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 id="2147484110" r:id="rId2"/>
    <p:sldMasterId id="2147484112" r:id="rId3"/>
    <p:sldMasterId id="2147484115" r:id="rId4"/>
    <p:sldMasterId id="2147484171" r:id="rId5"/>
    <p:sldMasterId id="2147484193" r:id="rId6"/>
    <p:sldMasterId id="2147484208" r:id="rId7"/>
    <p:sldMasterId id="2147484228" r:id="rId8"/>
    <p:sldMasterId id="2147484232" r:id="rId9"/>
  </p:sldMasterIdLst>
  <p:notesMasterIdLst>
    <p:notesMasterId r:id="rId52"/>
  </p:notesMasterIdLst>
  <p:handoutMasterIdLst>
    <p:handoutMasterId r:id="rId53"/>
  </p:handoutMasterIdLst>
  <p:sldIdLst>
    <p:sldId id="579" r:id="rId10"/>
    <p:sldId id="784" r:id="rId11"/>
    <p:sldId id="1079" r:id="rId12"/>
    <p:sldId id="1080" r:id="rId13"/>
    <p:sldId id="1101" r:id="rId14"/>
    <p:sldId id="1096" r:id="rId15"/>
    <p:sldId id="785" r:id="rId16"/>
    <p:sldId id="854" r:id="rId17"/>
    <p:sldId id="1106" r:id="rId18"/>
    <p:sldId id="1104" r:id="rId19"/>
    <p:sldId id="1105" r:id="rId20"/>
    <p:sldId id="1108" r:id="rId21"/>
    <p:sldId id="1107" r:id="rId22"/>
    <p:sldId id="1036" r:id="rId23"/>
    <p:sldId id="1111" r:id="rId24"/>
    <p:sldId id="1114" r:id="rId25"/>
    <p:sldId id="1129" r:id="rId26"/>
    <p:sldId id="1123" r:id="rId27"/>
    <p:sldId id="1124" r:id="rId28"/>
    <p:sldId id="1125" r:id="rId29"/>
    <p:sldId id="1126" r:id="rId30"/>
    <p:sldId id="1127" r:id="rId31"/>
    <p:sldId id="1128" r:id="rId32"/>
    <p:sldId id="1045" r:id="rId33"/>
    <p:sldId id="1130" r:id="rId34"/>
    <p:sldId id="1011" r:id="rId35"/>
    <p:sldId id="1053" r:id="rId36"/>
    <p:sldId id="1052" r:id="rId37"/>
    <p:sldId id="1131" r:id="rId38"/>
    <p:sldId id="1132" r:id="rId39"/>
    <p:sldId id="1147" r:id="rId40"/>
    <p:sldId id="786" r:id="rId41"/>
    <p:sldId id="1116" r:id="rId42"/>
    <p:sldId id="1069" r:id="rId43"/>
    <p:sldId id="1068" r:id="rId44"/>
    <p:sldId id="1140" r:id="rId45"/>
    <p:sldId id="1142" r:id="rId46"/>
    <p:sldId id="1143" r:id="rId47"/>
    <p:sldId id="697" r:id="rId48"/>
    <p:sldId id="787" r:id="rId49"/>
    <p:sldId id="1148" r:id="rId50"/>
    <p:sldId id="1149" r:id="rId51"/>
  </p:sldIdLst>
  <p:sldSz cx="9144000" cy="5143500" type="screen16x9"/>
  <p:notesSz cx="9144000" cy="6858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389626" algn="l" rtl="0" fontAlgn="base">
      <a:spcBef>
        <a:spcPct val="0"/>
      </a:spcBef>
      <a:spcAft>
        <a:spcPct val="0"/>
      </a:spcAft>
      <a:defRPr kern="1200">
        <a:solidFill>
          <a:schemeClr val="tx1"/>
        </a:solidFill>
        <a:latin typeface="Calibri" pitchFamily="34" charset="0"/>
        <a:ea typeface="宋体" pitchFamily="2" charset="-122"/>
        <a:cs typeface="+mn-cs"/>
      </a:defRPr>
    </a:lvl2pPr>
    <a:lvl3pPr marL="779252" algn="l" rtl="0" fontAlgn="base">
      <a:spcBef>
        <a:spcPct val="0"/>
      </a:spcBef>
      <a:spcAft>
        <a:spcPct val="0"/>
      </a:spcAft>
      <a:defRPr kern="1200">
        <a:solidFill>
          <a:schemeClr val="tx1"/>
        </a:solidFill>
        <a:latin typeface="Calibri" pitchFamily="34" charset="0"/>
        <a:ea typeface="宋体" pitchFamily="2" charset="-122"/>
        <a:cs typeface="+mn-cs"/>
      </a:defRPr>
    </a:lvl3pPr>
    <a:lvl4pPr marL="1168878" algn="l" rtl="0" fontAlgn="base">
      <a:spcBef>
        <a:spcPct val="0"/>
      </a:spcBef>
      <a:spcAft>
        <a:spcPct val="0"/>
      </a:spcAft>
      <a:defRPr kern="1200">
        <a:solidFill>
          <a:schemeClr val="tx1"/>
        </a:solidFill>
        <a:latin typeface="Calibri" pitchFamily="34" charset="0"/>
        <a:ea typeface="宋体" pitchFamily="2" charset="-122"/>
        <a:cs typeface="+mn-cs"/>
      </a:defRPr>
    </a:lvl4pPr>
    <a:lvl5pPr marL="1558503" algn="l" rtl="0" fontAlgn="base">
      <a:spcBef>
        <a:spcPct val="0"/>
      </a:spcBef>
      <a:spcAft>
        <a:spcPct val="0"/>
      </a:spcAft>
      <a:defRPr kern="1200">
        <a:solidFill>
          <a:schemeClr val="tx1"/>
        </a:solidFill>
        <a:latin typeface="Calibri" pitchFamily="34" charset="0"/>
        <a:ea typeface="宋体" pitchFamily="2" charset="-122"/>
        <a:cs typeface="+mn-cs"/>
      </a:defRPr>
    </a:lvl5pPr>
    <a:lvl6pPr marL="1948129" algn="l" defTabSz="779252" rtl="0" eaLnBrk="1" latinLnBrk="0" hangingPunct="1">
      <a:defRPr kern="1200">
        <a:solidFill>
          <a:schemeClr val="tx1"/>
        </a:solidFill>
        <a:latin typeface="Calibri" pitchFamily="34" charset="0"/>
        <a:ea typeface="宋体" pitchFamily="2" charset="-122"/>
        <a:cs typeface="+mn-cs"/>
      </a:defRPr>
    </a:lvl6pPr>
    <a:lvl7pPr marL="2337755" algn="l" defTabSz="779252" rtl="0" eaLnBrk="1" latinLnBrk="0" hangingPunct="1">
      <a:defRPr kern="1200">
        <a:solidFill>
          <a:schemeClr val="tx1"/>
        </a:solidFill>
        <a:latin typeface="Calibri" pitchFamily="34" charset="0"/>
        <a:ea typeface="宋体" pitchFamily="2" charset="-122"/>
        <a:cs typeface="+mn-cs"/>
      </a:defRPr>
    </a:lvl7pPr>
    <a:lvl8pPr marL="2727381" algn="l" defTabSz="779252" rtl="0" eaLnBrk="1" latinLnBrk="0" hangingPunct="1">
      <a:defRPr kern="1200">
        <a:solidFill>
          <a:schemeClr val="tx1"/>
        </a:solidFill>
        <a:latin typeface="Calibri" pitchFamily="34" charset="0"/>
        <a:ea typeface="宋体" pitchFamily="2" charset="-122"/>
        <a:cs typeface="+mn-cs"/>
      </a:defRPr>
    </a:lvl8pPr>
    <a:lvl9pPr marL="3117007" algn="l" defTabSz="779252"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CCFF"/>
    <a:srgbClr val="CCCCFF"/>
    <a:srgbClr val="CCECFF"/>
    <a:srgbClr val="99CCFF"/>
    <a:srgbClr val="66CCFF"/>
    <a:srgbClr val="0000FF"/>
    <a:srgbClr val="CCFFFF"/>
    <a:srgbClr val="92D050"/>
    <a:srgbClr val="00FFFF"/>
    <a:srgbClr val="00CCFF"/>
  </p:clrMru>
</p:presentationPr>
</file>

<file path=ppt/tableStyles.xml><?xml version="1.0" encoding="utf-8"?>
<a:tblStyleLst xmlns:a="http://schemas.openxmlformats.org/drawingml/2006/main" def="{5C22544A-7EE6-4342-B048-85BDC9FD1C3A}">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9" autoAdjust="0"/>
    <p:restoredTop sz="79758" autoAdjust="0"/>
  </p:normalViewPr>
  <p:slideViewPr>
    <p:cSldViewPr snapToGrid="0">
      <p:cViewPr varScale="1">
        <p:scale>
          <a:sx n="101" d="100"/>
          <a:sy n="101" d="100"/>
        </p:scale>
        <p:origin x="-324" y="-96"/>
      </p:cViewPr>
      <p:guideLst>
        <p:guide orient="horz" pos="395"/>
        <p:guide orient="horz" pos="565"/>
        <p:guide orient="horz" pos="3030"/>
        <p:guide orient="horz" pos="689"/>
        <p:guide pos="5346"/>
        <p:guide pos="41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7" d="100"/>
          <a:sy n="77" d="100"/>
        </p:scale>
        <p:origin x="-1692" y="-9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5179484"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0E155FA9-29AF-4A0D-B497-BA9E96AC63DF}" type="datetimeFigureOut">
              <a:rPr lang="zh-CN" altLang="en-US"/>
              <a:pPr>
                <a:defRPr/>
              </a:pPr>
              <a:t>2013/5/23</a:t>
            </a:fld>
            <a:endParaRPr lang="en-US" altLang="zh-CN"/>
          </a:p>
        </p:txBody>
      </p:sp>
      <p:sp>
        <p:nvSpPr>
          <p:cNvPr id="227332" name="Rectangle 4"/>
          <p:cNvSpPr>
            <a:spLocks noGrp="1" noChangeArrowheads="1"/>
          </p:cNvSpPr>
          <p:nvPr>
            <p:ph type="ftr" sz="quarter" idx="2"/>
          </p:nvPr>
        </p:nvSpPr>
        <p:spPr bwMode="auto">
          <a:xfrm>
            <a:off x="0" y="651391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5179484" y="651391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2CF977EF-0772-4CA0-8410-AF61B65C0D8E}"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ea typeface="宋体" charset="-122"/>
              </a:defRPr>
            </a:lvl1pPr>
          </a:lstStyle>
          <a:p>
            <a:pPr>
              <a:defRPr/>
            </a:pPr>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ea typeface="宋体" charset="-122"/>
              </a:defRPr>
            </a:lvl1pPr>
          </a:lstStyle>
          <a:p>
            <a:pPr>
              <a:defRPr/>
            </a:pPr>
            <a:fld id="{09238724-52B8-47AA-83AF-325B0CFED61C}" type="datetimeFigureOut">
              <a:rPr lang="zh-CN" altLang="en-US"/>
              <a:pPr>
                <a:defRPr/>
              </a:pPr>
              <a:t>2013/5/23</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ea typeface="宋体" charset="-122"/>
              </a:defRPr>
            </a:lvl1pPr>
          </a:lstStyle>
          <a:p>
            <a:pPr>
              <a:defRPr/>
            </a:pPr>
            <a:fld id="{630BE9DB-E6BB-4C8F-B742-2157041DA37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389626" algn="l" rtl="0" eaLnBrk="0" fontAlgn="base" hangingPunct="0">
      <a:spcBef>
        <a:spcPct val="30000"/>
      </a:spcBef>
      <a:spcAft>
        <a:spcPct val="0"/>
      </a:spcAft>
      <a:defRPr sz="1000" kern="1200">
        <a:solidFill>
          <a:schemeClr val="tx1"/>
        </a:solidFill>
        <a:latin typeface="+mn-lt"/>
        <a:ea typeface="+mn-ea"/>
        <a:cs typeface="+mn-cs"/>
      </a:defRPr>
    </a:lvl2pPr>
    <a:lvl3pPr marL="779252" algn="l" rtl="0" eaLnBrk="0" fontAlgn="base" hangingPunct="0">
      <a:spcBef>
        <a:spcPct val="30000"/>
      </a:spcBef>
      <a:spcAft>
        <a:spcPct val="0"/>
      </a:spcAft>
      <a:defRPr sz="1000" kern="1200">
        <a:solidFill>
          <a:schemeClr val="tx1"/>
        </a:solidFill>
        <a:latin typeface="+mn-lt"/>
        <a:ea typeface="+mn-ea"/>
        <a:cs typeface="+mn-cs"/>
      </a:defRPr>
    </a:lvl3pPr>
    <a:lvl4pPr marL="1168878" algn="l" rtl="0" eaLnBrk="0" fontAlgn="base" hangingPunct="0">
      <a:spcBef>
        <a:spcPct val="30000"/>
      </a:spcBef>
      <a:spcAft>
        <a:spcPct val="0"/>
      </a:spcAft>
      <a:defRPr sz="1000" kern="1200">
        <a:solidFill>
          <a:schemeClr val="tx1"/>
        </a:solidFill>
        <a:latin typeface="+mn-lt"/>
        <a:ea typeface="+mn-ea"/>
        <a:cs typeface="+mn-cs"/>
      </a:defRPr>
    </a:lvl4pPr>
    <a:lvl5pPr marL="1558503" algn="l" rtl="0" eaLnBrk="0" fontAlgn="base" hangingPunct="0">
      <a:spcBef>
        <a:spcPct val="30000"/>
      </a:spcBef>
      <a:spcAft>
        <a:spcPct val="0"/>
      </a:spcAft>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pPr eaLnBrk="1" hangingPunct="1"/>
            <a:endParaRPr lang="en-US" altLang="zh-CN" baseline="0" dirty="0" smtClean="0">
              <a:ea typeface="宋体" pitchFamily="2" charset="-122"/>
            </a:endParaRPr>
          </a:p>
        </p:txBody>
      </p:sp>
      <p:sp>
        <p:nvSpPr>
          <p:cNvPr id="4" name="灯片编号占位符 3"/>
          <p:cNvSpPr>
            <a:spLocks noGrp="1"/>
          </p:cNvSpPr>
          <p:nvPr>
            <p:ph type="sldNum" sz="quarter" idx="10"/>
          </p:nvPr>
        </p:nvSpPr>
        <p:spPr/>
        <p:txBody>
          <a:bodyPr/>
          <a:lstStyle/>
          <a:p>
            <a:fld id="{0E645424-9522-4F47-961C-36461304544D}"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xmlns="" val="3877626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normAutofit/>
          </a:bodyPr>
          <a:lstStyle/>
          <a:p>
            <a:r>
              <a:rPr lang="zh-CN" altLang="en-US" dirty="0" smtClean="0"/>
              <a:t>这里介绍一下华为对数据中心管理的理解：</a:t>
            </a:r>
            <a:endParaRPr lang="en-US" altLang="zh-CN" dirty="0" smtClean="0"/>
          </a:p>
          <a:p>
            <a:r>
              <a:rPr lang="en-US" altLang="zh-CN" dirty="0" smtClean="0"/>
              <a:t>1</a:t>
            </a:r>
            <a:r>
              <a:rPr lang="zh-CN" altLang="en-US" dirty="0" smtClean="0"/>
              <a:t>、从数据中心发展的角度看：企业正在改变传统烟囱基础架构的构建方式，而是采用以资源池管理为核心，这也是云化</a:t>
            </a:r>
            <a:r>
              <a:rPr lang="en-US" altLang="zh-CN" dirty="0" smtClean="0"/>
              <a:t>5</a:t>
            </a:r>
            <a:r>
              <a:rPr lang="zh-CN" altLang="en-US" dirty="0" smtClean="0"/>
              <a:t>大特征中最核心的业务特性。有了资源池基础，再辅以自动化调度工具和系统，可实现数据中心中日益庞大的各种设备、软件、应用系统的安装、配置、升级等管理操作，实现业务的快速部署、迁移交付。</a:t>
            </a:r>
            <a:endParaRPr lang="en-US" altLang="zh-CN" dirty="0" smtClean="0"/>
          </a:p>
          <a:p>
            <a:endParaRPr lang="en-US" altLang="zh-CN" dirty="0" smtClean="0"/>
          </a:p>
          <a:p>
            <a:r>
              <a:rPr lang="en-US" altLang="zh-CN" dirty="0" smtClean="0"/>
              <a:t>2</a:t>
            </a:r>
            <a:r>
              <a:rPr lang="zh-CN" altLang="en-US" dirty="0" smtClean="0"/>
              <a:t>、但从数据中心管理的核心基础看：数据中心管理的核心首先是要保障</a:t>
            </a:r>
            <a:r>
              <a:rPr lang="en-US" altLang="zh-CN" dirty="0" smtClean="0"/>
              <a:t>DC</a:t>
            </a:r>
            <a:r>
              <a:rPr lang="zh-CN" altLang="en-US" dirty="0" smtClean="0"/>
              <a:t>所支撑业务的连续性目标，因而</a:t>
            </a:r>
            <a:r>
              <a:rPr lang="en-US" altLang="zh-CN" dirty="0" smtClean="0"/>
              <a:t>IT</a:t>
            </a:r>
            <a:r>
              <a:rPr lang="zh-CN" altLang="en-US" dirty="0" smtClean="0"/>
              <a:t>运维保障管理基础。</a:t>
            </a:r>
            <a:endParaRPr lang="en-US" altLang="zh-CN" dirty="0" smtClean="0"/>
          </a:p>
          <a:p>
            <a:endParaRPr lang="en-US" altLang="zh-CN" dirty="0" smtClean="0"/>
          </a:p>
          <a:p>
            <a:r>
              <a:rPr lang="en-US" altLang="zh-CN" dirty="0" smtClean="0"/>
              <a:t>3</a:t>
            </a:r>
            <a:r>
              <a:rPr lang="zh-CN" altLang="en-US" dirty="0" smtClean="0"/>
              <a:t>、从管理流程上规范看数据中心管理。由其对于大的集团企业、</a:t>
            </a:r>
            <a:r>
              <a:rPr lang="en-US" altLang="zh-CN" dirty="0" smtClean="0"/>
              <a:t>IDC</a:t>
            </a:r>
            <a:r>
              <a:rPr lang="zh-CN" altLang="en-US" dirty="0" smtClean="0"/>
              <a:t>运营等场景，这个阶段会将</a:t>
            </a:r>
            <a:r>
              <a:rPr lang="en-US" altLang="zh-CN" dirty="0" smtClean="0"/>
              <a:t>IT</a:t>
            </a:r>
            <a:r>
              <a:rPr lang="zh-CN" altLang="en-US" dirty="0" smtClean="0"/>
              <a:t>服务管理提上日程，并重点考虑；从规范的</a:t>
            </a:r>
            <a:r>
              <a:rPr lang="en-US" altLang="zh-CN" dirty="0" smtClean="0"/>
              <a:t>IT</a:t>
            </a:r>
            <a:r>
              <a:rPr lang="zh-CN" altLang="en-US" dirty="0" smtClean="0"/>
              <a:t>服务管理流程实践上，从事件、问题、配置、变更等环节系统性梳理。</a:t>
            </a:r>
            <a:endParaRPr lang="en-US" altLang="zh-CN" dirty="0" smtClean="0"/>
          </a:p>
          <a:p>
            <a:endParaRPr lang="en-US" altLang="zh-CN" dirty="0" smtClean="0"/>
          </a:p>
          <a:p>
            <a:r>
              <a:rPr lang="en-US" altLang="zh-CN" dirty="0" smtClean="0"/>
              <a:t>4</a:t>
            </a:r>
            <a:r>
              <a:rPr lang="zh-CN" altLang="en-US" dirty="0" smtClean="0"/>
              <a:t>、通过上面三步，可以有效的解决了</a:t>
            </a:r>
            <a:r>
              <a:rPr lang="en-US" altLang="zh-CN" dirty="0" smtClean="0"/>
              <a:t>DC</a:t>
            </a:r>
            <a:r>
              <a:rPr lang="zh-CN" altLang="en-US" dirty="0" smtClean="0"/>
              <a:t>基础架构的可靠性、效率、规范性，另外需要考虑的是作为数据中心最底层、最基础的基础设施，主要需要关心两个方面，一是基础设施的安全可靠性状态、另外就是数据中心的绿色节能降耗。</a:t>
            </a:r>
            <a:endParaRPr lang="en-US" altLang="zh-CN" dirty="0" smtClean="0"/>
          </a:p>
          <a:p>
            <a:r>
              <a:rPr lang="en-US" altLang="zh-CN" dirty="0" smtClean="0"/>
              <a:t/>
            </a:r>
            <a:br>
              <a:rPr lang="en-US" altLang="zh-CN" dirty="0" smtClean="0"/>
            </a:br>
            <a:r>
              <a:rPr lang="en-US" altLang="zh-CN" dirty="0" smtClean="0"/>
              <a:t>5</a:t>
            </a:r>
            <a:r>
              <a:rPr lang="zh-CN" altLang="en-US" dirty="0" smtClean="0"/>
              <a:t>、最后，我们需要考虑的是数据中心在节流的同时，如何更好的支撑业务开源增值。帮助企业提高</a:t>
            </a:r>
            <a:r>
              <a:rPr lang="en-US" altLang="zh-CN" dirty="0" smtClean="0"/>
              <a:t>IT</a:t>
            </a:r>
            <a:r>
              <a:rPr lang="zh-CN" altLang="en-US" dirty="0" smtClean="0"/>
              <a:t>运营的效率，企业这个阶段可以通过打造一个开放、灵活、统一的运营平台，将</a:t>
            </a:r>
            <a:r>
              <a:rPr lang="en-US" altLang="zh-CN" dirty="0" smtClean="0"/>
              <a:t>IT</a:t>
            </a:r>
            <a:r>
              <a:rPr lang="zh-CN" altLang="en-US" dirty="0" smtClean="0"/>
              <a:t>的基础服务能力包装成服务目录给组织部门或客户使用。</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14</a:t>
            </a:fld>
            <a:endParaRPr lang="en-US" altLang="zh-CN"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634E0F7-9121-4AC1-87CD-8AE765348A37}" type="slidenum">
              <a:rPr lang="zh-CN" altLang="en-US" smtClean="0"/>
              <a:pPr/>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000" dirty="0" smtClean="0">
                <a:latin typeface="Arial" charset="0"/>
                <a:ea typeface="微软雅黑" pitchFamily="34" charset="-122"/>
                <a:cs typeface="Arial" charset="0"/>
                <a:sym typeface="Arial" charset="0"/>
              </a:rPr>
              <a:t>深澜</a:t>
            </a:r>
            <a:endParaRPr lang="zh-CN" altLang="en-US" dirty="0"/>
          </a:p>
        </p:txBody>
      </p:sp>
      <p:sp>
        <p:nvSpPr>
          <p:cNvPr id="4" name="灯片编号占位符 3"/>
          <p:cNvSpPr>
            <a:spLocks noGrp="1"/>
          </p:cNvSpPr>
          <p:nvPr>
            <p:ph type="sldNum" sz="quarter" idx="10"/>
          </p:nvPr>
        </p:nvSpPr>
        <p:spPr/>
        <p:txBody>
          <a:bodyPr/>
          <a:lstStyle/>
          <a:p>
            <a:pPr>
              <a:defRPr/>
            </a:pPr>
            <a:fld id="{630BE9DB-E6BB-4C8F-B742-2157041DA376}" type="slidenum">
              <a:rPr lang="zh-CN" altLang="en-US" smtClean="0"/>
              <a:pPr>
                <a:defRPr/>
              </a:pPr>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000" dirty="0" smtClean="0">
                <a:latin typeface="Arial" charset="0"/>
                <a:ea typeface="微软雅黑" pitchFamily="34" charset="-122"/>
                <a:cs typeface="Arial" charset="0"/>
                <a:sym typeface="Arial" charset="0"/>
              </a:rPr>
              <a:t>深澜</a:t>
            </a:r>
            <a:endParaRPr lang="zh-CN" altLang="en-US" dirty="0"/>
          </a:p>
        </p:txBody>
      </p:sp>
      <p:sp>
        <p:nvSpPr>
          <p:cNvPr id="4" name="灯片编号占位符 3"/>
          <p:cNvSpPr>
            <a:spLocks noGrp="1"/>
          </p:cNvSpPr>
          <p:nvPr>
            <p:ph type="sldNum" sz="quarter" idx="10"/>
          </p:nvPr>
        </p:nvSpPr>
        <p:spPr/>
        <p:txBody>
          <a:bodyPr/>
          <a:lstStyle/>
          <a:p>
            <a:pPr>
              <a:defRPr/>
            </a:pPr>
            <a:fld id="{630BE9DB-E6BB-4C8F-B742-2157041DA376}" type="slidenum">
              <a:rPr lang="zh-CN" altLang="en-US" smtClean="0"/>
              <a:pPr>
                <a:defRPr/>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重点，准入准出一体化在</a:t>
            </a:r>
            <a:r>
              <a:rPr lang="en-US" altLang="zh-CN" dirty="0" smtClean="0"/>
              <a:t>BRAS</a:t>
            </a:r>
            <a:r>
              <a:rPr lang="zh-CN" altLang="en-US" dirty="0" smtClean="0"/>
              <a:t>上的实现。如果没有</a:t>
            </a:r>
            <a:r>
              <a:rPr lang="en-US" altLang="zh-CN" dirty="0" smtClean="0"/>
              <a:t>BRAS</a:t>
            </a:r>
            <a:r>
              <a:rPr lang="zh-CN" altLang="en-US" dirty="0" smtClean="0"/>
              <a:t>需要两套系统实现</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B634E0F7-9121-4AC1-87CD-8AE765348A37}" type="slidenum">
              <a:rPr lang="zh-CN" altLang="en-US" smtClean="0"/>
              <a:pPr/>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634E0F7-9121-4AC1-87CD-8AE765348A37}" type="slidenum">
              <a:rPr lang="zh-CN" altLang="en-US" smtClean="0"/>
              <a:pPr/>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634E0F7-9121-4AC1-87CD-8AE765348A37}" type="slidenum">
              <a:rPr lang="zh-CN" altLang="en-US" smtClean="0"/>
              <a:pPr/>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24</a:t>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66700" indent="-266700" eaLnBrk="0" hangingPunct="0">
              <a:lnSpc>
                <a:spcPct val="130000"/>
              </a:lnSpc>
              <a:buClr>
                <a:srgbClr val="800000"/>
              </a:buClr>
              <a:buFont typeface="Wingdings" pitchFamily="2" charset="2"/>
              <a:buChar char="n"/>
            </a:pPr>
            <a:r>
              <a:rPr lang="en-US" altLang="zh-CN" sz="1200" dirty="0" smtClean="0">
                <a:solidFill>
                  <a:srgbClr val="0000FF"/>
                </a:solidFill>
                <a:latin typeface="华文细黑" pitchFamily="2" charset="-122"/>
                <a:ea typeface="华文细黑" pitchFamily="2" charset="-122"/>
              </a:rPr>
              <a:t>Cisco LMS</a:t>
            </a:r>
            <a:r>
              <a:rPr lang="zh-CN" altLang="en-US" sz="1200" dirty="0" smtClean="0">
                <a:solidFill>
                  <a:srgbClr val="0000FF"/>
                </a:solidFill>
                <a:latin typeface="华文细黑" pitchFamily="2" charset="-122"/>
                <a:ea typeface="华文细黑" pitchFamily="2" charset="-122"/>
              </a:rPr>
              <a:t>不支持第三方设备定制管理能力。</a:t>
            </a:r>
            <a:endParaRPr lang="en-US" altLang="zh-CN" sz="1200" dirty="0" smtClean="0">
              <a:solidFill>
                <a:srgbClr val="0000FF"/>
              </a:solidFill>
              <a:latin typeface="华文细黑" pitchFamily="2" charset="-122"/>
              <a:ea typeface="华文细黑" pitchFamily="2" charset="-122"/>
            </a:endParaRPr>
          </a:p>
          <a:p>
            <a:pPr marL="266700" indent="-266700" eaLnBrk="0" hangingPunct="0">
              <a:lnSpc>
                <a:spcPct val="130000"/>
              </a:lnSpc>
              <a:buClr>
                <a:srgbClr val="800000"/>
              </a:buClr>
              <a:buFont typeface="Wingdings" pitchFamily="2" charset="2"/>
              <a:buChar char="n"/>
            </a:pPr>
            <a:r>
              <a:rPr lang="en-US" altLang="zh-CN" sz="1200" dirty="0" smtClean="0">
                <a:solidFill>
                  <a:srgbClr val="0000FF"/>
                </a:solidFill>
                <a:latin typeface="华文细黑" pitchFamily="2" charset="-122"/>
                <a:ea typeface="华文细黑" pitchFamily="2" charset="-122"/>
              </a:rPr>
              <a:t>H3C </a:t>
            </a:r>
            <a:r>
              <a:rPr lang="en-US" altLang="zh-CN" sz="1200" dirty="0" err="1" smtClean="0">
                <a:solidFill>
                  <a:srgbClr val="0000FF"/>
                </a:solidFill>
                <a:latin typeface="华文细黑" pitchFamily="2" charset="-122"/>
                <a:ea typeface="华文细黑" pitchFamily="2" charset="-122"/>
              </a:rPr>
              <a:t>iMC</a:t>
            </a:r>
            <a:r>
              <a:rPr lang="zh-CN" altLang="en-US" sz="1200" dirty="0" smtClean="0">
                <a:solidFill>
                  <a:srgbClr val="0000FF"/>
                </a:solidFill>
                <a:latin typeface="华文细黑" pitchFamily="2" charset="-122"/>
                <a:ea typeface="华文细黑" pitchFamily="2" charset="-122"/>
              </a:rPr>
              <a:t>不支持采用设备定制包的模式加载，其管理能力无法复用。</a:t>
            </a:r>
            <a:endParaRPr lang="en-US" altLang="zh-CN" sz="1200" dirty="0" smtClean="0">
              <a:solidFill>
                <a:srgbClr val="0000FF"/>
              </a:solidFill>
              <a:latin typeface="华文细黑" pitchFamily="2" charset="-122"/>
              <a:ea typeface="华文细黑" pitchFamily="2" charset="-122"/>
            </a:endParaRPr>
          </a:p>
          <a:p>
            <a:endParaRPr lang="zh-CN" altLang="en-US" dirty="0"/>
          </a:p>
        </p:txBody>
      </p:sp>
      <p:sp>
        <p:nvSpPr>
          <p:cNvPr id="4" name="灯片编号占位符 3"/>
          <p:cNvSpPr>
            <a:spLocks noGrp="1"/>
          </p:cNvSpPr>
          <p:nvPr>
            <p:ph type="sldNum" sz="quarter" idx="10"/>
          </p:nvPr>
        </p:nvSpPr>
        <p:spPr/>
        <p:txBody>
          <a:bodyPr/>
          <a:lstStyle/>
          <a:p>
            <a:fld id="{A7961733-F786-4DD5-8670-E185EA7B0EC4}" type="slidenum">
              <a:rPr lang="zh-CN" altLang="en-US" smtClean="0"/>
              <a:pPr/>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27</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我们先来看看华为</a:t>
            </a:r>
            <a:r>
              <a:rPr lang="en-US" altLang="zh-CN" dirty="0" smtClean="0"/>
              <a:t>IT</a:t>
            </a:r>
            <a:r>
              <a:rPr lang="zh-CN" altLang="en-US" dirty="0" smtClean="0"/>
              <a:t>的愿景与战略，以及华为</a:t>
            </a:r>
            <a:r>
              <a:rPr lang="en-US" altLang="zh-CN" dirty="0" smtClean="0"/>
              <a:t>IT</a:t>
            </a:r>
            <a:r>
              <a:rPr lang="zh-CN" altLang="en-US" dirty="0" smtClean="0"/>
              <a:t>如何在过去十年的快速发展，所获得的客户与业界认可。</a:t>
            </a:r>
            <a:endParaRPr lang="en-US" altLang="zh-CN" dirty="0" smtClean="0"/>
          </a:p>
          <a:p>
            <a:endParaRPr lang="en-US" altLang="zh-CN" dirty="0" smtClean="0"/>
          </a:p>
          <a:p>
            <a:r>
              <a:rPr lang="zh-CN" altLang="en-US" dirty="0" smtClean="0"/>
              <a:t>我们一直在关注客户，在理解行业，只有真正理解了客户的需求，我们才能够真正地开发出适合客户需求的卓越的产品及解决方案。</a:t>
            </a:r>
            <a:endParaRPr lang="en-US" altLang="zh-CN" dirty="0" smtClean="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buClr>
                <a:prstClr val="black"/>
              </a:buClr>
              <a:defRPr/>
            </a:pPr>
            <a:fld id="{66EB4DC6-1844-48B5-AB6B-EEF8537732B8}" type="slidenum">
              <a:rPr lang="zh-CN" altLang="en-US" smtClean="0">
                <a:solidFill>
                  <a:prstClr val="black"/>
                </a:solidFill>
              </a:rPr>
              <a:pPr>
                <a:buClr>
                  <a:prstClr val="black"/>
                </a:buClr>
                <a:defRPr/>
              </a:pPr>
              <a:t>29</a:t>
            </a:fld>
            <a:endParaRPr lang="en-US" altLang="zh-CN">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30</a:t>
            </a:fld>
            <a:endParaRPr lang="en-US"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一起看看华为</a:t>
            </a:r>
            <a:r>
              <a:rPr lang="en-US" altLang="zh-CN" dirty="0" smtClean="0"/>
              <a:t>IT</a:t>
            </a:r>
            <a:r>
              <a:rPr lang="zh-CN" altLang="en-US" dirty="0" smtClean="0"/>
              <a:t>在全球的几个典型客户案例</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32</a:t>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normAutofit fontScale="92500" lnSpcReduction="20000"/>
          </a:bodyPr>
          <a:lstStyle/>
          <a:p>
            <a:r>
              <a:rPr lang="en-US" altLang="zh-CN" sz="1200" b="1" kern="1200" baseline="0" dirty="0" smtClean="0">
                <a:solidFill>
                  <a:schemeClr val="tx1"/>
                </a:solidFill>
                <a:latin typeface="Calibri" pitchFamily="34" charset="0"/>
                <a:ea typeface="宋体" pitchFamily="2" charset="-122"/>
                <a:cs typeface="+mn-cs"/>
              </a:rPr>
              <a:t>CERNET</a:t>
            </a:r>
            <a:r>
              <a:rPr lang="zh-CN" altLang="en-US" sz="1200" b="1" kern="1200" baseline="0" dirty="0" smtClean="0">
                <a:solidFill>
                  <a:schemeClr val="tx1"/>
                </a:solidFill>
                <a:latin typeface="Calibri" pitchFamily="34" charset="0"/>
                <a:ea typeface="宋体" pitchFamily="2" charset="-122"/>
                <a:cs typeface="+mn-cs"/>
              </a:rPr>
              <a:t>网（中国教育和科研计算机网）是国家四张骨干基础网络之一，是世界最大的教育科研网，也是世界三大学术网之一。</a:t>
            </a:r>
            <a:r>
              <a:rPr lang="en-US" altLang="zh-CN" sz="1200" b="1" kern="1200" baseline="0" dirty="0" smtClean="0">
                <a:solidFill>
                  <a:schemeClr val="tx1"/>
                </a:solidFill>
                <a:latin typeface="Calibri" pitchFamily="34" charset="0"/>
                <a:ea typeface="宋体" pitchFamily="2" charset="-122"/>
                <a:cs typeface="+mn-cs"/>
              </a:rPr>
              <a:t>CERNET</a:t>
            </a:r>
            <a:r>
              <a:rPr lang="zh-CN" altLang="en-US" sz="1200" b="1" kern="1200" baseline="0" dirty="0" smtClean="0">
                <a:solidFill>
                  <a:schemeClr val="tx1"/>
                </a:solidFill>
                <a:latin typeface="Calibri" pitchFamily="34" charset="0"/>
                <a:ea typeface="宋体" pitchFamily="2" charset="-122"/>
                <a:cs typeface="+mn-cs"/>
              </a:rPr>
              <a:t>网络规模大、组网复杂，技术先进。一期于</a:t>
            </a:r>
            <a:r>
              <a:rPr lang="en-US" altLang="zh-CN" sz="1200" b="1" kern="1200" baseline="0" dirty="0" smtClean="0">
                <a:solidFill>
                  <a:schemeClr val="tx1"/>
                </a:solidFill>
                <a:latin typeface="Calibri" pitchFamily="34" charset="0"/>
                <a:ea typeface="宋体" pitchFamily="2" charset="-122"/>
                <a:cs typeface="+mn-cs"/>
              </a:rPr>
              <a:t>1994</a:t>
            </a:r>
            <a:r>
              <a:rPr lang="zh-CN" altLang="en-US" sz="1200" b="1" kern="1200" baseline="0" dirty="0" smtClean="0">
                <a:solidFill>
                  <a:schemeClr val="tx1"/>
                </a:solidFill>
                <a:latin typeface="Calibri" pitchFamily="34" charset="0"/>
                <a:ea typeface="宋体" pitchFamily="2" charset="-122"/>
                <a:cs typeface="+mn-cs"/>
              </a:rPr>
              <a:t>年建成，覆盖</a:t>
            </a:r>
            <a:r>
              <a:rPr lang="en-US" altLang="zh-CN" sz="1200" b="1" kern="1200" baseline="0" dirty="0" smtClean="0">
                <a:solidFill>
                  <a:schemeClr val="tx1"/>
                </a:solidFill>
                <a:latin typeface="Calibri" pitchFamily="34" charset="0"/>
                <a:ea typeface="宋体" pitchFamily="2" charset="-122"/>
                <a:cs typeface="+mn-cs"/>
              </a:rPr>
              <a:t>32</a:t>
            </a:r>
            <a:r>
              <a:rPr lang="zh-CN" altLang="en-US" sz="1200" b="1" kern="1200" baseline="0" dirty="0" smtClean="0">
                <a:solidFill>
                  <a:schemeClr val="tx1"/>
                </a:solidFill>
                <a:latin typeface="Calibri" pitchFamily="34" charset="0"/>
                <a:ea typeface="宋体" pitchFamily="2" charset="-122"/>
                <a:cs typeface="+mn-cs"/>
              </a:rPr>
              <a:t>个省（区、市）的</a:t>
            </a:r>
            <a:r>
              <a:rPr lang="en-US" altLang="zh-CN" sz="1200" b="1" kern="1200" baseline="0" dirty="0" smtClean="0">
                <a:solidFill>
                  <a:schemeClr val="tx1"/>
                </a:solidFill>
                <a:latin typeface="Calibri" pitchFamily="34" charset="0"/>
                <a:ea typeface="宋体" pitchFamily="2" charset="-122"/>
                <a:cs typeface="+mn-cs"/>
              </a:rPr>
              <a:t>200</a:t>
            </a:r>
            <a:r>
              <a:rPr lang="zh-CN" altLang="en-US" sz="1200" b="1" kern="1200" baseline="0" dirty="0" smtClean="0">
                <a:solidFill>
                  <a:schemeClr val="tx1"/>
                </a:solidFill>
                <a:latin typeface="Calibri" pitchFamily="34" charset="0"/>
                <a:ea typeface="宋体" pitchFamily="2" charset="-122"/>
                <a:cs typeface="+mn-cs"/>
              </a:rPr>
              <a:t>多座</a:t>
            </a:r>
          </a:p>
          <a:p>
            <a:r>
              <a:rPr lang="zh-CN" altLang="en-US" sz="1200" kern="1200" baseline="0" dirty="0" smtClean="0">
                <a:solidFill>
                  <a:schemeClr val="tx1"/>
                </a:solidFill>
                <a:latin typeface="Calibri" pitchFamily="34" charset="0"/>
                <a:ea typeface="宋体" pitchFamily="2" charset="-122"/>
                <a:cs typeface="+mn-cs"/>
              </a:rPr>
              <a:t>城市，联网高校、教育机构、科研单位共</a:t>
            </a:r>
            <a:r>
              <a:rPr lang="en-US" altLang="zh-CN" sz="1200" kern="1200" baseline="0" dirty="0" smtClean="0">
                <a:solidFill>
                  <a:schemeClr val="tx1"/>
                </a:solidFill>
                <a:latin typeface="Calibri" pitchFamily="34" charset="0"/>
                <a:ea typeface="宋体" pitchFamily="2" charset="-122"/>
                <a:cs typeface="+mn-cs"/>
              </a:rPr>
              <a:t>2000</a:t>
            </a:r>
            <a:r>
              <a:rPr lang="zh-CN" altLang="en-US" sz="1200" kern="1200" baseline="0" dirty="0" smtClean="0">
                <a:solidFill>
                  <a:schemeClr val="tx1"/>
                </a:solidFill>
                <a:latin typeface="Calibri" pitchFamily="34" charset="0"/>
                <a:ea typeface="宋体" pitchFamily="2" charset="-122"/>
                <a:cs typeface="+mn-cs"/>
              </a:rPr>
              <a:t>多个，用户</a:t>
            </a:r>
            <a:r>
              <a:rPr lang="en-US" altLang="zh-CN" sz="1200" kern="1200" baseline="0" dirty="0" smtClean="0">
                <a:solidFill>
                  <a:schemeClr val="tx1"/>
                </a:solidFill>
                <a:latin typeface="Calibri" pitchFamily="34" charset="0"/>
                <a:ea typeface="宋体" pitchFamily="2" charset="-122"/>
                <a:cs typeface="+mn-cs"/>
              </a:rPr>
              <a:t>2600</a:t>
            </a:r>
            <a:r>
              <a:rPr lang="zh-CN" altLang="en-US" sz="1200" kern="1200" baseline="0" dirty="0" smtClean="0">
                <a:solidFill>
                  <a:schemeClr val="tx1"/>
                </a:solidFill>
                <a:latin typeface="Calibri" pitchFamily="34" charset="0"/>
                <a:ea typeface="宋体" pitchFamily="2" charset="-122"/>
                <a:cs typeface="+mn-cs"/>
              </a:rPr>
              <a:t>多万人。</a:t>
            </a:r>
            <a:r>
              <a:rPr lang="en-US" altLang="zh-CN" sz="1200" kern="1200" baseline="0" dirty="0" smtClean="0">
                <a:solidFill>
                  <a:schemeClr val="tx1"/>
                </a:solidFill>
                <a:latin typeface="Calibri" pitchFamily="34" charset="0"/>
                <a:ea typeface="宋体" pitchFamily="2" charset="-122"/>
                <a:cs typeface="+mn-cs"/>
              </a:rPr>
              <a:t>CNGI-CERNET2</a:t>
            </a:r>
            <a:r>
              <a:rPr lang="zh-CN" altLang="en-US" sz="1200" kern="1200" baseline="0" dirty="0" smtClean="0">
                <a:solidFill>
                  <a:schemeClr val="tx1"/>
                </a:solidFill>
                <a:latin typeface="Calibri" pitchFamily="34" charset="0"/>
                <a:ea typeface="宋体" pitchFamily="2" charset="-122"/>
                <a:cs typeface="+mn-cs"/>
              </a:rPr>
              <a:t>于</a:t>
            </a:r>
            <a:r>
              <a:rPr lang="en-US" altLang="zh-CN" sz="1200" kern="1200" baseline="0" dirty="0" smtClean="0">
                <a:solidFill>
                  <a:schemeClr val="tx1"/>
                </a:solidFill>
                <a:latin typeface="Calibri" pitchFamily="34" charset="0"/>
                <a:ea typeface="宋体" pitchFamily="2" charset="-122"/>
                <a:cs typeface="+mn-cs"/>
              </a:rPr>
              <a:t>2004</a:t>
            </a:r>
            <a:r>
              <a:rPr lang="zh-CN" altLang="en-US" sz="1200" kern="1200" baseline="0" dirty="0" smtClean="0">
                <a:solidFill>
                  <a:schemeClr val="tx1"/>
                </a:solidFill>
                <a:latin typeface="Calibri" pitchFamily="34" charset="0"/>
                <a:ea typeface="宋体" pitchFamily="2" charset="-122"/>
                <a:cs typeface="+mn-cs"/>
              </a:rPr>
              <a:t>年</a:t>
            </a:r>
          </a:p>
          <a:p>
            <a:r>
              <a:rPr lang="zh-CN" altLang="en-US" sz="1200" kern="1200" baseline="0" dirty="0" smtClean="0">
                <a:solidFill>
                  <a:schemeClr val="tx1"/>
                </a:solidFill>
                <a:latin typeface="Calibri" pitchFamily="34" charset="0"/>
                <a:ea typeface="宋体" pitchFamily="2" charset="-122"/>
                <a:cs typeface="+mn-cs"/>
              </a:rPr>
              <a:t>底正式开通，以</a:t>
            </a:r>
            <a:r>
              <a:rPr lang="en-US" altLang="zh-CN" sz="1200" kern="1200" baseline="0" dirty="0" smtClean="0">
                <a:solidFill>
                  <a:schemeClr val="tx1"/>
                </a:solidFill>
                <a:latin typeface="Calibri" pitchFamily="34" charset="0"/>
                <a:ea typeface="宋体" pitchFamily="2" charset="-122"/>
                <a:cs typeface="+mn-cs"/>
              </a:rPr>
              <a:t>2.5-10G</a:t>
            </a:r>
            <a:r>
              <a:rPr lang="zh-CN" altLang="en-US" sz="1200" kern="1200" baseline="0" dirty="0" smtClean="0">
                <a:solidFill>
                  <a:schemeClr val="tx1"/>
                </a:solidFill>
                <a:latin typeface="Calibri" pitchFamily="34" charset="0"/>
                <a:ea typeface="宋体" pitchFamily="2" charset="-122"/>
                <a:cs typeface="+mn-cs"/>
              </a:rPr>
              <a:t>速率连接全国</a:t>
            </a:r>
            <a:r>
              <a:rPr lang="en-US" altLang="zh-CN" sz="1200" kern="1200" baseline="0" dirty="0" smtClean="0">
                <a:solidFill>
                  <a:schemeClr val="tx1"/>
                </a:solidFill>
                <a:latin typeface="Calibri" pitchFamily="34" charset="0"/>
                <a:ea typeface="宋体" pitchFamily="2" charset="-122"/>
                <a:cs typeface="+mn-cs"/>
              </a:rPr>
              <a:t>20</a:t>
            </a:r>
            <a:r>
              <a:rPr lang="zh-CN" altLang="en-US" sz="1200" kern="1200" baseline="0" dirty="0" smtClean="0">
                <a:solidFill>
                  <a:schemeClr val="tx1"/>
                </a:solidFill>
                <a:latin typeface="Calibri" pitchFamily="34" charset="0"/>
                <a:ea typeface="宋体" pitchFamily="2" charset="-122"/>
                <a:cs typeface="+mn-cs"/>
              </a:rPr>
              <a:t>个主要城市的</a:t>
            </a:r>
            <a:r>
              <a:rPr lang="en-US" altLang="zh-CN" sz="1200" kern="1200" baseline="0" dirty="0" smtClean="0">
                <a:solidFill>
                  <a:schemeClr val="tx1"/>
                </a:solidFill>
                <a:latin typeface="Calibri" pitchFamily="34" charset="0"/>
                <a:ea typeface="宋体" pitchFamily="2" charset="-122"/>
                <a:cs typeface="+mn-cs"/>
              </a:rPr>
              <a:t>25</a:t>
            </a:r>
            <a:r>
              <a:rPr lang="zh-CN" altLang="en-US" sz="1200" kern="1200" baseline="0" dirty="0" smtClean="0">
                <a:solidFill>
                  <a:schemeClr val="tx1"/>
                </a:solidFill>
                <a:latin typeface="Calibri" pitchFamily="34" charset="0"/>
                <a:ea typeface="宋体" pitchFamily="2" charset="-122"/>
                <a:cs typeface="+mn-cs"/>
              </a:rPr>
              <a:t>个核心节点，为高校和科研单位提供</a:t>
            </a:r>
            <a:r>
              <a:rPr lang="en-US" altLang="zh-CN" sz="1200" kern="1200" baseline="0" dirty="0" smtClean="0">
                <a:solidFill>
                  <a:schemeClr val="tx1"/>
                </a:solidFill>
                <a:latin typeface="Calibri" pitchFamily="34" charset="0"/>
                <a:ea typeface="宋体" pitchFamily="2" charset="-122"/>
                <a:cs typeface="+mn-cs"/>
              </a:rPr>
              <a:t>1-10G</a:t>
            </a:r>
          </a:p>
          <a:p>
            <a:r>
              <a:rPr lang="zh-CN" altLang="en-US" sz="1200" kern="1200" baseline="0" dirty="0" smtClean="0">
                <a:solidFill>
                  <a:schemeClr val="tx1"/>
                </a:solidFill>
                <a:latin typeface="Calibri" pitchFamily="34" charset="0"/>
                <a:ea typeface="宋体" pitchFamily="2" charset="-122"/>
                <a:cs typeface="+mn-cs"/>
              </a:rPr>
              <a:t>高速</a:t>
            </a:r>
            <a:r>
              <a:rPr lang="en-US" altLang="zh-CN" sz="1200" kern="1200" baseline="0" dirty="0" smtClean="0">
                <a:solidFill>
                  <a:schemeClr val="tx1"/>
                </a:solidFill>
                <a:latin typeface="Calibri" pitchFamily="34" charset="0"/>
                <a:ea typeface="宋体" pitchFamily="2" charset="-122"/>
                <a:cs typeface="+mn-cs"/>
              </a:rPr>
              <a:t>IPv6</a:t>
            </a:r>
            <a:r>
              <a:rPr lang="zh-CN" altLang="en-US" sz="1200" kern="1200" baseline="0" dirty="0" smtClean="0">
                <a:solidFill>
                  <a:schemeClr val="tx1"/>
                </a:solidFill>
                <a:latin typeface="Calibri" pitchFamily="34" charset="0"/>
                <a:ea typeface="宋体" pitchFamily="2" charset="-122"/>
                <a:cs typeface="+mn-cs"/>
              </a:rPr>
              <a:t>接入服务，并高速连接全球下一代互联网。</a:t>
            </a:r>
            <a:endParaRPr lang="en-US" altLang="zh-CN" sz="1200" kern="1200" baseline="0" dirty="0" smtClean="0">
              <a:solidFill>
                <a:schemeClr val="tx1"/>
              </a:solidFill>
              <a:latin typeface="Calibri" pitchFamily="34" charset="0"/>
              <a:ea typeface="宋体" pitchFamily="2" charset="-122"/>
              <a:cs typeface="+mn-cs"/>
            </a:endParaRPr>
          </a:p>
          <a:p>
            <a:r>
              <a:rPr lang="zh-CN" altLang="en-US" sz="1200" kern="1200" baseline="0" dirty="0" smtClean="0">
                <a:solidFill>
                  <a:schemeClr val="tx1"/>
                </a:solidFill>
                <a:latin typeface="Calibri" pitchFamily="34" charset="0"/>
                <a:ea typeface="宋体" pitchFamily="2" charset="-122"/>
                <a:cs typeface="+mn-cs"/>
              </a:rPr>
              <a:t>特色：</a:t>
            </a:r>
            <a:endParaRPr lang="en-US" altLang="zh-CN" sz="1200" kern="1200" baseline="0" dirty="0" smtClean="0">
              <a:solidFill>
                <a:schemeClr val="tx1"/>
              </a:solidFill>
              <a:latin typeface="Calibri" pitchFamily="34" charset="0"/>
              <a:ea typeface="宋体" pitchFamily="2" charset="-122"/>
              <a:cs typeface="+mn-cs"/>
            </a:endParaRPr>
          </a:p>
          <a:p>
            <a:r>
              <a:rPr lang="zh-CN" altLang="en-US" sz="1200" b="1" kern="1200" baseline="0" dirty="0" smtClean="0">
                <a:solidFill>
                  <a:schemeClr val="tx1"/>
                </a:solidFill>
                <a:latin typeface="Calibri" pitchFamily="34" charset="0"/>
                <a:ea typeface="宋体" pitchFamily="2" charset="-122"/>
                <a:cs typeface="+mn-cs"/>
              </a:rPr>
              <a:t>领先的</a:t>
            </a:r>
            <a:r>
              <a:rPr lang="en-US" altLang="zh-CN" sz="1200" b="1" kern="1200" baseline="0" dirty="0" smtClean="0">
                <a:solidFill>
                  <a:schemeClr val="tx1"/>
                </a:solidFill>
                <a:latin typeface="Calibri" pitchFamily="34" charset="0"/>
                <a:ea typeface="宋体" pitchFamily="2" charset="-122"/>
                <a:cs typeface="+mn-cs"/>
              </a:rPr>
              <a:t>100G</a:t>
            </a:r>
            <a:r>
              <a:rPr lang="zh-CN" altLang="en-US" sz="1200" b="1" kern="1200" baseline="0" dirty="0" smtClean="0">
                <a:solidFill>
                  <a:schemeClr val="tx1"/>
                </a:solidFill>
                <a:latin typeface="Calibri" pitchFamily="34" charset="0"/>
                <a:ea typeface="宋体" pitchFamily="2" charset="-122"/>
                <a:cs typeface="+mn-cs"/>
              </a:rPr>
              <a:t>解决方案：核心路由器采用</a:t>
            </a:r>
            <a:r>
              <a:rPr lang="en-US" altLang="zh-CN" sz="1200" b="1" kern="1200" baseline="0" dirty="0" smtClean="0">
                <a:solidFill>
                  <a:schemeClr val="tx1"/>
                </a:solidFill>
                <a:latin typeface="Calibri" pitchFamily="34" charset="0"/>
                <a:ea typeface="宋体" pitchFamily="2" charset="-122"/>
                <a:cs typeface="+mn-cs"/>
              </a:rPr>
              <a:t>400G</a:t>
            </a:r>
            <a:r>
              <a:rPr lang="zh-CN" altLang="en-US" sz="1200" b="1" kern="1200" baseline="0" dirty="0" smtClean="0">
                <a:solidFill>
                  <a:schemeClr val="tx1"/>
                </a:solidFill>
                <a:latin typeface="Calibri" pitchFamily="34" charset="0"/>
                <a:ea typeface="宋体" pitchFamily="2" charset="-122"/>
                <a:cs typeface="+mn-cs"/>
              </a:rPr>
              <a:t>平台的</a:t>
            </a:r>
            <a:r>
              <a:rPr lang="en-US" altLang="zh-CN" sz="1200" b="1" kern="1200" baseline="0" dirty="0" smtClean="0">
                <a:solidFill>
                  <a:schemeClr val="tx1"/>
                </a:solidFill>
                <a:latin typeface="Calibri" pitchFamily="34" charset="0"/>
                <a:ea typeface="宋体" pitchFamily="2" charset="-122"/>
                <a:cs typeface="+mn-cs"/>
              </a:rPr>
              <a:t>NE40E</a:t>
            </a:r>
            <a:r>
              <a:rPr lang="zh-CN" altLang="en-US" sz="1200" b="1" kern="1200" baseline="0" dirty="0" smtClean="0">
                <a:solidFill>
                  <a:schemeClr val="tx1"/>
                </a:solidFill>
                <a:latin typeface="Calibri" pitchFamily="34" charset="0"/>
                <a:ea typeface="宋体" pitchFamily="2" charset="-122"/>
                <a:cs typeface="+mn-cs"/>
              </a:rPr>
              <a:t>，每槽位可从</a:t>
            </a:r>
            <a:r>
              <a:rPr lang="en-US" altLang="zh-CN" sz="1200" b="1" kern="1200" baseline="0" dirty="0" smtClean="0">
                <a:solidFill>
                  <a:schemeClr val="tx1"/>
                </a:solidFill>
                <a:latin typeface="Calibri" pitchFamily="34" charset="0"/>
                <a:ea typeface="宋体" pitchFamily="2" charset="-122"/>
                <a:cs typeface="+mn-cs"/>
              </a:rPr>
              <a:t>40G</a:t>
            </a:r>
            <a:r>
              <a:rPr lang="zh-CN" altLang="en-US" sz="1200" b="1" kern="1200" baseline="0" dirty="0" smtClean="0">
                <a:solidFill>
                  <a:schemeClr val="tx1"/>
                </a:solidFill>
                <a:latin typeface="Calibri" pitchFamily="34" charset="0"/>
                <a:ea typeface="宋体" pitchFamily="2" charset="-122"/>
                <a:cs typeface="+mn-cs"/>
              </a:rPr>
              <a:t>平滑扩容到</a:t>
            </a:r>
            <a:r>
              <a:rPr lang="en-US" altLang="zh-CN" sz="1200" b="1" kern="1200" baseline="0" dirty="0" smtClean="0">
                <a:solidFill>
                  <a:schemeClr val="tx1"/>
                </a:solidFill>
                <a:latin typeface="Calibri" pitchFamily="34" charset="0"/>
                <a:ea typeface="宋体" pitchFamily="2" charset="-122"/>
                <a:cs typeface="+mn-cs"/>
              </a:rPr>
              <a:t>400G</a:t>
            </a:r>
            <a:r>
              <a:rPr lang="zh-CN" altLang="en-US" sz="1200" b="1" kern="1200" baseline="0" dirty="0" smtClean="0">
                <a:solidFill>
                  <a:schemeClr val="tx1"/>
                </a:solidFill>
                <a:latin typeface="Calibri" pitchFamily="34" charset="0"/>
                <a:ea typeface="宋体" pitchFamily="2" charset="-122"/>
                <a:cs typeface="+mn-cs"/>
              </a:rPr>
              <a:t>；波</a:t>
            </a:r>
          </a:p>
          <a:p>
            <a:r>
              <a:rPr lang="zh-CN" altLang="en-US" sz="1200" kern="1200" baseline="0" dirty="0" smtClean="0">
                <a:solidFill>
                  <a:schemeClr val="tx1"/>
                </a:solidFill>
                <a:latin typeface="Calibri" pitchFamily="34" charset="0"/>
                <a:ea typeface="宋体" pitchFamily="2" charset="-122"/>
                <a:cs typeface="+mn-cs"/>
              </a:rPr>
              <a:t>分采用单波</a:t>
            </a:r>
            <a:r>
              <a:rPr lang="en-US" altLang="zh-CN" sz="1200" kern="1200" baseline="0" dirty="0" smtClean="0">
                <a:solidFill>
                  <a:schemeClr val="tx1"/>
                </a:solidFill>
                <a:latin typeface="Calibri" pitchFamily="34" charset="0"/>
                <a:ea typeface="宋体" pitchFamily="2" charset="-122"/>
                <a:cs typeface="+mn-cs"/>
              </a:rPr>
              <a:t>100G</a:t>
            </a:r>
            <a:r>
              <a:rPr lang="zh-CN" altLang="en-US" sz="1200" kern="1200" baseline="0" dirty="0" smtClean="0">
                <a:solidFill>
                  <a:schemeClr val="tx1"/>
                </a:solidFill>
                <a:latin typeface="Calibri" pitchFamily="34" charset="0"/>
                <a:ea typeface="宋体" pitchFamily="2" charset="-122"/>
                <a:cs typeface="+mn-cs"/>
              </a:rPr>
              <a:t>的</a:t>
            </a:r>
            <a:r>
              <a:rPr lang="en-US" altLang="zh-CN" sz="1200" kern="1200" baseline="0" dirty="0" smtClean="0">
                <a:solidFill>
                  <a:schemeClr val="tx1"/>
                </a:solidFill>
                <a:latin typeface="Calibri" pitchFamily="34" charset="0"/>
                <a:ea typeface="宋体" pitchFamily="2" charset="-122"/>
                <a:cs typeface="+mn-cs"/>
              </a:rPr>
              <a:t>OSN8800</a:t>
            </a:r>
            <a:r>
              <a:rPr lang="zh-CN" altLang="en-US" sz="1200" kern="1200" baseline="0" dirty="0" smtClean="0">
                <a:solidFill>
                  <a:schemeClr val="tx1"/>
                </a:solidFill>
                <a:latin typeface="Calibri" pitchFamily="34" charset="0"/>
                <a:ea typeface="宋体" pitchFamily="2" charset="-122"/>
                <a:cs typeface="+mn-cs"/>
              </a:rPr>
              <a:t>系列产品，实现端到端</a:t>
            </a:r>
            <a:r>
              <a:rPr lang="en-US" altLang="zh-CN" sz="1200" kern="1200" baseline="0" dirty="0" smtClean="0">
                <a:solidFill>
                  <a:schemeClr val="tx1"/>
                </a:solidFill>
                <a:latin typeface="Calibri" pitchFamily="34" charset="0"/>
                <a:ea typeface="宋体" pitchFamily="2" charset="-122"/>
                <a:cs typeface="+mn-cs"/>
              </a:rPr>
              <a:t>100G</a:t>
            </a:r>
            <a:r>
              <a:rPr lang="zh-CN" altLang="en-US" sz="1200" kern="1200" baseline="0" dirty="0" smtClean="0">
                <a:solidFill>
                  <a:schemeClr val="tx1"/>
                </a:solidFill>
                <a:latin typeface="Calibri" pitchFamily="34" charset="0"/>
                <a:ea typeface="宋体" pitchFamily="2" charset="-122"/>
                <a:cs typeface="+mn-cs"/>
              </a:rPr>
              <a:t>大带宽组网，消除带宽瓶颈，充足的未来</a:t>
            </a:r>
          </a:p>
          <a:p>
            <a:r>
              <a:rPr lang="zh-CN" altLang="en-US" sz="1200" kern="1200" baseline="0" dirty="0" smtClean="0">
                <a:solidFill>
                  <a:schemeClr val="tx1"/>
                </a:solidFill>
                <a:latin typeface="Calibri" pitchFamily="34" charset="0"/>
                <a:ea typeface="宋体" pitchFamily="2" charset="-122"/>
                <a:cs typeface="+mn-cs"/>
              </a:rPr>
              <a:t>带宽保障</a:t>
            </a:r>
            <a:endParaRPr lang="en-US" altLang="zh-CN" sz="1200" kern="1200" baseline="0" dirty="0" smtClean="0">
              <a:solidFill>
                <a:schemeClr val="tx1"/>
              </a:solidFill>
              <a:latin typeface="Calibri" pitchFamily="34" charset="0"/>
              <a:ea typeface="宋体" pitchFamily="2" charset="-122"/>
              <a:cs typeface="+mn-cs"/>
            </a:endParaRPr>
          </a:p>
          <a:p>
            <a:r>
              <a:rPr lang="zh-CN" altLang="en-US" sz="1200" b="1" kern="1200" baseline="0" dirty="0" smtClean="0">
                <a:solidFill>
                  <a:schemeClr val="tx1"/>
                </a:solidFill>
                <a:latin typeface="Calibri" pitchFamily="34" charset="0"/>
                <a:ea typeface="宋体" pitchFamily="2" charset="-122"/>
                <a:cs typeface="+mn-cs"/>
              </a:rPr>
              <a:t>多维度的高可靠设计：独特的</a:t>
            </a:r>
            <a:r>
              <a:rPr lang="en-US" altLang="zh-CN" sz="1200" b="1" kern="1200" baseline="0" dirty="0" smtClean="0">
                <a:solidFill>
                  <a:schemeClr val="tx1"/>
                </a:solidFill>
                <a:latin typeface="Calibri" pitchFamily="34" charset="0"/>
                <a:ea typeface="宋体" pitchFamily="2" charset="-122"/>
                <a:cs typeface="+mn-cs"/>
              </a:rPr>
              <a:t>5</a:t>
            </a:r>
            <a:r>
              <a:rPr lang="zh-CN" altLang="en-US" sz="1200" b="1" kern="1200" baseline="0" dirty="0" smtClean="0">
                <a:solidFill>
                  <a:schemeClr val="tx1"/>
                </a:solidFill>
                <a:latin typeface="Calibri" pitchFamily="34" charset="0"/>
                <a:ea typeface="宋体" pitchFamily="2" charset="-122"/>
                <a:cs typeface="+mn-cs"/>
              </a:rPr>
              <a:t>级</a:t>
            </a:r>
            <a:r>
              <a:rPr lang="en-US" altLang="zh-CN" sz="1200" b="1" kern="1200" baseline="0" dirty="0" smtClean="0">
                <a:solidFill>
                  <a:schemeClr val="tx1"/>
                </a:solidFill>
                <a:latin typeface="Calibri" pitchFamily="34" charset="0"/>
                <a:ea typeface="宋体" pitchFamily="2" charset="-122"/>
                <a:cs typeface="+mn-cs"/>
              </a:rPr>
              <a:t>HQOS</a:t>
            </a:r>
            <a:r>
              <a:rPr lang="zh-CN" altLang="en-US" sz="1200" b="1" kern="1200" baseline="0" dirty="0" smtClean="0">
                <a:solidFill>
                  <a:schemeClr val="tx1"/>
                </a:solidFill>
                <a:latin typeface="Calibri" pitchFamily="34" charset="0"/>
                <a:ea typeface="宋体" pitchFamily="2" charset="-122"/>
                <a:cs typeface="+mn-cs"/>
              </a:rPr>
              <a:t>技术，超大</a:t>
            </a:r>
            <a:r>
              <a:rPr lang="en-US" altLang="zh-CN" sz="1200" b="1" kern="1200" baseline="0" dirty="0" smtClean="0">
                <a:solidFill>
                  <a:schemeClr val="tx1"/>
                </a:solidFill>
                <a:latin typeface="Calibri" pitchFamily="34" charset="0"/>
                <a:ea typeface="宋体" pitchFamily="2" charset="-122"/>
                <a:cs typeface="+mn-cs"/>
              </a:rPr>
              <a:t>200ms</a:t>
            </a:r>
            <a:r>
              <a:rPr lang="zh-CN" altLang="en-US" sz="1200" b="1" kern="1200" baseline="0" dirty="0" smtClean="0">
                <a:solidFill>
                  <a:schemeClr val="tx1"/>
                </a:solidFill>
                <a:latin typeface="Calibri" pitchFamily="34" charset="0"/>
                <a:ea typeface="宋体" pitchFamily="2" charset="-122"/>
                <a:cs typeface="+mn-cs"/>
              </a:rPr>
              <a:t>缓存技术，保证关键业务的服务质量和突</a:t>
            </a:r>
          </a:p>
          <a:p>
            <a:r>
              <a:rPr lang="zh-CN" altLang="en-US" sz="1200" kern="1200" baseline="0" dirty="0" smtClean="0">
                <a:solidFill>
                  <a:schemeClr val="tx1"/>
                </a:solidFill>
                <a:latin typeface="Calibri" pitchFamily="34" charset="0"/>
                <a:ea typeface="宋体" pitchFamily="2" charset="-122"/>
                <a:cs typeface="+mn-cs"/>
              </a:rPr>
              <a:t>发流量访问需求。 高可靠性的波分设计，如全波段可调</a:t>
            </a:r>
            <a:r>
              <a:rPr lang="en-US" altLang="zh-CN" sz="1200" kern="1200" baseline="0" dirty="0" smtClean="0">
                <a:solidFill>
                  <a:schemeClr val="tx1"/>
                </a:solidFill>
                <a:latin typeface="Calibri" pitchFamily="34" charset="0"/>
                <a:ea typeface="宋体" pitchFamily="2" charset="-122"/>
                <a:cs typeface="+mn-cs"/>
              </a:rPr>
              <a:t>OTU</a:t>
            </a:r>
            <a:r>
              <a:rPr lang="zh-CN" altLang="en-US" sz="1200" kern="1200" baseline="0" dirty="0" smtClean="0">
                <a:solidFill>
                  <a:schemeClr val="tx1"/>
                </a:solidFill>
                <a:latin typeface="Calibri" pitchFamily="34" charset="0"/>
                <a:ea typeface="宋体" pitchFamily="2" charset="-122"/>
                <a:cs typeface="+mn-cs"/>
              </a:rPr>
              <a:t>、</a:t>
            </a:r>
            <a:r>
              <a:rPr lang="en-US" altLang="zh-CN" sz="1200" kern="1200" baseline="0" dirty="0" smtClean="0">
                <a:solidFill>
                  <a:schemeClr val="tx1"/>
                </a:solidFill>
                <a:latin typeface="Calibri" pitchFamily="34" charset="0"/>
                <a:ea typeface="宋体" pitchFamily="2" charset="-122"/>
                <a:cs typeface="+mn-cs"/>
              </a:rPr>
              <a:t>AGC</a:t>
            </a:r>
            <a:r>
              <a:rPr lang="zh-CN" altLang="en-US" sz="1200" kern="1200" baseline="0" dirty="0" smtClean="0">
                <a:solidFill>
                  <a:schemeClr val="tx1"/>
                </a:solidFill>
                <a:latin typeface="Calibri" pitchFamily="34" charset="0"/>
                <a:ea typeface="宋体" pitchFamily="2" charset="-122"/>
                <a:cs typeface="+mn-cs"/>
              </a:rPr>
              <a:t>等技术的应用，满足长距离系统</a:t>
            </a:r>
          </a:p>
          <a:p>
            <a:r>
              <a:rPr lang="zh-CN" altLang="en-US" sz="1200" kern="1200" baseline="0" dirty="0" smtClean="0">
                <a:solidFill>
                  <a:schemeClr val="tx1"/>
                </a:solidFill>
                <a:latin typeface="Calibri" pitchFamily="34" charset="0"/>
                <a:ea typeface="宋体" pitchFamily="2" charset="-122"/>
                <a:cs typeface="+mn-cs"/>
              </a:rPr>
              <a:t>可靠稳定运行</a:t>
            </a:r>
          </a:p>
          <a:p>
            <a:r>
              <a:rPr lang="zh-CN" altLang="en-US" sz="1200" b="1" kern="1200" baseline="0" dirty="0" smtClean="0">
                <a:solidFill>
                  <a:schemeClr val="tx1"/>
                </a:solidFill>
                <a:latin typeface="Calibri" pitchFamily="34" charset="0"/>
                <a:ea typeface="宋体" pitchFamily="2" charset="-122"/>
                <a:cs typeface="+mn-cs"/>
              </a:rPr>
              <a:t>平滑演进：华为</a:t>
            </a:r>
            <a:r>
              <a:rPr lang="en-US" altLang="zh-CN" sz="1200" b="1" kern="1200" baseline="0" dirty="0" smtClean="0">
                <a:solidFill>
                  <a:schemeClr val="tx1"/>
                </a:solidFill>
                <a:latin typeface="Calibri" pitchFamily="34" charset="0"/>
                <a:ea typeface="宋体" pitchFamily="2" charset="-122"/>
                <a:cs typeface="+mn-cs"/>
              </a:rPr>
              <a:t>NE40E</a:t>
            </a:r>
            <a:r>
              <a:rPr lang="zh-CN" altLang="en-US" sz="1200" b="1" kern="1200" baseline="0" dirty="0" smtClean="0">
                <a:solidFill>
                  <a:schemeClr val="tx1"/>
                </a:solidFill>
                <a:latin typeface="Calibri" pitchFamily="34" charset="0"/>
                <a:ea typeface="宋体" pitchFamily="2" charset="-122"/>
                <a:cs typeface="+mn-cs"/>
              </a:rPr>
              <a:t>系列路由器支持</a:t>
            </a:r>
            <a:r>
              <a:rPr lang="en-US" altLang="zh-CN" sz="1200" b="1" kern="1200" baseline="0" dirty="0" smtClean="0">
                <a:solidFill>
                  <a:schemeClr val="tx1"/>
                </a:solidFill>
                <a:latin typeface="Calibri" pitchFamily="34" charset="0"/>
                <a:ea typeface="宋体" pitchFamily="2" charset="-122"/>
                <a:cs typeface="+mn-cs"/>
              </a:rPr>
              <a:t>IPV6</a:t>
            </a:r>
            <a:r>
              <a:rPr lang="zh-CN" altLang="en-US" sz="1200" b="1" kern="1200" baseline="0" dirty="0" smtClean="0">
                <a:solidFill>
                  <a:schemeClr val="tx1"/>
                </a:solidFill>
                <a:latin typeface="Calibri" pitchFamily="34" charset="0"/>
                <a:ea typeface="宋体" pitchFamily="2" charset="-122"/>
                <a:cs typeface="+mn-cs"/>
              </a:rPr>
              <a:t>，波分系统支持</a:t>
            </a:r>
            <a:r>
              <a:rPr lang="en-US" altLang="zh-CN" sz="1200" b="1" kern="1200" baseline="0" dirty="0" smtClean="0">
                <a:solidFill>
                  <a:schemeClr val="tx1"/>
                </a:solidFill>
                <a:latin typeface="Calibri" pitchFamily="34" charset="0"/>
                <a:ea typeface="宋体" pitchFamily="2" charset="-122"/>
                <a:cs typeface="+mn-cs"/>
              </a:rPr>
              <a:t>100M~100Gb/s</a:t>
            </a:r>
            <a:r>
              <a:rPr lang="zh-CN" altLang="en-US" sz="1200" b="1" kern="1200" baseline="0" dirty="0" smtClean="0">
                <a:solidFill>
                  <a:schemeClr val="tx1"/>
                </a:solidFill>
                <a:latin typeface="Calibri" pitchFamily="34" charset="0"/>
                <a:ea typeface="宋体" pitchFamily="2" charset="-122"/>
                <a:cs typeface="+mn-cs"/>
              </a:rPr>
              <a:t>全业务统一接入，为客</a:t>
            </a:r>
          </a:p>
          <a:p>
            <a:r>
              <a:rPr lang="zh-CN" altLang="en-US" sz="1200" kern="1200" baseline="0" dirty="0" smtClean="0">
                <a:solidFill>
                  <a:schemeClr val="tx1"/>
                </a:solidFill>
                <a:latin typeface="Calibri" pitchFamily="34" charset="0"/>
                <a:ea typeface="宋体" pitchFamily="2" charset="-122"/>
                <a:cs typeface="+mn-cs"/>
              </a:rPr>
              <a:t>户各个时期的网络发展提供适配方案</a:t>
            </a:r>
            <a:endParaRPr lang="en-US" altLang="zh-CN" sz="1200" kern="1200" baseline="0" dirty="0" smtClean="0">
              <a:solidFill>
                <a:schemeClr val="tx1"/>
              </a:solidFill>
              <a:latin typeface="Calibri" pitchFamily="34" charset="0"/>
              <a:ea typeface="宋体" pitchFamily="2" charset="-122"/>
              <a:cs typeface="+mn-cs"/>
            </a:endParaRPr>
          </a:p>
          <a:p>
            <a:r>
              <a:rPr lang="zh-CN" altLang="en-US" sz="1200" kern="1200" baseline="0" dirty="0" smtClean="0">
                <a:solidFill>
                  <a:schemeClr val="tx1"/>
                </a:solidFill>
                <a:latin typeface="Calibri" pitchFamily="34" charset="0"/>
                <a:ea typeface="宋体" pitchFamily="2" charset="-122"/>
                <a:cs typeface="+mn-cs"/>
              </a:rPr>
              <a:t>基于</a:t>
            </a:r>
            <a:r>
              <a:rPr lang="en-US" altLang="zh-CN" sz="1200" kern="1200" baseline="0" dirty="0" smtClean="0">
                <a:solidFill>
                  <a:schemeClr val="tx1"/>
                </a:solidFill>
                <a:latin typeface="Calibri" pitchFamily="34" charset="0"/>
                <a:ea typeface="宋体" pitchFamily="2" charset="-122"/>
                <a:cs typeface="+mn-cs"/>
              </a:rPr>
              <a:t>100G</a:t>
            </a:r>
            <a:r>
              <a:rPr lang="zh-CN" altLang="en-US" sz="1200" kern="1200" baseline="0" dirty="0" smtClean="0">
                <a:solidFill>
                  <a:schemeClr val="tx1"/>
                </a:solidFill>
                <a:latin typeface="Calibri" pitchFamily="34" charset="0"/>
                <a:ea typeface="宋体" pitchFamily="2" charset="-122"/>
                <a:cs typeface="+mn-cs"/>
              </a:rPr>
              <a:t>平台和</a:t>
            </a:r>
            <a:r>
              <a:rPr lang="en-US" altLang="zh-CN" sz="1200" kern="1200" baseline="0" dirty="0" smtClean="0">
                <a:solidFill>
                  <a:schemeClr val="tx1"/>
                </a:solidFill>
                <a:latin typeface="Calibri" pitchFamily="34" charset="0"/>
                <a:ea typeface="宋体" pitchFamily="2" charset="-122"/>
                <a:cs typeface="+mn-cs"/>
              </a:rPr>
              <a:t>IPV4/IPV6</a:t>
            </a:r>
            <a:r>
              <a:rPr lang="zh-CN" altLang="en-US" sz="1200" kern="1200" baseline="0" dirty="0" smtClean="0">
                <a:solidFill>
                  <a:schemeClr val="tx1"/>
                </a:solidFill>
                <a:latin typeface="Calibri" pitchFamily="34" charset="0"/>
                <a:ea typeface="宋体" pitchFamily="2" charset="-122"/>
                <a:cs typeface="+mn-cs"/>
              </a:rPr>
              <a:t>双栈技术构建的</a:t>
            </a:r>
            <a:r>
              <a:rPr lang="en-US" altLang="zh-CN" sz="1200" kern="1200" baseline="0" dirty="0" smtClean="0">
                <a:solidFill>
                  <a:schemeClr val="tx1"/>
                </a:solidFill>
                <a:latin typeface="Calibri" pitchFamily="34" charset="0"/>
                <a:ea typeface="宋体" pitchFamily="2" charset="-122"/>
                <a:cs typeface="+mn-cs"/>
              </a:rPr>
              <a:t>CERNET</a:t>
            </a:r>
            <a:r>
              <a:rPr lang="zh-CN" altLang="en-US" sz="1200" kern="1200" baseline="0" dirty="0" smtClean="0">
                <a:solidFill>
                  <a:schemeClr val="tx1"/>
                </a:solidFill>
                <a:latin typeface="Calibri" pitchFamily="34" charset="0"/>
                <a:ea typeface="宋体" pitchFamily="2" charset="-122"/>
                <a:cs typeface="+mn-cs"/>
              </a:rPr>
              <a:t>网络，不仅当前满足不断扩大的业务需求，更实</a:t>
            </a:r>
          </a:p>
          <a:p>
            <a:r>
              <a:rPr lang="zh-CN" altLang="en-US" sz="1200" kern="1200" baseline="0" dirty="0" smtClean="0">
                <a:solidFill>
                  <a:schemeClr val="tx1"/>
                </a:solidFill>
                <a:latin typeface="Calibri" pitchFamily="34" charset="0"/>
                <a:ea typeface="宋体" pitchFamily="2" charset="-122"/>
                <a:cs typeface="+mn-cs"/>
              </a:rPr>
              <a:t>践了业界最先进的网络技术，实现了面向未来的战略发展诉求。它将成为新一代广域网建设的标志性工</a:t>
            </a:r>
          </a:p>
          <a:p>
            <a:r>
              <a:rPr lang="zh-CN" altLang="en-US" sz="1200" kern="1200" baseline="0" dirty="0" smtClean="0">
                <a:solidFill>
                  <a:schemeClr val="tx1"/>
                </a:solidFill>
                <a:latin typeface="Calibri" pitchFamily="34" charset="0"/>
                <a:ea typeface="宋体" pitchFamily="2" charset="-122"/>
                <a:cs typeface="+mn-cs"/>
              </a:rPr>
              <a:t>程，持续反馈示范效应。</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36</a:t>
            </a:fld>
            <a:endParaRPr lang="en-US" altLang="zh-CN"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E645424-9522-4F47-961C-36461304544D}" type="slidenum">
              <a:rPr lang="zh-CN" altLang="en-US" smtClean="0">
                <a:solidFill>
                  <a:prstClr val="black"/>
                </a:solidFill>
              </a:rPr>
              <a:pPr/>
              <a:t>37</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最后来总结一下，为什么选择和华为合作？</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1</a:t>
            </a:r>
            <a:r>
              <a:rPr lang="zh-CN" altLang="en-US" dirty="0" smtClean="0"/>
              <a:t>、华为具备业界最为完整的面向云计算的</a:t>
            </a:r>
            <a:r>
              <a:rPr lang="en-US" altLang="zh-CN" dirty="0" smtClean="0"/>
              <a:t>IT</a:t>
            </a:r>
            <a:r>
              <a:rPr lang="zh-CN" altLang="en-US" dirty="0" smtClean="0"/>
              <a:t>基础设施，从服务器、存储、网络、安全、云操作系统到云计算解决方案。在业界鲜有厂商能具备类似的能力和产品系列。</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2</a:t>
            </a:r>
            <a:r>
              <a:rPr lang="zh-CN" altLang="en-US" dirty="0" smtClean="0"/>
              <a:t>、华为已经有超过十年</a:t>
            </a:r>
            <a:r>
              <a:rPr lang="en-US" altLang="zh-CN" dirty="0" smtClean="0"/>
              <a:t>IT</a:t>
            </a:r>
            <a:r>
              <a:rPr lang="zh-CN" altLang="en-US" dirty="0" smtClean="0"/>
              <a:t>技术的积累，紧跟技术潮流、持续的创新让华为</a:t>
            </a:r>
            <a:r>
              <a:rPr lang="en-US" altLang="zh-CN" dirty="0" smtClean="0"/>
              <a:t>IT</a:t>
            </a:r>
            <a:r>
              <a:rPr lang="zh-CN" altLang="en-US" dirty="0" smtClean="0"/>
              <a:t>已经具备了业界领先的技术积累和产品创新能力。</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3</a:t>
            </a:r>
            <a:r>
              <a:rPr lang="zh-CN" altLang="en-US" dirty="0" smtClean="0"/>
              <a:t>、坚持厂商中立，没有平台锁定。以此确保以最优的产品组合与行业解决方案满足客户的灵活选择，避免单一厂商锁定。</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4</a:t>
            </a:r>
            <a:r>
              <a:rPr lang="zh-CN" altLang="en-US" dirty="0" smtClean="0"/>
              <a:t>、持续追求最佳性能，最优性价比。不断满足并超越客户对</a:t>
            </a:r>
            <a:r>
              <a:rPr lang="en-US" altLang="zh-CN" dirty="0" smtClean="0"/>
              <a:t>TCO</a:t>
            </a:r>
            <a:r>
              <a:rPr lang="zh-CN" altLang="en-US" dirty="0" smtClean="0"/>
              <a:t>、</a:t>
            </a:r>
            <a:r>
              <a:rPr lang="en-US" altLang="zh-CN" dirty="0" smtClean="0"/>
              <a:t>ROI</a:t>
            </a:r>
            <a:r>
              <a:rPr lang="zh-CN" altLang="en-US" dirty="0" smtClean="0"/>
              <a:t>等成本效益方面的需求。</a:t>
            </a:r>
            <a:endParaRPr lang="en-US" altLang="zh-CN" dirty="0" smtClean="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40</a:t>
            </a:fld>
            <a:endParaRPr lang="en-US"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C4E328C-8829-462B-A55E-B1B907569784}" type="slidenum">
              <a:rPr lang="en-US" altLang="zh-CN" smtClean="0">
                <a:solidFill>
                  <a:srgbClr val="000000"/>
                </a:solidFill>
              </a:rPr>
              <a:pPr/>
              <a:t>42</a:t>
            </a:fld>
            <a:endParaRPr lang="en-US" altLang="zh-CN" smtClean="0">
              <a:solidFill>
                <a:srgbClr val="000000"/>
              </a:solidFill>
            </a:endParaRPr>
          </a:p>
        </p:txBody>
      </p:sp>
      <p:sp>
        <p:nvSpPr>
          <p:cNvPr id="88067" name="Rectangle 2"/>
          <p:cNvSpPr>
            <a:spLocks noGrp="1" noRot="1" noChangeAspect="1" noChangeArrowheads="1" noTextEdit="1"/>
          </p:cNvSpPr>
          <p:nvPr>
            <p:ph type="sldImg"/>
          </p:nvPr>
        </p:nvSpPr>
        <p:spPr>
          <a:xfrm>
            <a:off x="2287588" y="514350"/>
            <a:ext cx="4573587" cy="2571750"/>
          </a:xfrm>
          <a:ln/>
        </p:spPr>
      </p:sp>
      <p:sp>
        <p:nvSpPr>
          <p:cNvPr id="88068" name="Rectangle 3"/>
          <p:cNvSpPr>
            <a:spLocks noGrp="1" noChangeArrowheads="1"/>
          </p:cNvSpPr>
          <p:nvPr>
            <p:ph type="body" idx="1"/>
          </p:nvPr>
        </p:nvSpPr>
        <p:spPr>
          <a:xfrm>
            <a:off x="1219343" y="3258102"/>
            <a:ext cx="6705315" cy="3084997"/>
          </a:xfrm>
          <a:noFill/>
          <a:ln/>
        </p:spPr>
        <p:txBody>
          <a:bodyPr/>
          <a:lstStyle/>
          <a:p>
            <a:pPr marL="228600" indent="-228600"/>
            <a:endParaRPr lang="zh-CN" altLang="zh-C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C0416-9BCE-4F7F-BDE9-AD976F4ADE22}" type="slidenum">
              <a:rPr lang="zh-CN" altLang="en-US"/>
              <a:pPr/>
              <a:t>3</a:t>
            </a:fld>
            <a:endParaRPr lang="en-US" altLang="zh-CN"/>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下面我们再看看现在华为有哪些重要的产品和方案，能够做到帮助企业“精简</a:t>
            </a:r>
            <a:r>
              <a:rPr lang="en-US" altLang="zh-CN" dirty="0" smtClean="0"/>
              <a:t>IT</a:t>
            </a:r>
            <a:r>
              <a:rPr lang="zh-CN" altLang="en-US" dirty="0" smtClean="0"/>
              <a:t>、敏捷商道”。</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7</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BE9DB-E6BB-4C8F-B742-2157041DA376}" type="slidenum">
              <a:rPr lang="zh-CN" altLang="en-US" smtClean="0"/>
              <a:pPr>
                <a:defRPr/>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明天单新提供资料，和唐仁华讨论。</a:t>
            </a:r>
            <a:endParaRPr lang="zh-CN" altLang="en-US" dirty="0"/>
          </a:p>
        </p:txBody>
      </p:sp>
      <p:sp>
        <p:nvSpPr>
          <p:cNvPr id="4" name="灯片编号占位符 3"/>
          <p:cNvSpPr>
            <a:spLocks noGrp="1"/>
          </p:cNvSpPr>
          <p:nvPr>
            <p:ph type="sldNum" sz="quarter" idx="10"/>
          </p:nvPr>
        </p:nvSpPr>
        <p:spPr/>
        <p:txBody>
          <a:bodyPr/>
          <a:lstStyle/>
          <a:p>
            <a:fld id="{054DD4F5-30AF-464E-838A-0DB63ECFD48D}"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10</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90000"/>
              </a:lnSpc>
              <a:spcAft>
                <a:spcPts val="1200"/>
              </a:spcAft>
              <a:buSzPct val="60000"/>
              <a:defRPr/>
            </a:pPr>
            <a:r>
              <a:rPr lang="zh-CN" altLang="en-US" dirty="0" smtClean="0"/>
              <a:t>模块化数据中心在生产是已经去工程化设计可以帮助用户减少设计、实施的工作量：</a:t>
            </a:r>
            <a:r>
              <a:rPr lang="zh-CN" altLang="en-US" dirty="0" smtClean="0">
                <a:latin typeface="华文细黑" pitchFamily="2" charset="-122"/>
                <a:ea typeface="华文细黑" pitchFamily="2" charset="-122"/>
              </a:rPr>
              <a:t>部件、子系统模块化设计，工厂预制，可在客户现场快速部署，</a:t>
            </a:r>
            <a:endParaRPr lang="en-US" altLang="zh-CN" dirty="0" smtClean="0">
              <a:latin typeface="华文细黑" pitchFamily="2" charset="-122"/>
              <a:ea typeface="华文细黑" pitchFamily="2" charset="-122"/>
            </a:endParaRPr>
          </a:p>
          <a:p>
            <a:pPr>
              <a:lnSpc>
                <a:spcPct val="90000"/>
              </a:lnSpc>
              <a:spcAft>
                <a:spcPts val="1200"/>
              </a:spcAft>
              <a:buSzPct val="60000"/>
              <a:defRPr/>
            </a:pPr>
            <a:r>
              <a:rPr lang="zh-CN" altLang="en-US" dirty="0" smtClean="0">
                <a:latin typeface="华文细黑" pitchFamily="2" charset="-122"/>
                <a:ea typeface="华文细黑" pitchFamily="2" charset="-122"/>
              </a:rPr>
              <a:t>相比传统建设模式建设周期缩短</a:t>
            </a:r>
            <a:r>
              <a:rPr lang="en-US" altLang="zh-CN" dirty="0" smtClean="0">
                <a:latin typeface="华文细黑" pitchFamily="2" charset="-122"/>
                <a:ea typeface="华文细黑" pitchFamily="2" charset="-122"/>
              </a:rPr>
              <a:t>50%</a:t>
            </a:r>
            <a:r>
              <a:rPr lang="zh-CN" altLang="en-US" dirty="0" smtClean="0">
                <a:latin typeface="华文细黑" pitchFamily="2" charset="-122"/>
                <a:ea typeface="华文细黑" pitchFamily="2" charset="-122"/>
              </a:rPr>
              <a:t>以上</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华为</a:t>
            </a:r>
            <a:r>
              <a:rPr lang="en-US" altLang="zh-CN" dirty="0" smtClean="0">
                <a:latin typeface="华文细黑" pitchFamily="2" charset="-122"/>
                <a:ea typeface="华文细黑" pitchFamily="2" charset="-122"/>
              </a:rPr>
              <a:t>IDS2000</a:t>
            </a:r>
            <a:r>
              <a:rPr lang="zh-CN" altLang="en-US" dirty="0" smtClean="0">
                <a:latin typeface="华文细黑" pitchFamily="2" charset="-122"/>
                <a:ea typeface="华文细黑" pitchFamily="2" charset="-122"/>
              </a:rPr>
              <a:t>模块化数据中心解决方案</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中层胶片</a:t>
            </a:r>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第</a:t>
            </a:r>
            <a:r>
              <a:rPr lang="en-US" altLang="zh-CN" dirty="0" smtClean="0">
                <a:latin typeface="华文细黑" pitchFamily="2" charset="-122"/>
                <a:ea typeface="华文细黑" pitchFamily="2" charset="-122"/>
              </a:rPr>
              <a:t>5</a:t>
            </a:r>
            <a:r>
              <a:rPr lang="zh-CN" altLang="en-US" dirty="0" smtClean="0">
                <a:latin typeface="华文细黑" pitchFamily="2" charset="-122"/>
                <a:ea typeface="华文细黑" pitchFamily="2" charset="-122"/>
              </a:rPr>
              <a:t>页。</a:t>
            </a:r>
            <a:endParaRPr lang="en-US" altLang="zh-CN" dirty="0" smtClean="0">
              <a:latin typeface="华文细黑" pitchFamily="2" charset="-122"/>
              <a:ea typeface="华文细黑" pitchFamily="2" charset="-122"/>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54DD4F5-30AF-464E-838A-0DB63ECFD48D}" type="slidenum">
              <a:rPr lang="zh-CN" altLang="en-US" smtClean="0">
                <a:solidFill>
                  <a:prstClr val="black"/>
                </a:solidFill>
              </a:rPr>
              <a:pPr/>
              <a:t>12</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就近接入可以把原有广域网的访问变成局域网络的访问，因此可以把</a:t>
            </a:r>
            <a:r>
              <a:rPr lang="zh-CN" altLang="en-US" smtClean="0"/>
              <a:t>网络延迟降低数十倍</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054DD4F5-30AF-464E-838A-0DB63ECFD48D}"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5.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5.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1" y="1697512"/>
            <a:ext cx="5688013" cy="5847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404942301"/>
      </p:ext>
    </p:extLst>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8" y="4843749"/>
            <a:ext cx="1109806" cy="299751"/>
          </a:xfrm>
          <a:prstGeom prst="rect">
            <a:avLst/>
          </a:prstGeom>
        </p:spPr>
        <p:txBody>
          <a:bodyPr lIns="61527" tIns="30764" rIns="61527" bIns="30764"/>
          <a:lstStyle>
            <a:lvl1pPr>
              <a:buClr>
                <a:srgbClr val="A2A2A2"/>
              </a:buClr>
              <a:buSzPct val="70000"/>
              <a:buFont typeface="Monotype Sorts" pitchFamily="2" charset="2"/>
              <a:buNone/>
              <a:defRPr sz="10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1" y="168484"/>
            <a:ext cx="7745412" cy="432047"/>
          </a:xfrm>
          <a:prstGeom prst="rect">
            <a:avLst/>
          </a:prstGeom>
        </p:spPr>
        <p:txBody>
          <a:bodyPr lIns="68562" tIns="34281" rIns="68562" bIns="34281"/>
          <a:lstStyle>
            <a:lvl1pPr>
              <a:defRPr sz="22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8" y="4843749"/>
            <a:ext cx="1109806" cy="299751"/>
          </a:xfrm>
          <a:prstGeom prst="rect">
            <a:avLst/>
          </a:prstGeom>
        </p:spPr>
        <p:txBody>
          <a:bodyPr lIns="61527" tIns="30764" rIns="61527" bIns="30764"/>
          <a:lstStyle>
            <a:lvl1pPr>
              <a:buClr>
                <a:srgbClr val="A2A2A2"/>
              </a:buClr>
              <a:buSzPct val="70000"/>
              <a:buFont typeface="Monotype Sorts" pitchFamily="2" charset="2"/>
              <a:buNone/>
              <a:defRPr sz="10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1" y="168484"/>
            <a:ext cx="7745412" cy="432047"/>
          </a:xfrm>
          <a:prstGeom prst="rect">
            <a:avLst/>
          </a:prstGeom>
        </p:spPr>
        <p:txBody>
          <a:bodyPr lIns="68562" tIns="34281" rIns="68562" bIns="34281"/>
          <a:lstStyle>
            <a:lvl1pPr>
              <a:defRPr sz="22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579636" y="116825"/>
            <a:ext cx="8229838" cy="857250"/>
          </a:xfrm>
          <a:prstGeom prst="rect">
            <a:avLst/>
          </a:prstGeom>
        </p:spPr>
        <p:txBody>
          <a:bodyPr lIns="68562" tIns="34281" rIns="68562" bIns="34281"/>
          <a:lstStyle/>
          <a:p>
            <a:r>
              <a:rPr lang="zh-CN" altLang="en-US" smtClean="0"/>
              <a:t>单击此处编辑母版标题样式</a:t>
            </a:r>
            <a:endParaRPr lang="zh-CN" altLang="en-US"/>
          </a:p>
        </p:txBody>
      </p:sp>
    </p:spTree>
  </p:cSld>
  <p:clrMapOvr>
    <a:masterClrMapping/>
  </p:clrMapOvr>
  <p:transition advClick="0" advTm="8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85159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2"/>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5" y="205978"/>
            <a:ext cx="8229838" cy="857250"/>
          </a:xfrm>
          <a:prstGeom prst="rect">
            <a:avLst/>
          </a:prstGeom>
        </p:spPr>
        <p:txBody>
          <a:bodyPr lIns="68562" tIns="34281" rIns="68562" bIns="34281"/>
          <a:lstStyle/>
          <a:p>
            <a:r>
              <a:rPr lang="zh-CN" altLang="en-US" smtClean="0"/>
              <a:t>单击此处编辑母版标题样式</a:t>
            </a:r>
            <a:endParaRPr lang="zh-CN" altLang="en-US"/>
          </a:p>
        </p:txBody>
      </p:sp>
      <p:sp>
        <p:nvSpPr>
          <p:cNvPr id="3" name="内容占位符 2"/>
          <p:cNvSpPr>
            <a:spLocks noGrp="1"/>
          </p:cNvSpPr>
          <p:nvPr>
            <p:ph idx="1"/>
          </p:nvPr>
        </p:nvSpPr>
        <p:spPr>
          <a:xfrm>
            <a:off x="585635" y="1200151"/>
            <a:ext cx="8229838" cy="3394472"/>
          </a:xfrm>
          <a:prstGeom prst="rect">
            <a:avLst/>
          </a:prstGeom>
        </p:spPr>
        <p:txBody>
          <a:bodyPr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0"/>
          <p:cNvSpPr>
            <a:spLocks noGrp="1" noChangeArrowheads="1"/>
          </p:cNvSpPr>
          <p:nvPr>
            <p:ph type="dt" sz="half" idx="10"/>
          </p:nvPr>
        </p:nvSpPr>
        <p:spPr>
          <a:xfrm>
            <a:off x="5931340" y="4801791"/>
            <a:ext cx="1057000" cy="826294"/>
          </a:xfrm>
          <a:prstGeom prst="rect">
            <a:avLst/>
          </a:prstGeom>
          <a:ln/>
        </p:spPr>
        <p:txBody>
          <a:bodyPr lIns="68562" tIns="34281" rIns="68562" bIns="34281"/>
          <a:lstStyle>
            <a:lvl1pPr>
              <a:defRPr/>
            </a:lvl1pPr>
          </a:lstStyle>
          <a:p>
            <a:pPr>
              <a:defRPr/>
            </a:pPr>
            <a:endParaRPr lang="de-DE" altLang="zh-CN"/>
          </a:p>
          <a:p>
            <a:pPr>
              <a:defRPr/>
            </a:pPr>
            <a:r>
              <a:rPr lang="de-DE" altLang="zh-CN"/>
              <a:t>Page </a:t>
            </a:r>
            <a:fld id="{8A03866A-6ACA-40DE-A45D-04A59D839E8A}" type="slidenum">
              <a:rPr lang="de-DE" altLang="zh-CN"/>
              <a:pPr>
                <a:defRPr/>
              </a:pPr>
              <a:t>‹#›</a:t>
            </a:fld>
            <a:endParaRPr lang="en-GB"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85635" y="205978"/>
            <a:ext cx="8229838" cy="857250"/>
          </a:xfrm>
          <a:prstGeom prst="rect">
            <a:avLst/>
          </a:prstGeom>
        </p:spPr>
        <p:txBody>
          <a:bodyPr lIns="68562" tIns="34281" rIns="68562" bIns="34281"/>
          <a:lstStyle/>
          <a:p>
            <a:r>
              <a:rPr lang="zh-CN" altLang="en-US" smtClean="0"/>
              <a:t>单击此处编辑母版标题样式</a:t>
            </a:r>
            <a:endParaRPr lang="zh-CN" altLang="en-US"/>
          </a:p>
        </p:txBody>
      </p:sp>
      <p:sp>
        <p:nvSpPr>
          <p:cNvPr id="3" name="Rectangle 80"/>
          <p:cNvSpPr>
            <a:spLocks noGrp="1" noChangeArrowheads="1"/>
          </p:cNvSpPr>
          <p:nvPr>
            <p:ph type="dt" sz="half" idx="10"/>
          </p:nvPr>
        </p:nvSpPr>
        <p:spPr>
          <a:xfrm>
            <a:off x="5931340" y="4801792"/>
            <a:ext cx="1057000" cy="826294"/>
          </a:xfrm>
          <a:prstGeom prst="rect">
            <a:avLst/>
          </a:prstGeom>
          <a:ln/>
        </p:spPr>
        <p:txBody>
          <a:bodyPr lIns="68562" tIns="34281" rIns="68562" bIns="34281"/>
          <a:lstStyle>
            <a:lvl1pPr>
              <a:defRPr/>
            </a:lvl1pPr>
          </a:lstStyle>
          <a:p>
            <a:pPr>
              <a:defRPr/>
            </a:pPr>
            <a:endParaRPr lang="en-GB"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19"/>
          <p:cNvSpPr>
            <a:spLocks noGrp="1" noChangeArrowheads="1"/>
          </p:cNvSpPr>
          <p:nvPr>
            <p:ph type="dt" sz="quarter" idx="10"/>
          </p:nvPr>
        </p:nvSpPr>
        <p:spPr>
          <a:xfrm>
            <a:off x="657054" y="359569"/>
            <a:ext cx="1218883" cy="159544"/>
          </a:xfrm>
          <a:prstGeom prst="rect">
            <a:avLst/>
          </a:prstGeom>
          <a:ln/>
        </p:spPr>
        <p:txBody>
          <a:bodyPr lIns="68562" tIns="34281" rIns="68562" bIns="34281"/>
          <a:lstStyle>
            <a:lvl1pPr>
              <a:defRPr/>
            </a:lvl1pPr>
          </a:lstStyle>
          <a:p>
            <a:pPr>
              <a:defRPr/>
            </a:pPr>
            <a:endParaRPr lang="en-US" altLang="zh-CN">
              <a:solidFill>
                <a:srgbClr val="000000"/>
              </a:solidFill>
            </a:endParaRPr>
          </a:p>
        </p:txBody>
      </p:sp>
    </p:spTree>
    <p:extLst>
      <p:ext uri="{BB962C8B-B14F-4D97-AF65-F5344CB8AC3E}">
        <p14:creationId xmlns="" xmlns:p14="http://schemas.microsoft.com/office/powerpoint/2010/main" val="81866582"/>
      </p:ext>
    </p:extLst>
  </p:cSld>
  <p:clrMapOvr>
    <a:masterClrMapping/>
  </p:clrMapOvr>
  <p:transition advClick="0" advTm="8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3978" y="1781572"/>
            <a:ext cx="5583834" cy="1002129"/>
          </a:xfrm>
          <a:prstGeom prst="rect">
            <a:avLst/>
          </a:prstGeom>
        </p:spPr>
        <p:txBody>
          <a:bodyPr anchor="ctr" anchorCtr="0">
            <a:noAutofit/>
          </a:bodyPr>
          <a:lstStyle>
            <a:lvl1pPr>
              <a:defRPr sz="3100"/>
            </a:lvl1p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xfrm>
            <a:off x="657057" y="359571"/>
            <a:ext cx="1218882" cy="159544"/>
          </a:xfrm>
          <a:prstGeom prst="rect">
            <a:avLst/>
          </a:prstGeom>
          <a:ln/>
        </p:spPr>
        <p:txBody>
          <a:bodyPr lIns="77914" tIns="38957" rIns="77914" bIns="38957"/>
          <a:lstStyle>
            <a:lvl1pPr>
              <a:defRPr/>
            </a:lvl1pPr>
          </a:lstStyle>
          <a:p>
            <a:pPr>
              <a:defRPr/>
            </a:pPr>
            <a:endParaRPr lang="en-US" altLang="zh-CN">
              <a:solidFill>
                <a:srgbClr val="000000"/>
              </a:solidFill>
              <a:ea typeface="宋体" charset="-122"/>
            </a:endParaRPr>
          </a:p>
        </p:txBody>
      </p:sp>
    </p:spTree>
    <p:extLst>
      <p:ext uri="{BB962C8B-B14F-4D97-AF65-F5344CB8AC3E}">
        <p14:creationId xmlns:p14="http://schemas.microsoft.com/office/powerpoint/2010/main" xmlns="" val="419809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49" tIns="45678" rIns="91349" bIns="45678"/>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lIns="91349" tIns="45678" rIns="91349" bIns="45678"/>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4011" y="338561"/>
            <a:ext cx="8492857" cy="559338"/>
          </a:xfrm>
          <a:prstGeom prst="rect">
            <a:avLst/>
          </a:prstGeom>
        </p:spPr>
        <p:txBody>
          <a:bodyPr/>
          <a:lstStyle>
            <a:lvl1pPr>
              <a:defRPr sz="3000"/>
            </a:lvl1pPr>
          </a:lstStyle>
          <a:p>
            <a:r>
              <a:rPr lang="en-US" dirty="0" smtClean="0"/>
              <a:t>Click to edit Master title style</a:t>
            </a:r>
            <a:endParaRPr lang="en-US" dirty="0"/>
          </a:p>
        </p:txBody>
      </p:sp>
      <p:sp>
        <p:nvSpPr>
          <p:cNvPr id="3" name="Content Placeholder 3"/>
          <p:cNvSpPr>
            <a:spLocks noGrp="1"/>
          </p:cNvSpPr>
          <p:nvPr>
            <p:ph sz="quarter" idx="10"/>
          </p:nvPr>
        </p:nvSpPr>
        <p:spPr>
          <a:xfrm>
            <a:off x="345989" y="1062680"/>
            <a:ext cx="8452021" cy="351008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755650" y="244079"/>
            <a:ext cx="7632700" cy="653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lvl1pPr>
              <a:defRPr baseline="0">
                <a:solidFill>
                  <a:srgbClr val="C00000"/>
                </a:solidFill>
              </a:defRPr>
            </a:lvl1pPr>
          </a:lstStyle>
          <a:p>
            <a:pPr lvl="0"/>
            <a:r>
              <a:rPr lang="zh-CN" altLang="en-US" dirty="0" smtClean="0"/>
              <a:t>单击此处编辑母版标题样式</a:t>
            </a:r>
          </a:p>
        </p:txBody>
      </p:sp>
    </p:spTree>
  </p:cSld>
  <p:clrMapOvr>
    <a:masterClrMapping/>
  </p:clrMapOvr>
  <p:transition advClick="0" advTm="800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755650" y="244079"/>
            <a:ext cx="7632700" cy="653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lvl1pPr>
              <a:defRPr baseline="0">
                <a:solidFill>
                  <a:srgbClr val="C00000"/>
                </a:solidFill>
              </a:defRPr>
            </a:lvl1pPr>
          </a:lstStyle>
          <a:p>
            <a:pPr lvl="0"/>
            <a:r>
              <a:rPr lang="zh-CN" altLang="en-US" dirty="0" smtClean="0"/>
              <a:t>单击此处编辑母版标题样式</a:t>
            </a:r>
          </a:p>
        </p:txBody>
      </p:sp>
    </p:spTree>
  </p:cSld>
  <p:clrMapOvr>
    <a:masterClrMapping/>
  </p:clrMapOvr>
  <p:transition advClick="0" advTm="800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1315" y="228600"/>
            <a:ext cx="8478837" cy="44450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1315" y="228600"/>
            <a:ext cx="8478837" cy="44450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1315" y="228600"/>
            <a:ext cx="8478837" cy="44450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082" y="205979"/>
            <a:ext cx="8229838" cy="857250"/>
          </a:xfrm>
          <a:prstGeom prst="rect">
            <a:avLst/>
          </a:prstGeom>
        </p:spPr>
        <p:txBody>
          <a:bodyPr lIns="72567" tIns="36283" rIns="72567" bIns="36283"/>
          <a:lstStyle/>
          <a:p>
            <a:r>
              <a:rPr lang="zh-CN" altLang="en-US" smtClean="0"/>
              <a:t>单击此处编辑母版标题样式</a:t>
            </a:r>
            <a:endParaRPr lang="zh-CN" altLang="en-US"/>
          </a:p>
        </p:txBody>
      </p:sp>
      <p:sp>
        <p:nvSpPr>
          <p:cNvPr id="3" name="内容占位符 2"/>
          <p:cNvSpPr>
            <a:spLocks noGrp="1"/>
          </p:cNvSpPr>
          <p:nvPr>
            <p:ph idx="1"/>
          </p:nvPr>
        </p:nvSpPr>
        <p:spPr>
          <a:xfrm>
            <a:off x="457082" y="1200151"/>
            <a:ext cx="8229838" cy="3394472"/>
          </a:xfrm>
          <a:prstGeom prst="rect">
            <a:avLst/>
          </a:prstGeom>
        </p:spPr>
        <p:txBody>
          <a:bodyPr lIns="72567" tIns="36283" rIns="72567" bIns="3628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Picture 9" descr="Logo"/>
          <p:cNvPicPr>
            <a:picLocks noChangeAspect="1" noChangeArrowheads="1"/>
          </p:cNvPicPr>
          <p:nvPr/>
        </p:nvPicPr>
        <p:blipFill>
          <a:blip r:embed="rId2" cstate="print"/>
          <a:srcRect/>
          <a:stretch>
            <a:fillRect/>
          </a:stretch>
        </p:blipFill>
        <p:spPr bwMode="auto">
          <a:xfrm>
            <a:off x="7999980" y="4184196"/>
            <a:ext cx="820266" cy="616404"/>
          </a:xfrm>
          <a:prstGeom prst="rect">
            <a:avLst/>
          </a:prstGeom>
          <a:noFill/>
          <a:ln w="9525">
            <a:noFill/>
            <a:miter lim="800000"/>
            <a:headEnd/>
            <a:tailEnd/>
          </a:ln>
        </p:spPr>
      </p:pic>
      <p:sp>
        <p:nvSpPr>
          <p:cNvPr id="4" name="Rectangle 13"/>
          <p:cNvSpPr>
            <a:spLocks noChangeArrowheads="1"/>
          </p:cNvSpPr>
          <p:nvPr/>
        </p:nvSpPr>
        <p:spPr bwMode="auto">
          <a:xfrm>
            <a:off x="6794746" y="185738"/>
            <a:ext cx="1465053" cy="219416"/>
          </a:xfrm>
          <a:prstGeom prst="rect">
            <a:avLst/>
          </a:prstGeom>
          <a:noFill/>
          <a:ln>
            <a:noFill/>
          </a:ln>
          <a:effectLst/>
          <a:extLst>
            <a:ext uri="{909E8E84-426E-40DD-AFC4-6F175D3DCCD1}"/>
            <a:ext uri="{91240B29-F687-4F45-9708-019B960494DF}"/>
            <a:ext uri="{AF507438-7753-43E0-B8FC-AC1667EBCBE1}"/>
          </a:extLst>
        </p:spPr>
        <p:txBody>
          <a:bodyPr wrap="none" lIns="69887" tIns="34942" rIns="69887" bIns="34942"/>
          <a:lstStyle/>
          <a:p>
            <a:pPr defTabSz="699975" eaLnBrk="0" fontAlgn="auto" hangingPunct="0">
              <a:spcBef>
                <a:spcPts val="0"/>
              </a:spcBef>
              <a:spcAft>
                <a:spcPts val="0"/>
              </a:spcAft>
              <a:defRPr/>
            </a:pPr>
            <a:r>
              <a:rPr lang="en-US" altLang="zh-CN" sz="1200" b="1" dirty="0">
                <a:solidFill>
                  <a:srgbClr val="666666"/>
                </a:solidFill>
                <a:latin typeface="Franklin Gothic Book"/>
                <a:ea typeface="ＭＳ Ｐゴシック" pitchFamily="34" charset="-128"/>
              </a:rPr>
              <a:t>Security Level: </a:t>
            </a:r>
          </a:p>
        </p:txBody>
      </p:sp>
      <p:sp>
        <p:nvSpPr>
          <p:cNvPr id="5" name="Text Box 14"/>
          <p:cNvSpPr txBox="1">
            <a:spLocks noChangeArrowheads="1"/>
          </p:cNvSpPr>
          <p:nvPr/>
        </p:nvSpPr>
        <p:spPr bwMode="auto">
          <a:xfrm>
            <a:off x="-2769590" y="998084"/>
            <a:ext cx="2776392" cy="3032960"/>
          </a:xfrm>
          <a:prstGeom prst="rect">
            <a:avLst/>
          </a:prstGeom>
          <a:noFill/>
          <a:ln>
            <a:noFill/>
          </a:ln>
          <a:effectLst/>
          <a:extLst>
            <a:ext uri="{909E8E84-426E-40DD-AFC4-6F175D3DCCD1}"/>
            <a:ext uri="{91240B29-F687-4F45-9708-019B960494DF}"/>
            <a:ext uri="{AF507438-7753-43E0-B8FC-AC1667EBCBE1}"/>
          </a:extLst>
        </p:spPr>
        <p:txBody>
          <a:bodyPr lIns="69929" tIns="34964" rIns="69929" bIns="34964">
            <a:spAutoFit/>
          </a:bodyPr>
          <a:lstStyle>
            <a:lvl1pPr defTabSz="784225">
              <a:defRPr>
                <a:solidFill>
                  <a:schemeClr val="tx1"/>
                </a:solidFill>
                <a:latin typeface="Arial" charset="0"/>
              </a:defRPr>
            </a:lvl1pPr>
            <a:lvl2pPr marL="390525" defTabSz="784225">
              <a:defRPr>
                <a:solidFill>
                  <a:schemeClr val="tx1"/>
                </a:solidFill>
                <a:latin typeface="Arial" charset="0"/>
              </a:defRPr>
            </a:lvl2pPr>
            <a:lvl3pPr marL="784225" defTabSz="784225">
              <a:defRPr>
                <a:solidFill>
                  <a:schemeClr val="tx1"/>
                </a:solidFill>
                <a:latin typeface="Arial" charset="0"/>
              </a:defRPr>
            </a:lvl3pPr>
            <a:lvl4pPr marL="1174750" defTabSz="784225">
              <a:defRPr>
                <a:solidFill>
                  <a:schemeClr val="tx1"/>
                </a:solidFill>
                <a:latin typeface="Arial" charset="0"/>
              </a:defRPr>
            </a:lvl4pPr>
            <a:lvl5pPr marL="1566863" defTabSz="784225">
              <a:defRPr>
                <a:solidFill>
                  <a:schemeClr val="tx1"/>
                </a:solidFill>
                <a:latin typeface="Arial" charset="0"/>
              </a:defRPr>
            </a:lvl5pPr>
            <a:lvl6pPr marL="2024063" defTabSz="784225" fontAlgn="base">
              <a:spcBef>
                <a:spcPct val="0"/>
              </a:spcBef>
              <a:spcAft>
                <a:spcPct val="0"/>
              </a:spcAft>
              <a:defRPr>
                <a:solidFill>
                  <a:schemeClr val="tx1"/>
                </a:solidFill>
                <a:latin typeface="Arial" charset="0"/>
              </a:defRPr>
            </a:lvl6pPr>
            <a:lvl7pPr marL="2481263" defTabSz="784225" fontAlgn="base">
              <a:spcBef>
                <a:spcPct val="0"/>
              </a:spcBef>
              <a:spcAft>
                <a:spcPct val="0"/>
              </a:spcAft>
              <a:defRPr>
                <a:solidFill>
                  <a:schemeClr val="tx1"/>
                </a:solidFill>
                <a:latin typeface="Arial" charset="0"/>
              </a:defRPr>
            </a:lvl7pPr>
            <a:lvl8pPr marL="2938463" defTabSz="784225" fontAlgn="base">
              <a:spcBef>
                <a:spcPct val="0"/>
              </a:spcBef>
              <a:spcAft>
                <a:spcPct val="0"/>
              </a:spcAft>
              <a:defRPr>
                <a:solidFill>
                  <a:schemeClr val="tx1"/>
                </a:solidFill>
                <a:latin typeface="Arial" charset="0"/>
              </a:defRPr>
            </a:lvl8pPr>
            <a:lvl9pPr marL="3395663" defTabSz="784225" fontAlgn="base">
              <a:spcBef>
                <a:spcPct val="0"/>
              </a:spcBef>
              <a:spcAft>
                <a:spcPct val="0"/>
              </a:spcAft>
              <a:defRPr>
                <a:solidFill>
                  <a:schemeClr val="tx1"/>
                </a:solidFill>
                <a:latin typeface="Arial" charset="0"/>
              </a:defRPr>
            </a:lvl9pPr>
          </a:lstStyle>
          <a:p>
            <a:pPr algn="r" eaLnBrk="0" fontAlgn="auto" hangingPunct="0">
              <a:lnSpc>
                <a:spcPct val="125000"/>
              </a:lnSpc>
              <a:spcBef>
                <a:spcPts val="0"/>
              </a:spcBef>
              <a:spcAft>
                <a:spcPts val="0"/>
              </a:spcAft>
              <a:defRPr/>
            </a:pPr>
            <a:r>
              <a:rPr lang="en-US" sz="1000" noProof="1">
                <a:solidFill>
                  <a:srgbClr val="FFFFFF"/>
                </a:solidFill>
                <a:latin typeface="FrutigerNext LT Regular" pitchFamily="34" charset="0"/>
                <a:ea typeface="ＭＳ Ｐゴシック" pitchFamily="34" charset="-128"/>
              </a:rPr>
              <a:t>Slide title</a:t>
            </a:r>
            <a:r>
              <a:rPr lang="en-US" altLang="zh-CN" sz="1000" dirty="0">
                <a:solidFill>
                  <a:srgbClr val="FFFFFF"/>
                </a:solidFill>
                <a:latin typeface="FrutigerNext LT Regular" pitchFamily="34" charset="0"/>
                <a:ea typeface="ＭＳ Ｐゴシック" pitchFamily="34" charset="-128"/>
              </a:rPr>
              <a:t> </a:t>
            </a:r>
            <a:r>
              <a:rPr lang="en-US" altLang="zh-CN" sz="1000" dirty="0">
                <a:solidFill>
                  <a:srgbClr val="FFFFFF"/>
                </a:solidFill>
                <a:latin typeface="FrutigerNext LT Regular" pitchFamily="34" charset="0"/>
                <a:ea typeface="华文细黑" pitchFamily="2" charset="-122"/>
              </a:rPr>
              <a:t>:40-47pt  </a:t>
            </a:r>
          </a:p>
          <a:p>
            <a:pPr algn="r" eaLnBrk="0" fontAlgn="auto" hangingPunct="0">
              <a:lnSpc>
                <a:spcPct val="125000"/>
              </a:lnSpc>
              <a:spcBef>
                <a:spcPts val="0"/>
              </a:spcBef>
              <a:spcAft>
                <a:spcPts val="0"/>
              </a:spcAft>
              <a:defRPr/>
            </a:pPr>
            <a:r>
              <a:rPr lang="en-US" sz="1000" noProof="1">
                <a:solidFill>
                  <a:srgbClr val="FFFFFF"/>
                </a:solidFill>
                <a:latin typeface="FrutigerNext LT Regular" pitchFamily="34" charset="0"/>
                <a:ea typeface="ＭＳ Ｐゴシック" pitchFamily="34" charset="-128"/>
              </a:rPr>
              <a:t>Slide subtitle </a:t>
            </a:r>
            <a:r>
              <a:rPr lang="en-US" altLang="zh-CN" sz="1000" dirty="0">
                <a:solidFill>
                  <a:srgbClr val="FFFFFF"/>
                </a:solidFill>
                <a:latin typeface="FrutigerNext LT Regular" pitchFamily="34" charset="0"/>
                <a:ea typeface="华文细黑" pitchFamily="2" charset="-122"/>
              </a:rPr>
              <a:t>:26-30pt</a:t>
            </a:r>
          </a:p>
          <a:p>
            <a:pPr algn="r" eaLnBrk="0" fontAlgn="auto" hangingPunct="0">
              <a:lnSpc>
                <a:spcPct val="125000"/>
              </a:lnSpc>
              <a:spcBef>
                <a:spcPts val="0"/>
              </a:spcBef>
              <a:spcAft>
                <a:spcPts val="0"/>
              </a:spcAft>
              <a:defRPr/>
            </a:pPr>
            <a:r>
              <a:rPr lang="en-US" altLang="zh-CN" sz="1000" dirty="0" err="1">
                <a:solidFill>
                  <a:srgbClr val="FFFFFF"/>
                </a:solidFill>
                <a:latin typeface="FrutigerNext LT Regular" pitchFamily="34" charset="0"/>
                <a:ea typeface="华文细黑" pitchFamily="2" charset="-122"/>
              </a:rPr>
              <a:t>Color::white</a:t>
            </a:r>
            <a:endParaRPr lang="en-US" altLang="zh-CN" sz="1000" dirty="0">
              <a:solidFill>
                <a:srgbClr val="FFFFFF"/>
              </a:solidFill>
              <a:latin typeface="FrutigerNext LT Regular" pitchFamily="34" charset="0"/>
              <a:ea typeface="华文细黑" pitchFamily="2" charset="-122"/>
            </a:endParaRPr>
          </a:p>
          <a:p>
            <a:pPr algn="r" eaLnBrk="0" fontAlgn="auto" hangingPunct="0">
              <a:lnSpc>
                <a:spcPct val="125000"/>
              </a:lnSpc>
              <a:spcBef>
                <a:spcPts val="0"/>
              </a:spcBef>
              <a:spcAft>
                <a:spcPts val="0"/>
              </a:spcAft>
              <a:defRPr/>
            </a:pPr>
            <a:r>
              <a:rPr lang="zh-CN" altLang="en-US" sz="1000" dirty="0">
                <a:solidFill>
                  <a:srgbClr val="FFFFFF"/>
                </a:solidFill>
                <a:latin typeface="FrutigerNext LT Regular" pitchFamily="34" charset="0"/>
                <a:ea typeface="ＭＳ Ｐゴシック" pitchFamily="34" charset="-128"/>
              </a:rPr>
              <a:t> </a:t>
            </a:r>
            <a:r>
              <a:rPr lang="en-US" altLang="zh-CN" sz="1000" dirty="0">
                <a:solidFill>
                  <a:srgbClr val="FFFFFF"/>
                </a:solidFill>
                <a:latin typeface="FrutigerNext LT Regular" pitchFamily="34" charset="0"/>
                <a:ea typeface="ＭＳ Ｐゴシック" pitchFamily="34" charset="-128"/>
              </a:rPr>
              <a:t>Corporate Font </a:t>
            </a:r>
            <a:r>
              <a:rPr lang="en-US" altLang="zh-CN" sz="1000" dirty="0">
                <a:solidFill>
                  <a:srgbClr val="FFFFFF"/>
                </a:solidFill>
                <a:latin typeface="FrutigerNext LT Regular" pitchFamily="34" charset="0"/>
                <a:ea typeface="华文细黑" pitchFamily="2" charset="-122"/>
              </a:rPr>
              <a:t>:</a:t>
            </a:r>
          </a:p>
          <a:p>
            <a:pPr algn="r" eaLnBrk="0" fontAlgn="auto" hangingPunct="0">
              <a:lnSpc>
                <a:spcPct val="125000"/>
              </a:lnSpc>
              <a:spcBef>
                <a:spcPts val="0"/>
              </a:spcBef>
              <a:spcAft>
                <a:spcPts val="0"/>
              </a:spcAft>
              <a:defRPr/>
            </a:pPr>
            <a:r>
              <a:rPr lang="en-US" altLang="zh-CN" sz="1000" dirty="0" err="1">
                <a:solidFill>
                  <a:srgbClr val="FFFFFF"/>
                </a:solidFill>
                <a:latin typeface="FrutigerNext LT Regular" pitchFamily="34" charset="0"/>
                <a:ea typeface="华文细黑" pitchFamily="2" charset="-122"/>
              </a:rPr>
              <a:t>FrutigerNext</a:t>
            </a:r>
            <a:r>
              <a:rPr lang="en-US" altLang="zh-CN" sz="1000" dirty="0">
                <a:solidFill>
                  <a:srgbClr val="FFFFFF"/>
                </a:solidFill>
                <a:latin typeface="FrutigerNext LT Regular" pitchFamily="34" charset="0"/>
                <a:ea typeface="华文细黑" pitchFamily="2" charset="-122"/>
              </a:rPr>
              <a:t> LT Medium</a:t>
            </a:r>
          </a:p>
          <a:p>
            <a:pPr algn="r" eaLnBrk="0" fontAlgn="auto" hangingPunct="0">
              <a:lnSpc>
                <a:spcPct val="125000"/>
              </a:lnSpc>
              <a:spcBef>
                <a:spcPts val="0"/>
              </a:spcBef>
              <a:spcAft>
                <a:spcPts val="0"/>
              </a:spcAft>
              <a:defRPr/>
            </a:pPr>
            <a:r>
              <a:rPr lang="en-US" altLang="zh-CN" sz="1000" dirty="0">
                <a:solidFill>
                  <a:srgbClr val="FFFFFF"/>
                </a:solidFill>
                <a:latin typeface="FrutigerNext LT Regular" pitchFamily="34" charset="0"/>
                <a:ea typeface="ＭＳ Ｐゴシック" pitchFamily="34" charset="-128"/>
              </a:rPr>
              <a:t>Font to be used by customers and </a:t>
            </a:r>
          </a:p>
          <a:p>
            <a:pPr algn="r" eaLnBrk="0" fontAlgn="auto" hangingPunct="0">
              <a:lnSpc>
                <a:spcPct val="125000"/>
              </a:lnSpc>
              <a:spcBef>
                <a:spcPts val="0"/>
              </a:spcBef>
              <a:spcAft>
                <a:spcPts val="0"/>
              </a:spcAft>
              <a:defRPr/>
            </a:pPr>
            <a:r>
              <a:rPr lang="en-US" altLang="zh-CN" sz="1000" dirty="0">
                <a:solidFill>
                  <a:srgbClr val="FFFFFF"/>
                </a:solidFill>
                <a:latin typeface="FrutigerNext LT Regular" pitchFamily="34" charset="0"/>
                <a:ea typeface="ＭＳ Ｐゴシック" pitchFamily="34" charset="-128"/>
              </a:rPr>
              <a:t>partners </a:t>
            </a:r>
            <a:r>
              <a:rPr lang="en-US" altLang="zh-CN" sz="1000" dirty="0">
                <a:solidFill>
                  <a:srgbClr val="FFFFFF"/>
                </a:solidFill>
                <a:latin typeface="FrutigerNext LT Regular" pitchFamily="34" charset="0"/>
                <a:ea typeface="华文细黑" pitchFamily="2" charset="-122"/>
              </a:rPr>
              <a:t>: </a:t>
            </a:r>
          </a:p>
          <a:p>
            <a:pPr algn="r" eaLnBrk="0" fontAlgn="auto" hangingPunct="0">
              <a:lnSpc>
                <a:spcPct val="125000"/>
              </a:lnSpc>
              <a:spcBef>
                <a:spcPts val="0"/>
              </a:spcBef>
              <a:spcAft>
                <a:spcPts val="0"/>
              </a:spcAft>
              <a:defRPr/>
            </a:pPr>
            <a:r>
              <a:rPr lang="en-US" altLang="zh-CN" sz="1000" dirty="0">
                <a:solidFill>
                  <a:srgbClr val="FFFFFF"/>
                </a:solidFill>
                <a:latin typeface="FrutigerNext LT Regular" pitchFamily="34" charset="0"/>
                <a:ea typeface="华文细黑" pitchFamily="2" charset="-122"/>
              </a:rPr>
              <a:t>Arial</a:t>
            </a:r>
            <a:endParaRPr lang="zh-CN" altLang="en-US" sz="1000" dirty="0">
              <a:solidFill>
                <a:srgbClr val="FFFFFF"/>
              </a:solidFill>
              <a:latin typeface="FrutigerNext LT Regular" pitchFamily="34" charset="0"/>
              <a:ea typeface="华文细黑" pitchFamily="2" charset="-122"/>
            </a:endParaRPr>
          </a:p>
          <a:p>
            <a:pPr algn="r" eaLnBrk="0" fontAlgn="auto" hangingPunct="0">
              <a:lnSpc>
                <a:spcPct val="125000"/>
              </a:lnSpc>
              <a:spcBef>
                <a:spcPts val="0"/>
              </a:spcBef>
              <a:spcAft>
                <a:spcPts val="0"/>
              </a:spcAft>
              <a:defRPr/>
            </a:pPr>
            <a:endParaRPr lang="zh-CN" altLang="en-US" sz="1000" dirty="0">
              <a:solidFill>
                <a:srgbClr val="FFFFFF"/>
              </a:solidFill>
              <a:latin typeface="FrutigerNext LT Regular" pitchFamily="34" charset="0"/>
              <a:ea typeface="华文细黑" pitchFamily="2" charset="-122"/>
            </a:endParaRPr>
          </a:p>
          <a:p>
            <a:pPr algn="r" eaLnBrk="0" fontAlgn="auto" hangingPunct="0">
              <a:lnSpc>
                <a:spcPct val="125000"/>
              </a:lnSpc>
              <a:spcBef>
                <a:spcPts val="0"/>
              </a:spcBef>
              <a:spcAft>
                <a:spcPts val="0"/>
              </a:spcAft>
              <a:defRPr/>
            </a:pPr>
            <a:endParaRPr lang="zh-CN" altLang="en-US" sz="1000" dirty="0">
              <a:solidFill>
                <a:srgbClr val="FFFFFF"/>
              </a:solidFill>
              <a:latin typeface="FrutigerNext LT Regular" pitchFamily="34" charset="0"/>
              <a:ea typeface="华文细黑" pitchFamily="2" charset="-122"/>
            </a:endParaRPr>
          </a:p>
          <a:p>
            <a:pPr algn="r" eaLnBrk="0" fontAlgn="auto" hangingPunct="0">
              <a:lnSpc>
                <a:spcPct val="125000"/>
              </a:lnSpc>
              <a:spcBef>
                <a:spcPts val="0"/>
              </a:spcBef>
              <a:spcAft>
                <a:spcPts val="0"/>
              </a:spcAft>
              <a:defRPr/>
            </a:pPr>
            <a:endParaRPr lang="zh-CN" altLang="en-US" sz="1000" dirty="0">
              <a:solidFill>
                <a:srgbClr val="FFFFFF"/>
              </a:solidFill>
              <a:latin typeface="FrutigerNext LT Regular" pitchFamily="34" charset="0"/>
              <a:ea typeface="华文细黑" pitchFamily="2" charset="-122"/>
            </a:endParaRPr>
          </a:p>
          <a:p>
            <a:pPr algn="r" eaLnBrk="0" fontAlgn="auto" hangingPunct="0">
              <a:lnSpc>
                <a:spcPct val="125000"/>
              </a:lnSpc>
              <a:spcBef>
                <a:spcPts val="0"/>
              </a:spcBef>
              <a:spcAft>
                <a:spcPts val="0"/>
              </a:spcAft>
              <a:defRPr/>
            </a:pPr>
            <a:endParaRPr lang="zh-CN" altLang="en-US" sz="1000" dirty="0">
              <a:solidFill>
                <a:srgbClr val="FFFFFF"/>
              </a:solidFill>
              <a:latin typeface="FrutigerNext LT Regular" pitchFamily="34" charset="0"/>
              <a:ea typeface="华文细黑" pitchFamily="2" charset="-122"/>
            </a:endParaRPr>
          </a:p>
          <a:p>
            <a:pPr algn="r" eaLnBrk="0" fontAlgn="auto" hangingPunct="0">
              <a:lnSpc>
                <a:spcPct val="125000"/>
              </a:lnSpc>
              <a:spcBef>
                <a:spcPts val="0"/>
              </a:spcBef>
              <a:spcAft>
                <a:spcPts val="0"/>
              </a:spcAft>
              <a:defRPr/>
            </a:pPr>
            <a:endParaRPr lang="zh-CN" altLang="en-US" sz="1000" dirty="0">
              <a:solidFill>
                <a:srgbClr val="FFFFFF"/>
              </a:solidFill>
              <a:latin typeface="FrutigerNext LT Regular" pitchFamily="34" charset="0"/>
              <a:ea typeface="华文细黑" pitchFamily="2" charset="-122"/>
            </a:endParaRPr>
          </a:p>
          <a:p>
            <a:pPr algn="r" eaLnBrk="0" fontAlgn="auto" hangingPunct="0">
              <a:lnSpc>
                <a:spcPct val="125000"/>
              </a:lnSpc>
              <a:spcBef>
                <a:spcPts val="0"/>
              </a:spcBef>
              <a:spcAft>
                <a:spcPts val="0"/>
              </a:spcAft>
              <a:defRPr/>
            </a:pPr>
            <a:endParaRPr lang="zh-CN" altLang="en-US" sz="1000" dirty="0">
              <a:solidFill>
                <a:srgbClr val="FFFFFF"/>
              </a:solidFill>
              <a:latin typeface="FrutigerNext LT Regular" pitchFamily="34" charset="0"/>
              <a:ea typeface="华文细黑" pitchFamily="2" charset="-122"/>
            </a:endParaRPr>
          </a:p>
          <a:p>
            <a:pPr algn="r" eaLnBrk="0" fontAlgn="auto" hangingPunct="0">
              <a:lnSpc>
                <a:spcPct val="125000"/>
              </a:lnSpc>
              <a:spcBef>
                <a:spcPct val="50000"/>
              </a:spcBef>
              <a:spcAft>
                <a:spcPts val="0"/>
              </a:spcAft>
              <a:defRPr/>
            </a:pPr>
            <a:endParaRPr lang="en-US" altLang="zh-CN" sz="1000" dirty="0">
              <a:solidFill>
                <a:srgbClr val="FFFFFF"/>
              </a:solidFill>
              <a:latin typeface="FrutigerNext LT Regular" pitchFamily="34" charset="0"/>
              <a:ea typeface="华文细黑" pitchFamily="2" charset="-122"/>
            </a:endParaRPr>
          </a:p>
        </p:txBody>
      </p:sp>
      <p:sp>
        <p:nvSpPr>
          <p:cNvPr id="6" name="Text Box 15"/>
          <p:cNvSpPr txBox="1">
            <a:spLocks noChangeArrowheads="1"/>
          </p:cNvSpPr>
          <p:nvPr/>
        </p:nvSpPr>
        <p:spPr bwMode="auto">
          <a:xfrm>
            <a:off x="7092654" y="3079977"/>
            <a:ext cx="1799690" cy="196964"/>
          </a:xfrm>
          <a:prstGeom prst="rect">
            <a:avLst/>
          </a:prstGeom>
          <a:noFill/>
          <a:ln>
            <a:noFill/>
          </a:ln>
          <a:extLst>
            <a:ext uri="{909E8E84-426E-40DD-AFC4-6F175D3DCCD1}"/>
            <a:ext uri="{91240B29-F687-4F45-9708-019B960494DF}"/>
          </a:extLst>
        </p:spPr>
        <p:txBody>
          <a:bodyPr lIns="69916" tIns="34958" rIns="69916" bIns="34958"/>
          <a:lstStyle>
            <a:lvl1pPr defTabSz="784225">
              <a:defRPr>
                <a:solidFill>
                  <a:schemeClr val="tx1"/>
                </a:solidFill>
                <a:latin typeface="Arial" charset="0"/>
              </a:defRPr>
            </a:lvl1pPr>
            <a:lvl2pPr marL="390525" defTabSz="784225">
              <a:defRPr>
                <a:solidFill>
                  <a:schemeClr val="tx1"/>
                </a:solidFill>
                <a:latin typeface="Arial" charset="0"/>
              </a:defRPr>
            </a:lvl2pPr>
            <a:lvl3pPr marL="784225" defTabSz="784225">
              <a:defRPr>
                <a:solidFill>
                  <a:schemeClr val="tx1"/>
                </a:solidFill>
                <a:latin typeface="Arial" charset="0"/>
              </a:defRPr>
            </a:lvl3pPr>
            <a:lvl4pPr marL="1173163" defTabSz="784225">
              <a:defRPr>
                <a:solidFill>
                  <a:schemeClr val="tx1"/>
                </a:solidFill>
                <a:latin typeface="Arial" charset="0"/>
              </a:defRPr>
            </a:lvl4pPr>
            <a:lvl5pPr marL="1566863" defTabSz="784225">
              <a:defRPr>
                <a:solidFill>
                  <a:schemeClr val="tx1"/>
                </a:solidFill>
                <a:latin typeface="Arial" charset="0"/>
              </a:defRPr>
            </a:lvl5pPr>
            <a:lvl6pPr marL="2024063" defTabSz="784225" fontAlgn="base">
              <a:spcBef>
                <a:spcPct val="0"/>
              </a:spcBef>
              <a:spcAft>
                <a:spcPct val="0"/>
              </a:spcAft>
              <a:defRPr>
                <a:solidFill>
                  <a:schemeClr val="tx1"/>
                </a:solidFill>
                <a:latin typeface="Arial" charset="0"/>
              </a:defRPr>
            </a:lvl6pPr>
            <a:lvl7pPr marL="2481263" defTabSz="784225" fontAlgn="base">
              <a:spcBef>
                <a:spcPct val="0"/>
              </a:spcBef>
              <a:spcAft>
                <a:spcPct val="0"/>
              </a:spcAft>
              <a:defRPr>
                <a:solidFill>
                  <a:schemeClr val="tx1"/>
                </a:solidFill>
                <a:latin typeface="Arial" charset="0"/>
              </a:defRPr>
            </a:lvl7pPr>
            <a:lvl8pPr marL="2938463" defTabSz="784225" fontAlgn="base">
              <a:spcBef>
                <a:spcPct val="0"/>
              </a:spcBef>
              <a:spcAft>
                <a:spcPct val="0"/>
              </a:spcAft>
              <a:defRPr>
                <a:solidFill>
                  <a:schemeClr val="tx1"/>
                </a:solidFill>
                <a:latin typeface="Arial" charset="0"/>
              </a:defRPr>
            </a:lvl8pPr>
            <a:lvl9pPr marL="3395663" defTabSz="784225" fontAlgn="base">
              <a:spcBef>
                <a:spcPct val="0"/>
              </a:spcBef>
              <a:spcAft>
                <a:spcPct val="0"/>
              </a:spcAft>
              <a:defRPr>
                <a:solidFill>
                  <a:schemeClr val="tx1"/>
                </a:solidFill>
                <a:latin typeface="Arial" charset="0"/>
              </a:defRPr>
            </a:lvl9pPr>
          </a:lstStyle>
          <a:p>
            <a:pPr algn="r" eaLnBrk="0" fontAlgn="auto" hangingPunct="0">
              <a:spcBef>
                <a:spcPts val="0"/>
              </a:spcBef>
              <a:spcAft>
                <a:spcPts val="0"/>
              </a:spcAft>
              <a:defRPr/>
            </a:pPr>
            <a:r>
              <a:rPr lang="en-US" altLang="zh-CN" sz="1100" dirty="0" err="1">
                <a:solidFill>
                  <a:srgbClr val="FFFFFF"/>
                </a:solidFill>
                <a:ea typeface="ＭＳ Ｐゴシック" pitchFamily="34" charset="-128"/>
              </a:rPr>
              <a:t>www.huawei.com</a:t>
            </a:r>
            <a:endParaRPr lang="en-US" altLang="zh-CN" sz="1100" dirty="0">
              <a:solidFill>
                <a:srgbClr val="FFFFFF"/>
              </a:solidFill>
              <a:ea typeface="ＭＳ Ｐゴシック" pitchFamily="34" charset="-128"/>
            </a:endParaRPr>
          </a:p>
        </p:txBody>
      </p:sp>
      <p:sp>
        <p:nvSpPr>
          <p:cNvPr id="7" name="Text Box 20"/>
          <p:cNvSpPr txBox="1">
            <a:spLocks noChangeArrowheads="1"/>
          </p:cNvSpPr>
          <p:nvPr/>
        </p:nvSpPr>
        <p:spPr bwMode="auto">
          <a:xfrm>
            <a:off x="652948" y="4652623"/>
            <a:ext cx="4756271" cy="241496"/>
          </a:xfrm>
          <a:prstGeom prst="rect">
            <a:avLst/>
          </a:prstGeom>
          <a:noFill/>
          <a:ln w="9525">
            <a:noFill/>
            <a:miter lim="800000"/>
            <a:headEnd/>
            <a:tailEnd/>
          </a:ln>
        </p:spPr>
        <p:txBody>
          <a:bodyPr wrap="none" lIns="71517" tIns="35760" rIns="71517" bIns="35760">
            <a:spAutoFit/>
          </a:bodyPr>
          <a:lstStyle/>
          <a:p>
            <a:pPr defTabSz="715561" eaLnBrk="0" fontAlgn="auto" hangingPunct="0">
              <a:spcBef>
                <a:spcPts val="0"/>
              </a:spcBef>
              <a:spcAft>
                <a:spcPts val="0"/>
              </a:spcAft>
              <a:defRPr/>
            </a:pPr>
            <a:r>
              <a:rPr lang="en-US" altLang="zh-CN" sz="1100" dirty="0">
                <a:solidFill>
                  <a:srgbClr val="B2B2B2"/>
                </a:solidFill>
                <a:latin typeface="Franklin Gothic Book"/>
                <a:ea typeface="华文细黑" pitchFamily="2" charset="-122"/>
              </a:rPr>
              <a:t>Copyright©2010 Huawei Technologies Co., Ltd. All Rights Reserved. </a:t>
            </a:r>
          </a:p>
        </p:txBody>
      </p:sp>
      <p:sp>
        <p:nvSpPr>
          <p:cNvPr id="8" name="矩形 7"/>
          <p:cNvSpPr/>
          <p:nvPr/>
        </p:nvSpPr>
        <p:spPr bwMode="auto">
          <a:xfrm>
            <a:off x="1" y="0"/>
            <a:ext cx="89780" cy="589870"/>
          </a:xfrm>
          <a:prstGeom prst="rect">
            <a:avLst/>
          </a:prstGeom>
          <a:solidFill>
            <a:srgbClr val="FF6600"/>
          </a:solidFill>
          <a:ln w="9525" cap="flat" cmpd="sng" algn="ctr">
            <a:noFill/>
            <a:prstDash val="solid"/>
            <a:round/>
            <a:headEnd type="none" w="med" len="med"/>
            <a:tailEnd type="none" w="med" len="med"/>
          </a:ln>
          <a:effectLst/>
          <a:extLst/>
        </p:spPr>
        <p:txBody>
          <a:bodyPr lIns="81616" tIns="40808" rIns="81616" bIns="40808"/>
          <a:lstStyle/>
          <a:p>
            <a:pPr defTabSz="816164">
              <a:defRPr/>
            </a:pPr>
            <a:endParaRPr lang="en-US" sz="1600" dirty="0">
              <a:solidFill>
                <a:srgbClr val="B2B2B2"/>
              </a:solidFill>
              <a:latin typeface="Arial" charset="0"/>
            </a:endParaRPr>
          </a:p>
        </p:txBody>
      </p:sp>
      <p:sp>
        <p:nvSpPr>
          <p:cNvPr id="9" name="矩形 8"/>
          <p:cNvSpPr/>
          <p:nvPr/>
        </p:nvSpPr>
        <p:spPr>
          <a:xfrm>
            <a:off x="357762" y="843983"/>
            <a:ext cx="2399586" cy="967468"/>
          </a:xfrm>
          <a:prstGeom prst="rect">
            <a:avLst/>
          </a:prstGeom>
          <a:solidFill>
            <a:schemeClr val="bg1"/>
          </a:solidFill>
          <a:ln>
            <a:noFill/>
          </a:ln>
        </p:spPr>
        <p:txBody>
          <a:bodyPr lIns="81616" tIns="40808" rIns="81616" bIns="40808"/>
          <a:lstStyle/>
          <a:p>
            <a:pPr defTabSz="816164">
              <a:defRPr/>
            </a:pPr>
            <a:endParaRPr lang="en-US" sz="1600" dirty="0">
              <a:solidFill>
                <a:srgbClr val="B2B2B2"/>
              </a:solidFill>
              <a:latin typeface="Arial" charset="0"/>
            </a:endParaRPr>
          </a:p>
        </p:txBody>
      </p:sp>
      <p:grpSp>
        <p:nvGrpSpPr>
          <p:cNvPr id="2" name="Group 76"/>
          <p:cNvGrpSpPr>
            <a:grpSpLocks/>
          </p:cNvGrpSpPr>
          <p:nvPr/>
        </p:nvGrpSpPr>
        <p:grpSpPr bwMode="auto">
          <a:xfrm>
            <a:off x="5788117" y="585788"/>
            <a:ext cx="3370847" cy="2869746"/>
            <a:chOff x="2971" y="1910"/>
            <a:chExt cx="2123" cy="2410"/>
          </a:xfrm>
        </p:grpSpPr>
        <p:grpSp>
          <p:nvGrpSpPr>
            <p:cNvPr id="10" name="Group 70"/>
            <p:cNvGrpSpPr>
              <a:grpSpLocks/>
            </p:cNvGrpSpPr>
            <p:nvPr/>
          </p:nvGrpSpPr>
          <p:grpSpPr bwMode="auto">
            <a:xfrm>
              <a:off x="3124" y="1914"/>
              <a:ext cx="1970" cy="2400"/>
              <a:chOff x="3789" y="492"/>
              <a:chExt cx="1970" cy="2400"/>
            </a:xfrm>
          </p:grpSpPr>
          <p:sp>
            <p:nvSpPr>
              <p:cNvPr id="14" name="Freeform 71"/>
              <p:cNvSpPr>
                <a:spLocks/>
              </p:cNvSpPr>
              <p:nvPr/>
            </p:nvSpPr>
            <p:spPr bwMode="auto">
              <a:xfrm>
                <a:off x="3789" y="492"/>
                <a:ext cx="1139" cy="2400"/>
              </a:xfrm>
              <a:custGeom>
                <a:avLst/>
                <a:gdLst>
                  <a:gd name="T0" fmla="*/ 1140 w 1140"/>
                  <a:gd name="T1" fmla="*/ 0 h 2400"/>
                  <a:gd name="T2" fmla="*/ 660 w 1140"/>
                  <a:gd name="T3" fmla="*/ 0 h 2400"/>
                  <a:gd name="T4" fmla="*/ 0 w 1140"/>
                  <a:gd name="T5" fmla="*/ 2400 h 2400"/>
                  <a:gd name="T6" fmla="*/ 294 w 1140"/>
                  <a:gd name="T7" fmla="*/ 2400 h 2400"/>
                  <a:gd name="T8" fmla="*/ 1140 w 1140"/>
                  <a:gd name="T9" fmla="*/ 0 h 2400"/>
                </a:gdLst>
                <a:ahLst/>
                <a:cxnLst>
                  <a:cxn ang="0">
                    <a:pos x="T0" y="T1"/>
                  </a:cxn>
                  <a:cxn ang="0">
                    <a:pos x="T2" y="T3"/>
                  </a:cxn>
                  <a:cxn ang="0">
                    <a:pos x="T4" y="T5"/>
                  </a:cxn>
                  <a:cxn ang="0">
                    <a:pos x="T6" y="T7"/>
                  </a:cxn>
                  <a:cxn ang="0">
                    <a:pos x="T8" y="T9"/>
                  </a:cxn>
                </a:cxnLst>
                <a:rect l="0" t="0" r="r" b="b"/>
                <a:pathLst>
                  <a:path w="1140" h="2400">
                    <a:moveTo>
                      <a:pt x="1140" y="0"/>
                    </a:moveTo>
                    <a:cubicBezTo>
                      <a:pt x="1140" y="0"/>
                      <a:pt x="900" y="0"/>
                      <a:pt x="660" y="0"/>
                    </a:cubicBezTo>
                    <a:cubicBezTo>
                      <a:pt x="594" y="966"/>
                      <a:pt x="0" y="2400"/>
                      <a:pt x="0" y="2400"/>
                    </a:cubicBezTo>
                    <a:lnTo>
                      <a:pt x="294" y="2400"/>
                    </a:lnTo>
                    <a:cubicBezTo>
                      <a:pt x="294" y="2400"/>
                      <a:pt x="636" y="720"/>
                      <a:pt x="1140" y="0"/>
                    </a:cubicBezTo>
                    <a:close/>
                  </a:path>
                </a:pathLst>
              </a:custGeom>
              <a:solidFill>
                <a:srgbClr val="FFFFFF">
                  <a:alpha val="50000"/>
                </a:srgbClr>
              </a:solidFill>
              <a:ln>
                <a:noFill/>
              </a:ln>
              <a:effectLst/>
              <a:extLst>
                <a:ext uri="{91240B29-F687-4F45-9708-019B960494DF}"/>
                <a:ext uri="{AF507438-7753-43E0-B8FC-AC1667EBCBE1}"/>
              </a:extLst>
            </p:spPr>
            <p:txBody>
              <a:bodyPr lIns="79200" tIns="39600" rIns="79200" bIns="39600"/>
              <a:lstStyle/>
              <a:p>
                <a:pPr defTabSz="816302" fontAlgn="auto">
                  <a:spcBef>
                    <a:spcPts val="0"/>
                  </a:spcBef>
                  <a:spcAft>
                    <a:spcPts val="0"/>
                  </a:spcAft>
                  <a:defRPr/>
                </a:pPr>
                <a:endParaRPr lang="en-US" sz="1600">
                  <a:solidFill>
                    <a:srgbClr val="B2B2B2"/>
                  </a:solidFill>
                  <a:latin typeface="Franklin Gothic Book"/>
                </a:endParaRPr>
              </a:p>
            </p:txBody>
          </p:sp>
          <p:sp>
            <p:nvSpPr>
              <p:cNvPr id="15" name="Freeform 72"/>
              <p:cNvSpPr>
                <a:spLocks noChangeAspect="1"/>
              </p:cNvSpPr>
              <p:nvPr/>
            </p:nvSpPr>
            <p:spPr bwMode="auto">
              <a:xfrm>
                <a:off x="4075" y="494"/>
                <a:ext cx="1684" cy="2394"/>
              </a:xfrm>
              <a:custGeom>
                <a:avLst/>
                <a:gdLst>
                  <a:gd name="T0" fmla="*/ 1685 w 1685"/>
                  <a:gd name="T1" fmla="*/ 0 h 2398"/>
                  <a:gd name="T2" fmla="*/ 843 w 1685"/>
                  <a:gd name="T3" fmla="*/ 0 h 2398"/>
                  <a:gd name="T4" fmla="*/ 0 w 1685"/>
                  <a:gd name="T5" fmla="*/ 2398 h 2398"/>
                  <a:gd name="T6" fmla="*/ 1685 w 1685"/>
                  <a:gd name="T7" fmla="*/ 2398 h 2398"/>
                  <a:gd name="T8" fmla="*/ 1685 w 1685"/>
                  <a:gd name="T9" fmla="*/ 0 h 2398"/>
                </a:gdLst>
                <a:ahLst/>
                <a:cxnLst>
                  <a:cxn ang="0">
                    <a:pos x="T0" y="T1"/>
                  </a:cxn>
                  <a:cxn ang="0">
                    <a:pos x="T2" y="T3"/>
                  </a:cxn>
                  <a:cxn ang="0">
                    <a:pos x="T4" y="T5"/>
                  </a:cxn>
                  <a:cxn ang="0">
                    <a:pos x="T6" y="T7"/>
                  </a:cxn>
                  <a:cxn ang="0">
                    <a:pos x="T8" y="T9"/>
                  </a:cxn>
                </a:cxnLst>
                <a:rect l="0" t="0" r="r" b="b"/>
                <a:pathLst>
                  <a:path w="1685" h="2398">
                    <a:moveTo>
                      <a:pt x="1685" y="0"/>
                    </a:moveTo>
                    <a:cubicBezTo>
                      <a:pt x="1685" y="0"/>
                      <a:pt x="1264" y="0"/>
                      <a:pt x="843" y="0"/>
                    </a:cubicBezTo>
                    <a:cubicBezTo>
                      <a:pt x="342" y="736"/>
                      <a:pt x="0" y="2398"/>
                      <a:pt x="0" y="2398"/>
                    </a:cubicBezTo>
                    <a:lnTo>
                      <a:pt x="1685" y="2398"/>
                    </a:lnTo>
                    <a:lnTo>
                      <a:pt x="1685" y="0"/>
                    </a:lnTo>
                    <a:close/>
                  </a:path>
                </a:pathLst>
              </a:custGeom>
              <a:solidFill>
                <a:srgbClr val="CC0000">
                  <a:alpha val="80000"/>
                </a:srgbClr>
              </a:solidFill>
              <a:ln>
                <a:noFill/>
              </a:ln>
              <a:effectLst/>
              <a:extLst>
                <a:ext uri="{91240B29-F687-4F45-9708-019B960494DF}"/>
                <a:ext uri="{AF507438-7753-43E0-B8FC-AC1667EBCBE1}"/>
              </a:extLst>
            </p:spPr>
            <p:txBody>
              <a:bodyPr lIns="79200" tIns="39600" rIns="79200" bIns="39600"/>
              <a:lstStyle/>
              <a:p>
                <a:pPr defTabSz="816302" fontAlgn="auto">
                  <a:spcBef>
                    <a:spcPts val="0"/>
                  </a:spcBef>
                  <a:spcAft>
                    <a:spcPts val="0"/>
                  </a:spcAft>
                  <a:defRPr/>
                </a:pPr>
                <a:endParaRPr lang="en-US" sz="1600">
                  <a:solidFill>
                    <a:srgbClr val="B2B2B2"/>
                  </a:solidFill>
                  <a:latin typeface="Franklin Gothic Book"/>
                </a:endParaRPr>
              </a:p>
            </p:txBody>
          </p:sp>
        </p:grpSp>
        <p:sp>
          <p:nvSpPr>
            <p:cNvPr id="12" name="Freeform 73"/>
            <p:cNvSpPr>
              <a:spLocks/>
            </p:cNvSpPr>
            <p:nvPr/>
          </p:nvSpPr>
          <p:spPr bwMode="auto">
            <a:xfrm>
              <a:off x="2971" y="1910"/>
              <a:ext cx="1966" cy="2410"/>
            </a:xfrm>
            <a:custGeom>
              <a:avLst/>
              <a:gdLst>
                <a:gd name="T0" fmla="*/ 1966 w 1966"/>
                <a:gd name="T1" fmla="*/ 0 h 2410"/>
                <a:gd name="T2" fmla="*/ 1776 w 1966"/>
                <a:gd name="T3" fmla="*/ 2410 h 2410"/>
                <a:gd name="T4" fmla="*/ 423 w 1966"/>
                <a:gd name="T5" fmla="*/ 2404 h 2410"/>
                <a:gd name="T6" fmla="*/ 1285 w 1966"/>
                <a:gd name="T7" fmla="*/ 0 h 2410"/>
                <a:gd name="T8" fmla="*/ 1966 w 1966"/>
                <a:gd name="T9" fmla="*/ 0 h 2410"/>
              </a:gdLst>
              <a:ahLst/>
              <a:cxnLst>
                <a:cxn ang="0">
                  <a:pos x="T0" y="T1"/>
                </a:cxn>
                <a:cxn ang="0">
                  <a:pos x="T2" y="T3"/>
                </a:cxn>
                <a:cxn ang="0">
                  <a:pos x="T4" y="T5"/>
                </a:cxn>
                <a:cxn ang="0">
                  <a:pos x="T6" y="T7"/>
                </a:cxn>
                <a:cxn ang="0">
                  <a:pos x="T8" y="T9"/>
                </a:cxn>
              </a:cxnLst>
              <a:rect l="0" t="0" r="r" b="b"/>
              <a:pathLst>
                <a:path w="1966" h="2410">
                  <a:moveTo>
                    <a:pt x="1966" y="0"/>
                  </a:moveTo>
                  <a:cubicBezTo>
                    <a:pt x="0" y="2008"/>
                    <a:pt x="1776" y="2410"/>
                    <a:pt x="1776" y="2410"/>
                  </a:cubicBezTo>
                  <a:cubicBezTo>
                    <a:pt x="1776" y="2410"/>
                    <a:pt x="1099" y="2407"/>
                    <a:pt x="423" y="2404"/>
                  </a:cubicBezTo>
                  <a:cubicBezTo>
                    <a:pt x="496" y="2160"/>
                    <a:pt x="820" y="664"/>
                    <a:pt x="1285" y="0"/>
                  </a:cubicBezTo>
                  <a:cubicBezTo>
                    <a:pt x="1625" y="0"/>
                    <a:pt x="1625" y="0"/>
                    <a:pt x="1966" y="0"/>
                  </a:cubicBezTo>
                  <a:close/>
                </a:path>
              </a:pathLst>
            </a:custGeom>
            <a:solidFill>
              <a:schemeClr val="bg1">
                <a:alpha val="30000"/>
              </a:schemeClr>
            </a:solidFill>
            <a:ln>
              <a:noFill/>
            </a:ln>
            <a:effectLst/>
            <a:extLst>
              <a:ext uri="{91240B29-F687-4F45-9708-019B960494DF}"/>
              <a:ext uri="{AF507438-7753-43E0-B8FC-AC1667EBCBE1}"/>
            </a:extLst>
          </p:spPr>
          <p:txBody>
            <a:bodyPr lIns="79200" tIns="39600" rIns="79200" bIns="39600"/>
            <a:lstStyle/>
            <a:p>
              <a:pPr defTabSz="816302" fontAlgn="auto">
                <a:spcBef>
                  <a:spcPts val="0"/>
                </a:spcBef>
                <a:spcAft>
                  <a:spcPts val="0"/>
                </a:spcAft>
                <a:defRPr/>
              </a:pPr>
              <a:endParaRPr lang="en-US" sz="1600">
                <a:solidFill>
                  <a:srgbClr val="B2B2B2"/>
                </a:solidFill>
                <a:latin typeface="Franklin Gothic Book"/>
              </a:endParaRPr>
            </a:p>
          </p:txBody>
        </p:sp>
        <p:sp>
          <p:nvSpPr>
            <p:cNvPr id="13" name="Freeform 74"/>
            <p:cNvSpPr>
              <a:spLocks/>
            </p:cNvSpPr>
            <p:nvPr/>
          </p:nvSpPr>
          <p:spPr bwMode="auto">
            <a:xfrm>
              <a:off x="3411" y="1918"/>
              <a:ext cx="1308" cy="2392"/>
            </a:xfrm>
            <a:custGeom>
              <a:avLst/>
              <a:gdLst>
                <a:gd name="T0" fmla="*/ 844 w 1309"/>
                <a:gd name="T1" fmla="*/ 0 h 2396"/>
                <a:gd name="T2" fmla="*/ 0 w 1309"/>
                <a:gd name="T3" fmla="*/ 2396 h 2396"/>
                <a:gd name="T4" fmla="*/ 1309 w 1309"/>
                <a:gd name="T5" fmla="*/ 2396 h 2396"/>
                <a:gd name="T6" fmla="*/ 844 w 1309"/>
                <a:gd name="T7" fmla="*/ 0 h 2396"/>
              </a:gdLst>
              <a:ahLst/>
              <a:cxnLst>
                <a:cxn ang="0">
                  <a:pos x="T0" y="T1"/>
                </a:cxn>
                <a:cxn ang="0">
                  <a:pos x="T2" y="T3"/>
                </a:cxn>
                <a:cxn ang="0">
                  <a:pos x="T4" y="T5"/>
                </a:cxn>
                <a:cxn ang="0">
                  <a:pos x="T6" y="T7"/>
                </a:cxn>
              </a:cxnLst>
              <a:rect l="0" t="0" r="r" b="b"/>
              <a:pathLst>
                <a:path w="1309" h="2396">
                  <a:moveTo>
                    <a:pt x="844" y="0"/>
                  </a:moveTo>
                  <a:cubicBezTo>
                    <a:pt x="548" y="396"/>
                    <a:pt x="228" y="1352"/>
                    <a:pt x="0" y="2396"/>
                  </a:cubicBezTo>
                  <a:lnTo>
                    <a:pt x="1309" y="2396"/>
                  </a:lnTo>
                  <a:cubicBezTo>
                    <a:pt x="763" y="1604"/>
                    <a:pt x="816" y="296"/>
                    <a:pt x="844" y="0"/>
                  </a:cubicBezTo>
                  <a:close/>
                </a:path>
              </a:pathLst>
            </a:custGeom>
            <a:solidFill>
              <a:schemeClr val="bg1">
                <a:alpha val="27000"/>
              </a:schemeClr>
            </a:solidFill>
            <a:ln>
              <a:noFill/>
            </a:ln>
            <a:effectLst/>
            <a:extLst>
              <a:ext uri="{91240B29-F687-4F45-9708-019B960494DF}"/>
              <a:ext uri="{AF507438-7753-43E0-B8FC-AC1667EBCBE1}"/>
            </a:extLst>
          </p:spPr>
          <p:txBody>
            <a:bodyPr lIns="79200" tIns="39600" rIns="79200" bIns="39600"/>
            <a:lstStyle/>
            <a:p>
              <a:pPr defTabSz="816302" fontAlgn="auto">
                <a:spcBef>
                  <a:spcPts val="0"/>
                </a:spcBef>
                <a:spcAft>
                  <a:spcPts val="0"/>
                </a:spcAft>
                <a:defRPr/>
              </a:pPr>
              <a:endParaRPr lang="en-US" sz="1600">
                <a:solidFill>
                  <a:srgbClr val="B2B2B2"/>
                </a:solidFill>
                <a:latin typeface="Franklin Gothic Book"/>
              </a:endParaRPr>
            </a:p>
          </p:txBody>
        </p:sp>
      </p:grpSp>
      <p:pic>
        <p:nvPicPr>
          <p:cNvPr id="16" name="Picture 24" descr="78525224"/>
          <p:cNvPicPr>
            <a:picLocks noChangeAspect="1" noChangeArrowheads="1"/>
          </p:cNvPicPr>
          <p:nvPr userDrawn="1"/>
        </p:nvPicPr>
        <p:blipFill>
          <a:blip r:embed="rId3" cstate="print"/>
          <a:srcRect/>
          <a:stretch>
            <a:fillRect/>
          </a:stretch>
        </p:blipFill>
        <p:spPr bwMode="auto">
          <a:xfrm>
            <a:off x="0" y="608240"/>
            <a:ext cx="7087212" cy="2831987"/>
          </a:xfrm>
          <a:prstGeom prst="rect">
            <a:avLst/>
          </a:prstGeom>
          <a:noFill/>
          <a:ln w="9525">
            <a:noFill/>
            <a:miter lim="800000"/>
            <a:headEnd/>
            <a:tailEnd/>
          </a:ln>
        </p:spPr>
      </p:pic>
      <p:sp>
        <p:nvSpPr>
          <p:cNvPr id="4098" name="Rectangle 2"/>
          <p:cNvSpPr>
            <a:spLocks noGrp="1" noChangeArrowheads="1"/>
          </p:cNvSpPr>
          <p:nvPr>
            <p:ph type="ctrTitle"/>
          </p:nvPr>
        </p:nvSpPr>
        <p:spPr>
          <a:xfrm>
            <a:off x="609600" y="914401"/>
            <a:ext cx="5715000" cy="1102519"/>
          </a:xfrm>
        </p:spPr>
        <p:txBody>
          <a:bodyPr/>
          <a:lstStyle>
            <a:lvl1pPr>
              <a:defRPr sz="3600">
                <a:solidFill>
                  <a:schemeClr val="bg1"/>
                </a:solidFill>
              </a:defRPr>
            </a:lvl1pPr>
          </a:lstStyle>
          <a:p>
            <a:pPr lvl="0"/>
            <a:r>
              <a:rPr lang="zh-CN" altLang="en-US" noProof="0" smtClean="0"/>
              <a:t>单击此处编辑母版标题样式</a:t>
            </a:r>
            <a:endParaRPr lang="en-US" altLang="zh-CN" noProof="0" dirty="0" smtClean="0"/>
          </a:p>
        </p:txBody>
      </p:sp>
      <p:sp>
        <p:nvSpPr>
          <p:cNvPr id="17" name="Rectangle 19"/>
          <p:cNvSpPr>
            <a:spLocks noGrp="1" noChangeArrowheads="1"/>
          </p:cNvSpPr>
          <p:nvPr>
            <p:ph type="dt" sz="quarter" idx="10"/>
          </p:nvPr>
        </p:nvSpPr>
        <p:spPr>
          <a:xfrm>
            <a:off x="609419" y="171450"/>
            <a:ext cx="2134326" cy="357188"/>
          </a:xfrm>
          <a:prstGeom prst="rect">
            <a:avLst/>
          </a:prstGeom>
        </p:spPr>
        <p:txBody>
          <a:bodyPr vert="horz" wrap="square" lIns="81616" tIns="40808" rIns="81616" bIns="40808" numCol="1" anchor="t" anchorCtr="0" compatLnSpc="1">
            <a:prstTxWarp prst="textNoShape">
              <a:avLst/>
            </a:prstTxWarp>
          </a:bodyPr>
          <a:lstStyle>
            <a:lvl1pPr>
              <a:defRPr sz="1200">
                <a:latin typeface="Franklin Gothic Book"/>
              </a:defRPr>
            </a:lvl1pPr>
          </a:lstStyle>
          <a:p>
            <a:pPr defTabSz="816209"/>
            <a:fld id="{5ECB69E5-0371-4AD7-BB1D-5E8EACBDE8AB}" type="datetimeFigureOut">
              <a:rPr lang="zh-CN" altLang="en-US" smtClean="0">
                <a:solidFill>
                  <a:srgbClr val="B2B2B2"/>
                </a:solidFill>
              </a:rPr>
              <a:pPr defTabSz="816209"/>
              <a:t>2013/5/23</a:t>
            </a:fld>
            <a:endParaRPr lang="zh-CN" altLang="en-US" smtClean="0">
              <a:solidFill>
                <a:srgbClr val="B2B2B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79636" y="116825"/>
            <a:ext cx="8229838" cy="857250"/>
          </a:xfrm>
          <a:prstGeom prst="rect">
            <a:avLst/>
          </a:prstGeom>
        </p:spPr>
        <p:txBody>
          <a:bodyPr lIns="68562" tIns="34281" rIns="68562" bIns="34281"/>
          <a:lstStyle/>
          <a:p>
            <a:r>
              <a:rPr lang="zh-CN" altLang="en-US" smtClean="0"/>
              <a:t>单击此处编辑母版标题样式</a:t>
            </a:r>
            <a:endParaRPr lang="zh-CN" altLang="en-US"/>
          </a:p>
        </p:txBody>
      </p:sp>
    </p:spTree>
  </p:cSld>
  <p:clrMapOvr>
    <a:masterClrMapping/>
  </p:clrMapOvr>
  <p:transition advClick="0" advTm="8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AC96DD9C-D425-4F20-88ED-810A83FA1644}"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9" name="Rectangle 2"/>
          <p:cNvSpPr>
            <a:spLocks noChangeArrowheads="1"/>
          </p:cNvSpPr>
          <p:nvPr/>
        </p:nvSpPr>
        <p:spPr bwMode="auto">
          <a:xfrm>
            <a:off x="754972" y="1761445"/>
            <a:ext cx="667912" cy="2571750"/>
          </a:xfrm>
          <a:prstGeom prst="rect">
            <a:avLst/>
          </a:prstGeom>
          <a:solidFill>
            <a:srgbClr val="C00000"/>
          </a:solidFill>
          <a:ln>
            <a:noFill/>
          </a:ln>
          <a:effectLst>
            <a:outerShdw algn="ctr" rotWithShape="0">
              <a:srgbClr val="737373"/>
            </a:outerShdw>
          </a:effec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0" name="Rectangle 7"/>
          <p:cNvSpPr>
            <a:spLocks noChangeArrowheads="1"/>
          </p:cNvSpPr>
          <p:nvPr/>
        </p:nvSpPr>
        <p:spPr bwMode="auto">
          <a:xfrm>
            <a:off x="761774" y="1230766"/>
            <a:ext cx="666552" cy="448016"/>
          </a:xfrm>
          <a:prstGeom prst="rect">
            <a:avLst/>
          </a:prstGeom>
          <a:solidFill>
            <a:schemeClr val="tx2">
              <a:lumMod val="75000"/>
            </a:schemeClr>
          </a:solidFill>
          <a:ln>
            <a:noFill/>
          </a:ln>
          <a:effectLst>
            <a:outerShdw algn="ctr" rotWithShape="0">
              <a:srgbClr val="737373"/>
            </a:outerShdw>
          </a:effec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1</a:t>
            </a:r>
          </a:p>
        </p:txBody>
      </p:sp>
      <p:sp>
        <p:nvSpPr>
          <p:cNvPr id="11" name="Line 13"/>
          <p:cNvSpPr>
            <a:spLocks noChangeShapeType="1"/>
          </p:cNvSpPr>
          <p:nvPr/>
        </p:nvSpPr>
        <p:spPr bwMode="auto">
          <a:xfrm>
            <a:off x="1518106" y="3431041"/>
            <a:ext cx="4051001" cy="0"/>
          </a:xfrm>
          <a:prstGeom prst="line">
            <a:avLst/>
          </a:prstGeom>
          <a:noFill/>
          <a:ln w="28575">
            <a:solidFill>
              <a:schemeClr val="bg1">
                <a:lumMod val="50000"/>
              </a:schemeClr>
            </a:solidFill>
            <a:prstDash val="sysDot"/>
            <a:round/>
            <a:headEnd/>
            <a:tailEnd/>
          </a:ln>
          <a:effectLst/>
          <a:extLst>
            <a:ext uri="{909E8E84-426E-40DD-AFC4-6F175D3DCCD1}"/>
          </a:extLst>
        </p:spPr>
        <p:txBody>
          <a:bodyPr lIns="81616" tIns="40808" rIns="81616" bIns="40808"/>
          <a:lstStyle/>
          <a:p>
            <a:pPr defTabSz="816302" fontAlgn="auto">
              <a:spcBef>
                <a:spcPts val="0"/>
              </a:spcBef>
              <a:spcAft>
                <a:spcPts val="0"/>
              </a:spcAft>
              <a:defRPr/>
            </a:pPr>
            <a:endParaRPr lang="en-US" sz="1600">
              <a:solidFill>
                <a:srgbClr val="B2B2B2"/>
              </a:solidFill>
              <a:latin typeface="Franklin Gothic Book"/>
            </a:endParaRPr>
          </a:p>
        </p:txBody>
      </p:sp>
      <p:sp>
        <p:nvSpPr>
          <p:cNvPr id="12" name="Line 14"/>
          <p:cNvSpPr>
            <a:spLocks noChangeShapeType="1"/>
          </p:cNvSpPr>
          <p:nvPr/>
        </p:nvSpPr>
        <p:spPr bwMode="auto">
          <a:xfrm>
            <a:off x="1518106" y="2516641"/>
            <a:ext cx="4051001" cy="0"/>
          </a:xfrm>
          <a:prstGeom prst="line">
            <a:avLst/>
          </a:prstGeom>
          <a:noFill/>
          <a:ln w="28575">
            <a:solidFill>
              <a:schemeClr val="bg1">
                <a:lumMod val="50000"/>
              </a:schemeClr>
            </a:solidFill>
            <a:prstDash val="sysDot"/>
            <a:round/>
            <a:headEnd/>
            <a:tailEnd/>
          </a:ln>
          <a:effectLst/>
          <a:extLst>
            <a:ext uri="{909E8E84-426E-40DD-AFC4-6F175D3DCCD1}"/>
          </a:extLst>
        </p:spPr>
        <p:txBody>
          <a:bodyPr lIns="81616" tIns="40808" rIns="81616" bIns="40808"/>
          <a:lstStyle/>
          <a:p>
            <a:pPr defTabSz="816302" fontAlgn="auto">
              <a:spcBef>
                <a:spcPts val="0"/>
              </a:spcBef>
              <a:spcAft>
                <a:spcPts val="0"/>
              </a:spcAft>
              <a:defRPr/>
            </a:pPr>
            <a:endParaRPr lang="en-US" sz="1600">
              <a:solidFill>
                <a:srgbClr val="B2B2B2"/>
              </a:solidFill>
              <a:latin typeface="Franklin Gothic Book"/>
            </a:endParaRPr>
          </a:p>
        </p:txBody>
      </p:sp>
      <p:sp>
        <p:nvSpPr>
          <p:cNvPr id="13" name="AutoShape 15" descr="10168362"/>
          <p:cNvSpPr>
            <a:spLocks noChangeArrowheads="1"/>
          </p:cNvSpPr>
          <p:nvPr/>
        </p:nvSpPr>
        <p:spPr bwMode="auto">
          <a:xfrm>
            <a:off x="1568437" y="1793082"/>
            <a:ext cx="1054239" cy="600075"/>
          </a:xfrm>
          <a:prstGeom prst="roundRect">
            <a:avLst>
              <a:gd name="adj" fmla="val 8389"/>
            </a:avLst>
          </a:prstGeom>
          <a:blipFill dpi="0" rotWithShape="1">
            <a:blip r:embed="rId2"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4" name="AutoShape 16" descr="200536213-001-3"/>
          <p:cNvSpPr>
            <a:spLocks noChangeArrowheads="1"/>
          </p:cNvSpPr>
          <p:nvPr/>
        </p:nvSpPr>
        <p:spPr bwMode="auto">
          <a:xfrm>
            <a:off x="1568437" y="2707482"/>
            <a:ext cx="1054239" cy="600075"/>
          </a:xfrm>
          <a:prstGeom prst="roundRect">
            <a:avLst>
              <a:gd name="adj" fmla="val 8389"/>
            </a:avLst>
          </a:prstGeom>
          <a:blipFill dpi="0" rotWithShape="1">
            <a:blip r:embed="rId3"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5" name="AutoShape 17" descr="KS99246-1501x2255-3"/>
          <p:cNvSpPr>
            <a:spLocks noChangeArrowheads="1"/>
          </p:cNvSpPr>
          <p:nvPr/>
        </p:nvSpPr>
        <p:spPr bwMode="auto">
          <a:xfrm>
            <a:off x="1568437" y="3641271"/>
            <a:ext cx="1054239" cy="600075"/>
          </a:xfrm>
          <a:prstGeom prst="roundRect">
            <a:avLst>
              <a:gd name="adj" fmla="val 8389"/>
            </a:avLst>
          </a:prstGeom>
          <a:blipFill dpi="0" rotWithShape="1">
            <a:blip r:embed="rId4"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6" name="Rectangle 2"/>
          <p:cNvSpPr>
            <a:spLocks noChangeArrowheads="1"/>
          </p:cNvSpPr>
          <p:nvPr/>
        </p:nvSpPr>
        <p:spPr bwMode="auto">
          <a:xfrm>
            <a:off x="6016649"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7" name="Rectangle 7"/>
          <p:cNvSpPr>
            <a:spLocks noChangeArrowheads="1"/>
          </p:cNvSpPr>
          <p:nvPr/>
        </p:nvSpPr>
        <p:spPr bwMode="auto">
          <a:xfrm>
            <a:off x="6028892"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2</a:t>
            </a:r>
          </a:p>
        </p:txBody>
      </p:sp>
      <p:sp>
        <p:nvSpPr>
          <p:cNvPr id="18" name="Rectangle 2"/>
          <p:cNvSpPr>
            <a:spLocks noChangeArrowheads="1"/>
          </p:cNvSpPr>
          <p:nvPr/>
        </p:nvSpPr>
        <p:spPr bwMode="auto">
          <a:xfrm>
            <a:off x="6787944"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9" name="Rectangle 7"/>
          <p:cNvSpPr>
            <a:spLocks noChangeArrowheads="1"/>
          </p:cNvSpPr>
          <p:nvPr/>
        </p:nvSpPr>
        <p:spPr bwMode="auto">
          <a:xfrm>
            <a:off x="6787944"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3</a:t>
            </a:r>
          </a:p>
        </p:txBody>
      </p:sp>
      <p:sp>
        <p:nvSpPr>
          <p:cNvPr id="20" name="Rectangle 2"/>
          <p:cNvSpPr>
            <a:spLocks noChangeArrowheads="1"/>
          </p:cNvSpPr>
          <p:nvPr/>
        </p:nvSpPr>
        <p:spPr bwMode="auto">
          <a:xfrm>
            <a:off x="7578285"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2" name="Rectangle 7"/>
          <p:cNvSpPr>
            <a:spLocks noChangeArrowheads="1"/>
          </p:cNvSpPr>
          <p:nvPr/>
        </p:nvSpPr>
        <p:spPr bwMode="auto">
          <a:xfrm>
            <a:off x="7578285"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4</a:t>
            </a:r>
          </a:p>
        </p:txBody>
      </p:sp>
      <p:sp>
        <p:nvSpPr>
          <p:cNvPr id="21" name="竖排内容占位符 20"/>
          <p:cNvSpPr>
            <a:spLocks noGrp="1"/>
          </p:cNvSpPr>
          <p:nvPr>
            <p:ph orient="vert" sz="quarter" idx="10"/>
          </p:nvPr>
        </p:nvSpPr>
        <p:spPr>
          <a:xfrm>
            <a:off x="765101"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27" name="文本占位符 26"/>
          <p:cNvSpPr>
            <a:spLocks noGrp="1"/>
          </p:cNvSpPr>
          <p:nvPr>
            <p:ph type="body" sz="quarter" idx="13"/>
          </p:nvPr>
        </p:nvSpPr>
        <p:spPr>
          <a:xfrm>
            <a:off x="2627784" y="1707654"/>
            <a:ext cx="3240360" cy="810090"/>
          </a:xfrm>
        </p:spPr>
        <p:txBody>
          <a:bodyPr/>
          <a:lstStyle>
            <a:lvl1pPr>
              <a:defRPr/>
            </a:lvl1pPr>
            <a:lvl2pPr>
              <a:buNone/>
              <a:defRPr/>
            </a:lvl2pPr>
          </a:lstStyle>
          <a:p>
            <a:pPr lvl="0"/>
            <a:r>
              <a:rPr lang="zh-CN" altLang="en-US" smtClean="0"/>
              <a:t>单击此处编辑母版文本样式</a:t>
            </a:r>
          </a:p>
        </p:txBody>
      </p:sp>
      <p:sp>
        <p:nvSpPr>
          <p:cNvPr id="28" name="文本占位符 26"/>
          <p:cNvSpPr>
            <a:spLocks noGrp="1"/>
          </p:cNvSpPr>
          <p:nvPr>
            <p:ph type="body" sz="quarter" idx="14"/>
          </p:nvPr>
        </p:nvSpPr>
        <p:spPr>
          <a:xfrm>
            <a:off x="2627784" y="2625756"/>
            <a:ext cx="3240360" cy="810090"/>
          </a:xfrm>
        </p:spPr>
        <p:txBody>
          <a:bodyPr/>
          <a:lstStyle>
            <a:lvl1pPr>
              <a:defRPr/>
            </a:lvl1pPr>
            <a:lvl2pPr>
              <a:buNone/>
              <a:defRPr/>
            </a:lvl2pPr>
          </a:lstStyle>
          <a:p>
            <a:pPr lvl="0"/>
            <a:r>
              <a:rPr lang="zh-CN" altLang="en-US" smtClean="0"/>
              <a:t>单击此处编辑母版文本样式</a:t>
            </a:r>
          </a:p>
        </p:txBody>
      </p:sp>
      <p:sp>
        <p:nvSpPr>
          <p:cNvPr id="29" name="文本占位符 26"/>
          <p:cNvSpPr>
            <a:spLocks noGrp="1"/>
          </p:cNvSpPr>
          <p:nvPr>
            <p:ph type="body" sz="quarter" idx="15"/>
          </p:nvPr>
        </p:nvSpPr>
        <p:spPr>
          <a:xfrm>
            <a:off x="2627784" y="3543858"/>
            <a:ext cx="3240360" cy="810090"/>
          </a:xfrm>
        </p:spPr>
        <p:txBody>
          <a:bodyPr/>
          <a:lstStyle>
            <a:lvl1pPr>
              <a:defRPr/>
            </a:lvl1pPr>
            <a:lvl2pPr>
              <a:buNone/>
              <a:defRPr/>
            </a:lvl2pPr>
          </a:lstStyle>
          <a:p>
            <a:pPr lvl="0"/>
            <a:r>
              <a:rPr lang="zh-CN" altLang="en-US" smtClean="0"/>
              <a:t>单击此处编辑母版文本样式</a:t>
            </a:r>
          </a:p>
        </p:txBody>
      </p:sp>
      <p:sp>
        <p:nvSpPr>
          <p:cNvPr id="30" name="竖排内容占位符 20"/>
          <p:cNvSpPr>
            <a:spLocks noGrp="1"/>
          </p:cNvSpPr>
          <p:nvPr>
            <p:ph orient="vert" sz="quarter" idx="16"/>
          </p:nvPr>
        </p:nvSpPr>
        <p:spPr>
          <a:xfrm>
            <a:off x="6025978"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31" name="竖排内容占位符 20"/>
          <p:cNvSpPr>
            <a:spLocks noGrp="1"/>
          </p:cNvSpPr>
          <p:nvPr>
            <p:ph orient="vert" sz="quarter" idx="17"/>
          </p:nvPr>
        </p:nvSpPr>
        <p:spPr>
          <a:xfrm>
            <a:off x="6804249"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34" name="竖排内容占位符 20"/>
          <p:cNvSpPr>
            <a:spLocks noGrp="1"/>
          </p:cNvSpPr>
          <p:nvPr>
            <p:ph orient="vert" sz="quarter" idx="18"/>
          </p:nvPr>
        </p:nvSpPr>
        <p:spPr>
          <a:xfrm>
            <a:off x="7593758"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9" name="Rectangle 2"/>
          <p:cNvSpPr>
            <a:spLocks noChangeArrowheads="1"/>
          </p:cNvSpPr>
          <p:nvPr/>
        </p:nvSpPr>
        <p:spPr bwMode="auto">
          <a:xfrm>
            <a:off x="1511304" y="1761445"/>
            <a:ext cx="667912" cy="2571750"/>
          </a:xfrm>
          <a:prstGeom prst="rect">
            <a:avLst/>
          </a:prstGeom>
          <a:solidFill>
            <a:srgbClr val="C00000"/>
          </a:solidFill>
          <a:ln>
            <a:noFill/>
          </a:ln>
          <a:effectLst>
            <a:outerShdw algn="ctr" rotWithShape="0">
              <a:srgbClr val="737373"/>
            </a:outerShdw>
          </a:effec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0" name="Rectangle 7"/>
          <p:cNvSpPr>
            <a:spLocks noChangeArrowheads="1"/>
          </p:cNvSpPr>
          <p:nvPr/>
        </p:nvSpPr>
        <p:spPr bwMode="auto">
          <a:xfrm>
            <a:off x="1518106" y="1230766"/>
            <a:ext cx="666552" cy="448016"/>
          </a:xfrm>
          <a:prstGeom prst="rect">
            <a:avLst/>
          </a:prstGeom>
          <a:solidFill>
            <a:schemeClr val="tx2">
              <a:lumMod val="75000"/>
            </a:schemeClr>
          </a:solidFill>
          <a:ln>
            <a:noFill/>
          </a:ln>
          <a:effectLst>
            <a:outerShdw algn="ctr" rotWithShape="0">
              <a:srgbClr val="737373"/>
            </a:outerShdw>
          </a:effec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2</a:t>
            </a:r>
          </a:p>
        </p:txBody>
      </p:sp>
      <p:sp>
        <p:nvSpPr>
          <p:cNvPr id="11" name="Line 13"/>
          <p:cNvSpPr>
            <a:spLocks noChangeShapeType="1"/>
          </p:cNvSpPr>
          <p:nvPr/>
        </p:nvSpPr>
        <p:spPr bwMode="auto">
          <a:xfrm>
            <a:off x="2274438" y="3431041"/>
            <a:ext cx="4051001" cy="0"/>
          </a:xfrm>
          <a:prstGeom prst="line">
            <a:avLst/>
          </a:prstGeom>
          <a:noFill/>
          <a:ln w="28575">
            <a:solidFill>
              <a:schemeClr val="bg1">
                <a:lumMod val="50000"/>
              </a:schemeClr>
            </a:solidFill>
            <a:prstDash val="sysDot"/>
            <a:round/>
            <a:headEnd/>
            <a:tailEnd/>
          </a:ln>
          <a:effectLst/>
          <a:extLst>
            <a:ext uri="{909E8E84-426E-40DD-AFC4-6F175D3DCCD1}"/>
          </a:extLst>
        </p:spPr>
        <p:txBody>
          <a:bodyPr lIns="81616" tIns="40808" rIns="81616" bIns="40808"/>
          <a:lstStyle/>
          <a:p>
            <a:pPr defTabSz="816302" fontAlgn="auto">
              <a:spcBef>
                <a:spcPts val="0"/>
              </a:spcBef>
              <a:spcAft>
                <a:spcPts val="0"/>
              </a:spcAft>
              <a:defRPr/>
            </a:pPr>
            <a:endParaRPr lang="en-US" sz="1600">
              <a:solidFill>
                <a:srgbClr val="B2B2B2"/>
              </a:solidFill>
              <a:latin typeface="Franklin Gothic Book"/>
            </a:endParaRPr>
          </a:p>
        </p:txBody>
      </p:sp>
      <p:sp>
        <p:nvSpPr>
          <p:cNvPr id="12" name="Line 14"/>
          <p:cNvSpPr>
            <a:spLocks noChangeShapeType="1"/>
          </p:cNvSpPr>
          <p:nvPr/>
        </p:nvSpPr>
        <p:spPr bwMode="auto">
          <a:xfrm>
            <a:off x="2274438" y="2516641"/>
            <a:ext cx="4051001" cy="0"/>
          </a:xfrm>
          <a:prstGeom prst="line">
            <a:avLst/>
          </a:prstGeom>
          <a:noFill/>
          <a:ln w="28575">
            <a:solidFill>
              <a:schemeClr val="bg1">
                <a:lumMod val="50000"/>
              </a:schemeClr>
            </a:solidFill>
            <a:prstDash val="sysDot"/>
            <a:round/>
            <a:headEnd/>
            <a:tailEnd/>
          </a:ln>
          <a:effectLst/>
          <a:extLst>
            <a:ext uri="{909E8E84-426E-40DD-AFC4-6F175D3DCCD1}"/>
          </a:extLst>
        </p:spPr>
        <p:txBody>
          <a:bodyPr lIns="81616" tIns="40808" rIns="81616" bIns="40808"/>
          <a:lstStyle/>
          <a:p>
            <a:pPr defTabSz="816302" fontAlgn="auto">
              <a:spcBef>
                <a:spcPts val="0"/>
              </a:spcBef>
              <a:spcAft>
                <a:spcPts val="0"/>
              </a:spcAft>
              <a:defRPr/>
            </a:pPr>
            <a:endParaRPr lang="en-US" sz="1600">
              <a:solidFill>
                <a:srgbClr val="B2B2B2"/>
              </a:solidFill>
              <a:latin typeface="Franklin Gothic Book"/>
            </a:endParaRPr>
          </a:p>
        </p:txBody>
      </p:sp>
      <p:sp>
        <p:nvSpPr>
          <p:cNvPr id="13" name="AutoShape 15" descr="10168362"/>
          <p:cNvSpPr>
            <a:spLocks noChangeArrowheads="1"/>
          </p:cNvSpPr>
          <p:nvPr/>
        </p:nvSpPr>
        <p:spPr bwMode="auto">
          <a:xfrm>
            <a:off x="2324769" y="1793082"/>
            <a:ext cx="1054239" cy="600075"/>
          </a:xfrm>
          <a:prstGeom prst="roundRect">
            <a:avLst>
              <a:gd name="adj" fmla="val 8389"/>
            </a:avLst>
          </a:prstGeom>
          <a:blipFill dpi="0" rotWithShape="1">
            <a:blip r:embed="rId2"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0" name="AutoShape 16" descr="200536213-001-3"/>
          <p:cNvSpPr>
            <a:spLocks noChangeArrowheads="1"/>
          </p:cNvSpPr>
          <p:nvPr/>
        </p:nvSpPr>
        <p:spPr bwMode="auto">
          <a:xfrm>
            <a:off x="2324769" y="2707482"/>
            <a:ext cx="1054239" cy="600075"/>
          </a:xfrm>
          <a:prstGeom prst="roundRect">
            <a:avLst>
              <a:gd name="adj" fmla="val 8389"/>
            </a:avLst>
          </a:prstGeom>
          <a:blipFill dpi="0" rotWithShape="1">
            <a:blip r:embed="rId3"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1" name="AutoShape 17" descr="KS99246-1501x2255-3"/>
          <p:cNvSpPr>
            <a:spLocks noChangeArrowheads="1"/>
          </p:cNvSpPr>
          <p:nvPr/>
        </p:nvSpPr>
        <p:spPr bwMode="auto">
          <a:xfrm>
            <a:off x="2324769" y="3641271"/>
            <a:ext cx="1054239" cy="600075"/>
          </a:xfrm>
          <a:prstGeom prst="roundRect">
            <a:avLst>
              <a:gd name="adj" fmla="val 8389"/>
            </a:avLst>
          </a:prstGeom>
          <a:blipFill dpi="0" rotWithShape="1">
            <a:blip r:embed="rId4"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2" name="Rectangle 2"/>
          <p:cNvSpPr>
            <a:spLocks noChangeArrowheads="1"/>
          </p:cNvSpPr>
          <p:nvPr/>
        </p:nvSpPr>
        <p:spPr bwMode="auto">
          <a:xfrm>
            <a:off x="6772981"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3" name="Rectangle 7"/>
          <p:cNvSpPr>
            <a:spLocks noChangeArrowheads="1"/>
          </p:cNvSpPr>
          <p:nvPr/>
        </p:nvSpPr>
        <p:spPr bwMode="auto">
          <a:xfrm>
            <a:off x="6785224"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3</a:t>
            </a:r>
          </a:p>
        </p:txBody>
      </p:sp>
      <p:sp>
        <p:nvSpPr>
          <p:cNvPr id="25" name="Rectangle 2"/>
          <p:cNvSpPr>
            <a:spLocks noChangeArrowheads="1"/>
          </p:cNvSpPr>
          <p:nvPr/>
        </p:nvSpPr>
        <p:spPr bwMode="auto">
          <a:xfrm>
            <a:off x="756332"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6" name="Rectangle 7"/>
          <p:cNvSpPr>
            <a:spLocks noChangeArrowheads="1"/>
          </p:cNvSpPr>
          <p:nvPr/>
        </p:nvSpPr>
        <p:spPr bwMode="auto">
          <a:xfrm>
            <a:off x="756332"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1</a:t>
            </a:r>
          </a:p>
        </p:txBody>
      </p:sp>
      <p:sp>
        <p:nvSpPr>
          <p:cNvPr id="27" name="Rectangle 2"/>
          <p:cNvSpPr>
            <a:spLocks noChangeArrowheads="1"/>
          </p:cNvSpPr>
          <p:nvPr/>
        </p:nvSpPr>
        <p:spPr bwMode="auto">
          <a:xfrm>
            <a:off x="7564681"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8" name="Rectangle 7"/>
          <p:cNvSpPr>
            <a:spLocks noChangeArrowheads="1"/>
          </p:cNvSpPr>
          <p:nvPr/>
        </p:nvSpPr>
        <p:spPr bwMode="auto">
          <a:xfrm>
            <a:off x="7578285"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4</a:t>
            </a:r>
          </a:p>
        </p:txBody>
      </p:sp>
      <p:sp>
        <p:nvSpPr>
          <p:cNvPr id="14" name="竖排内容占位符 20"/>
          <p:cNvSpPr>
            <a:spLocks noGrp="1"/>
          </p:cNvSpPr>
          <p:nvPr>
            <p:ph orient="vert" sz="quarter" idx="10"/>
          </p:nvPr>
        </p:nvSpPr>
        <p:spPr>
          <a:xfrm>
            <a:off x="1521347"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15" name="文本占位符 26"/>
          <p:cNvSpPr>
            <a:spLocks noGrp="1"/>
          </p:cNvSpPr>
          <p:nvPr>
            <p:ph type="body" sz="quarter" idx="13"/>
          </p:nvPr>
        </p:nvSpPr>
        <p:spPr>
          <a:xfrm>
            <a:off x="3384030" y="1707654"/>
            <a:ext cx="3240360" cy="810090"/>
          </a:xfrm>
        </p:spPr>
        <p:txBody>
          <a:bodyPr/>
          <a:lstStyle>
            <a:lvl1pPr>
              <a:defRPr/>
            </a:lvl1pPr>
            <a:lvl2pPr>
              <a:buNone/>
              <a:defRPr/>
            </a:lvl2pPr>
          </a:lstStyle>
          <a:p>
            <a:pPr lvl="0"/>
            <a:r>
              <a:rPr lang="zh-CN" altLang="en-US" smtClean="0"/>
              <a:t>单击此处编辑母版文本样式</a:t>
            </a:r>
          </a:p>
        </p:txBody>
      </p:sp>
      <p:sp>
        <p:nvSpPr>
          <p:cNvPr id="16" name="文本占位符 26"/>
          <p:cNvSpPr>
            <a:spLocks noGrp="1"/>
          </p:cNvSpPr>
          <p:nvPr>
            <p:ph type="body" sz="quarter" idx="14"/>
          </p:nvPr>
        </p:nvSpPr>
        <p:spPr>
          <a:xfrm>
            <a:off x="3384030" y="2625756"/>
            <a:ext cx="3240360" cy="810090"/>
          </a:xfrm>
        </p:spPr>
        <p:txBody>
          <a:bodyPr/>
          <a:lstStyle>
            <a:lvl1pPr>
              <a:defRPr/>
            </a:lvl1pPr>
            <a:lvl2pPr>
              <a:buNone/>
              <a:defRPr/>
            </a:lvl2pPr>
          </a:lstStyle>
          <a:p>
            <a:pPr lvl="0"/>
            <a:r>
              <a:rPr lang="zh-CN" altLang="en-US" smtClean="0"/>
              <a:t>单击此处编辑母版文本样式</a:t>
            </a:r>
          </a:p>
        </p:txBody>
      </p:sp>
      <p:sp>
        <p:nvSpPr>
          <p:cNvPr id="17" name="文本占位符 26"/>
          <p:cNvSpPr>
            <a:spLocks noGrp="1"/>
          </p:cNvSpPr>
          <p:nvPr>
            <p:ph type="body" sz="quarter" idx="15"/>
          </p:nvPr>
        </p:nvSpPr>
        <p:spPr>
          <a:xfrm>
            <a:off x="3384030" y="3543858"/>
            <a:ext cx="3240360" cy="810090"/>
          </a:xfrm>
        </p:spPr>
        <p:txBody>
          <a:bodyPr/>
          <a:lstStyle>
            <a:lvl1pPr>
              <a:defRPr/>
            </a:lvl1pPr>
            <a:lvl2pPr>
              <a:buNone/>
              <a:defRPr/>
            </a:lvl2pPr>
          </a:lstStyle>
          <a:p>
            <a:pPr lvl="0"/>
            <a:r>
              <a:rPr lang="zh-CN" altLang="en-US" smtClean="0"/>
              <a:t>单击此处编辑母版文本样式</a:t>
            </a:r>
          </a:p>
        </p:txBody>
      </p:sp>
      <p:sp>
        <p:nvSpPr>
          <p:cNvPr id="18" name="竖排内容占位符 20"/>
          <p:cNvSpPr>
            <a:spLocks noGrp="1"/>
          </p:cNvSpPr>
          <p:nvPr>
            <p:ph orient="vert" sz="quarter" idx="16"/>
          </p:nvPr>
        </p:nvSpPr>
        <p:spPr>
          <a:xfrm>
            <a:off x="6782221"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19" name="竖排内容占位符 20"/>
          <p:cNvSpPr>
            <a:spLocks noGrp="1"/>
          </p:cNvSpPr>
          <p:nvPr>
            <p:ph orient="vert" sz="quarter" idx="17"/>
          </p:nvPr>
        </p:nvSpPr>
        <p:spPr>
          <a:xfrm>
            <a:off x="772343"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24" name="竖排内容占位符 20"/>
          <p:cNvSpPr>
            <a:spLocks noGrp="1"/>
          </p:cNvSpPr>
          <p:nvPr>
            <p:ph orient="vert" sz="quarter" idx="18"/>
          </p:nvPr>
        </p:nvSpPr>
        <p:spPr>
          <a:xfrm>
            <a:off x="7574310"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9" name="Rectangle 2"/>
          <p:cNvSpPr>
            <a:spLocks noChangeArrowheads="1"/>
          </p:cNvSpPr>
          <p:nvPr/>
        </p:nvSpPr>
        <p:spPr bwMode="auto">
          <a:xfrm>
            <a:off x="2267636" y="1761445"/>
            <a:ext cx="666552" cy="2571750"/>
          </a:xfrm>
          <a:prstGeom prst="rect">
            <a:avLst/>
          </a:prstGeom>
          <a:solidFill>
            <a:srgbClr val="C00000"/>
          </a:solidFill>
          <a:ln>
            <a:noFill/>
          </a:ln>
          <a:effectLst>
            <a:outerShdw algn="ctr" rotWithShape="0">
              <a:srgbClr val="737373"/>
            </a:outerShdw>
          </a:effec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0" name="Rectangle 7"/>
          <p:cNvSpPr>
            <a:spLocks noChangeArrowheads="1"/>
          </p:cNvSpPr>
          <p:nvPr/>
        </p:nvSpPr>
        <p:spPr bwMode="auto">
          <a:xfrm>
            <a:off x="2274438" y="1230766"/>
            <a:ext cx="666552" cy="448016"/>
          </a:xfrm>
          <a:prstGeom prst="rect">
            <a:avLst/>
          </a:prstGeom>
          <a:solidFill>
            <a:schemeClr val="tx2">
              <a:lumMod val="75000"/>
            </a:schemeClr>
          </a:solidFill>
          <a:ln>
            <a:noFill/>
          </a:ln>
          <a:effectLst>
            <a:outerShdw algn="ctr" rotWithShape="0">
              <a:srgbClr val="737373"/>
            </a:outerShdw>
          </a:effectLst>
        </p:spPr>
        <p:txBody>
          <a:bodyPr wrap="none" lIns="81616" tIns="40808" rIns="81616" bIns="40808" anchor="ctr"/>
          <a:lstStyle/>
          <a:p>
            <a:pPr algn="ctr" defTabSz="816164">
              <a:defRPr/>
            </a:pPr>
            <a:r>
              <a:rPr lang="en-US" sz="3600" b="1" dirty="0">
                <a:solidFill>
                  <a:srgbClr val="FFFFFF"/>
                </a:solidFill>
                <a:latin typeface="Arial Black" pitchFamily="34" charset="0"/>
                <a:cs typeface="Arial" pitchFamily="34" charset="0"/>
              </a:rPr>
              <a:t>3</a:t>
            </a:r>
          </a:p>
        </p:txBody>
      </p:sp>
      <p:sp>
        <p:nvSpPr>
          <p:cNvPr id="11" name="Line 13"/>
          <p:cNvSpPr>
            <a:spLocks noChangeShapeType="1"/>
          </p:cNvSpPr>
          <p:nvPr/>
        </p:nvSpPr>
        <p:spPr bwMode="auto">
          <a:xfrm>
            <a:off x="3029410" y="3431041"/>
            <a:ext cx="4052361" cy="0"/>
          </a:xfrm>
          <a:prstGeom prst="line">
            <a:avLst/>
          </a:prstGeom>
          <a:noFill/>
          <a:ln w="28575">
            <a:solidFill>
              <a:schemeClr val="bg1">
                <a:lumMod val="50000"/>
              </a:schemeClr>
            </a:solidFill>
            <a:prstDash val="sysDot"/>
            <a:round/>
            <a:headEnd/>
            <a:tailEnd/>
          </a:ln>
          <a:effectLst/>
          <a:extLst>
            <a:ext uri="{909E8E84-426E-40DD-AFC4-6F175D3DCCD1}"/>
          </a:extLst>
        </p:spPr>
        <p:txBody>
          <a:bodyPr lIns="81616" tIns="40808" rIns="81616" bIns="40808"/>
          <a:lstStyle/>
          <a:p>
            <a:pPr defTabSz="816302" fontAlgn="auto">
              <a:spcBef>
                <a:spcPts val="0"/>
              </a:spcBef>
              <a:spcAft>
                <a:spcPts val="0"/>
              </a:spcAft>
              <a:defRPr/>
            </a:pPr>
            <a:endParaRPr lang="en-US" sz="1600">
              <a:solidFill>
                <a:srgbClr val="B2B2B2"/>
              </a:solidFill>
              <a:latin typeface="Franklin Gothic Book"/>
            </a:endParaRPr>
          </a:p>
        </p:txBody>
      </p:sp>
      <p:sp>
        <p:nvSpPr>
          <p:cNvPr id="12" name="Line 14"/>
          <p:cNvSpPr>
            <a:spLocks noChangeShapeType="1"/>
          </p:cNvSpPr>
          <p:nvPr/>
        </p:nvSpPr>
        <p:spPr bwMode="auto">
          <a:xfrm>
            <a:off x="3029410" y="2516641"/>
            <a:ext cx="4052361" cy="0"/>
          </a:xfrm>
          <a:prstGeom prst="line">
            <a:avLst/>
          </a:prstGeom>
          <a:noFill/>
          <a:ln w="28575">
            <a:solidFill>
              <a:schemeClr val="bg1">
                <a:lumMod val="50000"/>
              </a:schemeClr>
            </a:solidFill>
            <a:prstDash val="sysDot"/>
            <a:round/>
            <a:headEnd/>
            <a:tailEnd/>
          </a:ln>
          <a:effectLst/>
          <a:extLst>
            <a:ext uri="{909E8E84-426E-40DD-AFC4-6F175D3DCCD1}"/>
          </a:extLst>
        </p:spPr>
        <p:txBody>
          <a:bodyPr lIns="81616" tIns="40808" rIns="81616" bIns="40808"/>
          <a:lstStyle/>
          <a:p>
            <a:pPr defTabSz="816302" fontAlgn="auto">
              <a:spcBef>
                <a:spcPts val="0"/>
              </a:spcBef>
              <a:spcAft>
                <a:spcPts val="0"/>
              </a:spcAft>
              <a:defRPr/>
            </a:pPr>
            <a:endParaRPr lang="en-US" sz="1600">
              <a:solidFill>
                <a:srgbClr val="B2B2B2"/>
              </a:solidFill>
              <a:latin typeface="Franklin Gothic Book"/>
            </a:endParaRPr>
          </a:p>
        </p:txBody>
      </p:sp>
      <p:sp>
        <p:nvSpPr>
          <p:cNvPr id="13" name="AutoShape 15" descr="10168362"/>
          <p:cNvSpPr>
            <a:spLocks noChangeArrowheads="1"/>
          </p:cNvSpPr>
          <p:nvPr/>
        </p:nvSpPr>
        <p:spPr bwMode="auto">
          <a:xfrm>
            <a:off x="3081101" y="1793082"/>
            <a:ext cx="1054239" cy="600075"/>
          </a:xfrm>
          <a:prstGeom prst="roundRect">
            <a:avLst>
              <a:gd name="adj" fmla="val 8389"/>
            </a:avLst>
          </a:prstGeom>
          <a:blipFill dpi="0" rotWithShape="1">
            <a:blip r:embed="rId2"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0" name="AutoShape 16" descr="200536213-001-3"/>
          <p:cNvSpPr>
            <a:spLocks noChangeArrowheads="1"/>
          </p:cNvSpPr>
          <p:nvPr/>
        </p:nvSpPr>
        <p:spPr bwMode="auto">
          <a:xfrm>
            <a:off x="3081101" y="2707482"/>
            <a:ext cx="1054239" cy="600075"/>
          </a:xfrm>
          <a:prstGeom prst="roundRect">
            <a:avLst>
              <a:gd name="adj" fmla="val 8389"/>
            </a:avLst>
          </a:prstGeom>
          <a:blipFill dpi="0" rotWithShape="1">
            <a:blip r:embed="rId3"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1" name="AutoShape 17" descr="KS99246-1501x2255-3"/>
          <p:cNvSpPr>
            <a:spLocks noChangeArrowheads="1"/>
          </p:cNvSpPr>
          <p:nvPr/>
        </p:nvSpPr>
        <p:spPr bwMode="auto">
          <a:xfrm>
            <a:off x="3081101" y="3641271"/>
            <a:ext cx="1054239" cy="600075"/>
          </a:xfrm>
          <a:prstGeom prst="roundRect">
            <a:avLst>
              <a:gd name="adj" fmla="val 8389"/>
            </a:avLst>
          </a:prstGeom>
          <a:blipFill dpi="0" rotWithShape="1">
            <a:blip r:embed="rId4"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2" name="Rectangle 2"/>
          <p:cNvSpPr>
            <a:spLocks noChangeArrowheads="1"/>
          </p:cNvSpPr>
          <p:nvPr/>
        </p:nvSpPr>
        <p:spPr bwMode="auto">
          <a:xfrm>
            <a:off x="756332"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4" name="Rectangle 7"/>
          <p:cNvSpPr>
            <a:spLocks noChangeArrowheads="1"/>
          </p:cNvSpPr>
          <p:nvPr/>
        </p:nvSpPr>
        <p:spPr bwMode="auto">
          <a:xfrm>
            <a:off x="768575"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1</a:t>
            </a:r>
          </a:p>
        </p:txBody>
      </p:sp>
      <p:sp>
        <p:nvSpPr>
          <p:cNvPr id="25" name="Rectangle 2"/>
          <p:cNvSpPr>
            <a:spLocks noChangeArrowheads="1"/>
          </p:cNvSpPr>
          <p:nvPr/>
        </p:nvSpPr>
        <p:spPr bwMode="auto">
          <a:xfrm>
            <a:off x="1512664"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6" name="Rectangle 7"/>
          <p:cNvSpPr>
            <a:spLocks noChangeArrowheads="1"/>
          </p:cNvSpPr>
          <p:nvPr/>
        </p:nvSpPr>
        <p:spPr bwMode="auto">
          <a:xfrm>
            <a:off x="1512664"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2</a:t>
            </a:r>
          </a:p>
        </p:txBody>
      </p:sp>
      <p:sp>
        <p:nvSpPr>
          <p:cNvPr id="27" name="Rectangle 2"/>
          <p:cNvSpPr>
            <a:spLocks noChangeArrowheads="1"/>
          </p:cNvSpPr>
          <p:nvPr/>
        </p:nvSpPr>
        <p:spPr bwMode="auto">
          <a:xfrm>
            <a:off x="7514350"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8" name="Rectangle 7"/>
          <p:cNvSpPr>
            <a:spLocks noChangeArrowheads="1"/>
          </p:cNvSpPr>
          <p:nvPr/>
        </p:nvSpPr>
        <p:spPr bwMode="auto">
          <a:xfrm>
            <a:off x="7527953"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4</a:t>
            </a:r>
          </a:p>
        </p:txBody>
      </p:sp>
      <p:sp>
        <p:nvSpPr>
          <p:cNvPr id="14" name="竖排内容占位符 20"/>
          <p:cNvSpPr>
            <a:spLocks noGrp="1"/>
          </p:cNvSpPr>
          <p:nvPr>
            <p:ph orient="vert" sz="quarter" idx="10"/>
          </p:nvPr>
        </p:nvSpPr>
        <p:spPr>
          <a:xfrm>
            <a:off x="2277269"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15" name="文本占位符 26"/>
          <p:cNvSpPr>
            <a:spLocks noGrp="1"/>
          </p:cNvSpPr>
          <p:nvPr>
            <p:ph type="body" sz="quarter" idx="13"/>
          </p:nvPr>
        </p:nvSpPr>
        <p:spPr>
          <a:xfrm>
            <a:off x="4139954" y="1707654"/>
            <a:ext cx="3240360" cy="810090"/>
          </a:xfrm>
        </p:spPr>
        <p:txBody>
          <a:bodyPr/>
          <a:lstStyle>
            <a:lvl1pPr>
              <a:defRPr/>
            </a:lvl1pPr>
            <a:lvl2pPr>
              <a:buNone/>
              <a:defRPr/>
            </a:lvl2pPr>
          </a:lstStyle>
          <a:p>
            <a:pPr lvl="0"/>
            <a:r>
              <a:rPr lang="zh-CN" altLang="en-US" smtClean="0"/>
              <a:t>单击此处编辑母版文本样式</a:t>
            </a:r>
          </a:p>
        </p:txBody>
      </p:sp>
      <p:sp>
        <p:nvSpPr>
          <p:cNvPr id="16" name="文本占位符 26"/>
          <p:cNvSpPr>
            <a:spLocks noGrp="1"/>
          </p:cNvSpPr>
          <p:nvPr>
            <p:ph type="body" sz="quarter" idx="14"/>
          </p:nvPr>
        </p:nvSpPr>
        <p:spPr>
          <a:xfrm>
            <a:off x="4139954" y="2625756"/>
            <a:ext cx="3240360" cy="810090"/>
          </a:xfrm>
        </p:spPr>
        <p:txBody>
          <a:bodyPr/>
          <a:lstStyle>
            <a:lvl1pPr>
              <a:defRPr/>
            </a:lvl1pPr>
            <a:lvl2pPr>
              <a:buNone/>
              <a:defRPr/>
            </a:lvl2pPr>
          </a:lstStyle>
          <a:p>
            <a:pPr lvl="0"/>
            <a:r>
              <a:rPr lang="zh-CN" altLang="en-US" smtClean="0"/>
              <a:t>单击此处编辑母版文本样式</a:t>
            </a:r>
          </a:p>
        </p:txBody>
      </p:sp>
      <p:sp>
        <p:nvSpPr>
          <p:cNvPr id="17" name="文本占位符 26"/>
          <p:cNvSpPr>
            <a:spLocks noGrp="1"/>
          </p:cNvSpPr>
          <p:nvPr>
            <p:ph type="body" sz="quarter" idx="15"/>
          </p:nvPr>
        </p:nvSpPr>
        <p:spPr>
          <a:xfrm>
            <a:off x="4139954" y="3543858"/>
            <a:ext cx="3240360" cy="810090"/>
          </a:xfrm>
        </p:spPr>
        <p:txBody>
          <a:bodyPr/>
          <a:lstStyle>
            <a:lvl1pPr>
              <a:defRPr/>
            </a:lvl1pPr>
            <a:lvl2pPr>
              <a:buNone/>
              <a:defRPr/>
            </a:lvl2pPr>
          </a:lstStyle>
          <a:p>
            <a:pPr lvl="0"/>
            <a:r>
              <a:rPr lang="zh-CN" altLang="en-US" smtClean="0"/>
              <a:t>单击此处编辑母版文本样式</a:t>
            </a:r>
          </a:p>
        </p:txBody>
      </p:sp>
      <p:sp>
        <p:nvSpPr>
          <p:cNvPr id="18" name="竖排内容占位符 20"/>
          <p:cNvSpPr>
            <a:spLocks noGrp="1"/>
          </p:cNvSpPr>
          <p:nvPr>
            <p:ph orient="vert" sz="quarter" idx="16"/>
          </p:nvPr>
        </p:nvSpPr>
        <p:spPr>
          <a:xfrm>
            <a:off x="765448"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19" name="竖排内容占位符 20"/>
          <p:cNvSpPr>
            <a:spLocks noGrp="1"/>
          </p:cNvSpPr>
          <p:nvPr>
            <p:ph orient="vert" sz="quarter" idx="17"/>
          </p:nvPr>
        </p:nvSpPr>
        <p:spPr>
          <a:xfrm>
            <a:off x="1528268"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23" name="竖排内容占位符 20"/>
          <p:cNvSpPr>
            <a:spLocks noGrp="1"/>
          </p:cNvSpPr>
          <p:nvPr>
            <p:ph orient="vert" sz="quarter" idx="18"/>
          </p:nvPr>
        </p:nvSpPr>
        <p:spPr>
          <a:xfrm>
            <a:off x="7524328"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9" name="Rectangle 2"/>
          <p:cNvSpPr>
            <a:spLocks noChangeArrowheads="1"/>
          </p:cNvSpPr>
          <p:nvPr/>
        </p:nvSpPr>
        <p:spPr bwMode="auto">
          <a:xfrm>
            <a:off x="3023969" y="1761445"/>
            <a:ext cx="666552" cy="2571750"/>
          </a:xfrm>
          <a:prstGeom prst="rect">
            <a:avLst/>
          </a:prstGeom>
          <a:solidFill>
            <a:srgbClr val="C00000"/>
          </a:solidFill>
          <a:ln>
            <a:noFill/>
          </a:ln>
          <a:effectLst>
            <a:outerShdw algn="ctr" rotWithShape="0">
              <a:srgbClr val="737373"/>
            </a:outerShdw>
          </a:effec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0" name="Rectangle 7"/>
          <p:cNvSpPr>
            <a:spLocks noChangeArrowheads="1"/>
          </p:cNvSpPr>
          <p:nvPr/>
        </p:nvSpPr>
        <p:spPr bwMode="auto">
          <a:xfrm>
            <a:off x="3029410" y="1230766"/>
            <a:ext cx="666552" cy="448016"/>
          </a:xfrm>
          <a:prstGeom prst="rect">
            <a:avLst/>
          </a:prstGeom>
          <a:solidFill>
            <a:schemeClr val="tx2">
              <a:lumMod val="75000"/>
            </a:schemeClr>
          </a:solidFill>
          <a:ln>
            <a:noFill/>
          </a:ln>
          <a:effectLst>
            <a:outerShdw algn="ctr" rotWithShape="0">
              <a:srgbClr val="737373"/>
            </a:outerShdw>
          </a:effectLst>
        </p:spPr>
        <p:txBody>
          <a:bodyPr wrap="none" lIns="81616" tIns="40808" rIns="81616" bIns="40808" anchor="ctr"/>
          <a:lstStyle/>
          <a:p>
            <a:pPr algn="ctr" defTabSz="816164">
              <a:defRPr/>
            </a:pPr>
            <a:r>
              <a:rPr lang="en-US" sz="3600" b="1" dirty="0">
                <a:solidFill>
                  <a:srgbClr val="FFFFFF"/>
                </a:solidFill>
                <a:latin typeface="Arial Black" pitchFamily="34" charset="0"/>
                <a:cs typeface="Arial" pitchFamily="34" charset="0"/>
              </a:rPr>
              <a:t>4</a:t>
            </a:r>
          </a:p>
        </p:txBody>
      </p:sp>
      <p:sp>
        <p:nvSpPr>
          <p:cNvPr id="11" name="Line 13"/>
          <p:cNvSpPr>
            <a:spLocks noChangeShapeType="1"/>
          </p:cNvSpPr>
          <p:nvPr/>
        </p:nvSpPr>
        <p:spPr bwMode="auto">
          <a:xfrm>
            <a:off x="3785742" y="3431041"/>
            <a:ext cx="4051001" cy="0"/>
          </a:xfrm>
          <a:prstGeom prst="line">
            <a:avLst/>
          </a:prstGeom>
          <a:noFill/>
          <a:ln w="28575">
            <a:solidFill>
              <a:schemeClr val="bg1">
                <a:lumMod val="50000"/>
              </a:schemeClr>
            </a:solidFill>
            <a:prstDash val="sysDot"/>
            <a:round/>
            <a:headEnd/>
            <a:tailEnd/>
          </a:ln>
          <a:effectLst/>
          <a:extLst>
            <a:ext uri="{909E8E84-426E-40DD-AFC4-6F175D3DCCD1}"/>
          </a:extLst>
        </p:spPr>
        <p:txBody>
          <a:bodyPr lIns="81616" tIns="40808" rIns="81616" bIns="40808"/>
          <a:lstStyle/>
          <a:p>
            <a:pPr defTabSz="816302" fontAlgn="auto">
              <a:spcBef>
                <a:spcPts val="0"/>
              </a:spcBef>
              <a:spcAft>
                <a:spcPts val="0"/>
              </a:spcAft>
              <a:defRPr/>
            </a:pPr>
            <a:endParaRPr lang="en-US" sz="1600">
              <a:solidFill>
                <a:srgbClr val="B2B2B2"/>
              </a:solidFill>
              <a:latin typeface="Franklin Gothic Book"/>
            </a:endParaRPr>
          </a:p>
        </p:txBody>
      </p:sp>
      <p:sp>
        <p:nvSpPr>
          <p:cNvPr id="12" name="Line 14"/>
          <p:cNvSpPr>
            <a:spLocks noChangeShapeType="1"/>
          </p:cNvSpPr>
          <p:nvPr/>
        </p:nvSpPr>
        <p:spPr bwMode="auto">
          <a:xfrm>
            <a:off x="3785742" y="2516641"/>
            <a:ext cx="4051001" cy="0"/>
          </a:xfrm>
          <a:prstGeom prst="line">
            <a:avLst/>
          </a:prstGeom>
          <a:noFill/>
          <a:ln w="28575">
            <a:solidFill>
              <a:schemeClr val="bg1">
                <a:lumMod val="50000"/>
              </a:schemeClr>
            </a:solidFill>
            <a:prstDash val="sysDot"/>
            <a:round/>
            <a:headEnd/>
            <a:tailEnd/>
          </a:ln>
          <a:effectLst/>
          <a:extLst>
            <a:ext uri="{909E8E84-426E-40DD-AFC4-6F175D3DCCD1}"/>
          </a:extLst>
        </p:spPr>
        <p:txBody>
          <a:bodyPr lIns="81616" tIns="40808" rIns="81616" bIns="40808"/>
          <a:lstStyle/>
          <a:p>
            <a:pPr defTabSz="816302" fontAlgn="auto">
              <a:spcBef>
                <a:spcPts val="0"/>
              </a:spcBef>
              <a:spcAft>
                <a:spcPts val="0"/>
              </a:spcAft>
              <a:defRPr/>
            </a:pPr>
            <a:endParaRPr lang="en-US" sz="1600">
              <a:solidFill>
                <a:srgbClr val="B2B2B2"/>
              </a:solidFill>
              <a:latin typeface="Franklin Gothic Book"/>
            </a:endParaRPr>
          </a:p>
        </p:txBody>
      </p:sp>
      <p:sp>
        <p:nvSpPr>
          <p:cNvPr id="13" name="AutoShape 15" descr="10168362"/>
          <p:cNvSpPr>
            <a:spLocks noChangeArrowheads="1"/>
          </p:cNvSpPr>
          <p:nvPr/>
        </p:nvSpPr>
        <p:spPr bwMode="auto">
          <a:xfrm>
            <a:off x="3836073" y="1793082"/>
            <a:ext cx="1054240" cy="600075"/>
          </a:xfrm>
          <a:prstGeom prst="roundRect">
            <a:avLst>
              <a:gd name="adj" fmla="val 8389"/>
            </a:avLst>
          </a:prstGeom>
          <a:blipFill dpi="0" rotWithShape="1">
            <a:blip r:embed="rId2"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0" name="AutoShape 16" descr="200536213-001-3"/>
          <p:cNvSpPr>
            <a:spLocks noChangeArrowheads="1"/>
          </p:cNvSpPr>
          <p:nvPr/>
        </p:nvSpPr>
        <p:spPr bwMode="auto">
          <a:xfrm>
            <a:off x="3836073" y="2707482"/>
            <a:ext cx="1054240" cy="600075"/>
          </a:xfrm>
          <a:prstGeom prst="roundRect">
            <a:avLst>
              <a:gd name="adj" fmla="val 8389"/>
            </a:avLst>
          </a:prstGeom>
          <a:blipFill dpi="0" rotWithShape="1">
            <a:blip r:embed="rId3"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1" name="AutoShape 17" descr="KS99246-1501x2255-3"/>
          <p:cNvSpPr>
            <a:spLocks noChangeArrowheads="1"/>
          </p:cNvSpPr>
          <p:nvPr/>
        </p:nvSpPr>
        <p:spPr bwMode="auto">
          <a:xfrm>
            <a:off x="3836073" y="3641271"/>
            <a:ext cx="1054240" cy="600075"/>
          </a:xfrm>
          <a:prstGeom prst="roundRect">
            <a:avLst>
              <a:gd name="adj" fmla="val 8389"/>
            </a:avLst>
          </a:prstGeom>
          <a:blipFill dpi="0" rotWithShape="1">
            <a:blip r:embed="rId4" cstate="print"/>
            <a:srcRect/>
            <a:stretch>
              <a:fillRect/>
            </a:stretch>
          </a:blipFill>
          <a:ln w="3175" algn="ctr">
            <a:solidFill>
              <a:schemeClr val="tx1"/>
            </a:solidFill>
            <a:round/>
            <a:headEnd/>
            <a:tailEnd/>
          </a:ln>
          <a:effectLst/>
          <a:extLst>
            <a:ext uri="{AF507438-7753-43E0-B8FC-AC1667EBCBE1}"/>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2" name="Rectangle 2"/>
          <p:cNvSpPr>
            <a:spLocks noChangeArrowheads="1"/>
          </p:cNvSpPr>
          <p:nvPr/>
        </p:nvSpPr>
        <p:spPr bwMode="auto">
          <a:xfrm>
            <a:off x="1511304"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4" name="Rectangle 7"/>
          <p:cNvSpPr>
            <a:spLocks noChangeArrowheads="1"/>
          </p:cNvSpPr>
          <p:nvPr/>
        </p:nvSpPr>
        <p:spPr bwMode="auto">
          <a:xfrm>
            <a:off x="1524908"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2</a:t>
            </a:r>
          </a:p>
        </p:txBody>
      </p:sp>
      <p:sp>
        <p:nvSpPr>
          <p:cNvPr id="25" name="Rectangle 2"/>
          <p:cNvSpPr>
            <a:spLocks noChangeArrowheads="1"/>
          </p:cNvSpPr>
          <p:nvPr/>
        </p:nvSpPr>
        <p:spPr bwMode="auto">
          <a:xfrm>
            <a:off x="2267636" y="1678781"/>
            <a:ext cx="66655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6" name="Rectangle 7"/>
          <p:cNvSpPr>
            <a:spLocks noChangeArrowheads="1"/>
          </p:cNvSpPr>
          <p:nvPr/>
        </p:nvSpPr>
        <p:spPr bwMode="auto">
          <a:xfrm>
            <a:off x="2267636"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3</a:t>
            </a:r>
          </a:p>
        </p:txBody>
      </p:sp>
      <p:sp>
        <p:nvSpPr>
          <p:cNvPr id="27" name="Rectangle 2"/>
          <p:cNvSpPr>
            <a:spLocks noChangeArrowheads="1"/>
          </p:cNvSpPr>
          <p:nvPr/>
        </p:nvSpPr>
        <p:spPr bwMode="auto">
          <a:xfrm>
            <a:off x="754972" y="1678781"/>
            <a:ext cx="667912" cy="2615633"/>
          </a:xfrm>
          <a:prstGeom prst="rect">
            <a:avLst/>
          </a:prstGeom>
          <a:solidFill>
            <a:srgbClr val="EAEAEA"/>
          </a:solidFill>
          <a:ln>
            <a:noFill/>
          </a:ln>
          <a:effectLst>
            <a:outerShdw algn="ctr" rotWithShape="0">
              <a:srgbClr val="737373"/>
            </a:outerShdw>
          </a:effectLst>
          <a:extLst>
            <a:ext uri="{91240B29-F687-4F45-9708-019B960494DF}"/>
          </a:extLst>
        </p:spPr>
        <p:txBody>
          <a:bodyPr wrap="none" lIns="81616" tIns="40808" rIns="81616" bIns="40808"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28" name="Rectangle 7"/>
          <p:cNvSpPr>
            <a:spLocks noChangeArrowheads="1"/>
          </p:cNvSpPr>
          <p:nvPr/>
        </p:nvSpPr>
        <p:spPr bwMode="auto">
          <a:xfrm>
            <a:off x="768575" y="1230766"/>
            <a:ext cx="666552" cy="448016"/>
          </a:xfrm>
          <a:prstGeom prst="rect">
            <a:avLst/>
          </a:prstGeom>
          <a:solidFill>
            <a:srgbClr val="B2B2B2"/>
          </a:solidFill>
          <a:ln>
            <a:noFill/>
          </a:ln>
          <a:effectLst>
            <a:outerShdw algn="ctr" rotWithShape="0">
              <a:srgbClr val="737373"/>
            </a:outerShdw>
          </a:effectLst>
          <a:extLst>
            <a:ext uri="{91240B29-F687-4F45-9708-019B960494DF}"/>
          </a:extLst>
        </p:spPr>
        <p:txBody>
          <a:bodyPr wrap="none" lIns="81616" tIns="40808" rIns="81616" bIns="40808" anchor="ctr"/>
          <a:lstStyle/>
          <a:p>
            <a:pPr algn="ctr" defTabSz="814994"/>
            <a:r>
              <a:rPr lang="en-US" altLang="zh-CN" sz="3600" b="1" smtClean="0">
                <a:solidFill>
                  <a:srgbClr val="FFFFFF"/>
                </a:solidFill>
                <a:latin typeface="Arial Black" pitchFamily="34" charset="0"/>
                <a:cs typeface="Arial" pitchFamily="34" charset="0"/>
              </a:rPr>
              <a:t>1</a:t>
            </a:r>
          </a:p>
        </p:txBody>
      </p:sp>
      <p:sp>
        <p:nvSpPr>
          <p:cNvPr id="14" name="竖排内容占位符 20"/>
          <p:cNvSpPr>
            <a:spLocks noGrp="1"/>
          </p:cNvSpPr>
          <p:nvPr>
            <p:ph orient="vert" sz="quarter" idx="10"/>
          </p:nvPr>
        </p:nvSpPr>
        <p:spPr>
          <a:xfrm>
            <a:off x="3032845"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15" name="文本占位符 26"/>
          <p:cNvSpPr>
            <a:spLocks noGrp="1"/>
          </p:cNvSpPr>
          <p:nvPr>
            <p:ph type="body" sz="quarter" idx="13"/>
          </p:nvPr>
        </p:nvSpPr>
        <p:spPr>
          <a:xfrm>
            <a:off x="4895528" y="1707654"/>
            <a:ext cx="3240360" cy="810090"/>
          </a:xfrm>
        </p:spPr>
        <p:txBody>
          <a:bodyPr/>
          <a:lstStyle>
            <a:lvl1pPr>
              <a:defRPr/>
            </a:lvl1pPr>
            <a:lvl2pPr>
              <a:buNone/>
              <a:defRPr/>
            </a:lvl2pPr>
          </a:lstStyle>
          <a:p>
            <a:pPr lvl="0"/>
            <a:r>
              <a:rPr lang="zh-CN" altLang="en-US" smtClean="0"/>
              <a:t>单击此处编辑母版文本样式</a:t>
            </a:r>
          </a:p>
        </p:txBody>
      </p:sp>
      <p:sp>
        <p:nvSpPr>
          <p:cNvPr id="16" name="文本占位符 26"/>
          <p:cNvSpPr>
            <a:spLocks noGrp="1"/>
          </p:cNvSpPr>
          <p:nvPr>
            <p:ph type="body" sz="quarter" idx="14"/>
          </p:nvPr>
        </p:nvSpPr>
        <p:spPr>
          <a:xfrm>
            <a:off x="4895528" y="2625756"/>
            <a:ext cx="3240360" cy="810090"/>
          </a:xfrm>
        </p:spPr>
        <p:txBody>
          <a:bodyPr/>
          <a:lstStyle>
            <a:lvl1pPr>
              <a:defRPr/>
            </a:lvl1pPr>
            <a:lvl2pPr>
              <a:buNone/>
              <a:defRPr/>
            </a:lvl2pPr>
          </a:lstStyle>
          <a:p>
            <a:pPr lvl="0"/>
            <a:r>
              <a:rPr lang="zh-CN" altLang="en-US" smtClean="0"/>
              <a:t>单击此处编辑母版文本样式</a:t>
            </a:r>
          </a:p>
        </p:txBody>
      </p:sp>
      <p:sp>
        <p:nvSpPr>
          <p:cNvPr id="17" name="文本占位符 26"/>
          <p:cNvSpPr>
            <a:spLocks noGrp="1"/>
          </p:cNvSpPr>
          <p:nvPr>
            <p:ph type="body" sz="quarter" idx="15"/>
          </p:nvPr>
        </p:nvSpPr>
        <p:spPr>
          <a:xfrm>
            <a:off x="4895528" y="3543858"/>
            <a:ext cx="3240360" cy="810090"/>
          </a:xfrm>
        </p:spPr>
        <p:txBody>
          <a:bodyPr/>
          <a:lstStyle>
            <a:lvl1pPr>
              <a:defRPr/>
            </a:lvl1pPr>
            <a:lvl2pPr>
              <a:buNone/>
              <a:defRPr/>
            </a:lvl2pPr>
          </a:lstStyle>
          <a:p>
            <a:pPr lvl="0"/>
            <a:r>
              <a:rPr lang="zh-CN" altLang="en-US" smtClean="0"/>
              <a:t>单击此处编辑母版文本样式</a:t>
            </a:r>
          </a:p>
        </p:txBody>
      </p:sp>
      <p:sp>
        <p:nvSpPr>
          <p:cNvPr id="18" name="竖排内容占位符 20"/>
          <p:cNvSpPr>
            <a:spLocks noGrp="1"/>
          </p:cNvSpPr>
          <p:nvPr>
            <p:ph orient="vert" sz="quarter" idx="16"/>
          </p:nvPr>
        </p:nvSpPr>
        <p:spPr>
          <a:xfrm>
            <a:off x="1521024"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19" name="竖排内容占位符 20"/>
          <p:cNvSpPr>
            <a:spLocks noGrp="1"/>
          </p:cNvSpPr>
          <p:nvPr>
            <p:ph orient="vert" sz="quarter" idx="17"/>
          </p:nvPr>
        </p:nvSpPr>
        <p:spPr>
          <a:xfrm>
            <a:off x="2283842"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
        <p:nvSpPr>
          <p:cNvPr id="23" name="竖排内容占位符 20"/>
          <p:cNvSpPr>
            <a:spLocks noGrp="1"/>
          </p:cNvSpPr>
          <p:nvPr>
            <p:ph orient="vert" sz="quarter" idx="18"/>
          </p:nvPr>
        </p:nvSpPr>
        <p:spPr>
          <a:xfrm>
            <a:off x="765101" y="1762126"/>
            <a:ext cx="647700" cy="2537222"/>
          </a:xfrm>
        </p:spPr>
        <p:txBody>
          <a:bodyPr vert="eaVert" anchor="ctr"/>
          <a:lstStyle>
            <a:lvl1pPr>
              <a:buNone/>
              <a:defRPr sz="2100">
                <a:solidFill>
                  <a:schemeClr val="bg1"/>
                </a:solidFill>
              </a:defRPr>
            </a:lvl1pPr>
          </a:lstStyle>
          <a:p>
            <a:pPr lvl="0"/>
            <a:r>
              <a:rPr lang="zh-CN" altLang="en-US" smtClean="0"/>
              <a:t>单击此处编辑母版文本样式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36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180036"/>
            <a:ext cx="7772400" cy="1125140"/>
          </a:xfrm>
        </p:spPr>
        <p:txBody>
          <a:bodyPr anchor="b"/>
          <a:lstStyle>
            <a:lvl1pPr marL="0" indent="0">
              <a:buNone/>
              <a:defRPr sz="1800"/>
            </a:lvl1pPr>
            <a:lvl2pPr marL="408082" indent="0">
              <a:buNone/>
              <a:defRPr sz="1600"/>
            </a:lvl2pPr>
            <a:lvl3pPr marL="816164" indent="0">
              <a:buNone/>
              <a:defRPr sz="1500"/>
            </a:lvl3pPr>
            <a:lvl4pPr marL="1224246" indent="0">
              <a:buNone/>
              <a:defRPr sz="1200"/>
            </a:lvl4pPr>
            <a:lvl5pPr marL="1632328" indent="0">
              <a:buNone/>
              <a:defRPr sz="1200"/>
            </a:lvl5pPr>
            <a:lvl6pPr marL="2040410" indent="0">
              <a:buNone/>
              <a:defRPr sz="1200"/>
            </a:lvl6pPr>
            <a:lvl7pPr marL="2448491" indent="0">
              <a:buNone/>
              <a:defRPr sz="1200"/>
            </a:lvl7pPr>
            <a:lvl8pPr marL="2856574" indent="0">
              <a:buNone/>
              <a:defRPr sz="1200"/>
            </a:lvl8pPr>
            <a:lvl9pPr marL="3264656" indent="0">
              <a:buNone/>
              <a:defRPr sz="1200"/>
            </a:lvl9pPr>
          </a:lstStyle>
          <a:p>
            <a:pPr lvl="0"/>
            <a:r>
              <a:rPr lang="zh-CN" altLang="en-US" smtClean="0"/>
              <a:t>单击此处编辑母版文本样式</a:t>
            </a:r>
          </a:p>
        </p:txBody>
      </p:sp>
      <p:sp>
        <p:nvSpPr>
          <p:cNvPr id="4" name="日期占位符 3"/>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668AAD56-6DF3-4B1E-AE73-FB3B48FF56EB}"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1" y="1234679"/>
            <a:ext cx="3695700" cy="309443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457700" y="1234679"/>
            <a:ext cx="3695700" cy="309443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231F6BBC-A414-49ED-B1EB-B3C6511831C5}"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100" b="1"/>
            </a:lvl1pPr>
            <a:lvl2pPr marL="408082" indent="0">
              <a:buNone/>
              <a:defRPr sz="1800" b="1"/>
            </a:lvl2pPr>
            <a:lvl3pPr marL="816164" indent="0">
              <a:buNone/>
              <a:defRPr sz="1600" b="1"/>
            </a:lvl3pPr>
            <a:lvl4pPr marL="1224246" indent="0">
              <a:buNone/>
              <a:defRPr sz="1500" b="1"/>
            </a:lvl4pPr>
            <a:lvl5pPr marL="1632328" indent="0">
              <a:buNone/>
              <a:defRPr sz="1500" b="1"/>
            </a:lvl5pPr>
            <a:lvl6pPr marL="2040410" indent="0">
              <a:buNone/>
              <a:defRPr sz="1500" b="1"/>
            </a:lvl6pPr>
            <a:lvl7pPr marL="2448491" indent="0">
              <a:buNone/>
              <a:defRPr sz="1500" b="1"/>
            </a:lvl7pPr>
            <a:lvl8pPr marL="2856574" indent="0">
              <a:buNone/>
              <a:defRPr sz="1500" b="1"/>
            </a:lvl8pPr>
            <a:lvl9pPr marL="3264656"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2100" b="1"/>
            </a:lvl1pPr>
            <a:lvl2pPr marL="408082" indent="0">
              <a:buNone/>
              <a:defRPr sz="1800" b="1"/>
            </a:lvl2pPr>
            <a:lvl3pPr marL="816164" indent="0">
              <a:buNone/>
              <a:defRPr sz="1600" b="1"/>
            </a:lvl3pPr>
            <a:lvl4pPr marL="1224246" indent="0">
              <a:buNone/>
              <a:defRPr sz="1500" b="1"/>
            </a:lvl4pPr>
            <a:lvl5pPr marL="1632328" indent="0">
              <a:buNone/>
              <a:defRPr sz="1500" b="1"/>
            </a:lvl5pPr>
            <a:lvl6pPr marL="2040410" indent="0">
              <a:buNone/>
              <a:defRPr sz="1500" b="1"/>
            </a:lvl6pPr>
            <a:lvl7pPr marL="2448491" indent="0">
              <a:buNone/>
              <a:defRPr sz="1500" b="1"/>
            </a:lvl7pPr>
            <a:lvl8pPr marL="2856574" indent="0">
              <a:buNone/>
              <a:defRPr sz="1500" b="1"/>
            </a:lvl8pPr>
            <a:lvl9pPr marL="3264656"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156"/>
            <a:ext cx="4041775" cy="2963466"/>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CBC6C115-F745-48F2-891D-1E8B93A7779B}"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D51717F8-CECB-4F77-B8AC-2D03AE3FF256}"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7EE29AF1-0F57-4B09-8320-F9FA07719172}"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14" tIns="45708" rIns="91414" bIns="45708"/>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8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04789"/>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200"/>
            </a:lvl1pPr>
            <a:lvl2pPr marL="408082" indent="0">
              <a:buNone/>
              <a:defRPr sz="1100"/>
            </a:lvl2pPr>
            <a:lvl3pPr marL="816164" indent="0">
              <a:buNone/>
              <a:defRPr sz="900"/>
            </a:lvl3pPr>
            <a:lvl4pPr marL="1224246" indent="0">
              <a:buNone/>
              <a:defRPr sz="800"/>
            </a:lvl4pPr>
            <a:lvl5pPr marL="1632328" indent="0">
              <a:buNone/>
              <a:defRPr sz="800"/>
            </a:lvl5pPr>
            <a:lvl6pPr marL="2040410" indent="0">
              <a:buNone/>
              <a:defRPr sz="800"/>
            </a:lvl6pPr>
            <a:lvl7pPr marL="2448491" indent="0">
              <a:buNone/>
              <a:defRPr sz="800"/>
            </a:lvl7pPr>
            <a:lvl8pPr marL="2856574" indent="0">
              <a:buNone/>
              <a:defRPr sz="800"/>
            </a:lvl8pPr>
            <a:lvl9pPr marL="3264656"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60C3AC8A-0CE4-4E4A-BCBB-F674D41CCFC1}"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3"/>
          </a:xfrm>
        </p:spPr>
        <p:txBody>
          <a:bodyPr anchor="b"/>
          <a:lstStyle>
            <a:lvl1pPr algn="l">
              <a:defRPr sz="18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459581"/>
            <a:ext cx="5486400" cy="3086100"/>
          </a:xfrm>
        </p:spPr>
        <p:txBody>
          <a:bodyPr/>
          <a:lstStyle>
            <a:lvl1pPr marL="0" indent="0">
              <a:buNone/>
              <a:defRPr sz="2800"/>
            </a:lvl1pPr>
            <a:lvl2pPr marL="408082" indent="0">
              <a:buNone/>
              <a:defRPr sz="2500"/>
            </a:lvl2pPr>
            <a:lvl3pPr marL="816164" indent="0">
              <a:buNone/>
              <a:defRPr sz="2100"/>
            </a:lvl3pPr>
            <a:lvl4pPr marL="1224246" indent="0">
              <a:buNone/>
              <a:defRPr sz="1800"/>
            </a:lvl4pPr>
            <a:lvl5pPr marL="1632328" indent="0">
              <a:buNone/>
              <a:defRPr sz="1800"/>
            </a:lvl5pPr>
            <a:lvl6pPr marL="2040410" indent="0">
              <a:buNone/>
              <a:defRPr sz="1800"/>
            </a:lvl6pPr>
            <a:lvl7pPr marL="2448491" indent="0">
              <a:buNone/>
              <a:defRPr sz="1800"/>
            </a:lvl7pPr>
            <a:lvl8pPr marL="2856574" indent="0">
              <a:buNone/>
              <a:defRPr sz="1800"/>
            </a:lvl8pPr>
            <a:lvl9pPr marL="3264656" indent="0">
              <a:buNone/>
              <a:defRPr sz="18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200"/>
            </a:lvl1pPr>
            <a:lvl2pPr marL="408082" indent="0">
              <a:buNone/>
              <a:defRPr sz="1100"/>
            </a:lvl2pPr>
            <a:lvl3pPr marL="816164" indent="0">
              <a:buNone/>
              <a:defRPr sz="900"/>
            </a:lvl3pPr>
            <a:lvl4pPr marL="1224246" indent="0">
              <a:buNone/>
              <a:defRPr sz="800"/>
            </a:lvl4pPr>
            <a:lvl5pPr marL="1632328" indent="0">
              <a:buNone/>
              <a:defRPr sz="800"/>
            </a:lvl5pPr>
            <a:lvl6pPr marL="2040410" indent="0">
              <a:buNone/>
              <a:defRPr sz="800"/>
            </a:lvl6pPr>
            <a:lvl7pPr marL="2448491" indent="0">
              <a:buNone/>
              <a:defRPr sz="800"/>
            </a:lvl7pPr>
            <a:lvl8pPr marL="2856574" indent="0">
              <a:buNone/>
              <a:defRPr sz="800"/>
            </a:lvl8pPr>
            <a:lvl9pPr marL="3264656"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EB7B3999-D9C6-4004-ACD4-B1F5F0A2C508}"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DBE11692-03A1-4CFB-808C-9FCCE8147AE6}"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267450" y="205979"/>
            <a:ext cx="1885950" cy="4123134"/>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05979"/>
            <a:ext cx="5505450" cy="41231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360807" y="4894489"/>
            <a:ext cx="1018872" cy="342900"/>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264A866A-E2AD-4398-B790-8BFC810527B4}" type="datetimeFigureOut">
              <a:rPr lang="zh-CN" altLang="en-US" sz="1600">
                <a:solidFill>
                  <a:srgbClr val="B2B2B2"/>
                </a:solidFill>
              </a:rPr>
              <a:pPr>
                <a:defRPr/>
              </a:pPr>
              <a:t>2013/5/23</a:t>
            </a:fld>
            <a:endParaRPr lang="zh-CN" altLang="en-US" sz="1600">
              <a:solidFill>
                <a:srgbClr val="B2B2B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80"/>
            <a:ext cx="8229600" cy="438864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3" name="日期占位符 2"/>
          <p:cNvSpPr>
            <a:spLocks noGrp="1"/>
          </p:cNvSpPr>
          <p:nvPr>
            <p:ph type="dt" sz="half" idx="10"/>
          </p:nvPr>
        </p:nvSpPr>
        <p:spPr>
          <a:xfrm>
            <a:off x="457064" y="4684259"/>
            <a:ext cx="2134326" cy="357188"/>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1B3B43B3-5444-48FF-A480-DF123CBCC325}" type="datetimeFigureOut">
              <a:rPr lang="zh-CN" altLang="en-US" sz="1600">
                <a:solidFill>
                  <a:srgbClr val="B2B2B2"/>
                </a:solidFill>
              </a:rPr>
              <a:pPr>
                <a:defRPr/>
              </a:pPr>
              <a:t>2013/5/23</a:t>
            </a:fld>
            <a:endParaRPr lang="zh-CN" altLang="en-US" sz="1600">
              <a:solidFill>
                <a:srgbClr val="B2B2B2"/>
              </a:solidFill>
            </a:endParaRPr>
          </a:p>
        </p:txBody>
      </p:sp>
      <p:sp>
        <p:nvSpPr>
          <p:cNvPr id="4" name="页脚占位符 3"/>
          <p:cNvSpPr>
            <a:spLocks noGrp="1"/>
          </p:cNvSpPr>
          <p:nvPr>
            <p:ph type="ftr" sz="quarter" idx="11"/>
          </p:nvPr>
        </p:nvSpPr>
        <p:spPr>
          <a:xfrm>
            <a:off x="3124631" y="4684259"/>
            <a:ext cx="2894738" cy="357188"/>
          </a:xfrm>
          <a:prstGeom prst="rect">
            <a:avLst/>
          </a:prstGeom>
        </p:spPr>
        <p:txBody>
          <a:bodyPr lIns="81616" tIns="40808" rIns="81616" bIns="40808"/>
          <a:lstStyle>
            <a:lvl1pPr defTabSz="816302" fontAlgn="auto">
              <a:spcBef>
                <a:spcPts val="0"/>
              </a:spcBef>
              <a:spcAft>
                <a:spcPts val="0"/>
              </a:spcAft>
              <a:defRPr>
                <a:latin typeface="+mn-lt"/>
                <a:ea typeface="+mn-ea"/>
              </a:defRPr>
            </a:lvl1pPr>
          </a:lstStyle>
          <a:p>
            <a:pPr>
              <a:defRPr/>
            </a:pPr>
            <a:endParaRPr lang="zh-CN" altLang="en-US" sz="1600">
              <a:solidFill>
                <a:srgbClr val="B2B2B2"/>
              </a:solidFill>
            </a:endParaRPr>
          </a:p>
        </p:txBody>
      </p:sp>
      <p:sp>
        <p:nvSpPr>
          <p:cNvPr id="5" name="灯片编号占位符 4"/>
          <p:cNvSpPr>
            <a:spLocks noGrp="1"/>
          </p:cNvSpPr>
          <p:nvPr>
            <p:ph type="sldNum" sz="quarter" idx="12"/>
          </p:nvPr>
        </p:nvSpPr>
        <p:spPr>
          <a:xfrm>
            <a:off x="6552611" y="4684259"/>
            <a:ext cx="2134325" cy="357188"/>
          </a:xfrm>
          <a:prstGeom prst="rect">
            <a:avLst/>
          </a:prstGeom>
        </p:spPr>
        <p:txBody>
          <a:bodyPr lIns="81616" tIns="40808" rIns="81616" bIns="40808"/>
          <a:lstStyle>
            <a:lvl1pPr defTabSz="816302" fontAlgn="auto">
              <a:spcBef>
                <a:spcPts val="0"/>
              </a:spcBef>
              <a:spcAft>
                <a:spcPts val="0"/>
              </a:spcAft>
              <a:defRPr smtClean="0">
                <a:latin typeface="+mn-lt"/>
                <a:ea typeface="+mn-ea"/>
              </a:defRPr>
            </a:lvl1pPr>
          </a:lstStyle>
          <a:p>
            <a:pPr>
              <a:defRPr/>
            </a:pPr>
            <a:fld id="{9A390CDE-7AA8-4DFF-9BC7-C182C2FA00C6}" type="slidenum">
              <a:rPr lang="zh-CN" altLang="en-US" sz="1600">
                <a:solidFill>
                  <a:srgbClr val="B2B2B2"/>
                </a:solidFill>
              </a:rPr>
              <a:pPr>
                <a:defRPr/>
              </a:pPr>
              <a:t>‹#›</a:t>
            </a:fld>
            <a:endParaRPr lang="zh-CN" altLang="en-US" sz="1600">
              <a:solidFill>
                <a:srgbClr val="B2B2B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제목 슬라이드">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Slide Number Placeholder 47"/>
          <p:cNvSpPr>
            <a:spLocks noGrp="1"/>
          </p:cNvSpPr>
          <p:nvPr>
            <p:ph type="sldNum" sz="quarter" idx="10"/>
          </p:nvPr>
        </p:nvSpPr>
        <p:spPr>
          <a:xfrm>
            <a:off x="450263" y="4774066"/>
            <a:ext cx="242135" cy="150019"/>
          </a:xfrm>
          <a:prstGeom prst="rect">
            <a:avLst/>
          </a:prstGeom>
        </p:spPr>
        <p:txBody>
          <a:bodyPr vert="horz" lIns="0" tIns="0" rIns="0" bIns="0" rtlCol="0" anchor="ctr"/>
          <a:lstStyle>
            <a:lvl1pPr algn="ctr" defTabSz="816302" fontAlgn="auto">
              <a:spcBef>
                <a:spcPts val="0"/>
              </a:spcBef>
              <a:spcAft>
                <a:spcPts val="0"/>
              </a:spcAft>
              <a:defRPr sz="600" smtClean="0">
                <a:solidFill>
                  <a:schemeClr val="tx1">
                    <a:tint val="75000"/>
                  </a:schemeClr>
                </a:solidFill>
                <a:latin typeface="+mn-lt"/>
                <a:ea typeface="+mn-ea"/>
              </a:defRPr>
            </a:lvl1pPr>
          </a:lstStyle>
          <a:p>
            <a:pPr>
              <a:defRPr/>
            </a:pPr>
            <a:fld id="{C4BCC73C-80EE-4F0C-A29A-B831D7B854E0}" type="slidenum">
              <a:rPr lang="zh-CN" altLang="en-US">
                <a:solidFill>
                  <a:srgbClr val="B2B2B2">
                    <a:tint val="75000"/>
                  </a:srgbClr>
                </a:solidFill>
              </a:rPr>
              <a:pPr>
                <a:defRPr/>
              </a:pPr>
              <a:t>‹#›</a:t>
            </a:fld>
            <a:endParaRPr lang="zh-CN" altLang="en-US">
              <a:solidFill>
                <a:srgbClr val="B2B2B2">
                  <a:tint val="75000"/>
                </a:srgbClr>
              </a:solidFill>
            </a:endParaRPr>
          </a:p>
        </p:txBody>
      </p:sp>
      <p:sp>
        <p:nvSpPr>
          <p:cNvPr id="4" name="Footer Placeholder 52"/>
          <p:cNvSpPr>
            <a:spLocks noGrp="1"/>
          </p:cNvSpPr>
          <p:nvPr>
            <p:ph type="ftr" sz="quarter" idx="11"/>
          </p:nvPr>
        </p:nvSpPr>
        <p:spPr>
          <a:xfrm>
            <a:off x="693758" y="4773046"/>
            <a:ext cx="2896099" cy="151039"/>
          </a:xfrm>
          <a:prstGeom prst="rect">
            <a:avLst/>
          </a:prstGeom>
        </p:spPr>
        <p:txBody>
          <a:bodyPr vert="horz" lIns="0" tIns="0" rIns="0" bIns="0" rtlCol="0" anchor="ctr"/>
          <a:lstStyle>
            <a:lvl1pPr algn="l" defTabSz="816302" fontAlgn="auto">
              <a:spcBef>
                <a:spcPts val="0"/>
              </a:spcBef>
              <a:spcAft>
                <a:spcPts val="0"/>
              </a:spcAft>
              <a:defRPr lang="en-US" sz="600">
                <a:solidFill>
                  <a:schemeClr val="tx1">
                    <a:tint val="75000"/>
                  </a:schemeClr>
                </a:solidFill>
                <a:latin typeface="Verdana" pitchFamily="34" charset="0"/>
                <a:ea typeface="+mn-ea"/>
                <a:cs typeface="Verdana" pitchFamily="34" charset="0"/>
              </a:defRPr>
            </a:lvl1pPr>
          </a:lstStyle>
          <a:p>
            <a:pPr>
              <a:defRPr/>
            </a:pPr>
            <a:endParaRPr lang="zh-CN" altLang="en-US">
              <a:solidFill>
                <a:srgbClr val="B2B2B2">
                  <a:tint val="75000"/>
                </a:srgbClr>
              </a:solidFill>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5" y="273844"/>
            <a:ext cx="8232775" cy="457048"/>
          </a:xfrm>
        </p:spPr>
        <p:txBody>
          <a:bodyPr/>
          <a:lstStyle>
            <a:lvl1pPr>
              <a:defRPr/>
            </a:lvl1pPr>
          </a:lstStyle>
          <a:p>
            <a:r>
              <a:rPr lang="zh-CN" altLang="en-US" smtClean="0"/>
              <a:t>单击此处编辑母版标题样式</a:t>
            </a:r>
            <a:endParaRPr lang="en-US" dirty="0"/>
          </a:p>
        </p:txBody>
      </p:sp>
      <p:sp>
        <p:nvSpPr>
          <p:cNvPr id="5" name="Text Placeholder 4"/>
          <p:cNvSpPr>
            <a:spLocks noGrp="1"/>
          </p:cNvSpPr>
          <p:nvPr>
            <p:ph type="body" sz="quarter" idx="10"/>
          </p:nvPr>
        </p:nvSpPr>
        <p:spPr>
          <a:xfrm>
            <a:off x="455615" y="1200150"/>
            <a:ext cx="8232775" cy="1191480"/>
          </a:xfrm>
        </p:spPr>
        <p:txBody>
          <a:bodyPr/>
          <a:lstStyle>
            <a:lvl1pPr>
              <a:lnSpc>
                <a:spcPts val="1964"/>
              </a:lnSpc>
              <a:defRPr/>
            </a:lvl1pPr>
            <a:lvl2pPr marL="212203" indent="-212203">
              <a:lnSpc>
                <a:spcPts val="1964"/>
              </a:lnSpc>
              <a:spcBef>
                <a:spcPts val="981"/>
              </a:spcBef>
              <a:defRPr sz="1500"/>
            </a:lvl2pPr>
            <a:lvl3pPr>
              <a:lnSpc>
                <a:spcPts val="1964"/>
              </a:lnSpc>
              <a:spcBef>
                <a:spcPts val="0"/>
              </a:spcBef>
              <a:defRPr sz="1500"/>
            </a:lvl3pPr>
            <a:lvl4pPr>
              <a:lnSpc>
                <a:spcPts val="1964"/>
              </a:lnSpc>
              <a:spcBef>
                <a:spcPts val="0"/>
              </a:spcBef>
              <a:defRPr sz="1500"/>
            </a:lvl4pPr>
            <a:lvl5pPr>
              <a:lnSpc>
                <a:spcPts val="1964"/>
              </a:lnSpc>
              <a:spcBef>
                <a:spcPts val="0"/>
              </a:spcBef>
              <a:defRPr sz="15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Slide Number Placeholder 47"/>
          <p:cNvSpPr>
            <a:spLocks noGrp="1"/>
          </p:cNvSpPr>
          <p:nvPr>
            <p:ph type="sldNum" sz="quarter" idx="11"/>
          </p:nvPr>
        </p:nvSpPr>
        <p:spPr>
          <a:xfrm>
            <a:off x="450263" y="4774066"/>
            <a:ext cx="242135" cy="150019"/>
          </a:xfrm>
          <a:prstGeom prst="rect">
            <a:avLst/>
          </a:prstGeom>
        </p:spPr>
        <p:txBody>
          <a:bodyPr vert="horz" lIns="0" tIns="0" rIns="0" bIns="0" rtlCol="0" anchor="ctr"/>
          <a:lstStyle>
            <a:lvl1pPr algn="ctr" defTabSz="816302" fontAlgn="auto">
              <a:spcBef>
                <a:spcPts val="0"/>
              </a:spcBef>
              <a:spcAft>
                <a:spcPts val="0"/>
              </a:spcAft>
              <a:defRPr sz="600" smtClean="0">
                <a:solidFill>
                  <a:schemeClr val="tx1">
                    <a:tint val="75000"/>
                  </a:schemeClr>
                </a:solidFill>
                <a:latin typeface="+mn-lt"/>
                <a:ea typeface="+mn-ea"/>
              </a:defRPr>
            </a:lvl1pPr>
          </a:lstStyle>
          <a:p>
            <a:pPr>
              <a:defRPr/>
            </a:pPr>
            <a:fld id="{DFA1BC15-401C-4868-8264-738875BFA3F2}" type="slidenum">
              <a:rPr lang="zh-CN" altLang="en-US">
                <a:solidFill>
                  <a:srgbClr val="B2B2B2">
                    <a:tint val="75000"/>
                  </a:srgbClr>
                </a:solidFill>
              </a:rPr>
              <a:pPr>
                <a:defRPr/>
              </a:pPr>
              <a:t>‹#›</a:t>
            </a:fld>
            <a:endParaRPr lang="zh-CN" altLang="en-US">
              <a:solidFill>
                <a:srgbClr val="B2B2B2">
                  <a:tint val="75000"/>
                </a:srgbClr>
              </a:solidFill>
            </a:endParaRPr>
          </a:p>
        </p:txBody>
      </p:sp>
      <p:sp>
        <p:nvSpPr>
          <p:cNvPr id="6" name="Footer Placeholder 52"/>
          <p:cNvSpPr>
            <a:spLocks noGrp="1"/>
          </p:cNvSpPr>
          <p:nvPr>
            <p:ph type="ftr" sz="quarter" idx="12"/>
          </p:nvPr>
        </p:nvSpPr>
        <p:spPr>
          <a:xfrm>
            <a:off x="693758" y="4773046"/>
            <a:ext cx="2896099" cy="151039"/>
          </a:xfrm>
          <a:prstGeom prst="rect">
            <a:avLst/>
          </a:prstGeom>
        </p:spPr>
        <p:txBody>
          <a:bodyPr vert="horz" lIns="0" tIns="0" rIns="0" bIns="0" rtlCol="0" anchor="ctr"/>
          <a:lstStyle>
            <a:lvl1pPr algn="l" defTabSz="816302" fontAlgn="auto">
              <a:spcBef>
                <a:spcPts val="0"/>
              </a:spcBef>
              <a:spcAft>
                <a:spcPts val="0"/>
              </a:spcAft>
              <a:defRPr lang="en-US" sz="600">
                <a:solidFill>
                  <a:schemeClr val="tx1">
                    <a:tint val="75000"/>
                  </a:schemeClr>
                </a:solidFill>
                <a:latin typeface="Verdana" pitchFamily="34" charset="0"/>
                <a:ea typeface="+mn-ea"/>
                <a:cs typeface="Verdana" pitchFamily="34" charset="0"/>
              </a:defRPr>
            </a:lvl1pPr>
          </a:lstStyle>
          <a:p>
            <a:pPr>
              <a:defRPr/>
            </a:pPr>
            <a:endParaRPr lang="zh-CN" altLang="en-US">
              <a:solidFill>
                <a:srgbClr val="B2B2B2">
                  <a:tint val="75000"/>
                </a:srgbClr>
              </a:solidFill>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51" indent="0" algn="ctr">
              <a:buNone/>
              <a:defRPr>
                <a:solidFill>
                  <a:schemeClr val="tx1">
                    <a:tint val="75000"/>
                  </a:schemeClr>
                </a:solidFill>
              </a:defRPr>
            </a:lvl2pPr>
            <a:lvl3pPr marL="816302" indent="0" algn="ctr">
              <a:buNone/>
              <a:defRPr>
                <a:solidFill>
                  <a:schemeClr val="tx1">
                    <a:tint val="75000"/>
                  </a:schemeClr>
                </a:solidFill>
              </a:defRPr>
            </a:lvl3pPr>
            <a:lvl4pPr marL="1224453" indent="0" algn="ctr">
              <a:buNone/>
              <a:defRPr>
                <a:solidFill>
                  <a:schemeClr val="tx1">
                    <a:tint val="75000"/>
                  </a:schemeClr>
                </a:solidFill>
              </a:defRPr>
            </a:lvl4pPr>
            <a:lvl5pPr marL="1632604" indent="0" algn="ctr">
              <a:buNone/>
              <a:defRPr>
                <a:solidFill>
                  <a:schemeClr val="tx1">
                    <a:tint val="75000"/>
                  </a:schemeClr>
                </a:solidFill>
              </a:defRPr>
            </a:lvl5pPr>
            <a:lvl6pPr marL="2040755" indent="0" algn="ctr">
              <a:buNone/>
              <a:defRPr>
                <a:solidFill>
                  <a:schemeClr val="tx1">
                    <a:tint val="75000"/>
                  </a:schemeClr>
                </a:solidFill>
              </a:defRPr>
            </a:lvl6pPr>
            <a:lvl7pPr marL="2448906" indent="0" algn="ctr">
              <a:buNone/>
              <a:defRPr>
                <a:solidFill>
                  <a:schemeClr val="tx1">
                    <a:tint val="75000"/>
                  </a:schemeClr>
                </a:solidFill>
              </a:defRPr>
            </a:lvl7pPr>
            <a:lvl8pPr marL="2857057" indent="0" algn="ctr">
              <a:buNone/>
              <a:defRPr>
                <a:solidFill>
                  <a:schemeClr val="tx1">
                    <a:tint val="75000"/>
                  </a:schemeClr>
                </a:solidFill>
              </a:defRPr>
            </a:lvl8pPr>
            <a:lvl9pPr marL="326520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064" y="4766923"/>
            <a:ext cx="2134326" cy="274524"/>
          </a:xfrm>
          <a:prstGeom prst="rect">
            <a:avLst/>
          </a:prstGeom>
        </p:spPr>
        <p:txBody>
          <a:bodyPr lIns="81630" tIns="40815" rIns="81630" bIns="40815"/>
          <a:lstStyle>
            <a:lvl1pPr defTabSz="816302" fontAlgn="auto">
              <a:spcBef>
                <a:spcPts val="0"/>
              </a:spcBef>
              <a:spcAft>
                <a:spcPts val="0"/>
              </a:spcAft>
              <a:defRPr>
                <a:latin typeface="+mn-lt"/>
                <a:ea typeface="+mn-ea"/>
              </a:defRPr>
            </a:lvl1pPr>
          </a:lstStyle>
          <a:p>
            <a:pPr>
              <a:defRPr/>
            </a:pPr>
            <a:fld id="{9E694C7B-BB0E-4CD5-A246-3ACFB1E37EB8}" type="datetimeFigureOut">
              <a:rPr lang="zh-CN" altLang="en-US" sz="1600">
                <a:solidFill>
                  <a:srgbClr val="B2B2B2"/>
                </a:solidFill>
              </a:rPr>
              <a:pPr>
                <a:defRPr/>
              </a:pPr>
              <a:t>2013/5/23</a:t>
            </a:fld>
            <a:endParaRPr lang="zh-CN" altLang="en-US" sz="1600">
              <a:solidFill>
                <a:srgbClr val="B2B2B2"/>
              </a:solidFill>
            </a:endParaRPr>
          </a:p>
        </p:txBody>
      </p:sp>
      <p:sp>
        <p:nvSpPr>
          <p:cNvPr id="5" name="页脚占位符 4"/>
          <p:cNvSpPr>
            <a:spLocks noGrp="1"/>
          </p:cNvSpPr>
          <p:nvPr>
            <p:ph type="ftr" sz="quarter" idx="11"/>
          </p:nvPr>
        </p:nvSpPr>
        <p:spPr>
          <a:xfrm>
            <a:off x="3124631" y="4766923"/>
            <a:ext cx="2894738" cy="274524"/>
          </a:xfrm>
          <a:prstGeom prst="rect">
            <a:avLst/>
          </a:prstGeom>
        </p:spPr>
        <p:txBody>
          <a:bodyPr lIns="81630" tIns="40815" rIns="81630" bIns="40815"/>
          <a:lstStyle>
            <a:lvl1pPr defTabSz="816302" fontAlgn="auto">
              <a:spcBef>
                <a:spcPts val="0"/>
              </a:spcBef>
              <a:spcAft>
                <a:spcPts val="0"/>
              </a:spcAft>
              <a:defRPr>
                <a:latin typeface="+mn-lt"/>
                <a:ea typeface="+mn-ea"/>
              </a:defRPr>
            </a:lvl1pPr>
          </a:lstStyle>
          <a:p>
            <a:pPr>
              <a:defRPr/>
            </a:pPr>
            <a:endParaRPr lang="zh-CN" altLang="en-US" sz="1600">
              <a:solidFill>
                <a:srgbClr val="B2B2B2"/>
              </a:solidFill>
            </a:endParaRPr>
          </a:p>
        </p:txBody>
      </p:sp>
      <p:sp>
        <p:nvSpPr>
          <p:cNvPr id="6" name="灯片编号占位符 5"/>
          <p:cNvSpPr>
            <a:spLocks noGrp="1"/>
          </p:cNvSpPr>
          <p:nvPr>
            <p:ph type="sldNum" sz="quarter" idx="12"/>
          </p:nvPr>
        </p:nvSpPr>
        <p:spPr>
          <a:xfrm>
            <a:off x="6552611" y="4766923"/>
            <a:ext cx="2134325" cy="274524"/>
          </a:xfrm>
          <a:prstGeom prst="rect">
            <a:avLst/>
          </a:prstGeom>
        </p:spPr>
        <p:txBody>
          <a:bodyPr lIns="81630" tIns="40815" rIns="81630" bIns="40815"/>
          <a:lstStyle>
            <a:lvl1pPr defTabSz="816302" fontAlgn="auto">
              <a:spcBef>
                <a:spcPts val="0"/>
              </a:spcBef>
              <a:spcAft>
                <a:spcPts val="0"/>
              </a:spcAft>
              <a:defRPr>
                <a:latin typeface="+mn-lt"/>
                <a:ea typeface="+mn-ea"/>
              </a:defRPr>
            </a:lvl1pPr>
          </a:lstStyle>
          <a:p>
            <a:pPr>
              <a:defRPr/>
            </a:pPr>
            <a:fld id="{3A544ED4-628E-4D2D-9DBB-4B446E6682A3}" type="slidenum">
              <a:rPr lang="zh-CN" altLang="en-US" sz="1600">
                <a:solidFill>
                  <a:srgbClr val="B2B2B2"/>
                </a:solidFill>
              </a:rPr>
              <a:pPr>
                <a:defRPr/>
              </a:pPr>
              <a:t>‹#›</a:t>
            </a:fld>
            <a:endParaRPr lang="zh-CN" altLang="en-US" sz="1600">
              <a:solidFill>
                <a:srgbClr val="B2B2B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19"/>
          <p:cNvSpPr>
            <a:spLocks noGrp="1" noChangeArrowheads="1"/>
          </p:cNvSpPr>
          <p:nvPr>
            <p:ph type="dt" sz="quarter" idx="10"/>
          </p:nvPr>
        </p:nvSpPr>
        <p:spPr>
          <a:xfrm>
            <a:off x="657056" y="359569"/>
            <a:ext cx="1218883" cy="153888"/>
          </a:xfrm>
          <a:prstGeom prst="rect">
            <a:avLst/>
          </a:prstGeom>
          <a:ln/>
        </p:spPr>
        <p:txBody>
          <a:bodyPr lIns="68552" tIns="34276" rIns="68552" bIns="34276"/>
          <a:lstStyle>
            <a:lvl1pPr>
              <a:defRPr>
                <a:latin typeface="FrutigerNext LT Medium" pitchFamily="34" charset="0"/>
              </a:defRPr>
            </a:lvl1pPr>
          </a:lstStyle>
          <a:p>
            <a:pPr>
              <a:defRPr/>
            </a:pPr>
            <a:endParaRPr lang="en-US" altLang="zh-CN" dirty="0">
              <a:solidFill>
                <a:srgbClr val="000000"/>
              </a:solidFill>
              <a:ea typeface="宋体" charset="-122"/>
            </a:endParaRPr>
          </a:p>
        </p:txBody>
      </p:sp>
    </p:spTree>
    <p:extLst>
      <p:ext uri="{BB962C8B-B14F-4D97-AF65-F5344CB8AC3E}">
        <p14:creationId xmlns="" xmlns:p14="http://schemas.microsoft.com/office/powerpoint/2010/main" val="81866582"/>
      </p:ext>
    </p:extLst>
  </p:cSld>
  <p:clrMapOvr>
    <a:masterClrMapping/>
  </p:clrMapOvr>
  <p:transition advClick="0" advTm="8000">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76112" y="844154"/>
            <a:ext cx="5615907" cy="3780234"/>
          </a:xfrm>
          <a:prstGeom prst="rect">
            <a:avLst/>
          </a:prstGeom>
        </p:spPr>
        <p:txBody>
          <a:bodyPr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0"/>
          <p:cNvSpPr>
            <a:spLocks noGrp="1" noChangeArrowheads="1"/>
          </p:cNvSpPr>
          <p:nvPr>
            <p:ph type="dt" sz="half" idx="10"/>
          </p:nvPr>
        </p:nvSpPr>
        <p:spPr>
          <a:xfrm>
            <a:off x="6361115" y="4867276"/>
            <a:ext cx="2097087" cy="341710"/>
          </a:xfrm>
          <a:prstGeom prst="rect">
            <a:avLst/>
          </a:prstGeom>
          <a:ln/>
        </p:spPr>
        <p:txBody>
          <a:bodyPr lIns="68562" tIns="34281" rIns="68562" bIns="34281"/>
          <a:lstStyle>
            <a:lvl1pPr>
              <a:defRPr/>
            </a:lvl1pPr>
          </a:lstStyle>
          <a:p>
            <a:pPr>
              <a:defRPr/>
            </a:pPr>
            <a:r>
              <a:rPr lang="de-DE" altLang="zh-CN">
                <a:solidFill>
                  <a:srgbClr val="000000"/>
                </a:solidFill>
              </a:rPr>
              <a:t>Page </a:t>
            </a:r>
            <a:fld id="{53C87DD3-FB17-4D92-97E0-50BCCD1AEFAA}" type="slidenum">
              <a:rPr lang="de-DE" altLang="zh-CN">
                <a:solidFill>
                  <a:srgbClr val="000000"/>
                </a:solidFill>
              </a:rPr>
              <a:pPr>
                <a:defRPr/>
              </a:pPr>
              <a:t>‹#›</a:t>
            </a:fld>
            <a:endParaRPr lang="en-GB" altLang="zh-CN">
              <a:solidFill>
                <a:srgbClr val="000000"/>
              </a:solidFill>
            </a:endParaRPr>
          </a:p>
        </p:txBody>
      </p:sp>
      <p:cxnSp>
        <p:nvCxnSpPr>
          <p:cNvPr id="4" name="直接连接符 3"/>
          <p:cNvCxnSpPr/>
          <p:nvPr userDrawn="1"/>
        </p:nvCxnSpPr>
        <p:spPr>
          <a:xfrm>
            <a:off x="565230" y="713775"/>
            <a:ext cx="7991775"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3"/>
            <a:ext cx="7632700" cy="653653"/>
          </a:xfrm>
          <a:prstGeom prst="rect">
            <a:avLst/>
          </a:prstGeo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2468" y="135733"/>
            <a:ext cx="7745412" cy="653654"/>
          </a:xfrm>
          <a:prstGeom prst="rect">
            <a:avLst/>
          </a:prstGeom>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xfrm>
            <a:off x="6361114" y="4867290"/>
            <a:ext cx="2097087" cy="341710"/>
          </a:xfrm>
          <a:prstGeom prst="rect">
            <a:avLst/>
          </a:prstGeom>
          <a:ln/>
        </p:spPr>
        <p:txBody>
          <a:bodyPr/>
          <a:lstStyle>
            <a:lvl1pPr>
              <a:defRPr/>
            </a:lvl1pPr>
          </a:lstStyle>
          <a:p>
            <a:r>
              <a:rPr lang="de-DE" altLang="zh-CN">
                <a:solidFill>
                  <a:srgbClr val="000000"/>
                </a:solidFill>
              </a:rPr>
              <a:t>Page </a:t>
            </a:r>
            <a:fld id="{6BB48DFC-0A25-43F8-A594-D79A54CE284F}"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3"/>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3"/>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46125" y="243000"/>
            <a:ext cx="7533875" cy="432000"/>
          </a:xfrm>
        </p:spPr>
        <p:txBody>
          <a:bodyPr/>
          <a:lstStyle>
            <a:lvl1pPr>
              <a:defRPr sz="2800"/>
            </a:lvl1pPr>
          </a:lstStyle>
          <a:p>
            <a:r>
              <a:rPr lang="zh-CN" altLang="en-US" smtClean="0"/>
              <a:t>单击此处编辑母版标题样式</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527310" y="168628"/>
            <a:ext cx="7828702" cy="653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a:lstStyle/>
          <a:p>
            <a:pPr lvl="0"/>
            <a:r>
              <a:rPr lang="en-US" altLang="zh-CN" dirty="0"/>
              <a:t>Click to edit Master title style</a:t>
            </a:r>
            <a:endParaRPr lang="zh-CN" altLang="en-US" dirty="0"/>
          </a:p>
        </p:txBody>
      </p:sp>
      <p:sp>
        <p:nvSpPr>
          <p:cNvPr id="3" name="Rectangle 68"/>
          <p:cNvSpPr>
            <a:spLocks noGrp="1" noChangeArrowheads="1"/>
          </p:cNvSpPr>
          <p:nvPr>
            <p:ph idx="1"/>
          </p:nvPr>
        </p:nvSpPr>
        <p:spPr bwMode="auto">
          <a:xfrm>
            <a:off x="453789" y="909640"/>
            <a:ext cx="7828701" cy="3145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a:lstStyle/>
          <a:p>
            <a:pPr lvl="0"/>
            <a:r>
              <a:rPr lang="en-US" altLang="zh-CN" noProof="0"/>
              <a:t>Click to edit Master text styles</a:t>
            </a:r>
            <a:endParaRPr lang="zh-CN" altLang="en-US" noProof="0"/>
          </a:p>
        </p:txBody>
      </p:sp>
    </p:spTree>
  </p:cSld>
  <p:clrMapOvr>
    <a:masterClrMapping/>
  </p:clrMapOvr>
  <p:transition advClick="0" advTm="8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2"/>
            <a:ext cx="7632700" cy="653653"/>
          </a:xfrm>
          <a:prstGeom prst="rect">
            <a:avLst/>
          </a:prstGeom>
        </p:spPr>
        <p:txBody>
          <a:bodyPr lIns="68562" tIns="34281" rIns="68562" bIns="34281"/>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lIns="68562" tIns="34281" rIns="68562" bIns="34281"/>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5"/>
            <a:ext cx="7632700" cy="559338"/>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089765"/>
            <a:ext cx="7624262" cy="34667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8000">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56" y="1977630"/>
            <a:ext cx="5686135" cy="434578"/>
          </a:xfrm>
          <a:prstGeom prst="rect">
            <a:avLst/>
          </a:prstGeom>
        </p:spPr>
        <p:txBody>
          <a:bodyPr lIns="68552" tIns="34276" rIns="68552" bIns="34276"/>
          <a:lstStyle>
            <a:lvl1pPr>
              <a:defRPr baseline="0">
                <a:latin typeface="Arial" pitchFamily="34" charset="0"/>
                <a:ea typeface="黑体"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48227" y="745376"/>
            <a:ext cx="8057750" cy="3824599"/>
          </a:xfrm>
          <a:prstGeom prst="rect">
            <a:avLst/>
          </a:prstGeom>
        </p:spPr>
        <p:txBody>
          <a:bodyPr lIns="68542" tIns="34271" rIns="68542" bIns="34271"/>
          <a:lstStyle>
            <a:lvl1pPr>
              <a:defRPr baseline="0">
                <a:latin typeface="Arial" pitchFamily="34" charset="0"/>
                <a:ea typeface="华文细黑" pitchFamily="2" charset="-122"/>
              </a:defRPr>
            </a:lvl1pPr>
            <a:lvl2pPr>
              <a:defRPr baseline="0">
                <a:latin typeface="Arial" pitchFamily="34" charset="0"/>
                <a:ea typeface="华文细黑" pitchFamily="2" charset="-122"/>
              </a:defRPr>
            </a:lvl2pPr>
            <a:lvl3pPr>
              <a:defRPr baseline="0">
                <a:latin typeface="Arial" pitchFamily="34" charset="0"/>
                <a:ea typeface="华文细黑" pitchFamily="2" charset="-122"/>
              </a:defRPr>
            </a:lvl3pPr>
            <a:lvl4pPr>
              <a:defRPr baseline="0">
                <a:latin typeface="Arial" pitchFamily="34" charset="0"/>
                <a:ea typeface="华文细黑" pitchFamily="2" charset="-122"/>
              </a:defRPr>
            </a:lvl4pPr>
            <a:lvl5pPr>
              <a:defRPr baseline="0">
                <a:latin typeface="Arial" pitchFamily="34" charset="0"/>
                <a:ea typeface="华文细黑"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6361113" y="4867276"/>
            <a:ext cx="2097087" cy="153888"/>
          </a:xfrm>
          <a:prstGeom prst="rect">
            <a:avLst/>
          </a:prstGeom>
        </p:spPr>
        <p:txBody>
          <a:bodyPr lIns="68552" tIns="34276" rIns="68552" bIns="34276"/>
          <a:lstStyle>
            <a:lvl1pPr>
              <a:defRPr/>
            </a:lvl1pPr>
          </a:lstStyle>
          <a:p>
            <a:r>
              <a:rPr lang="de-DE">
                <a:solidFill>
                  <a:srgbClr val="000000"/>
                </a:solidFill>
                <a:ea typeface="宋体" charset="-122"/>
              </a:rPr>
              <a:t>Page </a:t>
            </a:r>
            <a:fld id="{4780C888-D246-4D83-BA9A-935D9575F7D7}" type="slidenum">
              <a:rPr lang="de-DE">
                <a:solidFill>
                  <a:srgbClr val="000000"/>
                </a:solidFill>
                <a:ea typeface="宋体" charset="-122"/>
              </a:rPr>
              <a:pPr/>
              <a:t>‹#›</a:t>
            </a:fld>
            <a:endParaRPr lang="en-GB">
              <a:solidFill>
                <a:srgbClr val="000000"/>
              </a:solidFill>
              <a:ea typeface="宋体" charset="-122"/>
            </a:endParaRP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
            <a:ext cx="7632700" cy="432000"/>
          </a:xfrm>
        </p:spPr>
        <p:txBody>
          <a:bodyPr rIns="0" bIns="0"/>
          <a:lstStyle>
            <a:lvl1pPr>
              <a:defRPr sz="2800">
                <a:solidFill>
                  <a:srgbClr val="C00000"/>
                </a:solidFill>
                <a:latin typeface="+mj-ea"/>
                <a:ea typeface="+mj-ea"/>
              </a:defRPr>
            </a:lvl1pPr>
          </a:lstStyle>
          <a:p>
            <a:endParaRPr lang="en-US" dirty="0"/>
          </a:p>
        </p:txBody>
      </p:sp>
    </p:spTree>
  </p:cSld>
  <p:clrMapOvr>
    <a:overrideClrMapping bg1="lt1" tx1="dk1" bg2="lt2" tx2="dk2" accent1="accent1" accent2="accent2" accent3="accent3" accent4="accent4" accent5="accent5" accent6="accent6" hlink="hlink" folHlink="folHlink"/>
  </p:clrMapOvr>
  <p:transition advClick="0" advTm="8000">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52465" y="322663"/>
            <a:ext cx="7745412" cy="65365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52466" y="1231113"/>
            <a:ext cx="7929562" cy="3145631"/>
          </a:xfrm>
        </p:spPr>
        <p:txBody>
          <a:bodyPr/>
          <a:lstStyle/>
          <a:p>
            <a:pPr lvl="0"/>
            <a:endParaRPr lang="zh-CN" altLang="en-US" noProof="0" smtClean="0"/>
          </a:p>
        </p:txBody>
      </p:sp>
      <p:sp>
        <p:nvSpPr>
          <p:cNvPr id="4" name="Rectangle 5"/>
          <p:cNvSpPr>
            <a:spLocks noGrp="1" noChangeArrowheads="1"/>
          </p:cNvSpPr>
          <p:nvPr>
            <p:ph type="dt" sz="half" idx="10"/>
          </p:nvPr>
        </p:nvSpPr>
        <p:spPr>
          <a:xfrm>
            <a:off x="6361055" y="4866832"/>
            <a:ext cx="1118963" cy="154231"/>
          </a:xfrm>
          <a:prstGeom prst="rect">
            <a:avLst/>
          </a:prstGeom>
          <a:ln/>
        </p:spPr>
        <p:txBody>
          <a:bodyPr lIns="121935" tIns="60968" rIns="121935" bIns="60968"/>
          <a:lstStyle>
            <a:lvl1pPr>
              <a:defRPr/>
            </a:lvl1pPr>
          </a:lstStyle>
          <a:p>
            <a:r>
              <a:rPr lang="de-DE" altLang="zh-CN">
                <a:solidFill>
                  <a:srgbClr val="000000"/>
                </a:solidFill>
              </a:rPr>
              <a:t>Page </a:t>
            </a:r>
            <a:fld id="{74457C40-D65D-4DDE-BB1D-1748AA0FA551}"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3801197" y="4843749"/>
            <a:ext cx="1109806" cy="299751"/>
          </a:xfrm>
          <a:prstGeom prst="rect">
            <a:avLst/>
          </a:prstGeom>
        </p:spPr>
        <p:txBody>
          <a:bodyPr lIns="82058" tIns="41029" rIns="82058" bIns="41029"/>
          <a:lstStyle>
            <a:lvl1pPr>
              <a:buClr>
                <a:srgbClr val="A2A2A2"/>
              </a:buClr>
              <a:buSzPct val="70000"/>
              <a:buFont typeface="Monotype Sorts" pitchFamily="2" charset="2"/>
              <a:buNone/>
              <a:defRPr sz="14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431540" y="168484"/>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19"/>
          <p:cNvSpPr>
            <a:spLocks noGrp="1" noChangeArrowheads="1"/>
          </p:cNvSpPr>
          <p:nvPr>
            <p:ph type="dt" sz="quarter" idx="10"/>
          </p:nvPr>
        </p:nvSpPr>
        <p:spPr>
          <a:xfrm>
            <a:off x="657055" y="359570"/>
            <a:ext cx="1218883" cy="159544"/>
          </a:xfrm>
          <a:prstGeom prst="rect">
            <a:avLst/>
          </a:prstGeom>
          <a:ln/>
        </p:spPr>
        <p:txBody>
          <a:bodyPr lIns="68562" tIns="34281" rIns="68562" bIns="34281"/>
          <a:lstStyle>
            <a:lvl1pPr>
              <a:defRPr/>
            </a:lvl1pPr>
          </a:lstStyle>
          <a:p>
            <a:pPr>
              <a:defRPr/>
            </a:pPr>
            <a:endParaRPr lang="en-US" altLang="zh-CN">
              <a:solidFill>
                <a:srgbClr val="000000"/>
              </a:solidFill>
              <a:ea typeface="宋体" charset="-122"/>
            </a:endParaRPr>
          </a:p>
        </p:txBody>
      </p:sp>
    </p:spTree>
    <p:extLst>
      <p:ext uri="{BB962C8B-B14F-4D97-AF65-F5344CB8AC3E}">
        <p14:creationId xmlns:p14="http://schemas.microsoft.com/office/powerpoint/2010/main" xmlns="" val="81866582"/>
      </p:ext>
    </p:extLst>
  </p:cSld>
  <p:clrMapOvr>
    <a:masterClrMapping/>
  </p:clrMapOvr>
  <p:transition advClick="0" advTm="8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1" y="336963"/>
            <a:ext cx="8369300" cy="566343"/>
          </a:xfrm>
          <a:prstGeom prst="rect">
            <a:avLst/>
          </a:prstGeom>
        </p:spPr>
        <p:txBody>
          <a:bodyPr lIns="91434" tIns="45717" rIns="91434" bIns="45717"/>
          <a:lstStyle>
            <a:lvl1pPr>
              <a:defRPr sz="24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04801" y="1023020"/>
            <a:ext cx="8369300" cy="3636826"/>
          </a:xfrm>
          <a:prstGeom prst="rect">
            <a:avLst/>
          </a:prstGeom>
        </p:spPr>
        <p:txBody>
          <a:bodyPr lIns="91434" tIns="45717" rIns="91434" bIns="45717"/>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3" name="标题 2"/>
          <p:cNvSpPr>
            <a:spLocks noGrp="1"/>
          </p:cNvSpPr>
          <p:nvPr>
            <p:ph type="title"/>
          </p:nvPr>
        </p:nvSpPr>
        <p:spPr>
          <a:xfrm>
            <a:off x="76160" y="32661"/>
            <a:ext cx="6800032" cy="609601"/>
          </a:xfrm>
          <a:prstGeom prst="rect">
            <a:avLst/>
          </a:prstGeom>
        </p:spPr>
        <p:txBody>
          <a:bodyPr lIns="68533" tIns="34266" rIns="68533" bIns="34266" anchor="ctr"/>
          <a:lstStyle>
            <a:lvl1pPr algn="l">
              <a:defRPr sz="2700">
                <a:latin typeface="黑体" pitchFamily="2" charset="-122"/>
                <a:ea typeface="黑体" pitchFamily="2" charset="-122"/>
              </a:defRPr>
            </a:lvl1pPr>
          </a:lstStyle>
          <a:p>
            <a:r>
              <a:rPr lang="zh-CN" altLang="en-US" dirty="0" smtClean="0"/>
              <a:t>单击此处编辑母版标题样式</a:t>
            </a:r>
            <a:endParaRPr lang="zh-CN" altLang="en-US" dirty="0"/>
          </a:p>
        </p:txBody>
      </p:sp>
    </p:spTree>
    <p:extLst>
      <p:ext uri="{BB962C8B-B14F-4D97-AF65-F5344CB8AC3E}">
        <p14:creationId xmlns="" xmlns:p14="http://schemas.microsoft.com/office/powerpoint/2010/main" val="77060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wmf"/><Relationship Id="rId2" Type="http://schemas.openxmlformats.org/officeDocument/2006/relationships/slideLayout" Target="../slideLayouts/slideLayout16.xml"/><Relationship Id="rId16" Type="http://schemas.openxmlformats.org/officeDocument/2006/relationships/image" Target="../media/image7.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10.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9.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7.wmf"/><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6.png"/><Relationship Id="rId5" Type="http://schemas.openxmlformats.org/officeDocument/2006/relationships/slideLayout" Target="../slideLayouts/slideLayout54.xml"/><Relationship Id="rId10" Type="http://schemas.openxmlformats.org/officeDocument/2006/relationships/image" Target="../media/image17.wmf"/><Relationship Id="rId4" Type="http://schemas.openxmlformats.org/officeDocument/2006/relationships/slideLayout" Target="../slideLayouts/slideLayout53.xml"/><Relationship Id="rId9" Type="http://schemas.openxmlformats.org/officeDocument/2006/relationships/image" Target="../media/image1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19.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18.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9.xml"/><Relationship Id="rId1" Type="http://schemas.openxmlformats.org/officeDocument/2006/relationships/slideLayout" Target="../slideLayouts/slideLayout78.xml"/><Relationship Id="rId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2" descr="E:\01 日常工作\10 多媒体\PPT内部汇报用模板\PPT封面03副本.jpg"/>
          <p:cNvPicPr>
            <a:picLocks noChangeAspect="1" noChangeArrowheads="1"/>
          </p:cNvPicPr>
          <p:nvPr userDrawn="1"/>
        </p:nvPicPr>
        <p:blipFill>
          <a:blip r:embed="rId15" cstate="print"/>
          <a:srcRect/>
          <a:stretch>
            <a:fillRect/>
          </a:stretch>
        </p:blipFill>
        <p:spPr bwMode="auto">
          <a:xfrm>
            <a:off x="0" y="0"/>
            <a:ext cx="9144000" cy="5143500"/>
          </a:xfrm>
          <a:prstGeom prst="rect">
            <a:avLst/>
          </a:prstGeom>
          <a:noFill/>
        </p:spPr>
      </p:pic>
      <p:sp>
        <p:nvSpPr>
          <p:cNvPr id="9" name="Rectangle 86"/>
          <p:cNvSpPr>
            <a:spLocks noChangeArrowheads="1"/>
          </p:cNvSpPr>
          <p:nvPr userDrawn="1"/>
        </p:nvSpPr>
        <p:spPr bwMode="auto">
          <a:xfrm>
            <a:off x="7801326" y="4145757"/>
            <a:ext cx="716570" cy="748904"/>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8562" tIns="34281" rIns="68562" bIns="34281" anchor="ctr"/>
          <a:lstStyle/>
          <a:p>
            <a:endParaRPr lang="zh-CN" altLang="en-US" dirty="0">
              <a:latin typeface="FrutigerNext LT Medium" pitchFamily="34" charset="0"/>
            </a:endParaRPr>
          </a:p>
        </p:txBody>
      </p:sp>
      <p:sp>
        <p:nvSpPr>
          <p:cNvPr id="11" name="Rectangle 8"/>
          <p:cNvSpPr>
            <a:spLocks noGrp="1" noChangeArrowheads="1"/>
          </p:cNvSpPr>
          <p:nvPr>
            <p:ph type="title"/>
          </p:nvPr>
        </p:nvSpPr>
        <p:spPr bwMode="auto">
          <a:xfrm>
            <a:off x="657055" y="1977630"/>
            <a:ext cx="5686135" cy="434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34281" rIns="68562" bIns="34281"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pic>
        <p:nvPicPr>
          <p:cNvPr id="13" name="Picture 77" descr="Logo"/>
          <p:cNvPicPr>
            <a:picLocks noChangeAspect="1" noChangeArrowheads="1"/>
          </p:cNvPicPr>
          <p:nvPr userDrawn="1"/>
        </p:nvPicPr>
        <p:blipFill>
          <a:blip r:embed="rId16" cstate="email">
            <a:extLst>
              <a:ext uri="{28A0092B-C50C-407E-A947-70E740481C1C}">
                <a14:useLocalDpi xmlns="" xmlns:a14="http://schemas.microsoft.com/office/drawing/2010/main" val="0"/>
              </a:ext>
            </a:extLst>
          </a:blip>
          <a:srcRect/>
          <a:stretch>
            <a:fillRect/>
          </a:stretch>
        </p:blipFill>
        <p:spPr bwMode="auto">
          <a:xfrm>
            <a:off x="7794141" y="4034485"/>
            <a:ext cx="768834" cy="767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C:\Users\z00124665\Desktop\图形2.wmf"/>
          <p:cNvPicPr>
            <a:picLocks noChangeAspect="1" noChangeArrowheads="1"/>
          </p:cNvPicPr>
          <p:nvPr userDrawn="1"/>
        </p:nvPicPr>
        <p:blipFill>
          <a:blip r:embed="rId17" cstate="print"/>
          <a:srcRect/>
          <a:stretch>
            <a:fillRect/>
          </a:stretch>
        </p:blipFill>
        <p:spPr bwMode="auto">
          <a:xfrm>
            <a:off x="666769" y="4440721"/>
            <a:ext cx="2116626" cy="367370"/>
          </a:xfrm>
          <a:prstGeom prst="rect">
            <a:avLst/>
          </a:prstGeom>
          <a:noFill/>
        </p:spPr>
      </p:pic>
      <p:pic>
        <p:nvPicPr>
          <p:cNvPr id="8" name="Picture 2" descr="C:\Users\z00124665\Desktop\A BETTER WAY SOLUTIONS.wmf"/>
          <p:cNvPicPr>
            <a:picLocks noChangeAspect="1" noChangeArrowheads="1"/>
          </p:cNvPicPr>
          <p:nvPr userDrawn="1"/>
        </p:nvPicPr>
        <p:blipFill>
          <a:blip r:embed="rId18" cstate="print"/>
          <a:srcRect/>
          <a:stretch>
            <a:fillRect/>
          </a:stretch>
        </p:blipFill>
        <p:spPr bwMode="auto">
          <a:xfrm>
            <a:off x="660400" y="934345"/>
            <a:ext cx="4117340" cy="114657"/>
          </a:xfrm>
          <a:prstGeom prst="rect">
            <a:avLst/>
          </a:prstGeom>
          <a:noFill/>
        </p:spPr>
      </p:pic>
    </p:spTree>
  </p:cSld>
  <p:clrMap bg1="lt1" tx1="dk1" bg2="lt2" tx2="dk2" accent1="accent1" accent2="accent2" accent3="accent3" accent4="accent4" accent5="accent5" accent6="accent6" hlink="hlink" folHlink="folHlink"/>
  <p:sldLayoutIdLst>
    <p:sldLayoutId id="2147484109"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2" name="组合 3"/>
          <p:cNvGrpSpPr/>
          <p:nvPr userDrawn="1"/>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4"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mn-lt"/>
                <a:ea typeface="+mn-ea"/>
              </a:rPr>
              <a:pPr eaLnBrk="0" hangingPunct="0">
                <a:lnSpc>
                  <a:spcPct val="85000"/>
                </a:lnSpc>
                <a:defRPr/>
              </a:pPr>
              <a:t>‹#›</a:t>
            </a:fld>
            <a:endParaRPr lang="en-GB" altLang="zh-CN" sz="9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userDrawn="1"/>
        </p:nvPicPr>
        <p:blipFill>
          <a:blip r:embed="rId5"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6" cstate="print"/>
          <a:srcRect/>
          <a:stretch>
            <a:fillRect/>
          </a:stretch>
        </p:blipFill>
        <p:spPr bwMode="auto">
          <a:xfrm>
            <a:off x="5567363" y="177220"/>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4111"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5143500"/>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2" name="组合 13"/>
          <p:cNvGrpSpPr/>
          <p:nvPr userDrawn="1"/>
        </p:nvGrpSpPr>
        <p:grpSpPr>
          <a:xfrm>
            <a:off x="0" y="5087938"/>
            <a:ext cx="9144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14"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14" cstate="print"/>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userDrawn="1"/>
        </p:nvPicPr>
        <p:blipFill>
          <a:blip r:embed="rId15" cstate="screen"/>
          <a:srcRect/>
          <a:stretch>
            <a:fillRect/>
          </a:stretch>
        </p:blipFill>
        <p:spPr bwMode="auto">
          <a:xfrm>
            <a:off x="7566408" y="4687937"/>
            <a:ext cx="1250151" cy="304524"/>
          </a:xfrm>
          <a:prstGeom prst="rect">
            <a:avLst/>
          </a:prstGeom>
          <a:noFill/>
        </p:spPr>
      </p:pic>
      <p:sp>
        <p:nvSpPr>
          <p:cNvPr id="12"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mn-lt"/>
                <a:ea typeface="+mn-ea"/>
              </a:rPr>
              <a:pPr eaLnBrk="0" hangingPunct="0">
                <a:lnSpc>
                  <a:spcPct val="85000"/>
                </a:lnSpc>
                <a:defRPr/>
              </a:pPr>
              <a:t>‹#›</a:t>
            </a:fld>
            <a:endParaRPr lang="en-GB" altLang="zh-CN" sz="9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userDrawn="1"/>
        </p:nvPicPr>
        <p:blipFill>
          <a:blip r:embed="rId16"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17" cstate="print"/>
          <a:srcRect/>
          <a:stretch>
            <a:fillRect/>
          </a:stretch>
        </p:blipFill>
        <p:spPr bwMode="auto">
          <a:xfrm>
            <a:off x="5567363" y="177220"/>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4113" r:id="rId1"/>
    <p:sldLayoutId id="2147484114" r:id="rId2"/>
    <p:sldLayoutId id="2147484170" r:id="rId3"/>
    <p:sldLayoutId id="2147484202" r:id="rId4"/>
    <p:sldLayoutId id="2147484203" r:id="rId5"/>
    <p:sldLayoutId id="2147484204" r:id="rId6"/>
    <p:sldLayoutId id="2147484205" r:id="rId7"/>
    <p:sldLayoutId id="2147484206" r:id="rId8"/>
    <p:sldLayoutId id="2147484207" r:id="rId9"/>
    <p:sldLayoutId id="2147484237" r:id="rId10"/>
    <p:sldLayoutId id="2147484238" r:id="rId11"/>
    <p:sldLayoutId id="2147484239" r:id="rId1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bwMode="auto">
          <a:xfrm>
            <a:off x="0" y="0"/>
            <a:ext cx="9144000" cy="5143500"/>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 name="TextBox 10"/>
          <p:cNvSpPr txBox="1"/>
          <p:nvPr userDrawn="1"/>
        </p:nvSpPr>
        <p:spPr>
          <a:xfrm>
            <a:off x="479291" y="4175206"/>
            <a:ext cx="8265110" cy="70788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Copyright©2012 Huawei Technologies Co., Ltd. All Rights Reserved.</a:t>
            </a:r>
            <a:endParaRPr kumimoji="0" lang="zh-CN"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800" b="0" i="0" u="none" strike="noStrike" kern="1200" cap="none" spc="0" normalizeH="0" baseline="0" noProof="0" dirty="0">
              <a:ln>
                <a:noFill/>
              </a:ln>
              <a:solidFill>
                <a:schemeClr val="bg1">
                  <a:lumMod val="65000"/>
                </a:schemeClr>
              </a:solidFill>
              <a:effectLst/>
              <a:uLnTx/>
              <a:uFillTx/>
              <a:latin typeface="+mn-lt"/>
              <a:ea typeface="宋体"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4" cstate="print"/>
          <a:srcRect/>
          <a:stretch>
            <a:fillRect/>
          </a:stretch>
        </p:blipFill>
        <p:spPr bwMode="auto">
          <a:xfrm>
            <a:off x="3783171" y="950801"/>
            <a:ext cx="1657350" cy="1600312"/>
          </a:xfrm>
          <a:prstGeom prst="rect">
            <a:avLst/>
          </a:prstGeom>
          <a:noFill/>
        </p:spPr>
      </p:pic>
      <p:sp>
        <p:nvSpPr>
          <p:cNvPr id="7" name="Rectangle 3"/>
          <p:cNvSpPr>
            <a:spLocks noChangeArrowheads="1"/>
          </p:cNvSpPr>
          <p:nvPr userDrawn="1"/>
        </p:nvSpPr>
        <p:spPr bwMode="auto">
          <a:xfrm>
            <a:off x="1843989" y="2862273"/>
            <a:ext cx="5423184" cy="365216"/>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sz="1800" b="1" dirty="0" smtClean="0">
                <a:solidFill>
                  <a:srgbClr val="333333"/>
                </a:solidFill>
                <a:latin typeface="FrutigerNext LT Medium" pitchFamily="34" charset="0"/>
                <a:ea typeface="ＭＳ Ｐゴシック" pitchFamily="34" charset="-128"/>
              </a:rPr>
              <a:t>HUAWEI ENTERPRISE ICT SOLUTIONS </a:t>
            </a:r>
            <a:r>
              <a:rPr lang="en-US" altLang="zh-CN" sz="1800" b="1" dirty="0" smtClean="0">
                <a:solidFill>
                  <a:srgbClr val="C00000"/>
                </a:solidFill>
                <a:latin typeface="FrutigerNext LT Medium" pitchFamily="34" charset="0"/>
                <a:ea typeface="ＭＳ Ｐゴシック" pitchFamily="34" charset="-128"/>
              </a:rPr>
              <a:t>A BETTER WAY</a:t>
            </a:r>
            <a:endParaRPr lang="zh-CN" altLang="en-US" sz="1800" b="1" dirty="0">
              <a:solidFill>
                <a:srgbClr val="C00000"/>
              </a:solidFill>
              <a:latin typeface="FrutigerNext LT Medium"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116" r:id="rId1"/>
    <p:sldLayoutId id="2147484241" r:id="rId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79561" y="0"/>
            <a:ext cx="8210828" cy="681718"/>
          </a:xfrm>
          <a:prstGeom prst="rect">
            <a:avLst/>
          </a:prstGeom>
          <a:noFill/>
          <a:ln w="9525">
            <a:noFill/>
            <a:miter lim="800000"/>
            <a:headEnd/>
            <a:tailEnd/>
          </a:ln>
        </p:spPr>
        <p:txBody>
          <a:bodyPr vert="horz" wrap="square" lIns="81616" tIns="40808" rIns="81616" bIns="40808"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3075" name="Rectangle 3"/>
          <p:cNvSpPr>
            <a:spLocks noGrp="1" noChangeArrowheads="1"/>
          </p:cNvSpPr>
          <p:nvPr>
            <p:ph type="body" idx="1"/>
          </p:nvPr>
        </p:nvSpPr>
        <p:spPr bwMode="auto">
          <a:xfrm>
            <a:off x="652948" y="843983"/>
            <a:ext cx="8167298" cy="3671888"/>
          </a:xfrm>
          <a:prstGeom prst="rect">
            <a:avLst/>
          </a:prstGeom>
          <a:noFill/>
          <a:ln w="9525">
            <a:noFill/>
            <a:miter lim="800000"/>
            <a:headEnd/>
            <a:tailEnd/>
          </a:ln>
        </p:spPr>
        <p:txBody>
          <a:bodyPr vert="horz" wrap="square" lIns="81616" tIns="40808" rIns="81616" bIns="4080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pic>
        <p:nvPicPr>
          <p:cNvPr id="3076" name="Picture 22" descr="dd"/>
          <p:cNvPicPr>
            <a:picLocks noChangeAspect="1" noChangeArrowheads="1"/>
          </p:cNvPicPr>
          <p:nvPr/>
        </p:nvPicPr>
        <p:blipFill>
          <a:blip r:embed="rId23" cstate="print"/>
          <a:srcRect/>
          <a:stretch>
            <a:fillRect/>
          </a:stretch>
        </p:blipFill>
        <p:spPr bwMode="auto">
          <a:xfrm>
            <a:off x="0" y="4665889"/>
            <a:ext cx="9150802" cy="477611"/>
          </a:xfrm>
          <a:prstGeom prst="rect">
            <a:avLst/>
          </a:prstGeom>
          <a:noFill/>
          <a:ln w="9525">
            <a:noFill/>
            <a:miter lim="800000"/>
            <a:headEnd/>
            <a:tailEnd/>
          </a:ln>
        </p:spPr>
      </p:pic>
      <p:pic>
        <p:nvPicPr>
          <p:cNvPr id="3077" name="Picture 24" descr="8"/>
          <p:cNvPicPr>
            <a:picLocks noChangeAspect="1" noChangeArrowheads="1"/>
          </p:cNvPicPr>
          <p:nvPr/>
        </p:nvPicPr>
        <p:blipFill>
          <a:blip r:embed="rId24" cstate="print"/>
          <a:srcRect/>
          <a:stretch>
            <a:fillRect/>
          </a:stretch>
        </p:blipFill>
        <p:spPr bwMode="auto">
          <a:xfrm>
            <a:off x="7508908" y="4800600"/>
            <a:ext cx="1311338" cy="233703"/>
          </a:xfrm>
          <a:prstGeom prst="rect">
            <a:avLst/>
          </a:prstGeom>
          <a:noFill/>
          <a:ln w="9525">
            <a:noFill/>
            <a:miter lim="800000"/>
            <a:headEnd/>
            <a:tailEnd/>
          </a:ln>
        </p:spPr>
      </p:pic>
      <p:sp>
        <p:nvSpPr>
          <p:cNvPr id="1190" name="Rectangle 166"/>
          <p:cNvSpPr>
            <a:spLocks noChangeArrowheads="1"/>
          </p:cNvSpPr>
          <p:nvPr/>
        </p:nvSpPr>
        <p:spPr bwMode="auto">
          <a:xfrm>
            <a:off x="9269149" y="3716279"/>
            <a:ext cx="919569" cy="328618"/>
          </a:xfrm>
          <a:prstGeom prst="rect">
            <a:avLst/>
          </a:prstGeom>
          <a:solidFill>
            <a:srgbClr val="FFFFFF"/>
          </a:solidFill>
          <a:ln>
            <a:noFill/>
          </a:ln>
          <a:effectLst/>
          <a:extLst>
            <a:ext uri="{91240B29-F687-4F45-9708-019B960494DF}"/>
            <a:ext uri="{AF507438-7753-43E0-B8FC-AC1667EBCBE1}"/>
          </a:extLst>
        </p:spPr>
        <p:txBody>
          <a:bodyPr lIns="81603" tIns="40800" rIns="81603" bIns="40800" anchor="ctr">
            <a:spAutoFit/>
          </a:bodyPr>
          <a:lstStyle/>
          <a:p>
            <a:pPr defTabSz="816302" fontAlgn="auto">
              <a:spcBef>
                <a:spcPts val="0"/>
              </a:spcBef>
              <a:spcAft>
                <a:spcPts val="0"/>
              </a:spcAft>
              <a:defRPr/>
            </a:pPr>
            <a:endParaRPr lang="en-US" sz="1600">
              <a:solidFill>
                <a:srgbClr val="B2B2B2"/>
              </a:solidFill>
              <a:latin typeface="Franklin Gothic Book"/>
            </a:endParaRPr>
          </a:p>
        </p:txBody>
      </p:sp>
      <p:grpSp>
        <p:nvGrpSpPr>
          <p:cNvPr id="4" name="Group 169"/>
          <p:cNvGrpSpPr>
            <a:grpSpLocks/>
          </p:cNvGrpSpPr>
          <p:nvPr/>
        </p:nvGrpSpPr>
        <p:grpSpPr bwMode="auto">
          <a:xfrm>
            <a:off x="9354849" y="2842193"/>
            <a:ext cx="740008" cy="136752"/>
            <a:chOff x="5893" y="2387"/>
            <a:chExt cx="466" cy="115"/>
          </a:xfrm>
        </p:grpSpPr>
        <p:sp>
          <p:nvSpPr>
            <p:cNvPr id="1194" name="Rectangle 170"/>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195" name="Rectangle 171"/>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196" name="Rectangle 172"/>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197" name="Rectangle 173"/>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5" name="Group 174"/>
          <p:cNvGrpSpPr>
            <a:grpSpLocks/>
          </p:cNvGrpSpPr>
          <p:nvPr/>
        </p:nvGrpSpPr>
        <p:grpSpPr bwMode="auto">
          <a:xfrm>
            <a:off x="9354849" y="3004457"/>
            <a:ext cx="740008" cy="136752"/>
            <a:chOff x="5893" y="2523"/>
            <a:chExt cx="466" cy="115"/>
          </a:xfrm>
        </p:grpSpPr>
        <p:sp>
          <p:nvSpPr>
            <p:cNvPr id="1199" name="Rectangle 175"/>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00" name="Rectangle 176"/>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01" name="Rectangle 177"/>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02" name="Rectangle 178"/>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6" name="Group 179"/>
          <p:cNvGrpSpPr>
            <a:grpSpLocks/>
          </p:cNvGrpSpPr>
          <p:nvPr/>
        </p:nvGrpSpPr>
        <p:grpSpPr bwMode="auto">
          <a:xfrm>
            <a:off x="9354849" y="3165702"/>
            <a:ext cx="740008" cy="136752"/>
            <a:chOff x="5893" y="2659"/>
            <a:chExt cx="466" cy="115"/>
          </a:xfrm>
        </p:grpSpPr>
        <p:sp>
          <p:nvSpPr>
            <p:cNvPr id="1204" name="Rectangle 180"/>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05" name="Rectangle 181"/>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06" name="Rectangle 182"/>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07" name="Rectangle 183"/>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7" name="Group 184"/>
          <p:cNvGrpSpPr>
            <a:grpSpLocks/>
          </p:cNvGrpSpPr>
          <p:nvPr/>
        </p:nvGrpSpPr>
        <p:grpSpPr bwMode="auto">
          <a:xfrm>
            <a:off x="9354849" y="2679927"/>
            <a:ext cx="740008" cy="141855"/>
            <a:chOff x="5893" y="2251"/>
            <a:chExt cx="466" cy="119"/>
          </a:xfrm>
        </p:grpSpPr>
        <p:sp>
          <p:nvSpPr>
            <p:cNvPr id="1209" name="Rectangle 185"/>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10" name="Rectangle 186"/>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11" name="Rectangle 187"/>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12" name="Rectangle 188"/>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8" name="Group 189"/>
          <p:cNvGrpSpPr>
            <a:grpSpLocks/>
          </p:cNvGrpSpPr>
          <p:nvPr/>
        </p:nvGrpSpPr>
        <p:grpSpPr bwMode="auto">
          <a:xfrm>
            <a:off x="9354849" y="3436144"/>
            <a:ext cx="740008" cy="136752"/>
            <a:chOff x="5893" y="2886"/>
            <a:chExt cx="466" cy="115"/>
          </a:xfrm>
        </p:grpSpPr>
        <p:sp>
          <p:nvSpPr>
            <p:cNvPr id="1214" name="Rectangle 190"/>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15" name="Rectangle 191"/>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16" name="Rectangle 192"/>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17" name="Rectangle 193"/>
            <p:cNvSpPr>
              <a:spLocks noChangeArrowheads="1"/>
            </p:cNvSpPr>
            <p:nvPr userDrawn="1"/>
          </p:nvSpPr>
          <p:spPr bwMode="auto">
            <a:xfrm flipV="1">
              <a:off x="5893" y="2886"/>
              <a:ext cx="117" cy="115"/>
            </a:xfrm>
            <a:prstGeom prst="rect">
              <a:avLst/>
            </a:prstGeom>
            <a:solidFill>
              <a:srgbClr val="9900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9" name="Group 194"/>
          <p:cNvGrpSpPr>
            <a:grpSpLocks/>
          </p:cNvGrpSpPr>
          <p:nvPr/>
        </p:nvGrpSpPr>
        <p:grpSpPr bwMode="auto">
          <a:xfrm>
            <a:off x="9354849" y="3598409"/>
            <a:ext cx="740008" cy="136752"/>
            <a:chOff x="5893" y="3022"/>
            <a:chExt cx="466" cy="115"/>
          </a:xfrm>
        </p:grpSpPr>
        <p:sp>
          <p:nvSpPr>
            <p:cNvPr id="1219" name="Rectangle 195"/>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20" name="Rectangle 196"/>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21" name="Rectangle 197"/>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22" name="Rectangle 198"/>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10" name="Group 199"/>
          <p:cNvGrpSpPr>
            <a:grpSpLocks/>
          </p:cNvGrpSpPr>
          <p:nvPr/>
        </p:nvGrpSpPr>
        <p:grpSpPr bwMode="auto">
          <a:xfrm>
            <a:off x="9354849" y="3759654"/>
            <a:ext cx="740008" cy="137773"/>
            <a:chOff x="5893" y="3158"/>
            <a:chExt cx="466" cy="115"/>
          </a:xfrm>
        </p:grpSpPr>
        <p:sp>
          <p:nvSpPr>
            <p:cNvPr id="1224" name="Rectangle 200"/>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25" name="Rectangle 201"/>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26" name="Rectangle 202"/>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27" name="Rectangle 203"/>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11" name="Group 204"/>
          <p:cNvGrpSpPr>
            <a:grpSpLocks/>
          </p:cNvGrpSpPr>
          <p:nvPr/>
        </p:nvGrpSpPr>
        <p:grpSpPr bwMode="auto">
          <a:xfrm>
            <a:off x="9354849" y="4030096"/>
            <a:ext cx="740008" cy="136752"/>
            <a:chOff x="5893" y="3385"/>
            <a:chExt cx="466" cy="115"/>
          </a:xfrm>
        </p:grpSpPr>
        <p:sp>
          <p:nvSpPr>
            <p:cNvPr id="1229" name="Rectangle 205"/>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30" name="Rectangle 206"/>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31" name="Rectangle 207"/>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32" name="Rectangle 208"/>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12" name="Group 209"/>
          <p:cNvGrpSpPr>
            <a:grpSpLocks/>
          </p:cNvGrpSpPr>
          <p:nvPr/>
        </p:nvGrpSpPr>
        <p:grpSpPr bwMode="auto">
          <a:xfrm>
            <a:off x="9354849" y="4192361"/>
            <a:ext cx="740008" cy="136752"/>
            <a:chOff x="5893" y="3521"/>
            <a:chExt cx="466" cy="115"/>
          </a:xfrm>
        </p:grpSpPr>
        <p:sp>
          <p:nvSpPr>
            <p:cNvPr id="1234" name="Rectangle 210"/>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35" name="Rectangle 211"/>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36" name="Rectangle 212"/>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37" name="Rectangle 213"/>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13" name="Group 214"/>
          <p:cNvGrpSpPr>
            <a:grpSpLocks/>
          </p:cNvGrpSpPr>
          <p:nvPr/>
        </p:nvGrpSpPr>
        <p:grpSpPr bwMode="auto">
          <a:xfrm>
            <a:off x="9354849" y="4354626"/>
            <a:ext cx="740008" cy="136752"/>
            <a:chOff x="5893" y="3657"/>
            <a:chExt cx="466" cy="115"/>
          </a:xfrm>
        </p:grpSpPr>
        <p:sp>
          <p:nvSpPr>
            <p:cNvPr id="1239" name="Rectangle 215"/>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40" name="Rectangle 216"/>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41" name="Rectangle 217"/>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42" name="Rectangle 218"/>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14" name="Group 219"/>
          <p:cNvGrpSpPr>
            <a:grpSpLocks/>
          </p:cNvGrpSpPr>
          <p:nvPr/>
        </p:nvGrpSpPr>
        <p:grpSpPr bwMode="auto">
          <a:xfrm>
            <a:off x="9354849" y="4624048"/>
            <a:ext cx="740008" cy="137772"/>
            <a:chOff x="5893" y="3884"/>
            <a:chExt cx="466" cy="115"/>
          </a:xfrm>
        </p:grpSpPr>
        <p:sp>
          <p:nvSpPr>
            <p:cNvPr id="1244" name="Rectangle 220"/>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45" name="Rectangle 221"/>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46" name="Rectangle 222"/>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47" name="Rectangle 223"/>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15" name="Group 224"/>
          <p:cNvGrpSpPr>
            <a:grpSpLocks/>
          </p:cNvGrpSpPr>
          <p:nvPr/>
        </p:nvGrpSpPr>
        <p:grpSpPr bwMode="auto">
          <a:xfrm>
            <a:off x="9354849" y="4793457"/>
            <a:ext cx="740008" cy="136752"/>
            <a:chOff x="5893" y="4026"/>
            <a:chExt cx="466" cy="115"/>
          </a:xfrm>
        </p:grpSpPr>
        <p:sp>
          <p:nvSpPr>
            <p:cNvPr id="1249" name="Rectangle 225"/>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50" name="Rectangle 226"/>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51" name="Rectangle 227"/>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52" name="Rectangle 228"/>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grpSp>
        <p:nvGrpSpPr>
          <p:cNvPr id="16" name="Group 229"/>
          <p:cNvGrpSpPr>
            <a:grpSpLocks/>
          </p:cNvGrpSpPr>
          <p:nvPr/>
        </p:nvGrpSpPr>
        <p:grpSpPr bwMode="auto">
          <a:xfrm>
            <a:off x="9354849" y="4961845"/>
            <a:ext cx="740008" cy="136752"/>
            <a:chOff x="5893" y="4167"/>
            <a:chExt cx="466" cy="115"/>
          </a:xfrm>
        </p:grpSpPr>
        <p:sp>
          <p:nvSpPr>
            <p:cNvPr id="1254" name="Rectangle 230"/>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55" name="Rectangle 231"/>
            <p:cNvSpPr>
              <a:spLocks noChangeArrowheads="1"/>
            </p:cNvSpPr>
            <p:nvPr userDrawn="1"/>
          </p:nvSpPr>
          <p:spPr bwMode="auto">
            <a:xfrm flipV="1">
              <a:off x="6126" y="4167"/>
              <a:ext cx="116" cy="115"/>
            </a:xfrm>
            <a:prstGeom prst="rect">
              <a:avLst/>
            </a:prstGeom>
            <a:solidFill>
              <a:srgbClr val="CCFF99"/>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56" name="Rectangle 232"/>
            <p:cNvSpPr>
              <a:spLocks noChangeArrowheads="1"/>
            </p:cNvSpPr>
            <p:nvPr userDrawn="1"/>
          </p:nvSpPr>
          <p:spPr bwMode="auto">
            <a:xfrm flipV="1">
              <a:off x="6242" y="4167"/>
              <a:ext cx="117" cy="115"/>
            </a:xfrm>
            <a:prstGeom prst="rect">
              <a:avLst/>
            </a:prstGeom>
            <a:solidFill>
              <a:srgbClr val="99CCCC"/>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sp>
          <p:nvSpPr>
            <p:cNvPr id="1257" name="Rectangle 233"/>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ext uri="{AF507438-7753-43E0-B8FC-AC1667EBCBE1}"/>
            </a:extLst>
          </p:spPr>
          <p:txBody>
            <a:bodyPr wrap="none" anchor="ctr"/>
            <a:lstStyle/>
            <a:p>
              <a:pPr defTabSz="816302" fontAlgn="auto">
                <a:spcBef>
                  <a:spcPts val="0"/>
                </a:spcBef>
                <a:spcAft>
                  <a:spcPts val="0"/>
                </a:spcAft>
                <a:defRPr/>
              </a:pPr>
              <a:endParaRPr lang="en-US" sz="1600">
                <a:solidFill>
                  <a:srgbClr val="B2B2B2"/>
                </a:solidFill>
                <a:latin typeface="Franklin Gothic Book"/>
              </a:endParaRPr>
            </a:p>
          </p:txBody>
        </p:sp>
      </p:grpSp>
      <p:sp>
        <p:nvSpPr>
          <p:cNvPr id="1262" name="Rectangle 238"/>
          <p:cNvSpPr>
            <a:spLocks noChangeArrowheads="1"/>
          </p:cNvSpPr>
          <p:nvPr/>
        </p:nvSpPr>
        <p:spPr bwMode="auto">
          <a:xfrm>
            <a:off x="-1844580" y="394948"/>
            <a:ext cx="1844580" cy="3149373"/>
          </a:xfrm>
          <a:prstGeom prst="rect">
            <a:avLst/>
          </a:prstGeom>
          <a:noFill/>
          <a:ln>
            <a:noFill/>
          </a:ln>
          <a:effectLst/>
          <a:extLst>
            <a:ext uri="{909E8E84-426E-40DD-AFC4-6F175D3DCCD1}"/>
            <a:ext uri="{91240B29-F687-4F45-9708-019B960494DF}"/>
            <a:ext uri="{AF507438-7753-43E0-B8FC-AC1667EBCBE1}"/>
          </a:extLst>
        </p:spPr>
        <p:txBody>
          <a:bodyPr lIns="69916" tIns="34958" rIns="69916" bIns="34958"/>
          <a:lstStyle/>
          <a:p>
            <a:pPr marL="306061" indent="-306061" algn="r" defTabSz="816302" fontAlgn="auto">
              <a:lnSpc>
                <a:spcPct val="85000"/>
              </a:lnSpc>
              <a:spcBef>
                <a:spcPct val="20000"/>
              </a:spcBef>
              <a:spcAft>
                <a:spcPts val="0"/>
              </a:spcAft>
              <a:buClr>
                <a:srgbClr val="B2B2B2"/>
              </a:buClr>
              <a:defRPr/>
            </a:pPr>
            <a:r>
              <a:rPr lang="en-US" sz="900" noProof="1">
                <a:solidFill>
                  <a:srgbClr val="FFFFFF"/>
                </a:solidFill>
                <a:latin typeface="Franklin Gothic Book"/>
              </a:rPr>
              <a:t>Slide title</a:t>
            </a:r>
            <a:r>
              <a:rPr lang="en-US" altLang="zh-CN" sz="900" b="1" dirty="0">
                <a:solidFill>
                  <a:srgbClr val="2D2015"/>
                </a:solidFill>
                <a:latin typeface="Franklin Gothic Book"/>
              </a:rPr>
              <a:t> </a:t>
            </a:r>
            <a:r>
              <a:rPr lang="en-US" altLang="zh-CN" sz="900" dirty="0">
                <a:solidFill>
                  <a:srgbClr val="FFFFFF"/>
                </a:solidFill>
                <a:latin typeface="Franklin Gothic Book"/>
              </a:rPr>
              <a:t>:32-35pt  </a:t>
            </a:r>
            <a:endParaRPr lang="zh-CN" altLang="en-US"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r>
              <a:rPr lang="en-US" altLang="zh-CN" sz="900" dirty="0">
                <a:solidFill>
                  <a:srgbClr val="FFFFFF"/>
                </a:solidFill>
                <a:latin typeface="Franklin Gothic Book"/>
              </a:rPr>
              <a:t>Color: R153 G0 B0</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Corporate Font :</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FrutigerNext LT Medium</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Font to be used by customers and </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partners : </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Arial</a:t>
            </a:r>
            <a:endParaRPr lang="en-US" altLang="zh-CN"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en-US" altLang="zh-CN"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zh-CN" altLang="en-US"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zh-CN" altLang="en-US"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r>
              <a:rPr lang="zh-CN" altLang="zh-CN" sz="900" dirty="0">
                <a:solidFill>
                  <a:srgbClr val="FFFFFF"/>
                </a:solidFill>
                <a:latin typeface="Franklin Gothic Book"/>
              </a:rPr>
              <a:t>Slide </a:t>
            </a:r>
            <a:r>
              <a:rPr lang="zh-CN" altLang="en-US" sz="900" dirty="0">
                <a:solidFill>
                  <a:srgbClr val="FFFFFF"/>
                </a:solidFill>
                <a:latin typeface="Franklin Gothic Book"/>
              </a:rPr>
              <a:t>t</a:t>
            </a:r>
            <a:r>
              <a:rPr lang="en-US" altLang="zh-CN" sz="900" dirty="0">
                <a:solidFill>
                  <a:srgbClr val="FFFFFF"/>
                </a:solidFill>
                <a:latin typeface="Franklin Gothic Book"/>
              </a:rPr>
              <a:t>ext</a:t>
            </a:r>
            <a:r>
              <a:rPr lang="zh-CN" altLang="zh-CN" sz="900" dirty="0">
                <a:solidFill>
                  <a:srgbClr val="FFFFFF"/>
                </a:solidFill>
                <a:latin typeface="Franklin Gothic Book"/>
              </a:rPr>
              <a:t> </a:t>
            </a:r>
            <a:r>
              <a:rPr lang="en-US" altLang="zh-CN" sz="900" dirty="0">
                <a:solidFill>
                  <a:srgbClr val="FFFFFF"/>
                </a:solidFill>
                <a:latin typeface="Franklin Gothic Book"/>
              </a:rPr>
              <a:t>:20-22pt</a:t>
            </a:r>
          </a:p>
          <a:p>
            <a:pPr marL="306061" indent="-306061" algn="r" defTabSz="816302" eaLnBrk="0" fontAlgn="auto" hangingPunct="0">
              <a:lnSpc>
                <a:spcPct val="85000"/>
              </a:lnSpc>
              <a:spcBef>
                <a:spcPct val="20000"/>
              </a:spcBef>
              <a:spcAft>
                <a:spcPts val="0"/>
              </a:spcAft>
              <a:buClr>
                <a:srgbClr val="FFFFFF"/>
              </a:buClr>
              <a:buFont typeface="Times New Roman" pitchFamily="18" charset="0"/>
              <a:buNone/>
              <a:defRPr/>
            </a:pPr>
            <a:r>
              <a:rPr lang="en-US" sz="900" noProof="1">
                <a:solidFill>
                  <a:srgbClr val="FFFFFF"/>
                </a:solidFill>
                <a:latin typeface="Franklin Gothic Book"/>
              </a:rPr>
              <a:t>Bullets level 2-5</a:t>
            </a:r>
            <a:r>
              <a:rPr lang="en-US" altLang="zh-CN" sz="900" dirty="0">
                <a:solidFill>
                  <a:srgbClr val="FFFFFF"/>
                </a:solidFill>
                <a:latin typeface="Franklin Gothic Book"/>
              </a:rPr>
              <a:t>:</a:t>
            </a:r>
            <a:endParaRPr lang="en-US" sz="900" noProof="1">
              <a:solidFill>
                <a:srgbClr val="FFFFFF"/>
              </a:solidFill>
              <a:latin typeface="Franklin Gothic Book"/>
            </a:endParaRPr>
          </a:p>
          <a:p>
            <a:pPr marL="306061" indent="-306061" algn="r" defTabSz="816302" eaLnBrk="0" fontAlgn="auto" hangingPunct="0">
              <a:lnSpc>
                <a:spcPct val="85000"/>
              </a:lnSpc>
              <a:spcBef>
                <a:spcPct val="20000"/>
              </a:spcBef>
              <a:spcAft>
                <a:spcPts val="0"/>
              </a:spcAft>
              <a:buClr>
                <a:srgbClr val="FFFFFF"/>
              </a:buClr>
              <a:buFont typeface="Times New Roman" pitchFamily="18" charset="0"/>
              <a:buNone/>
              <a:defRPr/>
            </a:pPr>
            <a:r>
              <a:rPr lang="en-US" altLang="zh-CN" sz="900" dirty="0">
                <a:solidFill>
                  <a:srgbClr val="FFFFFF"/>
                </a:solidFill>
                <a:latin typeface="Franklin Gothic Book"/>
              </a:rPr>
              <a:t> 18pt  </a:t>
            </a:r>
          </a:p>
          <a:p>
            <a:pPr marL="306061" indent="-306061" algn="r" defTabSz="816302" fontAlgn="auto">
              <a:lnSpc>
                <a:spcPct val="85000"/>
              </a:lnSpc>
              <a:spcBef>
                <a:spcPct val="20000"/>
              </a:spcBef>
              <a:spcAft>
                <a:spcPts val="0"/>
              </a:spcAft>
              <a:buClr>
                <a:srgbClr val="B2B2B2"/>
              </a:buClr>
              <a:defRPr/>
            </a:pPr>
            <a:r>
              <a:rPr lang="en-US" altLang="zh-CN" sz="900" dirty="0" err="1">
                <a:solidFill>
                  <a:srgbClr val="FFFFFF"/>
                </a:solidFill>
                <a:latin typeface="Franklin Gothic Book"/>
              </a:rPr>
              <a:t>Color:Black</a:t>
            </a:r>
            <a:endParaRPr lang="en-US" altLang="zh-CN"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Corporate Font :</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FrutigerNext LT Medium</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Font to be used by customers and </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partners : </a:t>
            </a:r>
          </a:p>
          <a:p>
            <a:pPr marL="306061" indent="-306061" algn="r" defTabSz="816302" fontAlgn="auto">
              <a:lnSpc>
                <a:spcPct val="85000"/>
              </a:lnSpc>
              <a:spcBef>
                <a:spcPct val="20000"/>
              </a:spcBef>
              <a:spcAft>
                <a:spcPts val="0"/>
              </a:spcAft>
              <a:buClr>
                <a:srgbClr val="B2B2B2"/>
              </a:buClr>
              <a:defRPr/>
            </a:pPr>
            <a:r>
              <a:rPr lang="zh-CN" altLang="en-US" sz="900" dirty="0">
                <a:solidFill>
                  <a:srgbClr val="FFFFFF"/>
                </a:solidFill>
                <a:latin typeface="Franklin Gothic Book"/>
              </a:rPr>
              <a:t>Arial</a:t>
            </a:r>
            <a:endParaRPr lang="en-US" altLang="zh-CN"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en-US" altLang="zh-CN"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zh-CN" altLang="en-US"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zh-CN" altLang="en-US"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zh-CN" altLang="en-US"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en-US" altLang="zh-CN"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en-US" altLang="zh-CN" sz="900" dirty="0">
              <a:solidFill>
                <a:srgbClr val="FFFFFF"/>
              </a:solidFill>
              <a:latin typeface="Franklin Gothic Book"/>
            </a:endParaRPr>
          </a:p>
          <a:p>
            <a:pPr marL="306061" indent="-306061" algn="r" defTabSz="816302" fontAlgn="auto">
              <a:lnSpc>
                <a:spcPct val="85000"/>
              </a:lnSpc>
              <a:spcBef>
                <a:spcPct val="20000"/>
              </a:spcBef>
              <a:spcAft>
                <a:spcPts val="0"/>
              </a:spcAft>
              <a:buClr>
                <a:srgbClr val="B2B2B2"/>
              </a:buClr>
              <a:defRPr/>
            </a:pPr>
            <a:endParaRPr lang="zh-CN" altLang="en-US" sz="900" dirty="0">
              <a:solidFill>
                <a:srgbClr val="2D2015"/>
              </a:solidFill>
              <a:latin typeface="Franklin Gothic Book"/>
            </a:endParaRPr>
          </a:p>
        </p:txBody>
      </p:sp>
      <p:sp>
        <p:nvSpPr>
          <p:cNvPr id="1263" name="Text Box 239"/>
          <p:cNvSpPr txBox="1">
            <a:spLocks noChangeArrowheads="1"/>
          </p:cNvSpPr>
          <p:nvPr/>
        </p:nvSpPr>
        <p:spPr bwMode="auto">
          <a:xfrm>
            <a:off x="9144000" y="-12246"/>
            <a:ext cx="1295015" cy="1051909"/>
          </a:xfrm>
          <a:prstGeom prst="rect">
            <a:avLst/>
          </a:prstGeom>
          <a:noFill/>
          <a:ln>
            <a:noFill/>
          </a:ln>
          <a:effectLst/>
          <a:extLst>
            <a:ext uri="{909E8E84-426E-40DD-AFC4-6F175D3DCCD1}"/>
            <a:ext uri="{91240B29-F687-4F45-9708-019B960494DF}"/>
            <a:ext uri="{AF507438-7753-43E0-B8FC-AC1667EBCBE1}"/>
          </a:extLst>
        </p:spPr>
        <p:txBody>
          <a:bodyPr lIns="81616" tIns="40808" rIns="81616" bIns="40808">
            <a:spAutoFit/>
          </a:bodyPr>
          <a:lstStyle/>
          <a:p>
            <a:pPr defTabSz="816302" fontAlgn="auto">
              <a:spcBef>
                <a:spcPts val="0"/>
              </a:spcBef>
              <a:spcAft>
                <a:spcPts val="0"/>
              </a:spcAft>
              <a:defRPr/>
            </a:pPr>
            <a:r>
              <a:rPr lang="en-US" altLang="zh-CN" sz="900" dirty="0">
                <a:solidFill>
                  <a:srgbClr val="FFFFFF"/>
                </a:solidFill>
                <a:latin typeface="Franklin Gothic Book"/>
              </a:rPr>
              <a:t>Top right  corner  for   field-mark, customer or partner logotypes. </a:t>
            </a:r>
          </a:p>
          <a:p>
            <a:pPr defTabSz="816302" fontAlgn="auto">
              <a:spcBef>
                <a:spcPts val="0"/>
              </a:spcBef>
              <a:spcAft>
                <a:spcPts val="0"/>
              </a:spcAft>
              <a:defRPr/>
            </a:pPr>
            <a:endParaRPr lang="en-US" altLang="zh-CN" sz="900" dirty="0">
              <a:solidFill>
                <a:srgbClr val="FFFFFF"/>
              </a:solidFill>
              <a:latin typeface="Franklin Gothic Book"/>
            </a:endParaRPr>
          </a:p>
          <a:p>
            <a:pPr defTabSz="816302" fontAlgn="auto">
              <a:spcBef>
                <a:spcPts val="0"/>
              </a:spcBef>
              <a:spcAft>
                <a:spcPts val="0"/>
              </a:spcAft>
              <a:defRPr/>
            </a:pPr>
            <a:r>
              <a:rPr lang="en-US" altLang="zh-CN" sz="900" dirty="0">
                <a:solidFill>
                  <a:srgbClr val="FFFFFF"/>
                </a:solidFill>
                <a:latin typeface="Franklin Gothic Book"/>
              </a:rPr>
              <a:t>----------------   </a:t>
            </a:r>
          </a:p>
          <a:p>
            <a:pPr defTabSz="816302" fontAlgn="auto">
              <a:spcBef>
                <a:spcPts val="0"/>
              </a:spcBef>
              <a:spcAft>
                <a:spcPts val="0"/>
              </a:spcAft>
              <a:defRPr/>
            </a:pPr>
            <a:endParaRPr lang="zh-CN" altLang="en-US" sz="900" dirty="0">
              <a:solidFill>
                <a:srgbClr val="FFFFFF"/>
              </a:solidFill>
              <a:latin typeface="Franklin Gothic Book"/>
            </a:endParaRPr>
          </a:p>
        </p:txBody>
      </p:sp>
      <p:sp>
        <p:nvSpPr>
          <p:cNvPr id="1264" name="Text Box 240"/>
          <p:cNvSpPr txBox="1">
            <a:spLocks noChangeArrowheads="1"/>
          </p:cNvSpPr>
          <p:nvPr/>
        </p:nvSpPr>
        <p:spPr bwMode="auto">
          <a:xfrm>
            <a:off x="9144000" y="787853"/>
            <a:ext cx="1295015" cy="1882906"/>
          </a:xfrm>
          <a:prstGeom prst="rect">
            <a:avLst/>
          </a:prstGeom>
          <a:noFill/>
          <a:ln>
            <a:noFill/>
          </a:ln>
          <a:effectLst/>
          <a:extLst>
            <a:ext uri="{909E8E84-426E-40DD-AFC4-6F175D3DCCD1}"/>
            <a:ext uri="{91240B29-F687-4F45-9708-019B960494DF}"/>
            <a:ext uri="{AF507438-7753-43E0-B8FC-AC1667EBCBE1}"/>
          </a:extLst>
        </p:spPr>
        <p:txBody>
          <a:bodyPr lIns="81616" tIns="40808" rIns="81616" bIns="40808">
            <a:spAutoFit/>
          </a:bodyPr>
          <a:lstStyle/>
          <a:p>
            <a:pPr defTabSz="816302" fontAlgn="auto">
              <a:spcBef>
                <a:spcPts val="0"/>
              </a:spcBef>
              <a:spcAft>
                <a:spcPts val="0"/>
              </a:spcAft>
              <a:defRPr/>
            </a:pPr>
            <a:r>
              <a:rPr lang="en-US" altLang="zh-CN" sz="900" dirty="0">
                <a:solidFill>
                  <a:srgbClr val="FFFFFF"/>
                </a:solidFill>
                <a:latin typeface="Franklin Gothic Book"/>
              </a:rPr>
              <a:t>The following nine groups of colors are an example of how our design colors can be used, please take note that you should only use one design color group per slide. </a:t>
            </a:r>
          </a:p>
          <a:p>
            <a:pPr defTabSz="816302" fontAlgn="auto">
              <a:spcBef>
                <a:spcPts val="0"/>
              </a:spcBef>
              <a:spcAft>
                <a:spcPts val="0"/>
              </a:spcAft>
              <a:defRPr/>
            </a:pPr>
            <a:r>
              <a:rPr lang="en-US" altLang="zh-CN" sz="900" dirty="0">
                <a:solidFill>
                  <a:srgbClr val="FFFFFF"/>
                </a:solidFill>
                <a:latin typeface="Franklin Gothic Book"/>
              </a:rPr>
              <a:t> For specific usage details, refer to the “Typesetting Standard”.</a:t>
            </a:r>
          </a:p>
        </p:txBody>
      </p:sp>
      <p:sp>
        <p:nvSpPr>
          <p:cNvPr id="78" name="Text Box 8"/>
          <p:cNvSpPr txBox="1">
            <a:spLocks noChangeArrowheads="1"/>
          </p:cNvSpPr>
          <p:nvPr/>
        </p:nvSpPr>
        <p:spPr bwMode="auto">
          <a:xfrm>
            <a:off x="652948" y="4840401"/>
            <a:ext cx="4756271" cy="241496"/>
          </a:xfrm>
          <a:prstGeom prst="rect">
            <a:avLst/>
          </a:prstGeom>
          <a:noFill/>
          <a:ln w="9525">
            <a:noFill/>
            <a:miter lim="800000"/>
            <a:headEnd/>
            <a:tailEnd/>
          </a:ln>
        </p:spPr>
        <p:txBody>
          <a:bodyPr wrap="none" lIns="71517" tIns="35760" rIns="71517" bIns="35760">
            <a:spAutoFit/>
          </a:bodyPr>
          <a:lstStyle/>
          <a:p>
            <a:pPr defTabSz="715561" eaLnBrk="0" fontAlgn="auto" hangingPunct="0">
              <a:spcBef>
                <a:spcPts val="0"/>
              </a:spcBef>
              <a:spcAft>
                <a:spcPts val="0"/>
              </a:spcAft>
              <a:defRPr/>
            </a:pPr>
            <a:r>
              <a:rPr lang="en-US" altLang="zh-CN" sz="1100" dirty="0">
                <a:solidFill>
                  <a:srgbClr val="FFFFFF">
                    <a:lumMod val="50000"/>
                  </a:srgbClr>
                </a:solidFill>
                <a:latin typeface="Franklin Gothic Book"/>
                <a:ea typeface="华文细黑" pitchFamily="2" charset="-122"/>
              </a:rPr>
              <a:t>Copyright©2010 Huawei Technologies Co., Ltd. All Rights Reserved. </a:t>
            </a:r>
          </a:p>
        </p:txBody>
      </p:sp>
      <p:sp>
        <p:nvSpPr>
          <p:cNvPr id="2" name="矩形 1"/>
          <p:cNvSpPr/>
          <p:nvPr/>
        </p:nvSpPr>
        <p:spPr bwMode="auto">
          <a:xfrm>
            <a:off x="0" y="0"/>
            <a:ext cx="179561" cy="681718"/>
          </a:xfrm>
          <a:prstGeom prst="rect">
            <a:avLst/>
          </a:prstGeom>
          <a:solidFill>
            <a:srgbClr val="FF6600"/>
          </a:solidFill>
          <a:ln w="9525" cap="flat" cmpd="sng" algn="ctr">
            <a:noFill/>
            <a:prstDash val="solid"/>
            <a:round/>
            <a:headEnd type="none" w="med" len="med"/>
            <a:tailEnd type="none" w="med" len="med"/>
          </a:ln>
          <a:effectLst/>
          <a:extLst/>
        </p:spPr>
        <p:txBody>
          <a:bodyPr lIns="81616" tIns="40808" rIns="81616" bIns="40808"/>
          <a:lstStyle/>
          <a:p>
            <a:pPr defTabSz="816164">
              <a:defRPr/>
            </a:pPr>
            <a:endParaRPr lang="en-US" sz="1600" dirty="0">
              <a:solidFill>
                <a:srgbClr val="B2B2B2"/>
              </a:solidFill>
              <a:latin typeface="Arial" charset="0"/>
            </a:endParaRPr>
          </a:p>
        </p:txBody>
      </p:sp>
      <p:sp>
        <p:nvSpPr>
          <p:cNvPr id="3" name="矩形 2"/>
          <p:cNvSpPr/>
          <p:nvPr/>
        </p:nvSpPr>
        <p:spPr>
          <a:xfrm>
            <a:off x="6228858" y="4837339"/>
            <a:ext cx="581607" cy="251690"/>
          </a:xfrm>
          <a:prstGeom prst="rect">
            <a:avLst/>
          </a:prstGeom>
        </p:spPr>
        <p:txBody>
          <a:bodyPr wrap="none" lIns="81616" tIns="40808" rIns="81616" bIns="40808">
            <a:spAutoFit/>
          </a:bodyPr>
          <a:lstStyle/>
          <a:p>
            <a:pPr defTabSz="816302" fontAlgn="auto">
              <a:spcBef>
                <a:spcPts val="0"/>
              </a:spcBef>
              <a:spcAft>
                <a:spcPts val="0"/>
              </a:spcAft>
              <a:defRPr/>
            </a:pPr>
            <a:fld id="{D56BD249-7007-450F-BB36-C48EB1A549FE}" type="slidenum">
              <a:rPr lang="en-US" sz="1100">
                <a:solidFill>
                  <a:srgbClr val="B2B2B2">
                    <a:lumMod val="75000"/>
                  </a:srgbClr>
                </a:solidFill>
                <a:latin typeface="Franklin Gothic Book"/>
              </a:rPr>
              <a:pPr defTabSz="816302" fontAlgn="auto">
                <a:spcBef>
                  <a:spcPts val="0"/>
                </a:spcBef>
                <a:spcAft>
                  <a:spcPts val="0"/>
                </a:spcAft>
                <a:defRPr/>
              </a:pPr>
              <a:t>‹#›</a:t>
            </a:fld>
            <a:r>
              <a:rPr lang="en-US" sz="1100" dirty="0">
                <a:solidFill>
                  <a:srgbClr val="B2B2B2">
                    <a:lumMod val="75000"/>
                  </a:srgbClr>
                </a:solidFill>
                <a:latin typeface="Franklin Gothic Book"/>
              </a:rPr>
              <a:t> / n</a:t>
            </a:r>
          </a:p>
        </p:txBody>
      </p:sp>
      <p:sp>
        <p:nvSpPr>
          <p:cNvPr id="79" name="矩形 78"/>
          <p:cNvSpPr/>
          <p:nvPr/>
        </p:nvSpPr>
        <p:spPr>
          <a:xfrm>
            <a:off x="-121068" y="0"/>
            <a:ext cx="77538" cy="1707357"/>
          </a:xfrm>
          <a:prstGeom prst="rect">
            <a:avLst/>
          </a:prstGeom>
          <a:solidFill>
            <a:srgbClr val="00B050"/>
          </a:solidFill>
          <a:ln>
            <a:noFill/>
          </a:ln>
        </p:spPr>
        <p:txBody>
          <a:bodyPr lIns="81616" tIns="40808" rIns="81616" bIns="40808"/>
          <a:lstStyle/>
          <a:p>
            <a:pPr defTabSz="816164">
              <a:defRPr/>
            </a:pPr>
            <a:endParaRPr lang="en-US" sz="1600" dirty="0">
              <a:solidFill>
                <a:srgbClr val="B2B2B2"/>
              </a:solidFill>
              <a:latin typeface="Arial" charset="0"/>
            </a:endParaRPr>
          </a:p>
        </p:txBody>
      </p:sp>
      <p:sp>
        <p:nvSpPr>
          <p:cNvPr id="81" name="矩形 80"/>
          <p:cNvSpPr/>
          <p:nvPr/>
        </p:nvSpPr>
        <p:spPr>
          <a:xfrm>
            <a:off x="-23125" y="5176157"/>
            <a:ext cx="2909702" cy="33678"/>
          </a:xfrm>
          <a:prstGeom prst="rect">
            <a:avLst/>
          </a:prstGeom>
          <a:solidFill>
            <a:schemeClr val="bg2"/>
          </a:solidFill>
          <a:ln>
            <a:noFill/>
          </a:ln>
        </p:spPr>
        <p:txBody>
          <a:bodyPr lIns="81616" tIns="40808" rIns="81616" bIns="40808"/>
          <a:lstStyle/>
          <a:p>
            <a:pPr defTabSz="816164">
              <a:defRPr/>
            </a:pPr>
            <a:endParaRPr lang="en-US" sz="1600" dirty="0">
              <a:solidFill>
                <a:srgbClr val="B2B2B2"/>
              </a:solidFill>
              <a:latin typeface="Arial" charset="0"/>
            </a:endParaRPr>
          </a:p>
        </p:txBody>
      </p:sp>
      <p:sp>
        <p:nvSpPr>
          <p:cNvPr id="82" name="矩形 81"/>
          <p:cNvSpPr/>
          <p:nvPr/>
        </p:nvSpPr>
        <p:spPr>
          <a:xfrm>
            <a:off x="3086543" y="5176157"/>
            <a:ext cx="2908342" cy="33678"/>
          </a:xfrm>
          <a:prstGeom prst="rect">
            <a:avLst/>
          </a:prstGeom>
          <a:solidFill>
            <a:srgbClr val="002060"/>
          </a:solidFill>
          <a:ln>
            <a:noFill/>
          </a:ln>
        </p:spPr>
        <p:txBody>
          <a:bodyPr lIns="81616" tIns="40808" rIns="81616" bIns="40808"/>
          <a:lstStyle/>
          <a:p>
            <a:pPr defTabSz="816164">
              <a:defRPr/>
            </a:pPr>
            <a:endParaRPr lang="en-US" sz="1600" dirty="0">
              <a:solidFill>
                <a:srgbClr val="B2B2B2"/>
              </a:solidFill>
              <a:latin typeface="Arial" charset="0"/>
            </a:endParaRPr>
          </a:p>
        </p:txBody>
      </p:sp>
      <p:sp>
        <p:nvSpPr>
          <p:cNvPr id="83" name="矩形 82"/>
          <p:cNvSpPr/>
          <p:nvPr/>
        </p:nvSpPr>
        <p:spPr>
          <a:xfrm>
            <a:off x="6234299" y="5176157"/>
            <a:ext cx="2909701" cy="33678"/>
          </a:xfrm>
          <a:prstGeom prst="rect">
            <a:avLst/>
          </a:prstGeom>
          <a:solidFill>
            <a:srgbClr val="669900"/>
          </a:solidFill>
          <a:ln>
            <a:noFill/>
          </a:ln>
        </p:spPr>
        <p:txBody>
          <a:bodyPr lIns="81616" tIns="40808" rIns="81616" bIns="40808"/>
          <a:lstStyle/>
          <a:p>
            <a:pPr defTabSz="816164">
              <a:defRPr/>
            </a:pPr>
            <a:endParaRPr lang="en-US" sz="1600" dirty="0">
              <a:solidFill>
                <a:srgbClr val="B2B2B2"/>
              </a:solidFill>
              <a:latin typeface="Arial" charset="0"/>
            </a:endParaRPr>
          </a:p>
        </p:txBody>
      </p:sp>
      <p:sp>
        <p:nvSpPr>
          <p:cNvPr id="84" name="矩形 83"/>
          <p:cNvSpPr/>
          <p:nvPr/>
        </p:nvSpPr>
        <p:spPr>
          <a:xfrm>
            <a:off x="-121068" y="3436144"/>
            <a:ext cx="77538" cy="1707356"/>
          </a:xfrm>
          <a:prstGeom prst="rect">
            <a:avLst/>
          </a:prstGeom>
          <a:solidFill>
            <a:srgbClr val="002060"/>
          </a:solidFill>
          <a:ln>
            <a:noFill/>
          </a:ln>
        </p:spPr>
        <p:txBody>
          <a:bodyPr lIns="81616" tIns="40808" rIns="81616" bIns="40808"/>
          <a:lstStyle/>
          <a:p>
            <a:pPr defTabSz="816164">
              <a:defRPr/>
            </a:pPr>
            <a:endParaRPr lang="en-US" sz="1600" dirty="0">
              <a:solidFill>
                <a:srgbClr val="B2B2B2"/>
              </a:solidFill>
              <a:latin typeface="Arial" charset="0"/>
            </a:endParaRP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 id="2147484189" r:id="rId18"/>
    <p:sldLayoutId id="2147484190" r:id="rId19"/>
    <p:sldLayoutId id="2147484191" r:id="rId20"/>
    <p:sldLayoutId id="2147484192" r:id="rId21"/>
  </p:sldLayoutIdLst>
  <p:timing>
    <p:tnLst>
      <p:par>
        <p:cTn id="1" dur="indefinite" restart="never" nodeType="tmRoot"/>
      </p:par>
    </p:tnLst>
  </p:timing>
  <p:txStyles>
    <p:titleStyle>
      <a:lvl1pPr algn="l" rtl="0" fontAlgn="base">
        <a:spcBef>
          <a:spcPct val="0"/>
        </a:spcBef>
        <a:spcAft>
          <a:spcPct val="0"/>
        </a:spcAft>
        <a:defRPr sz="3100" b="1">
          <a:solidFill>
            <a:srgbClr val="990000"/>
          </a:solidFill>
          <a:latin typeface="微软雅黑" pitchFamily="34" charset="-122"/>
          <a:ea typeface="微软雅黑" pitchFamily="34" charset="-122"/>
          <a:cs typeface="+mj-cs"/>
        </a:defRPr>
      </a:lvl1pPr>
      <a:lvl2pPr algn="l" rtl="0" fontAlgn="base">
        <a:spcBef>
          <a:spcPct val="0"/>
        </a:spcBef>
        <a:spcAft>
          <a:spcPct val="0"/>
        </a:spcAft>
        <a:defRPr sz="3100" b="1">
          <a:solidFill>
            <a:srgbClr val="990000"/>
          </a:solidFill>
          <a:latin typeface="微软雅黑" pitchFamily="34" charset="-122"/>
          <a:ea typeface="微软雅黑" pitchFamily="34" charset="-122"/>
        </a:defRPr>
      </a:lvl2pPr>
      <a:lvl3pPr algn="l" rtl="0" fontAlgn="base">
        <a:spcBef>
          <a:spcPct val="0"/>
        </a:spcBef>
        <a:spcAft>
          <a:spcPct val="0"/>
        </a:spcAft>
        <a:defRPr sz="3100" b="1">
          <a:solidFill>
            <a:srgbClr val="990000"/>
          </a:solidFill>
          <a:latin typeface="微软雅黑" pitchFamily="34" charset="-122"/>
          <a:ea typeface="微软雅黑" pitchFamily="34" charset="-122"/>
        </a:defRPr>
      </a:lvl3pPr>
      <a:lvl4pPr algn="l" rtl="0" fontAlgn="base">
        <a:spcBef>
          <a:spcPct val="0"/>
        </a:spcBef>
        <a:spcAft>
          <a:spcPct val="0"/>
        </a:spcAft>
        <a:defRPr sz="3100" b="1">
          <a:solidFill>
            <a:srgbClr val="990000"/>
          </a:solidFill>
          <a:latin typeface="微软雅黑" pitchFamily="34" charset="-122"/>
          <a:ea typeface="微软雅黑" pitchFamily="34" charset="-122"/>
        </a:defRPr>
      </a:lvl4pPr>
      <a:lvl5pPr algn="l" rtl="0" fontAlgn="base">
        <a:spcBef>
          <a:spcPct val="0"/>
        </a:spcBef>
        <a:spcAft>
          <a:spcPct val="0"/>
        </a:spcAft>
        <a:defRPr sz="3100" b="1">
          <a:solidFill>
            <a:srgbClr val="990000"/>
          </a:solidFill>
          <a:latin typeface="微软雅黑" pitchFamily="34" charset="-122"/>
          <a:ea typeface="微软雅黑" pitchFamily="34" charset="-122"/>
        </a:defRPr>
      </a:lvl5pPr>
      <a:lvl6pPr marL="408082" algn="l" rtl="0" eaLnBrk="1" fontAlgn="base" hangingPunct="1">
        <a:spcBef>
          <a:spcPct val="0"/>
        </a:spcBef>
        <a:spcAft>
          <a:spcPct val="0"/>
        </a:spcAft>
        <a:defRPr sz="3100" b="1">
          <a:solidFill>
            <a:srgbClr val="990000"/>
          </a:solidFill>
          <a:latin typeface="Arial" charset="0"/>
        </a:defRPr>
      </a:lvl6pPr>
      <a:lvl7pPr marL="816164" algn="l" rtl="0" eaLnBrk="1" fontAlgn="base" hangingPunct="1">
        <a:spcBef>
          <a:spcPct val="0"/>
        </a:spcBef>
        <a:spcAft>
          <a:spcPct val="0"/>
        </a:spcAft>
        <a:defRPr sz="3100" b="1">
          <a:solidFill>
            <a:srgbClr val="990000"/>
          </a:solidFill>
          <a:latin typeface="Arial" charset="0"/>
        </a:defRPr>
      </a:lvl7pPr>
      <a:lvl8pPr marL="1224246" algn="l" rtl="0" eaLnBrk="1" fontAlgn="base" hangingPunct="1">
        <a:spcBef>
          <a:spcPct val="0"/>
        </a:spcBef>
        <a:spcAft>
          <a:spcPct val="0"/>
        </a:spcAft>
        <a:defRPr sz="3100" b="1">
          <a:solidFill>
            <a:srgbClr val="990000"/>
          </a:solidFill>
          <a:latin typeface="Arial" charset="0"/>
        </a:defRPr>
      </a:lvl8pPr>
      <a:lvl9pPr marL="1632328" algn="l" rtl="0" eaLnBrk="1" fontAlgn="base" hangingPunct="1">
        <a:spcBef>
          <a:spcPct val="0"/>
        </a:spcBef>
        <a:spcAft>
          <a:spcPct val="0"/>
        </a:spcAft>
        <a:defRPr sz="3100" b="1">
          <a:solidFill>
            <a:srgbClr val="990000"/>
          </a:solidFill>
          <a:latin typeface="Arial" charset="0"/>
        </a:defRPr>
      </a:lvl9pPr>
    </p:titleStyle>
    <p:bodyStyle>
      <a:lvl1pPr marL="304864" indent="-304864" algn="l" rtl="0" fontAlgn="base">
        <a:spcBef>
          <a:spcPct val="20000"/>
        </a:spcBef>
        <a:spcAft>
          <a:spcPct val="0"/>
        </a:spcAft>
        <a:buClr>
          <a:schemeClr val="tx1"/>
        </a:buClr>
        <a:buChar char="•"/>
        <a:defRPr sz="1800" b="1">
          <a:solidFill>
            <a:schemeClr val="bg2"/>
          </a:solidFill>
          <a:latin typeface="+mn-lt"/>
          <a:ea typeface="+mn-ea"/>
          <a:cs typeface="+mn-cs"/>
        </a:defRPr>
      </a:lvl1pPr>
      <a:lvl2pPr marL="661955" indent="-253851" algn="l" rtl="0" fontAlgn="base">
        <a:spcBef>
          <a:spcPct val="20000"/>
        </a:spcBef>
        <a:spcAft>
          <a:spcPct val="0"/>
        </a:spcAft>
        <a:buFont typeface="Wingdings" pitchFamily="2" charset="2"/>
        <a:buChar char="§"/>
        <a:defRPr>
          <a:solidFill>
            <a:schemeClr val="bg2"/>
          </a:solidFill>
          <a:latin typeface="+mn-lt"/>
          <a:ea typeface="黑体" pitchFamily="49" charset="-122"/>
        </a:defRPr>
      </a:lvl2pPr>
      <a:lvl3pPr marL="1019047" indent="-202838" algn="l" rtl="0" fontAlgn="base">
        <a:spcBef>
          <a:spcPct val="20000"/>
        </a:spcBef>
        <a:spcAft>
          <a:spcPct val="0"/>
        </a:spcAft>
        <a:buSzPct val="60000"/>
        <a:buFont typeface="Wingdings" pitchFamily="2" charset="2"/>
        <a:buChar char="q"/>
        <a:defRPr sz="1500">
          <a:solidFill>
            <a:schemeClr val="bg2"/>
          </a:solidFill>
          <a:latin typeface="+mn-lt"/>
          <a:ea typeface="黑体" pitchFamily="49" charset="-122"/>
        </a:defRPr>
      </a:lvl3pPr>
      <a:lvl4pPr marL="1427151" indent="-202838" algn="l" rtl="0" fontAlgn="base">
        <a:spcBef>
          <a:spcPct val="20000"/>
        </a:spcBef>
        <a:spcAft>
          <a:spcPct val="0"/>
        </a:spcAft>
        <a:buChar char="–"/>
        <a:defRPr sz="1200">
          <a:solidFill>
            <a:schemeClr val="bg2"/>
          </a:solidFill>
          <a:latin typeface="+mn-lt"/>
          <a:ea typeface="黑体" pitchFamily="49" charset="-122"/>
        </a:defRPr>
      </a:lvl4pPr>
      <a:lvl5pPr marL="1835255" indent="-202838" algn="l" rtl="0" fontAlgn="base">
        <a:spcBef>
          <a:spcPct val="20000"/>
        </a:spcBef>
        <a:spcAft>
          <a:spcPct val="0"/>
        </a:spcAft>
        <a:buFont typeface="Verdana" pitchFamily="34" charset="0"/>
        <a:buChar char="›"/>
        <a:defRPr sz="1100">
          <a:solidFill>
            <a:schemeClr val="bg2"/>
          </a:solidFill>
          <a:latin typeface="+mn-lt"/>
          <a:ea typeface="黑体" pitchFamily="49" charset="-122"/>
        </a:defRPr>
      </a:lvl5pPr>
      <a:lvl6pPr marL="2244451" indent="-204041" algn="l" rtl="0" eaLnBrk="1" fontAlgn="base" hangingPunct="1">
        <a:spcBef>
          <a:spcPct val="20000"/>
        </a:spcBef>
        <a:spcAft>
          <a:spcPct val="0"/>
        </a:spcAft>
        <a:buFont typeface="Verdana" pitchFamily="34" charset="0"/>
        <a:buChar char="›"/>
        <a:defRPr sz="1100">
          <a:solidFill>
            <a:schemeClr val="bg2"/>
          </a:solidFill>
          <a:latin typeface="+mn-lt"/>
        </a:defRPr>
      </a:lvl6pPr>
      <a:lvl7pPr marL="2652532" indent="-204041" algn="l" rtl="0" eaLnBrk="1" fontAlgn="base" hangingPunct="1">
        <a:spcBef>
          <a:spcPct val="20000"/>
        </a:spcBef>
        <a:spcAft>
          <a:spcPct val="0"/>
        </a:spcAft>
        <a:buFont typeface="Verdana" pitchFamily="34" charset="0"/>
        <a:buChar char="›"/>
        <a:defRPr sz="1100">
          <a:solidFill>
            <a:schemeClr val="bg2"/>
          </a:solidFill>
          <a:latin typeface="+mn-lt"/>
        </a:defRPr>
      </a:lvl7pPr>
      <a:lvl8pPr marL="3060614" indent="-204041" algn="l" rtl="0" eaLnBrk="1" fontAlgn="base" hangingPunct="1">
        <a:spcBef>
          <a:spcPct val="20000"/>
        </a:spcBef>
        <a:spcAft>
          <a:spcPct val="0"/>
        </a:spcAft>
        <a:buFont typeface="Verdana" pitchFamily="34" charset="0"/>
        <a:buChar char="›"/>
        <a:defRPr sz="1100">
          <a:solidFill>
            <a:schemeClr val="bg2"/>
          </a:solidFill>
          <a:latin typeface="+mn-lt"/>
        </a:defRPr>
      </a:lvl8pPr>
      <a:lvl9pPr marL="3468697" indent="-204041" algn="l" rtl="0" eaLnBrk="1" fontAlgn="base" hangingPunct="1">
        <a:spcBef>
          <a:spcPct val="20000"/>
        </a:spcBef>
        <a:spcAft>
          <a:spcPct val="0"/>
        </a:spcAft>
        <a:buFont typeface="Verdana" pitchFamily="34" charset="0"/>
        <a:buChar char="›"/>
        <a:defRPr sz="1100">
          <a:solidFill>
            <a:schemeClr val="bg2"/>
          </a:solidFill>
          <a:latin typeface="+mn-lt"/>
        </a:defRPr>
      </a:lvl9pPr>
    </p:bodyStyle>
    <p:otherStyle>
      <a:defPPr>
        <a:defRPr lang="en-US"/>
      </a:defPPr>
      <a:lvl1pPr marL="0" algn="l" defTabSz="816164" rtl="0" eaLnBrk="1" latinLnBrk="0" hangingPunct="1">
        <a:defRPr sz="1600" kern="1200">
          <a:solidFill>
            <a:schemeClr val="tx1"/>
          </a:solidFill>
          <a:latin typeface="+mn-lt"/>
          <a:ea typeface="+mn-ea"/>
          <a:cs typeface="+mn-cs"/>
        </a:defRPr>
      </a:lvl1pPr>
      <a:lvl2pPr marL="408082" algn="l" defTabSz="816164" rtl="0" eaLnBrk="1" latinLnBrk="0" hangingPunct="1">
        <a:defRPr sz="1600" kern="1200">
          <a:solidFill>
            <a:schemeClr val="tx1"/>
          </a:solidFill>
          <a:latin typeface="+mn-lt"/>
          <a:ea typeface="+mn-ea"/>
          <a:cs typeface="+mn-cs"/>
        </a:defRPr>
      </a:lvl2pPr>
      <a:lvl3pPr marL="816164" algn="l" defTabSz="816164" rtl="0" eaLnBrk="1" latinLnBrk="0" hangingPunct="1">
        <a:defRPr sz="1600" kern="1200">
          <a:solidFill>
            <a:schemeClr val="tx1"/>
          </a:solidFill>
          <a:latin typeface="+mn-lt"/>
          <a:ea typeface="+mn-ea"/>
          <a:cs typeface="+mn-cs"/>
        </a:defRPr>
      </a:lvl3pPr>
      <a:lvl4pPr marL="1224246" algn="l" defTabSz="816164" rtl="0" eaLnBrk="1" latinLnBrk="0" hangingPunct="1">
        <a:defRPr sz="1600" kern="1200">
          <a:solidFill>
            <a:schemeClr val="tx1"/>
          </a:solidFill>
          <a:latin typeface="+mn-lt"/>
          <a:ea typeface="+mn-ea"/>
          <a:cs typeface="+mn-cs"/>
        </a:defRPr>
      </a:lvl4pPr>
      <a:lvl5pPr marL="1632328" algn="l" defTabSz="816164" rtl="0" eaLnBrk="1" latinLnBrk="0" hangingPunct="1">
        <a:defRPr sz="1600" kern="1200">
          <a:solidFill>
            <a:schemeClr val="tx1"/>
          </a:solidFill>
          <a:latin typeface="+mn-lt"/>
          <a:ea typeface="+mn-ea"/>
          <a:cs typeface="+mn-cs"/>
        </a:defRPr>
      </a:lvl5pPr>
      <a:lvl6pPr marL="2040410" algn="l" defTabSz="816164" rtl="0" eaLnBrk="1" latinLnBrk="0" hangingPunct="1">
        <a:defRPr sz="1600" kern="1200">
          <a:solidFill>
            <a:schemeClr val="tx1"/>
          </a:solidFill>
          <a:latin typeface="+mn-lt"/>
          <a:ea typeface="+mn-ea"/>
          <a:cs typeface="+mn-cs"/>
        </a:defRPr>
      </a:lvl6pPr>
      <a:lvl7pPr marL="2448491" algn="l" defTabSz="816164" rtl="0" eaLnBrk="1" latinLnBrk="0" hangingPunct="1">
        <a:defRPr sz="1600" kern="1200">
          <a:solidFill>
            <a:schemeClr val="tx1"/>
          </a:solidFill>
          <a:latin typeface="+mn-lt"/>
          <a:ea typeface="+mn-ea"/>
          <a:cs typeface="+mn-cs"/>
        </a:defRPr>
      </a:lvl7pPr>
      <a:lvl8pPr marL="2856574" algn="l" defTabSz="816164" rtl="0" eaLnBrk="1" latinLnBrk="0" hangingPunct="1">
        <a:defRPr sz="1600" kern="1200">
          <a:solidFill>
            <a:schemeClr val="tx1"/>
          </a:solidFill>
          <a:latin typeface="+mn-lt"/>
          <a:ea typeface="+mn-ea"/>
          <a:cs typeface="+mn-cs"/>
        </a:defRPr>
      </a:lvl8pPr>
      <a:lvl9pPr marL="3264656" algn="l" defTabSz="816164"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13"/>
          <p:cNvGrpSpPr/>
          <p:nvPr/>
        </p:nvGrpSpPr>
        <p:grpSpPr>
          <a:xfrm>
            <a:off x="0" y="5087938"/>
            <a:ext cx="9144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9" cstate="print"/>
            <a:srcRect/>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9" cstate="print"/>
            <a:srcRect/>
            <a:stretch>
              <a:fillRect/>
            </a:stretch>
          </p:blipFill>
          <p:spPr bwMode="auto">
            <a:xfrm>
              <a:off x="527050" y="5087938"/>
              <a:ext cx="8616950" cy="55562"/>
            </a:xfrm>
            <a:prstGeom prst="rect">
              <a:avLst/>
            </a:prstGeom>
            <a:noFill/>
          </p:spPr>
        </p:pic>
      </p:grpSp>
      <p:pic>
        <p:nvPicPr>
          <p:cNvPr id="8" name="Picture 2" descr="C:\Users\z00124665\Desktop\Operational Guide for Background Panels of the Enterprise Business Group.WMF"/>
          <p:cNvPicPr>
            <a:picLocks noChangeAspect="1" noChangeArrowheads="1"/>
          </p:cNvPicPr>
          <p:nvPr/>
        </p:nvPicPr>
        <p:blipFill>
          <a:blip r:embed="rId10" cstate="print"/>
          <a:srcRect/>
          <a:stretch>
            <a:fillRect/>
          </a:stretch>
        </p:blipFill>
        <p:spPr bwMode="auto">
          <a:xfrm>
            <a:off x="6571622" y="173832"/>
            <a:ext cx="2238210" cy="101778"/>
          </a:xfrm>
          <a:prstGeom prst="rect">
            <a:avLst/>
          </a:prstGeom>
          <a:noFill/>
        </p:spPr>
      </p:pic>
      <p:pic>
        <p:nvPicPr>
          <p:cNvPr id="9" name="Picture 2" descr="C:\Users\z00124665\Desktop\HW LOGO(横版）.png"/>
          <p:cNvPicPr>
            <a:picLocks noChangeAspect="1" noChangeArrowheads="1"/>
          </p:cNvPicPr>
          <p:nvPr/>
        </p:nvPicPr>
        <p:blipFill>
          <a:blip r:embed="rId11" cstate="screen"/>
          <a:srcRect/>
          <a:stretch>
            <a:fillRect/>
          </a:stretch>
        </p:blipFill>
        <p:spPr bwMode="auto">
          <a:xfrm>
            <a:off x="7566412" y="4687937"/>
            <a:ext cx="1250151" cy="304524"/>
          </a:xfrm>
          <a:prstGeom prst="rect">
            <a:avLst/>
          </a:prstGeom>
          <a:noFill/>
        </p:spPr>
      </p:pic>
      <p:sp>
        <p:nvSpPr>
          <p:cNvPr id="12" name="Rectangle 5"/>
          <p:cNvSpPr>
            <a:spLocks noChangeArrowheads="1"/>
          </p:cNvSpPr>
          <p:nvPr/>
        </p:nvSpPr>
        <p:spPr bwMode="auto">
          <a:xfrm>
            <a:off x="3040524" y="4875562"/>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p:nvPicPr>
        <p:blipFill>
          <a:blip r:embed="rId12" cstate="print"/>
          <a:srcRect/>
          <a:stretch>
            <a:fillRect/>
          </a:stretch>
        </p:blipFill>
        <p:spPr bwMode="auto">
          <a:xfrm>
            <a:off x="322265" y="4862198"/>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4194" r:id="rId1"/>
    <p:sldLayoutId id="2147484195" r:id="rId2"/>
    <p:sldLayoutId id="2147484197" r:id="rId3"/>
    <p:sldLayoutId id="2147484198" r:id="rId4"/>
    <p:sldLayoutId id="2147484199" r:id="rId5"/>
    <p:sldLayoutId id="2147484200" r:id="rId6"/>
    <p:sldLayoutId id="2147484201" r:id="rId7"/>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5" name="Picture 79" descr="dd"/>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4666060"/>
            <a:ext cx="9150350" cy="477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Text Box 8"/>
          <p:cNvSpPr txBox="1">
            <a:spLocks noChangeArrowheads="1"/>
          </p:cNvSpPr>
          <p:nvPr/>
        </p:nvSpPr>
        <p:spPr bwMode="auto">
          <a:xfrm>
            <a:off x="755650" y="4838701"/>
            <a:ext cx="2680326" cy="184666"/>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solidFill>
                  <a:srgbClr val="000000"/>
                </a:solidFill>
                <a:latin typeface="FrutigerNext LT Bold" pitchFamily="34" charset="0"/>
                <a:ea typeface="MS PGothic" pitchFamily="34" charset="-128"/>
              </a:rPr>
              <a:t>HUAWEI TECHNOLOGIES CO., LTD.</a:t>
            </a:r>
          </a:p>
        </p:txBody>
      </p:sp>
      <p:pic>
        <p:nvPicPr>
          <p:cNvPr id="3077" name="Picture 9" descr="8"/>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508876" y="4789885"/>
            <a:ext cx="1311275" cy="234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Rectangle 13"/>
          <p:cNvSpPr>
            <a:spLocks noGrp="1" noChangeArrowheads="1"/>
          </p:cNvSpPr>
          <p:nvPr>
            <p:ph type="title"/>
          </p:nvPr>
        </p:nvSpPr>
        <p:spPr bwMode="auto">
          <a:xfrm>
            <a:off x="755650" y="276775"/>
            <a:ext cx="7632700" cy="55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3079" name="Rectangle 21"/>
          <p:cNvSpPr>
            <a:spLocks noChangeArrowheads="1"/>
          </p:cNvSpPr>
          <p:nvPr/>
        </p:nvSpPr>
        <p:spPr bwMode="auto">
          <a:xfrm>
            <a:off x="3892550" y="4838701"/>
            <a:ext cx="1565959" cy="184666"/>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3080" name="Rectangle 68"/>
          <p:cNvSpPr>
            <a:spLocks noGrp="1" noChangeArrowheads="1"/>
          </p:cNvSpPr>
          <p:nvPr>
            <p:ph type="body" idx="1"/>
          </p:nvPr>
        </p:nvSpPr>
        <p:spPr bwMode="auto">
          <a:xfrm>
            <a:off x="755650" y="1089765"/>
            <a:ext cx="7632700" cy="3277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9324975" y="2874169"/>
            <a:ext cx="863600" cy="2269331"/>
            <a:chOff x="5874" y="2414"/>
            <a:chExt cx="544" cy="1906"/>
          </a:xfrm>
        </p:grpSpPr>
        <p:sp>
          <p:nvSpPr>
            <p:cNvPr id="3086"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3149"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50" name="Rectangle 20"/>
                <p:cNvSpPr>
                  <a:spLocks noChangeAspect="1" noChangeArrowheads="1"/>
                </p:cNvSpPr>
                <p:nvPr userDrawn="1"/>
              </p:nvSpPr>
              <p:spPr bwMode="auto">
                <a:xfrm flipV="1">
                  <a:off x="6127" y="2387"/>
                  <a:ext cx="115"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51"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52"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3145"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46" name="Rectangle 25"/>
                <p:cNvSpPr>
                  <a:spLocks noChangeAspect="1" noChangeArrowheads="1"/>
                </p:cNvSpPr>
                <p:nvPr userDrawn="1"/>
              </p:nvSpPr>
              <p:spPr bwMode="auto">
                <a:xfrm flipV="1">
                  <a:off x="6127" y="2523"/>
                  <a:ext cx="115"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47"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48"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3141"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42" name="Rectangle 30"/>
                <p:cNvSpPr>
                  <a:spLocks noChangeAspect="1" noChangeArrowheads="1"/>
                </p:cNvSpPr>
                <p:nvPr userDrawn="1"/>
              </p:nvSpPr>
              <p:spPr bwMode="auto">
                <a:xfrm flipV="1">
                  <a:off x="6127" y="2659"/>
                  <a:ext cx="115" cy="115"/>
                </a:xfrm>
                <a:prstGeom prst="rect">
                  <a:avLst/>
                </a:prstGeom>
                <a:solidFill>
                  <a:srgbClr val="0099CC"/>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43"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44"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3137" name="Rectangle 34"/>
                <p:cNvSpPr>
                  <a:spLocks noChangeAspect="1" noChangeArrowheads="1"/>
                </p:cNvSpPr>
                <p:nvPr userDrawn="1"/>
              </p:nvSpPr>
              <p:spPr bwMode="auto">
                <a:xfrm flipV="1">
                  <a:off x="6127" y="2251"/>
                  <a:ext cx="115" cy="119"/>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38"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39"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40"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3133"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34" name="Rectangle 40"/>
                <p:cNvSpPr>
                  <a:spLocks noChangeAspect="1" noChangeArrowheads="1"/>
                </p:cNvSpPr>
                <p:nvPr userDrawn="1"/>
              </p:nvSpPr>
              <p:spPr bwMode="auto">
                <a:xfrm flipV="1">
                  <a:off x="6127" y="2886"/>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35"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36"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3129"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30" name="Rectangle 45"/>
                <p:cNvSpPr>
                  <a:spLocks noChangeAspect="1" noChangeArrowheads="1"/>
                </p:cNvSpPr>
                <p:nvPr userDrawn="1"/>
              </p:nvSpPr>
              <p:spPr bwMode="auto">
                <a:xfrm flipV="1">
                  <a:off x="6127" y="3022"/>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31"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32"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3125"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26" name="Rectangle 50"/>
                <p:cNvSpPr>
                  <a:spLocks noChangeAspect="1" noChangeArrowheads="1"/>
                </p:cNvSpPr>
                <p:nvPr userDrawn="1"/>
              </p:nvSpPr>
              <p:spPr bwMode="auto">
                <a:xfrm flipV="1">
                  <a:off x="6127" y="3158"/>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27"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28"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3121"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22" name="Rectangle 55"/>
                <p:cNvSpPr>
                  <a:spLocks noChangeAspect="1" noChangeArrowheads="1"/>
                </p:cNvSpPr>
                <p:nvPr userDrawn="1"/>
              </p:nvSpPr>
              <p:spPr bwMode="auto">
                <a:xfrm flipV="1">
                  <a:off x="6127" y="3385"/>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23"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24"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3117"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18" name="Rectangle 60"/>
                <p:cNvSpPr>
                  <a:spLocks noChangeAspect="1" noChangeArrowheads="1"/>
                </p:cNvSpPr>
                <p:nvPr userDrawn="1"/>
              </p:nvSpPr>
              <p:spPr bwMode="auto">
                <a:xfrm flipV="1">
                  <a:off x="6127" y="3521"/>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19"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20"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3113"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14" name="Rectangle 65"/>
                <p:cNvSpPr>
                  <a:spLocks noChangeAspect="1" noChangeArrowheads="1"/>
                </p:cNvSpPr>
                <p:nvPr userDrawn="1"/>
              </p:nvSpPr>
              <p:spPr bwMode="auto">
                <a:xfrm flipV="1">
                  <a:off x="6127" y="3657"/>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15"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16"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3109"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10" name="Rectangle 70"/>
                <p:cNvSpPr>
                  <a:spLocks noChangeAspect="1" noChangeArrowheads="1"/>
                </p:cNvSpPr>
                <p:nvPr userDrawn="1"/>
              </p:nvSpPr>
              <p:spPr bwMode="auto">
                <a:xfrm flipV="1">
                  <a:off x="6127" y="3884"/>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11"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12"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3105"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06" name="Rectangle 75"/>
                <p:cNvSpPr>
                  <a:spLocks noChangeAspect="1" noChangeArrowheads="1"/>
                </p:cNvSpPr>
                <p:nvPr userDrawn="1"/>
              </p:nvSpPr>
              <p:spPr bwMode="auto">
                <a:xfrm flipV="1">
                  <a:off x="6127" y="4026"/>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07"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08"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3101"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02" name="Rectangle 80"/>
                <p:cNvSpPr>
                  <a:spLocks noChangeAspect="1" noChangeArrowheads="1"/>
                </p:cNvSpPr>
                <p:nvPr userDrawn="1"/>
              </p:nvSpPr>
              <p:spPr bwMode="auto">
                <a:xfrm flipV="1">
                  <a:off x="6127" y="4167"/>
                  <a:ext cx="115" cy="115"/>
                </a:xfrm>
                <a:prstGeom prst="rect">
                  <a:avLst/>
                </a:prstGeom>
                <a:solidFill>
                  <a:schemeClr val="accent2"/>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03"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sp>
              <p:nvSpPr>
                <p:cNvPr id="3104"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a typeface="宋体" charset="-122"/>
                  </a:endParaRPr>
                </a:p>
              </p:txBody>
            </p:sp>
          </p:grpSp>
        </p:grpSp>
      </p:grpSp>
      <p:sp>
        <p:nvSpPr>
          <p:cNvPr id="3082" name="Rectangle 5"/>
          <p:cNvSpPr>
            <a:spLocks noChangeArrowheads="1"/>
          </p:cNvSpPr>
          <p:nvPr/>
        </p:nvSpPr>
        <p:spPr bwMode="auto">
          <a:xfrm>
            <a:off x="6361114" y="4838700"/>
            <a:ext cx="2097087" cy="341710"/>
          </a:xfrm>
          <a:prstGeom prst="rect">
            <a:avLst/>
          </a:prstGeom>
          <a:noFill/>
          <a:ln w="9525">
            <a:noFill/>
            <a:miter lim="800000"/>
            <a:headEnd/>
            <a:tailEnd/>
          </a:ln>
        </p:spPr>
        <p:txBody>
          <a:bodyPr lIns="0" tIns="0" rIns="0" bIns="0"/>
          <a:lstStyle/>
          <a:p>
            <a:pPr eaLnBrk="0" hangingPunct="0">
              <a:lnSpc>
                <a:spcPct val="85000"/>
              </a:lnSpc>
              <a:defRPr/>
            </a:pPr>
            <a:r>
              <a:rPr lang="de-DE" altLang="zh-CN" sz="1200">
                <a:solidFill>
                  <a:srgbClr val="000000"/>
                </a:solidFill>
                <a:latin typeface="FrutigerNext LT Bold" pitchFamily="34" charset="0"/>
                <a:ea typeface="ＭＳ Ｐゴシック" pitchFamily="34" charset="-128"/>
              </a:rPr>
              <a:t>Page </a:t>
            </a:r>
            <a:fld id="{F350CB96-EF0E-44F1-90D2-2D2DCEB1810F}"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dirty="0">
              <a:solidFill>
                <a:srgbClr val="000000"/>
              </a:solidFill>
              <a:latin typeface="FrutigerNext LT Bold" pitchFamily="34" charset="0"/>
              <a:ea typeface="ＭＳ Ｐゴシック" pitchFamily="34" charset="-128"/>
            </a:endParaRPr>
          </a:p>
        </p:txBody>
      </p:sp>
      <p:sp>
        <p:nvSpPr>
          <p:cNvPr id="81" name="Rectangle 80"/>
          <p:cNvSpPr/>
          <p:nvPr/>
        </p:nvSpPr>
        <p:spPr bwMode="auto">
          <a:xfrm>
            <a:off x="6439107" y="0"/>
            <a:ext cx="2700000" cy="246888"/>
          </a:xfrm>
          <a:prstGeom prst="rect">
            <a:avLst/>
          </a:prstGeom>
          <a:solidFill>
            <a:schemeClr val="bg2">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mtClean="0">
              <a:solidFill>
                <a:srgbClr val="000000"/>
              </a:solidFill>
              <a:latin typeface="Arial" charset="0"/>
              <a:ea typeface="宋体" charset="-122"/>
            </a:endParaRPr>
          </a:p>
        </p:txBody>
      </p:sp>
      <p:cxnSp>
        <p:nvCxnSpPr>
          <p:cNvPr id="83" name="Straight Connector 82"/>
          <p:cNvCxnSpPr/>
          <p:nvPr/>
        </p:nvCxnSpPr>
        <p:spPr bwMode="auto">
          <a:xfrm>
            <a:off x="6635764" y="0"/>
            <a:ext cx="0" cy="246888"/>
          </a:xfrm>
          <a:prstGeom prst="line">
            <a:avLst/>
          </a:prstGeom>
          <a:noFill/>
          <a:ln w="38100">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4" name="TextBox 83"/>
          <p:cNvSpPr txBox="1"/>
          <p:nvPr/>
        </p:nvSpPr>
        <p:spPr>
          <a:xfrm>
            <a:off x="6655408" y="1"/>
            <a:ext cx="2507931" cy="276999"/>
          </a:xfrm>
          <a:prstGeom prst="rect">
            <a:avLst/>
          </a:prstGeom>
          <a:noFill/>
        </p:spPr>
        <p:txBody>
          <a:bodyPr wrap="none" rtlCol="0">
            <a:spAutoFit/>
          </a:bodyPr>
          <a:lstStyle/>
          <a:p>
            <a:r>
              <a:rPr lang="en-US" sz="1200" b="1" dirty="0" err="1" smtClean="0">
                <a:solidFill>
                  <a:srgbClr val="000000"/>
                </a:solidFill>
                <a:latin typeface="Arial" pitchFamily="34" charset="0"/>
                <a:cs typeface="Arial" pitchFamily="34" charset="0"/>
              </a:rPr>
              <a:t>Huawei</a:t>
            </a:r>
            <a:r>
              <a:rPr lang="en-US" sz="1200" b="1" dirty="0" smtClean="0">
                <a:solidFill>
                  <a:srgbClr val="000000"/>
                </a:solidFill>
                <a:latin typeface="Arial" pitchFamily="34" charset="0"/>
                <a:cs typeface="Arial" pitchFamily="34" charset="0"/>
              </a:rPr>
              <a:t> Enterprise </a:t>
            </a:r>
            <a:r>
              <a:rPr lang="en-US" sz="1200" b="1" dirty="0" smtClean="0">
                <a:solidFill>
                  <a:srgbClr val="C00000"/>
                </a:solidFill>
                <a:latin typeface="Arial" pitchFamily="34" charset="0"/>
                <a:cs typeface="Arial" pitchFamily="34" charset="0"/>
              </a:rPr>
              <a:t>A Better Way</a:t>
            </a:r>
            <a:endParaRPr lang="en-US" sz="1200" b="1" dirty="0">
              <a:solidFill>
                <a:srgbClr val="C000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209"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微软雅黑" pitchFamily="34" charset="-122"/>
          <a:ea typeface="微软雅黑" pitchFamily="34"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微软雅黑" pitchFamily="34" charset="-122"/>
          <a:ea typeface="微软雅黑" pitchFamily="34" charset="-122"/>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微软雅黑" pitchFamily="34" charset="-122"/>
          <a:ea typeface="微软雅黑" pitchFamily="34" charset="-122"/>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微软雅黑" pitchFamily="34" charset="-122"/>
          <a:ea typeface="微软雅黑" pitchFamily="34" charset="-122"/>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9" descr="dd"/>
          <p:cNvPicPr>
            <a:picLocks noChangeAspect="1" noChangeArrowheads="1"/>
          </p:cNvPicPr>
          <p:nvPr/>
        </p:nvPicPr>
        <p:blipFill>
          <a:blip r:embed="rId5" cstate="print"/>
          <a:srcRect/>
          <a:stretch>
            <a:fillRect/>
          </a:stretch>
        </p:blipFill>
        <p:spPr bwMode="auto">
          <a:xfrm>
            <a:off x="0" y="4668442"/>
            <a:ext cx="9150350" cy="477440"/>
          </a:xfrm>
          <a:prstGeom prst="rect">
            <a:avLst/>
          </a:prstGeom>
          <a:noFill/>
          <a:ln w="9525">
            <a:noFill/>
            <a:miter lim="800000"/>
            <a:headEnd/>
            <a:tailEnd/>
          </a:ln>
        </p:spPr>
      </p:pic>
      <p:sp>
        <p:nvSpPr>
          <p:cNvPr id="154" name="Text Box 8"/>
          <p:cNvSpPr txBox="1">
            <a:spLocks noChangeArrowheads="1"/>
          </p:cNvSpPr>
          <p:nvPr/>
        </p:nvSpPr>
        <p:spPr bwMode="auto">
          <a:xfrm>
            <a:off x="755650" y="4838701"/>
            <a:ext cx="2680326" cy="184666"/>
          </a:xfrm>
          <a:prstGeom prst="rect">
            <a:avLst/>
          </a:prstGeom>
          <a:noFill/>
          <a:ln>
            <a:noFill/>
          </a:ln>
          <a:extLst>
            <a:ext uri="{909E8E84-426E-40DD-AFC4-6F175D3DCCD1}"/>
            <a:ext uri="{91240B29-F687-4F45-9708-019B960494DF}"/>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smtClean="0">
                <a:solidFill>
                  <a:srgbClr val="000000"/>
                </a:solidFill>
                <a:latin typeface="FrutigerNext LT Bold" pitchFamily="34" charset="0"/>
                <a:ea typeface="MS PGothic" pitchFamily="34" charset="-128"/>
              </a:rPr>
              <a:t>HUAWEI TECHNOLOGIES CO., LTD.</a:t>
            </a:r>
          </a:p>
        </p:txBody>
      </p:sp>
      <p:pic>
        <p:nvPicPr>
          <p:cNvPr id="8196" name="Picture 9" descr="8"/>
          <p:cNvPicPr>
            <a:picLocks noChangeAspect="1" noChangeArrowheads="1"/>
          </p:cNvPicPr>
          <p:nvPr/>
        </p:nvPicPr>
        <p:blipFill>
          <a:blip r:embed="rId6" cstate="print"/>
          <a:srcRect/>
          <a:stretch>
            <a:fillRect/>
          </a:stretch>
        </p:blipFill>
        <p:spPr bwMode="auto">
          <a:xfrm>
            <a:off x="7508876" y="4789885"/>
            <a:ext cx="1311275" cy="234553"/>
          </a:xfrm>
          <a:prstGeom prst="rect">
            <a:avLst/>
          </a:prstGeom>
          <a:noFill/>
          <a:ln w="9525">
            <a:noFill/>
            <a:miter lim="800000"/>
            <a:headEnd/>
            <a:tailEnd/>
          </a:ln>
        </p:spPr>
      </p:pic>
      <p:sp>
        <p:nvSpPr>
          <p:cNvPr id="8197" name="Rectangle 13"/>
          <p:cNvSpPr>
            <a:spLocks noGrp="1" noChangeArrowheads="1"/>
          </p:cNvSpPr>
          <p:nvPr>
            <p:ph type="title"/>
          </p:nvPr>
        </p:nvSpPr>
        <p:spPr bwMode="auto">
          <a:xfrm>
            <a:off x="755650" y="244079"/>
            <a:ext cx="7632700" cy="653653"/>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8199" name="Rectangle 68"/>
          <p:cNvSpPr>
            <a:spLocks noGrp="1" noChangeArrowheads="1"/>
          </p:cNvSpPr>
          <p:nvPr>
            <p:ph type="body" idx="1"/>
          </p:nvPr>
        </p:nvSpPr>
        <p:spPr bwMode="auto">
          <a:xfrm>
            <a:off x="755650" y="1221582"/>
            <a:ext cx="7632700" cy="3145631"/>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英文标题</a:t>
            </a:r>
            <a:r>
              <a:rPr lang="en-US" altLang="zh-CN" sz="1100" dirty="0">
                <a:solidFill>
                  <a:srgbClr val="FFFFFF"/>
                </a:solidFill>
                <a:ea typeface="宋体" charset="-122"/>
              </a:rPr>
              <a:t>:32-35pt  </a:t>
            </a: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颜色</a:t>
            </a:r>
            <a:r>
              <a:rPr lang="en-US" altLang="zh-CN" sz="1100" dirty="0">
                <a:solidFill>
                  <a:srgbClr val="FFFFFF"/>
                </a:solidFill>
                <a:ea typeface="宋体" charset="-122"/>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内部使用字体 </a:t>
            </a:r>
            <a:r>
              <a:rPr lang="en-US" altLang="zh-CN" sz="1100" dirty="0">
                <a:solidFill>
                  <a:srgbClr val="FFFFFF"/>
                </a:solidFill>
                <a:ea typeface="宋体" charset="-122"/>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ea typeface="宋体" charset="-122"/>
              </a:rPr>
              <a:t>FrutigerNext</a:t>
            </a:r>
            <a:r>
              <a:rPr lang="en-US" altLang="zh-CN" sz="1100" dirty="0">
                <a:solidFill>
                  <a:srgbClr val="FFFFFF"/>
                </a:solidFill>
                <a:ea typeface="宋体" charset="-122"/>
              </a:rPr>
              <a:t> LT Medium</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外部使用字体 </a:t>
            </a:r>
            <a:r>
              <a:rPr lang="en-US" altLang="zh-CN" sz="1100" dirty="0">
                <a:solidFill>
                  <a:srgbClr val="FFFFFF"/>
                </a:solidFill>
                <a:ea typeface="宋体" charset="-122"/>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中文标题</a:t>
            </a:r>
            <a:r>
              <a:rPr lang="en-US" altLang="zh-CN" sz="1100" dirty="0">
                <a:solidFill>
                  <a:srgbClr val="FFFFFF"/>
                </a:solidFill>
                <a:ea typeface="宋体" charset="-122"/>
              </a:rPr>
              <a:t>:30-32pt  </a:t>
            </a: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颜色</a:t>
            </a:r>
            <a:r>
              <a:rPr lang="en-US" altLang="zh-CN" sz="1100" dirty="0">
                <a:solidFill>
                  <a:srgbClr val="FFFFFF"/>
                </a:solidFill>
                <a:ea typeface="宋体" charset="-122"/>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字体</a:t>
            </a:r>
            <a:r>
              <a:rPr lang="en-US" altLang="zh-CN" sz="1100" dirty="0">
                <a:solidFill>
                  <a:srgbClr val="FFFFFF"/>
                </a:solidFill>
                <a:ea typeface="宋体" charset="-122"/>
              </a:rPr>
              <a:t>:</a:t>
            </a:r>
            <a:r>
              <a:rPr lang="zh-CN" altLang="en-US" sz="1100" dirty="0">
                <a:solidFill>
                  <a:srgbClr val="FFFFFF"/>
                </a:solidFill>
                <a:ea typeface="宋体" charset="-122"/>
              </a:rPr>
              <a:t>黑体</a:t>
            </a:r>
          </a:p>
          <a:p>
            <a:pPr marL="342900" indent="-342900" algn="r" eaLnBrk="0" hangingPunct="0">
              <a:lnSpc>
                <a:spcPct val="125000"/>
              </a:lnSpc>
              <a:spcBef>
                <a:spcPct val="20000"/>
              </a:spcBef>
              <a:buFont typeface="Arial" charset="0"/>
              <a:buNone/>
              <a:defRPr/>
            </a:pP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英文正文</a:t>
            </a:r>
            <a:r>
              <a:rPr lang="en-US" altLang="zh-CN" sz="1100" dirty="0">
                <a:solidFill>
                  <a:srgbClr val="FFFFFF"/>
                </a:solidFill>
                <a:ea typeface="宋体" charset="-122"/>
              </a:rPr>
              <a:t>:20-22pt</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子目录 </a:t>
            </a:r>
            <a:r>
              <a:rPr lang="en-US" altLang="zh-CN" sz="1100" dirty="0">
                <a:solidFill>
                  <a:srgbClr val="FFFFFF"/>
                </a:solidFill>
                <a:ea typeface="宋体" charset="-122"/>
              </a:rPr>
              <a:t>(2-5</a:t>
            </a:r>
            <a:r>
              <a:rPr lang="zh-CN" altLang="en-US" sz="1100" dirty="0">
                <a:solidFill>
                  <a:srgbClr val="FFFFFF"/>
                </a:solidFill>
                <a:ea typeface="宋体" charset="-122"/>
              </a:rPr>
              <a:t>级</a:t>
            </a:r>
            <a:r>
              <a:rPr lang="en-US" altLang="zh-CN" sz="1100" dirty="0">
                <a:solidFill>
                  <a:srgbClr val="FFFFFF"/>
                </a:solidFill>
                <a:ea typeface="宋体" charset="-122"/>
              </a:rPr>
              <a:t>) :18pt  </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颜色</a:t>
            </a:r>
            <a:r>
              <a:rPr lang="en-US" altLang="zh-CN" sz="1100" dirty="0">
                <a:solidFill>
                  <a:srgbClr val="FFFFFF"/>
                </a:solidFill>
                <a:ea typeface="宋体" charset="-122"/>
              </a:rPr>
              <a:t>:</a:t>
            </a:r>
            <a:r>
              <a:rPr lang="zh-CN" altLang="en-US" sz="1100" dirty="0">
                <a:solidFill>
                  <a:srgbClr val="FFFFFF"/>
                </a:solidFill>
                <a:ea typeface="宋体" charset="-122"/>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内部使用字体 </a:t>
            </a:r>
            <a:r>
              <a:rPr lang="en-US" altLang="zh-CN" sz="1100" dirty="0">
                <a:solidFill>
                  <a:srgbClr val="FFFFFF"/>
                </a:solidFill>
                <a:ea typeface="宋体" charset="-122"/>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ea typeface="宋体" charset="-122"/>
              </a:rPr>
              <a:t>FrutigerNext</a:t>
            </a:r>
            <a:r>
              <a:rPr lang="en-US" altLang="zh-CN" sz="1100" dirty="0">
                <a:solidFill>
                  <a:srgbClr val="FFFFFF"/>
                </a:solidFill>
                <a:ea typeface="宋体" charset="-122"/>
              </a:rPr>
              <a:t> LT Regular</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外部使用字体 </a:t>
            </a:r>
            <a:r>
              <a:rPr lang="en-US" altLang="zh-CN" sz="1100" dirty="0">
                <a:solidFill>
                  <a:srgbClr val="FFFFFF"/>
                </a:solidFill>
                <a:ea typeface="宋体" charset="-122"/>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中文正文</a:t>
            </a:r>
            <a:r>
              <a:rPr lang="en-US" altLang="zh-CN" sz="1100" dirty="0">
                <a:solidFill>
                  <a:srgbClr val="FFFFFF"/>
                </a:solidFill>
                <a:ea typeface="宋体" charset="-122"/>
              </a:rPr>
              <a:t>:18-20pt</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子目录</a:t>
            </a:r>
            <a:r>
              <a:rPr lang="en-US" altLang="zh-CN" sz="1100" dirty="0">
                <a:solidFill>
                  <a:srgbClr val="FFFFFF"/>
                </a:solidFill>
                <a:ea typeface="宋体" charset="-122"/>
              </a:rPr>
              <a:t>(2-5</a:t>
            </a:r>
            <a:r>
              <a:rPr lang="zh-CN" altLang="en-US" sz="1100" dirty="0">
                <a:solidFill>
                  <a:srgbClr val="FFFFFF"/>
                </a:solidFill>
                <a:ea typeface="宋体" charset="-122"/>
              </a:rPr>
              <a:t>级</a:t>
            </a:r>
            <a:r>
              <a:rPr lang="en-US" altLang="zh-CN" sz="1100" dirty="0">
                <a:solidFill>
                  <a:srgbClr val="FFFFFF"/>
                </a:solidFill>
                <a:ea typeface="宋体" charset="-122"/>
              </a:rPr>
              <a:t>):18pt </a:t>
            </a: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颜色</a:t>
            </a:r>
            <a:r>
              <a:rPr lang="en-US" altLang="zh-CN" sz="1100" dirty="0">
                <a:solidFill>
                  <a:srgbClr val="FFFFFF"/>
                </a:solidFill>
                <a:ea typeface="宋体" charset="-122"/>
              </a:rPr>
              <a:t>:</a:t>
            </a:r>
            <a:r>
              <a:rPr lang="zh-CN" altLang="en-US" sz="1100" dirty="0">
                <a:solidFill>
                  <a:srgbClr val="FFFFFF"/>
                </a:solidFill>
                <a:ea typeface="宋体" charset="-122"/>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字体</a:t>
            </a:r>
            <a:r>
              <a:rPr lang="en-US" altLang="zh-CN" sz="1100" dirty="0">
                <a:solidFill>
                  <a:srgbClr val="FFFFFF"/>
                </a:solidFill>
                <a:ea typeface="宋体" charset="-122"/>
              </a:rPr>
              <a:t>:</a:t>
            </a:r>
            <a:r>
              <a:rPr lang="zh-CN" altLang="en-US" sz="1100" dirty="0">
                <a:solidFill>
                  <a:srgbClr val="FFFFFF"/>
                </a:solidFill>
                <a:ea typeface="宋体" charset="-122"/>
              </a:rPr>
              <a:t>细黑体</a:t>
            </a:r>
            <a:r>
              <a:rPr lang="zh-CN" altLang="en-US" sz="1100" b="1" dirty="0">
                <a:solidFill>
                  <a:srgbClr val="FFFFFF"/>
                </a:solidFill>
                <a:latin typeface="Arial" charset="0"/>
                <a:ea typeface="华文细黑" pitchFamily="2" charset="-122"/>
              </a:rPr>
              <a:t> </a:t>
            </a:r>
          </a:p>
        </p:txBody>
      </p:sp>
      <p:grpSp>
        <p:nvGrpSpPr>
          <p:cNvPr id="2" name="Group 16"/>
          <p:cNvGrpSpPr>
            <a:grpSpLocks/>
          </p:cNvGrpSpPr>
          <p:nvPr/>
        </p:nvGrpSpPr>
        <p:grpSpPr bwMode="auto">
          <a:xfrm>
            <a:off x="9324976" y="2633663"/>
            <a:ext cx="919163" cy="2418159"/>
            <a:chOff x="5839" y="2251"/>
            <a:chExt cx="579" cy="2031"/>
          </a:xfrm>
        </p:grpSpPr>
        <p:sp>
          <p:nvSpPr>
            <p:cNvPr id="10253" name="Rectangle 17"/>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solidFill>
                  <a:srgbClr val="000000"/>
                </a:solidFill>
                <a:ea typeface="宋体" charset="-122"/>
              </a:endParaRPr>
            </a:p>
          </p:txBody>
        </p:sp>
        <p:grpSp>
          <p:nvGrpSpPr>
            <p:cNvPr id="3"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4"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5"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6"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7"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8"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9"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0"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1"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2"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3"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4"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5"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sp>
        <p:nvSpPr>
          <p:cNvPr id="10251" name="Rectangle 83"/>
          <p:cNvSpPr>
            <a:spLocks noChangeArrowheads="1"/>
          </p:cNvSpPr>
          <p:nvPr/>
        </p:nvSpPr>
        <p:spPr bwMode="auto">
          <a:xfrm>
            <a:off x="9251951" y="1006079"/>
            <a:ext cx="1192213" cy="173982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ea typeface="宋体" charset="-122"/>
              </a:rPr>
              <a:t>配色参考方案：</a:t>
            </a:r>
          </a:p>
          <a:p>
            <a:pPr eaLnBrk="0" hangingPunct="0">
              <a:lnSpc>
                <a:spcPct val="120000"/>
              </a:lnSpc>
              <a:spcBef>
                <a:spcPct val="20000"/>
              </a:spcBef>
              <a:buFont typeface="Arial" charset="0"/>
              <a:buNone/>
              <a:defRPr/>
            </a:pPr>
            <a:r>
              <a:rPr lang="zh-CN" altLang="en-US" sz="1100">
                <a:solidFill>
                  <a:srgbClr val="FFFFFF"/>
                </a:solidFill>
                <a:ea typeface="宋体" charset="-122"/>
              </a:rPr>
              <a:t>建议同一页面内不超过四种颜色，以下是</a:t>
            </a:r>
            <a:r>
              <a:rPr lang="en-US" altLang="zh-CN" sz="1100">
                <a:solidFill>
                  <a:srgbClr val="FFFFFF"/>
                </a:solidFill>
                <a:ea typeface="宋体" charset="-122"/>
              </a:rPr>
              <a:t>13</a:t>
            </a:r>
            <a:r>
              <a:rPr lang="zh-CN" altLang="en-US" sz="1100">
                <a:solidFill>
                  <a:srgbClr val="FFFFFF"/>
                </a:solidFill>
                <a:ea typeface="宋体" charset="-122"/>
              </a:rPr>
              <a:t>组配色方案，同一页面内只选择一组使用。（仅供参考）</a:t>
            </a:r>
          </a:p>
        </p:txBody>
      </p:sp>
      <p:sp>
        <p:nvSpPr>
          <p:cNvPr id="10252" name="Rectangle 84"/>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a:lnSpc>
                <a:spcPct val="120000"/>
              </a:lnSpc>
              <a:buClr>
                <a:srgbClr val="777777"/>
              </a:buClr>
              <a:buSzPct val="60000"/>
              <a:buFont typeface="Wingdings" pitchFamily="2" charset="2"/>
              <a:buNone/>
              <a:defRPr/>
            </a:pPr>
            <a:r>
              <a:rPr lang="zh-CN" altLang="en-US" sz="1100">
                <a:solidFill>
                  <a:srgbClr val="FFFFFF"/>
                </a:solidFill>
                <a:ea typeface="宋体" charset="-122"/>
              </a:rPr>
              <a:t>客户或者合作伙伴的标志放在右上角</a:t>
            </a:r>
            <a:r>
              <a:rPr lang="en-US" altLang="zh-CN" sz="1100">
                <a:solidFill>
                  <a:srgbClr val="FFFFFF"/>
                </a:solidFill>
                <a:ea typeface="宋体" charset="-122"/>
              </a:rPr>
              <a:t>.</a:t>
            </a:r>
            <a:endParaRPr lang="zh-CN" altLang="en-US" sz="1100">
              <a:solidFill>
                <a:srgbClr val="FFFFFF"/>
              </a:solidFill>
              <a:ea typeface="宋体" charset="-122"/>
            </a:endParaRPr>
          </a:p>
        </p:txBody>
      </p:sp>
      <p:sp>
        <p:nvSpPr>
          <p:cNvPr id="6149" name="Rectangle 5"/>
          <p:cNvSpPr>
            <a:spLocks noChangeArrowheads="1"/>
          </p:cNvSpPr>
          <p:nvPr/>
        </p:nvSpPr>
        <p:spPr bwMode="auto">
          <a:xfrm>
            <a:off x="6361114" y="4867275"/>
            <a:ext cx="2097087" cy="341710"/>
          </a:xfrm>
          <a:prstGeom prst="rect">
            <a:avLst/>
          </a:prstGeom>
          <a:noFill/>
          <a:ln w="9525">
            <a:noFill/>
            <a:miter lim="800000"/>
            <a:headEnd/>
            <a:tailEnd/>
          </a:ln>
        </p:spPr>
        <p:txBody>
          <a:bodyPr lIns="0" tIns="0" rIns="0" bIns="0"/>
          <a:lstStyle/>
          <a:p>
            <a:pPr eaLnBrk="0" hangingPunct="0">
              <a:lnSpc>
                <a:spcPct val="85000"/>
              </a:lnSpc>
              <a:defRPr/>
            </a:pPr>
            <a:r>
              <a:rPr lang="de-DE" altLang="zh-CN" sz="1200">
                <a:solidFill>
                  <a:srgbClr val="000000"/>
                </a:solidFill>
                <a:latin typeface="FrutigerNext LT Bold" pitchFamily="34" charset="0"/>
                <a:ea typeface="ＭＳ Ｐゴシック" pitchFamily="34" charset="-128"/>
              </a:rPr>
              <a:t>Page </a:t>
            </a:r>
            <a:fld id="{52A5D625-72FF-4364-B088-B7F11232586A}"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a:solidFill>
                <a:srgbClr val="000000"/>
              </a:solidFill>
              <a:latin typeface="FrutigerNext LT Bold" pitchFamily="34" charset="0"/>
              <a:ea typeface="ＭＳ Ｐゴシック" pitchFamily="34" charset="-128"/>
            </a:endParaRPr>
          </a:p>
        </p:txBody>
      </p:sp>
      <p:sp>
        <p:nvSpPr>
          <p:cNvPr id="79" name="Rectangle 21"/>
          <p:cNvSpPr>
            <a:spLocks noChangeArrowheads="1"/>
          </p:cNvSpPr>
          <p:nvPr/>
        </p:nvSpPr>
        <p:spPr bwMode="auto">
          <a:xfrm>
            <a:off x="3633838" y="4847415"/>
            <a:ext cx="2085332" cy="153888"/>
          </a:xfrm>
          <a:prstGeom prst="rect">
            <a:avLst/>
          </a:prstGeom>
          <a:noFill/>
          <a:ln w="9525" algn="ctr">
            <a:noFill/>
            <a:miter lim="800000"/>
            <a:headEnd/>
            <a:tailEnd/>
          </a:ln>
          <a:effectLst/>
        </p:spPr>
        <p:txBody>
          <a:bodyPr wrap="none" lIns="80082" tIns="0" rIns="80082"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defTabSz="801688" eaLnBrk="0" hangingPunct="0">
              <a:defRPr/>
            </a:pPr>
            <a:r>
              <a:rPr lang="zh-CN" altLang="en-US" sz="1000" dirty="0" smtClean="0">
                <a:solidFill>
                  <a:srgbClr val="000000"/>
                </a:solidFill>
                <a:latin typeface="Arial"/>
              </a:rPr>
              <a:t>华为保密信息，未经授权禁止扩散</a:t>
            </a:r>
            <a:endParaRPr lang="en-US" altLang="zh-CN" sz="1000" dirty="0">
              <a:solidFill>
                <a:srgbClr val="000000"/>
              </a:solidFill>
              <a:latin typeface="FrutigerNext LT Bold"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40"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ea"/>
          <a:ea typeface="+mn-ea"/>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ea"/>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ea"/>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mn-ea"/>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9" descr="dd"/>
          <p:cNvPicPr>
            <a:picLocks noChangeAspect="1" noChangeArrowheads="1"/>
          </p:cNvPicPr>
          <p:nvPr/>
        </p:nvPicPr>
        <p:blipFill>
          <a:blip r:embed="rId3" cstate="print"/>
          <a:srcRect/>
          <a:stretch>
            <a:fillRect/>
          </a:stretch>
        </p:blipFill>
        <p:spPr bwMode="auto">
          <a:xfrm>
            <a:off x="0" y="4668442"/>
            <a:ext cx="9150350" cy="477440"/>
          </a:xfrm>
          <a:prstGeom prst="rect">
            <a:avLst/>
          </a:prstGeom>
          <a:noFill/>
          <a:ln w="9525">
            <a:noFill/>
            <a:miter lim="800000"/>
            <a:headEnd/>
            <a:tailEnd/>
          </a:ln>
        </p:spPr>
      </p:pic>
      <p:sp>
        <p:nvSpPr>
          <p:cNvPr id="154" name="Text Box 8"/>
          <p:cNvSpPr txBox="1">
            <a:spLocks noChangeArrowheads="1"/>
          </p:cNvSpPr>
          <p:nvPr/>
        </p:nvSpPr>
        <p:spPr bwMode="auto">
          <a:xfrm>
            <a:off x="755650" y="4838701"/>
            <a:ext cx="2680326" cy="184666"/>
          </a:xfrm>
          <a:prstGeom prst="rect">
            <a:avLst/>
          </a:prstGeom>
          <a:noFill/>
          <a:ln>
            <a:noFill/>
          </a:ln>
          <a:extLst>
            <a:ext uri="{909E8E84-426E-40DD-AFC4-6F175D3DCCD1}"/>
            <a:ext uri="{91240B29-F687-4F45-9708-019B960494DF}"/>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smtClean="0">
                <a:solidFill>
                  <a:srgbClr val="000000"/>
                </a:solidFill>
                <a:latin typeface="FrutigerNext LT Bold" pitchFamily="34" charset="0"/>
                <a:ea typeface="MS PGothic" pitchFamily="34" charset="-128"/>
              </a:rPr>
              <a:t>HUAWEI TECHNOLOGIES CO., LTD.</a:t>
            </a:r>
          </a:p>
        </p:txBody>
      </p:sp>
      <p:pic>
        <p:nvPicPr>
          <p:cNvPr id="8196" name="Picture 9" descr="8"/>
          <p:cNvPicPr>
            <a:picLocks noChangeAspect="1" noChangeArrowheads="1"/>
          </p:cNvPicPr>
          <p:nvPr/>
        </p:nvPicPr>
        <p:blipFill>
          <a:blip r:embed="rId4" cstate="print"/>
          <a:srcRect/>
          <a:stretch>
            <a:fillRect/>
          </a:stretch>
        </p:blipFill>
        <p:spPr bwMode="auto">
          <a:xfrm>
            <a:off x="7508876" y="4789885"/>
            <a:ext cx="1311275" cy="234553"/>
          </a:xfrm>
          <a:prstGeom prst="rect">
            <a:avLst/>
          </a:prstGeom>
          <a:noFill/>
          <a:ln w="9525">
            <a:noFill/>
            <a:miter lim="800000"/>
            <a:headEnd/>
            <a:tailEnd/>
          </a:ln>
        </p:spPr>
      </p:pic>
      <p:sp>
        <p:nvSpPr>
          <p:cNvPr id="8197" name="Rectangle 13"/>
          <p:cNvSpPr>
            <a:spLocks noGrp="1" noChangeArrowheads="1"/>
          </p:cNvSpPr>
          <p:nvPr>
            <p:ph type="title"/>
          </p:nvPr>
        </p:nvSpPr>
        <p:spPr bwMode="auto">
          <a:xfrm>
            <a:off x="755650" y="244079"/>
            <a:ext cx="7632700" cy="653653"/>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8199" name="Rectangle 68"/>
          <p:cNvSpPr>
            <a:spLocks noGrp="1" noChangeArrowheads="1"/>
          </p:cNvSpPr>
          <p:nvPr>
            <p:ph type="body" idx="1"/>
          </p:nvPr>
        </p:nvSpPr>
        <p:spPr bwMode="auto">
          <a:xfrm>
            <a:off x="755650" y="1221582"/>
            <a:ext cx="7632700" cy="3145631"/>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英文标题</a:t>
            </a:r>
            <a:r>
              <a:rPr lang="en-US" altLang="zh-CN" sz="1100" dirty="0">
                <a:solidFill>
                  <a:srgbClr val="FFFFFF"/>
                </a:solidFill>
                <a:ea typeface="宋体" charset="-122"/>
              </a:rPr>
              <a:t>:32-35pt  </a:t>
            </a: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颜色</a:t>
            </a:r>
            <a:r>
              <a:rPr lang="en-US" altLang="zh-CN" sz="1100" dirty="0">
                <a:solidFill>
                  <a:srgbClr val="FFFFFF"/>
                </a:solidFill>
                <a:ea typeface="宋体" charset="-122"/>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内部使用字体 </a:t>
            </a:r>
            <a:r>
              <a:rPr lang="en-US" altLang="zh-CN" sz="1100" dirty="0">
                <a:solidFill>
                  <a:srgbClr val="FFFFFF"/>
                </a:solidFill>
                <a:ea typeface="宋体" charset="-122"/>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ea typeface="宋体" charset="-122"/>
              </a:rPr>
              <a:t>FrutigerNext</a:t>
            </a:r>
            <a:r>
              <a:rPr lang="en-US" altLang="zh-CN" sz="1100" dirty="0">
                <a:solidFill>
                  <a:srgbClr val="FFFFFF"/>
                </a:solidFill>
                <a:ea typeface="宋体" charset="-122"/>
              </a:rPr>
              <a:t> LT Medium</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外部使用字体 </a:t>
            </a:r>
            <a:r>
              <a:rPr lang="en-US" altLang="zh-CN" sz="1100" dirty="0">
                <a:solidFill>
                  <a:srgbClr val="FFFFFF"/>
                </a:solidFill>
                <a:ea typeface="宋体" charset="-122"/>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中文标题</a:t>
            </a:r>
            <a:r>
              <a:rPr lang="en-US" altLang="zh-CN" sz="1100" dirty="0">
                <a:solidFill>
                  <a:srgbClr val="FFFFFF"/>
                </a:solidFill>
                <a:ea typeface="宋体" charset="-122"/>
              </a:rPr>
              <a:t>:30-32pt  </a:t>
            </a: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颜色</a:t>
            </a:r>
            <a:r>
              <a:rPr lang="en-US" altLang="zh-CN" sz="1100" dirty="0">
                <a:solidFill>
                  <a:srgbClr val="FFFFFF"/>
                </a:solidFill>
                <a:ea typeface="宋体" charset="-122"/>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字体</a:t>
            </a:r>
            <a:r>
              <a:rPr lang="en-US" altLang="zh-CN" sz="1100" dirty="0">
                <a:solidFill>
                  <a:srgbClr val="FFFFFF"/>
                </a:solidFill>
                <a:ea typeface="宋体" charset="-122"/>
              </a:rPr>
              <a:t>:</a:t>
            </a:r>
            <a:r>
              <a:rPr lang="zh-CN" altLang="en-US" sz="1100" dirty="0">
                <a:solidFill>
                  <a:srgbClr val="FFFFFF"/>
                </a:solidFill>
                <a:ea typeface="宋体" charset="-122"/>
              </a:rPr>
              <a:t>黑体</a:t>
            </a:r>
          </a:p>
          <a:p>
            <a:pPr marL="342900" indent="-342900" algn="r" eaLnBrk="0" hangingPunct="0">
              <a:lnSpc>
                <a:spcPct val="125000"/>
              </a:lnSpc>
              <a:spcBef>
                <a:spcPct val="20000"/>
              </a:spcBef>
              <a:buFont typeface="Arial" charset="0"/>
              <a:buNone/>
              <a:defRPr/>
            </a:pP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英文正文</a:t>
            </a:r>
            <a:r>
              <a:rPr lang="en-US" altLang="zh-CN" sz="1100" dirty="0">
                <a:solidFill>
                  <a:srgbClr val="FFFFFF"/>
                </a:solidFill>
                <a:ea typeface="宋体" charset="-122"/>
              </a:rPr>
              <a:t>:20-22pt</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子目录 </a:t>
            </a:r>
            <a:r>
              <a:rPr lang="en-US" altLang="zh-CN" sz="1100" dirty="0">
                <a:solidFill>
                  <a:srgbClr val="FFFFFF"/>
                </a:solidFill>
                <a:ea typeface="宋体" charset="-122"/>
              </a:rPr>
              <a:t>(2-5</a:t>
            </a:r>
            <a:r>
              <a:rPr lang="zh-CN" altLang="en-US" sz="1100" dirty="0">
                <a:solidFill>
                  <a:srgbClr val="FFFFFF"/>
                </a:solidFill>
                <a:ea typeface="宋体" charset="-122"/>
              </a:rPr>
              <a:t>级</a:t>
            </a:r>
            <a:r>
              <a:rPr lang="en-US" altLang="zh-CN" sz="1100" dirty="0">
                <a:solidFill>
                  <a:srgbClr val="FFFFFF"/>
                </a:solidFill>
                <a:ea typeface="宋体" charset="-122"/>
              </a:rPr>
              <a:t>) :18pt  </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颜色</a:t>
            </a:r>
            <a:r>
              <a:rPr lang="en-US" altLang="zh-CN" sz="1100" dirty="0">
                <a:solidFill>
                  <a:srgbClr val="FFFFFF"/>
                </a:solidFill>
                <a:ea typeface="宋体" charset="-122"/>
              </a:rPr>
              <a:t>:</a:t>
            </a:r>
            <a:r>
              <a:rPr lang="zh-CN" altLang="en-US" sz="1100" dirty="0">
                <a:solidFill>
                  <a:srgbClr val="FFFFFF"/>
                </a:solidFill>
                <a:ea typeface="宋体" charset="-122"/>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内部使用字体 </a:t>
            </a:r>
            <a:r>
              <a:rPr lang="en-US" altLang="zh-CN" sz="1100" dirty="0">
                <a:solidFill>
                  <a:srgbClr val="FFFFFF"/>
                </a:solidFill>
                <a:ea typeface="宋体" charset="-122"/>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ea typeface="宋体" charset="-122"/>
              </a:rPr>
              <a:t>FrutigerNext</a:t>
            </a:r>
            <a:r>
              <a:rPr lang="en-US" altLang="zh-CN" sz="1100" dirty="0">
                <a:solidFill>
                  <a:srgbClr val="FFFFFF"/>
                </a:solidFill>
                <a:ea typeface="宋体" charset="-122"/>
              </a:rPr>
              <a:t> LT Regular</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外部使用字体 </a:t>
            </a:r>
            <a:r>
              <a:rPr lang="en-US" altLang="zh-CN" sz="1100" dirty="0">
                <a:solidFill>
                  <a:srgbClr val="FFFFFF"/>
                </a:solidFill>
                <a:ea typeface="宋体" charset="-122"/>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中文正文</a:t>
            </a:r>
            <a:r>
              <a:rPr lang="en-US" altLang="zh-CN" sz="1100" dirty="0">
                <a:solidFill>
                  <a:srgbClr val="FFFFFF"/>
                </a:solidFill>
                <a:ea typeface="宋体" charset="-122"/>
              </a:rPr>
              <a:t>:18-20pt</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子目录</a:t>
            </a:r>
            <a:r>
              <a:rPr lang="en-US" altLang="zh-CN" sz="1100" dirty="0">
                <a:solidFill>
                  <a:srgbClr val="FFFFFF"/>
                </a:solidFill>
                <a:ea typeface="宋体" charset="-122"/>
              </a:rPr>
              <a:t>(2-5</a:t>
            </a:r>
            <a:r>
              <a:rPr lang="zh-CN" altLang="en-US" sz="1100" dirty="0">
                <a:solidFill>
                  <a:srgbClr val="FFFFFF"/>
                </a:solidFill>
                <a:ea typeface="宋体" charset="-122"/>
              </a:rPr>
              <a:t>级</a:t>
            </a:r>
            <a:r>
              <a:rPr lang="en-US" altLang="zh-CN" sz="1100" dirty="0">
                <a:solidFill>
                  <a:srgbClr val="FFFFFF"/>
                </a:solidFill>
                <a:ea typeface="宋体" charset="-122"/>
              </a:rPr>
              <a:t>):18pt </a:t>
            </a:r>
            <a:endParaRPr lang="zh-CN" altLang="en-US" sz="1100" dirty="0">
              <a:solidFill>
                <a:srgbClr val="FFFFFF"/>
              </a:solidFill>
              <a:ea typeface="宋体" charset="-122"/>
            </a:endParaRP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颜色</a:t>
            </a:r>
            <a:r>
              <a:rPr lang="en-US" altLang="zh-CN" sz="1100" dirty="0">
                <a:solidFill>
                  <a:srgbClr val="FFFFFF"/>
                </a:solidFill>
                <a:ea typeface="宋体" charset="-122"/>
              </a:rPr>
              <a:t>:</a:t>
            </a:r>
            <a:r>
              <a:rPr lang="zh-CN" altLang="en-US" sz="1100" dirty="0">
                <a:solidFill>
                  <a:srgbClr val="FFFFFF"/>
                </a:solidFill>
                <a:ea typeface="宋体" charset="-122"/>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ea typeface="宋体" charset="-122"/>
              </a:rPr>
              <a:t>字体</a:t>
            </a:r>
            <a:r>
              <a:rPr lang="en-US" altLang="zh-CN" sz="1100" dirty="0">
                <a:solidFill>
                  <a:srgbClr val="FFFFFF"/>
                </a:solidFill>
                <a:ea typeface="宋体" charset="-122"/>
              </a:rPr>
              <a:t>:</a:t>
            </a:r>
            <a:r>
              <a:rPr lang="zh-CN" altLang="en-US" sz="1100" dirty="0">
                <a:solidFill>
                  <a:srgbClr val="FFFFFF"/>
                </a:solidFill>
                <a:ea typeface="宋体" charset="-122"/>
              </a:rPr>
              <a:t>细黑体</a:t>
            </a:r>
            <a:r>
              <a:rPr lang="zh-CN" altLang="en-US" sz="1100" b="1" dirty="0">
                <a:solidFill>
                  <a:srgbClr val="FFFFFF"/>
                </a:solidFill>
                <a:latin typeface="Arial" charset="0"/>
                <a:ea typeface="华文细黑" pitchFamily="2" charset="-122"/>
              </a:rPr>
              <a:t> </a:t>
            </a:r>
          </a:p>
        </p:txBody>
      </p:sp>
      <p:grpSp>
        <p:nvGrpSpPr>
          <p:cNvPr id="2" name="Group 16"/>
          <p:cNvGrpSpPr>
            <a:grpSpLocks/>
          </p:cNvGrpSpPr>
          <p:nvPr/>
        </p:nvGrpSpPr>
        <p:grpSpPr bwMode="auto">
          <a:xfrm>
            <a:off x="9324976" y="2633663"/>
            <a:ext cx="919163" cy="2418159"/>
            <a:chOff x="5839" y="2251"/>
            <a:chExt cx="579" cy="2031"/>
          </a:xfrm>
        </p:grpSpPr>
        <p:sp>
          <p:nvSpPr>
            <p:cNvPr id="10253" name="Rectangle 17"/>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solidFill>
                  <a:srgbClr val="000000"/>
                </a:solidFill>
                <a:ea typeface="宋体" charset="-122"/>
              </a:endParaRPr>
            </a:p>
          </p:txBody>
        </p:sp>
        <p:grpSp>
          <p:nvGrpSpPr>
            <p:cNvPr id="3"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4"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5"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6"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7"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8"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9"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0"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1"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2"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3"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4"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nvGrpSpPr>
            <p:cNvPr id="15"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a typeface="宋体" charset="-122"/>
                </a:endParaRPr>
              </a:p>
            </p:txBody>
          </p:sp>
        </p:grpSp>
      </p:grpSp>
      <p:sp>
        <p:nvSpPr>
          <p:cNvPr id="10251" name="Rectangle 83"/>
          <p:cNvSpPr>
            <a:spLocks noChangeArrowheads="1"/>
          </p:cNvSpPr>
          <p:nvPr/>
        </p:nvSpPr>
        <p:spPr bwMode="auto">
          <a:xfrm>
            <a:off x="9251951" y="1006079"/>
            <a:ext cx="1192213" cy="173982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ea typeface="宋体" charset="-122"/>
              </a:rPr>
              <a:t>配色参考方案：</a:t>
            </a:r>
          </a:p>
          <a:p>
            <a:pPr eaLnBrk="0" hangingPunct="0">
              <a:lnSpc>
                <a:spcPct val="120000"/>
              </a:lnSpc>
              <a:spcBef>
                <a:spcPct val="20000"/>
              </a:spcBef>
              <a:buFont typeface="Arial" charset="0"/>
              <a:buNone/>
              <a:defRPr/>
            </a:pPr>
            <a:r>
              <a:rPr lang="zh-CN" altLang="en-US" sz="1100">
                <a:solidFill>
                  <a:srgbClr val="FFFFFF"/>
                </a:solidFill>
                <a:ea typeface="宋体" charset="-122"/>
              </a:rPr>
              <a:t>建议同一页面内不超过四种颜色，以下是</a:t>
            </a:r>
            <a:r>
              <a:rPr lang="en-US" altLang="zh-CN" sz="1100">
                <a:solidFill>
                  <a:srgbClr val="FFFFFF"/>
                </a:solidFill>
                <a:ea typeface="宋体" charset="-122"/>
              </a:rPr>
              <a:t>13</a:t>
            </a:r>
            <a:r>
              <a:rPr lang="zh-CN" altLang="en-US" sz="1100">
                <a:solidFill>
                  <a:srgbClr val="FFFFFF"/>
                </a:solidFill>
                <a:ea typeface="宋体" charset="-122"/>
              </a:rPr>
              <a:t>组配色方案，同一页面内只选择一组使用。（仅供参考）</a:t>
            </a:r>
          </a:p>
        </p:txBody>
      </p:sp>
      <p:sp>
        <p:nvSpPr>
          <p:cNvPr id="10252" name="Rectangle 84"/>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a:lnSpc>
                <a:spcPct val="120000"/>
              </a:lnSpc>
              <a:buClr>
                <a:srgbClr val="777777"/>
              </a:buClr>
              <a:buSzPct val="60000"/>
              <a:buFont typeface="Wingdings" pitchFamily="2" charset="2"/>
              <a:buNone/>
              <a:defRPr/>
            </a:pPr>
            <a:r>
              <a:rPr lang="zh-CN" altLang="en-US" sz="1100">
                <a:solidFill>
                  <a:srgbClr val="FFFFFF"/>
                </a:solidFill>
                <a:ea typeface="宋体" charset="-122"/>
              </a:rPr>
              <a:t>客户或者合作伙伴的标志放在右上角</a:t>
            </a:r>
            <a:r>
              <a:rPr lang="en-US" altLang="zh-CN" sz="1100">
                <a:solidFill>
                  <a:srgbClr val="FFFFFF"/>
                </a:solidFill>
                <a:ea typeface="宋体" charset="-122"/>
              </a:rPr>
              <a:t>.</a:t>
            </a:r>
            <a:endParaRPr lang="zh-CN" altLang="en-US" sz="1100">
              <a:solidFill>
                <a:srgbClr val="FFFFFF"/>
              </a:solidFill>
              <a:ea typeface="宋体" charset="-122"/>
            </a:endParaRPr>
          </a:p>
        </p:txBody>
      </p:sp>
      <p:sp>
        <p:nvSpPr>
          <p:cNvPr id="6149" name="Rectangle 5"/>
          <p:cNvSpPr>
            <a:spLocks noChangeArrowheads="1"/>
          </p:cNvSpPr>
          <p:nvPr/>
        </p:nvSpPr>
        <p:spPr bwMode="auto">
          <a:xfrm>
            <a:off x="6361114" y="4867275"/>
            <a:ext cx="2097087" cy="341710"/>
          </a:xfrm>
          <a:prstGeom prst="rect">
            <a:avLst/>
          </a:prstGeom>
          <a:noFill/>
          <a:ln w="9525">
            <a:noFill/>
            <a:miter lim="800000"/>
            <a:headEnd/>
            <a:tailEnd/>
          </a:ln>
        </p:spPr>
        <p:txBody>
          <a:bodyPr lIns="0" tIns="0" rIns="0" bIns="0"/>
          <a:lstStyle/>
          <a:p>
            <a:pPr eaLnBrk="0" hangingPunct="0">
              <a:lnSpc>
                <a:spcPct val="85000"/>
              </a:lnSpc>
              <a:defRPr/>
            </a:pPr>
            <a:r>
              <a:rPr lang="de-DE" altLang="zh-CN" sz="1200">
                <a:solidFill>
                  <a:srgbClr val="000000"/>
                </a:solidFill>
                <a:latin typeface="FrutigerNext LT Bold" pitchFamily="34" charset="0"/>
                <a:ea typeface="ＭＳ Ｐゴシック" pitchFamily="34" charset="-128"/>
              </a:rPr>
              <a:t>Page </a:t>
            </a:r>
            <a:fld id="{52A5D625-72FF-4364-B088-B7F11232586A}"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a:solidFill>
                <a:srgbClr val="000000"/>
              </a:solidFill>
              <a:latin typeface="FrutigerNext LT Bold" pitchFamily="34" charset="0"/>
              <a:ea typeface="ＭＳ Ｐゴシック" pitchFamily="34" charset="-128"/>
            </a:endParaRPr>
          </a:p>
        </p:txBody>
      </p:sp>
      <p:sp>
        <p:nvSpPr>
          <p:cNvPr id="79" name="Rectangle 21"/>
          <p:cNvSpPr>
            <a:spLocks noChangeArrowheads="1"/>
          </p:cNvSpPr>
          <p:nvPr/>
        </p:nvSpPr>
        <p:spPr bwMode="auto">
          <a:xfrm>
            <a:off x="3633838" y="4847415"/>
            <a:ext cx="2085332" cy="153888"/>
          </a:xfrm>
          <a:prstGeom prst="rect">
            <a:avLst/>
          </a:prstGeom>
          <a:noFill/>
          <a:ln w="9525" algn="ctr">
            <a:noFill/>
            <a:miter lim="800000"/>
            <a:headEnd/>
            <a:tailEnd/>
          </a:ln>
          <a:effectLst/>
        </p:spPr>
        <p:txBody>
          <a:bodyPr wrap="none" lIns="80082" tIns="0" rIns="80082"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defTabSz="801688" eaLnBrk="0" hangingPunct="0">
              <a:defRPr/>
            </a:pPr>
            <a:r>
              <a:rPr lang="zh-CN" altLang="en-US" sz="1000" dirty="0" smtClean="0">
                <a:solidFill>
                  <a:srgbClr val="000000"/>
                </a:solidFill>
                <a:latin typeface="Arial"/>
              </a:rPr>
              <a:t>华为保密信息，未经授权禁止扩散</a:t>
            </a:r>
            <a:endParaRPr lang="en-US" altLang="zh-CN" sz="1000" dirty="0">
              <a:solidFill>
                <a:srgbClr val="000000"/>
              </a:solidFill>
              <a:latin typeface="FrutigerNext LT Bold"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23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ea"/>
          <a:ea typeface="+mn-ea"/>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ea"/>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ea"/>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mn-ea"/>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hyperlink" Target="http://www.spec.org/virt_sc2010/results/specvirt_sc2010_perf.html"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55.jpeg"/><Relationship Id="rId13" Type="http://schemas.openxmlformats.org/officeDocument/2006/relationships/image" Target="../media/image160.png"/><Relationship Id="rId18" Type="http://schemas.openxmlformats.org/officeDocument/2006/relationships/image" Target="../media/image165.png"/><Relationship Id="rId3" Type="http://schemas.openxmlformats.org/officeDocument/2006/relationships/image" Target="../media/image150.jpeg"/><Relationship Id="rId21" Type="http://schemas.openxmlformats.org/officeDocument/2006/relationships/image" Target="../media/image168.png"/><Relationship Id="rId7" Type="http://schemas.openxmlformats.org/officeDocument/2006/relationships/image" Target="../media/image154.jpeg"/><Relationship Id="rId12" Type="http://schemas.openxmlformats.org/officeDocument/2006/relationships/image" Target="../media/image159.jpeg"/><Relationship Id="rId17" Type="http://schemas.openxmlformats.org/officeDocument/2006/relationships/image" Target="../media/image164.jpeg"/><Relationship Id="rId2" Type="http://schemas.openxmlformats.org/officeDocument/2006/relationships/notesSlide" Target="../notesSlides/notesSlide8.xml"/><Relationship Id="rId16" Type="http://schemas.openxmlformats.org/officeDocument/2006/relationships/image" Target="../media/image163.png"/><Relationship Id="rId20" Type="http://schemas.openxmlformats.org/officeDocument/2006/relationships/image" Target="../media/image167.png"/><Relationship Id="rId1" Type="http://schemas.openxmlformats.org/officeDocument/2006/relationships/slideLayout" Target="../slideLayouts/slideLayout23.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jpeg"/><Relationship Id="rId15" Type="http://schemas.openxmlformats.org/officeDocument/2006/relationships/image" Target="../media/image162.png"/><Relationship Id="rId10" Type="http://schemas.openxmlformats.org/officeDocument/2006/relationships/image" Target="../media/image157.png"/><Relationship Id="rId19" Type="http://schemas.openxmlformats.org/officeDocument/2006/relationships/image" Target="../media/image166.png"/><Relationship Id="rId4" Type="http://schemas.openxmlformats.org/officeDocument/2006/relationships/image" Target="../media/image151.jpeg"/><Relationship Id="rId9" Type="http://schemas.openxmlformats.org/officeDocument/2006/relationships/image" Target="../media/image156.png"/><Relationship Id="rId14" Type="http://schemas.openxmlformats.org/officeDocument/2006/relationships/image" Target="../media/image161.png"/></Relationships>
</file>

<file path=ppt/slides/_rels/slide13.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 Id="rId9" Type="http://schemas.openxmlformats.org/officeDocument/2006/relationships/image" Target="../media/image175.png"/></Relationships>
</file>

<file path=ppt/slides/_rels/slide14.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86.png"/><Relationship Id="rId18" Type="http://schemas.openxmlformats.org/officeDocument/2006/relationships/image" Target="../media/image191.png"/><Relationship Id="rId26" Type="http://schemas.openxmlformats.org/officeDocument/2006/relationships/image" Target="../media/image199.jpeg"/><Relationship Id="rId3" Type="http://schemas.openxmlformats.org/officeDocument/2006/relationships/image" Target="../media/image176.png"/><Relationship Id="rId21" Type="http://schemas.openxmlformats.org/officeDocument/2006/relationships/image" Target="../media/image194.png"/><Relationship Id="rId7" Type="http://schemas.openxmlformats.org/officeDocument/2006/relationships/image" Target="../media/image180.png"/><Relationship Id="rId12" Type="http://schemas.openxmlformats.org/officeDocument/2006/relationships/image" Target="../media/image185.png"/><Relationship Id="rId17" Type="http://schemas.openxmlformats.org/officeDocument/2006/relationships/image" Target="../media/image190.png"/><Relationship Id="rId25" Type="http://schemas.openxmlformats.org/officeDocument/2006/relationships/image" Target="../media/image198.jpeg"/><Relationship Id="rId2" Type="http://schemas.openxmlformats.org/officeDocument/2006/relationships/notesSlide" Target="../notesSlides/notesSlide10.xml"/><Relationship Id="rId16" Type="http://schemas.openxmlformats.org/officeDocument/2006/relationships/image" Target="../media/image189.jpeg"/><Relationship Id="rId20" Type="http://schemas.openxmlformats.org/officeDocument/2006/relationships/image" Target="../media/image193.png"/><Relationship Id="rId29" Type="http://schemas.openxmlformats.org/officeDocument/2006/relationships/image" Target="../media/image202.emf"/><Relationship Id="rId1" Type="http://schemas.openxmlformats.org/officeDocument/2006/relationships/slideLayout" Target="../slideLayouts/slideLayout16.xml"/><Relationship Id="rId6" Type="http://schemas.openxmlformats.org/officeDocument/2006/relationships/image" Target="../media/image179.png"/><Relationship Id="rId11" Type="http://schemas.openxmlformats.org/officeDocument/2006/relationships/image" Target="../media/image184.png"/><Relationship Id="rId24" Type="http://schemas.openxmlformats.org/officeDocument/2006/relationships/image" Target="../media/image197.png"/><Relationship Id="rId5" Type="http://schemas.openxmlformats.org/officeDocument/2006/relationships/image" Target="../media/image178.png"/><Relationship Id="rId15" Type="http://schemas.openxmlformats.org/officeDocument/2006/relationships/image" Target="../media/image188.png"/><Relationship Id="rId23" Type="http://schemas.openxmlformats.org/officeDocument/2006/relationships/image" Target="../media/image196.png"/><Relationship Id="rId28" Type="http://schemas.openxmlformats.org/officeDocument/2006/relationships/image" Target="../media/image201.png"/><Relationship Id="rId10" Type="http://schemas.openxmlformats.org/officeDocument/2006/relationships/image" Target="../media/image183.png"/><Relationship Id="rId19" Type="http://schemas.openxmlformats.org/officeDocument/2006/relationships/image" Target="../media/image192.png"/><Relationship Id="rId4" Type="http://schemas.openxmlformats.org/officeDocument/2006/relationships/image" Target="../media/image177.png"/><Relationship Id="rId9" Type="http://schemas.openxmlformats.org/officeDocument/2006/relationships/image" Target="../media/image182.png"/><Relationship Id="rId14" Type="http://schemas.openxmlformats.org/officeDocument/2006/relationships/image" Target="../media/image187.png"/><Relationship Id="rId22" Type="http://schemas.openxmlformats.org/officeDocument/2006/relationships/image" Target="../media/image195.png"/><Relationship Id="rId27" Type="http://schemas.openxmlformats.org/officeDocument/2006/relationships/image" Target="../media/image200.png"/></Relationships>
</file>

<file path=ppt/slides/_rels/slide15.xml.rels><?xml version="1.0" encoding="UTF-8" standalone="yes"?>
<Relationships xmlns="http://schemas.openxmlformats.org/package/2006/relationships"><Relationship Id="rId3" Type="http://schemas.openxmlformats.org/officeDocument/2006/relationships/image" Target="../media/image204.png"/><Relationship Id="rId7" Type="http://schemas.openxmlformats.org/officeDocument/2006/relationships/image" Target="../media/image208.png"/><Relationship Id="rId2" Type="http://schemas.openxmlformats.org/officeDocument/2006/relationships/image" Target="../media/image203.jpeg"/><Relationship Id="rId1" Type="http://schemas.openxmlformats.org/officeDocument/2006/relationships/slideLayout" Target="../slideLayouts/slideLayout18.xml"/><Relationship Id="rId6" Type="http://schemas.openxmlformats.org/officeDocument/2006/relationships/image" Target="../media/image207.jpeg"/><Relationship Id="rId5" Type="http://schemas.openxmlformats.org/officeDocument/2006/relationships/image" Target="../media/image206.png"/><Relationship Id="rId4" Type="http://schemas.openxmlformats.org/officeDocument/2006/relationships/image" Target="../media/image205.png"/></Relationships>
</file>

<file path=ppt/slides/_rels/slide16.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image" Target="../media/image20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221.png"/><Relationship Id="rId18" Type="http://schemas.openxmlformats.org/officeDocument/2006/relationships/image" Target="../media/image226.png"/><Relationship Id="rId3" Type="http://schemas.openxmlformats.org/officeDocument/2006/relationships/image" Target="../media/image211.png"/><Relationship Id="rId21" Type="http://schemas.openxmlformats.org/officeDocument/2006/relationships/image" Target="../media/image229.jpeg"/><Relationship Id="rId7" Type="http://schemas.openxmlformats.org/officeDocument/2006/relationships/image" Target="../media/image215.png"/><Relationship Id="rId12" Type="http://schemas.openxmlformats.org/officeDocument/2006/relationships/image" Target="../media/image220.png"/><Relationship Id="rId17" Type="http://schemas.openxmlformats.org/officeDocument/2006/relationships/image" Target="../media/image225.png"/><Relationship Id="rId2" Type="http://schemas.openxmlformats.org/officeDocument/2006/relationships/notesSlide" Target="../notesSlides/notesSlide11.xml"/><Relationship Id="rId16" Type="http://schemas.openxmlformats.org/officeDocument/2006/relationships/image" Target="../media/image224.jpeg"/><Relationship Id="rId20" Type="http://schemas.openxmlformats.org/officeDocument/2006/relationships/image" Target="../media/image228.jpeg"/><Relationship Id="rId1" Type="http://schemas.openxmlformats.org/officeDocument/2006/relationships/slideLayout" Target="../slideLayouts/slideLayout16.xml"/><Relationship Id="rId6" Type="http://schemas.openxmlformats.org/officeDocument/2006/relationships/image" Target="../media/image214.png"/><Relationship Id="rId11" Type="http://schemas.openxmlformats.org/officeDocument/2006/relationships/image" Target="../media/image219.png"/><Relationship Id="rId5" Type="http://schemas.openxmlformats.org/officeDocument/2006/relationships/image" Target="../media/image213.png"/><Relationship Id="rId15" Type="http://schemas.openxmlformats.org/officeDocument/2006/relationships/image" Target="../media/image223.png"/><Relationship Id="rId23" Type="http://schemas.openxmlformats.org/officeDocument/2006/relationships/image" Target="../media/image231.jpeg"/><Relationship Id="rId10" Type="http://schemas.openxmlformats.org/officeDocument/2006/relationships/image" Target="../media/image218.png"/><Relationship Id="rId19" Type="http://schemas.openxmlformats.org/officeDocument/2006/relationships/image" Target="../media/image227.jpeg"/><Relationship Id="rId4" Type="http://schemas.openxmlformats.org/officeDocument/2006/relationships/image" Target="../media/image212.png"/><Relationship Id="rId9" Type="http://schemas.openxmlformats.org/officeDocument/2006/relationships/image" Target="../media/image217.png"/><Relationship Id="rId14" Type="http://schemas.openxmlformats.org/officeDocument/2006/relationships/image" Target="../media/image222.png"/><Relationship Id="rId22" Type="http://schemas.openxmlformats.org/officeDocument/2006/relationships/image" Target="../media/image230.jpeg"/></Relationships>
</file>

<file path=ppt/slides/_rels/slide18.xml.rels><?xml version="1.0" encoding="UTF-8" standalone="yes"?>
<Relationships xmlns="http://schemas.openxmlformats.org/package/2006/relationships"><Relationship Id="rId8" Type="http://schemas.openxmlformats.org/officeDocument/2006/relationships/image" Target="../media/image237.png"/><Relationship Id="rId13" Type="http://schemas.openxmlformats.org/officeDocument/2006/relationships/image" Target="../media/image242.png"/><Relationship Id="rId18" Type="http://schemas.openxmlformats.org/officeDocument/2006/relationships/image" Target="../media/image247.png"/><Relationship Id="rId3" Type="http://schemas.openxmlformats.org/officeDocument/2006/relationships/image" Target="../media/image232.png"/><Relationship Id="rId7" Type="http://schemas.openxmlformats.org/officeDocument/2006/relationships/image" Target="../media/image236.png"/><Relationship Id="rId12" Type="http://schemas.openxmlformats.org/officeDocument/2006/relationships/image" Target="../media/image241.png"/><Relationship Id="rId17" Type="http://schemas.openxmlformats.org/officeDocument/2006/relationships/image" Target="../media/image246.png"/><Relationship Id="rId2" Type="http://schemas.openxmlformats.org/officeDocument/2006/relationships/notesSlide" Target="../notesSlides/notesSlide12.xml"/><Relationship Id="rId16" Type="http://schemas.openxmlformats.org/officeDocument/2006/relationships/image" Target="../media/image245.png"/><Relationship Id="rId1" Type="http://schemas.openxmlformats.org/officeDocument/2006/relationships/slideLayout" Target="../slideLayouts/slideLayout18.xml"/><Relationship Id="rId6" Type="http://schemas.openxmlformats.org/officeDocument/2006/relationships/image" Target="../media/image235.png"/><Relationship Id="rId11" Type="http://schemas.openxmlformats.org/officeDocument/2006/relationships/image" Target="../media/image240.png"/><Relationship Id="rId5" Type="http://schemas.openxmlformats.org/officeDocument/2006/relationships/image" Target="../media/image234.png"/><Relationship Id="rId15" Type="http://schemas.openxmlformats.org/officeDocument/2006/relationships/image" Target="../media/image244.png"/><Relationship Id="rId10" Type="http://schemas.openxmlformats.org/officeDocument/2006/relationships/image" Target="../media/image239.png"/><Relationship Id="rId19" Type="http://schemas.openxmlformats.org/officeDocument/2006/relationships/image" Target="../media/image248.png"/><Relationship Id="rId4" Type="http://schemas.openxmlformats.org/officeDocument/2006/relationships/image" Target="../media/image233.png"/><Relationship Id="rId9" Type="http://schemas.openxmlformats.org/officeDocument/2006/relationships/image" Target="../media/image238.png"/><Relationship Id="rId14" Type="http://schemas.openxmlformats.org/officeDocument/2006/relationships/image" Target="../media/image243.png"/></Relationships>
</file>

<file path=ppt/slides/_rels/slide19.xml.rels><?xml version="1.0" encoding="UTF-8" standalone="yes"?>
<Relationships xmlns="http://schemas.openxmlformats.org/package/2006/relationships"><Relationship Id="rId8" Type="http://schemas.openxmlformats.org/officeDocument/2006/relationships/image" Target="../media/image237.png"/><Relationship Id="rId13" Type="http://schemas.openxmlformats.org/officeDocument/2006/relationships/image" Target="../media/image240.png"/><Relationship Id="rId18" Type="http://schemas.openxmlformats.org/officeDocument/2006/relationships/image" Target="../media/image245.png"/><Relationship Id="rId3" Type="http://schemas.openxmlformats.org/officeDocument/2006/relationships/image" Target="../media/image232.png"/><Relationship Id="rId21" Type="http://schemas.openxmlformats.org/officeDocument/2006/relationships/image" Target="../media/image251.png"/><Relationship Id="rId7" Type="http://schemas.openxmlformats.org/officeDocument/2006/relationships/image" Target="../media/image236.png"/><Relationship Id="rId12" Type="http://schemas.openxmlformats.org/officeDocument/2006/relationships/image" Target="../media/image239.png"/><Relationship Id="rId17" Type="http://schemas.openxmlformats.org/officeDocument/2006/relationships/image" Target="../media/image244.png"/><Relationship Id="rId2" Type="http://schemas.openxmlformats.org/officeDocument/2006/relationships/notesSlide" Target="../notesSlides/notesSlide13.xml"/><Relationship Id="rId16" Type="http://schemas.openxmlformats.org/officeDocument/2006/relationships/image" Target="../media/image243.png"/><Relationship Id="rId20" Type="http://schemas.openxmlformats.org/officeDocument/2006/relationships/image" Target="../media/image247.png"/><Relationship Id="rId1" Type="http://schemas.openxmlformats.org/officeDocument/2006/relationships/slideLayout" Target="../slideLayouts/slideLayout18.xml"/><Relationship Id="rId6" Type="http://schemas.openxmlformats.org/officeDocument/2006/relationships/image" Target="../media/image235.png"/><Relationship Id="rId11" Type="http://schemas.openxmlformats.org/officeDocument/2006/relationships/image" Target="../media/image238.png"/><Relationship Id="rId5" Type="http://schemas.openxmlformats.org/officeDocument/2006/relationships/image" Target="../media/image234.png"/><Relationship Id="rId15" Type="http://schemas.openxmlformats.org/officeDocument/2006/relationships/image" Target="../media/image242.png"/><Relationship Id="rId10" Type="http://schemas.openxmlformats.org/officeDocument/2006/relationships/image" Target="../media/image250.png"/><Relationship Id="rId19" Type="http://schemas.openxmlformats.org/officeDocument/2006/relationships/image" Target="../media/image246.png"/><Relationship Id="rId4" Type="http://schemas.openxmlformats.org/officeDocument/2006/relationships/image" Target="../media/image233.png"/><Relationship Id="rId9" Type="http://schemas.openxmlformats.org/officeDocument/2006/relationships/image" Target="../media/image249.png"/><Relationship Id="rId14" Type="http://schemas.openxmlformats.org/officeDocument/2006/relationships/image" Target="../media/image241.png"/><Relationship Id="rId22" Type="http://schemas.openxmlformats.org/officeDocument/2006/relationships/image" Target="../media/image248.pn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8.png"/><Relationship Id="rId3" Type="http://schemas.openxmlformats.org/officeDocument/2006/relationships/image" Target="../media/image236.png"/><Relationship Id="rId7" Type="http://schemas.openxmlformats.org/officeDocument/2006/relationships/image" Target="../media/image253.png"/><Relationship Id="rId12" Type="http://schemas.openxmlformats.org/officeDocument/2006/relationships/image" Target="../media/image257.png"/><Relationship Id="rId2" Type="http://schemas.openxmlformats.org/officeDocument/2006/relationships/image" Target="../media/image247.png"/><Relationship Id="rId1" Type="http://schemas.openxmlformats.org/officeDocument/2006/relationships/slideLayout" Target="../slideLayouts/slideLayout17.xml"/><Relationship Id="rId6" Type="http://schemas.openxmlformats.org/officeDocument/2006/relationships/image" Target="../media/image252.png"/><Relationship Id="rId11" Type="http://schemas.openxmlformats.org/officeDocument/2006/relationships/image" Target="../media/image256.png"/><Relationship Id="rId5" Type="http://schemas.openxmlformats.org/officeDocument/2006/relationships/image" Target="../media/image237.png"/><Relationship Id="rId10" Type="http://schemas.openxmlformats.org/officeDocument/2006/relationships/image" Target="../media/image248.png"/><Relationship Id="rId4" Type="http://schemas.openxmlformats.org/officeDocument/2006/relationships/image" Target="../media/image235.png"/><Relationship Id="rId9" Type="http://schemas.openxmlformats.org/officeDocument/2006/relationships/image" Target="../media/image255.png"/><Relationship Id="rId14" Type="http://schemas.openxmlformats.org/officeDocument/2006/relationships/image" Target="../media/image259.png"/></Relationships>
</file>

<file path=ppt/slides/_rels/slide21.xml.rels><?xml version="1.0" encoding="UTF-8" standalone="yes"?>
<Relationships xmlns="http://schemas.openxmlformats.org/package/2006/relationships"><Relationship Id="rId8" Type="http://schemas.openxmlformats.org/officeDocument/2006/relationships/image" Target="../media/image258.png"/><Relationship Id="rId13" Type="http://schemas.openxmlformats.org/officeDocument/2006/relationships/image" Target="../media/image252.png"/><Relationship Id="rId3" Type="http://schemas.openxmlformats.org/officeDocument/2006/relationships/image" Target="../media/image260.png"/><Relationship Id="rId7" Type="http://schemas.openxmlformats.org/officeDocument/2006/relationships/image" Target="../media/image262.png"/><Relationship Id="rId12" Type="http://schemas.openxmlformats.org/officeDocument/2006/relationships/image" Target="../media/image237.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57.png"/><Relationship Id="rId11" Type="http://schemas.openxmlformats.org/officeDocument/2006/relationships/image" Target="../media/image235.png"/><Relationship Id="rId5" Type="http://schemas.openxmlformats.org/officeDocument/2006/relationships/image" Target="../media/image256.png"/><Relationship Id="rId10" Type="http://schemas.openxmlformats.org/officeDocument/2006/relationships/image" Target="../media/image236.png"/><Relationship Id="rId4" Type="http://schemas.openxmlformats.org/officeDocument/2006/relationships/image" Target="../media/image261.png"/><Relationship Id="rId9" Type="http://schemas.openxmlformats.org/officeDocument/2006/relationships/image" Target="../media/image247.png"/><Relationship Id="rId14" Type="http://schemas.openxmlformats.org/officeDocument/2006/relationships/image" Target="../media/image263.png"/></Relationships>
</file>

<file path=ppt/slides/_rels/slide22.xml.rels><?xml version="1.0" encoding="UTF-8" standalone="yes"?>
<Relationships xmlns="http://schemas.openxmlformats.org/package/2006/relationships"><Relationship Id="rId8" Type="http://schemas.openxmlformats.org/officeDocument/2006/relationships/image" Target="../media/image235.png"/><Relationship Id="rId13" Type="http://schemas.openxmlformats.org/officeDocument/2006/relationships/image" Target="../media/image268.png"/><Relationship Id="rId18" Type="http://schemas.openxmlformats.org/officeDocument/2006/relationships/image" Target="../media/image270.png"/><Relationship Id="rId3" Type="http://schemas.openxmlformats.org/officeDocument/2006/relationships/image" Target="../media/image264.png"/><Relationship Id="rId7" Type="http://schemas.openxmlformats.org/officeDocument/2006/relationships/image" Target="../media/image236.png"/><Relationship Id="rId12" Type="http://schemas.openxmlformats.org/officeDocument/2006/relationships/image" Target="../media/image263.png"/><Relationship Id="rId17" Type="http://schemas.openxmlformats.org/officeDocument/2006/relationships/image" Target="../media/image269.png"/><Relationship Id="rId2" Type="http://schemas.openxmlformats.org/officeDocument/2006/relationships/notesSlide" Target="../notesSlides/notesSlide15.xml"/><Relationship Id="rId16" Type="http://schemas.openxmlformats.org/officeDocument/2006/relationships/image" Target="../media/image258.png"/><Relationship Id="rId1" Type="http://schemas.openxmlformats.org/officeDocument/2006/relationships/slideLayout" Target="../slideLayouts/slideLayout25.xml"/><Relationship Id="rId6" Type="http://schemas.openxmlformats.org/officeDocument/2006/relationships/image" Target="../media/image247.png"/><Relationship Id="rId11" Type="http://schemas.openxmlformats.org/officeDocument/2006/relationships/image" Target="../media/image252.png"/><Relationship Id="rId5" Type="http://schemas.openxmlformats.org/officeDocument/2006/relationships/image" Target="../media/image266.jpeg"/><Relationship Id="rId15" Type="http://schemas.openxmlformats.org/officeDocument/2006/relationships/image" Target="../media/image257.png"/><Relationship Id="rId10" Type="http://schemas.openxmlformats.org/officeDocument/2006/relationships/image" Target="../media/image267.png"/><Relationship Id="rId19" Type="http://schemas.openxmlformats.org/officeDocument/2006/relationships/image" Target="../media/image260.png"/><Relationship Id="rId4" Type="http://schemas.openxmlformats.org/officeDocument/2006/relationships/image" Target="../media/image265.png"/><Relationship Id="rId9" Type="http://schemas.openxmlformats.org/officeDocument/2006/relationships/image" Target="../media/image237.png"/><Relationship Id="rId14" Type="http://schemas.openxmlformats.org/officeDocument/2006/relationships/image" Target="../media/image256.png"/></Relationships>
</file>

<file path=ppt/slides/_rels/slide23.xml.rels><?xml version="1.0" encoding="UTF-8" standalone="yes"?>
<Relationships xmlns="http://schemas.openxmlformats.org/package/2006/relationships"><Relationship Id="rId8" Type="http://schemas.openxmlformats.org/officeDocument/2006/relationships/image" Target="../media/image265.png"/><Relationship Id="rId13" Type="http://schemas.openxmlformats.org/officeDocument/2006/relationships/image" Target="../media/image252.png"/><Relationship Id="rId18" Type="http://schemas.openxmlformats.org/officeDocument/2006/relationships/image" Target="../media/image274.png"/><Relationship Id="rId3" Type="http://schemas.openxmlformats.org/officeDocument/2006/relationships/image" Target="../media/image247.png"/><Relationship Id="rId7" Type="http://schemas.openxmlformats.org/officeDocument/2006/relationships/image" Target="../media/image237.png"/><Relationship Id="rId12" Type="http://schemas.openxmlformats.org/officeDocument/2006/relationships/image" Target="../media/image269.png"/><Relationship Id="rId17" Type="http://schemas.openxmlformats.org/officeDocument/2006/relationships/image" Target="../media/image258.png"/><Relationship Id="rId2" Type="http://schemas.openxmlformats.org/officeDocument/2006/relationships/notesSlide" Target="../notesSlides/notesSlide16.xml"/><Relationship Id="rId16" Type="http://schemas.openxmlformats.org/officeDocument/2006/relationships/image" Target="../media/image257.png"/><Relationship Id="rId1" Type="http://schemas.openxmlformats.org/officeDocument/2006/relationships/slideLayout" Target="../slideLayouts/slideLayout26.xml"/><Relationship Id="rId6" Type="http://schemas.openxmlformats.org/officeDocument/2006/relationships/image" Target="../media/image235.png"/><Relationship Id="rId11" Type="http://schemas.openxmlformats.org/officeDocument/2006/relationships/image" Target="../media/image267.png"/><Relationship Id="rId5" Type="http://schemas.openxmlformats.org/officeDocument/2006/relationships/image" Target="../media/image271.png"/><Relationship Id="rId15" Type="http://schemas.openxmlformats.org/officeDocument/2006/relationships/image" Target="../media/image256.png"/><Relationship Id="rId10" Type="http://schemas.openxmlformats.org/officeDocument/2006/relationships/image" Target="../media/image273.jpeg"/><Relationship Id="rId4" Type="http://schemas.openxmlformats.org/officeDocument/2006/relationships/image" Target="../media/image236.png"/><Relationship Id="rId9" Type="http://schemas.openxmlformats.org/officeDocument/2006/relationships/image" Target="../media/image272.jpeg"/><Relationship Id="rId14" Type="http://schemas.openxmlformats.org/officeDocument/2006/relationships/image" Target="../media/image263.png"/></Relationships>
</file>

<file path=ppt/slides/_rels/slide24.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75.png"/><Relationship Id="rId7" Type="http://schemas.openxmlformats.org/officeDocument/2006/relationships/image" Target="../media/image279.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78.png"/><Relationship Id="rId5" Type="http://schemas.openxmlformats.org/officeDocument/2006/relationships/image" Target="../media/image277.png"/><Relationship Id="rId4" Type="http://schemas.openxmlformats.org/officeDocument/2006/relationships/image" Target="../media/image276.jpeg"/><Relationship Id="rId9" Type="http://schemas.openxmlformats.org/officeDocument/2006/relationships/image" Target="../media/image281.png"/></Relationships>
</file>

<file path=ppt/slides/_rels/slide25.xml.rels><?xml version="1.0" encoding="UTF-8" standalone="yes"?>
<Relationships xmlns="http://schemas.openxmlformats.org/package/2006/relationships"><Relationship Id="rId3" Type="http://schemas.openxmlformats.org/officeDocument/2006/relationships/image" Target="../media/image235.png"/><Relationship Id="rId7" Type="http://schemas.openxmlformats.org/officeDocument/2006/relationships/image" Target="../media/image285.png"/><Relationship Id="rId2" Type="http://schemas.openxmlformats.org/officeDocument/2006/relationships/image" Target="../media/image282.jpeg"/><Relationship Id="rId1" Type="http://schemas.openxmlformats.org/officeDocument/2006/relationships/slideLayout" Target="../slideLayouts/slideLayout17.xml"/><Relationship Id="rId6" Type="http://schemas.openxmlformats.org/officeDocument/2006/relationships/image" Target="../media/image284.png"/><Relationship Id="rId5" Type="http://schemas.openxmlformats.org/officeDocument/2006/relationships/image" Target="../media/image283.png"/><Relationship Id="rId4" Type="http://schemas.openxmlformats.org/officeDocument/2006/relationships/image" Target="../media/image249.png"/></Relationships>
</file>

<file path=ppt/slides/_rels/slide26.xml.rels><?xml version="1.0" encoding="UTF-8" standalone="yes"?>
<Relationships xmlns="http://schemas.openxmlformats.org/package/2006/relationships"><Relationship Id="rId8" Type="http://schemas.openxmlformats.org/officeDocument/2006/relationships/image" Target="../media/image291.png"/><Relationship Id="rId13" Type="http://schemas.openxmlformats.org/officeDocument/2006/relationships/image" Target="../media/image296.png"/><Relationship Id="rId18" Type="http://schemas.openxmlformats.org/officeDocument/2006/relationships/image" Target="../media/image301.jpeg"/><Relationship Id="rId3" Type="http://schemas.openxmlformats.org/officeDocument/2006/relationships/notesSlide" Target="../notesSlides/notesSlide18.xml"/><Relationship Id="rId21" Type="http://schemas.openxmlformats.org/officeDocument/2006/relationships/image" Target="../media/image304.png"/><Relationship Id="rId7" Type="http://schemas.openxmlformats.org/officeDocument/2006/relationships/image" Target="../media/image290.png"/><Relationship Id="rId12" Type="http://schemas.openxmlformats.org/officeDocument/2006/relationships/image" Target="../media/image295.png"/><Relationship Id="rId17" Type="http://schemas.openxmlformats.org/officeDocument/2006/relationships/image" Target="../media/image300.png"/><Relationship Id="rId2" Type="http://schemas.openxmlformats.org/officeDocument/2006/relationships/slideLayout" Target="../slideLayouts/slideLayout16.xml"/><Relationship Id="rId16" Type="http://schemas.openxmlformats.org/officeDocument/2006/relationships/image" Target="../media/image299.emf"/><Relationship Id="rId20" Type="http://schemas.openxmlformats.org/officeDocument/2006/relationships/image" Target="../media/image303.wmf"/><Relationship Id="rId1" Type="http://schemas.openxmlformats.org/officeDocument/2006/relationships/vmlDrawing" Target="../drawings/vmlDrawing1.vml"/><Relationship Id="rId6" Type="http://schemas.openxmlformats.org/officeDocument/2006/relationships/image" Target="../media/image289.png"/><Relationship Id="rId11" Type="http://schemas.openxmlformats.org/officeDocument/2006/relationships/image" Target="../media/image294.jpeg"/><Relationship Id="rId5" Type="http://schemas.openxmlformats.org/officeDocument/2006/relationships/image" Target="../media/image288.png"/><Relationship Id="rId15" Type="http://schemas.openxmlformats.org/officeDocument/2006/relationships/image" Target="../media/image298.jpeg"/><Relationship Id="rId10" Type="http://schemas.openxmlformats.org/officeDocument/2006/relationships/image" Target="../media/image293.jpeg"/><Relationship Id="rId19" Type="http://schemas.openxmlformats.org/officeDocument/2006/relationships/image" Target="../media/image302.jpeg"/><Relationship Id="rId4" Type="http://schemas.openxmlformats.org/officeDocument/2006/relationships/image" Target="../media/image287.png"/><Relationship Id="rId9" Type="http://schemas.openxmlformats.org/officeDocument/2006/relationships/image" Target="../media/image292.png"/><Relationship Id="rId14" Type="http://schemas.openxmlformats.org/officeDocument/2006/relationships/image" Target="../media/image297.jpeg"/><Relationship Id="rId22" Type="http://schemas.openxmlformats.org/officeDocument/2006/relationships/image" Target="../media/image305.png"/></Relationships>
</file>

<file path=ppt/slides/_rels/slide27.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07.png"/></Relationships>
</file>

<file path=ppt/slides/_rels/slide28.xml.rels><?xml version="1.0" encoding="UTF-8" standalone="yes"?>
<Relationships xmlns="http://schemas.openxmlformats.org/package/2006/relationships"><Relationship Id="rId8" Type="http://schemas.openxmlformats.org/officeDocument/2006/relationships/hyperlink" Target="http://www.iconarchive.com/show/ipad-icons-by-adidadidu/iPad-icon.html" TargetMode="External"/><Relationship Id="rId13" Type="http://schemas.openxmlformats.org/officeDocument/2006/relationships/image" Target="../media/image318.jpeg"/><Relationship Id="rId18" Type="http://schemas.openxmlformats.org/officeDocument/2006/relationships/image" Target="../media/image323.png"/><Relationship Id="rId26" Type="http://schemas.openxmlformats.org/officeDocument/2006/relationships/image" Target="../media/image331.png"/><Relationship Id="rId3" Type="http://schemas.openxmlformats.org/officeDocument/2006/relationships/image" Target="../media/image309.jpeg"/><Relationship Id="rId21" Type="http://schemas.openxmlformats.org/officeDocument/2006/relationships/image" Target="../media/image326.png"/><Relationship Id="rId7" Type="http://schemas.openxmlformats.org/officeDocument/2006/relationships/image" Target="../media/image313.jpeg"/><Relationship Id="rId12" Type="http://schemas.openxmlformats.org/officeDocument/2006/relationships/image" Target="../media/image317.png"/><Relationship Id="rId17" Type="http://schemas.openxmlformats.org/officeDocument/2006/relationships/image" Target="../media/image322.jpeg"/><Relationship Id="rId25" Type="http://schemas.openxmlformats.org/officeDocument/2006/relationships/image" Target="../media/image330.png"/><Relationship Id="rId2" Type="http://schemas.openxmlformats.org/officeDocument/2006/relationships/image" Target="../media/image308.png"/><Relationship Id="rId16" Type="http://schemas.openxmlformats.org/officeDocument/2006/relationships/image" Target="../media/image321.png"/><Relationship Id="rId20" Type="http://schemas.openxmlformats.org/officeDocument/2006/relationships/image" Target="../media/image325.jpeg"/><Relationship Id="rId1" Type="http://schemas.openxmlformats.org/officeDocument/2006/relationships/slideLayout" Target="../slideLayouts/slideLayout16.xml"/><Relationship Id="rId6" Type="http://schemas.openxmlformats.org/officeDocument/2006/relationships/image" Target="../media/image312.png"/><Relationship Id="rId11" Type="http://schemas.openxmlformats.org/officeDocument/2006/relationships/image" Target="../media/image316.png"/><Relationship Id="rId24" Type="http://schemas.openxmlformats.org/officeDocument/2006/relationships/image" Target="../media/image329.png"/><Relationship Id="rId5" Type="http://schemas.openxmlformats.org/officeDocument/2006/relationships/image" Target="../media/image311.png"/><Relationship Id="rId15" Type="http://schemas.openxmlformats.org/officeDocument/2006/relationships/image" Target="../media/image320.png"/><Relationship Id="rId23" Type="http://schemas.openxmlformats.org/officeDocument/2006/relationships/image" Target="../media/image328.jpeg"/><Relationship Id="rId28" Type="http://schemas.openxmlformats.org/officeDocument/2006/relationships/image" Target="../media/image333.png"/><Relationship Id="rId10" Type="http://schemas.openxmlformats.org/officeDocument/2006/relationships/image" Target="../media/image315.jpeg"/><Relationship Id="rId19" Type="http://schemas.openxmlformats.org/officeDocument/2006/relationships/image" Target="../media/image324.png"/><Relationship Id="rId4" Type="http://schemas.openxmlformats.org/officeDocument/2006/relationships/image" Target="../media/image310.png"/><Relationship Id="rId9" Type="http://schemas.openxmlformats.org/officeDocument/2006/relationships/image" Target="../media/image314.png"/><Relationship Id="rId14" Type="http://schemas.openxmlformats.org/officeDocument/2006/relationships/image" Target="../media/image319.jpeg"/><Relationship Id="rId22" Type="http://schemas.openxmlformats.org/officeDocument/2006/relationships/image" Target="../media/image327.jpeg"/><Relationship Id="rId27" Type="http://schemas.openxmlformats.org/officeDocument/2006/relationships/image" Target="../media/image332.png"/></Relationships>
</file>

<file path=ppt/slides/_rels/slide29.xml.rels><?xml version="1.0" encoding="UTF-8" standalone="yes"?>
<Relationships xmlns="http://schemas.openxmlformats.org/package/2006/relationships"><Relationship Id="rId8" Type="http://schemas.openxmlformats.org/officeDocument/2006/relationships/image" Target="../media/image338.jpeg"/><Relationship Id="rId13" Type="http://schemas.openxmlformats.org/officeDocument/2006/relationships/image" Target="../media/image343.png"/><Relationship Id="rId3" Type="http://schemas.openxmlformats.org/officeDocument/2006/relationships/image" Target="../media/image322.jpeg"/><Relationship Id="rId7" Type="http://schemas.openxmlformats.org/officeDocument/2006/relationships/image" Target="../media/image337.jpeg"/><Relationship Id="rId12" Type="http://schemas.openxmlformats.org/officeDocument/2006/relationships/image" Target="../media/image342.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336.png"/><Relationship Id="rId11" Type="http://schemas.openxmlformats.org/officeDocument/2006/relationships/image" Target="../media/image341.jpeg"/><Relationship Id="rId5" Type="http://schemas.openxmlformats.org/officeDocument/2006/relationships/image" Target="../media/image335.png"/><Relationship Id="rId10" Type="http://schemas.openxmlformats.org/officeDocument/2006/relationships/image" Target="../media/image340.png"/><Relationship Id="rId4" Type="http://schemas.openxmlformats.org/officeDocument/2006/relationships/image" Target="../media/image334.png"/><Relationship Id="rId9" Type="http://schemas.openxmlformats.org/officeDocument/2006/relationships/image" Target="../media/image339.png"/><Relationship Id="rId14" Type="http://schemas.openxmlformats.org/officeDocument/2006/relationships/image" Target="../media/image34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13" Type="http://schemas.openxmlformats.org/officeDocument/2006/relationships/image" Target="../media/image349.png"/><Relationship Id="rId18" Type="http://schemas.openxmlformats.org/officeDocument/2006/relationships/image" Target="../media/image354.png"/><Relationship Id="rId3" Type="http://schemas.openxmlformats.org/officeDocument/2006/relationships/notesSlide" Target="../notesSlides/notesSlide21.xml"/><Relationship Id="rId21" Type="http://schemas.openxmlformats.org/officeDocument/2006/relationships/image" Target="../media/image235.png"/><Relationship Id="rId12" Type="http://schemas.openxmlformats.org/officeDocument/2006/relationships/image" Target="../media/image348.png"/><Relationship Id="rId17" Type="http://schemas.openxmlformats.org/officeDocument/2006/relationships/image" Target="../media/image353.png"/><Relationship Id="rId25" Type="http://schemas.openxmlformats.org/officeDocument/2006/relationships/image" Target="../media/image360.png"/><Relationship Id="rId2" Type="http://schemas.openxmlformats.org/officeDocument/2006/relationships/slideLayout" Target="../slideLayouts/slideLayout21.xml"/><Relationship Id="rId16" Type="http://schemas.openxmlformats.org/officeDocument/2006/relationships/image" Target="../media/image352.png"/><Relationship Id="rId20" Type="http://schemas.openxmlformats.org/officeDocument/2006/relationships/image" Target="../media/image356.png"/><Relationship Id="rId1" Type="http://schemas.openxmlformats.org/officeDocument/2006/relationships/tags" Target="../tags/tag1.xml"/><Relationship Id="rId6" Type="http://schemas.openxmlformats.org/officeDocument/2006/relationships/image" Target="../media/image347.png"/><Relationship Id="rId11" Type="http://schemas.microsoft.com/office/2007/relationships/hdphoto" Target="../media/hdphoto1.wdp"/><Relationship Id="rId24" Type="http://schemas.openxmlformats.org/officeDocument/2006/relationships/image" Target="../media/image359.png"/><Relationship Id="rId5" Type="http://schemas.openxmlformats.org/officeDocument/2006/relationships/image" Target="../media/image346.png"/><Relationship Id="rId15" Type="http://schemas.openxmlformats.org/officeDocument/2006/relationships/image" Target="../media/image351.png"/><Relationship Id="rId23" Type="http://schemas.openxmlformats.org/officeDocument/2006/relationships/image" Target="../media/image358.wmf"/><Relationship Id="rId19" Type="http://schemas.openxmlformats.org/officeDocument/2006/relationships/image" Target="../media/image355.png"/><Relationship Id="rId4" Type="http://schemas.openxmlformats.org/officeDocument/2006/relationships/image" Target="../media/image345.png"/><Relationship Id="rId14" Type="http://schemas.openxmlformats.org/officeDocument/2006/relationships/image" Target="../media/image350.gif"/><Relationship Id="rId22" Type="http://schemas.openxmlformats.org/officeDocument/2006/relationships/image" Target="../media/image357.png"/></Relationships>
</file>

<file path=ppt/slides/_rels/slide31.xml.rels><?xml version="1.0" encoding="UTF-8" standalone="yes"?>
<Relationships xmlns="http://schemas.openxmlformats.org/package/2006/relationships"><Relationship Id="rId8" Type="http://schemas.openxmlformats.org/officeDocument/2006/relationships/image" Target="../media/image367.png"/><Relationship Id="rId13" Type="http://schemas.openxmlformats.org/officeDocument/2006/relationships/image" Target="../media/image372.png"/><Relationship Id="rId18" Type="http://schemas.openxmlformats.org/officeDocument/2006/relationships/image" Target="../media/image377.png"/><Relationship Id="rId3" Type="http://schemas.openxmlformats.org/officeDocument/2006/relationships/image" Target="../media/image362.jpeg"/><Relationship Id="rId7" Type="http://schemas.openxmlformats.org/officeDocument/2006/relationships/image" Target="../media/image366.png"/><Relationship Id="rId12" Type="http://schemas.openxmlformats.org/officeDocument/2006/relationships/image" Target="../media/image371.png"/><Relationship Id="rId17" Type="http://schemas.openxmlformats.org/officeDocument/2006/relationships/image" Target="../media/image376.png"/><Relationship Id="rId2" Type="http://schemas.openxmlformats.org/officeDocument/2006/relationships/image" Target="../media/image361.jpeg"/><Relationship Id="rId16" Type="http://schemas.openxmlformats.org/officeDocument/2006/relationships/image" Target="../media/image375.png"/><Relationship Id="rId20" Type="http://schemas.openxmlformats.org/officeDocument/2006/relationships/image" Target="../media/image379.png"/><Relationship Id="rId1" Type="http://schemas.openxmlformats.org/officeDocument/2006/relationships/slideLayout" Target="../slideLayouts/slideLayout19.xml"/><Relationship Id="rId6" Type="http://schemas.openxmlformats.org/officeDocument/2006/relationships/image" Target="../media/image365.png"/><Relationship Id="rId11" Type="http://schemas.openxmlformats.org/officeDocument/2006/relationships/image" Target="../media/image370.jpeg"/><Relationship Id="rId5" Type="http://schemas.openxmlformats.org/officeDocument/2006/relationships/image" Target="../media/image364.png"/><Relationship Id="rId15" Type="http://schemas.openxmlformats.org/officeDocument/2006/relationships/image" Target="../media/image374.png"/><Relationship Id="rId10" Type="http://schemas.openxmlformats.org/officeDocument/2006/relationships/image" Target="../media/image369.png"/><Relationship Id="rId19" Type="http://schemas.openxmlformats.org/officeDocument/2006/relationships/image" Target="../media/image378.jpeg"/><Relationship Id="rId4" Type="http://schemas.openxmlformats.org/officeDocument/2006/relationships/image" Target="../media/image363.jpeg"/><Relationship Id="rId9" Type="http://schemas.openxmlformats.org/officeDocument/2006/relationships/image" Target="../media/image368.jpeg"/><Relationship Id="rId14" Type="http://schemas.openxmlformats.org/officeDocument/2006/relationships/image" Target="../media/image373.png"/></Relationships>
</file>

<file path=ppt/slides/_rels/slide32.xml.rels><?xml version="1.0" encoding="UTF-8" standalone="yes"?>
<Relationships xmlns="http://schemas.openxmlformats.org/package/2006/relationships"><Relationship Id="rId3" Type="http://schemas.openxmlformats.org/officeDocument/2006/relationships/image" Target="../media/image380.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387.png"/><Relationship Id="rId13" Type="http://schemas.openxmlformats.org/officeDocument/2006/relationships/image" Target="../media/image392.jpeg"/><Relationship Id="rId18" Type="http://schemas.openxmlformats.org/officeDocument/2006/relationships/image" Target="../media/image397.jpeg"/><Relationship Id="rId3" Type="http://schemas.openxmlformats.org/officeDocument/2006/relationships/image" Target="../media/image382.png"/><Relationship Id="rId7" Type="http://schemas.openxmlformats.org/officeDocument/2006/relationships/image" Target="../media/image386.emf"/><Relationship Id="rId12" Type="http://schemas.openxmlformats.org/officeDocument/2006/relationships/image" Target="../media/image391.jpeg"/><Relationship Id="rId17" Type="http://schemas.openxmlformats.org/officeDocument/2006/relationships/image" Target="../media/image396.jpeg"/><Relationship Id="rId2" Type="http://schemas.openxmlformats.org/officeDocument/2006/relationships/image" Target="../media/image381.png"/><Relationship Id="rId16" Type="http://schemas.openxmlformats.org/officeDocument/2006/relationships/image" Target="../media/image395.jpeg"/><Relationship Id="rId1" Type="http://schemas.openxmlformats.org/officeDocument/2006/relationships/slideLayout" Target="../slideLayouts/slideLayout17.xml"/><Relationship Id="rId6" Type="http://schemas.openxmlformats.org/officeDocument/2006/relationships/image" Target="../media/image385.png"/><Relationship Id="rId11" Type="http://schemas.openxmlformats.org/officeDocument/2006/relationships/image" Target="../media/image390.jpeg"/><Relationship Id="rId5" Type="http://schemas.openxmlformats.org/officeDocument/2006/relationships/image" Target="../media/image384.png"/><Relationship Id="rId15" Type="http://schemas.openxmlformats.org/officeDocument/2006/relationships/image" Target="../media/image394.jpeg"/><Relationship Id="rId10" Type="http://schemas.openxmlformats.org/officeDocument/2006/relationships/image" Target="../media/image389.jpeg"/><Relationship Id="rId4" Type="http://schemas.openxmlformats.org/officeDocument/2006/relationships/image" Target="../media/image383.png"/><Relationship Id="rId9" Type="http://schemas.openxmlformats.org/officeDocument/2006/relationships/image" Target="../media/image388.jpeg"/><Relationship Id="rId14" Type="http://schemas.openxmlformats.org/officeDocument/2006/relationships/image" Target="../media/image39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98.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image" Target="../media/image401.png"/><Relationship Id="rId3" Type="http://schemas.openxmlformats.org/officeDocument/2006/relationships/image" Target="../media/image399.jpeg"/><Relationship Id="rId7" Type="http://schemas.openxmlformats.org/officeDocument/2006/relationships/image" Target="../media/image237.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248.png"/><Relationship Id="rId5" Type="http://schemas.openxmlformats.org/officeDocument/2006/relationships/image" Target="../media/image235.png"/><Relationship Id="rId4" Type="http://schemas.openxmlformats.org/officeDocument/2006/relationships/image" Target="../media/image400.png"/></Relationships>
</file>

<file path=ppt/slides/_rels/slide38.xml.rels><?xml version="1.0" encoding="UTF-8" standalone="yes"?>
<Relationships xmlns="http://schemas.openxmlformats.org/package/2006/relationships"><Relationship Id="rId3" Type="http://schemas.openxmlformats.org/officeDocument/2006/relationships/image" Target="../media/image403.png"/><Relationship Id="rId2" Type="http://schemas.openxmlformats.org/officeDocument/2006/relationships/image" Target="../media/image402.png"/><Relationship Id="rId1" Type="http://schemas.openxmlformats.org/officeDocument/2006/relationships/slideLayout" Target="../slideLayouts/slideLayout16.xml"/><Relationship Id="rId4" Type="http://schemas.openxmlformats.org/officeDocument/2006/relationships/image" Target="../media/image404.png"/></Relationships>
</file>

<file path=ppt/slides/_rels/slide39.xml.rels><?xml version="1.0" encoding="UTF-8" standalone="yes"?>
<Relationships xmlns="http://schemas.openxmlformats.org/package/2006/relationships"><Relationship Id="rId2" Type="http://schemas.openxmlformats.org/officeDocument/2006/relationships/image" Target="../media/image40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40.xml.rels><?xml version="1.0" encoding="UTF-8" standalone="yes"?>
<Relationships xmlns="http://schemas.openxmlformats.org/package/2006/relationships"><Relationship Id="rId3" Type="http://schemas.openxmlformats.org/officeDocument/2006/relationships/image" Target="../media/image406.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6" Type="http://schemas.openxmlformats.org/officeDocument/2006/relationships/image" Target="../media/image71.png"/><Relationship Id="rId21" Type="http://schemas.openxmlformats.org/officeDocument/2006/relationships/image" Target="../media/image66.jpeg"/><Relationship Id="rId34" Type="http://schemas.openxmlformats.org/officeDocument/2006/relationships/image" Target="../media/image79.jpeg"/><Relationship Id="rId42" Type="http://schemas.openxmlformats.org/officeDocument/2006/relationships/image" Target="../media/image87.png"/><Relationship Id="rId47" Type="http://schemas.openxmlformats.org/officeDocument/2006/relationships/image" Target="../media/image92.jpeg"/><Relationship Id="rId50" Type="http://schemas.openxmlformats.org/officeDocument/2006/relationships/image" Target="../media/image95.jpeg"/><Relationship Id="rId55" Type="http://schemas.openxmlformats.org/officeDocument/2006/relationships/image" Target="../media/image100.png"/><Relationship Id="rId63" Type="http://schemas.openxmlformats.org/officeDocument/2006/relationships/image" Target="../media/image108.png"/><Relationship Id="rId68" Type="http://schemas.openxmlformats.org/officeDocument/2006/relationships/image" Target="../media/image113.png"/><Relationship Id="rId76" Type="http://schemas.openxmlformats.org/officeDocument/2006/relationships/image" Target="../media/image121.jpeg"/><Relationship Id="rId84" Type="http://schemas.openxmlformats.org/officeDocument/2006/relationships/image" Target="../media/image129.png"/><Relationship Id="rId89" Type="http://schemas.openxmlformats.org/officeDocument/2006/relationships/image" Target="../media/image134.png"/><Relationship Id="rId97" Type="http://schemas.openxmlformats.org/officeDocument/2006/relationships/image" Target="../media/image142.png"/><Relationship Id="rId7" Type="http://schemas.openxmlformats.org/officeDocument/2006/relationships/image" Target="../media/image52.jpeg"/><Relationship Id="rId71" Type="http://schemas.openxmlformats.org/officeDocument/2006/relationships/image" Target="../media/image116.png"/><Relationship Id="rId92" Type="http://schemas.openxmlformats.org/officeDocument/2006/relationships/image" Target="../media/image137.jpeg"/><Relationship Id="rId2" Type="http://schemas.openxmlformats.org/officeDocument/2006/relationships/notesSlide" Target="../notesSlides/notesSlide5.xml"/><Relationship Id="rId16" Type="http://schemas.openxmlformats.org/officeDocument/2006/relationships/image" Target="../media/image61.png"/><Relationship Id="rId29" Type="http://schemas.openxmlformats.org/officeDocument/2006/relationships/image" Target="../media/image74.png"/><Relationship Id="rId11" Type="http://schemas.openxmlformats.org/officeDocument/2006/relationships/image" Target="../media/image56.jpeg"/><Relationship Id="rId24" Type="http://schemas.openxmlformats.org/officeDocument/2006/relationships/image" Target="../media/image69.png"/><Relationship Id="rId32" Type="http://schemas.openxmlformats.org/officeDocument/2006/relationships/image" Target="../media/image77.png"/><Relationship Id="rId37" Type="http://schemas.openxmlformats.org/officeDocument/2006/relationships/image" Target="../media/image82.png"/><Relationship Id="rId40" Type="http://schemas.openxmlformats.org/officeDocument/2006/relationships/image" Target="../media/image85.jpeg"/><Relationship Id="rId45" Type="http://schemas.openxmlformats.org/officeDocument/2006/relationships/image" Target="../media/image90.jpeg"/><Relationship Id="rId53" Type="http://schemas.openxmlformats.org/officeDocument/2006/relationships/image" Target="../media/image98.jpeg"/><Relationship Id="rId58" Type="http://schemas.openxmlformats.org/officeDocument/2006/relationships/image" Target="../media/image103.jpeg"/><Relationship Id="rId66" Type="http://schemas.openxmlformats.org/officeDocument/2006/relationships/image" Target="../media/image111.jpeg"/><Relationship Id="rId74" Type="http://schemas.openxmlformats.org/officeDocument/2006/relationships/image" Target="../media/image119.png"/><Relationship Id="rId79" Type="http://schemas.openxmlformats.org/officeDocument/2006/relationships/image" Target="../media/image124.jpeg"/><Relationship Id="rId87" Type="http://schemas.openxmlformats.org/officeDocument/2006/relationships/image" Target="../media/image132.jpeg"/><Relationship Id="rId5" Type="http://schemas.openxmlformats.org/officeDocument/2006/relationships/image" Target="../media/image50.png"/><Relationship Id="rId61" Type="http://schemas.openxmlformats.org/officeDocument/2006/relationships/image" Target="../media/image106.png"/><Relationship Id="rId82" Type="http://schemas.openxmlformats.org/officeDocument/2006/relationships/image" Target="../media/image127.png"/><Relationship Id="rId90" Type="http://schemas.openxmlformats.org/officeDocument/2006/relationships/image" Target="../media/image135.png"/><Relationship Id="rId95" Type="http://schemas.openxmlformats.org/officeDocument/2006/relationships/image" Target="../media/image140.png"/><Relationship Id="rId19" Type="http://schemas.openxmlformats.org/officeDocument/2006/relationships/image" Target="../media/image64.png"/><Relationship Id="rId14" Type="http://schemas.openxmlformats.org/officeDocument/2006/relationships/image" Target="../media/image59.png"/><Relationship Id="rId22" Type="http://schemas.openxmlformats.org/officeDocument/2006/relationships/image" Target="../media/image67.jpeg"/><Relationship Id="rId27" Type="http://schemas.openxmlformats.org/officeDocument/2006/relationships/image" Target="../media/image72.png"/><Relationship Id="rId30" Type="http://schemas.openxmlformats.org/officeDocument/2006/relationships/image" Target="../media/image75.jpeg"/><Relationship Id="rId35" Type="http://schemas.openxmlformats.org/officeDocument/2006/relationships/image" Target="../media/image80.jpeg"/><Relationship Id="rId43" Type="http://schemas.openxmlformats.org/officeDocument/2006/relationships/image" Target="../media/image88.png"/><Relationship Id="rId48" Type="http://schemas.openxmlformats.org/officeDocument/2006/relationships/image" Target="../media/image93.png"/><Relationship Id="rId56" Type="http://schemas.openxmlformats.org/officeDocument/2006/relationships/image" Target="../media/image101.png"/><Relationship Id="rId64" Type="http://schemas.openxmlformats.org/officeDocument/2006/relationships/image" Target="../media/image109.png"/><Relationship Id="rId69" Type="http://schemas.openxmlformats.org/officeDocument/2006/relationships/image" Target="../media/image114.jpeg"/><Relationship Id="rId77" Type="http://schemas.openxmlformats.org/officeDocument/2006/relationships/image" Target="../media/image122.png"/><Relationship Id="rId8" Type="http://schemas.openxmlformats.org/officeDocument/2006/relationships/image" Target="../media/image53.jpeg"/><Relationship Id="rId51" Type="http://schemas.openxmlformats.org/officeDocument/2006/relationships/image" Target="../media/image96.png"/><Relationship Id="rId72" Type="http://schemas.openxmlformats.org/officeDocument/2006/relationships/image" Target="../media/image117.png"/><Relationship Id="rId80" Type="http://schemas.openxmlformats.org/officeDocument/2006/relationships/image" Target="../media/image125.png"/><Relationship Id="rId85" Type="http://schemas.openxmlformats.org/officeDocument/2006/relationships/image" Target="../media/image130.png"/><Relationship Id="rId93" Type="http://schemas.openxmlformats.org/officeDocument/2006/relationships/image" Target="../media/image138.png"/><Relationship Id="rId98" Type="http://schemas.openxmlformats.org/officeDocument/2006/relationships/image" Target="../media/image143.jpeg"/><Relationship Id="rId3" Type="http://schemas.openxmlformats.org/officeDocument/2006/relationships/image" Target="../media/image48.jpeg"/><Relationship Id="rId12" Type="http://schemas.openxmlformats.org/officeDocument/2006/relationships/image" Target="../media/image57.jpeg"/><Relationship Id="rId17" Type="http://schemas.openxmlformats.org/officeDocument/2006/relationships/image" Target="../media/image62.jpeg"/><Relationship Id="rId25" Type="http://schemas.openxmlformats.org/officeDocument/2006/relationships/image" Target="../media/image70.png"/><Relationship Id="rId33" Type="http://schemas.openxmlformats.org/officeDocument/2006/relationships/image" Target="../media/image78.png"/><Relationship Id="rId38" Type="http://schemas.openxmlformats.org/officeDocument/2006/relationships/image" Target="../media/image83.png"/><Relationship Id="rId46" Type="http://schemas.openxmlformats.org/officeDocument/2006/relationships/image" Target="../media/image91.png"/><Relationship Id="rId59" Type="http://schemas.openxmlformats.org/officeDocument/2006/relationships/image" Target="../media/image104.png"/><Relationship Id="rId67" Type="http://schemas.openxmlformats.org/officeDocument/2006/relationships/image" Target="../media/image112.png"/><Relationship Id="rId20" Type="http://schemas.openxmlformats.org/officeDocument/2006/relationships/image" Target="../media/image65.png"/><Relationship Id="rId41" Type="http://schemas.openxmlformats.org/officeDocument/2006/relationships/image" Target="../media/image86.jpeg"/><Relationship Id="rId54" Type="http://schemas.openxmlformats.org/officeDocument/2006/relationships/image" Target="../media/image99.jpeg"/><Relationship Id="rId62" Type="http://schemas.openxmlformats.org/officeDocument/2006/relationships/image" Target="../media/image107.png"/><Relationship Id="rId70" Type="http://schemas.openxmlformats.org/officeDocument/2006/relationships/image" Target="../media/image115.jpeg"/><Relationship Id="rId75" Type="http://schemas.openxmlformats.org/officeDocument/2006/relationships/image" Target="../media/image120.jpeg"/><Relationship Id="rId83" Type="http://schemas.openxmlformats.org/officeDocument/2006/relationships/image" Target="../media/image128.jpeg"/><Relationship Id="rId88" Type="http://schemas.openxmlformats.org/officeDocument/2006/relationships/image" Target="../media/image133.jpeg"/><Relationship Id="rId91" Type="http://schemas.openxmlformats.org/officeDocument/2006/relationships/image" Target="../media/image136.jpeg"/><Relationship Id="rId96" Type="http://schemas.openxmlformats.org/officeDocument/2006/relationships/image" Target="../media/image141.png"/><Relationship Id="rId1" Type="http://schemas.openxmlformats.org/officeDocument/2006/relationships/slideLayout" Target="../slideLayouts/slideLayout16.xml"/><Relationship Id="rId6" Type="http://schemas.openxmlformats.org/officeDocument/2006/relationships/image" Target="../media/image51.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png"/><Relationship Id="rId49" Type="http://schemas.openxmlformats.org/officeDocument/2006/relationships/image" Target="../media/image94.png"/><Relationship Id="rId57" Type="http://schemas.openxmlformats.org/officeDocument/2006/relationships/image" Target="../media/image102.jpeg"/><Relationship Id="rId10" Type="http://schemas.openxmlformats.org/officeDocument/2006/relationships/image" Target="../media/image55.png"/><Relationship Id="rId31" Type="http://schemas.openxmlformats.org/officeDocument/2006/relationships/image" Target="../media/image76.jpeg"/><Relationship Id="rId44" Type="http://schemas.openxmlformats.org/officeDocument/2006/relationships/image" Target="../media/image89.jpeg"/><Relationship Id="rId52" Type="http://schemas.openxmlformats.org/officeDocument/2006/relationships/image" Target="../media/image97.png"/><Relationship Id="rId60" Type="http://schemas.openxmlformats.org/officeDocument/2006/relationships/image" Target="../media/image105.png"/><Relationship Id="rId65" Type="http://schemas.openxmlformats.org/officeDocument/2006/relationships/image" Target="../media/image110.jpeg"/><Relationship Id="rId73" Type="http://schemas.openxmlformats.org/officeDocument/2006/relationships/image" Target="../media/image118.png"/><Relationship Id="rId78" Type="http://schemas.openxmlformats.org/officeDocument/2006/relationships/image" Target="../media/image123.jpeg"/><Relationship Id="rId81" Type="http://schemas.openxmlformats.org/officeDocument/2006/relationships/image" Target="../media/image126.png"/><Relationship Id="rId86" Type="http://schemas.openxmlformats.org/officeDocument/2006/relationships/image" Target="../media/image131.png"/><Relationship Id="rId94" Type="http://schemas.openxmlformats.org/officeDocument/2006/relationships/image" Target="../media/image139.png"/><Relationship Id="rId4" Type="http://schemas.openxmlformats.org/officeDocument/2006/relationships/image" Target="../media/image49.png"/><Relationship Id="rId9" Type="http://schemas.openxmlformats.org/officeDocument/2006/relationships/image" Target="../media/image54.png"/><Relationship Id="rId13" Type="http://schemas.openxmlformats.org/officeDocument/2006/relationships/image" Target="../media/image58.png"/><Relationship Id="rId18" Type="http://schemas.openxmlformats.org/officeDocument/2006/relationships/image" Target="../media/image63.jpeg"/><Relationship Id="rId39"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1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bwMode="auto">
          <a:xfrm>
            <a:off x="1781175" y="2066924"/>
            <a:ext cx="5810250" cy="742951"/>
          </a:xfrm>
          <a:prstGeom prst="rect">
            <a:avLst/>
          </a:prstGeom>
          <a:noFill/>
          <a:ln w="9525">
            <a:noFill/>
            <a:miter lim="800000"/>
            <a:headEnd/>
            <a:tailEnd/>
          </a:ln>
          <a:effectLst>
            <a:outerShdw blurRad="63500" sx="102000" sy="102000" algn="ctr"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77925" tIns="38963" rIns="77925" bIns="38963" numCol="1" anchor="ctr" anchorCtr="0" compatLnSpc="1">
            <a:prstTxWarp prst="textPlain">
              <a:avLst/>
            </a:prstTxWarp>
            <a:noAutofit/>
          </a:bodyPr>
          <a:lstStyle/>
          <a:p>
            <a:pPr marL="292219" indent="-292219" eaLnBrk="0" hangingPunct="0">
              <a:lnSpc>
                <a:spcPct val="140000"/>
              </a:lnSpc>
              <a:buClr>
                <a:srgbClr val="777777"/>
              </a:buClr>
              <a:buSzPct val="60000"/>
              <a:defRPr/>
            </a:pPr>
            <a:endParaRPr lang="en-US" sz="3200"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标题 1"/>
          <p:cNvSpPr txBox="1">
            <a:spLocks/>
          </p:cNvSpPr>
          <p:nvPr/>
        </p:nvSpPr>
        <p:spPr bwMode="auto">
          <a:xfrm>
            <a:off x="933451" y="1419226"/>
            <a:ext cx="3724274" cy="333374"/>
          </a:xfrm>
          <a:prstGeom prst="rect">
            <a:avLst/>
          </a:prstGeom>
          <a:noFill/>
          <a:ln w="9525">
            <a:noFill/>
            <a:miter lim="800000"/>
            <a:headEnd/>
            <a:tailEnd/>
          </a:ln>
          <a:effectLst>
            <a:outerShdw blurRad="63500" sx="102000" sy="102000" algn="ctr"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77925" tIns="38963" rIns="77925" bIns="38963" numCol="1" anchor="ctr" anchorCtr="0" compatLnSpc="1">
            <a:prstTxWarp prst="textPlain">
              <a:avLst/>
            </a:prstTxWarp>
            <a:noAutofit/>
          </a:bodyPr>
          <a:lstStyle/>
          <a:p>
            <a:pPr marL="292219" indent="-292219" algn="r" eaLnBrk="0" hangingPunct="0">
              <a:lnSpc>
                <a:spcPct val="140000"/>
              </a:lnSpc>
              <a:buClr>
                <a:srgbClr val="777777"/>
              </a:buClr>
              <a:buSzPct val="60000"/>
              <a:defRPr/>
            </a:pPr>
            <a:endParaRPr lang="en-US" sz="3100" kern="0" dirty="0">
              <a:ln w="18415" cmpd="sng">
                <a:solidFill>
                  <a:srgbClr val="FFFFFF"/>
                </a:solidFill>
                <a:prstDash val="solid"/>
              </a:ln>
              <a:solidFill>
                <a:srgbClr val="FFFFFF"/>
              </a:solidFill>
              <a:latin typeface="华文中宋" pitchFamily="2" charset="-122"/>
              <a:ea typeface="华文中宋" pitchFamily="2" charset="-122"/>
            </a:endParaRPr>
          </a:p>
        </p:txBody>
      </p:sp>
      <p:sp>
        <p:nvSpPr>
          <p:cNvPr id="4" name="矩形 3"/>
          <p:cNvSpPr/>
          <p:nvPr/>
        </p:nvSpPr>
        <p:spPr>
          <a:xfrm>
            <a:off x="1236181" y="1511078"/>
            <a:ext cx="6186309" cy="646331"/>
          </a:xfrm>
          <a:prstGeom prst="rect">
            <a:avLst/>
          </a:prstGeom>
        </p:spPr>
        <p:txBody>
          <a:bodyPr wrap="none">
            <a:spAutoFit/>
          </a:bodyPr>
          <a:lstStyle/>
          <a:p>
            <a:r>
              <a:rPr lang="zh-CN" altLang="en-US" sz="3600" b="1" dirty="0" smtClean="0">
                <a:solidFill>
                  <a:schemeClr val="bg1"/>
                </a:solidFill>
                <a:latin typeface="微软雅黑" pitchFamily="34" charset="-122"/>
                <a:ea typeface="微软雅黑" pitchFamily="34" charset="-122"/>
              </a:rPr>
              <a:t>网筑数字校园，云播智慧教育</a:t>
            </a:r>
            <a:endParaRPr lang="zh-CN" altLang="en-US" sz="3600" b="1" dirty="0">
              <a:solidFill>
                <a:schemeClr val="bg1"/>
              </a:solidFill>
              <a:latin typeface="微软雅黑" pitchFamily="34" charset="-122"/>
              <a:ea typeface="微软雅黑" pitchFamily="34" charset="-122"/>
            </a:endParaRPr>
          </a:p>
        </p:txBody>
      </p:sp>
      <p:sp>
        <p:nvSpPr>
          <p:cNvPr id="5" name="矩形 4"/>
          <p:cNvSpPr/>
          <p:nvPr/>
        </p:nvSpPr>
        <p:spPr>
          <a:xfrm>
            <a:off x="3512694" y="2312648"/>
            <a:ext cx="3877985" cy="461665"/>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华为“智慧校园”解决方案</a:t>
            </a:r>
            <a:endParaRPr lang="zh-CN" altLang="en-US" sz="2400" b="1" dirty="0">
              <a:solidFill>
                <a:schemeClr val="bg1"/>
              </a:solidFill>
              <a:latin typeface="微软雅黑" pitchFamily="34" charset="-122"/>
              <a:ea typeface="微软雅黑" pitchFamily="34" charset="-122"/>
            </a:endParaRPr>
          </a:p>
        </p:txBody>
      </p:sp>
      <p:sp>
        <p:nvSpPr>
          <p:cNvPr id="6" name="矩形 5"/>
          <p:cNvSpPr/>
          <p:nvPr/>
        </p:nvSpPr>
        <p:spPr>
          <a:xfrm>
            <a:off x="750638" y="3773801"/>
            <a:ext cx="2069797" cy="523220"/>
          </a:xfrm>
          <a:prstGeom prst="rect">
            <a:avLst/>
          </a:prstGeom>
        </p:spPr>
        <p:txBody>
          <a:bodyPr wrap="none">
            <a:spAutoFit/>
          </a:bodyPr>
          <a:lstStyle/>
          <a:p>
            <a:r>
              <a:rPr lang="zh-CN" altLang="en-US" sz="1400" dirty="0" smtClean="0">
                <a:latin typeface="新宋体" pitchFamily="49" charset="-122"/>
                <a:ea typeface="新宋体" pitchFamily="49" charset="-122"/>
              </a:rPr>
              <a:t>康茁</a:t>
            </a:r>
            <a:endParaRPr lang="en-US" altLang="zh-CN" sz="1400" dirty="0" smtClean="0">
              <a:latin typeface="新宋体" pitchFamily="49" charset="-122"/>
              <a:ea typeface="新宋体" pitchFamily="49" charset="-122"/>
            </a:endParaRPr>
          </a:p>
          <a:p>
            <a:r>
              <a:rPr lang="zh-CN" altLang="en-US" sz="1400" dirty="0" smtClean="0">
                <a:latin typeface="新宋体" pitchFamily="49" charset="-122"/>
                <a:ea typeface="新宋体" pitchFamily="49" charset="-122"/>
              </a:rPr>
              <a:t>华为</a:t>
            </a:r>
            <a:r>
              <a:rPr lang="en-US" altLang="zh-CN" sz="1400" dirty="0" smtClean="0">
                <a:latin typeface="新宋体" pitchFamily="49" charset="-122"/>
                <a:ea typeface="新宋体" pitchFamily="49" charset="-122"/>
              </a:rPr>
              <a:t>MKT</a:t>
            </a:r>
            <a:r>
              <a:rPr lang="zh-CN" altLang="en-US" sz="1400" dirty="0" smtClean="0">
                <a:latin typeface="新宋体" pitchFamily="49" charset="-122"/>
                <a:ea typeface="新宋体" pitchFamily="49" charset="-122"/>
              </a:rPr>
              <a:t>与行业解决方案</a:t>
            </a:r>
            <a:endParaRPr lang="zh-CN" altLang="en-US" sz="1400" dirty="0">
              <a:latin typeface="新宋体" pitchFamily="49" charset="-122"/>
              <a:ea typeface="新宋体" pitchFamily="49" charset="-122"/>
            </a:endParaRPr>
          </a:p>
        </p:txBody>
      </p:sp>
    </p:spTree>
  </p:cSld>
  <p:clrMapOvr>
    <a:masterClrMapping/>
  </p:clrMapOvr>
  <p:transition advClick="0" advTm="8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5320" y="257746"/>
            <a:ext cx="8778240" cy="369332"/>
          </a:xfrm>
          <a:noFill/>
          <a:ln>
            <a:noFill/>
          </a:ln>
          <a:effectLst/>
        </p:spPr>
        <p:txBody>
          <a:bodyPr vert="horz" wrap="square" lIns="0" tIns="0" rIns="80152" bIns="0" numCol="1" anchor="ctr" anchorCtr="0" compatLnSpc="1">
            <a:prstTxWarp prst="textNoShape">
              <a:avLst/>
            </a:prstTxWarp>
            <a:spAutoFit/>
          </a:bodyPr>
          <a:lstStyle/>
          <a:p>
            <a:pPr eaLnBrk="1" fontAlgn="auto" hangingPunct="1">
              <a:spcBef>
                <a:spcPts val="0"/>
              </a:spcBef>
              <a:spcAft>
                <a:spcPts val="0"/>
              </a:spcAft>
              <a:defRPr/>
            </a:pPr>
            <a:r>
              <a:rPr lang="zh-CN" altLang="en-US" sz="2400" dirty="0" smtClean="0">
                <a:solidFill>
                  <a:schemeClr val="tx2"/>
                </a:solidFill>
                <a:latin typeface="微软雅黑" pitchFamily="34" charset="-122"/>
                <a:ea typeface="微软雅黑" pitchFamily="34" charset="-122"/>
              </a:rPr>
              <a:t>大学教育云解决方案架构</a:t>
            </a:r>
            <a:endParaRPr lang="zh-CN" altLang="en-US" sz="2400" kern="1200" dirty="0">
              <a:solidFill>
                <a:schemeClr val="tx2"/>
              </a:solidFill>
              <a:latin typeface="Arial" pitchFamily="34" charset="0"/>
              <a:ea typeface="微软雅黑" pitchFamily="34" charset="-122"/>
              <a:cs typeface="Arial" pitchFamily="34" charset="0"/>
            </a:endParaRPr>
          </a:p>
        </p:txBody>
      </p:sp>
      <p:sp>
        <p:nvSpPr>
          <p:cNvPr id="128" name="矩形 127"/>
          <p:cNvSpPr/>
          <p:nvPr/>
        </p:nvSpPr>
        <p:spPr>
          <a:xfrm>
            <a:off x="5645005" y="1725698"/>
            <a:ext cx="3192608" cy="1700056"/>
          </a:xfrm>
          <a:prstGeom prst="rect">
            <a:avLst/>
          </a:prstGeom>
          <a:noFill/>
          <a:ln w="28575">
            <a:noFill/>
          </a:ln>
        </p:spPr>
        <p:txBody>
          <a:bodyPr wrap="square" lIns="83414" tIns="41707" rIns="83414" bIns="41707">
            <a:spAutoFit/>
          </a:bodyPr>
          <a:lstStyle/>
          <a:p>
            <a:pPr marL="3175" lvl="1">
              <a:lnSpc>
                <a:spcPct val="125000"/>
              </a:lnSpc>
              <a:spcAft>
                <a:spcPts val="600"/>
              </a:spcAft>
              <a:buNone/>
            </a:pPr>
            <a:r>
              <a:rPr lang="zh-CN" altLang="en-US" dirty="0" smtClean="0">
                <a:solidFill>
                  <a:schemeClr val="tx1">
                    <a:lumMod val="75000"/>
                    <a:lumOff val="25000"/>
                  </a:schemeClr>
                </a:solidFill>
                <a:latin typeface="微软雅黑" pitchFamily="34" charset="-122"/>
                <a:ea typeface="微软雅黑" pitchFamily="34" charset="-122"/>
              </a:rPr>
              <a:t>以</a:t>
            </a:r>
            <a:r>
              <a:rPr lang="zh-CN" altLang="en-US" b="1" dirty="0" smtClean="0">
                <a:solidFill>
                  <a:srgbClr val="990000"/>
                </a:solidFill>
                <a:latin typeface="微软雅黑" pitchFamily="34" charset="-122"/>
                <a:ea typeface="微软雅黑" pitchFamily="34" charset="-122"/>
              </a:rPr>
              <a:t>云操作系统</a:t>
            </a:r>
            <a:r>
              <a:rPr lang="zh-CN" altLang="en-US" dirty="0" smtClean="0">
                <a:solidFill>
                  <a:schemeClr val="tx1">
                    <a:lumMod val="75000"/>
                    <a:lumOff val="25000"/>
                  </a:schemeClr>
                </a:solidFill>
                <a:latin typeface="微软雅黑" pitchFamily="34" charset="-122"/>
                <a:ea typeface="微软雅黑" pitchFamily="34" charset="-122"/>
              </a:rPr>
              <a:t>为核心；</a:t>
            </a:r>
          </a:p>
          <a:p>
            <a:pPr marL="3175" lvl="1">
              <a:lnSpc>
                <a:spcPct val="125000"/>
              </a:lnSpc>
              <a:spcAft>
                <a:spcPts val="600"/>
              </a:spcAft>
              <a:buNone/>
            </a:pPr>
            <a:r>
              <a:rPr lang="zh-CN" altLang="en-US" b="1" dirty="0" smtClean="0">
                <a:solidFill>
                  <a:srgbClr val="990000"/>
                </a:solidFill>
                <a:latin typeface="微软雅黑" pitchFamily="34" charset="-122"/>
                <a:ea typeface="微软雅黑" pitchFamily="34" charset="-122"/>
              </a:rPr>
              <a:t>融合架构一体机</a:t>
            </a:r>
            <a:r>
              <a:rPr lang="zh-CN" altLang="en-US" dirty="0" smtClean="0">
                <a:solidFill>
                  <a:schemeClr val="tx1">
                    <a:lumMod val="75000"/>
                    <a:lumOff val="25000"/>
                  </a:schemeClr>
                </a:solidFill>
                <a:latin typeface="微软雅黑" pitchFamily="34" charset="-122"/>
                <a:ea typeface="微软雅黑" pitchFamily="34" charset="-122"/>
              </a:rPr>
              <a:t>优化资源配置；</a:t>
            </a:r>
            <a:endParaRPr lang="en-US" altLang="zh-CN" dirty="0" smtClean="0">
              <a:solidFill>
                <a:schemeClr val="tx1">
                  <a:lumMod val="75000"/>
                  <a:lumOff val="25000"/>
                </a:schemeClr>
              </a:solidFill>
              <a:latin typeface="微软雅黑" pitchFamily="34" charset="-122"/>
              <a:ea typeface="微软雅黑" pitchFamily="34" charset="-122"/>
            </a:endParaRPr>
          </a:p>
          <a:p>
            <a:pPr marL="3175" lvl="1">
              <a:lnSpc>
                <a:spcPct val="125000"/>
              </a:lnSpc>
              <a:spcAft>
                <a:spcPts val="600"/>
              </a:spcAft>
              <a:buNone/>
            </a:pPr>
            <a:r>
              <a:rPr lang="zh-CN" altLang="en-US" b="1" dirty="0" smtClean="0">
                <a:solidFill>
                  <a:srgbClr val="990000"/>
                </a:solidFill>
                <a:latin typeface="微软雅黑" pitchFamily="34" charset="-122"/>
                <a:ea typeface="微软雅黑" pitchFamily="34" charset="-122"/>
              </a:rPr>
              <a:t>桌面虚拟化</a:t>
            </a:r>
            <a:r>
              <a:rPr lang="zh-CN" altLang="en-US" dirty="0" smtClean="0">
                <a:solidFill>
                  <a:schemeClr val="tx1">
                    <a:lumMod val="75000"/>
                    <a:lumOff val="25000"/>
                  </a:schemeClr>
                </a:solidFill>
                <a:latin typeface="微软雅黑" pitchFamily="34" charset="-122"/>
                <a:ea typeface="微软雅黑" pitchFamily="34" charset="-122"/>
              </a:rPr>
              <a:t>成熟应用为切入点；</a:t>
            </a:r>
            <a:endParaRPr lang="en-US" altLang="zh-CN" dirty="0" smtClean="0">
              <a:solidFill>
                <a:schemeClr val="tx1">
                  <a:lumMod val="75000"/>
                  <a:lumOff val="25000"/>
                </a:schemeClr>
              </a:solidFill>
              <a:latin typeface="微软雅黑" pitchFamily="34" charset="-122"/>
              <a:ea typeface="微软雅黑" pitchFamily="34" charset="-122"/>
            </a:endParaRPr>
          </a:p>
          <a:p>
            <a:pPr marL="3175" lvl="1">
              <a:lnSpc>
                <a:spcPct val="125000"/>
              </a:lnSpc>
              <a:spcAft>
                <a:spcPts val="600"/>
              </a:spcAft>
              <a:buNone/>
            </a:pPr>
            <a:r>
              <a:rPr lang="zh-CN" altLang="en-US" b="1" dirty="0" smtClean="0">
                <a:solidFill>
                  <a:srgbClr val="990000"/>
                </a:solidFill>
                <a:latin typeface="微软雅黑" pitchFamily="34" charset="-122"/>
                <a:ea typeface="微软雅黑" pitchFamily="34" charset="-122"/>
              </a:rPr>
              <a:t>校园应用</a:t>
            </a:r>
            <a:r>
              <a:rPr lang="zh-CN" altLang="en-US" dirty="0" smtClean="0">
                <a:solidFill>
                  <a:schemeClr val="tx1">
                    <a:lumMod val="75000"/>
                    <a:lumOff val="25000"/>
                  </a:schemeClr>
                </a:solidFill>
                <a:latin typeface="微软雅黑" pitchFamily="34" charset="-122"/>
                <a:ea typeface="微软雅黑" pitchFamily="34" charset="-122"/>
              </a:rPr>
              <a:t>逐步迁移至云平台；</a:t>
            </a:r>
            <a:endParaRPr lang="en-US" altLang="zh-CN" dirty="0" smtClean="0">
              <a:solidFill>
                <a:schemeClr val="tx1">
                  <a:lumMod val="75000"/>
                  <a:lumOff val="25000"/>
                </a:schemeClr>
              </a:solidFill>
              <a:latin typeface="微软雅黑" pitchFamily="34" charset="-122"/>
              <a:ea typeface="微软雅黑" pitchFamily="34" charset="-122"/>
            </a:endParaRPr>
          </a:p>
        </p:txBody>
      </p:sp>
      <p:grpSp>
        <p:nvGrpSpPr>
          <p:cNvPr id="3" name="组合 38"/>
          <p:cNvGrpSpPr/>
          <p:nvPr/>
        </p:nvGrpSpPr>
        <p:grpSpPr>
          <a:xfrm>
            <a:off x="660399" y="968188"/>
            <a:ext cx="4910321" cy="3550024"/>
            <a:chOff x="660400" y="968188"/>
            <a:chExt cx="4050707" cy="3279071"/>
          </a:xfrm>
        </p:grpSpPr>
        <p:sp>
          <p:nvSpPr>
            <p:cNvPr id="91" name="Rounded Rectangle 17"/>
            <p:cNvSpPr/>
            <p:nvPr/>
          </p:nvSpPr>
          <p:spPr bwMode="auto">
            <a:xfrm>
              <a:off x="660400" y="2050990"/>
              <a:ext cx="4050707" cy="2196269"/>
            </a:xfrm>
            <a:prstGeom prst="roundRect">
              <a:avLst>
                <a:gd name="adj" fmla="val 11298"/>
              </a:avLst>
            </a:prstGeom>
            <a:gradFill rotWithShape="1">
              <a:gsLst>
                <a:gs pos="0">
                  <a:srgbClr val="666666">
                    <a:alpha val="89000"/>
                  </a:srgbClr>
                </a:gs>
                <a:gs pos="100000">
                  <a:srgbClr val="ADADAD"/>
                </a:gs>
              </a:gsLst>
              <a:lin ang="16200000" scaled="0"/>
            </a:gradFill>
            <a:ln w="12700" cap="flat" cmpd="sng" algn="ctr">
              <a:solidFill>
                <a:srgbClr val="A6A6A6"/>
              </a:solid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400" b="1" kern="0" dirty="0" smtClean="0">
                  <a:solidFill>
                    <a:srgbClr val="FFFFFF"/>
                  </a:solidFill>
                  <a:latin typeface="Arial"/>
                  <a:ea typeface="黑体" pitchFamily="2" charset="-122"/>
                </a:rPr>
                <a:t>大学教育云平台</a:t>
              </a:r>
              <a:endParaRPr kumimoji="0" lang="zh-CN" altLang="en-US" sz="1400" b="1" i="0" u="none" strike="noStrike" kern="0" cap="none" spc="0" normalizeH="0" baseline="0" noProof="0" dirty="0">
                <a:ln>
                  <a:noFill/>
                </a:ln>
                <a:solidFill>
                  <a:srgbClr val="FFFFFF"/>
                </a:solidFill>
                <a:effectLst/>
                <a:uLnTx/>
                <a:uFillTx/>
                <a:latin typeface="Arial"/>
                <a:ea typeface="黑体" pitchFamily="2" charset="-122"/>
                <a:cs typeface="+mn-cs"/>
              </a:endParaRPr>
            </a:p>
          </p:txBody>
        </p:sp>
        <p:sp>
          <p:nvSpPr>
            <p:cNvPr id="66" name="Rounded Rectangle 97"/>
            <p:cNvSpPr/>
            <p:nvPr/>
          </p:nvSpPr>
          <p:spPr bwMode="auto">
            <a:xfrm>
              <a:off x="1399488" y="3142822"/>
              <a:ext cx="1046983" cy="289423"/>
            </a:xfrm>
            <a:prstGeom prst="roundRect">
              <a:avLst/>
            </a:prstGeom>
            <a:gradFill rotWithShape="1">
              <a:gsLst>
                <a:gs pos="0">
                  <a:srgbClr val="037BB1"/>
                </a:gs>
                <a:gs pos="83000">
                  <a:srgbClr val="52AEDC"/>
                </a:gs>
              </a:gsLst>
              <a:lin ang="16200000" scaled="0"/>
            </a:gradFill>
            <a:ln w="12700" cap="flat" cmpd="sng" algn="ctr">
              <a:solidFill>
                <a:srgbClr val="BBE0E3">
                  <a:lumMod val="75000"/>
                </a:srgbClr>
              </a:solidFill>
              <a:prstDash val="solid"/>
              <a:headEnd type="none" w="med" len="med"/>
              <a:tailEnd type="none" w="med" len="med"/>
            </a:ln>
            <a:effectLst>
              <a:outerShdw blurRad="50800" dist="38100" dir="5400000" algn="t" rotWithShape="0">
                <a:srgbClr val="FFFFFF">
                  <a:lumMod val="50000"/>
                  <a:lumOff val="50000"/>
                  <a:alpha val="40000"/>
                </a:srgbClr>
              </a:outerShdw>
            </a:effectLst>
            <a:scene3d>
              <a:camera prst="orthographicFront"/>
              <a:lightRig rig="threePt" dir="t"/>
            </a:scene3d>
            <a:sp3d>
              <a:bevelT w="38100" h="12700"/>
            </a:sp3d>
          </p:spPr>
          <p:txBody>
            <a:bodyPr wrap="square" lIns="91422" tIns="45712" rIns="91422" bIns="45712" anchor="ctr">
              <a:spAutoFit/>
            </a:bodyPr>
            <a:lstStyle/>
            <a:p>
              <a:pPr marL="0" marR="0" lvl="0" indent="0" algn="ctr" defTabSz="914400" eaLnBrk="1" fontAlgn="base" latinLnBrk="0" hangingPunct="1">
                <a:lnSpc>
                  <a:spcPct val="100000"/>
                </a:lnSpc>
                <a:spcBef>
                  <a:spcPct val="0"/>
                </a:spcBef>
                <a:spcAft>
                  <a:spcPct val="40000"/>
                </a:spcAft>
                <a:buClrTx/>
                <a:buSzTx/>
                <a:buFontTx/>
                <a:buNone/>
                <a:tabLst/>
                <a:defRPr/>
              </a:pPr>
              <a:r>
                <a:rPr kumimoji="0" lang="zh-CN" altLang="en-US" sz="1100" b="0" i="0" u="none" strike="noStrike" kern="0" cap="none" spc="0" normalizeH="0" baseline="0" noProof="0" dirty="0" smtClean="0">
                  <a:ln>
                    <a:noFill/>
                  </a:ln>
                  <a:solidFill>
                    <a:srgbClr val="FFFFFF"/>
                  </a:solidFill>
                  <a:effectLst/>
                  <a:uLnTx/>
                  <a:uFillTx/>
                  <a:latin typeface="Arial" pitchFamily="34" charset="0"/>
                  <a:ea typeface="黑体" pitchFamily="2" charset="-122"/>
                  <a:cs typeface="+mn-cs"/>
                </a:rPr>
                <a:t>服务器</a:t>
              </a:r>
              <a:endParaRPr kumimoji="0" lang="en-US" sz="1100" b="0" i="0" u="none" strike="noStrike" kern="0" cap="none" spc="0" normalizeH="0" baseline="0" noProof="0" dirty="0">
                <a:ln>
                  <a:noFill/>
                </a:ln>
                <a:solidFill>
                  <a:srgbClr val="FFFFFF"/>
                </a:solidFill>
                <a:effectLst/>
                <a:uLnTx/>
                <a:uFillTx/>
                <a:latin typeface="Arial" pitchFamily="34" charset="0"/>
                <a:ea typeface="黑体" pitchFamily="2" charset="-122"/>
                <a:cs typeface="+mn-cs"/>
              </a:endParaRPr>
            </a:p>
          </p:txBody>
        </p:sp>
        <p:sp>
          <p:nvSpPr>
            <p:cNvPr id="67" name="Rounded Rectangle 97"/>
            <p:cNvSpPr/>
            <p:nvPr/>
          </p:nvSpPr>
          <p:spPr bwMode="auto">
            <a:xfrm>
              <a:off x="2484804" y="3142822"/>
              <a:ext cx="1046983" cy="289423"/>
            </a:xfrm>
            <a:prstGeom prst="roundRect">
              <a:avLst/>
            </a:prstGeom>
            <a:gradFill rotWithShape="1">
              <a:gsLst>
                <a:gs pos="0">
                  <a:srgbClr val="037BB1"/>
                </a:gs>
                <a:gs pos="83000">
                  <a:srgbClr val="52AEDC"/>
                </a:gs>
              </a:gsLst>
              <a:lin ang="16200000" scaled="0"/>
            </a:gradFill>
            <a:ln w="12700" cap="flat" cmpd="sng" algn="ctr">
              <a:solidFill>
                <a:srgbClr val="BBE0E3">
                  <a:lumMod val="75000"/>
                </a:srgbClr>
              </a:solidFill>
              <a:prstDash val="solid"/>
              <a:headEnd type="none" w="med" len="med"/>
              <a:tailEnd type="none" w="med" len="med"/>
            </a:ln>
            <a:effectLst>
              <a:outerShdw blurRad="50800" dist="38100" dir="5400000" algn="t" rotWithShape="0">
                <a:srgbClr val="FFFFFF">
                  <a:lumMod val="50000"/>
                  <a:lumOff val="50000"/>
                  <a:alpha val="40000"/>
                </a:srgbClr>
              </a:outerShdw>
            </a:effectLst>
            <a:scene3d>
              <a:camera prst="orthographicFront"/>
              <a:lightRig rig="threePt" dir="t"/>
            </a:scene3d>
            <a:sp3d>
              <a:bevelT w="38100" h="12700"/>
            </a:sp3d>
          </p:spPr>
          <p:txBody>
            <a:bodyPr wrap="square" lIns="91422" tIns="45712" rIns="91422" bIns="45712" anchor="ctr">
              <a:spAutoFit/>
            </a:bodyPr>
            <a:lstStyle/>
            <a:p>
              <a:pPr marL="0" marR="0" lvl="0" indent="0" algn="ctr" defTabSz="914400" eaLnBrk="1" fontAlgn="base" latinLnBrk="0" hangingPunct="1">
                <a:lnSpc>
                  <a:spcPct val="100000"/>
                </a:lnSpc>
                <a:spcBef>
                  <a:spcPct val="0"/>
                </a:spcBef>
                <a:spcAft>
                  <a:spcPct val="40000"/>
                </a:spcAft>
                <a:buClrTx/>
                <a:buSzTx/>
                <a:buFontTx/>
                <a:buNone/>
                <a:tabLst/>
                <a:defRPr/>
              </a:pPr>
              <a:r>
                <a:rPr kumimoji="0" lang="zh-CN" altLang="en-US" sz="1100" b="0" i="0" u="none" strike="noStrike" kern="0" cap="none" spc="0" normalizeH="0" baseline="0" noProof="0" dirty="0" smtClean="0">
                  <a:ln>
                    <a:noFill/>
                  </a:ln>
                  <a:solidFill>
                    <a:srgbClr val="FFFFFF"/>
                  </a:solidFill>
                  <a:effectLst/>
                  <a:uLnTx/>
                  <a:uFillTx/>
                  <a:latin typeface="Arial" pitchFamily="34" charset="0"/>
                  <a:ea typeface="黑体" pitchFamily="2" charset="-122"/>
                  <a:cs typeface="+mn-cs"/>
                </a:rPr>
                <a:t>存储</a:t>
              </a:r>
              <a:endParaRPr kumimoji="0" lang="en-US" sz="1100" b="0" i="0" u="none" strike="noStrike" kern="0" cap="none" spc="0" normalizeH="0" baseline="0" noProof="0" dirty="0">
                <a:ln>
                  <a:noFill/>
                </a:ln>
                <a:solidFill>
                  <a:srgbClr val="FFFFFF"/>
                </a:solidFill>
                <a:effectLst/>
                <a:uLnTx/>
                <a:uFillTx/>
                <a:latin typeface="Arial" pitchFamily="34" charset="0"/>
                <a:ea typeface="黑体" pitchFamily="2" charset="-122"/>
                <a:cs typeface="+mn-cs"/>
              </a:endParaRPr>
            </a:p>
          </p:txBody>
        </p:sp>
        <p:sp>
          <p:nvSpPr>
            <p:cNvPr id="68" name="Rounded Rectangle 97"/>
            <p:cNvSpPr/>
            <p:nvPr/>
          </p:nvSpPr>
          <p:spPr bwMode="auto">
            <a:xfrm>
              <a:off x="1396315" y="3476108"/>
              <a:ext cx="2144018" cy="289423"/>
            </a:xfrm>
            <a:prstGeom prst="roundRect">
              <a:avLst/>
            </a:prstGeom>
            <a:gradFill rotWithShape="1">
              <a:gsLst>
                <a:gs pos="0">
                  <a:srgbClr val="037BB1"/>
                </a:gs>
                <a:gs pos="83000">
                  <a:srgbClr val="52AEDC"/>
                </a:gs>
              </a:gsLst>
              <a:lin ang="16200000" scaled="0"/>
            </a:gradFill>
            <a:ln w="12700" cap="flat" cmpd="sng" algn="ctr">
              <a:solidFill>
                <a:srgbClr val="BBE0E3">
                  <a:lumMod val="75000"/>
                </a:srgbClr>
              </a:solidFill>
              <a:prstDash val="solid"/>
              <a:headEnd type="none" w="med" len="med"/>
              <a:tailEnd type="none" w="med" len="med"/>
            </a:ln>
            <a:effectLst>
              <a:outerShdw blurRad="50800" dist="38100" dir="5400000" algn="t" rotWithShape="0">
                <a:srgbClr val="FFFFFF">
                  <a:lumMod val="50000"/>
                  <a:lumOff val="50000"/>
                  <a:alpha val="40000"/>
                </a:srgbClr>
              </a:outerShdw>
            </a:effectLst>
            <a:scene3d>
              <a:camera prst="orthographicFront"/>
              <a:lightRig rig="threePt" dir="t"/>
            </a:scene3d>
            <a:sp3d>
              <a:bevelT w="38100" h="12700"/>
            </a:sp3d>
          </p:spPr>
          <p:txBody>
            <a:bodyPr wrap="square" lIns="91422" tIns="45712" rIns="91422" bIns="45712" anchor="ctr">
              <a:spAutoFit/>
            </a:bodyPr>
            <a:lstStyle/>
            <a:p>
              <a:pPr marL="0" marR="0" lvl="0" indent="0" algn="ctr" defTabSz="914400" eaLnBrk="1" fontAlgn="base" latinLnBrk="0" hangingPunct="1">
                <a:lnSpc>
                  <a:spcPct val="100000"/>
                </a:lnSpc>
                <a:spcBef>
                  <a:spcPct val="0"/>
                </a:spcBef>
                <a:spcAft>
                  <a:spcPct val="40000"/>
                </a:spcAft>
                <a:buClrTx/>
                <a:buSzTx/>
                <a:buFontTx/>
                <a:buNone/>
                <a:tabLst/>
                <a:defRPr/>
              </a:pPr>
              <a:r>
                <a:rPr kumimoji="0" lang="zh-CN" altLang="en-US" sz="1100" b="0" i="0" u="none" strike="noStrike" kern="0" cap="none" spc="0" normalizeH="0" baseline="0" noProof="0" dirty="0" smtClean="0">
                  <a:ln>
                    <a:noFill/>
                  </a:ln>
                  <a:solidFill>
                    <a:srgbClr val="FFFFFF"/>
                  </a:solidFill>
                  <a:effectLst/>
                  <a:uLnTx/>
                  <a:uFillTx/>
                  <a:latin typeface="Arial" pitchFamily="34" charset="0"/>
                  <a:ea typeface="黑体" pitchFamily="2" charset="-122"/>
                  <a:cs typeface="+mn-cs"/>
                </a:rPr>
                <a:t>网络</a:t>
              </a:r>
              <a:endParaRPr kumimoji="0" lang="en-US" sz="1100" b="0" i="0" u="none" strike="noStrike" kern="0" cap="none" spc="0" normalizeH="0" baseline="0" noProof="0" dirty="0">
                <a:ln>
                  <a:noFill/>
                </a:ln>
                <a:solidFill>
                  <a:srgbClr val="FFFFFF"/>
                </a:solidFill>
                <a:effectLst/>
                <a:uLnTx/>
                <a:uFillTx/>
                <a:latin typeface="Arial" pitchFamily="34" charset="0"/>
                <a:ea typeface="黑体" pitchFamily="2" charset="-122"/>
                <a:cs typeface="+mn-cs"/>
              </a:endParaRPr>
            </a:p>
          </p:txBody>
        </p:sp>
        <p:sp>
          <p:nvSpPr>
            <p:cNvPr id="71" name="Rounded Rectangle 95"/>
            <p:cNvSpPr/>
            <p:nvPr/>
          </p:nvSpPr>
          <p:spPr bwMode="auto">
            <a:xfrm>
              <a:off x="1395339" y="2162086"/>
              <a:ext cx="2136449" cy="940038"/>
            </a:xfrm>
            <a:prstGeom prst="roundRect">
              <a:avLst/>
            </a:prstGeom>
            <a:solidFill>
              <a:schemeClr val="tx2"/>
            </a:solidFill>
            <a:ln w="12700" cap="flat" cmpd="sng" algn="ctr">
              <a:solidFill>
                <a:srgbClr val="689739"/>
              </a:solidFill>
              <a:prstDash val="solid"/>
              <a:headEnd type="none" w="med" len="med"/>
              <a:tailEnd type="none" w="med" len="med"/>
            </a:ln>
            <a:effectLst>
              <a:outerShdw blurRad="50800" dist="38100" dir="5400000" algn="t" rotWithShape="0">
                <a:srgbClr val="FFFFFF">
                  <a:lumMod val="50000"/>
                  <a:lumOff val="50000"/>
                  <a:alpha val="40000"/>
                </a:srgbClr>
              </a:outerShdw>
            </a:effectLst>
            <a:scene3d>
              <a:camera prst="orthographicFront"/>
              <a:lightRig rig="threePt" dir="t"/>
            </a:scene3d>
            <a:sp3d>
              <a:bevelT w="31750" h="12700"/>
            </a:sp3d>
          </p:spPr>
          <p:txBody>
            <a:bodyPr lIns="91422" tIns="45712" rIns="91422" bIns="45712"/>
            <a:lstStyle/>
            <a:p>
              <a:pPr marL="0" marR="0" lvl="0" indent="0" algn="ctr" defTabSz="914400" eaLnBrk="1" fontAlgn="base" latinLnBrk="0" hangingPunct="1">
                <a:lnSpc>
                  <a:spcPct val="100000"/>
                </a:lnSpc>
                <a:spcBef>
                  <a:spcPct val="0"/>
                </a:spcBef>
                <a:spcAft>
                  <a:spcPct val="4000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latin typeface="Arial" pitchFamily="34" charset="0"/>
                  <a:ea typeface="黑体" pitchFamily="2" charset="-122"/>
                  <a:cs typeface="+mn-cs"/>
                </a:rPr>
                <a:t>云操作系统：</a:t>
              </a:r>
              <a:r>
                <a:rPr lang="en-US" altLang="zh-CN" sz="1400" b="1" kern="0" dirty="0" err="1" smtClean="0">
                  <a:solidFill>
                    <a:srgbClr val="FFFFFF"/>
                  </a:solidFill>
                  <a:latin typeface="Arial" pitchFamily="34" charset="0"/>
                  <a:ea typeface="黑体" pitchFamily="2" charset="-122"/>
                </a:rPr>
                <a:t>FusionSphere</a:t>
              </a:r>
              <a:endParaRPr kumimoji="0" lang="en-US" sz="1400" b="1" i="0" u="none" strike="noStrike" kern="0" cap="none" spc="0" normalizeH="0" baseline="0" noProof="0" dirty="0">
                <a:ln>
                  <a:noFill/>
                </a:ln>
                <a:solidFill>
                  <a:srgbClr val="FFFFFF"/>
                </a:solidFill>
                <a:effectLst/>
                <a:uLnTx/>
                <a:uFillTx/>
                <a:latin typeface="Arial" pitchFamily="34" charset="0"/>
                <a:ea typeface="黑体" pitchFamily="2" charset="-122"/>
                <a:cs typeface="+mn-cs"/>
              </a:endParaRPr>
            </a:p>
          </p:txBody>
        </p:sp>
        <p:sp>
          <p:nvSpPr>
            <p:cNvPr id="73" name="Rounded Rectangle 5"/>
            <p:cNvSpPr/>
            <p:nvPr/>
          </p:nvSpPr>
          <p:spPr bwMode="auto">
            <a:xfrm>
              <a:off x="1499851" y="2566988"/>
              <a:ext cx="925371" cy="458222"/>
            </a:xfrm>
            <a:prstGeom prst="roundRect">
              <a:avLst>
                <a:gd name="adj" fmla="val 7870"/>
              </a:avLst>
            </a:prstGeom>
            <a:gradFill rotWithShape="1">
              <a:gsLst>
                <a:gs pos="0">
                  <a:srgbClr val="0F388A"/>
                </a:gs>
                <a:gs pos="100000">
                  <a:srgbClr val="1564AB">
                    <a:alpha val="98824"/>
                  </a:srgbClr>
                </a:gs>
              </a:gsLst>
              <a:lin ang="16200000" scaled="0"/>
            </a:gradFill>
            <a:ln w="12700" cap="flat" cmpd="sng" algn="ctr">
              <a:solidFill>
                <a:srgbClr val="1A448A"/>
              </a:solid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lang="zh-CN" altLang="en-US" sz="1200" b="1" kern="0" noProof="0" dirty="0" smtClean="0">
                  <a:solidFill>
                    <a:srgbClr val="FFFFFF"/>
                  </a:solidFill>
                  <a:latin typeface="Arial"/>
                  <a:ea typeface="黑体" pitchFamily="2" charset="-122"/>
                </a:rPr>
                <a:t>虚拟化引擎</a:t>
              </a:r>
              <a:endParaRPr kumimoji="0" lang="zh-CN" altLang="en-US" sz="1200" b="1" i="0" u="none" strike="noStrike" kern="0" cap="none" spc="0" normalizeH="0" baseline="0" noProof="0" dirty="0">
                <a:ln>
                  <a:noFill/>
                </a:ln>
                <a:solidFill>
                  <a:srgbClr val="FFFFFF"/>
                </a:solidFill>
                <a:effectLst/>
                <a:uLnTx/>
                <a:uFillTx/>
                <a:latin typeface="Arial"/>
                <a:ea typeface="黑体" pitchFamily="2" charset="-122"/>
                <a:cs typeface="+mn-cs"/>
              </a:endParaRPr>
            </a:p>
          </p:txBody>
        </p:sp>
        <p:sp>
          <p:nvSpPr>
            <p:cNvPr id="74" name="Rounded Rectangle 5"/>
            <p:cNvSpPr/>
            <p:nvPr/>
          </p:nvSpPr>
          <p:spPr bwMode="auto">
            <a:xfrm>
              <a:off x="2499708" y="2566988"/>
              <a:ext cx="925371" cy="458222"/>
            </a:xfrm>
            <a:prstGeom prst="roundRect">
              <a:avLst>
                <a:gd name="adj" fmla="val 7870"/>
              </a:avLst>
            </a:prstGeom>
            <a:gradFill rotWithShape="1">
              <a:gsLst>
                <a:gs pos="0">
                  <a:srgbClr val="0F388A"/>
                </a:gs>
                <a:gs pos="100000">
                  <a:srgbClr val="1564AB">
                    <a:alpha val="98824"/>
                  </a:srgbClr>
                </a:gs>
              </a:gsLst>
              <a:lin ang="16200000" scaled="0"/>
            </a:gradFill>
            <a:ln w="12700" cap="flat" cmpd="sng" algn="ctr">
              <a:solidFill>
                <a:srgbClr val="1A448A"/>
              </a:solid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Arial"/>
                  <a:ea typeface="黑体" pitchFamily="2" charset="-122"/>
                  <a:cs typeface="+mn-cs"/>
                </a:rPr>
                <a:t>资源管理调度</a:t>
              </a:r>
              <a:endParaRPr kumimoji="0" lang="zh-CN" altLang="en-US" sz="1200" b="1" i="0" u="none" strike="noStrike" kern="0" cap="none" spc="0" normalizeH="0" baseline="0" noProof="0" dirty="0">
                <a:ln>
                  <a:noFill/>
                </a:ln>
                <a:solidFill>
                  <a:srgbClr val="FFFFFF"/>
                </a:solidFill>
                <a:effectLst/>
                <a:uLnTx/>
                <a:uFillTx/>
                <a:latin typeface="Arial"/>
                <a:ea typeface="黑体" pitchFamily="2" charset="-122"/>
                <a:cs typeface="+mn-cs"/>
              </a:endParaRPr>
            </a:p>
          </p:txBody>
        </p:sp>
        <p:sp>
          <p:nvSpPr>
            <p:cNvPr id="77" name="Rounded Rectangle 9"/>
            <p:cNvSpPr/>
            <p:nvPr/>
          </p:nvSpPr>
          <p:spPr bwMode="auto">
            <a:xfrm>
              <a:off x="3574516" y="2144994"/>
              <a:ext cx="1042587" cy="1606609"/>
            </a:xfrm>
            <a:prstGeom prst="roundRect">
              <a:avLst/>
            </a:prstGeom>
            <a:gradFill rotWithShape="1">
              <a:gsLst>
                <a:gs pos="0">
                  <a:srgbClr val="F8930C"/>
                </a:gs>
                <a:gs pos="100000">
                  <a:srgbClr val="F9A22F">
                    <a:alpha val="79000"/>
                  </a:srgbClr>
                </a:gs>
              </a:gsLst>
              <a:lin ang="16200000" scaled="0"/>
            </a:gradFill>
            <a:ln w="12700" cap="flat" cmpd="sng" algn="ctr">
              <a:solidFill>
                <a:srgbClr val="F8981D">
                  <a:lumMod val="50000"/>
                </a:srgbClr>
              </a:solid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latin typeface="Arial"/>
                  <a:ea typeface="黑体" pitchFamily="2" charset="-122"/>
                  <a:cs typeface="+mn-cs"/>
                </a:rPr>
                <a:t>融合架构一体机：</a:t>
              </a:r>
              <a:r>
                <a:rPr kumimoji="0" lang="en-US" altLang="zh-CN" sz="1400" b="1" i="0" u="none" strike="noStrike" kern="0" cap="none" spc="0" normalizeH="0" baseline="0" noProof="0" dirty="0" smtClean="0">
                  <a:ln>
                    <a:noFill/>
                  </a:ln>
                  <a:solidFill>
                    <a:srgbClr val="FFFFFF"/>
                  </a:solidFill>
                  <a:effectLst/>
                  <a:uLnTx/>
                  <a:uFillTx/>
                  <a:latin typeface="Arial"/>
                  <a:ea typeface="黑体" pitchFamily="2" charset="-122"/>
                  <a:cs typeface="+mn-cs"/>
                </a:rPr>
                <a:t>Fusion Cube</a:t>
              </a:r>
              <a:endParaRPr kumimoji="0" lang="zh-CN" altLang="en-US" sz="1400" b="1" i="0" u="none" strike="noStrike" kern="0" cap="none" spc="0" normalizeH="0" baseline="0" noProof="0" dirty="0">
                <a:ln>
                  <a:noFill/>
                </a:ln>
                <a:solidFill>
                  <a:srgbClr val="FFFFFF"/>
                </a:solidFill>
                <a:effectLst/>
                <a:uLnTx/>
                <a:uFillTx/>
                <a:latin typeface="Arial"/>
                <a:ea typeface="黑体" pitchFamily="2" charset="-122"/>
                <a:cs typeface="+mn-cs"/>
              </a:endParaRPr>
            </a:p>
          </p:txBody>
        </p:sp>
        <p:sp>
          <p:nvSpPr>
            <p:cNvPr id="101" name="Rounded Rectangle 9"/>
            <p:cNvSpPr/>
            <p:nvPr/>
          </p:nvSpPr>
          <p:spPr bwMode="auto">
            <a:xfrm>
              <a:off x="762951" y="2170632"/>
              <a:ext cx="581114" cy="1606609"/>
            </a:xfrm>
            <a:prstGeom prst="roundRect">
              <a:avLst/>
            </a:prstGeom>
            <a:gradFill rotWithShape="1">
              <a:gsLst>
                <a:gs pos="0">
                  <a:srgbClr val="F8930C"/>
                </a:gs>
                <a:gs pos="100000">
                  <a:srgbClr val="F9A22F">
                    <a:alpha val="79000"/>
                  </a:srgbClr>
                </a:gs>
              </a:gsLst>
              <a:lin ang="16200000" scaled="0"/>
            </a:gradFill>
            <a:ln w="12700" cap="flat" cmpd="sng" algn="ctr">
              <a:solidFill>
                <a:srgbClr val="F8981D">
                  <a:lumMod val="50000"/>
                </a:srgbClr>
              </a:solid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txBody>
            <a:bodyPr vert="eaVert"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latin typeface="Arial"/>
                  <a:ea typeface="黑体" pitchFamily="2" charset="-122"/>
                  <a:cs typeface="+mn-cs"/>
                </a:rPr>
                <a:t>云管理</a:t>
              </a:r>
              <a:endParaRPr kumimoji="0" lang="zh-CN" altLang="en-US" sz="1400" b="1" i="0" u="none" strike="noStrike" kern="0" cap="none" spc="0" normalizeH="0" baseline="0" noProof="0" dirty="0">
                <a:ln>
                  <a:noFill/>
                </a:ln>
                <a:solidFill>
                  <a:srgbClr val="FFFFFF"/>
                </a:solidFill>
                <a:effectLst/>
                <a:uLnTx/>
                <a:uFillTx/>
                <a:latin typeface="Arial"/>
                <a:ea typeface="黑体" pitchFamily="2" charset="-122"/>
                <a:cs typeface="+mn-cs"/>
              </a:endParaRPr>
            </a:p>
          </p:txBody>
        </p:sp>
        <p:sp>
          <p:nvSpPr>
            <p:cNvPr id="115" name="Rounded Rectangle 17"/>
            <p:cNvSpPr/>
            <p:nvPr/>
          </p:nvSpPr>
          <p:spPr bwMode="auto">
            <a:xfrm>
              <a:off x="728768" y="968188"/>
              <a:ext cx="1960644" cy="1021633"/>
            </a:xfrm>
            <a:prstGeom prst="roundRect">
              <a:avLst/>
            </a:prstGeom>
            <a:gradFill rotWithShape="1">
              <a:gsLst>
                <a:gs pos="0">
                  <a:srgbClr val="F8930C"/>
                </a:gs>
                <a:gs pos="100000">
                  <a:srgbClr val="F9A22F">
                    <a:alpha val="79000"/>
                  </a:srgbClr>
                </a:gs>
              </a:gsLst>
              <a:lin ang="16200000" scaled="0"/>
            </a:gradFill>
            <a:ln w="12700" cap="flat" cmpd="sng" algn="ctr">
              <a:solidFill>
                <a:srgbClr val="F8981D">
                  <a:lumMod val="50000"/>
                </a:srgbClr>
              </a:solid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txBody>
            <a:bodyPr anchor="b"/>
            <a:lstStyle/>
            <a:p>
              <a:pPr algn="ctr" fontAlgn="auto">
                <a:spcBef>
                  <a:spcPts val="0"/>
                </a:spcBef>
                <a:spcAft>
                  <a:spcPts val="0"/>
                </a:spcAft>
                <a:defRPr/>
              </a:pPr>
              <a:r>
                <a:rPr lang="zh-CN" altLang="en-US" sz="1400" b="1" kern="0" dirty="0" smtClean="0">
                  <a:solidFill>
                    <a:srgbClr val="FFFFFF"/>
                  </a:solidFill>
                  <a:latin typeface="Arial"/>
                  <a:ea typeface="黑体" pitchFamily="2" charset="-122"/>
                </a:rPr>
                <a:t>桌面虚拟化</a:t>
              </a:r>
              <a:endParaRPr lang="zh-CN" altLang="en-US" sz="1400" b="1" kern="0" dirty="0">
                <a:solidFill>
                  <a:srgbClr val="FFFFFF"/>
                </a:solidFill>
                <a:latin typeface="Arial"/>
                <a:ea typeface="黑体" pitchFamily="2" charset="-122"/>
              </a:endParaRPr>
            </a:p>
          </p:txBody>
        </p:sp>
        <p:sp>
          <p:nvSpPr>
            <p:cNvPr id="26" name="Rounded Rectangle 5"/>
            <p:cNvSpPr/>
            <p:nvPr/>
          </p:nvSpPr>
          <p:spPr bwMode="auto">
            <a:xfrm>
              <a:off x="2732442" y="968188"/>
              <a:ext cx="1964436" cy="1015325"/>
            </a:xfrm>
            <a:prstGeom prst="roundRect">
              <a:avLst>
                <a:gd name="adj" fmla="val 7870"/>
              </a:avLst>
            </a:prstGeom>
            <a:gradFill rotWithShape="1">
              <a:gsLst>
                <a:gs pos="0">
                  <a:srgbClr val="0F388A"/>
                </a:gs>
                <a:gs pos="100000">
                  <a:srgbClr val="1564AB">
                    <a:alpha val="98824"/>
                  </a:srgbClr>
                </a:gs>
              </a:gsLst>
              <a:lin ang="16200000" scaled="0"/>
            </a:gradFill>
            <a:ln w="12700" cap="flat" cmpd="sng" algn="ctr">
              <a:solidFill>
                <a:srgbClr val="1A448A"/>
              </a:solid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txBody>
            <a:bodyPr anchor="b"/>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lang="zh-CN" altLang="en-US" sz="1400" b="1" kern="0" dirty="0" smtClean="0">
                  <a:solidFill>
                    <a:srgbClr val="FFFFFF"/>
                  </a:solidFill>
                  <a:latin typeface="Arial"/>
                  <a:ea typeface="黑体" pitchFamily="2" charset="-122"/>
                </a:rPr>
                <a:t>服务器虚拟化</a:t>
              </a:r>
              <a:endParaRPr kumimoji="0" lang="zh-CN" altLang="en-US" sz="1400" b="1" i="0" u="none" strike="noStrike" kern="0" cap="none" spc="0" normalizeH="0" baseline="0" noProof="0" dirty="0">
                <a:ln>
                  <a:noFill/>
                </a:ln>
                <a:solidFill>
                  <a:srgbClr val="FFFFFF"/>
                </a:solidFill>
                <a:effectLst/>
                <a:uLnTx/>
                <a:uFillTx/>
                <a:latin typeface="Arial"/>
                <a:ea typeface="黑体" pitchFamily="2" charset="-122"/>
                <a:cs typeface="+mn-cs"/>
              </a:endParaRPr>
            </a:p>
          </p:txBody>
        </p:sp>
        <p:grpSp>
          <p:nvGrpSpPr>
            <p:cNvPr id="4" name="Group 43"/>
            <p:cNvGrpSpPr>
              <a:grpSpLocks/>
            </p:cNvGrpSpPr>
            <p:nvPr/>
          </p:nvGrpSpPr>
          <p:grpSpPr bwMode="auto">
            <a:xfrm>
              <a:off x="2794512" y="1046717"/>
              <a:ext cx="595312" cy="593725"/>
              <a:chOff x="850109" y="1624709"/>
              <a:chExt cx="595338" cy="594414"/>
            </a:xfrm>
          </p:grpSpPr>
          <p:pic>
            <p:nvPicPr>
              <p:cNvPr id="123" name="Picture 39" descr="VM.png"/>
              <p:cNvPicPr>
                <a:picLocks noChangeAspect="1"/>
              </p:cNvPicPr>
              <p:nvPr/>
            </p:nvPicPr>
            <p:blipFill>
              <a:blip r:embed="rId3" cstate="print"/>
              <a:stretch>
                <a:fillRect/>
              </a:stretch>
            </p:blipFill>
            <p:spPr>
              <a:xfrm>
                <a:off x="850109" y="1624709"/>
                <a:ext cx="595338" cy="594414"/>
              </a:xfrm>
              <a:prstGeom prst="rect">
                <a:avLst/>
              </a:prstGeom>
              <a:effectLst>
                <a:outerShdw blurRad="50800" dist="38100" dir="5400000" algn="t" rotWithShape="0">
                  <a:prstClr val="black">
                    <a:alpha val="40000"/>
                  </a:prstClr>
                </a:outerShdw>
              </a:effectLst>
            </p:spPr>
          </p:pic>
          <p:sp>
            <p:nvSpPr>
              <p:cNvPr id="124" name="TextBox 123"/>
              <p:cNvSpPr txBox="1"/>
              <p:nvPr/>
            </p:nvSpPr>
            <p:spPr>
              <a:xfrm>
                <a:off x="867571" y="1801125"/>
                <a:ext cx="558171" cy="23110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ct val="40000"/>
                  </a:spcAft>
                  <a:buClrTx/>
                  <a:buSzTx/>
                  <a:buFontTx/>
                  <a:buNone/>
                  <a:tabLst/>
                  <a:defRPr/>
                </a:pPr>
                <a:r>
                  <a:rPr kumimoji="0" lang="en-US" sz="900" b="1" i="0" u="none" strike="noStrike" kern="0" cap="none" spc="0" normalizeH="0" baseline="0" noProof="0" dirty="0" smtClean="0">
                    <a:ln>
                      <a:noFill/>
                    </a:ln>
                    <a:solidFill>
                      <a:srgbClr val="003D79"/>
                    </a:solidFill>
                    <a:effectLst/>
                    <a:uLnTx/>
                    <a:uFillTx/>
                    <a:latin typeface="Arial"/>
                    <a:ea typeface="SimHei" pitchFamily="2" charset="-122"/>
                  </a:rPr>
                  <a:t>ERP</a:t>
                </a:r>
                <a:endParaRPr kumimoji="0" lang="en-US" sz="900" b="1" i="0" u="none" strike="noStrike" kern="0" cap="none" spc="0" normalizeH="0" baseline="0" noProof="0" dirty="0">
                  <a:ln>
                    <a:noFill/>
                  </a:ln>
                  <a:solidFill>
                    <a:srgbClr val="003D79"/>
                  </a:solidFill>
                  <a:effectLst/>
                  <a:uLnTx/>
                  <a:uFillTx/>
                  <a:latin typeface="Arial"/>
                  <a:ea typeface="SimHei" pitchFamily="2" charset="-122"/>
                </a:endParaRPr>
              </a:p>
            </p:txBody>
          </p:sp>
        </p:grpSp>
        <p:grpSp>
          <p:nvGrpSpPr>
            <p:cNvPr id="5" name="Group 46"/>
            <p:cNvGrpSpPr>
              <a:grpSpLocks/>
            </p:cNvGrpSpPr>
            <p:nvPr/>
          </p:nvGrpSpPr>
          <p:grpSpPr bwMode="auto">
            <a:xfrm>
              <a:off x="3367170" y="1046717"/>
              <a:ext cx="683251" cy="593671"/>
              <a:chOff x="552263" y="1624709"/>
              <a:chExt cx="683281" cy="594360"/>
            </a:xfrm>
          </p:grpSpPr>
          <p:pic>
            <p:nvPicPr>
              <p:cNvPr id="121" name="Picture 47" descr="VM.png"/>
              <p:cNvPicPr>
                <a:picLocks noChangeAspect="1"/>
              </p:cNvPicPr>
              <p:nvPr/>
            </p:nvPicPr>
            <p:blipFill>
              <a:blip r:embed="rId3" cstate="print"/>
              <a:stretch>
                <a:fillRect/>
              </a:stretch>
            </p:blipFill>
            <p:spPr>
              <a:xfrm>
                <a:off x="600081" y="1624709"/>
                <a:ext cx="593751" cy="594414"/>
              </a:xfrm>
              <a:prstGeom prst="rect">
                <a:avLst/>
              </a:prstGeom>
              <a:effectLst>
                <a:outerShdw blurRad="50800" dist="38100" dir="5400000" algn="t" rotWithShape="0">
                  <a:prstClr val="black">
                    <a:alpha val="40000"/>
                  </a:prstClr>
                </a:outerShdw>
              </a:effectLst>
            </p:spPr>
          </p:pic>
          <p:sp>
            <p:nvSpPr>
              <p:cNvPr id="122" name="TextBox 48"/>
              <p:cNvSpPr txBox="1">
                <a:spLocks noChangeArrowheads="1"/>
              </p:cNvSpPr>
              <p:nvPr/>
            </p:nvSpPr>
            <p:spPr bwMode="auto">
              <a:xfrm>
                <a:off x="552454" y="1802715"/>
                <a:ext cx="682655" cy="23204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ct val="40000"/>
                  </a:spcAft>
                  <a:buClrTx/>
                  <a:buSzTx/>
                  <a:buFontTx/>
                  <a:buNone/>
                  <a:tabLst/>
                  <a:defRPr/>
                </a:pPr>
                <a:r>
                  <a:rPr lang="en-US" altLang="zh-CN" sz="900" b="1" kern="0" dirty="0" smtClean="0">
                    <a:solidFill>
                      <a:srgbClr val="003D79"/>
                    </a:solidFill>
                    <a:ea typeface="黑体" pitchFamily="49" charset="-122"/>
                  </a:rPr>
                  <a:t>CRM</a:t>
                </a:r>
                <a:endParaRPr kumimoji="0" lang="zh-CN" altLang="en-US" sz="900" b="1" i="0" u="none" strike="noStrike" kern="0" cap="none" spc="0" normalizeH="0" baseline="0" noProof="0" dirty="0" smtClean="0">
                  <a:ln>
                    <a:noFill/>
                  </a:ln>
                  <a:solidFill>
                    <a:srgbClr val="003D79"/>
                  </a:solidFill>
                  <a:effectLst/>
                  <a:uLnTx/>
                  <a:uFillTx/>
                  <a:ea typeface="黑体" pitchFamily="49" charset="-122"/>
                </a:endParaRPr>
              </a:p>
            </p:txBody>
          </p:sp>
        </p:grpSp>
        <p:grpSp>
          <p:nvGrpSpPr>
            <p:cNvPr id="6" name="Group 49"/>
            <p:cNvGrpSpPr>
              <a:grpSpLocks/>
            </p:cNvGrpSpPr>
            <p:nvPr/>
          </p:nvGrpSpPr>
          <p:grpSpPr bwMode="auto">
            <a:xfrm>
              <a:off x="4037656" y="1046717"/>
              <a:ext cx="593725" cy="593725"/>
              <a:chOff x="288458" y="1624709"/>
              <a:chExt cx="593751" cy="594414"/>
            </a:xfrm>
          </p:grpSpPr>
          <p:pic>
            <p:nvPicPr>
              <p:cNvPr id="119" name="Picture 50" descr="VM.png"/>
              <p:cNvPicPr>
                <a:picLocks noChangeAspect="1"/>
              </p:cNvPicPr>
              <p:nvPr/>
            </p:nvPicPr>
            <p:blipFill>
              <a:blip r:embed="rId3" cstate="print"/>
              <a:stretch>
                <a:fillRect/>
              </a:stretch>
            </p:blipFill>
            <p:spPr>
              <a:xfrm>
                <a:off x="288458" y="1624709"/>
                <a:ext cx="593751" cy="594414"/>
              </a:xfrm>
              <a:prstGeom prst="rect">
                <a:avLst/>
              </a:prstGeom>
              <a:effectLst>
                <a:outerShdw blurRad="50800" dist="38100" dir="5400000" algn="t" rotWithShape="0">
                  <a:prstClr val="black">
                    <a:alpha val="40000"/>
                  </a:prstClr>
                </a:outerShdw>
              </a:effectLst>
            </p:spPr>
          </p:pic>
          <p:sp>
            <p:nvSpPr>
              <p:cNvPr id="120" name="TextBox 51"/>
              <p:cNvSpPr txBox="1">
                <a:spLocks noChangeArrowheads="1"/>
              </p:cNvSpPr>
              <p:nvPr/>
            </p:nvSpPr>
            <p:spPr bwMode="auto">
              <a:xfrm>
                <a:off x="358919" y="1802715"/>
                <a:ext cx="450784" cy="23110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ct val="40000"/>
                  </a:spcAft>
                  <a:buClrTx/>
                  <a:buSzTx/>
                  <a:buFontTx/>
                  <a:buNone/>
                  <a:tabLst/>
                  <a:defRPr/>
                </a:pPr>
                <a:r>
                  <a:rPr kumimoji="0" lang="en-US" altLang="zh-CN" sz="900" b="1" i="0" u="none" strike="noStrike" kern="0" cap="none" spc="0" normalizeH="0" baseline="0" noProof="0" dirty="0" smtClean="0">
                    <a:ln>
                      <a:noFill/>
                    </a:ln>
                    <a:solidFill>
                      <a:srgbClr val="003D79"/>
                    </a:solidFill>
                    <a:effectLst/>
                    <a:uLnTx/>
                    <a:uFillTx/>
                    <a:ea typeface="黑体" pitchFamily="49" charset="-122"/>
                  </a:rPr>
                  <a:t>Email</a:t>
                </a:r>
                <a:endParaRPr kumimoji="0" lang="zh-CN" altLang="en-US" sz="900" b="1" i="0" u="none" strike="noStrike" kern="0" cap="none" spc="0" normalizeH="0" baseline="0" noProof="0" dirty="0" smtClean="0">
                  <a:ln>
                    <a:noFill/>
                  </a:ln>
                  <a:solidFill>
                    <a:srgbClr val="003D79"/>
                  </a:solidFill>
                  <a:effectLst/>
                  <a:uLnTx/>
                  <a:uFillTx/>
                  <a:ea typeface="黑体" pitchFamily="49" charset="-122"/>
                </a:endParaRPr>
              </a:p>
            </p:txBody>
          </p:sp>
        </p:grpSp>
        <p:grpSp>
          <p:nvGrpSpPr>
            <p:cNvPr id="7" name="Group 43"/>
            <p:cNvGrpSpPr>
              <a:grpSpLocks/>
            </p:cNvGrpSpPr>
            <p:nvPr/>
          </p:nvGrpSpPr>
          <p:grpSpPr bwMode="auto">
            <a:xfrm>
              <a:off x="772073" y="1035959"/>
              <a:ext cx="595312" cy="593725"/>
              <a:chOff x="850109" y="1624709"/>
              <a:chExt cx="595338" cy="594414"/>
            </a:xfrm>
          </p:grpSpPr>
          <p:pic>
            <p:nvPicPr>
              <p:cNvPr id="31" name="Picture 39" descr="VM.png"/>
              <p:cNvPicPr>
                <a:picLocks noChangeAspect="1"/>
              </p:cNvPicPr>
              <p:nvPr/>
            </p:nvPicPr>
            <p:blipFill>
              <a:blip r:embed="rId3" cstate="print"/>
              <a:stretch>
                <a:fillRect/>
              </a:stretch>
            </p:blipFill>
            <p:spPr>
              <a:xfrm>
                <a:off x="850109" y="1624709"/>
                <a:ext cx="595338" cy="594414"/>
              </a:xfrm>
              <a:prstGeom prst="rect">
                <a:avLst/>
              </a:prstGeom>
              <a:effectLst>
                <a:outerShdw blurRad="50800" dist="38100" dir="5400000" algn="t" rotWithShape="0">
                  <a:prstClr val="black">
                    <a:alpha val="40000"/>
                  </a:prstClr>
                </a:outerShdw>
              </a:effectLst>
            </p:spPr>
          </p:pic>
          <p:sp>
            <p:nvSpPr>
              <p:cNvPr id="32" name="TextBox 31"/>
              <p:cNvSpPr txBox="1"/>
              <p:nvPr/>
            </p:nvSpPr>
            <p:spPr>
              <a:xfrm>
                <a:off x="867571" y="1801125"/>
                <a:ext cx="558171" cy="23110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ct val="40000"/>
                  </a:spcAft>
                  <a:buClrTx/>
                  <a:buSzTx/>
                  <a:buFontTx/>
                  <a:buNone/>
                  <a:tabLst/>
                  <a:defRPr/>
                </a:pPr>
                <a:r>
                  <a:rPr kumimoji="0" lang="en-US" sz="900" b="1" i="0" u="none" strike="noStrike" kern="0" cap="none" spc="0" normalizeH="0" baseline="0" noProof="0" dirty="0" smtClean="0">
                    <a:ln>
                      <a:noFill/>
                    </a:ln>
                    <a:solidFill>
                      <a:srgbClr val="003D79"/>
                    </a:solidFill>
                    <a:effectLst/>
                    <a:uLnTx/>
                    <a:uFillTx/>
                    <a:latin typeface="Arial"/>
                    <a:ea typeface="SimHei" pitchFamily="2" charset="-122"/>
                  </a:rPr>
                  <a:t>Win7</a:t>
                </a:r>
                <a:endParaRPr kumimoji="0" lang="en-US" sz="900" b="1" i="0" u="none" strike="noStrike" kern="0" cap="none" spc="0" normalizeH="0" baseline="0" noProof="0" dirty="0">
                  <a:ln>
                    <a:noFill/>
                  </a:ln>
                  <a:solidFill>
                    <a:srgbClr val="003D79"/>
                  </a:solidFill>
                  <a:effectLst/>
                  <a:uLnTx/>
                  <a:uFillTx/>
                  <a:latin typeface="Arial"/>
                  <a:ea typeface="SimHei" pitchFamily="2" charset="-122"/>
                </a:endParaRPr>
              </a:p>
            </p:txBody>
          </p:sp>
        </p:grpSp>
        <p:grpSp>
          <p:nvGrpSpPr>
            <p:cNvPr id="8" name="Group 46"/>
            <p:cNvGrpSpPr>
              <a:grpSpLocks/>
            </p:cNvGrpSpPr>
            <p:nvPr/>
          </p:nvGrpSpPr>
          <p:grpSpPr bwMode="auto">
            <a:xfrm>
              <a:off x="1344731" y="1035959"/>
              <a:ext cx="683251" cy="593671"/>
              <a:chOff x="552263" y="1624709"/>
              <a:chExt cx="683281" cy="594360"/>
            </a:xfrm>
          </p:grpSpPr>
          <p:pic>
            <p:nvPicPr>
              <p:cNvPr id="34" name="Picture 47" descr="VM.png"/>
              <p:cNvPicPr>
                <a:picLocks noChangeAspect="1"/>
              </p:cNvPicPr>
              <p:nvPr/>
            </p:nvPicPr>
            <p:blipFill>
              <a:blip r:embed="rId3" cstate="print"/>
              <a:stretch>
                <a:fillRect/>
              </a:stretch>
            </p:blipFill>
            <p:spPr>
              <a:xfrm>
                <a:off x="600081" y="1624709"/>
                <a:ext cx="593751" cy="594414"/>
              </a:xfrm>
              <a:prstGeom prst="rect">
                <a:avLst/>
              </a:prstGeom>
              <a:effectLst>
                <a:outerShdw blurRad="50800" dist="38100" dir="5400000" algn="t" rotWithShape="0">
                  <a:prstClr val="black">
                    <a:alpha val="40000"/>
                  </a:prstClr>
                </a:outerShdw>
              </a:effectLst>
            </p:spPr>
          </p:pic>
          <p:sp>
            <p:nvSpPr>
              <p:cNvPr id="35" name="TextBox 48"/>
              <p:cNvSpPr txBox="1">
                <a:spLocks noChangeArrowheads="1"/>
              </p:cNvSpPr>
              <p:nvPr/>
            </p:nvSpPr>
            <p:spPr bwMode="auto">
              <a:xfrm>
                <a:off x="552454" y="1802715"/>
                <a:ext cx="682655" cy="23204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ct val="40000"/>
                  </a:spcAft>
                  <a:buClrTx/>
                  <a:buSzTx/>
                  <a:buFontTx/>
                  <a:buNone/>
                  <a:tabLst/>
                  <a:defRPr/>
                </a:pPr>
                <a:r>
                  <a:rPr lang="en-US" altLang="zh-CN" sz="900" b="1" kern="0" dirty="0" smtClean="0">
                    <a:solidFill>
                      <a:srgbClr val="003D79"/>
                    </a:solidFill>
                    <a:ea typeface="黑体" pitchFamily="49" charset="-122"/>
                  </a:rPr>
                  <a:t>Win XP</a:t>
                </a:r>
                <a:endParaRPr kumimoji="0" lang="zh-CN" altLang="en-US" sz="900" b="1" i="0" u="none" strike="noStrike" kern="0" cap="none" spc="0" normalizeH="0" baseline="0" noProof="0" dirty="0" smtClean="0">
                  <a:ln>
                    <a:noFill/>
                  </a:ln>
                  <a:solidFill>
                    <a:srgbClr val="003D79"/>
                  </a:solidFill>
                  <a:effectLst/>
                  <a:uLnTx/>
                  <a:uFillTx/>
                  <a:ea typeface="黑体" pitchFamily="49" charset="-122"/>
                </a:endParaRPr>
              </a:p>
            </p:txBody>
          </p:sp>
        </p:grpSp>
        <p:grpSp>
          <p:nvGrpSpPr>
            <p:cNvPr id="9" name="Group 49"/>
            <p:cNvGrpSpPr>
              <a:grpSpLocks/>
            </p:cNvGrpSpPr>
            <p:nvPr/>
          </p:nvGrpSpPr>
          <p:grpSpPr bwMode="auto">
            <a:xfrm>
              <a:off x="2015217" y="1035959"/>
              <a:ext cx="593725" cy="593725"/>
              <a:chOff x="288458" y="1624709"/>
              <a:chExt cx="593751" cy="594414"/>
            </a:xfrm>
          </p:grpSpPr>
          <p:pic>
            <p:nvPicPr>
              <p:cNvPr id="37" name="Picture 50" descr="VM.png"/>
              <p:cNvPicPr>
                <a:picLocks noChangeAspect="1"/>
              </p:cNvPicPr>
              <p:nvPr/>
            </p:nvPicPr>
            <p:blipFill>
              <a:blip r:embed="rId3" cstate="print"/>
              <a:stretch>
                <a:fillRect/>
              </a:stretch>
            </p:blipFill>
            <p:spPr>
              <a:xfrm>
                <a:off x="288458" y="1624709"/>
                <a:ext cx="593751" cy="594414"/>
              </a:xfrm>
              <a:prstGeom prst="rect">
                <a:avLst/>
              </a:prstGeom>
              <a:effectLst>
                <a:outerShdw blurRad="50800" dist="38100" dir="5400000" algn="t" rotWithShape="0">
                  <a:prstClr val="black">
                    <a:alpha val="40000"/>
                  </a:prstClr>
                </a:outerShdw>
              </a:effectLst>
            </p:spPr>
          </p:pic>
          <p:sp>
            <p:nvSpPr>
              <p:cNvPr id="38" name="TextBox 51"/>
              <p:cNvSpPr txBox="1">
                <a:spLocks noChangeArrowheads="1"/>
              </p:cNvSpPr>
              <p:nvPr/>
            </p:nvSpPr>
            <p:spPr bwMode="auto">
              <a:xfrm>
                <a:off x="395790" y="1802715"/>
                <a:ext cx="377043" cy="23110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ct val="40000"/>
                  </a:spcAft>
                  <a:buClrTx/>
                  <a:buSzTx/>
                  <a:buFontTx/>
                  <a:buNone/>
                  <a:tabLst/>
                  <a:defRPr/>
                </a:pPr>
                <a:r>
                  <a:rPr kumimoji="0" lang="en-US" altLang="zh-CN" sz="900" b="1" i="0" u="none" strike="noStrike" kern="0" cap="none" spc="0" normalizeH="0" baseline="0" noProof="0" dirty="0" smtClean="0">
                    <a:ln>
                      <a:noFill/>
                    </a:ln>
                    <a:solidFill>
                      <a:srgbClr val="003D79"/>
                    </a:solidFill>
                    <a:effectLst/>
                    <a:uLnTx/>
                    <a:uFillTx/>
                    <a:ea typeface="黑体" pitchFamily="49" charset="-122"/>
                  </a:rPr>
                  <a:t>APP</a:t>
                </a:r>
                <a:endParaRPr kumimoji="0" lang="zh-CN" altLang="en-US" sz="900" b="1" i="0" u="none" strike="noStrike" kern="0" cap="none" spc="0" normalizeH="0" baseline="0" noProof="0" dirty="0" smtClean="0">
                  <a:ln>
                    <a:noFill/>
                  </a:ln>
                  <a:solidFill>
                    <a:srgbClr val="003D79"/>
                  </a:solidFill>
                  <a:effectLst/>
                  <a:uLnTx/>
                  <a:uFillTx/>
                  <a:ea typeface="黑体" pitchFamily="49" charset="-122"/>
                </a:endParaRPr>
              </a:p>
            </p:txBody>
          </p:sp>
        </p:grpSp>
      </p:grpSp>
    </p:spTree>
  </p:cSld>
  <p:clrMapOvr>
    <a:masterClrMapping/>
  </p:clrMapOvr>
  <p:transition advClick="0" advTm="8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4011" y="369016"/>
            <a:ext cx="8492857" cy="369332"/>
          </a:xfrm>
          <a:noFill/>
          <a:ln>
            <a:noFill/>
          </a:ln>
        </p:spPr>
        <p:txBody>
          <a:bodyPr wrap="square" lIns="0" tIns="0" rIns="80152" bIns="0" anchor="ctr">
            <a:spAutoFit/>
          </a:bodyPr>
          <a:lstStyle/>
          <a:p>
            <a:pPr lvl="0" defTabSz="600748" fontAlgn="auto">
              <a:spcBef>
                <a:spcPts val="0"/>
              </a:spcBef>
              <a:spcAft>
                <a:spcPts val="0"/>
              </a:spcAft>
              <a:defRPr/>
            </a:pPr>
            <a:r>
              <a:rPr lang="zh-CN" altLang="en-US" sz="2400" kern="1200" dirty="0" smtClean="0">
                <a:solidFill>
                  <a:schemeClr val="tx2"/>
                </a:solidFill>
                <a:latin typeface="微软雅黑" pitchFamily="34" charset="-122"/>
                <a:ea typeface="微软雅黑" pitchFamily="34" charset="-122"/>
                <a:cs typeface="+mn-cs"/>
                <a:sym typeface="Lucida Grande"/>
              </a:rPr>
              <a:t>华为云操作系统 </a:t>
            </a:r>
            <a:r>
              <a:rPr lang="en-US" altLang="zh-CN" sz="2400" kern="1200" dirty="0" err="1" smtClean="0">
                <a:solidFill>
                  <a:schemeClr val="tx2"/>
                </a:solidFill>
                <a:latin typeface="微软雅黑" pitchFamily="34" charset="-122"/>
                <a:ea typeface="微软雅黑" pitchFamily="34" charset="-122"/>
                <a:cs typeface="+mn-cs"/>
                <a:sym typeface="Lucida Grande"/>
              </a:rPr>
              <a:t>FusionSphere</a:t>
            </a:r>
            <a:r>
              <a:rPr lang="zh-CN" altLang="en-US" sz="2400" kern="1200" dirty="0" smtClean="0">
                <a:solidFill>
                  <a:schemeClr val="tx2"/>
                </a:solidFill>
                <a:latin typeface="微软雅黑" pitchFamily="34" charset="-122"/>
                <a:ea typeface="微软雅黑" pitchFamily="34" charset="-122"/>
                <a:cs typeface="+mn-cs"/>
                <a:sym typeface="Lucida Grande"/>
              </a:rPr>
              <a:t>：综合性能业界领先</a:t>
            </a:r>
          </a:p>
        </p:txBody>
      </p:sp>
      <p:sp>
        <p:nvSpPr>
          <p:cNvPr id="5" name="同侧圆角矩形 4"/>
          <p:cNvSpPr/>
          <p:nvPr/>
        </p:nvSpPr>
        <p:spPr bwMode="auto">
          <a:xfrm>
            <a:off x="330200" y="1323731"/>
            <a:ext cx="4136142" cy="3302861"/>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sz="500" kern="0" dirty="0" smtClean="0">
              <a:solidFill>
                <a:srgbClr val="5F5F5F"/>
              </a:solidFill>
              <a:latin typeface="Arial" pitchFamily="34" charset="0"/>
              <a:ea typeface="华文细黑" pitchFamily="2" charset="-122"/>
              <a:cs typeface="Arial" pitchFamily="34" charset="0"/>
            </a:endParaRPr>
          </a:p>
        </p:txBody>
      </p:sp>
      <p:sp>
        <p:nvSpPr>
          <p:cNvPr id="6" name="AutoShape 44"/>
          <p:cNvSpPr>
            <a:spLocks noChangeArrowheads="1"/>
          </p:cNvSpPr>
          <p:nvPr/>
        </p:nvSpPr>
        <p:spPr bwMode="auto">
          <a:xfrm>
            <a:off x="330200" y="932506"/>
            <a:ext cx="4136142" cy="433754"/>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algn="ctr" defTabSz="588012" eaLnBrk="0" hangingPunct="0">
              <a:buSzPct val="60000"/>
            </a:pPr>
            <a:endParaRPr lang="zh-CN" altLang="en-US" sz="1400" b="1" dirty="0" smtClean="0">
              <a:solidFill>
                <a:prstClr val="white"/>
              </a:solidFill>
              <a:latin typeface="Arial" pitchFamily="34" charset="0"/>
              <a:ea typeface="微软雅黑" pitchFamily="34" charset="-122"/>
              <a:cs typeface="Arial" pitchFamily="34" charset="0"/>
            </a:endParaRPr>
          </a:p>
        </p:txBody>
      </p:sp>
      <p:sp>
        <p:nvSpPr>
          <p:cNvPr id="7" name="矩形 6"/>
          <p:cNvSpPr/>
          <p:nvPr/>
        </p:nvSpPr>
        <p:spPr>
          <a:xfrm>
            <a:off x="327507" y="954610"/>
            <a:ext cx="3705597" cy="364697"/>
          </a:xfrm>
          <a:prstGeom prst="rect">
            <a:avLst/>
          </a:prstGeom>
        </p:spPr>
        <p:txBody>
          <a:bodyPr wrap="square" lIns="68562" tIns="34281" rIns="68562" bIns="34281" anchor="ctr">
            <a:spAutoFit/>
          </a:bodyPr>
          <a:lstStyle/>
          <a:p>
            <a:pPr algn="ctr" defTabSz="588012" eaLnBrk="0" hangingPunct="0">
              <a:lnSpc>
                <a:spcPct val="120000"/>
              </a:lnSpc>
              <a:buClr>
                <a:srgbClr val="990000"/>
              </a:buClr>
              <a:buSzPct val="60000"/>
              <a:defRPr/>
            </a:pPr>
            <a:r>
              <a:rPr lang="en-US" altLang="zh-CN" sz="1600" b="1" dirty="0" smtClean="0">
                <a:solidFill>
                  <a:prstClr val="white"/>
                </a:solidFill>
                <a:latin typeface="Arial" pitchFamily="34" charset="0"/>
                <a:ea typeface="微软雅黑" pitchFamily="34" charset="-122"/>
                <a:cs typeface="Arial" pitchFamily="34" charset="0"/>
              </a:rPr>
              <a:t>SpecVirt</a:t>
            </a:r>
            <a:r>
              <a:rPr lang="zh-CN" altLang="en-US" sz="1600" b="1" dirty="0" smtClean="0">
                <a:solidFill>
                  <a:prstClr val="white"/>
                </a:solidFill>
                <a:latin typeface="Arial" pitchFamily="34" charset="0"/>
                <a:ea typeface="微软雅黑" pitchFamily="34" charset="-122"/>
                <a:cs typeface="Arial" pitchFamily="34" charset="0"/>
              </a:rPr>
              <a:t>官网数据</a:t>
            </a:r>
            <a:r>
              <a:rPr lang="en-US" altLang="zh-CN" sz="1600" b="1" dirty="0" smtClean="0">
                <a:solidFill>
                  <a:prstClr val="white"/>
                </a:solidFill>
                <a:latin typeface="Arial" pitchFamily="34" charset="0"/>
                <a:ea typeface="微软雅黑" pitchFamily="34" charset="-122"/>
                <a:cs typeface="Arial" pitchFamily="34" charset="0"/>
              </a:rPr>
              <a:t>:</a:t>
            </a:r>
            <a:r>
              <a:rPr lang="zh-CN" altLang="en-US" sz="1600" b="1" dirty="0" smtClean="0">
                <a:solidFill>
                  <a:prstClr val="white"/>
                </a:solidFill>
                <a:latin typeface="Arial" pitchFamily="34" charset="0"/>
                <a:ea typeface="微软雅黑" pitchFamily="34" charset="-122"/>
                <a:cs typeface="Arial" pitchFamily="34" charset="0"/>
              </a:rPr>
              <a:t>  华为 </a:t>
            </a:r>
            <a:r>
              <a:rPr lang="en-US" altLang="zh-CN" sz="1600" b="1" dirty="0" smtClean="0">
                <a:solidFill>
                  <a:prstClr val="white"/>
                </a:solidFill>
                <a:latin typeface="Arial" pitchFamily="34" charset="0"/>
                <a:ea typeface="微软雅黑" pitchFamily="34" charset="-122"/>
                <a:cs typeface="Arial" pitchFamily="34" charset="0"/>
              </a:rPr>
              <a:t>VS. VMware</a:t>
            </a:r>
            <a:endParaRPr lang="en-US" altLang="zh-CN" sz="1600" b="1" dirty="0">
              <a:solidFill>
                <a:prstClr val="white"/>
              </a:solidFill>
              <a:latin typeface="Arial" pitchFamily="34" charset="0"/>
              <a:ea typeface="微软雅黑" pitchFamily="34" charset="-122"/>
              <a:cs typeface="Arial" pitchFamily="34" charset="0"/>
            </a:endParaRPr>
          </a:p>
        </p:txBody>
      </p:sp>
      <p:graphicFrame>
        <p:nvGraphicFramePr>
          <p:cNvPr id="8" name="表格 7"/>
          <p:cNvGraphicFramePr>
            <a:graphicFrameLocks noGrp="1"/>
          </p:cNvGraphicFramePr>
          <p:nvPr/>
        </p:nvGraphicFramePr>
        <p:xfrm>
          <a:off x="4954138" y="3548421"/>
          <a:ext cx="3781451" cy="827074"/>
        </p:xfrm>
        <a:graphic>
          <a:graphicData uri="http://schemas.openxmlformats.org/drawingml/2006/table">
            <a:tbl>
              <a:tblPr firstRow="1" bandRow="1">
                <a:tableStyleId>{21E4AEA4-8DFA-4A89-87EB-49C32662AFE0}</a:tableStyleId>
              </a:tblPr>
              <a:tblGrid>
                <a:gridCol w="936897"/>
                <a:gridCol w="1007446"/>
                <a:gridCol w="922788"/>
                <a:gridCol w="914320"/>
              </a:tblGrid>
              <a:tr h="266938">
                <a:tc>
                  <a:txBody>
                    <a:bodyPr/>
                    <a:lstStyle/>
                    <a:p>
                      <a:pPr algn="ctr"/>
                      <a:r>
                        <a:rPr lang="zh-CN" altLang="en-US" sz="1100" dirty="0" smtClean="0"/>
                        <a:t>厂商</a:t>
                      </a:r>
                      <a:endParaRPr lang="zh-CN" altLang="en-US" sz="1100" dirty="0">
                        <a:latin typeface="微软雅黑" pitchFamily="34" charset="-122"/>
                        <a:ea typeface="微软雅黑" pitchFamily="34" charset="-122"/>
                      </a:endParaRPr>
                    </a:p>
                  </a:txBody>
                  <a:tcPr marT="34290" marB="34290">
                    <a:solidFill>
                      <a:srgbClr val="CC6600"/>
                    </a:solidFill>
                  </a:tcPr>
                </a:tc>
                <a:tc>
                  <a:txBody>
                    <a:bodyPr/>
                    <a:lstStyle/>
                    <a:p>
                      <a:pPr algn="ctr"/>
                      <a:r>
                        <a:rPr lang="zh-CN" altLang="en-US" sz="1100" dirty="0" smtClean="0"/>
                        <a:t>硬件</a:t>
                      </a:r>
                      <a:endParaRPr lang="zh-CN" altLang="en-US" sz="1100" dirty="0">
                        <a:latin typeface="微软雅黑" pitchFamily="34" charset="-122"/>
                        <a:ea typeface="微软雅黑" pitchFamily="34" charset="-122"/>
                      </a:endParaRPr>
                    </a:p>
                  </a:txBody>
                  <a:tcPr marT="34290" marB="34290">
                    <a:solidFill>
                      <a:srgbClr val="CC6600"/>
                    </a:solidFill>
                  </a:tcPr>
                </a:tc>
                <a:tc>
                  <a:txBody>
                    <a:bodyPr/>
                    <a:lstStyle/>
                    <a:p>
                      <a:pPr algn="ctr"/>
                      <a:r>
                        <a:rPr lang="en-US" altLang="zh-CN" sz="1100" dirty="0" smtClean="0"/>
                        <a:t>Tile</a:t>
                      </a:r>
                      <a:r>
                        <a:rPr lang="zh-CN" altLang="en-US" sz="1100" dirty="0" smtClean="0"/>
                        <a:t>上限</a:t>
                      </a:r>
                      <a:endParaRPr lang="zh-CN" altLang="en-US" sz="1100" dirty="0">
                        <a:latin typeface="微软雅黑" pitchFamily="34" charset="-122"/>
                        <a:ea typeface="微软雅黑" pitchFamily="34" charset="-122"/>
                      </a:endParaRPr>
                    </a:p>
                  </a:txBody>
                  <a:tcPr marT="34290" marB="34290">
                    <a:solidFill>
                      <a:srgbClr val="CC6600"/>
                    </a:solidFill>
                  </a:tcPr>
                </a:tc>
                <a:tc>
                  <a:txBody>
                    <a:bodyPr/>
                    <a:lstStyle/>
                    <a:p>
                      <a:pPr algn="ctr"/>
                      <a:r>
                        <a:rPr lang="zh-CN" altLang="en-US" sz="1100" dirty="0" smtClean="0"/>
                        <a:t>得分</a:t>
                      </a:r>
                      <a:endParaRPr lang="zh-CN" altLang="en-US" sz="1100" dirty="0">
                        <a:latin typeface="微软雅黑" pitchFamily="34" charset="-122"/>
                        <a:ea typeface="微软雅黑" pitchFamily="34" charset="-122"/>
                      </a:endParaRPr>
                    </a:p>
                  </a:txBody>
                  <a:tcPr marT="34290" marB="34290">
                    <a:solidFill>
                      <a:srgbClr val="CC6600"/>
                    </a:solidFill>
                  </a:tcPr>
                </a:tc>
              </a:tr>
              <a:tr h="249717">
                <a:tc>
                  <a:txBody>
                    <a:bodyPr/>
                    <a:lstStyle/>
                    <a:p>
                      <a:pPr algn="ctr"/>
                      <a:r>
                        <a:rPr lang="zh-CN" altLang="en-US" sz="900" dirty="0" smtClean="0"/>
                        <a:t>华为</a:t>
                      </a:r>
                      <a:endParaRPr lang="zh-CN" altLang="en-US" sz="900" dirty="0">
                        <a:solidFill>
                          <a:schemeClr val="tx1"/>
                        </a:solidFill>
                        <a:latin typeface="微软雅黑" pitchFamily="34" charset="-122"/>
                        <a:ea typeface="微软雅黑" pitchFamily="34" charset="-122"/>
                      </a:endParaRPr>
                    </a:p>
                  </a:txBody>
                  <a:tcPr marT="34290" marB="34290"/>
                </a:tc>
                <a:tc>
                  <a:txBody>
                    <a:bodyPr/>
                    <a:lstStyle/>
                    <a:p>
                      <a:pPr algn="ctr"/>
                      <a:r>
                        <a:rPr lang="en-US" altLang="zh-CN" sz="900" dirty="0" smtClean="0"/>
                        <a:t>IBM X3850</a:t>
                      </a:r>
                      <a:endParaRPr lang="zh-CN" altLang="en-US" sz="900" dirty="0">
                        <a:solidFill>
                          <a:schemeClr val="tx1"/>
                        </a:solidFill>
                        <a:latin typeface="微软雅黑" pitchFamily="34" charset="-122"/>
                        <a:ea typeface="微软雅黑" pitchFamily="34" charset="-122"/>
                      </a:endParaRPr>
                    </a:p>
                  </a:txBody>
                  <a:tcPr marT="34290" marB="34290"/>
                </a:tc>
                <a:tc>
                  <a:txBody>
                    <a:bodyPr/>
                    <a:lstStyle/>
                    <a:p>
                      <a:pPr algn="ctr"/>
                      <a:r>
                        <a:rPr lang="en-US" altLang="zh-CN" sz="1000" b="1" dirty="0" smtClean="0">
                          <a:solidFill>
                            <a:srgbClr val="C00000"/>
                          </a:solidFill>
                        </a:rPr>
                        <a:t>40</a:t>
                      </a:r>
                      <a:endParaRPr lang="zh-CN" altLang="en-US" sz="1000" b="1" dirty="0">
                        <a:solidFill>
                          <a:srgbClr val="C00000"/>
                        </a:solidFill>
                        <a:latin typeface="微软雅黑" pitchFamily="34" charset="-122"/>
                        <a:ea typeface="微软雅黑" pitchFamily="34" charset="-122"/>
                      </a:endParaRPr>
                    </a:p>
                  </a:txBody>
                  <a:tcPr marT="34290" marB="34290"/>
                </a:tc>
                <a:tc>
                  <a:txBody>
                    <a:bodyPr/>
                    <a:lstStyle/>
                    <a:p>
                      <a:pPr algn="ctr"/>
                      <a:r>
                        <a:rPr lang="en-US" altLang="zh-CN" sz="1000" b="1" dirty="0" smtClean="0">
                          <a:solidFill>
                            <a:srgbClr val="C00000"/>
                          </a:solidFill>
                        </a:rPr>
                        <a:t>3895</a:t>
                      </a:r>
                      <a:endParaRPr lang="zh-CN" altLang="en-US" sz="1000" b="1" dirty="0">
                        <a:solidFill>
                          <a:srgbClr val="C00000"/>
                        </a:solidFill>
                        <a:latin typeface="微软雅黑" pitchFamily="34" charset="-122"/>
                        <a:ea typeface="微软雅黑" pitchFamily="34" charset="-122"/>
                      </a:endParaRPr>
                    </a:p>
                  </a:txBody>
                  <a:tcPr marT="34290" marB="34290"/>
                </a:tc>
              </a:tr>
              <a:tr h="310419">
                <a:tc>
                  <a:txBody>
                    <a:bodyPr/>
                    <a:lstStyle/>
                    <a:p>
                      <a:pPr algn="ctr"/>
                      <a:r>
                        <a:rPr lang="en-US" altLang="zh-CN" sz="900" dirty="0" smtClean="0"/>
                        <a:t>VMware</a:t>
                      </a:r>
                      <a:endParaRPr lang="zh-CN" altLang="en-US" sz="900" dirty="0">
                        <a:solidFill>
                          <a:schemeClr val="tx1"/>
                        </a:solidFill>
                        <a:latin typeface="微软雅黑" pitchFamily="34" charset="-122"/>
                        <a:ea typeface="微软雅黑" pitchFamily="34" charset="-122"/>
                      </a:endParaRPr>
                    </a:p>
                  </a:txBody>
                  <a:tcPr marT="34290" marB="34290"/>
                </a:tc>
                <a:tc>
                  <a:txBody>
                    <a:bodyPr/>
                    <a:lstStyle/>
                    <a:p>
                      <a:pPr algn="ctr"/>
                      <a:r>
                        <a:rPr lang="en-US" altLang="zh-CN" sz="900" dirty="0" smtClean="0"/>
                        <a:t>IBM X3850</a:t>
                      </a:r>
                      <a:endParaRPr lang="zh-CN" altLang="en-US" sz="900" dirty="0">
                        <a:solidFill>
                          <a:schemeClr val="tx1"/>
                        </a:solidFill>
                        <a:latin typeface="微软雅黑" pitchFamily="34" charset="-122"/>
                        <a:ea typeface="微软雅黑" pitchFamily="34" charset="-122"/>
                      </a:endParaRPr>
                    </a:p>
                  </a:txBody>
                  <a:tcPr marT="34290" marB="34290"/>
                </a:tc>
                <a:tc>
                  <a:txBody>
                    <a:bodyPr/>
                    <a:lstStyle/>
                    <a:p>
                      <a:pPr algn="ctr"/>
                      <a:r>
                        <a:rPr lang="en-US" altLang="zh-CN" sz="900" dirty="0" smtClean="0"/>
                        <a:t>39</a:t>
                      </a:r>
                      <a:endParaRPr lang="zh-CN" altLang="en-US" sz="900" dirty="0">
                        <a:solidFill>
                          <a:srgbClr val="0070C0"/>
                        </a:solidFill>
                        <a:latin typeface="微软雅黑" pitchFamily="34" charset="-122"/>
                        <a:ea typeface="微软雅黑" pitchFamily="34" charset="-122"/>
                      </a:endParaRPr>
                    </a:p>
                  </a:txBody>
                  <a:tcPr marT="34290" marB="34290"/>
                </a:tc>
                <a:tc>
                  <a:txBody>
                    <a:bodyPr/>
                    <a:lstStyle/>
                    <a:p>
                      <a:pPr algn="ctr"/>
                      <a:r>
                        <a:rPr lang="en-US" altLang="zh-CN" sz="900" dirty="0" smtClean="0"/>
                        <a:t>3824</a:t>
                      </a:r>
                      <a:endParaRPr lang="zh-CN" altLang="en-US" sz="900" dirty="0">
                        <a:solidFill>
                          <a:srgbClr val="0070C0"/>
                        </a:solidFill>
                        <a:latin typeface="微软雅黑" pitchFamily="34" charset="-122"/>
                        <a:ea typeface="微软雅黑" pitchFamily="34" charset="-122"/>
                      </a:endParaRPr>
                    </a:p>
                  </a:txBody>
                  <a:tcPr marT="34290" marB="34290"/>
                </a:tc>
              </a:tr>
            </a:tbl>
          </a:graphicData>
        </a:graphic>
      </p:graphicFrame>
      <p:sp>
        <p:nvSpPr>
          <p:cNvPr id="9" name="矩形 8"/>
          <p:cNvSpPr/>
          <p:nvPr/>
        </p:nvSpPr>
        <p:spPr>
          <a:xfrm>
            <a:off x="4903559" y="4380936"/>
            <a:ext cx="3970501" cy="261610"/>
          </a:xfrm>
          <a:prstGeom prst="rect">
            <a:avLst/>
          </a:prstGeom>
        </p:spPr>
        <p:txBody>
          <a:bodyPr wrap="square">
            <a:spAutoFit/>
          </a:bodyPr>
          <a:lstStyle/>
          <a:p>
            <a:r>
              <a:rPr lang="en-US" altLang="zh-CN" sz="1100" b="1" u="sng" dirty="0" smtClean="0">
                <a:solidFill>
                  <a:srgbClr val="0000CC"/>
                </a:solidFill>
                <a:latin typeface="Arial Narrow" pitchFamily="34" charset="0"/>
                <a:ea typeface="宋体" pitchFamily="2" charset="-122"/>
                <a:hlinkClick r:id="rId2"/>
              </a:rPr>
              <a:t>http://www.spec.org/virt_sc2010/results/specvirt_sc2010_perf.html</a:t>
            </a:r>
            <a:endParaRPr lang="zh-CN" altLang="en-US" sz="1100" b="1" dirty="0">
              <a:solidFill>
                <a:srgbClr val="0000CC"/>
              </a:solidFill>
              <a:latin typeface="Arial Narrow" pitchFamily="34" charset="0"/>
              <a:ea typeface="宋体" pitchFamily="2" charset="-122"/>
            </a:endParaRPr>
          </a:p>
        </p:txBody>
      </p:sp>
      <p:grpSp>
        <p:nvGrpSpPr>
          <p:cNvPr id="3" name="组合 123"/>
          <p:cNvGrpSpPr/>
          <p:nvPr/>
        </p:nvGrpSpPr>
        <p:grpSpPr>
          <a:xfrm>
            <a:off x="519792" y="1430655"/>
            <a:ext cx="3864682" cy="1735004"/>
            <a:chOff x="519792" y="1420784"/>
            <a:chExt cx="3864682" cy="2123826"/>
          </a:xfrm>
        </p:grpSpPr>
        <p:sp>
          <p:nvSpPr>
            <p:cNvPr id="11" name="矩形 44"/>
            <p:cNvSpPr>
              <a:spLocks noChangeArrowheads="1"/>
            </p:cNvSpPr>
            <p:nvPr/>
          </p:nvSpPr>
          <p:spPr bwMode="auto">
            <a:xfrm>
              <a:off x="519795" y="1699349"/>
              <a:ext cx="2161179" cy="927391"/>
            </a:xfrm>
            <a:prstGeom prst="rect">
              <a:avLst/>
            </a:prstGeom>
            <a:noFill/>
            <a:ln w="9525" algn="ctr">
              <a:solidFill>
                <a:srgbClr val="C00000"/>
              </a:solidFill>
              <a:prstDash val="dash"/>
              <a:round/>
              <a:headEnd/>
              <a:tailEnd/>
            </a:ln>
          </p:spPr>
          <p:txBody>
            <a:bodyPr/>
            <a:lstStyle/>
            <a:p>
              <a:pPr algn="ctr"/>
              <a:endParaRPr lang="zh-CN" altLang="en-US" sz="1800" dirty="0">
                <a:solidFill>
                  <a:srgbClr val="000000"/>
                </a:solidFill>
                <a:latin typeface="Arial Narrow" pitchFamily="34" charset="0"/>
                <a:ea typeface="微软雅黑" pitchFamily="34" charset="-122"/>
              </a:endParaRPr>
            </a:p>
          </p:txBody>
        </p:sp>
        <p:sp>
          <p:nvSpPr>
            <p:cNvPr id="12" name="矩形 5"/>
            <p:cNvSpPr>
              <a:spLocks noChangeArrowheads="1"/>
            </p:cNvSpPr>
            <p:nvPr/>
          </p:nvSpPr>
          <p:spPr bwMode="auto">
            <a:xfrm>
              <a:off x="587329" y="1915365"/>
              <a:ext cx="337684" cy="679346"/>
            </a:xfrm>
            <a:prstGeom prst="rect">
              <a:avLst/>
            </a:prstGeom>
            <a:solidFill>
              <a:srgbClr val="0070C0">
                <a:alpha val="59999"/>
              </a:srgbClr>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13" name="矩形 7"/>
            <p:cNvSpPr>
              <a:spLocks noChangeArrowheads="1"/>
            </p:cNvSpPr>
            <p:nvPr/>
          </p:nvSpPr>
          <p:spPr bwMode="auto">
            <a:xfrm>
              <a:off x="925013" y="1915365"/>
              <a:ext cx="337684" cy="679346"/>
            </a:xfrm>
            <a:prstGeom prst="rect">
              <a:avLst/>
            </a:prstGeom>
            <a:solidFill>
              <a:srgbClr val="0070C0">
                <a:alpha val="59999"/>
              </a:srgbClr>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14" name="圆角矩形 13"/>
            <p:cNvSpPr>
              <a:spLocks noChangeArrowheads="1"/>
            </p:cNvSpPr>
            <p:nvPr/>
          </p:nvSpPr>
          <p:spPr bwMode="auto">
            <a:xfrm>
              <a:off x="604628" y="2121539"/>
              <a:ext cx="264761" cy="270778"/>
            </a:xfrm>
            <a:prstGeom prst="roundRect">
              <a:avLst>
                <a:gd name="adj" fmla="val 16667"/>
              </a:avLst>
            </a:prstGeom>
            <a:solidFill>
              <a:srgbClr val="FFC000"/>
            </a:solidFill>
            <a:ln w="9525" algn="ctr">
              <a:solidFill>
                <a:schemeClr val="bg2"/>
              </a:solidFill>
              <a:round/>
              <a:headEnd/>
              <a:tailEnd/>
            </a:ln>
          </p:spPr>
          <p:txBody>
            <a:bodyPr/>
            <a:lstStyle/>
            <a:p>
              <a:endParaRPr lang="zh-CN" altLang="en-US" sz="900" b="1">
                <a:solidFill>
                  <a:srgbClr val="000000"/>
                </a:solidFill>
                <a:latin typeface="Arial Narrow" pitchFamily="34" charset="0"/>
                <a:ea typeface="微软雅黑" pitchFamily="34" charset="-122"/>
              </a:endParaRPr>
            </a:p>
          </p:txBody>
        </p:sp>
        <p:sp>
          <p:nvSpPr>
            <p:cNvPr id="15" name="圆角矩形 15"/>
            <p:cNvSpPr>
              <a:spLocks noChangeArrowheads="1"/>
            </p:cNvSpPr>
            <p:nvPr/>
          </p:nvSpPr>
          <p:spPr bwMode="auto">
            <a:xfrm>
              <a:off x="604616" y="2456838"/>
              <a:ext cx="287000" cy="99060"/>
            </a:xfrm>
            <a:prstGeom prst="roundRect">
              <a:avLst>
                <a:gd name="adj" fmla="val 16667"/>
              </a:avLst>
            </a:prstGeom>
            <a:solidFill>
              <a:srgbClr val="FF6600"/>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16" name="圆角矩形 16"/>
            <p:cNvSpPr>
              <a:spLocks noChangeArrowheads="1"/>
            </p:cNvSpPr>
            <p:nvPr/>
          </p:nvSpPr>
          <p:spPr bwMode="auto">
            <a:xfrm>
              <a:off x="952392" y="2111916"/>
              <a:ext cx="287000" cy="283061"/>
            </a:xfrm>
            <a:prstGeom prst="roundRect">
              <a:avLst>
                <a:gd name="adj" fmla="val 16667"/>
              </a:avLst>
            </a:prstGeom>
            <a:solidFill>
              <a:srgbClr val="FFC000"/>
            </a:solidFill>
            <a:ln w="9525" algn="ctr">
              <a:solidFill>
                <a:schemeClr val="bg2"/>
              </a:solidFill>
              <a:round/>
              <a:headEnd/>
              <a:tailEnd/>
            </a:ln>
          </p:spPr>
          <p:txBody>
            <a:bodyPr/>
            <a:lstStyle/>
            <a:p>
              <a:endParaRPr lang="zh-CN" altLang="en-US" sz="900" b="1">
                <a:solidFill>
                  <a:srgbClr val="000000"/>
                </a:solidFill>
                <a:latin typeface="Arial Narrow" pitchFamily="34" charset="0"/>
                <a:ea typeface="微软雅黑" pitchFamily="34" charset="-122"/>
              </a:endParaRPr>
            </a:p>
          </p:txBody>
        </p:sp>
        <p:sp>
          <p:nvSpPr>
            <p:cNvPr id="17" name="圆角矩形 17"/>
            <p:cNvSpPr>
              <a:spLocks noChangeArrowheads="1"/>
            </p:cNvSpPr>
            <p:nvPr/>
          </p:nvSpPr>
          <p:spPr bwMode="auto">
            <a:xfrm>
              <a:off x="952392" y="2456838"/>
              <a:ext cx="287000" cy="99060"/>
            </a:xfrm>
            <a:prstGeom prst="roundRect">
              <a:avLst>
                <a:gd name="adj" fmla="val 16667"/>
              </a:avLst>
            </a:prstGeom>
            <a:solidFill>
              <a:srgbClr val="FF6600"/>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18" name="TextBox 18"/>
            <p:cNvSpPr txBox="1">
              <a:spLocks noChangeArrowheads="1"/>
            </p:cNvSpPr>
            <p:nvPr/>
          </p:nvSpPr>
          <p:spPr bwMode="auto">
            <a:xfrm>
              <a:off x="563587" y="1890781"/>
              <a:ext cx="405221" cy="282562"/>
            </a:xfrm>
            <a:prstGeom prst="rect">
              <a:avLst/>
            </a:prstGeom>
            <a:noFill/>
            <a:ln w="9525">
              <a:noFill/>
              <a:miter lim="800000"/>
              <a:headEnd/>
              <a:tailEnd/>
            </a:ln>
          </p:spPr>
          <p:txBody>
            <a:bodyPr>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VM</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19" name="TextBox 19"/>
            <p:cNvSpPr txBox="1">
              <a:spLocks noChangeArrowheads="1"/>
            </p:cNvSpPr>
            <p:nvPr/>
          </p:nvSpPr>
          <p:spPr bwMode="auto">
            <a:xfrm>
              <a:off x="913150" y="1890781"/>
              <a:ext cx="405221" cy="282562"/>
            </a:xfrm>
            <a:prstGeom prst="rect">
              <a:avLst/>
            </a:prstGeom>
            <a:noFill/>
            <a:ln w="9525">
              <a:noFill/>
              <a:miter lim="800000"/>
              <a:headEnd/>
              <a:tailEnd/>
            </a:ln>
          </p:spPr>
          <p:txBody>
            <a:bodyPr>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VM</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20" name="矩形 20"/>
            <p:cNvSpPr>
              <a:spLocks noChangeArrowheads="1"/>
            </p:cNvSpPr>
            <p:nvPr/>
          </p:nvSpPr>
          <p:spPr bwMode="auto">
            <a:xfrm>
              <a:off x="1262697" y="1915365"/>
              <a:ext cx="337684" cy="679346"/>
            </a:xfrm>
            <a:prstGeom prst="rect">
              <a:avLst/>
            </a:prstGeom>
            <a:solidFill>
              <a:srgbClr val="0070C0">
                <a:alpha val="59999"/>
              </a:srgbClr>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21" name="圆角矩形 21"/>
            <p:cNvSpPr>
              <a:spLocks noChangeArrowheads="1"/>
            </p:cNvSpPr>
            <p:nvPr/>
          </p:nvSpPr>
          <p:spPr bwMode="auto">
            <a:xfrm>
              <a:off x="1290077" y="2111916"/>
              <a:ext cx="287000" cy="283061"/>
            </a:xfrm>
            <a:prstGeom prst="roundRect">
              <a:avLst>
                <a:gd name="adj" fmla="val 16667"/>
              </a:avLst>
            </a:prstGeom>
            <a:solidFill>
              <a:srgbClr val="FFC000"/>
            </a:solidFill>
            <a:ln w="9525" algn="ctr">
              <a:solidFill>
                <a:schemeClr val="bg2"/>
              </a:solidFill>
              <a:round/>
              <a:headEnd/>
              <a:tailEnd/>
            </a:ln>
          </p:spPr>
          <p:txBody>
            <a:bodyPr/>
            <a:lstStyle/>
            <a:p>
              <a:endParaRPr lang="zh-CN" altLang="en-US" sz="900" b="1">
                <a:solidFill>
                  <a:srgbClr val="000000"/>
                </a:solidFill>
                <a:latin typeface="Arial Narrow" pitchFamily="34" charset="0"/>
                <a:ea typeface="微软雅黑" pitchFamily="34" charset="-122"/>
              </a:endParaRPr>
            </a:p>
          </p:txBody>
        </p:sp>
        <p:sp>
          <p:nvSpPr>
            <p:cNvPr id="22" name="圆角矩形 22"/>
            <p:cNvSpPr>
              <a:spLocks noChangeArrowheads="1"/>
            </p:cNvSpPr>
            <p:nvPr/>
          </p:nvSpPr>
          <p:spPr bwMode="auto">
            <a:xfrm>
              <a:off x="1290077" y="2456838"/>
              <a:ext cx="287000" cy="99060"/>
            </a:xfrm>
            <a:prstGeom prst="roundRect">
              <a:avLst>
                <a:gd name="adj" fmla="val 16667"/>
              </a:avLst>
            </a:prstGeom>
            <a:solidFill>
              <a:srgbClr val="FF6600"/>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23" name="TextBox 23"/>
            <p:cNvSpPr txBox="1">
              <a:spLocks noChangeArrowheads="1"/>
            </p:cNvSpPr>
            <p:nvPr/>
          </p:nvSpPr>
          <p:spPr bwMode="auto">
            <a:xfrm>
              <a:off x="1250834" y="1890781"/>
              <a:ext cx="405221" cy="282562"/>
            </a:xfrm>
            <a:prstGeom prst="rect">
              <a:avLst/>
            </a:prstGeom>
            <a:noFill/>
            <a:ln w="9525">
              <a:noFill/>
              <a:miter lim="800000"/>
              <a:headEnd/>
              <a:tailEnd/>
            </a:ln>
          </p:spPr>
          <p:txBody>
            <a:bodyPr>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VM</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24" name="矩形 24"/>
            <p:cNvSpPr>
              <a:spLocks noChangeArrowheads="1"/>
            </p:cNvSpPr>
            <p:nvPr/>
          </p:nvSpPr>
          <p:spPr bwMode="auto">
            <a:xfrm>
              <a:off x="1600381" y="1915365"/>
              <a:ext cx="337684" cy="679346"/>
            </a:xfrm>
            <a:prstGeom prst="rect">
              <a:avLst/>
            </a:prstGeom>
            <a:solidFill>
              <a:srgbClr val="0070C0">
                <a:alpha val="59999"/>
              </a:srgbClr>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25" name="圆角矩形 25"/>
            <p:cNvSpPr>
              <a:spLocks noChangeArrowheads="1"/>
            </p:cNvSpPr>
            <p:nvPr/>
          </p:nvSpPr>
          <p:spPr bwMode="auto">
            <a:xfrm>
              <a:off x="1627761" y="2111916"/>
              <a:ext cx="287000" cy="283061"/>
            </a:xfrm>
            <a:prstGeom prst="roundRect">
              <a:avLst>
                <a:gd name="adj" fmla="val 16667"/>
              </a:avLst>
            </a:prstGeom>
            <a:solidFill>
              <a:srgbClr val="FFC000"/>
            </a:solidFill>
            <a:ln w="9525" algn="ctr">
              <a:solidFill>
                <a:schemeClr val="bg2"/>
              </a:solidFill>
              <a:round/>
              <a:headEnd/>
              <a:tailEnd/>
            </a:ln>
          </p:spPr>
          <p:txBody>
            <a:bodyPr/>
            <a:lstStyle/>
            <a:p>
              <a:endParaRPr lang="zh-CN" altLang="en-US" sz="900" b="1">
                <a:solidFill>
                  <a:srgbClr val="000000"/>
                </a:solidFill>
                <a:latin typeface="Arial Narrow" pitchFamily="34" charset="0"/>
                <a:ea typeface="微软雅黑" pitchFamily="34" charset="-122"/>
              </a:endParaRPr>
            </a:p>
          </p:txBody>
        </p:sp>
        <p:sp>
          <p:nvSpPr>
            <p:cNvPr id="26" name="圆角矩形 26"/>
            <p:cNvSpPr>
              <a:spLocks noChangeArrowheads="1"/>
            </p:cNvSpPr>
            <p:nvPr/>
          </p:nvSpPr>
          <p:spPr bwMode="auto">
            <a:xfrm>
              <a:off x="1627761" y="2456838"/>
              <a:ext cx="287000" cy="99060"/>
            </a:xfrm>
            <a:prstGeom prst="roundRect">
              <a:avLst>
                <a:gd name="adj" fmla="val 16667"/>
              </a:avLst>
            </a:prstGeom>
            <a:solidFill>
              <a:srgbClr val="FF6600"/>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27" name="TextBox 27"/>
            <p:cNvSpPr txBox="1">
              <a:spLocks noChangeArrowheads="1"/>
            </p:cNvSpPr>
            <p:nvPr/>
          </p:nvSpPr>
          <p:spPr bwMode="auto">
            <a:xfrm>
              <a:off x="1588518" y="1890781"/>
              <a:ext cx="405221" cy="282562"/>
            </a:xfrm>
            <a:prstGeom prst="rect">
              <a:avLst/>
            </a:prstGeom>
            <a:noFill/>
            <a:ln w="9525">
              <a:noFill/>
              <a:miter lim="800000"/>
              <a:headEnd/>
              <a:tailEnd/>
            </a:ln>
          </p:spPr>
          <p:txBody>
            <a:bodyPr>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VM</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28" name="矩形 28"/>
            <p:cNvSpPr>
              <a:spLocks noChangeArrowheads="1"/>
            </p:cNvSpPr>
            <p:nvPr/>
          </p:nvSpPr>
          <p:spPr bwMode="auto">
            <a:xfrm>
              <a:off x="1938066" y="1915365"/>
              <a:ext cx="337684" cy="679346"/>
            </a:xfrm>
            <a:prstGeom prst="rect">
              <a:avLst/>
            </a:prstGeom>
            <a:solidFill>
              <a:srgbClr val="0070C0">
                <a:alpha val="59999"/>
              </a:srgbClr>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29" name="圆角矩形 29"/>
            <p:cNvSpPr>
              <a:spLocks noChangeArrowheads="1"/>
            </p:cNvSpPr>
            <p:nvPr/>
          </p:nvSpPr>
          <p:spPr bwMode="auto">
            <a:xfrm>
              <a:off x="1965445" y="2111916"/>
              <a:ext cx="287000" cy="283061"/>
            </a:xfrm>
            <a:prstGeom prst="roundRect">
              <a:avLst>
                <a:gd name="adj" fmla="val 16667"/>
              </a:avLst>
            </a:prstGeom>
            <a:solidFill>
              <a:srgbClr val="FFC000"/>
            </a:solidFill>
            <a:ln w="9525" algn="ctr">
              <a:solidFill>
                <a:schemeClr val="bg2"/>
              </a:solidFill>
              <a:round/>
              <a:headEnd/>
              <a:tailEnd/>
            </a:ln>
          </p:spPr>
          <p:txBody>
            <a:bodyPr/>
            <a:lstStyle/>
            <a:p>
              <a:endParaRPr lang="zh-CN" altLang="en-US" sz="900" b="1">
                <a:solidFill>
                  <a:srgbClr val="000000"/>
                </a:solidFill>
                <a:latin typeface="Arial Narrow" pitchFamily="34" charset="0"/>
                <a:ea typeface="微软雅黑" pitchFamily="34" charset="-122"/>
              </a:endParaRPr>
            </a:p>
          </p:txBody>
        </p:sp>
        <p:sp>
          <p:nvSpPr>
            <p:cNvPr id="30" name="圆角矩形 30"/>
            <p:cNvSpPr>
              <a:spLocks noChangeArrowheads="1"/>
            </p:cNvSpPr>
            <p:nvPr/>
          </p:nvSpPr>
          <p:spPr bwMode="auto">
            <a:xfrm>
              <a:off x="1965445" y="2456838"/>
              <a:ext cx="287000" cy="99060"/>
            </a:xfrm>
            <a:prstGeom prst="roundRect">
              <a:avLst>
                <a:gd name="adj" fmla="val 16667"/>
              </a:avLst>
            </a:prstGeom>
            <a:solidFill>
              <a:srgbClr val="FF6600"/>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31" name="TextBox 31"/>
            <p:cNvSpPr txBox="1">
              <a:spLocks noChangeArrowheads="1"/>
            </p:cNvSpPr>
            <p:nvPr/>
          </p:nvSpPr>
          <p:spPr bwMode="auto">
            <a:xfrm>
              <a:off x="1914321" y="1890781"/>
              <a:ext cx="405221" cy="282562"/>
            </a:xfrm>
            <a:prstGeom prst="rect">
              <a:avLst/>
            </a:prstGeom>
            <a:noFill/>
            <a:ln w="9525">
              <a:noFill/>
              <a:miter lim="800000"/>
              <a:headEnd/>
              <a:tailEnd/>
            </a:ln>
          </p:spPr>
          <p:txBody>
            <a:bodyPr>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VM</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32" name="矩形 32"/>
            <p:cNvSpPr>
              <a:spLocks noChangeArrowheads="1"/>
            </p:cNvSpPr>
            <p:nvPr/>
          </p:nvSpPr>
          <p:spPr bwMode="auto">
            <a:xfrm>
              <a:off x="2275750" y="1915365"/>
              <a:ext cx="337684" cy="679346"/>
            </a:xfrm>
            <a:prstGeom prst="rect">
              <a:avLst/>
            </a:prstGeom>
            <a:solidFill>
              <a:srgbClr val="0070C0">
                <a:alpha val="59999"/>
              </a:srgbClr>
            </a:solidFill>
            <a:ln w="9525" algn="ctr">
              <a:solidFill>
                <a:schemeClr val="bg2"/>
              </a:solidFill>
              <a:round/>
              <a:headEnd/>
              <a:tailEnd/>
            </a:ln>
          </p:spPr>
          <p:txBody>
            <a:bodyPr/>
            <a:lstStyle/>
            <a:p>
              <a:pPr algn="ctr"/>
              <a:endParaRPr lang="zh-CN" altLang="en-US" sz="900" dirty="0">
                <a:solidFill>
                  <a:srgbClr val="000000"/>
                </a:solidFill>
                <a:latin typeface="Arial Narrow" pitchFamily="34" charset="0"/>
                <a:ea typeface="微软雅黑" pitchFamily="34" charset="-122"/>
              </a:endParaRPr>
            </a:p>
          </p:txBody>
        </p:sp>
        <p:sp>
          <p:nvSpPr>
            <p:cNvPr id="33" name="圆角矩形 33"/>
            <p:cNvSpPr>
              <a:spLocks noChangeArrowheads="1"/>
            </p:cNvSpPr>
            <p:nvPr/>
          </p:nvSpPr>
          <p:spPr bwMode="auto">
            <a:xfrm>
              <a:off x="2303129" y="2111916"/>
              <a:ext cx="287000" cy="283061"/>
            </a:xfrm>
            <a:prstGeom prst="roundRect">
              <a:avLst>
                <a:gd name="adj" fmla="val 16667"/>
              </a:avLst>
            </a:prstGeom>
            <a:solidFill>
              <a:srgbClr val="FFC000"/>
            </a:solidFill>
            <a:ln w="9525" algn="ctr">
              <a:solidFill>
                <a:schemeClr val="bg2"/>
              </a:solidFill>
              <a:round/>
              <a:headEnd/>
              <a:tailEnd/>
            </a:ln>
          </p:spPr>
          <p:txBody>
            <a:bodyPr/>
            <a:lstStyle/>
            <a:p>
              <a:endParaRPr lang="zh-CN" altLang="en-US" sz="900" b="1">
                <a:solidFill>
                  <a:srgbClr val="000000"/>
                </a:solidFill>
                <a:latin typeface="Arial Narrow" pitchFamily="34" charset="0"/>
                <a:ea typeface="微软雅黑" pitchFamily="34" charset="-122"/>
              </a:endParaRPr>
            </a:p>
          </p:txBody>
        </p:sp>
        <p:sp>
          <p:nvSpPr>
            <p:cNvPr id="34" name="圆角矩形 34"/>
            <p:cNvSpPr>
              <a:spLocks noChangeArrowheads="1"/>
            </p:cNvSpPr>
            <p:nvPr/>
          </p:nvSpPr>
          <p:spPr bwMode="auto">
            <a:xfrm>
              <a:off x="2303129" y="2456838"/>
              <a:ext cx="287000" cy="99060"/>
            </a:xfrm>
            <a:prstGeom prst="roundRect">
              <a:avLst>
                <a:gd name="adj" fmla="val 16667"/>
              </a:avLst>
            </a:prstGeom>
            <a:solidFill>
              <a:srgbClr val="FF6600"/>
            </a:solidFill>
            <a:ln w="9525" algn="ctr">
              <a:solidFill>
                <a:schemeClr val="bg2"/>
              </a:solidFill>
              <a:round/>
              <a:headEnd/>
              <a:tailEnd/>
            </a:ln>
          </p:spPr>
          <p:txBody>
            <a:bodyPr/>
            <a:lstStyle/>
            <a:p>
              <a:endParaRPr lang="zh-CN" altLang="en-US" sz="900">
                <a:solidFill>
                  <a:srgbClr val="000000"/>
                </a:solidFill>
                <a:latin typeface="Arial Narrow" pitchFamily="34" charset="0"/>
                <a:ea typeface="微软雅黑" pitchFamily="34" charset="-122"/>
              </a:endParaRPr>
            </a:p>
          </p:txBody>
        </p:sp>
        <p:sp>
          <p:nvSpPr>
            <p:cNvPr id="35" name="TextBox 35"/>
            <p:cNvSpPr txBox="1">
              <a:spLocks noChangeArrowheads="1"/>
            </p:cNvSpPr>
            <p:nvPr/>
          </p:nvSpPr>
          <p:spPr bwMode="auto">
            <a:xfrm>
              <a:off x="2252005" y="1890781"/>
              <a:ext cx="405221" cy="282562"/>
            </a:xfrm>
            <a:prstGeom prst="rect">
              <a:avLst/>
            </a:prstGeom>
            <a:noFill/>
            <a:ln w="9525">
              <a:noFill/>
              <a:miter lim="800000"/>
              <a:headEnd/>
              <a:tailEnd/>
            </a:ln>
          </p:spPr>
          <p:txBody>
            <a:bodyPr>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VM</a:t>
              </a:r>
              <a:endParaRPr lang="zh-CN" altLang="en-US" sz="900" b="1" dirty="0">
                <a:solidFill>
                  <a:srgbClr val="000000"/>
                </a:solidFill>
                <a:latin typeface="Arial Narrow" pitchFamily="34" charset="0"/>
                <a:ea typeface="微软雅黑" pitchFamily="34" charset="-122"/>
                <a:cs typeface="Times New Roman" pitchFamily="18" charset="0"/>
              </a:endParaRPr>
            </a:p>
          </p:txBody>
        </p:sp>
        <p:grpSp>
          <p:nvGrpSpPr>
            <p:cNvPr id="4" name="组合 43"/>
            <p:cNvGrpSpPr>
              <a:grpSpLocks/>
            </p:cNvGrpSpPr>
            <p:nvPr/>
          </p:nvGrpSpPr>
          <p:grpSpPr bwMode="auto">
            <a:xfrm>
              <a:off x="689028" y="2608153"/>
              <a:ext cx="1806410" cy="509509"/>
              <a:chOff x="792000" y="1670400"/>
              <a:chExt cx="1926000" cy="648072"/>
            </a:xfrm>
          </p:grpSpPr>
          <p:sp>
            <p:nvSpPr>
              <p:cNvPr id="61" name="上下箭头 36"/>
              <p:cNvSpPr>
                <a:spLocks noChangeArrowheads="1"/>
              </p:cNvSpPr>
              <p:nvPr/>
            </p:nvSpPr>
            <p:spPr bwMode="auto">
              <a:xfrm>
                <a:off x="792000" y="1670400"/>
                <a:ext cx="115200" cy="648072"/>
              </a:xfrm>
              <a:prstGeom prst="upDownArrow">
                <a:avLst>
                  <a:gd name="adj1" fmla="val 50000"/>
                  <a:gd name="adj2" fmla="val 50006"/>
                </a:avLst>
              </a:prstGeom>
              <a:solidFill>
                <a:srgbClr val="0000FF"/>
              </a:solidFill>
              <a:ln w="9525" algn="ctr">
                <a:noFill/>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62" name="上下箭头 37"/>
              <p:cNvSpPr>
                <a:spLocks noChangeArrowheads="1"/>
              </p:cNvSpPr>
              <p:nvPr/>
            </p:nvSpPr>
            <p:spPr bwMode="auto">
              <a:xfrm>
                <a:off x="1170000" y="1670400"/>
                <a:ext cx="115200" cy="648072"/>
              </a:xfrm>
              <a:prstGeom prst="upDownArrow">
                <a:avLst>
                  <a:gd name="adj1" fmla="val 50000"/>
                  <a:gd name="adj2" fmla="val 50006"/>
                </a:avLst>
              </a:prstGeom>
              <a:solidFill>
                <a:srgbClr val="28723F"/>
              </a:solidFill>
              <a:ln w="9525" algn="ctr">
                <a:noFill/>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63" name="上下箭头 38"/>
              <p:cNvSpPr>
                <a:spLocks noChangeArrowheads="1"/>
              </p:cNvSpPr>
              <p:nvPr/>
            </p:nvSpPr>
            <p:spPr bwMode="auto">
              <a:xfrm>
                <a:off x="1576480" y="1670400"/>
                <a:ext cx="115200" cy="648072"/>
              </a:xfrm>
              <a:prstGeom prst="upDownArrow">
                <a:avLst>
                  <a:gd name="adj1" fmla="val 50000"/>
                  <a:gd name="adj2" fmla="val 50006"/>
                </a:avLst>
              </a:prstGeom>
              <a:solidFill>
                <a:srgbClr val="28723F"/>
              </a:solidFill>
              <a:ln w="9525" algn="ctr">
                <a:noFill/>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64" name="上下箭头 39"/>
              <p:cNvSpPr>
                <a:spLocks noChangeArrowheads="1"/>
              </p:cNvSpPr>
              <p:nvPr/>
            </p:nvSpPr>
            <p:spPr bwMode="auto">
              <a:xfrm>
                <a:off x="1440000" y="1670400"/>
                <a:ext cx="115200" cy="648072"/>
              </a:xfrm>
              <a:prstGeom prst="upDownArrow">
                <a:avLst>
                  <a:gd name="adj1" fmla="val 50000"/>
                  <a:gd name="adj2" fmla="val 50006"/>
                </a:avLst>
              </a:prstGeom>
              <a:solidFill>
                <a:srgbClr val="0000FF"/>
              </a:solidFill>
              <a:ln w="9525" algn="ctr">
                <a:noFill/>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65" name="上下箭头 40"/>
              <p:cNvSpPr>
                <a:spLocks noChangeArrowheads="1"/>
              </p:cNvSpPr>
              <p:nvPr/>
            </p:nvSpPr>
            <p:spPr bwMode="auto">
              <a:xfrm>
                <a:off x="1882800" y="1670400"/>
                <a:ext cx="115200" cy="648072"/>
              </a:xfrm>
              <a:prstGeom prst="upDownArrow">
                <a:avLst>
                  <a:gd name="adj1" fmla="val 50000"/>
                  <a:gd name="adj2" fmla="val 50006"/>
                </a:avLst>
              </a:prstGeom>
              <a:solidFill>
                <a:srgbClr val="28723F"/>
              </a:solidFill>
              <a:ln w="9525" algn="ctr">
                <a:noFill/>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66" name="上下箭头 41"/>
              <p:cNvSpPr>
                <a:spLocks noChangeArrowheads="1"/>
              </p:cNvSpPr>
              <p:nvPr/>
            </p:nvSpPr>
            <p:spPr bwMode="auto">
              <a:xfrm>
                <a:off x="2242800" y="1670400"/>
                <a:ext cx="115200" cy="648072"/>
              </a:xfrm>
              <a:prstGeom prst="upDownArrow">
                <a:avLst>
                  <a:gd name="adj1" fmla="val 50000"/>
                  <a:gd name="adj2" fmla="val 50006"/>
                </a:avLst>
              </a:prstGeom>
              <a:solidFill>
                <a:srgbClr val="0000FF"/>
              </a:solidFill>
              <a:ln w="9525" algn="ctr">
                <a:noFill/>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67" name="上下箭头 42"/>
              <p:cNvSpPr>
                <a:spLocks noChangeArrowheads="1"/>
              </p:cNvSpPr>
              <p:nvPr/>
            </p:nvSpPr>
            <p:spPr bwMode="auto">
              <a:xfrm>
                <a:off x="2602800" y="1670400"/>
                <a:ext cx="115200" cy="648072"/>
              </a:xfrm>
              <a:prstGeom prst="upDownArrow">
                <a:avLst>
                  <a:gd name="adj1" fmla="val 50000"/>
                  <a:gd name="adj2" fmla="val 50006"/>
                </a:avLst>
              </a:prstGeom>
              <a:solidFill>
                <a:srgbClr val="28723F"/>
              </a:solidFill>
              <a:ln w="9525" algn="ctr">
                <a:noFill/>
                <a:round/>
                <a:headEnd/>
                <a:tailEnd/>
              </a:ln>
            </p:spPr>
            <p:txBody>
              <a:bodyPr/>
              <a:lstStyle/>
              <a:p>
                <a:endParaRPr lang="zh-CN" altLang="en-US" sz="1800">
                  <a:solidFill>
                    <a:srgbClr val="000000"/>
                  </a:solidFill>
                  <a:latin typeface="Arial Narrow" pitchFamily="34" charset="0"/>
                  <a:ea typeface="微软雅黑" pitchFamily="34" charset="-122"/>
                </a:endParaRPr>
              </a:p>
            </p:txBody>
          </p:sp>
        </p:grpSp>
        <p:sp>
          <p:nvSpPr>
            <p:cNvPr id="37" name="矩形 36"/>
            <p:cNvSpPr/>
            <p:nvPr/>
          </p:nvSpPr>
          <p:spPr bwMode="auto">
            <a:xfrm>
              <a:off x="519792" y="3108964"/>
              <a:ext cx="3714223" cy="386287"/>
            </a:xfrm>
            <a:prstGeom prst="rect">
              <a:avLst/>
            </a:prstGeom>
            <a:solidFill>
              <a:srgbClr val="FFC000"/>
            </a:solidFill>
            <a:ln w="9525" cap="flat" cmpd="sng" algn="ctr">
              <a:solidFill>
                <a:schemeClr val="bg2"/>
              </a:solidFill>
              <a:prstDash val="solid"/>
              <a:round/>
              <a:headEnd type="none" w="med" len="med"/>
              <a:tailEnd type="none" w="med" len="med"/>
            </a:ln>
            <a:effectLst/>
          </p:spPr>
          <p:txBody>
            <a:bodyPr/>
            <a:lstStyle/>
            <a:p>
              <a:pPr>
                <a:defRPr/>
              </a:pPr>
              <a:endParaRPr lang="zh-CN" altLang="en-US" sz="1800">
                <a:solidFill>
                  <a:srgbClr val="000000"/>
                </a:solidFill>
                <a:latin typeface="Arial Narrow" pitchFamily="34" charset="0"/>
                <a:ea typeface="微软雅黑" pitchFamily="34" charset="-122"/>
              </a:endParaRPr>
            </a:p>
          </p:txBody>
        </p:sp>
        <p:sp>
          <p:nvSpPr>
            <p:cNvPr id="38" name="TextBox 46"/>
            <p:cNvSpPr txBox="1">
              <a:spLocks noChangeArrowheads="1"/>
            </p:cNvSpPr>
            <p:nvPr/>
          </p:nvSpPr>
          <p:spPr bwMode="auto">
            <a:xfrm>
              <a:off x="1845500" y="3060835"/>
              <a:ext cx="2197933" cy="452101"/>
            </a:xfrm>
            <a:prstGeom prst="rect">
              <a:avLst/>
            </a:prstGeom>
            <a:noFill/>
            <a:ln w="9525">
              <a:noFill/>
              <a:miter lim="800000"/>
              <a:headEnd/>
              <a:tailEnd/>
            </a:ln>
          </p:spPr>
          <p:txBody>
            <a:bodyPr wrap="square">
              <a:spAutoFit/>
            </a:bodyPr>
            <a:lstStyle/>
            <a:p>
              <a:pPr algn="ctr"/>
              <a:r>
                <a:rPr lang="zh-CN" altLang="en-US" b="1" dirty="0" smtClean="0">
                  <a:solidFill>
                    <a:srgbClr val="000000"/>
                  </a:solidFill>
                  <a:latin typeface="Arial Narrow" pitchFamily="34" charset="0"/>
                  <a:ea typeface="微软雅黑" pitchFamily="34" charset="-122"/>
                </a:rPr>
                <a:t>虚拟平台与硬件</a:t>
              </a:r>
              <a:endParaRPr lang="zh-CN" altLang="en-US" b="1" dirty="0">
                <a:solidFill>
                  <a:srgbClr val="000000"/>
                </a:solidFill>
                <a:latin typeface="Arial Narrow" pitchFamily="34" charset="0"/>
                <a:ea typeface="微软雅黑" pitchFamily="34" charset="-122"/>
              </a:endParaRPr>
            </a:p>
          </p:txBody>
        </p:sp>
        <p:sp>
          <p:nvSpPr>
            <p:cNvPr id="39" name="TextBox 47"/>
            <p:cNvSpPr txBox="1">
              <a:spLocks noChangeArrowheads="1"/>
            </p:cNvSpPr>
            <p:nvPr/>
          </p:nvSpPr>
          <p:spPr bwMode="auto">
            <a:xfrm>
              <a:off x="519792" y="3092509"/>
              <a:ext cx="1148126" cy="452101"/>
            </a:xfrm>
            <a:prstGeom prst="rect">
              <a:avLst/>
            </a:prstGeom>
            <a:noFill/>
            <a:ln w="9525">
              <a:noFill/>
              <a:miter lim="800000"/>
              <a:headEnd/>
              <a:tailEnd/>
            </a:ln>
          </p:spPr>
          <p:txBody>
            <a:bodyPr>
              <a:spAutoFit/>
            </a:bodyPr>
            <a:lstStyle/>
            <a:p>
              <a:r>
                <a:rPr lang="en-US" altLang="zh-CN" sz="900" b="1" dirty="0" smtClean="0">
                  <a:solidFill>
                    <a:srgbClr val="0000FF"/>
                  </a:solidFill>
                  <a:latin typeface="Arial Narrow" pitchFamily="34" charset="0"/>
                  <a:ea typeface="微软雅黑" pitchFamily="34" charset="-122"/>
                </a:rPr>
                <a:t>Blue</a:t>
              </a:r>
              <a:r>
                <a:rPr lang="en-US" altLang="zh-CN" sz="900" b="1" dirty="0" smtClean="0">
                  <a:solidFill>
                    <a:srgbClr val="000000"/>
                  </a:solidFill>
                  <a:latin typeface="Arial Narrow" pitchFamily="34" charset="0"/>
                  <a:ea typeface="微软雅黑" pitchFamily="34" charset="-122"/>
                </a:rPr>
                <a:t> </a:t>
              </a:r>
              <a:r>
                <a:rPr lang="en-US" altLang="zh-CN" sz="900" b="1" dirty="0">
                  <a:solidFill>
                    <a:srgbClr val="000000"/>
                  </a:solidFill>
                  <a:latin typeface="Arial Narrow" pitchFamily="34" charset="0"/>
                  <a:ea typeface="微软雅黑" pitchFamily="34" charset="-122"/>
                </a:rPr>
                <a:t>= Disk IO</a:t>
              </a:r>
            </a:p>
            <a:p>
              <a:r>
                <a:rPr lang="en-US" altLang="zh-CN" sz="900" b="1" dirty="0">
                  <a:solidFill>
                    <a:srgbClr val="28723F"/>
                  </a:solidFill>
                  <a:latin typeface="Arial Narrow" pitchFamily="34" charset="0"/>
                  <a:ea typeface="微软雅黑" pitchFamily="34" charset="-122"/>
                </a:rPr>
                <a:t>Green </a:t>
              </a:r>
              <a:r>
                <a:rPr lang="en-US" altLang="zh-CN" sz="900" b="1" dirty="0">
                  <a:solidFill>
                    <a:srgbClr val="000000"/>
                  </a:solidFill>
                  <a:latin typeface="Arial Narrow" pitchFamily="34" charset="0"/>
                  <a:ea typeface="微软雅黑" pitchFamily="34" charset="-122"/>
                </a:rPr>
                <a:t>= Network IO</a:t>
              </a:r>
              <a:endParaRPr lang="zh-CN" altLang="en-US" sz="900" b="1" dirty="0">
                <a:solidFill>
                  <a:srgbClr val="000000"/>
                </a:solidFill>
                <a:latin typeface="Arial Narrow" pitchFamily="34" charset="0"/>
                <a:ea typeface="微软雅黑" pitchFamily="34" charset="-122"/>
              </a:endParaRPr>
            </a:p>
          </p:txBody>
        </p:sp>
        <p:sp>
          <p:nvSpPr>
            <p:cNvPr id="40" name="TextBox 48"/>
            <p:cNvSpPr txBox="1">
              <a:spLocks noChangeArrowheads="1"/>
            </p:cNvSpPr>
            <p:nvPr/>
          </p:nvSpPr>
          <p:spPr bwMode="auto">
            <a:xfrm>
              <a:off x="1318360" y="1420784"/>
              <a:ext cx="675368" cy="339076"/>
            </a:xfrm>
            <a:prstGeom prst="rect">
              <a:avLst/>
            </a:prstGeom>
            <a:noFill/>
            <a:ln w="9525">
              <a:noFill/>
              <a:miter lim="800000"/>
              <a:headEnd/>
              <a:tailEnd/>
            </a:ln>
          </p:spPr>
          <p:txBody>
            <a:bodyPr>
              <a:spAutoFit/>
            </a:bodyPr>
            <a:lstStyle/>
            <a:p>
              <a:r>
                <a:rPr lang="en-US" altLang="zh-CN" sz="1200" b="1" dirty="0">
                  <a:solidFill>
                    <a:srgbClr val="000000"/>
                  </a:solidFill>
                  <a:latin typeface="Arial" pitchFamily="34" charset="0"/>
                  <a:ea typeface="微软雅黑" pitchFamily="34" charset="-122"/>
                  <a:cs typeface="Arial" pitchFamily="34" charset="0"/>
                </a:rPr>
                <a:t>Tile1</a:t>
              </a:r>
              <a:endParaRPr lang="zh-CN" altLang="en-US" sz="1200" b="1" dirty="0">
                <a:solidFill>
                  <a:srgbClr val="000000"/>
                </a:solidFill>
                <a:latin typeface="Arial" pitchFamily="34" charset="0"/>
                <a:ea typeface="微软雅黑" pitchFamily="34" charset="-122"/>
                <a:cs typeface="Arial" pitchFamily="34" charset="0"/>
              </a:endParaRPr>
            </a:p>
          </p:txBody>
        </p:sp>
        <p:cxnSp>
          <p:nvCxnSpPr>
            <p:cNvPr id="41" name="肘形连接符 53"/>
            <p:cNvCxnSpPr>
              <a:cxnSpLocks noChangeShapeType="1"/>
            </p:cNvCxnSpPr>
            <p:nvPr/>
          </p:nvCxnSpPr>
          <p:spPr bwMode="auto">
            <a:xfrm rot="5400000" flipH="1" flipV="1">
              <a:off x="1966849" y="1722911"/>
              <a:ext cx="9985" cy="337684"/>
            </a:xfrm>
            <a:prstGeom prst="bentConnector3">
              <a:avLst>
                <a:gd name="adj1" fmla="val 1125000"/>
              </a:avLst>
            </a:prstGeom>
            <a:noFill/>
            <a:ln w="31750" algn="ctr">
              <a:solidFill>
                <a:srgbClr val="28723F"/>
              </a:solidFill>
              <a:round/>
              <a:headEnd type="triangle" w="med" len="med"/>
              <a:tailEnd type="triangle" w="med" len="med"/>
            </a:ln>
          </p:spPr>
        </p:cxnSp>
        <p:sp>
          <p:nvSpPr>
            <p:cNvPr id="42" name="矩形 55"/>
            <p:cNvSpPr>
              <a:spLocks noChangeArrowheads="1"/>
            </p:cNvSpPr>
            <p:nvPr/>
          </p:nvSpPr>
          <p:spPr bwMode="auto">
            <a:xfrm>
              <a:off x="2748508" y="1706517"/>
              <a:ext cx="365306" cy="916202"/>
            </a:xfrm>
            <a:prstGeom prst="rect">
              <a:avLst/>
            </a:prstGeom>
            <a:noFill/>
            <a:ln w="9525" algn="ctr">
              <a:solidFill>
                <a:srgbClr val="C00000"/>
              </a:solidFill>
              <a:prstDash val="dash"/>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43" name="矩形 56"/>
            <p:cNvSpPr>
              <a:spLocks noChangeArrowheads="1"/>
            </p:cNvSpPr>
            <p:nvPr/>
          </p:nvSpPr>
          <p:spPr bwMode="auto">
            <a:xfrm>
              <a:off x="3203848" y="1715427"/>
              <a:ext cx="337684" cy="907295"/>
            </a:xfrm>
            <a:prstGeom prst="rect">
              <a:avLst/>
            </a:prstGeom>
            <a:noFill/>
            <a:ln w="9525" algn="ctr">
              <a:solidFill>
                <a:srgbClr val="C00000"/>
              </a:solidFill>
              <a:prstDash val="dash"/>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44" name="矩形 57"/>
            <p:cNvSpPr>
              <a:spLocks noChangeArrowheads="1"/>
            </p:cNvSpPr>
            <p:nvPr/>
          </p:nvSpPr>
          <p:spPr bwMode="auto">
            <a:xfrm>
              <a:off x="3829097" y="1724335"/>
              <a:ext cx="337684" cy="898388"/>
            </a:xfrm>
            <a:prstGeom prst="rect">
              <a:avLst/>
            </a:prstGeom>
            <a:noFill/>
            <a:ln w="9525" algn="ctr">
              <a:solidFill>
                <a:schemeClr val="tx1"/>
              </a:solidFill>
              <a:prstDash val="dash"/>
              <a:round/>
              <a:headEnd/>
              <a:tailEnd/>
            </a:ln>
          </p:spPr>
          <p:txBody>
            <a:bodyPr/>
            <a:lstStyle/>
            <a:p>
              <a:endParaRPr lang="zh-CN" altLang="en-US" sz="1800">
                <a:solidFill>
                  <a:srgbClr val="000000"/>
                </a:solidFill>
                <a:latin typeface="Arial Narrow" pitchFamily="34" charset="0"/>
                <a:ea typeface="微软雅黑" pitchFamily="34" charset="-122"/>
              </a:endParaRPr>
            </a:p>
          </p:txBody>
        </p:sp>
        <p:sp>
          <p:nvSpPr>
            <p:cNvPr id="45" name="TextBox 58"/>
            <p:cNvSpPr txBox="1">
              <a:spLocks noChangeArrowheads="1"/>
            </p:cNvSpPr>
            <p:nvPr/>
          </p:nvSpPr>
          <p:spPr bwMode="auto">
            <a:xfrm>
              <a:off x="2669096" y="1420784"/>
              <a:ext cx="675368" cy="339076"/>
            </a:xfrm>
            <a:prstGeom prst="rect">
              <a:avLst/>
            </a:prstGeom>
            <a:noFill/>
            <a:ln w="9525">
              <a:noFill/>
              <a:miter lim="800000"/>
              <a:headEnd/>
              <a:tailEnd/>
            </a:ln>
          </p:spPr>
          <p:txBody>
            <a:bodyPr>
              <a:spAutoFit/>
            </a:bodyPr>
            <a:lstStyle/>
            <a:p>
              <a:r>
                <a:rPr lang="en-US" altLang="zh-CN" sz="1200" b="1" dirty="0">
                  <a:solidFill>
                    <a:srgbClr val="000000"/>
                  </a:solidFill>
                  <a:latin typeface="Arial" pitchFamily="34" charset="0"/>
                  <a:ea typeface="微软雅黑" pitchFamily="34" charset="-122"/>
                  <a:cs typeface="Arial" pitchFamily="34" charset="0"/>
                </a:rPr>
                <a:t>Tile2</a:t>
              </a:r>
              <a:endParaRPr lang="zh-CN" altLang="en-US" sz="1200" b="1" dirty="0">
                <a:solidFill>
                  <a:srgbClr val="000000"/>
                </a:solidFill>
                <a:latin typeface="Arial" pitchFamily="34" charset="0"/>
                <a:ea typeface="微软雅黑" pitchFamily="34" charset="-122"/>
                <a:cs typeface="Arial" pitchFamily="34" charset="0"/>
              </a:endParaRPr>
            </a:p>
          </p:txBody>
        </p:sp>
        <p:sp>
          <p:nvSpPr>
            <p:cNvPr id="46" name="TextBox 59"/>
            <p:cNvSpPr txBox="1">
              <a:spLocks noChangeArrowheads="1"/>
            </p:cNvSpPr>
            <p:nvPr/>
          </p:nvSpPr>
          <p:spPr bwMode="auto">
            <a:xfrm>
              <a:off x="3131840" y="1420784"/>
              <a:ext cx="675368" cy="339076"/>
            </a:xfrm>
            <a:prstGeom prst="rect">
              <a:avLst/>
            </a:prstGeom>
            <a:noFill/>
            <a:ln w="9525">
              <a:noFill/>
              <a:miter lim="800000"/>
              <a:headEnd/>
              <a:tailEnd/>
            </a:ln>
          </p:spPr>
          <p:txBody>
            <a:bodyPr>
              <a:spAutoFit/>
            </a:bodyPr>
            <a:lstStyle/>
            <a:p>
              <a:r>
                <a:rPr lang="en-US" altLang="zh-CN" sz="1200" b="1" dirty="0">
                  <a:solidFill>
                    <a:srgbClr val="000000"/>
                  </a:solidFill>
                  <a:latin typeface="Arial" pitchFamily="34" charset="0"/>
                  <a:ea typeface="微软雅黑" pitchFamily="34" charset="-122"/>
                  <a:cs typeface="Arial" pitchFamily="34" charset="0"/>
                </a:rPr>
                <a:t>Tile3</a:t>
              </a:r>
              <a:endParaRPr lang="zh-CN" altLang="en-US" sz="1200" b="1" dirty="0">
                <a:solidFill>
                  <a:srgbClr val="000000"/>
                </a:solidFill>
                <a:latin typeface="Arial" pitchFamily="34" charset="0"/>
                <a:ea typeface="微软雅黑" pitchFamily="34" charset="-122"/>
                <a:cs typeface="Arial" pitchFamily="34" charset="0"/>
              </a:endParaRPr>
            </a:p>
          </p:txBody>
        </p:sp>
        <p:sp>
          <p:nvSpPr>
            <p:cNvPr id="47" name="TextBox 60"/>
            <p:cNvSpPr txBox="1">
              <a:spLocks noChangeArrowheads="1"/>
            </p:cNvSpPr>
            <p:nvPr/>
          </p:nvSpPr>
          <p:spPr bwMode="auto">
            <a:xfrm>
              <a:off x="3709106" y="1420784"/>
              <a:ext cx="675368" cy="339076"/>
            </a:xfrm>
            <a:prstGeom prst="rect">
              <a:avLst/>
            </a:prstGeom>
            <a:noFill/>
            <a:ln w="9525">
              <a:noFill/>
              <a:miter lim="800000"/>
              <a:headEnd/>
              <a:tailEnd/>
            </a:ln>
          </p:spPr>
          <p:txBody>
            <a:bodyPr>
              <a:spAutoFit/>
            </a:bodyPr>
            <a:lstStyle/>
            <a:p>
              <a:r>
                <a:rPr lang="en-US" altLang="zh-CN" sz="1200" b="1" dirty="0" smtClean="0">
                  <a:solidFill>
                    <a:srgbClr val="000000"/>
                  </a:solidFill>
                  <a:latin typeface="Arial" pitchFamily="34" charset="0"/>
                  <a:ea typeface="微软雅黑" pitchFamily="34" charset="-122"/>
                  <a:cs typeface="Arial" pitchFamily="34" charset="0"/>
                </a:rPr>
                <a:t>Tile N</a:t>
              </a:r>
              <a:endParaRPr lang="zh-CN" altLang="en-US" sz="1200" b="1" dirty="0">
                <a:solidFill>
                  <a:srgbClr val="000000"/>
                </a:solidFill>
                <a:latin typeface="Arial" pitchFamily="34" charset="0"/>
                <a:ea typeface="微软雅黑" pitchFamily="34" charset="-122"/>
                <a:cs typeface="Arial" pitchFamily="34" charset="0"/>
              </a:endParaRPr>
            </a:p>
          </p:txBody>
        </p:sp>
        <p:sp>
          <p:nvSpPr>
            <p:cNvPr id="48" name="TextBox 61"/>
            <p:cNvSpPr txBox="1">
              <a:spLocks noChangeArrowheads="1"/>
            </p:cNvSpPr>
            <p:nvPr/>
          </p:nvSpPr>
          <p:spPr bwMode="auto">
            <a:xfrm>
              <a:off x="3440841" y="2396275"/>
              <a:ext cx="675368" cy="452101"/>
            </a:xfrm>
            <a:prstGeom prst="rect">
              <a:avLst/>
            </a:prstGeom>
            <a:noFill/>
            <a:ln w="9525">
              <a:noFill/>
              <a:prstDash val="dash"/>
              <a:miter lim="800000"/>
              <a:headEnd/>
              <a:tailEnd/>
            </a:ln>
          </p:spPr>
          <p:txBody>
            <a:bodyPr>
              <a:spAutoFit/>
            </a:bodyPr>
            <a:lstStyle/>
            <a:p>
              <a:r>
                <a:rPr lang="en-US" altLang="zh-CN" b="1" dirty="0">
                  <a:solidFill>
                    <a:srgbClr val="C00000"/>
                  </a:solidFill>
                  <a:latin typeface="Arial Narrow" pitchFamily="34" charset="0"/>
                  <a:ea typeface="微软雅黑" pitchFamily="34" charset="-122"/>
                </a:rPr>
                <a:t>……</a:t>
              </a:r>
              <a:endParaRPr lang="zh-CN" altLang="en-US" b="1" dirty="0">
                <a:solidFill>
                  <a:srgbClr val="C00000"/>
                </a:solidFill>
                <a:latin typeface="Arial Narrow" pitchFamily="34" charset="0"/>
                <a:ea typeface="微软雅黑" pitchFamily="34" charset="-122"/>
              </a:endParaRPr>
            </a:p>
          </p:txBody>
        </p:sp>
        <p:sp>
          <p:nvSpPr>
            <p:cNvPr id="49" name="矩形 48"/>
            <p:cNvSpPr/>
            <p:nvPr/>
          </p:nvSpPr>
          <p:spPr>
            <a:xfrm>
              <a:off x="554694" y="2423819"/>
              <a:ext cx="397823" cy="282562"/>
            </a:xfrm>
            <a:prstGeom prst="rect">
              <a:avLst/>
            </a:prstGeom>
          </p:spPr>
          <p:txBody>
            <a:bodyPr wrap="squar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OS</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50" name="矩形 49"/>
            <p:cNvSpPr/>
            <p:nvPr/>
          </p:nvSpPr>
          <p:spPr>
            <a:xfrm>
              <a:off x="885215" y="2422335"/>
              <a:ext cx="397823" cy="282562"/>
            </a:xfrm>
            <a:prstGeom prst="rect">
              <a:avLst/>
            </a:prstGeom>
          </p:spPr>
          <p:txBody>
            <a:bodyPr wrap="squar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OS</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51" name="矩形 50"/>
            <p:cNvSpPr/>
            <p:nvPr/>
          </p:nvSpPr>
          <p:spPr>
            <a:xfrm>
              <a:off x="1229608" y="2422334"/>
              <a:ext cx="397823" cy="282562"/>
            </a:xfrm>
            <a:prstGeom prst="rect">
              <a:avLst/>
            </a:prstGeom>
          </p:spPr>
          <p:txBody>
            <a:bodyPr wrap="squar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OS</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52" name="矩形 51"/>
            <p:cNvSpPr/>
            <p:nvPr/>
          </p:nvSpPr>
          <p:spPr>
            <a:xfrm>
              <a:off x="1562105" y="2422335"/>
              <a:ext cx="397823" cy="282562"/>
            </a:xfrm>
            <a:prstGeom prst="rect">
              <a:avLst/>
            </a:prstGeom>
          </p:spPr>
          <p:txBody>
            <a:bodyPr wrap="squar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OS</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53" name="矩形 52"/>
            <p:cNvSpPr/>
            <p:nvPr/>
          </p:nvSpPr>
          <p:spPr>
            <a:xfrm>
              <a:off x="1906498" y="2422334"/>
              <a:ext cx="397823" cy="282562"/>
            </a:xfrm>
            <a:prstGeom prst="rect">
              <a:avLst/>
            </a:prstGeom>
          </p:spPr>
          <p:txBody>
            <a:bodyPr wrap="squar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OS</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54" name="矩形 53"/>
            <p:cNvSpPr/>
            <p:nvPr/>
          </p:nvSpPr>
          <p:spPr>
            <a:xfrm>
              <a:off x="2250886" y="2422334"/>
              <a:ext cx="397823" cy="282562"/>
            </a:xfrm>
            <a:prstGeom prst="rect">
              <a:avLst/>
            </a:prstGeom>
          </p:spPr>
          <p:txBody>
            <a:bodyPr wrap="squar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OS</a:t>
              </a:r>
              <a:endParaRPr lang="zh-CN" altLang="en-US" sz="900" b="1" dirty="0">
                <a:solidFill>
                  <a:srgbClr val="000000"/>
                </a:solidFill>
                <a:latin typeface="Arial Narrow" pitchFamily="34" charset="0"/>
                <a:ea typeface="微软雅黑" pitchFamily="34" charset="-122"/>
                <a:cs typeface="Times New Roman" pitchFamily="18" charset="0"/>
              </a:endParaRPr>
            </a:p>
          </p:txBody>
        </p:sp>
        <p:sp>
          <p:nvSpPr>
            <p:cNvPr id="55" name="矩形 54"/>
            <p:cNvSpPr/>
            <p:nvPr/>
          </p:nvSpPr>
          <p:spPr>
            <a:xfrm>
              <a:off x="555697" y="2171433"/>
              <a:ext cx="389850" cy="282562"/>
            </a:xfrm>
            <a:prstGeom prst="rect">
              <a:avLst/>
            </a:prstGeom>
          </p:spPr>
          <p:txBody>
            <a:bodyPr wrap="non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Infra</a:t>
              </a:r>
              <a:endParaRPr lang="en-US" altLang="zh-CN" sz="900" b="1" dirty="0">
                <a:solidFill>
                  <a:srgbClr val="000000"/>
                </a:solidFill>
                <a:latin typeface="Arial Narrow" pitchFamily="34" charset="0"/>
                <a:ea typeface="微软雅黑" pitchFamily="34" charset="-122"/>
                <a:cs typeface="Times New Roman" pitchFamily="18" charset="0"/>
              </a:endParaRPr>
            </a:p>
          </p:txBody>
        </p:sp>
        <p:sp>
          <p:nvSpPr>
            <p:cNvPr id="56" name="矩形 55"/>
            <p:cNvSpPr/>
            <p:nvPr/>
          </p:nvSpPr>
          <p:spPr>
            <a:xfrm>
              <a:off x="914375" y="2171433"/>
              <a:ext cx="385041" cy="282562"/>
            </a:xfrm>
            <a:prstGeom prst="rect">
              <a:avLst/>
            </a:prstGeom>
          </p:spPr>
          <p:txBody>
            <a:bodyPr wrap="non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Web</a:t>
              </a:r>
              <a:endParaRPr lang="en-US" altLang="zh-CN" sz="900" b="1" dirty="0">
                <a:solidFill>
                  <a:srgbClr val="000000"/>
                </a:solidFill>
                <a:latin typeface="Arial Narrow" pitchFamily="34" charset="0"/>
                <a:ea typeface="微软雅黑" pitchFamily="34" charset="-122"/>
                <a:cs typeface="Times New Roman" pitchFamily="18" charset="0"/>
              </a:endParaRPr>
            </a:p>
          </p:txBody>
        </p:sp>
        <p:sp>
          <p:nvSpPr>
            <p:cNvPr id="57" name="矩形 56"/>
            <p:cNvSpPr/>
            <p:nvPr/>
          </p:nvSpPr>
          <p:spPr>
            <a:xfrm>
              <a:off x="1229245" y="2171433"/>
              <a:ext cx="420307" cy="282562"/>
            </a:xfrm>
            <a:prstGeom prst="rect">
              <a:avLst/>
            </a:prstGeom>
          </p:spPr>
          <p:txBody>
            <a:bodyPr wrap="non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IMAP</a:t>
              </a:r>
              <a:endParaRPr lang="en-US" altLang="zh-CN" sz="900" b="1" dirty="0">
                <a:solidFill>
                  <a:srgbClr val="000000"/>
                </a:solidFill>
                <a:latin typeface="Arial Narrow" pitchFamily="34" charset="0"/>
                <a:ea typeface="微软雅黑" pitchFamily="34" charset="-122"/>
                <a:cs typeface="Times New Roman" pitchFamily="18" charset="0"/>
              </a:endParaRPr>
            </a:p>
          </p:txBody>
        </p:sp>
        <p:sp>
          <p:nvSpPr>
            <p:cNvPr id="58" name="矩形 57"/>
            <p:cNvSpPr/>
            <p:nvPr/>
          </p:nvSpPr>
          <p:spPr>
            <a:xfrm>
              <a:off x="1582591" y="2171433"/>
              <a:ext cx="378629" cy="282562"/>
            </a:xfrm>
            <a:prstGeom prst="rect">
              <a:avLst/>
            </a:prstGeom>
          </p:spPr>
          <p:txBody>
            <a:bodyPr wrap="non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APP</a:t>
              </a:r>
              <a:endParaRPr lang="en-US" altLang="zh-CN" sz="900" b="1" dirty="0">
                <a:solidFill>
                  <a:srgbClr val="000000"/>
                </a:solidFill>
                <a:latin typeface="Arial Narrow" pitchFamily="34" charset="0"/>
                <a:ea typeface="微软雅黑" pitchFamily="34" charset="-122"/>
                <a:cs typeface="Times New Roman" pitchFamily="18" charset="0"/>
              </a:endParaRPr>
            </a:p>
          </p:txBody>
        </p:sp>
        <p:sp>
          <p:nvSpPr>
            <p:cNvPr id="59" name="矩形 58"/>
            <p:cNvSpPr/>
            <p:nvPr/>
          </p:nvSpPr>
          <p:spPr>
            <a:xfrm>
              <a:off x="1931274" y="2162528"/>
              <a:ext cx="322524" cy="282562"/>
            </a:xfrm>
            <a:prstGeom prst="rect">
              <a:avLst/>
            </a:prstGeom>
          </p:spPr>
          <p:txBody>
            <a:bodyPr wrap="non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DB</a:t>
              </a:r>
              <a:endParaRPr lang="en-US" altLang="zh-CN" sz="900" b="1" dirty="0">
                <a:solidFill>
                  <a:srgbClr val="000000"/>
                </a:solidFill>
                <a:latin typeface="Arial Narrow" pitchFamily="34" charset="0"/>
                <a:ea typeface="微软雅黑" pitchFamily="34" charset="-122"/>
                <a:cs typeface="Times New Roman" pitchFamily="18" charset="0"/>
              </a:endParaRPr>
            </a:p>
          </p:txBody>
        </p:sp>
        <p:sp>
          <p:nvSpPr>
            <p:cNvPr id="60" name="矩形 59"/>
            <p:cNvSpPr/>
            <p:nvPr/>
          </p:nvSpPr>
          <p:spPr>
            <a:xfrm>
              <a:off x="2275520" y="2162528"/>
              <a:ext cx="346569" cy="282562"/>
            </a:xfrm>
            <a:prstGeom prst="rect">
              <a:avLst/>
            </a:prstGeom>
          </p:spPr>
          <p:txBody>
            <a:bodyPr wrap="none">
              <a:spAutoFit/>
            </a:bodyPr>
            <a:lstStyle/>
            <a:p>
              <a:pPr algn="ctr"/>
              <a:r>
                <a:rPr lang="en-US" altLang="zh-CN" sz="900" b="1" dirty="0" smtClean="0">
                  <a:solidFill>
                    <a:srgbClr val="000000"/>
                  </a:solidFill>
                  <a:latin typeface="Arial Narrow" pitchFamily="34" charset="0"/>
                  <a:ea typeface="微软雅黑" pitchFamily="34" charset="-122"/>
                  <a:cs typeface="Times New Roman" pitchFamily="18" charset="0"/>
                </a:rPr>
                <a:t>Idle</a:t>
              </a:r>
              <a:endParaRPr lang="en-US" altLang="zh-CN" sz="900" b="1" dirty="0">
                <a:solidFill>
                  <a:srgbClr val="000000"/>
                </a:solidFill>
                <a:latin typeface="Arial Narrow" pitchFamily="34" charset="0"/>
                <a:ea typeface="微软雅黑" pitchFamily="34" charset="-122"/>
                <a:cs typeface="Times New Roman" pitchFamily="18" charset="0"/>
              </a:endParaRPr>
            </a:p>
          </p:txBody>
        </p:sp>
      </p:grpSp>
      <p:grpSp>
        <p:nvGrpSpPr>
          <p:cNvPr id="10" name="组合 25"/>
          <p:cNvGrpSpPr>
            <a:grpSpLocks/>
          </p:cNvGrpSpPr>
          <p:nvPr/>
        </p:nvGrpSpPr>
        <p:grpSpPr bwMode="auto">
          <a:xfrm>
            <a:off x="4526739" y="1447360"/>
            <a:ext cx="4379788" cy="848177"/>
            <a:chOff x="188955" y="3005009"/>
            <a:chExt cx="9278630" cy="953516"/>
          </a:xfrm>
        </p:grpSpPr>
        <p:grpSp>
          <p:nvGrpSpPr>
            <p:cNvPr id="36" name="组合 14"/>
            <p:cNvGrpSpPr>
              <a:grpSpLocks/>
            </p:cNvGrpSpPr>
            <p:nvPr/>
          </p:nvGrpSpPr>
          <p:grpSpPr bwMode="auto">
            <a:xfrm>
              <a:off x="188955" y="3005009"/>
              <a:ext cx="9278630" cy="953516"/>
              <a:chOff x="107930" y="3672458"/>
              <a:chExt cx="9278630" cy="953516"/>
            </a:xfrm>
          </p:grpSpPr>
          <p:sp>
            <p:nvSpPr>
              <p:cNvPr id="71" name="AutoShape 12"/>
              <p:cNvSpPr>
                <a:spLocks noChangeArrowheads="1"/>
              </p:cNvSpPr>
              <p:nvPr/>
            </p:nvSpPr>
            <p:spPr bwMode="gray">
              <a:xfrm>
                <a:off x="917604" y="3672458"/>
                <a:ext cx="8468956" cy="953516"/>
              </a:xfrm>
              <a:prstGeom prst="roundRect">
                <a:avLst>
                  <a:gd name="adj" fmla="val 9008"/>
                </a:avLst>
              </a:prstGeom>
              <a:solidFill>
                <a:schemeClr val="bg2">
                  <a:lumMod val="20000"/>
                  <a:lumOff val="80000"/>
                </a:schemeClr>
              </a:solidFill>
              <a:ln>
                <a:noFill/>
              </a:ln>
              <a:effectLst>
                <a:outerShdw blurRad="127000" algn="ctr" rotWithShape="0">
                  <a:prstClr val="black">
                    <a:alpha val="40000"/>
                  </a:prstClr>
                </a:outerShdw>
              </a:effectLst>
            </p:spPr>
            <p:txBody>
              <a:bodyPr wrap="none" lIns="91392" tIns="45698" rIns="91392" bIns="45698" anchor="ctr"/>
              <a:lstStyle/>
              <a:p>
                <a:pPr>
                  <a:lnSpc>
                    <a:spcPct val="110000"/>
                  </a:lnSpc>
                  <a:buClr>
                    <a:srgbClr val="990000"/>
                  </a:buClr>
                  <a:buSzPct val="60000"/>
                  <a:buFont typeface="Wingdings" pitchFamily="2" charset="2"/>
                  <a:buChar char="n"/>
                  <a:defRPr/>
                </a:pPr>
                <a:endParaRPr lang="zh-CN" altLang="en-US" sz="1200" b="1" dirty="0">
                  <a:solidFill>
                    <a:srgbClr val="FFFFFF"/>
                  </a:solidFill>
                  <a:latin typeface="微软雅黑" pitchFamily="34" charset="-122"/>
                  <a:ea typeface="微软雅黑" pitchFamily="34" charset="-122"/>
                  <a:cs typeface="Arial" pitchFamily="34" charset="0"/>
                </a:endParaRPr>
              </a:p>
            </p:txBody>
          </p:sp>
          <p:sp>
            <p:nvSpPr>
              <p:cNvPr id="72" name="Rectangle 20"/>
              <p:cNvSpPr>
                <a:spLocks noChangeArrowheads="1"/>
              </p:cNvSpPr>
              <p:nvPr/>
            </p:nvSpPr>
            <p:spPr bwMode="auto">
              <a:xfrm>
                <a:off x="2382804" y="3735940"/>
                <a:ext cx="6887873" cy="767965"/>
              </a:xfrm>
              <a:prstGeom prst="roundRect">
                <a:avLst>
                  <a:gd name="adj" fmla="val 8962"/>
                </a:avLst>
              </a:prstGeom>
              <a:solidFill>
                <a:schemeClr val="bg1"/>
              </a:solidFill>
              <a:ln>
                <a:noFill/>
              </a:ln>
              <a:effectLst>
                <a:outerShdw blurRad="127000" algn="ctr" rotWithShape="0">
                  <a:prstClr val="black">
                    <a:alpha val="40000"/>
                  </a:prstClr>
                </a:outerShdw>
              </a:effectLst>
              <a:extLst>
                <a:ext uri="{91240B29-F687-4F45-9708-019B960494DF}"/>
              </a:extLst>
            </p:spPr>
            <p:txBody>
              <a:bodyPr wrap="none" lIns="91392" tIns="45698" rIns="91392" bIns="45698" anchor="ctr"/>
              <a:lstStyle/>
              <a:p>
                <a:pPr>
                  <a:lnSpc>
                    <a:spcPct val="110000"/>
                  </a:lnSpc>
                  <a:buClr>
                    <a:srgbClr val="990000"/>
                  </a:buClr>
                  <a:buSzPct val="60000"/>
                  <a:buFont typeface="Wingdings" pitchFamily="2" charset="2"/>
                  <a:buChar char="n"/>
                  <a:defRPr/>
                </a:pPr>
                <a:endParaRPr lang="zh-CN" altLang="en-US" sz="1200" b="1" dirty="0">
                  <a:solidFill>
                    <a:srgbClr val="FFFFFF"/>
                  </a:solidFill>
                  <a:latin typeface="微软雅黑" pitchFamily="34" charset="-122"/>
                  <a:ea typeface="微软雅黑" pitchFamily="34" charset="-122"/>
                  <a:cs typeface="Arial" pitchFamily="34" charset="0"/>
                </a:endParaRPr>
              </a:p>
            </p:txBody>
          </p:sp>
          <p:sp>
            <p:nvSpPr>
              <p:cNvPr id="73" name="AutoShape 14"/>
              <p:cNvSpPr>
                <a:spLocks noChangeArrowheads="1"/>
              </p:cNvSpPr>
              <p:nvPr/>
            </p:nvSpPr>
            <p:spPr bwMode="gray">
              <a:xfrm>
                <a:off x="1012850" y="3752659"/>
                <a:ext cx="1174702" cy="704637"/>
              </a:xfrm>
              <a:prstGeom prst="roundRect">
                <a:avLst>
                  <a:gd name="adj" fmla="val 11921"/>
                </a:avLst>
              </a:prstGeom>
              <a:solidFill>
                <a:srgbClr val="E3EDCB"/>
              </a:solidFill>
              <a:ln>
                <a:noFill/>
              </a:ln>
              <a:effectLst>
                <a:outerShdw blurRad="127000" algn="ctr" rotWithShape="0">
                  <a:prstClr val="black">
                    <a:alpha val="40000"/>
                  </a:prstClr>
                </a:outerShdw>
              </a:effectLst>
            </p:spPr>
            <p:txBody>
              <a:bodyPr wrap="none" lIns="91392" tIns="45698" rIns="91392" bIns="45698" anchor="ctr"/>
              <a:lstStyle/>
              <a:p>
                <a:pPr algn="ctr">
                  <a:lnSpc>
                    <a:spcPct val="110000"/>
                  </a:lnSpc>
                  <a:buClr>
                    <a:srgbClr val="990000"/>
                  </a:buClr>
                  <a:buSzPct val="60000"/>
                  <a:buFont typeface="Wingdings" pitchFamily="2" charset="2"/>
                  <a:buChar char="•"/>
                  <a:defRPr/>
                </a:pPr>
                <a:endParaRPr lang="zh-CN" altLang="en-US" sz="1050" b="1" dirty="0">
                  <a:solidFill>
                    <a:srgbClr val="FFFFFF"/>
                  </a:solidFill>
                  <a:latin typeface="微软雅黑" pitchFamily="34" charset="-122"/>
                  <a:ea typeface="微软雅黑" pitchFamily="34" charset="-122"/>
                  <a:cs typeface="Arial" pitchFamily="34" charset="0"/>
                </a:endParaRPr>
              </a:p>
            </p:txBody>
          </p:sp>
          <p:sp>
            <p:nvSpPr>
              <p:cNvPr id="74" name="Text Box 16"/>
              <p:cNvSpPr txBox="1">
                <a:spLocks noChangeArrowheads="1"/>
              </p:cNvSpPr>
              <p:nvPr/>
            </p:nvSpPr>
            <p:spPr bwMode="gray">
              <a:xfrm>
                <a:off x="107930" y="3851983"/>
                <a:ext cx="3008705" cy="501672"/>
              </a:xfrm>
              <a:prstGeom prst="rect">
                <a:avLst/>
              </a:prstGeom>
              <a:noFill/>
              <a:ln w="9525" algn="ctr">
                <a:noFill/>
                <a:miter lim="800000"/>
                <a:headEnd/>
                <a:tailEnd/>
              </a:ln>
            </p:spPr>
            <p:txBody>
              <a:bodyPr lIns="106653" tIns="53327" rIns="106653" bIns="53327">
                <a:spAutoFit/>
              </a:bodyPr>
              <a:lstStyle/>
              <a:p>
                <a:pPr algn="ctr" eaLnBrk="0" hangingPunct="0">
                  <a:lnSpc>
                    <a:spcPct val="110000"/>
                  </a:lnSpc>
                  <a:buClr>
                    <a:srgbClr val="FFFFFF"/>
                  </a:buClr>
                  <a:buFont typeface="Wingdings" pitchFamily="2" charset="2"/>
                  <a:buNone/>
                </a:pPr>
                <a:r>
                  <a:rPr lang="en-US" altLang="zh-CN" sz="1000" b="1" dirty="0" smtClean="0">
                    <a:solidFill>
                      <a:srgbClr val="000000"/>
                    </a:solidFill>
                    <a:latin typeface="微软雅黑" pitchFamily="34" charset="-122"/>
                    <a:ea typeface="微软雅黑" pitchFamily="34" charset="-122"/>
                    <a:cs typeface="Arial" pitchFamily="34" charset="0"/>
                  </a:rPr>
                  <a:t>NUMA</a:t>
                </a:r>
              </a:p>
              <a:p>
                <a:pPr algn="ctr" eaLnBrk="0" hangingPunct="0">
                  <a:lnSpc>
                    <a:spcPct val="110000"/>
                  </a:lnSpc>
                  <a:buClr>
                    <a:srgbClr val="FFFFFF"/>
                  </a:buClr>
                  <a:buFont typeface="Wingdings" pitchFamily="2" charset="2"/>
                  <a:buNone/>
                </a:pPr>
                <a:r>
                  <a:rPr lang="zh-CN" altLang="en-US" sz="1000" b="1" dirty="0" smtClean="0">
                    <a:solidFill>
                      <a:srgbClr val="000000"/>
                    </a:solidFill>
                    <a:latin typeface="微软雅黑" pitchFamily="34" charset="-122"/>
                    <a:ea typeface="微软雅黑" pitchFamily="34" charset="-122"/>
                    <a:cs typeface="Arial" pitchFamily="34" charset="0"/>
                  </a:rPr>
                  <a:t>优化</a:t>
                </a:r>
                <a:endParaRPr lang="en-US" altLang="zh-CN" sz="1000" b="1" dirty="0">
                  <a:solidFill>
                    <a:srgbClr val="000000"/>
                  </a:solidFill>
                  <a:latin typeface="微软雅黑" pitchFamily="34" charset="-122"/>
                  <a:ea typeface="微软雅黑" pitchFamily="34" charset="-122"/>
                  <a:cs typeface="Arial" pitchFamily="34" charset="0"/>
                </a:endParaRPr>
              </a:p>
            </p:txBody>
          </p:sp>
        </p:grpSp>
        <p:sp>
          <p:nvSpPr>
            <p:cNvPr id="70" name="矩形 22"/>
            <p:cNvSpPr>
              <a:spLocks noChangeArrowheads="1"/>
            </p:cNvSpPr>
            <p:nvPr/>
          </p:nvSpPr>
          <p:spPr bwMode="auto">
            <a:xfrm>
              <a:off x="2502223" y="3105257"/>
              <a:ext cx="6624737" cy="731791"/>
            </a:xfrm>
            <a:prstGeom prst="rect">
              <a:avLst/>
            </a:prstGeom>
            <a:noFill/>
            <a:ln w="9525">
              <a:noFill/>
              <a:miter lim="800000"/>
              <a:headEnd/>
              <a:tailEnd/>
            </a:ln>
          </p:spPr>
          <p:txBody>
            <a:bodyPr wrap="square">
              <a:spAutoFit/>
            </a:bodyPr>
            <a:lstStyle/>
            <a:p>
              <a:pPr indent="-196850">
                <a:lnSpc>
                  <a:spcPct val="110000"/>
                </a:lnSpc>
                <a:buClr>
                  <a:srgbClr val="FFFFFF"/>
                </a:buClr>
                <a:buFont typeface="Wingdings" pitchFamily="2" charset="2"/>
                <a:buNone/>
              </a:pPr>
              <a:r>
                <a:rPr lang="en-US" altLang="zh-CN" sz="1100" dirty="0" smtClean="0">
                  <a:solidFill>
                    <a:srgbClr val="000000"/>
                  </a:solidFill>
                  <a:latin typeface="微软雅黑" pitchFamily="34" charset="-122"/>
                  <a:ea typeface="微软雅黑" pitchFamily="34" charset="-122"/>
                </a:rPr>
                <a:t>VM</a:t>
              </a:r>
              <a:r>
                <a:rPr lang="zh-CN" altLang="en-US" sz="1100" dirty="0" smtClean="0">
                  <a:solidFill>
                    <a:srgbClr val="000000"/>
                  </a:solidFill>
                  <a:latin typeface="微软雅黑" pitchFamily="34" charset="-122"/>
                  <a:ea typeface="微软雅黑" pitchFamily="34" charset="-122"/>
                </a:rPr>
                <a:t>启动时，自动选择轻载物理节点，尽量将</a:t>
              </a:r>
              <a:r>
                <a:rPr lang="en-US" altLang="zh-CN" sz="1100" dirty="0" smtClean="0">
                  <a:solidFill>
                    <a:srgbClr val="000000"/>
                  </a:solidFill>
                  <a:latin typeface="微软雅黑" pitchFamily="34" charset="-122"/>
                  <a:ea typeface="微软雅黑" pitchFamily="34" charset="-122"/>
                </a:rPr>
                <a:t>VM</a:t>
              </a:r>
              <a:r>
                <a:rPr lang="zh-CN" altLang="en-US" sz="1100" dirty="0" smtClean="0">
                  <a:solidFill>
                    <a:srgbClr val="000000"/>
                  </a:solidFill>
                  <a:latin typeface="微软雅黑" pitchFamily="34" charset="-122"/>
                  <a:ea typeface="微软雅黑" pitchFamily="34" charset="-122"/>
                </a:rPr>
                <a:t>的 </a:t>
              </a:r>
              <a:r>
                <a:rPr lang="en-US" altLang="zh-CN" sz="1100" dirty="0" err="1" smtClean="0">
                  <a:solidFill>
                    <a:srgbClr val="000000"/>
                  </a:solidFill>
                  <a:latin typeface="微软雅黑" pitchFamily="34" charset="-122"/>
                  <a:ea typeface="微软雅黑" pitchFamily="34" charset="-122"/>
                </a:rPr>
                <a:t>vCPU</a:t>
              </a:r>
              <a:r>
                <a:rPr lang="zh-CN" altLang="en-US" sz="1100" dirty="0" smtClean="0">
                  <a:solidFill>
                    <a:srgbClr val="000000"/>
                  </a:solidFill>
                  <a:latin typeface="微软雅黑" pitchFamily="34" charset="-122"/>
                  <a:ea typeface="微软雅黑" pitchFamily="34" charset="-122"/>
                </a:rPr>
                <a:t>和内存分配在同一节点上，避免跨节点访问内存，提升效率</a:t>
              </a:r>
              <a:endParaRPr lang="en-US" altLang="zh-CN" sz="1100" dirty="0">
                <a:solidFill>
                  <a:srgbClr val="000000"/>
                </a:solidFill>
                <a:latin typeface="微软雅黑" pitchFamily="34" charset="-122"/>
                <a:ea typeface="微软雅黑" pitchFamily="34" charset="-122"/>
              </a:endParaRPr>
            </a:p>
          </p:txBody>
        </p:sp>
      </p:grpSp>
      <p:grpSp>
        <p:nvGrpSpPr>
          <p:cNvPr id="68" name="组合 24"/>
          <p:cNvGrpSpPr>
            <a:grpSpLocks/>
          </p:cNvGrpSpPr>
          <p:nvPr/>
        </p:nvGrpSpPr>
        <p:grpSpPr bwMode="auto">
          <a:xfrm>
            <a:off x="4809556" y="2929741"/>
            <a:ext cx="4153186" cy="576860"/>
            <a:chOff x="923270" y="4282199"/>
            <a:chExt cx="8732033" cy="1274927"/>
          </a:xfrm>
        </p:grpSpPr>
        <p:grpSp>
          <p:nvGrpSpPr>
            <p:cNvPr id="69" name="组合 15"/>
            <p:cNvGrpSpPr>
              <a:grpSpLocks/>
            </p:cNvGrpSpPr>
            <p:nvPr/>
          </p:nvGrpSpPr>
          <p:grpSpPr bwMode="auto">
            <a:xfrm>
              <a:off x="1125521" y="4282199"/>
              <a:ext cx="8401552" cy="1220983"/>
              <a:chOff x="1065111" y="3630354"/>
              <a:chExt cx="8401552" cy="1220983"/>
            </a:xfrm>
          </p:grpSpPr>
          <p:sp>
            <p:nvSpPr>
              <p:cNvPr id="79" name="AutoShape 12"/>
              <p:cNvSpPr>
                <a:spLocks noChangeArrowheads="1"/>
              </p:cNvSpPr>
              <p:nvPr/>
            </p:nvSpPr>
            <p:spPr bwMode="gray">
              <a:xfrm>
                <a:off x="1065111" y="3630354"/>
                <a:ext cx="8401552" cy="1220983"/>
              </a:xfrm>
              <a:prstGeom prst="roundRect">
                <a:avLst>
                  <a:gd name="adj" fmla="val 9008"/>
                </a:avLst>
              </a:prstGeom>
              <a:solidFill>
                <a:schemeClr val="bg2">
                  <a:lumMod val="20000"/>
                  <a:lumOff val="80000"/>
                </a:schemeClr>
              </a:solidFill>
              <a:ln>
                <a:noFill/>
              </a:ln>
              <a:effectLst>
                <a:outerShdw blurRad="127000" algn="ctr" rotWithShape="0">
                  <a:prstClr val="black">
                    <a:alpha val="40000"/>
                  </a:prstClr>
                </a:outerShdw>
              </a:effectLst>
            </p:spPr>
            <p:txBody>
              <a:bodyPr wrap="none" lIns="91392" tIns="45698" rIns="91392" bIns="45698" anchor="ctr"/>
              <a:lstStyle/>
              <a:p>
                <a:pPr>
                  <a:lnSpc>
                    <a:spcPct val="110000"/>
                  </a:lnSpc>
                  <a:buClr>
                    <a:srgbClr val="990000"/>
                  </a:buClr>
                  <a:buSzPct val="60000"/>
                  <a:buFont typeface="Wingdings" pitchFamily="2" charset="2"/>
                  <a:buChar char="n"/>
                  <a:defRPr/>
                </a:pPr>
                <a:endParaRPr lang="zh-CN" altLang="en-US" b="1" dirty="0">
                  <a:solidFill>
                    <a:srgbClr val="FFFFFF"/>
                  </a:solidFill>
                  <a:latin typeface="微软雅黑" pitchFamily="34" charset="-122"/>
                  <a:ea typeface="微软雅黑" pitchFamily="34" charset="-122"/>
                  <a:cs typeface="Arial" pitchFamily="34" charset="0"/>
                </a:endParaRPr>
              </a:p>
            </p:txBody>
          </p:sp>
          <p:sp>
            <p:nvSpPr>
              <p:cNvPr id="80" name="Rectangle 20"/>
              <p:cNvSpPr>
                <a:spLocks noChangeArrowheads="1"/>
              </p:cNvSpPr>
              <p:nvPr/>
            </p:nvSpPr>
            <p:spPr bwMode="auto">
              <a:xfrm>
                <a:off x="2515467" y="3862246"/>
                <a:ext cx="6755206" cy="904883"/>
              </a:xfrm>
              <a:prstGeom prst="roundRect">
                <a:avLst>
                  <a:gd name="adj" fmla="val 8962"/>
                </a:avLst>
              </a:prstGeom>
              <a:solidFill>
                <a:schemeClr val="bg1"/>
              </a:solidFill>
              <a:ln>
                <a:noFill/>
              </a:ln>
              <a:effectLst>
                <a:outerShdw blurRad="127000" algn="ctr" rotWithShape="0">
                  <a:prstClr val="black">
                    <a:alpha val="40000"/>
                  </a:prstClr>
                </a:outerShdw>
              </a:effectLst>
              <a:extLst>
                <a:ext uri="{91240B29-F687-4F45-9708-019B960494DF}"/>
              </a:extLst>
            </p:spPr>
            <p:txBody>
              <a:bodyPr wrap="none" lIns="91392" tIns="45698" rIns="91392" bIns="45698" anchor="ctr"/>
              <a:lstStyle/>
              <a:p>
                <a:pPr>
                  <a:lnSpc>
                    <a:spcPct val="110000"/>
                  </a:lnSpc>
                  <a:buClr>
                    <a:srgbClr val="990000"/>
                  </a:buClr>
                  <a:buSzPct val="60000"/>
                  <a:buFont typeface="Wingdings" pitchFamily="2" charset="2"/>
                  <a:buChar char="n"/>
                  <a:defRPr/>
                </a:pPr>
                <a:endParaRPr lang="zh-CN" altLang="en-US" b="1" dirty="0">
                  <a:solidFill>
                    <a:srgbClr val="FFFFFF"/>
                  </a:solidFill>
                  <a:latin typeface="微软雅黑" pitchFamily="34" charset="-122"/>
                  <a:ea typeface="微软雅黑" pitchFamily="34" charset="-122"/>
                  <a:cs typeface="Arial" pitchFamily="34" charset="0"/>
                </a:endParaRPr>
              </a:p>
            </p:txBody>
          </p:sp>
          <p:sp>
            <p:nvSpPr>
              <p:cNvPr id="81" name="AutoShape 14"/>
              <p:cNvSpPr>
                <a:spLocks noChangeArrowheads="1"/>
              </p:cNvSpPr>
              <p:nvPr/>
            </p:nvSpPr>
            <p:spPr bwMode="gray">
              <a:xfrm>
                <a:off x="1096230" y="3888290"/>
                <a:ext cx="1275770" cy="857788"/>
              </a:xfrm>
              <a:prstGeom prst="roundRect">
                <a:avLst>
                  <a:gd name="adj" fmla="val 11921"/>
                </a:avLst>
              </a:prstGeom>
              <a:solidFill>
                <a:srgbClr val="E3EDCB"/>
              </a:solidFill>
              <a:ln>
                <a:noFill/>
              </a:ln>
              <a:effectLst>
                <a:outerShdw blurRad="127000" algn="ctr" rotWithShape="0">
                  <a:prstClr val="black">
                    <a:alpha val="40000"/>
                  </a:prstClr>
                </a:outerShdw>
              </a:effectLst>
            </p:spPr>
            <p:txBody>
              <a:bodyPr wrap="none" lIns="91392" tIns="45698" rIns="91392" bIns="45698" anchor="ctr"/>
              <a:lstStyle/>
              <a:p>
                <a:pPr algn="ctr">
                  <a:lnSpc>
                    <a:spcPct val="200000"/>
                  </a:lnSpc>
                  <a:buClr>
                    <a:srgbClr val="990000"/>
                  </a:buClr>
                  <a:buSzPct val="60000"/>
                  <a:defRPr/>
                </a:pPr>
                <a:endParaRPr lang="zh-CN" altLang="en-US" sz="1100" b="1" dirty="0">
                  <a:solidFill>
                    <a:srgbClr val="FFFFFF"/>
                  </a:solidFill>
                  <a:latin typeface="微软雅黑" pitchFamily="34" charset="-122"/>
                  <a:ea typeface="微软雅黑" pitchFamily="34" charset="-122"/>
                  <a:cs typeface="Arial" pitchFamily="34" charset="0"/>
                </a:endParaRPr>
              </a:p>
            </p:txBody>
          </p:sp>
        </p:grpSp>
        <p:sp>
          <p:nvSpPr>
            <p:cNvPr id="77" name="Text Box 16"/>
            <p:cNvSpPr txBox="1">
              <a:spLocks noChangeArrowheads="1"/>
            </p:cNvSpPr>
            <p:nvPr/>
          </p:nvSpPr>
          <p:spPr bwMode="gray">
            <a:xfrm>
              <a:off x="923270" y="4570862"/>
              <a:ext cx="1846298" cy="986264"/>
            </a:xfrm>
            <a:prstGeom prst="rect">
              <a:avLst/>
            </a:prstGeom>
            <a:noFill/>
            <a:ln w="9525" algn="ctr">
              <a:noFill/>
              <a:miter lim="800000"/>
              <a:headEnd/>
              <a:tailEnd/>
            </a:ln>
          </p:spPr>
          <p:txBody>
            <a:bodyPr wrap="square" lIns="106653" tIns="53327" rIns="106653" bIns="53327">
              <a:spAutoFit/>
            </a:bodyPr>
            <a:lstStyle/>
            <a:p>
              <a:pPr algn="ctr" eaLnBrk="0" hangingPunct="0">
                <a:lnSpc>
                  <a:spcPct val="110000"/>
                </a:lnSpc>
                <a:buClr>
                  <a:srgbClr val="FFFFFF"/>
                </a:buClr>
                <a:buFont typeface="Wingdings" pitchFamily="2" charset="2"/>
                <a:buNone/>
              </a:pPr>
              <a:r>
                <a:rPr lang="zh-CN" altLang="en-US" sz="1000" b="1" dirty="0" smtClean="0">
                  <a:solidFill>
                    <a:srgbClr val="000000"/>
                  </a:solidFill>
                  <a:latin typeface="微软雅黑" pitchFamily="34" charset="-122"/>
                  <a:ea typeface="微软雅黑" pitchFamily="34" charset="-122"/>
                  <a:cs typeface="Arial" pitchFamily="34" charset="0"/>
                </a:rPr>
                <a:t>大内存</a:t>
              </a:r>
              <a:endParaRPr lang="en-US" altLang="zh-CN" sz="1000" b="1" dirty="0" smtClean="0">
                <a:solidFill>
                  <a:srgbClr val="000000"/>
                </a:solidFill>
                <a:latin typeface="微软雅黑" pitchFamily="34" charset="-122"/>
                <a:ea typeface="微软雅黑" pitchFamily="34" charset="-122"/>
                <a:cs typeface="Arial" pitchFamily="34" charset="0"/>
              </a:endParaRPr>
            </a:p>
            <a:p>
              <a:pPr algn="ctr" eaLnBrk="0" hangingPunct="0">
                <a:lnSpc>
                  <a:spcPct val="110000"/>
                </a:lnSpc>
                <a:buClr>
                  <a:srgbClr val="FFFFFF"/>
                </a:buClr>
                <a:buFont typeface="Wingdings" pitchFamily="2" charset="2"/>
                <a:buNone/>
              </a:pPr>
              <a:r>
                <a:rPr lang="zh-CN" altLang="en-US" sz="1000" b="1" dirty="0" smtClean="0">
                  <a:solidFill>
                    <a:srgbClr val="000000"/>
                  </a:solidFill>
                  <a:latin typeface="微软雅黑" pitchFamily="34" charset="-122"/>
                  <a:ea typeface="微软雅黑" pitchFamily="34" charset="-122"/>
                  <a:cs typeface="Arial" pitchFamily="34" charset="0"/>
                </a:rPr>
                <a:t>页面</a:t>
              </a:r>
              <a:endParaRPr lang="en-US" altLang="zh-CN" sz="1000" b="1" dirty="0">
                <a:solidFill>
                  <a:srgbClr val="000000"/>
                </a:solidFill>
                <a:latin typeface="微软雅黑" pitchFamily="34" charset="-122"/>
                <a:ea typeface="微软雅黑" pitchFamily="34" charset="-122"/>
                <a:cs typeface="Arial" pitchFamily="34" charset="0"/>
              </a:endParaRPr>
            </a:p>
          </p:txBody>
        </p:sp>
        <p:sp>
          <p:nvSpPr>
            <p:cNvPr id="78" name="矩形 23"/>
            <p:cNvSpPr>
              <a:spLocks noChangeArrowheads="1"/>
            </p:cNvSpPr>
            <p:nvPr/>
          </p:nvSpPr>
          <p:spPr bwMode="auto">
            <a:xfrm>
              <a:off x="2721311" y="4625401"/>
              <a:ext cx="6933992" cy="615601"/>
            </a:xfrm>
            <a:prstGeom prst="rect">
              <a:avLst/>
            </a:prstGeom>
            <a:noFill/>
            <a:ln w="9525">
              <a:noFill/>
              <a:miter lim="800000"/>
              <a:headEnd/>
              <a:tailEnd/>
            </a:ln>
          </p:spPr>
          <p:txBody>
            <a:bodyPr>
              <a:spAutoFit/>
            </a:bodyPr>
            <a:lstStyle/>
            <a:p>
              <a:pPr indent="-196850">
                <a:lnSpc>
                  <a:spcPct val="110000"/>
                </a:lnSpc>
                <a:buClr>
                  <a:srgbClr val="FFFFFF"/>
                </a:buClr>
              </a:pPr>
              <a:r>
                <a:rPr lang="zh-CN" altLang="en-US" sz="1100" dirty="0" smtClean="0">
                  <a:solidFill>
                    <a:srgbClr val="000000"/>
                  </a:solidFill>
                  <a:latin typeface="微软雅黑" pitchFamily="34" charset="-122"/>
                  <a:ea typeface="微软雅黑" pitchFamily="34" charset="-122"/>
                </a:rPr>
                <a:t>避免内存碎片，提升内存存取效率</a:t>
              </a:r>
              <a:endParaRPr lang="en-US" altLang="zh-CN" sz="1100" dirty="0">
                <a:solidFill>
                  <a:srgbClr val="000000"/>
                </a:solidFill>
                <a:latin typeface="微软雅黑" pitchFamily="34" charset="-122"/>
                <a:ea typeface="微软雅黑" pitchFamily="34" charset="-122"/>
              </a:endParaRPr>
            </a:p>
          </p:txBody>
        </p:sp>
      </p:grpSp>
      <p:grpSp>
        <p:nvGrpSpPr>
          <p:cNvPr id="75" name="组合 24"/>
          <p:cNvGrpSpPr>
            <a:grpSpLocks/>
          </p:cNvGrpSpPr>
          <p:nvPr/>
        </p:nvGrpSpPr>
        <p:grpSpPr bwMode="auto">
          <a:xfrm>
            <a:off x="4449960" y="2343306"/>
            <a:ext cx="4487385" cy="504827"/>
            <a:chOff x="60410" y="4345351"/>
            <a:chExt cx="9434684" cy="1115726"/>
          </a:xfrm>
        </p:grpSpPr>
        <p:grpSp>
          <p:nvGrpSpPr>
            <p:cNvPr id="76" name="组合 15"/>
            <p:cNvGrpSpPr>
              <a:grpSpLocks/>
            </p:cNvGrpSpPr>
            <p:nvPr/>
          </p:nvGrpSpPr>
          <p:grpSpPr bwMode="auto">
            <a:xfrm>
              <a:off x="60410" y="4345351"/>
              <a:ext cx="9386558" cy="1115726"/>
              <a:chOff x="0" y="3693506"/>
              <a:chExt cx="9386558" cy="1115726"/>
            </a:xfrm>
          </p:grpSpPr>
          <p:sp>
            <p:nvSpPr>
              <p:cNvPr id="86" name="AutoShape 12"/>
              <p:cNvSpPr>
                <a:spLocks noChangeArrowheads="1"/>
              </p:cNvSpPr>
              <p:nvPr/>
            </p:nvSpPr>
            <p:spPr bwMode="gray">
              <a:xfrm>
                <a:off x="985006" y="3693506"/>
                <a:ext cx="8401552" cy="1115726"/>
              </a:xfrm>
              <a:prstGeom prst="roundRect">
                <a:avLst>
                  <a:gd name="adj" fmla="val 9008"/>
                </a:avLst>
              </a:prstGeom>
              <a:solidFill>
                <a:schemeClr val="bg2">
                  <a:lumMod val="20000"/>
                  <a:lumOff val="80000"/>
                </a:schemeClr>
              </a:solidFill>
              <a:ln>
                <a:noFill/>
              </a:ln>
              <a:effectLst>
                <a:outerShdw blurRad="127000" algn="ctr" rotWithShape="0">
                  <a:prstClr val="black">
                    <a:alpha val="40000"/>
                  </a:prstClr>
                </a:outerShdw>
              </a:effectLst>
            </p:spPr>
            <p:txBody>
              <a:bodyPr wrap="none" lIns="91392" tIns="45698" rIns="91392" bIns="45698" anchor="ctr"/>
              <a:lstStyle/>
              <a:p>
                <a:pPr>
                  <a:lnSpc>
                    <a:spcPct val="110000"/>
                  </a:lnSpc>
                  <a:buClr>
                    <a:srgbClr val="990000"/>
                  </a:buClr>
                  <a:buSzPct val="60000"/>
                  <a:buFont typeface="Wingdings" pitchFamily="2" charset="2"/>
                  <a:buChar char="n"/>
                  <a:defRPr/>
                </a:pPr>
                <a:endParaRPr lang="zh-CN" altLang="en-US" b="1" dirty="0">
                  <a:solidFill>
                    <a:srgbClr val="FFFFFF"/>
                  </a:solidFill>
                  <a:latin typeface="微软雅黑" pitchFamily="34" charset="-122"/>
                  <a:ea typeface="微软雅黑" pitchFamily="34" charset="-122"/>
                  <a:cs typeface="Arial" pitchFamily="34" charset="0"/>
                </a:endParaRPr>
              </a:p>
            </p:txBody>
          </p:sp>
          <p:sp>
            <p:nvSpPr>
              <p:cNvPr id="87" name="Rectangle 20"/>
              <p:cNvSpPr>
                <a:spLocks noChangeArrowheads="1"/>
              </p:cNvSpPr>
              <p:nvPr/>
            </p:nvSpPr>
            <p:spPr bwMode="auto">
              <a:xfrm>
                <a:off x="2382755" y="3862248"/>
                <a:ext cx="6887921" cy="862782"/>
              </a:xfrm>
              <a:prstGeom prst="roundRect">
                <a:avLst>
                  <a:gd name="adj" fmla="val 8962"/>
                </a:avLst>
              </a:prstGeom>
              <a:solidFill>
                <a:schemeClr val="bg1"/>
              </a:solidFill>
              <a:ln>
                <a:noFill/>
              </a:ln>
              <a:effectLst>
                <a:outerShdw blurRad="127000" algn="ctr" rotWithShape="0">
                  <a:prstClr val="black">
                    <a:alpha val="40000"/>
                  </a:prstClr>
                </a:outerShdw>
              </a:effectLst>
              <a:extLst>
                <a:ext uri="{91240B29-F687-4F45-9708-019B960494DF}"/>
              </a:extLst>
            </p:spPr>
            <p:txBody>
              <a:bodyPr wrap="none" lIns="91392" tIns="45698" rIns="91392" bIns="45698" anchor="ctr"/>
              <a:lstStyle/>
              <a:p>
                <a:pPr>
                  <a:lnSpc>
                    <a:spcPct val="110000"/>
                  </a:lnSpc>
                  <a:buClr>
                    <a:srgbClr val="990000"/>
                  </a:buClr>
                  <a:buSzPct val="60000"/>
                  <a:buFont typeface="Wingdings" pitchFamily="2" charset="2"/>
                  <a:buChar char="n"/>
                  <a:defRPr/>
                </a:pPr>
                <a:endParaRPr lang="zh-CN" altLang="en-US" b="1" dirty="0">
                  <a:solidFill>
                    <a:srgbClr val="FFFFFF"/>
                  </a:solidFill>
                  <a:latin typeface="微软雅黑" pitchFamily="34" charset="-122"/>
                  <a:ea typeface="微软雅黑" pitchFamily="34" charset="-122"/>
                  <a:cs typeface="Arial" pitchFamily="34" charset="0"/>
                </a:endParaRPr>
              </a:p>
            </p:txBody>
          </p:sp>
          <p:sp>
            <p:nvSpPr>
              <p:cNvPr id="88" name="AutoShape 14"/>
              <p:cNvSpPr>
                <a:spLocks noChangeArrowheads="1"/>
              </p:cNvSpPr>
              <p:nvPr/>
            </p:nvSpPr>
            <p:spPr bwMode="gray">
              <a:xfrm>
                <a:off x="1096230" y="3888292"/>
                <a:ext cx="1174710" cy="815686"/>
              </a:xfrm>
              <a:prstGeom prst="roundRect">
                <a:avLst>
                  <a:gd name="adj" fmla="val 11921"/>
                </a:avLst>
              </a:prstGeom>
              <a:solidFill>
                <a:srgbClr val="E3EDCB"/>
              </a:solidFill>
              <a:ln>
                <a:noFill/>
              </a:ln>
              <a:effectLst>
                <a:outerShdw blurRad="127000" algn="ctr" rotWithShape="0">
                  <a:prstClr val="black">
                    <a:alpha val="40000"/>
                  </a:prstClr>
                </a:outerShdw>
              </a:effectLst>
            </p:spPr>
            <p:txBody>
              <a:bodyPr wrap="none" lIns="91392" tIns="45698" rIns="91392" bIns="45698" anchor="ctr"/>
              <a:lstStyle/>
              <a:p>
                <a:pPr algn="ctr">
                  <a:lnSpc>
                    <a:spcPct val="200000"/>
                  </a:lnSpc>
                  <a:buClr>
                    <a:srgbClr val="990000"/>
                  </a:buClr>
                  <a:buSzPct val="60000"/>
                  <a:defRPr/>
                </a:pPr>
                <a:endParaRPr lang="zh-CN" altLang="en-US" sz="1100" b="1" dirty="0">
                  <a:solidFill>
                    <a:srgbClr val="FFFFFF"/>
                  </a:solidFill>
                  <a:latin typeface="微软雅黑" pitchFamily="34" charset="-122"/>
                  <a:ea typeface="微软雅黑" pitchFamily="34" charset="-122"/>
                  <a:cs typeface="Arial" pitchFamily="34" charset="0"/>
                </a:endParaRPr>
              </a:p>
            </p:txBody>
          </p:sp>
          <p:sp>
            <p:nvSpPr>
              <p:cNvPr id="89" name="Text Box 16"/>
              <p:cNvSpPr txBox="1">
                <a:spLocks noChangeArrowheads="1"/>
              </p:cNvSpPr>
              <p:nvPr/>
            </p:nvSpPr>
            <p:spPr bwMode="gray">
              <a:xfrm>
                <a:off x="0" y="3960495"/>
                <a:ext cx="3008706" cy="686966"/>
              </a:xfrm>
              <a:prstGeom prst="rect">
                <a:avLst/>
              </a:prstGeom>
              <a:noFill/>
              <a:ln w="9525" algn="ctr">
                <a:noFill/>
                <a:miter lim="800000"/>
                <a:headEnd/>
                <a:tailEnd/>
              </a:ln>
            </p:spPr>
            <p:txBody>
              <a:bodyPr wrap="square" lIns="106653" tIns="53327" rIns="106653" bIns="53327">
                <a:spAutoFit/>
              </a:bodyPr>
              <a:lstStyle/>
              <a:p>
                <a:pPr algn="ctr" eaLnBrk="0" hangingPunct="0">
                  <a:lnSpc>
                    <a:spcPct val="110000"/>
                  </a:lnSpc>
                  <a:buClr>
                    <a:srgbClr val="FFFFFF"/>
                  </a:buClr>
                  <a:buFont typeface="Wingdings" pitchFamily="2" charset="2"/>
                  <a:buNone/>
                </a:pPr>
                <a:endParaRPr lang="en-US" altLang="zh-CN" sz="1200" b="1">
                  <a:solidFill>
                    <a:srgbClr val="000000"/>
                  </a:solidFill>
                  <a:latin typeface="微软雅黑" pitchFamily="34" charset="-122"/>
                  <a:ea typeface="微软雅黑" pitchFamily="34" charset="-122"/>
                  <a:cs typeface="Arial" pitchFamily="34" charset="0"/>
                </a:endParaRPr>
              </a:p>
            </p:txBody>
          </p:sp>
        </p:grpSp>
        <p:sp>
          <p:nvSpPr>
            <p:cNvPr id="84" name="Text Box 16"/>
            <p:cNvSpPr txBox="1">
              <a:spLocks noChangeArrowheads="1"/>
            </p:cNvSpPr>
            <p:nvPr/>
          </p:nvSpPr>
          <p:spPr bwMode="gray">
            <a:xfrm>
              <a:off x="852096" y="4766608"/>
              <a:ext cx="1846298" cy="612142"/>
            </a:xfrm>
            <a:prstGeom prst="rect">
              <a:avLst/>
            </a:prstGeom>
            <a:noFill/>
            <a:ln w="9525" algn="ctr">
              <a:noFill/>
              <a:miter lim="800000"/>
              <a:headEnd/>
              <a:tailEnd/>
            </a:ln>
          </p:spPr>
          <p:txBody>
            <a:bodyPr wrap="square" lIns="106653" tIns="53327" rIns="106653" bIns="53327">
              <a:spAutoFit/>
            </a:bodyPr>
            <a:lstStyle/>
            <a:p>
              <a:pPr algn="ctr" eaLnBrk="0" hangingPunct="0">
                <a:lnSpc>
                  <a:spcPct val="110000"/>
                </a:lnSpc>
                <a:buClr>
                  <a:srgbClr val="FFFFFF"/>
                </a:buClr>
                <a:buFont typeface="Wingdings" pitchFamily="2" charset="2"/>
                <a:buNone/>
              </a:pPr>
              <a:r>
                <a:rPr lang="zh-CN" altLang="en-US" sz="1000" b="1" dirty="0" smtClean="0">
                  <a:solidFill>
                    <a:srgbClr val="000000"/>
                  </a:solidFill>
                  <a:latin typeface="微软雅黑" pitchFamily="34" charset="-122"/>
                  <a:ea typeface="微软雅黑" pitchFamily="34" charset="-122"/>
                  <a:cs typeface="Arial" pitchFamily="34" charset="0"/>
                </a:rPr>
                <a:t>网卡直通</a:t>
              </a:r>
              <a:endParaRPr lang="en-US" altLang="zh-CN" sz="1000" b="1" dirty="0">
                <a:solidFill>
                  <a:srgbClr val="000000"/>
                </a:solidFill>
                <a:latin typeface="微软雅黑" pitchFamily="34" charset="-122"/>
                <a:ea typeface="微软雅黑" pitchFamily="34" charset="-122"/>
                <a:cs typeface="Arial" pitchFamily="34" charset="0"/>
              </a:endParaRPr>
            </a:p>
          </p:txBody>
        </p:sp>
        <p:sp>
          <p:nvSpPr>
            <p:cNvPr id="85" name="矩形 23"/>
            <p:cNvSpPr>
              <a:spLocks noChangeArrowheads="1"/>
            </p:cNvSpPr>
            <p:nvPr/>
          </p:nvSpPr>
          <p:spPr bwMode="auto">
            <a:xfrm>
              <a:off x="2561102" y="4645379"/>
              <a:ext cx="6933992" cy="615601"/>
            </a:xfrm>
            <a:prstGeom prst="rect">
              <a:avLst/>
            </a:prstGeom>
            <a:noFill/>
            <a:ln w="9525">
              <a:noFill/>
              <a:miter lim="800000"/>
              <a:headEnd/>
              <a:tailEnd/>
            </a:ln>
          </p:spPr>
          <p:txBody>
            <a:bodyPr>
              <a:spAutoFit/>
            </a:bodyPr>
            <a:lstStyle/>
            <a:p>
              <a:pPr indent="-196850">
                <a:lnSpc>
                  <a:spcPct val="110000"/>
                </a:lnSpc>
                <a:buClr>
                  <a:srgbClr val="FFFFFF"/>
                </a:buClr>
              </a:pPr>
              <a:r>
                <a:rPr lang="zh-CN" altLang="en-US" sz="1100" dirty="0" smtClean="0">
                  <a:solidFill>
                    <a:srgbClr val="000000"/>
                  </a:solidFill>
                  <a:latin typeface="微软雅黑" pitchFamily="34" charset="-122"/>
                  <a:ea typeface="微软雅黑" pitchFamily="34" charset="-122"/>
                </a:rPr>
                <a:t>每个虚拟网卡拥有单独队列，直通物理网卡</a:t>
              </a:r>
              <a:endParaRPr lang="en-US" altLang="zh-CN" sz="1100" dirty="0">
                <a:solidFill>
                  <a:srgbClr val="000000"/>
                </a:solidFill>
                <a:latin typeface="微软雅黑" pitchFamily="34" charset="-122"/>
                <a:ea typeface="微软雅黑" pitchFamily="34" charset="-122"/>
              </a:endParaRPr>
            </a:p>
          </p:txBody>
        </p:sp>
      </p:grpSp>
      <p:sp>
        <p:nvSpPr>
          <p:cNvPr id="90" name="AutoShape 44"/>
          <p:cNvSpPr>
            <a:spLocks noChangeArrowheads="1"/>
          </p:cNvSpPr>
          <p:nvPr/>
        </p:nvSpPr>
        <p:spPr bwMode="auto">
          <a:xfrm>
            <a:off x="4822588" y="948429"/>
            <a:ext cx="4136142" cy="433754"/>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algn="ctr" defTabSz="588012" eaLnBrk="0" hangingPunct="0">
              <a:buSzPct val="60000"/>
            </a:pPr>
            <a:r>
              <a:rPr lang="zh-CN" altLang="en-US" sz="1600" b="1" dirty="0" smtClean="0">
                <a:solidFill>
                  <a:prstClr val="white"/>
                </a:solidFill>
                <a:latin typeface="Arial" pitchFamily="34" charset="0"/>
                <a:ea typeface="微软雅黑" pitchFamily="34" charset="-122"/>
                <a:cs typeface="Arial" pitchFamily="34" charset="0"/>
              </a:rPr>
              <a:t>华为虚拟化关键技术</a:t>
            </a:r>
          </a:p>
        </p:txBody>
      </p:sp>
      <p:grpSp>
        <p:nvGrpSpPr>
          <p:cNvPr id="82" name="组合 15"/>
          <p:cNvGrpSpPr>
            <a:grpSpLocks/>
          </p:cNvGrpSpPr>
          <p:nvPr/>
        </p:nvGrpSpPr>
        <p:grpSpPr bwMode="auto">
          <a:xfrm>
            <a:off x="410611" y="3222337"/>
            <a:ext cx="3960440" cy="1376958"/>
            <a:chOff x="1075777" y="1062999"/>
            <a:chExt cx="3104795" cy="3813265"/>
          </a:xfrm>
        </p:grpSpPr>
        <p:grpSp>
          <p:nvGrpSpPr>
            <p:cNvPr id="83" name="组合 17"/>
            <p:cNvGrpSpPr>
              <a:grpSpLocks/>
            </p:cNvGrpSpPr>
            <p:nvPr/>
          </p:nvGrpSpPr>
          <p:grpSpPr bwMode="auto">
            <a:xfrm>
              <a:off x="1075777" y="1062999"/>
              <a:ext cx="3104795" cy="3813265"/>
              <a:chOff x="1485438" y="1405874"/>
              <a:chExt cx="2315940" cy="4053258"/>
            </a:xfrm>
          </p:grpSpPr>
          <p:sp>
            <p:nvSpPr>
              <p:cNvPr id="96" name="矩形 95"/>
              <p:cNvSpPr/>
              <p:nvPr/>
            </p:nvSpPr>
            <p:spPr bwMode="auto">
              <a:xfrm>
                <a:off x="1485438" y="1405874"/>
                <a:ext cx="2315940" cy="4053258"/>
              </a:xfrm>
              <a:prstGeom prst="rect">
                <a:avLst/>
              </a:prstGeom>
              <a:solidFill>
                <a:srgbClr val="EAEAEA"/>
              </a:solidFill>
              <a:ln w="25400" cap="flat" cmpd="sng" algn="ctr">
                <a:solidFill>
                  <a:srgbClr val="FFCC99">
                    <a:shade val="50000"/>
                  </a:srgbClr>
                </a:solidFill>
                <a:prstDash val="solid"/>
              </a:ln>
              <a:effectLst/>
            </p:spPr>
            <p:txBody>
              <a:bodyPr anchor="b"/>
              <a:lstStyle/>
              <a:p>
                <a:pPr algn="ctr" fontAlgn="auto">
                  <a:spcBef>
                    <a:spcPts val="0"/>
                  </a:spcBef>
                  <a:spcAft>
                    <a:spcPts val="0"/>
                  </a:spcAft>
                  <a:defRPr/>
                </a:pPr>
                <a:endParaRPr lang="zh-CN" altLang="en-US" sz="1000" kern="0" dirty="0">
                  <a:solidFill>
                    <a:srgbClr val="000000"/>
                  </a:solidFill>
                  <a:latin typeface="微软雅黑" pitchFamily="34" charset="-122"/>
                  <a:ea typeface="微软雅黑" pitchFamily="34" charset="-122"/>
                </a:endParaRPr>
              </a:p>
            </p:txBody>
          </p:sp>
          <p:sp>
            <p:nvSpPr>
              <p:cNvPr id="97" name="矩形 96"/>
              <p:cNvSpPr/>
              <p:nvPr/>
            </p:nvSpPr>
            <p:spPr bwMode="auto">
              <a:xfrm>
                <a:off x="1485438" y="1405874"/>
                <a:ext cx="2315939" cy="732665"/>
              </a:xfrm>
              <a:prstGeom prst="rect">
                <a:avLst/>
              </a:prstGeom>
              <a:solidFill>
                <a:srgbClr val="5AA5DE">
                  <a:alpha val="50196"/>
                </a:srgbClr>
              </a:solidFill>
              <a:ln w="9525" cap="flat" cmpd="sng" algn="ctr">
                <a:noFill/>
                <a:prstDash val="solid"/>
                <a:round/>
                <a:headEnd type="none" w="med" len="med"/>
                <a:tailEnd type="none" w="med" len="med"/>
              </a:ln>
              <a:effectLst/>
            </p:spPr>
            <p:txBody>
              <a:bodyPr lIns="0" tIns="39600" rIns="0" bIns="39600"/>
              <a:lstStyle/>
              <a:p>
                <a:pPr algn="ctr" defTabSz="731620" fontAlgn="auto">
                  <a:spcBef>
                    <a:spcPts val="0"/>
                  </a:spcBef>
                  <a:spcAft>
                    <a:spcPts val="0"/>
                  </a:spcAft>
                  <a:defRPr/>
                </a:pPr>
                <a:r>
                  <a:rPr lang="en-US" altLang="zh-CN" sz="1600" b="1" kern="0" dirty="0" smtClean="0">
                    <a:solidFill>
                      <a:srgbClr val="000000"/>
                    </a:solidFill>
                    <a:latin typeface="微软雅黑" pitchFamily="34" charset="-122"/>
                    <a:ea typeface="微软雅黑" pitchFamily="34" charset="-122"/>
                  </a:rPr>
                  <a:t>Huawei FusionSphere</a:t>
                </a:r>
                <a:r>
                  <a:rPr lang="zh-CN" altLang="en-US" sz="1600" b="1" kern="0" dirty="0" smtClean="0">
                    <a:solidFill>
                      <a:srgbClr val="000000"/>
                    </a:solidFill>
                    <a:latin typeface="微软雅黑" pitchFamily="34" charset="-122"/>
                    <a:ea typeface="微软雅黑" pitchFamily="34" charset="-122"/>
                  </a:rPr>
                  <a:t>性能测试结果</a:t>
                </a:r>
                <a:endParaRPr lang="zh-CN" altLang="en-US" sz="1600" b="1" kern="0" dirty="0">
                  <a:solidFill>
                    <a:srgbClr val="000000"/>
                  </a:solidFill>
                  <a:latin typeface="微软雅黑" pitchFamily="34" charset="-122"/>
                  <a:ea typeface="微软雅黑" pitchFamily="34" charset="-122"/>
                </a:endParaRPr>
              </a:p>
            </p:txBody>
          </p:sp>
        </p:grpSp>
        <p:sp>
          <p:nvSpPr>
            <p:cNvPr id="93" name="圆角矩形 92"/>
            <p:cNvSpPr/>
            <p:nvPr/>
          </p:nvSpPr>
          <p:spPr bwMode="auto">
            <a:xfrm>
              <a:off x="1143000" y="1796890"/>
              <a:ext cx="2952750" cy="936756"/>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7817" tIns="43908" rIns="87817" bIns="43908" anchor="ctr"/>
            <a:lstStyle/>
            <a:p>
              <a:pPr algn="ctr" defTabSz="877888">
                <a:lnSpc>
                  <a:spcPct val="110000"/>
                </a:lnSpc>
                <a:buClr>
                  <a:schemeClr val="bg1"/>
                </a:buClr>
                <a:defRPr/>
              </a:pPr>
              <a:r>
                <a:rPr lang="en-US" altLang="zh-CN" sz="1400" dirty="0" smtClean="0">
                  <a:solidFill>
                    <a:schemeClr val="tx1"/>
                  </a:solidFill>
                  <a:latin typeface="微软雅黑" pitchFamily="34" charset="-122"/>
                  <a:ea typeface="微软雅黑" pitchFamily="34" charset="-122"/>
                </a:rPr>
                <a:t>        </a:t>
              </a:r>
              <a:r>
                <a:rPr lang="en-US" altLang="zh-CN" sz="1100" dirty="0" smtClean="0">
                  <a:solidFill>
                    <a:schemeClr val="tx1"/>
                  </a:solidFill>
                  <a:latin typeface="微软雅黑" pitchFamily="34" charset="-122"/>
                  <a:ea typeface="微软雅黑" pitchFamily="34" charset="-122"/>
                </a:rPr>
                <a:t>Tile</a:t>
              </a:r>
              <a:r>
                <a:rPr lang="zh-CN" altLang="en-US" sz="1100" dirty="0">
                  <a:solidFill>
                    <a:schemeClr val="tx1"/>
                  </a:solidFill>
                  <a:latin typeface="微软雅黑" pitchFamily="34" charset="-122"/>
                  <a:ea typeface="微软雅黑" pitchFamily="34" charset="-122"/>
                </a:rPr>
                <a:t>总</a:t>
              </a:r>
              <a:r>
                <a:rPr lang="zh-CN" altLang="en-US" sz="1100" dirty="0" smtClean="0">
                  <a:solidFill>
                    <a:schemeClr val="tx1"/>
                  </a:solidFill>
                  <a:latin typeface="微软雅黑" pitchFamily="34" charset="-122"/>
                  <a:ea typeface="微软雅黑" pitchFamily="34" charset="-122"/>
                </a:rPr>
                <a:t>数：</a:t>
              </a:r>
              <a:r>
                <a:rPr lang="en-US" altLang="zh-CN" sz="2400" dirty="0" smtClean="0">
                  <a:solidFill>
                    <a:srgbClr val="FF0000"/>
                  </a:solidFill>
                  <a:latin typeface="微软雅黑" pitchFamily="34" charset="-122"/>
                  <a:ea typeface="微软雅黑" pitchFamily="34" charset="-122"/>
                </a:rPr>
                <a:t>40</a:t>
              </a:r>
              <a:endParaRPr lang="zh-CN" altLang="en-US" sz="2400" b="0" dirty="0">
                <a:solidFill>
                  <a:srgbClr val="FF0000"/>
                </a:solidFill>
                <a:latin typeface="微软雅黑" pitchFamily="34" charset="-122"/>
                <a:ea typeface="微软雅黑" pitchFamily="34" charset="-122"/>
              </a:endParaRPr>
            </a:p>
          </p:txBody>
        </p:sp>
        <p:sp>
          <p:nvSpPr>
            <p:cNvPr id="94" name="圆角矩形 93"/>
            <p:cNvSpPr/>
            <p:nvPr/>
          </p:nvSpPr>
          <p:spPr bwMode="auto">
            <a:xfrm>
              <a:off x="1144588" y="2840987"/>
              <a:ext cx="2952750" cy="952764"/>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7817" tIns="43908" rIns="87817" bIns="43908" anchor="ctr"/>
            <a:lstStyle/>
            <a:p>
              <a:pPr defTabSz="877888">
                <a:lnSpc>
                  <a:spcPts val="1200"/>
                </a:lnSpc>
                <a:buClr>
                  <a:schemeClr val="bg1"/>
                </a:buClr>
                <a:defRPr/>
              </a:pPr>
              <a:r>
                <a:rPr lang="en-US" altLang="zh-CN" sz="800" dirty="0">
                  <a:solidFill>
                    <a:schemeClr val="tx1"/>
                  </a:solidFill>
                  <a:latin typeface="微软雅黑" pitchFamily="34" charset="-122"/>
                  <a:ea typeface="微软雅黑" pitchFamily="34" charset="-122"/>
                </a:rPr>
                <a:t>Overall Score</a:t>
              </a:r>
              <a:r>
                <a:rPr lang="en-US" altLang="zh-CN" sz="1200" dirty="0">
                  <a:solidFill>
                    <a:schemeClr val="tx1"/>
                  </a:solidFill>
                  <a:latin typeface="微软雅黑" pitchFamily="34" charset="-122"/>
                  <a:ea typeface="微软雅黑" pitchFamily="34" charset="-122"/>
                </a:rPr>
                <a:t> </a:t>
              </a:r>
              <a:endParaRPr lang="en-US" altLang="zh-CN" sz="1200" dirty="0" smtClean="0">
                <a:solidFill>
                  <a:schemeClr val="tx1"/>
                </a:solidFill>
                <a:latin typeface="微软雅黑" pitchFamily="34" charset="-122"/>
                <a:ea typeface="微软雅黑" pitchFamily="34" charset="-122"/>
              </a:endParaRPr>
            </a:p>
            <a:p>
              <a:pPr defTabSz="877888">
                <a:lnSpc>
                  <a:spcPts val="1200"/>
                </a:lnSpc>
                <a:buClr>
                  <a:schemeClr val="bg1"/>
                </a:buClr>
                <a:defRPr/>
              </a:pPr>
              <a:r>
                <a:rPr lang="en-US" altLang="zh-CN" sz="1400" dirty="0" smtClean="0">
                  <a:solidFill>
                    <a:schemeClr val="tx1"/>
                  </a:solidFill>
                  <a:latin typeface="微软雅黑" pitchFamily="34" charset="-122"/>
                  <a:ea typeface="微软雅黑" pitchFamily="34" charset="-122"/>
                </a:rPr>
                <a:t>                </a:t>
              </a:r>
              <a:r>
                <a:rPr lang="en-US" altLang="zh-CN" sz="1100" dirty="0" smtClean="0">
                  <a:solidFill>
                    <a:schemeClr val="tx1"/>
                  </a:solidFill>
                  <a:latin typeface="微软雅黑" pitchFamily="34" charset="-122"/>
                  <a:ea typeface="微软雅黑" pitchFamily="34" charset="-122"/>
                </a:rPr>
                <a:t>Performance</a:t>
              </a:r>
              <a:r>
                <a:rPr lang="zh-CN" altLang="en-US" sz="1100" dirty="0" smtClean="0">
                  <a:solidFill>
                    <a:schemeClr val="tx1"/>
                  </a:solidFill>
                  <a:latin typeface="微软雅黑" pitchFamily="34" charset="-122"/>
                  <a:ea typeface="微软雅黑" pitchFamily="34" charset="-122"/>
                </a:rPr>
                <a:t>得分：</a:t>
              </a:r>
              <a:r>
                <a:rPr lang="en-US" altLang="zh-CN" sz="2400" dirty="0" smtClean="0">
                  <a:solidFill>
                    <a:srgbClr val="FF0000"/>
                  </a:solidFill>
                  <a:latin typeface="微软雅黑" pitchFamily="34" charset="-122"/>
                  <a:ea typeface="微软雅黑" pitchFamily="34" charset="-122"/>
                </a:rPr>
                <a:t>3895</a:t>
              </a:r>
              <a:endParaRPr lang="zh-CN" altLang="en-US" sz="2400" b="0" dirty="0">
                <a:solidFill>
                  <a:srgbClr val="FF0000"/>
                </a:solidFill>
                <a:latin typeface="微软雅黑" pitchFamily="34" charset="-122"/>
                <a:ea typeface="微软雅黑" pitchFamily="34" charset="-122"/>
              </a:endParaRPr>
            </a:p>
          </p:txBody>
        </p:sp>
        <p:sp>
          <p:nvSpPr>
            <p:cNvPr id="95" name="圆角矩形 94"/>
            <p:cNvSpPr/>
            <p:nvPr/>
          </p:nvSpPr>
          <p:spPr bwMode="auto">
            <a:xfrm>
              <a:off x="1146175" y="3913849"/>
              <a:ext cx="2951163" cy="832380"/>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7817" tIns="43908" rIns="87817" bIns="43908" anchor="ctr"/>
            <a:lstStyle/>
            <a:p>
              <a:pPr defTabSz="877888">
                <a:lnSpc>
                  <a:spcPts val="1200"/>
                </a:lnSpc>
                <a:buClr>
                  <a:schemeClr val="bg1"/>
                </a:buClr>
                <a:defRPr/>
              </a:pPr>
              <a:r>
                <a:rPr lang="en-US" altLang="zh-CN" sz="800" dirty="0">
                  <a:solidFill>
                    <a:schemeClr val="tx1"/>
                  </a:solidFill>
                  <a:latin typeface="微软雅黑" pitchFamily="34" charset="-122"/>
                  <a:ea typeface="微软雅黑" pitchFamily="34" charset="-122"/>
                </a:rPr>
                <a:t>Overall Score</a:t>
              </a:r>
              <a:r>
                <a:rPr lang="en-US" altLang="zh-CN" sz="1400" dirty="0">
                  <a:solidFill>
                    <a:schemeClr val="tx1"/>
                  </a:solidFill>
                  <a:latin typeface="微软雅黑" pitchFamily="34" charset="-122"/>
                  <a:ea typeface="微软雅黑" pitchFamily="34" charset="-122"/>
                </a:rPr>
                <a:t> </a:t>
              </a:r>
              <a:endParaRPr lang="en-US" altLang="zh-CN" sz="1400" dirty="0" smtClean="0">
                <a:solidFill>
                  <a:schemeClr val="tx1"/>
                </a:solidFill>
                <a:latin typeface="微软雅黑" pitchFamily="34" charset="-122"/>
                <a:ea typeface="微软雅黑" pitchFamily="34" charset="-122"/>
              </a:endParaRPr>
            </a:p>
            <a:p>
              <a:pPr defTabSz="877888">
                <a:lnSpc>
                  <a:spcPts val="1200"/>
                </a:lnSpc>
                <a:buClr>
                  <a:schemeClr val="bg1"/>
                </a:buClr>
                <a:defRPr/>
              </a:pPr>
              <a:r>
                <a:rPr lang="en-US" altLang="zh-CN" sz="1400" dirty="0" smtClean="0">
                  <a:solidFill>
                    <a:schemeClr val="tx1"/>
                  </a:solidFill>
                  <a:latin typeface="微软雅黑" pitchFamily="34" charset="-122"/>
                  <a:ea typeface="微软雅黑" pitchFamily="34" charset="-122"/>
                </a:rPr>
                <a:t>                                </a:t>
              </a:r>
              <a:r>
                <a:rPr lang="en-US" altLang="zh-CN" sz="1100" dirty="0" smtClean="0">
                  <a:solidFill>
                    <a:schemeClr val="tx1"/>
                  </a:solidFill>
                  <a:latin typeface="微软雅黑" pitchFamily="34" charset="-122"/>
                  <a:ea typeface="微软雅黑" pitchFamily="34" charset="-122"/>
                </a:rPr>
                <a:t>QOS</a:t>
              </a:r>
              <a:r>
                <a:rPr lang="zh-CN" altLang="en-US" sz="1100" dirty="0" smtClean="0">
                  <a:solidFill>
                    <a:schemeClr val="tx1"/>
                  </a:solidFill>
                  <a:latin typeface="微软雅黑" pitchFamily="34" charset="-122"/>
                  <a:ea typeface="微软雅黑" pitchFamily="34" charset="-122"/>
                </a:rPr>
                <a:t>：</a:t>
              </a:r>
              <a:r>
                <a:rPr lang="en-US" altLang="zh-CN" sz="2400" dirty="0" smtClean="0">
                  <a:solidFill>
                    <a:srgbClr val="FF0000"/>
                  </a:solidFill>
                  <a:latin typeface="微软雅黑" pitchFamily="34" charset="-122"/>
                  <a:ea typeface="微软雅黑" pitchFamily="34" charset="-122"/>
                </a:rPr>
                <a:t>99.75</a:t>
              </a:r>
              <a:r>
                <a:rPr lang="en-US" altLang="zh-CN" sz="2400" dirty="0">
                  <a:solidFill>
                    <a:srgbClr val="FF0000"/>
                  </a:solidFill>
                  <a:latin typeface="微软雅黑" pitchFamily="34" charset="-122"/>
                  <a:ea typeface="微软雅黑" pitchFamily="34" charset="-122"/>
                </a:rPr>
                <a:t>%</a:t>
              </a:r>
              <a:endParaRPr lang="zh-CN" altLang="en-US" sz="2400" b="0" dirty="0">
                <a:solidFill>
                  <a:srgbClr val="FF0000"/>
                </a:solidFill>
                <a:latin typeface="微软雅黑" pitchFamily="34" charset="-122"/>
                <a:ea typeface="微软雅黑" pitchFamily="34"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34554"/>
            <a:ext cx="8295580" cy="653653"/>
          </a:xfrm>
          <a:noFill/>
          <a:ln>
            <a:noFill/>
          </a:ln>
          <a:effectLst/>
        </p:spPr>
        <p:txBody>
          <a:bodyPr vert="horz" wrap="square" lIns="0" tIns="40064" rIns="80129" bIns="40064" numCol="1" anchor="ctr" anchorCtr="0" compatLnSpc="1">
            <a:prstTxWarp prst="textNoShape">
              <a:avLst/>
            </a:prstTxWarp>
          </a:bodyPr>
          <a:lstStyle/>
          <a:p>
            <a:pPr defTabSz="794375">
              <a:defRPr/>
            </a:pPr>
            <a:r>
              <a:rPr lang="zh-CN" altLang="en-US" sz="2400" dirty="0" smtClean="0">
                <a:solidFill>
                  <a:srgbClr val="990000"/>
                </a:solidFill>
                <a:ea typeface="微软雅黑" pitchFamily="34" charset="-122"/>
                <a:cs typeface="Arial" pitchFamily="34" charset="0"/>
              </a:rPr>
              <a:t>模块化数据中心让教育云快速部署、灵活扩展</a:t>
            </a:r>
            <a:endParaRPr lang="en-US" altLang="en-US" sz="2400" dirty="0" smtClean="0">
              <a:solidFill>
                <a:srgbClr val="990000"/>
              </a:solidFill>
              <a:ea typeface="微软雅黑" pitchFamily="34" charset="-122"/>
              <a:cs typeface="Arial" pitchFamily="34" charset="0"/>
            </a:endParaRPr>
          </a:p>
        </p:txBody>
      </p:sp>
      <p:grpSp>
        <p:nvGrpSpPr>
          <p:cNvPr id="113" name="组合 112"/>
          <p:cNvGrpSpPr/>
          <p:nvPr/>
        </p:nvGrpSpPr>
        <p:grpSpPr>
          <a:xfrm>
            <a:off x="283064" y="2886460"/>
            <a:ext cx="8576684" cy="1680828"/>
            <a:chOff x="378067" y="986415"/>
            <a:chExt cx="8576684" cy="1680828"/>
          </a:xfrm>
        </p:grpSpPr>
        <p:grpSp>
          <p:nvGrpSpPr>
            <p:cNvPr id="8" name="Group 53"/>
            <p:cNvGrpSpPr/>
            <p:nvPr/>
          </p:nvGrpSpPr>
          <p:grpSpPr>
            <a:xfrm>
              <a:off x="378067" y="986415"/>
              <a:ext cx="4265942" cy="1680585"/>
              <a:chOff x="378066" y="675141"/>
              <a:chExt cx="5413313" cy="1680585"/>
            </a:xfrm>
          </p:grpSpPr>
          <p:grpSp>
            <p:nvGrpSpPr>
              <p:cNvPr id="9" name="Group 18"/>
              <p:cNvGrpSpPr/>
              <p:nvPr/>
            </p:nvGrpSpPr>
            <p:grpSpPr>
              <a:xfrm>
                <a:off x="3135550" y="675141"/>
                <a:ext cx="2655829" cy="1680585"/>
                <a:chOff x="3135550" y="675141"/>
                <a:chExt cx="2655829" cy="1680585"/>
              </a:xfrm>
            </p:grpSpPr>
            <p:grpSp>
              <p:nvGrpSpPr>
                <p:cNvPr id="10" name="组合 81"/>
                <p:cNvGrpSpPr/>
                <p:nvPr/>
              </p:nvGrpSpPr>
              <p:grpSpPr>
                <a:xfrm>
                  <a:off x="3135550" y="675141"/>
                  <a:ext cx="2648198" cy="1680585"/>
                  <a:chOff x="378066" y="675141"/>
                  <a:chExt cx="2648198" cy="1680585"/>
                </a:xfrm>
              </p:grpSpPr>
              <p:sp>
                <p:nvSpPr>
                  <p:cNvPr id="29" name="矩形 82"/>
                  <p:cNvSpPr/>
                  <p:nvPr/>
                </p:nvSpPr>
                <p:spPr bwMode="auto">
                  <a:xfrm>
                    <a:off x="381243" y="675141"/>
                    <a:ext cx="2644561" cy="1680585"/>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华文细黑" pitchFamily="2" charset="-122"/>
                      <a:ea typeface="华文细黑" pitchFamily="2" charset="-122"/>
                    </a:endParaRPr>
                  </a:p>
                </p:txBody>
              </p:sp>
              <p:sp>
                <p:nvSpPr>
                  <p:cNvPr id="30" name="Text Box 75"/>
                  <p:cNvSpPr txBox="1">
                    <a:spLocks noChangeArrowheads="1"/>
                  </p:cNvSpPr>
                  <p:nvPr/>
                </p:nvSpPr>
                <p:spPr bwMode="auto">
                  <a:xfrm>
                    <a:off x="378066" y="694980"/>
                    <a:ext cx="2648198" cy="229241"/>
                  </a:xfrm>
                  <a:prstGeom prst="rect">
                    <a:avLst/>
                  </a:prstGeom>
                  <a:solidFill>
                    <a:srgbClr val="990000"/>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9384" tIns="29692" rIns="59384" bIns="29692" anchor="ctr">
                    <a:spAutoFit/>
                  </a:bodyPr>
                  <a:lstStyle/>
                  <a:p>
                    <a:pPr algn="ctr" defTabSz="601106" fontAlgn="auto">
                      <a:spcBef>
                        <a:spcPts val="0"/>
                      </a:spcBef>
                      <a:spcAft>
                        <a:spcPts val="0"/>
                      </a:spcAft>
                      <a:defRPr/>
                    </a:pPr>
                    <a:r>
                      <a:rPr lang="zh-CN" altLang="en-US" sz="1100" b="1" kern="0" dirty="0" smtClean="0">
                        <a:solidFill>
                          <a:srgbClr val="FFFFFF"/>
                        </a:solidFill>
                        <a:latin typeface="华文细黑" pitchFamily="2" charset="-122"/>
                        <a:ea typeface="华文细黑" pitchFamily="2" charset="-122"/>
                      </a:rPr>
                      <a:t>小型</a:t>
                    </a:r>
                    <a:r>
                      <a:rPr lang="en-US" altLang="zh-CN" sz="1100" b="1" kern="0" dirty="0" smtClean="0">
                        <a:solidFill>
                          <a:srgbClr val="FFFFFF"/>
                        </a:solidFill>
                        <a:latin typeface="华文细黑" pitchFamily="2" charset="-122"/>
                        <a:ea typeface="华文细黑" pitchFamily="2" charset="-122"/>
                      </a:rPr>
                      <a:t>(30</a:t>
                    </a:r>
                    <a:r>
                      <a:rPr lang="zh-CN" altLang="en-US" sz="1100" b="1" kern="0" dirty="0" smtClean="0">
                        <a:solidFill>
                          <a:srgbClr val="FFFFFF"/>
                        </a:solidFill>
                        <a:latin typeface="华文细黑" pitchFamily="2" charset="-122"/>
                        <a:ea typeface="华文细黑" pitchFamily="2" charset="-122"/>
                      </a:rPr>
                      <a:t>～</a:t>
                    </a:r>
                    <a:r>
                      <a:rPr lang="en-US" altLang="zh-CN" sz="1100" b="1" kern="0" dirty="0" smtClean="0">
                        <a:solidFill>
                          <a:srgbClr val="FFFFFF"/>
                        </a:solidFill>
                        <a:latin typeface="华文细黑" pitchFamily="2" charset="-122"/>
                        <a:ea typeface="华文细黑" pitchFamily="2" charset="-122"/>
                      </a:rPr>
                      <a:t>100</a:t>
                    </a:r>
                    <a:r>
                      <a:rPr lang="zh-CN" altLang="en-US" sz="1100" b="1" kern="0" dirty="0" smtClean="0">
                        <a:solidFill>
                          <a:srgbClr val="FFFFFF"/>
                        </a:solidFill>
                        <a:latin typeface="华文细黑" pitchFamily="2" charset="-122"/>
                        <a:ea typeface="华文细黑" pitchFamily="2" charset="-122"/>
                      </a:rPr>
                      <a:t>平米</a:t>
                    </a:r>
                    <a:r>
                      <a:rPr lang="en-US" altLang="zh-CN" sz="1100" b="1" kern="0" dirty="0" smtClean="0">
                        <a:solidFill>
                          <a:srgbClr val="FFFFFF"/>
                        </a:solidFill>
                        <a:latin typeface="华文细黑" pitchFamily="2" charset="-122"/>
                        <a:ea typeface="华文细黑" pitchFamily="2" charset="-122"/>
                      </a:rPr>
                      <a:t>)</a:t>
                    </a:r>
                    <a:endParaRPr lang="zh-CN" altLang="en-US" sz="1100" b="1" kern="0" dirty="0">
                      <a:solidFill>
                        <a:srgbClr val="FFFFFF"/>
                      </a:solidFill>
                      <a:latin typeface="华文细黑" pitchFamily="2" charset="-122"/>
                      <a:ea typeface="华文细黑" pitchFamily="2" charset="-122"/>
                    </a:endParaRPr>
                  </a:p>
                </p:txBody>
              </p:sp>
            </p:grpSp>
            <p:sp>
              <p:nvSpPr>
                <p:cNvPr id="21" name="Text Box 76"/>
                <p:cNvSpPr txBox="1">
                  <a:spLocks noChangeArrowheads="1"/>
                </p:cNvSpPr>
                <p:nvPr/>
              </p:nvSpPr>
              <p:spPr bwMode="auto">
                <a:xfrm>
                  <a:off x="3203848" y="2085255"/>
                  <a:ext cx="2587531" cy="198463"/>
                </a:xfrm>
                <a:prstGeom prst="rect">
                  <a:avLst/>
                </a:prstGeom>
                <a:noFill/>
                <a:ln w="6350" algn="ctr">
                  <a:noFill/>
                  <a:miter lim="800000"/>
                  <a:headEnd/>
                  <a:tailEnd/>
                </a:ln>
                <a:effectLst/>
              </p:spPr>
              <p:txBody>
                <a:bodyPr wrap="square" lIns="59384" tIns="29692" rIns="59384" bIns="29692">
                  <a:spAutoFit/>
                </a:bodyPr>
                <a:lstStyle/>
                <a:p>
                  <a:pPr defTabSz="601106" fontAlgn="auto">
                    <a:spcBef>
                      <a:spcPts val="0"/>
                    </a:spcBef>
                    <a:spcAft>
                      <a:spcPts val="0"/>
                    </a:spcAft>
                    <a:defRPr/>
                  </a:pPr>
                  <a:r>
                    <a:rPr lang="zh-CN" altLang="en-US" sz="900" kern="0" dirty="0" smtClean="0">
                      <a:solidFill>
                        <a:srgbClr val="000000"/>
                      </a:solidFill>
                      <a:latin typeface="华文细黑" pitchFamily="2" charset="-122"/>
                      <a:ea typeface="华文细黑" pitchFamily="2" charset="-122"/>
                    </a:rPr>
                    <a:t>部署规模：</a:t>
                  </a:r>
                  <a:r>
                    <a:rPr lang="en-US" altLang="zh-CN" sz="900" kern="0" dirty="0" smtClean="0">
                      <a:solidFill>
                        <a:srgbClr val="000000"/>
                      </a:solidFill>
                      <a:latin typeface="华文细黑" pitchFamily="2" charset="-122"/>
                      <a:ea typeface="华文细黑" pitchFamily="2" charset="-122"/>
                    </a:rPr>
                    <a:t>6-28</a:t>
                  </a:r>
                  <a:r>
                    <a:rPr lang="zh-CN" altLang="en-US" sz="900" kern="0" dirty="0" smtClean="0">
                      <a:solidFill>
                        <a:srgbClr val="000000"/>
                      </a:solidFill>
                      <a:latin typeface="华文细黑" pitchFamily="2" charset="-122"/>
                      <a:ea typeface="华文细黑" pitchFamily="2" charset="-122"/>
                    </a:rPr>
                    <a:t>个服务器机柜</a:t>
                  </a:r>
                </a:p>
              </p:txBody>
            </p:sp>
            <p:grpSp>
              <p:nvGrpSpPr>
                <p:cNvPr id="11" name="组合 33"/>
                <p:cNvGrpSpPr/>
                <p:nvPr/>
              </p:nvGrpSpPr>
              <p:grpSpPr>
                <a:xfrm>
                  <a:off x="3255936" y="1115135"/>
                  <a:ext cx="1117786" cy="809004"/>
                  <a:chOff x="2818086" y="2191132"/>
                  <a:chExt cx="1725134" cy="1066417"/>
                </a:xfrm>
              </p:grpSpPr>
              <p:pic>
                <p:nvPicPr>
                  <p:cNvPr id="24" name="Picture 4" descr="D:\Work\◆站点书屋\综合汇报\2012MWC+CeBit\2012CeBit\2012_CeBit_Energy_BU-Presentation(Solution_Demo)\material\IDS2000 V2 single row.jpg"/>
                  <p:cNvPicPr>
                    <a:picLocks noChangeAspect="1" noChangeArrowheads="1"/>
                  </p:cNvPicPr>
                  <p:nvPr/>
                </p:nvPicPr>
                <p:blipFill>
                  <a:blip r:embed="rId3" cstate="email"/>
                  <a:srcRect/>
                  <a:stretch>
                    <a:fillRect/>
                  </a:stretch>
                </p:blipFill>
                <p:spPr bwMode="auto">
                  <a:xfrm>
                    <a:off x="2818086" y="2191132"/>
                    <a:ext cx="1725134" cy="1066417"/>
                  </a:xfrm>
                  <a:prstGeom prst="rect">
                    <a:avLst/>
                  </a:prstGeom>
                  <a:solidFill>
                    <a:schemeClr val="bg1"/>
                  </a:solidFill>
                  <a:ln w="19050">
                    <a:noFill/>
                  </a:ln>
                  <a:effectLst>
                    <a:outerShdw blurRad="63500" sx="101000" sy="101000" algn="ctr" rotWithShape="0">
                      <a:prstClr val="black">
                        <a:alpha val="30000"/>
                      </a:prstClr>
                    </a:outerShdw>
                  </a:effectLst>
                </p:spPr>
              </p:pic>
              <p:sp>
                <p:nvSpPr>
                  <p:cNvPr id="25" name="TextBox 24"/>
                  <p:cNvSpPr txBox="1"/>
                  <p:nvPr/>
                </p:nvSpPr>
                <p:spPr>
                  <a:xfrm>
                    <a:off x="3905942" y="2486025"/>
                    <a:ext cx="498756" cy="523874"/>
                  </a:xfrm>
                  <a:prstGeom prst="rect">
                    <a:avLst/>
                  </a:prstGeom>
                  <a:noFill/>
                </p:spPr>
                <p:txBody>
                  <a:bodyPr vert="eaVert" wrap="square" rtlCol="0">
                    <a:spAutoFit/>
                  </a:bodyPr>
                  <a:lstStyle/>
                  <a:p>
                    <a:r>
                      <a:rPr lang="en-US" altLang="zh-CN" sz="900" dirty="0" smtClean="0">
                        <a:solidFill>
                          <a:srgbClr val="FFFFFF"/>
                        </a:solidFill>
                        <a:latin typeface="华文细黑" pitchFamily="2" charset="-122"/>
                        <a:ea typeface="华文细黑" pitchFamily="2" charset="-122"/>
                        <a:cs typeface="Arial" pitchFamily="34" charset="0"/>
                      </a:rPr>
                      <a:t>UPS</a:t>
                    </a:r>
                    <a:endParaRPr lang="zh-CN" altLang="en-US" sz="900" dirty="0">
                      <a:solidFill>
                        <a:srgbClr val="FFFFFF"/>
                      </a:solidFill>
                      <a:latin typeface="华文细黑" pitchFamily="2" charset="-122"/>
                      <a:ea typeface="华文细黑" pitchFamily="2" charset="-122"/>
                      <a:cs typeface="Arial" pitchFamily="34" charset="0"/>
                    </a:endParaRPr>
                  </a:p>
                </p:txBody>
              </p:sp>
              <p:sp>
                <p:nvSpPr>
                  <p:cNvPr id="26" name="TextBox 25"/>
                  <p:cNvSpPr txBox="1"/>
                  <p:nvPr/>
                </p:nvSpPr>
                <p:spPr>
                  <a:xfrm>
                    <a:off x="3182230" y="2590800"/>
                    <a:ext cx="498756" cy="523874"/>
                  </a:xfrm>
                  <a:prstGeom prst="rect">
                    <a:avLst/>
                  </a:prstGeom>
                  <a:noFill/>
                </p:spPr>
                <p:txBody>
                  <a:bodyPr vert="eaVert" wrap="square" rtlCol="0">
                    <a:spAutoFit/>
                  </a:bodyPr>
                  <a:lstStyle/>
                  <a:p>
                    <a:r>
                      <a:rPr lang="en-US" altLang="zh-CN" sz="900" dirty="0" smtClean="0">
                        <a:solidFill>
                          <a:srgbClr val="FFFFFF"/>
                        </a:solidFill>
                        <a:latin typeface="华文细黑" pitchFamily="2" charset="-122"/>
                        <a:ea typeface="华文细黑" pitchFamily="2" charset="-122"/>
                        <a:cs typeface="Arial" pitchFamily="34" charset="0"/>
                      </a:rPr>
                      <a:t>Rack</a:t>
                    </a:r>
                    <a:endParaRPr lang="zh-CN" altLang="en-US" sz="900" dirty="0">
                      <a:solidFill>
                        <a:srgbClr val="FFFFFF"/>
                      </a:solidFill>
                      <a:latin typeface="华文细黑" pitchFamily="2" charset="-122"/>
                      <a:ea typeface="华文细黑" pitchFamily="2" charset="-122"/>
                      <a:cs typeface="Arial" pitchFamily="34" charset="0"/>
                    </a:endParaRPr>
                  </a:p>
                </p:txBody>
              </p:sp>
              <p:sp>
                <p:nvSpPr>
                  <p:cNvPr id="27" name="TextBox 26"/>
                  <p:cNvSpPr txBox="1"/>
                  <p:nvPr/>
                </p:nvSpPr>
                <p:spPr>
                  <a:xfrm>
                    <a:off x="2987393" y="2381250"/>
                    <a:ext cx="498756" cy="523874"/>
                  </a:xfrm>
                  <a:prstGeom prst="rect">
                    <a:avLst/>
                  </a:prstGeom>
                  <a:noFill/>
                </p:spPr>
                <p:txBody>
                  <a:bodyPr vert="eaVert" wrap="square" rtlCol="0">
                    <a:spAutoFit/>
                  </a:bodyPr>
                  <a:lstStyle/>
                  <a:p>
                    <a:r>
                      <a:rPr lang="en-US" altLang="zh-CN" sz="900" dirty="0" smtClean="0">
                        <a:solidFill>
                          <a:srgbClr val="FFFFFF"/>
                        </a:solidFill>
                        <a:latin typeface="华文细黑" pitchFamily="2" charset="-122"/>
                        <a:ea typeface="华文细黑" pitchFamily="2" charset="-122"/>
                        <a:cs typeface="Arial" pitchFamily="34" charset="0"/>
                      </a:rPr>
                      <a:t>AC</a:t>
                    </a:r>
                    <a:endParaRPr lang="zh-CN" altLang="en-US" sz="900" dirty="0">
                      <a:solidFill>
                        <a:srgbClr val="FFFFFF"/>
                      </a:solidFill>
                      <a:latin typeface="华文细黑" pitchFamily="2" charset="-122"/>
                      <a:ea typeface="华文细黑" pitchFamily="2" charset="-122"/>
                      <a:cs typeface="Arial" pitchFamily="34" charset="0"/>
                    </a:endParaRPr>
                  </a:p>
                </p:txBody>
              </p:sp>
              <p:sp>
                <p:nvSpPr>
                  <p:cNvPr id="28" name="TextBox 27"/>
                  <p:cNvSpPr txBox="1"/>
                  <p:nvPr/>
                </p:nvSpPr>
                <p:spPr>
                  <a:xfrm>
                    <a:off x="3572541" y="2543227"/>
                    <a:ext cx="498756" cy="523874"/>
                  </a:xfrm>
                  <a:prstGeom prst="rect">
                    <a:avLst/>
                  </a:prstGeom>
                  <a:noFill/>
                </p:spPr>
                <p:txBody>
                  <a:bodyPr vert="eaVert" wrap="square" rtlCol="0">
                    <a:spAutoFit/>
                  </a:bodyPr>
                  <a:lstStyle/>
                  <a:p>
                    <a:r>
                      <a:rPr lang="en-US" altLang="zh-CN" sz="900" dirty="0" smtClean="0">
                        <a:solidFill>
                          <a:srgbClr val="FFFFFF"/>
                        </a:solidFill>
                        <a:latin typeface="华文细黑" pitchFamily="2" charset="-122"/>
                        <a:ea typeface="华文细黑" pitchFamily="2" charset="-122"/>
                        <a:cs typeface="Arial" pitchFamily="34" charset="0"/>
                      </a:rPr>
                      <a:t>PDU</a:t>
                    </a:r>
                    <a:endParaRPr lang="zh-CN" altLang="en-US" sz="900" dirty="0">
                      <a:solidFill>
                        <a:srgbClr val="FFFFFF"/>
                      </a:solidFill>
                      <a:latin typeface="华文细黑" pitchFamily="2" charset="-122"/>
                      <a:ea typeface="华文细黑" pitchFamily="2" charset="-122"/>
                      <a:cs typeface="Arial" pitchFamily="34" charset="0"/>
                    </a:endParaRPr>
                  </a:p>
                </p:txBody>
              </p:sp>
            </p:grpSp>
            <p:pic>
              <p:nvPicPr>
                <p:cNvPr id="23" name="Picture 5" descr="D:\Work\◆站点书屋\综合汇报\2012MWC+CeBit\2012CeBit\2012_CeBit_Energy_BU-Presentation(Solution_Demo)\material\IDS2000 V2 double row.jpg"/>
                <p:cNvPicPr>
                  <a:picLocks noChangeAspect="1" noChangeArrowheads="1"/>
                </p:cNvPicPr>
                <p:nvPr/>
              </p:nvPicPr>
              <p:blipFill>
                <a:blip r:embed="rId4" cstate="email"/>
                <a:srcRect/>
                <a:stretch>
                  <a:fillRect/>
                </a:stretch>
              </p:blipFill>
              <p:spPr bwMode="auto">
                <a:xfrm>
                  <a:off x="4500004" y="1115135"/>
                  <a:ext cx="969019" cy="845673"/>
                </a:xfrm>
                <a:prstGeom prst="rect">
                  <a:avLst/>
                </a:prstGeom>
                <a:solidFill>
                  <a:schemeClr val="bg1"/>
                </a:solidFill>
                <a:ln w="19050">
                  <a:noFill/>
                </a:ln>
                <a:effectLst/>
              </p:spPr>
            </p:pic>
          </p:grpSp>
          <p:grpSp>
            <p:nvGrpSpPr>
              <p:cNvPr id="12" name="Group 36"/>
              <p:cNvGrpSpPr/>
              <p:nvPr/>
            </p:nvGrpSpPr>
            <p:grpSpPr>
              <a:xfrm>
                <a:off x="378066" y="675141"/>
                <a:ext cx="3079665" cy="1680585"/>
                <a:chOff x="378066" y="675141"/>
                <a:chExt cx="3079665" cy="1680585"/>
              </a:xfrm>
            </p:grpSpPr>
            <p:grpSp>
              <p:nvGrpSpPr>
                <p:cNvPr id="13" name="组合 80"/>
                <p:cNvGrpSpPr/>
                <p:nvPr/>
              </p:nvGrpSpPr>
              <p:grpSpPr>
                <a:xfrm>
                  <a:off x="378066" y="675141"/>
                  <a:ext cx="2648198" cy="1680585"/>
                  <a:chOff x="378066" y="675141"/>
                  <a:chExt cx="2648198" cy="1680585"/>
                </a:xfrm>
              </p:grpSpPr>
              <p:sp>
                <p:nvSpPr>
                  <p:cNvPr id="42" name="矩形 146"/>
                  <p:cNvSpPr/>
                  <p:nvPr/>
                </p:nvSpPr>
                <p:spPr bwMode="auto">
                  <a:xfrm>
                    <a:off x="381243" y="675141"/>
                    <a:ext cx="2644561" cy="1680585"/>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华文细黑" pitchFamily="2" charset="-122"/>
                      <a:ea typeface="华文细黑" pitchFamily="2" charset="-122"/>
                    </a:endParaRPr>
                  </a:p>
                </p:txBody>
              </p:sp>
              <p:sp>
                <p:nvSpPr>
                  <p:cNvPr id="43" name="Text Box 75"/>
                  <p:cNvSpPr txBox="1">
                    <a:spLocks noChangeArrowheads="1"/>
                  </p:cNvSpPr>
                  <p:nvPr/>
                </p:nvSpPr>
                <p:spPr bwMode="auto">
                  <a:xfrm>
                    <a:off x="378066" y="694980"/>
                    <a:ext cx="2648198" cy="229241"/>
                  </a:xfrm>
                  <a:prstGeom prst="rect">
                    <a:avLst/>
                  </a:prstGeom>
                  <a:solidFill>
                    <a:srgbClr val="990000"/>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9384" tIns="29692" rIns="59384" bIns="29692" anchor="ctr">
                    <a:spAutoFit/>
                  </a:bodyPr>
                  <a:lstStyle/>
                  <a:p>
                    <a:pPr algn="ctr" defTabSz="601106" fontAlgn="auto">
                      <a:spcBef>
                        <a:spcPts val="0"/>
                      </a:spcBef>
                      <a:spcAft>
                        <a:spcPts val="0"/>
                      </a:spcAft>
                      <a:defRPr/>
                    </a:pPr>
                    <a:r>
                      <a:rPr lang="zh-CN" altLang="en-US" sz="1100" b="1" kern="0" dirty="0" smtClean="0">
                        <a:solidFill>
                          <a:srgbClr val="FFFFFF"/>
                        </a:solidFill>
                        <a:latin typeface="华文细黑" pitchFamily="2" charset="-122"/>
                        <a:ea typeface="华文细黑" pitchFamily="2" charset="-122"/>
                      </a:rPr>
                      <a:t>微型</a:t>
                    </a:r>
                    <a:r>
                      <a:rPr lang="en-US" altLang="zh-CN" sz="1100" b="1" kern="0" dirty="0" smtClean="0">
                        <a:solidFill>
                          <a:srgbClr val="FFFFFF"/>
                        </a:solidFill>
                        <a:latin typeface="华文细黑" pitchFamily="2" charset="-122"/>
                        <a:ea typeface="华文细黑" pitchFamily="2" charset="-122"/>
                      </a:rPr>
                      <a:t>(</a:t>
                    </a:r>
                    <a:r>
                      <a:rPr lang="zh-CN" altLang="en-US" sz="1100" b="1" kern="0" dirty="0" smtClean="0">
                        <a:solidFill>
                          <a:srgbClr val="FFFFFF"/>
                        </a:solidFill>
                        <a:latin typeface="华文细黑" pitchFamily="2" charset="-122"/>
                        <a:ea typeface="华文细黑" pitchFamily="2" charset="-122"/>
                      </a:rPr>
                      <a:t>小于</a:t>
                    </a:r>
                    <a:r>
                      <a:rPr lang="en-US" altLang="zh-CN" sz="1100" b="1" kern="0" dirty="0" smtClean="0">
                        <a:solidFill>
                          <a:srgbClr val="FFFFFF"/>
                        </a:solidFill>
                        <a:latin typeface="华文细黑" pitchFamily="2" charset="-122"/>
                        <a:ea typeface="华文细黑" pitchFamily="2" charset="-122"/>
                      </a:rPr>
                      <a:t>20</a:t>
                    </a:r>
                    <a:r>
                      <a:rPr lang="zh-CN" altLang="en-US" sz="1100" b="1" kern="0" dirty="0" smtClean="0">
                        <a:solidFill>
                          <a:srgbClr val="FFFFFF"/>
                        </a:solidFill>
                        <a:latin typeface="华文细黑" pitchFamily="2" charset="-122"/>
                        <a:ea typeface="华文细黑" pitchFamily="2" charset="-122"/>
                      </a:rPr>
                      <a:t>平米</a:t>
                    </a:r>
                    <a:r>
                      <a:rPr lang="en-US" altLang="zh-CN" sz="1100" b="1" kern="0" dirty="0" smtClean="0">
                        <a:solidFill>
                          <a:srgbClr val="FFFFFF"/>
                        </a:solidFill>
                        <a:latin typeface="华文细黑" pitchFamily="2" charset="-122"/>
                        <a:ea typeface="华文细黑" pitchFamily="2" charset="-122"/>
                      </a:rPr>
                      <a:t>)</a:t>
                    </a:r>
                    <a:endParaRPr lang="zh-CN" altLang="en-US" sz="1100" b="1" kern="0" dirty="0">
                      <a:solidFill>
                        <a:srgbClr val="FFFFFF"/>
                      </a:solidFill>
                      <a:latin typeface="华文细黑" pitchFamily="2" charset="-122"/>
                      <a:ea typeface="华文细黑" pitchFamily="2" charset="-122"/>
                    </a:endParaRPr>
                  </a:p>
                </p:txBody>
              </p:sp>
            </p:grpSp>
            <p:sp>
              <p:nvSpPr>
                <p:cNvPr id="39" name="Text Box 76"/>
                <p:cNvSpPr txBox="1">
                  <a:spLocks noChangeArrowheads="1"/>
                </p:cNvSpPr>
                <p:nvPr/>
              </p:nvSpPr>
              <p:spPr bwMode="auto">
                <a:xfrm>
                  <a:off x="755576" y="2067694"/>
                  <a:ext cx="2702155" cy="198463"/>
                </a:xfrm>
                <a:prstGeom prst="rect">
                  <a:avLst/>
                </a:prstGeom>
                <a:noFill/>
                <a:ln w="6350" algn="ctr">
                  <a:noFill/>
                  <a:miter lim="800000"/>
                  <a:headEnd/>
                  <a:tailEnd/>
                </a:ln>
                <a:effectLst/>
              </p:spPr>
              <p:txBody>
                <a:bodyPr wrap="square" lIns="59384" tIns="29692" rIns="59384" bIns="29692">
                  <a:spAutoFit/>
                </a:bodyPr>
                <a:lstStyle/>
                <a:p>
                  <a:pPr defTabSz="601106" fontAlgn="auto">
                    <a:spcBef>
                      <a:spcPts val="0"/>
                    </a:spcBef>
                    <a:spcAft>
                      <a:spcPts val="0"/>
                    </a:spcAft>
                    <a:defRPr/>
                  </a:pPr>
                  <a:r>
                    <a:rPr lang="zh-CN" altLang="en-US" sz="900" kern="0" dirty="0" smtClean="0">
                      <a:solidFill>
                        <a:srgbClr val="000000"/>
                      </a:solidFill>
                      <a:latin typeface="华文细黑" pitchFamily="2" charset="-122"/>
                      <a:ea typeface="华文细黑" pitchFamily="2" charset="-122"/>
                    </a:rPr>
                    <a:t>部署规模：</a:t>
                  </a:r>
                  <a:r>
                    <a:rPr lang="en-US" altLang="zh-CN" sz="900" kern="0" dirty="0" smtClean="0">
                      <a:solidFill>
                        <a:srgbClr val="000000"/>
                      </a:solidFill>
                      <a:latin typeface="华文细黑" pitchFamily="2" charset="-122"/>
                      <a:ea typeface="华文细黑" pitchFamily="2" charset="-122"/>
                    </a:rPr>
                    <a:t>1-5</a:t>
                  </a:r>
                  <a:r>
                    <a:rPr lang="zh-CN" altLang="en-US" sz="900" kern="0" dirty="0" smtClean="0">
                      <a:solidFill>
                        <a:srgbClr val="000000"/>
                      </a:solidFill>
                      <a:latin typeface="华文细黑" pitchFamily="2" charset="-122"/>
                      <a:ea typeface="华文细黑" pitchFamily="2" charset="-122"/>
                    </a:rPr>
                    <a:t>个服务器机柜</a:t>
                  </a:r>
                  <a:endParaRPr lang="zh-CN" altLang="en-US" sz="900" kern="0" dirty="0">
                    <a:solidFill>
                      <a:srgbClr val="000000"/>
                    </a:solidFill>
                    <a:latin typeface="华文细黑" pitchFamily="2" charset="-122"/>
                    <a:ea typeface="华文细黑" pitchFamily="2" charset="-122"/>
                  </a:endParaRPr>
                </a:p>
              </p:txBody>
            </p:sp>
            <p:pic>
              <p:nvPicPr>
                <p:cNvPr id="40" name="Picture 3" descr="D:\Work\◆站点书屋\综合汇报\2012MWC+CeBit\2012CeBit\2012_CeBit_Energy_BU-Presentation(Solution_Demo)\material\IDS2000 V3.jpg"/>
                <p:cNvPicPr>
                  <a:picLocks noChangeAspect="1" noChangeArrowheads="1"/>
                </p:cNvPicPr>
                <p:nvPr/>
              </p:nvPicPr>
              <p:blipFill>
                <a:blip r:embed="rId5" cstate="email"/>
                <a:srcRect/>
                <a:stretch>
                  <a:fillRect/>
                </a:stretch>
              </p:blipFill>
              <p:spPr bwMode="auto">
                <a:xfrm>
                  <a:off x="1055851" y="987579"/>
                  <a:ext cx="386268" cy="1049663"/>
                </a:xfrm>
                <a:prstGeom prst="rect">
                  <a:avLst/>
                </a:prstGeom>
                <a:solidFill>
                  <a:schemeClr val="bg1"/>
                </a:solidFill>
                <a:ln w="19050">
                  <a:noFill/>
                </a:ln>
                <a:effectLst/>
              </p:spPr>
            </p:pic>
            <p:pic>
              <p:nvPicPr>
                <p:cNvPr id="41" name="Picture 2"/>
                <p:cNvPicPr>
                  <a:picLocks noChangeAspect="1" noChangeArrowheads="1"/>
                </p:cNvPicPr>
                <p:nvPr/>
              </p:nvPicPr>
              <p:blipFill>
                <a:blip r:embed="rId6" cstate="email"/>
                <a:srcRect/>
                <a:stretch>
                  <a:fillRect/>
                </a:stretch>
              </p:blipFill>
              <p:spPr bwMode="auto">
                <a:xfrm>
                  <a:off x="1787549" y="987435"/>
                  <a:ext cx="956740" cy="1008257"/>
                </a:xfrm>
                <a:prstGeom prst="rect">
                  <a:avLst/>
                </a:prstGeom>
                <a:noFill/>
                <a:ln w="9525">
                  <a:noFill/>
                  <a:miter lim="800000"/>
                  <a:headEnd/>
                  <a:tailEnd/>
                </a:ln>
              </p:spPr>
            </p:pic>
          </p:grpSp>
        </p:grpSp>
        <p:grpSp>
          <p:nvGrpSpPr>
            <p:cNvPr id="112" name="组合 111"/>
            <p:cNvGrpSpPr/>
            <p:nvPr/>
          </p:nvGrpSpPr>
          <p:grpSpPr>
            <a:xfrm>
              <a:off x="4706279" y="994092"/>
              <a:ext cx="4248472" cy="1673151"/>
              <a:chOff x="395536" y="2870391"/>
              <a:chExt cx="4248472" cy="1673151"/>
            </a:xfrm>
          </p:grpSpPr>
          <p:sp>
            <p:nvSpPr>
              <p:cNvPr id="35" name="矩形 88"/>
              <p:cNvSpPr/>
              <p:nvPr/>
            </p:nvSpPr>
            <p:spPr bwMode="auto">
              <a:xfrm>
                <a:off x="398029" y="2917260"/>
                <a:ext cx="2074954" cy="1626282"/>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华文细黑" pitchFamily="2" charset="-122"/>
                  <a:ea typeface="华文细黑" pitchFamily="2" charset="-122"/>
                </a:endParaRPr>
              </a:p>
            </p:txBody>
          </p:sp>
          <p:sp>
            <p:nvSpPr>
              <p:cNvPr id="33" name="Text Box 84"/>
              <p:cNvSpPr txBox="1">
                <a:spLocks noChangeArrowheads="1"/>
              </p:cNvSpPr>
              <p:nvPr/>
            </p:nvSpPr>
            <p:spPr bwMode="auto">
              <a:xfrm>
                <a:off x="450401" y="4296668"/>
                <a:ext cx="2040181" cy="198463"/>
              </a:xfrm>
              <a:prstGeom prst="rect">
                <a:avLst/>
              </a:prstGeom>
              <a:noFill/>
              <a:ln w="6350" algn="ctr">
                <a:noFill/>
                <a:miter lim="800000"/>
                <a:headEnd/>
                <a:tailEnd/>
              </a:ln>
              <a:effectLst/>
            </p:spPr>
            <p:txBody>
              <a:bodyPr wrap="square" lIns="59384" tIns="29692" rIns="59384" bIns="29692">
                <a:spAutoFit/>
              </a:bodyPr>
              <a:lstStyle/>
              <a:p>
                <a:pPr defTabSz="601106" fontAlgn="auto">
                  <a:spcBef>
                    <a:spcPts val="0"/>
                  </a:spcBef>
                  <a:spcAft>
                    <a:spcPts val="0"/>
                  </a:spcAft>
                  <a:defRPr/>
                </a:pPr>
                <a:r>
                  <a:rPr lang="zh-CN" altLang="en-US" sz="900" kern="0" dirty="0" smtClean="0">
                    <a:solidFill>
                      <a:srgbClr val="000000"/>
                    </a:solidFill>
                    <a:latin typeface="华文细黑" pitchFamily="2" charset="-122"/>
                    <a:ea typeface="华文细黑" pitchFamily="2" charset="-122"/>
                  </a:rPr>
                  <a:t>部署规模：</a:t>
                </a:r>
                <a:r>
                  <a:rPr lang="en-US" altLang="zh-CN" sz="900" kern="0" dirty="0" smtClean="0">
                    <a:solidFill>
                      <a:srgbClr val="000000"/>
                    </a:solidFill>
                    <a:latin typeface="华文细黑" pitchFamily="2" charset="-122"/>
                    <a:ea typeface="华文细黑" pitchFamily="2" charset="-122"/>
                  </a:rPr>
                  <a:t>28-1000</a:t>
                </a:r>
                <a:r>
                  <a:rPr lang="zh-CN" altLang="en-US" sz="900" kern="0" dirty="0" smtClean="0">
                    <a:solidFill>
                      <a:srgbClr val="000000"/>
                    </a:solidFill>
                    <a:latin typeface="华文细黑" pitchFamily="2" charset="-122"/>
                    <a:ea typeface="华文细黑" pitchFamily="2" charset="-122"/>
                  </a:rPr>
                  <a:t>以上服务器机柜</a:t>
                </a:r>
              </a:p>
            </p:txBody>
          </p:sp>
          <p:pic>
            <p:nvPicPr>
              <p:cNvPr id="34" name="Picture 6" descr="D:\Work\◆站点书屋\综合汇报\2012MWC+CeBit\2012CeBit\2012_CeBit_Energy_BU-Presentation(Solution_Demo)\material\IDS2000 V1.jpg"/>
              <p:cNvPicPr>
                <a:picLocks noChangeAspect="1" noChangeArrowheads="1"/>
              </p:cNvPicPr>
              <p:nvPr/>
            </p:nvPicPr>
            <p:blipFill>
              <a:blip r:embed="rId7" cstate="email"/>
              <a:srcRect/>
              <a:stretch>
                <a:fillRect/>
              </a:stretch>
            </p:blipFill>
            <p:spPr bwMode="auto">
              <a:xfrm>
                <a:off x="580593" y="3251010"/>
                <a:ext cx="1631484" cy="845673"/>
              </a:xfrm>
              <a:prstGeom prst="rect">
                <a:avLst/>
              </a:prstGeom>
              <a:solidFill>
                <a:schemeClr val="bg1"/>
              </a:solidFill>
              <a:ln w="19050">
                <a:noFill/>
              </a:ln>
              <a:effectLst/>
            </p:spPr>
          </p:pic>
          <p:sp>
            <p:nvSpPr>
              <p:cNvPr id="48" name="矩形 88"/>
              <p:cNvSpPr/>
              <p:nvPr/>
            </p:nvSpPr>
            <p:spPr bwMode="auto">
              <a:xfrm>
                <a:off x="2549698" y="2921328"/>
                <a:ext cx="2074954" cy="1622214"/>
              </a:xfrm>
              <a:prstGeom prst="rect">
                <a:avLst/>
              </a:prstGeom>
              <a:solidFill>
                <a:schemeClr val="bg1"/>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华文细黑" pitchFamily="2" charset="-122"/>
                  <a:ea typeface="华文细黑" pitchFamily="2" charset="-122"/>
                </a:endParaRPr>
              </a:p>
            </p:txBody>
          </p:sp>
          <p:sp>
            <p:nvSpPr>
              <p:cNvPr id="49" name="Text Box 75"/>
              <p:cNvSpPr txBox="1">
                <a:spLocks noChangeArrowheads="1"/>
              </p:cNvSpPr>
              <p:nvPr/>
            </p:nvSpPr>
            <p:spPr bwMode="auto">
              <a:xfrm>
                <a:off x="2547205" y="2870391"/>
                <a:ext cx="2077808" cy="229241"/>
              </a:xfrm>
              <a:prstGeom prst="rect">
                <a:avLst/>
              </a:prstGeom>
              <a:solidFill>
                <a:srgbClr val="990000"/>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9384" tIns="29692" rIns="59384" bIns="29692" anchor="ctr">
                <a:spAutoFit/>
              </a:bodyPr>
              <a:lstStyle/>
              <a:p>
                <a:pPr algn="ctr" defTabSz="601106" fontAlgn="auto">
                  <a:spcBef>
                    <a:spcPts val="0"/>
                  </a:spcBef>
                  <a:spcAft>
                    <a:spcPts val="0"/>
                  </a:spcAft>
                  <a:defRPr/>
                </a:pPr>
                <a:r>
                  <a:rPr lang="zh-CN" altLang="en-US" sz="1100" b="1" kern="0" dirty="0" smtClean="0">
                    <a:solidFill>
                      <a:srgbClr val="FFFFFF"/>
                    </a:solidFill>
                    <a:latin typeface="华文细黑" pitchFamily="2" charset="-122"/>
                    <a:ea typeface="华文细黑" pitchFamily="2" charset="-122"/>
                  </a:rPr>
                  <a:t>室外</a:t>
                </a:r>
                <a:endParaRPr lang="zh-CN" altLang="en-US" sz="1100" b="1" kern="0" dirty="0">
                  <a:solidFill>
                    <a:srgbClr val="FFFFFF"/>
                  </a:solidFill>
                  <a:latin typeface="华文细黑" pitchFamily="2" charset="-122"/>
                  <a:ea typeface="华文细黑" pitchFamily="2" charset="-122"/>
                </a:endParaRPr>
              </a:p>
            </p:txBody>
          </p:sp>
          <p:sp>
            <p:nvSpPr>
              <p:cNvPr id="46" name="Text Box 84"/>
              <p:cNvSpPr txBox="1">
                <a:spLocks noChangeArrowheads="1"/>
              </p:cNvSpPr>
              <p:nvPr/>
            </p:nvSpPr>
            <p:spPr bwMode="auto">
              <a:xfrm>
                <a:off x="2603828" y="4206579"/>
                <a:ext cx="2040180" cy="336963"/>
              </a:xfrm>
              <a:prstGeom prst="rect">
                <a:avLst/>
              </a:prstGeom>
              <a:noFill/>
              <a:ln w="6350" algn="ctr">
                <a:noFill/>
                <a:miter lim="800000"/>
                <a:headEnd/>
                <a:tailEnd/>
              </a:ln>
              <a:effectLst/>
            </p:spPr>
            <p:txBody>
              <a:bodyPr wrap="square" lIns="59384" tIns="29692" rIns="59384" bIns="29692">
                <a:spAutoFit/>
              </a:bodyPr>
              <a:lstStyle/>
              <a:p>
                <a:pPr defTabSz="601106" fontAlgn="auto">
                  <a:spcBef>
                    <a:spcPts val="0"/>
                  </a:spcBef>
                  <a:spcAft>
                    <a:spcPts val="0"/>
                  </a:spcAft>
                  <a:buFont typeface="Arial" pitchFamily="34" charset="0"/>
                  <a:buChar char="•"/>
                  <a:defRPr/>
                </a:pPr>
                <a:r>
                  <a:rPr lang="en-US" altLang="zh-CN" sz="900" kern="0" dirty="0" smtClean="0">
                    <a:solidFill>
                      <a:srgbClr val="000000"/>
                    </a:solidFill>
                    <a:latin typeface="华文细黑" pitchFamily="2" charset="-122"/>
                    <a:ea typeface="华文细黑" pitchFamily="2" charset="-122"/>
                  </a:rPr>
                  <a:t>All-in-one</a:t>
                </a:r>
                <a:r>
                  <a:rPr lang="zh-CN" altLang="en-US" sz="900" kern="0" dirty="0" smtClean="0">
                    <a:solidFill>
                      <a:srgbClr val="000000"/>
                    </a:solidFill>
                    <a:latin typeface="华文细黑" pitchFamily="2" charset="-122"/>
                    <a:ea typeface="华文细黑" pitchFamily="2" charset="-122"/>
                  </a:rPr>
                  <a:t>：</a:t>
                </a:r>
                <a:r>
                  <a:rPr lang="en-US" altLang="zh-CN" sz="900" kern="0" dirty="0" smtClean="0">
                    <a:solidFill>
                      <a:srgbClr val="000000"/>
                    </a:solidFill>
                    <a:latin typeface="华文细黑" pitchFamily="2" charset="-122"/>
                    <a:ea typeface="华文细黑" pitchFamily="2" charset="-122"/>
                  </a:rPr>
                  <a:t> 4-10</a:t>
                </a:r>
                <a:r>
                  <a:rPr lang="zh-CN" altLang="en-US" sz="900" kern="0" dirty="0" smtClean="0">
                    <a:solidFill>
                      <a:srgbClr val="000000"/>
                    </a:solidFill>
                    <a:latin typeface="华文细黑" pitchFamily="2" charset="-122"/>
                    <a:ea typeface="华文细黑" pitchFamily="2" charset="-122"/>
                  </a:rPr>
                  <a:t>个</a:t>
                </a:r>
                <a:r>
                  <a:rPr lang="en-US" altLang="zh-CN" sz="900" kern="0" dirty="0" smtClean="0">
                    <a:solidFill>
                      <a:srgbClr val="000000"/>
                    </a:solidFill>
                    <a:latin typeface="华文细黑" pitchFamily="2" charset="-122"/>
                    <a:ea typeface="华文细黑" pitchFamily="2" charset="-122"/>
                  </a:rPr>
                  <a:t>IT</a:t>
                </a:r>
                <a:r>
                  <a:rPr lang="zh-CN" altLang="en-US" sz="900" kern="0" dirty="0" smtClean="0">
                    <a:solidFill>
                      <a:srgbClr val="000000"/>
                    </a:solidFill>
                    <a:latin typeface="华文细黑" pitchFamily="2" charset="-122"/>
                    <a:ea typeface="华文细黑" pitchFamily="2" charset="-122"/>
                  </a:rPr>
                  <a:t>机柜</a:t>
                </a:r>
                <a:endParaRPr lang="en-US" altLang="zh-CN" sz="900" kern="0" dirty="0" smtClean="0">
                  <a:solidFill>
                    <a:srgbClr val="000000"/>
                  </a:solidFill>
                  <a:latin typeface="华文细黑" pitchFamily="2" charset="-122"/>
                  <a:ea typeface="华文细黑" pitchFamily="2" charset="-122"/>
                </a:endParaRPr>
              </a:p>
              <a:p>
                <a:pPr defTabSz="601106" fontAlgn="auto">
                  <a:spcBef>
                    <a:spcPts val="0"/>
                  </a:spcBef>
                  <a:spcAft>
                    <a:spcPts val="0"/>
                  </a:spcAft>
                  <a:buFont typeface="Arial" pitchFamily="34" charset="0"/>
                  <a:buChar char="•"/>
                  <a:defRPr/>
                </a:pPr>
                <a:r>
                  <a:rPr lang="zh-CN" altLang="en-US" sz="900" kern="0" dirty="0" smtClean="0">
                    <a:solidFill>
                      <a:srgbClr val="000000"/>
                    </a:solidFill>
                    <a:latin typeface="华文细黑" pitchFamily="2" charset="-122"/>
                    <a:ea typeface="华文细黑" pitchFamily="2" charset="-122"/>
                  </a:rPr>
                  <a:t>集群式：</a:t>
                </a:r>
                <a:r>
                  <a:rPr lang="en-US" altLang="zh-CN" sz="900" dirty="0" smtClean="0">
                    <a:solidFill>
                      <a:srgbClr val="000000"/>
                    </a:solidFill>
                    <a:latin typeface="华文细黑" pitchFamily="2" charset="-122"/>
                    <a:ea typeface="华文细黑" pitchFamily="2" charset="-122"/>
                  </a:rPr>
                  <a:t> 18</a:t>
                </a:r>
                <a:r>
                  <a:rPr lang="zh-CN" altLang="en-US" sz="900" dirty="0" smtClean="0">
                    <a:solidFill>
                      <a:srgbClr val="000000"/>
                    </a:solidFill>
                    <a:latin typeface="华文细黑" pitchFamily="2" charset="-122"/>
                    <a:ea typeface="华文细黑" pitchFamily="2" charset="-122"/>
                  </a:rPr>
                  <a:t>个</a:t>
                </a:r>
                <a:r>
                  <a:rPr lang="en-US" altLang="zh-CN" sz="900" dirty="0" smtClean="0">
                    <a:solidFill>
                      <a:srgbClr val="000000"/>
                    </a:solidFill>
                    <a:latin typeface="华文细黑" pitchFamily="2" charset="-122"/>
                    <a:ea typeface="华文细黑" pitchFamily="2" charset="-122"/>
                  </a:rPr>
                  <a:t>IT</a:t>
                </a:r>
                <a:r>
                  <a:rPr lang="zh-CN" altLang="en-US" sz="900" dirty="0" smtClean="0">
                    <a:solidFill>
                      <a:srgbClr val="000000"/>
                    </a:solidFill>
                    <a:latin typeface="华文细黑" pitchFamily="2" charset="-122"/>
                    <a:ea typeface="华文细黑" pitchFamily="2" charset="-122"/>
                  </a:rPr>
                  <a:t>机柜以上</a:t>
                </a:r>
                <a:endParaRPr lang="zh-CN" altLang="en-US" sz="900" kern="0" dirty="0" smtClean="0">
                  <a:solidFill>
                    <a:srgbClr val="000000"/>
                  </a:solidFill>
                  <a:latin typeface="华文细黑" pitchFamily="2" charset="-122"/>
                  <a:ea typeface="华文细黑" pitchFamily="2" charset="-122"/>
                </a:endParaRPr>
              </a:p>
            </p:txBody>
          </p:sp>
          <p:pic>
            <p:nvPicPr>
              <p:cNvPr id="50" name="图片 51" descr="主页.JPG"/>
              <p:cNvPicPr>
                <a:picLocks noChangeAspect="1"/>
              </p:cNvPicPr>
              <p:nvPr/>
            </p:nvPicPr>
            <p:blipFill>
              <a:blip r:embed="rId8" cstate="email"/>
              <a:srcRect/>
              <a:stretch>
                <a:fillRect/>
              </a:stretch>
            </p:blipFill>
            <p:spPr bwMode="auto">
              <a:xfrm>
                <a:off x="3584056" y="3294898"/>
                <a:ext cx="763996" cy="728081"/>
              </a:xfrm>
              <a:prstGeom prst="rect">
                <a:avLst/>
              </a:prstGeom>
              <a:noFill/>
              <a:ln w="9525">
                <a:noFill/>
                <a:miter lim="800000"/>
                <a:headEnd/>
                <a:tailEnd/>
              </a:ln>
            </p:spPr>
          </p:pic>
          <p:pic>
            <p:nvPicPr>
              <p:cNvPr id="51" name="Picture 2" descr="D:\Work\◆Brands品牌\f_图片库\IDS1000高清\ALL-IN-ONE.png"/>
              <p:cNvPicPr>
                <a:picLocks noChangeAspect="1" noChangeArrowheads="1"/>
              </p:cNvPicPr>
              <p:nvPr/>
            </p:nvPicPr>
            <p:blipFill>
              <a:blip r:embed="rId9" cstate="email"/>
              <a:srcRect/>
              <a:stretch>
                <a:fillRect/>
              </a:stretch>
            </p:blipFill>
            <p:spPr bwMode="auto">
              <a:xfrm>
                <a:off x="2601776" y="3294898"/>
                <a:ext cx="875045" cy="841187"/>
              </a:xfrm>
              <a:prstGeom prst="rect">
                <a:avLst/>
              </a:prstGeom>
              <a:noFill/>
              <a:ln w="9525">
                <a:noFill/>
                <a:miter lim="800000"/>
                <a:headEnd/>
                <a:tailEnd/>
              </a:ln>
            </p:spPr>
          </p:pic>
          <p:sp>
            <p:nvSpPr>
              <p:cNvPr id="55" name="Text Box 75"/>
              <p:cNvSpPr txBox="1">
                <a:spLocks noChangeArrowheads="1"/>
              </p:cNvSpPr>
              <p:nvPr/>
            </p:nvSpPr>
            <p:spPr bwMode="auto">
              <a:xfrm>
                <a:off x="395536" y="2870391"/>
                <a:ext cx="2077808" cy="229241"/>
              </a:xfrm>
              <a:prstGeom prst="rect">
                <a:avLst/>
              </a:prstGeom>
              <a:solidFill>
                <a:srgbClr val="990000"/>
              </a:solidFill>
              <a:ln w="63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9384" tIns="29692" rIns="59384" bIns="29692" anchor="ctr">
                <a:spAutoFit/>
              </a:bodyPr>
              <a:lstStyle/>
              <a:p>
                <a:pPr algn="ctr" defTabSz="601106" fontAlgn="auto">
                  <a:spcBef>
                    <a:spcPts val="0"/>
                  </a:spcBef>
                  <a:spcAft>
                    <a:spcPts val="0"/>
                  </a:spcAft>
                  <a:defRPr/>
                </a:pPr>
                <a:r>
                  <a:rPr lang="zh-CN" altLang="en-US" sz="1100" b="1" kern="0" dirty="0" smtClean="0">
                    <a:solidFill>
                      <a:srgbClr val="FFFFFF"/>
                    </a:solidFill>
                    <a:latin typeface="华文细黑" pitchFamily="2" charset="-122"/>
                    <a:ea typeface="华文细黑" pitchFamily="2" charset="-122"/>
                  </a:rPr>
                  <a:t>大型</a:t>
                </a:r>
                <a:r>
                  <a:rPr lang="en-US" altLang="zh-CN" sz="1100" b="1" kern="0" dirty="0" smtClean="0">
                    <a:solidFill>
                      <a:srgbClr val="FFFFFF"/>
                    </a:solidFill>
                    <a:latin typeface="华文细黑" pitchFamily="2" charset="-122"/>
                    <a:ea typeface="华文细黑" pitchFamily="2" charset="-122"/>
                  </a:rPr>
                  <a:t>(100</a:t>
                </a:r>
                <a:r>
                  <a:rPr lang="zh-CN" altLang="en-US" sz="1100" b="1" kern="0" dirty="0" smtClean="0">
                    <a:solidFill>
                      <a:srgbClr val="FFFFFF"/>
                    </a:solidFill>
                    <a:latin typeface="华文细黑" pitchFamily="2" charset="-122"/>
                    <a:ea typeface="华文细黑" pitchFamily="2" charset="-122"/>
                  </a:rPr>
                  <a:t>～</a:t>
                </a:r>
                <a:r>
                  <a:rPr lang="en-US" altLang="zh-CN" sz="1100" b="1" kern="0" dirty="0" smtClean="0">
                    <a:solidFill>
                      <a:srgbClr val="FFFFFF"/>
                    </a:solidFill>
                    <a:latin typeface="华文细黑" pitchFamily="2" charset="-122"/>
                    <a:ea typeface="华文细黑" pitchFamily="2" charset="-122"/>
                  </a:rPr>
                  <a:t>2000</a:t>
                </a:r>
                <a:r>
                  <a:rPr lang="zh-CN" altLang="en-US" sz="1100" b="1" kern="0" dirty="0" smtClean="0">
                    <a:solidFill>
                      <a:srgbClr val="FFFFFF"/>
                    </a:solidFill>
                    <a:latin typeface="华文细黑" pitchFamily="2" charset="-122"/>
                    <a:ea typeface="华文细黑" pitchFamily="2" charset="-122"/>
                  </a:rPr>
                  <a:t>平米</a:t>
                </a:r>
                <a:r>
                  <a:rPr lang="en-US" altLang="zh-CN" sz="1100" b="1" kern="0" dirty="0" smtClean="0">
                    <a:solidFill>
                      <a:srgbClr val="FFFFFF"/>
                    </a:solidFill>
                    <a:latin typeface="华文细黑" pitchFamily="2" charset="-122"/>
                    <a:ea typeface="华文细黑" pitchFamily="2" charset="-122"/>
                  </a:rPr>
                  <a:t>)</a:t>
                </a:r>
                <a:endParaRPr lang="zh-CN" altLang="en-US" sz="1100" b="1" kern="0" dirty="0">
                  <a:solidFill>
                    <a:srgbClr val="FFFFFF"/>
                  </a:solidFill>
                  <a:latin typeface="华文细黑" pitchFamily="2" charset="-122"/>
                  <a:ea typeface="华文细黑" pitchFamily="2" charset="-122"/>
                </a:endParaRPr>
              </a:p>
            </p:txBody>
          </p:sp>
        </p:grpSp>
      </p:grpSp>
      <p:grpSp>
        <p:nvGrpSpPr>
          <p:cNvPr id="104" name="组合 103"/>
          <p:cNvGrpSpPr/>
          <p:nvPr/>
        </p:nvGrpSpPr>
        <p:grpSpPr>
          <a:xfrm>
            <a:off x="3572972" y="5310523"/>
            <a:ext cx="4806279" cy="1434078"/>
            <a:chOff x="9434022" y="4862848"/>
            <a:chExt cx="4806279" cy="1434078"/>
          </a:xfrm>
        </p:grpSpPr>
        <p:sp>
          <p:nvSpPr>
            <p:cNvPr id="105" name="TextBox 104"/>
            <p:cNvSpPr txBox="1"/>
            <p:nvPr/>
          </p:nvSpPr>
          <p:spPr>
            <a:xfrm>
              <a:off x="9439854" y="4989141"/>
              <a:ext cx="1761675" cy="338554"/>
            </a:xfrm>
            <a:prstGeom prst="rect">
              <a:avLst/>
            </a:prstGeom>
            <a:noFill/>
          </p:spPr>
          <p:txBody>
            <a:bodyPr wrap="square">
              <a:spAutoFit/>
            </a:bodyPr>
            <a:lstStyle/>
            <a:p>
              <a:pPr>
                <a:defRPr/>
              </a:pPr>
              <a:r>
                <a:rPr lang="en-US" altLang="zh-CN" sz="1600" dirty="0" smtClean="0">
                  <a:solidFill>
                    <a:srgbClr val="A50021"/>
                  </a:solidFill>
                  <a:effectLst>
                    <a:reflection blurRad="6350" stA="55000" endA="300" endPos="45500" dir="5400000" sy="-100000" algn="bl" rotWithShape="0"/>
                  </a:effectLst>
                  <a:latin typeface="+mn-ea"/>
                  <a:ea typeface="+mn-ea"/>
                </a:rPr>
                <a:t>1</a:t>
              </a:r>
              <a:r>
                <a:rPr lang="zh-CN" altLang="en-US" sz="1600" dirty="0" smtClean="0">
                  <a:solidFill>
                    <a:srgbClr val="A50021"/>
                  </a:solidFill>
                  <a:effectLst>
                    <a:reflection blurRad="6350" stA="55000" endA="300" endPos="45500" dir="5400000" sy="-100000" algn="bl" rotWithShape="0"/>
                  </a:effectLst>
                  <a:latin typeface="+mn-ea"/>
                  <a:ea typeface="+mn-ea"/>
                </a:rPr>
                <a:t>、服务管理</a:t>
              </a:r>
              <a:endParaRPr lang="en-US" altLang="zh-CN" sz="1600" dirty="0" smtClean="0">
                <a:solidFill>
                  <a:srgbClr val="A50021"/>
                </a:solidFill>
                <a:effectLst>
                  <a:reflection blurRad="6350" stA="55000" endA="300" endPos="45500" dir="5400000" sy="-100000" algn="bl" rotWithShape="0"/>
                </a:effectLst>
                <a:latin typeface="+mn-ea"/>
                <a:ea typeface="+mn-ea"/>
              </a:endParaRPr>
            </a:p>
          </p:txBody>
        </p:sp>
        <p:sp>
          <p:nvSpPr>
            <p:cNvPr id="106" name="TextBox 105"/>
            <p:cNvSpPr txBox="1"/>
            <p:nvPr/>
          </p:nvSpPr>
          <p:spPr>
            <a:xfrm>
              <a:off x="12116510" y="4862848"/>
              <a:ext cx="2123791" cy="280652"/>
            </a:xfrm>
            <a:prstGeom prst="rect">
              <a:avLst/>
            </a:prstGeom>
            <a:noFill/>
          </p:spPr>
          <p:txBody>
            <a:bodyPr wrap="square">
              <a:spAutoFit/>
            </a:bodyPr>
            <a:lstStyle/>
            <a:p>
              <a:pPr>
                <a:defRPr/>
              </a:pPr>
              <a:r>
                <a:rPr lang="en-US" altLang="zh-CN" sz="1400" dirty="0" smtClean="0">
                  <a:solidFill>
                    <a:srgbClr val="A50021"/>
                  </a:solidFill>
                  <a:effectLst>
                    <a:reflection blurRad="6350" stA="55000" endA="300" endPos="45500" dir="5400000" sy="-100000" algn="bl" rotWithShape="0"/>
                  </a:effectLst>
                  <a:latin typeface="+mn-ea"/>
                  <a:ea typeface="+mn-ea"/>
                </a:rPr>
                <a:t>3</a:t>
              </a:r>
              <a:r>
                <a:rPr lang="zh-CN" altLang="en-US" sz="1400" dirty="0" smtClean="0">
                  <a:solidFill>
                    <a:srgbClr val="A50021"/>
                  </a:solidFill>
                  <a:effectLst>
                    <a:reflection blurRad="6350" stA="55000" endA="300" endPos="45500" dir="5400000" sy="-100000" algn="bl" rotWithShape="0"/>
                  </a:effectLst>
                  <a:latin typeface="+mn-ea"/>
                  <a:ea typeface="+mn-ea"/>
                </a:rPr>
                <a:t>、基础设施管理</a:t>
              </a:r>
              <a:endParaRPr lang="zh-CN" altLang="en-US" sz="1400" dirty="0">
                <a:solidFill>
                  <a:srgbClr val="A50021"/>
                </a:solidFill>
                <a:effectLst>
                  <a:reflection blurRad="6350" stA="55000" endA="300" endPos="45500" dir="5400000" sy="-100000" algn="bl" rotWithShape="0"/>
                </a:effectLst>
                <a:latin typeface="+mn-ea"/>
                <a:ea typeface="+mn-ea"/>
              </a:endParaRPr>
            </a:p>
          </p:txBody>
        </p:sp>
        <p:sp>
          <p:nvSpPr>
            <p:cNvPr id="107" name="TextBox 106"/>
            <p:cNvSpPr txBox="1"/>
            <p:nvPr/>
          </p:nvSpPr>
          <p:spPr>
            <a:xfrm>
              <a:off x="10680558" y="4989141"/>
              <a:ext cx="1713814" cy="308717"/>
            </a:xfrm>
            <a:prstGeom prst="rect">
              <a:avLst/>
            </a:prstGeom>
            <a:noFill/>
          </p:spPr>
          <p:txBody>
            <a:bodyPr wrap="square">
              <a:spAutoFit/>
            </a:bodyPr>
            <a:lstStyle/>
            <a:p>
              <a:pPr>
                <a:defRPr/>
              </a:pPr>
              <a:r>
                <a:rPr lang="en-US" altLang="zh-CN" sz="1600" dirty="0" smtClean="0">
                  <a:solidFill>
                    <a:srgbClr val="A50021"/>
                  </a:solidFill>
                  <a:effectLst>
                    <a:reflection blurRad="6350" stA="55000" endA="300" endPos="45500" dir="5400000" sy="-100000" algn="bl" rotWithShape="0"/>
                  </a:effectLst>
                  <a:latin typeface="+mn-ea"/>
                  <a:ea typeface="+mn-ea"/>
                </a:rPr>
                <a:t>2</a:t>
              </a:r>
              <a:r>
                <a:rPr lang="zh-CN" altLang="en-US" sz="1600" dirty="0" smtClean="0">
                  <a:solidFill>
                    <a:srgbClr val="A50021"/>
                  </a:solidFill>
                  <a:effectLst>
                    <a:reflection blurRad="6350" stA="55000" endA="300" endPos="45500" dir="5400000" sy="-100000" algn="bl" rotWithShape="0"/>
                  </a:effectLst>
                  <a:latin typeface="+mn-ea"/>
                  <a:ea typeface="+mn-ea"/>
                </a:rPr>
                <a:t>、云管理</a:t>
              </a:r>
              <a:endParaRPr lang="zh-CN" altLang="en-US" sz="1600" dirty="0">
                <a:solidFill>
                  <a:srgbClr val="A50021"/>
                </a:solidFill>
                <a:effectLst>
                  <a:reflection blurRad="6350" stA="55000" endA="300" endPos="45500" dir="5400000" sy="-100000" algn="bl" rotWithShape="0"/>
                </a:effectLst>
                <a:latin typeface="+mn-ea"/>
                <a:ea typeface="+mn-ea"/>
              </a:endParaRPr>
            </a:p>
          </p:txBody>
        </p:sp>
        <p:sp>
          <p:nvSpPr>
            <p:cNvPr id="108" name="TextBox 107"/>
            <p:cNvSpPr txBox="1"/>
            <p:nvPr/>
          </p:nvSpPr>
          <p:spPr>
            <a:xfrm>
              <a:off x="10629274" y="5303242"/>
              <a:ext cx="1744054" cy="993684"/>
            </a:xfrm>
            <a:prstGeom prst="rect">
              <a:avLst/>
            </a:prstGeom>
            <a:noFill/>
          </p:spPr>
          <p:txBody>
            <a:bodyPr wrap="square" rtlCol="0">
              <a:spAutoFit/>
            </a:bodyPr>
            <a:lstStyle/>
            <a:p>
              <a:pPr>
                <a:lnSpc>
                  <a:spcPts val="2000"/>
                </a:lnSpc>
                <a:buFont typeface="Wingdings" pitchFamily="2" charset="2"/>
                <a:buChar char="Ø"/>
              </a:pPr>
              <a:r>
                <a:rPr lang="zh-CN" altLang="en-US" sz="1200" dirty="0" smtClean="0">
                  <a:solidFill>
                    <a:schemeClr val="tx1">
                      <a:lumMod val="85000"/>
                      <a:lumOff val="15000"/>
                    </a:schemeClr>
                  </a:solidFill>
                  <a:latin typeface="+mn-ea"/>
                  <a:ea typeface="+mn-ea"/>
                </a:rPr>
                <a:t>统一管理异构虚拟化平台</a:t>
              </a:r>
              <a:endParaRPr lang="en-US" altLang="zh-CN" sz="1200" dirty="0" smtClean="0">
                <a:solidFill>
                  <a:schemeClr val="tx1">
                    <a:lumMod val="85000"/>
                    <a:lumOff val="15000"/>
                  </a:schemeClr>
                </a:solidFill>
                <a:latin typeface="+mn-ea"/>
                <a:ea typeface="+mn-ea"/>
              </a:endParaRPr>
            </a:p>
            <a:p>
              <a:pPr>
                <a:lnSpc>
                  <a:spcPts val="2000"/>
                </a:lnSpc>
                <a:buFont typeface="Wingdings" pitchFamily="2" charset="2"/>
                <a:buChar char="Ø"/>
              </a:pPr>
              <a:r>
                <a:rPr lang="zh-CN" altLang="en-US" sz="1200" dirty="0" smtClean="0">
                  <a:solidFill>
                    <a:schemeClr val="tx1">
                      <a:lumMod val="85000"/>
                      <a:lumOff val="15000"/>
                    </a:schemeClr>
                  </a:solidFill>
                  <a:latin typeface="+mn-ea"/>
                  <a:ea typeface="+mn-ea"/>
                </a:rPr>
                <a:t>云资源自动化调度</a:t>
              </a:r>
              <a:endParaRPr lang="en-US" altLang="zh-CN" sz="1200" dirty="0" smtClean="0">
                <a:solidFill>
                  <a:schemeClr val="tx1">
                    <a:lumMod val="85000"/>
                    <a:lumOff val="15000"/>
                  </a:schemeClr>
                </a:solidFill>
                <a:latin typeface="+mn-ea"/>
                <a:ea typeface="+mn-ea"/>
              </a:endParaRPr>
            </a:p>
            <a:p>
              <a:pPr>
                <a:lnSpc>
                  <a:spcPts val="2000"/>
                </a:lnSpc>
                <a:buFont typeface="Wingdings" pitchFamily="2" charset="2"/>
                <a:buChar char="Ø"/>
              </a:pPr>
              <a:r>
                <a:rPr lang="zh-CN" altLang="en-US" sz="1200" dirty="0" smtClean="0">
                  <a:solidFill>
                    <a:schemeClr val="tx1">
                      <a:lumMod val="85000"/>
                      <a:lumOff val="15000"/>
                    </a:schemeClr>
                  </a:solidFill>
                  <a:latin typeface="+mn-ea"/>
                  <a:ea typeface="+mn-ea"/>
                </a:rPr>
                <a:t>云资源全面监控</a:t>
              </a:r>
              <a:endParaRPr lang="en-US" altLang="zh-CN" sz="1200" dirty="0" smtClean="0">
                <a:solidFill>
                  <a:schemeClr val="tx1">
                    <a:lumMod val="85000"/>
                    <a:lumOff val="15000"/>
                  </a:schemeClr>
                </a:solidFill>
                <a:latin typeface="+mn-ea"/>
                <a:ea typeface="+mn-ea"/>
              </a:endParaRPr>
            </a:p>
            <a:p>
              <a:pPr>
                <a:lnSpc>
                  <a:spcPts val="2000"/>
                </a:lnSpc>
                <a:buFont typeface="Wingdings" pitchFamily="2" charset="2"/>
                <a:buChar char="Ø"/>
              </a:pPr>
              <a:r>
                <a:rPr lang="zh-CN" altLang="en-US" sz="1200" dirty="0" smtClean="0">
                  <a:solidFill>
                    <a:schemeClr val="tx1">
                      <a:lumMod val="85000"/>
                      <a:lumOff val="15000"/>
                    </a:schemeClr>
                  </a:solidFill>
                  <a:latin typeface="+mn-ea"/>
                  <a:ea typeface="+mn-ea"/>
                </a:rPr>
                <a:t>快照中心</a:t>
              </a:r>
              <a:endParaRPr lang="zh-CN" altLang="en-US" sz="1200" dirty="0">
                <a:solidFill>
                  <a:schemeClr val="tx1">
                    <a:lumMod val="85000"/>
                    <a:lumOff val="15000"/>
                  </a:schemeClr>
                </a:solidFill>
                <a:latin typeface="+mn-ea"/>
                <a:ea typeface="+mn-ea"/>
              </a:endParaRPr>
            </a:p>
          </p:txBody>
        </p:sp>
        <p:sp>
          <p:nvSpPr>
            <p:cNvPr id="109" name="TextBox 108"/>
            <p:cNvSpPr txBox="1"/>
            <p:nvPr/>
          </p:nvSpPr>
          <p:spPr>
            <a:xfrm>
              <a:off x="9434022" y="5262764"/>
              <a:ext cx="1979503" cy="827924"/>
            </a:xfrm>
            <a:prstGeom prst="rect">
              <a:avLst/>
            </a:prstGeom>
            <a:noFill/>
          </p:spPr>
          <p:txBody>
            <a:bodyPr wrap="square" rtlCol="0">
              <a:spAutoFit/>
            </a:bodyPr>
            <a:lstStyle/>
            <a:p>
              <a:pPr marL="173038" lvl="3" indent="-173038" eaLnBrk="0" hangingPunct="0">
                <a:spcBef>
                  <a:spcPts val="200"/>
                </a:spcBef>
                <a:buFont typeface="Wingdings" pitchFamily="2" charset="2"/>
                <a:buChar char="Ø"/>
              </a:pPr>
              <a:r>
                <a:rPr lang="zh-CN" altLang="en-US" sz="1200" dirty="0" smtClean="0">
                  <a:solidFill>
                    <a:srgbClr val="000000"/>
                  </a:solidFill>
                  <a:latin typeface="+mn-ea"/>
                  <a:ea typeface="+mn-ea"/>
                  <a:sym typeface="Arial" pitchFamily="34" charset="0"/>
                </a:rPr>
                <a:t>服务影响分析</a:t>
              </a:r>
              <a:endParaRPr lang="en-US" altLang="zh-CN" sz="1200" dirty="0" smtClean="0">
                <a:solidFill>
                  <a:srgbClr val="000000"/>
                </a:solidFill>
                <a:latin typeface="+mn-ea"/>
                <a:ea typeface="+mn-ea"/>
                <a:sym typeface="Arial" pitchFamily="34" charset="0"/>
              </a:endParaRPr>
            </a:p>
            <a:p>
              <a:pPr marL="173038" lvl="3" indent="-173038" eaLnBrk="0" hangingPunct="0">
                <a:spcBef>
                  <a:spcPts val="200"/>
                </a:spcBef>
                <a:buFont typeface="Wingdings" pitchFamily="2" charset="2"/>
                <a:buChar char="Ø"/>
              </a:pPr>
              <a:r>
                <a:rPr lang="zh-CN" altLang="en-US" sz="1200" dirty="0" smtClean="0">
                  <a:solidFill>
                    <a:srgbClr val="000000"/>
                  </a:solidFill>
                  <a:latin typeface="+mn-ea"/>
                  <a:ea typeface="+mn-ea"/>
                  <a:sym typeface="Arial" pitchFamily="34" charset="0"/>
                </a:rPr>
                <a:t>故障管理</a:t>
              </a:r>
              <a:endParaRPr lang="en-US" altLang="zh-CN" sz="1200" dirty="0" smtClean="0">
                <a:solidFill>
                  <a:srgbClr val="000000"/>
                </a:solidFill>
                <a:latin typeface="+mn-ea"/>
                <a:ea typeface="+mn-ea"/>
                <a:sym typeface="Arial" pitchFamily="34" charset="0"/>
              </a:endParaRPr>
            </a:p>
            <a:p>
              <a:pPr marL="173038" lvl="3" indent="-173038" eaLnBrk="0" hangingPunct="0">
                <a:spcBef>
                  <a:spcPts val="200"/>
                </a:spcBef>
                <a:buFont typeface="Wingdings" pitchFamily="2" charset="2"/>
                <a:buChar char="Ø"/>
              </a:pPr>
              <a:r>
                <a:rPr lang="zh-CN" altLang="en-US" sz="1200" dirty="0" smtClean="0">
                  <a:solidFill>
                    <a:srgbClr val="000000"/>
                  </a:solidFill>
                  <a:latin typeface="+mn-ea"/>
                  <a:ea typeface="+mn-ea"/>
                  <a:sym typeface="Arial" pitchFamily="34" charset="0"/>
                </a:rPr>
                <a:t>性能管理</a:t>
              </a:r>
              <a:endParaRPr lang="en-US" altLang="zh-CN" sz="1200" dirty="0" smtClean="0">
                <a:solidFill>
                  <a:srgbClr val="000000"/>
                </a:solidFill>
                <a:latin typeface="+mn-ea"/>
                <a:ea typeface="+mn-ea"/>
                <a:sym typeface="Arial" pitchFamily="34" charset="0"/>
              </a:endParaRPr>
            </a:p>
            <a:p>
              <a:pPr marL="173038" lvl="3" indent="-173038" eaLnBrk="0" hangingPunct="0">
                <a:spcBef>
                  <a:spcPts val="200"/>
                </a:spcBef>
                <a:buFont typeface="Wingdings" pitchFamily="2" charset="2"/>
                <a:buChar char="Ø"/>
              </a:pPr>
              <a:r>
                <a:rPr lang="zh-CN" altLang="en-US" sz="1200" dirty="0" smtClean="0">
                  <a:solidFill>
                    <a:srgbClr val="000000"/>
                  </a:solidFill>
                  <a:latin typeface="+mn-ea"/>
                  <a:ea typeface="+mn-ea"/>
                  <a:sym typeface="Arial" pitchFamily="34" charset="0"/>
                </a:rPr>
                <a:t>应用监控</a:t>
              </a:r>
              <a:endParaRPr lang="en-US" altLang="zh-CN" sz="1200" dirty="0" smtClean="0">
                <a:solidFill>
                  <a:srgbClr val="000000"/>
                </a:solidFill>
                <a:latin typeface="+mn-ea"/>
                <a:ea typeface="+mn-ea"/>
                <a:sym typeface="Arial" pitchFamily="34" charset="0"/>
              </a:endParaRPr>
            </a:p>
          </p:txBody>
        </p:sp>
        <p:sp>
          <p:nvSpPr>
            <p:cNvPr id="110" name="TextBox 109"/>
            <p:cNvSpPr txBox="1"/>
            <p:nvPr/>
          </p:nvSpPr>
          <p:spPr>
            <a:xfrm>
              <a:off x="12025349" y="5176948"/>
              <a:ext cx="1867160" cy="972927"/>
            </a:xfrm>
            <a:prstGeom prst="rect">
              <a:avLst/>
            </a:prstGeom>
            <a:noFill/>
          </p:spPr>
          <p:txBody>
            <a:bodyPr wrap="square" rtlCol="0">
              <a:spAutoFit/>
            </a:bodyPr>
            <a:lstStyle/>
            <a:p>
              <a:pPr marL="173038" lvl="3" indent="-173038" eaLnBrk="0" hangingPunct="0">
                <a:spcBef>
                  <a:spcPts val="200"/>
                </a:spcBef>
                <a:buFont typeface="Wingdings" pitchFamily="2" charset="2"/>
                <a:buChar char="Ø"/>
              </a:pPr>
              <a:r>
                <a:rPr lang="zh-CN" altLang="en-US" sz="1200" dirty="0" smtClean="0">
                  <a:latin typeface="+mn-ea"/>
                  <a:ea typeface="+mn-ea"/>
                </a:rPr>
                <a:t>机房建筑、照明、用电、安防设施的监控</a:t>
              </a:r>
              <a:endParaRPr lang="en-US" altLang="zh-CN" sz="1200" dirty="0" smtClean="0">
                <a:latin typeface="+mn-ea"/>
                <a:ea typeface="+mn-ea"/>
              </a:endParaRPr>
            </a:p>
            <a:p>
              <a:pPr marL="173038" lvl="3" indent="-173038" eaLnBrk="0" hangingPunct="0">
                <a:spcBef>
                  <a:spcPts val="200"/>
                </a:spcBef>
                <a:buFont typeface="Wingdings" pitchFamily="2" charset="2"/>
                <a:buChar char="Ø"/>
              </a:pPr>
              <a:r>
                <a:rPr lang="zh-CN" altLang="en-US" sz="1200" dirty="0" smtClean="0">
                  <a:solidFill>
                    <a:srgbClr val="000000"/>
                  </a:solidFill>
                  <a:latin typeface="+mn-ea"/>
                  <a:ea typeface="+mn-ea"/>
                  <a:sym typeface="Arial" pitchFamily="34" charset="0"/>
                </a:rPr>
                <a:t>以能效管理为核心</a:t>
              </a:r>
              <a:endParaRPr lang="en-US" altLang="zh-CN" sz="1200" dirty="0" smtClean="0">
                <a:solidFill>
                  <a:srgbClr val="000000"/>
                </a:solidFill>
                <a:latin typeface="+mn-ea"/>
                <a:ea typeface="+mn-ea"/>
                <a:sym typeface="Arial" pitchFamily="34" charset="0"/>
              </a:endParaRPr>
            </a:p>
            <a:p>
              <a:pPr marL="173038" lvl="3" indent="-173038" eaLnBrk="0" hangingPunct="0">
                <a:spcBef>
                  <a:spcPts val="200"/>
                </a:spcBef>
                <a:buFont typeface="Wingdings" pitchFamily="2" charset="2"/>
                <a:buChar char="Ø"/>
              </a:pPr>
              <a:r>
                <a:rPr lang="zh-CN" altLang="en-US" sz="1200" dirty="0" smtClean="0">
                  <a:solidFill>
                    <a:srgbClr val="000000"/>
                  </a:solidFill>
                  <a:latin typeface="+mn-ea"/>
                  <a:ea typeface="+mn-ea"/>
                  <a:sym typeface="Arial" pitchFamily="34" charset="0"/>
                </a:rPr>
                <a:t>节能降耗，快速部署和排障</a:t>
              </a:r>
              <a:endParaRPr lang="en-US" altLang="zh-CN" sz="1200" dirty="0" smtClean="0">
                <a:solidFill>
                  <a:srgbClr val="000000"/>
                </a:solidFill>
                <a:latin typeface="+mn-ea"/>
                <a:ea typeface="+mn-ea"/>
                <a:sym typeface="Arial" pitchFamily="34" charset="0"/>
              </a:endParaRPr>
            </a:p>
          </p:txBody>
        </p:sp>
      </p:grpSp>
      <p:grpSp>
        <p:nvGrpSpPr>
          <p:cNvPr id="114" name="组合 113"/>
          <p:cNvGrpSpPr/>
          <p:nvPr/>
        </p:nvGrpSpPr>
        <p:grpSpPr>
          <a:xfrm>
            <a:off x="1304997" y="928199"/>
            <a:ext cx="6317982" cy="1767299"/>
            <a:chOff x="1304997" y="987574"/>
            <a:chExt cx="6317982" cy="1767299"/>
          </a:xfrm>
        </p:grpSpPr>
        <p:sp>
          <p:nvSpPr>
            <p:cNvPr id="115" name="AutoShape 57"/>
            <p:cNvSpPr>
              <a:spLocks noChangeArrowheads="1"/>
            </p:cNvSpPr>
            <p:nvPr/>
          </p:nvSpPr>
          <p:spPr bwMode="auto">
            <a:xfrm>
              <a:off x="1304997" y="2057611"/>
              <a:ext cx="6317982" cy="694345"/>
            </a:xfrm>
            <a:prstGeom prst="trapezoid">
              <a:avLst>
                <a:gd name="adj" fmla="val 37970"/>
              </a:avLst>
            </a:prstGeom>
            <a:gradFill>
              <a:gsLst>
                <a:gs pos="0">
                  <a:schemeClr val="accent3">
                    <a:shade val="51000"/>
                    <a:satMod val="130000"/>
                    <a:alpha val="23000"/>
                  </a:schemeClr>
                </a:gs>
                <a:gs pos="80000">
                  <a:schemeClr val="accent3">
                    <a:shade val="93000"/>
                    <a:satMod val="130000"/>
                  </a:schemeClr>
                </a:gs>
                <a:gs pos="100000">
                  <a:schemeClr val="accent3">
                    <a:shade val="94000"/>
                    <a:satMod val="135000"/>
                  </a:schemeClr>
                </a:gs>
              </a:gsLst>
            </a:gradFill>
            <a:ln>
              <a:headEnd/>
              <a:tailEnd/>
            </a:ln>
          </p:spPr>
          <p:style>
            <a:lnRef idx="1">
              <a:schemeClr val="accent3"/>
            </a:lnRef>
            <a:fillRef idx="3">
              <a:schemeClr val="accent3"/>
            </a:fillRef>
            <a:effectRef idx="2">
              <a:schemeClr val="accent3"/>
            </a:effectRef>
            <a:fontRef idx="minor">
              <a:schemeClr val="lt1"/>
            </a:fontRef>
          </p:style>
          <p:txBody>
            <a:bodyPr wrap="none" lIns="81526" tIns="40769" rIns="81526" bIns="40769" anchor="ctr">
              <a:noAutofit/>
            </a:bodyPr>
            <a:lstStyle/>
            <a:p>
              <a:pPr algn="ctr" fontAlgn="ctr">
                <a:spcBef>
                  <a:spcPct val="50000"/>
                </a:spcBef>
              </a:pPr>
              <a:endParaRPr lang="en-US" altLang="zh-CN" sz="1400" dirty="0" smtClean="0">
                <a:solidFill>
                  <a:srgbClr val="B2B2B2"/>
                </a:solidFill>
                <a:latin typeface="Arial" pitchFamily="34" charset="0"/>
                <a:ea typeface="华文细黑" pitchFamily="2" charset="-122"/>
                <a:cs typeface="Arial" pitchFamily="34" charset="0"/>
              </a:endParaRPr>
            </a:p>
          </p:txBody>
        </p:sp>
        <p:sp>
          <p:nvSpPr>
            <p:cNvPr id="116" name="AutoShape 23"/>
            <p:cNvSpPr>
              <a:spLocks noChangeArrowheads="1"/>
            </p:cNvSpPr>
            <p:nvPr/>
          </p:nvSpPr>
          <p:spPr bwMode="auto">
            <a:xfrm>
              <a:off x="1613191" y="1104338"/>
              <a:ext cx="5701593" cy="747332"/>
            </a:xfrm>
            <a:prstGeom prst="trapezoid">
              <a:avLst>
                <a:gd name="adj" fmla="val 38903"/>
              </a:avLst>
            </a:prstGeom>
            <a:gradFill>
              <a:gsLst>
                <a:gs pos="0">
                  <a:schemeClr val="accent3">
                    <a:shade val="51000"/>
                    <a:satMod val="130000"/>
                    <a:alpha val="10000"/>
                  </a:schemeClr>
                </a:gs>
                <a:gs pos="80000">
                  <a:schemeClr val="accent3">
                    <a:shade val="93000"/>
                    <a:satMod val="130000"/>
                  </a:schemeClr>
                </a:gs>
                <a:gs pos="100000">
                  <a:schemeClr val="accent3">
                    <a:shade val="94000"/>
                    <a:satMod val="135000"/>
                  </a:schemeClr>
                </a:gs>
              </a:gsLst>
            </a:gradFill>
            <a:ln>
              <a:headEnd/>
              <a:tailEnd/>
            </a:ln>
          </p:spPr>
          <p:style>
            <a:lnRef idx="1">
              <a:schemeClr val="accent3"/>
            </a:lnRef>
            <a:fillRef idx="3">
              <a:schemeClr val="accent3"/>
            </a:fillRef>
            <a:effectRef idx="2">
              <a:schemeClr val="accent3"/>
            </a:effectRef>
            <a:fontRef idx="minor">
              <a:schemeClr val="lt1"/>
            </a:fontRef>
          </p:style>
          <p:txBody>
            <a:bodyPr wrap="none" lIns="81526" tIns="40769" rIns="81526" bIns="40769" anchor="ctr">
              <a:noAutofit/>
            </a:bodyPr>
            <a:lstStyle/>
            <a:p>
              <a:pPr algn="ctr" fontAlgn="ctr">
                <a:spcBef>
                  <a:spcPct val="50000"/>
                </a:spcBef>
              </a:pPr>
              <a:endParaRPr lang="en-US" altLang="zh-CN" sz="1400" dirty="0" smtClean="0">
                <a:solidFill>
                  <a:srgbClr val="B2B2B2"/>
                </a:solidFill>
                <a:latin typeface="Arial" pitchFamily="34" charset="0"/>
                <a:ea typeface="华文细黑" pitchFamily="2" charset="-122"/>
                <a:cs typeface="Arial" pitchFamily="34" charset="0"/>
              </a:endParaRPr>
            </a:p>
          </p:txBody>
        </p:sp>
        <p:pic>
          <p:nvPicPr>
            <p:cNvPr id="117" name="图片 116" descr="两个盘古V1R1（控制框）-2副本.png"/>
            <p:cNvPicPr>
              <a:picLocks noChangeAspect="1"/>
            </p:cNvPicPr>
            <p:nvPr/>
          </p:nvPicPr>
          <p:blipFill rotWithShape="1">
            <a:blip r:embed="rId10" cstate="email"/>
            <a:srcRect/>
            <a:stretch/>
          </p:blipFill>
          <p:spPr>
            <a:xfrm>
              <a:off x="5076056" y="2141061"/>
              <a:ext cx="360040" cy="370320"/>
            </a:xfrm>
            <a:prstGeom prst="rect">
              <a:avLst/>
            </a:prstGeom>
          </p:spPr>
        </p:pic>
        <p:pic>
          <p:nvPicPr>
            <p:cNvPr id="118" name="图片 117" descr="N8300-2-FL.png"/>
            <p:cNvPicPr>
              <a:picLocks noChangeAspect="1"/>
            </p:cNvPicPr>
            <p:nvPr/>
          </p:nvPicPr>
          <p:blipFill rotWithShape="1">
            <a:blip r:embed="rId11" cstate="email"/>
            <a:srcRect/>
            <a:stretch/>
          </p:blipFill>
          <p:spPr>
            <a:xfrm>
              <a:off x="6348318" y="2032496"/>
              <a:ext cx="332452" cy="607532"/>
            </a:xfrm>
            <a:prstGeom prst="rect">
              <a:avLst/>
            </a:prstGeom>
          </p:spPr>
        </p:pic>
        <p:pic>
          <p:nvPicPr>
            <p:cNvPr id="119" name="图片 118" descr="扩展柜图.jpg"/>
            <p:cNvPicPr>
              <a:picLocks noChangeAspect="1"/>
            </p:cNvPicPr>
            <p:nvPr/>
          </p:nvPicPr>
          <p:blipFill>
            <a:blip r:embed="rId12" cstate="email"/>
            <a:stretch>
              <a:fillRect/>
            </a:stretch>
          </p:blipFill>
          <p:spPr>
            <a:xfrm>
              <a:off x="6956862" y="2032496"/>
              <a:ext cx="279434" cy="575444"/>
            </a:xfrm>
            <a:prstGeom prst="rect">
              <a:avLst/>
            </a:prstGeom>
          </p:spPr>
        </p:pic>
        <p:pic>
          <p:nvPicPr>
            <p:cNvPr id="120" name="图片 119" descr="S6800T.png"/>
            <p:cNvPicPr>
              <a:picLocks noChangeAspect="1"/>
            </p:cNvPicPr>
            <p:nvPr/>
          </p:nvPicPr>
          <p:blipFill rotWithShape="1">
            <a:blip r:embed="rId13" cstate="email"/>
            <a:srcRect/>
            <a:stretch/>
          </p:blipFill>
          <p:spPr>
            <a:xfrm>
              <a:off x="5712187" y="2032496"/>
              <a:ext cx="360040" cy="539254"/>
            </a:xfrm>
            <a:prstGeom prst="rect">
              <a:avLst/>
            </a:prstGeom>
          </p:spPr>
        </p:pic>
        <p:sp>
          <p:nvSpPr>
            <p:cNvPr id="121" name="Rectangle 22"/>
            <p:cNvSpPr>
              <a:spLocks noChangeArrowheads="1"/>
            </p:cNvSpPr>
            <p:nvPr/>
          </p:nvSpPr>
          <p:spPr bwMode="auto">
            <a:xfrm>
              <a:off x="5004048" y="2557896"/>
              <a:ext cx="456726" cy="196977"/>
            </a:xfrm>
            <a:prstGeom prst="rect">
              <a:avLst/>
            </a:prstGeom>
            <a:noFill/>
            <a:ln w="9525" algn="ctr">
              <a:noFill/>
              <a:miter lim="800000"/>
              <a:headEnd/>
              <a:tailEnd/>
            </a:ln>
          </p:spPr>
          <p:txBody>
            <a:bodyPr wrap="square" lIns="0" tIns="0" rIns="0" bIns="0">
              <a:spAutoFit/>
            </a:bodyPr>
            <a:lstStyle/>
            <a:p>
              <a:pPr marL="85725" algn="ctr" defTabSz="801688">
                <a:lnSpc>
                  <a:spcPct val="80000"/>
                </a:lnSpc>
                <a:spcBef>
                  <a:spcPts val="0"/>
                </a:spcBef>
                <a:tabLst>
                  <a:tab pos="0" algn="l"/>
                </a:tabLst>
                <a:defRPr/>
              </a:pPr>
              <a:r>
                <a:rPr lang="en-US" altLang="zh-CN" sz="800" dirty="0" smtClean="0">
                  <a:latin typeface="微软雅黑" pitchFamily="34" charset="-122"/>
                  <a:ea typeface="微软雅黑" pitchFamily="34" charset="-122"/>
                  <a:cs typeface="Arial" pitchFamily="34" charset="0"/>
                </a:rPr>
                <a:t>S5600TS5800T</a:t>
              </a:r>
              <a:endParaRPr lang="en-US" altLang="zh-CN" sz="800" dirty="0">
                <a:latin typeface="微软雅黑" pitchFamily="34" charset="-122"/>
                <a:ea typeface="微软雅黑" pitchFamily="34" charset="-122"/>
                <a:cs typeface="Arial" pitchFamily="34" charset="0"/>
              </a:endParaRPr>
            </a:p>
          </p:txBody>
        </p:sp>
        <p:sp>
          <p:nvSpPr>
            <p:cNvPr id="122" name="Rectangle 22"/>
            <p:cNvSpPr>
              <a:spLocks noChangeArrowheads="1"/>
            </p:cNvSpPr>
            <p:nvPr/>
          </p:nvSpPr>
          <p:spPr bwMode="auto">
            <a:xfrm>
              <a:off x="6300192" y="2627401"/>
              <a:ext cx="546209" cy="122697"/>
            </a:xfrm>
            <a:prstGeom prst="rect">
              <a:avLst/>
            </a:prstGeom>
            <a:noFill/>
            <a:ln w="9525" algn="ctr">
              <a:noFill/>
              <a:miter lim="800000"/>
              <a:headEnd/>
              <a:tailEnd/>
            </a:ln>
          </p:spPr>
          <p:txBody>
            <a:bodyPr wrap="square" lIns="0" tIns="0" rIns="0" bIns="0">
              <a:spAutoFit/>
            </a:bodyPr>
            <a:lstStyle/>
            <a:p>
              <a:pPr algn="ctr" defTabSz="801688">
                <a:defRPr/>
              </a:pPr>
              <a:r>
                <a:rPr lang="en-US" altLang="zh-CN" sz="800" dirty="0">
                  <a:latin typeface="微软雅黑" pitchFamily="34" charset="-122"/>
                  <a:ea typeface="微软雅黑" pitchFamily="34" charset="-122"/>
                  <a:cs typeface="Arial" pitchFamily="34" charset="0"/>
                </a:rPr>
                <a:t>N8000</a:t>
              </a:r>
            </a:p>
          </p:txBody>
        </p:sp>
        <p:sp>
          <p:nvSpPr>
            <p:cNvPr id="123" name="文本框 50"/>
            <p:cNvSpPr txBox="1">
              <a:spLocks noChangeArrowheads="1"/>
            </p:cNvSpPr>
            <p:nvPr/>
          </p:nvSpPr>
          <p:spPr bwMode="auto">
            <a:xfrm>
              <a:off x="6908269" y="2630424"/>
              <a:ext cx="328027" cy="119674"/>
            </a:xfrm>
            <a:prstGeom prst="rect">
              <a:avLst/>
            </a:prstGeom>
            <a:noFill/>
            <a:ln w="9525" algn="ctr">
              <a:noFill/>
              <a:miter lim="800000"/>
              <a:headEnd/>
              <a:tailEnd/>
            </a:ln>
          </p:spPr>
          <p:txBody>
            <a:bodyPr wrap="square" lIns="0" tIns="0" rIns="0" bIns="0">
              <a:spAutoFit/>
            </a:bodyPr>
            <a:lstStyle/>
            <a:p>
              <a:pPr marL="85725" algn="ctr" defTabSz="801688">
                <a:spcBef>
                  <a:spcPts val="0"/>
                </a:spcBef>
                <a:tabLst>
                  <a:tab pos="0" algn="l"/>
                </a:tabLst>
              </a:pPr>
              <a:r>
                <a:rPr lang="en-US" altLang="zh-CN" sz="800" dirty="0" smtClean="0">
                  <a:latin typeface="微软雅黑" pitchFamily="34" charset="-122"/>
                  <a:ea typeface="微软雅黑" pitchFamily="34" charset="-122"/>
                  <a:cs typeface="Arial" pitchFamily="34" charset="0"/>
                </a:rPr>
                <a:t>UDS</a:t>
              </a:r>
              <a:endParaRPr lang="en-US" altLang="zh-CN" sz="800" dirty="0">
                <a:latin typeface="微软雅黑" pitchFamily="34" charset="-122"/>
                <a:ea typeface="微软雅黑" pitchFamily="34" charset="-122"/>
                <a:cs typeface="Arial" pitchFamily="34" charset="0"/>
              </a:endParaRPr>
            </a:p>
          </p:txBody>
        </p:sp>
        <p:sp>
          <p:nvSpPr>
            <p:cNvPr id="124" name="Rectangle 22"/>
            <p:cNvSpPr>
              <a:spLocks noChangeArrowheads="1"/>
            </p:cNvSpPr>
            <p:nvPr/>
          </p:nvSpPr>
          <p:spPr bwMode="auto">
            <a:xfrm>
              <a:off x="5731418" y="2630424"/>
              <a:ext cx="424758" cy="119674"/>
            </a:xfrm>
            <a:prstGeom prst="rect">
              <a:avLst/>
            </a:prstGeom>
            <a:noFill/>
            <a:ln w="9525" algn="ctr">
              <a:noFill/>
              <a:miter lim="800000"/>
              <a:headEnd/>
              <a:tailEnd/>
            </a:ln>
          </p:spPr>
          <p:txBody>
            <a:bodyPr wrap="square" lIns="0" tIns="0" rIns="0" bIns="0">
              <a:spAutoFit/>
            </a:bodyPr>
            <a:lstStyle/>
            <a:p>
              <a:pPr algn="ctr" defTabSz="801688">
                <a:defRPr/>
              </a:pPr>
              <a:r>
                <a:rPr lang="en-US" altLang="zh-CN" sz="800" dirty="0">
                  <a:latin typeface="微软雅黑" pitchFamily="34" charset="-122"/>
                  <a:ea typeface="微软雅黑" pitchFamily="34" charset="-122"/>
                  <a:cs typeface="Arial" pitchFamily="34" charset="0"/>
                </a:rPr>
                <a:t>S6800T</a:t>
              </a:r>
            </a:p>
          </p:txBody>
        </p:sp>
        <p:pic>
          <p:nvPicPr>
            <p:cNvPr id="125" name="Picture 2"/>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2771800" y="2197324"/>
              <a:ext cx="514711" cy="374426"/>
            </a:xfrm>
            <a:prstGeom prst="rect">
              <a:avLst/>
            </a:prstGeom>
            <a:noFill/>
            <a:ln w="9525">
              <a:noFill/>
              <a:miter lim="800000"/>
              <a:headEnd/>
              <a:tailEnd/>
            </a:ln>
          </p:spPr>
        </p:pic>
        <p:sp>
          <p:nvSpPr>
            <p:cNvPr id="126" name="Text Box 25"/>
            <p:cNvSpPr txBox="1">
              <a:spLocks noChangeArrowheads="1"/>
            </p:cNvSpPr>
            <p:nvPr/>
          </p:nvSpPr>
          <p:spPr bwMode="auto">
            <a:xfrm>
              <a:off x="2699792" y="2630424"/>
              <a:ext cx="553606" cy="119674"/>
            </a:xfrm>
            <a:prstGeom prst="rect">
              <a:avLst/>
            </a:prstGeom>
            <a:noFill/>
            <a:ln w="25400">
              <a:noFill/>
              <a:miter lim="800000"/>
              <a:headEnd/>
              <a:tailEnd/>
            </a:ln>
            <a:effectLst/>
          </p:spPr>
          <p:txBody>
            <a:bodyPr wrap="square" lIns="0" tIns="0" rIns="0" bIns="0">
              <a:spAutoFit/>
            </a:bodyPr>
            <a:lstStyle/>
            <a:p>
              <a:pPr algn="ctr" defTabSz="543804" eaLnBrk="0" fontAlgn="auto" hangingPunct="0">
                <a:spcBef>
                  <a:spcPts val="0"/>
                </a:spcBef>
                <a:spcAft>
                  <a:spcPts val="0"/>
                </a:spcAft>
                <a:defRPr/>
              </a:pPr>
              <a:r>
                <a:rPr lang="en-US" altLang="zh-CN" sz="800" kern="0" dirty="0" smtClean="0">
                  <a:solidFill>
                    <a:sysClr val="windowText" lastClr="000000"/>
                  </a:solidFill>
                  <a:latin typeface="微软雅黑" pitchFamily="34" charset="-122"/>
                  <a:ea typeface="微软雅黑" pitchFamily="34" charset="-122"/>
                  <a:cs typeface="Arial" charset="0"/>
                </a:rPr>
                <a:t>E6000</a:t>
              </a:r>
              <a:endParaRPr lang="en-US" altLang="zh-TW" sz="800" kern="0" dirty="0">
                <a:solidFill>
                  <a:sysClr val="windowText" lastClr="000000"/>
                </a:solidFill>
                <a:latin typeface="微软雅黑" pitchFamily="34" charset="-122"/>
                <a:ea typeface="微软雅黑" pitchFamily="34" charset="-122"/>
                <a:cs typeface="Arial" charset="0"/>
              </a:endParaRPr>
            </a:p>
          </p:txBody>
        </p:sp>
        <p:pic>
          <p:nvPicPr>
            <p:cNvPr id="127" name="图片 126" descr="_MG_2988 副本.png"/>
            <p:cNvPicPr>
              <a:picLocks noChangeAspect="1"/>
            </p:cNvPicPr>
            <p:nvPr/>
          </p:nvPicPr>
          <p:blipFill>
            <a:blip r:embed="rId15" cstate="email"/>
            <a:stretch>
              <a:fillRect/>
            </a:stretch>
          </p:blipFill>
          <p:spPr>
            <a:xfrm>
              <a:off x="3374527" y="2311966"/>
              <a:ext cx="549401" cy="259784"/>
            </a:xfrm>
            <a:prstGeom prst="rect">
              <a:avLst/>
            </a:prstGeom>
          </p:spPr>
        </p:pic>
        <p:sp>
          <p:nvSpPr>
            <p:cNvPr id="128" name="Text Box 25"/>
            <p:cNvSpPr txBox="1">
              <a:spLocks noChangeArrowheads="1"/>
            </p:cNvSpPr>
            <p:nvPr/>
          </p:nvSpPr>
          <p:spPr bwMode="auto">
            <a:xfrm>
              <a:off x="3347864" y="2626987"/>
              <a:ext cx="603919" cy="123111"/>
            </a:xfrm>
            <a:prstGeom prst="rect">
              <a:avLst/>
            </a:prstGeom>
            <a:noFill/>
            <a:ln w="25400">
              <a:noFill/>
              <a:miter lim="800000"/>
              <a:headEnd/>
              <a:tailEnd/>
            </a:ln>
            <a:effectLst/>
          </p:spPr>
          <p:txBody>
            <a:bodyPr wrap="square" lIns="0" tIns="0" rIns="0" bIns="0">
              <a:spAutoFit/>
            </a:bodyPr>
            <a:lstStyle/>
            <a:p>
              <a:pPr algn="ctr" defTabSz="543804" eaLnBrk="0" fontAlgn="auto" hangingPunct="0">
                <a:spcBef>
                  <a:spcPts val="0"/>
                </a:spcBef>
                <a:spcAft>
                  <a:spcPts val="0"/>
                </a:spcAft>
                <a:defRPr/>
              </a:pPr>
              <a:r>
                <a:rPr lang="en-US" altLang="zh-CN" sz="800" kern="0" dirty="0" smtClean="0">
                  <a:solidFill>
                    <a:sysClr val="windowText" lastClr="000000"/>
                  </a:solidFill>
                  <a:latin typeface="微软雅黑" pitchFamily="34" charset="-122"/>
                  <a:ea typeface="微软雅黑" pitchFamily="34" charset="-122"/>
                  <a:cs typeface="Arial" charset="0"/>
                </a:rPr>
                <a:t>X6000</a:t>
              </a:r>
              <a:endParaRPr lang="en-US" altLang="zh-TW" sz="800" kern="0" dirty="0">
                <a:solidFill>
                  <a:sysClr val="windowText" lastClr="000000"/>
                </a:solidFill>
                <a:latin typeface="微软雅黑" pitchFamily="34" charset="-122"/>
                <a:ea typeface="微软雅黑" pitchFamily="34" charset="-122"/>
                <a:cs typeface="Arial" charset="0"/>
              </a:endParaRPr>
            </a:p>
          </p:txBody>
        </p:sp>
        <p:pic>
          <p:nvPicPr>
            <p:cNvPr id="129" name="Picture 2"/>
            <p:cNvPicPr>
              <a:picLocks noChangeAspect="1" noChangeArrowheads="1"/>
            </p:cNvPicPr>
            <p:nvPr/>
          </p:nvPicPr>
          <p:blipFill>
            <a:blip r:embed="rId16" cstate="email">
              <a:clrChange>
                <a:clrFrom>
                  <a:srgbClr val="EEF3FA"/>
                </a:clrFrom>
                <a:clrTo>
                  <a:srgbClr val="EEF3FA">
                    <a:alpha val="0"/>
                  </a:srgbClr>
                </a:clrTo>
              </a:clrChange>
            </a:blip>
            <a:srcRect/>
            <a:stretch>
              <a:fillRect/>
            </a:stretch>
          </p:blipFill>
          <p:spPr bwMode="auto">
            <a:xfrm flipH="1">
              <a:off x="2051720" y="2310145"/>
              <a:ext cx="612605" cy="261605"/>
            </a:xfrm>
            <a:prstGeom prst="rect">
              <a:avLst/>
            </a:prstGeom>
            <a:noFill/>
            <a:ln w="9525">
              <a:noFill/>
              <a:miter lim="800000"/>
              <a:headEnd/>
              <a:tailEnd/>
            </a:ln>
          </p:spPr>
        </p:pic>
        <p:pic>
          <p:nvPicPr>
            <p:cNvPr id="130" name="Picture 3" descr="E:\产品管理\OSCA\OSCA侧视图-111.JPG"/>
            <p:cNvPicPr>
              <a:picLocks noChangeAspect="1" noChangeArrowheads="1"/>
            </p:cNvPicPr>
            <p:nvPr/>
          </p:nvPicPr>
          <p:blipFill>
            <a:blip r:embed="rId17" cstate="email">
              <a:clrChange>
                <a:clrFrom>
                  <a:srgbClr val="FFFFFF"/>
                </a:clrFrom>
                <a:clrTo>
                  <a:srgbClr val="FFFFFF">
                    <a:alpha val="0"/>
                  </a:srgbClr>
                </a:clrTo>
              </a:clrChange>
            </a:blip>
            <a:srcRect/>
            <a:stretch>
              <a:fillRect/>
            </a:stretch>
          </p:blipFill>
          <p:spPr bwMode="auto">
            <a:xfrm flipH="1">
              <a:off x="3923928" y="2067694"/>
              <a:ext cx="586989" cy="516800"/>
            </a:xfrm>
            <a:prstGeom prst="rect">
              <a:avLst/>
            </a:prstGeom>
            <a:noFill/>
            <a:ln w="9525">
              <a:noFill/>
              <a:miter lim="800000"/>
              <a:headEnd/>
              <a:tailEnd/>
            </a:ln>
          </p:spPr>
        </p:pic>
        <p:sp>
          <p:nvSpPr>
            <p:cNvPr id="131" name="Text Box 25"/>
            <p:cNvSpPr txBox="1">
              <a:spLocks noChangeArrowheads="1"/>
            </p:cNvSpPr>
            <p:nvPr/>
          </p:nvSpPr>
          <p:spPr bwMode="auto">
            <a:xfrm>
              <a:off x="3995936" y="2635199"/>
              <a:ext cx="425139" cy="119674"/>
            </a:xfrm>
            <a:prstGeom prst="rect">
              <a:avLst/>
            </a:prstGeom>
            <a:noFill/>
            <a:ln w="25400">
              <a:noFill/>
              <a:miter lim="800000"/>
              <a:headEnd/>
              <a:tailEnd/>
            </a:ln>
            <a:effectLst/>
          </p:spPr>
          <p:txBody>
            <a:bodyPr wrap="square" lIns="0" tIns="0" rIns="0" bIns="0">
              <a:spAutoFit/>
            </a:bodyPr>
            <a:lstStyle/>
            <a:p>
              <a:pPr algn="ctr" defTabSz="543804" eaLnBrk="0" fontAlgn="auto" hangingPunct="0">
                <a:spcBef>
                  <a:spcPts val="0"/>
                </a:spcBef>
                <a:spcAft>
                  <a:spcPts val="0"/>
                </a:spcAft>
                <a:defRPr/>
              </a:pPr>
              <a:r>
                <a:rPr lang="en-US" altLang="zh-CN" sz="800" kern="0" dirty="0" smtClean="0">
                  <a:solidFill>
                    <a:sysClr val="windowText" lastClr="000000"/>
                  </a:solidFill>
                  <a:latin typeface="微软雅黑" pitchFamily="34" charset="-122"/>
                  <a:ea typeface="微软雅黑" pitchFamily="34" charset="-122"/>
                  <a:cs typeface="Arial" charset="0"/>
                </a:rPr>
                <a:t>E9000</a:t>
              </a:r>
              <a:r>
                <a:rPr lang="zh-CN" altLang="en-US" sz="800" kern="0" dirty="0" smtClean="0">
                  <a:solidFill>
                    <a:sysClr val="windowText" lastClr="000000"/>
                  </a:solidFill>
                  <a:latin typeface="微软雅黑" pitchFamily="34" charset="-122"/>
                  <a:ea typeface="微软雅黑" pitchFamily="34" charset="-122"/>
                  <a:cs typeface="Arial" charset="0"/>
                </a:rPr>
                <a:t> </a:t>
              </a:r>
              <a:endParaRPr lang="en-US" altLang="zh-TW" sz="800" kern="0" dirty="0">
                <a:solidFill>
                  <a:sysClr val="windowText" lastClr="000000"/>
                </a:solidFill>
                <a:latin typeface="微软雅黑" pitchFamily="34" charset="-122"/>
                <a:ea typeface="微软雅黑" pitchFamily="34" charset="-122"/>
                <a:cs typeface="Arial" charset="0"/>
              </a:endParaRPr>
            </a:p>
          </p:txBody>
        </p:sp>
        <p:sp>
          <p:nvSpPr>
            <p:cNvPr id="132" name="Text Box 25"/>
            <p:cNvSpPr txBox="1">
              <a:spLocks noChangeArrowheads="1"/>
            </p:cNvSpPr>
            <p:nvPr/>
          </p:nvSpPr>
          <p:spPr bwMode="auto">
            <a:xfrm>
              <a:off x="1403648" y="2454632"/>
              <a:ext cx="621337" cy="295466"/>
            </a:xfrm>
            <a:prstGeom prst="rect">
              <a:avLst/>
            </a:prstGeom>
            <a:noFill/>
            <a:ln w="25400">
              <a:noFill/>
              <a:miter lim="800000"/>
              <a:headEnd/>
              <a:tailEnd/>
            </a:ln>
            <a:effectLst/>
          </p:spPr>
          <p:txBody>
            <a:bodyPr wrap="square" lIns="0" tIns="0" rIns="0" bIns="0">
              <a:spAutoFit/>
            </a:bodyPr>
            <a:lstStyle/>
            <a:p>
              <a:pPr algn="ctr" defTabSz="543804" eaLnBrk="0" fontAlgn="auto" hangingPunct="0">
                <a:lnSpc>
                  <a:spcPct val="80000"/>
                </a:lnSpc>
                <a:spcBef>
                  <a:spcPts val="0"/>
                </a:spcBef>
                <a:spcAft>
                  <a:spcPts val="0"/>
                </a:spcAft>
                <a:defRPr/>
              </a:pPr>
              <a:r>
                <a:rPr lang="en-US" altLang="zh-CN" sz="800" kern="0" dirty="0" smtClean="0">
                  <a:solidFill>
                    <a:sysClr val="windowText" lastClr="000000"/>
                  </a:solidFill>
                  <a:latin typeface="微软雅黑" pitchFamily="34" charset="-122"/>
                  <a:ea typeface="微软雅黑" pitchFamily="34" charset="-122"/>
                  <a:cs typeface="Arial" charset="0"/>
                </a:rPr>
                <a:t>RH2285</a:t>
              </a:r>
            </a:p>
            <a:p>
              <a:pPr algn="ctr" defTabSz="543804" eaLnBrk="0" fontAlgn="auto" hangingPunct="0">
                <a:lnSpc>
                  <a:spcPct val="80000"/>
                </a:lnSpc>
                <a:spcBef>
                  <a:spcPts val="0"/>
                </a:spcBef>
                <a:spcAft>
                  <a:spcPts val="0"/>
                </a:spcAft>
                <a:defRPr/>
              </a:pPr>
              <a:r>
                <a:rPr lang="en-US" altLang="zh-CN" sz="800" kern="0" dirty="0" smtClean="0">
                  <a:solidFill>
                    <a:sysClr val="windowText" lastClr="000000"/>
                  </a:solidFill>
                  <a:latin typeface="微软雅黑" pitchFamily="34" charset="-122"/>
                  <a:ea typeface="微软雅黑" pitchFamily="34" charset="-122"/>
                  <a:cs typeface="Arial" charset="0"/>
                </a:rPr>
                <a:t>RH2288</a:t>
              </a:r>
            </a:p>
            <a:p>
              <a:pPr algn="ctr" defTabSz="543804" eaLnBrk="0" fontAlgn="auto" hangingPunct="0">
                <a:lnSpc>
                  <a:spcPct val="80000"/>
                </a:lnSpc>
                <a:spcBef>
                  <a:spcPts val="0"/>
                </a:spcBef>
                <a:spcAft>
                  <a:spcPts val="0"/>
                </a:spcAft>
                <a:defRPr/>
              </a:pPr>
              <a:r>
                <a:rPr lang="en-US" altLang="zh-CN" sz="800" kern="0" dirty="0" smtClean="0">
                  <a:latin typeface="微软雅黑" pitchFamily="34" charset="-122"/>
                  <a:ea typeface="微软雅黑" pitchFamily="34" charset="-122"/>
                  <a:cs typeface="Arial" charset="0"/>
                </a:rPr>
                <a:t>RH2485</a:t>
              </a:r>
              <a:endParaRPr lang="en-US" altLang="zh-TW" sz="800" kern="0" dirty="0">
                <a:solidFill>
                  <a:sysClr val="windowText" lastClr="000000"/>
                </a:solidFill>
                <a:latin typeface="微软雅黑" pitchFamily="34" charset="-122"/>
                <a:ea typeface="微软雅黑" pitchFamily="34" charset="-122"/>
                <a:cs typeface="Arial" charset="0"/>
              </a:endParaRPr>
            </a:p>
          </p:txBody>
        </p:sp>
        <p:pic>
          <p:nvPicPr>
            <p:cNvPr id="133" name="图片 132"/>
            <p:cNvPicPr preferRelativeResize="0"/>
            <p:nvPr/>
          </p:nvPicPr>
          <p:blipFill>
            <a:blip r:embed="rId18" cstate="email">
              <a:clrChange>
                <a:clrFrom>
                  <a:srgbClr val="FFFFFF"/>
                </a:clrFrom>
                <a:clrTo>
                  <a:srgbClr val="FFFFFF">
                    <a:alpha val="0"/>
                  </a:srgbClr>
                </a:clrTo>
              </a:clrChange>
            </a:blip>
            <a:srcRect/>
            <a:stretch>
              <a:fillRect/>
            </a:stretch>
          </p:blipFill>
          <p:spPr bwMode="auto">
            <a:xfrm>
              <a:off x="1475656" y="2175892"/>
              <a:ext cx="498245" cy="277441"/>
            </a:xfrm>
            <a:prstGeom prst="rect">
              <a:avLst/>
            </a:prstGeom>
            <a:noFill/>
            <a:ln w="9525">
              <a:noFill/>
              <a:miter lim="800000"/>
              <a:headEnd/>
              <a:tailEnd/>
            </a:ln>
          </p:spPr>
        </p:pic>
        <p:sp>
          <p:nvSpPr>
            <p:cNvPr id="134" name="矩形 133"/>
            <p:cNvSpPr/>
            <p:nvPr/>
          </p:nvSpPr>
          <p:spPr>
            <a:xfrm>
              <a:off x="2999730" y="1625752"/>
              <a:ext cx="625493" cy="209430"/>
            </a:xfrm>
            <a:prstGeom prst="rect">
              <a:avLst/>
            </a:prstGeom>
          </p:spPr>
          <p:txBody>
            <a:bodyPr wrap="none">
              <a:spAutoFit/>
            </a:bodyPr>
            <a:lstStyle/>
            <a:p>
              <a:r>
                <a:rPr lang="en-US" altLang="zh-CN" sz="800" dirty="0" smtClean="0">
                  <a:latin typeface="微软雅黑" pitchFamily="34" charset="-122"/>
                  <a:ea typeface="微软雅黑" pitchFamily="34" charset="-122"/>
                </a:rPr>
                <a:t>Mini-VDI</a:t>
              </a:r>
              <a:endParaRPr lang="zh-CN" altLang="en-US" sz="800" dirty="0">
                <a:latin typeface="微软雅黑" pitchFamily="34" charset="-122"/>
                <a:ea typeface="微软雅黑" pitchFamily="34" charset="-122"/>
              </a:endParaRPr>
            </a:p>
          </p:txBody>
        </p:sp>
        <p:pic>
          <p:nvPicPr>
            <p:cNvPr id="135" name="图片 43" descr="02 RH2288 V2(12 Disks).png"/>
            <p:cNvPicPr>
              <a:picLocks noChangeAspect="1"/>
            </p:cNvPicPr>
            <p:nvPr/>
          </p:nvPicPr>
          <p:blipFill>
            <a:blip r:embed="rId19" cstate="email"/>
            <a:srcRect/>
            <a:stretch>
              <a:fillRect/>
            </a:stretch>
          </p:blipFill>
          <p:spPr bwMode="auto">
            <a:xfrm>
              <a:off x="2988645" y="1416880"/>
              <a:ext cx="619577" cy="232740"/>
            </a:xfrm>
            <a:prstGeom prst="rect">
              <a:avLst/>
            </a:prstGeom>
            <a:noFill/>
            <a:ln w="9525">
              <a:noFill/>
              <a:miter lim="800000"/>
              <a:headEnd/>
              <a:tailEnd/>
            </a:ln>
          </p:spPr>
        </p:pic>
        <p:pic>
          <p:nvPicPr>
            <p:cNvPr id="136" name="图片 43" descr="02 RH2288 V2(12 Disks).png"/>
            <p:cNvPicPr>
              <a:picLocks noChangeAspect="1"/>
            </p:cNvPicPr>
            <p:nvPr/>
          </p:nvPicPr>
          <p:blipFill>
            <a:blip r:embed="rId19" cstate="email"/>
            <a:srcRect/>
            <a:stretch>
              <a:fillRect/>
            </a:stretch>
          </p:blipFill>
          <p:spPr bwMode="auto">
            <a:xfrm>
              <a:off x="2987824" y="1284862"/>
              <a:ext cx="619577" cy="232740"/>
            </a:xfrm>
            <a:prstGeom prst="rect">
              <a:avLst/>
            </a:prstGeom>
            <a:noFill/>
            <a:ln w="9525">
              <a:noFill/>
              <a:miter lim="800000"/>
              <a:headEnd/>
              <a:tailEnd/>
            </a:ln>
          </p:spPr>
        </p:pic>
        <p:pic>
          <p:nvPicPr>
            <p:cNvPr id="137" name="Picture 16" descr="C:\Users\sony1\Desktop\一体机相关图片\发光.png"/>
            <p:cNvPicPr>
              <a:picLocks noChangeAspect="1" noChangeArrowheads="1"/>
            </p:cNvPicPr>
            <p:nvPr/>
          </p:nvPicPr>
          <p:blipFill>
            <a:blip r:embed="rId20" cstate="email"/>
            <a:srcRect/>
            <a:stretch>
              <a:fillRect/>
            </a:stretch>
          </p:blipFill>
          <p:spPr bwMode="auto">
            <a:xfrm flipH="1">
              <a:off x="5364088" y="987574"/>
              <a:ext cx="396501" cy="742960"/>
            </a:xfrm>
            <a:prstGeom prst="rect">
              <a:avLst/>
            </a:prstGeom>
          </p:spPr>
        </p:pic>
        <p:sp>
          <p:nvSpPr>
            <p:cNvPr id="138" name="矩形 137"/>
            <p:cNvSpPr/>
            <p:nvPr/>
          </p:nvSpPr>
          <p:spPr>
            <a:xfrm>
              <a:off x="5252016" y="1658526"/>
              <a:ext cx="760144" cy="209430"/>
            </a:xfrm>
            <a:prstGeom prst="rect">
              <a:avLst/>
            </a:prstGeom>
          </p:spPr>
          <p:txBody>
            <a:bodyPr wrap="none">
              <a:spAutoFit/>
            </a:bodyPr>
            <a:lstStyle/>
            <a:p>
              <a:r>
                <a:rPr lang="en-US" altLang="zh-CN" sz="800" dirty="0" smtClean="0">
                  <a:latin typeface="微软雅黑" pitchFamily="34" charset="-122"/>
                  <a:ea typeface="微软雅黑" pitchFamily="34" charset="-122"/>
                </a:rPr>
                <a:t>FusionCube</a:t>
              </a:r>
              <a:endParaRPr lang="zh-CN" altLang="en-US" sz="800" dirty="0">
                <a:latin typeface="微软雅黑" pitchFamily="34" charset="-122"/>
                <a:ea typeface="微软雅黑" pitchFamily="34" charset="-122"/>
              </a:endParaRPr>
            </a:p>
          </p:txBody>
        </p:sp>
        <p:pic>
          <p:nvPicPr>
            <p:cNvPr id="139" name="图片 47"/>
            <p:cNvPicPr>
              <a:picLocks noChangeAspect="1" noChangeArrowheads="1"/>
            </p:cNvPicPr>
            <p:nvPr/>
          </p:nvPicPr>
          <p:blipFill>
            <a:blip r:embed="rId21" cstate="email"/>
            <a:srcRect/>
            <a:stretch>
              <a:fillRect/>
            </a:stretch>
          </p:blipFill>
          <p:spPr bwMode="auto">
            <a:xfrm>
              <a:off x="4247467" y="1059582"/>
              <a:ext cx="314285" cy="605868"/>
            </a:xfrm>
            <a:prstGeom prst="rect">
              <a:avLst/>
            </a:prstGeom>
            <a:noFill/>
            <a:ln w="9525">
              <a:noFill/>
              <a:miter lim="800000"/>
              <a:headEnd/>
              <a:tailEnd/>
            </a:ln>
          </p:spPr>
        </p:pic>
        <p:sp>
          <p:nvSpPr>
            <p:cNvPr id="140" name="矩形 139"/>
            <p:cNvSpPr/>
            <p:nvPr/>
          </p:nvSpPr>
          <p:spPr>
            <a:xfrm>
              <a:off x="4139952" y="1633487"/>
              <a:ext cx="492443" cy="209430"/>
            </a:xfrm>
            <a:prstGeom prst="rect">
              <a:avLst/>
            </a:prstGeom>
          </p:spPr>
          <p:txBody>
            <a:bodyPr wrap="none">
              <a:spAutoFit/>
            </a:bodyPr>
            <a:lstStyle/>
            <a:p>
              <a:pPr lvl="0" algn="ctr" fontAlgn="ctr"/>
              <a:r>
                <a:rPr lang="zh-CN" altLang="en-US" sz="800" dirty="0" smtClean="0">
                  <a:solidFill>
                    <a:srgbClr val="000000"/>
                  </a:solidFill>
                  <a:latin typeface="微软雅黑" pitchFamily="34" charset="-122"/>
                  <a:ea typeface="微软雅黑" pitchFamily="34" charset="-122"/>
                  <a:cs typeface="华文细黑"/>
                </a:rPr>
                <a:t>桌面云</a:t>
              </a:r>
              <a:endParaRPr lang="en-US" altLang="zh-CN" sz="800" dirty="0" smtClean="0">
                <a:solidFill>
                  <a:srgbClr val="000000"/>
                </a:solidFill>
                <a:latin typeface="微软雅黑" pitchFamily="34" charset="-122"/>
                <a:ea typeface="微软雅黑" pitchFamily="34" charset="-122"/>
                <a:cs typeface="华文细黑"/>
              </a:endParaRPr>
            </a:p>
          </p:txBody>
        </p:sp>
        <p:sp>
          <p:nvSpPr>
            <p:cNvPr id="141" name="圆角矩形 140"/>
            <p:cNvSpPr/>
            <p:nvPr/>
          </p:nvSpPr>
          <p:spPr bwMode="auto">
            <a:xfrm>
              <a:off x="1475656" y="1967978"/>
              <a:ext cx="720080" cy="190271"/>
            </a:xfrm>
            <a:prstGeom prst="roundRect">
              <a:avLst>
                <a:gd name="adj" fmla="val 0"/>
              </a:avLst>
            </a:prstGeom>
            <a:solidFill>
              <a:srgbClr val="C00000"/>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200" i="0" u="none" strike="noStrike" cap="none" normalizeH="0" baseline="0" dirty="0" smtClean="0">
                  <a:ln>
                    <a:noFill/>
                  </a:ln>
                  <a:solidFill>
                    <a:schemeClr val="bg1"/>
                  </a:solidFill>
                  <a:effectLst/>
                  <a:latin typeface="微软雅黑" pitchFamily="34" charset="-122"/>
                  <a:ea typeface="微软雅黑" pitchFamily="34" charset="-122"/>
                </a:rPr>
                <a:t>服务器</a:t>
              </a:r>
            </a:p>
          </p:txBody>
        </p:sp>
        <p:sp>
          <p:nvSpPr>
            <p:cNvPr id="142" name="圆角矩形 141"/>
            <p:cNvSpPr/>
            <p:nvPr/>
          </p:nvSpPr>
          <p:spPr bwMode="auto">
            <a:xfrm>
              <a:off x="4788024" y="1967978"/>
              <a:ext cx="720080" cy="190271"/>
            </a:xfrm>
            <a:prstGeom prst="roundRect">
              <a:avLst>
                <a:gd name="adj" fmla="val 0"/>
              </a:avLst>
            </a:prstGeom>
            <a:solidFill>
              <a:srgbClr val="C00000"/>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200" i="0" u="none" strike="noStrike" cap="none" normalizeH="0" baseline="0" dirty="0" smtClean="0">
                  <a:ln>
                    <a:noFill/>
                  </a:ln>
                  <a:solidFill>
                    <a:schemeClr val="bg1"/>
                  </a:solidFill>
                  <a:effectLst/>
                  <a:latin typeface="微软雅黑" pitchFamily="34" charset="-122"/>
                  <a:ea typeface="微软雅黑" pitchFamily="34" charset="-122"/>
                </a:rPr>
                <a:t>存储</a:t>
              </a:r>
            </a:p>
          </p:txBody>
        </p:sp>
        <p:sp>
          <p:nvSpPr>
            <p:cNvPr id="143" name="圆角矩形 142"/>
            <p:cNvSpPr/>
            <p:nvPr/>
          </p:nvSpPr>
          <p:spPr bwMode="auto">
            <a:xfrm>
              <a:off x="1835696" y="1085335"/>
              <a:ext cx="1080120" cy="190271"/>
            </a:xfrm>
            <a:prstGeom prst="roundRect">
              <a:avLst>
                <a:gd name="adj" fmla="val 0"/>
              </a:avLst>
            </a:prstGeom>
            <a:solidFill>
              <a:srgbClr val="C00000"/>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200" i="0" u="none" strike="noStrike" cap="none" normalizeH="0" baseline="0" dirty="0" smtClean="0">
                  <a:ln>
                    <a:noFill/>
                  </a:ln>
                  <a:solidFill>
                    <a:schemeClr val="bg1"/>
                  </a:solidFill>
                  <a:effectLst/>
                  <a:latin typeface="微软雅黑" pitchFamily="34" charset="-122"/>
                  <a:ea typeface="微软雅黑" pitchFamily="34" charset="-122"/>
                </a:rPr>
                <a:t>云解决方案</a:t>
              </a:r>
            </a:p>
          </p:txBody>
        </p:sp>
        <p:sp>
          <p:nvSpPr>
            <p:cNvPr id="144" name="Text Box 25"/>
            <p:cNvSpPr txBox="1">
              <a:spLocks noChangeArrowheads="1"/>
            </p:cNvSpPr>
            <p:nvPr/>
          </p:nvSpPr>
          <p:spPr bwMode="auto">
            <a:xfrm>
              <a:off x="2051720" y="2626987"/>
              <a:ext cx="553606" cy="123111"/>
            </a:xfrm>
            <a:prstGeom prst="rect">
              <a:avLst/>
            </a:prstGeom>
            <a:noFill/>
            <a:ln w="25400">
              <a:noFill/>
              <a:miter lim="800000"/>
              <a:headEnd/>
              <a:tailEnd/>
            </a:ln>
            <a:effectLst/>
          </p:spPr>
          <p:txBody>
            <a:bodyPr wrap="square" lIns="0" tIns="0" rIns="0" bIns="0">
              <a:spAutoFit/>
            </a:bodyPr>
            <a:lstStyle/>
            <a:p>
              <a:pPr algn="ctr"/>
              <a:r>
                <a:rPr lang="en-US" altLang="zh-CN" sz="800" dirty="0" smtClean="0">
                  <a:latin typeface="微软雅黑" pitchFamily="34" charset="-122"/>
                  <a:ea typeface="微软雅黑" pitchFamily="34" charset="-122"/>
                  <a:cs typeface="Arial Unicode MS" pitchFamily="34" charset="-122"/>
                </a:rPr>
                <a:t>RH5885</a:t>
              </a:r>
            </a:p>
          </p:txBody>
        </p:sp>
      </p:grpSp>
    </p:spTree>
  </p:cSld>
  <p:clrMapOvr>
    <a:masterClrMapping/>
  </p:clrMapOvr>
  <p:transition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46360" y="210344"/>
            <a:ext cx="7632700" cy="653653"/>
          </a:xfrm>
        </p:spPr>
        <p:txBody>
          <a:bodyPr/>
          <a:lstStyle/>
          <a:p>
            <a:r>
              <a:rPr lang="zh-CN" altLang="en-US" sz="2400" dirty="0" smtClean="0">
                <a:solidFill>
                  <a:schemeClr val="tx2"/>
                </a:solidFill>
                <a:latin typeface="微软雅黑" pitchFamily="34" charset="-122"/>
                <a:ea typeface="微软雅黑" pitchFamily="34" charset="-122"/>
              </a:rPr>
              <a:t>应对高校大量、短时、高并发需求</a:t>
            </a:r>
            <a:endParaRPr lang="zh-CN" altLang="en-US" sz="2400" dirty="0">
              <a:solidFill>
                <a:schemeClr val="tx2"/>
              </a:solidFill>
              <a:latin typeface="微软雅黑" pitchFamily="34" charset="-122"/>
              <a:ea typeface="微软雅黑" pitchFamily="34" charset="-122"/>
            </a:endParaRPr>
          </a:p>
        </p:txBody>
      </p:sp>
      <p:grpSp>
        <p:nvGrpSpPr>
          <p:cNvPr id="4" name="Group 57"/>
          <p:cNvGrpSpPr/>
          <p:nvPr/>
        </p:nvGrpSpPr>
        <p:grpSpPr>
          <a:xfrm>
            <a:off x="5339705" y="1406277"/>
            <a:ext cx="3340100" cy="1769804"/>
            <a:chOff x="8388348" y="1093629"/>
            <a:chExt cx="1771742" cy="3294140"/>
          </a:xfrm>
        </p:grpSpPr>
        <p:sp>
          <p:nvSpPr>
            <p:cNvPr id="16" name="圆角矩形 144"/>
            <p:cNvSpPr/>
            <p:nvPr/>
          </p:nvSpPr>
          <p:spPr bwMode="auto">
            <a:xfrm>
              <a:off x="8388350" y="1184426"/>
              <a:ext cx="1771740" cy="3203343"/>
            </a:xfrm>
            <a:prstGeom prst="roundRect">
              <a:avLst>
                <a:gd name="adj" fmla="val 5508"/>
              </a:avLst>
            </a:prstGeom>
            <a:solidFill>
              <a:srgbClr val="FFFFFF">
                <a:alpha val="70000"/>
              </a:srgbClr>
            </a:solidFill>
            <a:ln>
              <a:noFill/>
            </a:ln>
            <a:effectLst>
              <a:outerShdw blurRad="88900" algn="ctr" rotWithShape="0">
                <a:prstClr val="black">
                  <a:alpha val="8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lIns="0" rIns="0" anchor="ctr"/>
            <a:lstStyle/>
            <a:p>
              <a:pPr algn="ctr">
                <a:lnSpc>
                  <a:spcPct val="150000"/>
                </a:lnSpc>
              </a:pPr>
              <a:endParaRPr lang="zh-CN" altLang="en-US" sz="1400" kern="0" dirty="0">
                <a:solidFill>
                  <a:srgbClr val="000000">
                    <a:lumMod val="85000"/>
                    <a:lumOff val="15000"/>
                  </a:srgbClr>
                </a:solidFill>
                <a:latin typeface="华文细黑"/>
                <a:ea typeface="华文细黑"/>
              </a:endParaRPr>
            </a:p>
          </p:txBody>
        </p:sp>
        <p:sp>
          <p:nvSpPr>
            <p:cNvPr id="17" name="矩形 8"/>
            <p:cNvSpPr/>
            <p:nvPr/>
          </p:nvSpPr>
          <p:spPr bwMode="auto">
            <a:xfrm>
              <a:off x="8388348" y="1967663"/>
              <a:ext cx="1760095" cy="2308843"/>
            </a:xfrm>
            <a:prstGeom prst="rect">
              <a:avLst/>
            </a:prstGeom>
            <a:noFill/>
            <a:ln w="9525" cap="flat" cmpd="sng" algn="ctr">
              <a:noFill/>
              <a:prstDash val="solid"/>
              <a:round/>
              <a:headEnd type="none" w="med" len="med"/>
              <a:tailEnd type="none" w="med" len="med"/>
            </a:ln>
            <a:effectLst/>
          </p:spPr>
          <p:txBody>
            <a:bodyPr vert="horz" wrap="square" lIns="91386" tIns="45696" rIns="91386" bIns="45696" numCol="1" rtlCol="0" anchor="ctr" anchorCtr="0" compatLnSpc="1">
              <a:prstTxWarp prst="textNoShape">
                <a:avLst/>
              </a:prstTxWarp>
            </a:bodyPr>
            <a:lstStyle/>
            <a:p>
              <a:pPr marL="185738" indent="-185738">
                <a:lnSpc>
                  <a:spcPct val="150000"/>
                </a:lnSpc>
                <a:buClr>
                  <a:srgbClr val="990000"/>
                </a:buClr>
                <a:buSzPct val="60000"/>
                <a:buFont typeface="Wingdings" pitchFamily="2" charset="2"/>
                <a:buChar char="l"/>
              </a:pPr>
              <a:r>
                <a:rPr lang="zh-CN" altLang="en-US" sz="1600" b="1" dirty="0" smtClean="0">
                  <a:solidFill>
                    <a:srgbClr val="000000">
                      <a:lumMod val="85000"/>
                      <a:lumOff val="15000"/>
                    </a:srgbClr>
                  </a:solidFill>
                  <a:latin typeface="华文细黑"/>
                  <a:ea typeface="华文细黑"/>
                </a:rPr>
                <a:t>就近接入可降低网络延迟</a:t>
              </a:r>
              <a:endParaRPr lang="en-US" altLang="zh-CN" sz="1600" b="1" dirty="0" smtClean="0">
                <a:solidFill>
                  <a:srgbClr val="C00000"/>
                </a:solidFill>
                <a:latin typeface="华文细黑"/>
                <a:ea typeface="华文细黑"/>
              </a:endParaRPr>
            </a:p>
            <a:p>
              <a:pPr marL="185738" indent="-185738">
                <a:lnSpc>
                  <a:spcPct val="150000"/>
                </a:lnSpc>
                <a:buClr>
                  <a:srgbClr val="990000"/>
                </a:buClr>
                <a:buSzPct val="60000"/>
                <a:buFont typeface="Wingdings" pitchFamily="2" charset="2"/>
                <a:buChar char="l"/>
              </a:pPr>
              <a:r>
                <a:rPr lang="zh-CN" altLang="en-US" sz="1600" b="1" dirty="0" smtClean="0">
                  <a:solidFill>
                    <a:srgbClr val="000000">
                      <a:lumMod val="85000"/>
                      <a:lumOff val="15000"/>
                    </a:srgbClr>
                  </a:solidFill>
                  <a:latin typeface="华文细黑"/>
                  <a:ea typeface="华文细黑"/>
                </a:rPr>
                <a:t>就近处理可以分散中央节点负荷</a:t>
              </a:r>
              <a:endParaRPr lang="en-US" altLang="zh-CN" sz="1600" b="1" dirty="0" smtClean="0">
                <a:solidFill>
                  <a:srgbClr val="000000">
                    <a:lumMod val="85000"/>
                    <a:lumOff val="15000"/>
                  </a:srgbClr>
                </a:solidFill>
                <a:latin typeface="华文细黑"/>
                <a:ea typeface="华文细黑"/>
              </a:endParaRPr>
            </a:p>
            <a:p>
              <a:pPr marL="185738" indent="-185738">
                <a:lnSpc>
                  <a:spcPct val="150000"/>
                </a:lnSpc>
                <a:buClr>
                  <a:srgbClr val="990000"/>
                </a:buClr>
                <a:buSzPct val="60000"/>
                <a:buFont typeface="Wingdings" pitchFamily="2" charset="2"/>
                <a:buChar char="l"/>
              </a:pPr>
              <a:r>
                <a:rPr lang="zh-CN" altLang="en-US" sz="1600" b="1" dirty="0" smtClean="0">
                  <a:solidFill>
                    <a:srgbClr val="000000">
                      <a:lumMod val="85000"/>
                      <a:lumOff val="15000"/>
                    </a:srgbClr>
                  </a:solidFill>
                  <a:latin typeface="华文细黑"/>
                  <a:ea typeface="华文细黑"/>
                </a:rPr>
                <a:t>统一调度可保障全局负载均衡</a:t>
              </a:r>
            </a:p>
          </p:txBody>
        </p:sp>
        <p:sp>
          <p:nvSpPr>
            <p:cNvPr id="18" name="Rectangle 179"/>
            <p:cNvSpPr/>
            <p:nvPr/>
          </p:nvSpPr>
          <p:spPr>
            <a:xfrm>
              <a:off x="8388350" y="1093629"/>
              <a:ext cx="1771740" cy="977561"/>
            </a:xfrm>
            <a:prstGeom prst="round2SameRect">
              <a:avLst/>
            </a:prstGeom>
            <a:solidFill>
              <a:srgbClr val="C00000"/>
            </a:solidFill>
            <a:ln>
              <a:noFill/>
            </a:ln>
            <a:effectLst>
              <a:outerShdw blurRad="40000" dist="23000" dir="5400000" rotWithShape="0">
                <a:srgbClr val="000000">
                  <a:alpha val="35000"/>
                </a:srgbClr>
              </a:outerShdw>
            </a:effectLst>
          </p:spPr>
          <p:txBody>
            <a:bodyPr lIns="0" rIns="0" anchor="t"/>
            <a:lstStyle/>
            <a:p>
              <a:pPr algn="ctr">
                <a:lnSpc>
                  <a:spcPct val="150000"/>
                </a:lnSpc>
              </a:pPr>
              <a:r>
                <a:rPr lang="zh-CN" altLang="en-US" sz="2000" b="1" kern="0" dirty="0" smtClean="0">
                  <a:solidFill>
                    <a:srgbClr val="FFFFFF"/>
                  </a:solidFill>
                  <a:effectLst>
                    <a:outerShdw blurRad="38100" dist="38100" dir="2700000" algn="tl">
                      <a:srgbClr val="000000">
                        <a:alpha val="43137"/>
                      </a:srgbClr>
                    </a:outerShdw>
                  </a:effectLst>
                  <a:latin typeface="华文细黑"/>
                  <a:ea typeface="华文细黑"/>
                </a:rPr>
                <a:t>让资源随需求的变化而漂移</a:t>
              </a:r>
            </a:p>
          </p:txBody>
        </p:sp>
      </p:grpSp>
      <p:sp>
        <p:nvSpPr>
          <p:cNvPr id="20" name="矩形 87"/>
          <p:cNvSpPr>
            <a:spLocks noChangeArrowheads="1"/>
          </p:cNvSpPr>
          <p:nvPr/>
        </p:nvSpPr>
        <p:spPr bwMode="auto">
          <a:xfrm>
            <a:off x="1043608" y="4283943"/>
            <a:ext cx="2978216" cy="276999"/>
          </a:xfrm>
          <a:prstGeom prst="rect">
            <a:avLst/>
          </a:prstGeom>
          <a:noFill/>
          <a:ln w="9525" cap="flat" cmpd="sng">
            <a:noFill/>
            <a:miter lim="800000"/>
            <a:headEnd/>
            <a:tailEnd/>
          </a:ln>
          <a:effectLst/>
        </p:spPr>
        <p:txBody>
          <a:bodyPr wrap="square">
            <a:spAutoFit/>
          </a:bodyPr>
          <a:lstStyle/>
          <a:p>
            <a:pPr algn="ctr" fontAlgn="ctr">
              <a:buClr>
                <a:srgbClr val="FF0000"/>
              </a:buClr>
              <a:buSzPct val="70000"/>
            </a:pPr>
            <a:r>
              <a:rPr lang="zh-CN" altLang="en-US" sz="1200" b="1" dirty="0" smtClean="0">
                <a:solidFill>
                  <a:srgbClr val="C00000"/>
                </a:solidFill>
                <a:latin typeface="微软雅黑" pitchFamily="34" charset="-122"/>
                <a:ea typeface="微软雅黑" pitchFamily="34" charset="-122"/>
              </a:rPr>
              <a:t>物理分散，逻辑集中</a:t>
            </a:r>
            <a:endParaRPr lang="en-US" sz="1200" b="1" dirty="0">
              <a:solidFill>
                <a:srgbClr val="C00000"/>
              </a:solidFill>
              <a:latin typeface="微软雅黑" pitchFamily="34" charset="-122"/>
              <a:ea typeface="微软雅黑" pitchFamily="34" charset="-122"/>
            </a:endParaRPr>
          </a:p>
        </p:txBody>
      </p:sp>
      <p:pic>
        <p:nvPicPr>
          <p:cNvPr id="21" name="Picture 4" descr="E:\杨晓谕\图标整理\模板类\云\云模板\模板.png"/>
          <p:cNvPicPr>
            <a:picLocks noChangeAspect="1" noChangeArrowheads="1"/>
          </p:cNvPicPr>
          <p:nvPr/>
        </p:nvPicPr>
        <p:blipFill>
          <a:blip r:embed="rId3" cstate="email"/>
          <a:srcRect/>
          <a:stretch>
            <a:fillRect/>
          </a:stretch>
        </p:blipFill>
        <p:spPr bwMode="auto">
          <a:xfrm>
            <a:off x="683568" y="1979687"/>
            <a:ext cx="3859773" cy="2448272"/>
          </a:xfrm>
          <a:prstGeom prst="rect">
            <a:avLst/>
          </a:prstGeom>
          <a:noFill/>
          <a:ln w="9525">
            <a:noFill/>
            <a:miter lim="800000"/>
            <a:headEnd/>
            <a:tailEnd/>
          </a:ln>
        </p:spPr>
      </p:pic>
      <p:cxnSp>
        <p:nvCxnSpPr>
          <p:cNvPr id="26" name="直接连接符 25"/>
          <p:cNvCxnSpPr/>
          <p:nvPr/>
        </p:nvCxnSpPr>
        <p:spPr>
          <a:xfrm flipH="1" flipV="1">
            <a:off x="2060192" y="3598706"/>
            <a:ext cx="80480" cy="408821"/>
          </a:xfrm>
          <a:prstGeom prst="line">
            <a:avLst/>
          </a:prstGeom>
          <a:noFill/>
          <a:ln w="12700" cap="flat" cmpd="sng" algn="ctr">
            <a:solidFill>
              <a:schemeClr val="tx1"/>
            </a:solidFill>
            <a:prstDash val="solid"/>
          </a:ln>
          <a:effectLst/>
        </p:spPr>
      </p:cxnSp>
      <p:cxnSp>
        <p:nvCxnSpPr>
          <p:cNvPr id="27" name="直接连接符 26"/>
          <p:cNvCxnSpPr>
            <a:stCxn id="47" idx="0"/>
          </p:cNvCxnSpPr>
          <p:nvPr/>
        </p:nvCxnSpPr>
        <p:spPr>
          <a:xfrm flipV="1">
            <a:off x="3760423" y="3292091"/>
            <a:ext cx="183173" cy="298598"/>
          </a:xfrm>
          <a:prstGeom prst="line">
            <a:avLst/>
          </a:prstGeom>
          <a:noFill/>
          <a:ln w="12700" cap="flat" cmpd="sng" algn="ctr">
            <a:solidFill>
              <a:schemeClr val="tx1"/>
            </a:solidFill>
            <a:prstDash val="solid"/>
          </a:ln>
          <a:effectLst/>
        </p:spPr>
      </p:cxnSp>
      <p:cxnSp>
        <p:nvCxnSpPr>
          <p:cNvPr id="28" name="直接连接符 27"/>
          <p:cNvCxnSpPr/>
          <p:nvPr/>
        </p:nvCxnSpPr>
        <p:spPr>
          <a:xfrm flipV="1">
            <a:off x="3508823" y="3289086"/>
            <a:ext cx="414225" cy="3005"/>
          </a:xfrm>
          <a:prstGeom prst="line">
            <a:avLst/>
          </a:prstGeom>
          <a:noFill/>
          <a:ln w="12700" cap="flat" cmpd="sng" algn="ctr">
            <a:solidFill>
              <a:schemeClr val="tx1"/>
            </a:solidFill>
            <a:prstDash val="solid"/>
          </a:ln>
          <a:effectLst/>
        </p:spPr>
      </p:cxnSp>
      <p:cxnSp>
        <p:nvCxnSpPr>
          <p:cNvPr id="29" name="直接连接符 28"/>
          <p:cNvCxnSpPr/>
          <p:nvPr/>
        </p:nvCxnSpPr>
        <p:spPr>
          <a:xfrm>
            <a:off x="2784507" y="2985476"/>
            <a:ext cx="1207193" cy="204410"/>
          </a:xfrm>
          <a:prstGeom prst="line">
            <a:avLst/>
          </a:prstGeom>
          <a:noFill/>
          <a:ln w="12700" cap="flat" cmpd="sng" algn="ctr">
            <a:solidFill>
              <a:schemeClr val="tx1"/>
            </a:solidFill>
            <a:prstDash val="solid"/>
          </a:ln>
          <a:effectLst/>
        </p:spPr>
      </p:cxnSp>
      <p:cxnSp>
        <p:nvCxnSpPr>
          <p:cNvPr id="30" name="直接连接符 29"/>
          <p:cNvCxnSpPr/>
          <p:nvPr/>
        </p:nvCxnSpPr>
        <p:spPr>
          <a:xfrm flipV="1">
            <a:off x="2462589" y="3189886"/>
            <a:ext cx="724316" cy="102206"/>
          </a:xfrm>
          <a:prstGeom prst="line">
            <a:avLst/>
          </a:prstGeom>
          <a:noFill/>
          <a:ln w="12700" cap="flat" cmpd="sng" algn="ctr">
            <a:solidFill>
              <a:schemeClr val="tx1"/>
            </a:solidFill>
            <a:prstDash val="solid"/>
          </a:ln>
          <a:effectLst/>
        </p:spPr>
      </p:cxnSp>
      <p:cxnSp>
        <p:nvCxnSpPr>
          <p:cNvPr id="31" name="直接连接符 30"/>
          <p:cNvCxnSpPr/>
          <p:nvPr/>
        </p:nvCxnSpPr>
        <p:spPr>
          <a:xfrm>
            <a:off x="2382110" y="3394296"/>
            <a:ext cx="241439" cy="204410"/>
          </a:xfrm>
          <a:prstGeom prst="line">
            <a:avLst/>
          </a:prstGeom>
          <a:noFill/>
          <a:ln w="12700" cap="flat" cmpd="sng" algn="ctr">
            <a:solidFill>
              <a:schemeClr val="tx1"/>
            </a:solidFill>
            <a:prstDash val="solid"/>
          </a:ln>
          <a:effectLst/>
        </p:spPr>
      </p:cxnSp>
      <p:cxnSp>
        <p:nvCxnSpPr>
          <p:cNvPr id="32" name="直接连接符 31"/>
          <p:cNvCxnSpPr/>
          <p:nvPr/>
        </p:nvCxnSpPr>
        <p:spPr>
          <a:xfrm flipV="1">
            <a:off x="1657794" y="3292091"/>
            <a:ext cx="321918" cy="306618"/>
          </a:xfrm>
          <a:prstGeom prst="line">
            <a:avLst/>
          </a:prstGeom>
          <a:noFill/>
          <a:ln w="12700" cap="flat" cmpd="sng" algn="ctr">
            <a:solidFill>
              <a:schemeClr val="tx1"/>
            </a:solidFill>
            <a:prstDash val="solid"/>
          </a:ln>
          <a:effectLst/>
        </p:spPr>
      </p:cxnSp>
      <p:cxnSp>
        <p:nvCxnSpPr>
          <p:cNvPr id="33" name="直接连接符 32"/>
          <p:cNvCxnSpPr>
            <a:stCxn id="55" idx="2"/>
          </p:cNvCxnSpPr>
          <p:nvPr/>
        </p:nvCxnSpPr>
        <p:spPr>
          <a:xfrm>
            <a:off x="940138" y="3466442"/>
            <a:ext cx="234779" cy="132264"/>
          </a:xfrm>
          <a:prstGeom prst="line">
            <a:avLst/>
          </a:prstGeom>
          <a:noFill/>
          <a:ln w="12700" cap="flat" cmpd="sng" algn="ctr">
            <a:solidFill>
              <a:schemeClr val="tx1"/>
            </a:solidFill>
            <a:prstDash val="solid"/>
          </a:ln>
          <a:effectLst/>
        </p:spPr>
      </p:cxnSp>
      <p:cxnSp>
        <p:nvCxnSpPr>
          <p:cNvPr id="34" name="直接连接符 33"/>
          <p:cNvCxnSpPr/>
          <p:nvPr/>
        </p:nvCxnSpPr>
        <p:spPr>
          <a:xfrm flipH="1" flipV="1">
            <a:off x="1738273" y="2985478"/>
            <a:ext cx="160959" cy="102203"/>
          </a:xfrm>
          <a:prstGeom prst="line">
            <a:avLst/>
          </a:prstGeom>
          <a:noFill/>
          <a:ln w="12700" cap="flat" cmpd="sng" algn="ctr">
            <a:solidFill>
              <a:schemeClr val="tx1"/>
            </a:solidFill>
            <a:prstDash val="solid"/>
          </a:ln>
          <a:effectLst/>
        </p:spPr>
      </p:cxnSp>
      <p:cxnSp>
        <p:nvCxnSpPr>
          <p:cNvPr id="35" name="直接连接符 34"/>
          <p:cNvCxnSpPr/>
          <p:nvPr/>
        </p:nvCxnSpPr>
        <p:spPr>
          <a:xfrm flipV="1">
            <a:off x="1013958" y="3087682"/>
            <a:ext cx="482877" cy="102203"/>
          </a:xfrm>
          <a:prstGeom prst="line">
            <a:avLst/>
          </a:prstGeom>
          <a:noFill/>
          <a:ln w="12700" cap="flat" cmpd="sng" algn="ctr">
            <a:solidFill>
              <a:schemeClr val="tx1"/>
            </a:solidFill>
            <a:prstDash val="solid"/>
          </a:ln>
          <a:effectLst/>
        </p:spPr>
      </p:cxnSp>
      <p:cxnSp>
        <p:nvCxnSpPr>
          <p:cNvPr id="36" name="直接连接符 35"/>
          <p:cNvCxnSpPr>
            <a:endCxn id="47" idx="1"/>
          </p:cNvCxnSpPr>
          <p:nvPr/>
        </p:nvCxnSpPr>
        <p:spPr>
          <a:xfrm>
            <a:off x="3106425" y="3700910"/>
            <a:ext cx="462328" cy="107215"/>
          </a:xfrm>
          <a:prstGeom prst="line">
            <a:avLst/>
          </a:prstGeom>
          <a:noFill/>
          <a:ln w="12700" cap="flat" cmpd="sng" algn="ctr">
            <a:solidFill>
              <a:schemeClr val="tx1"/>
            </a:solidFill>
            <a:prstDash val="solid"/>
          </a:ln>
          <a:effectLst/>
        </p:spPr>
      </p:cxnSp>
      <p:cxnSp>
        <p:nvCxnSpPr>
          <p:cNvPr id="37" name="直接连接符 36"/>
          <p:cNvCxnSpPr/>
          <p:nvPr/>
        </p:nvCxnSpPr>
        <p:spPr>
          <a:xfrm flipV="1">
            <a:off x="2140671" y="3803115"/>
            <a:ext cx="482877" cy="204411"/>
          </a:xfrm>
          <a:prstGeom prst="line">
            <a:avLst/>
          </a:prstGeom>
          <a:noFill/>
          <a:ln w="12700" cap="flat" cmpd="sng" algn="ctr">
            <a:solidFill>
              <a:schemeClr val="tx1"/>
            </a:solidFill>
            <a:prstDash val="solid"/>
          </a:ln>
          <a:effectLst/>
        </p:spPr>
      </p:cxnSp>
      <p:cxnSp>
        <p:nvCxnSpPr>
          <p:cNvPr id="38" name="直接连接符 37"/>
          <p:cNvCxnSpPr/>
          <p:nvPr/>
        </p:nvCxnSpPr>
        <p:spPr>
          <a:xfrm flipH="1" flipV="1">
            <a:off x="1657794" y="3700912"/>
            <a:ext cx="393926" cy="367007"/>
          </a:xfrm>
          <a:prstGeom prst="line">
            <a:avLst/>
          </a:prstGeom>
          <a:noFill/>
          <a:ln w="12700" cap="flat" cmpd="sng" algn="ctr">
            <a:solidFill>
              <a:schemeClr val="tx1"/>
            </a:solidFill>
            <a:prstDash val="solid"/>
          </a:ln>
          <a:effectLst/>
        </p:spPr>
      </p:cxnSp>
      <p:cxnSp>
        <p:nvCxnSpPr>
          <p:cNvPr id="39" name="直接连接符 38"/>
          <p:cNvCxnSpPr/>
          <p:nvPr/>
        </p:nvCxnSpPr>
        <p:spPr>
          <a:xfrm flipH="1" flipV="1">
            <a:off x="2704028" y="3087681"/>
            <a:ext cx="40526" cy="344693"/>
          </a:xfrm>
          <a:prstGeom prst="line">
            <a:avLst/>
          </a:prstGeom>
          <a:noFill/>
          <a:ln w="12700" cap="flat" cmpd="sng" algn="ctr">
            <a:solidFill>
              <a:schemeClr val="tx1"/>
            </a:solidFill>
            <a:prstDash val="solid"/>
          </a:ln>
          <a:effectLst/>
        </p:spPr>
      </p:cxnSp>
      <p:cxnSp>
        <p:nvCxnSpPr>
          <p:cNvPr id="40" name="直接连接符 39"/>
          <p:cNvCxnSpPr/>
          <p:nvPr/>
        </p:nvCxnSpPr>
        <p:spPr>
          <a:xfrm flipV="1">
            <a:off x="2945466" y="3189887"/>
            <a:ext cx="321918" cy="306613"/>
          </a:xfrm>
          <a:prstGeom prst="line">
            <a:avLst/>
          </a:prstGeom>
          <a:noFill/>
          <a:ln w="12700" cap="flat" cmpd="sng" algn="ctr">
            <a:solidFill>
              <a:schemeClr val="tx1"/>
            </a:solidFill>
            <a:prstDash val="solid"/>
          </a:ln>
          <a:effectLst/>
        </p:spPr>
      </p:cxnSp>
      <p:cxnSp>
        <p:nvCxnSpPr>
          <p:cNvPr id="41" name="直接连接符 40"/>
          <p:cNvCxnSpPr/>
          <p:nvPr/>
        </p:nvCxnSpPr>
        <p:spPr>
          <a:xfrm flipV="1">
            <a:off x="2382110" y="3087682"/>
            <a:ext cx="321918" cy="102203"/>
          </a:xfrm>
          <a:prstGeom prst="line">
            <a:avLst/>
          </a:prstGeom>
          <a:noFill/>
          <a:ln w="12700" cap="flat" cmpd="sng" algn="ctr">
            <a:solidFill>
              <a:schemeClr val="tx1"/>
            </a:solidFill>
            <a:prstDash val="solid"/>
          </a:ln>
          <a:effectLst/>
        </p:spPr>
      </p:cxnSp>
      <p:pic>
        <p:nvPicPr>
          <p:cNvPr id="42" name="Picture 10" descr="F:\PIC\16：10_PPT_pic\ICOS\Home-Server-icon.png"/>
          <p:cNvPicPr>
            <a:picLocks noChangeAspect="1" noChangeArrowheads="1"/>
          </p:cNvPicPr>
          <p:nvPr/>
        </p:nvPicPr>
        <p:blipFill>
          <a:blip r:embed="rId4" cstate="email"/>
          <a:srcRect/>
          <a:stretch>
            <a:fillRect/>
          </a:stretch>
        </p:blipFill>
        <p:spPr bwMode="auto">
          <a:xfrm>
            <a:off x="3842568" y="2969445"/>
            <a:ext cx="383340" cy="434872"/>
          </a:xfrm>
          <a:prstGeom prst="rect">
            <a:avLst/>
          </a:prstGeom>
          <a:noFill/>
        </p:spPr>
      </p:pic>
      <p:pic>
        <p:nvPicPr>
          <p:cNvPr id="43" name="Picture 10" descr="F:\PIC\16：10_PPT_pic\ICOS\Home-Server-icon.png"/>
          <p:cNvPicPr>
            <a:picLocks noChangeAspect="1" noChangeArrowheads="1"/>
          </p:cNvPicPr>
          <p:nvPr/>
        </p:nvPicPr>
        <p:blipFill>
          <a:blip r:embed="rId5" cstate="email"/>
          <a:srcRect/>
          <a:stretch>
            <a:fillRect/>
          </a:stretch>
        </p:blipFill>
        <p:spPr bwMode="auto">
          <a:xfrm>
            <a:off x="2473496" y="3342191"/>
            <a:ext cx="766680" cy="869744"/>
          </a:xfrm>
          <a:prstGeom prst="rect">
            <a:avLst/>
          </a:prstGeom>
          <a:noFill/>
        </p:spPr>
      </p:pic>
      <p:pic>
        <p:nvPicPr>
          <p:cNvPr id="44" name="Picture 10" descr="F:\PIC\16：10_PPT_pic\ICOS\Home-Server-icon.png"/>
          <p:cNvPicPr>
            <a:picLocks noChangeAspect="1" noChangeArrowheads="1"/>
          </p:cNvPicPr>
          <p:nvPr/>
        </p:nvPicPr>
        <p:blipFill>
          <a:blip r:embed="rId4" cstate="email"/>
          <a:srcRect/>
          <a:stretch>
            <a:fillRect/>
          </a:stretch>
        </p:blipFill>
        <p:spPr bwMode="auto">
          <a:xfrm>
            <a:off x="1925868" y="3777063"/>
            <a:ext cx="383340" cy="434872"/>
          </a:xfrm>
          <a:prstGeom prst="rect">
            <a:avLst/>
          </a:prstGeom>
          <a:noFill/>
        </p:spPr>
      </p:pic>
      <p:cxnSp>
        <p:nvCxnSpPr>
          <p:cNvPr id="45" name="直接连接符 44"/>
          <p:cNvCxnSpPr/>
          <p:nvPr/>
        </p:nvCxnSpPr>
        <p:spPr>
          <a:xfrm flipV="1">
            <a:off x="1416355" y="3189887"/>
            <a:ext cx="160959" cy="204408"/>
          </a:xfrm>
          <a:prstGeom prst="line">
            <a:avLst/>
          </a:prstGeom>
          <a:noFill/>
          <a:ln w="12700" cap="flat" cmpd="sng" algn="ctr">
            <a:solidFill>
              <a:schemeClr val="tx1"/>
            </a:solidFill>
            <a:prstDash val="solid"/>
          </a:ln>
          <a:effectLst/>
        </p:spPr>
      </p:cxnSp>
      <p:cxnSp>
        <p:nvCxnSpPr>
          <p:cNvPr id="46" name="直接连接符 45"/>
          <p:cNvCxnSpPr/>
          <p:nvPr/>
        </p:nvCxnSpPr>
        <p:spPr>
          <a:xfrm flipH="1" flipV="1">
            <a:off x="3589303" y="3496501"/>
            <a:ext cx="40526" cy="242487"/>
          </a:xfrm>
          <a:prstGeom prst="line">
            <a:avLst/>
          </a:prstGeom>
          <a:noFill/>
          <a:ln w="12700" cap="flat" cmpd="sng" algn="ctr">
            <a:solidFill>
              <a:schemeClr val="tx1"/>
            </a:solidFill>
            <a:prstDash val="solid"/>
          </a:ln>
          <a:effectLst/>
        </p:spPr>
      </p:cxnSp>
      <p:pic>
        <p:nvPicPr>
          <p:cNvPr id="47" name="Picture 10" descr="F:\PIC\16：10_PPT_pic\ICOS\Home-Server-icon.png"/>
          <p:cNvPicPr>
            <a:picLocks noChangeAspect="1" noChangeArrowheads="1"/>
          </p:cNvPicPr>
          <p:nvPr/>
        </p:nvPicPr>
        <p:blipFill>
          <a:blip r:embed="rId4" cstate="email"/>
          <a:srcRect/>
          <a:stretch>
            <a:fillRect/>
          </a:stretch>
        </p:blipFill>
        <p:spPr bwMode="auto">
          <a:xfrm>
            <a:off x="3568754" y="3590689"/>
            <a:ext cx="383340" cy="434872"/>
          </a:xfrm>
          <a:prstGeom prst="rect">
            <a:avLst/>
          </a:prstGeom>
          <a:noFill/>
        </p:spPr>
      </p:pic>
      <p:pic>
        <p:nvPicPr>
          <p:cNvPr id="48" name="Picture 10" descr="F:\PIC\16：10_PPT_pic\ICOS\Home-Server-icon.png"/>
          <p:cNvPicPr>
            <a:picLocks noChangeAspect="1" noChangeArrowheads="1"/>
          </p:cNvPicPr>
          <p:nvPr/>
        </p:nvPicPr>
        <p:blipFill>
          <a:blip r:embed="rId4" cstate="email"/>
          <a:srcRect/>
          <a:stretch>
            <a:fillRect/>
          </a:stretch>
        </p:blipFill>
        <p:spPr bwMode="auto">
          <a:xfrm>
            <a:off x="1433003" y="2845194"/>
            <a:ext cx="383340" cy="434872"/>
          </a:xfrm>
          <a:prstGeom prst="rect">
            <a:avLst/>
          </a:prstGeom>
          <a:noFill/>
        </p:spPr>
      </p:pic>
      <p:cxnSp>
        <p:nvCxnSpPr>
          <p:cNvPr id="49" name="直接连接符 48"/>
          <p:cNvCxnSpPr/>
          <p:nvPr/>
        </p:nvCxnSpPr>
        <p:spPr>
          <a:xfrm flipH="1" flipV="1">
            <a:off x="2864987" y="3087681"/>
            <a:ext cx="402398" cy="102205"/>
          </a:xfrm>
          <a:prstGeom prst="line">
            <a:avLst/>
          </a:prstGeom>
          <a:noFill/>
          <a:ln w="12700" cap="flat" cmpd="sng" algn="ctr">
            <a:solidFill>
              <a:schemeClr val="tx1"/>
            </a:solidFill>
            <a:prstDash val="solid"/>
          </a:ln>
          <a:effectLst/>
        </p:spPr>
      </p:cxnSp>
      <p:pic>
        <p:nvPicPr>
          <p:cNvPr id="50" name="Picture 10" descr="F:\PIC\16：10_PPT_pic\ICOS\Home-Server-icon.png"/>
          <p:cNvPicPr>
            <a:picLocks noChangeAspect="1" noChangeArrowheads="1"/>
          </p:cNvPicPr>
          <p:nvPr/>
        </p:nvPicPr>
        <p:blipFill>
          <a:blip r:embed="rId4" cstate="email"/>
          <a:srcRect/>
          <a:stretch>
            <a:fillRect/>
          </a:stretch>
        </p:blipFill>
        <p:spPr bwMode="auto">
          <a:xfrm>
            <a:off x="2623548" y="2781066"/>
            <a:ext cx="383340" cy="434872"/>
          </a:xfrm>
          <a:prstGeom prst="rect">
            <a:avLst/>
          </a:prstGeom>
          <a:noFill/>
        </p:spPr>
      </p:pic>
      <p:pic>
        <p:nvPicPr>
          <p:cNvPr id="51" name="Picture 10" descr="F:\PIC\16：10_PPT_pic\ICOS\Home-Server-icon.png"/>
          <p:cNvPicPr>
            <a:picLocks noChangeAspect="1" noChangeArrowheads="1"/>
          </p:cNvPicPr>
          <p:nvPr/>
        </p:nvPicPr>
        <p:blipFill>
          <a:blip r:embed="rId5" cstate="email"/>
          <a:srcRect/>
          <a:stretch>
            <a:fillRect/>
          </a:stretch>
        </p:blipFill>
        <p:spPr bwMode="auto">
          <a:xfrm>
            <a:off x="3106425" y="2781066"/>
            <a:ext cx="766680" cy="869744"/>
          </a:xfrm>
          <a:prstGeom prst="rect">
            <a:avLst/>
          </a:prstGeom>
          <a:noFill/>
        </p:spPr>
      </p:pic>
      <p:cxnSp>
        <p:nvCxnSpPr>
          <p:cNvPr id="52" name="直接连接符 51"/>
          <p:cNvCxnSpPr/>
          <p:nvPr/>
        </p:nvCxnSpPr>
        <p:spPr>
          <a:xfrm flipH="1" flipV="1">
            <a:off x="1619672" y="3707880"/>
            <a:ext cx="936104" cy="72007"/>
          </a:xfrm>
          <a:prstGeom prst="line">
            <a:avLst/>
          </a:prstGeom>
          <a:noFill/>
          <a:ln w="12700" cap="flat" cmpd="sng" algn="ctr">
            <a:solidFill>
              <a:schemeClr val="tx1"/>
            </a:solidFill>
            <a:prstDash val="solid"/>
          </a:ln>
          <a:effectLst/>
        </p:spPr>
      </p:cxnSp>
      <p:cxnSp>
        <p:nvCxnSpPr>
          <p:cNvPr id="53" name="直接连接符 52"/>
          <p:cNvCxnSpPr/>
          <p:nvPr/>
        </p:nvCxnSpPr>
        <p:spPr>
          <a:xfrm flipH="1">
            <a:off x="1043608" y="3275831"/>
            <a:ext cx="936104" cy="0"/>
          </a:xfrm>
          <a:prstGeom prst="line">
            <a:avLst/>
          </a:prstGeom>
          <a:noFill/>
          <a:ln w="12700" cap="flat" cmpd="sng" algn="ctr">
            <a:solidFill>
              <a:schemeClr val="tx1"/>
            </a:solidFill>
            <a:prstDash val="solid"/>
          </a:ln>
          <a:effectLst/>
        </p:spPr>
      </p:cxnSp>
      <p:pic>
        <p:nvPicPr>
          <p:cNvPr id="54" name="Picture 10" descr="F:\PIC\16：10_PPT_pic\ICOS\Home-Server-icon.png"/>
          <p:cNvPicPr>
            <a:picLocks noChangeAspect="1" noChangeArrowheads="1"/>
          </p:cNvPicPr>
          <p:nvPr/>
        </p:nvPicPr>
        <p:blipFill>
          <a:blip r:embed="rId5" cstate="email"/>
          <a:srcRect/>
          <a:stretch>
            <a:fillRect/>
          </a:stretch>
        </p:blipFill>
        <p:spPr bwMode="auto">
          <a:xfrm>
            <a:off x="1816342" y="2845194"/>
            <a:ext cx="766680" cy="869744"/>
          </a:xfrm>
          <a:prstGeom prst="rect">
            <a:avLst/>
          </a:prstGeom>
          <a:noFill/>
        </p:spPr>
      </p:pic>
      <p:pic>
        <p:nvPicPr>
          <p:cNvPr id="55" name="Picture 10" descr="F:\PIC\16：10_PPT_pic\ICOS\Home-Server-icon.png"/>
          <p:cNvPicPr>
            <a:picLocks noChangeAspect="1" noChangeArrowheads="1"/>
          </p:cNvPicPr>
          <p:nvPr/>
        </p:nvPicPr>
        <p:blipFill>
          <a:blip r:embed="rId6" cstate="email">
            <a:duotone>
              <a:schemeClr val="accent5">
                <a:shade val="45000"/>
                <a:satMod val="135000"/>
              </a:schemeClr>
              <a:prstClr val="white"/>
            </a:duotone>
          </a:blip>
          <a:srcRect/>
          <a:stretch>
            <a:fillRect/>
          </a:stretch>
        </p:blipFill>
        <p:spPr bwMode="auto">
          <a:xfrm>
            <a:off x="721086" y="2969445"/>
            <a:ext cx="438103" cy="496997"/>
          </a:xfrm>
          <a:prstGeom prst="rect">
            <a:avLst/>
          </a:prstGeom>
          <a:noFill/>
        </p:spPr>
      </p:pic>
      <p:pic>
        <p:nvPicPr>
          <p:cNvPr id="56" name="Picture 10" descr="F:\PIC\16：10_PPT_pic\ICOS\Home-Server-icon.png"/>
          <p:cNvPicPr>
            <a:picLocks noChangeAspect="1" noChangeArrowheads="1"/>
          </p:cNvPicPr>
          <p:nvPr/>
        </p:nvPicPr>
        <p:blipFill>
          <a:blip r:embed="rId5" cstate="email"/>
          <a:srcRect/>
          <a:stretch>
            <a:fillRect/>
          </a:stretch>
        </p:blipFill>
        <p:spPr bwMode="auto">
          <a:xfrm>
            <a:off x="1049663" y="3217942"/>
            <a:ext cx="766680" cy="869744"/>
          </a:xfrm>
          <a:prstGeom prst="rect">
            <a:avLst/>
          </a:prstGeom>
          <a:noFill/>
        </p:spPr>
      </p:pic>
      <p:pic>
        <p:nvPicPr>
          <p:cNvPr id="57" name="Picture 19" descr="箭头副本"/>
          <p:cNvPicPr>
            <a:picLocks noChangeAspect="1" noChangeArrowheads="1"/>
          </p:cNvPicPr>
          <p:nvPr/>
        </p:nvPicPr>
        <p:blipFill>
          <a:blip r:embed="rId7" cstate="email"/>
          <a:srcRect/>
          <a:stretch>
            <a:fillRect/>
          </a:stretch>
        </p:blipFill>
        <p:spPr bwMode="auto">
          <a:xfrm rot="9611000" flipV="1">
            <a:off x="3354060" y="1952878"/>
            <a:ext cx="872892" cy="1038653"/>
          </a:xfrm>
          <a:prstGeom prst="rect">
            <a:avLst/>
          </a:prstGeom>
          <a:noFill/>
          <a:ln w="9525">
            <a:noFill/>
            <a:miter lim="800000"/>
            <a:headEnd/>
            <a:tailEnd/>
          </a:ln>
        </p:spPr>
      </p:pic>
      <p:pic>
        <p:nvPicPr>
          <p:cNvPr id="58" name="图片 57"/>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flipH="1">
            <a:off x="3419872" y="1307232"/>
            <a:ext cx="1152128" cy="827776"/>
          </a:xfrm>
          <a:prstGeom prst="rect">
            <a:avLst/>
          </a:prstGeom>
        </p:spPr>
      </p:pic>
      <p:sp>
        <p:nvSpPr>
          <p:cNvPr id="60" name="TextBox 59"/>
          <p:cNvSpPr txBox="1"/>
          <p:nvPr/>
        </p:nvSpPr>
        <p:spPr>
          <a:xfrm>
            <a:off x="3707904" y="2671192"/>
            <a:ext cx="697627" cy="400110"/>
          </a:xfrm>
          <a:prstGeom prst="rect">
            <a:avLst/>
          </a:prstGeom>
          <a:noFill/>
        </p:spPr>
        <p:txBody>
          <a:bodyPr wrap="none" rtlCol="0">
            <a:spAutoFit/>
          </a:bodyPr>
          <a:lstStyle/>
          <a:p>
            <a:r>
              <a:rPr lang="en-US" altLang="zh-CN" sz="1000" dirty="0" smtClean="0">
                <a:solidFill>
                  <a:srgbClr val="000000"/>
                </a:solidFill>
              </a:rPr>
              <a:t>B</a:t>
            </a:r>
            <a:r>
              <a:rPr lang="zh-CN" altLang="en-US" sz="1000" dirty="0" smtClean="0">
                <a:solidFill>
                  <a:srgbClr val="000000"/>
                </a:solidFill>
              </a:rPr>
              <a:t>学院</a:t>
            </a:r>
            <a:endParaRPr lang="en-US" altLang="zh-CN" sz="1000" dirty="0" smtClean="0">
              <a:solidFill>
                <a:srgbClr val="000000"/>
              </a:solidFill>
            </a:endParaRPr>
          </a:p>
          <a:p>
            <a:r>
              <a:rPr lang="zh-CN" altLang="en-US" sz="1000" dirty="0" smtClean="0">
                <a:solidFill>
                  <a:srgbClr val="000000"/>
                </a:solidFill>
              </a:rPr>
              <a:t>数据中心</a:t>
            </a:r>
            <a:endParaRPr lang="en-US" sz="1000" dirty="0">
              <a:solidFill>
                <a:srgbClr val="000000"/>
              </a:solidFill>
            </a:endParaRPr>
          </a:p>
        </p:txBody>
      </p:sp>
      <p:sp>
        <p:nvSpPr>
          <p:cNvPr id="61" name="TextBox 60"/>
          <p:cNvSpPr txBox="1"/>
          <p:nvPr/>
        </p:nvSpPr>
        <p:spPr>
          <a:xfrm>
            <a:off x="259904" y="3391272"/>
            <a:ext cx="697627" cy="400110"/>
          </a:xfrm>
          <a:prstGeom prst="rect">
            <a:avLst/>
          </a:prstGeom>
          <a:noFill/>
        </p:spPr>
        <p:txBody>
          <a:bodyPr wrap="none" rtlCol="0">
            <a:spAutoFit/>
          </a:bodyPr>
          <a:lstStyle/>
          <a:p>
            <a:r>
              <a:rPr lang="en-US" altLang="zh-CN" sz="1000" dirty="0" smtClean="0">
                <a:solidFill>
                  <a:srgbClr val="000000"/>
                </a:solidFill>
              </a:rPr>
              <a:t>A</a:t>
            </a:r>
            <a:r>
              <a:rPr lang="zh-CN" altLang="en-US" sz="1000" dirty="0" smtClean="0">
                <a:solidFill>
                  <a:srgbClr val="000000"/>
                </a:solidFill>
              </a:rPr>
              <a:t>学院</a:t>
            </a:r>
            <a:endParaRPr lang="en-US" altLang="zh-CN" sz="1000" dirty="0" smtClean="0">
              <a:solidFill>
                <a:srgbClr val="000000"/>
              </a:solidFill>
            </a:endParaRPr>
          </a:p>
          <a:p>
            <a:r>
              <a:rPr lang="zh-CN" altLang="en-US" sz="1000" dirty="0" smtClean="0">
                <a:solidFill>
                  <a:srgbClr val="000000"/>
                </a:solidFill>
              </a:rPr>
              <a:t>数据中心</a:t>
            </a:r>
            <a:endParaRPr lang="en-US" sz="1000" dirty="0">
              <a:solidFill>
                <a:srgbClr val="000000"/>
              </a:solidFill>
            </a:endParaRPr>
          </a:p>
        </p:txBody>
      </p:sp>
      <p:sp>
        <p:nvSpPr>
          <p:cNvPr id="62" name="Rectangle 61"/>
          <p:cNvSpPr/>
          <p:nvPr/>
        </p:nvSpPr>
        <p:spPr>
          <a:xfrm>
            <a:off x="1087041" y="1318223"/>
            <a:ext cx="2520280" cy="1061829"/>
          </a:xfrm>
          <a:prstGeom prst="rect">
            <a:avLst/>
          </a:prstGeom>
        </p:spPr>
        <p:txBody>
          <a:bodyPr wrap="square">
            <a:spAutoFit/>
          </a:bodyPr>
          <a:lstStyle/>
          <a:p>
            <a:pPr>
              <a:buFont typeface="Arial" pitchFamily="34" charset="0"/>
              <a:buChar char="•"/>
            </a:pPr>
            <a:r>
              <a:rPr lang="zh-CN" altLang="en-US" sz="1050" dirty="0" smtClean="0">
                <a:solidFill>
                  <a:srgbClr val="000000"/>
                </a:solidFill>
              </a:rPr>
              <a:t> 系统镜像</a:t>
            </a:r>
            <a:endParaRPr lang="en-US" altLang="zh-CN" sz="1050" dirty="0" smtClean="0">
              <a:solidFill>
                <a:srgbClr val="000000"/>
              </a:solidFill>
            </a:endParaRPr>
          </a:p>
          <a:p>
            <a:pPr>
              <a:buFont typeface="Arial" pitchFamily="34" charset="0"/>
              <a:buChar char="•"/>
            </a:pPr>
            <a:r>
              <a:rPr lang="zh-CN" altLang="en-US" sz="1050" dirty="0" smtClean="0">
                <a:solidFill>
                  <a:srgbClr val="000000"/>
                </a:solidFill>
              </a:rPr>
              <a:t> 应用镜像</a:t>
            </a:r>
            <a:endParaRPr lang="en-US" altLang="zh-CN" sz="1050" dirty="0" smtClean="0">
              <a:solidFill>
                <a:srgbClr val="000000"/>
              </a:solidFill>
            </a:endParaRPr>
          </a:p>
          <a:p>
            <a:pPr>
              <a:buFont typeface="Arial" pitchFamily="34" charset="0"/>
              <a:buChar char="•"/>
            </a:pPr>
            <a:r>
              <a:rPr lang="zh-CN" altLang="en-US" sz="1050" dirty="0" smtClean="0">
                <a:solidFill>
                  <a:srgbClr val="000000"/>
                </a:solidFill>
              </a:rPr>
              <a:t> 业务配置</a:t>
            </a:r>
            <a:endParaRPr lang="en-US" altLang="zh-CN" sz="1050" dirty="0" smtClean="0">
              <a:solidFill>
                <a:srgbClr val="000000"/>
              </a:solidFill>
            </a:endParaRPr>
          </a:p>
          <a:p>
            <a:pPr>
              <a:buFont typeface="Arial" pitchFamily="34" charset="0"/>
              <a:buChar char="•"/>
            </a:pPr>
            <a:r>
              <a:rPr lang="zh-CN" altLang="en-US" sz="1050" dirty="0" smtClean="0">
                <a:solidFill>
                  <a:srgbClr val="000000"/>
                </a:solidFill>
              </a:rPr>
              <a:t> 用户数据</a:t>
            </a:r>
            <a:endParaRPr lang="en-US" altLang="zh-CN" sz="1050" dirty="0" smtClean="0">
              <a:solidFill>
                <a:srgbClr val="000000"/>
              </a:solidFill>
            </a:endParaRPr>
          </a:p>
          <a:p>
            <a:pPr>
              <a:buFont typeface="Arial" pitchFamily="34" charset="0"/>
              <a:buChar char="•"/>
            </a:pPr>
            <a:r>
              <a:rPr lang="zh-CN" altLang="en-US" sz="1050" dirty="0" smtClean="0">
                <a:solidFill>
                  <a:srgbClr val="000000"/>
                </a:solidFill>
              </a:rPr>
              <a:t> 媒体数据</a:t>
            </a:r>
            <a:endParaRPr lang="en-US" altLang="zh-CN" sz="1050" dirty="0" smtClean="0">
              <a:solidFill>
                <a:srgbClr val="000000"/>
              </a:solidFill>
            </a:endParaRPr>
          </a:p>
          <a:p>
            <a:pPr>
              <a:buFont typeface="Arial" pitchFamily="34" charset="0"/>
              <a:buChar char="•"/>
            </a:pPr>
            <a:r>
              <a:rPr lang="en-US" altLang="zh-CN" sz="1050" dirty="0" smtClean="0">
                <a:solidFill>
                  <a:srgbClr val="000000"/>
                </a:solidFill>
              </a:rPr>
              <a:t> ……</a:t>
            </a:r>
            <a:endParaRPr lang="en-US" sz="1050" dirty="0">
              <a:solidFill>
                <a:srgbClr val="000000"/>
              </a:solidFill>
            </a:endParaRPr>
          </a:p>
        </p:txBody>
      </p:sp>
      <p:sp>
        <p:nvSpPr>
          <p:cNvPr id="63" name="Arc 62"/>
          <p:cNvSpPr/>
          <p:nvPr/>
        </p:nvSpPr>
        <p:spPr bwMode="auto">
          <a:xfrm rot="18490799">
            <a:off x="1055330" y="2153922"/>
            <a:ext cx="2553552" cy="2919199"/>
          </a:xfrm>
          <a:prstGeom prst="arc">
            <a:avLst/>
          </a:prstGeom>
          <a:ln w="15875">
            <a:solidFill>
              <a:schemeClr val="bg1">
                <a:lumMod val="65000"/>
              </a:schemeClr>
            </a:solidFill>
            <a:headEnd type="none" w="lg" len="lg"/>
            <a:tailEnd type="stealth" w="lg" len="lg"/>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00"/>
              </a:solidFill>
            </a:endParaRPr>
          </a:p>
        </p:txBody>
      </p:sp>
      <p:pic>
        <p:nvPicPr>
          <p:cNvPr id="64" name="图片 22"/>
          <p:cNvPicPr>
            <a:picLocks noChangeAspect="1"/>
          </p:cNvPicPr>
          <p:nvPr/>
        </p:nvPicPr>
        <p:blipFill>
          <a:blip r:embed="rId9" cstate="email">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539551" y="2546033"/>
            <a:ext cx="504056" cy="513833"/>
          </a:xfrm>
          <a:prstGeom prst="rect">
            <a:avLst/>
          </a:prstGeom>
        </p:spPr>
      </p:pic>
      <p:sp>
        <p:nvSpPr>
          <p:cNvPr id="59" name="矩形 58"/>
          <p:cNvSpPr/>
          <p:nvPr/>
        </p:nvSpPr>
        <p:spPr>
          <a:xfrm>
            <a:off x="691024" y="929759"/>
            <a:ext cx="3416320" cy="369332"/>
          </a:xfrm>
          <a:prstGeom prst="rect">
            <a:avLst/>
          </a:prstGeom>
        </p:spPr>
        <p:txBody>
          <a:bodyPr wrap="none">
            <a:spAutoFit/>
          </a:bodyPr>
          <a:lstStyle/>
          <a:p>
            <a:r>
              <a:rPr lang="zh-CN" altLang="en-US" dirty="0" smtClean="0">
                <a:solidFill>
                  <a:schemeClr val="tx2"/>
                </a:solidFill>
                <a:latin typeface="微软雅黑" pitchFamily="34" charset="-122"/>
                <a:ea typeface="微软雅黑" pitchFamily="34" charset="-122"/>
              </a:rPr>
              <a:t>将资源投送到离用户最近的地方</a:t>
            </a:r>
            <a:endParaRPr lang="zh-CN" altLang="en-US" dirty="0"/>
          </a:p>
        </p:txBody>
      </p:sp>
    </p:spTree>
  </p:cSld>
  <p:clrMapOvr>
    <a:masterClrMapping/>
  </p:clrMapOvr>
  <p:transition advClick="0" advTm="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标题 1"/>
          <p:cNvSpPr txBox="1">
            <a:spLocks/>
          </p:cNvSpPr>
          <p:nvPr/>
        </p:nvSpPr>
        <p:spPr bwMode="auto">
          <a:xfrm>
            <a:off x="414774" y="291753"/>
            <a:ext cx="8610476" cy="548640"/>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zh-CN" altLang="en-US" sz="2400" b="1" dirty="0" smtClean="0">
                <a:solidFill>
                  <a:schemeClr val="tx2"/>
                </a:solidFill>
                <a:latin typeface="微软雅黑" pitchFamily="34" charset="-122"/>
                <a:ea typeface="微软雅黑" pitchFamily="34" charset="-122"/>
                <a:cs typeface="Arial" pitchFamily="34" charset="0"/>
              </a:rPr>
              <a:t> </a:t>
            </a:r>
            <a:r>
              <a:rPr lang="zh-CN" altLang="en-US" sz="2400" b="1" dirty="0" smtClean="0">
                <a:solidFill>
                  <a:schemeClr val="tx2"/>
                </a:solidFill>
                <a:latin typeface="微软雅黑" pitchFamily="34" charset="-122"/>
                <a:ea typeface="微软雅黑" pitchFamily="34" charset="-122"/>
                <a:cs typeface="Arial" pitchFamily="34" charset="0"/>
              </a:rPr>
              <a:t>多数据中心，简化管理，敏捷</a:t>
            </a:r>
            <a:r>
              <a:rPr lang="zh-CN" altLang="en-US" sz="2400" b="1" dirty="0" smtClean="0">
                <a:solidFill>
                  <a:schemeClr val="tx2"/>
                </a:solidFill>
                <a:latin typeface="微软雅黑" pitchFamily="34" charset="-122"/>
                <a:ea typeface="微软雅黑" pitchFamily="34" charset="-122"/>
                <a:cs typeface="Arial" pitchFamily="34" charset="0"/>
              </a:rPr>
              <a:t>运营  </a:t>
            </a:r>
            <a:r>
              <a:rPr lang="zh-CN" altLang="en-US" sz="2400" b="1" dirty="0" smtClean="0">
                <a:solidFill>
                  <a:schemeClr val="tx2"/>
                </a:solidFill>
                <a:latin typeface="微软雅黑" pitchFamily="34" charset="-122"/>
                <a:ea typeface="微软雅黑" pitchFamily="34" charset="-122"/>
                <a:cs typeface="Arial" pitchFamily="34" charset="0"/>
              </a:rPr>
              <a:t>云</a:t>
            </a:r>
            <a:r>
              <a:rPr lang="zh-CN" altLang="en-US" sz="2400" b="1" dirty="0" smtClean="0">
                <a:solidFill>
                  <a:schemeClr val="tx2"/>
                </a:solidFill>
                <a:latin typeface="微软雅黑" pitchFamily="34" charset="-122"/>
                <a:ea typeface="微软雅黑" pitchFamily="34" charset="-122"/>
                <a:cs typeface="Arial" pitchFamily="34" charset="0"/>
              </a:rPr>
              <a:t>管理工具</a:t>
            </a:r>
            <a:r>
              <a:rPr lang="en-US" altLang="zh-CN" sz="2400" b="1" dirty="0" err="1" smtClean="0">
                <a:solidFill>
                  <a:schemeClr val="tx2"/>
                </a:solidFill>
                <a:ea typeface="微软雅黑" pitchFamily="34" charset="-122"/>
                <a:cs typeface="Arial" pitchFamily="34" charset="0"/>
              </a:rPr>
              <a:t>ManageOne</a:t>
            </a:r>
            <a:endParaRPr lang="zh-CN" altLang="en-US" sz="2400" b="1" dirty="0" smtClean="0">
              <a:solidFill>
                <a:schemeClr val="tx2"/>
              </a:solidFill>
              <a:latin typeface="微软雅黑" pitchFamily="34" charset="-122"/>
              <a:ea typeface="微软雅黑" pitchFamily="34" charset="-122"/>
              <a:cs typeface="Arial" pitchFamily="34" charset="0"/>
            </a:endParaRPr>
          </a:p>
        </p:txBody>
      </p:sp>
      <p:grpSp>
        <p:nvGrpSpPr>
          <p:cNvPr id="127" name="组合 126"/>
          <p:cNvGrpSpPr/>
          <p:nvPr/>
        </p:nvGrpSpPr>
        <p:grpSpPr>
          <a:xfrm>
            <a:off x="779959" y="981100"/>
            <a:ext cx="7165435" cy="3664526"/>
            <a:chOff x="827584" y="771550"/>
            <a:chExt cx="7560841" cy="3307655"/>
          </a:xfrm>
        </p:grpSpPr>
        <p:sp>
          <p:nvSpPr>
            <p:cNvPr id="44" name="TextBox 43"/>
            <p:cNvSpPr txBox="1"/>
            <p:nvPr/>
          </p:nvSpPr>
          <p:spPr>
            <a:xfrm>
              <a:off x="851234" y="3369315"/>
              <a:ext cx="497536" cy="500119"/>
            </a:xfrm>
            <a:prstGeom prst="rect">
              <a:avLst/>
            </a:prstGeom>
            <a:noFill/>
          </p:spPr>
          <p:txBody>
            <a:bodyPr wrap="none" lIns="68562" tIns="34281" rIns="68562" bIns="34281" rtlCol="0">
              <a:spAutoFit/>
            </a:bodyPr>
            <a:lstStyle/>
            <a:p>
              <a:r>
                <a:rPr lang="zh-CN" altLang="en-US" sz="1400" b="1" dirty="0" smtClean="0">
                  <a:solidFill>
                    <a:srgbClr val="000000"/>
                  </a:solidFill>
                  <a:latin typeface="微软雅黑" pitchFamily="34" charset="-122"/>
                  <a:ea typeface="微软雅黑" pitchFamily="34" charset="-122"/>
                </a:rPr>
                <a:t>数据</a:t>
              </a:r>
              <a:endParaRPr lang="en-US" altLang="zh-CN" sz="1400" b="1" dirty="0" smtClean="0">
                <a:solidFill>
                  <a:srgbClr val="000000"/>
                </a:solidFill>
                <a:latin typeface="微软雅黑" pitchFamily="34" charset="-122"/>
                <a:ea typeface="微软雅黑" pitchFamily="34" charset="-122"/>
              </a:endParaRPr>
            </a:p>
            <a:p>
              <a:r>
                <a:rPr lang="zh-CN" altLang="en-US" sz="1400" b="1" dirty="0" smtClean="0">
                  <a:solidFill>
                    <a:srgbClr val="000000"/>
                  </a:solidFill>
                  <a:latin typeface="微软雅黑" pitchFamily="34" charset="-122"/>
                  <a:ea typeface="微软雅黑" pitchFamily="34" charset="-122"/>
                </a:rPr>
                <a:t>中心</a:t>
              </a:r>
              <a:endParaRPr lang="zh-CN" altLang="en-US" sz="1400" b="1" dirty="0">
                <a:solidFill>
                  <a:srgbClr val="000000"/>
                </a:solidFill>
                <a:latin typeface="微软雅黑" pitchFamily="34" charset="-122"/>
                <a:ea typeface="微软雅黑" pitchFamily="34" charset="-122"/>
              </a:endParaRPr>
            </a:p>
          </p:txBody>
        </p:sp>
        <p:sp>
          <p:nvSpPr>
            <p:cNvPr id="45" name="TextBox 44"/>
            <p:cNvSpPr txBox="1"/>
            <p:nvPr/>
          </p:nvSpPr>
          <p:spPr>
            <a:xfrm>
              <a:off x="878061" y="919778"/>
              <a:ext cx="497536" cy="284675"/>
            </a:xfrm>
            <a:prstGeom prst="rect">
              <a:avLst/>
            </a:prstGeom>
            <a:noFill/>
          </p:spPr>
          <p:txBody>
            <a:bodyPr wrap="none" lIns="68562" tIns="34281" rIns="68562" bIns="34281" rtlCol="0">
              <a:spAutoFit/>
            </a:bodyPr>
            <a:lstStyle/>
            <a:p>
              <a:r>
                <a:rPr lang="zh-CN" altLang="en-US" sz="1400" b="1" dirty="0" smtClean="0">
                  <a:solidFill>
                    <a:srgbClr val="000000"/>
                  </a:solidFill>
                  <a:latin typeface="微软雅黑" pitchFamily="34" charset="-122"/>
                  <a:ea typeface="微软雅黑" pitchFamily="34" charset="-122"/>
                </a:rPr>
                <a:t>服务</a:t>
              </a:r>
              <a:endParaRPr lang="zh-CN" altLang="en-US" sz="1400" b="1" dirty="0">
                <a:solidFill>
                  <a:srgbClr val="000000"/>
                </a:solidFill>
                <a:latin typeface="微软雅黑" pitchFamily="34" charset="-122"/>
                <a:ea typeface="微软雅黑" pitchFamily="34" charset="-122"/>
              </a:endParaRPr>
            </a:p>
          </p:txBody>
        </p:sp>
        <p:sp>
          <p:nvSpPr>
            <p:cNvPr id="46" name="TextBox 45"/>
            <p:cNvSpPr txBox="1"/>
            <p:nvPr/>
          </p:nvSpPr>
          <p:spPr>
            <a:xfrm>
              <a:off x="827584" y="2299447"/>
              <a:ext cx="497536" cy="284675"/>
            </a:xfrm>
            <a:prstGeom prst="rect">
              <a:avLst/>
            </a:prstGeom>
            <a:noFill/>
          </p:spPr>
          <p:txBody>
            <a:bodyPr wrap="none" lIns="68562" tIns="34281" rIns="68562" bIns="34281" rtlCol="0">
              <a:spAutoFit/>
            </a:bodyPr>
            <a:lstStyle/>
            <a:p>
              <a:r>
                <a:rPr lang="zh-CN" altLang="en-US" sz="1400" b="1" dirty="0" smtClean="0">
                  <a:solidFill>
                    <a:srgbClr val="000000"/>
                  </a:solidFill>
                  <a:latin typeface="微软雅黑" pitchFamily="34" charset="-122"/>
                  <a:ea typeface="微软雅黑" pitchFamily="34" charset="-122"/>
                </a:rPr>
                <a:t>管理</a:t>
              </a:r>
              <a:endParaRPr lang="zh-CN" altLang="en-US" sz="1400" b="1" dirty="0">
                <a:solidFill>
                  <a:srgbClr val="000000"/>
                </a:solidFill>
                <a:latin typeface="微软雅黑" pitchFamily="34" charset="-122"/>
                <a:ea typeface="微软雅黑" pitchFamily="34" charset="-122"/>
              </a:endParaRPr>
            </a:p>
          </p:txBody>
        </p:sp>
        <p:sp>
          <p:nvSpPr>
            <p:cNvPr id="47" name="圆角矩形 46"/>
            <p:cNvSpPr/>
            <p:nvPr/>
          </p:nvSpPr>
          <p:spPr bwMode="auto">
            <a:xfrm>
              <a:off x="1511455" y="1610408"/>
              <a:ext cx="6876970" cy="1565238"/>
            </a:xfrm>
            <a:prstGeom prst="roundRect">
              <a:avLst>
                <a:gd name="adj" fmla="val 3622"/>
              </a:avLst>
            </a:prstGeom>
            <a:solidFill>
              <a:srgbClr val="FFCCCC">
                <a:alpha val="75000"/>
              </a:srgbClr>
            </a:solidFill>
            <a:ln>
              <a:noFill/>
            </a:ln>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sp>
          <p:nvSpPr>
            <p:cNvPr id="26" name="圆角矩形 25"/>
            <p:cNvSpPr/>
            <p:nvPr/>
          </p:nvSpPr>
          <p:spPr bwMode="auto">
            <a:xfrm>
              <a:off x="1532968" y="771550"/>
              <a:ext cx="6855456" cy="785620"/>
            </a:xfrm>
            <a:prstGeom prst="roundRect">
              <a:avLst>
                <a:gd name="adj" fmla="val 7627"/>
              </a:avLst>
            </a:prstGeom>
            <a:solidFill>
              <a:schemeClr val="bg1">
                <a:lumMod val="95000"/>
                <a:alpha val="75000"/>
              </a:schemeClr>
            </a:solidFill>
            <a:ln>
              <a:noFill/>
            </a:ln>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pic>
          <p:nvPicPr>
            <p:cNvPr id="335875" name="Picture 3"/>
            <p:cNvPicPr>
              <a:picLocks noChangeAspect="1" noChangeArrowheads="1"/>
            </p:cNvPicPr>
            <p:nvPr/>
          </p:nvPicPr>
          <p:blipFill>
            <a:blip r:embed="rId3" cstate="print"/>
            <a:srcRect/>
            <a:stretch>
              <a:fillRect/>
            </a:stretch>
          </p:blipFill>
          <p:spPr bwMode="auto">
            <a:xfrm>
              <a:off x="2866671" y="937428"/>
              <a:ext cx="742557" cy="398671"/>
            </a:xfrm>
            <a:prstGeom prst="rect">
              <a:avLst/>
            </a:prstGeom>
            <a:noFill/>
            <a:ln w="9525">
              <a:noFill/>
              <a:miter lim="800000"/>
              <a:headEnd/>
              <a:tailEnd/>
            </a:ln>
          </p:spPr>
        </p:pic>
        <p:pic>
          <p:nvPicPr>
            <p:cNvPr id="335877" name="Picture 5"/>
            <p:cNvPicPr>
              <a:picLocks noChangeAspect="1" noChangeArrowheads="1"/>
            </p:cNvPicPr>
            <p:nvPr/>
          </p:nvPicPr>
          <p:blipFill>
            <a:blip r:embed="rId4" cstate="print"/>
            <a:srcRect/>
            <a:stretch>
              <a:fillRect/>
            </a:stretch>
          </p:blipFill>
          <p:spPr bwMode="auto">
            <a:xfrm>
              <a:off x="3622002" y="912785"/>
              <a:ext cx="761777" cy="331297"/>
            </a:xfrm>
            <a:prstGeom prst="rect">
              <a:avLst/>
            </a:prstGeom>
            <a:noFill/>
            <a:ln w="9525">
              <a:noFill/>
              <a:miter lim="800000"/>
              <a:headEnd/>
              <a:tailEnd/>
            </a:ln>
          </p:spPr>
        </p:pic>
        <p:sp>
          <p:nvSpPr>
            <p:cNvPr id="23" name="TextBox 22"/>
            <p:cNvSpPr txBox="1"/>
            <p:nvPr/>
          </p:nvSpPr>
          <p:spPr>
            <a:xfrm>
              <a:off x="3707904" y="1203598"/>
              <a:ext cx="576064" cy="346230"/>
            </a:xfrm>
            <a:prstGeom prst="rect">
              <a:avLst/>
            </a:prstGeom>
            <a:noFill/>
          </p:spPr>
          <p:txBody>
            <a:bodyPr wrap="square" lIns="68562" tIns="34281" rIns="68562" bIns="34281" rtlCol="0">
              <a:spAutoFit/>
            </a:bodyPr>
            <a:lstStyle/>
            <a:p>
              <a:r>
                <a:rPr lang="en-US" altLang="zh-CN" sz="900" dirty="0" smtClean="0">
                  <a:solidFill>
                    <a:srgbClr val="000000"/>
                  </a:solidFill>
                  <a:latin typeface="微软雅黑" pitchFamily="34" charset="-122"/>
                  <a:ea typeface="微软雅黑" pitchFamily="34" charset="-122"/>
                </a:rPr>
                <a:t>Web Builder</a:t>
              </a:r>
              <a:endParaRPr lang="zh-CN" altLang="en-US" sz="900" dirty="0">
                <a:solidFill>
                  <a:srgbClr val="000000"/>
                </a:solidFill>
                <a:latin typeface="微软雅黑" pitchFamily="34" charset="-122"/>
                <a:ea typeface="微软雅黑" pitchFamily="34" charset="-122"/>
              </a:endParaRPr>
            </a:p>
          </p:txBody>
        </p:sp>
        <p:pic>
          <p:nvPicPr>
            <p:cNvPr id="28" name="Picture 4" descr="20070507152524631"/>
            <p:cNvPicPr>
              <a:picLocks noChangeAspect="1" noChangeArrowheads="1"/>
            </p:cNvPicPr>
            <p:nvPr/>
          </p:nvPicPr>
          <p:blipFill>
            <a:blip r:embed="rId5" cstate="print"/>
            <a:srcRect/>
            <a:stretch>
              <a:fillRect/>
            </a:stretch>
          </p:blipFill>
          <p:spPr bwMode="auto">
            <a:xfrm>
              <a:off x="1901003" y="879841"/>
              <a:ext cx="432164" cy="310547"/>
            </a:xfrm>
            <a:prstGeom prst="rect">
              <a:avLst/>
            </a:prstGeom>
            <a:noFill/>
          </p:spPr>
        </p:pic>
        <p:sp>
          <p:nvSpPr>
            <p:cNvPr id="29" name="矩形 28"/>
            <p:cNvSpPr/>
            <p:nvPr/>
          </p:nvSpPr>
          <p:spPr bwMode="auto">
            <a:xfrm>
              <a:off x="4480563" y="905310"/>
              <a:ext cx="774551" cy="321062"/>
            </a:xfrm>
            <a:prstGeom prst="rect">
              <a:avLst/>
            </a:prstGeom>
            <a:solidFill>
              <a:srgbClr val="FFFFFF"/>
            </a:solid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sp>
          <p:nvSpPr>
            <p:cNvPr id="30" name="TextBox 29"/>
            <p:cNvSpPr txBox="1"/>
            <p:nvPr/>
          </p:nvSpPr>
          <p:spPr>
            <a:xfrm>
              <a:off x="4716016" y="1275606"/>
              <a:ext cx="504056" cy="223120"/>
            </a:xfrm>
            <a:prstGeom prst="rect">
              <a:avLst/>
            </a:prstGeom>
            <a:noFill/>
          </p:spPr>
          <p:txBody>
            <a:bodyPr wrap="square" lIns="68562" tIns="34281" rIns="68562" bIns="34281" rtlCol="0">
              <a:spAutoFit/>
            </a:bodyPr>
            <a:lstStyle/>
            <a:p>
              <a:r>
                <a:rPr lang="en-US" altLang="zh-CN" sz="1000" dirty="0" smtClean="0">
                  <a:solidFill>
                    <a:srgbClr val="000000"/>
                  </a:solidFill>
                  <a:latin typeface="微软雅黑" pitchFamily="34" charset="-122"/>
                  <a:ea typeface="微软雅黑" pitchFamily="34" charset="-122"/>
                </a:rPr>
                <a:t>OS</a:t>
              </a:r>
              <a:endParaRPr lang="zh-CN" altLang="en-US" sz="1000" dirty="0">
                <a:solidFill>
                  <a:srgbClr val="000000"/>
                </a:solidFill>
                <a:latin typeface="微软雅黑" pitchFamily="34" charset="-122"/>
                <a:ea typeface="微软雅黑" pitchFamily="34" charset="-122"/>
              </a:endParaRPr>
            </a:p>
          </p:txBody>
        </p:sp>
        <p:pic>
          <p:nvPicPr>
            <p:cNvPr id="335878" name="Picture 6"/>
            <p:cNvPicPr>
              <a:picLocks noChangeAspect="1" noChangeArrowheads="1"/>
            </p:cNvPicPr>
            <p:nvPr/>
          </p:nvPicPr>
          <p:blipFill>
            <a:blip r:embed="rId6" cstate="print"/>
            <a:srcRect/>
            <a:stretch>
              <a:fillRect/>
            </a:stretch>
          </p:blipFill>
          <p:spPr bwMode="auto">
            <a:xfrm>
              <a:off x="4575087" y="915566"/>
              <a:ext cx="572452" cy="270127"/>
            </a:xfrm>
            <a:prstGeom prst="rect">
              <a:avLst/>
            </a:prstGeom>
            <a:noFill/>
            <a:ln w="9525">
              <a:noFill/>
              <a:miter lim="800000"/>
              <a:headEnd/>
              <a:tailEnd/>
            </a:ln>
          </p:spPr>
        </p:pic>
        <p:sp>
          <p:nvSpPr>
            <p:cNvPr id="32" name="矩形 31"/>
            <p:cNvSpPr/>
            <p:nvPr/>
          </p:nvSpPr>
          <p:spPr bwMode="auto">
            <a:xfrm>
              <a:off x="5330416" y="905310"/>
              <a:ext cx="774551" cy="321062"/>
            </a:xfrm>
            <a:prstGeom prst="rect">
              <a:avLst/>
            </a:prstGeom>
            <a:solidFill>
              <a:srgbClr val="FFFFFF"/>
            </a:solid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sp>
          <p:nvSpPr>
            <p:cNvPr id="33" name="TextBox 32"/>
            <p:cNvSpPr txBox="1"/>
            <p:nvPr/>
          </p:nvSpPr>
          <p:spPr>
            <a:xfrm>
              <a:off x="5579685" y="1263689"/>
              <a:ext cx="504483" cy="223120"/>
            </a:xfrm>
            <a:prstGeom prst="rect">
              <a:avLst/>
            </a:prstGeom>
            <a:noFill/>
          </p:spPr>
          <p:txBody>
            <a:bodyPr wrap="square" lIns="68562" tIns="34281" rIns="68562" bIns="34281" rtlCol="0">
              <a:spAutoFit/>
            </a:bodyPr>
            <a:lstStyle/>
            <a:p>
              <a:r>
                <a:rPr lang="en-US" altLang="zh-CN" sz="1000" dirty="0" smtClean="0">
                  <a:solidFill>
                    <a:srgbClr val="000000"/>
                  </a:solidFill>
                  <a:latin typeface="微软雅黑" pitchFamily="34" charset="-122"/>
                  <a:ea typeface="微软雅黑" pitchFamily="34" charset="-122"/>
                </a:rPr>
                <a:t>DB</a:t>
              </a:r>
              <a:endParaRPr lang="zh-CN" altLang="en-US" sz="1000" dirty="0">
                <a:solidFill>
                  <a:srgbClr val="000000"/>
                </a:solidFill>
                <a:latin typeface="微软雅黑" pitchFamily="34" charset="-122"/>
                <a:ea typeface="微软雅黑" pitchFamily="34" charset="-122"/>
              </a:endParaRPr>
            </a:p>
          </p:txBody>
        </p:sp>
        <p:pic>
          <p:nvPicPr>
            <p:cNvPr id="335879" name="Picture 7"/>
            <p:cNvPicPr>
              <a:picLocks noChangeAspect="1" noChangeArrowheads="1"/>
            </p:cNvPicPr>
            <p:nvPr/>
          </p:nvPicPr>
          <p:blipFill>
            <a:blip r:embed="rId7" cstate="print"/>
            <a:srcRect/>
            <a:stretch>
              <a:fillRect/>
            </a:stretch>
          </p:blipFill>
          <p:spPr bwMode="auto">
            <a:xfrm>
              <a:off x="5380341" y="917473"/>
              <a:ext cx="656909" cy="276625"/>
            </a:xfrm>
            <a:prstGeom prst="rect">
              <a:avLst/>
            </a:prstGeom>
            <a:noFill/>
            <a:ln w="9525">
              <a:noFill/>
              <a:miter lim="800000"/>
              <a:headEnd/>
              <a:tailEnd/>
            </a:ln>
          </p:spPr>
        </p:pic>
        <p:sp>
          <p:nvSpPr>
            <p:cNvPr id="35" name="矩形 34"/>
            <p:cNvSpPr/>
            <p:nvPr/>
          </p:nvSpPr>
          <p:spPr bwMode="auto">
            <a:xfrm>
              <a:off x="6180271" y="897241"/>
              <a:ext cx="774551" cy="321062"/>
            </a:xfrm>
            <a:prstGeom prst="rect">
              <a:avLst/>
            </a:prstGeom>
            <a:solidFill>
              <a:srgbClr val="FFFFFF"/>
            </a:solid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sp>
          <p:nvSpPr>
            <p:cNvPr id="36" name="矩形 35"/>
            <p:cNvSpPr/>
            <p:nvPr/>
          </p:nvSpPr>
          <p:spPr bwMode="auto">
            <a:xfrm>
              <a:off x="7030124" y="897241"/>
              <a:ext cx="774551" cy="321062"/>
            </a:xfrm>
            <a:prstGeom prst="rect">
              <a:avLst/>
            </a:prstGeom>
            <a:solidFill>
              <a:srgbClr val="FFFFFF"/>
            </a:solid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pic>
          <p:nvPicPr>
            <p:cNvPr id="335881" name="Picture 9"/>
            <p:cNvPicPr>
              <a:picLocks noChangeAspect="1" noChangeArrowheads="1"/>
            </p:cNvPicPr>
            <p:nvPr/>
          </p:nvPicPr>
          <p:blipFill>
            <a:blip r:embed="rId8" cstate="print"/>
            <a:srcRect/>
            <a:stretch>
              <a:fillRect/>
            </a:stretch>
          </p:blipFill>
          <p:spPr bwMode="auto">
            <a:xfrm>
              <a:off x="6449217" y="881993"/>
              <a:ext cx="498438" cy="304039"/>
            </a:xfrm>
            <a:prstGeom prst="rect">
              <a:avLst/>
            </a:prstGeom>
            <a:noFill/>
            <a:ln w="9525">
              <a:noFill/>
              <a:miter lim="800000"/>
              <a:headEnd/>
              <a:tailEnd/>
            </a:ln>
          </p:spPr>
        </p:pic>
        <p:sp>
          <p:nvSpPr>
            <p:cNvPr id="39" name="TextBox 38"/>
            <p:cNvSpPr txBox="1"/>
            <p:nvPr/>
          </p:nvSpPr>
          <p:spPr>
            <a:xfrm>
              <a:off x="6444208" y="1271757"/>
              <a:ext cx="648072" cy="223120"/>
            </a:xfrm>
            <a:prstGeom prst="rect">
              <a:avLst/>
            </a:prstGeom>
            <a:noFill/>
          </p:spPr>
          <p:txBody>
            <a:bodyPr wrap="square" lIns="68562" tIns="34281" rIns="68562" bIns="34281" rtlCol="0">
              <a:spAutoFit/>
            </a:bodyPr>
            <a:lstStyle/>
            <a:p>
              <a:r>
                <a:rPr lang="zh-CN" altLang="en-US" sz="1000" dirty="0" smtClean="0">
                  <a:solidFill>
                    <a:srgbClr val="000000"/>
                  </a:solidFill>
                  <a:latin typeface="微软雅黑" pitchFamily="34" charset="-122"/>
                  <a:ea typeface="微软雅黑" pitchFamily="34" charset="-122"/>
                </a:rPr>
                <a:t>云主机</a:t>
              </a:r>
              <a:endParaRPr lang="zh-CN" altLang="en-US" sz="1000" dirty="0">
                <a:solidFill>
                  <a:srgbClr val="000000"/>
                </a:solidFill>
                <a:latin typeface="微软雅黑" pitchFamily="34" charset="-122"/>
                <a:ea typeface="微软雅黑" pitchFamily="34" charset="-122"/>
              </a:endParaRPr>
            </a:p>
          </p:txBody>
        </p:sp>
        <p:pic>
          <p:nvPicPr>
            <p:cNvPr id="40" name="Picture 6"/>
            <p:cNvPicPr>
              <a:picLocks noChangeAspect="1" noChangeArrowheads="1"/>
            </p:cNvPicPr>
            <p:nvPr/>
          </p:nvPicPr>
          <p:blipFill>
            <a:blip r:embed="rId9" cstate="print"/>
            <a:srcRect/>
            <a:stretch>
              <a:fillRect/>
            </a:stretch>
          </p:blipFill>
          <p:spPr bwMode="auto">
            <a:xfrm>
              <a:off x="6193872" y="1015537"/>
              <a:ext cx="427463" cy="209963"/>
            </a:xfrm>
            <a:prstGeom prst="rect">
              <a:avLst/>
            </a:prstGeom>
            <a:noFill/>
            <a:ln w="9525">
              <a:noFill/>
              <a:miter lim="800000"/>
              <a:headEnd/>
              <a:tailEnd/>
            </a:ln>
            <a:effectLst/>
          </p:spPr>
        </p:pic>
        <p:pic>
          <p:nvPicPr>
            <p:cNvPr id="41" name="Picture 6"/>
            <p:cNvPicPr>
              <a:picLocks noChangeAspect="1" noChangeArrowheads="1"/>
            </p:cNvPicPr>
            <p:nvPr/>
          </p:nvPicPr>
          <p:blipFill>
            <a:blip r:embed="rId9" cstate="print"/>
            <a:srcRect/>
            <a:stretch>
              <a:fillRect/>
            </a:stretch>
          </p:blipFill>
          <p:spPr bwMode="auto">
            <a:xfrm>
              <a:off x="7065241" y="1015537"/>
              <a:ext cx="427463" cy="209963"/>
            </a:xfrm>
            <a:prstGeom prst="rect">
              <a:avLst/>
            </a:prstGeom>
            <a:noFill/>
            <a:ln w="9525">
              <a:noFill/>
              <a:miter lim="800000"/>
              <a:headEnd/>
              <a:tailEnd/>
            </a:ln>
            <a:effectLst/>
          </p:spPr>
        </p:pic>
        <p:pic>
          <p:nvPicPr>
            <p:cNvPr id="42" name="Picture 33"/>
            <p:cNvPicPr>
              <a:picLocks noChangeAspect="1" noChangeArrowheads="1"/>
            </p:cNvPicPr>
            <p:nvPr/>
          </p:nvPicPr>
          <p:blipFill>
            <a:blip r:embed="rId10" cstate="print"/>
            <a:srcRect/>
            <a:stretch>
              <a:fillRect/>
            </a:stretch>
          </p:blipFill>
          <p:spPr bwMode="auto">
            <a:xfrm>
              <a:off x="7266795" y="921853"/>
              <a:ext cx="370224" cy="199390"/>
            </a:xfrm>
            <a:prstGeom prst="rect">
              <a:avLst/>
            </a:prstGeom>
            <a:noFill/>
            <a:ln w="9525">
              <a:noFill/>
              <a:miter lim="800000"/>
              <a:headEnd/>
              <a:tailEnd/>
            </a:ln>
            <a:effectLst/>
          </p:spPr>
        </p:pic>
        <p:sp>
          <p:nvSpPr>
            <p:cNvPr id="43" name="TextBox 42"/>
            <p:cNvSpPr txBox="1"/>
            <p:nvPr/>
          </p:nvSpPr>
          <p:spPr>
            <a:xfrm>
              <a:off x="7260576" y="1279824"/>
              <a:ext cx="623792" cy="223120"/>
            </a:xfrm>
            <a:prstGeom prst="rect">
              <a:avLst/>
            </a:prstGeom>
            <a:noFill/>
          </p:spPr>
          <p:txBody>
            <a:bodyPr wrap="square" lIns="68562" tIns="34281" rIns="68562" bIns="34281" rtlCol="0">
              <a:spAutoFit/>
            </a:bodyPr>
            <a:lstStyle/>
            <a:p>
              <a:r>
                <a:rPr lang="zh-CN" altLang="en-US" sz="1000" dirty="0" smtClean="0">
                  <a:solidFill>
                    <a:srgbClr val="000000"/>
                  </a:solidFill>
                  <a:latin typeface="微软雅黑" pitchFamily="34" charset="-122"/>
                  <a:ea typeface="微软雅黑" pitchFamily="34" charset="-122"/>
                </a:rPr>
                <a:t>云存储</a:t>
              </a:r>
              <a:endParaRPr lang="zh-CN" altLang="en-US" sz="1000" dirty="0">
                <a:solidFill>
                  <a:srgbClr val="000000"/>
                </a:solidFill>
                <a:latin typeface="微软雅黑" pitchFamily="34" charset="-122"/>
                <a:ea typeface="微软雅黑" pitchFamily="34" charset="-122"/>
              </a:endParaRPr>
            </a:p>
          </p:txBody>
        </p:sp>
        <p:sp>
          <p:nvSpPr>
            <p:cNvPr id="63" name="梯形 62"/>
            <p:cNvSpPr/>
            <p:nvPr/>
          </p:nvSpPr>
          <p:spPr bwMode="auto">
            <a:xfrm>
              <a:off x="1956717" y="2450359"/>
              <a:ext cx="6047336" cy="742278"/>
            </a:xfrm>
            <a:prstGeom prst="trapezoid">
              <a:avLst>
                <a:gd name="adj" fmla="val 95652"/>
              </a:avLst>
            </a:prstGeom>
            <a:solidFill>
              <a:schemeClr val="accent3">
                <a:lumMod val="95000"/>
                <a:alpha val="46000"/>
              </a:schemeClr>
            </a:solidFill>
            <a:ln>
              <a:solidFill>
                <a:schemeClr val="bg1">
                  <a:lumMod val="85000"/>
                </a:schemeClr>
              </a:solidFill>
            </a:ln>
            <a:effectLst>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grpSp>
          <p:nvGrpSpPr>
            <p:cNvPr id="2" name="组合 63"/>
            <p:cNvGrpSpPr/>
            <p:nvPr/>
          </p:nvGrpSpPr>
          <p:grpSpPr>
            <a:xfrm>
              <a:off x="2425867" y="2485017"/>
              <a:ext cx="5074901" cy="665678"/>
              <a:chOff x="2054725" y="3313355"/>
              <a:chExt cx="5074901" cy="887571"/>
            </a:xfrm>
          </p:grpSpPr>
          <p:sp>
            <p:nvSpPr>
              <p:cNvPr id="52" name="流程图: 磁盘 51"/>
              <p:cNvSpPr/>
              <p:nvPr/>
            </p:nvSpPr>
            <p:spPr bwMode="auto">
              <a:xfrm>
                <a:off x="3130488" y="3722171"/>
                <a:ext cx="728810" cy="468000"/>
              </a:xfrm>
              <a:prstGeom prst="flowChartMagneticDisk">
                <a:avLst/>
              </a:prstGeom>
              <a:solidFill>
                <a:srgbClr val="00B0F0">
                  <a:alpha val="75000"/>
                </a:srgbClr>
              </a:solidFill>
              <a:ln>
                <a:solidFill>
                  <a:srgbClr val="C2E2F6"/>
                </a:solidFill>
              </a:ln>
            </p:spPr>
            <p:style>
              <a:lnRef idx="0">
                <a:schemeClr val="accent6"/>
              </a:lnRef>
              <a:fillRef idx="3">
                <a:schemeClr val="accent6"/>
              </a:fillRef>
              <a:effectRef idx="3">
                <a:schemeClr val="accent6"/>
              </a:effectRef>
              <a:fontRef idx="minor">
                <a:schemeClr val="lt1"/>
              </a:fontRef>
            </p:style>
            <p:txBody>
              <a:bodyPr lIns="72000" tIns="60956" rIns="72000" bIns="60956" rtlCol="0" anchor="ctr"/>
              <a:lstStyle/>
              <a:p>
                <a:pPr algn="ctr" eaLnBrk="0" hangingPunct="0"/>
                <a:r>
                  <a:rPr lang="zh-CN" altLang="en-US" sz="800" b="1" dirty="0" smtClean="0">
                    <a:solidFill>
                      <a:srgbClr val="FFFFFF"/>
                    </a:solidFill>
                    <a:latin typeface="微软雅黑" pitchFamily="34" charset="-122"/>
                    <a:ea typeface="微软雅黑" pitchFamily="34" charset="-122"/>
                  </a:rPr>
                  <a:t>计算资源池</a:t>
                </a:r>
              </a:p>
            </p:txBody>
          </p:sp>
          <p:sp>
            <p:nvSpPr>
              <p:cNvPr id="53" name="流程图: 磁盘 52"/>
              <p:cNvSpPr/>
              <p:nvPr/>
            </p:nvSpPr>
            <p:spPr bwMode="auto">
              <a:xfrm>
                <a:off x="4281555" y="3732926"/>
                <a:ext cx="728810" cy="468000"/>
              </a:xfrm>
              <a:prstGeom prst="flowChartMagneticDisk">
                <a:avLst/>
              </a:prstGeom>
              <a:solidFill>
                <a:srgbClr val="00B0F0">
                  <a:alpha val="75000"/>
                </a:srgbClr>
              </a:solidFill>
              <a:ln>
                <a:solidFill>
                  <a:srgbClr val="C2E2F6"/>
                </a:solidFill>
              </a:ln>
            </p:spPr>
            <p:style>
              <a:lnRef idx="0">
                <a:schemeClr val="accent6"/>
              </a:lnRef>
              <a:fillRef idx="3">
                <a:schemeClr val="accent6"/>
              </a:fillRef>
              <a:effectRef idx="3">
                <a:schemeClr val="accent6"/>
              </a:effectRef>
              <a:fontRef idx="minor">
                <a:schemeClr val="lt1"/>
              </a:fontRef>
            </p:style>
            <p:txBody>
              <a:bodyPr lIns="72000" tIns="60956" rIns="72000" bIns="60956" rtlCol="0" anchor="ctr"/>
              <a:lstStyle/>
              <a:p>
                <a:pPr algn="ctr" eaLnBrk="0" hangingPunct="0"/>
                <a:r>
                  <a:rPr lang="zh-CN" altLang="en-US" sz="800" b="1" dirty="0" smtClean="0">
                    <a:solidFill>
                      <a:srgbClr val="FFFFFF"/>
                    </a:solidFill>
                    <a:latin typeface="微软雅黑" pitchFamily="34" charset="-122"/>
                    <a:ea typeface="微软雅黑" pitchFamily="34" charset="-122"/>
                  </a:rPr>
                  <a:t>网络资源池</a:t>
                </a:r>
              </a:p>
            </p:txBody>
          </p:sp>
          <p:sp>
            <p:nvSpPr>
              <p:cNvPr id="54" name="流程图: 磁盘 53"/>
              <p:cNvSpPr/>
              <p:nvPr/>
            </p:nvSpPr>
            <p:spPr bwMode="auto">
              <a:xfrm>
                <a:off x="5335809" y="3711411"/>
                <a:ext cx="728810" cy="468000"/>
              </a:xfrm>
              <a:prstGeom prst="flowChartMagneticDisk">
                <a:avLst/>
              </a:prstGeom>
              <a:solidFill>
                <a:srgbClr val="00B0F0">
                  <a:alpha val="75000"/>
                </a:srgbClr>
              </a:solidFill>
              <a:ln>
                <a:solidFill>
                  <a:srgbClr val="C2E2F6"/>
                </a:solidFill>
              </a:ln>
            </p:spPr>
            <p:style>
              <a:lnRef idx="0">
                <a:schemeClr val="accent6"/>
              </a:lnRef>
              <a:fillRef idx="3">
                <a:schemeClr val="accent6"/>
              </a:fillRef>
              <a:effectRef idx="3">
                <a:schemeClr val="accent6"/>
              </a:effectRef>
              <a:fontRef idx="minor">
                <a:schemeClr val="lt1"/>
              </a:fontRef>
            </p:style>
            <p:txBody>
              <a:bodyPr lIns="72000" tIns="60956" rIns="72000" bIns="60956" rtlCol="0" anchor="ctr"/>
              <a:lstStyle/>
              <a:p>
                <a:pPr algn="ctr" eaLnBrk="0" hangingPunct="0"/>
                <a:r>
                  <a:rPr lang="zh-CN" altLang="en-US" sz="800" b="1" dirty="0" smtClean="0">
                    <a:solidFill>
                      <a:srgbClr val="FFFFFF"/>
                    </a:solidFill>
                    <a:latin typeface="微软雅黑" pitchFamily="34" charset="-122"/>
                    <a:ea typeface="微软雅黑" pitchFamily="34" charset="-122"/>
                  </a:rPr>
                  <a:t>存储资源池</a:t>
                </a:r>
              </a:p>
            </p:txBody>
          </p:sp>
          <p:sp>
            <p:nvSpPr>
              <p:cNvPr id="55" name="流程图: 磁盘 54"/>
              <p:cNvSpPr/>
              <p:nvPr/>
            </p:nvSpPr>
            <p:spPr bwMode="auto">
              <a:xfrm>
                <a:off x="2054725" y="3722170"/>
                <a:ext cx="728810" cy="468000"/>
              </a:xfrm>
              <a:prstGeom prst="flowChartMagneticDisk">
                <a:avLst/>
              </a:prstGeom>
              <a:solidFill>
                <a:srgbClr val="00B0F0">
                  <a:alpha val="75000"/>
                </a:srgbClr>
              </a:solidFill>
              <a:ln>
                <a:solidFill>
                  <a:srgbClr val="C2E2F6"/>
                </a:solidFill>
              </a:ln>
            </p:spPr>
            <p:style>
              <a:lnRef idx="0">
                <a:schemeClr val="accent6"/>
              </a:lnRef>
              <a:fillRef idx="3">
                <a:schemeClr val="accent6"/>
              </a:fillRef>
              <a:effectRef idx="3">
                <a:schemeClr val="accent6"/>
              </a:effectRef>
              <a:fontRef idx="minor">
                <a:schemeClr val="lt1"/>
              </a:fontRef>
            </p:style>
            <p:txBody>
              <a:bodyPr lIns="72000" tIns="60956" rIns="72000" bIns="60956" rtlCol="0" anchor="ctr"/>
              <a:lstStyle/>
              <a:p>
                <a:pPr algn="ctr" eaLnBrk="0" hangingPunct="0"/>
                <a:r>
                  <a:rPr lang="zh-CN" altLang="en-US" sz="800" b="1" dirty="0" smtClean="0">
                    <a:solidFill>
                      <a:srgbClr val="FFFFFF"/>
                    </a:solidFill>
                    <a:latin typeface="微软雅黑" pitchFamily="34" charset="-122"/>
                    <a:ea typeface="微软雅黑" pitchFamily="34" charset="-122"/>
                  </a:rPr>
                  <a:t>安全资源池</a:t>
                </a:r>
              </a:p>
            </p:txBody>
          </p:sp>
          <p:sp>
            <p:nvSpPr>
              <p:cNvPr id="56" name="流程图: 磁盘 55"/>
              <p:cNvSpPr/>
              <p:nvPr/>
            </p:nvSpPr>
            <p:spPr bwMode="auto">
              <a:xfrm>
                <a:off x="6400816" y="3711409"/>
                <a:ext cx="728810" cy="468000"/>
              </a:xfrm>
              <a:prstGeom prst="flowChartMagneticDisk">
                <a:avLst/>
              </a:prstGeom>
              <a:solidFill>
                <a:srgbClr val="00B0F0">
                  <a:alpha val="75000"/>
                </a:srgbClr>
              </a:solidFill>
              <a:ln>
                <a:solidFill>
                  <a:srgbClr val="C2E2F6"/>
                </a:solidFill>
              </a:ln>
            </p:spPr>
            <p:style>
              <a:lnRef idx="0">
                <a:schemeClr val="accent6"/>
              </a:lnRef>
              <a:fillRef idx="3">
                <a:schemeClr val="accent6"/>
              </a:fillRef>
              <a:effectRef idx="3">
                <a:schemeClr val="accent6"/>
              </a:effectRef>
              <a:fontRef idx="minor">
                <a:schemeClr val="lt1"/>
              </a:fontRef>
            </p:style>
            <p:txBody>
              <a:bodyPr lIns="72000" tIns="60956" rIns="72000" bIns="60956" rtlCol="0" anchor="ctr"/>
              <a:lstStyle/>
              <a:p>
                <a:pPr algn="ctr" eaLnBrk="0" hangingPunct="0"/>
                <a:r>
                  <a:rPr lang="zh-CN" altLang="en-US" sz="800" b="1" dirty="0" smtClean="0">
                    <a:solidFill>
                      <a:srgbClr val="FFFFFF"/>
                    </a:solidFill>
                    <a:latin typeface="微软雅黑" pitchFamily="34" charset="-122"/>
                    <a:ea typeface="微软雅黑" pitchFamily="34" charset="-122"/>
                  </a:rPr>
                  <a:t>设备资源池</a:t>
                </a:r>
              </a:p>
            </p:txBody>
          </p:sp>
          <p:sp>
            <p:nvSpPr>
              <p:cNvPr id="57" name="流程图: 磁盘 56"/>
              <p:cNvSpPr/>
              <p:nvPr/>
            </p:nvSpPr>
            <p:spPr bwMode="auto">
              <a:xfrm>
                <a:off x="2797001" y="3399436"/>
                <a:ext cx="355003" cy="247426"/>
              </a:xfrm>
              <a:prstGeom prst="flowChartMagneticDisk">
                <a:avLst/>
              </a:prstGeom>
              <a:solidFill>
                <a:srgbClr val="00B0F0">
                  <a:alpha val="75000"/>
                </a:srgbClr>
              </a:solidFill>
              <a:ln>
                <a:solidFill>
                  <a:srgbClr val="C2E2F6"/>
                </a:solidFill>
              </a:ln>
            </p:spPr>
            <p:style>
              <a:lnRef idx="0">
                <a:schemeClr val="accent6"/>
              </a:lnRef>
              <a:fillRef idx="3">
                <a:schemeClr val="accent6"/>
              </a:fillRef>
              <a:effectRef idx="3">
                <a:schemeClr val="accent6"/>
              </a:effectRef>
              <a:fontRef idx="minor">
                <a:schemeClr val="lt1"/>
              </a:fontRef>
            </p:style>
            <p:txBody>
              <a:bodyPr lIns="72000" tIns="60956" rIns="72000" bIns="60956" rtlCol="0" anchor="ctr"/>
              <a:lstStyle/>
              <a:p>
                <a:pPr algn="ctr" eaLnBrk="0" hangingPunct="0"/>
                <a:endParaRPr lang="zh-CN" altLang="en-US" sz="1200" b="1" dirty="0" smtClean="0">
                  <a:solidFill>
                    <a:srgbClr val="FFFFFF"/>
                  </a:solidFill>
                  <a:latin typeface="微软雅黑" pitchFamily="34" charset="-122"/>
                  <a:ea typeface="微软雅黑" pitchFamily="34" charset="-122"/>
                </a:endParaRPr>
              </a:p>
            </p:txBody>
          </p:sp>
          <p:sp>
            <p:nvSpPr>
              <p:cNvPr id="58" name="流程图: 磁盘 57"/>
              <p:cNvSpPr/>
              <p:nvPr/>
            </p:nvSpPr>
            <p:spPr bwMode="auto">
              <a:xfrm>
                <a:off x="3872766" y="3388680"/>
                <a:ext cx="355003" cy="247426"/>
              </a:xfrm>
              <a:prstGeom prst="flowChartMagneticDisk">
                <a:avLst/>
              </a:prstGeom>
              <a:solidFill>
                <a:srgbClr val="00B0F0">
                  <a:alpha val="75000"/>
                </a:srgbClr>
              </a:solidFill>
              <a:ln>
                <a:solidFill>
                  <a:srgbClr val="C2E2F6"/>
                </a:solidFill>
              </a:ln>
            </p:spPr>
            <p:style>
              <a:lnRef idx="0">
                <a:schemeClr val="accent6"/>
              </a:lnRef>
              <a:fillRef idx="3">
                <a:schemeClr val="accent6"/>
              </a:fillRef>
              <a:effectRef idx="3">
                <a:schemeClr val="accent6"/>
              </a:effectRef>
              <a:fontRef idx="minor">
                <a:schemeClr val="lt1"/>
              </a:fontRef>
            </p:style>
            <p:txBody>
              <a:bodyPr lIns="72000" tIns="60956" rIns="72000" bIns="60956" rtlCol="0" anchor="ctr"/>
              <a:lstStyle/>
              <a:p>
                <a:pPr algn="ctr" eaLnBrk="0" hangingPunct="0"/>
                <a:endParaRPr lang="zh-CN" altLang="en-US" sz="1200" b="1" dirty="0" smtClean="0">
                  <a:solidFill>
                    <a:srgbClr val="FFFFFF"/>
                  </a:solidFill>
                  <a:latin typeface="微软雅黑" pitchFamily="34" charset="-122"/>
                  <a:ea typeface="微软雅黑" pitchFamily="34" charset="-122"/>
                </a:endParaRPr>
              </a:p>
            </p:txBody>
          </p:sp>
          <p:sp>
            <p:nvSpPr>
              <p:cNvPr id="59" name="流程图: 磁盘 58"/>
              <p:cNvSpPr/>
              <p:nvPr/>
            </p:nvSpPr>
            <p:spPr bwMode="auto">
              <a:xfrm>
                <a:off x="5056106" y="3399437"/>
                <a:ext cx="355003" cy="247426"/>
              </a:xfrm>
              <a:prstGeom prst="flowChartMagneticDisk">
                <a:avLst/>
              </a:prstGeom>
              <a:solidFill>
                <a:srgbClr val="00B0F0">
                  <a:alpha val="75000"/>
                </a:srgbClr>
              </a:solidFill>
              <a:ln>
                <a:solidFill>
                  <a:srgbClr val="C2E2F6"/>
                </a:solidFill>
              </a:ln>
            </p:spPr>
            <p:style>
              <a:lnRef idx="0">
                <a:schemeClr val="accent6"/>
              </a:lnRef>
              <a:fillRef idx="3">
                <a:schemeClr val="accent6"/>
              </a:fillRef>
              <a:effectRef idx="3">
                <a:schemeClr val="accent6"/>
              </a:effectRef>
              <a:fontRef idx="minor">
                <a:schemeClr val="lt1"/>
              </a:fontRef>
            </p:style>
            <p:txBody>
              <a:bodyPr lIns="72000" tIns="60956" rIns="72000" bIns="60956" rtlCol="0" anchor="ctr"/>
              <a:lstStyle/>
              <a:p>
                <a:pPr algn="ctr" eaLnBrk="0" hangingPunct="0"/>
                <a:endParaRPr lang="zh-CN" altLang="en-US" sz="1200" b="1" dirty="0" smtClean="0">
                  <a:solidFill>
                    <a:srgbClr val="FFFFFF"/>
                  </a:solidFill>
                  <a:latin typeface="微软雅黑" pitchFamily="34" charset="-122"/>
                  <a:ea typeface="微软雅黑" pitchFamily="34" charset="-122"/>
                </a:endParaRPr>
              </a:p>
            </p:txBody>
          </p:sp>
          <p:sp>
            <p:nvSpPr>
              <p:cNvPr id="62" name="TextBox 61"/>
              <p:cNvSpPr txBox="1"/>
              <p:nvPr/>
            </p:nvSpPr>
            <p:spPr>
              <a:xfrm>
                <a:off x="5830645" y="3313355"/>
                <a:ext cx="184731" cy="451406"/>
              </a:xfrm>
              <a:prstGeom prst="rect">
                <a:avLst/>
              </a:prstGeom>
              <a:noFill/>
            </p:spPr>
            <p:txBody>
              <a:bodyPr wrap="none" rtlCol="0">
                <a:spAutoFit/>
              </a:bodyPr>
              <a:lstStyle/>
              <a:p>
                <a:endParaRPr lang="zh-CN" altLang="en-US" sz="1600" b="1" dirty="0">
                  <a:solidFill>
                    <a:srgbClr val="000000"/>
                  </a:solidFill>
                  <a:latin typeface="微软雅黑" pitchFamily="34" charset="-122"/>
                  <a:ea typeface="微软雅黑" pitchFamily="34" charset="-122"/>
                </a:endParaRPr>
              </a:p>
            </p:txBody>
          </p:sp>
        </p:grpSp>
        <p:sp>
          <p:nvSpPr>
            <p:cNvPr id="66" name="圆角矩形 65"/>
            <p:cNvSpPr/>
            <p:nvPr/>
          </p:nvSpPr>
          <p:spPr bwMode="auto">
            <a:xfrm>
              <a:off x="3528511" y="1748631"/>
              <a:ext cx="2958353" cy="679103"/>
            </a:xfrm>
            <a:prstGeom prst="roundRect">
              <a:avLst/>
            </a:prstGeom>
            <a:solidFill>
              <a:schemeClr val="accent3">
                <a:lumMod val="95000"/>
                <a:alpha val="46000"/>
              </a:schemeClr>
            </a:solidFill>
            <a:ln>
              <a:solidFill>
                <a:schemeClr val="bg1">
                  <a:lumMod val="85000"/>
                </a:schemeClr>
              </a:solidFill>
            </a:ln>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sp>
          <p:nvSpPr>
            <p:cNvPr id="51" name="TextBox 50"/>
            <p:cNvSpPr txBox="1"/>
            <p:nvPr/>
          </p:nvSpPr>
          <p:spPr>
            <a:xfrm>
              <a:off x="3602162" y="1945143"/>
              <a:ext cx="754016" cy="315453"/>
            </a:xfrm>
            <a:prstGeom prst="rect">
              <a:avLst/>
            </a:prstGeom>
            <a:noFill/>
          </p:spPr>
          <p:txBody>
            <a:bodyPr wrap="none" lIns="68562" tIns="34281" rIns="68562" bIns="34281" rtlCol="0">
              <a:spAutoFit/>
            </a:bodyPr>
            <a:lstStyle/>
            <a:p>
              <a:r>
                <a:rPr lang="zh-CN" altLang="en-US" sz="1600" b="1" dirty="0" smtClean="0">
                  <a:solidFill>
                    <a:srgbClr val="000000"/>
                  </a:solidFill>
                  <a:latin typeface="微软雅黑" pitchFamily="34" charset="-122"/>
                  <a:ea typeface="微软雅黑" pitchFamily="34" charset="-122"/>
                </a:rPr>
                <a:t>自动化</a:t>
              </a:r>
              <a:endParaRPr lang="zh-CN" altLang="en-US" sz="1600" b="1" dirty="0">
                <a:solidFill>
                  <a:srgbClr val="000000"/>
                </a:solidFill>
                <a:latin typeface="微软雅黑" pitchFamily="34" charset="-122"/>
                <a:ea typeface="微软雅黑" pitchFamily="34" charset="-122"/>
              </a:endParaRPr>
            </a:p>
          </p:txBody>
        </p:sp>
        <p:sp>
          <p:nvSpPr>
            <p:cNvPr id="83" name="下箭头 82"/>
            <p:cNvSpPr/>
            <p:nvPr/>
          </p:nvSpPr>
          <p:spPr bwMode="auto">
            <a:xfrm flipV="1">
              <a:off x="989764" y="1430595"/>
              <a:ext cx="196646" cy="641555"/>
            </a:xfrm>
            <a:prstGeom prst="downArrow">
              <a:avLst/>
            </a:prstGeom>
            <a:solidFill>
              <a:schemeClr val="tx2">
                <a:alpha val="75000"/>
              </a:schemeClr>
            </a:solidFill>
            <a:ln>
              <a:noFill/>
            </a:ln>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400" b="1" dirty="0" smtClean="0">
                <a:solidFill>
                  <a:srgbClr val="FFFFFF"/>
                </a:solidFill>
                <a:latin typeface="微软雅黑" pitchFamily="34" charset="-122"/>
                <a:ea typeface="微软雅黑" pitchFamily="34" charset="-122"/>
              </a:endParaRPr>
            </a:p>
          </p:txBody>
        </p:sp>
        <p:sp>
          <p:nvSpPr>
            <p:cNvPr id="84" name="下箭头 83"/>
            <p:cNvSpPr/>
            <p:nvPr/>
          </p:nvSpPr>
          <p:spPr bwMode="auto">
            <a:xfrm flipV="1">
              <a:off x="1003042" y="2617840"/>
              <a:ext cx="196646" cy="641555"/>
            </a:xfrm>
            <a:prstGeom prst="downArrow">
              <a:avLst/>
            </a:prstGeom>
            <a:solidFill>
              <a:schemeClr val="tx2">
                <a:alpha val="75000"/>
              </a:schemeClr>
            </a:solidFill>
            <a:ln>
              <a:noFill/>
            </a:ln>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400" b="1" dirty="0" smtClean="0">
                <a:solidFill>
                  <a:srgbClr val="FFFFFF"/>
                </a:solidFill>
                <a:latin typeface="微软雅黑" pitchFamily="34" charset="-122"/>
                <a:ea typeface="微软雅黑" pitchFamily="34" charset="-122"/>
              </a:endParaRPr>
            </a:p>
          </p:txBody>
        </p:sp>
        <p:sp>
          <p:nvSpPr>
            <p:cNvPr id="49" name="圆角矩形 48"/>
            <p:cNvSpPr/>
            <p:nvPr/>
          </p:nvSpPr>
          <p:spPr bwMode="auto">
            <a:xfrm>
              <a:off x="1516697" y="3251945"/>
              <a:ext cx="6871653" cy="768843"/>
            </a:xfrm>
            <a:prstGeom prst="roundRect">
              <a:avLst>
                <a:gd name="adj" fmla="val 6497"/>
              </a:avLst>
            </a:prstGeom>
            <a:solidFill>
              <a:schemeClr val="bg1">
                <a:lumMod val="95000"/>
                <a:alpha val="75000"/>
              </a:schemeClr>
            </a:solidFill>
            <a:ln>
              <a:noFill/>
            </a:ln>
          </p:spPr>
          <p:style>
            <a:lnRef idx="0">
              <a:schemeClr val="accent6"/>
            </a:lnRef>
            <a:fillRef idx="3">
              <a:schemeClr val="accent6"/>
            </a:fillRef>
            <a:effectRef idx="3">
              <a:schemeClr val="accent6"/>
            </a:effectRef>
            <a:fontRef idx="minor">
              <a:schemeClr val="lt1"/>
            </a:fontRef>
          </p:style>
          <p:txBody>
            <a:bodyPr lIns="53986" tIns="45705" rIns="53986" bIns="45705" rtlCol="0" anchor="ctr"/>
            <a:lstStyle/>
            <a:p>
              <a:pPr algn="ctr" eaLnBrk="0" hangingPunct="0"/>
              <a:endParaRPr lang="zh-CN" altLang="en-US" sz="1500" b="1" dirty="0" smtClean="0">
                <a:solidFill>
                  <a:srgbClr val="FFFFFF"/>
                </a:solidFill>
                <a:latin typeface="微软雅黑" pitchFamily="34" charset="-122"/>
                <a:ea typeface="微软雅黑" pitchFamily="34" charset="-122"/>
              </a:endParaRPr>
            </a:p>
          </p:txBody>
        </p:sp>
        <p:grpSp>
          <p:nvGrpSpPr>
            <p:cNvPr id="3" name="组合 59"/>
            <p:cNvGrpSpPr/>
            <p:nvPr/>
          </p:nvGrpSpPr>
          <p:grpSpPr>
            <a:xfrm>
              <a:off x="1778770" y="3352638"/>
              <a:ext cx="2005725" cy="659272"/>
              <a:chOff x="2326591" y="4262689"/>
              <a:chExt cx="3066082" cy="1402567"/>
            </a:xfrm>
          </p:grpSpPr>
          <p:pic>
            <p:nvPicPr>
              <p:cNvPr id="61" name="Picture 12"/>
              <p:cNvPicPr>
                <a:picLocks noChangeAspect="1" noChangeArrowheads="1"/>
              </p:cNvPicPr>
              <p:nvPr/>
            </p:nvPicPr>
            <p:blipFill>
              <a:blip r:embed="rId11" cstate="print"/>
              <a:srcRect/>
              <a:stretch>
                <a:fillRect/>
              </a:stretch>
            </p:blipFill>
            <p:spPr bwMode="auto">
              <a:xfrm>
                <a:off x="2326591" y="4262689"/>
                <a:ext cx="3066082" cy="1402567"/>
              </a:xfrm>
              <a:prstGeom prst="rect">
                <a:avLst/>
              </a:prstGeom>
              <a:noFill/>
              <a:ln w="9525">
                <a:noFill/>
                <a:miter lim="800000"/>
                <a:headEnd/>
                <a:tailEnd/>
              </a:ln>
              <a:effectLst/>
            </p:spPr>
          </p:pic>
          <p:pic>
            <p:nvPicPr>
              <p:cNvPr id="64" name="Picture 20"/>
              <p:cNvPicPr>
                <a:picLocks noChangeAspect="1" noChangeArrowheads="1"/>
              </p:cNvPicPr>
              <p:nvPr/>
            </p:nvPicPr>
            <p:blipFill>
              <a:blip r:embed="rId12" cstate="print"/>
              <a:srcRect/>
              <a:stretch>
                <a:fillRect/>
              </a:stretch>
            </p:blipFill>
            <p:spPr bwMode="auto">
              <a:xfrm>
                <a:off x="3340551" y="4538809"/>
                <a:ext cx="588868" cy="442421"/>
              </a:xfrm>
              <a:prstGeom prst="rect">
                <a:avLst/>
              </a:prstGeom>
              <a:noFill/>
              <a:ln w="9525">
                <a:noFill/>
                <a:miter lim="800000"/>
                <a:headEnd/>
                <a:tailEnd/>
              </a:ln>
              <a:effectLst/>
            </p:spPr>
          </p:pic>
          <p:pic>
            <p:nvPicPr>
              <p:cNvPr id="65" name="Picture 22"/>
              <p:cNvPicPr>
                <a:picLocks noChangeAspect="1" noChangeArrowheads="1"/>
              </p:cNvPicPr>
              <p:nvPr/>
            </p:nvPicPr>
            <p:blipFill>
              <a:blip r:embed="rId13" cstate="print"/>
              <a:srcRect/>
              <a:stretch>
                <a:fillRect/>
              </a:stretch>
            </p:blipFill>
            <p:spPr bwMode="auto">
              <a:xfrm>
                <a:off x="3929417" y="4508500"/>
                <a:ext cx="351564" cy="472724"/>
              </a:xfrm>
              <a:prstGeom prst="rect">
                <a:avLst/>
              </a:prstGeom>
              <a:noFill/>
              <a:ln w="9525">
                <a:noFill/>
                <a:miter lim="800000"/>
                <a:headEnd/>
                <a:tailEnd/>
              </a:ln>
              <a:effectLst/>
            </p:spPr>
          </p:pic>
          <p:pic>
            <p:nvPicPr>
              <p:cNvPr id="67" name="Picture 44"/>
              <p:cNvPicPr>
                <a:picLocks noChangeAspect="1" noChangeArrowheads="1"/>
              </p:cNvPicPr>
              <p:nvPr/>
            </p:nvPicPr>
            <p:blipFill>
              <a:blip r:embed="rId14" cstate="print"/>
              <a:srcRect/>
              <a:stretch>
                <a:fillRect/>
              </a:stretch>
            </p:blipFill>
            <p:spPr bwMode="auto">
              <a:xfrm>
                <a:off x="4395281" y="4615009"/>
                <a:ext cx="720089" cy="306083"/>
              </a:xfrm>
              <a:prstGeom prst="roundRect">
                <a:avLst>
                  <a:gd name="adj" fmla="val 8594"/>
                </a:avLst>
              </a:prstGeom>
              <a:solidFill>
                <a:srgbClr val="FFFFFF">
                  <a:shade val="85000"/>
                </a:srgbClr>
              </a:solidFill>
              <a:ln>
                <a:noFill/>
              </a:ln>
              <a:effectLst/>
            </p:spPr>
          </p:pic>
          <p:pic>
            <p:nvPicPr>
              <p:cNvPr id="68" name="Picture 2" descr="D:\Work\◆Brands品牌\f_图片库\IDS1000高清\ALL-IN-ONE.png"/>
              <p:cNvPicPr>
                <a:picLocks noChangeAspect="1" noChangeArrowheads="1"/>
              </p:cNvPicPr>
              <p:nvPr/>
            </p:nvPicPr>
            <p:blipFill>
              <a:blip r:embed="rId15" cstate="print"/>
              <a:srcRect/>
              <a:stretch>
                <a:fillRect/>
              </a:stretch>
            </p:blipFill>
            <p:spPr bwMode="auto">
              <a:xfrm>
                <a:off x="2749365" y="4902357"/>
                <a:ext cx="999676" cy="605791"/>
              </a:xfrm>
              <a:prstGeom prst="rect">
                <a:avLst/>
              </a:prstGeom>
              <a:noFill/>
              <a:ln w="9525">
                <a:noFill/>
                <a:miter lim="800000"/>
                <a:headEnd/>
                <a:tailEnd/>
              </a:ln>
            </p:spPr>
          </p:pic>
          <p:pic>
            <p:nvPicPr>
              <p:cNvPr id="69" name="图片 21" descr="主页.JPG"/>
              <p:cNvPicPr>
                <a:picLocks noChangeAspect="1"/>
              </p:cNvPicPr>
              <p:nvPr/>
            </p:nvPicPr>
            <p:blipFill>
              <a:blip r:embed="rId16" cstate="print"/>
              <a:srcRect/>
              <a:stretch>
                <a:fillRect/>
              </a:stretch>
            </p:blipFill>
            <p:spPr bwMode="auto">
              <a:xfrm>
                <a:off x="3710431" y="4888012"/>
                <a:ext cx="1101227" cy="647525"/>
              </a:xfrm>
              <a:prstGeom prst="rect">
                <a:avLst/>
              </a:prstGeom>
              <a:ln>
                <a:noFill/>
              </a:ln>
              <a:effectLst>
                <a:softEdge rad="112500"/>
              </a:effectLst>
            </p:spPr>
          </p:pic>
          <p:pic>
            <p:nvPicPr>
              <p:cNvPr id="70" name="图片 312"/>
              <p:cNvPicPr/>
              <p:nvPr/>
            </p:nvPicPr>
            <p:blipFill>
              <a:blip r:embed="rId17" cstate="print">
                <a:clrChange>
                  <a:clrFrom>
                    <a:srgbClr val="FFFFFF"/>
                  </a:clrFrom>
                  <a:clrTo>
                    <a:srgbClr val="FFFFFF">
                      <a:alpha val="0"/>
                    </a:srgbClr>
                  </a:clrTo>
                </a:clrChange>
              </a:blip>
              <a:srcRect/>
              <a:stretch>
                <a:fillRect/>
              </a:stretch>
            </p:blipFill>
            <p:spPr bwMode="auto">
              <a:xfrm>
                <a:off x="2815007" y="4621269"/>
                <a:ext cx="495121" cy="298203"/>
              </a:xfrm>
              <a:prstGeom prst="rect">
                <a:avLst/>
              </a:prstGeom>
              <a:noFill/>
              <a:ln w="9525">
                <a:noFill/>
                <a:miter lim="800000"/>
                <a:headEnd/>
                <a:tailEnd/>
              </a:ln>
            </p:spPr>
          </p:pic>
        </p:grpSp>
        <p:grpSp>
          <p:nvGrpSpPr>
            <p:cNvPr id="5" name="组合 70"/>
            <p:cNvGrpSpPr/>
            <p:nvPr/>
          </p:nvGrpSpPr>
          <p:grpSpPr>
            <a:xfrm>
              <a:off x="6212455" y="3311490"/>
              <a:ext cx="2005485" cy="700420"/>
              <a:chOff x="8422591" y="4296217"/>
              <a:chExt cx="3066082" cy="1402567"/>
            </a:xfrm>
          </p:grpSpPr>
          <p:pic>
            <p:nvPicPr>
              <p:cNvPr id="72" name="Picture 12"/>
              <p:cNvPicPr>
                <a:picLocks noChangeAspect="1" noChangeArrowheads="1"/>
              </p:cNvPicPr>
              <p:nvPr/>
            </p:nvPicPr>
            <p:blipFill>
              <a:blip r:embed="rId11" cstate="print"/>
              <a:srcRect/>
              <a:stretch>
                <a:fillRect/>
              </a:stretch>
            </p:blipFill>
            <p:spPr bwMode="auto">
              <a:xfrm>
                <a:off x="8422591" y="4296217"/>
                <a:ext cx="3066082" cy="1402567"/>
              </a:xfrm>
              <a:prstGeom prst="rect">
                <a:avLst/>
              </a:prstGeom>
              <a:noFill/>
              <a:ln w="9525">
                <a:noFill/>
                <a:miter lim="800000"/>
                <a:headEnd/>
                <a:tailEnd/>
              </a:ln>
              <a:effectLst/>
            </p:spPr>
          </p:pic>
          <p:pic>
            <p:nvPicPr>
              <p:cNvPr id="73" name="Picture 22"/>
              <p:cNvPicPr>
                <a:picLocks noChangeAspect="1" noChangeArrowheads="1"/>
              </p:cNvPicPr>
              <p:nvPr/>
            </p:nvPicPr>
            <p:blipFill>
              <a:blip r:embed="rId18" cstate="print"/>
              <a:srcRect/>
              <a:stretch>
                <a:fillRect/>
              </a:stretch>
            </p:blipFill>
            <p:spPr bwMode="auto">
              <a:xfrm>
                <a:off x="9933977" y="4508500"/>
                <a:ext cx="351564" cy="472724"/>
              </a:xfrm>
              <a:prstGeom prst="rect">
                <a:avLst/>
              </a:prstGeom>
              <a:noFill/>
              <a:ln w="9525">
                <a:noFill/>
                <a:miter lim="800000"/>
                <a:headEnd/>
                <a:tailEnd/>
              </a:ln>
              <a:effectLst/>
            </p:spPr>
          </p:pic>
          <p:pic>
            <p:nvPicPr>
              <p:cNvPr id="74" name="Picture 2" descr="D:\Work\◆Brands品牌\f_图片库\IDS1000高清\ALL-IN-ONE.png"/>
              <p:cNvPicPr>
                <a:picLocks noChangeAspect="1" noChangeArrowheads="1"/>
              </p:cNvPicPr>
              <p:nvPr/>
            </p:nvPicPr>
            <p:blipFill>
              <a:blip r:embed="rId19" cstate="print"/>
              <a:srcRect/>
              <a:stretch>
                <a:fillRect/>
              </a:stretch>
            </p:blipFill>
            <p:spPr bwMode="auto">
              <a:xfrm>
                <a:off x="9055677" y="4902357"/>
                <a:ext cx="975292" cy="591015"/>
              </a:xfrm>
              <a:prstGeom prst="rect">
                <a:avLst/>
              </a:prstGeom>
              <a:noFill/>
              <a:ln w="9525">
                <a:noFill/>
                <a:miter lim="800000"/>
                <a:headEnd/>
                <a:tailEnd/>
              </a:ln>
            </p:spPr>
          </p:pic>
          <p:pic>
            <p:nvPicPr>
              <p:cNvPr id="75" name="Picture 4"/>
              <p:cNvPicPr>
                <a:picLocks noChangeAspect="1" noChangeArrowheads="1"/>
              </p:cNvPicPr>
              <p:nvPr/>
            </p:nvPicPr>
            <p:blipFill>
              <a:blip r:embed="rId20" cstate="print"/>
              <a:srcRect/>
              <a:stretch>
                <a:fillRect/>
              </a:stretch>
            </p:blipFill>
            <p:spPr bwMode="auto">
              <a:xfrm>
                <a:off x="10194868" y="4999865"/>
                <a:ext cx="837138" cy="566167"/>
              </a:xfrm>
              <a:prstGeom prst="rect">
                <a:avLst/>
              </a:prstGeom>
              <a:ln>
                <a:noFill/>
              </a:ln>
              <a:effectLst>
                <a:softEdge rad="112500"/>
              </a:effectLst>
            </p:spPr>
          </p:pic>
          <p:pic>
            <p:nvPicPr>
              <p:cNvPr id="76" name="Picture 2"/>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9311013" y="4581652"/>
                <a:ext cx="399915" cy="297900"/>
              </a:xfrm>
              <a:prstGeom prst="rect">
                <a:avLst/>
              </a:prstGeom>
              <a:noFill/>
              <a:ln w="9525">
                <a:noFill/>
                <a:miter lim="800000"/>
                <a:headEnd/>
                <a:tailEnd/>
              </a:ln>
            </p:spPr>
          </p:pic>
          <p:pic>
            <p:nvPicPr>
              <p:cNvPr id="77" name="图片 302" descr="两大一小副本.png"/>
              <p:cNvPicPr>
                <a:picLocks noChangeAspect="1"/>
              </p:cNvPicPr>
              <p:nvPr/>
            </p:nvPicPr>
            <p:blipFill rotWithShape="1">
              <a:blip r:embed="rId22" cstate="print"/>
              <a:srcRect/>
              <a:stretch/>
            </p:blipFill>
            <p:spPr>
              <a:xfrm>
                <a:off x="10414378" y="4508500"/>
                <a:ext cx="273560" cy="328676"/>
              </a:xfrm>
              <a:prstGeom prst="rect">
                <a:avLst/>
              </a:prstGeom>
            </p:spPr>
          </p:pic>
        </p:grpSp>
        <p:pic>
          <p:nvPicPr>
            <p:cNvPr id="79" name="Picture 12"/>
            <p:cNvPicPr>
              <a:picLocks noChangeAspect="1" noChangeArrowheads="1"/>
            </p:cNvPicPr>
            <p:nvPr/>
          </p:nvPicPr>
          <p:blipFill>
            <a:blip r:embed="rId11" cstate="print"/>
            <a:srcRect/>
            <a:stretch>
              <a:fillRect/>
            </a:stretch>
          </p:blipFill>
          <p:spPr bwMode="auto">
            <a:xfrm>
              <a:off x="4011610" y="3352638"/>
              <a:ext cx="2005485" cy="659272"/>
            </a:xfrm>
            <a:prstGeom prst="rect">
              <a:avLst/>
            </a:prstGeom>
            <a:noFill/>
            <a:ln w="9525">
              <a:noFill/>
              <a:miter lim="800000"/>
              <a:headEnd/>
              <a:tailEnd/>
            </a:ln>
            <a:effectLst/>
          </p:spPr>
        </p:pic>
        <p:pic>
          <p:nvPicPr>
            <p:cNvPr id="80" name="Picture 20"/>
            <p:cNvPicPr>
              <a:picLocks noChangeAspect="1" noChangeArrowheads="1"/>
            </p:cNvPicPr>
            <p:nvPr/>
          </p:nvPicPr>
          <p:blipFill>
            <a:blip r:embed="rId23" cstate="print"/>
            <a:srcRect/>
            <a:stretch>
              <a:fillRect/>
            </a:stretch>
          </p:blipFill>
          <p:spPr bwMode="auto">
            <a:xfrm>
              <a:off x="4812391" y="3503300"/>
              <a:ext cx="385171" cy="255504"/>
            </a:xfrm>
            <a:prstGeom prst="rect">
              <a:avLst/>
            </a:prstGeom>
            <a:noFill/>
            <a:ln w="9525">
              <a:noFill/>
              <a:miter lim="800000"/>
              <a:headEnd/>
              <a:tailEnd/>
            </a:ln>
            <a:effectLst/>
          </p:spPr>
        </p:pic>
        <p:pic>
          <p:nvPicPr>
            <p:cNvPr id="81" name="Picture 44"/>
            <p:cNvPicPr>
              <a:picLocks noChangeAspect="1" noChangeArrowheads="1"/>
            </p:cNvPicPr>
            <p:nvPr/>
          </p:nvPicPr>
          <p:blipFill>
            <a:blip r:embed="rId14" cstate="print"/>
            <a:srcRect/>
            <a:stretch>
              <a:fillRect/>
            </a:stretch>
          </p:blipFill>
          <p:spPr bwMode="auto">
            <a:xfrm>
              <a:off x="5364715" y="3547306"/>
              <a:ext cx="471001" cy="176767"/>
            </a:xfrm>
            <a:prstGeom prst="roundRect">
              <a:avLst>
                <a:gd name="adj" fmla="val 8594"/>
              </a:avLst>
            </a:prstGeom>
            <a:solidFill>
              <a:srgbClr val="FFFFFF">
                <a:shade val="85000"/>
              </a:srgbClr>
            </a:solidFill>
            <a:ln>
              <a:noFill/>
            </a:ln>
            <a:effectLst/>
          </p:spPr>
        </p:pic>
        <p:pic>
          <p:nvPicPr>
            <p:cNvPr id="82" name="Picture 4"/>
            <p:cNvPicPr>
              <a:picLocks noChangeAspect="1" noChangeArrowheads="1"/>
            </p:cNvPicPr>
            <p:nvPr/>
          </p:nvPicPr>
          <p:blipFill>
            <a:blip r:embed="rId24" cstate="print"/>
            <a:srcRect/>
            <a:stretch>
              <a:fillRect/>
            </a:stretch>
          </p:blipFill>
          <p:spPr bwMode="auto">
            <a:xfrm>
              <a:off x="5258935" y="3753356"/>
              <a:ext cx="545686" cy="325849"/>
            </a:xfrm>
            <a:prstGeom prst="rect">
              <a:avLst/>
            </a:prstGeom>
            <a:ln>
              <a:noFill/>
            </a:ln>
            <a:effectLst>
              <a:softEdge rad="112500"/>
            </a:effectLst>
          </p:spPr>
        </p:pic>
        <p:pic>
          <p:nvPicPr>
            <p:cNvPr id="85" name="Picture 3"/>
            <p:cNvPicPr>
              <a:picLocks noChangeAspect="1" noChangeArrowheads="1"/>
            </p:cNvPicPr>
            <p:nvPr/>
          </p:nvPicPr>
          <p:blipFill>
            <a:blip r:embed="rId25" cstate="print"/>
            <a:srcRect/>
            <a:stretch>
              <a:fillRect/>
            </a:stretch>
          </p:blipFill>
          <p:spPr bwMode="auto">
            <a:xfrm>
              <a:off x="4502161" y="3778533"/>
              <a:ext cx="519602" cy="223819"/>
            </a:xfrm>
            <a:prstGeom prst="rect">
              <a:avLst/>
            </a:prstGeom>
            <a:noFill/>
            <a:ln w="9525">
              <a:noFill/>
              <a:miter lim="800000"/>
              <a:headEnd/>
              <a:tailEnd/>
            </a:ln>
          </p:spPr>
        </p:pic>
        <p:pic>
          <p:nvPicPr>
            <p:cNvPr id="86" name="Picture 3" descr="E:\产品管理\OSCA\OSCA侧视图-111.JPG"/>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4386998" y="3543886"/>
              <a:ext cx="353706" cy="216218"/>
            </a:xfrm>
            <a:prstGeom prst="rect">
              <a:avLst/>
            </a:prstGeom>
            <a:noFill/>
            <a:ln w="9525">
              <a:noFill/>
              <a:miter lim="800000"/>
              <a:headEnd/>
              <a:tailEnd/>
            </a:ln>
          </p:spPr>
        </p:pic>
        <p:sp>
          <p:nvSpPr>
            <p:cNvPr id="87" name="Rectangle 181"/>
            <p:cNvSpPr>
              <a:spLocks noChangeArrowheads="1"/>
            </p:cNvSpPr>
            <p:nvPr/>
          </p:nvSpPr>
          <p:spPr bwMode="auto">
            <a:xfrm>
              <a:off x="3612914" y="3084771"/>
              <a:ext cx="1920687" cy="448866"/>
            </a:xfrm>
            <a:prstGeom prst="round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lIns="68562" tIns="34281" rIns="68562" bIns="34281" anchor="ctr"/>
            <a:lstStyle/>
            <a:p>
              <a:pPr algn="ctr" defTabSz="601106" eaLnBrk="0" hangingPunct="0">
                <a:lnSpc>
                  <a:spcPts val="3374"/>
                </a:lnSpc>
                <a:spcBef>
                  <a:spcPct val="20000"/>
                </a:spcBef>
                <a:buClr>
                  <a:srgbClr val="008000"/>
                </a:buClr>
                <a:buSzPct val="125000"/>
                <a:defRPr/>
              </a:pPr>
              <a:r>
                <a:rPr lang="zh-CN" altLang="en-US" sz="1100" b="1" dirty="0" smtClean="0">
                  <a:solidFill>
                    <a:schemeClr val="tx1"/>
                  </a:solidFill>
                  <a:latin typeface="微软雅黑" pitchFamily="34" charset="-122"/>
                  <a:ea typeface="微软雅黑" pitchFamily="34" charset="-122"/>
                </a:rPr>
                <a:t>数据中心</a:t>
              </a:r>
              <a:r>
                <a:rPr lang="en-US" altLang="zh-CN" sz="1100" b="1" dirty="0" smtClean="0">
                  <a:solidFill>
                    <a:schemeClr val="tx1"/>
                  </a:solidFill>
                  <a:latin typeface="微软雅黑" pitchFamily="34" charset="-122"/>
                  <a:ea typeface="微软雅黑" pitchFamily="34" charset="-122"/>
                </a:rPr>
                <a:t>2</a:t>
              </a:r>
              <a:endParaRPr lang="en-US" altLang="zh-CN" sz="1100" b="1" dirty="0">
                <a:solidFill>
                  <a:schemeClr val="tx1"/>
                </a:solidFill>
                <a:latin typeface="微软雅黑" pitchFamily="34" charset="-122"/>
                <a:ea typeface="微软雅黑" pitchFamily="34" charset="-122"/>
              </a:endParaRPr>
            </a:p>
          </p:txBody>
        </p:sp>
        <p:sp>
          <p:nvSpPr>
            <p:cNvPr id="88" name="Rectangle 181"/>
            <p:cNvSpPr>
              <a:spLocks noChangeArrowheads="1"/>
            </p:cNvSpPr>
            <p:nvPr/>
          </p:nvSpPr>
          <p:spPr bwMode="auto">
            <a:xfrm>
              <a:off x="5653780" y="3084495"/>
              <a:ext cx="1920687" cy="448866"/>
            </a:xfrm>
            <a:prstGeom prst="round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lIns="68562" tIns="34281" rIns="68562" bIns="34281" anchor="ctr"/>
            <a:lstStyle/>
            <a:p>
              <a:pPr algn="ctr" defTabSz="601106" eaLnBrk="0" hangingPunct="0">
                <a:lnSpc>
                  <a:spcPts val="3374"/>
                </a:lnSpc>
                <a:spcBef>
                  <a:spcPct val="20000"/>
                </a:spcBef>
                <a:buClr>
                  <a:srgbClr val="008000"/>
                </a:buClr>
                <a:buSzPct val="125000"/>
                <a:defRPr/>
              </a:pPr>
              <a:r>
                <a:rPr lang="en-US" altLang="zh-CN" sz="1100" b="1" dirty="0" smtClean="0">
                  <a:solidFill>
                    <a:schemeClr val="tx1"/>
                  </a:solidFill>
                  <a:latin typeface="微软雅黑" pitchFamily="34" charset="-122"/>
                  <a:ea typeface="微软雅黑" pitchFamily="34" charset="-122"/>
                </a:rPr>
                <a:t>… </a:t>
              </a:r>
              <a:r>
                <a:rPr lang="zh-CN" altLang="en-US" sz="1100" b="1" dirty="0" smtClean="0">
                  <a:solidFill>
                    <a:schemeClr val="tx1"/>
                  </a:solidFill>
                  <a:latin typeface="微软雅黑" pitchFamily="34" charset="-122"/>
                  <a:ea typeface="微软雅黑" pitchFamily="34" charset="-122"/>
                </a:rPr>
                <a:t>数据中心</a:t>
              </a:r>
              <a:r>
                <a:rPr lang="en-US" altLang="zh-CN" sz="1100" b="1" dirty="0" smtClean="0">
                  <a:solidFill>
                    <a:schemeClr val="tx1"/>
                  </a:solidFill>
                  <a:latin typeface="微软雅黑" pitchFamily="34" charset="-122"/>
                  <a:ea typeface="微软雅黑" pitchFamily="34" charset="-122"/>
                </a:rPr>
                <a:t>n</a:t>
              </a:r>
              <a:endParaRPr lang="en-US" altLang="zh-CN" sz="1100" b="1" dirty="0">
                <a:solidFill>
                  <a:schemeClr val="tx1"/>
                </a:solidFill>
                <a:latin typeface="微软雅黑" pitchFamily="34" charset="-122"/>
                <a:ea typeface="微软雅黑" pitchFamily="34" charset="-122"/>
              </a:endParaRPr>
            </a:p>
          </p:txBody>
        </p:sp>
        <p:sp>
          <p:nvSpPr>
            <p:cNvPr id="89" name="Rectangle 181"/>
            <p:cNvSpPr>
              <a:spLocks noChangeArrowheads="1"/>
            </p:cNvSpPr>
            <p:nvPr/>
          </p:nvSpPr>
          <p:spPr bwMode="auto">
            <a:xfrm>
              <a:off x="1802566" y="3061655"/>
              <a:ext cx="1920687" cy="448866"/>
            </a:xfrm>
            <a:prstGeom prst="round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lIns="68562" tIns="34281" rIns="68562" bIns="34281" anchor="ctr"/>
            <a:lstStyle/>
            <a:p>
              <a:pPr algn="ctr" defTabSz="601106" eaLnBrk="0" hangingPunct="0">
                <a:lnSpc>
                  <a:spcPts val="3374"/>
                </a:lnSpc>
                <a:spcBef>
                  <a:spcPct val="20000"/>
                </a:spcBef>
                <a:buClr>
                  <a:srgbClr val="008000"/>
                </a:buClr>
                <a:buSzPct val="125000"/>
                <a:defRPr/>
              </a:pPr>
              <a:r>
                <a:rPr lang="zh-CN" altLang="en-US" sz="1100" b="1" dirty="0" smtClean="0">
                  <a:solidFill>
                    <a:schemeClr val="tx1"/>
                  </a:solidFill>
                  <a:latin typeface="微软雅黑" pitchFamily="34" charset="-122"/>
                  <a:ea typeface="微软雅黑" pitchFamily="34" charset="-122"/>
                </a:rPr>
                <a:t>数据中心</a:t>
              </a:r>
              <a:r>
                <a:rPr lang="en-US" altLang="zh-CN" sz="1100" b="1" dirty="0" smtClean="0">
                  <a:solidFill>
                    <a:schemeClr val="tx1"/>
                  </a:solidFill>
                  <a:latin typeface="微软雅黑" pitchFamily="34" charset="-122"/>
                  <a:ea typeface="微软雅黑" pitchFamily="34" charset="-122"/>
                </a:rPr>
                <a:t>1</a:t>
              </a:r>
              <a:endParaRPr lang="en-US" altLang="zh-CN" sz="1100" b="1" dirty="0">
                <a:solidFill>
                  <a:schemeClr val="tx1"/>
                </a:solidFill>
                <a:latin typeface="微软雅黑" pitchFamily="34" charset="-122"/>
                <a:ea typeface="微软雅黑" pitchFamily="34" charset="-122"/>
              </a:endParaRPr>
            </a:p>
          </p:txBody>
        </p:sp>
        <p:grpSp>
          <p:nvGrpSpPr>
            <p:cNvPr id="6" name="Group 19"/>
            <p:cNvGrpSpPr>
              <a:grpSpLocks/>
            </p:cNvGrpSpPr>
            <p:nvPr/>
          </p:nvGrpSpPr>
          <p:grpSpPr bwMode="auto">
            <a:xfrm>
              <a:off x="2470295" y="1883341"/>
              <a:ext cx="665078" cy="651806"/>
              <a:chOff x="192" y="1917"/>
              <a:chExt cx="1042" cy="1102"/>
            </a:xfrm>
          </p:grpSpPr>
          <p:grpSp>
            <p:nvGrpSpPr>
              <p:cNvPr id="7" name="Group 20"/>
              <p:cNvGrpSpPr>
                <a:grpSpLocks/>
              </p:cNvGrpSpPr>
              <p:nvPr/>
            </p:nvGrpSpPr>
            <p:grpSpPr bwMode="auto">
              <a:xfrm>
                <a:off x="192" y="1917"/>
                <a:ext cx="1042" cy="1102"/>
                <a:chOff x="192" y="1917"/>
                <a:chExt cx="1042" cy="1102"/>
              </a:xfrm>
            </p:grpSpPr>
            <p:pic>
              <p:nvPicPr>
                <p:cNvPr id="94" name="Picture 21" descr="light_shadow"/>
                <p:cNvPicPr>
                  <a:picLocks noChangeAspect="1" noChangeArrowheads="1"/>
                </p:cNvPicPr>
                <p:nvPr/>
              </p:nvPicPr>
              <p:blipFill>
                <a:blip r:embed="rId27" cstate="email">
                  <a:lum bright="-78000" contrast="-78000"/>
                  <a:extLst>
                    <a:ext uri="{28A0092B-C50C-407E-A947-70E740481C1C}">
                      <a14:useLocalDpi xmlns:a14="http://schemas.microsoft.com/office/drawing/2010/main" xmlns=""/>
                    </a:ext>
                  </a:extLst>
                </a:blip>
                <a:srcRect/>
                <a:stretch>
                  <a:fillRect/>
                </a:stretch>
              </p:blipFill>
              <p:spPr bwMode="gray">
                <a:xfrm>
                  <a:off x="291" y="2781"/>
                  <a:ext cx="858" cy="238"/>
                </a:xfrm>
                <a:prstGeom prst="rect">
                  <a:avLst/>
                </a:prstGeom>
                <a:noFill/>
                <a:ln w="9525">
                  <a:noFill/>
                  <a:miter lim="800000"/>
                  <a:headEnd/>
                  <a:tailEnd/>
                </a:ln>
              </p:spPr>
            </p:pic>
            <p:pic>
              <p:nvPicPr>
                <p:cNvPr id="95" name="Picture 22" descr="circuler_1"/>
                <p:cNvPicPr>
                  <a:picLocks noChangeAspect="1" noChangeArrowheads="1"/>
                </p:cNvPicPr>
                <p:nvPr/>
              </p:nvPicPr>
              <p:blipFill>
                <a:blip r:embed="rId28" cstate="email">
                  <a:extLst>
                    <a:ext uri="{28A0092B-C50C-407E-A947-70E740481C1C}">
                      <a14:useLocalDpi xmlns:a14="http://schemas.microsoft.com/office/drawing/2010/main" xmlns=""/>
                    </a:ext>
                  </a:extLst>
                </a:blip>
                <a:srcRect/>
                <a:stretch>
                  <a:fillRect/>
                </a:stretch>
              </p:blipFill>
              <p:spPr bwMode="gray">
                <a:xfrm>
                  <a:off x="192" y="1917"/>
                  <a:ext cx="1042" cy="1016"/>
                </a:xfrm>
                <a:prstGeom prst="rect">
                  <a:avLst/>
                </a:prstGeom>
                <a:noFill/>
                <a:ln w="9525">
                  <a:noFill/>
                  <a:miter lim="800000"/>
                  <a:headEnd/>
                  <a:tailEnd/>
                </a:ln>
              </p:spPr>
            </p:pic>
            <p:sp>
              <p:nvSpPr>
                <p:cNvPr id="96" name="Oval 23"/>
                <p:cNvSpPr>
                  <a:spLocks noChangeArrowheads="1"/>
                </p:cNvSpPr>
                <p:nvPr/>
              </p:nvSpPr>
              <p:spPr bwMode="gray">
                <a:xfrm>
                  <a:off x="192" y="1917"/>
                  <a:ext cx="1035" cy="1019"/>
                </a:xfrm>
                <a:prstGeom prst="ellipse">
                  <a:avLst/>
                </a:prstGeom>
                <a:solidFill>
                  <a:srgbClr val="00B0F0"/>
                </a:solidFill>
                <a:ln w="9525" algn="ctr">
                  <a:noFill/>
                  <a:round/>
                  <a:headEnd/>
                  <a:tailEnd/>
                </a:ln>
                <a:effectLst/>
              </p:spPr>
              <p:txBody>
                <a:bodyPr wrap="none" anchor="ctr"/>
                <a:lstStyle/>
                <a:p>
                  <a:pPr>
                    <a:defRPr/>
                  </a:pPr>
                  <a:endParaRPr lang="zh-CN" altLang="en-US">
                    <a:latin typeface="微软雅黑" pitchFamily="34" charset="-122"/>
                    <a:ea typeface="微软雅黑" pitchFamily="34" charset="-122"/>
                  </a:endParaRPr>
                </a:p>
              </p:txBody>
            </p:sp>
          </p:grpSp>
          <p:pic>
            <p:nvPicPr>
              <p:cNvPr id="93" name="Picture 24" descr="Picture2"/>
              <p:cNvPicPr>
                <a:picLocks noChangeAspect="1" noChangeArrowheads="1"/>
              </p:cNvPicPr>
              <p:nvPr/>
            </p:nvPicPr>
            <p:blipFill>
              <a:blip r:embed="rId29" cstate="email">
                <a:extLst>
                  <a:ext uri="{28A0092B-C50C-407E-A947-70E740481C1C}">
                    <a14:useLocalDpi xmlns:a14="http://schemas.microsoft.com/office/drawing/2010/main" xmlns=""/>
                  </a:ext>
                </a:extLst>
              </a:blip>
              <a:srcRect/>
              <a:stretch>
                <a:fillRect/>
              </a:stretch>
            </p:blipFill>
            <p:spPr bwMode="gray">
              <a:xfrm>
                <a:off x="296" y="1927"/>
                <a:ext cx="823" cy="360"/>
              </a:xfrm>
              <a:prstGeom prst="rect">
                <a:avLst/>
              </a:prstGeom>
              <a:noFill/>
              <a:ln w="9525">
                <a:noFill/>
                <a:miter lim="800000"/>
                <a:headEnd/>
                <a:tailEnd/>
              </a:ln>
            </p:spPr>
          </p:pic>
        </p:grpSp>
        <p:sp>
          <p:nvSpPr>
            <p:cNvPr id="97" name="TextBox 96"/>
            <p:cNvSpPr txBox="1"/>
            <p:nvPr/>
          </p:nvSpPr>
          <p:spPr>
            <a:xfrm>
              <a:off x="2618528" y="1995686"/>
              <a:ext cx="446240" cy="438563"/>
            </a:xfrm>
            <a:prstGeom prst="rect">
              <a:avLst/>
            </a:prstGeom>
            <a:noFill/>
          </p:spPr>
          <p:txBody>
            <a:bodyPr wrap="none" lIns="68562" tIns="34281" rIns="68562" bIns="34281" rtlCol="0">
              <a:spAutoFit/>
            </a:bodyPr>
            <a:lstStyle/>
            <a:p>
              <a:r>
                <a:rPr lang="zh-CN" altLang="en-US" sz="1200" b="1" dirty="0" smtClean="0">
                  <a:latin typeface="微软雅黑" pitchFamily="34" charset="-122"/>
                  <a:ea typeface="微软雅黑" pitchFamily="34" charset="-122"/>
                </a:rPr>
                <a:t>运营</a:t>
              </a:r>
              <a:endParaRPr lang="en-US" altLang="zh-CN" sz="1200" b="1" dirty="0" smtClean="0">
                <a:latin typeface="微软雅黑" pitchFamily="34" charset="-122"/>
                <a:ea typeface="微软雅黑" pitchFamily="34" charset="-122"/>
              </a:endParaRPr>
            </a:p>
            <a:p>
              <a:r>
                <a:rPr lang="zh-CN" altLang="en-US" sz="1200" b="1" dirty="0" smtClean="0">
                  <a:latin typeface="微软雅黑" pitchFamily="34" charset="-122"/>
                  <a:ea typeface="微软雅黑" pitchFamily="34" charset="-122"/>
                </a:rPr>
                <a:t>管理</a:t>
              </a:r>
              <a:endParaRPr lang="zh-CN" altLang="en-US" sz="1200" b="1" dirty="0">
                <a:latin typeface="微软雅黑" pitchFamily="34" charset="-122"/>
                <a:ea typeface="微软雅黑" pitchFamily="34" charset="-122"/>
              </a:endParaRPr>
            </a:p>
          </p:txBody>
        </p:sp>
        <p:grpSp>
          <p:nvGrpSpPr>
            <p:cNvPr id="8" name="Group 19"/>
            <p:cNvGrpSpPr>
              <a:grpSpLocks/>
            </p:cNvGrpSpPr>
            <p:nvPr/>
          </p:nvGrpSpPr>
          <p:grpSpPr bwMode="auto">
            <a:xfrm>
              <a:off x="7307695" y="1852451"/>
              <a:ext cx="665078" cy="651806"/>
              <a:chOff x="192" y="1917"/>
              <a:chExt cx="1042" cy="1102"/>
            </a:xfrm>
          </p:grpSpPr>
          <p:grpSp>
            <p:nvGrpSpPr>
              <p:cNvPr id="9" name="Group 20"/>
              <p:cNvGrpSpPr>
                <a:grpSpLocks/>
              </p:cNvGrpSpPr>
              <p:nvPr/>
            </p:nvGrpSpPr>
            <p:grpSpPr bwMode="auto">
              <a:xfrm>
                <a:off x="192" y="1917"/>
                <a:ext cx="1042" cy="1102"/>
                <a:chOff x="192" y="1917"/>
                <a:chExt cx="1042" cy="1102"/>
              </a:xfrm>
            </p:grpSpPr>
            <p:pic>
              <p:nvPicPr>
                <p:cNvPr id="101" name="Picture 21" descr="light_shadow"/>
                <p:cNvPicPr>
                  <a:picLocks noChangeAspect="1" noChangeArrowheads="1"/>
                </p:cNvPicPr>
                <p:nvPr/>
              </p:nvPicPr>
              <p:blipFill>
                <a:blip r:embed="rId27" cstate="email">
                  <a:lum bright="-78000" contrast="-78000"/>
                  <a:extLst>
                    <a:ext uri="{28A0092B-C50C-407E-A947-70E740481C1C}">
                      <a14:useLocalDpi xmlns:a14="http://schemas.microsoft.com/office/drawing/2010/main" xmlns=""/>
                    </a:ext>
                  </a:extLst>
                </a:blip>
                <a:srcRect/>
                <a:stretch>
                  <a:fillRect/>
                </a:stretch>
              </p:blipFill>
              <p:spPr bwMode="gray">
                <a:xfrm>
                  <a:off x="291" y="2781"/>
                  <a:ext cx="858" cy="238"/>
                </a:xfrm>
                <a:prstGeom prst="rect">
                  <a:avLst/>
                </a:prstGeom>
                <a:noFill/>
                <a:ln w="9525">
                  <a:noFill/>
                  <a:miter lim="800000"/>
                  <a:headEnd/>
                  <a:tailEnd/>
                </a:ln>
              </p:spPr>
            </p:pic>
            <p:pic>
              <p:nvPicPr>
                <p:cNvPr id="102" name="Picture 22" descr="circuler_1"/>
                <p:cNvPicPr>
                  <a:picLocks noChangeAspect="1" noChangeArrowheads="1"/>
                </p:cNvPicPr>
                <p:nvPr/>
              </p:nvPicPr>
              <p:blipFill>
                <a:blip r:embed="rId28" cstate="email">
                  <a:extLst>
                    <a:ext uri="{28A0092B-C50C-407E-A947-70E740481C1C}">
                      <a14:useLocalDpi xmlns:a14="http://schemas.microsoft.com/office/drawing/2010/main" xmlns=""/>
                    </a:ext>
                  </a:extLst>
                </a:blip>
                <a:srcRect/>
                <a:stretch>
                  <a:fillRect/>
                </a:stretch>
              </p:blipFill>
              <p:spPr bwMode="gray">
                <a:xfrm>
                  <a:off x="192" y="1917"/>
                  <a:ext cx="1042" cy="1016"/>
                </a:xfrm>
                <a:prstGeom prst="rect">
                  <a:avLst/>
                </a:prstGeom>
                <a:noFill/>
                <a:ln w="9525">
                  <a:noFill/>
                  <a:miter lim="800000"/>
                  <a:headEnd/>
                  <a:tailEnd/>
                </a:ln>
              </p:spPr>
            </p:pic>
            <p:sp>
              <p:nvSpPr>
                <p:cNvPr id="103" name="Oval 23"/>
                <p:cNvSpPr>
                  <a:spLocks noChangeArrowheads="1"/>
                </p:cNvSpPr>
                <p:nvPr/>
              </p:nvSpPr>
              <p:spPr bwMode="gray">
                <a:xfrm>
                  <a:off x="192" y="1917"/>
                  <a:ext cx="1035" cy="1019"/>
                </a:xfrm>
                <a:prstGeom prst="ellipse">
                  <a:avLst/>
                </a:prstGeom>
                <a:solidFill>
                  <a:srgbClr val="00B0F0"/>
                </a:solidFill>
                <a:ln w="9525" algn="ctr">
                  <a:noFill/>
                  <a:round/>
                  <a:headEnd/>
                  <a:tailEnd/>
                </a:ln>
                <a:effectLst/>
              </p:spPr>
              <p:txBody>
                <a:bodyPr wrap="none" anchor="ctr"/>
                <a:lstStyle/>
                <a:p>
                  <a:pPr>
                    <a:defRPr/>
                  </a:pPr>
                  <a:endParaRPr lang="zh-CN" altLang="en-US">
                    <a:latin typeface="微软雅黑" pitchFamily="34" charset="-122"/>
                    <a:ea typeface="微软雅黑" pitchFamily="34" charset="-122"/>
                  </a:endParaRPr>
                </a:p>
              </p:txBody>
            </p:sp>
          </p:grpSp>
          <p:pic>
            <p:nvPicPr>
              <p:cNvPr id="100" name="Picture 24" descr="Picture2"/>
              <p:cNvPicPr>
                <a:picLocks noChangeAspect="1" noChangeArrowheads="1"/>
              </p:cNvPicPr>
              <p:nvPr/>
            </p:nvPicPr>
            <p:blipFill>
              <a:blip r:embed="rId29" cstate="email">
                <a:extLst>
                  <a:ext uri="{28A0092B-C50C-407E-A947-70E740481C1C}">
                    <a14:useLocalDpi xmlns:a14="http://schemas.microsoft.com/office/drawing/2010/main" xmlns=""/>
                  </a:ext>
                </a:extLst>
              </a:blip>
              <a:srcRect/>
              <a:stretch>
                <a:fillRect/>
              </a:stretch>
            </p:blipFill>
            <p:spPr bwMode="gray">
              <a:xfrm>
                <a:off x="296" y="1927"/>
                <a:ext cx="823" cy="360"/>
              </a:xfrm>
              <a:prstGeom prst="rect">
                <a:avLst/>
              </a:prstGeom>
              <a:noFill/>
              <a:ln w="9525">
                <a:noFill/>
                <a:miter lim="800000"/>
                <a:headEnd/>
                <a:tailEnd/>
              </a:ln>
            </p:spPr>
          </p:pic>
        </p:grpSp>
        <p:sp>
          <p:nvSpPr>
            <p:cNvPr id="104" name="TextBox 103"/>
            <p:cNvSpPr txBox="1"/>
            <p:nvPr/>
          </p:nvSpPr>
          <p:spPr>
            <a:xfrm>
              <a:off x="7342642" y="1995686"/>
              <a:ext cx="593716" cy="438563"/>
            </a:xfrm>
            <a:prstGeom prst="rect">
              <a:avLst/>
            </a:prstGeom>
            <a:noFill/>
          </p:spPr>
          <p:txBody>
            <a:bodyPr wrap="none" lIns="68562" tIns="34281" rIns="68562" bIns="34281" rtlCol="0">
              <a:spAutoFit/>
            </a:bodyPr>
            <a:lstStyle/>
            <a:p>
              <a:pPr algn="ctr"/>
              <a:r>
                <a:rPr lang="en-US" altLang="zh-CN" sz="1200" b="1" dirty="0" smtClean="0">
                  <a:latin typeface="微软雅黑" pitchFamily="34" charset="-122"/>
                  <a:ea typeface="微软雅黑" pitchFamily="34" charset="-122"/>
                </a:rPr>
                <a:t>IT</a:t>
              </a:r>
              <a:r>
                <a:rPr lang="zh-CN" altLang="en-US" sz="1200" b="1" dirty="0" smtClean="0">
                  <a:latin typeface="微软雅黑" pitchFamily="34" charset="-122"/>
                  <a:ea typeface="微软雅黑" pitchFamily="34" charset="-122"/>
                </a:rPr>
                <a:t>服务</a:t>
              </a:r>
              <a:endParaRPr lang="en-US" altLang="zh-CN" sz="1200" b="1" dirty="0" smtClean="0">
                <a:latin typeface="微软雅黑" pitchFamily="34" charset="-122"/>
                <a:ea typeface="微软雅黑" pitchFamily="34" charset="-122"/>
              </a:endParaRPr>
            </a:p>
            <a:p>
              <a:pPr algn="ctr"/>
              <a:r>
                <a:rPr lang="zh-CN" altLang="en-US" sz="1200" b="1" dirty="0" smtClean="0">
                  <a:latin typeface="微软雅黑" pitchFamily="34" charset="-122"/>
                  <a:ea typeface="微软雅黑" pitchFamily="34" charset="-122"/>
                </a:rPr>
                <a:t>管理</a:t>
              </a:r>
              <a:endParaRPr lang="zh-CN" altLang="en-US" sz="1200" b="1" dirty="0">
                <a:latin typeface="微软雅黑" pitchFamily="34" charset="-122"/>
                <a:ea typeface="微软雅黑" pitchFamily="34" charset="-122"/>
              </a:endParaRPr>
            </a:p>
          </p:txBody>
        </p:sp>
        <p:grpSp>
          <p:nvGrpSpPr>
            <p:cNvPr id="10" name="Group 19"/>
            <p:cNvGrpSpPr>
              <a:grpSpLocks/>
            </p:cNvGrpSpPr>
            <p:nvPr/>
          </p:nvGrpSpPr>
          <p:grpSpPr bwMode="auto">
            <a:xfrm>
              <a:off x="7677936" y="2569142"/>
              <a:ext cx="665078" cy="651806"/>
              <a:chOff x="192" y="1917"/>
              <a:chExt cx="1042" cy="1102"/>
            </a:xfrm>
          </p:grpSpPr>
          <p:grpSp>
            <p:nvGrpSpPr>
              <p:cNvPr id="11" name="Group 20"/>
              <p:cNvGrpSpPr>
                <a:grpSpLocks/>
              </p:cNvGrpSpPr>
              <p:nvPr/>
            </p:nvGrpSpPr>
            <p:grpSpPr bwMode="auto">
              <a:xfrm>
                <a:off x="192" y="1917"/>
                <a:ext cx="1042" cy="1102"/>
                <a:chOff x="192" y="1917"/>
                <a:chExt cx="1042" cy="1102"/>
              </a:xfrm>
            </p:grpSpPr>
            <p:pic>
              <p:nvPicPr>
                <p:cNvPr id="108" name="Picture 21" descr="light_shadow"/>
                <p:cNvPicPr>
                  <a:picLocks noChangeAspect="1" noChangeArrowheads="1"/>
                </p:cNvPicPr>
                <p:nvPr/>
              </p:nvPicPr>
              <p:blipFill>
                <a:blip r:embed="rId27" cstate="email">
                  <a:lum bright="-78000" contrast="-78000"/>
                  <a:extLst>
                    <a:ext uri="{28A0092B-C50C-407E-A947-70E740481C1C}">
                      <a14:useLocalDpi xmlns:a14="http://schemas.microsoft.com/office/drawing/2010/main" xmlns=""/>
                    </a:ext>
                  </a:extLst>
                </a:blip>
                <a:srcRect/>
                <a:stretch>
                  <a:fillRect/>
                </a:stretch>
              </p:blipFill>
              <p:spPr bwMode="gray">
                <a:xfrm>
                  <a:off x="291" y="2781"/>
                  <a:ext cx="858" cy="238"/>
                </a:xfrm>
                <a:prstGeom prst="rect">
                  <a:avLst/>
                </a:prstGeom>
                <a:noFill/>
                <a:ln w="9525">
                  <a:noFill/>
                  <a:miter lim="800000"/>
                  <a:headEnd/>
                  <a:tailEnd/>
                </a:ln>
              </p:spPr>
            </p:pic>
            <p:pic>
              <p:nvPicPr>
                <p:cNvPr id="109" name="Picture 22" descr="circuler_1"/>
                <p:cNvPicPr>
                  <a:picLocks noChangeAspect="1" noChangeArrowheads="1"/>
                </p:cNvPicPr>
                <p:nvPr/>
              </p:nvPicPr>
              <p:blipFill>
                <a:blip r:embed="rId28" cstate="email">
                  <a:extLst>
                    <a:ext uri="{28A0092B-C50C-407E-A947-70E740481C1C}">
                      <a14:useLocalDpi xmlns:a14="http://schemas.microsoft.com/office/drawing/2010/main" xmlns=""/>
                    </a:ext>
                  </a:extLst>
                </a:blip>
                <a:srcRect/>
                <a:stretch>
                  <a:fillRect/>
                </a:stretch>
              </p:blipFill>
              <p:spPr bwMode="gray">
                <a:xfrm>
                  <a:off x="192" y="1917"/>
                  <a:ext cx="1042" cy="1016"/>
                </a:xfrm>
                <a:prstGeom prst="rect">
                  <a:avLst/>
                </a:prstGeom>
                <a:noFill/>
                <a:ln w="9525">
                  <a:noFill/>
                  <a:miter lim="800000"/>
                  <a:headEnd/>
                  <a:tailEnd/>
                </a:ln>
              </p:spPr>
            </p:pic>
            <p:sp>
              <p:nvSpPr>
                <p:cNvPr id="110" name="Oval 23"/>
                <p:cNvSpPr>
                  <a:spLocks noChangeArrowheads="1"/>
                </p:cNvSpPr>
                <p:nvPr/>
              </p:nvSpPr>
              <p:spPr bwMode="gray">
                <a:xfrm>
                  <a:off x="192" y="1917"/>
                  <a:ext cx="1035" cy="1019"/>
                </a:xfrm>
                <a:prstGeom prst="ellipse">
                  <a:avLst/>
                </a:prstGeom>
                <a:solidFill>
                  <a:srgbClr val="00B0F0"/>
                </a:solidFill>
                <a:ln w="9525" algn="ctr">
                  <a:noFill/>
                  <a:round/>
                  <a:headEnd/>
                  <a:tailEnd/>
                </a:ln>
                <a:effectLst/>
              </p:spPr>
              <p:txBody>
                <a:bodyPr wrap="none" anchor="ctr"/>
                <a:lstStyle/>
                <a:p>
                  <a:pPr>
                    <a:defRPr/>
                  </a:pPr>
                  <a:endParaRPr lang="zh-CN" altLang="en-US">
                    <a:latin typeface="微软雅黑" pitchFamily="34" charset="-122"/>
                    <a:ea typeface="微软雅黑" pitchFamily="34" charset="-122"/>
                  </a:endParaRPr>
                </a:p>
              </p:txBody>
            </p:sp>
          </p:grpSp>
          <p:pic>
            <p:nvPicPr>
              <p:cNvPr id="107" name="Picture 24" descr="Picture2"/>
              <p:cNvPicPr>
                <a:picLocks noChangeAspect="1" noChangeArrowheads="1"/>
              </p:cNvPicPr>
              <p:nvPr/>
            </p:nvPicPr>
            <p:blipFill>
              <a:blip r:embed="rId29" cstate="email">
                <a:extLst>
                  <a:ext uri="{28A0092B-C50C-407E-A947-70E740481C1C}">
                    <a14:useLocalDpi xmlns:a14="http://schemas.microsoft.com/office/drawing/2010/main" xmlns=""/>
                  </a:ext>
                </a:extLst>
              </a:blip>
              <a:srcRect/>
              <a:stretch>
                <a:fillRect/>
              </a:stretch>
            </p:blipFill>
            <p:spPr bwMode="gray">
              <a:xfrm>
                <a:off x="296" y="1927"/>
                <a:ext cx="823" cy="360"/>
              </a:xfrm>
              <a:prstGeom prst="rect">
                <a:avLst/>
              </a:prstGeom>
              <a:noFill/>
              <a:ln w="9525">
                <a:noFill/>
                <a:miter lim="800000"/>
                <a:headEnd/>
                <a:tailEnd/>
              </a:ln>
            </p:spPr>
          </p:pic>
        </p:grpSp>
        <p:sp>
          <p:nvSpPr>
            <p:cNvPr id="111" name="TextBox 110"/>
            <p:cNvSpPr txBox="1"/>
            <p:nvPr/>
          </p:nvSpPr>
          <p:spPr>
            <a:xfrm>
              <a:off x="7740352" y="2698798"/>
              <a:ext cx="600128" cy="438563"/>
            </a:xfrm>
            <a:prstGeom prst="rect">
              <a:avLst/>
            </a:prstGeom>
            <a:noFill/>
          </p:spPr>
          <p:txBody>
            <a:bodyPr wrap="none" lIns="68562" tIns="34281" rIns="68562" bIns="34281" rtlCol="0">
              <a:spAutoFit/>
            </a:bodyPr>
            <a:lstStyle/>
            <a:p>
              <a:r>
                <a:rPr lang="zh-CN" altLang="en-US" sz="1200" b="1" dirty="0" smtClean="0">
                  <a:latin typeface="微软雅黑" pitchFamily="34" charset="-122"/>
                  <a:ea typeface="微软雅黑" pitchFamily="34" charset="-122"/>
                </a:rPr>
                <a:t>基础设</a:t>
              </a:r>
              <a:endParaRPr lang="en-US" altLang="zh-CN" sz="1200" b="1" dirty="0" smtClean="0">
                <a:latin typeface="微软雅黑" pitchFamily="34" charset="-122"/>
                <a:ea typeface="微软雅黑" pitchFamily="34" charset="-122"/>
              </a:endParaRPr>
            </a:p>
            <a:p>
              <a:r>
                <a:rPr lang="zh-CN" altLang="en-US" sz="1200" b="1" dirty="0" smtClean="0">
                  <a:latin typeface="微软雅黑" pitchFamily="34" charset="-122"/>
                  <a:ea typeface="微软雅黑" pitchFamily="34" charset="-122"/>
                </a:rPr>
                <a:t>施管理</a:t>
              </a:r>
              <a:endParaRPr lang="zh-CN" altLang="en-US" sz="1200" b="1" dirty="0">
                <a:latin typeface="微软雅黑" pitchFamily="34" charset="-122"/>
                <a:ea typeface="微软雅黑" pitchFamily="34" charset="-122"/>
              </a:endParaRPr>
            </a:p>
          </p:txBody>
        </p:sp>
        <p:grpSp>
          <p:nvGrpSpPr>
            <p:cNvPr id="12" name="Group 19"/>
            <p:cNvGrpSpPr>
              <a:grpSpLocks/>
            </p:cNvGrpSpPr>
            <p:nvPr/>
          </p:nvGrpSpPr>
          <p:grpSpPr bwMode="auto">
            <a:xfrm>
              <a:off x="1638300" y="2561437"/>
              <a:ext cx="665078" cy="651806"/>
              <a:chOff x="192" y="1917"/>
              <a:chExt cx="1042" cy="1102"/>
            </a:xfrm>
          </p:grpSpPr>
          <p:grpSp>
            <p:nvGrpSpPr>
              <p:cNvPr id="13" name="Group 20"/>
              <p:cNvGrpSpPr>
                <a:grpSpLocks/>
              </p:cNvGrpSpPr>
              <p:nvPr/>
            </p:nvGrpSpPr>
            <p:grpSpPr bwMode="auto">
              <a:xfrm>
                <a:off x="192" y="1917"/>
                <a:ext cx="1042" cy="1102"/>
                <a:chOff x="192" y="1917"/>
                <a:chExt cx="1042" cy="1102"/>
              </a:xfrm>
            </p:grpSpPr>
            <p:pic>
              <p:nvPicPr>
                <p:cNvPr id="115" name="Picture 21" descr="light_shadow"/>
                <p:cNvPicPr>
                  <a:picLocks noChangeAspect="1" noChangeArrowheads="1"/>
                </p:cNvPicPr>
                <p:nvPr/>
              </p:nvPicPr>
              <p:blipFill>
                <a:blip r:embed="rId27" cstate="email">
                  <a:lum bright="-78000" contrast="-78000"/>
                  <a:extLst>
                    <a:ext uri="{28A0092B-C50C-407E-A947-70E740481C1C}">
                      <a14:useLocalDpi xmlns:a14="http://schemas.microsoft.com/office/drawing/2010/main" xmlns=""/>
                    </a:ext>
                  </a:extLst>
                </a:blip>
                <a:srcRect/>
                <a:stretch>
                  <a:fillRect/>
                </a:stretch>
              </p:blipFill>
              <p:spPr bwMode="gray">
                <a:xfrm>
                  <a:off x="291" y="2781"/>
                  <a:ext cx="858" cy="238"/>
                </a:xfrm>
                <a:prstGeom prst="rect">
                  <a:avLst/>
                </a:prstGeom>
                <a:noFill/>
                <a:ln w="9525">
                  <a:noFill/>
                  <a:miter lim="800000"/>
                  <a:headEnd/>
                  <a:tailEnd/>
                </a:ln>
              </p:spPr>
            </p:pic>
            <p:pic>
              <p:nvPicPr>
                <p:cNvPr id="116" name="Picture 22" descr="circuler_1"/>
                <p:cNvPicPr>
                  <a:picLocks noChangeAspect="1" noChangeArrowheads="1"/>
                </p:cNvPicPr>
                <p:nvPr/>
              </p:nvPicPr>
              <p:blipFill>
                <a:blip r:embed="rId28" cstate="email">
                  <a:extLst>
                    <a:ext uri="{28A0092B-C50C-407E-A947-70E740481C1C}">
                      <a14:useLocalDpi xmlns:a14="http://schemas.microsoft.com/office/drawing/2010/main" xmlns=""/>
                    </a:ext>
                  </a:extLst>
                </a:blip>
                <a:srcRect/>
                <a:stretch>
                  <a:fillRect/>
                </a:stretch>
              </p:blipFill>
              <p:spPr bwMode="gray">
                <a:xfrm>
                  <a:off x="192" y="1917"/>
                  <a:ext cx="1042" cy="1016"/>
                </a:xfrm>
                <a:prstGeom prst="rect">
                  <a:avLst/>
                </a:prstGeom>
                <a:noFill/>
                <a:ln w="9525">
                  <a:noFill/>
                  <a:miter lim="800000"/>
                  <a:headEnd/>
                  <a:tailEnd/>
                </a:ln>
              </p:spPr>
            </p:pic>
            <p:sp>
              <p:nvSpPr>
                <p:cNvPr id="117" name="Oval 23"/>
                <p:cNvSpPr>
                  <a:spLocks noChangeArrowheads="1"/>
                </p:cNvSpPr>
                <p:nvPr/>
              </p:nvSpPr>
              <p:spPr bwMode="gray">
                <a:xfrm>
                  <a:off x="192" y="1917"/>
                  <a:ext cx="1035" cy="1019"/>
                </a:xfrm>
                <a:prstGeom prst="ellipse">
                  <a:avLst/>
                </a:prstGeom>
                <a:solidFill>
                  <a:srgbClr val="00B0F0"/>
                </a:solidFill>
                <a:ln w="9525" algn="ctr">
                  <a:noFill/>
                  <a:round/>
                  <a:headEnd/>
                  <a:tailEnd/>
                </a:ln>
                <a:effectLst/>
              </p:spPr>
              <p:txBody>
                <a:bodyPr wrap="none" anchor="ctr"/>
                <a:lstStyle/>
                <a:p>
                  <a:pPr>
                    <a:defRPr/>
                  </a:pPr>
                  <a:endParaRPr lang="zh-CN" altLang="en-US">
                    <a:latin typeface="微软雅黑" pitchFamily="34" charset="-122"/>
                    <a:ea typeface="微软雅黑" pitchFamily="34" charset="-122"/>
                  </a:endParaRPr>
                </a:p>
              </p:txBody>
            </p:sp>
          </p:grpSp>
          <p:pic>
            <p:nvPicPr>
              <p:cNvPr id="114" name="Picture 24" descr="Picture2"/>
              <p:cNvPicPr>
                <a:picLocks noChangeAspect="1" noChangeArrowheads="1"/>
              </p:cNvPicPr>
              <p:nvPr/>
            </p:nvPicPr>
            <p:blipFill>
              <a:blip r:embed="rId29" cstate="email">
                <a:extLst>
                  <a:ext uri="{28A0092B-C50C-407E-A947-70E740481C1C}">
                    <a14:useLocalDpi xmlns:a14="http://schemas.microsoft.com/office/drawing/2010/main" xmlns=""/>
                  </a:ext>
                </a:extLst>
              </a:blip>
              <a:srcRect/>
              <a:stretch>
                <a:fillRect/>
              </a:stretch>
            </p:blipFill>
            <p:spPr bwMode="gray">
              <a:xfrm>
                <a:off x="296" y="1927"/>
                <a:ext cx="823" cy="360"/>
              </a:xfrm>
              <a:prstGeom prst="rect">
                <a:avLst/>
              </a:prstGeom>
              <a:noFill/>
              <a:ln w="9525">
                <a:noFill/>
                <a:miter lim="800000"/>
                <a:headEnd/>
                <a:tailEnd/>
              </a:ln>
            </p:spPr>
          </p:pic>
        </p:grpSp>
        <p:sp>
          <p:nvSpPr>
            <p:cNvPr id="118" name="TextBox 117"/>
            <p:cNvSpPr txBox="1"/>
            <p:nvPr/>
          </p:nvSpPr>
          <p:spPr>
            <a:xfrm>
              <a:off x="1663741" y="2689261"/>
              <a:ext cx="593716" cy="438563"/>
            </a:xfrm>
            <a:prstGeom prst="rect">
              <a:avLst/>
            </a:prstGeom>
            <a:noFill/>
          </p:spPr>
          <p:txBody>
            <a:bodyPr wrap="none" lIns="68562" tIns="34281" rIns="68562" bIns="34281" rtlCol="0">
              <a:spAutoFit/>
            </a:bodyPr>
            <a:lstStyle/>
            <a:p>
              <a:pPr algn="ctr"/>
              <a:r>
                <a:rPr lang="en-US" altLang="zh-CN" sz="1200" b="1" dirty="0" smtClean="0">
                  <a:latin typeface="微软雅黑" pitchFamily="34" charset="-122"/>
                  <a:ea typeface="微软雅黑" pitchFamily="34" charset="-122"/>
                </a:rPr>
                <a:t>IT</a:t>
              </a:r>
              <a:r>
                <a:rPr lang="zh-CN" altLang="en-US" sz="1200" b="1" dirty="0" smtClean="0">
                  <a:latin typeface="微软雅黑" pitchFamily="34" charset="-122"/>
                  <a:ea typeface="微软雅黑" pitchFamily="34" charset="-122"/>
                </a:rPr>
                <a:t>运维</a:t>
              </a:r>
              <a:endParaRPr lang="en-US" altLang="zh-CN" sz="1200" b="1" dirty="0" smtClean="0">
                <a:latin typeface="微软雅黑" pitchFamily="34" charset="-122"/>
                <a:ea typeface="微软雅黑" pitchFamily="34" charset="-122"/>
              </a:endParaRPr>
            </a:p>
            <a:p>
              <a:pPr algn="ctr"/>
              <a:r>
                <a:rPr lang="zh-CN" altLang="en-US" sz="1200" b="1" dirty="0" smtClean="0">
                  <a:latin typeface="微软雅黑" pitchFamily="34" charset="-122"/>
                  <a:ea typeface="微软雅黑" pitchFamily="34" charset="-122"/>
                </a:rPr>
                <a:t>管理</a:t>
              </a:r>
              <a:endParaRPr lang="en-US" altLang="zh-CN" sz="1200" b="1" dirty="0" smtClean="0">
                <a:latin typeface="微软雅黑" pitchFamily="34" charset="-122"/>
                <a:ea typeface="微软雅黑" pitchFamily="34" charset="-122"/>
              </a:endParaRPr>
            </a:p>
          </p:txBody>
        </p:sp>
        <p:sp>
          <p:nvSpPr>
            <p:cNvPr id="120" name="TextBox 119"/>
            <p:cNvSpPr txBox="1"/>
            <p:nvPr/>
          </p:nvSpPr>
          <p:spPr>
            <a:xfrm>
              <a:off x="1484174" y="1635646"/>
              <a:ext cx="1359634" cy="300083"/>
            </a:xfrm>
            <a:prstGeom prst="rect">
              <a:avLst/>
            </a:prstGeom>
            <a:noFill/>
          </p:spPr>
          <p:txBody>
            <a:bodyPr wrap="none" lIns="68562" tIns="34281" rIns="68562" bIns="34281" rtlCol="0">
              <a:spAutoFit/>
            </a:bodyPr>
            <a:lstStyle/>
            <a:p>
              <a:r>
                <a:rPr lang="en-US" altLang="zh-CN" sz="1500" b="1" dirty="0" smtClean="0">
                  <a:solidFill>
                    <a:srgbClr val="C00000"/>
                  </a:solidFill>
                  <a:latin typeface="微软雅黑" pitchFamily="34" charset="-122"/>
                  <a:ea typeface="微软雅黑" pitchFamily="34" charset="-122"/>
                </a:rPr>
                <a:t>ManageOne</a:t>
              </a:r>
              <a:endParaRPr lang="zh-CN" altLang="en-US" sz="1500" b="1" dirty="0">
                <a:solidFill>
                  <a:srgbClr val="C00000"/>
                </a:solidFill>
                <a:latin typeface="微软雅黑" pitchFamily="34" charset="-122"/>
                <a:ea typeface="微软雅黑" pitchFamily="34" charset="-122"/>
              </a:endParaRPr>
            </a:p>
          </p:txBody>
        </p:sp>
        <p:grpSp>
          <p:nvGrpSpPr>
            <p:cNvPr id="14" name="Group 19"/>
            <p:cNvGrpSpPr>
              <a:grpSpLocks/>
            </p:cNvGrpSpPr>
            <p:nvPr/>
          </p:nvGrpSpPr>
          <p:grpSpPr bwMode="auto">
            <a:xfrm>
              <a:off x="6588224" y="2211710"/>
              <a:ext cx="665078" cy="651806"/>
              <a:chOff x="192" y="1917"/>
              <a:chExt cx="1042" cy="1102"/>
            </a:xfrm>
          </p:grpSpPr>
          <p:grpSp>
            <p:nvGrpSpPr>
              <p:cNvPr id="15" name="Group 20"/>
              <p:cNvGrpSpPr>
                <a:grpSpLocks/>
              </p:cNvGrpSpPr>
              <p:nvPr/>
            </p:nvGrpSpPr>
            <p:grpSpPr bwMode="auto">
              <a:xfrm>
                <a:off x="192" y="1917"/>
                <a:ext cx="1042" cy="1102"/>
                <a:chOff x="192" y="1917"/>
                <a:chExt cx="1042" cy="1102"/>
              </a:xfrm>
            </p:grpSpPr>
            <p:pic>
              <p:nvPicPr>
                <p:cNvPr id="113" name="Picture 21" descr="light_shadow"/>
                <p:cNvPicPr>
                  <a:picLocks noChangeAspect="1" noChangeArrowheads="1"/>
                </p:cNvPicPr>
                <p:nvPr/>
              </p:nvPicPr>
              <p:blipFill>
                <a:blip r:embed="rId27" cstate="email">
                  <a:lum bright="-78000" contrast="-78000"/>
                  <a:extLst>
                    <a:ext uri="{28A0092B-C50C-407E-A947-70E740481C1C}">
                      <a14:useLocalDpi xmlns:a14="http://schemas.microsoft.com/office/drawing/2010/main" xmlns=""/>
                    </a:ext>
                  </a:extLst>
                </a:blip>
                <a:srcRect/>
                <a:stretch>
                  <a:fillRect/>
                </a:stretch>
              </p:blipFill>
              <p:spPr bwMode="gray">
                <a:xfrm>
                  <a:off x="291" y="2781"/>
                  <a:ext cx="858" cy="238"/>
                </a:xfrm>
                <a:prstGeom prst="rect">
                  <a:avLst/>
                </a:prstGeom>
                <a:noFill/>
                <a:ln w="9525">
                  <a:noFill/>
                  <a:miter lim="800000"/>
                  <a:headEnd/>
                  <a:tailEnd/>
                </a:ln>
              </p:spPr>
            </p:pic>
            <p:pic>
              <p:nvPicPr>
                <p:cNvPr id="119" name="Picture 22" descr="circuler_1"/>
                <p:cNvPicPr>
                  <a:picLocks noChangeAspect="1" noChangeArrowheads="1"/>
                </p:cNvPicPr>
                <p:nvPr/>
              </p:nvPicPr>
              <p:blipFill>
                <a:blip r:embed="rId28" cstate="email">
                  <a:extLst>
                    <a:ext uri="{28A0092B-C50C-407E-A947-70E740481C1C}">
                      <a14:useLocalDpi xmlns:a14="http://schemas.microsoft.com/office/drawing/2010/main" xmlns=""/>
                    </a:ext>
                  </a:extLst>
                </a:blip>
                <a:srcRect/>
                <a:stretch>
                  <a:fillRect/>
                </a:stretch>
              </p:blipFill>
              <p:spPr bwMode="gray">
                <a:xfrm>
                  <a:off x="192" y="1917"/>
                  <a:ext cx="1042" cy="1016"/>
                </a:xfrm>
                <a:prstGeom prst="rect">
                  <a:avLst/>
                </a:prstGeom>
                <a:noFill/>
                <a:ln w="9525">
                  <a:noFill/>
                  <a:miter lim="800000"/>
                  <a:headEnd/>
                  <a:tailEnd/>
                </a:ln>
              </p:spPr>
            </p:pic>
            <p:sp>
              <p:nvSpPr>
                <p:cNvPr id="121" name="Oval 23"/>
                <p:cNvSpPr>
                  <a:spLocks noChangeArrowheads="1"/>
                </p:cNvSpPr>
                <p:nvPr/>
              </p:nvSpPr>
              <p:spPr bwMode="gray">
                <a:xfrm>
                  <a:off x="192" y="1917"/>
                  <a:ext cx="1035" cy="1019"/>
                </a:xfrm>
                <a:prstGeom prst="ellipse">
                  <a:avLst/>
                </a:prstGeom>
                <a:solidFill>
                  <a:srgbClr val="00B0F0"/>
                </a:solidFill>
                <a:ln w="9525" algn="ctr">
                  <a:noFill/>
                  <a:round/>
                  <a:headEnd/>
                  <a:tailEnd/>
                </a:ln>
                <a:effectLst/>
              </p:spPr>
              <p:txBody>
                <a:bodyPr wrap="none" anchor="ctr"/>
                <a:lstStyle/>
                <a:p>
                  <a:pPr>
                    <a:defRPr/>
                  </a:pPr>
                  <a:endParaRPr lang="zh-CN" altLang="en-US">
                    <a:latin typeface="微软雅黑" pitchFamily="34" charset="-122"/>
                    <a:ea typeface="微软雅黑" pitchFamily="34" charset="-122"/>
                  </a:endParaRPr>
                </a:p>
              </p:txBody>
            </p:sp>
          </p:grpSp>
          <p:pic>
            <p:nvPicPr>
              <p:cNvPr id="112" name="Picture 24" descr="Picture2"/>
              <p:cNvPicPr>
                <a:picLocks noChangeAspect="1" noChangeArrowheads="1"/>
              </p:cNvPicPr>
              <p:nvPr/>
            </p:nvPicPr>
            <p:blipFill>
              <a:blip r:embed="rId29" cstate="email">
                <a:extLst>
                  <a:ext uri="{28A0092B-C50C-407E-A947-70E740481C1C}">
                    <a14:useLocalDpi xmlns:a14="http://schemas.microsoft.com/office/drawing/2010/main" xmlns=""/>
                  </a:ext>
                </a:extLst>
              </a:blip>
              <a:srcRect/>
              <a:stretch>
                <a:fillRect/>
              </a:stretch>
            </p:blipFill>
            <p:spPr bwMode="gray">
              <a:xfrm>
                <a:off x="296" y="1927"/>
                <a:ext cx="823" cy="360"/>
              </a:xfrm>
              <a:prstGeom prst="rect">
                <a:avLst/>
              </a:prstGeom>
              <a:noFill/>
              <a:ln w="9525">
                <a:noFill/>
                <a:miter lim="800000"/>
                <a:headEnd/>
                <a:tailEnd/>
              </a:ln>
            </p:spPr>
          </p:pic>
        </p:grpSp>
        <p:sp>
          <p:nvSpPr>
            <p:cNvPr id="122" name="TextBox 121"/>
            <p:cNvSpPr txBox="1"/>
            <p:nvPr/>
          </p:nvSpPr>
          <p:spPr>
            <a:xfrm>
              <a:off x="6660841" y="2354945"/>
              <a:ext cx="720006" cy="438563"/>
            </a:xfrm>
            <a:prstGeom prst="rect">
              <a:avLst/>
            </a:prstGeom>
            <a:noFill/>
          </p:spPr>
          <p:txBody>
            <a:bodyPr wrap="square" lIns="68562" tIns="34281" rIns="68562" bIns="34281" rtlCol="0">
              <a:spAutoFit/>
            </a:bodyPr>
            <a:lstStyle/>
            <a:p>
              <a:r>
                <a:rPr lang="zh-CN" altLang="en-US" sz="1200" b="1" dirty="0" smtClean="0">
                  <a:solidFill>
                    <a:srgbClr val="000000"/>
                  </a:solidFill>
                  <a:latin typeface="微软雅黑" pitchFamily="34" charset="-122"/>
                  <a:ea typeface="微软雅黑" pitchFamily="34" charset="-122"/>
                </a:rPr>
                <a:t>资源池</a:t>
              </a:r>
              <a:endParaRPr lang="en-US" altLang="zh-CN" sz="1200" b="1" dirty="0" smtClean="0">
                <a:solidFill>
                  <a:srgbClr val="000000"/>
                </a:solidFill>
                <a:latin typeface="微软雅黑" pitchFamily="34" charset="-122"/>
                <a:ea typeface="微软雅黑" pitchFamily="34" charset="-122"/>
              </a:endParaRPr>
            </a:p>
            <a:p>
              <a:r>
                <a:rPr lang="zh-CN" altLang="en-US" sz="1200" b="1" dirty="0" smtClean="0">
                  <a:solidFill>
                    <a:srgbClr val="000000"/>
                  </a:solidFill>
                  <a:latin typeface="微软雅黑" pitchFamily="34" charset="-122"/>
                  <a:ea typeface="微软雅黑" pitchFamily="34" charset="-122"/>
                </a:rPr>
                <a:t>管理</a:t>
              </a:r>
              <a:endParaRPr lang="zh-CN" altLang="en-US" sz="1200" b="1" dirty="0">
                <a:solidFill>
                  <a:srgbClr val="000000"/>
                </a:solidFill>
                <a:latin typeface="微软雅黑" pitchFamily="34" charset="-122"/>
                <a:ea typeface="微软雅黑" pitchFamily="34" charset="-122"/>
              </a:endParaRPr>
            </a:p>
          </p:txBody>
        </p:sp>
        <p:sp>
          <p:nvSpPr>
            <p:cNvPr id="123" name="TextBox 122"/>
            <p:cNvSpPr txBox="1"/>
            <p:nvPr/>
          </p:nvSpPr>
          <p:spPr>
            <a:xfrm>
              <a:off x="4644008" y="1945143"/>
              <a:ext cx="754016" cy="315453"/>
            </a:xfrm>
            <a:prstGeom prst="rect">
              <a:avLst/>
            </a:prstGeom>
            <a:noFill/>
          </p:spPr>
          <p:txBody>
            <a:bodyPr wrap="none" lIns="68562" tIns="34281" rIns="68562" bIns="34281" rtlCol="0">
              <a:spAutoFit/>
            </a:bodyPr>
            <a:lstStyle/>
            <a:p>
              <a:r>
                <a:rPr lang="zh-CN" altLang="en-US" sz="1600" b="1" dirty="0" smtClean="0">
                  <a:solidFill>
                    <a:srgbClr val="000000"/>
                  </a:solidFill>
                  <a:latin typeface="微软雅黑" pitchFamily="34" charset="-122"/>
                  <a:ea typeface="微软雅黑" pitchFamily="34" charset="-122"/>
                </a:rPr>
                <a:t>智能化</a:t>
              </a:r>
              <a:endParaRPr lang="zh-CN" altLang="en-US" sz="1600" b="1" dirty="0">
                <a:solidFill>
                  <a:srgbClr val="000000"/>
                </a:solidFill>
                <a:latin typeface="微软雅黑" pitchFamily="34" charset="-122"/>
                <a:ea typeface="微软雅黑" pitchFamily="34" charset="-122"/>
              </a:endParaRPr>
            </a:p>
          </p:txBody>
        </p:sp>
        <p:sp>
          <p:nvSpPr>
            <p:cNvPr id="124" name="TextBox 123"/>
            <p:cNvSpPr txBox="1"/>
            <p:nvPr/>
          </p:nvSpPr>
          <p:spPr>
            <a:xfrm>
              <a:off x="5652120" y="1945143"/>
              <a:ext cx="754016" cy="315453"/>
            </a:xfrm>
            <a:prstGeom prst="rect">
              <a:avLst/>
            </a:prstGeom>
            <a:noFill/>
          </p:spPr>
          <p:txBody>
            <a:bodyPr wrap="none" lIns="68562" tIns="34281" rIns="68562" bIns="34281" rtlCol="0">
              <a:spAutoFit/>
            </a:bodyPr>
            <a:lstStyle/>
            <a:p>
              <a:r>
                <a:rPr lang="zh-CN" altLang="en-US" sz="1600" b="1" dirty="0" smtClean="0">
                  <a:solidFill>
                    <a:srgbClr val="000000"/>
                  </a:solidFill>
                  <a:latin typeface="微软雅黑" pitchFamily="34" charset="-122"/>
                  <a:ea typeface="微软雅黑" pitchFamily="34" charset="-122"/>
                </a:rPr>
                <a:t>流程化</a:t>
              </a:r>
              <a:endParaRPr lang="zh-CN" altLang="en-US" sz="1600" b="1" dirty="0">
                <a:solidFill>
                  <a:srgbClr val="000000"/>
                </a:solidFill>
                <a:latin typeface="微软雅黑" pitchFamily="34" charset="-122"/>
                <a:ea typeface="微软雅黑" pitchFamily="34" charset="-122"/>
              </a:endParaRPr>
            </a:p>
          </p:txBody>
        </p:sp>
        <p:sp>
          <p:nvSpPr>
            <p:cNvPr id="125" name="燕尾形 124"/>
            <p:cNvSpPr/>
            <p:nvPr/>
          </p:nvSpPr>
          <p:spPr bwMode="auto">
            <a:xfrm>
              <a:off x="4427984" y="2024820"/>
              <a:ext cx="144016" cy="216024"/>
            </a:xfrm>
            <a:prstGeom prst="chevron">
              <a:avLst/>
            </a:prstGeom>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26" name="燕尾形 125"/>
            <p:cNvSpPr/>
            <p:nvPr/>
          </p:nvSpPr>
          <p:spPr bwMode="auto">
            <a:xfrm>
              <a:off x="5436096" y="2024820"/>
              <a:ext cx="144016" cy="216024"/>
            </a:xfrm>
            <a:prstGeom prst="chevron">
              <a:avLst/>
            </a:prstGeom>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nvGrpSpPr>
          <p:cNvPr id="134" name="Group 57"/>
          <p:cNvGrpSpPr/>
          <p:nvPr/>
        </p:nvGrpSpPr>
        <p:grpSpPr>
          <a:xfrm>
            <a:off x="3064956" y="2854409"/>
            <a:ext cx="3300218" cy="745346"/>
            <a:chOff x="8388348" y="1184426"/>
            <a:chExt cx="1771742" cy="3203343"/>
          </a:xfrm>
        </p:grpSpPr>
        <p:sp>
          <p:nvSpPr>
            <p:cNvPr id="135" name="圆角矩形 144"/>
            <p:cNvSpPr/>
            <p:nvPr/>
          </p:nvSpPr>
          <p:spPr bwMode="auto">
            <a:xfrm>
              <a:off x="8388350" y="1184426"/>
              <a:ext cx="1771740" cy="3203343"/>
            </a:xfrm>
            <a:prstGeom prst="roundRect">
              <a:avLst>
                <a:gd name="adj" fmla="val 5508"/>
              </a:avLst>
            </a:prstGeom>
            <a:solidFill>
              <a:srgbClr val="FFFFFF">
                <a:alpha val="70000"/>
              </a:srgbClr>
            </a:solidFill>
            <a:ln>
              <a:noFill/>
            </a:ln>
            <a:effectLst>
              <a:outerShdw blurRad="88900" algn="ctr" rotWithShape="0">
                <a:prstClr val="black">
                  <a:alpha val="8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lIns="0" rIns="0" anchor="ctr"/>
            <a:lstStyle/>
            <a:p>
              <a:pPr algn="ctr">
                <a:lnSpc>
                  <a:spcPct val="150000"/>
                </a:lnSpc>
              </a:pPr>
              <a:endParaRPr lang="zh-CN" altLang="en-US" sz="1400" kern="0" dirty="0">
                <a:solidFill>
                  <a:srgbClr val="000000">
                    <a:lumMod val="85000"/>
                    <a:lumOff val="15000"/>
                  </a:srgbClr>
                </a:solidFill>
                <a:latin typeface="华文细黑"/>
                <a:ea typeface="华文细黑"/>
              </a:endParaRPr>
            </a:p>
          </p:txBody>
        </p:sp>
        <p:sp>
          <p:nvSpPr>
            <p:cNvPr id="136" name="矩形 8"/>
            <p:cNvSpPr/>
            <p:nvPr/>
          </p:nvSpPr>
          <p:spPr bwMode="auto">
            <a:xfrm>
              <a:off x="8388348" y="1595910"/>
              <a:ext cx="1760095" cy="2308843"/>
            </a:xfrm>
            <a:prstGeom prst="rect">
              <a:avLst/>
            </a:prstGeom>
            <a:noFill/>
            <a:ln w="9525" cap="flat" cmpd="sng" algn="ctr">
              <a:noFill/>
              <a:prstDash val="solid"/>
              <a:round/>
              <a:headEnd type="none" w="med" len="med"/>
              <a:tailEnd type="none" w="med" len="med"/>
            </a:ln>
            <a:effectLst/>
          </p:spPr>
          <p:txBody>
            <a:bodyPr vert="horz" wrap="square" lIns="91386" tIns="45696" rIns="91386" bIns="45696" numCol="1" rtlCol="0" anchor="ctr" anchorCtr="0" compatLnSpc="1">
              <a:prstTxWarp prst="textNoShape">
                <a:avLst/>
              </a:prstTxWarp>
            </a:bodyPr>
            <a:lstStyle/>
            <a:p>
              <a:pPr marL="185738" indent="-185738">
                <a:lnSpc>
                  <a:spcPct val="150000"/>
                </a:lnSpc>
                <a:buClr>
                  <a:srgbClr val="990000"/>
                </a:buClr>
                <a:buSzPct val="60000"/>
                <a:buFont typeface="Wingdings" pitchFamily="2" charset="2"/>
                <a:buChar char="l"/>
              </a:pPr>
              <a:r>
                <a:rPr lang="zh-CN" altLang="en-US" sz="1000" dirty="0" smtClean="0">
                  <a:solidFill>
                    <a:srgbClr val="000000"/>
                  </a:solidFill>
                  <a:latin typeface="微软雅黑" pitchFamily="34" charset="-122"/>
                  <a:ea typeface="微软雅黑" pitchFamily="34" charset="-122"/>
                </a:rPr>
                <a:t>支撑</a:t>
              </a:r>
              <a:r>
                <a:rPr lang="en-US" altLang="zh-CN" sz="1000" dirty="0" smtClean="0">
                  <a:solidFill>
                    <a:srgbClr val="000000"/>
                  </a:solidFill>
                  <a:latin typeface="微软雅黑" pitchFamily="34" charset="-122"/>
                  <a:ea typeface="微软雅黑" pitchFamily="34" charset="-122"/>
                </a:rPr>
                <a:t>10</a:t>
              </a:r>
              <a:r>
                <a:rPr lang="zh-CN" altLang="en-US" sz="1000" dirty="0" smtClean="0">
                  <a:solidFill>
                    <a:srgbClr val="000000"/>
                  </a:solidFill>
                  <a:latin typeface="微软雅黑" pitchFamily="34" charset="-122"/>
                  <a:ea typeface="微软雅黑" pitchFamily="34" charset="-122"/>
                </a:rPr>
                <a:t>万台规模的虚拟机的统一管理</a:t>
              </a:r>
              <a:endParaRPr lang="en-US" altLang="zh-CN" sz="1000" dirty="0" smtClean="0">
                <a:solidFill>
                  <a:srgbClr val="000000"/>
                </a:solidFill>
                <a:latin typeface="微软雅黑" pitchFamily="34" charset="-122"/>
                <a:ea typeface="微软雅黑" pitchFamily="34" charset="-122"/>
              </a:endParaRPr>
            </a:p>
            <a:p>
              <a:pPr marL="185738" indent="-185738">
                <a:lnSpc>
                  <a:spcPct val="150000"/>
                </a:lnSpc>
                <a:buClr>
                  <a:srgbClr val="990000"/>
                </a:buClr>
                <a:buSzPct val="60000"/>
                <a:buFont typeface="Wingdings" pitchFamily="2" charset="2"/>
                <a:buChar char="l"/>
              </a:pPr>
              <a:r>
                <a:rPr lang="zh-CN" altLang="en-US" sz="1000" dirty="0" smtClean="0">
                  <a:solidFill>
                    <a:srgbClr val="000000"/>
                  </a:solidFill>
                  <a:latin typeface="微软雅黑" pitchFamily="34" charset="-122"/>
                  <a:ea typeface="微软雅黑" pitchFamily="34" charset="-122"/>
                </a:rPr>
                <a:t>统一调度可保障全局负载均衡</a:t>
              </a:r>
              <a:endParaRPr lang="en-US" altLang="zh-CN" sz="1000" dirty="0" smtClean="0">
                <a:solidFill>
                  <a:srgbClr val="000000"/>
                </a:solidFill>
                <a:latin typeface="微软雅黑" pitchFamily="34" charset="-122"/>
                <a:ea typeface="微软雅黑" pitchFamily="34" charset="-122"/>
              </a:endParaRPr>
            </a:p>
            <a:p>
              <a:pPr marL="185738" indent="-185738">
                <a:lnSpc>
                  <a:spcPct val="150000"/>
                </a:lnSpc>
                <a:buClr>
                  <a:srgbClr val="990000"/>
                </a:buClr>
                <a:buSzPct val="60000"/>
                <a:buFont typeface="Wingdings" pitchFamily="2" charset="2"/>
                <a:buChar char="l"/>
              </a:pPr>
              <a:r>
                <a:rPr lang="zh-CN" altLang="en-US" sz="1000" dirty="0" smtClean="0">
                  <a:solidFill>
                    <a:srgbClr val="000000"/>
                  </a:solidFill>
                  <a:latin typeface="微软雅黑" pitchFamily="34" charset="-122"/>
                  <a:ea typeface="微软雅黑" pitchFamily="34" charset="-122"/>
                </a:rPr>
                <a:t>新业务上线由数周缩短至数小时</a:t>
              </a:r>
            </a:p>
          </p:txBody>
        </p:sp>
      </p:grpSp>
    </p:spTree>
  </p:cSld>
  <p:clrMapOvr>
    <a:masterClrMapping/>
  </p:clrMapOvr>
  <p:transition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标题 96"/>
          <p:cNvSpPr>
            <a:spLocks noGrp="1"/>
          </p:cNvSpPr>
          <p:nvPr>
            <p:ph type="title"/>
          </p:nvPr>
        </p:nvSpPr>
        <p:spPr>
          <a:xfrm>
            <a:off x="585635" y="253478"/>
            <a:ext cx="8229838" cy="857250"/>
          </a:xfrm>
        </p:spPr>
        <p:txBody>
          <a:bodyPr/>
          <a:lstStyle/>
          <a:p>
            <a:r>
              <a:rPr lang="zh-CN" altLang="en-US" sz="2400" dirty="0" smtClean="0">
                <a:solidFill>
                  <a:schemeClr val="tx2"/>
                </a:solidFill>
                <a:latin typeface="微软雅黑" pitchFamily="34" charset="-122"/>
                <a:ea typeface="微软雅黑" pitchFamily="34" charset="-122"/>
              </a:rPr>
              <a:t>校园网络发展带来</a:t>
            </a:r>
            <a:r>
              <a:rPr lang="zh-CN" altLang="en-US" sz="2400" dirty="0" smtClean="0">
                <a:solidFill>
                  <a:schemeClr val="tx2"/>
                </a:solidFill>
                <a:latin typeface="微软雅黑" pitchFamily="34" charset="-122"/>
                <a:ea typeface="微软雅黑" pitchFamily="34" charset="-122"/>
              </a:rPr>
              <a:t>的</a:t>
            </a:r>
            <a:r>
              <a:rPr lang="zh-CN" altLang="en-US" sz="2400" dirty="0" smtClean="0">
                <a:solidFill>
                  <a:schemeClr val="tx2"/>
                </a:solidFill>
                <a:latin typeface="微软雅黑" pitchFamily="34" charset="-122"/>
                <a:ea typeface="微软雅黑" pitchFamily="34" charset="-122"/>
              </a:rPr>
              <a:t>新挑战</a:t>
            </a:r>
            <a:endParaRPr lang="zh-CN" altLang="en-US" sz="2400" dirty="0">
              <a:solidFill>
                <a:schemeClr val="tx2"/>
              </a:solidFill>
              <a:latin typeface="微软雅黑" pitchFamily="34" charset="-122"/>
              <a:ea typeface="微软雅黑" pitchFamily="34" charset="-122"/>
            </a:endParaRPr>
          </a:p>
        </p:txBody>
      </p:sp>
      <p:grpSp>
        <p:nvGrpSpPr>
          <p:cNvPr id="102" name="组合 101"/>
          <p:cNvGrpSpPr/>
          <p:nvPr/>
        </p:nvGrpSpPr>
        <p:grpSpPr>
          <a:xfrm>
            <a:off x="634017" y="1069457"/>
            <a:ext cx="8043259" cy="3356782"/>
            <a:chOff x="634017" y="1069457"/>
            <a:chExt cx="8043259" cy="3356782"/>
          </a:xfrm>
        </p:grpSpPr>
        <p:cxnSp>
          <p:nvCxnSpPr>
            <p:cNvPr id="12" name="直接连接符 11"/>
            <p:cNvCxnSpPr/>
            <p:nvPr/>
          </p:nvCxnSpPr>
          <p:spPr bwMode="auto">
            <a:xfrm>
              <a:off x="2111057" y="2071261"/>
              <a:ext cx="1584943" cy="1"/>
            </a:xfrm>
            <a:prstGeom prst="line">
              <a:avLst/>
            </a:prstGeom>
            <a:noFill/>
            <a:ln w="28575">
              <a:solidFill>
                <a:srgbClr val="FF0000"/>
              </a:solidFill>
              <a:prstDash val="sysDot"/>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a:off x="2100552" y="3112416"/>
              <a:ext cx="1584943" cy="1"/>
            </a:xfrm>
            <a:prstGeom prst="line">
              <a:avLst/>
            </a:prstGeom>
            <a:noFill/>
            <a:ln w="28575">
              <a:solidFill>
                <a:srgbClr val="FF0000"/>
              </a:solidFill>
              <a:prstDash val="sysDot"/>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矩形 18"/>
            <p:cNvSpPr/>
            <p:nvPr/>
          </p:nvSpPr>
          <p:spPr>
            <a:xfrm>
              <a:off x="2285522" y="3722164"/>
              <a:ext cx="1494320" cy="400110"/>
            </a:xfrm>
            <a:prstGeom prst="rect">
              <a:avLst/>
            </a:prstGeom>
          </p:spPr>
          <p:txBody>
            <a:bodyPr wrap="none">
              <a:spAutoFit/>
            </a:bodyPr>
            <a:lstStyle/>
            <a:p>
              <a:pPr>
                <a:buSzPct val="60000"/>
                <a:buFont typeface="Arial" pitchFamily="34" charset="0"/>
                <a:buChar char="•"/>
              </a:pPr>
              <a:r>
                <a:rPr lang="zh-CN" altLang="en-US" sz="1000" dirty="0" smtClean="0">
                  <a:latin typeface="Arial"/>
                  <a:ea typeface="微软雅黑"/>
                  <a:cs typeface="Arial" pitchFamily="34" charset="0"/>
                  <a:sym typeface="Arial"/>
                </a:rPr>
                <a:t>下一代互联网蓄势待发</a:t>
              </a:r>
              <a:endParaRPr lang="en-US" altLang="zh-CN" sz="1000" dirty="0" smtClean="0">
                <a:latin typeface="Arial"/>
                <a:ea typeface="微软雅黑"/>
                <a:cs typeface="Arial" pitchFamily="34" charset="0"/>
                <a:sym typeface="Arial"/>
              </a:endParaRPr>
            </a:p>
            <a:p>
              <a:pPr>
                <a:buSzPct val="60000"/>
                <a:buFont typeface="Arial" pitchFamily="34" charset="0"/>
                <a:buChar char="•"/>
              </a:pPr>
              <a:r>
                <a:rPr lang="zh-CN" altLang="en-US" sz="1000" dirty="0" smtClean="0">
                  <a:latin typeface="Arial"/>
                  <a:ea typeface="微软雅黑"/>
                  <a:cs typeface="Arial" pitchFamily="34" charset="0"/>
                  <a:sym typeface="Arial"/>
                </a:rPr>
                <a:t> </a:t>
              </a:r>
              <a:r>
                <a:rPr lang="en-US" altLang="zh-CN" sz="1000" dirty="0" smtClean="0">
                  <a:latin typeface="Arial"/>
                  <a:ea typeface="微软雅黑"/>
                  <a:cs typeface="Arial" pitchFamily="34" charset="0"/>
                  <a:sym typeface="Arial"/>
                </a:rPr>
                <a:t>IPv6</a:t>
              </a:r>
              <a:r>
                <a:rPr lang="zh-CN" altLang="en-US" sz="1000" dirty="0" smtClean="0">
                  <a:latin typeface="Arial"/>
                  <a:ea typeface="微软雅黑"/>
                  <a:cs typeface="Arial" pitchFamily="34" charset="0"/>
                  <a:sym typeface="Arial"/>
                </a:rPr>
                <a:t>演进已经启程</a:t>
              </a:r>
              <a:endParaRPr lang="en-US" altLang="zh-CN" sz="1000" dirty="0" smtClean="0">
                <a:latin typeface="Arial"/>
                <a:ea typeface="微软雅黑"/>
                <a:cs typeface="Arial" pitchFamily="34" charset="0"/>
                <a:sym typeface="Arial"/>
              </a:endParaRPr>
            </a:p>
          </p:txBody>
        </p:sp>
        <p:sp>
          <p:nvSpPr>
            <p:cNvPr id="76" name="Freeform 6"/>
            <p:cNvSpPr>
              <a:spLocks/>
            </p:cNvSpPr>
            <p:nvPr/>
          </p:nvSpPr>
          <p:spPr bwMode="auto">
            <a:xfrm rot="10800000">
              <a:off x="3631627" y="3917430"/>
              <a:ext cx="5045649" cy="260312"/>
            </a:xfrm>
            <a:custGeom>
              <a:avLst/>
              <a:gdLst/>
              <a:ahLst/>
              <a:cxnLst>
                <a:cxn ang="0">
                  <a:pos x="1092" y="302"/>
                </a:cxn>
                <a:cxn ang="0">
                  <a:pos x="0" y="302"/>
                </a:cxn>
              </a:cxnLst>
              <a:rect l="0" t="0" r="r" b="b"/>
              <a:pathLst>
                <a:path w="1092" h="302">
                  <a:moveTo>
                    <a:pt x="1092" y="302"/>
                  </a:moveTo>
                  <a:cubicBezTo>
                    <a:pt x="790" y="0"/>
                    <a:pt x="302" y="0"/>
                    <a:pt x="0" y="302"/>
                  </a:cubicBezTo>
                </a:path>
              </a:pathLst>
            </a:custGeom>
            <a:noFill/>
            <a:ln w="57150" cap="flat">
              <a:gradFill flip="none" rotWithShape="1">
                <a:gsLst>
                  <a:gs pos="0">
                    <a:schemeClr val="tx2"/>
                  </a:gs>
                  <a:gs pos="50000">
                    <a:schemeClr val="tx2">
                      <a:lumMod val="60000"/>
                      <a:lumOff val="40000"/>
                    </a:schemeClr>
                  </a:gs>
                  <a:gs pos="100000">
                    <a:schemeClr val="tx2"/>
                  </a:gs>
                </a:gsLst>
                <a:lin ang="0" scaled="1"/>
                <a:tileRect/>
              </a:gradFill>
              <a:prstDash val="solid"/>
              <a:miter lim="800000"/>
              <a:headEnd/>
              <a:tailEnd/>
            </a:ln>
            <a:effectLst>
              <a:outerShdw blurRad="63500" algn="ctr" rotWithShape="0">
                <a:srgbClr val="FFFFFF">
                  <a:alpha val="40000"/>
                </a:srgbClr>
              </a:outerShdw>
            </a:effectLst>
          </p:spPr>
          <p:txBody>
            <a:bodyPr vert="horz" wrap="square" lIns="91440" tIns="45720" rIns="91440" bIns="45720" numCol="1" anchor="t" anchorCtr="0" compatLnSpc="1">
              <a:prstTxWarp prst="textNoShape">
                <a:avLst/>
              </a:prstTxWarp>
            </a:bodyPr>
            <a:lstStyle/>
            <a:p>
              <a:pPr defTabSz="914363" fontAlgn="auto">
                <a:spcBef>
                  <a:spcPts val="0"/>
                </a:spcBef>
                <a:spcAft>
                  <a:spcPts val="0"/>
                </a:spcAft>
                <a:defRPr/>
              </a:pPr>
              <a:endParaRPr lang="en-US" kern="0" dirty="0">
                <a:solidFill>
                  <a:srgbClr val="FFFFFF"/>
                </a:solidFill>
                <a:effectLst>
                  <a:outerShdw blurRad="50800" dist="38100" dir="2700000" algn="tl" rotWithShape="0">
                    <a:prstClr val="black">
                      <a:alpha val="40000"/>
                    </a:prstClr>
                  </a:outerShdw>
                </a:effectLst>
                <a:latin typeface="Arial" pitchFamily="34" charset="0"/>
                <a:ea typeface="华文细黑" pitchFamily="2" charset="-122"/>
              </a:endParaRPr>
            </a:p>
          </p:txBody>
        </p:sp>
        <p:sp>
          <p:nvSpPr>
            <p:cNvPr id="116" name="Rectangle 17"/>
            <p:cNvSpPr>
              <a:spLocks noChangeArrowheads="1"/>
            </p:cNvSpPr>
            <p:nvPr/>
          </p:nvSpPr>
          <p:spPr bwMode="auto">
            <a:xfrm>
              <a:off x="2376365" y="2694299"/>
              <a:ext cx="15700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2" tIns="0" rIns="68562" bIns="0">
              <a:spAutoFit/>
            </a:bodyPr>
            <a:lstStyle/>
            <a:p>
              <a:pPr marL="0" marR="0" indent="0" defTabSz="914400" eaLnBrk="1" latinLnBrk="0" hangingPunct="1">
                <a:lnSpc>
                  <a:spcPct val="100000"/>
                </a:lnSpc>
                <a:buSzPct val="60000"/>
                <a:buFont typeface="Arial" pitchFamily="34" charset="0"/>
                <a:buChar char="•"/>
                <a:tabLst/>
              </a:pPr>
              <a:r>
                <a:rPr lang="zh-CN" altLang="en-US" sz="1000" dirty="0" smtClean="0">
                  <a:latin typeface="Arial"/>
                  <a:ea typeface="微软雅黑"/>
                  <a:cs typeface="Arial" pitchFamily="34" charset="0"/>
                  <a:sym typeface="Arial"/>
                </a:rPr>
                <a:t> 数据大集中</a:t>
              </a:r>
              <a:endParaRPr lang="en-US" altLang="zh-CN" sz="1000" dirty="0" smtClean="0">
                <a:latin typeface="Arial"/>
                <a:ea typeface="微软雅黑"/>
                <a:cs typeface="Arial" pitchFamily="34" charset="0"/>
                <a:sym typeface="Arial"/>
              </a:endParaRPr>
            </a:p>
            <a:p>
              <a:pPr marL="0" marR="0" indent="0" defTabSz="914400" eaLnBrk="1" latinLnBrk="0" hangingPunct="1">
                <a:lnSpc>
                  <a:spcPct val="100000"/>
                </a:lnSpc>
                <a:buSzPct val="60000"/>
                <a:buFont typeface="Arial" pitchFamily="34" charset="0"/>
                <a:buChar char="•"/>
                <a:tabLst/>
              </a:pPr>
              <a:r>
                <a:rPr lang="zh-CN" altLang="en-US" sz="1000" dirty="0" smtClean="0">
                  <a:latin typeface="Arial"/>
                  <a:ea typeface="微软雅黑"/>
                  <a:cs typeface="Arial" pitchFamily="34" charset="0"/>
                  <a:sym typeface="Arial"/>
                </a:rPr>
                <a:t> 随时取用无中断</a:t>
              </a:r>
              <a:endParaRPr lang="en-US" altLang="zh-CN" sz="1000" dirty="0" smtClean="0">
                <a:latin typeface="Arial"/>
                <a:ea typeface="微软雅黑"/>
                <a:cs typeface="Arial" pitchFamily="34" charset="0"/>
                <a:sym typeface="Arial"/>
              </a:endParaRPr>
            </a:p>
            <a:p>
              <a:pPr marL="0" marR="0" indent="0" defTabSz="914400" eaLnBrk="1" latinLnBrk="0" hangingPunct="1">
                <a:lnSpc>
                  <a:spcPct val="100000"/>
                </a:lnSpc>
                <a:buSzPct val="60000"/>
                <a:buFont typeface="Arial" pitchFamily="34" charset="0"/>
                <a:buChar char="•"/>
                <a:tabLst/>
              </a:pPr>
              <a:r>
                <a:rPr lang="zh-CN" altLang="en-US" sz="1000" dirty="0" smtClean="0">
                  <a:latin typeface="Arial"/>
                  <a:ea typeface="微软雅黑"/>
                  <a:cs typeface="Arial" pitchFamily="34" charset="0"/>
                  <a:sym typeface="Arial"/>
                </a:rPr>
                <a:t> 按需弹性扩展</a:t>
              </a:r>
              <a:endParaRPr lang="en-US" altLang="zh-CN" sz="1000" dirty="0" smtClean="0">
                <a:latin typeface="Arial"/>
                <a:ea typeface="微软雅黑"/>
                <a:cs typeface="Arial" pitchFamily="34" charset="0"/>
                <a:sym typeface="Arial"/>
              </a:endParaRPr>
            </a:p>
          </p:txBody>
        </p:sp>
        <p:sp>
          <p:nvSpPr>
            <p:cNvPr id="124" name="Rectangle 17"/>
            <p:cNvSpPr>
              <a:spLocks noChangeArrowheads="1"/>
            </p:cNvSpPr>
            <p:nvPr/>
          </p:nvSpPr>
          <p:spPr bwMode="auto">
            <a:xfrm>
              <a:off x="2402300" y="1585042"/>
              <a:ext cx="157005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2" tIns="0" rIns="68562" bIns="0">
              <a:spAutoFit/>
            </a:bodyPr>
            <a:lstStyle/>
            <a:p>
              <a:pPr marL="0" marR="0" indent="0" defTabSz="914400" eaLnBrk="1" latinLnBrk="0" hangingPunct="1">
                <a:lnSpc>
                  <a:spcPct val="100000"/>
                </a:lnSpc>
                <a:buSzPct val="60000"/>
                <a:buFont typeface="Arial" pitchFamily="34" charset="0"/>
                <a:buChar char="•"/>
                <a:tabLst/>
              </a:pPr>
              <a:r>
                <a:rPr lang="zh-CN" altLang="en-US" sz="1000" dirty="0" smtClean="0">
                  <a:latin typeface="Arial"/>
                  <a:ea typeface="微软雅黑"/>
                  <a:cs typeface="Arial" pitchFamily="34" charset="0"/>
                  <a:sym typeface="Arial"/>
                </a:rPr>
                <a:t>海量用户接入</a:t>
              </a:r>
              <a:endParaRPr lang="en-US" altLang="zh-CN" sz="1000" dirty="0" smtClean="0">
                <a:latin typeface="Arial"/>
                <a:ea typeface="微软雅黑"/>
                <a:cs typeface="Arial" pitchFamily="34" charset="0"/>
                <a:sym typeface="Arial"/>
              </a:endParaRPr>
            </a:p>
            <a:p>
              <a:pPr>
                <a:buSzPct val="60000"/>
                <a:buFont typeface="Arial" pitchFamily="34" charset="0"/>
                <a:buChar char="•"/>
              </a:pPr>
              <a:r>
                <a:rPr lang="zh-CN" altLang="en-US" sz="1000" dirty="0" smtClean="0">
                  <a:latin typeface="Arial"/>
                  <a:ea typeface="微软雅黑"/>
                  <a:cs typeface="Arial" pitchFamily="34" charset="0"/>
                  <a:sym typeface="Arial"/>
                </a:rPr>
                <a:t>业务稳定可靠</a:t>
              </a:r>
              <a:endParaRPr lang="en-US" altLang="zh-CN" sz="1000" dirty="0" smtClean="0">
                <a:latin typeface="Arial"/>
                <a:ea typeface="微软雅黑"/>
                <a:cs typeface="Arial" pitchFamily="34" charset="0"/>
                <a:sym typeface="Arial"/>
              </a:endParaRPr>
            </a:p>
            <a:p>
              <a:pPr>
                <a:buSzPct val="60000"/>
                <a:buFont typeface="Arial" pitchFamily="34" charset="0"/>
                <a:buChar char="•"/>
              </a:pPr>
              <a:r>
                <a:rPr lang="zh-CN" altLang="en-US" sz="1000" dirty="0" smtClean="0">
                  <a:latin typeface="Arial"/>
                  <a:ea typeface="微软雅黑"/>
                  <a:cs typeface="Arial" pitchFamily="34" charset="0"/>
                  <a:sym typeface="Arial"/>
                </a:rPr>
                <a:t>保障信息安全</a:t>
              </a:r>
            </a:p>
            <a:p>
              <a:pPr marL="0" marR="0" indent="0" defTabSz="914400" eaLnBrk="1" latinLnBrk="0" hangingPunct="1">
                <a:lnSpc>
                  <a:spcPct val="100000"/>
                </a:lnSpc>
                <a:buSzPct val="60000"/>
                <a:buFont typeface="Arial" pitchFamily="34" charset="0"/>
                <a:buChar char="•"/>
                <a:tabLst/>
              </a:pPr>
              <a:endParaRPr lang="en-US" altLang="zh-CN" sz="1000" dirty="0" smtClean="0">
                <a:latin typeface="Arial"/>
                <a:ea typeface="微软雅黑"/>
                <a:cs typeface="Arial" pitchFamily="34" charset="0"/>
                <a:sym typeface="Arial"/>
              </a:endParaRPr>
            </a:p>
          </p:txBody>
        </p:sp>
        <p:sp>
          <p:nvSpPr>
            <p:cNvPr id="134" name="圆角矩形 133"/>
            <p:cNvSpPr/>
            <p:nvPr/>
          </p:nvSpPr>
          <p:spPr bwMode="auto">
            <a:xfrm>
              <a:off x="708969" y="1345948"/>
              <a:ext cx="1594825" cy="653455"/>
            </a:xfrm>
            <a:prstGeom prst="roundRect">
              <a:avLst>
                <a:gd name="adj" fmla="val 11198"/>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35" name="圆角矩形 134"/>
            <p:cNvSpPr/>
            <p:nvPr/>
          </p:nvSpPr>
          <p:spPr bwMode="auto">
            <a:xfrm>
              <a:off x="634017" y="1305108"/>
              <a:ext cx="1729037" cy="740242"/>
            </a:xfrm>
            <a:prstGeom prst="roundRect">
              <a:avLst/>
            </a:prstGeom>
            <a:noFill/>
            <a:ln w="38100">
              <a:solidFill>
                <a:schemeClr val="bg2">
                  <a:lumMod val="40000"/>
                  <a:lumOff val="6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dirty="0" smtClean="0">
                <a:ln>
                  <a:noFill/>
                </a:ln>
                <a:solidFill>
                  <a:schemeClr val="tx1"/>
                </a:solidFill>
                <a:effectLst/>
                <a:latin typeface="Arial" charset="0"/>
                <a:ea typeface="宋体" charset="-122"/>
              </a:endParaRPr>
            </a:p>
          </p:txBody>
        </p:sp>
        <p:sp>
          <p:nvSpPr>
            <p:cNvPr id="139" name="圆角矩形 138"/>
            <p:cNvSpPr/>
            <p:nvPr/>
          </p:nvSpPr>
          <p:spPr bwMode="auto">
            <a:xfrm>
              <a:off x="708969" y="2401071"/>
              <a:ext cx="1594825" cy="653455"/>
            </a:xfrm>
            <a:prstGeom prst="roundRect">
              <a:avLst>
                <a:gd name="adj" fmla="val 11198"/>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0" name="圆角矩形 139"/>
            <p:cNvSpPr/>
            <p:nvPr/>
          </p:nvSpPr>
          <p:spPr bwMode="auto">
            <a:xfrm>
              <a:off x="634017" y="2360230"/>
              <a:ext cx="1729037" cy="740242"/>
            </a:xfrm>
            <a:prstGeom prst="roundRect">
              <a:avLst/>
            </a:prstGeom>
            <a:noFill/>
            <a:ln w="38100">
              <a:solidFill>
                <a:schemeClr val="bg2">
                  <a:lumMod val="40000"/>
                  <a:lumOff val="6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dirty="0" smtClean="0">
                <a:ln>
                  <a:noFill/>
                </a:ln>
                <a:solidFill>
                  <a:schemeClr val="tx1"/>
                </a:solidFill>
                <a:effectLst/>
                <a:latin typeface="Arial" charset="0"/>
                <a:ea typeface="宋体" charset="-122"/>
              </a:endParaRPr>
            </a:p>
          </p:txBody>
        </p:sp>
        <p:sp>
          <p:nvSpPr>
            <p:cNvPr id="143" name="圆角矩形 142"/>
            <p:cNvSpPr/>
            <p:nvPr/>
          </p:nvSpPr>
          <p:spPr bwMode="auto">
            <a:xfrm>
              <a:off x="708969" y="3491444"/>
              <a:ext cx="1594825" cy="653455"/>
            </a:xfrm>
            <a:prstGeom prst="roundRect">
              <a:avLst>
                <a:gd name="adj" fmla="val 11198"/>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4" name="圆角矩形 143"/>
            <p:cNvSpPr/>
            <p:nvPr/>
          </p:nvSpPr>
          <p:spPr bwMode="auto">
            <a:xfrm>
              <a:off x="634017" y="3450604"/>
              <a:ext cx="1729037" cy="740242"/>
            </a:xfrm>
            <a:prstGeom prst="roundRect">
              <a:avLst/>
            </a:prstGeom>
            <a:noFill/>
            <a:ln w="38100">
              <a:solidFill>
                <a:schemeClr val="bg2">
                  <a:lumMod val="40000"/>
                  <a:lumOff val="6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dirty="0" smtClean="0">
                <a:ln>
                  <a:noFill/>
                </a:ln>
                <a:solidFill>
                  <a:schemeClr val="tx1"/>
                </a:solidFill>
                <a:effectLst/>
                <a:latin typeface="Arial" charset="0"/>
                <a:ea typeface="宋体" charset="-122"/>
              </a:endParaRPr>
            </a:p>
          </p:txBody>
        </p:sp>
        <p:pic>
          <p:nvPicPr>
            <p:cNvPr id="159746" name="Picture 2" descr="开发人员如何在移动互联网掘金？"/>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1116281" y="1296555"/>
              <a:ext cx="1006408" cy="706984"/>
            </a:xfrm>
            <a:prstGeom prst="rect">
              <a:avLst/>
            </a:prstGeom>
            <a:noFill/>
          </p:spPr>
        </p:pic>
        <p:sp>
          <p:nvSpPr>
            <p:cNvPr id="130" name="Cloud 172"/>
            <p:cNvSpPr/>
            <p:nvPr/>
          </p:nvSpPr>
          <p:spPr bwMode="auto">
            <a:xfrm rot="300513">
              <a:off x="783895" y="2522914"/>
              <a:ext cx="440450" cy="202025"/>
            </a:xfrm>
            <a:prstGeom prst="cloud">
              <a:avLst/>
            </a:prstGeom>
            <a:solidFill>
              <a:schemeClr val="bg2">
                <a:lumMod val="40000"/>
                <a:lumOff val="60000"/>
              </a:schemeClr>
            </a:solidFill>
            <a:ln>
              <a:noFill/>
            </a:ln>
            <a:effectLst/>
            <a:scene3d>
              <a:camera prst="orthographicFront">
                <a:rot lat="0" lon="0" rev="0"/>
              </a:camera>
              <a:lightRig rig="chilly" dir="t">
                <a:rot lat="0" lon="0" rev="18480000"/>
              </a:lightRig>
            </a:scene3d>
            <a:sp3d prstMaterial="clear">
              <a:bevelT h="63500"/>
            </a:sp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Cloud 173"/>
            <p:cNvSpPr/>
            <p:nvPr/>
          </p:nvSpPr>
          <p:spPr bwMode="auto">
            <a:xfrm rot="300513">
              <a:off x="1037580" y="2344116"/>
              <a:ext cx="807100" cy="396909"/>
            </a:xfrm>
            <a:prstGeom prst="cloud">
              <a:avLst/>
            </a:prstGeom>
            <a:solidFill>
              <a:schemeClr val="bg2">
                <a:lumMod val="40000"/>
                <a:lumOff val="60000"/>
              </a:schemeClr>
            </a:solidFill>
            <a:ln>
              <a:noFill/>
            </a:ln>
            <a:effectLst/>
            <a:scene3d>
              <a:camera prst="orthographicFront">
                <a:rot lat="0" lon="0" rev="0"/>
              </a:camera>
              <a:lightRig rig="chilly" dir="t">
                <a:rot lat="0" lon="0" rev="18480000"/>
              </a:lightRig>
            </a:scene3d>
            <a:sp3d prstMaterial="clear">
              <a:bevelT h="63500"/>
            </a:sp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Cloud 174"/>
            <p:cNvSpPr/>
            <p:nvPr/>
          </p:nvSpPr>
          <p:spPr bwMode="auto">
            <a:xfrm rot="300513">
              <a:off x="1653399" y="2506208"/>
              <a:ext cx="491081" cy="195406"/>
            </a:xfrm>
            <a:prstGeom prst="cloud">
              <a:avLst/>
            </a:prstGeom>
            <a:solidFill>
              <a:schemeClr val="bg2">
                <a:lumMod val="40000"/>
                <a:lumOff val="60000"/>
              </a:schemeClr>
            </a:solidFill>
            <a:ln>
              <a:noFill/>
            </a:ln>
            <a:effectLst/>
            <a:scene3d>
              <a:camera prst="orthographicFront">
                <a:rot lat="0" lon="0" rev="0"/>
              </a:camera>
              <a:lightRig rig="chilly" dir="t">
                <a:rot lat="0" lon="0" rev="18480000"/>
              </a:lightRig>
            </a:scene3d>
            <a:sp3d prstMaterial="clear">
              <a:bevelT h="63500"/>
            </a:sp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6" name="Picture 2" descr="C:\Users\Sue\Desktop\the others\finished work\ALL Groove11\Groove11 # 3140 sophia deck\datacenters\DataCenter1.pn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133159" y="2560913"/>
              <a:ext cx="667572" cy="471923"/>
            </a:xfrm>
            <a:prstGeom prst="rect">
              <a:avLst/>
            </a:prstGeom>
            <a:noFill/>
          </p:spPr>
        </p:pic>
        <p:sp>
          <p:nvSpPr>
            <p:cNvPr id="146" name="矩形 145"/>
            <p:cNvSpPr/>
            <p:nvPr/>
          </p:nvSpPr>
          <p:spPr>
            <a:xfrm>
              <a:off x="820899" y="2141698"/>
              <a:ext cx="1115049" cy="258532"/>
            </a:xfrm>
            <a:prstGeom prst="rect">
              <a:avLst/>
            </a:prstGeom>
          </p:spPr>
          <p:txBody>
            <a:bodyPr wrap="none">
              <a:spAutoFit/>
            </a:bodyPr>
            <a:lstStyle/>
            <a:p>
              <a:pPr indent="7147" algn="ctr">
                <a:lnSpc>
                  <a:spcPct val="90000"/>
                </a:lnSpc>
                <a:buSzPct val="70000"/>
                <a:defRPr/>
              </a:pPr>
              <a:r>
                <a:rPr lang="zh-CN" altLang="en-US" sz="1200" b="1" dirty="0" smtClean="0">
                  <a:latin typeface="Arial"/>
                  <a:ea typeface="微软雅黑"/>
                  <a:sym typeface="Arial"/>
                </a:rPr>
                <a:t>业务向云迁移</a:t>
              </a:r>
              <a:endParaRPr lang="zh-CN" altLang="en-US" sz="1200" b="1" dirty="0" smtClean="0">
                <a:effectLst>
                  <a:outerShdw blurRad="38100" dist="38100" dir="2700000" algn="tl">
                    <a:srgbClr val="000000">
                      <a:alpha val="43137"/>
                    </a:srgbClr>
                  </a:outerShdw>
                </a:effectLst>
                <a:latin typeface="Arial"/>
                <a:ea typeface="微软雅黑"/>
                <a:cs typeface="Arial" pitchFamily="34" charset="0"/>
                <a:sym typeface="Arial"/>
              </a:endParaRPr>
            </a:p>
          </p:txBody>
        </p:sp>
        <p:sp>
          <p:nvSpPr>
            <p:cNvPr id="147" name="矩形 146"/>
            <p:cNvSpPr/>
            <p:nvPr/>
          </p:nvSpPr>
          <p:spPr>
            <a:xfrm>
              <a:off x="911924" y="1069457"/>
              <a:ext cx="1115049" cy="258532"/>
            </a:xfrm>
            <a:prstGeom prst="rect">
              <a:avLst/>
            </a:prstGeom>
          </p:spPr>
          <p:txBody>
            <a:bodyPr wrap="none">
              <a:spAutoFit/>
            </a:bodyPr>
            <a:lstStyle/>
            <a:p>
              <a:pPr indent="7147" algn="ctr">
                <a:lnSpc>
                  <a:spcPct val="90000"/>
                </a:lnSpc>
                <a:buSzPct val="70000"/>
                <a:defRPr/>
              </a:pPr>
              <a:r>
                <a:rPr lang="zh-CN" altLang="en-US" sz="1200" b="1" dirty="0" smtClean="0">
                  <a:latin typeface="Arial"/>
                  <a:ea typeface="微软雅黑"/>
                  <a:cs typeface="Arial" pitchFamily="34" charset="0"/>
                  <a:sym typeface="Arial"/>
                </a:rPr>
                <a:t>移动终端激增</a:t>
              </a:r>
            </a:p>
          </p:txBody>
        </p:sp>
        <p:sp>
          <p:nvSpPr>
            <p:cNvPr id="148" name="矩形 147"/>
            <p:cNvSpPr/>
            <p:nvPr/>
          </p:nvSpPr>
          <p:spPr>
            <a:xfrm>
              <a:off x="904737" y="3225679"/>
              <a:ext cx="1115049" cy="258532"/>
            </a:xfrm>
            <a:prstGeom prst="rect">
              <a:avLst/>
            </a:prstGeom>
          </p:spPr>
          <p:txBody>
            <a:bodyPr wrap="none">
              <a:spAutoFit/>
            </a:bodyPr>
            <a:lstStyle/>
            <a:p>
              <a:pPr indent="7147" algn="ctr">
                <a:lnSpc>
                  <a:spcPct val="90000"/>
                </a:lnSpc>
                <a:buClr>
                  <a:schemeClr val="bg2"/>
                </a:buClr>
                <a:buSzPct val="70000"/>
                <a:defRPr/>
              </a:pPr>
              <a:r>
                <a:rPr lang="zh-CN" altLang="en-US" sz="1200" b="1" dirty="0" smtClean="0">
                  <a:latin typeface="Arial"/>
                  <a:ea typeface="微软雅黑"/>
                  <a:cs typeface="Arial" pitchFamily="34" charset="0"/>
                  <a:sym typeface="Arial"/>
                </a:rPr>
                <a:t>网络世代更替</a:t>
              </a:r>
              <a:endParaRPr lang="en-US" altLang="zh-CN" sz="1200" b="1" dirty="0" smtClean="0">
                <a:latin typeface="Arial"/>
                <a:ea typeface="微软雅黑"/>
                <a:cs typeface="Arial" pitchFamily="34" charset="0"/>
                <a:sym typeface="Arial"/>
              </a:endParaRPr>
            </a:p>
          </p:txBody>
        </p:sp>
        <p:cxnSp>
          <p:nvCxnSpPr>
            <p:cNvPr id="166" name="直接连接符 165"/>
            <p:cNvCxnSpPr/>
            <p:nvPr/>
          </p:nvCxnSpPr>
          <p:spPr bwMode="auto">
            <a:xfrm>
              <a:off x="2047468" y="4174506"/>
              <a:ext cx="1584943" cy="1"/>
            </a:xfrm>
            <a:prstGeom prst="line">
              <a:avLst/>
            </a:prstGeom>
            <a:noFill/>
            <a:ln w="28575">
              <a:solidFill>
                <a:srgbClr val="FF0000"/>
              </a:solidFill>
              <a:prstDash val="sysDot"/>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3" name="组合 113"/>
            <p:cNvGrpSpPr/>
            <p:nvPr/>
          </p:nvGrpSpPr>
          <p:grpSpPr>
            <a:xfrm>
              <a:off x="5721009" y="1459219"/>
              <a:ext cx="1097280" cy="2601905"/>
              <a:chOff x="5788742" y="1739791"/>
              <a:chExt cx="1097280" cy="3469207"/>
            </a:xfrm>
          </p:grpSpPr>
          <p:sp>
            <p:nvSpPr>
              <p:cNvPr id="158" name="Oval 129"/>
              <p:cNvSpPr/>
              <p:nvPr/>
            </p:nvSpPr>
            <p:spPr bwMode="auto">
              <a:xfrm>
                <a:off x="5788742" y="1739791"/>
                <a:ext cx="1097280" cy="1085996"/>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0" name="Straight Connector 137"/>
              <p:cNvCxnSpPr>
                <a:endCxn id="158" idx="4"/>
              </p:cNvCxnSpPr>
              <p:nvPr/>
            </p:nvCxnSpPr>
            <p:spPr bwMode="auto">
              <a:xfrm flipH="1" flipV="1">
                <a:off x="6337382" y="2825787"/>
                <a:ext cx="12047" cy="2383211"/>
              </a:xfrm>
              <a:prstGeom prst="line">
                <a:avLst/>
              </a:prstGeom>
              <a:noFill/>
              <a:ln w="28575">
                <a:solidFill>
                  <a:srgbClr val="FF0000"/>
                </a:solidFill>
                <a:prstDash val="sysDot"/>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91" name="圆角矩形 90"/>
            <p:cNvSpPr/>
            <p:nvPr/>
          </p:nvSpPr>
          <p:spPr bwMode="auto">
            <a:xfrm>
              <a:off x="5440892" y="2352430"/>
              <a:ext cx="1614664" cy="216503"/>
            </a:xfrm>
            <a:prstGeom prst="roundRect">
              <a:avLst/>
            </a:prstGeom>
            <a:solidFill>
              <a:srgbClr val="FF0000"/>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indent="7147" algn="ctr">
                <a:lnSpc>
                  <a:spcPct val="90000"/>
                </a:lnSpc>
                <a:buClr>
                  <a:srgbClr val="CC9900"/>
                </a:buClr>
                <a:buSzPct val="70000"/>
                <a:defRPr/>
              </a:pPr>
              <a:r>
                <a:rPr lang="zh-CN" altLang="en-US" sz="1200" b="1" dirty="0" smtClean="0">
                  <a:solidFill>
                    <a:schemeClr val="bg1"/>
                  </a:solidFill>
                  <a:latin typeface="Arial"/>
                  <a:ea typeface="微软雅黑"/>
                  <a:cs typeface="Arial" pitchFamily="34" charset="0"/>
                  <a:sym typeface="Arial"/>
                </a:rPr>
                <a:t>安全坚固保障</a:t>
              </a:r>
            </a:p>
          </p:txBody>
        </p:sp>
        <p:sp>
          <p:nvSpPr>
            <p:cNvPr id="92" name="圆角矩形 91"/>
            <p:cNvSpPr/>
            <p:nvPr/>
          </p:nvSpPr>
          <p:spPr bwMode="auto">
            <a:xfrm>
              <a:off x="5440892" y="2652753"/>
              <a:ext cx="1614664" cy="216503"/>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7147" algn="ctr" defTabSz="914400" eaLnBrk="1" latinLnBrk="0" hangingPunct="1">
                <a:lnSpc>
                  <a:spcPct val="90000"/>
                </a:lnSpc>
                <a:buClr>
                  <a:srgbClr val="990000"/>
                </a:buClr>
                <a:buSzPct val="70000"/>
                <a:tabLst/>
              </a:pPr>
              <a:r>
                <a:rPr lang="zh-CN" altLang="en-US" sz="1200" dirty="0" smtClean="0">
                  <a:latin typeface="Arial"/>
                  <a:ea typeface="微软雅黑"/>
                  <a:sym typeface="Arial"/>
                </a:rPr>
                <a:t>杜绝非授权访问</a:t>
              </a:r>
              <a:endParaRPr lang="en-US" altLang="zh-CN" sz="1200" dirty="0" smtClean="0">
                <a:latin typeface="Arial"/>
                <a:ea typeface="微软雅黑"/>
                <a:sym typeface="Arial"/>
              </a:endParaRPr>
            </a:p>
          </p:txBody>
        </p:sp>
        <p:sp>
          <p:nvSpPr>
            <p:cNvPr id="93" name="圆角矩形 92"/>
            <p:cNvSpPr/>
            <p:nvPr/>
          </p:nvSpPr>
          <p:spPr bwMode="auto">
            <a:xfrm>
              <a:off x="5440892" y="2949596"/>
              <a:ext cx="1614664" cy="216503"/>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indent="7147" algn="ctr">
                <a:lnSpc>
                  <a:spcPct val="90000"/>
                </a:lnSpc>
                <a:buClr>
                  <a:srgbClr val="990000"/>
                </a:buClr>
                <a:buSzPct val="70000"/>
                <a:defRPr/>
              </a:pPr>
              <a:r>
                <a:rPr lang="zh-CN" altLang="en-US" sz="1200" dirty="0" smtClean="0">
                  <a:latin typeface="Arial"/>
                  <a:ea typeface="微软雅黑"/>
                  <a:sym typeface="Arial"/>
                </a:rPr>
                <a:t>确保带宽合理使用</a:t>
              </a:r>
              <a:endParaRPr lang="en-US" altLang="zh-CN" sz="1200" dirty="0" smtClean="0">
                <a:latin typeface="Arial"/>
                <a:ea typeface="微软雅黑"/>
                <a:sym typeface="Arial"/>
              </a:endParaRPr>
            </a:p>
          </p:txBody>
        </p:sp>
        <p:sp>
          <p:nvSpPr>
            <p:cNvPr id="106" name="圆角矩形 105"/>
            <p:cNvSpPr/>
            <p:nvPr/>
          </p:nvSpPr>
          <p:spPr bwMode="auto">
            <a:xfrm>
              <a:off x="5434267" y="3240627"/>
              <a:ext cx="1614664" cy="216503"/>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indent="7147" algn="ctr">
                <a:lnSpc>
                  <a:spcPct val="90000"/>
                </a:lnSpc>
                <a:buClr>
                  <a:srgbClr val="990000"/>
                </a:buClr>
                <a:buSzPct val="70000"/>
                <a:defRPr/>
              </a:pPr>
              <a:r>
                <a:rPr lang="zh-CN" altLang="en-US" sz="1200" dirty="0" smtClean="0">
                  <a:latin typeface="Arial"/>
                  <a:ea typeface="微软雅黑"/>
                  <a:sym typeface="Arial"/>
                </a:rPr>
                <a:t>安全威胁可追溯</a:t>
              </a:r>
            </a:p>
          </p:txBody>
        </p:sp>
        <p:grpSp>
          <p:nvGrpSpPr>
            <p:cNvPr id="8" name="组合 114"/>
            <p:cNvGrpSpPr/>
            <p:nvPr/>
          </p:nvGrpSpPr>
          <p:grpSpPr>
            <a:xfrm>
              <a:off x="7206890" y="1459218"/>
              <a:ext cx="1423035" cy="2571083"/>
              <a:chOff x="7206889" y="1739791"/>
              <a:chExt cx="1423035" cy="3428110"/>
            </a:xfrm>
          </p:grpSpPr>
          <p:grpSp>
            <p:nvGrpSpPr>
              <p:cNvPr id="9" name="组合 114"/>
              <p:cNvGrpSpPr/>
              <p:nvPr/>
            </p:nvGrpSpPr>
            <p:grpSpPr>
              <a:xfrm>
                <a:off x="7407668" y="1739791"/>
                <a:ext cx="1115495" cy="3428110"/>
                <a:chOff x="7407668" y="1739791"/>
                <a:chExt cx="1115495" cy="3428110"/>
              </a:xfrm>
            </p:grpSpPr>
            <p:sp>
              <p:nvSpPr>
                <p:cNvPr id="160" name="Oval 129"/>
                <p:cNvSpPr/>
                <p:nvPr/>
              </p:nvSpPr>
              <p:spPr bwMode="auto">
                <a:xfrm>
                  <a:off x="7407668" y="1739791"/>
                  <a:ext cx="1115495" cy="1088687"/>
                </a:xfrm>
                <a:prstGeom prst="ellipse">
                  <a:avLst/>
                </a:prstGeom>
                <a:blipFill>
                  <a:blip r:embed="rId5" cstate="print">
                    <a:grayscl/>
                  </a:blip>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7" name="Straight Connector 137"/>
                <p:cNvCxnSpPr>
                  <a:endCxn id="160" idx="4"/>
                </p:cNvCxnSpPr>
                <p:nvPr/>
              </p:nvCxnSpPr>
              <p:spPr bwMode="auto">
                <a:xfrm flipV="1">
                  <a:off x="7952198" y="2828478"/>
                  <a:ext cx="13218" cy="2339423"/>
                </a:xfrm>
                <a:prstGeom prst="line">
                  <a:avLst/>
                </a:prstGeom>
                <a:noFill/>
                <a:ln w="28575">
                  <a:solidFill>
                    <a:srgbClr val="FF0000"/>
                  </a:solidFill>
                  <a:prstDash val="sysDot"/>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0" name="组合 125"/>
              <p:cNvGrpSpPr/>
              <p:nvPr/>
            </p:nvGrpSpPr>
            <p:grpSpPr>
              <a:xfrm>
                <a:off x="7206889" y="2930739"/>
                <a:ext cx="1423035" cy="1065842"/>
                <a:chOff x="7206889" y="2930739"/>
                <a:chExt cx="1423035" cy="1065842"/>
              </a:xfrm>
            </p:grpSpPr>
            <p:sp>
              <p:nvSpPr>
                <p:cNvPr id="94" name="圆角矩形 93"/>
                <p:cNvSpPr/>
                <p:nvPr/>
              </p:nvSpPr>
              <p:spPr bwMode="auto">
                <a:xfrm>
                  <a:off x="7206889" y="2930739"/>
                  <a:ext cx="1423035" cy="288671"/>
                </a:xfrm>
                <a:prstGeom prst="roundRect">
                  <a:avLst/>
                </a:prstGeom>
                <a:solidFill>
                  <a:srgbClr val="FF0000"/>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indent="7147" algn="ctr">
                    <a:lnSpc>
                      <a:spcPct val="90000"/>
                    </a:lnSpc>
                    <a:buClr>
                      <a:srgbClr val="CC9900"/>
                    </a:buClr>
                    <a:buSzPct val="70000"/>
                    <a:defRPr/>
                  </a:pPr>
                  <a:r>
                    <a:rPr lang="en-US" altLang="zh-CN" sz="1200" b="1" dirty="0" smtClean="0">
                      <a:solidFill>
                        <a:schemeClr val="bg1"/>
                      </a:solidFill>
                      <a:latin typeface="Arial"/>
                      <a:ea typeface="微软雅黑"/>
                      <a:cs typeface="Arial" pitchFamily="34" charset="0"/>
                      <a:sym typeface="Arial"/>
                    </a:rPr>
                    <a:t>IPv6</a:t>
                  </a:r>
                  <a:r>
                    <a:rPr lang="zh-CN" altLang="en-US" sz="1200" b="1" dirty="0" smtClean="0">
                      <a:solidFill>
                        <a:schemeClr val="bg1"/>
                      </a:solidFill>
                      <a:latin typeface="Arial"/>
                      <a:ea typeface="微软雅黑"/>
                      <a:cs typeface="Arial" pitchFamily="34" charset="0"/>
                      <a:sym typeface="Arial"/>
                    </a:rPr>
                    <a:t>启航</a:t>
                  </a:r>
                </a:p>
              </p:txBody>
            </p:sp>
            <p:grpSp>
              <p:nvGrpSpPr>
                <p:cNvPr id="11" name="组合 122"/>
                <p:cNvGrpSpPr/>
                <p:nvPr/>
              </p:nvGrpSpPr>
              <p:grpSpPr>
                <a:xfrm>
                  <a:off x="7206889" y="3321645"/>
                  <a:ext cx="1423035" cy="674936"/>
                  <a:chOff x="7206889" y="3321645"/>
                  <a:chExt cx="1423035" cy="674936"/>
                </a:xfrm>
              </p:grpSpPr>
              <p:sp>
                <p:nvSpPr>
                  <p:cNvPr id="77" name="圆角矩形 76"/>
                  <p:cNvSpPr/>
                  <p:nvPr/>
                </p:nvSpPr>
                <p:spPr bwMode="auto">
                  <a:xfrm>
                    <a:off x="7206889" y="3321645"/>
                    <a:ext cx="1423035" cy="288671"/>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indent="7147" algn="ctr">
                      <a:lnSpc>
                        <a:spcPct val="90000"/>
                      </a:lnSpc>
                      <a:buClr>
                        <a:srgbClr val="990000"/>
                      </a:buClr>
                      <a:buSzPct val="70000"/>
                    </a:pPr>
                    <a:r>
                      <a:rPr lang="en-US" altLang="zh-CN" sz="1200" dirty="0" smtClean="0">
                        <a:latin typeface="Arial"/>
                        <a:ea typeface="微软雅黑"/>
                        <a:sym typeface="Arial"/>
                      </a:rPr>
                      <a:t>IPv6</a:t>
                    </a:r>
                    <a:r>
                      <a:rPr lang="zh-CN" altLang="en-US" sz="1200" dirty="0" smtClean="0">
                        <a:latin typeface="Arial"/>
                        <a:ea typeface="微软雅黑"/>
                        <a:sym typeface="Arial"/>
                      </a:rPr>
                      <a:t>用户认证</a:t>
                    </a:r>
                    <a:endParaRPr lang="en-US" altLang="zh-CN" sz="1200" dirty="0" smtClean="0">
                      <a:latin typeface="Arial"/>
                      <a:ea typeface="微软雅黑"/>
                      <a:sym typeface="Arial"/>
                    </a:endParaRPr>
                  </a:p>
                </p:txBody>
              </p:sp>
              <p:sp>
                <p:nvSpPr>
                  <p:cNvPr id="78" name="圆角矩形 77"/>
                  <p:cNvSpPr/>
                  <p:nvPr/>
                </p:nvSpPr>
                <p:spPr bwMode="auto">
                  <a:xfrm>
                    <a:off x="7206889" y="3707910"/>
                    <a:ext cx="1423035" cy="288671"/>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7147" algn="ctr" defTabSz="914400" eaLnBrk="1" latinLnBrk="0" hangingPunct="1">
                      <a:lnSpc>
                        <a:spcPct val="90000"/>
                      </a:lnSpc>
                      <a:buClr>
                        <a:srgbClr val="990000"/>
                      </a:buClr>
                      <a:buSzPct val="70000"/>
                      <a:tabLst/>
                    </a:pPr>
                    <a:r>
                      <a:rPr lang="en-US" altLang="zh-CN" sz="1200" dirty="0" smtClean="0">
                        <a:latin typeface="Arial"/>
                        <a:ea typeface="微软雅黑"/>
                        <a:sym typeface="Arial"/>
                      </a:rPr>
                      <a:t>V4</a:t>
                    </a:r>
                    <a:r>
                      <a:rPr lang="zh-CN" altLang="en-US" sz="1200" dirty="0" smtClean="0">
                        <a:latin typeface="Arial"/>
                        <a:ea typeface="微软雅黑"/>
                        <a:sym typeface="Arial"/>
                      </a:rPr>
                      <a:t>用户平滑过渡</a:t>
                    </a:r>
                    <a:endParaRPr lang="en-US" altLang="zh-CN" sz="1200" dirty="0" smtClean="0">
                      <a:latin typeface="Arial"/>
                      <a:ea typeface="微软雅黑"/>
                      <a:sym typeface="Arial"/>
                    </a:endParaRPr>
                  </a:p>
                </p:txBody>
              </p:sp>
            </p:grpSp>
          </p:grpSp>
        </p:grpSp>
        <p:sp>
          <p:nvSpPr>
            <p:cNvPr id="96" name="矩形 95"/>
            <p:cNvSpPr/>
            <p:nvPr/>
          </p:nvSpPr>
          <p:spPr>
            <a:xfrm>
              <a:off x="5946811" y="4112307"/>
              <a:ext cx="1012457" cy="313932"/>
            </a:xfrm>
            <a:prstGeom prst="rect">
              <a:avLst/>
            </a:prstGeom>
          </p:spPr>
          <p:txBody>
            <a:bodyPr wrap="none">
              <a:spAutoFit/>
            </a:bodyPr>
            <a:lstStyle/>
            <a:p>
              <a:pPr indent="7147" algn="ctr">
                <a:lnSpc>
                  <a:spcPct val="90000"/>
                </a:lnSpc>
                <a:buSzPct val="70000"/>
                <a:defRPr/>
              </a:pPr>
              <a:r>
                <a:rPr lang="zh-CN" altLang="en-US" sz="1600" b="1" u="sng" dirty="0" smtClean="0">
                  <a:solidFill>
                    <a:srgbClr val="FF0000"/>
                  </a:solidFill>
                  <a:latin typeface="微软雅黑" pitchFamily="34" charset="-122"/>
                  <a:ea typeface="微软雅黑" pitchFamily="34" charset="-122"/>
                  <a:cs typeface="Arial" pitchFamily="34" charset="0"/>
                  <a:sym typeface="Arial"/>
                </a:rPr>
                <a:t>如何破局</a:t>
              </a:r>
            </a:p>
          </p:txBody>
        </p:sp>
        <p:pic>
          <p:nvPicPr>
            <p:cNvPr id="26626" name="Picture 2" descr="http://img.hc360.com/tele/info/images/201004/201004090836274767.jp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944440" y="3533288"/>
              <a:ext cx="1136472" cy="568236"/>
            </a:xfrm>
            <a:prstGeom prst="rect">
              <a:avLst/>
            </a:prstGeom>
            <a:noFill/>
          </p:spPr>
        </p:pic>
        <p:grpSp>
          <p:nvGrpSpPr>
            <p:cNvPr id="14" name="组合 98"/>
            <p:cNvGrpSpPr/>
            <p:nvPr/>
          </p:nvGrpSpPr>
          <p:grpSpPr>
            <a:xfrm>
              <a:off x="3726029" y="1461236"/>
              <a:ext cx="1586161" cy="2569065"/>
              <a:chOff x="3726028" y="1742482"/>
              <a:chExt cx="1586161" cy="3425419"/>
            </a:xfrm>
          </p:grpSpPr>
          <p:grpSp>
            <p:nvGrpSpPr>
              <p:cNvPr id="15" name="组合 112"/>
              <p:cNvGrpSpPr/>
              <p:nvPr/>
            </p:nvGrpSpPr>
            <p:grpSpPr>
              <a:xfrm>
                <a:off x="3726028" y="1742482"/>
                <a:ext cx="1586161" cy="3425419"/>
                <a:chOff x="3726028" y="1742482"/>
                <a:chExt cx="1586161" cy="3425419"/>
              </a:xfrm>
            </p:grpSpPr>
            <p:grpSp>
              <p:nvGrpSpPr>
                <p:cNvPr id="16" name="组合 112"/>
                <p:cNvGrpSpPr/>
                <p:nvPr/>
              </p:nvGrpSpPr>
              <p:grpSpPr>
                <a:xfrm>
                  <a:off x="4023360" y="1742482"/>
                  <a:ext cx="1097280" cy="3425419"/>
                  <a:chOff x="4023360" y="1742482"/>
                  <a:chExt cx="1097280" cy="3425419"/>
                </a:xfrm>
              </p:grpSpPr>
              <p:sp>
                <p:nvSpPr>
                  <p:cNvPr id="161" name="Oval 129"/>
                  <p:cNvSpPr/>
                  <p:nvPr/>
                </p:nvSpPr>
                <p:spPr bwMode="auto">
                  <a:xfrm>
                    <a:off x="4023360" y="1742482"/>
                    <a:ext cx="1097280" cy="1085996"/>
                  </a:xfrm>
                  <a:prstGeom prst="ellipse">
                    <a:avLst/>
                  </a:prstGeom>
                  <a:blipFill>
                    <a:blip r:embed="rId7" cstate="print">
                      <a:grayscl/>
                    </a:blip>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w="0" h="0"/>
                    <a:bevelB w="0" h="0"/>
                  </a:sp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3" name="Straight Connector 137"/>
                  <p:cNvCxnSpPr>
                    <a:endCxn id="161" idx="4"/>
                  </p:cNvCxnSpPr>
                  <p:nvPr/>
                </p:nvCxnSpPr>
                <p:spPr bwMode="auto">
                  <a:xfrm flipV="1">
                    <a:off x="4572000" y="2828478"/>
                    <a:ext cx="0" cy="2339423"/>
                  </a:xfrm>
                  <a:prstGeom prst="line">
                    <a:avLst/>
                  </a:prstGeom>
                  <a:noFill/>
                  <a:ln w="28575">
                    <a:solidFill>
                      <a:srgbClr val="FF0000"/>
                    </a:solidFill>
                    <a:prstDash val="sysDot"/>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 name="组合 116"/>
                <p:cNvGrpSpPr/>
                <p:nvPr/>
              </p:nvGrpSpPr>
              <p:grpSpPr>
                <a:xfrm>
                  <a:off x="3726028" y="2930739"/>
                  <a:ext cx="1586161" cy="1093668"/>
                  <a:chOff x="3726028" y="2930739"/>
                  <a:chExt cx="1586161" cy="1093668"/>
                </a:xfrm>
              </p:grpSpPr>
              <p:sp>
                <p:nvSpPr>
                  <p:cNvPr id="108" name="圆角矩形 107"/>
                  <p:cNvSpPr/>
                  <p:nvPr/>
                </p:nvSpPr>
                <p:spPr bwMode="auto">
                  <a:xfrm>
                    <a:off x="3760342" y="2930739"/>
                    <a:ext cx="1551847" cy="288671"/>
                  </a:xfrm>
                  <a:prstGeom prst="roundRect">
                    <a:avLst/>
                  </a:prstGeom>
                  <a:solidFill>
                    <a:srgbClr val="FF0000"/>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indent="7147" algn="ctr">
                      <a:lnSpc>
                        <a:spcPct val="90000"/>
                      </a:lnSpc>
                      <a:buClr>
                        <a:srgbClr val="CC9900"/>
                      </a:buClr>
                      <a:buSzPct val="70000"/>
                      <a:defRPr/>
                    </a:pPr>
                    <a:r>
                      <a:rPr lang="zh-CN" altLang="en-US" sz="1200" b="1" dirty="0" smtClean="0">
                        <a:solidFill>
                          <a:schemeClr val="bg1"/>
                        </a:solidFill>
                        <a:latin typeface="Arial"/>
                        <a:ea typeface="微软雅黑"/>
                        <a:cs typeface="Arial" pitchFamily="34" charset="0"/>
                        <a:sym typeface="Arial"/>
                      </a:rPr>
                      <a:t>无线有线一体</a:t>
                    </a:r>
                  </a:p>
                </p:txBody>
              </p:sp>
              <p:sp>
                <p:nvSpPr>
                  <p:cNvPr id="109" name="圆角矩形 108"/>
                  <p:cNvSpPr/>
                  <p:nvPr/>
                </p:nvSpPr>
                <p:spPr bwMode="auto">
                  <a:xfrm>
                    <a:off x="3726028" y="3340695"/>
                    <a:ext cx="1586161" cy="288671"/>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marL="0" marR="0" indent="7147" algn="ctr" defTabSz="914400" eaLnBrk="1" latinLnBrk="0" hangingPunct="1">
                      <a:lnSpc>
                        <a:spcPct val="90000"/>
                      </a:lnSpc>
                      <a:buClr>
                        <a:srgbClr val="990000"/>
                      </a:buClr>
                      <a:buSzPct val="70000"/>
                      <a:tabLst/>
                    </a:pPr>
                    <a:r>
                      <a:rPr lang="zh-CN" altLang="en-US" sz="1200" dirty="0" smtClean="0">
                        <a:latin typeface="Arial"/>
                        <a:ea typeface="微软雅黑"/>
                        <a:sym typeface="Arial"/>
                      </a:rPr>
                      <a:t>一体化认证计费</a:t>
                    </a:r>
                    <a:endParaRPr lang="en-US" altLang="zh-CN" sz="1200" dirty="0" smtClean="0">
                      <a:latin typeface="Arial"/>
                      <a:ea typeface="微软雅黑"/>
                      <a:sym typeface="Arial"/>
                    </a:endParaRPr>
                  </a:p>
                </p:txBody>
              </p:sp>
              <p:sp>
                <p:nvSpPr>
                  <p:cNvPr id="110" name="圆角矩形 109"/>
                  <p:cNvSpPr/>
                  <p:nvPr/>
                </p:nvSpPr>
                <p:spPr bwMode="auto">
                  <a:xfrm>
                    <a:off x="3726028" y="3735736"/>
                    <a:ext cx="1586161" cy="288671"/>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indent="7147" algn="ctr">
                      <a:lnSpc>
                        <a:spcPct val="90000"/>
                      </a:lnSpc>
                      <a:buClr>
                        <a:srgbClr val="990000"/>
                      </a:buClr>
                      <a:buSzPct val="70000"/>
                    </a:pPr>
                    <a:r>
                      <a:rPr lang="zh-CN" altLang="en-US" sz="1200" dirty="0" smtClean="0">
                        <a:latin typeface="Arial"/>
                        <a:ea typeface="微软雅黑"/>
                        <a:sym typeface="Arial"/>
                      </a:rPr>
                      <a:t>不同类型终端接入</a:t>
                    </a:r>
                    <a:endParaRPr lang="en-US" altLang="zh-CN" sz="1200" dirty="0" smtClean="0">
                      <a:latin typeface="Arial"/>
                      <a:ea typeface="微软雅黑"/>
                      <a:sym typeface="Arial"/>
                    </a:endParaRPr>
                  </a:p>
                </p:txBody>
              </p:sp>
            </p:grpSp>
          </p:grpSp>
          <p:sp>
            <p:nvSpPr>
              <p:cNvPr id="98" name="圆角矩形 97"/>
              <p:cNvSpPr/>
              <p:nvPr/>
            </p:nvSpPr>
            <p:spPr bwMode="auto">
              <a:xfrm>
                <a:off x="3739794" y="4155260"/>
                <a:ext cx="1570686" cy="288671"/>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indent="7147" algn="ctr">
                  <a:lnSpc>
                    <a:spcPct val="90000"/>
                  </a:lnSpc>
                  <a:buClr>
                    <a:srgbClr val="990000"/>
                  </a:buClr>
                  <a:buSzPct val="70000"/>
                </a:pPr>
                <a:r>
                  <a:rPr lang="zh-CN" altLang="en-US" sz="1200" dirty="0" smtClean="0">
                    <a:latin typeface="Arial"/>
                    <a:ea typeface="微软雅黑"/>
                    <a:sym typeface="Arial"/>
                  </a:rPr>
                  <a:t>终端准入控制</a:t>
                </a:r>
                <a:endParaRPr lang="en-US" altLang="zh-CN" sz="1200" dirty="0" smtClean="0">
                  <a:latin typeface="Arial"/>
                  <a:ea typeface="微软雅黑"/>
                  <a:sym typeface="Arial"/>
                </a:endParaRPr>
              </a:p>
            </p:txBody>
          </p:sp>
        </p:grpSp>
        <p:sp>
          <p:nvSpPr>
            <p:cNvPr id="101" name="圆角矩形 100"/>
            <p:cNvSpPr/>
            <p:nvPr/>
          </p:nvSpPr>
          <p:spPr bwMode="auto">
            <a:xfrm>
              <a:off x="5434267" y="3537511"/>
              <a:ext cx="1614664" cy="216503"/>
            </a:xfrm>
            <a:prstGeom prst="round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indent="7147" algn="ctr">
                <a:lnSpc>
                  <a:spcPct val="90000"/>
                </a:lnSpc>
                <a:buClr>
                  <a:srgbClr val="990000"/>
                </a:buClr>
                <a:buSzPct val="70000"/>
                <a:defRPr/>
              </a:pPr>
              <a:r>
                <a:rPr lang="zh-CN" altLang="en-US" sz="1200" dirty="0" smtClean="0">
                  <a:latin typeface="Arial"/>
                  <a:ea typeface="微软雅黑"/>
                  <a:sym typeface="Arial"/>
                </a:rPr>
                <a:t>多厂商设备</a:t>
              </a:r>
            </a:p>
          </p:txBody>
        </p:sp>
      </p:grpSp>
      <p:sp>
        <p:nvSpPr>
          <p:cNvPr id="103" name="燕尾形 102"/>
          <p:cNvSpPr/>
          <p:nvPr/>
        </p:nvSpPr>
        <p:spPr bwMode="auto">
          <a:xfrm>
            <a:off x="6090411" y="1"/>
            <a:ext cx="1188000" cy="275771"/>
          </a:xfrm>
          <a:prstGeom prst="chevron">
            <a:avLst/>
          </a:prstGeom>
          <a:solidFill>
            <a:srgbClr val="C00000"/>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solidFill>
                  <a:schemeClr val="bg1"/>
                </a:solidFill>
              </a:rPr>
              <a:t>校园网</a:t>
            </a:r>
          </a:p>
        </p:txBody>
      </p:sp>
      <p:sp>
        <p:nvSpPr>
          <p:cNvPr id="113" name="燕尾形 112"/>
          <p:cNvSpPr/>
          <p:nvPr/>
        </p:nvSpPr>
        <p:spPr bwMode="auto">
          <a:xfrm>
            <a:off x="5012124" y="1"/>
            <a:ext cx="1224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教育云</a:t>
            </a:r>
            <a:endParaRPr lang="zh-CN" altLang="en-US" sz="1200" b="1" dirty="0"/>
          </a:p>
        </p:txBody>
      </p:sp>
      <p:sp>
        <p:nvSpPr>
          <p:cNvPr id="114" name="燕尾形 113"/>
          <p:cNvSpPr/>
          <p:nvPr/>
        </p:nvSpPr>
        <p:spPr bwMode="auto">
          <a:xfrm>
            <a:off x="7133135" y="1"/>
            <a:ext cx="1116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互动教室</a:t>
            </a:r>
            <a:endParaRPr lang="zh-CN" altLang="en-US" sz="1200" b="1" dirty="0"/>
          </a:p>
        </p:txBody>
      </p:sp>
      <p:sp>
        <p:nvSpPr>
          <p:cNvPr id="115" name="燕尾形 114"/>
          <p:cNvSpPr/>
          <p:nvPr/>
        </p:nvSpPr>
        <p:spPr bwMode="auto">
          <a:xfrm>
            <a:off x="8081130" y="1"/>
            <a:ext cx="1080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移动学习</a:t>
            </a:r>
            <a:endParaRPr lang="zh-CN" altLang="en-US" sz="1200" b="1"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0025" y="267829"/>
            <a:ext cx="7632700" cy="653653"/>
          </a:xfrm>
          <a:noFill/>
          <a:ln w="9525">
            <a:noFill/>
            <a:miter lim="800000"/>
            <a:headEnd/>
            <a:tailEnd/>
          </a:ln>
        </p:spPr>
        <p:txBody>
          <a:bodyPr vert="horz" wrap="none" lIns="0" tIns="40064" rIns="80129" bIns="40064" numCol="1" anchor="ctr" anchorCtr="0" compatLnSpc="1">
            <a:prstTxWarp prst="textNoShape">
              <a:avLst/>
            </a:prstTxWarp>
            <a:noAutofit/>
          </a:bodyPr>
          <a:lstStyle/>
          <a:p>
            <a:pPr eaLnBrk="1" hangingPunct="1"/>
            <a:r>
              <a:rPr lang="zh-CN" altLang="en-US" sz="2400" dirty="0" smtClean="0">
                <a:solidFill>
                  <a:schemeClr val="tx2"/>
                </a:solidFill>
                <a:latin typeface="微软雅黑" pitchFamily="34" charset="-122"/>
                <a:ea typeface="微软雅黑" pitchFamily="34" charset="-122"/>
                <a:cs typeface="Arial" pitchFamily="34" charset="0"/>
              </a:rPr>
              <a:t>应对</a:t>
            </a:r>
            <a:r>
              <a:rPr lang="zh-CN" altLang="en-US" sz="2400" dirty="0" smtClean="0">
                <a:solidFill>
                  <a:schemeClr val="tx2"/>
                </a:solidFill>
                <a:latin typeface="微软雅黑" pitchFamily="34" charset="-122"/>
                <a:ea typeface="微软雅黑" pitchFamily="34" charset="-122"/>
                <a:cs typeface="Arial" pitchFamily="34" charset="0"/>
              </a:rPr>
              <a:t>挑战 </a:t>
            </a:r>
            <a:r>
              <a:rPr lang="en-US" altLang="zh-CN" sz="2400" dirty="0" smtClean="0">
                <a:solidFill>
                  <a:schemeClr val="tx2"/>
                </a:solidFill>
                <a:latin typeface="微软雅黑" pitchFamily="34" charset="-122"/>
                <a:ea typeface="微软雅黑" pitchFamily="34" charset="-122"/>
                <a:cs typeface="Arial" pitchFamily="34" charset="0"/>
              </a:rPr>
              <a:t>—— </a:t>
            </a:r>
            <a:r>
              <a:rPr lang="zh-CN" altLang="en-US" sz="2400" dirty="0" smtClean="0">
                <a:solidFill>
                  <a:schemeClr val="tx2"/>
                </a:solidFill>
                <a:latin typeface="微软雅黑" pitchFamily="34" charset="-122"/>
                <a:ea typeface="微软雅黑" pitchFamily="34" charset="-122"/>
                <a:cs typeface="Arial" pitchFamily="34" charset="0"/>
              </a:rPr>
              <a:t>校园网络向</a:t>
            </a:r>
            <a:r>
              <a:rPr lang="zh-CN" altLang="en-US" sz="2400" dirty="0" smtClean="0">
                <a:solidFill>
                  <a:schemeClr val="tx2"/>
                </a:solidFill>
                <a:latin typeface="微软雅黑" pitchFamily="34" charset="-122"/>
                <a:ea typeface="微软雅黑" pitchFamily="34" charset="-122"/>
                <a:cs typeface="Arial" pitchFamily="34" charset="0"/>
              </a:rPr>
              <a:t>精细化运营转身</a:t>
            </a:r>
          </a:p>
        </p:txBody>
      </p:sp>
      <p:sp>
        <p:nvSpPr>
          <p:cNvPr id="4" name="AutoShape 11"/>
          <p:cNvSpPr>
            <a:spLocks noChangeArrowheads="1"/>
          </p:cNvSpPr>
          <p:nvPr/>
        </p:nvSpPr>
        <p:spPr bwMode="auto">
          <a:xfrm rot="-7200000">
            <a:off x="5209426" y="665986"/>
            <a:ext cx="2271713" cy="3698779"/>
          </a:xfrm>
          <a:prstGeom prst="triangle">
            <a:avLst>
              <a:gd name="adj" fmla="val 50000"/>
            </a:avLst>
          </a:prstGeom>
          <a:gradFill rotWithShape="1">
            <a:gsLst>
              <a:gs pos="0">
                <a:schemeClr val="bg2">
                  <a:lumMod val="50000"/>
                </a:schemeClr>
              </a:gs>
              <a:gs pos="100000">
                <a:srgbClr val="CCECFF">
                  <a:alpha val="0"/>
                </a:srgbClr>
              </a:gs>
            </a:gsLst>
            <a:lin ang="5400000" scaled="1"/>
          </a:gradFill>
          <a:ln w="9525">
            <a:noFill/>
            <a:miter lim="800000"/>
            <a:headEnd/>
            <a:tailEnd/>
          </a:ln>
        </p:spPr>
        <p:txBody>
          <a:bodyPr wrap="none" anchor="ctr"/>
          <a:lstStyle/>
          <a:p>
            <a:pPr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5" name="AutoShape 12"/>
          <p:cNvSpPr>
            <a:spLocks noChangeArrowheads="1"/>
          </p:cNvSpPr>
          <p:nvPr/>
        </p:nvSpPr>
        <p:spPr bwMode="auto">
          <a:xfrm rot="7200000" flipH="1">
            <a:off x="1991255" y="665986"/>
            <a:ext cx="2271713" cy="3698779"/>
          </a:xfrm>
          <a:prstGeom prst="triangle">
            <a:avLst>
              <a:gd name="adj" fmla="val 50000"/>
            </a:avLst>
          </a:prstGeom>
          <a:gradFill rotWithShape="1">
            <a:gsLst>
              <a:gs pos="0">
                <a:schemeClr val="tx1">
                  <a:lumMod val="50000"/>
                  <a:lumOff val="50000"/>
                </a:schemeClr>
              </a:gs>
              <a:gs pos="100000">
                <a:srgbClr val="CCECFF">
                  <a:alpha val="0"/>
                </a:srgbClr>
              </a:gs>
            </a:gsLst>
            <a:lin ang="5400000" scaled="1"/>
          </a:gradFill>
          <a:ln w="9525">
            <a:noFill/>
            <a:miter lim="800000"/>
            <a:headEnd/>
            <a:tailEnd/>
          </a:ln>
        </p:spPr>
        <p:txBody>
          <a:bodyPr wrap="none" anchor="ctr"/>
          <a:lstStyle/>
          <a:p>
            <a:pPr fontAlgn="auto">
              <a:spcBef>
                <a:spcPts val="0"/>
              </a:spcBef>
              <a:spcAft>
                <a:spcPts val="0"/>
              </a:spcAft>
              <a:defRPr/>
            </a:pPr>
            <a:endParaRPr lang="zh-CN" altLang="en-US" sz="1600" kern="0">
              <a:solidFill>
                <a:sysClr val="windowText" lastClr="000000"/>
              </a:solidFill>
              <a:latin typeface="微软雅黑" pitchFamily="34" charset="-122"/>
              <a:ea typeface="微软雅黑" pitchFamily="34" charset="-122"/>
            </a:endParaRPr>
          </a:p>
        </p:txBody>
      </p:sp>
      <p:grpSp>
        <p:nvGrpSpPr>
          <p:cNvPr id="43" name="组合 42"/>
          <p:cNvGrpSpPr/>
          <p:nvPr/>
        </p:nvGrpSpPr>
        <p:grpSpPr>
          <a:xfrm>
            <a:off x="641023" y="1065229"/>
            <a:ext cx="7805280" cy="3521764"/>
            <a:chOff x="252541" y="1165631"/>
            <a:chExt cx="8570834" cy="3364799"/>
          </a:xfrm>
        </p:grpSpPr>
        <p:sp>
          <p:nvSpPr>
            <p:cNvPr id="3" name="AutoShape 10"/>
            <p:cNvSpPr>
              <a:spLocks noChangeArrowheads="1"/>
            </p:cNvSpPr>
            <p:nvPr/>
          </p:nvSpPr>
          <p:spPr bwMode="auto">
            <a:xfrm rot="10800000">
              <a:off x="2730132" y="1201489"/>
              <a:ext cx="4039652" cy="2080022"/>
            </a:xfrm>
            <a:prstGeom prst="triangle">
              <a:avLst>
                <a:gd name="adj" fmla="val 50000"/>
              </a:avLst>
            </a:prstGeom>
            <a:gradFill rotWithShape="1">
              <a:gsLst>
                <a:gs pos="0">
                  <a:schemeClr val="tx1">
                    <a:lumMod val="75000"/>
                    <a:lumOff val="25000"/>
                  </a:schemeClr>
                </a:gs>
                <a:gs pos="100000">
                  <a:srgbClr val="CCECFF">
                    <a:alpha val="0"/>
                  </a:srgbClr>
                </a:gs>
              </a:gsLst>
              <a:lin ang="5400000" scaled="1"/>
            </a:gradFill>
            <a:ln w="9525">
              <a:noFill/>
              <a:miter lim="800000"/>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6" name="Oval 19"/>
            <p:cNvSpPr>
              <a:spLocks noChangeArrowheads="1"/>
            </p:cNvSpPr>
            <p:nvPr/>
          </p:nvSpPr>
          <p:spPr bwMode="auto">
            <a:xfrm>
              <a:off x="2702248" y="2112317"/>
              <a:ext cx="4128575" cy="2321719"/>
            </a:xfrm>
            <a:prstGeom prst="ellipse">
              <a:avLst/>
            </a:prstGeom>
            <a:solidFill>
              <a:srgbClr val="FFFFFF">
                <a:alpha val="25098"/>
              </a:srgbClr>
            </a:solidFill>
            <a:ln w="12700">
              <a:solidFill>
                <a:srgbClr val="FFFFFF"/>
              </a:solid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7" name="Oval 20"/>
            <p:cNvSpPr>
              <a:spLocks noChangeArrowheads="1"/>
            </p:cNvSpPr>
            <p:nvPr/>
          </p:nvSpPr>
          <p:spPr bwMode="auto">
            <a:xfrm>
              <a:off x="2835994" y="2207566"/>
              <a:ext cx="3791937" cy="2132409"/>
            </a:xfrm>
            <a:prstGeom prst="ellipse">
              <a:avLst/>
            </a:prstGeom>
            <a:solidFill>
              <a:schemeClr val="accent3">
                <a:lumMod val="65000"/>
                <a:alpha val="50000"/>
              </a:schemeClr>
            </a:solidFill>
            <a:ln w="57150">
              <a:solidFill>
                <a:srgbClr val="99CCFF"/>
              </a:solid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8" name="Arc 38"/>
            <p:cNvSpPr>
              <a:spLocks/>
            </p:cNvSpPr>
            <p:nvPr/>
          </p:nvSpPr>
          <p:spPr bwMode="auto">
            <a:xfrm rot="18900000">
              <a:off x="4015676" y="1965074"/>
              <a:ext cx="1639291" cy="1596259"/>
            </a:xfrm>
            <a:custGeom>
              <a:avLst/>
              <a:gdLst>
                <a:gd name="T0" fmla="*/ 21130605 w 20772"/>
                <a:gd name="T1" fmla="*/ 0 h 20677"/>
                <a:gd name="T2" fmla="*/ 70261731 w 20772"/>
                <a:gd name="T3" fmla="*/ 49705662 h 20677"/>
                <a:gd name="T4" fmla="*/ 0 w 20772"/>
                <a:gd name="T5" fmla="*/ 69660012 h 20677"/>
                <a:gd name="T6" fmla="*/ 0 60000 65536"/>
                <a:gd name="T7" fmla="*/ 0 60000 65536"/>
                <a:gd name="T8" fmla="*/ 0 60000 65536"/>
                <a:gd name="T9" fmla="*/ 0 w 20772"/>
                <a:gd name="T10" fmla="*/ 0 h 20677"/>
                <a:gd name="T11" fmla="*/ 20772 w 20772"/>
                <a:gd name="T12" fmla="*/ 20677 h 20677"/>
              </a:gdLst>
              <a:ahLst/>
              <a:cxnLst>
                <a:cxn ang="T6">
                  <a:pos x="T0" y="T1"/>
                </a:cxn>
                <a:cxn ang="T7">
                  <a:pos x="T2" y="T3"/>
                </a:cxn>
                <a:cxn ang="T8">
                  <a:pos x="T4" y="T5"/>
                </a:cxn>
              </a:cxnLst>
              <a:rect l="T9" t="T10" r="T11" b="T12"/>
              <a:pathLst>
                <a:path w="20772" h="20677" fill="none" extrusionOk="0">
                  <a:moveTo>
                    <a:pt x="6246" y="0"/>
                  </a:moveTo>
                  <a:cubicBezTo>
                    <a:pt x="13283" y="2126"/>
                    <a:pt x="18756" y="7684"/>
                    <a:pt x="20772" y="14753"/>
                  </a:cubicBezTo>
                </a:path>
                <a:path w="20772" h="20677" stroke="0" extrusionOk="0">
                  <a:moveTo>
                    <a:pt x="6246" y="0"/>
                  </a:moveTo>
                  <a:cubicBezTo>
                    <a:pt x="13283" y="2126"/>
                    <a:pt x="18756" y="7684"/>
                    <a:pt x="20772" y="14753"/>
                  </a:cubicBezTo>
                  <a:lnTo>
                    <a:pt x="0" y="20677"/>
                  </a:lnTo>
                  <a:close/>
                </a:path>
              </a:pathLst>
            </a:custGeom>
            <a:gradFill rotWithShape="1">
              <a:gsLst>
                <a:gs pos="0">
                  <a:schemeClr val="accent4">
                    <a:lumMod val="50000"/>
                    <a:lumOff val="50000"/>
                  </a:schemeClr>
                </a:gs>
                <a:gs pos="100000">
                  <a:schemeClr val="bg2">
                    <a:lumMod val="75000"/>
                  </a:schemeClr>
                </a:gs>
              </a:gsLst>
              <a:lin ang="5400000" scaled="1"/>
            </a:gradFill>
            <a:ln w="9525">
              <a:no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9" name="Arc 39"/>
            <p:cNvSpPr>
              <a:spLocks/>
            </p:cNvSpPr>
            <p:nvPr/>
          </p:nvSpPr>
          <p:spPr bwMode="auto">
            <a:xfrm rot="884024">
              <a:off x="4889096" y="2472505"/>
              <a:ext cx="1657747" cy="980764"/>
            </a:xfrm>
            <a:custGeom>
              <a:avLst/>
              <a:gdLst>
                <a:gd name="T0" fmla="*/ 21555207 w 20646"/>
                <a:gd name="T1" fmla="*/ 0 h 20637"/>
                <a:gd name="T2" fmla="*/ 69764607 w 20646"/>
                <a:gd name="T3" fmla="*/ 48073881 h 20637"/>
                <a:gd name="T4" fmla="*/ 0 w 20646"/>
                <a:gd name="T5" fmla="*/ 69426235 h 20637"/>
                <a:gd name="T6" fmla="*/ 0 60000 65536"/>
                <a:gd name="T7" fmla="*/ 0 60000 65536"/>
                <a:gd name="T8" fmla="*/ 0 60000 65536"/>
                <a:gd name="T9" fmla="*/ 0 w 20646"/>
                <a:gd name="T10" fmla="*/ 0 h 20637"/>
                <a:gd name="T11" fmla="*/ 20646 w 20646"/>
                <a:gd name="T12" fmla="*/ 20637 h 20637"/>
              </a:gdLst>
              <a:ahLst/>
              <a:cxnLst>
                <a:cxn ang="T6">
                  <a:pos x="T0" y="T1"/>
                </a:cxn>
                <a:cxn ang="T7">
                  <a:pos x="T2" y="T3"/>
                </a:cxn>
                <a:cxn ang="T8">
                  <a:pos x="T4" y="T5"/>
                </a:cxn>
              </a:cxnLst>
              <a:rect l="T9" t="T10" r="T11" b="T12"/>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gradFill rotWithShape="1">
              <a:gsLst>
                <a:gs pos="0">
                  <a:schemeClr val="accent4">
                    <a:lumMod val="75000"/>
                    <a:lumOff val="25000"/>
                  </a:schemeClr>
                </a:gs>
                <a:gs pos="100000">
                  <a:schemeClr val="bg1">
                    <a:lumMod val="65000"/>
                  </a:schemeClr>
                </a:gs>
              </a:gsLst>
              <a:lin ang="5400000" scaled="1"/>
            </a:gradFill>
            <a:ln w="9525">
              <a:no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0" name="Arc 40"/>
            <p:cNvSpPr>
              <a:spLocks/>
            </p:cNvSpPr>
            <p:nvPr/>
          </p:nvSpPr>
          <p:spPr bwMode="auto">
            <a:xfrm rot="4500000">
              <a:off x="5298401" y="2796229"/>
              <a:ext cx="900113" cy="1621789"/>
            </a:xfrm>
            <a:custGeom>
              <a:avLst/>
              <a:gdLst>
                <a:gd name="T0" fmla="*/ 18102253 w 20690"/>
                <a:gd name="T1" fmla="*/ 0 h 20919"/>
                <a:gd name="T2" fmla="*/ 69616244 w 20690"/>
                <a:gd name="T3" fmla="*/ 49730472 h 20919"/>
                <a:gd name="T4" fmla="*/ 0 w 20690"/>
                <a:gd name="T5" fmla="*/ 70687741 h 20919"/>
                <a:gd name="T6" fmla="*/ 0 60000 65536"/>
                <a:gd name="T7" fmla="*/ 0 60000 65536"/>
                <a:gd name="T8" fmla="*/ 0 60000 65536"/>
                <a:gd name="T9" fmla="*/ 0 w 20690"/>
                <a:gd name="T10" fmla="*/ 0 h 20919"/>
                <a:gd name="T11" fmla="*/ 20690 w 20690"/>
                <a:gd name="T12" fmla="*/ 20919 h 20919"/>
              </a:gdLst>
              <a:ahLst/>
              <a:cxnLst>
                <a:cxn ang="T6">
                  <a:pos x="T0" y="T1"/>
                </a:cxn>
                <a:cxn ang="T7">
                  <a:pos x="T2" y="T3"/>
                </a:cxn>
                <a:cxn ang="T8">
                  <a:pos x="T4" y="T5"/>
                </a:cxn>
              </a:cxnLst>
              <a:rect l="T9" t="T10" r="T11" b="T12"/>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gradFill rotWithShape="1">
              <a:gsLst>
                <a:gs pos="0">
                  <a:schemeClr val="bg2">
                    <a:lumMod val="50000"/>
                  </a:schemeClr>
                </a:gs>
                <a:gs pos="100000">
                  <a:schemeClr val="bg2">
                    <a:lumMod val="50000"/>
                  </a:schemeClr>
                </a:gs>
              </a:gsLst>
              <a:lin ang="5400000" scaled="1"/>
            </a:gradFill>
            <a:ln w="9525">
              <a:no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1" name="Arc 41"/>
            <p:cNvSpPr>
              <a:spLocks/>
            </p:cNvSpPr>
            <p:nvPr/>
          </p:nvSpPr>
          <p:spPr bwMode="auto">
            <a:xfrm rot="20724172" flipH="1">
              <a:off x="2956447" y="2461384"/>
              <a:ext cx="1604851" cy="902494"/>
            </a:xfrm>
            <a:custGeom>
              <a:avLst/>
              <a:gdLst>
                <a:gd name="T0" fmla="*/ 20396254 w 20704"/>
                <a:gd name="T1" fmla="*/ 0 h 20739"/>
                <a:gd name="T2" fmla="*/ 69937747 w 20704"/>
                <a:gd name="T3" fmla="*/ 49094948 h 20739"/>
                <a:gd name="T4" fmla="*/ 0 w 20704"/>
                <a:gd name="T5" fmla="*/ 69819717 h 20739"/>
                <a:gd name="T6" fmla="*/ 0 60000 65536"/>
                <a:gd name="T7" fmla="*/ 0 60000 65536"/>
                <a:gd name="T8" fmla="*/ 0 60000 65536"/>
                <a:gd name="T9" fmla="*/ 0 w 20704"/>
                <a:gd name="T10" fmla="*/ 0 h 20739"/>
                <a:gd name="T11" fmla="*/ 20704 w 20704"/>
                <a:gd name="T12" fmla="*/ 20739 h 20739"/>
              </a:gdLst>
              <a:ahLst/>
              <a:cxnLst>
                <a:cxn ang="T6">
                  <a:pos x="T0" y="T1"/>
                </a:cxn>
                <a:cxn ang="T7">
                  <a:pos x="T2" y="T3"/>
                </a:cxn>
                <a:cxn ang="T8">
                  <a:pos x="T4" y="T5"/>
                </a:cxn>
              </a:cxnLst>
              <a:rect l="T9" t="T10" r="T11" b="T12"/>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gradFill rotWithShape="1">
              <a:gsLst>
                <a:gs pos="0">
                  <a:schemeClr val="accent3">
                    <a:lumMod val="50000"/>
                  </a:schemeClr>
                </a:gs>
                <a:gs pos="100000">
                  <a:schemeClr val="bg2">
                    <a:lumMod val="75000"/>
                  </a:schemeClr>
                </a:gs>
              </a:gsLst>
              <a:lin ang="5400000" scaled="1"/>
            </a:gradFill>
            <a:ln w="9525">
              <a:no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2" name="Arc 42"/>
            <p:cNvSpPr>
              <a:spLocks/>
            </p:cNvSpPr>
            <p:nvPr/>
          </p:nvSpPr>
          <p:spPr bwMode="auto">
            <a:xfrm rot="17100000" flipH="1">
              <a:off x="3281837" y="2790202"/>
              <a:ext cx="967892" cy="1615437"/>
            </a:xfrm>
            <a:custGeom>
              <a:avLst/>
              <a:gdLst>
                <a:gd name="T0" fmla="*/ 18960565 w 20584"/>
                <a:gd name="T1" fmla="*/ 0 h 20851"/>
                <a:gd name="T2" fmla="*/ 69236227 w 20584"/>
                <a:gd name="T3" fmla="*/ 48277016 h 20851"/>
                <a:gd name="T4" fmla="*/ 0 w 20584"/>
                <a:gd name="T5" fmla="*/ 70363805 h 20851"/>
                <a:gd name="T6" fmla="*/ 0 60000 65536"/>
                <a:gd name="T7" fmla="*/ 0 60000 65536"/>
                <a:gd name="T8" fmla="*/ 0 60000 65536"/>
                <a:gd name="T9" fmla="*/ 0 w 20584"/>
                <a:gd name="T10" fmla="*/ 0 h 20851"/>
                <a:gd name="T11" fmla="*/ 20584 w 20584"/>
                <a:gd name="T12" fmla="*/ 20851 h 20851"/>
              </a:gdLst>
              <a:ahLst/>
              <a:cxnLst>
                <a:cxn ang="T6">
                  <a:pos x="T0" y="T1"/>
                </a:cxn>
                <a:cxn ang="T7">
                  <a:pos x="T2" y="T3"/>
                </a:cxn>
                <a:cxn ang="T8">
                  <a:pos x="T4" y="T5"/>
                </a:cxn>
              </a:cxnLst>
              <a:rect l="T9" t="T10" r="T11" b="T12"/>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gradFill rotWithShape="1">
              <a:gsLst>
                <a:gs pos="0">
                  <a:schemeClr val="accent3">
                    <a:lumMod val="50000"/>
                  </a:schemeClr>
                </a:gs>
                <a:gs pos="100000">
                  <a:schemeClr val="accent3">
                    <a:lumMod val="50000"/>
                  </a:schemeClr>
                </a:gs>
              </a:gsLst>
              <a:lin ang="5400000" scaled="1"/>
            </a:gradFill>
            <a:ln w="9525">
              <a:no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3" name="Arc 43"/>
            <p:cNvSpPr>
              <a:spLocks/>
            </p:cNvSpPr>
            <p:nvPr/>
          </p:nvSpPr>
          <p:spPr bwMode="auto">
            <a:xfrm rot="-2700000">
              <a:off x="4198998" y="2457441"/>
              <a:ext cx="1067133" cy="850208"/>
            </a:xfrm>
            <a:custGeom>
              <a:avLst/>
              <a:gdLst>
                <a:gd name="T0" fmla="*/ 9843537 w 20757"/>
                <a:gd name="T1" fmla="*/ 0 h 20712"/>
                <a:gd name="T2" fmla="*/ 33336916 w 20757"/>
                <a:gd name="T3" fmla="*/ 23590312 h 20712"/>
                <a:gd name="T4" fmla="*/ 0 w 20757"/>
                <a:gd name="T5" fmla="*/ 33154799 h 20712"/>
                <a:gd name="T6" fmla="*/ 0 60000 65536"/>
                <a:gd name="T7" fmla="*/ 0 60000 65536"/>
                <a:gd name="T8" fmla="*/ 0 60000 65536"/>
                <a:gd name="T9" fmla="*/ 0 w 20757"/>
                <a:gd name="T10" fmla="*/ 0 h 20712"/>
                <a:gd name="T11" fmla="*/ 20757 w 20757"/>
                <a:gd name="T12" fmla="*/ 20712 h 20712"/>
              </a:gdLst>
              <a:ahLst/>
              <a:cxnLst>
                <a:cxn ang="T6">
                  <a:pos x="T0" y="T1"/>
                </a:cxn>
                <a:cxn ang="T7">
                  <a:pos x="T2" y="T3"/>
                </a:cxn>
                <a:cxn ang="T8">
                  <a:pos x="T4" y="T5"/>
                </a:cxn>
              </a:cxnLst>
              <a:rect l="T9" t="T10" r="T11" b="T12"/>
              <a:pathLst>
                <a:path w="20757" h="20712" fill="none" extrusionOk="0">
                  <a:moveTo>
                    <a:pt x="6129" y="-1"/>
                  </a:moveTo>
                  <a:cubicBezTo>
                    <a:pt x="13201" y="2092"/>
                    <a:pt x="18716" y="7649"/>
                    <a:pt x="20757" y="14736"/>
                  </a:cubicBezTo>
                </a:path>
                <a:path w="20757" h="20712" stroke="0" extrusionOk="0">
                  <a:moveTo>
                    <a:pt x="6129" y="-1"/>
                  </a:moveTo>
                  <a:cubicBezTo>
                    <a:pt x="13201" y="2092"/>
                    <a:pt x="18716" y="7649"/>
                    <a:pt x="20757" y="14736"/>
                  </a:cubicBezTo>
                  <a:lnTo>
                    <a:pt x="0" y="20712"/>
                  </a:lnTo>
                  <a:close/>
                </a:path>
              </a:pathLst>
            </a:custGeom>
            <a:gradFill rotWithShape="1">
              <a:gsLst>
                <a:gs pos="0">
                  <a:schemeClr val="bg2">
                    <a:lumMod val="75000"/>
                  </a:schemeClr>
                </a:gs>
                <a:gs pos="100000">
                  <a:schemeClr val="bg2">
                    <a:lumMod val="50000"/>
                  </a:schemeClr>
                </a:gs>
              </a:gsLst>
              <a:lin ang="5400000" scaled="1"/>
            </a:gradFill>
            <a:ln w="3175">
              <a:solidFill>
                <a:srgbClr val="C0C0C0"/>
              </a:solid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4" name="Arc 44"/>
            <p:cNvSpPr>
              <a:spLocks/>
            </p:cNvSpPr>
            <p:nvPr/>
          </p:nvSpPr>
          <p:spPr bwMode="auto">
            <a:xfrm rot="884024">
              <a:off x="4857937" y="2745729"/>
              <a:ext cx="1103071" cy="622697"/>
            </a:xfrm>
            <a:custGeom>
              <a:avLst/>
              <a:gdLst>
                <a:gd name="T0" fmla="*/ 9658892 w 20590"/>
                <a:gd name="T1" fmla="*/ 0 h 20754"/>
                <a:gd name="T2" fmla="*/ 33223628 w 20590"/>
                <a:gd name="T3" fmla="*/ 22765598 h 20754"/>
                <a:gd name="T4" fmla="*/ 0 w 20590"/>
                <a:gd name="T5" fmla="*/ 33214558 h 20754"/>
                <a:gd name="T6" fmla="*/ 0 60000 65536"/>
                <a:gd name="T7" fmla="*/ 0 60000 65536"/>
                <a:gd name="T8" fmla="*/ 0 60000 65536"/>
                <a:gd name="T9" fmla="*/ 0 w 20590"/>
                <a:gd name="T10" fmla="*/ 0 h 20754"/>
                <a:gd name="T11" fmla="*/ 20590 w 20590"/>
                <a:gd name="T12" fmla="*/ 20754 h 20754"/>
              </a:gdLst>
              <a:ahLst/>
              <a:cxnLst>
                <a:cxn ang="T6">
                  <a:pos x="T0" y="T1"/>
                </a:cxn>
                <a:cxn ang="T7">
                  <a:pos x="T2" y="T3"/>
                </a:cxn>
                <a:cxn ang="T8">
                  <a:pos x="T4" y="T5"/>
                </a:cxn>
              </a:cxnLst>
              <a:rect l="T9" t="T10" r="T11" b="T12"/>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gradFill rotWithShape="1">
              <a:gsLst>
                <a:gs pos="0">
                  <a:schemeClr val="accent4">
                    <a:lumMod val="65000"/>
                    <a:lumOff val="35000"/>
                  </a:schemeClr>
                </a:gs>
                <a:gs pos="100000">
                  <a:srgbClr val="446AD4"/>
                </a:gs>
              </a:gsLst>
              <a:lin ang="5400000" scaled="1"/>
            </a:gradFill>
            <a:ln w="3175">
              <a:solidFill>
                <a:srgbClr val="C0C0C0"/>
              </a:solid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5" name="Arc 45"/>
            <p:cNvSpPr>
              <a:spLocks/>
            </p:cNvSpPr>
            <p:nvPr/>
          </p:nvSpPr>
          <p:spPr bwMode="auto">
            <a:xfrm rot="4500000">
              <a:off x="5115661" y="2941511"/>
              <a:ext cx="621506" cy="1115773"/>
            </a:xfrm>
            <a:custGeom>
              <a:avLst/>
              <a:gdLst>
                <a:gd name="T0" fmla="*/ 8947833 w 20718"/>
                <a:gd name="T1" fmla="*/ 0 h 20863"/>
                <a:gd name="T2" fmla="*/ 33145198 w 20718"/>
                <a:gd name="T3" fmla="*/ 23723283 h 20863"/>
                <a:gd name="T4" fmla="*/ 0 w 20718"/>
                <a:gd name="T5" fmla="*/ 33548367 h 20863"/>
                <a:gd name="T6" fmla="*/ 0 60000 65536"/>
                <a:gd name="T7" fmla="*/ 0 60000 65536"/>
                <a:gd name="T8" fmla="*/ 0 60000 65536"/>
                <a:gd name="T9" fmla="*/ 0 w 20718"/>
                <a:gd name="T10" fmla="*/ 0 h 20863"/>
                <a:gd name="T11" fmla="*/ 20718 w 20718"/>
                <a:gd name="T12" fmla="*/ 20863 h 20863"/>
              </a:gdLst>
              <a:ahLst/>
              <a:cxnLst>
                <a:cxn ang="T6">
                  <a:pos x="T0" y="T1"/>
                </a:cxn>
                <a:cxn ang="T7">
                  <a:pos x="T2" y="T3"/>
                </a:cxn>
                <a:cxn ang="T8">
                  <a:pos x="T4" y="T5"/>
                </a:cxn>
              </a:cxnLst>
              <a:rect l="T9" t="T10" r="T11" b="T12"/>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gradFill rotWithShape="1">
              <a:gsLst>
                <a:gs pos="0">
                  <a:schemeClr val="bg2">
                    <a:lumMod val="50000"/>
                  </a:schemeClr>
                </a:gs>
                <a:gs pos="100000">
                  <a:schemeClr val="accent4">
                    <a:lumMod val="65000"/>
                    <a:lumOff val="35000"/>
                  </a:schemeClr>
                </a:gs>
              </a:gsLst>
              <a:lin ang="5400000" scaled="1"/>
            </a:gradFill>
            <a:ln w="3175">
              <a:solidFill>
                <a:srgbClr val="C0C0C0"/>
              </a:solid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6" name="Arc 46"/>
            <p:cNvSpPr>
              <a:spLocks/>
            </p:cNvSpPr>
            <p:nvPr/>
          </p:nvSpPr>
          <p:spPr bwMode="auto">
            <a:xfrm rot="20724172" flipH="1">
              <a:off x="3497394" y="2750491"/>
              <a:ext cx="1103070" cy="619125"/>
            </a:xfrm>
            <a:custGeom>
              <a:avLst/>
              <a:gdLst>
                <a:gd name="T0" fmla="*/ 10212074 w 20600"/>
                <a:gd name="T1" fmla="*/ 0 h 20650"/>
                <a:gd name="T2" fmla="*/ 33207420 w 20600"/>
                <a:gd name="T3" fmla="*/ 22618981 h 20650"/>
                <a:gd name="T4" fmla="*/ 0 w 20600"/>
                <a:gd name="T5" fmla="*/ 33000010 h 20650"/>
                <a:gd name="T6" fmla="*/ 0 60000 65536"/>
                <a:gd name="T7" fmla="*/ 0 60000 65536"/>
                <a:gd name="T8" fmla="*/ 0 60000 65536"/>
                <a:gd name="T9" fmla="*/ 0 w 20600"/>
                <a:gd name="T10" fmla="*/ 0 h 20650"/>
                <a:gd name="T11" fmla="*/ 20600 w 20600"/>
                <a:gd name="T12" fmla="*/ 20650 h 20650"/>
              </a:gdLst>
              <a:ahLst/>
              <a:cxnLst>
                <a:cxn ang="T6">
                  <a:pos x="T0" y="T1"/>
                </a:cxn>
                <a:cxn ang="T7">
                  <a:pos x="T2" y="T3"/>
                </a:cxn>
                <a:cxn ang="T8">
                  <a:pos x="T4" y="T5"/>
                </a:cxn>
              </a:cxnLst>
              <a:rect l="T9" t="T10" r="T11" b="T12"/>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gradFill rotWithShape="1">
              <a:gsLst>
                <a:gs pos="0">
                  <a:schemeClr val="tx1">
                    <a:lumMod val="75000"/>
                    <a:lumOff val="25000"/>
                  </a:schemeClr>
                </a:gs>
                <a:gs pos="100000">
                  <a:schemeClr val="accent3">
                    <a:lumMod val="50000"/>
                  </a:schemeClr>
                </a:gs>
              </a:gsLst>
              <a:lin ang="5400000" scaled="1"/>
            </a:gradFill>
            <a:ln w="3175">
              <a:solidFill>
                <a:srgbClr val="C0C0C0"/>
              </a:solid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7" name="Arc 47"/>
            <p:cNvSpPr>
              <a:spLocks/>
            </p:cNvSpPr>
            <p:nvPr/>
          </p:nvSpPr>
          <p:spPr bwMode="auto">
            <a:xfrm rot="17100000" flipH="1">
              <a:off x="3749124" y="2942434"/>
              <a:ext cx="619125" cy="1111540"/>
            </a:xfrm>
            <a:custGeom>
              <a:avLst/>
              <a:gdLst>
                <a:gd name="T0" fmla="*/ 9181383 w 20653"/>
                <a:gd name="T1" fmla="*/ 0 h 20821"/>
                <a:gd name="T2" fmla="*/ 32995216 w 20653"/>
                <a:gd name="T3" fmla="*/ 23226907 h 20821"/>
                <a:gd name="T4" fmla="*/ 0 w 20653"/>
                <a:gd name="T5" fmla="*/ 33361455 h 20821"/>
                <a:gd name="T6" fmla="*/ 0 60000 65536"/>
                <a:gd name="T7" fmla="*/ 0 60000 65536"/>
                <a:gd name="T8" fmla="*/ 0 60000 65536"/>
                <a:gd name="T9" fmla="*/ 0 w 20653"/>
                <a:gd name="T10" fmla="*/ 0 h 20821"/>
                <a:gd name="T11" fmla="*/ 20653 w 20653"/>
                <a:gd name="T12" fmla="*/ 20821 h 20821"/>
              </a:gdLst>
              <a:ahLst/>
              <a:cxnLst>
                <a:cxn ang="T6">
                  <a:pos x="T0" y="T1"/>
                </a:cxn>
                <a:cxn ang="T7">
                  <a:pos x="T2" y="T3"/>
                </a:cxn>
                <a:cxn ang="T8">
                  <a:pos x="T4" y="T5"/>
                </a:cxn>
              </a:cxnLst>
              <a:rect l="T9" t="T10" r="T11" b="T12"/>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gradFill rotWithShape="1">
              <a:gsLst>
                <a:gs pos="0">
                  <a:schemeClr val="accent4">
                    <a:lumMod val="65000"/>
                    <a:lumOff val="35000"/>
                  </a:schemeClr>
                </a:gs>
                <a:gs pos="100000">
                  <a:schemeClr val="tx1">
                    <a:lumMod val="95000"/>
                    <a:lumOff val="5000"/>
                  </a:schemeClr>
                </a:gs>
              </a:gsLst>
              <a:lin ang="5400000" scaled="1"/>
            </a:gradFill>
            <a:ln w="3175">
              <a:solidFill>
                <a:srgbClr val="C0C0C0"/>
              </a:solid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8" name="Oval 48"/>
            <p:cNvSpPr>
              <a:spLocks noChangeArrowheads="1"/>
            </p:cNvSpPr>
            <p:nvPr/>
          </p:nvSpPr>
          <p:spPr bwMode="auto">
            <a:xfrm>
              <a:off x="3839555" y="2758829"/>
              <a:ext cx="1825042" cy="1026319"/>
            </a:xfrm>
            <a:prstGeom prst="ellipse">
              <a:avLst/>
            </a:prstGeom>
            <a:gradFill rotWithShape="1">
              <a:gsLst>
                <a:gs pos="0">
                  <a:srgbClr val="BDE6FF"/>
                </a:gs>
                <a:gs pos="100000">
                  <a:srgbClr val="CCECFF"/>
                </a:gs>
              </a:gsLst>
              <a:lin ang="5400000" scaled="1"/>
            </a:gradFill>
            <a:ln w="9525">
              <a:no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sp>
          <p:nvSpPr>
            <p:cNvPr id="19" name="Oval 49"/>
            <p:cNvSpPr>
              <a:spLocks noChangeArrowheads="1"/>
            </p:cNvSpPr>
            <p:nvPr/>
          </p:nvSpPr>
          <p:spPr bwMode="auto">
            <a:xfrm>
              <a:off x="3934829" y="2821935"/>
              <a:ext cx="1632376" cy="915590"/>
            </a:xfrm>
            <a:prstGeom prst="ellipse">
              <a:avLst/>
            </a:prstGeom>
            <a:gradFill rotWithShape="0">
              <a:gsLst>
                <a:gs pos="0">
                  <a:srgbClr val="A1BAD3">
                    <a:alpha val="64998"/>
                  </a:srgbClr>
                </a:gs>
                <a:gs pos="100000">
                  <a:srgbClr val="E4EBF2">
                    <a:alpha val="62999"/>
                  </a:srgbClr>
                </a:gs>
              </a:gsLst>
              <a:lin ang="5400000" scaled="1"/>
            </a:gradFill>
            <a:ln w="9525">
              <a:noFill/>
              <a:round/>
              <a:headEnd/>
              <a:tailEnd/>
            </a:ln>
          </p:spPr>
          <p:txBody>
            <a:bodyPr wrap="none" anchor="ctr"/>
            <a:lstStyle/>
            <a:p>
              <a:pPr algn="ctr" latinLnBrk="1"/>
              <a:endParaRPr kumimoji="1" lang="zh-CN" altLang="zh-CN" sz="1100">
                <a:solidFill>
                  <a:srgbClr val="000000"/>
                </a:solidFill>
                <a:latin typeface="微软雅黑" pitchFamily="34" charset="-122"/>
                <a:ea typeface="微软雅黑" pitchFamily="34" charset="-122"/>
                <a:cs typeface="HY견고딕"/>
              </a:endParaRPr>
            </a:p>
          </p:txBody>
        </p:sp>
        <p:sp>
          <p:nvSpPr>
            <p:cNvPr id="20" name="AutoShape 52"/>
            <p:cNvSpPr>
              <a:spLocks noChangeAspect="1" noChangeArrowheads="1"/>
            </p:cNvSpPr>
            <p:nvPr/>
          </p:nvSpPr>
          <p:spPr bwMode="auto">
            <a:xfrm>
              <a:off x="3936947" y="2823119"/>
              <a:ext cx="1628140" cy="915591"/>
            </a:xfrm>
            <a:custGeom>
              <a:avLst/>
              <a:gdLst>
                <a:gd name="T0" fmla="*/ 34498199 w 21600"/>
                <a:gd name="T1" fmla="*/ 0 h 21600"/>
                <a:gd name="T2" fmla="*/ 10103482 w 21600"/>
                <a:gd name="T3" fmla="*/ 10103490 h 21600"/>
                <a:gd name="T4" fmla="*/ 0 w 21600"/>
                <a:gd name="T5" fmla="*/ 34498227 h 21600"/>
                <a:gd name="T6" fmla="*/ 10103482 w 21600"/>
                <a:gd name="T7" fmla="*/ 58892954 h 21600"/>
                <a:gd name="T8" fmla="*/ 34498199 w 21600"/>
                <a:gd name="T9" fmla="*/ 68996454 h 21600"/>
                <a:gd name="T10" fmla="*/ 58892849 w 21600"/>
                <a:gd name="T11" fmla="*/ 58892954 h 21600"/>
                <a:gd name="T12" fmla="*/ 68996341 w 21600"/>
                <a:gd name="T13" fmla="*/ 34498227 h 21600"/>
                <a:gd name="T14" fmla="*/ 58892849 w 21600"/>
                <a:gd name="T15" fmla="*/ 1010349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gradFill rotWithShape="1">
              <a:gsLst>
                <a:gs pos="0">
                  <a:srgbClr val="CCECFF">
                    <a:alpha val="0"/>
                  </a:srgbClr>
                </a:gs>
                <a:gs pos="100000">
                  <a:srgbClr val="068ECC"/>
                </a:gs>
              </a:gsLst>
              <a:lin ang="5400000" scaled="1"/>
            </a:gradFill>
            <a:ln w="9525">
              <a:noFill/>
              <a:round/>
              <a:headEnd/>
              <a:tailEnd/>
            </a:ln>
          </p:spPr>
          <p:txBody>
            <a:bodyPr wrap="none" anchor="ctr"/>
            <a:lstStyle/>
            <a:p>
              <a:pPr fontAlgn="auto">
                <a:spcBef>
                  <a:spcPts val="0"/>
                </a:spcBef>
                <a:spcAft>
                  <a:spcPts val="0"/>
                </a:spcAft>
                <a:defRPr/>
              </a:pPr>
              <a:endParaRPr lang="zh-CN" altLang="en-US" sz="1200" kern="0">
                <a:solidFill>
                  <a:sysClr val="windowText" lastClr="000000"/>
                </a:solidFill>
                <a:latin typeface="微软雅黑" pitchFamily="34" charset="-122"/>
                <a:ea typeface="微软雅黑" pitchFamily="34" charset="-122"/>
              </a:endParaRPr>
            </a:p>
          </p:txBody>
        </p:sp>
        <p:pic>
          <p:nvPicPr>
            <p:cNvPr id="21" name="Picture 105" descr="02章_05-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600310" y="3497013"/>
              <a:ext cx="251950" cy="136922"/>
            </a:xfrm>
            <a:prstGeom prst="rect">
              <a:avLst/>
            </a:prstGeom>
            <a:noFill/>
            <a:ln w="9525">
              <a:noFill/>
              <a:miter lim="800000"/>
              <a:headEnd/>
              <a:tailEnd/>
            </a:ln>
          </p:spPr>
        </p:pic>
        <p:pic>
          <p:nvPicPr>
            <p:cNvPr id="22" name="Picture 106" descr="02章_05-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636302" y="2849319"/>
              <a:ext cx="251948" cy="136922"/>
            </a:xfrm>
            <a:prstGeom prst="rect">
              <a:avLst/>
            </a:prstGeom>
            <a:noFill/>
            <a:ln w="9525">
              <a:noFill/>
              <a:miter lim="800000"/>
              <a:headEnd/>
              <a:tailEnd/>
            </a:ln>
          </p:spPr>
        </p:pic>
        <p:pic>
          <p:nvPicPr>
            <p:cNvPr id="23" name="Picture 107" descr="02章_05-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625042" y="2579041"/>
              <a:ext cx="251950" cy="136922"/>
            </a:xfrm>
            <a:prstGeom prst="rect">
              <a:avLst/>
            </a:prstGeom>
            <a:noFill/>
            <a:ln w="9525">
              <a:noFill/>
              <a:miter lim="800000"/>
              <a:headEnd/>
              <a:tailEnd/>
            </a:ln>
          </p:spPr>
        </p:pic>
        <p:pic>
          <p:nvPicPr>
            <p:cNvPr id="24" name="Picture 108" descr="02章_05-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615900" y="2902891"/>
              <a:ext cx="251950" cy="136922"/>
            </a:xfrm>
            <a:prstGeom prst="rect">
              <a:avLst/>
            </a:prstGeom>
            <a:noFill/>
            <a:ln w="9525">
              <a:noFill/>
              <a:miter lim="800000"/>
              <a:headEnd/>
              <a:tailEnd/>
            </a:ln>
          </p:spPr>
        </p:pic>
        <p:pic>
          <p:nvPicPr>
            <p:cNvPr id="25" name="Picture 109" descr="02章_05-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615900" y="3497013"/>
              <a:ext cx="251950" cy="136922"/>
            </a:xfrm>
            <a:prstGeom prst="rect">
              <a:avLst/>
            </a:prstGeom>
            <a:noFill/>
            <a:ln w="9525">
              <a:noFill/>
              <a:miter lim="800000"/>
              <a:headEnd/>
              <a:tailEnd/>
            </a:ln>
          </p:spPr>
        </p:pic>
        <p:sp>
          <p:nvSpPr>
            <p:cNvPr id="26" name="AutoShape 120"/>
            <p:cNvSpPr>
              <a:spLocks noChangeArrowheads="1"/>
            </p:cNvSpPr>
            <p:nvPr/>
          </p:nvSpPr>
          <p:spPr bwMode="auto">
            <a:xfrm>
              <a:off x="4347693" y="2336160"/>
              <a:ext cx="806659" cy="229790"/>
            </a:xfrm>
            <a:prstGeom prst="roundRect">
              <a:avLst>
                <a:gd name="adj" fmla="val 50000"/>
              </a:avLst>
            </a:prstGeom>
            <a:noFill/>
            <a:ln w="12700">
              <a:noFill/>
              <a:round/>
              <a:headEnd/>
              <a:tailEnd/>
            </a:ln>
          </p:spPr>
          <p:txBody>
            <a:bodyPr wrap="none" anchor="ctr"/>
            <a:lstStyle/>
            <a:p>
              <a:pPr algn="ctr"/>
              <a:r>
                <a:rPr lang="en-US" altLang="ko-KR" sz="1600" b="1">
                  <a:solidFill>
                    <a:srgbClr val="FFFFFF"/>
                  </a:solidFill>
                  <a:latin typeface="微软雅黑" pitchFamily="34" charset="-122"/>
                  <a:ea typeface="微软雅黑" pitchFamily="34" charset="-122"/>
                </a:rPr>
                <a:t>3</a:t>
              </a:r>
            </a:p>
          </p:txBody>
        </p:sp>
        <p:sp>
          <p:nvSpPr>
            <p:cNvPr id="27" name="AutoShape 121"/>
            <p:cNvSpPr>
              <a:spLocks noChangeArrowheads="1"/>
            </p:cNvSpPr>
            <p:nvPr/>
          </p:nvSpPr>
          <p:spPr bwMode="auto">
            <a:xfrm>
              <a:off x="3071006" y="3524399"/>
              <a:ext cx="806661" cy="230981"/>
            </a:xfrm>
            <a:prstGeom prst="roundRect">
              <a:avLst>
                <a:gd name="adj" fmla="val 50000"/>
              </a:avLst>
            </a:prstGeom>
            <a:noFill/>
            <a:ln w="12700">
              <a:noFill/>
              <a:round/>
              <a:headEnd/>
              <a:tailEnd/>
            </a:ln>
          </p:spPr>
          <p:txBody>
            <a:bodyPr wrap="none" anchor="ctr"/>
            <a:lstStyle/>
            <a:p>
              <a:pPr algn="ctr"/>
              <a:r>
                <a:rPr lang="en-US" altLang="ko-KR" sz="1600" b="1">
                  <a:solidFill>
                    <a:srgbClr val="FFFFFF"/>
                  </a:solidFill>
                  <a:latin typeface="微软雅黑" pitchFamily="34" charset="-122"/>
                  <a:ea typeface="微软雅黑" pitchFamily="34" charset="-122"/>
                </a:rPr>
                <a:t>1</a:t>
              </a:r>
            </a:p>
          </p:txBody>
        </p:sp>
        <p:sp>
          <p:nvSpPr>
            <p:cNvPr id="28" name="AutoShape 122"/>
            <p:cNvSpPr>
              <a:spLocks noChangeArrowheads="1"/>
            </p:cNvSpPr>
            <p:nvPr/>
          </p:nvSpPr>
          <p:spPr bwMode="auto">
            <a:xfrm>
              <a:off x="5664602" y="3524403"/>
              <a:ext cx="806659" cy="229790"/>
            </a:xfrm>
            <a:prstGeom prst="roundRect">
              <a:avLst>
                <a:gd name="adj" fmla="val 50000"/>
              </a:avLst>
            </a:prstGeom>
            <a:noFill/>
            <a:ln w="12700">
              <a:noFill/>
              <a:round/>
              <a:headEnd/>
              <a:tailEnd/>
            </a:ln>
          </p:spPr>
          <p:txBody>
            <a:bodyPr wrap="none" anchor="ctr"/>
            <a:lstStyle/>
            <a:p>
              <a:pPr algn="ctr"/>
              <a:r>
                <a:rPr lang="en-US" altLang="ko-KR" sz="1600" b="1">
                  <a:solidFill>
                    <a:srgbClr val="FFFFFF"/>
                  </a:solidFill>
                  <a:latin typeface="微软雅黑" pitchFamily="34" charset="-122"/>
                  <a:ea typeface="微软雅黑" pitchFamily="34" charset="-122"/>
                </a:rPr>
                <a:t>5</a:t>
              </a:r>
            </a:p>
          </p:txBody>
        </p:sp>
        <p:sp>
          <p:nvSpPr>
            <p:cNvPr id="29" name="AutoShape 123"/>
            <p:cNvSpPr>
              <a:spLocks noChangeArrowheads="1"/>
            </p:cNvSpPr>
            <p:nvPr/>
          </p:nvSpPr>
          <p:spPr bwMode="auto">
            <a:xfrm>
              <a:off x="5664602" y="2821935"/>
              <a:ext cx="806659" cy="229790"/>
            </a:xfrm>
            <a:prstGeom prst="roundRect">
              <a:avLst>
                <a:gd name="adj" fmla="val 50000"/>
              </a:avLst>
            </a:prstGeom>
            <a:noFill/>
            <a:ln w="12700">
              <a:noFill/>
              <a:round/>
              <a:headEnd/>
              <a:tailEnd/>
            </a:ln>
          </p:spPr>
          <p:txBody>
            <a:bodyPr wrap="none" anchor="ctr"/>
            <a:lstStyle/>
            <a:p>
              <a:pPr algn="ctr"/>
              <a:r>
                <a:rPr lang="en-US" altLang="ko-KR" sz="1600" b="1">
                  <a:solidFill>
                    <a:srgbClr val="FFFFFF"/>
                  </a:solidFill>
                  <a:latin typeface="微软雅黑" pitchFamily="34" charset="-122"/>
                  <a:ea typeface="微软雅黑" pitchFamily="34" charset="-122"/>
                </a:rPr>
                <a:t>4</a:t>
              </a:r>
            </a:p>
          </p:txBody>
        </p:sp>
        <p:sp>
          <p:nvSpPr>
            <p:cNvPr id="30" name="AutoShape 124"/>
            <p:cNvSpPr>
              <a:spLocks noChangeArrowheads="1"/>
            </p:cNvSpPr>
            <p:nvPr/>
          </p:nvSpPr>
          <p:spPr bwMode="auto">
            <a:xfrm>
              <a:off x="3032895" y="2821935"/>
              <a:ext cx="806661" cy="229790"/>
            </a:xfrm>
            <a:prstGeom prst="roundRect">
              <a:avLst>
                <a:gd name="adj" fmla="val 50000"/>
              </a:avLst>
            </a:prstGeom>
            <a:noFill/>
            <a:ln w="12700">
              <a:noFill/>
              <a:round/>
              <a:headEnd/>
              <a:tailEnd/>
            </a:ln>
          </p:spPr>
          <p:txBody>
            <a:bodyPr wrap="none" anchor="ctr"/>
            <a:lstStyle/>
            <a:p>
              <a:pPr algn="ctr"/>
              <a:r>
                <a:rPr lang="en-US" altLang="ko-KR" sz="1600" b="1">
                  <a:solidFill>
                    <a:srgbClr val="FFFFFF"/>
                  </a:solidFill>
                  <a:latin typeface="微软雅黑" pitchFamily="34" charset="-122"/>
                  <a:ea typeface="微软雅黑" pitchFamily="34" charset="-122"/>
                </a:rPr>
                <a:t>2</a:t>
              </a:r>
            </a:p>
          </p:txBody>
        </p:sp>
        <p:sp>
          <p:nvSpPr>
            <p:cNvPr id="31" name="Rectangle 48"/>
            <p:cNvSpPr>
              <a:spLocks noChangeArrowheads="1"/>
            </p:cNvSpPr>
            <p:nvPr/>
          </p:nvSpPr>
          <p:spPr bwMode="auto">
            <a:xfrm>
              <a:off x="252541" y="3553517"/>
              <a:ext cx="2294011" cy="664409"/>
            </a:xfrm>
            <a:prstGeom prst="rect">
              <a:avLst/>
            </a:prstGeom>
            <a:gradFill rotWithShape="1">
              <a:gsLst>
                <a:gs pos="0">
                  <a:srgbClr val="EAEAEA"/>
                </a:gs>
                <a:gs pos="100000">
                  <a:srgbClr val="EAEAEA">
                    <a:gamma/>
                    <a:shade val="46275"/>
                    <a:invGamma/>
                    <a:alpha val="0"/>
                  </a:srgbClr>
                </a:gs>
              </a:gsLst>
              <a:lin ang="5400000" scaled="1"/>
            </a:gradFill>
            <a:ln w="12700">
              <a:noFill/>
              <a:miter lim="800000"/>
              <a:headEnd/>
              <a:tailEnd/>
            </a:ln>
            <a:effectLst/>
          </p:spPr>
          <p:txBody>
            <a:bodyPr wrap="square" anchor="t"/>
            <a:lstStyle/>
            <a:p>
              <a:pPr fontAlgn="auto">
                <a:spcBef>
                  <a:spcPts val="0"/>
                </a:spcBef>
                <a:spcAft>
                  <a:spcPts val="600"/>
                </a:spcAft>
                <a:defRPr/>
              </a:pPr>
              <a:r>
                <a:rPr lang="zh-CN" altLang="en-US" sz="1050" kern="0" dirty="0" smtClean="0">
                  <a:solidFill>
                    <a:srgbClr val="2D2015"/>
                  </a:solidFill>
                  <a:latin typeface="微软雅黑" pitchFamily="34" charset="-122"/>
                  <a:ea typeface="+mn-ea"/>
                </a:rPr>
                <a:t>需要针对不同的用户类型和终端接入方式提供多样的接入认证和出口认证方式，提供灵活的计费策略</a:t>
              </a:r>
              <a:endParaRPr lang="ko-KR" altLang="en-US" sz="1050" kern="0" dirty="0">
                <a:solidFill>
                  <a:srgbClr val="2D2015"/>
                </a:solidFill>
                <a:latin typeface="微软雅黑" pitchFamily="34" charset="-122"/>
                <a:ea typeface="+mn-ea"/>
              </a:endParaRPr>
            </a:p>
          </p:txBody>
        </p:sp>
        <p:sp>
          <p:nvSpPr>
            <p:cNvPr id="32" name="Rectangle 49"/>
            <p:cNvSpPr>
              <a:spLocks noChangeArrowheads="1"/>
            </p:cNvSpPr>
            <p:nvPr/>
          </p:nvSpPr>
          <p:spPr bwMode="auto">
            <a:xfrm>
              <a:off x="260608" y="3309430"/>
              <a:ext cx="2294012" cy="229379"/>
            </a:xfrm>
            <a:prstGeom prst="rect">
              <a:avLst/>
            </a:prstGeom>
            <a:solidFill>
              <a:srgbClr val="C00000"/>
            </a:solidFill>
            <a:ln w="9525">
              <a:solidFill>
                <a:srgbClr val="C0C0C0"/>
              </a:solidFill>
              <a:miter lim="800000"/>
              <a:headEnd/>
              <a:tailEnd/>
            </a:ln>
            <a:effectLst/>
          </p:spPr>
          <p:txBody>
            <a:bodyPr wrap="none" anchor="ctr"/>
            <a:lstStyle/>
            <a:p>
              <a:pPr fontAlgn="auto">
                <a:spcBef>
                  <a:spcPts val="0"/>
                </a:spcBef>
                <a:spcAft>
                  <a:spcPts val="0"/>
                </a:spcAft>
                <a:defRPr/>
              </a:pPr>
              <a:r>
                <a:rPr lang="en-US" altLang="zh-CN" sz="1200" b="1" kern="0" dirty="0" smtClean="0">
                  <a:solidFill>
                    <a:srgbClr val="FFFFFF"/>
                  </a:solidFill>
                  <a:latin typeface="微软雅黑" pitchFamily="34" charset="-122"/>
                  <a:ea typeface="微软雅黑" pitchFamily="34" charset="-122"/>
                </a:rPr>
                <a:t>1 </a:t>
              </a:r>
              <a:r>
                <a:rPr lang="zh-CN" altLang="en-US" sz="1200" b="1" kern="0" dirty="0" smtClean="0">
                  <a:solidFill>
                    <a:srgbClr val="FFFFFF"/>
                  </a:solidFill>
                  <a:latin typeface="微软雅黑" pitchFamily="34" charset="-122"/>
                  <a:ea typeface="微软雅黑" pitchFamily="34" charset="-122"/>
                </a:rPr>
                <a:t>灵活认证计费</a:t>
              </a:r>
              <a:endParaRPr lang="ko-KR" altLang="en-US" sz="1200" b="1" kern="0" dirty="0">
                <a:solidFill>
                  <a:srgbClr val="FFFFFF"/>
                </a:solidFill>
                <a:latin typeface="微软雅黑" pitchFamily="34" charset="-122"/>
              </a:endParaRPr>
            </a:p>
          </p:txBody>
        </p:sp>
        <p:sp>
          <p:nvSpPr>
            <p:cNvPr id="33" name="Rectangle 48"/>
            <p:cNvSpPr>
              <a:spLocks noChangeArrowheads="1"/>
            </p:cNvSpPr>
            <p:nvPr/>
          </p:nvSpPr>
          <p:spPr bwMode="auto">
            <a:xfrm>
              <a:off x="348578" y="1771315"/>
              <a:ext cx="2323371" cy="1016797"/>
            </a:xfrm>
            <a:prstGeom prst="rect">
              <a:avLst/>
            </a:prstGeom>
            <a:gradFill rotWithShape="1">
              <a:gsLst>
                <a:gs pos="0">
                  <a:srgbClr val="EAEAEA"/>
                </a:gs>
                <a:gs pos="100000">
                  <a:srgbClr val="EAEAEA">
                    <a:gamma/>
                    <a:shade val="46275"/>
                    <a:invGamma/>
                    <a:alpha val="0"/>
                  </a:srgbClr>
                </a:gs>
              </a:gsLst>
              <a:lin ang="5400000" scaled="1"/>
            </a:gradFill>
            <a:ln w="12700">
              <a:noFill/>
              <a:miter lim="800000"/>
              <a:headEnd/>
              <a:tailEnd/>
            </a:ln>
            <a:effectLst/>
          </p:spPr>
          <p:txBody>
            <a:bodyPr wrap="square" anchor="t"/>
            <a:lstStyle/>
            <a:p>
              <a:pPr fontAlgn="auto">
                <a:spcBef>
                  <a:spcPts val="0"/>
                </a:spcBef>
                <a:spcAft>
                  <a:spcPts val="600"/>
                </a:spcAft>
                <a:defRPr/>
              </a:pPr>
              <a:r>
                <a:rPr lang="zh-CN" altLang="en-US" sz="1050" kern="0" dirty="0" smtClean="0">
                  <a:solidFill>
                    <a:srgbClr val="2D2015"/>
                  </a:solidFill>
                  <a:latin typeface="微软雅黑" pitchFamily="34" charset="-122"/>
                  <a:ea typeface="+mn-ea"/>
                </a:rPr>
                <a:t>网络需要具备较强的抗攻击能力，保障校园网络业务安全；网络需要对用户上网行为进行管控和审计，并可追踪溯源</a:t>
              </a:r>
              <a:endParaRPr lang="ko-KR" altLang="en-US" sz="1050" kern="0" dirty="0">
                <a:solidFill>
                  <a:srgbClr val="2D2015"/>
                </a:solidFill>
                <a:latin typeface="微软雅黑" pitchFamily="34" charset="-122"/>
                <a:ea typeface="+mn-ea"/>
              </a:endParaRPr>
            </a:p>
          </p:txBody>
        </p:sp>
        <p:sp>
          <p:nvSpPr>
            <p:cNvPr id="34" name="Rectangle 49"/>
            <p:cNvSpPr>
              <a:spLocks noChangeArrowheads="1"/>
            </p:cNvSpPr>
            <p:nvPr/>
          </p:nvSpPr>
          <p:spPr bwMode="auto">
            <a:xfrm>
              <a:off x="356645" y="1527230"/>
              <a:ext cx="2294012" cy="229379"/>
            </a:xfrm>
            <a:prstGeom prst="rect">
              <a:avLst/>
            </a:prstGeom>
            <a:solidFill>
              <a:srgbClr val="C00000"/>
            </a:solidFill>
            <a:ln w="9525">
              <a:solidFill>
                <a:srgbClr val="C0C0C0"/>
              </a:solidFill>
              <a:miter lim="800000"/>
              <a:headEnd/>
              <a:tailEnd/>
            </a:ln>
            <a:effectLst/>
          </p:spPr>
          <p:txBody>
            <a:bodyPr wrap="none" anchor="ctr"/>
            <a:lstStyle/>
            <a:p>
              <a:pPr fontAlgn="auto">
                <a:spcBef>
                  <a:spcPts val="0"/>
                </a:spcBef>
                <a:spcAft>
                  <a:spcPts val="0"/>
                </a:spcAft>
                <a:defRPr/>
              </a:pPr>
              <a:r>
                <a:rPr lang="en-US" altLang="zh-CN" sz="1200" b="1" kern="0" dirty="0" smtClean="0">
                  <a:solidFill>
                    <a:srgbClr val="FFFFFF"/>
                  </a:solidFill>
                  <a:latin typeface="微软雅黑" pitchFamily="34" charset="-122"/>
                  <a:ea typeface="微软雅黑" pitchFamily="34" charset="-122"/>
                </a:rPr>
                <a:t>2 </a:t>
              </a:r>
              <a:r>
                <a:rPr lang="zh-CN" altLang="en-US" sz="1200" b="1" kern="0" dirty="0" smtClean="0">
                  <a:solidFill>
                    <a:srgbClr val="FFFFFF"/>
                  </a:solidFill>
                  <a:latin typeface="微软雅黑" pitchFamily="34" charset="-122"/>
                  <a:ea typeface="微软雅黑" pitchFamily="34" charset="-122"/>
                </a:rPr>
                <a:t>安全管控</a:t>
              </a:r>
              <a:endParaRPr lang="ko-KR" altLang="en-US" sz="1200" b="1" kern="0" dirty="0">
                <a:solidFill>
                  <a:srgbClr val="FFFFFF"/>
                </a:solidFill>
                <a:latin typeface="微软雅黑" pitchFamily="34" charset="-122"/>
                <a:ea typeface="+mn-ea"/>
              </a:endParaRPr>
            </a:p>
          </p:txBody>
        </p:sp>
        <p:sp>
          <p:nvSpPr>
            <p:cNvPr id="35" name="Rectangle 48"/>
            <p:cNvSpPr>
              <a:spLocks noChangeArrowheads="1"/>
            </p:cNvSpPr>
            <p:nvPr/>
          </p:nvSpPr>
          <p:spPr bwMode="auto">
            <a:xfrm>
              <a:off x="6375039" y="3571468"/>
              <a:ext cx="2400826" cy="958962"/>
            </a:xfrm>
            <a:prstGeom prst="rect">
              <a:avLst/>
            </a:prstGeom>
            <a:gradFill rotWithShape="1">
              <a:gsLst>
                <a:gs pos="0">
                  <a:srgbClr val="EAEAEA"/>
                </a:gs>
                <a:gs pos="100000">
                  <a:srgbClr val="EAEAEA">
                    <a:gamma/>
                    <a:shade val="46275"/>
                    <a:invGamma/>
                    <a:alpha val="0"/>
                  </a:srgbClr>
                </a:gs>
              </a:gsLst>
              <a:lin ang="5400000" scaled="1"/>
            </a:gradFill>
            <a:ln w="12700">
              <a:noFill/>
              <a:miter lim="800000"/>
              <a:headEnd/>
              <a:tailEnd/>
            </a:ln>
            <a:effectLst/>
          </p:spPr>
          <p:txBody>
            <a:bodyPr wrap="square" anchor="t">
              <a:noAutofit/>
            </a:bodyPr>
            <a:lstStyle/>
            <a:p>
              <a:pPr fontAlgn="auto">
                <a:spcBef>
                  <a:spcPts val="0"/>
                </a:spcBef>
                <a:spcAft>
                  <a:spcPts val="600"/>
                </a:spcAft>
                <a:defRPr/>
              </a:pPr>
              <a:r>
                <a:rPr lang="zh-CN" altLang="en-US" sz="1050" kern="0" dirty="0" smtClean="0">
                  <a:solidFill>
                    <a:srgbClr val="2D2015"/>
                  </a:solidFill>
                  <a:latin typeface="微软雅黑" pitchFamily="34" charset="-122"/>
                  <a:ea typeface="+mn-ea"/>
                </a:rPr>
                <a:t>需要支持</a:t>
              </a:r>
              <a:r>
                <a:rPr lang="en-US" altLang="zh-CN" sz="1050" kern="0" dirty="0" smtClean="0">
                  <a:solidFill>
                    <a:srgbClr val="2D2015"/>
                  </a:solidFill>
                  <a:latin typeface="微软雅黑" pitchFamily="34" charset="-122"/>
                  <a:ea typeface="+mn-ea"/>
                </a:rPr>
                <a:t>IPv4/v6</a:t>
              </a:r>
              <a:r>
                <a:rPr lang="zh-CN" altLang="en-US" sz="1050" kern="0" dirty="0" smtClean="0">
                  <a:solidFill>
                    <a:srgbClr val="2D2015"/>
                  </a:solidFill>
                  <a:latin typeface="微软雅黑" pitchFamily="34" charset="-122"/>
                  <a:ea typeface="+mn-ea"/>
                </a:rPr>
                <a:t>双栈用户的单播、组播等多业务支持，并在多业务共存的时候保障关键业务质量，提供高品质多业务校园承载网络。</a:t>
              </a:r>
              <a:endParaRPr lang="ko-KR" altLang="en-US" sz="1050" kern="0" dirty="0">
                <a:solidFill>
                  <a:srgbClr val="2D2015"/>
                </a:solidFill>
                <a:latin typeface="微软雅黑" pitchFamily="34" charset="-122"/>
                <a:ea typeface="+mn-ea"/>
              </a:endParaRPr>
            </a:p>
          </p:txBody>
        </p:sp>
        <p:sp>
          <p:nvSpPr>
            <p:cNvPr id="36" name="Rectangle 49"/>
            <p:cNvSpPr>
              <a:spLocks noChangeArrowheads="1"/>
            </p:cNvSpPr>
            <p:nvPr/>
          </p:nvSpPr>
          <p:spPr bwMode="auto">
            <a:xfrm>
              <a:off x="6383107" y="3327382"/>
              <a:ext cx="2294012" cy="229379"/>
            </a:xfrm>
            <a:prstGeom prst="rect">
              <a:avLst/>
            </a:prstGeom>
            <a:solidFill>
              <a:srgbClr val="C00000"/>
            </a:solidFill>
            <a:ln w="9525">
              <a:solidFill>
                <a:srgbClr val="C0C0C0"/>
              </a:solidFill>
              <a:miter lim="800000"/>
              <a:headEnd/>
              <a:tailEnd/>
            </a:ln>
            <a:effectLst/>
          </p:spPr>
          <p:txBody>
            <a:bodyPr wrap="none" anchor="ctr"/>
            <a:lstStyle/>
            <a:p>
              <a:pPr fontAlgn="auto">
                <a:spcBef>
                  <a:spcPts val="0"/>
                </a:spcBef>
                <a:spcAft>
                  <a:spcPts val="0"/>
                </a:spcAft>
                <a:defRPr/>
              </a:pPr>
              <a:r>
                <a:rPr lang="en-US" altLang="zh-CN" sz="1200" b="1" kern="0" dirty="0" smtClean="0">
                  <a:solidFill>
                    <a:srgbClr val="FFFFFF"/>
                  </a:solidFill>
                  <a:latin typeface="微软雅黑" pitchFamily="34" charset="-122"/>
                  <a:ea typeface="微软雅黑" pitchFamily="34" charset="-122"/>
                </a:rPr>
                <a:t>5 </a:t>
              </a:r>
              <a:r>
                <a:rPr lang="zh-CN" altLang="en-US" sz="1200" b="1" kern="0" dirty="0" smtClean="0">
                  <a:solidFill>
                    <a:srgbClr val="FFFFFF"/>
                  </a:solidFill>
                  <a:latin typeface="微软雅黑" pitchFamily="34" charset="-122"/>
                  <a:ea typeface="微软雅黑" pitchFamily="34" charset="-122"/>
                </a:rPr>
                <a:t>多业务支持</a:t>
              </a:r>
              <a:endParaRPr lang="ko-KR" altLang="en-US" sz="1200" b="1" kern="0" dirty="0">
                <a:solidFill>
                  <a:srgbClr val="FFFFFF"/>
                </a:solidFill>
                <a:latin typeface="微软雅黑" pitchFamily="34" charset="-122"/>
                <a:ea typeface="+mn-ea"/>
              </a:endParaRPr>
            </a:p>
          </p:txBody>
        </p:sp>
        <p:sp>
          <p:nvSpPr>
            <p:cNvPr id="37" name="Rectangle 48"/>
            <p:cNvSpPr>
              <a:spLocks noChangeArrowheads="1"/>
            </p:cNvSpPr>
            <p:nvPr/>
          </p:nvSpPr>
          <p:spPr bwMode="auto">
            <a:xfrm>
              <a:off x="6521296" y="1647322"/>
              <a:ext cx="2294011" cy="625881"/>
            </a:xfrm>
            <a:prstGeom prst="rect">
              <a:avLst/>
            </a:prstGeom>
            <a:gradFill rotWithShape="1">
              <a:gsLst>
                <a:gs pos="0">
                  <a:srgbClr val="EAEAEA"/>
                </a:gs>
                <a:gs pos="100000">
                  <a:srgbClr val="EAEAEA">
                    <a:gamma/>
                    <a:shade val="46275"/>
                    <a:invGamma/>
                    <a:alpha val="0"/>
                  </a:srgbClr>
                </a:gs>
              </a:gsLst>
              <a:lin ang="5400000" scaled="1"/>
            </a:gradFill>
            <a:ln w="12700">
              <a:noFill/>
              <a:miter lim="800000"/>
              <a:headEnd/>
              <a:tailEnd/>
            </a:ln>
            <a:effectLst/>
          </p:spPr>
          <p:txBody>
            <a:bodyPr wrap="square" anchor="t"/>
            <a:lstStyle/>
            <a:p>
              <a:pPr fontAlgn="auto">
                <a:spcBef>
                  <a:spcPts val="0"/>
                </a:spcBef>
                <a:spcAft>
                  <a:spcPts val="600"/>
                </a:spcAft>
                <a:defRPr/>
              </a:pPr>
              <a:r>
                <a:rPr lang="zh-CN" altLang="en-US" sz="1050" kern="0" dirty="0" smtClean="0">
                  <a:solidFill>
                    <a:srgbClr val="2D2015"/>
                  </a:solidFill>
                  <a:latin typeface="微软雅黑" pitchFamily="34" charset="-122"/>
                  <a:ea typeface="+mn-ea"/>
                </a:rPr>
                <a:t>对高密接入的无线</a:t>
              </a:r>
              <a:r>
                <a:rPr lang="en-US" altLang="zh-CN" sz="1050" kern="0" dirty="0" err="1" smtClean="0">
                  <a:solidFill>
                    <a:srgbClr val="2D2015"/>
                  </a:solidFill>
                  <a:latin typeface="微软雅黑" pitchFamily="34" charset="-122"/>
                  <a:ea typeface="+mn-ea"/>
                </a:rPr>
                <a:t>Wifi</a:t>
              </a:r>
              <a:r>
                <a:rPr lang="zh-CN" altLang="en-US" sz="1050" kern="0" dirty="0" smtClean="0">
                  <a:solidFill>
                    <a:srgbClr val="2D2015"/>
                  </a:solidFill>
                  <a:latin typeface="微软雅黑" pitchFamily="34" charset="-122"/>
                  <a:ea typeface="+mn-ea"/>
                </a:rPr>
                <a:t>接入业务实现统一管控，对用户实现融合一体化认证。</a:t>
              </a:r>
              <a:endParaRPr lang="ko-KR" altLang="en-US" sz="1050" kern="0" dirty="0">
                <a:solidFill>
                  <a:srgbClr val="2D2015"/>
                </a:solidFill>
                <a:latin typeface="微软雅黑" pitchFamily="34" charset="-122"/>
                <a:ea typeface="+mn-ea"/>
              </a:endParaRPr>
            </a:p>
          </p:txBody>
        </p:sp>
        <p:sp>
          <p:nvSpPr>
            <p:cNvPr id="38" name="Rectangle 49"/>
            <p:cNvSpPr>
              <a:spLocks noChangeArrowheads="1"/>
            </p:cNvSpPr>
            <p:nvPr/>
          </p:nvSpPr>
          <p:spPr bwMode="auto">
            <a:xfrm>
              <a:off x="6529363" y="1403241"/>
              <a:ext cx="2294012" cy="229379"/>
            </a:xfrm>
            <a:prstGeom prst="rect">
              <a:avLst/>
            </a:prstGeom>
            <a:solidFill>
              <a:srgbClr val="C00000"/>
            </a:solidFill>
            <a:ln w="9525">
              <a:solidFill>
                <a:srgbClr val="C0C0C0"/>
              </a:solidFill>
              <a:miter lim="800000"/>
              <a:headEnd/>
              <a:tailEnd/>
            </a:ln>
            <a:effectLst/>
          </p:spPr>
          <p:txBody>
            <a:bodyPr wrap="none" anchor="ctr"/>
            <a:lstStyle/>
            <a:p>
              <a:pPr fontAlgn="auto">
                <a:spcBef>
                  <a:spcPts val="0"/>
                </a:spcBef>
                <a:spcAft>
                  <a:spcPts val="0"/>
                </a:spcAft>
                <a:defRPr/>
              </a:pPr>
              <a:r>
                <a:rPr lang="en-US" altLang="zh-CN" sz="1200" b="1" kern="0" dirty="0" smtClean="0">
                  <a:solidFill>
                    <a:srgbClr val="FFFFFF"/>
                  </a:solidFill>
                  <a:latin typeface="微软雅黑" pitchFamily="34" charset="-122"/>
                  <a:ea typeface="微软雅黑" pitchFamily="34" charset="-122"/>
                </a:rPr>
                <a:t>4 </a:t>
              </a:r>
              <a:r>
                <a:rPr lang="zh-CN" altLang="en-US" sz="1200" b="1" kern="0" dirty="0" smtClean="0">
                  <a:solidFill>
                    <a:srgbClr val="FFFFFF"/>
                  </a:solidFill>
                  <a:latin typeface="微软雅黑" pitchFamily="34" charset="-122"/>
                  <a:ea typeface="微软雅黑" pitchFamily="34" charset="-122"/>
                </a:rPr>
                <a:t>有线无线一体化</a:t>
              </a:r>
              <a:endParaRPr lang="ko-KR" altLang="en-US" sz="1200" b="1" kern="0" dirty="0">
                <a:solidFill>
                  <a:srgbClr val="FFFFFF"/>
                </a:solidFill>
                <a:latin typeface="微软雅黑" pitchFamily="34" charset="-122"/>
                <a:ea typeface="+mn-ea"/>
              </a:endParaRPr>
            </a:p>
          </p:txBody>
        </p:sp>
        <p:sp>
          <p:nvSpPr>
            <p:cNvPr id="39" name="Rectangle 48"/>
            <p:cNvSpPr>
              <a:spLocks noChangeArrowheads="1"/>
            </p:cNvSpPr>
            <p:nvPr/>
          </p:nvSpPr>
          <p:spPr bwMode="auto">
            <a:xfrm>
              <a:off x="3600309" y="1409710"/>
              <a:ext cx="2294011" cy="1016797"/>
            </a:xfrm>
            <a:prstGeom prst="rect">
              <a:avLst/>
            </a:prstGeom>
            <a:gradFill rotWithShape="1">
              <a:gsLst>
                <a:gs pos="0">
                  <a:srgbClr val="EAEAEA"/>
                </a:gs>
                <a:gs pos="100000">
                  <a:srgbClr val="EAEAEA">
                    <a:gamma/>
                    <a:shade val="46275"/>
                    <a:invGamma/>
                    <a:alpha val="0"/>
                  </a:srgbClr>
                </a:gs>
              </a:gsLst>
              <a:lin ang="5400000" scaled="1"/>
            </a:gradFill>
            <a:ln w="12700">
              <a:noFill/>
              <a:miter lim="800000"/>
              <a:headEnd/>
              <a:tailEnd/>
            </a:ln>
            <a:effectLst/>
          </p:spPr>
          <p:txBody>
            <a:bodyPr wrap="square" anchor="t"/>
            <a:lstStyle/>
            <a:p>
              <a:pPr fontAlgn="auto">
                <a:spcBef>
                  <a:spcPts val="0"/>
                </a:spcBef>
                <a:spcAft>
                  <a:spcPts val="600"/>
                </a:spcAft>
                <a:defRPr/>
              </a:pPr>
              <a:r>
                <a:rPr lang="zh-CN" altLang="en-US" sz="1050" kern="0" dirty="0" smtClean="0">
                  <a:solidFill>
                    <a:srgbClr val="2D2015"/>
                  </a:solidFill>
                  <a:latin typeface="微软雅黑" pitchFamily="34" charset="-122"/>
                  <a:ea typeface="+mn-ea"/>
                </a:rPr>
                <a:t>网络需要具备深层次报文识别功能，实现丰富的应用管理和控制，并实现智能多出口负载分担</a:t>
              </a:r>
              <a:endParaRPr lang="ko-KR" altLang="en-US" sz="1050" kern="0" dirty="0">
                <a:solidFill>
                  <a:srgbClr val="2D2015"/>
                </a:solidFill>
                <a:latin typeface="微软雅黑" pitchFamily="34" charset="-122"/>
                <a:ea typeface="+mn-ea"/>
              </a:endParaRPr>
            </a:p>
          </p:txBody>
        </p:sp>
        <p:sp>
          <p:nvSpPr>
            <p:cNvPr id="40" name="Rectangle 49"/>
            <p:cNvSpPr>
              <a:spLocks noChangeArrowheads="1"/>
            </p:cNvSpPr>
            <p:nvPr/>
          </p:nvSpPr>
          <p:spPr bwMode="auto">
            <a:xfrm>
              <a:off x="3608376" y="1165631"/>
              <a:ext cx="2294012" cy="229379"/>
            </a:xfrm>
            <a:prstGeom prst="rect">
              <a:avLst/>
            </a:prstGeom>
            <a:solidFill>
              <a:srgbClr val="C00000"/>
            </a:solidFill>
            <a:ln w="9525">
              <a:solidFill>
                <a:srgbClr val="C0C0C0"/>
              </a:solidFill>
              <a:miter lim="800000"/>
              <a:headEnd/>
              <a:tailEnd/>
            </a:ln>
            <a:effectLst/>
          </p:spPr>
          <p:txBody>
            <a:bodyPr wrap="none" anchor="ctr"/>
            <a:lstStyle/>
            <a:p>
              <a:pPr fontAlgn="auto">
                <a:spcBef>
                  <a:spcPts val="0"/>
                </a:spcBef>
                <a:spcAft>
                  <a:spcPts val="0"/>
                </a:spcAft>
                <a:defRPr/>
              </a:pPr>
              <a:r>
                <a:rPr lang="en-US" altLang="zh-CN" sz="1200" b="1" kern="0" dirty="0" smtClean="0">
                  <a:solidFill>
                    <a:srgbClr val="FFFFFF"/>
                  </a:solidFill>
                  <a:latin typeface="微软雅黑" pitchFamily="34" charset="-122"/>
                  <a:ea typeface="微软雅黑" pitchFamily="34" charset="-122"/>
                </a:rPr>
                <a:t>3 </a:t>
              </a:r>
              <a:r>
                <a:rPr lang="zh-CN" altLang="en-US" sz="1200" b="1" kern="0" dirty="0" smtClean="0">
                  <a:solidFill>
                    <a:srgbClr val="FFFFFF"/>
                  </a:solidFill>
                  <a:latin typeface="微软雅黑" pitchFamily="34" charset="-122"/>
                  <a:ea typeface="微软雅黑" pitchFamily="34" charset="-122"/>
                </a:rPr>
                <a:t>精细化管理</a:t>
              </a:r>
              <a:endParaRPr lang="ko-KR" altLang="en-US" sz="1200" b="1" kern="0" dirty="0">
                <a:solidFill>
                  <a:srgbClr val="FFFFFF"/>
                </a:solidFill>
                <a:latin typeface="微软雅黑" pitchFamily="34" charset="-122"/>
                <a:ea typeface="+mn-ea"/>
              </a:endParaRPr>
            </a:p>
          </p:txBody>
        </p:sp>
        <p:pic>
          <p:nvPicPr>
            <p:cNvPr id="41" name="Picture 2" descr="http://img1.uuyoyo.com/10/1229/153651333A.jpg"/>
            <p:cNvPicPr>
              <a:picLocks noChangeAspect="1" noChangeArrowheads="1"/>
            </p:cNvPicPr>
            <p:nvPr/>
          </p:nvPicPr>
          <p:blipFill>
            <a:blip r:embed="rId3" cstate="print"/>
            <a:srcRect/>
            <a:stretch>
              <a:fillRect/>
            </a:stretch>
          </p:blipFill>
          <p:spPr bwMode="auto">
            <a:xfrm>
              <a:off x="3961665" y="2822466"/>
              <a:ext cx="1588305" cy="9338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2" name="Text Box 125"/>
            <p:cNvSpPr txBox="1">
              <a:spLocks noChangeArrowheads="1"/>
            </p:cNvSpPr>
            <p:nvPr/>
          </p:nvSpPr>
          <p:spPr bwMode="auto">
            <a:xfrm>
              <a:off x="3443727" y="3013955"/>
              <a:ext cx="2565187" cy="293275"/>
            </a:xfrm>
            <a:prstGeom prst="rect">
              <a:avLst/>
            </a:prstGeom>
            <a:noFill/>
            <a:ln w="9525">
              <a:noFill/>
              <a:miter lim="800000"/>
              <a:headEnd/>
              <a:tailEnd/>
            </a:ln>
          </p:spPr>
          <p:txBody>
            <a:bodyPr wrap="square">
              <a:spAutoFit/>
            </a:bodyPr>
            <a:lstStyle/>
            <a:p>
              <a:pPr algn="ctr"/>
              <a:r>
                <a:rPr lang="zh-CN" altLang="en-US" sz="1400" b="1" dirty="0" smtClean="0">
                  <a:solidFill>
                    <a:srgbClr val="FF0000"/>
                  </a:solidFill>
                  <a:latin typeface="微软雅黑" pitchFamily="34" charset="-122"/>
                  <a:ea typeface="+mn-ea"/>
                </a:rPr>
                <a:t>融合校园网络</a:t>
              </a:r>
              <a:endParaRPr lang="ko-KR" altLang="en-US" sz="1400" b="1" dirty="0">
                <a:solidFill>
                  <a:srgbClr val="FF0000"/>
                </a:solidFill>
                <a:latin typeface="微软雅黑" pitchFamily="34" charset="-122"/>
                <a:ea typeface="+mn-e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gray">
          <a:xfrm>
            <a:off x="4091233" y="1003933"/>
            <a:ext cx="1951758" cy="608051"/>
          </a:xfrm>
          <a:prstGeom prst="rect">
            <a:avLst/>
          </a:prstGeom>
          <a:solidFill>
            <a:schemeClr val="bg1"/>
          </a:solidFill>
          <a:ln>
            <a:noFill/>
          </a:ln>
          <a:effectLst/>
        </p:spPr>
        <p:txBody>
          <a:bodyPr wrap="none" lIns="91392" tIns="45698" rIns="91392" bIns="45698" rtlCol="0" anchor="ctr"/>
          <a:lstStyle/>
          <a:p>
            <a:pPr algn="ctr">
              <a:buClr>
                <a:srgbClr val="990000"/>
              </a:buClr>
              <a:buSzPct val="60000"/>
              <a:buFont typeface="Wingdings" pitchFamily="2" charset="2"/>
              <a:buChar char="n"/>
            </a:pPr>
            <a:endParaRPr lang="zh-CN" altLang="en-US" sz="1000">
              <a:solidFill>
                <a:srgbClr val="FFFFFF"/>
              </a:solidFill>
              <a:effectLst>
                <a:outerShdw blurRad="50800" dist="38100" dir="2700000" algn="tl" rotWithShape="0">
                  <a:prstClr val="black">
                    <a:alpha val="40000"/>
                  </a:prstClr>
                </a:outerShdw>
              </a:effectLst>
              <a:latin typeface="Arial" pitchFamily="34" charset="0"/>
              <a:ea typeface="ＭＳ Ｐゴシック" pitchFamily="34" charset="-128"/>
              <a:cs typeface="Arial" pitchFamily="34" charset="0"/>
            </a:endParaRPr>
          </a:p>
        </p:txBody>
      </p:sp>
      <p:pic>
        <p:nvPicPr>
          <p:cNvPr id="156" name="Picture 460" descr="图片239"/>
          <p:cNvPicPr>
            <a:picLocks noChangeAspect="1" noChangeArrowheads="1"/>
          </p:cNvPicPr>
          <p:nvPr/>
        </p:nvPicPr>
        <p:blipFill>
          <a:blip r:embed="rId3" cstate="print"/>
          <a:srcRect/>
          <a:stretch>
            <a:fillRect/>
          </a:stretch>
        </p:blipFill>
        <p:spPr bwMode="auto">
          <a:xfrm>
            <a:off x="3264936" y="2170596"/>
            <a:ext cx="288000" cy="224159"/>
          </a:xfrm>
          <a:prstGeom prst="rect">
            <a:avLst/>
          </a:prstGeom>
          <a:noFill/>
          <a:effectLst>
            <a:outerShdw blurRad="50800" dist="38100" dir="2700000" algn="tl" rotWithShape="0">
              <a:prstClr val="black">
                <a:alpha val="40000"/>
              </a:prstClr>
            </a:outerShdw>
          </a:effectLst>
        </p:spPr>
      </p:pic>
      <p:sp>
        <p:nvSpPr>
          <p:cNvPr id="2" name="标题 1"/>
          <p:cNvSpPr>
            <a:spLocks noGrp="1"/>
          </p:cNvSpPr>
          <p:nvPr>
            <p:ph type="title" idx="4294967295"/>
          </p:nvPr>
        </p:nvSpPr>
        <p:spPr>
          <a:xfrm>
            <a:off x="439375" y="276225"/>
            <a:ext cx="7632700" cy="560388"/>
          </a:xfrm>
          <a:prstGeom prst="rect">
            <a:avLst/>
          </a:prstGeom>
        </p:spPr>
        <p:txBody>
          <a:bodyPr/>
          <a:lstStyle/>
          <a:p>
            <a:r>
              <a:rPr lang="zh-CN" altLang="en-US" sz="2400" dirty="0" smtClean="0">
                <a:solidFill>
                  <a:schemeClr val="tx2"/>
                </a:solidFill>
                <a:latin typeface="微软雅黑" pitchFamily="34" charset="-122"/>
                <a:ea typeface="微软雅黑" pitchFamily="34" charset="-122"/>
              </a:rPr>
              <a:t>大学精细化运营网改案例</a:t>
            </a:r>
            <a:endParaRPr lang="zh-CN" altLang="en-US" sz="2400" dirty="0">
              <a:solidFill>
                <a:schemeClr val="tx2"/>
              </a:solidFill>
              <a:latin typeface="微软雅黑" pitchFamily="34" charset="-122"/>
              <a:ea typeface="微软雅黑" pitchFamily="34" charset="-122"/>
            </a:endParaRPr>
          </a:p>
        </p:txBody>
      </p:sp>
      <p:sp>
        <p:nvSpPr>
          <p:cNvPr id="1030" name="AutoShape 6" descr="http://pic17.nipic.com/20111120/106811_093102293000_2.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pic17.nipic.com/20111120/106811_093102293000_2.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3" name="圆角矩形 7"/>
          <p:cNvSpPr>
            <a:spLocks noChangeArrowheads="1"/>
          </p:cNvSpPr>
          <p:nvPr/>
        </p:nvSpPr>
        <p:spPr bwMode="auto">
          <a:xfrm>
            <a:off x="634842" y="897564"/>
            <a:ext cx="5454873" cy="3761985"/>
          </a:xfrm>
          <a:prstGeom prst="roundRect">
            <a:avLst>
              <a:gd name="adj" fmla="val 2055"/>
            </a:avLst>
          </a:prstGeom>
          <a:noFill/>
          <a:ln w="19050">
            <a:solidFill>
              <a:srgbClr val="FF0000"/>
            </a:solidFill>
            <a:round/>
            <a:headEnd/>
            <a:tailEnd/>
          </a:ln>
          <a:effectLst>
            <a:outerShdw blurRad="50800" dist="38100" dir="2700000" algn="tl" rotWithShape="0">
              <a:prstClr val="black">
                <a:alpha val="40000"/>
              </a:prstClr>
            </a:outerShdw>
          </a:effectLst>
        </p:spPr>
        <p:txBody>
          <a:bodyPr/>
          <a:lstStyle/>
          <a:p>
            <a:pPr>
              <a:buClr>
                <a:srgbClr val="CC9900"/>
              </a:buClr>
              <a:buFont typeface="Wingdings" pitchFamily="2" charset="2"/>
              <a:buChar char="n"/>
            </a:pPr>
            <a:endParaRPr lang="zh-CN" altLang="en-US" sz="1800">
              <a:solidFill>
                <a:srgbClr val="000000"/>
              </a:solidFill>
              <a:latin typeface="Arial" charset="0"/>
              <a:ea typeface="宋体" charset="-122"/>
            </a:endParaRPr>
          </a:p>
        </p:txBody>
      </p:sp>
      <p:pic>
        <p:nvPicPr>
          <p:cNvPr id="179" name="Picture 461" descr="图片240"/>
          <p:cNvPicPr>
            <a:picLocks noChangeAspect="1" noChangeArrowheads="1"/>
          </p:cNvPicPr>
          <p:nvPr/>
        </p:nvPicPr>
        <p:blipFill>
          <a:blip r:embed="rId4" cstate="print"/>
          <a:srcRect/>
          <a:stretch>
            <a:fillRect/>
          </a:stretch>
        </p:blipFill>
        <p:spPr bwMode="auto">
          <a:xfrm>
            <a:off x="4178457" y="1037985"/>
            <a:ext cx="149410" cy="117181"/>
          </a:xfrm>
          <a:prstGeom prst="rect">
            <a:avLst/>
          </a:prstGeom>
          <a:noFill/>
          <a:effectLst>
            <a:outerShdw blurRad="50800" dist="38100" dir="2700000" algn="tl" rotWithShape="0">
              <a:prstClr val="black">
                <a:alpha val="40000"/>
              </a:prstClr>
            </a:outerShdw>
          </a:effectLst>
        </p:spPr>
      </p:pic>
      <p:pic>
        <p:nvPicPr>
          <p:cNvPr id="180" name="Picture 459" descr="图片238"/>
          <p:cNvPicPr>
            <a:picLocks noChangeAspect="1" noChangeArrowheads="1"/>
          </p:cNvPicPr>
          <p:nvPr/>
        </p:nvPicPr>
        <p:blipFill>
          <a:blip r:embed="rId5" cstate="print"/>
          <a:srcRect/>
          <a:stretch>
            <a:fillRect/>
          </a:stretch>
        </p:blipFill>
        <p:spPr bwMode="auto">
          <a:xfrm>
            <a:off x="4178458" y="1236196"/>
            <a:ext cx="149409" cy="118120"/>
          </a:xfrm>
          <a:prstGeom prst="rect">
            <a:avLst/>
          </a:prstGeom>
          <a:noFill/>
          <a:effectLst>
            <a:outerShdw blurRad="50800" dist="38100" dir="2700000" algn="tl" rotWithShape="0">
              <a:prstClr val="black">
                <a:alpha val="40000"/>
              </a:prstClr>
            </a:outerShdw>
          </a:effectLst>
        </p:spPr>
      </p:pic>
      <p:pic>
        <p:nvPicPr>
          <p:cNvPr id="181" name="Picture 1679" descr="图片51"/>
          <p:cNvPicPr>
            <a:picLocks noChangeAspect="1" noChangeArrowheads="1"/>
          </p:cNvPicPr>
          <p:nvPr/>
        </p:nvPicPr>
        <p:blipFill>
          <a:blip r:embed="rId6" cstate="print"/>
          <a:srcRect/>
          <a:stretch>
            <a:fillRect/>
          </a:stretch>
        </p:blipFill>
        <p:spPr bwMode="auto">
          <a:xfrm>
            <a:off x="5040957" y="1391092"/>
            <a:ext cx="149409" cy="125793"/>
          </a:xfrm>
          <a:prstGeom prst="rect">
            <a:avLst/>
          </a:prstGeom>
          <a:noFill/>
          <a:effectLst>
            <a:outerShdw blurRad="50800" dist="38100" dir="2700000" algn="tl" rotWithShape="0">
              <a:prstClr val="black">
                <a:alpha val="40000"/>
              </a:prstClr>
            </a:outerShdw>
          </a:effectLst>
        </p:spPr>
      </p:pic>
      <p:pic>
        <p:nvPicPr>
          <p:cNvPr id="182" name="Picture 460" descr="图片239"/>
          <p:cNvPicPr>
            <a:picLocks noChangeAspect="1" noChangeArrowheads="1"/>
          </p:cNvPicPr>
          <p:nvPr/>
        </p:nvPicPr>
        <p:blipFill>
          <a:blip r:embed="rId7" cstate="print"/>
          <a:srcRect/>
          <a:stretch>
            <a:fillRect/>
          </a:stretch>
        </p:blipFill>
        <p:spPr bwMode="auto">
          <a:xfrm>
            <a:off x="4178458" y="1394925"/>
            <a:ext cx="149409" cy="116290"/>
          </a:xfrm>
          <a:prstGeom prst="rect">
            <a:avLst/>
          </a:prstGeom>
          <a:noFill/>
          <a:effectLst>
            <a:outerShdw blurRad="50800" dist="38100" dir="2700000" algn="tl" rotWithShape="0">
              <a:prstClr val="black">
                <a:alpha val="40000"/>
              </a:prstClr>
            </a:outerShdw>
          </a:effectLst>
        </p:spPr>
      </p:pic>
      <p:pic>
        <p:nvPicPr>
          <p:cNvPr id="183" name="Picture 456" descr="图片235"/>
          <p:cNvPicPr>
            <a:picLocks noChangeAspect="1" noChangeArrowheads="1"/>
          </p:cNvPicPr>
          <p:nvPr/>
        </p:nvPicPr>
        <p:blipFill>
          <a:blip r:embed="rId8" cstate="print"/>
          <a:srcRect/>
          <a:stretch>
            <a:fillRect/>
          </a:stretch>
        </p:blipFill>
        <p:spPr bwMode="auto">
          <a:xfrm>
            <a:off x="5040984" y="1238923"/>
            <a:ext cx="149410" cy="106134"/>
          </a:xfrm>
          <a:prstGeom prst="rect">
            <a:avLst/>
          </a:prstGeom>
          <a:noFill/>
          <a:effectLst>
            <a:outerShdw blurRad="50800" dist="38100" dir="2700000" algn="tl" rotWithShape="0">
              <a:prstClr val="black">
                <a:alpha val="40000"/>
              </a:prstClr>
            </a:outerShdw>
          </a:effectLst>
        </p:spPr>
      </p:pic>
      <p:sp>
        <p:nvSpPr>
          <p:cNvPr id="184" name="TextBox 183"/>
          <p:cNvSpPr txBox="1"/>
          <p:nvPr/>
        </p:nvSpPr>
        <p:spPr>
          <a:xfrm>
            <a:off x="4430446" y="1015069"/>
            <a:ext cx="772068" cy="246221"/>
          </a:xfrm>
          <a:prstGeom prst="rect">
            <a:avLst/>
          </a:prstGeom>
          <a:noFill/>
        </p:spPr>
        <p:txBody>
          <a:bodyPr wrap="square" rtlCol="0">
            <a:spAutoFit/>
          </a:bodyPr>
          <a:lstStyle/>
          <a:p>
            <a:r>
              <a:rPr lang="en-US" altLang="zh-CN" sz="1000" b="1" dirty="0" smtClean="0">
                <a:latin typeface="微软雅黑" pitchFamily="34" charset="-122"/>
                <a:ea typeface="微软雅黑" pitchFamily="34" charset="-122"/>
              </a:rPr>
              <a:t>S5700</a:t>
            </a:r>
            <a:endParaRPr lang="zh-CN" altLang="en-US" sz="1000" b="1" dirty="0">
              <a:latin typeface="微软雅黑" pitchFamily="34" charset="-122"/>
              <a:ea typeface="微软雅黑" pitchFamily="34" charset="-122"/>
            </a:endParaRPr>
          </a:p>
        </p:txBody>
      </p:sp>
      <p:sp>
        <p:nvSpPr>
          <p:cNvPr id="185" name="TextBox 184"/>
          <p:cNvSpPr txBox="1"/>
          <p:nvPr/>
        </p:nvSpPr>
        <p:spPr>
          <a:xfrm>
            <a:off x="4430448" y="1210868"/>
            <a:ext cx="772068" cy="246221"/>
          </a:xfrm>
          <a:prstGeom prst="rect">
            <a:avLst/>
          </a:prstGeom>
          <a:noFill/>
        </p:spPr>
        <p:txBody>
          <a:bodyPr wrap="square" rtlCol="0">
            <a:spAutoFit/>
          </a:bodyPr>
          <a:lstStyle/>
          <a:p>
            <a:r>
              <a:rPr lang="en-US" altLang="zh-CN" sz="1000" b="1" dirty="0" smtClean="0">
                <a:latin typeface="微软雅黑" pitchFamily="34" charset="-122"/>
                <a:ea typeface="微软雅黑" pitchFamily="34" charset="-122"/>
              </a:rPr>
              <a:t>S7700</a:t>
            </a:r>
            <a:endParaRPr lang="zh-CN" altLang="en-US" sz="1000" b="1" dirty="0">
              <a:latin typeface="微软雅黑" pitchFamily="34" charset="-122"/>
              <a:ea typeface="微软雅黑" pitchFamily="34" charset="-122"/>
            </a:endParaRPr>
          </a:p>
        </p:txBody>
      </p:sp>
      <p:sp>
        <p:nvSpPr>
          <p:cNvPr id="186" name="TextBox 185"/>
          <p:cNvSpPr txBox="1"/>
          <p:nvPr/>
        </p:nvSpPr>
        <p:spPr>
          <a:xfrm>
            <a:off x="4430446" y="1374771"/>
            <a:ext cx="772068" cy="246221"/>
          </a:xfrm>
          <a:prstGeom prst="rect">
            <a:avLst/>
          </a:prstGeom>
          <a:noFill/>
        </p:spPr>
        <p:txBody>
          <a:bodyPr wrap="square" rtlCol="0">
            <a:spAutoFit/>
          </a:bodyPr>
          <a:lstStyle/>
          <a:p>
            <a:r>
              <a:rPr lang="en-US" altLang="zh-CN" sz="1000" b="1" dirty="0" smtClean="0">
                <a:latin typeface="微软雅黑" pitchFamily="34" charset="-122"/>
                <a:ea typeface="微软雅黑" pitchFamily="34" charset="-122"/>
              </a:rPr>
              <a:t>S9700</a:t>
            </a:r>
            <a:endParaRPr lang="zh-CN" altLang="en-US" sz="1000" b="1" dirty="0">
              <a:latin typeface="微软雅黑" pitchFamily="34" charset="-122"/>
              <a:ea typeface="微软雅黑" pitchFamily="34" charset="-122"/>
            </a:endParaRPr>
          </a:p>
        </p:txBody>
      </p:sp>
      <p:sp>
        <p:nvSpPr>
          <p:cNvPr id="187" name="TextBox 186"/>
          <p:cNvSpPr txBox="1"/>
          <p:nvPr/>
        </p:nvSpPr>
        <p:spPr>
          <a:xfrm>
            <a:off x="5235470" y="1207157"/>
            <a:ext cx="772068" cy="246221"/>
          </a:xfrm>
          <a:prstGeom prst="rect">
            <a:avLst/>
          </a:prstGeom>
          <a:noFill/>
        </p:spPr>
        <p:txBody>
          <a:bodyPr wrap="square" rtlCol="0">
            <a:spAutoFit/>
          </a:bodyPr>
          <a:lstStyle/>
          <a:p>
            <a:r>
              <a:rPr lang="en-US" altLang="zh-CN" sz="1000" b="1" dirty="0" smtClean="0">
                <a:latin typeface="微软雅黑" pitchFamily="34" charset="-122"/>
                <a:ea typeface="微软雅黑" pitchFamily="34" charset="-122"/>
              </a:rPr>
              <a:t>NE40E</a:t>
            </a:r>
            <a:endParaRPr lang="zh-CN" altLang="en-US" sz="1000" b="1" dirty="0">
              <a:latin typeface="微软雅黑" pitchFamily="34" charset="-122"/>
              <a:ea typeface="微软雅黑" pitchFamily="34" charset="-122"/>
            </a:endParaRPr>
          </a:p>
        </p:txBody>
      </p:sp>
      <p:sp>
        <p:nvSpPr>
          <p:cNvPr id="188" name="TextBox 187"/>
          <p:cNvSpPr txBox="1"/>
          <p:nvPr/>
        </p:nvSpPr>
        <p:spPr>
          <a:xfrm>
            <a:off x="5203197" y="1365147"/>
            <a:ext cx="965704" cy="246221"/>
          </a:xfrm>
          <a:prstGeom prst="rect">
            <a:avLst/>
          </a:prstGeom>
          <a:noFill/>
        </p:spPr>
        <p:txBody>
          <a:bodyPr wrap="square" rtlCol="0">
            <a:spAutoFit/>
          </a:bodyPr>
          <a:lstStyle/>
          <a:p>
            <a:r>
              <a:rPr lang="en-US" altLang="zh-CN" sz="1000" b="1" dirty="0" smtClean="0">
                <a:latin typeface="微软雅黑" pitchFamily="34" charset="-122"/>
                <a:ea typeface="微软雅黑" pitchFamily="34" charset="-122"/>
              </a:rPr>
              <a:t>ME60</a:t>
            </a:r>
            <a:r>
              <a:rPr lang="zh-CN" altLang="en-US" sz="1000" b="1" dirty="0" smtClean="0">
                <a:latin typeface="微软雅黑" pitchFamily="34" charset="-122"/>
                <a:ea typeface="微软雅黑" pitchFamily="34" charset="-122"/>
              </a:rPr>
              <a:t> </a:t>
            </a:r>
            <a:r>
              <a:rPr lang="en-US" altLang="zh-CN" sz="1000" b="1" dirty="0" smtClean="0">
                <a:latin typeface="微软雅黑" pitchFamily="34" charset="-122"/>
                <a:ea typeface="微软雅黑" pitchFamily="34" charset="-122"/>
              </a:rPr>
              <a:t>BRAS</a:t>
            </a:r>
            <a:endParaRPr lang="zh-CN" altLang="en-US" sz="1000" b="1" dirty="0">
              <a:latin typeface="微软雅黑" pitchFamily="34" charset="-122"/>
              <a:ea typeface="微软雅黑" pitchFamily="34" charset="-122"/>
            </a:endParaRPr>
          </a:p>
        </p:txBody>
      </p:sp>
      <p:pic>
        <p:nvPicPr>
          <p:cNvPr id="29" name="Picture 461" descr="图片240"/>
          <p:cNvPicPr>
            <a:picLocks noChangeAspect="1" noChangeArrowheads="1"/>
          </p:cNvPicPr>
          <p:nvPr/>
        </p:nvPicPr>
        <p:blipFill>
          <a:blip r:embed="rId9" cstate="print"/>
          <a:srcRect/>
          <a:stretch>
            <a:fillRect/>
          </a:stretch>
        </p:blipFill>
        <p:spPr bwMode="auto">
          <a:xfrm>
            <a:off x="1436780" y="2926872"/>
            <a:ext cx="288000" cy="225876"/>
          </a:xfrm>
          <a:prstGeom prst="rect">
            <a:avLst/>
          </a:prstGeom>
          <a:noFill/>
          <a:effectLst>
            <a:outerShdw blurRad="50800" dist="38100" dir="2700000" algn="tl" rotWithShape="0">
              <a:prstClr val="black">
                <a:alpha val="40000"/>
              </a:prstClr>
            </a:outerShdw>
          </a:effectLst>
        </p:spPr>
      </p:pic>
      <p:pic>
        <p:nvPicPr>
          <p:cNvPr id="31" name="Picture 461" descr="图片240"/>
          <p:cNvPicPr>
            <a:picLocks noChangeAspect="1" noChangeArrowheads="1"/>
          </p:cNvPicPr>
          <p:nvPr/>
        </p:nvPicPr>
        <p:blipFill>
          <a:blip r:embed="rId9" cstate="print"/>
          <a:srcRect/>
          <a:stretch>
            <a:fillRect/>
          </a:stretch>
        </p:blipFill>
        <p:spPr bwMode="auto">
          <a:xfrm>
            <a:off x="1420338" y="2664791"/>
            <a:ext cx="288000" cy="225876"/>
          </a:xfrm>
          <a:prstGeom prst="rect">
            <a:avLst/>
          </a:prstGeom>
          <a:noFill/>
          <a:effectLst>
            <a:outerShdw blurRad="50800" dist="38100" dir="2700000" algn="tl" rotWithShape="0">
              <a:prstClr val="black">
                <a:alpha val="40000"/>
              </a:prstClr>
            </a:outerShdw>
          </a:effectLst>
        </p:spPr>
      </p:pic>
      <p:pic>
        <p:nvPicPr>
          <p:cNvPr id="32" name="Picture 461" descr="图片240"/>
          <p:cNvPicPr>
            <a:picLocks noChangeAspect="1" noChangeArrowheads="1"/>
          </p:cNvPicPr>
          <p:nvPr/>
        </p:nvPicPr>
        <p:blipFill>
          <a:blip r:embed="rId9" cstate="print"/>
          <a:srcRect/>
          <a:stretch>
            <a:fillRect/>
          </a:stretch>
        </p:blipFill>
        <p:spPr bwMode="auto">
          <a:xfrm>
            <a:off x="1401904" y="2224140"/>
            <a:ext cx="288000" cy="225876"/>
          </a:xfrm>
          <a:prstGeom prst="rect">
            <a:avLst/>
          </a:prstGeom>
          <a:noFill/>
          <a:effectLst>
            <a:outerShdw blurRad="50800" dist="38100" dir="2700000" algn="tl" rotWithShape="0">
              <a:prstClr val="black">
                <a:alpha val="40000"/>
              </a:prstClr>
            </a:outerShdw>
          </a:effectLst>
        </p:spPr>
      </p:pic>
      <p:pic>
        <p:nvPicPr>
          <p:cNvPr id="33" name="Picture 461" descr="图片240"/>
          <p:cNvPicPr>
            <a:picLocks noChangeAspect="1" noChangeArrowheads="1"/>
          </p:cNvPicPr>
          <p:nvPr/>
        </p:nvPicPr>
        <p:blipFill>
          <a:blip r:embed="rId9" cstate="print"/>
          <a:srcRect/>
          <a:stretch>
            <a:fillRect/>
          </a:stretch>
        </p:blipFill>
        <p:spPr bwMode="auto">
          <a:xfrm>
            <a:off x="1382106" y="1980535"/>
            <a:ext cx="288000" cy="225876"/>
          </a:xfrm>
          <a:prstGeom prst="rect">
            <a:avLst/>
          </a:prstGeom>
          <a:noFill/>
          <a:effectLst>
            <a:outerShdw blurRad="50800" dist="38100" dir="2700000" algn="tl" rotWithShape="0">
              <a:prstClr val="black">
                <a:alpha val="40000"/>
              </a:prstClr>
            </a:outerShdw>
          </a:effectLst>
        </p:spPr>
      </p:pic>
      <p:pic>
        <p:nvPicPr>
          <p:cNvPr id="34" name="Picture 459" descr="图片238"/>
          <p:cNvPicPr>
            <a:picLocks noChangeAspect="1" noChangeArrowheads="1"/>
          </p:cNvPicPr>
          <p:nvPr/>
        </p:nvPicPr>
        <p:blipFill>
          <a:blip r:embed="rId10" cstate="print"/>
          <a:srcRect/>
          <a:stretch>
            <a:fillRect/>
          </a:stretch>
        </p:blipFill>
        <p:spPr bwMode="auto">
          <a:xfrm>
            <a:off x="2302889" y="2618469"/>
            <a:ext cx="288000" cy="227687"/>
          </a:xfrm>
          <a:prstGeom prst="rect">
            <a:avLst/>
          </a:prstGeom>
          <a:noFill/>
          <a:effectLst>
            <a:outerShdw blurRad="50800" dist="38100" dir="2700000" algn="tl" rotWithShape="0">
              <a:prstClr val="black">
                <a:alpha val="40000"/>
              </a:prstClr>
            </a:outerShdw>
          </a:effectLst>
        </p:spPr>
      </p:pic>
      <p:pic>
        <p:nvPicPr>
          <p:cNvPr id="37" name="Picture 459" descr="图片238"/>
          <p:cNvPicPr>
            <a:picLocks noChangeAspect="1" noChangeArrowheads="1"/>
          </p:cNvPicPr>
          <p:nvPr/>
        </p:nvPicPr>
        <p:blipFill>
          <a:blip r:embed="rId10" cstate="print"/>
          <a:srcRect/>
          <a:stretch>
            <a:fillRect/>
          </a:stretch>
        </p:blipFill>
        <p:spPr bwMode="auto">
          <a:xfrm>
            <a:off x="2282454" y="2177698"/>
            <a:ext cx="288000" cy="227687"/>
          </a:xfrm>
          <a:prstGeom prst="rect">
            <a:avLst/>
          </a:prstGeom>
          <a:noFill/>
          <a:effectLst>
            <a:outerShdw blurRad="50800" dist="38100" dir="2700000" algn="tl" rotWithShape="0">
              <a:prstClr val="black">
                <a:alpha val="40000"/>
              </a:prstClr>
            </a:outerShdw>
          </a:effectLst>
        </p:spPr>
      </p:pic>
      <p:pic>
        <p:nvPicPr>
          <p:cNvPr id="39" name="Picture 461" descr="图片240"/>
          <p:cNvPicPr>
            <a:picLocks noChangeAspect="1" noChangeArrowheads="1"/>
          </p:cNvPicPr>
          <p:nvPr/>
        </p:nvPicPr>
        <p:blipFill>
          <a:blip r:embed="rId9" cstate="print"/>
          <a:srcRect/>
          <a:stretch>
            <a:fillRect/>
          </a:stretch>
        </p:blipFill>
        <p:spPr bwMode="auto">
          <a:xfrm>
            <a:off x="3707501" y="3189178"/>
            <a:ext cx="288000" cy="225876"/>
          </a:xfrm>
          <a:prstGeom prst="rect">
            <a:avLst/>
          </a:prstGeom>
          <a:noFill/>
          <a:effectLst>
            <a:outerShdw blurRad="50800" dist="38100" dir="2700000" algn="tl" rotWithShape="0">
              <a:prstClr val="black">
                <a:alpha val="40000"/>
              </a:prstClr>
            </a:outerShdw>
          </a:effectLst>
        </p:spPr>
      </p:pic>
      <p:pic>
        <p:nvPicPr>
          <p:cNvPr id="42" name="Picture 459" descr="图片238"/>
          <p:cNvPicPr>
            <a:picLocks noChangeAspect="1" noChangeArrowheads="1"/>
          </p:cNvPicPr>
          <p:nvPr/>
        </p:nvPicPr>
        <p:blipFill>
          <a:blip r:embed="rId10" cstate="print"/>
          <a:srcRect/>
          <a:stretch>
            <a:fillRect/>
          </a:stretch>
        </p:blipFill>
        <p:spPr bwMode="auto">
          <a:xfrm>
            <a:off x="3592897" y="2785899"/>
            <a:ext cx="288000" cy="227687"/>
          </a:xfrm>
          <a:prstGeom prst="rect">
            <a:avLst/>
          </a:prstGeom>
          <a:noFill/>
          <a:effectLst>
            <a:outerShdw blurRad="50800" dist="38100" dir="2700000" algn="tl" rotWithShape="0">
              <a:prstClr val="black">
                <a:alpha val="40000"/>
              </a:prstClr>
            </a:outerShdw>
          </a:effectLst>
        </p:spPr>
      </p:pic>
      <p:pic>
        <p:nvPicPr>
          <p:cNvPr id="43" name="Picture 459" descr="图片238"/>
          <p:cNvPicPr>
            <a:picLocks noChangeAspect="1" noChangeArrowheads="1"/>
          </p:cNvPicPr>
          <p:nvPr/>
        </p:nvPicPr>
        <p:blipFill>
          <a:blip r:embed="rId10" cstate="print"/>
          <a:srcRect/>
          <a:stretch>
            <a:fillRect/>
          </a:stretch>
        </p:blipFill>
        <p:spPr bwMode="auto">
          <a:xfrm>
            <a:off x="4267522" y="2596407"/>
            <a:ext cx="288000" cy="227687"/>
          </a:xfrm>
          <a:prstGeom prst="rect">
            <a:avLst/>
          </a:prstGeom>
          <a:noFill/>
          <a:effectLst>
            <a:outerShdw blurRad="50800" dist="38100" dir="2700000" algn="tl" rotWithShape="0">
              <a:prstClr val="black">
                <a:alpha val="40000"/>
              </a:prstClr>
            </a:outerShdw>
          </a:effectLst>
        </p:spPr>
      </p:pic>
      <p:pic>
        <p:nvPicPr>
          <p:cNvPr id="45" name="Picture 461" descr="图片240"/>
          <p:cNvPicPr>
            <a:picLocks noChangeAspect="1" noChangeArrowheads="1"/>
          </p:cNvPicPr>
          <p:nvPr/>
        </p:nvPicPr>
        <p:blipFill>
          <a:blip r:embed="rId9" cstate="print"/>
          <a:srcRect/>
          <a:stretch>
            <a:fillRect/>
          </a:stretch>
        </p:blipFill>
        <p:spPr bwMode="auto">
          <a:xfrm>
            <a:off x="4784761" y="2644634"/>
            <a:ext cx="288000" cy="225876"/>
          </a:xfrm>
          <a:prstGeom prst="rect">
            <a:avLst/>
          </a:prstGeom>
          <a:noFill/>
          <a:effectLst>
            <a:outerShdw blurRad="50800" dist="38100" dir="2700000" algn="tl" rotWithShape="0">
              <a:prstClr val="black">
                <a:alpha val="40000"/>
              </a:prstClr>
            </a:outerShdw>
          </a:effectLst>
        </p:spPr>
      </p:pic>
      <p:pic>
        <p:nvPicPr>
          <p:cNvPr id="47" name="Picture 461" descr="图片240"/>
          <p:cNvPicPr>
            <a:picLocks noChangeAspect="1" noChangeArrowheads="1"/>
          </p:cNvPicPr>
          <p:nvPr/>
        </p:nvPicPr>
        <p:blipFill>
          <a:blip r:embed="rId9" cstate="print"/>
          <a:srcRect/>
          <a:stretch>
            <a:fillRect/>
          </a:stretch>
        </p:blipFill>
        <p:spPr bwMode="auto">
          <a:xfrm>
            <a:off x="3023852" y="3162339"/>
            <a:ext cx="288000" cy="225876"/>
          </a:xfrm>
          <a:prstGeom prst="rect">
            <a:avLst/>
          </a:prstGeom>
          <a:noFill/>
          <a:effectLst>
            <a:outerShdw blurRad="50800" dist="38100" dir="2700000" algn="tl" rotWithShape="0">
              <a:prstClr val="black">
                <a:alpha val="40000"/>
              </a:prstClr>
            </a:outerShdw>
          </a:effectLst>
        </p:spPr>
      </p:pic>
      <p:pic>
        <p:nvPicPr>
          <p:cNvPr id="48" name="Picture 461" descr="图片240"/>
          <p:cNvPicPr>
            <a:picLocks noChangeAspect="1" noChangeArrowheads="1"/>
          </p:cNvPicPr>
          <p:nvPr/>
        </p:nvPicPr>
        <p:blipFill>
          <a:blip r:embed="rId9" cstate="print"/>
          <a:srcRect/>
          <a:stretch>
            <a:fillRect/>
          </a:stretch>
        </p:blipFill>
        <p:spPr bwMode="auto">
          <a:xfrm>
            <a:off x="2519808" y="3134793"/>
            <a:ext cx="288000" cy="225876"/>
          </a:xfrm>
          <a:prstGeom prst="rect">
            <a:avLst/>
          </a:prstGeom>
          <a:noFill/>
          <a:effectLst>
            <a:outerShdw blurRad="50800" dist="38100" dir="2700000" algn="tl" rotWithShape="0">
              <a:prstClr val="black">
                <a:alpha val="40000"/>
              </a:prstClr>
            </a:outerShdw>
          </a:effectLst>
        </p:spPr>
      </p:pic>
      <p:pic>
        <p:nvPicPr>
          <p:cNvPr id="49" name="Picture 459" descr="图片238"/>
          <p:cNvPicPr>
            <a:picLocks noChangeAspect="1" noChangeArrowheads="1"/>
          </p:cNvPicPr>
          <p:nvPr/>
        </p:nvPicPr>
        <p:blipFill>
          <a:blip r:embed="rId10" cstate="print"/>
          <a:srcRect/>
          <a:stretch>
            <a:fillRect/>
          </a:stretch>
        </p:blipFill>
        <p:spPr bwMode="auto">
          <a:xfrm>
            <a:off x="2981265" y="2751481"/>
            <a:ext cx="288000" cy="227687"/>
          </a:xfrm>
          <a:prstGeom prst="rect">
            <a:avLst/>
          </a:prstGeom>
          <a:noFill/>
          <a:effectLst>
            <a:outerShdw blurRad="50800" dist="38100" dir="2700000" algn="tl" rotWithShape="0">
              <a:prstClr val="black">
                <a:alpha val="40000"/>
              </a:prstClr>
            </a:outerShdw>
          </a:effectLst>
        </p:spPr>
      </p:pic>
      <p:cxnSp>
        <p:nvCxnSpPr>
          <p:cNvPr id="51" name="直接连接符 50"/>
          <p:cNvCxnSpPr>
            <a:stCxn id="29" idx="3"/>
            <a:endCxn id="34" idx="1"/>
          </p:cNvCxnSpPr>
          <p:nvPr/>
        </p:nvCxnSpPr>
        <p:spPr bwMode="auto">
          <a:xfrm flipV="1">
            <a:off x="1724781" y="2732312"/>
            <a:ext cx="578109" cy="307498"/>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3" name="直接连接符 52"/>
          <p:cNvCxnSpPr>
            <a:stCxn id="31" idx="3"/>
            <a:endCxn id="34" idx="1"/>
          </p:cNvCxnSpPr>
          <p:nvPr/>
        </p:nvCxnSpPr>
        <p:spPr bwMode="auto">
          <a:xfrm flipV="1">
            <a:off x="1708338" y="2732312"/>
            <a:ext cx="594551" cy="45417"/>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7" name="直接连接符 56"/>
          <p:cNvCxnSpPr>
            <a:stCxn id="33" idx="3"/>
            <a:endCxn id="37" idx="1"/>
          </p:cNvCxnSpPr>
          <p:nvPr/>
        </p:nvCxnSpPr>
        <p:spPr bwMode="auto">
          <a:xfrm>
            <a:off x="1670106" y="2093474"/>
            <a:ext cx="612348" cy="198068"/>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1" name="直接连接符 60"/>
          <p:cNvCxnSpPr>
            <a:stCxn id="32" idx="3"/>
            <a:endCxn id="37" idx="1"/>
          </p:cNvCxnSpPr>
          <p:nvPr/>
        </p:nvCxnSpPr>
        <p:spPr bwMode="auto">
          <a:xfrm flipV="1">
            <a:off x="1689904" y="2291542"/>
            <a:ext cx="592550" cy="45536"/>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6" name="直接连接符 65"/>
          <p:cNvCxnSpPr>
            <a:stCxn id="39" idx="0"/>
            <a:endCxn id="42" idx="2"/>
          </p:cNvCxnSpPr>
          <p:nvPr/>
        </p:nvCxnSpPr>
        <p:spPr bwMode="auto">
          <a:xfrm flipH="1" flipV="1">
            <a:off x="3736897" y="3013586"/>
            <a:ext cx="114604" cy="175592"/>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2" name="直接连接符 71"/>
          <p:cNvCxnSpPr>
            <a:stCxn id="45" idx="1"/>
            <a:endCxn id="43" idx="3"/>
          </p:cNvCxnSpPr>
          <p:nvPr/>
        </p:nvCxnSpPr>
        <p:spPr bwMode="auto">
          <a:xfrm flipH="1" flipV="1">
            <a:off x="4555523" y="2710251"/>
            <a:ext cx="229239" cy="47321"/>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7" name="直接连接符 76"/>
          <p:cNvCxnSpPr>
            <a:stCxn id="49" idx="2"/>
            <a:endCxn id="47" idx="0"/>
          </p:cNvCxnSpPr>
          <p:nvPr/>
        </p:nvCxnSpPr>
        <p:spPr bwMode="auto">
          <a:xfrm>
            <a:off x="3125266" y="2979168"/>
            <a:ext cx="42587" cy="183171"/>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9" name="直接连接符 78"/>
          <p:cNvCxnSpPr>
            <a:stCxn id="49" idx="2"/>
            <a:endCxn id="48" idx="0"/>
          </p:cNvCxnSpPr>
          <p:nvPr/>
        </p:nvCxnSpPr>
        <p:spPr bwMode="auto">
          <a:xfrm flipH="1">
            <a:off x="2663809" y="2979168"/>
            <a:ext cx="461457" cy="155625"/>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84" name="Picture 1679" descr="图片51"/>
          <p:cNvPicPr>
            <a:picLocks noChangeAspect="1" noChangeArrowheads="1"/>
          </p:cNvPicPr>
          <p:nvPr/>
        </p:nvPicPr>
        <p:blipFill>
          <a:blip r:embed="rId11" cstate="print"/>
          <a:srcRect/>
          <a:stretch>
            <a:fillRect/>
          </a:stretch>
        </p:blipFill>
        <p:spPr bwMode="auto">
          <a:xfrm>
            <a:off x="3931857" y="2225637"/>
            <a:ext cx="288000" cy="242477"/>
          </a:xfrm>
          <a:prstGeom prst="rect">
            <a:avLst/>
          </a:prstGeom>
          <a:noFill/>
          <a:effectLst>
            <a:outerShdw blurRad="50800" dist="38100" dir="2700000" algn="tl" rotWithShape="0">
              <a:prstClr val="black">
                <a:alpha val="40000"/>
              </a:prstClr>
            </a:outerShdw>
          </a:effectLst>
        </p:spPr>
      </p:pic>
      <p:grpSp>
        <p:nvGrpSpPr>
          <p:cNvPr id="7" name="组合 84"/>
          <p:cNvGrpSpPr/>
          <p:nvPr/>
        </p:nvGrpSpPr>
        <p:grpSpPr>
          <a:xfrm>
            <a:off x="4079049" y="2023515"/>
            <a:ext cx="477405" cy="162000"/>
            <a:chOff x="724614" y="2132856"/>
            <a:chExt cx="477405" cy="216000"/>
          </a:xfrm>
          <a:effectLst>
            <a:outerShdw blurRad="50800" dist="38100" dir="2700000" algn="tl" rotWithShape="0">
              <a:prstClr val="black">
                <a:alpha val="40000"/>
              </a:prstClr>
            </a:outerShdw>
          </a:effectLst>
        </p:grpSpPr>
        <p:pic>
          <p:nvPicPr>
            <p:cNvPr id="86" name="Picture 1939" descr="图片682"/>
            <p:cNvPicPr>
              <a:picLocks noChangeAspect="1" noChangeArrowheads="1"/>
            </p:cNvPicPr>
            <p:nvPr/>
          </p:nvPicPr>
          <p:blipFill>
            <a:blip r:embed="rId12" cstate="print"/>
            <a:srcRect/>
            <a:stretch>
              <a:fillRect/>
            </a:stretch>
          </p:blipFill>
          <p:spPr bwMode="auto">
            <a:xfrm>
              <a:off x="890382" y="2132856"/>
              <a:ext cx="135268" cy="216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7" name="Picture 2023" descr="图片248"/>
            <p:cNvPicPr>
              <a:picLocks noChangeAspect="1" noChangeArrowheads="1"/>
            </p:cNvPicPr>
            <p:nvPr/>
          </p:nvPicPr>
          <p:blipFill>
            <a:blip r:embed="rId13" cstate="print"/>
            <a:srcRect/>
            <a:stretch>
              <a:fillRect/>
            </a:stretch>
          </p:blipFill>
          <p:spPr bwMode="auto">
            <a:xfrm>
              <a:off x="724614" y="2132856"/>
              <a:ext cx="141772" cy="216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8" name="Picture 1438" descr="图片34"/>
            <p:cNvPicPr>
              <a:picLocks noChangeAspect="1" noChangeArrowheads="1"/>
            </p:cNvPicPr>
            <p:nvPr/>
          </p:nvPicPr>
          <p:blipFill>
            <a:blip r:embed="rId14" cstate="print"/>
            <a:srcRect/>
            <a:stretch>
              <a:fillRect/>
            </a:stretch>
          </p:blipFill>
          <p:spPr bwMode="auto">
            <a:xfrm>
              <a:off x="1061654" y="2132856"/>
              <a:ext cx="140365" cy="216000"/>
            </a:xfrm>
            <a:prstGeom prst="rect">
              <a:avLst/>
            </a:prstGeom>
            <a:noFill/>
            <a:effectLst>
              <a:outerShdw blurRad="50800" dist="38100" dir="2700000" algn="tl" rotWithShape="0">
                <a:prstClr val="black">
                  <a:alpha val="40000"/>
                </a:prstClr>
              </a:outerShdw>
            </a:effectLst>
          </p:spPr>
        </p:pic>
      </p:grpSp>
      <p:pic>
        <p:nvPicPr>
          <p:cNvPr id="91" name="Picture 460" descr="图片239"/>
          <p:cNvPicPr>
            <a:picLocks noChangeAspect="1" noChangeArrowheads="1"/>
          </p:cNvPicPr>
          <p:nvPr/>
        </p:nvPicPr>
        <p:blipFill>
          <a:blip r:embed="rId3" cstate="print"/>
          <a:srcRect/>
          <a:stretch>
            <a:fillRect/>
          </a:stretch>
        </p:blipFill>
        <p:spPr bwMode="auto">
          <a:xfrm>
            <a:off x="3101778" y="2193457"/>
            <a:ext cx="297639" cy="224159"/>
          </a:xfrm>
          <a:prstGeom prst="rect">
            <a:avLst/>
          </a:prstGeom>
          <a:noFill/>
          <a:effectLst>
            <a:outerShdw blurRad="50800" dist="38100" dir="2700000" algn="tl" rotWithShape="0">
              <a:prstClr val="black">
                <a:alpha val="40000"/>
              </a:prstClr>
            </a:outerShdw>
          </a:effectLst>
        </p:spPr>
      </p:pic>
      <p:cxnSp>
        <p:nvCxnSpPr>
          <p:cNvPr id="94" name="直接连接符 93"/>
          <p:cNvCxnSpPr>
            <a:stCxn id="37" idx="3"/>
            <a:endCxn id="91" idx="2"/>
          </p:cNvCxnSpPr>
          <p:nvPr/>
        </p:nvCxnSpPr>
        <p:spPr bwMode="auto">
          <a:xfrm>
            <a:off x="2570455" y="2291542"/>
            <a:ext cx="680143" cy="126074"/>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6" name="直接连接符 95"/>
          <p:cNvCxnSpPr>
            <a:stCxn id="42" idx="0"/>
            <a:endCxn id="91" idx="2"/>
          </p:cNvCxnSpPr>
          <p:nvPr/>
        </p:nvCxnSpPr>
        <p:spPr bwMode="auto">
          <a:xfrm flipH="1" flipV="1">
            <a:off x="3250597" y="2417616"/>
            <a:ext cx="486300" cy="368283"/>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1" name="直接连接符 100"/>
          <p:cNvCxnSpPr>
            <a:stCxn id="34" idx="3"/>
            <a:endCxn id="91" idx="2"/>
          </p:cNvCxnSpPr>
          <p:nvPr/>
        </p:nvCxnSpPr>
        <p:spPr bwMode="auto">
          <a:xfrm flipV="1">
            <a:off x="2590889" y="2417616"/>
            <a:ext cx="659708" cy="314696"/>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3" name="直接连接符 102"/>
          <p:cNvCxnSpPr>
            <a:stCxn id="49" idx="0"/>
            <a:endCxn id="91" idx="2"/>
          </p:cNvCxnSpPr>
          <p:nvPr/>
        </p:nvCxnSpPr>
        <p:spPr bwMode="auto">
          <a:xfrm flipV="1">
            <a:off x="3125265" y="2417616"/>
            <a:ext cx="125332" cy="333865"/>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3" name="直接连接符 112"/>
          <p:cNvCxnSpPr>
            <a:stCxn id="156" idx="3"/>
            <a:endCxn id="84" idx="1"/>
          </p:cNvCxnSpPr>
          <p:nvPr/>
        </p:nvCxnSpPr>
        <p:spPr bwMode="auto">
          <a:xfrm>
            <a:off x="3552937" y="2282676"/>
            <a:ext cx="378921" cy="64199"/>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8" name="直接连接符 137"/>
          <p:cNvCxnSpPr>
            <a:stCxn id="91" idx="0"/>
            <a:endCxn id="136" idx="2"/>
          </p:cNvCxnSpPr>
          <p:nvPr/>
        </p:nvCxnSpPr>
        <p:spPr bwMode="auto">
          <a:xfrm flipH="1" flipV="1">
            <a:off x="3232117" y="2048191"/>
            <a:ext cx="18481" cy="145266"/>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65" name="闪电形 164"/>
          <p:cNvSpPr/>
          <p:nvPr/>
        </p:nvSpPr>
        <p:spPr bwMode="auto">
          <a:xfrm rot="18177846">
            <a:off x="3250391" y="1759858"/>
            <a:ext cx="488459" cy="93316"/>
          </a:xfrm>
          <a:prstGeom prst="lightningBolt">
            <a:avLst/>
          </a:prstGeom>
          <a:solidFill>
            <a:schemeClr val="accent1">
              <a:lumMod val="7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8" name="组合 73"/>
          <p:cNvGrpSpPr/>
          <p:nvPr/>
        </p:nvGrpSpPr>
        <p:grpSpPr>
          <a:xfrm>
            <a:off x="3284353" y="1451713"/>
            <a:ext cx="724838" cy="275437"/>
            <a:chOff x="2695013" y="1700808"/>
            <a:chExt cx="1075772" cy="545055"/>
          </a:xfrm>
          <a:effectLst>
            <a:outerShdw blurRad="50800" dist="38100" dir="2700000" algn="tl" rotWithShape="0">
              <a:prstClr val="black">
                <a:alpha val="40000"/>
              </a:prstClr>
            </a:outerShdw>
          </a:effectLst>
        </p:grpSpPr>
        <p:sp>
          <p:nvSpPr>
            <p:cNvPr id="170" name="云形 169"/>
            <p:cNvSpPr/>
            <p:nvPr/>
          </p:nvSpPr>
          <p:spPr bwMode="auto">
            <a:xfrm>
              <a:off x="2695013" y="1700808"/>
              <a:ext cx="940883" cy="504056"/>
            </a:xfrm>
            <a:prstGeom prst="cloud">
              <a:avLst/>
            </a:prstGeom>
            <a:solidFill>
              <a:srgbClr val="92D050"/>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bg1"/>
                </a:solidFill>
                <a:effectLst/>
                <a:latin typeface="Arial" charset="0"/>
                <a:ea typeface="宋体" charset="-122"/>
              </a:endParaRPr>
            </a:p>
          </p:txBody>
        </p:sp>
        <p:sp>
          <p:nvSpPr>
            <p:cNvPr id="171" name="TextBox 170"/>
            <p:cNvSpPr txBox="1"/>
            <p:nvPr/>
          </p:nvSpPr>
          <p:spPr>
            <a:xfrm>
              <a:off x="2699792" y="1789076"/>
              <a:ext cx="1070993" cy="456787"/>
            </a:xfrm>
            <a:prstGeom prst="rect">
              <a:avLst/>
            </a:prstGeom>
            <a:noFill/>
          </p:spPr>
          <p:txBody>
            <a:bodyPr wrap="square" rtlCol="0">
              <a:spAutoFit/>
            </a:bodyPr>
            <a:lstStyle/>
            <a:p>
              <a:r>
                <a:rPr lang="en-US" altLang="zh-CN" sz="900" b="1" dirty="0" smtClean="0">
                  <a:solidFill>
                    <a:schemeClr val="bg1"/>
                  </a:solidFill>
                  <a:latin typeface="Arial" charset="0"/>
                  <a:ea typeface="宋体" charset="-122"/>
                </a:rPr>
                <a:t>CERNET</a:t>
              </a:r>
              <a:endParaRPr lang="zh-CN" altLang="en-US" sz="900" b="1" dirty="0" smtClean="0">
                <a:solidFill>
                  <a:schemeClr val="bg1"/>
                </a:solidFill>
                <a:latin typeface="Arial" charset="0"/>
                <a:ea typeface="宋体" charset="-122"/>
              </a:endParaRPr>
            </a:p>
          </p:txBody>
        </p:sp>
      </p:grpSp>
      <p:sp>
        <p:nvSpPr>
          <p:cNvPr id="172" name="闪电形 171"/>
          <p:cNvSpPr/>
          <p:nvPr/>
        </p:nvSpPr>
        <p:spPr bwMode="auto">
          <a:xfrm rot="13529658">
            <a:off x="2746643" y="1767980"/>
            <a:ext cx="488459" cy="93316"/>
          </a:xfrm>
          <a:prstGeom prst="lightningBolt">
            <a:avLst/>
          </a:prstGeom>
          <a:solidFill>
            <a:schemeClr val="accent1">
              <a:lumMod val="7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136" name="Picture 456" descr="图片235"/>
          <p:cNvPicPr>
            <a:picLocks noChangeAspect="1" noChangeArrowheads="1"/>
          </p:cNvPicPr>
          <p:nvPr/>
        </p:nvPicPr>
        <p:blipFill>
          <a:blip r:embed="rId15" cstate="print"/>
          <a:srcRect/>
          <a:stretch>
            <a:fillRect/>
          </a:stretch>
        </p:blipFill>
        <p:spPr bwMode="auto">
          <a:xfrm>
            <a:off x="3088116" y="1843608"/>
            <a:ext cx="288000" cy="204583"/>
          </a:xfrm>
          <a:prstGeom prst="rect">
            <a:avLst/>
          </a:prstGeom>
          <a:noFill/>
          <a:effectLst>
            <a:outerShdw blurRad="50800" dist="38100" dir="2700000" algn="tl" rotWithShape="0">
              <a:prstClr val="black">
                <a:alpha val="40000"/>
              </a:prstClr>
            </a:outerShdw>
          </a:effectLst>
        </p:spPr>
      </p:pic>
      <p:grpSp>
        <p:nvGrpSpPr>
          <p:cNvPr id="9" name="组合 70"/>
          <p:cNvGrpSpPr/>
          <p:nvPr/>
        </p:nvGrpSpPr>
        <p:grpSpPr>
          <a:xfrm>
            <a:off x="2522821" y="1451713"/>
            <a:ext cx="653521" cy="275437"/>
            <a:chOff x="863588" y="1700808"/>
            <a:chExt cx="969926" cy="545055"/>
          </a:xfrm>
          <a:effectLst>
            <a:outerShdw blurRad="50800" dist="38100" dir="2700000" algn="tl" rotWithShape="0">
              <a:prstClr val="black">
                <a:alpha val="40000"/>
              </a:prstClr>
            </a:outerShdw>
          </a:effectLst>
        </p:grpSpPr>
        <p:sp>
          <p:nvSpPr>
            <p:cNvPr id="167" name="云形 166"/>
            <p:cNvSpPr/>
            <p:nvPr/>
          </p:nvSpPr>
          <p:spPr bwMode="auto">
            <a:xfrm>
              <a:off x="863588" y="1700808"/>
              <a:ext cx="940883" cy="504056"/>
            </a:xfrm>
            <a:prstGeom prst="cloud">
              <a:avLst/>
            </a:prstGeom>
            <a:solidFill>
              <a:srgbClr val="00B0F0"/>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200" b="1" i="0" u="none" strike="noStrike" cap="none" normalizeH="0" baseline="0" dirty="0" smtClean="0">
                <a:ln>
                  <a:noFill/>
                </a:ln>
                <a:solidFill>
                  <a:schemeClr val="bg1"/>
                </a:solidFill>
                <a:effectLst/>
                <a:latin typeface="Arial" charset="0"/>
                <a:ea typeface="宋体" charset="-122"/>
              </a:endParaRPr>
            </a:p>
          </p:txBody>
        </p:sp>
        <p:sp>
          <p:nvSpPr>
            <p:cNvPr id="168" name="TextBox 167"/>
            <p:cNvSpPr txBox="1"/>
            <p:nvPr/>
          </p:nvSpPr>
          <p:spPr>
            <a:xfrm>
              <a:off x="899592" y="1789076"/>
              <a:ext cx="933922" cy="456787"/>
            </a:xfrm>
            <a:prstGeom prst="rect">
              <a:avLst/>
            </a:prstGeom>
            <a:noFill/>
          </p:spPr>
          <p:txBody>
            <a:bodyPr wrap="square" rtlCol="0">
              <a:spAutoFit/>
            </a:bodyPr>
            <a:lstStyle/>
            <a:p>
              <a:r>
                <a:rPr lang="en-US" altLang="zh-CN" sz="900" b="1" dirty="0" smtClean="0">
                  <a:solidFill>
                    <a:schemeClr val="bg1"/>
                  </a:solidFill>
                  <a:latin typeface="Arial" charset="0"/>
                  <a:ea typeface="宋体" charset="-122"/>
                </a:rPr>
                <a:t>Internet</a:t>
              </a:r>
              <a:endParaRPr lang="zh-CN" altLang="en-US" sz="900" b="1" dirty="0" smtClean="0">
                <a:solidFill>
                  <a:schemeClr val="bg1"/>
                </a:solidFill>
                <a:latin typeface="Arial" charset="0"/>
                <a:ea typeface="宋体" charset="-122"/>
              </a:endParaRPr>
            </a:p>
          </p:txBody>
        </p:sp>
      </p:grpSp>
      <p:cxnSp>
        <p:nvCxnSpPr>
          <p:cNvPr id="174" name="直接连接符 173"/>
          <p:cNvCxnSpPr>
            <a:stCxn id="43" idx="1"/>
            <a:endCxn id="91" idx="2"/>
          </p:cNvCxnSpPr>
          <p:nvPr/>
        </p:nvCxnSpPr>
        <p:spPr bwMode="auto">
          <a:xfrm flipH="1" flipV="1">
            <a:off x="3250598" y="2417616"/>
            <a:ext cx="1016925" cy="292635"/>
          </a:xfrm>
          <a:prstGeom prst="line">
            <a:avLst/>
          </a:prstGeom>
          <a:ln w="190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92" name="圆角矩形 191"/>
          <p:cNvSpPr/>
          <p:nvPr/>
        </p:nvSpPr>
        <p:spPr bwMode="auto">
          <a:xfrm>
            <a:off x="4089023" y="3236401"/>
            <a:ext cx="560784" cy="175184"/>
          </a:xfrm>
          <a:prstGeom prst="roundRect">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900" b="1" i="0" u="none" strike="noStrike" cap="none" normalizeH="0" baseline="0" dirty="0" smtClean="0">
                <a:ln>
                  <a:noFill/>
                </a:ln>
                <a:solidFill>
                  <a:srgbClr val="FF0000"/>
                </a:solidFill>
                <a:effectLst/>
                <a:latin typeface="微软雅黑" pitchFamily="34" charset="-122"/>
                <a:ea typeface="微软雅黑" pitchFamily="34" charset="-122"/>
              </a:rPr>
              <a:t>图书馆</a:t>
            </a:r>
          </a:p>
        </p:txBody>
      </p:sp>
      <p:sp>
        <p:nvSpPr>
          <p:cNvPr id="194" name="圆角矩形 193"/>
          <p:cNvSpPr/>
          <p:nvPr/>
        </p:nvSpPr>
        <p:spPr bwMode="auto">
          <a:xfrm>
            <a:off x="1942343" y="3030231"/>
            <a:ext cx="560784" cy="175184"/>
          </a:xfrm>
          <a:prstGeom prst="roundRect">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900" b="1" i="0" u="none" strike="noStrike" cap="none" normalizeH="0" baseline="0" dirty="0" smtClean="0">
                <a:ln>
                  <a:noFill/>
                </a:ln>
                <a:solidFill>
                  <a:srgbClr val="FF0000"/>
                </a:solidFill>
                <a:effectLst/>
                <a:latin typeface="微软雅黑" pitchFamily="34" charset="-122"/>
                <a:ea typeface="微软雅黑" pitchFamily="34" charset="-122"/>
              </a:rPr>
              <a:t>教学区</a:t>
            </a:r>
          </a:p>
        </p:txBody>
      </p:sp>
      <p:sp>
        <p:nvSpPr>
          <p:cNvPr id="195" name="圆角矩形 194"/>
          <p:cNvSpPr/>
          <p:nvPr/>
        </p:nvSpPr>
        <p:spPr bwMode="auto">
          <a:xfrm>
            <a:off x="1303846" y="2441283"/>
            <a:ext cx="560784" cy="175184"/>
          </a:xfrm>
          <a:prstGeom prst="roundRect">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900" b="1" i="0" u="none" strike="noStrike" cap="none" normalizeH="0" baseline="0" dirty="0" smtClean="0">
                <a:ln>
                  <a:noFill/>
                </a:ln>
                <a:solidFill>
                  <a:srgbClr val="FF0000"/>
                </a:solidFill>
                <a:effectLst/>
                <a:latin typeface="微软雅黑" pitchFamily="34" charset="-122"/>
                <a:ea typeface="微软雅黑" pitchFamily="34" charset="-122"/>
              </a:rPr>
              <a:t>宿舍区</a:t>
            </a:r>
          </a:p>
        </p:txBody>
      </p:sp>
      <p:sp>
        <p:nvSpPr>
          <p:cNvPr id="196" name="圆角矩形 195"/>
          <p:cNvSpPr/>
          <p:nvPr/>
        </p:nvSpPr>
        <p:spPr bwMode="auto">
          <a:xfrm>
            <a:off x="1285422" y="1666744"/>
            <a:ext cx="560784" cy="175184"/>
          </a:xfrm>
          <a:prstGeom prst="roundRect">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900" b="1" i="0" u="none" strike="noStrike" cap="none" normalizeH="0" baseline="0" dirty="0" smtClean="0">
                <a:ln>
                  <a:noFill/>
                </a:ln>
                <a:solidFill>
                  <a:srgbClr val="FF0000"/>
                </a:solidFill>
                <a:effectLst/>
                <a:latin typeface="微软雅黑" pitchFamily="34" charset="-122"/>
                <a:ea typeface="微软雅黑" pitchFamily="34" charset="-122"/>
              </a:rPr>
              <a:t>家属区</a:t>
            </a:r>
          </a:p>
        </p:txBody>
      </p:sp>
      <p:sp>
        <p:nvSpPr>
          <p:cNvPr id="197" name="圆角矩形 196"/>
          <p:cNvSpPr/>
          <p:nvPr/>
        </p:nvSpPr>
        <p:spPr bwMode="auto">
          <a:xfrm>
            <a:off x="4620068" y="2909858"/>
            <a:ext cx="720080" cy="175184"/>
          </a:xfrm>
          <a:prstGeom prst="roundRect">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900" b="1" i="0" u="none" strike="noStrike" cap="none" normalizeH="0" baseline="0" dirty="0" smtClean="0">
                <a:ln>
                  <a:noFill/>
                </a:ln>
                <a:solidFill>
                  <a:srgbClr val="FF0000"/>
                </a:solidFill>
                <a:effectLst/>
                <a:latin typeface="微软雅黑" pitchFamily="34" charset="-122"/>
                <a:ea typeface="微软雅黑" pitchFamily="34" charset="-122"/>
              </a:rPr>
              <a:t>数据中心</a:t>
            </a:r>
          </a:p>
        </p:txBody>
      </p:sp>
      <p:sp>
        <p:nvSpPr>
          <p:cNvPr id="201" name="矩形 200"/>
          <p:cNvSpPr/>
          <p:nvPr/>
        </p:nvSpPr>
        <p:spPr>
          <a:xfrm>
            <a:off x="732706" y="3495226"/>
            <a:ext cx="5220580" cy="1038728"/>
          </a:xfrm>
          <a:prstGeom prst="rect">
            <a:avLst/>
          </a:prstGeom>
        </p:spPr>
        <p:txBody>
          <a:bodyPr wrap="square" lIns="68562" tIns="34281" rIns="68562" bIns="34281">
            <a:spAutoFit/>
          </a:bodyPr>
          <a:lstStyle/>
          <a:p>
            <a:pPr marL="228600" indent="-228600" defTabSz="971412">
              <a:lnSpc>
                <a:spcPct val="120000"/>
              </a:lnSpc>
              <a:buClr>
                <a:schemeClr val="bg1">
                  <a:lumMod val="50000"/>
                </a:schemeClr>
              </a:buClr>
              <a:buSzPct val="100000"/>
              <a:buFont typeface="+mj-lt"/>
              <a:buAutoNum type="arabicPeriod"/>
              <a:tabLst>
                <a:tab pos="512690" algn="l"/>
              </a:tabLst>
              <a:defRPr/>
            </a:pPr>
            <a:r>
              <a:rPr lang="zh-CN" altLang="en-US" sz="1050" dirty="0" smtClean="0">
                <a:latin typeface="+mn-ea"/>
                <a:ea typeface="+mn-ea"/>
              </a:rPr>
              <a:t>出口：</a:t>
            </a:r>
            <a:r>
              <a:rPr lang="en-US" altLang="zh-CN" sz="1050" dirty="0" smtClean="0">
                <a:latin typeface="+mn-ea"/>
                <a:ea typeface="+mn-ea"/>
              </a:rPr>
              <a:t>2</a:t>
            </a:r>
            <a:r>
              <a:rPr lang="zh-CN" altLang="en-US" sz="1050" dirty="0" smtClean="0">
                <a:latin typeface="+mn-ea"/>
                <a:ea typeface="+mn-ea"/>
              </a:rPr>
              <a:t>台</a:t>
            </a:r>
            <a:r>
              <a:rPr lang="en-US" altLang="zh-CN" sz="1050" b="1" dirty="0" smtClean="0">
                <a:solidFill>
                  <a:schemeClr val="tx2">
                    <a:lumMod val="60000"/>
                    <a:lumOff val="40000"/>
                  </a:schemeClr>
                </a:solidFill>
                <a:latin typeface="+mn-ea"/>
                <a:ea typeface="+mn-ea"/>
              </a:rPr>
              <a:t>ME60</a:t>
            </a:r>
            <a:r>
              <a:rPr lang="zh-CN" altLang="en-US" sz="1050" b="1" dirty="0" smtClean="0">
                <a:solidFill>
                  <a:schemeClr val="tx2">
                    <a:lumMod val="60000"/>
                    <a:lumOff val="40000"/>
                  </a:schemeClr>
                </a:solidFill>
                <a:latin typeface="+mn-ea"/>
                <a:ea typeface="+mn-ea"/>
              </a:rPr>
              <a:t>－</a:t>
            </a:r>
            <a:r>
              <a:rPr lang="en-US" altLang="zh-CN" sz="1050" b="1" dirty="0" smtClean="0">
                <a:solidFill>
                  <a:schemeClr val="tx2">
                    <a:lumMod val="60000"/>
                    <a:lumOff val="40000"/>
                  </a:schemeClr>
                </a:solidFill>
                <a:latin typeface="+mn-ea"/>
                <a:ea typeface="+mn-ea"/>
              </a:rPr>
              <a:t>X8</a:t>
            </a:r>
            <a:r>
              <a:rPr lang="zh-CN" altLang="en-US" sz="1050" dirty="0" smtClean="0">
                <a:latin typeface="+mn-ea"/>
                <a:ea typeface="+mn-ea"/>
              </a:rPr>
              <a:t>承载所有校园用户的认证计费业务，提供</a:t>
            </a:r>
            <a:r>
              <a:rPr lang="en-US" altLang="zh-CN" sz="1050" b="1" dirty="0" smtClean="0">
                <a:solidFill>
                  <a:schemeClr val="tx2">
                    <a:lumMod val="60000"/>
                    <a:lumOff val="40000"/>
                  </a:schemeClr>
                </a:solidFill>
                <a:latin typeface="+mn-ea"/>
                <a:ea typeface="+mn-ea"/>
              </a:rPr>
              <a:t>PPPOE</a:t>
            </a:r>
            <a:r>
              <a:rPr lang="zh-CN" altLang="en-US" sz="1050" b="1" dirty="0" smtClean="0">
                <a:solidFill>
                  <a:schemeClr val="tx2">
                    <a:lumMod val="60000"/>
                    <a:lumOff val="40000"/>
                  </a:schemeClr>
                </a:solidFill>
                <a:latin typeface="+mn-ea"/>
                <a:ea typeface="+mn-ea"/>
              </a:rPr>
              <a:t>、</a:t>
            </a:r>
            <a:r>
              <a:rPr lang="en-US" altLang="zh-CN" sz="1050" b="1" dirty="0" smtClean="0">
                <a:solidFill>
                  <a:schemeClr val="tx2">
                    <a:lumMod val="60000"/>
                    <a:lumOff val="40000"/>
                  </a:schemeClr>
                </a:solidFill>
                <a:latin typeface="+mn-ea"/>
                <a:ea typeface="+mn-ea"/>
              </a:rPr>
              <a:t>IPOE</a:t>
            </a:r>
            <a:r>
              <a:rPr lang="zh-CN" altLang="en-US" sz="1050" b="1" dirty="0" smtClean="0">
                <a:solidFill>
                  <a:schemeClr val="tx2">
                    <a:lumMod val="60000"/>
                    <a:lumOff val="40000"/>
                  </a:schemeClr>
                </a:solidFill>
                <a:latin typeface="+mn-ea"/>
                <a:ea typeface="+mn-ea"/>
              </a:rPr>
              <a:t>、</a:t>
            </a:r>
            <a:r>
              <a:rPr lang="en-US" altLang="zh-CN" sz="1050" b="1" dirty="0" smtClean="0">
                <a:solidFill>
                  <a:schemeClr val="tx2">
                    <a:lumMod val="60000"/>
                    <a:lumOff val="40000"/>
                  </a:schemeClr>
                </a:solidFill>
                <a:latin typeface="+mn-ea"/>
                <a:ea typeface="+mn-ea"/>
              </a:rPr>
              <a:t>Portal</a:t>
            </a:r>
            <a:r>
              <a:rPr lang="zh-CN" altLang="en-US" sz="1050" b="1" dirty="0" smtClean="0">
                <a:solidFill>
                  <a:schemeClr val="tx2">
                    <a:lumMod val="60000"/>
                    <a:lumOff val="40000"/>
                  </a:schemeClr>
                </a:solidFill>
                <a:latin typeface="+mn-ea"/>
                <a:ea typeface="+mn-ea"/>
              </a:rPr>
              <a:t>、专线</a:t>
            </a:r>
            <a:r>
              <a:rPr lang="zh-CN" altLang="en-US" sz="1050" dirty="0" smtClean="0">
                <a:latin typeface="+mn-ea"/>
                <a:ea typeface="+mn-ea"/>
              </a:rPr>
              <a:t>等多种认证接入方式，满足多类型终端，灵活计费方式的需求；</a:t>
            </a:r>
            <a:endParaRPr lang="en-US" altLang="zh-CN" sz="1050" dirty="0" smtClean="0">
              <a:latin typeface="+mn-ea"/>
              <a:ea typeface="+mn-ea"/>
            </a:endParaRPr>
          </a:p>
          <a:p>
            <a:pPr marL="228600" indent="-228600" defTabSz="971412">
              <a:lnSpc>
                <a:spcPct val="120000"/>
              </a:lnSpc>
              <a:buClr>
                <a:schemeClr val="bg1">
                  <a:lumMod val="50000"/>
                </a:schemeClr>
              </a:buClr>
              <a:buSzPct val="100000"/>
              <a:buFont typeface="+mj-lt"/>
              <a:buAutoNum type="arabicPeriod"/>
              <a:tabLst>
                <a:tab pos="512690" algn="l"/>
              </a:tabLst>
              <a:defRPr/>
            </a:pPr>
            <a:r>
              <a:rPr lang="zh-CN" altLang="en-US" sz="1050" dirty="0" smtClean="0">
                <a:latin typeface="+mn-ea"/>
                <a:ea typeface="+mn-ea"/>
              </a:rPr>
              <a:t>接入和汇聚采用</a:t>
            </a:r>
            <a:r>
              <a:rPr lang="en-US" altLang="zh-CN" sz="1050" dirty="0" smtClean="0">
                <a:latin typeface="+mn-ea"/>
                <a:ea typeface="+mn-ea"/>
              </a:rPr>
              <a:t>Sx7</a:t>
            </a:r>
            <a:r>
              <a:rPr lang="zh-CN" altLang="en-US" sz="1050" dirty="0" smtClean="0">
                <a:latin typeface="+mn-ea"/>
                <a:ea typeface="+mn-ea"/>
              </a:rPr>
              <a:t>系列交换机，实现对校园网内不同</a:t>
            </a:r>
            <a:r>
              <a:rPr lang="zh-CN" altLang="en-US" sz="1050" b="1" dirty="0" smtClean="0">
                <a:solidFill>
                  <a:schemeClr val="tx2">
                    <a:lumMod val="60000"/>
                    <a:lumOff val="40000"/>
                  </a:schemeClr>
                </a:solidFill>
                <a:latin typeface="+mn-ea"/>
                <a:ea typeface="+mn-ea"/>
              </a:rPr>
              <a:t>用户的精细化管理</a:t>
            </a:r>
            <a:r>
              <a:rPr lang="zh-CN" altLang="en-US" sz="1050" dirty="0" smtClean="0">
                <a:latin typeface="+mn-ea"/>
                <a:ea typeface="+mn-ea"/>
              </a:rPr>
              <a:t>，提升了用户体验</a:t>
            </a:r>
            <a:endParaRPr lang="en-US" altLang="zh-CN" sz="1050" dirty="0" smtClean="0">
              <a:latin typeface="+mn-ea"/>
              <a:ea typeface="+mn-ea"/>
            </a:endParaRPr>
          </a:p>
          <a:p>
            <a:pPr marL="228600" indent="-228600" defTabSz="971412">
              <a:lnSpc>
                <a:spcPct val="120000"/>
              </a:lnSpc>
              <a:buClr>
                <a:schemeClr val="bg1">
                  <a:lumMod val="50000"/>
                </a:schemeClr>
              </a:buClr>
              <a:buSzPct val="100000"/>
              <a:buFont typeface="+mj-lt"/>
              <a:buAutoNum type="arabicPeriod"/>
              <a:tabLst>
                <a:tab pos="512690" algn="l"/>
              </a:tabLst>
              <a:defRPr/>
            </a:pPr>
            <a:r>
              <a:rPr lang="zh-CN" altLang="en-US" sz="1050" dirty="0" smtClean="0">
                <a:latin typeface="+mn-ea"/>
                <a:ea typeface="+mn-ea"/>
              </a:rPr>
              <a:t>完整支持</a:t>
            </a:r>
            <a:r>
              <a:rPr lang="en-US" altLang="zh-CN" sz="1050" b="1" dirty="0" smtClean="0">
                <a:solidFill>
                  <a:schemeClr val="tx2">
                    <a:lumMod val="60000"/>
                    <a:lumOff val="40000"/>
                  </a:schemeClr>
                </a:solidFill>
                <a:latin typeface="+mn-ea"/>
                <a:ea typeface="+mn-ea"/>
              </a:rPr>
              <a:t>IPV6</a:t>
            </a:r>
            <a:r>
              <a:rPr lang="zh-CN" altLang="en-US" sz="1050" b="1" dirty="0" smtClean="0">
                <a:solidFill>
                  <a:schemeClr val="tx2">
                    <a:lumMod val="60000"/>
                    <a:lumOff val="40000"/>
                  </a:schemeClr>
                </a:solidFill>
                <a:latin typeface="+mn-ea"/>
                <a:ea typeface="+mn-ea"/>
              </a:rPr>
              <a:t>、</a:t>
            </a:r>
            <a:r>
              <a:rPr lang="en-US" altLang="zh-CN" sz="1050" b="1" dirty="0" smtClean="0">
                <a:solidFill>
                  <a:schemeClr val="tx2">
                    <a:lumMod val="60000"/>
                    <a:lumOff val="40000"/>
                  </a:schemeClr>
                </a:solidFill>
                <a:latin typeface="+mn-ea"/>
                <a:ea typeface="+mn-ea"/>
              </a:rPr>
              <a:t>IPV4</a:t>
            </a:r>
            <a:r>
              <a:rPr lang="zh-CN" altLang="en-US" sz="1050" b="1" dirty="0" smtClean="0">
                <a:solidFill>
                  <a:schemeClr val="tx2">
                    <a:lumMod val="60000"/>
                    <a:lumOff val="40000"/>
                  </a:schemeClr>
                </a:solidFill>
                <a:latin typeface="+mn-ea"/>
                <a:ea typeface="+mn-ea"/>
              </a:rPr>
              <a:t>双平面</a:t>
            </a:r>
            <a:r>
              <a:rPr lang="zh-CN" altLang="en-US" sz="1050" dirty="0" smtClean="0">
                <a:latin typeface="+mn-ea"/>
                <a:ea typeface="+mn-ea"/>
              </a:rPr>
              <a:t>。</a:t>
            </a:r>
          </a:p>
        </p:txBody>
      </p:sp>
      <p:pic>
        <p:nvPicPr>
          <p:cNvPr id="85" name="Picture 1679" descr="图片51"/>
          <p:cNvPicPr>
            <a:picLocks noChangeAspect="1" noChangeArrowheads="1"/>
          </p:cNvPicPr>
          <p:nvPr/>
        </p:nvPicPr>
        <p:blipFill>
          <a:blip r:embed="rId11" cstate="print"/>
          <a:srcRect/>
          <a:stretch>
            <a:fillRect/>
          </a:stretch>
        </p:blipFill>
        <p:spPr bwMode="auto">
          <a:xfrm>
            <a:off x="4105774" y="2235049"/>
            <a:ext cx="288000" cy="242477"/>
          </a:xfrm>
          <a:prstGeom prst="rect">
            <a:avLst/>
          </a:prstGeom>
          <a:noFill/>
          <a:effectLst>
            <a:outerShdw blurRad="50800" dist="38100" dir="2700000" algn="tl" rotWithShape="0">
              <a:prstClr val="black">
                <a:alpha val="40000"/>
              </a:prstClr>
            </a:outerShdw>
          </a:effectLst>
        </p:spPr>
      </p:pic>
      <p:sp>
        <p:nvSpPr>
          <p:cNvPr id="241" name="TextBox 240"/>
          <p:cNvSpPr txBox="1"/>
          <p:nvPr/>
        </p:nvSpPr>
        <p:spPr>
          <a:xfrm>
            <a:off x="7846200" y="1636620"/>
            <a:ext cx="356755" cy="122950"/>
          </a:xfrm>
          <a:prstGeom prst="rect">
            <a:avLst/>
          </a:prstGeom>
          <a:noFill/>
        </p:spPr>
        <p:txBody>
          <a:bodyPr wrap="none" rtlCol="0">
            <a:prstTxWarp prst="textPlain">
              <a:avLst/>
            </a:prstTxWarp>
            <a:spAutoFit/>
          </a:bodyPr>
          <a:lstStyle/>
          <a:p>
            <a:r>
              <a:rPr lang="zh-CN" altLang="en-US" sz="1200" b="1" dirty="0" smtClean="0">
                <a:solidFill>
                  <a:schemeClr val="tx2"/>
                </a:solidFill>
                <a:latin typeface="微软雅黑" pitchFamily="34" charset="-122"/>
                <a:ea typeface="微软雅黑" pitchFamily="34" charset="-122"/>
              </a:rPr>
              <a:t>北师大</a:t>
            </a:r>
            <a:endParaRPr lang="zh-CN" altLang="en-US" sz="1200" b="1" dirty="0">
              <a:solidFill>
                <a:schemeClr val="tx2"/>
              </a:solidFill>
              <a:latin typeface="微软雅黑" pitchFamily="34" charset="-122"/>
              <a:ea typeface="微软雅黑" pitchFamily="34" charset="-122"/>
            </a:endParaRPr>
          </a:p>
        </p:txBody>
      </p:sp>
      <p:sp>
        <p:nvSpPr>
          <p:cNvPr id="243" name="TextBox 242"/>
          <p:cNvSpPr txBox="1"/>
          <p:nvPr/>
        </p:nvSpPr>
        <p:spPr>
          <a:xfrm>
            <a:off x="7794253" y="3486653"/>
            <a:ext cx="355834" cy="122950"/>
          </a:xfrm>
          <a:prstGeom prst="rect">
            <a:avLst/>
          </a:prstGeom>
          <a:noFill/>
        </p:spPr>
        <p:txBody>
          <a:bodyPr wrap="none" rtlCol="0">
            <a:prstTxWarp prst="textPlain">
              <a:avLst/>
            </a:prstTxWarp>
            <a:spAutoFit/>
          </a:bodyPr>
          <a:lstStyle/>
          <a:p>
            <a:r>
              <a:rPr lang="zh-CN" altLang="en-US" sz="1200" b="1" dirty="0" smtClean="0">
                <a:solidFill>
                  <a:schemeClr val="tx2"/>
                </a:solidFill>
                <a:latin typeface="微软雅黑" pitchFamily="34" charset="-122"/>
                <a:ea typeface="微软雅黑" pitchFamily="34" charset="-122"/>
              </a:rPr>
              <a:t>上海交大</a:t>
            </a:r>
            <a:endParaRPr lang="zh-CN" altLang="en-US" sz="1200" b="1" dirty="0">
              <a:solidFill>
                <a:schemeClr val="tx2"/>
              </a:solidFill>
              <a:latin typeface="微软雅黑" pitchFamily="34" charset="-122"/>
              <a:ea typeface="微软雅黑" pitchFamily="34" charset="-122"/>
            </a:endParaRPr>
          </a:p>
        </p:txBody>
      </p:sp>
      <p:pic>
        <p:nvPicPr>
          <p:cNvPr id="1026" name="Picture 2" descr="E:\home\f00207940\My Documents\Reference\Template\图片库\行业\教育\北京师范大学.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700337" y="958402"/>
            <a:ext cx="602551" cy="610432"/>
          </a:xfrm>
          <a:prstGeom prst="rect">
            <a:avLst/>
          </a:prstGeom>
          <a:noFill/>
        </p:spPr>
      </p:pic>
      <p:pic>
        <p:nvPicPr>
          <p:cNvPr id="1027" name="Picture 3" descr="E:\home\f00207940\My Documents\Reference\Template\图片库\行业\教育\复旦.png"/>
          <p:cNvPicPr>
            <a:picLocks noChangeAspect="1" noChangeArrowheads="1"/>
          </p:cNvPicPr>
          <p:nvPr/>
        </p:nvPicPr>
        <p:blipFill>
          <a:blip r:embed="rId17" cstate="print"/>
          <a:srcRect/>
          <a:stretch>
            <a:fillRect/>
          </a:stretch>
        </p:blipFill>
        <p:spPr bwMode="auto">
          <a:xfrm>
            <a:off x="6635529" y="934912"/>
            <a:ext cx="675538" cy="672053"/>
          </a:xfrm>
          <a:prstGeom prst="rect">
            <a:avLst/>
          </a:prstGeom>
          <a:noFill/>
        </p:spPr>
      </p:pic>
      <p:pic>
        <p:nvPicPr>
          <p:cNvPr id="3" name="Picture 4" descr="E:\home\f00207940\My Documents\Reference\Template\图片库\行业\教育\上海交大.png"/>
          <p:cNvPicPr>
            <a:picLocks noChangeAspect="1" noChangeArrowheads="1"/>
          </p:cNvPicPr>
          <p:nvPr/>
        </p:nvPicPr>
        <p:blipFill>
          <a:blip r:embed="rId18" cstate="print"/>
          <a:srcRect/>
          <a:stretch>
            <a:fillRect/>
          </a:stretch>
        </p:blipFill>
        <p:spPr bwMode="auto">
          <a:xfrm>
            <a:off x="7704972" y="2822854"/>
            <a:ext cx="640047" cy="648419"/>
          </a:xfrm>
          <a:prstGeom prst="rect">
            <a:avLst/>
          </a:prstGeom>
          <a:noFill/>
        </p:spPr>
      </p:pic>
      <p:pic>
        <p:nvPicPr>
          <p:cNvPr id="1029" name="Picture 5" descr="E:\home\f00207940\My Documents\Reference\Template\图片库\行业\教育\西安电子科技大学.jpg"/>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6701025" y="3796748"/>
            <a:ext cx="579898" cy="589766"/>
          </a:xfrm>
          <a:prstGeom prst="rect">
            <a:avLst/>
          </a:prstGeom>
          <a:noFill/>
        </p:spPr>
      </p:pic>
      <p:pic>
        <p:nvPicPr>
          <p:cNvPr id="4" name="Picture 6" descr="E:\home\f00207940\My Documents\Reference\Template\图片库\行业\教育\南京航空航天大学.jpg"/>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6682758" y="1851042"/>
            <a:ext cx="607759" cy="615708"/>
          </a:xfrm>
          <a:prstGeom prst="rect">
            <a:avLst/>
          </a:prstGeom>
          <a:noFill/>
          <a:ln w="19050">
            <a:noFill/>
          </a:ln>
        </p:spPr>
      </p:pic>
      <p:pic>
        <p:nvPicPr>
          <p:cNvPr id="1031" name="Picture 7" descr="E:\home\f00207940\My Documents\Reference\Template\图片库\行业\教育\上海财经大学.jpg"/>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7719567" y="1844617"/>
            <a:ext cx="612278" cy="620287"/>
          </a:xfrm>
          <a:prstGeom prst="rect">
            <a:avLst/>
          </a:prstGeom>
          <a:noFill/>
        </p:spPr>
      </p:pic>
      <p:pic>
        <p:nvPicPr>
          <p:cNvPr id="5" name="Picture 8" descr="E:\home\f00207940\My Documents\Reference\Template\图片库\行业\教育\西南交通大学.jpg"/>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6736958" y="2873003"/>
            <a:ext cx="521017" cy="600377"/>
          </a:xfrm>
          <a:prstGeom prst="rect">
            <a:avLst/>
          </a:prstGeom>
          <a:noFill/>
        </p:spPr>
      </p:pic>
      <p:pic>
        <p:nvPicPr>
          <p:cNvPr id="6" name="Picture 10" descr="E:\home\f00207940\My Documents\Reference\Template\图片库\行业\教育\湖北工业大学.JPG"/>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7731473" y="3806015"/>
            <a:ext cx="591114" cy="600377"/>
          </a:xfrm>
          <a:prstGeom prst="rect">
            <a:avLst/>
          </a:prstGeom>
          <a:noFill/>
        </p:spPr>
      </p:pic>
      <p:sp>
        <p:nvSpPr>
          <p:cNvPr id="234" name="TextBox 233"/>
          <p:cNvSpPr txBox="1"/>
          <p:nvPr/>
        </p:nvSpPr>
        <p:spPr>
          <a:xfrm>
            <a:off x="6828182" y="1630017"/>
            <a:ext cx="306400" cy="133138"/>
          </a:xfrm>
          <a:prstGeom prst="rect">
            <a:avLst/>
          </a:prstGeom>
          <a:noFill/>
        </p:spPr>
        <p:txBody>
          <a:bodyPr wrap="none" rtlCol="0">
            <a:prstTxWarp prst="textPlain">
              <a:avLst/>
            </a:prstTxWarp>
            <a:spAutoFit/>
          </a:bodyPr>
          <a:lstStyle/>
          <a:p>
            <a:r>
              <a:rPr lang="zh-CN" altLang="en-US" sz="1200" b="1" dirty="0" smtClean="0">
                <a:solidFill>
                  <a:schemeClr val="tx2"/>
                </a:solidFill>
                <a:latin typeface="微软雅黑" pitchFamily="34" charset="-122"/>
                <a:ea typeface="微软雅黑" pitchFamily="34" charset="-122"/>
              </a:rPr>
              <a:t>复旦</a:t>
            </a:r>
            <a:endParaRPr lang="zh-CN" altLang="en-US" sz="1200" b="1" dirty="0">
              <a:solidFill>
                <a:schemeClr val="tx2"/>
              </a:solidFill>
              <a:latin typeface="微软雅黑" pitchFamily="34" charset="-122"/>
              <a:ea typeface="微软雅黑" pitchFamily="34" charset="-122"/>
            </a:endParaRPr>
          </a:p>
        </p:txBody>
      </p:sp>
      <p:sp>
        <p:nvSpPr>
          <p:cNvPr id="235" name="TextBox 234"/>
          <p:cNvSpPr txBox="1"/>
          <p:nvPr/>
        </p:nvSpPr>
        <p:spPr>
          <a:xfrm>
            <a:off x="6841505" y="2566032"/>
            <a:ext cx="337508" cy="133138"/>
          </a:xfrm>
          <a:prstGeom prst="rect">
            <a:avLst/>
          </a:prstGeom>
          <a:noFill/>
        </p:spPr>
        <p:txBody>
          <a:bodyPr wrap="none" rtlCol="0">
            <a:prstTxWarp prst="textPlain">
              <a:avLst/>
            </a:prstTxWarp>
            <a:spAutoFit/>
          </a:bodyPr>
          <a:lstStyle/>
          <a:p>
            <a:r>
              <a:rPr lang="zh-CN" altLang="en-US" sz="1200" b="1" dirty="0" smtClean="0">
                <a:solidFill>
                  <a:schemeClr val="tx2"/>
                </a:solidFill>
                <a:latin typeface="微软雅黑" pitchFamily="34" charset="-122"/>
                <a:ea typeface="微软雅黑" pitchFamily="34" charset="-122"/>
              </a:rPr>
              <a:t>南航</a:t>
            </a:r>
            <a:endParaRPr lang="zh-CN" altLang="en-US" sz="1200" b="1" dirty="0">
              <a:solidFill>
                <a:schemeClr val="tx2"/>
              </a:solidFill>
              <a:latin typeface="微软雅黑" pitchFamily="34" charset="-122"/>
              <a:ea typeface="微软雅黑" pitchFamily="34" charset="-122"/>
            </a:endParaRPr>
          </a:p>
        </p:txBody>
      </p:sp>
      <p:sp>
        <p:nvSpPr>
          <p:cNvPr id="236" name="TextBox 235"/>
          <p:cNvSpPr txBox="1"/>
          <p:nvPr/>
        </p:nvSpPr>
        <p:spPr>
          <a:xfrm>
            <a:off x="6817563" y="3501423"/>
            <a:ext cx="392734" cy="133138"/>
          </a:xfrm>
          <a:prstGeom prst="rect">
            <a:avLst/>
          </a:prstGeom>
          <a:noFill/>
        </p:spPr>
        <p:txBody>
          <a:bodyPr wrap="none" rtlCol="0">
            <a:prstTxWarp prst="textPlain">
              <a:avLst/>
            </a:prstTxWarp>
            <a:spAutoFit/>
          </a:bodyPr>
          <a:lstStyle/>
          <a:p>
            <a:r>
              <a:rPr lang="zh-CN" altLang="en-US" sz="1200" b="1" dirty="0" smtClean="0">
                <a:solidFill>
                  <a:schemeClr val="tx2"/>
                </a:solidFill>
                <a:latin typeface="微软雅黑" pitchFamily="34" charset="-122"/>
                <a:ea typeface="微软雅黑" pitchFamily="34" charset="-122"/>
              </a:rPr>
              <a:t>西南交大</a:t>
            </a:r>
            <a:endParaRPr lang="zh-CN" altLang="en-US" sz="1200" b="1" dirty="0">
              <a:solidFill>
                <a:schemeClr val="tx2"/>
              </a:solidFill>
              <a:latin typeface="微软雅黑" pitchFamily="34" charset="-122"/>
              <a:ea typeface="微软雅黑" pitchFamily="34" charset="-122"/>
            </a:endParaRPr>
          </a:p>
        </p:txBody>
      </p:sp>
      <p:sp>
        <p:nvSpPr>
          <p:cNvPr id="237" name="TextBox 236"/>
          <p:cNvSpPr txBox="1"/>
          <p:nvPr/>
        </p:nvSpPr>
        <p:spPr>
          <a:xfrm>
            <a:off x="6749218" y="4441593"/>
            <a:ext cx="490794" cy="133138"/>
          </a:xfrm>
          <a:prstGeom prst="rect">
            <a:avLst/>
          </a:prstGeom>
          <a:noFill/>
        </p:spPr>
        <p:txBody>
          <a:bodyPr wrap="none" rtlCol="0">
            <a:prstTxWarp prst="textPlain">
              <a:avLst/>
            </a:prstTxWarp>
            <a:spAutoFit/>
          </a:bodyPr>
          <a:lstStyle/>
          <a:p>
            <a:r>
              <a:rPr lang="zh-CN" altLang="en-US" sz="1200" b="1" dirty="0" smtClean="0">
                <a:solidFill>
                  <a:schemeClr val="tx2"/>
                </a:solidFill>
                <a:latin typeface="微软雅黑" pitchFamily="34" charset="-122"/>
                <a:ea typeface="微软雅黑" pitchFamily="34" charset="-122"/>
              </a:rPr>
              <a:t>西安电子科大</a:t>
            </a:r>
            <a:endParaRPr lang="zh-CN" altLang="en-US" sz="1200" b="1" dirty="0">
              <a:solidFill>
                <a:schemeClr val="tx2"/>
              </a:solidFill>
              <a:latin typeface="微软雅黑" pitchFamily="34" charset="-122"/>
              <a:ea typeface="微软雅黑" pitchFamily="34" charset="-122"/>
            </a:endParaRPr>
          </a:p>
        </p:txBody>
      </p:sp>
      <p:sp>
        <p:nvSpPr>
          <p:cNvPr id="242" name="TextBox 241"/>
          <p:cNvSpPr txBox="1"/>
          <p:nvPr/>
        </p:nvSpPr>
        <p:spPr>
          <a:xfrm>
            <a:off x="7836036" y="2565412"/>
            <a:ext cx="355930" cy="133138"/>
          </a:xfrm>
          <a:prstGeom prst="rect">
            <a:avLst/>
          </a:prstGeom>
          <a:noFill/>
        </p:spPr>
        <p:txBody>
          <a:bodyPr wrap="none" rtlCol="0">
            <a:prstTxWarp prst="textPlain">
              <a:avLst/>
            </a:prstTxWarp>
            <a:spAutoFit/>
          </a:bodyPr>
          <a:lstStyle/>
          <a:p>
            <a:r>
              <a:rPr lang="zh-CN" altLang="en-US" sz="1200" b="1" dirty="0" smtClean="0">
                <a:solidFill>
                  <a:schemeClr val="tx2"/>
                </a:solidFill>
                <a:latin typeface="微软雅黑" pitchFamily="34" charset="-122"/>
                <a:ea typeface="微软雅黑" pitchFamily="34" charset="-122"/>
              </a:rPr>
              <a:t>上海财经</a:t>
            </a:r>
            <a:endParaRPr lang="zh-CN" altLang="en-US" sz="1200" b="1" dirty="0">
              <a:solidFill>
                <a:schemeClr val="tx2"/>
              </a:solidFill>
              <a:latin typeface="微软雅黑" pitchFamily="34" charset="-122"/>
              <a:ea typeface="微软雅黑" pitchFamily="34" charset="-122"/>
            </a:endParaRPr>
          </a:p>
        </p:txBody>
      </p:sp>
      <p:sp>
        <p:nvSpPr>
          <p:cNvPr id="244" name="TextBox 243"/>
          <p:cNvSpPr txBox="1"/>
          <p:nvPr/>
        </p:nvSpPr>
        <p:spPr>
          <a:xfrm>
            <a:off x="7840864" y="4444915"/>
            <a:ext cx="373296" cy="117019"/>
          </a:xfrm>
          <a:prstGeom prst="rect">
            <a:avLst/>
          </a:prstGeom>
          <a:noFill/>
        </p:spPr>
        <p:txBody>
          <a:bodyPr wrap="none" rtlCol="0">
            <a:prstTxWarp prst="textPlain">
              <a:avLst/>
            </a:prstTxWarp>
            <a:spAutoFit/>
          </a:bodyPr>
          <a:lstStyle/>
          <a:p>
            <a:r>
              <a:rPr lang="zh-CN" altLang="en-US" sz="1200" b="1" dirty="0" smtClean="0">
                <a:solidFill>
                  <a:schemeClr val="tx2"/>
                </a:solidFill>
                <a:latin typeface="微软雅黑" pitchFamily="34" charset="-122"/>
                <a:ea typeface="微软雅黑" pitchFamily="34" charset="-122"/>
              </a:rPr>
              <a:t>湖北工大</a:t>
            </a:r>
            <a:endParaRPr lang="zh-CN" altLang="en-US" sz="1200" b="1" dirty="0">
              <a:solidFill>
                <a:schemeClr val="tx2"/>
              </a:solidFill>
              <a:latin typeface="微软雅黑" pitchFamily="34" charset="-122"/>
              <a:ea typeface="微软雅黑" pitchFamily="34" charset="-122"/>
            </a:endParaRPr>
          </a:p>
        </p:txBody>
      </p:sp>
      <p:sp>
        <p:nvSpPr>
          <p:cNvPr id="90" name="圆角矩形 7"/>
          <p:cNvSpPr>
            <a:spLocks noChangeArrowheads="1"/>
          </p:cNvSpPr>
          <p:nvPr/>
        </p:nvSpPr>
        <p:spPr bwMode="auto">
          <a:xfrm>
            <a:off x="6361043" y="897564"/>
            <a:ext cx="2253202" cy="3761985"/>
          </a:xfrm>
          <a:prstGeom prst="roundRect">
            <a:avLst>
              <a:gd name="adj" fmla="val 2055"/>
            </a:avLst>
          </a:prstGeom>
          <a:noFill/>
          <a:ln w="19050">
            <a:solidFill>
              <a:srgbClr val="FF0000"/>
            </a:solidFill>
            <a:round/>
            <a:headEnd/>
            <a:tailEnd/>
          </a:ln>
          <a:effectLst>
            <a:outerShdw blurRad="50800" dist="38100" dir="2700000" algn="tl" rotWithShape="0">
              <a:prstClr val="black">
                <a:alpha val="40000"/>
              </a:prstClr>
            </a:outerShdw>
          </a:effectLst>
        </p:spPr>
        <p:txBody>
          <a:bodyPr/>
          <a:lstStyle/>
          <a:p>
            <a:pPr>
              <a:buClr>
                <a:srgbClr val="CC9900"/>
              </a:buClr>
              <a:buFont typeface="Wingdings" pitchFamily="2" charset="2"/>
              <a:buChar char="n"/>
            </a:pPr>
            <a:endParaRPr lang="zh-CN" altLang="en-US" sz="1800">
              <a:solidFill>
                <a:srgbClr val="000000"/>
              </a:solidFill>
              <a:latin typeface="Arial" charset="0"/>
              <a:ea typeface="宋体" charset="-122"/>
            </a:endParaRPr>
          </a:p>
        </p:txBody>
      </p:sp>
    </p:spTree>
  </p:cSld>
  <p:clrMapOvr>
    <a:masterClrMapping/>
  </p:clrMapOvr>
  <p:transition advTm="8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标题 115"/>
          <p:cNvSpPr>
            <a:spLocks noGrp="1"/>
          </p:cNvSpPr>
          <p:nvPr>
            <p:ph type="title"/>
          </p:nvPr>
        </p:nvSpPr>
        <p:spPr>
          <a:xfrm>
            <a:off x="251520" y="243000"/>
            <a:ext cx="8712968" cy="432000"/>
          </a:xfrm>
        </p:spPr>
        <p:txBody>
          <a:bodyPr/>
          <a:lstStyle/>
          <a:p>
            <a:r>
              <a:rPr lang="zh-CN" altLang="en-US" sz="2400" dirty="0" smtClean="0">
                <a:solidFill>
                  <a:schemeClr val="tx2"/>
                </a:solidFill>
                <a:latin typeface="微软雅黑" pitchFamily="34" charset="-122"/>
                <a:ea typeface="微软雅黑" pitchFamily="34" charset="-122"/>
              </a:rPr>
              <a:t>有线用户</a:t>
            </a:r>
            <a:r>
              <a:rPr lang="en-US" altLang="zh-CN" sz="2400" dirty="0" smtClean="0">
                <a:solidFill>
                  <a:schemeClr val="tx2"/>
                </a:solidFill>
                <a:latin typeface="微软雅黑" pitchFamily="34" charset="-122"/>
                <a:ea typeface="微软雅黑" pitchFamily="34" charset="-122"/>
              </a:rPr>
              <a:t>IPv4/IPv6</a:t>
            </a:r>
            <a:r>
              <a:rPr lang="zh-CN" altLang="en-US" sz="2400" dirty="0" smtClean="0">
                <a:solidFill>
                  <a:schemeClr val="tx2"/>
                </a:solidFill>
                <a:latin typeface="微软雅黑" pitchFamily="34" charset="-122"/>
                <a:ea typeface="微软雅黑" pitchFamily="34" charset="-122"/>
              </a:rPr>
              <a:t>认证方案</a:t>
            </a:r>
            <a:endParaRPr lang="zh-CN" altLang="en-US" sz="2400" dirty="0">
              <a:solidFill>
                <a:schemeClr val="tx2"/>
              </a:solidFill>
              <a:latin typeface="微软雅黑" pitchFamily="34" charset="-122"/>
              <a:ea typeface="微软雅黑" pitchFamily="34" charset="-122"/>
            </a:endParaRPr>
          </a:p>
        </p:txBody>
      </p:sp>
      <p:sp>
        <p:nvSpPr>
          <p:cNvPr id="90" name="TextBox 89"/>
          <p:cNvSpPr txBox="1"/>
          <p:nvPr/>
        </p:nvSpPr>
        <p:spPr>
          <a:xfrm>
            <a:off x="4888729" y="1053685"/>
            <a:ext cx="3095410" cy="2677656"/>
          </a:xfrm>
          <a:prstGeom prst="rect">
            <a:avLst/>
          </a:prstGeom>
          <a:noFill/>
        </p:spPr>
        <p:txBody>
          <a:bodyPr wrap="square" rtlCol="0">
            <a:spAutoFit/>
          </a:bodyPr>
          <a:lstStyle/>
          <a:p>
            <a:pPr>
              <a:buFont typeface="Arial" pitchFamily="34" charset="0"/>
              <a:buChar char="•"/>
            </a:pPr>
            <a:r>
              <a:rPr lang="en-US" altLang="zh-CN" sz="1200" b="1" dirty="0" smtClean="0">
                <a:latin typeface="微软雅黑" pitchFamily="34" charset="-122"/>
                <a:ea typeface="微软雅黑" pitchFamily="34" charset="-122"/>
              </a:rPr>
              <a:t>IPv6</a:t>
            </a:r>
            <a:r>
              <a:rPr lang="zh-CN" altLang="en-US" sz="1200" b="1" dirty="0" smtClean="0">
                <a:latin typeface="微软雅黑" pitchFamily="34" charset="-122"/>
                <a:ea typeface="微软雅黑" pitchFamily="34" charset="-122"/>
              </a:rPr>
              <a:t>是未来校园网必然发展之路，华为校园网方案全面支持</a:t>
            </a:r>
            <a:r>
              <a:rPr lang="en-US" altLang="zh-CN" sz="1200" b="1" dirty="0" smtClean="0">
                <a:latin typeface="微软雅黑" pitchFamily="34" charset="-122"/>
                <a:ea typeface="微软雅黑" pitchFamily="34" charset="-122"/>
              </a:rPr>
              <a:t>IPv4/IPv6</a:t>
            </a:r>
            <a:r>
              <a:rPr lang="zh-CN" altLang="en-US" sz="1200" b="1" dirty="0" smtClean="0">
                <a:latin typeface="微软雅黑" pitchFamily="34" charset="-122"/>
                <a:ea typeface="微软雅黑" pitchFamily="34" charset="-122"/>
              </a:rPr>
              <a:t>双栈以及纯</a:t>
            </a:r>
            <a:r>
              <a:rPr lang="en-US" altLang="zh-CN" sz="1200" b="1" dirty="0" smtClean="0">
                <a:latin typeface="微软雅黑" pitchFamily="34" charset="-122"/>
                <a:ea typeface="微软雅黑" pitchFamily="34" charset="-122"/>
              </a:rPr>
              <a:t>IPv6</a:t>
            </a:r>
            <a:r>
              <a:rPr lang="zh-CN" altLang="en-US" sz="1200" b="1" dirty="0" smtClean="0">
                <a:latin typeface="微软雅黑" pitchFamily="34" charset="-122"/>
                <a:ea typeface="微软雅黑" pitchFamily="34" charset="-122"/>
              </a:rPr>
              <a:t>用户认证。</a:t>
            </a:r>
            <a:endParaRPr lang="en-US" altLang="zh-CN" sz="1200" b="1" dirty="0" smtClean="0">
              <a:latin typeface="微软雅黑" pitchFamily="34" charset="-122"/>
              <a:ea typeface="微软雅黑" pitchFamily="34" charset="-122"/>
            </a:endParaRPr>
          </a:p>
          <a:p>
            <a:pPr>
              <a:buFont typeface="Arial" pitchFamily="34" charset="0"/>
              <a:buChar char="•"/>
            </a:pPr>
            <a:endParaRPr lang="en-US" altLang="zh-CN" sz="1200" b="1" dirty="0" smtClean="0">
              <a:latin typeface="微软雅黑" pitchFamily="34" charset="-122"/>
              <a:ea typeface="微软雅黑" pitchFamily="34" charset="-122"/>
            </a:endParaRPr>
          </a:p>
          <a:p>
            <a:pPr>
              <a:buFont typeface="Arial" pitchFamily="34" charset="0"/>
              <a:buChar char="•"/>
            </a:pPr>
            <a:r>
              <a:rPr lang="zh-CN" altLang="en-US" sz="1200" b="1" dirty="0" smtClean="0">
                <a:latin typeface="微软雅黑" pitchFamily="34" charset="-122"/>
                <a:ea typeface="微软雅黑" pitchFamily="34" charset="-122"/>
              </a:rPr>
              <a:t>对于有线用户来说，用户可发起</a:t>
            </a:r>
            <a:r>
              <a:rPr lang="en-US" altLang="zh-CN" sz="1200" b="1" dirty="0" err="1" smtClean="0">
                <a:latin typeface="微软雅黑" pitchFamily="34" charset="-122"/>
                <a:ea typeface="微软雅黑" pitchFamily="34" charset="-122"/>
              </a:rPr>
              <a:t>PPPoE</a:t>
            </a:r>
            <a:r>
              <a:rPr lang="zh-CN" altLang="en-US" sz="1200" b="1" dirty="0" smtClean="0">
                <a:latin typeface="微软雅黑" pitchFamily="34" charset="-122"/>
                <a:ea typeface="微软雅黑" pitchFamily="34" charset="-122"/>
              </a:rPr>
              <a:t>拨号请求，</a:t>
            </a:r>
            <a:r>
              <a:rPr lang="en-US" altLang="zh-CN" sz="1200" b="1" dirty="0" smtClean="0">
                <a:latin typeface="微软雅黑" pitchFamily="34" charset="-122"/>
                <a:ea typeface="微软雅黑" pitchFamily="34" charset="-122"/>
              </a:rPr>
              <a:t>BRAS</a:t>
            </a:r>
            <a:r>
              <a:rPr lang="zh-CN" altLang="en-US" sz="1200" b="1" dirty="0" smtClean="0">
                <a:latin typeface="微软雅黑" pitchFamily="34" charset="-122"/>
                <a:ea typeface="微软雅黑" pitchFamily="34" charset="-122"/>
              </a:rPr>
              <a:t>回应此请求，认证通过后可以同时分配</a:t>
            </a:r>
            <a:r>
              <a:rPr lang="en-US" altLang="zh-CN" sz="1200" b="1" dirty="0" smtClean="0">
                <a:latin typeface="微软雅黑" pitchFamily="34" charset="-122"/>
                <a:ea typeface="微软雅黑" pitchFamily="34" charset="-122"/>
              </a:rPr>
              <a:t>IPv4/IPv6</a:t>
            </a:r>
            <a:r>
              <a:rPr lang="zh-CN" altLang="en-US" sz="1200" b="1" dirty="0" smtClean="0">
                <a:latin typeface="微软雅黑" pitchFamily="34" charset="-122"/>
                <a:ea typeface="微软雅黑" pitchFamily="34" charset="-122"/>
              </a:rPr>
              <a:t>两个地址。</a:t>
            </a:r>
            <a:endParaRPr lang="en-US" altLang="zh-CN" sz="1200" b="1" dirty="0" smtClean="0">
              <a:latin typeface="微软雅黑" pitchFamily="34" charset="-122"/>
              <a:ea typeface="微软雅黑" pitchFamily="34" charset="-122"/>
            </a:endParaRPr>
          </a:p>
          <a:p>
            <a:pPr>
              <a:buFont typeface="Arial" pitchFamily="34" charset="0"/>
              <a:buChar char="•"/>
            </a:pPr>
            <a:endParaRPr lang="en-US" altLang="zh-CN" sz="1200" b="1" dirty="0" smtClean="0">
              <a:latin typeface="微软雅黑" pitchFamily="34" charset="-122"/>
              <a:ea typeface="微软雅黑" pitchFamily="34" charset="-122"/>
            </a:endParaRPr>
          </a:p>
          <a:p>
            <a:pPr>
              <a:buFont typeface="Arial" pitchFamily="34" charset="0"/>
              <a:buChar char="•"/>
            </a:pPr>
            <a:r>
              <a:rPr lang="zh-CN" altLang="en-US" sz="1200" b="1" dirty="0" smtClean="0">
                <a:latin typeface="微软雅黑" pitchFamily="34" charset="-122"/>
                <a:ea typeface="微软雅黑" pitchFamily="34" charset="-122"/>
              </a:rPr>
              <a:t>如果有线用户是通过</a:t>
            </a:r>
            <a:r>
              <a:rPr lang="en-US" altLang="zh-CN" sz="1200" b="1" dirty="0" smtClean="0">
                <a:latin typeface="微软雅黑" pitchFamily="34" charset="-122"/>
                <a:ea typeface="微软雅黑" pitchFamily="34" charset="-122"/>
              </a:rPr>
              <a:t>Portal</a:t>
            </a:r>
            <a:r>
              <a:rPr lang="zh-CN" altLang="en-US" sz="1200" b="1" dirty="0" smtClean="0">
                <a:latin typeface="微软雅黑" pitchFamily="34" charset="-122"/>
                <a:ea typeface="微软雅黑" pitchFamily="34" charset="-122"/>
              </a:rPr>
              <a:t>认证方式上线，由用户终端分别发起</a:t>
            </a:r>
            <a:r>
              <a:rPr lang="en-US" altLang="zh-CN" sz="1200" b="1" dirty="0" smtClean="0">
                <a:latin typeface="微软雅黑" pitchFamily="34" charset="-122"/>
                <a:ea typeface="微软雅黑" pitchFamily="34" charset="-122"/>
              </a:rPr>
              <a:t>DHCP</a:t>
            </a:r>
            <a:r>
              <a:rPr lang="zh-CN" altLang="en-US" sz="1200" b="1" dirty="0" smtClean="0">
                <a:latin typeface="微软雅黑" pitchFamily="34" charset="-122"/>
                <a:ea typeface="微软雅黑" pitchFamily="34" charset="-122"/>
              </a:rPr>
              <a:t>和</a:t>
            </a:r>
            <a:r>
              <a:rPr lang="en-US" altLang="zh-CN" sz="1200" b="1" dirty="0" smtClean="0">
                <a:latin typeface="微软雅黑" pitchFamily="34" charset="-122"/>
                <a:ea typeface="微软雅黑" pitchFamily="34" charset="-122"/>
              </a:rPr>
              <a:t>DHCPv6/ND</a:t>
            </a:r>
            <a:r>
              <a:rPr lang="zh-CN" altLang="en-US" sz="1200" b="1" dirty="0" smtClean="0">
                <a:latin typeface="微软雅黑" pitchFamily="34" charset="-122"/>
                <a:ea typeface="微软雅黑" pitchFamily="34" charset="-122"/>
              </a:rPr>
              <a:t>请求，并分别获取</a:t>
            </a:r>
            <a:r>
              <a:rPr lang="en-US" altLang="zh-CN" sz="1200" b="1" dirty="0" smtClean="0">
                <a:latin typeface="微软雅黑" pitchFamily="34" charset="-122"/>
                <a:ea typeface="微软雅黑" pitchFamily="34" charset="-122"/>
              </a:rPr>
              <a:t>IPv4</a:t>
            </a:r>
            <a:r>
              <a:rPr lang="zh-CN" altLang="en-US" sz="1200" b="1" dirty="0" smtClean="0">
                <a:latin typeface="微软雅黑" pitchFamily="34" charset="-122"/>
                <a:ea typeface="微软雅黑" pitchFamily="34" charset="-122"/>
              </a:rPr>
              <a:t>和</a:t>
            </a:r>
            <a:r>
              <a:rPr lang="en-US" altLang="zh-CN" sz="1200" b="1" dirty="0" smtClean="0">
                <a:latin typeface="微软雅黑" pitchFamily="34" charset="-122"/>
                <a:ea typeface="微软雅黑" pitchFamily="34" charset="-122"/>
              </a:rPr>
              <a:t>v6</a:t>
            </a:r>
            <a:r>
              <a:rPr lang="zh-CN" altLang="en-US" sz="1200" b="1" dirty="0" smtClean="0">
                <a:latin typeface="微软雅黑" pitchFamily="34" charset="-122"/>
                <a:ea typeface="微软雅黑" pitchFamily="34" charset="-122"/>
              </a:rPr>
              <a:t>两个地址，并由</a:t>
            </a:r>
            <a:r>
              <a:rPr lang="en-US" altLang="zh-CN" sz="1200" b="1" dirty="0" smtClean="0">
                <a:latin typeface="微软雅黑" pitchFamily="34" charset="-122"/>
                <a:ea typeface="微软雅黑" pitchFamily="34" charset="-122"/>
              </a:rPr>
              <a:t>IPv4</a:t>
            </a:r>
            <a:r>
              <a:rPr lang="zh-CN" altLang="en-US" sz="1200" b="1" dirty="0" smtClean="0">
                <a:latin typeface="微软雅黑" pitchFamily="34" charset="-122"/>
                <a:ea typeface="微软雅黑" pitchFamily="34" charset="-122"/>
              </a:rPr>
              <a:t>报文触发</a:t>
            </a:r>
            <a:r>
              <a:rPr lang="en-US" altLang="zh-CN" sz="1200" b="1" dirty="0" err="1" smtClean="0">
                <a:latin typeface="微软雅黑" pitchFamily="34" charset="-122"/>
                <a:ea typeface="微软雅黑" pitchFamily="34" charset="-122"/>
              </a:rPr>
              <a:t>MAC+portal</a:t>
            </a:r>
            <a:r>
              <a:rPr lang="zh-CN" altLang="en-US" sz="1200" b="1" dirty="0" smtClean="0">
                <a:latin typeface="微软雅黑" pitchFamily="34" charset="-122"/>
                <a:ea typeface="微软雅黑" pitchFamily="34" charset="-122"/>
              </a:rPr>
              <a:t>认证，通过以后用户就可以正常使用</a:t>
            </a:r>
            <a:r>
              <a:rPr lang="en-US" altLang="zh-CN" sz="1200" b="1" dirty="0" smtClean="0">
                <a:latin typeface="微软雅黑" pitchFamily="34" charset="-122"/>
                <a:ea typeface="微软雅黑" pitchFamily="34" charset="-122"/>
              </a:rPr>
              <a:t>IPv4/v6</a:t>
            </a:r>
            <a:r>
              <a:rPr lang="zh-CN" altLang="en-US" sz="1200" b="1" dirty="0" smtClean="0">
                <a:latin typeface="微软雅黑" pitchFamily="34" charset="-122"/>
                <a:ea typeface="微软雅黑" pitchFamily="34" charset="-122"/>
              </a:rPr>
              <a:t>地址进行网络访问。</a:t>
            </a:r>
            <a:endParaRPr lang="en-US" altLang="zh-CN" sz="1200" b="1" dirty="0" smtClean="0">
              <a:latin typeface="微软雅黑" pitchFamily="34" charset="-122"/>
              <a:ea typeface="微软雅黑" pitchFamily="34" charset="-122"/>
            </a:endParaRPr>
          </a:p>
        </p:txBody>
      </p:sp>
      <p:grpSp>
        <p:nvGrpSpPr>
          <p:cNvPr id="72" name="组合 71"/>
          <p:cNvGrpSpPr/>
          <p:nvPr/>
        </p:nvGrpSpPr>
        <p:grpSpPr>
          <a:xfrm>
            <a:off x="228725" y="866899"/>
            <a:ext cx="4390776" cy="3780145"/>
            <a:chOff x="276225" y="1082354"/>
            <a:chExt cx="3781492" cy="3125315"/>
          </a:xfrm>
        </p:grpSpPr>
        <p:sp>
          <p:nvSpPr>
            <p:cNvPr id="6" name="任意多边形 5"/>
            <p:cNvSpPr/>
            <p:nvPr/>
          </p:nvSpPr>
          <p:spPr bwMode="auto">
            <a:xfrm flipH="1">
              <a:off x="1579328" y="1144988"/>
              <a:ext cx="685622" cy="414732"/>
            </a:xfrm>
            <a:custGeom>
              <a:avLst/>
              <a:gdLst>
                <a:gd name="connsiteX0" fmla="*/ 0 w 1307805"/>
                <a:gd name="connsiteY0" fmla="*/ 627321 h 627321"/>
                <a:gd name="connsiteX1" fmla="*/ 138224 w 1307805"/>
                <a:gd name="connsiteY1" fmla="*/ 318976 h 627321"/>
                <a:gd name="connsiteX2" fmla="*/ 478466 w 1307805"/>
                <a:gd name="connsiteY2" fmla="*/ 170121 h 627321"/>
                <a:gd name="connsiteX3" fmla="*/ 1307805 w 1307805"/>
                <a:gd name="connsiteY3" fmla="*/ 0 h 627321"/>
                <a:gd name="connsiteX0" fmla="*/ 0 w 1307805"/>
                <a:gd name="connsiteY0" fmla="*/ 701749 h 701749"/>
                <a:gd name="connsiteX1" fmla="*/ 138224 w 1307805"/>
                <a:gd name="connsiteY1" fmla="*/ 393404 h 701749"/>
                <a:gd name="connsiteX2" fmla="*/ 478466 w 1307805"/>
                <a:gd name="connsiteY2" fmla="*/ 244549 h 701749"/>
                <a:gd name="connsiteX3" fmla="*/ 1307805 w 1307805"/>
                <a:gd name="connsiteY3" fmla="*/ 0 h 701749"/>
              </a:gdLst>
              <a:ahLst/>
              <a:cxnLst>
                <a:cxn ang="0">
                  <a:pos x="connsiteX0" y="connsiteY0"/>
                </a:cxn>
                <a:cxn ang="0">
                  <a:pos x="connsiteX1" y="connsiteY1"/>
                </a:cxn>
                <a:cxn ang="0">
                  <a:pos x="connsiteX2" y="connsiteY2"/>
                </a:cxn>
                <a:cxn ang="0">
                  <a:pos x="connsiteX3" y="connsiteY3"/>
                </a:cxn>
              </a:cxnLst>
              <a:rect l="l" t="t" r="r" b="b"/>
              <a:pathLst>
                <a:path w="1307805" h="701749">
                  <a:moveTo>
                    <a:pt x="0" y="701749"/>
                  </a:moveTo>
                  <a:cubicBezTo>
                    <a:pt x="29240" y="585676"/>
                    <a:pt x="58480" y="469604"/>
                    <a:pt x="138224" y="393404"/>
                  </a:cubicBezTo>
                  <a:cubicBezTo>
                    <a:pt x="217968" y="317204"/>
                    <a:pt x="283536" y="310116"/>
                    <a:pt x="478466" y="244549"/>
                  </a:cubicBezTo>
                  <a:cubicBezTo>
                    <a:pt x="673396" y="178982"/>
                    <a:pt x="990600" y="58479"/>
                    <a:pt x="1307805" y="0"/>
                  </a:cubicBezTo>
                </a:path>
              </a:pathLst>
            </a:custGeom>
            <a:noFill/>
            <a:ln w="28575">
              <a:solidFill>
                <a:schemeClr val="accent4">
                  <a:lumMod val="50000"/>
                  <a:lumOff val="50000"/>
                </a:schemeClr>
              </a:solidFill>
            </a:ln>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dirty="0">
                <a:solidFill>
                  <a:srgbClr val="000000"/>
                </a:solidFill>
                <a:latin typeface="Arial" pitchFamily="34" charset="0"/>
                <a:ea typeface="华文细黑"/>
                <a:cs typeface="Arial" pitchFamily="34" charset="0"/>
              </a:endParaRPr>
            </a:p>
          </p:txBody>
        </p:sp>
        <p:sp>
          <p:nvSpPr>
            <p:cNvPr id="7" name="任意多边形 6"/>
            <p:cNvSpPr/>
            <p:nvPr/>
          </p:nvSpPr>
          <p:spPr bwMode="auto">
            <a:xfrm>
              <a:off x="2230032" y="1171575"/>
              <a:ext cx="760819" cy="388145"/>
            </a:xfrm>
            <a:custGeom>
              <a:avLst/>
              <a:gdLst>
                <a:gd name="connsiteX0" fmla="*/ 0 w 1307805"/>
                <a:gd name="connsiteY0" fmla="*/ 627321 h 627321"/>
                <a:gd name="connsiteX1" fmla="*/ 138224 w 1307805"/>
                <a:gd name="connsiteY1" fmla="*/ 318976 h 627321"/>
                <a:gd name="connsiteX2" fmla="*/ 478466 w 1307805"/>
                <a:gd name="connsiteY2" fmla="*/ 170121 h 627321"/>
                <a:gd name="connsiteX3" fmla="*/ 1307805 w 1307805"/>
                <a:gd name="connsiteY3" fmla="*/ 0 h 627321"/>
              </a:gdLst>
              <a:ahLst/>
              <a:cxnLst>
                <a:cxn ang="0">
                  <a:pos x="connsiteX0" y="connsiteY0"/>
                </a:cxn>
                <a:cxn ang="0">
                  <a:pos x="connsiteX1" y="connsiteY1"/>
                </a:cxn>
                <a:cxn ang="0">
                  <a:pos x="connsiteX2" y="connsiteY2"/>
                </a:cxn>
                <a:cxn ang="0">
                  <a:pos x="connsiteX3" y="connsiteY3"/>
                </a:cxn>
              </a:cxnLst>
              <a:rect l="l" t="t" r="r" b="b"/>
              <a:pathLst>
                <a:path w="1307805" h="627321">
                  <a:moveTo>
                    <a:pt x="0" y="627321"/>
                  </a:moveTo>
                  <a:cubicBezTo>
                    <a:pt x="29240" y="511248"/>
                    <a:pt x="58480" y="395176"/>
                    <a:pt x="138224" y="318976"/>
                  </a:cubicBezTo>
                  <a:cubicBezTo>
                    <a:pt x="217968" y="242776"/>
                    <a:pt x="283536" y="223284"/>
                    <a:pt x="478466" y="170121"/>
                  </a:cubicBezTo>
                  <a:cubicBezTo>
                    <a:pt x="673396" y="116958"/>
                    <a:pt x="990600" y="58479"/>
                    <a:pt x="1307805" y="0"/>
                  </a:cubicBezTo>
                </a:path>
              </a:pathLst>
            </a:custGeom>
            <a:noFill/>
            <a:ln w="28575">
              <a:solidFill>
                <a:schemeClr val="accent4">
                  <a:lumMod val="50000"/>
                  <a:lumOff val="50000"/>
                </a:schemeClr>
              </a:solidFill>
            </a:ln>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dirty="0">
                <a:solidFill>
                  <a:srgbClr val="000000"/>
                </a:solidFill>
                <a:latin typeface="Arial" pitchFamily="34" charset="0"/>
                <a:ea typeface="华文细黑"/>
                <a:cs typeface="Arial" pitchFamily="34" charset="0"/>
              </a:endParaRPr>
            </a:p>
          </p:txBody>
        </p:sp>
        <p:sp>
          <p:nvSpPr>
            <p:cNvPr id="15404" name="TextBox 43"/>
            <p:cNvSpPr txBox="1">
              <a:spLocks noChangeArrowheads="1"/>
            </p:cNvSpPr>
            <p:nvPr/>
          </p:nvSpPr>
          <p:spPr bwMode="auto">
            <a:xfrm>
              <a:off x="523876" y="2718198"/>
              <a:ext cx="825867" cy="246221"/>
            </a:xfrm>
            <a:prstGeom prst="rect">
              <a:avLst/>
            </a:prstGeom>
            <a:noFill/>
            <a:ln w="9525">
              <a:noFill/>
              <a:miter lim="800000"/>
              <a:headEnd/>
              <a:tailEnd/>
            </a:ln>
          </p:spPr>
          <p:txBody>
            <a:bodyPr wrap="none">
              <a:spAutoFit/>
            </a:bodyPr>
            <a:lstStyle/>
            <a:p>
              <a:pPr algn="ctr"/>
              <a:r>
                <a:rPr lang="zh-CN" altLang="en-US" sz="1000" dirty="0" smtClean="0">
                  <a:latin typeface="Arial" pitchFamily="34" charset="0"/>
                  <a:ea typeface="微软雅黑" pitchFamily="34" charset="-122"/>
                  <a:cs typeface="Arial" pitchFamily="34" charset="0"/>
                  <a:sym typeface="Arial" charset="0"/>
                </a:rPr>
                <a:t>千兆接</a:t>
              </a:r>
              <a:r>
                <a:rPr lang="zh-CN" altLang="en-US" sz="1000" dirty="0">
                  <a:latin typeface="Arial" pitchFamily="34" charset="0"/>
                  <a:ea typeface="微软雅黑" pitchFamily="34" charset="-122"/>
                  <a:cs typeface="Arial" pitchFamily="34" charset="0"/>
                  <a:sym typeface="Arial" charset="0"/>
                </a:rPr>
                <a:t>入</a:t>
              </a:r>
              <a:r>
                <a:rPr lang="zh-CN" altLang="en-US" sz="1000" dirty="0" smtClean="0">
                  <a:latin typeface="Arial" pitchFamily="34" charset="0"/>
                  <a:ea typeface="微软雅黑" pitchFamily="34" charset="-122"/>
                  <a:cs typeface="Arial" pitchFamily="34" charset="0"/>
                  <a:sym typeface="Arial" charset="0"/>
                </a:rPr>
                <a:t>层</a:t>
              </a:r>
              <a:endParaRPr lang="en-US" altLang="zh-CN" sz="1000" dirty="0">
                <a:latin typeface="Arial" pitchFamily="34" charset="0"/>
                <a:ea typeface="微软雅黑" pitchFamily="34" charset="-122"/>
                <a:cs typeface="Arial" pitchFamily="34" charset="0"/>
                <a:sym typeface="Arial" charset="0"/>
              </a:endParaRPr>
            </a:p>
          </p:txBody>
        </p:sp>
        <p:sp>
          <p:nvSpPr>
            <p:cNvPr id="15405" name="TextBox 44"/>
            <p:cNvSpPr txBox="1">
              <a:spLocks noChangeArrowheads="1"/>
            </p:cNvSpPr>
            <p:nvPr/>
          </p:nvSpPr>
          <p:spPr bwMode="auto">
            <a:xfrm>
              <a:off x="539290" y="2438400"/>
              <a:ext cx="825867" cy="246221"/>
            </a:xfrm>
            <a:prstGeom prst="rect">
              <a:avLst/>
            </a:prstGeom>
            <a:noFill/>
            <a:ln w="9525">
              <a:noFill/>
              <a:miter lim="800000"/>
              <a:headEnd/>
              <a:tailEnd/>
            </a:ln>
          </p:spPr>
          <p:txBody>
            <a:bodyPr wrap="none">
              <a:spAutoFit/>
            </a:bodyPr>
            <a:lstStyle/>
            <a:p>
              <a:pPr algn="ctr"/>
              <a:r>
                <a:rPr lang="zh-CN" altLang="en-US" sz="1000" dirty="0" smtClean="0">
                  <a:latin typeface="Arial" pitchFamily="34" charset="0"/>
                  <a:ea typeface="微软雅黑" pitchFamily="34" charset="-122"/>
                  <a:cs typeface="Arial" pitchFamily="34" charset="0"/>
                  <a:sym typeface="Arial" charset="0"/>
                </a:rPr>
                <a:t>万兆汇聚层</a:t>
              </a:r>
            </a:p>
          </p:txBody>
        </p:sp>
        <p:sp>
          <p:nvSpPr>
            <p:cNvPr id="15406" name="TextBox 45"/>
            <p:cNvSpPr txBox="1">
              <a:spLocks noChangeArrowheads="1"/>
            </p:cNvSpPr>
            <p:nvPr/>
          </p:nvSpPr>
          <p:spPr bwMode="auto">
            <a:xfrm>
              <a:off x="539291" y="2099073"/>
              <a:ext cx="825867" cy="246221"/>
            </a:xfrm>
            <a:prstGeom prst="rect">
              <a:avLst/>
            </a:prstGeom>
            <a:noFill/>
            <a:ln w="9525">
              <a:noFill/>
              <a:miter lim="800000"/>
              <a:headEnd/>
              <a:tailEnd/>
            </a:ln>
          </p:spPr>
          <p:txBody>
            <a:bodyPr wrap="none">
              <a:spAutoFit/>
            </a:bodyPr>
            <a:lstStyle/>
            <a:p>
              <a:pPr algn="ctr"/>
              <a:r>
                <a:rPr lang="zh-CN" altLang="en-US" sz="1000" dirty="0" smtClean="0">
                  <a:latin typeface="Arial" pitchFamily="34" charset="0"/>
                  <a:ea typeface="微软雅黑" pitchFamily="34" charset="-122"/>
                  <a:cs typeface="Arial" pitchFamily="34" charset="0"/>
                  <a:sym typeface="Arial" charset="0"/>
                </a:rPr>
                <a:t>极速核</a:t>
              </a:r>
              <a:r>
                <a:rPr lang="zh-CN" altLang="en-US" sz="1000" dirty="0">
                  <a:latin typeface="Arial" pitchFamily="34" charset="0"/>
                  <a:ea typeface="微软雅黑" pitchFamily="34" charset="-122"/>
                  <a:cs typeface="Arial" pitchFamily="34" charset="0"/>
                  <a:sym typeface="Arial" charset="0"/>
                </a:rPr>
                <a:t>心</a:t>
              </a:r>
              <a:r>
                <a:rPr lang="zh-CN" altLang="en-US" sz="1000" dirty="0" smtClean="0">
                  <a:latin typeface="Arial" pitchFamily="34" charset="0"/>
                  <a:ea typeface="微软雅黑" pitchFamily="34" charset="-122"/>
                  <a:cs typeface="Arial" pitchFamily="34" charset="0"/>
                  <a:sym typeface="Arial" charset="0"/>
                </a:rPr>
                <a:t>层</a:t>
              </a:r>
              <a:endParaRPr lang="en-US" altLang="zh-CN" sz="1000" dirty="0">
                <a:latin typeface="Arial" pitchFamily="34" charset="0"/>
                <a:ea typeface="微软雅黑" pitchFamily="34" charset="-122"/>
                <a:cs typeface="Arial" pitchFamily="34" charset="0"/>
                <a:sym typeface="Arial" charset="0"/>
              </a:endParaRPr>
            </a:p>
          </p:txBody>
        </p:sp>
        <p:grpSp>
          <p:nvGrpSpPr>
            <p:cNvPr id="2" name="组合 181"/>
            <p:cNvGrpSpPr/>
            <p:nvPr/>
          </p:nvGrpSpPr>
          <p:grpSpPr>
            <a:xfrm>
              <a:off x="1047751" y="1663301"/>
              <a:ext cx="846351" cy="499800"/>
              <a:chOff x="61856" y="2365738"/>
              <a:chExt cx="1279880" cy="1007757"/>
            </a:xfrm>
          </p:grpSpPr>
          <p:sp>
            <p:nvSpPr>
              <p:cNvPr id="15399" name="TextBox 301"/>
              <p:cNvSpPr txBox="1">
                <a:spLocks noChangeArrowheads="1"/>
              </p:cNvSpPr>
              <p:nvPr/>
            </p:nvSpPr>
            <p:spPr bwMode="auto">
              <a:xfrm>
                <a:off x="61856" y="2365738"/>
                <a:ext cx="1137918" cy="496460"/>
              </a:xfrm>
              <a:prstGeom prst="rect">
                <a:avLst/>
              </a:prstGeom>
              <a:noFill/>
              <a:ln w="9525">
                <a:noFill/>
                <a:miter lim="800000"/>
                <a:headEnd/>
                <a:tailEnd/>
              </a:ln>
            </p:spPr>
            <p:txBody>
              <a:bodyPr wrap="square">
                <a:spAutoFit/>
              </a:bodyPr>
              <a:lstStyle/>
              <a:p>
                <a:pPr algn="ctr"/>
                <a:r>
                  <a:rPr lang="zh-CN" altLang="en-US" sz="1000" dirty="0">
                    <a:latin typeface="Arial" charset="0"/>
                    <a:ea typeface="微软雅黑" pitchFamily="34" charset="-122"/>
                    <a:cs typeface="Arial" charset="0"/>
                    <a:sym typeface="Arial" charset="0"/>
                  </a:rPr>
                  <a:t>数据中心</a:t>
                </a:r>
                <a:endParaRPr lang="en-US" altLang="zh-CN" sz="1000" dirty="0">
                  <a:latin typeface="Arial" charset="0"/>
                  <a:ea typeface="微软雅黑" pitchFamily="34" charset="-122"/>
                  <a:cs typeface="Arial" charset="0"/>
                  <a:sym typeface="Arial" charset="0"/>
                </a:endParaRPr>
              </a:p>
            </p:txBody>
          </p:sp>
          <p:sp>
            <p:nvSpPr>
              <p:cNvPr id="15414" name="圆角矩形 286"/>
              <p:cNvSpPr>
                <a:spLocks noChangeArrowheads="1"/>
              </p:cNvSpPr>
              <p:nvPr/>
            </p:nvSpPr>
            <p:spPr bwMode="auto">
              <a:xfrm>
                <a:off x="136609" y="2722562"/>
                <a:ext cx="965032" cy="481013"/>
              </a:xfrm>
              <a:prstGeom prst="roundRect">
                <a:avLst>
                  <a:gd name="adj" fmla="val 16667"/>
                </a:avLst>
              </a:prstGeom>
              <a:noFill/>
              <a:ln w="19050" algn="ctr">
                <a:solidFill>
                  <a:schemeClr val="tx1"/>
                </a:solidFill>
                <a:prstDash val="sysDot"/>
                <a:round/>
                <a:headEnd/>
                <a:tailEnd/>
              </a:ln>
            </p:spPr>
            <p:txBody>
              <a:bodyPr/>
              <a:lstStyle/>
              <a:p>
                <a:pPr>
                  <a:buClr>
                    <a:srgbClr val="CC9900"/>
                  </a:buClr>
                  <a:buFont typeface="Wingdings" pitchFamily="2" charset="2"/>
                  <a:buChar char="n"/>
                </a:pPr>
                <a:endParaRPr lang="zh-CN" altLang="en-US" sz="1200">
                  <a:solidFill>
                    <a:srgbClr val="000000"/>
                  </a:solidFill>
                  <a:latin typeface="Arial" charset="0"/>
                  <a:ea typeface="微软雅黑" pitchFamily="34" charset="-122"/>
                  <a:cs typeface="Arial" charset="0"/>
                  <a:sym typeface="Arial" charset="0"/>
                </a:endParaRPr>
              </a:p>
            </p:txBody>
          </p:sp>
          <p:pic>
            <p:nvPicPr>
              <p:cNvPr id="55" name="Picture 455" descr="图片146"/>
              <p:cNvPicPr>
                <a:picLocks noChangeAspect="1" noChangeArrowheads="1"/>
              </p:cNvPicPr>
              <p:nvPr/>
            </p:nvPicPr>
            <p:blipFill>
              <a:blip r:embed="rId3" cstate="print"/>
              <a:srcRect/>
              <a:stretch>
                <a:fillRect/>
              </a:stretch>
            </p:blipFill>
            <p:spPr bwMode="auto">
              <a:xfrm>
                <a:off x="763562" y="2762250"/>
                <a:ext cx="223799" cy="3762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6" name="Picture 455" descr="图片146"/>
              <p:cNvPicPr>
                <a:picLocks noChangeAspect="1" noChangeArrowheads="1"/>
              </p:cNvPicPr>
              <p:nvPr/>
            </p:nvPicPr>
            <p:blipFill>
              <a:blip r:embed="rId4" cstate="print"/>
              <a:srcRect/>
              <a:stretch>
                <a:fillRect/>
              </a:stretch>
            </p:blipFill>
            <p:spPr bwMode="auto">
              <a:xfrm>
                <a:off x="277872" y="2762250"/>
                <a:ext cx="222211" cy="3762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 name="Picture 455" descr="图片146"/>
              <p:cNvPicPr>
                <a:picLocks noChangeAspect="1" noChangeArrowheads="1"/>
              </p:cNvPicPr>
              <p:nvPr/>
            </p:nvPicPr>
            <p:blipFill>
              <a:blip r:embed="rId4" cstate="print"/>
              <a:srcRect/>
              <a:stretch>
                <a:fillRect/>
              </a:stretch>
            </p:blipFill>
            <p:spPr bwMode="auto">
              <a:xfrm>
                <a:off x="517543" y="2762250"/>
                <a:ext cx="222211" cy="3762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5" name="Picture 460" descr="图片239"/>
              <p:cNvPicPr>
                <a:picLocks noChangeAspect="1" noChangeArrowheads="1"/>
              </p:cNvPicPr>
              <p:nvPr/>
            </p:nvPicPr>
            <p:blipFill>
              <a:blip r:embed="rId5" cstate="print"/>
              <a:srcRect/>
              <a:stretch>
                <a:fillRect/>
              </a:stretch>
            </p:blipFill>
            <p:spPr bwMode="auto">
              <a:xfrm>
                <a:off x="1015094" y="3021338"/>
                <a:ext cx="326642" cy="352157"/>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7" name="矩形 116"/>
            <p:cNvSpPr/>
            <p:nvPr/>
          </p:nvSpPr>
          <p:spPr bwMode="auto">
            <a:xfrm>
              <a:off x="276225" y="1157287"/>
              <a:ext cx="3009900" cy="81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3" name="组合 126"/>
            <p:cNvGrpSpPr/>
            <p:nvPr/>
          </p:nvGrpSpPr>
          <p:grpSpPr>
            <a:xfrm>
              <a:off x="1436763" y="1084986"/>
              <a:ext cx="653521" cy="275437"/>
              <a:chOff x="3779912" y="1829235"/>
              <a:chExt cx="653521" cy="367249"/>
            </a:xfrm>
          </p:grpSpPr>
          <p:sp>
            <p:nvSpPr>
              <p:cNvPr id="123" name="云形 122"/>
              <p:cNvSpPr/>
              <p:nvPr/>
            </p:nvSpPr>
            <p:spPr bwMode="auto">
              <a:xfrm>
                <a:off x="3779912" y="1829235"/>
                <a:ext cx="633952" cy="339625"/>
              </a:xfrm>
              <a:prstGeom prst="cloud">
                <a:avLst/>
              </a:prstGeom>
              <a:solidFill>
                <a:srgbClr val="00B0F0"/>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200" b="0" i="0" u="none" strike="noStrike" cap="none" normalizeH="0" baseline="0" dirty="0" smtClean="0">
                  <a:ln>
                    <a:noFill/>
                  </a:ln>
                  <a:solidFill>
                    <a:schemeClr val="tx1"/>
                  </a:solidFill>
                  <a:effectLst/>
                  <a:latin typeface="Arial" charset="0"/>
                  <a:ea typeface="宋体" charset="-122"/>
                </a:endParaRPr>
              </a:p>
            </p:txBody>
          </p:sp>
          <p:sp>
            <p:nvSpPr>
              <p:cNvPr id="124" name="TextBox 123"/>
              <p:cNvSpPr txBox="1"/>
              <p:nvPr/>
            </p:nvSpPr>
            <p:spPr>
              <a:xfrm>
                <a:off x="3804171" y="1888708"/>
                <a:ext cx="629262" cy="307776"/>
              </a:xfrm>
              <a:prstGeom prst="rect">
                <a:avLst/>
              </a:prstGeom>
              <a:noFill/>
            </p:spPr>
            <p:txBody>
              <a:bodyPr wrap="square" rtlCol="0">
                <a:spAutoFit/>
              </a:bodyPr>
              <a:lstStyle/>
              <a:p>
                <a:r>
                  <a:rPr lang="en-US" altLang="zh-CN" sz="900" b="1" dirty="0" smtClean="0">
                    <a:solidFill>
                      <a:schemeClr val="bg1"/>
                    </a:solidFill>
                    <a:latin typeface="Arial" charset="0"/>
                    <a:ea typeface="宋体" charset="-122"/>
                  </a:rPr>
                  <a:t>Internet</a:t>
                </a:r>
                <a:endParaRPr lang="zh-CN" altLang="en-US" sz="900" b="1" dirty="0" smtClean="0">
                  <a:solidFill>
                    <a:schemeClr val="bg1"/>
                  </a:solidFill>
                  <a:latin typeface="Arial" charset="0"/>
                  <a:ea typeface="宋体" charset="-122"/>
                </a:endParaRPr>
              </a:p>
            </p:txBody>
          </p:sp>
        </p:grpSp>
        <p:grpSp>
          <p:nvGrpSpPr>
            <p:cNvPr id="4" name="组合 127"/>
            <p:cNvGrpSpPr/>
            <p:nvPr/>
          </p:nvGrpSpPr>
          <p:grpSpPr>
            <a:xfrm>
              <a:off x="2446404" y="1082354"/>
              <a:ext cx="724838" cy="275437"/>
              <a:chOff x="4675254" y="1829235"/>
              <a:chExt cx="724838" cy="367249"/>
            </a:xfrm>
          </p:grpSpPr>
          <p:sp>
            <p:nvSpPr>
              <p:cNvPr id="125" name="云形 124"/>
              <p:cNvSpPr/>
              <p:nvPr/>
            </p:nvSpPr>
            <p:spPr bwMode="auto">
              <a:xfrm>
                <a:off x="4675254" y="1829235"/>
                <a:ext cx="633952" cy="339625"/>
              </a:xfrm>
              <a:prstGeom prst="cloud">
                <a:avLst/>
              </a:prstGeom>
              <a:solidFill>
                <a:srgbClr val="92D050"/>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126" name="TextBox 125"/>
              <p:cNvSpPr txBox="1"/>
              <p:nvPr/>
            </p:nvSpPr>
            <p:spPr>
              <a:xfrm>
                <a:off x="4678474" y="1888708"/>
                <a:ext cx="721618" cy="307776"/>
              </a:xfrm>
              <a:prstGeom prst="rect">
                <a:avLst/>
              </a:prstGeom>
              <a:noFill/>
            </p:spPr>
            <p:txBody>
              <a:bodyPr wrap="square" rtlCol="0">
                <a:spAutoFit/>
              </a:bodyPr>
              <a:lstStyle/>
              <a:p>
                <a:r>
                  <a:rPr lang="en-US" altLang="zh-CN" sz="900" b="1" dirty="0" smtClean="0">
                    <a:solidFill>
                      <a:schemeClr val="bg1"/>
                    </a:solidFill>
                    <a:latin typeface="Arial" charset="0"/>
                    <a:ea typeface="宋体" charset="-122"/>
                  </a:rPr>
                  <a:t>CERNET</a:t>
                </a:r>
                <a:endParaRPr lang="zh-CN" altLang="en-US" sz="900" b="1" dirty="0" smtClean="0">
                  <a:solidFill>
                    <a:schemeClr val="bg1"/>
                  </a:solidFill>
                  <a:latin typeface="Arial" charset="0"/>
                  <a:ea typeface="宋体" charset="-122"/>
                </a:endParaRPr>
              </a:p>
            </p:txBody>
          </p:sp>
        </p:grpSp>
        <p:pic>
          <p:nvPicPr>
            <p:cNvPr id="129" name="Picture 460" descr="图片239"/>
            <p:cNvPicPr>
              <a:picLocks noChangeAspect="1" noChangeArrowheads="1"/>
            </p:cNvPicPr>
            <p:nvPr/>
          </p:nvPicPr>
          <p:blipFill>
            <a:blip r:embed="rId6" cstate="print"/>
            <a:srcRect/>
            <a:stretch>
              <a:fillRect/>
            </a:stretch>
          </p:blipFill>
          <p:spPr bwMode="auto">
            <a:xfrm>
              <a:off x="2075817" y="1934272"/>
              <a:ext cx="360000" cy="280199"/>
            </a:xfrm>
            <a:prstGeom prst="rect">
              <a:avLst/>
            </a:prstGeom>
            <a:noFill/>
            <a:effectLst>
              <a:outerShdw blurRad="50800" dist="38100" dir="2700000" algn="tl" rotWithShape="0">
                <a:prstClr val="black">
                  <a:alpha val="40000"/>
                </a:prstClr>
              </a:outerShdw>
            </a:effectLst>
          </p:spPr>
        </p:pic>
        <p:pic>
          <p:nvPicPr>
            <p:cNvPr id="130" name="Picture 456" descr="图片235"/>
            <p:cNvPicPr>
              <a:picLocks noChangeAspect="1" noChangeArrowheads="1"/>
            </p:cNvPicPr>
            <p:nvPr/>
          </p:nvPicPr>
          <p:blipFill>
            <a:blip r:embed="rId7" cstate="print"/>
            <a:srcRect/>
            <a:stretch>
              <a:fillRect/>
            </a:stretch>
          </p:blipFill>
          <p:spPr bwMode="auto">
            <a:xfrm>
              <a:off x="2082824" y="1329612"/>
              <a:ext cx="360000" cy="255729"/>
            </a:xfrm>
            <a:prstGeom prst="rect">
              <a:avLst/>
            </a:prstGeom>
            <a:noFill/>
            <a:effectLst>
              <a:outerShdw blurRad="50800" dist="38100" dir="2700000" algn="tl" rotWithShape="0">
                <a:prstClr val="black">
                  <a:alpha val="40000"/>
                </a:prstClr>
              </a:outerShdw>
            </a:effectLst>
          </p:spPr>
        </p:pic>
        <p:cxnSp>
          <p:nvCxnSpPr>
            <p:cNvPr id="134" name="直接连接符 133"/>
            <p:cNvCxnSpPr>
              <a:stCxn id="129" idx="0"/>
              <a:endCxn id="130" idx="2"/>
            </p:cNvCxnSpPr>
            <p:nvPr/>
          </p:nvCxnSpPr>
          <p:spPr bwMode="auto">
            <a:xfrm flipV="1">
              <a:off x="2255818" y="1585341"/>
              <a:ext cx="7007" cy="348930"/>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35" name="Picture 459" descr="图片238"/>
            <p:cNvPicPr>
              <a:picLocks noChangeAspect="1" noChangeArrowheads="1"/>
            </p:cNvPicPr>
            <p:nvPr/>
          </p:nvPicPr>
          <p:blipFill>
            <a:blip r:embed="rId8" cstate="print"/>
            <a:srcRect/>
            <a:stretch>
              <a:fillRect/>
            </a:stretch>
          </p:blipFill>
          <p:spPr bwMode="auto">
            <a:xfrm>
              <a:off x="2075857" y="2406254"/>
              <a:ext cx="360000" cy="284609"/>
            </a:xfrm>
            <a:prstGeom prst="rect">
              <a:avLst/>
            </a:prstGeom>
            <a:noFill/>
            <a:effectLst>
              <a:outerShdw blurRad="50800" dist="38100" dir="2700000" algn="tl" rotWithShape="0">
                <a:prstClr val="black">
                  <a:alpha val="40000"/>
                </a:prstClr>
              </a:outerShdw>
            </a:effectLst>
          </p:spPr>
        </p:pic>
        <p:pic>
          <p:nvPicPr>
            <p:cNvPr id="136" name="Picture 459" descr="图片238"/>
            <p:cNvPicPr>
              <a:picLocks noChangeAspect="1" noChangeArrowheads="1"/>
            </p:cNvPicPr>
            <p:nvPr/>
          </p:nvPicPr>
          <p:blipFill>
            <a:blip r:embed="rId8" cstate="print"/>
            <a:srcRect/>
            <a:stretch>
              <a:fillRect/>
            </a:stretch>
          </p:blipFill>
          <p:spPr bwMode="auto">
            <a:xfrm>
              <a:off x="2780707" y="2406254"/>
              <a:ext cx="360000" cy="284609"/>
            </a:xfrm>
            <a:prstGeom prst="rect">
              <a:avLst/>
            </a:prstGeom>
            <a:noFill/>
            <a:effectLst>
              <a:outerShdw blurRad="50800" dist="38100" dir="2700000" algn="tl" rotWithShape="0">
                <a:prstClr val="black">
                  <a:alpha val="40000"/>
                </a:prstClr>
              </a:outerShdw>
            </a:effectLst>
          </p:spPr>
        </p:pic>
        <p:pic>
          <p:nvPicPr>
            <p:cNvPr id="137" name="Picture 459" descr="图片238"/>
            <p:cNvPicPr>
              <a:picLocks noChangeAspect="1" noChangeArrowheads="1"/>
            </p:cNvPicPr>
            <p:nvPr/>
          </p:nvPicPr>
          <p:blipFill>
            <a:blip r:embed="rId8" cstate="print"/>
            <a:srcRect/>
            <a:stretch>
              <a:fillRect/>
            </a:stretch>
          </p:blipFill>
          <p:spPr bwMode="auto">
            <a:xfrm>
              <a:off x="1380532" y="2406254"/>
              <a:ext cx="360000" cy="284609"/>
            </a:xfrm>
            <a:prstGeom prst="rect">
              <a:avLst/>
            </a:prstGeom>
            <a:noFill/>
            <a:effectLst>
              <a:outerShdw blurRad="50800" dist="38100" dir="2700000" algn="tl" rotWithShape="0">
                <a:prstClr val="black">
                  <a:alpha val="40000"/>
                </a:prstClr>
              </a:outerShdw>
            </a:effectLst>
          </p:spPr>
        </p:pic>
        <p:cxnSp>
          <p:nvCxnSpPr>
            <p:cNvPr id="139" name="直接连接符 138"/>
            <p:cNvCxnSpPr>
              <a:stCxn id="129" idx="2"/>
              <a:endCxn id="135" idx="0"/>
            </p:cNvCxnSpPr>
            <p:nvPr/>
          </p:nvCxnSpPr>
          <p:spPr bwMode="auto">
            <a:xfrm>
              <a:off x="2255817" y="2214471"/>
              <a:ext cx="40" cy="19178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接连接符 140"/>
            <p:cNvCxnSpPr>
              <a:stCxn id="129" idx="2"/>
              <a:endCxn id="137" idx="0"/>
            </p:cNvCxnSpPr>
            <p:nvPr/>
          </p:nvCxnSpPr>
          <p:spPr bwMode="auto">
            <a:xfrm flipH="1">
              <a:off x="1560533" y="2214471"/>
              <a:ext cx="695285" cy="19178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3" name="直接连接符 142"/>
            <p:cNvCxnSpPr>
              <a:stCxn id="129" idx="2"/>
              <a:endCxn id="136" idx="0"/>
            </p:cNvCxnSpPr>
            <p:nvPr/>
          </p:nvCxnSpPr>
          <p:spPr bwMode="auto">
            <a:xfrm>
              <a:off x="2255817" y="2214471"/>
              <a:ext cx="704890" cy="19178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0" name="直接连接符 169"/>
            <p:cNvCxnSpPr>
              <a:stCxn id="137" idx="2"/>
            </p:cNvCxnSpPr>
            <p:nvPr/>
          </p:nvCxnSpPr>
          <p:spPr bwMode="auto">
            <a:xfrm flipH="1">
              <a:off x="1466096" y="2690863"/>
              <a:ext cx="94436" cy="460354"/>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2" name="直接连接符 171"/>
            <p:cNvCxnSpPr>
              <a:stCxn id="137" idx="2"/>
              <a:endCxn id="96" idx="0"/>
            </p:cNvCxnSpPr>
            <p:nvPr/>
          </p:nvCxnSpPr>
          <p:spPr bwMode="auto">
            <a:xfrm flipH="1">
              <a:off x="1007584" y="2690863"/>
              <a:ext cx="552948" cy="462828"/>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 name="直接连接符 173"/>
            <p:cNvCxnSpPr>
              <a:stCxn id="135" idx="2"/>
              <a:endCxn id="175" idx="0"/>
            </p:cNvCxnSpPr>
            <p:nvPr/>
          </p:nvCxnSpPr>
          <p:spPr bwMode="auto">
            <a:xfrm flipH="1">
              <a:off x="2231721" y="2690863"/>
              <a:ext cx="24137" cy="150917"/>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0" name="直接连接符 179"/>
            <p:cNvCxnSpPr>
              <a:stCxn id="136" idx="2"/>
              <a:endCxn id="185" idx="0"/>
            </p:cNvCxnSpPr>
            <p:nvPr/>
          </p:nvCxnSpPr>
          <p:spPr bwMode="auto">
            <a:xfrm>
              <a:off x="2960708" y="2690863"/>
              <a:ext cx="315149" cy="20492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4" name="直接连接符 183"/>
            <p:cNvCxnSpPr>
              <a:stCxn id="129" idx="1"/>
              <a:endCxn id="65" idx="3"/>
            </p:cNvCxnSpPr>
            <p:nvPr/>
          </p:nvCxnSpPr>
          <p:spPr bwMode="auto">
            <a:xfrm flipH="1">
              <a:off x="1894101" y="2074372"/>
              <a:ext cx="181716" cy="140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3" name="圆角矩形 192"/>
            <p:cNvSpPr/>
            <p:nvPr/>
          </p:nvSpPr>
          <p:spPr bwMode="auto">
            <a:xfrm>
              <a:off x="762000" y="2928938"/>
              <a:ext cx="952500" cy="1278731"/>
            </a:xfrm>
            <a:prstGeom prst="roundRect">
              <a:avLst>
                <a:gd name="adj" fmla="val 9829"/>
              </a:avLst>
            </a:prstGeom>
            <a:noFill/>
            <a:ln w="12700">
              <a:solidFill>
                <a:srgbClr val="669900"/>
              </a:solidFill>
              <a:prstDash val="lg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94" name="圆角矩形 193"/>
            <p:cNvSpPr/>
            <p:nvPr/>
          </p:nvSpPr>
          <p:spPr bwMode="auto">
            <a:xfrm>
              <a:off x="1790700" y="2928938"/>
              <a:ext cx="952500" cy="1278731"/>
            </a:xfrm>
            <a:prstGeom prst="roundRect">
              <a:avLst>
                <a:gd name="adj" fmla="val 9829"/>
              </a:avLst>
            </a:prstGeom>
            <a:noFill/>
            <a:ln w="12700">
              <a:solidFill>
                <a:srgbClr val="669900"/>
              </a:solidFill>
              <a:prstDash val="lg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95" name="圆角矩形 194"/>
            <p:cNvSpPr/>
            <p:nvPr/>
          </p:nvSpPr>
          <p:spPr bwMode="auto">
            <a:xfrm>
              <a:off x="2819400" y="2928938"/>
              <a:ext cx="952500" cy="1278731"/>
            </a:xfrm>
            <a:prstGeom prst="roundRect">
              <a:avLst>
                <a:gd name="adj" fmla="val 9829"/>
              </a:avLst>
            </a:prstGeom>
            <a:noFill/>
            <a:ln w="12700">
              <a:solidFill>
                <a:srgbClr val="669900"/>
              </a:solidFill>
              <a:prstDash val="lg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199" name="Picture 3" descr="F:\PIC\16：10_PPT_pic\ICOS\Devices-computer-laptop-icon.png"/>
            <p:cNvPicPr>
              <a:picLocks noChangeAspect="1" noChangeArrowheads="1"/>
            </p:cNvPicPr>
            <p:nvPr/>
          </p:nvPicPr>
          <p:blipFill>
            <a:blip r:embed="rId9" cstate="screen"/>
            <a:srcRect/>
            <a:stretch>
              <a:fillRect/>
            </a:stretch>
          </p:blipFill>
          <p:spPr bwMode="auto">
            <a:xfrm>
              <a:off x="814328" y="3576478"/>
              <a:ext cx="252472" cy="189354"/>
            </a:xfrm>
            <a:prstGeom prst="rect">
              <a:avLst/>
            </a:prstGeom>
            <a:noFill/>
          </p:spPr>
        </p:pic>
        <p:pic>
          <p:nvPicPr>
            <p:cNvPr id="200" name="Picture 12" descr="F:\PIC\16：10_PPT_pic\ICOS\touch-screen-kiosk-icon.png"/>
            <p:cNvPicPr>
              <a:picLocks noChangeAspect="1" noChangeArrowheads="1"/>
            </p:cNvPicPr>
            <p:nvPr/>
          </p:nvPicPr>
          <p:blipFill>
            <a:blip r:embed="rId10" cstate="screen"/>
            <a:srcRect/>
            <a:stretch>
              <a:fillRect/>
            </a:stretch>
          </p:blipFill>
          <p:spPr bwMode="auto">
            <a:xfrm>
              <a:off x="2770140" y="3536156"/>
              <a:ext cx="393700" cy="295275"/>
            </a:xfrm>
            <a:prstGeom prst="rect">
              <a:avLst/>
            </a:prstGeom>
            <a:noFill/>
          </p:spPr>
        </p:pic>
        <p:pic>
          <p:nvPicPr>
            <p:cNvPr id="201" name="Picture 8" descr="F:\PIC\16：10_PPT_pic\ICOS\iPad-icon.png"/>
            <p:cNvPicPr>
              <a:picLocks noChangeAspect="1" noChangeArrowheads="1"/>
            </p:cNvPicPr>
            <p:nvPr/>
          </p:nvPicPr>
          <p:blipFill>
            <a:blip r:embed="rId11" cstate="screen"/>
            <a:srcRect/>
            <a:stretch>
              <a:fillRect/>
            </a:stretch>
          </p:blipFill>
          <p:spPr bwMode="auto">
            <a:xfrm>
              <a:off x="3373665" y="3543618"/>
              <a:ext cx="352002" cy="264002"/>
            </a:xfrm>
            <a:prstGeom prst="rect">
              <a:avLst/>
            </a:prstGeom>
            <a:noFill/>
          </p:spPr>
        </p:pic>
        <p:pic>
          <p:nvPicPr>
            <p:cNvPr id="202" name="Picture 10" descr="F:\PIC\16：10_PPT_pic\ICOS\iPhone-icon.png"/>
            <p:cNvPicPr>
              <a:picLocks noChangeAspect="1" noChangeArrowheads="1"/>
            </p:cNvPicPr>
            <p:nvPr/>
          </p:nvPicPr>
          <p:blipFill>
            <a:blip r:embed="rId12" cstate="screen"/>
            <a:srcRect/>
            <a:stretch>
              <a:fillRect/>
            </a:stretch>
          </p:blipFill>
          <p:spPr bwMode="auto">
            <a:xfrm>
              <a:off x="3060760" y="3543389"/>
              <a:ext cx="390406" cy="292805"/>
            </a:xfrm>
            <a:prstGeom prst="rect">
              <a:avLst/>
            </a:prstGeom>
            <a:noFill/>
          </p:spPr>
        </p:pic>
        <p:pic>
          <p:nvPicPr>
            <p:cNvPr id="203" name="Picture 4" descr="F:\PIC\16：10_PPT_pic\ICOS\desktop-icon.png"/>
            <p:cNvPicPr>
              <a:picLocks noChangeAspect="1" noChangeArrowheads="1"/>
            </p:cNvPicPr>
            <p:nvPr/>
          </p:nvPicPr>
          <p:blipFill>
            <a:blip r:embed="rId13" cstate="screen"/>
            <a:srcRect/>
            <a:stretch>
              <a:fillRect/>
            </a:stretch>
          </p:blipFill>
          <p:spPr bwMode="auto">
            <a:xfrm>
              <a:off x="1370345" y="3561160"/>
              <a:ext cx="309562" cy="232172"/>
            </a:xfrm>
            <a:prstGeom prst="rect">
              <a:avLst/>
            </a:prstGeom>
            <a:noFill/>
          </p:spPr>
        </p:pic>
        <p:pic>
          <p:nvPicPr>
            <p:cNvPr id="204" name="Picture 8" descr="F:\PIC\16：10_PPT_pic\ICOS\notebook-icon.png"/>
            <p:cNvPicPr>
              <a:picLocks noChangeAspect="1" noChangeArrowheads="1"/>
            </p:cNvPicPr>
            <p:nvPr/>
          </p:nvPicPr>
          <p:blipFill>
            <a:blip r:embed="rId14" cstate="screen"/>
            <a:srcRect/>
            <a:stretch>
              <a:fillRect/>
            </a:stretch>
          </p:blipFill>
          <p:spPr bwMode="auto">
            <a:xfrm>
              <a:off x="1073246" y="3558815"/>
              <a:ext cx="312689" cy="234517"/>
            </a:xfrm>
            <a:prstGeom prst="rect">
              <a:avLst/>
            </a:prstGeom>
            <a:noFill/>
          </p:spPr>
        </p:pic>
        <p:pic>
          <p:nvPicPr>
            <p:cNvPr id="206" name="Picture 2" descr="F:\PIC\16：10_PPT_pic\ICOS\psp-2-icon.png"/>
            <p:cNvPicPr>
              <a:picLocks noChangeAspect="1" noChangeArrowheads="1"/>
            </p:cNvPicPr>
            <p:nvPr/>
          </p:nvPicPr>
          <p:blipFill>
            <a:blip r:embed="rId15" cstate="screen"/>
            <a:srcRect/>
            <a:stretch>
              <a:fillRect/>
            </a:stretch>
          </p:blipFill>
          <p:spPr bwMode="auto">
            <a:xfrm>
              <a:off x="1813377" y="3564892"/>
              <a:ext cx="302999" cy="227249"/>
            </a:xfrm>
            <a:prstGeom prst="rect">
              <a:avLst/>
            </a:prstGeom>
            <a:noFill/>
          </p:spPr>
        </p:pic>
        <p:pic>
          <p:nvPicPr>
            <p:cNvPr id="207" name="Picture 7" descr="F:\PIC\16：10_PPT_pic\ICOS\iPad-with-keyboard-icon.png"/>
            <p:cNvPicPr>
              <a:picLocks noChangeAspect="1" noChangeArrowheads="1"/>
            </p:cNvPicPr>
            <p:nvPr/>
          </p:nvPicPr>
          <p:blipFill>
            <a:blip r:embed="rId16" cstate="screen"/>
            <a:srcRect/>
            <a:stretch>
              <a:fillRect/>
            </a:stretch>
          </p:blipFill>
          <p:spPr bwMode="auto">
            <a:xfrm>
              <a:off x="2081025" y="3580734"/>
              <a:ext cx="290700" cy="218025"/>
            </a:xfrm>
            <a:prstGeom prst="rect">
              <a:avLst/>
            </a:prstGeom>
            <a:noFill/>
          </p:spPr>
        </p:pic>
        <p:pic>
          <p:nvPicPr>
            <p:cNvPr id="208" name="Picture 11" descr="F:\PIC\16：10_PPT_pic\ICOS\iPod-U2-icon.png"/>
            <p:cNvPicPr>
              <a:picLocks noChangeAspect="1" noChangeArrowheads="1"/>
            </p:cNvPicPr>
            <p:nvPr/>
          </p:nvPicPr>
          <p:blipFill>
            <a:blip r:embed="rId17" cstate="screen"/>
            <a:srcRect/>
            <a:stretch>
              <a:fillRect/>
            </a:stretch>
          </p:blipFill>
          <p:spPr bwMode="auto">
            <a:xfrm>
              <a:off x="2398666" y="3562670"/>
              <a:ext cx="325484" cy="244113"/>
            </a:xfrm>
            <a:prstGeom prst="rect">
              <a:avLst/>
            </a:prstGeom>
            <a:noFill/>
          </p:spPr>
        </p:pic>
        <p:pic>
          <p:nvPicPr>
            <p:cNvPr id="96" name="Picture 461" descr="图片240"/>
            <p:cNvPicPr>
              <a:picLocks noChangeAspect="1" noChangeArrowheads="1"/>
            </p:cNvPicPr>
            <p:nvPr/>
          </p:nvPicPr>
          <p:blipFill>
            <a:blip r:embed="rId18" cstate="print"/>
            <a:srcRect/>
            <a:stretch>
              <a:fillRect/>
            </a:stretch>
          </p:blipFill>
          <p:spPr bwMode="auto">
            <a:xfrm>
              <a:off x="827584" y="3153691"/>
              <a:ext cx="360000" cy="282155"/>
            </a:xfrm>
            <a:prstGeom prst="rect">
              <a:avLst/>
            </a:prstGeom>
            <a:noFill/>
            <a:ln w="9525">
              <a:noFill/>
              <a:miter lim="800000"/>
              <a:headEnd/>
              <a:tailEnd/>
            </a:ln>
          </p:spPr>
        </p:pic>
        <p:sp>
          <p:nvSpPr>
            <p:cNvPr id="97" name="TextBox 44"/>
            <p:cNvSpPr txBox="1">
              <a:spLocks noChangeArrowheads="1"/>
            </p:cNvSpPr>
            <p:nvPr/>
          </p:nvSpPr>
          <p:spPr bwMode="auto">
            <a:xfrm>
              <a:off x="2377980" y="1869672"/>
              <a:ext cx="825867" cy="246221"/>
            </a:xfrm>
            <a:prstGeom prst="rect">
              <a:avLst/>
            </a:prstGeom>
            <a:noFill/>
            <a:ln w="9525">
              <a:noFill/>
              <a:miter lim="800000"/>
              <a:headEnd/>
              <a:tailEnd/>
            </a:ln>
          </p:spPr>
          <p:txBody>
            <a:bodyPr wrap="none">
              <a:spAutoFit/>
            </a:bodyPr>
            <a:lstStyle/>
            <a:p>
              <a:pPr algn="ctr"/>
              <a:r>
                <a:rPr lang="zh-CN" altLang="en-US" sz="1000" dirty="0" smtClean="0">
                  <a:latin typeface="Arial" pitchFamily="34" charset="0"/>
                  <a:ea typeface="微软雅黑" pitchFamily="34" charset="-122"/>
                  <a:cs typeface="Arial" pitchFamily="34" charset="0"/>
                  <a:sym typeface="Arial" charset="0"/>
                </a:rPr>
                <a:t>核心交换机</a:t>
              </a:r>
            </a:p>
          </p:txBody>
        </p:sp>
        <p:cxnSp>
          <p:nvCxnSpPr>
            <p:cNvPr id="100" name="直接连接符 99"/>
            <p:cNvCxnSpPr>
              <a:stCxn id="109" idx="1"/>
              <a:endCxn id="79" idx="3"/>
            </p:cNvCxnSpPr>
            <p:nvPr/>
          </p:nvCxnSpPr>
          <p:spPr bwMode="auto">
            <a:xfrm flipH="1">
              <a:off x="2444054" y="1749630"/>
              <a:ext cx="705246" cy="6142"/>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3" name="TextBox 301"/>
            <p:cNvSpPr txBox="1">
              <a:spLocks noChangeArrowheads="1"/>
            </p:cNvSpPr>
            <p:nvPr/>
          </p:nvSpPr>
          <p:spPr bwMode="auto">
            <a:xfrm>
              <a:off x="2905589" y="1462176"/>
              <a:ext cx="1152128" cy="203568"/>
            </a:xfrm>
            <a:prstGeom prst="rect">
              <a:avLst/>
            </a:prstGeom>
            <a:noFill/>
            <a:ln w="9525">
              <a:noFill/>
              <a:miter lim="800000"/>
              <a:headEnd/>
              <a:tailEnd/>
            </a:ln>
          </p:spPr>
          <p:txBody>
            <a:bodyPr wrap="square">
              <a:spAutoFit/>
            </a:bodyPr>
            <a:lstStyle/>
            <a:p>
              <a:pPr algn="ctr"/>
              <a:r>
                <a:rPr lang="zh-CN" altLang="en-US" sz="1000" dirty="0" smtClean="0">
                  <a:latin typeface="Arial" charset="0"/>
                  <a:ea typeface="微软雅黑" pitchFamily="34" charset="-122"/>
                  <a:cs typeface="Arial" charset="0"/>
                  <a:sym typeface="Arial" charset="0"/>
                </a:rPr>
                <a:t>认证</a:t>
              </a:r>
              <a:r>
                <a:rPr lang="zh-CN" altLang="en-US" sz="1000" dirty="0" smtClean="0">
                  <a:latin typeface="Arial" charset="0"/>
                  <a:ea typeface="微软雅黑" pitchFamily="34" charset="-122"/>
                  <a:cs typeface="Arial" charset="0"/>
                  <a:sym typeface="Arial" charset="0"/>
                </a:rPr>
                <a:t>系统</a:t>
              </a:r>
              <a:endParaRPr lang="en-US" altLang="zh-CN" sz="1000" dirty="0">
                <a:latin typeface="Arial" charset="0"/>
                <a:ea typeface="微软雅黑" pitchFamily="34" charset="-122"/>
                <a:cs typeface="Arial" charset="0"/>
                <a:sym typeface="Arial" charset="0"/>
              </a:endParaRPr>
            </a:p>
          </p:txBody>
        </p:sp>
        <p:sp>
          <p:nvSpPr>
            <p:cNvPr id="109" name="圆角矩形 286"/>
            <p:cNvSpPr>
              <a:spLocks noChangeArrowheads="1"/>
            </p:cNvSpPr>
            <p:nvPr/>
          </p:nvSpPr>
          <p:spPr bwMode="auto">
            <a:xfrm>
              <a:off x="3149300" y="1630350"/>
              <a:ext cx="638150" cy="238560"/>
            </a:xfrm>
            <a:prstGeom prst="roundRect">
              <a:avLst>
                <a:gd name="adj" fmla="val 16667"/>
              </a:avLst>
            </a:prstGeom>
            <a:noFill/>
            <a:ln w="19050" algn="ctr">
              <a:solidFill>
                <a:schemeClr val="tx1"/>
              </a:solidFill>
              <a:prstDash val="sysDot"/>
              <a:round/>
              <a:headEnd/>
              <a:tailEnd/>
            </a:ln>
          </p:spPr>
          <p:txBody>
            <a:bodyPr/>
            <a:lstStyle/>
            <a:p>
              <a:pPr>
                <a:buClr>
                  <a:srgbClr val="CC9900"/>
                </a:buClr>
                <a:buFont typeface="Wingdings" pitchFamily="2" charset="2"/>
                <a:buChar char="n"/>
              </a:pPr>
              <a:endParaRPr lang="zh-CN" altLang="en-US" sz="1200">
                <a:solidFill>
                  <a:srgbClr val="000000"/>
                </a:solidFill>
                <a:latin typeface="Arial" charset="0"/>
                <a:ea typeface="微软雅黑" pitchFamily="34" charset="-122"/>
                <a:cs typeface="Arial" charset="0"/>
                <a:sym typeface="Arial" charset="0"/>
              </a:endParaRPr>
            </a:p>
          </p:txBody>
        </p:sp>
        <p:pic>
          <p:nvPicPr>
            <p:cNvPr id="110" name="Picture 455" descr="图片146"/>
            <p:cNvPicPr>
              <a:picLocks noChangeAspect="1" noChangeArrowheads="1"/>
            </p:cNvPicPr>
            <p:nvPr/>
          </p:nvPicPr>
          <p:blipFill>
            <a:blip r:embed="rId3" cstate="print"/>
            <a:srcRect/>
            <a:stretch>
              <a:fillRect/>
            </a:stretch>
          </p:blipFill>
          <p:spPr bwMode="auto">
            <a:xfrm>
              <a:off x="3563888" y="1650034"/>
              <a:ext cx="147992" cy="18659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1" name="Picture 455" descr="图片146"/>
            <p:cNvPicPr>
              <a:picLocks noChangeAspect="1" noChangeArrowheads="1"/>
            </p:cNvPicPr>
            <p:nvPr/>
          </p:nvPicPr>
          <p:blipFill>
            <a:blip r:embed="rId4" cstate="print"/>
            <a:srcRect/>
            <a:stretch>
              <a:fillRect/>
            </a:stretch>
          </p:blipFill>
          <p:spPr bwMode="auto">
            <a:xfrm>
              <a:off x="3242714" y="1650034"/>
              <a:ext cx="146942" cy="18659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2" name="Picture 455" descr="图片146"/>
            <p:cNvPicPr>
              <a:picLocks noChangeAspect="1" noChangeArrowheads="1"/>
            </p:cNvPicPr>
            <p:nvPr/>
          </p:nvPicPr>
          <p:blipFill>
            <a:blip r:embed="rId4" cstate="print"/>
            <a:srcRect/>
            <a:stretch>
              <a:fillRect/>
            </a:stretch>
          </p:blipFill>
          <p:spPr bwMode="auto">
            <a:xfrm>
              <a:off x="3401202" y="1650034"/>
              <a:ext cx="146942" cy="18659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4" name="Picture 460" descr="图片239"/>
            <p:cNvPicPr>
              <a:picLocks noChangeAspect="1" noChangeArrowheads="1"/>
            </p:cNvPicPr>
            <p:nvPr/>
          </p:nvPicPr>
          <p:blipFill>
            <a:blip r:embed="rId5" cstate="print"/>
            <a:srcRect/>
            <a:stretch>
              <a:fillRect/>
            </a:stretch>
          </p:blipFill>
          <p:spPr bwMode="auto">
            <a:xfrm>
              <a:off x="2987824" y="1653649"/>
              <a:ext cx="216000" cy="17465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1" name="Picture 460" descr="图片239"/>
            <p:cNvPicPr>
              <a:picLocks noChangeAspect="1" noChangeArrowheads="1"/>
            </p:cNvPicPr>
            <p:nvPr/>
          </p:nvPicPr>
          <p:blipFill>
            <a:blip r:embed="rId6" cstate="print"/>
            <a:srcRect/>
            <a:stretch>
              <a:fillRect/>
            </a:stretch>
          </p:blipFill>
          <p:spPr bwMode="auto">
            <a:xfrm>
              <a:off x="2267744" y="1977685"/>
              <a:ext cx="360000" cy="280199"/>
            </a:xfrm>
            <a:prstGeom prst="rect">
              <a:avLst/>
            </a:prstGeom>
            <a:noFill/>
            <a:effectLst>
              <a:outerShdw blurRad="50800" dist="38100" dir="2700000" algn="tl" rotWithShape="0">
                <a:prstClr val="black">
                  <a:alpha val="40000"/>
                </a:prstClr>
              </a:outerShdw>
            </a:effectLst>
          </p:spPr>
        </p:pic>
        <p:cxnSp>
          <p:nvCxnSpPr>
            <p:cNvPr id="140" name="直接连接符 139"/>
            <p:cNvCxnSpPr>
              <a:stCxn id="185" idx="2"/>
            </p:cNvCxnSpPr>
            <p:nvPr/>
          </p:nvCxnSpPr>
          <p:spPr bwMode="auto">
            <a:xfrm>
              <a:off x="3275856" y="3121535"/>
              <a:ext cx="35984" cy="98287"/>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1" name="直接连接符 160"/>
            <p:cNvCxnSpPr>
              <a:stCxn id="175" idx="2"/>
            </p:cNvCxnSpPr>
            <p:nvPr/>
          </p:nvCxnSpPr>
          <p:spPr bwMode="auto">
            <a:xfrm>
              <a:off x="2231720" y="3123936"/>
              <a:ext cx="0" cy="14989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75" name="Picture 461" descr="图片240"/>
            <p:cNvPicPr>
              <a:picLocks noChangeAspect="1" noChangeArrowheads="1"/>
            </p:cNvPicPr>
            <p:nvPr/>
          </p:nvPicPr>
          <p:blipFill>
            <a:blip r:embed="rId18" cstate="print"/>
            <a:srcRect/>
            <a:stretch>
              <a:fillRect/>
            </a:stretch>
          </p:blipFill>
          <p:spPr bwMode="auto">
            <a:xfrm>
              <a:off x="2051720" y="2841781"/>
              <a:ext cx="360000" cy="282155"/>
            </a:xfrm>
            <a:prstGeom prst="rect">
              <a:avLst/>
            </a:prstGeom>
            <a:noFill/>
            <a:ln w="9525">
              <a:noFill/>
              <a:miter lim="800000"/>
              <a:headEnd/>
              <a:tailEnd/>
            </a:ln>
          </p:spPr>
        </p:pic>
        <p:pic>
          <p:nvPicPr>
            <p:cNvPr id="185" name="Picture 461" descr="图片240"/>
            <p:cNvPicPr>
              <a:picLocks noChangeAspect="1" noChangeArrowheads="1"/>
            </p:cNvPicPr>
            <p:nvPr/>
          </p:nvPicPr>
          <p:blipFill>
            <a:blip r:embed="rId18" cstate="print"/>
            <a:srcRect/>
            <a:stretch>
              <a:fillRect/>
            </a:stretch>
          </p:blipFill>
          <p:spPr bwMode="auto">
            <a:xfrm>
              <a:off x="3131840" y="2895786"/>
              <a:ext cx="288032" cy="225749"/>
            </a:xfrm>
            <a:prstGeom prst="rect">
              <a:avLst/>
            </a:prstGeom>
            <a:noFill/>
            <a:ln w="9525">
              <a:noFill/>
              <a:miter lim="800000"/>
              <a:headEnd/>
              <a:tailEnd/>
            </a:ln>
          </p:spPr>
        </p:pic>
        <p:pic>
          <p:nvPicPr>
            <p:cNvPr id="79" name="Picture 470" descr="图片249"/>
            <p:cNvPicPr>
              <a:picLocks noChangeAspect="1" noChangeArrowheads="1"/>
            </p:cNvPicPr>
            <p:nvPr/>
          </p:nvPicPr>
          <p:blipFill>
            <a:blip r:embed="rId19" cstate="print"/>
            <a:srcRect/>
            <a:stretch>
              <a:fillRect/>
            </a:stretch>
          </p:blipFill>
          <p:spPr bwMode="auto">
            <a:xfrm>
              <a:off x="2008584" y="1653648"/>
              <a:ext cx="435471" cy="204248"/>
            </a:xfrm>
            <a:prstGeom prst="rect">
              <a:avLst/>
            </a:prstGeom>
            <a:noFill/>
            <a:effectLst>
              <a:outerShdw blurRad="50800" dist="38100" dir="2700000" algn="tl" rotWithShape="0">
                <a:prstClr val="black">
                  <a:alpha val="40000"/>
                </a:prstClr>
              </a:outerShdw>
            </a:effectLst>
          </p:spPr>
        </p:pic>
        <p:sp>
          <p:nvSpPr>
            <p:cNvPr id="80" name="TextBox 44"/>
            <p:cNvSpPr txBox="1">
              <a:spLocks noChangeArrowheads="1"/>
            </p:cNvSpPr>
            <p:nvPr/>
          </p:nvSpPr>
          <p:spPr bwMode="auto">
            <a:xfrm>
              <a:off x="1691680" y="1512102"/>
              <a:ext cx="532517" cy="246221"/>
            </a:xfrm>
            <a:prstGeom prst="rect">
              <a:avLst/>
            </a:prstGeom>
            <a:noFill/>
            <a:ln w="9525">
              <a:noFill/>
              <a:miter lim="800000"/>
              <a:headEnd/>
              <a:tailEnd/>
            </a:ln>
          </p:spPr>
          <p:txBody>
            <a:bodyPr wrap="none">
              <a:spAutoFit/>
            </a:bodyPr>
            <a:lstStyle/>
            <a:p>
              <a:pPr algn="ctr"/>
              <a:r>
                <a:rPr lang="en-US" altLang="zh-CN" sz="1000" dirty="0" smtClean="0">
                  <a:latin typeface="Arial" pitchFamily="34" charset="0"/>
                  <a:ea typeface="微软雅黑" pitchFamily="34" charset="-122"/>
                  <a:cs typeface="Arial" pitchFamily="34" charset="0"/>
                  <a:sym typeface="Arial" charset="0"/>
                </a:rPr>
                <a:t>BRAS</a:t>
              </a:r>
              <a:endParaRPr lang="zh-CN" altLang="en-US" sz="1000" dirty="0" smtClean="0">
                <a:latin typeface="Arial" pitchFamily="34" charset="0"/>
                <a:ea typeface="微软雅黑" pitchFamily="34" charset="-122"/>
                <a:cs typeface="Arial" pitchFamily="34" charset="0"/>
                <a:sym typeface="Arial" charset="0"/>
              </a:endParaRPr>
            </a:p>
          </p:txBody>
        </p:sp>
        <p:pic>
          <p:nvPicPr>
            <p:cNvPr id="83" name="Picture 461" descr="图片240"/>
            <p:cNvPicPr>
              <a:picLocks noChangeAspect="1" noChangeArrowheads="1"/>
            </p:cNvPicPr>
            <p:nvPr/>
          </p:nvPicPr>
          <p:blipFill>
            <a:blip r:embed="rId18" cstate="print"/>
            <a:srcRect/>
            <a:stretch>
              <a:fillRect/>
            </a:stretch>
          </p:blipFill>
          <p:spPr bwMode="auto">
            <a:xfrm>
              <a:off x="1373494" y="3163927"/>
              <a:ext cx="360000" cy="282155"/>
            </a:xfrm>
            <a:prstGeom prst="rect">
              <a:avLst/>
            </a:prstGeom>
            <a:noFill/>
            <a:ln w="9525">
              <a:noFill/>
              <a:miter lim="800000"/>
              <a:headEnd/>
              <a:tailEnd/>
            </a:ln>
          </p:spPr>
        </p:pic>
        <p:pic>
          <p:nvPicPr>
            <p:cNvPr id="84" name="Picture 461" descr="图片240"/>
            <p:cNvPicPr>
              <a:picLocks noChangeAspect="1" noChangeArrowheads="1"/>
            </p:cNvPicPr>
            <p:nvPr/>
          </p:nvPicPr>
          <p:blipFill>
            <a:blip r:embed="rId18" cstate="print"/>
            <a:srcRect/>
            <a:stretch>
              <a:fillRect/>
            </a:stretch>
          </p:blipFill>
          <p:spPr bwMode="auto">
            <a:xfrm>
              <a:off x="2069530" y="3256049"/>
              <a:ext cx="360000" cy="282155"/>
            </a:xfrm>
            <a:prstGeom prst="rect">
              <a:avLst/>
            </a:prstGeom>
            <a:noFill/>
            <a:ln w="9525">
              <a:noFill/>
              <a:miter lim="800000"/>
              <a:headEnd/>
              <a:tailEnd/>
            </a:ln>
          </p:spPr>
        </p:pic>
        <p:pic>
          <p:nvPicPr>
            <p:cNvPr id="86" name="Picture 461" descr="图片240"/>
            <p:cNvPicPr>
              <a:picLocks noChangeAspect="1" noChangeArrowheads="1"/>
            </p:cNvPicPr>
            <p:nvPr/>
          </p:nvPicPr>
          <p:blipFill>
            <a:blip r:embed="rId18" cstate="print"/>
            <a:srcRect/>
            <a:stretch>
              <a:fillRect/>
            </a:stretch>
          </p:blipFill>
          <p:spPr bwMode="auto">
            <a:xfrm>
              <a:off x="3147703" y="3204871"/>
              <a:ext cx="360000" cy="282155"/>
            </a:xfrm>
            <a:prstGeom prst="rect">
              <a:avLst/>
            </a:prstGeom>
            <a:noFill/>
            <a:ln w="9525">
              <a:noFill/>
              <a:miter lim="800000"/>
              <a:headEnd/>
              <a:tailEnd/>
            </a:ln>
          </p:spPr>
        </p:pic>
        <p:sp>
          <p:nvSpPr>
            <p:cNvPr id="87" name="任意多边形 86"/>
            <p:cNvSpPr/>
            <p:nvPr/>
          </p:nvSpPr>
          <p:spPr bwMode="auto">
            <a:xfrm>
              <a:off x="1578591" y="1873156"/>
              <a:ext cx="632346" cy="1248770"/>
            </a:xfrm>
            <a:custGeom>
              <a:avLst/>
              <a:gdLst>
                <a:gd name="connsiteX0" fmla="*/ 4549 w 632346"/>
                <a:gd name="connsiteY0" fmla="*/ 1665027 h 1665027"/>
                <a:gd name="connsiteX1" fmla="*/ 59140 w 632346"/>
                <a:gd name="connsiteY1" fmla="*/ 982639 h 1665027"/>
                <a:gd name="connsiteX2" fmla="*/ 359391 w 632346"/>
                <a:gd name="connsiteY2" fmla="*/ 682388 h 1665027"/>
                <a:gd name="connsiteX3" fmla="*/ 591403 w 632346"/>
                <a:gd name="connsiteY3" fmla="*/ 150125 h 1665027"/>
                <a:gd name="connsiteX4" fmla="*/ 605050 w 632346"/>
                <a:gd name="connsiteY4" fmla="*/ 0 h 166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46" h="1665027">
                  <a:moveTo>
                    <a:pt x="4549" y="1665027"/>
                  </a:moveTo>
                  <a:cubicBezTo>
                    <a:pt x="2274" y="1405719"/>
                    <a:pt x="0" y="1146412"/>
                    <a:pt x="59140" y="982639"/>
                  </a:cubicBezTo>
                  <a:cubicBezTo>
                    <a:pt x="118280" y="818866"/>
                    <a:pt x="270681" y="821140"/>
                    <a:pt x="359391" y="682388"/>
                  </a:cubicBezTo>
                  <a:cubicBezTo>
                    <a:pt x="448101" y="543636"/>
                    <a:pt x="550460" y="263856"/>
                    <a:pt x="591403" y="150125"/>
                  </a:cubicBezTo>
                  <a:cubicBezTo>
                    <a:pt x="632346" y="36394"/>
                    <a:pt x="618698" y="18197"/>
                    <a:pt x="605050" y="0"/>
                  </a:cubicBezTo>
                </a:path>
              </a:pathLst>
            </a:custGeom>
            <a:noFill/>
            <a:ln>
              <a:solidFill>
                <a:srgbClr val="00B050"/>
              </a:solidFill>
              <a:headEnd type="triangl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p>
          </p:txBody>
        </p:sp>
        <p:sp>
          <p:nvSpPr>
            <p:cNvPr id="89" name="TextBox 44"/>
            <p:cNvSpPr txBox="1">
              <a:spLocks noChangeArrowheads="1"/>
            </p:cNvSpPr>
            <p:nvPr/>
          </p:nvSpPr>
          <p:spPr bwMode="auto">
            <a:xfrm>
              <a:off x="1551700" y="2719245"/>
              <a:ext cx="595035" cy="246221"/>
            </a:xfrm>
            <a:prstGeom prst="rect">
              <a:avLst/>
            </a:prstGeom>
            <a:noFill/>
            <a:ln w="9525">
              <a:noFill/>
              <a:miter lim="800000"/>
              <a:headEnd/>
              <a:tailEnd/>
            </a:ln>
          </p:spPr>
          <p:txBody>
            <a:bodyPr wrap="none">
              <a:spAutoFit/>
            </a:bodyPr>
            <a:lstStyle/>
            <a:p>
              <a:pPr algn="ctr"/>
              <a:r>
                <a:rPr lang="en-US" altLang="zh-CN" sz="1000" dirty="0" err="1" smtClean="0">
                  <a:solidFill>
                    <a:srgbClr val="00B050"/>
                  </a:solidFill>
                  <a:latin typeface="Arial" pitchFamily="34" charset="0"/>
                  <a:ea typeface="微软雅黑" pitchFamily="34" charset="-122"/>
                  <a:cs typeface="Arial" pitchFamily="34" charset="0"/>
                  <a:sym typeface="Arial" charset="0"/>
                </a:rPr>
                <a:t>PPPoE</a:t>
              </a:r>
              <a:endParaRPr lang="zh-CN" altLang="en-US" sz="1000" dirty="0" smtClean="0">
                <a:solidFill>
                  <a:srgbClr val="00B050"/>
                </a:solidFill>
                <a:latin typeface="Arial" pitchFamily="34" charset="0"/>
                <a:ea typeface="微软雅黑" pitchFamily="34" charset="-122"/>
                <a:cs typeface="Arial" pitchFamily="34" charset="0"/>
                <a:sym typeface="Arial" charset="0"/>
              </a:endParaRPr>
            </a:p>
          </p:txBody>
        </p:sp>
        <p:sp>
          <p:nvSpPr>
            <p:cNvPr id="91" name="任意多边形 90"/>
            <p:cNvSpPr/>
            <p:nvPr/>
          </p:nvSpPr>
          <p:spPr bwMode="auto">
            <a:xfrm>
              <a:off x="2299649" y="1903863"/>
              <a:ext cx="866633" cy="1299949"/>
            </a:xfrm>
            <a:custGeom>
              <a:avLst/>
              <a:gdLst>
                <a:gd name="connsiteX0" fmla="*/ 866633 w 866633"/>
                <a:gd name="connsiteY0" fmla="*/ 1733265 h 1733265"/>
                <a:gd name="connsiteX1" fmla="*/ 771098 w 866633"/>
                <a:gd name="connsiteY1" fmla="*/ 1310185 h 1733265"/>
                <a:gd name="connsiteX2" fmla="*/ 620973 w 866633"/>
                <a:gd name="connsiteY2" fmla="*/ 1078173 h 1733265"/>
                <a:gd name="connsiteX3" fmla="*/ 88710 w 866633"/>
                <a:gd name="connsiteY3" fmla="*/ 504967 h 1733265"/>
                <a:gd name="connsiteX4" fmla="*/ 88710 w 866633"/>
                <a:gd name="connsiteY4" fmla="*/ 0 h 173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3" h="1733265">
                  <a:moveTo>
                    <a:pt x="866633" y="1733265"/>
                  </a:moveTo>
                  <a:cubicBezTo>
                    <a:pt x="839337" y="1576316"/>
                    <a:pt x="812041" y="1419367"/>
                    <a:pt x="771098" y="1310185"/>
                  </a:cubicBezTo>
                  <a:cubicBezTo>
                    <a:pt x="730155" y="1201003"/>
                    <a:pt x="734704" y="1212376"/>
                    <a:pt x="620973" y="1078173"/>
                  </a:cubicBezTo>
                  <a:cubicBezTo>
                    <a:pt x="507242" y="943970"/>
                    <a:pt x="177420" y="684662"/>
                    <a:pt x="88710" y="504967"/>
                  </a:cubicBezTo>
                  <a:cubicBezTo>
                    <a:pt x="0" y="325272"/>
                    <a:pt x="44355" y="162636"/>
                    <a:pt x="88710" y="0"/>
                  </a:cubicBezTo>
                </a:path>
              </a:pathLst>
            </a:custGeom>
            <a:noFill/>
            <a:ln>
              <a:solidFill>
                <a:srgbClr val="0070C0"/>
              </a:solidFill>
              <a:headEnd type="triangl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p>
          </p:txBody>
        </p:sp>
        <p:sp>
          <p:nvSpPr>
            <p:cNvPr id="92" name="TextBox 44"/>
            <p:cNvSpPr txBox="1">
              <a:spLocks noChangeArrowheads="1"/>
            </p:cNvSpPr>
            <p:nvPr/>
          </p:nvSpPr>
          <p:spPr bwMode="auto">
            <a:xfrm>
              <a:off x="3102981" y="2483821"/>
              <a:ext cx="904415" cy="553998"/>
            </a:xfrm>
            <a:prstGeom prst="rect">
              <a:avLst/>
            </a:prstGeom>
            <a:noFill/>
            <a:ln w="9525">
              <a:noFill/>
              <a:miter lim="800000"/>
              <a:headEnd/>
              <a:tailEnd/>
            </a:ln>
          </p:spPr>
          <p:txBody>
            <a:bodyPr wrap="none">
              <a:spAutoFit/>
            </a:bodyPr>
            <a:lstStyle/>
            <a:p>
              <a:pPr algn="ctr"/>
              <a:endParaRPr lang="en-US" altLang="zh-CN" sz="1000" dirty="0" smtClean="0">
                <a:solidFill>
                  <a:srgbClr val="0070C0"/>
                </a:solidFill>
                <a:latin typeface="Arial" pitchFamily="34" charset="0"/>
                <a:ea typeface="微软雅黑" pitchFamily="34" charset="-122"/>
                <a:cs typeface="Arial" pitchFamily="34" charset="0"/>
                <a:sym typeface="Arial" charset="0"/>
              </a:endParaRPr>
            </a:p>
            <a:p>
              <a:pPr algn="ctr"/>
              <a:r>
                <a:rPr lang="en-US" altLang="zh-CN" sz="1000" dirty="0" smtClean="0">
                  <a:solidFill>
                    <a:srgbClr val="0070C0"/>
                  </a:solidFill>
                  <a:latin typeface="Arial" pitchFamily="34" charset="0"/>
                  <a:ea typeface="微软雅黑" pitchFamily="34" charset="-122"/>
                  <a:cs typeface="Arial" pitchFamily="34" charset="0"/>
                  <a:sym typeface="Arial" charset="0"/>
                </a:rPr>
                <a:t>DHCP</a:t>
              </a:r>
            </a:p>
            <a:p>
              <a:pPr algn="ctr"/>
              <a:r>
                <a:rPr lang="en-US" altLang="zh-CN" sz="1000" dirty="0" smtClean="0">
                  <a:solidFill>
                    <a:srgbClr val="0070C0"/>
                  </a:solidFill>
                  <a:latin typeface="Arial" pitchFamily="34" charset="0"/>
                  <a:ea typeface="微软雅黑" pitchFamily="34" charset="-122"/>
                  <a:cs typeface="Arial" pitchFamily="34" charset="0"/>
                  <a:sym typeface="Arial" charset="0"/>
                </a:rPr>
                <a:t>DHCPv6/ND</a:t>
              </a:r>
              <a:endParaRPr lang="zh-CN" altLang="en-US" sz="1000" dirty="0" smtClean="0">
                <a:solidFill>
                  <a:srgbClr val="0070C0"/>
                </a:solidFill>
                <a:latin typeface="Arial" pitchFamily="34" charset="0"/>
                <a:ea typeface="微软雅黑" pitchFamily="34" charset="-122"/>
                <a:cs typeface="Arial" pitchFamily="34" charset="0"/>
                <a:sym typeface="Arial" charset="0"/>
              </a:endParaRPr>
            </a:p>
          </p:txBody>
        </p:sp>
      </p:gr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标题 115"/>
          <p:cNvSpPr>
            <a:spLocks noGrp="1"/>
          </p:cNvSpPr>
          <p:nvPr>
            <p:ph type="title"/>
          </p:nvPr>
        </p:nvSpPr>
        <p:spPr>
          <a:xfrm>
            <a:off x="251520" y="243000"/>
            <a:ext cx="8712968" cy="432000"/>
          </a:xfrm>
        </p:spPr>
        <p:txBody>
          <a:bodyPr/>
          <a:lstStyle/>
          <a:p>
            <a:r>
              <a:rPr lang="zh-CN" altLang="en-US" sz="2400" dirty="0" smtClean="0">
                <a:solidFill>
                  <a:schemeClr val="tx2"/>
                </a:solidFill>
                <a:latin typeface="微软雅黑" pitchFamily="34" charset="-122"/>
                <a:ea typeface="微软雅黑" pitchFamily="34" charset="-122"/>
              </a:rPr>
              <a:t>无线用户</a:t>
            </a:r>
            <a:r>
              <a:rPr lang="en-US" altLang="zh-CN" sz="2400" dirty="0" smtClean="0">
                <a:solidFill>
                  <a:schemeClr val="tx2"/>
                </a:solidFill>
                <a:latin typeface="微软雅黑" pitchFamily="34" charset="-122"/>
                <a:ea typeface="微软雅黑" pitchFamily="34" charset="-122"/>
              </a:rPr>
              <a:t>IPv4/IPv6</a:t>
            </a:r>
            <a:r>
              <a:rPr lang="zh-CN" altLang="en-US" sz="2400" dirty="0" smtClean="0">
                <a:solidFill>
                  <a:schemeClr val="tx2"/>
                </a:solidFill>
                <a:latin typeface="微软雅黑" pitchFamily="34" charset="-122"/>
                <a:ea typeface="微软雅黑" pitchFamily="34" charset="-122"/>
              </a:rPr>
              <a:t>认证方案</a:t>
            </a:r>
            <a:endParaRPr lang="zh-CN" altLang="en-US" sz="2400" dirty="0">
              <a:solidFill>
                <a:schemeClr val="tx2"/>
              </a:solidFill>
              <a:latin typeface="微软雅黑" pitchFamily="34" charset="-122"/>
              <a:ea typeface="微软雅黑" pitchFamily="34" charset="-122"/>
            </a:endParaRPr>
          </a:p>
        </p:txBody>
      </p:sp>
      <p:sp>
        <p:nvSpPr>
          <p:cNvPr id="132" name="TextBox 131"/>
          <p:cNvSpPr txBox="1">
            <a:spLocks noChangeArrowheads="1"/>
          </p:cNvSpPr>
          <p:nvPr/>
        </p:nvSpPr>
        <p:spPr bwMode="auto">
          <a:xfrm>
            <a:off x="4776651" y="1519122"/>
            <a:ext cx="3757814" cy="3231654"/>
          </a:xfrm>
          <a:prstGeom prst="rect">
            <a:avLst/>
          </a:prstGeom>
          <a:noFill/>
          <a:ln w="9525">
            <a:noFill/>
            <a:miter lim="800000"/>
            <a:headEnd/>
            <a:tailEnd/>
          </a:ln>
        </p:spPr>
        <p:txBody>
          <a:bodyPr wrap="square">
            <a:spAutoFit/>
          </a:bodyPr>
          <a:lstStyle/>
          <a:p>
            <a:r>
              <a:rPr lang="en-US" altLang="zh-CN" sz="1200" b="1" dirty="0" smtClean="0">
                <a:latin typeface="Arial" pitchFamily="34" charset="0"/>
                <a:ea typeface="微软雅黑" pitchFamily="34" charset="-122"/>
                <a:cs typeface="Arial" pitchFamily="34" charset="0"/>
              </a:rPr>
              <a:t>1</a:t>
            </a:r>
            <a:r>
              <a:rPr lang="zh-CN" altLang="en-US" sz="1200" b="1" dirty="0" smtClean="0">
                <a:latin typeface="Arial" pitchFamily="34" charset="0"/>
                <a:ea typeface="微软雅黑" pitchFamily="34" charset="-122"/>
                <a:cs typeface="Arial" pitchFamily="34" charset="0"/>
              </a:rPr>
              <a:t>、</a:t>
            </a:r>
            <a:r>
              <a:rPr lang="en-US" altLang="zh-CN" sz="1200" b="1" dirty="0" smtClean="0">
                <a:latin typeface="Arial" pitchFamily="34" charset="0"/>
                <a:ea typeface="微软雅黑" pitchFamily="34" charset="-122"/>
                <a:cs typeface="Arial" pitchFamily="34" charset="0"/>
              </a:rPr>
              <a:t>AC</a:t>
            </a:r>
            <a:r>
              <a:rPr lang="zh-CN" altLang="en-US" sz="1200" b="1" dirty="0" smtClean="0">
                <a:latin typeface="Arial" pitchFamily="34" charset="0"/>
                <a:ea typeface="微软雅黑" pitchFamily="34" charset="-122"/>
                <a:cs typeface="Arial" pitchFamily="34" charset="0"/>
              </a:rPr>
              <a:t>负责对全网</a:t>
            </a:r>
            <a:r>
              <a:rPr lang="en-US" altLang="zh-CN" sz="1200" b="1" dirty="0" smtClean="0">
                <a:latin typeface="Arial" pitchFamily="34" charset="0"/>
                <a:ea typeface="微软雅黑" pitchFamily="34" charset="-122"/>
                <a:cs typeface="Arial" pitchFamily="34" charset="0"/>
              </a:rPr>
              <a:t>AP</a:t>
            </a:r>
            <a:r>
              <a:rPr lang="zh-CN" altLang="en-US" sz="1200" b="1" dirty="0" smtClean="0">
                <a:latin typeface="Arial" pitchFamily="34" charset="0"/>
                <a:ea typeface="微软雅黑" pitchFamily="34" charset="-122"/>
                <a:cs typeface="Arial" pitchFamily="34" charset="0"/>
              </a:rPr>
              <a:t>进行管理，采用本地转发模式，数据流量经</a:t>
            </a:r>
            <a:r>
              <a:rPr lang="en-US" altLang="zh-CN" sz="1200" b="1" dirty="0" smtClean="0">
                <a:latin typeface="Arial" pitchFamily="34" charset="0"/>
                <a:ea typeface="微软雅黑" pitchFamily="34" charset="-122"/>
                <a:cs typeface="Arial" pitchFamily="34" charset="0"/>
              </a:rPr>
              <a:t>AP</a:t>
            </a:r>
            <a:r>
              <a:rPr lang="zh-CN" altLang="en-US" sz="1200" b="1" dirty="0" smtClean="0">
                <a:latin typeface="Arial" pitchFamily="34" charset="0"/>
                <a:ea typeface="微软雅黑" pitchFamily="34" charset="-122"/>
                <a:cs typeface="Arial" pitchFamily="34" charset="0"/>
              </a:rPr>
              <a:t>直接从交换机出口，不需要经过</a:t>
            </a:r>
            <a:r>
              <a:rPr lang="en-US" altLang="zh-CN" sz="1200" b="1" dirty="0" smtClean="0">
                <a:latin typeface="Arial" pitchFamily="34" charset="0"/>
                <a:ea typeface="微软雅黑" pitchFamily="34" charset="-122"/>
                <a:cs typeface="Arial" pitchFamily="34" charset="0"/>
              </a:rPr>
              <a:t>AC</a:t>
            </a:r>
            <a:r>
              <a:rPr lang="zh-CN" altLang="en-US" sz="1200" b="1" dirty="0" smtClean="0">
                <a:latin typeface="Arial" pitchFamily="34" charset="0"/>
                <a:ea typeface="微软雅黑" pitchFamily="34" charset="-122"/>
                <a:cs typeface="Arial" pitchFamily="34" charset="0"/>
              </a:rPr>
              <a:t>转发，提升效率；</a:t>
            </a:r>
            <a:endParaRPr lang="en-US" altLang="zh-CN" sz="1200" b="1" dirty="0" smtClean="0">
              <a:latin typeface="Arial" pitchFamily="34" charset="0"/>
              <a:ea typeface="微软雅黑" pitchFamily="34" charset="-122"/>
              <a:cs typeface="Arial" pitchFamily="34" charset="0"/>
            </a:endParaRPr>
          </a:p>
          <a:p>
            <a:endParaRPr lang="en-US" altLang="zh-CN" sz="1200" b="1" dirty="0" smtClean="0">
              <a:latin typeface="Arial" pitchFamily="34" charset="0"/>
              <a:ea typeface="微软雅黑" pitchFamily="34" charset="-122"/>
              <a:cs typeface="Arial" pitchFamily="34" charset="0"/>
            </a:endParaRPr>
          </a:p>
          <a:p>
            <a:r>
              <a:rPr lang="en-US" altLang="zh-CN" sz="1200" b="1" dirty="0" smtClean="0">
                <a:latin typeface="Arial" pitchFamily="34" charset="0"/>
                <a:ea typeface="微软雅黑" pitchFamily="34" charset="-122"/>
                <a:cs typeface="Arial" pitchFamily="34" charset="0"/>
              </a:rPr>
              <a:t>2</a:t>
            </a:r>
            <a:r>
              <a:rPr lang="zh-CN" altLang="en-US" sz="1200" b="1" dirty="0" smtClean="0">
                <a:latin typeface="Arial" pitchFamily="34" charset="0"/>
                <a:ea typeface="微软雅黑" pitchFamily="34" charset="-122"/>
                <a:cs typeface="Arial" pitchFamily="34" charset="0"/>
              </a:rPr>
              <a:t>、终端与</a:t>
            </a:r>
            <a:r>
              <a:rPr lang="en-US" altLang="zh-CN" sz="1200" b="1" dirty="0" smtClean="0">
                <a:latin typeface="Arial" pitchFamily="34" charset="0"/>
                <a:ea typeface="微软雅黑" pitchFamily="34" charset="-122"/>
                <a:cs typeface="Arial" pitchFamily="34" charset="0"/>
              </a:rPr>
              <a:t>AP</a:t>
            </a:r>
            <a:r>
              <a:rPr lang="zh-CN" altLang="en-US" sz="1200" b="1" dirty="0" smtClean="0">
                <a:latin typeface="Arial" pitchFamily="34" charset="0"/>
                <a:ea typeface="微软雅黑" pitchFamily="34" charset="-122"/>
                <a:cs typeface="Arial" pitchFamily="34" charset="0"/>
              </a:rPr>
              <a:t>建立连接后发起</a:t>
            </a:r>
            <a:r>
              <a:rPr lang="en-US" altLang="zh-CN" sz="1200" b="1" dirty="0" smtClean="0">
                <a:latin typeface="Arial" pitchFamily="34" charset="0"/>
                <a:ea typeface="微软雅黑" pitchFamily="34" charset="-122"/>
                <a:cs typeface="Arial" pitchFamily="34" charset="0"/>
              </a:rPr>
              <a:t>DHCP</a:t>
            </a:r>
            <a:r>
              <a:rPr lang="zh-CN" altLang="en-US" sz="1200" b="1" dirty="0" smtClean="0">
                <a:latin typeface="Arial" pitchFamily="34" charset="0"/>
                <a:ea typeface="微软雅黑" pitchFamily="34" charset="-122"/>
                <a:cs typeface="Arial" pitchFamily="34" charset="0"/>
              </a:rPr>
              <a:t>和</a:t>
            </a:r>
            <a:r>
              <a:rPr lang="en-US" altLang="zh-CN" sz="1200" b="1" dirty="0" smtClean="0">
                <a:latin typeface="Arial" pitchFamily="34" charset="0"/>
                <a:ea typeface="微软雅黑" pitchFamily="34" charset="-122"/>
                <a:cs typeface="Arial" pitchFamily="34" charset="0"/>
              </a:rPr>
              <a:t>DHCPv6</a:t>
            </a:r>
            <a:r>
              <a:rPr lang="zh-CN" altLang="en-US" sz="1200" b="1" dirty="0" smtClean="0">
                <a:latin typeface="Arial" pitchFamily="34" charset="0"/>
                <a:ea typeface="微软雅黑" pitchFamily="34" charset="-122"/>
                <a:cs typeface="Arial" pitchFamily="34" charset="0"/>
              </a:rPr>
              <a:t>请求，核心交换或者</a:t>
            </a:r>
            <a:r>
              <a:rPr lang="en-US" altLang="zh-CN" sz="1200" b="1" dirty="0" smtClean="0">
                <a:latin typeface="Arial" pitchFamily="34" charset="0"/>
                <a:ea typeface="微软雅黑" pitchFamily="34" charset="-122"/>
                <a:cs typeface="Arial" pitchFamily="34" charset="0"/>
              </a:rPr>
              <a:t>BRAS</a:t>
            </a:r>
            <a:r>
              <a:rPr lang="zh-CN" altLang="en-US" sz="1200" b="1" dirty="0" smtClean="0">
                <a:latin typeface="Arial" pitchFamily="34" charset="0"/>
                <a:ea typeface="微软雅黑" pitchFamily="34" charset="-122"/>
                <a:cs typeface="Arial" pitchFamily="34" charset="0"/>
              </a:rPr>
              <a:t>都可以作为</a:t>
            </a:r>
            <a:r>
              <a:rPr lang="en-US" altLang="zh-CN" sz="1200" b="1" dirty="0" smtClean="0">
                <a:latin typeface="Arial" pitchFamily="34" charset="0"/>
                <a:ea typeface="微软雅黑" pitchFamily="34" charset="-122"/>
                <a:cs typeface="Arial" pitchFamily="34" charset="0"/>
              </a:rPr>
              <a:t>IPv4/v6</a:t>
            </a:r>
            <a:r>
              <a:rPr lang="zh-CN" altLang="en-US" sz="1200" b="1" dirty="0" smtClean="0">
                <a:latin typeface="Arial" pitchFamily="34" charset="0"/>
                <a:ea typeface="微软雅黑" pitchFamily="34" charset="-122"/>
                <a:cs typeface="Arial" pitchFamily="34" charset="0"/>
              </a:rPr>
              <a:t>网关，实现</a:t>
            </a:r>
            <a:r>
              <a:rPr lang="en-US" altLang="zh-CN" sz="1200" b="1" dirty="0" smtClean="0">
                <a:latin typeface="Arial" pitchFamily="34" charset="0"/>
                <a:ea typeface="微软雅黑" pitchFamily="34" charset="-122"/>
                <a:cs typeface="Arial" pitchFamily="34" charset="0"/>
              </a:rPr>
              <a:t>DHCP</a:t>
            </a:r>
            <a:r>
              <a:rPr lang="zh-CN" altLang="en-US" sz="1200" b="1" dirty="0" smtClean="0">
                <a:latin typeface="Arial" pitchFamily="34" charset="0"/>
                <a:ea typeface="微软雅黑" pitchFamily="34" charset="-122"/>
                <a:cs typeface="Arial" pitchFamily="34" charset="0"/>
              </a:rPr>
              <a:t> </a:t>
            </a:r>
            <a:r>
              <a:rPr lang="en-US" altLang="zh-CN" sz="1200" b="1" dirty="0" smtClean="0">
                <a:latin typeface="Arial" pitchFamily="34" charset="0"/>
                <a:ea typeface="微软雅黑" pitchFamily="34" charset="-122"/>
                <a:cs typeface="Arial" pitchFamily="34" charset="0"/>
              </a:rPr>
              <a:t>/DHCPv6 Relay</a:t>
            </a:r>
            <a:r>
              <a:rPr lang="zh-CN" altLang="en-US" sz="1200" b="1" dirty="0" smtClean="0">
                <a:latin typeface="Arial" pitchFamily="34" charset="0"/>
                <a:ea typeface="微软雅黑" pitchFamily="34" charset="-122"/>
                <a:cs typeface="Arial" pitchFamily="34" charset="0"/>
              </a:rPr>
              <a:t>功能，为终端分配</a:t>
            </a:r>
            <a:r>
              <a:rPr lang="en-US" altLang="zh-CN" sz="1200" b="1" dirty="0" smtClean="0">
                <a:latin typeface="Arial" pitchFamily="34" charset="0"/>
                <a:ea typeface="微软雅黑" pitchFamily="34" charset="-122"/>
                <a:cs typeface="Arial" pitchFamily="34" charset="0"/>
              </a:rPr>
              <a:t>IPv4/v6</a:t>
            </a:r>
            <a:r>
              <a:rPr lang="zh-CN" altLang="en-US" sz="1200" b="1" dirty="0" smtClean="0">
                <a:latin typeface="Arial" pitchFamily="34" charset="0"/>
                <a:ea typeface="微软雅黑" pitchFamily="34" charset="-122"/>
                <a:cs typeface="Arial" pitchFamily="34" charset="0"/>
              </a:rPr>
              <a:t>地址；</a:t>
            </a:r>
            <a:endParaRPr lang="en-US" altLang="zh-CN" sz="1200" b="1" dirty="0" smtClean="0">
              <a:latin typeface="Arial" pitchFamily="34" charset="0"/>
              <a:ea typeface="微软雅黑" pitchFamily="34" charset="-122"/>
              <a:cs typeface="Arial" pitchFamily="34" charset="0"/>
            </a:endParaRPr>
          </a:p>
          <a:p>
            <a:endParaRPr lang="en-US" altLang="zh-CN" sz="1200" b="1" dirty="0" smtClean="0">
              <a:latin typeface="Arial" pitchFamily="34" charset="0"/>
              <a:ea typeface="微软雅黑" pitchFamily="34" charset="-122"/>
              <a:cs typeface="Arial" pitchFamily="34" charset="0"/>
            </a:endParaRPr>
          </a:p>
          <a:p>
            <a:r>
              <a:rPr lang="en-US" altLang="zh-CN" sz="1200" b="1" dirty="0" smtClean="0">
                <a:latin typeface="Arial" pitchFamily="34" charset="0"/>
                <a:ea typeface="微软雅黑" pitchFamily="34" charset="-122"/>
                <a:cs typeface="Arial" pitchFamily="34" charset="0"/>
              </a:rPr>
              <a:t>3</a:t>
            </a:r>
            <a:r>
              <a:rPr lang="zh-CN" altLang="en-US" sz="1200" b="1" dirty="0" smtClean="0">
                <a:latin typeface="Arial" pitchFamily="34" charset="0"/>
                <a:ea typeface="微软雅黑" pitchFamily="34" charset="-122"/>
                <a:cs typeface="Arial" pitchFamily="34" charset="0"/>
              </a:rPr>
              <a:t>、未认证终端发起</a:t>
            </a:r>
            <a:r>
              <a:rPr lang="en-US" altLang="zh-CN" sz="1200" b="1" dirty="0" smtClean="0">
                <a:latin typeface="Arial" pitchFamily="34" charset="0"/>
                <a:ea typeface="微软雅黑" pitchFamily="34" charset="-122"/>
                <a:cs typeface="Arial" pitchFamily="34" charset="0"/>
              </a:rPr>
              <a:t>IPv4</a:t>
            </a:r>
            <a:r>
              <a:rPr lang="zh-CN" altLang="en-US" sz="1200" b="1" dirty="0" smtClean="0">
                <a:latin typeface="Arial" pitchFamily="34" charset="0"/>
                <a:ea typeface="微软雅黑" pitchFamily="34" charset="-122"/>
                <a:cs typeface="Arial" pitchFamily="34" charset="0"/>
              </a:rPr>
              <a:t> </a:t>
            </a:r>
            <a:r>
              <a:rPr lang="en-US" altLang="zh-CN" sz="1200" b="1" dirty="0" smtClean="0">
                <a:latin typeface="Arial" pitchFamily="34" charset="0"/>
                <a:ea typeface="微软雅黑" pitchFamily="34" charset="-122"/>
                <a:cs typeface="Arial" pitchFamily="34" charset="0"/>
              </a:rPr>
              <a:t>HTTP</a:t>
            </a:r>
            <a:r>
              <a:rPr lang="zh-CN" altLang="en-US" sz="1200" b="1" dirty="0" smtClean="0">
                <a:latin typeface="Arial" pitchFamily="34" charset="0"/>
                <a:ea typeface="微软雅黑" pitchFamily="34" charset="-122"/>
                <a:cs typeface="Arial" pitchFamily="34" charset="0"/>
              </a:rPr>
              <a:t>请求，在</a:t>
            </a:r>
            <a:r>
              <a:rPr lang="en-US" altLang="zh-CN" sz="1200" b="1" dirty="0" smtClean="0">
                <a:latin typeface="Arial" pitchFamily="34" charset="0"/>
                <a:ea typeface="微软雅黑" pitchFamily="34" charset="-122"/>
                <a:cs typeface="Arial" pitchFamily="34" charset="0"/>
              </a:rPr>
              <a:t>AP</a:t>
            </a:r>
            <a:r>
              <a:rPr lang="zh-CN" altLang="en-US" sz="1200" b="1" dirty="0" smtClean="0">
                <a:latin typeface="Arial" pitchFamily="34" charset="0"/>
                <a:ea typeface="微软雅黑" pitchFamily="34" charset="-122"/>
                <a:cs typeface="Arial" pitchFamily="34" charset="0"/>
              </a:rPr>
              <a:t>上通过</a:t>
            </a:r>
            <a:r>
              <a:rPr lang="en-US" altLang="zh-CN" sz="1200" b="1" dirty="0" smtClean="0">
                <a:latin typeface="Arial" pitchFamily="34" charset="0"/>
                <a:ea typeface="微软雅黑" pitchFamily="34" charset="-122"/>
                <a:cs typeface="Arial" pitchFamily="34" charset="0"/>
              </a:rPr>
              <a:t>CAPWAP</a:t>
            </a:r>
            <a:r>
              <a:rPr lang="zh-CN" altLang="en-US" sz="1200" b="1" dirty="0" smtClean="0">
                <a:latin typeface="Arial" pitchFamily="34" charset="0"/>
                <a:ea typeface="微软雅黑" pitchFamily="34" charset="-122"/>
                <a:cs typeface="Arial" pitchFamily="34" charset="0"/>
              </a:rPr>
              <a:t>隧道转发到</a:t>
            </a:r>
            <a:r>
              <a:rPr lang="en-US" altLang="zh-CN" sz="1200" b="1" dirty="0" smtClean="0">
                <a:latin typeface="Arial" pitchFamily="34" charset="0"/>
                <a:ea typeface="微软雅黑" pitchFamily="34" charset="-122"/>
                <a:cs typeface="Arial" pitchFamily="34" charset="0"/>
              </a:rPr>
              <a:t>AC</a:t>
            </a:r>
            <a:r>
              <a:rPr lang="zh-CN" altLang="en-US" sz="1200" b="1" dirty="0" smtClean="0">
                <a:latin typeface="Arial" pitchFamily="34" charset="0"/>
                <a:ea typeface="微软雅黑" pitchFamily="34" charset="-122"/>
                <a:cs typeface="Arial" pitchFamily="34" charset="0"/>
              </a:rPr>
              <a:t>，</a:t>
            </a:r>
            <a:r>
              <a:rPr lang="en-US" altLang="zh-CN" sz="1200" b="1" dirty="0" smtClean="0">
                <a:latin typeface="Arial" pitchFamily="34" charset="0"/>
                <a:ea typeface="微软雅黑" pitchFamily="34" charset="-122"/>
                <a:cs typeface="Arial" pitchFamily="34" charset="0"/>
              </a:rPr>
              <a:t>AC</a:t>
            </a:r>
            <a:r>
              <a:rPr lang="zh-CN" altLang="en-US" sz="1200" b="1" dirty="0" smtClean="0">
                <a:latin typeface="Arial" pitchFamily="34" charset="0"/>
                <a:ea typeface="微软雅黑" pitchFamily="34" charset="-122"/>
                <a:cs typeface="Arial" pitchFamily="34" charset="0"/>
              </a:rPr>
              <a:t>与认证系统发起</a:t>
            </a:r>
            <a:r>
              <a:rPr lang="en-US" altLang="zh-CN" sz="1200" b="1" dirty="0" err="1" smtClean="0">
                <a:latin typeface="Arial" pitchFamily="34" charset="0"/>
                <a:ea typeface="微软雅黑" pitchFamily="34" charset="-122"/>
                <a:cs typeface="Arial" pitchFamily="34" charset="0"/>
              </a:rPr>
              <a:t>MAC+portal</a:t>
            </a:r>
            <a:r>
              <a:rPr lang="zh-CN" altLang="en-US" sz="1200" b="1" dirty="0" smtClean="0">
                <a:latin typeface="Arial" pitchFamily="34" charset="0"/>
                <a:ea typeface="微软雅黑" pitchFamily="34" charset="-122"/>
                <a:cs typeface="Arial" pitchFamily="34" charset="0"/>
              </a:rPr>
              <a:t>认证流程，其中</a:t>
            </a:r>
            <a:r>
              <a:rPr lang="en-US" altLang="zh-CN" sz="1200" b="1" dirty="0" smtClean="0">
                <a:latin typeface="Arial" pitchFamily="34" charset="0"/>
                <a:ea typeface="微软雅黑" pitchFamily="34" charset="-122"/>
                <a:cs typeface="Arial" pitchFamily="34" charset="0"/>
              </a:rPr>
              <a:t>BRAS</a:t>
            </a:r>
            <a:r>
              <a:rPr lang="zh-CN" altLang="en-US" sz="1200" b="1" dirty="0" smtClean="0">
                <a:latin typeface="Arial" pitchFamily="34" charset="0"/>
                <a:ea typeface="微软雅黑" pitchFamily="34" charset="-122"/>
                <a:cs typeface="Arial" pitchFamily="34" charset="0"/>
              </a:rPr>
              <a:t>作为</a:t>
            </a:r>
            <a:r>
              <a:rPr lang="en-US" altLang="zh-CN" sz="1200" b="1" dirty="0" smtClean="0">
                <a:latin typeface="Arial" pitchFamily="34" charset="0"/>
                <a:ea typeface="微软雅黑" pitchFamily="34" charset="-122"/>
                <a:cs typeface="Arial" pitchFamily="34" charset="0"/>
              </a:rPr>
              <a:t>RADIUS</a:t>
            </a:r>
            <a:r>
              <a:rPr lang="zh-CN" altLang="en-US" sz="1200" b="1" dirty="0" smtClean="0">
                <a:latin typeface="Arial" pitchFamily="34" charset="0"/>
                <a:ea typeface="微软雅黑" pitchFamily="34" charset="-122"/>
                <a:cs typeface="Arial" pitchFamily="34" charset="0"/>
              </a:rPr>
              <a:t>代理，在</a:t>
            </a:r>
            <a:r>
              <a:rPr lang="en-US" altLang="zh-CN" sz="1200" b="1" dirty="0" smtClean="0">
                <a:latin typeface="Arial" pitchFamily="34" charset="0"/>
                <a:ea typeface="微软雅黑" pitchFamily="34" charset="-122"/>
                <a:cs typeface="Arial" pitchFamily="34" charset="0"/>
              </a:rPr>
              <a:t>AC</a:t>
            </a:r>
            <a:r>
              <a:rPr lang="zh-CN" altLang="en-US" sz="1200" b="1" dirty="0" smtClean="0">
                <a:latin typeface="Arial" pitchFamily="34" charset="0"/>
                <a:ea typeface="微软雅黑" pitchFamily="34" charset="-122"/>
                <a:cs typeface="Arial" pitchFamily="34" charset="0"/>
              </a:rPr>
              <a:t>与</a:t>
            </a:r>
            <a:r>
              <a:rPr lang="en-US" altLang="zh-CN" sz="1200" b="1" dirty="0" smtClean="0">
                <a:latin typeface="Arial" pitchFamily="34" charset="0"/>
                <a:ea typeface="微软雅黑" pitchFamily="34" charset="-122"/>
                <a:cs typeface="Arial" pitchFamily="34" charset="0"/>
              </a:rPr>
              <a:t>AAA</a:t>
            </a:r>
            <a:r>
              <a:rPr lang="zh-CN" altLang="en-US" sz="1200" b="1" dirty="0" smtClean="0">
                <a:latin typeface="Arial" pitchFamily="34" charset="0"/>
                <a:ea typeface="微软雅黑" pitchFamily="34" charset="-122"/>
                <a:cs typeface="Arial" pitchFamily="34" charset="0"/>
              </a:rPr>
              <a:t>服务器之间进行通信。认证通过以后，</a:t>
            </a:r>
            <a:r>
              <a:rPr lang="en-US" altLang="zh-CN" sz="1200" b="1" dirty="0" smtClean="0">
                <a:latin typeface="Arial" pitchFamily="34" charset="0"/>
                <a:ea typeface="微软雅黑" pitchFamily="34" charset="-122"/>
                <a:cs typeface="Arial" pitchFamily="34" charset="0"/>
              </a:rPr>
              <a:t>AC</a:t>
            </a:r>
            <a:r>
              <a:rPr lang="zh-CN" altLang="en-US" sz="1200" b="1" dirty="0" smtClean="0">
                <a:latin typeface="Arial" pitchFamily="34" charset="0"/>
                <a:ea typeface="微软雅黑" pitchFamily="34" charset="-122"/>
                <a:cs typeface="Arial" pitchFamily="34" charset="0"/>
              </a:rPr>
              <a:t>通知</a:t>
            </a:r>
            <a:r>
              <a:rPr lang="en-US" altLang="zh-CN" sz="1200" b="1" dirty="0" smtClean="0">
                <a:latin typeface="Arial" pitchFamily="34" charset="0"/>
                <a:ea typeface="微软雅黑" pitchFamily="34" charset="-122"/>
                <a:cs typeface="Arial" pitchFamily="34" charset="0"/>
              </a:rPr>
              <a:t>AP</a:t>
            </a:r>
            <a:r>
              <a:rPr lang="zh-CN" altLang="en-US" sz="1200" b="1" dirty="0" smtClean="0">
                <a:latin typeface="Arial" pitchFamily="34" charset="0"/>
                <a:ea typeface="微软雅黑" pitchFamily="34" charset="-122"/>
                <a:cs typeface="Arial" pitchFamily="34" charset="0"/>
              </a:rPr>
              <a:t>打开数据</a:t>
            </a:r>
            <a:r>
              <a:rPr lang="en-US" altLang="zh-CN" sz="1200" b="1" dirty="0" smtClean="0">
                <a:latin typeface="Arial" pitchFamily="34" charset="0"/>
                <a:ea typeface="微软雅黑" pitchFamily="34" charset="-122"/>
                <a:cs typeface="Arial" pitchFamily="34" charset="0"/>
              </a:rPr>
              <a:t>VLAN</a:t>
            </a:r>
            <a:r>
              <a:rPr lang="zh-CN" altLang="en-US" sz="1200" b="1" dirty="0" smtClean="0">
                <a:latin typeface="Arial" pitchFamily="34" charset="0"/>
                <a:ea typeface="微软雅黑" pitchFamily="34" charset="-122"/>
                <a:cs typeface="Arial" pitchFamily="34" charset="0"/>
              </a:rPr>
              <a:t>，用户可使用</a:t>
            </a:r>
            <a:r>
              <a:rPr lang="en-US" altLang="zh-CN" sz="1200" b="1" dirty="0" smtClean="0">
                <a:latin typeface="Arial" pitchFamily="34" charset="0"/>
                <a:ea typeface="微软雅黑" pitchFamily="34" charset="-122"/>
                <a:cs typeface="Arial" pitchFamily="34" charset="0"/>
              </a:rPr>
              <a:t>IPv4/IPv6</a:t>
            </a:r>
            <a:r>
              <a:rPr lang="zh-CN" altLang="en-US" sz="1200" b="1" dirty="0" smtClean="0">
                <a:latin typeface="Arial" pitchFamily="34" charset="0"/>
                <a:ea typeface="微软雅黑" pitchFamily="34" charset="-122"/>
                <a:cs typeface="Arial" pitchFamily="34" charset="0"/>
              </a:rPr>
              <a:t>地址正常上线，同时在</a:t>
            </a:r>
            <a:r>
              <a:rPr lang="en-US" altLang="zh-CN" sz="1200" b="1" dirty="0" smtClean="0">
                <a:latin typeface="Arial" pitchFamily="34" charset="0"/>
                <a:ea typeface="微软雅黑" pitchFamily="34" charset="-122"/>
                <a:cs typeface="Arial" pitchFamily="34" charset="0"/>
              </a:rPr>
              <a:t>BRAS</a:t>
            </a:r>
            <a:r>
              <a:rPr lang="zh-CN" altLang="en-US" sz="1200" b="1" dirty="0" smtClean="0">
                <a:latin typeface="Arial" pitchFamily="34" charset="0"/>
                <a:ea typeface="微软雅黑" pitchFamily="34" charset="-122"/>
                <a:cs typeface="Arial" pitchFamily="34" charset="0"/>
              </a:rPr>
              <a:t>上生成用户表项，开始对用户流量进行计费。</a:t>
            </a:r>
            <a:endParaRPr lang="en-US" altLang="zh-CN" sz="1200" b="1" dirty="0" smtClean="0">
              <a:latin typeface="Arial" pitchFamily="34" charset="0"/>
              <a:ea typeface="微软雅黑" pitchFamily="34" charset="-122"/>
              <a:cs typeface="Arial" pitchFamily="34" charset="0"/>
            </a:endParaRPr>
          </a:p>
          <a:p>
            <a:endParaRPr lang="en-US" altLang="zh-CN" sz="1200" b="1" dirty="0" smtClean="0">
              <a:latin typeface="Arial" pitchFamily="34" charset="0"/>
              <a:ea typeface="微软雅黑" pitchFamily="34" charset="-122"/>
              <a:cs typeface="Arial" pitchFamily="34" charset="0"/>
            </a:endParaRPr>
          </a:p>
        </p:txBody>
      </p:sp>
      <p:grpSp>
        <p:nvGrpSpPr>
          <p:cNvPr id="83" name="组合 82"/>
          <p:cNvGrpSpPr/>
          <p:nvPr/>
        </p:nvGrpSpPr>
        <p:grpSpPr>
          <a:xfrm>
            <a:off x="59376" y="855024"/>
            <a:ext cx="4524498" cy="3883232"/>
            <a:chOff x="276225" y="1082354"/>
            <a:chExt cx="4079751" cy="3125315"/>
          </a:xfrm>
        </p:grpSpPr>
        <p:sp>
          <p:nvSpPr>
            <p:cNvPr id="6" name="任意多边形 5"/>
            <p:cNvSpPr/>
            <p:nvPr/>
          </p:nvSpPr>
          <p:spPr bwMode="auto">
            <a:xfrm flipH="1">
              <a:off x="1579328" y="1144988"/>
              <a:ext cx="685622" cy="414732"/>
            </a:xfrm>
            <a:custGeom>
              <a:avLst/>
              <a:gdLst>
                <a:gd name="connsiteX0" fmla="*/ 0 w 1307805"/>
                <a:gd name="connsiteY0" fmla="*/ 627321 h 627321"/>
                <a:gd name="connsiteX1" fmla="*/ 138224 w 1307805"/>
                <a:gd name="connsiteY1" fmla="*/ 318976 h 627321"/>
                <a:gd name="connsiteX2" fmla="*/ 478466 w 1307805"/>
                <a:gd name="connsiteY2" fmla="*/ 170121 h 627321"/>
                <a:gd name="connsiteX3" fmla="*/ 1307805 w 1307805"/>
                <a:gd name="connsiteY3" fmla="*/ 0 h 627321"/>
                <a:gd name="connsiteX0" fmla="*/ 0 w 1307805"/>
                <a:gd name="connsiteY0" fmla="*/ 701749 h 701749"/>
                <a:gd name="connsiteX1" fmla="*/ 138224 w 1307805"/>
                <a:gd name="connsiteY1" fmla="*/ 393404 h 701749"/>
                <a:gd name="connsiteX2" fmla="*/ 478466 w 1307805"/>
                <a:gd name="connsiteY2" fmla="*/ 244549 h 701749"/>
                <a:gd name="connsiteX3" fmla="*/ 1307805 w 1307805"/>
                <a:gd name="connsiteY3" fmla="*/ 0 h 701749"/>
              </a:gdLst>
              <a:ahLst/>
              <a:cxnLst>
                <a:cxn ang="0">
                  <a:pos x="connsiteX0" y="connsiteY0"/>
                </a:cxn>
                <a:cxn ang="0">
                  <a:pos x="connsiteX1" y="connsiteY1"/>
                </a:cxn>
                <a:cxn ang="0">
                  <a:pos x="connsiteX2" y="connsiteY2"/>
                </a:cxn>
                <a:cxn ang="0">
                  <a:pos x="connsiteX3" y="connsiteY3"/>
                </a:cxn>
              </a:cxnLst>
              <a:rect l="l" t="t" r="r" b="b"/>
              <a:pathLst>
                <a:path w="1307805" h="701749">
                  <a:moveTo>
                    <a:pt x="0" y="701749"/>
                  </a:moveTo>
                  <a:cubicBezTo>
                    <a:pt x="29240" y="585676"/>
                    <a:pt x="58480" y="469604"/>
                    <a:pt x="138224" y="393404"/>
                  </a:cubicBezTo>
                  <a:cubicBezTo>
                    <a:pt x="217968" y="317204"/>
                    <a:pt x="283536" y="310116"/>
                    <a:pt x="478466" y="244549"/>
                  </a:cubicBezTo>
                  <a:cubicBezTo>
                    <a:pt x="673396" y="178982"/>
                    <a:pt x="990600" y="58479"/>
                    <a:pt x="1307805" y="0"/>
                  </a:cubicBezTo>
                </a:path>
              </a:pathLst>
            </a:custGeom>
            <a:noFill/>
            <a:ln w="28575">
              <a:solidFill>
                <a:schemeClr val="accent4">
                  <a:lumMod val="50000"/>
                  <a:lumOff val="50000"/>
                </a:schemeClr>
              </a:solidFill>
            </a:ln>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dirty="0">
                <a:solidFill>
                  <a:srgbClr val="000000"/>
                </a:solidFill>
                <a:latin typeface="Arial" pitchFamily="34" charset="0"/>
                <a:ea typeface="华文细黑"/>
                <a:cs typeface="Arial" pitchFamily="34" charset="0"/>
              </a:endParaRPr>
            </a:p>
          </p:txBody>
        </p:sp>
        <p:sp>
          <p:nvSpPr>
            <p:cNvPr id="7" name="任意多边形 6"/>
            <p:cNvSpPr/>
            <p:nvPr/>
          </p:nvSpPr>
          <p:spPr bwMode="auto">
            <a:xfrm>
              <a:off x="2230032" y="1171575"/>
              <a:ext cx="760819" cy="388145"/>
            </a:xfrm>
            <a:custGeom>
              <a:avLst/>
              <a:gdLst>
                <a:gd name="connsiteX0" fmla="*/ 0 w 1307805"/>
                <a:gd name="connsiteY0" fmla="*/ 627321 h 627321"/>
                <a:gd name="connsiteX1" fmla="*/ 138224 w 1307805"/>
                <a:gd name="connsiteY1" fmla="*/ 318976 h 627321"/>
                <a:gd name="connsiteX2" fmla="*/ 478466 w 1307805"/>
                <a:gd name="connsiteY2" fmla="*/ 170121 h 627321"/>
                <a:gd name="connsiteX3" fmla="*/ 1307805 w 1307805"/>
                <a:gd name="connsiteY3" fmla="*/ 0 h 627321"/>
              </a:gdLst>
              <a:ahLst/>
              <a:cxnLst>
                <a:cxn ang="0">
                  <a:pos x="connsiteX0" y="connsiteY0"/>
                </a:cxn>
                <a:cxn ang="0">
                  <a:pos x="connsiteX1" y="connsiteY1"/>
                </a:cxn>
                <a:cxn ang="0">
                  <a:pos x="connsiteX2" y="connsiteY2"/>
                </a:cxn>
                <a:cxn ang="0">
                  <a:pos x="connsiteX3" y="connsiteY3"/>
                </a:cxn>
              </a:cxnLst>
              <a:rect l="l" t="t" r="r" b="b"/>
              <a:pathLst>
                <a:path w="1307805" h="627321">
                  <a:moveTo>
                    <a:pt x="0" y="627321"/>
                  </a:moveTo>
                  <a:cubicBezTo>
                    <a:pt x="29240" y="511248"/>
                    <a:pt x="58480" y="395176"/>
                    <a:pt x="138224" y="318976"/>
                  </a:cubicBezTo>
                  <a:cubicBezTo>
                    <a:pt x="217968" y="242776"/>
                    <a:pt x="283536" y="223284"/>
                    <a:pt x="478466" y="170121"/>
                  </a:cubicBezTo>
                  <a:cubicBezTo>
                    <a:pt x="673396" y="116958"/>
                    <a:pt x="990600" y="58479"/>
                    <a:pt x="1307805" y="0"/>
                  </a:cubicBezTo>
                </a:path>
              </a:pathLst>
            </a:custGeom>
            <a:noFill/>
            <a:ln w="28575">
              <a:solidFill>
                <a:schemeClr val="accent4">
                  <a:lumMod val="50000"/>
                  <a:lumOff val="50000"/>
                </a:schemeClr>
              </a:solidFill>
            </a:ln>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dirty="0">
                <a:solidFill>
                  <a:srgbClr val="000000"/>
                </a:solidFill>
                <a:latin typeface="Arial" pitchFamily="34" charset="0"/>
                <a:ea typeface="华文细黑"/>
                <a:cs typeface="Arial" pitchFamily="34" charset="0"/>
              </a:endParaRPr>
            </a:p>
          </p:txBody>
        </p:sp>
        <p:sp>
          <p:nvSpPr>
            <p:cNvPr id="15404" name="TextBox 43"/>
            <p:cNvSpPr txBox="1">
              <a:spLocks noChangeArrowheads="1"/>
            </p:cNvSpPr>
            <p:nvPr/>
          </p:nvSpPr>
          <p:spPr bwMode="auto">
            <a:xfrm>
              <a:off x="523876" y="2718198"/>
              <a:ext cx="825867" cy="246221"/>
            </a:xfrm>
            <a:prstGeom prst="rect">
              <a:avLst/>
            </a:prstGeom>
            <a:noFill/>
            <a:ln w="9525">
              <a:noFill/>
              <a:miter lim="800000"/>
              <a:headEnd/>
              <a:tailEnd/>
            </a:ln>
          </p:spPr>
          <p:txBody>
            <a:bodyPr wrap="none">
              <a:spAutoFit/>
            </a:bodyPr>
            <a:lstStyle/>
            <a:p>
              <a:pPr algn="ctr"/>
              <a:r>
                <a:rPr lang="zh-CN" altLang="en-US" sz="1000" dirty="0" smtClean="0">
                  <a:latin typeface="Arial" pitchFamily="34" charset="0"/>
                  <a:ea typeface="微软雅黑" pitchFamily="34" charset="-122"/>
                  <a:cs typeface="Arial" pitchFamily="34" charset="0"/>
                  <a:sym typeface="Arial" charset="0"/>
                </a:rPr>
                <a:t>千兆接</a:t>
              </a:r>
              <a:r>
                <a:rPr lang="zh-CN" altLang="en-US" sz="1000" dirty="0">
                  <a:latin typeface="Arial" pitchFamily="34" charset="0"/>
                  <a:ea typeface="微软雅黑" pitchFamily="34" charset="-122"/>
                  <a:cs typeface="Arial" pitchFamily="34" charset="0"/>
                  <a:sym typeface="Arial" charset="0"/>
                </a:rPr>
                <a:t>入</a:t>
              </a:r>
              <a:r>
                <a:rPr lang="zh-CN" altLang="en-US" sz="1000" dirty="0" smtClean="0">
                  <a:latin typeface="Arial" pitchFamily="34" charset="0"/>
                  <a:ea typeface="微软雅黑" pitchFamily="34" charset="-122"/>
                  <a:cs typeface="Arial" pitchFamily="34" charset="0"/>
                  <a:sym typeface="Arial" charset="0"/>
                </a:rPr>
                <a:t>层</a:t>
              </a:r>
              <a:endParaRPr lang="en-US" altLang="zh-CN" sz="1000" dirty="0">
                <a:latin typeface="Arial" pitchFamily="34" charset="0"/>
                <a:ea typeface="微软雅黑" pitchFamily="34" charset="-122"/>
                <a:cs typeface="Arial" pitchFamily="34" charset="0"/>
                <a:sym typeface="Arial" charset="0"/>
              </a:endParaRPr>
            </a:p>
          </p:txBody>
        </p:sp>
        <p:sp>
          <p:nvSpPr>
            <p:cNvPr id="15405" name="TextBox 44"/>
            <p:cNvSpPr txBox="1">
              <a:spLocks noChangeArrowheads="1"/>
            </p:cNvSpPr>
            <p:nvPr/>
          </p:nvSpPr>
          <p:spPr bwMode="auto">
            <a:xfrm>
              <a:off x="539290" y="2438400"/>
              <a:ext cx="825867" cy="246221"/>
            </a:xfrm>
            <a:prstGeom prst="rect">
              <a:avLst/>
            </a:prstGeom>
            <a:noFill/>
            <a:ln w="9525">
              <a:noFill/>
              <a:miter lim="800000"/>
              <a:headEnd/>
              <a:tailEnd/>
            </a:ln>
          </p:spPr>
          <p:txBody>
            <a:bodyPr wrap="none">
              <a:spAutoFit/>
            </a:bodyPr>
            <a:lstStyle/>
            <a:p>
              <a:pPr algn="ctr"/>
              <a:r>
                <a:rPr lang="zh-CN" altLang="en-US" sz="1000" dirty="0" smtClean="0">
                  <a:latin typeface="Arial" pitchFamily="34" charset="0"/>
                  <a:ea typeface="微软雅黑" pitchFamily="34" charset="-122"/>
                  <a:cs typeface="Arial" pitchFamily="34" charset="0"/>
                  <a:sym typeface="Arial" charset="0"/>
                </a:rPr>
                <a:t>万兆汇聚层</a:t>
              </a:r>
            </a:p>
          </p:txBody>
        </p:sp>
        <p:sp>
          <p:nvSpPr>
            <p:cNvPr id="15406" name="TextBox 45"/>
            <p:cNvSpPr txBox="1">
              <a:spLocks noChangeArrowheads="1"/>
            </p:cNvSpPr>
            <p:nvPr/>
          </p:nvSpPr>
          <p:spPr bwMode="auto">
            <a:xfrm>
              <a:off x="539291" y="2099073"/>
              <a:ext cx="825867" cy="246221"/>
            </a:xfrm>
            <a:prstGeom prst="rect">
              <a:avLst/>
            </a:prstGeom>
            <a:noFill/>
            <a:ln w="9525">
              <a:noFill/>
              <a:miter lim="800000"/>
              <a:headEnd/>
              <a:tailEnd/>
            </a:ln>
          </p:spPr>
          <p:txBody>
            <a:bodyPr wrap="none">
              <a:spAutoFit/>
            </a:bodyPr>
            <a:lstStyle/>
            <a:p>
              <a:pPr algn="ctr"/>
              <a:r>
                <a:rPr lang="zh-CN" altLang="en-US" sz="1000" dirty="0" smtClean="0">
                  <a:latin typeface="Arial" pitchFamily="34" charset="0"/>
                  <a:ea typeface="微软雅黑" pitchFamily="34" charset="-122"/>
                  <a:cs typeface="Arial" pitchFamily="34" charset="0"/>
                  <a:sym typeface="Arial" charset="0"/>
                </a:rPr>
                <a:t>极速核</a:t>
              </a:r>
              <a:r>
                <a:rPr lang="zh-CN" altLang="en-US" sz="1000" dirty="0">
                  <a:latin typeface="Arial" pitchFamily="34" charset="0"/>
                  <a:ea typeface="微软雅黑" pitchFamily="34" charset="-122"/>
                  <a:cs typeface="Arial" pitchFamily="34" charset="0"/>
                  <a:sym typeface="Arial" charset="0"/>
                </a:rPr>
                <a:t>心</a:t>
              </a:r>
              <a:r>
                <a:rPr lang="zh-CN" altLang="en-US" sz="1000" dirty="0" smtClean="0">
                  <a:latin typeface="Arial" pitchFamily="34" charset="0"/>
                  <a:ea typeface="微软雅黑" pitchFamily="34" charset="-122"/>
                  <a:cs typeface="Arial" pitchFamily="34" charset="0"/>
                  <a:sym typeface="Arial" charset="0"/>
                </a:rPr>
                <a:t>层</a:t>
              </a:r>
              <a:endParaRPr lang="en-US" altLang="zh-CN" sz="1000" dirty="0">
                <a:latin typeface="Arial" pitchFamily="34" charset="0"/>
                <a:ea typeface="微软雅黑" pitchFamily="34" charset="-122"/>
                <a:cs typeface="Arial" pitchFamily="34" charset="0"/>
                <a:sym typeface="Arial" charset="0"/>
              </a:endParaRPr>
            </a:p>
          </p:txBody>
        </p:sp>
        <p:grpSp>
          <p:nvGrpSpPr>
            <p:cNvPr id="2" name="组合 181"/>
            <p:cNvGrpSpPr/>
            <p:nvPr/>
          </p:nvGrpSpPr>
          <p:grpSpPr>
            <a:xfrm>
              <a:off x="1047751" y="1663301"/>
              <a:ext cx="846351" cy="499800"/>
              <a:chOff x="61856" y="2365738"/>
              <a:chExt cx="1279880" cy="1007757"/>
            </a:xfrm>
          </p:grpSpPr>
          <p:sp>
            <p:nvSpPr>
              <p:cNvPr id="15399" name="TextBox 301"/>
              <p:cNvSpPr txBox="1">
                <a:spLocks noChangeArrowheads="1"/>
              </p:cNvSpPr>
              <p:nvPr/>
            </p:nvSpPr>
            <p:spPr bwMode="auto">
              <a:xfrm>
                <a:off x="61856" y="2365738"/>
                <a:ext cx="1137918" cy="496460"/>
              </a:xfrm>
              <a:prstGeom prst="rect">
                <a:avLst/>
              </a:prstGeom>
              <a:noFill/>
              <a:ln w="9525">
                <a:noFill/>
                <a:miter lim="800000"/>
                <a:headEnd/>
                <a:tailEnd/>
              </a:ln>
            </p:spPr>
            <p:txBody>
              <a:bodyPr wrap="square">
                <a:spAutoFit/>
              </a:bodyPr>
              <a:lstStyle/>
              <a:p>
                <a:pPr algn="ctr"/>
                <a:r>
                  <a:rPr lang="zh-CN" altLang="en-US" sz="1000" dirty="0">
                    <a:latin typeface="Arial" charset="0"/>
                    <a:ea typeface="微软雅黑" pitchFamily="34" charset="-122"/>
                    <a:cs typeface="Arial" charset="0"/>
                    <a:sym typeface="Arial" charset="0"/>
                  </a:rPr>
                  <a:t>数据中心</a:t>
                </a:r>
                <a:endParaRPr lang="en-US" altLang="zh-CN" sz="1000" dirty="0">
                  <a:latin typeface="Arial" charset="0"/>
                  <a:ea typeface="微软雅黑" pitchFamily="34" charset="-122"/>
                  <a:cs typeface="Arial" charset="0"/>
                  <a:sym typeface="Arial" charset="0"/>
                </a:endParaRPr>
              </a:p>
            </p:txBody>
          </p:sp>
          <p:sp>
            <p:nvSpPr>
              <p:cNvPr id="15414" name="圆角矩形 286"/>
              <p:cNvSpPr>
                <a:spLocks noChangeArrowheads="1"/>
              </p:cNvSpPr>
              <p:nvPr/>
            </p:nvSpPr>
            <p:spPr bwMode="auto">
              <a:xfrm>
                <a:off x="136609" y="2722562"/>
                <a:ext cx="965032" cy="481013"/>
              </a:xfrm>
              <a:prstGeom prst="roundRect">
                <a:avLst>
                  <a:gd name="adj" fmla="val 16667"/>
                </a:avLst>
              </a:prstGeom>
              <a:noFill/>
              <a:ln w="19050" algn="ctr">
                <a:solidFill>
                  <a:schemeClr val="tx1"/>
                </a:solidFill>
                <a:prstDash val="sysDot"/>
                <a:round/>
                <a:headEnd/>
                <a:tailEnd/>
              </a:ln>
            </p:spPr>
            <p:txBody>
              <a:bodyPr/>
              <a:lstStyle/>
              <a:p>
                <a:pPr>
                  <a:buClr>
                    <a:srgbClr val="CC9900"/>
                  </a:buClr>
                  <a:buFont typeface="Wingdings" pitchFamily="2" charset="2"/>
                  <a:buChar char="n"/>
                </a:pPr>
                <a:endParaRPr lang="zh-CN" altLang="en-US" sz="1200">
                  <a:solidFill>
                    <a:srgbClr val="000000"/>
                  </a:solidFill>
                  <a:latin typeface="Arial" charset="0"/>
                  <a:ea typeface="微软雅黑" pitchFamily="34" charset="-122"/>
                  <a:cs typeface="Arial" charset="0"/>
                  <a:sym typeface="Arial" charset="0"/>
                </a:endParaRPr>
              </a:p>
            </p:txBody>
          </p:sp>
          <p:pic>
            <p:nvPicPr>
              <p:cNvPr id="55" name="Picture 455" descr="图片146"/>
              <p:cNvPicPr>
                <a:picLocks noChangeAspect="1" noChangeArrowheads="1"/>
              </p:cNvPicPr>
              <p:nvPr/>
            </p:nvPicPr>
            <p:blipFill>
              <a:blip r:embed="rId3" cstate="print"/>
              <a:srcRect/>
              <a:stretch>
                <a:fillRect/>
              </a:stretch>
            </p:blipFill>
            <p:spPr bwMode="auto">
              <a:xfrm>
                <a:off x="763562" y="2762250"/>
                <a:ext cx="223799" cy="3762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6" name="Picture 455" descr="图片146"/>
              <p:cNvPicPr>
                <a:picLocks noChangeAspect="1" noChangeArrowheads="1"/>
              </p:cNvPicPr>
              <p:nvPr/>
            </p:nvPicPr>
            <p:blipFill>
              <a:blip r:embed="rId4" cstate="print"/>
              <a:srcRect/>
              <a:stretch>
                <a:fillRect/>
              </a:stretch>
            </p:blipFill>
            <p:spPr bwMode="auto">
              <a:xfrm>
                <a:off x="277872" y="2762250"/>
                <a:ext cx="222211" cy="3762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 name="Picture 455" descr="图片146"/>
              <p:cNvPicPr>
                <a:picLocks noChangeAspect="1" noChangeArrowheads="1"/>
              </p:cNvPicPr>
              <p:nvPr/>
            </p:nvPicPr>
            <p:blipFill>
              <a:blip r:embed="rId4" cstate="print"/>
              <a:srcRect/>
              <a:stretch>
                <a:fillRect/>
              </a:stretch>
            </p:blipFill>
            <p:spPr bwMode="auto">
              <a:xfrm>
                <a:off x="517543" y="2762250"/>
                <a:ext cx="222211" cy="3762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5" name="Picture 460" descr="图片239"/>
              <p:cNvPicPr>
                <a:picLocks noChangeAspect="1" noChangeArrowheads="1"/>
              </p:cNvPicPr>
              <p:nvPr/>
            </p:nvPicPr>
            <p:blipFill>
              <a:blip r:embed="rId5" cstate="print"/>
              <a:srcRect/>
              <a:stretch>
                <a:fillRect/>
              </a:stretch>
            </p:blipFill>
            <p:spPr bwMode="auto">
              <a:xfrm>
                <a:off x="1015094" y="3021338"/>
                <a:ext cx="326642" cy="352157"/>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3" name="TextBox 65"/>
            <p:cNvSpPr txBox="1">
              <a:spLocks noChangeArrowheads="1"/>
            </p:cNvSpPr>
            <p:nvPr/>
          </p:nvSpPr>
          <p:spPr bwMode="auto">
            <a:xfrm>
              <a:off x="3666960" y="2517744"/>
              <a:ext cx="648072" cy="246221"/>
            </a:xfrm>
            <a:prstGeom prst="rect">
              <a:avLst/>
            </a:prstGeom>
            <a:noFill/>
            <a:ln w="9525">
              <a:noFill/>
              <a:miter lim="800000"/>
              <a:headEnd/>
              <a:tailEnd/>
            </a:ln>
          </p:spPr>
          <p:txBody>
            <a:bodyPr wrap="square">
              <a:spAutoFit/>
            </a:bodyPr>
            <a:lstStyle/>
            <a:p>
              <a:pPr algn="ctr"/>
              <a:r>
                <a:rPr lang="zh-CN" altLang="en-US" sz="1000" b="1" dirty="0" smtClean="0">
                  <a:solidFill>
                    <a:srgbClr val="FF0000"/>
                  </a:solidFill>
                  <a:latin typeface="Arial" pitchFamily="34" charset="0"/>
                  <a:ea typeface="微软雅黑" pitchFamily="34" charset="-122"/>
                  <a:cs typeface="Arial" pitchFamily="34" charset="0"/>
                  <a:sym typeface="Arial" charset="0"/>
                </a:rPr>
                <a:t>盒式</a:t>
              </a:r>
              <a:r>
                <a:rPr lang="en-US" altLang="zh-CN" sz="1000" b="1" dirty="0" smtClean="0">
                  <a:solidFill>
                    <a:srgbClr val="FF0000"/>
                  </a:solidFill>
                  <a:latin typeface="Arial" pitchFamily="34" charset="0"/>
                  <a:ea typeface="微软雅黑" pitchFamily="34" charset="-122"/>
                  <a:cs typeface="Arial" pitchFamily="34" charset="0"/>
                  <a:sym typeface="Arial" charset="0"/>
                </a:rPr>
                <a:t>AC</a:t>
              </a:r>
              <a:endParaRPr lang="zh-CN" altLang="en-US" sz="1000" b="1" dirty="0">
                <a:solidFill>
                  <a:srgbClr val="FF0000"/>
                </a:solidFill>
                <a:latin typeface="Arial" pitchFamily="34" charset="0"/>
                <a:ea typeface="微软雅黑" pitchFamily="34" charset="-122"/>
                <a:cs typeface="Arial" pitchFamily="34" charset="0"/>
                <a:sym typeface="Arial" charset="0"/>
              </a:endParaRPr>
            </a:p>
          </p:txBody>
        </p:sp>
        <p:sp>
          <p:nvSpPr>
            <p:cNvPr id="115" name="TextBox 65"/>
            <p:cNvSpPr txBox="1">
              <a:spLocks noChangeArrowheads="1"/>
            </p:cNvSpPr>
            <p:nvPr/>
          </p:nvSpPr>
          <p:spPr bwMode="auto">
            <a:xfrm>
              <a:off x="3458053" y="3008502"/>
              <a:ext cx="856772" cy="246221"/>
            </a:xfrm>
            <a:prstGeom prst="rect">
              <a:avLst/>
            </a:prstGeom>
            <a:noFill/>
            <a:ln w="9525">
              <a:noFill/>
              <a:miter lim="800000"/>
              <a:headEnd/>
              <a:tailEnd/>
            </a:ln>
          </p:spPr>
          <p:txBody>
            <a:bodyPr wrap="square">
              <a:spAutoFit/>
            </a:bodyPr>
            <a:lstStyle/>
            <a:p>
              <a:pPr algn="ctr"/>
              <a:r>
                <a:rPr lang="en-US" altLang="zh-CN" sz="1000" b="1" dirty="0" smtClean="0">
                  <a:solidFill>
                    <a:srgbClr val="FF0000"/>
                  </a:solidFill>
                  <a:latin typeface="Arial" pitchFamily="34" charset="0"/>
                  <a:ea typeface="微软雅黑" pitchFamily="34" charset="-122"/>
                  <a:cs typeface="Arial" pitchFamily="34" charset="0"/>
                  <a:sym typeface="Arial" charset="0"/>
                </a:rPr>
                <a:t>WLAN AP</a:t>
              </a:r>
              <a:endParaRPr lang="zh-CN" altLang="en-US" sz="1000" b="1" dirty="0">
                <a:solidFill>
                  <a:srgbClr val="FF0000"/>
                </a:solidFill>
                <a:latin typeface="Arial" pitchFamily="34" charset="0"/>
                <a:ea typeface="微软雅黑" pitchFamily="34" charset="-122"/>
                <a:cs typeface="Arial" pitchFamily="34" charset="0"/>
                <a:sym typeface="Arial" charset="0"/>
              </a:endParaRPr>
            </a:p>
          </p:txBody>
        </p:sp>
        <p:sp>
          <p:nvSpPr>
            <p:cNvPr id="117" name="矩形 116"/>
            <p:cNvSpPr/>
            <p:nvPr/>
          </p:nvSpPr>
          <p:spPr bwMode="auto">
            <a:xfrm>
              <a:off x="276225" y="1157287"/>
              <a:ext cx="3009900" cy="81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3" name="组合 126"/>
            <p:cNvGrpSpPr/>
            <p:nvPr/>
          </p:nvGrpSpPr>
          <p:grpSpPr>
            <a:xfrm>
              <a:off x="1436763" y="1084986"/>
              <a:ext cx="653521" cy="275437"/>
              <a:chOff x="3779912" y="1829235"/>
              <a:chExt cx="653521" cy="367249"/>
            </a:xfrm>
          </p:grpSpPr>
          <p:sp>
            <p:nvSpPr>
              <p:cNvPr id="123" name="云形 122"/>
              <p:cNvSpPr/>
              <p:nvPr/>
            </p:nvSpPr>
            <p:spPr bwMode="auto">
              <a:xfrm>
                <a:off x="3779912" y="1829235"/>
                <a:ext cx="633952" cy="339625"/>
              </a:xfrm>
              <a:prstGeom prst="cloud">
                <a:avLst/>
              </a:prstGeom>
              <a:solidFill>
                <a:srgbClr val="00B0F0"/>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200" b="0" i="0" u="none" strike="noStrike" cap="none" normalizeH="0" baseline="0" dirty="0" smtClean="0">
                  <a:ln>
                    <a:noFill/>
                  </a:ln>
                  <a:solidFill>
                    <a:schemeClr val="tx1"/>
                  </a:solidFill>
                  <a:effectLst/>
                  <a:latin typeface="Arial" charset="0"/>
                  <a:ea typeface="宋体" charset="-122"/>
                </a:endParaRPr>
              </a:p>
            </p:txBody>
          </p:sp>
          <p:sp>
            <p:nvSpPr>
              <p:cNvPr id="124" name="TextBox 123"/>
              <p:cNvSpPr txBox="1"/>
              <p:nvPr/>
            </p:nvSpPr>
            <p:spPr>
              <a:xfrm>
                <a:off x="3804171" y="1888708"/>
                <a:ext cx="629262" cy="307776"/>
              </a:xfrm>
              <a:prstGeom prst="rect">
                <a:avLst/>
              </a:prstGeom>
              <a:noFill/>
            </p:spPr>
            <p:txBody>
              <a:bodyPr wrap="square" rtlCol="0">
                <a:spAutoFit/>
              </a:bodyPr>
              <a:lstStyle/>
              <a:p>
                <a:r>
                  <a:rPr lang="en-US" altLang="zh-CN" sz="900" b="1" dirty="0" smtClean="0">
                    <a:solidFill>
                      <a:schemeClr val="bg1"/>
                    </a:solidFill>
                    <a:latin typeface="Arial" charset="0"/>
                    <a:ea typeface="宋体" charset="-122"/>
                  </a:rPr>
                  <a:t>Internet</a:t>
                </a:r>
                <a:endParaRPr lang="zh-CN" altLang="en-US" sz="900" b="1" dirty="0" smtClean="0">
                  <a:solidFill>
                    <a:schemeClr val="bg1"/>
                  </a:solidFill>
                  <a:latin typeface="Arial" charset="0"/>
                  <a:ea typeface="宋体" charset="-122"/>
                </a:endParaRPr>
              </a:p>
            </p:txBody>
          </p:sp>
        </p:grpSp>
        <p:grpSp>
          <p:nvGrpSpPr>
            <p:cNvPr id="4" name="组合 127"/>
            <p:cNvGrpSpPr/>
            <p:nvPr/>
          </p:nvGrpSpPr>
          <p:grpSpPr>
            <a:xfrm>
              <a:off x="2446404" y="1082354"/>
              <a:ext cx="724838" cy="275437"/>
              <a:chOff x="4675254" y="1829235"/>
              <a:chExt cx="724838" cy="367249"/>
            </a:xfrm>
          </p:grpSpPr>
          <p:sp>
            <p:nvSpPr>
              <p:cNvPr id="125" name="云形 124"/>
              <p:cNvSpPr/>
              <p:nvPr/>
            </p:nvSpPr>
            <p:spPr bwMode="auto">
              <a:xfrm>
                <a:off x="4675254" y="1829235"/>
                <a:ext cx="633952" cy="339625"/>
              </a:xfrm>
              <a:prstGeom prst="cloud">
                <a:avLst/>
              </a:prstGeom>
              <a:solidFill>
                <a:srgbClr val="92D050"/>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126" name="TextBox 125"/>
              <p:cNvSpPr txBox="1"/>
              <p:nvPr/>
            </p:nvSpPr>
            <p:spPr>
              <a:xfrm>
                <a:off x="4678474" y="1888708"/>
                <a:ext cx="721618" cy="307776"/>
              </a:xfrm>
              <a:prstGeom prst="rect">
                <a:avLst/>
              </a:prstGeom>
              <a:noFill/>
            </p:spPr>
            <p:txBody>
              <a:bodyPr wrap="square" rtlCol="0">
                <a:spAutoFit/>
              </a:bodyPr>
              <a:lstStyle/>
              <a:p>
                <a:r>
                  <a:rPr lang="en-US" altLang="zh-CN" sz="900" b="1" dirty="0" smtClean="0">
                    <a:solidFill>
                      <a:schemeClr val="bg1"/>
                    </a:solidFill>
                    <a:latin typeface="Arial" charset="0"/>
                    <a:ea typeface="宋体" charset="-122"/>
                  </a:rPr>
                  <a:t>CERNET</a:t>
                </a:r>
                <a:endParaRPr lang="zh-CN" altLang="en-US" sz="900" b="1" dirty="0" smtClean="0">
                  <a:solidFill>
                    <a:schemeClr val="bg1"/>
                  </a:solidFill>
                  <a:latin typeface="Arial" charset="0"/>
                  <a:ea typeface="宋体" charset="-122"/>
                </a:endParaRPr>
              </a:p>
            </p:txBody>
          </p:sp>
        </p:grpSp>
        <p:pic>
          <p:nvPicPr>
            <p:cNvPr id="129" name="Picture 460" descr="图片239"/>
            <p:cNvPicPr>
              <a:picLocks noChangeAspect="1" noChangeArrowheads="1"/>
            </p:cNvPicPr>
            <p:nvPr/>
          </p:nvPicPr>
          <p:blipFill>
            <a:blip r:embed="rId6" cstate="print"/>
            <a:srcRect/>
            <a:stretch>
              <a:fillRect/>
            </a:stretch>
          </p:blipFill>
          <p:spPr bwMode="auto">
            <a:xfrm>
              <a:off x="2075817" y="1934272"/>
              <a:ext cx="360000" cy="280199"/>
            </a:xfrm>
            <a:prstGeom prst="rect">
              <a:avLst/>
            </a:prstGeom>
            <a:noFill/>
            <a:effectLst>
              <a:outerShdw blurRad="50800" dist="38100" dir="2700000" algn="tl" rotWithShape="0">
                <a:prstClr val="black">
                  <a:alpha val="40000"/>
                </a:prstClr>
              </a:outerShdw>
            </a:effectLst>
          </p:spPr>
        </p:pic>
        <p:pic>
          <p:nvPicPr>
            <p:cNvPr id="130" name="Picture 456" descr="图片235"/>
            <p:cNvPicPr>
              <a:picLocks noChangeAspect="1" noChangeArrowheads="1"/>
            </p:cNvPicPr>
            <p:nvPr/>
          </p:nvPicPr>
          <p:blipFill>
            <a:blip r:embed="rId7" cstate="print"/>
            <a:srcRect/>
            <a:stretch>
              <a:fillRect/>
            </a:stretch>
          </p:blipFill>
          <p:spPr bwMode="auto">
            <a:xfrm>
              <a:off x="2082824" y="1329612"/>
              <a:ext cx="360000" cy="255729"/>
            </a:xfrm>
            <a:prstGeom prst="rect">
              <a:avLst/>
            </a:prstGeom>
            <a:noFill/>
            <a:effectLst>
              <a:outerShdw blurRad="50800" dist="38100" dir="2700000" algn="tl" rotWithShape="0">
                <a:prstClr val="black">
                  <a:alpha val="40000"/>
                </a:prstClr>
              </a:outerShdw>
            </a:effectLst>
          </p:spPr>
        </p:pic>
        <p:cxnSp>
          <p:nvCxnSpPr>
            <p:cNvPr id="134" name="直接连接符 133"/>
            <p:cNvCxnSpPr>
              <a:stCxn id="129" idx="0"/>
              <a:endCxn id="130" idx="2"/>
            </p:cNvCxnSpPr>
            <p:nvPr/>
          </p:nvCxnSpPr>
          <p:spPr bwMode="auto">
            <a:xfrm flipV="1">
              <a:off x="2255818" y="1585341"/>
              <a:ext cx="7007" cy="348930"/>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35" name="Picture 459" descr="图片238"/>
            <p:cNvPicPr>
              <a:picLocks noChangeAspect="1" noChangeArrowheads="1"/>
            </p:cNvPicPr>
            <p:nvPr/>
          </p:nvPicPr>
          <p:blipFill>
            <a:blip r:embed="rId8" cstate="print"/>
            <a:srcRect/>
            <a:stretch>
              <a:fillRect/>
            </a:stretch>
          </p:blipFill>
          <p:spPr bwMode="auto">
            <a:xfrm>
              <a:off x="2075857" y="2406254"/>
              <a:ext cx="360000" cy="284609"/>
            </a:xfrm>
            <a:prstGeom prst="rect">
              <a:avLst/>
            </a:prstGeom>
            <a:noFill/>
            <a:effectLst>
              <a:outerShdw blurRad="50800" dist="38100" dir="2700000" algn="tl" rotWithShape="0">
                <a:prstClr val="black">
                  <a:alpha val="40000"/>
                </a:prstClr>
              </a:outerShdw>
            </a:effectLst>
          </p:spPr>
        </p:pic>
        <p:pic>
          <p:nvPicPr>
            <p:cNvPr id="136" name="Picture 459" descr="图片238"/>
            <p:cNvPicPr>
              <a:picLocks noChangeAspect="1" noChangeArrowheads="1"/>
            </p:cNvPicPr>
            <p:nvPr/>
          </p:nvPicPr>
          <p:blipFill>
            <a:blip r:embed="rId8" cstate="print"/>
            <a:srcRect/>
            <a:stretch>
              <a:fillRect/>
            </a:stretch>
          </p:blipFill>
          <p:spPr bwMode="auto">
            <a:xfrm>
              <a:off x="2780707" y="2406254"/>
              <a:ext cx="360000" cy="284609"/>
            </a:xfrm>
            <a:prstGeom prst="rect">
              <a:avLst/>
            </a:prstGeom>
            <a:noFill/>
            <a:effectLst>
              <a:outerShdw blurRad="50800" dist="38100" dir="2700000" algn="tl" rotWithShape="0">
                <a:prstClr val="black">
                  <a:alpha val="40000"/>
                </a:prstClr>
              </a:outerShdw>
            </a:effectLst>
          </p:spPr>
        </p:pic>
        <p:pic>
          <p:nvPicPr>
            <p:cNvPr id="137" name="Picture 459" descr="图片238"/>
            <p:cNvPicPr>
              <a:picLocks noChangeAspect="1" noChangeArrowheads="1"/>
            </p:cNvPicPr>
            <p:nvPr/>
          </p:nvPicPr>
          <p:blipFill>
            <a:blip r:embed="rId8" cstate="print"/>
            <a:srcRect/>
            <a:stretch>
              <a:fillRect/>
            </a:stretch>
          </p:blipFill>
          <p:spPr bwMode="auto">
            <a:xfrm>
              <a:off x="1380532" y="2406254"/>
              <a:ext cx="360000" cy="284609"/>
            </a:xfrm>
            <a:prstGeom prst="rect">
              <a:avLst/>
            </a:prstGeom>
            <a:noFill/>
            <a:effectLst>
              <a:outerShdw blurRad="50800" dist="38100" dir="2700000" algn="tl" rotWithShape="0">
                <a:prstClr val="black">
                  <a:alpha val="40000"/>
                </a:prstClr>
              </a:outerShdw>
            </a:effectLst>
          </p:spPr>
        </p:pic>
        <p:cxnSp>
          <p:nvCxnSpPr>
            <p:cNvPr id="139" name="直接连接符 138"/>
            <p:cNvCxnSpPr>
              <a:stCxn id="129" idx="2"/>
              <a:endCxn id="135" idx="0"/>
            </p:cNvCxnSpPr>
            <p:nvPr/>
          </p:nvCxnSpPr>
          <p:spPr bwMode="auto">
            <a:xfrm>
              <a:off x="2255817" y="2214471"/>
              <a:ext cx="40" cy="19178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接连接符 140"/>
            <p:cNvCxnSpPr>
              <a:stCxn id="129" idx="2"/>
              <a:endCxn id="137" idx="0"/>
            </p:cNvCxnSpPr>
            <p:nvPr/>
          </p:nvCxnSpPr>
          <p:spPr bwMode="auto">
            <a:xfrm flipH="1">
              <a:off x="1560533" y="2214471"/>
              <a:ext cx="695285" cy="19178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3" name="直接连接符 142"/>
            <p:cNvCxnSpPr>
              <a:stCxn id="129" idx="2"/>
              <a:endCxn id="136" idx="0"/>
            </p:cNvCxnSpPr>
            <p:nvPr/>
          </p:nvCxnSpPr>
          <p:spPr bwMode="auto">
            <a:xfrm>
              <a:off x="2255817" y="2214471"/>
              <a:ext cx="704890" cy="19178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48" name="Picture 341" descr="图片265"/>
            <p:cNvPicPr>
              <a:picLocks noChangeAspect="1" noChangeArrowheads="1"/>
            </p:cNvPicPr>
            <p:nvPr/>
          </p:nvPicPr>
          <p:blipFill>
            <a:blip r:embed="rId9" cstate="print"/>
            <a:srcRect/>
            <a:stretch>
              <a:fillRect/>
            </a:stretch>
          </p:blipFill>
          <p:spPr bwMode="auto">
            <a:xfrm>
              <a:off x="3387117" y="2395537"/>
              <a:ext cx="360000" cy="305978"/>
            </a:xfrm>
            <a:prstGeom prst="rect">
              <a:avLst/>
            </a:prstGeom>
            <a:noFill/>
            <a:ln w="9525">
              <a:noFill/>
              <a:miter lim="800000"/>
              <a:headEnd/>
              <a:tailEnd/>
            </a:ln>
          </p:spPr>
        </p:pic>
        <p:cxnSp>
          <p:nvCxnSpPr>
            <p:cNvPr id="150" name="直接连接符 149"/>
            <p:cNvCxnSpPr>
              <a:stCxn id="148" idx="1"/>
              <a:endCxn id="136" idx="3"/>
            </p:cNvCxnSpPr>
            <p:nvPr/>
          </p:nvCxnSpPr>
          <p:spPr bwMode="auto">
            <a:xfrm flipH="1">
              <a:off x="3140707" y="2548527"/>
              <a:ext cx="246410" cy="32"/>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5" name="TextBox 65"/>
            <p:cNvSpPr txBox="1">
              <a:spLocks noChangeArrowheads="1"/>
            </p:cNvSpPr>
            <p:nvPr/>
          </p:nvSpPr>
          <p:spPr bwMode="auto">
            <a:xfrm>
              <a:off x="2604257" y="2052162"/>
              <a:ext cx="638175" cy="246221"/>
            </a:xfrm>
            <a:prstGeom prst="rect">
              <a:avLst/>
            </a:prstGeom>
            <a:noFill/>
            <a:ln w="9525">
              <a:noFill/>
              <a:miter lim="800000"/>
              <a:headEnd/>
              <a:tailEnd/>
            </a:ln>
          </p:spPr>
          <p:txBody>
            <a:bodyPr wrap="square">
              <a:spAutoFit/>
            </a:bodyPr>
            <a:lstStyle/>
            <a:p>
              <a:pPr algn="ctr"/>
              <a:r>
                <a:rPr lang="en-US" altLang="zh-CN" sz="1000" b="1" dirty="0" smtClean="0">
                  <a:solidFill>
                    <a:srgbClr val="FF0000"/>
                  </a:solidFill>
                  <a:latin typeface="Arial" pitchFamily="34" charset="0"/>
                  <a:ea typeface="微软雅黑" pitchFamily="34" charset="-122"/>
                  <a:cs typeface="Arial" pitchFamily="34" charset="0"/>
                  <a:sym typeface="Arial" charset="0"/>
                </a:rPr>
                <a:t>AC</a:t>
              </a:r>
              <a:r>
                <a:rPr lang="zh-CN" altLang="en-US" sz="1000" b="1" dirty="0" smtClean="0">
                  <a:solidFill>
                    <a:srgbClr val="FF0000"/>
                  </a:solidFill>
                  <a:latin typeface="Arial" pitchFamily="34" charset="0"/>
                  <a:ea typeface="微软雅黑" pitchFamily="34" charset="-122"/>
                  <a:cs typeface="Arial" pitchFamily="34" charset="0"/>
                  <a:sym typeface="Arial" charset="0"/>
                </a:rPr>
                <a:t>插卡</a:t>
              </a:r>
              <a:endParaRPr lang="zh-CN" altLang="en-US" sz="1000" b="1" dirty="0">
                <a:solidFill>
                  <a:srgbClr val="FF0000"/>
                </a:solidFill>
                <a:latin typeface="Arial" pitchFamily="34" charset="0"/>
                <a:ea typeface="微软雅黑" pitchFamily="34" charset="-122"/>
                <a:cs typeface="Arial" pitchFamily="34" charset="0"/>
                <a:sym typeface="Arial" charset="0"/>
              </a:endParaRPr>
            </a:p>
          </p:txBody>
        </p:sp>
        <p:pic>
          <p:nvPicPr>
            <p:cNvPr id="156" name="Picture 338" descr="图片262"/>
            <p:cNvPicPr>
              <a:picLocks noChangeAspect="1" noChangeArrowheads="1"/>
            </p:cNvPicPr>
            <p:nvPr/>
          </p:nvPicPr>
          <p:blipFill>
            <a:blip r:embed="rId10" cstate="print"/>
            <a:srcRect/>
            <a:stretch>
              <a:fillRect/>
            </a:stretch>
          </p:blipFill>
          <p:spPr bwMode="auto">
            <a:xfrm>
              <a:off x="1286096" y="3151216"/>
              <a:ext cx="360000" cy="282347"/>
            </a:xfrm>
            <a:prstGeom prst="rect">
              <a:avLst/>
            </a:prstGeom>
            <a:noFill/>
            <a:ln w="9525">
              <a:noFill/>
              <a:miter lim="800000"/>
              <a:headEnd/>
              <a:tailEnd/>
            </a:ln>
          </p:spPr>
        </p:pic>
        <p:pic>
          <p:nvPicPr>
            <p:cNvPr id="164" name="Picture 338" descr="图片262"/>
            <p:cNvPicPr>
              <a:picLocks noChangeAspect="1" noChangeArrowheads="1"/>
            </p:cNvPicPr>
            <p:nvPr/>
          </p:nvPicPr>
          <p:blipFill>
            <a:blip r:embed="rId10" cstate="print"/>
            <a:srcRect/>
            <a:stretch>
              <a:fillRect/>
            </a:stretch>
          </p:blipFill>
          <p:spPr bwMode="auto">
            <a:xfrm>
              <a:off x="2051720" y="3273828"/>
              <a:ext cx="360000" cy="282347"/>
            </a:xfrm>
            <a:prstGeom prst="rect">
              <a:avLst/>
            </a:prstGeom>
            <a:noFill/>
            <a:ln w="9525">
              <a:noFill/>
              <a:miter lim="800000"/>
              <a:headEnd/>
              <a:tailEnd/>
            </a:ln>
          </p:spPr>
        </p:pic>
        <p:pic>
          <p:nvPicPr>
            <p:cNvPr id="167" name="Picture 338" descr="图片262"/>
            <p:cNvPicPr>
              <a:picLocks noChangeAspect="1" noChangeArrowheads="1"/>
            </p:cNvPicPr>
            <p:nvPr/>
          </p:nvPicPr>
          <p:blipFill>
            <a:blip r:embed="rId10" cstate="print"/>
            <a:srcRect/>
            <a:stretch>
              <a:fillRect/>
            </a:stretch>
          </p:blipFill>
          <p:spPr bwMode="auto">
            <a:xfrm>
              <a:off x="3131840" y="3219822"/>
              <a:ext cx="360000" cy="282347"/>
            </a:xfrm>
            <a:prstGeom prst="rect">
              <a:avLst/>
            </a:prstGeom>
            <a:noFill/>
            <a:ln w="9525">
              <a:noFill/>
              <a:miter lim="800000"/>
              <a:headEnd/>
              <a:tailEnd/>
            </a:ln>
          </p:spPr>
        </p:pic>
        <p:cxnSp>
          <p:nvCxnSpPr>
            <p:cNvPr id="170" name="直接连接符 169"/>
            <p:cNvCxnSpPr>
              <a:stCxn id="137" idx="2"/>
              <a:endCxn id="156" idx="0"/>
            </p:cNvCxnSpPr>
            <p:nvPr/>
          </p:nvCxnSpPr>
          <p:spPr bwMode="auto">
            <a:xfrm flipH="1">
              <a:off x="1466096" y="2690863"/>
              <a:ext cx="94436" cy="460354"/>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2" name="直接连接符 171"/>
            <p:cNvCxnSpPr>
              <a:stCxn id="137" idx="2"/>
              <a:endCxn id="96" idx="0"/>
            </p:cNvCxnSpPr>
            <p:nvPr/>
          </p:nvCxnSpPr>
          <p:spPr bwMode="auto">
            <a:xfrm flipH="1">
              <a:off x="1007584" y="2690863"/>
              <a:ext cx="552948" cy="462828"/>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 name="直接连接符 173"/>
            <p:cNvCxnSpPr>
              <a:stCxn id="135" idx="2"/>
              <a:endCxn id="175" idx="0"/>
            </p:cNvCxnSpPr>
            <p:nvPr/>
          </p:nvCxnSpPr>
          <p:spPr bwMode="auto">
            <a:xfrm flipH="1">
              <a:off x="2231721" y="2690863"/>
              <a:ext cx="24137" cy="150917"/>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0" name="直接连接符 179"/>
            <p:cNvCxnSpPr>
              <a:stCxn id="136" idx="2"/>
              <a:endCxn id="185" idx="0"/>
            </p:cNvCxnSpPr>
            <p:nvPr/>
          </p:nvCxnSpPr>
          <p:spPr bwMode="auto">
            <a:xfrm>
              <a:off x="2960708" y="2690863"/>
              <a:ext cx="315149" cy="20492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4" name="直接连接符 183"/>
            <p:cNvCxnSpPr>
              <a:stCxn id="129" idx="1"/>
              <a:endCxn id="65" idx="3"/>
            </p:cNvCxnSpPr>
            <p:nvPr/>
          </p:nvCxnSpPr>
          <p:spPr bwMode="auto">
            <a:xfrm flipH="1">
              <a:off x="1894101" y="2074372"/>
              <a:ext cx="181716" cy="140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3" name="圆角矩形 192"/>
            <p:cNvSpPr/>
            <p:nvPr/>
          </p:nvSpPr>
          <p:spPr bwMode="auto">
            <a:xfrm>
              <a:off x="762000" y="2928938"/>
              <a:ext cx="952500" cy="1278731"/>
            </a:xfrm>
            <a:prstGeom prst="roundRect">
              <a:avLst>
                <a:gd name="adj" fmla="val 9829"/>
              </a:avLst>
            </a:prstGeom>
            <a:noFill/>
            <a:ln w="12700">
              <a:solidFill>
                <a:srgbClr val="669900"/>
              </a:solidFill>
              <a:prstDash val="lg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94" name="圆角矩形 193"/>
            <p:cNvSpPr/>
            <p:nvPr/>
          </p:nvSpPr>
          <p:spPr bwMode="auto">
            <a:xfrm>
              <a:off x="1790700" y="2928938"/>
              <a:ext cx="952500" cy="1278731"/>
            </a:xfrm>
            <a:prstGeom prst="roundRect">
              <a:avLst>
                <a:gd name="adj" fmla="val 9829"/>
              </a:avLst>
            </a:prstGeom>
            <a:noFill/>
            <a:ln w="12700">
              <a:solidFill>
                <a:srgbClr val="669900"/>
              </a:solidFill>
              <a:prstDash val="lg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95" name="圆角矩形 194"/>
            <p:cNvSpPr/>
            <p:nvPr/>
          </p:nvSpPr>
          <p:spPr bwMode="auto">
            <a:xfrm>
              <a:off x="2819400" y="2928938"/>
              <a:ext cx="952500" cy="1278731"/>
            </a:xfrm>
            <a:prstGeom prst="roundRect">
              <a:avLst>
                <a:gd name="adj" fmla="val 9829"/>
              </a:avLst>
            </a:prstGeom>
            <a:noFill/>
            <a:ln w="12700">
              <a:solidFill>
                <a:srgbClr val="669900"/>
              </a:solidFill>
              <a:prstDash val="lg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199" name="Picture 3" descr="F:\PIC\16：10_PPT_pic\ICOS\Devices-computer-laptop-icon.png"/>
            <p:cNvPicPr>
              <a:picLocks noChangeAspect="1" noChangeArrowheads="1"/>
            </p:cNvPicPr>
            <p:nvPr/>
          </p:nvPicPr>
          <p:blipFill>
            <a:blip r:embed="rId11" cstate="screen"/>
            <a:srcRect/>
            <a:stretch>
              <a:fillRect/>
            </a:stretch>
          </p:blipFill>
          <p:spPr bwMode="auto">
            <a:xfrm>
              <a:off x="814328" y="3576478"/>
              <a:ext cx="252472" cy="189354"/>
            </a:xfrm>
            <a:prstGeom prst="rect">
              <a:avLst/>
            </a:prstGeom>
            <a:noFill/>
          </p:spPr>
        </p:pic>
        <p:pic>
          <p:nvPicPr>
            <p:cNvPr id="200" name="Picture 12" descr="F:\PIC\16：10_PPT_pic\ICOS\touch-screen-kiosk-icon.png"/>
            <p:cNvPicPr>
              <a:picLocks noChangeAspect="1" noChangeArrowheads="1"/>
            </p:cNvPicPr>
            <p:nvPr/>
          </p:nvPicPr>
          <p:blipFill>
            <a:blip r:embed="rId12" cstate="screen"/>
            <a:srcRect/>
            <a:stretch>
              <a:fillRect/>
            </a:stretch>
          </p:blipFill>
          <p:spPr bwMode="auto">
            <a:xfrm>
              <a:off x="2770140" y="3536156"/>
              <a:ext cx="393700" cy="295275"/>
            </a:xfrm>
            <a:prstGeom prst="rect">
              <a:avLst/>
            </a:prstGeom>
            <a:noFill/>
          </p:spPr>
        </p:pic>
        <p:pic>
          <p:nvPicPr>
            <p:cNvPr id="201" name="Picture 8" descr="F:\PIC\16：10_PPT_pic\ICOS\iPad-icon.png"/>
            <p:cNvPicPr>
              <a:picLocks noChangeAspect="1" noChangeArrowheads="1"/>
            </p:cNvPicPr>
            <p:nvPr/>
          </p:nvPicPr>
          <p:blipFill>
            <a:blip r:embed="rId13" cstate="screen"/>
            <a:srcRect/>
            <a:stretch>
              <a:fillRect/>
            </a:stretch>
          </p:blipFill>
          <p:spPr bwMode="auto">
            <a:xfrm>
              <a:off x="3373665" y="3543618"/>
              <a:ext cx="352002" cy="264002"/>
            </a:xfrm>
            <a:prstGeom prst="rect">
              <a:avLst/>
            </a:prstGeom>
            <a:noFill/>
          </p:spPr>
        </p:pic>
        <p:pic>
          <p:nvPicPr>
            <p:cNvPr id="202" name="Picture 10" descr="F:\PIC\16：10_PPT_pic\ICOS\iPhone-icon.png"/>
            <p:cNvPicPr>
              <a:picLocks noChangeAspect="1" noChangeArrowheads="1"/>
            </p:cNvPicPr>
            <p:nvPr/>
          </p:nvPicPr>
          <p:blipFill>
            <a:blip r:embed="rId14" cstate="screen"/>
            <a:srcRect/>
            <a:stretch>
              <a:fillRect/>
            </a:stretch>
          </p:blipFill>
          <p:spPr bwMode="auto">
            <a:xfrm>
              <a:off x="3060760" y="3543389"/>
              <a:ext cx="390406" cy="292805"/>
            </a:xfrm>
            <a:prstGeom prst="rect">
              <a:avLst/>
            </a:prstGeom>
            <a:noFill/>
          </p:spPr>
        </p:pic>
        <p:pic>
          <p:nvPicPr>
            <p:cNvPr id="203" name="Picture 4" descr="F:\PIC\16：10_PPT_pic\ICOS\desktop-icon.png"/>
            <p:cNvPicPr>
              <a:picLocks noChangeAspect="1" noChangeArrowheads="1"/>
            </p:cNvPicPr>
            <p:nvPr/>
          </p:nvPicPr>
          <p:blipFill>
            <a:blip r:embed="rId15" cstate="screen"/>
            <a:srcRect/>
            <a:stretch>
              <a:fillRect/>
            </a:stretch>
          </p:blipFill>
          <p:spPr bwMode="auto">
            <a:xfrm>
              <a:off x="1370345" y="3561160"/>
              <a:ext cx="309562" cy="232172"/>
            </a:xfrm>
            <a:prstGeom prst="rect">
              <a:avLst/>
            </a:prstGeom>
            <a:noFill/>
          </p:spPr>
        </p:pic>
        <p:pic>
          <p:nvPicPr>
            <p:cNvPr id="204" name="Picture 8" descr="F:\PIC\16：10_PPT_pic\ICOS\notebook-icon.png"/>
            <p:cNvPicPr>
              <a:picLocks noChangeAspect="1" noChangeArrowheads="1"/>
            </p:cNvPicPr>
            <p:nvPr/>
          </p:nvPicPr>
          <p:blipFill>
            <a:blip r:embed="rId16" cstate="screen"/>
            <a:srcRect/>
            <a:stretch>
              <a:fillRect/>
            </a:stretch>
          </p:blipFill>
          <p:spPr bwMode="auto">
            <a:xfrm>
              <a:off x="1073246" y="3558815"/>
              <a:ext cx="312689" cy="234517"/>
            </a:xfrm>
            <a:prstGeom prst="rect">
              <a:avLst/>
            </a:prstGeom>
            <a:noFill/>
          </p:spPr>
        </p:pic>
        <p:pic>
          <p:nvPicPr>
            <p:cNvPr id="206" name="Picture 2" descr="F:\PIC\16：10_PPT_pic\ICOS\psp-2-icon.png"/>
            <p:cNvPicPr>
              <a:picLocks noChangeAspect="1" noChangeArrowheads="1"/>
            </p:cNvPicPr>
            <p:nvPr/>
          </p:nvPicPr>
          <p:blipFill>
            <a:blip r:embed="rId17" cstate="screen"/>
            <a:srcRect/>
            <a:stretch>
              <a:fillRect/>
            </a:stretch>
          </p:blipFill>
          <p:spPr bwMode="auto">
            <a:xfrm>
              <a:off x="1813377" y="3564892"/>
              <a:ext cx="302999" cy="227249"/>
            </a:xfrm>
            <a:prstGeom prst="rect">
              <a:avLst/>
            </a:prstGeom>
            <a:noFill/>
          </p:spPr>
        </p:pic>
        <p:pic>
          <p:nvPicPr>
            <p:cNvPr id="207" name="Picture 7" descr="F:\PIC\16：10_PPT_pic\ICOS\iPad-with-keyboard-icon.png"/>
            <p:cNvPicPr>
              <a:picLocks noChangeAspect="1" noChangeArrowheads="1"/>
            </p:cNvPicPr>
            <p:nvPr/>
          </p:nvPicPr>
          <p:blipFill>
            <a:blip r:embed="rId18" cstate="screen"/>
            <a:srcRect/>
            <a:stretch>
              <a:fillRect/>
            </a:stretch>
          </p:blipFill>
          <p:spPr bwMode="auto">
            <a:xfrm>
              <a:off x="2081025" y="3580734"/>
              <a:ext cx="290700" cy="218025"/>
            </a:xfrm>
            <a:prstGeom prst="rect">
              <a:avLst/>
            </a:prstGeom>
            <a:noFill/>
          </p:spPr>
        </p:pic>
        <p:pic>
          <p:nvPicPr>
            <p:cNvPr id="208" name="Picture 11" descr="F:\PIC\16：10_PPT_pic\ICOS\iPod-U2-icon.png"/>
            <p:cNvPicPr>
              <a:picLocks noChangeAspect="1" noChangeArrowheads="1"/>
            </p:cNvPicPr>
            <p:nvPr/>
          </p:nvPicPr>
          <p:blipFill>
            <a:blip r:embed="rId19" cstate="screen"/>
            <a:srcRect/>
            <a:stretch>
              <a:fillRect/>
            </a:stretch>
          </p:blipFill>
          <p:spPr bwMode="auto">
            <a:xfrm>
              <a:off x="2398666" y="3562670"/>
              <a:ext cx="325484" cy="244113"/>
            </a:xfrm>
            <a:prstGeom prst="rect">
              <a:avLst/>
            </a:prstGeom>
            <a:noFill/>
          </p:spPr>
        </p:pic>
        <p:pic>
          <p:nvPicPr>
            <p:cNvPr id="96" name="Picture 461" descr="图片240"/>
            <p:cNvPicPr>
              <a:picLocks noChangeAspect="1" noChangeArrowheads="1"/>
            </p:cNvPicPr>
            <p:nvPr/>
          </p:nvPicPr>
          <p:blipFill>
            <a:blip r:embed="rId20" cstate="print"/>
            <a:srcRect/>
            <a:stretch>
              <a:fillRect/>
            </a:stretch>
          </p:blipFill>
          <p:spPr bwMode="auto">
            <a:xfrm>
              <a:off x="827584" y="3153691"/>
              <a:ext cx="360000" cy="282155"/>
            </a:xfrm>
            <a:prstGeom prst="rect">
              <a:avLst/>
            </a:prstGeom>
            <a:noFill/>
            <a:ln w="9525">
              <a:noFill/>
              <a:miter lim="800000"/>
              <a:headEnd/>
              <a:tailEnd/>
            </a:ln>
          </p:spPr>
        </p:pic>
        <p:sp>
          <p:nvSpPr>
            <p:cNvPr id="97" name="TextBox 44"/>
            <p:cNvSpPr txBox="1">
              <a:spLocks noChangeArrowheads="1"/>
            </p:cNvSpPr>
            <p:nvPr/>
          </p:nvSpPr>
          <p:spPr bwMode="auto">
            <a:xfrm>
              <a:off x="2377980" y="1869672"/>
              <a:ext cx="825867" cy="246221"/>
            </a:xfrm>
            <a:prstGeom prst="rect">
              <a:avLst/>
            </a:prstGeom>
            <a:noFill/>
            <a:ln w="9525">
              <a:noFill/>
              <a:miter lim="800000"/>
              <a:headEnd/>
              <a:tailEnd/>
            </a:ln>
          </p:spPr>
          <p:txBody>
            <a:bodyPr wrap="none">
              <a:spAutoFit/>
            </a:bodyPr>
            <a:lstStyle/>
            <a:p>
              <a:pPr algn="ctr"/>
              <a:r>
                <a:rPr lang="zh-CN" altLang="en-US" sz="1000" dirty="0" smtClean="0">
                  <a:latin typeface="Arial" pitchFamily="34" charset="0"/>
                  <a:ea typeface="微软雅黑" pitchFamily="34" charset="-122"/>
                  <a:cs typeface="Arial" pitchFamily="34" charset="0"/>
                  <a:sym typeface="Arial" charset="0"/>
                </a:rPr>
                <a:t>核心交换机</a:t>
              </a:r>
            </a:p>
          </p:txBody>
        </p:sp>
        <p:cxnSp>
          <p:nvCxnSpPr>
            <p:cNvPr id="100" name="直接连接符 99"/>
            <p:cNvCxnSpPr>
              <a:stCxn id="109" idx="1"/>
              <a:endCxn id="79" idx="3"/>
            </p:cNvCxnSpPr>
            <p:nvPr/>
          </p:nvCxnSpPr>
          <p:spPr bwMode="auto">
            <a:xfrm flipH="1">
              <a:off x="2444054" y="1749630"/>
              <a:ext cx="705246" cy="6142"/>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3" name="TextBox 301"/>
            <p:cNvSpPr txBox="1">
              <a:spLocks noChangeArrowheads="1"/>
            </p:cNvSpPr>
            <p:nvPr/>
          </p:nvSpPr>
          <p:spPr bwMode="auto">
            <a:xfrm>
              <a:off x="2894400" y="1482073"/>
              <a:ext cx="1152128" cy="198164"/>
            </a:xfrm>
            <a:prstGeom prst="rect">
              <a:avLst/>
            </a:prstGeom>
            <a:noFill/>
            <a:ln w="9525">
              <a:noFill/>
              <a:miter lim="800000"/>
              <a:headEnd/>
              <a:tailEnd/>
            </a:ln>
          </p:spPr>
          <p:txBody>
            <a:bodyPr wrap="square">
              <a:spAutoFit/>
            </a:bodyPr>
            <a:lstStyle/>
            <a:p>
              <a:pPr algn="ctr"/>
              <a:r>
                <a:rPr lang="zh-CN" altLang="en-US" sz="1000" dirty="0" smtClean="0">
                  <a:latin typeface="Arial" charset="0"/>
                  <a:ea typeface="微软雅黑" pitchFamily="34" charset="-122"/>
                  <a:cs typeface="Arial" charset="0"/>
                  <a:sym typeface="Arial" charset="0"/>
                </a:rPr>
                <a:t>认证</a:t>
              </a:r>
              <a:r>
                <a:rPr lang="zh-CN" altLang="en-US" sz="1000" dirty="0" smtClean="0">
                  <a:latin typeface="Arial" charset="0"/>
                  <a:ea typeface="微软雅黑" pitchFamily="34" charset="-122"/>
                  <a:cs typeface="Arial" charset="0"/>
                  <a:sym typeface="Arial" charset="0"/>
                </a:rPr>
                <a:t>系统</a:t>
              </a:r>
              <a:endParaRPr lang="en-US" altLang="zh-CN" sz="1000" dirty="0">
                <a:latin typeface="Arial" charset="0"/>
                <a:ea typeface="微软雅黑" pitchFamily="34" charset="-122"/>
                <a:cs typeface="Arial" charset="0"/>
                <a:sym typeface="Arial" charset="0"/>
              </a:endParaRPr>
            </a:p>
          </p:txBody>
        </p:sp>
        <p:sp>
          <p:nvSpPr>
            <p:cNvPr id="109" name="圆角矩形 286"/>
            <p:cNvSpPr>
              <a:spLocks noChangeArrowheads="1"/>
            </p:cNvSpPr>
            <p:nvPr/>
          </p:nvSpPr>
          <p:spPr bwMode="auto">
            <a:xfrm>
              <a:off x="3149300" y="1630350"/>
              <a:ext cx="638150" cy="238560"/>
            </a:xfrm>
            <a:prstGeom prst="roundRect">
              <a:avLst>
                <a:gd name="adj" fmla="val 16667"/>
              </a:avLst>
            </a:prstGeom>
            <a:noFill/>
            <a:ln w="19050" algn="ctr">
              <a:solidFill>
                <a:schemeClr val="tx1"/>
              </a:solidFill>
              <a:prstDash val="sysDot"/>
              <a:round/>
              <a:headEnd/>
              <a:tailEnd/>
            </a:ln>
          </p:spPr>
          <p:txBody>
            <a:bodyPr/>
            <a:lstStyle/>
            <a:p>
              <a:pPr>
                <a:buClr>
                  <a:srgbClr val="CC9900"/>
                </a:buClr>
                <a:buFont typeface="Wingdings" pitchFamily="2" charset="2"/>
                <a:buChar char="n"/>
              </a:pPr>
              <a:endParaRPr lang="zh-CN" altLang="en-US" sz="1200">
                <a:solidFill>
                  <a:srgbClr val="000000"/>
                </a:solidFill>
                <a:latin typeface="Arial" charset="0"/>
                <a:ea typeface="微软雅黑" pitchFamily="34" charset="-122"/>
                <a:cs typeface="Arial" charset="0"/>
                <a:sym typeface="Arial" charset="0"/>
              </a:endParaRPr>
            </a:p>
          </p:txBody>
        </p:sp>
        <p:pic>
          <p:nvPicPr>
            <p:cNvPr id="110" name="Picture 455" descr="图片146"/>
            <p:cNvPicPr>
              <a:picLocks noChangeAspect="1" noChangeArrowheads="1"/>
            </p:cNvPicPr>
            <p:nvPr/>
          </p:nvPicPr>
          <p:blipFill>
            <a:blip r:embed="rId3" cstate="print"/>
            <a:srcRect/>
            <a:stretch>
              <a:fillRect/>
            </a:stretch>
          </p:blipFill>
          <p:spPr bwMode="auto">
            <a:xfrm>
              <a:off x="3563888" y="1650034"/>
              <a:ext cx="147992" cy="18659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1" name="Picture 455" descr="图片146"/>
            <p:cNvPicPr>
              <a:picLocks noChangeAspect="1" noChangeArrowheads="1"/>
            </p:cNvPicPr>
            <p:nvPr/>
          </p:nvPicPr>
          <p:blipFill>
            <a:blip r:embed="rId4" cstate="print"/>
            <a:srcRect/>
            <a:stretch>
              <a:fillRect/>
            </a:stretch>
          </p:blipFill>
          <p:spPr bwMode="auto">
            <a:xfrm>
              <a:off x="3242714" y="1650034"/>
              <a:ext cx="146942" cy="18659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2" name="Picture 455" descr="图片146"/>
            <p:cNvPicPr>
              <a:picLocks noChangeAspect="1" noChangeArrowheads="1"/>
            </p:cNvPicPr>
            <p:nvPr/>
          </p:nvPicPr>
          <p:blipFill>
            <a:blip r:embed="rId4" cstate="print"/>
            <a:srcRect/>
            <a:stretch>
              <a:fillRect/>
            </a:stretch>
          </p:blipFill>
          <p:spPr bwMode="auto">
            <a:xfrm>
              <a:off x="3401202" y="1650034"/>
              <a:ext cx="146942" cy="18659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4" name="Picture 460" descr="图片239"/>
            <p:cNvPicPr>
              <a:picLocks noChangeAspect="1" noChangeArrowheads="1"/>
            </p:cNvPicPr>
            <p:nvPr/>
          </p:nvPicPr>
          <p:blipFill>
            <a:blip r:embed="rId5" cstate="print"/>
            <a:srcRect/>
            <a:stretch>
              <a:fillRect/>
            </a:stretch>
          </p:blipFill>
          <p:spPr bwMode="auto">
            <a:xfrm>
              <a:off x="2987824" y="1653649"/>
              <a:ext cx="216000" cy="17465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1" name="Picture 460" descr="图片239"/>
            <p:cNvPicPr>
              <a:picLocks noChangeAspect="1" noChangeArrowheads="1"/>
            </p:cNvPicPr>
            <p:nvPr/>
          </p:nvPicPr>
          <p:blipFill>
            <a:blip r:embed="rId6" cstate="print"/>
            <a:srcRect/>
            <a:stretch>
              <a:fillRect/>
            </a:stretch>
          </p:blipFill>
          <p:spPr bwMode="auto">
            <a:xfrm>
              <a:off x="2267744" y="1977685"/>
              <a:ext cx="360000" cy="280199"/>
            </a:xfrm>
            <a:prstGeom prst="rect">
              <a:avLst/>
            </a:prstGeom>
            <a:noFill/>
            <a:effectLst>
              <a:outerShdw blurRad="50800" dist="38100" dir="2700000" algn="tl" rotWithShape="0">
                <a:prstClr val="black">
                  <a:alpha val="40000"/>
                </a:prstClr>
              </a:outerShdw>
            </a:effectLst>
          </p:spPr>
        </p:pic>
        <p:cxnSp>
          <p:nvCxnSpPr>
            <p:cNvPr id="140" name="直接连接符 139"/>
            <p:cNvCxnSpPr>
              <a:stCxn id="185" idx="2"/>
              <a:endCxn id="167" idx="0"/>
            </p:cNvCxnSpPr>
            <p:nvPr/>
          </p:nvCxnSpPr>
          <p:spPr bwMode="auto">
            <a:xfrm>
              <a:off x="3275856" y="3121535"/>
              <a:ext cx="35984" cy="98287"/>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1" name="直接连接符 160"/>
            <p:cNvCxnSpPr>
              <a:stCxn id="175" idx="2"/>
              <a:endCxn id="164" idx="0"/>
            </p:cNvCxnSpPr>
            <p:nvPr/>
          </p:nvCxnSpPr>
          <p:spPr bwMode="auto">
            <a:xfrm>
              <a:off x="2231720" y="3123936"/>
              <a:ext cx="0" cy="149893"/>
            </a:xfrm>
            <a:prstGeom prst="line">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45" name="Picture 341" descr="图片265"/>
            <p:cNvPicPr>
              <a:picLocks noChangeAspect="1" noChangeArrowheads="1"/>
            </p:cNvPicPr>
            <p:nvPr/>
          </p:nvPicPr>
          <p:blipFill>
            <a:blip r:embed="rId21" cstate="print"/>
            <a:srcRect/>
            <a:stretch>
              <a:fillRect/>
            </a:stretch>
          </p:blipFill>
          <p:spPr bwMode="auto">
            <a:xfrm>
              <a:off x="2483768" y="2085696"/>
              <a:ext cx="222858" cy="189416"/>
            </a:xfrm>
            <a:prstGeom prst="rect">
              <a:avLst/>
            </a:prstGeom>
            <a:noFill/>
            <a:ln w="9525">
              <a:noFill/>
              <a:miter lim="800000"/>
              <a:headEnd/>
              <a:tailEnd/>
            </a:ln>
          </p:spPr>
        </p:pic>
        <p:pic>
          <p:nvPicPr>
            <p:cNvPr id="175" name="Picture 461" descr="图片240"/>
            <p:cNvPicPr>
              <a:picLocks noChangeAspect="1" noChangeArrowheads="1"/>
            </p:cNvPicPr>
            <p:nvPr/>
          </p:nvPicPr>
          <p:blipFill>
            <a:blip r:embed="rId20" cstate="print"/>
            <a:srcRect/>
            <a:stretch>
              <a:fillRect/>
            </a:stretch>
          </p:blipFill>
          <p:spPr bwMode="auto">
            <a:xfrm>
              <a:off x="2051720" y="2841781"/>
              <a:ext cx="360000" cy="282155"/>
            </a:xfrm>
            <a:prstGeom prst="rect">
              <a:avLst/>
            </a:prstGeom>
            <a:noFill/>
            <a:ln w="9525">
              <a:noFill/>
              <a:miter lim="800000"/>
              <a:headEnd/>
              <a:tailEnd/>
            </a:ln>
          </p:spPr>
        </p:pic>
        <p:pic>
          <p:nvPicPr>
            <p:cNvPr id="185" name="Picture 461" descr="图片240"/>
            <p:cNvPicPr>
              <a:picLocks noChangeAspect="1" noChangeArrowheads="1"/>
            </p:cNvPicPr>
            <p:nvPr/>
          </p:nvPicPr>
          <p:blipFill>
            <a:blip r:embed="rId20" cstate="print"/>
            <a:srcRect/>
            <a:stretch>
              <a:fillRect/>
            </a:stretch>
          </p:blipFill>
          <p:spPr bwMode="auto">
            <a:xfrm>
              <a:off x="3131840" y="2895786"/>
              <a:ext cx="288032" cy="225749"/>
            </a:xfrm>
            <a:prstGeom prst="rect">
              <a:avLst/>
            </a:prstGeom>
            <a:noFill/>
            <a:ln w="9525">
              <a:noFill/>
              <a:miter lim="800000"/>
              <a:headEnd/>
              <a:tailEnd/>
            </a:ln>
          </p:spPr>
        </p:pic>
        <p:sp>
          <p:nvSpPr>
            <p:cNvPr id="190" name="任意多边形 189"/>
            <p:cNvSpPr/>
            <p:nvPr/>
          </p:nvSpPr>
          <p:spPr bwMode="auto">
            <a:xfrm>
              <a:off x="2279176" y="2292824"/>
              <a:ext cx="950794" cy="921224"/>
            </a:xfrm>
            <a:custGeom>
              <a:avLst/>
              <a:gdLst>
                <a:gd name="connsiteX0" fmla="*/ 941695 w 950794"/>
                <a:gd name="connsiteY0" fmla="*/ 1228298 h 1228298"/>
                <a:gd name="connsiteX1" fmla="*/ 914400 w 950794"/>
                <a:gd name="connsiteY1" fmla="*/ 1009934 h 1228298"/>
                <a:gd name="connsiteX2" fmla="*/ 723331 w 950794"/>
                <a:gd name="connsiteY2" fmla="*/ 777922 h 1228298"/>
                <a:gd name="connsiteX3" fmla="*/ 573206 w 950794"/>
                <a:gd name="connsiteY3" fmla="*/ 573206 h 1228298"/>
                <a:gd name="connsiteX4" fmla="*/ 436728 w 950794"/>
                <a:gd name="connsiteY4" fmla="*/ 259307 h 1228298"/>
                <a:gd name="connsiteX5" fmla="*/ 0 w 950794"/>
                <a:gd name="connsiteY5" fmla="*/ 0 h 12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794" h="1228298">
                  <a:moveTo>
                    <a:pt x="941695" y="1228298"/>
                  </a:moveTo>
                  <a:cubicBezTo>
                    <a:pt x="946244" y="1156647"/>
                    <a:pt x="950794" y="1084997"/>
                    <a:pt x="914400" y="1009934"/>
                  </a:cubicBezTo>
                  <a:cubicBezTo>
                    <a:pt x="878006" y="934871"/>
                    <a:pt x="780197" y="850710"/>
                    <a:pt x="723331" y="777922"/>
                  </a:cubicBezTo>
                  <a:cubicBezTo>
                    <a:pt x="666465" y="705134"/>
                    <a:pt x="620973" y="659642"/>
                    <a:pt x="573206" y="573206"/>
                  </a:cubicBezTo>
                  <a:cubicBezTo>
                    <a:pt x="525439" y="486770"/>
                    <a:pt x="532262" y="354841"/>
                    <a:pt x="436728" y="259307"/>
                  </a:cubicBezTo>
                  <a:cubicBezTo>
                    <a:pt x="341194" y="163773"/>
                    <a:pt x="170597" y="81886"/>
                    <a:pt x="0" y="0"/>
                  </a:cubicBezTo>
                </a:path>
              </a:pathLst>
            </a:custGeom>
            <a:noFill/>
            <a:ln>
              <a:solidFill>
                <a:srgbClr val="00B050"/>
              </a:solidFill>
              <a:headEnd type="triangle" w="med" len="med"/>
              <a:tailEnd type="triangle" w="med" len="me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191" name="TextBox 65"/>
            <p:cNvSpPr txBox="1">
              <a:spLocks noChangeArrowheads="1"/>
            </p:cNvSpPr>
            <p:nvPr/>
          </p:nvSpPr>
          <p:spPr bwMode="auto">
            <a:xfrm>
              <a:off x="2195736" y="2679762"/>
              <a:ext cx="856772" cy="400110"/>
            </a:xfrm>
            <a:prstGeom prst="rect">
              <a:avLst/>
            </a:prstGeom>
            <a:noFill/>
            <a:ln w="9525">
              <a:noFill/>
              <a:miter lim="800000"/>
              <a:headEnd/>
              <a:tailEnd/>
            </a:ln>
          </p:spPr>
          <p:txBody>
            <a:bodyPr wrap="square">
              <a:spAutoFit/>
            </a:bodyPr>
            <a:lstStyle/>
            <a:p>
              <a:pPr algn="ctr"/>
              <a:r>
                <a:rPr lang="en-US" altLang="zh-CN" sz="1000" b="1" dirty="0" smtClean="0">
                  <a:solidFill>
                    <a:srgbClr val="00B050"/>
                  </a:solidFill>
                  <a:latin typeface="Arial" pitchFamily="34" charset="0"/>
                  <a:ea typeface="微软雅黑" pitchFamily="34" charset="-122"/>
                  <a:cs typeface="Arial" pitchFamily="34" charset="0"/>
                  <a:sym typeface="Arial" charset="0"/>
                </a:rPr>
                <a:t>DHCP / DHCPv6</a:t>
              </a:r>
              <a:endParaRPr lang="zh-CN" altLang="en-US" sz="1000" b="1" dirty="0">
                <a:solidFill>
                  <a:srgbClr val="00B050"/>
                </a:solidFill>
                <a:latin typeface="Arial" pitchFamily="34" charset="0"/>
                <a:ea typeface="微软雅黑" pitchFamily="34" charset="-122"/>
                <a:cs typeface="Arial" pitchFamily="34" charset="0"/>
                <a:sym typeface="Arial" charset="0"/>
              </a:endParaRPr>
            </a:p>
          </p:txBody>
        </p:sp>
        <p:sp>
          <p:nvSpPr>
            <p:cNvPr id="192" name="任意多边形 191"/>
            <p:cNvSpPr/>
            <p:nvPr/>
          </p:nvSpPr>
          <p:spPr bwMode="auto">
            <a:xfrm>
              <a:off x="3127612" y="2589662"/>
              <a:ext cx="311624" cy="603914"/>
            </a:xfrm>
            <a:custGeom>
              <a:avLst/>
              <a:gdLst>
                <a:gd name="connsiteX0" fmla="*/ 311624 w 311624"/>
                <a:gd name="connsiteY0" fmla="*/ 805218 h 805218"/>
                <a:gd name="connsiteX1" fmla="*/ 270681 w 311624"/>
                <a:gd name="connsiteY1" fmla="*/ 477672 h 805218"/>
                <a:gd name="connsiteX2" fmla="*/ 79612 w 311624"/>
                <a:gd name="connsiteY2" fmla="*/ 245660 h 805218"/>
                <a:gd name="connsiteX3" fmla="*/ 11373 w 311624"/>
                <a:gd name="connsiteY3" fmla="*/ 81887 h 805218"/>
                <a:gd name="connsiteX4" fmla="*/ 147851 w 311624"/>
                <a:gd name="connsiteY4" fmla="*/ 13648 h 805218"/>
                <a:gd name="connsiteX5" fmla="*/ 216089 w 311624"/>
                <a:gd name="connsiteY5" fmla="*/ 1 h 80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624" h="805218">
                  <a:moveTo>
                    <a:pt x="311624" y="805218"/>
                  </a:moveTo>
                  <a:cubicBezTo>
                    <a:pt x="310487" y="688075"/>
                    <a:pt x="309350" y="570932"/>
                    <a:pt x="270681" y="477672"/>
                  </a:cubicBezTo>
                  <a:cubicBezTo>
                    <a:pt x="232012" y="384412"/>
                    <a:pt x="122830" y="311624"/>
                    <a:pt x="79612" y="245660"/>
                  </a:cubicBezTo>
                  <a:cubicBezTo>
                    <a:pt x="36394" y="179696"/>
                    <a:pt x="0" y="120556"/>
                    <a:pt x="11373" y="81887"/>
                  </a:cubicBezTo>
                  <a:cubicBezTo>
                    <a:pt x="22746" y="43218"/>
                    <a:pt x="113732" y="27296"/>
                    <a:pt x="147851" y="13648"/>
                  </a:cubicBezTo>
                  <a:cubicBezTo>
                    <a:pt x="181970" y="0"/>
                    <a:pt x="199029" y="0"/>
                    <a:pt x="216089" y="1"/>
                  </a:cubicBezTo>
                </a:path>
              </a:pathLst>
            </a:custGeom>
            <a:noFill/>
            <a:ln>
              <a:solidFill>
                <a:srgbClr val="0070C0"/>
              </a:solidFill>
              <a:headEnd type="triangle" w="med" len="med"/>
              <a:tailEnd type="triangle" w="med" len="me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205" name="TextBox 65"/>
            <p:cNvSpPr txBox="1">
              <a:spLocks noChangeArrowheads="1"/>
            </p:cNvSpPr>
            <p:nvPr/>
          </p:nvSpPr>
          <p:spPr bwMode="auto">
            <a:xfrm>
              <a:off x="3203848" y="2679762"/>
              <a:ext cx="1152128" cy="400110"/>
            </a:xfrm>
            <a:prstGeom prst="rect">
              <a:avLst/>
            </a:prstGeom>
            <a:noFill/>
            <a:ln w="9525">
              <a:noFill/>
              <a:miter lim="800000"/>
              <a:headEnd/>
              <a:tailEnd/>
            </a:ln>
          </p:spPr>
          <p:txBody>
            <a:bodyPr wrap="square">
              <a:spAutoFit/>
            </a:bodyPr>
            <a:lstStyle/>
            <a:p>
              <a:pPr algn="ctr"/>
              <a:r>
                <a:rPr lang="en-US" altLang="zh-CN" sz="1000" b="1" dirty="0" smtClean="0">
                  <a:solidFill>
                    <a:srgbClr val="0070C0"/>
                  </a:solidFill>
                  <a:latin typeface="Arial" pitchFamily="34" charset="0"/>
                  <a:ea typeface="微软雅黑" pitchFamily="34" charset="-122"/>
                  <a:cs typeface="Arial" pitchFamily="34" charset="0"/>
                  <a:sym typeface="Arial" charset="0"/>
                </a:rPr>
                <a:t>IPv4</a:t>
              </a:r>
              <a:r>
                <a:rPr lang="zh-CN" altLang="en-US" sz="1000" b="1" dirty="0" smtClean="0">
                  <a:solidFill>
                    <a:srgbClr val="0070C0"/>
                  </a:solidFill>
                  <a:latin typeface="Arial" pitchFamily="34" charset="0"/>
                  <a:ea typeface="微软雅黑" pitchFamily="34" charset="-122"/>
                  <a:cs typeface="Arial" pitchFamily="34" charset="0"/>
                  <a:sym typeface="Arial" charset="0"/>
                </a:rPr>
                <a:t>报文隧道封装重定向</a:t>
              </a:r>
              <a:endParaRPr lang="zh-CN" altLang="en-US" sz="1000" b="1" dirty="0">
                <a:solidFill>
                  <a:srgbClr val="0070C0"/>
                </a:solidFill>
                <a:latin typeface="Arial" pitchFamily="34" charset="0"/>
                <a:ea typeface="微软雅黑" pitchFamily="34" charset="-122"/>
                <a:cs typeface="Arial" pitchFamily="34" charset="0"/>
                <a:sym typeface="Arial" charset="0"/>
              </a:endParaRPr>
            </a:p>
          </p:txBody>
        </p:sp>
        <p:sp>
          <p:nvSpPr>
            <p:cNvPr id="213" name="TextBox 65"/>
            <p:cNvSpPr txBox="1">
              <a:spLocks noChangeArrowheads="1"/>
            </p:cNvSpPr>
            <p:nvPr/>
          </p:nvSpPr>
          <p:spPr bwMode="auto">
            <a:xfrm>
              <a:off x="2703560" y="2204595"/>
              <a:ext cx="1152128" cy="246221"/>
            </a:xfrm>
            <a:prstGeom prst="rect">
              <a:avLst/>
            </a:prstGeom>
            <a:noFill/>
            <a:ln w="9525">
              <a:noFill/>
              <a:miter lim="800000"/>
              <a:headEnd/>
              <a:tailEnd/>
            </a:ln>
          </p:spPr>
          <p:txBody>
            <a:bodyPr wrap="square">
              <a:spAutoFit/>
            </a:bodyPr>
            <a:lstStyle/>
            <a:p>
              <a:pPr algn="ctr"/>
              <a:r>
                <a:rPr lang="en-US" altLang="zh-CN" sz="1000" b="1" dirty="0" smtClean="0">
                  <a:solidFill>
                    <a:srgbClr val="7030A0"/>
                  </a:solidFill>
                  <a:latin typeface="Arial" pitchFamily="34" charset="0"/>
                  <a:ea typeface="微软雅黑" pitchFamily="34" charset="-122"/>
                  <a:cs typeface="Arial" pitchFamily="34" charset="0"/>
                  <a:sym typeface="Arial" charset="0"/>
                </a:rPr>
                <a:t>IPv4</a:t>
              </a:r>
              <a:r>
                <a:rPr lang="zh-CN" altLang="en-US" sz="1000" b="1" dirty="0" smtClean="0">
                  <a:solidFill>
                    <a:srgbClr val="7030A0"/>
                  </a:solidFill>
                  <a:latin typeface="Arial" pitchFamily="34" charset="0"/>
                  <a:ea typeface="微软雅黑" pitchFamily="34" charset="-122"/>
                  <a:cs typeface="Arial" pitchFamily="34" charset="0"/>
                  <a:sym typeface="Arial" charset="0"/>
                </a:rPr>
                <a:t> </a:t>
              </a:r>
              <a:r>
                <a:rPr lang="en-US" altLang="zh-CN" sz="1000" b="1" dirty="0" smtClean="0">
                  <a:solidFill>
                    <a:srgbClr val="7030A0"/>
                  </a:solidFill>
                  <a:latin typeface="Arial" pitchFamily="34" charset="0"/>
                  <a:ea typeface="微软雅黑" pitchFamily="34" charset="-122"/>
                  <a:cs typeface="Arial" pitchFamily="34" charset="0"/>
                  <a:sym typeface="Arial" charset="0"/>
                </a:rPr>
                <a:t>portal</a:t>
              </a:r>
              <a:r>
                <a:rPr lang="zh-CN" altLang="en-US" sz="1000" b="1" dirty="0" smtClean="0">
                  <a:solidFill>
                    <a:srgbClr val="7030A0"/>
                  </a:solidFill>
                  <a:latin typeface="Arial" pitchFamily="34" charset="0"/>
                  <a:ea typeface="微软雅黑" pitchFamily="34" charset="-122"/>
                  <a:cs typeface="Arial" pitchFamily="34" charset="0"/>
                  <a:sym typeface="Arial" charset="0"/>
                </a:rPr>
                <a:t>认证</a:t>
              </a:r>
              <a:endParaRPr lang="zh-CN" altLang="en-US" sz="1000" b="1" dirty="0">
                <a:solidFill>
                  <a:srgbClr val="7030A0"/>
                </a:solidFill>
                <a:latin typeface="Arial" pitchFamily="34" charset="0"/>
                <a:ea typeface="微软雅黑" pitchFamily="34" charset="-122"/>
                <a:cs typeface="Arial" pitchFamily="34" charset="0"/>
                <a:sym typeface="Arial" charset="0"/>
              </a:endParaRPr>
            </a:p>
          </p:txBody>
        </p:sp>
        <p:pic>
          <p:nvPicPr>
            <p:cNvPr id="79" name="Picture 470" descr="图片249"/>
            <p:cNvPicPr>
              <a:picLocks noChangeAspect="1" noChangeArrowheads="1"/>
            </p:cNvPicPr>
            <p:nvPr/>
          </p:nvPicPr>
          <p:blipFill>
            <a:blip r:embed="rId22" cstate="print"/>
            <a:srcRect/>
            <a:stretch>
              <a:fillRect/>
            </a:stretch>
          </p:blipFill>
          <p:spPr bwMode="auto">
            <a:xfrm>
              <a:off x="2008584" y="1653648"/>
              <a:ext cx="435471" cy="204248"/>
            </a:xfrm>
            <a:prstGeom prst="rect">
              <a:avLst/>
            </a:prstGeom>
            <a:noFill/>
            <a:effectLst>
              <a:outerShdw blurRad="50800" dist="38100" dir="2700000" algn="tl" rotWithShape="0">
                <a:prstClr val="black">
                  <a:alpha val="40000"/>
                </a:prstClr>
              </a:outerShdw>
            </a:effectLst>
          </p:spPr>
        </p:pic>
        <p:sp>
          <p:nvSpPr>
            <p:cNvPr id="80" name="TextBox 44"/>
            <p:cNvSpPr txBox="1">
              <a:spLocks noChangeArrowheads="1"/>
            </p:cNvSpPr>
            <p:nvPr/>
          </p:nvSpPr>
          <p:spPr bwMode="auto">
            <a:xfrm>
              <a:off x="1691680" y="1512102"/>
              <a:ext cx="532517" cy="246221"/>
            </a:xfrm>
            <a:prstGeom prst="rect">
              <a:avLst/>
            </a:prstGeom>
            <a:noFill/>
            <a:ln w="9525">
              <a:noFill/>
              <a:miter lim="800000"/>
              <a:headEnd/>
              <a:tailEnd/>
            </a:ln>
          </p:spPr>
          <p:txBody>
            <a:bodyPr wrap="none">
              <a:spAutoFit/>
            </a:bodyPr>
            <a:lstStyle/>
            <a:p>
              <a:pPr algn="ctr"/>
              <a:r>
                <a:rPr lang="en-US" altLang="zh-CN" sz="1000" dirty="0" smtClean="0">
                  <a:latin typeface="Arial" pitchFamily="34" charset="0"/>
                  <a:ea typeface="微软雅黑" pitchFamily="34" charset="-122"/>
                  <a:cs typeface="Arial" pitchFamily="34" charset="0"/>
                  <a:sym typeface="Arial" charset="0"/>
                </a:rPr>
                <a:t>BRAS</a:t>
              </a:r>
              <a:endParaRPr lang="zh-CN" altLang="en-US" sz="1000" dirty="0" smtClean="0">
                <a:latin typeface="Arial" pitchFamily="34" charset="0"/>
                <a:ea typeface="微软雅黑" pitchFamily="34" charset="-122"/>
                <a:cs typeface="Arial" pitchFamily="34" charset="0"/>
                <a:sym typeface="Arial" charset="0"/>
              </a:endParaRPr>
            </a:p>
          </p:txBody>
        </p:sp>
        <p:sp>
          <p:nvSpPr>
            <p:cNvPr id="81" name="任意多边形 80"/>
            <p:cNvSpPr/>
            <p:nvPr/>
          </p:nvSpPr>
          <p:spPr bwMode="auto">
            <a:xfrm>
              <a:off x="2249606" y="1883391"/>
              <a:ext cx="1080448" cy="603914"/>
            </a:xfrm>
            <a:custGeom>
              <a:avLst/>
              <a:gdLst>
                <a:gd name="connsiteX0" fmla="*/ 1080448 w 1080448"/>
                <a:gd name="connsiteY0" fmla="*/ 805218 h 805218"/>
                <a:gd name="connsiteX1" fmla="*/ 684663 w 1080448"/>
                <a:gd name="connsiteY1" fmla="*/ 627797 h 805218"/>
                <a:gd name="connsiteX2" fmla="*/ 84161 w 1080448"/>
                <a:gd name="connsiteY2" fmla="*/ 122830 h 805218"/>
                <a:gd name="connsiteX3" fmla="*/ 179695 w 1080448"/>
                <a:gd name="connsiteY3" fmla="*/ 0 h 805218"/>
              </a:gdLst>
              <a:ahLst/>
              <a:cxnLst>
                <a:cxn ang="0">
                  <a:pos x="connsiteX0" y="connsiteY0"/>
                </a:cxn>
                <a:cxn ang="0">
                  <a:pos x="connsiteX1" y="connsiteY1"/>
                </a:cxn>
                <a:cxn ang="0">
                  <a:pos x="connsiteX2" y="connsiteY2"/>
                </a:cxn>
                <a:cxn ang="0">
                  <a:pos x="connsiteX3" y="connsiteY3"/>
                </a:cxn>
              </a:cxnLst>
              <a:rect l="l" t="t" r="r" b="b"/>
              <a:pathLst>
                <a:path w="1080448" h="805218">
                  <a:moveTo>
                    <a:pt x="1080448" y="805218"/>
                  </a:moveTo>
                  <a:cubicBezTo>
                    <a:pt x="965579" y="773373"/>
                    <a:pt x="850711" y="741528"/>
                    <a:pt x="684663" y="627797"/>
                  </a:cubicBezTo>
                  <a:cubicBezTo>
                    <a:pt x="518615" y="514066"/>
                    <a:pt x="168322" y="227463"/>
                    <a:pt x="84161" y="122830"/>
                  </a:cubicBezTo>
                  <a:cubicBezTo>
                    <a:pt x="0" y="18197"/>
                    <a:pt x="89847" y="9098"/>
                    <a:pt x="179695" y="0"/>
                  </a:cubicBezTo>
                </a:path>
              </a:pathLst>
            </a:custGeom>
            <a:noFill/>
            <a:ln>
              <a:solidFill>
                <a:srgbClr val="7030A0"/>
              </a:solidFill>
              <a:headEnd type="triangle" w="med" len="med"/>
              <a:tailEnd type="triangle" w="med" len="me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dirty="0">
                <a:solidFill>
                  <a:srgbClr val="7030A0"/>
                </a:solidFill>
              </a:endParaRPr>
            </a:p>
          </p:txBody>
        </p:sp>
        <p:cxnSp>
          <p:nvCxnSpPr>
            <p:cNvPr id="85" name="直接箭头连接符 84"/>
            <p:cNvCxnSpPr/>
            <p:nvPr/>
          </p:nvCxnSpPr>
          <p:spPr bwMode="auto">
            <a:xfrm>
              <a:off x="2483768" y="1674120"/>
              <a:ext cx="432048" cy="0"/>
            </a:xfrm>
            <a:prstGeom prst="straightConnector1">
              <a:avLst/>
            </a:prstGeom>
            <a:noFill/>
            <a:ln>
              <a:solidFill>
                <a:srgbClr val="FFC000"/>
              </a:solidFill>
              <a:headEnd type="triangle" w="med" len="med"/>
              <a:tailEnd type="triangle" w="med" len="me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8" name="TextBox 65"/>
            <p:cNvSpPr txBox="1">
              <a:spLocks noChangeArrowheads="1"/>
            </p:cNvSpPr>
            <p:nvPr/>
          </p:nvSpPr>
          <p:spPr bwMode="auto">
            <a:xfrm>
              <a:off x="2339752" y="1401264"/>
              <a:ext cx="792088" cy="400110"/>
            </a:xfrm>
            <a:prstGeom prst="rect">
              <a:avLst/>
            </a:prstGeom>
            <a:noFill/>
            <a:ln w="9525">
              <a:noFill/>
              <a:miter lim="800000"/>
              <a:headEnd/>
              <a:tailEnd/>
            </a:ln>
          </p:spPr>
          <p:txBody>
            <a:bodyPr wrap="square">
              <a:spAutoFit/>
            </a:bodyPr>
            <a:lstStyle/>
            <a:p>
              <a:pPr algn="ctr"/>
              <a:r>
                <a:rPr lang="en-US" altLang="zh-CN" sz="1000" b="1" dirty="0" smtClean="0">
                  <a:solidFill>
                    <a:srgbClr val="FFC000"/>
                  </a:solidFill>
                  <a:latin typeface="Arial" pitchFamily="34" charset="0"/>
                  <a:ea typeface="微软雅黑" pitchFamily="34" charset="-122"/>
                  <a:cs typeface="Arial" pitchFamily="34" charset="0"/>
                  <a:sym typeface="Arial" charset="0"/>
                </a:rPr>
                <a:t>Radius</a:t>
              </a:r>
              <a:r>
                <a:rPr lang="zh-CN" altLang="en-US" sz="1000" b="1" dirty="0" smtClean="0">
                  <a:solidFill>
                    <a:srgbClr val="FFC000"/>
                  </a:solidFill>
                  <a:latin typeface="Arial" pitchFamily="34" charset="0"/>
                  <a:ea typeface="微软雅黑" pitchFamily="34" charset="-122"/>
                  <a:cs typeface="Arial" pitchFamily="34" charset="0"/>
                  <a:sym typeface="Arial" charset="0"/>
                </a:rPr>
                <a:t> </a:t>
              </a:r>
              <a:r>
                <a:rPr lang="en-US" altLang="zh-CN" sz="1000" b="1" dirty="0" smtClean="0">
                  <a:solidFill>
                    <a:srgbClr val="FFC000"/>
                  </a:solidFill>
                  <a:latin typeface="Arial" pitchFamily="34" charset="0"/>
                  <a:ea typeface="微软雅黑" pitchFamily="34" charset="-122"/>
                  <a:cs typeface="Arial" pitchFamily="34" charset="0"/>
                  <a:sym typeface="Arial" charset="0"/>
                </a:rPr>
                <a:t>Proxy</a:t>
              </a:r>
              <a:endParaRPr lang="zh-CN" altLang="en-US" sz="1000" b="1" dirty="0">
                <a:solidFill>
                  <a:srgbClr val="FFC000"/>
                </a:solidFill>
                <a:latin typeface="Arial" pitchFamily="34" charset="0"/>
                <a:ea typeface="微软雅黑" pitchFamily="34" charset="-122"/>
                <a:cs typeface="Arial" pitchFamily="34" charset="0"/>
                <a:sym typeface="Arial" charset="0"/>
              </a:endParaRPr>
            </a:p>
          </p:txBody>
        </p:sp>
      </p:grpSp>
      <p:sp>
        <p:nvSpPr>
          <p:cNvPr id="82" name="TextBox 81"/>
          <p:cNvSpPr txBox="1"/>
          <p:nvPr/>
        </p:nvSpPr>
        <p:spPr>
          <a:xfrm>
            <a:off x="4467433" y="813965"/>
            <a:ext cx="3985147" cy="646331"/>
          </a:xfrm>
          <a:prstGeom prst="rect">
            <a:avLst/>
          </a:prstGeom>
          <a:noFill/>
        </p:spPr>
        <p:txBody>
          <a:bodyPr wrap="square" rtlCol="0">
            <a:spAutoFit/>
          </a:bodyPr>
          <a:lstStyle/>
          <a:p>
            <a:r>
              <a:rPr lang="zh-CN" altLang="en-US" sz="1200" b="1" dirty="0" smtClean="0">
                <a:solidFill>
                  <a:srgbClr val="C00000"/>
                </a:solidFill>
                <a:latin typeface="微软雅黑" pitchFamily="34" charset="-122"/>
                <a:ea typeface="微软雅黑" pitchFamily="34" charset="-122"/>
              </a:rPr>
              <a:t>考虑到无线接入的开放性，建议认证控制点下移到</a:t>
            </a:r>
            <a:r>
              <a:rPr lang="en-US" altLang="zh-CN" sz="1200" b="1" dirty="0" smtClean="0">
                <a:solidFill>
                  <a:srgbClr val="C00000"/>
                </a:solidFill>
                <a:latin typeface="微软雅黑" pitchFamily="34" charset="-122"/>
                <a:ea typeface="微软雅黑" pitchFamily="34" charset="-122"/>
              </a:rPr>
              <a:t>AP</a:t>
            </a:r>
            <a:r>
              <a:rPr lang="zh-CN" altLang="en-US" sz="1200" b="1" dirty="0" smtClean="0">
                <a:solidFill>
                  <a:srgbClr val="C00000"/>
                </a:solidFill>
                <a:latin typeface="微软雅黑" pitchFamily="34" charset="-122"/>
                <a:ea typeface="微软雅黑" pitchFamily="34" charset="-122"/>
              </a:rPr>
              <a:t>，避免未认证终端对无线网络的冲击，同时</a:t>
            </a:r>
            <a:r>
              <a:rPr lang="en-US" altLang="zh-CN" sz="1200" b="1" dirty="0" smtClean="0">
                <a:solidFill>
                  <a:srgbClr val="C00000"/>
                </a:solidFill>
                <a:latin typeface="微软雅黑" pitchFamily="34" charset="-122"/>
                <a:ea typeface="微软雅黑" pitchFamily="34" charset="-122"/>
              </a:rPr>
              <a:t>BRAS</a:t>
            </a:r>
            <a:r>
              <a:rPr lang="zh-CN" altLang="en-US" sz="1200" b="1" dirty="0" smtClean="0">
                <a:solidFill>
                  <a:srgbClr val="C00000"/>
                </a:solidFill>
                <a:latin typeface="微软雅黑" pitchFamily="34" charset="-122"/>
                <a:ea typeface="微软雅黑" pitchFamily="34" charset="-122"/>
              </a:rPr>
              <a:t>可以对用户实行管理和计费。</a:t>
            </a:r>
            <a:endParaRPr lang="en-US" altLang="zh-CN" sz="1200" b="1" dirty="0" smtClean="0">
              <a:solidFill>
                <a:srgbClr val="C00000"/>
              </a:solidFill>
              <a:latin typeface="微软雅黑" pitchFamily="34" charset="-122"/>
              <a:ea typeface="微软雅黑" pitchFamily="34" charset="-122"/>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mg201106010012_N.JPG"/>
          <p:cNvPicPr>
            <a:picLocks noChangeAspect="1"/>
          </p:cNvPicPr>
          <p:nvPr/>
        </p:nvPicPr>
        <p:blipFill>
          <a:blip r:embed="rId3" cstate="print"/>
          <a:stretch>
            <a:fillRect/>
          </a:stretch>
        </p:blipFill>
        <p:spPr>
          <a:xfrm>
            <a:off x="0" y="0"/>
            <a:ext cx="9144000" cy="5168950"/>
          </a:xfrm>
          <a:prstGeom prst="rect">
            <a:avLst/>
          </a:prstGeom>
        </p:spPr>
      </p:pic>
      <p:sp>
        <p:nvSpPr>
          <p:cNvPr id="2" name="标题 1"/>
          <p:cNvSpPr>
            <a:spLocks noGrp="1"/>
          </p:cNvSpPr>
          <p:nvPr>
            <p:ph type="title" idx="4294967295"/>
          </p:nvPr>
        </p:nvSpPr>
        <p:spPr>
          <a:xfrm>
            <a:off x="0" y="276225"/>
            <a:ext cx="7632700" cy="560388"/>
          </a:xfrm>
          <a:prstGeom prst="snip1Rect">
            <a:avLst/>
          </a:prstGeom>
          <a:solidFill>
            <a:srgbClr val="B9EDFF">
              <a:alpha val="30000"/>
            </a:srgbClr>
          </a:solidFill>
          <a:ln>
            <a:solidFill>
              <a:schemeClr val="bg1"/>
            </a:solidFill>
          </a:ln>
        </p:spPr>
        <p:txBody>
          <a:bodyPr anchor="ctr"/>
          <a:lstStyle/>
          <a:p>
            <a:pPr algn="ctr"/>
            <a:r>
              <a:rPr lang="zh-CN" altLang="en-US" sz="4000"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理解</a:t>
            </a:r>
            <a:endParaRPr lang="zh-CN" altLang="en-US" sz="40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标题 1"/>
          <p:cNvSpPr txBox="1">
            <a:spLocks/>
          </p:cNvSpPr>
          <p:nvPr/>
        </p:nvSpPr>
        <p:spPr bwMode="auto">
          <a:xfrm>
            <a:off x="3849177" y="2402376"/>
            <a:ext cx="5279285" cy="486697"/>
          </a:xfrm>
          <a:prstGeom prst="rect">
            <a:avLst/>
          </a:prstGeom>
          <a:solidFill>
            <a:schemeClr val="accent4">
              <a:lumMod val="50000"/>
              <a:lumOff val="50000"/>
              <a:alpha val="60000"/>
            </a:schemeClr>
          </a:solidFill>
          <a:ln w="9525">
            <a:solidFill>
              <a:schemeClr val="bg1"/>
            </a:solidFill>
            <a:miter lim="800000"/>
            <a:headEnd/>
            <a:tailEnd/>
          </a:ln>
        </p:spPr>
        <p:txBody>
          <a:bodyPr vert="horz" wrap="square" lIns="68540" tIns="34270" rIns="68540" bIns="34270" numCol="1" anchor="ctr" anchorCtr="0" compatLnSpc="1">
            <a:prstTxWarp prst="textNoShape">
              <a:avLst/>
            </a:prstTxWarp>
          </a:bodyPr>
          <a:lstStyle/>
          <a:p>
            <a:pPr algn="ctr" defTabSz="658147"/>
            <a:r>
              <a:rPr lang="zh-CN" altLang="en-US" dirty="0" smtClean="0">
                <a:solidFill>
                  <a:srgbClr val="FFFFFF"/>
                </a:solidFill>
                <a:latin typeface="黑体" pitchFamily="49" charset="-122"/>
                <a:ea typeface="黑体" pitchFamily="49" charset="-122"/>
                <a:cs typeface="Arial" pitchFamily="34" charset="0"/>
              </a:rPr>
              <a:t>信息技术正在改变传统教育模式</a:t>
            </a:r>
          </a:p>
        </p:txBody>
      </p:sp>
    </p:spTree>
  </p:cSld>
  <p:clrMapOvr>
    <a:masterClrMapping/>
  </p:clrMapOvr>
  <p:transition advClick="0" advTm="8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5635" y="277228"/>
            <a:ext cx="8229838" cy="506543"/>
          </a:xfrm>
        </p:spPr>
        <p:txBody>
          <a:bodyPr/>
          <a:lstStyle/>
          <a:p>
            <a:r>
              <a:rPr lang="zh-CN" altLang="en-US" sz="2400" dirty="0" smtClean="0">
                <a:solidFill>
                  <a:schemeClr val="tx2"/>
                </a:solidFill>
                <a:latin typeface="微软雅黑" pitchFamily="34" charset="-122"/>
                <a:ea typeface="微软雅黑" pitchFamily="34" charset="-122"/>
              </a:rPr>
              <a:t>一次认证两级管控</a:t>
            </a:r>
            <a:endParaRPr lang="zh-CN" altLang="en-US" sz="2400" dirty="0">
              <a:solidFill>
                <a:schemeClr val="tx2"/>
              </a:solidFill>
              <a:latin typeface="微软雅黑" pitchFamily="34" charset="-122"/>
              <a:ea typeface="微软雅黑" pitchFamily="34" charset="-122"/>
            </a:endParaRPr>
          </a:p>
        </p:txBody>
      </p:sp>
      <p:cxnSp>
        <p:nvCxnSpPr>
          <p:cNvPr id="6" name="直接连接符 5"/>
          <p:cNvCxnSpPr/>
          <p:nvPr/>
        </p:nvCxnSpPr>
        <p:spPr bwMode="auto">
          <a:xfrm flipH="1" flipV="1">
            <a:off x="2234373" y="3867894"/>
            <a:ext cx="40" cy="216054"/>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bwMode="auto">
          <a:xfrm>
            <a:off x="470197" y="1491630"/>
            <a:ext cx="2664176" cy="0"/>
          </a:xfrm>
          <a:prstGeom prst="line">
            <a:avLst/>
          </a:prstGeom>
          <a:ln w="38100">
            <a:prstDash val="dash"/>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nvGrpSpPr>
          <p:cNvPr id="3" name="组合 70"/>
          <p:cNvGrpSpPr/>
          <p:nvPr/>
        </p:nvGrpSpPr>
        <p:grpSpPr>
          <a:xfrm>
            <a:off x="832419" y="1006079"/>
            <a:ext cx="969926" cy="378042"/>
            <a:chOff x="863588" y="1700808"/>
            <a:chExt cx="969926" cy="504056"/>
          </a:xfrm>
          <a:effectLst>
            <a:outerShdw blurRad="50800" dist="38100" dir="2700000" algn="tl" rotWithShape="0">
              <a:prstClr val="black">
                <a:alpha val="40000"/>
              </a:prstClr>
            </a:outerShdw>
          </a:effectLst>
        </p:grpSpPr>
        <p:sp>
          <p:nvSpPr>
            <p:cNvPr id="16" name="云形 15"/>
            <p:cNvSpPr/>
            <p:nvPr/>
          </p:nvSpPr>
          <p:spPr bwMode="auto">
            <a:xfrm>
              <a:off x="863588" y="1700808"/>
              <a:ext cx="940883" cy="504056"/>
            </a:xfrm>
            <a:prstGeom prst="cloud">
              <a:avLst/>
            </a:prstGeom>
            <a:solidFill>
              <a:schemeClr val="bg1">
                <a:lumMod val="8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200" b="0" i="0" u="none" strike="noStrike" cap="none" normalizeH="0" baseline="0" dirty="0" smtClean="0">
                <a:ln>
                  <a:noFill/>
                </a:ln>
                <a:solidFill>
                  <a:schemeClr val="tx1"/>
                </a:solidFill>
                <a:effectLst/>
                <a:latin typeface="Arial" charset="0"/>
                <a:ea typeface="宋体" charset="-122"/>
              </a:endParaRPr>
            </a:p>
          </p:txBody>
        </p:sp>
        <p:sp>
          <p:nvSpPr>
            <p:cNvPr id="17" name="TextBox 16"/>
            <p:cNvSpPr txBox="1"/>
            <p:nvPr/>
          </p:nvSpPr>
          <p:spPr>
            <a:xfrm>
              <a:off x="899592" y="1789075"/>
              <a:ext cx="933922" cy="410369"/>
            </a:xfrm>
            <a:prstGeom prst="rect">
              <a:avLst/>
            </a:prstGeom>
            <a:noFill/>
            <a:ln>
              <a:noFill/>
            </a:ln>
          </p:spPr>
          <p:txBody>
            <a:bodyPr wrap="square" rtlCol="0">
              <a:spAutoFit/>
            </a:bodyPr>
            <a:lstStyle/>
            <a:p>
              <a:r>
                <a:rPr lang="en-US" altLang="zh-CN" sz="1400" b="1" dirty="0" smtClean="0">
                  <a:latin typeface="Arial" charset="0"/>
                  <a:ea typeface="宋体" charset="-122"/>
                </a:rPr>
                <a:t>Internet</a:t>
              </a:r>
              <a:endParaRPr lang="zh-CN" altLang="en-US" sz="1400" b="1" dirty="0" smtClean="0">
                <a:latin typeface="Arial" charset="0"/>
                <a:ea typeface="宋体" charset="-122"/>
              </a:endParaRPr>
            </a:p>
          </p:txBody>
        </p:sp>
      </p:grpSp>
      <p:grpSp>
        <p:nvGrpSpPr>
          <p:cNvPr id="4" name="组合 73"/>
          <p:cNvGrpSpPr/>
          <p:nvPr/>
        </p:nvGrpSpPr>
        <p:grpSpPr>
          <a:xfrm>
            <a:off x="2049595" y="1006079"/>
            <a:ext cx="940883" cy="378042"/>
            <a:chOff x="2695013" y="1700808"/>
            <a:chExt cx="940883" cy="504056"/>
          </a:xfrm>
          <a:effectLst>
            <a:outerShdw blurRad="50800" dist="38100" dir="2700000" algn="tl" rotWithShape="0">
              <a:prstClr val="black">
                <a:alpha val="40000"/>
              </a:prstClr>
            </a:outerShdw>
          </a:effectLst>
        </p:grpSpPr>
        <p:sp>
          <p:nvSpPr>
            <p:cNvPr id="19" name="云形 18"/>
            <p:cNvSpPr/>
            <p:nvPr/>
          </p:nvSpPr>
          <p:spPr bwMode="auto">
            <a:xfrm>
              <a:off x="2695013" y="1700808"/>
              <a:ext cx="940883" cy="504056"/>
            </a:xfrm>
            <a:prstGeom prst="cloud">
              <a:avLst/>
            </a:prstGeom>
            <a:solidFill>
              <a:schemeClr val="bg1">
                <a:lumMod val="8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0" name="TextBox 19"/>
            <p:cNvSpPr txBox="1"/>
            <p:nvPr/>
          </p:nvSpPr>
          <p:spPr>
            <a:xfrm>
              <a:off x="2699792" y="1789075"/>
              <a:ext cx="933922" cy="410369"/>
            </a:xfrm>
            <a:prstGeom prst="rect">
              <a:avLst/>
            </a:prstGeom>
            <a:noFill/>
            <a:ln>
              <a:noFill/>
            </a:ln>
          </p:spPr>
          <p:txBody>
            <a:bodyPr wrap="square" rtlCol="0">
              <a:spAutoFit/>
            </a:bodyPr>
            <a:lstStyle/>
            <a:p>
              <a:r>
                <a:rPr lang="en-US" altLang="zh-CN" sz="1400" b="1" dirty="0" smtClean="0">
                  <a:latin typeface="Arial" charset="0"/>
                  <a:ea typeface="宋体" charset="-122"/>
                </a:rPr>
                <a:t>CERNET</a:t>
              </a:r>
              <a:endParaRPr lang="zh-CN" altLang="en-US" sz="1400" b="1" dirty="0" smtClean="0">
                <a:latin typeface="Arial" charset="0"/>
                <a:ea typeface="宋体" charset="-122"/>
              </a:endParaRPr>
            </a:p>
          </p:txBody>
        </p:sp>
      </p:grpSp>
      <p:pic>
        <p:nvPicPr>
          <p:cNvPr id="21" name="Picture 461" descr="图片240"/>
          <p:cNvPicPr>
            <a:picLocks noChangeAspect="1" noChangeArrowheads="1"/>
          </p:cNvPicPr>
          <p:nvPr/>
        </p:nvPicPr>
        <p:blipFill>
          <a:blip r:embed="rId2" cstate="print"/>
          <a:srcRect/>
          <a:stretch>
            <a:fillRect/>
          </a:stretch>
        </p:blipFill>
        <p:spPr bwMode="auto">
          <a:xfrm>
            <a:off x="515478" y="3598433"/>
            <a:ext cx="298331" cy="233978"/>
          </a:xfrm>
          <a:prstGeom prst="rect">
            <a:avLst/>
          </a:prstGeom>
          <a:noFill/>
          <a:effectLst>
            <a:outerShdw blurRad="50800" dist="38100" dir="2700000" algn="tl" rotWithShape="0">
              <a:prstClr val="black">
                <a:alpha val="40000"/>
              </a:prstClr>
            </a:outerShdw>
          </a:effectLst>
        </p:spPr>
      </p:pic>
      <p:pic>
        <p:nvPicPr>
          <p:cNvPr id="22" name="Picture 456" descr="图片235"/>
          <p:cNvPicPr>
            <a:picLocks noChangeAspect="1" noChangeArrowheads="1"/>
          </p:cNvPicPr>
          <p:nvPr/>
        </p:nvPicPr>
        <p:blipFill>
          <a:blip r:embed="rId3" cstate="print"/>
          <a:srcRect/>
          <a:stretch>
            <a:fillRect/>
          </a:stretch>
        </p:blipFill>
        <p:spPr bwMode="auto">
          <a:xfrm>
            <a:off x="1478349" y="1572639"/>
            <a:ext cx="360000" cy="255729"/>
          </a:xfrm>
          <a:prstGeom prst="rect">
            <a:avLst/>
          </a:prstGeom>
          <a:noFill/>
          <a:effectLst>
            <a:outerShdw blurRad="50800" dist="38100" dir="2700000" algn="tl" rotWithShape="0">
              <a:prstClr val="black">
                <a:alpha val="40000"/>
              </a:prstClr>
            </a:outerShdw>
          </a:effectLst>
        </p:spPr>
      </p:pic>
      <p:pic>
        <p:nvPicPr>
          <p:cNvPr id="23" name="Picture 456" descr="图片235"/>
          <p:cNvPicPr>
            <a:picLocks noChangeAspect="1" noChangeArrowheads="1"/>
          </p:cNvPicPr>
          <p:nvPr/>
        </p:nvPicPr>
        <p:blipFill>
          <a:blip r:embed="rId3" cstate="print"/>
          <a:srcRect/>
          <a:stretch>
            <a:fillRect/>
          </a:stretch>
        </p:blipFill>
        <p:spPr bwMode="auto">
          <a:xfrm>
            <a:off x="2054373" y="1572639"/>
            <a:ext cx="360000" cy="255729"/>
          </a:xfrm>
          <a:prstGeom prst="rect">
            <a:avLst/>
          </a:prstGeom>
          <a:noFill/>
          <a:effectLst>
            <a:outerShdw blurRad="50800" dist="38100" dir="2700000" algn="tl" rotWithShape="0">
              <a:prstClr val="black">
                <a:alpha val="40000"/>
              </a:prstClr>
            </a:outerShdw>
          </a:effectLst>
        </p:spPr>
      </p:pic>
      <p:pic>
        <p:nvPicPr>
          <p:cNvPr id="26" name="Picture 460" descr="图片239"/>
          <p:cNvPicPr>
            <a:picLocks noChangeAspect="1" noChangeArrowheads="1"/>
          </p:cNvPicPr>
          <p:nvPr/>
        </p:nvPicPr>
        <p:blipFill>
          <a:blip r:embed="rId4" cstate="print"/>
          <a:srcRect/>
          <a:stretch>
            <a:fillRect/>
          </a:stretch>
        </p:blipFill>
        <p:spPr bwMode="auto">
          <a:xfrm>
            <a:off x="1523590" y="2513697"/>
            <a:ext cx="298332" cy="232201"/>
          </a:xfrm>
          <a:prstGeom prst="rect">
            <a:avLst/>
          </a:prstGeom>
          <a:noFill/>
          <a:effectLst>
            <a:outerShdw blurRad="50800" dist="38100" dir="2700000" algn="tl" rotWithShape="0">
              <a:prstClr val="black">
                <a:alpha val="40000"/>
              </a:prstClr>
            </a:outerShdw>
          </a:effectLst>
        </p:spPr>
      </p:pic>
      <p:pic>
        <p:nvPicPr>
          <p:cNvPr id="27" name="Picture 460" descr="图片239"/>
          <p:cNvPicPr>
            <a:picLocks noChangeAspect="1" noChangeArrowheads="1"/>
          </p:cNvPicPr>
          <p:nvPr/>
        </p:nvPicPr>
        <p:blipFill>
          <a:blip r:embed="rId4" cstate="print"/>
          <a:srcRect/>
          <a:stretch>
            <a:fillRect/>
          </a:stretch>
        </p:blipFill>
        <p:spPr bwMode="auto">
          <a:xfrm>
            <a:off x="2099614" y="2513697"/>
            <a:ext cx="298332" cy="232201"/>
          </a:xfrm>
          <a:prstGeom prst="rect">
            <a:avLst/>
          </a:prstGeom>
          <a:noFill/>
          <a:effectLst>
            <a:outerShdw blurRad="50800" dist="38100" dir="2700000" algn="tl" rotWithShape="0">
              <a:prstClr val="black">
                <a:alpha val="40000"/>
              </a:prstClr>
            </a:outerShdw>
          </a:effectLst>
        </p:spPr>
      </p:pic>
      <p:grpSp>
        <p:nvGrpSpPr>
          <p:cNvPr id="5" name="组合 29"/>
          <p:cNvGrpSpPr/>
          <p:nvPr/>
        </p:nvGrpSpPr>
        <p:grpSpPr>
          <a:xfrm>
            <a:off x="934388" y="3033939"/>
            <a:ext cx="665616" cy="280609"/>
            <a:chOff x="935636" y="4185084"/>
            <a:chExt cx="1044076" cy="451487"/>
          </a:xfrm>
        </p:grpSpPr>
        <p:pic>
          <p:nvPicPr>
            <p:cNvPr id="29" name="Picture 459" descr="图片238"/>
            <p:cNvPicPr>
              <a:picLocks noChangeAspect="1" noChangeArrowheads="1"/>
            </p:cNvPicPr>
            <p:nvPr/>
          </p:nvPicPr>
          <p:blipFill>
            <a:blip r:embed="rId5" cstate="print"/>
            <a:srcRect/>
            <a:stretch>
              <a:fillRect/>
            </a:stretch>
          </p:blipFill>
          <p:spPr bwMode="auto">
            <a:xfrm>
              <a:off x="1043648" y="4221088"/>
              <a:ext cx="360000" cy="379479"/>
            </a:xfrm>
            <a:prstGeom prst="rect">
              <a:avLst/>
            </a:prstGeom>
            <a:noFill/>
            <a:effectLst>
              <a:outerShdw blurRad="50800" dist="38100" dir="2700000" algn="tl" rotWithShape="0">
                <a:prstClr val="black">
                  <a:alpha val="40000"/>
                </a:prstClr>
              </a:outerShdw>
            </a:effectLst>
          </p:spPr>
        </p:pic>
        <p:pic>
          <p:nvPicPr>
            <p:cNvPr id="30" name="Picture 459" descr="图片238"/>
            <p:cNvPicPr>
              <a:picLocks noChangeAspect="1" noChangeArrowheads="1"/>
            </p:cNvPicPr>
            <p:nvPr/>
          </p:nvPicPr>
          <p:blipFill>
            <a:blip r:embed="rId5" cstate="print"/>
            <a:srcRect/>
            <a:stretch>
              <a:fillRect/>
            </a:stretch>
          </p:blipFill>
          <p:spPr bwMode="auto">
            <a:xfrm>
              <a:off x="1547664" y="4221088"/>
              <a:ext cx="360000" cy="379479"/>
            </a:xfrm>
            <a:prstGeom prst="rect">
              <a:avLst/>
            </a:prstGeom>
            <a:noFill/>
            <a:effectLst>
              <a:outerShdw blurRad="50800" dist="38100" dir="2700000" algn="tl" rotWithShape="0">
                <a:prstClr val="black">
                  <a:alpha val="40000"/>
                </a:prstClr>
              </a:outerShdw>
            </a:effectLst>
          </p:spPr>
        </p:pic>
        <p:cxnSp>
          <p:nvCxnSpPr>
            <p:cNvPr id="31" name="直接连接符 30"/>
            <p:cNvCxnSpPr>
              <a:stCxn id="29" idx="3"/>
              <a:endCxn id="30" idx="1"/>
            </p:cNvCxnSpPr>
            <p:nvPr/>
          </p:nvCxnSpPr>
          <p:spPr bwMode="auto">
            <a:xfrm>
              <a:off x="1403648" y="4410828"/>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2" name="直接连接符 31"/>
            <p:cNvCxnSpPr/>
            <p:nvPr/>
          </p:nvCxnSpPr>
          <p:spPr bwMode="auto">
            <a:xfrm>
              <a:off x="1403648" y="4437112"/>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3" name="圆角矩形 32"/>
            <p:cNvSpPr/>
            <p:nvPr/>
          </p:nvSpPr>
          <p:spPr bwMode="auto">
            <a:xfrm>
              <a:off x="935636" y="4185084"/>
              <a:ext cx="1044076" cy="451487"/>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nvGrpSpPr>
          <p:cNvPr id="7" name="组合 30"/>
          <p:cNvGrpSpPr/>
          <p:nvPr/>
        </p:nvGrpSpPr>
        <p:grpSpPr>
          <a:xfrm>
            <a:off x="2446476" y="3033939"/>
            <a:ext cx="665616" cy="280609"/>
            <a:chOff x="935636" y="4185084"/>
            <a:chExt cx="1044076" cy="451487"/>
          </a:xfrm>
        </p:grpSpPr>
        <p:pic>
          <p:nvPicPr>
            <p:cNvPr id="35" name="Picture 459" descr="图片238"/>
            <p:cNvPicPr>
              <a:picLocks noChangeAspect="1" noChangeArrowheads="1"/>
            </p:cNvPicPr>
            <p:nvPr/>
          </p:nvPicPr>
          <p:blipFill>
            <a:blip r:embed="rId5" cstate="print"/>
            <a:srcRect/>
            <a:stretch>
              <a:fillRect/>
            </a:stretch>
          </p:blipFill>
          <p:spPr bwMode="auto">
            <a:xfrm>
              <a:off x="1043648" y="4221088"/>
              <a:ext cx="360000" cy="379479"/>
            </a:xfrm>
            <a:prstGeom prst="rect">
              <a:avLst/>
            </a:prstGeom>
            <a:noFill/>
            <a:effectLst>
              <a:outerShdw blurRad="50800" dist="38100" dir="2700000" algn="tl" rotWithShape="0">
                <a:prstClr val="black">
                  <a:alpha val="40000"/>
                </a:prstClr>
              </a:outerShdw>
            </a:effectLst>
          </p:spPr>
        </p:pic>
        <p:pic>
          <p:nvPicPr>
            <p:cNvPr id="36" name="Picture 459" descr="图片238"/>
            <p:cNvPicPr>
              <a:picLocks noChangeAspect="1" noChangeArrowheads="1"/>
            </p:cNvPicPr>
            <p:nvPr/>
          </p:nvPicPr>
          <p:blipFill>
            <a:blip r:embed="rId5" cstate="print"/>
            <a:srcRect/>
            <a:stretch>
              <a:fillRect/>
            </a:stretch>
          </p:blipFill>
          <p:spPr bwMode="auto">
            <a:xfrm>
              <a:off x="1547664" y="4221088"/>
              <a:ext cx="360000" cy="379479"/>
            </a:xfrm>
            <a:prstGeom prst="rect">
              <a:avLst/>
            </a:prstGeom>
            <a:noFill/>
            <a:effectLst>
              <a:outerShdw blurRad="50800" dist="38100" dir="2700000" algn="tl" rotWithShape="0">
                <a:prstClr val="black">
                  <a:alpha val="40000"/>
                </a:prstClr>
              </a:outerShdw>
            </a:effectLst>
          </p:spPr>
        </p:pic>
        <p:cxnSp>
          <p:nvCxnSpPr>
            <p:cNvPr id="37" name="直接连接符 36"/>
            <p:cNvCxnSpPr>
              <a:stCxn id="35" idx="3"/>
              <a:endCxn id="36" idx="1"/>
            </p:cNvCxnSpPr>
            <p:nvPr/>
          </p:nvCxnSpPr>
          <p:spPr bwMode="auto">
            <a:xfrm>
              <a:off x="1403648" y="4410828"/>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bwMode="auto">
            <a:xfrm>
              <a:off x="1403648" y="4437112"/>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9" name="圆角矩形 38"/>
            <p:cNvSpPr/>
            <p:nvPr/>
          </p:nvSpPr>
          <p:spPr bwMode="auto">
            <a:xfrm>
              <a:off x="935636" y="4185084"/>
              <a:ext cx="1044076" cy="451487"/>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cxnSp>
        <p:nvCxnSpPr>
          <p:cNvPr id="40" name="直接连接符 39"/>
          <p:cNvCxnSpPr>
            <a:stCxn id="27" idx="1"/>
            <a:endCxn id="26" idx="3"/>
          </p:cNvCxnSpPr>
          <p:nvPr/>
        </p:nvCxnSpPr>
        <p:spPr bwMode="auto">
          <a:xfrm flipH="1">
            <a:off x="1821922" y="2629797"/>
            <a:ext cx="277692"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1" name="椭圆 40"/>
          <p:cNvSpPr/>
          <p:nvPr/>
        </p:nvSpPr>
        <p:spPr bwMode="auto">
          <a:xfrm>
            <a:off x="2685997" y="3132659"/>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2" name="椭圆 41"/>
          <p:cNvSpPr/>
          <p:nvPr/>
        </p:nvSpPr>
        <p:spPr bwMode="auto">
          <a:xfrm>
            <a:off x="1173909" y="3132659"/>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3" name="椭圆 42"/>
          <p:cNvSpPr/>
          <p:nvPr/>
        </p:nvSpPr>
        <p:spPr bwMode="auto">
          <a:xfrm>
            <a:off x="1929953" y="2588080"/>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4" name="圆角矩形 43"/>
          <p:cNvSpPr/>
          <p:nvPr/>
        </p:nvSpPr>
        <p:spPr bwMode="auto">
          <a:xfrm>
            <a:off x="1407303" y="2478989"/>
            <a:ext cx="1097280" cy="276955"/>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45" name="直接连接符 44"/>
          <p:cNvCxnSpPr>
            <a:endCxn id="26" idx="0"/>
          </p:cNvCxnSpPr>
          <p:nvPr/>
        </p:nvCxnSpPr>
        <p:spPr bwMode="auto">
          <a:xfrm>
            <a:off x="1672756" y="2269694"/>
            <a:ext cx="1"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6" name="直接连接符 45"/>
          <p:cNvCxnSpPr>
            <a:endCxn id="27" idx="0"/>
          </p:cNvCxnSpPr>
          <p:nvPr/>
        </p:nvCxnSpPr>
        <p:spPr bwMode="auto">
          <a:xfrm>
            <a:off x="2248780" y="2269694"/>
            <a:ext cx="1"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bwMode="auto">
          <a:xfrm>
            <a:off x="1821921" y="2144107"/>
            <a:ext cx="277693"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8" name="直接连接符 47"/>
          <p:cNvCxnSpPr>
            <a:endCxn id="27" idx="0"/>
          </p:cNvCxnSpPr>
          <p:nvPr/>
        </p:nvCxnSpPr>
        <p:spPr bwMode="auto">
          <a:xfrm>
            <a:off x="1672756" y="2269694"/>
            <a:ext cx="576025"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9" name="直接连接符 48"/>
          <p:cNvCxnSpPr>
            <a:endCxn id="26" idx="0"/>
          </p:cNvCxnSpPr>
          <p:nvPr/>
        </p:nvCxnSpPr>
        <p:spPr bwMode="auto">
          <a:xfrm flipH="1">
            <a:off x="1672757" y="2269694"/>
            <a:ext cx="576023"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0" name="直接连接符 49"/>
          <p:cNvCxnSpPr>
            <a:endCxn id="22" idx="2"/>
          </p:cNvCxnSpPr>
          <p:nvPr/>
        </p:nvCxnSpPr>
        <p:spPr bwMode="auto">
          <a:xfrm flipH="1" flipV="1">
            <a:off x="1658349" y="1828369"/>
            <a:ext cx="14406"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1" name="直接连接符 50"/>
          <p:cNvCxnSpPr>
            <a:endCxn id="23" idx="2"/>
          </p:cNvCxnSpPr>
          <p:nvPr/>
        </p:nvCxnSpPr>
        <p:spPr bwMode="auto">
          <a:xfrm flipH="1" flipV="1">
            <a:off x="2234373" y="1828369"/>
            <a:ext cx="14406"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2" name="直接连接符 51"/>
          <p:cNvCxnSpPr>
            <a:stCxn id="22" idx="3"/>
            <a:endCxn id="23" idx="1"/>
          </p:cNvCxnSpPr>
          <p:nvPr/>
        </p:nvCxnSpPr>
        <p:spPr bwMode="auto">
          <a:xfrm>
            <a:off x="1838349" y="1700504"/>
            <a:ext cx="216024"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3" name="直接连接符 52"/>
          <p:cNvCxnSpPr>
            <a:stCxn id="22" idx="2"/>
          </p:cNvCxnSpPr>
          <p:nvPr/>
        </p:nvCxnSpPr>
        <p:spPr bwMode="auto">
          <a:xfrm>
            <a:off x="1658349" y="1828369"/>
            <a:ext cx="590430"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4" name="直接连接符 53"/>
          <p:cNvCxnSpPr>
            <a:stCxn id="23" idx="2"/>
          </p:cNvCxnSpPr>
          <p:nvPr/>
        </p:nvCxnSpPr>
        <p:spPr bwMode="auto">
          <a:xfrm flipH="1">
            <a:off x="1672755" y="1828369"/>
            <a:ext cx="561618"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5" name="直接连接符 54"/>
          <p:cNvCxnSpPr>
            <a:stCxn id="23" idx="0"/>
            <a:endCxn id="19" idx="1"/>
          </p:cNvCxnSpPr>
          <p:nvPr/>
        </p:nvCxnSpPr>
        <p:spPr bwMode="auto">
          <a:xfrm flipV="1">
            <a:off x="2234374" y="1383718"/>
            <a:ext cx="285663"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6" name="直接连接符 55"/>
          <p:cNvCxnSpPr>
            <a:stCxn id="22" idx="0"/>
            <a:endCxn id="16" idx="1"/>
          </p:cNvCxnSpPr>
          <p:nvPr/>
        </p:nvCxnSpPr>
        <p:spPr bwMode="auto">
          <a:xfrm flipH="1" flipV="1">
            <a:off x="1302861" y="1383718"/>
            <a:ext cx="355488"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7" name="直接连接符 56"/>
          <p:cNvCxnSpPr>
            <a:stCxn id="16" idx="1"/>
            <a:endCxn id="23" idx="0"/>
          </p:cNvCxnSpPr>
          <p:nvPr/>
        </p:nvCxnSpPr>
        <p:spPr bwMode="auto">
          <a:xfrm>
            <a:off x="1302861" y="1383718"/>
            <a:ext cx="931512"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8" name="直接连接符 57"/>
          <p:cNvCxnSpPr>
            <a:stCxn id="19" idx="1"/>
            <a:endCxn id="22" idx="0"/>
          </p:cNvCxnSpPr>
          <p:nvPr/>
        </p:nvCxnSpPr>
        <p:spPr bwMode="auto">
          <a:xfrm flipH="1">
            <a:off x="1658350" y="1383718"/>
            <a:ext cx="861687"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9" name="直接连接符 58"/>
          <p:cNvCxnSpPr>
            <a:stCxn id="44" idx="2"/>
            <a:endCxn id="33" idx="0"/>
          </p:cNvCxnSpPr>
          <p:nvPr/>
        </p:nvCxnSpPr>
        <p:spPr bwMode="auto">
          <a:xfrm flipH="1">
            <a:off x="1267197" y="2755943"/>
            <a:ext cx="688747" cy="27799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0" name="直接连接符 59"/>
          <p:cNvCxnSpPr>
            <a:stCxn id="44" idx="2"/>
            <a:endCxn id="39" idx="0"/>
          </p:cNvCxnSpPr>
          <p:nvPr/>
        </p:nvCxnSpPr>
        <p:spPr bwMode="auto">
          <a:xfrm>
            <a:off x="1955944" y="2755943"/>
            <a:ext cx="823341" cy="27799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61" name="Picture 461" descr="图片240"/>
          <p:cNvPicPr>
            <a:picLocks noChangeAspect="1" noChangeArrowheads="1"/>
          </p:cNvPicPr>
          <p:nvPr/>
        </p:nvPicPr>
        <p:blipFill>
          <a:blip r:embed="rId2" cstate="print"/>
          <a:srcRect/>
          <a:stretch>
            <a:fillRect/>
          </a:stretch>
        </p:blipFill>
        <p:spPr bwMode="auto">
          <a:xfrm>
            <a:off x="983530" y="3598433"/>
            <a:ext cx="298331" cy="233978"/>
          </a:xfrm>
          <a:prstGeom prst="rect">
            <a:avLst/>
          </a:prstGeom>
          <a:noFill/>
          <a:effectLst>
            <a:outerShdw blurRad="50800" dist="38100" dir="2700000" algn="tl" rotWithShape="0">
              <a:prstClr val="black">
                <a:alpha val="40000"/>
              </a:prstClr>
            </a:outerShdw>
          </a:effectLst>
        </p:spPr>
      </p:pic>
      <p:pic>
        <p:nvPicPr>
          <p:cNvPr id="62" name="Picture 461" descr="图片240"/>
          <p:cNvPicPr>
            <a:picLocks noChangeAspect="1" noChangeArrowheads="1"/>
          </p:cNvPicPr>
          <p:nvPr/>
        </p:nvPicPr>
        <p:blipFill>
          <a:blip r:embed="rId2" cstate="print"/>
          <a:srcRect/>
          <a:stretch>
            <a:fillRect/>
          </a:stretch>
        </p:blipFill>
        <p:spPr bwMode="auto">
          <a:xfrm>
            <a:off x="1451582" y="3598433"/>
            <a:ext cx="298331" cy="233978"/>
          </a:xfrm>
          <a:prstGeom prst="rect">
            <a:avLst/>
          </a:prstGeom>
          <a:noFill/>
          <a:effectLst>
            <a:outerShdw blurRad="50800" dist="38100" dir="2700000" algn="tl" rotWithShape="0">
              <a:prstClr val="black">
                <a:alpha val="40000"/>
              </a:prstClr>
            </a:outerShdw>
          </a:effectLst>
        </p:spPr>
      </p:pic>
      <p:pic>
        <p:nvPicPr>
          <p:cNvPr id="63" name="Picture 461" descr="图片240"/>
          <p:cNvPicPr>
            <a:picLocks noChangeAspect="1" noChangeArrowheads="1"/>
          </p:cNvPicPr>
          <p:nvPr/>
        </p:nvPicPr>
        <p:blipFill>
          <a:blip r:embed="rId2" cstate="print"/>
          <a:srcRect/>
          <a:stretch>
            <a:fillRect/>
          </a:stretch>
        </p:blipFill>
        <p:spPr bwMode="auto">
          <a:xfrm>
            <a:off x="2099614" y="3598433"/>
            <a:ext cx="298331" cy="233978"/>
          </a:xfrm>
          <a:prstGeom prst="rect">
            <a:avLst/>
          </a:prstGeom>
          <a:noFill/>
          <a:effectLst>
            <a:outerShdw blurRad="50800" dist="38100" dir="2700000" algn="tl" rotWithShape="0">
              <a:prstClr val="black">
                <a:alpha val="40000"/>
              </a:prstClr>
            </a:outerShdw>
          </a:effectLst>
        </p:spPr>
      </p:pic>
      <p:cxnSp>
        <p:nvCxnSpPr>
          <p:cNvPr id="66" name="直接连接符 65"/>
          <p:cNvCxnSpPr>
            <a:stCxn id="39" idx="2"/>
          </p:cNvCxnSpPr>
          <p:nvPr/>
        </p:nvCxnSpPr>
        <p:spPr bwMode="auto">
          <a:xfrm flipH="1">
            <a:off x="2716832" y="3314547"/>
            <a:ext cx="62453"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7" name="直接连接符 66"/>
          <p:cNvCxnSpPr>
            <a:endCxn id="39" idx="2"/>
          </p:cNvCxnSpPr>
          <p:nvPr/>
        </p:nvCxnSpPr>
        <p:spPr bwMode="auto">
          <a:xfrm flipH="1" flipV="1">
            <a:off x="2779285" y="3314547"/>
            <a:ext cx="405599"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8" name="直接连接符 67"/>
          <p:cNvCxnSpPr>
            <a:stCxn id="63" idx="0"/>
            <a:endCxn id="39" idx="2"/>
          </p:cNvCxnSpPr>
          <p:nvPr/>
        </p:nvCxnSpPr>
        <p:spPr bwMode="auto">
          <a:xfrm flipV="1">
            <a:off x="2248780" y="3314547"/>
            <a:ext cx="530505"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9" name="直接连接符 68"/>
          <p:cNvCxnSpPr>
            <a:stCxn id="61" idx="0"/>
            <a:endCxn id="33" idx="2"/>
          </p:cNvCxnSpPr>
          <p:nvPr/>
        </p:nvCxnSpPr>
        <p:spPr bwMode="auto">
          <a:xfrm flipV="1">
            <a:off x="1132696" y="3314547"/>
            <a:ext cx="134501"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0" name="直接连接符 69"/>
          <p:cNvCxnSpPr>
            <a:stCxn id="62" idx="0"/>
            <a:endCxn id="33" idx="2"/>
          </p:cNvCxnSpPr>
          <p:nvPr/>
        </p:nvCxnSpPr>
        <p:spPr bwMode="auto">
          <a:xfrm flipH="1" flipV="1">
            <a:off x="1267197" y="3314547"/>
            <a:ext cx="333551"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1" name="直接连接符 70"/>
          <p:cNvCxnSpPr>
            <a:stCxn id="21" idx="0"/>
            <a:endCxn id="33" idx="2"/>
          </p:cNvCxnSpPr>
          <p:nvPr/>
        </p:nvCxnSpPr>
        <p:spPr bwMode="auto">
          <a:xfrm flipV="1">
            <a:off x="664644" y="3314547"/>
            <a:ext cx="602553"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2" name="直接连接符 71"/>
          <p:cNvCxnSpPr/>
          <p:nvPr/>
        </p:nvCxnSpPr>
        <p:spPr bwMode="auto">
          <a:xfrm>
            <a:off x="470197" y="1491630"/>
            <a:ext cx="2664176" cy="0"/>
          </a:xfrm>
          <a:prstGeom prst="line">
            <a:avLst/>
          </a:prstGeom>
          <a:ln w="38100">
            <a:prstDash val="dash"/>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73" name="Picture 1271" descr="图片220"/>
          <p:cNvPicPr>
            <a:picLocks noChangeAspect="1" noChangeArrowheads="1"/>
          </p:cNvPicPr>
          <p:nvPr/>
        </p:nvPicPr>
        <p:blipFill>
          <a:blip r:embed="rId6" cstate="print"/>
          <a:srcRect/>
          <a:stretch>
            <a:fillRect/>
          </a:stretch>
        </p:blipFill>
        <p:spPr bwMode="auto">
          <a:xfrm>
            <a:off x="2961249" y="2530027"/>
            <a:ext cx="573700" cy="223067"/>
          </a:xfrm>
          <a:prstGeom prst="rect">
            <a:avLst/>
          </a:prstGeom>
          <a:noFill/>
          <a:effectLst>
            <a:outerShdw blurRad="50800" dist="38100" dir="2700000" algn="tl" rotWithShape="0">
              <a:prstClr val="black">
                <a:alpha val="40000"/>
              </a:prstClr>
            </a:outerShdw>
          </a:effectLst>
        </p:spPr>
      </p:pic>
      <p:cxnSp>
        <p:nvCxnSpPr>
          <p:cNvPr id="74" name="直接连接符 73"/>
          <p:cNvCxnSpPr>
            <a:stCxn id="27" idx="3"/>
            <a:endCxn id="73" idx="1"/>
          </p:cNvCxnSpPr>
          <p:nvPr/>
        </p:nvCxnSpPr>
        <p:spPr bwMode="auto">
          <a:xfrm>
            <a:off x="2397947" y="2629797"/>
            <a:ext cx="563303" cy="11764"/>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6" name="直接连接符 75"/>
          <p:cNvCxnSpPr/>
          <p:nvPr/>
        </p:nvCxnSpPr>
        <p:spPr bwMode="auto">
          <a:xfrm flipH="1" flipV="1">
            <a:off x="1065817" y="2140732"/>
            <a:ext cx="457772" cy="337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1" name="直接连接符 80"/>
          <p:cNvCxnSpPr/>
          <p:nvPr/>
        </p:nvCxnSpPr>
        <p:spPr bwMode="auto">
          <a:xfrm flipV="1">
            <a:off x="1603176" y="3823362"/>
            <a:ext cx="13680" cy="371597"/>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83" name="直接连接符 82"/>
          <p:cNvCxnSpPr/>
          <p:nvPr/>
        </p:nvCxnSpPr>
        <p:spPr bwMode="auto">
          <a:xfrm flipV="1">
            <a:off x="605648" y="3796642"/>
            <a:ext cx="13680" cy="371597"/>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84" name="Picture 519" descr="图片730"/>
          <p:cNvPicPr>
            <a:picLocks noChangeAspect="1" noChangeArrowheads="1"/>
          </p:cNvPicPr>
          <p:nvPr/>
        </p:nvPicPr>
        <p:blipFill>
          <a:blip r:embed="rId7" cstate="print"/>
          <a:srcRect/>
          <a:stretch>
            <a:fillRect/>
          </a:stretch>
        </p:blipFill>
        <p:spPr bwMode="auto">
          <a:xfrm>
            <a:off x="280792" y="4082549"/>
            <a:ext cx="576064" cy="373755"/>
          </a:xfrm>
          <a:prstGeom prst="rect">
            <a:avLst/>
          </a:prstGeom>
          <a:noFill/>
          <a:ln w="9525">
            <a:noFill/>
            <a:miter lim="800000"/>
            <a:headEnd/>
            <a:tailEnd/>
          </a:ln>
        </p:spPr>
      </p:pic>
      <p:sp>
        <p:nvSpPr>
          <p:cNvPr id="85" name="TextBox 84"/>
          <p:cNvSpPr txBox="1"/>
          <p:nvPr/>
        </p:nvSpPr>
        <p:spPr>
          <a:xfrm>
            <a:off x="153719" y="4502855"/>
            <a:ext cx="864096" cy="230832"/>
          </a:xfrm>
          <a:prstGeom prst="rect">
            <a:avLst/>
          </a:prstGeom>
          <a:noFill/>
        </p:spPr>
        <p:txBody>
          <a:bodyPr wrap="square" rtlCol="0">
            <a:spAutoFit/>
          </a:bodyPr>
          <a:lstStyle/>
          <a:p>
            <a:r>
              <a:rPr lang="zh-CN" altLang="en-US" sz="900" dirty="0" smtClean="0"/>
              <a:t>学生宿舍楼</a:t>
            </a:r>
            <a:r>
              <a:rPr lang="en-US" altLang="zh-CN" sz="900" dirty="0" smtClean="0"/>
              <a:t>1</a:t>
            </a:r>
            <a:endParaRPr lang="zh-CN" altLang="en-US" sz="900" dirty="0"/>
          </a:p>
        </p:txBody>
      </p:sp>
      <p:pic>
        <p:nvPicPr>
          <p:cNvPr id="86" name="Picture 519" descr="图片730"/>
          <p:cNvPicPr>
            <a:picLocks noChangeAspect="1" noChangeArrowheads="1"/>
          </p:cNvPicPr>
          <p:nvPr/>
        </p:nvPicPr>
        <p:blipFill>
          <a:blip r:embed="rId7" cstate="print"/>
          <a:srcRect/>
          <a:stretch>
            <a:fillRect/>
          </a:stretch>
        </p:blipFill>
        <p:spPr bwMode="auto">
          <a:xfrm>
            <a:off x="1278320" y="4109268"/>
            <a:ext cx="576064" cy="373755"/>
          </a:xfrm>
          <a:prstGeom prst="rect">
            <a:avLst/>
          </a:prstGeom>
          <a:noFill/>
          <a:ln w="9525">
            <a:noFill/>
            <a:miter lim="800000"/>
            <a:headEnd/>
            <a:tailEnd/>
          </a:ln>
        </p:spPr>
      </p:pic>
      <p:pic>
        <p:nvPicPr>
          <p:cNvPr id="87" name="Picture 513" descr="图片724"/>
          <p:cNvPicPr>
            <a:picLocks noChangeAspect="1" noChangeArrowheads="1"/>
          </p:cNvPicPr>
          <p:nvPr/>
        </p:nvPicPr>
        <p:blipFill>
          <a:blip r:embed="rId8" cstate="print"/>
          <a:srcRect/>
          <a:stretch>
            <a:fillRect/>
          </a:stretch>
        </p:blipFill>
        <p:spPr bwMode="auto">
          <a:xfrm>
            <a:off x="1937954" y="4040067"/>
            <a:ext cx="827629" cy="432048"/>
          </a:xfrm>
          <a:prstGeom prst="rect">
            <a:avLst/>
          </a:prstGeom>
          <a:noFill/>
          <a:ln w="9525">
            <a:noFill/>
            <a:miter lim="800000"/>
            <a:headEnd/>
            <a:tailEnd/>
          </a:ln>
        </p:spPr>
      </p:pic>
      <p:sp>
        <p:nvSpPr>
          <p:cNvPr id="88" name="TextBox 87"/>
          <p:cNvSpPr txBox="1"/>
          <p:nvPr/>
        </p:nvSpPr>
        <p:spPr>
          <a:xfrm>
            <a:off x="1127496" y="4493949"/>
            <a:ext cx="864096" cy="230832"/>
          </a:xfrm>
          <a:prstGeom prst="rect">
            <a:avLst/>
          </a:prstGeom>
          <a:noFill/>
        </p:spPr>
        <p:txBody>
          <a:bodyPr wrap="square" rtlCol="0">
            <a:spAutoFit/>
          </a:bodyPr>
          <a:lstStyle/>
          <a:p>
            <a:r>
              <a:rPr lang="zh-CN" altLang="en-US" sz="900" dirty="0" smtClean="0"/>
              <a:t>学生宿舍楼</a:t>
            </a:r>
            <a:r>
              <a:rPr lang="en-US" altLang="zh-CN" sz="900" dirty="0" smtClean="0"/>
              <a:t>2</a:t>
            </a:r>
            <a:endParaRPr lang="zh-CN" altLang="en-US" sz="900" dirty="0"/>
          </a:p>
        </p:txBody>
      </p:sp>
      <p:sp>
        <p:nvSpPr>
          <p:cNvPr id="89" name="TextBox 88"/>
          <p:cNvSpPr txBox="1"/>
          <p:nvPr/>
        </p:nvSpPr>
        <p:spPr>
          <a:xfrm>
            <a:off x="2184400" y="4493949"/>
            <a:ext cx="864096" cy="230832"/>
          </a:xfrm>
          <a:prstGeom prst="rect">
            <a:avLst/>
          </a:prstGeom>
          <a:noFill/>
        </p:spPr>
        <p:txBody>
          <a:bodyPr wrap="square" rtlCol="0">
            <a:spAutoFit/>
          </a:bodyPr>
          <a:lstStyle/>
          <a:p>
            <a:r>
              <a:rPr lang="zh-CN" altLang="en-US" sz="900" dirty="0" smtClean="0"/>
              <a:t>教学楼</a:t>
            </a:r>
            <a:r>
              <a:rPr lang="en-US" altLang="zh-CN" sz="900" dirty="0" smtClean="0"/>
              <a:t>1</a:t>
            </a:r>
            <a:endParaRPr lang="zh-CN" altLang="en-US" sz="900" dirty="0"/>
          </a:p>
        </p:txBody>
      </p:sp>
      <p:pic>
        <p:nvPicPr>
          <p:cNvPr id="90" name="Picture 513" descr="图片724"/>
          <p:cNvPicPr>
            <a:picLocks noChangeAspect="1" noChangeArrowheads="1"/>
          </p:cNvPicPr>
          <p:nvPr/>
        </p:nvPicPr>
        <p:blipFill>
          <a:blip r:embed="rId8" cstate="print"/>
          <a:srcRect/>
          <a:stretch>
            <a:fillRect/>
          </a:stretch>
        </p:blipFill>
        <p:spPr bwMode="auto">
          <a:xfrm>
            <a:off x="2899855" y="4040067"/>
            <a:ext cx="827629" cy="432048"/>
          </a:xfrm>
          <a:prstGeom prst="rect">
            <a:avLst/>
          </a:prstGeom>
          <a:noFill/>
          <a:ln w="9525">
            <a:noFill/>
            <a:miter lim="800000"/>
            <a:headEnd/>
            <a:tailEnd/>
          </a:ln>
        </p:spPr>
      </p:pic>
      <p:cxnSp>
        <p:nvCxnSpPr>
          <p:cNvPr id="91" name="直接连接符 90"/>
          <p:cNvCxnSpPr/>
          <p:nvPr/>
        </p:nvCxnSpPr>
        <p:spPr bwMode="auto">
          <a:xfrm flipH="1" flipV="1">
            <a:off x="3220025" y="3867894"/>
            <a:ext cx="40" cy="216054"/>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92" name="TextBox 91"/>
          <p:cNvSpPr txBox="1"/>
          <p:nvPr/>
        </p:nvSpPr>
        <p:spPr>
          <a:xfrm>
            <a:off x="3098800" y="4493949"/>
            <a:ext cx="864096" cy="230832"/>
          </a:xfrm>
          <a:prstGeom prst="rect">
            <a:avLst/>
          </a:prstGeom>
          <a:noFill/>
        </p:spPr>
        <p:txBody>
          <a:bodyPr wrap="square" rtlCol="0">
            <a:spAutoFit/>
          </a:bodyPr>
          <a:lstStyle/>
          <a:p>
            <a:r>
              <a:rPr lang="zh-CN" altLang="en-US" sz="900" dirty="0" smtClean="0"/>
              <a:t>教学楼</a:t>
            </a:r>
            <a:r>
              <a:rPr lang="en-US" altLang="zh-CN" sz="900" dirty="0" smtClean="0"/>
              <a:t>2</a:t>
            </a:r>
            <a:endParaRPr lang="zh-CN" altLang="en-US" sz="900" dirty="0"/>
          </a:p>
        </p:txBody>
      </p:sp>
      <p:pic>
        <p:nvPicPr>
          <p:cNvPr id="93" name="Picture 1939" descr="图片682"/>
          <p:cNvPicPr>
            <a:picLocks noChangeAspect="1" noChangeArrowheads="1"/>
          </p:cNvPicPr>
          <p:nvPr/>
        </p:nvPicPr>
        <p:blipFill>
          <a:blip r:embed="rId9" cstate="print"/>
          <a:srcRect/>
          <a:stretch>
            <a:fillRect/>
          </a:stretch>
        </p:blipFill>
        <p:spPr bwMode="auto">
          <a:xfrm>
            <a:off x="771904" y="1895285"/>
            <a:ext cx="336665" cy="403197"/>
          </a:xfrm>
          <a:prstGeom prst="rect">
            <a:avLst/>
          </a:prstGeom>
          <a:noFill/>
          <a:ln w="9525">
            <a:noFill/>
            <a:miter lim="800000"/>
            <a:headEnd/>
            <a:tailEnd/>
          </a:ln>
        </p:spPr>
      </p:pic>
      <p:pic>
        <p:nvPicPr>
          <p:cNvPr id="94" name="Picture 470" descr="图片249"/>
          <p:cNvPicPr>
            <a:picLocks noChangeAspect="1" noChangeArrowheads="1"/>
          </p:cNvPicPr>
          <p:nvPr/>
        </p:nvPicPr>
        <p:blipFill>
          <a:blip r:embed="rId10" cstate="print"/>
          <a:srcRect/>
          <a:stretch>
            <a:fillRect/>
          </a:stretch>
        </p:blipFill>
        <p:spPr bwMode="auto">
          <a:xfrm>
            <a:off x="1462185" y="2010071"/>
            <a:ext cx="396601" cy="270030"/>
          </a:xfrm>
          <a:prstGeom prst="rect">
            <a:avLst/>
          </a:prstGeom>
          <a:noFill/>
          <a:ln w="9525">
            <a:noFill/>
            <a:miter lim="800000"/>
            <a:headEnd/>
            <a:tailEnd/>
          </a:ln>
        </p:spPr>
      </p:pic>
      <p:pic>
        <p:nvPicPr>
          <p:cNvPr id="95" name="Picture 470" descr="图片249"/>
          <p:cNvPicPr>
            <a:picLocks noChangeAspect="1" noChangeArrowheads="1"/>
          </p:cNvPicPr>
          <p:nvPr/>
        </p:nvPicPr>
        <p:blipFill>
          <a:blip r:embed="rId10" cstate="print"/>
          <a:srcRect/>
          <a:stretch>
            <a:fillRect/>
          </a:stretch>
        </p:blipFill>
        <p:spPr bwMode="auto">
          <a:xfrm>
            <a:off x="2115328" y="2001165"/>
            <a:ext cx="396601" cy="270030"/>
          </a:xfrm>
          <a:prstGeom prst="rect">
            <a:avLst/>
          </a:prstGeom>
          <a:noFill/>
          <a:ln w="9525">
            <a:noFill/>
            <a:miter lim="800000"/>
            <a:headEnd/>
            <a:tailEnd/>
          </a:ln>
        </p:spPr>
      </p:pic>
      <p:sp>
        <p:nvSpPr>
          <p:cNvPr id="96" name="TextBox 95"/>
          <p:cNvSpPr txBox="1"/>
          <p:nvPr/>
        </p:nvSpPr>
        <p:spPr>
          <a:xfrm>
            <a:off x="252947" y="2280101"/>
            <a:ext cx="936104" cy="230832"/>
          </a:xfrm>
          <a:prstGeom prst="rect">
            <a:avLst/>
          </a:prstGeom>
          <a:noFill/>
        </p:spPr>
        <p:txBody>
          <a:bodyPr wrap="square" rtlCol="0">
            <a:spAutoFit/>
          </a:bodyPr>
          <a:lstStyle/>
          <a:p>
            <a:r>
              <a:rPr lang="en-US" altLang="zh-CN" sz="900" b="1" dirty="0" smtClean="0">
                <a:solidFill>
                  <a:srgbClr val="FF0000"/>
                </a:solidFill>
              </a:rPr>
              <a:t>Radius</a:t>
            </a:r>
            <a:r>
              <a:rPr lang="zh-CN" altLang="en-US" sz="900" b="1" dirty="0" smtClean="0">
                <a:solidFill>
                  <a:srgbClr val="FF0000"/>
                </a:solidFill>
              </a:rPr>
              <a:t>服务器</a:t>
            </a:r>
            <a:endParaRPr lang="zh-CN" altLang="en-US" sz="900" b="1" dirty="0">
              <a:solidFill>
                <a:srgbClr val="FF0000"/>
              </a:solidFill>
            </a:endParaRPr>
          </a:p>
        </p:txBody>
      </p:sp>
      <p:sp>
        <p:nvSpPr>
          <p:cNvPr id="97" name="TextBox 96"/>
          <p:cNvSpPr txBox="1"/>
          <p:nvPr/>
        </p:nvSpPr>
        <p:spPr>
          <a:xfrm>
            <a:off x="2547154" y="1998567"/>
            <a:ext cx="1359828" cy="553998"/>
          </a:xfrm>
          <a:prstGeom prst="rect">
            <a:avLst/>
          </a:prstGeom>
          <a:noFill/>
        </p:spPr>
        <p:txBody>
          <a:bodyPr wrap="square" rtlCol="0">
            <a:spAutoFit/>
          </a:bodyPr>
          <a:lstStyle/>
          <a:p>
            <a:r>
              <a:rPr lang="en-US" altLang="zh-CN" sz="1000" b="1" dirty="0" smtClean="0">
                <a:solidFill>
                  <a:srgbClr val="FF0000"/>
                </a:solidFill>
              </a:rPr>
              <a:t>BRAS</a:t>
            </a:r>
            <a:r>
              <a:rPr lang="zh-CN" altLang="en-US" sz="1000" b="1" dirty="0" smtClean="0">
                <a:solidFill>
                  <a:srgbClr val="FF0000"/>
                </a:solidFill>
              </a:rPr>
              <a:t>， 三层网关</a:t>
            </a:r>
            <a:endParaRPr lang="en-US" altLang="zh-CN" sz="1000" b="1" dirty="0" smtClean="0">
              <a:solidFill>
                <a:srgbClr val="FF0000"/>
              </a:solidFill>
            </a:endParaRPr>
          </a:p>
          <a:p>
            <a:r>
              <a:rPr lang="zh-CN" altLang="en-US" sz="1000" b="1" dirty="0" smtClean="0">
                <a:solidFill>
                  <a:srgbClr val="FF0000"/>
                </a:solidFill>
              </a:rPr>
              <a:t>支持</a:t>
            </a:r>
            <a:r>
              <a:rPr lang="en-US" altLang="zh-CN" sz="1000" b="1" dirty="0" err="1" smtClean="0">
                <a:solidFill>
                  <a:srgbClr val="FF0000"/>
                </a:solidFill>
              </a:rPr>
              <a:t>PPPoE</a:t>
            </a:r>
            <a:r>
              <a:rPr lang="zh-CN" altLang="en-US" sz="1000" b="1" dirty="0" smtClean="0">
                <a:solidFill>
                  <a:srgbClr val="FF0000"/>
                </a:solidFill>
              </a:rPr>
              <a:t>，</a:t>
            </a:r>
            <a:r>
              <a:rPr lang="en-US" altLang="zh-CN" sz="1000" b="1" dirty="0" smtClean="0">
                <a:solidFill>
                  <a:srgbClr val="FF0000"/>
                </a:solidFill>
              </a:rPr>
              <a:t>802.1x</a:t>
            </a:r>
            <a:r>
              <a:rPr lang="zh-CN" altLang="en-US" sz="1000" b="1" dirty="0" smtClean="0">
                <a:solidFill>
                  <a:srgbClr val="FF0000"/>
                </a:solidFill>
              </a:rPr>
              <a:t>，</a:t>
            </a:r>
            <a:r>
              <a:rPr lang="en-US" altLang="zh-CN" sz="1000" b="1" dirty="0" smtClean="0">
                <a:solidFill>
                  <a:srgbClr val="FF0000"/>
                </a:solidFill>
              </a:rPr>
              <a:t>MAC</a:t>
            </a:r>
            <a:r>
              <a:rPr lang="zh-CN" altLang="en-US" sz="1000" b="1" dirty="0" smtClean="0">
                <a:solidFill>
                  <a:srgbClr val="FF0000"/>
                </a:solidFill>
              </a:rPr>
              <a:t>，</a:t>
            </a:r>
            <a:r>
              <a:rPr lang="en-US" altLang="zh-CN" sz="1000" b="1" dirty="0" smtClean="0">
                <a:solidFill>
                  <a:srgbClr val="FF0000"/>
                </a:solidFill>
              </a:rPr>
              <a:t>Web</a:t>
            </a:r>
            <a:r>
              <a:rPr lang="zh-CN" altLang="en-US" sz="1000" b="1" dirty="0" smtClean="0">
                <a:solidFill>
                  <a:srgbClr val="FF0000"/>
                </a:solidFill>
              </a:rPr>
              <a:t>认证</a:t>
            </a:r>
            <a:endParaRPr lang="en-US" altLang="zh-CN" sz="1000" b="1" dirty="0" smtClean="0">
              <a:solidFill>
                <a:srgbClr val="FF0000"/>
              </a:solidFill>
            </a:endParaRPr>
          </a:p>
        </p:txBody>
      </p:sp>
      <p:sp>
        <p:nvSpPr>
          <p:cNvPr id="98" name="椭圆 97"/>
          <p:cNvSpPr/>
          <p:nvPr/>
        </p:nvSpPr>
        <p:spPr bwMode="auto">
          <a:xfrm>
            <a:off x="1150429" y="3150126"/>
            <a:ext cx="288032" cy="216024"/>
          </a:xfrm>
          <a:prstGeom prst="ellipse">
            <a:avLst/>
          </a:prstGeom>
          <a:noFill/>
          <a:ln w="19050">
            <a:solidFill>
              <a:srgbClr val="00B05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100" name="任意多边形 99"/>
          <p:cNvSpPr/>
          <p:nvPr/>
        </p:nvSpPr>
        <p:spPr bwMode="auto">
          <a:xfrm>
            <a:off x="415643" y="2179122"/>
            <a:ext cx="1803070" cy="1837706"/>
          </a:xfrm>
          <a:custGeom>
            <a:avLst/>
            <a:gdLst>
              <a:gd name="connsiteX0" fmla="*/ 0 w 1803070"/>
              <a:gd name="connsiteY0" fmla="*/ 2450275 h 2450275"/>
              <a:gd name="connsiteX1" fmla="*/ 190005 w 1803070"/>
              <a:gd name="connsiteY1" fmla="*/ 1773382 h 2450275"/>
              <a:gd name="connsiteX2" fmla="*/ 676894 w 1803070"/>
              <a:gd name="connsiteY2" fmla="*/ 1440873 h 2450275"/>
              <a:gd name="connsiteX3" fmla="*/ 1508166 w 1803070"/>
              <a:gd name="connsiteY3" fmla="*/ 906483 h 2450275"/>
              <a:gd name="connsiteX4" fmla="*/ 1757548 w 1803070"/>
              <a:gd name="connsiteY4" fmla="*/ 573974 h 2450275"/>
              <a:gd name="connsiteX5" fmla="*/ 1235034 w 1803070"/>
              <a:gd name="connsiteY5" fmla="*/ 182088 h 2450275"/>
              <a:gd name="connsiteX6" fmla="*/ 1033153 w 1803070"/>
              <a:gd name="connsiteY6" fmla="*/ 27709 h 2450275"/>
              <a:gd name="connsiteX7" fmla="*/ 700644 w 1803070"/>
              <a:gd name="connsiteY7" fmla="*/ 15834 h 245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070" h="2450275">
                <a:moveTo>
                  <a:pt x="0" y="2450275"/>
                </a:moveTo>
                <a:cubicBezTo>
                  <a:pt x="38594" y="2195945"/>
                  <a:pt x="77189" y="1941616"/>
                  <a:pt x="190005" y="1773382"/>
                </a:cubicBezTo>
                <a:cubicBezTo>
                  <a:pt x="302821" y="1605148"/>
                  <a:pt x="457201" y="1585356"/>
                  <a:pt x="676894" y="1440873"/>
                </a:cubicBezTo>
                <a:cubicBezTo>
                  <a:pt x="896587" y="1296390"/>
                  <a:pt x="1328057" y="1050966"/>
                  <a:pt x="1508166" y="906483"/>
                </a:cubicBezTo>
                <a:cubicBezTo>
                  <a:pt x="1688275" y="762000"/>
                  <a:pt x="1803070" y="694707"/>
                  <a:pt x="1757548" y="573974"/>
                </a:cubicBezTo>
                <a:cubicBezTo>
                  <a:pt x="1712026" y="453242"/>
                  <a:pt x="1355767" y="273132"/>
                  <a:pt x="1235034" y="182088"/>
                </a:cubicBezTo>
                <a:cubicBezTo>
                  <a:pt x="1114302" y="91044"/>
                  <a:pt x="1122218" y="55418"/>
                  <a:pt x="1033153" y="27709"/>
                </a:cubicBezTo>
                <a:cubicBezTo>
                  <a:pt x="944088" y="0"/>
                  <a:pt x="822366" y="7917"/>
                  <a:pt x="700644" y="15834"/>
                </a:cubicBezTo>
              </a:path>
            </a:pathLst>
          </a:custGeom>
          <a:noFill/>
          <a:ln w="19050">
            <a:solidFill>
              <a:srgbClr val="0070C0"/>
            </a:solidFill>
            <a:headEnd type="non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p>
        </p:txBody>
      </p:sp>
      <p:sp>
        <p:nvSpPr>
          <p:cNvPr id="102" name="任意多边形 101"/>
          <p:cNvSpPr/>
          <p:nvPr/>
        </p:nvSpPr>
        <p:spPr bwMode="auto">
          <a:xfrm>
            <a:off x="320642" y="1389413"/>
            <a:ext cx="1367641" cy="2636322"/>
          </a:xfrm>
          <a:custGeom>
            <a:avLst/>
            <a:gdLst>
              <a:gd name="connsiteX0" fmla="*/ 0 w 1367641"/>
              <a:gd name="connsiteY0" fmla="*/ 3515096 h 3515096"/>
              <a:gd name="connsiteX1" fmla="*/ 225631 w 1367641"/>
              <a:gd name="connsiteY1" fmla="*/ 2588820 h 3515096"/>
              <a:gd name="connsiteX2" fmla="*/ 807522 w 1367641"/>
              <a:gd name="connsiteY2" fmla="*/ 2173184 h 3515096"/>
              <a:gd name="connsiteX3" fmla="*/ 1294410 w 1367641"/>
              <a:gd name="connsiteY3" fmla="*/ 1769423 h 3515096"/>
              <a:gd name="connsiteX4" fmla="*/ 1246909 w 1367641"/>
              <a:gd name="connsiteY4" fmla="*/ 1246909 h 3515096"/>
              <a:gd name="connsiteX5" fmla="*/ 1246909 w 1367641"/>
              <a:gd name="connsiteY5" fmla="*/ 581891 h 3515096"/>
              <a:gd name="connsiteX6" fmla="*/ 1128155 w 1367641"/>
              <a:gd name="connsiteY6" fmla="*/ 166254 h 3515096"/>
              <a:gd name="connsiteX7" fmla="*/ 807522 w 1367641"/>
              <a:gd name="connsiteY7" fmla="*/ 0 h 351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7641" h="3515096">
                <a:moveTo>
                  <a:pt x="0" y="3515096"/>
                </a:moveTo>
                <a:cubicBezTo>
                  <a:pt x="45522" y="3163784"/>
                  <a:pt x="91044" y="2812472"/>
                  <a:pt x="225631" y="2588820"/>
                </a:cubicBezTo>
                <a:cubicBezTo>
                  <a:pt x="360218" y="2365168"/>
                  <a:pt x="629392" y="2309750"/>
                  <a:pt x="807522" y="2173184"/>
                </a:cubicBezTo>
                <a:cubicBezTo>
                  <a:pt x="985652" y="2036618"/>
                  <a:pt x="1221179" y="1923802"/>
                  <a:pt x="1294410" y="1769423"/>
                </a:cubicBezTo>
                <a:cubicBezTo>
                  <a:pt x="1367641" y="1615044"/>
                  <a:pt x="1254826" y="1444831"/>
                  <a:pt x="1246909" y="1246909"/>
                </a:cubicBezTo>
                <a:cubicBezTo>
                  <a:pt x="1238992" y="1048987"/>
                  <a:pt x="1266701" y="762000"/>
                  <a:pt x="1246909" y="581891"/>
                </a:cubicBezTo>
                <a:cubicBezTo>
                  <a:pt x="1227117" y="401782"/>
                  <a:pt x="1201386" y="263236"/>
                  <a:pt x="1128155" y="166254"/>
                </a:cubicBezTo>
                <a:cubicBezTo>
                  <a:pt x="1054924" y="69272"/>
                  <a:pt x="931223" y="34636"/>
                  <a:pt x="807522" y="0"/>
                </a:cubicBezTo>
              </a:path>
            </a:pathLst>
          </a:custGeom>
          <a:noFill/>
          <a:ln w="19050">
            <a:solidFill>
              <a:srgbClr val="FF0000"/>
            </a:solidFill>
            <a:headEnd type="non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p>
        </p:txBody>
      </p:sp>
      <p:sp>
        <p:nvSpPr>
          <p:cNvPr id="103" name="任意多边形 102"/>
          <p:cNvSpPr/>
          <p:nvPr/>
        </p:nvSpPr>
        <p:spPr bwMode="auto">
          <a:xfrm>
            <a:off x="661068" y="2766952"/>
            <a:ext cx="2735283" cy="1303316"/>
          </a:xfrm>
          <a:custGeom>
            <a:avLst/>
            <a:gdLst>
              <a:gd name="connsiteX0" fmla="*/ 3958 w 2735283"/>
              <a:gd name="connsiteY0" fmla="*/ 1690254 h 1737755"/>
              <a:gd name="connsiteX1" fmla="*/ 134587 w 2735283"/>
              <a:gd name="connsiteY1" fmla="*/ 1286493 h 1737755"/>
              <a:gd name="connsiteX2" fmla="*/ 811480 w 2735283"/>
              <a:gd name="connsiteY2" fmla="*/ 573974 h 1737755"/>
              <a:gd name="connsiteX3" fmla="*/ 1607127 w 2735283"/>
              <a:gd name="connsiteY3" fmla="*/ 3958 h 1737755"/>
              <a:gd name="connsiteX4" fmla="*/ 2462150 w 2735283"/>
              <a:gd name="connsiteY4" fmla="*/ 550223 h 1737755"/>
              <a:gd name="connsiteX5" fmla="*/ 2687781 w 2735283"/>
              <a:gd name="connsiteY5" fmla="*/ 1096488 h 1737755"/>
              <a:gd name="connsiteX6" fmla="*/ 2735283 w 2735283"/>
              <a:gd name="connsiteY6" fmla="*/ 1737755 h 17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5283" h="1737755">
                <a:moveTo>
                  <a:pt x="3958" y="1690254"/>
                </a:moveTo>
                <a:cubicBezTo>
                  <a:pt x="1979" y="1581397"/>
                  <a:pt x="0" y="1472540"/>
                  <a:pt x="134587" y="1286493"/>
                </a:cubicBezTo>
                <a:cubicBezTo>
                  <a:pt x="269174" y="1100446"/>
                  <a:pt x="566057" y="787730"/>
                  <a:pt x="811480" y="573974"/>
                </a:cubicBezTo>
                <a:cubicBezTo>
                  <a:pt x="1056903" y="360218"/>
                  <a:pt x="1332015" y="7917"/>
                  <a:pt x="1607127" y="3958"/>
                </a:cubicBezTo>
                <a:cubicBezTo>
                  <a:pt x="1882239" y="0"/>
                  <a:pt x="2282041" y="368135"/>
                  <a:pt x="2462150" y="550223"/>
                </a:cubicBezTo>
                <a:cubicBezTo>
                  <a:pt x="2642259" y="732311"/>
                  <a:pt x="2642259" y="898566"/>
                  <a:pt x="2687781" y="1096488"/>
                </a:cubicBezTo>
                <a:cubicBezTo>
                  <a:pt x="2733303" y="1294410"/>
                  <a:pt x="2734293" y="1516082"/>
                  <a:pt x="2735283" y="1737755"/>
                </a:cubicBezTo>
              </a:path>
            </a:pathLst>
          </a:custGeom>
          <a:noFill/>
          <a:ln w="19050">
            <a:solidFill>
              <a:srgbClr val="FF2929"/>
            </a:solidFill>
            <a:headEnd type="non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p>
        </p:txBody>
      </p:sp>
      <p:cxnSp>
        <p:nvCxnSpPr>
          <p:cNvPr id="104" name="直接连接符 103"/>
          <p:cNvCxnSpPr/>
          <p:nvPr/>
        </p:nvCxnSpPr>
        <p:spPr bwMode="auto">
          <a:xfrm>
            <a:off x="3711248" y="3082919"/>
            <a:ext cx="792088" cy="0"/>
          </a:xfrm>
          <a:prstGeom prst="line">
            <a:avLst/>
          </a:prstGeom>
          <a:noFill/>
          <a:ln>
            <a:solidFill>
              <a:srgbClr val="00B050"/>
            </a:solidFill>
            <a:headEnd type="non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5" name="TextBox 104"/>
          <p:cNvSpPr txBox="1"/>
          <p:nvPr/>
        </p:nvSpPr>
        <p:spPr>
          <a:xfrm>
            <a:off x="3719565" y="2859123"/>
            <a:ext cx="864096" cy="246221"/>
          </a:xfrm>
          <a:prstGeom prst="rect">
            <a:avLst/>
          </a:prstGeom>
          <a:noFill/>
        </p:spPr>
        <p:txBody>
          <a:bodyPr wrap="square" rtlCol="0">
            <a:spAutoFit/>
          </a:bodyPr>
          <a:lstStyle/>
          <a:p>
            <a:r>
              <a:rPr lang="zh-CN" altLang="en-US" sz="1000" dirty="0" smtClean="0"/>
              <a:t>认证前访问</a:t>
            </a:r>
            <a:endParaRPr lang="zh-CN" altLang="en-US" sz="1000" dirty="0"/>
          </a:p>
        </p:txBody>
      </p:sp>
      <p:cxnSp>
        <p:nvCxnSpPr>
          <p:cNvPr id="106" name="直接连接符 105"/>
          <p:cNvCxnSpPr/>
          <p:nvPr/>
        </p:nvCxnSpPr>
        <p:spPr bwMode="auto">
          <a:xfrm>
            <a:off x="3746873" y="4053727"/>
            <a:ext cx="792088" cy="0"/>
          </a:xfrm>
          <a:prstGeom prst="line">
            <a:avLst/>
          </a:prstGeom>
          <a:noFill/>
          <a:ln>
            <a:solidFill>
              <a:srgbClr val="FF0000"/>
            </a:solidFill>
            <a:headEnd type="non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7" name="TextBox 106"/>
          <p:cNvSpPr txBox="1"/>
          <p:nvPr/>
        </p:nvSpPr>
        <p:spPr>
          <a:xfrm>
            <a:off x="3719565" y="3331167"/>
            <a:ext cx="864096" cy="246221"/>
          </a:xfrm>
          <a:prstGeom prst="rect">
            <a:avLst/>
          </a:prstGeom>
          <a:noFill/>
        </p:spPr>
        <p:txBody>
          <a:bodyPr wrap="square" rtlCol="0">
            <a:spAutoFit/>
          </a:bodyPr>
          <a:lstStyle/>
          <a:p>
            <a:r>
              <a:rPr lang="zh-CN" altLang="en-US" sz="1000" dirty="0" smtClean="0"/>
              <a:t>认证过程</a:t>
            </a:r>
            <a:endParaRPr lang="zh-CN" altLang="en-US" sz="1000" dirty="0"/>
          </a:p>
        </p:txBody>
      </p:sp>
      <p:cxnSp>
        <p:nvCxnSpPr>
          <p:cNvPr id="108" name="直接连接符 107"/>
          <p:cNvCxnSpPr/>
          <p:nvPr/>
        </p:nvCxnSpPr>
        <p:spPr bwMode="auto">
          <a:xfrm>
            <a:off x="3699373" y="3563870"/>
            <a:ext cx="792088" cy="0"/>
          </a:xfrm>
          <a:prstGeom prst="line">
            <a:avLst/>
          </a:prstGeom>
          <a:noFill/>
          <a:ln>
            <a:solidFill>
              <a:srgbClr val="0070C0"/>
            </a:solidFill>
            <a:headEnd type="non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9" name="TextBox 108"/>
          <p:cNvSpPr txBox="1"/>
          <p:nvPr/>
        </p:nvSpPr>
        <p:spPr>
          <a:xfrm>
            <a:off x="3707689" y="3812118"/>
            <a:ext cx="864096" cy="246221"/>
          </a:xfrm>
          <a:prstGeom prst="rect">
            <a:avLst/>
          </a:prstGeom>
          <a:noFill/>
        </p:spPr>
        <p:txBody>
          <a:bodyPr wrap="square" rtlCol="0">
            <a:spAutoFit/>
          </a:bodyPr>
          <a:lstStyle/>
          <a:p>
            <a:r>
              <a:rPr lang="zh-CN" altLang="en-US" sz="1000" dirty="0" smtClean="0"/>
              <a:t>认证后访问</a:t>
            </a:r>
            <a:endParaRPr lang="zh-CN" altLang="en-US" sz="1000" dirty="0"/>
          </a:p>
        </p:txBody>
      </p:sp>
      <p:sp>
        <p:nvSpPr>
          <p:cNvPr id="110" name="Rectangle 20"/>
          <p:cNvSpPr>
            <a:spLocks noChangeArrowheads="1"/>
          </p:cNvSpPr>
          <p:nvPr/>
        </p:nvSpPr>
        <p:spPr bwMode="auto">
          <a:xfrm>
            <a:off x="4929193" y="1997439"/>
            <a:ext cx="4237584" cy="461665"/>
          </a:xfrm>
          <a:prstGeom prst="rect">
            <a:avLst/>
          </a:prstGeom>
          <a:noFill/>
          <a:ln w="9525">
            <a:noFill/>
            <a:miter lim="800000"/>
            <a:headEnd/>
            <a:tailEnd/>
          </a:ln>
        </p:spPr>
        <p:txBody>
          <a:bodyPr wrap="square">
            <a:spAutoFit/>
          </a:bodyPr>
          <a:lstStyle/>
          <a:p>
            <a:r>
              <a:rPr lang="zh-CN" altLang="en-US" sz="1200" dirty="0" smtClean="0">
                <a:latin typeface="微软雅黑" pitchFamily="34" charset="-122"/>
                <a:ea typeface="微软雅黑" pitchFamily="34" charset="-122"/>
              </a:rPr>
              <a:t>认证控制点在接入交换机或</a:t>
            </a:r>
            <a:r>
              <a:rPr lang="en-US" altLang="zh-CN" sz="1200" dirty="0" smtClean="0">
                <a:latin typeface="微软雅黑" pitchFamily="34" charset="-122"/>
                <a:ea typeface="微软雅黑" pitchFamily="34" charset="-122"/>
              </a:rPr>
              <a:t>AP</a:t>
            </a:r>
            <a:r>
              <a:rPr lang="zh-CN" altLang="en-US" sz="1200" dirty="0" smtClean="0">
                <a:latin typeface="微软雅黑" pitchFamily="34" charset="-122"/>
                <a:ea typeface="微软雅黑" pitchFamily="34" charset="-122"/>
              </a:rPr>
              <a:t>，认证通过前，用户数据</a:t>
            </a:r>
            <a:r>
              <a:rPr lang="en-US" altLang="zh-CN" sz="1200" dirty="0" smtClean="0">
                <a:latin typeface="微软雅黑" pitchFamily="34" charset="-122"/>
                <a:ea typeface="微软雅黑" pitchFamily="34" charset="-122"/>
              </a:rPr>
              <a:t>VLAN</a:t>
            </a:r>
            <a:r>
              <a:rPr lang="zh-CN" altLang="en-US" sz="1200" dirty="0" smtClean="0">
                <a:latin typeface="微软雅黑" pitchFamily="34" charset="-122"/>
                <a:ea typeface="微软雅黑" pitchFamily="34" charset="-122"/>
              </a:rPr>
              <a:t>不打开，只允许</a:t>
            </a:r>
            <a:r>
              <a:rPr lang="en-US" altLang="zh-CN" sz="1200" dirty="0" smtClean="0">
                <a:latin typeface="微软雅黑" pitchFamily="34" charset="-122"/>
                <a:ea typeface="微软雅黑" pitchFamily="34" charset="-122"/>
              </a:rPr>
              <a:t>ARP</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DHCP</a:t>
            </a:r>
            <a:r>
              <a:rPr lang="zh-CN" altLang="en-US" sz="1200" dirty="0" smtClean="0">
                <a:latin typeface="微软雅黑" pitchFamily="34" charset="-122"/>
                <a:ea typeface="微软雅黑" pitchFamily="34" charset="-122"/>
              </a:rPr>
              <a:t>等认证相关报文通过。</a:t>
            </a:r>
          </a:p>
        </p:txBody>
      </p:sp>
      <p:sp>
        <p:nvSpPr>
          <p:cNvPr id="111" name="Rectangle 20"/>
          <p:cNvSpPr>
            <a:spLocks noChangeArrowheads="1"/>
          </p:cNvSpPr>
          <p:nvPr/>
        </p:nvSpPr>
        <p:spPr bwMode="auto">
          <a:xfrm>
            <a:off x="4985872" y="2664264"/>
            <a:ext cx="4097734" cy="646331"/>
          </a:xfrm>
          <a:prstGeom prst="rect">
            <a:avLst/>
          </a:prstGeom>
          <a:noFill/>
          <a:ln w="9525">
            <a:noFill/>
            <a:miter lim="800000"/>
            <a:headEnd/>
            <a:tailEnd/>
          </a:ln>
        </p:spPr>
        <p:txBody>
          <a:bodyPr wrap="square">
            <a:spAutoFit/>
          </a:bodyPr>
          <a:lstStyle/>
          <a:p>
            <a:r>
              <a:rPr lang="zh-CN" altLang="en-US" sz="1200" dirty="0" smtClean="0">
                <a:latin typeface="微软雅黑" pitchFamily="34" charset="-122"/>
                <a:ea typeface="微软雅黑" pitchFamily="34" charset="-122"/>
              </a:rPr>
              <a:t>在用户认证过程中，</a:t>
            </a:r>
            <a:r>
              <a:rPr lang="en-US" altLang="zh-CN" sz="1200" dirty="0" smtClean="0">
                <a:latin typeface="微软雅黑" pitchFamily="34" charset="-122"/>
                <a:ea typeface="微软雅黑" pitchFamily="34" charset="-122"/>
              </a:rPr>
              <a:t>BRAS</a:t>
            </a:r>
            <a:r>
              <a:rPr lang="zh-CN" altLang="en-US" sz="1200" dirty="0" smtClean="0">
                <a:latin typeface="微软雅黑" pitchFamily="34" charset="-122"/>
                <a:ea typeface="微软雅黑" pitchFamily="34" charset="-122"/>
              </a:rPr>
              <a:t>作为</a:t>
            </a:r>
            <a:r>
              <a:rPr lang="en-US" altLang="zh-CN" sz="1200" dirty="0" smtClean="0">
                <a:latin typeface="微软雅黑" pitchFamily="34" charset="-122"/>
                <a:ea typeface="微软雅黑" pitchFamily="34" charset="-122"/>
              </a:rPr>
              <a:t>RADIUS</a:t>
            </a:r>
            <a:r>
              <a:rPr lang="zh-CN" altLang="en-US" sz="1200" dirty="0" smtClean="0">
                <a:latin typeface="微软雅黑" pitchFamily="34" charset="-122"/>
                <a:ea typeface="微软雅黑" pitchFamily="34" charset="-122"/>
              </a:rPr>
              <a:t>代理，截获</a:t>
            </a:r>
            <a:r>
              <a:rPr lang="en-US" altLang="zh-CN" sz="1200" dirty="0" smtClean="0">
                <a:latin typeface="微软雅黑" pitchFamily="34" charset="-122"/>
                <a:ea typeface="微软雅黑" pitchFamily="34" charset="-122"/>
              </a:rPr>
              <a:t>RADIUS</a:t>
            </a:r>
            <a:r>
              <a:rPr lang="zh-CN" altLang="en-US" sz="1200" dirty="0" smtClean="0">
                <a:latin typeface="微软雅黑" pitchFamily="34" charset="-122"/>
                <a:ea typeface="微软雅黑" pitchFamily="34" charset="-122"/>
              </a:rPr>
              <a:t>认证报文，记录用户信息，可对用户进行策略管理，同时进行计费。</a:t>
            </a:r>
            <a:endParaRPr lang="en-US" altLang="zh-CN" sz="1200" dirty="0" smtClean="0">
              <a:latin typeface="微软雅黑" pitchFamily="34" charset="-122"/>
              <a:ea typeface="微软雅黑" pitchFamily="34" charset="-122"/>
            </a:endParaRPr>
          </a:p>
        </p:txBody>
      </p:sp>
      <p:sp>
        <p:nvSpPr>
          <p:cNvPr id="112" name="Rectangle 20"/>
          <p:cNvSpPr>
            <a:spLocks noChangeArrowheads="1"/>
          </p:cNvSpPr>
          <p:nvPr/>
        </p:nvSpPr>
        <p:spPr bwMode="auto">
          <a:xfrm>
            <a:off x="4982982" y="3275886"/>
            <a:ext cx="3871822" cy="461665"/>
          </a:xfrm>
          <a:prstGeom prst="rect">
            <a:avLst/>
          </a:prstGeom>
          <a:noFill/>
          <a:ln w="9525">
            <a:noFill/>
            <a:miter lim="800000"/>
            <a:headEnd/>
            <a:tailEnd/>
          </a:ln>
        </p:spPr>
        <p:txBody>
          <a:bodyPr wrap="square">
            <a:spAutoFit/>
          </a:bodyPr>
          <a:lstStyle/>
          <a:p>
            <a:r>
              <a:rPr lang="zh-CN" altLang="en-US" sz="1200" dirty="0" smtClean="0">
                <a:latin typeface="微软雅黑" pitchFamily="34" charset="-122"/>
                <a:ea typeface="微软雅黑" pitchFamily="34" charset="-122"/>
              </a:rPr>
              <a:t>认证通过后交换机打开</a:t>
            </a:r>
            <a:r>
              <a:rPr lang="en-US" altLang="zh-CN" sz="1200" dirty="0" smtClean="0">
                <a:latin typeface="微软雅黑" pitchFamily="34" charset="-122"/>
                <a:ea typeface="微软雅黑" pitchFamily="34" charset="-122"/>
              </a:rPr>
              <a:t>VLAN</a:t>
            </a:r>
            <a:r>
              <a:rPr lang="zh-CN" altLang="en-US" sz="1200" dirty="0" smtClean="0">
                <a:latin typeface="微软雅黑" pitchFamily="34" charset="-122"/>
                <a:ea typeface="微软雅黑" pitchFamily="34" charset="-122"/>
              </a:rPr>
              <a:t>，允许用户报文通过，同时在</a:t>
            </a:r>
            <a:r>
              <a:rPr lang="en-US" altLang="zh-CN" sz="1200" dirty="0" smtClean="0">
                <a:latin typeface="微软雅黑" pitchFamily="34" charset="-122"/>
                <a:ea typeface="微软雅黑" pitchFamily="34" charset="-122"/>
              </a:rPr>
              <a:t>BRAS</a:t>
            </a:r>
            <a:r>
              <a:rPr lang="zh-CN" altLang="en-US" sz="1200" dirty="0" smtClean="0">
                <a:latin typeface="微软雅黑" pitchFamily="34" charset="-122"/>
                <a:ea typeface="微软雅黑" pitchFamily="34" charset="-122"/>
              </a:rPr>
              <a:t>上生成用户表项，对用户进行二级管控。</a:t>
            </a:r>
            <a:endParaRPr lang="zh-CN" altLang="en-US" sz="1200" dirty="0">
              <a:latin typeface="微软雅黑" pitchFamily="34" charset="-122"/>
              <a:ea typeface="微软雅黑" pitchFamily="34" charset="-122"/>
            </a:endParaRPr>
          </a:p>
        </p:txBody>
      </p:sp>
      <p:pic>
        <p:nvPicPr>
          <p:cNvPr id="113" name="Picture 16" descr="数字 1"/>
          <p:cNvPicPr>
            <a:picLocks noChangeAspect="1" noChangeArrowheads="1"/>
          </p:cNvPicPr>
          <p:nvPr/>
        </p:nvPicPr>
        <p:blipFill>
          <a:blip r:embed="rId11" cstate="print"/>
          <a:srcRect/>
          <a:stretch>
            <a:fillRect/>
          </a:stretch>
        </p:blipFill>
        <p:spPr bwMode="auto">
          <a:xfrm>
            <a:off x="4559859" y="2010797"/>
            <a:ext cx="369582" cy="277187"/>
          </a:xfrm>
          <a:prstGeom prst="rect">
            <a:avLst/>
          </a:prstGeom>
          <a:noFill/>
        </p:spPr>
      </p:pic>
      <p:pic>
        <p:nvPicPr>
          <p:cNvPr id="114" name="Picture 18" descr="数字 2"/>
          <p:cNvPicPr>
            <a:picLocks noChangeAspect="1" noChangeArrowheads="1"/>
          </p:cNvPicPr>
          <p:nvPr/>
        </p:nvPicPr>
        <p:blipFill>
          <a:blip r:embed="rId12" cstate="print"/>
          <a:srcRect/>
          <a:stretch>
            <a:fillRect/>
          </a:stretch>
        </p:blipFill>
        <p:spPr bwMode="auto">
          <a:xfrm>
            <a:off x="4559859" y="2666938"/>
            <a:ext cx="369582" cy="277187"/>
          </a:xfrm>
          <a:prstGeom prst="rect">
            <a:avLst/>
          </a:prstGeom>
          <a:noFill/>
        </p:spPr>
      </p:pic>
      <p:pic>
        <p:nvPicPr>
          <p:cNvPr id="115" name="Picture 20" descr="数字 3"/>
          <p:cNvPicPr>
            <a:picLocks noChangeAspect="1" noChangeArrowheads="1"/>
          </p:cNvPicPr>
          <p:nvPr/>
        </p:nvPicPr>
        <p:blipFill>
          <a:blip r:embed="rId13" cstate="print"/>
          <a:srcRect/>
          <a:stretch>
            <a:fillRect/>
          </a:stretch>
        </p:blipFill>
        <p:spPr bwMode="auto">
          <a:xfrm>
            <a:off x="4559859" y="3281458"/>
            <a:ext cx="369582" cy="277187"/>
          </a:xfrm>
          <a:prstGeom prst="rect">
            <a:avLst/>
          </a:prstGeom>
          <a:noFill/>
        </p:spPr>
      </p:pic>
      <p:sp>
        <p:nvSpPr>
          <p:cNvPr id="101" name="任意多边形 100"/>
          <p:cNvSpPr/>
          <p:nvPr/>
        </p:nvSpPr>
        <p:spPr bwMode="auto">
          <a:xfrm>
            <a:off x="583869" y="2832265"/>
            <a:ext cx="1114301" cy="1184564"/>
          </a:xfrm>
          <a:custGeom>
            <a:avLst/>
            <a:gdLst>
              <a:gd name="connsiteX0" fmla="*/ 33647 w 1114301"/>
              <a:gd name="connsiteY0" fmla="*/ 1579418 h 1579418"/>
              <a:gd name="connsiteX1" fmla="*/ 93023 w 1114301"/>
              <a:gd name="connsiteY1" fmla="*/ 1116280 h 1579418"/>
              <a:gd name="connsiteX2" fmla="*/ 591787 w 1114301"/>
              <a:gd name="connsiteY2" fmla="*/ 653142 h 1579418"/>
              <a:gd name="connsiteX3" fmla="*/ 1114301 w 1114301"/>
              <a:gd name="connsiteY3" fmla="*/ 0 h 1579418"/>
            </a:gdLst>
            <a:ahLst/>
            <a:cxnLst>
              <a:cxn ang="0">
                <a:pos x="connsiteX0" y="connsiteY0"/>
              </a:cxn>
              <a:cxn ang="0">
                <a:pos x="connsiteX1" y="connsiteY1"/>
              </a:cxn>
              <a:cxn ang="0">
                <a:pos x="connsiteX2" y="connsiteY2"/>
              </a:cxn>
              <a:cxn ang="0">
                <a:pos x="connsiteX3" y="connsiteY3"/>
              </a:cxn>
            </a:cxnLst>
            <a:rect l="l" t="t" r="r" b="b"/>
            <a:pathLst>
              <a:path w="1114301" h="1579418">
                <a:moveTo>
                  <a:pt x="33647" y="1579418"/>
                </a:moveTo>
                <a:cubicBezTo>
                  <a:pt x="16823" y="1425038"/>
                  <a:pt x="0" y="1270659"/>
                  <a:pt x="93023" y="1116280"/>
                </a:cubicBezTo>
                <a:cubicBezTo>
                  <a:pt x="186046" y="961901"/>
                  <a:pt x="421574" y="839189"/>
                  <a:pt x="591787" y="653142"/>
                </a:cubicBezTo>
                <a:cubicBezTo>
                  <a:pt x="762000" y="467095"/>
                  <a:pt x="938150" y="233547"/>
                  <a:pt x="1114301" y="0"/>
                </a:cubicBezTo>
              </a:path>
            </a:pathLst>
          </a:custGeom>
          <a:noFill/>
          <a:ln w="19050">
            <a:solidFill>
              <a:srgbClr val="00B050"/>
            </a:solidFill>
            <a:headEnd type="none" w="med" len="med"/>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p>
        </p:txBody>
      </p:sp>
      <p:sp>
        <p:nvSpPr>
          <p:cNvPr id="99" name="TextBox 98"/>
          <p:cNvSpPr txBox="1"/>
          <p:nvPr/>
        </p:nvSpPr>
        <p:spPr>
          <a:xfrm>
            <a:off x="4470922" y="1095457"/>
            <a:ext cx="4281543" cy="830997"/>
          </a:xfrm>
          <a:prstGeom prst="rect">
            <a:avLst/>
          </a:prstGeom>
          <a:noFill/>
        </p:spPr>
        <p:txBody>
          <a:bodyPr wrap="square" rtlCol="0">
            <a:spAutoFit/>
          </a:bodyPr>
          <a:lstStyle/>
          <a:p>
            <a:r>
              <a:rPr lang="zh-CN" altLang="en-US" sz="1600" b="1" dirty="0" smtClean="0">
                <a:solidFill>
                  <a:srgbClr val="C00000"/>
                </a:solidFill>
                <a:latin typeface="微软雅黑" pitchFamily="34" charset="-122"/>
                <a:ea typeface="微软雅黑" pitchFamily="34" charset="-122"/>
              </a:rPr>
              <a:t>认证控制点尽可能下移，避免非法用户流量对核心层的冲击，同时</a:t>
            </a:r>
            <a:r>
              <a:rPr lang="en-US" altLang="zh-CN" sz="1600" b="1" dirty="0" smtClean="0">
                <a:solidFill>
                  <a:srgbClr val="C00000"/>
                </a:solidFill>
                <a:latin typeface="微软雅黑" pitchFamily="34" charset="-122"/>
                <a:ea typeface="微软雅黑" pitchFamily="34" charset="-122"/>
              </a:rPr>
              <a:t>BRAS</a:t>
            </a:r>
            <a:r>
              <a:rPr lang="zh-CN" altLang="en-US" sz="1600" b="1" dirty="0" smtClean="0">
                <a:solidFill>
                  <a:srgbClr val="C00000"/>
                </a:solidFill>
                <a:latin typeface="微软雅黑" pitchFamily="34" charset="-122"/>
                <a:ea typeface="微软雅黑" pitchFamily="34" charset="-122"/>
              </a:rPr>
              <a:t>可以对用户实现统一管控，以及出口计费功能。</a:t>
            </a:r>
            <a:endParaRPr lang="en-US" altLang="zh-CN" sz="1600" b="1" dirty="0" smtClean="0">
              <a:solidFill>
                <a:srgbClr val="C00000"/>
              </a:solidFill>
              <a:latin typeface="微软雅黑" pitchFamily="34" charset="-122"/>
              <a:ea typeface="微软雅黑" pitchFamily="34" charset="-122"/>
            </a:endParaRPr>
          </a:p>
        </p:txBody>
      </p:sp>
      <p:pic>
        <p:nvPicPr>
          <p:cNvPr id="116" name="Picture 338" descr="图片262"/>
          <p:cNvPicPr>
            <a:picLocks noChangeArrowheads="1"/>
          </p:cNvPicPr>
          <p:nvPr/>
        </p:nvPicPr>
        <p:blipFill>
          <a:blip r:embed="rId14" cstate="print"/>
          <a:srcRect/>
          <a:stretch>
            <a:fillRect/>
          </a:stretch>
        </p:blipFill>
        <p:spPr bwMode="auto">
          <a:xfrm>
            <a:off x="2561544" y="3614114"/>
            <a:ext cx="359307" cy="281030"/>
          </a:xfrm>
          <a:prstGeom prst="rect">
            <a:avLst/>
          </a:prstGeom>
          <a:noFill/>
          <a:ln w="9525">
            <a:noFill/>
            <a:miter lim="800000"/>
            <a:headEnd/>
            <a:tailEnd/>
          </a:ln>
        </p:spPr>
      </p:pic>
      <p:pic>
        <p:nvPicPr>
          <p:cNvPr id="117" name="Picture 338" descr="图片262"/>
          <p:cNvPicPr>
            <a:picLocks noChangeArrowheads="1"/>
          </p:cNvPicPr>
          <p:nvPr/>
        </p:nvPicPr>
        <p:blipFill>
          <a:blip r:embed="rId14" cstate="print"/>
          <a:srcRect/>
          <a:stretch>
            <a:fillRect/>
          </a:stretch>
        </p:blipFill>
        <p:spPr bwMode="auto">
          <a:xfrm>
            <a:off x="2998272" y="3593642"/>
            <a:ext cx="359307" cy="281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54" descr="040"/>
          <p:cNvPicPr>
            <a:picLocks noChangeAspect="1" noChangeArrowheads="1"/>
          </p:cNvPicPr>
          <p:nvPr/>
        </p:nvPicPr>
        <p:blipFill>
          <a:blip r:embed="rId3" cstate="print"/>
          <a:stretch>
            <a:fillRect/>
          </a:stretch>
        </p:blipFill>
        <p:spPr bwMode="auto">
          <a:xfrm>
            <a:off x="1716439" y="1982706"/>
            <a:ext cx="397369" cy="270007"/>
          </a:xfrm>
          <a:prstGeom prst="rect">
            <a:avLst/>
          </a:prstGeom>
          <a:noFill/>
        </p:spPr>
      </p:pic>
      <p:pic>
        <p:nvPicPr>
          <p:cNvPr id="89" name="Picture 54" descr="040"/>
          <p:cNvPicPr>
            <a:picLocks noChangeAspect="1" noChangeArrowheads="1"/>
          </p:cNvPicPr>
          <p:nvPr/>
        </p:nvPicPr>
        <p:blipFill>
          <a:blip r:embed="rId3" cstate="print"/>
          <a:stretch>
            <a:fillRect/>
          </a:stretch>
        </p:blipFill>
        <p:spPr bwMode="auto">
          <a:xfrm>
            <a:off x="2357705" y="2000520"/>
            <a:ext cx="397369" cy="270007"/>
          </a:xfrm>
          <a:prstGeom prst="rect">
            <a:avLst/>
          </a:prstGeom>
          <a:noFill/>
        </p:spPr>
      </p:pic>
      <p:sp>
        <p:nvSpPr>
          <p:cNvPr id="2" name="标题 1"/>
          <p:cNvSpPr>
            <a:spLocks noGrp="1"/>
          </p:cNvSpPr>
          <p:nvPr>
            <p:ph type="title"/>
          </p:nvPr>
        </p:nvSpPr>
        <p:spPr/>
        <p:txBody>
          <a:bodyPr lIns="68562" tIns="34281" rIns="68562" bIns="34281"/>
          <a:lstStyle/>
          <a:p>
            <a:pPr defTabSz="801688">
              <a:defRPr/>
            </a:pPr>
            <a:r>
              <a:rPr lang="zh-CN" altLang="en-US" sz="2400" dirty="0" smtClean="0">
                <a:solidFill>
                  <a:schemeClr val="tx2"/>
                </a:solidFill>
                <a:latin typeface="微软雅黑" pitchFamily="34" charset="-122"/>
                <a:ea typeface="微软雅黑" pitchFamily="34" charset="-122"/>
                <a:cs typeface="+mj-cs"/>
              </a:rPr>
              <a:t>创新的计费方式</a:t>
            </a:r>
            <a:r>
              <a:rPr lang="en-US" altLang="zh-CN" sz="2400" dirty="0" smtClean="0">
                <a:solidFill>
                  <a:schemeClr val="tx2"/>
                </a:solidFill>
                <a:latin typeface="微软雅黑" pitchFamily="34" charset="-122"/>
                <a:ea typeface="微软雅黑" pitchFamily="34" charset="-122"/>
                <a:cs typeface="+mj-cs"/>
              </a:rPr>
              <a:t>——</a:t>
            </a:r>
            <a:r>
              <a:rPr lang="zh-CN" altLang="en-US" sz="2400" dirty="0" smtClean="0">
                <a:solidFill>
                  <a:schemeClr val="tx2"/>
                </a:solidFill>
                <a:latin typeface="微软雅黑" pitchFamily="34" charset="-122"/>
                <a:ea typeface="微软雅黑" pitchFamily="34" charset="-122"/>
                <a:cs typeface="+mj-cs"/>
              </a:rPr>
              <a:t>按目的地址计费</a:t>
            </a:r>
            <a:r>
              <a:rPr lang="en-US" altLang="zh-CN" sz="2400" dirty="0" smtClean="0">
                <a:solidFill>
                  <a:schemeClr val="tx2"/>
                </a:solidFill>
                <a:latin typeface="微软雅黑" pitchFamily="34" charset="-122"/>
                <a:ea typeface="微软雅黑" pitchFamily="34" charset="-122"/>
                <a:cs typeface="+mj-cs"/>
              </a:rPr>
              <a:t>DAA</a:t>
            </a:r>
            <a:endParaRPr lang="zh-CN" altLang="en-US" sz="2400" dirty="0">
              <a:solidFill>
                <a:schemeClr val="tx2"/>
              </a:solidFill>
              <a:latin typeface="微软雅黑" pitchFamily="34" charset="-122"/>
              <a:ea typeface="微软雅黑" pitchFamily="34" charset="-122"/>
              <a:cs typeface="+mj-cs"/>
            </a:endParaRPr>
          </a:p>
        </p:txBody>
      </p:sp>
      <p:sp>
        <p:nvSpPr>
          <p:cNvPr id="128" name="TextBox 127"/>
          <p:cNvSpPr txBox="1"/>
          <p:nvPr/>
        </p:nvSpPr>
        <p:spPr>
          <a:xfrm>
            <a:off x="2555776" y="1545636"/>
            <a:ext cx="1548212" cy="461665"/>
          </a:xfrm>
          <a:prstGeom prst="rect">
            <a:avLst/>
          </a:prstGeom>
          <a:noFill/>
        </p:spPr>
        <p:txBody>
          <a:bodyPr wrap="square" rtlCol="0">
            <a:spAutoFit/>
          </a:bodyPr>
          <a:lstStyle/>
          <a:p>
            <a:pPr algn="ctr"/>
            <a:r>
              <a:rPr lang="en-US" altLang="zh-CN" sz="1200" dirty="0" err="1" smtClean="0">
                <a:latin typeface="微软雅黑" pitchFamily="34" charset="-122"/>
                <a:ea typeface="微软雅黑" pitchFamily="34" charset="-122"/>
                <a:cs typeface="Arial" pitchFamily="34" charset="0"/>
              </a:rPr>
              <a:t>Cernet</a:t>
            </a:r>
            <a:r>
              <a:rPr lang="en-US" altLang="zh-CN" sz="1200" dirty="0" smtClean="0">
                <a:latin typeface="微软雅黑" pitchFamily="34" charset="-122"/>
                <a:ea typeface="微软雅黑" pitchFamily="34" charset="-122"/>
                <a:cs typeface="Arial" pitchFamily="34" charset="0"/>
              </a:rPr>
              <a:t>/</a:t>
            </a:r>
            <a:r>
              <a:rPr lang="zh-CN" altLang="en-US" sz="1200" dirty="0" smtClean="0">
                <a:latin typeface="微软雅黑" pitchFamily="34" charset="-122"/>
                <a:ea typeface="微软雅黑" pitchFamily="34" charset="-122"/>
                <a:cs typeface="Arial" pitchFamily="34" charset="0"/>
              </a:rPr>
              <a:t>国内流量</a:t>
            </a:r>
            <a:endParaRPr lang="en-US" altLang="zh-CN" sz="1200" dirty="0" smtClean="0">
              <a:latin typeface="微软雅黑" pitchFamily="34" charset="-122"/>
              <a:ea typeface="微软雅黑" pitchFamily="34" charset="-122"/>
              <a:cs typeface="Arial" pitchFamily="34" charset="0"/>
            </a:endParaRPr>
          </a:p>
          <a:p>
            <a:pPr algn="ctr"/>
            <a:r>
              <a:rPr lang="zh-CN" altLang="en-US" sz="1200" dirty="0" smtClean="0">
                <a:latin typeface="微软雅黑" pitchFamily="34" charset="-122"/>
                <a:ea typeface="微软雅黑" pitchFamily="34" charset="-122"/>
                <a:cs typeface="Arial" pitchFamily="34" charset="0"/>
              </a:rPr>
              <a:t>资费较低</a:t>
            </a:r>
            <a:endParaRPr lang="zh-CN" altLang="en-US" sz="1200" dirty="0">
              <a:latin typeface="微软雅黑" pitchFamily="34" charset="-122"/>
              <a:ea typeface="微软雅黑" pitchFamily="34" charset="-122"/>
              <a:cs typeface="Arial" pitchFamily="34" charset="0"/>
            </a:endParaRPr>
          </a:p>
        </p:txBody>
      </p:sp>
      <p:pic>
        <p:nvPicPr>
          <p:cNvPr id="129" name="Picture 10" descr="F:\PIC\16：10_PPT_pic\ICOS\Computer-icon.png"/>
          <p:cNvPicPr>
            <a:picLocks noChangeAspect="1" noChangeArrowheads="1"/>
          </p:cNvPicPr>
          <p:nvPr/>
        </p:nvPicPr>
        <p:blipFill>
          <a:blip r:embed="rId4" cstate="screen"/>
          <a:srcRect/>
          <a:stretch>
            <a:fillRect/>
          </a:stretch>
        </p:blipFill>
        <p:spPr bwMode="auto">
          <a:xfrm>
            <a:off x="2303788" y="4083948"/>
            <a:ext cx="360000" cy="270000"/>
          </a:xfrm>
          <a:prstGeom prst="rect">
            <a:avLst/>
          </a:prstGeom>
          <a:noFill/>
          <a:effectLst>
            <a:outerShdw blurRad="50800" dist="38100" dir="2700000" algn="tl" rotWithShape="0">
              <a:prstClr val="black">
                <a:alpha val="40000"/>
              </a:prstClr>
            </a:outerShdw>
          </a:effectLst>
        </p:spPr>
      </p:pic>
      <p:cxnSp>
        <p:nvCxnSpPr>
          <p:cNvPr id="130" name="直接连接符 129"/>
          <p:cNvCxnSpPr>
            <a:stCxn id="129" idx="0"/>
            <a:endCxn id="83" idx="2"/>
          </p:cNvCxnSpPr>
          <p:nvPr/>
        </p:nvCxnSpPr>
        <p:spPr bwMode="auto">
          <a:xfrm flipH="1" flipV="1">
            <a:off x="2483748" y="3867894"/>
            <a:ext cx="40" cy="216054"/>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35" name="TextBox 134"/>
          <p:cNvSpPr txBox="1"/>
          <p:nvPr/>
        </p:nvSpPr>
        <p:spPr>
          <a:xfrm>
            <a:off x="647564" y="1545636"/>
            <a:ext cx="1116124" cy="461665"/>
          </a:xfrm>
          <a:prstGeom prst="rect">
            <a:avLst/>
          </a:prstGeom>
          <a:noFill/>
        </p:spPr>
        <p:txBody>
          <a:bodyPr wrap="square" rtlCol="0">
            <a:spAutoFit/>
          </a:bodyPr>
          <a:lstStyle/>
          <a:p>
            <a:pPr algn="ctr"/>
            <a:r>
              <a:rPr lang="en-US" altLang="zh-CN" sz="1200" dirty="0" smtClean="0">
                <a:latin typeface="微软雅黑" pitchFamily="34" charset="-122"/>
                <a:ea typeface="微软雅黑" pitchFamily="34" charset="-122"/>
                <a:cs typeface="Arial" pitchFamily="34" charset="0"/>
              </a:rPr>
              <a:t>Internet</a:t>
            </a:r>
            <a:r>
              <a:rPr lang="zh-CN" altLang="en-US" sz="1200" dirty="0" smtClean="0">
                <a:latin typeface="微软雅黑" pitchFamily="34" charset="-122"/>
                <a:ea typeface="微软雅黑" pitchFamily="34" charset="-122"/>
                <a:cs typeface="Arial" pitchFamily="34" charset="0"/>
              </a:rPr>
              <a:t>流量</a:t>
            </a:r>
            <a:endParaRPr lang="en-US" altLang="zh-CN" sz="1200" dirty="0" smtClean="0">
              <a:latin typeface="微软雅黑" pitchFamily="34" charset="-122"/>
              <a:ea typeface="微软雅黑" pitchFamily="34" charset="-122"/>
              <a:cs typeface="Arial" pitchFamily="34" charset="0"/>
            </a:endParaRPr>
          </a:p>
          <a:p>
            <a:pPr algn="ctr"/>
            <a:r>
              <a:rPr lang="zh-CN" altLang="en-US" sz="1200" dirty="0" smtClean="0">
                <a:latin typeface="微软雅黑" pitchFamily="34" charset="-122"/>
                <a:ea typeface="微软雅黑" pitchFamily="34" charset="-122"/>
                <a:cs typeface="Arial" pitchFamily="34" charset="0"/>
              </a:rPr>
              <a:t>资费较高</a:t>
            </a:r>
            <a:endParaRPr lang="zh-CN" altLang="en-US" sz="1200" dirty="0">
              <a:latin typeface="微软雅黑" pitchFamily="34" charset="-122"/>
              <a:ea typeface="微软雅黑" pitchFamily="34" charset="-122"/>
              <a:cs typeface="Arial" pitchFamily="34" charset="0"/>
            </a:endParaRPr>
          </a:p>
        </p:txBody>
      </p:sp>
      <p:sp>
        <p:nvSpPr>
          <p:cNvPr id="99" name="TextBox 98"/>
          <p:cNvSpPr txBox="1"/>
          <p:nvPr/>
        </p:nvSpPr>
        <p:spPr>
          <a:xfrm>
            <a:off x="4453667" y="1172092"/>
            <a:ext cx="4281543" cy="830997"/>
          </a:xfrm>
          <a:prstGeom prst="rect">
            <a:avLst/>
          </a:prstGeom>
          <a:noFill/>
        </p:spPr>
        <p:txBody>
          <a:bodyPr wrap="square" rtlCol="0">
            <a:spAutoFit/>
          </a:bodyPr>
          <a:lstStyle/>
          <a:p>
            <a:r>
              <a:rPr lang="zh-CN" altLang="en-US" sz="1600" b="1" dirty="0" smtClean="0">
                <a:latin typeface="微软雅黑" pitchFamily="34" charset="-122"/>
                <a:ea typeface="微软雅黑" pitchFamily="34" charset="-122"/>
              </a:rPr>
              <a:t>访问</a:t>
            </a:r>
            <a:r>
              <a:rPr lang="zh-CN" altLang="en-US" sz="1600" b="1" dirty="0" smtClean="0">
                <a:latin typeface="微软雅黑" pitchFamily="34" charset="-122"/>
                <a:ea typeface="微软雅黑" pitchFamily="34" charset="-122"/>
              </a:rPr>
              <a:t>内网、</a:t>
            </a:r>
            <a:r>
              <a:rPr lang="en-US" altLang="zh-CN" sz="1600" b="1" dirty="0" smtClean="0">
                <a:latin typeface="微软雅黑" pitchFamily="34" charset="-122"/>
                <a:ea typeface="微软雅黑" pitchFamily="34" charset="-122"/>
              </a:rPr>
              <a:t>CERNET</a:t>
            </a:r>
            <a:r>
              <a:rPr lang="zh-CN" altLang="en-US"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运营商</a:t>
            </a:r>
            <a:r>
              <a:rPr lang="zh-CN" altLang="en-US" sz="1600" b="1" dirty="0" smtClean="0">
                <a:latin typeface="微软雅黑" pitchFamily="34" charset="-122"/>
                <a:ea typeface="微软雅黑" pitchFamily="34" charset="-122"/>
              </a:rPr>
              <a:t>网络的</a:t>
            </a:r>
            <a:r>
              <a:rPr lang="zh-CN" altLang="en-US" sz="1600" b="1" dirty="0" smtClean="0">
                <a:latin typeface="微软雅黑" pitchFamily="34" charset="-122"/>
                <a:ea typeface="微软雅黑" pitchFamily="34" charset="-122"/>
              </a:rPr>
              <a:t>流量，产生</a:t>
            </a:r>
            <a:r>
              <a:rPr lang="zh-CN" altLang="en-US" sz="1600" b="1" dirty="0" smtClean="0">
                <a:latin typeface="微软雅黑" pitchFamily="34" charset="-122"/>
                <a:ea typeface="微软雅黑" pitchFamily="34" charset="-122"/>
              </a:rPr>
              <a:t>的资费</a:t>
            </a:r>
            <a:r>
              <a:rPr lang="zh-CN" altLang="en-US" sz="1600" b="1" dirty="0" smtClean="0">
                <a:latin typeface="微软雅黑" pitchFamily="34" charset="-122"/>
                <a:ea typeface="微软雅黑" pitchFamily="34" charset="-122"/>
              </a:rPr>
              <a:t>有</a:t>
            </a:r>
            <a:r>
              <a:rPr lang="zh-CN" altLang="en-US" sz="1600" b="1" dirty="0" smtClean="0">
                <a:latin typeface="微软雅黑" pitchFamily="34" charset="-122"/>
                <a:ea typeface="微软雅黑" pitchFamily="34" charset="-122"/>
              </a:rPr>
              <a:t>区别</a:t>
            </a:r>
            <a:endParaRPr lang="en-US" altLang="zh-CN" sz="1600" b="1" dirty="0" smtClean="0">
              <a:latin typeface="微软雅黑" pitchFamily="34" charset="-122"/>
              <a:ea typeface="微软雅黑" pitchFamily="34" charset="-122"/>
            </a:endParaRPr>
          </a:p>
          <a:p>
            <a:r>
              <a:rPr lang="zh-CN" altLang="en-US" sz="1600" b="1" dirty="0" smtClean="0">
                <a:solidFill>
                  <a:srgbClr val="C00000"/>
                </a:solidFill>
                <a:latin typeface="微软雅黑" pitchFamily="34" charset="-122"/>
                <a:ea typeface="微软雅黑" pitchFamily="34" charset="-122"/>
              </a:rPr>
              <a:t>可</a:t>
            </a:r>
            <a:r>
              <a:rPr lang="zh-CN" altLang="en-US" sz="1600" b="1" dirty="0" smtClean="0">
                <a:solidFill>
                  <a:srgbClr val="C00000"/>
                </a:solidFill>
                <a:latin typeface="微软雅黑" pitchFamily="34" charset="-122"/>
                <a:ea typeface="微软雅黑" pitchFamily="34" charset="-122"/>
              </a:rPr>
              <a:t>按</a:t>
            </a:r>
            <a:r>
              <a:rPr lang="zh-CN" altLang="en-US" sz="1600" b="1" dirty="0" smtClean="0">
                <a:solidFill>
                  <a:srgbClr val="C00000"/>
                </a:solidFill>
                <a:latin typeface="微软雅黑" pitchFamily="34" charset="-122"/>
                <a:ea typeface="微软雅黑" pitchFamily="34" charset="-122"/>
              </a:rPr>
              <a:t>地址进行计费</a:t>
            </a:r>
            <a:r>
              <a:rPr lang="zh-CN" altLang="en-US" sz="1600" b="1" dirty="0" smtClean="0">
                <a:solidFill>
                  <a:srgbClr val="C00000"/>
                </a:solidFill>
                <a:latin typeface="微软雅黑" pitchFamily="34" charset="-122"/>
                <a:ea typeface="微软雅黑" pitchFamily="34" charset="-122"/>
              </a:rPr>
              <a:t>，以</a:t>
            </a:r>
            <a:r>
              <a:rPr lang="zh-CN" altLang="en-US" sz="1600" b="1" dirty="0" smtClean="0">
                <a:solidFill>
                  <a:srgbClr val="C00000"/>
                </a:solidFill>
                <a:latin typeface="微软雅黑" pitchFamily="34" charset="-122"/>
                <a:ea typeface="微软雅黑" pitchFamily="34" charset="-122"/>
              </a:rPr>
              <a:t>套餐形式体现</a:t>
            </a:r>
            <a:endParaRPr lang="en-US" altLang="zh-CN" sz="1600" b="1" dirty="0" smtClean="0">
              <a:solidFill>
                <a:srgbClr val="C00000"/>
              </a:solidFill>
              <a:latin typeface="微软雅黑" pitchFamily="34" charset="-122"/>
              <a:ea typeface="微软雅黑" pitchFamily="34" charset="-122"/>
            </a:endParaRPr>
          </a:p>
        </p:txBody>
      </p:sp>
      <p:sp>
        <p:nvSpPr>
          <p:cNvPr id="100" name="Rectangle 20"/>
          <p:cNvSpPr>
            <a:spLocks noChangeArrowheads="1"/>
          </p:cNvSpPr>
          <p:nvPr/>
        </p:nvSpPr>
        <p:spPr bwMode="auto">
          <a:xfrm>
            <a:off x="4648233" y="2148268"/>
            <a:ext cx="4076218" cy="276999"/>
          </a:xfrm>
          <a:prstGeom prst="rect">
            <a:avLst/>
          </a:prstGeom>
          <a:noFill/>
          <a:ln w="9525">
            <a:noFill/>
            <a:miter lim="800000"/>
            <a:headEnd/>
            <a:tailEnd/>
          </a:ln>
        </p:spPr>
        <p:txBody>
          <a:bodyPr wrap="square">
            <a:spAutoFit/>
          </a:bodyPr>
          <a:lstStyle/>
          <a:p>
            <a:r>
              <a:rPr lang="zh-CN" altLang="en-US" sz="1200" dirty="0" smtClean="0">
                <a:solidFill>
                  <a:srgbClr val="C00000"/>
                </a:solidFill>
                <a:latin typeface="微软雅黑" pitchFamily="34" charset="-122"/>
                <a:ea typeface="微软雅黑" pitchFamily="34" charset="-122"/>
              </a:rPr>
              <a:t>按目的地址</a:t>
            </a:r>
            <a:r>
              <a:rPr lang="en-US" altLang="zh-CN" sz="1200" dirty="0" smtClean="0">
                <a:solidFill>
                  <a:srgbClr val="C00000"/>
                </a:solidFill>
                <a:latin typeface="微软雅黑" pitchFamily="34" charset="-122"/>
                <a:ea typeface="微软雅黑" pitchFamily="34" charset="-122"/>
              </a:rPr>
              <a:t>(</a:t>
            </a:r>
            <a:r>
              <a:rPr lang="zh-CN" altLang="en-US" sz="1200" dirty="0" smtClean="0">
                <a:solidFill>
                  <a:srgbClr val="C00000"/>
                </a:solidFill>
                <a:latin typeface="微软雅黑" pitchFamily="34" charset="-122"/>
                <a:ea typeface="微软雅黑" pitchFamily="34" charset="-122"/>
              </a:rPr>
              <a:t>目的网段</a:t>
            </a:r>
            <a:r>
              <a:rPr lang="en-US" altLang="zh-CN" sz="1200" dirty="0" smtClean="0">
                <a:solidFill>
                  <a:srgbClr val="C00000"/>
                </a:solidFill>
                <a:latin typeface="微软雅黑" pitchFamily="34" charset="-122"/>
                <a:ea typeface="微软雅黑" pitchFamily="34" charset="-122"/>
              </a:rPr>
              <a:t>)</a:t>
            </a:r>
            <a:r>
              <a:rPr lang="zh-CN" altLang="en-US" sz="1200" dirty="0" smtClean="0">
                <a:solidFill>
                  <a:srgbClr val="C00000"/>
                </a:solidFill>
                <a:latin typeface="微软雅黑" pitchFamily="34" charset="-122"/>
                <a:ea typeface="微软雅黑" pitchFamily="34" charset="-122"/>
              </a:rPr>
              <a:t>区分业务类型</a:t>
            </a:r>
            <a:r>
              <a:rPr lang="zh-CN" altLang="en-US" sz="1200" dirty="0" smtClean="0">
                <a:latin typeface="微软雅黑" pitchFamily="34" charset="-122"/>
                <a:ea typeface="微软雅黑" pitchFamily="34" charset="-122"/>
              </a:rPr>
              <a:t>，不同业务流量统计</a:t>
            </a:r>
          </a:p>
        </p:txBody>
      </p:sp>
      <p:sp>
        <p:nvSpPr>
          <p:cNvPr id="103" name="Rectangle 20"/>
          <p:cNvSpPr>
            <a:spLocks noChangeArrowheads="1"/>
          </p:cNvSpPr>
          <p:nvPr/>
        </p:nvSpPr>
        <p:spPr bwMode="auto">
          <a:xfrm>
            <a:off x="4691265" y="2527924"/>
            <a:ext cx="3441517" cy="646331"/>
          </a:xfrm>
          <a:prstGeom prst="rect">
            <a:avLst/>
          </a:prstGeom>
          <a:noFill/>
          <a:ln w="9525">
            <a:noFill/>
            <a:miter lim="800000"/>
            <a:headEnd/>
            <a:tailEnd/>
          </a:ln>
        </p:spPr>
        <p:txBody>
          <a:bodyPr wrap="square">
            <a:spAutoFit/>
          </a:bodyPr>
          <a:lstStyle/>
          <a:p>
            <a:r>
              <a:rPr lang="zh-CN" altLang="en-US" sz="1200" dirty="0" smtClean="0">
                <a:solidFill>
                  <a:srgbClr val="C00000"/>
                </a:solidFill>
                <a:latin typeface="微软雅黑" pitchFamily="34" charset="-122"/>
                <a:ea typeface="微软雅黑" pitchFamily="34" charset="-122"/>
              </a:rPr>
              <a:t>不同业务对应不同费率</a:t>
            </a:r>
            <a:r>
              <a:rPr lang="zh-CN" altLang="en-US" sz="1200" dirty="0" smtClean="0">
                <a:latin typeface="微软雅黑" pitchFamily="34" charset="-122"/>
                <a:ea typeface="微软雅黑" pitchFamily="34" charset="-122"/>
              </a:rPr>
              <a:t>，实现基于业务的精细化运营，满足不同运营商差异化费用结算、业务增值等需求</a:t>
            </a:r>
          </a:p>
        </p:txBody>
      </p:sp>
      <p:sp>
        <p:nvSpPr>
          <p:cNvPr id="104" name="Rectangle 20"/>
          <p:cNvSpPr>
            <a:spLocks noChangeArrowheads="1"/>
          </p:cNvSpPr>
          <p:nvPr/>
        </p:nvSpPr>
        <p:spPr bwMode="auto">
          <a:xfrm>
            <a:off x="4688374" y="3170815"/>
            <a:ext cx="3871822" cy="646331"/>
          </a:xfrm>
          <a:prstGeom prst="rect">
            <a:avLst/>
          </a:prstGeom>
          <a:noFill/>
          <a:ln w="9525">
            <a:noFill/>
            <a:miter lim="800000"/>
            <a:headEnd/>
            <a:tailEnd/>
          </a:ln>
        </p:spPr>
        <p:txBody>
          <a:bodyPr wrap="square">
            <a:spAutoFit/>
          </a:bodyPr>
          <a:lstStyle/>
          <a:p>
            <a:r>
              <a:rPr lang="zh-CN" altLang="en-US" sz="1200" dirty="0" smtClean="0">
                <a:latin typeface="微软雅黑" pitchFamily="34" charset="-122"/>
                <a:ea typeface="微软雅黑" pitchFamily="34" charset="-122"/>
              </a:rPr>
              <a:t>针对不同目的地址进行差异化带宽控制，</a:t>
            </a:r>
            <a:endParaRPr lang="en-US" altLang="zh-CN" sz="1200" dirty="0" smtClean="0">
              <a:latin typeface="微软雅黑" pitchFamily="34" charset="-122"/>
              <a:ea typeface="微软雅黑" pitchFamily="34" charset="-122"/>
            </a:endParaRPr>
          </a:p>
          <a:p>
            <a:r>
              <a:rPr lang="zh-CN" altLang="en-US" sz="1200" dirty="0" smtClean="0">
                <a:latin typeface="微软雅黑" pitchFamily="34" charset="-122"/>
                <a:ea typeface="微软雅黑" pitchFamily="34" charset="-122"/>
              </a:rPr>
              <a:t>推出不同业务带宽需求的</a:t>
            </a:r>
            <a:r>
              <a:rPr lang="zh-CN" altLang="en-US" sz="1200" dirty="0" smtClean="0">
                <a:solidFill>
                  <a:srgbClr val="C00000"/>
                </a:solidFill>
                <a:latin typeface="微软雅黑" pitchFamily="34" charset="-122"/>
                <a:ea typeface="微软雅黑" pitchFamily="34" charset="-122"/>
              </a:rPr>
              <a:t>灵活组合套餐</a:t>
            </a:r>
            <a:r>
              <a:rPr lang="zh-CN" altLang="en-US" sz="1200" dirty="0" smtClean="0">
                <a:latin typeface="微软雅黑" pitchFamily="34" charset="-122"/>
                <a:ea typeface="微软雅黑" pitchFamily="34" charset="-122"/>
              </a:rPr>
              <a:t>，进行差异化运营服务</a:t>
            </a:r>
          </a:p>
        </p:txBody>
      </p:sp>
      <p:sp>
        <p:nvSpPr>
          <p:cNvPr id="105" name="Rectangle 20"/>
          <p:cNvSpPr>
            <a:spLocks noChangeArrowheads="1"/>
          </p:cNvSpPr>
          <p:nvPr/>
        </p:nvSpPr>
        <p:spPr bwMode="auto">
          <a:xfrm>
            <a:off x="4666859" y="3792261"/>
            <a:ext cx="3787507" cy="646331"/>
          </a:xfrm>
          <a:prstGeom prst="rect">
            <a:avLst/>
          </a:prstGeom>
          <a:noFill/>
          <a:ln w="9525">
            <a:noFill/>
            <a:miter lim="800000"/>
            <a:headEnd/>
            <a:tailEnd/>
          </a:ln>
        </p:spPr>
        <p:txBody>
          <a:bodyPr wrap="square">
            <a:spAutoFit/>
          </a:bodyPr>
          <a:lstStyle/>
          <a:p>
            <a:r>
              <a:rPr lang="zh-CN" altLang="en-US" sz="1200" dirty="0" smtClean="0">
                <a:solidFill>
                  <a:srgbClr val="C00000"/>
                </a:solidFill>
                <a:latin typeface="微软雅黑" pitchFamily="34" charset="-122"/>
                <a:ea typeface="微软雅黑" pitchFamily="34" charset="-122"/>
              </a:rPr>
              <a:t>用户自助服务</a:t>
            </a:r>
            <a:r>
              <a:rPr lang="zh-CN" altLang="en-US" sz="1200" dirty="0" smtClean="0">
                <a:latin typeface="微软雅黑" pitchFamily="34" charset="-122"/>
                <a:ea typeface="微软雅黑" pitchFamily="34" charset="-122"/>
              </a:rPr>
              <a:t>，用户登录界面，根据自己的需要，自助选购、激活</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去激活各种增值业务策略，降低了高校的运维成本</a:t>
            </a:r>
          </a:p>
        </p:txBody>
      </p:sp>
      <p:pic>
        <p:nvPicPr>
          <p:cNvPr id="111" name="Picture 16" descr="数字 1"/>
          <p:cNvPicPr>
            <a:picLocks noChangeAspect="1" noChangeArrowheads="1"/>
          </p:cNvPicPr>
          <p:nvPr/>
        </p:nvPicPr>
        <p:blipFill>
          <a:blip r:embed="rId5" cstate="print"/>
          <a:srcRect/>
          <a:stretch>
            <a:fillRect/>
          </a:stretch>
        </p:blipFill>
        <p:spPr bwMode="auto">
          <a:xfrm>
            <a:off x="4373899" y="2079737"/>
            <a:ext cx="369582" cy="277187"/>
          </a:xfrm>
          <a:prstGeom prst="rect">
            <a:avLst/>
          </a:prstGeom>
          <a:noFill/>
        </p:spPr>
      </p:pic>
      <p:pic>
        <p:nvPicPr>
          <p:cNvPr id="112" name="Picture 18" descr="数字 2"/>
          <p:cNvPicPr>
            <a:picLocks noChangeAspect="1" noChangeArrowheads="1"/>
          </p:cNvPicPr>
          <p:nvPr/>
        </p:nvPicPr>
        <p:blipFill>
          <a:blip r:embed="rId6" cstate="print"/>
          <a:srcRect/>
          <a:stretch>
            <a:fillRect/>
          </a:stretch>
        </p:blipFill>
        <p:spPr bwMode="auto">
          <a:xfrm>
            <a:off x="4373899" y="2541796"/>
            <a:ext cx="369582" cy="277187"/>
          </a:xfrm>
          <a:prstGeom prst="rect">
            <a:avLst/>
          </a:prstGeom>
          <a:noFill/>
        </p:spPr>
      </p:pic>
      <p:pic>
        <p:nvPicPr>
          <p:cNvPr id="114" name="Picture 22" descr="数字 4"/>
          <p:cNvPicPr>
            <a:picLocks noChangeAspect="1" noChangeArrowheads="1"/>
          </p:cNvPicPr>
          <p:nvPr/>
        </p:nvPicPr>
        <p:blipFill>
          <a:blip r:embed="rId7" cstate="print"/>
          <a:srcRect/>
          <a:stretch>
            <a:fillRect/>
          </a:stretch>
        </p:blipFill>
        <p:spPr bwMode="auto">
          <a:xfrm>
            <a:off x="4360251" y="3795968"/>
            <a:ext cx="369582" cy="277187"/>
          </a:xfrm>
          <a:prstGeom prst="rect">
            <a:avLst/>
          </a:prstGeom>
          <a:noFill/>
        </p:spPr>
      </p:pic>
      <p:pic>
        <p:nvPicPr>
          <p:cNvPr id="117" name="Picture 20" descr="数字 3"/>
          <p:cNvPicPr>
            <a:picLocks noChangeAspect="1" noChangeArrowheads="1"/>
          </p:cNvPicPr>
          <p:nvPr/>
        </p:nvPicPr>
        <p:blipFill>
          <a:blip r:embed="rId8" cstate="print"/>
          <a:srcRect/>
          <a:stretch>
            <a:fillRect/>
          </a:stretch>
        </p:blipFill>
        <p:spPr bwMode="auto">
          <a:xfrm>
            <a:off x="4360251" y="3176386"/>
            <a:ext cx="369582" cy="277187"/>
          </a:xfrm>
          <a:prstGeom prst="rect">
            <a:avLst/>
          </a:prstGeom>
          <a:noFill/>
        </p:spPr>
      </p:pic>
      <p:sp>
        <p:nvSpPr>
          <p:cNvPr id="120" name="七角星 119"/>
          <p:cNvSpPr/>
          <p:nvPr/>
        </p:nvSpPr>
        <p:spPr bwMode="auto">
          <a:xfrm>
            <a:off x="3526330" y="3157772"/>
            <a:ext cx="228238" cy="153354"/>
          </a:xfrm>
          <a:prstGeom prst="star7">
            <a:avLst>
              <a:gd name="adj" fmla="val 21252"/>
              <a:gd name="hf" fmla="val 102572"/>
              <a:gd name="vf" fmla="val 105210"/>
            </a:avLst>
          </a:prstGeom>
          <a:solidFill>
            <a:srgbClr val="FF0000"/>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21" name="七角星 120"/>
          <p:cNvSpPr/>
          <p:nvPr/>
        </p:nvSpPr>
        <p:spPr bwMode="auto">
          <a:xfrm>
            <a:off x="602043" y="1472856"/>
            <a:ext cx="228238" cy="153354"/>
          </a:xfrm>
          <a:prstGeom prst="star7">
            <a:avLst>
              <a:gd name="adj" fmla="val 21252"/>
              <a:gd name="hf" fmla="val 102572"/>
              <a:gd name="vf" fmla="val 105210"/>
            </a:avLst>
          </a:prstGeom>
          <a:solidFill>
            <a:srgbClr val="FF0000"/>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23" name="七角星 122"/>
          <p:cNvSpPr/>
          <p:nvPr/>
        </p:nvSpPr>
        <p:spPr bwMode="auto">
          <a:xfrm>
            <a:off x="2656753" y="1488992"/>
            <a:ext cx="228238" cy="153354"/>
          </a:xfrm>
          <a:prstGeom prst="star7">
            <a:avLst>
              <a:gd name="adj" fmla="val 21252"/>
              <a:gd name="hf" fmla="val 102572"/>
              <a:gd name="vf" fmla="val 105210"/>
            </a:avLst>
          </a:prstGeom>
          <a:solidFill>
            <a:srgbClr val="FF0000"/>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31" name="TextBox 130"/>
          <p:cNvSpPr txBox="1"/>
          <p:nvPr/>
        </p:nvSpPr>
        <p:spPr>
          <a:xfrm>
            <a:off x="3347864" y="3278619"/>
            <a:ext cx="864136" cy="461665"/>
          </a:xfrm>
          <a:prstGeom prst="rect">
            <a:avLst/>
          </a:prstGeom>
          <a:noFill/>
        </p:spPr>
        <p:txBody>
          <a:bodyPr wrap="square" rtlCol="0">
            <a:spAutoFit/>
          </a:bodyPr>
          <a:lstStyle/>
          <a:p>
            <a:pPr algn="ctr"/>
            <a:r>
              <a:rPr lang="zh-CN" altLang="en-US" sz="1200" dirty="0" smtClean="0">
                <a:latin typeface="微软雅黑" pitchFamily="34" charset="-122"/>
                <a:ea typeface="微软雅黑" pitchFamily="34" charset="-122"/>
                <a:cs typeface="Arial" pitchFamily="34" charset="0"/>
              </a:rPr>
              <a:t>内部资源</a:t>
            </a:r>
            <a:endParaRPr lang="en-US" altLang="zh-CN" sz="1200" dirty="0" smtClean="0">
              <a:latin typeface="微软雅黑" pitchFamily="34" charset="-122"/>
              <a:ea typeface="微软雅黑" pitchFamily="34" charset="-122"/>
              <a:cs typeface="Arial" pitchFamily="34" charset="0"/>
            </a:endParaRPr>
          </a:p>
          <a:p>
            <a:pPr algn="ctr"/>
            <a:r>
              <a:rPr lang="zh-CN" altLang="en-US" sz="1200" dirty="0" smtClean="0">
                <a:latin typeface="微软雅黑" pitchFamily="34" charset="-122"/>
                <a:ea typeface="微软雅黑" pitchFamily="34" charset="-122"/>
                <a:cs typeface="Arial" pitchFamily="34" charset="0"/>
              </a:rPr>
              <a:t>访问免费</a:t>
            </a:r>
            <a:endParaRPr lang="zh-CN" altLang="en-US" sz="1200" dirty="0">
              <a:latin typeface="微软雅黑" pitchFamily="34" charset="-122"/>
              <a:ea typeface="微软雅黑" pitchFamily="34" charset="-122"/>
              <a:cs typeface="Arial" pitchFamily="34" charset="0"/>
            </a:endParaRPr>
          </a:p>
        </p:txBody>
      </p:sp>
      <p:pic>
        <p:nvPicPr>
          <p:cNvPr id="132" name="Picture 10" descr="F:\PIC\16：10_PPT_pic\ICOS\Computer-icon.png"/>
          <p:cNvPicPr>
            <a:picLocks noChangeAspect="1" noChangeArrowheads="1"/>
          </p:cNvPicPr>
          <p:nvPr/>
        </p:nvPicPr>
        <p:blipFill>
          <a:blip r:embed="rId4" cstate="screen"/>
          <a:srcRect/>
          <a:stretch>
            <a:fillRect/>
          </a:stretch>
        </p:blipFill>
        <p:spPr bwMode="auto">
          <a:xfrm>
            <a:off x="3239852" y="4083918"/>
            <a:ext cx="360000" cy="270000"/>
          </a:xfrm>
          <a:prstGeom prst="rect">
            <a:avLst/>
          </a:prstGeom>
          <a:noFill/>
          <a:effectLst>
            <a:outerShdw blurRad="50800" dist="38100" dir="2700000" algn="tl" rotWithShape="0">
              <a:prstClr val="black">
                <a:alpha val="40000"/>
              </a:prstClr>
            </a:outerShdw>
          </a:effectLst>
        </p:spPr>
      </p:pic>
      <p:pic>
        <p:nvPicPr>
          <p:cNvPr id="136" name="Picture 10" descr="F:\PIC\16：10_PPT_pic\ICOS\Computer-icon.png"/>
          <p:cNvPicPr>
            <a:picLocks noChangeAspect="1" noChangeArrowheads="1"/>
          </p:cNvPicPr>
          <p:nvPr/>
        </p:nvPicPr>
        <p:blipFill>
          <a:blip r:embed="rId4" cstate="screen"/>
          <a:srcRect/>
          <a:stretch>
            <a:fillRect/>
          </a:stretch>
        </p:blipFill>
        <p:spPr bwMode="auto">
          <a:xfrm>
            <a:off x="1655716" y="4083918"/>
            <a:ext cx="360000" cy="270000"/>
          </a:xfrm>
          <a:prstGeom prst="rect">
            <a:avLst/>
          </a:prstGeom>
          <a:noFill/>
          <a:effectLst>
            <a:outerShdw blurRad="50800" dist="38100" dir="2700000" algn="tl" rotWithShape="0">
              <a:prstClr val="black">
                <a:alpha val="40000"/>
              </a:prstClr>
            </a:outerShdw>
          </a:effectLst>
        </p:spPr>
      </p:pic>
      <p:cxnSp>
        <p:nvCxnSpPr>
          <p:cNvPr id="137" name="直接连接符 136"/>
          <p:cNvCxnSpPr/>
          <p:nvPr/>
        </p:nvCxnSpPr>
        <p:spPr bwMode="auto">
          <a:xfrm>
            <a:off x="719572" y="1491630"/>
            <a:ext cx="2664176" cy="0"/>
          </a:xfrm>
          <a:prstGeom prst="line">
            <a:avLst/>
          </a:prstGeom>
          <a:ln w="38100">
            <a:prstDash val="dash"/>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nvGrpSpPr>
          <p:cNvPr id="3" name="组合 70"/>
          <p:cNvGrpSpPr/>
          <p:nvPr/>
        </p:nvGrpSpPr>
        <p:grpSpPr>
          <a:xfrm>
            <a:off x="1081794" y="1006079"/>
            <a:ext cx="969926" cy="378042"/>
            <a:chOff x="863588" y="1700808"/>
            <a:chExt cx="969926" cy="504056"/>
          </a:xfrm>
          <a:effectLst>
            <a:outerShdw blurRad="50800" dist="38100" dir="2700000" algn="tl" rotWithShape="0">
              <a:prstClr val="black">
                <a:alpha val="40000"/>
              </a:prstClr>
            </a:outerShdw>
          </a:effectLst>
        </p:grpSpPr>
        <p:sp>
          <p:nvSpPr>
            <p:cNvPr id="147" name="云形 146"/>
            <p:cNvSpPr/>
            <p:nvPr/>
          </p:nvSpPr>
          <p:spPr bwMode="auto">
            <a:xfrm>
              <a:off x="863588" y="1700808"/>
              <a:ext cx="940883" cy="504056"/>
            </a:xfrm>
            <a:prstGeom prst="cloud">
              <a:avLst/>
            </a:prstGeom>
            <a:solidFill>
              <a:schemeClr val="bg1">
                <a:lumMod val="8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200" b="0" i="0" u="none" strike="noStrike" cap="none" normalizeH="0" baseline="0" dirty="0" smtClean="0">
                <a:ln>
                  <a:noFill/>
                </a:ln>
                <a:solidFill>
                  <a:schemeClr val="tx1"/>
                </a:solidFill>
                <a:effectLst/>
                <a:latin typeface="Arial" charset="0"/>
                <a:ea typeface="宋体" charset="-122"/>
              </a:endParaRPr>
            </a:p>
          </p:txBody>
        </p:sp>
        <p:sp>
          <p:nvSpPr>
            <p:cNvPr id="148" name="TextBox 147"/>
            <p:cNvSpPr txBox="1"/>
            <p:nvPr/>
          </p:nvSpPr>
          <p:spPr>
            <a:xfrm>
              <a:off x="899592" y="1789075"/>
              <a:ext cx="933922" cy="410369"/>
            </a:xfrm>
            <a:prstGeom prst="rect">
              <a:avLst/>
            </a:prstGeom>
            <a:noFill/>
            <a:ln>
              <a:noFill/>
            </a:ln>
          </p:spPr>
          <p:txBody>
            <a:bodyPr wrap="square" rtlCol="0">
              <a:spAutoFit/>
            </a:bodyPr>
            <a:lstStyle/>
            <a:p>
              <a:r>
                <a:rPr lang="en-US" altLang="zh-CN" sz="1400" b="1" dirty="0" smtClean="0">
                  <a:latin typeface="Arial" charset="0"/>
                  <a:ea typeface="宋体" charset="-122"/>
                </a:rPr>
                <a:t>Internet</a:t>
              </a:r>
              <a:endParaRPr lang="zh-CN" altLang="en-US" sz="1400" b="1" dirty="0" smtClean="0">
                <a:latin typeface="Arial" charset="0"/>
                <a:ea typeface="宋体" charset="-122"/>
              </a:endParaRPr>
            </a:p>
          </p:txBody>
        </p:sp>
      </p:grpSp>
      <p:grpSp>
        <p:nvGrpSpPr>
          <p:cNvPr id="4" name="组合 73"/>
          <p:cNvGrpSpPr/>
          <p:nvPr/>
        </p:nvGrpSpPr>
        <p:grpSpPr>
          <a:xfrm>
            <a:off x="2298970" y="1006079"/>
            <a:ext cx="940883" cy="378042"/>
            <a:chOff x="2695013" y="1700808"/>
            <a:chExt cx="940883" cy="504056"/>
          </a:xfrm>
          <a:effectLst>
            <a:outerShdw blurRad="50800" dist="38100" dir="2700000" algn="tl" rotWithShape="0">
              <a:prstClr val="black">
                <a:alpha val="40000"/>
              </a:prstClr>
            </a:outerShdw>
          </a:effectLst>
        </p:grpSpPr>
        <p:sp>
          <p:nvSpPr>
            <p:cNvPr id="150" name="云形 149"/>
            <p:cNvSpPr/>
            <p:nvPr/>
          </p:nvSpPr>
          <p:spPr bwMode="auto">
            <a:xfrm>
              <a:off x="2695013" y="1700808"/>
              <a:ext cx="940883" cy="504056"/>
            </a:xfrm>
            <a:prstGeom prst="cloud">
              <a:avLst/>
            </a:prstGeom>
            <a:solidFill>
              <a:schemeClr val="bg1">
                <a:lumMod val="8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1" name="TextBox 150"/>
            <p:cNvSpPr txBox="1"/>
            <p:nvPr/>
          </p:nvSpPr>
          <p:spPr>
            <a:xfrm>
              <a:off x="2699792" y="1789075"/>
              <a:ext cx="933922" cy="410369"/>
            </a:xfrm>
            <a:prstGeom prst="rect">
              <a:avLst/>
            </a:prstGeom>
            <a:noFill/>
            <a:ln>
              <a:noFill/>
            </a:ln>
          </p:spPr>
          <p:txBody>
            <a:bodyPr wrap="square" rtlCol="0">
              <a:spAutoFit/>
            </a:bodyPr>
            <a:lstStyle/>
            <a:p>
              <a:r>
                <a:rPr lang="en-US" altLang="zh-CN" sz="1400" b="1" dirty="0" smtClean="0">
                  <a:latin typeface="Arial" charset="0"/>
                  <a:ea typeface="宋体" charset="-122"/>
                </a:rPr>
                <a:t>CERNET</a:t>
              </a:r>
              <a:endParaRPr lang="zh-CN" altLang="en-US" sz="1400" b="1" dirty="0" smtClean="0">
                <a:latin typeface="Arial" charset="0"/>
                <a:ea typeface="宋体" charset="-122"/>
              </a:endParaRPr>
            </a:p>
          </p:txBody>
        </p:sp>
      </p:grpSp>
      <p:pic>
        <p:nvPicPr>
          <p:cNvPr id="152" name="Picture 461" descr="图片240"/>
          <p:cNvPicPr>
            <a:picLocks noChangeAspect="1" noChangeArrowheads="1"/>
          </p:cNvPicPr>
          <p:nvPr/>
        </p:nvPicPr>
        <p:blipFill>
          <a:blip r:embed="rId9" cstate="print"/>
          <a:srcRect/>
          <a:stretch>
            <a:fillRect/>
          </a:stretch>
        </p:blipFill>
        <p:spPr bwMode="auto">
          <a:xfrm>
            <a:off x="764853" y="3598433"/>
            <a:ext cx="298331" cy="233978"/>
          </a:xfrm>
          <a:prstGeom prst="rect">
            <a:avLst/>
          </a:prstGeom>
          <a:noFill/>
          <a:effectLst>
            <a:outerShdw blurRad="50800" dist="38100" dir="2700000" algn="tl" rotWithShape="0">
              <a:prstClr val="black">
                <a:alpha val="40000"/>
              </a:prstClr>
            </a:outerShdw>
          </a:effectLst>
        </p:spPr>
      </p:pic>
      <p:pic>
        <p:nvPicPr>
          <p:cNvPr id="153" name="Picture 456" descr="图片235"/>
          <p:cNvPicPr>
            <a:picLocks noChangeAspect="1" noChangeArrowheads="1"/>
          </p:cNvPicPr>
          <p:nvPr/>
        </p:nvPicPr>
        <p:blipFill>
          <a:blip r:embed="rId10" cstate="print"/>
          <a:srcRect/>
          <a:stretch>
            <a:fillRect/>
          </a:stretch>
        </p:blipFill>
        <p:spPr bwMode="auto">
          <a:xfrm>
            <a:off x="1727724" y="1572639"/>
            <a:ext cx="360000" cy="255729"/>
          </a:xfrm>
          <a:prstGeom prst="rect">
            <a:avLst/>
          </a:prstGeom>
          <a:noFill/>
          <a:effectLst>
            <a:outerShdw blurRad="50800" dist="38100" dir="2700000" algn="tl" rotWithShape="0">
              <a:prstClr val="black">
                <a:alpha val="40000"/>
              </a:prstClr>
            </a:outerShdw>
          </a:effectLst>
        </p:spPr>
      </p:pic>
      <p:pic>
        <p:nvPicPr>
          <p:cNvPr id="154" name="Picture 456" descr="图片235"/>
          <p:cNvPicPr>
            <a:picLocks noChangeAspect="1" noChangeArrowheads="1"/>
          </p:cNvPicPr>
          <p:nvPr/>
        </p:nvPicPr>
        <p:blipFill>
          <a:blip r:embed="rId10" cstate="print"/>
          <a:srcRect/>
          <a:stretch>
            <a:fillRect/>
          </a:stretch>
        </p:blipFill>
        <p:spPr bwMode="auto">
          <a:xfrm>
            <a:off x="2303748" y="1572639"/>
            <a:ext cx="360000" cy="255729"/>
          </a:xfrm>
          <a:prstGeom prst="rect">
            <a:avLst/>
          </a:prstGeom>
          <a:noFill/>
          <a:effectLst>
            <a:outerShdw blurRad="50800" dist="38100" dir="2700000" algn="tl" rotWithShape="0">
              <a:prstClr val="black">
                <a:alpha val="40000"/>
              </a:prstClr>
            </a:outerShdw>
          </a:effectLst>
        </p:spPr>
      </p:pic>
      <p:pic>
        <p:nvPicPr>
          <p:cNvPr id="157" name="Picture 460" descr="图片239"/>
          <p:cNvPicPr>
            <a:picLocks noChangeAspect="1" noChangeArrowheads="1"/>
          </p:cNvPicPr>
          <p:nvPr/>
        </p:nvPicPr>
        <p:blipFill>
          <a:blip r:embed="rId11" cstate="print"/>
          <a:srcRect/>
          <a:stretch>
            <a:fillRect/>
          </a:stretch>
        </p:blipFill>
        <p:spPr bwMode="auto">
          <a:xfrm>
            <a:off x="1772965" y="2513697"/>
            <a:ext cx="298332" cy="232201"/>
          </a:xfrm>
          <a:prstGeom prst="rect">
            <a:avLst/>
          </a:prstGeom>
          <a:noFill/>
          <a:effectLst>
            <a:outerShdw blurRad="50800" dist="38100" dir="2700000" algn="tl" rotWithShape="0">
              <a:prstClr val="black">
                <a:alpha val="40000"/>
              </a:prstClr>
            </a:outerShdw>
          </a:effectLst>
        </p:spPr>
      </p:pic>
      <p:pic>
        <p:nvPicPr>
          <p:cNvPr id="158" name="Picture 460" descr="图片239"/>
          <p:cNvPicPr>
            <a:picLocks noChangeAspect="1" noChangeArrowheads="1"/>
          </p:cNvPicPr>
          <p:nvPr/>
        </p:nvPicPr>
        <p:blipFill>
          <a:blip r:embed="rId11" cstate="print"/>
          <a:srcRect/>
          <a:stretch>
            <a:fillRect/>
          </a:stretch>
        </p:blipFill>
        <p:spPr bwMode="auto">
          <a:xfrm>
            <a:off x="2348989" y="2513697"/>
            <a:ext cx="298332" cy="232201"/>
          </a:xfrm>
          <a:prstGeom prst="rect">
            <a:avLst/>
          </a:prstGeom>
          <a:noFill/>
          <a:effectLst>
            <a:outerShdw blurRad="50800" dist="38100" dir="2700000" algn="tl" rotWithShape="0">
              <a:prstClr val="black">
                <a:alpha val="40000"/>
              </a:prstClr>
            </a:outerShdw>
          </a:effectLst>
        </p:spPr>
      </p:pic>
      <p:grpSp>
        <p:nvGrpSpPr>
          <p:cNvPr id="5" name="组合 29"/>
          <p:cNvGrpSpPr/>
          <p:nvPr/>
        </p:nvGrpSpPr>
        <p:grpSpPr>
          <a:xfrm>
            <a:off x="1183763" y="3033939"/>
            <a:ext cx="665616" cy="280609"/>
            <a:chOff x="935636" y="4185084"/>
            <a:chExt cx="1044076" cy="451487"/>
          </a:xfrm>
        </p:grpSpPr>
        <p:pic>
          <p:nvPicPr>
            <p:cNvPr id="160" name="Picture 459" descr="图片238"/>
            <p:cNvPicPr>
              <a:picLocks noChangeAspect="1" noChangeArrowheads="1"/>
            </p:cNvPicPr>
            <p:nvPr/>
          </p:nvPicPr>
          <p:blipFill>
            <a:blip r:embed="rId12" cstate="print"/>
            <a:srcRect/>
            <a:stretch>
              <a:fillRect/>
            </a:stretch>
          </p:blipFill>
          <p:spPr bwMode="auto">
            <a:xfrm>
              <a:off x="1043648" y="4221088"/>
              <a:ext cx="360000" cy="379479"/>
            </a:xfrm>
            <a:prstGeom prst="rect">
              <a:avLst/>
            </a:prstGeom>
            <a:noFill/>
            <a:effectLst>
              <a:outerShdw blurRad="50800" dist="38100" dir="2700000" algn="tl" rotWithShape="0">
                <a:prstClr val="black">
                  <a:alpha val="40000"/>
                </a:prstClr>
              </a:outerShdw>
            </a:effectLst>
          </p:spPr>
        </p:pic>
        <p:pic>
          <p:nvPicPr>
            <p:cNvPr id="161" name="Picture 459" descr="图片238"/>
            <p:cNvPicPr>
              <a:picLocks noChangeAspect="1" noChangeArrowheads="1"/>
            </p:cNvPicPr>
            <p:nvPr/>
          </p:nvPicPr>
          <p:blipFill>
            <a:blip r:embed="rId12" cstate="print"/>
            <a:srcRect/>
            <a:stretch>
              <a:fillRect/>
            </a:stretch>
          </p:blipFill>
          <p:spPr bwMode="auto">
            <a:xfrm>
              <a:off x="1547664" y="4221088"/>
              <a:ext cx="360000" cy="379479"/>
            </a:xfrm>
            <a:prstGeom prst="rect">
              <a:avLst/>
            </a:prstGeom>
            <a:noFill/>
            <a:effectLst>
              <a:outerShdw blurRad="50800" dist="38100" dir="2700000" algn="tl" rotWithShape="0">
                <a:prstClr val="black">
                  <a:alpha val="40000"/>
                </a:prstClr>
              </a:outerShdw>
            </a:effectLst>
          </p:spPr>
        </p:pic>
        <p:cxnSp>
          <p:nvCxnSpPr>
            <p:cNvPr id="162" name="直接连接符 161"/>
            <p:cNvCxnSpPr>
              <a:stCxn id="160" idx="3"/>
              <a:endCxn id="161" idx="1"/>
            </p:cNvCxnSpPr>
            <p:nvPr/>
          </p:nvCxnSpPr>
          <p:spPr bwMode="auto">
            <a:xfrm>
              <a:off x="1403648" y="4410828"/>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3" name="直接连接符 162"/>
            <p:cNvCxnSpPr/>
            <p:nvPr/>
          </p:nvCxnSpPr>
          <p:spPr bwMode="auto">
            <a:xfrm>
              <a:off x="1403648" y="4437112"/>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64" name="圆角矩形 163"/>
            <p:cNvSpPr/>
            <p:nvPr/>
          </p:nvSpPr>
          <p:spPr bwMode="auto">
            <a:xfrm>
              <a:off x="935636" y="4185084"/>
              <a:ext cx="1044076" cy="451487"/>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nvGrpSpPr>
          <p:cNvPr id="6" name="组合 30"/>
          <p:cNvGrpSpPr/>
          <p:nvPr/>
        </p:nvGrpSpPr>
        <p:grpSpPr>
          <a:xfrm>
            <a:off x="2695851" y="3033939"/>
            <a:ext cx="665616" cy="280609"/>
            <a:chOff x="935636" y="4185084"/>
            <a:chExt cx="1044076" cy="451487"/>
          </a:xfrm>
        </p:grpSpPr>
        <p:pic>
          <p:nvPicPr>
            <p:cNvPr id="166" name="Picture 459" descr="图片238"/>
            <p:cNvPicPr>
              <a:picLocks noChangeAspect="1" noChangeArrowheads="1"/>
            </p:cNvPicPr>
            <p:nvPr/>
          </p:nvPicPr>
          <p:blipFill>
            <a:blip r:embed="rId12" cstate="print"/>
            <a:srcRect/>
            <a:stretch>
              <a:fillRect/>
            </a:stretch>
          </p:blipFill>
          <p:spPr bwMode="auto">
            <a:xfrm>
              <a:off x="1043648" y="4221088"/>
              <a:ext cx="360000" cy="379479"/>
            </a:xfrm>
            <a:prstGeom prst="rect">
              <a:avLst/>
            </a:prstGeom>
            <a:noFill/>
            <a:effectLst>
              <a:outerShdw blurRad="50800" dist="38100" dir="2700000" algn="tl" rotWithShape="0">
                <a:prstClr val="black">
                  <a:alpha val="40000"/>
                </a:prstClr>
              </a:outerShdw>
            </a:effectLst>
          </p:spPr>
        </p:pic>
        <p:pic>
          <p:nvPicPr>
            <p:cNvPr id="167" name="Picture 459" descr="图片238"/>
            <p:cNvPicPr>
              <a:picLocks noChangeAspect="1" noChangeArrowheads="1"/>
            </p:cNvPicPr>
            <p:nvPr/>
          </p:nvPicPr>
          <p:blipFill>
            <a:blip r:embed="rId12" cstate="print"/>
            <a:srcRect/>
            <a:stretch>
              <a:fillRect/>
            </a:stretch>
          </p:blipFill>
          <p:spPr bwMode="auto">
            <a:xfrm>
              <a:off x="1547664" y="4221088"/>
              <a:ext cx="360000" cy="379479"/>
            </a:xfrm>
            <a:prstGeom prst="rect">
              <a:avLst/>
            </a:prstGeom>
            <a:noFill/>
            <a:effectLst>
              <a:outerShdw blurRad="50800" dist="38100" dir="2700000" algn="tl" rotWithShape="0">
                <a:prstClr val="black">
                  <a:alpha val="40000"/>
                </a:prstClr>
              </a:outerShdw>
            </a:effectLst>
          </p:spPr>
        </p:pic>
        <p:cxnSp>
          <p:nvCxnSpPr>
            <p:cNvPr id="168" name="直接连接符 167"/>
            <p:cNvCxnSpPr>
              <a:stCxn id="166" idx="3"/>
              <a:endCxn id="167" idx="1"/>
            </p:cNvCxnSpPr>
            <p:nvPr/>
          </p:nvCxnSpPr>
          <p:spPr bwMode="auto">
            <a:xfrm>
              <a:off x="1403648" y="4410828"/>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9" name="直接连接符 168"/>
            <p:cNvCxnSpPr/>
            <p:nvPr/>
          </p:nvCxnSpPr>
          <p:spPr bwMode="auto">
            <a:xfrm>
              <a:off x="1403648" y="4437112"/>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70" name="圆角矩形 169"/>
            <p:cNvSpPr/>
            <p:nvPr/>
          </p:nvSpPr>
          <p:spPr bwMode="auto">
            <a:xfrm>
              <a:off x="935636" y="4185084"/>
              <a:ext cx="1044076" cy="451487"/>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cxnSp>
        <p:nvCxnSpPr>
          <p:cNvPr id="171" name="直接连接符 170"/>
          <p:cNvCxnSpPr>
            <a:stCxn id="158" idx="1"/>
            <a:endCxn id="157" idx="3"/>
          </p:cNvCxnSpPr>
          <p:nvPr/>
        </p:nvCxnSpPr>
        <p:spPr bwMode="auto">
          <a:xfrm flipH="1">
            <a:off x="2071297" y="2629797"/>
            <a:ext cx="277692"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72" name="椭圆 171"/>
          <p:cNvSpPr/>
          <p:nvPr/>
        </p:nvSpPr>
        <p:spPr bwMode="auto">
          <a:xfrm>
            <a:off x="2935372" y="3132659"/>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3" name="椭圆 172"/>
          <p:cNvSpPr/>
          <p:nvPr/>
        </p:nvSpPr>
        <p:spPr bwMode="auto">
          <a:xfrm>
            <a:off x="1423284" y="3132659"/>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4" name="椭圆 173"/>
          <p:cNvSpPr/>
          <p:nvPr/>
        </p:nvSpPr>
        <p:spPr bwMode="auto">
          <a:xfrm>
            <a:off x="2179328" y="2588080"/>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5" name="圆角矩形 174"/>
          <p:cNvSpPr/>
          <p:nvPr/>
        </p:nvSpPr>
        <p:spPr bwMode="auto">
          <a:xfrm>
            <a:off x="1656678" y="2478989"/>
            <a:ext cx="1097280" cy="276955"/>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176" name="直接连接符 175"/>
          <p:cNvCxnSpPr>
            <a:endCxn id="157" idx="0"/>
          </p:cNvCxnSpPr>
          <p:nvPr/>
        </p:nvCxnSpPr>
        <p:spPr bwMode="auto">
          <a:xfrm>
            <a:off x="1922131" y="2269694"/>
            <a:ext cx="1"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7" name="直接连接符 176"/>
          <p:cNvCxnSpPr>
            <a:endCxn id="158" idx="0"/>
          </p:cNvCxnSpPr>
          <p:nvPr/>
        </p:nvCxnSpPr>
        <p:spPr bwMode="auto">
          <a:xfrm>
            <a:off x="2498155" y="2269694"/>
            <a:ext cx="1"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8" name="直接连接符 177"/>
          <p:cNvCxnSpPr/>
          <p:nvPr/>
        </p:nvCxnSpPr>
        <p:spPr bwMode="auto">
          <a:xfrm>
            <a:off x="2071296" y="2144107"/>
            <a:ext cx="277693"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9" name="直接连接符 178"/>
          <p:cNvCxnSpPr>
            <a:endCxn id="158" idx="0"/>
          </p:cNvCxnSpPr>
          <p:nvPr/>
        </p:nvCxnSpPr>
        <p:spPr bwMode="auto">
          <a:xfrm>
            <a:off x="1922131" y="2269694"/>
            <a:ext cx="576025"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0" name="直接连接符 179"/>
          <p:cNvCxnSpPr>
            <a:endCxn id="157" idx="0"/>
          </p:cNvCxnSpPr>
          <p:nvPr/>
        </p:nvCxnSpPr>
        <p:spPr bwMode="auto">
          <a:xfrm flipH="1">
            <a:off x="1922132" y="2269694"/>
            <a:ext cx="576023"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1" name="直接连接符 180"/>
          <p:cNvCxnSpPr>
            <a:endCxn id="153" idx="2"/>
          </p:cNvCxnSpPr>
          <p:nvPr/>
        </p:nvCxnSpPr>
        <p:spPr bwMode="auto">
          <a:xfrm flipH="1" flipV="1">
            <a:off x="1907724" y="1828369"/>
            <a:ext cx="14406"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2" name="直接连接符 181"/>
          <p:cNvCxnSpPr>
            <a:endCxn id="154" idx="2"/>
          </p:cNvCxnSpPr>
          <p:nvPr/>
        </p:nvCxnSpPr>
        <p:spPr bwMode="auto">
          <a:xfrm flipH="1" flipV="1">
            <a:off x="2483748" y="1828369"/>
            <a:ext cx="14406"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3" name="直接连接符 182"/>
          <p:cNvCxnSpPr>
            <a:stCxn id="153" idx="3"/>
            <a:endCxn id="154" idx="1"/>
          </p:cNvCxnSpPr>
          <p:nvPr/>
        </p:nvCxnSpPr>
        <p:spPr bwMode="auto">
          <a:xfrm>
            <a:off x="2087724" y="1700504"/>
            <a:ext cx="216024"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4" name="直接连接符 183"/>
          <p:cNvCxnSpPr>
            <a:stCxn id="153" idx="2"/>
          </p:cNvCxnSpPr>
          <p:nvPr/>
        </p:nvCxnSpPr>
        <p:spPr bwMode="auto">
          <a:xfrm>
            <a:off x="1907724" y="1828369"/>
            <a:ext cx="590430"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5" name="直接连接符 184"/>
          <p:cNvCxnSpPr>
            <a:stCxn id="154" idx="2"/>
          </p:cNvCxnSpPr>
          <p:nvPr/>
        </p:nvCxnSpPr>
        <p:spPr bwMode="auto">
          <a:xfrm flipH="1">
            <a:off x="1922130" y="1828369"/>
            <a:ext cx="561618"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6" name="直接连接符 185"/>
          <p:cNvCxnSpPr>
            <a:stCxn id="154" idx="0"/>
            <a:endCxn id="150" idx="1"/>
          </p:cNvCxnSpPr>
          <p:nvPr/>
        </p:nvCxnSpPr>
        <p:spPr bwMode="auto">
          <a:xfrm flipV="1">
            <a:off x="2483749" y="1383718"/>
            <a:ext cx="285663"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7" name="直接连接符 186"/>
          <p:cNvCxnSpPr>
            <a:stCxn id="153" idx="0"/>
            <a:endCxn id="147" idx="1"/>
          </p:cNvCxnSpPr>
          <p:nvPr/>
        </p:nvCxnSpPr>
        <p:spPr bwMode="auto">
          <a:xfrm flipH="1" flipV="1">
            <a:off x="1552236" y="1383718"/>
            <a:ext cx="355488"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8" name="直接连接符 187"/>
          <p:cNvCxnSpPr>
            <a:stCxn id="147" idx="1"/>
            <a:endCxn id="154" idx="0"/>
          </p:cNvCxnSpPr>
          <p:nvPr/>
        </p:nvCxnSpPr>
        <p:spPr bwMode="auto">
          <a:xfrm>
            <a:off x="1552236" y="1383718"/>
            <a:ext cx="931512"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9" name="直接连接符 188"/>
          <p:cNvCxnSpPr>
            <a:stCxn id="150" idx="1"/>
            <a:endCxn id="153" idx="0"/>
          </p:cNvCxnSpPr>
          <p:nvPr/>
        </p:nvCxnSpPr>
        <p:spPr bwMode="auto">
          <a:xfrm flipH="1">
            <a:off x="1907725" y="1383718"/>
            <a:ext cx="861687"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0" name="直接连接符 189"/>
          <p:cNvCxnSpPr>
            <a:stCxn id="175" idx="2"/>
            <a:endCxn id="164" idx="0"/>
          </p:cNvCxnSpPr>
          <p:nvPr/>
        </p:nvCxnSpPr>
        <p:spPr bwMode="auto">
          <a:xfrm flipH="1">
            <a:off x="1516571" y="2755943"/>
            <a:ext cx="688747" cy="27799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1" name="直接连接符 190"/>
          <p:cNvCxnSpPr>
            <a:stCxn id="175" idx="2"/>
            <a:endCxn id="170" idx="0"/>
          </p:cNvCxnSpPr>
          <p:nvPr/>
        </p:nvCxnSpPr>
        <p:spPr bwMode="auto">
          <a:xfrm>
            <a:off x="2205319" y="2755943"/>
            <a:ext cx="823341" cy="27799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192" name="Picture 461" descr="图片240"/>
          <p:cNvPicPr>
            <a:picLocks noChangeAspect="1" noChangeArrowheads="1"/>
          </p:cNvPicPr>
          <p:nvPr/>
        </p:nvPicPr>
        <p:blipFill>
          <a:blip r:embed="rId9" cstate="print"/>
          <a:srcRect/>
          <a:stretch>
            <a:fillRect/>
          </a:stretch>
        </p:blipFill>
        <p:spPr bwMode="auto">
          <a:xfrm>
            <a:off x="1232904" y="3598433"/>
            <a:ext cx="298331" cy="233978"/>
          </a:xfrm>
          <a:prstGeom prst="rect">
            <a:avLst/>
          </a:prstGeom>
          <a:noFill/>
          <a:effectLst>
            <a:outerShdw blurRad="50800" dist="38100" dir="2700000" algn="tl" rotWithShape="0">
              <a:prstClr val="black">
                <a:alpha val="40000"/>
              </a:prstClr>
            </a:outerShdw>
          </a:effectLst>
        </p:spPr>
      </p:pic>
      <p:pic>
        <p:nvPicPr>
          <p:cNvPr id="193" name="Picture 461" descr="图片240"/>
          <p:cNvPicPr>
            <a:picLocks noChangeAspect="1" noChangeArrowheads="1"/>
          </p:cNvPicPr>
          <p:nvPr/>
        </p:nvPicPr>
        <p:blipFill>
          <a:blip r:embed="rId9" cstate="print"/>
          <a:srcRect/>
          <a:stretch>
            <a:fillRect/>
          </a:stretch>
        </p:blipFill>
        <p:spPr bwMode="auto">
          <a:xfrm>
            <a:off x="1700957" y="3598433"/>
            <a:ext cx="298331" cy="233978"/>
          </a:xfrm>
          <a:prstGeom prst="rect">
            <a:avLst/>
          </a:prstGeom>
          <a:noFill/>
          <a:effectLst>
            <a:outerShdw blurRad="50800" dist="38100" dir="2700000" algn="tl" rotWithShape="0">
              <a:prstClr val="black">
                <a:alpha val="40000"/>
              </a:prstClr>
            </a:outerShdw>
          </a:effectLst>
        </p:spPr>
      </p:pic>
      <p:pic>
        <p:nvPicPr>
          <p:cNvPr id="194" name="Picture 461" descr="图片240"/>
          <p:cNvPicPr>
            <a:picLocks noChangeAspect="1" noChangeArrowheads="1"/>
          </p:cNvPicPr>
          <p:nvPr/>
        </p:nvPicPr>
        <p:blipFill>
          <a:blip r:embed="rId9" cstate="print"/>
          <a:srcRect/>
          <a:stretch>
            <a:fillRect/>
          </a:stretch>
        </p:blipFill>
        <p:spPr bwMode="auto">
          <a:xfrm>
            <a:off x="2348989" y="3598433"/>
            <a:ext cx="298331" cy="233978"/>
          </a:xfrm>
          <a:prstGeom prst="rect">
            <a:avLst/>
          </a:prstGeom>
          <a:noFill/>
          <a:effectLst>
            <a:outerShdw blurRad="50800" dist="38100" dir="2700000" algn="tl" rotWithShape="0">
              <a:prstClr val="black">
                <a:alpha val="40000"/>
              </a:prstClr>
            </a:outerShdw>
          </a:effectLst>
        </p:spPr>
      </p:pic>
      <p:pic>
        <p:nvPicPr>
          <p:cNvPr id="195" name="Picture 461" descr="图片240"/>
          <p:cNvPicPr>
            <a:picLocks noChangeAspect="1" noChangeArrowheads="1"/>
          </p:cNvPicPr>
          <p:nvPr/>
        </p:nvPicPr>
        <p:blipFill>
          <a:blip r:embed="rId9" cstate="print"/>
          <a:srcRect/>
          <a:stretch>
            <a:fillRect/>
          </a:stretch>
        </p:blipFill>
        <p:spPr bwMode="auto">
          <a:xfrm>
            <a:off x="2817041" y="3598433"/>
            <a:ext cx="298331" cy="233978"/>
          </a:xfrm>
          <a:prstGeom prst="rect">
            <a:avLst/>
          </a:prstGeom>
          <a:noFill/>
          <a:effectLst>
            <a:outerShdw blurRad="50800" dist="38100" dir="2700000" algn="tl" rotWithShape="0">
              <a:prstClr val="black">
                <a:alpha val="40000"/>
              </a:prstClr>
            </a:outerShdw>
          </a:effectLst>
        </p:spPr>
      </p:pic>
      <p:pic>
        <p:nvPicPr>
          <p:cNvPr id="196" name="Picture 461" descr="图片240"/>
          <p:cNvPicPr>
            <a:picLocks noChangeAspect="1" noChangeArrowheads="1"/>
          </p:cNvPicPr>
          <p:nvPr/>
        </p:nvPicPr>
        <p:blipFill>
          <a:blip r:embed="rId9" cstate="print"/>
          <a:srcRect/>
          <a:stretch>
            <a:fillRect/>
          </a:stretch>
        </p:blipFill>
        <p:spPr bwMode="auto">
          <a:xfrm>
            <a:off x="3285093" y="3598433"/>
            <a:ext cx="298331" cy="233978"/>
          </a:xfrm>
          <a:prstGeom prst="rect">
            <a:avLst/>
          </a:prstGeom>
          <a:noFill/>
          <a:effectLst>
            <a:outerShdw blurRad="50800" dist="38100" dir="2700000" algn="tl" rotWithShape="0">
              <a:prstClr val="black">
                <a:alpha val="40000"/>
              </a:prstClr>
            </a:outerShdw>
          </a:effectLst>
        </p:spPr>
      </p:pic>
      <p:cxnSp>
        <p:nvCxnSpPr>
          <p:cNvPr id="197" name="直接连接符 196"/>
          <p:cNvCxnSpPr>
            <a:stCxn id="170" idx="2"/>
            <a:endCxn id="195" idx="0"/>
          </p:cNvCxnSpPr>
          <p:nvPr/>
        </p:nvCxnSpPr>
        <p:spPr bwMode="auto">
          <a:xfrm flipH="1">
            <a:off x="2966206" y="3314547"/>
            <a:ext cx="62453"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8" name="直接连接符 197"/>
          <p:cNvCxnSpPr>
            <a:stCxn id="196" idx="0"/>
            <a:endCxn id="170" idx="2"/>
          </p:cNvCxnSpPr>
          <p:nvPr/>
        </p:nvCxnSpPr>
        <p:spPr bwMode="auto">
          <a:xfrm flipH="1" flipV="1">
            <a:off x="3028660" y="3314547"/>
            <a:ext cx="405599"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9" name="直接连接符 198"/>
          <p:cNvCxnSpPr>
            <a:stCxn id="194" idx="0"/>
            <a:endCxn id="170" idx="2"/>
          </p:cNvCxnSpPr>
          <p:nvPr/>
        </p:nvCxnSpPr>
        <p:spPr bwMode="auto">
          <a:xfrm flipV="1">
            <a:off x="2498155" y="3314547"/>
            <a:ext cx="530505"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0" name="直接连接符 199"/>
          <p:cNvCxnSpPr>
            <a:stCxn id="192" idx="0"/>
            <a:endCxn id="164" idx="2"/>
          </p:cNvCxnSpPr>
          <p:nvPr/>
        </p:nvCxnSpPr>
        <p:spPr bwMode="auto">
          <a:xfrm flipV="1">
            <a:off x="1382071" y="3314547"/>
            <a:ext cx="134501"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1" name="直接连接符 200"/>
          <p:cNvCxnSpPr>
            <a:stCxn id="193" idx="0"/>
            <a:endCxn id="164" idx="2"/>
          </p:cNvCxnSpPr>
          <p:nvPr/>
        </p:nvCxnSpPr>
        <p:spPr bwMode="auto">
          <a:xfrm flipH="1" flipV="1">
            <a:off x="1516572" y="3314547"/>
            <a:ext cx="333551"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2" name="直接连接符 201"/>
          <p:cNvCxnSpPr>
            <a:stCxn id="152" idx="0"/>
            <a:endCxn id="164" idx="2"/>
          </p:cNvCxnSpPr>
          <p:nvPr/>
        </p:nvCxnSpPr>
        <p:spPr bwMode="auto">
          <a:xfrm flipV="1">
            <a:off x="914019" y="3314547"/>
            <a:ext cx="602553"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3" name="直接连接符 202"/>
          <p:cNvCxnSpPr/>
          <p:nvPr/>
        </p:nvCxnSpPr>
        <p:spPr bwMode="auto">
          <a:xfrm>
            <a:off x="719572" y="1491630"/>
            <a:ext cx="2664176" cy="0"/>
          </a:xfrm>
          <a:prstGeom prst="line">
            <a:avLst/>
          </a:prstGeom>
          <a:ln w="38100">
            <a:prstDash val="dash"/>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206" name="Picture 1271" descr="图片220"/>
          <p:cNvPicPr>
            <a:picLocks noChangeAspect="1" noChangeArrowheads="1"/>
          </p:cNvPicPr>
          <p:nvPr/>
        </p:nvPicPr>
        <p:blipFill>
          <a:blip r:embed="rId13" cstate="print"/>
          <a:srcRect/>
          <a:stretch>
            <a:fillRect/>
          </a:stretch>
        </p:blipFill>
        <p:spPr bwMode="auto">
          <a:xfrm>
            <a:off x="3210624" y="2530027"/>
            <a:ext cx="573700" cy="223067"/>
          </a:xfrm>
          <a:prstGeom prst="rect">
            <a:avLst/>
          </a:prstGeom>
          <a:noFill/>
          <a:effectLst>
            <a:outerShdw blurRad="50800" dist="38100" dir="2700000" algn="tl" rotWithShape="0">
              <a:prstClr val="black">
                <a:alpha val="40000"/>
              </a:prstClr>
            </a:outerShdw>
          </a:effectLst>
        </p:spPr>
      </p:pic>
      <p:cxnSp>
        <p:nvCxnSpPr>
          <p:cNvPr id="207" name="直接连接符 206"/>
          <p:cNvCxnSpPr>
            <a:stCxn id="158" idx="3"/>
            <a:endCxn id="206" idx="1"/>
          </p:cNvCxnSpPr>
          <p:nvPr/>
        </p:nvCxnSpPr>
        <p:spPr bwMode="auto">
          <a:xfrm>
            <a:off x="2647322" y="2629797"/>
            <a:ext cx="563303" cy="11764"/>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208" name="Picture 1682" descr="图片54"/>
          <p:cNvPicPr>
            <a:picLocks noChangeAspect="1" noChangeArrowheads="1"/>
          </p:cNvPicPr>
          <p:nvPr/>
        </p:nvPicPr>
        <p:blipFill>
          <a:blip r:embed="rId14" cstate="print"/>
          <a:srcRect/>
          <a:stretch>
            <a:fillRect/>
          </a:stretch>
        </p:blipFill>
        <p:spPr bwMode="auto">
          <a:xfrm>
            <a:off x="1016862" y="1970283"/>
            <a:ext cx="298330" cy="340897"/>
          </a:xfrm>
          <a:prstGeom prst="rect">
            <a:avLst/>
          </a:prstGeom>
          <a:noFill/>
          <a:effectLst>
            <a:outerShdw blurRad="50800" dist="38100" dir="2700000" algn="tl" rotWithShape="0">
              <a:prstClr val="black">
                <a:alpha val="40000"/>
              </a:prstClr>
            </a:outerShdw>
          </a:effectLst>
        </p:spPr>
      </p:pic>
      <p:cxnSp>
        <p:nvCxnSpPr>
          <p:cNvPr id="209" name="直接连接符 208"/>
          <p:cNvCxnSpPr>
            <a:endCxn id="208" idx="3"/>
          </p:cNvCxnSpPr>
          <p:nvPr/>
        </p:nvCxnSpPr>
        <p:spPr bwMode="auto">
          <a:xfrm flipH="1" flipV="1">
            <a:off x="1315192" y="2140732"/>
            <a:ext cx="457772" cy="337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33" name="任意多边形 132"/>
          <p:cNvSpPr/>
          <p:nvPr/>
        </p:nvSpPr>
        <p:spPr bwMode="auto">
          <a:xfrm>
            <a:off x="2450275" y="1380507"/>
            <a:ext cx="322614" cy="2707574"/>
          </a:xfrm>
          <a:custGeom>
            <a:avLst/>
            <a:gdLst>
              <a:gd name="connsiteX0" fmla="*/ 7917 w 322614"/>
              <a:gd name="connsiteY0" fmla="*/ 3610099 h 3610099"/>
              <a:gd name="connsiteX1" fmla="*/ 79169 w 322614"/>
              <a:gd name="connsiteY1" fmla="*/ 2992582 h 3610099"/>
              <a:gd name="connsiteX2" fmla="*/ 316676 w 322614"/>
              <a:gd name="connsiteY2" fmla="*/ 2517569 h 3610099"/>
              <a:gd name="connsiteX3" fmla="*/ 43543 w 322614"/>
              <a:gd name="connsiteY3" fmla="*/ 1923803 h 3610099"/>
              <a:gd name="connsiteX4" fmla="*/ 55419 w 322614"/>
              <a:gd name="connsiteY4" fmla="*/ 795647 h 3610099"/>
              <a:gd name="connsiteX5" fmla="*/ 304800 w 322614"/>
              <a:gd name="connsiteY5" fmla="*/ 0 h 36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614" h="3610099">
                <a:moveTo>
                  <a:pt x="7917" y="3610099"/>
                </a:moveTo>
                <a:cubicBezTo>
                  <a:pt x="17813" y="3392384"/>
                  <a:pt x="27709" y="3174670"/>
                  <a:pt x="79169" y="2992582"/>
                </a:cubicBezTo>
                <a:cubicBezTo>
                  <a:pt x="130629" y="2810494"/>
                  <a:pt x="322614" y="2695699"/>
                  <a:pt x="316676" y="2517569"/>
                </a:cubicBezTo>
                <a:cubicBezTo>
                  <a:pt x="310738" y="2339439"/>
                  <a:pt x="87086" y="2210790"/>
                  <a:pt x="43543" y="1923803"/>
                </a:cubicBezTo>
                <a:cubicBezTo>
                  <a:pt x="0" y="1636816"/>
                  <a:pt x="11876" y="1116281"/>
                  <a:pt x="55419" y="795647"/>
                </a:cubicBezTo>
                <a:cubicBezTo>
                  <a:pt x="98962" y="475013"/>
                  <a:pt x="146463" y="124691"/>
                  <a:pt x="304800" y="0"/>
                </a:cubicBezTo>
              </a:path>
            </a:pathLst>
          </a:custGeom>
          <a:ln w="38100">
            <a:solidFill>
              <a:srgbClr val="00B050"/>
            </a:solidFill>
            <a:tailEnd type="stealth" w="med" len="lg"/>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34" name="任意多边形 133"/>
          <p:cNvSpPr/>
          <p:nvPr/>
        </p:nvSpPr>
        <p:spPr bwMode="auto">
          <a:xfrm>
            <a:off x="1559626" y="1344881"/>
            <a:ext cx="372094" cy="2743200"/>
          </a:xfrm>
          <a:custGeom>
            <a:avLst/>
            <a:gdLst>
              <a:gd name="connsiteX0" fmla="*/ 233548 w 372094"/>
              <a:gd name="connsiteY0" fmla="*/ 3657600 h 3657600"/>
              <a:gd name="connsiteX1" fmla="*/ 257299 w 372094"/>
              <a:gd name="connsiteY1" fmla="*/ 3040083 h 3657600"/>
              <a:gd name="connsiteX2" fmla="*/ 43543 w 372094"/>
              <a:gd name="connsiteY2" fmla="*/ 2636322 h 3657600"/>
              <a:gd name="connsiteX3" fmla="*/ 281049 w 372094"/>
              <a:gd name="connsiteY3" fmla="*/ 1923803 h 3657600"/>
              <a:gd name="connsiteX4" fmla="*/ 328551 w 372094"/>
              <a:gd name="connsiteY4" fmla="*/ 1270660 h 3657600"/>
              <a:gd name="connsiteX5" fmla="*/ 328551 w 372094"/>
              <a:gd name="connsiteY5" fmla="*/ 415636 h 3657600"/>
              <a:gd name="connsiteX6" fmla="*/ 67293 w 372094"/>
              <a:gd name="connsiteY6"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094" h="3657600">
                <a:moveTo>
                  <a:pt x="233548" y="3657600"/>
                </a:moveTo>
                <a:cubicBezTo>
                  <a:pt x="261257" y="3433948"/>
                  <a:pt x="288967" y="3210296"/>
                  <a:pt x="257299" y="3040083"/>
                </a:cubicBezTo>
                <a:cubicBezTo>
                  <a:pt x="225632" y="2869870"/>
                  <a:pt x="39585" y="2822369"/>
                  <a:pt x="43543" y="2636322"/>
                </a:cubicBezTo>
                <a:cubicBezTo>
                  <a:pt x="47501" y="2450275"/>
                  <a:pt x="233548" y="2151413"/>
                  <a:pt x="281049" y="1923803"/>
                </a:cubicBezTo>
                <a:cubicBezTo>
                  <a:pt x="328550" y="1696193"/>
                  <a:pt x="320634" y="1522021"/>
                  <a:pt x="328551" y="1270660"/>
                </a:cubicBezTo>
                <a:cubicBezTo>
                  <a:pt x="336468" y="1019299"/>
                  <a:pt x="372094" y="627413"/>
                  <a:pt x="328551" y="415636"/>
                </a:cubicBezTo>
                <a:cubicBezTo>
                  <a:pt x="285008" y="203859"/>
                  <a:pt x="0" y="37605"/>
                  <a:pt x="67293" y="0"/>
                </a:cubicBezTo>
              </a:path>
            </a:pathLst>
          </a:custGeom>
          <a:ln w="38100">
            <a:solidFill>
              <a:srgbClr val="000080"/>
            </a:solidFill>
            <a:tailEnd type="stealth" w="med" len="lg"/>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25" name="任意多边形 124"/>
          <p:cNvSpPr/>
          <p:nvPr/>
        </p:nvSpPr>
        <p:spPr bwMode="auto">
          <a:xfrm>
            <a:off x="2612728" y="2624447"/>
            <a:ext cx="843148" cy="1454728"/>
          </a:xfrm>
          <a:custGeom>
            <a:avLst/>
            <a:gdLst>
              <a:gd name="connsiteX0" fmla="*/ 795646 w 843148"/>
              <a:gd name="connsiteY0" fmla="*/ 1939637 h 1939637"/>
              <a:gd name="connsiteX1" fmla="*/ 795646 w 843148"/>
              <a:gd name="connsiteY1" fmla="*/ 1262743 h 1939637"/>
              <a:gd name="connsiteX2" fmla="*/ 510638 w 843148"/>
              <a:gd name="connsiteY2" fmla="*/ 870857 h 1939637"/>
              <a:gd name="connsiteX3" fmla="*/ 59376 w 843148"/>
              <a:gd name="connsiteY3" fmla="*/ 324593 h 1939637"/>
              <a:gd name="connsiteX4" fmla="*/ 154379 w 843148"/>
              <a:gd name="connsiteY4" fmla="*/ 51460 h 1939637"/>
              <a:gd name="connsiteX5" fmla="*/ 843148 w 843148"/>
              <a:gd name="connsiteY5" fmla="*/ 15834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148" h="1939637">
                <a:moveTo>
                  <a:pt x="795646" y="1939637"/>
                </a:moveTo>
                <a:cubicBezTo>
                  <a:pt x="819396" y="1690255"/>
                  <a:pt x="843147" y="1440873"/>
                  <a:pt x="795646" y="1262743"/>
                </a:cubicBezTo>
                <a:cubicBezTo>
                  <a:pt x="748145" y="1084613"/>
                  <a:pt x="633350" y="1027215"/>
                  <a:pt x="510638" y="870857"/>
                </a:cubicBezTo>
                <a:cubicBezTo>
                  <a:pt x="387926" y="714499"/>
                  <a:pt x="118752" y="461159"/>
                  <a:pt x="59376" y="324593"/>
                </a:cubicBezTo>
                <a:cubicBezTo>
                  <a:pt x="0" y="188027"/>
                  <a:pt x="23750" y="102920"/>
                  <a:pt x="154379" y="51460"/>
                </a:cubicBezTo>
                <a:cubicBezTo>
                  <a:pt x="285008" y="0"/>
                  <a:pt x="564078" y="7917"/>
                  <a:pt x="843148" y="15834"/>
                </a:cubicBezTo>
              </a:path>
            </a:pathLst>
          </a:custGeom>
          <a:ln w="38100">
            <a:solidFill>
              <a:srgbClr val="FF0000"/>
            </a:solidFill>
            <a:tailEnd type="stealth" w="med" len="lg"/>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cSld>
  <p:clrMapOvr>
    <a:masterClrMapping/>
  </p:clrMapOvr>
  <p:transition advClick="0" advTm="8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78831" y="954141"/>
            <a:ext cx="1170471" cy="647355"/>
          </a:xfrm>
          <a:prstGeom prst="rect">
            <a:avLst/>
          </a:prstGeom>
          <a:ln>
            <a:noFill/>
          </a:ln>
          <a:effectLst>
            <a:softEdge rad="112500"/>
          </a:effectLst>
        </p:spPr>
      </p:pic>
      <p:cxnSp>
        <p:nvCxnSpPr>
          <p:cNvPr id="129" name="直接连接符 128"/>
          <p:cNvCxnSpPr/>
          <p:nvPr/>
        </p:nvCxnSpPr>
        <p:spPr bwMode="auto">
          <a:xfrm>
            <a:off x="719572" y="1491630"/>
            <a:ext cx="2664176" cy="0"/>
          </a:xfrm>
          <a:prstGeom prst="line">
            <a:avLst/>
          </a:prstGeom>
          <a:ln w="38100">
            <a:prstDash val="dash"/>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132" name="Picture 10" descr="F:\PIC\16：10_PPT_pic\ICOS\Computer-icon.png"/>
          <p:cNvPicPr>
            <a:picLocks noChangeAspect="1" noChangeArrowheads="1"/>
          </p:cNvPicPr>
          <p:nvPr/>
        </p:nvPicPr>
        <p:blipFill>
          <a:blip r:embed="rId4" cstate="screen"/>
          <a:srcRect/>
          <a:stretch>
            <a:fillRect/>
          </a:stretch>
        </p:blipFill>
        <p:spPr bwMode="auto">
          <a:xfrm>
            <a:off x="3311840" y="4083918"/>
            <a:ext cx="360000" cy="270000"/>
          </a:xfrm>
          <a:prstGeom prst="rect">
            <a:avLst/>
          </a:prstGeom>
          <a:noFill/>
          <a:effectLst>
            <a:outerShdw blurRad="50800" dist="38100" dir="2700000" algn="tl" rotWithShape="0">
              <a:prstClr val="black">
                <a:alpha val="40000"/>
              </a:prstClr>
            </a:outerShdw>
          </a:effectLst>
        </p:spPr>
      </p:pic>
      <p:cxnSp>
        <p:nvCxnSpPr>
          <p:cNvPr id="133" name="直接连接符 132"/>
          <p:cNvCxnSpPr>
            <a:stCxn id="132" idx="0"/>
          </p:cNvCxnSpPr>
          <p:nvPr/>
        </p:nvCxnSpPr>
        <p:spPr bwMode="auto">
          <a:xfrm flipH="1" flipV="1">
            <a:off x="3419852" y="3867894"/>
            <a:ext cx="71988" cy="216024"/>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45" name="TextBox 144"/>
          <p:cNvSpPr txBox="1"/>
          <p:nvPr/>
        </p:nvSpPr>
        <p:spPr>
          <a:xfrm>
            <a:off x="3678113" y="4172331"/>
            <a:ext cx="927760" cy="307777"/>
          </a:xfrm>
          <a:prstGeom prst="rect">
            <a:avLst/>
          </a:prstGeom>
          <a:noFill/>
        </p:spPr>
        <p:txBody>
          <a:bodyPr wrap="square" rtlCol="0">
            <a:spAutoFit/>
          </a:bodyPr>
          <a:lstStyle/>
          <a:p>
            <a:r>
              <a:rPr lang="zh-CN" altLang="en-US" sz="1400" b="1" dirty="0" smtClean="0">
                <a:solidFill>
                  <a:srgbClr val="FF0000"/>
                </a:solidFill>
                <a:latin typeface="微软雅黑" pitchFamily="34" charset="-122"/>
                <a:ea typeface="微软雅黑" pitchFamily="34" charset="-122"/>
                <a:cs typeface="Arial" pitchFamily="34" charset="0"/>
              </a:rPr>
              <a:t>违规用户</a:t>
            </a:r>
            <a:endParaRPr lang="zh-CN" altLang="en-US" sz="1400" b="1" dirty="0">
              <a:solidFill>
                <a:srgbClr val="FF0000"/>
              </a:solidFill>
              <a:latin typeface="微软雅黑" pitchFamily="34" charset="-122"/>
              <a:ea typeface="微软雅黑" pitchFamily="34" charset="-122"/>
              <a:cs typeface="Arial" pitchFamily="34" charset="0"/>
            </a:endParaRPr>
          </a:p>
        </p:txBody>
      </p:sp>
      <p:sp>
        <p:nvSpPr>
          <p:cNvPr id="54276" name="AutoShape 4" descr="http://t3.baidu.com/it/u=1437953797,1034266117&amp;fm=52&amp;gp=0.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4278" name="AutoShape 6" descr="http://t3.baidu.com/it/u=1437953797,1034266117&amp;fm=52&amp;gp=0.jpg"/>
          <p:cNvSpPr>
            <a:spLocks noGrp="1" noChangeAspect="1" noChangeArrowheads="1"/>
          </p:cNvSpPr>
          <p:nvPr>
            <p:ph type="title"/>
          </p:nvPr>
        </p:nvSpPr>
        <p:spPr bwMode="auto">
          <a:prstGeom prst="rect">
            <a:avLst/>
          </a:prstGeom>
        </p:spPr>
        <p:txBody>
          <a:bodyPr lIns="68562" tIns="34281" rIns="68562" bIns="34281"/>
          <a:lstStyle/>
          <a:p>
            <a:r>
              <a:rPr lang="zh-CN" altLang="en-US" sz="2400" dirty="0" smtClean="0">
                <a:solidFill>
                  <a:schemeClr val="tx2"/>
                </a:solidFill>
                <a:latin typeface="微软雅黑" pitchFamily="34" charset="-122"/>
                <a:ea typeface="微软雅黑" pitchFamily="34" charset="-122"/>
                <a:cs typeface="+mj-cs"/>
              </a:rPr>
              <a:t>用户行为追踪溯源</a:t>
            </a:r>
            <a:endParaRPr lang="zh-CN" altLang="en-US" sz="2400" dirty="0">
              <a:solidFill>
                <a:schemeClr val="tx2"/>
              </a:solidFill>
              <a:latin typeface="微软雅黑" pitchFamily="34" charset="-122"/>
              <a:ea typeface="微软雅黑" pitchFamily="34" charset="-122"/>
              <a:cs typeface="+mj-cs"/>
            </a:endParaRPr>
          </a:p>
        </p:txBody>
      </p:sp>
      <p:sp>
        <p:nvSpPr>
          <p:cNvPr id="54280" name="AutoShape 8" descr="http://t3.baidu.com/it/u=1437953797,1034266117&amp;fm=52&amp;gp=0.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54282" name="Picture 10" descr="http://www.newerart.cn/upload/2011/8/39303087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78114" y="3408844"/>
            <a:ext cx="857883" cy="731882"/>
          </a:xfrm>
          <a:prstGeom prst="rect">
            <a:avLst/>
          </a:prstGeom>
          <a:noFill/>
        </p:spPr>
      </p:pic>
      <p:grpSp>
        <p:nvGrpSpPr>
          <p:cNvPr id="2" name="组合 73"/>
          <p:cNvGrpSpPr/>
          <p:nvPr/>
        </p:nvGrpSpPr>
        <p:grpSpPr>
          <a:xfrm>
            <a:off x="2298970" y="1006079"/>
            <a:ext cx="940883" cy="378042"/>
            <a:chOff x="2695013" y="1700808"/>
            <a:chExt cx="940883" cy="504056"/>
          </a:xfrm>
          <a:effectLst>
            <a:outerShdw blurRad="50800" dist="38100" dir="2700000" algn="tl" rotWithShape="0">
              <a:prstClr val="black">
                <a:alpha val="40000"/>
              </a:prstClr>
            </a:outerShdw>
          </a:effectLst>
        </p:grpSpPr>
        <p:sp>
          <p:nvSpPr>
            <p:cNvPr id="142" name="云形 141"/>
            <p:cNvSpPr/>
            <p:nvPr/>
          </p:nvSpPr>
          <p:spPr bwMode="auto">
            <a:xfrm>
              <a:off x="2695013" y="1700808"/>
              <a:ext cx="940883" cy="504056"/>
            </a:xfrm>
            <a:prstGeom prst="cloud">
              <a:avLst/>
            </a:prstGeom>
            <a:solidFill>
              <a:schemeClr val="bg1">
                <a:lumMod val="8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3" name="TextBox 142"/>
            <p:cNvSpPr txBox="1"/>
            <p:nvPr/>
          </p:nvSpPr>
          <p:spPr>
            <a:xfrm>
              <a:off x="2699792" y="1789075"/>
              <a:ext cx="933922" cy="410369"/>
            </a:xfrm>
            <a:prstGeom prst="rect">
              <a:avLst/>
            </a:prstGeom>
            <a:noFill/>
            <a:ln>
              <a:noFill/>
            </a:ln>
          </p:spPr>
          <p:txBody>
            <a:bodyPr wrap="square" rtlCol="0">
              <a:spAutoFit/>
            </a:bodyPr>
            <a:lstStyle/>
            <a:p>
              <a:r>
                <a:rPr lang="en-US" altLang="zh-CN" sz="1400" b="1" dirty="0" smtClean="0">
                  <a:latin typeface="Arial" charset="0"/>
                  <a:ea typeface="宋体" charset="-122"/>
                </a:rPr>
                <a:t>CERNET</a:t>
              </a:r>
              <a:endParaRPr lang="zh-CN" altLang="en-US" sz="1400" b="1" dirty="0" smtClean="0">
                <a:latin typeface="Arial" charset="0"/>
                <a:ea typeface="宋体" charset="-122"/>
              </a:endParaRPr>
            </a:p>
          </p:txBody>
        </p:sp>
      </p:grpSp>
      <p:pic>
        <p:nvPicPr>
          <p:cNvPr id="144" name="Picture 461" descr="图片240"/>
          <p:cNvPicPr>
            <a:picLocks noChangeAspect="1" noChangeArrowheads="1"/>
          </p:cNvPicPr>
          <p:nvPr/>
        </p:nvPicPr>
        <p:blipFill>
          <a:blip r:embed="rId6" cstate="print"/>
          <a:srcRect/>
          <a:stretch>
            <a:fillRect/>
          </a:stretch>
        </p:blipFill>
        <p:spPr bwMode="auto">
          <a:xfrm>
            <a:off x="764853" y="3598433"/>
            <a:ext cx="298331" cy="233978"/>
          </a:xfrm>
          <a:prstGeom prst="rect">
            <a:avLst/>
          </a:prstGeom>
          <a:noFill/>
          <a:effectLst>
            <a:outerShdw blurRad="50800" dist="38100" dir="2700000" algn="tl" rotWithShape="0">
              <a:prstClr val="black">
                <a:alpha val="40000"/>
              </a:prstClr>
            </a:outerShdw>
          </a:effectLst>
        </p:spPr>
      </p:pic>
      <p:pic>
        <p:nvPicPr>
          <p:cNvPr id="146" name="Picture 456" descr="图片235"/>
          <p:cNvPicPr>
            <a:picLocks noChangeAspect="1" noChangeArrowheads="1"/>
          </p:cNvPicPr>
          <p:nvPr/>
        </p:nvPicPr>
        <p:blipFill>
          <a:blip r:embed="rId7" cstate="print"/>
          <a:srcRect/>
          <a:stretch>
            <a:fillRect/>
          </a:stretch>
        </p:blipFill>
        <p:spPr bwMode="auto">
          <a:xfrm>
            <a:off x="1727724" y="1572639"/>
            <a:ext cx="360000" cy="255729"/>
          </a:xfrm>
          <a:prstGeom prst="rect">
            <a:avLst/>
          </a:prstGeom>
          <a:noFill/>
          <a:effectLst>
            <a:outerShdw blurRad="50800" dist="38100" dir="2700000" algn="tl" rotWithShape="0">
              <a:prstClr val="black">
                <a:alpha val="40000"/>
              </a:prstClr>
            </a:outerShdw>
          </a:effectLst>
        </p:spPr>
      </p:pic>
      <p:pic>
        <p:nvPicPr>
          <p:cNvPr id="147" name="Picture 456" descr="图片235"/>
          <p:cNvPicPr>
            <a:picLocks noChangeAspect="1" noChangeArrowheads="1"/>
          </p:cNvPicPr>
          <p:nvPr/>
        </p:nvPicPr>
        <p:blipFill>
          <a:blip r:embed="rId7" cstate="print"/>
          <a:srcRect/>
          <a:stretch>
            <a:fillRect/>
          </a:stretch>
        </p:blipFill>
        <p:spPr bwMode="auto">
          <a:xfrm>
            <a:off x="2303748" y="1572639"/>
            <a:ext cx="360000" cy="255729"/>
          </a:xfrm>
          <a:prstGeom prst="rect">
            <a:avLst/>
          </a:prstGeom>
          <a:noFill/>
          <a:effectLst>
            <a:outerShdw blurRad="50800" dist="38100" dir="2700000" algn="tl" rotWithShape="0">
              <a:prstClr val="black">
                <a:alpha val="40000"/>
              </a:prstClr>
            </a:outerShdw>
          </a:effectLst>
        </p:spPr>
      </p:pic>
      <p:pic>
        <p:nvPicPr>
          <p:cNvPr id="150" name="Picture 460" descr="图片239"/>
          <p:cNvPicPr>
            <a:picLocks noChangeAspect="1" noChangeArrowheads="1"/>
          </p:cNvPicPr>
          <p:nvPr/>
        </p:nvPicPr>
        <p:blipFill>
          <a:blip r:embed="rId8" cstate="print"/>
          <a:srcRect/>
          <a:stretch>
            <a:fillRect/>
          </a:stretch>
        </p:blipFill>
        <p:spPr bwMode="auto">
          <a:xfrm>
            <a:off x="1772965" y="2513697"/>
            <a:ext cx="298332" cy="232201"/>
          </a:xfrm>
          <a:prstGeom prst="rect">
            <a:avLst/>
          </a:prstGeom>
          <a:noFill/>
          <a:effectLst>
            <a:outerShdw blurRad="50800" dist="38100" dir="2700000" algn="tl" rotWithShape="0">
              <a:prstClr val="black">
                <a:alpha val="40000"/>
              </a:prstClr>
            </a:outerShdw>
          </a:effectLst>
        </p:spPr>
      </p:pic>
      <p:pic>
        <p:nvPicPr>
          <p:cNvPr id="151" name="Picture 460" descr="图片239"/>
          <p:cNvPicPr>
            <a:picLocks noChangeAspect="1" noChangeArrowheads="1"/>
          </p:cNvPicPr>
          <p:nvPr/>
        </p:nvPicPr>
        <p:blipFill>
          <a:blip r:embed="rId8" cstate="print"/>
          <a:srcRect/>
          <a:stretch>
            <a:fillRect/>
          </a:stretch>
        </p:blipFill>
        <p:spPr bwMode="auto">
          <a:xfrm>
            <a:off x="2348989" y="2513697"/>
            <a:ext cx="298332" cy="232201"/>
          </a:xfrm>
          <a:prstGeom prst="rect">
            <a:avLst/>
          </a:prstGeom>
          <a:noFill/>
          <a:effectLst>
            <a:outerShdw blurRad="50800" dist="38100" dir="2700000" algn="tl" rotWithShape="0">
              <a:prstClr val="black">
                <a:alpha val="40000"/>
              </a:prstClr>
            </a:outerShdw>
          </a:effectLst>
        </p:spPr>
      </p:pic>
      <p:grpSp>
        <p:nvGrpSpPr>
          <p:cNvPr id="3" name="组合 29"/>
          <p:cNvGrpSpPr/>
          <p:nvPr/>
        </p:nvGrpSpPr>
        <p:grpSpPr>
          <a:xfrm>
            <a:off x="1183763" y="3033939"/>
            <a:ext cx="665616" cy="280609"/>
            <a:chOff x="935636" y="4185084"/>
            <a:chExt cx="1044076" cy="451487"/>
          </a:xfrm>
        </p:grpSpPr>
        <p:pic>
          <p:nvPicPr>
            <p:cNvPr id="156" name="Picture 459" descr="图片238"/>
            <p:cNvPicPr>
              <a:picLocks noChangeAspect="1" noChangeArrowheads="1"/>
            </p:cNvPicPr>
            <p:nvPr/>
          </p:nvPicPr>
          <p:blipFill>
            <a:blip r:embed="rId9" cstate="print"/>
            <a:srcRect/>
            <a:stretch>
              <a:fillRect/>
            </a:stretch>
          </p:blipFill>
          <p:spPr bwMode="auto">
            <a:xfrm>
              <a:off x="1043648" y="4221088"/>
              <a:ext cx="360000" cy="379479"/>
            </a:xfrm>
            <a:prstGeom prst="rect">
              <a:avLst/>
            </a:prstGeom>
            <a:noFill/>
            <a:effectLst>
              <a:outerShdw blurRad="50800" dist="38100" dir="2700000" algn="tl" rotWithShape="0">
                <a:prstClr val="black">
                  <a:alpha val="40000"/>
                </a:prstClr>
              </a:outerShdw>
            </a:effectLst>
          </p:spPr>
        </p:pic>
        <p:pic>
          <p:nvPicPr>
            <p:cNvPr id="163" name="Picture 459" descr="图片238"/>
            <p:cNvPicPr>
              <a:picLocks noChangeAspect="1" noChangeArrowheads="1"/>
            </p:cNvPicPr>
            <p:nvPr/>
          </p:nvPicPr>
          <p:blipFill>
            <a:blip r:embed="rId9" cstate="print"/>
            <a:srcRect/>
            <a:stretch>
              <a:fillRect/>
            </a:stretch>
          </p:blipFill>
          <p:spPr bwMode="auto">
            <a:xfrm>
              <a:off x="1547664" y="4221088"/>
              <a:ext cx="360000" cy="379479"/>
            </a:xfrm>
            <a:prstGeom prst="rect">
              <a:avLst/>
            </a:prstGeom>
            <a:noFill/>
            <a:effectLst>
              <a:outerShdw blurRad="50800" dist="38100" dir="2700000" algn="tl" rotWithShape="0">
                <a:prstClr val="black">
                  <a:alpha val="40000"/>
                </a:prstClr>
              </a:outerShdw>
            </a:effectLst>
          </p:spPr>
        </p:pic>
        <p:cxnSp>
          <p:nvCxnSpPr>
            <p:cNvPr id="164" name="直接连接符 163"/>
            <p:cNvCxnSpPr>
              <a:stCxn id="156" idx="3"/>
              <a:endCxn id="163" idx="1"/>
            </p:cNvCxnSpPr>
            <p:nvPr/>
          </p:nvCxnSpPr>
          <p:spPr bwMode="auto">
            <a:xfrm>
              <a:off x="1403648" y="4410828"/>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6" name="直接连接符 165"/>
            <p:cNvCxnSpPr/>
            <p:nvPr/>
          </p:nvCxnSpPr>
          <p:spPr bwMode="auto">
            <a:xfrm>
              <a:off x="1403648" y="4437112"/>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69" name="圆角矩形 168"/>
            <p:cNvSpPr/>
            <p:nvPr/>
          </p:nvSpPr>
          <p:spPr bwMode="auto">
            <a:xfrm>
              <a:off x="935636" y="4185084"/>
              <a:ext cx="1044076" cy="451487"/>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nvGrpSpPr>
          <p:cNvPr id="4" name="组合 30"/>
          <p:cNvGrpSpPr/>
          <p:nvPr/>
        </p:nvGrpSpPr>
        <p:grpSpPr>
          <a:xfrm>
            <a:off x="2695851" y="3033939"/>
            <a:ext cx="665616" cy="280609"/>
            <a:chOff x="935636" y="4185084"/>
            <a:chExt cx="1044076" cy="451487"/>
          </a:xfrm>
        </p:grpSpPr>
        <p:pic>
          <p:nvPicPr>
            <p:cNvPr id="171" name="Picture 459" descr="图片238"/>
            <p:cNvPicPr>
              <a:picLocks noChangeAspect="1" noChangeArrowheads="1"/>
            </p:cNvPicPr>
            <p:nvPr/>
          </p:nvPicPr>
          <p:blipFill>
            <a:blip r:embed="rId9" cstate="print"/>
            <a:srcRect/>
            <a:stretch>
              <a:fillRect/>
            </a:stretch>
          </p:blipFill>
          <p:spPr bwMode="auto">
            <a:xfrm>
              <a:off x="1043648" y="4221088"/>
              <a:ext cx="360000" cy="379479"/>
            </a:xfrm>
            <a:prstGeom prst="rect">
              <a:avLst/>
            </a:prstGeom>
            <a:noFill/>
            <a:effectLst>
              <a:outerShdw blurRad="50800" dist="38100" dir="2700000" algn="tl" rotWithShape="0">
                <a:prstClr val="black">
                  <a:alpha val="40000"/>
                </a:prstClr>
              </a:outerShdw>
            </a:effectLst>
          </p:spPr>
        </p:pic>
        <p:pic>
          <p:nvPicPr>
            <p:cNvPr id="172" name="Picture 459" descr="图片238"/>
            <p:cNvPicPr>
              <a:picLocks noChangeAspect="1" noChangeArrowheads="1"/>
            </p:cNvPicPr>
            <p:nvPr/>
          </p:nvPicPr>
          <p:blipFill>
            <a:blip r:embed="rId9" cstate="print"/>
            <a:srcRect/>
            <a:stretch>
              <a:fillRect/>
            </a:stretch>
          </p:blipFill>
          <p:spPr bwMode="auto">
            <a:xfrm>
              <a:off x="1547664" y="4221088"/>
              <a:ext cx="360000" cy="379479"/>
            </a:xfrm>
            <a:prstGeom prst="rect">
              <a:avLst/>
            </a:prstGeom>
            <a:noFill/>
            <a:effectLst>
              <a:outerShdw blurRad="50800" dist="38100" dir="2700000" algn="tl" rotWithShape="0">
                <a:prstClr val="black">
                  <a:alpha val="40000"/>
                </a:prstClr>
              </a:outerShdw>
            </a:effectLst>
          </p:spPr>
        </p:pic>
        <p:cxnSp>
          <p:nvCxnSpPr>
            <p:cNvPr id="173" name="直接连接符 172"/>
            <p:cNvCxnSpPr>
              <a:stCxn id="171" idx="3"/>
              <a:endCxn id="172" idx="1"/>
            </p:cNvCxnSpPr>
            <p:nvPr/>
          </p:nvCxnSpPr>
          <p:spPr bwMode="auto">
            <a:xfrm>
              <a:off x="1403648" y="4410828"/>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4" name="直接连接符 173"/>
            <p:cNvCxnSpPr/>
            <p:nvPr/>
          </p:nvCxnSpPr>
          <p:spPr bwMode="auto">
            <a:xfrm>
              <a:off x="1403648" y="4437112"/>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75" name="圆角矩形 174"/>
            <p:cNvSpPr/>
            <p:nvPr/>
          </p:nvSpPr>
          <p:spPr bwMode="auto">
            <a:xfrm>
              <a:off x="935636" y="4185084"/>
              <a:ext cx="1044076" cy="451487"/>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cxnSp>
        <p:nvCxnSpPr>
          <p:cNvPr id="176" name="直接连接符 175"/>
          <p:cNvCxnSpPr>
            <a:stCxn id="151" idx="1"/>
            <a:endCxn id="150" idx="3"/>
          </p:cNvCxnSpPr>
          <p:nvPr/>
        </p:nvCxnSpPr>
        <p:spPr bwMode="auto">
          <a:xfrm flipH="1">
            <a:off x="2071297" y="2629797"/>
            <a:ext cx="277692"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77" name="椭圆 176"/>
          <p:cNvSpPr/>
          <p:nvPr/>
        </p:nvSpPr>
        <p:spPr bwMode="auto">
          <a:xfrm>
            <a:off x="2935372" y="3132659"/>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8" name="椭圆 177"/>
          <p:cNvSpPr/>
          <p:nvPr/>
        </p:nvSpPr>
        <p:spPr bwMode="auto">
          <a:xfrm>
            <a:off x="1423284" y="3132659"/>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9" name="椭圆 178"/>
          <p:cNvSpPr/>
          <p:nvPr/>
        </p:nvSpPr>
        <p:spPr bwMode="auto">
          <a:xfrm>
            <a:off x="2179328" y="2588080"/>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80" name="圆角矩形 179"/>
          <p:cNvSpPr/>
          <p:nvPr/>
        </p:nvSpPr>
        <p:spPr bwMode="auto">
          <a:xfrm>
            <a:off x="1656678" y="2478989"/>
            <a:ext cx="1097280" cy="276955"/>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181" name="直接连接符 180"/>
          <p:cNvCxnSpPr>
            <a:endCxn id="150" idx="0"/>
          </p:cNvCxnSpPr>
          <p:nvPr/>
        </p:nvCxnSpPr>
        <p:spPr bwMode="auto">
          <a:xfrm>
            <a:off x="1922131" y="2269694"/>
            <a:ext cx="1"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2" name="直接连接符 181"/>
          <p:cNvCxnSpPr>
            <a:endCxn id="151" idx="0"/>
          </p:cNvCxnSpPr>
          <p:nvPr/>
        </p:nvCxnSpPr>
        <p:spPr bwMode="auto">
          <a:xfrm>
            <a:off x="2498155" y="2269694"/>
            <a:ext cx="1"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3" name="直接连接符 182"/>
          <p:cNvCxnSpPr/>
          <p:nvPr/>
        </p:nvCxnSpPr>
        <p:spPr bwMode="auto">
          <a:xfrm>
            <a:off x="2071296" y="2144107"/>
            <a:ext cx="277693"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4" name="直接连接符 183"/>
          <p:cNvCxnSpPr>
            <a:endCxn id="151" idx="0"/>
          </p:cNvCxnSpPr>
          <p:nvPr/>
        </p:nvCxnSpPr>
        <p:spPr bwMode="auto">
          <a:xfrm>
            <a:off x="1922131" y="2269694"/>
            <a:ext cx="576025"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5" name="直接连接符 184"/>
          <p:cNvCxnSpPr>
            <a:endCxn id="150" idx="0"/>
          </p:cNvCxnSpPr>
          <p:nvPr/>
        </p:nvCxnSpPr>
        <p:spPr bwMode="auto">
          <a:xfrm flipH="1">
            <a:off x="1922132" y="2269694"/>
            <a:ext cx="576023"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6" name="直接连接符 185"/>
          <p:cNvCxnSpPr>
            <a:endCxn id="146" idx="2"/>
          </p:cNvCxnSpPr>
          <p:nvPr/>
        </p:nvCxnSpPr>
        <p:spPr bwMode="auto">
          <a:xfrm flipH="1" flipV="1">
            <a:off x="1907724" y="1828369"/>
            <a:ext cx="14406"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7" name="直接连接符 186"/>
          <p:cNvCxnSpPr>
            <a:endCxn id="147" idx="2"/>
          </p:cNvCxnSpPr>
          <p:nvPr/>
        </p:nvCxnSpPr>
        <p:spPr bwMode="auto">
          <a:xfrm flipH="1" flipV="1">
            <a:off x="2483748" y="1828369"/>
            <a:ext cx="14406"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8" name="直接连接符 187"/>
          <p:cNvCxnSpPr>
            <a:stCxn id="146" idx="3"/>
            <a:endCxn id="147" idx="1"/>
          </p:cNvCxnSpPr>
          <p:nvPr/>
        </p:nvCxnSpPr>
        <p:spPr bwMode="auto">
          <a:xfrm>
            <a:off x="2087724" y="1700504"/>
            <a:ext cx="216024"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9" name="直接连接符 188"/>
          <p:cNvCxnSpPr>
            <a:stCxn id="146" idx="2"/>
          </p:cNvCxnSpPr>
          <p:nvPr/>
        </p:nvCxnSpPr>
        <p:spPr bwMode="auto">
          <a:xfrm>
            <a:off x="1907724" y="1828369"/>
            <a:ext cx="590430"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0" name="直接连接符 189"/>
          <p:cNvCxnSpPr>
            <a:stCxn id="147" idx="2"/>
          </p:cNvCxnSpPr>
          <p:nvPr/>
        </p:nvCxnSpPr>
        <p:spPr bwMode="auto">
          <a:xfrm flipH="1">
            <a:off x="1922130" y="1828369"/>
            <a:ext cx="561618"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1" name="直接连接符 190"/>
          <p:cNvCxnSpPr>
            <a:stCxn id="147" idx="0"/>
            <a:endCxn id="142" idx="1"/>
          </p:cNvCxnSpPr>
          <p:nvPr/>
        </p:nvCxnSpPr>
        <p:spPr bwMode="auto">
          <a:xfrm flipV="1">
            <a:off x="2483749" y="1383718"/>
            <a:ext cx="285663"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2" name="直接连接符 191"/>
          <p:cNvCxnSpPr>
            <a:stCxn id="146" idx="0"/>
            <a:endCxn id="136" idx="1"/>
          </p:cNvCxnSpPr>
          <p:nvPr/>
        </p:nvCxnSpPr>
        <p:spPr bwMode="auto">
          <a:xfrm flipH="1" flipV="1">
            <a:off x="1552236" y="1383718"/>
            <a:ext cx="355488"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3" name="直接连接符 192"/>
          <p:cNvCxnSpPr>
            <a:stCxn id="136" idx="1"/>
            <a:endCxn id="147" idx="0"/>
          </p:cNvCxnSpPr>
          <p:nvPr/>
        </p:nvCxnSpPr>
        <p:spPr bwMode="auto">
          <a:xfrm>
            <a:off x="1552236" y="1383718"/>
            <a:ext cx="931512"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4" name="直接连接符 193"/>
          <p:cNvCxnSpPr>
            <a:stCxn id="142" idx="1"/>
            <a:endCxn id="146" idx="0"/>
          </p:cNvCxnSpPr>
          <p:nvPr/>
        </p:nvCxnSpPr>
        <p:spPr bwMode="auto">
          <a:xfrm flipH="1">
            <a:off x="1907725" y="1383718"/>
            <a:ext cx="861687"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5" name="直接连接符 194"/>
          <p:cNvCxnSpPr>
            <a:stCxn id="180" idx="2"/>
            <a:endCxn id="169" idx="0"/>
          </p:cNvCxnSpPr>
          <p:nvPr/>
        </p:nvCxnSpPr>
        <p:spPr bwMode="auto">
          <a:xfrm flipH="1">
            <a:off x="1516571" y="2755943"/>
            <a:ext cx="688747" cy="27799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6" name="直接连接符 195"/>
          <p:cNvCxnSpPr>
            <a:stCxn id="180" idx="2"/>
            <a:endCxn id="175" idx="0"/>
          </p:cNvCxnSpPr>
          <p:nvPr/>
        </p:nvCxnSpPr>
        <p:spPr bwMode="auto">
          <a:xfrm>
            <a:off x="2205319" y="2755943"/>
            <a:ext cx="823341" cy="27799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197" name="Picture 461" descr="图片240"/>
          <p:cNvPicPr>
            <a:picLocks noChangeAspect="1" noChangeArrowheads="1"/>
          </p:cNvPicPr>
          <p:nvPr/>
        </p:nvPicPr>
        <p:blipFill>
          <a:blip r:embed="rId6" cstate="print"/>
          <a:srcRect/>
          <a:stretch>
            <a:fillRect/>
          </a:stretch>
        </p:blipFill>
        <p:spPr bwMode="auto">
          <a:xfrm>
            <a:off x="1232904" y="3598433"/>
            <a:ext cx="298331" cy="233978"/>
          </a:xfrm>
          <a:prstGeom prst="rect">
            <a:avLst/>
          </a:prstGeom>
          <a:noFill/>
          <a:effectLst>
            <a:outerShdw blurRad="50800" dist="38100" dir="2700000" algn="tl" rotWithShape="0">
              <a:prstClr val="black">
                <a:alpha val="40000"/>
              </a:prstClr>
            </a:outerShdw>
          </a:effectLst>
        </p:spPr>
      </p:pic>
      <p:pic>
        <p:nvPicPr>
          <p:cNvPr id="198" name="Picture 461" descr="图片240"/>
          <p:cNvPicPr>
            <a:picLocks noChangeAspect="1" noChangeArrowheads="1"/>
          </p:cNvPicPr>
          <p:nvPr/>
        </p:nvPicPr>
        <p:blipFill>
          <a:blip r:embed="rId6" cstate="print"/>
          <a:srcRect/>
          <a:stretch>
            <a:fillRect/>
          </a:stretch>
        </p:blipFill>
        <p:spPr bwMode="auto">
          <a:xfrm>
            <a:off x="1700957" y="3598433"/>
            <a:ext cx="298331" cy="233978"/>
          </a:xfrm>
          <a:prstGeom prst="rect">
            <a:avLst/>
          </a:prstGeom>
          <a:noFill/>
          <a:effectLst>
            <a:outerShdw blurRad="50800" dist="38100" dir="2700000" algn="tl" rotWithShape="0">
              <a:prstClr val="black">
                <a:alpha val="40000"/>
              </a:prstClr>
            </a:outerShdw>
          </a:effectLst>
        </p:spPr>
      </p:pic>
      <p:pic>
        <p:nvPicPr>
          <p:cNvPr id="199" name="Picture 461" descr="图片240"/>
          <p:cNvPicPr>
            <a:picLocks noChangeAspect="1" noChangeArrowheads="1"/>
          </p:cNvPicPr>
          <p:nvPr/>
        </p:nvPicPr>
        <p:blipFill>
          <a:blip r:embed="rId6" cstate="print"/>
          <a:srcRect/>
          <a:stretch>
            <a:fillRect/>
          </a:stretch>
        </p:blipFill>
        <p:spPr bwMode="auto">
          <a:xfrm>
            <a:off x="2348989" y="3598433"/>
            <a:ext cx="298331" cy="233978"/>
          </a:xfrm>
          <a:prstGeom prst="rect">
            <a:avLst/>
          </a:prstGeom>
          <a:noFill/>
          <a:effectLst>
            <a:outerShdw blurRad="50800" dist="38100" dir="2700000" algn="tl" rotWithShape="0">
              <a:prstClr val="black">
                <a:alpha val="40000"/>
              </a:prstClr>
            </a:outerShdw>
          </a:effectLst>
        </p:spPr>
      </p:pic>
      <p:pic>
        <p:nvPicPr>
          <p:cNvPr id="200" name="Picture 461" descr="图片240"/>
          <p:cNvPicPr>
            <a:picLocks noChangeAspect="1" noChangeArrowheads="1"/>
          </p:cNvPicPr>
          <p:nvPr/>
        </p:nvPicPr>
        <p:blipFill>
          <a:blip r:embed="rId6" cstate="print"/>
          <a:srcRect/>
          <a:stretch>
            <a:fillRect/>
          </a:stretch>
        </p:blipFill>
        <p:spPr bwMode="auto">
          <a:xfrm>
            <a:off x="2817041" y="3598433"/>
            <a:ext cx="298331" cy="233978"/>
          </a:xfrm>
          <a:prstGeom prst="rect">
            <a:avLst/>
          </a:prstGeom>
          <a:noFill/>
          <a:effectLst>
            <a:outerShdw blurRad="50800" dist="38100" dir="2700000" algn="tl" rotWithShape="0">
              <a:prstClr val="black">
                <a:alpha val="40000"/>
              </a:prstClr>
            </a:outerShdw>
          </a:effectLst>
        </p:spPr>
      </p:pic>
      <p:pic>
        <p:nvPicPr>
          <p:cNvPr id="201" name="Picture 461" descr="图片240"/>
          <p:cNvPicPr>
            <a:picLocks noChangeAspect="1" noChangeArrowheads="1"/>
          </p:cNvPicPr>
          <p:nvPr/>
        </p:nvPicPr>
        <p:blipFill>
          <a:blip r:embed="rId6" cstate="print"/>
          <a:srcRect/>
          <a:stretch>
            <a:fillRect/>
          </a:stretch>
        </p:blipFill>
        <p:spPr bwMode="auto">
          <a:xfrm>
            <a:off x="3285093" y="3598433"/>
            <a:ext cx="298331" cy="233978"/>
          </a:xfrm>
          <a:prstGeom prst="rect">
            <a:avLst/>
          </a:prstGeom>
          <a:noFill/>
          <a:effectLst>
            <a:outerShdw blurRad="50800" dist="38100" dir="2700000" algn="tl" rotWithShape="0">
              <a:prstClr val="black">
                <a:alpha val="40000"/>
              </a:prstClr>
            </a:outerShdw>
          </a:effectLst>
        </p:spPr>
      </p:pic>
      <p:cxnSp>
        <p:nvCxnSpPr>
          <p:cNvPr id="202" name="直接连接符 201"/>
          <p:cNvCxnSpPr>
            <a:stCxn id="175" idx="2"/>
            <a:endCxn id="200" idx="0"/>
          </p:cNvCxnSpPr>
          <p:nvPr/>
        </p:nvCxnSpPr>
        <p:spPr bwMode="auto">
          <a:xfrm flipH="1">
            <a:off x="2966206" y="3314547"/>
            <a:ext cx="62453"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3" name="直接连接符 202"/>
          <p:cNvCxnSpPr>
            <a:stCxn id="201" idx="0"/>
            <a:endCxn id="175" idx="2"/>
          </p:cNvCxnSpPr>
          <p:nvPr/>
        </p:nvCxnSpPr>
        <p:spPr bwMode="auto">
          <a:xfrm flipH="1" flipV="1">
            <a:off x="3028660" y="3314547"/>
            <a:ext cx="405599"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4" name="直接连接符 203"/>
          <p:cNvCxnSpPr>
            <a:stCxn id="199" idx="0"/>
            <a:endCxn id="175" idx="2"/>
          </p:cNvCxnSpPr>
          <p:nvPr/>
        </p:nvCxnSpPr>
        <p:spPr bwMode="auto">
          <a:xfrm flipV="1">
            <a:off x="2498155" y="3314547"/>
            <a:ext cx="530505"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5" name="直接连接符 204"/>
          <p:cNvCxnSpPr>
            <a:stCxn id="197" idx="0"/>
            <a:endCxn id="169" idx="2"/>
          </p:cNvCxnSpPr>
          <p:nvPr/>
        </p:nvCxnSpPr>
        <p:spPr bwMode="auto">
          <a:xfrm flipV="1">
            <a:off x="1382071" y="3314547"/>
            <a:ext cx="134501"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6" name="直接连接符 205"/>
          <p:cNvCxnSpPr>
            <a:stCxn id="198" idx="0"/>
            <a:endCxn id="169" idx="2"/>
          </p:cNvCxnSpPr>
          <p:nvPr/>
        </p:nvCxnSpPr>
        <p:spPr bwMode="auto">
          <a:xfrm flipH="1" flipV="1">
            <a:off x="1516572" y="3314547"/>
            <a:ext cx="333551"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7" name="直接连接符 206"/>
          <p:cNvCxnSpPr>
            <a:stCxn id="144" idx="0"/>
            <a:endCxn id="169" idx="2"/>
          </p:cNvCxnSpPr>
          <p:nvPr/>
        </p:nvCxnSpPr>
        <p:spPr bwMode="auto">
          <a:xfrm flipV="1">
            <a:off x="914019" y="3314547"/>
            <a:ext cx="602553"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208" name="Picture 10" descr="F:\PIC\16：10_PPT_pic\ICOS\Computer-icon.png"/>
          <p:cNvPicPr>
            <a:picLocks noChangeAspect="1" noChangeArrowheads="1"/>
          </p:cNvPicPr>
          <p:nvPr/>
        </p:nvPicPr>
        <p:blipFill>
          <a:blip r:embed="rId4" cstate="screen"/>
          <a:srcRect/>
          <a:stretch>
            <a:fillRect/>
          </a:stretch>
        </p:blipFill>
        <p:spPr bwMode="auto">
          <a:xfrm>
            <a:off x="1151620" y="4083948"/>
            <a:ext cx="360000" cy="270000"/>
          </a:xfrm>
          <a:prstGeom prst="rect">
            <a:avLst/>
          </a:prstGeom>
          <a:noFill/>
          <a:effectLst>
            <a:outerShdw blurRad="50800" dist="38100" dir="2700000" algn="tl" rotWithShape="0">
              <a:prstClr val="black">
                <a:alpha val="40000"/>
              </a:prstClr>
            </a:outerShdw>
          </a:effectLst>
        </p:spPr>
      </p:pic>
      <p:cxnSp>
        <p:nvCxnSpPr>
          <p:cNvPr id="209" name="直接连接符 208"/>
          <p:cNvCxnSpPr>
            <a:stCxn id="208" idx="0"/>
            <a:endCxn id="197" idx="2"/>
          </p:cNvCxnSpPr>
          <p:nvPr/>
        </p:nvCxnSpPr>
        <p:spPr bwMode="auto">
          <a:xfrm flipV="1">
            <a:off x="1331620" y="3832411"/>
            <a:ext cx="50450" cy="251537"/>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10" name="直接连接符 209"/>
          <p:cNvCxnSpPr/>
          <p:nvPr/>
        </p:nvCxnSpPr>
        <p:spPr bwMode="auto">
          <a:xfrm>
            <a:off x="719572" y="1491630"/>
            <a:ext cx="2664176" cy="0"/>
          </a:xfrm>
          <a:prstGeom prst="line">
            <a:avLst/>
          </a:prstGeom>
          <a:ln w="38100">
            <a:prstDash val="dash"/>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212" name="Picture 10" descr="F:\PIC\16：10_PPT_pic\ICOS\Computer-icon.png"/>
          <p:cNvPicPr>
            <a:picLocks noChangeAspect="1" noChangeArrowheads="1"/>
          </p:cNvPicPr>
          <p:nvPr/>
        </p:nvPicPr>
        <p:blipFill>
          <a:blip r:embed="rId4" cstate="screen"/>
          <a:srcRect/>
          <a:stretch>
            <a:fillRect/>
          </a:stretch>
        </p:blipFill>
        <p:spPr bwMode="auto">
          <a:xfrm>
            <a:off x="2879852" y="4083918"/>
            <a:ext cx="360000" cy="270000"/>
          </a:xfrm>
          <a:prstGeom prst="rect">
            <a:avLst/>
          </a:prstGeom>
          <a:noFill/>
          <a:effectLst>
            <a:outerShdw blurRad="50800" dist="38100" dir="2700000" algn="tl" rotWithShape="0">
              <a:prstClr val="black">
                <a:alpha val="40000"/>
              </a:prstClr>
            </a:outerShdw>
          </a:effectLst>
        </p:spPr>
      </p:pic>
      <p:cxnSp>
        <p:nvCxnSpPr>
          <p:cNvPr id="213" name="直接连接符 212"/>
          <p:cNvCxnSpPr>
            <a:stCxn id="212" idx="0"/>
            <a:endCxn id="200" idx="2"/>
          </p:cNvCxnSpPr>
          <p:nvPr/>
        </p:nvCxnSpPr>
        <p:spPr bwMode="auto">
          <a:xfrm flipH="1" flipV="1">
            <a:off x="2966206" y="3832411"/>
            <a:ext cx="93646" cy="251507"/>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15" name="任意多边形 214"/>
          <p:cNvSpPr/>
          <p:nvPr/>
        </p:nvSpPr>
        <p:spPr bwMode="auto">
          <a:xfrm>
            <a:off x="1346216" y="2196020"/>
            <a:ext cx="593387" cy="1947964"/>
          </a:xfrm>
          <a:custGeom>
            <a:avLst/>
            <a:gdLst>
              <a:gd name="connsiteX0" fmla="*/ 0 w 593387"/>
              <a:gd name="connsiteY0" fmla="*/ 2597285 h 2597285"/>
              <a:gd name="connsiteX1" fmla="*/ 68093 w 593387"/>
              <a:gd name="connsiteY1" fmla="*/ 2110902 h 2597285"/>
              <a:gd name="connsiteX2" fmla="*/ 126459 w 593387"/>
              <a:gd name="connsiteY2" fmla="*/ 1507787 h 2597285"/>
              <a:gd name="connsiteX3" fmla="*/ 486383 w 593387"/>
              <a:gd name="connsiteY3" fmla="*/ 972765 h 2597285"/>
              <a:gd name="connsiteX4" fmla="*/ 573932 w 593387"/>
              <a:gd name="connsiteY4" fmla="*/ 486383 h 2597285"/>
              <a:gd name="connsiteX5" fmla="*/ 593387 w 593387"/>
              <a:gd name="connsiteY5" fmla="*/ 0 h 259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387" h="2597285">
                <a:moveTo>
                  <a:pt x="0" y="2597285"/>
                </a:moveTo>
                <a:cubicBezTo>
                  <a:pt x="23508" y="2444885"/>
                  <a:pt x="47017" y="2292485"/>
                  <a:pt x="68093" y="2110902"/>
                </a:cubicBezTo>
                <a:cubicBezTo>
                  <a:pt x="89169" y="1929319"/>
                  <a:pt x="56744" y="1697476"/>
                  <a:pt x="126459" y="1507787"/>
                </a:cubicBezTo>
                <a:cubicBezTo>
                  <a:pt x="196174" y="1318098"/>
                  <a:pt x="411804" y="1142999"/>
                  <a:pt x="486383" y="972765"/>
                </a:cubicBezTo>
                <a:cubicBezTo>
                  <a:pt x="560962" y="802531"/>
                  <a:pt x="556098" y="648511"/>
                  <a:pt x="573932" y="486383"/>
                </a:cubicBezTo>
                <a:cubicBezTo>
                  <a:pt x="591766" y="324256"/>
                  <a:pt x="592576" y="162128"/>
                  <a:pt x="593387" y="0"/>
                </a:cubicBezTo>
              </a:path>
            </a:pathLst>
          </a:custGeom>
          <a:ln w="38100">
            <a:solidFill>
              <a:srgbClr val="C00000"/>
            </a:solidFill>
            <a:tailEnd type="stealth" w="med" len="lg"/>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pic>
        <p:nvPicPr>
          <p:cNvPr id="216" name="Picture 7" descr="F:\PIC\16：10_PPT_pic\ICOS\Status-security-low-icon.png"/>
          <p:cNvPicPr>
            <a:picLocks noChangeAspect="1" noChangeArrowheads="1"/>
          </p:cNvPicPr>
          <p:nvPr/>
        </p:nvPicPr>
        <p:blipFill>
          <a:blip r:embed="rId10" cstate="screen"/>
          <a:srcRect/>
          <a:stretch>
            <a:fillRect/>
          </a:stretch>
        </p:blipFill>
        <p:spPr bwMode="auto">
          <a:xfrm>
            <a:off x="1390502" y="2210696"/>
            <a:ext cx="480708" cy="360531"/>
          </a:xfrm>
          <a:prstGeom prst="rect">
            <a:avLst/>
          </a:prstGeom>
          <a:noFill/>
        </p:spPr>
      </p:pic>
      <p:pic>
        <p:nvPicPr>
          <p:cNvPr id="218" name="Picture 1271" descr="图片220"/>
          <p:cNvPicPr>
            <a:picLocks noChangeAspect="1" noChangeArrowheads="1"/>
          </p:cNvPicPr>
          <p:nvPr/>
        </p:nvPicPr>
        <p:blipFill>
          <a:blip r:embed="rId11" cstate="print"/>
          <a:srcRect/>
          <a:stretch>
            <a:fillRect/>
          </a:stretch>
        </p:blipFill>
        <p:spPr bwMode="auto">
          <a:xfrm>
            <a:off x="3210624" y="2530027"/>
            <a:ext cx="573700" cy="223067"/>
          </a:xfrm>
          <a:prstGeom prst="rect">
            <a:avLst/>
          </a:prstGeom>
          <a:noFill/>
          <a:effectLst>
            <a:outerShdw blurRad="50800" dist="38100" dir="2700000" algn="tl" rotWithShape="0">
              <a:prstClr val="black">
                <a:alpha val="40000"/>
              </a:prstClr>
            </a:outerShdw>
          </a:effectLst>
        </p:spPr>
      </p:pic>
      <p:cxnSp>
        <p:nvCxnSpPr>
          <p:cNvPr id="219" name="直接连接符 218"/>
          <p:cNvCxnSpPr>
            <a:stCxn id="151" idx="3"/>
            <a:endCxn id="218" idx="1"/>
          </p:cNvCxnSpPr>
          <p:nvPr/>
        </p:nvCxnSpPr>
        <p:spPr bwMode="auto">
          <a:xfrm>
            <a:off x="2647322" y="2629797"/>
            <a:ext cx="563303" cy="11764"/>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220" name="Picture 1682" descr="图片54"/>
          <p:cNvPicPr>
            <a:picLocks noChangeAspect="1" noChangeArrowheads="1"/>
          </p:cNvPicPr>
          <p:nvPr/>
        </p:nvPicPr>
        <p:blipFill>
          <a:blip r:embed="rId12" cstate="print"/>
          <a:srcRect/>
          <a:stretch>
            <a:fillRect/>
          </a:stretch>
        </p:blipFill>
        <p:spPr bwMode="auto">
          <a:xfrm>
            <a:off x="1016862" y="1970283"/>
            <a:ext cx="298330" cy="340897"/>
          </a:xfrm>
          <a:prstGeom prst="rect">
            <a:avLst/>
          </a:prstGeom>
          <a:noFill/>
          <a:effectLst>
            <a:outerShdw blurRad="50800" dist="38100" dir="2700000" algn="tl" rotWithShape="0">
              <a:prstClr val="black">
                <a:alpha val="40000"/>
              </a:prstClr>
            </a:outerShdw>
          </a:effectLst>
        </p:spPr>
      </p:pic>
      <p:cxnSp>
        <p:nvCxnSpPr>
          <p:cNvPr id="221" name="直接连接符 220"/>
          <p:cNvCxnSpPr>
            <a:endCxn id="220" idx="3"/>
          </p:cNvCxnSpPr>
          <p:nvPr/>
        </p:nvCxnSpPr>
        <p:spPr bwMode="auto">
          <a:xfrm flipH="1" flipV="1">
            <a:off x="1315192" y="2140732"/>
            <a:ext cx="457772" cy="337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2050" name="Picture 2"/>
          <p:cNvPicPr>
            <a:picLocks noChangeAspect="1" noChangeArrowheads="1"/>
          </p:cNvPicPr>
          <p:nvPr/>
        </p:nvPicPr>
        <p:blipFill>
          <a:blip r:embed="rId13" cstate="print"/>
          <a:srcRect/>
          <a:stretch>
            <a:fillRect/>
          </a:stretch>
        </p:blipFill>
        <p:spPr bwMode="auto">
          <a:xfrm>
            <a:off x="490032" y="768571"/>
            <a:ext cx="1083901" cy="561505"/>
          </a:xfrm>
          <a:prstGeom prst="rect">
            <a:avLst/>
          </a:prstGeom>
          <a:ln>
            <a:noFill/>
          </a:ln>
          <a:effectLst>
            <a:softEdge rad="112500"/>
          </a:effectLst>
        </p:spPr>
      </p:pic>
      <p:grpSp>
        <p:nvGrpSpPr>
          <p:cNvPr id="5" name="组合 70"/>
          <p:cNvGrpSpPr/>
          <p:nvPr/>
        </p:nvGrpSpPr>
        <p:grpSpPr>
          <a:xfrm>
            <a:off x="1081794" y="1006079"/>
            <a:ext cx="969926" cy="378042"/>
            <a:chOff x="863588" y="1700808"/>
            <a:chExt cx="969926" cy="504056"/>
          </a:xfrm>
          <a:effectLst>
            <a:outerShdw blurRad="50800" dist="38100" dir="2700000" algn="tl" rotWithShape="0">
              <a:prstClr val="black">
                <a:alpha val="40000"/>
              </a:prstClr>
            </a:outerShdw>
          </a:effectLst>
        </p:grpSpPr>
        <p:sp>
          <p:nvSpPr>
            <p:cNvPr id="223" name="云形 222"/>
            <p:cNvSpPr/>
            <p:nvPr/>
          </p:nvSpPr>
          <p:spPr bwMode="auto">
            <a:xfrm>
              <a:off x="863588" y="1700808"/>
              <a:ext cx="940883" cy="504056"/>
            </a:xfrm>
            <a:prstGeom prst="cloud">
              <a:avLst/>
            </a:prstGeom>
            <a:solidFill>
              <a:schemeClr val="bg1">
                <a:lumMod val="8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200" b="0" i="0" u="none" strike="noStrike" cap="none" normalizeH="0" baseline="0" dirty="0" smtClean="0">
                <a:ln>
                  <a:noFill/>
                </a:ln>
                <a:solidFill>
                  <a:schemeClr val="tx1"/>
                </a:solidFill>
                <a:effectLst/>
                <a:latin typeface="Arial" charset="0"/>
                <a:ea typeface="宋体" charset="-122"/>
              </a:endParaRPr>
            </a:p>
          </p:txBody>
        </p:sp>
        <p:sp>
          <p:nvSpPr>
            <p:cNvPr id="224" name="TextBox 223"/>
            <p:cNvSpPr txBox="1"/>
            <p:nvPr/>
          </p:nvSpPr>
          <p:spPr>
            <a:xfrm>
              <a:off x="899592" y="1789075"/>
              <a:ext cx="933922" cy="410369"/>
            </a:xfrm>
            <a:prstGeom prst="rect">
              <a:avLst/>
            </a:prstGeom>
            <a:noFill/>
            <a:ln>
              <a:noFill/>
            </a:ln>
          </p:spPr>
          <p:txBody>
            <a:bodyPr wrap="square" rtlCol="0">
              <a:spAutoFit/>
            </a:bodyPr>
            <a:lstStyle/>
            <a:p>
              <a:r>
                <a:rPr lang="en-US" altLang="zh-CN" sz="1400" b="1" dirty="0" smtClean="0">
                  <a:latin typeface="Arial" charset="0"/>
                  <a:ea typeface="宋体" charset="-122"/>
                </a:rPr>
                <a:t>Internet</a:t>
              </a:r>
              <a:endParaRPr lang="zh-CN" altLang="en-US" sz="1400" b="1" dirty="0" smtClean="0">
                <a:latin typeface="Arial" charset="0"/>
                <a:ea typeface="宋体" charset="-122"/>
              </a:endParaRPr>
            </a:p>
          </p:txBody>
        </p:sp>
      </p:grpSp>
      <p:sp>
        <p:nvSpPr>
          <p:cNvPr id="225" name="任意多边形 224"/>
          <p:cNvSpPr/>
          <p:nvPr/>
        </p:nvSpPr>
        <p:spPr bwMode="auto">
          <a:xfrm>
            <a:off x="972072" y="1221600"/>
            <a:ext cx="2502644" cy="2901269"/>
          </a:xfrm>
          <a:custGeom>
            <a:avLst/>
            <a:gdLst>
              <a:gd name="connsiteX0" fmla="*/ 1342417 w 1342417"/>
              <a:gd name="connsiteY0" fmla="*/ 3608961 h 3608961"/>
              <a:gd name="connsiteX1" fmla="*/ 1235413 w 1342417"/>
              <a:gd name="connsiteY1" fmla="*/ 3249038 h 3608961"/>
              <a:gd name="connsiteX2" fmla="*/ 1254868 w 1342417"/>
              <a:gd name="connsiteY2" fmla="*/ 2665378 h 3608961"/>
              <a:gd name="connsiteX3" fmla="*/ 846306 w 1342417"/>
              <a:gd name="connsiteY3" fmla="*/ 1887166 h 3608961"/>
              <a:gd name="connsiteX4" fmla="*/ 836579 w 1342417"/>
              <a:gd name="connsiteY4" fmla="*/ 1322961 h 3608961"/>
              <a:gd name="connsiteX5" fmla="*/ 856034 w 1342417"/>
              <a:gd name="connsiteY5" fmla="*/ 612842 h 3608961"/>
              <a:gd name="connsiteX6" fmla="*/ 749030 w 1342417"/>
              <a:gd name="connsiteY6" fmla="*/ 214008 h 3608961"/>
              <a:gd name="connsiteX7" fmla="*/ 0 w 1342417"/>
              <a:gd name="connsiteY7" fmla="*/ 0 h 360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417" h="3608961">
                <a:moveTo>
                  <a:pt x="1342417" y="3608961"/>
                </a:moveTo>
                <a:cubicBezTo>
                  <a:pt x="1296210" y="3507631"/>
                  <a:pt x="1250004" y="3406302"/>
                  <a:pt x="1235413" y="3249038"/>
                </a:cubicBezTo>
                <a:cubicBezTo>
                  <a:pt x="1220822" y="3091774"/>
                  <a:pt x="1319719" y="2892357"/>
                  <a:pt x="1254868" y="2665378"/>
                </a:cubicBezTo>
                <a:cubicBezTo>
                  <a:pt x="1190017" y="2438399"/>
                  <a:pt x="916021" y="2110902"/>
                  <a:pt x="846306" y="1887166"/>
                </a:cubicBezTo>
                <a:cubicBezTo>
                  <a:pt x="776591" y="1663430"/>
                  <a:pt x="834958" y="1535348"/>
                  <a:pt x="836579" y="1322961"/>
                </a:cubicBezTo>
                <a:cubicBezTo>
                  <a:pt x="838200" y="1110574"/>
                  <a:pt x="870626" y="797668"/>
                  <a:pt x="856034" y="612842"/>
                </a:cubicBezTo>
                <a:cubicBezTo>
                  <a:pt x="841443" y="428017"/>
                  <a:pt x="891702" y="316148"/>
                  <a:pt x="749030" y="214008"/>
                </a:cubicBezTo>
                <a:cubicBezTo>
                  <a:pt x="606358" y="111868"/>
                  <a:pt x="303179" y="55934"/>
                  <a:pt x="0" y="0"/>
                </a:cubicBezTo>
              </a:path>
            </a:pathLst>
          </a:custGeom>
          <a:ln w="38100">
            <a:solidFill>
              <a:srgbClr val="000080"/>
            </a:solidFill>
            <a:tailEnd type="stealth" w="med" len="lg"/>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26" name="TextBox 225"/>
          <p:cNvSpPr txBox="1"/>
          <p:nvPr/>
        </p:nvSpPr>
        <p:spPr>
          <a:xfrm>
            <a:off x="4615032" y="1377774"/>
            <a:ext cx="3991087" cy="830997"/>
          </a:xfrm>
          <a:prstGeom prst="rect">
            <a:avLst/>
          </a:prstGeom>
          <a:noFill/>
        </p:spPr>
        <p:txBody>
          <a:bodyPr wrap="square" rtlCol="0">
            <a:spAutoFit/>
          </a:bodyPr>
          <a:lstStyle/>
          <a:p>
            <a:r>
              <a:rPr lang="zh-CN" altLang="en-US" sz="1200" b="1" dirty="0" smtClean="0">
                <a:solidFill>
                  <a:srgbClr val="C00000"/>
                </a:solidFill>
                <a:latin typeface="微软雅黑" pitchFamily="34" charset="-122"/>
                <a:ea typeface="微软雅黑" pitchFamily="34" charset="-122"/>
              </a:rPr>
              <a:t>对于学生用户的一些违规网络行为，需要进行追溯，快速准确寻找到违规行为的责任人</a:t>
            </a:r>
            <a:endParaRPr lang="en-US" altLang="zh-CN" sz="1200" b="1" dirty="0" smtClean="0">
              <a:solidFill>
                <a:srgbClr val="C00000"/>
              </a:solidFill>
              <a:latin typeface="微软雅黑" pitchFamily="34" charset="-122"/>
              <a:ea typeface="微软雅黑" pitchFamily="34" charset="-122"/>
            </a:endParaRPr>
          </a:p>
          <a:p>
            <a:endParaRPr lang="en-US" altLang="zh-CN" sz="1200" b="1" dirty="0" smtClean="0">
              <a:solidFill>
                <a:srgbClr val="C00000"/>
              </a:solidFill>
              <a:latin typeface="微软雅黑" pitchFamily="34" charset="-122"/>
              <a:ea typeface="微软雅黑" pitchFamily="34" charset="-122"/>
            </a:endParaRPr>
          </a:p>
          <a:p>
            <a:endParaRPr lang="en-US" altLang="zh-CN" sz="1200" b="1" dirty="0" smtClean="0">
              <a:solidFill>
                <a:srgbClr val="C00000"/>
              </a:solidFill>
              <a:latin typeface="微软雅黑" pitchFamily="34" charset="-122"/>
              <a:ea typeface="微软雅黑" pitchFamily="34" charset="-122"/>
            </a:endParaRPr>
          </a:p>
        </p:txBody>
      </p:sp>
      <p:sp>
        <p:nvSpPr>
          <p:cNvPr id="227" name="Rectangle 20"/>
          <p:cNvSpPr>
            <a:spLocks noChangeArrowheads="1"/>
          </p:cNvSpPr>
          <p:nvPr/>
        </p:nvSpPr>
        <p:spPr bwMode="auto">
          <a:xfrm>
            <a:off x="4572929" y="2052066"/>
            <a:ext cx="4237584" cy="461665"/>
          </a:xfrm>
          <a:prstGeom prst="rect">
            <a:avLst/>
          </a:prstGeom>
          <a:noFill/>
          <a:ln w="9525">
            <a:noFill/>
            <a:miter lim="800000"/>
            <a:headEnd/>
            <a:tailEnd/>
          </a:ln>
        </p:spPr>
        <p:txBody>
          <a:bodyPr wrap="square">
            <a:spAutoFit/>
          </a:bodyPr>
          <a:lstStyle/>
          <a:p>
            <a:r>
              <a:rPr lang="zh-CN" altLang="en-US" sz="1200" dirty="0" smtClean="0">
                <a:latin typeface="微软雅黑" pitchFamily="34" charset="-122"/>
                <a:ea typeface="微软雅黑" pitchFamily="34" charset="-122"/>
              </a:rPr>
              <a:t>用户信息记录：用户名、</a:t>
            </a:r>
            <a:r>
              <a:rPr lang="en-US" altLang="zh-CN" sz="1200" dirty="0" err="1" smtClean="0">
                <a:latin typeface="微软雅黑" pitchFamily="34" charset="-122"/>
                <a:ea typeface="微软雅黑" pitchFamily="34" charset="-122"/>
              </a:rPr>
              <a:t>vlanID</a:t>
            </a:r>
            <a:r>
              <a:rPr lang="zh-CN" altLang="en-US" sz="1200" dirty="0" smtClean="0">
                <a:latin typeface="微软雅黑" pitchFamily="34" charset="-122"/>
                <a:ea typeface="微软雅黑" pitchFamily="34" charset="-122"/>
              </a:rPr>
              <a:t>、交换机端口、</a:t>
            </a:r>
            <a:r>
              <a:rPr lang="en-US" altLang="zh-CN" sz="1200" dirty="0" smtClean="0">
                <a:latin typeface="微软雅黑" pitchFamily="34" charset="-122"/>
                <a:ea typeface="微软雅黑" pitchFamily="34" charset="-122"/>
              </a:rPr>
              <a:t>AP</a:t>
            </a:r>
            <a:r>
              <a:rPr lang="zh-CN" altLang="en-US" sz="1200" dirty="0" smtClean="0">
                <a:latin typeface="微软雅黑" pitchFamily="34" charset="-122"/>
                <a:ea typeface="微软雅黑" pitchFamily="34" charset="-122"/>
              </a:rPr>
              <a:t>位置、时间、</a:t>
            </a:r>
            <a:r>
              <a:rPr lang="en-US" altLang="zh-CN" sz="1200" dirty="0" smtClean="0">
                <a:latin typeface="微软雅黑" pitchFamily="34" charset="-122"/>
                <a:ea typeface="微软雅黑" pitchFamily="34" charset="-122"/>
              </a:rPr>
              <a:t>URL</a:t>
            </a:r>
            <a:endParaRPr lang="zh-CN" altLang="en-US" sz="1200" dirty="0" smtClean="0">
              <a:latin typeface="微软雅黑" pitchFamily="34" charset="-122"/>
              <a:ea typeface="微软雅黑" pitchFamily="34" charset="-122"/>
            </a:endParaRPr>
          </a:p>
        </p:txBody>
      </p:sp>
      <p:sp>
        <p:nvSpPr>
          <p:cNvPr id="228" name="Rectangle 20"/>
          <p:cNvSpPr>
            <a:spLocks noChangeArrowheads="1"/>
          </p:cNvSpPr>
          <p:nvPr/>
        </p:nvSpPr>
        <p:spPr bwMode="auto">
          <a:xfrm>
            <a:off x="4615960" y="2534643"/>
            <a:ext cx="4097734" cy="646331"/>
          </a:xfrm>
          <a:prstGeom prst="rect">
            <a:avLst/>
          </a:prstGeom>
          <a:noFill/>
          <a:ln w="9525">
            <a:noFill/>
            <a:miter lim="800000"/>
            <a:headEnd/>
            <a:tailEnd/>
          </a:ln>
        </p:spPr>
        <p:txBody>
          <a:bodyPr wrap="square">
            <a:spAutoFit/>
          </a:bodyPr>
          <a:lstStyle/>
          <a:p>
            <a:r>
              <a:rPr lang="en-US" altLang="zh-CN" sz="1200" dirty="0" smtClean="0">
                <a:latin typeface="微软雅黑" pitchFamily="34" charset="-122"/>
                <a:ea typeface="微软雅黑" pitchFamily="34" charset="-122"/>
              </a:rPr>
              <a:t>BRAS</a:t>
            </a:r>
            <a:r>
              <a:rPr lang="zh-CN" altLang="en-US" sz="1200" dirty="0" smtClean="0">
                <a:latin typeface="微软雅黑" pitchFamily="34" charset="-122"/>
                <a:ea typeface="微软雅黑" pitchFamily="34" charset="-122"/>
              </a:rPr>
              <a:t>做</a:t>
            </a:r>
            <a:r>
              <a:rPr lang="en-US" altLang="zh-CN" sz="1200" dirty="0" smtClean="0">
                <a:latin typeface="微软雅黑" pitchFamily="34" charset="-122"/>
                <a:ea typeface="微软雅黑" pitchFamily="34" charset="-122"/>
              </a:rPr>
              <a:t>NAT</a:t>
            </a:r>
            <a:r>
              <a:rPr lang="zh-CN" altLang="en-US" sz="1200" dirty="0" smtClean="0">
                <a:latin typeface="微软雅黑" pitchFamily="34" charset="-122"/>
                <a:ea typeface="微软雅黑" pitchFamily="34" charset="-122"/>
              </a:rPr>
              <a:t>时在</a:t>
            </a:r>
            <a:r>
              <a:rPr lang="en-US" altLang="zh-CN" sz="1200" dirty="0" smtClean="0">
                <a:latin typeface="微软雅黑" pitchFamily="34" charset="-122"/>
                <a:ea typeface="微软雅黑" pitchFamily="34" charset="-122"/>
              </a:rPr>
              <a:t>IP/Port</a:t>
            </a:r>
            <a:r>
              <a:rPr lang="zh-CN" altLang="en-US" sz="1200" dirty="0" smtClean="0">
                <a:latin typeface="微软雅黑" pitchFamily="34" charset="-122"/>
                <a:ea typeface="微软雅黑" pitchFamily="34" charset="-122"/>
              </a:rPr>
              <a:t>表项中加入用户名，在扩展</a:t>
            </a:r>
            <a:r>
              <a:rPr lang="en-US" altLang="zh-CN" sz="1200" dirty="0" smtClean="0">
                <a:latin typeface="微软雅黑" pitchFamily="34" charset="-122"/>
                <a:ea typeface="微软雅黑" pitchFamily="34" charset="-122"/>
              </a:rPr>
              <a:t>Radius</a:t>
            </a:r>
            <a:r>
              <a:rPr lang="zh-CN" altLang="en-US" sz="1200" dirty="0" smtClean="0">
                <a:latin typeface="微软雅黑" pitchFamily="34" charset="-122"/>
                <a:ea typeface="微软雅黑" pitchFamily="34" charset="-122"/>
              </a:rPr>
              <a:t>属性中加入，上报</a:t>
            </a:r>
            <a:r>
              <a:rPr lang="en-US" altLang="zh-CN" sz="1200" dirty="0" smtClean="0">
                <a:latin typeface="微软雅黑" pitchFamily="34" charset="-122"/>
                <a:ea typeface="微软雅黑" pitchFamily="34" charset="-122"/>
              </a:rPr>
              <a:t>Radius</a:t>
            </a:r>
            <a:r>
              <a:rPr lang="zh-CN" altLang="en-US" sz="1200" dirty="0" smtClean="0">
                <a:latin typeface="微软雅黑" pitchFamily="34" charset="-122"/>
                <a:ea typeface="微软雅黑" pitchFamily="34" charset="-122"/>
              </a:rPr>
              <a:t>服务器</a:t>
            </a:r>
          </a:p>
          <a:p>
            <a:endParaRPr lang="en-US" altLang="zh-CN" sz="1200" dirty="0" smtClean="0">
              <a:latin typeface="微软雅黑" pitchFamily="34" charset="-122"/>
              <a:ea typeface="微软雅黑" pitchFamily="34" charset="-122"/>
            </a:endParaRPr>
          </a:p>
        </p:txBody>
      </p:sp>
      <p:sp>
        <p:nvSpPr>
          <p:cNvPr id="229" name="Rectangle 20"/>
          <p:cNvSpPr>
            <a:spLocks noChangeArrowheads="1"/>
          </p:cNvSpPr>
          <p:nvPr/>
        </p:nvSpPr>
        <p:spPr bwMode="auto">
          <a:xfrm>
            <a:off x="4626718" y="3002961"/>
            <a:ext cx="3871822" cy="461665"/>
          </a:xfrm>
          <a:prstGeom prst="rect">
            <a:avLst/>
          </a:prstGeom>
          <a:noFill/>
          <a:ln w="9525">
            <a:noFill/>
            <a:miter lim="800000"/>
            <a:headEnd/>
            <a:tailEnd/>
          </a:ln>
        </p:spPr>
        <p:txBody>
          <a:bodyPr wrap="square">
            <a:spAutoFit/>
          </a:bodyPr>
          <a:lstStyle/>
          <a:p>
            <a:r>
              <a:rPr lang="zh-CN" altLang="en-US" sz="1200" dirty="0" smtClean="0">
                <a:latin typeface="微软雅黑" pitchFamily="34" charset="-122"/>
                <a:ea typeface="微软雅黑" pitchFamily="34" charset="-122"/>
              </a:rPr>
              <a:t>对于违规行为，可根据公网地址</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端口号在</a:t>
            </a:r>
            <a:r>
              <a:rPr lang="en-US" altLang="zh-CN" sz="1200" dirty="0" smtClean="0">
                <a:latin typeface="微软雅黑" pitchFamily="34" charset="-122"/>
                <a:ea typeface="微软雅黑" pitchFamily="34" charset="-122"/>
              </a:rPr>
              <a:t>Radius</a:t>
            </a:r>
            <a:r>
              <a:rPr lang="zh-CN" altLang="en-US" sz="1200" dirty="0" smtClean="0">
                <a:latin typeface="微软雅黑" pitchFamily="34" charset="-122"/>
                <a:ea typeface="微软雅黑" pitchFamily="34" charset="-122"/>
              </a:rPr>
              <a:t>服务器日志中获取到用户名，直接定位到用户</a:t>
            </a:r>
            <a:endParaRPr lang="zh-CN" altLang="en-US" sz="1200" dirty="0">
              <a:latin typeface="微软雅黑" pitchFamily="34" charset="-122"/>
              <a:ea typeface="微软雅黑" pitchFamily="34" charset="-122"/>
            </a:endParaRPr>
          </a:p>
        </p:txBody>
      </p:sp>
      <p:pic>
        <p:nvPicPr>
          <p:cNvPr id="230" name="Picture 16" descr="数字 1"/>
          <p:cNvPicPr>
            <a:picLocks noChangeAspect="1" noChangeArrowheads="1"/>
          </p:cNvPicPr>
          <p:nvPr/>
        </p:nvPicPr>
        <p:blipFill>
          <a:blip r:embed="rId14" cstate="print"/>
          <a:srcRect/>
          <a:stretch>
            <a:fillRect/>
          </a:stretch>
        </p:blipFill>
        <p:spPr bwMode="auto">
          <a:xfrm>
            <a:off x="4298595" y="1983536"/>
            <a:ext cx="369582" cy="277187"/>
          </a:xfrm>
          <a:prstGeom prst="rect">
            <a:avLst/>
          </a:prstGeom>
          <a:noFill/>
        </p:spPr>
      </p:pic>
      <p:pic>
        <p:nvPicPr>
          <p:cNvPr id="231" name="Picture 18" descr="数字 2"/>
          <p:cNvPicPr>
            <a:picLocks noChangeAspect="1" noChangeArrowheads="1"/>
          </p:cNvPicPr>
          <p:nvPr/>
        </p:nvPicPr>
        <p:blipFill>
          <a:blip r:embed="rId15" cstate="print"/>
          <a:srcRect/>
          <a:stretch>
            <a:fillRect/>
          </a:stretch>
        </p:blipFill>
        <p:spPr bwMode="auto">
          <a:xfrm>
            <a:off x="4298595" y="2475901"/>
            <a:ext cx="369582" cy="277187"/>
          </a:xfrm>
          <a:prstGeom prst="rect">
            <a:avLst/>
          </a:prstGeom>
          <a:noFill/>
        </p:spPr>
      </p:pic>
      <p:pic>
        <p:nvPicPr>
          <p:cNvPr id="232" name="Picture 20" descr="数字 3"/>
          <p:cNvPicPr>
            <a:picLocks noChangeAspect="1" noChangeArrowheads="1"/>
          </p:cNvPicPr>
          <p:nvPr/>
        </p:nvPicPr>
        <p:blipFill>
          <a:blip r:embed="rId16" cstate="print"/>
          <a:srcRect/>
          <a:stretch>
            <a:fillRect/>
          </a:stretch>
        </p:blipFill>
        <p:spPr bwMode="auto">
          <a:xfrm>
            <a:off x="4298595" y="3008533"/>
            <a:ext cx="369582" cy="277187"/>
          </a:xfrm>
          <a:prstGeom prst="rect">
            <a:avLst/>
          </a:prstGeom>
          <a:noFill/>
        </p:spPr>
      </p:pic>
      <p:pic>
        <p:nvPicPr>
          <p:cNvPr id="233" name="Picture 8" descr="F:\PIC\16：10_PPT_pic\ICOS\Status-security-medium-icon.png"/>
          <p:cNvPicPr>
            <a:picLocks noChangeAspect="1" noChangeArrowheads="1"/>
          </p:cNvPicPr>
          <p:nvPr/>
        </p:nvPicPr>
        <p:blipFill>
          <a:blip r:embed="rId17" cstate="screen"/>
          <a:srcRect/>
          <a:stretch>
            <a:fillRect/>
          </a:stretch>
        </p:blipFill>
        <p:spPr bwMode="auto">
          <a:xfrm>
            <a:off x="2314902" y="2252301"/>
            <a:ext cx="439056" cy="329292"/>
          </a:xfrm>
          <a:prstGeom prst="rect">
            <a:avLst/>
          </a:prstGeom>
          <a:noFill/>
        </p:spPr>
      </p:pic>
      <p:sp>
        <p:nvSpPr>
          <p:cNvPr id="234" name="圆角矩形 233"/>
          <p:cNvSpPr/>
          <p:nvPr/>
        </p:nvSpPr>
        <p:spPr bwMode="auto">
          <a:xfrm>
            <a:off x="2437913" y="2680539"/>
            <a:ext cx="2015753" cy="304183"/>
          </a:xfrm>
          <a:prstGeom prst="roundRect">
            <a:avLst>
              <a:gd name="adj" fmla="val 8829"/>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zh-CN" altLang="en-US" sz="800" u="sng" dirty="0" smtClean="0">
                <a:solidFill>
                  <a:schemeClr val="tx2">
                    <a:lumMod val="60000"/>
                    <a:lumOff val="40000"/>
                  </a:schemeClr>
                </a:solidFill>
                <a:latin typeface="微软雅黑" pitchFamily="34" charset="-122"/>
                <a:ea typeface="微软雅黑" pitchFamily="34" charset="-122"/>
              </a:rPr>
              <a:t>用户名</a:t>
            </a:r>
            <a:r>
              <a:rPr lang="en-US" altLang="zh-CN" sz="800" u="sng" dirty="0" smtClean="0">
                <a:solidFill>
                  <a:schemeClr val="tx2">
                    <a:lumMod val="60000"/>
                    <a:lumOff val="40000"/>
                  </a:schemeClr>
                </a:solidFill>
                <a:latin typeface="微软雅黑" pitchFamily="34" charset="-122"/>
                <a:ea typeface="微软雅黑" pitchFamily="34" charset="-122"/>
              </a:rPr>
              <a:t>/</a:t>
            </a:r>
            <a:r>
              <a:rPr lang="zh-CN" altLang="en-US" sz="800" u="sng" dirty="0" smtClean="0">
                <a:solidFill>
                  <a:schemeClr val="tx2">
                    <a:lumMod val="60000"/>
                    <a:lumOff val="40000"/>
                  </a:schemeClr>
                </a:solidFill>
                <a:latin typeface="微软雅黑" pitchFamily="34" charset="-122"/>
                <a:ea typeface="微软雅黑" pitchFamily="34" charset="-122"/>
              </a:rPr>
              <a:t>接入点</a:t>
            </a:r>
            <a:r>
              <a:rPr lang="en-US" altLang="zh-CN" sz="800" u="sng" dirty="0" smtClean="0">
                <a:solidFill>
                  <a:schemeClr val="tx2">
                    <a:lumMod val="60000"/>
                    <a:lumOff val="40000"/>
                  </a:schemeClr>
                </a:solidFill>
                <a:latin typeface="微软雅黑" pitchFamily="34" charset="-122"/>
                <a:ea typeface="微软雅黑" pitchFamily="34" charset="-122"/>
              </a:rPr>
              <a:t>/IP/</a:t>
            </a:r>
            <a:r>
              <a:rPr lang="zh-CN" altLang="en-US" sz="800" u="sng" dirty="0" smtClean="0">
                <a:solidFill>
                  <a:schemeClr val="tx2">
                    <a:lumMod val="60000"/>
                    <a:lumOff val="40000"/>
                  </a:schemeClr>
                </a:solidFill>
                <a:latin typeface="微软雅黑" pitchFamily="34" charset="-122"/>
                <a:ea typeface="微软雅黑" pitchFamily="34" charset="-122"/>
              </a:rPr>
              <a:t>端口</a:t>
            </a:r>
            <a:r>
              <a:rPr lang="en-US" altLang="zh-CN" sz="800" u="sng" dirty="0" smtClean="0">
                <a:solidFill>
                  <a:schemeClr val="tx2">
                    <a:lumMod val="60000"/>
                    <a:lumOff val="40000"/>
                  </a:schemeClr>
                </a:solidFill>
                <a:latin typeface="微软雅黑" pitchFamily="34" charset="-122"/>
                <a:ea typeface="微软雅黑" pitchFamily="34" charset="-122"/>
              </a:rPr>
              <a:t>/</a:t>
            </a:r>
            <a:r>
              <a:rPr lang="zh-CN" altLang="en-US" sz="800" u="sng" dirty="0" smtClean="0">
                <a:solidFill>
                  <a:schemeClr val="tx2">
                    <a:lumMod val="60000"/>
                    <a:lumOff val="40000"/>
                  </a:schemeClr>
                </a:solidFill>
                <a:latin typeface="微软雅黑" pitchFamily="34" charset="-122"/>
                <a:ea typeface="微软雅黑" pitchFamily="34" charset="-122"/>
              </a:rPr>
              <a:t>时间，记录在案</a:t>
            </a:r>
            <a:endParaRPr kumimoji="0" lang="zh-CN" altLang="en-US" sz="800" b="0" i="0" u="sng" strike="noStrike" cap="none" normalizeH="0" baseline="0" dirty="0" smtClean="0">
              <a:ln>
                <a:noFill/>
              </a:ln>
              <a:solidFill>
                <a:schemeClr val="tx2">
                  <a:lumMod val="60000"/>
                  <a:lumOff val="40000"/>
                </a:schemeClr>
              </a:solidFill>
              <a:effectLst/>
              <a:latin typeface="微软雅黑" pitchFamily="34" charset="-122"/>
              <a:ea typeface="微软雅黑" pitchFamily="34" charset="-122"/>
            </a:endParaRPr>
          </a:p>
        </p:txBody>
      </p:sp>
      <p:pic>
        <p:nvPicPr>
          <p:cNvPr id="2054" name="Picture 6"/>
          <p:cNvPicPr>
            <a:picLocks noChangeAspect="1" noChangeArrowheads="1"/>
          </p:cNvPicPr>
          <p:nvPr/>
        </p:nvPicPr>
        <p:blipFill>
          <a:blip r:embed="rId18" cstate="print"/>
          <a:srcRect/>
          <a:stretch>
            <a:fillRect/>
          </a:stretch>
        </p:blipFill>
        <p:spPr bwMode="auto">
          <a:xfrm>
            <a:off x="5366831" y="3436727"/>
            <a:ext cx="1238922" cy="1103415"/>
          </a:xfrm>
          <a:prstGeom prst="rect">
            <a:avLst/>
          </a:prstGeom>
          <a:noFill/>
          <a:ln w="9525">
            <a:noFill/>
            <a:miter lim="800000"/>
            <a:headEnd/>
            <a:tailEnd/>
          </a:ln>
        </p:spPr>
      </p:pic>
      <p:pic>
        <p:nvPicPr>
          <p:cNvPr id="91" name="Picture 54" descr="040"/>
          <p:cNvPicPr>
            <a:picLocks noChangeAspect="1" noChangeArrowheads="1"/>
          </p:cNvPicPr>
          <p:nvPr/>
        </p:nvPicPr>
        <p:blipFill>
          <a:blip r:embed="rId19" cstate="print"/>
          <a:stretch>
            <a:fillRect/>
          </a:stretch>
        </p:blipFill>
        <p:spPr bwMode="auto">
          <a:xfrm>
            <a:off x="1775815" y="2039208"/>
            <a:ext cx="288000" cy="195692"/>
          </a:xfrm>
          <a:prstGeom prst="rect">
            <a:avLst/>
          </a:prstGeom>
          <a:noFill/>
        </p:spPr>
      </p:pic>
      <p:pic>
        <p:nvPicPr>
          <p:cNvPr id="92" name="Picture 54" descr="040"/>
          <p:cNvPicPr>
            <a:picLocks noChangeAspect="1" noChangeArrowheads="1"/>
          </p:cNvPicPr>
          <p:nvPr/>
        </p:nvPicPr>
        <p:blipFill>
          <a:blip r:embed="rId19" cstate="print"/>
          <a:stretch>
            <a:fillRect/>
          </a:stretch>
        </p:blipFill>
        <p:spPr bwMode="auto">
          <a:xfrm>
            <a:off x="2322080" y="2021395"/>
            <a:ext cx="288000" cy="195692"/>
          </a:xfrm>
          <a:prstGeom prst="rect">
            <a:avLst/>
          </a:prstGeom>
          <a:noFill/>
        </p:spPr>
      </p:pic>
    </p:spTree>
  </p:cSld>
  <p:clrMapOvr>
    <a:masterClrMapping/>
  </p:clrMapOvr>
  <p:transition advTm="8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315" y="296696"/>
            <a:ext cx="8478837" cy="444500"/>
          </a:xfrm>
        </p:spPr>
        <p:txBody>
          <a:bodyPr lIns="68562" tIns="34281" rIns="68562" bIns="34281"/>
          <a:lstStyle/>
          <a:p>
            <a:r>
              <a:rPr lang="zh-CN" altLang="en-US" sz="2400" dirty="0" smtClean="0">
                <a:solidFill>
                  <a:schemeClr val="tx2"/>
                </a:solidFill>
                <a:latin typeface="微软雅黑" pitchFamily="34" charset="-122"/>
                <a:ea typeface="微软雅黑" pitchFamily="34" charset="-122"/>
                <a:cs typeface="+mj-cs"/>
              </a:rPr>
              <a:t>特殊业务流量识别与管控（</a:t>
            </a:r>
            <a:r>
              <a:rPr lang="en-US" altLang="zh-CN" sz="2400" dirty="0" smtClean="0">
                <a:solidFill>
                  <a:schemeClr val="tx2"/>
                </a:solidFill>
                <a:latin typeface="微软雅黑" pitchFamily="34" charset="-122"/>
                <a:ea typeface="微软雅黑" pitchFamily="34" charset="-122"/>
                <a:cs typeface="+mj-cs"/>
              </a:rPr>
              <a:t>P2P</a:t>
            </a:r>
            <a:r>
              <a:rPr lang="zh-CN" altLang="en-US" sz="2400" dirty="0" smtClean="0">
                <a:solidFill>
                  <a:schemeClr val="tx2"/>
                </a:solidFill>
                <a:latin typeface="微软雅黑" pitchFamily="34" charset="-122"/>
                <a:ea typeface="微软雅黑" pitchFamily="34" charset="-122"/>
                <a:cs typeface="+mj-cs"/>
              </a:rPr>
              <a:t>、游戏网站、非法网站）</a:t>
            </a:r>
            <a:endParaRPr lang="zh-CN" altLang="en-US" sz="2400" dirty="0">
              <a:solidFill>
                <a:schemeClr val="tx2"/>
              </a:solidFill>
              <a:latin typeface="微软雅黑" pitchFamily="34" charset="-122"/>
              <a:ea typeface="微软雅黑" pitchFamily="34" charset="-122"/>
              <a:cs typeface="+mj-cs"/>
            </a:endParaRPr>
          </a:p>
        </p:txBody>
      </p:sp>
      <p:grpSp>
        <p:nvGrpSpPr>
          <p:cNvPr id="3" name="组合 70"/>
          <p:cNvGrpSpPr/>
          <p:nvPr/>
        </p:nvGrpSpPr>
        <p:grpSpPr>
          <a:xfrm>
            <a:off x="1081794" y="1006079"/>
            <a:ext cx="969926" cy="378042"/>
            <a:chOff x="863588" y="1700808"/>
            <a:chExt cx="969926" cy="504056"/>
          </a:xfrm>
          <a:effectLst>
            <a:outerShdw blurRad="50800" dist="38100" dir="2700000" algn="tl" rotWithShape="0">
              <a:prstClr val="black">
                <a:alpha val="40000"/>
              </a:prstClr>
            </a:outerShdw>
          </a:effectLst>
        </p:grpSpPr>
        <p:sp>
          <p:nvSpPr>
            <p:cNvPr id="7" name="云形 6"/>
            <p:cNvSpPr/>
            <p:nvPr/>
          </p:nvSpPr>
          <p:spPr bwMode="auto">
            <a:xfrm>
              <a:off x="863588" y="1700808"/>
              <a:ext cx="940883" cy="504056"/>
            </a:xfrm>
            <a:prstGeom prst="cloud">
              <a:avLst/>
            </a:prstGeom>
            <a:solidFill>
              <a:schemeClr val="bg1">
                <a:lumMod val="8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200" b="0" i="0" u="none" strike="noStrike" cap="none" normalizeH="0" baseline="0" dirty="0" smtClean="0">
                <a:ln>
                  <a:noFill/>
                </a:ln>
                <a:solidFill>
                  <a:schemeClr val="tx1"/>
                </a:solidFill>
                <a:effectLst/>
                <a:latin typeface="Arial" charset="0"/>
                <a:ea typeface="宋体" charset="-122"/>
              </a:endParaRPr>
            </a:p>
          </p:txBody>
        </p:sp>
        <p:sp>
          <p:nvSpPr>
            <p:cNvPr id="8" name="TextBox 7"/>
            <p:cNvSpPr txBox="1"/>
            <p:nvPr/>
          </p:nvSpPr>
          <p:spPr>
            <a:xfrm>
              <a:off x="899592" y="1789075"/>
              <a:ext cx="933922" cy="410369"/>
            </a:xfrm>
            <a:prstGeom prst="rect">
              <a:avLst/>
            </a:prstGeom>
            <a:noFill/>
            <a:ln>
              <a:noFill/>
            </a:ln>
          </p:spPr>
          <p:txBody>
            <a:bodyPr wrap="square" rtlCol="0">
              <a:spAutoFit/>
            </a:bodyPr>
            <a:lstStyle/>
            <a:p>
              <a:r>
                <a:rPr lang="en-US" altLang="zh-CN" sz="1400" b="1" dirty="0" smtClean="0">
                  <a:latin typeface="Arial" charset="0"/>
                  <a:ea typeface="宋体" charset="-122"/>
                </a:rPr>
                <a:t>Internet</a:t>
              </a:r>
              <a:endParaRPr lang="zh-CN" altLang="en-US" sz="1400" b="1" dirty="0" smtClean="0">
                <a:latin typeface="Arial" charset="0"/>
                <a:ea typeface="宋体" charset="-122"/>
              </a:endParaRPr>
            </a:p>
          </p:txBody>
        </p:sp>
      </p:grpSp>
      <p:grpSp>
        <p:nvGrpSpPr>
          <p:cNvPr id="4" name="组合 73"/>
          <p:cNvGrpSpPr/>
          <p:nvPr/>
        </p:nvGrpSpPr>
        <p:grpSpPr>
          <a:xfrm>
            <a:off x="2298970" y="1006079"/>
            <a:ext cx="940883" cy="378042"/>
            <a:chOff x="2695013" y="1700808"/>
            <a:chExt cx="940883" cy="504056"/>
          </a:xfrm>
          <a:effectLst>
            <a:outerShdw blurRad="50800" dist="38100" dir="2700000" algn="tl" rotWithShape="0">
              <a:prstClr val="black">
                <a:alpha val="40000"/>
              </a:prstClr>
            </a:outerShdw>
          </a:effectLst>
        </p:grpSpPr>
        <p:sp>
          <p:nvSpPr>
            <p:cNvPr id="10" name="云形 9"/>
            <p:cNvSpPr/>
            <p:nvPr/>
          </p:nvSpPr>
          <p:spPr bwMode="auto">
            <a:xfrm>
              <a:off x="2695013" y="1700808"/>
              <a:ext cx="940883" cy="504056"/>
            </a:xfrm>
            <a:prstGeom prst="cloud">
              <a:avLst/>
            </a:prstGeom>
            <a:solidFill>
              <a:schemeClr val="bg1">
                <a:lumMod val="85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 name="TextBox 10"/>
            <p:cNvSpPr txBox="1"/>
            <p:nvPr/>
          </p:nvSpPr>
          <p:spPr>
            <a:xfrm>
              <a:off x="2699792" y="1789075"/>
              <a:ext cx="933922" cy="410369"/>
            </a:xfrm>
            <a:prstGeom prst="rect">
              <a:avLst/>
            </a:prstGeom>
            <a:noFill/>
            <a:ln>
              <a:noFill/>
            </a:ln>
          </p:spPr>
          <p:txBody>
            <a:bodyPr wrap="square" rtlCol="0">
              <a:spAutoFit/>
            </a:bodyPr>
            <a:lstStyle/>
            <a:p>
              <a:r>
                <a:rPr lang="en-US" altLang="zh-CN" sz="1400" b="1" dirty="0" smtClean="0">
                  <a:latin typeface="Arial" charset="0"/>
                  <a:ea typeface="宋体" charset="-122"/>
                </a:rPr>
                <a:t>CERNET</a:t>
              </a:r>
              <a:endParaRPr lang="zh-CN" altLang="en-US" sz="1400" b="1" dirty="0" smtClean="0">
                <a:latin typeface="Arial" charset="0"/>
                <a:ea typeface="宋体" charset="-122"/>
              </a:endParaRPr>
            </a:p>
          </p:txBody>
        </p:sp>
      </p:grpSp>
      <p:pic>
        <p:nvPicPr>
          <p:cNvPr id="15" name="Picture 461" descr="图片240"/>
          <p:cNvPicPr>
            <a:picLocks noChangeAspect="1" noChangeArrowheads="1"/>
          </p:cNvPicPr>
          <p:nvPr/>
        </p:nvPicPr>
        <p:blipFill>
          <a:blip r:embed="rId3" cstate="print"/>
          <a:srcRect/>
          <a:stretch>
            <a:fillRect/>
          </a:stretch>
        </p:blipFill>
        <p:spPr bwMode="auto">
          <a:xfrm>
            <a:off x="764853" y="3598433"/>
            <a:ext cx="298331" cy="233978"/>
          </a:xfrm>
          <a:prstGeom prst="rect">
            <a:avLst/>
          </a:prstGeom>
          <a:noFill/>
          <a:effectLst>
            <a:outerShdw blurRad="50800" dist="38100" dir="2700000" algn="tl" rotWithShape="0">
              <a:prstClr val="black">
                <a:alpha val="40000"/>
              </a:prstClr>
            </a:outerShdw>
          </a:effectLst>
        </p:spPr>
      </p:pic>
      <p:pic>
        <p:nvPicPr>
          <p:cNvPr id="18" name="Picture 456" descr="图片235"/>
          <p:cNvPicPr>
            <a:picLocks noChangeAspect="1" noChangeArrowheads="1"/>
          </p:cNvPicPr>
          <p:nvPr/>
        </p:nvPicPr>
        <p:blipFill>
          <a:blip r:embed="rId4" cstate="print"/>
          <a:srcRect/>
          <a:stretch>
            <a:fillRect/>
          </a:stretch>
        </p:blipFill>
        <p:spPr bwMode="auto">
          <a:xfrm>
            <a:off x="1727724" y="1572639"/>
            <a:ext cx="360000" cy="255729"/>
          </a:xfrm>
          <a:prstGeom prst="rect">
            <a:avLst/>
          </a:prstGeom>
          <a:noFill/>
          <a:effectLst>
            <a:outerShdw blurRad="50800" dist="38100" dir="2700000" algn="tl" rotWithShape="0">
              <a:prstClr val="black">
                <a:alpha val="40000"/>
              </a:prstClr>
            </a:outerShdw>
          </a:effectLst>
        </p:spPr>
      </p:pic>
      <p:pic>
        <p:nvPicPr>
          <p:cNvPr id="19" name="Picture 456" descr="图片235"/>
          <p:cNvPicPr>
            <a:picLocks noChangeAspect="1" noChangeArrowheads="1"/>
          </p:cNvPicPr>
          <p:nvPr/>
        </p:nvPicPr>
        <p:blipFill>
          <a:blip r:embed="rId4" cstate="print"/>
          <a:srcRect/>
          <a:stretch>
            <a:fillRect/>
          </a:stretch>
        </p:blipFill>
        <p:spPr bwMode="auto">
          <a:xfrm>
            <a:off x="2303748" y="1572639"/>
            <a:ext cx="360000" cy="255729"/>
          </a:xfrm>
          <a:prstGeom prst="rect">
            <a:avLst/>
          </a:prstGeom>
          <a:noFill/>
          <a:effectLst>
            <a:outerShdw blurRad="50800" dist="38100" dir="2700000" algn="tl" rotWithShape="0">
              <a:prstClr val="black">
                <a:alpha val="40000"/>
              </a:prstClr>
            </a:outerShdw>
          </a:effectLst>
        </p:spPr>
      </p:pic>
      <p:pic>
        <p:nvPicPr>
          <p:cNvPr id="20" name="Picture 1679" descr="图片51"/>
          <p:cNvPicPr>
            <a:picLocks noChangeAspect="1" noChangeArrowheads="1"/>
          </p:cNvPicPr>
          <p:nvPr/>
        </p:nvPicPr>
        <p:blipFill>
          <a:blip r:embed="rId5" cstate="print"/>
          <a:srcRect/>
          <a:stretch>
            <a:fillRect/>
          </a:stretch>
        </p:blipFill>
        <p:spPr bwMode="auto">
          <a:xfrm>
            <a:off x="2348989" y="2018519"/>
            <a:ext cx="298331" cy="251175"/>
          </a:xfrm>
          <a:prstGeom prst="rect">
            <a:avLst/>
          </a:prstGeom>
          <a:noFill/>
          <a:effectLst>
            <a:outerShdw blurRad="50800" dist="38100" dir="2700000" algn="tl" rotWithShape="0">
              <a:prstClr val="black">
                <a:alpha val="40000"/>
              </a:prstClr>
            </a:outerShdw>
          </a:effectLst>
        </p:spPr>
      </p:pic>
      <p:pic>
        <p:nvPicPr>
          <p:cNvPr id="21" name="Picture 1679" descr="图片51"/>
          <p:cNvPicPr>
            <a:picLocks noChangeAspect="1" noChangeArrowheads="1"/>
          </p:cNvPicPr>
          <p:nvPr/>
        </p:nvPicPr>
        <p:blipFill>
          <a:blip r:embed="rId5" cstate="print"/>
          <a:srcRect/>
          <a:stretch>
            <a:fillRect/>
          </a:stretch>
        </p:blipFill>
        <p:spPr bwMode="auto">
          <a:xfrm>
            <a:off x="1772965" y="2018519"/>
            <a:ext cx="298331" cy="251175"/>
          </a:xfrm>
          <a:prstGeom prst="rect">
            <a:avLst/>
          </a:prstGeom>
          <a:noFill/>
          <a:effectLst>
            <a:outerShdw blurRad="50800" dist="38100" dir="2700000" algn="tl" rotWithShape="0">
              <a:prstClr val="black">
                <a:alpha val="40000"/>
              </a:prstClr>
            </a:outerShdw>
          </a:effectLst>
        </p:spPr>
      </p:pic>
      <p:pic>
        <p:nvPicPr>
          <p:cNvPr id="22" name="Picture 460" descr="图片239"/>
          <p:cNvPicPr>
            <a:picLocks noChangeAspect="1" noChangeArrowheads="1"/>
          </p:cNvPicPr>
          <p:nvPr/>
        </p:nvPicPr>
        <p:blipFill>
          <a:blip r:embed="rId6" cstate="print"/>
          <a:srcRect/>
          <a:stretch>
            <a:fillRect/>
          </a:stretch>
        </p:blipFill>
        <p:spPr bwMode="auto">
          <a:xfrm>
            <a:off x="1772965" y="2513697"/>
            <a:ext cx="298332" cy="232201"/>
          </a:xfrm>
          <a:prstGeom prst="rect">
            <a:avLst/>
          </a:prstGeom>
          <a:noFill/>
          <a:effectLst>
            <a:outerShdw blurRad="50800" dist="38100" dir="2700000" algn="tl" rotWithShape="0">
              <a:prstClr val="black">
                <a:alpha val="40000"/>
              </a:prstClr>
            </a:outerShdw>
          </a:effectLst>
        </p:spPr>
      </p:pic>
      <p:pic>
        <p:nvPicPr>
          <p:cNvPr id="23" name="Picture 460" descr="图片239"/>
          <p:cNvPicPr>
            <a:picLocks noChangeAspect="1" noChangeArrowheads="1"/>
          </p:cNvPicPr>
          <p:nvPr/>
        </p:nvPicPr>
        <p:blipFill>
          <a:blip r:embed="rId6" cstate="print"/>
          <a:srcRect/>
          <a:stretch>
            <a:fillRect/>
          </a:stretch>
        </p:blipFill>
        <p:spPr bwMode="auto">
          <a:xfrm>
            <a:off x="2348989" y="2513697"/>
            <a:ext cx="298332" cy="232201"/>
          </a:xfrm>
          <a:prstGeom prst="rect">
            <a:avLst/>
          </a:prstGeom>
          <a:noFill/>
          <a:effectLst>
            <a:outerShdw blurRad="50800" dist="38100" dir="2700000" algn="tl" rotWithShape="0">
              <a:prstClr val="black">
                <a:alpha val="40000"/>
              </a:prstClr>
            </a:outerShdw>
          </a:effectLst>
        </p:spPr>
      </p:pic>
      <p:grpSp>
        <p:nvGrpSpPr>
          <p:cNvPr id="5" name="组合 29"/>
          <p:cNvGrpSpPr/>
          <p:nvPr/>
        </p:nvGrpSpPr>
        <p:grpSpPr>
          <a:xfrm>
            <a:off x="1183763" y="3033939"/>
            <a:ext cx="665616" cy="280609"/>
            <a:chOff x="935636" y="4185084"/>
            <a:chExt cx="1044076" cy="451487"/>
          </a:xfrm>
        </p:grpSpPr>
        <p:pic>
          <p:nvPicPr>
            <p:cNvPr id="17" name="Picture 459" descr="图片238"/>
            <p:cNvPicPr>
              <a:picLocks noChangeAspect="1" noChangeArrowheads="1"/>
            </p:cNvPicPr>
            <p:nvPr/>
          </p:nvPicPr>
          <p:blipFill>
            <a:blip r:embed="rId7" cstate="print"/>
            <a:srcRect/>
            <a:stretch>
              <a:fillRect/>
            </a:stretch>
          </p:blipFill>
          <p:spPr bwMode="auto">
            <a:xfrm>
              <a:off x="1043648" y="4221088"/>
              <a:ext cx="360000" cy="379479"/>
            </a:xfrm>
            <a:prstGeom prst="rect">
              <a:avLst/>
            </a:prstGeom>
            <a:noFill/>
            <a:effectLst>
              <a:outerShdw blurRad="50800" dist="38100" dir="2700000" algn="tl" rotWithShape="0">
                <a:prstClr val="black">
                  <a:alpha val="40000"/>
                </a:prstClr>
              </a:outerShdw>
            </a:effectLst>
          </p:spPr>
        </p:pic>
        <p:pic>
          <p:nvPicPr>
            <p:cNvPr id="24" name="Picture 459" descr="图片238"/>
            <p:cNvPicPr>
              <a:picLocks noChangeAspect="1" noChangeArrowheads="1"/>
            </p:cNvPicPr>
            <p:nvPr/>
          </p:nvPicPr>
          <p:blipFill>
            <a:blip r:embed="rId7" cstate="print"/>
            <a:srcRect/>
            <a:stretch>
              <a:fillRect/>
            </a:stretch>
          </p:blipFill>
          <p:spPr bwMode="auto">
            <a:xfrm>
              <a:off x="1547664" y="4221088"/>
              <a:ext cx="360000" cy="379479"/>
            </a:xfrm>
            <a:prstGeom prst="rect">
              <a:avLst/>
            </a:prstGeom>
            <a:noFill/>
            <a:effectLst>
              <a:outerShdw blurRad="50800" dist="38100" dir="2700000" algn="tl" rotWithShape="0">
                <a:prstClr val="black">
                  <a:alpha val="40000"/>
                </a:prstClr>
              </a:outerShdw>
            </a:effectLst>
          </p:spPr>
        </p:pic>
        <p:cxnSp>
          <p:nvCxnSpPr>
            <p:cNvPr id="26" name="直接连接符 25"/>
            <p:cNvCxnSpPr>
              <a:stCxn id="17" idx="3"/>
              <a:endCxn id="24" idx="1"/>
            </p:cNvCxnSpPr>
            <p:nvPr/>
          </p:nvCxnSpPr>
          <p:spPr bwMode="auto">
            <a:xfrm>
              <a:off x="1403648" y="4410828"/>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bwMode="auto">
            <a:xfrm>
              <a:off x="1403648" y="4437112"/>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9" name="圆角矩形 28"/>
            <p:cNvSpPr/>
            <p:nvPr/>
          </p:nvSpPr>
          <p:spPr bwMode="auto">
            <a:xfrm>
              <a:off x="935636" y="4185084"/>
              <a:ext cx="1044076" cy="451487"/>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nvGrpSpPr>
          <p:cNvPr id="6" name="组合 30"/>
          <p:cNvGrpSpPr/>
          <p:nvPr/>
        </p:nvGrpSpPr>
        <p:grpSpPr>
          <a:xfrm>
            <a:off x="2695851" y="3033939"/>
            <a:ext cx="665616" cy="280609"/>
            <a:chOff x="935636" y="4185084"/>
            <a:chExt cx="1044076" cy="451487"/>
          </a:xfrm>
        </p:grpSpPr>
        <p:pic>
          <p:nvPicPr>
            <p:cNvPr id="32" name="Picture 459" descr="图片238"/>
            <p:cNvPicPr>
              <a:picLocks noChangeAspect="1" noChangeArrowheads="1"/>
            </p:cNvPicPr>
            <p:nvPr/>
          </p:nvPicPr>
          <p:blipFill>
            <a:blip r:embed="rId7" cstate="print"/>
            <a:srcRect/>
            <a:stretch>
              <a:fillRect/>
            </a:stretch>
          </p:blipFill>
          <p:spPr bwMode="auto">
            <a:xfrm>
              <a:off x="1043648" y="4221088"/>
              <a:ext cx="360000" cy="379479"/>
            </a:xfrm>
            <a:prstGeom prst="rect">
              <a:avLst/>
            </a:prstGeom>
            <a:noFill/>
            <a:effectLst>
              <a:outerShdw blurRad="50800" dist="38100" dir="2700000" algn="tl" rotWithShape="0">
                <a:prstClr val="black">
                  <a:alpha val="40000"/>
                </a:prstClr>
              </a:outerShdw>
            </a:effectLst>
          </p:spPr>
        </p:pic>
        <p:pic>
          <p:nvPicPr>
            <p:cNvPr id="33" name="Picture 459" descr="图片238"/>
            <p:cNvPicPr>
              <a:picLocks noChangeAspect="1" noChangeArrowheads="1"/>
            </p:cNvPicPr>
            <p:nvPr/>
          </p:nvPicPr>
          <p:blipFill>
            <a:blip r:embed="rId7" cstate="print"/>
            <a:srcRect/>
            <a:stretch>
              <a:fillRect/>
            </a:stretch>
          </p:blipFill>
          <p:spPr bwMode="auto">
            <a:xfrm>
              <a:off x="1547664" y="4221088"/>
              <a:ext cx="360000" cy="379479"/>
            </a:xfrm>
            <a:prstGeom prst="rect">
              <a:avLst/>
            </a:prstGeom>
            <a:noFill/>
            <a:effectLst>
              <a:outerShdw blurRad="50800" dist="38100" dir="2700000" algn="tl" rotWithShape="0">
                <a:prstClr val="black">
                  <a:alpha val="40000"/>
                </a:prstClr>
              </a:outerShdw>
            </a:effectLst>
          </p:spPr>
        </p:pic>
        <p:cxnSp>
          <p:nvCxnSpPr>
            <p:cNvPr id="34" name="直接连接符 33"/>
            <p:cNvCxnSpPr>
              <a:stCxn id="32" idx="3"/>
              <a:endCxn id="33" idx="1"/>
            </p:cNvCxnSpPr>
            <p:nvPr/>
          </p:nvCxnSpPr>
          <p:spPr bwMode="auto">
            <a:xfrm>
              <a:off x="1403648" y="4410828"/>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bwMode="auto">
            <a:xfrm>
              <a:off x="1403648" y="4437112"/>
              <a:ext cx="144016"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7" name="圆角矩形 36"/>
            <p:cNvSpPr/>
            <p:nvPr/>
          </p:nvSpPr>
          <p:spPr bwMode="auto">
            <a:xfrm>
              <a:off x="935636" y="4185084"/>
              <a:ext cx="1044076" cy="451487"/>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cxnSp>
        <p:nvCxnSpPr>
          <p:cNvPr id="39" name="直接连接符 38"/>
          <p:cNvCxnSpPr>
            <a:stCxn id="23" idx="1"/>
            <a:endCxn id="22" idx="3"/>
          </p:cNvCxnSpPr>
          <p:nvPr/>
        </p:nvCxnSpPr>
        <p:spPr bwMode="auto">
          <a:xfrm flipH="1">
            <a:off x="2071297" y="2629797"/>
            <a:ext cx="277692"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2" name="椭圆 41"/>
          <p:cNvSpPr/>
          <p:nvPr/>
        </p:nvSpPr>
        <p:spPr bwMode="auto">
          <a:xfrm>
            <a:off x="2935372" y="3132659"/>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3" name="椭圆 42"/>
          <p:cNvSpPr/>
          <p:nvPr/>
        </p:nvSpPr>
        <p:spPr bwMode="auto">
          <a:xfrm>
            <a:off x="1423284" y="3132659"/>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4" name="椭圆 43"/>
          <p:cNvSpPr/>
          <p:nvPr/>
        </p:nvSpPr>
        <p:spPr bwMode="auto">
          <a:xfrm>
            <a:off x="2179328" y="2588080"/>
            <a:ext cx="45906" cy="111887"/>
          </a:xfrm>
          <a:prstGeom prst="ellips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5" name="圆角矩形 44"/>
          <p:cNvSpPr/>
          <p:nvPr/>
        </p:nvSpPr>
        <p:spPr bwMode="auto">
          <a:xfrm>
            <a:off x="1656678" y="2478989"/>
            <a:ext cx="1097280" cy="276955"/>
          </a:xfrm>
          <a:prstGeom prst="roundRect">
            <a:avLst/>
          </a:prstGeom>
          <a:noFill/>
          <a:ln>
            <a:solidFill>
              <a:schemeClr val="tx1"/>
            </a:solidFill>
            <a:prstDash val="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47" name="直接连接符 46"/>
          <p:cNvCxnSpPr>
            <a:stCxn id="21" idx="2"/>
            <a:endCxn id="22" idx="0"/>
          </p:cNvCxnSpPr>
          <p:nvPr/>
        </p:nvCxnSpPr>
        <p:spPr bwMode="auto">
          <a:xfrm>
            <a:off x="1922131" y="2269694"/>
            <a:ext cx="1"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9" name="直接连接符 48"/>
          <p:cNvCxnSpPr>
            <a:stCxn id="20" idx="2"/>
            <a:endCxn id="23" idx="0"/>
          </p:cNvCxnSpPr>
          <p:nvPr/>
        </p:nvCxnSpPr>
        <p:spPr bwMode="auto">
          <a:xfrm>
            <a:off x="2498155" y="2269694"/>
            <a:ext cx="1"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1" name="直接连接符 50"/>
          <p:cNvCxnSpPr>
            <a:stCxn id="21" idx="3"/>
            <a:endCxn id="20" idx="1"/>
          </p:cNvCxnSpPr>
          <p:nvPr/>
        </p:nvCxnSpPr>
        <p:spPr bwMode="auto">
          <a:xfrm>
            <a:off x="2071296" y="2144107"/>
            <a:ext cx="277693"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3" name="直接连接符 52"/>
          <p:cNvCxnSpPr>
            <a:stCxn id="21" idx="2"/>
            <a:endCxn id="23" idx="0"/>
          </p:cNvCxnSpPr>
          <p:nvPr/>
        </p:nvCxnSpPr>
        <p:spPr bwMode="auto">
          <a:xfrm>
            <a:off x="1922131" y="2269694"/>
            <a:ext cx="576025"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6" name="直接连接符 55"/>
          <p:cNvCxnSpPr>
            <a:stCxn id="20" idx="2"/>
            <a:endCxn id="22" idx="0"/>
          </p:cNvCxnSpPr>
          <p:nvPr/>
        </p:nvCxnSpPr>
        <p:spPr bwMode="auto">
          <a:xfrm flipH="1">
            <a:off x="1922132" y="2269694"/>
            <a:ext cx="576023" cy="244002"/>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8" name="直接连接符 57"/>
          <p:cNvCxnSpPr>
            <a:stCxn id="21" idx="0"/>
            <a:endCxn id="18" idx="2"/>
          </p:cNvCxnSpPr>
          <p:nvPr/>
        </p:nvCxnSpPr>
        <p:spPr bwMode="auto">
          <a:xfrm flipH="1" flipV="1">
            <a:off x="1907724" y="1828369"/>
            <a:ext cx="14406"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0" name="直接连接符 59"/>
          <p:cNvCxnSpPr>
            <a:stCxn id="20" idx="0"/>
            <a:endCxn id="19" idx="2"/>
          </p:cNvCxnSpPr>
          <p:nvPr/>
        </p:nvCxnSpPr>
        <p:spPr bwMode="auto">
          <a:xfrm flipH="1" flipV="1">
            <a:off x="2483748" y="1828369"/>
            <a:ext cx="14406"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2" name="直接连接符 61"/>
          <p:cNvCxnSpPr>
            <a:stCxn id="18" idx="3"/>
            <a:endCxn id="19" idx="1"/>
          </p:cNvCxnSpPr>
          <p:nvPr/>
        </p:nvCxnSpPr>
        <p:spPr bwMode="auto">
          <a:xfrm>
            <a:off x="2087724" y="1700504"/>
            <a:ext cx="216024"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4" name="直接连接符 63"/>
          <p:cNvCxnSpPr>
            <a:stCxn id="18" idx="2"/>
            <a:endCxn id="20" idx="0"/>
          </p:cNvCxnSpPr>
          <p:nvPr/>
        </p:nvCxnSpPr>
        <p:spPr bwMode="auto">
          <a:xfrm>
            <a:off x="1907724" y="1828369"/>
            <a:ext cx="590430"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7" name="直接连接符 66"/>
          <p:cNvCxnSpPr>
            <a:stCxn id="19" idx="2"/>
            <a:endCxn id="21" idx="0"/>
          </p:cNvCxnSpPr>
          <p:nvPr/>
        </p:nvCxnSpPr>
        <p:spPr bwMode="auto">
          <a:xfrm flipH="1">
            <a:off x="1922130" y="1828369"/>
            <a:ext cx="561618" cy="19015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9" name="直接连接符 68"/>
          <p:cNvCxnSpPr>
            <a:stCxn id="19" idx="0"/>
            <a:endCxn id="10" idx="1"/>
          </p:cNvCxnSpPr>
          <p:nvPr/>
        </p:nvCxnSpPr>
        <p:spPr bwMode="auto">
          <a:xfrm flipV="1">
            <a:off x="2483749" y="1383718"/>
            <a:ext cx="285663"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1" name="直接连接符 70"/>
          <p:cNvCxnSpPr>
            <a:stCxn id="18" idx="0"/>
            <a:endCxn id="7" idx="1"/>
          </p:cNvCxnSpPr>
          <p:nvPr/>
        </p:nvCxnSpPr>
        <p:spPr bwMode="auto">
          <a:xfrm flipH="1" flipV="1">
            <a:off x="1552236" y="1383718"/>
            <a:ext cx="355488"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3" name="直接连接符 72"/>
          <p:cNvCxnSpPr>
            <a:stCxn id="7" idx="1"/>
            <a:endCxn id="19" idx="0"/>
          </p:cNvCxnSpPr>
          <p:nvPr/>
        </p:nvCxnSpPr>
        <p:spPr bwMode="auto">
          <a:xfrm>
            <a:off x="1552236" y="1383718"/>
            <a:ext cx="931512"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5" name="直接连接符 74"/>
          <p:cNvCxnSpPr>
            <a:stCxn id="10" idx="1"/>
            <a:endCxn id="18" idx="0"/>
          </p:cNvCxnSpPr>
          <p:nvPr/>
        </p:nvCxnSpPr>
        <p:spPr bwMode="auto">
          <a:xfrm flipH="1">
            <a:off x="1907725" y="1383718"/>
            <a:ext cx="861687" cy="18892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7" name="直接连接符 76"/>
          <p:cNvCxnSpPr>
            <a:stCxn id="45" idx="2"/>
            <a:endCxn id="29" idx="0"/>
          </p:cNvCxnSpPr>
          <p:nvPr/>
        </p:nvCxnSpPr>
        <p:spPr bwMode="auto">
          <a:xfrm flipH="1">
            <a:off x="1516571" y="2755943"/>
            <a:ext cx="688747" cy="27799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9" name="直接连接符 78"/>
          <p:cNvCxnSpPr>
            <a:stCxn id="45" idx="2"/>
            <a:endCxn id="37" idx="0"/>
          </p:cNvCxnSpPr>
          <p:nvPr/>
        </p:nvCxnSpPr>
        <p:spPr bwMode="auto">
          <a:xfrm>
            <a:off x="2205319" y="2755943"/>
            <a:ext cx="823341" cy="27799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81" name="Picture 461" descr="图片240"/>
          <p:cNvPicPr>
            <a:picLocks noChangeAspect="1" noChangeArrowheads="1"/>
          </p:cNvPicPr>
          <p:nvPr/>
        </p:nvPicPr>
        <p:blipFill>
          <a:blip r:embed="rId3" cstate="print"/>
          <a:srcRect/>
          <a:stretch>
            <a:fillRect/>
          </a:stretch>
        </p:blipFill>
        <p:spPr bwMode="auto">
          <a:xfrm>
            <a:off x="1232904" y="3598433"/>
            <a:ext cx="298331" cy="233978"/>
          </a:xfrm>
          <a:prstGeom prst="rect">
            <a:avLst/>
          </a:prstGeom>
          <a:noFill/>
          <a:effectLst>
            <a:outerShdw blurRad="50800" dist="38100" dir="2700000" algn="tl" rotWithShape="0">
              <a:prstClr val="black">
                <a:alpha val="40000"/>
              </a:prstClr>
            </a:outerShdw>
          </a:effectLst>
        </p:spPr>
      </p:pic>
      <p:pic>
        <p:nvPicPr>
          <p:cNvPr id="82" name="Picture 461" descr="图片240"/>
          <p:cNvPicPr>
            <a:picLocks noChangeAspect="1" noChangeArrowheads="1"/>
          </p:cNvPicPr>
          <p:nvPr/>
        </p:nvPicPr>
        <p:blipFill>
          <a:blip r:embed="rId3" cstate="print"/>
          <a:srcRect/>
          <a:stretch>
            <a:fillRect/>
          </a:stretch>
        </p:blipFill>
        <p:spPr bwMode="auto">
          <a:xfrm>
            <a:off x="1700957" y="3598433"/>
            <a:ext cx="298331" cy="233978"/>
          </a:xfrm>
          <a:prstGeom prst="rect">
            <a:avLst/>
          </a:prstGeom>
          <a:noFill/>
          <a:effectLst>
            <a:outerShdw blurRad="50800" dist="38100" dir="2700000" algn="tl" rotWithShape="0">
              <a:prstClr val="black">
                <a:alpha val="40000"/>
              </a:prstClr>
            </a:outerShdw>
          </a:effectLst>
        </p:spPr>
      </p:pic>
      <p:pic>
        <p:nvPicPr>
          <p:cNvPr id="87" name="Picture 461" descr="图片240"/>
          <p:cNvPicPr>
            <a:picLocks noChangeAspect="1" noChangeArrowheads="1"/>
          </p:cNvPicPr>
          <p:nvPr/>
        </p:nvPicPr>
        <p:blipFill>
          <a:blip r:embed="rId3" cstate="print"/>
          <a:srcRect/>
          <a:stretch>
            <a:fillRect/>
          </a:stretch>
        </p:blipFill>
        <p:spPr bwMode="auto">
          <a:xfrm>
            <a:off x="2348989" y="3598433"/>
            <a:ext cx="298331" cy="233978"/>
          </a:xfrm>
          <a:prstGeom prst="rect">
            <a:avLst/>
          </a:prstGeom>
          <a:noFill/>
          <a:effectLst>
            <a:outerShdw blurRad="50800" dist="38100" dir="2700000" algn="tl" rotWithShape="0">
              <a:prstClr val="black">
                <a:alpha val="40000"/>
              </a:prstClr>
            </a:outerShdw>
          </a:effectLst>
        </p:spPr>
      </p:pic>
      <p:pic>
        <p:nvPicPr>
          <p:cNvPr id="88" name="Picture 461" descr="图片240"/>
          <p:cNvPicPr>
            <a:picLocks noChangeAspect="1" noChangeArrowheads="1"/>
          </p:cNvPicPr>
          <p:nvPr/>
        </p:nvPicPr>
        <p:blipFill>
          <a:blip r:embed="rId3" cstate="print"/>
          <a:srcRect/>
          <a:stretch>
            <a:fillRect/>
          </a:stretch>
        </p:blipFill>
        <p:spPr bwMode="auto">
          <a:xfrm>
            <a:off x="2817041" y="3598433"/>
            <a:ext cx="298331" cy="233978"/>
          </a:xfrm>
          <a:prstGeom prst="rect">
            <a:avLst/>
          </a:prstGeom>
          <a:noFill/>
          <a:effectLst>
            <a:outerShdw blurRad="50800" dist="38100" dir="2700000" algn="tl" rotWithShape="0">
              <a:prstClr val="black">
                <a:alpha val="40000"/>
              </a:prstClr>
            </a:outerShdw>
          </a:effectLst>
        </p:spPr>
      </p:pic>
      <p:pic>
        <p:nvPicPr>
          <p:cNvPr id="89" name="Picture 461" descr="图片240"/>
          <p:cNvPicPr>
            <a:picLocks noChangeAspect="1" noChangeArrowheads="1"/>
          </p:cNvPicPr>
          <p:nvPr/>
        </p:nvPicPr>
        <p:blipFill>
          <a:blip r:embed="rId3" cstate="print"/>
          <a:srcRect/>
          <a:stretch>
            <a:fillRect/>
          </a:stretch>
        </p:blipFill>
        <p:spPr bwMode="auto">
          <a:xfrm>
            <a:off x="3285093" y="3598433"/>
            <a:ext cx="298331" cy="233978"/>
          </a:xfrm>
          <a:prstGeom prst="rect">
            <a:avLst/>
          </a:prstGeom>
          <a:noFill/>
          <a:effectLst>
            <a:outerShdw blurRad="50800" dist="38100" dir="2700000" algn="tl" rotWithShape="0">
              <a:prstClr val="black">
                <a:alpha val="40000"/>
              </a:prstClr>
            </a:outerShdw>
          </a:effectLst>
        </p:spPr>
      </p:pic>
      <p:cxnSp>
        <p:nvCxnSpPr>
          <p:cNvPr id="91" name="直接连接符 90"/>
          <p:cNvCxnSpPr>
            <a:stCxn id="37" idx="2"/>
            <a:endCxn id="88" idx="0"/>
          </p:cNvCxnSpPr>
          <p:nvPr/>
        </p:nvCxnSpPr>
        <p:spPr bwMode="auto">
          <a:xfrm flipH="1">
            <a:off x="2966206" y="3314547"/>
            <a:ext cx="62453"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3" name="直接连接符 92"/>
          <p:cNvCxnSpPr>
            <a:stCxn id="89" idx="0"/>
            <a:endCxn id="37" idx="2"/>
          </p:cNvCxnSpPr>
          <p:nvPr/>
        </p:nvCxnSpPr>
        <p:spPr bwMode="auto">
          <a:xfrm flipH="1" flipV="1">
            <a:off x="3028660" y="3314547"/>
            <a:ext cx="405599"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5" name="直接连接符 94"/>
          <p:cNvCxnSpPr>
            <a:stCxn id="87" idx="0"/>
            <a:endCxn id="37" idx="2"/>
          </p:cNvCxnSpPr>
          <p:nvPr/>
        </p:nvCxnSpPr>
        <p:spPr bwMode="auto">
          <a:xfrm flipV="1">
            <a:off x="2498155" y="3314547"/>
            <a:ext cx="530505"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9" name="直接连接符 98"/>
          <p:cNvCxnSpPr>
            <a:stCxn id="81" idx="0"/>
            <a:endCxn id="29" idx="2"/>
          </p:cNvCxnSpPr>
          <p:nvPr/>
        </p:nvCxnSpPr>
        <p:spPr bwMode="auto">
          <a:xfrm flipV="1">
            <a:off x="1382071" y="3314547"/>
            <a:ext cx="134501"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1" name="直接连接符 100"/>
          <p:cNvCxnSpPr>
            <a:stCxn id="82" idx="0"/>
            <a:endCxn id="29" idx="2"/>
          </p:cNvCxnSpPr>
          <p:nvPr/>
        </p:nvCxnSpPr>
        <p:spPr bwMode="auto">
          <a:xfrm flipH="1" flipV="1">
            <a:off x="1516572" y="3314547"/>
            <a:ext cx="333551"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4" name="直接连接符 103"/>
          <p:cNvCxnSpPr>
            <a:stCxn id="15" idx="0"/>
            <a:endCxn id="29" idx="2"/>
          </p:cNvCxnSpPr>
          <p:nvPr/>
        </p:nvCxnSpPr>
        <p:spPr bwMode="auto">
          <a:xfrm flipV="1">
            <a:off x="914019" y="3314547"/>
            <a:ext cx="602553" cy="283886"/>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107" name="Picture 10" descr="F:\PIC\16：10_PPT_pic\ICOS\Computer-icon.png"/>
          <p:cNvPicPr>
            <a:picLocks noChangeAspect="1" noChangeArrowheads="1"/>
          </p:cNvPicPr>
          <p:nvPr/>
        </p:nvPicPr>
        <p:blipFill>
          <a:blip r:embed="rId8" cstate="screen"/>
          <a:srcRect/>
          <a:stretch>
            <a:fillRect/>
          </a:stretch>
        </p:blipFill>
        <p:spPr bwMode="auto">
          <a:xfrm>
            <a:off x="1151620" y="4083948"/>
            <a:ext cx="360000" cy="270000"/>
          </a:xfrm>
          <a:prstGeom prst="rect">
            <a:avLst/>
          </a:prstGeom>
          <a:noFill/>
          <a:effectLst>
            <a:outerShdw blurRad="50800" dist="38100" dir="2700000" algn="tl" rotWithShape="0">
              <a:prstClr val="black">
                <a:alpha val="40000"/>
              </a:prstClr>
            </a:outerShdw>
          </a:effectLst>
        </p:spPr>
      </p:pic>
      <p:cxnSp>
        <p:nvCxnSpPr>
          <p:cNvPr id="109" name="直接连接符 108"/>
          <p:cNvCxnSpPr>
            <a:stCxn id="107" idx="0"/>
            <a:endCxn id="81" idx="2"/>
          </p:cNvCxnSpPr>
          <p:nvPr/>
        </p:nvCxnSpPr>
        <p:spPr bwMode="auto">
          <a:xfrm flipV="1">
            <a:off x="1331620" y="3832411"/>
            <a:ext cx="50450" cy="251537"/>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2" name="直接连接符 111"/>
          <p:cNvCxnSpPr/>
          <p:nvPr/>
        </p:nvCxnSpPr>
        <p:spPr bwMode="auto">
          <a:xfrm>
            <a:off x="719572" y="1491630"/>
            <a:ext cx="2664176" cy="0"/>
          </a:xfrm>
          <a:prstGeom prst="line">
            <a:avLst/>
          </a:prstGeom>
          <a:ln w="38100">
            <a:prstDash val="dash"/>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9218" name="Picture 2" descr="https://encrypted-tbn3.google.com/images?q=tbn:ANd9GcSjtrO14BlygtWVFqqs5NawypwRPdgwgq-SV4ACtIXIXSd5WU-j"/>
          <p:cNvPicPr>
            <a:picLocks noChangeAspect="1" noChangeArrowheads="1"/>
          </p:cNvPicPr>
          <p:nvPr/>
        </p:nvPicPr>
        <p:blipFill>
          <a:blip r:embed="rId9" cstate="print">
            <a:clrChange>
              <a:clrFrom>
                <a:srgbClr val="FFFFFF"/>
              </a:clrFrom>
              <a:clrTo>
                <a:srgbClr val="FFFFFF">
                  <a:alpha val="0"/>
                </a:srgbClr>
              </a:clrTo>
            </a:clrChange>
          </a:blip>
          <a:srcRect t="32811" b="36928"/>
          <a:stretch>
            <a:fillRect/>
          </a:stretch>
        </p:blipFill>
        <p:spPr bwMode="auto">
          <a:xfrm>
            <a:off x="1310520" y="3872754"/>
            <a:ext cx="1690759" cy="383723"/>
          </a:xfrm>
          <a:prstGeom prst="rect">
            <a:avLst/>
          </a:prstGeom>
          <a:noFill/>
          <a:effectLst>
            <a:outerShdw blurRad="50800" dist="38100" dir="2700000" algn="tl" rotWithShape="0">
              <a:prstClr val="black">
                <a:alpha val="40000"/>
              </a:prstClr>
            </a:outerShdw>
          </a:effectLst>
        </p:spPr>
      </p:pic>
      <p:pic>
        <p:nvPicPr>
          <p:cNvPr id="135" name="Picture 10" descr="F:\PIC\16：10_PPT_pic\ICOS\Computer-icon.png"/>
          <p:cNvPicPr>
            <a:picLocks noChangeAspect="1" noChangeArrowheads="1"/>
          </p:cNvPicPr>
          <p:nvPr/>
        </p:nvPicPr>
        <p:blipFill>
          <a:blip r:embed="rId8" cstate="screen"/>
          <a:srcRect/>
          <a:stretch>
            <a:fillRect/>
          </a:stretch>
        </p:blipFill>
        <p:spPr bwMode="auto">
          <a:xfrm>
            <a:off x="2879852" y="4083918"/>
            <a:ext cx="360000" cy="270000"/>
          </a:xfrm>
          <a:prstGeom prst="rect">
            <a:avLst/>
          </a:prstGeom>
          <a:noFill/>
          <a:effectLst>
            <a:outerShdw blurRad="50800" dist="38100" dir="2700000" algn="tl" rotWithShape="0">
              <a:prstClr val="black">
                <a:alpha val="40000"/>
              </a:prstClr>
            </a:outerShdw>
          </a:effectLst>
        </p:spPr>
      </p:pic>
      <p:cxnSp>
        <p:nvCxnSpPr>
          <p:cNvPr id="137" name="直接连接符 136"/>
          <p:cNvCxnSpPr>
            <a:stCxn id="135" idx="0"/>
            <a:endCxn id="88" idx="2"/>
          </p:cNvCxnSpPr>
          <p:nvPr/>
        </p:nvCxnSpPr>
        <p:spPr bwMode="auto">
          <a:xfrm flipH="1" flipV="1">
            <a:off x="2966206" y="3832411"/>
            <a:ext cx="93646" cy="251507"/>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9222" name="Picture 6" descr="http://imgsrc.baidu.com/baike/abpic/item/9319cf09efd5a9aed1581b1c.jpg"/>
          <p:cNvPicPr>
            <a:picLocks noChangeAspect="1" noChangeArrowheads="1"/>
          </p:cNvPicPr>
          <p:nvPr/>
        </p:nvPicPr>
        <p:blipFill>
          <a:blip r:embed="rId10" cstate="print">
            <a:clrChange>
              <a:clrFrom>
                <a:srgbClr val="FFFEFF"/>
              </a:clrFrom>
              <a:clrTo>
                <a:srgbClr val="FFFEFF">
                  <a:alpha val="0"/>
                </a:srgbClr>
              </a:clrTo>
            </a:clrChange>
          </a:blip>
          <a:srcRect/>
          <a:stretch>
            <a:fillRect/>
          </a:stretch>
        </p:blipFill>
        <p:spPr bwMode="auto">
          <a:xfrm>
            <a:off x="3185786" y="3792071"/>
            <a:ext cx="1166747" cy="455032"/>
          </a:xfrm>
          <a:prstGeom prst="rect">
            <a:avLst/>
          </a:prstGeom>
          <a:noFill/>
          <a:effectLst>
            <a:outerShdw blurRad="50800" dist="38100" dir="2700000" algn="tl" rotWithShape="0">
              <a:prstClr val="black">
                <a:alpha val="40000"/>
              </a:prstClr>
            </a:outerShdw>
          </a:effectLst>
        </p:spPr>
      </p:pic>
      <p:sp>
        <p:nvSpPr>
          <p:cNvPr id="140" name="任意多边形 139"/>
          <p:cNvSpPr/>
          <p:nvPr/>
        </p:nvSpPr>
        <p:spPr bwMode="auto">
          <a:xfrm>
            <a:off x="1657501" y="1378896"/>
            <a:ext cx="1342417" cy="2706721"/>
          </a:xfrm>
          <a:custGeom>
            <a:avLst/>
            <a:gdLst>
              <a:gd name="connsiteX0" fmla="*/ 1342417 w 1342417"/>
              <a:gd name="connsiteY0" fmla="*/ 3608961 h 3608961"/>
              <a:gd name="connsiteX1" fmla="*/ 1235413 w 1342417"/>
              <a:gd name="connsiteY1" fmla="*/ 3249038 h 3608961"/>
              <a:gd name="connsiteX2" fmla="*/ 1254868 w 1342417"/>
              <a:gd name="connsiteY2" fmla="*/ 2665378 h 3608961"/>
              <a:gd name="connsiteX3" fmla="*/ 846306 w 1342417"/>
              <a:gd name="connsiteY3" fmla="*/ 1887166 h 3608961"/>
              <a:gd name="connsiteX4" fmla="*/ 836579 w 1342417"/>
              <a:gd name="connsiteY4" fmla="*/ 1322961 h 3608961"/>
              <a:gd name="connsiteX5" fmla="*/ 856034 w 1342417"/>
              <a:gd name="connsiteY5" fmla="*/ 612842 h 3608961"/>
              <a:gd name="connsiteX6" fmla="*/ 749030 w 1342417"/>
              <a:gd name="connsiteY6" fmla="*/ 214008 h 3608961"/>
              <a:gd name="connsiteX7" fmla="*/ 0 w 1342417"/>
              <a:gd name="connsiteY7" fmla="*/ 0 h 360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417" h="3608961">
                <a:moveTo>
                  <a:pt x="1342417" y="3608961"/>
                </a:moveTo>
                <a:cubicBezTo>
                  <a:pt x="1296210" y="3507631"/>
                  <a:pt x="1250004" y="3406302"/>
                  <a:pt x="1235413" y="3249038"/>
                </a:cubicBezTo>
                <a:cubicBezTo>
                  <a:pt x="1220822" y="3091774"/>
                  <a:pt x="1319719" y="2892357"/>
                  <a:pt x="1254868" y="2665378"/>
                </a:cubicBezTo>
                <a:cubicBezTo>
                  <a:pt x="1190017" y="2438399"/>
                  <a:pt x="916021" y="2110902"/>
                  <a:pt x="846306" y="1887166"/>
                </a:cubicBezTo>
                <a:cubicBezTo>
                  <a:pt x="776591" y="1663430"/>
                  <a:pt x="834958" y="1535348"/>
                  <a:pt x="836579" y="1322961"/>
                </a:cubicBezTo>
                <a:cubicBezTo>
                  <a:pt x="838200" y="1110574"/>
                  <a:pt x="870626" y="797668"/>
                  <a:pt x="856034" y="612842"/>
                </a:cubicBezTo>
                <a:cubicBezTo>
                  <a:pt x="841443" y="428017"/>
                  <a:pt x="891702" y="316148"/>
                  <a:pt x="749030" y="214008"/>
                </a:cubicBezTo>
                <a:cubicBezTo>
                  <a:pt x="606358" y="111868"/>
                  <a:pt x="303179" y="55934"/>
                  <a:pt x="0" y="0"/>
                </a:cubicBezTo>
              </a:path>
            </a:pathLst>
          </a:custGeom>
          <a:ln w="38100">
            <a:solidFill>
              <a:srgbClr val="000080"/>
            </a:solidFill>
            <a:tailEnd type="stealth" w="med" len="lg"/>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41" name="任意多边形 140"/>
          <p:cNvSpPr/>
          <p:nvPr/>
        </p:nvSpPr>
        <p:spPr bwMode="auto">
          <a:xfrm>
            <a:off x="1346216" y="2196020"/>
            <a:ext cx="593387" cy="1947964"/>
          </a:xfrm>
          <a:custGeom>
            <a:avLst/>
            <a:gdLst>
              <a:gd name="connsiteX0" fmla="*/ 0 w 593387"/>
              <a:gd name="connsiteY0" fmla="*/ 2597285 h 2597285"/>
              <a:gd name="connsiteX1" fmla="*/ 68093 w 593387"/>
              <a:gd name="connsiteY1" fmla="*/ 2110902 h 2597285"/>
              <a:gd name="connsiteX2" fmla="*/ 126459 w 593387"/>
              <a:gd name="connsiteY2" fmla="*/ 1507787 h 2597285"/>
              <a:gd name="connsiteX3" fmla="*/ 486383 w 593387"/>
              <a:gd name="connsiteY3" fmla="*/ 972765 h 2597285"/>
              <a:gd name="connsiteX4" fmla="*/ 573932 w 593387"/>
              <a:gd name="connsiteY4" fmla="*/ 486383 h 2597285"/>
              <a:gd name="connsiteX5" fmla="*/ 593387 w 593387"/>
              <a:gd name="connsiteY5" fmla="*/ 0 h 259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387" h="2597285">
                <a:moveTo>
                  <a:pt x="0" y="2597285"/>
                </a:moveTo>
                <a:cubicBezTo>
                  <a:pt x="23508" y="2444885"/>
                  <a:pt x="47017" y="2292485"/>
                  <a:pt x="68093" y="2110902"/>
                </a:cubicBezTo>
                <a:cubicBezTo>
                  <a:pt x="89169" y="1929319"/>
                  <a:pt x="56744" y="1697476"/>
                  <a:pt x="126459" y="1507787"/>
                </a:cubicBezTo>
                <a:cubicBezTo>
                  <a:pt x="196174" y="1318098"/>
                  <a:pt x="411804" y="1142999"/>
                  <a:pt x="486383" y="972765"/>
                </a:cubicBezTo>
                <a:cubicBezTo>
                  <a:pt x="560962" y="802531"/>
                  <a:pt x="556098" y="648511"/>
                  <a:pt x="573932" y="486383"/>
                </a:cubicBezTo>
                <a:cubicBezTo>
                  <a:pt x="591766" y="324256"/>
                  <a:pt x="592576" y="162128"/>
                  <a:pt x="593387" y="0"/>
                </a:cubicBezTo>
              </a:path>
            </a:pathLst>
          </a:custGeom>
          <a:ln w="38100">
            <a:solidFill>
              <a:srgbClr val="C00000"/>
            </a:solidFill>
            <a:tailEnd type="stealth" w="med" len="lg"/>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pic>
        <p:nvPicPr>
          <p:cNvPr id="143" name="Picture 7" descr="F:\PIC\16：10_PPT_pic\ICOS\Status-security-low-icon.png"/>
          <p:cNvPicPr>
            <a:picLocks noChangeAspect="1" noChangeArrowheads="1"/>
          </p:cNvPicPr>
          <p:nvPr/>
        </p:nvPicPr>
        <p:blipFill>
          <a:blip r:embed="rId11" cstate="screen"/>
          <a:srcRect/>
          <a:stretch>
            <a:fillRect/>
          </a:stretch>
        </p:blipFill>
        <p:spPr bwMode="auto">
          <a:xfrm>
            <a:off x="1390502" y="2210696"/>
            <a:ext cx="480708" cy="360531"/>
          </a:xfrm>
          <a:prstGeom prst="rect">
            <a:avLst/>
          </a:prstGeom>
          <a:noFill/>
        </p:spPr>
      </p:pic>
      <p:pic>
        <p:nvPicPr>
          <p:cNvPr id="144" name="Picture 8" descr="F:\PIC\16：10_PPT_pic\ICOS\Status-security-medium-icon.png"/>
          <p:cNvPicPr>
            <a:picLocks noChangeAspect="1" noChangeArrowheads="1"/>
          </p:cNvPicPr>
          <p:nvPr/>
        </p:nvPicPr>
        <p:blipFill>
          <a:blip r:embed="rId12" cstate="screen"/>
          <a:srcRect/>
          <a:stretch>
            <a:fillRect/>
          </a:stretch>
        </p:blipFill>
        <p:spPr bwMode="auto">
          <a:xfrm>
            <a:off x="2476266" y="2228096"/>
            <a:ext cx="439056" cy="329292"/>
          </a:xfrm>
          <a:prstGeom prst="rect">
            <a:avLst/>
          </a:prstGeom>
          <a:noFill/>
        </p:spPr>
      </p:pic>
      <p:pic>
        <p:nvPicPr>
          <p:cNvPr id="147" name="Picture 1271" descr="图片220"/>
          <p:cNvPicPr>
            <a:picLocks noChangeAspect="1" noChangeArrowheads="1"/>
          </p:cNvPicPr>
          <p:nvPr/>
        </p:nvPicPr>
        <p:blipFill>
          <a:blip r:embed="rId13" cstate="print"/>
          <a:srcRect/>
          <a:stretch>
            <a:fillRect/>
          </a:stretch>
        </p:blipFill>
        <p:spPr bwMode="auto">
          <a:xfrm>
            <a:off x="3210624" y="2530027"/>
            <a:ext cx="573700" cy="223067"/>
          </a:xfrm>
          <a:prstGeom prst="rect">
            <a:avLst/>
          </a:prstGeom>
          <a:noFill/>
          <a:effectLst>
            <a:outerShdw blurRad="50800" dist="38100" dir="2700000" algn="tl" rotWithShape="0">
              <a:prstClr val="black">
                <a:alpha val="40000"/>
              </a:prstClr>
            </a:outerShdw>
          </a:effectLst>
        </p:spPr>
      </p:pic>
      <p:cxnSp>
        <p:nvCxnSpPr>
          <p:cNvPr id="151" name="直接连接符 150"/>
          <p:cNvCxnSpPr>
            <a:stCxn id="23" idx="3"/>
            <a:endCxn id="147" idx="1"/>
          </p:cNvCxnSpPr>
          <p:nvPr/>
        </p:nvCxnSpPr>
        <p:spPr bwMode="auto">
          <a:xfrm>
            <a:off x="2647322" y="2629797"/>
            <a:ext cx="563303" cy="11764"/>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160" name="Picture 1682" descr="图片54"/>
          <p:cNvPicPr>
            <a:picLocks noChangeAspect="1" noChangeArrowheads="1"/>
          </p:cNvPicPr>
          <p:nvPr/>
        </p:nvPicPr>
        <p:blipFill>
          <a:blip r:embed="rId14" cstate="print"/>
          <a:srcRect/>
          <a:stretch>
            <a:fillRect/>
          </a:stretch>
        </p:blipFill>
        <p:spPr bwMode="auto">
          <a:xfrm>
            <a:off x="1016862" y="1970283"/>
            <a:ext cx="298330" cy="340897"/>
          </a:xfrm>
          <a:prstGeom prst="rect">
            <a:avLst/>
          </a:prstGeom>
          <a:noFill/>
          <a:effectLst>
            <a:outerShdw blurRad="50800" dist="38100" dir="2700000" algn="tl" rotWithShape="0">
              <a:prstClr val="black">
                <a:alpha val="40000"/>
              </a:prstClr>
            </a:outerShdw>
          </a:effectLst>
        </p:spPr>
      </p:pic>
      <p:cxnSp>
        <p:nvCxnSpPr>
          <p:cNvPr id="162" name="直接连接符 161"/>
          <p:cNvCxnSpPr>
            <a:stCxn id="21" idx="1"/>
            <a:endCxn id="160" idx="3"/>
          </p:cNvCxnSpPr>
          <p:nvPr/>
        </p:nvCxnSpPr>
        <p:spPr bwMode="auto">
          <a:xfrm flipH="1" flipV="1">
            <a:off x="1315192" y="2140732"/>
            <a:ext cx="457772" cy="3375"/>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49" name="TextBox 148"/>
          <p:cNvSpPr txBox="1"/>
          <p:nvPr/>
        </p:nvSpPr>
        <p:spPr>
          <a:xfrm>
            <a:off x="4628680" y="1029756"/>
            <a:ext cx="3991087" cy="1384995"/>
          </a:xfrm>
          <a:prstGeom prst="rect">
            <a:avLst/>
          </a:prstGeom>
          <a:noFill/>
        </p:spPr>
        <p:txBody>
          <a:bodyPr wrap="square" rtlCol="0">
            <a:spAutoFit/>
          </a:bodyPr>
          <a:lstStyle/>
          <a:p>
            <a:r>
              <a:rPr lang="zh-CN" altLang="en-US" sz="1400" b="1" dirty="0" smtClean="0">
                <a:solidFill>
                  <a:srgbClr val="C00000"/>
                </a:solidFill>
                <a:latin typeface="微软雅黑" pitchFamily="34" charset="-122"/>
                <a:ea typeface="微软雅黑" pitchFamily="34" charset="-122"/>
              </a:rPr>
              <a:t>校园网学生宿舍中</a:t>
            </a:r>
            <a:r>
              <a:rPr lang="en-US" altLang="zh-CN" sz="1400" b="1" dirty="0" smtClean="0">
                <a:solidFill>
                  <a:srgbClr val="C00000"/>
                </a:solidFill>
                <a:latin typeface="微软雅黑" pitchFamily="34" charset="-122"/>
                <a:ea typeface="微软雅黑" pitchFamily="34" charset="-122"/>
              </a:rPr>
              <a:t>BT/</a:t>
            </a:r>
            <a:r>
              <a:rPr lang="en-US" altLang="zh-CN" sz="1400" b="1" dirty="0" err="1" smtClean="0">
                <a:solidFill>
                  <a:srgbClr val="C00000"/>
                </a:solidFill>
                <a:latin typeface="微软雅黑" pitchFamily="34" charset="-122"/>
                <a:ea typeface="微软雅黑" pitchFamily="34" charset="-122"/>
              </a:rPr>
              <a:t>Emule</a:t>
            </a:r>
            <a:r>
              <a:rPr lang="en-US" altLang="zh-CN" sz="1400" b="1" dirty="0" smtClean="0">
                <a:solidFill>
                  <a:srgbClr val="C00000"/>
                </a:solidFill>
                <a:latin typeface="微软雅黑" pitchFamily="34" charset="-122"/>
                <a:ea typeface="微软雅黑" pitchFamily="34" charset="-122"/>
              </a:rPr>
              <a:t>/</a:t>
            </a:r>
            <a:r>
              <a:rPr lang="zh-CN" altLang="en-US" sz="1400" b="1" dirty="0" smtClean="0">
                <a:solidFill>
                  <a:srgbClr val="C00000"/>
                </a:solidFill>
                <a:latin typeface="微软雅黑" pitchFamily="34" charset="-122"/>
                <a:ea typeface="微软雅黑" pitchFamily="34" charset="-122"/>
              </a:rPr>
              <a:t>迅雷</a:t>
            </a:r>
            <a:r>
              <a:rPr lang="en-US" altLang="zh-CN" sz="1400" b="1" dirty="0" smtClean="0">
                <a:solidFill>
                  <a:srgbClr val="C00000"/>
                </a:solidFill>
                <a:latin typeface="微软雅黑" pitchFamily="34" charset="-122"/>
                <a:ea typeface="微软雅黑" pitchFamily="34" charset="-122"/>
              </a:rPr>
              <a:t>/PPTV</a:t>
            </a:r>
            <a:r>
              <a:rPr lang="zh-CN" altLang="en-US" sz="1400" b="1" dirty="0" smtClean="0">
                <a:solidFill>
                  <a:srgbClr val="C00000"/>
                </a:solidFill>
                <a:latin typeface="微软雅黑" pitchFamily="34" charset="-122"/>
                <a:ea typeface="微软雅黑" pitchFamily="34" charset="-122"/>
              </a:rPr>
              <a:t>等</a:t>
            </a:r>
            <a:r>
              <a:rPr lang="en-US" altLang="zh-CN" sz="1400" b="1" dirty="0" smtClean="0">
                <a:solidFill>
                  <a:srgbClr val="C00000"/>
                </a:solidFill>
                <a:latin typeface="微软雅黑" pitchFamily="34" charset="-122"/>
                <a:ea typeface="微软雅黑" pitchFamily="34" charset="-122"/>
              </a:rPr>
              <a:t>P2P</a:t>
            </a:r>
            <a:r>
              <a:rPr lang="zh-CN" altLang="en-US" sz="1400" b="1" dirty="0" smtClean="0">
                <a:solidFill>
                  <a:srgbClr val="C00000"/>
                </a:solidFill>
                <a:latin typeface="微软雅黑" pitchFamily="34" charset="-122"/>
                <a:ea typeface="微软雅黑" pitchFamily="34" charset="-122"/>
              </a:rPr>
              <a:t>应用和视频</a:t>
            </a:r>
            <a:r>
              <a:rPr lang="en-US" altLang="zh-CN" sz="1400" b="1" dirty="0" smtClean="0">
                <a:solidFill>
                  <a:srgbClr val="C00000"/>
                </a:solidFill>
                <a:latin typeface="微软雅黑" pitchFamily="34" charset="-122"/>
                <a:ea typeface="微软雅黑" pitchFamily="34" charset="-122"/>
              </a:rPr>
              <a:t>/</a:t>
            </a:r>
            <a:r>
              <a:rPr lang="zh-CN" altLang="en-US" sz="1400" b="1" dirty="0" smtClean="0">
                <a:solidFill>
                  <a:srgbClr val="C00000"/>
                </a:solidFill>
                <a:latin typeface="微软雅黑" pitchFamily="34" charset="-122"/>
                <a:ea typeface="微软雅黑" pitchFamily="34" charset="-122"/>
              </a:rPr>
              <a:t>多媒体网站访问，大量占用出口流量</a:t>
            </a:r>
            <a:endParaRPr lang="en-US" altLang="zh-CN" sz="1400" b="1" dirty="0" smtClean="0">
              <a:solidFill>
                <a:srgbClr val="C00000"/>
              </a:solidFill>
              <a:latin typeface="微软雅黑" pitchFamily="34" charset="-122"/>
              <a:ea typeface="微软雅黑" pitchFamily="34" charset="-122"/>
            </a:endParaRPr>
          </a:p>
          <a:p>
            <a:r>
              <a:rPr lang="zh-CN" altLang="en-US" sz="1400" b="1" dirty="0" smtClean="0">
                <a:solidFill>
                  <a:srgbClr val="C00000"/>
                </a:solidFill>
                <a:latin typeface="微软雅黑" pitchFamily="34" charset="-122"/>
                <a:ea typeface="微软雅黑" pitchFamily="34" charset="-122"/>
              </a:rPr>
              <a:t>对于学生用户访问与学习无关的站点，特别是上课时间访问，需要进行合理管控</a:t>
            </a:r>
            <a:endParaRPr lang="en-US" altLang="zh-CN" sz="1400" b="1" dirty="0" smtClean="0">
              <a:solidFill>
                <a:srgbClr val="C00000"/>
              </a:solidFill>
              <a:latin typeface="微软雅黑" pitchFamily="34" charset="-122"/>
              <a:ea typeface="微软雅黑" pitchFamily="34" charset="-122"/>
            </a:endParaRPr>
          </a:p>
          <a:p>
            <a:endParaRPr lang="en-US" altLang="zh-CN" sz="1400" b="1" dirty="0" smtClean="0">
              <a:solidFill>
                <a:srgbClr val="C00000"/>
              </a:solidFill>
              <a:latin typeface="微软雅黑" pitchFamily="34" charset="-122"/>
              <a:ea typeface="微软雅黑" pitchFamily="34" charset="-122"/>
            </a:endParaRPr>
          </a:p>
        </p:txBody>
      </p:sp>
      <p:sp>
        <p:nvSpPr>
          <p:cNvPr id="150" name="Rectangle 20"/>
          <p:cNvSpPr>
            <a:spLocks noChangeArrowheads="1"/>
          </p:cNvSpPr>
          <p:nvPr/>
        </p:nvSpPr>
        <p:spPr bwMode="auto">
          <a:xfrm>
            <a:off x="4605202" y="2221500"/>
            <a:ext cx="4076218" cy="461665"/>
          </a:xfrm>
          <a:prstGeom prst="rect">
            <a:avLst/>
          </a:prstGeom>
          <a:noFill/>
          <a:ln w="9525">
            <a:noFill/>
            <a:miter lim="800000"/>
            <a:headEnd/>
            <a:tailEnd/>
          </a:ln>
        </p:spPr>
        <p:txBody>
          <a:bodyPr wrap="square">
            <a:spAutoFit/>
          </a:bodyPr>
          <a:lstStyle/>
          <a:p>
            <a:r>
              <a:rPr lang="en-US" altLang="zh-CN" sz="1200" dirty="0" smtClean="0">
                <a:latin typeface="微软雅黑" pitchFamily="34" charset="-122"/>
                <a:ea typeface="微软雅黑" pitchFamily="34" charset="-122"/>
              </a:rPr>
              <a:t>BRAS</a:t>
            </a:r>
            <a:r>
              <a:rPr lang="zh-CN" altLang="en-US" sz="1200" dirty="0" smtClean="0">
                <a:latin typeface="微软雅黑" pitchFamily="34" charset="-122"/>
                <a:ea typeface="微软雅黑" pitchFamily="34" charset="-122"/>
              </a:rPr>
              <a:t>上部署深层业务检测插卡或者与外置流控设备配合，加强业型分析</a:t>
            </a:r>
            <a:endParaRPr lang="en-US" altLang="zh-CN" sz="1200" dirty="0" smtClean="0">
              <a:latin typeface="微软雅黑" pitchFamily="34" charset="-122"/>
              <a:ea typeface="微软雅黑" pitchFamily="34" charset="-122"/>
            </a:endParaRPr>
          </a:p>
        </p:txBody>
      </p:sp>
      <p:sp>
        <p:nvSpPr>
          <p:cNvPr id="153" name="Rectangle 20"/>
          <p:cNvSpPr>
            <a:spLocks noChangeArrowheads="1"/>
          </p:cNvSpPr>
          <p:nvPr/>
        </p:nvSpPr>
        <p:spPr bwMode="auto">
          <a:xfrm>
            <a:off x="4648233" y="2704076"/>
            <a:ext cx="3775004" cy="830997"/>
          </a:xfrm>
          <a:prstGeom prst="rect">
            <a:avLst/>
          </a:prstGeom>
          <a:noFill/>
          <a:ln w="9525">
            <a:noFill/>
            <a:miter lim="800000"/>
            <a:headEnd/>
            <a:tailEnd/>
          </a:ln>
        </p:spPr>
        <p:txBody>
          <a:bodyPr wrap="square">
            <a:spAutoFit/>
          </a:bodyPr>
          <a:lstStyle/>
          <a:p>
            <a:r>
              <a:rPr lang="zh-CN" altLang="en-US" sz="1200" dirty="0" smtClean="0">
                <a:latin typeface="微软雅黑" pitchFamily="34" charset="-122"/>
                <a:ea typeface="微软雅黑" pitchFamily="34" charset="-122"/>
              </a:rPr>
              <a:t>检测视频</a:t>
            </a:r>
            <a:r>
              <a:rPr lang="en-US" altLang="zh-CN" sz="1200" dirty="0" smtClean="0">
                <a:latin typeface="微软雅黑" pitchFamily="34" charset="-122"/>
                <a:ea typeface="微软雅黑" pitchFamily="34" charset="-122"/>
              </a:rPr>
              <a:t>/P2P</a:t>
            </a:r>
            <a:r>
              <a:rPr lang="zh-CN" altLang="en-US" sz="1200" dirty="0" smtClean="0">
                <a:latin typeface="微软雅黑" pitchFamily="34" charset="-122"/>
                <a:ea typeface="微软雅黑" pitchFamily="34" charset="-122"/>
              </a:rPr>
              <a:t>应用，并进行限制或将应用流量记录在报表中</a:t>
            </a:r>
            <a:endParaRPr lang="en-US" altLang="zh-CN" sz="1200" dirty="0" smtClean="0">
              <a:latin typeface="微软雅黑" pitchFamily="34" charset="-122"/>
              <a:ea typeface="微软雅黑" pitchFamily="34" charset="-122"/>
            </a:endParaRPr>
          </a:p>
          <a:p>
            <a:r>
              <a:rPr lang="zh-CN" altLang="en-US" sz="1200" dirty="0" smtClean="0">
                <a:latin typeface="微软雅黑" pitchFamily="34" charset="-122"/>
                <a:ea typeface="微软雅黑" pitchFamily="34" charset="-122"/>
              </a:rPr>
              <a:t>避免</a:t>
            </a:r>
            <a:r>
              <a:rPr lang="en-US" altLang="zh-CN" sz="1200" dirty="0" smtClean="0">
                <a:latin typeface="微软雅黑" pitchFamily="34" charset="-122"/>
                <a:ea typeface="微软雅黑" pitchFamily="34" charset="-122"/>
              </a:rPr>
              <a:t>P2P</a:t>
            </a:r>
            <a:r>
              <a:rPr lang="zh-CN" altLang="en-US" sz="1200" dirty="0" smtClean="0">
                <a:latin typeface="微软雅黑" pitchFamily="34" charset="-122"/>
                <a:ea typeface="微软雅黑" pitchFamily="34" charset="-122"/>
              </a:rPr>
              <a:t>等应用占用大量带宽</a:t>
            </a:r>
            <a:endParaRPr lang="en-US" altLang="zh-CN" sz="1200" dirty="0" smtClean="0">
              <a:latin typeface="微软雅黑" pitchFamily="34" charset="-122"/>
              <a:ea typeface="微软雅黑" pitchFamily="34" charset="-122"/>
            </a:endParaRPr>
          </a:p>
          <a:p>
            <a:endParaRPr lang="en-US" altLang="zh-CN" sz="1200" dirty="0" smtClean="0">
              <a:latin typeface="微软雅黑" pitchFamily="34" charset="-122"/>
              <a:ea typeface="微软雅黑" pitchFamily="34" charset="-122"/>
            </a:endParaRPr>
          </a:p>
        </p:txBody>
      </p:sp>
      <p:sp>
        <p:nvSpPr>
          <p:cNvPr id="154" name="Rectangle 20"/>
          <p:cNvSpPr>
            <a:spLocks noChangeArrowheads="1"/>
          </p:cNvSpPr>
          <p:nvPr/>
        </p:nvSpPr>
        <p:spPr bwMode="auto">
          <a:xfrm>
            <a:off x="4658991" y="3172395"/>
            <a:ext cx="3871822" cy="461665"/>
          </a:xfrm>
          <a:prstGeom prst="rect">
            <a:avLst/>
          </a:prstGeom>
          <a:noFill/>
          <a:ln w="9525">
            <a:noFill/>
            <a:miter lim="800000"/>
            <a:headEnd/>
            <a:tailEnd/>
          </a:ln>
        </p:spPr>
        <p:txBody>
          <a:bodyPr wrap="square">
            <a:spAutoFit/>
          </a:bodyPr>
          <a:lstStyle/>
          <a:p>
            <a:r>
              <a:rPr lang="zh-CN" altLang="en-US" sz="1200" dirty="0" smtClean="0">
                <a:latin typeface="微软雅黑" pitchFamily="34" charset="-122"/>
                <a:ea typeface="微软雅黑" pitchFamily="34" charset="-122"/>
              </a:rPr>
              <a:t>可以按时间</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站点</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用户来统计流量</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连接数，记录在报表中，并给出流量排名和用户使用情况分析统计</a:t>
            </a:r>
            <a:endParaRPr lang="en-US" altLang="zh-CN" sz="1200" dirty="0" smtClean="0">
              <a:latin typeface="微软雅黑" pitchFamily="34" charset="-122"/>
              <a:ea typeface="微软雅黑" pitchFamily="34" charset="-122"/>
            </a:endParaRPr>
          </a:p>
        </p:txBody>
      </p:sp>
      <p:pic>
        <p:nvPicPr>
          <p:cNvPr id="156" name="Picture 16" descr="数字 1"/>
          <p:cNvPicPr>
            <a:picLocks noChangeAspect="1" noChangeArrowheads="1"/>
          </p:cNvPicPr>
          <p:nvPr/>
        </p:nvPicPr>
        <p:blipFill>
          <a:blip r:embed="rId15" cstate="print"/>
          <a:srcRect/>
          <a:stretch>
            <a:fillRect/>
          </a:stretch>
        </p:blipFill>
        <p:spPr bwMode="auto">
          <a:xfrm>
            <a:off x="4330868" y="2152969"/>
            <a:ext cx="369582" cy="277187"/>
          </a:xfrm>
          <a:prstGeom prst="rect">
            <a:avLst/>
          </a:prstGeom>
          <a:noFill/>
        </p:spPr>
      </p:pic>
      <p:pic>
        <p:nvPicPr>
          <p:cNvPr id="157" name="Picture 18" descr="数字 2"/>
          <p:cNvPicPr>
            <a:picLocks noChangeAspect="1" noChangeArrowheads="1"/>
          </p:cNvPicPr>
          <p:nvPr/>
        </p:nvPicPr>
        <p:blipFill>
          <a:blip r:embed="rId16" cstate="print"/>
          <a:srcRect/>
          <a:stretch>
            <a:fillRect/>
          </a:stretch>
        </p:blipFill>
        <p:spPr bwMode="auto">
          <a:xfrm>
            <a:off x="4330868" y="2645335"/>
            <a:ext cx="369582" cy="277187"/>
          </a:xfrm>
          <a:prstGeom prst="rect">
            <a:avLst/>
          </a:prstGeom>
          <a:noFill/>
        </p:spPr>
      </p:pic>
      <p:pic>
        <p:nvPicPr>
          <p:cNvPr id="159" name="Picture 20" descr="数字 3"/>
          <p:cNvPicPr>
            <a:picLocks noChangeAspect="1" noChangeArrowheads="1"/>
          </p:cNvPicPr>
          <p:nvPr/>
        </p:nvPicPr>
        <p:blipFill>
          <a:blip r:embed="rId17" cstate="print"/>
          <a:srcRect/>
          <a:stretch>
            <a:fillRect/>
          </a:stretch>
        </p:blipFill>
        <p:spPr bwMode="auto">
          <a:xfrm>
            <a:off x="4330868" y="3177967"/>
            <a:ext cx="369582" cy="277187"/>
          </a:xfrm>
          <a:prstGeom prst="rect">
            <a:avLst/>
          </a:prstGeom>
          <a:noFill/>
        </p:spPr>
      </p:pic>
      <p:sp>
        <p:nvSpPr>
          <p:cNvPr id="161" name="矩形 160"/>
          <p:cNvSpPr/>
          <p:nvPr/>
        </p:nvSpPr>
        <p:spPr bwMode="auto">
          <a:xfrm rot="21103882">
            <a:off x="4813458" y="3903512"/>
            <a:ext cx="3606665" cy="497677"/>
          </a:xfrm>
          <a:prstGeom prst="rect">
            <a:avLst/>
          </a:prstGeom>
          <a:noFill/>
          <a:ln w="28575">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latin typeface="微软雅黑" pitchFamily="34" charset="-122"/>
                <a:ea typeface="微软雅黑" pitchFamily="34" charset="-122"/>
              </a:rPr>
              <a:t>XX</a:t>
            </a:r>
            <a:r>
              <a:rPr lang="zh-CN" altLang="en-US" sz="1400" dirty="0" smtClean="0">
                <a:latin typeface="微软雅黑" pitchFamily="34" charset="-122"/>
                <a:ea typeface="微软雅黑" pitchFamily="34" charset="-122"/>
              </a:rPr>
              <a:t>院系学生</a:t>
            </a:r>
            <a:r>
              <a:rPr lang="zh-CN" altLang="en-US" sz="1400" b="1" dirty="0" smtClean="0">
                <a:solidFill>
                  <a:srgbClr val="FF0000"/>
                </a:solidFill>
                <a:latin typeface="微软雅黑" pitchFamily="34" charset="-122"/>
                <a:ea typeface="微软雅黑" pitchFamily="34" charset="-122"/>
              </a:rPr>
              <a:t>上课时间</a:t>
            </a:r>
            <a:r>
              <a:rPr lang="zh-CN" altLang="en-US" sz="1400" dirty="0" smtClean="0">
                <a:latin typeface="微软雅黑" pitchFamily="34" charset="-122"/>
                <a:ea typeface="微软雅黑" pitchFamily="34" charset="-122"/>
              </a:rPr>
              <a:t>访问</a:t>
            </a:r>
            <a:r>
              <a:rPr lang="zh-CN" altLang="en-US" sz="1400" b="1" dirty="0" smtClean="0">
                <a:solidFill>
                  <a:srgbClr val="FF0000"/>
                </a:solidFill>
                <a:latin typeface="微软雅黑" pitchFamily="34" charset="-122"/>
                <a:ea typeface="微软雅黑" pitchFamily="34" charset="-122"/>
              </a:rPr>
              <a:t>网络游戏</a:t>
            </a:r>
            <a:r>
              <a:rPr lang="zh-CN" altLang="en-US" sz="1400" dirty="0" smtClean="0">
                <a:latin typeface="微软雅黑" pitchFamily="34" charset="-122"/>
                <a:ea typeface="微软雅黑" pitchFamily="34" charset="-122"/>
              </a:rPr>
              <a:t>站点流量排行</a:t>
            </a:r>
            <a:r>
              <a:rPr lang="zh-CN" altLang="en-US" sz="1400" b="1" dirty="0" smtClean="0">
                <a:solidFill>
                  <a:srgbClr val="FF0000"/>
                </a:solidFill>
                <a:latin typeface="微软雅黑" pitchFamily="34" charset="-122"/>
                <a:ea typeface="微软雅黑" pitchFamily="34" charset="-122"/>
              </a:rPr>
              <a:t>全校第一</a:t>
            </a:r>
            <a:r>
              <a:rPr lang="zh-CN" altLang="en-US" sz="1400" dirty="0" smtClean="0">
                <a:latin typeface="微软雅黑" pitchFamily="34" charset="-122"/>
                <a:ea typeface="微软雅黑" pitchFamily="34" charset="-122"/>
              </a:rPr>
              <a:t>，建议加强管理工作</a:t>
            </a:r>
          </a:p>
        </p:txBody>
      </p:sp>
      <p:sp>
        <p:nvSpPr>
          <p:cNvPr id="83" name="矩形 82"/>
          <p:cNvSpPr/>
          <p:nvPr/>
        </p:nvSpPr>
        <p:spPr>
          <a:xfrm>
            <a:off x="-2083086" y="3605276"/>
            <a:ext cx="1188132" cy="307777"/>
          </a:xfrm>
          <a:prstGeom prst="rect">
            <a:avLst/>
          </a:prstGeom>
        </p:spPr>
        <p:txBody>
          <a:bodyPr wrap="square">
            <a:spAutoFit/>
          </a:bodyPr>
          <a:lstStyle/>
          <a:p>
            <a:pPr algn="just"/>
            <a:r>
              <a:rPr lang="zh-CN" altLang="en-US" sz="1400" dirty="0" smtClean="0">
                <a:latin typeface="FrutigerNext LT Medium" pitchFamily="34" charset="0"/>
                <a:ea typeface="微软雅黑" pitchFamily="34" charset="-122"/>
              </a:rPr>
              <a:t>上网管理</a:t>
            </a:r>
            <a:endParaRPr lang="zh-CN" altLang="en-US" sz="1400" dirty="0">
              <a:latin typeface="FrutigerNext LT Medium" pitchFamily="34" charset="0"/>
              <a:ea typeface="微软雅黑" pitchFamily="34" charset="-122"/>
            </a:endParaRPr>
          </a:p>
        </p:txBody>
      </p:sp>
      <p:pic>
        <p:nvPicPr>
          <p:cNvPr id="84" name="Picture 3"/>
          <p:cNvPicPr>
            <a:picLocks noChangeAspect="1" noChangeArrowheads="1"/>
          </p:cNvPicPr>
          <p:nvPr/>
        </p:nvPicPr>
        <p:blipFill>
          <a:blip r:embed="rId18" cstate="print"/>
          <a:srcRect/>
          <a:stretch>
            <a:fillRect/>
          </a:stretch>
        </p:blipFill>
        <p:spPr bwMode="auto">
          <a:xfrm>
            <a:off x="-2768725" y="1870989"/>
            <a:ext cx="2533947" cy="1724123"/>
          </a:xfrm>
          <a:prstGeom prst="rect">
            <a:avLst/>
          </a:prstGeom>
          <a:noFill/>
          <a:ln w="9525">
            <a:noFill/>
            <a:miter lim="800000"/>
            <a:headEnd/>
            <a:tailEnd/>
          </a:ln>
          <a:effectLst>
            <a:softEdge rad="127000"/>
          </a:effectLst>
        </p:spPr>
      </p:pic>
    </p:spTree>
  </p:cSld>
  <p:clrMapOvr>
    <a:masterClrMapping/>
  </p:clrMapOvr>
  <p:transition advTm="8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42950" y="276225"/>
            <a:ext cx="7632700" cy="560388"/>
          </a:xfrm>
          <a:prstGeom prst="rect">
            <a:avLst/>
          </a:prstGeom>
        </p:spPr>
        <p:txBody>
          <a:bodyPr lIns="68562" tIns="34281" rIns="68562" bIns="34281"/>
          <a:lstStyle/>
          <a:p>
            <a:r>
              <a:rPr lang="zh-CN" altLang="en-US" sz="2400" dirty="0" smtClean="0">
                <a:solidFill>
                  <a:schemeClr val="tx2"/>
                </a:solidFill>
                <a:latin typeface="微软雅黑" pitchFamily="34" charset="-122"/>
                <a:ea typeface="微软雅黑" pitchFamily="34" charset="-122"/>
              </a:rPr>
              <a:t>无线宽带</a:t>
            </a:r>
            <a:r>
              <a:rPr lang="en-US" altLang="zh-CN" sz="2400" dirty="0" smtClean="0">
                <a:solidFill>
                  <a:schemeClr val="tx2"/>
                </a:solidFill>
                <a:latin typeface="微软雅黑" pitchFamily="34" charset="-122"/>
                <a:ea typeface="微软雅黑" pitchFamily="34" charset="-122"/>
              </a:rPr>
              <a:t>: </a:t>
            </a:r>
            <a:r>
              <a:rPr lang="zh-CN" altLang="en-US" sz="2400" dirty="0" smtClean="0">
                <a:solidFill>
                  <a:schemeClr val="tx2"/>
                </a:solidFill>
                <a:latin typeface="微软雅黑" pitchFamily="34" charset="-122"/>
                <a:ea typeface="微软雅黑" pitchFamily="34" charset="-122"/>
              </a:rPr>
              <a:t>业界吞吐率</a:t>
            </a:r>
            <a:r>
              <a:rPr lang="en-US" altLang="zh-CN" sz="2400" dirty="0" smtClean="0">
                <a:solidFill>
                  <a:schemeClr val="tx2"/>
                </a:solidFill>
                <a:latin typeface="微软雅黑" pitchFamily="34" charset="-122"/>
                <a:ea typeface="微软雅黑" pitchFamily="34" charset="-122"/>
              </a:rPr>
              <a:t>No.1</a:t>
            </a:r>
            <a:r>
              <a:rPr lang="zh-CN" altLang="en-US" sz="2400" dirty="0" smtClean="0">
                <a:solidFill>
                  <a:schemeClr val="tx2"/>
                </a:solidFill>
                <a:latin typeface="微软雅黑" pitchFamily="34" charset="-122"/>
                <a:ea typeface="微软雅黑" pitchFamily="34" charset="-122"/>
              </a:rPr>
              <a:t> 提升覆盖效率</a:t>
            </a:r>
            <a:r>
              <a:rPr lang="en-US" altLang="zh-CN" sz="2400" dirty="0" smtClean="0">
                <a:solidFill>
                  <a:schemeClr val="tx2"/>
                </a:solidFill>
                <a:latin typeface="微软雅黑" pitchFamily="34" charset="-122"/>
                <a:ea typeface="微软雅黑" pitchFamily="34" charset="-122"/>
              </a:rPr>
              <a:t>20%</a:t>
            </a:r>
            <a:endParaRPr lang="zh-CN" altLang="en-US" sz="2400" dirty="0" smtClean="0">
              <a:solidFill>
                <a:schemeClr val="tx2"/>
              </a:solidFill>
              <a:latin typeface="微软雅黑" pitchFamily="34" charset="-122"/>
              <a:ea typeface="微软雅黑" pitchFamily="34" charset="-122"/>
            </a:endParaRPr>
          </a:p>
        </p:txBody>
      </p:sp>
      <p:sp>
        <p:nvSpPr>
          <p:cNvPr id="50" name="同侧圆角矩形 49"/>
          <p:cNvSpPr/>
          <p:nvPr/>
        </p:nvSpPr>
        <p:spPr bwMode="auto">
          <a:xfrm>
            <a:off x="701749" y="4369974"/>
            <a:ext cx="7921256" cy="372138"/>
          </a:xfrm>
          <a:prstGeom prst="round2Same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Clr>
                <a:srgbClr val="CC9900"/>
              </a:buClr>
            </a:pPr>
            <a:r>
              <a:rPr lang="zh-CN" altLang="en-US" sz="1400" b="1" dirty="0" smtClean="0">
                <a:solidFill>
                  <a:srgbClr val="C00000"/>
                </a:solidFill>
                <a:latin typeface="微软雅黑" pitchFamily="34" charset="-122"/>
                <a:ea typeface="微软雅黑" pitchFamily="34" charset="-122"/>
              </a:rPr>
              <a:t>华为以</a:t>
            </a:r>
            <a:r>
              <a:rPr lang="en-US" altLang="zh-CN" sz="1400" b="1" dirty="0" smtClean="0">
                <a:solidFill>
                  <a:srgbClr val="C00000"/>
                </a:solidFill>
                <a:latin typeface="微软雅黑" pitchFamily="34" charset="-122"/>
                <a:ea typeface="微软雅黑" pitchFamily="34" charset="-122"/>
              </a:rPr>
              <a:t>20</a:t>
            </a:r>
            <a:r>
              <a:rPr lang="zh-CN" altLang="en-US" sz="1400" b="1" dirty="0" smtClean="0">
                <a:solidFill>
                  <a:srgbClr val="C00000"/>
                </a:solidFill>
                <a:latin typeface="微软雅黑" pitchFamily="34" charset="-122"/>
                <a:ea typeface="微软雅黑" pitchFamily="34" charset="-122"/>
              </a:rPr>
              <a:t>年服务运营商移动网络的经验，把先进的无线技术应用于企业网络</a:t>
            </a:r>
          </a:p>
        </p:txBody>
      </p:sp>
      <p:sp>
        <p:nvSpPr>
          <p:cNvPr id="82" name="内容占位符 2"/>
          <p:cNvSpPr txBox="1">
            <a:spLocks/>
          </p:cNvSpPr>
          <p:nvPr/>
        </p:nvSpPr>
        <p:spPr bwMode="auto">
          <a:xfrm>
            <a:off x="1903228" y="3300326"/>
            <a:ext cx="1881963" cy="888902"/>
          </a:xfrm>
          <a:prstGeom prst="rect">
            <a:avLst/>
          </a:prstGeom>
          <a:noFill/>
          <a:ln w="9525">
            <a:noFill/>
            <a:miter lim="800000"/>
            <a:headEnd/>
            <a:tailEnd/>
          </a:ln>
          <a:effectLst/>
        </p:spPr>
        <p:txBody>
          <a:bodyPr vert="horz" wrap="square" lIns="80152" tIns="40076" rIns="80152" bIns="40076" numCol="1" anchor="t" anchorCtr="0" compatLnSpc="1">
            <a:prstTxWarp prst="textNoShape">
              <a:avLst/>
            </a:prstTxWarp>
          </a:bodyPr>
          <a:lstStyle/>
          <a:p>
            <a:pPr marL="361950" lvl="1" indent="-187325" eaLnBrk="0" fontAlgn="auto" hangingPunct="0">
              <a:lnSpc>
                <a:spcPct val="130000"/>
              </a:lnSpc>
              <a:spcBef>
                <a:spcPts val="0"/>
              </a:spcBef>
              <a:spcAft>
                <a:spcPts val="0"/>
              </a:spcAft>
              <a:buClr>
                <a:schemeClr val="tx1"/>
              </a:buClr>
              <a:buSzPct val="85000"/>
              <a:buFont typeface="Arial" pitchFamily="34" charset="0"/>
              <a:buChar char="•"/>
              <a:tabLst>
                <a:tab pos="360363" algn="l"/>
              </a:tabLst>
              <a:defRPr/>
            </a:pPr>
            <a:r>
              <a:rPr lang="en-US" altLang="zh-CN" sz="1050" dirty="0" smtClean="0">
                <a:latin typeface="微软雅黑" pitchFamily="34" charset="-122"/>
                <a:ea typeface="微软雅黑" pitchFamily="34" charset="-122"/>
              </a:rPr>
              <a:t>1.3Gbps@5G</a:t>
            </a:r>
            <a:r>
              <a:rPr lang="zh-CN" altLang="en-US" sz="1050" dirty="0" smtClean="0">
                <a:latin typeface="微软雅黑" pitchFamily="34" charset="-122"/>
                <a:ea typeface="微软雅黑" pitchFamily="34" charset="-122"/>
              </a:rPr>
              <a:t>，满足高带宽，高密度覆盖</a:t>
            </a:r>
            <a:endParaRPr lang="en-US" altLang="zh-CN" sz="1050" dirty="0" smtClean="0">
              <a:latin typeface="微软雅黑" pitchFamily="34" charset="-122"/>
              <a:ea typeface="微软雅黑" pitchFamily="34" charset="-122"/>
            </a:endParaRPr>
          </a:p>
          <a:p>
            <a:pPr marL="361950" lvl="1" indent="-187325" eaLnBrk="0" fontAlgn="auto" hangingPunct="0">
              <a:lnSpc>
                <a:spcPct val="130000"/>
              </a:lnSpc>
              <a:spcBef>
                <a:spcPts val="0"/>
              </a:spcBef>
              <a:spcAft>
                <a:spcPts val="0"/>
              </a:spcAft>
              <a:buClr>
                <a:schemeClr val="tx1"/>
              </a:buClr>
              <a:buSzPct val="85000"/>
              <a:buFont typeface="Arial" pitchFamily="34" charset="0"/>
              <a:buChar char="•"/>
              <a:tabLst>
                <a:tab pos="360363" algn="l"/>
              </a:tabLst>
              <a:defRPr/>
            </a:pPr>
            <a:r>
              <a:rPr lang="en-US" altLang="zh-CN" sz="1050" dirty="0" smtClean="0">
                <a:latin typeface="微软雅黑" pitchFamily="34" charset="-122"/>
                <a:ea typeface="微软雅黑" pitchFamily="34" charset="-122"/>
              </a:rPr>
              <a:t>3</a:t>
            </a:r>
            <a:r>
              <a:rPr lang="zh-CN" altLang="en-US" sz="1050" dirty="0" smtClean="0">
                <a:latin typeface="微软雅黑" pitchFamily="34" charset="-122"/>
                <a:ea typeface="微软雅黑" pitchFamily="34" charset="-122"/>
              </a:rPr>
              <a:t>*</a:t>
            </a:r>
            <a:r>
              <a:rPr lang="en-US" altLang="zh-CN" sz="1050" dirty="0" smtClean="0">
                <a:latin typeface="微软雅黑" pitchFamily="34" charset="-122"/>
                <a:ea typeface="微软雅黑" pitchFamily="34" charset="-122"/>
              </a:rPr>
              <a:t>3 11n/11ac </a:t>
            </a:r>
            <a:r>
              <a:rPr lang="zh-CN" altLang="en-US" sz="1050" dirty="0" smtClean="0">
                <a:latin typeface="微软雅黑" pitchFamily="34" charset="-122"/>
                <a:ea typeface="微软雅黑" pitchFamily="34" charset="-122"/>
              </a:rPr>
              <a:t>智能天线提升网络吞吐量</a:t>
            </a:r>
            <a:endParaRPr lang="en-US" altLang="zh-CN" sz="1050" dirty="0" smtClean="0">
              <a:latin typeface="微软雅黑" pitchFamily="34" charset="-122"/>
              <a:ea typeface="微软雅黑" pitchFamily="34" charset="-122"/>
            </a:endParaRPr>
          </a:p>
        </p:txBody>
      </p:sp>
      <p:pic>
        <p:nvPicPr>
          <p:cNvPr id="83" name="Picture 2" descr="D:\00.工作计划\WLAN V2R1上市材料\图片集\WLAN AP新产品图片-PNG\WLAN AP新产品图片\AP7110DN rightside_perspective.png"/>
          <p:cNvPicPr>
            <a:picLocks noChangeAspect="1" noChangeArrowheads="1"/>
          </p:cNvPicPr>
          <p:nvPr/>
        </p:nvPicPr>
        <p:blipFill>
          <a:blip r:embed="rId3" cstate="print"/>
          <a:srcRect/>
          <a:stretch>
            <a:fillRect/>
          </a:stretch>
        </p:blipFill>
        <p:spPr bwMode="auto">
          <a:xfrm>
            <a:off x="968227" y="3178256"/>
            <a:ext cx="1110112" cy="745158"/>
          </a:xfrm>
          <a:prstGeom prst="rect">
            <a:avLst/>
          </a:prstGeom>
          <a:noFill/>
        </p:spPr>
      </p:pic>
      <p:sp>
        <p:nvSpPr>
          <p:cNvPr id="105" name="矩形 104"/>
          <p:cNvSpPr/>
          <p:nvPr/>
        </p:nvSpPr>
        <p:spPr>
          <a:xfrm>
            <a:off x="901341" y="2788426"/>
            <a:ext cx="2795958" cy="276999"/>
          </a:xfrm>
          <a:prstGeom prst="rect">
            <a:avLst/>
          </a:prstGeom>
          <a:solidFill>
            <a:srgbClr val="0070C0"/>
          </a:solidFill>
        </p:spPr>
        <p:txBody>
          <a:bodyPr wrap="none">
            <a:spAutoFit/>
          </a:bodyPr>
          <a:lstStyle/>
          <a:p>
            <a:r>
              <a:rPr lang="zh-CN" altLang="en-US" sz="1200" b="1" dirty="0" smtClean="0">
                <a:solidFill>
                  <a:schemeClr val="bg1"/>
                </a:solidFill>
                <a:latin typeface="微软雅黑" pitchFamily="34" charset="-122"/>
                <a:ea typeface="微软雅黑" pitchFamily="34" charset="-122"/>
              </a:rPr>
              <a:t>业界第       款企业级</a:t>
            </a:r>
            <a:r>
              <a:rPr lang="en-US" altLang="zh-CN" sz="1200" b="1" dirty="0" smtClean="0">
                <a:solidFill>
                  <a:schemeClr val="bg1"/>
                </a:solidFill>
                <a:latin typeface="微软雅黑" pitchFamily="34" charset="-122"/>
                <a:ea typeface="微软雅黑" pitchFamily="34" charset="-122"/>
              </a:rPr>
              <a:t>802.11ac</a:t>
            </a:r>
            <a:r>
              <a:rPr lang="zh-CN" altLang="en-US" sz="1200" b="1" dirty="0" smtClean="0">
                <a:solidFill>
                  <a:schemeClr val="bg1"/>
                </a:solidFill>
                <a:latin typeface="微软雅黑" pitchFamily="34" charset="-122"/>
                <a:ea typeface="微软雅黑" pitchFamily="34" charset="-122"/>
              </a:rPr>
              <a:t>千兆</a:t>
            </a:r>
            <a:r>
              <a:rPr lang="en-US" altLang="zh-CN" sz="1200" b="1" dirty="0" smtClean="0">
                <a:solidFill>
                  <a:schemeClr val="bg1"/>
                </a:solidFill>
                <a:latin typeface="微软雅黑" pitchFamily="34" charset="-122"/>
                <a:ea typeface="微软雅黑" pitchFamily="34" charset="-122"/>
              </a:rPr>
              <a:t>AP</a:t>
            </a:r>
            <a:endParaRPr lang="zh-CN" altLang="en-US" sz="1200" b="1" dirty="0">
              <a:solidFill>
                <a:schemeClr val="bg1"/>
              </a:solidFill>
            </a:endParaRPr>
          </a:p>
        </p:txBody>
      </p:sp>
      <p:sp>
        <p:nvSpPr>
          <p:cNvPr id="108" name="圆角矩形 107"/>
          <p:cNvSpPr/>
          <p:nvPr/>
        </p:nvSpPr>
        <p:spPr bwMode="auto">
          <a:xfrm>
            <a:off x="740158" y="2768269"/>
            <a:ext cx="4032913" cy="777923"/>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09" name="圆角矩形 108"/>
          <p:cNvSpPr/>
          <p:nvPr/>
        </p:nvSpPr>
        <p:spPr bwMode="auto">
          <a:xfrm>
            <a:off x="835691" y="2732568"/>
            <a:ext cx="3225946" cy="1550604"/>
          </a:xfrm>
          <a:prstGeom prst="roundRect">
            <a:avLst>
              <a:gd name="adj" fmla="val 3623"/>
            </a:avLst>
          </a:prstGeom>
          <a:noFill/>
          <a:ln>
            <a:solidFill>
              <a:schemeClr val="bg1">
                <a:lumMod val="5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0" name="矩形 109"/>
          <p:cNvSpPr/>
          <p:nvPr/>
        </p:nvSpPr>
        <p:spPr>
          <a:xfrm>
            <a:off x="1380457" y="2619998"/>
            <a:ext cx="320964" cy="584775"/>
          </a:xfrm>
          <a:prstGeom prst="rect">
            <a:avLst/>
          </a:prstGeom>
        </p:spPr>
        <p:txBody>
          <a:bodyPr wrap="square">
            <a:spAutoFit/>
          </a:bodyPr>
          <a:lstStyle/>
          <a:p>
            <a:r>
              <a:rPr lang="en-US" altLang="zh-CN" sz="3200" b="1" dirty="0" smtClean="0">
                <a:solidFill>
                  <a:srgbClr val="FF0000"/>
                </a:solidFill>
                <a:latin typeface="微软雅黑" pitchFamily="34" charset="-122"/>
                <a:ea typeface="微软雅黑" pitchFamily="34" charset="-122"/>
              </a:rPr>
              <a:t>1</a:t>
            </a:r>
            <a:endParaRPr lang="zh-CN" altLang="en-US" sz="3200" b="1" dirty="0"/>
          </a:p>
        </p:txBody>
      </p:sp>
      <p:grpSp>
        <p:nvGrpSpPr>
          <p:cNvPr id="3" name="组合 125"/>
          <p:cNvGrpSpPr/>
          <p:nvPr/>
        </p:nvGrpSpPr>
        <p:grpSpPr>
          <a:xfrm>
            <a:off x="584776" y="933401"/>
            <a:ext cx="3469151" cy="1557976"/>
            <a:chOff x="551191" y="933401"/>
            <a:chExt cx="4154125" cy="1709988"/>
          </a:xfrm>
        </p:grpSpPr>
        <p:sp>
          <p:nvSpPr>
            <p:cNvPr id="52" name="圆角矩形 51"/>
            <p:cNvSpPr/>
            <p:nvPr/>
          </p:nvSpPr>
          <p:spPr bwMode="auto">
            <a:xfrm>
              <a:off x="808879" y="939277"/>
              <a:ext cx="3896437" cy="1697597"/>
            </a:xfrm>
            <a:prstGeom prst="roundRect">
              <a:avLst>
                <a:gd name="adj" fmla="val 3623"/>
              </a:avLst>
            </a:prstGeom>
            <a:noFill/>
            <a:ln>
              <a:solidFill>
                <a:schemeClr val="bg1">
                  <a:lumMod val="5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微软雅黑" pitchFamily="34" charset="-122"/>
                <a:ea typeface="微软雅黑" pitchFamily="34" charset="-122"/>
              </a:endParaRPr>
            </a:p>
          </p:txBody>
        </p:sp>
        <p:grpSp>
          <p:nvGrpSpPr>
            <p:cNvPr id="4" name="组合 54"/>
            <p:cNvGrpSpPr>
              <a:grpSpLocks noChangeAspect="1"/>
            </p:cNvGrpSpPr>
            <p:nvPr/>
          </p:nvGrpSpPr>
          <p:grpSpPr>
            <a:xfrm>
              <a:off x="911272" y="1603099"/>
              <a:ext cx="1476414" cy="725401"/>
              <a:chOff x="702417" y="2090572"/>
              <a:chExt cx="1709597" cy="1121409"/>
            </a:xfrm>
          </p:grpSpPr>
          <p:pic>
            <p:nvPicPr>
              <p:cNvPr id="54" name="Picture 4"/>
              <p:cNvPicPr>
                <a:picLocks noChangeAspect="1" noChangeArrowheads="1"/>
              </p:cNvPicPr>
              <p:nvPr/>
            </p:nvPicPr>
            <p:blipFill>
              <a:blip r:embed="rId4" cstate="print">
                <a:grayscl/>
              </a:blip>
              <a:srcRect/>
              <a:stretch>
                <a:fillRect/>
              </a:stretch>
            </p:blipFill>
            <p:spPr bwMode="auto">
              <a:xfrm>
                <a:off x="744583" y="2090572"/>
                <a:ext cx="1667431" cy="1053925"/>
              </a:xfrm>
              <a:prstGeom prst="rect">
                <a:avLst/>
              </a:prstGeom>
              <a:noFill/>
              <a:ln w="9525" algn="ctr">
                <a:noFill/>
                <a:miter lim="800000"/>
                <a:headEnd/>
                <a:tailEnd/>
              </a:ln>
            </p:spPr>
          </p:pic>
          <p:sp>
            <p:nvSpPr>
              <p:cNvPr id="55" name="TextBox 18"/>
              <p:cNvSpPr txBox="1">
                <a:spLocks noChangeArrowheads="1"/>
              </p:cNvSpPr>
              <p:nvPr/>
            </p:nvSpPr>
            <p:spPr bwMode="auto">
              <a:xfrm>
                <a:off x="951185" y="2120173"/>
                <a:ext cx="366712" cy="509876"/>
              </a:xfrm>
              <a:prstGeom prst="rect">
                <a:avLst/>
              </a:prstGeom>
              <a:noFill/>
              <a:ln w="9525">
                <a:noFill/>
                <a:miter lim="800000"/>
                <a:headEnd/>
                <a:tailEnd/>
              </a:ln>
            </p:spPr>
            <p:txBody>
              <a:bodyPr wrap="square">
                <a:spAutoFit/>
              </a:bodyPr>
              <a:lstStyle/>
              <a:p>
                <a:r>
                  <a:rPr lang="en-US" altLang="zh-CN" dirty="0">
                    <a:solidFill>
                      <a:srgbClr val="FF0000"/>
                    </a:solidFill>
                    <a:latin typeface="微软雅黑" pitchFamily="34" charset="-122"/>
                    <a:ea typeface="微软雅黑" pitchFamily="34" charset="-122"/>
                  </a:rPr>
                  <a:t>1</a:t>
                </a:r>
                <a:endParaRPr lang="zh-CN" altLang="en-US" dirty="0">
                  <a:solidFill>
                    <a:srgbClr val="FF0000"/>
                  </a:solidFill>
                  <a:latin typeface="微软雅黑" pitchFamily="34" charset="-122"/>
                  <a:ea typeface="微软雅黑" pitchFamily="34" charset="-122"/>
                </a:endParaRPr>
              </a:p>
            </p:txBody>
          </p:sp>
          <p:sp>
            <p:nvSpPr>
              <p:cNvPr id="62" name="TextBox 18"/>
              <p:cNvSpPr txBox="1">
                <a:spLocks noChangeArrowheads="1"/>
              </p:cNvSpPr>
              <p:nvPr/>
            </p:nvSpPr>
            <p:spPr bwMode="auto">
              <a:xfrm>
                <a:off x="1610046" y="2118680"/>
                <a:ext cx="366712" cy="509876"/>
              </a:xfrm>
              <a:prstGeom prst="rect">
                <a:avLst/>
              </a:prstGeom>
              <a:noFill/>
              <a:ln w="9525">
                <a:noFill/>
                <a:miter lim="800000"/>
                <a:headEnd/>
                <a:tailEnd/>
              </a:ln>
            </p:spPr>
            <p:txBody>
              <a:bodyPr wrap="square">
                <a:spAutoFit/>
              </a:bodyPr>
              <a:lstStyle/>
              <a:p>
                <a:r>
                  <a:rPr lang="en-US" altLang="zh-CN" dirty="0" smtClean="0">
                    <a:solidFill>
                      <a:srgbClr val="FF0000"/>
                    </a:solidFill>
                    <a:latin typeface="微软雅黑" pitchFamily="34" charset="-122"/>
                    <a:ea typeface="微软雅黑" pitchFamily="34" charset="-122"/>
                  </a:rPr>
                  <a:t>2</a:t>
                </a:r>
                <a:endParaRPr lang="zh-CN" altLang="en-US" dirty="0">
                  <a:solidFill>
                    <a:srgbClr val="FF0000"/>
                  </a:solidFill>
                  <a:latin typeface="微软雅黑" pitchFamily="34" charset="-122"/>
                  <a:ea typeface="微软雅黑" pitchFamily="34" charset="-122"/>
                </a:endParaRPr>
              </a:p>
            </p:txBody>
          </p:sp>
          <p:sp>
            <p:nvSpPr>
              <p:cNvPr id="69" name="TextBox 18"/>
              <p:cNvSpPr txBox="1">
                <a:spLocks noChangeArrowheads="1"/>
              </p:cNvSpPr>
              <p:nvPr/>
            </p:nvSpPr>
            <p:spPr bwMode="auto">
              <a:xfrm>
                <a:off x="702417" y="2483726"/>
                <a:ext cx="366712" cy="509876"/>
              </a:xfrm>
              <a:prstGeom prst="rect">
                <a:avLst/>
              </a:prstGeom>
              <a:noFill/>
              <a:ln w="9525">
                <a:noFill/>
                <a:miter lim="800000"/>
                <a:headEnd/>
                <a:tailEnd/>
              </a:ln>
            </p:spPr>
            <p:txBody>
              <a:bodyPr wrap="square">
                <a:spAutoFit/>
              </a:bodyPr>
              <a:lstStyle/>
              <a:p>
                <a:r>
                  <a:rPr lang="en-US" altLang="zh-CN" dirty="0" smtClean="0">
                    <a:solidFill>
                      <a:srgbClr val="FF0000"/>
                    </a:solidFill>
                    <a:latin typeface="微软雅黑" pitchFamily="34" charset="-122"/>
                    <a:ea typeface="微软雅黑" pitchFamily="34" charset="-122"/>
                  </a:rPr>
                  <a:t>3</a:t>
                </a:r>
                <a:endParaRPr lang="zh-CN" altLang="en-US" dirty="0">
                  <a:solidFill>
                    <a:srgbClr val="FF0000"/>
                  </a:solidFill>
                  <a:latin typeface="微软雅黑" pitchFamily="34" charset="-122"/>
                  <a:ea typeface="微软雅黑" pitchFamily="34" charset="-122"/>
                </a:endParaRPr>
              </a:p>
            </p:txBody>
          </p:sp>
          <p:sp>
            <p:nvSpPr>
              <p:cNvPr id="70" name="TextBox 18"/>
              <p:cNvSpPr txBox="1">
                <a:spLocks noChangeArrowheads="1"/>
              </p:cNvSpPr>
              <p:nvPr/>
            </p:nvSpPr>
            <p:spPr bwMode="auto">
              <a:xfrm>
                <a:off x="1306367" y="2702105"/>
                <a:ext cx="366712" cy="509876"/>
              </a:xfrm>
              <a:prstGeom prst="rect">
                <a:avLst/>
              </a:prstGeom>
              <a:noFill/>
              <a:ln w="9525">
                <a:noFill/>
                <a:miter lim="800000"/>
                <a:headEnd/>
                <a:tailEnd/>
              </a:ln>
            </p:spPr>
            <p:txBody>
              <a:bodyPr wrap="square">
                <a:spAutoFit/>
              </a:bodyPr>
              <a:lstStyle/>
              <a:p>
                <a:r>
                  <a:rPr lang="en-US" altLang="zh-CN" dirty="0" smtClean="0">
                    <a:solidFill>
                      <a:srgbClr val="FF0000"/>
                    </a:solidFill>
                    <a:latin typeface="微软雅黑" pitchFamily="34" charset="-122"/>
                    <a:ea typeface="微软雅黑" pitchFamily="34" charset="-122"/>
                  </a:rPr>
                  <a:t>4</a:t>
                </a:r>
                <a:endParaRPr lang="zh-CN" altLang="en-US" dirty="0">
                  <a:solidFill>
                    <a:srgbClr val="FF0000"/>
                  </a:solidFill>
                  <a:latin typeface="微软雅黑" pitchFamily="34" charset="-122"/>
                  <a:ea typeface="微软雅黑" pitchFamily="34" charset="-122"/>
                </a:endParaRPr>
              </a:p>
            </p:txBody>
          </p:sp>
          <p:sp>
            <p:nvSpPr>
              <p:cNvPr id="71" name="TextBox 18"/>
              <p:cNvSpPr txBox="1">
                <a:spLocks noChangeArrowheads="1"/>
              </p:cNvSpPr>
              <p:nvPr/>
            </p:nvSpPr>
            <p:spPr bwMode="auto">
              <a:xfrm>
                <a:off x="1900469" y="2632307"/>
                <a:ext cx="366712" cy="509876"/>
              </a:xfrm>
              <a:prstGeom prst="rect">
                <a:avLst/>
              </a:prstGeom>
              <a:noFill/>
              <a:ln w="9525">
                <a:noFill/>
                <a:miter lim="800000"/>
                <a:headEnd/>
                <a:tailEnd/>
              </a:ln>
            </p:spPr>
            <p:txBody>
              <a:bodyPr wrap="square">
                <a:spAutoFit/>
              </a:bodyPr>
              <a:lstStyle/>
              <a:p>
                <a:r>
                  <a:rPr lang="en-US" altLang="zh-CN" dirty="0" smtClean="0">
                    <a:solidFill>
                      <a:srgbClr val="FF0000"/>
                    </a:solidFill>
                    <a:latin typeface="微软雅黑" pitchFamily="34" charset="-122"/>
                    <a:ea typeface="微软雅黑" pitchFamily="34" charset="-122"/>
                  </a:rPr>
                  <a:t>5</a:t>
                </a:r>
                <a:endParaRPr lang="zh-CN" altLang="en-US" dirty="0">
                  <a:solidFill>
                    <a:srgbClr val="FF0000"/>
                  </a:solidFill>
                  <a:latin typeface="微软雅黑" pitchFamily="34" charset="-122"/>
                  <a:ea typeface="微软雅黑" pitchFamily="34" charset="-122"/>
                </a:endParaRPr>
              </a:p>
            </p:txBody>
          </p:sp>
        </p:grpSp>
        <p:grpSp>
          <p:nvGrpSpPr>
            <p:cNvPr id="5" name="组合 61"/>
            <p:cNvGrpSpPr/>
            <p:nvPr/>
          </p:nvGrpSpPr>
          <p:grpSpPr>
            <a:xfrm>
              <a:off x="2382717" y="1231377"/>
              <a:ext cx="2051730" cy="1139654"/>
              <a:chOff x="2523344" y="1718862"/>
              <a:chExt cx="2051730" cy="1440000"/>
            </a:xfrm>
          </p:grpSpPr>
          <p:pic>
            <p:nvPicPr>
              <p:cNvPr id="73"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23344" y="1718862"/>
                <a:ext cx="2051730" cy="1440000"/>
              </a:xfrm>
              <a:prstGeom prst="rect">
                <a:avLst/>
              </a:prstGeom>
              <a:noFill/>
              <a:ln w="9525" algn="ctr">
                <a:noFill/>
                <a:miter lim="800000"/>
                <a:headEnd/>
                <a:tailEnd/>
              </a:ln>
            </p:spPr>
          </p:pic>
          <p:sp>
            <p:nvSpPr>
              <p:cNvPr id="74" name="TextBox 18"/>
              <p:cNvSpPr txBox="1">
                <a:spLocks noChangeArrowheads="1"/>
              </p:cNvSpPr>
              <p:nvPr/>
            </p:nvSpPr>
            <p:spPr bwMode="auto">
              <a:xfrm>
                <a:off x="3375938" y="1947741"/>
                <a:ext cx="366712" cy="369332"/>
              </a:xfrm>
              <a:prstGeom prst="rect">
                <a:avLst/>
              </a:prstGeom>
              <a:noFill/>
              <a:ln w="9525">
                <a:noFill/>
                <a:miter lim="800000"/>
                <a:headEnd/>
                <a:tailEnd/>
              </a:ln>
            </p:spPr>
            <p:txBody>
              <a:bodyPr wrap="square">
                <a:spAutoFit/>
              </a:bodyPr>
              <a:lstStyle/>
              <a:p>
                <a:r>
                  <a:rPr lang="en-US" altLang="zh-CN" dirty="0">
                    <a:solidFill>
                      <a:srgbClr val="FF0000"/>
                    </a:solidFill>
                    <a:latin typeface="微软雅黑" pitchFamily="34" charset="-122"/>
                    <a:ea typeface="微软雅黑" pitchFamily="34" charset="-122"/>
                  </a:rPr>
                  <a:t>1</a:t>
                </a:r>
                <a:endParaRPr lang="zh-CN" altLang="en-US" dirty="0">
                  <a:solidFill>
                    <a:srgbClr val="FF0000"/>
                  </a:solidFill>
                  <a:latin typeface="微软雅黑" pitchFamily="34" charset="-122"/>
                  <a:ea typeface="微软雅黑" pitchFamily="34" charset="-122"/>
                </a:endParaRPr>
              </a:p>
            </p:txBody>
          </p:sp>
          <p:sp>
            <p:nvSpPr>
              <p:cNvPr id="75" name="TextBox 18"/>
              <p:cNvSpPr txBox="1">
                <a:spLocks noChangeArrowheads="1"/>
              </p:cNvSpPr>
              <p:nvPr/>
            </p:nvSpPr>
            <p:spPr bwMode="auto">
              <a:xfrm>
                <a:off x="3824123" y="2525077"/>
                <a:ext cx="366712" cy="369332"/>
              </a:xfrm>
              <a:prstGeom prst="rect">
                <a:avLst/>
              </a:prstGeom>
              <a:noFill/>
              <a:ln w="9525">
                <a:noFill/>
                <a:miter lim="800000"/>
                <a:headEnd/>
                <a:tailEnd/>
              </a:ln>
            </p:spPr>
            <p:txBody>
              <a:bodyPr wrap="square">
                <a:spAutoFit/>
              </a:bodyPr>
              <a:lstStyle/>
              <a:p>
                <a:r>
                  <a:rPr lang="en-US" altLang="zh-CN" dirty="0" smtClean="0">
                    <a:solidFill>
                      <a:srgbClr val="FF0000"/>
                    </a:solidFill>
                    <a:latin typeface="微软雅黑" pitchFamily="34" charset="-122"/>
                    <a:ea typeface="微软雅黑" pitchFamily="34" charset="-122"/>
                  </a:rPr>
                  <a:t>3</a:t>
                </a:r>
                <a:endParaRPr lang="zh-CN" altLang="en-US" dirty="0">
                  <a:solidFill>
                    <a:srgbClr val="FF0000"/>
                  </a:solidFill>
                  <a:latin typeface="微软雅黑" pitchFamily="34" charset="-122"/>
                  <a:ea typeface="微软雅黑" pitchFamily="34" charset="-122"/>
                </a:endParaRPr>
              </a:p>
            </p:txBody>
          </p:sp>
          <p:sp>
            <p:nvSpPr>
              <p:cNvPr id="76" name="TextBox 18"/>
              <p:cNvSpPr txBox="1">
                <a:spLocks noChangeArrowheads="1"/>
              </p:cNvSpPr>
              <p:nvPr/>
            </p:nvSpPr>
            <p:spPr bwMode="auto">
              <a:xfrm>
                <a:off x="2900174" y="2310968"/>
                <a:ext cx="366712" cy="369332"/>
              </a:xfrm>
              <a:prstGeom prst="rect">
                <a:avLst/>
              </a:prstGeom>
              <a:noFill/>
              <a:ln w="9525">
                <a:noFill/>
                <a:miter lim="800000"/>
                <a:headEnd/>
                <a:tailEnd/>
              </a:ln>
            </p:spPr>
            <p:txBody>
              <a:bodyPr wrap="square">
                <a:spAutoFit/>
              </a:bodyPr>
              <a:lstStyle/>
              <a:p>
                <a:r>
                  <a:rPr lang="en-US" altLang="zh-CN" dirty="0" smtClean="0">
                    <a:solidFill>
                      <a:srgbClr val="FF0000"/>
                    </a:solidFill>
                    <a:latin typeface="微软雅黑" pitchFamily="34" charset="-122"/>
                    <a:ea typeface="微软雅黑" pitchFamily="34" charset="-122"/>
                  </a:rPr>
                  <a:t>2</a:t>
                </a:r>
                <a:endParaRPr lang="zh-CN" altLang="en-US" dirty="0">
                  <a:solidFill>
                    <a:srgbClr val="FF0000"/>
                  </a:solidFill>
                  <a:latin typeface="微软雅黑" pitchFamily="34" charset="-122"/>
                  <a:ea typeface="微软雅黑" pitchFamily="34" charset="-122"/>
                </a:endParaRPr>
              </a:p>
            </p:txBody>
          </p:sp>
        </p:grpSp>
        <p:sp>
          <p:nvSpPr>
            <p:cNvPr id="77" name="TextBox 23"/>
            <p:cNvSpPr txBox="1">
              <a:spLocks noChangeArrowheads="1"/>
            </p:cNvSpPr>
            <p:nvPr/>
          </p:nvSpPr>
          <p:spPr bwMode="auto">
            <a:xfrm>
              <a:off x="551191" y="2339363"/>
              <a:ext cx="3997835" cy="304026"/>
            </a:xfrm>
            <a:prstGeom prst="rect">
              <a:avLst/>
            </a:prstGeom>
            <a:noFill/>
            <a:ln w="9525">
              <a:noFill/>
              <a:miter lim="800000"/>
              <a:headEnd/>
              <a:tailEnd/>
            </a:ln>
          </p:spPr>
          <p:txBody>
            <a:bodyPr wrap="square">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使</a:t>
              </a:r>
              <a:r>
                <a:rPr lang="en-US" altLang="zh-CN" sz="1200" b="1" dirty="0" smtClean="0">
                  <a:solidFill>
                    <a:schemeClr val="bg1">
                      <a:lumMod val="50000"/>
                    </a:schemeClr>
                  </a:solidFill>
                  <a:latin typeface="微软雅黑" pitchFamily="34" charset="-122"/>
                  <a:ea typeface="微软雅黑" pitchFamily="34" charset="-122"/>
                </a:rPr>
                <a:t>AP</a:t>
              </a:r>
              <a:r>
                <a:rPr lang="zh-CN" altLang="en-US" sz="1200" b="1" dirty="0" smtClean="0">
                  <a:solidFill>
                    <a:schemeClr val="bg1">
                      <a:lumMod val="50000"/>
                    </a:schemeClr>
                  </a:solidFill>
                  <a:latin typeface="微软雅黑" pitchFamily="34" charset="-122"/>
                  <a:ea typeface="微软雅黑" pitchFamily="34" charset="-122"/>
                </a:rPr>
                <a:t>能定向覆盖终端，减少</a:t>
              </a:r>
              <a:r>
                <a:rPr lang="en-US" altLang="zh-CN" sz="1200" b="1" dirty="0" smtClean="0">
                  <a:solidFill>
                    <a:schemeClr val="bg1">
                      <a:lumMod val="50000"/>
                    </a:schemeClr>
                  </a:solidFill>
                  <a:latin typeface="微软雅黑" pitchFamily="34" charset="-122"/>
                  <a:ea typeface="微软雅黑" pitchFamily="34" charset="-122"/>
                </a:rPr>
                <a:t>AP</a:t>
              </a:r>
              <a:r>
                <a:rPr lang="zh-CN" altLang="en-US" sz="1200" b="1" dirty="0" smtClean="0">
                  <a:solidFill>
                    <a:schemeClr val="bg1">
                      <a:lumMod val="50000"/>
                    </a:schemeClr>
                  </a:solidFill>
                  <a:latin typeface="微软雅黑" pitchFamily="34" charset="-122"/>
                  <a:ea typeface="微软雅黑" pitchFamily="34" charset="-122"/>
                </a:rPr>
                <a:t>部署数量</a:t>
              </a:r>
              <a:endParaRPr lang="zh-CN" altLang="en-US" sz="1200" b="1" dirty="0">
                <a:solidFill>
                  <a:schemeClr val="bg1">
                    <a:lumMod val="50000"/>
                  </a:schemeClr>
                </a:solidFill>
                <a:latin typeface="微软雅黑" pitchFamily="34" charset="-122"/>
                <a:ea typeface="微软雅黑" pitchFamily="34" charset="-122"/>
              </a:endParaRPr>
            </a:p>
          </p:txBody>
        </p:sp>
        <p:sp>
          <p:nvSpPr>
            <p:cNvPr id="78" name="TextBox 23"/>
            <p:cNvSpPr txBox="1">
              <a:spLocks noChangeArrowheads="1"/>
            </p:cNvSpPr>
            <p:nvPr/>
          </p:nvSpPr>
          <p:spPr bwMode="auto">
            <a:xfrm>
              <a:off x="1175856" y="1272892"/>
              <a:ext cx="1023049" cy="276999"/>
            </a:xfrm>
            <a:prstGeom prst="rect">
              <a:avLst/>
            </a:prstGeom>
            <a:noFill/>
            <a:ln w="9525">
              <a:noFill/>
              <a:miter lim="800000"/>
              <a:headEnd/>
              <a:tailEnd/>
            </a:ln>
          </p:spPr>
          <p:txBody>
            <a:bodyPr wrap="square">
              <a:spAutoFit/>
            </a:bodyPr>
            <a:lstStyle/>
            <a:p>
              <a:r>
                <a:rPr lang="zh-CN" altLang="en-US" sz="1200" b="1" dirty="0" smtClean="0">
                  <a:latin typeface="微软雅黑" pitchFamily="34" charset="-122"/>
                  <a:ea typeface="微软雅黑" pitchFamily="34" charset="-122"/>
                </a:rPr>
                <a:t>传统天线</a:t>
              </a:r>
              <a:endParaRPr lang="zh-CN" altLang="en-US" sz="1200" b="1" dirty="0">
                <a:latin typeface="微软雅黑" pitchFamily="34" charset="-122"/>
                <a:ea typeface="微软雅黑" pitchFamily="34" charset="-122"/>
              </a:endParaRPr>
            </a:p>
          </p:txBody>
        </p:sp>
        <p:sp>
          <p:nvSpPr>
            <p:cNvPr id="79" name="TextBox 23"/>
            <p:cNvSpPr txBox="1">
              <a:spLocks noChangeArrowheads="1"/>
            </p:cNvSpPr>
            <p:nvPr/>
          </p:nvSpPr>
          <p:spPr bwMode="auto">
            <a:xfrm>
              <a:off x="2389736" y="933401"/>
              <a:ext cx="2202512" cy="276999"/>
            </a:xfrm>
            <a:prstGeom prst="rect">
              <a:avLst/>
            </a:prstGeom>
            <a:noFill/>
            <a:ln w="9525">
              <a:noFill/>
              <a:miter lim="800000"/>
              <a:headEnd/>
              <a:tailEnd/>
            </a:ln>
          </p:spPr>
          <p:txBody>
            <a:bodyPr wrap="square">
              <a:spAutoFit/>
            </a:bodyPr>
            <a:lstStyle/>
            <a:p>
              <a:pPr algn="ctr"/>
              <a:r>
                <a:rPr lang="zh-CN" altLang="en-US" sz="1200" b="1" dirty="0" smtClean="0">
                  <a:latin typeface="微软雅黑" pitchFamily="34" charset="-122"/>
                  <a:ea typeface="微软雅黑" pitchFamily="34" charset="-122"/>
                </a:rPr>
                <a:t>智能天线</a:t>
              </a:r>
              <a:endParaRPr lang="zh-CN" altLang="en-US" sz="1200" b="1" dirty="0">
                <a:latin typeface="微软雅黑" pitchFamily="34" charset="-122"/>
                <a:ea typeface="微软雅黑" pitchFamily="34" charset="-122"/>
              </a:endParaRPr>
            </a:p>
          </p:txBody>
        </p:sp>
        <p:sp>
          <p:nvSpPr>
            <p:cNvPr id="113" name="矩形 112"/>
            <p:cNvSpPr/>
            <p:nvPr/>
          </p:nvSpPr>
          <p:spPr>
            <a:xfrm>
              <a:off x="869481" y="959618"/>
              <a:ext cx="1324141" cy="276999"/>
            </a:xfrm>
            <a:prstGeom prst="rect">
              <a:avLst/>
            </a:prstGeom>
            <a:solidFill>
              <a:srgbClr val="0070C0"/>
            </a:solidFill>
          </p:spPr>
          <p:txBody>
            <a:bodyPr wrap="square">
              <a:spAutoFit/>
            </a:bodyPr>
            <a:lstStyle/>
            <a:p>
              <a:r>
                <a:rPr lang="zh-CN" altLang="en-US" sz="1200" b="1" dirty="0" smtClean="0">
                  <a:solidFill>
                    <a:schemeClr val="bg1"/>
                  </a:solidFill>
                  <a:latin typeface="微软雅黑" pitchFamily="34" charset="-122"/>
                  <a:ea typeface="微软雅黑" pitchFamily="34" charset="-122"/>
                </a:rPr>
                <a:t>智能天线技术</a:t>
              </a:r>
              <a:endParaRPr lang="zh-CN" altLang="en-US" sz="1200" b="1" dirty="0">
                <a:solidFill>
                  <a:schemeClr val="bg1"/>
                </a:solidFill>
              </a:endParaRPr>
            </a:p>
          </p:txBody>
        </p:sp>
      </p:grpSp>
      <p:grpSp>
        <p:nvGrpSpPr>
          <p:cNvPr id="6" name="组合 126"/>
          <p:cNvGrpSpPr/>
          <p:nvPr/>
        </p:nvGrpSpPr>
        <p:grpSpPr>
          <a:xfrm>
            <a:off x="4944576" y="937366"/>
            <a:ext cx="3834280" cy="1529388"/>
            <a:chOff x="4944576" y="937366"/>
            <a:chExt cx="3834280" cy="1454960"/>
          </a:xfrm>
        </p:grpSpPr>
        <p:grpSp>
          <p:nvGrpSpPr>
            <p:cNvPr id="7" name="组合 113"/>
            <p:cNvGrpSpPr/>
            <p:nvPr/>
          </p:nvGrpSpPr>
          <p:grpSpPr>
            <a:xfrm>
              <a:off x="5154801" y="955625"/>
              <a:ext cx="3553263" cy="1383536"/>
              <a:chOff x="5154801" y="920186"/>
              <a:chExt cx="3553263" cy="1894127"/>
            </a:xfrm>
          </p:grpSpPr>
          <p:cxnSp>
            <p:nvCxnSpPr>
              <p:cNvPr id="87" name="直接连接符 86"/>
              <p:cNvCxnSpPr>
                <a:endCxn id="89" idx="2"/>
              </p:cNvCxnSpPr>
              <p:nvPr/>
            </p:nvCxnSpPr>
            <p:spPr>
              <a:xfrm flipH="1" flipV="1">
                <a:off x="5966183" y="1977304"/>
                <a:ext cx="760867" cy="62858"/>
              </a:xfrm>
              <a:prstGeom prst="line">
                <a:avLst/>
              </a:prstGeom>
              <a:ln w="190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8" name="直接连接符 87"/>
              <p:cNvCxnSpPr>
                <a:endCxn id="89" idx="6"/>
              </p:cNvCxnSpPr>
              <p:nvPr/>
            </p:nvCxnSpPr>
            <p:spPr>
              <a:xfrm flipV="1">
                <a:off x="7107484" y="1977304"/>
                <a:ext cx="760867" cy="104764"/>
              </a:xfrm>
              <a:prstGeom prst="line">
                <a:avLst/>
              </a:prstGeom>
              <a:ln w="190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5966183" y="1495390"/>
                <a:ext cx="1902168" cy="96382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905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itchFamily="34" charset="-122"/>
                  <a:ea typeface="微软雅黑" pitchFamily="34" charset="-122"/>
                </a:endParaRPr>
              </a:p>
            </p:txBody>
          </p:sp>
          <p:sp>
            <p:nvSpPr>
              <p:cNvPr id="90" name="矩形标注 89"/>
              <p:cNvSpPr/>
              <p:nvPr/>
            </p:nvSpPr>
            <p:spPr>
              <a:xfrm>
                <a:off x="7614729" y="2440222"/>
                <a:ext cx="1014490" cy="374091"/>
              </a:xfrm>
              <a:prstGeom prst="wedgeRectCallout">
                <a:avLst>
                  <a:gd name="adj1" fmla="val -279"/>
                  <a:gd name="adj2" fmla="val -105773"/>
                </a:avLst>
              </a:prstGeom>
              <a:solidFill>
                <a:schemeClr val="accent6">
                  <a:lumMod val="20000"/>
                  <a:lumOff val="80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900" b="1" dirty="0" smtClean="0">
                    <a:solidFill>
                      <a:srgbClr val="FF0000"/>
                    </a:solidFill>
                    <a:latin typeface="微软雅黑" pitchFamily="34" charset="-122"/>
                    <a:ea typeface="微软雅黑" pitchFamily="34" charset="-122"/>
                  </a:rPr>
                  <a:t>低于</a:t>
                </a:r>
                <a:r>
                  <a:rPr lang="en-US" altLang="zh-CN" sz="900" b="1" dirty="0" smtClean="0">
                    <a:solidFill>
                      <a:srgbClr val="FF0000"/>
                    </a:solidFill>
                    <a:latin typeface="微软雅黑" pitchFamily="34" charset="-122"/>
                    <a:ea typeface="微软雅黑" pitchFamily="34" charset="-122"/>
                  </a:rPr>
                  <a:t>-80dbm</a:t>
                </a:r>
              </a:p>
              <a:p>
                <a:pPr algn="ctr"/>
                <a:r>
                  <a:rPr lang="zh-CN" altLang="en-US" sz="900" b="1" dirty="0" smtClean="0">
                    <a:solidFill>
                      <a:srgbClr val="FF0000"/>
                    </a:solidFill>
                    <a:latin typeface="微软雅黑" pitchFamily="34" charset="-122"/>
                    <a:ea typeface="微软雅黑" pitchFamily="34" charset="-122"/>
                  </a:rPr>
                  <a:t>强制终端用户下线</a:t>
                </a:r>
              </a:p>
            </p:txBody>
          </p:sp>
          <p:sp>
            <p:nvSpPr>
              <p:cNvPr id="91" name="矩形标注 90"/>
              <p:cNvSpPr/>
              <p:nvPr/>
            </p:nvSpPr>
            <p:spPr>
              <a:xfrm>
                <a:off x="5154801" y="2321108"/>
                <a:ext cx="927953" cy="420424"/>
              </a:xfrm>
              <a:prstGeom prst="wedgeRectCallout">
                <a:avLst>
                  <a:gd name="adj1" fmla="val 29336"/>
                  <a:gd name="adj2" fmla="val -95989"/>
                </a:avLst>
              </a:prstGeom>
              <a:solidFill>
                <a:schemeClr val="accent6">
                  <a:lumMod val="20000"/>
                  <a:lumOff val="80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900" b="1" dirty="0" smtClean="0">
                    <a:solidFill>
                      <a:srgbClr val="C00000"/>
                    </a:solidFill>
                    <a:latin typeface="微软雅黑" pitchFamily="34" charset="-122"/>
                    <a:ea typeface="微软雅黑" pitchFamily="34" charset="-122"/>
                  </a:rPr>
                  <a:t>低于</a:t>
                </a:r>
                <a:r>
                  <a:rPr lang="en-US" altLang="zh-CN" sz="900" b="1" dirty="0" smtClean="0">
                    <a:solidFill>
                      <a:srgbClr val="C00000"/>
                    </a:solidFill>
                    <a:latin typeface="微软雅黑" pitchFamily="34" charset="-122"/>
                    <a:ea typeface="微软雅黑" pitchFamily="34" charset="-122"/>
                  </a:rPr>
                  <a:t>-75dbm</a:t>
                </a:r>
              </a:p>
              <a:p>
                <a:pPr algn="ctr"/>
                <a:r>
                  <a:rPr lang="zh-CN" altLang="en-US" sz="900" b="1" dirty="0" smtClean="0">
                    <a:solidFill>
                      <a:srgbClr val="C00000"/>
                    </a:solidFill>
                    <a:latin typeface="微软雅黑" pitchFamily="34" charset="-122"/>
                    <a:ea typeface="微软雅黑" pitchFamily="34" charset="-122"/>
                  </a:rPr>
                  <a:t>限制终端接入</a:t>
                </a:r>
              </a:p>
            </p:txBody>
          </p:sp>
          <p:pic>
            <p:nvPicPr>
              <p:cNvPr id="92" name="Picture 5"/>
              <p:cNvPicPr>
                <a:picLocks noChangeAspect="1" noChangeArrowheads="1"/>
              </p:cNvPicPr>
              <p:nvPr/>
            </p:nvPicPr>
            <p:blipFill>
              <a:blip r:embed="rId6" cstate="print"/>
              <a:srcRect/>
              <a:stretch>
                <a:fillRect/>
              </a:stretch>
            </p:blipFill>
            <p:spPr bwMode="auto">
              <a:xfrm>
                <a:off x="6536834" y="2207785"/>
                <a:ext cx="172219" cy="128052"/>
              </a:xfrm>
              <a:prstGeom prst="rect">
                <a:avLst/>
              </a:prstGeom>
              <a:noFill/>
              <a:ln w="9525">
                <a:noFill/>
                <a:miter lim="800000"/>
                <a:headEnd/>
                <a:tailEnd/>
              </a:ln>
            </p:spPr>
          </p:pic>
          <p:pic>
            <p:nvPicPr>
              <p:cNvPr id="93" name="Picture 33" descr="icon03"/>
              <p:cNvPicPr>
                <a:picLocks noChangeAspect="1" noChangeArrowheads="1"/>
              </p:cNvPicPr>
              <p:nvPr/>
            </p:nvPicPr>
            <p:blipFill>
              <a:blip r:embed="rId7" cstate="print"/>
              <a:srcRect/>
              <a:stretch>
                <a:fillRect/>
              </a:stretch>
            </p:blipFill>
            <p:spPr bwMode="auto">
              <a:xfrm>
                <a:off x="7297701" y="1998257"/>
                <a:ext cx="117120" cy="123850"/>
              </a:xfrm>
              <a:prstGeom prst="rect">
                <a:avLst/>
              </a:prstGeom>
              <a:noFill/>
              <a:ln w="9525">
                <a:noFill/>
                <a:miter lim="800000"/>
                <a:headEnd/>
                <a:tailEnd/>
              </a:ln>
            </p:spPr>
          </p:pic>
          <p:pic>
            <p:nvPicPr>
              <p:cNvPr id="94" name="Picture 338" descr="图片262"/>
              <p:cNvPicPr>
                <a:picLocks noChangeAspect="1" noChangeArrowheads="1"/>
              </p:cNvPicPr>
              <p:nvPr/>
            </p:nvPicPr>
            <p:blipFill>
              <a:blip r:embed="rId8" cstate="print"/>
              <a:srcRect/>
              <a:stretch>
                <a:fillRect/>
              </a:stretch>
            </p:blipFill>
            <p:spPr bwMode="auto">
              <a:xfrm>
                <a:off x="6727051" y="1872540"/>
                <a:ext cx="253622" cy="175286"/>
              </a:xfrm>
              <a:prstGeom prst="rect">
                <a:avLst/>
              </a:prstGeom>
              <a:noFill/>
              <a:ln w="9525">
                <a:noFill/>
                <a:miter lim="800000"/>
                <a:headEnd/>
                <a:tailEnd/>
              </a:ln>
            </p:spPr>
          </p:pic>
          <p:sp>
            <p:nvSpPr>
              <p:cNvPr id="95" name="TextBox 94"/>
              <p:cNvSpPr txBox="1"/>
              <p:nvPr/>
            </p:nvSpPr>
            <p:spPr>
              <a:xfrm>
                <a:off x="6663645" y="1704918"/>
                <a:ext cx="374620" cy="263773"/>
              </a:xfrm>
              <a:prstGeom prst="rect">
                <a:avLst/>
              </a:prstGeom>
              <a:noFill/>
              <a:ln>
                <a:noFill/>
              </a:ln>
            </p:spPr>
            <p:txBody>
              <a:bodyPr wrap="none" lIns="78342" tIns="39171" rIns="78342" bIns="39171" rtlCol="0">
                <a:spAutoFit/>
              </a:bodyPr>
              <a:lstStyle/>
              <a:p>
                <a:pPr eaLnBrk="0" hangingPunct="0">
                  <a:buClr>
                    <a:srgbClr val="C00000"/>
                  </a:buClr>
                  <a:buSzPct val="80000"/>
                </a:pPr>
                <a:r>
                  <a:rPr lang="en-US" altLang="zh-CN" sz="1200" b="1" kern="0" dirty="0" smtClean="0">
                    <a:solidFill>
                      <a:srgbClr val="C00000"/>
                    </a:solidFill>
                    <a:latin typeface="微软雅黑" pitchFamily="34" charset="-122"/>
                    <a:ea typeface="微软雅黑" pitchFamily="34" charset="-122"/>
                  </a:rPr>
                  <a:t>AP</a:t>
                </a:r>
                <a:endParaRPr lang="zh-CN" altLang="en-US" sz="1200" b="1" kern="0" dirty="0">
                  <a:solidFill>
                    <a:srgbClr val="C00000"/>
                  </a:solidFill>
                  <a:latin typeface="微软雅黑" pitchFamily="34" charset="-122"/>
                  <a:ea typeface="微软雅黑" pitchFamily="34" charset="-122"/>
                </a:endParaRPr>
              </a:p>
            </p:txBody>
          </p:sp>
          <p:pic>
            <p:nvPicPr>
              <p:cNvPr id="96" name="Picture 33" descr="icon03"/>
              <p:cNvPicPr>
                <a:picLocks noChangeAspect="1" noChangeArrowheads="1"/>
              </p:cNvPicPr>
              <p:nvPr/>
            </p:nvPicPr>
            <p:blipFill>
              <a:blip r:embed="rId7" cstate="print"/>
              <a:srcRect/>
              <a:stretch>
                <a:fillRect/>
              </a:stretch>
            </p:blipFill>
            <p:spPr bwMode="auto">
              <a:xfrm>
                <a:off x="8058569" y="2249691"/>
                <a:ext cx="117120" cy="123850"/>
              </a:xfrm>
              <a:prstGeom prst="rect">
                <a:avLst/>
              </a:prstGeom>
              <a:noFill/>
              <a:ln w="9525">
                <a:noFill/>
                <a:miter lim="800000"/>
                <a:headEnd/>
                <a:tailEnd/>
              </a:ln>
            </p:spPr>
          </p:pic>
          <p:sp>
            <p:nvSpPr>
              <p:cNvPr id="97" name="椭圆 96"/>
              <p:cNvSpPr/>
              <p:nvPr/>
            </p:nvSpPr>
            <p:spPr bwMode="auto">
              <a:xfrm>
                <a:off x="5712561" y="1327767"/>
                <a:ext cx="2409413" cy="1257169"/>
              </a:xfrm>
              <a:prstGeom prst="ellipse">
                <a:avLst/>
              </a:prstGeom>
              <a:noFill/>
              <a:ln>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zh-CN" altLang="en-US" smtClean="0">
                  <a:solidFill>
                    <a:srgbClr val="000000"/>
                  </a:solidFill>
                  <a:latin typeface="微软雅黑" pitchFamily="34" charset="-122"/>
                  <a:ea typeface="微软雅黑" pitchFamily="34" charset="-122"/>
                </a:endParaRPr>
              </a:p>
            </p:txBody>
          </p:sp>
          <p:pic>
            <p:nvPicPr>
              <p:cNvPr id="98" name="Picture 33" descr="icon03"/>
              <p:cNvPicPr>
                <a:picLocks noChangeAspect="1" noChangeArrowheads="1"/>
              </p:cNvPicPr>
              <p:nvPr/>
            </p:nvPicPr>
            <p:blipFill>
              <a:blip r:embed="rId7" cstate="print"/>
              <a:srcRect/>
              <a:stretch>
                <a:fillRect/>
              </a:stretch>
            </p:blipFill>
            <p:spPr bwMode="auto">
              <a:xfrm>
                <a:off x="5775966" y="1998257"/>
                <a:ext cx="117120" cy="123850"/>
              </a:xfrm>
              <a:prstGeom prst="rect">
                <a:avLst/>
              </a:prstGeom>
              <a:noFill/>
              <a:ln w="9525">
                <a:noFill/>
                <a:miter lim="800000"/>
                <a:headEnd/>
                <a:tailEnd/>
              </a:ln>
            </p:spPr>
          </p:pic>
          <p:pic>
            <p:nvPicPr>
              <p:cNvPr id="99" name="Picture 33" descr="icon03"/>
              <p:cNvPicPr>
                <a:picLocks noChangeAspect="1" noChangeArrowheads="1"/>
              </p:cNvPicPr>
              <p:nvPr/>
            </p:nvPicPr>
            <p:blipFill>
              <a:blip r:embed="rId7" cstate="print"/>
              <a:srcRect/>
              <a:stretch>
                <a:fillRect/>
              </a:stretch>
            </p:blipFill>
            <p:spPr bwMode="auto">
              <a:xfrm>
                <a:off x="7107484" y="1704918"/>
                <a:ext cx="117120" cy="123850"/>
              </a:xfrm>
              <a:prstGeom prst="rect">
                <a:avLst/>
              </a:prstGeom>
              <a:noFill/>
              <a:ln w="9525">
                <a:noFill/>
                <a:miter lim="800000"/>
                <a:headEnd/>
                <a:tailEnd/>
              </a:ln>
            </p:spPr>
          </p:pic>
          <p:pic>
            <p:nvPicPr>
              <p:cNvPr id="100" name="Picture 33" descr="icon03"/>
              <p:cNvPicPr>
                <a:picLocks noChangeAspect="1" noChangeArrowheads="1"/>
              </p:cNvPicPr>
              <p:nvPr/>
            </p:nvPicPr>
            <p:blipFill>
              <a:blip r:embed="rId7" cstate="print"/>
              <a:srcRect/>
              <a:stretch>
                <a:fillRect/>
              </a:stretch>
            </p:blipFill>
            <p:spPr bwMode="auto">
              <a:xfrm>
                <a:off x="6346617" y="1579201"/>
                <a:ext cx="117120" cy="123850"/>
              </a:xfrm>
              <a:prstGeom prst="rect">
                <a:avLst/>
              </a:prstGeom>
              <a:noFill/>
              <a:ln w="9525">
                <a:noFill/>
                <a:miter lim="800000"/>
                <a:headEnd/>
                <a:tailEnd/>
              </a:ln>
            </p:spPr>
          </p:pic>
          <p:sp>
            <p:nvSpPr>
              <p:cNvPr id="101" name="矩形标注 100"/>
              <p:cNvSpPr/>
              <p:nvPr/>
            </p:nvSpPr>
            <p:spPr>
              <a:xfrm>
                <a:off x="7152242" y="920186"/>
                <a:ext cx="1555822" cy="613161"/>
              </a:xfrm>
              <a:prstGeom prst="wedgeRectCallout">
                <a:avLst>
                  <a:gd name="adj1" fmla="val -55897"/>
                  <a:gd name="adj2" fmla="val 110546"/>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smtClean="0">
                    <a:solidFill>
                      <a:srgbClr val="000000"/>
                    </a:solidFill>
                    <a:latin typeface="微软雅黑" pitchFamily="34" charset="-122"/>
                    <a:ea typeface="微软雅黑" pitchFamily="34" charset="-122"/>
                  </a:rPr>
                  <a:t>根据信号质量智能空口资源调度，确保空口公平使用</a:t>
                </a:r>
              </a:p>
            </p:txBody>
          </p:sp>
          <p:sp>
            <p:nvSpPr>
              <p:cNvPr id="102" name="矩形标注 101"/>
              <p:cNvSpPr/>
              <p:nvPr/>
            </p:nvSpPr>
            <p:spPr>
              <a:xfrm>
                <a:off x="5195464" y="1553673"/>
                <a:ext cx="656674" cy="233577"/>
              </a:xfrm>
              <a:prstGeom prst="wedgeRectCallout">
                <a:avLst>
                  <a:gd name="adj1" fmla="val 93051"/>
                  <a:gd name="adj2" fmla="val 93016"/>
                </a:avLst>
              </a:prstGeom>
              <a:solidFill>
                <a:schemeClr val="bg1">
                  <a:lumMod val="7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rgbClr val="000000"/>
                    </a:solidFill>
                    <a:latin typeface="微软雅黑" pitchFamily="34" charset="-122"/>
                    <a:ea typeface="微软雅黑" pitchFamily="34" charset="-122"/>
                  </a:rPr>
                  <a:t>-75dbm</a:t>
                </a:r>
                <a:endParaRPr lang="zh-CN" altLang="en-US" sz="900" b="1" dirty="0" smtClean="0">
                  <a:solidFill>
                    <a:srgbClr val="000000"/>
                  </a:solidFill>
                  <a:latin typeface="微软雅黑" pitchFamily="34" charset="-122"/>
                  <a:ea typeface="微软雅黑" pitchFamily="34" charset="-122"/>
                </a:endParaRPr>
              </a:p>
            </p:txBody>
          </p:sp>
          <p:sp>
            <p:nvSpPr>
              <p:cNvPr id="103" name="矩形标注 102"/>
              <p:cNvSpPr/>
              <p:nvPr/>
            </p:nvSpPr>
            <p:spPr>
              <a:xfrm>
                <a:off x="7995163" y="1689928"/>
                <a:ext cx="692344" cy="203576"/>
              </a:xfrm>
              <a:prstGeom prst="wedgeRectCallout">
                <a:avLst>
                  <a:gd name="adj1" fmla="val -64464"/>
                  <a:gd name="adj2" fmla="val 124633"/>
                </a:avLst>
              </a:prstGeom>
              <a:solidFill>
                <a:schemeClr val="bg1">
                  <a:lumMod val="7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rgbClr val="000000"/>
                    </a:solidFill>
                    <a:latin typeface="微软雅黑" pitchFamily="34" charset="-122"/>
                    <a:ea typeface="微软雅黑" pitchFamily="34" charset="-122"/>
                  </a:rPr>
                  <a:t>-80dbm</a:t>
                </a:r>
                <a:endParaRPr lang="zh-CN" altLang="en-US" sz="900" b="1" dirty="0" smtClean="0">
                  <a:solidFill>
                    <a:srgbClr val="000000"/>
                  </a:solidFill>
                  <a:latin typeface="微软雅黑" pitchFamily="34" charset="-122"/>
                  <a:ea typeface="微软雅黑" pitchFamily="34" charset="-122"/>
                </a:endParaRPr>
              </a:p>
            </p:txBody>
          </p:sp>
        </p:grpSp>
        <p:sp>
          <p:nvSpPr>
            <p:cNvPr id="43" name="圆角矩形 42"/>
            <p:cNvSpPr/>
            <p:nvPr/>
          </p:nvSpPr>
          <p:spPr bwMode="auto">
            <a:xfrm>
              <a:off x="4944576" y="937366"/>
              <a:ext cx="3834280" cy="1454960"/>
            </a:xfrm>
            <a:prstGeom prst="roundRect">
              <a:avLst>
                <a:gd name="adj" fmla="val 2514"/>
              </a:avLst>
            </a:prstGeom>
            <a:noFill/>
            <a:ln>
              <a:solidFill>
                <a:schemeClr val="bg1">
                  <a:lumMod val="5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微软雅黑" pitchFamily="34" charset="-122"/>
                <a:ea typeface="微软雅黑" pitchFamily="34" charset="-122"/>
              </a:endParaRPr>
            </a:p>
          </p:txBody>
        </p:sp>
        <p:sp>
          <p:nvSpPr>
            <p:cNvPr id="115" name="矩形 114"/>
            <p:cNvSpPr/>
            <p:nvPr/>
          </p:nvSpPr>
          <p:spPr>
            <a:xfrm>
              <a:off x="5005546" y="959618"/>
              <a:ext cx="2031325" cy="276999"/>
            </a:xfrm>
            <a:prstGeom prst="rect">
              <a:avLst/>
            </a:prstGeom>
            <a:solidFill>
              <a:srgbClr val="0070C0"/>
            </a:solidFill>
          </p:spPr>
          <p:txBody>
            <a:bodyPr wrap="none">
              <a:spAutoFit/>
            </a:bodyPr>
            <a:lstStyle/>
            <a:p>
              <a:r>
                <a:rPr lang="zh-CN" altLang="en-US" sz="1200" b="1" dirty="0" smtClean="0">
                  <a:solidFill>
                    <a:schemeClr val="bg1"/>
                  </a:solidFill>
                  <a:latin typeface="微软雅黑" pitchFamily="34" charset="-122"/>
                  <a:ea typeface="微软雅黑" pitchFamily="34" charset="-122"/>
                </a:rPr>
                <a:t>终端信号质量智能调度技术</a:t>
              </a:r>
              <a:endParaRPr lang="zh-CN" altLang="en-US" sz="1200" b="1" dirty="0">
                <a:solidFill>
                  <a:schemeClr val="bg1"/>
                </a:solidFill>
              </a:endParaRPr>
            </a:p>
          </p:txBody>
        </p:sp>
      </p:grpSp>
      <p:sp>
        <p:nvSpPr>
          <p:cNvPr id="117" name="矩形 116"/>
          <p:cNvSpPr/>
          <p:nvPr/>
        </p:nvSpPr>
        <p:spPr>
          <a:xfrm>
            <a:off x="924773" y="3950070"/>
            <a:ext cx="1082348" cy="276999"/>
          </a:xfrm>
          <a:prstGeom prst="rect">
            <a:avLst/>
          </a:prstGeom>
        </p:spPr>
        <p:txBody>
          <a:bodyPr wrap="none">
            <a:spAutoFit/>
          </a:bodyPr>
          <a:lstStyle/>
          <a:p>
            <a:r>
              <a:rPr lang="en-US" altLang="zh-CN" sz="1200" b="1" spc="50" dirty="0" smtClean="0">
                <a:ln w="11430"/>
                <a:latin typeface="微软雅黑" pitchFamily="34" charset="-122"/>
                <a:ea typeface="微软雅黑" pitchFamily="34" charset="-122"/>
              </a:rPr>
              <a:t>AP7120DN</a:t>
            </a:r>
          </a:p>
        </p:txBody>
      </p:sp>
      <p:sp>
        <p:nvSpPr>
          <p:cNvPr id="132" name="圆角矩形 131"/>
          <p:cNvSpPr/>
          <p:nvPr/>
        </p:nvSpPr>
        <p:spPr bwMode="auto">
          <a:xfrm>
            <a:off x="3870250" y="1350335"/>
            <a:ext cx="1201479" cy="2456121"/>
          </a:xfrm>
          <a:prstGeom prst="roundRect">
            <a:avLst>
              <a:gd name="adj" fmla="val 9864"/>
            </a:avLst>
          </a:prstGeom>
          <a:solidFill>
            <a:schemeClr val="bg1">
              <a:lumMod val="85000"/>
            </a:schemeClr>
          </a:solidFill>
          <a:ln>
            <a:noFill/>
          </a:ln>
          <a:effectLst>
            <a:outerShdw blurRad="50800" dist="38100" dir="16200000"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
                <a:srgbClr val="CC9900"/>
              </a:buClr>
              <a:buSzTx/>
              <a:buFont typeface="Wingdings" pitchFamily="2" charset="2"/>
              <a:buChar char="n"/>
              <a:tabLst/>
            </a:pPr>
            <a:endParaRPr lang="zh-CN" altLang="en-US" smtClean="0">
              <a:latin typeface="Arial" charset="0"/>
              <a:ea typeface="宋体" charset="-122"/>
            </a:endParaRPr>
          </a:p>
        </p:txBody>
      </p:sp>
      <p:sp>
        <p:nvSpPr>
          <p:cNvPr id="125" name="矩形 124"/>
          <p:cNvSpPr/>
          <p:nvPr/>
        </p:nvSpPr>
        <p:spPr>
          <a:xfrm>
            <a:off x="3914383" y="1569720"/>
            <a:ext cx="817111" cy="461665"/>
          </a:xfrm>
          <a:prstGeom prst="rect">
            <a:avLst/>
          </a:prstGeom>
        </p:spPr>
        <p:txBody>
          <a:bodyPr wrap="square">
            <a:spAutoFit/>
          </a:bodyPr>
          <a:lstStyle/>
          <a:p>
            <a:r>
              <a:rPr lang="en-US" altLang="zh-CN" sz="2400" b="1" dirty="0" smtClean="0">
                <a:solidFill>
                  <a:schemeClr val="tx2"/>
                </a:solidFill>
                <a:latin typeface="+mn-ea"/>
                <a:ea typeface="+mn-ea"/>
              </a:rPr>
              <a:t>20% </a:t>
            </a:r>
            <a:endParaRPr lang="zh-CN" altLang="en-US" b="1" dirty="0">
              <a:latin typeface="+mn-ea"/>
              <a:ea typeface="+mn-ea"/>
            </a:endParaRPr>
          </a:p>
        </p:txBody>
      </p:sp>
      <p:sp>
        <p:nvSpPr>
          <p:cNvPr id="124" name="下箭头 123"/>
          <p:cNvSpPr/>
          <p:nvPr/>
        </p:nvSpPr>
        <p:spPr bwMode="auto">
          <a:xfrm flipV="1">
            <a:off x="4659742" y="2534534"/>
            <a:ext cx="347957" cy="443499"/>
          </a:xfrm>
          <a:prstGeom prst="downArrow">
            <a:avLst/>
          </a:prstGeom>
          <a:solidFill>
            <a:srgbClr val="0070C0"/>
          </a:solidFill>
          <a:ln w="25400">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sz="1200">
              <a:solidFill>
                <a:srgbClr val="000000"/>
              </a:solidFill>
              <a:latin typeface="+mn-ea"/>
              <a:cs typeface="Arial" pitchFamily="34" charset="0"/>
            </a:endParaRPr>
          </a:p>
        </p:txBody>
      </p:sp>
      <p:sp>
        <p:nvSpPr>
          <p:cNvPr id="131" name="矩形 130"/>
          <p:cNvSpPr/>
          <p:nvPr/>
        </p:nvSpPr>
        <p:spPr>
          <a:xfrm>
            <a:off x="3956911" y="2090715"/>
            <a:ext cx="1082924" cy="276999"/>
          </a:xfrm>
          <a:prstGeom prst="rect">
            <a:avLst/>
          </a:prstGeom>
        </p:spPr>
        <p:txBody>
          <a:bodyPr wrap="square">
            <a:spAutoFit/>
          </a:bodyPr>
          <a:lstStyle/>
          <a:p>
            <a:r>
              <a:rPr lang="en-US" altLang="zh-CN" sz="1200" b="1" dirty="0" smtClean="0">
                <a:latin typeface="微软雅黑" pitchFamily="34" charset="-122"/>
                <a:ea typeface="微软雅黑" pitchFamily="34" charset="-122"/>
              </a:rPr>
              <a:t>AP</a:t>
            </a:r>
            <a:r>
              <a:rPr lang="zh-CN" altLang="en-US" sz="1200" b="1" dirty="0" smtClean="0">
                <a:latin typeface="微软雅黑" pitchFamily="34" charset="-122"/>
                <a:ea typeface="微软雅黑" pitchFamily="34" charset="-122"/>
              </a:rPr>
              <a:t>数量减少</a:t>
            </a:r>
            <a:endParaRPr lang="zh-CN" altLang="en-US" sz="1400" b="1" dirty="0">
              <a:latin typeface="微软雅黑" pitchFamily="34" charset="-122"/>
              <a:ea typeface="微软雅黑" pitchFamily="34" charset="-122"/>
            </a:endParaRPr>
          </a:p>
        </p:txBody>
      </p:sp>
      <p:sp>
        <p:nvSpPr>
          <p:cNvPr id="133" name="矩形 132"/>
          <p:cNvSpPr/>
          <p:nvPr/>
        </p:nvSpPr>
        <p:spPr>
          <a:xfrm>
            <a:off x="3956913" y="2547915"/>
            <a:ext cx="817111" cy="461665"/>
          </a:xfrm>
          <a:prstGeom prst="rect">
            <a:avLst/>
          </a:prstGeom>
        </p:spPr>
        <p:txBody>
          <a:bodyPr wrap="square">
            <a:spAutoFit/>
          </a:bodyPr>
          <a:lstStyle/>
          <a:p>
            <a:r>
              <a:rPr lang="en-US" altLang="zh-CN" sz="2400" b="1" dirty="0" smtClean="0">
                <a:solidFill>
                  <a:schemeClr val="tx2"/>
                </a:solidFill>
                <a:latin typeface="+mn-ea"/>
                <a:ea typeface="+mn-ea"/>
              </a:rPr>
              <a:t>20% </a:t>
            </a:r>
            <a:endParaRPr lang="zh-CN" altLang="en-US" b="1" dirty="0">
              <a:latin typeface="+mn-ea"/>
              <a:ea typeface="+mn-ea"/>
            </a:endParaRPr>
          </a:p>
        </p:txBody>
      </p:sp>
      <p:sp>
        <p:nvSpPr>
          <p:cNvPr id="134" name="矩形 133"/>
          <p:cNvSpPr/>
          <p:nvPr/>
        </p:nvSpPr>
        <p:spPr>
          <a:xfrm>
            <a:off x="3912781" y="2994478"/>
            <a:ext cx="1201479" cy="461665"/>
          </a:xfrm>
          <a:prstGeom prst="rect">
            <a:avLst/>
          </a:prstGeom>
        </p:spPr>
        <p:txBody>
          <a:bodyPr wrap="square">
            <a:spAutoFit/>
          </a:bodyPr>
          <a:lstStyle/>
          <a:p>
            <a:r>
              <a:rPr lang="zh-CN" altLang="en-US" sz="1200" b="1" dirty="0" smtClean="0">
                <a:latin typeface="微软雅黑" pitchFamily="34" charset="-122"/>
                <a:ea typeface="微软雅黑" pitchFamily="34" charset="-122"/>
              </a:rPr>
              <a:t>多用户接入场景下提升速率</a:t>
            </a:r>
            <a:endParaRPr lang="zh-CN" altLang="en-US" sz="1400" b="1" dirty="0">
              <a:latin typeface="微软雅黑" pitchFamily="34" charset="-122"/>
              <a:ea typeface="微软雅黑" pitchFamily="34" charset="-122"/>
            </a:endParaRPr>
          </a:p>
        </p:txBody>
      </p:sp>
      <p:sp>
        <p:nvSpPr>
          <p:cNvPr id="121" name="下箭头 120"/>
          <p:cNvSpPr/>
          <p:nvPr/>
        </p:nvSpPr>
        <p:spPr bwMode="auto">
          <a:xfrm>
            <a:off x="4680642" y="1579979"/>
            <a:ext cx="357466" cy="401955"/>
          </a:xfrm>
          <a:prstGeom prst="downArrow">
            <a:avLst/>
          </a:prstGeom>
          <a:solidFill>
            <a:srgbClr val="00B050"/>
          </a:solidFill>
          <a:ln w="25400">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a:solidFill>
                <a:schemeClr val="tx1"/>
              </a:solidFill>
              <a:latin typeface="Arial" pitchFamily="34" charset="0"/>
              <a:ea typeface="SimSun" pitchFamily="2" charset="-122"/>
              <a:cs typeface="Arial" pitchFamily="34" charset="0"/>
            </a:endParaRPr>
          </a:p>
        </p:txBody>
      </p:sp>
      <p:grpSp>
        <p:nvGrpSpPr>
          <p:cNvPr id="8" name="组合 60"/>
          <p:cNvGrpSpPr/>
          <p:nvPr/>
        </p:nvGrpSpPr>
        <p:grpSpPr>
          <a:xfrm>
            <a:off x="4961124" y="2721936"/>
            <a:ext cx="3800104" cy="1550604"/>
            <a:chOff x="4961124" y="2721936"/>
            <a:chExt cx="3800104" cy="1550604"/>
          </a:xfrm>
        </p:grpSpPr>
        <p:pic>
          <p:nvPicPr>
            <p:cNvPr id="112"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52492" y="3046311"/>
              <a:ext cx="3283661" cy="1217349"/>
            </a:xfrm>
            <a:prstGeom prst="rect">
              <a:avLst/>
            </a:prstGeom>
            <a:noFill/>
            <a:ln w="9525">
              <a:noFill/>
              <a:miter lim="800000"/>
              <a:headEnd/>
              <a:tailEnd/>
            </a:ln>
          </p:spPr>
        </p:pic>
        <p:sp>
          <p:nvSpPr>
            <p:cNvPr id="128" name="矩形 127"/>
            <p:cNvSpPr/>
            <p:nvPr/>
          </p:nvSpPr>
          <p:spPr>
            <a:xfrm>
              <a:off x="5749785" y="2756537"/>
              <a:ext cx="2185214" cy="276999"/>
            </a:xfrm>
            <a:prstGeom prst="rect">
              <a:avLst/>
            </a:prstGeom>
            <a:solidFill>
              <a:srgbClr val="0070C0"/>
            </a:solidFill>
          </p:spPr>
          <p:txBody>
            <a:bodyPr wrap="none">
              <a:spAutoFit/>
            </a:bodyPr>
            <a:lstStyle/>
            <a:p>
              <a:r>
                <a:rPr lang="zh-CN" altLang="en-US" sz="1200" b="1" dirty="0" smtClean="0">
                  <a:solidFill>
                    <a:schemeClr val="bg1"/>
                  </a:solidFill>
                  <a:latin typeface="微软雅黑" pitchFamily="34" charset="-122"/>
                  <a:ea typeface="微软雅黑" pitchFamily="34" charset="-122"/>
                </a:rPr>
                <a:t>实测吞吐率，业界性能第一！</a:t>
              </a:r>
            </a:p>
          </p:txBody>
        </p:sp>
        <p:sp>
          <p:nvSpPr>
            <p:cNvPr id="129" name="圆角矩形 128"/>
            <p:cNvSpPr/>
            <p:nvPr/>
          </p:nvSpPr>
          <p:spPr bwMode="auto">
            <a:xfrm>
              <a:off x="4961124" y="2721936"/>
              <a:ext cx="3800104" cy="1550604"/>
            </a:xfrm>
            <a:prstGeom prst="roundRect">
              <a:avLst>
                <a:gd name="adj" fmla="val 3623"/>
              </a:avLst>
            </a:prstGeom>
            <a:noFill/>
            <a:ln>
              <a:solidFill>
                <a:schemeClr val="bg1">
                  <a:lumMod val="5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60" name="矩形 59"/>
            <p:cNvSpPr/>
            <p:nvPr/>
          </p:nvSpPr>
          <p:spPr>
            <a:xfrm>
              <a:off x="7587936" y="3035672"/>
              <a:ext cx="843673" cy="169277"/>
            </a:xfrm>
            <a:prstGeom prst="rect">
              <a:avLst/>
            </a:prstGeom>
            <a:solidFill>
              <a:schemeClr val="bg2">
                <a:lumMod val="20000"/>
                <a:lumOff val="80000"/>
              </a:schemeClr>
            </a:solidFill>
          </p:spPr>
          <p:txBody>
            <a:bodyPr wrap="square">
              <a:spAutoFit/>
            </a:bodyPr>
            <a:lstStyle/>
            <a:p>
              <a:endParaRPr lang="zh-CN" altLang="en-US" sz="500" dirty="0"/>
            </a:p>
          </p:txBody>
        </p:sp>
      </p:grpSp>
    </p:spTree>
  </p:cSld>
  <p:clrMapOvr>
    <a:masterClrMapping/>
  </p:clrMapOvr>
  <p:transition advClick="0" advTm="800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标题 1"/>
          <p:cNvSpPr txBox="1">
            <a:spLocks/>
          </p:cNvSpPr>
          <p:nvPr/>
        </p:nvSpPr>
        <p:spPr>
          <a:xfrm>
            <a:off x="245388" y="277526"/>
            <a:ext cx="8229838" cy="422084"/>
          </a:xfrm>
          <a:prstGeom prst="rect">
            <a:avLst/>
          </a:prstGeom>
        </p:spPr>
        <p:txBody>
          <a:bodyPr lIns="68562" tIns="34281" rIns="68562" bIns="34281"/>
          <a:lstStyle/>
          <a:p>
            <a:pPr eaLnBrk="0" hangingPunct="0">
              <a:defRPr/>
            </a:pPr>
            <a:r>
              <a:rPr lang="zh-CN" altLang="en-US" sz="2400" b="1" dirty="0" smtClean="0">
                <a:solidFill>
                  <a:schemeClr val="tx2"/>
                </a:solidFill>
                <a:latin typeface="FrutigerNext LT Medium" pitchFamily="34" charset="0"/>
                <a:ea typeface="微软雅黑" pitchFamily="34" charset="-122"/>
              </a:rPr>
              <a:t>无线漫游：保证业务流量不中断，打造“无缝校园”</a:t>
            </a:r>
            <a:endParaRPr lang="en-US" altLang="zh-CN" sz="2400" b="1" dirty="0" smtClean="0">
              <a:solidFill>
                <a:schemeClr val="tx2"/>
              </a:solidFill>
              <a:latin typeface="FrutigerNext LT Medium" pitchFamily="34" charset="0"/>
              <a:ea typeface="微软雅黑" pitchFamily="34" charset="-122"/>
            </a:endParaRPr>
          </a:p>
        </p:txBody>
      </p:sp>
      <p:sp>
        <p:nvSpPr>
          <p:cNvPr id="89" name="矩形 88"/>
          <p:cNvSpPr/>
          <p:nvPr/>
        </p:nvSpPr>
        <p:spPr>
          <a:xfrm>
            <a:off x="1018129" y="4122024"/>
            <a:ext cx="2386537" cy="553998"/>
          </a:xfrm>
          <a:prstGeom prst="rect">
            <a:avLst/>
          </a:prstGeom>
        </p:spPr>
        <p:txBody>
          <a:bodyPr wrap="square">
            <a:spAutoFit/>
          </a:bodyPr>
          <a:lstStyle/>
          <a:p>
            <a:pPr>
              <a:spcBef>
                <a:spcPct val="50000"/>
              </a:spcBef>
              <a:buFont typeface="Wingdings" pitchFamily="2" charset="2"/>
              <a:buChar char="Ø"/>
            </a:pPr>
            <a:r>
              <a:rPr lang="zh-CN" altLang="en-US" sz="1200" kern="0" dirty="0" smtClean="0">
                <a:latin typeface="FrutigerNext LT Medium" pitchFamily="34" charset="0"/>
                <a:ea typeface="微软雅黑" pitchFamily="34" charset="-122"/>
              </a:rPr>
              <a:t>解除用户和</a:t>
            </a:r>
            <a:r>
              <a:rPr lang="en-US" altLang="zh-CN" sz="1200" kern="0" dirty="0" smtClean="0">
                <a:latin typeface="FrutigerNext LT Medium" pitchFamily="34" charset="0"/>
                <a:ea typeface="微软雅黑" pitchFamily="34" charset="-122"/>
              </a:rPr>
              <a:t>AP1</a:t>
            </a:r>
            <a:r>
              <a:rPr lang="zh-CN" altLang="en-US" sz="1200" kern="0" dirty="0" smtClean="0">
                <a:latin typeface="FrutigerNext LT Medium" pitchFamily="34" charset="0"/>
                <a:ea typeface="微软雅黑" pitchFamily="34" charset="-122"/>
              </a:rPr>
              <a:t>间的关联</a:t>
            </a:r>
            <a:endParaRPr lang="en-US" altLang="zh-CN" sz="1200" kern="0" dirty="0" smtClean="0">
              <a:latin typeface="FrutigerNext LT Medium" pitchFamily="34" charset="0"/>
              <a:ea typeface="微软雅黑" pitchFamily="34" charset="-122"/>
            </a:endParaRPr>
          </a:p>
          <a:p>
            <a:pPr>
              <a:spcBef>
                <a:spcPct val="50000"/>
              </a:spcBef>
              <a:buFont typeface="Wingdings" pitchFamily="2" charset="2"/>
              <a:buChar char="Ø"/>
            </a:pPr>
            <a:r>
              <a:rPr lang="zh-CN" altLang="en-US" sz="1200" kern="0" dirty="0" smtClean="0">
                <a:latin typeface="FrutigerNext LT Medium" pitchFamily="34" charset="0"/>
                <a:ea typeface="微软雅黑" pitchFamily="34" charset="-122"/>
              </a:rPr>
              <a:t>建立用户和</a:t>
            </a:r>
            <a:r>
              <a:rPr lang="en-US" altLang="zh-CN" sz="1200" kern="0" dirty="0" smtClean="0">
                <a:latin typeface="FrutigerNext LT Medium" pitchFamily="34" charset="0"/>
                <a:ea typeface="微软雅黑" pitchFamily="34" charset="-122"/>
              </a:rPr>
              <a:t>AP2</a:t>
            </a:r>
            <a:r>
              <a:rPr lang="zh-CN" altLang="en-US" sz="1200" kern="0" dirty="0" smtClean="0">
                <a:latin typeface="FrutigerNext LT Medium" pitchFamily="34" charset="0"/>
                <a:ea typeface="微软雅黑" pitchFamily="34" charset="-122"/>
              </a:rPr>
              <a:t>间的关联</a:t>
            </a:r>
            <a:endParaRPr lang="zh-CN" altLang="zh-CN" sz="1200" kern="0" dirty="0">
              <a:latin typeface="FrutigerNext LT Medium" pitchFamily="34" charset="0"/>
              <a:ea typeface="微软雅黑" pitchFamily="34" charset="-122"/>
            </a:endParaRPr>
          </a:p>
        </p:txBody>
      </p:sp>
      <p:cxnSp>
        <p:nvCxnSpPr>
          <p:cNvPr id="91" name="直接连接符 90"/>
          <p:cNvCxnSpPr>
            <a:stCxn id="104" idx="2"/>
          </p:cNvCxnSpPr>
          <p:nvPr/>
        </p:nvCxnSpPr>
        <p:spPr bwMode="auto">
          <a:xfrm flipH="1">
            <a:off x="1447158" y="1676533"/>
            <a:ext cx="534207" cy="609614"/>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92" name="TextBox 91"/>
          <p:cNvSpPr txBox="1"/>
          <p:nvPr/>
        </p:nvSpPr>
        <p:spPr>
          <a:xfrm>
            <a:off x="1395725" y="3917426"/>
            <a:ext cx="1107969" cy="276987"/>
          </a:xfrm>
          <a:prstGeom prst="rect">
            <a:avLst/>
          </a:prstGeom>
          <a:noFill/>
        </p:spPr>
        <p:txBody>
          <a:bodyPr wrap="none" lIns="91427" tIns="45714" rIns="91427" bIns="45714" rtlCol="0">
            <a:spAutoFit/>
          </a:bodyPr>
          <a:lstStyle/>
          <a:p>
            <a:r>
              <a:rPr lang="zh-CN" altLang="en-US" sz="1200" b="1" dirty="0" smtClean="0">
                <a:solidFill>
                  <a:srgbClr val="7030A0"/>
                </a:solidFill>
                <a:latin typeface="FrutigerNext LT Medium" pitchFamily="34" charset="0"/>
                <a:ea typeface="微软雅黑" pitchFamily="34" charset="-122"/>
              </a:rPr>
              <a:t>无线漫游切换</a:t>
            </a:r>
          </a:p>
        </p:txBody>
      </p:sp>
      <p:grpSp>
        <p:nvGrpSpPr>
          <p:cNvPr id="2" name="组合 78"/>
          <p:cNvGrpSpPr>
            <a:grpSpLocks noChangeAspect="1"/>
          </p:cNvGrpSpPr>
          <p:nvPr/>
        </p:nvGrpSpPr>
        <p:grpSpPr>
          <a:xfrm>
            <a:off x="464423" y="3071592"/>
            <a:ext cx="3224451" cy="1012972"/>
            <a:chOff x="739630" y="3968456"/>
            <a:chExt cx="3746345" cy="1569236"/>
          </a:xfrm>
        </p:grpSpPr>
        <p:sp>
          <p:nvSpPr>
            <p:cNvPr id="94" name="Oval 4"/>
            <p:cNvSpPr>
              <a:spLocks noChangeArrowheads="1"/>
            </p:cNvSpPr>
            <p:nvPr/>
          </p:nvSpPr>
          <p:spPr bwMode="auto">
            <a:xfrm>
              <a:off x="739630" y="3968456"/>
              <a:ext cx="2160000" cy="1080000"/>
            </a:xfrm>
            <a:prstGeom prst="ellipse">
              <a:avLst/>
            </a:prstGeom>
            <a:noFill/>
            <a:ln w="9525">
              <a:solidFill>
                <a:schemeClr val="tx2"/>
              </a:solidFill>
              <a:prstDash val="dash"/>
              <a:round/>
              <a:headEnd/>
              <a:tailEnd/>
            </a:ln>
          </p:spPr>
          <p:txBody>
            <a:bodyPr anchor="ctr">
              <a:noAutofit/>
            </a:bodyPr>
            <a:lstStyle/>
            <a:p>
              <a:endParaRPr lang="zh-CN" altLang="en-US" sz="1400" dirty="0">
                <a:solidFill>
                  <a:srgbClr val="000000"/>
                </a:solidFill>
                <a:latin typeface="FrutigerNext LT Medium" pitchFamily="34" charset="0"/>
                <a:ea typeface="微软雅黑" pitchFamily="34" charset="-122"/>
              </a:endParaRPr>
            </a:p>
          </p:txBody>
        </p:sp>
        <p:pic>
          <p:nvPicPr>
            <p:cNvPr id="95" name="图片 24" descr="ipad.jpg"/>
            <p:cNvPicPr>
              <a:picLocks noChangeAspect="1"/>
            </p:cNvPicPr>
            <p:nvPr/>
          </p:nvPicPr>
          <p:blipFill>
            <a:blip r:embed="rId2" cstate="print"/>
            <a:srcRect/>
            <a:stretch>
              <a:fillRect/>
            </a:stretch>
          </p:blipFill>
          <p:spPr bwMode="auto">
            <a:xfrm>
              <a:off x="1160158" y="4355144"/>
              <a:ext cx="405823" cy="396000"/>
            </a:xfrm>
            <a:prstGeom prst="rect">
              <a:avLst/>
            </a:prstGeom>
            <a:noFill/>
            <a:ln w="9525">
              <a:noFill/>
              <a:miter lim="800000"/>
              <a:headEnd/>
              <a:tailEnd/>
            </a:ln>
          </p:spPr>
        </p:pic>
        <p:sp>
          <p:nvSpPr>
            <p:cNvPr id="96" name="Oval 4"/>
            <p:cNvSpPr>
              <a:spLocks noChangeArrowheads="1"/>
            </p:cNvSpPr>
            <p:nvPr/>
          </p:nvSpPr>
          <p:spPr bwMode="auto">
            <a:xfrm>
              <a:off x="2325975" y="4005184"/>
              <a:ext cx="2160000" cy="1080000"/>
            </a:xfrm>
            <a:prstGeom prst="ellipse">
              <a:avLst/>
            </a:prstGeom>
            <a:noFill/>
            <a:ln w="9525">
              <a:solidFill>
                <a:schemeClr val="tx2"/>
              </a:solidFill>
              <a:prstDash val="dash"/>
              <a:round/>
              <a:headEnd/>
              <a:tailEnd/>
            </a:ln>
          </p:spPr>
          <p:txBody>
            <a:bodyPr anchor="ctr">
              <a:noAutofit/>
            </a:bodyPr>
            <a:lstStyle/>
            <a:p>
              <a:endParaRPr lang="zh-CN" altLang="en-US" sz="1400" dirty="0">
                <a:solidFill>
                  <a:srgbClr val="000000"/>
                </a:solidFill>
                <a:latin typeface="FrutigerNext LT Medium" pitchFamily="34" charset="0"/>
                <a:ea typeface="微软雅黑" pitchFamily="34" charset="-122"/>
              </a:endParaRPr>
            </a:p>
          </p:txBody>
        </p:sp>
        <p:pic>
          <p:nvPicPr>
            <p:cNvPr id="97" name="图片 24" descr="ipad.jpg"/>
            <p:cNvPicPr>
              <a:picLocks noChangeAspect="1"/>
            </p:cNvPicPr>
            <p:nvPr/>
          </p:nvPicPr>
          <p:blipFill>
            <a:blip r:embed="rId2" cstate="print"/>
            <a:srcRect/>
            <a:stretch>
              <a:fillRect/>
            </a:stretch>
          </p:blipFill>
          <p:spPr bwMode="auto">
            <a:xfrm>
              <a:off x="3681684" y="4355144"/>
              <a:ext cx="405823" cy="396000"/>
            </a:xfrm>
            <a:prstGeom prst="rect">
              <a:avLst/>
            </a:prstGeom>
            <a:noFill/>
            <a:ln w="9525">
              <a:noFill/>
              <a:miter lim="800000"/>
              <a:headEnd/>
              <a:tailEnd/>
            </a:ln>
          </p:spPr>
        </p:pic>
        <p:sp>
          <p:nvSpPr>
            <p:cNvPr id="98" name="TextBox 97"/>
            <p:cNvSpPr txBox="1"/>
            <p:nvPr/>
          </p:nvSpPr>
          <p:spPr>
            <a:xfrm>
              <a:off x="2359303" y="4395878"/>
              <a:ext cx="512548" cy="381431"/>
            </a:xfrm>
            <a:prstGeom prst="rect">
              <a:avLst/>
            </a:prstGeom>
            <a:noFill/>
          </p:spPr>
          <p:txBody>
            <a:bodyPr wrap="none" rtlCol="0">
              <a:spAutoFit/>
            </a:bodyPr>
            <a:lstStyle/>
            <a:p>
              <a:r>
                <a:rPr lang="zh-CN" altLang="en-US" sz="1000" dirty="0" smtClean="0">
                  <a:solidFill>
                    <a:srgbClr val="990000"/>
                  </a:solidFill>
                  <a:latin typeface="FrutigerNext LT Medium" pitchFamily="34" charset="0"/>
                  <a:ea typeface="微软雅黑" pitchFamily="34" charset="-122"/>
                </a:rPr>
                <a:t>切换</a:t>
              </a:r>
            </a:p>
          </p:txBody>
        </p:sp>
        <p:sp>
          <p:nvSpPr>
            <p:cNvPr id="99" name="任意多边形 98"/>
            <p:cNvSpPr/>
            <p:nvPr/>
          </p:nvSpPr>
          <p:spPr bwMode="auto">
            <a:xfrm>
              <a:off x="1392380" y="4717473"/>
              <a:ext cx="2431473" cy="592282"/>
            </a:xfrm>
            <a:custGeom>
              <a:avLst/>
              <a:gdLst>
                <a:gd name="connsiteX0" fmla="*/ 0 w 2431473"/>
                <a:gd name="connsiteY0" fmla="*/ 0 h 592282"/>
                <a:gd name="connsiteX1" fmla="*/ 820882 w 2431473"/>
                <a:gd name="connsiteY1" fmla="*/ 467591 h 592282"/>
                <a:gd name="connsiteX2" fmla="*/ 1475509 w 2431473"/>
                <a:gd name="connsiteY2" fmla="*/ 519545 h 592282"/>
                <a:gd name="connsiteX3" fmla="*/ 2431473 w 2431473"/>
                <a:gd name="connsiteY3" fmla="*/ 31172 h 592282"/>
              </a:gdLst>
              <a:ahLst/>
              <a:cxnLst>
                <a:cxn ang="0">
                  <a:pos x="connsiteX0" y="connsiteY0"/>
                </a:cxn>
                <a:cxn ang="0">
                  <a:pos x="connsiteX1" y="connsiteY1"/>
                </a:cxn>
                <a:cxn ang="0">
                  <a:pos x="connsiteX2" y="connsiteY2"/>
                </a:cxn>
                <a:cxn ang="0">
                  <a:pos x="connsiteX3" y="connsiteY3"/>
                </a:cxn>
              </a:cxnLst>
              <a:rect l="l" t="t" r="r" b="b"/>
              <a:pathLst>
                <a:path w="2431473" h="592282">
                  <a:moveTo>
                    <a:pt x="0" y="0"/>
                  </a:moveTo>
                  <a:cubicBezTo>
                    <a:pt x="287482" y="190500"/>
                    <a:pt x="574964" y="381000"/>
                    <a:pt x="820882" y="467591"/>
                  </a:cubicBezTo>
                  <a:cubicBezTo>
                    <a:pt x="1066800" y="554182"/>
                    <a:pt x="1207077" y="592282"/>
                    <a:pt x="1475509" y="519545"/>
                  </a:cubicBezTo>
                  <a:cubicBezTo>
                    <a:pt x="1743941" y="446808"/>
                    <a:pt x="2431473" y="31172"/>
                    <a:pt x="2431473" y="31172"/>
                  </a:cubicBezTo>
                </a:path>
              </a:pathLst>
            </a:custGeom>
            <a:noFill/>
            <a:ln w="25400" cap="flat" cmpd="sng" algn="ctr">
              <a:solidFill>
                <a:srgbClr val="7030A0"/>
              </a:solidFill>
              <a:prstDash val="sysDash"/>
              <a:round/>
              <a:headEnd type="none" w="med" len="med"/>
              <a:tailEnd type="triangle" w="med" len="lg"/>
            </a:ln>
            <a:effectLst/>
          </p:spPr>
          <p:txBody>
            <a:bodyPr rtlCol="0" anchor="ctr"/>
            <a:lstStyle/>
            <a:p>
              <a:pPr algn="ctr"/>
              <a:endParaRPr lang="zh-CN" altLang="en-US" sz="1400" dirty="0">
                <a:solidFill>
                  <a:srgbClr val="000000"/>
                </a:solidFill>
                <a:latin typeface="FrutigerNext LT Medium" pitchFamily="34" charset="0"/>
                <a:ea typeface="微软雅黑" pitchFamily="34" charset="-122"/>
              </a:endParaRPr>
            </a:p>
          </p:txBody>
        </p:sp>
        <p:sp>
          <p:nvSpPr>
            <p:cNvPr id="100" name="矩形 99"/>
            <p:cNvSpPr/>
            <p:nvPr/>
          </p:nvSpPr>
          <p:spPr>
            <a:xfrm>
              <a:off x="893616" y="5156258"/>
              <a:ext cx="1267691" cy="381431"/>
            </a:xfrm>
            <a:prstGeom prst="rect">
              <a:avLst/>
            </a:prstGeom>
          </p:spPr>
          <p:txBody>
            <a:bodyPr wrap="square">
              <a:spAutoFit/>
            </a:bodyPr>
            <a:lstStyle/>
            <a:p>
              <a:r>
                <a:rPr lang="en-US" altLang="zh-CN" sz="1000" dirty="0" smtClean="0">
                  <a:solidFill>
                    <a:srgbClr val="990000"/>
                  </a:solidFill>
                  <a:latin typeface="FrutigerNext LT Medium" pitchFamily="34" charset="0"/>
                  <a:ea typeface="微软雅黑" pitchFamily="34" charset="-122"/>
                </a:rPr>
                <a:t>SSID</a:t>
              </a:r>
              <a:r>
                <a:rPr lang="zh-CN" altLang="en-US" sz="1000" dirty="0" smtClean="0">
                  <a:solidFill>
                    <a:srgbClr val="990000"/>
                  </a:solidFill>
                  <a:latin typeface="FrutigerNext LT Medium" pitchFamily="34" charset="0"/>
                  <a:ea typeface="微软雅黑" pitchFamily="34" charset="-122"/>
                </a:rPr>
                <a:t>：</a:t>
              </a:r>
              <a:r>
                <a:rPr lang="en-US" altLang="zh-CN" sz="1000" dirty="0" smtClean="0">
                  <a:solidFill>
                    <a:srgbClr val="990000"/>
                  </a:solidFill>
                  <a:latin typeface="FrutigerNext LT Medium" pitchFamily="34" charset="0"/>
                  <a:ea typeface="微软雅黑" pitchFamily="34" charset="-122"/>
                </a:rPr>
                <a:t>HUAWEI</a:t>
              </a:r>
              <a:endParaRPr lang="zh-CN" altLang="en-US" sz="1000" dirty="0" smtClean="0">
                <a:solidFill>
                  <a:srgbClr val="990000"/>
                </a:solidFill>
                <a:latin typeface="FrutigerNext LT Medium" pitchFamily="34" charset="0"/>
                <a:ea typeface="微软雅黑" pitchFamily="34" charset="-122"/>
              </a:endParaRPr>
            </a:p>
          </p:txBody>
        </p:sp>
        <p:sp>
          <p:nvSpPr>
            <p:cNvPr id="101" name="矩形 100"/>
            <p:cNvSpPr/>
            <p:nvPr/>
          </p:nvSpPr>
          <p:spPr>
            <a:xfrm>
              <a:off x="3113808" y="5156261"/>
              <a:ext cx="1267691" cy="381431"/>
            </a:xfrm>
            <a:prstGeom prst="rect">
              <a:avLst/>
            </a:prstGeom>
          </p:spPr>
          <p:txBody>
            <a:bodyPr wrap="square">
              <a:spAutoFit/>
            </a:bodyPr>
            <a:lstStyle/>
            <a:p>
              <a:r>
                <a:rPr lang="en-US" altLang="zh-CN" sz="1000" dirty="0" smtClean="0">
                  <a:solidFill>
                    <a:srgbClr val="990000"/>
                  </a:solidFill>
                  <a:latin typeface="FrutigerNext LT Medium" pitchFamily="34" charset="0"/>
                  <a:ea typeface="微软雅黑" pitchFamily="34" charset="-122"/>
                </a:rPr>
                <a:t>SSID</a:t>
              </a:r>
              <a:r>
                <a:rPr lang="zh-CN" altLang="en-US" sz="1000" dirty="0" smtClean="0">
                  <a:solidFill>
                    <a:srgbClr val="990000"/>
                  </a:solidFill>
                  <a:latin typeface="FrutigerNext LT Medium" pitchFamily="34" charset="0"/>
                  <a:ea typeface="微软雅黑" pitchFamily="34" charset="-122"/>
                </a:rPr>
                <a:t>：</a:t>
              </a:r>
              <a:r>
                <a:rPr lang="en-US" altLang="zh-CN" sz="1000" dirty="0" smtClean="0">
                  <a:solidFill>
                    <a:srgbClr val="990000"/>
                  </a:solidFill>
                  <a:latin typeface="FrutigerNext LT Medium" pitchFamily="34" charset="0"/>
                  <a:ea typeface="微软雅黑" pitchFamily="34" charset="-122"/>
                </a:rPr>
                <a:t>HUAWEI</a:t>
              </a:r>
              <a:endParaRPr lang="zh-CN" altLang="en-US" sz="1000" dirty="0" smtClean="0">
                <a:solidFill>
                  <a:srgbClr val="990000"/>
                </a:solidFill>
                <a:latin typeface="FrutigerNext LT Medium" pitchFamily="34" charset="0"/>
                <a:ea typeface="微软雅黑" pitchFamily="34" charset="-122"/>
              </a:endParaRPr>
            </a:p>
          </p:txBody>
        </p:sp>
      </p:grpSp>
      <p:cxnSp>
        <p:nvCxnSpPr>
          <p:cNvPr id="102" name="直接连接符 101"/>
          <p:cNvCxnSpPr/>
          <p:nvPr/>
        </p:nvCxnSpPr>
        <p:spPr bwMode="auto">
          <a:xfrm flipH="1">
            <a:off x="1430402" y="1835032"/>
            <a:ext cx="290945" cy="600075"/>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3" name="直接连接符 102"/>
          <p:cNvCxnSpPr>
            <a:stCxn id="104" idx="2"/>
          </p:cNvCxnSpPr>
          <p:nvPr/>
        </p:nvCxnSpPr>
        <p:spPr bwMode="auto">
          <a:xfrm>
            <a:off x="1981365" y="1676534"/>
            <a:ext cx="581917" cy="636617"/>
          </a:xfrm>
          <a:prstGeom prst="line">
            <a:avLst/>
          </a:prstGeom>
          <a:noFill/>
          <a:ln w="9525" cap="flat" cmpd="sng" algn="ctr">
            <a:solidFill>
              <a:schemeClr val="bg1">
                <a:lumMod val="50000"/>
              </a:schemeClr>
            </a:solidFill>
            <a:prstDash val="solid"/>
            <a:round/>
            <a:headEnd type="none" w="med" len="med"/>
            <a:tailEnd type="none" w="med" len="med"/>
          </a:ln>
          <a:effectLst/>
        </p:spPr>
      </p:cxnSp>
      <p:pic>
        <p:nvPicPr>
          <p:cNvPr id="104" name="Picture 460" descr="图片239"/>
          <p:cNvPicPr>
            <a:picLocks noChangeAspect="1" noChangeArrowheads="1"/>
          </p:cNvPicPr>
          <p:nvPr/>
        </p:nvPicPr>
        <p:blipFill>
          <a:blip r:embed="rId3" cstate="print"/>
          <a:srcRect/>
          <a:stretch>
            <a:fillRect/>
          </a:stretch>
        </p:blipFill>
        <p:spPr bwMode="auto">
          <a:xfrm>
            <a:off x="1765363" y="1340293"/>
            <a:ext cx="432000" cy="336240"/>
          </a:xfrm>
          <a:prstGeom prst="rect">
            <a:avLst/>
          </a:prstGeom>
          <a:noFill/>
          <a:ln w="9525">
            <a:noFill/>
            <a:miter lim="800000"/>
            <a:headEnd/>
            <a:tailEnd/>
          </a:ln>
        </p:spPr>
      </p:pic>
      <p:sp>
        <p:nvSpPr>
          <p:cNvPr id="105" name="TextBox 104"/>
          <p:cNvSpPr txBox="1"/>
          <p:nvPr/>
        </p:nvSpPr>
        <p:spPr>
          <a:xfrm>
            <a:off x="3048490" y="1411997"/>
            <a:ext cx="701833" cy="276987"/>
          </a:xfrm>
          <a:prstGeom prst="rect">
            <a:avLst/>
          </a:prstGeom>
          <a:noFill/>
        </p:spPr>
        <p:txBody>
          <a:bodyPr wrap="none" lIns="91427" tIns="45714" rIns="91427" bIns="45714" rtlCol="0">
            <a:spAutoFit/>
          </a:bodyPr>
          <a:lstStyle/>
          <a:p>
            <a:r>
              <a:rPr lang="en-US" altLang="zh-CN" sz="1200" dirty="0" smtClean="0">
                <a:solidFill>
                  <a:srgbClr val="990000"/>
                </a:solidFill>
                <a:latin typeface="FrutigerNext LT Medium" pitchFamily="34" charset="0"/>
                <a:ea typeface="微软雅黑" pitchFamily="34" charset="-122"/>
              </a:rPr>
              <a:t>AC</a:t>
            </a:r>
            <a:r>
              <a:rPr lang="zh-CN" altLang="en-US" sz="1200" dirty="0" smtClean="0">
                <a:solidFill>
                  <a:srgbClr val="990000"/>
                </a:solidFill>
                <a:latin typeface="FrutigerNext LT Medium" pitchFamily="34" charset="0"/>
                <a:ea typeface="微软雅黑" pitchFamily="34" charset="-122"/>
              </a:rPr>
              <a:t>设备</a:t>
            </a:r>
          </a:p>
        </p:txBody>
      </p:sp>
      <p:sp>
        <p:nvSpPr>
          <p:cNvPr id="106" name="TextBox 105"/>
          <p:cNvSpPr txBox="1"/>
          <p:nvPr/>
        </p:nvSpPr>
        <p:spPr>
          <a:xfrm>
            <a:off x="2823277" y="2248690"/>
            <a:ext cx="397545" cy="553998"/>
          </a:xfrm>
          <a:prstGeom prst="rect">
            <a:avLst/>
          </a:prstGeom>
          <a:noFill/>
        </p:spPr>
        <p:txBody>
          <a:bodyPr wrap="none" lIns="0" tIns="0" rIns="0" bIns="0" rtlCol="0">
            <a:spAutoFit/>
          </a:bodyPr>
          <a:lstStyle/>
          <a:p>
            <a:r>
              <a:rPr lang="en-US" altLang="zh-CN" sz="1200" dirty="0" smtClean="0">
                <a:solidFill>
                  <a:srgbClr val="C00000"/>
                </a:solidFill>
                <a:latin typeface="FrutigerNext LT Medium" pitchFamily="34" charset="0"/>
                <a:ea typeface="微软雅黑" pitchFamily="34" charset="-122"/>
              </a:rPr>
              <a:t>AP2</a:t>
            </a:r>
          </a:p>
          <a:p>
            <a:r>
              <a:rPr lang="zh-CN" altLang="en-US" sz="1200" dirty="0" smtClean="0">
                <a:solidFill>
                  <a:srgbClr val="C00000"/>
                </a:solidFill>
                <a:latin typeface="FrutigerNext LT Medium" pitchFamily="34" charset="0"/>
                <a:ea typeface="微软雅黑" pitchFamily="34" charset="-122"/>
              </a:rPr>
              <a:t>使用</a:t>
            </a:r>
            <a:endParaRPr lang="en-US" altLang="zh-CN" sz="1200" dirty="0" smtClean="0">
              <a:solidFill>
                <a:srgbClr val="C00000"/>
              </a:solidFill>
              <a:latin typeface="FrutigerNext LT Medium" pitchFamily="34" charset="0"/>
              <a:ea typeface="微软雅黑" pitchFamily="34" charset="-122"/>
            </a:endParaRPr>
          </a:p>
          <a:p>
            <a:r>
              <a:rPr lang="zh-CN" altLang="en-US" sz="1200" dirty="0" smtClean="0">
                <a:solidFill>
                  <a:srgbClr val="C00000"/>
                </a:solidFill>
                <a:latin typeface="FrutigerNext LT Medium" pitchFamily="34" charset="0"/>
                <a:ea typeface="微软雅黑" pitchFamily="34" charset="-122"/>
              </a:rPr>
              <a:t>信道</a:t>
            </a:r>
            <a:r>
              <a:rPr lang="en-US" altLang="zh-CN" sz="1200" dirty="0" smtClean="0">
                <a:solidFill>
                  <a:srgbClr val="C00000"/>
                </a:solidFill>
                <a:latin typeface="FrutigerNext LT Medium" pitchFamily="34" charset="0"/>
                <a:ea typeface="微软雅黑" pitchFamily="34" charset="-122"/>
              </a:rPr>
              <a:t>6</a:t>
            </a:r>
            <a:endParaRPr lang="zh-CN" altLang="en-US" sz="1200" dirty="0" smtClean="0">
              <a:solidFill>
                <a:srgbClr val="C00000"/>
              </a:solidFill>
              <a:latin typeface="FrutigerNext LT Medium" pitchFamily="34" charset="0"/>
              <a:ea typeface="微软雅黑" pitchFamily="34" charset="-122"/>
            </a:endParaRPr>
          </a:p>
        </p:txBody>
      </p:sp>
      <p:sp>
        <p:nvSpPr>
          <p:cNvPr id="107" name="TextBox 106"/>
          <p:cNvSpPr txBox="1"/>
          <p:nvPr/>
        </p:nvSpPr>
        <p:spPr>
          <a:xfrm>
            <a:off x="846963" y="2243113"/>
            <a:ext cx="397545" cy="553998"/>
          </a:xfrm>
          <a:prstGeom prst="rect">
            <a:avLst/>
          </a:prstGeom>
          <a:noFill/>
        </p:spPr>
        <p:txBody>
          <a:bodyPr wrap="none" lIns="0" tIns="0" rIns="0" bIns="0" rtlCol="0">
            <a:spAutoFit/>
          </a:bodyPr>
          <a:lstStyle/>
          <a:p>
            <a:r>
              <a:rPr lang="en-US" altLang="zh-CN" sz="1200" dirty="0" smtClean="0">
                <a:solidFill>
                  <a:srgbClr val="990000"/>
                </a:solidFill>
                <a:latin typeface="FrutigerNext LT Medium" pitchFamily="34" charset="0"/>
                <a:ea typeface="微软雅黑" pitchFamily="34" charset="-122"/>
              </a:rPr>
              <a:t>AP1</a:t>
            </a:r>
          </a:p>
          <a:p>
            <a:r>
              <a:rPr lang="zh-CN" altLang="en-US" sz="1200" dirty="0" smtClean="0">
                <a:solidFill>
                  <a:srgbClr val="990000"/>
                </a:solidFill>
                <a:latin typeface="FrutigerNext LT Medium" pitchFamily="34" charset="0"/>
                <a:ea typeface="微软雅黑" pitchFamily="34" charset="-122"/>
              </a:rPr>
              <a:t>使用</a:t>
            </a:r>
            <a:endParaRPr lang="en-US" altLang="zh-CN" sz="1200" dirty="0" smtClean="0">
              <a:solidFill>
                <a:srgbClr val="990000"/>
              </a:solidFill>
              <a:latin typeface="FrutigerNext LT Medium" pitchFamily="34" charset="0"/>
              <a:ea typeface="微软雅黑" pitchFamily="34" charset="-122"/>
            </a:endParaRPr>
          </a:p>
          <a:p>
            <a:r>
              <a:rPr lang="zh-CN" altLang="en-US" sz="1200" dirty="0" smtClean="0">
                <a:solidFill>
                  <a:srgbClr val="990000"/>
                </a:solidFill>
                <a:latin typeface="FrutigerNext LT Medium" pitchFamily="34" charset="0"/>
                <a:ea typeface="微软雅黑" pitchFamily="34" charset="-122"/>
              </a:rPr>
              <a:t>信道</a:t>
            </a:r>
            <a:r>
              <a:rPr lang="en-US" altLang="zh-CN" sz="1200" dirty="0" smtClean="0">
                <a:solidFill>
                  <a:srgbClr val="990000"/>
                </a:solidFill>
                <a:latin typeface="FrutigerNext LT Medium" pitchFamily="34" charset="0"/>
                <a:ea typeface="微软雅黑" pitchFamily="34" charset="-122"/>
              </a:rPr>
              <a:t>1</a:t>
            </a:r>
            <a:endParaRPr lang="zh-CN" altLang="en-US" sz="1200" dirty="0" smtClean="0">
              <a:solidFill>
                <a:srgbClr val="990000"/>
              </a:solidFill>
              <a:latin typeface="FrutigerNext LT Medium" pitchFamily="34" charset="0"/>
              <a:ea typeface="微软雅黑" pitchFamily="34" charset="-122"/>
            </a:endParaRPr>
          </a:p>
        </p:txBody>
      </p:sp>
      <p:sp>
        <p:nvSpPr>
          <p:cNvPr id="108" name="任意多边形 107"/>
          <p:cNvSpPr/>
          <p:nvPr/>
        </p:nvSpPr>
        <p:spPr bwMode="auto">
          <a:xfrm>
            <a:off x="880561" y="1381732"/>
            <a:ext cx="1744796" cy="1741509"/>
          </a:xfrm>
          <a:custGeom>
            <a:avLst/>
            <a:gdLst>
              <a:gd name="connsiteX0" fmla="*/ 0 w 1839191"/>
              <a:gd name="connsiteY0" fmla="*/ 2381250 h 2381250"/>
              <a:gd name="connsiteX1" fmla="*/ 394854 w 1839191"/>
              <a:gd name="connsiteY1" fmla="*/ 2007177 h 2381250"/>
              <a:gd name="connsiteX2" fmla="*/ 1091045 w 1839191"/>
              <a:gd name="connsiteY2" fmla="*/ 313459 h 2381250"/>
              <a:gd name="connsiteX3" fmla="*/ 1839191 w 1839191"/>
              <a:gd name="connsiteY3" fmla="*/ 126423 h 2381250"/>
            </a:gdLst>
            <a:ahLst/>
            <a:cxnLst>
              <a:cxn ang="0">
                <a:pos x="connsiteX0" y="connsiteY0"/>
              </a:cxn>
              <a:cxn ang="0">
                <a:pos x="connsiteX1" y="connsiteY1"/>
              </a:cxn>
              <a:cxn ang="0">
                <a:pos x="connsiteX2" y="connsiteY2"/>
              </a:cxn>
              <a:cxn ang="0">
                <a:pos x="connsiteX3" y="connsiteY3"/>
              </a:cxn>
            </a:cxnLst>
            <a:rect l="l" t="t" r="r" b="b"/>
            <a:pathLst>
              <a:path w="1839191" h="2381250">
                <a:moveTo>
                  <a:pt x="0" y="2381250"/>
                </a:moveTo>
                <a:cubicBezTo>
                  <a:pt x="106506" y="2366529"/>
                  <a:pt x="213013" y="2351809"/>
                  <a:pt x="394854" y="2007177"/>
                </a:cubicBezTo>
                <a:cubicBezTo>
                  <a:pt x="576695" y="1662545"/>
                  <a:pt x="850322" y="626918"/>
                  <a:pt x="1091045" y="313459"/>
                </a:cubicBezTo>
                <a:cubicBezTo>
                  <a:pt x="1331768" y="0"/>
                  <a:pt x="1839191" y="126423"/>
                  <a:pt x="1839191" y="126423"/>
                </a:cubicBezTo>
              </a:path>
            </a:pathLst>
          </a:custGeom>
          <a:noFill/>
          <a:ln w="25400" cap="flat" cmpd="sng" algn="ctr">
            <a:solidFill>
              <a:schemeClr val="tx2"/>
            </a:solidFill>
            <a:prstDash val="sysDash"/>
            <a:round/>
            <a:headEnd type="none" w="med" len="med"/>
            <a:tailEnd type="none" w="med" len="med"/>
          </a:ln>
          <a:effectLst/>
        </p:spPr>
        <p:txBody>
          <a:bodyPr lIns="91427" tIns="45714" rIns="91427" bIns="45714" rtlCol="0" anchor="ctr"/>
          <a:lstStyle/>
          <a:p>
            <a:pPr algn="ctr"/>
            <a:endParaRPr lang="zh-CN" altLang="en-US">
              <a:solidFill>
                <a:srgbClr val="000000"/>
              </a:solidFill>
              <a:latin typeface="FrutigerNext LT Medium" pitchFamily="34" charset="0"/>
              <a:ea typeface="微软雅黑" pitchFamily="34" charset="-122"/>
            </a:endParaRPr>
          </a:p>
        </p:txBody>
      </p:sp>
      <p:sp>
        <p:nvSpPr>
          <p:cNvPr id="109" name="任意多边形 108"/>
          <p:cNvSpPr/>
          <p:nvPr/>
        </p:nvSpPr>
        <p:spPr bwMode="auto">
          <a:xfrm>
            <a:off x="2079837" y="1494734"/>
            <a:ext cx="1068979" cy="1682513"/>
          </a:xfrm>
          <a:custGeom>
            <a:avLst/>
            <a:gdLst>
              <a:gd name="connsiteX0" fmla="*/ 1262496 w 1262496"/>
              <a:gd name="connsiteY0" fmla="*/ 2168236 h 2279072"/>
              <a:gd name="connsiteX1" fmla="*/ 867641 w 1262496"/>
              <a:gd name="connsiteY1" fmla="*/ 1970808 h 2279072"/>
              <a:gd name="connsiteX2" fmla="*/ 57150 w 1262496"/>
              <a:gd name="connsiteY2" fmla="*/ 318654 h 2279072"/>
              <a:gd name="connsiteX3" fmla="*/ 524741 w 1262496"/>
              <a:gd name="connsiteY3" fmla="*/ 58881 h 2279072"/>
            </a:gdLst>
            <a:ahLst/>
            <a:cxnLst>
              <a:cxn ang="0">
                <a:pos x="connsiteX0" y="connsiteY0"/>
              </a:cxn>
              <a:cxn ang="0">
                <a:pos x="connsiteX1" y="connsiteY1"/>
              </a:cxn>
              <a:cxn ang="0">
                <a:pos x="connsiteX2" y="connsiteY2"/>
              </a:cxn>
              <a:cxn ang="0">
                <a:pos x="connsiteX3" y="connsiteY3"/>
              </a:cxn>
            </a:cxnLst>
            <a:rect l="l" t="t" r="r" b="b"/>
            <a:pathLst>
              <a:path w="1262496" h="2279072">
                <a:moveTo>
                  <a:pt x="1262496" y="2168236"/>
                </a:moveTo>
                <a:cubicBezTo>
                  <a:pt x="1165514" y="2223654"/>
                  <a:pt x="1068532" y="2279072"/>
                  <a:pt x="867641" y="1970808"/>
                </a:cubicBezTo>
                <a:cubicBezTo>
                  <a:pt x="666750" y="1662544"/>
                  <a:pt x="114300" y="637308"/>
                  <a:pt x="57150" y="318654"/>
                </a:cubicBezTo>
                <a:cubicBezTo>
                  <a:pt x="0" y="0"/>
                  <a:pt x="524741" y="58881"/>
                  <a:pt x="524741" y="58881"/>
                </a:cubicBezTo>
              </a:path>
            </a:pathLst>
          </a:custGeom>
          <a:noFill/>
          <a:ln w="25400" cap="flat" cmpd="sng" algn="ctr">
            <a:solidFill>
              <a:schemeClr val="tx2"/>
            </a:solidFill>
            <a:prstDash val="sysDash"/>
            <a:round/>
            <a:headEnd type="none" w="med" len="med"/>
            <a:tailEnd type="none" w="med" len="med"/>
          </a:ln>
          <a:effectLst/>
        </p:spPr>
        <p:txBody>
          <a:bodyPr lIns="91427" tIns="45714" rIns="91427" bIns="45714" rtlCol="0" anchor="ctr"/>
          <a:lstStyle/>
          <a:p>
            <a:pPr algn="ctr"/>
            <a:endParaRPr lang="zh-CN" altLang="en-US">
              <a:solidFill>
                <a:srgbClr val="000000"/>
              </a:solidFill>
              <a:latin typeface="FrutigerNext LT Medium" pitchFamily="34" charset="0"/>
              <a:ea typeface="微软雅黑" pitchFamily="34" charset="-122"/>
            </a:endParaRPr>
          </a:p>
        </p:txBody>
      </p:sp>
      <p:grpSp>
        <p:nvGrpSpPr>
          <p:cNvPr id="3" name="组合 57"/>
          <p:cNvGrpSpPr>
            <a:grpSpLocks noChangeAspect="1"/>
          </p:cNvGrpSpPr>
          <p:nvPr/>
        </p:nvGrpSpPr>
        <p:grpSpPr>
          <a:xfrm rot="12409093">
            <a:off x="1000653" y="2485090"/>
            <a:ext cx="634936" cy="476149"/>
            <a:chOff x="2843808" y="908720"/>
            <a:chExt cx="1371581" cy="1371429"/>
          </a:xfrm>
          <a:solidFill>
            <a:srgbClr val="00A000"/>
          </a:solidFill>
        </p:grpSpPr>
        <p:sp>
          <p:nvSpPr>
            <p:cNvPr id="111" name="椭圆 110"/>
            <p:cNvSpPr>
              <a:spLocks noChangeAspect="1"/>
            </p:cNvSpPr>
            <p:nvPr/>
          </p:nvSpPr>
          <p:spPr bwMode="auto">
            <a:xfrm>
              <a:off x="3464537" y="1549429"/>
              <a:ext cx="120125" cy="120125"/>
            </a:xfrm>
            <a:prstGeom prst="ellipse">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0">
                <a:buClr>
                  <a:srgbClr val="CC9900"/>
                </a:buClr>
                <a:buFont typeface="Wingdings" pitchFamily="2" charset="2"/>
                <a:buChar char="n"/>
              </a:pPr>
              <a:endParaRPr lang="zh-CN" altLang="en-US" dirty="0" smtClean="0">
                <a:solidFill>
                  <a:srgbClr val="000000"/>
                </a:solidFill>
                <a:latin typeface="FrutigerNext LT Medium" pitchFamily="34" charset="0"/>
                <a:ea typeface="微软雅黑" pitchFamily="34" charset="-122"/>
              </a:endParaRPr>
            </a:p>
          </p:txBody>
        </p:sp>
        <p:sp>
          <p:nvSpPr>
            <p:cNvPr id="112" name="空心弧 111"/>
            <p:cNvSpPr/>
            <p:nvPr/>
          </p:nvSpPr>
          <p:spPr bwMode="auto">
            <a:xfrm>
              <a:off x="2843808" y="908720"/>
              <a:ext cx="1371581" cy="1371429"/>
            </a:xfrm>
            <a:prstGeom prst="blockArc">
              <a:avLst>
                <a:gd name="adj1" fmla="val 13442174"/>
                <a:gd name="adj2" fmla="val 18912466"/>
                <a:gd name="adj3" fmla="val 8401"/>
              </a:avLst>
            </a:prstGeom>
            <a:grpFill/>
            <a:ln w="127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0">
                <a:buClr>
                  <a:srgbClr val="CC9900"/>
                </a:buClr>
                <a:buFont typeface="Wingdings" pitchFamily="2" charset="2"/>
                <a:buChar char="n"/>
              </a:pPr>
              <a:endParaRPr lang="zh-CN" altLang="en-US" dirty="0" smtClean="0">
                <a:solidFill>
                  <a:srgbClr val="000000"/>
                </a:solidFill>
                <a:latin typeface="FrutigerNext LT Medium" pitchFamily="34" charset="0"/>
                <a:ea typeface="微软雅黑" pitchFamily="34" charset="-122"/>
              </a:endParaRPr>
            </a:p>
          </p:txBody>
        </p:sp>
        <p:sp>
          <p:nvSpPr>
            <p:cNvPr id="113" name="空心弧 112"/>
            <p:cNvSpPr/>
            <p:nvPr/>
          </p:nvSpPr>
          <p:spPr bwMode="auto">
            <a:xfrm>
              <a:off x="3025598" y="1124864"/>
              <a:ext cx="991498" cy="991498"/>
            </a:xfrm>
            <a:prstGeom prst="blockArc">
              <a:avLst>
                <a:gd name="adj1" fmla="val 13594905"/>
                <a:gd name="adj2" fmla="val 18798156"/>
                <a:gd name="adj3" fmla="val 11926"/>
              </a:avLst>
            </a:prstGeom>
            <a:grpFill/>
            <a:ln w="127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0">
                <a:buClr>
                  <a:srgbClr val="CC9900"/>
                </a:buClr>
                <a:buFont typeface="Wingdings" pitchFamily="2" charset="2"/>
                <a:buChar char="n"/>
              </a:pPr>
              <a:endParaRPr lang="zh-CN" altLang="en-US" dirty="0" smtClean="0">
                <a:solidFill>
                  <a:srgbClr val="000000"/>
                </a:solidFill>
                <a:latin typeface="FrutigerNext LT Medium" pitchFamily="34" charset="0"/>
                <a:ea typeface="微软雅黑" pitchFamily="34" charset="-122"/>
              </a:endParaRPr>
            </a:p>
          </p:txBody>
        </p:sp>
        <p:sp>
          <p:nvSpPr>
            <p:cNvPr id="114" name="空心弧 113"/>
            <p:cNvSpPr/>
            <p:nvPr/>
          </p:nvSpPr>
          <p:spPr bwMode="auto">
            <a:xfrm>
              <a:off x="3256978" y="1340768"/>
              <a:ext cx="528799" cy="528799"/>
            </a:xfrm>
            <a:prstGeom prst="blockArc">
              <a:avLst>
                <a:gd name="adj1" fmla="val 13492262"/>
                <a:gd name="adj2" fmla="val 18885195"/>
                <a:gd name="adj3" fmla="val 20469"/>
              </a:avLst>
            </a:prstGeom>
            <a:grpFill/>
            <a:ln w="127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0">
                <a:buClr>
                  <a:srgbClr val="CC9900"/>
                </a:buClr>
                <a:buFont typeface="Wingdings" pitchFamily="2" charset="2"/>
                <a:buChar char="n"/>
              </a:pPr>
              <a:endParaRPr lang="zh-CN" altLang="en-US" dirty="0" smtClean="0">
                <a:solidFill>
                  <a:srgbClr val="000000"/>
                </a:solidFill>
                <a:latin typeface="FrutigerNext LT Medium" pitchFamily="34" charset="0"/>
                <a:ea typeface="微软雅黑" pitchFamily="34" charset="-122"/>
              </a:endParaRPr>
            </a:p>
          </p:txBody>
        </p:sp>
      </p:grpSp>
      <p:grpSp>
        <p:nvGrpSpPr>
          <p:cNvPr id="4" name="组合 57"/>
          <p:cNvGrpSpPr>
            <a:grpSpLocks noChangeAspect="1"/>
          </p:cNvGrpSpPr>
          <p:nvPr/>
        </p:nvGrpSpPr>
        <p:grpSpPr>
          <a:xfrm rot="9053713">
            <a:off x="2363030" y="2506917"/>
            <a:ext cx="634936" cy="476149"/>
            <a:chOff x="2843808" y="908720"/>
            <a:chExt cx="1371581" cy="1371429"/>
          </a:xfrm>
          <a:solidFill>
            <a:srgbClr val="00A000"/>
          </a:solidFill>
        </p:grpSpPr>
        <p:sp>
          <p:nvSpPr>
            <p:cNvPr id="116" name="椭圆 115"/>
            <p:cNvSpPr>
              <a:spLocks noChangeAspect="1"/>
            </p:cNvSpPr>
            <p:nvPr/>
          </p:nvSpPr>
          <p:spPr bwMode="auto">
            <a:xfrm>
              <a:off x="3464537" y="1549429"/>
              <a:ext cx="120125" cy="120125"/>
            </a:xfrm>
            <a:prstGeom prst="ellipse">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0">
                <a:buClr>
                  <a:srgbClr val="CC9900"/>
                </a:buClr>
                <a:buFont typeface="Wingdings" pitchFamily="2" charset="2"/>
                <a:buChar char="n"/>
              </a:pPr>
              <a:endParaRPr lang="zh-CN" altLang="en-US" dirty="0" smtClean="0">
                <a:solidFill>
                  <a:srgbClr val="000000"/>
                </a:solidFill>
                <a:latin typeface="FrutigerNext LT Medium" pitchFamily="34" charset="0"/>
                <a:ea typeface="微软雅黑" pitchFamily="34" charset="-122"/>
              </a:endParaRPr>
            </a:p>
          </p:txBody>
        </p:sp>
        <p:sp>
          <p:nvSpPr>
            <p:cNvPr id="117" name="空心弧 116"/>
            <p:cNvSpPr/>
            <p:nvPr/>
          </p:nvSpPr>
          <p:spPr bwMode="auto">
            <a:xfrm>
              <a:off x="2843808" y="908720"/>
              <a:ext cx="1371581" cy="1371429"/>
            </a:xfrm>
            <a:prstGeom prst="blockArc">
              <a:avLst>
                <a:gd name="adj1" fmla="val 13442174"/>
                <a:gd name="adj2" fmla="val 18912466"/>
                <a:gd name="adj3" fmla="val 8401"/>
              </a:avLst>
            </a:prstGeom>
            <a:grpFill/>
            <a:ln w="127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0">
                <a:buClr>
                  <a:srgbClr val="CC9900"/>
                </a:buClr>
                <a:buFont typeface="Wingdings" pitchFamily="2" charset="2"/>
                <a:buChar char="n"/>
              </a:pPr>
              <a:endParaRPr lang="zh-CN" altLang="en-US" dirty="0" smtClean="0">
                <a:solidFill>
                  <a:srgbClr val="000000"/>
                </a:solidFill>
                <a:latin typeface="FrutigerNext LT Medium" pitchFamily="34" charset="0"/>
                <a:ea typeface="微软雅黑" pitchFamily="34" charset="-122"/>
              </a:endParaRPr>
            </a:p>
          </p:txBody>
        </p:sp>
        <p:sp>
          <p:nvSpPr>
            <p:cNvPr id="118" name="空心弧 117"/>
            <p:cNvSpPr/>
            <p:nvPr/>
          </p:nvSpPr>
          <p:spPr bwMode="auto">
            <a:xfrm>
              <a:off x="3025598" y="1124864"/>
              <a:ext cx="991498" cy="991498"/>
            </a:xfrm>
            <a:prstGeom prst="blockArc">
              <a:avLst>
                <a:gd name="adj1" fmla="val 13594905"/>
                <a:gd name="adj2" fmla="val 18798156"/>
                <a:gd name="adj3" fmla="val 11926"/>
              </a:avLst>
            </a:prstGeom>
            <a:grpFill/>
            <a:ln w="127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0">
                <a:buClr>
                  <a:srgbClr val="CC9900"/>
                </a:buClr>
                <a:buFont typeface="Wingdings" pitchFamily="2" charset="2"/>
                <a:buChar char="n"/>
              </a:pPr>
              <a:endParaRPr lang="zh-CN" altLang="en-US" dirty="0" smtClean="0">
                <a:solidFill>
                  <a:srgbClr val="000000"/>
                </a:solidFill>
                <a:latin typeface="FrutigerNext LT Medium" pitchFamily="34" charset="0"/>
                <a:ea typeface="微软雅黑" pitchFamily="34" charset="-122"/>
              </a:endParaRPr>
            </a:p>
          </p:txBody>
        </p:sp>
        <p:sp>
          <p:nvSpPr>
            <p:cNvPr id="119" name="空心弧 118"/>
            <p:cNvSpPr/>
            <p:nvPr/>
          </p:nvSpPr>
          <p:spPr bwMode="auto">
            <a:xfrm>
              <a:off x="3256978" y="1340768"/>
              <a:ext cx="528799" cy="528799"/>
            </a:xfrm>
            <a:prstGeom prst="blockArc">
              <a:avLst>
                <a:gd name="adj1" fmla="val 13492262"/>
                <a:gd name="adj2" fmla="val 18885195"/>
                <a:gd name="adj3" fmla="val 20469"/>
              </a:avLst>
            </a:prstGeom>
            <a:grpFill/>
            <a:ln w="127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0">
                <a:buClr>
                  <a:srgbClr val="CC9900"/>
                </a:buClr>
                <a:buFont typeface="Wingdings" pitchFamily="2" charset="2"/>
                <a:buChar char="n"/>
              </a:pPr>
              <a:endParaRPr lang="zh-CN" altLang="en-US" dirty="0" smtClean="0">
                <a:solidFill>
                  <a:srgbClr val="000000"/>
                </a:solidFill>
                <a:latin typeface="FrutigerNext LT Medium" pitchFamily="34" charset="0"/>
                <a:ea typeface="微软雅黑" pitchFamily="34" charset="-122"/>
              </a:endParaRPr>
            </a:p>
          </p:txBody>
        </p:sp>
      </p:grpSp>
      <p:pic>
        <p:nvPicPr>
          <p:cNvPr id="120" name="Picture 341" descr="图片265"/>
          <p:cNvPicPr>
            <a:picLocks noChangeAspect="1" noChangeArrowheads="1"/>
          </p:cNvPicPr>
          <p:nvPr/>
        </p:nvPicPr>
        <p:blipFill>
          <a:blip r:embed="rId4" cstate="print"/>
          <a:srcRect/>
          <a:stretch>
            <a:fillRect/>
          </a:stretch>
        </p:blipFill>
        <p:spPr bwMode="auto">
          <a:xfrm>
            <a:off x="2608755" y="1341042"/>
            <a:ext cx="413111" cy="324000"/>
          </a:xfrm>
          <a:prstGeom prst="rect">
            <a:avLst/>
          </a:prstGeom>
          <a:noFill/>
          <a:ln w="9525">
            <a:noFill/>
            <a:miter lim="800000"/>
            <a:headEnd/>
            <a:tailEnd/>
          </a:ln>
        </p:spPr>
      </p:pic>
      <p:grpSp>
        <p:nvGrpSpPr>
          <p:cNvPr id="5" name="组合 537"/>
          <p:cNvGrpSpPr/>
          <p:nvPr/>
        </p:nvGrpSpPr>
        <p:grpSpPr>
          <a:xfrm>
            <a:off x="1251920" y="3325587"/>
            <a:ext cx="328064" cy="240573"/>
            <a:chOff x="7486650" y="2914651"/>
            <a:chExt cx="981075" cy="723899"/>
          </a:xfrm>
          <a:solidFill>
            <a:schemeClr val="tx1">
              <a:lumMod val="50000"/>
              <a:lumOff val="50000"/>
            </a:schemeClr>
          </a:solidFill>
        </p:grpSpPr>
        <p:grpSp>
          <p:nvGrpSpPr>
            <p:cNvPr id="6" name="组合 211"/>
            <p:cNvGrpSpPr/>
            <p:nvPr/>
          </p:nvGrpSpPr>
          <p:grpSpPr>
            <a:xfrm>
              <a:off x="7817900" y="3037261"/>
              <a:ext cx="284795" cy="259481"/>
              <a:chOff x="6903500" y="3599236"/>
              <a:chExt cx="284795" cy="259481"/>
            </a:xfrm>
            <a:grpFill/>
          </p:grpSpPr>
          <p:sp>
            <p:nvSpPr>
              <p:cNvPr id="139" name="Freeform 52"/>
              <p:cNvSpPr>
                <a:spLocks/>
              </p:cNvSpPr>
              <p:nvPr/>
            </p:nvSpPr>
            <p:spPr bwMode="auto">
              <a:xfrm>
                <a:off x="6903500" y="3599236"/>
                <a:ext cx="75946" cy="259481"/>
              </a:xfrm>
              <a:custGeom>
                <a:avLst/>
                <a:gdLst/>
                <a:ahLst/>
                <a:cxnLst>
                  <a:cxn ang="0">
                    <a:pos x="16" y="0"/>
                  </a:cxn>
                  <a:cxn ang="0">
                    <a:pos x="16" y="0"/>
                  </a:cxn>
                  <a:cxn ang="0">
                    <a:pos x="10" y="8"/>
                  </a:cxn>
                  <a:cxn ang="0">
                    <a:pos x="4" y="18"/>
                  </a:cxn>
                  <a:cxn ang="0">
                    <a:pos x="2" y="28"/>
                  </a:cxn>
                  <a:cxn ang="0">
                    <a:pos x="0" y="38"/>
                  </a:cxn>
                  <a:cxn ang="0">
                    <a:pos x="0" y="38"/>
                  </a:cxn>
                  <a:cxn ang="0">
                    <a:pos x="2" y="50"/>
                  </a:cxn>
                  <a:cxn ang="0">
                    <a:pos x="6" y="60"/>
                  </a:cxn>
                  <a:cxn ang="0">
                    <a:pos x="12" y="72"/>
                  </a:cxn>
                  <a:cxn ang="0">
                    <a:pos x="18" y="80"/>
                  </a:cxn>
                  <a:cxn ang="0">
                    <a:pos x="18" y="80"/>
                  </a:cxn>
                  <a:cxn ang="0">
                    <a:pos x="22" y="82"/>
                  </a:cxn>
                  <a:cxn ang="0">
                    <a:pos x="24" y="80"/>
                  </a:cxn>
                  <a:cxn ang="0">
                    <a:pos x="24" y="80"/>
                  </a:cxn>
                  <a:cxn ang="0">
                    <a:pos x="24" y="78"/>
                  </a:cxn>
                  <a:cxn ang="0">
                    <a:pos x="24" y="76"/>
                  </a:cxn>
                  <a:cxn ang="0">
                    <a:pos x="24" y="76"/>
                  </a:cxn>
                  <a:cxn ang="0">
                    <a:pos x="16" y="68"/>
                  </a:cxn>
                  <a:cxn ang="0">
                    <a:pos x="12" y="58"/>
                  </a:cxn>
                  <a:cxn ang="0">
                    <a:pos x="8" y="48"/>
                  </a:cxn>
                  <a:cxn ang="0">
                    <a:pos x="8" y="38"/>
                  </a:cxn>
                  <a:cxn ang="0">
                    <a:pos x="8" y="38"/>
                  </a:cxn>
                  <a:cxn ang="0">
                    <a:pos x="8" y="30"/>
                  </a:cxn>
                  <a:cxn ang="0">
                    <a:pos x="12" y="20"/>
                  </a:cxn>
                  <a:cxn ang="0">
                    <a:pos x="16" y="12"/>
                  </a:cxn>
                  <a:cxn ang="0">
                    <a:pos x="22" y="6"/>
                  </a:cxn>
                  <a:cxn ang="0">
                    <a:pos x="22" y="6"/>
                  </a:cxn>
                  <a:cxn ang="0">
                    <a:pos x="22" y="2"/>
                  </a:cxn>
                  <a:cxn ang="0">
                    <a:pos x="22" y="0"/>
                  </a:cxn>
                  <a:cxn ang="0">
                    <a:pos x="22" y="0"/>
                  </a:cxn>
                  <a:cxn ang="0">
                    <a:pos x="18" y="0"/>
                  </a:cxn>
                  <a:cxn ang="0">
                    <a:pos x="16" y="0"/>
                  </a:cxn>
                  <a:cxn ang="0">
                    <a:pos x="16" y="0"/>
                  </a:cxn>
                </a:cxnLst>
                <a:rect l="0" t="0" r="r" b="b"/>
                <a:pathLst>
                  <a:path w="24" h="82">
                    <a:moveTo>
                      <a:pt x="16" y="0"/>
                    </a:moveTo>
                    <a:lnTo>
                      <a:pt x="16" y="0"/>
                    </a:lnTo>
                    <a:lnTo>
                      <a:pt x="10" y="8"/>
                    </a:lnTo>
                    <a:lnTo>
                      <a:pt x="4" y="18"/>
                    </a:lnTo>
                    <a:lnTo>
                      <a:pt x="2" y="28"/>
                    </a:lnTo>
                    <a:lnTo>
                      <a:pt x="0" y="38"/>
                    </a:lnTo>
                    <a:lnTo>
                      <a:pt x="0" y="38"/>
                    </a:lnTo>
                    <a:lnTo>
                      <a:pt x="2" y="50"/>
                    </a:lnTo>
                    <a:lnTo>
                      <a:pt x="6" y="60"/>
                    </a:lnTo>
                    <a:lnTo>
                      <a:pt x="12" y="72"/>
                    </a:lnTo>
                    <a:lnTo>
                      <a:pt x="18" y="80"/>
                    </a:lnTo>
                    <a:lnTo>
                      <a:pt x="18" y="80"/>
                    </a:lnTo>
                    <a:lnTo>
                      <a:pt x="22" y="82"/>
                    </a:lnTo>
                    <a:lnTo>
                      <a:pt x="24" y="80"/>
                    </a:lnTo>
                    <a:lnTo>
                      <a:pt x="24" y="80"/>
                    </a:lnTo>
                    <a:lnTo>
                      <a:pt x="24" y="78"/>
                    </a:lnTo>
                    <a:lnTo>
                      <a:pt x="24" y="76"/>
                    </a:lnTo>
                    <a:lnTo>
                      <a:pt x="24" y="76"/>
                    </a:lnTo>
                    <a:lnTo>
                      <a:pt x="16" y="68"/>
                    </a:lnTo>
                    <a:lnTo>
                      <a:pt x="12" y="58"/>
                    </a:lnTo>
                    <a:lnTo>
                      <a:pt x="8" y="48"/>
                    </a:lnTo>
                    <a:lnTo>
                      <a:pt x="8" y="38"/>
                    </a:lnTo>
                    <a:lnTo>
                      <a:pt x="8" y="38"/>
                    </a:lnTo>
                    <a:lnTo>
                      <a:pt x="8" y="30"/>
                    </a:lnTo>
                    <a:lnTo>
                      <a:pt x="12" y="20"/>
                    </a:lnTo>
                    <a:lnTo>
                      <a:pt x="16" y="12"/>
                    </a:lnTo>
                    <a:lnTo>
                      <a:pt x="22" y="6"/>
                    </a:lnTo>
                    <a:lnTo>
                      <a:pt x="22" y="6"/>
                    </a:lnTo>
                    <a:lnTo>
                      <a:pt x="22" y="2"/>
                    </a:lnTo>
                    <a:lnTo>
                      <a:pt x="22" y="0"/>
                    </a:lnTo>
                    <a:lnTo>
                      <a:pt x="22" y="0"/>
                    </a:lnTo>
                    <a:lnTo>
                      <a:pt x="18" y="0"/>
                    </a:lnTo>
                    <a:lnTo>
                      <a:pt x="16"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sp>
            <p:nvSpPr>
              <p:cNvPr id="140" name="Freeform 53"/>
              <p:cNvSpPr>
                <a:spLocks/>
              </p:cNvSpPr>
              <p:nvPr/>
            </p:nvSpPr>
            <p:spPr bwMode="auto">
              <a:xfrm>
                <a:off x="6973116" y="3618222"/>
                <a:ext cx="69617" cy="221508"/>
              </a:xfrm>
              <a:custGeom>
                <a:avLst/>
                <a:gdLst/>
                <a:ahLst/>
                <a:cxnLst>
                  <a:cxn ang="0">
                    <a:pos x="14" y="0"/>
                  </a:cxn>
                  <a:cxn ang="0">
                    <a:pos x="14" y="0"/>
                  </a:cxn>
                  <a:cxn ang="0">
                    <a:pos x="8" y="8"/>
                  </a:cxn>
                  <a:cxn ang="0">
                    <a:pos x="4" y="16"/>
                  </a:cxn>
                  <a:cxn ang="0">
                    <a:pos x="0" y="24"/>
                  </a:cxn>
                  <a:cxn ang="0">
                    <a:pos x="0" y="32"/>
                  </a:cxn>
                  <a:cxn ang="0">
                    <a:pos x="0" y="32"/>
                  </a:cxn>
                  <a:cxn ang="0">
                    <a:pos x="2" y="42"/>
                  </a:cxn>
                  <a:cxn ang="0">
                    <a:pos x="4" y="52"/>
                  </a:cxn>
                  <a:cxn ang="0">
                    <a:pos x="8" y="60"/>
                  </a:cxn>
                  <a:cxn ang="0">
                    <a:pos x="16" y="68"/>
                  </a:cxn>
                  <a:cxn ang="0">
                    <a:pos x="16" y="68"/>
                  </a:cxn>
                  <a:cxn ang="0">
                    <a:pos x="18" y="70"/>
                  </a:cxn>
                  <a:cxn ang="0">
                    <a:pos x="20" y="68"/>
                  </a:cxn>
                  <a:cxn ang="0">
                    <a:pos x="20" y="68"/>
                  </a:cxn>
                  <a:cxn ang="0">
                    <a:pos x="22" y="66"/>
                  </a:cxn>
                  <a:cxn ang="0">
                    <a:pos x="20" y="64"/>
                  </a:cxn>
                  <a:cxn ang="0">
                    <a:pos x="20" y="64"/>
                  </a:cxn>
                  <a:cxn ang="0">
                    <a:pos x="14" y="56"/>
                  </a:cxn>
                  <a:cxn ang="0">
                    <a:pos x="10" y="48"/>
                  </a:cxn>
                  <a:cxn ang="0">
                    <a:pos x="8" y="40"/>
                  </a:cxn>
                  <a:cxn ang="0">
                    <a:pos x="8" y="32"/>
                  </a:cxn>
                  <a:cxn ang="0">
                    <a:pos x="8" y="32"/>
                  </a:cxn>
                  <a:cxn ang="0">
                    <a:pos x="8" y="26"/>
                  </a:cxn>
                  <a:cxn ang="0">
                    <a:pos x="10" y="18"/>
                  </a:cxn>
                  <a:cxn ang="0">
                    <a:pos x="14" y="12"/>
                  </a:cxn>
                  <a:cxn ang="0">
                    <a:pos x="18" y="6"/>
                  </a:cxn>
                  <a:cxn ang="0">
                    <a:pos x="18" y="6"/>
                  </a:cxn>
                  <a:cxn ang="0">
                    <a:pos x="20" y="4"/>
                  </a:cxn>
                  <a:cxn ang="0">
                    <a:pos x="18" y="0"/>
                  </a:cxn>
                  <a:cxn ang="0">
                    <a:pos x="18" y="0"/>
                  </a:cxn>
                  <a:cxn ang="0">
                    <a:pos x="16" y="0"/>
                  </a:cxn>
                  <a:cxn ang="0">
                    <a:pos x="14" y="0"/>
                  </a:cxn>
                  <a:cxn ang="0">
                    <a:pos x="14" y="0"/>
                  </a:cxn>
                </a:cxnLst>
                <a:rect l="0" t="0" r="r" b="b"/>
                <a:pathLst>
                  <a:path w="22" h="70">
                    <a:moveTo>
                      <a:pt x="14" y="0"/>
                    </a:moveTo>
                    <a:lnTo>
                      <a:pt x="14" y="0"/>
                    </a:lnTo>
                    <a:lnTo>
                      <a:pt x="8" y="8"/>
                    </a:lnTo>
                    <a:lnTo>
                      <a:pt x="4" y="16"/>
                    </a:lnTo>
                    <a:lnTo>
                      <a:pt x="0" y="24"/>
                    </a:lnTo>
                    <a:lnTo>
                      <a:pt x="0" y="32"/>
                    </a:lnTo>
                    <a:lnTo>
                      <a:pt x="0" y="32"/>
                    </a:lnTo>
                    <a:lnTo>
                      <a:pt x="2" y="42"/>
                    </a:lnTo>
                    <a:lnTo>
                      <a:pt x="4" y="52"/>
                    </a:lnTo>
                    <a:lnTo>
                      <a:pt x="8" y="60"/>
                    </a:lnTo>
                    <a:lnTo>
                      <a:pt x="16" y="68"/>
                    </a:lnTo>
                    <a:lnTo>
                      <a:pt x="16" y="68"/>
                    </a:lnTo>
                    <a:lnTo>
                      <a:pt x="18" y="70"/>
                    </a:lnTo>
                    <a:lnTo>
                      <a:pt x="20" y="68"/>
                    </a:lnTo>
                    <a:lnTo>
                      <a:pt x="20" y="68"/>
                    </a:lnTo>
                    <a:lnTo>
                      <a:pt x="22" y="66"/>
                    </a:lnTo>
                    <a:lnTo>
                      <a:pt x="20" y="64"/>
                    </a:lnTo>
                    <a:lnTo>
                      <a:pt x="20" y="64"/>
                    </a:lnTo>
                    <a:lnTo>
                      <a:pt x="14" y="56"/>
                    </a:lnTo>
                    <a:lnTo>
                      <a:pt x="10" y="48"/>
                    </a:lnTo>
                    <a:lnTo>
                      <a:pt x="8" y="40"/>
                    </a:lnTo>
                    <a:lnTo>
                      <a:pt x="8" y="32"/>
                    </a:lnTo>
                    <a:lnTo>
                      <a:pt x="8" y="32"/>
                    </a:lnTo>
                    <a:lnTo>
                      <a:pt x="8" y="26"/>
                    </a:lnTo>
                    <a:lnTo>
                      <a:pt x="10" y="18"/>
                    </a:lnTo>
                    <a:lnTo>
                      <a:pt x="14" y="12"/>
                    </a:lnTo>
                    <a:lnTo>
                      <a:pt x="18" y="6"/>
                    </a:lnTo>
                    <a:lnTo>
                      <a:pt x="18" y="6"/>
                    </a:lnTo>
                    <a:lnTo>
                      <a:pt x="20" y="4"/>
                    </a:lnTo>
                    <a:lnTo>
                      <a:pt x="18" y="0"/>
                    </a:lnTo>
                    <a:lnTo>
                      <a:pt x="18" y="0"/>
                    </a:lnTo>
                    <a:lnTo>
                      <a:pt x="16"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sp>
            <p:nvSpPr>
              <p:cNvPr id="141" name="Freeform 54"/>
              <p:cNvSpPr>
                <a:spLocks/>
              </p:cNvSpPr>
              <p:nvPr/>
            </p:nvSpPr>
            <p:spPr bwMode="auto">
              <a:xfrm>
                <a:off x="7042733" y="3637209"/>
                <a:ext cx="56959" cy="183535"/>
              </a:xfrm>
              <a:custGeom>
                <a:avLst/>
                <a:gdLst/>
                <a:ahLst/>
                <a:cxnLst>
                  <a:cxn ang="0">
                    <a:pos x="10" y="0"/>
                  </a:cxn>
                  <a:cxn ang="0">
                    <a:pos x="10" y="0"/>
                  </a:cxn>
                  <a:cxn ang="0">
                    <a:pos x="6" y="6"/>
                  </a:cxn>
                  <a:cxn ang="0">
                    <a:pos x="2" y="14"/>
                  </a:cxn>
                  <a:cxn ang="0">
                    <a:pos x="0" y="20"/>
                  </a:cxn>
                  <a:cxn ang="0">
                    <a:pos x="0" y="26"/>
                  </a:cxn>
                  <a:cxn ang="0">
                    <a:pos x="0" y="26"/>
                  </a:cxn>
                  <a:cxn ang="0">
                    <a:pos x="0" y="34"/>
                  </a:cxn>
                  <a:cxn ang="0">
                    <a:pos x="2" y="42"/>
                  </a:cxn>
                  <a:cxn ang="0">
                    <a:pos x="6" y="50"/>
                  </a:cxn>
                  <a:cxn ang="0">
                    <a:pos x="12" y="56"/>
                  </a:cxn>
                  <a:cxn ang="0">
                    <a:pos x="12" y="56"/>
                  </a:cxn>
                  <a:cxn ang="0">
                    <a:pos x="14" y="58"/>
                  </a:cxn>
                  <a:cxn ang="0">
                    <a:pos x="16" y="56"/>
                  </a:cxn>
                  <a:cxn ang="0">
                    <a:pos x="16" y="56"/>
                  </a:cxn>
                  <a:cxn ang="0">
                    <a:pos x="18" y="54"/>
                  </a:cxn>
                  <a:cxn ang="0">
                    <a:pos x="16" y="52"/>
                  </a:cxn>
                  <a:cxn ang="0">
                    <a:pos x="16" y="52"/>
                  </a:cxn>
                  <a:cxn ang="0">
                    <a:pos x="12" y="46"/>
                  </a:cxn>
                  <a:cxn ang="0">
                    <a:pos x="10" y="40"/>
                  </a:cxn>
                  <a:cxn ang="0">
                    <a:pos x="8" y="34"/>
                  </a:cxn>
                  <a:cxn ang="0">
                    <a:pos x="6" y="26"/>
                  </a:cxn>
                  <a:cxn ang="0">
                    <a:pos x="6" y="26"/>
                  </a:cxn>
                  <a:cxn ang="0">
                    <a:pos x="8" y="16"/>
                  </a:cxn>
                  <a:cxn ang="0">
                    <a:pos x="12" y="10"/>
                  </a:cxn>
                  <a:cxn ang="0">
                    <a:pos x="16" y="6"/>
                  </a:cxn>
                  <a:cxn ang="0">
                    <a:pos x="16" y="6"/>
                  </a:cxn>
                  <a:cxn ang="0">
                    <a:pos x="16" y="4"/>
                  </a:cxn>
                  <a:cxn ang="0">
                    <a:pos x="16" y="0"/>
                  </a:cxn>
                  <a:cxn ang="0">
                    <a:pos x="16" y="0"/>
                  </a:cxn>
                  <a:cxn ang="0">
                    <a:pos x="12" y="0"/>
                  </a:cxn>
                  <a:cxn ang="0">
                    <a:pos x="10" y="0"/>
                  </a:cxn>
                  <a:cxn ang="0">
                    <a:pos x="10" y="0"/>
                  </a:cxn>
                </a:cxnLst>
                <a:rect l="0" t="0" r="r" b="b"/>
                <a:pathLst>
                  <a:path w="18" h="58">
                    <a:moveTo>
                      <a:pt x="10" y="0"/>
                    </a:moveTo>
                    <a:lnTo>
                      <a:pt x="10" y="0"/>
                    </a:lnTo>
                    <a:lnTo>
                      <a:pt x="6" y="6"/>
                    </a:lnTo>
                    <a:lnTo>
                      <a:pt x="2" y="14"/>
                    </a:lnTo>
                    <a:lnTo>
                      <a:pt x="0" y="20"/>
                    </a:lnTo>
                    <a:lnTo>
                      <a:pt x="0" y="26"/>
                    </a:lnTo>
                    <a:lnTo>
                      <a:pt x="0" y="26"/>
                    </a:lnTo>
                    <a:lnTo>
                      <a:pt x="0" y="34"/>
                    </a:lnTo>
                    <a:lnTo>
                      <a:pt x="2" y="42"/>
                    </a:lnTo>
                    <a:lnTo>
                      <a:pt x="6" y="50"/>
                    </a:lnTo>
                    <a:lnTo>
                      <a:pt x="12" y="56"/>
                    </a:lnTo>
                    <a:lnTo>
                      <a:pt x="12" y="56"/>
                    </a:lnTo>
                    <a:lnTo>
                      <a:pt x="14" y="58"/>
                    </a:lnTo>
                    <a:lnTo>
                      <a:pt x="16" y="56"/>
                    </a:lnTo>
                    <a:lnTo>
                      <a:pt x="16" y="56"/>
                    </a:lnTo>
                    <a:lnTo>
                      <a:pt x="18" y="54"/>
                    </a:lnTo>
                    <a:lnTo>
                      <a:pt x="16" y="52"/>
                    </a:lnTo>
                    <a:lnTo>
                      <a:pt x="16" y="52"/>
                    </a:lnTo>
                    <a:lnTo>
                      <a:pt x="12" y="46"/>
                    </a:lnTo>
                    <a:lnTo>
                      <a:pt x="10" y="40"/>
                    </a:lnTo>
                    <a:lnTo>
                      <a:pt x="8" y="34"/>
                    </a:lnTo>
                    <a:lnTo>
                      <a:pt x="6" y="26"/>
                    </a:lnTo>
                    <a:lnTo>
                      <a:pt x="6" y="26"/>
                    </a:lnTo>
                    <a:lnTo>
                      <a:pt x="8" y="16"/>
                    </a:lnTo>
                    <a:lnTo>
                      <a:pt x="12" y="10"/>
                    </a:lnTo>
                    <a:lnTo>
                      <a:pt x="16" y="6"/>
                    </a:lnTo>
                    <a:lnTo>
                      <a:pt x="16" y="6"/>
                    </a:lnTo>
                    <a:lnTo>
                      <a:pt x="16" y="4"/>
                    </a:lnTo>
                    <a:lnTo>
                      <a:pt x="16" y="0"/>
                    </a:lnTo>
                    <a:lnTo>
                      <a:pt x="16" y="0"/>
                    </a:lnTo>
                    <a:lnTo>
                      <a:pt x="12" y="0"/>
                    </a:lnTo>
                    <a:lnTo>
                      <a:pt x="10" y="0"/>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sp>
            <p:nvSpPr>
              <p:cNvPr id="142" name="Freeform 55"/>
              <p:cNvSpPr>
                <a:spLocks/>
              </p:cNvSpPr>
              <p:nvPr/>
            </p:nvSpPr>
            <p:spPr bwMode="auto">
              <a:xfrm>
                <a:off x="7106021" y="3687839"/>
                <a:ext cx="82274" cy="82274"/>
              </a:xfrm>
              <a:custGeom>
                <a:avLst/>
                <a:gdLst/>
                <a:ahLst/>
                <a:cxnLst>
                  <a:cxn ang="0">
                    <a:pos x="14" y="0"/>
                  </a:cxn>
                  <a:cxn ang="0">
                    <a:pos x="14" y="0"/>
                  </a:cxn>
                  <a:cxn ang="0">
                    <a:pos x="18" y="0"/>
                  </a:cxn>
                  <a:cxn ang="0">
                    <a:pos x="22" y="4"/>
                  </a:cxn>
                  <a:cxn ang="0">
                    <a:pos x="24" y="8"/>
                  </a:cxn>
                  <a:cxn ang="0">
                    <a:pos x="26" y="12"/>
                  </a:cxn>
                  <a:cxn ang="0">
                    <a:pos x="26" y="12"/>
                  </a:cxn>
                  <a:cxn ang="0">
                    <a:pos x="24" y="18"/>
                  </a:cxn>
                  <a:cxn ang="0">
                    <a:pos x="22" y="22"/>
                  </a:cxn>
                  <a:cxn ang="0">
                    <a:pos x="18" y="24"/>
                  </a:cxn>
                  <a:cxn ang="0">
                    <a:pos x="14" y="26"/>
                  </a:cxn>
                  <a:cxn ang="0">
                    <a:pos x="14" y="26"/>
                  </a:cxn>
                  <a:cxn ang="0">
                    <a:pos x="8" y="24"/>
                  </a:cxn>
                  <a:cxn ang="0">
                    <a:pos x="4" y="22"/>
                  </a:cxn>
                  <a:cxn ang="0">
                    <a:pos x="2" y="18"/>
                  </a:cxn>
                  <a:cxn ang="0">
                    <a:pos x="0" y="12"/>
                  </a:cxn>
                  <a:cxn ang="0">
                    <a:pos x="0" y="12"/>
                  </a:cxn>
                  <a:cxn ang="0">
                    <a:pos x="2" y="8"/>
                  </a:cxn>
                  <a:cxn ang="0">
                    <a:pos x="4" y="4"/>
                  </a:cxn>
                  <a:cxn ang="0">
                    <a:pos x="8" y="0"/>
                  </a:cxn>
                  <a:cxn ang="0">
                    <a:pos x="14" y="0"/>
                  </a:cxn>
                  <a:cxn ang="0">
                    <a:pos x="14" y="0"/>
                  </a:cxn>
                </a:cxnLst>
                <a:rect l="0" t="0" r="r" b="b"/>
                <a:pathLst>
                  <a:path w="26" h="26">
                    <a:moveTo>
                      <a:pt x="14" y="0"/>
                    </a:moveTo>
                    <a:lnTo>
                      <a:pt x="14" y="0"/>
                    </a:lnTo>
                    <a:lnTo>
                      <a:pt x="18" y="0"/>
                    </a:lnTo>
                    <a:lnTo>
                      <a:pt x="22" y="4"/>
                    </a:lnTo>
                    <a:lnTo>
                      <a:pt x="24" y="8"/>
                    </a:lnTo>
                    <a:lnTo>
                      <a:pt x="26" y="12"/>
                    </a:lnTo>
                    <a:lnTo>
                      <a:pt x="26" y="12"/>
                    </a:lnTo>
                    <a:lnTo>
                      <a:pt x="24" y="18"/>
                    </a:lnTo>
                    <a:lnTo>
                      <a:pt x="22" y="22"/>
                    </a:lnTo>
                    <a:lnTo>
                      <a:pt x="18" y="24"/>
                    </a:lnTo>
                    <a:lnTo>
                      <a:pt x="14" y="26"/>
                    </a:lnTo>
                    <a:lnTo>
                      <a:pt x="14" y="26"/>
                    </a:lnTo>
                    <a:lnTo>
                      <a:pt x="8" y="24"/>
                    </a:lnTo>
                    <a:lnTo>
                      <a:pt x="4" y="22"/>
                    </a:lnTo>
                    <a:lnTo>
                      <a:pt x="2" y="18"/>
                    </a:lnTo>
                    <a:lnTo>
                      <a:pt x="0" y="12"/>
                    </a:lnTo>
                    <a:lnTo>
                      <a:pt x="0" y="12"/>
                    </a:lnTo>
                    <a:lnTo>
                      <a:pt x="2" y="8"/>
                    </a:lnTo>
                    <a:lnTo>
                      <a:pt x="4" y="4"/>
                    </a:lnTo>
                    <a:lnTo>
                      <a:pt x="8"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grpSp>
        <p:sp>
          <p:nvSpPr>
            <p:cNvPr id="137" name="Freeform 558"/>
            <p:cNvSpPr>
              <a:spLocks noEditPoints="1"/>
            </p:cNvSpPr>
            <p:nvPr/>
          </p:nvSpPr>
          <p:spPr bwMode="auto">
            <a:xfrm>
              <a:off x="7486650" y="2914651"/>
              <a:ext cx="981075" cy="723899"/>
            </a:xfrm>
            <a:custGeom>
              <a:avLst/>
              <a:gdLst/>
              <a:ahLst/>
              <a:cxnLst>
                <a:cxn ang="0">
                  <a:pos x="192" y="110"/>
                </a:cxn>
                <a:cxn ang="0">
                  <a:pos x="192" y="16"/>
                </a:cxn>
                <a:cxn ang="0">
                  <a:pos x="190" y="10"/>
                </a:cxn>
                <a:cxn ang="0">
                  <a:pos x="182" y="2"/>
                </a:cxn>
                <a:cxn ang="0">
                  <a:pos x="52" y="0"/>
                </a:cxn>
                <a:cxn ang="0">
                  <a:pos x="46" y="2"/>
                </a:cxn>
                <a:cxn ang="0">
                  <a:pos x="38" y="10"/>
                </a:cxn>
                <a:cxn ang="0">
                  <a:pos x="38" y="108"/>
                </a:cxn>
                <a:cxn ang="0">
                  <a:pos x="38" y="110"/>
                </a:cxn>
                <a:cxn ang="0">
                  <a:pos x="38" y="112"/>
                </a:cxn>
                <a:cxn ang="0">
                  <a:pos x="0" y="146"/>
                </a:cxn>
                <a:cxn ang="0">
                  <a:pos x="2" y="160"/>
                </a:cxn>
                <a:cxn ang="0">
                  <a:pos x="10" y="166"/>
                </a:cxn>
                <a:cxn ang="0">
                  <a:pos x="216" y="166"/>
                </a:cxn>
                <a:cxn ang="0">
                  <a:pos x="220" y="166"/>
                </a:cxn>
                <a:cxn ang="0">
                  <a:pos x="228" y="160"/>
                </a:cxn>
                <a:cxn ang="0">
                  <a:pos x="230" y="146"/>
                </a:cxn>
                <a:cxn ang="0">
                  <a:pos x="192" y="112"/>
                </a:cxn>
                <a:cxn ang="0">
                  <a:pos x="192" y="110"/>
                </a:cxn>
                <a:cxn ang="0">
                  <a:pos x="100" y="136"/>
                </a:cxn>
                <a:cxn ang="0">
                  <a:pos x="106" y="128"/>
                </a:cxn>
                <a:cxn ang="0">
                  <a:pos x="114" y="126"/>
                </a:cxn>
                <a:cxn ang="0">
                  <a:pos x="120" y="126"/>
                </a:cxn>
                <a:cxn ang="0">
                  <a:pos x="128" y="132"/>
                </a:cxn>
                <a:cxn ang="0">
                  <a:pos x="128" y="136"/>
                </a:cxn>
                <a:cxn ang="0">
                  <a:pos x="124" y="144"/>
                </a:cxn>
                <a:cxn ang="0">
                  <a:pos x="114" y="148"/>
                </a:cxn>
                <a:cxn ang="0">
                  <a:pos x="110" y="146"/>
                </a:cxn>
                <a:cxn ang="0">
                  <a:pos x="102" y="140"/>
                </a:cxn>
                <a:cxn ang="0">
                  <a:pos x="100" y="136"/>
                </a:cxn>
                <a:cxn ang="0">
                  <a:pos x="172" y="88"/>
                </a:cxn>
                <a:cxn ang="0">
                  <a:pos x="168" y="94"/>
                </a:cxn>
                <a:cxn ang="0">
                  <a:pos x="160" y="98"/>
                </a:cxn>
                <a:cxn ang="0">
                  <a:pos x="70" y="98"/>
                </a:cxn>
                <a:cxn ang="0">
                  <a:pos x="62" y="94"/>
                </a:cxn>
                <a:cxn ang="0">
                  <a:pos x="58" y="88"/>
                </a:cxn>
                <a:cxn ang="0">
                  <a:pos x="58" y="26"/>
                </a:cxn>
                <a:cxn ang="0">
                  <a:pos x="62" y="18"/>
                </a:cxn>
                <a:cxn ang="0">
                  <a:pos x="70" y="16"/>
                </a:cxn>
                <a:cxn ang="0">
                  <a:pos x="160" y="16"/>
                </a:cxn>
                <a:cxn ang="0">
                  <a:pos x="168" y="18"/>
                </a:cxn>
                <a:cxn ang="0">
                  <a:pos x="172" y="26"/>
                </a:cxn>
              </a:cxnLst>
              <a:rect l="0" t="0" r="r" b="b"/>
              <a:pathLst>
                <a:path w="230" h="166">
                  <a:moveTo>
                    <a:pt x="192" y="110"/>
                  </a:moveTo>
                  <a:lnTo>
                    <a:pt x="192" y="110"/>
                  </a:lnTo>
                  <a:lnTo>
                    <a:pt x="192" y="108"/>
                  </a:lnTo>
                  <a:lnTo>
                    <a:pt x="192" y="16"/>
                  </a:lnTo>
                  <a:lnTo>
                    <a:pt x="192" y="16"/>
                  </a:lnTo>
                  <a:lnTo>
                    <a:pt x="190" y="10"/>
                  </a:lnTo>
                  <a:lnTo>
                    <a:pt x="188" y="6"/>
                  </a:lnTo>
                  <a:lnTo>
                    <a:pt x="182" y="2"/>
                  </a:lnTo>
                  <a:lnTo>
                    <a:pt x="176" y="0"/>
                  </a:lnTo>
                  <a:lnTo>
                    <a:pt x="52" y="0"/>
                  </a:lnTo>
                  <a:lnTo>
                    <a:pt x="52" y="0"/>
                  </a:lnTo>
                  <a:lnTo>
                    <a:pt x="46" y="2"/>
                  </a:lnTo>
                  <a:lnTo>
                    <a:pt x="42" y="6"/>
                  </a:lnTo>
                  <a:lnTo>
                    <a:pt x="38" y="10"/>
                  </a:lnTo>
                  <a:lnTo>
                    <a:pt x="38" y="16"/>
                  </a:lnTo>
                  <a:lnTo>
                    <a:pt x="38" y="108"/>
                  </a:lnTo>
                  <a:lnTo>
                    <a:pt x="38" y="108"/>
                  </a:lnTo>
                  <a:lnTo>
                    <a:pt x="38" y="110"/>
                  </a:lnTo>
                  <a:lnTo>
                    <a:pt x="38" y="110"/>
                  </a:lnTo>
                  <a:lnTo>
                    <a:pt x="38" y="112"/>
                  </a:lnTo>
                  <a:lnTo>
                    <a:pt x="0" y="146"/>
                  </a:lnTo>
                  <a:lnTo>
                    <a:pt x="0" y="146"/>
                  </a:lnTo>
                  <a:lnTo>
                    <a:pt x="0" y="152"/>
                  </a:lnTo>
                  <a:lnTo>
                    <a:pt x="2" y="160"/>
                  </a:lnTo>
                  <a:lnTo>
                    <a:pt x="6" y="164"/>
                  </a:lnTo>
                  <a:lnTo>
                    <a:pt x="10" y="166"/>
                  </a:lnTo>
                  <a:lnTo>
                    <a:pt x="14" y="166"/>
                  </a:lnTo>
                  <a:lnTo>
                    <a:pt x="216" y="166"/>
                  </a:lnTo>
                  <a:lnTo>
                    <a:pt x="216" y="166"/>
                  </a:lnTo>
                  <a:lnTo>
                    <a:pt x="220" y="166"/>
                  </a:lnTo>
                  <a:lnTo>
                    <a:pt x="224" y="164"/>
                  </a:lnTo>
                  <a:lnTo>
                    <a:pt x="228" y="160"/>
                  </a:lnTo>
                  <a:lnTo>
                    <a:pt x="230" y="152"/>
                  </a:lnTo>
                  <a:lnTo>
                    <a:pt x="230" y="146"/>
                  </a:lnTo>
                  <a:lnTo>
                    <a:pt x="192" y="112"/>
                  </a:lnTo>
                  <a:lnTo>
                    <a:pt x="192" y="112"/>
                  </a:lnTo>
                  <a:lnTo>
                    <a:pt x="192" y="110"/>
                  </a:lnTo>
                  <a:lnTo>
                    <a:pt x="192" y="110"/>
                  </a:lnTo>
                  <a:close/>
                  <a:moveTo>
                    <a:pt x="100" y="136"/>
                  </a:moveTo>
                  <a:lnTo>
                    <a:pt x="100" y="136"/>
                  </a:lnTo>
                  <a:lnTo>
                    <a:pt x="102" y="132"/>
                  </a:lnTo>
                  <a:lnTo>
                    <a:pt x="106" y="128"/>
                  </a:lnTo>
                  <a:lnTo>
                    <a:pt x="110" y="126"/>
                  </a:lnTo>
                  <a:lnTo>
                    <a:pt x="114" y="126"/>
                  </a:lnTo>
                  <a:lnTo>
                    <a:pt x="114" y="126"/>
                  </a:lnTo>
                  <a:lnTo>
                    <a:pt x="120" y="126"/>
                  </a:lnTo>
                  <a:lnTo>
                    <a:pt x="124" y="128"/>
                  </a:lnTo>
                  <a:lnTo>
                    <a:pt x="128" y="132"/>
                  </a:lnTo>
                  <a:lnTo>
                    <a:pt x="128" y="136"/>
                  </a:lnTo>
                  <a:lnTo>
                    <a:pt x="128" y="136"/>
                  </a:lnTo>
                  <a:lnTo>
                    <a:pt x="128" y="140"/>
                  </a:lnTo>
                  <a:lnTo>
                    <a:pt x="124" y="144"/>
                  </a:lnTo>
                  <a:lnTo>
                    <a:pt x="120" y="146"/>
                  </a:lnTo>
                  <a:lnTo>
                    <a:pt x="114" y="148"/>
                  </a:lnTo>
                  <a:lnTo>
                    <a:pt x="114" y="148"/>
                  </a:lnTo>
                  <a:lnTo>
                    <a:pt x="110" y="146"/>
                  </a:lnTo>
                  <a:lnTo>
                    <a:pt x="106" y="144"/>
                  </a:lnTo>
                  <a:lnTo>
                    <a:pt x="102" y="140"/>
                  </a:lnTo>
                  <a:lnTo>
                    <a:pt x="100" y="136"/>
                  </a:lnTo>
                  <a:lnTo>
                    <a:pt x="100" y="136"/>
                  </a:lnTo>
                  <a:close/>
                  <a:moveTo>
                    <a:pt x="172" y="88"/>
                  </a:moveTo>
                  <a:lnTo>
                    <a:pt x="172" y="88"/>
                  </a:lnTo>
                  <a:lnTo>
                    <a:pt x="170" y="92"/>
                  </a:lnTo>
                  <a:lnTo>
                    <a:pt x="168" y="94"/>
                  </a:lnTo>
                  <a:lnTo>
                    <a:pt x="164" y="98"/>
                  </a:lnTo>
                  <a:lnTo>
                    <a:pt x="160" y="98"/>
                  </a:lnTo>
                  <a:lnTo>
                    <a:pt x="70" y="98"/>
                  </a:lnTo>
                  <a:lnTo>
                    <a:pt x="70" y="98"/>
                  </a:lnTo>
                  <a:lnTo>
                    <a:pt x="64" y="98"/>
                  </a:lnTo>
                  <a:lnTo>
                    <a:pt x="62" y="94"/>
                  </a:lnTo>
                  <a:lnTo>
                    <a:pt x="60" y="92"/>
                  </a:lnTo>
                  <a:lnTo>
                    <a:pt x="58" y="88"/>
                  </a:lnTo>
                  <a:lnTo>
                    <a:pt x="58" y="26"/>
                  </a:lnTo>
                  <a:lnTo>
                    <a:pt x="58" y="26"/>
                  </a:lnTo>
                  <a:lnTo>
                    <a:pt x="60" y="22"/>
                  </a:lnTo>
                  <a:lnTo>
                    <a:pt x="62" y="18"/>
                  </a:lnTo>
                  <a:lnTo>
                    <a:pt x="64" y="16"/>
                  </a:lnTo>
                  <a:lnTo>
                    <a:pt x="70" y="16"/>
                  </a:lnTo>
                  <a:lnTo>
                    <a:pt x="160" y="16"/>
                  </a:lnTo>
                  <a:lnTo>
                    <a:pt x="160" y="16"/>
                  </a:lnTo>
                  <a:lnTo>
                    <a:pt x="164" y="16"/>
                  </a:lnTo>
                  <a:lnTo>
                    <a:pt x="168" y="18"/>
                  </a:lnTo>
                  <a:lnTo>
                    <a:pt x="170" y="22"/>
                  </a:lnTo>
                  <a:lnTo>
                    <a:pt x="172" y="26"/>
                  </a:lnTo>
                  <a:lnTo>
                    <a:pt x="172"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sp>
          <p:nvSpPr>
            <p:cNvPr id="138" name="Freeform 559"/>
            <p:cNvSpPr>
              <a:spLocks/>
            </p:cNvSpPr>
            <p:nvPr/>
          </p:nvSpPr>
          <p:spPr bwMode="auto">
            <a:xfrm>
              <a:off x="7938798" y="3481560"/>
              <a:ext cx="76780" cy="61052"/>
            </a:xfrm>
            <a:custGeom>
              <a:avLst/>
              <a:gdLst/>
              <a:ahLst/>
              <a:cxnLst>
                <a:cxn ang="0">
                  <a:pos x="18" y="6"/>
                </a:cxn>
                <a:cxn ang="0">
                  <a:pos x="18" y="6"/>
                </a:cxn>
                <a:cxn ang="0">
                  <a:pos x="18" y="4"/>
                </a:cxn>
                <a:cxn ang="0">
                  <a:pos x="16" y="2"/>
                </a:cxn>
                <a:cxn ang="0">
                  <a:pos x="12" y="0"/>
                </a:cxn>
                <a:cxn ang="0">
                  <a:pos x="8" y="0"/>
                </a:cxn>
                <a:cxn ang="0">
                  <a:pos x="8" y="0"/>
                </a:cxn>
                <a:cxn ang="0">
                  <a:pos x="4" y="0"/>
                </a:cxn>
                <a:cxn ang="0">
                  <a:pos x="2" y="2"/>
                </a:cxn>
                <a:cxn ang="0">
                  <a:pos x="0" y="4"/>
                </a:cxn>
                <a:cxn ang="0">
                  <a:pos x="0" y="6"/>
                </a:cxn>
                <a:cxn ang="0">
                  <a:pos x="0" y="6"/>
                </a:cxn>
                <a:cxn ang="0">
                  <a:pos x="0" y="10"/>
                </a:cxn>
                <a:cxn ang="0">
                  <a:pos x="2" y="12"/>
                </a:cxn>
                <a:cxn ang="0">
                  <a:pos x="4" y="12"/>
                </a:cxn>
                <a:cxn ang="0">
                  <a:pos x="8" y="14"/>
                </a:cxn>
                <a:cxn ang="0">
                  <a:pos x="8" y="14"/>
                </a:cxn>
                <a:cxn ang="0">
                  <a:pos x="12" y="12"/>
                </a:cxn>
                <a:cxn ang="0">
                  <a:pos x="16" y="12"/>
                </a:cxn>
                <a:cxn ang="0">
                  <a:pos x="18" y="10"/>
                </a:cxn>
                <a:cxn ang="0">
                  <a:pos x="18" y="6"/>
                </a:cxn>
                <a:cxn ang="0">
                  <a:pos x="18" y="6"/>
                </a:cxn>
              </a:cxnLst>
              <a:rect l="0" t="0" r="r" b="b"/>
              <a:pathLst>
                <a:path w="18" h="14">
                  <a:moveTo>
                    <a:pt x="18" y="6"/>
                  </a:moveTo>
                  <a:lnTo>
                    <a:pt x="18" y="6"/>
                  </a:lnTo>
                  <a:lnTo>
                    <a:pt x="18" y="4"/>
                  </a:lnTo>
                  <a:lnTo>
                    <a:pt x="16" y="2"/>
                  </a:lnTo>
                  <a:lnTo>
                    <a:pt x="12" y="0"/>
                  </a:lnTo>
                  <a:lnTo>
                    <a:pt x="8" y="0"/>
                  </a:lnTo>
                  <a:lnTo>
                    <a:pt x="8" y="0"/>
                  </a:lnTo>
                  <a:lnTo>
                    <a:pt x="4" y="0"/>
                  </a:lnTo>
                  <a:lnTo>
                    <a:pt x="2" y="2"/>
                  </a:lnTo>
                  <a:lnTo>
                    <a:pt x="0" y="4"/>
                  </a:lnTo>
                  <a:lnTo>
                    <a:pt x="0" y="6"/>
                  </a:lnTo>
                  <a:lnTo>
                    <a:pt x="0" y="6"/>
                  </a:lnTo>
                  <a:lnTo>
                    <a:pt x="0" y="10"/>
                  </a:lnTo>
                  <a:lnTo>
                    <a:pt x="2" y="12"/>
                  </a:lnTo>
                  <a:lnTo>
                    <a:pt x="4" y="12"/>
                  </a:lnTo>
                  <a:lnTo>
                    <a:pt x="8" y="14"/>
                  </a:lnTo>
                  <a:lnTo>
                    <a:pt x="8" y="14"/>
                  </a:lnTo>
                  <a:lnTo>
                    <a:pt x="12" y="12"/>
                  </a:lnTo>
                  <a:lnTo>
                    <a:pt x="16" y="12"/>
                  </a:lnTo>
                  <a:lnTo>
                    <a:pt x="18" y="10"/>
                  </a:lnTo>
                  <a:lnTo>
                    <a:pt x="18" y="6"/>
                  </a:lnTo>
                  <a:lnTo>
                    <a:pt x="1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grpSp>
      <p:grpSp>
        <p:nvGrpSpPr>
          <p:cNvPr id="7" name="组合 537"/>
          <p:cNvGrpSpPr/>
          <p:nvPr/>
        </p:nvGrpSpPr>
        <p:grpSpPr>
          <a:xfrm>
            <a:off x="2554940" y="3325587"/>
            <a:ext cx="328064" cy="240573"/>
            <a:chOff x="7486650" y="2914651"/>
            <a:chExt cx="981075" cy="723899"/>
          </a:xfrm>
          <a:solidFill>
            <a:schemeClr val="tx1">
              <a:lumMod val="50000"/>
              <a:lumOff val="50000"/>
            </a:schemeClr>
          </a:solidFill>
        </p:grpSpPr>
        <p:grpSp>
          <p:nvGrpSpPr>
            <p:cNvPr id="8" name="组合 211"/>
            <p:cNvGrpSpPr/>
            <p:nvPr/>
          </p:nvGrpSpPr>
          <p:grpSpPr>
            <a:xfrm>
              <a:off x="7817900" y="3037261"/>
              <a:ext cx="284795" cy="259481"/>
              <a:chOff x="6903500" y="3599236"/>
              <a:chExt cx="284795" cy="259481"/>
            </a:xfrm>
            <a:grpFill/>
          </p:grpSpPr>
          <p:sp>
            <p:nvSpPr>
              <p:cNvPr id="147" name="Freeform 52"/>
              <p:cNvSpPr>
                <a:spLocks/>
              </p:cNvSpPr>
              <p:nvPr/>
            </p:nvSpPr>
            <p:spPr bwMode="auto">
              <a:xfrm>
                <a:off x="6903500" y="3599236"/>
                <a:ext cx="75946" cy="259481"/>
              </a:xfrm>
              <a:custGeom>
                <a:avLst/>
                <a:gdLst/>
                <a:ahLst/>
                <a:cxnLst>
                  <a:cxn ang="0">
                    <a:pos x="16" y="0"/>
                  </a:cxn>
                  <a:cxn ang="0">
                    <a:pos x="16" y="0"/>
                  </a:cxn>
                  <a:cxn ang="0">
                    <a:pos x="10" y="8"/>
                  </a:cxn>
                  <a:cxn ang="0">
                    <a:pos x="4" y="18"/>
                  </a:cxn>
                  <a:cxn ang="0">
                    <a:pos x="2" y="28"/>
                  </a:cxn>
                  <a:cxn ang="0">
                    <a:pos x="0" y="38"/>
                  </a:cxn>
                  <a:cxn ang="0">
                    <a:pos x="0" y="38"/>
                  </a:cxn>
                  <a:cxn ang="0">
                    <a:pos x="2" y="50"/>
                  </a:cxn>
                  <a:cxn ang="0">
                    <a:pos x="6" y="60"/>
                  </a:cxn>
                  <a:cxn ang="0">
                    <a:pos x="12" y="72"/>
                  </a:cxn>
                  <a:cxn ang="0">
                    <a:pos x="18" y="80"/>
                  </a:cxn>
                  <a:cxn ang="0">
                    <a:pos x="18" y="80"/>
                  </a:cxn>
                  <a:cxn ang="0">
                    <a:pos x="22" y="82"/>
                  </a:cxn>
                  <a:cxn ang="0">
                    <a:pos x="24" y="80"/>
                  </a:cxn>
                  <a:cxn ang="0">
                    <a:pos x="24" y="80"/>
                  </a:cxn>
                  <a:cxn ang="0">
                    <a:pos x="24" y="78"/>
                  </a:cxn>
                  <a:cxn ang="0">
                    <a:pos x="24" y="76"/>
                  </a:cxn>
                  <a:cxn ang="0">
                    <a:pos x="24" y="76"/>
                  </a:cxn>
                  <a:cxn ang="0">
                    <a:pos x="16" y="68"/>
                  </a:cxn>
                  <a:cxn ang="0">
                    <a:pos x="12" y="58"/>
                  </a:cxn>
                  <a:cxn ang="0">
                    <a:pos x="8" y="48"/>
                  </a:cxn>
                  <a:cxn ang="0">
                    <a:pos x="8" y="38"/>
                  </a:cxn>
                  <a:cxn ang="0">
                    <a:pos x="8" y="38"/>
                  </a:cxn>
                  <a:cxn ang="0">
                    <a:pos x="8" y="30"/>
                  </a:cxn>
                  <a:cxn ang="0">
                    <a:pos x="12" y="20"/>
                  </a:cxn>
                  <a:cxn ang="0">
                    <a:pos x="16" y="12"/>
                  </a:cxn>
                  <a:cxn ang="0">
                    <a:pos x="22" y="6"/>
                  </a:cxn>
                  <a:cxn ang="0">
                    <a:pos x="22" y="6"/>
                  </a:cxn>
                  <a:cxn ang="0">
                    <a:pos x="22" y="2"/>
                  </a:cxn>
                  <a:cxn ang="0">
                    <a:pos x="22" y="0"/>
                  </a:cxn>
                  <a:cxn ang="0">
                    <a:pos x="22" y="0"/>
                  </a:cxn>
                  <a:cxn ang="0">
                    <a:pos x="18" y="0"/>
                  </a:cxn>
                  <a:cxn ang="0">
                    <a:pos x="16" y="0"/>
                  </a:cxn>
                  <a:cxn ang="0">
                    <a:pos x="16" y="0"/>
                  </a:cxn>
                </a:cxnLst>
                <a:rect l="0" t="0" r="r" b="b"/>
                <a:pathLst>
                  <a:path w="24" h="82">
                    <a:moveTo>
                      <a:pt x="16" y="0"/>
                    </a:moveTo>
                    <a:lnTo>
                      <a:pt x="16" y="0"/>
                    </a:lnTo>
                    <a:lnTo>
                      <a:pt x="10" y="8"/>
                    </a:lnTo>
                    <a:lnTo>
                      <a:pt x="4" y="18"/>
                    </a:lnTo>
                    <a:lnTo>
                      <a:pt x="2" y="28"/>
                    </a:lnTo>
                    <a:lnTo>
                      <a:pt x="0" y="38"/>
                    </a:lnTo>
                    <a:lnTo>
                      <a:pt x="0" y="38"/>
                    </a:lnTo>
                    <a:lnTo>
                      <a:pt x="2" y="50"/>
                    </a:lnTo>
                    <a:lnTo>
                      <a:pt x="6" y="60"/>
                    </a:lnTo>
                    <a:lnTo>
                      <a:pt x="12" y="72"/>
                    </a:lnTo>
                    <a:lnTo>
                      <a:pt x="18" y="80"/>
                    </a:lnTo>
                    <a:lnTo>
                      <a:pt x="18" y="80"/>
                    </a:lnTo>
                    <a:lnTo>
                      <a:pt x="22" y="82"/>
                    </a:lnTo>
                    <a:lnTo>
                      <a:pt x="24" y="80"/>
                    </a:lnTo>
                    <a:lnTo>
                      <a:pt x="24" y="80"/>
                    </a:lnTo>
                    <a:lnTo>
                      <a:pt x="24" y="78"/>
                    </a:lnTo>
                    <a:lnTo>
                      <a:pt x="24" y="76"/>
                    </a:lnTo>
                    <a:lnTo>
                      <a:pt x="24" y="76"/>
                    </a:lnTo>
                    <a:lnTo>
                      <a:pt x="16" y="68"/>
                    </a:lnTo>
                    <a:lnTo>
                      <a:pt x="12" y="58"/>
                    </a:lnTo>
                    <a:lnTo>
                      <a:pt x="8" y="48"/>
                    </a:lnTo>
                    <a:lnTo>
                      <a:pt x="8" y="38"/>
                    </a:lnTo>
                    <a:lnTo>
                      <a:pt x="8" y="38"/>
                    </a:lnTo>
                    <a:lnTo>
                      <a:pt x="8" y="30"/>
                    </a:lnTo>
                    <a:lnTo>
                      <a:pt x="12" y="20"/>
                    </a:lnTo>
                    <a:lnTo>
                      <a:pt x="16" y="12"/>
                    </a:lnTo>
                    <a:lnTo>
                      <a:pt x="22" y="6"/>
                    </a:lnTo>
                    <a:lnTo>
                      <a:pt x="22" y="6"/>
                    </a:lnTo>
                    <a:lnTo>
                      <a:pt x="22" y="2"/>
                    </a:lnTo>
                    <a:lnTo>
                      <a:pt x="22" y="0"/>
                    </a:lnTo>
                    <a:lnTo>
                      <a:pt x="22" y="0"/>
                    </a:lnTo>
                    <a:lnTo>
                      <a:pt x="18" y="0"/>
                    </a:lnTo>
                    <a:lnTo>
                      <a:pt x="16"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sp>
            <p:nvSpPr>
              <p:cNvPr id="148" name="Freeform 53"/>
              <p:cNvSpPr>
                <a:spLocks/>
              </p:cNvSpPr>
              <p:nvPr/>
            </p:nvSpPr>
            <p:spPr bwMode="auto">
              <a:xfrm>
                <a:off x="6973116" y="3618222"/>
                <a:ext cx="69617" cy="221508"/>
              </a:xfrm>
              <a:custGeom>
                <a:avLst/>
                <a:gdLst/>
                <a:ahLst/>
                <a:cxnLst>
                  <a:cxn ang="0">
                    <a:pos x="14" y="0"/>
                  </a:cxn>
                  <a:cxn ang="0">
                    <a:pos x="14" y="0"/>
                  </a:cxn>
                  <a:cxn ang="0">
                    <a:pos x="8" y="8"/>
                  </a:cxn>
                  <a:cxn ang="0">
                    <a:pos x="4" y="16"/>
                  </a:cxn>
                  <a:cxn ang="0">
                    <a:pos x="0" y="24"/>
                  </a:cxn>
                  <a:cxn ang="0">
                    <a:pos x="0" y="32"/>
                  </a:cxn>
                  <a:cxn ang="0">
                    <a:pos x="0" y="32"/>
                  </a:cxn>
                  <a:cxn ang="0">
                    <a:pos x="2" y="42"/>
                  </a:cxn>
                  <a:cxn ang="0">
                    <a:pos x="4" y="52"/>
                  </a:cxn>
                  <a:cxn ang="0">
                    <a:pos x="8" y="60"/>
                  </a:cxn>
                  <a:cxn ang="0">
                    <a:pos x="16" y="68"/>
                  </a:cxn>
                  <a:cxn ang="0">
                    <a:pos x="16" y="68"/>
                  </a:cxn>
                  <a:cxn ang="0">
                    <a:pos x="18" y="70"/>
                  </a:cxn>
                  <a:cxn ang="0">
                    <a:pos x="20" y="68"/>
                  </a:cxn>
                  <a:cxn ang="0">
                    <a:pos x="20" y="68"/>
                  </a:cxn>
                  <a:cxn ang="0">
                    <a:pos x="22" y="66"/>
                  </a:cxn>
                  <a:cxn ang="0">
                    <a:pos x="20" y="64"/>
                  </a:cxn>
                  <a:cxn ang="0">
                    <a:pos x="20" y="64"/>
                  </a:cxn>
                  <a:cxn ang="0">
                    <a:pos x="14" y="56"/>
                  </a:cxn>
                  <a:cxn ang="0">
                    <a:pos x="10" y="48"/>
                  </a:cxn>
                  <a:cxn ang="0">
                    <a:pos x="8" y="40"/>
                  </a:cxn>
                  <a:cxn ang="0">
                    <a:pos x="8" y="32"/>
                  </a:cxn>
                  <a:cxn ang="0">
                    <a:pos x="8" y="32"/>
                  </a:cxn>
                  <a:cxn ang="0">
                    <a:pos x="8" y="26"/>
                  </a:cxn>
                  <a:cxn ang="0">
                    <a:pos x="10" y="18"/>
                  </a:cxn>
                  <a:cxn ang="0">
                    <a:pos x="14" y="12"/>
                  </a:cxn>
                  <a:cxn ang="0">
                    <a:pos x="18" y="6"/>
                  </a:cxn>
                  <a:cxn ang="0">
                    <a:pos x="18" y="6"/>
                  </a:cxn>
                  <a:cxn ang="0">
                    <a:pos x="20" y="4"/>
                  </a:cxn>
                  <a:cxn ang="0">
                    <a:pos x="18" y="0"/>
                  </a:cxn>
                  <a:cxn ang="0">
                    <a:pos x="18" y="0"/>
                  </a:cxn>
                  <a:cxn ang="0">
                    <a:pos x="16" y="0"/>
                  </a:cxn>
                  <a:cxn ang="0">
                    <a:pos x="14" y="0"/>
                  </a:cxn>
                  <a:cxn ang="0">
                    <a:pos x="14" y="0"/>
                  </a:cxn>
                </a:cxnLst>
                <a:rect l="0" t="0" r="r" b="b"/>
                <a:pathLst>
                  <a:path w="22" h="70">
                    <a:moveTo>
                      <a:pt x="14" y="0"/>
                    </a:moveTo>
                    <a:lnTo>
                      <a:pt x="14" y="0"/>
                    </a:lnTo>
                    <a:lnTo>
                      <a:pt x="8" y="8"/>
                    </a:lnTo>
                    <a:lnTo>
                      <a:pt x="4" y="16"/>
                    </a:lnTo>
                    <a:lnTo>
                      <a:pt x="0" y="24"/>
                    </a:lnTo>
                    <a:lnTo>
                      <a:pt x="0" y="32"/>
                    </a:lnTo>
                    <a:lnTo>
                      <a:pt x="0" y="32"/>
                    </a:lnTo>
                    <a:lnTo>
                      <a:pt x="2" y="42"/>
                    </a:lnTo>
                    <a:lnTo>
                      <a:pt x="4" y="52"/>
                    </a:lnTo>
                    <a:lnTo>
                      <a:pt x="8" y="60"/>
                    </a:lnTo>
                    <a:lnTo>
                      <a:pt x="16" y="68"/>
                    </a:lnTo>
                    <a:lnTo>
                      <a:pt x="16" y="68"/>
                    </a:lnTo>
                    <a:lnTo>
                      <a:pt x="18" y="70"/>
                    </a:lnTo>
                    <a:lnTo>
                      <a:pt x="20" y="68"/>
                    </a:lnTo>
                    <a:lnTo>
                      <a:pt x="20" y="68"/>
                    </a:lnTo>
                    <a:lnTo>
                      <a:pt x="22" y="66"/>
                    </a:lnTo>
                    <a:lnTo>
                      <a:pt x="20" y="64"/>
                    </a:lnTo>
                    <a:lnTo>
                      <a:pt x="20" y="64"/>
                    </a:lnTo>
                    <a:lnTo>
                      <a:pt x="14" y="56"/>
                    </a:lnTo>
                    <a:lnTo>
                      <a:pt x="10" y="48"/>
                    </a:lnTo>
                    <a:lnTo>
                      <a:pt x="8" y="40"/>
                    </a:lnTo>
                    <a:lnTo>
                      <a:pt x="8" y="32"/>
                    </a:lnTo>
                    <a:lnTo>
                      <a:pt x="8" y="32"/>
                    </a:lnTo>
                    <a:lnTo>
                      <a:pt x="8" y="26"/>
                    </a:lnTo>
                    <a:lnTo>
                      <a:pt x="10" y="18"/>
                    </a:lnTo>
                    <a:lnTo>
                      <a:pt x="14" y="12"/>
                    </a:lnTo>
                    <a:lnTo>
                      <a:pt x="18" y="6"/>
                    </a:lnTo>
                    <a:lnTo>
                      <a:pt x="18" y="6"/>
                    </a:lnTo>
                    <a:lnTo>
                      <a:pt x="20" y="4"/>
                    </a:lnTo>
                    <a:lnTo>
                      <a:pt x="18" y="0"/>
                    </a:lnTo>
                    <a:lnTo>
                      <a:pt x="18" y="0"/>
                    </a:lnTo>
                    <a:lnTo>
                      <a:pt x="16"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sp>
            <p:nvSpPr>
              <p:cNvPr id="149" name="Freeform 54"/>
              <p:cNvSpPr>
                <a:spLocks/>
              </p:cNvSpPr>
              <p:nvPr/>
            </p:nvSpPr>
            <p:spPr bwMode="auto">
              <a:xfrm>
                <a:off x="7042733" y="3637209"/>
                <a:ext cx="56959" cy="183535"/>
              </a:xfrm>
              <a:custGeom>
                <a:avLst/>
                <a:gdLst/>
                <a:ahLst/>
                <a:cxnLst>
                  <a:cxn ang="0">
                    <a:pos x="10" y="0"/>
                  </a:cxn>
                  <a:cxn ang="0">
                    <a:pos x="10" y="0"/>
                  </a:cxn>
                  <a:cxn ang="0">
                    <a:pos x="6" y="6"/>
                  </a:cxn>
                  <a:cxn ang="0">
                    <a:pos x="2" y="14"/>
                  </a:cxn>
                  <a:cxn ang="0">
                    <a:pos x="0" y="20"/>
                  </a:cxn>
                  <a:cxn ang="0">
                    <a:pos x="0" y="26"/>
                  </a:cxn>
                  <a:cxn ang="0">
                    <a:pos x="0" y="26"/>
                  </a:cxn>
                  <a:cxn ang="0">
                    <a:pos x="0" y="34"/>
                  </a:cxn>
                  <a:cxn ang="0">
                    <a:pos x="2" y="42"/>
                  </a:cxn>
                  <a:cxn ang="0">
                    <a:pos x="6" y="50"/>
                  </a:cxn>
                  <a:cxn ang="0">
                    <a:pos x="12" y="56"/>
                  </a:cxn>
                  <a:cxn ang="0">
                    <a:pos x="12" y="56"/>
                  </a:cxn>
                  <a:cxn ang="0">
                    <a:pos x="14" y="58"/>
                  </a:cxn>
                  <a:cxn ang="0">
                    <a:pos x="16" y="56"/>
                  </a:cxn>
                  <a:cxn ang="0">
                    <a:pos x="16" y="56"/>
                  </a:cxn>
                  <a:cxn ang="0">
                    <a:pos x="18" y="54"/>
                  </a:cxn>
                  <a:cxn ang="0">
                    <a:pos x="16" y="52"/>
                  </a:cxn>
                  <a:cxn ang="0">
                    <a:pos x="16" y="52"/>
                  </a:cxn>
                  <a:cxn ang="0">
                    <a:pos x="12" y="46"/>
                  </a:cxn>
                  <a:cxn ang="0">
                    <a:pos x="10" y="40"/>
                  </a:cxn>
                  <a:cxn ang="0">
                    <a:pos x="8" y="34"/>
                  </a:cxn>
                  <a:cxn ang="0">
                    <a:pos x="6" y="26"/>
                  </a:cxn>
                  <a:cxn ang="0">
                    <a:pos x="6" y="26"/>
                  </a:cxn>
                  <a:cxn ang="0">
                    <a:pos x="8" y="16"/>
                  </a:cxn>
                  <a:cxn ang="0">
                    <a:pos x="12" y="10"/>
                  </a:cxn>
                  <a:cxn ang="0">
                    <a:pos x="16" y="6"/>
                  </a:cxn>
                  <a:cxn ang="0">
                    <a:pos x="16" y="6"/>
                  </a:cxn>
                  <a:cxn ang="0">
                    <a:pos x="16" y="4"/>
                  </a:cxn>
                  <a:cxn ang="0">
                    <a:pos x="16" y="0"/>
                  </a:cxn>
                  <a:cxn ang="0">
                    <a:pos x="16" y="0"/>
                  </a:cxn>
                  <a:cxn ang="0">
                    <a:pos x="12" y="0"/>
                  </a:cxn>
                  <a:cxn ang="0">
                    <a:pos x="10" y="0"/>
                  </a:cxn>
                  <a:cxn ang="0">
                    <a:pos x="10" y="0"/>
                  </a:cxn>
                </a:cxnLst>
                <a:rect l="0" t="0" r="r" b="b"/>
                <a:pathLst>
                  <a:path w="18" h="58">
                    <a:moveTo>
                      <a:pt x="10" y="0"/>
                    </a:moveTo>
                    <a:lnTo>
                      <a:pt x="10" y="0"/>
                    </a:lnTo>
                    <a:lnTo>
                      <a:pt x="6" y="6"/>
                    </a:lnTo>
                    <a:lnTo>
                      <a:pt x="2" y="14"/>
                    </a:lnTo>
                    <a:lnTo>
                      <a:pt x="0" y="20"/>
                    </a:lnTo>
                    <a:lnTo>
                      <a:pt x="0" y="26"/>
                    </a:lnTo>
                    <a:lnTo>
                      <a:pt x="0" y="26"/>
                    </a:lnTo>
                    <a:lnTo>
                      <a:pt x="0" y="34"/>
                    </a:lnTo>
                    <a:lnTo>
                      <a:pt x="2" y="42"/>
                    </a:lnTo>
                    <a:lnTo>
                      <a:pt x="6" y="50"/>
                    </a:lnTo>
                    <a:lnTo>
                      <a:pt x="12" y="56"/>
                    </a:lnTo>
                    <a:lnTo>
                      <a:pt x="12" y="56"/>
                    </a:lnTo>
                    <a:lnTo>
                      <a:pt x="14" y="58"/>
                    </a:lnTo>
                    <a:lnTo>
                      <a:pt x="16" y="56"/>
                    </a:lnTo>
                    <a:lnTo>
                      <a:pt x="16" y="56"/>
                    </a:lnTo>
                    <a:lnTo>
                      <a:pt x="18" y="54"/>
                    </a:lnTo>
                    <a:lnTo>
                      <a:pt x="16" y="52"/>
                    </a:lnTo>
                    <a:lnTo>
                      <a:pt x="16" y="52"/>
                    </a:lnTo>
                    <a:lnTo>
                      <a:pt x="12" y="46"/>
                    </a:lnTo>
                    <a:lnTo>
                      <a:pt x="10" y="40"/>
                    </a:lnTo>
                    <a:lnTo>
                      <a:pt x="8" y="34"/>
                    </a:lnTo>
                    <a:lnTo>
                      <a:pt x="6" y="26"/>
                    </a:lnTo>
                    <a:lnTo>
                      <a:pt x="6" y="26"/>
                    </a:lnTo>
                    <a:lnTo>
                      <a:pt x="8" y="16"/>
                    </a:lnTo>
                    <a:lnTo>
                      <a:pt x="12" y="10"/>
                    </a:lnTo>
                    <a:lnTo>
                      <a:pt x="16" y="6"/>
                    </a:lnTo>
                    <a:lnTo>
                      <a:pt x="16" y="6"/>
                    </a:lnTo>
                    <a:lnTo>
                      <a:pt x="16" y="4"/>
                    </a:lnTo>
                    <a:lnTo>
                      <a:pt x="16" y="0"/>
                    </a:lnTo>
                    <a:lnTo>
                      <a:pt x="16" y="0"/>
                    </a:lnTo>
                    <a:lnTo>
                      <a:pt x="12" y="0"/>
                    </a:lnTo>
                    <a:lnTo>
                      <a:pt x="10" y="0"/>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sp>
            <p:nvSpPr>
              <p:cNvPr id="150" name="Freeform 55"/>
              <p:cNvSpPr>
                <a:spLocks/>
              </p:cNvSpPr>
              <p:nvPr/>
            </p:nvSpPr>
            <p:spPr bwMode="auto">
              <a:xfrm>
                <a:off x="7106021" y="3687839"/>
                <a:ext cx="82274" cy="82274"/>
              </a:xfrm>
              <a:custGeom>
                <a:avLst/>
                <a:gdLst/>
                <a:ahLst/>
                <a:cxnLst>
                  <a:cxn ang="0">
                    <a:pos x="14" y="0"/>
                  </a:cxn>
                  <a:cxn ang="0">
                    <a:pos x="14" y="0"/>
                  </a:cxn>
                  <a:cxn ang="0">
                    <a:pos x="18" y="0"/>
                  </a:cxn>
                  <a:cxn ang="0">
                    <a:pos x="22" y="4"/>
                  </a:cxn>
                  <a:cxn ang="0">
                    <a:pos x="24" y="8"/>
                  </a:cxn>
                  <a:cxn ang="0">
                    <a:pos x="26" y="12"/>
                  </a:cxn>
                  <a:cxn ang="0">
                    <a:pos x="26" y="12"/>
                  </a:cxn>
                  <a:cxn ang="0">
                    <a:pos x="24" y="18"/>
                  </a:cxn>
                  <a:cxn ang="0">
                    <a:pos x="22" y="22"/>
                  </a:cxn>
                  <a:cxn ang="0">
                    <a:pos x="18" y="24"/>
                  </a:cxn>
                  <a:cxn ang="0">
                    <a:pos x="14" y="26"/>
                  </a:cxn>
                  <a:cxn ang="0">
                    <a:pos x="14" y="26"/>
                  </a:cxn>
                  <a:cxn ang="0">
                    <a:pos x="8" y="24"/>
                  </a:cxn>
                  <a:cxn ang="0">
                    <a:pos x="4" y="22"/>
                  </a:cxn>
                  <a:cxn ang="0">
                    <a:pos x="2" y="18"/>
                  </a:cxn>
                  <a:cxn ang="0">
                    <a:pos x="0" y="12"/>
                  </a:cxn>
                  <a:cxn ang="0">
                    <a:pos x="0" y="12"/>
                  </a:cxn>
                  <a:cxn ang="0">
                    <a:pos x="2" y="8"/>
                  </a:cxn>
                  <a:cxn ang="0">
                    <a:pos x="4" y="4"/>
                  </a:cxn>
                  <a:cxn ang="0">
                    <a:pos x="8" y="0"/>
                  </a:cxn>
                  <a:cxn ang="0">
                    <a:pos x="14" y="0"/>
                  </a:cxn>
                  <a:cxn ang="0">
                    <a:pos x="14" y="0"/>
                  </a:cxn>
                </a:cxnLst>
                <a:rect l="0" t="0" r="r" b="b"/>
                <a:pathLst>
                  <a:path w="26" h="26">
                    <a:moveTo>
                      <a:pt x="14" y="0"/>
                    </a:moveTo>
                    <a:lnTo>
                      <a:pt x="14" y="0"/>
                    </a:lnTo>
                    <a:lnTo>
                      <a:pt x="18" y="0"/>
                    </a:lnTo>
                    <a:lnTo>
                      <a:pt x="22" y="4"/>
                    </a:lnTo>
                    <a:lnTo>
                      <a:pt x="24" y="8"/>
                    </a:lnTo>
                    <a:lnTo>
                      <a:pt x="26" y="12"/>
                    </a:lnTo>
                    <a:lnTo>
                      <a:pt x="26" y="12"/>
                    </a:lnTo>
                    <a:lnTo>
                      <a:pt x="24" y="18"/>
                    </a:lnTo>
                    <a:lnTo>
                      <a:pt x="22" y="22"/>
                    </a:lnTo>
                    <a:lnTo>
                      <a:pt x="18" y="24"/>
                    </a:lnTo>
                    <a:lnTo>
                      <a:pt x="14" y="26"/>
                    </a:lnTo>
                    <a:lnTo>
                      <a:pt x="14" y="26"/>
                    </a:lnTo>
                    <a:lnTo>
                      <a:pt x="8" y="24"/>
                    </a:lnTo>
                    <a:lnTo>
                      <a:pt x="4" y="22"/>
                    </a:lnTo>
                    <a:lnTo>
                      <a:pt x="2" y="18"/>
                    </a:lnTo>
                    <a:lnTo>
                      <a:pt x="0" y="12"/>
                    </a:lnTo>
                    <a:lnTo>
                      <a:pt x="0" y="12"/>
                    </a:lnTo>
                    <a:lnTo>
                      <a:pt x="2" y="8"/>
                    </a:lnTo>
                    <a:lnTo>
                      <a:pt x="4" y="4"/>
                    </a:lnTo>
                    <a:lnTo>
                      <a:pt x="8"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grpSp>
        <p:sp>
          <p:nvSpPr>
            <p:cNvPr id="145" name="Freeform 558"/>
            <p:cNvSpPr>
              <a:spLocks noEditPoints="1"/>
            </p:cNvSpPr>
            <p:nvPr/>
          </p:nvSpPr>
          <p:spPr bwMode="auto">
            <a:xfrm>
              <a:off x="7486650" y="2914651"/>
              <a:ext cx="981075" cy="723899"/>
            </a:xfrm>
            <a:custGeom>
              <a:avLst/>
              <a:gdLst/>
              <a:ahLst/>
              <a:cxnLst>
                <a:cxn ang="0">
                  <a:pos x="192" y="110"/>
                </a:cxn>
                <a:cxn ang="0">
                  <a:pos x="192" y="16"/>
                </a:cxn>
                <a:cxn ang="0">
                  <a:pos x="190" y="10"/>
                </a:cxn>
                <a:cxn ang="0">
                  <a:pos x="182" y="2"/>
                </a:cxn>
                <a:cxn ang="0">
                  <a:pos x="52" y="0"/>
                </a:cxn>
                <a:cxn ang="0">
                  <a:pos x="46" y="2"/>
                </a:cxn>
                <a:cxn ang="0">
                  <a:pos x="38" y="10"/>
                </a:cxn>
                <a:cxn ang="0">
                  <a:pos x="38" y="108"/>
                </a:cxn>
                <a:cxn ang="0">
                  <a:pos x="38" y="110"/>
                </a:cxn>
                <a:cxn ang="0">
                  <a:pos x="38" y="112"/>
                </a:cxn>
                <a:cxn ang="0">
                  <a:pos x="0" y="146"/>
                </a:cxn>
                <a:cxn ang="0">
                  <a:pos x="2" y="160"/>
                </a:cxn>
                <a:cxn ang="0">
                  <a:pos x="10" y="166"/>
                </a:cxn>
                <a:cxn ang="0">
                  <a:pos x="216" y="166"/>
                </a:cxn>
                <a:cxn ang="0">
                  <a:pos x="220" y="166"/>
                </a:cxn>
                <a:cxn ang="0">
                  <a:pos x="228" y="160"/>
                </a:cxn>
                <a:cxn ang="0">
                  <a:pos x="230" y="146"/>
                </a:cxn>
                <a:cxn ang="0">
                  <a:pos x="192" y="112"/>
                </a:cxn>
                <a:cxn ang="0">
                  <a:pos x="192" y="110"/>
                </a:cxn>
                <a:cxn ang="0">
                  <a:pos x="100" y="136"/>
                </a:cxn>
                <a:cxn ang="0">
                  <a:pos x="106" y="128"/>
                </a:cxn>
                <a:cxn ang="0">
                  <a:pos x="114" y="126"/>
                </a:cxn>
                <a:cxn ang="0">
                  <a:pos x="120" y="126"/>
                </a:cxn>
                <a:cxn ang="0">
                  <a:pos x="128" y="132"/>
                </a:cxn>
                <a:cxn ang="0">
                  <a:pos x="128" y="136"/>
                </a:cxn>
                <a:cxn ang="0">
                  <a:pos x="124" y="144"/>
                </a:cxn>
                <a:cxn ang="0">
                  <a:pos x="114" y="148"/>
                </a:cxn>
                <a:cxn ang="0">
                  <a:pos x="110" y="146"/>
                </a:cxn>
                <a:cxn ang="0">
                  <a:pos x="102" y="140"/>
                </a:cxn>
                <a:cxn ang="0">
                  <a:pos x="100" y="136"/>
                </a:cxn>
                <a:cxn ang="0">
                  <a:pos x="172" y="88"/>
                </a:cxn>
                <a:cxn ang="0">
                  <a:pos x="168" y="94"/>
                </a:cxn>
                <a:cxn ang="0">
                  <a:pos x="160" y="98"/>
                </a:cxn>
                <a:cxn ang="0">
                  <a:pos x="70" y="98"/>
                </a:cxn>
                <a:cxn ang="0">
                  <a:pos x="62" y="94"/>
                </a:cxn>
                <a:cxn ang="0">
                  <a:pos x="58" y="88"/>
                </a:cxn>
                <a:cxn ang="0">
                  <a:pos x="58" y="26"/>
                </a:cxn>
                <a:cxn ang="0">
                  <a:pos x="62" y="18"/>
                </a:cxn>
                <a:cxn ang="0">
                  <a:pos x="70" y="16"/>
                </a:cxn>
                <a:cxn ang="0">
                  <a:pos x="160" y="16"/>
                </a:cxn>
                <a:cxn ang="0">
                  <a:pos x="168" y="18"/>
                </a:cxn>
                <a:cxn ang="0">
                  <a:pos x="172" y="26"/>
                </a:cxn>
              </a:cxnLst>
              <a:rect l="0" t="0" r="r" b="b"/>
              <a:pathLst>
                <a:path w="230" h="166">
                  <a:moveTo>
                    <a:pt x="192" y="110"/>
                  </a:moveTo>
                  <a:lnTo>
                    <a:pt x="192" y="110"/>
                  </a:lnTo>
                  <a:lnTo>
                    <a:pt x="192" y="108"/>
                  </a:lnTo>
                  <a:lnTo>
                    <a:pt x="192" y="16"/>
                  </a:lnTo>
                  <a:lnTo>
                    <a:pt x="192" y="16"/>
                  </a:lnTo>
                  <a:lnTo>
                    <a:pt x="190" y="10"/>
                  </a:lnTo>
                  <a:lnTo>
                    <a:pt x="188" y="6"/>
                  </a:lnTo>
                  <a:lnTo>
                    <a:pt x="182" y="2"/>
                  </a:lnTo>
                  <a:lnTo>
                    <a:pt x="176" y="0"/>
                  </a:lnTo>
                  <a:lnTo>
                    <a:pt x="52" y="0"/>
                  </a:lnTo>
                  <a:lnTo>
                    <a:pt x="52" y="0"/>
                  </a:lnTo>
                  <a:lnTo>
                    <a:pt x="46" y="2"/>
                  </a:lnTo>
                  <a:lnTo>
                    <a:pt x="42" y="6"/>
                  </a:lnTo>
                  <a:lnTo>
                    <a:pt x="38" y="10"/>
                  </a:lnTo>
                  <a:lnTo>
                    <a:pt x="38" y="16"/>
                  </a:lnTo>
                  <a:lnTo>
                    <a:pt x="38" y="108"/>
                  </a:lnTo>
                  <a:lnTo>
                    <a:pt x="38" y="108"/>
                  </a:lnTo>
                  <a:lnTo>
                    <a:pt x="38" y="110"/>
                  </a:lnTo>
                  <a:lnTo>
                    <a:pt x="38" y="110"/>
                  </a:lnTo>
                  <a:lnTo>
                    <a:pt x="38" y="112"/>
                  </a:lnTo>
                  <a:lnTo>
                    <a:pt x="0" y="146"/>
                  </a:lnTo>
                  <a:lnTo>
                    <a:pt x="0" y="146"/>
                  </a:lnTo>
                  <a:lnTo>
                    <a:pt x="0" y="152"/>
                  </a:lnTo>
                  <a:lnTo>
                    <a:pt x="2" y="160"/>
                  </a:lnTo>
                  <a:lnTo>
                    <a:pt x="6" y="164"/>
                  </a:lnTo>
                  <a:lnTo>
                    <a:pt x="10" y="166"/>
                  </a:lnTo>
                  <a:lnTo>
                    <a:pt x="14" y="166"/>
                  </a:lnTo>
                  <a:lnTo>
                    <a:pt x="216" y="166"/>
                  </a:lnTo>
                  <a:lnTo>
                    <a:pt x="216" y="166"/>
                  </a:lnTo>
                  <a:lnTo>
                    <a:pt x="220" y="166"/>
                  </a:lnTo>
                  <a:lnTo>
                    <a:pt x="224" y="164"/>
                  </a:lnTo>
                  <a:lnTo>
                    <a:pt x="228" y="160"/>
                  </a:lnTo>
                  <a:lnTo>
                    <a:pt x="230" y="152"/>
                  </a:lnTo>
                  <a:lnTo>
                    <a:pt x="230" y="146"/>
                  </a:lnTo>
                  <a:lnTo>
                    <a:pt x="192" y="112"/>
                  </a:lnTo>
                  <a:lnTo>
                    <a:pt x="192" y="112"/>
                  </a:lnTo>
                  <a:lnTo>
                    <a:pt x="192" y="110"/>
                  </a:lnTo>
                  <a:lnTo>
                    <a:pt x="192" y="110"/>
                  </a:lnTo>
                  <a:close/>
                  <a:moveTo>
                    <a:pt x="100" y="136"/>
                  </a:moveTo>
                  <a:lnTo>
                    <a:pt x="100" y="136"/>
                  </a:lnTo>
                  <a:lnTo>
                    <a:pt x="102" y="132"/>
                  </a:lnTo>
                  <a:lnTo>
                    <a:pt x="106" y="128"/>
                  </a:lnTo>
                  <a:lnTo>
                    <a:pt x="110" y="126"/>
                  </a:lnTo>
                  <a:lnTo>
                    <a:pt x="114" y="126"/>
                  </a:lnTo>
                  <a:lnTo>
                    <a:pt x="114" y="126"/>
                  </a:lnTo>
                  <a:lnTo>
                    <a:pt x="120" y="126"/>
                  </a:lnTo>
                  <a:lnTo>
                    <a:pt x="124" y="128"/>
                  </a:lnTo>
                  <a:lnTo>
                    <a:pt x="128" y="132"/>
                  </a:lnTo>
                  <a:lnTo>
                    <a:pt x="128" y="136"/>
                  </a:lnTo>
                  <a:lnTo>
                    <a:pt x="128" y="136"/>
                  </a:lnTo>
                  <a:lnTo>
                    <a:pt x="128" y="140"/>
                  </a:lnTo>
                  <a:lnTo>
                    <a:pt x="124" y="144"/>
                  </a:lnTo>
                  <a:lnTo>
                    <a:pt x="120" y="146"/>
                  </a:lnTo>
                  <a:lnTo>
                    <a:pt x="114" y="148"/>
                  </a:lnTo>
                  <a:lnTo>
                    <a:pt x="114" y="148"/>
                  </a:lnTo>
                  <a:lnTo>
                    <a:pt x="110" y="146"/>
                  </a:lnTo>
                  <a:lnTo>
                    <a:pt x="106" y="144"/>
                  </a:lnTo>
                  <a:lnTo>
                    <a:pt x="102" y="140"/>
                  </a:lnTo>
                  <a:lnTo>
                    <a:pt x="100" y="136"/>
                  </a:lnTo>
                  <a:lnTo>
                    <a:pt x="100" y="136"/>
                  </a:lnTo>
                  <a:close/>
                  <a:moveTo>
                    <a:pt x="172" y="88"/>
                  </a:moveTo>
                  <a:lnTo>
                    <a:pt x="172" y="88"/>
                  </a:lnTo>
                  <a:lnTo>
                    <a:pt x="170" y="92"/>
                  </a:lnTo>
                  <a:lnTo>
                    <a:pt x="168" y="94"/>
                  </a:lnTo>
                  <a:lnTo>
                    <a:pt x="164" y="98"/>
                  </a:lnTo>
                  <a:lnTo>
                    <a:pt x="160" y="98"/>
                  </a:lnTo>
                  <a:lnTo>
                    <a:pt x="70" y="98"/>
                  </a:lnTo>
                  <a:lnTo>
                    <a:pt x="70" y="98"/>
                  </a:lnTo>
                  <a:lnTo>
                    <a:pt x="64" y="98"/>
                  </a:lnTo>
                  <a:lnTo>
                    <a:pt x="62" y="94"/>
                  </a:lnTo>
                  <a:lnTo>
                    <a:pt x="60" y="92"/>
                  </a:lnTo>
                  <a:lnTo>
                    <a:pt x="58" y="88"/>
                  </a:lnTo>
                  <a:lnTo>
                    <a:pt x="58" y="26"/>
                  </a:lnTo>
                  <a:lnTo>
                    <a:pt x="58" y="26"/>
                  </a:lnTo>
                  <a:lnTo>
                    <a:pt x="60" y="22"/>
                  </a:lnTo>
                  <a:lnTo>
                    <a:pt x="62" y="18"/>
                  </a:lnTo>
                  <a:lnTo>
                    <a:pt x="64" y="16"/>
                  </a:lnTo>
                  <a:lnTo>
                    <a:pt x="70" y="16"/>
                  </a:lnTo>
                  <a:lnTo>
                    <a:pt x="160" y="16"/>
                  </a:lnTo>
                  <a:lnTo>
                    <a:pt x="160" y="16"/>
                  </a:lnTo>
                  <a:lnTo>
                    <a:pt x="164" y="16"/>
                  </a:lnTo>
                  <a:lnTo>
                    <a:pt x="168" y="18"/>
                  </a:lnTo>
                  <a:lnTo>
                    <a:pt x="170" y="22"/>
                  </a:lnTo>
                  <a:lnTo>
                    <a:pt x="172" y="26"/>
                  </a:lnTo>
                  <a:lnTo>
                    <a:pt x="172"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sp>
          <p:nvSpPr>
            <p:cNvPr id="146" name="Freeform 559"/>
            <p:cNvSpPr>
              <a:spLocks/>
            </p:cNvSpPr>
            <p:nvPr/>
          </p:nvSpPr>
          <p:spPr bwMode="auto">
            <a:xfrm>
              <a:off x="7938798" y="3481560"/>
              <a:ext cx="76780" cy="61052"/>
            </a:xfrm>
            <a:custGeom>
              <a:avLst/>
              <a:gdLst/>
              <a:ahLst/>
              <a:cxnLst>
                <a:cxn ang="0">
                  <a:pos x="18" y="6"/>
                </a:cxn>
                <a:cxn ang="0">
                  <a:pos x="18" y="6"/>
                </a:cxn>
                <a:cxn ang="0">
                  <a:pos x="18" y="4"/>
                </a:cxn>
                <a:cxn ang="0">
                  <a:pos x="16" y="2"/>
                </a:cxn>
                <a:cxn ang="0">
                  <a:pos x="12" y="0"/>
                </a:cxn>
                <a:cxn ang="0">
                  <a:pos x="8" y="0"/>
                </a:cxn>
                <a:cxn ang="0">
                  <a:pos x="8" y="0"/>
                </a:cxn>
                <a:cxn ang="0">
                  <a:pos x="4" y="0"/>
                </a:cxn>
                <a:cxn ang="0">
                  <a:pos x="2" y="2"/>
                </a:cxn>
                <a:cxn ang="0">
                  <a:pos x="0" y="4"/>
                </a:cxn>
                <a:cxn ang="0">
                  <a:pos x="0" y="6"/>
                </a:cxn>
                <a:cxn ang="0">
                  <a:pos x="0" y="6"/>
                </a:cxn>
                <a:cxn ang="0">
                  <a:pos x="0" y="10"/>
                </a:cxn>
                <a:cxn ang="0">
                  <a:pos x="2" y="12"/>
                </a:cxn>
                <a:cxn ang="0">
                  <a:pos x="4" y="12"/>
                </a:cxn>
                <a:cxn ang="0">
                  <a:pos x="8" y="14"/>
                </a:cxn>
                <a:cxn ang="0">
                  <a:pos x="8" y="14"/>
                </a:cxn>
                <a:cxn ang="0">
                  <a:pos x="12" y="12"/>
                </a:cxn>
                <a:cxn ang="0">
                  <a:pos x="16" y="12"/>
                </a:cxn>
                <a:cxn ang="0">
                  <a:pos x="18" y="10"/>
                </a:cxn>
                <a:cxn ang="0">
                  <a:pos x="18" y="6"/>
                </a:cxn>
                <a:cxn ang="0">
                  <a:pos x="18" y="6"/>
                </a:cxn>
              </a:cxnLst>
              <a:rect l="0" t="0" r="r" b="b"/>
              <a:pathLst>
                <a:path w="18" h="14">
                  <a:moveTo>
                    <a:pt x="18" y="6"/>
                  </a:moveTo>
                  <a:lnTo>
                    <a:pt x="18" y="6"/>
                  </a:lnTo>
                  <a:lnTo>
                    <a:pt x="18" y="4"/>
                  </a:lnTo>
                  <a:lnTo>
                    <a:pt x="16" y="2"/>
                  </a:lnTo>
                  <a:lnTo>
                    <a:pt x="12" y="0"/>
                  </a:lnTo>
                  <a:lnTo>
                    <a:pt x="8" y="0"/>
                  </a:lnTo>
                  <a:lnTo>
                    <a:pt x="8" y="0"/>
                  </a:lnTo>
                  <a:lnTo>
                    <a:pt x="4" y="0"/>
                  </a:lnTo>
                  <a:lnTo>
                    <a:pt x="2" y="2"/>
                  </a:lnTo>
                  <a:lnTo>
                    <a:pt x="0" y="4"/>
                  </a:lnTo>
                  <a:lnTo>
                    <a:pt x="0" y="6"/>
                  </a:lnTo>
                  <a:lnTo>
                    <a:pt x="0" y="6"/>
                  </a:lnTo>
                  <a:lnTo>
                    <a:pt x="0" y="10"/>
                  </a:lnTo>
                  <a:lnTo>
                    <a:pt x="2" y="12"/>
                  </a:lnTo>
                  <a:lnTo>
                    <a:pt x="4" y="12"/>
                  </a:lnTo>
                  <a:lnTo>
                    <a:pt x="8" y="14"/>
                  </a:lnTo>
                  <a:lnTo>
                    <a:pt x="8" y="14"/>
                  </a:lnTo>
                  <a:lnTo>
                    <a:pt x="12" y="12"/>
                  </a:lnTo>
                  <a:lnTo>
                    <a:pt x="16" y="12"/>
                  </a:lnTo>
                  <a:lnTo>
                    <a:pt x="18" y="10"/>
                  </a:lnTo>
                  <a:lnTo>
                    <a:pt x="18" y="6"/>
                  </a:lnTo>
                  <a:lnTo>
                    <a:pt x="1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FrutigerNext LT Medium" pitchFamily="34" charset="0"/>
                <a:ea typeface="微软雅黑" pitchFamily="34" charset="-122"/>
              </a:endParaRPr>
            </a:p>
          </p:txBody>
        </p:sp>
      </p:grpSp>
      <p:grpSp>
        <p:nvGrpSpPr>
          <p:cNvPr id="9" name="Group 322"/>
          <p:cNvGrpSpPr>
            <a:grpSpLocks/>
          </p:cNvGrpSpPr>
          <p:nvPr/>
        </p:nvGrpSpPr>
        <p:grpSpPr bwMode="auto">
          <a:xfrm>
            <a:off x="1440746" y="556407"/>
            <a:ext cx="1357652" cy="933927"/>
            <a:chOff x="1990" y="1678"/>
            <a:chExt cx="1161" cy="845"/>
          </a:xfrm>
        </p:grpSpPr>
        <p:pic>
          <p:nvPicPr>
            <p:cNvPr id="152" name="Picture 314" descr="cloud"/>
            <p:cNvPicPr>
              <a:picLocks noChangeAspect="1" noChangeArrowheads="1"/>
            </p:cNvPicPr>
            <p:nvPr/>
          </p:nvPicPr>
          <p:blipFill>
            <a:blip r:embed="rId5" cstate="print">
              <a:lum bright="12000" contrast="-12000"/>
            </a:blip>
            <a:srcRect/>
            <a:stretch>
              <a:fillRect/>
            </a:stretch>
          </p:blipFill>
          <p:spPr bwMode="auto">
            <a:xfrm>
              <a:off x="1990" y="1678"/>
              <a:ext cx="1161" cy="845"/>
            </a:xfrm>
            <a:prstGeom prst="rect">
              <a:avLst/>
            </a:prstGeom>
            <a:noFill/>
            <a:ln w="9525">
              <a:noFill/>
              <a:miter lim="800000"/>
              <a:headEnd/>
              <a:tailEnd/>
            </a:ln>
          </p:spPr>
        </p:pic>
        <p:sp>
          <p:nvSpPr>
            <p:cNvPr id="153" name="Text Box 75"/>
            <p:cNvSpPr txBox="1">
              <a:spLocks noChangeArrowheads="1"/>
            </p:cNvSpPr>
            <p:nvPr/>
          </p:nvSpPr>
          <p:spPr bwMode="auto">
            <a:xfrm>
              <a:off x="2172" y="2000"/>
              <a:ext cx="752" cy="225"/>
            </a:xfrm>
            <a:prstGeom prst="rect">
              <a:avLst/>
            </a:prstGeom>
            <a:noFill/>
            <a:ln w="9525" algn="ctr">
              <a:noFill/>
              <a:miter lim="800000"/>
              <a:headEnd/>
              <a:tailEnd/>
            </a:ln>
          </p:spPr>
          <p:txBody>
            <a:bodyPr wrap="square" lIns="82124" tIns="41061" rIns="82124" bIns="41061">
              <a:spAutoFit/>
            </a:bodyPr>
            <a:lstStyle/>
            <a:p>
              <a:pPr algn="ctr" defTabSz="814388" eaLnBrk="0" fontAlgn="auto" hangingPunct="0">
                <a:lnSpc>
                  <a:spcPct val="90000"/>
                </a:lnSpc>
                <a:spcBef>
                  <a:spcPts val="0"/>
                </a:spcBef>
                <a:spcAft>
                  <a:spcPts val="0"/>
                </a:spcAft>
                <a:defRPr/>
              </a:pPr>
              <a:r>
                <a:rPr lang="en-US" altLang="zh-CN" sz="1200" b="1" kern="0" dirty="0" smtClean="0">
                  <a:solidFill>
                    <a:srgbClr val="000000"/>
                  </a:solidFill>
                  <a:latin typeface="FrutigerNext LT Medium" pitchFamily="34" charset="0"/>
                  <a:ea typeface="微软雅黑" pitchFamily="34" charset="-122"/>
                </a:rPr>
                <a:t>Internet</a:t>
              </a:r>
              <a:endParaRPr lang="en-US" sz="1200" b="1" kern="0" dirty="0">
                <a:solidFill>
                  <a:srgbClr val="000000"/>
                </a:solidFill>
                <a:latin typeface="FrutigerNext LT Medium" pitchFamily="34" charset="0"/>
                <a:ea typeface="微软雅黑" pitchFamily="34" charset="-122"/>
              </a:endParaRPr>
            </a:p>
          </p:txBody>
        </p:sp>
      </p:grpSp>
      <p:sp>
        <p:nvSpPr>
          <p:cNvPr id="155" name="Rectangle 5"/>
          <p:cNvSpPr>
            <a:spLocks noChangeArrowheads="1"/>
          </p:cNvSpPr>
          <p:nvPr/>
        </p:nvSpPr>
        <p:spPr bwMode="auto">
          <a:xfrm>
            <a:off x="4343932" y="2041510"/>
            <a:ext cx="4626942" cy="1865115"/>
          </a:xfrm>
          <a:prstGeom prst="rect">
            <a:avLst/>
          </a:prstGeom>
          <a:solidFill>
            <a:schemeClr val="bg1"/>
          </a:solidFill>
          <a:ln/>
          <a:extLst/>
        </p:spPr>
        <p:style>
          <a:lnRef idx="1">
            <a:schemeClr val="accent2"/>
          </a:lnRef>
          <a:fillRef idx="2">
            <a:schemeClr val="accent2"/>
          </a:fillRef>
          <a:effectRef idx="1">
            <a:schemeClr val="accent2"/>
          </a:effectRef>
          <a:fontRef idx="minor">
            <a:schemeClr val="dk1"/>
          </a:fontRef>
        </p:style>
        <p:txBody>
          <a:bodyPr wrap="none" lIns="68562" tIns="34281" rIns="68562" bIns="34281" anchor="ctr"/>
          <a:lstStyle/>
          <a:p>
            <a:pPr>
              <a:buClr>
                <a:srgbClr val="0096D6"/>
              </a:buClr>
              <a:buFont typeface="Arial" pitchFamily="34" charset="0"/>
              <a:buNone/>
            </a:pPr>
            <a:endParaRPr lang="zh-CN" altLang="zh-CN" sz="1500" dirty="0">
              <a:solidFill>
                <a:srgbClr val="0096D6"/>
              </a:solidFill>
              <a:latin typeface="FrutigerNext LT Medium" pitchFamily="34" charset="0"/>
              <a:ea typeface="微软雅黑" pitchFamily="34" charset="-122"/>
              <a:cs typeface="Arial" pitchFamily="34" charset="0"/>
              <a:sym typeface="Arial" pitchFamily="34" charset="0"/>
            </a:endParaRPr>
          </a:p>
        </p:txBody>
      </p:sp>
      <p:sp>
        <p:nvSpPr>
          <p:cNvPr id="156" name="Text Box 9"/>
          <p:cNvSpPr txBox="1">
            <a:spLocks noChangeArrowheads="1"/>
          </p:cNvSpPr>
          <p:nvPr/>
        </p:nvSpPr>
        <p:spPr bwMode="auto">
          <a:xfrm>
            <a:off x="4343932" y="2041509"/>
            <a:ext cx="4583912" cy="290513"/>
          </a:xfrm>
          <a:prstGeom prst="rect">
            <a:avLst/>
          </a:prstGeom>
          <a:solidFill>
            <a:srgbClr val="C00000"/>
          </a:solidFill>
          <a:ln>
            <a:noFill/>
          </a:ln>
          <a:extLst/>
        </p:spPr>
        <p:txBody>
          <a:bodyPr wrap="square" lIns="61577" tIns="30788" rIns="61577" bIns="30788">
            <a:spAutoFit/>
          </a:bodyPr>
          <a:lstStyle>
            <a:lvl1pPr marL="406400" defTabSz="814388" eaLnBrk="0" hangingPunct="0">
              <a:defRPr>
                <a:solidFill>
                  <a:schemeClr val="tx1"/>
                </a:solidFill>
                <a:latin typeface="Arial" pitchFamily="34" charset="0"/>
              </a:defRPr>
            </a:lvl1pPr>
            <a:lvl2pPr marL="742950" indent="-285750" defTabSz="814388" eaLnBrk="0" hangingPunct="0">
              <a:defRPr>
                <a:solidFill>
                  <a:schemeClr val="tx1"/>
                </a:solidFill>
                <a:latin typeface="Arial" pitchFamily="34" charset="0"/>
              </a:defRPr>
            </a:lvl2pPr>
            <a:lvl3pPr marL="1143000" indent="-228600" defTabSz="814388" eaLnBrk="0" hangingPunct="0">
              <a:defRPr>
                <a:solidFill>
                  <a:schemeClr val="tx1"/>
                </a:solidFill>
                <a:latin typeface="Arial" pitchFamily="34" charset="0"/>
              </a:defRPr>
            </a:lvl3pPr>
            <a:lvl4pPr marL="1600200" indent="-228600" defTabSz="814388" eaLnBrk="0" hangingPunct="0">
              <a:defRPr>
                <a:solidFill>
                  <a:schemeClr val="tx1"/>
                </a:solidFill>
                <a:latin typeface="Arial" pitchFamily="34" charset="0"/>
              </a:defRPr>
            </a:lvl4pPr>
            <a:lvl5pPr marL="2057400" indent="-228600" defTabSz="814388" eaLnBrk="0" hangingPunct="0">
              <a:defRPr>
                <a:solidFill>
                  <a:schemeClr val="tx1"/>
                </a:solidFill>
                <a:latin typeface="Arial" pitchFamily="34" charset="0"/>
              </a:defRPr>
            </a:lvl5pPr>
            <a:lvl6pPr marL="2514600" indent="-228600" defTabSz="814388" eaLnBrk="0" fontAlgn="base" hangingPunct="0">
              <a:spcBef>
                <a:spcPct val="0"/>
              </a:spcBef>
              <a:spcAft>
                <a:spcPct val="0"/>
              </a:spcAft>
              <a:defRPr>
                <a:solidFill>
                  <a:schemeClr val="tx1"/>
                </a:solidFill>
                <a:latin typeface="Arial" pitchFamily="34" charset="0"/>
              </a:defRPr>
            </a:lvl6pPr>
            <a:lvl7pPr marL="2971800" indent="-228600" defTabSz="814388" eaLnBrk="0" fontAlgn="base" hangingPunct="0">
              <a:spcBef>
                <a:spcPct val="0"/>
              </a:spcBef>
              <a:spcAft>
                <a:spcPct val="0"/>
              </a:spcAft>
              <a:defRPr>
                <a:solidFill>
                  <a:schemeClr val="tx1"/>
                </a:solidFill>
                <a:latin typeface="Arial" pitchFamily="34" charset="0"/>
              </a:defRPr>
            </a:lvl7pPr>
            <a:lvl8pPr marL="3429000" indent="-228600" defTabSz="814388" eaLnBrk="0" fontAlgn="base" hangingPunct="0">
              <a:spcBef>
                <a:spcPct val="0"/>
              </a:spcBef>
              <a:spcAft>
                <a:spcPct val="0"/>
              </a:spcAft>
              <a:defRPr>
                <a:solidFill>
                  <a:schemeClr val="tx1"/>
                </a:solidFill>
                <a:latin typeface="Arial" pitchFamily="34" charset="0"/>
              </a:defRPr>
            </a:lvl8pPr>
            <a:lvl9pPr marL="3886200" indent="-228600" defTabSz="814388" eaLnBrk="0" fontAlgn="base" hangingPunct="0">
              <a:spcBef>
                <a:spcPct val="0"/>
              </a:spcBef>
              <a:spcAft>
                <a:spcPct val="0"/>
              </a:spcAft>
              <a:defRPr>
                <a:solidFill>
                  <a:schemeClr val="tx1"/>
                </a:solidFill>
                <a:latin typeface="Arial" pitchFamily="34" charset="0"/>
              </a:defRPr>
            </a:lvl9pPr>
          </a:lstStyle>
          <a:p>
            <a:pPr eaLnBrk="1" hangingPunct="1">
              <a:spcBef>
                <a:spcPct val="30000"/>
              </a:spcBef>
              <a:buClr>
                <a:schemeClr val="bg1"/>
              </a:buClr>
              <a:buFont typeface="Wingdings" pitchFamily="2" charset="2"/>
              <a:buNone/>
            </a:pPr>
            <a:r>
              <a:rPr lang="zh-CN" altLang="en-US" sz="1500" b="1" dirty="0" smtClean="0">
                <a:solidFill>
                  <a:schemeClr val="bg1"/>
                </a:solidFill>
                <a:latin typeface="FrutigerNext LT Medium" pitchFamily="34" charset="0"/>
                <a:ea typeface="微软雅黑" pitchFamily="34" charset="-122"/>
                <a:cs typeface="Arial" pitchFamily="34" charset="0"/>
                <a:sym typeface="Arial" pitchFamily="34" charset="0"/>
              </a:rPr>
              <a:t>实现方案</a:t>
            </a:r>
            <a:endParaRPr lang="en-US" altLang="zh-CN" sz="1500" b="1" dirty="0">
              <a:solidFill>
                <a:schemeClr val="bg1"/>
              </a:solidFill>
              <a:latin typeface="FrutigerNext LT Medium" pitchFamily="34" charset="0"/>
              <a:ea typeface="微软雅黑" pitchFamily="34" charset="-122"/>
              <a:cs typeface="Arial" pitchFamily="34" charset="0"/>
              <a:sym typeface="Arial" pitchFamily="34" charset="0"/>
            </a:endParaRPr>
          </a:p>
        </p:txBody>
      </p:sp>
      <p:grpSp>
        <p:nvGrpSpPr>
          <p:cNvPr id="10" name="组合 156"/>
          <p:cNvGrpSpPr/>
          <p:nvPr/>
        </p:nvGrpSpPr>
        <p:grpSpPr>
          <a:xfrm>
            <a:off x="4353727" y="3967469"/>
            <a:ext cx="4640044" cy="701480"/>
            <a:chOff x="4084859" y="3776324"/>
            <a:chExt cx="3496125" cy="1235490"/>
          </a:xfrm>
        </p:grpSpPr>
        <p:sp>
          <p:nvSpPr>
            <p:cNvPr id="158" name="Rectangle 5"/>
            <p:cNvSpPr>
              <a:spLocks noChangeArrowheads="1"/>
            </p:cNvSpPr>
            <p:nvPr/>
          </p:nvSpPr>
          <p:spPr bwMode="auto">
            <a:xfrm>
              <a:off x="4084860" y="3776331"/>
              <a:ext cx="3496124" cy="1235483"/>
            </a:xfrm>
            <a:prstGeom prst="rect">
              <a:avLst/>
            </a:prstGeom>
            <a:solidFill>
              <a:schemeClr val="bg1"/>
            </a:solidFill>
            <a:ln/>
            <a:extLst/>
          </p:spPr>
          <p:style>
            <a:lnRef idx="1">
              <a:schemeClr val="accent2"/>
            </a:lnRef>
            <a:fillRef idx="2">
              <a:schemeClr val="accent2"/>
            </a:fillRef>
            <a:effectRef idx="1">
              <a:schemeClr val="accent2"/>
            </a:effectRef>
            <a:fontRef idx="minor">
              <a:schemeClr val="dk1"/>
            </a:fontRef>
          </p:style>
          <p:txBody>
            <a:bodyPr wrap="none" lIns="68562" tIns="34281" rIns="68562" bIns="34281" anchor="ctr"/>
            <a:lstStyle/>
            <a:p>
              <a:pPr>
                <a:buClr>
                  <a:srgbClr val="0096D6"/>
                </a:buClr>
                <a:buFont typeface="Arial" pitchFamily="34" charset="0"/>
                <a:buNone/>
              </a:pPr>
              <a:endParaRPr lang="zh-CN" altLang="zh-CN" sz="1500" dirty="0">
                <a:solidFill>
                  <a:srgbClr val="0096D6"/>
                </a:solidFill>
                <a:latin typeface="FrutigerNext LT Medium" pitchFamily="34" charset="0"/>
                <a:ea typeface="微软雅黑" pitchFamily="34" charset="-122"/>
                <a:cs typeface="Arial" pitchFamily="34" charset="0"/>
                <a:sym typeface="Arial" pitchFamily="34" charset="0"/>
              </a:endParaRPr>
            </a:p>
          </p:txBody>
        </p:sp>
        <p:sp>
          <p:nvSpPr>
            <p:cNvPr id="159" name="Text Box 9"/>
            <p:cNvSpPr txBox="1">
              <a:spLocks noChangeArrowheads="1"/>
            </p:cNvSpPr>
            <p:nvPr/>
          </p:nvSpPr>
          <p:spPr bwMode="auto">
            <a:xfrm>
              <a:off x="4084859" y="3776324"/>
              <a:ext cx="3479761" cy="516067"/>
            </a:xfrm>
            <a:prstGeom prst="rect">
              <a:avLst/>
            </a:prstGeom>
            <a:solidFill>
              <a:srgbClr val="C00000"/>
            </a:solidFill>
            <a:ln>
              <a:noFill/>
            </a:ln>
            <a:extLst/>
          </p:spPr>
          <p:txBody>
            <a:bodyPr wrap="square" lIns="61577" tIns="30788" rIns="61577" bIns="30788">
              <a:spAutoFit/>
            </a:bodyPr>
            <a:lstStyle>
              <a:lvl1pPr marL="406400" defTabSz="814388" eaLnBrk="0" hangingPunct="0">
                <a:defRPr>
                  <a:solidFill>
                    <a:schemeClr val="tx1"/>
                  </a:solidFill>
                  <a:latin typeface="Arial" pitchFamily="34" charset="0"/>
                </a:defRPr>
              </a:lvl1pPr>
              <a:lvl2pPr marL="742950" indent="-285750" defTabSz="814388" eaLnBrk="0" hangingPunct="0">
                <a:defRPr>
                  <a:solidFill>
                    <a:schemeClr val="tx1"/>
                  </a:solidFill>
                  <a:latin typeface="Arial" pitchFamily="34" charset="0"/>
                </a:defRPr>
              </a:lvl2pPr>
              <a:lvl3pPr marL="1143000" indent="-228600" defTabSz="814388" eaLnBrk="0" hangingPunct="0">
                <a:defRPr>
                  <a:solidFill>
                    <a:schemeClr val="tx1"/>
                  </a:solidFill>
                  <a:latin typeface="Arial" pitchFamily="34" charset="0"/>
                </a:defRPr>
              </a:lvl3pPr>
              <a:lvl4pPr marL="1600200" indent="-228600" defTabSz="814388" eaLnBrk="0" hangingPunct="0">
                <a:defRPr>
                  <a:solidFill>
                    <a:schemeClr val="tx1"/>
                  </a:solidFill>
                  <a:latin typeface="Arial" pitchFamily="34" charset="0"/>
                </a:defRPr>
              </a:lvl4pPr>
              <a:lvl5pPr marL="2057400" indent="-228600" defTabSz="814388" eaLnBrk="0" hangingPunct="0">
                <a:defRPr>
                  <a:solidFill>
                    <a:schemeClr val="tx1"/>
                  </a:solidFill>
                  <a:latin typeface="Arial" pitchFamily="34" charset="0"/>
                </a:defRPr>
              </a:lvl5pPr>
              <a:lvl6pPr marL="2514600" indent="-228600" defTabSz="814388" eaLnBrk="0" fontAlgn="base" hangingPunct="0">
                <a:spcBef>
                  <a:spcPct val="0"/>
                </a:spcBef>
                <a:spcAft>
                  <a:spcPct val="0"/>
                </a:spcAft>
                <a:defRPr>
                  <a:solidFill>
                    <a:schemeClr val="tx1"/>
                  </a:solidFill>
                  <a:latin typeface="Arial" pitchFamily="34" charset="0"/>
                </a:defRPr>
              </a:lvl6pPr>
              <a:lvl7pPr marL="2971800" indent="-228600" defTabSz="814388" eaLnBrk="0" fontAlgn="base" hangingPunct="0">
                <a:spcBef>
                  <a:spcPct val="0"/>
                </a:spcBef>
                <a:spcAft>
                  <a:spcPct val="0"/>
                </a:spcAft>
                <a:defRPr>
                  <a:solidFill>
                    <a:schemeClr val="tx1"/>
                  </a:solidFill>
                  <a:latin typeface="Arial" pitchFamily="34" charset="0"/>
                </a:defRPr>
              </a:lvl7pPr>
              <a:lvl8pPr marL="3429000" indent="-228600" defTabSz="814388" eaLnBrk="0" fontAlgn="base" hangingPunct="0">
                <a:spcBef>
                  <a:spcPct val="0"/>
                </a:spcBef>
                <a:spcAft>
                  <a:spcPct val="0"/>
                </a:spcAft>
                <a:defRPr>
                  <a:solidFill>
                    <a:schemeClr val="tx1"/>
                  </a:solidFill>
                  <a:latin typeface="Arial" pitchFamily="34" charset="0"/>
                </a:defRPr>
              </a:lvl8pPr>
              <a:lvl9pPr marL="3886200" indent="-228600" defTabSz="814388" eaLnBrk="0" fontAlgn="base" hangingPunct="0">
                <a:spcBef>
                  <a:spcPct val="0"/>
                </a:spcBef>
                <a:spcAft>
                  <a:spcPct val="0"/>
                </a:spcAft>
                <a:defRPr>
                  <a:solidFill>
                    <a:schemeClr val="tx1"/>
                  </a:solidFill>
                  <a:latin typeface="Arial" pitchFamily="34" charset="0"/>
                </a:defRPr>
              </a:lvl9pPr>
            </a:lstStyle>
            <a:p>
              <a:pPr eaLnBrk="1" hangingPunct="1">
                <a:spcBef>
                  <a:spcPct val="30000"/>
                </a:spcBef>
                <a:buClr>
                  <a:schemeClr val="bg1"/>
                </a:buClr>
                <a:buFont typeface="Wingdings" pitchFamily="2" charset="2"/>
                <a:buNone/>
              </a:pPr>
              <a:r>
                <a:rPr lang="zh-CN" altLang="en-US" sz="1500" b="1" dirty="0" smtClean="0">
                  <a:solidFill>
                    <a:schemeClr val="bg1"/>
                  </a:solidFill>
                  <a:latin typeface="FrutigerNext LT Medium" pitchFamily="34" charset="0"/>
                  <a:ea typeface="微软雅黑" pitchFamily="34" charset="-122"/>
                  <a:cs typeface="Arial" pitchFamily="34" charset="0"/>
                  <a:sym typeface="Arial" pitchFamily="34" charset="0"/>
                </a:rPr>
                <a:t>收获价值</a:t>
              </a:r>
              <a:endParaRPr lang="en-US" altLang="zh-CN" sz="1500" b="1" dirty="0">
                <a:solidFill>
                  <a:schemeClr val="bg1"/>
                </a:solidFill>
                <a:latin typeface="FrutigerNext LT Medium" pitchFamily="34" charset="0"/>
                <a:ea typeface="微软雅黑" pitchFamily="34" charset="-122"/>
                <a:cs typeface="Arial" pitchFamily="34" charset="0"/>
                <a:sym typeface="Arial" pitchFamily="34" charset="0"/>
              </a:endParaRPr>
            </a:p>
          </p:txBody>
        </p:sp>
        <p:sp>
          <p:nvSpPr>
            <p:cNvPr id="160" name="Rectangle 11"/>
            <p:cNvSpPr>
              <a:spLocks noChangeArrowheads="1"/>
            </p:cNvSpPr>
            <p:nvPr/>
          </p:nvSpPr>
          <p:spPr bwMode="auto">
            <a:xfrm>
              <a:off x="4087178" y="4112087"/>
              <a:ext cx="3493618" cy="717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1577" tIns="30788" rIns="61577" bIns="30788"/>
            <a:lstStyle/>
            <a:p>
              <a:pPr marL="177356" indent="-177356" defTabSz="610628">
                <a:spcBef>
                  <a:spcPct val="40000"/>
                </a:spcBef>
                <a:buClr>
                  <a:schemeClr val="bg1"/>
                </a:buClr>
                <a:buSzPct val="100000"/>
              </a:pPr>
              <a:endParaRPr lang="zh-CN" altLang="en-US" sz="1200" dirty="0">
                <a:latin typeface="FrutigerNext LT Medium" pitchFamily="34" charset="0"/>
                <a:ea typeface="微软雅黑" pitchFamily="34" charset="-122"/>
                <a:cs typeface="Arial" pitchFamily="34" charset="0"/>
                <a:sym typeface="Arial" pitchFamily="34" charset="0"/>
              </a:endParaRPr>
            </a:p>
          </p:txBody>
        </p:sp>
      </p:grpSp>
      <p:sp>
        <p:nvSpPr>
          <p:cNvPr id="161" name="Rectangle 11"/>
          <p:cNvSpPr>
            <a:spLocks noChangeArrowheads="1"/>
          </p:cNvSpPr>
          <p:nvPr/>
        </p:nvSpPr>
        <p:spPr bwMode="auto">
          <a:xfrm>
            <a:off x="4349385" y="2341289"/>
            <a:ext cx="4609651" cy="79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1577" tIns="30788" rIns="61577" bIns="30788"/>
          <a:lstStyle/>
          <a:p>
            <a:pPr marL="180945" indent="-180945" defTabSz="834884">
              <a:lnSpc>
                <a:spcPct val="120000"/>
              </a:lnSpc>
              <a:buClr>
                <a:srgbClr val="92D050"/>
              </a:buClr>
              <a:buSzPct val="70000"/>
              <a:buFont typeface="Wingdings" pitchFamily="2" charset="2"/>
              <a:buChar char="n"/>
              <a:defRPr/>
            </a:pPr>
            <a:r>
              <a:rPr lang="en-US" altLang="zh-CN" sz="1200" kern="0" dirty="0" smtClean="0">
                <a:solidFill>
                  <a:srgbClr val="000000"/>
                </a:solidFill>
                <a:latin typeface="FrutigerNext LT Medium" pitchFamily="34" charset="0"/>
                <a:ea typeface="微软雅黑" pitchFamily="34" charset="-122"/>
              </a:rPr>
              <a:t>STA</a:t>
            </a:r>
            <a:r>
              <a:rPr lang="zh-CN" altLang="zh-CN" sz="1200" kern="0" dirty="0" smtClean="0">
                <a:solidFill>
                  <a:srgbClr val="000000"/>
                </a:solidFill>
                <a:latin typeface="FrutigerNext LT Medium" pitchFamily="34" charset="0"/>
                <a:ea typeface="微软雅黑" pitchFamily="34" charset="-122"/>
              </a:rPr>
              <a:t>通过</a:t>
            </a:r>
            <a:r>
              <a:rPr lang="en-US" altLang="zh-CN" sz="1200" kern="0" dirty="0" smtClean="0">
                <a:solidFill>
                  <a:srgbClr val="000000"/>
                </a:solidFill>
                <a:latin typeface="FrutigerNext LT Medium" pitchFamily="34" charset="0"/>
                <a:ea typeface="微软雅黑" pitchFamily="34" charset="-122"/>
              </a:rPr>
              <a:t>AP1</a:t>
            </a:r>
            <a:r>
              <a:rPr lang="zh-CN" altLang="zh-CN" sz="1200" kern="0" dirty="0" smtClean="0">
                <a:solidFill>
                  <a:srgbClr val="000000"/>
                </a:solidFill>
                <a:latin typeface="FrutigerNext LT Medium" pitchFamily="34" charset="0"/>
                <a:ea typeface="微软雅黑" pitchFamily="34" charset="-122"/>
              </a:rPr>
              <a:t>申请同</a:t>
            </a:r>
            <a:r>
              <a:rPr lang="en-US" altLang="zh-CN" sz="1200" kern="0" dirty="0" smtClean="0">
                <a:solidFill>
                  <a:srgbClr val="000000"/>
                </a:solidFill>
                <a:latin typeface="FrutigerNext LT Medium" pitchFamily="34" charset="0"/>
                <a:ea typeface="微软雅黑" pitchFamily="34" charset="-122"/>
              </a:rPr>
              <a:t>AC</a:t>
            </a:r>
            <a:r>
              <a:rPr lang="zh-CN" altLang="zh-CN" sz="1200" kern="0" dirty="0" smtClean="0">
                <a:solidFill>
                  <a:srgbClr val="000000"/>
                </a:solidFill>
                <a:latin typeface="FrutigerNext LT Medium" pitchFamily="34" charset="0"/>
                <a:ea typeface="微软雅黑" pitchFamily="34" charset="-122"/>
              </a:rPr>
              <a:t>发生关联，</a:t>
            </a:r>
            <a:r>
              <a:rPr lang="en-US" altLang="zh-CN" sz="1200" kern="0" dirty="0" smtClean="0">
                <a:solidFill>
                  <a:srgbClr val="000000"/>
                </a:solidFill>
                <a:latin typeface="FrutigerNext LT Medium" pitchFamily="34" charset="0"/>
                <a:ea typeface="微软雅黑" pitchFamily="34" charset="-122"/>
              </a:rPr>
              <a:t>AC</a:t>
            </a:r>
            <a:r>
              <a:rPr lang="zh-CN" altLang="zh-CN" sz="1200" kern="0" dirty="0" smtClean="0">
                <a:solidFill>
                  <a:srgbClr val="000000"/>
                </a:solidFill>
                <a:latin typeface="FrutigerNext LT Medium" pitchFamily="34" charset="0"/>
                <a:ea typeface="微软雅黑" pitchFamily="34" charset="-122"/>
              </a:rPr>
              <a:t>判断该</a:t>
            </a:r>
            <a:r>
              <a:rPr lang="en-US" altLang="zh-CN" sz="1200" kern="0" dirty="0" smtClean="0">
                <a:solidFill>
                  <a:srgbClr val="000000"/>
                </a:solidFill>
                <a:latin typeface="FrutigerNext LT Medium" pitchFamily="34" charset="0"/>
                <a:ea typeface="微软雅黑" pitchFamily="34" charset="-122"/>
              </a:rPr>
              <a:t>STA</a:t>
            </a:r>
            <a:r>
              <a:rPr lang="zh-CN" altLang="zh-CN" sz="1200" kern="0" dirty="0" smtClean="0">
                <a:solidFill>
                  <a:srgbClr val="000000"/>
                </a:solidFill>
                <a:latin typeface="FrutigerNext LT Medium" pitchFamily="34" charset="0"/>
                <a:ea typeface="微软雅黑" pitchFamily="34" charset="-122"/>
              </a:rPr>
              <a:t>为首次接入用户，为其创建并保存相关的用户数据信息</a:t>
            </a:r>
            <a:r>
              <a:rPr lang="zh-CN" altLang="en-US" sz="1200" kern="0" dirty="0" smtClean="0">
                <a:solidFill>
                  <a:srgbClr val="000000"/>
                </a:solidFill>
                <a:latin typeface="FrutigerNext LT Medium" pitchFamily="34" charset="0"/>
                <a:ea typeface="微软雅黑" pitchFamily="34" charset="-122"/>
              </a:rPr>
              <a:t>（</a:t>
            </a:r>
            <a:r>
              <a:rPr lang="en-US" altLang="zh-CN" sz="1200" kern="0" dirty="0" smtClean="0">
                <a:solidFill>
                  <a:srgbClr val="000000"/>
                </a:solidFill>
                <a:latin typeface="FrutigerNext LT Medium" pitchFamily="34" charset="0"/>
                <a:ea typeface="微软雅黑" pitchFamily="34" charset="-122"/>
              </a:rPr>
              <a:t>VLAN</a:t>
            </a:r>
            <a:r>
              <a:rPr lang="zh-CN" altLang="en-US" sz="1200" kern="0" dirty="0" smtClean="0">
                <a:solidFill>
                  <a:srgbClr val="000000"/>
                </a:solidFill>
                <a:latin typeface="FrutigerNext LT Medium" pitchFamily="34" charset="0"/>
                <a:ea typeface="微软雅黑" pitchFamily="34" charset="-122"/>
              </a:rPr>
              <a:t>、</a:t>
            </a:r>
            <a:r>
              <a:rPr lang="en-US" altLang="zh-CN" sz="1200" kern="0" dirty="0" smtClean="0">
                <a:solidFill>
                  <a:srgbClr val="000000"/>
                </a:solidFill>
                <a:latin typeface="FrutigerNext LT Medium" pitchFamily="34" charset="0"/>
                <a:ea typeface="微软雅黑" pitchFamily="34" charset="-122"/>
              </a:rPr>
              <a:t>AP ID</a:t>
            </a:r>
            <a:r>
              <a:rPr lang="zh-CN" altLang="en-US" sz="1200" kern="0" dirty="0" smtClean="0">
                <a:solidFill>
                  <a:srgbClr val="000000"/>
                </a:solidFill>
                <a:latin typeface="FrutigerNext LT Medium" pitchFamily="34" charset="0"/>
                <a:ea typeface="微软雅黑" pitchFamily="34" charset="-122"/>
              </a:rPr>
              <a:t>、射频以及</a:t>
            </a:r>
            <a:r>
              <a:rPr lang="en-US" altLang="zh-CN" sz="1200" kern="0" dirty="0" smtClean="0">
                <a:solidFill>
                  <a:srgbClr val="000000"/>
                </a:solidFill>
                <a:latin typeface="FrutigerNext LT Medium" pitchFamily="34" charset="0"/>
                <a:ea typeface="微软雅黑" pitchFamily="34" charset="-122"/>
              </a:rPr>
              <a:t>VAP</a:t>
            </a:r>
            <a:r>
              <a:rPr lang="zh-CN" altLang="en-US" sz="1200" kern="0" dirty="0" smtClean="0">
                <a:solidFill>
                  <a:srgbClr val="000000"/>
                </a:solidFill>
                <a:latin typeface="FrutigerNext LT Medium" pitchFamily="34" charset="0"/>
                <a:ea typeface="微软雅黑" pitchFamily="34" charset="-122"/>
              </a:rPr>
              <a:t>信息）。</a:t>
            </a:r>
            <a:endParaRPr lang="en-US" altLang="zh-CN" sz="1200" kern="0" dirty="0" smtClean="0">
              <a:solidFill>
                <a:srgbClr val="000000"/>
              </a:solidFill>
              <a:latin typeface="FrutigerNext LT Medium" pitchFamily="34" charset="0"/>
              <a:ea typeface="微软雅黑" pitchFamily="34" charset="-122"/>
            </a:endParaRPr>
          </a:p>
          <a:p>
            <a:pPr marL="180945" lvl="6" indent="-180945" defTabSz="834884" fontAlgn="base">
              <a:lnSpc>
                <a:spcPct val="120000"/>
              </a:lnSpc>
              <a:spcBef>
                <a:spcPct val="0"/>
              </a:spcBef>
              <a:spcAft>
                <a:spcPct val="0"/>
              </a:spcAft>
              <a:buClr>
                <a:srgbClr val="92D050"/>
              </a:buClr>
              <a:buSzPct val="70000"/>
              <a:buFont typeface="Wingdings" pitchFamily="2" charset="2"/>
              <a:buChar char="n"/>
              <a:defRPr/>
            </a:pPr>
            <a:r>
              <a:rPr lang="zh-CN" altLang="zh-CN" sz="1200" kern="0" dirty="0" smtClean="0">
                <a:solidFill>
                  <a:srgbClr val="000000"/>
                </a:solidFill>
                <a:latin typeface="FrutigerNext LT Medium" pitchFamily="34" charset="0"/>
                <a:ea typeface="微软雅黑" pitchFamily="34" charset="-122"/>
              </a:rPr>
              <a:t>该</a:t>
            </a:r>
            <a:r>
              <a:rPr lang="en-US" altLang="zh-CN" sz="1200" kern="0" dirty="0" smtClean="0">
                <a:solidFill>
                  <a:srgbClr val="000000"/>
                </a:solidFill>
                <a:latin typeface="FrutigerNext LT Medium" pitchFamily="34" charset="0"/>
                <a:ea typeface="微软雅黑" pitchFamily="34" charset="-122"/>
              </a:rPr>
              <a:t>STA</a:t>
            </a:r>
            <a:r>
              <a:rPr lang="zh-CN" altLang="zh-CN" sz="1200" kern="0" dirty="0" smtClean="0">
                <a:solidFill>
                  <a:srgbClr val="000000"/>
                </a:solidFill>
                <a:latin typeface="FrutigerNext LT Medium" pitchFamily="34" charset="0"/>
                <a:ea typeface="微软雅黑" pitchFamily="34" charset="-122"/>
              </a:rPr>
              <a:t>从</a:t>
            </a:r>
            <a:r>
              <a:rPr lang="en-US" altLang="zh-CN" sz="1200" kern="0" dirty="0" smtClean="0">
                <a:solidFill>
                  <a:srgbClr val="000000"/>
                </a:solidFill>
                <a:latin typeface="FrutigerNext LT Medium" pitchFamily="34" charset="0"/>
                <a:ea typeface="微软雅黑" pitchFamily="34" charset="-122"/>
              </a:rPr>
              <a:t>AP1</a:t>
            </a:r>
            <a:r>
              <a:rPr lang="zh-CN" altLang="zh-CN" sz="1200" kern="0" dirty="0" smtClean="0">
                <a:solidFill>
                  <a:srgbClr val="000000"/>
                </a:solidFill>
                <a:latin typeface="FrutigerNext LT Medium" pitchFamily="34" charset="0"/>
                <a:ea typeface="微软雅黑" pitchFamily="34" charset="-122"/>
              </a:rPr>
              <a:t>覆盖区域向</a:t>
            </a:r>
            <a:r>
              <a:rPr lang="en-US" altLang="zh-CN" sz="1200" kern="0" dirty="0" smtClean="0">
                <a:solidFill>
                  <a:srgbClr val="000000"/>
                </a:solidFill>
                <a:latin typeface="FrutigerNext LT Medium" pitchFamily="34" charset="0"/>
                <a:ea typeface="微软雅黑" pitchFamily="34" charset="-122"/>
              </a:rPr>
              <a:t>AP2</a:t>
            </a:r>
            <a:r>
              <a:rPr lang="zh-CN" altLang="zh-CN" sz="1200" kern="0" dirty="0" smtClean="0">
                <a:solidFill>
                  <a:srgbClr val="000000"/>
                </a:solidFill>
                <a:latin typeface="FrutigerNext LT Medium" pitchFamily="34" charset="0"/>
                <a:ea typeface="微软雅黑" pitchFamily="34" charset="-122"/>
              </a:rPr>
              <a:t>覆盖区域移动；</a:t>
            </a:r>
            <a:r>
              <a:rPr lang="en-US" altLang="zh-CN" sz="1200" kern="0" dirty="0" smtClean="0">
                <a:solidFill>
                  <a:srgbClr val="000000"/>
                </a:solidFill>
                <a:latin typeface="FrutigerNext LT Medium" pitchFamily="34" charset="0"/>
                <a:ea typeface="微软雅黑" pitchFamily="34" charset="-122"/>
              </a:rPr>
              <a:t>STA</a:t>
            </a:r>
            <a:r>
              <a:rPr lang="zh-CN" altLang="zh-CN" sz="1200" kern="0" dirty="0" smtClean="0">
                <a:solidFill>
                  <a:srgbClr val="000000"/>
                </a:solidFill>
                <a:latin typeface="FrutigerNext LT Medium" pitchFamily="34" charset="0"/>
                <a:ea typeface="微软雅黑" pitchFamily="34" charset="-122"/>
              </a:rPr>
              <a:t>断开同</a:t>
            </a:r>
            <a:r>
              <a:rPr lang="en-US" altLang="zh-CN" sz="1200" kern="0" dirty="0" smtClean="0">
                <a:solidFill>
                  <a:srgbClr val="000000"/>
                </a:solidFill>
                <a:latin typeface="FrutigerNext LT Medium" pitchFamily="34" charset="0"/>
                <a:ea typeface="微软雅黑" pitchFamily="34" charset="-122"/>
              </a:rPr>
              <a:t>AP1</a:t>
            </a:r>
            <a:r>
              <a:rPr lang="zh-CN" altLang="zh-CN" sz="1200" kern="0" dirty="0" smtClean="0">
                <a:solidFill>
                  <a:srgbClr val="000000"/>
                </a:solidFill>
                <a:latin typeface="FrutigerNext LT Medium" pitchFamily="34" charset="0"/>
                <a:ea typeface="微软雅黑" pitchFamily="34" charset="-122"/>
              </a:rPr>
              <a:t>的关联，</a:t>
            </a:r>
            <a:r>
              <a:rPr lang="zh-CN" altLang="en-US" sz="1200" kern="0" dirty="0" smtClean="0">
                <a:solidFill>
                  <a:srgbClr val="000000"/>
                </a:solidFill>
                <a:latin typeface="FrutigerNext LT Medium" pitchFamily="34" charset="0"/>
                <a:ea typeface="微软雅黑" pitchFamily="34" charset="-122"/>
              </a:rPr>
              <a:t>并向</a:t>
            </a:r>
            <a:r>
              <a:rPr lang="en-US" altLang="zh-CN" sz="1200" kern="0" dirty="0" smtClean="0">
                <a:solidFill>
                  <a:srgbClr val="000000"/>
                </a:solidFill>
                <a:latin typeface="FrutigerNext LT Medium" pitchFamily="34" charset="0"/>
                <a:ea typeface="微软雅黑" pitchFamily="34" charset="-122"/>
              </a:rPr>
              <a:t>AP2</a:t>
            </a:r>
            <a:r>
              <a:rPr lang="zh-CN" altLang="en-US" sz="1200" kern="0" dirty="0" smtClean="0">
                <a:solidFill>
                  <a:srgbClr val="000000"/>
                </a:solidFill>
                <a:latin typeface="FrutigerNext LT Medium" pitchFamily="34" charset="0"/>
                <a:ea typeface="微软雅黑" pitchFamily="34" charset="-122"/>
              </a:rPr>
              <a:t>发送关联请求</a:t>
            </a:r>
            <a:r>
              <a:rPr lang="zh-CN" altLang="zh-CN" sz="1200" kern="0" dirty="0" smtClean="0">
                <a:solidFill>
                  <a:srgbClr val="000000"/>
                </a:solidFill>
                <a:latin typeface="FrutigerNext LT Medium" pitchFamily="34" charset="0"/>
                <a:ea typeface="微软雅黑" pitchFamily="34" charset="-122"/>
              </a:rPr>
              <a:t>。</a:t>
            </a:r>
          </a:p>
          <a:p>
            <a:pPr marL="180945" indent="-180945" defTabSz="834884">
              <a:lnSpc>
                <a:spcPct val="120000"/>
              </a:lnSpc>
              <a:buClr>
                <a:srgbClr val="92D050"/>
              </a:buClr>
              <a:buSzPct val="70000"/>
              <a:buFont typeface="Wingdings" pitchFamily="2" charset="2"/>
              <a:buChar char="n"/>
              <a:defRPr/>
            </a:pPr>
            <a:r>
              <a:rPr lang="en-US" altLang="zh-CN" sz="1200" kern="0" dirty="0" smtClean="0">
                <a:solidFill>
                  <a:srgbClr val="000000"/>
                </a:solidFill>
                <a:latin typeface="FrutigerNext LT Medium" pitchFamily="34" charset="0"/>
                <a:ea typeface="微软雅黑" pitchFamily="34" charset="-122"/>
              </a:rPr>
              <a:t>STA</a:t>
            </a:r>
            <a:r>
              <a:rPr lang="zh-CN" altLang="zh-CN" sz="1200" kern="0" dirty="0" smtClean="0">
                <a:solidFill>
                  <a:srgbClr val="000000"/>
                </a:solidFill>
                <a:latin typeface="FrutigerNext LT Medium" pitchFamily="34" charset="0"/>
                <a:ea typeface="微软雅黑" pitchFamily="34" charset="-122"/>
              </a:rPr>
              <a:t>通过</a:t>
            </a:r>
            <a:r>
              <a:rPr lang="en-US" altLang="zh-CN" sz="1200" kern="0" dirty="0" smtClean="0">
                <a:solidFill>
                  <a:srgbClr val="000000"/>
                </a:solidFill>
                <a:latin typeface="FrutigerNext LT Medium" pitchFamily="34" charset="0"/>
                <a:ea typeface="微软雅黑" pitchFamily="34" charset="-122"/>
              </a:rPr>
              <a:t>AP2</a:t>
            </a:r>
            <a:r>
              <a:rPr lang="zh-CN" altLang="zh-CN" sz="1200" kern="0" dirty="0" smtClean="0">
                <a:solidFill>
                  <a:srgbClr val="000000"/>
                </a:solidFill>
                <a:latin typeface="FrutigerNext LT Medium" pitchFamily="34" charset="0"/>
                <a:ea typeface="微软雅黑" pitchFamily="34" charset="-122"/>
              </a:rPr>
              <a:t>重新同</a:t>
            </a:r>
            <a:r>
              <a:rPr lang="en-US" altLang="zh-CN" sz="1200" kern="0" dirty="0" smtClean="0">
                <a:solidFill>
                  <a:srgbClr val="000000"/>
                </a:solidFill>
                <a:latin typeface="FrutigerNext LT Medium" pitchFamily="34" charset="0"/>
                <a:ea typeface="微软雅黑" pitchFamily="34" charset="-122"/>
              </a:rPr>
              <a:t>AC</a:t>
            </a:r>
            <a:r>
              <a:rPr lang="zh-CN" altLang="zh-CN" sz="1200" kern="0" dirty="0" smtClean="0">
                <a:solidFill>
                  <a:srgbClr val="000000"/>
                </a:solidFill>
                <a:latin typeface="FrutigerNext LT Medium" pitchFamily="34" charset="0"/>
                <a:ea typeface="微软雅黑" pitchFamily="34" charset="-122"/>
              </a:rPr>
              <a:t>发生关联，</a:t>
            </a:r>
            <a:r>
              <a:rPr lang="en-US" altLang="zh-CN" sz="1200" kern="0" dirty="0" smtClean="0">
                <a:solidFill>
                  <a:srgbClr val="000000"/>
                </a:solidFill>
                <a:latin typeface="FrutigerNext LT Medium" pitchFamily="34" charset="0"/>
                <a:ea typeface="微软雅黑" pitchFamily="34" charset="-122"/>
              </a:rPr>
              <a:t>AC</a:t>
            </a:r>
            <a:r>
              <a:rPr lang="zh-CN" altLang="zh-CN" sz="1200" kern="0" dirty="0" smtClean="0">
                <a:solidFill>
                  <a:srgbClr val="000000"/>
                </a:solidFill>
                <a:latin typeface="FrutigerNext LT Medium" pitchFamily="34" charset="0"/>
                <a:ea typeface="微软雅黑" pitchFamily="34" charset="-122"/>
              </a:rPr>
              <a:t>通过用户数据信息判断该</a:t>
            </a:r>
            <a:r>
              <a:rPr lang="en-US" altLang="zh-CN" sz="1200" kern="0" dirty="0" smtClean="0">
                <a:solidFill>
                  <a:srgbClr val="000000"/>
                </a:solidFill>
                <a:latin typeface="FrutigerNext LT Medium" pitchFamily="34" charset="0"/>
                <a:ea typeface="微软雅黑" pitchFamily="34" charset="-122"/>
              </a:rPr>
              <a:t>STA</a:t>
            </a:r>
            <a:r>
              <a:rPr lang="zh-CN" altLang="zh-CN" sz="1200" kern="0" dirty="0" smtClean="0">
                <a:solidFill>
                  <a:srgbClr val="000000"/>
                </a:solidFill>
                <a:latin typeface="FrutigerNext LT Medium" pitchFamily="34" charset="0"/>
                <a:ea typeface="微软雅黑" pitchFamily="34" charset="-122"/>
              </a:rPr>
              <a:t>为漫游用户</a:t>
            </a:r>
            <a:r>
              <a:rPr lang="zh-CN" altLang="en-US" sz="1200" kern="0" dirty="0" smtClean="0">
                <a:solidFill>
                  <a:srgbClr val="000000"/>
                </a:solidFill>
                <a:latin typeface="FrutigerNext LT Medium" pitchFamily="34" charset="0"/>
                <a:ea typeface="微软雅黑" pitchFamily="34" charset="-122"/>
              </a:rPr>
              <a:t>，</a:t>
            </a:r>
            <a:r>
              <a:rPr lang="zh-CN" altLang="zh-CN" sz="1200" kern="0" dirty="0" smtClean="0">
                <a:solidFill>
                  <a:srgbClr val="000000"/>
                </a:solidFill>
                <a:latin typeface="FrutigerNext LT Medium" pitchFamily="34" charset="0"/>
                <a:ea typeface="微软雅黑" pitchFamily="34" charset="-122"/>
              </a:rPr>
              <a:t>允许</a:t>
            </a:r>
            <a:r>
              <a:rPr lang="en-US" altLang="zh-CN" sz="1200" kern="0" dirty="0" smtClean="0">
                <a:solidFill>
                  <a:srgbClr val="000000"/>
                </a:solidFill>
                <a:latin typeface="FrutigerNext LT Medium" pitchFamily="34" charset="0"/>
                <a:ea typeface="微软雅黑" pitchFamily="34" charset="-122"/>
              </a:rPr>
              <a:t>STA</a:t>
            </a:r>
            <a:r>
              <a:rPr lang="zh-CN" altLang="zh-CN" sz="1200" kern="0" dirty="0" smtClean="0">
                <a:solidFill>
                  <a:srgbClr val="000000"/>
                </a:solidFill>
                <a:latin typeface="FrutigerNext LT Medium" pitchFamily="34" charset="0"/>
                <a:ea typeface="微软雅黑" pitchFamily="34" charset="-122"/>
              </a:rPr>
              <a:t>保持其原有</a:t>
            </a:r>
            <a:r>
              <a:rPr lang="en-US" altLang="zh-CN" sz="1200" kern="0" dirty="0" smtClean="0">
                <a:solidFill>
                  <a:srgbClr val="000000"/>
                </a:solidFill>
                <a:latin typeface="FrutigerNext LT Medium" pitchFamily="34" charset="0"/>
                <a:ea typeface="微软雅黑" pitchFamily="34" charset="-122"/>
              </a:rPr>
              <a:t>IP</a:t>
            </a:r>
            <a:r>
              <a:rPr lang="zh-CN" altLang="zh-CN" sz="1200" kern="0" dirty="0" smtClean="0">
                <a:solidFill>
                  <a:srgbClr val="000000"/>
                </a:solidFill>
                <a:latin typeface="FrutigerNext LT Medium" pitchFamily="34" charset="0"/>
                <a:ea typeface="微软雅黑" pitchFamily="34" charset="-122"/>
              </a:rPr>
              <a:t>通讯</a:t>
            </a:r>
            <a:r>
              <a:rPr lang="zh-CN" altLang="en-US" sz="1200" kern="0" dirty="0" smtClean="0">
                <a:solidFill>
                  <a:srgbClr val="000000"/>
                </a:solidFill>
                <a:latin typeface="FrutigerNext LT Medium" pitchFamily="34" charset="0"/>
                <a:ea typeface="微软雅黑" pitchFamily="34" charset="-122"/>
              </a:rPr>
              <a:t>。</a:t>
            </a:r>
          </a:p>
        </p:txBody>
      </p:sp>
      <p:sp>
        <p:nvSpPr>
          <p:cNvPr id="162" name="矩形 161"/>
          <p:cNvSpPr/>
          <p:nvPr/>
        </p:nvSpPr>
        <p:spPr>
          <a:xfrm>
            <a:off x="4350261" y="4254638"/>
            <a:ext cx="4581088" cy="313932"/>
          </a:xfrm>
          <a:prstGeom prst="rect">
            <a:avLst/>
          </a:prstGeom>
        </p:spPr>
        <p:txBody>
          <a:bodyPr wrap="square">
            <a:spAutoFit/>
          </a:bodyPr>
          <a:lstStyle/>
          <a:p>
            <a:pPr marL="180945" indent="-180945" defTabSz="834884">
              <a:lnSpc>
                <a:spcPct val="120000"/>
              </a:lnSpc>
              <a:buClr>
                <a:srgbClr val="92D050"/>
              </a:buClr>
              <a:buSzPct val="70000"/>
              <a:buFont typeface="Wingdings" pitchFamily="2" charset="2"/>
              <a:buChar char="n"/>
            </a:pPr>
            <a:r>
              <a:rPr lang="zh-CN" altLang="en-US" sz="1200" kern="0" dirty="0" smtClean="0">
                <a:solidFill>
                  <a:srgbClr val="000000"/>
                </a:solidFill>
                <a:latin typeface="FrutigerNext LT Medium" pitchFamily="34" charset="0"/>
                <a:ea typeface="微软雅黑" pitchFamily="34" charset="-122"/>
              </a:rPr>
              <a:t>漫游过程中用户业务不中断，实现</a:t>
            </a:r>
            <a:r>
              <a:rPr lang="en-US" altLang="zh-CN" sz="1200" kern="0" dirty="0" smtClean="0">
                <a:solidFill>
                  <a:srgbClr val="000000"/>
                </a:solidFill>
                <a:latin typeface="FrutigerNext LT Medium" pitchFamily="34" charset="0"/>
                <a:ea typeface="微软雅黑" pitchFamily="34" charset="-122"/>
              </a:rPr>
              <a:t>50ms</a:t>
            </a:r>
            <a:r>
              <a:rPr lang="zh-CN" altLang="en-US" sz="1200" kern="0" dirty="0" smtClean="0">
                <a:solidFill>
                  <a:srgbClr val="000000"/>
                </a:solidFill>
                <a:latin typeface="FrutigerNext LT Medium" pitchFamily="34" charset="0"/>
                <a:ea typeface="微软雅黑" pitchFamily="34" charset="-122"/>
              </a:rPr>
              <a:t>切换，打造“无缝校园” </a:t>
            </a:r>
            <a:endParaRPr lang="en-US" altLang="zh-CN" sz="1200" kern="0" dirty="0" smtClean="0">
              <a:solidFill>
                <a:srgbClr val="000000"/>
              </a:solidFill>
              <a:latin typeface="FrutigerNext LT Medium" pitchFamily="34" charset="0"/>
              <a:ea typeface="微软雅黑" pitchFamily="34" charset="-122"/>
            </a:endParaRPr>
          </a:p>
        </p:txBody>
      </p:sp>
      <p:sp>
        <p:nvSpPr>
          <p:cNvPr id="165" name="Rectangle 5"/>
          <p:cNvSpPr>
            <a:spLocks noChangeArrowheads="1"/>
          </p:cNvSpPr>
          <p:nvPr/>
        </p:nvSpPr>
        <p:spPr bwMode="auto">
          <a:xfrm>
            <a:off x="4355106" y="751981"/>
            <a:ext cx="4626942" cy="1221080"/>
          </a:xfrm>
          <a:prstGeom prst="rect">
            <a:avLst/>
          </a:prstGeom>
          <a:solidFill>
            <a:schemeClr val="bg1"/>
          </a:solidFill>
          <a:ln/>
          <a:extLst/>
        </p:spPr>
        <p:style>
          <a:lnRef idx="1">
            <a:schemeClr val="accent2"/>
          </a:lnRef>
          <a:fillRef idx="2">
            <a:schemeClr val="accent2"/>
          </a:fillRef>
          <a:effectRef idx="1">
            <a:schemeClr val="accent2"/>
          </a:effectRef>
          <a:fontRef idx="minor">
            <a:schemeClr val="dk1"/>
          </a:fontRef>
        </p:style>
        <p:txBody>
          <a:bodyPr wrap="none" lIns="68562" tIns="34281" rIns="68562" bIns="34281" anchor="ctr"/>
          <a:lstStyle/>
          <a:p>
            <a:pPr>
              <a:buClr>
                <a:srgbClr val="0096D6"/>
              </a:buClr>
              <a:buFont typeface="Arial" pitchFamily="34" charset="0"/>
              <a:buNone/>
            </a:pPr>
            <a:endParaRPr lang="zh-CN" altLang="zh-CN" sz="1500" dirty="0">
              <a:solidFill>
                <a:srgbClr val="0096D6"/>
              </a:solidFill>
              <a:latin typeface="FrutigerNext LT Medium" pitchFamily="34" charset="0"/>
              <a:ea typeface="微软雅黑" pitchFamily="34" charset="-122"/>
              <a:cs typeface="Arial" pitchFamily="34" charset="0"/>
              <a:sym typeface="Arial" pitchFamily="34" charset="0"/>
            </a:endParaRPr>
          </a:p>
        </p:txBody>
      </p:sp>
      <p:sp>
        <p:nvSpPr>
          <p:cNvPr id="166" name="Text Box 9"/>
          <p:cNvSpPr txBox="1">
            <a:spLocks noChangeArrowheads="1"/>
          </p:cNvSpPr>
          <p:nvPr/>
        </p:nvSpPr>
        <p:spPr bwMode="auto">
          <a:xfrm>
            <a:off x="4355106" y="751979"/>
            <a:ext cx="4583912" cy="290513"/>
          </a:xfrm>
          <a:prstGeom prst="rect">
            <a:avLst/>
          </a:prstGeom>
          <a:solidFill>
            <a:srgbClr val="C00000"/>
          </a:solidFill>
          <a:ln>
            <a:noFill/>
          </a:ln>
          <a:extLst/>
        </p:spPr>
        <p:txBody>
          <a:bodyPr wrap="square" lIns="61577" tIns="30788" rIns="61577" bIns="30788">
            <a:spAutoFit/>
          </a:bodyPr>
          <a:lstStyle>
            <a:lvl1pPr marL="406400" defTabSz="814388" eaLnBrk="0" hangingPunct="0">
              <a:defRPr>
                <a:solidFill>
                  <a:schemeClr val="tx1"/>
                </a:solidFill>
                <a:latin typeface="Arial" pitchFamily="34" charset="0"/>
              </a:defRPr>
            </a:lvl1pPr>
            <a:lvl2pPr marL="742950" indent="-285750" defTabSz="814388" eaLnBrk="0" hangingPunct="0">
              <a:defRPr>
                <a:solidFill>
                  <a:schemeClr val="tx1"/>
                </a:solidFill>
                <a:latin typeface="Arial" pitchFamily="34" charset="0"/>
              </a:defRPr>
            </a:lvl2pPr>
            <a:lvl3pPr marL="1143000" indent="-228600" defTabSz="814388" eaLnBrk="0" hangingPunct="0">
              <a:defRPr>
                <a:solidFill>
                  <a:schemeClr val="tx1"/>
                </a:solidFill>
                <a:latin typeface="Arial" pitchFamily="34" charset="0"/>
              </a:defRPr>
            </a:lvl3pPr>
            <a:lvl4pPr marL="1600200" indent="-228600" defTabSz="814388" eaLnBrk="0" hangingPunct="0">
              <a:defRPr>
                <a:solidFill>
                  <a:schemeClr val="tx1"/>
                </a:solidFill>
                <a:latin typeface="Arial" pitchFamily="34" charset="0"/>
              </a:defRPr>
            </a:lvl4pPr>
            <a:lvl5pPr marL="2057400" indent="-228600" defTabSz="814388" eaLnBrk="0" hangingPunct="0">
              <a:defRPr>
                <a:solidFill>
                  <a:schemeClr val="tx1"/>
                </a:solidFill>
                <a:latin typeface="Arial" pitchFamily="34" charset="0"/>
              </a:defRPr>
            </a:lvl5pPr>
            <a:lvl6pPr marL="2514600" indent="-228600" defTabSz="814388" eaLnBrk="0" fontAlgn="base" hangingPunct="0">
              <a:spcBef>
                <a:spcPct val="0"/>
              </a:spcBef>
              <a:spcAft>
                <a:spcPct val="0"/>
              </a:spcAft>
              <a:defRPr>
                <a:solidFill>
                  <a:schemeClr val="tx1"/>
                </a:solidFill>
                <a:latin typeface="Arial" pitchFamily="34" charset="0"/>
              </a:defRPr>
            </a:lvl6pPr>
            <a:lvl7pPr marL="2971800" indent="-228600" defTabSz="814388" eaLnBrk="0" fontAlgn="base" hangingPunct="0">
              <a:spcBef>
                <a:spcPct val="0"/>
              </a:spcBef>
              <a:spcAft>
                <a:spcPct val="0"/>
              </a:spcAft>
              <a:defRPr>
                <a:solidFill>
                  <a:schemeClr val="tx1"/>
                </a:solidFill>
                <a:latin typeface="Arial" pitchFamily="34" charset="0"/>
              </a:defRPr>
            </a:lvl7pPr>
            <a:lvl8pPr marL="3429000" indent="-228600" defTabSz="814388" eaLnBrk="0" fontAlgn="base" hangingPunct="0">
              <a:spcBef>
                <a:spcPct val="0"/>
              </a:spcBef>
              <a:spcAft>
                <a:spcPct val="0"/>
              </a:spcAft>
              <a:defRPr>
                <a:solidFill>
                  <a:schemeClr val="tx1"/>
                </a:solidFill>
                <a:latin typeface="Arial" pitchFamily="34" charset="0"/>
              </a:defRPr>
            </a:lvl8pPr>
            <a:lvl9pPr marL="3886200" indent="-228600" defTabSz="814388" eaLnBrk="0" fontAlgn="base" hangingPunct="0">
              <a:spcBef>
                <a:spcPct val="0"/>
              </a:spcBef>
              <a:spcAft>
                <a:spcPct val="0"/>
              </a:spcAft>
              <a:defRPr>
                <a:solidFill>
                  <a:schemeClr val="tx1"/>
                </a:solidFill>
                <a:latin typeface="Arial" pitchFamily="34" charset="0"/>
              </a:defRPr>
            </a:lvl9pPr>
          </a:lstStyle>
          <a:p>
            <a:pPr eaLnBrk="1" hangingPunct="1">
              <a:spcBef>
                <a:spcPct val="30000"/>
              </a:spcBef>
              <a:buClr>
                <a:schemeClr val="bg1"/>
              </a:buClr>
              <a:buFont typeface="Wingdings" pitchFamily="2" charset="2"/>
              <a:buNone/>
            </a:pPr>
            <a:r>
              <a:rPr lang="zh-CN" altLang="en-US" sz="1500" b="1" dirty="0" smtClean="0">
                <a:solidFill>
                  <a:schemeClr val="bg1"/>
                </a:solidFill>
                <a:latin typeface="FrutigerNext LT Medium" pitchFamily="34" charset="0"/>
                <a:ea typeface="微软雅黑" pitchFamily="34" charset="-122"/>
                <a:cs typeface="Arial" pitchFamily="34" charset="0"/>
                <a:sym typeface="Arial" pitchFamily="34" charset="0"/>
              </a:rPr>
              <a:t>漫游分类</a:t>
            </a:r>
            <a:endParaRPr lang="en-US" altLang="zh-CN" sz="1500" b="1" dirty="0">
              <a:solidFill>
                <a:schemeClr val="bg1"/>
              </a:solidFill>
              <a:latin typeface="FrutigerNext LT Medium" pitchFamily="34" charset="0"/>
              <a:ea typeface="微软雅黑" pitchFamily="34" charset="-122"/>
              <a:cs typeface="Arial" pitchFamily="34" charset="0"/>
              <a:sym typeface="Arial" pitchFamily="34" charset="0"/>
            </a:endParaRPr>
          </a:p>
        </p:txBody>
      </p:sp>
      <p:sp>
        <p:nvSpPr>
          <p:cNvPr id="167" name="Rectangle 11"/>
          <p:cNvSpPr>
            <a:spLocks noChangeArrowheads="1"/>
          </p:cNvSpPr>
          <p:nvPr/>
        </p:nvSpPr>
        <p:spPr bwMode="auto">
          <a:xfrm>
            <a:off x="4356260" y="1075206"/>
            <a:ext cx="4609651" cy="79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1577" tIns="30788" rIns="61577" bIns="30788"/>
          <a:lstStyle/>
          <a:p>
            <a:pPr marL="180945" indent="-180945" defTabSz="834884">
              <a:lnSpc>
                <a:spcPct val="120000"/>
              </a:lnSpc>
              <a:buClr>
                <a:srgbClr val="92D050"/>
              </a:buClr>
              <a:buSzPct val="70000"/>
              <a:buFont typeface="Wingdings" pitchFamily="2" charset="2"/>
              <a:buChar char="n"/>
            </a:pPr>
            <a:r>
              <a:rPr lang="zh-CN" altLang="en-US" sz="1200" b="1" kern="0" dirty="0" smtClean="0">
                <a:solidFill>
                  <a:srgbClr val="000000"/>
                </a:solidFill>
                <a:latin typeface="FrutigerNext LT Medium" pitchFamily="34" charset="0"/>
                <a:ea typeface="微软雅黑" pitchFamily="34" charset="-122"/>
              </a:rPr>
              <a:t>二层漫游：</a:t>
            </a:r>
            <a:r>
              <a:rPr lang="zh-CN" altLang="zh-CN" sz="1200" kern="0" dirty="0" smtClean="0">
                <a:solidFill>
                  <a:srgbClr val="000000"/>
                </a:solidFill>
                <a:latin typeface="FrutigerNext LT Medium" pitchFamily="34" charset="0"/>
                <a:ea typeface="微软雅黑" pitchFamily="34" charset="-122"/>
              </a:rPr>
              <a:t>在同一个子网</a:t>
            </a:r>
            <a:r>
              <a:rPr lang="zh-CN" altLang="en-US" sz="1200" kern="0" dirty="0" smtClean="0">
                <a:solidFill>
                  <a:srgbClr val="000000"/>
                </a:solidFill>
                <a:latin typeface="FrutigerNext LT Medium" pitchFamily="34" charset="0"/>
                <a:ea typeface="微软雅黑" pitchFamily="34" charset="-122"/>
              </a:rPr>
              <a:t>（</a:t>
            </a:r>
            <a:r>
              <a:rPr lang="en-US" altLang="zh-CN" sz="1200" kern="0" dirty="0" smtClean="0">
                <a:solidFill>
                  <a:srgbClr val="000000"/>
                </a:solidFill>
                <a:latin typeface="FrutigerNext LT Medium" pitchFamily="34" charset="0"/>
                <a:ea typeface="微软雅黑" pitchFamily="34" charset="-122"/>
              </a:rPr>
              <a:t>VLAN)</a:t>
            </a:r>
            <a:r>
              <a:rPr lang="zh-CN" altLang="zh-CN" sz="1200" kern="0" dirty="0" smtClean="0">
                <a:solidFill>
                  <a:srgbClr val="000000"/>
                </a:solidFill>
                <a:latin typeface="FrutigerNext LT Medium" pitchFamily="34" charset="0"/>
                <a:ea typeface="微软雅黑" pitchFamily="34" charset="-122"/>
              </a:rPr>
              <a:t>内的漫游</a:t>
            </a:r>
            <a:r>
              <a:rPr lang="zh-CN" altLang="en-US" sz="1200" kern="0" dirty="0" smtClean="0">
                <a:solidFill>
                  <a:srgbClr val="000000"/>
                </a:solidFill>
                <a:latin typeface="FrutigerNext LT Medium" pitchFamily="34" charset="0"/>
                <a:ea typeface="微软雅黑" pitchFamily="34" charset="-122"/>
              </a:rPr>
              <a:t>。</a:t>
            </a:r>
            <a:endParaRPr lang="en-US" altLang="zh-CN" sz="1200" kern="0" dirty="0" smtClean="0">
              <a:solidFill>
                <a:srgbClr val="000000"/>
              </a:solidFill>
              <a:latin typeface="FrutigerNext LT Medium" pitchFamily="34" charset="0"/>
              <a:ea typeface="微软雅黑" pitchFamily="34" charset="-122"/>
            </a:endParaRPr>
          </a:p>
          <a:p>
            <a:pPr marL="180945" indent="-180945" defTabSz="834884">
              <a:lnSpc>
                <a:spcPct val="120000"/>
              </a:lnSpc>
              <a:buClr>
                <a:srgbClr val="92D050"/>
              </a:buClr>
              <a:buSzPct val="70000"/>
              <a:buFont typeface="Wingdings" pitchFamily="2" charset="2"/>
              <a:buChar char="n"/>
            </a:pPr>
            <a:r>
              <a:rPr lang="zh-CN" altLang="en-US" sz="1200" b="1" kern="0" dirty="0" smtClean="0">
                <a:solidFill>
                  <a:srgbClr val="000000"/>
                </a:solidFill>
                <a:latin typeface="FrutigerNext LT Medium" pitchFamily="34" charset="0"/>
                <a:ea typeface="微软雅黑" pitchFamily="34" charset="-122"/>
              </a:rPr>
              <a:t>三层漫游：</a:t>
            </a:r>
            <a:r>
              <a:rPr lang="zh-CN" altLang="zh-CN" sz="1200" kern="0" dirty="0" smtClean="0">
                <a:solidFill>
                  <a:srgbClr val="000000"/>
                </a:solidFill>
                <a:latin typeface="FrutigerNext LT Medium" pitchFamily="34" charset="0"/>
                <a:ea typeface="微软雅黑" pitchFamily="34" charset="-122"/>
              </a:rPr>
              <a:t>在不同子网</a:t>
            </a:r>
            <a:r>
              <a:rPr lang="en-US" altLang="zh-CN" sz="1200" kern="0" dirty="0" smtClean="0">
                <a:solidFill>
                  <a:srgbClr val="000000"/>
                </a:solidFill>
                <a:latin typeface="FrutigerNext LT Medium" pitchFamily="34" charset="0"/>
                <a:ea typeface="微软雅黑" pitchFamily="34" charset="-122"/>
              </a:rPr>
              <a:t>(VLAN)</a:t>
            </a:r>
            <a:r>
              <a:rPr lang="zh-CN" altLang="zh-CN" sz="1200" kern="0" dirty="0" smtClean="0">
                <a:solidFill>
                  <a:srgbClr val="000000"/>
                </a:solidFill>
                <a:latin typeface="FrutigerNext LT Medium" pitchFamily="34" charset="0"/>
                <a:ea typeface="微软雅黑" pitchFamily="34" charset="-122"/>
              </a:rPr>
              <a:t>内的漫游</a:t>
            </a:r>
            <a:endParaRPr lang="en-US" altLang="zh-CN" sz="1200" kern="0" dirty="0" smtClean="0">
              <a:solidFill>
                <a:srgbClr val="000000"/>
              </a:solidFill>
              <a:latin typeface="FrutigerNext LT Medium" pitchFamily="34" charset="0"/>
              <a:ea typeface="微软雅黑" pitchFamily="34" charset="-122"/>
            </a:endParaRPr>
          </a:p>
          <a:p>
            <a:pPr marL="180945" indent="-180945" defTabSz="834884">
              <a:lnSpc>
                <a:spcPct val="120000"/>
              </a:lnSpc>
              <a:buClr>
                <a:srgbClr val="92D050"/>
              </a:buClr>
              <a:buSzPct val="70000"/>
              <a:buFont typeface="Wingdings" pitchFamily="2" charset="2"/>
              <a:buChar char="n"/>
            </a:pPr>
            <a:r>
              <a:rPr lang="zh-CN" altLang="en-US" sz="1200" b="1" kern="0" dirty="0" smtClean="0">
                <a:solidFill>
                  <a:srgbClr val="000000"/>
                </a:solidFill>
                <a:latin typeface="FrutigerNext LT Medium" pitchFamily="34" charset="0"/>
                <a:ea typeface="微软雅黑" pitchFamily="34" charset="-122"/>
              </a:rPr>
              <a:t>快速漫游 ：</a:t>
            </a:r>
            <a:r>
              <a:rPr lang="en-US" altLang="zh-CN" sz="1200" kern="0" dirty="0" smtClean="0">
                <a:solidFill>
                  <a:srgbClr val="000000"/>
                </a:solidFill>
                <a:latin typeface="FrutigerNext LT Medium" pitchFamily="34" charset="0"/>
                <a:ea typeface="微软雅黑" pitchFamily="34" charset="-122"/>
              </a:rPr>
              <a:t>802.1X</a:t>
            </a:r>
            <a:r>
              <a:rPr lang="zh-CN" altLang="en-US" sz="1200" kern="0" dirty="0" smtClean="0">
                <a:solidFill>
                  <a:srgbClr val="000000"/>
                </a:solidFill>
                <a:latin typeface="FrutigerNext LT Medium" pitchFamily="34" charset="0"/>
                <a:ea typeface="微软雅黑" pitchFamily="34" charset="-122"/>
              </a:rPr>
              <a:t>认证模式下，</a:t>
            </a:r>
            <a:r>
              <a:rPr lang="zh-CN" altLang="zh-CN" sz="1200" kern="0" dirty="0" smtClean="0">
                <a:solidFill>
                  <a:srgbClr val="000000"/>
                </a:solidFill>
                <a:latin typeface="FrutigerNext LT Medium" pitchFamily="34" charset="0"/>
                <a:ea typeface="微软雅黑" pitchFamily="34" charset="-122"/>
              </a:rPr>
              <a:t>支持</a:t>
            </a:r>
            <a:r>
              <a:rPr lang="en-US" altLang="zh-CN" sz="1200" kern="0" dirty="0" smtClean="0">
                <a:solidFill>
                  <a:srgbClr val="000000"/>
                </a:solidFill>
                <a:latin typeface="FrutigerNext LT Medium" pitchFamily="34" charset="0"/>
                <a:ea typeface="微软雅黑" pitchFamily="34" charset="-122"/>
              </a:rPr>
              <a:t>Key Caching</a:t>
            </a:r>
            <a:r>
              <a:rPr lang="zh-CN" altLang="zh-CN" sz="1200" kern="0" dirty="0" smtClean="0">
                <a:solidFill>
                  <a:srgbClr val="000000"/>
                </a:solidFill>
                <a:latin typeface="FrutigerNext LT Medium" pitchFamily="34" charset="0"/>
                <a:ea typeface="微软雅黑" pitchFamily="34" charset="-122"/>
              </a:rPr>
              <a:t>快速</a:t>
            </a:r>
            <a:r>
              <a:rPr lang="zh-CN" altLang="en-US" sz="1200" kern="0" dirty="0" smtClean="0">
                <a:solidFill>
                  <a:srgbClr val="000000"/>
                </a:solidFill>
                <a:latin typeface="FrutigerNext LT Medium" pitchFamily="34" charset="0"/>
                <a:ea typeface="微软雅黑" pitchFamily="34" charset="-122"/>
              </a:rPr>
              <a:t>协商</a:t>
            </a:r>
            <a:r>
              <a:rPr lang="zh-CN" altLang="zh-CN" sz="1200" kern="0" dirty="0" smtClean="0">
                <a:solidFill>
                  <a:srgbClr val="000000"/>
                </a:solidFill>
                <a:latin typeface="FrutigerNext LT Medium" pitchFamily="34" charset="0"/>
                <a:ea typeface="微软雅黑" pitchFamily="34" charset="-122"/>
              </a:rPr>
              <a:t>技术</a:t>
            </a:r>
            <a:r>
              <a:rPr lang="zh-CN" altLang="en-US" sz="1200" kern="0" dirty="0" smtClean="0">
                <a:solidFill>
                  <a:srgbClr val="000000"/>
                </a:solidFill>
                <a:latin typeface="FrutigerNext LT Medium" pitchFamily="34" charset="0"/>
                <a:ea typeface="微软雅黑" pitchFamily="34" charset="-122"/>
              </a:rPr>
              <a:t>的二层漫游。</a:t>
            </a:r>
            <a:endParaRPr lang="zh-CN" altLang="zh-CN" sz="1200" kern="0" dirty="0" smtClean="0">
              <a:solidFill>
                <a:srgbClr val="000000"/>
              </a:solidFill>
              <a:latin typeface="FrutigerNext LT Medium" pitchFamily="34" charset="0"/>
              <a:ea typeface="微软雅黑" pitchFamily="34" charset="-122"/>
            </a:endParaRPr>
          </a:p>
        </p:txBody>
      </p:sp>
      <p:sp>
        <p:nvSpPr>
          <p:cNvPr id="168" name="Text Box 6"/>
          <p:cNvSpPr txBox="1">
            <a:spLocks noChangeArrowheads="1"/>
          </p:cNvSpPr>
          <p:nvPr/>
        </p:nvSpPr>
        <p:spPr bwMode="auto">
          <a:xfrm>
            <a:off x="4323102" y="717325"/>
            <a:ext cx="427888" cy="311476"/>
          </a:xfrm>
          <a:prstGeom prst="rect">
            <a:avLst/>
          </a:prstGeom>
          <a:noFill/>
          <a:ln w="9525">
            <a:noFill/>
            <a:miter lim="800000"/>
            <a:headEnd/>
            <a:tailEnd/>
          </a:ln>
        </p:spPr>
        <p:txBody>
          <a:bodyPr lIns="0" tIns="0" rIns="0" bIns="0" anchor="ctr"/>
          <a:lstStyle/>
          <a:p>
            <a:pPr algn="ctr" defTabSz="360740">
              <a:buClr>
                <a:srgbClr val="A2A2A2"/>
              </a:buClr>
              <a:buSzPct val="90000"/>
              <a:defRPr/>
            </a:pPr>
            <a:endParaRPr lang="en-US" altLang="zh-CN" sz="1300" b="1" kern="0" dirty="0" smtClean="0">
              <a:solidFill>
                <a:srgbClr val="C00000"/>
              </a:solidFill>
              <a:latin typeface="FrutigerNext LT Medium" pitchFamily="34" charset="0"/>
              <a:ea typeface="微软雅黑" pitchFamily="34" charset="-122"/>
            </a:endParaRPr>
          </a:p>
        </p:txBody>
      </p:sp>
      <p:pic>
        <p:nvPicPr>
          <p:cNvPr id="79" name="Picture 1" descr="D:\00.工作计划\V2R1C01封闭写作资料\WLAN AP新产品图片-PNG\WLAN AP新产品图片\AP6610DN-室外双频.png"/>
          <p:cNvPicPr>
            <a:picLocks noChangeAspect="1" noChangeArrowheads="1"/>
          </p:cNvPicPr>
          <p:nvPr/>
        </p:nvPicPr>
        <p:blipFill>
          <a:blip r:embed="rId6" cstate="print"/>
          <a:srcRect/>
          <a:stretch>
            <a:fillRect/>
          </a:stretch>
        </p:blipFill>
        <p:spPr bwMode="auto">
          <a:xfrm>
            <a:off x="2147849" y="2275629"/>
            <a:ext cx="589884" cy="233654"/>
          </a:xfrm>
          <a:prstGeom prst="rect">
            <a:avLst/>
          </a:prstGeom>
          <a:noFill/>
        </p:spPr>
      </p:pic>
      <p:pic>
        <p:nvPicPr>
          <p:cNvPr id="80" name="Picture 2" descr="D:\00.工作计划\V2R1C01封闭写作资料\WLAN AP新产品图片-PNG\WLAN AP新产品图片\AP6010DN-美观标准室内型双频.png"/>
          <p:cNvPicPr>
            <a:picLocks noChangeAspect="1" noChangeArrowheads="1"/>
          </p:cNvPicPr>
          <p:nvPr/>
        </p:nvPicPr>
        <p:blipFill>
          <a:blip r:embed="rId7" cstate="print"/>
          <a:srcRect/>
          <a:stretch>
            <a:fillRect/>
          </a:stretch>
        </p:blipFill>
        <p:spPr bwMode="auto">
          <a:xfrm>
            <a:off x="1200579" y="2291292"/>
            <a:ext cx="564412" cy="168062"/>
          </a:xfrm>
          <a:prstGeom prst="rect">
            <a:avLst/>
          </a:prstGeom>
          <a:ln>
            <a:noFill/>
          </a:ln>
          <a:effectLst>
            <a:outerShdw blurRad="292100" dist="139700" dir="2700000" algn="tl" rotWithShape="0">
              <a:srgbClr val="333333">
                <a:alpha val="65000"/>
              </a:srgbClr>
            </a:outerShdw>
          </a:effectLst>
        </p:spPr>
      </p:pic>
      <p:grpSp>
        <p:nvGrpSpPr>
          <p:cNvPr id="11" name="组合 76"/>
          <p:cNvGrpSpPr/>
          <p:nvPr/>
        </p:nvGrpSpPr>
        <p:grpSpPr>
          <a:xfrm>
            <a:off x="3106201" y="3686618"/>
            <a:ext cx="1232584" cy="1012972"/>
            <a:chOff x="3106201" y="3686618"/>
            <a:chExt cx="1232584" cy="1012972"/>
          </a:xfrm>
          <a:solidFill>
            <a:schemeClr val="bg1">
              <a:lumMod val="50000"/>
            </a:schemeClr>
          </a:solidFill>
        </p:grpSpPr>
        <p:sp>
          <p:nvSpPr>
            <p:cNvPr id="75" name="Freeform 20"/>
            <p:cNvSpPr>
              <a:spLocks noEditPoints="1"/>
            </p:cNvSpPr>
            <p:nvPr/>
          </p:nvSpPr>
          <p:spPr bwMode="auto">
            <a:xfrm>
              <a:off x="3232298" y="3686618"/>
              <a:ext cx="1106487" cy="995363"/>
            </a:xfrm>
            <a:custGeom>
              <a:avLst/>
              <a:gdLst/>
              <a:ahLst/>
              <a:cxnLst>
                <a:cxn ang="0">
                  <a:pos x="11413" y="88"/>
                </a:cxn>
                <a:cxn ang="0">
                  <a:pos x="993" y="8332"/>
                </a:cxn>
                <a:cxn ang="0">
                  <a:pos x="8602" y="9165"/>
                </a:cxn>
                <a:cxn ang="0">
                  <a:pos x="10646" y="27"/>
                </a:cxn>
                <a:cxn ang="0">
                  <a:pos x="10413" y="116"/>
                </a:cxn>
                <a:cxn ang="0">
                  <a:pos x="10252" y="365"/>
                </a:cxn>
                <a:cxn ang="0">
                  <a:pos x="10136" y="500"/>
                </a:cxn>
                <a:cxn ang="0">
                  <a:pos x="9995" y="573"/>
                </a:cxn>
                <a:cxn ang="0">
                  <a:pos x="9731" y="559"/>
                </a:cxn>
                <a:cxn ang="0">
                  <a:pos x="9690" y="1606"/>
                </a:cxn>
                <a:cxn ang="0">
                  <a:pos x="9930" y="1555"/>
                </a:cxn>
                <a:cxn ang="0">
                  <a:pos x="10152" y="1451"/>
                </a:cxn>
                <a:cxn ang="0">
                  <a:pos x="10441" y="1214"/>
                </a:cxn>
                <a:cxn ang="0">
                  <a:pos x="10675" y="1062"/>
                </a:cxn>
                <a:cxn ang="0">
                  <a:pos x="10819" y="1027"/>
                </a:cxn>
                <a:cxn ang="0">
                  <a:pos x="10955" y="1020"/>
                </a:cxn>
                <a:cxn ang="0">
                  <a:pos x="10965" y="979"/>
                </a:cxn>
                <a:cxn ang="0">
                  <a:pos x="9471" y="6250"/>
                </a:cxn>
                <a:cxn ang="0">
                  <a:pos x="9709" y="6401"/>
                </a:cxn>
                <a:cxn ang="0">
                  <a:pos x="9860" y="6638"/>
                </a:cxn>
                <a:cxn ang="0">
                  <a:pos x="9896" y="6927"/>
                </a:cxn>
                <a:cxn ang="0">
                  <a:pos x="9805" y="7197"/>
                </a:cxn>
                <a:cxn ang="0">
                  <a:pos x="9612" y="7399"/>
                </a:cxn>
                <a:cxn ang="0">
                  <a:pos x="9347" y="7503"/>
                </a:cxn>
                <a:cxn ang="0">
                  <a:pos x="9056" y="7481"/>
                </a:cxn>
                <a:cxn ang="0">
                  <a:pos x="8811" y="7341"/>
                </a:cxn>
                <a:cxn ang="0">
                  <a:pos x="8649" y="7113"/>
                </a:cxn>
                <a:cxn ang="0">
                  <a:pos x="8599" y="6827"/>
                </a:cxn>
                <a:cxn ang="0">
                  <a:pos x="8677" y="6551"/>
                </a:cxn>
                <a:cxn ang="0">
                  <a:pos x="8859" y="6339"/>
                </a:cxn>
                <a:cxn ang="0">
                  <a:pos x="9118" y="6223"/>
                </a:cxn>
                <a:cxn ang="0">
                  <a:pos x="11435" y="6223"/>
                </a:cxn>
                <a:cxn ang="0">
                  <a:pos x="11693" y="6339"/>
                </a:cxn>
                <a:cxn ang="0">
                  <a:pos x="11876" y="6551"/>
                </a:cxn>
                <a:cxn ang="0">
                  <a:pos x="11954" y="6827"/>
                </a:cxn>
                <a:cxn ang="0">
                  <a:pos x="11903" y="7113"/>
                </a:cxn>
                <a:cxn ang="0">
                  <a:pos x="11741" y="7341"/>
                </a:cxn>
                <a:cxn ang="0">
                  <a:pos x="11497" y="7481"/>
                </a:cxn>
                <a:cxn ang="0">
                  <a:pos x="11205" y="7503"/>
                </a:cxn>
                <a:cxn ang="0">
                  <a:pos x="10940" y="7399"/>
                </a:cxn>
                <a:cxn ang="0">
                  <a:pos x="10748" y="7197"/>
                </a:cxn>
                <a:cxn ang="0">
                  <a:pos x="10657" y="6927"/>
                </a:cxn>
                <a:cxn ang="0">
                  <a:pos x="10693" y="6638"/>
                </a:cxn>
                <a:cxn ang="0">
                  <a:pos x="10844" y="6401"/>
                </a:cxn>
                <a:cxn ang="0">
                  <a:pos x="11080" y="6250"/>
                </a:cxn>
                <a:cxn ang="0">
                  <a:pos x="13393" y="6211"/>
                </a:cxn>
                <a:cxn ang="0">
                  <a:pos x="13668" y="6289"/>
                </a:cxn>
                <a:cxn ang="0">
                  <a:pos x="13880" y="6472"/>
                </a:cxn>
                <a:cxn ang="0">
                  <a:pos x="13997" y="6730"/>
                </a:cxn>
                <a:cxn ang="0">
                  <a:pos x="13989" y="7023"/>
                </a:cxn>
                <a:cxn ang="0">
                  <a:pos x="13861" y="7273"/>
                </a:cxn>
                <a:cxn ang="0">
                  <a:pos x="13640" y="7446"/>
                </a:cxn>
                <a:cxn ang="0">
                  <a:pos x="13359" y="7510"/>
                </a:cxn>
                <a:cxn ang="0">
                  <a:pos x="13077" y="7446"/>
                </a:cxn>
                <a:cxn ang="0">
                  <a:pos x="12857" y="7273"/>
                </a:cxn>
                <a:cxn ang="0">
                  <a:pos x="12729" y="7023"/>
                </a:cxn>
                <a:cxn ang="0">
                  <a:pos x="12722" y="6730"/>
                </a:cxn>
                <a:cxn ang="0">
                  <a:pos x="12838" y="6472"/>
                </a:cxn>
                <a:cxn ang="0">
                  <a:pos x="13049" y="6289"/>
                </a:cxn>
                <a:cxn ang="0">
                  <a:pos x="13326" y="6211"/>
                </a:cxn>
                <a:cxn ang="0">
                  <a:pos x="7428" y="10452"/>
                </a:cxn>
                <a:cxn ang="0">
                  <a:pos x="3249" y="8913"/>
                </a:cxn>
                <a:cxn ang="0">
                  <a:pos x="7553" y="13360"/>
                </a:cxn>
              </a:cxnLst>
              <a:rect l="0" t="0" r="r" b="b"/>
              <a:pathLst>
                <a:path w="16031" h="14421">
                  <a:moveTo>
                    <a:pt x="0" y="7305"/>
                  </a:moveTo>
                  <a:lnTo>
                    <a:pt x="7947" y="7305"/>
                  </a:lnTo>
                  <a:lnTo>
                    <a:pt x="7947" y="5432"/>
                  </a:lnTo>
                  <a:lnTo>
                    <a:pt x="6917" y="5432"/>
                  </a:lnTo>
                  <a:lnTo>
                    <a:pt x="9111" y="3974"/>
                  </a:lnTo>
                  <a:lnTo>
                    <a:pt x="11190" y="2591"/>
                  </a:lnTo>
                  <a:lnTo>
                    <a:pt x="11171" y="2591"/>
                  </a:lnTo>
                  <a:lnTo>
                    <a:pt x="11171" y="88"/>
                  </a:lnTo>
                  <a:lnTo>
                    <a:pt x="11413" y="88"/>
                  </a:lnTo>
                  <a:lnTo>
                    <a:pt x="11413" y="2588"/>
                  </a:lnTo>
                  <a:lnTo>
                    <a:pt x="13497" y="3974"/>
                  </a:lnTo>
                  <a:lnTo>
                    <a:pt x="15691" y="5432"/>
                  </a:lnTo>
                  <a:lnTo>
                    <a:pt x="14660" y="5432"/>
                  </a:lnTo>
                  <a:lnTo>
                    <a:pt x="14660" y="8332"/>
                  </a:lnTo>
                  <a:lnTo>
                    <a:pt x="14660" y="9578"/>
                  </a:lnTo>
                  <a:lnTo>
                    <a:pt x="14660" y="13052"/>
                  </a:lnTo>
                  <a:lnTo>
                    <a:pt x="993" y="13052"/>
                  </a:lnTo>
                  <a:lnTo>
                    <a:pt x="993" y="8332"/>
                  </a:lnTo>
                  <a:lnTo>
                    <a:pt x="7947" y="8332"/>
                  </a:lnTo>
                  <a:lnTo>
                    <a:pt x="7947" y="7784"/>
                  </a:lnTo>
                  <a:lnTo>
                    <a:pt x="0" y="7784"/>
                  </a:lnTo>
                  <a:lnTo>
                    <a:pt x="0" y="7305"/>
                  </a:lnTo>
                  <a:close/>
                  <a:moveTo>
                    <a:pt x="8602" y="9165"/>
                  </a:moveTo>
                  <a:lnTo>
                    <a:pt x="14112" y="9165"/>
                  </a:lnTo>
                  <a:lnTo>
                    <a:pt x="14112" y="9409"/>
                  </a:lnTo>
                  <a:lnTo>
                    <a:pt x="8602" y="9409"/>
                  </a:lnTo>
                  <a:lnTo>
                    <a:pt x="8602" y="9165"/>
                  </a:lnTo>
                  <a:close/>
                  <a:moveTo>
                    <a:pt x="10991" y="1"/>
                  </a:moveTo>
                  <a:lnTo>
                    <a:pt x="10967" y="0"/>
                  </a:lnTo>
                  <a:lnTo>
                    <a:pt x="10903" y="1"/>
                  </a:lnTo>
                  <a:lnTo>
                    <a:pt x="10860" y="2"/>
                  </a:lnTo>
                  <a:lnTo>
                    <a:pt x="10811" y="5"/>
                  </a:lnTo>
                  <a:lnTo>
                    <a:pt x="10758" y="10"/>
                  </a:lnTo>
                  <a:lnTo>
                    <a:pt x="10703" y="17"/>
                  </a:lnTo>
                  <a:lnTo>
                    <a:pt x="10674" y="22"/>
                  </a:lnTo>
                  <a:lnTo>
                    <a:pt x="10646" y="27"/>
                  </a:lnTo>
                  <a:lnTo>
                    <a:pt x="10617" y="33"/>
                  </a:lnTo>
                  <a:lnTo>
                    <a:pt x="10588" y="40"/>
                  </a:lnTo>
                  <a:lnTo>
                    <a:pt x="10560" y="48"/>
                  </a:lnTo>
                  <a:lnTo>
                    <a:pt x="10533" y="56"/>
                  </a:lnTo>
                  <a:lnTo>
                    <a:pt x="10507" y="66"/>
                  </a:lnTo>
                  <a:lnTo>
                    <a:pt x="10482" y="77"/>
                  </a:lnTo>
                  <a:lnTo>
                    <a:pt x="10457" y="89"/>
                  </a:lnTo>
                  <a:lnTo>
                    <a:pt x="10435" y="102"/>
                  </a:lnTo>
                  <a:lnTo>
                    <a:pt x="10413" y="116"/>
                  </a:lnTo>
                  <a:lnTo>
                    <a:pt x="10394" y="131"/>
                  </a:lnTo>
                  <a:lnTo>
                    <a:pt x="10376" y="148"/>
                  </a:lnTo>
                  <a:lnTo>
                    <a:pt x="10360" y="166"/>
                  </a:lnTo>
                  <a:lnTo>
                    <a:pt x="10347" y="185"/>
                  </a:lnTo>
                  <a:lnTo>
                    <a:pt x="10336" y="206"/>
                  </a:lnTo>
                  <a:lnTo>
                    <a:pt x="10316" y="249"/>
                  </a:lnTo>
                  <a:lnTo>
                    <a:pt x="10296" y="289"/>
                  </a:lnTo>
                  <a:lnTo>
                    <a:pt x="10274" y="328"/>
                  </a:lnTo>
                  <a:lnTo>
                    <a:pt x="10252" y="365"/>
                  </a:lnTo>
                  <a:lnTo>
                    <a:pt x="10240" y="383"/>
                  </a:lnTo>
                  <a:lnTo>
                    <a:pt x="10228" y="400"/>
                  </a:lnTo>
                  <a:lnTo>
                    <a:pt x="10216" y="416"/>
                  </a:lnTo>
                  <a:lnTo>
                    <a:pt x="10203" y="432"/>
                  </a:lnTo>
                  <a:lnTo>
                    <a:pt x="10190" y="447"/>
                  </a:lnTo>
                  <a:lnTo>
                    <a:pt x="10177" y="462"/>
                  </a:lnTo>
                  <a:lnTo>
                    <a:pt x="10164" y="475"/>
                  </a:lnTo>
                  <a:lnTo>
                    <a:pt x="10150" y="488"/>
                  </a:lnTo>
                  <a:lnTo>
                    <a:pt x="10136" y="500"/>
                  </a:lnTo>
                  <a:lnTo>
                    <a:pt x="10122" y="512"/>
                  </a:lnTo>
                  <a:lnTo>
                    <a:pt x="10107" y="523"/>
                  </a:lnTo>
                  <a:lnTo>
                    <a:pt x="10092" y="532"/>
                  </a:lnTo>
                  <a:lnTo>
                    <a:pt x="10076" y="542"/>
                  </a:lnTo>
                  <a:lnTo>
                    <a:pt x="10060" y="550"/>
                  </a:lnTo>
                  <a:lnTo>
                    <a:pt x="10045" y="557"/>
                  </a:lnTo>
                  <a:lnTo>
                    <a:pt x="10029" y="563"/>
                  </a:lnTo>
                  <a:lnTo>
                    <a:pt x="10012" y="569"/>
                  </a:lnTo>
                  <a:lnTo>
                    <a:pt x="9995" y="573"/>
                  </a:lnTo>
                  <a:lnTo>
                    <a:pt x="9978" y="576"/>
                  </a:lnTo>
                  <a:lnTo>
                    <a:pt x="9960" y="579"/>
                  </a:lnTo>
                  <a:lnTo>
                    <a:pt x="9942" y="580"/>
                  </a:lnTo>
                  <a:lnTo>
                    <a:pt x="9924" y="580"/>
                  </a:lnTo>
                  <a:lnTo>
                    <a:pt x="9905" y="580"/>
                  </a:lnTo>
                  <a:lnTo>
                    <a:pt x="9886" y="578"/>
                  </a:lnTo>
                  <a:lnTo>
                    <a:pt x="9819" y="570"/>
                  </a:lnTo>
                  <a:lnTo>
                    <a:pt x="9768" y="563"/>
                  </a:lnTo>
                  <a:lnTo>
                    <a:pt x="9731" y="559"/>
                  </a:lnTo>
                  <a:lnTo>
                    <a:pt x="9707" y="555"/>
                  </a:lnTo>
                  <a:lnTo>
                    <a:pt x="9692" y="554"/>
                  </a:lnTo>
                  <a:lnTo>
                    <a:pt x="9685" y="553"/>
                  </a:lnTo>
                  <a:lnTo>
                    <a:pt x="9682" y="552"/>
                  </a:lnTo>
                  <a:lnTo>
                    <a:pt x="9681" y="552"/>
                  </a:lnTo>
                  <a:lnTo>
                    <a:pt x="9681" y="1604"/>
                  </a:lnTo>
                  <a:lnTo>
                    <a:pt x="9682" y="1605"/>
                  </a:lnTo>
                  <a:lnTo>
                    <a:pt x="9685" y="1606"/>
                  </a:lnTo>
                  <a:lnTo>
                    <a:pt x="9690" y="1606"/>
                  </a:lnTo>
                  <a:lnTo>
                    <a:pt x="9697" y="1606"/>
                  </a:lnTo>
                  <a:lnTo>
                    <a:pt x="9715" y="1605"/>
                  </a:lnTo>
                  <a:lnTo>
                    <a:pt x="9739" y="1602"/>
                  </a:lnTo>
                  <a:lnTo>
                    <a:pt x="9769" y="1597"/>
                  </a:lnTo>
                  <a:lnTo>
                    <a:pt x="9804" y="1590"/>
                  </a:lnTo>
                  <a:lnTo>
                    <a:pt x="9842" y="1581"/>
                  </a:lnTo>
                  <a:lnTo>
                    <a:pt x="9885" y="1569"/>
                  </a:lnTo>
                  <a:lnTo>
                    <a:pt x="9907" y="1562"/>
                  </a:lnTo>
                  <a:lnTo>
                    <a:pt x="9930" y="1555"/>
                  </a:lnTo>
                  <a:lnTo>
                    <a:pt x="9953" y="1547"/>
                  </a:lnTo>
                  <a:lnTo>
                    <a:pt x="9977" y="1537"/>
                  </a:lnTo>
                  <a:lnTo>
                    <a:pt x="10002" y="1528"/>
                  </a:lnTo>
                  <a:lnTo>
                    <a:pt x="10026" y="1517"/>
                  </a:lnTo>
                  <a:lnTo>
                    <a:pt x="10051" y="1506"/>
                  </a:lnTo>
                  <a:lnTo>
                    <a:pt x="10076" y="1493"/>
                  </a:lnTo>
                  <a:lnTo>
                    <a:pt x="10102" y="1480"/>
                  </a:lnTo>
                  <a:lnTo>
                    <a:pt x="10127" y="1466"/>
                  </a:lnTo>
                  <a:lnTo>
                    <a:pt x="10152" y="1451"/>
                  </a:lnTo>
                  <a:lnTo>
                    <a:pt x="10177" y="1435"/>
                  </a:lnTo>
                  <a:lnTo>
                    <a:pt x="10201" y="1418"/>
                  </a:lnTo>
                  <a:lnTo>
                    <a:pt x="10225" y="1400"/>
                  </a:lnTo>
                  <a:lnTo>
                    <a:pt x="10249" y="1381"/>
                  </a:lnTo>
                  <a:lnTo>
                    <a:pt x="10272" y="1361"/>
                  </a:lnTo>
                  <a:lnTo>
                    <a:pt x="10317" y="1321"/>
                  </a:lnTo>
                  <a:lnTo>
                    <a:pt x="10360" y="1283"/>
                  </a:lnTo>
                  <a:lnTo>
                    <a:pt x="10401" y="1247"/>
                  </a:lnTo>
                  <a:lnTo>
                    <a:pt x="10441" y="1214"/>
                  </a:lnTo>
                  <a:lnTo>
                    <a:pt x="10480" y="1183"/>
                  </a:lnTo>
                  <a:lnTo>
                    <a:pt x="10517" y="1155"/>
                  </a:lnTo>
                  <a:lnTo>
                    <a:pt x="10554" y="1130"/>
                  </a:lnTo>
                  <a:lnTo>
                    <a:pt x="10589" y="1107"/>
                  </a:lnTo>
                  <a:lnTo>
                    <a:pt x="10607" y="1097"/>
                  </a:lnTo>
                  <a:lnTo>
                    <a:pt x="10624" y="1087"/>
                  </a:lnTo>
                  <a:lnTo>
                    <a:pt x="10641" y="1078"/>
                  </a:lnTo>
                  <a:lnTo>
                    <a:pt x="10658" y="1069"/>
                  </a:lnTo>
                  <a:lnTo>
                    <a:pt x="10675" y="1062"/>
                  </a:lnTo>
                  <a:lnTo>
                    <a:pt x="10691" y="1055"/>
                  </a:lnTo>
                  <a:lnTo>
                    <a:pt x="10707" y="1049"/>
                  </a:lnTo>
                  <a:lnTo>
                    <a:pt x="10724" y="1043"/>
                  </a:lnTo>
                  <a:lnTo>
                    <a:pt x="10740" y="1039"/>
                  </a:lnTo>
                  <a:lnTo>
                    <a:pt x="10756" y="1035"/>
                  </a:lnTo>
                  <a:lnTo>
                    <a:pt x="10771" y="1032"/>
                  </a:lnTo>
                  <a:lnTo>
                    <a:pt x="10787" y="1029"/>
                  </a:lnTo>
                  <a:lnTo>
                    <a:pt x="10803" y="1028"/>
                  </a:lnTo>
                  <a:lnTo>
                    <a:pt x="10819" y="1027"/>
                  </a:lnTo>
                  <a:lnTo>
                    <a:pt x="10834" y="1027"/>
                  </a:lnTo>
                  <a:lnTo>
                    <a:pt x="10850" y="1027"/>
                  </a:lnTo>
                  <a:lnTo>
                    <a:pt x="10879" y="1029"/>
                  </a:lnTo>
                  <a:lnTo>
                    <a:pt x="10903" y="1029"/>
                  </a:lnTo>
                  <a:lnTo>
                    <a:pt x="10922" y="1028"/>
                  </a:lnTo>
                  <a:lnTo>
                    <a:pt x="10938" y="1026"/>
                  </a:lnTo>
                  <a:lnTo>
                    <a:pt x="10945" y="1024"/>
                  </a:lnTo>
                  <a:lnTo>
                    <a:pt x="10951" y="1022"/>
                  </a:lnTo>
                  <a:lnTo>
                    <a:pt x="10955" y="1020"/>
                  </a:lnTo>
                  <a:lnTo>
                    <a:pt x="10960" y="1018"/>
                  </a:lnTo>
                  <a:lnTo>
                    <a:pt x="10966" y="1013"/>
                  </a:lnTo>
                  <a:lnTo>
                    <a:pt x="10970" y="1008"/>
                  </a:lnTo>
                  <a:lnTo>
                    <a:pt x="10972" y="1003"/>
                  </a:lnTo>
                  <a:lnTo>
                    <a:pt x="10973" y="998"/>
                  </a:lnTo>
                  <a:lnTo>
                    <a:pt x="10972" y="993"/>
                  </a:lnTo>
                  <a:lnTo>
                    <a:pt x="10971" y="989"/>
                  </a:lnTo>
                  <a:lnTo>
                    <a:pt x="10967" y="982"/>
                  </a:lnTo>
                  <a:lnTo>
                    <a:pt x="10965" y="979"/>
                  </a:lnTo>
                  <a:lnTo>
                    <a:pt x="10991" y="1"/>
                  </a:lnTo>
                  <a:close/>
                  <a:moveTo>
                    <a:pt x="9249" y="6210"/>
                  </a:moveTo>
                  <a:lnTo>
                    <a:pt x="9282" y="6211"/>
                  </a:lnTo>
                  <a:lnTo>
                    <a:pt x="9315" y="6213"/>
                  </a:lnTo>
                  <a:lnTo>
                    <a:pt x="9347" y="6218"/>
                  </a:lnTo>
                  <a:lnTo>
                    <a:pt x="9379" y="6223"/>
                  </a:lnTo>
                  <a:lnTo>
                    <a:pt x="9410" y="6231"/>
                  </a:lnTo>
                  <a:lnTo>
                    <a:pt x="9441" y="6239"/>
                  </a:lnTo>
                  <a:lnTo>
                    <a:pt x="9471" y="6250"/>
                  </a:lnTo>
                  <a:lnTo>
                    <a:pt x="9501" y="6261"/>
                  </a:lnTo>
                  <a:lnTo>
                    <a:pt x="9530" y="6274"/>
                  </a:lnTo>
                  <a:lnTo>
                    <a:pt x="9558" y="6289"/>
                  </a:lnTo>
                  <a:lnTo>
                    <a:pt x="9586" y="6305"/>
                  </a:lnTo>
                  <a:lnTo>
                    <a:pt x="9612" y="6321"/>
                  </a:lnTo>
                  <a:lnTo>
                    <a:pt x="9638" y="6339"/>
                  </a:lnTo>
                  <a:lnTo>
                    <a:pt x="9662" y="6359"/>
                  </a:lnTo>
                  <a:lnTo>
                    <a:pt x="9686" y="6379"/>
                  </a:lnTo>
                  <a:lnTo>
                    <a:pt x="9709" y="6401"/>
                  </a:lnTo>
                  <a:lnTo>
                    <a:pt x="9730" y="6423"/>
                  </a:lnTo>
                  <a:lnTo>
                    <a:pt x="9750" y="6447"/>
                  </a:lnTo>
                  <a:lnTo>
                    <a:pt x="9770" y="6472"/>
                  </a:lnTo>
                  <a:lnTo>
                    <a:pt x="9788" y="6498"/>
                  </a:lnTo>
                  <a:lnTo>
                    <a:pt x="9805" y="6524"/>
                  </a:lnTo>
                  <a:lnTo>
                    <a:pt x="9820" y="6551"/>
                  </a:lnTo>
                  <a:lnTo>
                    <a:pt x="9835" y="6579"/>
                  </a:lnTo>
                  <a:lnTo>
                    <a:pt x="9848" y="6608"/>
                  </a:lnTo>
                  <a:lnTo>
                    <a:pt x="9860" y="6638"/>
                  </a:lnTo>
                  <a:lnTo>
                    <a:pt x="9870" y="6668"/>
                  </a:lnTo>
                  <a:lnTo>
                    <a:pt x="9879" y="6699"/>
                  </a:lnTo>
                  <a:lnTo>
                    <a:pt x="9886" y="6730"/>
                  </a:lnTo>
                  <a:lnTo>
                    <a:pt x="9892" y="6762"/>
                  </a:lnTo>
                  <a:lnTo>
                    <a:pt x="9896" y="6794"/>
                  </a:lnTo>
                  <a:lnTo>
                    <a:pt x="9898" y="6827"/>
                  </a:lnTo>
                  <a:lnTo>
                    <a:pt x="9899" y="6860"/>
                  </a:lnTo>
                  <a:lnTo>
                    <a:pt x="9898" y="6894"/>
                  </a:lnTo>
                  <a:lnTo>
                    <a:pt x="9896" y="6927"/>
                  </a:lnTo>
                  <a:lnTo>
                    <a:pt x="9892" y="6959"/>
                  </a:lnTo>
                  <a:lnTo>
                    <a:pt x="9886" y="6991"/>
                  </a:lnTo>
                  <a:lnTo>
                    <a:pt x="9879" y="7023"/>
                  </a:lnTo>
                  <a:lnTo>
                    <a:pt x="9870" y="7053"/>
                  </a:lnTo>
                  <a:lnTo>
                    <a:pt x="9860" y="7084"/>
                  </a:lnTo>
                  <a:lnTo>
                    <a:pt x="9848" y="7113"/>
                  </a:lnTo>
                  <a:lnTo>
                    <a:pt x="9835" y="7142"/>
                  </a:lnTo>
                  <a:lnTo>
                    <a:pt x="9820" y="7170"/>
                  </a:lnTo>
                  <a:lnTo>
                    <a:pt x="9805" y="7197"/>
                  </a:lnTo>
                  <a:lnTo>
                    <a:pt x="9788" y="7223"/>
                  </a:lnTo>
                  <a:lnTo>
                    <a:pt x="9770" y="7249"/>
                  </a:lnTo>
                  <a:lnTo>
                    <a:pt x="9750" y="7273"/>
                  </a:lnTo>
                  <a:lnTo>
                    <a:pt x="9730" y="7297"/>
                  </a:lnTo>
                  <a:lnTo>
                    <a:pt x="9709" y="7319"/>
                  </a:lnTo>
                  <a:lnTo>
                    <a:pt x="9686" y="7341"/>
                  </a:lnTo>
                  <a:lnTo>
                    <a:pt x="9662" y="7362"/>
                  </a:lnTo>
                  <a:lnTo>
                    <a:pt x="9638" y="7381"/>
                  </a:lnTo>
                  <a:lnTo>
                    <a:pt x="9612" y="7399"/>
                  </a:lnTo>
                  <a:lnTo>
                    <a:pt x="9586" y="7416"/>
                  </a:lnTo>
                  <a:lnTo>
                    <a:pt x="9558" y="7432"/>
                  </a:lnTo>
                  <a:lnTo>
                    <a:pt x="9530" y="7446"/>
                  </a:lnTo>
                  <a:lnTo>
                    <a:pt x="9501" y="7459"/>
                  </a:lnTo>
                  <a:lnTo>
                    <a:pt x="9471" y="7471"/>
                  </a:lnTo>
                  <a:lnTo>
                    <a:pt x="9441" y="7481"/>
                  </a:lnTo>
                  <a:lnTo>
                    <a:pt x="9410" y="7490"/>
                  </a:lnTo>
                  <a:lnTo>
                    <a:pt x="9379" y="7497"/>
                  </a:lnTo>
                  <a:lnTo>
                    <a:pt x="9347" y="7503"/>
                  </a:lnTo>
                  <a:lnTo>
                    <a:pt x="9315" y="7507"/>
                  </a:lnTo>
                  <a:lnTo>
                    <a:pt x="9282" y="7509"/>
                  </a:lnTo>
                  <a:lnTo>
                    <a:pt x="9249" y="7510"/>
                  </a:lnTo>
                  <a:lnTo>
                    <a:pt x="9215" y="7509"/>
                  </a:lnTo>
                  <a:lnTo>
                    <a:pt x="9182" y="7507"/>
                  </a:lnTo>
                  <a:lnTo>
                    <a:pt x="9150" y="7503"/>
                  </a:lnTo>
                  <a:lnTo>
                    <a:pt x="9118" y="7497"/>
                  </a:lnTo>
                  <a:lnTo>
                    <a:pt x="9087" y="7490"/>
                  </a:lnTo>
                  <a:lnTo>
                    <a:pt x="9056" y="7481"/>
                  </a:lnTo>
                  <a:lnTo>
                    <a:pt x="9025" y="7471"/>
                  </a:lnTo>
                  <a:lnTo>
                    <a:pt x="8995" y="7459"/>
                  </a:lnTo>
                  <a:lnTo>
                    <a:pt x="8966" y="7446"/>
                  </a:lnTo>
                  <a:lnTo>
                    <a:pt x="8938" y="7432"/>
                  </a:lnTo>
                  <a:lnTo>
                    <a:pt x="8911" y="7416"/>
                  </a:lnTo>
                  <a:lnTo>
                    <a:pt x="8885" y="7399"/>
                  </a:lnTo>
                  <a:lnTo>
                    <a:pt x="8859" y="7381"/>
                  </a:lnTo>
                  <a:lnTo>
                    <a:pt x="8835" y="7362"/>
                  </a:lnTo>
                  <a:lnTo>
                    <a:pt x="8811" y="7341"/>
                  </a:lnTo>
                  <a:lnTo>
                    <a:pt x="8789" y="7319"/>
                  </a:lnTo>
                  <a:lnTo>
                    <a:pt x="8767" y="7297"/>
                  </a:lnTo>
                  <a:lnTo>
                    <a:pt x="8747" y="7273"/>
                  </a:lnTo>
                  <a:lnTo>
                    <a:pt x="8727" y="7249"/>
                  </a:lnTo>
                  <a:lnTo>
                    <a:pt x="8709" y="7223"/>
                  </a:lnTo>
                  <a:lnTo>
                    <a:pt x="8692" y="7197"/>
                  </a:lnTo>
                  <a:lnTo>
                    <a:pt x="8677" y="7170"/>
                  </a:lnTo>
                  <a:lnTo>
                    <a:pt x="8662" y="7142"/>
                  </a:lnTo>
                  <a:lnTo>
                    <a:pt x="8649" y="7113"/>
                  </a:lnTo>
                  <a:lnTo>
                    <a:pt x="8638" y="7084"/>
                  </a:lnTo>
                  <a:lnTo>
                    <a:pt x="8627" y="7053"/>
                  </a:lnTo>
                  <a:lnTo>
                    <a:pt x="8619" y="7023"/>
                  </a:lnTo>
                  <a:lnTo>
                    <a:pt x="8611" y="6991"/>
                  </a:lnTo>
                  <a:lnTo>
                    <a:pt x="8605" y="6959"/>
                  </a:lnTo>
                  <a:lnTo>
                    <a:pt x="8601" y="6927"/>
                  </a:lnTo>
                  <a:lnTo>
                    <a:pt x="8599" y="6894"/>
                  </a:lnTo>
                  <a:lnTo>
                    <a:pt x="8598" y="6860"/>
                  </a:lnTo>
                  <a:lnTo>
                    <a:pt x="8599" y="6827"/>
                  </a:lnTo>
                  <a:lnTo>
                    <a:pt x="8601" y="6794"/>
                  </a:lnTo>
                  <a:lnTo>
                    <a:pt x="8605" y="6762"/>
                  </a:lnTo>
                  <a:lnTo>
                    <a:pt x="8611" y="6730"/>
                  </a:lnTo>
                  <a:lnTo>
                    <a:pt x="8619" y="6699"/>
                  </a:lnTo>
                  <a:lnTo>
                    <a:pt x="8627" y="6668"/>
                  </a:lnTo>
                  <a:lnTo>
                    <a:pt x="8638" y="6638"/>
                  </a:lnTo>
                  <a:lnTo>
                    <a:pt x="8649" y="6608"/>
                  </a:lnTo>
                  <a:lnTo>
                    <a:pt x="8662" y="6579"/>
                  </a:lnTo>
                  <a:lnTo>
                    <a:pt x="8677" y="6551"/>
                  </a:lnTo>
                  <a:lnTo>
                    <a:pt x="8692" y="6524"/>
                  </a:lnTo>
                  <a:lnTo>
                    <a:pt x="8709" y="6498"/>
                  </a:lnTo>
                  <a:lnTo>
                    <a:pt x="8727" y="6472"/>
                  </a:lnTo>
                  <a:lnTo>
                    <a:pt x="8747" y="6447"/>
                  </a:lnTo>
                  <a:lnTo>
                    <a:pt x="8767" y="6423"/>
                  </a:lnTo>
                  <a:lnTo>
                    <a:pt x="8789" y="6401"/>
                  </a:lnTo>
                  <a:lnTo>
                    <a:pt x="8811" y="6379"/>
                  </a:lnTo>
                  <a:lnTo>
                    <a:pt x="8835" y="6359"/>
                  </a:lnTo>
                  <a:lnTo>
                    <a:pt x="8859" y="6339"/>
                  </a:lnTo>
                  <a:lnTo>
                    <a:pt x="8885" y="6321"/>
                  </a:lnTo>
                  <a:lnTo>
                    <a:pt x="8911" y="6305"/>
                  </a:lnTo>
                  <a:lnTo>
                    <a:pt x="8938" y="6289"/>
                  </a:lnTo>
                  <a:lnTo>
                    <a:pt x="8966" y="6274"/>
                  </a:lnTo>
                  <a:lnTo>
                    <a:pt x="8995" y="6261"/>
                  </a:lnTo>
                  <a:lnTo>
                    <a:pt x="9025" y="6250"/>
                  </a:lnTo>
                  <a:lnTo>
                    <a:pt x="9056" y="6239"/>
                  </a:lnTo>
                  <a:lnTo>
                    <a:pt x="9087" y="6231"/>
                  </a:lnTo>
                  <a:lnTo>
                    <a:pt x="9118" y="6223"/>
                  </a:lnTo>
                  <a:lnTo>
                    <a:pt x="9150" y="6218"/>
                  </a:lnTo>
                  <a:lnTo>
                    <a:pt x="9182" y="6213"/>
                  </a:lnTo>
                  <a:lnTo>
                    <a:pt x="9215" y="6211"/>
                  </a:lnTo>
                  <a:lnTo>
                    <a:pt x="9249" y="6210"/>
                  </a:lnTo>
                  <a:close/>
                  <a:moveTo>
                    <a:pt x="11304" y="6210"/>
                  </a:moveTo>
                  <a:lnTo>
                    <a:pt x="11337" y="6211"/>
                  </a:lnTo>
                  <a:lnTo>
                    <a:pt x="11370" y="6213"/>
                  </a:lnTo>
                  <a:lnTo>
                    <a:pt x="11403" y="6218"/>
                  </a:lnTo>
                  <a:lnTo>
                    <a:pt x="11435" y="6223"/>
                  </a:lnTo>
                  <a:lnTo>
                    <a:pt x="11466" y="6231"/>
                  </a:lnTo>
                  <a:lnTo>
                    <a:pt x="11497" y="6239"/>
                  </a:lnTo>
                  <a:lnTo>
                    <a:pt x="11527" y="6250"/>
                  </a:lnTo>
                  <a:lnTo>
                    <a:pt x="11556" y="6261"/>
                  </a:lnTo>
                  <a:lnTo>
                    <a:pt x="11585" y="6274"/>
                  </a:lnTo>
                  <a:lnTo>
                    <a:pt x="11613" y="6289"/>
                  </a:lnTo>
                  <a:lnTo>
                    <a:pt x="11641" y="6305"/>
                  </a:lnTo>
                  <a:lnTo>
                    <a:pt x="11668" y="6321"/>
                  </a:lnTo>
                  <a:lnTo>
                    <a:pt x="11693" y="6339"/>
                  </a:lnTo>
                  <a:lnTo>
                    <a:pt x="11718" y="6359"/>
                  </a:lnTo>
                  <a:lnTo>
                    <a:pt x="11741" y="6379"/>
                  </a:lnTo>
                  <a:lnTo>
                    <a:pt x="11764" y="6401"/>
                  </a:lnTo>
                  <a:lnTo>
                    <a:pt x="11785" y="6423"/>
                  </a:lnTo>
                  <a:lnTo>
                    <a:pt x="11806" y="6447"/>
                  </a:lnTo>
                  <a:lnTo>
                    <a:pt x="11825" y="6472"/>
                  </a:lnTo>
                  <a:lnTo>
                    <a:pt x="11843" y="6498"/>
                  </a:lnTo>
                  <a:lnTo>
                    <a:pt x="11860" y="6524"/>
                  </a:lnTo>
                  <a:lnTo>
                    <a:pt x="11876" y="6551"/>
                  </a:lnTo>
                  <a:lnTo>
                    <a:pt x="11890" y="6579"/>
                  </a:lnTo>
                  <a:lnTo>
                    <a:pt x="11903" y="6608"/>
                  </a:lnTo>
                  <a:lnTo>
                    <a:pt x="11915" y="6638"/>
                  </a:lnTo>
                  <a:lnTo>
                    <a:pt x="11925" y="6668"/>
                  </a:lnTo>
                  <a:lnTo>
                    <a:pt x="11934" y="6699"/>
                  </a:lnTo>
                  <a:lnTo>
                    <a:pt x="11941" y="6730"/>
                  </a:lnTo>
                  <a:lnTo>
                    <a:pt x="11947" y="6762"/>
                  </a:lnTo>
                  <a:lnTo>
                    <a:pt x="11951" y="6794"/>
                  </a:lnTo>
                  <a:lnTo>
                    <a:pt x="11954" y="6827"/>
                  </a:lnTo>
                  <a:lnTo>
                    <a:pt x="11955" y="6860"/>
                  </a:lnTo>
                  <a:lnTo>
                    <a:pt x="11954" y="6894"/>
                  </a:lnTo>
                  <a:lnTo>
                    <a:pt x="11951" y="6927"/>
                  </a:lnTo>
                  <a:lnTo>
                    <a:pt x="11947" y="6959"/>
                  </a:lnTo>
                  <a:lnTo>
                    <a:pt x="11941" y="6991"/>
                  </a:lnTo>
                  <a:lnTo>
                    <a:pt x="11934" y="7023"/>
                  </a:lnTo>
                  <a:lnTo>
                    <a:pt x="11925" y="7053"/>
                  </a:lnTo>
                  <a:lnTo>
                    <a:pt x="11915" y="7084"/>
                  </a:lnTo>
                  <a:lnTo>
                    <a:pt x="11903" y="7113"/>
                  </a:lnTo>
                  <a:lnTo>
                    <a:pt x="11890" y="7142"/>
                  </a:lnTo>
                  <a:lnTo>
                    <a:pt x="11876" y="7170"/>
                  </a:lnTo>
                  <a:lnTo>
                    <a:pt x="11860" y="7197"/>
                  </a:lnTo>
                  <a:lnTo>
                    <a:pt x="11843" y="7223"/>
                  </a:lnTo>
                  <a:lnTo>
                    <a:pt x="11825" y="7249"/>
                  </a:lnTo>
                  <a:lnTo>
                    <a:pt x="11806" y="7273"/>
                  </a:lnTo>
                  <a:lnTo>
                    <a:pt x="11785" y="7297"/>
                  </a:lnTo>
                  <a:lnTo>
                    <a:pt x="11764" y="7319"/>
                  </a:lnTo>
                  <a:lnTo>
                    <a:pt x="11741" y="7341"/>
                  </a:lnTo>
                  <a:lnTo>
                    <a:pt x="11718" y="7362"/>
                  </a:lnTo>
                  <a:lnTo>
                    <a:pt x="11693" y="7381"/>
                  </a:lnTo>
                  <a:lnTo>
                    <a:pt x="11668" y="7399"/>
                  </a:lnTo>
                  <a:lnTo>
                    <a:pt x="11641" y="7416"/>
                  </a:lnTo>
                  <a:lnTo>
                    <a:pt x="11613" y="7432"/>
                  </a:lnTo>
                  <a:lnTo>
                    <a:pt x="11585" y="7446"/>
                  </a:lnTo>
                  <a:lnTo>
                    <a:pt x="11556" y="7459"/>
                  </a:lnTo>
                  <a:lnTo>
                    <a:pt x="11527" y="7471"/>
                  </a:lnTo>
                  <a:lnTo>
                    <a:pt x="11497" y="7481"/>
                  </a:lnTo>
                  <a:lnTo>
                    <a:pt x="11466" y="7490"/>
                  </a:lnTo>
                  <a:lnTo>
                    <a:pt x="11435" y="7497"/>
                  </a:lnTo>
                  <a:lnTo>
                    <a:pt x="11403" y="7503"/>
                  </a:lnTo>
                  <a:lnTo>
                    <a:pt x="11370" y="7507"/>
                  </a:lnTo>
                  <a:lnTo>
                    <a:pt x="11337" y="7509"/>
                  </a:lnTo>
                  <a:lnTo>
                    <a:pt x="11304" y="7510"/>
                  </a:lnTo>
                  <a:lnTo>
                    <a:pt x="11271" y="7509"/>
                  </a:lnTo>
                  <a:lnTo>
                    <a:pt x="11238" y="7507"/>
                  </a:lnTo>
                  <a:lnTo>
                    <a:pt x="11205" y="7503"/>
                  </a:lnTo>
                  <a:lnTo>
                    <a:pt x="11173" y="7497"/>
                  </a:lnTo>
                  <a:lnTo>
                    <a:pt x="11142" y="7490"/>
                  </a:lnTo>
                  <a:lnTo>
                    <a:pt x="11110" y="7481"/>
                  </a:lnTo>
                  <a:lnTo>
                    <a:pt x="11080" y="7471"/>
                  </a:lnTo>
                  <a:lnTo>
                    <a:pt x="11051" y="7459"/>
                  </a:lnTo>
                  <a:lnTo>
                    <a:pt x="11022" y="7446"/>
                  </a:lnTo>
                  <a:lnTo>
                    <a:pt x="10994" y="7432"/>
                  </a:lnTo>
                  <a:lnTo>
                    <a:pt x="10966" y="7416"/>
                  </a:lnTo>
                  <a:lnTo>
                    <a:pt x="10940" y="7399"/>
                  </a:lnTo>
                  <a:lnTo>
                    <a:pt x="10915" y="7381"/>
                  </a:lnTo>
                  <a:lnTo>
                    <a:pt x="10890" y="7362"/>
                  </a:lnTo>
                  <a:lnTo>
                    <a:pt x="10866" y="7341"/>
                  </a:lnTo>
                  <a:lnTo>
                    <a:pt x="10844" y="7319"/>
                  </a:lnTo>
                  <a:lnTo>
                    <a:pt x="10822" y="7297"/>
                  </a:lnTo>
                  <a:lnTo>
                    <a:pt x="10802" y="7273"/>
                  </a:lnTo>
                  <a:lnTo>
                    <a:pt x="10783" y="7249"/>
                  </a:lnTo>
                  <a:lnTo>
                    <a:pt x="10765" y="7223"/>
                  </a:lnTo>
                  <a:lnTo>
                    <a:pt x="10748" y="7197"/>
                  </a:lnTo>
                  <a:lnTo>
                    <a:pt x="10732" y="7170"/>
                  </a:lnTo>
                  <a:lnTo>
                    <a:pt x="10717" y="7142"/>
                  </a:lnTo>
                  <a:lnTo>
                    <a:pt x="10705" y="7113"/>
                  </a:lnTo>
                  <a:lnTo>
                    <a:pt x="10693" y="7084"/>
                  </a:lnTo>
                  <a:lnTo>
                    <a:pt x="10683" y="7053"/>
                  </a:lnTo>
                  <a:lnTo>
                    <a:pt x="10674" y="7023"/>
                  </a:lnTo>
                  <a:lnTo>
                    <a:pt x="10667" y="6991"/>
                  </a:lnTo>
                  <a:lnTo>
                    <a:pt x="10661" y="6959"/>
                  </a:lnTo>
                  <a:lnTo>
                    <a:pt x="10657" y="6927"/>
                  </a:lnTo>
                  <a:lnTo>
                    <a:pt x="10654" y="6894"/>
                  </a:lnTo>
                  <a:lnTo>
                    <a:pt x="10653" y="6860"/>
                  </a:lnTo>
                  <a:lnTo>
                    <a:pt x="10654" y="6827"/>
                  </a:lnTo>
                  <a:lnTo>
                    <a:pt x="10657" y="6794"/>
                  </a:lnTo>
                  <a:lnTo>
                    <a:pt x="10661" y="6762"/>
                  </a:lnTo>
                  <a:lnTo>
                    <a:pt x="10667" y="6730"/>
                  </a:lnTo>
                  <a:lnTo>
                    <a:pt x="10674" y="6699"/>
                  </a:lnTo>
                  <a:lnTo>
                    <a:pt x="10683" y="6668"/>
                  </a:lnTo>
                  <a:lnTo>
                    <a:pt x="10693" y="6638"/>
                  </a:lnTo>
                  <a:lnTo>
                    <a:pt x="10705" y="6608"/>
                  </a:lnTo>
                  <a:lnTo>
                    <a:pt x="10717" y="6579"/>
                  </a:lnTo>
                  <a:lnTo>
                    <a:pt x="10732" y="6551"/>
                  </a:lnTo>
                  <a:lnTo>
                    <a:pt x="10748" y="6524"/>
                  </a:lnTo>
                  <a:lnTo>
                    <a:pt x="10765" y="6498"/>
                  </a:lnTo>
                  <a:lnTo>
                    <a:pt x="10783" y="6472"/>
                  </a:lnTo>
                  <a:lnTo>
                    <a:pt x="10802" y="6447"/>
                  </a:lnTo>
                  <a:lnTo>
                    <a:pt x="10822" y="6423"/>
                  </a:lnTo>
                  <a:lnTo>
                    <a:pt x="10844" y="6401"/>
                  </a:lnTo>
                  <a:lnTo>
                    <a:pt x="10866" y="6379"/>
                  </a:lnTo>
                  <a:lnTo>
                    <a:pt x="10890" y="6359"/>
                  </a:lnTo>
                  <a:lnTo>
                    <a:pt x="10915" y="6339"/>
                  </a:lnTo>
                  <a:lnTo>
                    <a:pt x="10940" y="6321"/>
                  </a:lnTo>
                  <a:lnTo>
                    <a:pt x="10966" y="6305"/>
                  </a:lnTo>
                  <a:lnTo>
                    <a:pt x="10994" y="6289"/>
                  </a:lnTo>
                  <a:lnTo>
                    <a:pt x="11022" y="6274"/>
                  </a:lnTo>
                  <a:lnTo>
                    <a:pt x="11051" y="6261"/>
                  </a:lnTo>
                  <a:lnTo>
                    <a:pt x="11080" y="6250"/>
                  </a:lnTo>
                  <a:lnTo>
                    <a:pt x="11110" y="6239"/>
                  </a:lnTo>
                  <a:lnTo>
                    <a:pt x="11142" y="6231"/>
                  </a:lnTo>
                  <a:lnTo>
                    <a:pt x="11173" y="6223"/>
                  </a:lnTo>
                  <a:lnTo>
                    <a:pt x="11205" y="6218"/>
                  </a:lnTo>
                  <a:lnTo>
                    <a:pt x="11238" y="6213"/>
                  </a:lnTo>
                  <a:lnTo>
                    <a:pt x="11271" y="6211"/>
                  </a:lnTo>
                  <a:lnTo>
                    <a:pt x="11304" y="6210"/>
                  </a:lnTo>
                  <a:close/>
                  <a:moveTo>
                    <a:pt x="13359" y="6210"/>
                  </a:moveTo>
                  <a:lnTo>
                    <a:pt x="13393" y="6211"/>
                  </a:lnTo>
                  <a:lnTo>
                    <a:pt x="13425" y="6213"/>
                  </a:lnTo>
                  <a:lnTo>
                    <a:pt x="13458" y="6218"/>
                  </a:lnTo>
                  <a:lnTo>
                    <a:pt x="13490" y="6223"/>
                  </a:lnTo>
                  <a:lnTo>
                    <a:pt x="13521" y="6231"/>
                  </a:lnTo>
                  <a:lnTo>
                    <a:pt x="13552" y="6239"/>
                  </a:lnTo>
                  <a:lnTo>
                    <a:pt x="13582" y="6250"/>
                  </a:lnTo>
                  <a:lnTo>
                    <a:pt x="13612" y="6261"/>
                  </a:lnTo>
                  <a:lnTo>
                    <a:pt x="13640" y="6274"/>
                  </a:lnTo>
                  <a:lnTo>
                    <a:pt x="13668" y="6289"/>
                  </a:lnTo>
                  <a:lnTo>
                    <a:pt x="13695" y="6305"/>
                  </a:lnTo>
                  <a:lnTo>
                    <a:pt x="13723" y="6321"/>
                  </a:lnTo>
                  <a:lnTo>
                    <a:pt x="13748" y="6339"/>
                  </a:lnTo>
                  <a:lnTo>
                    <a:pt x="13773" y="6359"/>
                  </a:lnTo>
                  <a:lnTo>
                    <a:pt x="13796" y="6379"/>
                  </a:lnTo>
                  <a:lnTo>
                    <a:pt x="13819" y="6401"/>
                  </a:lnTo>
                  <a:lnTo>
                    <a:pt x="13841" y="6423"/>
                  </a:lnTo>
                  <a:lnTo>
                    <a:pt x="13861" y="6447"/>
                  </a:lnTo>
                  <a:lnTo>
                    <a:pt x="13880" y="6472"/>
                  </a:lnTo>
                  <a:lnTo>
                    <a:pt x="13898" y="6498"/>
                  </a:lnTo>
                  <a:lnTo>
                    <a:pt x="13915" y="6524"/>
                  </a:lnTo>
                  <a:lnTo>
                    <a:pt x="13931" y="6551"/>
                  </a:lnTo>
                  <a:lnTo>
                    <a:pt x="13945" y="6579"/>
                  </a:lnTo>
                  <a:lnTo>
                    <a:pt x="13959" y="6608"/>
                  </a:lnTo>
                  <a:lnTo>
                    <a:pt x="13970" y="6638"/>
                  </a:lnTo>
                  <a:lnTo>
                    <a:pt x="13980" y="6668"/>
                  </a:lnTo>
                  <a:lnTo>
                    <a:pt x="13989" y="6699"/>
                  </a:lnTo>
                  <a:lnTo>
                    <a:pt x="13997" y="6730"/>
                  </a:lnTo>
                  <a:lnTo>
                    <a:pt x="14002" y="6762"/>
                  </a:lnTo>
                  <a:lnTo>
                    <a:pt x="14007" y="6794"/>
                  </a:lnTo>
                  <a:lnTo>
                    <a:pt x="14009" y="6827"/>
                  </a:lnTo>
                  <a:lnTo>
                    <a:pt x="14010" y="6860"/>
                  </a:lnTo>
                  <a:lnTo>
                    <a:pt x="14009" y="6894"/>
                  </a:lnTo>
                  <a:lnTo>
                    <a:pt x="14007" y="6927"/>
                  </a:lnTo>
                  <a:lnTo>
                    <a:pt x="14002" y="6959"/>
                  </a:lnTo>
                  <a:lnTo>
                    <a:pt x="13997" y="6991"/>
                  </a:lnTo>
                  <a:lnTo>
                    <a:pt x="13989" y="7023"/>
                  </a:lnTo>
                  <a:lnTo>
                    <a:pt x="13980" y="7053"/>
                  </a:lnTo>
                  <a:lnTo>
                    <a:pt x="13970" y="7084"/>
                  </a:lnTo>
                  <a:lnTo>
                    <a:pt x="13959" y="7113"/>
                  </a:lnTo>
                  <a:lnTo>
                    <a:pt x="13945" y="7142"/>
                  </a:lnTo>
                  <a:lnTo>
                    <a:pt x="13931" y="7170"/>
                  </a:lnTo>
                  <a:lnTo>
                    <a:pt x="13915" y="7197"/>
                  </a:lnTo>
                  <a:lnTo>
                    <a:pt x="13898" y="7223"/>
                  </a:lnTo>
                  <a:lnTo>
                    <a:pt x="13880" y="7249"/>
                  </a:lnTo>
                  <a:lnTo>
                    <a:pt x="13861" y="7273"/>
                  </a:lnTo>
                  <a:lnTo>
                    <a:pt x="13841" y="7297"/>
                  </a:lnTo>
                  <a:lnTo>
                    <a:pt x="13819" y="7319"/>
                  </a:lnTo>
                  <a:lnTo>
                    <a:pt x="13796" y="7341"/>
                  </a:lnTo>
                  <a:lnTo>
                    <a:pt x="13773" y="7362"/>
                  </a:lnTo>
                  <a:lnTo>
                    <a:pt x="13748" y="7381"/>
                  </a:lnTo>
                  <a:lnTo>
                    <a:pt x="13723" y="7399"/>
                  </a:lnTo>
                  <a:lnTo>
                    <a:pt x="13695" y="7416"/>
                  </a:lnTo>
                  <a:lnTo>
                    <a:pt x="13668" y="7432"/>
                  </a:lnTo>
                  <a:lnTo>
                    <a:pt x="13640" y="7446"/>
                  </a:lnTo>
                  <a:lnTo>
                    <a:pt x="13612" y="7459"/>
                  </a:lnTo>
                  <a:lnTo>
                    <a:pt x="13582" y="7471"/>
                  </a:lnTo>
                  <a:lnTo>
                    <a:pt x="13552" y="7481"/>
                  </a:lnTo>
                  <a:lnTo>
                    <a:pt x="13521" y="7490"/>
                  </a:lnTo>
                  <a:lnTo>
                    <a:pt x="13490" y="7497"/>
                  </a:lnTo>
                  <a:lnTo>
                    <a:pt x="13458" y="7503"/>
                  </a:lnTo>
                  <a:lnTo>
                    <a:pt x="13425" y="7507"/>
                  </a:lnTo>
                  <a:lnTo>
                    <a:pt x="13393" y="7509"/>
                  </a:lnTo>
                  <a:lnTo>
                    <a:pt x="13359" y="7510"/>
                  </a:lnTo>
                  <a:lnTo>
                    <a:pt x="13326" y="7509"/>
                  </a:lnTo>
                  <a:lnTo>
                    <a:pt x="13293" y="7507"/>
                  </a:lnTo>
                  <a:lnTo>
                    <a:pt x="13260" y="7503"/>
                  </a:lnTo>
                  <a:lnTo>
                    <a:pt x="13229" y="7497"/>
                  </a:lnTo>
                  <a:lnTo>
                    <a:pt x="13197" y="7490"/>
                  </a:lnTo>
                  <a:lnTo>
                    <a:pt x="13165" y="7481"/>
                  </a:lnTo>
                  <a:lnTo>
                    <a:pt x="13135" y="7471"/>
                  </a:lnTo>
                  <a:lnTo>
                    <a:pt x="13106" y="7459"/>
                  </a:lnTo>
                  <a:lnTo>
                    <a:pt x="13077" y="7446"/>
                  </a:lnTo>
                  <a:lnTo>
                    <a:pt x="13049" y="7432"/>
                  </a:lnTo>
                  <a:lnTo>
                    <a:pt x="13022" y="7416"/>
                  </a:lnTo>
                  <a:lnTo>
                    <a:pt x="12995" y="7399"/>
                  </a:lnTo>
                  <a:lnTo>
                    <a:pt x="12970" y="7381"/>
                  </a:lnTo>
                  <a:lnTo>
                    <a:pt x="12945" y="7362"/>
                  </a:lnTo>
                  <a:lnTo>
                    <a:pt x="12922" y="7341"/>
                  </a:lnTo>
                  <a:lnTo>
                    <a:pt x="12899" y="7319"/>
                  </a:lnTo>
                  <a:lnTo>
                    <a:pt x="12878" y="7297"/>
                  </a:lnTo>
                  <a:lnTo>
                    <a:pt x="12857" y="7273"/>
                  </a:lnTo>
                  <a:lnTo>
                    <a:pt x="12838" y="7249"/>
                  </a:lnTo>
                  <a:lnTo>
                    <a:pt x="12820" y="7223"/>
                  </a:lnTo>
                  <a:lnTo>
                    <a:pt x="12803" y="7197"/>
                  </a:lnTo>
                  <a:lnTo>
                    <a:pt x="12787" y="7170"/>
                  </a:lnTo>
                  <a:lnTo>
                    <a:pt x="12773" y="7142"/>
                  </a:lnTo>
                  <a:lnTo>
                    <a:pt x="12760" y="7113"/>
                  </a:lnTo>
                  <a:lnTo>
                    <a:pt x="12748" y="7084"/>
                  </a:lnTo>
                  <a:lnTo>
                    <a:pt x="12738" y="7053"/>
                  </a:lnTo>
                  <a:lnTo>
                    <a:pt x="12729" y="7023"/>
                  </a:lnTo>
                  <a:lnTo>
                    <a:pt x="12722" y="6991"/>
                  </a:lnTo>
                  <a:lnTo>
                    <a:pt x="12716" y="6959"/>
                  </a:lnTo>
                  <a:lnTo>
                    <a:pt x="12712" y="6927"/>
                  </a:lnTo>
                  <a:lnTo>
                    <a:pt x="12709" y="6894"/>
                  </a:lnTo>
                  <a:lnTo>
                    <a:pt x="12709" y="6860"/>
                  </a:lnTo>
                  <a:lnTo>
                    <a:pt x="12709" y="6827"/>
                  </a:lnTo>
                  <a:lnTo>
                    <a:pt x="12712" y="6794"/>
                  </a:lnTo>
                  <a:lnTo>
                    <a:pt x="12716" y="6762"/>
                  </a:lnTo>
                  <a:lnTo>
                    <a:pt x="12722" y="6730"/>
                  </a:lnTo>
                  <a:lnTo>
                    <a:pt x="12729" y="6699"/>
                  </a:lnTo>
                  <a:lnTo>
                    <a:pt x="12738" y="6668"/>
                  </a:lnTo>
                  <a:lnTo>
                    <a:pt x="12748" y="6638"/>
                  </a:lnTo>
                  <a:lnTo>
                    <a:pt x="12760" y="6608"/>
                  </a:lnTo>
                  <a:lnTo>
                    <a:pt x="12773" y="6579"/>
                  </a:lnTo>
                  <a:lnTo>
                    <a:pt x="12787" y="6551"/>
                  </a:lnTo>
                  <a:lnTo>
                    <a:pt x="12803" y="6524"/>
                  </a:lnTo>
                  <a:lnTo>
                    <a:pt x="12820" y="6498"/>
                  </a:lnTo>
                  <a:lnTo>
                    <a:pt x="12838" y="6472"/>
                  </a:lnTo>
                  <a:lnTo>
                    <a:pt x="12857" y="6447"/>
                  </a:lnTo>
                  <a:lnTo>
                    <a:pt x="12878" y="6423"/>
                  </a:lnTo>
                  <a:lnTo>
                    <a:pt x="12899" y="6401"/>
                  </a:lnTo>
                  <a:lnTo>
                    <a:pt x="12922" y="6379"/>
                  </a:lnTo>
                  <a:lnTo>
                    <a:pt x="12945" y="6359"/>
                  </a:lnTo>
                  <a:lnTo>
                    <a:pt x="12970" y="6339"/>
                  </a:lnTo>
                  <a:lnTo>
                    <a:pt x="12995" y="6321"/>
                  </a:lnTo>
                  <a:lnTo>
                    <a:pt x="13022" y="6305"/>
                  </a:lnTo>
                  <a:lnTo>
                    <a:pt x="13049" y="6289"/>
                  </a:lnTo>
                  <a:lnTo>
                    <a:pt x="13077" y="6274"/>
                  </a:lnTo>
                  <a:lnTo>
                    <a:pt x="13106" y="6261"/>
                  </a:lnTo>
                  <a:lnTo>
                    <a:pt x="13135" y="6250"/>
                  </a:lnTo>
                  <a:lnTo>
                    <a:pt x="13165" y="6239"/>
                  </a:lnTo>
                  <a:lnTo>
                    <a:pt x="13197" y="6231"/>
                  </a:lnTo>
                  <a:lnTo>
                    <a:pt x="13229" y="6223"/>
                  </a:lnTo>
                  <a:lnTo>
                    <a:pt x="13260" y="6218"/>
                  </a:lnTo>
                  <a:lnTo>
                    <a:pt x="13293" y="6213"/>
                  </a:lnTo>
                  <a:lnTo>
                    <a:pt x="13326" y="6211"/>
                  </a:lnTo>
                  <a:lnTo>
                    <a:pt x="13359" y="6210"/>
                  </a:lnTo>
                  <a:close/>
                  <a:moveTo>
                    <a:pt x="10311" y="10076"/>
                  </a:moveTo>
                  <a:lnTo>
                    <a:pt x="12297" y="10076"/>
                  </a:lnTo>
                  <a:lnTo>
                    <a:pt x="12297" y="12984"/>
                  </a:lnTo>
                  <a:lnTo>
                    <a:pt x="10311" y="12984"/>
                  </a:lnTo>
                  <a:lnTo>
                    <a:pt x="10311" y="10076"/>
                  </a:lnTo>
                  <a:close/>
                  <a:moveTo>
                    <a:pt x="5887" y="8913"/>
                  </a:moveTo>
                  <a:lnTo>
                    <a:pt x="7428" y="8913"/>
                  </a:lnTo>
                  <a:lnTo>
                    <a:pt x="7428" y="10452"/>
                  </a:lnTo>
                  <a:lnTo>
                    <a:pt x="5887" y="10452"/>
                  </a:lnTo>
                  <a:lnTo>
                    <a:pt x="5887" y="8913"/>
                  </a:lnTo>
                  <a:close/>
                  <a:moveTo>
                    <a:pt x="3797" y="8913"/>
                  </a:moveTo>
                  <a:lnTo>
                    <a:pt x="5339" y="8913"/>
                  </a:lnTo>
                  <a:lnTo>
                    <a:pt x="5339" y="10452"/>
                  </a:lnTo>
                  <a:lnTo>
                    <a:pt x="3797" y="10452"/>
                  </a:lnTo>
                  <a:lnTo>
                    <a:pt x="3797" y="8913"/>
                  </a:lnTo>
                  <a:close/>
                  <a:moveTo>
                    <a:pt x="1708" y="8913"/>
                  </a:moveTo>
                  <a:lnTo>
                    <a:pt x="3249" y="8913"/>
                  </a:lnTo>
                  <a:lnTo>
                    <a:pt x="3249" y="10452"/>
                  </a:lnTo>
                  <a:lnTo>
                    <a:pt x="1708" y="10452"/>
                  </a:lnTo>
                  <a:lnTo>
                    <a:pt x="1708" y="8913"/>
                  </a:lnTo>
                  <a:close/>
                  <a:moveTo>
                    <a:pt x="6577" y="14045"/>
                  </a:moveTo>
                  <a:lnTo>
                    <a:pt x="16031" y="14045"/>
                  </a:lnTo>
                  <a:lnTo>
                    <a:pt x="16031" y="14421"/>
                  </a:lnTo>
                  <a:lnTo>
                    <a:pt x="6577" y="14421"/>
                  </a:lnTo>
                  <a:lnTo>
                    <a:pt x="6577" y="14045"/>
                  </a:lnTo>
                  <a:close/>
                  <a:moveTo>
                    <a:pt x="7553" y="13360"/>
                  </a:moveTo>
                  <a:lnTo>
                    <a:pt x="15055" y="13360"/>
                  </a:lnTo>
                  <a:lnTo>
                    <a:pt x="15055" y="13737"/>
                  </a:lnTo>
                  <a:lnTo>
                    <a:pt x="7553" y="13737"/>
                  </a:lnTo>
                  <a:lnTo>
                    <a:pt x="7553" y="133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FrutigerNext LT Medium" pitchFamily="34" charset="0"/>
                <a:ea typeface="微软雅黑" pitchFamily="34" charset="-122"/>
              </a:endParaRPr>
            </a:p>
          </p:txBody>
        </p:sp>
        <p:sp>
          <p:nvSpPr>
            <p:cNvPr id="76" name="Freeform 6"/>
            <p:cNvSpPr>
              <a:spLocks noEditPoints="1"/>
            </p:cNvSpPr>
            <p:nvPr/>
          </p:nvSpPr>
          <p:spPr bwMode="auto">
            <a:xfrm>
              <a:off x="3106201" y="4355545"/>
              <a:ext cx="328115" cy="344045"/>
            </a:xfrm>
            <a:custGeom>
              <a:avLst/>
              <a:gdLst/>
              <a:ahLst/>
              <a:cxnLst>
                <a:cxn ang="0">
                  <a:pos x="3266" y="12328"/>
                </a:cxn>
                <a:cxn ang="0">
                  <a:pos x="460" y="16376"/>
                </a:cxn>
                <a:cxn ang="0">
                  <a:pos x="3404" y="2346"/>
                </a:cxn>
                <a:cxn ang="0">
                  <a:pos x="6394" y="4094"/>
                </a:cxn>
                <a:cxn ang="0">
                  <a:pos x="7774" y="4509"/>
                </a:cxn>
                <a:cxn ang="0">
                  <a:pos x="5336" y="4048"/>
                </a:cxn>
                <a:cxn ang="0">
                  <a:pos x="6348" y="7360"/>
                </a:cxn>
                <a:cxn ang="0">
                  <a:pos x="5796" y="9798"/>
                </a:cxn>
                <a:cxn ang="0">
                  <a:pos x="4140" y="6808"/>
                </a:cxn>
                <a:cxn ang="0">
                  <a:pos x="3634" y="7820"/>
                </a:cxn>
                <a:cxn ang="0">
                  <a:pos x="1104" y="8832"/>
                </a:cxn>
                <a:cxn ang="0">
                  <a:pos x="2668" y="7820"/>
                </a:cxn>
                <a:cxn ang="0">
                  <a:pos x="3312" y="3588"/>
                </a:cxn>
                <a:cxn ang="0">
                  <a:pos x="1702" y="4830"/>
                </a:cxn>
                <a:cxn ang="0">
                  <a:pos x="1978" y="4830"/>
                </a:cxn>
                <a:cxn ang="0">
                  <a:pos x="1978" y="5337"/>
                </a:cxn>
                <a:cxn ang="0">
                  <a:pos x="2806" y="6946"/>
                </a:cxn>
                <a:cxn ang="0">
                  <a:pos x="0" y="5337"/>
                </a:cxn>
                <a:cxn ang="0">
                  <a:pos x="874" y="4968"/>
                </a:cxn>
                <a:cxn ang="0">
                  <a:pos x="1012" y="4830"/>
                </a:cxn>
                <a:cxn ang="0">
                  <a:pos x="1564" y="3542"/>
                </a:cxn>
                <a:cxn ang="0">
                  <a:pos x="1702" y="5152"/>
                </a:cxn>
                <a:cxn ang="0">
                  <a:pos x="1150" y="5337"/>
                </a:cxn>
                <a:cxn ang="0">
                  <a:pos x="1702" y="5152"/>
                </a:cxn>
                <a:cxn ang="0">
                  <a:pos x="4922" y="46"/>
                </a:cxn>
                <a:cxn ang="0">
                  <a:pos x="5290" y="184"/>
                </a:cxn>
                <a:cxn ang="0">
                  <a:pos x="5566" y="460"/>
                </a:cxn>
                <a:cxn ang="0">
                  <a:pos x="5750" y="828"/>
                </a:cxn>
                <a:cxn ang="0">
                  <a:pos x="5750" y="1243"/>
                </a:cxn>
                <a:cxn ang="0">
                  <a:pos x="5566" y="1610"/>
                </a:cxn>
                <a:cxn ang="0">
                  <a:pos x="5290" y="1886"/>
                </a:cxn>
                <a:cxn ang="0">
                  <a:pos x="4922" y="2070"/>
                </a:cxn>
                <a:cxn ang="0">
                  <a:pos x="4508" y="2070"/>
                </a:cxn>
                <a:cxn ang="0">
                  <a:pos x="4140" y="1886"/>
                </a:cxn>
                <a:cxn ang="0">
                  <a:pos x="3864" y="1610"/>
                </a:cxn>
                <a:cxn ang="0">
                  <a:pos x="3725" y="1243"/>
                </a:cxn>
                <a:cxn ang="0">
                  <a:pos x="3725" y="828"/>
                </a:cxn>
                <a:cxn ang="0">
                  <a:pos x="3864" y="460"/>
                </a:cxn>
                <a:cxn ang="0">
                  <a:pos x="4140" y="184"/>
                </a:cxn>
                <a:cxn ang="0">
                  <a:pos x="4508" y="46"/>
                </a:cxn>
                <a:cxn ang="0">
                  <a:pos x="12098" y="7038"/>
                </a:cxn>
                <a:cxn ang="0">
                  <a:pos x="14904" y="16376"/>
                </a:cxn>
                <a:cxn ang="0">
                  <a:pos x="12098" y="7038"/>
                </a:cxn>
                <a:cxn ang="0">
                  <a:pos x="10994" y="8740"/>
                </a:cxn>
                <a:cxn ang="0">
                  <a:pos x="8188" y="16376"/>
                </a:cxn>
                <a:cxn ang="0">
                  <a:pos x="4278" y="10442"/>
                </a:cxn>
                <a:cxn ang="0">
                  <a:pos x="7084" y="16376"/>
                </a:cxn>
                <a:cxn ang="0">
                  <a:pos x="4278" y="10442"/>
                </a:cxn>
              </a:cxnLst>
              <a:rect l="0" t="0" r="r" b="b"/>
              <a:pathLst>
                <a:path w="14904" h="16376">
                  <a:moveTo>
                    <a:pt x="460" y="12328"/>
                  </a:moveTo>
                  <a:lnTo>
                    <a:pt x="3266" y="12328"/>
                  </a:lnTo>
                  <a:lnTo>
                    <a:pt x="3266" y="16376"/>
                  </a:lnTo>
                  <a:lnTo>
                    <a:pt x="460" y="16376"/>
                  </a:lnTo>
                  <a:lnTo>
                    <a:pt x="460" y="12328"/>
                  </a:lnTo>
                  <a:close/>
                  <a:moveTo>
                    <a:pt x="3404" y="2346"/>
                  </a:moveTo>
                  <a:lnTo>
                    <a:pt x="5888" y="2346"/>
                  </a:lnTo>
                  <a:lnTo>
                    <a:pt x="6394" y="4094"/>
                  </a:lnTo>
                  <a:lnTo>
                    <a:pt x="7728" y="4140"/>
                  </a:lnTo>
                  <a:lnTo>
                    <a:pt x="7774" y="4509"/>
                  </a:lnTo>
                  <a:lnTo>
                    <a:pt x="5888" y="4784"/>
                  </a:lnTo>
                  <a:lnTo>
                    <a:pt x="5336" y="4048"/>
                  </a:lnTo>
                  <a:lnTo>
                    <a:pt x="5014" y="5704"/>
                  </a:lnTo>
                  <a:lnTo>
                    <a:pt x="6348" y="7360"/>
                  </a:lnTo>
                  <a:lnTo>
                    <a:pt x="6394" y="9798"/>
                  </a:lnTo>
                  <a:lnTo>
                    <a:pt x="5796" y="9798"/>
                  </a:lnTo>
                  <a:lnTo>
                    <a:pt x="5290" y="7682"/>
                  </a:lnTo>
                  <a:lnTo>
                    <a:pt x="4140" y="6808"/>
                  </a:lnTo>
                  <a:lnTo>
                    <a:pt x="3910" y="7268"/>
                  </a:lnTo>
                  <a:lnTo>
                    <a:pt x="3634" y="7820"/>
                  </a:lnTo>
                  <a:lnTo>
                    <a:pt x="3404" y="8464"/>
                  </a:lnTo>
                  <a:lnTo>
                    <a:pt x="1104" y="8832"/>
                  </a:lnTo>
                  <a:lnTo>
                    <a:pt x="1012" y="8464"/>
                  </a:lnTo>
                  <a:lnTo>
                    <a:pt x="2668" y="7820"/>
                  </a:lnTo>
                  <a:lnTo>
                    <a:pt x="3036" y="5474"/>
                  </a:lnTo>
                  <a:lnTo>
                    <a:pt x="3312" y="3588"/>
                  </a:lnTo>
                  <a:lnTo>
                    <a:pt x="2346" y="3910"/>
                  </a:lnTo>
                  <a:lnTo>
                    <a:pt x="1702" y="4830"/>
                  </a:lnTo>
                  <a:lnTo>
                    <a:pt x="1840" y="4830"/>
                  </a:lnTo>
                  <a:lnTo>
                    <a:pt x="1978" y="4830"/>
                  </a:lnTo>
                  <a:lnTo>
                    <a:pt x="1978" y="4968"/>
                  </a:lnTo>
                  <a:lnTo>
                    <a:pt x="1978" y="5337"/>
                  </a:lnTo>
                  <a:lnTo>
                    <a:pt x="2806" y="5337"/>
                  </a:lnTo>
                  <a:lnTo>
                    <a:pt x="2806" y="6946"/>
                  </a:lnTo>
                  <a:lnTo>
                    <a:pt x="0" y="6946"/>
                  </a:lnTo>
                  <a:lnTo>
                    <a:pt x="0" y="5337"/>
                  </a:lnTo>
                  <a:lnTo>
                    <a:pt x="874" y="5337"/>
                  </a:lnTo>
                  <a:lnTo>
                    <a:pt x="874" y="4968"/>
                  </a:lnTo>
                  <a:lnTo>
                    <a:pt x="874" y="4830"/>
                  </a:lnTo>
                  <a:lnTo>
                    <a:pt x="1012" y="4830"/>
                  </a:lnTo>
                  <a:lnTo>
                    <a:pt x="1196" y="4830"/>
                  </a:lnTo>
                  <a:lnTo>
                    <a:pt x="1564" y="3542"/>
                  </a:lnTo>
                  <a:lnTo>
                    <a:pt x="3404" y="2346"/>
                  </a:lnTo>
                  <a:close/>
                  <a:moveTo>
                    <a:pt x="1702" y="5152"/>
                  </a:moveTo>
                  <a:lnTo>
                    <a:pt x="1150" y="5152"/>
                  </a:lnTo>
                  <a:lnTo>
                    <a:pt x="1150" y="5337"/>
                  </a:lnTo>
                  <a:lnTo>
                    <a:pt x="1702" y="5337"/>
                  </a:lnTo>
                  <a:lnTo>
                    <a:pt x="1702" y="5152"/>
                  </a:lnTo>
                  <a:close/>
                  <a:moveTo>
                    <a:pt x="4738" y="0"/>
                  </a:moveTo>
                  <a:lnTo>
                    <a:pt x="4922" y="46"/>
                  </a:lnTo>
                  <a:lnTo>
                    <a:pt x="5152" y="92"/>
                  </a:lnTo>
                  <a:lnTo>
                    <a:pt x="5290" y="184"/>
                  </a:lnTo>
                  <a:lnTo>
                    <a:pt x="5474" y="322"/>
                  </a:lnTo>
                  <a:lnTo>
                    <a:pt x="5566" y="460"/>
                  </a:lnTo>
                  <a:lnTo>
                    <a:pt x="5658" y="644"/>
                  </a:lnTo>
                  <a:lnTo>
                    <a:pt x="5750" y="828"/>
                  </a:lnTo>
                  <a:lnTo>
                    <a:pt x="5750" y="1058"/>
                  </a:lnTo>
                  <a:lnTo>
                    <a:pt x="5750" y="1243"/>
                  </a:lnTo>
                  <a:lnTo>
                    <a:pt x="5658" y="1426"/>
                  </a:lnTo>
                  <a:lnTo>
                    <a:pt x="5566" y="1610"/>
                  </a:lnTo>
                  <a:lnTo>
                    <a:pt x="5474" y="1794"/>
                  </a:lnTo>
                  <a:lnTo>
                    <a:pt x="5290" y="1886"/>
                  </a:lnTo>
                  <a:lnTo>
                    <a:pt x="5152" y="1978"/>
                  </a:lnTo>
                  <a:lnTo>
                    <a:pt x="4922" y="2070"/>
                  </a:lnTo>
                  <a:lnTo>
                    <a:pt x="4738" y="2070"/>
                  </a:lnTo>
                  <a:lnTo>
                    <a:pt x="4508" y="2070"/>
                  </a:lnTo>
                  <a:lnTo>
                    <a:pt x="4324" y="1978"/>
                  </a:lnTo>
                  <a:lnTo>
                    <a:pt x="4140" y="1886"/>
                  </a:lnTo>
                  <a:lnTo>
                    <a:pt x="4002" y="1794"/>
                  </a:lnTo>
                  <a:lnTo>
                    <a:pt x="3864" y="1610"/>
                  </a:lnTo>
                  <a:lnTo>
                    <a:pt x="3772" y="1426"/>
                  </a:lnTo>
                  <a:lnTo>
                    <a:pt x="3725" y="1243"/>
                  </a:lnTo>
                  <a:lnTo>
                    <a:pt x="3680" y="1058"/>
                  </a:lnTo>
                  <a:lnTo>
                    <a:pt x="3725" y="828"/>
                  </a:lnTo>
                  <a:lnTo>
                    <a:pt x="3772" y="644"/>
                  </a:lnTo>
                  <a:lnTo>
                    <a:pt x="3864" y="460"/>
                  </a:lnTo>
                  <a:lnTo>
                    <a:pt x="4002" y="322"/>
                  </a:lnTo>
                  <a:lnTo>
                    <a:pt x="4140" y="184"/>
                  </a:lnTo>
                  <a:lnTo>
                    <a:pt x="4324" y="92"/>
                  </a:lnTo>
                  <a:lnTo>
                    <a:pt x="4508" y="46"/>
                  </a:lnTo>
                  <a:lnTo>
                    <a:pt x="4738" y="0"/>
                  </a:lnTo>
                  <a:close/>
                  <a:moveTo>
                    <a:pt x="12098" y="7038"/>
                  </a:moveTo>
                  <a:lnTo>
                    <a:pt x="14904" y="7038"/>
                  </a:lnTo>
                  <a:lnTo>
                    <a:pt x="14904" y="16376"/>
                  </a:lnTo>
                  <a:lnTo>
                    <a:pt x="12098" y="16376"/>
                  </a:lnTo>
                  <a:lnTo>
                    <a:pt x="12098" y="7038"/>
                  </a:lnTo>
                  <a:close/>
                  <a:moveTo>
                    <a:pt x="8188" y="8740"/>
                  </a:moveTo>
                  <a:lnTo>
                    <a:pt x="10994" y="8740"/>
                  </a:lnTo>
                  <a:lnTo>
                    <a:pt x="10994" y="16376"/>
                  </a:lnTo>
                  <a:lnTo>
                    <a:pt x="8188" y="16376"/>
                  </a:lnTo>
                  <a:lnTo>
                    <a:pt x="8188" y="8740"/>
                  </a:lnTo>
                  <a:close/>
                  <a:moveTo>
                    <a:pt x="4278" y="10442"/>
                  </a:moveTo>
                  <a:lnTo>
                    <a:pt x="7084" y="10442"/>
                  </a:lnTo>
                  <a:lnTo>
                    <a:pt x="7084" y="16376"/>
                  </a:lnTo>
                  <a:lnTo>
                    <a:pt x="4278" y="16376"/>
                  </a:lnTo>
                  <a:lnTo>
                    <a:pt x="4278" y="104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FrutigerNext LT Medium" pitchFamily="34" charset="0"/>
                <a:ea typeface="微软雅黑" pitchFamily="34" charset="-122"/>
              </a:endParaRPr>
            </a:p>
          </p:txBody>
        </p:sp>
      </p:grpSp>
    </p:spTree>
    <p:extLst>
      <p:ext uri="{BB962C8B-B14F-4D97-AF65-F5344CB8AC3E}">
        <p14:creationId xmlns="" xmlns:p14="http://schemas.microsoft.com/office/powerpoint/2010/main" val="213221284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bwMode="auto">
          <a:xfrm>
            <a:off x="2000488" y="2905512"/>
            <a:ext cx="6923473" cy="1339463"/>
          </a:xfrm>
          <a:prstGeom prst="roundRect">
            <a:avLst/>
          </a:prstGeom>
          <a:noFill/>
          <a:ln w="9525" cap="flat" cmpd="sng" algn="ctr">
            <a:solidFill>
              <a:schemeClr val="tx2"/>
            </a:solidFill>
            <a:prstDash val="dash"/>
            <a:round/>
            <a:headEnd type="none" w="med" len="med"/>
            <a:tailEnd type="none" w="med" len="med"/>
          </a:ln>
          <a:effectLst/>
        </p:spPr>
        <p:txBody>
          <a:bodyPr vert="horz" wrap="square" lIns="59384" tIns="29692" rIns="59384" bIns="29692" numCol="1" rtlCol="0" anchor="t" anchorCtr="0" compatLnSpc="1">
            <a:prstTxWarp prst="textNoShape">
              <a:avLst/>
            </a:prstTxWarp>
            <a:noAutofit/>
          </a:bodyPr>
          <a:lstStyle/>
          <a:p>
            <a:pPr defTabSz="601106"/>
            <a:endParaRPr lang="zh-CN" altLang="en-US" sz="1500" dirty="0">
              <a:solidFill>
                <a:srgbClr val="000000"/>
              </a:solidFill>
              <a:latin typeface="FrutigerNext LT Regular" pitchFamily="34" charset="0"/>
              <a:ea typeface="ＭＳ Ｐゴシック" pitchFamily="34" charset="-128"/>
            </a:endParaRPr>
          </a:p>
        </p:txBody>
      </p:sp>
      <p:sp>
        <p:nvSpPr>
          <p:cNvPr id="30" name="圆角矩形 29"/>
          <p:cNvSpPr/>
          <p:nvPr/>
        </p:nvSpPr>
        <p:spPr bwMode="auto">
          <a:xfrm>
            <a:off x="2071671" y="2059992"/>
            <a:ext cx="6821505" cy="803677"/>
          </a:xfrm>
          <a:prstGeom prst="roundRect">
            <a:avLst/>
          </a:prstGeom>
          <a:noFill/>
          <a:ln w="9525" cap="flat" cmpd="sng" algn="ctr">
            <a:solidFill>
              <a:schemeClr val="tx1"/>
            </a:solidFill>
            <a:prstDash val="dash"/>
            <a:round/>
            <a:headEnd type="none" w="med" len="med"/>
            <a:tailEnd type="none" w="med" len="med"/>
          </a:ln>
          <a:effectLst/>
        </p:spPr>
        <p:txBody>
          <a:bodyPr vert="horz" wrap="square" lIns="59384" tIns="29692" rIns="59384" bIns="29692" numCol="1" rtlCol="0" anchor="t" anchorCtr="0" compatLnSpc="1">
            <a:prstTxWarp prst="textNoShape">
              <a:avLst/>
            </a:prstTxWarp>
            <a:noAutofit/>
          </a:bodyPr>
          <a:lstStyle/>
          <a:p>
            <a:pPr defTabSz="601106"/>
            <a:endParaRPr lang="zh-CN" altLang="en-US" sz="1500" dirty="0">
              <a:solidFill>
                <a:srgbClr val="000000"/>
              </a:solidFill>
              <a:latin typeface="FrutigerNext LT Regular" pitchFamily="34" charset="0"/>
              <a:ea typeface="ＭＳ Ｐゴシック" pitchFamily="34" charset="-128"/>
            </a:endParaRPr>
          </a:p>
        </p:txBody>
      </p:sp>
      <p:sp>
        <p:nvSpPr>
          <p:cNvPr id="32" name="圆角矩形 31"/>
          <p:cNvSpPr/>
          <p:nvPr/>
        </p:nvSpPr>
        <p:spPr bwMode="auto">
          <a:xfrm>
            <a:off x="2071671" y="1095579"/>
            <a:ext cx="6821505" cy="871849"/>
          </a:xfrm>
          <a:prstGeom prst="roundRect">
            <a:avLst/>
          </a:prstGeom>
          <a:noFill/>
          <a:ln w="9525" cap="flat" cmpd="sng" algn="ctr">
            <a:solidFill>
              <a:schemeClr val="tx1"/>
            </a:solidFill>
            <a:prstDash val="dash"/>
            <a:round/>
            <a:headEnd type="none" w="med" len="med"/>
            <a:tailEnd type="none" w="med" len="med"/>
          </a:ln>
          <a:effectLst/>
        </p:spPr>
        <p:txBody>
          <a:bodyPr vert="horz" wrap="square" lIns="59384" tIns="29692" rIns="59384" bIns="29692" numCol="1" rtlCol="0" anchor="t" anchorCtr="0" compatLnSpc="1">
            <a:prstTxWarp prst="textNoShape">
              <a:avLst/>
            </a:prstTxWarp>
            <a:noAutofit/>
          </a:bodyPr>
          <a:lstStyle/>
          <a:p>
            <a:pPr defTabSz="601106"/>
            <a:endParaRPr lang="en-US" altLang="zh-CN" sz="1500" dirty="0">
              <a:solidFill>
                <a:srgbClr val="000000"/>
              </a:solidFill>
              <a:latin typeface="FrutigerNext LT Regular" pitchFamily="34" charset="0"/>
              <a:ea typeface="ＭＳ Ｐゴシック" pitchFamily="34" charset="-128"/>
            </a:endParaRPr>
          </a:p>
          <a:p>
            <a:pPr defTabSz="601106"/>
            <a:endParaRPr lang="en-US" altLang="zh-CN" sz="1500" dirty="0">
              <a:solidFill>
                <a:srgbClr val="000000"/>
              </a:solidFill>
              <a:latin typeface="FrutigerNext LT Regular" pitchFamily="34" charset="0"/>
              <a:ea typeface="ＭＳ Ｐゴシック" pitchFamily="34" charset="-128"/>
            </a:endParaRPr>
          </a:p>
          <a:p>
            <a:pPr defTabSz="601106"/>
            <a:endParaRPr lang="zh-CN" altLang="en-US" sz="1500" dirty="0">
              <a:solidFill>
                <a:srgbClr val="000000"/>
              </a:solidFill>
              <a:latin typeface="FrutigerNext LT Regular" pitchFamily="34" charset="0"/>
              <a:ea typeface="ＭＳ Ｐゴシック" pitchFamily="34" charset="-128"/>
            </a:endParaRPr>
          </a:p>
        </p:txBody>
      </p:sp>
      <p:pic>
        <p:nvPicPr>
          <p:cNvPr id="16" name="Picture 7"/>
          <p:cNvPicPr>
            <a:picLocks noChangeAspect="1" noChangeArrowheads="1"/>
          </p:cNvPicPr>
          <p:nvPr/>
        </p:nvPicPr>
        <p:blipFill>
          <a:blip r:embed="rId4" cstate="print"/>
          <a:srcRect/>
          <a:stretch>
            <a:fillRect/>
          </a:stretch>
        </p:blipFill>
        <p:spPr bwMode="gray">
          <a:xfrm rot="385846">
            <a:off x="603735" y="2893387"/>
            <a:ext cx="1022900" cy="590889"/>
          </a:xfrm>
          <a:prstGeom prst="rect">
            <a:avLst/>
          </a:prstGeom>
          <a:noFill/>
          <a:ln w="9525">
            <a:noFill/>
            <a:miter lim="800000"/>
            <a:headEnd/>
            <a:tailEnd/>
          </a:ln>
          <a:effectLst/>
        </p:spPr>
      </p:pic>
      <p:pic>
        <p:nvPicPr>
          <p:cNvPr id="17" name="Picture 8"/>
          <p:cNvPicPr>
            <a:picLocks noChangeAspect="1" noChangeArrowheads="1"/>
          </p:cNvPicPr>
          <p:nvPr/>
        </p:nvPicPr>
        <p:blipFill>
          <a:blip r:embed="rId5" cstate="print"/>
          <a:srcRect/>
          <a:stretch>
            <a:fillRect/>
          </a:stretch>
        </p:blipFill>
        <p:spPr bwMode="gray">
          <a:xfrm>
            <a:off x="357159" y="2059993"/>
            <a:ext cx="1109463" cy="1144048"/>
          </a:xfrm>
          <a:prstGeom prst="rect">
            <a:avLst/>
          </a:prstGeom>
          <a:noFill/>
          <a:ln w="9525" algn="ctr">
            <a:noFill/>
            <a:miter lim="800000"/>
            <a:headEnd/>
            <a:tailEnd/>
          </a:ln>
          <a:effectLst>
            <a:outerShdw dist="17961" dir="2700000" algn="ctr" rotWithShape="0">
              <a:schemeClr val="bg2"/>
            </a:outerShdw>
          </a:effectLst>
        </p:spPr>
      </p:pic>
      <p:pic>
        <p:nvPicPr>
          <p:cNvPr id="18" name="Picture 9"/>
          <p:cNvPicPr>
            <a:picLocks noChangeAspect="1" noChangeArrowheads="1"/>
          </p:cNvPicPr>
          <p:nvPr/>
        </p:nvPicPr>
        <p:blipFill>
          <a:blip r:embed="rId6" cstate="print"/>
          <a:srcRect/>
          <a:stretch>
            <a:fillRect/>
          </a:stretch>
        </p:blipFill>
        <p:spPr bwMode="gray">
          <a:xfrm rot="21189811">
            <a:off x="884700" y="1392478"/>
            <a:ext cx="474326" cy="718478"/>
          </a:xfrm>
          <a:prstGeom prst="rect">
            <a:avLst/>
          </a:prstGeom>
          <a:noFill/>
          <a:ln w="9525">
            <a:noFill/>
            <a:miter lim="800000"/>
            <a:headEnd/>
            <a:tailEnd/>
          </a:ln>
          <a:effectLst/>
        </p:spPr>
      </p:pic>
      <p:pic>
        <p:nvPicPr>
          <p:cNvPr id="19" name="Picture 10"/>
          <p:cNvPicPr>
            <a:picLocks noChangeAspect="1" noChangeArrowheads="1"/>
          </p:cNvPicPr>
          <p:nvPr/>
        </p:nvPicPr>
        <p:blipFill>
          <a:blip r:embed="rId7" cstate="print"/>
          <a:srcRect/>
          <a:stretch>
            <a:fillRect/>
          </a:stretch>
        </p:blipFill>
        <p:spPr bwMode="gray">
          <a:xfrm>
            <a:off x="714349" y="3399455"/>
            <a:ext cx="1500198" cy="1468744"/>
          </a:xfrm>
          <a:prstGeom prst="rect">
            <a:avLst/>
          </a:prstGeom>
          <a:noFill/>
          <a:ln w="9525">
            <a:noFill/>
            <a:miter lim="800000"/>
            <a:headEnd/>
            <a:tailEnd/>
          </a:ln>
          <a:effectLst/>
        </p:spPr>
      </p:pic>
      <p:pic>
        <p:nvPicPr>
          <p:cNvPr id="20" name="Picture 34"/>
          <p:cNvPicPr>
            <a:picLocks noChangeAspect="1" noChangeArrowheads="1"/>
          </p:cNvPicPr>
          <p:nvPr/>
        </p:nvPicPr>
        <p:blipFill>
          <a:blip r:embed="rId8" cstate="print"/>
          <a:srcRect/>
          <a:stretch>
            <a:fillRect/>
          </a:stretch>
        </p:blipFill>
        <p:spPr bwMode="gray">
          <a:xfrm>
            <a:off x="857224" y="1127033"/>
            <a:ext cx="714380" cy="737076"/>
          </a:xfrm>
          <a:prstGeom prst="rect">
            <a:avLst/>
          </a:prstGeom>
          <a:noFill/>
          <a:ln w="9525">
            <a:noFill/>
            <a:miter lim="800000"/>
            <a:headEnd/>
            <a:tailEnd/>
          </a:ln>
          <a:effectLst/>
        </p:spPr>
      </p:pic>
      <p:sp>
        <p:nvSpPr>
          <p:cNvPr id="21" name="Text Box 35"/>
          <p:cNvSpPr txBox="1">
            <a:spLocks noChangeArrowheads="1"/>
          </p:cNvSpPr>
          <p:nvPr/>
        </p:nvSpPr>
        <p:spPr bwMode="gray">
          <a:xfrm>
            <a:off x="871739" y="3527533"/>
            <a:ext cx="1207258" cy="453938"/>
          </a:xfrm>
          <a:prstGeom prst="rect">
            <a:avLst/>
          </a:prstGeom>
          <a:noFill/>
          <a:ln w="9525" algn="ctr">
            <a:noFill/>
            <a:miter lim="800000"/>
            <a:headEnd/>
            <a:tailEnd/>
          </a:ln>
          <a:effectLst>
            <a:outerShdw dist="17961" dir="2700000" algn="ctr" rotWithShape="0">
              <a:schemeClr val="bg2"/>
            </a:outerShdw>
          </a:effectLst>
        </p:spPr>
        <p:txBody>
          <a:bodyPr lIns="68548" tIns="34274" rIns="68548" bIns="34274">
            <a:spAutoFit/>
          </a:bodyPr>
          <a:lstStyle/>
          <a:p>
            <a:pPr algn="ctr" latinLnBrk="1">
              <a:lnSpc>
                <a:spcPts val="1500"/>
              </a:lnSpc>
            </a:pPr>
            <a:r>
              <a:rPr kumimoji="1" lang="zh-CN" altLang="en-US" sz="1500" b="1" dirty="0" smtClean="0">
                <a:solidFill>
                  <a:srgbClr val="000000"/>
                </a:solidFill>
                <a:latin typeface="Gulim" pitchFamily="34" charset="-127"/>
                <a:ea typeface="Gulim" pitchFamily="34" charset="-127"/>
              </a:rPr>
              <a:t>聚焦</a:t>
            </a:r>
            <a:endParaRPr kumimoji="1" lang="en-US" altLang="zh-CN" sz="1500" b="1" dirty="0" smtClean="0">
              <a:solidFill>
                <a:srgbClr val="000000"/>
              </a:solidFill>
              <a:latin typeface="Gulim" pitchFamily="34" charset="-127"/>
              <a:ea typeface="Gulim" pitchFamily="34" charset="-127"/>
            </a:endParaRPr>
          </a:p>
          <a:p>
            <a:pPr algn="ctr" latinLnBrk="1">
              <a:lnSpc>
                <a:spcPts val="1500"/>
              </a:lnSpc>
            </a:pPr>
            <a:r>
              <a:rPr kumimoji="1" lang="zh-CN" altLang="en-US" sz="1500" b="1" dirty="0" smtClean="0">
                <a:solidFill>
                  <a:srgbClr val="000000"/>
                </a:solidFill>
                <a:latin typeface="Gulim" pitchFamily="34" charset="-127"/>
                <a:ea typeface="Gulim" pitchFamily="34" charset="-127"/>
              </a:rPr>
              <a:t>业务</a:t>
            </a:r>
            <a:endParaRPr kumimoji="1" lang="en-US" altLang="ko-KR" sz="1500" b="1" dirty="0">
              <a:solidFill>
                <a:srgbClr val="000000"/>
              </a:solidFill>
              <a:latin typeface="Gulim" pitchFamily="34" charset="-127"/>
              <a:ea typeface="Gulim" pitchFamily="34" charset="-127"/>
            </a:endParaRPr>
          </a:p>
        </p:txBody>
      </p:sp>
      <p:sp>
        <p:nvSpPr>
          <p:cNvPr id="22" name="Text Box 36"/>
          <p:cNvSpPr txBox="1">
            <a:spLocks noChangeArrowheads="1"/>
          </p:cNvSpPr>
          <p:nvPr/>
        </p:nvSpPr>
        <p:spPr bwMode="gray">
          <a:xfrm>
            <a:off x="357158" y="2123263"/>
            <a:ext cx="1137728" cy="453938"/>
          </a:xfrm>
          <a:prstGeom prst="rect">
            <a:avLst/>
          </a:prstGeom>
          <a:noFill/>
          <a:ln w="9525" algn="ctr">
            <a:noFill/>
            <a:miter lim="800000"/>
            <a:headEnd/>
            <a:tailEnd/>
          </a:ln>
          <a:effectLst/>
        </p:spPr>
        <p:txBody>
          <a:bodyPr wrap="square" lIns="68548" tIns="34274" rIns="68548" bIns="34274">
            <a:spAutoFit/>
          </a:bodyPr>
          <a:lstStyle/>
          <a:p>
            <a:pPr algn="ctr" latinLnBrk="1">
              <a:lnSpc>
                <a:spcPts val="1500"/>
              </a:lnSpc>
            </a:pPr>
            <a:r>
              <a:rPr kumimoji="1" lang="en-US" altLang="zh-CN" sz="1400" b="1" dirty="0">
                <a:solidFill>
                  <a:srgbClr val="000000"/>
                </a:solidFill>
                <a:latin typeface="Gulim" pitchFamily="34" charset="-127"/>
                <a:ea typeface="Gulim" pitchFamily="34" charset="-127"/>
              </a:rPr>
              <a:t>IP+IT</a:t>
            </a:r>
            <a:r>
              <a:rPr kumimoji="1" lang="zh-CN" altLang="en-US" sz="1400" b="1" dirty="0">
                <a:solidFill>
                  <a:srgbClr val="000000"/>
                </a:solidFill>
                <a:latin typeface="Gulim" pitchFamily="34" charset="-127"/>
                <a:ea typeface="Gulim" pitchFamily="34" charset="-127"/>
              </a:rPr>
              <a:t>统一管理</a:t>
            </a:r>
            <a:endParaRPr kumimoji="1" lang="en-US" altLang="ko-KR" sz="1400" b="1" dirty="0">
              <a:solidFill>
                <a:srgbClr val="000000"/>
              </a:solidFill>
              <a:latin typeface="Gulim" pitchFamily="34" charset="-127"/>
              <a:ea typeface="Gulim" pitchFamily="34" charset="-127"/>
            </a:endParaRPr>
          </a:p>
        </p:txBody>
      </p:sp>
      <p:sp>
        <p:nvSpPr>
          <p:cNvPr id="23" name="Text Box 37"/>
          <p:cNvSpPr txBox="1">
            <a:spLocks noChangeArrowheads="1"/>
          </p:cNvSpPr>
          <p:nvPr/>
        </p:nvSpPr>
        <p:spPr bwMode="gray">
          <a:xfrm>
            <a:off x="744354" y="1153671"/>
            <a:ext cx="941098" cy="327750"/>
          </a:xfrm>
          <a:prstGeom prst="rect">
            <a:avLst/>
          </a:prstGeom>
          <a:noFill/>
          <a:ln w="9525" algn="ctr">
            <a:noFill/>
            <a:miter lim="800000"/>
            <a:headEnd/>
            <a:tailEnd/>
          </a:ln>
          <a:effectLst/>
        </p:spPr>
        <p:txBody>
          <a:bodyPr wrap="square" lIns="68548" tIns="34274" rIns="68548" bIns="34274">
            <a:spAutoFit/>
          </a:bodyPr>
          <a:lstStyle/>
          <a:p>
            <a:pPr algn="ctr" fontAlgn="base" latinLnBrk="1">
              <a:lnSpc>
                <a:spcPct val="140000"/>
              </a:lnSpc>
              <a:spcBef>
                <a:spcPct val="0"/>
              </a:spcBef>
              <a:spcAft>
                <a:spcPct val="0"/>
              </a:spcAft>
            </a:pPr>
            <a:r>
              <a:rPr kumimoji="1" lang="zh-CN" altLang="en-US" sz="1200" b="1" dirty="0">
                <a:solidFill>
                  <a:srgbClr val="000000"/>
                </a:solidFill>
                <a:latin typeface="Arial" pitchFamily="34" charset="0"/>
                <a:ea typeface="宋体" charset="-122"/>
              </a:rPr>
              <a:t>设备管理</a:t>
            </a:r>
            <a:endParaRPr kumimoji="1" lang="en-US" altLang="ko-KR" sz="1200" b="1" dirty="0">
              <a:solidFill>
                <a:srgbClr val="000000"/>
              </a:solidFill>
              <a:latin typeface="Arial" pitchFamily="34" charset="0"/>
              <a:ea typeface="宋体" charset="-122"/>
            </a:endParaRPr>
          </a:p>
        </p:txBody>
      </p:sp>
      <p:sp>
        <p:nvSpPr>
          <p:cNvPr id="118" name="Line 986"/>
          <p:cNvSpPr>
            <a:spLocks noChangeShapeType="1"/>
          </p:cNvSpPr>
          <p:nvPr/>
        </p:nvSpPr>
        <p:spPr bwMode="auto">
          <a:xfrm flipV="1">
            <a:off x="7549244" y="1539756"/>
            <a:ext cx="862437" cy="0"/>
          </a:xfrm>
          <a:prstGeom prst="line">
            <a:avLst/>
          </a:prstGeom>
          <a:noFill/>
          <a:ln w="25400">
            <a:solidFill>
              <a:srgbClr val="FF9933"/>
            </a:solidFill>
            <a:round/>
            <a:headEnd/>
            <a:tailEnd/>
          </a:ln>
          <a:effectLst/>
        </p:spPr>
        <p:txBody>
          <a:bodyPr wrap="square" lIns="67482" tIns="35091" rIns="67482" bIns="35091" anchor="ctr">
            <a:spAutoFit/>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19" name="Line 1353"/>
          <p:cNvSpPr>
            <a:spLocks noChangeShapeType="1"/>
          </p:cNvSpPr>
          <p:nvPr/>
        </p:nvSpPr>
        <p:spPr bwMode="auto">
          <a:xfrm flipV="1">
            <a:off x="5517853" y="1486508"/>
            <a:ext cx="1100372" cy="0"/>
          </a:xfrm>
          <a:prstGeom prst="line">
            <a:avLst/>
          </a:prstGeom>
          <a:noFill/>
          <a:ln w="25400">
            <a:solidFill>
              <a:srgbClr val="FF9933"/>
            </a:solidFill>
            <a:round/>
            <a:headEnd/>
            <a:tailEnd/>
          </a:ln>
          <a:effectLst/>
        </p:spPr>
        <p:txBody>
          <a:bodyPr lIns="67482" tIns="35091" rIns="67482" bIns="35091" anchor="ctr">
            <a:spAutoFit/>
          </a:bodyPr>
          <a:lstStyle/>
          <a:p>
            <a:pPr>
              <a:defRPr/>
            </a:pPr>
            <a:endParaRPr lang="zh-CN" altLang="en-US" kern="0" dirty="0">
              <a:solidFill>
                <a:srgbClr val="000000"/>
              </a:solidFill>
              <a:latin typeface="FrutigerNext LT Regular" pitchFamily="34" charset="0"/>
              <a:ea typeface="MS PGothic" pitchFamily="34" charset="-128"/>
            </a:endParaRPr>
          </a:p>
        </p:txBody>
      </p:sp>
      <p:grpSp>
        <p:nvGrpSpPr>
          <p:cNvPr id="2" name="Group 1346"/>
          <p:cNvGrpSpPr>
            <a:grpSpLocks/>
          </p:cNvGrpSpPr>
          <p:nvPr/>
        </p:nvGrpSpPr>
        <p:grpSpPr bwMode="auto">
          <a:xfrm>
            <a:off x="5530800" y="1407381"/>
            <a:ext cx="1070598" cy="29339"/>
            <a:chOff x="2160" y="2400"/>
            <a:chExt cx="768" cy="48"/>
          </a:xfrm>
        </p:grpSpPr>
        <p:grpSp>
          <p:nvGrpSpPr>
            <p:cNvPr id="3" name="Group 1347"/>
            <p:cNvGrpSpPr>
              <a:grpSpLocks/>
            </p:cNvGrpSpPr>
            <p:nvPr/>
          </p:nvGrpSpPr>
          <p:grpSpPr bwMode="auto">
            <a:xfrm>
              <a:off x="2160" y="2400"/>
              <a:ext cx="384" cy="48"/>
              <a:chOff x="2160" y="2400"/>
              <a:chExt cx="384" cy="48"/>
            </a:xfrm>
          </p:grpSpPr>
          <p:sp>
            <p:nvSpPr>
              <p:cNvPr id="195" name="Oval 1348"/>
              <p:cNvSpPr>
                <a:spLocks noChangeArrowheads="1"/>
              </p:cNvSpPr>
              <p:nvPr/>
            </p:nvSpPr>
            <p:spPr bwMode="auto">
              <a:xfrm>
                <a:off x="2160" y="2400"/>
                <a:ext cx="192" cy="48"/>
              </a:xfrm>
              <a:prstGeom prst="ellipse">
                <a:avLst/>
              </a:prstGeom>
              <a:noFill/>
              <a:ln w="9525">
                <a:solidFill>
                  <a:srgbClr val="FF9933"/>
                </a:solidFill>
                <a:round/>
                <a:headEnd/>
                <a:tailEnd/>
              </a:ln>
            </p:spPr>
            <p:txBody>
              <a:bodyPr wrap="none" anchor="ctr"/>
              <a:lstStyle/>
              <a:p>
                <a:pPr>
                  <a:defRPr/>
                </a:pPr>
                <a:endParaRPr lang="zh-CN" altLang="en-US" kern="0" dirty="0">
                  <a:solidFill>
                    <a:srgbClr val="000000"/>
                  </a:solidFill>
                  <a:latin typeface="FrutigerNext LT Regular" pitchFamily="34" charset="0"/>
                  <a:ea typeface="MS PGothic" pitchFamily="34" charset="-128"/>
                </a:endParaRPr>
              </a:p>
            </p:txBody>
          </p:sp>
          <p:sp>
            <p:nvSpPr>
              <p:cNvPr id="196" name="Oval 1349"/>
              <p:cNvSpPr>
                <a:spLocks noChangeArrowheads="1"/>
              </p:cNvSpPr>
              <p:nvPr/>
            </p:nvSpPr>
            <p:spPr bwMode="auto">
              <a:xfrm>
                <a:off x="2352" y="2400"/>
                <a:ext cx="192" cy="48"/>
              </a:xfrm>
              <a:prstGeom prst="ellipse">
                <a:avLst/>
              </a:prstGeom>
              <a:noFill/>
              <a:ln w="9525">
                <a:solidFill>
                  <a:srgbClr val="FF9933"/>
                </a:solidFill>
                <a:round/>
                <a:headEnd/>
                <a:tailEnd/>
              </a:ln>
            </p:spPr>
            <p:txBody>
              <a:bodyPr wrap="none" anchor="ctr"/>
              <a:lstStyle/>
              <a:p>
                <a:pPr>
                  <a:defRPr/>
                </a:pPr>
                <a:endParaRPr lang="zh-CN" altLang="en-US" kern="0" dirty="0">
                  <a:solidFill>
                    <a:srgbClr val="000000"/>
                  </a:solidFill>
                  <a:latin typeface="FrutigerNext LT Regular" pitchFamily="34" charset="0"/>
                  <a:ea typeface="MS PGothic" pitchFamily="34" charset="-128"/>
                </a:endParaRPr>
              </a:p>
            </p:txBody>
          </p:sp>
        </p:grpSp>
        <p:grpSp>
          <p:nvGrpSpPr>
            <p:cNvPr id="4" name="Group 1350"/>
            <p:cNvGrpSpPr>
              <a:grpSpLocks/>
            </p:cNvGrpSpPr>
            <p:nvPr/>
          </p:nvGrpSpPr>
          <p:grpSpPr bwMode="auto">
            <a:xfrm>
              <a:off x="2544" y="2400"/>
              <a:ext cx="384" cy="48"/>
              <a:chOff x="2160" y="2400"/>
              <a:chExt cx="384" cy="48"/>
            </a:xfrm>
          </p:grpSpPr>
          <p:sp>
            <p:nvSpPr>
              <p:cNvPr id="193" name="Oval 1351"/>
              <p:cNvSpPr>
                <a:spLocks noChangeArrowheads="1"/>
              </p:cNvSpPr>
              <p:nvPr/>
            </p:nvSpPr>
            <p:spPr bwMode="auto">
              <a:xfrm>
                <a:off x="2160" y="2400"/>
                <a:ext cx="192" cy="48"/>
              </a:xfrm>
              <a:prstGeom prst="ellipse">
                <a:avLst/>
              </a:prstGeom>
              <a:noFill/>
              <a:ln w="9525">
                <a:solidFill>
                  <a:srgbClr val="FF9933"/>
                </a:solidFill>
                <a:round/>
                <a:headEnd/>
                <a:tailEnd/>
              </a:ln>
            </p:spPr>
            <p:txBody>
              <a:bodyPr wrap="none" anchor="ctr"/>
              <a:lstStyle/>
              <a:p>
                <a:pPr>
                  <a:defRPr/>
                </a:pPr>
                <a:endParaRPr lang="zh-CN" altLang="en-US" kern="0" dirty="0">
                  <a:solidFill>
                    <a:srgbClr val="000000"/>
                  </a:solidFill>
                  <a:latin typeface="FrutigerNext LT Regular" pitchFamily="34" charset="0"/>
                  <a:ea typeface="MS PGothic" pitchFamily="34" charset="-128"/>
                </a:endParaRPr>
              </a:p>
            </p:txBody>
          </p:sp>
          <p:sp>
            <p:nvSpPr>
              <p:cNvPr id="194" name="Oval 1352"/>
              <p:cNvSpPr>
                <a:spLocks noChangeArrowheads="1"/>
              </p:cNvSpPr>
              <p:nvPr/>
            </p:nvSpPr>
            <p:spPr bwMode="auto">
              <a:xfrm>
                <a:off x="2352" y="2400"/>
                <a:ext cx="192" cy="48"/>
              </a:xfrm>
              <a:prstGeom prst="ellipse">
                <a:avLst/>
              </a:prstGeom>
              <a:noFill/>
              <a:ln w="9525">
                <a:solidFill>
                  <a:srgbClr val="FF9933"/>
                </a:solidFill>
                <a:round/>
                <a:headEnd/>
                <a:tailEnd/>
              </a:ln>
            </p:spPr>
            <p:txBody>
              <a:bodyPr wrap="none" anchor="ctr"/>
              <a:lstStyle/>
              <a:p>
                <a:pPr>
                  <a:defRPr/>
                </a:pPr>
                <a:endParaRPr lang="zh-CN" altLang="en-US" kern="0" dirty="0">
                  <a:solidFill>
                    <a:srgbClr val="000000"/>
                  </a:solidFill>
                  <a:latin typeface="FrutigerNext LT Regular" pitchFamily="34" charset="0"/>
                  <a:ea typeface="MS PGothic" pitchFamily="34" charset="-128"/>
                </a:endParaRPr>
              </a:p>
            </p:txBody>
          </p:sp>
        </p:grpSp>
      </p:grpSp>
      <p:pic>
        <p:nvPicPr>
          <p:cNvPr id="121" name="Picture 18" descr="云6"/>
          <p:cNvPicPr>
            <a:picLocks noChangeAspect="1" noChangeArrowheads="1"/>
          </p:cNvPicPr>
          <p:nvPr/>
        </p:nvPicPr>
        <p:blipFill>
          <a:blip r:embed="rId9" cstate="print"/>
          <a:srcRect/>
          <a:stretch>
            <a:fillRect/>
          </a:stretch>
        </p:blipFill>
        <p:spPr bwMode="auto">
          <a:xfrm>
            <a:off x="6588305" y="1295268"/>
            <a:ext cx="1165109" cy="440081"/>
          </a:xfrm>
          <a:prstGeom prst="rect">
            <a:avLst/>
          </a:prstGeom>
          <a:noFill/>
        </p:spPr>
      </p:pic>
      <p:sp>
        <p:nvSpPr>
          <p:cNvPr id="122" name="Text Box 989"/>
          <p:cNvSpPr txBox="1">
            <a:spLocks noChangeArrowheads="1"/>
          </p:cNvSpPr>
          <p:nvPr/>
        </p:nvSpPr>
        <p:spPr bwMode="auto">
          <a:xfrm>
            <a:off x="6785745" y="1441960"/>
            <a:ext cx="699065" cy="217009"/>
          </a:xfrm>
          <a:prstGeom prst="rect">
            <a:avLst/>
          </a:prstGeom>
          <a:noFill/>
          <a:ln w="9525" algn="ctr">
            <a:noFill/>
            <a:miter lim="800000"/>
            <a:headEnd/>
            <a:tailEnd/>
          </a:ln>
          <a:effectLst/>
        </p:spPr>
        <p:txBody>
          <a:bodyPr wrap="square" lIns="62507" tIns="31255" rIns="62507" bIns="31255">
            <a:spAutoFit/>
          </a:bodyPr>
          <a:lstStyle/>
          <a:p>
            <a:pPr algn="r" defTabSz="601106" eaLnBrk="0" hangingPunct="0"/>
            <a:r>
              <a:rPr lang="en-US" altLang="zh-CN" sz="1000" b="1" dirty="0">
                <a:solidFill>
                  <a:srgbClr val="000000"/>
                </a:solidFill>
                <a:latin typeface="华文细黑"/>
                <a:ea typeface="宋体" charset="-122"/>
              </a:rPr>
              <a:t>IP</a:t>
            </a:r>
            <a:r>
              <a:rPr lang="zh-CN" altLang="en-US" sz="1000" b="1" dirty="0">
                <a:solidFill>
                  <a:srgbClr val="000000"/>
                </a:solidFill>
                <a:latin typeface="华文细黑"/>
                <a:ea typeface="宋体" charset="-122"/>
              </a:rPr>
              <a:t>骨干网</a:t>
            </a:r>
            <a:endParaRPr lang="en-US" altLang="zh-CN" sz="1000" b="1" dirty="0">
              <a:solidFill>
                <a:srgbClr val="000000"/>
              </a:solidFill>
              <a:latin typeface="华文细黑"/>
              <a:ea typeface="宋体" charset="-122"/>
            </a:endParaRPr>
          </a:p>
        </p:txBody>
      </p:sp>
      <p:sp>
        <p:nvSpPr>
          <p:cNvPr id="123" name="Text Box 990"/>
          <p:cNvSpPr txBox="1">
            <a:spLocks noChangeArrowheads="1"/>
          </p:cNvSpPr>
          <p:nvPr/>
        </p:nvSpPr>
        <p:spPr bwMode="auto">
          <a:xfrm>
            <a:off x="7958616" y="1698023"/>
            <a:ext cx="716684" cy="247803"/>
          </a:xfrm>
          <a:prstGeom prst="rect">
            <a:avLst/>
          </a:prstGeom>
          <a:noFill/>
          <a:ln w="9525" algn="ctr">
            <a:noFill/>
            <a:miter lim="800000"/>
            <a:headEnd/>
            <a:tailEnd/>
          </a:ln>
          <a:effectLst/>
        </p:spPr>
        <p:txBody>
          <a:bodyPr wrap="square" lIns="62507" tIns="31255" rIns="62507" bIns="31255">
            <a:spAutoFit/>
          </a:bodyPr>
          <a:lstStyle/>
          <a:p>
            <a:pPr algn="r" defTabSz="601106" eaLnBrk="0" hangingPunct="0"/>
            <a:r>
              <a:rPr lang="en-US" altLang="zh-CN" sz="1200" dirty="0">
                <a:solidFill>
                  <a:srgbClr val="000000"/>
                </a:solidFill>
                <a:latin typeface="FrutigerNext LT Regular" pitchFamily="34" charset="0"/>
                <a:ea typeface="ＭＳ Ｐゴシック" pitchFamily="34" charset="-128"/>
              </a:rPr>
              <a:t>Internet</a:t>
            </a:r>
          </a:p>
        </p:txBody>
      </p:sp>
      <p:sp>
        <p:nvSpPr>
          <p:cNvPr id="124" name="Text Box 1002"/>
          <p:cNvSpPr txBox="1">
            <a:spLocks noChangeArrowheads="1"/>
          </p:cNvSpPr>
          <p:nvPr/>
        </p:nvSpPr>
        <p:spPr bwMode="auto">
          <a:xfrm>
            <a:off x="5186211" y="1697982"/>
            <a:ext cx="660322" cy="227571"/>
          </a:xfrm>
          <a:prstGeom prst="rect">
            <a:avLst/>
          </a:prstGeom>
          <a:noFill/>
          <a:ln w="28575">
            <a:noFill/>
            <a:miter lim="800000"/>
            <a:headEnd/>
            <a:tailEnd/>
          </a:ln>
          <a:effectLst/>
        </p:spPr>
        <p:txBody>
          <a:bodyPr wrap="none" lIns="72968" tIns="36485" rIns="72968" bIns="36485">
            <a:spAutoFit/>
          </a:bodyPr>
          <a:lstStyle/>
          <a:p>
            <a:pPr defTabSz="730849">
              <a:defRPr/>
            </a:pPr>
            <a:r>
              <a:rPr lang="zh-CN" altLang="en-US" sz="1000" b="1" kern="0" dirty="0" smtClean="0">
                <a:solidFill>
                  <a:srgbClr val="000000"/>
                </a:solidFill>
                <a:latin typeface="华文细黑"/>
                <a:ea typeface="宋体" charset="-122"/>
              </a:rPr>
              <a:t>业务网</a:t>
            </a:r>
            <a:r>
              <a:rPr lang="zh-CN" altLang="en-US" sz="1000" b="1" kern="0" dirty="0">
                <a:solidFill>
                  <a:srgbClr val="000000"/>
                </a:solidFill>
                <a:latin typeface="华文细黑"/>
                <a:ea typeface="宋体" charset="-122"/>
              </a:rPr>
              <a:t>关</a:t>
            </a:r>
            <a:endParaRPr lang="en-US" altLang="zh-CN" sz="1000" b="1" kern="0" dirty="0">
              <a:solidFill>
                <a:srgbClr val="000000"/>
              </a:solidFill>
              <a:latin typeface="华文细黑"/>
              <a:ea typeface="宋体" charset="-122"/>
            </a:endParaRPr>
          </a:p>
        </p:txBody>
      </p:sp>
      <p:sp>
        <p:nvSpPr>
          <p:cNvPr id="125" name="Text Box 1003"/>
          <p:cNvSpPr txBox="1">
            <a:spLocks noChangeArrowheads="1"/>
          </p:cNvSpPr>
          <p:nvPr/>
        </p:nvSpPr>
        <p:spPr bwMode="auto">
          <a:xfrm>
            <a:off x="4891656" y="1482220"/>
            <a:ext cx="247425" cy="184580"/>
          </a:xfrm>
          <a:prstGeom prst="rect">
            <a:avLst/>
          </a:prstGeom>
          <a:noFill/>
          <a:ln w="9525">
            <a:noFill/>
            <a:miter lim="800000"/>
            <a:headEnd/>
            <a:tailEnd/>
          </a:ln>
          <a:effectLst/>
        </p:spPr>
        <p:txBody>
          <a:bodyPr wrap="none" lIns="57049" tIns="28525" rIns="57049" bIns="28525">
            <a:spAutoFit/>
          </a:bodyPr>
          <a:lstStyle/>
          <a:p>
            <a:pPr defTabSz="571348">
              <a:defRPr/>
            </a:pPr>
            <a:r>
              <a:rPr lang="en-US" altLang="zh-CN" sz="800" kern="0" dirty="0">
                <a:solidFill>
                  <a:srgbClr val="000000"/>
                </a:solidFill>
                <a:latin typeface="FrutigerNext LT Regular" pitchFamily="34" charset="0"/>
                <a:ea typeface="MS PGothic" pitchFamily="34" charset="-128"/>
              </a:rPr>
              <a:t>GE</a:t>
            </a:r>
          </a:p>
        </p:txBody>
      </p:sp>
      <p:sp>
        <p:nvSpPr>
          <p:cNvPr id="126" name="Line 1004"/>
          <p:cNvSpPr>
            <a:spLocks noChangeShapeType="1"/>
          </p:cNvSpPr>
          <p:nvPr/>
        </p:nvSpPr>
        <p:spPr bwMode="auto">
          <a:xfrm flipV="1">
            <a:off x="4673793" y="1490860"/>
            <a:ext cx="756012" cy="84751"/>
          </a:xfrm>
          <a:prstGeom prst="line">
            <a:avLst/>
          </a:prstGeom>
          <a:noFill/>
          <a:ln w="9525">
            <a:solidFill>
              <a:srgbClr val="080808"/>
            </a:solidFill>
            <a:round/>
            <a:headEnd/>
            <a:tailEnd/>
          </a:ln>
          <a:effectLst/>
        </p:spPr>
        <p:txBody>
          <a:bodyPr lIns="68562" tIns="34281" rIns="68562" bIns="34281"/>
          <a:lstStyle/>
          <a:p>
            <a:pPr>
              <a:defRPr/>
            </a:pPr>
            <a:endParaRPr lang="zh-CN" altLang="en-US" kern="0" dirty="0">
              <a:solidFill>
                <a:srgbClr val="000000"/>
              </a:solidFill>
              <a:latin typeface="FrutigerNext LT Regular" pitchFamily="34" charset="0"/>
              <a:ea typeface="MS PGothic" pitchFamily="34" charset="-128"/>
            </a:endParaRPr>
          </a:p>
        </p:txBody>
      </p:sp>
      <p:grpSp>
        <p:nvGrpSpPr>
          <p:cNvPr id="5" name="Group 1005"/>
          <p:cNvGrpSpPr>
            <a:grpSpLocks/>
          </p:cNvGrpSpPr>
          <p:nvPr/>
        </p:nvGrpSpPr>
        <p:grpSpPr bwMode="auto">
          <a:xfrm rot="8399730">
            <a:off x="5137691" y="1631750"/>
            <a:ext cx="253292" cy="76919"/>
            <a:chOff x="3125" y="2333"/>
            <a:chExt cx="240" cy="224"/>
          </a:xfrm>
        </p:grpSpPr>
        <p:sp>
          <p:nvSpPr>
            <p:cNvPr id="188" name="Arc 1006"/>
            <p:cNvSpPr>
              <a:spLocks/>
            </p:cNvSpPr>
            <p:nvPr/>
          </p:nvSpPr>
          <p:spPr bwMode="auto">
            <a:xfrm rot="-18597107">
              <a:off x="3147" y="2400"/>
              <a:ext cx="160" cy="1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33CC33"/>
              </a:solidFill>
              <a:round/>
              <a:headEnd/>
              <a:tailEnd/>
            </a:ln>
            <a:effectLst/>
          </p:spPr>
          <p:txBody>
            <a:bodyPr wrap="none" anchor="ct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9" name="Arc 1007"/>
            <p:cNvSpPr>
              <a:spLocks/>
            </p:cNvSpPr>
            <p:nvPr/>
          </p:nvSpPr>
          <p:spPr bwMode="auto">
            <a:xfrm rot="-18597107">
              <a:off x="3178" y="2370"/>
              <a:ext cx="224" cy="1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33CC33"/>
              </a:solidFill>
              <a:round/>
              <a:headEnd/>
              <a:tailEnd/>
            </a:ln>
            <a:effectLst/>
          </p:spPr>
          <p:txBody>
            <a:bodyPr wrap="none" anchor="ctr"/>
            <a:lstStyle/>
            <a:p>
              <a:pPr>
                <a:defRPr/>
              </a:pPr>
              <a:endParaRPr lang="zh-CN" altLang="en-US" kern="0" dirty="0">
                <a:solidFill>
                  <a:srgbClr val="000000"/>
                </a:solidFill>
                <a:latin typeface="FrutigerNext LT Regular" pitchFamily="34" charset="0"/>
                <a:ea typeface="MS PGothic" pitchFamily="34" charset="-128"/>
              </a:endParaRPr>
            </a:p>
          </p:txBody>
        </p:sp>
        <p:sp>
          <p:nvSpPr>
            <p:cNvPr id="190" name="Arc 1008"/>
            <p:cNvSpPr>
              <a:spLocks/>
            </p:cNvSpPr>
            <p:nvPr/>
          </p:nvSpPr>
          <p:spPr bwMode="auto">
            <a:xfrm rot="-18597107">
              <a:off x="3115" y="2429"/>
              <a:ext cx="96" cy="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33CC33"/>
              </a:solidFill>
              <a:round/>
              <a:headEnd/>
              <a:tailEnd/>
            </a:ln>
            <a:effectLst/>
          </p:spPr>
          <p:txBody>
            <a:bodyPr wrap="none" anchor="ctr"/>
            <a:lstStyle/>
            <a:p>
              <a:pPr>
                <a:defRPr/>
              </a:pPr>
              <a:endParaRPr lang="zh-CN" altLang="en-US" kern="0" dirty="0">
                <a:solidFill>
                  <a:srgbClr val="000000"/>
                </a:solidFill>
                <a:latin typeface="FrutigerNext LT Regular" pitchFamily="34" charset="0"/>
                <a:ea typeface="MS PGothic" pitchFamily="34" charset="-128"/>
              </a:endParaRPr>
            </a:p>
          </p:txBody>
        </p:sp>
      </p:grpSp>
      <p:sp>
        <p:nvSpPr>
          <p:cNvPr id="128" name="Line 1010"/>
          <p:cNvSpPr>
            <a:spLocks noChangeShapeType="1"/>
          </p:cNvSpPr>
          <p:nvPr/>
        </p:nvSpPr>
        <p:spPr bwMode="auto">
          <a:xfrm>
            <a:off x="4730741" y="1295267"/>
            <a:ext cx="668003" cy="145603"/>
          </a:xfrm>
          <a:prstGeom prst="line">
            <a:avLst/>
          </a:prstGeom>
          <a:noFill/>
          <a:ln w="9525">
            <a:solidFill>
              <a:srgbClr val="080808"/>
            </a:solidFill>
            <a:round/>
            <a:headEnd/>
            <a:tailEnd/>
          </a:ln>
          <a:effectLst/>
        </p:spPr>
        <p:txBody>
          <a:bodyPr wrap="none" lIns="68562" tIns="34281" rIns="68562" bIns="34281" anchor="ctr"/>
          <a:lstStyle/>
          <a:p>
            <a:pPr>
              <a:defRPr/>
            </a:pPr>
            <a:endParaRPr lang="zh-CN" altLang="en-US" kern="0" dirty="0">
              <a:solidFill>
                <a:srgbClr val="000000"/>
              </a:solidFill>
              <a:latin typeface="FrutigerNext LT Regular" pitchFamily="34" charset="0"/>
              <a:ea typeface="MS PGothic" pitchFamily="34" charset="-128"/>
            </a:endParaRPr>
          </a:p>
        </p:txBody>
      </p:sp>
      <p:grpSp>
        <p:nvGrpSpPr>
          <p:cNvPr id="6" name="Group 1012"/>
          <p:cNvGrpSpPr>
            <a:grpSpLocks noChangeAspect="1"/>
          </p:cNvGrpSpPr>
          <p:nvPr/>
        </p:nvGrpSpPr>
        <p:grpSpPr bwMode="auto">
          <a:xfrm>
            <a:off x="4711341" y="1702863"/>
            <a:ext cx="476381" cy="244487"/>
            <a:chOff x="2108" y="490"/>
            <a:chExt cx="744" cy="510"/>
          </a:xfrm>
        </p:grpSpPr>
        <p:sp>
          <p:nvSpPr>
            <p:cNvPr id="161" name="Freeform 1013"/>
            <p:cNvSpPr>
              <a:spLocks noChangeAspect="1"/>
            </p:cNvSpPr>
            <p:nvPr/>
          </p:nvSpPr>
          <p:spPr bwMode="auto">
            <a:xfrm>
              <a:off x="2368" y="768"/>
              <a:ext cx="311" cy="95"/>
            </a:xfrm>
            <a:custGeom>
              <a:avLst/>
              <a:gdLst/>
              <a:ahLst/>
              <a:cxnLst>
                <a:cxn ang="0">
                  <a:pos x="0" y="23"/>
                </a:cxn>
                <a:cxn ang="0">
                  <a:pos x="303" y="95"/>
                </a:cxn>
                <a:cxn ang="0">
                  <a:pos x="311" y="69"/>
                </a:cxn>
                <a:cxn ang="0">
                  <a:pos x="10" y="0"/>
                </a:cxn>
                <a:cxn ang="0">
                  <a:pos x="0" y="23"/>
                </a:cxn>
              </a:cxnLst>
              <a:rect l="0" t="0" r="r" b="b"/>
              <a:pathLst>
                <a:path w="311" h="95">
                  <a:moveTo>
                    <a:pt x="0" y="23"/>
                  </a:moveTo>
                  <a:lnTo>
                    <a:pt x="303" y="95"/>
                  </a:lnTo>
                  <a:lnTo>
                    <a:pt x="311" y="69"/>
                  </a:lnTo>
                  <a:lnTo>
                    <a:pt x="10" y="0"/>
                  </a:lnTo>
                  <a:lnTo>
                    <a:pt x="0" y="23"/>
                  </a:lnTo>
                  <a:close/>
                </a:path>
              </a:pathLst>
            </a:custGeom>
            <a:solidFill>
              <a:srgbClr val="FBD58B"/>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2" name="Freeform 1014"/>
            <p:cNvSpPr>
              <a:spLocks noChangeAspect="1"/>
            </p:cNvSpPr>
            <p:nvPr/>
          </p:nvSpPr>
          <p:spPr bwMode="auto">
            <a:xfrm>
              <a:off x="2671" y="837"/>
              <a:ext cx="28" cy="30"/>
            </a:xfrm>
            <a:custGeom>
              <a:avLst/>
              <a:gdLst/>
              <a:ahLst/>
              <a:cxnLst>
                <a:cxn ang="0">
                  <a:pos x="8" y="0"/>
                </a:cxn>
                <a:cxn ang="0">
                  <a:pos x="28" y="0"/>
                </a:cxn>
                <a:cxn ang="0">
                  <a:pos x="16" y="30"/>
                </a:cxn>
                <a:cxn ang="0">
                  <a:pos x="0" y="26"/>
                </a:cxn>
                <a:cxn ang="0">
                  <a:pos x="8" y="0"/>
                </a:cxn>
              </a:cxnLst>
              <a:rect l="0" t="0" r="r" b="b"/>
              <a:pathLst>
                <a:path w="28" h="30">
                  <a:moveTo>
                    <a:pt x="8" y="0"/>
                  </a:moveTo>
                  <a:lnTo>
                    <a:pt x="28" y="0"/>
                  </a:lnTo>
                  <a:lnTo>
                    <a:pt x="16" y="30"/>
                  </a:lnTo>
                  <a:lnTo>
                    <a:pt x="0" y="26"/>
                  </a:lnTo>
                  <a:lnTo>
                    <a:pt x="8" y="0"/>
                  </a:lnTo>
                  <a:close/>
                </a:path>
              </a:pathLst>
            </a:custGeom>
            <a:solidFill>
              <a:srgbClr val="E38D19"/>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3" name="Freeform 1015"/>
            <p:cNvSpPr>
              <a:spLocks noChangeAspect="1"/>
            </p:cNvSpPr>
            <p:nvPr/>
          </p:nvSpPr>
          <p:spPr bwMode="auto">
            <a:xfrm>
              <a:off x="2362" y="508"/>
              <a:ext cx="480" cy="339"/>
            </a:xfrm>
            <a:custGeom>
              <a:avLst/>
              <a:gdLst/>
              <a:ahLst/>
              <a:cxnLst>
                <a:cxn ang="0">
                  <a:pos x="174" y="168"/>
                </a:cxn>
                <a:cxn ang="0">
                  <a:pos x="4" y="130"/>
                </a:cxn>
                <a:cxn ang="0">
                  <a:pos x="0" y="126"/>
                </a:cxn>
                <a:cxn ang="0">
                  <a:pos x="74" y="3"/>
                </a:cxn>
                <a:cxn ang="0">
                  <a:pos x="84" y="0"/>
                </a:cxn>
                <a:cxn ang="0">
                  <a:pos x="231" y="10"/>
                </a:cxn>
                <a:cxn ang="0">
                  <a:pos x="238" y="17"/>
                </a:cxn>
                <a:cxn ang="0">
                  <a:pos x="174" y="168"/>
                </a:cxn>
              </a:cxnLst>
              <a:rect l="0" t="0" r="r" b="b"/>
              <a:pathLst>
                <a:path w="238" h="168">
                  <a:moveTo>
                    <a:pt x="174" y="168"/>
                  </a:moveTo>
                  <a:cubicBezTo>
                    <a:pt x="113" y="157"/>
                    <a:pt x="52" y="142"/>
                    <a:pt x="4" y="130"/>
                  </a:cubicBezTo>
                  <a:cubicBezTo>
                    <a:pt x="4" y="128"/>
                    <a:pt x="2" y="127"/>
                    <a:pt x="0" y="126"/>
                  </a:cubicBezTo>
                  <a:cubicBezTo>
                    <a:pt x="22" y="87"/>
                    <a:pt x="55" y="44"/>
                    <a:pt x="74" y="3"/>
                  </a:cubicBezTo>
                  <a:cubicBezTo>
                    <a:pt x="75" y="2"/>
                    <a:pt x="77" y="1"/>
                    <a:pt x="84" y="0"/>
                  </a:cubicBezTo>
                  <a:cubicBezTo>
                    <a:pt x="84" y="0"/>
                    <a:pt x="229" y="10"/>
                    <a:pt x="231" y="10"/>
                  </a:cubicBezTo>
                  <a:cubicBezTo>
                    <a:pt x="238" y="10"/>
                    <a:pt x="238" y="17"/>
                    <a:pt x="238" y="17"/>
                  </a:cubicBezTo>
                  <a:lnTo>
                    <a:pt x="174" y="168"/>
                  </a:lnTo>
                  <a:close/>
                </a:path>
              </a:pathLst>
            </a:custGeom>
            <a:solidFill>
              <a:srgbClr val="F6B148"/>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4" name="Freeform 1016"/>
            <p:cNvSpPr>
              <a:spLocks noChangeAspect="1"/>
            </p:cNvSpPr>
            <p:nvPr/>
          </p:nvSpPr>
          <p:spPr bwMode="auto">
            <a:xfrm>
              <a:off x="2703" y="520"/>
              <a:ext cx="149" cy="327"/>
            </a:xfrm>
            <a:custGeom>
              <a:avLst/>
              <a:gdLst/>
              <a:ahLst/>
              <a:cxnLst>
                <a:cxn ang="0">
                  <a:pos x="4" y="323"/>
                </a:cxn>
                <a:cxn ang="0">
                  <a:pos x="12" y="327"/>
                </a:cxn>
                <a:cxn ang="0">
                  <a:pos x="149" y="10"/>
                </a:cxn>
                <a:cxn ang="0">
                  <a:pos x="143" y="0"/>
                </a:cxn>
                <a:cxn ang="0">
                  <a:pos x="0" y="321"/>
                </a:cxn>
                <a:cxn ang="0">
                  <a:pos x="4" y="323"/>
                </a:cxn>
              </a:cxnLst>
              <a:rect l="0" t="0" r="r" b="b"/>
              <a:pathLst>
                <a:path w="149" h="327">
                  <a:moveTo>
                    <a:pt x="4" y="323"/>
                  </a:moveTo>
                  <a:lnTo>
                    <a:pt x="12" y="327"/>
                  </a:lnTo>
                  <a:lnTo>
                    <a:pt x="149" y="10"/>
                  </a:lnTo>
                  <a:lnTo>
                    <a:pt x="143" y="0"/>
                  </a:lnTo>
                  <a:lnTo>
                    <a:pt x="0" y="321"/>
                  </a:lnTo>
                  <a:lnTo>
                    <a:pt x="4" y="323"/>
                  </a:lnTo>
                  <a:close/>
                </a:path>
              </a:pathLst>
            </a:custGeom>
            <a:solidFill>
              <a:srgbClr val="E38D19"/>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5" name="Freeform 1017"/>
            <p:cNvSpPr>
              <a:spLocks noChangeAspect="1"/>
            </p:cNvSpPr>
            <p:nvPr/>
          </p:nvSpPr>
          <p:spPr bwMode="auto">
            <a:xfrm>
              <a:off x="2703" y="520"/>
              <a:ext cx="149" cy="327"/>
            </a:xfrm>
            <a:custGeom>
              <a:avLst/>
              <a:gdLst/>
              <a:ahLst/>
              <a:cxnLst>
                <a:cxn ang="0">
                  <a:pos x="4" y="323"/>
                </a:cxn>
                <a:cxn ang="0">
                  <a:pos x="12" y="327"/>
                </a:cxn>
                <a:cxn ang="0">
                  <a:pos x="149" y="10"/>
                </a:cxn>
                <a:cxn ang="0">
                  <a:pos x="143" y="0"/>
                </a:cxn>
                <a:cxn ang="0">
                  <a:pos x="0" y="321"/>
                </a:cxn>
              </a:cxnLst>
              <a:rect l="0" t="0" r="r" b="b"/>
              <a:pathLst>
                <a:path w="149" h="327">
                  <a:moveTo>
                    <a:pt x="4" y="323"/>
                  </a:moveTo>
                  <a:lnTo>
                    <a:pt x="12" y="327"/>
                  </a:lnTo>
                  <a:lnTo>
                    <a:pt x="149" y="10"/>
                  </a:lnTo>
                  <a:lnTo>
                    <a:pt x="143" y="0"/>
                  </a:lnTo>
                  <a:lnTo>
                    <a:pt x="0" y="321"/>
                  </a:lnTo>
                </a:path>
              </a:pathLst>
            </a:custGeom>
            <a:no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6" name="Freeform 1018"/>
            <p:cNvSpPr>
              <a:spLocks noChangeAspect="1"/>
            </p:cNvSpPr>
            <p:nvPr/>
          </p:nvSpPr>
          <p:spPr bwMode="auto">
            <a:xfrm>
              <a:off x="2362" y="490"/>
              <a:ext cx="486" cy="353"/>
            </a:xfrm>
            <a:custGeom>
              <a:avLst/>
              <a:gdLst/>
              <a:ahLst/>
              <a:cxnLst>
                <a:cxn ang="0">
                  <a:pos x="171" y="175"/>
                </a:cxn>
                <a:cxn ang="0">
                  <a:pos x="0" y="135"/>
                </a:cxn>
                <a:cxn ang="0">
                  <a:pos x="69" y="5"/>
                </a:cxn>
                <a:cxn ang="0">
                  <a:pos x="78" y="1"/>
                </a:cxn>
                <a:cxn ang="0">
                  <a:pos x="235" y="14"/>
                </a:cxn>
                <a:cxn ang="0">
                  <a:pos x="240" y="16"/>
                </a:cxn>
                <a:cxn ang="0">
                  <a:pos x="171" y="175"/>
                </a:cxn>
              </a:cxnLst>
              <a:rect l="0" t="0" r="r" b="b"/>
              <a:pathLst>
                <a:path w="241" h="175">
                  <a:moveTo>
                    <a:pt x="171" y="175"/>
                  </a:moveTo>
                  <a:cubicBezTo>
                    <a:pt x="112" y="162"/>
                    <a:pt x="30" y="144"/>
                    <a:pt x="0" y="135"/>
                  </a:cubicBezTo>
                  <a:cubicBezTo>
                    <a:pt x="17" y="102"/>
                    <a:pt x="37" y="63"/>
                    <a:pt x="69" y="5"/>
                  </a:cubicBezTo>
                  <a:cubicBezTo>
                    <a:pt x="70" y="2"/>
                    <a:pt x="72" y="0"/>
                    <a:pt x="78" y="1"/>
                  </a:cubicBezTo>
                  <a:cubicBezTo>
                    <a:pt x="78" y="1"/>
                    <a:pt x="232" y="14"/>
                    <a:pt x="235" y="14"/>
                  </a:cubicBezTo>
                  <a:cubicBezTo>
                    <a:pt x="241" y="14"/>
                    <a:pt x="240" y="16"/>
                    <a:pt x="240" y="16"/>
                  </a:cubicBezTo>
                  <a:lnTo>
                    <a:pt x="171" y="175"/>
                  </a:lnTo>
                  <a:close/>
                </a:path>
              </a:pathLst>
            </a:custGeom>
            <a:solidFill>
              <a:srgbClr val="FBD58B"/>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7" name="Freeform 1019"/>
            <p:cNvSpPr>
              <a:spLocks noChangeAspect="1"/>
            </p:cNvSpPr>
            <p:nvPr/>
          </p:nvSpPr>
          <p:spPr bwMode="auto">
            <a:xfrm>
              <a:off x="2421" y="518"/>
              <a:ext cx="368" cy="260"/>
            </a:xfrm>
            <a:custGeom>
              <a:avLst/>
              <a:gdLst/>
              <a:ahLst/>
              <a:cxnLst>
                <a:cxn ang="0">
                  <a:pos x="183" y="12"/>
                </a:cxn>
                <a:cxn ang="0">
                  <a:pos x="53" y="0"/>
                </a:cxn>
                <a:cxn ang="0">
                  <a:pos x="0" y="105"/>
                </a:cxn>
                <a:cxn ang="0">
                  <a:pos x="132" y="129"/>
                </a:cxn>
                <a:cxn ang="0">
                  <a:pos x="183" y="12"/>
                </a:cxn>
              </a:cxnLst>
              <a:rect l="0" t="0" r="r" b="b"/>
              <a:pathLst>
                <a:path w="183" h="129">
                  <a:moveTo>
                    <a:pt x="183" y="12"/>
                  </a:moveTo>
                  <a:cubicBezTo>
                    <a:pt x="53" y="0"/>
                    <a:pt x="53" y="0"/>
                    <a:pt x="53" y="0"/>
                  </a:cubicBezTo>
                  <a:cubicBezTo>
                    <a:pt x="33" y="33"/>
                    <a:pt x="17" y="69"/>
                    <a:pt x="0" y="105"/>
                  </a:cubicBezTo>
                  <a:cubicBezTo>
                    <a:pt x="45" y="119"/>
                    <a:pt x="79" y="124"/>
                    <a:pt x="132" y="129"/>
                  </a:cubicBezTo>
                  <a:cubicBezTo>
                    <a:pt x="183" y="12"/>
                    <a:pt x="183" y="12"/>
                    <a:pt x="183" y="12"/>
                  </a:cubicBezTo>
                </a:path>
              </a:pathLst>
            </a:custGeom>
            <a:solidFill>
              <a:srgbClr val="E38D19"/>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8" name="Freeform 1020"/>
            <p:cNvSpPr>
              <a:spLocks noChangeAspect="1"/>
            </p:cNvSpPr>
            <p:nvPr/>
          </p:nvSpPr>
          <p:spPr bwMode="auto">
            <a:xfrm>
              <a:off x="2431" y="524"/>
              <a:ext cx="350" cy="250"/>
            </a:xfrm>
            <a:custGeom>
              <a:avLst/>
              <a:gdLst/>
              <a:ahLst/>
              <a:cxnLst>
                <a:cxn ang="0">
                  <a:pos x="174" y="12"/>
                </a:cxn>
                <a:cxn ang="0">
                  <a:pos x="51" y="0"/>
                </a:cxn>
                <a:cxn ang="0">
                  <a:pos x="0" y="100"/>
                </a:cxn>
                <a:cxn ang="0">
                  <a:pos x="126" y="124"/>
                </a:cxn>
                <a:cxn ang="0">
                  <a:pos x="174" y="12"/>
                </a:cxn>
              </a:cxnLst>
              <a:rect l="0" t="0" r="r" b="b"/>
              <a:pathLst>
                <a:path w="174" h="124">
                  <a:moveTo>
                    <a:pt x="174" y="12"/>
                  </a:moveTo>
                  <a:cubicBezTo>
                    <a:pt x="51" y="0"/>
                    <a:pt x="51" y="0"/>
                    <a:pt x="51" y="0"/>
                  </a:cubicBezTo>
                  <a:cubicBezTo>
                    <a:pt x="32" y="32"/>
                    <a:pt x="16" y="66"/>
                    <a:pt x="0" y="100"/>
                  </a:cubicBezTo>
                  <a:cubicBezTo>
                    <a:pt x="24" y="108"/>
                    <a:pt x="75" y="119"/>
                    <a:pt x="126" y="124"/>
                  </a:cubicBezTo>
                  <a:cubicBezTo>
                    <a:pt x="174" y="12"/>
                    <a:pt x="174" y="12"/>
                    <a:pt x="174" y="12"/>
                  </a:cubicBezTo>
                </a:path>
              </a:pathLst>
            </a:custGeom>
            <a:solidFill>
              <a:srgbClr val="FCE5B8"/>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9" name="Freeform 1021"/>
            <p:cNvSpPr>
              <a:spLocks noChangeAspect="1"/>
            </p:cNvSpPr>
            <p:nvPr/>
          </p:nvSpPr>
          <p:spPr bwMode="auto">
            <a:xfrm>
              <a:off x="2477" y="865"/>
              <a:ext cx="230" cy="135"/>
            </a:xfrm>
            <a:custGeom>
              <a:avLst/>
              <a:gdLst/>
              <a:ahLst/>
              <a:cxnLst>
                <a:cxn ang="0">
                  <a:pos x="230" y="0"/>
                </a:cxn>
                <a:cxn ang="0">
                  <a:pos x="0" y="113"/>
                </a:cxn>
                <a:cxn ang="0">
                  <a:pos x="0" y="135"/>
                </a:cxn>
                <a:cxn ang="0">
                  <a:pos x="230" y="22"/>
                </a:cxn>
                <a:cxn ang="0">
                  <a:pos x="230" y="0"/>
                </a:cxn>
              </a:cxnLst>
              <a:rect l="0" t="0" r="r" b="b"/>
              <a:pathLst>
                <a:path w="230" h="135">
                  <a:moveTo>
                    <a:pt x="230" y="0"/>
                  </a:moveTo>
                  <a:lnTo>
                    <a:pt x="0" y="113"/>
                  </a:lnTo>
                  <a:lnTo>
                    <a:pt x="0" y="135"/>
                  </a:lnTo>
                  <a:lnTo>
                    <a:pt x="230" y="22"/>
                  </a:lnTo>
                  <a:lnTo>
                    <a:pt x="230" y="0"/>
                  </a:lnTo>
                  <a:close/>
                </a:path>
              </a:pathLst>
            </a:custGeom>
            <a:solidFill>
              <a:srgbClr val="E38D19"/>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0" name="Freeform 1022"/>
            <p:cNvSpPr>
              <a:spLocks noChangeAspect="1"/>
            </p:cNvSpPr>
            <p:nvPr/>
          </p:nvSpPr>
          <p:spPr bwMode="auto">
            <a:xfrm>
              <a:off x="2477" y="865"/>
              <a:ext cx="230" cy="135"/>
            </a:xfrm>
            <a:custGeom>
              <a:avLst/>
              <a:gdLst/>
              <a:ahLst/>
              <a:cxnLst>
                <a:cxn ang="0">
                  <a:pos x="230" y="0"/>
                </a:cxn>
                <a:cxn ang="0">
                  <a:pos x="0" y="113"/>
                </a:cxn>
                <a:cxn ang="0">
                  <a:pos x="0" y="135"/>
                </a:cxn>
                <a:cxn ang="0">
                  <a:pos x="230" y="22"/>
                </a:cxn>
                <a:cxn ang="0">
                  <a:pos x="230" y="0"/>
                </a:cxn>
              </a:cxnLst>
              <a:rect l="0" t="0" r="r" b="b"/>
              <a:pathLst>
                <a:path w="230" h="135">
                  <a:moveTo>
                    <a:pt x="230" y="0"/>
                  </a:moveTo>
                  <a:lnTo>
                    <a:pt x="0" y="113"/>
                  </a:lnTo>
                  <a:lnTo>
                    <a:pt x="0" y="135"/>
                  </a:lnTo>
                  <a:lnTo>
                    <a:pt x="230" y="22"/>
                  </a:lnTo>
                  <a:lnTo>
                    <a:pt x="230" y="0"/>
                  </a:lnTo>
                </a:path>
              </a:pathLst>
            </a:custGeom>
            <a:no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1" name="Freeform 1023"/>
            <p:cNvSpPr>
              <a:spLocks noChangeAspect="1"/>
            </p:cNvSpPr>
            <p:nvPr/>
          </p:nvSpPr>
          <p:spPr bwMode="auto">
            <a:xfrm>
              <a:off x="2108" y="782"/>
              <a:ext cx="599" cy="196"/>
            </a:xfrm>
            <a:custGeom>
              <a:avLst/>
              <a:gdLst/>
              <a:ahLst/>
              <a:cxnLst>
                <a:cxn ang="0">
                  <a:pos x="0" y="95"/>
                </a:cxn>
                <a:cxn ang="0">
                  <a:pos x="238" y="0"/>
                </a:cxn>
                <a:cxn ang="0">
                  <a:pos x="599" y="83"/>
                </a:cxn>
                <a:cxn ang="0">
                  <a:pos x="369" y="196"/>
                </a:cxn>
                <a:cxn ang="0">
                  <a:pos x="0" y="95"/>
                </a:cxn>
              </a:cxnLst>
              <a:rect l="0" t="0" r="r" b="b"/>
              <a:pathLst>
                <a:path w="599" h="196">
                  <a:moveTo>
                    <a:pt x="0" y="95"/>
                  </a:moveTo>
                  <a:lnTo>
                    <a:pt x="238" y="0"/>
                  </a:lnTo>
                  <a:lnTo>
                    <a:pt x="599" y="83"/>
                  </a:lnTo>
                  <a:lnTo>
                    <a:pt x="369" y="196"/>
                  </a:lnTo>
                  <a:lnTo>
                    <a:pt x="0" y="95"/>
                  </a:lnTo>
                  <a:close/>
                </a:path>
              </a:pathLst>
            </a:custGeom>
            <a:solidFill>
              <a:srgbClr val="F6B148"/>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2" name="Freeform 1024"/>
            <p:cNvSpPr>
              <a:spLocks noChangeAspect="1"/>
            </p:cNvSpPr>
            <p:nvPr/>
          </p:nvSpPr>
          <p:spPr bwMode="auto">
            <a:xfrm>
              <a:off x="2108" y="782"/>
              <a:ext cx="599" cy="196"/>
            </a:xfrm>
            <a:custGeom>
              <a:avLst/>
              <a:gdLst/>
              <a:ahLst/>
              <a:cxnLst>
                <a:cxn ang="0">
                  <a:pos x="0" y="95"/>
                </a:cxn>
                <a:cxn ang="0">
                  <a:pos x="238" y="0"/>
                </a:cxn>
                <a:cxn ang="0">
                  <a:pos x="599" y="83"/>
                </a:cxn>
                <a:cxn ang="0">
                  <a:pos x="369" y="196"/>
                </a:cxn>
                <a:cxn ang="0">
                  <a:pos x="0" y="95"/>
                </a:cxn>
              </a:cxnLst>
              <a:rect l="0" t="0" r="r" b="b"/>
              <a:pathLst>
                <a:path w="599" h="196">
                  <a:moveTo>
                    <a:pt x="0" y="95"/>
                  </a:moveTo>
                  <a:lnTo>
                    <a:pt x="238" y="0"/>
                  </a:lnTo>
                  <a:lnTo>
                    <a:pt x="599" y="83"/>
                  </a:lnTo>
                  <a:lnTo>
                    <a:pt x="369" y="196"/>
                  </a:lnTo>
                  <a:lnTo>
                    <a:pt x="0" y="95"/>
                  </a:lnTo>
                </a:path>
              </a:pathLst>
            </a:custGeom>
            <a:no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3" name="Freeform 1025"/>
            <p:cNvSpPr>
              <a:spLocks noChangeAspect="1"/>
            </p:cNvSpPr>
            <p:nvPr/>
          </p:nvSpPr>
          <p:spPr bwMode="auto">
            <a:xfrm>
              <a:off x="2199" y="793"/>
              <a:ext cx="445" cy="139"/>
            </a:xfrm>
            <a:custGeom>
              <a:avLst/>
              <a:gdLst/>
              <a:ahLst/>
              <a:cxnLst>
                <a:cxn ang="0">
                  <a:pos x="0" y="62"/>
                </a:cxn>
                <a:cxn ang="0">
                  <a:pos x="302" y="139"/>
                </a:cxn>
                <a:cxn ang="0">
                  <a:pos x="445" y="68"/>
                </a:cxn>
                <a:cxn ang="0">
                  <a:pos x="155" y="0"/>
                </a:cxn>
                <a:cxn ang="0">
                  <a:pos x="0" y="62"/>
                </a:cxn>
              </a:cxnLst>
              <a:rect l="0" t="0" r="r" b="b"/>
              <a:pathLst>
                <a:path w="445" h="139">
                  <a:moveTo>
                    <a:pt x="0" y="62"/>
                  </a:moveTo>
                  <a:lnTo>
                    <a:pt x="302" y="139"/>
                  </a:lnTo>
                  <a:lnTo>
                    <a:pt x="445" y="68"/>
                  </a:lnTo>
                  <a:lnTo>
                    <a:pt x="155" y="0"/>
                  </a:lnTo>
                  <a:lnTo>
                    <a:pt x="0" y="62"/>
                  </a:lnTo>
                  <a:close/>
                </a:path>
              </a:pathLst>
            </a:custGeom>
            <a:solidFill>
              <a:srgbClr val="F8C170"/>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4" name="Freeform 1026"/>
            <p:cNvSpPr>
              <a:spLocks noChangeAspect="1"/>
            </p:cNvSpPr>
            <p:nvPr/>
          </p:nvSpPr>
          <p:spPr bwMode="auto">
            <a:xfrm>
              <a:off x="2108" y="877"/>
              <a:ext cx="369" cy="123"/>
            </a:xfrm>
            <a:custGeom>
              <a:avLst/>
              <a:gdLst/>
              <a:ahLst/>
              <a:cxnLst>
                <a:cxn ang="0">
                  <a:pos x="0" y="0"/>
                </a:cxn>
                <a:cxn ang="0">
                  <a:pos x="369" y="101"/>
                </a:cxn>
                <a:cxn ang="0">
                  <a:pos x="369" y="123"/>
                </a:cxn>
                <a:cxn ang="0">
                  <a:pos x="0" y="20"/>
                </a:cxn>
                <a:cxn ang="0">
                  <a:pos x="0" y="0"/>
                </a:cxn>
              </a:cxnLst>
              <a:rect l="0" t="0" r="r" b="b"/>
              <a:pathLst>
                <a:path w="369" h="123">
                  <a:moveTo>
                    <a:pt x="0" y="0"/>
                  </a:moveTo>
                  <a:lnTo>
                    <a:pt x="369" y="101"/>
                  </a:lnTo>
                  <a:lnTo>
                    <a:pt x="369" y="123"/>
                  </a:lnTo>
                  <a:lnTo>
                    <a:pt x="0" y="20"/>
                  </a:lnTo>
                  <a:lnTo>
                    <a:pt x="0" y="0"/>
                  </a:lnTo>
                  <a:close/>
                </a:path>
              </a:pathLst>
            </a:custGeom>
            <a:solidFill>
              <a:srgbClr val="FBD58B"/>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5" name="Freeform 1027"/>
            <p:cNvSpPr>
              <a:spLocks noChangeAspect="1"/>
            </p:cNvSpPr>
            <p:nvPr/>
          </p:nvSpPr>
          <p:spPr bwMode="auto">
            <a:xfrm>
              <a:off x="2199" y="855"/>
              <a:ext cx="302" cy="91"/>
            </a:xfrm>
            <a:custGeom>
              <a:avLst/>
              <a:gdLst/>
              <a:ahLst/>
              <a:cxnLst>
                <a:cxn ang="0">
                  <a:pos x="2" y="0"/>
                </a:cxn>
                <a:cxn ang="0">
                  <a:pos x="302" y="77"/>
                </a:cxn>
                <a:cxn ang="0">
                  <a:pos x="302" y="91"/>
                </a:cxn>
                <a:cxn ang="0">
                  <a:pos x="0" y="10"/>
                </a:cxn>
                <a:cxn ang="0">
                  <a:pos x="0" y="0"/>
                </a:cxn>
                <a:cxn ang="0">
                  <a:pos x="2" y="0"/>
                </a:cxn>
              </a:cxnLst>
              <a:rect l="0" t="0" r="r" b="b"/>
              <a:pathLst>
                <a:path w="302" h="91">
                  <a:moveTo>
                    <a:pt x="2" y="0"/>
                  </a:moveTo>
                  <a:lnTo>
                    <a:pt x="302" y="77"/>
                  </a:lnTo>
                  <a:lnTo>
                    <a:pt x="302" y="91"/>
                  </a:lnTo>
                  <a:lnTo>
                    <a:pt x="0" y="10"/>
                  </a:lnTo>
                  <a:lnTo>
                    <a:pt x="0" y="0"/>
                  </a:lnTo>
                  <a:lnTo>
                    <a:pt x="2" y="0"/>
                  </a:lnTo>
                  <a:close/>
                </a:path>
              </a:pathLst>
            </a:custGeom>
            <a:solidFill>
              <a:srgbClr val="FBD58B"/>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6" name="Freeform 1028"/>
            <p:cNvSpPr>
              <a:spLocks noChangeAspect="1"/>
            </p:cNvSpPr>
            <p:nvPr/>
          </p:nvSpPr>
          <p:spPr bwMode="auto">
            <a:xfrm>
              <a:off x="2199" y="855"/>
              <a:ext cx="302" cy="91"/>
            </a:xfrm>
            <a:custGeom>
              <a:avLst/>
              <a:gdLst/>
              <a:ahLst/>
              <a:cxnLst>
                <a:cxn ang="0">
                  <a:pos x="2" y="0"/>
                </a:cxn>
                <a:cxn ang="0">
                  <a:pos x="302" y="77"/>
                </a:cxn>
                <a:cxn ang="0">
                  <a:pos x="302" y="91"/>
                </a:cxn>
                <a:cxn ang="0">
                  <a:pos x="0" y="10"/>
                </a:cxn>
                <a:cxn ang="0">
                  <a:pos x="0" y="0"/>
                </a:cxn>
              </a:cxnLst>
              <a:rect l="0" t="0" r="r" b="b"/>
              <a:pathLst>
                <a:path w="302" h="91">
                  <a:moveTo>
                    <a:pt x="2" y="0"/>
                  </a:moveTo>
                  <a:lnTo>
                    <a:pt x="302" y="77"/>
                  </a:lnTo>
                  <a:lnTo>
                    <a:pt x="302" y="91"/>
                  </a:lnTo>
                  <a:lnTo>
                    <a:pt x="0" y="10"/>
                  </a:lnTo>
                  <a:lnTo>
                    <a:pt x="0" y="0"/>
                  </a:lnTo>
                </a:path>
              </a:pathLst>
            </a:custGeom>
            <a:no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7" name="Freeform 1029"/>
            <p:cNvSpPr>
              <a:spLocks noChangeAspect="1"/>
            </p:cNvSpPr>
            <p:nvPr/>
          </p:nvSpPr>
          <p:spPr bwMode="auto">
            <a:xfrm>
              <a:off x="2231" y="847"/>
              <a:ext cx="262" cy="73"/>
            </a:xfrm>
            <a:custGeom>
              <a:avLst/>
              <a:gdLst/>
              <a:ahLst/>
              <a:cxnLst>
                <a:cxn ang="0">
                  <a:pos x="0" y="0"/>
                </a:cxn>
                <a:cxn ang="0">
                  <a:pos x="262" y="69"/>
                </a:cxn>
                <a:cxn ang="0">
                  <a:pos x="262" y="73"/>
                </a:cxn>
                <a:cxn ang="0">
                  <a:pos x="0" y="2"/>
                </a:cxn>
                <a:cxn ang="0">
                  <a:pos x="0" y="0"/>
                </a:cxn>
              </a:cxnLst>
              <a:rect l="0" t="0" r="r" b="b"/>
              <a:pathLst>
                <a:path w="262" h="73">
                  <a:moveTo>
                    <a:pt x="0" y="0"/>
                  </a:moveTo>
                  <a:lnTo>
                    <a:pt x="262" y="69"/>
                  </a:lnTo>
                  <a:lnTo>
                    <a:pt x="262" y="73"/>
                  </a:lnTo>
                  <a:lnTo>
                    <a:pt x="0" y="2"/>
                  </a:lnTo>
                  <a:lnTo>
                    <a:pt x="0" y="0"/>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8" name="Freeform 1030"/>
            <p:cNvSpPr>
              <a:spLocks noChangeAspect="1"/>
            </p:cNvSpPr>
            <p:nvPr/>
          </p:nvSpPr>
          <p:spPr bwMode="auto">
            <a:xfrm>
              <a:off x="2249" y="839"/>
              <a:ext cx="262" cy="72"/>
            </a:xfrm>
            <a:custGeom>
              <a:avLst/>
              <a:gdLst/>
              <a:ahLst/>
              <a:cxnLst>
                <a:cxn ang="0">
                  <a:pos x="0" y="0"/>
                </a:cxn>
                <a:cxn ang="0">
                  <a:pos x="260" y="68"/>
                </a:cxn>
                <a:cxn ang="0">
                  <a:pos x="262" y="72"/>
                </a:cxn>
                <a:cxn ang="0">
                  <a:pos x="0" y="2"/>
                </a:cxn>
                <a:cxn ang="0">
                  <a:pos x="0" y="0"/>
                </a:cxn>
              </a:cxnLst>
              <a:rect l="0" t="0" r="r" b="b"/>
              <a:pathLst>
                <a:path w="262" h="72">
                  <a:moveTo>
                    <a:pt x="0" y="0"/>
                  </a:moveTo>
                  <a:lnTo>
                    <a:pt x="260" y="68"/>
                  </a:lnTo>
                  <a:lnTo>
                    <a:pt x="262" y="72"/>
                  </a:lnTo>
                  <a:lnTo>
                    <a:pt x="0" y="2"/>
                  </a:lnTo>
                  <a:lnTo>
                    <a:pt x="0" y="0"/>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79" name="Freeform 1031"/>
            <p:cNvSpPr>
              <a:spLocks noChangeAspect="1"/>
            </p:cNvSpPr>
            <p:nvPr/>
          </p:nvSpPr>
          <p:spPr bwMode="auto">
            <a:xfrm>
              <a:off x="2265" y="831"/>
              <a:ext cx="262" cy="72"/>
            </a:xfrm>
            <a:custGeom>
              <a:avLst/>
              <a:gdLst/>
              <a:ahLst/>
              <a:cxnLst>
                <a:cxn ang="0">
                  <a:pos x="2" y="0"/>
                </a:cxn>
                <a:cxn ang="0">
                  <a:pos x="262" y="68"/>
                </a:cxn>
                <a:cxn ang="0">
                  <a:pos x="262" y="72"/>
                </a:cxn>
                <a:cxn ang="0">
                  <a:pos x="0" y="2"/>
                </a:cxn>
                <a:cxn ang="0">
                  <a:pos x="2" y="0"/>
                </a:cxn>
              </a:cxnLst>
              <a:rect l="0" t="0" r="r" b="b"/>
              <a:pathLst>
                <a:path w="262" h="72">
                  <a:moveTo>
                    <a:pt x="2" y="0"/>
                  </a:moveTo>
                  <a:lnTo>
                    <a:pt x="262" y="68"/>
                  </a:lnTo>
                  <a:lnTo>
                    <a:pt x="262" y="72"/>
                  </a:lnTo>
                  <a:lnTo>
                    <a:pt x="0" y="2"/>
                  </a:lnTo>
                  <a:lnTo>
                    <a:pt x="2" y="0"/>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0" name="Freeform 1032"/>
            <p:cNvSpPr>
              <a:spLocks noChangeAspect="1"/>
            </p:cNvSpPr>
            <p:nvPr/>
          </p:nvSpPr>
          <p:spPr bwMode="auto">
            <a:xfrm>
              <a:off x="2284" y="825"/>
              <a:ext cx="262" cy="70"/>
            </a:xfrm>
            <a:custGeom>
              <a:avLst/>
              <a:gdLst/>
              <a:ahLst/>
              <a:cxnLst>
                <a:cxn ang="0">
                  <a:pos x="0" y="0"/>
                </a:cxn>
                <a:cxn ang="0">
                  <a:pos x="262" y="66"/>
                </a:cxn>
                <a:cxn ang="0">
                  <a:pos x="262" y="70"/>
                </a:cxn>
                <a:cxn ang="0">
                  <a:pos x="0" y="2"/>
                </a:cxn>
                <a:cxn ang="0">
                  <a:pos x="0" y="0"/>
                </a:cxn>
              </a:cxnLst>
              <a:rect l="0" t="0" r="r" b="b"/>
              <a:pathLst>
                <a:path w="262" h="70">
                  <a:moveTo>
                    <a:pt x="0" y="0"/>
                  </a:moveTo>
                  <a:lnTo>
                    <a:pt x="262" y="66"/>
                  </a:lnTo>
                  <a:lnTo>
                    <a:pt x="262" y="70"/>
                  </a:lnTo>
                  <a:lnTo>
                    <a:pt x="0" y="2"/>
                  </a:lnTo>
                  <a:lnTo>
                    <a:pt x="0" y="0"/>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1" name="Freeform 1033"/>
            <p:cNvSpPr>
              <a:spLocks noChangeAspect="1"/>
            </p:cNvSpPr>
            <p:nvPr/>
          </p:nvSpPr>
          <p:spPr bwMode="auto">
            <a:xfrm>
              <a:off x="2302" y="817"/>
              <a:ext cx="262" cy="70"/>
            </a:xfrm>
            <a:custGeom>
              <a:avLst/>
              <a:gdLst/>
              <a:ahLst/>
              <a:cxnLst>
                <a:cxn ang="0">
                  <a:pos x="0" y="0"/>
                </a:cxn>
                <a:cxn ang="0">
                  <a:pos x="262" y="66"/>
                </a:cxn>
                <a:cxn ang="0">
                  <a:pos x="262" y="70"/>
                </a:cxn>
                <a:cxn ang="0">
                  <a:pos x="0" y="2"/>
                </a:cxn>
                <a:cxn ang="0">
                  <a:pos x="0" y="0"/>
                </a:cxn>
              </a:cxnLst>
              <a:rect l="0" t="0" r="r" b="b"/>
              <a:pathLst>
                <a:path w="262" h="70">
                  <a:moveTo>
                    <a:pt x="0" y="0"/>
                  </a:moveTo>
                  <a:lnTo>
                    <a:pt x="262" y="66"/>
                  </a:lnTo>
                  <a:lnTo>
                    <a:pt x="262" y="70"/>
                  </a:lnTo>
                  <a:lnTo>
                    <a:pt x="0" y="2"/>
                  </a:lnTo>
                  <a:lnTo>
                    <a:pt x="0" y="0"/>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2" name="Freeform 1034"/>
            <p:cNvSpPr>
              <a:spLocks noChangeAspect="1"/>
            </p:cNvSpPr>
            <p:nvPr/>
          </p:nvSpPr>
          <p:spPr bwMode="auto">
            <a:xfrm>
              <a:off x="2318" y="809"/>
              <a:ext cx="264" cy="70"/>
            </a:xfrm>
            <a:custGeom>
              <a:avLst/>
              <a:gdLst/>
              <a:ahLst/>
              <a:cxnLst>
                <a:cxn ang="0">
                  <a:pos x="2" y="0"/>
                </a:cxn>
                <a:cxn ang="0">
                  <a:pos x="264" y="66"/>
                </a:cxn>
                <a:cxn ang="0">
                  <a:pos x="264" y="70"/>
                </a:cxn>
                <a:cxn ang="0">
                  <a:pos x="0" y="4"/>
                </a:cxn>
                <a:cxn ang="0">
                  <a:pos x="2" y="0"/>
                </a:cxn>
              </a:cxnLst>
              <a:rect l="0" t="0" r="r" b="b"/>
              <a:pathLst>
                <a:path w="264" h="70">
                  <a:moveTo>
                    <a:pt x="2" y="0"/>
                  </a:moveTo>
                  <a:lnTo>
                    <a:pt x="264" y="66"/>
                  </a:lnTo>
                  <a:lnTo>
                    <a:pt x="264" y="70"/>
                  </a:lnTo>
                  <a:lnTo>
                    <a:pt x="0" y="4"/>
                  </a:lnTo>
                  <a:lnTo>
                    <a:pt x="2" y="0"/>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3" name="Freeform 1035"/>
            <p:cNvSpPr>
              <a:spLocks noChangeAspect="1"/>
            </p:cNvSpPr>
            <p:nvPr/>
          </p:nvSpPr>
          <p:spPr bwMode="auto">
            <a:xfrm>
              <a:off x="2336" y="801"/>
              <a:ext cx="262" cy="70"/>
            </a:xfrm>
            <a:custGeom>
              <a:avLst/>
              <a:gdLst/>
              <a:ahLst/>
              <a:cxnLst>
                <a:cxn ang="0">
                  <a:pos x="0" y="0"/>
                </a:cxn>
                <a:cxn ang="0">
                  <a:pos x="262" y="68"/>
                </a:cxn>
                <a:cxn ang="0">
                  <a:pos x="262" y="70"/>
                </a:cxn>
                <a:cxn ang="0">
                  <a:pos x="0" y="4"/>
                </a:cxn>
                <a:cxn ang="0">
                  <a:pos x="0" y="0"/>
                </a:cxn>
              </a:cxnLst>
              <a:rect l="0" t="0" r="r" b="b"/>
              <a:pathLst>
                <a:path w="262" h="70">
                  <a:moveTo>
                    <a:pt x="0" y="0"/>
                  </a:moveTo>
                  <a:lnTo>
                    <a:pt x="262" y="68"/>
                  </a:lnTo>
                  <a:lnTo>
                    <a:pt x="262" y="70"/>
                  </a:lnTo>
                  <a:lnTo>
                    <a:pt x="0" y="4"/>
                  </a:lnTo>
                  <a:lnTo>
                    <a:pt x="0" y="0"/>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4" name="Freeform 1036"/>
            <p:cNvSpPr>
              <a:spLocks noChangeAspect="1"/>
            </p:cNvSpPr>
            <p:nvPr/>
          </p:nvSpPr>
          <p:spPr bwMode="auto">
            <a:xfrm>
              <a:off x="2354" y="795"/>
              <a:ext cx="262" cy="68"/>
            </a:xfrm>
            <a:custGeom>
              <a:avLst/>
              <a:gdLst/>
              <a:ahLst/>
              <a:cxnLst>
                <a:cxn ang="0">
                  <a:pos x="0" y="0"/>
                </a:cxn>
                <a:cxn ang="0">
                  <a:pos x="262" y="64"/>
                </a:cxn>
                <a:cxn ang="0">
                  <a:pos x="262" y="68"/>
                </a:cxn>
                <a:cxn ang="0">
                  <a:pos x="0" y="2"/>
                </a:cxn>
                <a:cxn ang="0">
                  <a:pos x="0" y="0"/>
                </a:cxn>
              </a:cxnLst>
              <a:rect l="0" t="0" r="r" b="b"/>
              <a:pathLst>
                <a:path w="262" h="68">
                  <a:moveTo>
                    <a:pt x="0" y="0"/>
                  </a:moveTo>
                  <a:lnTo>
                    <a:pt x="262" y="64"/>
                  </a:lnTo>
                  <a:lnTo>
                    <a:pt x="262" y="68"/>
                  </a:lnTo>
                  <a:lnTo>
                    <a:pt x="0" y="2"/>
                  </a:lnTo>
                  <a:lnTo>
                    <a:pt x="0" y="0"/>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5" name="Freeform 1037"/>
            <p:cNvSpPr>
              <a:spLocks noChangeAspect="1"/>
            </p:cNvSpPr>
            <p:nvPr/>
          </p:nvSpPr>
          <p:spPr bwMode="auto">
            <a:xfrm>
              <a:off x="2501" y="861"/>
              <a:ext cx="143" cy="85"/>
            </a:xfrm>
            <a:custGeom>
              <a:avLst/>
              <a:gdLst/>
              <a:ahLst/>
              <a:cxnLst>
                <a:cxn ang="0">
                  <a:pos x="143" y="0"/>
                </a:cxn>
                <a:cxn ang="0">
                  <a:pos x="0" y="71"/>
                </a:cxn>
                <a:cxn ang="0">
                  <a:pos x="0" y="85"/>
                </a:cxn>
                <a:cxn ang="0">
                  <a:pos x="143" y="14"/>
                </a:cxn>
                <a:cxn ang="0">
                  <a:pos x="143" y="0"/>
                </a:cxn>
              </a:cxnLst>
              <a:rect l="0" t="0" r="r" b="b"/>
              <a:pathLst>
                <a:path w="143" h="85">
                  <a:moveTo>
                    <a:pt x="143" y="0"/>
                  </a:moveTo>
                  <a:lnTo>
                    <a:pt x="0" y="71"/>
                  </a:lnTo>
                  <a:lnTo>
                    <a:pt x="0" y="85"/>
                  </a:lnTo>
                  <a:lnTo>
                    <a:pt x="143" y="14"/>
                  </a:lnTo>
                  <a:lnTo>
                    <a:pt x="143" y="0"/>
                  </a:lnTo>
                  <a:close/>
                </a:path>
              </a:pathLst>
            </a:custGeom>
            <a:solidFill>
              <a:srgbClr val="E38D19"/>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6" name="Freeform 1038"/>
            <p:cNvSpPr>
              <a:spLocks noChangeAspect="1"/>
            </p:cNvSpPr>
            <p:nvPr/>
          </p:nvSpPr>
          <p:spPr bwMode="auto">
            <a:xfrm>
              <a:off x="2501" y="861"/>
              <a:ext cx="143" cy="85"/>
            </a:xfrm>
            <a:custGeom>
              <a:avLst/>
              <a:gdLst/>
              <a:ahLst/>
              <a:cxnLst>
                <a:cxn ang="0">
                  <a:pos x="143" y="0"/>
                </a:cxn>
                <a:cxn ang="0">
                  <a:pos x="0" y="71"/>
                </a:cxn>
                <a:cxn ang="0">
                  <a:pos x="0" y="85"/>
                </a:cxn>
                <a:cxn ang="0">
                  <a:pos x="143" y="14"/>
                </a:cxn>
                <a:cxn ang="0">
                  <a:pos x="143" y="0"/>
                </a:cxn>
              </a:cxnLst>
              <a:rect l="0" t="0" r="r" b="b"/>
              <a:pathLst>
                <a:path w="143" h="85">
                  <a:moveTo>
                    <a:pt x="143" y="0"/>
                  </a:moveTo>
                  <a:lnTo>
                    <a:pt x="0" y="71"/>
                  </a:lnTo>
                  <a:lnTo>
                    <a:pt x="0" y="85"/>
                  </a:lnTo>
                  <a:lnTo>
                    <a:pt x="143" y="14"/>
                  </a:lnTo>
                  <a:lnTo>
                    <a:pt x="143" y="0"/>
                  </a:lnTo>
                </a:path>
              </a:pathLst>
            </a:custGeom>
            <a:no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87" name="Freeform 1039"/>
            <p:cNvSpPr>
              <a:spLocks noChangeAspect="1"/>
            </p:cNvSpPr>
            <p:nvPr/>
          </p:nvSpPr>
          <p:spPr bwMode="auto">
            <a:xfrm>
              <a:off x="2241" y="893"/>
              <a:ext cx="168" cy="51"/>
            </a:xfrm>
            <a:custGeom>
              <a:avLst/>
              <a:gdLst/>
              <a:ahLst/>
              <a:cxnLst>
                <a:cxn ang="0">
                  <a:pos x="168" y="35"/>
                </a:cxn>
                <a:cxn ang="0">
                  <a:pos x="35" y="0"/>
                </a:cxn>
                <a:cxn ang="0">
                  <a:pos x="0" y="12"/>
                </a:cxn>
                <a:cxn ang="0">
                  <a:pos x="139" y="51"/>
                </a:cxn>
                <a:cxn ang="0">
                  <a:pos x="168" y="35"/>
                </a:cxn>
              </a:cxnLst>
              <a:rect l="0" t="0" r="r" b="b"/>
              <a:pathLst>
                <a:path w="168" h="51">
                  <a:moveTo>
                    <a:pt x="168" y="35"/>
                  </a:moveTo>
                  <a:lnTo>
                    <a:pt x="35" y="0"/>
                  </a:lnTo>
                  <a:lnTo>
                    <a:pt x="0" y="12"/>
                  </a:lnTo>
                  <a:lnTo>
                    <a:pt x="139" y="51"/>
                  </a:lnTo>
                  <a:lnTo>
                    <a:pt x="168" y="35"/>
                  </a:lnTo>
                  <a:close/>
                </a:path>
              </a:pathLst>
            </a:custGeom>
            <a:solidFill>
              <a:srgbClr val="E38D19"/>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grpSp>
      <p:sp>
        <p:nvSpPr>
          <p:cNvPr id="130" name="Text Box 1040"/>
          <p:cNvSpPr txBox="1">
            <a:spLocks noChangeArrowheads="1"/>
          </p:cNvSpPr>
          <p:nvPr/>
        </p:nvSpPr>
        <p:spPr bwMode="auto">
          <a:xfrm>
            <a:off x="4905506" y="1225705"/>
            <a:ext cx="467334" cy="184580"/>
          </a:xfrm>
          <a:prstGeom prst="rect">
            <a:avLst/>
          </a:prstGeom>
          <a:noFill/>
          <a:ln w="9525">
            <a:noFill/>
            <a:miter lim="800000"/>
            <a:headEnd/>
            <a:tailEnd/>
          </a:ln>
          <a:effectLst/>
        </p:spPr>
        <p:txBody>
          <a:bodyPr lIns="57049" tIns="28525" rIns="57049" bIns="28525">
            <a:spAutoFit/>
          </a:bodyPr>
          <a:lstStyle/>
          <a:p>
            <a:pPr defTabSz="571348">
              <a:defRPr/>
            </a:pPr>
            <a:r>
              <a:rPr lang="en-US" altLang="zh-CN" sz="800" kern="0" dirty="0">
                <a:solidFill>
                  <a:srgbClr val="000000"/>
                </a:solidFill>
                <a:latin typeface="FrutigerNext LT Regular" pitchFamily="34" charset="0"/>
                <a:ea typeface="MS PGothic" pitchFamily="34" charset="-128"/>
              </a:rPr>
              <a:t>POTS</a:t>
            </a:r>
          </a:p>
        </p:txBody>
      </p:sp>
      <p:pic>
        <p:nvPicPr>
          <p:cNvPr id="131" name="Picture 499" descr="npo0001d2"/>
          <p:cNvPicPr>
            <a:picLocks noChangeAspect="1" noChangeArrowheads="1"/>
          </p:cNvPicPr>
          <p:nvPr/>
        </p:nvPicPr>
        <p:blipFill>
          <a:blip r:embed="rId10" cstate="print">
            <a:lum bright="18000"/>
          </a:blip>
          <a:srcRect/>
          <a:stretch>
            <a:fillRect/>
          </a:stretch>
        </p:blipFill>
        <p:spPr bwMode="auto">
          <a:xfrm>
            <a:off x="4528791" y="1196408"/>
            <a:ext cx="318461" cy="207542"/>
          </a:xfrm>
          <a:prstGeom prst="rect">
            <a:avLst/>
          </a:prstGeom>
          <a:noFill/>
          <a:ln w="9525" algn="ctr">
            <a:noFill/>
            <a:miter lim="800000"/>
            <a:headEnd/>
            <a:tailEnd/>
          </a:ln>
          <a:effectLst/>
        </p:spPr>
      </p:pic>
      <p:sp>
        <p:nvSpPr>
          <p:cNvPr id="132" name="Line 1338"/>
          <p:cNvSpPr>
            <a:spLocks noChangeShapeType="1"/>
          </p:cNvSpPr>
          <p:nvPr/>
        </p:nvSpPr>
        <p:spPr bwMode="auto">
          <a:xfrm flipV="1">
            <a:off x="5573511" y="1588655"/>
            <a:ext cx="407788" cy="48897"/>
          </a:xfrm>
          <a:prstGeom prst="line">
            <a:avLst/>
          </a:prstGeom>
          <a:noFill/>
          <a:ln w="25400">
            <a:solidFill>
              <a:srgbClr val="FF9933"/>
            </a:solidFill>
            <a:round/>
            <a:headEnd/>
            <a:tailEnd/>
          </a:ln>
          <a:effectLst/>
        </p:spPr>
        <p:txBody>
          <a:bodyPr wrap="square" lIns="67482" tIns="35091" rIns="67482" bIns="35091" anchor="ctr">
            <a:spAutoFit/>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33" name="Line 1339"/>
          <p:cNvSpPr>
            <a:spLocks noChangeShapeType="1"/>
          </p:cNvSpPr>
          <p:nvPr/>
        </p:nvSpPr>
        <p:spPr bwMode="auto">
          <a:xfrm flipV="1">
            <a:off x="6055093" y="1596694"/>
            <a:ext cx="538535" cy="0"/>
          </a:xfrm>
          <a:prstGeom prst="line">
            <a:avLst/>
          </a:prstGeom>
          <a:noFill/>
          <a:ln w="25400">
            <a:solidFill>
              <a:srgbClr val="FF9933"/>
            </a:solidFill>
            <a:round/>
            <a:headEnd/>
            <a:tailEnd/>
          </a:ln>
          <a:effectLst/>
        </p:spPr>
        <p:txBody>
          <a:bodyPr lIns="67482" tIns="35091" rIns="67482" bIns="35091" anchor="ctr">
            <a:spAutoFit/>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34" name="Text Box 1340"/>
          <p:cNvSpPr txBox="1">
            <a:spLocks noChangeArrowheads="1"/>
          </p:cNvSpPr>
          <p:nvPr/>
        </p:nvSpPr>
        <p:spPr bwMode="auto">
          <a:xfrm>
            <a:off x="6265128" y="1663435"/>
            <a:ext cx="310694" cy="99968"/>
          </a:xfrm>
          <a:prstGeom prst="rect">
            <a:avLst/>
          </a:prstGeom>
          <a:noFill/>
          <a:ln w="9525">
            <a:noFill/>
            <a:miter lim="800000"/>
            <a:headEnd/>
            <a:tailEnd/>
          </a:ln>
          <a:effectLst/>
        </p:spPr>
        <p:txBody>
          <a:bodyPr wrap="none" lIns="62518" tIns="31260" rIns="62518" bIns="31260" anchor="ctr" anchorCtr="1"/>
          <a:lstStyle/>
          <a:p>
            <a:pPr defTabSz="623721">
              <a:defRPr/>
            </a:pPr>
            <a:r>
              <a:rPr lang="en-US" altLang="zh-CN" sz="800" b="1" kern="0" dirty="0">
                <a:solidFill>
                  <a:srgbClr val="000000"/>
                </a:solidFill>
                <a:latin typeface="FrutigerNext LT Regular" pitchFamily="34" charset="0"/>
                <a:ea typeface="宋体" charset="-122"/>
              </a:rPr>
              <a:t>PON</a:t>
            </a:r>
          </a:p>
        </p:txBody>
      </p:sp>
      <p:sp>
        <p:nvSpPr>
          <p:cNvPr id="135" name="Line 1341"/>
          <p:cNvSpPr>
            <a:spLocks noChangeShapeType="1"/>
          </p:cNvSpPr>
          <p:nvPr/>
        </p:nvSpPr>
        <p:spPr bwMode="auto">
          <a:xfrm>
            <a:off x="5497140" y="1521280"/>
            <a:ext cx="484159" cy="67376"/>
          </a:xfrm>
          <a:prstGeom prst="line">
            <a:avLst/>
          </a:prstGeom>
          <a:noFill/>
          <a:ln w="25400">
            <a:solidFill>
              <a:srgbClr val="FF9933"/>
            </a:solidFill>
            <a:round/>
            <a:headEnd/>
            <a:tailEnd/>
          </a:ln>
          <a:effectLst/>
        </p:spPr>
        <p:txBody>
          <a:bodyPr wrap="square" lIns="67482" tIns="35091" rIns="67482" bIns="35091" anchor="ctr">
            <a:spAutoFit/>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36" name="Rectangle 1342"/>
          <p:cNvSpPr>
            <a:spLocks noChangeArrowheads="1"/>
          </p:cNvSpPr>
          <p:nvPr/>
        </p:nvSpPr>
        <p:spPr bwMode="auto">
          <a:xfrm>
            <a:off x="5843824" y="1647534"/>
            <a:ext cx="372601" cy="138500"/>
          </a:xfrm>
          <a:prstGeom prst="rect">
            <a:avLst/>
          </a:prstGeom>
          <a:noFill/>
          <a:ln w="9525">
            <a:noFill/>
            <a:miter lim="800000"/>
            <a:headEnd/>
            <a:tailEnd/>
          </a:ln>
        </p:spPr>
        <p:txBody>
          <a:bodyPr wrap="none" lIns="0" tIns="0" rIns="0" bIns="0">
            <a:spAutoFit/>
          </a:bodyPr>
          <a:lstStyle/>
          <a:p>
            <a:pPr defTabSz="623721">
              <a:defRPr/>
            </a:pPr>
            <a:r>
              <a:rPr lang="en-US" altLang="zh-CN" sz="900" kern="0" dirty="0">
                <a:solidFill>
                  <a:srgbClr val="000000"/>
                </a:solidFill>
                <a:latin typeface="FrutigerNext LT Regular" pitchFamily="34" charset="0"/>
                <a:ea typeface="MS PGothic" pitchFamily="34" charset="-128"/>
              </a:rPr>
              <a:t>splitter</a:t>
            </a:r>
          </a:p>
        </p:txBody>
      </p:sp>
      <p:pic>
        <p:nvPicPr>
          <p:cNvPr id="137" name="Picture 312" descr="npo0000c3"/>
          <p:cNvPicPr>
            <a:picLocks noChangeAspect="1" noChangeArrowheads="1"/>
          </p:cNvPicPr>
          <p:nvPr/>
        </p:nvPicPr>
        <p:blipFill>
          <a:blip r:embed="rId11" cstate="print"/>
          <a:srcRect/>
          <a:stretch>
            <a:fillRect/>
          </a:stretch>
        </p:blipFill>
        <p:spPr bwMode="auto">
          <a:xfrm>
            <a:off x="6288112" y="1563009"/>
            <a:ext cx="89324" cy="65197"/>
          </a:xfrm>
          <a:prstGeom prst="rect">
            <a:avLst/>
          </a:prstGeom>
          <a:noFill/>
          <a:ln w="9525" algn="ctr">
            <a:noFill/>
            <a:miter lim="800000"/>
            <a:headEnd/>
            <a:tailEnd/>
          </a:ln>
          <a:effectLst/>
        </p:spPr>
      </p:pic>
      <p:sp>
        <p:nvSpPr>
          <p:cNvPr id="138" name="Text Box 1344"/>
          <p:cNvSpPr txBox="1">
            <a:spLocks noChangeArrowheads="1"/>
          </p:cNvSpPr>
          <p:nvPr/>
        </p:nvSpPr>
        <p:spPr bwMode="auto">
          <a:xfrm>
            <a:off x="6035852" y="1456279"/>
            <a:ext cx="311988" cy="101055"/>
          </a:xfrm>
          <a:prstGeom prst="rect">
            <a:avLst/>
          </a:prstGeom>
          <a:noFill/>
          <a:ln w="9525">
            <a:noFill/>
            <a:miter lim="800000"/>
            <a:headEnd/>
            <a:tailEnd/>
          </a:ln>
          <a:effectLst/>
        </p:spPr>
        <p:txBody>
          <a:bodyPr wrap="none" lIns="62518" tIns="31260" rIns="62518" bIns="31260" anchor="ctr" anchorCtr="1"/>
          <a:lstStyle/>
          <a:p>
            <a:pPr defTabSz="623721">
              <a:defRPr/>
            </a:pPr>
            <a:r>
              <a:rPr lang="en-US" altLang="zh-CN" sz="800" b="1" kern="0" dirty="0">
                <a:solidFill>
                  <a:srgbClr val="000000"/>
                </a:solidFill>
                <a:latin typeface="FrutigerNext LT Regular" pitchFamily="34" charset="0"/>
                <a:ea typeface="宋体" charset="-122"/>
              </a:rPr>
              <a:t>Eth</a:t>
            </a:r>
          </a:p>
        </p:txBody>
      </p:sp>
      <p:sp>
        <p:nvSpPr>
          <p:cNvPr id="139" name="Text Box 1345"/>
          <p:cNvSpPr txBox="1">
            <a:spLocks noChangeArrowheads="1"/>
          </p:cNvSpPr>
          <p:nvPr/>
        </p:nvSpPr>
        <p:spPr bwMode="auto">
          <a:xfrm>
            <a:off x="5823367" y="1292849"/>
            <a:ext cx="573488" cy="140173"/>
          </a:xfrm>
          <a:prstGeom prst="rect">
            <a:avLst/>
          </a:prstGeom>
          <a:noFill/>
          <a:ln w="9525">
            <a:noFill/>
            <a:miter lim="800000"/>
            <a:headEnd/>
            <a:tailEnd/>
          </a:ln>
          <a:effectLst/>
        </p:spPr>
        <p:txBody>
          <a:bodyPr wrap="none" lIns="62518" tIns="31260" rIns="62518" bIns="31260" anchor="ctr" anchorCtr="1"/>
          <a:lstStyle/>
          <a:p>
            <a:pPr defTabSz="623721">
              <a:defRPr/>
            </a:pPr>
            <a:r>
              <a:rPr lang="en-US" altLang="zh-CN" sz="800" b="1" kern="0" dirty="0">
                <a:solidFill>
                  <a:srgbClr val="000000"/>
                </a:solidFill>
                <a:latin typeface="FrutigerNext LT Regular" pitchFamily="34" charset="0"/>
                <a:ea typeface="宋体" charset="-122"/>
              </a:rPr>
              <a:t>ADSL/</a:t>
            </a:r>
            <a:r>
              <a:rPr lang="en-US" altLang="zh-CN" sz="800" b="1" kern="0" dirty="0" err="1">
                <a:solidFill>
                  <a:srgbClr val="000000"/>
                </a:solidFill>
                <a:latin typeface="FrutigerNext LT Regular" pitchFamily="34" charset="0"/>
                <a:ea typeface="宋体" charset="-122"/>
              </a:rPr>
              <a:t>xDSL</a:t>
            </a:r>
            <a:endParaRPr lang="en-US" altLang="zh-CN" sz="800" b="1" kern="0" dirty="0">
              <a:solidFill>
                <a:srgbClr val="000000"/>
              </a:solidFill>
              <a:latin typeface="FrutigerNext LT Regular" pitchFamily="34" charset="0"/>
              <a:ea typeface="宋体" charset="-122"/>
            </a:endParaRPr>
          </a:p>
        </p:txBody>
      </p:sp>
      <p:pic>
        <p:nvPicPr>
          <p:cNvPr id="140" name="Picture 201" descr="npo0000bb"/>
          <p:cNvPicPr>
            <a:picLocks noChangeAspect="1" noChangeArrowheads="1"/>
          </p:cNvPicPr>
          <p:nvPr/>
        </p:nvPicPr>
        <p:blipFill>
          <a:blip r:embed="rId12" cstate="print"/>
          <a:srcRect/>
          <a:stretch>
            <a:fillRect/>
          </a:stretch>
        </p:blipFill>
        <p:spPr bwMode="auto">
          <a:xfrm>
            <a:off x="5948687" y="1533021"/>
            <a:ext cx="93208" cy="111921"/>
          </a:xfrm>
          <a:prstGeom prst="rect">
            <a:avLst/>
          </a:prstGeom>
          <a:noFill/>
          <a:ln w="9525" algn="ctr">
            <a:noFill/>
            <a:miter lim="800000"/>
            <a:headEnd/>
            <a:tailEnd/>
          </a:ln>
          <a:effectLst/>
        </p:spPr>
      </p:pic>
      <p:pic>
        <p:nvPicPr>
          <p:cNvPr id="141" name="Picture 493" descr="npo0001ce"/>
          <p:cNvPicPr>
            <a:picLocks noChangeAspect="1" noChangeArrowheads="1"/>
          </p:cNvPicPr>
          <p:nvPr/>
        </p:nvPicPr>
        <p:blipFill>
          <a:blip r:embed="rId13" cstate="print"/>
          <a:srcRect/>
          <a:stretch>
            <a:fillRect/>
          </a:stretch>
        </p:blipFill>
        <p:spPr bwMode="auto">
          <a:xfrm>
            <a:off x="5387104" y="1362850"/>
            <a:ext cx="186407" cy="342286"/>
          </a:xfrm>
          <a:prstGeom prst="rect">
            <a:avLst/>
          </a:prstGeom>
          <a:noFill/>
          <a:ln w="9525" algn="ctr">
            <a:noFill/>
            <a:miter lim="800000"/>
            <a:headEnd/>
            <a:tailEnd/>
          </a:ln>
          <a:effectLst/>
        </p:spPr>
      </p:pic>
      <p:grpSp>
        <p:nvGrpSpPr>
          <p:cNvPr id="7" name="Group 1356"/>
          <p:cNvGrpSpPr>
            <a:grpSpLocks noChangeAspect="1"/>
          </p:cNvGrpSpPr>
          <p:nvPr/>
        </p:nvGrpSpPr>
        <p:grpSpPr bwMode="auto">
          <a:xfrm>
            <a:off x="6563853" y="1297457"/>
            <a:ext cx="221369" cy="401348"/>
            <a:chOff x="930" y="1616"/>
            <a:chExt cx="1782" cy="2714"/>
          </a:xfrm>
        </p:grpSpPr>
        <p:sp>
          <p:nvSpPr>
            <p:cNvPr id="146" name="AutoShape 1357"/>
            <p:cNvSpPr>
              <a:spLocks noChangeAspect="1" noChangeArrowheads="1" noTextEdit="1"/>
            </p:cNvSpPr>
            <p:nvPr/>
          </p:nvSpPr>
          <p:spPr bwMode="auto">
            <a:xfrm>
              <a:off x="930" y="1616"/>
              <a:ext cx="1782" cy="2704"/>
            </a:xfrm>
            <a:prstGeom prst="rect">
              <a:avLst/>
            </a:prstGeom>
            <a:noFill/>
            <a:ln w="9525">
              <a:noFill/>
              <a:miter lim="800000"/>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47" name="Freeform 1358"/>
            <p:cNvSpPr>
              <a:spLocks noChangeAspect="1"/>
            </p:cNvSpPr>
            <p:nvPr/>
          </p:nvSpPr>
          <p:spPr bwMode="auto">
            <a:xfrm>
              <a:off x="2365" y="1854"/>
              <a:ext cx="337" cy="2476"/>
            </a:xfrm>
            <a:custGeom>
              <a:avLst/>
              <a:gdLst/>
              <a:ahLst/>
              <a:cxnLst>
                <a:cxn ang="0">
                  <a:pos x="33" y="5"/>
                </a:cxn>
                <a:cxn ang="0">
                  <a:pos x="2" y="20"/>
                </a:cxn>
                <a:cxn ang="0">
                  <a:pos x="0" y="247"/>
                </a:cxn>
                <a:cxn ang="0">
                  <a:pos x="7" y="244"/>
                </a:cxn>
                <a:cxn ang="0">
                  <a:pos x="30" y="221"/>
                </a:cxn>
                <a:cxn ang="0">
                  <a:pos x="34" y="209"/>
                </a:cxn>
                <a:cxn ang="0">
                  <a:pos x="34" y="12"/>
                </a:cxn>
                <a:cxn ang="0">
                  <a:pos x="33" y="5"/>
                </a:cxn>
              </a:cxnLst>
              <a:rect l="0" t="0" r="r" b="b"/>
              <a:pathLst>
                <a:path w="34" h="250">
                  <a:moveTo>
                    <a:pt x="33" y="5"/>
                  </a:moveTo>
                  <a:cubicBezTo>
                    <a:pt x="30" y="0"/>
                    <a:pt x="2" y="20"/>
                    <a:pt x="2" y="20"/>
                  </a:cubicBezTo>
                  <a:cubicBezTo>
                    <a:pt x="0" y="247"/>
                    <a:pt x="0" y="247"/>
                    <a:pt x="0" y="247"/>
                  </a:cubicBezTo>
                  <a:cubicBezTo>
                    <a:pt x="0" y="247"/>
                    <a:pt x="1" y="250"/>
                    <a:pt x="7" y="244"/>
                  </a:cubicBezTo>
                  <a:cubicBezTo>
                    <a:pt x="13" y="239"/>
                    <a:pt x="27" y="224"/>
                    <a:pt x="30" y="221"/>
                  </a:cubicBezTo>
                  <a:cubicBezTo>
                    <a:pt x="32" y="218"/>
                    <a:pt x="33" y="216"/>
                    <a:pt x="34" y="209"/>
                  </a:cubicBezTo>
                  <a:cubicBezTo>
                    <a:pt x="34" y="12"/>
                    <a:pt x="34" y="12"/>
                    <a:pt x="34" y="12"/>
                  </a:cubicBezTo>
                  <a:cubicBezTo>
                    <a:pt x="34" y="5"/>
                    <a:pt x="33" y="5"/>
                    <a:pt x="33" y="5"/>
                  </a:cubicBezTo>
                  <a:close/>
                </a:path>
              </a:pathLst>
            </a:custGeom>
            <a:solidFill>
              <a:srgbClr val="26446C"/>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48" name="Freeform 1359"/>
            <p:cNvSpPr>
              <a:spLocks noChangeAspect="1"/>
            </p:cNvSpPr>
            <p:nvPr/>
          </p:nvSpPr>
          <p:spPr bwMode="auto">
            <a:xfrm>
              <a:off x="940" y="1626"/>
              <a:ext cx="1732" cy="436"/>
            </a:xfrm>
            <a:custGeom>
              <a:avLst/>
              <a:gdLst/>
              <a:ahLst/>
              <a:cxnLst>
                <a:cxn ang="0">
                  <a:pos x="175" y="25"/>
                </a:cxn>
                <a:cxn ang="0">
                  <a:pos x="149" y="44"/>
                </a:cxn>
                <a:cxn ang="0">
                  <a:pos x="5" y="18"/>
                </a:cxn>
                <a:cxn ang="0">
                  <a:pos x="1" y="21"/>
                </a:cxn>
                <a:cxn ang="0">
                  <a:pos x="3" y="15"/>
                </a:cxn>
                <a:cxn ang="0">
                  <a:pos x="25" y="1"/>
                </a:cxn>
                <a:cxn ang="0">
                  <a:pos x="28" y="0"/>
                </a:cxn>
                <a:cxn ang="0">
                  <a:pos x="170" y="24"/>
                </a:cxn>
                <a:cxn ang="0">
                  <a:pos x="175" y="25"/>
                </a:cxn>
              </a:cxnLst>
              <a:rect l="0" t="0" r="r" b="b"/>
              <a:pathLst>
                <a:path w="175" h="44">
                  <a:moveTo>
                    <a:pt x="175" y="25"/>
                  </a:moveTo>
                  <a:cubicBezTo>
                    <a:pt x="149" y="44"/>
                    <a:pt x="149" y="44"/>
                    <a:pt x="149" y="44"/>
                  </a:cubicBezTo>
                  <a:cubicBezTo>
                    <a:pt x="64" y="29"/>
                    <a:pt x="12" y="19"/>
                    <a:pt x="5" y="18"/>
                  </a:cubicBezTo>
                  <a:cubicBezTo>
                    <a:pt x="1" y="17"/>
                    <a:pt x="1" y="21"/>
                    <a:pt x="1" y="21"/>
                  </a:cubicBezTo>
                  <a:cubicBezTo>
                    <a:pt x="1" y="21"/>
                    <a:pt x="0" y="17"/>
                    <a:pt x="3" y="15"/>
                  </a:cubicBezTo>
                  <a:cubicBezTo>
                    <a:pt x="5" y="13"/>
                    <a:pt x="20" y="4"/>
                    <a:pt x="25" y="1"/>
                  </a:cubicBezTo>
                  <a:cubicBezTo>
                    <a:pt x="27" y="0"/>
                    <a:pt x="28" y="0"/>
                    <a:pt x="28" y="0"/>
                  </a:cubicBezTo>
                  <a:cubicBezTo>
                    <a:pt x="28" y="0"/>
                    <a:pt x="168" y="23"/>
                    <a:pt x="170" y="24"/>
                  </a:cubicBezTo>
                  <a:cubicBezTo>
                    <a:pt x="175" y="25"/>
                    <a:pt x="175" y="25"/>
                    <a:pt x="175" y="25"/>
                  </a:cubicBezTo>
                  <a:close/>
                </a:path>
              </a:pathLst>
            </a:custGeom>
            <a:solidFill>
              <a:srgbClr val="4F6A8C"/>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49" name="Freeform 1360"/>
            <p:cNvSpPr>
              <a:spLocks noChangeAspect="1"/>
            </p:cNvSpPr>
            <p:nvPr/>
          </p:nvSpPr>
          <p:spPr bwMode="auto">
            <a:xfrm>
              <a:off x="2345" y="1873"/>
              <a:ext cx="357" cy="248"/>
            </a:xfrm>
            <a:custGeom>
              <a:avLst/>
              <a:gdLst/>
              <a:ahLst/>
              <a:cxnLst>
                <a:cxn ang="0">
                  <a:pos x="0" y="18"/>
                </a:cxn>
                <a:cxn ang="0">
                  <a:pos x="32" y="0"/>
                </a:cxn>
                <a:cxn ang="0">
                  <a:pos x="36" y="5"/>
                </a:cxn>
                <a:cxn ang="0">
                  <a:pos x="5" y="25"/>
                </a:cxn>
                <a:cxn ang="0">
                  <a:pos x="0" y="18"/>
                </a:cxn>
              </a:cxnLst>
              <a:rect l="0" t="0" r="r" b="b"/>
              <a:pathLst>
                <a:path w="36" h="25">
                  <a:moveTo>
                    <a:pt x="0" y="18"/>
                  </a:moveTo>
                  <a:cubicBezTo>
                    <a:pt x="0" y="18"/>
                    <a:pt x="28" y="2"/>
                    <a:pt x="32" y="0"/>
                  </a:cubicBezTo>
                  <a:cubicBezTo>
                    <a:pt x="35" y="1"/>
                    <a:pt x="36" y="2"/>
                    <a:pt x="36" y="5"/>
                  </a:cubicBezTo>
                  <a:cubicBezTo>
                    <a:pt x="5" y="25"/>
                    <a:pt x="5" y="25"/>
                    <a:pt x="5" y="25"/>
                  </a:cubicBezTo>
                  <a:lnTo>
                    <a:pt x="0" y="18"/>
                  </a:lnTo>
                  <a:close/>
                </a:path>
              </a:pathLst>
            </a:custGeom>
            <a:solidFill>
              <a:srgbClr val="617996"/>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0" name="Freeform 1361"/>
            <p:cNvSpPr>
              <a:spLocks noChangeAspect="1"/>
            </p:cNvSpPr>
            <p:nvPr/>
          </p:nvSpPr>
          <p:spPr bwMode="auto">
            <a:xfrm>
              <a:off x="940" y="1784"/>
              <a:ext cx="1475" cy="2546"/>
            </a:xfrm>
            <a:custGeom>
              <a:avLst/>
              <a:gdLst/>
              <a:ahLst/>
              <a:cxnLst>
                <a:cxn ang="0">
                  <a:pos x="145" y="26"/>
                </a:cxn>
                <a:cxn ang="0">
                  <a:pos x="5" y="1"/>
                </a:cxn>
                <a:cxn ang="0">
                  <a:pos x="0" y="4"/>
                </a:cxn>
                <a:cxn ang="0">
                  <a:pos x="0" y="215"/>
                </a:cxn>
                <a:cxn ang="0">
                  <a:pos x="5" y="225"/>
                </a:cxn>
                <a:cxn ang="0">
                  <a:pos x="140" y="254"/>
                </a:cxn>
                <a:cxn ang="0">
                  <a:pos x="148" y="248"/>
                </a:cxn>
                <a:cxn ang="0">
                  <a:pos x="148" y="33"/>
                </a:cxn>
                <a:cxn ang="0">
                  <a:pos x="145" y="26"/>
                </a:cxn>
              </a:cxnLst>
              <a:rect l="0" t="0" r="r" b="b"/>
              <a:pathLst>
                <a:path w="149" h="257">
                  <a:moveTo>
                    <a:pt x="145" y="26"/>
                  </a:moveTo>
                  <a:cubicBezTo>
                    <a:pt x="65" y="12"/>
                    <a:pt x="12" y="3"/>
                    <a:pt x="5" y="1"/>
                  </a:cubicBezTo>
                  <a:cubicBezTo>
                    <a:pt x="0" y="0"/>
                    <a:pt x="0" y="4"/>
                    <a:pt x="0" y="4"/>
                  </a:cubicBezTo>
                  <a:cubicBezTo>
                    <a:pt x="0" y="4"/>
                    <a:pt x="0" y="207"/>
                    <a:pt x="0" y="215"/>
                  </a:cubicBezTo>
                  <a:cubicBezTo>
                    <a:pt x="0" y="224"/>
                    <a:pt x="2" y="224"/>
                    <a:pt x="5" y="225"/>
                  </a:cubicBezTo>
                  <a:cubicBezTo>
                    <a:pt x="7" y="226"/>
                    <a:pt x="115" y="249"/>
                    <a:pt x="140" y="254"/>
                  </a:cubicBezTo>
                  <a:cubicBezTo>
                    <a:pt x="149" y="257"/>
                    <a:pt x="148" y="251"/>
                    <a:pt x="148" y="248"/>
                  </a:cubicBezTo>
                  <a:cubicBezTo>
                    <a:pt x="148" y="248"/>
                    <a:pt x="148" y="38"/>
                    <a:pt x="148" y="33"/>
                  </a:cubicBezTo>
                  <a:cubicBezTo>
                    <a:pt x="148" y="30"/>
                    <a:pt x="146" y="27"/>
                    <a:pt x="145" y="26"/>
                  </a:cubicBezTo>
                  <a:close/>
                </a:path>
              </a:pathLst>
            </a:custGeom>
            <a:solidFill>
              <a:srgbClr val="84A2B9"/>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1" name="Freeform 1362"/>
            <p:cNvSpPr>
              <a:spLocks noChangeAspect="1"/>
            </p:cNvSpPr>
            <p:nvPr/>
          </p:nvSpPr>
          <p:spPr bwMode="auto">
            <a:xfrm>
              <a:off x="989" y="1834"/>
              <a:ext cx="1376" cy="2427"/>
            </a:xfrm>
            <a:custGeom>
              <a:avLst/>
              <a:gdLst/>
              <a:ahLst/>
              <a:cxnLst>
                <a:cxn ang="0">
                  <a:pos x="134" y="25"/>
                </a:cxn>
                <a:cxn ang="0">
                  <a:pos x="4" y="1"/>
                </a:cxn>
                <a:cxn ang="0">
                  <a:pos x="0" y="4"/>
                </a:cxn>
                <a:cxn ang="0">
                  <a:pos x="0" y="206"/>
                </a:cxn>
                <a:cxn ang="0">
                  <a:pos x="4" y="215"/>
                </a:cxn>
                <a:cxn ang="0">
                  <a:pos x="131" y="243"/>
                </a:cxn>
                <a:cxn ang="0">
                  <a:pos x="138" y="237"/>
                </a:cxn>
                <a:cxn ang="0">
                  <a:pos x="138" y="31"/>
                </a:cxn>
                <a:cxn ang="0">
                  <a:pos x="134" y="25"/>
                </a:cxn>
              </a:cxnLst>
              <a:rect l="0" t="0" r="r" b="b"/>
              <a:pathLst>
                <a:path w="139" h="245">
                  <a:moveTo>
                    <a:pt x="134" y="25"/>
                  </a:moveTo>
                  <a:cubicBezTo>
                    <a:pt x="60" y="11"/>
                    <a:pt x="11" y="2"/>
                    <a:pt x="4" y="1"/>
                  </a:cubicBezTo>
                  <a:cubicBezTo>
                    <a:pt x="0" y="0"/>
                    <a:pt x="0" y="4"/>
                    <a:pt x="0" y="4"/>
                  </a:cubicBezTo>
                  <a:cubicBezTo>
                    <a:pt x="0" y="4"/>
                    <a:pt x="0" y="198"/>
                    <a:pt x="0" y="206"/>
                  </a:cubicBezTo>
                  <a:cubicBezTo>
                    <a:pt x="0" y="214"/>
                    <a:pt x="1" y="214"/>
                    <a:pt x="4" y="215"/>
                  </a:cubicBezTo>
                  <a:cubicBezTo>
                    <a:pt x="6" y="216"/>
                    <a:pt x="108" y="238"/>
                    <a:pt x="131" y="243"/>
                  </a:cubicBezTo>
                  <a:cubicBezTo>
                    <a:pt x="139" y="245"/>
                    <a:pt x="137" y="240"/>
                    <a:pt x="138" y="237"/>
                  </a:cubicBezTo>
                  <a:cubicBezTo>
                    <a:pt x="138" y="237"/>
                    <a:pt x="138" y="35"/>
                    <a:pt x="138" y="31"/>
                  </a:cubicBezTo>
                  <a:cubicBezTo>
                    <a:pt x="138" y="28"/>
                    <a:pt x="137" y="25"/>
                    <a:pt x="134" y="25"/>
                  </a:cubicBezTo>
                  <a:close/>
                </a:path>
              </a:pathLst>
            </a:custGeom>
            <a:solidFill>
              <a:srgbClr val="617996"/>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2" name="Freeform 1363"/>
            <p:cNvSpPr>
              <a:spLocks noChangeAspect="1" noEditPoints="1"/>
            </p:cNvSpPr>
            <p:nvPr/>
          </p:nvSpPr>
          <p:spPr bwMode="auto">
            <a:xfrm>
              <a:off x="979" y="1834"/>
              <a:ext cx="1386" cy="2417"/>
            </a:xfrm>
            <a:custGeom>
              <a:avLst/>
              <a:gdLst/>
              <a:ahLst/>
              <a:cxnLst>
                <a:cxn ang="0">
                  <a:pos x="2" y="1"/>
                </a:cxn>
                <a:cxn ang="0">
                  <a:pos x="0" y="4"/>
                </a:cxn>
                <a:cxn ang="0">
                  <a:pos x="0" y="206"/>
                </a:cxn>
                <a:cxn ang="0">
                  <a:pos x="5" y="216"/>
                </a:cxn>
                <a:cxn ang="0">
                  <a:pos x="51" y="226"/>
                </a:cxn>
                <a:cxn ang="0">
                  <a:pos x="132" y="244"/>
                </a:cxn>
                <a:cxn ang="0">
                  <a:pos x="137" y="243"/>
                </a:cxn>
                <a:cxn ang="0">
                  <a:pos x="139" y="238"/>
                </a:cxn>
                <a:cxn ang="0">
                  <a:pos x="139" y="31"/>
                </a:cxn>
                <a:cxn ang="0">
                  <a:pos x="135" y="24"/>
                </a:cxn>
                <a:cxn ang="0">
                  <a:pos x="135" y="24"/>
                </a:cxn>
                <a:cxn ang="0">
                  <a:pos x="6" y="0"/>
                </a:cxn>
                <a:cxn ang="0">
                  <a:pos x="2" y="1"/>
                </a:cxn>
                <a:cxn ang="0">
                  <a:pos x="132" y="243"/>
                </a:cxn>
                <a:cxn ang="0">
                  <a:pos x="52" y="225"/>
                </a:cxn>
                <a:cxn ang="0">
                  <a:pos x="6" y="215"/>
                </a:cxn>
                <a:cxn ang="0">
                  <a:pos x="1" y="206"/>
                </a:cxn>
                <a:cxn ang="0">
                  <a:pos x="1" y="4"/>
                </a:cxn>
                <a:cxn ang="0">
                  <a:pos x="2" y="2"/>
                </a:cxn>
                <a:cxn ang="0">
                  <a:pos x="5" y="2"/>
                </a:cxn>
                <a:cxn ang="0">
                  <a:pos x="135" y="25"/>
                </a:cxn>
                <a:cxn ang="0">
                  <a:pos x="138" y="31"/>
                </a:cxn>
                <a:cxn ang="0">
                  <a:pos x="138" y="237"/>
                </a:cxn>
                <a:cxn ang="0">
                  <a:pos x="137" y="243"/>
                </a:cxn>
                <a:cxn ang="0">
                  <a:pos x="132" y="243"/>
                </a:cxn>
              </a:cxnLst>
              <a:rect l="0" t="0" r="r" b="b"/>
              <a:pathLst>
                <a:path w="140" h="244">
                  <a:moveTo>
                    <a:pt x="2" y="1"/>
                  </a:moveTo>
                  <a:cubicBezTo>
                    <a:pt x="0" y="2"/>
                    <a:pt x="0" y="4"/>
                    <a:pt x="0" y="4"/>
                  </a:cubicBezTo>
                  <a:cubicBezTo>
                    <a:pt x="0" y="4"/>
                    <a:pt x="0" y="206"/>
                    <a:pt x="0" y="206"/>
                  </a:cubicBezTo>
                  <a:cubicBezTo>
                    <a:pt x="0" y="214"/>
                    <a:pt x="1" y="215"/>
                    <a:pt x="5" y="216"/>
                  </a:cubicBezTo>
                  <a:cubicBezTo>
                    <a:pt x="6" y="216"/>
                    <a:pt x="23" y="220"/>
                    <a:pt x="51" y="226"/>
                  </a:cubicBezTo>
                  <a:cubicBezTo>
                    <a:pt x="132" y="244"/>
                    <a:pt x="132" y="244"/>
                    <a:pt x="132" y="244"/>
                  </a:cubicBezTo>
                  <a:cubicBezTo>
                    <a:pt x="133" y="244"/>
                    <a:pt x="136" y="244"/>
                    <a:pt x="137" y="243"/>
                  </a:cubicBezTo>
                  <a:cubicBezTo>
                    <a:pt x="140" y="242"/>
                    <a:pt x="139" y="238"/>
                    <a:pt x="139" y="238"/>
                  </a:cubicBezTo>
                  <a:cubicBezTo>
                    <a:pt x="139" y="237"/>
                    <a:pt x="139" y="31"/>
                    <a:pt x="139" y="31"/>
                  </a:cubicBezTo>
                  <a:cubicBezTo>
                    <a:pt x="139" y="28"/>
                    <a:pt x="139" y="25"/>
                    <a:pt x="135" y="24"/>
                  </a:cubicBezTo>
                  <a:cubicBezTo>
                    <a:pt x="135" y="24"/>
                    <a:pt x="135" y="24"/>
                    <a:pt x="135" y="24"/>
                  </a:cubicBezTo>
                  <a:cubicBezTo>
                    <a:pt x="6" y="0"/>
                    <a:pt x="6" y="0"/>
                    <a:pt x="6" y="0"/>
                  </a:cubicBezTo>
                  <a:cubicBezTo>
                    <a:pt x="4" y="0"/>
                    <a:pt x="3" y="0"/>
                    <a:pt x="2" y="1"/>
                  </a:cubicBezTo>
                  <a:close/>
                  <a:moveTo>
                    <a:pt x="132" y="243"/>
                  </a:moveTo>
                  <a:cubicBezTo>
                    <a:pt x="132" y="243"/>
                    <a:pt x="52" y="225"/>
                    <a:pt x="52" y="225"/>
                  </a:cubicBezTo>
                  <a:cubicBezTo>
                    <a:pt x="27" y="220"/>
                    <a:pt x="6" y="215"/>
                    <a:pt x="6" y="215"/>
                  </a:cubicBezTo>
                  <a:cubicBezTo>
                    <a:pt x="2" y="214"/>
                    <a:pt x="1" y="213"/>
                    <a:pt x="1" y="206"/>
                  </a:cubicBezTo>
                  <a:cubicBezTo>
                    <a:pt x="1" y="4"/>
                    <a:pt x="1" y="4"/>
                    <a:pt x="1" y="4"/>
                  </a:cubicBezTo>
                  <a:cubicBezTo>
                    <a:pt x="1" y="4"/>
                    <a:pt x="1" y="3"/>
                    <a:pt x="2" y="2"/>
                  </a:cubicBezTo>
                  <a:cubicBezTo>
                    <a:pt x="3" y="1"/>
                    <a:pt x="4" y="1"/>
                    <a:pt x="5" y="2"/>
                  </a:cubicBezTo>
                  <a:cubicBezTo>
                    <a:pt x="135" y="25"/>
                    <a:pt x="135" y="25"/>
                    <a:pt x="135" y="25"/>
                  </a:cubicBezTo>
                  <a:cubicBezTo>
                    <a:pt x="138" y="25"/>
                    <a:pt x="138" y="27"/>
                    <a:pt x="138" y="31"/>
                  </a:cubicBezTo>
                  <a:cubicBezTo>
                    <a:pt x="138" y="237"/>
                    <a:pt x="138" y="237"/>
                    <a:pt x="138" y="237"/>
                  </a:cubicBezTo>
                  <a:cubicBezTo>
                    <a:pt x="138" y="237"/>
                    <a:pt x="138" y="241"/>
                    <a:pt x="137" y="243"/>
                  </a:cubicBezTo>
                  <a:cubicBezTo>
                    <a:pt x="136" y="243"/>
                    <a:pt x="133" y="243"/>
                    <a:pt x="132" y="243"/>
                  </a:cubicBezTo>
                  <a:close/>
                </a:path>
              </a:pathLst>
            </a:custGeom>
            <a:solidFill>
              <a:srgbClr val="26446C"/>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3" name="Freeform 1364"/>
            <p:cNvSpPr>
              <a:spLocks noChangeAspect="1"/>
            </p:cNvSpPr>
            <p:nvPr/>
          </p:nvSpPr>
          <p:spPr bwMode="auto">
            <a:xfrm>
              <a:off x="989" y="2815"/>
              <a:ext cx="1356" cy="327"/>
            </a:xfrm>
            <a:custGeom>
              <a:avLst/>
              <a:gdLst/>
              <a:ahLst/>
              <a:cxnLst>
                <a:cxn ang="0">
                  <a:pos x="1356" y="327"/>
                </a:cxn>
                <a:cxn ang="0">
                  <a:pos x="0" y="59"/>
                </a:cxn>
                <a:cxn ang="0">
                  <a:pos x="0" y="0"/>
                </a:cxn>
                <a:cxn ang="0">
                  <a:pos x="1356" y="277"/>
                </a:cxn>
                <a:cxn ang="0">
                  <a:pos x="1356" y="327"/>
                </a:cxn>
              </a:cxnLst>
              <a:rect l="0" t="0" r="r" b="b"/>
              <a:pathLst>
                <a:path w="1356" h="327">
                  <a:moveTo>
                    <a:pt x="1356" y="327"/>
                  </a:moveTo>
                  <a:lnTo>
                    <a:pt x="0" y="59"/>
                  </a:lnTo>
                  <a:lnTo>
                    <a:pt x="0" y="0"/>
                  </a:lnTo>
                  <a:lnTo>
                    <a:pt x="1356" y="277"/>
                  </a:lnTo>
                  <a:lnTo>
                    <a:pt x="1356" y="327"/>
                  </a:lnTo>
                  <a:close/>
                </a:path>
              </a:pathLst>
            </a:custGeom>
            <a:solidFill>
              <a:srgbClr val="84A2B9"/>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4" name="Freeform 1365"/>
            <p:cNvSpPr>
              <a:spLocks noChangeAspect="1"/>
            </p:cNvSpPr>
            <p:nvPr/>
          </p:nvSpPr>
          <p:spPr bwMode="auto">
            <a:xfrm>
              <a:off x="989" y="2785"/>
              <a:ext cx="1356" cy="317"/>
            </a:xfrm>
            <a:custGeom>
              <a:avLst/>
              <a:gdLst/>
              <a:ahLst/>
              <a:cxnLst>
                <a:cxn ang="0">
                  <a:pos x="1356" y="317"/>
                </a:cxn>
                <a:cxn ang="0">
                  <a:pos x="0" y="39"/>
                </a:cxn>
                <a:cxn ang="0">
                  <a:pos x="0" y="0"/>
                </a:cxn>
                <a:cxn ang="0">
                  <a:pos x="1356" y="267"/>
                </a:cxn>
                <a:cxn ang="0">
                  <a:pos x="1356" y="317"/>
                </a:cxn>
              </a:cxnLst>
              <a:rect l="0" t="0" r="r" b="b"/>
              <a:pathLst>
                <a:path w="1356" h="317">
                  <a:moveTo>
                    <a:pt x="1356" y="317"/>
                  </a:moveTo>
                  <a:lnTo>
                    <a:pt x="0" y="39"/>
                  </a:lnTo>
                  <a:lnTo>
                    <a:pt x="0" y="0"/>
                  </a:lnTo>
                  <a:lnTo>
                    <a:pt x="1356" y="267"/>
                  </a:lnTo>
                  <a:lnTo>
                    <a:pt x="1356" y="317"/>
                  </a:lnTo>
                  <a:close/>
                </a:path>
              </a:pathLst>
            </a:custGeom>
            <a:solidFill>
              <a:srgbClr val="26446C"/>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5" name="Freeform 1366"/>
            <p:cNvSpPr>
              <a:spLocks noChangeAspect="1" noEditPoints="1"/>
            </p:cNvSpPr>
            <p:nvPr/>
          </p:nvSpPr>
          <p:spPr bwMode="auto">
            <a:xfrm>
              <a:off x="1098" y="2289"/>
              <a:ext cx="1168" cy="625"/>
            </a:xfrm>
            <a:custGeom>
              <a:avLst/>
              <a:gdLst/>
              <a:ahLst/>
              <a:cxnLst>
                <a:cxn ang="0">
                  <a:pos x="58" y="9"/>
                </a:cxn>
                <a:cxn ang="0">
                  <a:pos x="42" y="20"/>
                </a:cxn>
                <a:cxn ang="0">
                  <a:pos x="58" y="40"/>
                </a:cxn>
                <a:cxn ang="0">
                  <a:pos x="74" y="27"/>
                </a:cxn>
                <a:cxn ang="0">
                  <a:pos x="58" y="9"/>
                </a:cxn>
                <a:cxn ang="0">
                  <a:pos x="104" y="17"/>
                </a:cxn>
                <a:cxn ang="0">
                  <a:pos x="111" y="5"/>
                </a:cxn>
                <a:cxn ang="0">
                  <a:pos x="96" y="0"/>
                </a:cxn>
                <a:cxn ang="0">
                  <a:pos x="98" y="4"/>
                </a:cxn>
                <a:cxn ang="0">
                  <a:pos x="73" y="14"/>
                </a:cxn>
                <a:cxn ang="0">
                  <a:pos x="78" y="22"/>
                </a:cxn>
                <a:cxn ang="0">
                  <a:pos x="102" y="13"/>
                </a:cxn>
                <a:cxn ang="0">
                  <a:pos x="104" y="17"/>
                </a:cxn>
                <a:cxn ang="0">
                  <a:pos x="107" y="41"/>
                </a:cxn>
                <a:cxn ang="0">
                  <a:pos x="118" y="35"/>
                </a:cxn>
                <a:cxn ang="0">
                  <a:pos x="107" y="24"/>
                </a:cxn>
                <a:cxn ang="0">
                  <a:pos x="107" y="29"/>
                </a:cxn>
                <a:cxn ang="0">
                  <a:pos x="78" y="22"/>
                </a:cxn>
                <a:cxn ang="0">
                  <a:pos x="78" y="31"/>
                </a:cxn>
                <a:cxn ang="0">
                  <a:pos x="107" y="37"/>
                </a:cxn>
                <a:cxn ang="0">
                  <a:pos x="107" y="41"/>
                </a:cxn>
                <a:cxn ang="0">
                  <a:pos x="102" y="51"/>
                </a:cxn>
                <a:cxn ang="0">
                  <a:pos x="78" y="31"/>
                </a:cxn>
                <a:cxn ang="0">
                  <a:pos x="73" y="39"/>
                </a:cxn>
                <a:cxn ang="0">
                  <a:pos x="98" y="58"/>
                </a:cxn>
                <a:cxn ang="0">
                  <a:pos x="96" y="61"/>
                </a:cxn>
                <a:cxn ang="0">
                  <a:pos x="111" y="63"/>
                </a:cxn>
                <a:cxn ang="0">
                  <a:pos x="104" y="48"/>
                </a:cxn>
                <a:cxn ang="0">
                  <a:pos x="102" y="51"/>
                </a:cxn>
                <a:cxn ang="0">
                  <a:pos x="29" y="10"/>
                </a:cxn>
                <a:cxn ang="0">
                  <a:pos x="0" y="4"/>
                </a:cxn>
                <a:cxn ang="0">
                  <a:pos x="0" y="15"/>
                </a:cxn>
                <a:cxn ang="0">
                  <a:pos x="29" y="21"/>
                </a:cxn>
                <a:cxn ang="0">
                  <a:pos x="29" y="25"/>
                </a:cxn>
                <a:cxn ang="0">
                  <a:pos x="39" y="17"/>
                </a:cxn>
                <a:cxn ang="0">
                  <a:pos x="29" y="5"/>
                </a:cxn>
                <a:cxn ang="0">
                  <a:pos x="29" y="10"/>
                </a:cxn>
              </a:cxnLst>
              <a:rect l="0" t="0" r="r" b="b"/>
              <a:pathLst>
                <a:path w="118" h="63">
                  <a:moveTo>
                    <a:pt x="58" y="9"/>
                  </a:moveTo>
                  <a:cubicBezTo>
                    <a:pt x="50" y="7"/>
                    <a:pt x="42" y="13"/>
                    <a:pt x="42" y="20"/>
                  </a:cubicBezTo>
                  <a:cubicBezTo>
                    <a:pt x="42" y="29"/>
                    <a:pt x="50" y="38"/>
                    <a:pt x="58" y="40"/>
                  </a:cubicBezTo>
                  <a:cubicBezTo>
                    <a:pt x="66" y="41"/>
                    <a:pt x="74" y="35"/>
                    <a:pt x="74" y="27"/>
                  </a:cubicBezTo>
                  <a:cubicBezTo>
                    <a:pt x="74" y="19"/>
                    <a:pt x="66" y="10"/>
                    <a:pt x="58" y="9"/>
                  </a:cubicBezTo>
                  <a:close/>
                  <a:moveTo>
                    <a:pt x="104" y="17"/>
                  </a:moveTo>
                  <a:cubicBezTo>
                    <a:pt x="111" y="5"/>
                    <a:pt x="111" y="5"/>
                    <a:pt x="111" y="5"/>
                  </a:cubicBezTo>
                  <a:cubicBezTo>
                    <a:pt x="96" y="0"/>
                    <a:pt x="96" y="0"/>
                    <a:pt x="96" y="0"/>
                  </a:cubicBezTo>
                  <a:cubicBezTo>
                    <a:pt x="98" y="4"/>
                    <a:pt x="98" y="4"/>
                    <a:pt x="98" y="4"/>
                  </a:cubicBezTo>
                  <a:cubicBezTo>
                    <a:pt x="73" y="14"/>
                    <a:pt x="73" y="14"/>
                    <a:pt x="73" y="14"/>
                  </a:cubicBezTo>
                  <a:cubicBezTo>
                    <a:pt x="78" y="22"/>
                    <a:pt x="78" y="22"/>
                    <a:pt x="78" y="22"/>
                  </a:cubicBezTo>
                  <a:cubicBezTo>
                    <a:pt x="102" y="13"/>
                    <a:pt x="102" y="13"/>
                    <a:pt x="102" y="13"/>
                  </a:cubicBezTo>
                  <a:lnTo>
                    <a:pt x="104" y="17"/>
                  </a:lnTo>
                  <a:close/>
                  <a:moveTo>
                    <a:pt x="107" y="41"/>
                  </a:moveTo>
                  <a:cubicBezTo>
                    <a:pt x="118" y="35"/>
                    <a:pt x="118" y="35"/>
                    <a:pt x="118" y="35"/>
                  </a:cubicBezTo>
                  <a:cubicBezTo>
                    <a:pt x="107" y="24"/>
                    <a:pt x="107" y="24"/>
                    <a:pt x="107" y="24"/>
                  </a:cubicBezTo>
                  <a:cubicBezTo>
                    <a:pt x="107" y="29"/>
                    <a:pt x="107" y="29"/>
                    <a:pt x="107" y="29"/>
                  </a:cubicBezTo>
                  <a:cubicBezTo>
                    <a:pt x="78" y="22"/>
                    <a:pt x="78" y="22"/>
                    <a:pt x="78" y="22"/>
                  </a:cubicBezTo>
                  <a:cubicBezTo>
                    <a:pt x="78" y="31"/>
                    <a:pt x="78" y="31"/>
                    <a:pt x="78" y="31"/>
                  </a:cubicBezTo>
                  <a:cubicBezTo>
                    <a:pt x="107" y="37"/>
                    <a:pt x="107" y="37"/>
                    <a:pt x="107" y="37"/>
                  </a:cubicBezTo>
                  <a:lnTo>
                    <a:pt x="107" y="41"/>
                  </a:lnTo>
                  <a:close/>
                  <a:moveTo>
                    <a:pt x="102" y="51"/>
                  </a:moveTo>
                  <a:cubicBezTo>
                    <a:pt x="78" y="31"/>
                    <a:pt x="78" y="31"/>
                    <a:pt x="78" y="31"/>
                  </a:cubicBezTo>
                  <a:cubicBezTo>
                    <a:pt x="73" y="39"/>
                    <a:pt x="73" y="39"/>
                    <a:pt x="73" y="39"/>
                  </a:cubicBezTo>
                  <a:cubicBezTo>
                    <a:pt x="98" y="58"/>
                    <a:pt x="98" y="58"/>
                    <a:pt x="98" y="58"/>
                  </a:cubicBezTo>
                  <a:cubicBezTo>
                    <a:pt x="96" y="61"/>
                    <a:pt x="96" y="61"/>
                    <a:pt x="96" y="61"/>
                  </a:cubicBezTo>
                  <a:cubicBezTo>
                    <a:pt x="111" y="63"/>
                    <a:pt x="111" y="63"/>
                    <a:pt x="111" y="63"/>
                  </a:cubicBezTo>
                  <a:cubicBezTo>
                    <a:pt x="104" y="48"/>
                    <a:pt x="104" y="48"/>
                    <a:pt x="104" y="48"/>
                  </a:cubicBezTo>
                  <a:lnTo>
                    <a:pt x="102" y="51"/>
                  </a:lnTo>
                  <a:close/>
                  <a:moveTo>
                    <a:pt x="29" y="10"/>
                  </a:moveTo>
                  <a:cubicBezTo>
                    <a:pt x="0" y="4"/>
                    <a:pt x="0" y="4"/>
                    <a:pt x="0" y="4"/>
                  </a:cubicBezTo>
                  <a:cubicBezTo>
                    <a:pt x="0" y="15"/>
                    <a:pt x="0" y="15"/>
                    <a:pt x="0" y="15"/>
                  </a:cubicBezTo>
                  <a:cubicBezTo>
                    <a:pt x="29" y="21"/>
                    <a:pt x="29" y="21"/>
                    <a:pt x="29" y="21"/>
                  </a:cubicBezTo>
                  <a:cubicBezTo>
                    <a:pt x="29" y="25"/>
                    <a:pt x="29" y="25"/>
                    <a:pt x="29" y="25"/>
                  </a:cubicBezTo>
                  <a:cubicBezTo>
                    <a:pt x="39" y="17"/>
                    <a:pt x="39" y="17"/>
                    <a:pt x="39" y="17"/>
                  </a:cubicBezTo>
                  <a:cubicBezTo>
                    <a:pt x="29" y="5"/>
                    <a:pt x="29" y="5"/>
                    <a:pt x="29" y="5"/>
                  </a:cubicBezTo>
                  <a:lnTo>
                    <a:pt x="29" y="10"/>
                  </a:lnTo>
                  <a:close/>
                </a:path>
              </a:pathLst>
            </a:custGeom>
            <a:solidFill>
              <a:srgbClr val="26446C"/>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6" name="Freeform 1367"/>
            <p:cNvSpPr>
              <a:spLocks noChangeAspect="1" noEditPoints="1"/>
            </p:cNvSpPr>
            <p:nvPr/>
          </p:nvSpPr>
          <p:spPr bwMode="auto">
            <a:xfrm>
              <a:off x="1494" y="3191"/>
              <a:ext cx="574" cy="723"/>
            </a:xfrm>
            <a:custGeom>
              <a:avLst/>
              <a:gdLst/>
              <a:ahLst/>
              <a:cxnLst>
                <a:cxn ang="0">
                  <a:pos x="58" y="54"/>
                </a:cxn>
                <a:cxn ang="0">
                  <a:pos x="58" y="11"/>
                </a:cxn>
                <a:cxn ang="0">
                  <a:pos x="0" y="0"/>
                </a:cxn>
                <a:cxn ang="0">
                  <a:pos x="0" y="42"/>
                </a:cxn>
                <a:cxn ang="0">
                  <a:pos x="4" y="43"/>
                </a:cxn>
                <a:cxn ang="0">
                  <a:pos x="4" y="48"/>
                </a:cxn>
                <a:cxn ang="0">
                  <a:pos x="0" y="52"/>
                </a:cxn>
                <a:cxn ang="0">
                  <a:pos x="0" y="61"/>
                </a:cxn>
                <a:cxn ang="0">
                  <a:pos x="58" y="73"/>
                </a:cxn>
                <a:cxn ang="0">
                  <a:pos x="58" y="64"/>
                </a:cxn>
                <a:cxn ang="0">
                  <a:pos x="52" y="57"/>
                </a:cxn>
                <a:cxn ang="0">
                  <a:pos x="52" y="53"/>
                </a:cxn>
                <a:cxn ang="0">
                  <a:pos x="58" y="54"/>
                </a:cxn>
                <a:cxn ang="0">
                  <a:pos x="50" y="43"/>
                </a:cxn>
                <a:cxn ang="0">
                  <a:pos x="49" y="44"/>
                </a:cxn>
                <a:cxn ang="0">
                  <a:pos x="9" y="36"/>
                </a:cxn>
                <a:cxn ang="0">
                  <a:pos x="7" y="34"/>
                </a:cxn>
                <a:cxn ang="0">
                  <a:pos x="7" y="8"/>
                </a:cxn>
                <a:cxn ang="0">
                  <a:pos x="9" y="7"/>
                </a:cxn>
                <a:cxn ang="0">
                  <a:pos x="49" y="15"/>
                </a:cxn>
                <a:cxn ang="0">
                  <a:pos x="50" y="17"/>
                </a:cxn>
                <a:cxn ang="0">
                  <a:pos x="50" y="43"/>
                </a:cxn>
              </a:cxnLst>
              <a:rect l="0" t="0" r="r" b="b"/>
              <a:pathLst>
                <a:path w="58" h="73">
                  <a:moveTo>
                    <a:pt x="58" y="54"/>
                  </a:moveTo>
                  <a:cubicBezTo>
                    <a:pt x="58" y="11"/>
                    <a:pt x="58" y="11"/>
                    <a:pt x="58" y="11"/>
                  </a:cubicBezTo>
                  <a:cubicBezTo>
                    <a:pt x="0" y="0"/>
                    <a:pt x="0" y="0"/>
                    <a:pt x="0" y="0"/>
                  </a:cubicBezTo>
                  <a:cubicBezTo>
                    <a:pt x="0" y="42"/>
                    <a:pt x="0" y="42"/>
                    <a:pt x="0" y="42"/>
                  </a:cubicBezTo>
                  <a:cubicBezTo>
                    <a:pt x="4" y="43"/>
                    <a:pt x="4" y="43"/>
                    <a:pt x="4" y="43"/>
                  </a:cubicBezTo>
                  <a:cubicBezTo>
                    <a:pt x="4" y="48"/>
                    <a:pt x="4" y="48"/>
                    <a:pt x="4" y="48"/>
                  </a:cubicBezTo>
                  <a:cubicBezTo>
                    <a:pt x="0" y="52"/>
                    <a:pt x="0" y="52"/>
                    <a:pt x="0" y="52"/>
                  </a:cubicBezTo>
                  <a:cubicBezTo>
                    <a:pt x="0" y="61"/>
                    <a:pt x="0" y="61"/>
                    <a:pt x="0" y="61"/>
                  </a:cubicBezTo>
                  <a:cubicBezTo>
                    <a:pt x="58" y="73"/>
                    <a:pt x="58" y="73"/>
                    <a:pt x="58" y="73"/>
                  </a:cubicBezTo>
                  <a:cubicBezTo>
                    <a:pt x="58" y="64"/>
                    <a:pt x="58" y="64"/>
                    <a:pt x="58" y="64"/>
                  </a:cubicBezTo>
                  <a:cubicBezTo>
                    <a:pt x="52" y="57"/>
                    <a:pt x="52" y="57"/>
                    <a:pt x="52" y="57"/>
                  </a:cubicBezTo>
                  <a:cubicBezTo>
                    <a:pt x="52" y="53"/>
                    <a:pt x="52" y="53"/>
                    <a:pt x="52" y="53"/>
                  </a:cubicBezTo>
                  <a:lnTo>
                    <a:pt x="58" y="54"/>
                  </a:lnTo>
                  <a:close/>
                  <a:moveTo>
                    <a:pt x="50" y="43"/>
                  </a:moveTo>
                  <a:cubicBezTo>
                    <a:pt x="50" y="44"/>
                    <a:pt x="49" y="44"/>
                    <a:pt x="49" y="44"/>
                  </a:cubicBezTo>
                  <a:cubicBezTo>
                    <a:pt x="9" y="36"/>
                    <a:pt x="9" y="36"/>
                    <a:pt x="9" y="36"/>
                  </a:cubicBezTo>
                  <a:cubicBezTo>
                    <a:pt x="7" y="35"/>
                    <a:pt x="7" y="35"/>
                    <a:pt x="7" y="34"/>
                  </a:cubicBezTo>
                  <a:cubicBezTo>
                    <a:pt x="7" y="8"/>
                    <a:pt x="7" y="8"/>
                    <a:pt x="7" y="8"/>
                  </a:cubicBezTo>
                  <a:cubicBezTo>
                    <a:pt x="7" y="7"/>
                    <a:pt x="7" y="7"/>
                    <a:pt x="9" y="7"/>
                  </a:cubicBezTo>
                  <a:cubicBezTo>
                    <a:pt x="49" y="15"/>
                    <a:pt x="49" y="15"/>
                    <a:pt x="49" y="15"/>
                  </a:cubicBezTo>
                  <a:cubicBezTo>
                    <a:pt x="49" y="15"/>
                    <a:pt x="50" y="16"/>
                    <a:pt x="50" y="17"/>
                  </a:cubicBezTo>
                  <a:lnTo>
                    <a:pt x="50" y="43"/>
                  </a:lnTo>
                  <a:close/>
                </a:path>
              </a:pathLst>
            </a:custGeom>
            <a:solidFill>
              <a:srgbClr val="26446C"/>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7" name="Freeform 1368"/>
            <p:cNvSpPr>
              <a:spLocks noChangeAspect="1"/>
            </p:cNvSpPr>
            <p:nvPr/>
          </p:nvSpPr>
          <p:spPr bwMode="auto">
            <a:xfrm>
              <a:off x="1266" y="3142"/>
              <a:ext cx="159" cy="644"/>
            </a:xfrm>
            <a:custGeom>
              <a:avLst/>
              <a:gdLst/>
              <a:ahLst/>
              <a:cxnLst>
                <a:cxn ang="0">
                  <a:pos x="6" y="1"/>
                </a:cxn>
                <a:cxn ang="0">
                  <a:pos x="16" y="3"/>
                </a:cxn>
                <a:cxn ang="0">
                  <a:pos x="16" y="14"/>
                </a:cxn>
                <a:cxn ang="0">
                  <a:pos x="7" y="12"/>
                </a:cxn>
                <a:cxn ang="0">
                  <a:pos x="7" y="52"/>
                </a:cxn>
                <a:cxn ang="0">
                  <a:pos x="16" y="54"/>
                </a:cxn>
                <a:cxn ang="0">
                  <a:pos x="16" y="65"/>
                </a:cxn>
                <a:cxn ang="0">
                  <a:pos x="6" y="62"/>
                </a:cxn>
                <a:cxn ang="0">
                  <a:pos x="2" y="60"/>
                </a:cxn>
                <a:cxn ang="0">
                  <a:pos x="0" y="56"/>
                </a:cxn>
                <a:cxn ang="0">
                  <a:pos x="0" y="6"/>
                </a:cxn>
                <a:cxn ang="0">
                  <a:pos x="6" y="1"/>
                </a:cxn>
              </a:cxnLst>
              <a:rect l="0" t="0" r="r" b="b"/>
              <a:pathLst>
                <a:path w="16" h="65">
                  <a:moveTo>
                    <a:pt x="6" y="1"/>
                  </a:moveTo>
                  <a:cubicBezTo>
                    <a:pt x="6" y="1"/>
                    <a:pt x="14" y="3"/>
                    <a:pt x="16" y="3"/>
                  </a:cubicBezTo>
                  <a:cubicBezTo>
                    <a:pt x="16" y="14"/>
                    <a:pt x="16" y="14"/>
                    <a:pt x="16" y="14"/>
                  </a:cubicBezTo>
                  <a:cubicBezTo>
                    <a:pt x="15" y="14"/>
                    <a:pt x="7" y="12"/>
                    <a:pt x="7" y="12"/>
                  </a:cubicBezTo>
                  <a:cubicBezTo>
                    <a:pt x="7" y="52"/>
                    <a:pt x="7" y="52"/>
                    <a:pt x="7" y="52"/>
                  </a:cubicBezTo>
                  <a:cubicBezTo>
                    <a:pt x="7" y="52"/>
                    <a:pt x="14" y="54"/>
                    <a:pt x="16" y="54"/>
                  </a:cubicBezTo>
                  <a:cubicBezTo>
                    <a:pt x="16" y="65"/>
                    <a:pt x="16" y="65"/>
                    <a:pt x="16" y="65"/>
                  </a:cubicBezTo>
                  <a:cubicBezTo>
                    <a:pt x="15" y="64"/>
                    <a:pt x="6" y="62"/>
                    <a:pt x="6" y="62"/>
                  </a:cubicBezTo>
                  <a:cubicBezTo>
                    <a:pt x="4" y="62"/>
                    <a:pt x="3" y="61"/>
                    <a:pt x="2" y="60"/>
                  </a:cubicBezTo>
                  <a:cubicBezTo>
                    <a:pt x="1" y="59"/>
                    <a:pt x="0" y="57"/>
                    <a:pt x="0" y="56"/>
                  </a:cubicBezTo>
                  <a:cubicBezTo>
                    <a:pt x="0" y="6"/>
                    <a:pt x="0" y="6"/>
                    <a:pt x="0" y="6"/>
                  </a:cubicBezTo>
                  <a:cubicBezTo>
                    <a:pt x="0" y="3"/>
                    <a:pt x="3" y="0"/>
                    <a:pt x="6" y="1"/>
                  </a:cubicBezTo>
                </a:path>
              </a:pathLst>
            </a:custGeom>
            <a:solidFill>
              <a:srgbClr val="26446C"/>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8" name="Freeform 1369"/>
            <p:cNvSpPr>
              <a:spLocks noChangeAspect="1" noEditPoints="1"/>
            </p:cNvSpPr>
            <p:nvPr/>
          </p:nvSpPr>
          <p:spPr bwMode="auto">
            <a:xfrm>
              <a:off x="1068" y="2260"/>
              <a:ext cx="1178" cy="624"/>
            </a:xfrm>
            <a:custGeom>
              <a:avLst/>
              <a:gdLst/>
              <a:ahLst/>
              <a:cxnLst>
                <a:cxn ang="0">
                  <a:pos x="59" y="9"/>
                </a:cxn>
                <a:cxn ang="0">
                  <a:pos x="42" y="20"/>
                </a:cxn>
                <a:cxn ang="0">
                  <a:pos x="59" y="40"/>
                </a:cxn>
                <a:cxn ang="0">
                  <a:pos x="74" y="27"/>
                </a:cxn>
                <a:cxn ang="0">
                  <a:pos x="59" y="9"/>
                </a:cxn>
                <a:cxn ang="0">
                  <a:pos x="105" y="17"/>
                </a:cxn>
                <a:cxn ang="0">
                  <a:pos x="111" y="5"/>
                </a:cxn>
                <a:cxn ang="0">
                  <a:pos x="96" y="0"/>
                </a:cxn>
                <a:cxn ang="0">
                  <a:pos x="98" y="5"/>
                </a:cxn>
                <a:cxn ang="0">
                  <a:pos x="73" y="14"/>
                </a:cxn>
                <a:cxn ang="0">
                  <a:pos x="78" y="23"/>
                </a:cxn>
                <a:cxn ang="0">
                  <a:pos x="102" y="13"/>
                </a:cxn>
                <a:cxn ang="0">
                  <a:pos x="105" y="17"/>
                </a:cxn>
                <a:cxn ang="0">
                  <a:pos x="107" y="41"/>
                </a:cxn>
                <a:cxn ang="0">
                  <a:pos x="119" y="35"/>
                </a:cxn>
                <a:cxn ang="0">
                  <a:pos x="107" y="24"/>
                </a:cxn>
                <a:cxn ang="0">
                  <a:pos x="107" y="29"/>
                </a:cxn>
                <a:cxn ang="0">
                  <a:pos x="78" y="23"/>
                </a:cxn>
                <a:cxn ang="0">
                  <a:pos x="78" y="31"/>
                </a:cxn>
                <a:cxn ang="0">
                  <a:pos x="107" y="38"/>
                </a:cxn>
                <a:cxn ang="0">
                  <a:pos x="107" y="41"/>
                </a:cxn>
                <a:cxn ang="0">
                  <a:pos x="102" y="51"/>
                </a:cxn>
                <a:cxn ang="0">
                  <a:pos x="78" y="31"/>
                </a:cxn>
                <a:cxn ang="0">
                  <a:pos x="73" y="39"/>
                </a:cxn>
                <a:cxn ang="0">
                  <a:pos x="98" y="58"/>
                </a:cxn>
                <a:cxn ang="0">
                  <a:pos x="96" y="61"/>
                </a:cxn>
                <a:cxn ang="0">
                  <a:pos x="111" y="63"/>
                </a:cxn>
                <a:cxn ang="0">
                  <a:pos x="105" y="48"/>
                </a:cxn>
                <a:cxn ang="0">
                  <a:pos x="102" y="51"/>
                </a:cxn>
                <a:cxn ang="0">
                  <a:pos x="29" y="11"/>
                </a:cxn>
                <a:cxn ang="0">
                  <a:pos x="0" y="5"/>
                </a:cxn>
                <a:cxn ang="0">
                  <a:pos x="0" y="15"/>
                </a:cxn>
                <a:cxn ang="0">
                  <a:pos x="29" y="21"/>
                </a:cxn>
                <a:cxn ang="0">
                  <a:pos x="29" y="26"/>
                </a:cxn>
                <a:cxn ang="0">
                  <a:pos x="40" y="18"/>
                </a:cxn>
                <a:cxn ang="0">
                  <a:pos x="29" y="5"/>
                </a:cxn>
                <a:cxn ang="0">
                  <a:pos x="29" y="11"/>
                </a:cxn>
              </a:cxnLst>
              <a:rect l="0" t="0" r="r" b="b"/>
              <a:pathLst>
                <a:path w="119" h="63">
                  <a:moveTo>
                    <a:pt x="59" y="9"/>
                  </a:moveTo>
                  <a:cubicBezTo>
                    <a:pt x="50" y="7"/>
                    <a:pt x="42" y="13"/>
                    <a:pt x="42" y="20"/>
                  </a:cubicBezTo>
                  <a:cubicBezTo>
                    <a:pt x="42" y="29"/>
                    <a:pt x="50" y="38"/>
                    <a:pt x="59" y="40"/>
                  </a:cubicBezTo>
                  <a:cubicBezTo>
                    <a:pt x="66" y="41"/>
                    <a:pt x="74" y="36"/>
                    <a:pt x="74" y="27"/>
                  </a:cubicBezTo>
                  <a:cubicBezTo>
                    <a:pt x="74" y="19"/>
                    <a:pt x="66" y="10"/>
                    <a:pt x="59" y="9"/>
                  </a:cubicBezTo>
                  <a:close/>
                  <a:moveTo>
                    <a:pt x="105" y="17"/>
                  </a:moveTo>
                  <a:cubicBezTo>
                    <a:pt x="111" y="5"/>
                    <a:pt x="111" y="5"/>
                    <a:pt x="111" y="5"/>
                  </a:cubicBezTo>
                  <a:cubicBezTo>
                    <a:pt x="96" y="0"/>
                    <a:pt x="96" y="0"/>
                    <a:pt x="96" y="0"/>
                  </a:cubicBezTo>
                  <a:cubicBezTo>
                    <a:pt x="98" y="5"/>
                    <a:pt x="98" y="5"/>
                    <a:pt x="98" y="5"/>
                  </a:cubicBezTo>
                  <a:cubicBezTo>
                    <a:pt x="73" y="14"/>
                    <a:pt x="73" y="14"/>
                    <a:pt x="73" y="14"/>
                  </a:cubicBezTo>
                  <a:cubicBezTo>
                    <a:pt x="78" y="23"/>
                    <a:pt x="78" y="23"/>
                    <a:pt x="78" y="23"/>
                  </a:cubicBezTo>
                  <a:cubicBezTo>
                    <a:pt x="102" y="13"/>
                    <a:pt x="102" y="13"/>
                    <a:pt x="102" y="13"/>
                  </a:cubicBezTo>
                  <a:lnTo>
                    <a:pt x="105" y="17"/>
                  </a:lnTo>
                  <a:close/>
                  <a:moveTo>
                    <a:pt x="107" y="41"/>
                  </a:moveTo>
                  <a:cubicBezTo>
                    <a:pt x="119" y="35"/>
                    <a:pt x="119" y="35"/>
                    <a:pt x="119" y="35"/>
                  </a:cubicBezTo>
                  <a:cubicBezTo>
                    <a:pt x="107" y="24"/>
                    <a:pt x="107" y="24"/>
                    <a:pt x="107" y="24"/>
                  </a:cubicBezTo>
                  <a:cubicBezTo>
                    <a:pt x="107" y="29"/>
                    <a:pt x="107" y="29"/>
                    <a:pt x="107" y="29"/>
                  </a:cubicBezTo>
                  <a:cubicBezTo>
                    <a:pt x="78" y="23"/>
                    <a:pt x="78" y="23"/>
                    <a:pt x="78" y="23"/>
                  </a:cubicBezTo>
                  <a:cubicBezTo>
                    <a:pt x="78" y="31"/>
                    <a:pt x="78" y="31"/>
                    <a:pt x="78" y="31"/>
                  </a:cubicBezTo>
                  <a:cubicBezTo>
                    <a:pt x="107" y="38"/>
                    <a:pt x="107" y="38"/>
                    <a:pt x="107" y="38"/>
                  </a:cubicBezTo>
                  <a:lnTo>
                    <a:pt x="107" y="41"/>
                  </a:lnTo>
                  <a:close/>
                  <a:moveTo>
                    <a:pt x="102" y="51"/>
                  </a:moveTo>
                  <a:cubicBezTo>
                    <a:pt x="78" y="31"/>
                    <a:pt x="78" y="31"/>
                    <a:pt x="78" y="31"/>
                  </a:cubicBezTo>
                  <a:cubicBezTo>
                    <a:pt x="73" y="39"/>
                    <a:pt x="73" y="39"/>
                    <a:pt x="73" y="39"/>
                  </a:cubicBezTo>
                  <a:cubicBezTo>
                    <a:pt x="98" y="58"/>
                    <a:pt x="98" y="58"/>
                    <a:pt x="98" y="58"/>
                  </a:cubicBezTo>
                  <a:cubicBezTo>
                    <a:pt x="96" y="61"/>
                    <a:pt x="96" y="61"/>
                    <a:pt x="96" y="61"/>
                  </a:cubicBezTo>
                  <a:cubicBezTo>
                    <a:pt x="111" y="63"/>
                    <a:pt x="111" y="63"/>
                    <a:pt x="111" y="63"/>
                  </a:cubicBezTo>
                  <a:cubicBezTo>
                    <a:pt x="105" y="48"/>
                    <a:pt x="105" y="48"/>
                    <a:pt x="105" y="48"/>
                  </a:cubicBezTo>
                  <a:lnTo>
                    <a:pt x="102" y="51"/>
                  </a:lnTo>
                  <a:close/>
                  <a:moveTo>
                    <a:pt x="29" y="11"/>
                  </a:moveTo>
                  <a:cubicBezTo>
                    <a:pt x="0" y="5"/>
                    <a:pt x="0" y="5"/>
                    <a:pt x="0" y="5"/>
                  </a:cubicBezTo>
                  <a:cubicBezTo>
                    <a:pt x="0" y="15"/>
                    <a:pt x="0" y="15"/>
                    <a:pt x="0" y="15"/>
                  </a:cubicBezTo>
                  <a:cubicBezTo>
                    <a:pt x="29" y="21"/>
                    <a:pt x="29" y="21"/>
                    <a:pt x="29" y="21"/>
                  </a:cubicBezTo>
                  <a:cubicBezTo>
                    <a:pt x="29" y="26"/>
                    <a:pt x="29" y="26"/>
                    <a:pt x="29" y="26"/>
                  </a:cubicBezTo>
                  <a:cubicBezTo>
                    <a:pt x="40" y="18"/>
                    <a:pt x="40" y="18"/>
                    <a:pt x="40" y="18"/>
                  </a:cubicBezTo>
                  <a:cubicBezTo>
                    <a:pt x="29" y="5"/>
                    <a:pt x="29" y="5"/>
                    <a:pt x="29" y="5"/>
                  </a:cubicBezTo>
                  <a:lnTo>
                    <a:pt x="29" y="11"/>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59" name="Freeform 1370"/>
            <p:cNvSpPr>
              <a:spLocks noChangeAspect="1" noEditPoints="1"/>
            </p:cNvSpPr>
            <p:nvPr/>
          </p:nvSpPr>
          <p:spPr bwMode="auto">
            <a:xfrm>
              <a:off x="1464" y="3161"/>
              <a:ext cx="575" cy="724"/>
            </a:xfrm>
            <a:custGeom>
              <a:avLst/>
              <a:gdLst/>
              <a:ahLst/>
              <a:cxnLst>
                <a:cxn ang="0">
                  <a:pos x="58" y="55"/>
                </a:cxn>
                <a:cxn ang="0">
                  <a:pos x="58" y="12"/>
                </a:cxn>
                <a:cxn ang="0">
                  <a:pos x="0" y="0"/>
                </a:cxn>
                <a:cxn ang="0">
                  <a:pos x="0" y="43"/>
                </a:cxn>
                <a:cxn ang="0">
                  <a:pos x="4" y="44"/>
                </a:cxn>
                <a:cxn ang="0">
                  <a:pos x="4" y="48"/>
                </a:cxn>
                <a:cxn ang="0">
                  <a:pos x="0" y="53"/>
                </a:cxn>
                <a:cxn ang="0">
                  <a:pos x="0" y="61"/>
                </a:cxn>
                <a:cxn ang="0">
                  <a:pos x="58" y="73"/>
                </a:cxn>
                <a:cxn ang="0">
                  <a:pos x="58" y="65"/>
                </a:cxn>
                <a:cxn ang="0">
                  <a:pos x="52" y="58"/>
                </a:cxn>
                <a:cxn ang="0">
                  <a:pos x="52" y="53"/>
                </a:cxn>
                <a:cxn ang="0">
                  <a:pos x="58" y="55"/>
                </a:cxn>
                <a:cxn ang="0">
                  <a:pos x="51" y="43"/>
                </a:cxn>
                <a:cxn ang="0">
                  <a:pos x="49" y="44"/>
                </a:cxn>
                <a:cxn ang="0">
                  <a:pos x="9" y="36"/>
                </a:cxn>
                <a:cxn ang="0">
                  <a:pos x="7" y="34"/>
                </a:cxn>
                <a:cxn ang="0">
                  <a:pos x="7" y="9"/>
                </a:cxn>
                <a:cxn ang="0">
                  <a:pos x="9" y="7"/>
                </a:cxn>
                <a:cxn ang="0">
                  <a:pos x="49" y="16"/>
                </a:cxn>
                <a:cxn ang="0">
                  <a:pos x="51" y="17"/>
                </a:cxn>
                <a:cxn ang="0">
                  <a:pos x="51" y="43"/>
                </a:cxn>
              </a:cxnLst>
              <a:rect l="0" t="0" r="r" b="b"/>
              <a:pathLst>
                <a:path w="58" h="73">
                  <a:moveTo>
                    <a:pt x="58" y="55"/>
                  </a:moveTo>
                  <a:cubicBezTo>
                    <a:pt x="58" y="12"/>
                    <a:pt x="58" y="12"/>
                    <a:pt x="58" y="12"/>
                  </a:cubicBezTo>
                  <a:cubicBezTo>
                    <a:pt x="0" y="0"/>
                    <a:pt x="0" y="0"/>
                    <a:pt x="0" y="0"/>
                  </a:cubicBezTo>
                  <a:cubicBezTo>
                    <a:pt x="0" y="43"/>
                    <a:pt x="0" y="43"/>
                    <a:pt x="0" y="43"/>
                  </a:cubicBezTo>
                  <a:cubicBezTo>
                    <a:pt x="4" y="44"/>
                    <a:pt x="4" y="44"/>
                    <a:pt x="4" y="44"/>
                  </a:cubicBezTo>
                  <a:cubicBezTo>
                    <a:pt x="4" y="48"/>
                    <a:pt x="4" y="48"/>
                    <a:pt x="4" y="48"/>
                  </a:cubicBezTo>
                  <a:cubicBezTo>
                    <a:pt x="0" y="53"/>
                    <a:pt x="0" y="53"/>
                    <a:pt x="0" y="53"/>
                  </a:cubicBezTo>
                  <a:cubicBezTo>
                    <a:pt x="0" y="61"/>
                    <a:pt x="0" y="61"/>
                    <a:pt x="0" y="61"/>
                  </a:cubicBezTo>
                  <a:cubicBezTo>
                    <a:pt x="58" y="73"/>
                    <a:pt x="58" y="73"/>
                    <a:pt x="58" y="73"/>
                  </a:cubicBezTo>
                  <a:cubicBezTo>
                    <a:pt x="58" y="65"/>
                    <a:pt x="58" y="65"/>
                    <a:pt x="58" y="65"/>
                  </a:cubicBezTo>
                  <a:cubicBezTo>
                    <a:pt x="52" y="58"/>
                    <a:pt x="52" y="58"/>
                    <a:pt x="52" y="58"/>
                  </a:cubicBezTo>
                  <a:cubicBezTo>
                    <a:pt x="52" y="53"/>
                    <a:pt x="52" y="53"/>
                    <a:pt x="52" y="53"/>
                  </a:cubicBezTo>
                  <a:lnTo>
                    <a:pt x="58" y="55"/>
                  </a:lnTo>
                  <a:close/>
                  <a:moveTo>
                    <a:pt x="51" y="43"/>
                  </a:moveTo>
                  <a:cubicBezTo>
                    <a:pt x="51" y="45"/>
                    <a:pt x="49" y="44"/>
                    <a:pt x="49" y="44"/>
                  </a:cubicBezTo>
                  <a:cubicBezTo>
                    <a:pt x="9" y="36"/>
                    <a:pt x="9" y="36"/>
                    <a:pt x="9" y="36"/>
                  </a:cubicBezTo>
                  <a:cubicBezTo>
                    <a:pt x="7" y="36"/>
                    <a:pt x="7" y="36"/>
                    <a:pt x="7" y="34"/>
                  </a:cubicBezTo>
                  <a:cubicBezTo>
                    <a:pt x="7" y="9"/>
                    <a:pt x="7" y="9"/>
                    <a:pt x="7" y="9"/>
                  </a:cubicBezTo>
                  <a:cubicBezTo>
                    <a:pt x="7" y="7"/>
                    <a:pt x="7" y="7"/>
                    <a:pt x="9" y="7"/>
                  </a:cubicBezTo>
                  <a:cubicBezTo>
                    <a:pt x="49" y="16"/>
                    <a:pt x="49" y="16"/>
                    <a:pt x="49" y="16"/>
                  </a:cubicBezTo>
                  <a:cubicBezTo>
                    <a:pt x="49" y="16"/>
                    <a:pt x="51" y="16"/>
                    <a:pt x="51" y="17"/>
                  </a:cubicBezTo>
                  <a:lnTo>
                    <a:pt x="51" y="43"/>
                  </a:lnTo>
                  <a:close/>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sp>
          <p:nvSpPr>
            <p:cNvPr id="160" name="Freeform 1371"/>
            <p:cNvSpPr>
              <a:spLocks noChangeAspect="1"/>
            </p:cNvSpPr>
            <p:nvPr/>
          </p:nvSpPr>
          <p:spPr bwMode="auto">
            <a:xfrm>
              <a:off x="1237" y="3122"/>
              <a:ext cx="158" cy="634"/>
            </a:xfrm>
            <a:custGeom>
              <a:avLst/>
              <a:gdLst/>
              <a:ahLst/>
              <a:cxnLst>
                <a:cxn ang="0">
                  <a:pos x="6" y="0"/>
                </a:cxn>
                <a:cxn ang="0">
                  <a:pos x="16" y="3"/>
                </a:cxn>
                <a:cxn ang="0">
                  <a:pos x="16" y="13"/>
                </a:cxn>
                <a:cxn ang="0">
                  <a:pos x="7" y="11"/>
                </a:cxn>
                <a:cxn ang="0">
                  <a:pos x="7" y="51"/>
                </a:cxn>
                <a:cxn ang="0">
                  <a:pos x="16" y="53"/>
                </a:cxn>
                <a:cxn ang="0">
                  <a:pos x="16" y="64"/>
                </a:cxn>
                <a:cxn ang="0">
                  <a:pos x="6" y="62"/>
                </a:cxn>
                <a:cxn ang="0">
                  <a:pos x="2" y="59"/>
                </a:cxn>
                <a:cxn ang="0">
                  <a:pos x="0" y="55"/>
                </a:cxn>
                <a:cxn ang="0">
                  <a:pos x="0" y="5"/>
                </a:cxn>
                <a:cxn ang="0">
                  <a:pos x="6" y="0"/>
                </a:cxn>
              </a:cxnLst>
              <a:rect l="0" t="0" r="r" b="b"/>
              <a:pathLst>
                <a:path w="16" h="64">
                  <a:moveTo>
                    <a:pt x="6" y="0"/>
                  </a:moveTo>
                  <a:cubicBezTo>
                    <a:pt x="6" y="0"/>
                    <a:pt x="15" y="2"/>
                    <a:pt x="16" y="3"/>
                  </a:cubicBezTo>
                  <a:cubicBezTo>
                    <a:pt x="16" y="13"/>
                    <a:pt x="16" y="13"/>
                    <a:pt x="16" y="13"/>
                  </a:cubicBezTo>
                  <a:cubicBezTo>
                    <a:pt x="15" y="13"/>
                    <a:pt x="7" y="11"/>
                    <a:pt x="7" y="11"/>
                  </a:cubicBezTo>
                  <a:cubicBezTo>
                    <a:pt x="7" y="51"/>
                    <a:pt x="7" y="51"/>
                    <a:pt x="7" y="51"/>
                  </a:cubicBezTo>
                  <a:cubicBezTo>
                    <a:pt x="7" y="51"/>
                    <a:pt x="15" y="53"/>
                    <a:pt x="16" y="53"/>
                  </a:cubicBezTo>
                  <a:cubicBezTo>
                    <a:pt x="16" y="64"/>
                    <a:pt x="16" y="64"/>
                    <a:pt x="16" y="64"/>
                  </a:cubicBezTo>
                  <a:cubicBezTo>
                    <a:pt x="15" y="64"/>
                    <a:pt x="6" y="62"/>
                    <a:pt x="6" y="62"/>
                  </a:cubicBezTo>
                  <a:cubicBezTo>
                    <a:pt x="4" y="61"/>
                    <a:pt x="3" y="60"/>
                    <a:pt x="2" y="59"/>
                  </a:cubicBezTo>
                  <a:cubicBezTo>
                    <a:pt x="1" y="58"/>
                    <a:pt x="0" y="56"/>
                    <a:pt x="0" y="55"/>
                  </a:cubicBezTo>
                  <a:cubicBezTo>
                    <a:pt x="0" y="5"/>
                    <a:pt x="0" y="5"/>
                    <a:pt x="0" y="5"/>
                  </a:cubicBezTo>
                  <a:cubicBezTo>
                    <a:pt x="0" y="2"/>
                    <a:pt x="3" y="0"/>
                    <a:pt x="6" y="0"/>
                  </a:cubicBezTo>
                </a:path>
              </a:pathLst>
            </a:custGeom>
            <a:solidFill>
              <a:srgbClr val="FFFFFF"/>
            </a:solidFill>
            <a:ln w="9525">
              <a:noFill/>
              <a:round/>
              <a:headEnd/>
              <a:tailEnd/>
            </a:ln>
          </p:spPr>
          <p:txBody>
            <a:bodyPr/>
            <a:lstStyle/>
            <a:p>
              <a:pPr>
                <a:defRPr/>
              </a:pPr>
              <a:endParaRPr lang="zh-CN" altLang="en-US" kern="0" dirty="0">
                <a:solidFill>
                  <a:srgbClr val="000000"/>
                </a:solidFill>
                <a:latin typeface="FrutigerNext LT Regular" pitchFamily="34" charset="0"/>
                <a:ea typeface="MS PGothic" pitchFamily="34" charset="-128"/>
              </a:endParaRPr>
            </a:p>
          </p:txBody>
        </p:sp>
      </p:grpSp>
      <p:pic>
        <p:nvPicPr>
          <p:cNvPr id="143" name="Picture 11" descr="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429125" y="1423278"/>
            <a:ext cx="466043" cy="293388"/>
          </a:xfrm>
          <a:prstGeom prst="rect">
            <a:avLst/>
          </a:prstGeom>
          <a:noFill/>
        </p:spPr>
      </p:pic>
      <p:sp>
        <p:nvSpPr>
          <p:cNvPr id="144" name="Text Box 989"/>
          <p:cNvSpPr txBox="1">
            <a:spLocks noChangeArrowheads="1"/>
          </p:cNvSpPr>
          <p:nvPr/>
        </p:nvSpPr>
        <p:spPr bwMode="auto">
          <a:xfrm>
            <a:off x="4357686" y="1490860"/>
            <a:ext cx="509029" cy="190094"/>
          </a:xfrm>
          <a:prstGeom prst="rect">
            <a:avLst/>
          </a:prstGeom>
          <a:noFill/>
          <a:ln w="9525" algn="ctr">
            <a:noFill/>
            <a:miter lim="800000"/>
            <a:headEnd/>
            <a:tailEnd/>
          </a:ln>
          <a:effectLst/>
        </p:spPr>
        <p:txBody>
          <a:bodyPr wrap="square" lIns="62507" tIns="31255" rIns="62507" bIns="31255">
            <a:spAutoFit/>
          </a:bodyPr>
          <a:lstStyle/>
          <a:p>
            <a:pPr algn="r" defTabSz="601106" eaLnBrk="0" hangingPunct="0"/>
            <a:r>
              <a:rPr lang="en-US" altLang="zh-CN" sz="800" b="1" dirty="0">
                <a:solidFill>
                  <a:srgbClr val="000000"/>
                </a:solidFill>
                <a:latin typeface="FrutigerNext LT Regular" pitchFamily="34" charset="0"/>
                <a:ea typeface="ＭＳ Ｐゴシック" pitchFamily="34" charset="-128"/>
              </a:rPr>
              <a:t>LAN</a:t>
            </a:r>
          </a:p>
        </p:txBody>
      </p:sp>
      <p:pic>
        <p:nvPicPr>
          <p:cNvPr id="145" name="Picture 3"/>
          <p:cNvPicPr>
            <a:picLocks noChangeAspect="1" noChangeArrowheads="1"/>
          </p:cNvPicPr>
          <p:nvPr/>
        </p:nvPicPr>
        <p:blipFill>
          <a:blip r:embed="rId15" cstate="print"/>
          <a:srcRect/>
          <a:stretch>
            <a:fillRect/>
          </a:stretch>
        </p:blipFill>
        <p:spPr bwMode="auto">
          <a:xfrm>
            <a:off x="7993042" y="1295268"/>
            <a:ext cx="722362" cy="462897"/>
          </a:xfrm>
          <a:prstGeom prst="rect">
            <a:avLst/>
          </a:prstGeom>
          <a:noFill/>
          <a:ln w="9525">
            <a:noFill/>
            <a:miter lim="800000"/>
            <a:headEnd/>
            <a:tailEnd/>
          </a:ln>
          <a:effectLst/>
        </p:spPr>
      </p:pic>
      <p:sp>
        <p:nvSpPr>
          <p:cNvPr id="199" name="Text Box 58"/>
          <p:cNvSpPr txBox="1">
            <a:spLocks noChangeArrowheads="1"/>
          </p:cNvSpPr>
          <p:nvPr/>
        </p:nvSpPr>
        <p:spPr bwMode="auto">
          <a:xfrm>
            <a:off x="2212960" y="1165120"/>
            <a:ext cx="2930544" cy="789415"/>
          </a:xfrm>
          <a:prstGeom prst="rect">
            <a:avLst/>
          </a:prstGeom>
          <a:noFill/>
          <a:ln w="9525" algn="ctr">
            <a:noFill/>
            <a:miter lim="800000"/>
            <a:headEnd/>
            <a:tailEnd/>
          </a:ln>
          <a:effectLst/>
        </p:spPr>
        <p:txBody>
          <a:bodyPr wrap="square" lIns="68548" tIns="34274" rIns="68548" bIns="34274">
            <a:spAutoFit/>
          </a:bodyPr>
          <a:lstStyle/>
          <a:p>
            <a:pPr eaLnBrk="0" fontAlgn="base" hangingPunct="0">
              <a:lnSpc>
                <a:spcPct val="130000"/>
              </a:lnSpc>
              <a:spcBef>
                <a:spcPct val="0"/>
              </a:spcBef>
              <a:spcAft>
                <a:spcPct val="0"/>
              </a:spcAft>
              <a:buClr>
                <a:srgbClr val="FF9900"/>
              </a:buClr>
              <a:buFont typeface="Wingdings" pitchFamily="2" charset="2"/>
              <a:buChar char="§"/>
            </a:pPr>
            <a:r>
              <a:rPr lang="zh-CN" altLang="en-US" sz="1200" b="1" dirty="0">
                <a:solidFill>
                  <a:srgbClr val="000000">
                    <a:lumMod val="75000"/>
                    <a:lumOff val="25000"/>
                  </a:srgbClr>
                </a:solidFill>
                <a:latin typeface="Arial" pitchFamily="34" charset="0"/>
                <a:cs typeface="Arial" pitchFamily="34" charset="0"/>
              </a:rPr>
              <a:t>多厂商管理</a:t>
            </a:r>
            <a:r>
              <a:rPr lang="en-US" altLang="zh-CN" sz="1200" b="1" dirty="0">
                <a:solidFill>
                  <a:srgbClr val="000000">
                    <a:lumMod val="75000"/>
                    <a:lumOff val="25000"/>
                  </a:srgbClr>
                </a:solidFill>
                <a:latin typeface="Arial" pitchFamily="34" charset="0"/>
                <a:cs typeface="Arial" pitchFamily="34" charset="0"/>
              </a:rPr>
              <a:t>,</a:t>
            </a:r>
            <a:r>
              <a:rPr lang="zh-CN" altLang="en-US" sz="1200" b="1" dirty="0">
                <a:solidFill>
                  <a:srgbClr val="000000">
                    <a:lumMod val="75000"/>
                    <a:lumOff val="25000"/>
                  </a:srgbClr>
                </a:solidFill>
                <a:latin typeface="Arial" pitchFamily="34" charset="0"/>
                <a:cs typeface="Arial" pitchFamily="34" charset="0"/>
              </a:rPr>
              <a:t>有容乃大：</a:t>
            </a:r>
            <a:endParaRPr lang="en-US" altLang="zh-CN" sz="1200" b="1" dirty="0">
              <a:solidFill>
                <a:srgbClr val="000000">
                  <a:lumMod val="75000"/>
                  <a:lumOff val="25000"/>
                </a:srgbClr>
              </a:solidFill>
              <a:latin typeface="Arial" pitchFamily="34" charset="0"/>
              <a:cs typeface="Arial" pitchFamily="34" charset="0"/>
            </a:endParaRPr>
          </a:p>
          <a:p>
            <a:pPr eaLnBrk="0" fontAlgn="base" hangingPunct="0">
              <a:lnSpc>
                <a:spcPct val="130000"/>
              </a:lnSpc>
              <a:spcBef>
                <a:spcPct val="0"/>
              </a:spcBef>
              <a:spcAft>
                <a:spcPct val="0"/>
              </a:spcAft>
              <a:buClr>
                <a:srgbClr val="FF9900"/>
              </a:buClr>
            </a:pPr>
            <a:r>
              <a:rPr lang="zh-CN" altLang="en-US" sz="1200" dirty="0">
                <a:solidFill>
                  <a:srgbClr val="000000">
                    <a:lumMod val="75000"/>
                    <a:lumOff val="25000"/>
                  </a:srgbClr>
                </a:solidFill>
                <a:latin typeface="Arial" pitchFamily="34" charset="0"/>
                <a:cs typeface="Arial" pitchFamily="34" charset="0"/>
              </a:rPr>
              <a:t>支持对多厂商设备的管理能力</a:t>
            </a:r>
            <a:endParaRPr lang="en-US" altLang="zh-CN" sz="1200" dirty="0">
              <a:solidFill>
                <a:srgbClr val="000000">
                  <a:lumMod val="75000"/>
                  <a:lumOff val="25000"/>
                </a:srgbClr>
              </a:solidFill>
              <a:latin typeface="Arial" pitchFamily="34" charset="0"/>
              <a:cs typeface="Arial" pitchFamily="34" charset="0"/>
            </a:endParaRPr>
          </a:p>
          <a:p>
            <a:pPr eaLnBrk="0" fontAlgn="base" hangingPunct="0">
              <a:lnSpc>
                <a:spcPct val="130000"/>
              </a:lnSpc>
              <a:spcBef>
                <a:spcPct val="0"/>
              </a:spcBef>
              <a:spcAft>
                <a:spcPct val="0"/>
              </a:spcAft>
              <a:buClr>
                <a:srgbClr val="FF9900"/>
              </a:buClr>
              <a:buFont typeface="Wingdings" pitchFamily="2" charset="2"/>
              <a:buChar char="§"/>
            </a:pPr>
            <a:endParaRPr lang="en-US" altLang="zh-CN" sz="1200" dirty="0">
              <a:solidFill>
                <a:srgbClr val="000000">
                  <a:lumMod val="75000"/>
                  <a:lumOff val="25000"/>
                </a:srgbClr>
              </a:solidFill>
              <a:latin typeface="Arial" pitchFamily="34" charset="0"/>
              <a:cs typeface="Arial" pitchFamily="34" charset="0"/>
            </a:endParaRPr>
          </a:p>
        </p:txBody>
      </p:sp>
      <p:sp>
        <p:nvSpPr>
          <p:cNvPr id="197" name="Text Box 58"/>
          <p:cNvSpPr txBox="1">
            <a:spLocks noChangeArrowheads="1"/>
          </p:cNvSpPr>
          <p:nvPr/>
        </p:nvSpPr>
        <p:spPr bwMode="auto">
          <a:xfrm>
            <a:off x="2235852" y="2062851"/>
            <a:ext cx="2281257" cy="789415"/>
          </a:xfrm>
          <a:prstGeom prst="rect">
            <a:avLst/>
          </a:prstGeom>
          <a:noFill/>
          <a:ln w="9525" algn="ctr">
            <a:noFill/>
            <a:miter lim="800000"/>
            <a:headEnd/>
            <a:tailEnd/>
          </a:ln>
          <a:effectLst/>
        </p:spPr>
        <p:txBody>
          <a:bodyPr wrap="square" lIns="68548" tIns="34274" rIns="68548" bIns="34274">
            <a:spAutoFit/>
          </a:bodyPr>
          <a:lstStyle/>
          <a:p>
            <a:pPr eaLnBrk="0" fontAlgn="base" hangingPunct="0">
              <a:lnSpc>
                <a:spcPct val="130000"/>
              </a:lnSpc>
              <a:spcBef>
                <a:spcPct val="0"/>
              </a:spcBef>
              <a:spcAft>
                <a:spcPct val="0"/>
              </a:spcAft>
              <a:buClr>
                <a:srgbClr val="FF9900"/>
              </a:buClr>
              <a:buFont typeface="Wingdings" pitchFamily="2" charset="2"/>
              <a:buChar char="§"/>
            </a:pPr>
            <a:r>
              <a:rPr lang="zh-CN" altLang="en-US" sz="1200" b="1" dirty="0">
                <a:solidFill>
                  <a:srgbClr val="000000">
                    <a:lumMod val="75000"/>
                    <a:lumOff val="25000"/>
                  </a:srgbClr>
                </a:solidFill>
                <a:latin typeface="Arial" pitchFamily="34" charset="0"/>
                <a:cs typeface="Arial" pitchFamily="34" charset="0"/>
              </a:rPr>
              <a:t> </a:t>
            </a:r>
            <a:r>
              <a:rPr lang="en-US" altLang="zh-CN" sz="1200" b="1" dirty="0">
                <a:solidFill>
                  <a:srgbClr val="000000">
                    <a:lumMod val="75000"/>
                    <a:lumOff val="25000"/>
                  </a:srgbClr>
                </a:solidFill>
                <a:latin typeface="Arial" pitchFamily="34" charset="0"/>
                <a:cs typeface="Arial" pitchFamily="34" charset="0"/>
              </a:rPr>
              <a:t>IT + IP</a:t>
            </a:r>
            <a:r>
              <a:rPr lang="zh-CN" altLang="en-US" sz="1200" b="1" dirty="0">
                <a:solidFill>
                  <a:srgbClr val="000000">
                    <a:lumMod val="75000"/>
                    <a:lumOff val="25000"/>
                  </a:srgbClr>
                </a:solidFill>
                <a:latin typeface="Arial" pitchFamily="34" charset="0"/>
                <a:cs typeface="Arial" pitchFamily="34" charset="0"/>
              </a:rPr>
              <a:t>统一管理：</a:t>
            </a:r>
            <a:endParaRPr lang="en-US" altLang="zh-CN" sz="1200" b="1" dirty="0">
              <a:solidFill>
                <a:srgbClr val="000000">
                  <a:lumMod val="75000"/>
                  <a:lumOff val="25000"/>
                </a:srgbClr>
              </a:solidFill>
              <a:latin typeface="Arial" pitchFamily="34" charset="0"/>
              <a:cs typeface="Arial" pitchFamily="34" charset="0"/>
            </a:endParaRPr>
          </a:p>
          <a:p>
            <a:pPr eaLnBrk="0" fontAlgn="base" hangingPunct="0">
              <a:lnSpc>
                <a:spcPct val="130000"/>
              </a:lnSpc>
              <a:spcBef>
                <a:spcPct val="0"/>
              </a:spcBef>
              <a:spcAft>
                <a:spcPct val="0"/>
              </a:spcAft>
              <a:buClr>
                <a:srgbClr val="FF9900"/>
              </a:buClr>
            </a:pPr>
            <a:r>
              <a:rPr lang="en-US" altLang="zh-CN" sz="1200" dirty="0" smtClean="0">
                <a:solidFill>
                  <a:srgbClr val="000000">
                    <a:lumMod val="75000"/>
                    <a:lumOff val="25000"/>
                  </a:srgbClr>
                </a:solidFill>
                <a:latin typeface="Arial" pitchFamily="34" charset="0"/>
                <a:cs typeface="Arial" pitchFamily="34" charset="0"/>
              </a:rPr>
              <a:t>IT</a:t>
            </a:r>
            <a:r>
              <a:rPr lang="zh-CN" altLang="en-US" sz="1200" dirty="0">
                <a:solidFill>
                  <a:srgbClr val="000000">
                    <a:lumMod val="75000"/>
                    <a:lumOff val="25000"/>
                  </a:srgbClr>
                </a:solidFill>
                <a:latin typeface="Arial" pitchFamily="34" charset="0"/>
                <a:cs typeface="Arial" pitchFamily="34" charset="0"/>
              </a:rPr>
              <a:t>设备</a:t>
            </a:r>
            <a:r>
              <a:rPr lang="en-US" altLang="zh-CN" sz="1200" dirty="0">
                <a:solidFill>
                  <a:srgbClr val="000000">
                    <a:lumMod val="75000"/>
                    <a:lumOff val="25000"/>
                  </a:srgbClr>
                </a:solidFill>
                <a:latin typeface="Arial" pitchFamily="34" charset="0"/>
                <a:cs typeface="Arial" pitchFamily="34" charset="0"/>
              </a:rPr>
              <a:t>(</a:t>
            </a:r>
            <a:r>
              <a:rPr lang="zh-CN" altLang="en-US" sz="1200" dirty="0">
                <a:solidFill>
                  <a:srgbClr val="000000">
                    <a:lumMod val="75000"/>
                    <a:lumOff val="25000"/>
                  </a:srgbClr>
                </a:solidFill>
                <a:latin typeface="Arial" pitchFamily="34" charset="0"/>
                <a:cs typeface="Arial" pitchFamily="34" charset="0"/>
              </a:rPr>
              <a:t>服务器、打印机等</a:t>
            </a:r>
            <a:r>
              <a:rPr lang="en-US" altLang="zh-CN" sz="1200" dirty="0">
                <a:solidFill>
                  <a:srgbClr val="000000">
                    <a:lumMod val="75000"/>
                    <a:lumOff val="25000"/>
                  </a:srgbClr>
                </a:solidFill>
                <a:latin typeface="Arial" pitchFamily="34" charset="0"/>
                <a:cs typeface="Arial" pitchFamily="34" charset="0"/>
              </a:rPr>
              <a:t>)</a:t>
            </a:r>
            <a:r>
              <a:rPr lang="zh-CN" altLang="en-US" sz="1200" dirty="0">
                <a:solidFill>
                  <a:srgbClr val="000000">
                    <a:lumMod val="75000"/>
                    <a:lumOff val="25000"/>
                  </a:srgbClr>
                </a:solidFill>
                <a:latin typeface="Arial" pitchFamily="34" charset="0"/>
                <a:cs typeface="Arial" pitchFamily="34" charset="0"/>
              </a:rPr>
              <a:t>、网络设备统一管理</a:t>
            </a:r>
            <a:endParaRPr lang="en-US" altLang="zh-CN" sz="1200" dirty="0">
              <a:solidFill>
                <a:srgbClr val="000000">
                  <a:lumMod val="75000"/>
                  <a:lumOff val="25000"/>
                </a:srgbClr>
              </a:solidFill>
              <a:latin typeface="Arial" pitchFamily="34" charset="0"/>
              <a:cs typeface="Arial" pitchFamily="34" charset="0"/>
            </a:endParaRPr>
          </a:p>
        </p:txBody>
      </p:sp>
      <p:pic>
        <p:nvPicPr>
          <p:cNvPr id="332" name="Picture 56" descr="图形4"/>
          <p:cNvPicPr>
            <a:picLocks noChangeAspect="1" noChangeArrowheads="1"/>
          </p:cNvPicPr>
          <p:nvPr/>
        </p:nvPicPr>
        <p:blipFill>
          <a:blip r:embed="rId16" cstate="print"/>
          <a:srcRect/>
          <a:stretch>
            <a:fillRect/>
          </a:stretch>
        </p:blipFill>
        <p:spPr bwMode="auto">
          <a:xfrm>
            <a:off x="6805810" y="2333898"/>
            <a:ext cx="481294" cy="309129"/>
          </a:xfrm>
          <a:prstGeom prst="rect">
            <a:avLst/>
          </a:prstGeom>
          <a:noFill/>
        </p:spPr>
      </p:pic>
      <p:pic>
        <p:nvPicPr>
          <p:cNvPr id="333" name="Picture 57"/>
          <p:cNvPicPr>
            <a:picLocks noChangeAspect="1" noChangeArrowheads="1"/>
          </p:cNvPicPr>
          <p:nvPr/>
        </p:nvPicPr>
        <p:blipFill>
          <a:blip r:embed="rId17" cstate="print"/>
          <a:srcRect/>
          <a:stretch>
            <a:fillRect/>
          </a:stretch>
        </p:blipFill>
        <p:spPr bwMode="auto">
          <a:xfrm>
            <a:off x="6273965" y="2330177"/>
            <a:ext cx="313150" cy="291079"/>
          </a:xfrm>
          <a:prstGeom prst="rect">
            <a:avLst/>
          </a:prstGeom>
          <a:noFill/>
        </p:spPr>
      </p:pic>
      <p:grpSp>
        <p:nvGrpSpPr>
          <p:cNvPr id="8" name="Group 58"/>
          <p:cNvGrpSpPr>
            <a:grpSpLocks noChangeAspect="1"/>
          </p:cNvGrpSpPr>
          <p:nvPr/>
        </p:nvGrpSpPr>
        <p:grpSpPr bwMode="auto">
          <a:xfrm>
            <a:off x="4940829" y="2269253"/>
            <a:ext cx="272072" cy="352002"/>
            <a:chOff x="1456" y="321"/>
            <a:chExt cx="324" cy="493"/>
          </a:xfrm>
        </p:grpSpPr>
        <p:sp>
          <p:nvSpPr>
            <p:cNvPr id="335" name="Oval 59"/>
            <p:cNvSpPr>
              <a:spLocks noChangeAspect="1" noChangeArrowheads="1"/>
            </p:cNvSpPr>
            <p:nvPr/>
          </p:nvSpPr>
          <p:spPr bwMode="auto">
            <a:xfrm>
              <a:off x="1456" y="644"/>
              <a:ext cx="324" cy="170"/>
            </a:xfrm>
            <a:prstGeom prst="ellipse">
              <a:avLst/>
            </a:pr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36" name="Oval 60"/>
            <p:cNvSpPr>
              <a:spLocks noChangeAspect="1" noChangeArrowheads="1"/>
            </p:cNvSpPr>
            <p:nvPr/>
          </p:nvSpPr>
          <p:spPr bwMode="auto">
            <a:xfrm>
              <a:off x="1456" y="624"/>
              <a:ext cx="324" cy="170"/>
            </a:xfrm>
            <a:prstGeom prst="ellipse">
              <a:avLst/>
            </a:prstGeom>
            <a:solidFill>
              <a:srgbClr val="BDC9D6"/>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37" name="Oval 61"/>
            <p:cNvSpPr>
              <a:spLocks noChangeAspect="1" noChangeArrowheads="1"/>
            </p:cNvSpPr>
            <p:nvPr/>
          </p:nvSpPr>
          <p:spPr bwMode="auto">
            <a:xfrm>
              <a:off x="1456" y="616"/>
              <a:ext cx="324" cy="170"/>
            </a:xfrm>
            <a:prstGeom prst="ellipse">
              <a:avLst/>
            </a:prstGeom>
            <a:solidFill>
              <a:srgbClr val="8BA6BD"/>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38" name="Oval 62"/>
            <p:cNvSpPr>
              <a:spLocks noChangeAspect="1" noChangeArrowheads="1"/>
            </p:cNvSpPr>
            <p:nvPr/>
          </p:nvSpPr>
          <p:spPr bwMode="auto">
            <a:xfrm>
              <a:off x="1456" y="584"/>
              <a:ext cx="324" cy="170"/>
            </a:xfrm>
            <a:prstGeom prst="ellipse">
              <a:avLst/>
            </a:pr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39" name="Oval 63"/>
            <p:cNvSpPr>
              <a:spLocks noChangeAspect="1" noChangeArrowheads="1"/>
            </p:cNvSpPr>
            <p:nvPr/>
          </p:nvSpPr>
          <p:spPr bwMode="auto">
            <a:xfrm>
              <a:off x="1456" y="564"/>
              <a:ext cx="324" cy="170"/>
            </a:xfrm>
            <a:prstGeom prst="ellipse">
              <a:avLst/>
            </a:prstGeom>
            <a:solidFill>
              <a:srgbClr val="BDC9D6"/>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0" name="Oval 64"/>
            <p:cNvSpPr>
              <a:spLocks noChangeAspect="1" noChangeArrowheads="1"/>
            </p:cNvSpPr>
            <p:nvPr/>
          </p:nvSpPr>
          <p:spPr bwMode="auto">
            <a:xfrm>
              <a:off x="1456" y="558"/>
              <a:ext cx="324" cy="170"/>
            </a:xfrm>
            <a:prstGeom prst="ellipse">
              <a:avLst/>
            </a:prstGeom>
            <a:solidFill>
              <a:srgbClr val="8BA6BD"/>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1" name="Oval 65"/>
            <p:cNvSpPr>
              <a:spLocks noChangeAspect="1" noChangeArrowheads="1"/>
            </p:cNvSpPr>
            <p:nvPr/>
          </p:nvSpPr>
          <p:spPr bwMode="auto">
            <a:xfrm>
              <a:off x="1456" y="526"/>
              <a:ext cx="324" cy="168"/>
            </a:xfrm>
            <a:prstGeom prst="ellipse">
              <a:avLst/>
            </a:pr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2" name="Oval 66"/>
            <p:cNvSpPr>
              <a:spLocks noChangeAspect="1" noChangeArrowheads="1"/>
            </p:cNvSpPr>
            <p:nvPr/>
          </p:nvSpPr>
          <p:spPr bwMode="auto">
            <a:xfrm>
              <a:off x="1456" y="505"/>
              <a:ext cx="324" cy="169"/>
            </a:xfrm>
            <a:prstGeom prst="ellipse">
              <a:avLst/>
            </a:prstGeom>
            <a:solidFill>
              <a:srgbClr val="BDC9D6"/>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3" name="Oval 67"/>
            <p:cNvSpPr>
              <a:spLocks noChangeAspect="1" noChangeArrowheads="1"/>
            </p:cNvSpPr>
            <p:nvPr/>
          </p:nvSpPr>
          <p:spPr bwMode="auto">
            <a:xfrm>
              <a:off x="1456" y="497"/>
              <a:ext cx="324" cy="171"/>
            </a:xfrm>
            <a:prstGeom prst="ellipse">
              <a:avLst/>
            </a:prstGeom>
            <a:solidFill>
              <a:srgbClr val="8BA6BD"/>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4" name="Oval 68"/>
            <p:cNvSpPr>
              <a:spLocks noChangeAspect="1" noChangeArrowheads="1"/>
            </p:cNvSpPr>
            <p:nvPr/>
          </p:nvSpPr>
          <p:spPr bwMode="auto">
            <a:xfrm>
              <a:off x="1456" y="465"/>
              <a:ext cx="324" cy="171"/>
            </a:xfrm>
            <a:prstGeom prst="ellipse">
              <a:avLst/>
            </a:pr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5" name="Oval 69"/>
            <p:cNvSpPr>
              <a:spLocks noChangeAspect="1" noChangeArrowheads="1"/>
            </p:cNvSpPr>
            <p:nvPr/>
          </p:nvSpPr>
          <p:spPr bwMode="auto">
            <a:xfrm>
              <a:off x="1456" y="445"/>
              <a:ext cx="324" cy="171"/>
            </a:xfrm>
            <a:prstGeom prst="ellipse">
              <a:avLst/>
            </a:prstGeom>
            <a:solidFill>
              <a:srgbClr val="BDC9D6"/>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6" name="Oval 70"/>
            <p:cNvSpPr>
              <a:spLocks noChangeAspect="1" noChangeArrowheads="1"/>
            </p:cNvSpPr>
            <p:nvPr/>
          </p:nvSpPr>
          <p:spPr bwMode="auto">
            <a:xfrm>
              <a:off x="1456" y="437"/>
              <a:ext cx="324" cy="171"/>
            </a:xfrm>
            <a:prstGeom prst="ellipse">
              <a:avLst/>
            </a:prstGeom>
            <a:solidFill>
              <a:srgbClr val="8BA6BD"/>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7" name="Oval 71"/>
            <p:cNvSpPr>
              <a:spLocks noChangeAspect="1" noChangeArrowheads="1"/>
            </p:cNvSpPr>
            <p:nvPr/>
          </p:nvSpPr>
          <p:spPr bwMode="auto">
            <a:xfrm>
              <a:off x="1456" y="405"/>
              <a:ext cx="324" cy="171"/>
            </a:xfrm>
            <a:prstGeom prst="ellipse">
              <a:avLst/>
            </a:pr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8" name="Oval 72"/>
            <p:cNvSpPr>
              <a:spLocks noChangeAspect="1" noChangeArrowheads="1"/>
            </p:cNvSpPr>
            <p:nvPr/>
          </p:nvSpPr>
          <p:spPr bwMode="auto">
            <a:xfrm>
              <a:off x="1456" y="385"/>
              <a:ext cx="324" cy="171"/>
            </a:xfrm>
            <a:prstGeom prst="ellipse">
              <a:avLst/>
            </a:prstGeom>
            <a:solidFill>
              <a:srgbClr val="BDC9D6"/>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49" name="Oval 73"/>
            <p:cNvSpPr>
              <a:spLocks noChangeAspect="1" noChangeArrowheads="1"/>
            </p:cNvSpPr>
            <p:nvPr/>
          </p:nvSpPr>
          <p:spPr bwMode="auto">
            <a:xfrm>
              <a:off x="1456" y="379"/>
              <a:ext cx="324" cy="171"/>
            </a:xfrm>
            <a:prstGeom prst="ellipse">
              <a:avLst/>
            </a:prstGeom>
            <a:solidFill>
              <a:srgbClr val="8BA6BD"/>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50" name="Oval 74"/>
            <p:cNvSpPr>
              <a:spLocks noChangeAspect="1" noChangeArrowheads="1"/>
            </p:cNvSpPr>
            <p:nvPr/>
          </p:nvSpPr>
          <p:spPr bwMode="auto">
            <a:xfrm>
              <a:off x="1456" y="347"/>
              <a:ext cx="324" cy="171"/>
            </a:xfrm>
            <a:prstGeom prst="ellipse">
              <a:avLst/>
            </a:pr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51" name="Oval 75"/>
            <p:cNvSpPr>
              <a:spLocks noChangeAspect="1" noChangeArrowheads="1"/>
            </p:cNvSpPr>
            <p:nvPr/>
          </p:nvSpPr>
          <p:spPr bwMode="auto">
            <a:xfrm>
              <a:off x="1456" y="329"/>
              <a:ext cx="324" cy="168"/>
            </a:xfrm>
            <a:prstGeom prst="ellipse">
              <a:avLst/>
            </a:prstGeom>
            <a:solidFill>
              <a:srgbClr val="BDC9D6"/>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52" name="Oval 76"/>
            <p:cNvSpPr>
              <a:spLocks noChangeAspect="1" noChangeArrowheads="1"/>
            </p:cNvSpPr>
            <p:nvPr/>
          </p:nvSpPr>
          <p:spPr bwMode="auto">
            <a:xfrm>
              <a:off x="1456" y="321"/>
              <a:ext cx="324" cy="170"/>
            </a:xfrm>
            <a:prstGeom prst="ellipse">
              <a:avLst/>
            </a:prstGeom>
            <a:solidFill>
              <a:srgbClr val="8BA6BD"/>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53" name="Freeform 77"/>
            <p:cNvSpPr>
              <a:spLocks noChangeAspect="1"/>
            </p:cNvSpPr>
            <p:nvPr/>
          </p:nvSpPr>
          <p:spPr bwMode="auto">
            <a:xfrm>
              <a:off x="1468" y="379"/>
              <a:ext cx="164" cy="98"/>
            </a:xfrm>
            <a:custGeom>
              <a:avLst/>
              <a:gdLst/>
              <a:ahLst/>
              <a:cxnLst>
                <a:cxn ang="0">
                  <a:pos x="82" y="47"/>
                </a:cxn>
                <a:cxn ang="0">
                  <a:pos x="32" y="39"/>
                </a:cxn>
                <a:cxn ang="0">
                  <a:pos x="8" y="0"/>
                </a:cxn>
                <a:cxn ang="0">
                  <a:pos x="35" y="35"/>
                </a:cxn>
                <a:cxn ang="0">
                  <a:pos x="82" y="47"/>
                </a:cxn>
              </a:cxnLst>
              <a:rect l="0" t="0" r="r" b="b"/>
              <a:pathLst>
                <a:path w="82" h="49">
                  <a:moveTo>
                    <a:pt x="82" y="47"/>
                  </a:moveTo>
                  <a:cubicBezTo>
                    <a:pt x="65" y="49"/>
                    <a:pt x="48" y="46"/>
                    <a:pt x="32" y="39"/>
                  </a:cubicBezTo>
                  <a:cubicBezTo>
                    <a:pt x="20" y="34"/>
                    <a:pt x="0" y="19"/>
                    <a:pt x="8" y="0"/>
                  </a:cubicBezTo>
                  <a:cubicBezTo>
                    <a:pt x="8" y="18"/>
                    <a:pt x="23" y="29"/>
                    <a:pt x="35" y="35"/>
                  </a:cubicBezTo>
                  <a:cubicBezTo>
                    <a:pt x="50" y="43"/>
                    <a:pt x="66" y="46"/>
                    <a:pt x="82" y="47"/>
                  </a:cubicBezTo>
                </a:path>
              </a:pathLst>
            </a:custGeom>
            <a:solidFill>
              <a:srgbClr val="BDC9D6"/>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54" name="Freeform 78"/>
            <p:cNvSpPr>
              <a:spLocks noChangeAspect="1"/>
            </p:cNvSpPr>
            <p:nvPr/>
          </p:nvSpPr>
          <p:spPr bwMode="auto">
            <a:xfrm>
              <a:off x="1590" y="329"/>
              <a:ext cx="182" cy="118"/>
            </a:xfrm>
            <a:custGeom>
              <a:avLst/>
              <a:gdLst/>
              <a:ahLst/>
              <a:cxnLst>
                <a:cxn ang="0">
                  <a:pos x="6" y="0"/>
                </a:cxn>
                <a:cxn ang="0">
                  <a:pos x="76" y="20"/>
                </a:cxn>
                <a:cxn ang="0">
                  <a:pos x="74" y="59"/>
                </a:cxn>
                <a:cxn ang="0">
                  <a:pos x="61" y="18"/>
                </a:cxn>
                <a:cxn ang="0">
                  <a:pos x="0" y="0"/>
                </a:cxn>
                <a:cxn ang="0">
                  <a:pos x="6" y="0"/>
                </a:cxn>
              </a:cxnLst>
              <a:rect l="0" t="0" r="r" b="b"/>
              <a:pathLst>
                <a:path w="91" h="59">
                  <a:moveTo>
                    <a:pt x="6" y="0"/>
                  </a:moveTo>
                  <a:cubicBezTo>
                    <a:pt x="29" y="1"/>
                    <a:pt x="57" y="5"/>
                    <a:pt x="76" y="20"/>
                  </a:cubicBezTo>
                  <a:cubicBezTo>
                    <a:pt x="91" y="32"/>
                    <a:pt x="90" y="49"/>
                    <a:pt x="74" y="59"/>
                  </a:cubicBezTo>
                  <a:cubicBezTo>
                    <a:pt x="87" y="45"/>
                    <a:pt x="76" y="27"/>
                    <a:pt x="61" y="18"/>
                  </a:cubicBezTo>
                  <a:cubicBezTo>
                    <a:pt x="43" y="7"/>
                    <a:pt x="21" y="2"/>
                    <a:pt x="0" y="0"/>
                  </a:cubicBezTo>
                  <a:cubicBezTo>
                    <a:pt x="2" y="0"/>
                    <a:pt x="4" y="0"/>
                    <a:pt x="6" y="0"/>
                  </a:cubicBezTo>
                </a:path>
              </a:pathLst>
            </a:custGeom>
            <a:solidFill>
              <a:srgbClr val="FFFFFF"/>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grpSp>
      <p:grpSp>
        <p:nvGrpSpPr>
          <p:cNvPr id="9" name="Group 79"/>
          <p:cNvGrpSpPr>
            <a:grpSpLocks noChangeAspect="1"/>
          </p:cNvGrpSpPr>
          <p:nvPr/>
        </p:nvGrpSpPr>
        <p:grpSpPr bwMode="auto">
          <a:xfrm>
            <a:off x="5570748" y="2326792"/>
            <a:ext cx="439644" cy="294464"/>
            <a:chOff x="10496" y="6562"/>
            <a:chExt cx="648" cy="592"/>
          </a:xfrm>
        </p:grpSpPr>
        <p:sp>
          <p:nvSpPr>
            <p:cNvPr id="356" name="Freeform 80"/>
            <p:cNvSpPr>
              <a:spLocks noChangeAspect="1"/>
            </p:cNvSpPr>
            <p:nvPr/>
          </p:nvSpPr>
          <p:spPr bwMode="auto">
            <a:xfrm>
              <a:off x="10604" y="6964"/>
              <a:ext cx="454" cy="166"/>
            </a:xfrm>
            <a:custGeom>
              <a:avLst/>
              <a:gdLst/>
              <a:ahLst/>
              <a:cxnLst>
                <a:cxn ang="0">
                  <a:pos x="328" y="166"/>
                </a:cxn>
                <a:cxn ang="0">
                  <a:pos x="0" y="110"/>
                </a:cxn>
                <a:cxn ang="0">
                  <a:pos x="124" y="0"/>
                </a:cxn>
                <a:cxn ang="0">
                  <a:pos x="454" y="52"/>
                </a:cxn>
                <a:cxn ang="0">
                  <a:pos x="328" y="166"/>
                </a:cxn>
              </a:cxnLst>
              <a:rect l="0" t="0" r="r" b="b"/>
              <a:pathLst>
                <a:path w="454" h="166">
                  <a:moveTo>
                    <a:pt x="328" y="166"/>
                  </a:moveTo>
                  <a:lnTo>
                    <a:pt x="0" y="110"/>
                  </a:lnTo>
                  <a:lnTo>
                    <a:pt x="124" y="0"/>
                  </a:lnTo>
                  <a:lnTo>
                    <a:pt x="454" y="52"/>
                  </a:lnTo>
                  <a:lnTo>
                    <a:pt x="328" y="166"/>
                  </a:lnTo>
                  <a:close/>
                </a:path>
              </a:pathLst>
            </a:custGeom>
            <a:solidFill>
              <a:srgbClr val="45648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57" name="Freeform 81"/>
            <p:cNvSpPr>
              <a:spLocks noChangeAspect="1"/>
            </p:cNvSpPr>
            <p:nvPr/>
          </p:nvSpPr>
          <p:spPr bwMode="auto">
            <a:xfrm>
              <a:off x="10604" y="7074"/>
              <a:ext cx="328" cy="74"/>
            </a:xfrm>
            <a:custGeom>
              <a:avLst/>
              <a:gdLst/>
              <a:ahLst/>
              <a:cxnLst>
                <a:cxn ang="0">
                  <a:pos x="0" y="20"/>
                </a:cxn>
                <a:cxn ang="0">
                  <a:pos x="328" y="74"/>
                </a:cxn>
                <a:cxn ang="0">
                  <a:pos x="328" y="54"/>
                </a:cxn>
                <a:cxn ang="0">
                  <a:pos x="0" y="0"/>
                </a:cxn>
                <a:cxn ang="0">
                  <a:pos x="0" y="20"/>
                </a:cxn>
              </a:cxnLst>
              <a:rect l="0" t="0" r="r" b="b"/>
              <a:pathLst>
                <a:path w="328" h="74">
                  <a:moveTo>
                    <a:pt x="0" y="20"/>
                  </a:moveTo>
                  <a:lnTo>
                    <a:pt x="328" y="74"/>
                  </a:lnTo>
                  <a:lnTo>
                    <a:pt x="328" y="54"/>
                  </a:lnTo>
                  <a:lnTo>
                    <a:pt x="0" y="0"/>
                  </a:lnTo>
                  <a:lnTo>
                    <a:pt x="0" y="20"/>
                  </a:lnTo>
                  <a:close/>
                </a:path>
              </a:pathLst>
            </a:cu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58" name="Freeform 82"/>
            <p:cNvSpPr>
              <a:spLocks noChangeAspect="1"/>
            </p:cNvSpPr>
            <p:nvPr/>
          </p:nvSpPr>
          <p:spPr bwMode="auto">
            <a:xfrm>
              <a:off x="10932" y="7016"/>
              <a:ext cx="126" cy="132"/>
            </a:xfrm>
            <a:custGeom>
              <a:avLst/>
              <a:gdLst/>
              <a:ahLst/>
              <a:cxnLst>
                <a:cxn ang="0">
                  <a:pos x="126" y="20"/>
                </a:cxn>
                <a:cxn ang="0">
                  <a:pos x="0" y="132"/>
                </a:cxn>
                <a:cxn ang="0">
                  <a:pos x="0" y="112"/>
                </a:cxn>
                <a:cxn ang="0">
                  <a:pos x="126" y="0"/>
                </a:cxn>
                <a:cxn ang="0">
                  <a:pos x="126" y="20"/>
                </a:cxn>
              </a:cxnLst>
              <a:rect l="0" t="0" r="r" b="b"/>
              <a:pathLst>
                <a:path w="126" h="132">
                  <a:moveTo>
                    <a:pt x="126" y="20"/>
                  </a:moveTo>
                  <a:lnTo>
                    <a:pt x="0" y="132"/>
                  </a:lnTo>
                  <a:lnTo>
                    <a:pt x="0" y="112"/>
                  </a:lnTo>
                  <a:lnTo>
                    <a:pt x="126" y="0"/>
                  </a:lnTo>
                  <a:lnTo>
                    <a:pt x="126" y="20"/>
                  </a:lnTo>
                  <a:close/>
                </a:path>
              </a:pathLst>
            </a:custGeom>
            <a:solidFill>
              <a:srgbClr val="5D7695"/>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59" name="Freeform 83"/>
            <p:cNvSpPr>
              <a:spLocks noChangeAspect="1"/>
            </p:cNvSpPr>
            <p:nvPr/>
          </p:nvSpPr>
          <p:spPr bwMode="auto">
            <a:xfrm>
              <a:off x="10496" y="6678"/>
              <a:ext cx="566" cy="218"/>
            </a:xfrm>
            <a:custGeom>
              <a:avLst/>
              <a:gdLst/>
              <a:ahLst/>
              <a:cxnLst>
                <a:cxn ang="0">
                  <a:pos x="390" y="218"/>
                </a:cxn>
                <a:cxn ang="0">
                  <a:pos x="0" y="152"/>
                </a:cxn>
                <a:cxn ang="0">
                  <a:pos x="174" y="0"/>
                </a:cxn>
                <a:cxn ang="0">
                  <a:pos x="566" y="60"/>
                </a:cxn>
                <a:cxn ang="0">
                  <a:pos x="390" y="218"/>
                </a:cxn>
              </a:cxnLst>
              <a:rect l="0" t="0" r="r" b="b"/>
              <a:pathLst>
                <a:path w="566" h="218">
                  <a:moveTo>
                    <a:pt x="390" y="218"/>
                  </a:moveTo>
                  <a:lnTo>
                    <a:pt x="0" y="152"/>
                  </a:lnTo>
                  <a:lnTo>
                    <a:pt x="174" y="0"/>
                  </a:lnTo>
                  <a:lnTo>
                    <a:pt x="566" y="60"/>
                  </a:lnTo>
                  <a:lnTo>
                    <a:pt x="390" y="218"/>
                  </a:lnTo>
                  <a:close/>
                </a:path>
              </a:pathLst>
            </a:custGeom>
            <a:solidFill>
              <a:srgbClr val="45648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0" name="Freeform 84"/>
            <p:cNvSpPr>
              <a:spLocks noChangeAspect="1"/>
            </p:cNvSpPr>
            <p:nvPr/>
          </p:nvSpPr>
          <p:spPr bwMode="auto">
            <a:xfrm>
              <a:off x="10498" y="6830"/>
              <a:ext cx="388" cy="324"/>
            </a:xfrm>
            <a:custGeom>
              <a:avLst/>
              <a:gdLst/>
              <a:ahLst/>
              <a:cxnLst>
                <a:cxn ang="0">
                  <a:pos x="0" y="260"/>
                </a:cxn>
                <a:cxn ang="0">
                  <a:pos x="388" y="324"/>
                </a:cxn>
                <a:cxn ang="0">
                  <a:pos x="386" y="62"/>
                </a:cxn>
                <a:cxn ang="0">
                  <a:pos x="0" y="0"/>
                </a:cxn>
                <a:cxn ang="0">
                  <a:pos x="0" y="260"/>
                </a:cxn>
              </a:cxnLst>
              <a:rect l="0" t="0" r="r" b="b"/>
              <a:pathLst>
                <a:path w="388" h="324">
                  <a:moveTo>
                    <a:pt x="0" y="260"/>
                  </a:moveTo>
                  <a:lnTo>
                    <a:pt x="388" y="324"/>
                  </a:lnTo>
                  <a:lnTo>
                    <a:pt x="386" y="62"/>
                  </a:lnTo>
                  <a:lnTo>
                    <a:pt x="0" y="0"/>
                  </a:lnTo>
                  <a:lnTo>
                    <a:pt x="0" y="260"/>
                  </a:lnTo>
                  <a:close/>
                </a:path>
              </a:pathLst>
            </a:cu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1" name="Freeform 85"/>
            <p:cNvSpPr>
              <a:spLocks noChangeAspect="1"/>
            </p:cNvSpPr>
            <p:nvPr/>
          </p:nvSpPr>
          <p:spPr bwMode="auto">
            <a:xfrm>
              <a:off x="10884" y="6738"/>
              <a:ext cx="178" cy="416"/>
            </a:xfrm>
            <a:custGeom>
              <a:avLst/>
              <a:gdLst/>
              <a:ahLst/>
              <a:cxnLst>
                <a:cxn ang="0">
                  <a:pos x="178" y="262"/>
                </a:cxn>
                <a:cxn ang="0">
                  <a:pos x="0" y="416"/>
                </a:cxn>
                <a:cxn ang="0">
                  <a:pos x="0" y="156"/>
                </a:cxn>
                <a:cxn ang="0">
                  <a:pos x="178" y="0"/>
                </a:cxn>
                <a:cxn ang="0">
                  <a:pos x="178" y="262"/>
                </a:cxn>
              </a:cxnLst>
              <a:rect l="0" t="0" r="r" b="b"/>
              <a:pathLst>
                <a:path w="178" h="416">
                  <a:moveTo>
                    <a:pt x="178" y="262"/>
                  </a:moveTo>
                  <a:lnTo>
                    <a:pt x="0" y="416"/>
                  </a:lnTo>
                  <a:lnTo>
                    <a:pt x="0" y="156"/>
                  </a:lnTo>
                  <a:lnTo>
                    <a:pt x="178" y="0"/>
                  </a:lnTo>
                  <a:lnTo>
                    <a:pt x="178" y="262"/>
                  </a:lnTo>
                  <a:close/>
                </a:path>
              </a:pathLst>
            </a:custGeom>
            <a:solidFill>
              <a:srgbClr val="5D7695"/>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2" name="Freeform 86"/>
            <p:cNvSpPr>
              <a:spLocks noChangeAspect="1"/>
            </p:cNvSpPr>
            <p:nvPr/>
          </p:nvSpPr>
          <p:spPr bwMode="auto">
            <a:xfrm>
              <a:off x="10894" y="6894"/>
              <a:ext cx="250" cy="140"/>
            </a:xfrm>
            <a:custGeom>
              <a:avLst/>
              <a:gdLst/>
              <a:ahLst/>
              <a:cxnLst>
                <a:cxn ang="0">
                  <a:pos x="250" y="0"/>
                </a:cxn>
                <a:cxn ang="0">
                  <a:pos x="148" y="10"/>
                </a:cxn>
                <a:cxn ang="0">
                  <a:pos x="0" y="130"/>
                </a:cxn>
                <a:cxn ang="0">
                  <a:pos x="0" y="138"/>
                </a:cxn>
                <a:cxn ang="0">
                  <a:pos x="100" y="140"/>
                </a:cxn>
                <a:cxn ang="0">
                  <a:pos x="250" y="8"/>
                </a:cxn>
                <a:cxn ang="0">
                  <a:pos x="250" y="0"/>
                </a:cxn>
              </a:cxnLst>
              <a:rect l="0" t="0" r="r" b="b"/>
              <a:pathLst>
                <a:path w="250" h="140">
                  <a:moveTo>
                    <a:pt x="250" y="0"/>
                  </a:moveTo>
                  <a:lnTo>
                    <a:pt x="148" y="10"/>
                  </a:lnTo>
                  <a:lnTo>
                    <a:pt x="0" y="130"/>
                  </a:lnTo>
                  <a:lnTo>
                    <a:pt x="0" y="138"/>
                  </a:lnTo>
                  <a:lnTo>
                    <a:pt x="100" y="140"/>
                  </a:lnTo>
                  <a:lnTo>
                    <a:pt x="250" y="8"/>
                  </a:lnTo>
                  <a:lnTo>
                    <a:pt x="250" y="0"/>
                  </a:lnTo>
                  <a:close/>
                </a:path>
              </a:pathLst>
            </a:custGeom>
            <a:solidFill>
              <a:srgbClr val="45648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3" name="Freeform 87"/>
            <p:cNvSpPr>
              <a:spLocks noChangeAspect="1"/>
            </p:cNvSpPr>
            <p:nvPr/>
          </p:nvSpPr>
          <p:spPr bwMode="auto">
            <a:xfrm>
              <a:off x="10894" y="6894"/>
              <a:ext cx="250" cy="130"/>
            </a:xfrm>
            <a:custGeom>
              <a:avLst/>
              <a:gdLst/>
              <a:ahLst/>
              <a:cxnLst>
                <a:cxn ang="0">
                  <a:pos x="148" y="0"/>
                </a:cxn>
                <a:cxn ang="0">
                  <a:pos x="0" y="130"/>
                </a:cxn>
                <a:cxn ang="0">
                  <a:pos x="100" y="130"/>
                </a:cxn>
                <a:cxn ang="0">
                  <a:pos x="250" y="0"/>
                </a:cxn>
                <a:cxn ang="0">
                  <a:pos x="148" y="0"/>
                </a:cxn>
              </a:cxnLst>
              <a:rect l="0" t="0" r="r" b="b"/>
              <a:pathLst>
                <a:path w="250" h="130">
                  <a:moveTo>
                    <a:pt x="148" y="0"/>
                  </a:moveTo>
                  <a:lnTo>
                    <a:pt x="0" y="130"/>
                  </a:lnTo>
                  <a:lnTo>
                    <a:pt x="100" y="130"/>
                  </a:lnTo>
                  <a:lnTo>
                    <a:pt x="250" y="0"/>
                  </a:lnTo>
                  <a:lnTo>
                    <a:pt x="148" y="0"/>
                  </a:lnTo>
                  <a:close/>
                </a:path>
              </a:pathLst>
            </a:custGeom>
            <a:solidFill>
              <a:srgbClr val="D3DBE4"/>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4" name="Freeform 88"/>
            <p:cNvSpPr>
              <a:spLocks noChangeAspect="1"/>
            </p:cNvSpPr>
            <p:nvPr/>
          </p:nvSpPr>
          <p:spPr bwMode="auto">
            <a:xfrm>
              <a:off x="10496" y="6640"/>
              <a:ext cx="564" cy="218"/>
            </a:xfrm>
            <a:custGeom>
              <a:avLst/>
              <a:gdLst/>
              <a:ahLst/>
              <a:cxnLst>
                <a:cxn ang="0">
                  <a:pos x="390" y="218"/>
                </a:cxn>
                <a:cxn ang="0">
                  <a:pos x="0" y="152"/>
                </a:cxn>
                <a:cxn ang="0">
                  <a:pos x="174" y="0"/>
                </a:cxn>
                <a:cxn ang="0">
                  <a:pos x="564" y="60"/>
                </a:cxn>
                <a:cxn ang="0">
                  <a:pos x="390" y="218"/>
                </a:cxn>
              </a:cxnLst>
              <a:rect l="0" t="0" r="r" b="b"/>
              <a:pathLst>
                <a:path w="564" h="218">
                  <a:moveTo>
                    <a:pt x="390" y="218"/>
                  </a:moveTo>
                  <a:lnTo>
                    <a:pt x="0" y="152"/>
                  </a:lnTo>
                  <a:lnTo>
                    <a:pt x="174" y="0"/>
                  </a:lnTo>
                  <a:lnTo>
                    <a:pt x="564" y="60"/>
                  </a:lnTo>
                  <a:lnTo>
                    <a:pt x="390" y="218"/>
                  </a:lnTo>
                  <a:close/>
                </a:path>
              </a:pathLst>
            </a:custGeom>
            <a:solidFill>
              <a:srgbClr val="45648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5" name="Freeform 89"/>
            <p:cNvSpPr>
              <a:spLocks noChangeAspect="1"/>
            </p:cNvSpPr>
            <p:nvPr/>
          </p:nvSpPr>
          <p:spPr bwMode="auto">
            <a:xfrm>
              <a:off x="10556" y="6664"/>
              <a:ext cx="448" cy="174"/>
            </a:xfrm>
            <a:custGeom>
              <a:avLst/>
              <a:gdLst/>
              <a:ahLst/>
              <a:cxnLst>
                <a:cxn ang="0">
                  <a:pos x="308" y="174"/>
                </a:cxn>
                <a:cxn ang="0">
                  <a:pos x="0" y="122"/>
                </a:cxn>
                <a:cxn ang="0">
                  <a:pos x="136" y="0"/>
                </a:cxn>
                <a:cxn ang="0">
                  <a:pos x="448" y="48"/>
                </a:cxn>
                <a:cxn ang="0">
                  <a:pos x="308" y="174"/>
                </a:cxn>
              </a:cxnLst>
              <a:rect l="0" t="0" r="r" b="b"/>
              <a:pathLst>
                <a:path w="448" h="174">
                  <a:moveTo>
                    <a:pt x="308" y="174"/>
                  </a:moveTo>
                  <a:lnTo>
                    <a:pt x="0" y="122"/>
                  </a:lnTo>
                  <a:lnTo>
                    <a:pt x="136" y="0"/>
                  </a:lnTo>
                  <a:lnTo>
                    <a:pt x="448" y="48"/>
                  </a:lnTo>
                  <a:lnTo>
                    <a:pt x="308" y="174"/>
                  </a:lnTo>
                  <a:close/>
                </a:path>
              </a:pathLst>
            </a:custGeom>
            <a:solidFill>
              <a:srgbClr val="8BA6BD"/>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6" name="Freeform 90"/>
            <p:cNvSpPr>
              <a:spLocks noChangeAspect="1"/>
            </p:cNvSpPr>
            <p:nvPr/>
          </p:nvSpPr>
          <p:spPr bwMode="auto">
            <a:xfrm>
              <a:off x="10612" y="6568"/>
              <a:ext cx="394" cy="270"/>
            </a:xfrm>
            <a:custGeom>
              <a:avLst/>
              <a:gdLst/>
              <a:ahLst/>
              <a:cxnLst>
                <a:cxn ang="0">
                  <a:pos x="130" y="135"/>
                </a:cxn>
                <a:cxn ang="0">
                  <a:pos x="51" y="89"/>
                </a:cxn>
                <a:cxn ang="0">
                  <a:pos x="1" y="59"/>
                </a:cxn>
                <a:cxn ang="0">
                  <a:pos x="0" y="56"/>
                </a:cxn>
                <a:cxn ang="0">
                  <a:pos x="67" y="0"/>
                </a:cxn>
                <a:cxn ang="0">
                  <a:pos x="105" y="22"/>
                </a:cxn>
                <a:cxn ang="0">
                  <a:pos x="197" y="75"/>
                </a:cxn>
                <a:cxn ang="0">
                  <a:pos x="130" y="135"/>
                </a:cxn>
              </a:cxnLst>
              <a:rect l="0" t="0" r="r" b="b"/>
              <a:pathLst>
                <a:path w="197" h="135">
                  <a:moveTo>
                    <a:pt x="130" y="135"/>
                  </a:moveTo>
                  <a:cubicBezTo>
                    <a:pt x="130" y="135"/>
                    <a:pt x="82" y="125"/>
                    <a:pt x="51" y="89"/>
                  </a:cubicBezTo>
                  <a:cubicBezTo>
                    <a:pt x="29" y="67"/>
                    <a:pt x="1" y="59"/>
                    <a:pt x="1" y="59"/>
                  </a:cubicBezTo>
                  <a:cubicBezTo>
                    <a:pt x="0" y="56"/>
                    <a:pt x="0" y="56"/>
                    <a:pt x="0" y="56"/>
                  </a:cubicBezTo>
                  <a:cubicBezTo>
                    <a:pt x="67" y="0"/>
                    <a:pt x="67" y="0"/>
                    <a:pt x="67" y="0"/>
                  </a:cubicBezTo>
                  <a:cubicBezTo>
                    <a:pt x="67" y="0"/>
                    <a:pt x="85" y="2"/>
                    <a:pt x="105" y="22"/>
                  </a:cubicBezTo>
                  <a:cubicBezTo>
                    <a:pt x="135" y="58"/>
                    <a:pt x="197" y="75"/>
                    <a:pt x="197" y="75"/>
                  </a:cubicBezTo>
                  <a:lnTo>
                    <a:pt x="130" y="135"/>
                  </a:lnTo>
                  <a:close/>
                </a:path>
              </a:pathLst>
            </a:cu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7" name="Freeform 91"/>
            <p:cNvSpPr>
              <a:spLocks noChangeAspect="1"/>
            </p:cNvSpPr>
            <p:nvPr/>
          </p:nvSpPr>
          <p:spPr bwMode="auto">
            <a:xfrm>
              <a:off x="10614" y="6562"/>
              <a:ext cx="392" cy="270"/>
            </a:xfrm>
            <a:custGeom>
              <a:avLst/>
              <a:gdLst/>
              <a:ahLst/>
              <a:cxnLst>
                <a:cxn ang="0">
                  <a:pos x="129" y="135"/>
                </a:cxn>
                <a:cxn ang="0">
                  <a:pos x="50" y="89"/>
                </a:cxn>
                <a:cxn ang="0">
                  <a:pos x="0" y="59"/>
                </a:cxn>
                <a:cxn ang="0">
                  <a:pos x="66" y="0"/>
                </a:cxn>
                <a:cxn ang="0">
                  <a:pos x="104" y="22"/>
                </a:cxn>
                <a:cxn ang="0">
                  <a:pos x="196" y="75"/>
                </a:cxn>
                <a:cxn ang="0">
                  <a:pos x="129" y="135"/>
                </a:cxn>
              </a:cxnLst>
              <a:rect l="0" t="0" r="r" b="b"/>
              <a:pathLst>
                <a:path w="196" h="135">
                  <a:moveTo>
                    <a:pt x="129" y="135"/>
                  </a:moveTo>
                  <a:cubicBezTo>
                    <a:pt x="129" y="135"/>
                    <a:pt x="81" y="124"/>
                    <a:pt x="50" y="89"/>
                  </a:cubicBezTo>
                  <a:cubicBezTo>
                    <a:pt x="28" y="67"/>
                    <a:pt x="0" y="59"/>
                    <a:pt x="0" y="59"/>
                  </a:cubicBezTo>
                  <a:cubicBezTo>
                    <a:pt x="66" y="0"/>
                    <a:pt x="66" y="0"/>
                    <a:pt x="66" y="0"/>
                  </a:cubicBezTo>
                  <a:cubicBezTo>
                    <a:pt x="66" y="0"/>
                    <a:pt x="84" y="1"/>
                    <a:pt x="104" y="22"/>
                  </a:cubicBezTo>
                  <a:cubicBezTo>
                    <a:pt x="134" y="58"/>
                    <a:pt x="196" y="75"/>
                    <a:pt x="196" y="75"/>
                  </a:cubicBezTo>
                  <a:lnTo>
                    <a:pt x="129" y="135"/>
                  </a:lnTo>
                  <a:close/>
                </a:path>
              </a:pathLst>
            </a:custGeom>
            <a:solidFill>
              <a:srgbClr val="45648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8" name="Freeform 92"/>
            <p:cNvSpPr>
              <a:spLocks noChangeAspect="1"/>
            </p:cNvSpPr>
            <p:nvPr/>
          </p:nvSpPr>
          <p:spPr bwMode="auto">
            <a:xfrm>
              <a:off x="10618" y="6568"/>
              <a:ext cx="382" cy="258"/>
            </a:xfrm>
            <a:custGeom>
              <a:avLst/>
              <a:gdLst/>
              <a:ahLst/>
              <a:cxnLst>
                <a:cxn ang="0">
                  <a:pos x="129" y="129"/>
                </a:cxn>
                <a:cxn ang="0">
                  <a:pos x="50" y="82"/>
                </a:cxn>
                <a:cxn ang="0">
                  <a:pos x="0" y="53"/>
                </a:cxn>
                <a:cxn ang="0">
                  <a:pos x="61" y="0"/>
                </a:cxn>
                <a:cxn ang="0">
                  <a:pos x="100" y="20"/>
                </a:cxn>
                <a:cxn ang="0">
                  <a:pos x="191" y="74"/>
                </a:cxn>
                <a:cxn ang="0">
                  <a:pos x="129" y="129"/>
                </a:cxn>
              </a:cxnLst>
              <a:rect l="0" t="0" r="r" b="b"/>
              <a:pathLst>
                <a:path w="191" h="129">
                  <a:moveTo>
                    <a:pt x="129" y="129"/>
                  </a:moveTo>
                  <a:cubicBezTo>
                    <a:pt x="129" y="129"/>
                    <a:pt x="80" y="116"/>
                    <a:pt x="50" y="82"/>
                  </a:cubicBezTo>
                  <a:cubicBezTo>
                    <a:pt x="30" y="61"/>
                    <a:pt x="0" y="53"/>
                    <a:pt x="0" y="53"/>
                  </a:cubicBezTo>
                  <a:cubicBezTo>
                    <a:pt x="61" y="0"/>
                    <a:pt x="61" y="0"/>
                    <a:pt x="61" y="0"/>
                  </a:cubicBezTo>
                  <a:cubicBezTo>
                    <a:pt x="61" y="0"/>
                    <a:pt x="81" y="2"/>
                    <a:pt x="100" y="20"/>
                  </a:cubicBezTo>
                  <a:cubicBezTo>
                    <a:pt x="127" y="54"/>
                    <a:pt x="191" y="74"/>
                    <a:pt x="191" y="74"/>
                  </a:cubicBezTo>
                  <a:lnTo>
                    <a:pt x="129" y="129"/>
                  </a:lnTo>
                  <a:close/>
                </a:path>
              </a:pathLst>
            </a:custGeom>
            <a:solidFill>
              <a:srgbClr val="D3DBE4"/>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69" name="Freeform 93"/>
            <p:cNvSpPr>
              <a:spLocks noChangeAspect="1"/>
            </p:cNvSpPr>
            <p:nvPr/>
          </p:nvSpPr>
          <p:spPr bwMode="auto">
            <a:xfrm>
              <a:off x="10498" y="6792"/>
              <a:ext cx="388" cy="86"/>
            </a:xfrm>
            <a:custGeom>
              <a:avLst/>
              <a:gdLst/>
              <a:ahLst/>
              <a:cxnLst>
                <a:cxn ang="0">
                  <a:pos x="0" y="22"/>
                </a:cxn>
                <a:cxn ang="0">
                  <a:pos x="388" y="86"/>
                </a:cxn>
                <a:cxn ang="0">
                  <a:pos x="386" y="64"/>
                </a:cxn>
                <a:cxn ang="0">
                  <a:pos x="0" y="0"/>
                </a:cxn>
                <a:cxn ang="0">
                  <a:pos x="0" y="22"/>
                </a:cxn>
              </a:cxnLst>
              <a:rect l="0" t="0" r="r" b="b"/>
              <a:pathLst>
                <a:path w="388" h="86">
                  <a:moveTo>
                    <a:pt x="0" y="22"/>
                  </a:moveTo>
                  <a:lnTo>
                    <a:pt x="388" y="86"/>
                  </a:lnTo>
                  <a:lnTo>
                    <a:pt x="386" y="64"/>
                  </a:lnTo>
                  <a:lnTo>
                    <a:pt x="0" y="0"/>
                  </a:lnTo>
                  <a:lnTo>
                    <a:pt x="0" y="22"/>
                  </a:lnTo>
                  <a:close/>
                </a:path>
              </a:pathLst>
            </a:custGeom>
            <a:solidFill>
              <a:srgbClr val="0B3C68"/>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sp>
          <p:nvSpPr>
            <p:cNvPr id="370" name="Freeform 94"/>
            <p:cNvSpPr>
              <a:spLocks noChangeAspect="1"/>
            </p:cNvSpPr>
            <p:nvPr/>
          </p:nvSpPr>
          <p:spPr bwMode="auto">
            <a:xfrm>
              <a:off x="10884" y="6700"/>
              <a:ext cx="178" cy="178"/>
            </a:xfrm>
            <a:custGeom>
              <a:avLst/>
              <a:gdLst/>
              <a:ahLst/>
              <a:cxnLst>
                <a:cxn ang="0">
                  <a:pos x="178" y="24"/>
                </a:cxn>
                <a:cxn ang="0">
                  <a:pos x="0" y="178"/>
                </a:cxn>
                <a:cxn ang="0">
                  <a:pos x="0" y="156"/>
                </a:cxn>
                <a:cxn ang="0">
                  <a:pos x="178" y="0"/>
                </a:cxn>
                <a:cxn ang="0">
                  <a:pos x="178" y="24"/>
                </a:cxn>
              </a:cxnLst>
              <a:rect l="0" t="0" r="r" b="b"/>
              <a:pathLst>
                <a:path w="178" h="178">
                  <a:moveTo>
                    <a:pt x="178" y="24"/>
                  </a:moveTo>
                  <a:lnTo>
                    <a:pt x="0" y="178"/>
                  </a:lnTo>
                  <a:lnTo>
                    <a:pt x="0" y="156"/>
                  </a:lnTo>
                  <a:lnTo>
                    <a:pt x="178" y="0"/>
                  </a:lnTo>
                  <a:lnTo>
                    <a:pt x="178" y="24"/>
                  </a:lnTo>
                  <a:close/>
                </a:path>
              </a:pathLst>
            </a:custGeom>
            <a:solidFill>
              <a:srgbClr val="5D7695"/>
            </a:solidFill>
            <a:ln w="9525">
              <a:noFill/>
              <a:round/>
              <a:headEnd/>
              <a:tailEnd/>
            </a:ln>
          </p:spPr>
          <p:txBody>
            <a:bodyPr/>
            <a:lstStyle/>
            <a:p>
              <a:pPr>
                <a:defRPr/>
              </a:pPr>
              <a:endParaRPr lang="zh-CN" altLang="en-US" sz="1500" kern="0" dirty="0">
                <a:solidFill>
                  <a:sysClr val="windowText" lastClr="000000"/>
                </a:solidFill>
                <a:latin typeface="FrutigerNext LT Regular" pitchFamily="34" charset="0"/>
                <a:ea typeface="MS PGothic" pitchFamily="34" charset="-128"/>
              </a:endParaRPr>
            </a:p>
          </p:txBody>
        </p:sp>
      </p:grpSp>
      <p:sp>
        <p:nvSpPr>
          <p:cNvPr id="205" name="Text Box 58"/>
          <p:cNvSpPr txBox="1">
            <a:spLocks noChangeArrowheads="1"/>
          </p:cNvSpPr>
          <p:nvPr/>
        </p:nvSpPr>
        <p:spPr bwMode="auto">
          <a:xfrm>
            <a:off x="2214547" y="3022328"/>
            <a:ext cx="2281257" cy="1269546"/>
          </a:xfrm>
          <a:prstGeom prst="rect">
            <a:avLst/>
          </a:prstGeom>
          <a:noFill/>
          <a:ln w="9525" algn="ctr">
            <a:noFill/>
            <a:miter lim="800000"/>
            <a:headEnd/>
            <a:tailEnd/>
          </a:ln>
          <a:effectLst/>
        </p:spPr>
        <p:txBody>
          <a:bodyPr wrap="square" lIns="68548" tIns="34274" rIns="68548" bIns="34274">
            <a:spAutoFit/>
          </a:bodyPr>
          <a:lstStyle/>
          <a:p>
            <a:pPr eaLnBrk="0" fontAlgn="base" hangingPunct="0">
              <a:lnSpc>
                <a:spcPct val="130000"/>
              </a:lnSpc>
              <a:spcBef>
                <a:spcPct val="0"/>
              </a:spcBef>
              <a:spcAft>
                <a:spcPct val="0"/>
              </a:spcAft>
              <a:buClr>
                <a:srgbClr val="FF9900"/>
              </a:buClr>
              <a:buFont typeface="Wingdings" pitchFamily="2" charset="2"/>
              <a:buChar char="§"/>
            </a:pPr>
            <a:r>
              <a:rPr lang="zh-CN" altLang="en-US" sz="1200" b="1" dirty="0">
                <a:solidFill>
                  <a:srgbClr val="000000">
                    <a:lumMod val="75000"/>
                    <a:lumOff val="25000"/>
                  </a:srgbClr>
                </a:solidFill>
                <a:latin typeface="Arial" pitchFamily="34" charset="0"/>
                <a:cs typeface="Arial" pitchFamily="34" charset="0"/>
              </a:rPr>
              <a:t>面</a:t>
            </a:r>
            <a:r>
              <a:rPr lang="zh-CN" altLang="en-US" sz="1200" b="1" dirty="0" smtClean="0">
                <a:solidFill>
                  <a:srgbClr val="000000">
                    <a:lumMod val="75000"/>
                    <a:lumOff val="25000"/>
                  </a:srgbClr>
                </a:solidFill>
                <a:latin typeface="Arial" pitchFamily="34" charset="0"/>
                <a:cs typeface="Arial" pitchFamily="34" charset="0"/>
              </a:rPr>
              <a:t>向业务的</a:t>
            </a:r>
            <a:r>
              <a:rPr lang="zh-CN" altLang="en-US" sz="1200" b="1" dirty="0">
                <a:solidFill>
                  <a:srgbClr val="000000">
                    <a:lumMod val="75000"/>
                    <a:lumOff val="25000"/>
                  </a:srgbClr>
                </a:solidFill>
                <a:latin typeface="Arial" pitchFamily="34" charset="0"/>
                <a:cs typeface="Arial" pitchFamily="34" charset="0"/>
              </a:rPr>
              <a:t>运维系统：</a:t>
            </a:r>
            <a:endParaRPr lang="en-US" altLang="zh-CN" sz="1200" b="1" dirty="0">
              <a:solidFill>
                <a:srgbClr val="000000">
                  <a:lumMod val="75000"/>
                  <a:lumOff val="25000"/>
                </a:srgbClr>
              </a:solidFill>
              <a:latin typeface="Arial" pitchFamily="34" charset="0"/>
              <a:cs typeface="Arial" pitchFamily="34" charset="0"/>
            </a:endParaRPr>
          </a:p>
          <a:p>
            <a:pPr eaLnBrk="0" fontAlgn="base" hangingPunct="0">
              <a:lnSpc>
                <a:spcPct val="130000"/>
              </a:lnSpc>
              <a:spcBef>
                <a:spcPct val="0"/>
              </a:spcBef>
              <a:spcAft>
                <a:spcPct val="0"/>
              </a:spcAft>
              <a:buClr>
                <a:srgbClr val="FF9900"/>
              </a:buClr>
            </a:pPr>
            <a:r>
              <a:rPr lang="zh-CN" altLang="en-US" sz="1200" dirty="0" smtClean="0">
                <a:solidFill>
                  <a:srgbClr val="000000">
                    <a:lumMod val="75000"/>
                    <a:lumOff val="25000"/>
                  </a:srgbClr>
                </a:solidFill>
                <a:latin typeface="Arial" pitchFamily="34" charset="0"/>
                <a:cs typeface="Arial" pitchFamily="34" charset="0"/>
              </a:rPr>
              <a:t>企业业务可视化管理、</a:t>
            </a:r>
            <a:endParaRPr lang="en-US" altLang="zh-CN" sz="1200" dirty="0" smtClean="0">
              <a:solidFill>
                <a:srgbClr val="000000">
                  <a:lumMod val="75000"/>
                  <a:lumOff val="25000"/>
                </a:srgbClr>
              </a:solidFill>
              <a:latin typeface="Arial" pitchFamily="34" charset="0"/>
              <a:cs typeface="Arial" pitchFamily="34" charset="0"/>
            </a:endParaRPr>
          </a:p>
          <a:p>
            <a:pPr eaLnBrk="0" fontAlgn="base" hangingPunct="0">
              <a:lnSpc>
                <a:spcPct val="130000"/>
              </a:lnSpc>
              <a:spcBef>
                <a:spcPct val="0"/>
              </a:spcBef>
              <a:spcAft>
                <a:spcPct val="0"/>
              </a:spcAft>
              <a:buClr>
                <a:srgbClr val="FF9900"/>
              </a:buClr>
            </a:pPr>
            <a:r>
              <a:rPr lang="zh-CN" altLang="en-US" sz="1200" dirty="0" smtClean="0">
                <a:solidFill>
                  <a:srgbClr val="000000">
                    <a:lumMod val="75000"/>
                    <a:lumOff val="25000"/>
                  </a:srgbClr>
                </a:solidFill>
                <a:latin typeface="Arial" pitchFamily="34" charset="0"/>
                <a:cs typeface="Arial" pitchFamily="34" charset="0"/>
              </a:rPr>
              <a:t>企业内部流量精细管理</a:t>
            </a:r>
            <a:endParaRPr lang="en-US" altLang="zh-CN" sz="1200" dirty="0" smtClean="0">
              <a:solidFill>
                <a:srgbClr val="000000">
                  <a:lumMod val="75000"/>
                  <a:lumOff val="25000"/>
                </a:srgbClr>
              </a:solidFill>
              <a:latin typeface="Arial" pitchFamily="34" charset="0"/>
              <a:cs typeface="Arial" pitchFamily="34" charset="0"/>
            </a:endParaRPr>
          </a:p>
          <a:p>
            <a:pPr eaLnBrk="0" fontAlgn="base" hangingPunct="0">
              <a:lnSpc>
                <a:spcPct val="130000"/>
              </a:lnSpc>
              <a:spcBef>
                <a:spcPct val="0"/>
              </a:spcBef>
              <a:spcAft>
                <a:spcPct val="0"/>
              </a:spcAft>
              <a:buClr>
                <a:srgbClr val="FF9900"/>
              </a:buClr>
              <a:buFont typeface="Wingdings" pitchFamily="2" charset="2"/>
              <a:buChar char="§"/>
            </a:pPr>
            <a:r>
              <a:rPr lang="zh-CN" altLang="en-US" sz="1200" b="1" dirty="0" smtClean="0">
                <a:solidFill>
                  <a:srgbClr val="000000">
                    <a:lumMod val="75000"/>
                    <a:lumOff val="25000"/>
                  </a:srgbClr>
                </a:solidFill>
                <a:latin typeface="Arial" pitchFamily="34" charset="0"/>
                <a:cs typeface="Arial" pitchFamily="34" charset="0"/>
              </a:rPr>
              <a:t>精细管理：</a:t>
            </a:r>
            <a:endParaRPr lang="en-US" altLang="zh-CN" sz="1200" b="1" dirty="0" smtClean="0">
              <a:solidFill>
                <a:srgbClr val="000000">
                  <a:lumMod val="75000"/>
                  <a:lumOff val="25000"/>
                </a:srgbClr>
              </a:solidFill>
              <a:latin typeface="Arial" pitchFamily="34" charset="0"/>
              <a:cs typeface="Arial" pitchFamily="34" charset="0"/>
            </a:endParaRPr>
          </a:p>
          <a:p>
            <a:pPr eaLnBrk="0" fontAlgn="base" hangingPunct="0">
              <a:lnSpc>
                <a:spcPct val="130000"/>
              </a:lnSpc>
              <a:spcBef>
                <a:spcPct val="0"/>
              </a:spcBef>
              <a:spcAft>
                <a:spcPct val="0"/>
              </a:spcAft>
              <a:buClr>
                <a:srgbClr val="FF9900"/>
              </a:buClr>
            </a:pPr>
            <a:r>
              <a:rPr lang="en-US" altLang="zh-CN" sz="1200" b="1" dirty="0" smtClean="0">
                <a:solidFill>
                  <a:srgbClr val="000000">
                    <a:lumMod val="75000"/>
                    <a:lumOff val="25000"/>
                  </a:srgbClr>
                </a:solidFill>
                <a:latin typeface="Arial" pitchFamily="34" charset="0"/>
                <a:cs typeface="Arial" pitchFamily="34" charset="0"/>
              </a:rPr>
              <a:t> </a:t>
            </a:r>
            <a:r>
              <a:rPr lang="zh-CN" altLang="en-US" sz="1200" dirty="0" smtClean="0">
                <a:solidFill>
                  <a:srgbClr val="000000">
                    <a:lumMod val="75000"/>
                    <a:lumOff val="25000"/>
                  </a:srgbClr>
                </a:solidFill>
                <a:latin typeface="Arial" pitchFamily="34" charset="0"/>
                <a:cs typeface="Arial" pitchFamily="34" charset="0"/>
              </a:rPr>
              <a:t>网络流量分析</a:t>
            </a:r>
            <a:r>
              <a:rPr lang="en-US" altLang="zh-CN" sz="1200" dirty="0" smtClean="0">
                <a:solidFill>
                  <a:srgbClr val="000000">
                    <a:lumMod val="75000"/>
                    <a:lumOff val="25000"/>
                  </a:srgbClr>
                </a:solidFill>
                <a:latin typeface="Arial" pitchFamily="34" charset="0"/>
                <a:cs typeface="Arial" pitchFamily="34" charset="0"/>
              </a:rPr>
              <a:t>,</a:t>
            </a:r>
            <a:r>
              <a:rPr lang="zh-CN" altLang="en-US" sz="1200" dirty="0" smtClean="0">
                <a:solidFill>
                  <a:srgbClr val="000000">
                    <a:lumMod val="75000"/>
                    <a:lumOff val="25000"/>
                  </a:srgbClr>
                </a:solidFill>
                <a:latin typeface="Arial" pitchFamily="34" charset="0"/>
                <a:cs typeface="Arial" pitchFamily="34" charset="0"/>
              </a:rPr>
              <a:t>聚焦核心业务</a:t>
            </a:r>
            <a:r>
              <a:rPr lang="en-US" altLang="zh-CN" sz="1200" dirty="0" smtClean="0">
                <a:solidFill>
                  <a:srgbClr val="000000">
                    <a:lumMod val="75000"/>
                    <a:lumOff val="25000"/>
                  </a:srgbClr>
                </a:solidFill>
                <a:latin typeface="Arial" pitchFamily="34" charset="0"/>
                <a:cs typeface="Arial" pitchFamily="34" charset="0"/>
              </a:rPr>
              <a:t>  </a:t>
            </a:r>
          </a:p>
        </p:txBody>
      </p:sp>
      <p:pic>
        <p:nvPicPr>
          <p:cNvPr id="236" name="Picture 8" descr="房子4"/>
          <p:cNvPicPr>
            <a:picLocks noChangeAspect="1" noChangeArrowheads="1"/>
          </p:cNvPicPr>
          <p:nvPr/>
        </p:nvPicPr>
        <p:blipFill>
          <a:blip r:embed="rId18" cstate="print">
            <a:clrChange>
              <a:clrFrom>
                <a:srgbClr val="FFFFFF"/>
              </a:clrFrom>
              <a:clrTo>
                <a:srgbClr val="FFFFFF">
                  <a:alpha val="0"/>
                </a:srgbClr>
              </a:clrTo>
            </a:clrChange>
          </a:blip>
          <a:srcRect b="-160"/>
          <a:stretch>
            <a:fillRect/>
          </a:stretch>
        </p:blipFill>
        <p:spPr bwMode="auto">
          <a:xfrm>
            <a:off x="4508080" y="3195521"/>
            <a:ext cx="528637" cy="685800"/>
          </a:xfrm>
          <a:prstGeom prst="rect">
            <a:avLst/>
          </a:prstGeom>
          <a:noFill/>
        </p:spPr>
      </p:pic>
      <p:sp>
        <p:nvSpPr>
          <p:cNvPr id="237" name="Text Box 9"/>
          <p:cNvSpPr txBox="1">
            <a:spLocks noChangeArrowheads="1"/>
          </p:cNvSpPr>
          <p:nvPr/>
        </p:nvSpPr>
        <p:spPr bwMode="auto">
          <a:xfrm>
            <a:off x="4424369" y="3844412"/>
            <a:ext cx="719137" cy="196208"/>
          </a:xfrm>
          <a:prstGeom prst="rect">
            <a:avLst/>
          </a:prstGeom>
          <a:noFill/>
          <a:ln w="6350" algn="ctr">
            <a:noFill/>
            <a:miter lim="800000"/>
            <a:headEnd/>
            <a:tailEnd/>
          </a:ln>
          <a:effectLst/>
        </p:spPr>
        <p:txBody>
          <a:bodyPr lIns="68562" tIns="34281" rIns="68562" bIns="34281">
            <a:spAutoFit/>
          </a:bodyPr>
          <a:lstStyle/>
          <a:p>
            <a:pPr algn="ctr" defTabSz="601106">
              <a:spcBef>
                <a:spcPct val="50000"/>
              </a:spcBef>
            </a:pPr>
            <a:r>
              <a:rPr lang="zh-CN" altLang="en-US" sz="800" b="1" dirty="0" smtClean="0">
                <a:solidFill>
                  <a:srgbClr val="000000"/>
                </a:solidFill>
                <a:latin typeface="FrutigerNext LT Regular" pitchFamily="34" charset="0"/>
                <a:ea typeface="宋体" charset="-122"/>
              </a:rPr>
              <a:t>学校</a:t>
            </a:r>
            <a:endParaRPr lang="en-US" altLang="zh-CN" sz="800" b="1" dirty="0">
              <a:solidFill>
                <a:srgbClr val="000000"/>
              </a:solidFill>
              <a:latin typeface="FrutigerNext LT Regular" pitchFamily="34" charset="0"/>
              <a:ea typeface="宋体" charset="-122"/>
            </a:endParaRPr>
          </a:p>
        </p:txBody>
      </p:sp>
      <p:pic>
        <p:nvPicPr>
          <p:cNvPr id="238" name="Picture 10" descr="人-电脑-电话"/>
          <p:cNvPicPr>
            <a:picLocks noChangeAspect="1" noChangeArrowheads="1"/>
          </p:cNvPicPr>
          <p:nvPr/>
        </p:nvPicPr>
        <p:blipFill>
          <a:blip r:embed="rId19" cstate="print"/>
          <a:srcRect/>
          <a:stretch>
            <a:fillRect/>
          </a:stretch>
        </p:blipFill>
        <p:spPr bwMode="auto">
          <a:xfrm>
            <a:off x="5011317" y="3412216"/>
            <a:ext cx="576263" cy="369094"/>
          </a:xfrm>
          <a:prstGeom prst="rect">
            <a:avLst/>
          </a:prstGeom>
          <a:noFill/>
        </p:spPr>
      </p:pic>
      <p:sp>
        <p:nvSpPr>
          <p:cNvPr id="241" name="AutoShape 13"/>
          <p:cNvSpPr>
            <a:spLocks noChangeArrowheads="1"/>
          </p:cNvSpPr>
          <p:nvPr/>
        </p:nvSpPr>
        <p:spPr bwMode="auto">
          <a:xfrm>
            <a:off x="7387804" y="3250291"/>
            <a:ext cx="71437" cy="723900"/>
          </a:xfrm>
          <a:prstGeom prst="can">
            <a:avLst>
              <a:gd name="adj" fmla="val 38719"/>
            </a:avLst>
          </a:prstGeom>
          <a:gradFill rotWithShape="1">
            <a:gsLst>
              <a:gs pos="0">
                <a:srgbClr val="66CCFF">
                  <a:alpha val="80000"/>
                </a:srgbClr>
              </a:gs>
              <a:gs pos="100000">
                <a:srgbClr val="66CCFF">
                  <a:gamma/>
                  <a:shade val="46275"/>
                  <a:invGamma/>
                </a:srgbClr>
              </a:gs>
            </a:gsLst>
            <a:lin ang="5400000" scaled="1"/>
          </a:gradFill>
          <a:ln w="6350">
            <a:solidFill>
              <a:srgbClr val="000000"/>
            </a:solidFill>
            <a:round/>
            <a:headEnd/>
            <a:tailEnd/>
          </a:ln>
          <a:effectLst/>
        </p:spPr>
        <p:txBody>
          <a:bodyPr wrap="none" lIns="68562" tIns="34281" rIns="68562" bIns="34281" anchor="ctr"/>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sp>
        <p:nvSpPr>
          <p:cNvPr id="242" name="Text Box 14"/>
          <p:cNvSpPr txBox="1">
            <a:spLocks noChangeArrowheads="1"/>
          </p:cNvSpPr>
          <p:nvPr/>
        </p:nvSpPr>
        <p:spPr bwMode="auto">
          <a:xfrm>
            <a:off x="5578073" y="3311521"/>
            <a:ext cx="649287" cy="207731"/>
          </a:xfrm>
          <a:prstGeom prst="rect">
            <a:avLst/>
          </a:prstGeom>
          <a:noFill/>
          <a:ln w="6350" algn="ctr">
            <a:noFill/>
            <a:miter lim="800000"/>
            <a:headEnd/>
            <a:tailEnd/>
          </a:ln>
          <a:effectLst/>
        </p:spPr>
        <p:txBody>
          <a:bodyPr lIns="68562" tIns="34281" rIns="68562" bIns="34281">
            <a:spAutoFit/>
          </a:bodyPr>
          <a:lstStyle/>
          <a:p>
            <a:pPr algn="ctr" defTabSz="601106">
              <a:spcBef>
                <a:spcPct val="50000"/>
              </a:spcBef>
              <a:defRPr/>
            </a:pPr>
            <a:r>
              <a:rPr lang="zh-CN" altLang="en-US" sz="900" b="1" kern="0" dirty="0" smtClean="0">
                <a:solidFill>
                  <a:sysClr val="windowText" lastClr="000000"/>
                </a:solidFill>
                <a:latin typeface="FrutigerNext LT Regular" pitchFamily="34" charset="0"/>
                <a:ea typeface="宋体" charset="-122"/>
              </a:rPr>
              <a:t>教学系</a:t>
            </a:r>
            <a:r>
              <a:rPr lang="zh-CN" altLang="en-US" sz="900" b="1" kern="0" dirty="0">
                <a:solidFill>
                  <a:sysClr val="windowText" lastClr="000000"/>
                </a:solidFill>
                <a:latin typeface="FrutigerNext LT Regular" pitchFamily="34" charset="0"/>
                <a:ea typeface="宋体" charset="-122"/>
              </a:rPr>
              <a:t>统</a:t>
            </a:r>
          </a:p>
        </p:txBody>
      </p:sp>
      <p:graphicFrame>
        <p:nvGraphicFramePr>
          <p:cNvPr id="243" name="Object 15"/>
          <p:cNvGraphicFramePr>
            <a:graphicFrameLocks noChangeAspect="1"/>
          </p:cNvGraphicFramePr>
          <p:nvPr/>
        </p:nvGraphicFramePr>
        <p:xfrm>
          <a:off x="5717754" y="3499130"/>
          <a:ext cx="441325" cy="142875"/>
        </p:xfrm>
        <a:graphic>
          <a:graphicData uri="http://schemas.openxmlformats.org/drawingml/2006/compatibility">
            <com:legacyDrawing xmlns:com="http://schemas.openxmlformats.org/drawingml/2006/compatibility" spid="_x0000_s6146"/>
          </a:graphicData>
        </a:graphic>
      </p:graphicFrame>
      <p:sp>
        <p:nvSpPr>
          <p:cNvPr id="244" name="Line 16"/>
          <p:cNvSpPr>
            <a:spLocks noChangeShapeType="1"/>
          </p:cNvSpPr>
          <p:nvPr/>
        </p:nvSpPr>
        <p:spPr bwMode="auto">
          <a:xfrm flipV="1">
            <a:off x="6101929" y="3568187"/>
            <a:ext cx="554037" cy="1191"/>
          </a:xfrm>
          <a:prstGeom prst="line">
            <a:avLst/>
          </a:prstGeom>
          <a:noFill/>
          <a:ln w="25400">
            <a:solidFill>
              <a:srgbClr val="777777"/>
            </a:solidFill>
            <a:round/>
            <a:headEnd/>
            <a:tailEnd/>
          </a:ln>
          <a:effectLst/>
        </p:spPr>
        <p:txBody>
          <a:bodyPr lIns="68562" tIns="34281" rIns="68562" bIns="34281"/>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pic>
        <p:nvPicPr>
          <p:cNvPr id="245" name="Picture 17"/>
          <p:cNvPicPr>
            <a:picLocks noChangeArrowheads="1"/>
          </p:cNvPicPr>
          <p:nvPr/>
        </p:nvPicPr>
        <p:blipFill>
          <a:blip r:embed="rId20" cstate="print"/>
          <a:srcRect/>
          <a:stretch>
            <a:fillRect/>
          </a:stretch>
        </p:blipFill>
        <p:spPr bwMode="auto">
          <a:xfrm>
            <a:off x="6235278" y="3412216"/>
            <a:ext cx="198437" cy="263128"/>
          </a:xfrm>
          <a:prstGeom prst="rect">
            <a:avLst/>
          </a:prstGeom>
          <a:noFill/>
          <a:ln w="12700">
            <a:noFill/>
            <a:prstDash val="dash"/>
            <a:miter lim="800000"/>
            <a:headEnd/>
            <a:tailEnd/>
          </a:ln>
          <a:effectLst/>
        </p:spPr>
      </p:pic>
      <p:sp>
        <p:nvSpPr>
          <p:cNvPr id="246" name="Line 18"/>
          <p:cNvSpPr>
            <a:spLocks noChangeShapeType="1"/>
          </p:cNvSpPr>
          <p:nvPr/>
        </p:nvSpPr>
        <p:spPr bwMode="auto">
          <a:xfrm flipV="1">
            <a:off x="7027440" y="3574140"/>
            <a:ext cx="360362" cy="1191"/>
          </a:xfrm>
          <a:prstGeom prst="line">
            <a:avLst/>
          </a:prstGeom>
          <a:noFill/>
          <a:ln w="25400">
            <a:solidFill>
              <a:srgbClr val="777777"/>
            </a:solidFill>
            <a:round/>
            <a:headEnd/>
            <a:tailEnd/>
          </a:ln>
          <a:effectLst/>
        </p:spPr>
        <p:txBody>
          <a:bodyPr lIns="68562" tIns="34281" rIns="68562" bIns="34281"/>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sp>
        <p:nvSpPr>
          <p:cNvPr id="247" name="Freeform 19"/>
          <p:cNvSpPr>
            <a:spLocks/>
          </p:cNvSpPr>
          <p:nvPr/>
        </p:nvSpPr>
        <p:spPr bwMode="ltGray">
          <a:xfrm rot="199905">
            <a:off x="6517855" y="3361322"/>
            <a:ext cx="549275" cy="386347"/>
          </a:xfrm>
          <a:custGeom>
            <a:avLst/>
            <a:gdLst/>
            <a:ahLst/>
            <a:cxnLst>
              <a:cxn ang="0">
                <a:pos x="8082" y="658"/>
              </a:cxn>
              <a:cxn ang="0">
                <a:pos x="8958" y="282"/>
              </a:cxn>
              <a:cxn ang="0">
                <a:pos x="9975" y="54"/>
              </a:cxn>
              <a:cxn ang="0">
                <a:pos x="12081" y="148"/>
              </a:cxn>
              <a:cxn ang="0">
                <a:pos x="13702" y="911"/>
              </a:cxn>
              <a:cxn ang="0">
                <a:pos x="14427" y="2073"/>
              </a:cxn>
              <a:cxn ang="0">
                <a:pos x="14452" y="2388"/>
              </a:cxn>
              <a:cxn ang="0">
                <a:pos x="14594" y="2503"/>
              </a:cxn>
              <a:cxn ang="0">
                <a:pos x="14986" y="2562"/>
              </a:cxn>
              <a:cxn ang="0">
                <a:pos x="15877" y="3134"/>
              </a:cxn>
              <a:cxn ang="0">
                <a:pos x="16302" y="4134"/>
              </a:cxn>
              <a:cxn ang="0">
                <a:pos x="16173" y="5243"/>
              </a:cxn>
              <a:cxn ang="0">
                <a:pos x="15741" y="6005"/>
              </a:cxn>
              <a:cxn ang="0">
                <a:pos x="15105" y="6560"/>
              </a:cxn>
              <a:cxn ang="0">
                <a:pos x="14823" y="6966"/>
              </a:cxn>
              <a:cxn ang="0">
                <a:pos x="15196" y="7568"/>
              </a:cxn>
              <a:cxn ang="0">
                <a:pos x="15314" y="8268"/>
              </a:cxn>
              <a:cxn ang="0">
                <a:pos x="15057" y="9164"/>
              </a:cxn>
              <a:cxn ang="0">
                <a:pos x="14230" y="9993"/>
              </a:cxn>
              <a:cxn ang="0">
                <a:pos x="13068" y="10352"/>
              </a:cxn>
              <a:cxn ang="0">
                <a:pos x="12342" y="10295"/>
              </a:cxn>
              <a:cxn ang="0">
                <a:pos x="12080" y="10220"/>
              </a:cxn>
              <a:cxn ang="0">
                <a:pos x="11836" y="10119"/>
              </a:cxn>
              <a:cxn ang="0">
                <a:pos x="11768" y="10319"/>
              </a:cxn>
              <a:cxn ang="0">
                <a:pos x="11678" y="10797"/>
              </a:cxn>
              <a:cxn ang="0">
                <a:pos x="11146" y="11520"/>
              </a:cxn>
              <a:cxn ang="0">
                <a:pos x="10300" y="11906"/>
              </a:cxn>
              <a:cxn ang="0">
                <a:pos x="9439" y="11884"/>
              </a:cxn>
              <a:cxn ang="0">
                <a:pos x="8937" y="11675"/>
              </a:cxn>
              <a:cxn ang="0">
                <a:pos x="8547" y="11344"/>
              </a:cxn>
              <a:cxn ang="0">
                <a:pos x="8109" y="11234"/>
              </a:cxn>
              <a:cxn ang="0">
                <a:pos x="7295" y="11546"/>
              </a:cxn>
              <a:cxn ang="0">
                <a:pos x="6366" y="11690"/>
              </a:cxn>
              <a:cxn ang="0">
                <a:pos x="5057" y="11579"/>
              </a:cxn>
              <a:cxn ang="0">
                <a:pos x="3708" y="10961"/>
              </a:cxn>
              <a:cxn ang="0">
                <a:pos x="3026" y="9980"/>
              </a:cxn>
              <a:cxn ang="0">
                <a:pos x="3007" y="9418"/>
              </a:cxn>
              <a:cxn ang="0">
                <a:pos x="2672" y="9508"/>
              </a:cxn>
              <a:cxn ang="0">
                <a:pos x="2239" y="9567"/>
              </a:cxn>
              <a:cxn ang="0">
                <a:pos x="1791" y="9544"/>
              </a:cxn>
              <a:cxn ang="0">
                <a:pos x="786" y="9132"/>
              </a:cxn>
              <a:cxn ang="0">
                <a:pos x="132" y="8292"/>
              </a:cxn>
              <a:cxn ang="0">
                <a:pos x="42" y="7224"/>
              </a:cxn>
              <a:cxn ang="0">
                <a:pos x="378" y="6477"/>
              </a:cxn>
              <a:cxn ang="0">
                <a:pos x="981" y="5917"/>
              </a:cxn>
              <a:cxn ang="0">
                <a:pos x="1659" y="5574"/>
              </a:cxn>
              <a:cxn ang="0">
                <a:pos x="1397" y="5049"/>
              </a:cxn>
              <a:cxn ang="0">
                <a:pos x="1294" y="4466"/>
              </a:cxn>
              <a:cxn ang="0">
                <a:pos x="1401" y="3739"/>
              </a:cxn>
              <a:cxn ang="0">
                <a:pos x="2105" y="2704"/>
              </a:cxn>
              <a:cxn ang="0">
                <a:pos x="3256" y="2128"/>
              </a:cxn>
              <a:cxn ang="0">
                <a:pos x="4299" y="2100"/>
              </a:cxn>
              <a:cxn ang="0">
                <a:pos x="4528" y="2151"/>
              </a:cxn>
              <a:cxn ang="0">
                <a:pos x="4745" y="2220"/>
              </a:cxn>
              <a:cxn ang="0">
                <a:pos x="4881" y="2258"/>
              </a:cxn>
              <a:cxn ang="0">
                <a:pos x="5103" y="1683"/>
              </a:cxn>
              <a:cxn ang="0">
                <a:pos x="5718" y="1034"/>
              </a:cxn>
              <a:cxn ang="0">
                <a:pos x="6527" y="774"/>
              </a:cxn>
              <a:cxn ang="0">
                <a:pos x="6951" y="830"/>
              </a:cxn>
              <a:cxn ang="0">
                <a:pos x="7191" y="929"/>
              </a:cxn>
              <a:cxn ang="0">
                <a:pos x="7403" y="1072"/>
              </a:cxn>
            </a:cxnLst>
            <a:rect l="0" t="0" r="r" b="b"/>
            <a:pathLst>
              <a:path w="16320" h="11943">
                <a:moveTo>
                  <a:pt x="7438" y="1101"/>
                </a:moveTo>
                <a:lnTo>
                  <a:pt x="7496" y="1053"/>
                </a:lnTo>
                <a:lnTo>
                  <a:pt x="7554" y="1006"/>
                </a:lnTo>
                <a:lnTo>
                  <a:pt x="7615" y="960"/>
                </a:lnTo>
                <a:lnTo>
                  <a:pt x="7678" y="914"/>
                </a:lnTo>
                <a:lnTo>
                  <a:pt x="7741" y="869"/>
                </a:lnTo>
                <a:lnTo>
                  <a:pt x="7806" y="825"/>
                </a:lnTo>
                <a:lnTo>
                  <a:pt x="7873" y="782"/>
                </a:lnTo>
                <a:lnTo>
                  <a:pt x="7942" y="740"/>
                </a:lnTo>
                <a:lnTo>
                  <a:pt x="8011" y="698"/>
                </a:lnTo>
                <a:lnTo>
                  <a:pt x="8082" y="658"/>
                </a:lnTo>
                <a:lnTo>
                  <a:pt x="8156" y="618"/>
                </a:lnTo>
                <a:lnTo>
                  <a:pt x="8229" y="580"/>
                </a:lnTo>
                <a:lnTo>
                  <a:pt x="8305" y="542"/>
                </a:lnTo>
                <a:lnTo>
                  <a:pt x="8382" y="506"/>
                </a:lnTo>
                <a:lnTo>
                  <a:pt x="8461" y="470"/>
                </a:lnTo>
                <a:lnTo>
                  <a:pt x="8540" y="436"/>
                </a:lnTo>
                <a:lnTo>
                  <a:pt x="8621" y="403"/>
                </a:lnTo>
                <a:lnTo>
                  <a:pt x="8704" y="371"/>
                </a:lnTo>
                <a:lnTo>
                  <a:pt x="8786" y="340"/>
                </a:lnTo>
                <a:lnTo>
                  <a:pt x="8871" y="310"/>
                </a:lnTo>
                <a:lnTo>
                  <a:pt x="8958" y="282"/>
                </a:lnTo>
                <a:lnTo>
                  <a:pt x="9044" y="255"/>
                </a:lnTo>
                <a:lnTo>
                  <a:pt x="9132" y="228"/>
                </a:lnTo>
                <a:lnTo>
                  <a:pt x="9222" y="204"/>
                </a:lnTo>
                <a:lnTo>
                  <a:pt x="9313" y="180"/>
                </a:lnTo>
                <a:lnTo>
                  <a:pt x="9403" y="158"/>
                </a:lnTo>
                <a:lnTo>
                  <a:pt x="9496" y="137"/>
                </a:lnTo>
                <a:lnTo>
                  <a:pt x="9590" y="118"/>
                </a:lnTo>
                <a:lnTo>
                  <a:pt x="9685" y="99"/>
                </a:lnTo>
                <a:lnTo>
                  <a:pt x="9780" y="83"/>
                </a:lnTo>
                <a:lnTo>
                  <a:pt x="9877" y="68"/>
                </a:lnTo>
                <a:lnTo>
                  <a:pt x="9975" y="54"/>
                </a:lnTo>
                <a:lnTo>
                  <a:pt x="10176" y="31"/>
                </a:lnTo>
                <a:lnTo>
                  <a:pt x="10375" y="13"/>
                </a:lnTo>
                <a:lnTo>
                  <a:pt x="10574" y="4"/>
                </a:lnTo>
                <a:lnTo>
                  <a:pt x="10771" y="0"/>
                </a:lnTo>
                <a:lnTo>
                  <a:pt x="10967" y="3"/>
                </a:lnTo>
                <a:lnTo>
                  <a:pt x="11160" y="12"/>
                </a:lnTo>
                <a:lnTo>
                  <a:pt x="11351" y="27"/>
                </a:lnTo>
                <a:lnTo>
                  <a:pt x="11538" y="48"/>
                </a:lnTo>
                <a:lnTo>
                  <a:pt x="11723" y="76"/>
                </a:lnTo>
                <a:lnTo>
                  <a:pt x="11903" y="109"/>
                </a:lnTo>
                <a:lnTo>
                  <a:pt x="12081" y="148"/>
                </a:lnTo>
                <a:lnTo>
                  <a:pt x="12254" y="192"/>
                </a:lnTo>
                <a:lnTo>
                  <a:pt x="12424" y="241"/>
                </a:lnTo>
                <a:lnTo>
                  <a:pt x="12588" y="296"/>
                </a:lnTo>
                <a:lnTo>
                  <a:pt x="12747" y="356"/>
                </a:lnTo>
                <a:lnTo>
                  <a:pt x="12902" y="421"/>
                </a:lnTo>
                <a:lnTo>
                  <a:pt x="13051" y="492"/>
                </a:lnTo>
                <a:lnTo>
                  <a:pt x="13194" y="566"/>
                </a:lnTo>
                <a:lnTo>
                  <a:pt x="13330" y="645"/>
                </a:lnTo>
                <a:lnTo>
                  <a:pt x="13461" y="729"/>
                </a:lnTo>
                <a:lnTo>
                  <a:pt x="13584" y="818"/>
                </a:lnTo>
                <a:lnTo>
                  <a:pt x="13702" y="911"/>
                </a:lnTo>
                <a:lnTo>
                  <a:pt x="13811" y="1008"/>
                </a:lnTo>
                <a:lnTo>
                  <a:pt x="13913" y="1108"/>
                </a:lnTo>
                <a:lnTo>
                  <a:pt x="14008" y="1214"/>
                </a:lnTo>
                <a:lnTo>
                  <a:pt x="14093" y="1322"/>
                </a:lnTo>
                <a:lnTo>
                  <a:pt x="14171" y="1434"/>
                </a:lnTo>
                <a:lnTo>
                  <a:pt x="14239" y="1550"/>
                </a:lnTo>
                <a:lnTo>
                  <a:pt x="14299" y="1669"/>
                </a:lnTo>
                <a:lnTo>
                  <a:pt x="14349" y="1791"/>
                </a:lnTo>
                <a:lnTo>
                  <a:pt x="14390" y="1916"/>
                </a:lnTo>
                <a:lnTo>
                  <a:pt x="14421" y="2044"/>
                </a:lnTo>
                <a:lnTo>
                  <a:pt x="14427" y="2073"/>
                </a:lnTo>
                <a:lnTo>
                  <a:pt x="14431" y="2102"/>
                </a:lnTo>
                <a:lnTo>
                  <a:pt x="14436" y="2131"/>
                </a:lnTo>
                <a:lnTo>
                  <a:pt x="14440" y="2159"/>
                </a:lnTo>
                <a:lnTo>
                  <a:pt x="14443" y="2188"/>
                </a:lnTo>
                <a:lnTo>
                  <a:pt x="14446" y="2217"/>
                </a:lnTo>
                <a:lnTo>
                  <a:pt x="14448" y="2245"/>
                </a:lnTo>
                <a:lnTo>
                  <a:pt x="14450" y="2274"/>
                </a:lnTo>
                <a:lnTo>
                  <a:pt x="14451" y="2303"/>
                </a:lnTo>
                <a:lnTo>
                  <a:pt x="14452" y="2331"/>
                </a:lnTo>
                <a:lnTo>
                  <a:pt x="14452" y="2360"/>
                </a:lnTo>
                <a:lnTo>
                  <a:pt x="14452" y="2388"/>
                </a:lnTo>
                <a:lnTo>
                  <a:pt x="14451" y="2417"/>
                </a:lnTo>
                <a:lnTo>
                  <a:pt x="14450" y="2445"/>
                </a:lnTo>
                <a:lnTo>
                  <a:pt x="14448" y="2474"/>
                </a:lnTo>
                <a:lnTo>
                  <a:pt x="14446" y="2502"/>
                </a:lnTo>
                <a:lnTo>
                  <a:pt x="14467" y="2502"/>
                </a:lnTo>
                <a:lnTo>
                  <a:pt x="14488" y="2501"/>
                </a:lnTo>
                <a:lnTo>
                  <a:pt x="14510" y="2501"/>
                </a:lnTo>
                <a:lnTo>
                  <a:pt x="14530" y="2501"/>
                </a:lnTo>
                <a:lnTo>
                  <a:pt x="14551" y="2502"/>
                </a:lnTo>
                <a:lnTo>
                  <a:pt x="14573" y="2502"/>
                </a:lnTo>
                <a:lnTo>
                  <a:pt x="14594" y="2503"/>
                </a:lnTo>
                <a:lnTo>
                  <a:pt x="14615" y="2504"/>
                </a:lnTo>
                <a:lnTo>
                  <a:pt x="14636" y="2505"/>
                </a:lnTo>
                <a:lnTo>
                  <a:pt x="14657" y="2507"/>
                </a:lnTo>
                <a:lnTo>
                  <a:pt x="14679" y="2508"/>
                </a:lnTo>
                <a:lnTo>
                  <a:pt x="14699" y="2510"/>
                </a:lnTo>
                <a:lnTo>
                  <a:pt x="14721" y="2512"/>
                </a:lnTo>
                <a:lnTo>
                  <a:pt x="14742" y="2515"/>
                </a:lnTo>
                <a:lnTo>
                  <a:pt x="14762" y="2517"/>
                </a:lnTo>
                <a:lnTo>
                  <a:pt x="14784" y="2520"/>
                </a:lnTo>
                <a:lnTo>
                  <a:pt x="14886" y="2538"/>
                </a:lnTo>
                <a:lnTo>
                  <a:pt x="14986" y="2562"/>
                </a:lnTo>
                <a:lnTo>
                  <a:pt x="15083" y="2591"/>
                </a:lnTo>
                <a:lnTo>
                  <a:pt x="15178" y="2624"/>
                </a:lnTo>
                <a:lnTo>
                  <a:pt x="15268" y="2663"/>
                </a:lnTo>
                <a:lnTo>
                  <a:pt x="15356" y="2706"/>
                </a:lnTo>
                <a:lnTo>
                  <a:pt x="15441" y="2755"/>
                </a:lnTo>
                <a:lnTo>
                  <a:pt x="15522" y="2808"/>
                </a:lnTo>
                <a:lnTo>
                  <a:pt x="15601" y="2865"/>
                </a:lnTo>
                <a:lnTo>
                  <a:pt x="15675" y="2927"/>
                </a:lnTo>
                <a:lnTo>
                  <a:pt x="15747" y="2991"/>
                </a:lnTo>
                <a:lnTo>
                  <a:pt x="15814" y="3061"/>
                </a:lnTo>
                <a:lnTo>
                  <a:pt x="15877" y="3134"/>
                </a:lnTo>
                <a:lnTo>
                  <a:pt x="15938" y="3210"/>
                </a:lnTo>
                <a:lnTo>
                  <a:pt x="15994" y="3290"/>
                </a:lnTo>
                <a:lnTo>
                  <a:pt x="16045" y="3373"/>
                </a:lnTo>
                <a:lnTo>
                  <a:pt x="16093" y="3459"/>
                </a:lnTo>
                <a:lnTo>
                  <a:pt x="16136" y="3548"/>
                </a:lnTo>
                <a:lnTo>
                  <a:pt x="16175" y="3641"/>
                </a:lnTo>
                <a:lnTo>
                  <a:pt x="16210" y="3735"/>
                </a:lnTo>
                <a:lnTo>
                  <a:pt x="16239" y="3831"/>
                </a:lnTo>
                <a:lnTo>
                  <a:pt x="16265" y="3931"/>
                </a:lnTo>
                <a:lnTo>
                  <a:pt x="16286" y="4031"/>
                </a:lnTo>
                <a:lnTo>
                  <a:pt x="16302" y="4134"/>
                </a:lnTo>
                <a:lnTo>
                  <a:pt x="16313" y="4239"/>
                </a:lnTo>
                <a:lnTo>
                  <a:pt x="16319" y="4345"/>
                </a:lnTo>
                <a:lnTo>
                  <a:pt x="16320" y="4453"/>
                </a:lnTo>
                <a:lnTo>
                  <a:pt x="16316" y="4562"/>
                </a:lnTo>
                <a:lnTo>
                  <a:pt x="16307" y="4672"/>
                </a:lnTo>
                <a:lnTo>
                  <a:pt x="16291" y="4783"/>
                </a:lnTo>
                <a:lnTo>
                  <a:pt x="16271" y="4895"/>
                </a:lnTo>
                <a:lnTo>
                  <a:pt x="16246" y="5007"/>
                </a:lnTo>
                <a:lnTo>
                  <a:pt x="16224" y="5087"/>
                </a:lnTo>
                <a:lnTo>
                  <a:pt x="16200" y="5165"/>
                </a:lnTo>
                <a:lnTo>
                  <a:pt x="16173" y="5243"/>
                </a:lnTo>
                <a:lnTo>
                  <a:pt x="16145" y="5319"/>
                </a:lnTo>
                <a:lnTo>
                  <a:pt x="16113" y="5394"/>
                </a:lnTo>
                <a:lnTo>
                  <a:pt x="16080" y="5468"/>
                </a:lnTo>
                <a:lnTo>
                  <a:pt x="16045" y="5540"/>
                </a:lnTo>
                <a:lnTo>
                  <a:pt x="16007" y="5611"/>
                </a:lnTo>
                <a:lnTo>
                  <a:pt x="15967" y="5680"/>
                </a:lnTo>
                <a:lnTo>
                  <a:pt x="15925" y="5749"/>
                </a:lnTo>
                <a:lnTo>
                  <a:pt x="15882" y="5815"/>
                </a:lnTo>
                <a:lnTo>
                  <a:pt x="15837" y="5880"/>
                </a:lnTo>
                <a:lnTo>
                  <a:pt x="15790" y="5943"/>
                </a:lnTo>
                <a:lnTo>
                  <a:pt x="15741" y="6005"/>
                </a:lnTo>
                <a:lnTo>
                  <a:pt x="15690" y="6064"/>
                </a:lnTo>
                <a:lnTo>
                  <a:pt x="15638" y="6123"/>
                </a:lnTo>
                <a:lnTo>
                  <a:pt x="15584" y="6179"/>
                </a:lnTo>
                <a:lnTo>
                  <a:pt x="15528" y="6233"/>
                </a:lnTo>
                <a:lnTo>
                  <a:pt x="15472" y="6287"/>
                </a:lnTo>
                <a:lnTo>
                  <a:pt x="15414" y="6337"/>
                </a:lnTo>
                <a:lnTo>
                  <a:pt x="15354" y="6386"/>
                </a:lnTo>
                <a:lnTo>
                  <a:pt x="15294" y="6432"/>
                </a:lnTo>
                <a:lnTo>
                  <a:pt x="15232" y="6477"/>
                </a:lnTo>
                <a:lnTo>
                  <a:pt x="15169" y="6520"/>
                </a:lnTo>
                <a:lnTo>
                  <a:pt x="15105" y="6560"/>
                </a:lnTo>
                <a:lnTo>
                  <a:pt x="15040" y="6599"/>
                </a:lnTo>
                <a:lnTo>
                  <a:pt x="14975" y="6635"/>
                </a:lnTo>
                <a:lnTo>
                  <a:pt x="14907" y="6669"/>
                </a:lnTo>
                <a:lnTo>
                  <a:pt x="14840" y="6700"/>
                </a:lnTo>
                <a:lnTo>
                  <a:pt x="14771" y="6730"/>
                </a:lnTo>
                <a:lnTo>
                  <a:pt x="14702" y="6757"/>
                </a:lnTo>
                <a:lnTo>
                  <a:pt x="14632" y="6781"/>
                </a:lnTo>
                <a:lnTo>
                  <a:pt x="14682" y="6825"/>
                </a:lnTo>
                <a:lnTo>
                  <a:pt x="14731" y="6871"/>
                </a:lnTo>
                <a:lnTo>
                  <a:pt x="14778" y="6918"/>
                </a:lnTo>
                <a:lnTo>
                  <a:pt x="14823" y="6966"/>
                </a:lnTo>
                <a:lnTo>
                  <a:pt x="14867" y="7015"/>
                </a:lnTo>
                <a:lnTo>
                  <a:pt x="14907" y="7065"/>
                </a:lnTo>
                <a:lnTo>
                  <a:pt x="14947" y="7117"/>
                </a:lnTo>
                <a:lnTo>
                  <a:pt x="14985" y="7171"/>
                </a:lnTo>
                <a:lnTo>
                  <a:pt x="15022" y="7224"/>
                </a:lnTo>
                <a:lnTo>
                  <a:pt x="15055" y="7279"/>
                </a:lnTo>
                <a:lnTo>
                  <a:pt x="15088" y="7336"/>
                </a:lnTo>
                <a:lnTo>
                  <a:pt x="15117" y="7392"/>
                </a:lnTo>
                <a:lnTo>
                  <a:pt x="15146" y="7450"/>
                </a:lnTo>
                <a:lnTo>
                  <a:pt x="15171" y="7509"/>
                </a:lnTo>
                <a:lnTo>
                  <a:pt x="15196" y="7568"/>
                </a:lnTo>
                <a:lnTo>
                  <a:pt x="15217" y="7629"/>
                </a:lnTo>
                <a:lnTo>
                  <a:pt x="15237" y="7690"/>
                </a:lnTo>
                <a:lnTo>
                  <a:pt x="15255" y="7752"/>
                </a:lnTo>
                <a:lnTo>
                  <a:pt x="15270" y="7814"/>
                </a:lnTo>
                <a:lnTo>
                  <a:pt x="15284" y="7878"/>
                </a:lnTo>
                <a:lnTo>
                  <a:pt x="15294" y="7941"/>
                </a:lnTo>
                <a:lnTo>
                  <a:pt x="15303" y="8006"/>
                </a:lnTo>
                <a:lnTo>
                  <a:pt x="15309" y="8070"/>
                </a:lnTo>
                <a:lnTo>
                  <a:pt x="15313" y="8136"/>
                </a:lnTo>
                <a:lnTo>
                  <a:pt x="15314" y="8201"/>
                </a:lnTo>
                <a:lnTo>
                  <a:pt x="15314" y="8268"/>
                </a:lnTo>
                <a:lnTo>
                  <a:pt x="15311" y="8333"/>
                </a:lnTo>
                <a:lnTo>
                  <a:pt x="15305" y="8401"/>
                </a:lnTo>
                <a:lnTo>
                  <a:pt x="15297" y="8468"/>
                </a:lnTo>
                <a:lnTo>
                  <a:pt x="15286" y="8534"/>
                </a:lnTo>
                <a:lnTo>
                  <a:pt x="15272" y="8602"/>
                </a:lnTo>
                <a:lnTo>
                  <a:pt x="15257" y="8669"/>
                </a:lnTo>
                <a:lnTo>
                  <a:pt x="15228" y="8773"/>
                </a:lnTo>
                <a:lnTo>
                  <a:pt x="15193" y="8874"/>
                </a:lnTo>
                <a:lnTo>
                  <a:pt x="15153" y="8974"/>
                </a:lnTo>
                <a:lnTo>
                  <a:pt x="15107" y="9070"/>
                </a:lnTo>
                <a:lnTo>
                  <a:pt x="15057" y="9164"/>
                </a:lnTo>
                <a:lnTo>
                  <a:pt x="15002" y="9255"/>
                </a:lnTo>
                <a:lnTo>
                  <a:pt x="14942" y="9343"/>
                </a:lnTo>
                <a:lnTo>
                  <a:pt x="14879" y="9429"/>
                </a:lnTo>
                <a:lnTo>
                  <a:pt x="14810" y="9511"/>
                </a:lnTo>
                <a:lnTo>
                  <a:pt x="14738" y="9590"/>
                </a:lnTo>
                <a:lnTo>
                  <a:pt x="14661" y="9666"/>
                </a:lnTo>
                <a:lnTo>
                  <a:pt x="14582" y="9739"/>
                </a:lnTo>
                <a:lnTo>
                  <a:pt x="14499" y="9807"/>
                </a:lnTo>
                <a:lnTo>
                  <a:pt x="14413" y="9873"/>
                </a:lnTo>
                <a:lnTo>
                  <a:pt x="14323" y="9934"/>
                </a:lnTo>
                <a:lnTo>
                  <a:pt x="14230" y="9993"/>
                </a:lnTo>
                <a:lnTo>
                  <a:pt x="14135" y="10047"/>
                </a:lnTo>
                <a:lnTo>
                  <a:pt x="14037" y="10097"/>
                </a:lnTo>
                <a:lnTo>
                  <a:pt x="13936" y="10143"/>
                </a:lnTo>
                <a:lnTo>
                  <a:pt x="13834" y="10185"/>
                </a:lnTo>
                <a:lnTo>
                  <a:pt x="13729" y="10222"/>
                </a:lnTo>
                <a:lnTo>
                  <a:pt x="13623" y="10256"/>
                </a:lnTo>
                <a:lnTo>
                  <a:pt x="13514" y="10285"/>
                </a:lnTo>
                <a:lnTo>
                  <a:pt x="13405" y="10308"/>
                </a:lnTo>
                <a:lnTo>
                  <a:pt x="13294" y="10328"/>
                </a:lnTo>
                <a:lnTo>
                  <a:pt x="13181" y="10342"/>
                </a:lnTo>
                <a:lnTo>
                  <a:pt x="13068" y="10352"/>
                </a:lnTo>
                <a:lnTo>
                  <a:pt x="12954" y="10358"/>
                </a:lnTo>
                <a:lnTo>
                  <a:pt x="12839" y="10357"/>
                </a:lnTo>
                <a:lnTo>
                  <a:pt x="12723" y="10351"/>
                </a:lnTo>
                <a:lnTo>
                  <a:pt x="12608" y="10341"/>
                </a:lnTo>
                <a:lnTo>
                  <a:pt x="12492" y="10325"/>
                </a:lnTo>
                <a:lnTo>
                  <a:pt x="12466" y="10321"/>
                </a:lnTo>
                <a:lnTo>
                  <a:pt x="12442" y="10316"/>
                </a:lnTo>
                <a:lnTo>
                  <a:pt x="12416" y="10311"/>
                </a:lnTo>
                <a:lnTo>
                  <a:pt x="12392" y="10306"/>
                </a:lnTo>
                <a:lnTo>
                  <a:pt x="12366" y="10301"/>
                </a:lnTo>
                <a:lnTo>
                  <a:pt x="12342" y="10295"/>
                </a:lnTo>
                <a:lnTo>
                  <a:pt x="12318" y="10290"/>
                </a:lnTo>
                <a:lnTo>
                  <a:pt x="12293" y="10284"/>
                </a:lnTo>
                <a:lnTo>
                  <a:pt x="12269" y="10278"/>
                </a:lnTo>
                <a:lnTo>
                  <a:pt x="12245" y="10272"/>
                </a:lnTo>
                <a:lnTo>
                  <a:pt x="12221" y="10264"/>
                </a:lnTo>
                <a:lnTo>
                  <a:pt x="12197" y="10258"/>
                </a:lnTo>
                <a:lnTo>
                  <a:pt x="12174" y="10251"/>
                </a:lnTo>
                <a:lnTo>
                  <a:pt x="12150" y="10244"/>
                </a:lnTo>
                <a:lnTo>
                  <a:pt x="12127" y="10236"/>
                </a:lnTo>
                <a:lnTo>
                  <a:pt x="12103" y="10228"/>
                </a:lnTo>
                <a:lnTo>
                  <a:pt x="12080" y="10220"/>
                </a:lnTo>
                <a:lnTo>
                  <a:pt x="12057" y="10212"/>
                </a:lnTo>
                <a:lnTo>
                  <a:pt x="12034" y="10204"/>
                </a:lnTo>
                <a:lnTo>
                  <a:pt x="12012" y="10196"/>
                </a:lnTo>
                <a:lnTo>
                  <a:pt x="11989" y="10186"/>
                </a:lnTo>
                <a:lnTo>
                  <a:pt x="11967" y="10177"/>
                </a:lnTo>
                <a:lnTo>
                  <a:pt x="11944" y="10168"/>
                </a:lnTo>
                <a:lnTo>
                  <a:pt x="11923" y="10159"/>
                </a:lnTo>
                <a:lnTo>
                  <a:pt x="11900" y="10150"/>
                </a:lnTo>
                <a:lnTo>
                  <a:pt x="11879" y="10139"/>
                </a:lnTo>
                <a:lnTo>
                  <a:pt x="11858" y="10129"/>
                </a:lnTo>
                <a:lnTo>
                  <a:pt x="11836" y="10119"/>
                </a:lnTo>
                <a:lnTo>
                  <a:pt x="11815" y="10109"/>
                </a:lnTo>
                <a:lnTo>
                  <a:pt x="11793" y="10098"/>
                </a:lnTo>
                <a:lnTo>
                  <a:pt x="11773" y="10087"/>
                </a:lnTo>
                <a:lnTo>
                  <a:pt x="11751" y="10076"/>
                </a:lnTo>
                <a:lnTo>
                  <a:pt x="11757" y="10111"/>
                </a:lnTo>
                <a:lnTo>
                  <a:pt x="11761" y="10144"/>
                </a:lnTo>
                <a:lnTo>
                  <a:pt x="11764" y="10179"/>
                </a:lnTo>
                <a:lnTo>
                  <a:pt x="11766" y="10213"/>
                </a:lnTo>
                <a:lnTo>
                  <a:pt x="11768" y="10248"/>
                </a:lnTo>
                <a:lnTo>
                  <a:pt x="11769" y="10283"/>
                </a:lnTo>
                <a:lnTo>
                  <a:pt x="11768" y="10319"/>
                </a:lnTo>
                <a:lnTo>
                  <a:pt x="11767" y="10353"/>
                </a:lnTo>
                <a:lnTo>
                  <a:pt x="11765" y="10388"/>
                </a:lnTo>
                <a:lnTo>
                  <a:pt x="11763" y="10424"/>
                </a:lnTo>
                <a:lnTo>
                  <a:pt x="11759" y="10459"/>
                </a:lnTo>
                <a:lnTo>
                  <a:pt x="11753" y="10495"/>
                </a:lnTo>
                <a:lnTo>
                  <a:pt x="11748" y="10531"/>
                </a:lnTo>
                <a:lnTo>
                  <a:pt x="11742" y="10567"/>
                </a:lnTo>
                <a:lnTo>
                  <a:pt x="11734" y="10602"/>
                </a:lnTo>
                <a:lnTo>
                  <a:pt x="11726" y="10637"/>
                </a:lnTo>
                <a:lnTo>
                  <a:pt x="11705" y="10718"/>
                </a:lnTo>
                <a:lnTo>
                  <a:pt x="11678" y="10797"/>
                </a:lnTo>
                <a:lnTo>
                  <a:pt x="11647" y="10874"/>
                </a:lnTo>
                <a:lnTo>
                  <a:pt x="11613" y="10949"/>
                </a:lnTo>
                <a:lnTo>
                  <a:pt x="11574" y="11021"/>
                </a:lnTo>
                <a:lnTo>
                  <a:pt x="11532" y="11092"/>
                </a:lnTo>
                <a:lnTo>
                  <a:pt x="11486" y="11161"/>
                </a:lnTo>
                <a:lnTo>
                  <a:pt x="11437" y="11226"/>
                </a:lnTo>
                <a:lnTo>
                  <a:pt x="11385" y="11291"/>
                </a:lnTo>
                <a:lnTo>
                  <a:pt x="11329" y="11352"/>
                </a:lnTo>
                <a:lnTo>
                  <a:pt x="11271" y="11411"/>
                </a:lnTo>
                <a:lnTo>
                  <a:pt x="11210" y="11467"/>
                </a:lnTo>
                <a:lnTo>
                  <a:pt x="11146" y="11520"/>
                </a:lnTo>
                <a:lnTo>
                  <a:pt x="11079" y="11570"/>
                </a:lnTo>
                <a:lnTo>
                  <a:pt x="11010" y="11619"/>
                </a:lnTo>
                <a:lnTo>
                  <a:pt x="10938" y="11664"/>
                </a:lnTo>
                <a:lnTo>
                  <a:pt x="10865" y="11705"/>
                </a:lnTo>
                <a:lnTo>
                  <a:pt x="10789" y="11744"/>
                </a:lnTo>
                <a:lnTo>
                  <a:pt x="10711" y="11779"/>
                </a:lnTo>
                <a:lnTo>
                  <a:pt x="10632" y="11811"/>
                </a:lnTo>
                <a:lnTo>
                  <a:pt x="10551" y="11841"/>
                </a:lnTo>
                <a:lnTo>
                  <a:pt x="10468" y="11866"/>
                </a:lnTo>
                <a:lnTo>
                  <a:pt x="10385" y="11888"/>
                </a:lnTo>
                <a:lnTo>
                  <a:pt x="10300" y="11906"/>
                </a:lnTo>
                <a:lnTo>
                  <a:pt x="10214" y="11922"/>
                </a:lnTo>
                <a:lnTo>
                  <a:pt x="10127" y="11932"/>
                </a:lnTo>
                <a:lnTo>
                  <a:pt x="10039" y="11939"/>
                </a:lnTo>
                <a:lnTo>
                  <a:pt x="9950" y="11943"/>
                </a:lnTo>
                <a:lnTo>
                  <a:pt x="9861" y="11942"/>
                </a:lnTo>
                <a:lnTo>
                  <a:pt x="9772" y="11938"/>
                </a:lnTo>
                <a:lnTo>
                  <a:pt x="9682" y="11929"/>
                </a:lnTo>
                <a:lnTo>
                  <a:pt x="9592" y="11917"/>
                </a:lnTo>
                <a:lnTo>
                  <a:pt x="9540" y="11906"/>
                </a:lnTo>
                <a:lnTo>
                  <a:pt x="9489" y="11896"/>
                </a:lnTo>
                <a:lnTo>
                  <a:pt x="9439" y="11884"/>
                </a:lnTo>
                <a:lnTo>
                  <a:pt x="9389" y="11871"/>
                </a:lnTo>
                <a:lnTo>
                  <a:pt x="9340" y="11856"/>
                </a:lnTo>
                <a:lnTo>
                  <a:pt x="9292" y="11841"/>
                </a:lnTo>
                <a:lnTo>
                  <a:pt x="9245" y="11824"/>
                </a:lnTo>
                <a:lnTo>
                  <a:pt x="9198" y="11806"/>
                </a:lnTo>
                <a:lnTo>
                  <a:pt x="9152" y="11787"/>
                </a:lnTo>
                <a:lnTo>
                  <a:pt x="9108" y="11766"/>
                </a:lnTo>
                <a:lnTo>
                  <a:pt x="9064" y="11746"/>
                </a:lnTo>
                <a:lnTo>
                  <a:pt x="9021" y="11723"/>
                </a:lnTo>
                <a:lnTo>
                  <a:pt x="8978" y="11699"/>
                </a:lnTo>
                <a:lnTo>
                  <a:pt x="8937" y="11675"/>
                </a:lnTo>
                <a:lnTo>
                  <a:pt x="8896" y="11649"/>
                </a:lnTo>
                <a:lnTo>
                  <a:pt x="8857" y="11623"/>
                </a:lnTo>
                <a:lnTo>
                  <a:pt x="8819" y="11595"/>
                </a:lnTo>
                <a:lnTo>
                  <a:pt x="8781" y="11567"/>
                </a:lnTo>
                <a:lnTo>
                  <a:pt x="8744" y="11538"/>
                </a:lnTo>
                <a:lnTo>
                  <a:pt x="8709" y="11508"/>
                </a:lnTo>
                <a:lnTo>
                  <a:pt x="8674" y="11477"/>
                </a:lnTo>
                <a:lnTo>
                  <a:pt x="8640" y="11444"/>
                </a:lnTo>
                <a:lnTo>
                  <a:pt x="8608" y="11413"/>
                </a:lnTo>
                <a:lnTo>
                  <a:pt x="8577" y="11379"/>
                </a:lnTo>
                <a:lnTo>
                  <a:pt x="8547" y="11344"/>
                </a:lnTo>
                <a:lnTo>
                  <a:pt x="8517" y="11309"/>
                </a:lnTo>
                <a:lnTo>
                  <a:pt x="8489" y="11273"/>
                </a:lnTo>
                <a:lnTo>
                  <a:pt x="8462" y="11237"/>
                </a:lnTo>
                <a:lnTo>
                  <a:pt x="8436" y="11201"/>
                </a:lnTo>
                <a:lnTo>
                  <a:pt x="8412" y="11163"/>
                </a:lnTo>
                <a:lnTo>
                  <a:pt x="8388" y="11124"/>
                </a:lnTo>
                <a:lnTo>
                  <a:pt x="8366" y="11085"/>
                </a:lnTo>
                <a:lnTo>
                  <a:pt x="8304" y="11124"/>
                </a:lnTo>
                <a:lnTo>
                  <a:pt x="8241" y="11162"/>
                </a:lnTo>
                <a:lnTo>
                  <a:pt x="8175" y="11199"/>
                </a:lnTo>
                <a:lnTo>
                  <a:pt x="8109" y="11234"/>
                </a:lnTo>
                <a:lnTo>
                  <a:pt x="8041" y="11269"/>
                </a:lnTo>
                <a:lnTo>
                  <a:pt x="7971" y="11302"/>
                </a:lnTo>
                <a:lnTo>
                  <a:pt x="7901" y="11335"/>
                </a:lnTo>
                <a:lnTo>
                  <a:pt x="7830" y="11366"/>
                </a:lnTo>
                <a:lnTo>
                  <a:pt x="7756" y="11395"/>
                </a:lnTo>
                <a:lnTo>
                  <a:pt x="7683" y="11424"/>
                </a:lnTo>
                <a:lnTo>
                  <a:pt x="7607" y="11451"/>
                </a:lnTo>
                <a:lnTo>
                  <a:pt x="7531" y="11476"/>
                </a:lnTo>
                <a:lnTo>
                  <a:pt x="7453" y="11501"/>
                </a:lnTo>
                <a:lnTo>
                  <a:pt x="7375" y="11524"/>
                </a:lnTo>
                <a:lnTo>
                  <a:pt x="7295" y="11546"/>
                </a:lnTo>
                <a:lnTo>
                  <a:pt x="7214" y="11566"/>
                </a:lnTo>
                <a:lnTo>
                  <a:pt x="7133" y="11586"/>
                </a:lnTo>
                <a:lnTo>
                  <a:pt x="7050" y="11603"/>
                </a:lnTo>
                <a:lnTo>
                  <a:pt x="6968" y="11620"/>
                </a:lnTo>
                <a:lnTo>
                  <a:pt x="6884" y="11634"/>
                </a:lnTo>
                <a:lnTo>
                  <a:pt x="6799" y="11647"/>
                </a:lnTo>
                <a:lnTo>
                  <a:pt x="6714" y="11659"/>
                </a:lnTo>
                <a:lnTo>
                  <a:pt x="6628" y="11669"/>
                </a:lnTo>
                <a:lnTo>
                  <a:pt x="6541" y="11678"/>
                </a:lnTo>
                <a:lnTo>
                  <a:pt x="6454" y="11684"/>
                </a:lnTo>
                <a:lnTo>
                  <a:pt x="6366" y="11690"/>
                </a:lnTo>
                <a:lnTo>
                  <a:pt x="6277" y="11694"/>
                </a:lnTo>
                <a:lnTo>
                  <a:pt x="6188" y="11696"/>
                </a:lnTo>
                <a:lnTo>
                  <a:pt x="6099" y="11696"/>
                </a:lnTo>
                <a:lnTo>
                  <a:pt x="6009" y="11695"/>
                </a:lnTo>
                <a:lnTo>
                  <a:pt x="5919" y="11693"/>
                </a:lnTo>
                <a:lnTo>
                  <a:pt x="5828" y="11688"/>
                </a:lnTo>
                <a:lnTo>
                  <a:pt x="5668" y="11677"/>
                </a:lnTo>
                <a:lnTo>
                  <a:pt x="5510" y="11660"/>
                </a:lnTo>
                <a:lnTo>
                  <a:pt x="5356" y="11637"/>
                </a:lnTo>
                <a:lnTo>
                  <a:pt x="5205" y="11610"/>
                </a:lnTo>
                <a:lnTo>
                  <a:pt x="5057" y="11579"/>
                </a:lnTo>
                <a:lnTo>
                  <a:pt x="4912" y="11543"/>
                </a:lnTo>
                <a:lnTo>
                  <a:pt x="4773" y="11502"/>
                </a:lnTo>
                <a:lnTo>
                  <a:pt x="4636" y="11457"/>
                </a:lnTo>
                <a:lnTo>
                  <a:pt x="4503" y="11408"/>
                </a:lnTo>
                <a:lnTo>
                  <a:pt x="4376" y="11355"/>
                </a:lnTo>
                <a:lnTo>
                  <a:pt x="4252" y="11298"/>
                </a:lnTo>
                <a:lnTo>
                  <a:pt x="4133" y="11237"/>
                </a:lnTo>
                <a:lnTo>
                  <a:pt x="4020" y="11174"/>
                </a:lnTo>
                <a:lnTo>
                  <a:pt x="3911" y="11106"/>
                </a:lnTo>
                <a:lnTo>
                  <a:pt x="3807" y="11036"/>
                </a:lnTo>
                <a:lnTo>
                  <a:pt x="3708" y="10961"/>
                </a:lnTo>
                <a:lnTo>
                  <a:pt x="3615" y="10884"/>
                </a:lnTo>
                <a:lnTo>
                  <a:pt x="3528" y="10804"/>
                </a:lnTo>
                <a:lnTo>
                  <a:pt x="3447" y="10722"/>
                </a:lnTo>
                <a:lnTo>
                  <a:pt x="3371" y="10637"/>
                </a:lnTo>
                <a:lnTo>
                  <a:pt x="3302" y="10549"/>
                </a:lnTo>
                <a:lnTo>
                  <a:pt x="3239" y="10459"/>
                </a:lnTo>
                <a:lnTo>
                  <a:pt x="3182" y="10368"/>
                </a:lnTo>
                <a:lnTo>
                  <a:pt x="3133" y="10274"/>
                </a:lnTo>
                <a:lnTo>
                  <a:pt x="3091" y="10177"/>
                </a:lnTo>
                <a:lnTo>
                  <a:pt x="3055" y="10079"/>
                </a:lnTo>
                <a:lnTo>
                  <a:pt x="3026" y="9980"/>
                </a:lnTo>
                <a:lnTo>
                  <a:pt x="3006" y="9879"/>
                </a:lnTo>
                <a:lnTo>
                  <a:pt x="2993" y="9777"/>
                </a:lnTo>
                <a:lnTo>
                  <a:pt x="2987" y="9673"/>
                </a:lnTo>
                <a:lnTo>
                  <a:pt x="2990" y="9568"/>
                </a:lnTo>
                <a:lnTo>
                  <a:pt x="3000" y="9462"/>
                </a:lnTo>
                <a:lnTo>
                  <a:pt x="3001" y="9455"/>
                </a:lnTo>
                <a:lnTo>
                  <a:pt x="3003" y="9448"/>
                </a:lnTo>
                <a:lnTo>
                  <a:pt x="3004" y="9441"/>
                </a:lnTo>
                <a:lnTo>
                  <a:pt x="3005" y="9433"/>
                </a:lnTo>
                <a:lnTo>
                  <a:pt x="3006" y="9425"/>
                </a:lnTo>
                <a:lnTo>
                  <a:pt x="3007" y="9418"/>
                </a:lnTo>
                <a:lnTo>
                  <a:pt x="3009" y="9411"/>
                </a:lnTo>
                <a:lnTo>
                  <a:pt x="3010" y="9404"/>
                </a:lnTo>
                <a:lnTo>
                  <a:pt x="2973" y="9417"/>
                </a:lnTo>
                <a:lnTo>
                  <a:pt x="2937" y="9430"/>
                </a:lnTo>
                <a:lnTo>
                  <a:pt x="2900" y="9444"/>
                </a:lnTo>
                <a:lnTo>
                  <a:pt x="2862" y="9456"/>
                </a:lnTo>
                <a:lnTo>
                  <a:pt x="2824" y="9467"/>
                </a:lnTo>
                <a:lnTo>
                  <a:pt x="2787" y="9479"/>
                </a:lnTo>
                <a:lnTo>
                  <a:pt x="2749" y="9489"/>
                </a:lnTo>
                <a:lnTo>
                  <a:pt x="2711" y="9499"/>
                </a:lnTo>
                <a:lnTo>
                  <a:pt x="2672" y="9508"/>
                </a:lnTo>
                <a:lnTo>
                  <a:pt x="2634" y="9517"/>
                </a:lnTo>
                <a:lnTo>
                  <a:pt x="2595" y="9525"/>
                </a:lnTo>
                <a:lnTo>
                  <a:pt x="2556" y="9532"/>
                </a:lnTo>
                <a:lnTo>
                  <a:pt x="2517" y="9538"/>
                </a:lnTo>
                <a:lnTo>
                  <a:pt x="2478" y="9544"/>
                </a:lnTo>
                <a:lnTo>
                  <a:pt x="2438" y="9549"/>
                </a:lnTo>
                <a:lnTo>
                  <a:pt x="2399" y="9554"/>
                </a:lnTo>
                <a:lnTo>
                  <a:pt x="2359" y="9559"/>
                </a:lnTo>
                <a:lnTo>
                  <a:pt x="2318" y="9562"/>
                </a:lnTo>
                <a:lnTo>
                  <a:pt x="2279" y="9565"/>
                </a:lnTo>
                <a:lnTo>
                  <a:pt x="2239" y="9567"/>
                </a:lnTo>
                <a:lnTo>
                  <a:pt x="2198" y="9568"/>
                </a:lnTo>
                <a:lnTo>
                  <a:pt x="2158" y="9569"/>
                </a:lnTo>
                <a:lnTo>
                  <a:pt x="2118" y="9569"/>
                </a:lnTo>
                <a:lnTo>
                  <a:pt x="2077" y="9568"/>
                </a:lnTo>
                <a:lnTo>
                  <a:pt x="2036" y="9567"/>
                </a:lnTo>
                <a:lnTo>
                  <a:pt x="1995" y="9565"/>
                </a:lnTo>
                <a:lnTo>
                  <a:pt x="1955" y="9562"/>
                </a:lnTo>
                <a:lnTo>
                  <a:pt x="1914" y="9559"/>
                </a:lnTo>
                <a:lnTo>
                  <a:pt x="1873" y="9554"/>
                </a:lnTo>
                <a:lnTo>
                  <a:pt x="1832" y="9549"/>
                </a:lnTo>
                <a:lnTo>
                  <a:pt x="1791" y="9544"/>
                </a:lnTo>
                <a:lnTo>
                  <a:pt x="1750" y="9537"/>
                </a:lnTo>
                <a:lnTo>
                  <a:pt x="1641" y="9517"/>
                </a:lnTo>
                <a:lnTo>
                  <a:pt x="1534" y="9491"/>
                </a:lnTo>
                <a:lnTo>
                  <a:pt x="1431" y="9461"/>
                </a:lnTo>
                <a:lnTo>
                  <a:pt x="1329" y="9426"/>
                </a:lnTo>
                <a:lnTo>
                  <a:pt x="1231" y="9387"/>
                </a:lnTo>
                <a:lnTo>
                  <a:pt x="1135" y="9344"/>
                </a:lnTo>
                <a:lnTo>
                  <a:pt x="1043" y="9297"/>
                </a:lnTo>
                <a:lnTo>
                  <a:pt x="955" y="9246"/>
                </a:lnTo>
                <a:lnTo>
                  <a:pt x="868" y="9191"/>
                </a:lnTo>
                <a:lnTo>
                  <a:pt x="786" y="9132"/>
                </a:lnTo>
                <a:lnTo>
                  <a:pt x="707" y="9071"/>
                </a:lnTo>
                <a:lnTo>
                  <a:pt x="631" y="9005"/>
                </a:lnTo>
                <a:lnTo>
                  <a:pt x="560" y="8937"/>
                </a:lnTo>
                <a:lnTo>
                  <a:pt x="492" y="8866"/>
                </a:lnTo>
                <a:lnTo>
                  <a:pt x="428" y="8791"/>
                </a:lnTo>
                <a:lnTo>
                  <a:pt x="368" y="8714"/>
                </a:lnTo>
                <a:lnTo>
                  <a:pt x="312" y="8635"/>
                </a:lnTo>
                <a:lnTo>
                  <a:pt x="260" y="8553"/>
                </a:lnTo>
                <a:lnTo>
                  <a:pt x="213" y="8468"/>
                </a:lnTo>
                <a:lnTo>
                  <a:pt x="170" y="8382"/>
                </a:lnTo>
                <a:lnTo>
                  <a:pt x="132" y="8292"/>
                </a:lnTo>
                <a:lnTo>
                  <a:pt x="98" y="8202"/>
                </a:lnTo>
                <a:lnTo>
                  <a:pt x="69" y="8110"/>
                </a:lnTo>
                <a:lnTo>
                  <a:pt x="45" y="8016"/>
                </a:lnTo>
                <a:lnTo>
                  <a:pt x="27" y="7921"/>
                </a:lnTo>
                <a:lnTo>
                  <a:pt x="12" y="7823"/>
                </a:lnTo>
                <a:lnTo>
                  <a:pt x="3" y="7726"/>
                </a:lnTo>
                <a:lnTo>
                  <a:pt x="0" y="7627"/>
                </a:lnTo>
                <a:lnTo>
                  <a:pt x="2" y="7527"/>
                </a:lnTo>
                <a:lnTo>
                  <a:pt x="9" y="7427"/>
                </a:lnTo>
                <a:lnTo>
                  <a:pt x="22" y="7325"/>
                </a:lnTo>
                <a:lnTo>
                  <a:pt x="42" y="7224"/>
                </a:lnTo>
                <a:lnTo>
                  <a:pt x="59" y="7149"/>
                </a:lnTo>
                <a:lnTo>
                  <a:pt x="80" y="7076"/>
                </a:lnTo>
                <a:lnTo>
                  <a:pt x="102" y="7005"/>
                </a:lnTo>
                <a:lnTo>
                  <a:pt x="128" y="6934"/>
                </a:lnTo>
                <a:lnTo>
                  <a:pt x="156" y="6864"/>
                </a:lnTo>
                <a:lnTo>
                  <a:pt x="187" y="6797"/>
                </a:lnTo>
                <a:lnTo>
                  <a:pt x="220" y="6730"/>
                </a:lnTo>
                <a:lnTo>
                  <a:pt x="256" y="6665"/>
                </a:lnTo>
                <a:lnTo>
                  <a:pt x="295" y="6601"/>
                </a:lnTo>
                <a:lnTo>
                  <a:pt x="336" y="6539"/>
                </a:lnTo>
                <a:lnTo>
                  <a:pt x="378" y="6477"/>
                </a:lnTo>
                <a:lnTo>
                  <a:pt x="423" y="6418"/>
                </a:lnTo>
                <a:lnTo>
                  <a:pt x="470" y="6359"/>
                </a:lnTo>
                <a:lnTo>
                  <a:pt x="519" y="6304"/>
                </a:lnTo>
                <a:lnTo>
                  <a:pt x="571" y="6249"/>
                </a:lnTo>
                <a:lnTo>
                  <a:pt x="624" y="6197"/>
                </a:lnTo>
                <a:lnTo>
                  <a:pt x="679" y="6145"/>
                </a:lnTo>
                <a:lnTo>
                  <a:pt x="736" y="6096"/>
                </a:lnTo>
                <a:lnTo>
                  <a:pt x="795" y="6048"/>
                </a:lnTo>
                <a:lnTo>
                  <a:pt x="856" y="6003"/>
                </a:lnTo>
                <a:lnTo>
                  <a:pt x="917" y="5959"/>
                </a:lnTo>
                <a:lnTo>
                  <a:pt x="981" y="5917"/>
                </a:lnTo>
                <a:lnTo>
                  <a:pt x="1047" y="5878"/>
                </a:lnTo>
                <a:lnTo>
                  <a:pt x="1113" y="5840"/>
                </a:lnTo>
                <a:lnTo>
                  <a:pt x="1181" y="5804"/>
                </a:lnTo>
                <a:lnTo>
                  <a:pt x="1250" y="5770"/>
                </a:lnTo>
                <a:lnTo>
                  <a:pt x="1321" y="5740"/>
                </a:lnTo>
                <a:lnTo>
                  <a:pt x="1392" y="5711"/>
                </a:lnTo>
                <a:lnTo>
                  <a:pt x="1465" y="5683"/>
                </a:lnTo>
                <a:lnTo>
                  <a:pt x="1539" y="5659"/>
                </a:lnTo>
                <a:lnTo>
                  <a:pt x="1614" y="5637"/>
                </a:lnTo>
                <a:lnTo>
                  <a:pt x="1690" y="5618"/>
                </a:lnTo>
                <a:lnTo>
                  <a:pt x="1659" y="5574"/>
                </a:lnTo>
                <a:lnTo>
                  <a:pt x="1629" y="5529"/>
                </a:lnTo>
                <a:lnTo>
                  <a:pt x="1600" y="5484"/>
                </a:lnTo>
                <a:lnTo>
                  <a:pt x="1573" y="5437"/>
                </a:lnTo>
                <a:lnTo>
                  <a:pt x="1546" y="5391"/>
                </a:lnTo>
                <a:lnTo>
                  <a:pt x="1522" y="5344"/>
                </a:lnTo>
                <a:lnTo>
                  <a:pt x="1498" y="5296"/>
                </a:lnTo>
                <a:lnTo>
                  <a:pt x="1475" y="5248"/>
                </a:lnTo>
                <a:lnTo>
                  <a:pt x="1454" y="5199"/>
                </a:lnTo>
                <a:lnTo>
                  <a:pt x="1434" y="5150"/>
                </a:lnTo>
                <a:lnTo>
                  <a:pt x="1415" y="5099"/>
                </a:lnTo>
                <a:lnTo>
                  <a:pt x="1397" y="5049"/>
                </a:lnTo>
                <a:lnTo>
                  <a:pt x="1381" y="4998"/>
                </a:lnTo>
                <a:lnTo>
                  <a:pt x="1367" y="4947"/>
                </a:lnTo>
                <a:lnTo>
                  <a:pt x="1353" y="4895"/>
                </a:lnTo>
                <a:lnTo>
                  <a:pt x="1340" y="4842"/>
                </a:lnTo>
                <a:lnTo>
                  <a:pt x="1330" y="4790"/>
                </a:lnTo>
                <a:lnTo>
                  <a:pt x="1320" y="4737"/>
                </a:lnTo>
                <a:lnTo>
                  <a:pt x="1312" y="4683"/>
                </a:lnTo>
                <a:lnTo>
                  <a:pt x="1306" y="4629"/>
                </a:lnTo>
                <a:lnTo>
                  <a:pt x="1301" y="4575"/>
                </a:lnTo>
                <a:lnTo>
                  <a:pt x="1296" y="4521"/>
                </a:lnTo>
                <a:lnTo>
                  <a:pt x="1294" y="4466"/>
                </a:lnTo>
                <a:lnTo>
                  <a:pt x="1293" y="4411"/>
                </a:lnTo>
                <a:lnTo>
                  <a:pt x="1293" y="4356"/>
                </a:lnTo>
                <a:lnTo>
                  <a:pt x="1295" y="4300"/>
                </a:lnTo>
                <a:lnTo>
                  <a:pt x="1299" y="4244"/>
                </a:lnTo>
                <a:lnTo>
                  <a:pt x="1305" y="4189"/>
                </a:lnTo>
                <a:lnTo>
                  <a:pt x="1312" y="4132"/>
                </a:lnTo>
                <a:lnTo>
                  <a:pt x="1320" y="4076"/>
                </a:lnTo>
                <a:lnTo>
                  <a:pt x="1329" y="4020"/>
                </a:lnTo>
                <a:lnTo>
                  <a:pt x="1340" y="3963"/>
                </a:lnTo>
                <a:lnTo>
                  <a:pt x="1369" y="3850"/>
                </a:lnTo>
                <a:lnTo>
                  <a:pt x="1401" y="3739"/>
                </a:lnTo>
                <a:lnTo>
                  <a:pt x="1441" y="3630"/>
                </a:lnTo>
                <a:lnTo>
                  <a:pt x="1486" y="3524"/>
                </a:lnTo>
                <a:lnTo>
                  <a:pt x="1536" y="3420"/>
                </a:lnTo>
                <a:lnTo>
                  <a:pt x="1591" y="3320"/>
                </a:lnTo>
                <a:lnTo>
                  <a:pt x="1650" y="3223"/>
                </a:lnTo>
                <a:lnTo>
                  <a:pt x="1716" y="3127"/>
                </a:lnTo>
                <a:lnTo>
                  <a:pt x="1785" y="3036"/>
                </a:lnTo>
                <a:lnTo>
                  <a:pt x="1858" y="2948"/>
                </a:lnTo>
                <a:lnTo>
                  <a:pt x="1937" y="2863"/>
                </a:lnTo>
                <a:lnTo>
                  <a:pt x="2019" y="2782"/>
                </a:lnTo>
                <a:lnTo>
                  <a:pt x="2105" y="2704"/>
                </a:lnTo>
                <a:lnTo>
                  <a:pt x="2195" y="2631"/>
                </a:lnTo>
                <a:lnTo>
                  <a:pt x="2288" y="2561"/>
                </a:lnTo>
                <a:lnTo>
                  <a:pt x="2385" y="2494"/>
                </a:lnTo>
                <a:lnTo>
                  <a:pt x="2484" y="2433"/>
                </a:lnTo>
                <a:lnTo>
                  <a:pt x="2587" y="2376"/>
                </a:lnTo>
                <a:lnTo>
                  <a:pt x="2693" y="2322"/>
                </a:lnTo>
                <a:lnTo>
                  <a:pt x="2801" y="2274"/>
                </a:lnTo>
                <a:lnTo>
                  <a:pt x="2911" y="2230"/>
                </a:lnTo>
                <a:lnTo>
                  <a:pt x="3024" y="2191"/>
                </a:lnTo>
                <a:lnTo>
                  <a:pt x="3139" y="2157"/>
                </a:lnTo>
                <a:lnTo>
                  <a:pt x="3256" y="2128"/>
                </a:lnTo>
                <a:lnTo>
                  <a:pt x="3374" y="2104"/>
                </a:lnTo>
                <a:lnTo>
                  <a:pt x="3495" y="2085"/>
                </a:lnTo>
                <a:lnTo>
                  <a:pt x="3616" y="2071"/>
                </a:lnTo>
                <a:lnTo>
                  <a:pt x="3738" y="2064"/>
                </a:lnTo>
                <a:lnTo>
                  <a:pt x="3862" y="2061"/>
                </a:lnTo>
                <a:lnTo>
                  <a:pt x="3985" y="2065"/>
                </a:lnTo>
                <a:lnTo>
                  <a:pt x="4111" y="2074"/>
                </a:lnTo>
                <a:lnTo>
                  <a:pt x="4235" y="2090"/>
                </a:lnTo>
                <a:lnTo>
                  <a:pt x="4256" y="2094"/>
                </a:lnTo>
                <a:lnTo>
                  <a:pt x="4278" y="2097"/>
                </a:lnTo>
                <a:lnTo>
                  <a:pt x="4299" y="2100"/>
                </a:lnTo>
                <a:lnTo>
                  <a:pt x="4321" y="2104"/>
                </a:lnTo>
                <a:lnTo>
                  <a:pt x="4342" y="2108"/>
                </a:lnTo>
                <a:lnTo>
                  <a:pt x="4363" y="2112"/>
                </a:lnTo>
                <a:lnTo>
                  <a:pt x="4384" y="2116"/>
                </a:lnTo>
                <a:lnTo>
                  <a:pt x="4404" y="2120"/>
                </a:lnTo>
                <a:lnTo>
                  <a:pt x="4425" y="2126"/>
                </a:lnTo>
                <a:lnTo>
                  <a:pt x="4446" y="2131"/>
                </a:lnTo>
                <a:lnTo>
                  <a:pt x="4467" y="2135"/>
                </a:lnTo>
                <a:lnTo>
                  <a:pt x="4487" y="2140"/>
                </a:lnTo>
                <a:lnTo>
                  <a:pt x="4507" y="2145"/>
                </a:lnTo>
                <a:lnTo>
                  <a:pt x="4528" y="2151"/>
                </a:lnTo>
                <a:lnTo>
                  <a:pt x="4548" y="2156"/>
                </a:lnTo>
                <a:lnTo>
                  <a:pt x="4568" y="2162"/>
                </a:lnTo>
                <a:lnTo>
                  <a:pt x="4588" y="2168"/>
                </a:lnTo>
                <a:lnTo>
                  <a:pt x="4608" y="2174"/>
                </a:lnTo>
                <a:lnTo>
                  <a:pt x="4628" y="2180"/>
                </a:lnTo>
                <a:lnTo>
                  <a:pt x="4648" y="2186"/>
                </a:lnTo>
                <a:lnTo>
                  <a:pt x="4668" y="2193"/>
                </a:lnTo>
                <a:lnTo>
                  <a:pt x="4687" y="2199"/>
                </a:lnTo>
                <a:lnTo>
                  <a:pt x="4706" y="2207"/>
                </a:lnTo>
                <a:lnTo>
                  <a:pt x="4726" y="2213"/>
                </a:lnTo>
                <a:lnTo>
                  <a:pt x="4745" y="2220"/>
                </a:lnTo>
                <a:lnTo>
                  <a:pt x="4764" y="2227"/>
                </a:lnTo>
                <a:lnTo>
                  <a:pt x="4784" y="2234"/>
                </a:lnTo>
                <a:lnTo>
                  <a:pt x="4802" y="2242"/>
                </a:lnTo>
                <a:lnTo>
                  <a:pt x="4822" y="2250"/>
                </a:lnTo>
                <a:lnTo>
                  <a:pt x="4840" y="2258"/>
                </a:lnTo>
                <a:lnTo>
                  <a:pt x="4859" y="2265"/>
                </a:lnTo>
                <a:lnTo>
                  <a:pt x="4878" y="2273"/>
                </a:lnTo>
                <a:lnTo>
                  <a:pt x="4879" y="2269"/>
                </a:lnTo>
                <a:lnTo>
                  <a:pt x="4880" y="2266"/>
                </a:lnTo>
                <a:lnTo>
                  <a:pt x="4880" y="2262"/>
                </a:lnTo>
                <a:lnTo>
                  <a:pt x="4881" y="2258"/>
                </a:lnTo>
                <a:lnTo>
                  <a:pt x="4882" y="2254"/>
                </a:lnTo>
                <a:lnTo>
                  <a:pt x="4883" y="2250"/>
                </a:lnTo>
                <a:lnTo>
                  <a:pt x="4884" y="2245"/>
                </a:lnTo>
                <a:lnTo>
                  <a:pt x="4884" y="2242"/>
                </a:lnTo>
                <a:lnTo>
                  <a:pt x="4905" y="2156"/>
                </a:lnTo>
                <a:lnTo>
                  <a:pt x="4930" y="2073"/>
                </a:lnTo>
                <a:lnTo>
                  <a:pt x="4958" y="1991"/>
                </a:lnTo>
                <a:lnTo>
                  <a:pt x="4990" y="1912"/>
                </a:lnTo>
                <a:lnTo>
                  <a:pt x="5025" y="1834"/>
                </a:lnTo>
                <a:lnTo>
                  <a:pt x="5062" y="1757"/>
                </a:lnTo>
                <a:lnTo>
                  <a:pt x="5103" y="1683"/>
                </a:lnTo>
                <a:lnTo>
                  <a:pt x="5147" y="1611"/>
                </a:lnTo>
                <a:lnTo>
                  <a:pt x="5193" y="1542"/>
                </a:lnTo>
                <a:lnTo>
                  <a:pt x="5243" y="1474"/>
                </a:lnTo>
                <a:lnTo>
                  <a:pt x="5294" y="1410"/>
                </a:lnTo>
                <a:lnTo>
                  <a:pt x="5349" y="1348"/>
                </a:lnTo>
                <a:lnTo>
                  <a:pt x="5405" y="1288"/>
                </a:lnTo>
                <a:lnTo>
                  <a:pt x="5464" y="1231"/>
                </a:lnTo>
                <a:lnTo>
                  <a:pt x="5524" y="1177"/>
                </a:lnTo>
                <a:lnTo>
                  <a:pt x="5588" y="1127"/>
                </a:lnTo>
                <a:lnTo>
                  <a:pt x="5652" y="1079"/>
                </a:lnTo>
                <a:lnTo>
                  <a:pt x="5718" y="1034"/>
                </a:lnTo>
                <a:lnTo>
                  <a:pt x="5785" y="992"/>
                </a:lnTo>
                <a:lnTo>
                  <a:pt x="5856" y="954"/>
                </a:lnTo>
                <a:lnTo>
                  <a:pt x="5926" y="919"/>
                </a:lnTo>
                <a:lnTo>
                  <a:pt x="5998" y="887"/>
                </a:lnTo>
                <a:lnTo>
                  <a:pt x="6071" y="859"/>
                </a:lnTo>
                <a:lnTo>
                  <a:pt x="6146" y="836"/>
                </a:lnTo>
                <a:lnTo>
                  <a:pt x="6220" y="815"/>
                </a:lnTo>
                <a:lnTo>
                  <a:pt x="6296" y="799"/>
                </a:lnTo>
                <a:lnTo>
                  <a:pt x="6373" y="787"/>
                </a:lnTo>
                <a:lnTo>
                  <a:pt x="6449" y="779"/>
                </a:lnTo>
                <a:lnTo>
                  <a:pt x="6527" y="774"/>
                </a:lnTo>
                <a:lnTo>
                  <a:pt x="6605" y="774"/>
                </a:lnTo>
                <a:lnTo>
                  <a:pt x="6682" y="779"/>
                </a:lnTo>
                <a:lnTo>
                  <a:pt x="6761" y="788"/>
                </a:lnTo>
                <a:lnTo>
                  <a:pt x="6785" y="792"/>
                </a:lnTo>
                <a:lnTo>
                  <a:pt x="6810" y="796"/>
                </a:lnTo>
                <a:lnTo>
                  <a:pt x="6833" y="801"/>
                </a:lnTo>
                <a:lnTo>
                  <a:pt x="6857" y="806"/>
                </a:lnTo>
                <a:lnTo>
                  <a:pt x="6881" y="811"/>
                </a:lnTo>
                <a:lnTo>
                  <a:pt x="6904" y="817"/>
                </a:lnTo>
                <a:lnTo>
                  <a:pt x="6928" y="824"/>
                </a:lnTo>
                <a:lnTo>
                  <a:pt x="6951" y="830"/>
                </a:lnTo>
                <a:lnTo>
                  <a:pt x="6974" y="837"/>
                </a:lnTo>
                <a:lnTo>
                  <a:pt x="6996" y="844"/>
                </a:lnTo>
                <a:lnTo>
                  <a:pt x="7019" y="852"/>
                </a:lnTo>
                <a:lnTo>
                  <a:pt x="7041" y="860"/>
                </a:lnTo>
                <a:lnTo>
                  <a:pt x="7064" y="870"/>
                </a:lnTo>
                <a:lnTo>
                  <a:pt x="7085" y="878"/>
                </a:lnTo>
                <a:lnTo>
                  <a:pt x="7106" y="888"/>
                </a:lnTo>
                <a:lnTo>
                  <a:pt x="7128" y="897"/>
                </a:lnTo>
                <a:lnTo>
                  <a:pt x="7149" y="908"/>
                </a:lnTo>
                <a:lnTo>
                  <a:pt x="7171" y="918"/>
                </a:lnTo>
                <a:lnTo>
                  <a:pt x="7191" y="929"/>
                </a:lnTo>
                <a:lnTo>
                  <a:pt x="7211" y="940"/>
                </a:lnTo>
                <a:lnTo>
                  <a:pt x="7232" y="952"/>
                </a:lnTo>
                <a:lnTo>
                  <a:pt x="7251" y="964"/>
                </a:lnTo>
                <a:lnTo>
                  <a:pt x="7272" y="976"/>
                </a:lnTo>
                <a:lnTo>
                  <a:pt x="7291" y="989"/>
                </a:lnTo>
                <a:lnTo>
                  <a:pt x="7310" y="1002"/>
                </a:lnTo>
                <a:lnTo>
                  <a:pt x="7330" y="1015"/>
                </a:lnTo>
                <a:lnTo>
                  <a:pt x="7348" y="1028"/>
                </a:lnTo>
                <a:lnTo>
                  <a:pt x="7366" y="1043"/>
                </a:lnTo>
                <a:lnTo>
                  <a:pt x="7385" y="1057"/>
                </a:lnTo>
                <a:lnTo>
                  <a:pt x="7403" y="1072"/>
                </a:lnTo>
                <a:lnTo>
                  <a:pt x="7421" y="1086"/>
                </a:lnTo>
                <a:lnTo>
                  <a:pt x="7438" y="1101"/>
                </a:lnTo>
                <a:close/>
              </a:path>
            </a:pathLst>
          </a:custGeom>
          <a:solidFill>
            <a:srgbClr val="33CCFF">
              <a:alpha val="70000"/>
            </a:srgbClr>
          </a:solidFill>
          <a:ln w="9525" cap="flat" cmpd="sng">
            <a:solidFill>
              <a:srgbClr val="3366FF"/>
            </a:solidFill>
            <a:prstDash val="solid"/>
            <a:round/>
            <a:headEnd/>
            <a:tailEnd/>
          </a:ln>
          <a:effectLst>
            <a:outerShdw dist="40161" dir="4293903" algn="ctr" rotWithShape="0">
              <a:srgbClr val="666633"/>
            </a:outerShdw>
          </a:effectLst>
        </p:spPr>
        <p:txBody>
          <a:bodyPr lIns="16846" tIns="8423" rIns="16846" bIns="8423" anchor="ctr" anchorCtr="1">
            <a:spAutoFit/>
          </a:bodyPr>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pic>
        <p:nvPicPr>
          <p:cNvPr id="248" name="Picture 20" descr="router-high"/>
          <p:cNvPicPr>
            <a:picLocks noChangeAspect="1" noChangeArrowheads="1"/>
          </p:cNvPicPr>
          <p:nvPr/>
        </p:nvPicPr>
        <p:blipFill>
          <a:blip r:embed="rId21" cstate="print"/>
          <a:srcRect/>
          <a:stretch>
            <a:fillRect/>
          </a:stretch>
        </p:blipFill>
        <p:spPr bwMode="auto">
          <a:xfrm>
            <a:off x="6956005" y="3520562"/>
            <a:ext cx="180975" cy="120253"/>
          </a:xfrm>
          <a:prstGeom prst="rect">
            <a:avLst/>
          </a:prstGeom>
          <a:noFill/>
        </p:spPr>
      </p:pic>
      <p:sp>
        <p:nvSpPr>
          <p:cNvPr id="249" name="Text Box 21"/>
          <p:cNvSpPr txBox="1">
            <a:spLocks noChangeArrowheads="1"/>
          </p:cNvSpPr>
          <p:nvPr/>
        </p:nvSpPr>
        <p:spPr bwMode="auto">
          <a:xfrm>
            <a:off x="6452767" y="3465794"/>
            <a:ext cx="719137" cy="230833"/>
          </a:xfrm>
          <a:prstGeom prst="rect">
            <a:avLst/>
          </a:prstGeom>
          <a:noFill/>
          <a:ln w="6350" algn="ctr">
            <a:noFill/>
            <a:miter lim="800000"/>
            <a:headEnd/>
            <a:tailEnd/>
          </a:ln>
          <a:effectLst/>
        </p:spPr>
        <p:txBody>
          <a:bodyPr lIns="68562" tIns="34281" rIns="68562" bIns="34281">
            <a:spAutoFit/>
          </a:bodyPr>
          <a:lstStyle/>
          <a:p>
            <a:pPr algn="ctr" defTabSz="601106">
              <a:spcBef>
                <a:spcPct val="50000"/>
              </a:spcBef>
              <a:defRPr/>
            </a:pPr>
            <a:r>
              <a:rPr lang="en-US" altLang="zh-CN" sz="1000" b="1" kern="0" dirty="0">
                <a:solidFill>
                  <a:sysClr val="windowText" lastClr="000000"/>
                </a:solidFill>
                <a:latin typeface="FrutigerNext LT Regular" pitchFamily="34" charset="0"/>
                <a:ea typeface="宋体" charset="-122"/>
              </a:rPr>
              <a:t>Intranet</a:t>
            </a:r>
          </a:p>
        </p:txBody>
      </p:sp>
      <p:sp>
        <p:nvSpPr>
          <p:cNvPr id="250" name="Line 22"/>
          <p:cNvSpPr>
            <a:spLocks noChangeShapeType="1"/>
          </p:cNvSpPr>
          <p:nvPr/>
        </p:nvSpPr>
        <p:spPr bwMode="auto">
          <a:xfrm>
            <a:off x="7459240" y="3412215"/>
            <a:ext cx="215900" cy="0"/>
          </a:xfrm>
          <a:prstGeom prst="line">
            <a:avLst/>
          </a:prstGeom>
          <a:noFill/>
          <a:ln w="25400">
            <a:solidFill>
              <a:srgbClr val="808000"/>
            </a:solidFill>
            <a:round/>
            <a:headEnd/>
            <a:tailEnd/>
          </a:ln>
          <a:effectLst/>
        </p:spPr>
        <p:txBody>
          <a:bodyPr lIns="68562" tIns="34281" rIns="68562" bIns="34281"/>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sp>
        <p:nvSpPr>
          <p:cNvPr id="251" name="Line 23"/>
          <p:cNvSpPr>
            <a:spLocks noChangeShapeType="1"/>
          </p:cNvSpPr>
          <p:nvPr/>
        </p:nvSpPr>
        <p:spPr bwMode="auto">
          <a:xfrm>
            <a:off x="7459240" y="3789643"/>
            <a:ext cx="215900" cy="0"/>
          </a:xfrm>
          <a:prstGeom prst="line">
            <a:avLst/>
          </a:prstGeom>
          <a:noFill/>
          <a:ln w="25400">
            <a:solidFill>
              <a:srgbClr val="808000"/>
            </a:solidFill>
            <a:round/>
            <a:headEnd/>
            <a:tailEnd/>
          </a:ln>
          <a:effectLst/>
        </p:spPr>
        <p:txBody>
          <a:bodyPr lIns="68562" tIns="34281" rIns="68562" bIns="34281"/>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sp>
        <p:nvSpPr>
          <p:cNvPr id="252" name="Line 24"/>
          <p:cNvSpPr>
            <a:spLocks noChangeShapeType="1"/>
          </p:cNvSpPr>
          <p:nvPr/>
        </p:nvSpPr>
        <p:spPr bwMode="auto">
          <a:xfrm flipV="1">
            <a:off x="7459241" y="3609859"/>
            <a:ext cx="649287" cy="0"/>
          </a:xfrm>
          <a:prstGeom prst="line">
            <a:avLst/>
          </a:prstGeom>
          <a:noFill/>
          <a:ln w="25400">
            <a:solidFill>
              <a:srgbClr val="808000"/>
            </a:solidFill>
            <a:round/>
            <a:headEnd/>
            <a:tailEnd/>
          </a:ln>
          <a:effectLst/>
        </p:spPr>
        <p:txBody>
          <a:bodyPr lIns="68562" tIns="34281" rIns="68562" bIns="34281"/>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pic>
        <p:nvPicPr>
          <p:cNvPr id="253" name="Picture 25" descr="07"/>
          <p:cNvPicPr>
            <a:picLocks noChangeAspect="1" noChangeArrowheads="1"/>
          </p:cNvPicPr>
          <p:nvPr/>
        </p:nvPicPr>
        <p:blipFill>
          <a:blip r:embed="rId22" cstate="print"/>
          <a:srcRect/>
          <a:stretch>
            <a:fillRect/>
          </a:stretch>
        </p:blipFill>
        <p:spPr bwMode="auto">
          <a:xfrm>
            <a:off x="7964065" y="3412215"/>
            <a:ext cx="303212" cy="338137"/>
          </a:xfrm>
          <a:prstGeom prst="rect">
            <a:avLst/>
          </a:prstGeom>
          <a:noFill/>
        </p:spPr>
      </p:pic>
      <p:pic>
        <p:nvPicPr>
          <p:cNvPr id="254" name="Picture 26" descr="07"/>
          <p:cNvPicPr>
            <a:picLocks noChangeAspect="1" noChangeArrowheads="1"/>
          </p:cNvPicPr>
          <p:nvPr/>
        </p:nvPicPr>
        <p:blipFill>
          <a:blip r:embed="rId22" cstate="print"/>
          <a:srcRect/>
          <a:stretch>
            <a:fillRect/>
          </a:stretch>
        </p:blipFill>
        <p:spPr bwMode="auto">
          <a:xfrm>
            <a:off x="8024620" y="3465793"/>
            <a:ext cx="303212" cy="338137"/>
          </a:xfrm>
          <a:prstGeom prst="rect">
            <a:avLst/>
          </a:prstGeom>
          <a:noFill/>
        </p:spPr>
      </p:pic>
      <p:pic>
        <p:nvPicPr>
          <p:cNvPr id="255" name="Picture 27" descr="07"/>
          <p:cNvPicPr>
            <a:picLocks noChangeAspect="1" noChangeArrowheads="1"/>
          </p:cNvPicPr>
          <p:nvPr/>
        </p:nvPicPr>
        <p:blipFill>
          <a:blip r:embed="rId22" cstate="print"/>
          <a:srcRect/>
          <a:stretch>
            <a:fillRect/>
          </a:stretch>
        </p:blipFill>
        <p:spPr bwMode="auto">
          <a:xfrm>
            <a:off x="7603703" y="3250290"/>
            <a:ext cx="304800" cy="338137"/>
          </a:xfrm>
          <a:prstGeom prst="rect">
            <a:avLst/>
          </a:prstGeom>
          <a:noFill/>
        </p:spPr>
      </p:pic>
      <p:pic>
        <p:nvPicPr>
          <p:cNvPr id="256" name="Picture 28" descr="07"/>
          <p:cNvPicPr>
            <a:picLocks noChangeAspect="1" noChangeArrowheads="1"/>
          </p:cNvPicPr>
          <p:nvPr/>
        </p:nvPicPr>
        <p:blipFill>
          <a:blip r:embed="rId22" cstate="print"/>
          <a:srcRect/>
          <a:stretch>
            <a:fillRect/>
          </a:stretch>
        </p:blipFill>
        <p:spPr bwMode="auto">
          <a:xfrm>
            <a:off x="7603703" y="3627718"/>
            <a:ext cx="303212" cy="338137"/>
          </a:xfrm>
          <a:prstGeom prst="rect">
            <a:avLst/>
          </a:prstGeom>
          <a:noFill/>
        </p:spPr>
      </p:pic>
      <p:sp>
        <p:nvSpPr>
          <p:cNvPr id="257" name="Text Box 29"/>
          <p:cNvSpPr txBox="1">
            <a:spLocks noChangeArrowheads="1"/>
          </p:cNvSpPr>
          <p:nvPr/>
        </p:nvSpPr>
        <p:spPr bwMode="auto">
          <a:xfrm>
            <a:off x="7757691" y="3170518"/>
            <a:ext cx="818019" cy="196208"/>
          </a:xfrm>
          <a:prstGeom prst="rect">
            <a:avLst/>
          </a:prstGeom>
          <a:noFill/>
          <a:ln w="6350" algn="ctr">
            <a:noFill/>
            <a:miter lim="800000"/>
            <a:headEnd/>
            <a:tailEnd/>
          </a:ln>
          <a:effectLst/>
        </p:spPr>
        <p:txBody>
          <a:bodyPr wrap="square" lIns="68562" tIns="34281" rIns="68562" bIns="34281">
            <a:spAutoFit/>
          </a:bodyPr>
          <a:lstStyle/>
          <a:p>
            <a:pPr algn="ctr" defTabSz="601106">
              <a:spcBef>
                <a:spcPct val="50000"/>
              </a:spcBef>
              <a:defRPr/>
            </a:pPr>
            <a:r>
              <a:rPr lang="zh-CN" altLang="en-US" sz="800" b="1" kern="0" dirty="0">
                <a:solidFill>
                  <a:sysClr val="windowText" lastClr="000000"/>
                </a:solidFill>
                <a:latin typeface="FrutigerNext LT Regular" pitchFamily="34" charset="0"/>
                <a:ea typeface="宋体" charset="-122"/>
              </a:rPr>
              <a:t>数据库服务器</a:t>
            </a:r>
          </a:p>
        </p:txBody>
      </p:sp>
      <p:sp>
        <p:nvSpPr>
          <p:cNvPr id="258" name="Text Box 30"/>
          <p:cNvSpPr txBox="1">
            <a:spLocks noChangeArrowheads="1"/>
          </p:cNvSpPr>
          <p:nvPr/>
        </p:nvSpPr>
        <p:spPr bwMode="auto">
          <a:xfrm>
            <a:off x="7713240" y="3855637"/>
            <a:ext cx="1058361" cy="192342"/>
          </a:xfrm>
          <a:prstGeom prst="rect">
            <a:avLst/>
          </a:prstGeom>
          <a:noFill/>
          <a:ln w="6350" algn="ctr">
            <a:noFill/>
            <a:miter lim="800000"/>
            <a:headEnd/>
            <a:tailEnd/>
          </a:ln>
          <a:effectLst/>
        </p:spPr>
        <p:txBody>
          <a:bodyPr wrap="square" lIns="68562" tIns="34281" rIns="68562" bIns="34281">
            <a:spAutoFit/>
          </a:bodyPr>
          <a:lstStyle/>
          <a:p>
            <a:pPr algn="ctr" defTabSz="601106">
              <a:spcBef>
                <a:spcPct val="50000"/>
              </a:spcBef>
              <a:defRPr/>
            </a:pPr>
            <a:r>
              <a:rPr lang="en-US" altLang="zh-CN" sz="800" b="1" kern="0" dirty="0">
                <a:solidFill>
                  <a:sysClr val="windowText" lastClr="000000"/>
                </a:solidFill>
                <a:latin typeface="FrutigerNext LT Regular" pitchFamily="34" charset="0"/>
                <a:ea typeface="宋体" charset="-122"/>
              </a:rPr>
              <a:t>Web/</a:t>
            </a:r>
            <a:r>
              <a:rPr lang="zh-CN" altLang="en-US" sz="800" b="1" kern="0" dirty="0">
                <a:solidFill>
                  <a:sysClr val="windowText" lastClr="000000"/>
                </a:solidFill>
                <a:latin typeface="FrutigerNext LT Regular" pitchFamily="34" charset="0"/>
                <a:ea typeface="宋体" charset="-122"/>
              </a:rPr>
              <a:t>中间件服务器</a:t>
            </a:r>
          </a:p>
        </p:txBody>
      </p:sp>
      <p:sp>
        <p:nvSpPr>
          <p:cNvPr id="259" name="Text Box 31"/>
          <p:cNvSpPr txBox="1">
            <a:spLocks noChangeArrowheads="1"/>
          </p:cNvSpPr>
          <p:nvPr/>
        </p:nvSpPr>
        <p:spPr bwMode="auto">
          <a:xfrm>
            <a:off x="8243236" y="3462391"/>
            <a:ext cx="735140" cy="192342"/>
          </a:xfrm>
          <a:prstGeom prst="rect">
            <a:avLst/>
          </a:prstGeom>
          <a:noFill/>
          <a:ln w="6350" algn="ctr">
            <a:noFill/>
            <a:miter lim="800000"/>
            <a:headEnd/>
            <a:tailEnd/>
          </a:ln>
          <a:effectLst/>
        </p:spPr>
        <p:txBody>
          <a:bodyPr wrap="square" lIns="68562" tIns="34281" rIns="68562" bIns="34281">
            <a:spAutoFit/>
          </a:bodyPr>
          <a:lstStyle/>
          <a:p>
            <a:pPr algn="ctr" defTabSz="601106">
              <a:spcBef>
                <a:spcPct val="50000"/>
              </a:spcBef>
              <a:defRPr/>
            </a:pPr>
            <a:r>
              <a:rPr lang="en-US" altLang="zh-CN" sz="800" b="1" kern="0" dirty="0">
                <a:solidFill>
                  <a:sysClr val="windowText" lastClr="000000"/>
                </a:solidFill>
                <a:latin typeface="FrutigerNext LT Regular" pitchFamily="34" charset="0"/>
                <a:ea typeface="宋体" charset="-122"/>
              </a:rPr>
              <a:t>Email</a:t>
            </a:r>
            <a:r>
              <a:rPr lang="zh-CN" altLang="en-US" sz="800" b="1" kern="0" dirty="0">
                <a:solidFill>
                  <a:sysClr val="windowText" lastClr="000000"/>
                </a:solidFill>
                <a:latin typeface="FrutigerNext LT Regular" pitchFamily="34" charset="0"/>
                <a:ea typeface="宋体" charset="-122"/>
              </a:rPr>
              <a:t>服务器</a:t>
            </a:r>
          </a:p>
        </p:txBody>
      </p:sp>
      <p:sp>
        <p:nvSpPr>
          <p:cNvPr id="260" name="Text Box 32"/>
          <p:cNvSpPr txBox="1">
            <a:spLocks noChangeArrowheads="1"/>
          </p:cNvSpPr>
          <p:nvPr/>
        </p:nvSpPr>
        <p:spPr bwMode="auto">
          <a:xfrm>
            <a:off x="5935033" y="3656633"/>
            <a:ext cx="792162" cy="196208"/>
          </a:xfrm>
          <a:prstGeom prst="rect">
            <a:avLst/>
          </a:prstGeom>
          <a:noFill/>
          <a:ln w="6350" algn="ctr">
            <a:noFill/>
            <a:miter lim="800000"/>
            <a:headEnd/>
            <a:tailEnd/>
          </a:ln>
          <a:effectLst/>
        </p:spPr>
        <p:txBody>
          <a:bodyPr lIns="68562" tIns="34281" rIns="68562" bIns="34281">
            <a:spAutoFit/>
          </a:bodyPr>
          <a:lstStyle/>
          <a:p>
            <a:pPr algn="ctr" defTabSz="601106">
              <a:spcBef>
                <a:spcPct val="50000"/>
              </a:spcBef>
              <a:defRPr/>
            </a:pPr>
            <a:r>
              <a:rPr lang="zh-CN" altLang="en-US" sz="800" b="1" kern="0" dirty="0">
                <a:solidFill>
                  <a:sysClr val="windowText" lastClr="000000"/>
                </a:solidFill>
                <a:latin typeface="FrutigerNext LT Regular" pitchFamily="34" charset="0"/>
                <a:ea typeface="宋体" charset="-122"/>
              </a:rPr>
              <a:t>网络设备</a:t>
            </a:r>
          </a:p>
        </p:txBody>
      </p:sp>
      <p:sp>
        <p:nvSpPr>
          <p:cNvPr id="261" name="AutoShape 33"/>
          <p:cNvSpPr>
            <a:spLocks noChangeArrowheads="1"/>
          </p:cNvSpPr>
          <p:nvPr/>
        </p:nvSpPr>
        <p:spPr bwMode="auto">
          <a:xfrm>
            <a:off x="5568528" y="3582476"/>
            <a:ext cx="287337" cy="107156"/>
          </a:xfrm>
          <a:prstGeom prst="rightArrow">
            <a:avLst>
              <a:gd name="adj1" fmla="val 50000"/>
              <a:gd name="adj2" fmla="val 50278"/>
            </a:avLst>
          </a:prstGeom>
          <a:solidFill>
            <a:srgbClr val="CCFFCC"/>
          </a:solidFill>
          <a:ln w="6350" algn="ctr">
            <a:solidFill>
              <a:srgbClr val="000000"/>
            </a:solidFill>
            <a:miter lim="800000"/>
            <a:headEnd/>
            <a:tailEnd/>
          </a:ln>
          <a:effectLst/>
        </p:spPr>
        <p:txBody>
          <a:bodyPr wrap="none" lIns="68562" tIns="34281" rIns="68562" bIns="34281" anchor="ctr"/>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sp>
        <p:nvSpPr>
          <p:cNvPr id="262" name="AutoShape 34"/>
          <p:cNvSpPr>
            <a:spLocks noChangeArrowheads="1"/>
          </p:cNvSpPr>
          <p:nvPr/>
        </p:nvSpPr>
        <p:spPr bwMode="auto">
          <a:xfrm>
            <a:off x="7173491" y="3575331"/>
            <a:ext cx="287338" cy="107156"/>
          </a:xfrm>
          <a:prstGeom prst="rightArrow">
            <a:avLst>
              <a:gd name="adj1" fmla="val 50000"/>
              <a:gd name="adj2" fmla="val 50278"/>
            </a:avLst>
          </a:prstGeom>
          <a:solidFill>
            <a:srgbClr val="CCFFCC"/>
          </a:solidFill>
          <a:ln w="6350" algn="ctr">
            <a:solidFill>
              <a:srgbClr val="000000"/>
            </a:solidFill>
            <a:miter lim="800000"/>
            <a:headEnd/>
            <a:tailEnd/>
          </a:ln>
          <a:effectLst/>
        </p:spPr>
        <p:txBody>
          <a:bodyPr wrap="none" lIns="68562" tIns="34281" rIns="68562" bIns="34281" anchor="ctr"/>
          <a:lstStyle/>
          <a:p>
            <a:pPr>
              <a:defRPr/>
            </a:pPr>
            <a:endParaRPr lang="zh-CN" altLang="en-US" sz="2400" kern="0" dirty="0">
              <a:solidFill>
                <a:sysClr val="windowText" lastClr="000000"/>
              </a:solidFill>
              <a:latin typeface="FrutigerNext LT Regular" pitchFamily="34" charset="0"/>
              <a:ea typeface="MS PGothic" pitchFamily="34" charset="-128"/>
            </a:endParaRPr>
          </a:p>
        </p:txBody>
      </p:sp>
      <p:sp>
        <p:nvSpPr>
          <p:cNvPr id="264" name="Text Box 39"/>
          <p:cNvSpPr txBox="1">
            <a:spLocks noChangeArrowheads="1"/>
          </p:cNvSpPr>
          <p:nvPr/>
        </p:nvSpPr>
        <p:spPr bwMode="auto">
          <a:xfrm>
            <a:off x="4958475" y="3714634"/>
            <a:ext cx="719137" cy="192342"/>
          </a:xfrm>
          <a:prstGeom prst="rect">
            <a:avLst/>
          </a:prstGeom>
          <a:noFill/>
          <a:ln w="6350" algn="ctr">
            <a:noFill/>
            <a:miter lim="800000"/>
            <a:headEnd/>
            <a:tailEnd/>
          </a:ln>
          <a:effectLst/>
        </p:spPr>
        <p:txBody>
          <a:bodyPr lIns="68562" tIns="34281" rIns="68562" bIns="34281">
            <a:spAutoFit/>
          </a:bodyPr>
          <a:lstStyle/>
          <a:p>
            <a:pPr algn="ctr" defTabSz="601106">
              <a:spcBef>
                <a:spcPct val="50000"/>
              </a:spcBef>
            </a:pPr>
            <a:r>
              <a:rPr lang="zh-CN" altLang="en-US" sz="800" b="1" dirty="0" smtClean="0">
                <a:solidFill>
                  <a:srgbClr val="000000"/>
                </a:solidFill>
                <a:latin typeface="FrutigerNext LT Regular" pitchFamily="34" charset="0"/>
                <a:ea typeface="宋体" charset="-122"/>
              </a:rPr>
              <a:t>学生</a:t>
            </a:r>
            <a:r>
              <a:rPr lang="en-US" altLang="zh-CN" sz="800" b="1" dirty="0" smtClean="0">
                <a:solidFill>
                  <a:srgbClr val="000000"/>
                </a:solidFill>
                <a:latin typeface="FrutigerNext LT Regular" pitchFamily="34" charset="0"/>
                <a:ea typeface="宋体" charset="-122"/>
              </a:rPr>
              <a:t>/</a:t>
            </a:r>
            <a:r>
              <a:rPr lang="zh-CN" altLang="en-US" sz="800" b="1" dirty="0" smtClean="0">
                <a:solidFill>
                  <a:srgbClr val="000000"/>
                </a:solidFill>
                <a:latin typeface="FrutigerNext LT Regular" pitchFamily="34" charset="0"/>
                <a:ea typeface="宋体" charset="-122"/>
              </a:rPr>
              <a:t>教师</a:t>
            </a:r>
            <a:endParaRPr lang="en-US" altLang="zh-CN" sz="800" b="1" dirty="0">
              <a:solidFill>
                <a:srgbClr val="000000"/>
              </a:solidFill>
              <a:latin typeface="FrutigerNext LT Regular" pitchFamily="34" charset="0"/>
              <a:ea typeface="宋体" charset="-122"/>
            </a:endParaRPr>
          </a:p>
        </p:txBody>
      </p:sp>
      <p:sp>
        <p:nvSpPr>
          <p:cNvPr id="198" name="标题 197"/>
          <p:cNvSpPr>
            <a:spLocks noGrp="1"/>
          </p:cNvSpPr>
          <p:nvPr>
            <p:ph type="title" idx="4294967295"/>
          </p:nvPr>
        </p:nvSpPr>
        <p:spPr>
          <a:xfrm>
            <a:off x="314325" y="276225"/>
            <a:ext cx="7632700" cy="560388"/>
          </a:xfrm>
          <a:prstGeom prst="rect">
            <a:avLst/>
          </a:prstGeom>
        </p:spPr>
        <p:txBody>
          <a:bodyPr wrap="none">
            <a:noAutofit/>
          </a:bodyPr>
          <a:lstStyle/>
          <a:p>
            <a:pPr eaLnBrk="1" hangingPunct="1"/>
            <a:r>
              <a:rPr lang="zh-CN" altLang="en-US" sz="2400" dirty="0" smtClean="0">
                <a:latin typeface="微软雅黑" pitchFamily="34" charset="-122"/>
                <a:ea typeface="微软雅黑" pitchFamily="34" charset="-122"/>
              </a:rPr>
              <a:t>华为统一运维管理解决方案</a:t>
            </a:r>
            <a:endParaRPr lang="zh-CN" altLang="en-US" sz="2400" dirty="0">
              <a:latin typeface="微软雅黑" pitchFamily="34" charset="-122"/>
              <a:ea typeface="微软雅黑"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标题 556"/>
          <p:cNvSpPr>
            <a:spLocks noGrp="1"/>
          </p:cNvSpPr>
          <p:nvPr>
            <p:ph type="title" idx="4294967295"/>
          </p:nvPr>
        </p:nvSpPr>
        <p:spPr>
          <a:xfrm>
            <a:off x="428625" y="276225"/>
            <a:ext cx="7632700" cy="560388"/>
          </a:xfrm>
          <a:prstGeom prst="rect">
            <a:avLst/>
          </a:prstGeom>
        </p:spPr>
        <p:txBody>
          <a:bodyPr/>
          <a:lstStyle/>
          <a:p>
            <a:r>
              <a:rPr lang="zh-CN" altLang="en-US" sz="2400" dirty="0" smtClean="0">
                <a:latin typeface="微软雅黑" pitchFamily="34" charset="-122"/>
                <a:ea typeface="微软雅黑" pitchFamily="34" charset="-122"/>
              </a:rPr>
              <a:t>华为远程</a:t>
            </a:r>
            <a:r>
              <a:rPr lang="zh-CN" altLang="en-US" sz="2400" dirty="0" smtClean="0">
                <a:latin typeface="微软雅黑" pitchFamily="34" charset="-122"/>
                <a:ea typeface="微软雅黑" pitchFamily="34" charset="-122"/>
              </a:rPr>
              <a:t>互动</a:t>
            </a:r>
            <a:r>
              <a:rPr lang="zh-CN" altLang="en-US" sz="2400" dirty="0" smtClean="0">
                <a:latin typeface="微软雅黑" pitchFamily="34" charset="-122"/>
                <a:ea typeface="微软雅黑" pitchFamily="34" charset="-122"/>
              </a:rPr>
              <a:t>教室</a:t>
            </a:r>
            <a:r>
              <a:rPr lang="zh-CN" altLang="en-US" sz="2400" dirty="0" smtClean="0">
                <a:latin typeface="微软雅黑" pitchFamily="34" charset="-122"/>
                <a:ea typeface="微软雅黑" pitchFamily="34" charset="-122"/>
              </a:rPr>
              <a:t>解决方案：智能、绿色、简洁</a:t>
            </a:r>
            <a:endParaRPr lang="zh-CN" altLang="en-US" sz="2400" dirty="0">
              <a:latin typeface="微软雅黑" pitchFamily="34" charset="-122"/>
              <a:ea typeface="微软雅黑" pitchFamily="34" charset="-122"/>
            </a:endParaRPr>
          </a:p>
        </p:txBody>
      </p:sp>
      <p:grpSp>
        <p:nvGrpSpPr>
          <p:cNvPr id="2" name="组合 738"/>
          <p:cNvGrpSpPr/>
          <p:nvPr/>
        </p:nvGrpSpPr>
        <p:grpSpPr>
          <a:xfrm>
            <a:off x="506739" y="761837"/>
            <a:ext cx="8139709" cy="3912086"/>
            <a:chOff x="586929" y="1028700"/>
            <a:chExt cx="10855771" cy="5217323"/>
          </a:xfrm>
        </p:grpSpPr>
        <p:sp>
          <p:nvSpPr>
            <p:cNvPr id="721" name="圆角矩形 720"/>
            <p:cNvSpPr/>
            <p:nvPr/>
          </p:nvSpPr>
          <p:spPr bwMode="auto">
            <a:xfrm>
              <a:off x="635000" y="4188402"/>
              <a:ext cx="10731500" cy="1962371"/>
            </a:xfrm>
            <a:prstGeom prst="roundRect">
              <a:avLst/>
            </a:prstGeom>
            <a:solidFill>
              <a:schemeClr val="accent3">
                <a:lumMod val="75000"/>
              </a:schemeClr>
            </a:solidFill>
            <a:ln>
              <a:noFill/>
              <a:prstDash val="sysDash"/>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722" name="圆角矩形 721"/>
            <p:cNvSpPr/>
            <p:nvPr/>
          </p:nvSpPr>
          <p:spPr bwMode="auto">
            <a:xfrm>
              <a:off x="711200" y="2623042"/>
              <a:ext cx="10655300" cy="1531330"/>
            </a:xfrm>
            <a:prstGeom prst="roundRect">
              <a:avLst/>
            </a:prstGeom>
            <a:solidFill>
              <a:schemeClr val="accent3">
                <a:lumMod val="85000"/>
              </a:schemeClr>
            </a:solidFill>
            <a:ln>
              <a:noFill/>
              <a:prstDash val="sysDash"/>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720" name="圆角矩形 719"/>
            <p:cNvSpPr/>
            <p:nvPr/>
          </p:nvSpPr>
          <p:spPr bwMode="auto">
            <a:xfrm>
              <a:off x="736600" y="1041400"/>
              <a:ext cx="10629900" cy="1536269"/>
            </a:xfrm>
            <a:prstGeom prst="roundRect">
              <a:avLst/>
            </a:prstGeom>
            <a:solidFill>
              <a:schemeClr val="accent3">
                <a:lumMod val="75000"/>
              </a:schemeClr>
            </a:solidFill>
            <a:ln>
              <a:noFill/>
              <a:prstDash val="sysDash"/>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305" name="圆柱形 304"/>
            <p:cNvSpPr/>
            <p:nvPr/>
          </p:nvSpPr>
          <p:spPr bwMode="auto">
            <a:xfrm rot="10800000">
              <a:off x="6204289" y="2458481"/>
              <a:ext cx="54952" cy="293706"/>
            </a:xfrm>
            <a:prstGeom prst="can">
              <a:avLst>
                <a:gd name="adj" fmla="val 13571"/>
              </a:avLst>
            </a:prstGeom>
            <a:solidFill>
              <a:schemeClr val="tx2"/>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316" name="圆柱形 315"/>
            <p:cNvSpPr/>
            <p:nvPr/>
          </p:nvSpPr>
          <p:spPr bwMode="auto">
            <a:xfrm rot="10800000">
              <a:off x="6144017" y="2453958"/>
              <a:ext cx="54952" cy="293706"/>
            </a:xfrm>
            <a:prstGeom prst="can">
              <a:avLst>
                <a:gd name="adj" fmla="val 13571"/>
              </a:avLst>
            </a:prstGeom>
            <a:solidFill>
              <a:srgbClr val="0070C0"/>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1044" name="椭圆 1043"/>
            <p:cNvSpPr/>
            <p:nvPr/>
          </p:nvSpPr>
          <p:spPr bwMode="auto">
            <a:xfrm>
              <a:off x="4984464" y="3008421"/>
              <a:ext cx="2561711" cy="683845"/>
            </a:xfrm>
            <a:prstGeom prst="ellipse">
              <a:avLst/>
            </a:prstGeom>
            <a:noFill/>
            <a:ln w="25400" cmpd="sng">
              <a:solidFill>
                <a:srgbClr val="0070C0"/>
              </a:solid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1045" name="椭圆 1044"/>
            <p:cNvSpPr>
              <a:spLocks/>
            </p:cNvSpPr>
            <p:nvPr/>
          </p:nvSpPr>
          <p:spPr bwMode="auto">
            <a:xfrm>
              <a:off x="5086935" y="3052825"/>
              <a:ext cx="2366725" cy="587412"/>
            </a:xfrm>
            <a:prstGeom prst="ellipse">
              <a:avLst/>
            </a:prstGeom>
            <a:noFill/>
            <a:ln w="25400" cmpd="sng">
              <a:solidFill>
                <a:schemeClr val="tx2"/>
              </a:solid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295" name="圆柱形 294"/>
            <p:cNvSpPr/>
            <p:nvPr/>
          </p:nvSpPr>
          <p:spPr bwMode="auto">
            <a:xfrm rot="10800000">
              <a:off x="6188116" y="3867936"/>
              <a:ext cx="54952" cy="587412"/>
            </a:xfrm>
            <a:prstGeom prst="can">
              <a:avLst>
                <a:gd name="adj" fmla="val 13571"/>
              </a:avLst>
            </a:prstGeom>
            <a:solidFill>
              <a:schemeClr val="tx2"/>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297" name="圆柱形 296"/>
            <p:cNvSpPr/>
            <p:nvPr/>
          </p:nvSpPr>
          <p:spPr bwMode="auto">
            <a:xfrm rot="10800000">
              <a:off x="6095063" y="3785754"/>
              <a:ext cx="54952" cy="670461"/>
            </a:xfrm>
            <a:prstGeom prst="can">
              <a:avLst>
                <a:gd name="adj" fmla="val 13571"/>
              </a:avLst>
            </a:prstGeom>
            <a:solidFill>
              <a:srgbClr val="0070C0"/>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225" name="矩形 224"/>
            <p:cNvSpPr/>
            <p:nvPr/>
          </p:nvSpPr>
          <p:spPr>
            <a:xfrm>
              <a:off x="5201353" y="5842020"/>
              <a:ext cx="2265692" cy="389973"/>
            </a:xfrm>
            <a:prstGeom prst="rect">
              <a:avLst/>
            </a:prstGeom>
          </p:spPr>
          <p:txBody>
            <a:bodyPr wrap="square" lIns="121944" tIns="60972" rIns="121944" bIns="60972">
              <a:spAutoFit/>
            </a:bodyPr>
            <a:lstStyle/>
            <a:p>
              <a:pPr marL="266682" indent="-266682" defTabSz="801634">
                <a:spcBef>
                  <a:spcPts val="300"/>
                </a:spcBef>
                <a:spcAft>
                  <a:spcPts val="0"/>
                </a:spcAft>
                <a:buClr>
                  <a:schemeClr val="tx1"/>
                </a:buClr>
                <a:buSzPct val="60000"/>
              </a:pPr>
              <a:r>
                <a:rPr lang="zh-CN" altLang="en-US" sz="1100" dirty="0" smtClean="0">
                  <a:ea typeface="黑体" pitchFamily="2" charset="-122"/>
                  <a:cs typeface="Calibri" pitchFamily="34" charset="0"/>
                  <a:sym typeface="Calibri" pitchFamily="34" charset="0"/>
                </a:rPr>
                <a:t>        智真多媒体教室</a:t>
              </a:r>
            </a:p>
          </p:txBody>
        </p:sp>
        <p:sp>
          <p:nvSpPr>
            <p:cNvPr id="193" name="Freeform 27"/>
            <p:cNvSpPr>
              <a:spLocks noEditPoints="1"/>
            </p:cNvSpPr>
            <p:nvPr/>
          </p:nvSpPr>
          <p:spPr bwMode="auto">
            <a:xfrm>
              <a:off x="5256990" y="1205143"/>
              <a:ext cx="2106293" cy="997157"/>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chemeClr val="bg1">
                <a:lumMod val="85000"/>
              </a:schemeClr>
            </a:solidFill>
            <a:ln w="9525">
              <a:noFill/>
              <a:round/>
              <a:headEnd/>
              <a:tailEnd/>
            </a:ln>
          </p:spPr>
          <p:txBody>
            <a:bodyPr vert="horz" wrap="square" lIns="121944" tIns="60972" rIns="121944" bIns="60972"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333" name="圆角矩形 332"/>
            <p:cNvSpPr/>
            <p:nvPr/>
          </p:nvSpPr>
          <p:spPr bwMode="auto">
            <a:xfrm>
              <a:off x="5505732" y="4542614"/>
              <a:ext cx="1621095" cy="1307760"/>
            </a:xfrm>
            <a:prstGeom prst="roundRect">
              <a:avLst>
                <a:gd name="adj" fmla="val 7160"/>
              </a:avLst>
            </a:prstGeom>
            <a:noFill/>
            <a:ln w="15875">
              <a:solidFill>
                <a:schemeClr val="bg1">
                  <a:lumMod val="50000"/>
                </a:schemeClr>
              </a:solidFill>
              <a:prstDash val="sysDot"/>
            </a:ln>
            <a:effectLst/>
            <a:extLst/>
          </p:spPr>
          <p:txBody>
            <a:bodyPr vert="horz" wrap="square" lIns="121936" tIns="60968" rIns="121936" bIns="60968" numCol="1" rtlCol="0" anchor="t" anchorCtr="0" compatLnSpc="1">
              <a:prstTxWarp prst="textNoShape">
                <a:avLst/>
              </a:prstTxWarp>
            </a:bodyPr>
            <a:lstStyle/>
            <a:p>
              <a:pPr defTabSz="440831" eaLnBrk="0" hangingPunct="0">
                <a:buClr>
                  <a:srgbClr val="CC9900"/>
                </a:buClr>
                <a:buSzPct val="60000"/>
                <a:buFont typeface="Wingdings" pitchFamily="2" charset="2"/>
                <a:buChar char="n"/>
              </a:pPr>
              <a:endParaRPr lang="en-US" altLang="en-US" kern="0" dirty="0" smtClean="0">
                <a:solidFill>
                  <a:sysClr val="windowText" lastClr="000000"/>
                </a:solidFill>
              </a:endParaRPr>
            </a:p>
          </p:txBody>
        </p:sp>
        <p:grpSp>
          <p:nvGrpSpPr>
            <p:cNvPr id="3" name="组合 231"/>
            <p:cNvGrpSpPr/>
            <p:nvPr/>
          </p:nvGrpSpPr>
          <p:grpSpPr>
            <a:xfrm>
              <a:off x="5885705" y="4885323"/>
              <a:ext cx="874614" cy="808492"/>
              <a:chOff x="7000958" y="2974508"/>
              <a:chExt cx="2689142" cy="2513258"/>
            </a:xfrm>
          </p:grpSpPr>
          <p:pic>
            <p:nvPicPr>
              <p:cNvPr id="364" name="图片 363"/>
              <p:cNvPicPr>
                <a:picLocks noChangeAspect="1"/>
              </p:cNvPicPr>
              <p:nvPr/>
            </p:nvPicPr>
            <p:blipFill>
              <a:blip r:embed="rId3" cstate="print">
                <a:grayscl/>
                <a:extLst>
                  <a:ext uri="{28A0092B-C50C-407E-A947-70E740481C1C}">
                    <a14:useLocalDpi xmlns:a14="http://schemas.microsoft.com/office/drawing/2010/main" xmlns=""/>
                  </a:ext>
                </a:extLst>
              </a:blip>
              <a:stretch>
                <a:fillRect/>
              </a:stretch>
            </p:blipFill>
            <p:spPr>
              <a:xfrm>
                <a:off x="7000958" y="2974508"/>
                <a:ext cx="2689142" cy="2513258"/>
              </a:xfrm>
              <a:prstGeom prst="rect">
                <a:avLst/>
              </a:prstGeom>
              <a:ln>
                <a:noFill/>
              </a:ln>
            </p:spPr>
          </p:pic>
          <p:sp>
            <p:nvSpPr>
              <p:cNvPr id="365" name="平行四边形 364"/>
              <p:cNvSpPr/>
              <p:nvPr/>
            </p:nvSpPr>
            <p:spPr bwMode="auto">
              <a:xfrm rot="16200000">
                <a:off x="7200411" y="2925466"/>
                <a:ext cx="954682" cy="1220783"/>
              </a:xfrm>
              <a:prstGeom prst="parallelogram">
                <a:avLst>
                  <a:gd name="adj" fmla="val 20447"/>
                </a:avLst>
              </a:prstGeom>
              <a:solidFill>
                <a:srgbClr val="FFFFFF">
                  <a:lumMod val="85000"/>
                </a:srgbClr>
              </a:solidFill>
              <a:ln w="3175">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rtlCol="0" anchor="t" anchorCtr="0" compatLnSpc="1">
                <a:prstTxWarp prst="textNoShape">
                  <a:avLst/>
                </a:prstTxWarp>
              </a:bodyPr>
              <a:lstStyle/>
              <a:p>
                <a:pPr defTabSz="914339">
                  <a:buClr>
                    <a:srgbClr val="CC9900"/>
                  </a:buClr>
                  <a:buFont typeface="Wingdings" pitchFamily="2" charset="2"/>
                  <a:buChar char="n"/>
                </a:pPr>
                <a:endParaRPr lang="zh-CN" altLang="en-US" b="1" kern="0" dirty="0" smtClean="0">
                  <a:solidFill>
                    <a:sysClr val="windowText" lastClr="000000"/>
                  </a:solidFill>
                  <a:latin typeface="+mn-lt"/>
                  <a:ea typeface="+mn-ea"/>
                </a:endParaRPr>
              </a:p>
            </p:txBody>
          </p:sp>
          <p:sp>
            <p:nvSpPr>
              <p:cNvPr id="366" name="Freeform 12"/>
              <p:cNvSpPr>
                <a:spLocks noChangeAspect="1" noEditPoints="1"/>
              </p:cNvSpPr>
              <p:nvPr/>
            </p:nvSpPr>
            <p:spPr bwMode="auto">
              <a:xfrm rot="347064">
                <a:off x="7304718" y="3262208"/>
                <a:ext cx="624690" cy="524441"/>
              </a:xfrm>
              <a:custGeom>
                <a:avLst/>
                <a:gdLst>
                  <a:gd name="T0" fmla="*/ 214 w 518"/>
                  <a:gd name="T1" fmla="*/ 14 h 434"/>
                  <a:gd name="T2" fmla="*/ 200 w 518"/>
                  <a:gd name="T3" fmla="*/ 31 h 434"/>
                  <a:gd name="T4" fmla="*/ 220 w 518"/>
                  <a:gd name="T5" fmla="*/ 167 h 434"/>
                  <a:gd name="T6" fmla="*/ 494 w 518"/>
                  <a:gd name="T7" fmla="*/ 32 h 434"/>
                  <a:gd name="T8" fmla="*/ 498 w 518"/>
                  <a:gd name="T9" fmla="*/ 193 h 434"/>
                  <a:gd name="T10" fmla="*/ 285 w 518"/>
                  <a:gd name="T11" fmla="*/ 201 h 434"/>
                  <a:gd name="T12" fmla="*/ 494 w 518"/>
                  <a:gd name="T13" fmla="*/ 217 h 434"/>
                  <a:gd name="T14" fmla="*/ 515 w 518"/>
                  <a:gd name="T15" fmla="*/ 206 h 434"/>
                  <a:gd name="T16" fmla="*/ 518 w 518"/>
                  <a:gd name="T17" fmla="*/ 35 h 434"/>
                  <a:gd name="T18" fmla="*/ 508 w 518"/>
                  <a:gd name="T19" fmla="*/ 16 h 434"/>
                  <a:gd name="T20" fmla="*/ 270 w 518"/>
                  <a:gd name="T21" fmla="*/ 199 h 434"/>
                  <a:gd name="T22" fmla="*/ 277 w 518"/>
                  <a:gd name="T23" fmla="*/ 182 h 434"/>
                  <a:gd name="T24" fmla="*/ 294 w 518"/>
                  <a:gd name="T25" fmla="*/ 86 h 434"/>
                  <a:gd name="T26" fmla="*/ 289 w 518"/>
                  <a:gd name="T27" fmla="*/ 85 h 434"/>
                  <a:gd name="T28" fmla="*/ 260 w 518"/>
                  <a:gd name="T29" fmla="*/ 163 h 434"/>
                  <a:gd name="T30" fmla="*/ 203 w 518"/>
                  <a:gd name="T31" fmla="*/ 200 h 434"/>
                  <a:gd name="T32" fmla="*/ 161 w 518"/>
                  <a:gd name="T33" fmla="*/ 132 h 434"/>
                  <a:gd name="T34" fmla="*/ 119 w 518"/>
                  <a:gd name="T35" fmla="*/ 124 h 434"/>
                  <a:gd name="T36" fmla="*/ 158 w 518"/>
                  <a:gd name="T37" fmla="*/ 96 h 434"/>
                  <a:gd name="T38" fmla="*/ 165 w 518"/>
                  <a:gd name="T39" fmla="*/ 55 h 434"/>
                  <a:gd name="T40" fmla="*/ 131 w 518"/>
                  <a:gd name="T41" fmla="*/ 14 h 434"/>
                  <a:gd name="T42" fmla="*/ 92 w 518"/>
                  <a:gd name="T43" fmla="*/ 10 h 434"/>
                  <a:gd name="T44" fmla="*/ 68 w 518"/>
                  <a:gd name="T45" fmla="*/ 5 h 434"/>
                  <a:gd name="T46" fmla="*/ 50 w 518"/>
                  <a:gd name="T47" fmla="*/ 1 h 434"/>
                  <a:gd name="T48" fmla="*/ 26 w 518"/>
                  <a:gd name="T49" fmla="*/ 25 h 434"/>
                  <a:gd name="T50" fmla="*/ 26 w 518"/>
                  <a:gd name="T51" fmla="*/ 48 h 434"/>
                  <a:gd name="T52" fmla="*/ 45 w 518"/>
                  <a:gd name="T53" fmla="*/ 58 h 434"/>
                  <a:gd name="T54" fmla="*/ 50 w 518"/>
                  <a:gd name="T55" fmla="*/ 77 h 434"/>
                  <a:gd name="T56" fmla="*/ 76 w 518"/>
                  <a:gd name="T57" fmla="*/ 116 h 434"/>
                  <a:gd name="T58" fmla="*/ 57 w 518"/>
                  <a:gd name="T59" fmla="*/ 132 h 434"/>
                  <a:gd name="T60" fmla="*/ 45 w 518"/>
                  <a:gd name="T61" fmla="*/ 136 h 434"/>
                  <a:gd name="T62" fmla="*/ 1 w 518"/>
                  <a:gd name="T63" fmla="*/ 257 h 434"/>
                  <a:gd name="T64" fmla="*/ 19 w 518"/>
                  <a:gd name="T65" fmla="*/ 265 h 434"/>
                  <a:gd name="T66" fmla="*/ 67 w 518"/>
                  <a:gd name="T67" fmla="*/ 203 h 434"/>
                  <a:gd name="T68" fmla="*/ 68 w 518"/>
                  <a:gd name="T69" fmla="*/ 224 h 434"/>
                  <a:gd name="T70" fmla="*/ 27 w 518"/>
                  <a:gd name="T71" fmla="*/ 322 h 434"/>
                  <a:gd name="T72" fmla="*/ 32 w 518"/>
                  <a:gd name="T73" fmla="*/ 337 h 434"/>
                  <a:gd name="T74" fmla="*/ 168 w 518"/>
                  <a:gd name="T75" fmla="*/ 345 h 434"/>
                  <a:gd name="T76" fmla="*/ 186 w 518"/>
                  <a:gd name="T77" fmla="*/ 333 h 434"/>
                  <a:gd name="T78" fmla="*/ 149 w 518"/>
                  <a:gd name="T79" fmla="*/ 231 h 434"/>
                  <a:gd name="T80" fmla="*/ 147 w 518"/>
                  <a:gd name="T81" fmla="*/ 214 h 434"/>
                  <a:gd name="T82" fmla="*/ 157 w 518"/>
                  <a:gd name="T83" fmla="*/ 181 h 434"/>
                  <a:gd name="T84" fmla="*/ 184 w 518"/>
                  <a:gd name="T85" fmla="*/ 230 h 434"/>
                  <a:gd name="T86" fmla="*/ 198 w 518"/>
                  <a:gd name="T87" fmla="*/ 236 h 434"/>
                  <a:gd name="T88" fmla="*/ 259 w 518"/>
                  <a:gd name="T89" fmla="*/ 199 h 434"/>
                  <a:gd name="T90" fmla="*/ 266 w 518"/>
                  <a:gd name="T91" fmla="*/ 202 h 434"/>
                  <a:gd name="T92" fmla="*/ 119 w 518"/>
                  <a:gd name="T93" fmla="*/ 139 h 434"/>
                  <a:gd name="T94" fmla="*/ 106 w 518"/>
                  <a:gd name="T95" fmla="*/ 178 h 434"/>
                  <a:gd name="T96" fmla="*/ 92 w 518"/>
                  <a:gd name="T97" fmla="*/ 138 h 434"/>
                  <a:gd name="T98" fmla="*/ 100 w 518"/>
                  <a:gd name="T99" fmla="*/ 142 h 434"/>
                  <a:gd name="T100" fmla="*/ 119 w 518"/>
                  <a:gd name="T101" fmla="*/ 138 h 434"/>
                  <a:gd name="T102" fmla="*/ 73 w 518"/>
                  <a:gd name="T103" fmla="*/ 425 h 434"/>
                  <a:gd name="T104" fmla="*/ 132 w 518"/>
                  <a:gd name="T105" fmla="*/ 434 h 434"/>
                  <a:gd name="T106" fmla="*/ 142 w 518"/>
                  <a:gd name="T107" fmla="*/ 42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434">
                    <a:moveTo>
                      <a:pt x="494" y="11"/>
                    </a:moveTo>
                    <a:lnTo>
                      <a:pt x="224" y="11"/>
                    </a:lnTo>
                    <a:lnTo>
                      <a:pt x="224" y="11"/>
                    </a:lnTo>
                    <a:lnTo>
                      <a:pt x="218" y="11"/>
                    </a:lnTo>
                    <a:lnTo>
                      <a:pt x="214" y="14"/>
                    </a:lnTo>
                    <a:lnTo>
                      <a:pt x="210" y="16"/>
                    </a:lnTo>
                    <a:lnTo>
                      <a:pt x="207" y="18"/>
                    </a:lnTo>
                    <a:lnTo>
                      <a:pt x="203" y="22"/>
                    </a:lnTo>
                    <a:lnTo>
                      <a:pt x="201" y="26"/>
                    </a:lnTo>
                    <a:lnTo>
                      <a:pt x="200" y="31"/>
                    </a:lnTo>
                    <a:lnTo>
                      <a:pt x="200" y="35"/>
                    </a:lnTo>
                    <a:lnTo>
                      <a:pt x="200" y="158"/>
                    </a:lnTo>
                    <a:lnTo>
                      <a:pt x="209" y="175"/>
                    </a:lnTo>
                    <a:lnTo>
                      <a:pt x="210" y="175"/>
                    </a:lnTo>
                    <a:lnTo>
                      <a:pt x="220" y="167"/>
                    </a:lnTo>
                    <a:lnTo>
                      <a:pt x="220" y="35"/>
                    </a:lnTo>
                    <a:lnTo>
                      <a:pt x="220" y="35"/>
                    </a:lnTo>
                    <a:lnTo>
                      <a:pt x="220" y="33"/>
                    </a:lnTo>
                    <a:lnTo>
                      <a:pt x="224" y="32"/>
                    </a:lnTo>
                    <a:lnTo>
                      <a:pt x="494" y="32"/>
                    </a:lnTo>
                    <a:lnTo>
                      <a:pt x="494" y="32"/>
                    </a:lnTo>
                    <a:lnTo>
                      <a:pt x="496" y="33"/>
                    </a:lnTo>
                    <a:lnTo>
                      <a:pt x="498" y="35"/>
                    </a:lnTo>
                    <a:lnTo>
                      <a:pt x="498" y="193"/>
                    </a:lnTo>
                    <a:lnTo>
                      <a:pt x="498" y="193"/>
                    </a:lnTo>
                    <a:lnTo>
                      <a:pt x="496" y="195"/>
                    </a:lnTo>
                    <a:lnTo>
                      <a:pt x="494" y="197"/>
                    </a:lnTo>
                    <a:lnTo>
                      <a:pt x="289" y="197"/>
                    </a:lnTo>
                    <a:lnTo>
                      <a:pt x="289" y="197"/>
                    </a:lnTo>
                    <a:lnTo>
                      <a:pt x="285" y="201"/>
                    </a:lnTo>
                    <a:lnTo>
                      <a:pt x="279" y="205"/>
                    </a:lnTo>
                    <a:lnTo>
                      <a:pt x="278" y="207"/>
                    </a:lnTo>
                    <a:lnTo>
                      <a:pt x="262" y="217"/>
                    </a:lnTo>
                    <a:lnTo>
                      <a:pt x="494" y="217"/>
                    </a:lnTo>
                    <a:lnTo>
                      <a:pt x="494" y="217"/>
                    </a:lnTo>
                    <a:lnTo>
                      <a:pt x="500" y="216"/>
                    </a:lnTo>
                    <a:lnTo>
                      <a:pt x="503" y="215"/>
                    </a:lnTo>
                    <a:lnTo>
                      <a:pt x="508" y="213"/>
                    </a:lnTo>
                    <a:lnTo>
                      <a:pt x="511" y="210"/>
                    </a:lnTo>
                    <a:lnTo>
                      <a:pt x="515" y="206"/>
                    </a:lnTo>
                    <a:lnTo>
                      <a:pt x="517" y="202"/>
                    </a:lnTo>
                    <a:lnTo>
                      <a:pt x="518" y="198"/>
                    </a:lnTo>
                    <a:lnTo>
                      <a:pt x="518" y="193"/>
                    </a:lnTo>
                    <a:lnTo>
                      <a:pt x="518" y="35"/>
                    </a:lnTo>
                    <a:lnTo>
                      <a:pt x="518" y="35"/>
                    </a:lnTo>
                    <a:lnTo>
                      <a:pt x="518" y="31"/>
                    </a:lnTo>
                    <a:lnTo>
                      <a:pt x="517" y="26"/>
                    </a:lnTo>
                    <a:lnTo>
                      <a:pt x="515" y="22"/>
                    </a:lnTo>
                    <a:lnTo>
                      <a:pt x="511" y="18"/>
                    </a:lnTo>
                    <a:lnTo>
                      <a:pt x="508" y="16"/>
                    </a:lnTo>
                    <a:lnTo>
                      <a:pt x="503" y="14"/>
                    </a:lnTo>
                    <a:lnTo>
                      <a:pt x="500" y="11"/>
                    </a:lnTo>
                    <a:lnTo>
                      <a:pt x="494" y="11"/>
                    </a:lnTo>
                    <a:lnTo>
                      <a:pt x="494" y="11"/>
                    </a:lnTo>
                    <a:close/>
                    <a:moveTo>
                      <a:pt x="270" y="199"/>
                    </a:moveTo>
                    <a:lnTo>
                      <a:pt x="270" y="197"/>
                    </a:lnTo>
                    <a:lnTo>
                      <a:pt x="273" y="190"/>
                    </a:lnTo>
                    <a:lnTo>
                      <a:pt x="273" y="190"/>
                    </a:lnTo>
                    <a:lnTo>
                      <a:pt x="275" y="185"/>
                    </a:lnTo>
                    <a:lnTo>
                      <a:pt x="277" y="182"/>
                    </a:lnTo>
                    <a:lnTo>
                      <a:pt x="277" y="177"/>
                    </a:lnTo>
                    <a:lnTo>
                      <a:pt x="276" y="173"/>
                    </a:lnTo>
                    <a:lnTo>
                      <a:pt x="281" y="152"/>
                    </a:lnTo>
                    <a:lnTo>
                      <a:pt x="294" y="86"/>
                    </a:lnTo>
                    <a:lnTo>
                      <a:pt x="294" y="86"/>
                    </a:lnTo>
                    <a:lnTo>
                      <a:pt x="294" y="84"/>
                    </a:lnTo>
                    <a:lnTo>
                      <a:pt x="292" y="83"/>
                    </a:lnTo>
                    <a:lnTo>
                      <a:pt x="292" y="83"/>
                    </a:lnTo>
                    <a:lnTo>
                      <a:pt x="290" y="84"/>
                    </a:lnTo>
                    <a:lnTo>
                      <a:pt x="289" y="85"/>
                    </a:lnTo>
                    <a:lnTo>
                      <a:pt x="273" y="148"/>
                    </a:lnTo>
                    <a:lnTo>
                      <a:pt x="268" y="165"/>
                    </a:lnTo>
                    <a:lnTo>
                      <a:pt x="268" y="165"/>
                    </a:lnTo>
                    <a:lnTo>
                      <a:pt x="265" y="164"/>
                    </a:lnTo>
                    <a:lnTo>
                      <a:pt x="260" y="163"/>
                    </a:lnTo>
                    <a:lnTo>
                      <a:pt x="257" y="164"/>
                    </a:lnTo>
                    <a:lnTo>
                      <a:pt x="253" y="166"/>
                    </a:lnTo>
                    <a:lnTo>
                      <a:pt x="220" y="189"/>
                    </a:lnTo>
                    <a:lnTo>
                      <a:pt x="210" y="195"/>
                    </a:lnTo>
                    <a:lnTo>
                      <a:pt x="203" y="200"/>
                    </a:lnTo>
                    <a:lnTo>
                      <a:pt x="200" y="193"/>
                    </a:lnTo>
                    <a:lnTo>
                      <a:pt x="169" y="139"/>
                    </a:lnTo>
                    <a:lnTo>
                      <a:pt x="169" y="139"/>
                    </a:lnTo>
                    <a:lnTo>
                      <a:pt x="166" y="134"/>
                    </a:lnTo>
                    <a:lnTo>
                      <a:pt x="161" y="132"/>
                    </a:lnTo>
                    <a:lnTo>
                      <a:pt x="156" y="131"/>
                    </a:lnTo>
                    <a:lnTo>
                      <a:pt x="151" y="132"/>
                    </a:lnTo>
                    <a:lnTo>
                      <a:pt x="119" y="132"/>
                    </a:lnTo>
                    <a:lnTo>
                      <a:pt x="119" y="124"/>
                    </a:lnTo>
                    <a:lnTo>
                      <a:pt x="119" y="124"/>
                    </a:lnTo>
                    <a:lnTo>
                      <a:pt x="130" y="121"/>
                    </a:lnTo>
                    <a:lnTo>
                      <a:pt x="139" y="116"/>
                    </a:lnTo>
                    <a:lnTo>
                      <a:pt x="145" y="110"/>
                    </a:lnTo>
                    <a:lnTo>
                      <a:pt x="152" y="103"/>
                    </a:lnTo>
                    <a:lnTo>
                      <a:pt x="158" y="96"/>
                    </a:lnTo>
                    <a:lnTo>
                      <a:pt x="162" y="86"/>
                    </a:lnTo>
                    <a:lnTo>
                      <a:pt x="165" y="77"/>
                    </a:lnTo>
                    <a:lnTo>
                      <a:pt x="166" y="67"/>
                    </a:lnTo>
                    <a:lnTo>
                      <a:pt x="166" y="67"/>
                    </a:lnTo>
                    <a:lnTo>
                      <a:pt x="165" y="55"/>
                    </a:lnTo>
                    <a:lnTo>
                      <a:pt x="161" y="44"/>
                    </a:lnTo>
                    <a:lnTo>
                      <a:pt x="156" y="34"/>
                    </a:lnTo>
                    <a:lnTo>
                      <a:pt x="149" y="26"/>
                    </a:lnTo>
                    <a:lnTo>
                      <a:pt x="140" y="18"/>
                    </a:lnTo>
                    <a:lnTo>
                      <a:pt x="131" y="14"/>
                    </a:lnTo>
                    <a:lnTo>
                      <a:pt x="119" y="10"/>
                    </a:lnTo>
                    <a:lnTo>
                      <a:pt x="108" y="9"/>
                    </a:lnTo>
                    <a:lnTo>
                      <a:pt x="108" y="9"/>
                    </a:lnTo>
                    <a:lnTo>
                      <a:pt x="100" y="9"/>
                    </a:lnTo>
                    <a:lnTo>
                      <a:pt x="92" y="10"/>
                    </a:lnTo>
                    <a:lnTo>
                      <a:pt x="84" y="14"/>
                    </a:lnTo>
                    <a:lnTo>
                      <a:pt x="77" y="17"/>
                    </a:lnTo>
                    <a:lnTo>
                      <a:pt x="77" y="17"/>
                    </a:lnTo>
                    <a:lnTo>
                      <a:pt x="74" y="10"/>
                    </a:lnTo>
                    <a:lnTo>
                      <a:pt x="68" y="5"/>
                    </a:lnTo>
                    <a:lnTo>
                      <a:pt x="68" y="5"/>
                    </a:lnTo>
                    <a:lnTo>
                      <a:pt x="64" y="1"/>
                    </a:lnTo>
                    <a:lnTo>
                      <a:pt x="59" y="0"/>
                    </a:lnTo>
                    <a:lnTo>
                      <a:pt x="55" y="0"/>
                    </a:lnTo>
                    <a:lnTo>
                      <a:pt x="50" y="1"/>
                    </a:lnTo>
                    <a:lnTo>
                      <a:pt x="45" y="4"/>
                    </a:lnTo>
                    <a:lnTo>
                      <a:pt x="41" y="7"/>
                    </a:lnTo>
                    <a:lnTo>
                      <a:pt x="33" y="16"/>
                    </a:lnTo>
                    <a:lnTo>
                      <a:pt x="33" y="16"/>
                    </a:lnTo>
                    <a:lnTo>
                      <a:pt x="26" y="25"/>
                    </a:lnTo>
                    <a:lnTo>
                      <a:pt x="24" y="30"/>
                    </a:lnTo>
                    <a:lnTo>
                      <a:pt x="23" y="35"/>
                    </a:lnTo>
                    <a:lnTo>
                      <a:pt x="23" y="40"/>
                    </a:lnTo>
                    <a:lnTo>
                      <a:pt x="24" y="43"/>
                    </a:lnTo>
                    <a:lnTo>
                      <a:pt x="26" y="48"/>
                    </a:lnTo>
                    <a:lnTo>
                      <a:pt x="31" y="52"/>
                    </a:lnTo>
                    <a:lnTo>
                      <a:pt x="31" y="52"/>
                    </a:lnTo>
                    <a:lnTo>
                      <a:pt x="35" y="55"/>
                    </a:lnTo>
                    <a:lnTo>
                      <a:pt x="40" y="57"/>
                    </a:lnTo>
                    <a:lnTo>
                      <a:pt x="45" y="58"/>
                    </a:lnTo>
                    <a:lnTo>
                      <a:pt x="50" y="58"/>
                    </a:lnTo>
                    <a:lnTo>
                      <a:pt x="50" y="58"/>
                    </a:lnTo>
                    <a:lnTo>
                      <a:pt x="49" y="67"/>
                    </a:lnTo>
                    <a:lnTo>
                      <a:pt x="49" y="67"/>
                    </a:lnTo>
                    <a:lnTo>
                      <a:pt x="50" y="77"/>
                    </a:lnTo>
                    <a:lnTo>
                      <a:pt x="52" y="86"/>
                    </a:lnTo>
                    <a:lnTo>
                      <a:pt x="57" y="96"/>
                    </a:lnTo>
                    <a:lnTo>
                      <a:pt x="61" y="103"/>
                    </a:lnTo>
                    <a:lnTo>
                      <a:pt x="68" y="110"/>
                    </a:lnTo>
                    <a:lnTo>
                      <a:pt x="76" y="116"/>
                    </a:lnTo>
                    <a:lnTo>
                      <a:pt x="84" y="121"/>
                    </a:lnTo>
                    <a:lnTo>
                      <a:pt x="93" y="123"/>
                    </a:lnTo>
                    <a:lnTo>
                      <a:pt x="93" y="132"/>
                    </a:lnTo>
                    <a:lnTo>
                      <a:pt x="57" y="132"/>
                    </a:lnTo>
                    <a:lnTo>
                      <a:pt x="57" y="132"/>
                    </a:lnTo>
                    <a:lnTo>
                      <a:pt x="56" y="132"/>
                    </a:lnTo>
                    <a:lnTo>
                      <a:pt x="56" y="132"/>
                    </a:lnTo>
                    <a:lnTo>
                      <a:pt x="52" y="132"/>
                    </a:lnTo>
                    <a:lnTo>
                      <a:pt x="49" y="133"/>
                    </a:lnTo>
                    <a:lnTo>
                      <a:pt x="45" y="136"/>
                    </a:lnTo>
                    <a:lnTo>
                      <a:pt x="43" y="140"/>
                    </a:lnTo>
                    <a:lnTo>
                      <a:pt x="1" y="244"/>
                    </a:lnTo>
                    <a:lnTo>
                      <a:pt x="1" y="244"/>
                    </a:lnTo>
                    <a:lnTo>
                      <a:pt x="0" y="251"/>
                    </a:lnTo>
                    <a:lnTo>
                      <a:pt x="1" y="257"/>
                    </a:lnTo>
                    <a:lnTo>
                      <a:pt x="5" y="261"/>
                    </a:lnTo>
                    <a:lnTo>
                      <a:pt x="9" y="265"/>
                    </a:lnTo>
                    <a:lnTo>
                      <a:pt x="9" y="265"/>
                    </a:lnTo>
                    <a:lnTo>
                      <a:pt x="15" y="266"/>
                    </a:lnTo>
                    <a:lnTo>
                      <a:pt x="19" y="265"/>
                    </a:lnTo>
                    <a:lnTo>
                      <a:pt x="24" y="262"/>
                    </a:lnTo>
                    <a:lnTo>
                      <a:pt x="27" y="258"/>
                    </a:lnTo>
                    <a:lnTo>
                      <a:pt x="57" y="185"/>
                    </a:lnTo>
                    <a:lnTo>
                      <a:pt x="58" y="181"/>
                    </a:lnTo>
                    <a:lnTo>
                      <a:pt x="67" y="203"/>
                    </a:lnTo>
                    <a:lnTo>
                      <a:pt x="67" y="203"/>
                    </a:lnTo>
                    <a:lnTo>
                      <a:pt x="68" y="208"/>
                    </a:lnTo>
                    <a:lnTo>
                      <a:pt x="69" y="214"/>
                    </a:lnTo>
                    <a:lnTo>
                      <a:pt x="69" y="218"/>
                    </a:lnTo>
                    <a:lnTo>
                      <a:pt x="68" y="224"/>
                    </a:lnTo>
                    <a:lnTo>
                      <a:pt x="68" y="224"/>
                    </a:lnTo>
                    <a:lnTo>
                      <a:pt x="66" y="231"/>
                    </a:lnTo>
                    <a:lnTo>
                      <a:pt x="28" y="318"/>
                    </a:lnTo>
                    <a:lnTo>
                      <a:pt x="28" y="318"/>
                    </a:lnTo>
                    <a:lnTo>
                      <a:pt x="27" y="322"/>
                    </a:lnTo>
                    <a:lnTo>
                      <a:pt x="27" y="325"/>
                    </a:lnTo>
                    <a:lnTo>
                      <a:pt x="27" y="330"/>
                    </a:lnTo>
                    <a:lnTo>
                      <a:pt x="28" y="333"/>
                    </a:lnTo>
                    <a:lnTo>
                      <a:pt x="28" y="333"/>
                    </a:lnTo>
                    <a:lnTo>
                      <a:pt x="32" y="337"/>
                    </a:lnTo>
                    <a:lnTo>
                      <a:pt x="35" y="342"/>
                    </a:lnTo>
                    <a:lnTo>
                      <a:pt x="41" y="344"/>
                    </a:lnTo>
                    <a:lnTo>
                      <a:pt x="47" y="345"/>
                    </a:lnTo>
                    <a:lnTo>
                      <a:pt x="168" y="345"/>
                    </a:lnTo>
                    <a:lnTo>
                      <a:pt x="168" y="345"/>
                    </a:lnTo>
                    <a:lnTo>
                      <a:pt x="174" y="344"/>
                    </a:lnTo>
                    <a:lnTo>
                      <a:pt x="179" y="342"/>
                    </a:lnTo>
                    <a:lnTo>
                      <a:pt x="184" y="337"/>
                    </a:lnTo>
                    <a:lnTo>
                      <a:pt x="186" y="333"/>
                    </a:lnTo>
                    <a:lnTo>
                      <a:pt x="186" y="333"/>
                    </a:lnTo>
                    <a:lnTo>
                      <a:pt x="187" y="330"/>
                    </a:lnTo>
                    <a:lnTo>
                      <a:pt x="189" y="325"/>
                    </a:lnTo>
                    <a:lnTo>
                      <a:pt x="187" y="322"/>
                    </a:lnTo>
                    <a:lnTo>
                      <a:pt x="186" y="318"/>
                    </a:lnTo>
                    <a:lnTo>
                      <a:pt x="149" y="231"/>
                    </a:lnTo>
                    <a:lnTo>
                      <a:pt x="149" y="231"/>
                    </a:lnTo>
                    <a:lnTo>
                      <a:pt x="147" y="224"/>
                    </a:lnTo>
                    <a:lnTo>
                      <a:pt x="147" y="224"/>
                    </a:lnTo>
                    <a:lnTo>
                      <a:pt x="147" y="218"/>
                    </a:lnTo>
                    <a:lnTo>
                      <a:pt x="147" y="214"/>
                    </a:lnTo>
                    <a:lnTo>
                      <a:pt x="147" y="208"/>
                    </a:lnTo>
                    <a:lnTo>
                      <a:pt x="149" y="203"/>
                    </a:lnTo>
                    <a:lnTo>
                      <a:pt x="149" y="201"/>
                    </a:lnTo>
                    <a:lnTo>
                      <a:pt x="157" y="181"/>
                    </a:lnTo>
                    <a:lnTo>
                      <a:pt x="157" y="181"/>
                    </a:lnTo>
                    <a:lnTo>
                      <a:pt x="157" y="181"/>
                    </a:lnTo>
                    <a:lnTo>
                      <a:pt x="157" y="181"/>
                    </a:lnTo>
                    <a:lnTo>
                      <a:pt x="158" y="181"/>
                    </a:lnTo>
                    <a:lnTo>
                      <a:pt x="184" y="230"/>
                    </a:lnTo>
                    <a:lnTo>
                      <a:pt x="184" y="230"/>
                    </a:lnTo>
                    <a:lnTo>
                      <a:pt x="189" y="234"/>
                    </a:lnTo>
                    <a:lnTo>
                      <a:pt x="194" y="236"/>
                    </a:lnTo>
                    <a:lnTo>
                      <a:pt x="194" y="236"/>
                    </a:lnTo>
                    <a:lnTo>
                      <a:pt x="198" y="236"/>
                    </a:lnTo>
                    <a:lnTo>
                      <a:pt x="198" y="236"/>
                    </a:lnTo>
                    <a:lnTo>
                      <a:pt x="202" y="236"/>
                    </a:lnTo>
                    <a:lnTo>
                      <a:pt x="207" y="234"/>
                    </a:lnTo>
                    <a:lnTo>
                      <a:pt x="233" y="217"/>
                    </a:lnTo>
                    <a:lnTo>
                      <a:pt x="248" y="207"/>
                    </a:lnTo>
                    <a:lnTo>
                      <a:pt x="259" y="199"/>
                    </a:lnTo>
                    <a:lnTo>
                      <a:pt x="259" y="199"/>
                    </a:lnTo>
                    <a:lnTo>
                      <a:pt x="261" y="201"/>
                    </a:lnTo>
                    <a:lnTo>
                      <a:pt x="264" y="202"/>
                    </a:lnTo>
                    <a:lnTo>
                      <a:pt x="264" y="202"/>
                    </a:lnTo>
                    <a:lnTo>
                      <a:pt x="266" y="202"/>
                    </a:lnTo>
                    <a:lnTo>
                      <a:pt x="268" y="202"/>
                    </a:lnTo>
                    <a:lnTo>
                      <a:pt x="269" y="200"/>
                    </a:lnTo>
                    <a:lnTo>
                      <a:pt x="270" y="199"/>
                    </a:lnTo>
                    <a:lnTo>
                      <a:pt x="270" y="199"/>
                    </a:lnTo>
                    <a:close/>
                    <a:moveTo>
                      <a:pt x="119" y="139"/>
                    </a:moveTo>
                    <a:lnTo>
                      <a:pt x="119" y="140"/>
                    </a:lnTo>
                    <a:lnTo>
                      <a:pt x="115" y="152"/>
                    </a:lnTo>
                    <a:lnTo>
                      <a:pt x="112" y="158"/>
                    </a:lnTo>
                    <a:lnTo>
                      <a:pt x="110" y="167"/>
                    </a:lnTo>
                    <a:lnTo>
                      <a:pt x="106" y="178"/>
                    </a:lnTo>
                    <a:lnTo>
                      <a:pt x="102" y="167"/>
                    </a:lnTo>
                    <a:lnTo>
                      <a:pt x="99" y="158"/>
                    </a:lnTo>
                    <a:lnTo>
                      <a:pt x="97" y="152"/>
                    </a:lnTo>
                    <a:lnTo>
                      <a:pt x="92" y="138"/>
                    </a:lnTo>
                    <a:lnTo>
                      <a:pt x="92" y="138"/>
                    </a:lnTo>
                    <a:lnTo>
                      <a:pt x="93" y="140"/>
                    </a:lnTo>
                    <a:lnTo>
                      <a:pt x="93" y="140"/>
                    </a:lnTo>
                    <a:lnTo>
                      <a:pt x="95" y="140"/>
                    </a:lnTo>
                    <a:lnTo>
                      <a:pt x="95" y="140"/>
                    </a:lnTo>
                    <a:lnTo>
                      <a:pt x="100" y="142"/>
                    </a:lnTo>
                    <a:lnTo>
                      <a:pt x="106" y="142"/>
                    </a:lnTo>
                    <a:lnTo>
                      <a:pt x="111" y="142"/>
                    </a:lnTo>
                    <a:lnTo>
                      <a:pt x="117" y="140"/>
                    </a:lnTo>
                    <a:lnTo>
                      <a:pt x="117" y="140"/>
                    </a:lnTo>
                    <a:lnTo>
                      <a:pt x="119" y="138"/>
                    </a:lnTo>
                    <a:lnTo>
                      <a:pt x="119" y="138"/>
                    </a:lnTo>
                    <a:lnTo>
                      <a:pt x="120" y="138"/>
                    </a:lnTo>
                    <a:lnTo>
                      <a:pt x="119" y="139"/>
                    </a:lnTo>
                    <a:close/>
                    <a:moveTo>
                      <a:pt x="73" y="425"/>
                    </a:moveTo>
                    <a:lnTo>
                      <a:pt x="73" y="425"/>
                    </a:lnTo>
                    <a:lnTo>
                      <a:pt x="74" y="429"/>
                    </a:lnTo>
                    <a:lnTo>
                      <a:pt x="76" y="432"/>
                    </a:lnTo>
                    <a:lnTo>
                      <a:pt x="80" y="434"/>
                    </a:lnTo>
                    <a:lnTo>
                      <a:pt x="83" y="434"/>
                    </a:lnTo>
                    <a:lnTo>
                      <a:pt x="132" y="434"/>
                    </a:lnTo>
                    <a:lnTo>
                      <a:pt x="132" y="434"/>
                    </a:lnTo>
                    <a:lnTo>
                      <a:pt x="135" y="434"/>
                    </a:lnTo>
                    <a:lnTo>
                      <a:pt x="139" y="432"/>
                    </a:lnTo>
                    <a:lnTo>
                      <a:pt x="141" y="429"/>
                    </a:lnTo>
                    <a:lnTo>
                      <a:pt x="142" y="425"/>
                    </a:lnTo>
                    <a:lnTo>
                      <a:pt x="154" y="360"/>
                    </a:lnTo>
                    <a:lnTo>
                      <a:pt x="60" y="360"/>
                    </a:lnTo>
                    <a:lnTo>
                      <a:pt x="73" y="425"/>
                    </a:lnTo>
                    <a:close/>
                  </a:path>
                </a:pathLst>
              </a:custGeom>
              <a:solidFill>
                <a:schemeClr val="tx1">
                  <a:lumMod val="50000"/>
                  <a:lumOff val="50000"/>
                </a:schemeClr>
              </a:solidFill>
              <a:ln>
                <a:noFill/>
              </a:ln>
              <a:effectLst/>
            </p:spPr>
            <p:txBody>
              <a:bodyPr vert="horz" wrap="square" lIns="91440" tIns="45720" rIns="91440" bIns="45720" numCol="1" anchor="t" anchorCtr="0" compatLnSpc="1">
                <a:prstTxWarp prst="textNoShape">
                  <a:avLst/>
                </a:prstTxWarp>
              </a:bodyPr>
              <a:lstStyle/>
              <a:p>
                <a:endParaRPr lang="zh-CN" altLang="en-US" sz="1600" b="1" dirty="0">
                  <a:latin typeface="+mn-lt"/>
                </a:endParaRPr>
              </a:p>
            </p:txBody>
          </p:sp>
          <p:sp>
            <p:nvSpPr>
              <p:cNvPr id="367" name="平行四边形 366"/>
              <p:cNvSpPr/>
              <p:nvPr/>
            </p:nvSpPr>
            <p:spPr bwMode="auto">
              <a:xfrm rot="16200000">
                <a:off x="8508512" y="3154066"/>
                <a:ext cx="954682" cy="1220783"/>
              </a:xfrm>
              <a:prstGeom prst="parallelogram">
                <a:avLst>
                  <a:gd name="adj" fmla="val 20447"/>
                </a:avLst>
              </a:prstGeom>
              <a:solidFill>
                <a:srgbClr val="FFFFFF">
                  <a:lumMod val="85000"/>
                </a:srgbClr>
              </a:solidFill>
              <a:ln w="3175">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rtlCol="0" anchor="t" anchorCtr="0" compatLnSpc="1">
                <a:prstTxWarp prst="textNoShape">
                  <a:avLst/>
                </a:prstTxWarp>
              </a:bodyPr>
              <a:lstStyle/>
              <a:p>
                <a:pPr defTabSz="914339">
                  <a:buClr>
                    <a:srgbClr val="CC9900"/>
                  </a:buClr>
                  <a:buFont typeface="Wingdings" pitchFamily="2" charset="2"/>
                  <a:buChar char="n"/>
                </a:pPr>
                <a:endParaRPr lang="zh-CN" altLang="en-US" b="1" kern="0" dirty="0" smtClean="0">
                  <a:solidFill>
                    <a:sysClr val="windowText" lastClr="000000"/>
                  </a:solidFill>
                  <a:latin typeface="+mn-lt"/>
                  <a:ea typeface="+mn-ea"/>
                </a:endParaRPr>
              </a:p>
            </p:txBody>
          </p:sp>
          <p:grpSp>
            <p:nvGrpSpPr>
              <p:cNvPr id="4" name="组合 103"/>
              <p:cNvGrpSpPr/>
              <p:nvPr/>
            </p:nvGrpSpPr>
            <p:grpSpPr>
              <a:xfrm>
                <a:off x="8744850" y="3492500"/>
                <a:ext cx="399150" cy="514066"/>
                <a:chOff x="15897225" y="7312025"/>
                <a:chExt cx="365125" cy="412750"/>
              </a:xfrm>
              <a:solidFill>
                <a:schemeClr val="tx1">
                  <a:lumMod val="50000"/>
                  <a:lumOff val="50000"/>
                </a:schemeClr>
              </a:solidFill>
            </p:grpSpPr>
            <p:sp>
              <p:nvSpPr>
                <p:cNvPr id="369" name="Freeform 244"/>
                <p:cNvSpPr>
                  <a:spLocks noEditPoints="1"/>
                </p:cNvSpPr>
                <p:nvPr/>
              </p:nvSpPr>
              <p:spPr bwMode="auto">
                <a:xfrm>
                  <a:off x="16005175" y="7312025"/>
                  <a:ext cx="149225" cy="412750"/>
                </a:xfrm>
                <a:custGeom>
                  <a:avLst/>
                  <a:gdLst/>
                  <a:ahLst/>
                  <a:cxnLst>
                    <a:cxn ang="0">
                      <a:pos x="48" y="0"/>
                    </a:cxn>
                    <a:cxn ang="0">
                      <a:pos x="38" y="2"/>
                    </a:cxn>
                    <a:cxn ang="0">
                      <a:pos x="22" y="22"/>
                    </a:cxn>
                    <a:cxn ang="0">
                      <a:pos x="8" y="58"/>
                    </a:cxn>
                    <a:cxn ang="0">
                      <a:pos x="2" y="104"/>
                    </a:cxn>
                    <a:cxn ang="0">
                      <a:pos x="0" y="130"/>
                    </a:cxn>
                    <a:cxn ang="0">
                      <a:pos x="4" y="180"/>
                    </a:cxn>
                    <a:cxn ang="0">
                      <a:pos x="14" y="222"/>
                    </a:cxn>
                    <a:cxn ang="0">
                      <a:pos x="30" y="250"/>
                    </a:cxn>
                    <a:cxn ang="0">
                      <a:pos x="42" y="260"/>
                    </a:cxn>
                    <a:cxn ang="0">
                      <a:pos x="48" y="260"/>
                    </a:cxn>
                    <a:cxn ang="0">
                      <a:pos x="58" y="258"/>
                    </a:cxn>
                    <a:cxn ang="0">
                      <a:pos x="74" y="238"/>
                    </a:cxn>
                    <a:cxn ang="0">
                      <a:pos x="86" y="202"/>
                    </a:cxn>
                    <a:cxn ang="0">
                      <a:pos x="94" y="156"/>
                    </a:cxn>
                    <a:cxn ang="0">
                      <a:pos x="94" y="130"/>
                    </a:cxn>
                    <a:cxn ang="0">
                      <a:pos x="92" y="80"/>
                    </a:cxn>
                    <a:cxn ang="0">
                      <a:pos x="80" y="38"/>
                    </a:cxn>
                    <a:cxn ang="0">
                      <a:pos x="66" y="10"/>
                    </a:cxn>
                    <a:cxn ang="0">
                      <a:pos x="52" y="0"/>
                    </a:cxn>
                    <a:cxn ang="0">
                      <a:pos x="48" y="0"/>
                    </a:cxn>
                    <a:cxn ang="0">
                      <a:pos x="48" y="248"/>
                    </a:cxn>
                    <a:cxn ang="0">
                      <a:pos x="34" y="238"/>
                    </a:cxn>
                    <a:cxn ang="0">
                      <a:pos x="22" y="214"/>
                    </a:cxn>
                    <a:cxn ang="0">
                      <a:pos x="14" y="176"/>
                    </a:cxn>
                    <a:cxn ang="0">
                      <a:pos x="10" y="130"/>
                    </a:cxn>
                    <a:cxn ang="0">
                      <a:pos x="12" y="106"/>
                    </a:cxn>
                    <a:cxn ang="0">
                      <a:pos x="18" y="64"/>
                    </a:cxn>
                    <a:cxn ang="0">
                      <a:pos x="28" y="32"/>
                    </a:cxn>
                    <a:cxn ang="0">
                      <a:pos x="40" y="14"/>
                    </a:cxn>
                    <a:cxn ang="0">
                      <a:pos x="48" y="12"/>
                    </a:cxn>
                    <a:cxn ang="0">
                      <a:pos x="60" y="22"/>
                    </a:cxn>
                    <a:cxn ang="0">
                      <a:pos x="72" y="46"/>
                    </a:cxn>
                    <a:cxn ang="0">
                      <a:pos x="82" y="84"/>
                    </a:cxn>
                    <a:cxn ang="0">
                      <a:pos x="84" y="130"/>
                    </a:cxn>
                    <a:cxn ang="0">
                      <a:pos x="84" y="154"/>
                    </a:cxn>
                    <a:cxn ang="0">
                      <a:pos x="78" y="196"/>
                    </a:cxn>
                    <a:cxn ang="0">
                      <a:pos x="68" y="228"/>
                    </a:cxn>
                    <a:cxn ang="0">
                      <a:pos x="54" y="246"/>
                    </a:cxn>
                    <a:cxn ang="0">
                      <a:pos x="48" y="248"/>
                    </a:cxn>
                  </a:cxnLst>
                  <a:rect l="0" t="0" r="r" b="b"/>
                  <a:pathLst>
                    <a:path w="94" h="260">
                      <a:moveTo>
                        <a:pt x="48" y="0"/>
                      </a:moveTo>
                      <a:lnTo>
                        <a:pt x="48" y="0"/>
                      </a:lnTo>
                      <a:lnTo>
                        <a:pt x="42" y="0"/>
                      </a:lnTo>
                      <a:lnTo>
                        <a:pt x="38" y="2"/>
                      </a:lnTo>
                      <a:lnTo>
                        <a:pt x="30" y="10"/>
                      </a:lnTo>
                      <a:lnTo>
                        <a:pt x="22" y="22"/>
                      </a:lnTo>
                      <a:lnTo>
                        <a:pt x="14" y="38"/>
                      </a:lnTo>
                      <a:lnTo>
                        <a:pt x="8" y="58"/>
                      </a:lnTo>
                      <a:lnTo>
                        <a:pt x="4" y="80"/>
                      </a:lnTo>
                      <a:lnTo>
                        <a:pt x="2" y="104"/>
                      </a:lnTo>
                      <a:lnTo>
                        <a:pt x="0" y="130"/>
                      </a:lnTo>
                      <a:lnTo>
                        <a:pt x="0" y="130"/>
                      </a:lnTo>
                      <a:lnTo>
                        <a:pt x="2" y="156"/>
                      </a:lnTo>
                      <a:lnTo>
                        <a:pt x="4" y="180"/>
                      </a:lnTo>
                      <a:lnTo>
                        <a:pt x="8" y="202"/>
                      </a:lnTo>
                      <a:lnTo>
                        <a:pt x="14" y="222"/>
                      </a:lnTo>
                      <a:lnTo>
                        <a:pt x="22" y="238"/>
                      </a:lnTo>
                      <a:lnTo>
                        <a:pt x="30" y="250"/>
                      </a:lnTo>
                      <a:lnTo>
                        <a:pt x="38" y="258"/>
                      </a:lnTo>
                      <a:lnTo>
                        <a:pt x="42" y="260"/>
                      </a:lnTo>
                      <a:lnTo>
                        <a:pt x="48" y="260"/>
                      </a:lnTo>
                      <a:lnTo>
                        <a:pt x="48" y="260"/>
                      </a:lnTo>
                      <a:lnTo>
                        <a:pt x="52" y="260"/>
                      </a:lnTo>
                      <a:lnTo>
                        <a:pt x="58" y="258"/>
                      </a:lnTo>
                      <a:lnTo>
                        <a:pt x="66" y="250"/>
                      </a:lnTo>
                      <a:lnTo>
                        <a:pt x="74" y="238"/>
                      </a:lnTo>
                      <a:lnTo>
                        <a:pt x="80" y="222"/>
                      </a:lnTo>
                      <a:lnTo>
                        <a:pt x="86" y="202"/>
                      </a:lnTo>
                      <a:lnTo>
                        <a:pt x="92" y="180"/>
                      </a:lnTo>
                      <a:lnTo>
                        <a:pt x="94" y="156"/>
                      </a:lnTo>
                      <a:lnTo>
                        <a:pt x="94" y="130"/>
                      </a:lnTo>
                      <a:lnTo>
                        <a:pt x="94" y="130"/>
                      </a:lnTo>
                      <a:lnTo>
                        <a:pt x="94" y="104"/>
                      </a:lnTo>
                      <a:lnTo>
                        <a:pt x="92" y="80"/>
                      </a:lnTo>
                      <a:lnTo>
                        <a:pt x="86" y="58"/>
                      </a:lnTo>
                      <a:lnTo>
                        <a:pt x="80" y="38"/>
                      </a:lnTo>
                      <a:lnTo>
                        <a:pt x="74" y="22"/>
                      </a:lnTo>
                      <a:lnTo>
                        <a:pt x="66" y="10"/>
                      </a:lnTo>
                      <a:lnTo>
                        <a:pt x="58" y="2"/>
                      </a:lnTo>
                      <a:lnTo>
                        <a:pt x="52" y="0"/>
                      </a:lnTo>
                      <a:lnTo>
                        <a:pt x="48" y="0"/>
                      </a:lnTo>
                      <a:lnTo>
                        <a:pt x="48" y="0"/>
                      </a:lnTo>
                      <a:close/>
                      <a:moveTo>
                        <a:pt x="48" y="248"/>
                      </a:moveTo>
                      <a:lnTo>
                        <a:pt x="48" y="248"/>
                      </a:lnTo>
                      <a:lnTo>
                        <a:pt x="40" y="246"/>
                      </a:lnTo>
                      <a:lnTo>
                        <a:pt x="34" y="238"/>
                      </a:lnTo>
                      <a:lnTo>
                        <a:pt x="28" y="228"/>
                      </a:lnTo>
                      <a:lnTo>
                        <a:pt x="22" y="214"/>
                      </a:lnTo>
                      <a:lnTo>
                        <a:pt x="18" y="196"/>
                      </a:lnTo>
                      <a:lnTo>
                        <a:pt x="14" y="176"/>
                      </a:lnTo>
                      <a:lnTo>
                        <a:pt x="12" y="154"/>
                      </a:lnTo>
                      <a:lnTo>
                        <a:pt x="10" y="130"/>
                      </a:lnTo>
                      <a:lnTo>
                        <a:pt x="10" y="130"/>
                      </a:lnTo>
                      <a:lnTo>
                        <a:pt x="12" y="106"/>
                      </a:lnTo>
                      <a:lnTo>
                        <a:pt x="14" y="84"/>
                      </a:lnTo>
                      <a:lnTo>
                        <a:pt x="18" y="64"/>
                      </a:lnTo>
                      <a:lnTo>
                        <a:pt x="22" y="46"/>
                      </a:lnTo>
                      <a:lnTo>
                        <a:pt x="28" y="32"/>
                      </a:lnTo>
                      <a:lnTo>
                        <a:pt x="34" y="22"/>
                      </a:lnTo>
                      <a:lnTo>
                        <a:pt x="40" y="14"/>
                      </a:lnTo>
                      <a:lnTo>
                        <a:pt x="48" y="12"/>
                      </a:lnTo>
                      <a:lnTo>
                        <a:pt x="48" y="12"/>
                      </a:lnTo>
                      <a:lnTo>
                        <a:pt x="54" y="14"/>
                      </a:lnTo>
                      <a:lnTo>
                        <a:pt x="60" y="22"/>
                      </a:lnTo>
                      <a:lnTo>
                        <a:pt x="68" y="32"/>
                      </a:lnTo>
                      <a:lnTo>
                        <a:pt x="72" y="46"/>
                      </a:lnTo>
                      <a:lnTo>
                        <a:pt x="78" y="64"/>
                      </a:lnTo>
                      <a:lnTo>
                        <a:pt x="82" y="84"/>
                      </a:lnTo>
                      <a:lnTo>
                        <a:pt x="84" y="106"/>
                      </a:lnTo>
                      <a:lnTo>
                        <a:pt x="84" y="130"/>
                      </a:lnTo>
                      <a:lnTo>
                        <a:pt x="84" y="130"/>
                      </a:lnTo>
                      <a:lnTo>
                        <a:pt x="84" y="154"/>
                      </a:lnTo>
                      <a:lnTo>
                        <a:pt x="82" y="176"/>
                      </a:lnTo>
                      <a:lnTo>
                        <a:pt x="78" y="196"/>
                      </a:lnTo>
                      <a:lnTo>
                        <a:pt x="72" y="214"/>
                      </a:lnTo>
                      <a:lnTo>
                        <a:pt x="68" y="228"/>
                      </a:lnTo>
                      <a:lnTo>
                        <a:pt x="60" y="238"/>
                      </a:lnTo>
                      <a:lnTo>
                        <a:pt x="54" y="246"/>
                      </a:lnTo>
                      <a:lnTo>
                        <a:pt x="48" y="248"/>
                      </a:lnTo>
                      <a:lnTo>
                        <a:pt x="48" y="2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370" name="Freeform 245"/>
                <p:cNvSpPr>
                  <a:spLocks noEditPoints="1"/>
                </p:cNvSpPr>
                <p:nvPr/>
              </p:nvSpPr>
              <p:spPr bwMode="auto">
                <a:xfrm>
                  <a:off x="15897225" y="7397750"/>
                  <a:ext cx="365125" cy="244475"/>
                </a:xfrm>
                <a:custGeom>
                  <a:avLst/>
                  <a:gdLst/>
                  <a:ahLst/>
                  <a:cxnLst>
                    <a:cxn ang="0">
                      <a:pos x="2" y="10"/>
                    </a:cxn>
                    <a:cxn ang="0">
                      <a:pos x="0" y="20"/>
                    </a:cxn>
                    <a:cxn ang="0">
                      <a:pos x="8" y="44"/>
                    </a:cxn>
                    <a:cxn ang="0">
                      <a:pos x="32" y="74"/>
                    </a:cxn>
                    <a:cxn ang="0">
                      <a:pos x="70" y="104"/>
                    </a:cxn>
                    <a:cxn ang="0">
                      <a:pos x="92" y="118"/>
                    </a:cxn>
                    <a:cxn ang="0">
                      <a:pos x="138" y="140"/>
                    </a:cxn>
                    <a:cxn ang="0">
                      <a:pos x="178" y="152"/>
                    </a:cxn>
                    <a:cxn ang="0">
                      <a:pos x="210" y="152"/>
                    </a:cxn>
                    <a:cxn ang="0">
                      <a:pos x="226" y="146"/>
                    </a:cxn>
                    <a:cxn ang="0">
                      <a:pos x="228" y="142"/>
                    </a:cxn>
                    <a:cxn ang="0">
                      <a:pos x="230" y="132"/>
                    </a:cxn>
                    <a:cxn ang="0">
                      <a:pos x="222" y="108"/>
                    </a:cxn>
                    <a:cxn ang="0">
                      <a:pos x="198" y="78"/>
                    </a:cxn>
                    <a:cxn ang="0">
                      <a:pos x="162" y="48"/>
                    </a:cxn>
                    <a:cxn ang="0">
                      <a:pos x="140" y="36"/>
                    </a:cxn>
                    <a:cxn ang="0">
                      <a:pos x="94" y="12"/>
                    </a:cxn>
                    <a:cxn ang="0">
                      <a:pos x="52" y="0"/>
                    </a:cxn>
                    <a:cxn ang="0">
                      <a:pos x="20" y="0"/>
                    </a:cxn>
                    <a:cxn ang="0">
                      <a:pos x="6" y="6"/>
                    </a:cxn>
                    <a:cxn ang="0">
                      <a:pos x="2" y="10"/>
                    </a:cxn>
                    <a:cxn ang="0">
                      <a:pos x="218" y="134"/>
                    </a:cxn>
                    <a:cxn ang="0">
                      <a:pos x="202" y="142"/>
                    </a:cxn>
                    <a:cxn ang="0">
                      <a:pos x="176" y="140"/>
                    </a:cxn>
                    <a:cxn ang="0">
                      <a:pos x="138" y="128"/>
                    </a:cxn>
                    <a:cxn ang="0">
                      <a:pos x="96" y="108"/>
                    </a:cxn>
                    <a:cxn ang="0">
                      <a:pos x="76" y="96"/>
                    </a:cxn>
                    <a:cxn ang="0">
                      <a:pos x="42" y="68"/>
                    </a:cxn>
                    <a:cxn ang="0">
                      <a:pos x="20" y="44"/>
                    </a:cxn>
                    <a:cxn ang="0">
                      <a:pos x="12" y="24"/>
                    </a:cxn>
                    <a:cxn ang="0">
                      <a:pos x="14" y="18"/>
                    </a:cxn>
                    <a:cxn ang="0">
                      <a:pos x="28" y="10"/>
                    </a:cxn>
                    <a:cxn ang="0">
                      <a:pos x="56" y="12"/>
                    </a:cxn>
                    <a:cxn ang="0">
                      <a:pos x="92" y="24"/>
                    </a:cxn>
                    <a:cxn ang="0">
                      <a:pos x="134" y="44"/>
                    </a:cxn>
                    <a:cxn ang="0">
                      <a:pos x="154" y="56"/>
                    </a:cxn>
                    <a:cxn ang="0">
                      <a:pos x="188" y="84"/>
                    </a:cxn>
                    <a:cxn ang="0">
                      <a:pos x="210" y="108"/>
                    </a:cxn>
                    <a:cxn ang="0">
                      <a:pos x="218" y="128"/>
                    </a:cxn>
                    <a:cxn ang="0">
                      <a:pos x="218" y="134"/>
                    </a:cxn>
                  </a:cxnLst>
                  <a:rect l="0" t="0" r="r" b="b"/>
                  <a:pathLst>
                    <a:path w="230" h="154">
                      <a:moveTo>
                        <a:pt x="2" y="10"/>
                      </a:moveTo>
                      <a:lnTo>
                        <a:pt x="2" y="10"/>
                      </a:lnTo>
                      <a:lnTo>
                        <a:pt x="0" y="16"/>
                      </a:lnTo>
                      <a:lnTo>
                        <a:pt x="0" y="20"/>
                      </a:lnTo>
                      <a:lnTo>
                        <a:pt x="2" y="32"/>
                      </a:lnTo>
                      <a:lnTo>
                        <a:pt x="8" y="44"/>
                      </a:lnTo>
                      <a:lnTo>
                        <a:pt x="18" y="58"/>
                      </a:lnTo>
                      <a:lnTo>
                        <a:pt x="32" y="74"/>
                      </a:lnTo>
                      <a:lnTo>
                        <a:pt x="50" y="88"/>
                      </a:lnTo>
                      <a:lnTo>
                        <a:pt x="70" y="104"/>
                      </a:lnTo>
                      <a:lnTo>
                        <a:pt x="92" y="118"/>
                      </a:lnTo>
                      <a:lnTo>
                        <a:pt x="92" y="118"/>
                      </a:lnTo>
                      <a:lnTo>
                        <a:pt x="116" y="130"/>
                      </a:lnTo>
                      <a:lnTo>
                        <a:pt x="138" y="140"/>
                      </a:lnTo>
                      <a:lnTo>
                        <a:pt x="160" y="146"/>
                      </a:lnTo>
                      <a:lnTo>
                        <a:pt x="178" y="152"/>
                      </a:lnTo>
                      <a:lnTo>
                        <a:pt x="196" y="154"/>
                      </a:lnTo>
                      <a:lnTo>
                        <a:pt x="210" y="152"/>
                      </a:lnTo>
                      <a:lnTo>
                        <a:pt x="222" y="148"/>
                      </a:lnTo>
                      <a:lnTo>
                        <a:pt x="226" y="146"/>
                      </a:lnTo>
                      <a:lnTo>
                        <a:pt x="228" y="142"/>
                      </a:lnTo>
                      <a:lnTo>
                        <a:pt x="228" y="142"/>
                      </a:lnTo>
                      <a:lnTo>
                        <a:pt x="230" y="136"/>
                      </a:lnTo>
                      <a:lnTo>
                        <a:pt x="230" y="132"/>
                      </a:lnTo>
                      <a:lnTo>
                        <a:pt x="228" y="120"/>
                      </a:lnTo>
                      <a:lnTo>
                        <a:pt x="222" y="108"/>
                      </a:lnTo>
                      <a:lnTo>
                        <a:pt x="212" y="94"/>
                      </a:lnTo>
                      <a:lnTo>
                        <a:pt x="198" y="78"/>
                      </a:lnTo>
                      <a:lnTo>
                        <a:pt x="182" y="64"/>
                      </a:lnTo>
                      <a:lnTo>
                        <a:pt x="162" y="48"/>
                      </a:lnTo>
                      <a:lnTo>
                        <a:pt x="140" y="36"/>
                      </a:lnTo>
                      <a:lnTo>
                        <a:pt x="140" y="36"/>
                      </a:lnTo>
                      <a:lnTo>
                        <a:pt x="116" y="22"/>
                      </a:lnTo>
                      <a:lnTo>
                        <a:pt x="94" y="12"/>
                      </a:lnTo>
                      <a:lnTo>
                        <a:pt x="72" y="6"/>
                      </a:lnTo>
                      <a:lnTo>
                        <a:pt x="52" y="0"/>
                      </a:lnTo>
                      <a:lnTo>
                        <a:pt x="36" y="0"/>
                      </a:lnTo>
                      <a:lnTo>
                        <a:pt x="20" y="0"/>
                      </a:lnTo>
                      <a:lnTo>
                        <a:pt x="10" y="4"/>
                      </a:lnTo>
                      <a:lnTo>
                        <a:pt x="6" y="6"/>
                      </a:lnTo>
                      <a:lnTo>
                        <a:pt x="2" y="10"/>
                      </a:lnTo>
                      <a:lnTo>
                        <a:pt x="2" y="10"/>
                      </a:lnTo>
                      <a:close/>
                      <a:moveTo>
                        <a:pt x="218" y="134"/>
                      </a:moveTo>
                      <a:lnTo>
                        <a:pt x="218" y="134"/>
                      </a:lnTo>
                      <a:lnTo>
                        <a:pt x="212" y="140"/>
                      </a:lnTo>
                      <a:lnTo>
                        <a:pt x="202" y="142"/>
                      </a:lnTo>
                      <a:lnTo>
                        <a:pt x="190" y="142"/>
                      </a:lnTo>
                      <a:lnTo>
                        <a:pt x="176" y="140"/>
                      </a:lnTo>
                      <a:lnTo>
                        <a:pt x="158" y="136"/>
                      </a:lnTo>
                      <a:lnTo>
                        <a:pt x="138" y="128"/>
                      </a:lnTo>
                      <a:lnTo>
                        <a:pt x="118" y="120"/>
                      </a:lnTo>
                      <a:lnTo>
                        <a:pt x="96" y="108"/>
                      </a:lnTo>
                      <a:lnTo>
                        <a:pt x="96" y="108"/>
                      </a:lnTo>
                      <a:lnTo>
                        <a:pt x="76" y="96"/>
                      </a:lnTo>
                      <a:lnTo>
                        <a:pt x="58" y="82"/>
                      </a:lnTo>
                      <a:lnTo>
                        <a:pt x="42" y="68"/>
                      </a:lnTo>
                      <a:lnTo>
                        <a:pt x="30" y="56"/>
                      </a:lnTo>
                      <a:lnTo>
                        <a:pt x="20" y="44"/>
                      </a:lnTo>
                      <a:lnTo>
                        <a:pt x="14" y="34"/>
                      </a:lnTo>
                      <a:lnTo>
                        <a:pt x="12" y="24"/>
                      </a:lnTo>
                      <a:lnTo>
                        <a:pt x="14" y="18"/>
                      </a:lnTo>
                      <a:lnTo>
                        <a:pt x="14" y="18"/>
                      </a:lnTo>
                      <a:lnTo>
                        <a:pt x="20" y="12"/>
                      </a:lnTo>
                      <a:lnTo>
                        <a:pt x="28" y="10"/>
                      </a:lnTo>
                      <a:lnTo>
                        <a:pt x="40" y="10"/>
                      </a:lnTo>
                      <a:lnTo>
                        <a:pt x="56" y="12"/>
                      </a:lnTo>
                      <a:lnTo>
                        <a:pt x="72" y="16"/>
                      </a:lnTo>
                      <a:lnTo>
                        <a:pt x="92" y="24"/>
                      </a:lnTo>
                      <a:lnTo>
                        <a:pt x="112" y="32"/>
                      </a:lnTo>
                      <a:lnTo>
                        <a:pt x="134" y="44"/>
                      </a:lnTo>
                      <a:lnTo>
                        <a:pt x="134" y="44"/>
                      </a:lnTo>
                      <a:lnTo>
                        <a:pt x="154" y="56"/>
                      </a:lnTo>
                      <a:lnTo>
                        <a:pt x="172" y="70"/>
                      </a:lnTo>
                      <a:lnTo>
                        <a:pt x="188" y="84"/>
                      </a:lnTo>
                      <a:lnTo>
                        <a:pt x="200" y="96"/>
                      </a:lnTo>
                      <a:lnTo>
                        <a:pt x="210" y="108"/>
                      </a:lnTo>
                      <a:lnTo>
                        <a:pt x="216" y="118"/>
                      </a:lnTo>
                      <a:lnTo>
                        <a:pt x="218" y="128"/>
                      </a:lnTo>
                      <a:lnTo>
                        <a:pt x="218" y="134"/>
                      </a:lnTo>
                      <a:lnTo>
                        <a:pt x="218"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371" name="Freeform 246"/>
                <p:cNvSpPr>
                  <a:spLocks noEditPoints="1"/>
                </p:cNvSpPr>
                <p:nvPr/>
              </p:nvSpPr>
              <p:spPr bwMode="auto">
                <a:xfrm>
                  <a:off x="15897225" y="7397750"/>
                  <a:ext cx="365125" cy="244475"/>
                </a:xfrm>
                <a:custGeom>
                  <a:avLst/>
                  <a:gdLst/>
                  <a:ahLst/>
                  <a:cxnLst>
                    <a:cxn ang="0">
                      <a:pos x="140" y="118"/>
                    </a:cxn>
                    <a:cxn ang="0">
                      <a:pos x="182" y="88"/>
                    </a:cxn>
                    <a:cxn ang="0">
                      <a:pos x="212" y="58"/>
                    </a:cxn>
                    <a:cxn ang="0">
                      <a:pos x="228" y="32"/>
                    </a:cxn>
                    <a:cxn ang="0">
                      <a:pos x="230" y="16"/>
                    </a:cxn>
                    <a:cxn ang="0">
                      <a:pos x="228" y="10"/>
                    </a:cxn>
                    <a:cxn ang="0">
                      <a:pos x="222" y="4"/>
                    </a:cxn>
                    <a:cxn ang="0">
                      <a:pos x="196" y="0"/>
                    </a:cxn>
                    <a:cxn ang="0">
                      <a:pos x="160" y="6"/>
                    </a:cxn>
                    <a:cxn ang="0">
                      <a:pos x="116" y="22"/>
                    </a:cxn>
                    <a:cxn ang="0">
                      <a:pos x="92" y="36"/>
                    </a:cxn>
                    <a:cxn ang="0">
                      <a:pos x="50" y="64"/>
                    </a:cxn>
                    <a:cxn ang="0">
                      <a:pos x="18" y="94"/>
                    </a:cxn>
                    <a:cxn ang="0">
                      <a:pos x="2" y="120"/>
                    </a:cxn>
                    <a:cxn ang="0">
                      <a:pos x="0" y="136"/>
                    </a:cxn>
                    <a:cxn ang="0">
                      <a:pos x="2" y="142"/>
                    </a:cxn>
                    <a:cxn ang="0">
                      <a:pos x="10" y="148"/>
                    </a:cxn>
                    <a:cxn ang="0">
                      <a:pos x="36" y="154"/>
                    </a:cxn>
                    <a:cxn ang="0">
                      <a:pos x="72" y="146"/>
                    </a:cxn>
                    <a:cxn ang="0">
                      <a:pos x="116" y="130"/>
                    </a:cxn>
                    <a:cxn ang="0">
                      <a:pos x="140" y="118"/>
                    </a:cxn>
                    <a:cxn ang="0">
                      <a:pos x="134" y="108"/>
                    </a:cxn>
                    <a:cxn ang="0">
                      <a:pos x="92" y="128"/>
                    </a:cxn>
                    <a:cxn ang="0">
                      <a:pos x="56" y="140"/>
                    </a:cxn>
                    <a:cxn ang="0">
                      <a:pos x="28" y="142"/>
                    </a:cxn>
                    <a:cxn ang="0">
                      <a:pos x="14" y="134"/>
                    </a:cxn>
                    <a:cxn ang="0">
                      <a:pos x="12" y="128"/>
                    </a:cxn>
                    <a:cxn ang="0">
                      <a:pos x="20" y="108"/>
                    </a:cxn>
                    <a:cxn ang="0">
                      <a:pos x="42" y="84"/>
                    </a:cxn>
                    <a:cxn ang="0">
                      <a:pos x="76" y="56"/>
                    </a:cxn>
                    <a:cxn ang="0">
                      <a:pos x="96" y="44"/>
                    </a:cxn>
                    <a:cxn ang="0">
                      <a:pos x="138" y="24"/>
                    </a:cxn>
                    <a:cxn ang="0">
                      <a:pos x="176" y="12"/>
                    </a:cxn>
                    <a:cxn ang="0">
                      <a:pos x="202" y="10"/>
                    </a:cxn>
                    <a:cxn ang="0">
                      <a:pos x="218" y="18"/>
                    </a:cxn>
                    <a:cxn ang="0">
                      <a:pos x="218" y="24"/>
                    </a:cxn>
                    <a:cxn ang="0">
                      <a:pos x="210" y="44"/>
                    </a:cxn>
                    <a:cxn ang="0">
                      <a:pos x="188" y="68"/>
                    </a:cxn>
                    <a:cxn ang="0">
                      <a:pos x="154" y="96"/>
                    </a:cxn>
                    <a:cxn ang="0">
                      <a:pos x="134" y="108"/>
                    </a:cxn>
                  </a:cxnLst>
                  <a:rect l="0" t="0" r="r" b="b"/>
                  <a:pathLst>
                    <a:path w="230" h="154">
                      <a:moveTo>
                        <a:pt x="140" y="118"/>
                      </a:moveTo>
                      <a:lnTo>
                        <a:pt x="140" y="118"/>
                      </a:lnTo>
                      <a:lnTo>
                        <a:pt x="162" y="104"/>
                      </a:lnTo>
                      <a:lnTo>
                        <a:pt x="182" y="88"/>
                      </a:lnTo>
                      <a:lnTo>
                        <a:pt x="198" y="74"/>
                      </a:lnTo>
                      <a:lnTo>
                        <a:pt x="212" y="58"/>
                      </a:lnTo>
                      <a:lnTo>
                        <a:pt x="222" y="44"/>
                      </a:lnTo>
                      <a:lnTo>
                        <a:pt x="228" y="32"/>
                      </a:lnTo>
                      <a:lnTo>
                        <a:pt x="230" y="20"/>
                      </a:lnTo>
                      <a:lnTo>
                        <a:pt x="230" y="16"/>
                      </a:lnTo>
                      <a:lnTo>
                        <a:pt x="228" y="10"/>
                      </a:lnTo>
                      <a:lnTo>
                        <a:pt x="228" y="10"/>
                      </a:lnTo>
                      <a:lnTo>
                        <a:pt x="226" y="6"/>
                      </a:lnTo>
                      <a:lnTo>
                        <a:pt x="222" y="4"/>
                      </a:lnTo>
                      <a:lnTo>
                        <a:pt x="210" y="0"/>
                      </a:lnTo>
                      <a:lnTo>
                        <a:pt x="196" y="0"/>
                      </a:lnTo>
                      <a:lnTo>
                        <a:pt x="178" y="0"/>
                      </a:lnTo>
                      <a:lnTo>
                        <a:pt x="160" y="6"/>
                      </a:lnTo>
                      <a:lnTo>
                        <a:pt x="138" y="12"/>
                      </a:lnTo>
                      <a:lnTo>
                        <a:pt x="116" y="22"/>
                      </a:lnTo>
                      <a:lnTo>
                        <a:pt x="92" y="36"/>
                      </a:lnTo>
                      <a:lnTo>
                        <a:pt x="92" y="36"/>
                      </a:lnTo>
                      <a:lnTo>
                        <a:pt x="70" y="48"/>
                      </a:lnTo>
                      <a:lnTo>
                        <a:pt x="50" y="64"/>
                      </a:lnTo>
                      <a:lnTo>
                        <a:pt x="32" y="78"/>
                      </a:lnTo>
                      <a:lnTo>
                        <a:pt x="18" y="94"/>
                      </a:lnTo>
                      <a:lnTo>
                        <a:pt x="8" y="108"/>
                      </a:lnTo>
                      <a:lnTo>
                        <a:pt x="2" y="120"/>
                      </a:lnTo>
                      <a:lnTo>
                        <a:pt x="0" y="132"/>
                      </a:lnTo>
                      <a:lnTo>
                        <a:pt x="0" y="136"/>
                      </a:lnTo>
                      <a:lnTo>
                        <a:pt x="2" y="142"/>
                      </a:lnTo>
                      <a:lnTo>
                        <a:pt x="2" y="142"/>
                      </a:lnTo>
                      <a:lnTo>
                        <a:pt x="6" y="146"/>
                      </a:lnTo>
                      <a:lnTo>
                        <a:pt x="10" y="148"/>
                      </a:lnTo>
                      <a:lnTo>
                        <a:pt x="20" y="152"/>
                      </a:lnTo>
                      <a:lnTo>
                        <a:pt x="36" y="154"/>
                      </a:lnTo>
                      <a:lnTo>
                        <a:pt x="52" y="152"/>
                      </a:lnTo>
                      <a:lnTo>
                        <a:pt x="72" y="146"/>
                      </a:lnTo>
                      <a:lnTo>
                        <a:pt x="94" y="140"/>
                      </a:lnTo>
                      <a:lnTo>
                        <a:pt x="116" y="130"/>
                      </a:lnTo>
                      <a:lnTo>
                        <a:pt x="140" y="118"/>
                      </a:lnTo>
                      <a:lnTo>
                        <a:pt x="140" y="118"/>
                      </a:lnTo>
                      <a:close/>
                      <a:moveTo>
                        <a:pt x="134" y="108"/>
                      </a:moveTo>
                      <a:lnTo>
                        <a:pt x="134" y="108"/>
                      </a:lnTo>
                      <a:lnTo>
                        <a:pt x="112" y="120"/>
                      </a:lnTo>
                      <a:lnTo>
                        <a:pt x="92" y="128"/>
                      </a:lnTo>
                      <a:lnTo>
                        <a:pt x="72" y="136"/>
                      </a:lnTo>
                      <a:lnTo>
                        <a:pt x="56" y="140"/>
                      </a:lnTo>
                      <a:lnTo>
                        <a:pt x="40" y="142"/>
                      </a:lnTo>
                      <a:lnTo>
                        <a:pt x="28" y="142"/>
                      </a:lnTo>
                      <a:lnTo>
                        <a:pt x="20" y="140"/>
                      </a:lnTo>
                      <a:lnTo>
                        <a:pt x="14" y="134"/>
                      </a:lnTo>
                      <a:lnTo>
                        <a:pt x="14" y="134"/>
                      </a:lnTo>
                      <a:lnTo>
                        <a:pt x="12" y="128"/>
                      </a:lnTo>
                      <a:lnTo>
                        <a:pt x="14" y="118"/>
                      </a:lnTo>
                      <a:lnTo>
                        <a:pt x="20" y="108"/>
                      </a:lnTo>
                      <a:lnTo>
                        <a:pt x="30" y="96"/>
                      </a:lnTo>
                      <a:lnTo>
                        <a:pt x="42" y="84"/>
                      </a:lnTo>
                      <a:lnTo>
                        <a:pt x="58" y="70"/>
                      </a:lnTo>
                      <a:lnTo>
                        <a:pt x="76" y="56"/>
                      </a:lnTo>
                      <a:lnTo>
                        <a:pt x="96" y="44"/>
                      </a:lnTo>
                      <a:lnTo>
                        <a:pt x="96" y="44"/>
                      </a:lnTo>
                      <a:lnTo>
                        <a:pt x="118" y="32"/>
                      </a:lnTo>
                      <a:lnTo>
                        <a:pt x="138" y="24"/>
                      </a:lnTo>
                      <a:lnTo>
                        <a:pt x="158" y="16"/>
                      </a:lnTo>
                      <a:lnTo>
                        <a:pt x="176" y="12"/>
                      </a:lnTo>
                      <a:lnTo>
                        <a:pt x="190" y="10"/>
                      </a:lnTo>
                      <a:lnTo>
                        <a:pt x="202" y="10"/>
                      </a:lnTo>
                      <a:lnTo>
                        <a:pt x="212" y="12"/>
                      </a:lnTo>
                      <a:lnTo>
                        <a:pt x="218" y="18"/>
                      </a:lnTo>
                      <a:lnTo>
                        <a:pt x="218" y="18"/>
                      </a:lnTo>
                      <a:lnTo>
                        <a:pt x="218" y="24"/>
                      </a:lnTo>
                      <a:lnTo>
                        <a:pt x="216" y="34"/>
                      </a:lnTo>
                      <a:lnTo>
                        <a:pt x="210" y="44"/>
                      </a:lnTo>
                      <a:lnTo>
                        <a:pt x="200" y="56"/>
                      </a:lnTo>
                      <a:lnTo>
                        <a:pt x="188" y="68"/>
                      </a:lnTo>
                      <a:lnTo>
                        <a:pt x="172" y="82"/>
                      </a:lnTo>
                      <a:lnTo>
                        <a:pt x="154" y="96"/>
                      </a:lnTo>
                      <a:lnTo>
                        <a:pt x="134" y="108"/>
                      </a:lnTo>
                      <a:lnTo>
                        <a:pt x="134"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372" name="Freeform 247"/>
                <p:cNvSpPr>
                  <a:spLocks/>
                </p:cNvSpPr>
                <p:nvPr/>
              </p:nvSpPr>
              <p:spPr bwMode="auto">
                <a:xfrm>
                  <a:off x="16052800" y="7489825"/>
                  <a:ext cx="57150" cy="57150"/>
                </a:xfrm>
                <a:custGeom>
                  <a:avLst/>
                  <a:gdLst/>
                  <a:ahLst/>
                  <a:cxnLst>
                    <a:cxn ang="0">
                      <a:pos x="36" y="18"/>
                    </a:cxn>
                    <a:cxn ang="0">
                      <a:pos x="36" y="18"/>
                    </a:cxn>
                    <a:cxn ang="0">
                      <a:pos x="34" y="26"/>
                    </a:cxn>
                    <a:cxn ang="0">
                      <a:pos x="30" y="30"/>
                    </a:cxn>
                    <a:cxn ang="0">
                      <a:pos x="24" y="34"/>
                    </a:cxn>
                    <a:cxn ang="0">
                      <a:pos x="18" y="36"/>
                    </a:cxn>
                    <a:cxn ang="0">
                      <a:pos x="18" y="36"/>
                    </a:cxn>
                    <a:cxn ang="0">
                      <a:pos x="10" y="34"/>
                    </a:cxn>
                    <a:cxn ang="0">
                      <a:pos x="4" y="30"/>
                    </a:cxn>
                    <a:cxn ang="0">
                      <a:pos x="0" y="26"/>
                    </a:cxn>
                    <a:cxn ang="0">
                      <a:pos x="0" y="18"/>
                    </a:cxn>
                    <a:cxn ang="0">
                      <a:pos x="0" y="18"/>
                    </a:cxn>
                    <a:cxn ang="0">
                      <a:pos x="0" y="10"/>
                    </a:cxn>
                    <a:cxn ang="0">
                      <a:pos x="4" y="6"/>
                    </a:cxn>
                    <a:cxn ang="0">
                      <a:pos x="10" y="2"/>
                    </a:cxn>
                    <a:cxn ang="0">
                      <a:pos x="18" y="0"/>
                    </a:cxn>
                    <a:cxn ang="0">
                      <a:pos x="18" y="0"/>
                    </a:cxn>
                    <a:cxn ang="0">
                      <a:pos x="24" y="2"/>
                    </a:cxn>
                    <a:cxn ang="0">
                      <a:pos x="30" y="6"/>
                    </a:cxn>
                    <a:cxn ang="0">
                      <a:pos x="34" y="10"/>
                    </a:cxn>
                    <a:cxn ang="0">
                      <a:pos x="36" y="18"/>
                    </a:cxn>
                    <a:cxn ang="0">
                      <a:pos x="36" y="18"/>
                    </a:cxn>
                  </a:cxnLst>
                  <a:rect l="0" t="0" r="r" b="b"/>
                  <a:pathLst>
                    <a:path w="36" h="36">
                      <a:moveTo>
                        <a:pt x="36" y="18"/>
                      </a:moveTo>
                      <a:lnTo>
                        <a:pt x="36" y="18"/>
                      </a:lnTo>
                      <a:lnTo>
                        <a:pt x="34" y="26"/>
                      </a:lnTo>
                      <a:lnTo>
                        <a:pt x="30" y="30"/>
                      </a:lnTo>
                      <a:lnTo>
                        <a:pt x="24" y="34"/>
                      </a:lnTo>
                      <a:lnTo>
                        <a:pt x="18" y="36"/>
                      </a:lnTo>
                      <a:lnTo>
                        <a:pt x="18" y="36"/>
                      </a:lnTo>
                      <a:lnTo>
                        <a:pt x="10" y="34"/>
                      </a:lnTo>
                      <a:lnTo>
                        <a:pt x="4" y="30"/>
                      </a:lnTo>
                      <a:lnTo>
                        <a:pt x="0" y="26"/>
                      </a:lnTo>
                      <a:lnTo>
                        <a:pt x="0" y="18"/>
                      </a:lnTo>
                      <a:lnTo>
                        <a:pt x="0" y="18"/>
                      </a:lnTo>
                      <a:lnTo>
                        <a:pt x="0" y="10"/>
                      </a:lnTo>
                      <a:lnTo>
                        <a:pt x="4" y="6"/>
                      </a:lnTo>
                      <a:lnTo>
                        <a:pt x="10" y="2"/>
                      </a:lnTo>
                      <a:lnTo>
                        <a:pt x="18" y="0"/>
                      </a:lnTo>
                      <a:lnTo>
                        <a:pt x="18" y="0"/>
                      </a:lnTo>
                      <a:lnTo>
                        <a:pt x="24" y="2"/>
                      </a:lnTo>
                      <a:lnTo>
                        <a:pt x="30" y="6"/>
                      </a:lnTo>
                      <a:lnTo>
                        <a:pt x="34" y="10"/>
                      </a:lnTo>
                      <a:lnTo>
                        <a:pt x="36" y="18"/>
                      </a:lnTo>
                      <a:lnTo>
                        <a:pt x="36"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grpSp>
        </p:grpSp>
        <p:sp>
          <p:nvSpPr>
            <p:cNvPr id="432" name="矩形 431"/>
            <p:cNvSpPr/>
            <p:nvPr/>
          </p:nvSpPr>
          <p:spPr>
            <a:xfrm>
              <a:off x="7202527" y="2247137"/>
              <a:ext cx="2778084" cy="369450"/>
            </a:xfrm>
            <a:prstGeom prst="rect">
              <a:avLst/>
            </a:prstGeom>
          </p:spPr>
          <p:txBody>
            <a:bodyPr wrap="square" lIns="121944" tIns="60972" rIns="121944" bIns="60972">
              <a:spAutoFit/>
            </a:bodyPr>
            <a:lstStyle/>
            <a:p>
              <a:pPr marL="92069" indent="-92069" algn="ctr" defTabSz="801634">
                <a:spcBef>
                  <a:spcPts val="300"/>
                </a:spcBef>
                <a:spcAft>
                  <a:spcPts val="0"/>
                </a:spcAft>
                <a:buClr>
                  <a:schemeClr val="tx1"/>
                </a:buClr>
                <a:buSzPct val="60000"/>
              </a:pPr>
              <a:r>
                <a:rPr lang="zh-CN" altLang="en-US" sz="1000" dirty="0" smtClean="0">
                  <a:solidFill>
                    <a:schemeClr val="tx2"/>
                  </a:solidFill>
                  <a:latin typeface="+mn-lt"/>
                  <a:ea typeface="微软雅黑" pitchFamily="34" charset="-122"/>
                  <a:cs typeface="Calibri" pitchFamily="34" charset="0"/>
                </a:rPr>
                <a:t>云课堂中心</a:t>
              </a:r>
              <a:r>
                <a:rPr lang="en-US" altLang="zh-CN" sz="1000" dirty="0" smtClean="0">
                  <a:solidFill>
                    <a:schemeClr val="tx2"/>
                  </a:solidFill>
                  <a:latin typeface="+mn-lt"/>
                  <a:ea typeface="微软雅黑" pitchFamily="34" charset="-122"/>
                  <a:cs typeface="Calibri" pitchFamily="34" charset="0"/>
                </a:rPr>
                <a:t>    </a:t>
              </a:r>
              <a:endParaRPr lang="zh-CN" altLang="en-US" sz="1000" dirty="0" smtClean="0">
                <a:solidFill>
                  <a:schemeClr val="tx2"/>
                </a:solidFill>
                <a:latin typeface="+mn-lt"/>
                <a:ea typeface="黑体" pitchFamily="2" charset="-122"/>
                <a:cs typeface="Calibri" pitchFamily="34" charset="0"/>
                <a:sym typeface="Calibri" pitchFamily="34" charset="0"/>
              </a:endParaRPr>
            </a:p>
          </p:txBody>
        </p:sp>
        <p:sp>
          <p:nvSpPr>
            <p:cNvPr id="170" name="圆柱形 169"/>
            <p:cNvSpPr/>
            <p:nvPr/>
          </p:nvSpPr>
          <p:spPr bwMode="auto">
            <a:xfrm rot="16200000">
              <a:off x="6176027" y="-516018"/>
              <a:ext cx="41958" cy="8800901"/>
            </a:xfrm>
            <a:prstGeom prst="can">
              <a:avLst>
                <a:gd name="adj" fmla="val 13571"/>
              </a:avLst>
            </a:prstGeom>
            <a:solidFill>
              <a:schemeClr val="tx2"/>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pic>
          <p:nvPicPr>
            <p:cNvPr id="178"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03229" y="1441455"/>
              <a:ext cx="968493" cy="679888"/>
            </a:xfrm>
            <a:prstGeom prst="rect">
              <a:avLst/>
            </a:prstGeom>
            <a:noFill/>
            <a:ln w="9525">
              <a:noFill/>
              <a:miter lim="800000"/>
              <a:headEnd/>
              <a:tailEnd/>
            </a:ln>
          </p:spPr>
        </p:pic>
        <p:sp>
          <p:nvSpPr>
            <p:cNvPr id="204" name="TextBox 203"/>
            <p:cNvSpPr txBox="1"/>
            <p:nvPr/>
          </p:nvSpPr>
          <p:spPr>
            <a:xfrm>
              <a:off x="2114652" y="2235794"/>
              <a:ext cx="2673297" cy="369450"/>
            </a:xfrm>
            <a:prstGeom prst="rect">
              <a:avLst/>
            </a:prstGeom>
            <a:noFill/>
          </p:spPr>
          <p:txBody>
            <a:bodyPr wrap="square" lIns="121944" tIns="60972" rIns="121944" bIns="60972" rtlCol="0">
              <a:spAutoFit/>
            </a:bodyPr>
            <a:lstStyle/>
            <a:p>
              <a:pPr algn="ctr"/>
              <a:r>
                <a:rPr lang="zh-CN" altLang="en-US" sz="1000" dirty="0" smtClean="0">
                  <a:solidFill>
                    <a:schemeClr val="tx2"/>
                  </a:solidFill>
                  <a:latin typeface="+mn-lt"/>
                  <a:ea typeface="黑体" pitchFamily="2" charset="-122"/>
                  <a:cs typeface="Calibri" pitchFamily="34" charset="0"/>
                  <a:sym typeface="Calibri" pitchFamily="34" charset="0"/>
                </a:rPr>
                <a:t>智能管控中心</a:t>
              </a:r>
              <a:endParaRPr lang="en-US" altLang="zh-CN" sz="1000" dirty="0" smtClean="0">
                <a:solidFill>
                  <a:schemeClr val="tx2"/>
                </a:solidFill>
                <a:latin typeface="+mn-lt"/>
                <a:ea typeface="黑体" pitchFamily="2" charset="-122"/>
                <a:cs typeface="Calibri" pitchFamily="34" charset="0"/>
                <a:sym typeface="Calibri" pitchFamily="34" charset="0"/>
              </a:endParaRPr>
            </a:p>
          </p:txBody>
        </p:sp>
        <p:grpSp>
          <p:nvGrpSpPr>
            <p:cNvPr id="5" name="组合 237"/>
            <p:cNvGrpSpPr/>
            <p:nvPr/>
          </p:nvGrpSpPr>
          <p:grpSpPr>
            <a:xfrm>
              <a:off x="5912790" y="4261776"/>
              <a:ext cx="648266" cy="363670"/>
              <a:chOff x="906861" y="2987431"/>
              <a:chExt cx="433871" cy="312029"/>
            </a:xfrm>
          </p:grpSpPr>
          <p:sp>
            <p:nvSpPr>
              <p:cNvPr id="239"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 name="组合 240"/>
              <p:cNvGrpSpPr>
                <a:grpSpLocks noChangeAspect="1"/>
              </p:cNvGrpSpPr>
              <p:nvPr/>
            </p:nvGrpSpPr>
            <p:grpSpPr>
              <a:xfrm>
                <a:off x="1197897" y="2987431"/>
                <a:ext cx="118804" cy="144000"/>
                <a:chOff x="1175037" y="2926471"/>
                <a:chExt cx="171437" cy="207796"/>
              </a:xfrm>
            </p:grpSpPr>
            <p:sp>
              <p:nvSpPr>
                <p:cNvPr id="243"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42"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99" name="圆柱形 298"/>
            <p:cNvSpPr/>
            <p:nvPr/>
          </p:nvSpPr>
          <p:spPr bwMode="auto">
            <a:xfrm rot="10800000">
              <a:off x="8174118" y="3869251"/>
              <a:ext cx="53797" cy="587412"/>
            </a:xfrm>
            <a:prstGeom prst="can">
              <a:avLst>
                <a:gd name="adj" fmla="val 13571"/>
              </a:avLst>
            </a:prstGeom>
            <a:solidFill>
              <a:schemeClr val="tx2"/>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300" name="圆柱形 299"/>
            <p:cNvSpPr/>
            <p:nvPr/>
          </p:nvSpPr>
          <p:spPr bwMode="auto">
            <a:xfrm rot="10800000">
              <a:off x="8083021" y="3787070"/>
              <a:ext cx="53797" cy="670461"/>
            </a:xfrm>
            <a:prstGeom prst="can">
              <a:avLst>
                <a:gd name="adj" fmla="val 13571"/>
              </a:avLst>
            </a:prstGeom>
            <a:solidFill>
              <a:srgbClr val="0070C0"/>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217" name="圆角矩形 216"/>
            <p:cNvSpPr/>
            <p:nvPr/>
          </p:nvSpPr>
          <p:spPr bwMode="auto">
            <a:xfrm>
              <a:off x="7380564" y="4542614"/>
              <a:ext cx="1858606" cy="1307760"/>
            </a:xfrm>
            <a:prstGeom prst="roundRect">
              <a:avLst>
                <a:gd name="adj" fmla="val 7839"/>
              </a:avLst>
            </a:prstGeom>
            <a:noFill/>
            <a:ln w="15875">
              <a:solidFill>
                <a:schemeClr val="bg1">
                  <a:lumMod val="50000"/>
                </a:schemeClr>
              </a:solidFill>
              <a:prstDash val="sysDot"/>
            </a:ln>
            <a:effectLst/>
            <a:extLst/>
          </p:spPr>
          <p:txBody>
            <a:bodyPr vert="horz" wrap="square" lIns="121936" tIns="60968" rIns="121936" bIns="60968" numCol="1" rtlCol="0" anchor="t" anchorCtr="0" compatLnSpc="1">
              <a:prstTxWarp prst="textNoShape">
                <a:avLst/>
              </a:prstTxWarp>
            </a:bodyPr>
            <a:lstStyle/>
            <a:p>
              <a:pPr defTabSz="440831" eaLnBrk="0" hangingPunct="0">
                <a:buClr>
                  <a:srgbClr val="CC9900"/>
                </a:buClr>
                <a:buSzPct val="60000"/>
                <a:buFont typeface="Wingdings" pitchFamily="2" charset="2"/>
                <a:buChar char="n"/>
              </a:pPr>
              <a:endParaRPr lang="en-US" altLang="en-US" kern="0" dirty="0" smtClean="0">
                <a:solidFill>
                  <a:sysClr val="windowText" lastClr="000000"/>
                </a:solidFill>
              </a:endParaRPr>
            </a:p>
          </p:txBody>
        </p:sp>
        <p:sp>
          <p:nvSpPr>
            <p:cNvPr id="416" name="Freeform 5"/>
            <p:cNvSpPr>
              <a:spLocks noEditPoints="1"/>
            </p:cNvSpPr>
            <p:nvPr/>
          </p:nvSpPr>
          <p:spPr bwMode="auto">
            <a:xfrm>
              <a:off x="7581107" y="4933360"/>
              <a:ext cx="699716" cy="480082"/>
            </a:xfrm>
            <a:custGeom>
              <a:avLst/>
              <a:gdLst/>
              <a:ahLst/>
              <a:cxnLst>
                <a:cxn ang="0">
                  <a:pos x="11410" y="2"/>
                </a:cxn>
                <a:cxn ang="0">
                  <a:pos x="11555" y="20"/>
                </a:cxn>
                <a:cxn ang="0">
                  <a:pos x="11692" y="59"/>
                </a:cxn>
                <a:cxn ang="0">
                  <a:pos x="11821" y="117"/>
                </a:cxn>
                <a:cxn ang="0">
                  <a:pos x="11939" y="193"/>
                </a:cxn>
                <a:cxn ang="0">
                  <a:pos x="12044" y="284"/>
                </a:cxn>
                <a:cxn ang="0">
                  <a:pos x="12136" y="390"/>
                </a:cxn>
                <a:cxn ang="0">
                  <a:pos x="12211" y="508"/>
                </a:cxn>
                <a:cxn ang="0">
                  <a:pos x="12270" y="637"/>
                </a:cxn>
                <a:cxn ang="0">
                  <a:pos x="12309" y="774"/>
                </a:cxn>
                <a:cxn ang="0">
                  <a:pos x="12327" y="919"/>
                </a:cxn>
                <a:cxn ang="0">
                  <a:pos x="12327" y="8512"/>
                </a:cxn>
                <a:cxn ang="0">
                  <a:pos x="12309" y="8656"/>
                </a:cxn>
                <a:cxn ang="0">
                  <a:pos x="12270" y="8795"/>
                </a:cxn>
                <a:cxn ang="0">
                  <a:pos x="12211" y="8923"/>
                </a:cxn>
                <a:cxn ang="0">
                  <a:pos x="12136" y="9040"/>
                </a:cxn>
                <a:cxn ang="0">
                  <a:pos x="12044" y="9146"/>
                </a:cxn>
                <a:cxn ang="0">
                  <a:pos x="11939" y="9237"/>
                </a:cxn>
                <a:cxn ang="0">
                  <a:pos x="11821" y="9313"/>
                </a:cxn>
                <a:cxn ang="0">
                  <a:pos x="11692" y="9371"/>
                </a:cxn>
                <a:cxn ang="0">
                  <a:pos x="11555" y="9411"/>
                </a:cxn>
                <a:cxn ang="0">
                  <a:pos x="11410" y="9430"/>
                </a:cxn>
                <a:cxn ang="0">
                  <a:pos x="8133" y="9818"/>
                </a:cxn>
                <a:cxn ang="0">
                  <a:pos x="968" y="9431"/>
                </a:cxn>
                <a:cxn ang="0">
                  <a:pos x="821" y="9420"/>
                </a:cxn>
                <a:cxn ang="0">
                  <a:pos x="681" y="9387"/>
                </a:cxn>
                <a:cxn ang="0">
                  <a:pos x="550" y="9335"/>
                </a:cxn>
                <a:cxn ang="0">
                  <a:pos x="428" y="9265"/>
                </a:cxn>
                <a:cxn ang="0">
                  <a:pos x="318" y="9179"/>
                </a:cxn>
                <a:cxn ang="0">
                  <a:pos x="222" y="9077"/>
                </a:cxn>
                <a:cxn ang="0">
                  <a:pos x="140" y="8964"/>
                </a:cxn>
                <a:cxn ang="0">
                  <a:pos x="77" y="8838"/>
                </a:cxn>
                <a:cxn ang="0">
                  <a:pos x="31" y="8703"/>
                </a:cxn>
                <a:cxn ang="0">
                  <a:pos x="5" y="8561"/>
                </a:cxn>
                <a:cxn ang="0">
                  <a:pos x="0" y="969"/>
                </a:cxn>
                <a:cxn ang="0">
                  <a:pos x="11" y="822"/>
                </a:cxn>
                <a:cxn ang="0">
                  <a:pos x="44" y="682"/>
                </a:cxn>
                <a:cxn ang="0">
                  <a:pos x="96" y="550"/>
                </a:cxn>
                <a:cxn ang="0">
                  <a:pos x="166" y="428"/>
                </a:cxn>
                <a:cxn ang="0">
                  <a:pos x="252" y="318"/>
                </a:cxn>
                <a:cxn ang="0">
                  <a:pos x="353" y="222"/>
                </a:cxn>
                <a:cxn ang="0">
                  <a:pos x="467" y="141"/>
                </a:cxn>
                <a:cxn ang="0">
                  <a:pos x="592" y="76"/>
                </a:cxn>
                <a:cxn ang="0">
                  <a:pos x="727" y="30"/>
                </a:cxn>
                <a:cxn ang="0">
                  <a:pos x="869" y="5"/>
                </a:cxn>
                <a:cxn ang="0">
                  <a:pos x="2888" y="10546"/>
                </a:cxn>
                <a:cxn ang="0">
                  <a:pos x="9033" y="10200"/>
                </a:cxn>
                <a:cxn ang="0">
                  <a:pos x="2888" y="11322"/>
                </a:cxn>
                <a:cxn ang="0">
                  <a:pos x="11211" y="969"/>
                </a:cxn>
                <a:cxn ang="0">
                  <a:pos x="1117" y="969"/>
                </a:cxn>
              </a:cxnLst>
              <a:rect l="0" t="0" r="r" b="b"/>
              <a:pathLst>
                <a:path w="12329" h="11322">
                  <a:moveTo>
                    <a:pt x="968" y="0"/>
                  </a:moveTo>
                  <a:lnTo>
                    <a:pt x="11361" y="0"/>
                  </a:lnTo>
                  <a:lnTo>
                    <a:pt x="11410" y="2"/>
                  </a:lnTo>
                  <a:lnTo>
                    <a:pt x="11459" y="5"/>
                  </a:lnTo>
                  <a:lnTo>
                    <a:pt x="11507" y="11"/>
                  </a:lnTo>
                  <a:lnTo>
                    <a:pt x="11555" y="20"/>
                  </a:lnTo>
                  <a:lnTo>
                    <a:pt x="11601" y="30"/>
                  </a:lnTo>
                  <a:lnTo>
                    <a:pt x="11647" y="44"/>
                  </a:lnTo>
                  <a:lnTo>
                    <a:pt x="11692" y="59"/>
                  </a:lnTo>
                  <a:lnTo>
                    <a:pt x="11736" y="76"/>
                  </a:lnTo>
                  <a:lnTo>
                    <a:pt x="11779" y="96"/>
                  </a:lnTo>
                  <a:lnTo>
                    <a:pt x="11821" y="117"/>
                  </a:lnTo>
                  <a:lnTo>
                    <a:pt x="11861" y="141"/>
                  </a:lnTo>
                  <a:lnTo>
                    <a:pt x="11901" y="167"/>
                  </a:lnTo>
                  <a:lnTo>
                    <a:pt x="11939" y="193"/>
                  </a:lnTo>
                  <a:lnTo>
                    <a:pt x="11975" y="222"/>
                  </a:lnTo>
                  <a:lnTo>
                    <a:pt x="12011" y="253"/>
                  </a:lnTo>
                  <a:lnTo>
                    <a:pt x="12044" y="284"/>
                  </a:lnTo>
                  <a:lnTo>
                    <a:pt x="12076" y="318"/>
                  </a:lnTo>
                  <a:lnTo>
                    <a:pt x="12107" y="354"/>
                  </a:lnTo>
                  <a:lnTo>
                    <a:pt x="12136" y="390"/>
                  </a:lnTo>
                  <a:lnTo>
                    <a:pt x="12162" y="428"/>
                  </a:lnTo>
                  <a:lnTo>
                    <a:pt x="12188" y="468"/>
                  </a:lnTo>
                  <a:lnTo>
                    <a:pt x="12211" y="508"/>
                  </a:lnTo>
                  <a:lnTo>
                    <a:pt x="12233" y="550"/>
                  </a:lnTo>
                  <a:lnTo>
                    <a:pt x="12252" y="593"/>
                  </a:lnTo>
                  <a:lnTo>
                    <a:pt x="12270" y="637"/>
                  </a:lnTo>
                  <a:lnTo>
                    <a:pt x="12285" y="682"/>
                  </a:lnTo>
                  <a:lnTo>
                    <a:pt x="12298" y="728"/>
                  </a:lnTo>
                  <a:lnTo>
                    <a:pt x="12309" y="774"/>
                  </a:lnTo>
                  <a:lnTo>
                    <a:pt x="12318" y="822"/>
                  </a:lnTo>
                  <a:lnTo>
                    <a:pt x="12324" y="870"/>
                  </a:lnTo>
                  <a:lnTo>
                    <a:pt x="12327" y="919"/>
                  </a:lnTo>
                  <a:lnTo>
                    <a:pt x="12329" y="969"/>
                  </a:lnTo>
                  <a:lnTo>
                    <a:pt x="12329" y="8462"/>
                  </a:lnTo>
                  <a:lnTo>
                    <a:pt x="12327" y="8512"/>
                  </a:lnTo>
                  <a:lnTo>
                    <a:pt x="12324" y="8561"/>
                  </a:lnTo>
                  <a:lnTo>
                    <a:pt x="12318" y="8609"/>
                  </a:lnTo>
                  <a:lnTo>
                    <a:pt x="12309" y="8656"/>
                  </a:lnTo>
                  <a:lnTo>
                    <a:pt x="12298" y="8703"/>
                  </a:lnTo>
                  <a:lnTo>
                    <a:pt x="12285" y="8750"/>
                  </a:lnTo>
                  <a:lnTo>
                    <a:pt x="12270" y="8795"/>
                  </a:lnTo>
                  <a:lnTo>
                    <a:pt x="12252" y="8838"/>
                  </a:lnTo>
                  <a:lnTo>
                    <a:pt x="12233" y="8881"/>
                  </a:lnTo>
                  <a:lnTo>
                    <a:pt x="12211" y="8923"/>
                  </a:lnTo>
                  <a:lnTo>
                    <a:pt x="12188" y="8964"/>
                  </a:lnTo>
                  <a:lnTo>
                    <a:pt x="12162" y="9003"/>
                  </a:lnTo>
                  <a:lnTo>
                    <a:pt x="12136" y="9040"/>
                  </a:lnTo>
                  <a:lnTo>
                    <a:pt x="12107" y="9077"/>
                  </a:lnTo>
                  <a:lnTo>
                    <a:pt x="12076" y="9112"/>
                  </a:lnTo>
                  <a:lnTo>
                    <a:pt x="12044" y="9146"/>
                  </a:lnTo>
                  <a:lnTo>
                    <a:pt x="12011" y="9179"/>
                  </a:lnTo>
                  <a:lnTo>
                    <a:pt x="11975" y="9209"/>
                  </a:lnTo>
                  <a:lnTo>
                    <a:pt x="11939" y="9237"/>
                  </a:lnTo>
                  <a:lnTo>
                    <a:pt x="11901" y="9265"/>
                  </a:lnTo>
                  <a:lnTo>
                    <a:pt x="11861" y="9290"/>
                  </a:lnTo>
                  <a:lnTo>
                    <a:pt x="11821" y="9313"/>
                  </a:lnTo>
                  <a:lnTo>
                    <a:pt x="11779" y="9335"/>
                  </a:lnTo>
                  <a:lnTo>
                    <a:pt x="11736" y="9354"/>
                  </a:lnTo>
                  <a:lnTo>
                    <a:pt x="11692" y="9371"/>
                  </a:lnTo>
                  <a:lnTo>
                    <a:pt x="11647" y="9387"/>
                  </a:lnTo>
                  <a:lnTo>
                    <a:pt x="11601" y="9400"/>
                  </a:lnTo>
                  <a:lnTo>
                    <a:pt x="11555" y="9411"/>
                  </a:lnTo>
                  <a:lnTo>
                    <a:pt x="11507" y="9420"/>
                  </a:lnTo>
                  <a:lnTo>
                    <a:pt x="11459" y="9426"/>
                  </a:lnTo>
                  <a:lnTo>
                    <a:pt x="11410" y="9430"/>
                  </a:lnTo>
                  <a:lnTo>
                    <a:pt x="11361" y="9431"/>
                  </a:lnTo>
                  <a:lnTo>
                    <a:pt x="8133" y="9431"/>
                  </a:lnTo>
                  <a:lnTo>
                    <a:pt x="8133" y="9818"/>
                  </a:lnTo>
                  <a:lnTo>
                    <a:pt x="4195" y="9818"/>
                  </a:lnTo>
                  <a:lnTo>
                    <a:pt x="4195" y="9431"/>
                  </a:lnTo>
                  <a:lnTo>
                    <a:pt x="968" y="9431"/>
                  </a:lnTo>
                  <a:lnTo>
                    <a:pt x="918" y="9430"/>
                  </a:lnTo>
                  <a:lnTo>
                    <a:pt x="869" y="9426"/>
                  </a:lnTo>
                  <a:lnTo>
                    <a:pt x="821" y="9420"/>
                  </a:lnTo>
                  <a:lnTo>
                    <a:pt x="774" y="9411"/>
                  </a:lnTo>
                  <a:lnTo>
                    <a:pt x="727" y="9400"/>
                  </a:lnTo>
                  <a:lnTo>
                    <a:pt x="681" y="9387"/>
                  </a:lnTo>
                  <a:lnTo>
                    <a:pt x="636" y="9371"/>
                  </a:lnTo>
                  <a:lnTo>
                    <a:pt x="592" y="9354"/>
                  </a:lnTo>
                  <a:lnTo>
                    <a:pt x="550" y="9335"/>
                  </a:lnTo>
                  <a:lnTo>
                    <a:pt x="508" y="9313"/>
                  </a:lnTo>
                  <a:lnTo>
                    <a:pt x="467" y="9290"/>
                  </a:lnTo>
                  <a:lnTo>
                    <a:pt x="428" y="9265"/>
                  </a:lnTo>
                  <a:lnTo>
                    <a:pt x="390" y="9237"/>
                  </a:lnTo>
                  <a:lnTo>
                    <a:pt x="353" y="9209"/>
                  </a:lnTo>
                  <a:lnTo>
                    <a:pt x="318" y="9179"/>
                  </a:lnTo>
                  <a:lnTo>
                    <a:pt x="285" y="9146"/>
                  </a:lnTo>
                  <a:lnTo>
                    <a:pt x="252" y="9112"/>
                  </a:lnTo>
                  <a:lnTo>
                    <a:pt x="222" y="9077"/>
                  </a:lnTo>
                  <a:lnTo>
                    <a:pt x="192" y="9040"/>
                  </a:lnTo>
                  <a:lnTo>
                    <a:pt x="166" y="9003"/>
                  </a:lnTo>
                  <a:lnTo>
                    <a:pt x="140" y="8964"/>
                  </a:lnTo>
                  <a:lnTo>
                    <a:pt x="117" y="8923"/>
                  </a:lnTo>
                  <a:lnTo>
                    <a:pt x="96" y="8881"/>
                  </a:lnTo>
                  <a:lnTo>
                    <a:pt x="77" y="8838"/>
                  </a:lnTo>
                  <a:lnTo>
                    <a:pt x="59" y="8795"/>
                  </a:lnTo>
                  <a:lnTo>
                    <a:pt x="44" y="8750"/>
                  </a:lnTo>
                  <a:lnTo>
                    <a:pt x="31" y="8703"/>
                  </a:lnTo>
                  <a:lnTo>
                    <a:pt x="19" y="8656"/>
                  </a:lnTo>
                  <a:lnTo>
                    <a:pt x="11" y="8609"/>
                  </a:lnTo>
                  <a:lnTo>
                    <a:pt x="5" y="8561"/>
                  </a:lnTo>
                  <a:lnTo>
                    <a:pt x="1" y="8512"/>
                  </a:lnTo>
                  <a:lnTo>
                    <a:pt x="0" y="8462"/>
                  </a:lnTo>
                  <a:lnTo>
                    <a:pt x="0" y="969"/>
                  </a:lnTo>
                  <a:lnTo>
                    <a:pt x="1" y="919"/>
                  </a:lnTo>
                  <a:lnTo>
                    <a:pt x="5" y="870"/>
                  </a:lnTo>
                  <a:lnTo>
                    <a:pt x="11" y="822"/>
                  </a:lnTo>
                  <a:lnTo>
                    <a:pt x="19" y="774"/>
                  </a:lnTo>
                  <a:lnTo>
                    <a:pt x="31" y="728"/>
                  </a:lnTo>
                  <a:lnTo>
                    <a:pt x="44" y="682"/>
                  </a:lnTo>
                  <a:lnTo>
                    <a:pt x="59" y="637"/>
                  </a:lnTo>
                  <a:lnTo>
                    <a:pt x="77" y="593"/>
                  </a:lnTo>
                  <a:lnTo>
                    <a:pt x="96" y="550"/>
                  </a:lnTo>
                  <a:lnTo>
                    <a:pt x="117" y="508"/>
                  </a:lnTo>
                  <a:lnTo>
                    <a:pt x="140" y="468"/>
                  </a:lnTo>
                  <a:lnTo>
                    <a:pt x="166" y="428"/>
                  </a:lnTo>
                  <a:lnTo>
                    <a:pt x="192" y="390"/>
                  </a:lnTo>
                  <a:lnTo>
                    <a:pt x="222" y="354"/>
                  </a:lnTo>
                  <a:lnTo>
                    <a:pt x="252" y="318"/>
                  </a:lnTo>
                  <a:lnTo>
                    <a:pt x="285" y="284"/>
                  </a:lnTo>
                  <a:lnTo>
                    <a:pt x="318" y="253"/>
                  </a:lnTo>
                  <a:lnTo>
                    <a:pt x="353" y="222"/>
                  </a:lnTo>
                  <a:lnTo>
                    <a:pt x="390" y="193"/>
                  </a:lnTo>
                  <a:lnTo>
                    <a:pt x="428" y="167"/>
                  </a:lnTo>
                  <a:lnTo>
                    <a:pt x="467" y="141"/>
                  </a:lnTo>
                  <a:lnTo>
                    <a:pt x="508" y="117"/>
                  </a:lnTo>
                  <a:lnTo>
                    <a:pt x="550" y="96"/>
                  </a:lnTo>
                  <a:lnTo>
                    <a:pt x="592" y="76"/>
                  </a:lnTo>
                  <a:lnTo>
                    <a:pt x="636" y="59"/>
                  </a:lnTo>
                  <a:lnTo>
                    <a:pt x="681" y="44"/>
                  </a:lnTo>
                  <a:lnTo>
                    <a:pt x="727" y="30"/>
                  </a:lnTo>
                  <a:lnTo>
                    <a:pt x="774" y="20"/>
                  </a:lnTo>
                  <a:lnTo>
                    <a:pt x="821" y="11"/>
                  </a:lnTo>
                  <a:lnTo>
                    <a:pt x="869" y="5"/>
                  </a:lnTo>
                  <a:lnTo>
                    <a:pt x="918" y="2"/>
                  </a:lnTo>
                  <a:lnTo>
                    <a:pt x="968" y="0"/>
                  </a:lnTo>
                  <a:close/>
                  <a:moveTo>
                    <a:pt x="2888" y="10546"/>
                  </a:moveTo>
                  <a:lnTo>
                    <a:pt x="2888" y="10546"/>
                  </a:lnTo>
                  <a:lnTo>
                    <a:pt x="3295" y="10200"/>
                  </a:lnTo>
                  <a:lnTo>
                    <a:pt x="9033" y="10200"/>
                  </a:lnTo>
                  <a:lnTo>
                    <a:pt x="9441" y="10546"/>
                  </a:lnTo>
                  <a:lnTo>
                    <a:pt x="9441" y="11322"/>
                  </a:lnTo>
                  <a:lnTo>
                    <a:pt x="2888" y="11322"/>
                  </a:lnTo>
                  <a:lnTo>
                    <a:pt x="2888" y="10546"/>
                  </a:lnTo>
                  <a:close/>
                  <a:moveTo>
                    <a:pt x="1117" y="969"/>
                  </a:moveTo>
                  <a:lnTo>
                    <a:pt x="11211" y="969"/>
                  </a:lnTo>
                  <a:lnTo>
                    <a:pt x="11211" y="8462"/>
                  </a:lnTo>
                  <a:lnTo>
                    <a:pt x="1117" y="8462"/>
                  </a:lnTo>
                  <a:lnTo>
                    <a:pt x="1117" y="969"/>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bodyPr>
            <a:lstStyle/>
            <a:p>
              <a:endParaRPr lang="zh-CN" altLang="en-US" u="sng">
                <a:latin typeface="Arial" pitchFamily="34" charset="0"/>
                <a:cs typeface="Arial" pitchFamily="34" charset="0"/>
              </a:endParaRPr>
            </a:p>
          </p:txBody>
        </p:sp>
        <p:grpSp>
          <p:nvGrpSpPr>
            <p:cNvPr id="7" name="组合 418"/>
            <p:cNvGrpSpPr/>
            <p:nvPr/>
          </p:nvGrpSpPr>
          <p:grpSpPr>
            <a:xfrm>
              <a:off x="8436676" y="4751337"/>
              <a:ext cx="683671" cy="889204"/>
              <a:chOff x="4676775" y="3552825"/>
              <a:chExt cx="467405" cy="515029"/>
            </a:xfrm>
          </p:grpSpPr>
          <p:sp>
            <p:nvSpPr>
              <p:cNvPr id="414" name="Freeform 249"/>
              <p:cNvSpPr>
                <a:spLocks noEditPoints="1"/>
              </p:cNvSpPr>
              <p:nvPr/>
            </p:nvSpPr>
            <p:spPr bwMode="auto">
              <a:xfrm>
                <a:off x="4772025" y="3657600"/>
                <a:ext cx="343580" cy="172129"/>
              </a:xfrm>
              <a:custGeom>
                <a:avLst/>
                <a:gdLst/>
                <a:ahLst/>
                <a:cxnLst>
                  <a:cxn ang="0">
                    <a:pos x="5071" y="8172"/>
                  </a:cxn>
                  <a:cxn ang="0">
                    <a:pos x="12155" y="468"/>
                  </a:cxn>
                  <a:cxn ang="0">
                    <a:pos x="10681" y="36"/>
                  </a:cxn>
                  <a:cxn ang="0">
                    <a:pos x="9566" y="936"/>
                  </a:cxn>
                  <a:cxn ang="0">
                    <a:pos x="9745" y="3060"/>
                  </a:cxn>
                  <a:cxn ang="0">
                    <a:pos x="11004" y="3996"/>
                  </a:cxn>
                  <a:cxn ang="0">
                    <a:pos x="12299" y="3060"/>
                  </a:cxn>
                  <a:cxn ang="0">
                    <a:pos x="7264" y="7776"/>
                  </a:cxn>
                  <a:cxn ang="0">
                    <a:pos x="6545" y="7452"/>
                  </a:cxn>
                  <a:cxn ang="0">
                    <a:pos x="6149" y="7920"/>
                  </a:cxn>
                  <a:cxn ang="0">
                    <a:pos x="6005" y="7236"/>
                  </a:cxn>
                  <a:cxn ang="0">
                    <a:pos x="6797" y="6660"/>
                  </a:cxn>
                  <a:cxn ang="0">
                    <a:pos x="7624" y="5760"/>
                  </a:cxn>
                  <a:cxn ang="0">
                    <a:pos x="8343" y="4572"/>
                  </a:cxn>
                  <a:cxn ang="0">
                    <a:pos x="9350" y="3996"/>
                  </a:cxn>
                  <a:cxn ang="0">
                    <a:pos x="10716" y="4428"/>
                  </a:cxn>
                  <a:cxn ang="0">
                    <a:pos x="12191" y="3996"/>
                  </a:cxn>
                  <a:cxn ang="0">
                    <a:pos x="13414" y="4320"/>
                  </a:cxn>
                  <a:cxn ang="0">
                    <a:pos x="14132" y="5184"/>
                  </a:cxn>
                  <a:cxn ang="0">
                    <a:pos x="15211" y="7416"/>
                  </a:cxn>
                  <a:cxn ang="0">
                    <a:pos x="14852" y="7920"/>
                  </a:cxn>
                  <a:cxn ang="0">
                    <a:pos x="13306" y="7668"/>
                  </a:cxn>
                  <a:cxn ang="0">
                    <a:pos x="13162" y="5112"/>
                  </a:cxn>
                  <a:cxn ang="0">
                    <a:pos x="8594" y="5364"/>
                  </a:cxn>
                  <a:cxn ang="0">
                    <a:pos x="8810" y="7920"/>
                  </a:cxn>
                  <a:cxn ang="0">
                    <a:pos x="13017" y="7848"/>
                  </a:cxn>
                  <a:cxn ang="0">
                    <a:pos x="13162" y="5364"/>
                  </a:cxn>
                  <a:cxn ang="0">
                    <a:pos x="8882" y="5364"/>
                  </a:cxn>
                  <a:cxn ang="0">
                    <a:pos x="9027" y="7848"/>
                  </a:cxn>
                  <a:cxn ang="0">
                    <a:pos x="5969" y="6264"/>
                  </a:cxn>
                  <a:cxn ang="0">
                    <a:pos x="6186" y="4356"/>
                  </a:cxn>
                  <a:cxn ang="0">
                    <a:pos x="2877" y="4212"/>
                  </a:cxn>
                  <a:cxn ang="0">
                    <a:pos x="2877" y="6156"/>
                  </a:cxn>
                  <a:cxn ang="0">
                    <a:pos x="5646" y="1044"/>
                  </a:cxn>
                  <a:cxn ang="0">
                    <a:pos x="4963" y="180"/>
                  </a:cxn>
                  <a:cxn ang="0">
                    <a:pos x="3740" y="288"/>
                  </a:cxn>
                  <a:cxn ang="0">
                    <a:pos x="3272" y="1296"/>
                  </a:cxn>
                  <a:cxn ang="0">
                    <a:pos x="3812" y="2952"/>
                  </a:cxn>
                  <a:cxn ang="0">
                    <a:pos x="4927" y="3096"/>
                  </a:cxn>
                  <a:cxn ang="0">
                    <a:pos x="5646" y="1728"/>
                  </a:cxn>
                  <a:cxn ang="0">
                    <a:pos x="7515" y="5292"/>
                  </a:cxn>
                  <a:cxn ang="0">
                    <a:pos x="7048" y="6084"/>
                  </a:cxn>
                  <a:cxn ang="0">
                    <a:pos x="6258" y="6084"/>
                  </a:cxn>
                  <a:cxn ang="0">
                    <a:pos x="6005" y="4032"/>
                  </a:cxn>
                  <a:cxn ang="0">
                    <a:pos x="2553" y="4428"/>
                  </a:cxn>
                  <a:cxn ang="0">
                    <a:pos x="1654" y="6264"/>
                  </a:cxn>
                  <a:cxn ang="0">
                    <a:pos x="1187" y="5976"/>
                  </a:cxn>
                  <a:cxn ang="0">
                    <a:pos x="2122" y="3960"/>
                  </a:cxn>
                  <a:cxn ang="0">
                    <a:pos x="2949" y="3276"/>
                  </a:cxn>
                  <a:cxn ang="0">
                    <a:pos x="3992" y="3456"/>
                  </a:cxn>
                  <a:cxn ang="0">
                    <a:pos x="5179" y="3348"/>
                  </a:cxn>
                  <a:cxn ang="0">
                    <a:pos x="6186" y="3348"/>
                  </a:cxn>
                  <a:cxn ang="0">
                    <a:pos x="6904" y="4068"/>
                  </a:cxn>
                  <a:cxn ang="0">
                    <a:pos x="5861" y="6840"/>
                  </a:cxn>
                </a:cxnLst>
                <a:rect l="0" t="0" r="r" b="b"/>
                <a:pathLst>
                  <a:path w="16470" h="8928">
                    <a:moveTo>
                      <a:pt x="5071" y="8172"/>
                    </a:moveTo>
                    <a:lnTo>
                      <a:pt x="16470" y="8172"/>
                    </a:lnTo>
                    <a:lnTo>
                      <a:pt x="16470" y="8928"/>
                    </a:lnTo>
                    <a:lnTo>
                      <a:pt x="5071" y="8928"/>
                    </a:lnTo>
                    <a:lnTo>
                      <a:pt x="5071" y="8172"/>
                    </a:lnTo>
                    <a:close/>
                    <a:moveTo>
                      <a:pt x="12586" y="1548"/>
                    </a:moveTo>
                    <a:lnTo>
                      <a:pt x="12550" y="1260"/>
                    </a:lnTo>
                    <a:lnTo>
                      <a:pt x="12442" y="972"/>
                    </a:lnTo>
                    <a:lnTo>
                      <a:pt x="12335" y="684"/>
                    </a:lnTo>
                    <a:lnTo>
                      <a:pt x="12155" y="468"/>
                    </a:lnTo>
                    <a:lnTo>
                      <a:pt x="11903" y="252"/>
                    </a:lnTo>
                    <a:lnTo>
                      <a:pt x="11651" y="108"/>
                    </a:lnTo>
                    <a:lnTo>
                      <a:pt x="11363" y="36"/>
                    </a:lnTo>
                    <a:lnTo>
                      <a:pt x="11004" y="0"/>
                    </a:lnTo>
                    <a:lnTo>
                      <a:pt x="10681" y="36"/>
                    </a:lnTo>
                    <a:lnTo>
                      <a:pt x="10357" y="108"/>
                    </a:lnTo>
                    <a:lnTo>
                      <a:pt x="10105" y="252"/>
                    </a:lnTo>
                    <a:lnTo>
                      <a:pt x="9889" y="468"/>
                    </a:lnTo>
                    <a:lnTo>
                      <a:pt x="9709" y="684"/>
                    </a:lnTo>
                    <a:lnTo>
                      <a:pt x="9566" y="936"/>
                    </a:lnTo>
                    <a:lnTo>
                      <a:pt x="9494" y="1260"/>
                    </a:lnTo>
                    <a:lnTo>
                      <a:pt x="9458" y="1548"/>
                    </a:lnTo>
                    <a:lnTo>
                      <a:pt x="9494" y="2124"/>
                    </a:lnTo>
                    <a:lnTo>
                      <a:pt x="9602" y="2628"/>
                    </a:lnTo>
                    <a:lnTo>
                      <a:pt x="9745" y="3060"/>
                    </a:lnTo>
                    <a:lnTo>
                      <a:pt x="9961" y="3420"/>
                    </a:lnTo>
                    <a:lnTo>
                      <a:pt x="10176" y="3672"/>
                    </a:lnTo>
                    <a:lnTo>
                      <a:pt x="10465" y="3852"/>
                    </a:lnTo>
                    <a:lnTo>
                      <a:pt x="10716" y="3960"/>
                    </a:lnTo>
                    <a:lnTo>
                      <a:pt x="11004" y="3996"/>
                    </a:lnTo>
                    <a:lnTo>
                      <a:pt x="11327" y="3960"/>
                    </a:lnTo>
                    <a:lnTo>
                      <a:pt x="11579" y="3852"/>
                    </a:lnTo>
                    <a:lnTo>
                      <a:pt x="11867" y="3672"/>
                    </a:lnTo>
                    <a:lnTo>
                      <a:pt x="12083" y="3384"/>
                    </a:lnTo>
                    <a:lnTo>
                      <a:pt x="12299" y="3060"/>
                    </a:lnTo>
                    <a:lnTo>
                      <a:pt x="12442" y="2628"/>
                    </a:lnTo>
                    <a:lnTo>
                      <a:pt x="12550" y="2124"/>
                    </a:lnTo>
                    <a:lnTo>
                      <a:pt x="12586" y="1548"/>
                    </a:lnTo>
                    <a:close/>
                    <a:moveTo>
                      <a:pt x="7264" y="7920"/>
                    </a:moveTo>
                    <a:lnTo>
                      <a:pt x="7264" y="7776"/>
                    </a:lnTo>
                    <a:lnTo>
                      <a:pt x="7228" y="7632"/>
                    </a:lnTo>
                    <a:lnTo>
                      <a:pt x="7120" y="7524"/>
                    </a:lnTo>
                    <a:lnTo>
                      <a:pt x="6940" y="7452"/>
                    </a:lnTo>
                    <a:lnTo>
                      <a:pt x="6761" y="7416"/>
                    </a:lnTo>
                    <a:lnTo>
                      <a:pt x="6545" y="7452"/>
                    </a:lnTo>
                    <a:lnTo>
                      <a:pt x="6401" y="7524"/>
                    </a:lnTo>
                    <a:lnTo>
                      <a:pt x="6294" y="7632"/>
                    </a:lnTo>
                    <a:lnTo>
                      <a:pt x="6258" y="7776"/>
                    </a:lnTo>
                    <a:lnTo>
                      <a:pt x="6258" y="7920"/>
                    </a:lnTo>
                    <a:lnTo>
                      <a:pt x="6149" y="7920"/>
                    </a:lnTo>
                    <a:lnTo>
                      <a:pt x="6005" y="7704"/>
                    </a:lnTo>
                    <a:lnTo>
                      <a:pt x="5969" y="7596"/>
                    </a:lnTo>
                    <a:lnTo>
                      <a:pt x="5969" y="7488"/>
                    </a:lnTo>
                    <a:lnTo>
                      <a:pt x="5969" y="7344"/>
                    </a:lnTo>
                    <a:lnTo>
                      <a:pt x="6005" y="7236"/>
                    </a:lnTo>
                    <a:lnTo>
                      <a:pt x="6077" y="7128"/>
                    </a:lnTo>
                    <a:lnTo>
                      <a:pt x="6149" y="7020"/>
                    </a:lnTo>
                    <a:lnTo>
                      <a:pt x="6365" y="6840"/>
                    </a:lnTo>
                    <a:lnTo>
                      <a:pt x="6653" y="6732"/>
                    </a:lnTo>
                    <a:lnTo>
                      <a:pt x="6797" y="6660"/>
                    </a:lnTo>
                    <a:lnTo>
                      <a:pt x="6976" y="6588"/>
                    </a:lnTo>
                    <a:lnTo>
                      <a:pt x="7120" y="6480"/>
                    </a:lnTo>
                    <a:lnTo>
                      <a:pt x="7228" y="6336"/>
                    </a:lnTo>
                    <a:lnTo>
                      <a:pt x="7443" y="6048"/>
                    </a:lnTo>
                    <a:lnTo>
                      <a:pt x="7624" y="5760"/>
                    </a:lnTo>
                    <a:lnTo>
                      <a:pt x="7840" y="5328"/>
                    </a:lnTo>
                    <a:lnTo>
                      <a:pt x="7912" y="5148"/>
                    </a:lnTo>
                    <a:lnTo>
                      <a:pt x="8055" y="4932"/>
                    </a:lnTo>
                    <a:lnTo>
                      <a:pt x="8199" y="4752"/>
                    </a:lnTo>
                    <a:lnTo>
                      <a:pt x="8343" y="4572"/>
                    </a:lnTo>
                    <a:lnTo>
                      <a:pt x="8522" y="4392"/>
                    </a:lnTo>
                    <a:lnTo>
                      <a:pt x="8702" y="4284"/>
                    </a:lnTo>
                    <a:lnTo>
                      <a:pt x="8919" y="4140"/>
                    </a:lnTo>
                    <a:lnTo>
                      <a:pt x="9134" y="4068"/>
                    </a:lnTo>
                    <a:lnTo>
                      <a:pt x="9350" y="3996"/>
                    </a:lnTo>
                    <a:lnTo>
                      <a:pt x="9566" y="3996"/>
                    </a:lnTo>
                    <a:lnTo>
                      <a:pt x="9853" y="3996"/>
                    </a:lnTo>
                    <a:lnTo>
                      <a:pt x="10105" y="4212"/>
                    </a:lnTo>
                    <a:lnTo>
                      <a:pt x="10393" y="4356"/>
                    </a:lnTo>
                    <a:lnTo>
                      <a:pt x="10716" y="4428"/>
                    </a:lnTo>
                    <a:lnTo>
                      <a:pt x="11004" y="4464"/>
                    </a:lnTo>
                    <a:lnTo>
                      <a:pt x="11327" y="4428"/>
                    </a:lnTo>
                    <a:lnTo>
                      <a:pt x="11615" y="4356"/>
                    </a:lnTo>
                    <a:lnTo>
                      <a:pt x="11903" y="4212"/>
                    </a:lnTo>
                    <a:lnTo>
                      <a:pt x="12191" y="3996"/>
                    </a:lnTo>
                    <a:lnTo>
                      <a:pt x="12442" y="3996"/>
                    </a:lnTo>
                    <a:lnTo>
                      <a:pt x="12730" y="4032"/>
                    </a:lnTo>
                    <a:lnTo>
                      <a:pt x="12981" y="4068"/>
                    </a:lnTo>
                    <a:lnTo>
                      <a:pt x="13198" y="4175"/>
                    </a:lnTo>
                    <a:lnTo>
                      <a:pt x="13414" y="4320"/>
                    </a:lnTo>
                    <a:lnTo>
                      <a:pt x="13629" y="4500"/>
                    </a:lnTo>
                    <a:lnTo>
                      <a:pt x="13809" y="4680"/>
                    </a:lnTo>
                    <a:lnTo>
                      <a:pt x="13953" y="4896"/>
                    </a:lnTo>
                    <a:lnTo>
                      <a:pt x="14096" y="5112"/>
                    </a:lnTo>
                    <a:lnTo>
                      <a:pt x="14132" y="5184"/>
                    </a:lnTo>
                    <a:lnTo>
                      <a:pt x="14600" y="6048"/>
                    </a:lnTo>
                    <a:lnTo>
                      <a:pt x="14888" y="6588"/>
                    </a:lnTo>
                    <a:lnTo>
                      <a:pt x="15103" y="7056"/>
                    </a:lnTo>
                    <a:lnTo>
                      <a:pt x="15175" y="7272"/>
                    </a:lnTo>
                    <a:lnTo>
                      <a:pt x="15211" y="7416"/>
                    </a:lnTo>
                    <a:lnTo>
                      <a:pt x="15211" y="7560"/>
                    </a:lnTo>
                    <a:lnTo>
                      <a:pt x="15175" y="7704"/>
                    </a:lnTo>
                    <a:lnTo>
                      <a:pt x="15103" y="7776"/>
                    </a:lnTo>
                    <a:lnTo>
                      <a:pt x="14996" y="7848"/>
                    </a:lnTo>
                    <a:lnTo>
                      <a:pt x="14852" y="7920"/>
                    </a:lnTo>
                    <a:lnTo>
                      <a:pt x="14636" y="7920"/>
                    </a:lnTo>
                    <a:lnTo>
                      <a:pt x="13593" y="7920"/>
                    </a:lnTo>
                    <a:lnTo>
                      <a:pt x="13234" y="7920"/>
                    </a:lnTo>
                    <a:lnTo>
                      <a:pt x="13306" y="7812"/>
                    </a:lnTo>
                    <a:lnTo>
                      <a:pt x="13306" y="7668"/>
                    </a:lnTo>
                    <a:lnTo>
                      <a:pt x="13450" y="5580"/>
                    </a:lnTo>
                    <a:lnTo>
                      <a:pt x="13450" y="5472"/>
                    </a:lnTo>
                    <a:lnTo>
                      <a:pt x="13414" y="5364"/>
                    </a:lnTo>
                    <a:lnTo>
                      <a:pt x="13306" y="5220"/>
                    </a:lnTo>
                    <a:lnTo>
                      <a:pt x="13162" y="5112"/>
                    </a:lnTo>
                    <a:lnTo>
                      <a:pt x="12945" y="5076"/>
                    </a:lnTo>
                    <a:lnTo>
                      <a:pt x="9063" y="5076"/>
                    </a:lnTo>
                    <a:lnTo>
                      <a:pt x="8882" y="5112"/>
                    </a:lnTo>
                    <a:lnTo>
                      <a:pt x="8702" y="5220"/>
                    </a:lnTo>
                    <a:lnTo>
                      <a:pt x="8594" y="5364"/>
                    </a:lnTo>
                    <a:lnTo>
                      <a:pt x="8594" y="5472"/>
                    </a:lnTo>
                    <a:lnTo>
                      <a:pt x="8558" y="5580"/>
                    </a:lnTo>
                    <a:lnTo>
                      <a:pt x="8702" y="7668"/>
                    </a:lnTo>
                    <a:lnTo>
                      <a:pt x="8738" y="7812"/>
                    </a:lnTo>
                    <a:lnTo>
                      <a:pt x="8810" y="7920"/>
                    </a:lnTo>
                    <a:lnTo>
                      <a:pt x="7264" y="7920"/>
                    </a:lnTo>
                    <a:close/>
                    <a:moveTo>
                      <a:pt x="9206" y="7920"/>
                    </a:moveTo>
                    <a:lnTo>
                      <a:pt x="12838" y="7920"/>
                    </a:lnTo>
                    <a:lnTo>
                      <a:pt x="12909" y="7884"/>
                    </a:lnTo>
                    <a:lnTo>
                      <a:pt x="13017" y="7848"/>
                    </a:lnTo>
                    <a:lnTo>
                      <a:pt x="13054" y="7776"/>
                    </a:lnTo>
                    <a:lnTo>
                      <a:pt x="13090" y="7668"/>
                    </a:lnTo>
                    <a:lnTo>
                      <a:pt x="13234" y="5544"/>
                    </a:lnTo>
                    <a:lnTo>
                      <a:pt x="13198" y="5472"/>
                    </a:lnTo>
                    <a:lnTo>
                      <a:pt x="13162" y="5364"/>
                    </a:lnTo>
                    <a:lnTo>
                      <a:pt x="13054" y="5328"/>
                    </a:lnTo>
                    <a:lnTo>
                      <a:pt x="12945" y="5292"/>
                    </a:lnTo>
                    <a:lnTo>
                      <a:pt x="9063" y="5292"/>
                    </a:lnTo>
                    <a:lnTo>
                      <a:pt x="8955" y="5328"/>
                    </a:lnTo>
                    <a:lnTo>
                      <a:pt x="8882" y="5364"/>
                    </a:lnTo>
                    <a:lnTo>
                      <a:pt x="8810" y="5472"/>
                    </a:lnTo>
                    <a:lnTo>
                      <a:pt x="8810" y="5544"/>
                    </a:lnTo>
                    <a:lnTo>
                      <a:pt x="8955" y="7668"/>
                    </a:lnTo>
                    <a:lnTo>
                      <a:pt x="8955" y="7776"/>
                    </a:lnTo>
                    <a:lnTo>
                      <a:pt x="9027" y="7848"/>
                    </a:lnTo>
                    <a:lnTo>
                      <a:pt x="9098" y="7884"/>
                    </a:lnTo>
                    <a:lnTo>
                      <a:pt x="9206" y="7920"/>
                    </a:lnTo>
                    <a:close/>
                    <a:moveTo>
                      <a:pt x="3056" y="6264"/>
                    </a:moveTo>
                    <a:lnTo>
                      <a:pt x="5897" y="6264"/>
                    </a:lnTo>
                    <a:lnTo>
                      <a:pt x="5969" y="6264"/>
                    </a:lnTo>
                    <a:lnTo>
                      <a:pt x="6041" y="6192"/>
                    </a:lnTo>
                    <a:lnTo>
                      <a:pt x="6077" y="6156"/>
                    </a:lnTo>
                    <a:lnTo>
                      <a:pt x="6077" y="6048"/>
                    </a:lnTo>
                    <a:lnTo>
                      <a:pt x="6186" y="4428"/>
                    </a:lnTo>
                    <a:lnTo>
                      <a:pt x="6186" y="4356"/>
                    </a:lnTo>
                    <a:lnTo>
                      <a:pt x="6149" y="4284"/>
                    </a:lnTo>
                    <a:lnTo>
                      <a:pt x="6077" y="4212"/>
                    </a:lnTo>
                    <a:lnTo>
                      <a:pt x="6005" y="4212"/>
                    </a:lnTo>
                    <a:lnTo>
                      <a:pt x="2949" y="4212"/>
                    </a:lnTo>
                    <a:lnTo>
                      <a:pt x="2877" y="4212"/>
                    </a:lnTo>
                    <a:lnTo>
                      <a:pt x="2805" y="4284"/>
                    </a:lnTo>
                    <a:lnTo>
                      <a:pt x="2733" y="4356"/>
                    </a:lnTo>
                    <a:lnTo>
                      <a:pt x="2733" y="4428"/>
                    </a:lnTo>
                    <a:lnTo>
                      <a:pt x="2841" y="6048"/>
                    </a:lnTo>
                    <a:lnTo>
                      <a:pt x="2877" y="6156"/>
                    </a:lnTo>
                    <a:lnTo>
                      <a:pt x="2913" y="6192"/>
                    </a:lnTo>
                    <a:lnTo>
                      <a:pt x="2985" y="6264"/>
                    </a:lnTo>
                    <a:lnTo>
                      <a:pt x="3056" y="6264"/>
                    </a:lnTo>
                    <a:close/>
                    <a:moveTo>
                      <a:pt x="5682" y="1296"/>
                    </a:moveTo>
                    <a:lnTo>
                      <a:pt x="5646" y="1044"/>
                    </a:lnTo>
                    <a:lnTo>
                      <a:pt x="5574" y="828"/>
                    </a:lnTo>
                    <a:lnTo>
                      <a:pt x="5466" y="612"/>
                    </a:lnTo>
                    <a:lnTo>
                      <a:pt x="5358" y="432"/>
                    </a:lnTo>
                    <a:lnTo>
                      <a:pt x="5179" y="288"/>
                    </a:lnTo>
                    <a:lnTo>
                      <a:pt x="4963" y="180"/>
                    </a:lnTo>
                    <a:lnTo>
                      <a:pt x="4746" y="108"/>
                    </a:lnTo>
                    <a:lnTo>
                      <a:pt x="4459" y="72"/>
                    </a:lnTo>
                    <a:lnTo>
                      <a:pt x="4207" y="108"/>
                    </a:lnTo>
                    <a:lnTo>
                      <a:pt x="3956" y="180"/>
                    </a:lnTo>
                    <a:lnTo>
                      <a:pt x="3740" y="288"/>
                    </a:lnTo>
                    <a:lnTo>
                      <a:pt x="3596" y="432"/>
                    </a:lnTo>
                    <a:lnTo>
                      <a:pt x="3453" y="612"/>
                    </a:lnTo>
                    <a:lnTo>
                      <a:pt x="3344" y="828"/>
                    </a:lnTo>
                    <a:lnTo>
                      <a:pt x="3272" y="1044"/>
                    </a:lnTo>
                    <a:lnTo>
                      <a:pt x="3272" y="1296"/>
                    </a:lnTo>
                    <a:lnTo>
                      <a:pt x="3272" y="1728"/>
                    </a:lnTo>
                    <a:lnTo>
                      <a:pt x="3380" y="2124"/>
                    </a:lnTo>
                    <a:lnTo>
                      <a:pt x="3489" y="2448"/>
                    </a:lnTo>
                    <a:lnTo>
                      <a:pt x="3632" y="2736"/>
                    </a:lnTo>
                    <a:lnTo>
                      <a:pt x="3812" y="2952"/>
                    </a:lnTo>
                    <a:lnTo>
                      <a:pt x="4028" y="3096"/>
                    </a:lnTo>
                    <a:lnTo>
                      <a:pt x="4243" y="3168"/>
                    </a:lnTo>
                    <a:lnTo>
                      <a:pt x="4459" y="3204"/>
                    </a:lnTo>
                    <a:lnTo>
                      <a:pt x="4710" y="3168"/>
                    </a:lnTo>
                    <a:lnTo>
                      <a:pt x="4927" y="3096"/>
                    </a:lnTo>
                    <a:lnTo>
                      <a:pt x="5107" y="2916"/>
                    </a:lnTo>
                    <a:lnTo>
                      <a:pt x="5286" y="2736"/>
                    </a:lnTo>
                    <a:lnTo>
                      <a:pt x="5466" y="2448"/>
                    </a:lnTo>
                    <a:lnTo>
                      <a:pt x="5574" y="2124"/>
                    </a:lnTo>
                    <a:lnTo>
                      <a:pt x="5646" y="1728"/>
                    </a:lnTo>
                    <a:lnTo>
                      <a:pt x="5682" y="1296"/>
                    </a:lnTo>
                    <a:close/>
                    <a:moveTo>
                      <a:pt x="6904" y="4068"/>
                    </a:moveTo>
                    <a:lnTo>
                      <a:pt x="7156" y="4572"/>
                    </a:lnTo>
                    <a:lnTo>
                      <a:pt x="7515" y="5256"/>
                    </a:lnTo>
                    <a:lnTo>
                      <a:pt x="7515" y="5292"/>
                    </a:lnTo>
                    <a:lnTo>
                      <a:pt x="7479" y="5292"/>
                    </a:lnTo>
                    <a:lnTo>
                      <a:pt x="7479" y="5328"/>
                    </a:lnTo>
                    <a:lnTo>
                      <a:pt x="7336" y="5580"/>
                    </a:lnTo>
                    <a:lnTo>
                      <a:pt x="7228" y="5832"/>
                    </a:lnTo>
                    <a:lnTo>
                      <a:pt x="7048" y="6084"/>
                    </a:lnTo>
                    <a:lnTo>
                      <a:pt x="6833" y="6264"/>
                    </a:lnTo>
                    <a:lnTo>
                      <a:pt x="6509" y="6264"/>
                    </a:lnTo>
                    <a:lnTo>
                      <a:pt x="6222" y="6264"/>
                    </a:lnTo>
                    <a:lnTo>
                      <a:pt x="6258" y="6192"/>
                    </a:lnTo>
                    <a:lnTo>
                      <a:pt x="6258" y="6084"/>
                    </a:lnTo>
                    <a:lnTo>
                      <a:pt x="6365" y="4428"/>
                    </a:lnTo>
                    <a:lnTo>
                      <a:pt x="6365" y="4284"/>
                    </a:lnTo>
                    <a:lnTo>
                      <a:pt x="6258" y="4140"/>
                    </a:lnTo>
                    <a:lnTo>
                      <a:pt x="6149" y="4068"/>
                    </a:lnTo>
                    <a:lnTo>
                      <a:pt x="6005" y="4032"/>
                    </a:lnTo>
                    <a:lnTo>
                      <a:pt x="2949" y="4032"/>
                    </a:lnTo>
                    <a:lnTo>
                      <a:pt x="2805" y="4068"/>
                    </a:lnTo>
                    <a:lnTo>
                      <a:pt x="2661" y="4140"/>
                    </a:lnTo>
                    <a:lnTo>
                      <a:pt x="2589" y="4284"/>
                    </a:lnTo>
                    <a:lnTo>
                      <a:pt x="2553" y="4428"/>
                    </a:lnTo>
                    <a:lnTo>
                      <a:pt x="2661" y="6084"/>
                    </a:lnTo>
                    <a:lnTo>
                      <a:pt x="2697" y="6192"/>
                    </a:lnTo>
                    <a:lnTo>
                      <a:pt x="2733" y="6264"/>
                    </a:lnTo>
                    <a:lnTo>
                      <a:pt x="2446" y="6264"/>
                    </a:lnTo>
                    <a:lnTo>
                      <a:pt x="1654" y="6264"/>
                    </a:lnTo>
                    <a:lnTo>
                      <a:pt x="1474" y="6264"/>
                    </a:lnTo>
                    <a:lnTo>
                      <a:pt x="1367" y="6228"/>
                    </a:lnTo>
                    <a:lnTo>
                      <a:pt x="1259" y="6156"/>
                    </a:lnTo>
                    <a:lnTo>
                      <a:pt x="1223" y="6084"/>
                    </a:lnTo>
                    <a:lnTo>
                      <a:pt x="1187" y="5976"/>
                    </a:lnTo>
                    <a:lnTo>
                      <a:pt x="1187" y="5868"/>
                    </a:lnTo>
                    <a:lnTo>
                      <a:pt x="1259" y="5580"/>
                    </a:lnTo>
                    <a:lnTo>
                      <a:pt x="1654" y="4824"/>
                    </a:lnTo>
                    <a:lnTo>
                      <a:pt x="2013" y="4140"/>
                    </a:lnTo>
                    <a:lnTo>
                      <a:pt x="2122" y="3960"/>
                    </a:lnTo>
                    <a:lnTo>
                      <a:pt x="2266" y="3780"/>
                    </a:lnTo>
                    <a:lnTo>
                      <a:pt x="2410" y="3636"/>
                    </a:lnTo>
                    <a:lnTo>
                      <a:pt x="2553" y="3492"/>
                    </a:lnTo>
                    <a:lnTo>
                      <a:pt x="2733" y="3348"/>
                    </a:lnTo>
                    <a:lnTo>
                      <a:pt x="2949" y="3276"/>
                    </a:lnTo>
                    <a:lnTo>
                      <a:pt x="3128" y="3204"/>
                    </a:lnTo>
                    <a:lnTo>
                      <a:pt x="3344" y="3204"/>
                    </a:lnTo>
                    <a:lnTo>
                      <a:pt x="3561" y="3204"/>
                    </a:lnTo>
                    <a:lnTo>
                      <a:pt x="3776" y="3348"/>
                    </a:lnTo>
                    <a:lnTo>
                      <a:pt x="3992" y="3456"/>
                    </a:lnTo>
                    <a:lnTo>
                      <a:pt x="4243" y="3528"/>
                    </a:lnTo>
                    <a:lnTo>
                      <a:pt x="4459" y="3564"/>
                    </a:lnTo>
                    <a:lnTo>
                      <a:pt x="4710" y="3528"/>
                    </a:lnTo>
                    <a:lnTo>
                      <a:pt x="4963" y="3456"/>
                    </a:lnTo>
                    <a:lnTo>
                      <a:pt x="5179" y="3348"/>
                    </a:lnTo>
                    <a:lnTo>
                      <a:pt x="5394" y="3204"/>
                    </a:lnTo>
                    <a:lnTo>
                      <a:pt x="5610" y="3204"/>
                    </a:lnTo>
                    <a:lnTo>
                      <a:pt x="5789" y="3204"/>
                    </a:lnTo>
                    <a:lnTo>
                      <a:pt x="5969" y="3276"/>
                    </a:lnTo>
                    <a:lnTo>
                      <a:pt x="6186" y="3348"/>
                    </a:lnTo>
                    <a:lnTo>
                      <a:pt x="6329" y="3456"/>
                    </a:lnTo>
                    <a:lnTo>
                      <a:pt x="6509" y="3564"/>
                    </a:lnTo>
                    <a:lnTo>
                      <a:pt x="6653" y="3744"/>
                    </a:lnTo>
                    <a:lnTo>
                      <a:pt x="6868" y="4068"/>
                    </a:lnTo>
                    <a:lnTo>
                      <a:pt x="6904" y="4068"/>
                    </a:lnTo>
                    <a:close/>
                    <a:moveTo>
                      <a:pt x="0" y="6444"/>
                    </a:moveTo>
                    <a:lnTo>
                      <a:pt x="6437" y="6444"/>
                    </a:lnTo>
                    <a:lnTo>
                      <a:pt x="6222" y="6552"/>
                    </a:lnTo>
                    <a:lnTo>
                      <a:pt x="6041" y="6696"/>
                    </a:lnTo>
                    <a:lnTo>
                      <a:pt x="5861" y="6840"/>
                    </a:lnTo>
                    <a:lnTo>
                      <a:pt x="5754" y="7056"/>
                    </a:lnTo>
                    <a:lnTo>
                      <a:pt x="0" y="7056"/>
                    </a:lnTo>
                    <a:lnTo>
                      <a:pt x="0" y="644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7" name="Freeform 249"/>
              <p:cNvSpPr>
                <a:spLocks noEditPoints="1"/>
              </p:cNvSpPr>
              <p:nvPr/>
            </p:nvSpPr>
            <p:spPr bwMode="auto">
              <a:xfrm>
                <a:off x="4676775" y="3857625"/>
                <a:ext cx="467405" cy="210229"/>
              </a:xfrm>
              <a:custGeom>
                <a:avLst/>
                <a:gdLst/>
                <a:ahLst/>
                <a:cxnLst>
                  <a:cxn ang="0">
                    <a:pos x="5071" y="8172"/>
                  </a:cxn>
                  <a:cxn ang="0">
                    <a:pos x="12155" y="468"/>
                  </a:cxn>
                  <a:cxn ang="0">
                    <a:pos x="10681" y="36"/>
                  </a:cxn>
                  <a:cxn ang="0">
                    <a:pos x="9566" y="936"/>
                  </a:cxn>
                  <a:cxn ang="0">
                    <a:pos x="9745" y="3060"/>
                  </a:cxn>
                  <a:cxn ang="0">
                    <a:pos x="11004" y="3996"/>
                  </a:cxn>
                  <a:cxn ang="0">
                    <a:pos x="12299" y="3060"/>
                  </a:cxn>
                  <a:cxn ang="0">
                    <a:pos x="7264" y="7776"/>
                  </a:cxn>
                  <a:cxn ang="0">
                    <a:pos x="6545" y="7452"/>
                  </a:cxn>
                  <a:cxn ang="0">
                    <a:pos x="6149" y="7920"/>
                  </a:cxn>
                  <a:cxn ang="0">
                    <a:pos x="6005" y="7236"/>
                  </a:cxn>
                  <a:cxn ang="0">
                    <a:pos x="6797" y="6660"/>
                  </a:cxn>
                  <a:cxn ang="0">
                    <a:pos x="7624" y="5760"/>
                  </a:cxn>
                  <a:cxn ang="0">
                    <a:pos x="8343" y="4572"/>
                  </a:cxn>
                  <a:cxn ang="0">
                    <a:pos x="9350" y="3996"/>
                  </a:cxn>
                  <a:cxn ang="0">
                    <a:pos x="10716" y="4428"/>
                  </a:cxn>
                  <a:cxn ang="0">
                    <a:pos x="12191" y="3996"/>
                  </a:cxn>
                  <a:cxn ang="0">
                    <a:pos x="13414" y="4320"/>
                  </a:cxn>
                  <a:cxn ang="0">
                    <a:pos x="14132" y="5184"/>
                  </a:cxn>
                  <a:cxn ang="0">
                    <a:pos x="15211" y="7416"/>
                  </a:cxn>
                  <a:cxn ang="0">
                    <a:pos x="14852" y="7920"/>
                  </a:cxn>
                  <a:cxn ang="0">
                    <a:pos x="13306" y="7668"/>
                  </a:cxn>
                  <a:cxn ang="0">
                    <a:pos x="13162" y="5112"/>
                  </a:cxn>
                  <a:cxn ang="0">
                    <a:pos x="8594" y="5364"/>
                  </a:cxn>
                  <a:cxn ang="0">
                    <a:pos x="8810" y="7920"/>
                  </a:cxn>
                  <a:cxn ang="0">
                    <a:pos x="13017" y="7848"/>
                  </a:cxn>
                  <a:cxn ang="0">
                    <a:pos x="13162" y="5364"/>
                  </a:cxn>
                  <a:cxn ang="0">
                    <a:pos x="8882" y="5364"/>
                  </a:cxn>
                  <a:cxn ang="0">
                    <a:pos x="9027" y="7848"/>
                  </a:cxn>
                  <a:cxn ang="0">
                    <a:pos x="5969" y="6264"/>
                  </a:cxn>
                  <a:cxn ang="0">
                    <a:pos x="6186" y="4356"/>
                  </a:cxn>
                  <a:cxn ang="0">
                    <a:pos x="2877" y="4212"/>
                  </a:cxn>
                  <a:cxn ang="0">
                    <a:pos x="2877" y="6156"/>
                  </a:cxn>
                  <a:cxn ang="0">
                    <a:pos x="5646" y="1044"/>
                  </a:cxn>
                  <a:cxn ang="0">
                    <a:pos x="4963" y="180"/>
                  </a:cxn>
                  <a:cxn ang="0">
                    <a:pos x="3740" y="288"/>
                  </a:cxn>
                  <a:cxn ang="0">
                    <a:pos x="3272" y="1296"/>
                  </a:cxn>
                  <a:cxn ang="0">
                    <a:pos x="3812" y="2952"/>
                  </a:cxn>
                  <a:cxn ang="0">
                    <a:pos x="4927" y="3096"/>
                  </a:cxn>
                  <a:cxn ang="0">
                    <a:pos x="5646" y="1728"/>
                  </a:cxn>
                  <a:cxn ang="0">
                    <a:pos x="7515" y="5292"/>
                  </a:cxn>
                  <a:cxn ang="0">
                    <a:pos x="7048" y="6084"/>
                  </a:cxn>
                  <a:cxn ang="0">
                    <a:pos x="6258" y="6084"/>
                  </a:cxn>
                  <a:cxn ang="0">
                    <a:pos x="6005" y="4032"/>
                  </a:cxn>
                  <a:cxn ang="0">
                    <a:pos x="2553" y="4428"/>
                  </a:cxn>
                  <a:cxn ang="0">
                    <a:pos x="1654" y="6264"/>
                  </a:cxn>
                  <a:cxn ang="0">
                    <a:pos x="1187" y="5976"/>
                  </a:cxn>
                  <a:cxn ang="0">
                    <a:pos x="2122" y="3960"/>
                  </a:cxn>
                  <a:cxn ang="0">
                    <a:pos x="2949" y="3276"/>
                  </a:cxn>
                  <a:cxn ang="0">
                    <a:pos x="3992" y="3456"/>
                  </a:cxn>
                  <a:cxn ang="0">
                    <a:pos x="5179" y="3348"/>
                  </a:cxn>
                  <a:cxn ang="0">
                    <a:pos x="6186" y="3348"/>
                  </a:cxn>
                  <a:cxn ang="0">
                    <a:pos x="6904" y="4068"/>
                  </a:cxn>
                  <a:cxn ang="0">
                    <a:pos x="5861" y="6840"/>
                  </a:cxn>
                </a:cxnLst>
                <a:rect l="0" t="0" r="r" b="b"/>
                <a:pathLst>
                  <a:path w="16470" h="8928">
                    <a:moveTo>
                      <a:pt x="5071" y="8172"/>
                    </a:moveTo>
                    <a:lnTo>
                      <a:pt x="16470" y="8172"/>
                    </a:lnTo>
                    <a:lnTo>
                      <a:pt x="16470" y="8928"/>
                    </a:lnTo>
                    <a:lnTo>
                      <a:pt x="5071" y="8928"/>
                    </a:lnTo>
                    <a:lnTo>
                      <a:pt x="5071" y="8172"/>
                    </a:lnTo>
                    <a:close/>
                    <a:moveTo>
                      <a:pt x="12586" y="1548"/>
                    </a:moveTo>
                    <a:lnTo>
                      <a:pt x="12550" y="1260"/>
                    </a:lnTo>
                    <a:lnTo>
                      <a:pt x="12442" y="972"/>
                    </a:lnTo>
                    <a:lnTo>
                      <a:pt x="12335" y="684"/>
                    </a:lnTo>
                    <a:lnTo>
                      <a:pt x="12155" y="468"/>
                    </a:lnTo>
                    <a:lnTo>
                      <a:pt x="11903" y="252"/>
                    </a:lnTo>
                    <a:lnTo>
                      <a:pt x="11651" y="108"/>
                    </a:lnTo>
                    <a:lnTo>
                      <a:pt x="11363" y="36"/>
                    </a:lnTo>
                    <a:lnTo>
                      <a:pt x="11004" y="0"/>
                    </a:lnTo>
                    <a:lnTo>
                      <a:pt x="10681" y="36"/>
                    </a:lnTo>
                    <a:lnTo>
                      <a:pt x="10357" y="108"/>
                    </a:lnTo>
                    <a:lnTo>
                      <a:pt x="10105" y="252"/>
                    </a:lnTo>
                    <a:lnTo>
                      <a:pt x="9889" y="468"/>
                    </a:lnTo>
                    <a:lnTo>
                      <a:pt x="9709" y="684"/>
                    </a:lnTo>
                    <a:lnTo>
                      <a:pt x="9566" y="936"/>
                    </a:lnTo>
                    <a:lnTo>
                      <a:pt x="9494" y="1260"/>
                    </a:lnTo>
                    <a:lnTo>
                      <a:pt x="9458" y="1548"/>
                    </a:lnTo>
                    <a:lnTo>
                      <a:pt x="9494" y="2124"/>
                    </a:lnTo>
                    <a:lnTo>
                      <a:pt x="9602" y="2628"/>
                    </a:lnTo>
                    <a:lnTo>
                      <a:pt x="9745" y="3060"/>
                    </a:lnTo>
                    <a:lnTo>
                      <a:pt x="9961" y="3420"/>
                    </a:lnTo>
                    <a:lnTo>
                      <a:pt x="10176" y="3672"/>
                    </a:lnTo>
                    <a:lnTo>
                      <a:pt x="10465" y="3852"/>
                    </a:lnTo>
                    <a:lnTo>
                      <a:pt x="10716" y="3960"/>
                    </a:lnTo>
                    <a:lnTo>
                      <a:pt x="11004" y="3996"/>
                    </a:lnTo>
                    <a:lnTo>
                      <a:pt x="11327" y="3960"/>
                    </a:lnTo>
                    <a:lnTo>
                      <a:pt x="11579" y="3852"/>
                    </a:lnTo>
                    <a:lnTo>
                      <a:pt x="11867" y="3672"/>
                    </a:lnTo>
                    <a:lnTo>
                      <a:pt x="12083" y="3384"/>
                    </a:lnTo>
                    <a:lnTo>
                      <a:pt x="12299" y="3060"/>
                    </a:lnTo>
                    <a:lnTo>
                      <a:pt x="12442" y="2628"/>
                    </a:lnTo>
                    <a:lnTo>
                      <a:pt x="12550" y="2124"/>
                    </a:lnTo>
                    <a:lnTo>
                      <a:pt x="12586" y="1548"/>
                    </a:lnTo>
                    <a:close/>
                    <a:moveTo>
                      <a:pt x="7264" y="7920"/>
                    </a:moveTo>
                    <a:lnTo>
                      <a:pt x="7264" y="7776"/>
                    </a:lnTo>
                    <a:lnTo>
                      <a:pt x="7228" y="7632"/>
                    </a:lnTo>
                    <a:lnTo>
                      <a:pt x="7120" y="7524"/>
                    </a:lnTo>
                    <a:lnTo>
                      <a:pt x="6940" y="7452"/>
                    </a:lnTo>
                    <a:lnTo>
                      <a:pt x="6761" y="7416"/>
                    </a:lnTo>
                    <a:lnTo>
                      <a:pt x="6545" y="7452"/>
                    </a:lnTo>
                    <a:lnTo>
                      <a:pt x="6401" y="7524"/>
                    </a:lnTo>
                    <a:lnTo>
                      <a:pt x="6294" y="7632"/>
                    </a:lnTo>
                    <a:lnTo>
                      <a:pt x="6258" y="7776"/>
                    </a:lnTo>
                    <a:lnTo>
                      <a:pt x="6258" y="7920"/>
                    </a:lnTo>
                    <a:lnTo>
                      <a:pt x="6149" y="7920"/>
                    </a:lnTo>
                    <a:lnTo>
                      <a:pt x="6005" y="7704"/>
                    </a:lnTo>
                    <a:lnTo>
                      <a:pt x="5969" y="7596"/>
                    </a:lnTo>
                    <a:lnTo>
                      <a:pt x="5969" y="7488"/>
                    </a:lnTo>
                    <a:lnTo>
                      <a:pt x="5969" y="7344"/>
                    </a:lnTo>
                    <a:lnTo>
                      <a:pt x="6005" y="7236"/>
                    </a:lnTo>
                    <a:lnTo>
                      <a:pt x="6077" y="7128"/>
                    </a:lnTo>
                    <a:lnTo>
                      <a:pt x="6149" y="7020"/>
                    </a:lnTo>
                    <a:lnTo>
                      <a:pt x="6365" y="6840"/>
                    </a:lnTo>
                    <a:lnTo>
                      <a:pt x="6653" y="6732"/>
                    </a:lnTo>
                    <a:lnTo>
                      <a:pt x="6797" y="6660"/>
                    </a:lnTo>
                    <a:lnTo>
                      <a:pt x="6976" y="6588"/>
                    </a:lnTo>
                    <a:lnTo>
                      <a:pt x="7120" y="6480"/>
                    </a:lnTo>
                    <a:lnTo>
                      <a:pt x="7228" y="6336"/>
                    </a:lnTo>
                    <a:lnTo>
                      <a:pt x="7443" y="6048"/>
                    </a:lnTo>
                    <a:lnTo>
                      <a:pt x="7624" y="5760"/>
                    </a:lnTo>
                    <a:lnTo>
                      <a:pt x="7840" y="5328"/>
                    </a:lnTo>
                    <a:lnTo>
                      <a:pt x="7912" y="5148"/>
                    </a:lnTo>
                    <a:lnTo>
                      <a:pt x="8055" y="4932"/>
                    </a:lnTo>
                    <a:lnTo>
                      <a:pt x="8199" y="4752"/>
                    </a:lnTo>
                    <a:lnTo>
                      <a:pt x="8343" y="4572"/>
                    </a:lnTo>
                    <a:lnTo>
                      <a:pt x="8522" y="4392"/>
                    </a:lnTo>
                    <a:lnTo>
                      <a:pt x="8702" y="4284"/>
                    </a:lnTo>
                    <a:lnTo>
                      <a:pt x="8919" y="4140"/>
                    </a:lnTo>
                    <a:lnTo>
                      <a:pt x="9134" y="4068"/>
                    </a:lnTo>
                    <a:lnTo>
                      <a:pt x="9350" y="3996"/>
                    </a:lnTo>
                    <a:lnTo>
                      <a:pt x="9566" y="3996"/>
                    </a:lnTo>
                    <a:lnTo>
                      <a:pt x="9853" y="3996"/>
                    </a:lnTo>
                    <a:lnTo>
                      <a:pt x="10105" y="4212"/>
                    </a:lnTo>
                    <a:lnTo>
                      <a:pt x="10393" y="4356"/>
                    </a:lnTo>
                    <a:lnTo>
                      <a:pt x="10716" y="4428"/>
                    </a:lnTo>
                    <a:lnTo>
                      <a:pt x="11004" y="4464"/>
                    </a:lnTo>
                    <a:lnTo>
                      <a:pt x="11327" y="4428"/>
                    </a:lnTo>
                    <a:lnTo>
                      <a:pt x="11615" y="4356"/>
                    </a:lnTo>
                    <a:lnTo>
                      <a:pt x="11903" y="4212"/>
                    </a:lnTo>
                    <a:lnTo>
                      <a:pt x="12191" y="3996"/>
                    </a:lnTo>
                    <a:lnTo>
                      <a:pt x="12442" y="3996"/>
                    </a:lnTo>
                    <a:lnTo>
                      <a:pt x="12730" y="4032"/>
                    </a:lnTo>
                    <a:lnTo>
                      <a:pt x="12981" y="4068"/>
                    </a:lnTo>
                    <a:lnTo>
                      <a:pt x="13198" y="4175"/>
                    </a:lnTo>
                    <a:lnTo>
                      <a:pt x="13414" y="4320"/>
                    </a:lnTo>
                    <a:lnTo>
                      <a:pt x="13629" y="4500"/>
                    </a:lnTo>
                    <a:lnTo>
                      <a:pt x="13809" y="4680"/>
                    </a:lnTo>
                    <a:lnTo>
                      <a:pt x="13953" y="4896"/>
                    </a:lnTo>
                    <a:lnTo>
                      <a:pt x="14096" y="5112"/>
                    </a:lnTo>
                    <a:lnTo>
                      <a:pt x="14132" y="5184"/>
                    </a:lnTo>
                    <a:lnTo>
                      <a:pt x="14600" y="6048"/>
                    </a:lnTo>
                    <a:lnTo>
                      <a:pt x="14888" y="6588"/>
                    </a:lnTo>
                    <a:lnTo>
                      <a:pt x="15103" y="7056"/>
                    </a:lnTo>
                    <a:lnTo>
                      <a:pt x="15175" y="7272"/>
                    </a:lnTo>
                    <a:lnTo>
                      <a:pt x="15211" y="7416"/>
                    </a:lnTo>
                    <a:lnTo>
                      <a:pt x="15211" y="7560"/>
                    </a:lnTo>
                    <a:lnTo>
                      <a:pt x="15175" y="7704"/>
                    </a:lnTo>
                    <a:lnTo>
                      <a:pt x="15103" y="7776"/>
                    </a:lnTo>
                    <a:lnTo>
                      <a:pt x="14996" y="7848"/>
                    </a:lnTo>
                    <a:lnTo>
                      <a:pt x="14852" y="7920"/>
                    </a:lnTo>
                    <a:lnTo>
                      <a:pt x="14636" y="7920"/>
                    </a:lnTo>
                    <a:lnTo>
                      <a:pt x="13593" y="7920"/>
                    </a:lnTo>
                    <a:lnTo>
                      <a:pt x="13234" y="7920"/>
                    </a:lnTo>
                    <a:lnTo>
                      <a:pt x="13306" y="7812"/>
                    </a:lnTo>
                    <a:lnTo>
                      <a:pt x="13306" y="7668"/>
                    </a:lnTo>
                    <a:lnTo>
                      <a:pt x="13450" y="5580"/>
                    </a:lnTo>
                    <a:lnTo>
                      <a:pt x="13450" y="5472"/>
                    </a:lnTo>
                    <a:lnTo>
                      <a:pt x="13414" y="5364"/>
                    </a:lnTo>
                    <a:lnTo>
                      <a:pt x="13306" y="5220"/>
                    </a:lnTo>
                    <a:lnTo>
                      <a:pt x="13162" y="5112"/>
                    </a:lnTo>
                    <a:lnTo>
                      <a:pt x="12945" y="5076"/>
                    </a:lnTo>
                    <a:lnTo>
                      <a:pt x="9063" y="5076"/>
                    </a:lnTo>
                    <a:lnTo>
                      <a:pt x="8882" y="5112"/>
                    </a:lnTo>
                    <a:lnTo>
                      <a:pt x="8702" y="5220"/>
                    </a:lnTo>
                    <a:lnTo>
                      <a:pt x="8594" y="5364"/>
                    </a:lnTo>
                    <a:lnTo>
                      <a:pt x="8594" y="5472"/>
                    </a:lnTo>
                    <a:lnTo>
                      <a:pt x="8558" y="5580"/>
                    </a:lnTo>
                    <a:lnTo>
                      <a:pt x="8702" y="7668"/>
                    </a:lnTo>
                    <a:lnTo>
                      <a:pt x="8738" y="7812"/>
                    </a:lnTo>
                    <a:lnTo>
                      <a:pt x="8810" y="7920"/>
                    </a:lnTo>
                    <a:lnTo>
                      <a:pt x="7264" y="7920"/>
                    </a:lnTo>
                    <a:close/>
                    <a:moveTo>
                      <a:pt x="9206" y="7920"/>
                    </a:moveTo>
                    <a:lnTo>
                      <a:pt x="12838" y="7920"/>
                    </a:lnTo>
                    <a:lnTo>
                      <a:pt x="12909" y="7884"/>
                    </a:lnTo>
                    <a:lnTo>
                      <a:pt x="13017" y="7848"/>
                    </a:lnTo>
                    <a:lnTo>
                      <a:pt x="13054" y="7776"/>
                    </a:lnTo>
                    <a:lnTo>
                      <a:pt x="13090" y="7668"/>
                    </a:lnTo>
                    <a:lnTo>
                      <a:pt x="13234" y="5544"/>
                    </a:lnTo>
                    <a:lnTo>
                      <a:pt x="13198" y="5472"/>
                    </a:lnTo>
                    <a:lnTo>
                      <a:pt x="13162" y="5364"/>
                    </a:lnTo>
                    <a:lnTo>
                      <a:pt x="13054" y="5328"/>
                    </a:lnTo>
                    <a:lnTo>
                      <a:pt x="12945" y="5292"/>
                    </a:lnTo>
                    <a:lnTo>
                      <a:pt x="9063" y="5292"/>
                    </a:lnTo>
                    <a:lnTo>
                      <a:pt x="8955" y="5328"/>
                    </a:lnTo>
                    <a:lnTo>
                      <a:pt x="8882" y="5364"/>
                    </a:lnTo>
                    <a:lnTo>
                      <a:pt x="8810" y="5472"/>
                    </a:lnTo>
                    <a:lnTo>
                      <a:pt x="8810" y="5544"/>
                    </a:lnTo>
                    <a:lnTo>
                      <a:pt x="8955" y="7668"/>
                    </a:lnTo>
                    <a:lnTo>
                      <a:pt x="8955" y="7776"/>
                    </a:lnTo>
                    <a:lnTo>
                      <a:pt x="9027" y="7848"/>
                    </a:lnTo>
                    <a:lnTo>
                      <a:pt x="9098" y="7884"/>
                    </a:lnTo>
                    <a:lnTo>
                      <a:pt x="9206" y="7920"/>
                    </a:lnTo>
                    <a:close/>
                    <a:moveTo>
                      <a:pt x="3056" y="6264"/>
                    </a:moveTo>
                    <a:lnTo>
                      <a:pt x="5897" y="6264"/>
                    </a:lnTo>
                    <a:lnTo>
                      <a:pt x="5969" y="6264"/>
                    </a:lnTo>
                    <a:lnTo>
                      <a:pt x="6041" y="6192"/>
                    </a:lnTo>
                    <a:lnTo>
                      <a:pt x="6077" y="6156"/>
                    </a:lnTo>
                    <a:lnTo>
                      <a:pt x="6077" y="6048"/>
                    </a:lnTo>
                    <a:lnTo>
                      <a:pt x="6186" y="4428"/>
                    </a:lnTo>
                    <a:lnTo>
                      <a:pt x="6186" y="4356"/>
                    </a:lnTo>
                    <a:lnTo>
                      <a:pt x="6149" y="4284"/>
                    </a:lnTo>
                    <a:lnTo>
                      <a:pt x="6077" y="4212"/>
                    </a:lnTo>
                    <a:lnTo>
                      <a:pt x="6005" y="4212"/>
                    </a:lnTo>
                    <a:lnTo>
                      <a:pt x="2949" y="4212"/>
                    </a:lnTo>
                    <a:lnTo>
                      <a:pt x="2877" y="4212"/>
                    </a:lnTo>
                    <a:lnTo>
                      <a:pt x="2805" y="4284"/>
                    </a:lnTo>
                    <a:lnTo>
                      <a:pt x="2733" y="4356"/>
                    </a:lnTo>
                    <a:lnTo>
                      <a:pt x="2733" y="4428"/>
                    </a:lnTo>
                    <a:lnTo>
                      <a:pt x="2841" y="6048"/>
                    </a:lnTo>
                    <a:lnTo>
                      <a:pt x="2877" y="6156"/>
                    </a:lnTo>
                    <a:lnTo>
                      <a:pt x="2913" y="6192"/>
                    </a:lnTo>
                    <a:lnTo>
                      <a:pt x="2985" y="6264"/>
                    </a:lnTo>
                    <a:lnTo>
                      <a:pt x="3056" y="6264"/>
                    </a:lnTo>
                    <a:close/>
                    <a:moveTo>
                      <a:pt x="5682" y="1296"/>
                    </a:moveTo>
                    <a:lnTo>
                      <a:pt x="5646" y="1044"/>
                    </a:lnTo>
                    <a:lnTo>
                      <a:pt x="5574" y="828"/>
                    </a:lnTo>
                    <a:lnTo>
                      <a:pt x="5466" y="612"/>
                    </a:lnTo>
                    <a:lnTo>
                      <a:pt x="5358" y="432"/>
                    </a:lnTo>
                    <a:lnTo>
                      <a:pt x="5179" y="288"/>
                    </a:lnTo>
                    <a:lnTo>
                      <a:pt x="4963" y="180"/>
                    </a:lnTo>
                    <a:lnTo>
                      <a:pt x="4746" y="108"/>
                    </a:lnTo>
                    <a:lnTo>
                      <a:pt x="4459" y="72"/>
                    </a:lnTo>
                    <a:lnTo>
                      <a:pt x="4207" y="108"/>
                    </a:lnTo>
                    <a:lnTo>
                      <a:pt x="3956" y="180"/>
                    </a:lnTo>
                    <a:lnTo>
                      <a:pt x="3740" y="288"/>
                    </a:lnTo>
                    <a:lnTo>
                      <a:pt x="3596" y="432"/>
                    </a:lnTo>
                    <a:lnTo>
                      <a:pt x="3453" y="612"/>
                    </a:lnTo>
                    <a:lnTo>
                      <a:pt x="3344" y="828"/>
                    </a:lnTo>
                    <a:lnTo>
                      <a:pt x="3272" y="1044"/>
                    </a:lnTo>
                    <a:lnTo>
                      <a:pt x="3272" y="1296"/>
                    </a:lnTo>
                    <a:lnTo>
                      <a:pt x="3272" y="1728"/>
                    </a:lnTo>
                    <a:lnTo>
                      <a:pt x="3380" y="2124"/>
                    </a:lnTo>
                    <a:lnTo>
                      <a:pt x="3489" y="2448"/>
                    </a:lnTo>
                    <a:lnTo>
                      <a:pt x="3632" y="2736"/>
                    </a:lnTo>
                    <a:lnTo>
                      <a:pt x="3812" y="2952"/>
                    </a:lnTo>
                    <a:lnTo>
                      <a:pt x="4028" y="3096"/>
                    </a:lnTo>
                    <a:lnTo>
                      <a:pt x="4243" y="3168"/>
                    </a:lnTo>
                    <a:lnTo>
                      <a:pt x="4459" y="3204"/>
                    </a:lnTo>
                    <a:lnTo>
                      <a:pt x="4710" y="3168"/>
                    </a:lnTo>
                    <a:lnTo>
                      <a:pt x="4927" y="3096"/>
                    </a:lnTo>
                    <a:lnTo>
                      <a:pt x="5107" y="2916"/>
                    </a:lnTo>
                    <a:lnTo>
                      <a:pt x="5286" y="2736"/>
                    </a:lnTo>
                    <a:lnTo>
                      <a:pt x="5466" y="2448"/>
                    </a:lnTo>
                    <a:lnTo>
                      <a:pt x="5574" y="2124"/>
                    </a:lnTo>
                    <a:lnTo>
                      <a:pt x="5646" y="1728"/>
                    </a:lnTo>
                    <a:lnTo>
                      <a:pt x="5682" y="1296"/>
                    </a:lnTo>
                    <a:close/>
                    <a:moveTo>
                      <a:pt x="6904" y="4068"/>
                    </a:moveTo>
                    <a:lnTo>
                      <a:pt x="7156" y="4572"/>
                    </a:lnTo>
                    <a:lnTo>
                      <a:pt x="7515" y="5256"/>
                    </a:lnTo>
                    <a:lnTo>
                      <a:pt x="7515" y="5292"/>
                    </a:lnTo>
                    <a:lnTo>
                      <a:pt x="7479" y="5292"/>
                    </a:lnTo>
                    <a:lnTo>
                      <a:pt x="7479" y="5328"/>
                    </a:lnTo>
                    <a:lnTo>
                      <a:pt x="7336" y="5580"/>
                    </a:lnTo>
                    <a:lnTo>
                      <a:pt x="7228" y="5832"/>
                    </a:lnTo>
                    <a:lnTo>
                      <a:pt x="7048" y="6084"/>
                    </a:lnTo>
                    <a:lnTo>
                      <a:pt x="6833" y="6264"/>
                    </a:lnTo>
                    <a:lnTo>
                      <a:pt x="6509" y="6264"/>
                    </a:lnTo>
                    <a:lnTo>
                      <a:pt x="6222" y="6264"/>
                    </a:lnTo>
                    <a:lnTo>
                      <a:pt x="6258" y="6192"/>
                    </a:lnTo>
                    <a:lnTo>
                      <a:pt x="6258" y="6084"/>
                    </a:lnTo>
                    <a:lnTo>
                      <a:pt x="6365" y="4428"/>
                    </a:lnTo>
                    <a:lnTo>
                      <a:pt x="6365" y="4284"/>
                    </a:lnTo>
                    <a:lnTo>
                      <a:pt x="6258" y="4140"/>
                    </a:lnTo>
                    <a:lnTo>
                      <a:pt x="6149" y="4068"/>
                    </a:lnTo>
                    <a:lnTo>
                      <a:pt x="6005" y="4032"/>
                    </a:lnTo>
                    <a:lnTo>
                      <a:pt x="2949" y="4032"/>
                    </a:lnTo>
                    <a:lnTo>
                      <a:pt x="2805" y="4068"/>
                    </a:lnTo>
                    <a:lnTo>
                      <a:pt x="2661" y="4140"/>
                    </a:lnTo>
                    <a:lnTo>
                      <a:pt x="2589" y="4284"/>
                    </a:lnTo>
                    <a:lnTo>
                      <a:pt x="2553" y="4428"/>
                    </a:lnTo>
                    <a:lnTo>
                      <a:pt x="2661" y="6084"/>
                    </a:lnTo>
                    <a:lnTo>
                      <a:pt x="2697" y="6192"/>
                    </a:lnTo>
                    <a:lnTo>
                      <a:pt x="2733" y="6264"/>
                    </a:lnTo>
                    <a:lnTo>
                      <a:pt x="2446" y="6264"/>
                    </a:lnTo>
                    <a:lnTo>
                      <a:pt x="1654" y="6264"/>
                    </a:lnTo>
                    <a:lnTo>
                      <a:pt x="1474" y="6264"/>
                    </a:lnTo>
                    <a:lnTo>
                      <a:pt x="1367" y="6228"/>
                    </a:lnTo>
                    <a:lnTo>
                      <a:pt x="1259" y="6156"/>
                    </a:lnTo>
                    <a:lnTo>
                      <a:pt x="1223" y="6084"/>
                    </a:lnTo>
                    <a:lnTo>
                      <a:pt x="1187" y="5976"/>
                    </a:lnTo>
                    <a:lnTo>
                      <a:pt x="1187" y="5868"/>
                    </a:lnTo>
                    <a:lnTo>
                      <a:pt x="1259" y="5580"/>
                    </a:lnTo>
                    <a:lnTo>
                      <a:pt x="1654" y="4824"/>
                    </a:lnTo>
                    <a:lnTo>
                      <a:pt x="2013" y="4140"/>
                    </a:lnTo>
                    <a:lnTo>
                      <a:pt x="2122" y="3960"/>
                    </a:lnTo>
                    <a:lnTo>
                      <a:pt x="2266" y="3780"/>
                    </a:lnTo>
                    <a:lnTo>
                      <a:pt x="2410" y="3636"/>
                    </a:lnTo>
                    <a:lnTo>
                      <a:pt x="2553" y="3492"/>
                    </a:lnTo>
                    <a:lnTo>
                      <a:pt x="2733" y="3348"/>
                    </a:lnTo>
                    <a:lnTo>
                      <a:pt x="2949" y="3276"/>
                    </a:lnTo>
                    <a:lnTo>
                      <a:pt x="3128" y="3204"/>
                    </a:lnTo>
                    <a:lnTo>
                      <a:pt x="3344" y="3204"/>
                    </a:lnTo>
                    <a:lnTo>
                      <a:pt x="3561" y="3204"/>
                    </a:lnTo>
                    <a:lnTo>
                      <a:pt x="3776" y="3348"/>
                    </a:lnTo>
                    <a:lnTo>
                      <a:pt x="3992" y="3456"/>
                    </a:lnTo>
                    <a:lnTo>
                      <a:pt x="4243" y="3528"/>
                    </a:lnTo>
                    <a:lnTo>
                      <a:pt x="4459" y="3564"/>
                    </a:lnTo>
                    <a:lnTo>
                      <a:pt x="4710" y="3528"/>
                    </a:lnTo>
                    <a:lnTo>
                      <a:pt x="4963" y="3456"/>
                    </a:lnTo>
                    <a:lnTo>
                      <a:pt x="5179" y="3348"/>
                    </a:lnTo>
                    <a:lnTo>
                      <a:pt x="5394" y="3204"/>
                    </a:lnTo>
                    <a:lnTo>
                      <a:pt x="5610" y="3204"/>
                    </a:lnTo>
                    <a:lnTo>
                      <a:pt x="5789" y="3204"/>
                    </a:lnTo>
                    <a:lnTo>
                      <a:pt x="5969" y="3276"/>
                    </a:lnTo>
                    <a:lnTo>
                      <a:pt x="6186" y="3348"/>
                    </a:lnTo>
                    <a:lnTo>
                      <a:pt x="6329" y="3456"/>
                    </a:lnTo>
                    <a:lnTo>
                      <a:pt x="6509" y="3564"/>
                    </a:lnTo>
                    <a:lnTo>
                      <a:pt x="6653" y="3744"/>
                    </a:lnTo>
                    <a:lnTo>
                      <a:pt x="6868" y="4068"/>
                    </a:lnTo>
                    <a:lnTo>
                      <a:pt x="6904" y="4068"/>
                    </a:lnTo>
                    <a:close/>
                    <a:moveTo>
                      <a:pt x="0" y="6444"/>
                    </a:moveTo>
                    <a:lnTo>
                      <a:pt x="6437" y="6444"/>
                    </a:lnTo>
                    <a:lnTo>
                      <a:pt x="6222" y="6552"/>
                    </a:lnTo>
                    <a:lnTo>
                      <a:pt x="6041" y="6696"/>
                    </a:lnTo>
                    <a:lnTo>
                      <a:pt x="5861" y="6840"/>
                    </a:lnTo>
                    <a:lnTo>
                      <a:pt x="5754" y="7056"/>
                    </a:lnTo>
                    <a:lnTo>
                      <a:pt x="0" y="7056"/>
                    </a:lnTo>
                    <a:lnTo>
                      <a:pt x="0" y="644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8" name="Freeform 249"/>
              <p:cNvSpPr>
                <a:spLocks noEditPoints="1"/>
              </p:cNvSpPr>
              <p:nvPr/>
            </p:nvSpPr>
            <p:spPr bwMode="auto">
              <a:xfrm>
                <a:off x="4857749" y="3552825"/>
                <a:ext cx="238805" cy="95929"/>
              </a:xfrm>
              <a:custGeom>
                <a:avLst/>
                <a:gdLst/>
                <a:ahLst/>
                <a:cxnLst>
                  <a:cxn ang="0">
                    <a:pos x="5071" y="8172"/>
                  </a:cxn>
                  <a:cxn ang="0">
                    <a:pos x="12155" y="468"/>
                  </a:cxn>
                  <a:cxn ang="0">
                    <a:pos x="10681" y="36"/>
                  </a:cxn>
                  <a:cxn ang="0">
                    <a:pos x="9566" y="936"/>
                  </a:cxn>
                  <a:cxn ang="0">
                    <a:pos x="9745" y="3060"/>
                  </a:cxn>
                  <a:cxn ang="0">
                    <a:pos x="11004" y="3996"/>
                  </a:cxn>
                  <a:cxn ang="0">
                    <a:pos x="12299" y="3060"/>
                  </a:cxn>
                  <a:cxn ang="0">
                    <a:pos x="7264" y="7776"/>
                  </a:cxn>
                  <a:cxn ang="0">
                    <a:pos x="6545" y="7452"/>
                  </a:cxn>
                  <a:cxn ang="0">
                    <a:pos x="6149" y="7920"/>
                  </a:cxn>
                  <a:cxn ang="0">
                    <a:pos x="6005" y="7236"/>
                  </a:cxn>
                  <a:cxn ang="0">
                    <a:pos x="6797" y="6660"/>
                  </a:cxn>
                  <a:cxn ang="0">
                    <a:pos x="7624" y="5760"/>
                  </a:cxn>
                  <a:cxn ang="0">
                    <a:pos x="8343" y="4572"/>
                  </a:cxn>
                  <a:cxn ang="0">
                    <a:pos x="9350" y="3996"/>
                  </a:cxn>
                  <a:cxn ang="0">
                    <a:pos x="10716" y="4428"/>
                  </a:cxn>
                  <a:cxn ang="0">
                    <a:pos x="12191" y="3996"/>
                  </a:cxn>
                  <a:cxn ang="0">
                    <a:pos x="13414" y="4320"/>
                  </a:cxn>
                  <a:cxn ang="0">
                    <a:pos x="14132" y="5184"/>
                  </a:cxn>
                  <a:cxn ang="0">
                    <a:pos x="15211" y="7416"/>
                  </a:cxn>
                  <a:cxn ang="0">
                    <a:pos x="14852" y="7920"/>
                  </a:cxn>
                  <a:cxn ang="0">
                    <a:pos x="13306" y="7668"/>
                  </a:cxn>
                  <a:cxn ang="0">
                    <a:pos x="13162" y="5112"/>
                  </a:cxn>
                  <a:cxn ang="0">
                    <a:pos x="8594" y="5364"/>
                  </a:cxn>
                  <a:cxn ang="0">
                    <a:pos x="8810" y="7920"/>
                  </a:cxn>
                  <a:cxn ang="0">
                    <a:pos x="13017" y="7848"/>
                  </a:cxn>
                  <a:cxn ang="0">
                    <a:pos x="13162" y="5364"/>
                  </a:cxn>
                  <a:cxn ang="0">
                    <a:pos x="8882" y="5364"/>
                  </a:cxn>
                  <a:cxn ang="0">
                    <a:pos x="9027" y="7848"/>
                  </a:cxn>
                  <a:cxn ang="0">
                    <a:pos x="5969" y="6264"/>
                  </a:cxn>
                  <a:cxn ang="0">
                    <a:pos x="6186" y="4356"/>
                  </a:cxn>
                  <a:cxn ang="0">
                    <a:pos x="2877" y="4212"/>
                  </a:cxn>
                  <a:cxn ang="0">
                    <a:pos x="2877" y="6156"/>
                  </a:cxn>
                  <a:cxn ang="0">
                    <a:pos x="5646" y="1044"/>
                  </a:cxn>
                  <a:cxn ang="0">
                    <a:pos x="4963" y="180"/>
                  </a:cxn>
                  <a:cxn ang="0">
                    <a:pos x="3740" y="288"/>
                  </a:cxn>
                  <a:cxn ang="0">
                    <a:pos x="3272" y="1296"/>
                  </a:cxn>
                  <a:cxn ang="0">
                    <a:pos x="3812" y="2952"/>
                  </a:cxn>
                  <a:cxn ang="0">
                    <a:pos x="4927" y="3096"/>
                  </a:cxn>
                  <a:cxn ang="0">
                    <a:pos x="5646" y="1728"/>
                  </a:cxn>
                  <a:cxn ang="0">
                    <a:pos x="7515" y="5292"/>
                  </a:cxn>
                  <a:cxn ang="0">
                    <a:pos x="7048" y="6084"/>
                  </a:cxn>
                  <a:cxn ang="0">
                    <a:pos x="6258" y="6084"/>
                  </a:cxn>
                  <a:cxn ang="0">
                    <a:pos x="6005" y="4032"/>
                  </a:cxn>
                  <a:cxn ang="0">
                    <a:pos x="2553" y="4428"/>
                  </a:cxn>
                  <a:cxn ang="0">
                    <a:pos x="1654" y="6264"/>
                  </a:cxn>
                  <a:cxn ang="0">
                    <a:pos x="1187" y="5976"/>
                  </a:cxn>
                  <a:cxn ang="0">
                    <a:pos x="2122" y="3960"/>
                  </a:cxn>
                  <a:cxn ang="0">
                    <a:pos x="2949" y="3276"/>
                  </a:cxn>
                  <a:cxn ang="0">
                    <a:pos x="3992" y="3456"/>
                  </a:cxn>
                  <a:cxn ang="0">
                    <a:pos x="5179" y="3348"/>
                  </a:cxn>
                  <a:cxn ang="0">
                    <a:pos x="6186" y="3348"/>
                  </a:cxn>
                  <a:cxn ang="0">
                    <a:pos x="6904" y="4068"/>
                  </a:cxn>
                  <a:cxn ang="0">
                    <a:pos x="5861" y="6840"/>
                  </a:cxn>
                </a:cxnLst>
                <a:rect l="0" t="0" r="r" b="b"/>
                <a:pathLst>
                  <a:path w="16470" h="8928">
                    <a:moveTo>
                      <a:pt x="5071" y="8172"/>
                    </a:moveTo>
                    <a:lnTo>
                      <a:pt x="16470" y="8172"/>
                    </a:lnTo>
                    <a:lnTo>
                      <a:pt x="16470" y="8928"/>
                    </a:lnTo>
                    <a:lnTo>
                      <a:pt x="5071" y="8928"/>
                    </a:lnTo>
                    <a:lnTo>
                      <a:pt x="5071" y="8172"/>
                    </a:lnTo>
                    <a:close/>
                    <a:moveTo>
                      <a:pt x="12586" y="1548"/>
                    </a:moveTo>
                    <a:lnTo>
                      <a:pt x="12550" y="1260"/>
                    </a:lnTo>
                    <a:lnTo>
                      <a:pt x="12442" y="972"/>
                    </a:lnTo>
                    <a:lnTo>
                      <a:pt x="12335" y="684"/>
                    </a:lnTo>
                    <a:lnTo>
                      <a:pt x="12155" y="468"/>
                    </a:lnTo>
                    <a:lnTo>
                      <a:pt x="11903" y="252"/>
                    </a:lnTo>
                    <a:lnTo>
                      <a:pt x="11651" y="108"/>
                    </a:lnTo>
                    <a:lnTo>
                      <a:pt x="11363" y="36"/>
                    </a:lnTo>
                    <a:lnTo>
                      <a:pt x="11004" y="0"/>
                    </a:lnTo>
                    <a:lnTo>
                      <a:pt x="10681" y="36"/>
                    </a:lnTo>
                    <a:lnTo>
                      <a:pt x="10357" y="108"/>
                    </a:lnTo>
                    <a:lnTo>
                      <a:pt x="10105" y="252"/>
                    </a:lnTo>
                    <a:lnTo>
                      <a:pt x="9889" y="468"/>
                    </a:lnTo>
                    <a:lnTo>
                      <a:pt x="9709" y="684"/>
                    </a:lnTo>
                    <a:lnTo>
                      <a:pt x="9566" y="936"/>
                    </a:lnTo>
                    <a:lnTo>
                      <a:pt x="9494" y="1260"/>
                    </a:lnTo>
                    <a:lnTo>
                      <a:pt x="9458" y="1548"/>
                    </a:lnTo>
                    <a:lnTo>
                      <a:pt x="9494" y="2124"/>
                    </a:lnTo>
                    <a:lnTo>
                      <a:pt x="9602" y="2628"/>
                    </a:lnTo>
                    <a:lnTo>
                      <a:pt x="9745" y="3060"/>
                    </a:lnTo>
                    <a:lnTo>
                      <a:pt x="9961" y="3420"/>
                    </a:lnTo>
                    <a:lnTo>
                      <a:pt x="10176" y="3672"/>
                    </a:lnTo>
                    <a:lnTo>
                      <a:pt x="10465" y="3852"/>
                    </a:lnTo>
                    <a:lnTo>
                      <a:pt x="10716" y="3960"/>
                    </a:lnTo>
                    <a:lnTo>
                      <a:pt x="11004" y="3996"/>
                    </a:lnTo>
                    <a:lnTo>
                      <a:pt x="11327" y="3960"/>
                    </a:lnTo>
                    <a:lnTo>
                      <a:pt x="11579" y="3852"/>
                    </a:lnTo>
                    <a:lnTo>
                      <a:pt x="11867" y="3672"/>
                    </a:lnTo>
                    <a:lnTo>
                      <a:pt x="12083" y="3384"/>
                    </a:lnTo>
                    <a:lnTo>
                      <a:pt x="12299" y="3060"/>
                    </a:lnTo>
                    <a:lnTo>
                      <a:pt x="12442" y="2628"/>
                    </a:lnTo>
                    <a:lnTo>
                      <a:pt x="12550" y="2124"/>
                    </a:lnTo>
                    <a:lnTo>
                      <a:pt x="12586" y="1548"/>
                    </a:lnTo>
                    <a:close/>
                    <a:moveTo>
                      <a:pt x="7264" y="7920"/>
                    </a:moveTo>
                    <a:lnTo>
                      <a:pt x="7264" y="7776"/>
                    </a:lnTo>
                    <a:lnTo>
                      <a:pt x="7228" y="7632"/>
                    </a:lnTo>
                    <a:lnTo>
                      <a:pt x="7120" y="7524"/>
                    </a:lnTo>
                    <a:lnTo>
                      <a:pt x="6940" y="7452"/>
                    </a:lnTo>
                    <a:lnTo>
                      <a:pt x="6761" y="7416"/>
                    </a:lnTo>
                    <a:lnTo>
                      <a:pt x="6545" y="7452"/>
                    </a:lnTo>
                    <a:lnTo>
                      <a:pt x="6401" y="7524"/>
                    </a:lnTo>
                    <a:lnTo>
                      <a:pt x="6294" y="7632"/>
                    </a:lnTo>
                    <a:lnTo>
                      <a:pt x="6258" y="7776"/>
                    </a:lnTo>
                    <a:lnTo>
                      <a:pt x="6258" y="7920"/>
                    </a:lnTo>
                    <a:lnTo>
                      <a:pt x="6149" y="7920"/>
                    </a:lnTo>
                    <a:lnTo>
                      <a:pt x="6005" y="7704"/>
                    </a:lnTo>
                    <a:lnTo>
                      <a:pt x="5969" y="7596"/>
                    </a:lnTo>
                    <a:lnTo>
                      <a:pt x="5969" y="7488"/>
                    </a:lnTo>
                    <a:lnTo>
                      <a:pt x="5969" y="7344"/>
                    </a:lnTo>
                    <a:lnTo>
                      <a:pt x="6005" y="7236"/>
                    </a:lnTo>
                    <a:lnTo>
                      <a:pt x="6077" y="7128"/>
                    </a:lnTo>
                    <a:lnTo>
                      <a:pt x="6149" y="7020"/>
                    </a:lnTo>
                    <a:lnTo>
                      <a:pt x="6365" y="6840"/>
                    </a:lnTo>
                    <a:lnTo>
                      <a:pt x="6653" y="6732"/>
                    </a:lnTo>
                    <a:lnTo>
                      <a:pt x="6797" y="6660"/>
                    </a:lnTo>
                    <a:lnTo>
                      <a:pt x="6976" y="6588"/>
                    </a:lnTo>
                    <a:lnTo>
                      <a:pt x="7120" y="6480"/>
                    </a:lnTo>
                    <a:lnTo>
                      <a:pt x="7228" y="6336"/>
                    </a:lnTo>
                    <a:lnTo>
                      <a:pt x="7443" y="6048"/>
                    </a:lnTo>
                    <a:lnTo>
                      <a:pt x="7624" y="5760"/>
                    </a:lnTo>
                    <a:lnTo>
                      <a:pt x="7840" y="5328"/>
                    </a:lnTo>
                    <a:lnTo>
                      <a:pt x="7912" y="5148"/>
                    </a:lnTo>
                    <a:lnTo>
                      <a:pt x="8055" y="4932"/>
                    </a:lnTo>
                    <a:lnTo>
                      <a:pt x="8199" y="4752"/>
                    </a:lnTo>
                    <a:lnTo>
                      <a:pt x="8343" y="4572"/>
                    </a:lnTo>
                    <a:lnTo>
                      <a:pt x="8522" y="4392"/>
                    </a:lnTo>
                    <a:lnTo>
                      <a:pt x="8702" y="4284"/>
                    </a:lnTo>
                    <a:lnTo>
                      <a:pt x="8919" y="4140"/>
                    </a:lnTo>
                    <a:lnTo>
                      <a:pt x="9134" y="4068"/>
                    </a:lnTo>
                    <a:lnTo>
                      <a:pt x="9350" y="3996"/>
                    </a:lnTo>
                    <a:lnTo>
                      <a:pt x="9566" y="3996"/>
                    </a:lnTo>
                    <a:lnTo>
                      <a:pt x="9853" y="3996"/>
                    </a:lnTo>
                    <a:lnTo>
                      <a:pt x="10105" y="4212"/>
                    </a:lnTo>
                    <a:lnTo>
                      <a:pt x="10393" y="4356"/>
                    </a:lnTo>
                    <a:lnTo>
                      <a:pt x="10716" y="4428"/>
                    </a:lnTo>
                    <a:lnTo>
                      <a:pt x="11004" y="4464"/>
                    </a:lnTo>
                    <a:lnTo>
                      <a:pt x="11327" y="4428"/>
                    </a:lnTo>
                    <a:lnTo>
                      <a:pt x="11615" y="4356"/>
                    </a:lnTo>
                    <a:lnTo>
                      <a:pt x="11903" y="4212"/>
                    </a:lnTo>
                    <a:lnTo>
                      <a:pt x="12191" y="3996"/>
                    </a:lnTo>
                    <a:lnTo>
                      <a:pt x="12442" y="3996"/>
                    </a:lnTo>
                    <a:lnTo>
                      <a:pt x="12730" y="4032"/>
                    </a:lnTo>
                    <a:lnTo>
                      <a:pt x="12981" y="4068"/>
                    </a:lnTo>
                    <a:lnTo>
                      <a:pt x="13198" y="4175"/>
                    </a:lnTo>
                    <a:lnTo>
                      <a:pt x="13414" y="4320"/>
                    </a:lnTo>
                    <a:lnTo>
                      <a:pt x="13629" y="4500"/>
                    </a:lnTo>
                    <a:lnTo>
                      <a:pt x="13809" y="4680"/>
                    </a:lnTo>
                    <a:lnTo>
                      <a:pt x="13953" y="4896"/>
                    </a:lnTo>
                    <a:lnTo>
                      <a:pt x="14096" y="5112"/>
                    </a:lnTo>
                    <a:lnTo>
                      <a:pt x="14132" y="5184"/>
                    </a:lnTo>
                    <a:lnTo>
                      <a:pt x="14600" y="6048"/>
                    </a:lnTo>
                    <a:lnTo>
                      <a:pt x="14888" y="6588"/>
                    </a:lnTo>
                    <a:lnTo>
                      <a:pt x="15103" y="7056"/>
                    </a:lnTo>
                    <a:lnTo>
                      <a:pt x="15175" y="7272"/>
                    </a:lnTo>
                    <a:lnTo>
                      <a:pt x="15211" y="7416"/>
                    </a:lnTo>
                    <a:lnTo>
                      <a:pt x="15211" y="7560"/>
                    </a:lnTo>
                    <a:lnTo>
                      <a:pt x="15175" y="7704"/>
                    </a:lnTo>
                    <a:lnTo>
                      <a:pt x="15103" y="7776"/>
                    </a:lnTo>
                    <a:lnTo>
                      <a:pt x="14996" y="7848"/>
                    </a:lnTo>
                    <a:lnTo>
                      <a:pt x="14852" y="7920"/>
                    </a:lnTo>
                    <a:lnTo>
                      <a:pt x="14636" y="7920"/>
                    </a:lnTo>
                    <a:lnTo>
                      <a:pt x="13593" y="7920"/>
                    </a:lnTo>
                    <a:lnTo>
                      <a:pt x="13234" y="7920"/>
                    </a:lnTo>
                    <a:lnTo>
                      <a:pt x="13306" y="7812"/>
                    </a:lnTo>
                    <a:lnTo>
                      <a:pt x="13306" y="7668"/>
                    </a:lnTo>
                    <a:lnTo>
                      <a:pt x="13450" y="5580"/>
                    </a:lnTo>
                    <a:lnTo>
                      <a:pt x="13450" y="5472"/>
                    </a:lnTo>
                    <a:lnTo>
                      <a:pt x="13414" y="5364"/>
                    </a:lnTo>
                    <a:lnTo>
                      <a:pt x="13306" y="5220"/>
                    </a:lnTo>
                    <a:lnTo>
                      <a:pt x="13162" y="5112"/>
                    </a:lnTo>
                    <a:lnTo>
                      <a:pt x="12945" y="5076"/>
                    </a:lnTo>
                    <a:lnTo>
                      <a:pt x="9063" y="5076"/>
                    </a:lnTo>
                    <a:lnTo>
                      <a:pt x="8882" y="5112"/>
                    </a:lnTo>
                    <a:lnTo>
                      <a:pt x="8702" y="5220"/>
                    </a:lnTo>
                    <a:lnTo>
                      <a:pt x="8594" y="5364"/>
                    </a:lnTo>
                    <a:lnTo>
                      <a:pt x="8594" y="5472"/>
                    </a:lnTo>
                    <a:lnTo>
                      <a:pt x="8558" y="5580"/>
                    </a:lnTo>
                    <a:lnTo>
                      <a:pt x="8702" y="7668"/>
                    </a:lnTo>
                    <a:lnTo>
                      <a:pt x="8738" y="7812"/>
                    </a:lnTo>
                    <a:lnTo>
                      <a:pt x="8810" y="7920"/>
                    </a:lnTo>
                    <a:lnTo>
                      <a:pt x="7264" y="7920"/>
                    </a:lnTo>
                    <a:close/>
                    <a:moveTo>
                      <a:pt x="9206" y="7920"/>
                    </a:moveTo>
                    <a:lnTo>
                      <a:pt x="12838" y="7920"/>
                    </a:lnTo>
                    <a:lnTo>
                      <a:pt x="12909" y="7884"/>
                    </a:lnTo>
                    <a:lnTo>
                      <a:pt x="13017" y="7848"/>
                    </a:lnTo>
                    <a:lnTo>
                      <a:pt x="13054" y="7776"/>
                    </a:lnTo>
                    <a:lnTo>
                      <a:pt x="13090" y="7668"/>
                    </a:lnTo>
                    <a:lnTo>
                      <a:pt x="13234" y="5544"/>
                    </a:lnTo>
                    <a:lnTo>
                      <a:pt x="13198" y="5472"/>
                    </a:lnTo>
                    <a:lnTo>
                      <a:pt x="13162" y="5364"/>
                    </a:lnTo>
                    <a:lnTo>
                      <a:pt x="13054" y="5328"/>
                    </a:lnTo>
                    <a:lnTo>
                      <a:pt x="12945" y="5292"/>
                    </a:lnTo>
                    <a:lnTo>
                      <a:pt x="9063" y="5292"/>
                    </a:lnTo>
                    <a:lnTo>
                      <a:pt x="8955" y="5328"/>
                    </a:lnTo>
                    <a:lnTo>
                      <a:pt x="8882" y="5364"/>
                    </a:lnTo>
                    <a:lnTo>
                      <a:pt x="8810" y="5472"/>
                    </a:lnTo>
                    <a:lnTo>
                      <a:pt x="8810" y="5544"/>
                    </a:lnTo>
                    <a:lnTo>
                      <a:pt x="8955" y="7668"/>
                    </a:lnTo>
                    <a:lnTo>
                      <a:pt x="8955" y="7776"/>
                    </a:lnTo>
                    <a:lnTo>
                      <a:pt x="9027" y="7848"/>
                    </a:lnTo>
                    <a:lnTo>
                      <a:pt x="9098" y="7884"/>
                    </a:lnTo>
                    <a:lnTo>
                      <a:pt x="9206" y="7920"/>
                    </a:lnTo>
                    <a:close/>
                    <a:moveTo>
                      <a:pt x="3056" y="6264"/>
                    </a:moveTo>
                    <a:lnTo>
                      <a:pt x="5897" y="6264"/>
                    </a:lnTo>
                    <a:lnTo>
                      <a:pt x="5969" y="6264"/>
                    </a:lnTo>
                    <a:lnTo>
                      <a:pt x="6041" y="6192"/>
                    </a:lnTo>
                    <a:lnTo>
                      <a:pt x="6077" y="6156"/>
                    </a:lnTo>
                    <a:lnTo>
                      <a:pt x="6077" y="6048"/>
                    </a:lnTo>
                    <a:lnTo>
                      <a:pt x="6186" y="4428"/>
                    </a:lnTo>
                    <a:lnTo>
                      <a:pt x="6186" y="4356"/>
                    </a:lnTo>
                    <a:lnTo>
                      <a:pt x="6149" y="4284"/>
                    </a:lnTo>
                    <a:lnTo>
                      <a:pt x="6077" y="4212"/>
                    </a:lnTo>
                    <a:lnTo>
                      <a:pt x="6005" y="4212"/>
                    </a:lnTo>
                    <a:lnTo>
                      <a:pt x="2949" y="4212"/>
                    </a:lnTo>
                    <a:lnTo>
                      <a:pt x="2877" y="4212"/>
                    </a:lnTo>
                    <a:lnTo>
                      <a:pt x="2805" y="4284"/>
                    </a:lnTo>
                    <a:lnTo>
                      <a:pt x="2733" y="4356"/>
                    </a:lnTo>
                    <a:lnTo>
                      <a:pt x="2733" y="4428"/>
                    </a:lnTo>
                    <a:lnTo>
                      <a:pt x="2841" y="6048"/>
                    </a:lnTo>
                    <a:lnTo>
                      <a:pt x="2877" y="6156"/>
                    </a:lnTo>
                    <a:lnTo>
                      <a:pt x="2913" y="6192"/>
                    </a:lnTo>
                    <a:lnTo>
                      <a:pt x="2985" y="6264"/>
                    </a:lnTo>
                    <a:lnTo>
                      <a:pt x="3056" y="6264"/>
                    </a:lnTo>
                    <a:close/>
                    <a:moveTo>
                      <a:pt x="5682" y="1296"/>
                    </a:moveTo>
                    <a:lnTo>
                      <a:pt x="5646" y="1044"/>
                    </a:lnTo>
                    <a:lnTo>
                      <a:pt x="5574" y="828"/>
                    </a:lnTo>
                    <a:lnTo>
                      <a:pt x="5466" y="612"/>
                    </a:lnTo>
                    <a:lnTo>
                      <a:pt x="5358" y="432"/>
                    </a:lnTo>
                    <a:lnTo>
                      <a:pt x="5179" y="288"/>
                    </a:lnTo>
                    <a:lnTo>
                      <a:pt x="4963" y="180"/>
                    </a:lnTo>
                    <a:lnTo>
                      <a:pt x="4746" y="108"/>
                    </a:lnTo>
                    <a:lnTo>
                      <a:pt x="4459" y="72"/>
                    </a:lnTo>
                    <a:lnTo>
                      <a:pt x="4207" y="108"/>
                    </a:lnTo>
                    <a:lnTo>
                      <a:pt x="3956" y="180"/>
                    </a:lnTo>
                    <a:lnTo>
                      <a:pt x="3740" y="288"/>
                    </a:lnTo>
                    <a:lnTo>
                      <a:pt x="3596" y="432"/>
                    </a:lnTo>
                    <a:lnTo>
                      <a:pt x="3453" y="612"/>
                    </a:lnTo>
                    <a:lnTo>
                      <a:pt x="3344" y="828"/>
                    </a:lnTo>
                    <a:lnTo>
                      <a:pt x="3272" y="1044"/>
                    </a:lnTo>
                    <a:lnTo>
                      <a:pt x="3272" y="1296"/>
                    </a:lnTo>
                    <a:lnTo>
                      <a:pt x="3272" y="1728"/>
                    </a:lnTo>
                    <a:lnTo>
                      <a:pt x="3380" y="2124"/>
                    </a:lnTo>
                    <a:lnTo>
                      <a:pt x="3489" y="2448"/>
                    </a:lnTo>
                    <a:lnTo>
                      <a:pt x="3632" y="2736"/>
                    </a:lnTo>
                    <a:lnTo>
                      <a:pt x="3812" y="2952"/>
                    </a:lnTo>
                    <a:lnTo>
                      <a:pt x="4028" y="3096"/>
                    </a:lnTo>
                    <a:lnTo>
                      <a:pt x="4243" y="3168"/>
                    </a:lnTo>
                    <a:lnTo>
                      <a:pt x="4459" y="3204"/>
                    </a:lnTo>
                    <a:lnTo>
                      <a:pt x="4710" y="3168"/>
                    </a:lnTo>
                    <a:lnTo>
                      <a:pt x="4927" y="3096"/>
                    </a:lnTo>
                    <a:lnTo>
                      <a:pt x="5107" y="2916"/>
                    </a:lnTo>
                    <a:lnTo>
                      <a:pt x="5286" y="2736"/>
                    </a:lnTo>
                    <a:lnTo>
                      <a:pt x="5466" y="2448"/>
                    </a:lnTo>
                    <a:lnTo>
                      <a:pt x="5574" y="2124"/>
                    </a:lnTo>
                    <a:lnTo>
                      <a:pt x="5646" y="1728"/>
                    </a:lnTo>
                    <a:lnTo>
                      <a:pt x="5682" y="1296"/>
                    </a:lnTo>
                    <a:close/>
                    <a:moveTo>
                      <a:pt x="6904" y="4068"/>
                    </a:moveTo>
                    <a:lnTo>
                      <a:pt x="7156" y="4572"/>
                    </a:lnTo>
                    <a:lnTo>
                      <a:pt x="7515" y="5256"/>
                    </a:lnTo>
                    <a:lnTo>
                      <a:pt x="7515" y="5292"/>
                    </a:lnTo>
                    <a:lnTo>
                      <a:pt x="7479" y="5292"/>
                    </a:lnTo>
                    <a:lnTo>
                      <a:pt x="7479" y="5328"/>
                    </a:lnTo>
                    <a:lnTo>
                      <a:pt x="7336" y="5580"/>
                    </a:lnTo>
                    <a:lnTo>
                      <a:pt x="7228" y="5832"/>
                    </a:lnTo>
                    <a:lnTo>
                      <a:pt x="7048" y="6084"/>
                    </a:lnTo>
                    <a:lnTo>
                      <a:pt x="6833" y="6264"/>
                    </a:lnTo>
                    <a:lnTo>
                      <a:pt x="6509" y="6264"/>
                    </a:lnTo>
                    <a:lnTo>
                      <a:pt x="6222" y="6264"/>
                    </a:lnTo>
                    <a:lnTo>
                      <a:pt x="6258" y="6192"/>
                    </a:lnTo>
                    <a:lnTo>
                      <a:pt x="6258" y="6084"/>
                    </a:lnTo>
                    <a:lnTo>
                      <a:pt x="6365" y="4428"/>
                    </a:lnTo>
                    <a:lnTo>
                      <a:pt x="6365" y="4284"/>
                    </a:lnTo>
                    <a:lnTo>
                      <a:pt x="6258" y="4140"/>
                    </a:lnTo>
                    <a:lnTo>
                      <a:pt x="6149" y="4068"/>
                    </a:lnTo>
                    <a:lnTo>
                      <a:pt x="6005" y="4032"/>
                    </a:lnTo>
                    <a:lnTo>
                      <a:pt x="2949" y="4032"/>
                    </a:lnTo>
                    <a:lnTo>
                      <a:pt x="2805" y="4068"/>
                    </a:lnTo>
                    <a:lnTo>
                      <a:pt x="2661" y="4140"/>
                    </a:lnTo>
                    <a:lnTo>
                      <a:pt x="2589" y="4284"/>
                    </a:lnTo>
                    <a:lnTo>
                      <a:pt x="2553" y="4428"/>
                    </a:lnTo>
                    <a:lnTo>
                      <a:pt x="2661" y="6084"/>
                    </a:lnTo>
                    <a:lnTo>
                      <a:pt x="2697" y="6192"/>
                    </a:lnTo>
                    <a:lnTo>
                      <a:pt x="2733" y="6264"/>
                    </a:lnTo>
                    <a:lnTo>
                      <a:pt x="2446" y="6264"/>
                    </a:lnTo>
                    <a:lnTo>
                      <a:pt x="1654" y="6264"/>
                    </a:lnTo>
                    <a:lnTo>
                      <a:pt x="1474" y="6264"/>
                    </a:lnTo>
                    <a:lnTo>
                      <a:pt x="1367" y="6228"/>
                    </a:lnTo>
                    <a:lnTo>
                      <a:pt x="1259" y="6156"/>
                    </a:lnTo>
                    <a:lnTo>
                      <a:pt x="1223" y="6084"/>
                    </a:lnTo>
                    <a:lnTo>
                      <a:pt x="1187" y="5976"/>
                    </a:lnTo>
                    <a:lnTo>
                      <a:pt x="1187" y="5868"/>
                    </a:lnTo>
                    <a:lnTo>
                      <a:pt x="1259" y="5580"/>
                    </a:lnTo>
                    <a:lnTo>
                      <a:pt x="1654" y="4824"/>
                    </a:lnTo>
                    <a:lnTo>
                      <a:pt x="2013" y="4140"/>
                    </a:lnTo>
                    <a:lnTo>
                      <a:pt x="2122" y="3960"/>
                    </a:lnTo>
                    <a:lnTo>
                      <a:pt x="2266" y="3780"/>
                    </a:lnTo>
                    <a:lnTo>
                      <a:pt x="2410" y="3636"/>
                    </a:lnTo>
                    <a:lnTo>
                      <a:pt x="2553" y="3492"/>
                    </a:lnTo>
                    <a:lnTo>
                      <a:pt x="2733" y="3348"/>
                    </a:lnTo>
                    <a:lnTo>
                      <a:pt x="2949" y="3276"/>
                    </a:lnTo>
                    <a:lnTo>
                      <a:pt x="3128" y="3204"/>
                    </a:lnTo>
                    <a:lnTo>
                      <a:pt x="3344" y="3204"/>
                    </a:lnTo>
                    <a:lnTo>
                      <a:pt x="3561" y="3204"/>
                    </a:lnTo>
                    <a:lnTo>
                      <a:pt x="3776" y="3348"/>
                    </a:lnTo>
                    <a:lnTo>
                      <a:pt x="3992" y="3456"/>
                    </a:lnTo>
                    <a:lnTo>
                      <a:pt x="4243" y="3528"/>
                    </a:lnTo>
                    <a:lnTo>
                      <a:pt x="4459" y="3564"/>
                    </a:lnTo>
                    <a:lnTo>
                      <a:pt x="4710" y="3528"/>
                    </a:lnTo>
                    <a:lnTo>
                      <a:pt x="4963" y="3456"/>
                    </a:lnTo>
                    <a:lnTo>
                      <a:pt x="5179" y="3348"/>
                    </a:lnTo>
                    <a:lnTo>
                      <a:pt x="5394" y="3204"/>
                    </a:lnTo>
                    <a:lnTo>
                      <a:pt x="5610" y="3204"/>
                    </a:lnTo>
                    <a:lnTo>
                      <a:pt x="5789" y="3204"/>
                    </a:lnTo>
                    <a:lnTo>
                      <a:pt x="5969" y="3276"/>
                    </a:lnTo>
                    <a:lnTo>
                      <a:pt x="6186" y="3348"/>
                    </a:lnTo>
                    <a:lnTo>
                      <a:pt x="6329" y="3456"/>
                    </a:lnTo>
                    <a:lnTo>
                      <a:pt x="6509" y="3564"/>
                    </a:lnTo>
                    <a:lnTo>
                      <a:pt x="6653" y="3744"/>
                    </a:lnTo>
                    <a:lnTo>
                      <a:pt x="6868" y="4068"/>
                    </a:lnTo>
                    <a:lnTo>
                      <a:pt x="6904" y="4068"/>
                    </a:lnTo>
                    <a:close/>
                    <a:moveTo>
                      <a:pt x="0" y="6444"/>
                    </a:moveTo>
                    <a:lnTo>
                      <a:pt x="6437" y="6444"/>
                    </a:lnTo>
                    <a:lnTo>
                      <a:pt x="6222" y="6552"/>
                    </a:lnTo>
                    <a:lnTo>
                      <a:pt x="6041" y="6696"/>
                    </a:lnTo>
                    <a:lnTo>
                      <a:pt x="5861" y="6840"/>
                    </a:lnTo>
                    <a:lnTo>
                      <a:pt x="5754" y="7056"/>
                    </a:lnTo>
                    <a:lnTo>
                      <a:pt x="0" y="7056"/>
                    </a:lnTo>
                    <a:lnTo>
                      <a:pt x="0" y="644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430" name="矩形 429"/>
            <p:cNvSpPr/>
            <p:nvPr/>
          </p:nvSpPr>
          <p:spPr>
            <a:xfrm>
              <a:off x="7168849" y="5842743"/>
              <a:ext cx="2128837" cy="389973"/>
            </a:xfrm>
            <a:prstGeom prst="rect">
              <a:avLst/>
            </a:prstGeom>
          </p:spPr>
          <p:txBody>
            <a:bodyPr wrap="square" lIns="121944" tIns="60972" rIns="121944" bIns="60972">
              <a:spAutoFit/>
            </a:bodyPr>
            <a:lstStyle/>
            <a:p>
              <a:pPr marL="182551" indent="-182551" defTabSz="801634">
                <a:spcBef>
                  <a:spcPts val="300"/>
                </a:spcBef>
                <a:spcAft>
                  <a:spcPts val="0"/>
                </a:spcAft>
                <a:buClr>
                  <a:schemeClr val="tx1"/>
                </a:buClr>
                <a:buSzPct val="60000"/>
              </a:pPr>
              <a:r>
                <a:rPr lang="zh-CN" altLang="en-US" sz="1100" dirty="0" smtClean="0">
                  <a:ea typeface="黑体" pitchFamily="2" charset="-122"/>
                  <a:cs typeface="Calibri" pitchFamily="34" charset="0"/>
                  <a:sym typeface="Calibri" pitchFamily="34" charset="0"/>
                </a:rPr>
                <a:t>           </a:t>
              </a:r>
              <a:r>
                <a:rPr lang="en-US" altLang="zh-CN" sz="1100" dirty="0" smtClean="0">
                  <a:ea typeface="黑体" pitchFamily="2" charset="-122"/>
                  <a:cs typeface="Calibri" pitchFamily="34" charset="0"/>
                  <a:sym typeface="Calibri" pitchFamily="34" charset="0"/>
                </a:rPr>
                <a:t>VDI</a:t>
              </a:r>
              <a:r>
                <a:rPr lang="zh-CN" altLang="en-US" sz="1100" dirty="0" smtClean="0">
                  <a:ea typeface="黑体" pitchFamily="2" charset="-122"/>
                  <a:cs typeface="Calibri" pitchFamily="34" charset="0"/>
                  <a:sym typeface="Calibri" pitchFamily="34" charset="0"/>
                </a:rPr>
                <a:t>多媒体教室</a:t>
              </a:r>
              <a:endParaRPr lang="en-US" altLang="zh-CN" sz="1100" dirty="0" smtClean="0">
                <a:ea typeface="黑体" pitchFamily="2" charset="-122"/>
                <a:cs typeface="Calibri" pitchFamily="34" charset="0"/>
                <a:sym typeface="Calibri" pitchFamily="34" charset="0"/>
              </a:endParaRPr>
            </a:p>
          </p:txBody>
        </p:sp>
        <p:grpSp>
          <p:nvGrpSpPr>
            <p:cNvPr id="8" name="组合 251"/>
            <p:cNvGrpSpPr/>
            <p:nvPr/>
          </p:nvGrpSpPr>
          <p:grpSpPr>
            <a:xfrm>
              <a:off x="7860003" y="4261776"/>
              <a:ext cx="634621" cy="363670"/>
              <a:chOff x="906861" y="2987431"/>
              <a:chExt cx="433871" cy="312029"/>
            </a:xfrm>
          </p:grpSpPr>
          <p:sp>
            <p:nvSpPr>
              <p:cNvPr id="256"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9" name="组合 256"/>
              <p:cNvGrpSpPr>
                <a:grpSpLocks noChangeAspect="1"/>
              </p:cNvGrpSpPr>
              <p:nvPr/>
            </p:nvGrpSpPr>
            <p:grpSpPr>
              <a:xfrm>
                <a:off x="1197897" y="2987431"/>
                <a:ext cx="118804" cy="144000"/>
                <a:chOff x="1175037" y="2926471"/>
                <a:chExt cx="171437" cy="207796"/>
              </a:xfrm>
            </p:grpSpPr>
            <p:sp>
              <p:nvSpPr>
                <p:cNvPr id="259"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58"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02" name="圆柱形 301"/>
            <p:cNvSpPr/>
            <p:nvPr/>
          </p:nvSpPr>
          <p:spPr bwMode="auto">
            <a:xfrm rot="10800000">
              <a:off x="10374674" y="3869251"/>
              <a:ext cx="54952" cy="587412"/>
            </a:xfrm>
            <a:prstGeom prst="can">
              <a:avLst>
                <a:gd name="adj" fmla="val 13571"/>
              </a:avLst>
            </a:prstGeom>
            <a:solidFill>
              <a:schemeClr val="tx2"/>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303" name="圆柱形 302"/>
            <p:cNvSpPr/>
            <p:nvPr/>
          </p:nvSpPr>
          <p:spPr bwMode="auto">
            <a:xfrm rot="10800000">
              <a:off x="10281621" y="3787070"/>
              <a:ext cx="54952" cy="670461"/>
            </a:xfrm>
            <a:prstGeom prst="can">
              <a:avLst>
                <a:gd name="adj" fmla="val 13571"/>
              </a:avLst>
            </a:prstGeom>
            <a:solidFill>
              <a:srgbClr val="0070C0"/>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154" name="圆角矩形 153"/>
            <p:cNvSpPr/>
            <p:nvPr/>
          </p:nvSpPr>
          <p:spPr bwMode="auto">
            <a:xfrm>
              <a:off x="9342096" y="4542614"/>
              <a:ext cx="1774035" cy="1307760"/>
            </a:xfrm>
            <a:prstGeom prst="roundRect">
              <a:avLst>
                <a:gd name="adj" fmla="val 7839"/>
              </a:avLst>
            </a:prstGeom>
            <a:noFill/>
            <a:ln w="15875">
              <a:solidFill>
                <a:schemeClr val="bg1">
                  <a:lumMod val="50000"/>
                </a:schemeClr>
              </a:solidFill>
              <a:prstDash val="sysDot"/>
            </a:ln>
            <a:effectLst/>
            <a:extLst/>
          </p:spPr>
          <p:txBody>
            <a:bodyPr vert="horz" wrap="square" lIns="121936" tIns="60968" rIns="121936" bIns="60968" numCol="1" rtlCol="0" anchor="t" anchorCtr="0" compatLnSpc="1">
              <a:prstTxWarp prst="textNoShape">
                <a:avLst/>
              </a:prstTxWarp>
            </a:bodyPr>
            <a:lstStyle/>
            <a:p>
              <a:pPr defTabSz="440831" eaLnBrk="0" hangingPunct="0">
                <a:buClr>
                  <a:srgbClr val="CC9900"/>
                </a:buClr>
                <a:buSzPct val="60000"/>
                <a:buFont typeface="Wingdings" pitchFamily="2" charset="2"/>
                <a:buChar char="n"/>
              </a:pPr>
              <a:endParaRPr lang="en-US" altLang="en-US" kern="0" dirty="0" smtClean="0">
                <a:solidFill>
                  <a:sysClr val="windowText" lastClr="000000"/>
                </a:solidFill>
              </a:endParaRPr>
            </a:p>
          </p:txBody>
        </p:sp>
        <p:grpSp>
          <p:nvGrpSpPr>
            <p:cNvPr id="10" name="组合 237"/>
            <p:cNvGrpSpPr/>
            <p:nvPr/>
          </p:nvGrpSpPr>
          <p:grpSpPr>
            <a:xfrm>
              <a:off x="10390753" y="5092610"/>
              <a:ext cx="387062" cy="428065"/>
              <a:chOff x="4427221" y="2453640"/>
              <a:chExt cx="1005196" cy="1056513"/>
            </a:xfrm>
          </p:grpSpPr>
          <p:sp>
            <p:nvSpPr>
              <p:cNvPr id="209" name="Oval 22"/>
              <p:cNvSpPr>
                <a:spLocks noChangeArrowheads="1"/>
              </p:cNvSpPr>
              <p:nvPr/>
            </p:nvSpPr>
            <p:spPr bwMode="auto">
              <a:xfrm>
                <a:off x="4427221" y="2453640"/>
                <a:ext cx="1005196" cy="1056513"/>
              </a:xfrm>
              <a:custGeom>
                <a:avLst/>
                <a:gdLst/>
                <a:ahLst/>
                <a:cxnLst/>
                <a:rect l="l" t="t" r="r" b="b"/>
                <a:pathLst>
                  <a:path w="205567" h="299056">
                    <a:moveTo>
                      <a:pt x="101652" y="276748"/>
                    </a:moveTo>
                    <a:cubicBezTo>
                      <a:pt x="95493" y="276748"/>
                      <a:pt x="90501" y="280005"/>
                      <a:pt x="90501" y="284023"/>
                    </a:cubicBezTo>
                    <a:lnTo>
                      <a:pt x="101652" y="291298"/>
                    </a:lnTo>
                    <a:cubicBezTo>
                      <a:pt x="107811" y="291298"/>
                      <a:pt x="112803" y="288041"/>
                      <a:pt x="112803" y="284023"/>
                    </a:cubicBezTo>
                    <a:close/>
                    <a:moveTo>
                      <a:pt x="130554" y="261876"/>
                    </a:moveTo>
                    <a:cubicBezTo>
                      <a:pt x="128243" y="261876"/>
                      <a:pt x="126702" y="263416"/>
                      <a:pt x="126702" y="265725"/>
                    </a:cubicBezTo>
                    <a:lnTo>
                      <a:pt x="126702" y="273422"/>
                    </a:lnTo>
                    <a:cubicBezTo>
                      <a:pt x="126702" y="275732"/>
                      <a:pt x="128243" y="278041"/>
                      <a:pt x="130554" y="278041"/>
                    </a:cubicBezTo>
                    <a:cubicBezTo>
                      <a:pt x="130554" y="278041"/>
                      <a:pt x="130554" y="278041"/>
                      <a:pt x="168300" y="278041"/>
                    </a:cubicBezTo>
                    <a:cubicBezTo>
                      <a:pt x="170611" y="278041"/>
                      <a:pt x="172922" y="275732"/>
                      <a:pt x="172922" y="273422"/>
                    </a:cubicBezTo>
                    <a:lnTo>
                      <a:pt x="172922" y="265725"/>
                    </a:lnTo>
                    <a:cubicBezTo>
                      <a:pt x="172922" y="263416"/>
                      <a:pt x="170611" y="261876"/>
                      <a:pt x="168300" y="261876"/>
                    </a:cubicBezTo>
                    <a:cubicBezTo>
                      <a:pt x="168300" y="261876"/>
                      <a:pt x="168300" y="261876"/>
                      <a:pt x="130554" y="261876"/>
                    </a:cubicBezTo>
                    <a:close/>
                    <a:moveTo>
                      <a:pt x="35651" y="261876"/>
                    </a:moveTo>
                    <a:cubicBezTo>
                      <a:pt x="33340" y="261876"/>
                      <a:pt x="31029" y="263416"/>
                      <a:pt x="31029" y="265725"/>
                    </a:cubicBezTo>
                    <a:lnTo>
                      <a:pt x="31029" y="273422"/>
                    </a:lnTo>
                    <a:cubicBezTo>
                      <a:pt x="31029" y="275732"/>
                      <a:pt x="33340" y="278041"/>
                      <a:pt x="35651" y="278041"/>
                    </a:cubicBezTo>
                    <a:cubicBezTo>
                      <a:pt x="35651" y="278041"/>
                      <a:pt x="35651" y="278041"/>
                      <a:pt x="73397" y="278041"/>
                    </a:cubicBezTo>
                    <a:cubicBezTo>
                      <a:pt x="75708" y="278041"/>
                      <a:pt x="77249" y="275732"/>
                      <a:pt x="77249" y="272460"/>
                    </a:cubicBezTo>
                    <a:lnTo>
                      <a:pt x="77249" y="265725"/>
                    </a:lnTo>
                    <a:cubicBezTo>
                      <a:pt x="77249" y="263416"/>
                      <a:pt x="75708" y="261876"/>
                      <a:pt x="73397" y="261876"/>
                    </a:cubicBezTo>
                    <a:cubicBezTo>
                      <a:pt x="73397" y="261876"/>
                      <a:pt x="73397" y="261876"/>
                      <a:pt x="35651" y="261876"/>
                    </a:cubicBezTo>
                    <a:close/>
                    <a:moveTo>
                      <a:pt x="35462" y="29421"/>
                    </a:moveTo>
                    <a:cubicBezTo>
                      <a:pt x="32375" y="29421"/>
                      <a:pt x="30059" y="32504"/>
                      <a:pt x="30059" y="34815"/>
                    </a:cubicBezTo>
                    <a:lnTo>
                      <a:pt x="30059" y="249816"/>
                    </a:lnTo>
                    <a:cubicBezTo>
                      <a:pt x="30059" y="252128"/>
                      <a:pt x="32375" y="254440"/>
                      <a:pt x="35462" y="254440"/>
                    </a:cubicBezTo>
                    <a:cubicBezTo>
                      <a:pt x="35462" y="254440"/>
                      <a:pt x="35462" y="254440"/>
                      <a:pt x="169781" y="254440"/>
                    </a:cubicBezTo>
                    <a:cubicBezTo>
                      <a:pt x="172868" y="254440"/>
                      <a:pt x="175184" y="252128"/>
                      <a:pt x="175184" y="249816"/>
                    </a:cubicBezTo>
                    <a:cubicBezTo>
                      <a:pt x="175184" y="249816"/>
                      <a:pt x="175184" y="249816"/>
                      <a:pt x="175184" y="34815"/>
                    </a:cubicBezTo>
                    <a:lnTo>
                      <a:pt x="169781" y="29421"/>
                    </a:lnTo>
                    <a:cubicBezTo>
                      <a:pt x="169781" y="29421"/>
                      <a:pt x="169781" y="29421"/>
                      <a:pt x="35462" y="29421"/>
                    </a:cubicBezTo>
                    <a:close/>
                    <a:moveTo>
                      <a:pt x="101491" y="12609"/>
                    </a:moveTo>
                    <a:cubicBezTo>
                      <a:pt x="90603" y="12609"/>
                      <a:pt x="81774" y="14636"/>
                      <a:pt x="81774" y="17136"/>
                    </a:cubicBezTo>
                    <a:cubicBezTo>
                      <a:pt x="81774" y="19637"/>
                      <a:pt x="90603" y="21664"/>
                      <a:pt x="101491" y="21664"/>
                    </a:cubicBezTo>
                    <a:cubicBezTo>
                      <a:pt x="112378" y="21664"/>
                      <a:pt x="121207" y="19637"/>
                      <a:pt x="121207" y="17136"/>
                    </a:cubicBezTo>
                    <a:cubicBezTo>
                      <a:pt x="121207" y="14636"/>
                      <a:pt x="112378" y="12609"/>
                      <a:pt x="101491" y="12609"/>
                    </a:cubicBezTo>
                    <a:close/>
                    <a:moveTo>
                      <a:pt x="59506" y="0"/>
                    </a:moveTo>
                    <a:cubicBezTo>
                      <a:pt x="147607" y="0"/>
                      <a:pt x="147607" y="0"/>
                      <a:pt x="147607" y="0"/>
                    </a:cubicBezTo>
                    <a:cubicBezTo>
                      <a:pt x="176201" y="0"/>
                      <a:pt x="200158" y="23123"/>
                      <a:pt x="200158" y="51641"/>
                    </a:cubicBezTo>
                    <a:cubicBezTo>
                      <a:pt x="203249" y="51641"/>
                      <a:pt x="205567" y="53953"/>
                      <a:pt x="205567" y="57037"/>
                    </a:cubicBezTo>
                    <a:cubicBezTo>
                      <a:pt x="205567" y="90950"/>
                      <a:pt x="205567" y="90950"/>
                      <a:pt x="205567" y="90950"/>
                    </a:cubicBezTo>
                    <a:lnTo>
                      <a:pt x="200930" y="96345"/>
                    </a:lnTo>
                    <a:lnTo>
                      <a:pt x="200158" y="196545"/>
                    </a:lnTo>
                    <a:cubicBezTo>
                      <a:pt x="203249" y="196545"/>
                      <a:pt x="205567" y="198857"/>
                      <a:pt x="205567" y="201940"/>
                    </a:cubicBezTo>
                    <a:cubicBezTo>
                      <a:pt x="205567" y="235083"/>
                      <a:pt x="205567" y="235083"/>
                      <a:pt x="205567" y="235083"/>
                    </a:cubicBezTo>
                    <a:cubicBezTo>
                      <a:pt x="205567" y="238166"/>
                      <a:pt x="203249" y="240478"/>
                      <a:pt x="200930" y="240478"/>
                    </a:cubicBezTo>
                    <a:lnTo>
                      <a:pt x="200254" y="245873"/>
                    </a:lnTo>
                    <a:cubicBezTo>
                      <a:pt x="200158" y="246644"/>
                      <a:pt x="200158" y="246644"/>
                      <a:pt x="200158" y="246644"/>
                    </a:cubicBezTo>
                    <a:cubicBezTo>
                      <a:pt x="200158" y="275933"/>
                      <a:pt x="176973" y="299056"/>
                      <a:pt x="147607" y="299056"/>
                    </a:cubicBezTo>
                    <a:cubicBezTo>
                      <a:pt x="59506" y="299056"/>
                      <a:pt x="59506" y="299056"/>
                      <a:pt x="59506" y="299056"/>
                    </a:cubicBezTo>
                    <a:cubicBezTo>
                      <a:pt x="30140" y="299056"/>
                      <a:pt x="6182" y="275933"/>
                      <a:pt x="6182" y="246644"/>
                    </a:cubicBezTo>
                    <a:cubicBezTo>
                      <a:pt x="6182" y="138737"/>
                      <a:pt x="6182" y="138737"/>
                      <a:pt x="6182" y="138737"/>
                    </a:cubicBezTo>
                    <a:cubicBezTo>
                      <a:pt x="2318" y="138737"/>
                      <a:pt x="0" y="136425"/>
                      <a:pt x="0" y="133342"/>
                    </a:cubicBezTo>
                    <a:cubicBezTo>
                      <a:pt x="0" y="72452"/>
                      <a:pt x="0" y="72452"/>
                      <a:pt x="0" y="72452"/>
                    </a:cubicBezTo>
                    <a:cubicBezTo>
                      <a:pt x="0" y="69369"/>
                      <a:pt x="2318" y="67056"/>
                      <a:pt x="4637" y="67056"/>
                    </a:cubicBezTo>
                    <a:lnTo>
                      <a:pt x="6182" y="54243"/>
                    </a:lnTo>
                    <a:cubicBezTo>
                      <a:pt x="6182" y="52412"/>
                      <a:pt x="6182" y="52412"/>
                      <a:pt x="6182" y="52412"/>
                    </a:cubicBezTo>
                    <a:cubicBezTo>
                      <a:pt x="6182" y="23894"/>
                      <a:pt x="30140" y="0"/>
                      <a:pt x="59506" y="0"/>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b="1"/>
              </a:p>
            </p:txBody>
          </p:sp>
          <p:sp>
            <p:nvSpPr>
              <p:cNvPr id="210" name="Freeform 12"/>
              <p:cNvSpPr>
                <a:spLocks noChangeAspect="1" noEditPoints="1"/>
              </p:cNvSpPr>
              <p:nvPr/>
            </p:nvSpPr>
            <p:spPr bwMode="auto">
              <a:xfrm>
                <a:off x="4615179" y="2712664"/>
                <a:ext cx="635427" cy="533455"/>
              </a:xfrm>
              <a:custGeom>
                <a:avLst/>
                <a:gdLst>
                  <a:gd name="T0" fmla="*/ 214 w 518"/>
                  <a:gd name="T1" fmla="*/ 14 h 434"/>
                  <a:gd name="T2" fmla="*/ 200 w 518"/>
                  <a:gd name="T3" fmla="*/ 31 h 434"/>
                  <a:gd name="T4" fmla="*/ 220 w 518"/>
                  <a:gd name="T5" fmla="*/ 167 h 434"/>
                  <a:gd name="T6" fmla="*/ 494 w 518"/>
                  <a:gd name="T7" fmla="*/ 32 h 434"/>
                  <a:gd name="T8" fmla="*/ 498 w 518"/>
                  <a:gd name="T9" fmla="*/ 193 h 434"/>
                  <a:gd name="T10" fmla="*/ 285 w 518"/>
                  <a:gd name="T11" fmla="*/ 201 h 434"/>
                  <a:gd name="T12" fmla="*/ 494 w 518"/>
                  <a:gd name="T13" fmla="*/ 217 h 434"/>
                  <a:gd name="T14" fmla="*/ 515 w 518"/>
                  <a:gd name="T15" fmla="*/ 206 h 434"/>
                  <a:gd name="T16" fmla="*/ 518 w 518"/>
                  <a:gd name="T17" fmla="*/ 35 h 434"/>
                  <a:gd name="T18" fmla="*/ 508 w 518"/>
                  <a:gd name="T19" fmla="*/ 16 h 434"/>
                  <a:gd name="T20" fmla="*/ 270 w 518"/>
                  <a:gd name="T21" fmla="*/ 199 h 434"/>
                  <a:gd name="T22" fmla="*/ 277 w 518"/>
                  <a:gd name="T23" fmla="*/ 182 h 434"/>
                  <a:gd name="T24" fmla="*/ 294 w 518"/>
                  <a:gd name="T25" fmla="*/ 86 h 434"/>
                  <a:gd name="T26" fmla="*/ 289 w 518"/>
                  <a:gd name="T27" fmla="*/ 85 h 434"/>
                  <a:gd name="T28" fmla="*/ 260 w 518"/>
                  <a:gd name="T29" fmla="*/ 163 h 434"/>
                  <a:gd name="T30" fmla="*/ 203 w 518"/>
                  <a:gd name="T31" fmla="*/ 200 h 434"/>
                  <a:gd name="T32" fmla="*/ 161 w 518"/>
                  <a:gd name="T33" fmla="*/ 132 h 434"/>
                  <a:gd name="T34" fmla="*/ 119 w 518"/>
                  <a:gd name="T35" fmla="*/ 124 h 434"/>
                  <a:gd name="T36" fmla="*/ 158 w 518"/>
                  <a:gd name="T37" fmla="*/ 96 h 434"/>
                  <a:gd name="T38" fmla="*/ 165 w 518"/>
                  <a:gd name="T39" fmla="*/ 55 h 434"/>
                  <a:gd name="T40" fmla="*/ 131 w 518"/>
                  <a:gd name="T41" fmla="*/ 14 h 434"/>
                  <a:gd name="T42" fmla="*/ 92 w 518"/>
                  <a:gd name="T43" fmla="*/ 10 h 434"/>
                  <a:gd name="T44" fmla="*/ 68 w 518"/>
                  <a:gd name="T45" fmla="*/ 5 h 434"/>
                  <a:gd name="T46" fmla="*/ 50 w 518"/>
                  <a:gd name="T47" fmla="*/ 1 h 434"/>
                  <a:gd name="T48" fmla="*/ 26 w 518"/>
                  <a:gd name="T49" fmla="*/ 25 h 434"/>
                  <a:gd name="T50" fmla="*/ 26 w 518"/>
                  <a:gd name="T51" fmla="*/ 48 h 434"/>
                  <a:gd name="T52" fmla="*/ 45 w 518"/>
                  <a:gd name="T53" fmla="*/ 58 h 434"/>
                  <a:gd name="T54" fmla="*/ 50 w 518"/>
                  <a:gd name="T55" fmla="*/ 77 h 434"/>
                  <a:gd name="T56" fmla="*/ 76 w 518"/>
                  <a:gd name="T57" fmla="*/ 116 h 434"/>
                  <a:gd name="T58" fmla="*/ 57 w 518"/>
                  <a:gd name="T59" fmla="*/ 132 h 434"/>
                  <a:gd name="T60" fmla="*/ 45 w 518"/>
                  <a:gd name="T61" fmla="*/ 136 h 434"/>
                  <a:gd name="T62" fmla="*/ 1 w 518"/>
                  <a:gd name="T63" fmla="*/ 257 h 434"/>
                  <a:gd name="T64" fmla="*/ 19 w 518"/>
                  <a:gd name="T65" fmla="*/ 265 h 434"/>
                  <a:gd name="T66" fmla="*/ 67 w 518"/>
                  <a:gd name="T67" fmla="*/ 203 h 434"/>
                  <a:gd name="T68" fmla="*/ 68 w 518"/>
                  <a:gd name="T69" fmla="*/ 224 h 434"/>
                  <a:gd name="T70" fmla="*/ 27 w 518"/>
                  <a:gd name="T71" fmla="*/ 322 h 434"/>
                  <a:gd name="T72" fmla="*/ 32 w 518"/>
                  <a:gd name="T73" fmla="*/ 337 h 434"/>
                  <a:gd name="T74" fmla="*/ 168 w 518"/>
                  <a:gd name="T75" fmla="*/ 345 h 434"/>
                  <a:gd name="T76" fmla="*/ 186 w 518"/>
                  <a:gd name="T77" fmla="*/ 333 h 434"/>
                  <a:gd name="T78" fmla="*/ 149 w 518"/>
                  <a:gd name="T79" fmla="*/ 231 h 434"/>
                  <a:gd name="T80" fmla="*/ 147 w 518"/>
                  <a:gd name="T81" fmla="*/ 214 h 434"/>
                  <a:gd name="T82" fmla="*/ 157 w 518"/>
                  <a:gd name="T83" fmla="*/ 181 h 434"/>
                  <a:gd name="T84" fmla="*/ 184 w 518"/>
                  <a:gd name="T85" fmla="*/ 230 h 434"/>
                  <a:gd name="T86" fmla="*/ 198 w 518"/>
                  <a:gd name="T87" fmla="*/ 236 h 434"/>
                  <a:gd name="T88" fmla="*/ 259 w 518"/>
                  <a:gd name="T89" fmla="*/ 199 h 434"/>
                  <a:gd name="T90" fmla="*/ 266 w 518"/>
                  <a:gd name="T91" fmla="*/ 202 h 434"/>
                  <a:gd name="T92" fmla="*/ 119 w 518"/>
                  <a:gd name="T93" fmla="*/ 139 h 434"/>
                  <a:gd name="T94" fmla="*/ 106 w 518"/>
                  <a:gd name="T95" fmla="*/ 178 h 434"/>
                  <a:gd name="T96" fmla="*/ 92 w 518"/>
                  <a:gd name="T97" fmla="*/ 138 h 434"/>
                  <a:gd name="T98" fmla="*/ 100 w 518"/>
                  <a:gd name="T99" fmla="*/ 142 h 434"/>
                  <a:gd name="T100" fmla="*/ 119 w 518"/>
                  <a:gd name="T101" fmla="*/ 138 h 434"/>
                  <a:gd name="T102" fmla="*/ 73 w 518"/>
                  <a:gd name="T103" fmla="*/ 425 h 434"/>
                  <a:gd name="T104" fmla="*/ 132 w 518"/>
                  <a:gd name="T105" fmla="*/ 434 h 434"/>
                  <a:gd name="T106" fmla="*/ 142 w 518"/>
                  <a:gd name="T107" fmla="*/ 42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434">
                    <a:moveTo>
                      <a:pt x="494" y="11"/>
                    </a:moveTo>
                    <a:lnTo>
                      <a:pt x="224" y="11"/>
                    </a:lnTo>
                    <a:lnTo>
                      <a:pt x="224" y="11"/>
                    </a:lnTo>
                    <a:lnTo>
                      <a:pt x="218" y="11"/>
                    </a:lnTo>
                    <a:lnTo>
                      <a:pt x="214" y="14"/>
                    </a:lnTo>
                    <a:lnTo>
                      <a:pt x="210" y="16"/>
                    </a:lnTo>
                    <a:lnTo>
                      <a:pt x="207" y="18"/>
                    </a:lnTo>
                    <a:lnTo>
                      <a:pt x="203" y="22"/>
                    </a:lnTo>
                    <a:lnTo>
                      <a:pt x="201" y="26"/>
                    </a:lnTo>
                    <a:lnTo>
                      <a:pt x="200" y="31"/>
                    </a:lnTo>
                    <a:lnTo>
                      <a:pt x="200" y="35"/>
                    </a:lnTo>
                    <a:lnTo>
                      <a:pt x="200" y="158"/>
                    </a:lnTo>
                    <a:lnTo>
                      <a:pt x="209" y="175"/>
                    </a:lnTo>
                    <a:lnTo>
                      <a:pt x="210" y="175"/>
                    </a:lnTo>
                    <a:lnTo>
                      <a:pt x="220" y="167"/>
                    </a:lnTo>
                    <a:lnTo>
                      <a:pt x="220" y="35"/>
                    </a:lnTo>
                    <a:lnTo>
                      <a:pt x="220" y="35"/>
                    </a:lnTo>
                    <a:lnTo>
                      <a:pt x="220" y="33"/>
                    </a:lnTo>
                    <a:lnTo>
                      <a:pt x="224" y="32"/>
                    </a:lnTo>
                    <a:lnTo>
                      <a:pt x="494" y="32"/>
                    </a:lnTo>
                    <a:lnTo>
                      <a:pt x="494" y="32"/>
                    </a:lnTo>
                    <a:lnTo>
                      <a:pt x="496" y="33"/>
                    </a:lnTo>
                    <a:lnTo>
                      <a:pt x="498" y="35"/>
                    </a:lnTo>
                    <a:lnTo>
                      <a:pt x="498" y="193"/>
                    </a:lnTo>
                    <a:lnTo>
                      <a:pt x="498" y="193"/>
                    </a:lnTo>
                    <a:lnTo>
                      <a:pt x="496" y="195"/>
                    </a:lnTo>
                    <a:lnTo>
                      <a:pt x="494" y="197"/>
                    </a:lnTo>
                    <a:lnTo>
                      <a:pt x="289" y="197"/>
                    </a:lnTo>
                    <a:lnTo>
                      <a:pt x="289" y="197"/>
                    </a:lnTo>
                    <a:lnTo>
                      <a:pt x="285" y="201"/>
                    </a:lnTo>
                    <a:lnTo>
                      <a:pt x="279" y="205"/>
                    </a:lnTo>
                    <a:lnTo>
                      <a:pt x="278" y="207"/>
                    </a:lnTo>
                    <a:lnTo>
                      <a:pt x="262" y="217"/>
                    </a:lnTo>
                    <a:lnTo>
                      <a:pt x="494" y="217"/>
                    </a:lnTo>
                    <a:lnTo>
                      <a:pt x="494" y="217"/>
                    </a:lnTo>
                    <a:lnTo>
                      <a:pt x="500" y="216"/>
                    </a:lnTo>
                    <a:lnTo>
                      <a:pt x="503" y="215"/>
                    </a:lnTo>
                    <a:lnTo>
                      <a:pt x="508" y="213"/>
                    </a:lnTo>
                    <a:lnTo>
                      <a:pt x="511" y="210"/>
                    </a:lnTo>
                    <a:lnTo>
                      <a:pt x="515" y="206"/>
                    </a:lnTo>
                    <a:lnTo>
                      <a:pt x="517" y="202"/>
                    </a:lnTo>
                    <a:lnTo>
                      <a:pt x="518" y="198"/>
                    </a:lnTo>
                    <a:lnTo>
                      <a:pt x="518" y="193"/>
                    </a:lnTo>
                    <a:lnTo>
                      <a:pt x="518" y="35"/>
                    </a:lnTo>
                    <a:lnTo>
                      <a:pt x="518" y="35"/>
                    </a:lnTo>
                    <a:lnTo>
                      <a:pt x="518" y="31"/>
                    </a:lnTo>
                    <a:lnTo>
                      <a:pt x="517" y="26"/>
                    </a:lnTo>
                    <a:lnTo>
                      <a:pt x="515" y="22"/>
                    </a:lnTo>
                    <a:lnTo>
                      <a:pt x="511" y="18"/>
                    </a:lnTo>
                    <a:lnTo>
                      <a:pt x="508" y="16"/>
                    </a:lnTo>
                    <a:lnTo>
                      <a:pt x="503" y="14"/>
                    </a:lnTo>
                    <a:lnTo>
                      <a:pt x="500" y="11"/>
                    </a:lnTo>
                    <a:lnTo>
                      <a:pt x="494" y="11"/>
                    </a:lnTo>
                    <a:lnTo>
                      <a:pt x="494" y="11"/>
                    </a:lnTo>
                    <a:close/>
                    <a:moveTo>
                      <a:pt x="270" y="199"/>
                    </a:moveTo>
                    <a:lnTo>
                      <a:pt x="270" y="197"/>
                    </a:lnTo>
                    <a:lnTo>
                      <a:pt x="273" y="190"/>
                    </a:lnTo>
                    <a:lnTo>
                      <a:pt x="273" y="190"/>
                    </a:lnTo>
                    <a:lnTo>
                      <a:pt x="275" y="185"/>
                    </a:lnTo>
                    <a:lnTo>
                      <a:pt x="277" y="182"/>
                    </a:lnTo>
                    <a:lnTo>
                      <a:pt x="277" y="177"/>
                    </a:lnTo>
                    <a:lnTo>
                      <a:pt x="276" y="173"/>
                    </a:lnTo>
                    <a:lnTo>
                      <a:pt x="281" y="152"/>
                    </a:lnTo>
                    <a:lnTo>
                      <a:pt x="294" y="86"/>
                    </a:lnTo>
                    <a:lnTo>
                      <a:pt x="294" y="86"/>
                    </a:lnTo>
                    <a:lnTo>
                      <a:pt x="294" y="84"/>
                    </a:lnTo>
                    <a:lnTo>
                      <a:pt x="292" y="83"/>
                    </a:lnTo>
                    <a:lnTo>
                      <a:pt x="292" y="83"/>
                    </a:lnTo>
                    <a:lnTo>
                      <a:pt x="290" y="84"/>
                    </a:lnTo>
                    <a:lnTo>
                      <a:pt x="289" y="85"/>
                    </a:lnTo>
                    <a:lnTo>
                      <a:pt x="273" y="148"/>
                    </a:lnTo>
                    <a:lnTo>
                      <a:pt x="268" y="165"/>
                    </a:lnTo>
                    <a:lnTo>
                      <a:pt x="268" y="165"/>
                    </a:lnTo>
                    <a:lnTo>
                      <a:pt x="265" y="164"/>
                    </a:lnTo>
                    <a:lnTo>
                      <a:pt x="260" y="163"/>
                    </a:lnTo>
                    <a:lnTo>
                      <a:pt x="257" y="164"/>
                    </a:lnTo>
                    <a:lnTo>
                      <a:pt x="253" y="166"/>
                    </a:lnTo>
                    <a:lnTo>
                      <a:pt x="220" y="189"/>
                    </a:lnTo>
                    <a:lnTo>
                      <a:pt x="210" y="195"/>
                    </a:lnTo>
                    <a:lnTo>
                      <a:pt x="203" y="200"/>
                    </a:lnTo>
                    <a:lnTo>
                      <a:pt x="200" y="193"/>
                    </a:lnTo>
                    <a:lnTo>
                      <a:pt x="169" y="139"/>
                    </a:lnTo>
                    <a:lnTo>
                      <a:pt x="169" y="139"/>
                    </a:lnTo>
                    <a:lnTo>
                      <a:pt x="166" y="134"/>
                    </a:lnTo>
                    <a:lnTo>
                      <a:pt x="161" y="132"/>
                    </a:lnTo>
                    <a:lnTo>
                      <a:pt x="156" y="131"/>
                    </a:lnTo>
                    <a:lnTo>
                      <a:pt x="151" y="132"/>
                    </a:lnTo>
                    <a:lnTo>
                      <a:pt x="119" y="132"/>
                    </a:lnTo>
                    <a:lnTo>
                      <a:pt x="119" y="124"/>
                    </a:lnTo>
                    <a:lnTo>
                      <a:pt x="119" y="124"/>
                    </a:lnTo>
                    <a:lnTo>
                      <a:pt x="130" y="121"/>
                    </a:lnTo>
                    <a:lnTo>
                      <a:pt x="139" y="116"/>
                    </a:lnTo>
                    <a:lnTo>
                      <a:pt x="145" y="110"/>
                    </a:lnTo>
                    <a:lnTo>
                      <a:pt x="152" y="103"/>
                    </a:lnTo>
                    <a:lnTo>
                      <a:pt x="158" y="96"/>
                    </a:lnTo>
                    <a:lnTo>
                      <a:pt x="162" y="86"/>
                    </a:lnTo>
                    <a:lnTo>
                      <a:pt x="165" y="77"/>
                    </a:lnTo>
                    <a:lnTo>
                      <a:pt x="166" y="67"/>
                    </a:lnTo>
                    <a:lnTo>
                      <a:pt x="166" y="67"/>
                    </a:lnTo>
                    <a:lnTo>
                      <a:pt x="165" y="55"/>
                    </a:lnTo>
                    <a:lnTo>
                      <a:pt x="161" y="44"/>
                    </a:lnTo>
                    <a:lnTo>
                      <a:pt x="156" y="34"/>
                    </a:lnTo>
                    <a:lnTo>
                      <a:pt x="149" y="26"/>
                    </a:lnTo>
                    <a:lnTo>
                      <a:pt x="140" y="18"/>
                    </a:lnTo>
                    <a:lnTo>
                      <a:pt x="131" y="14"/>
                    </a:lnTo>
                    <a:lnTo>
                      <a:pt x="119" y="10"/>
                    </a:lnTo>
                    <a:lnTo>
                      <a:pt x="108" y="9"/>
                    </a:lnTo>
                    <a:lnTo>
                      <a:pt x="108" y="9"/>
                    </a:lnTo>
                    <a:lnTo>
                      <a:pt x="100" y="9"/>
                    </a:lnTo>
                    <a:lnTo>
                      <a:pt x="92" y="10"/>
                    </a:lnTo>
                    <a:lnTo>
                      <a:pt x="84" y="14"/>
                    </a:lnTo>
                    <a:lnTo>
                      <a:pt x="77" y="17"/>
                    </a:lnTo>
                    <a:lnTo>
                      <a:pt x="77" y="17"/>
                    </a:lnTo>
                    <a:lnTo>
                      <a:pt x="74" y="10"/>
                    </a:lnTo>
                    <a:lnTo>
                      <a:pt x="68" y="5"/>
                    </a:lnTo>
                    <a:lnTo>
                      <a:pt x="68" y="5"/>
                    </a:lnTo>
                    <a:lnTo>
                      <a:pt x="64" y="1"/>
                    </a:lnTo>
                    <a:lnTo>
                      <a:pt x="59" y="0"/>
                    </a:lnTo>
                    <a:lnTo>
                      <a:pt x="55" y="0"/>
                    </a:lnTo>
                    <a:lnTo>
                      <a:pt x="50" y="1"/>
                    </a:lnTo>
                    <a:lnTo>
                      <a:pt x="45" y="4"/>
                    </a:lnTo>
                    <a:lnTo>
                      <a:pt x="41" y="7"/>
                    </a:lnTo>
                    <a:lnTo>
                      <a:pt x="33" y="16"/>
                    </a:lnTo>
                    <a:lnTo>
                      <a:pt x="33" y="16"/>
                    </a:lnTo>
                    <a:lnTo>
                      <a:pt x="26" y="25"/>
                    </a:lnTo>
                    <a:lnTo>
                      <a:pt x="24" y="30"/>
                    </a:lnTo>
                    <a:lnTo>
                      <a:pt x="23" y="35"/>
                    </a:lnTo>
                    <a:lnTo>
                      <a:pt x="23" y="40"/>
                    </a:lnTo>
                    <a:lnTo>
                      <a:pt x="24" y="43"/>
                    </a:lnTo>
                    <a:lnTo>
                      <a:pt x="26" y="48"/>
                    </a:lnTo>
                    <a:lnTo>
                      <a:pt x="31" y="52"/>
                    </a:lnTo>
                    <a:lnTo>
                      <a:pt x="31" y="52"/>
                    </a:lnTo>
                    <a:lnTo>
                      <a:pt x="35" y="55"/>
                    </a:lnTo>
                    <a:lnTo>
                      <a:pt x="40" y="57"/>
                    </a:lnTo>
                    <a:lnTo>
                      <a:pt x="45" y="58"/>
                    </a:lnTo>
                    <a:lnTo>
                      <a:pt x="50" y="58"/>
                    </a:lnTo>
                    <a:lnTo>
                      <a:pt x="50" y="58"/>
                    </a:lnTo>
                    <a:lnTo>
                      <a:pt x="49" y="67"/>
                    </a:lnTo>
                    <a:lnTo>
                      <a:pt x="49" y="67"/>
                    </a:lnTo>
                    <a:lnTo>
                      <a:pt x="50" y="77"/>
                    </a:lnTo>
                    <a:lnTo>
                      <a:pt x="52" y="86"/>
                    </a:lnTo>
                    <a:lnTo>
                      <a:pt x="57" y="96"/>
                    </a:lnTo>
                    <a:lnTo>
                      <a:pt x="61" y="103"/>
                    </a:lnTo>
                    <a:lnTo>
                      <a:pt x="68" y="110"/>
                    </a:lnTo>
                    <a:lnTo>
                      <a:pt x="76" y="116"/>
                    </a:lnTo>
                    <a:lnTo>
                      <a:pt x="84" y="121"/>
                    </a:lnTo>
                    <a:lnTo>
                      <a:pt x="93" y="123"/>
                    </a:lnTo>
                    <a:lnTo>
                      <a:pt x="93" y="132"/>
                    </a:lnTo>
                    <a:lnTo>
                      <a:pt x="57" y="132"/>
                    </a:lnTo>
                    <a:lnTo>
                      <a:pt x="57" y="132"/>
                    </a:lnTo>
                    <a:lnTo>
                      <a:pt x="56" y="132"/>
                    </a:lnTo>
                    <a:lnTo>
                      <a:pt x="56" y="132"/>
                    </a:lnTo>
                    <a:lnTo>
                      <a:pt x="52" y="132"/>
                    </a:lnTo>
                    <a:lnTo>
                      <a:pt x="49" y="133"/>
                    </a:lnTo>
                    <a:lnTo>
                      <a:pt x="45" y="136"/>
                    </a:lnTo>
                    <a:lnTo>
                      <a:pt x="43" y="140"/>
                    </a:lnTo>
                    <a:lnTo>
                      <a:pt x="1" y="244"/>
                    </a:lnTo>
                    <a:lnTo>
                      <a:pt x="1" y="244"/>
                    </a:lnTo>
                    <a:lnTo>
                      <a:pt x="0" y="251"/>
                    </a:lnTo>
                    <a:lnTo>
                      <a:pt x="1" y="257"/>
                    </a:lnTo>
                    <a:lnTo>
                      <a:pt x="5" y="261"/>
                    </a:lnTo>
                    <a:lnTo>
                      <a:pt x="9" y="265"/>
                    </a:lnTo>
                    <a:lnTo>
                      <a:pt x="9" y="265"/>
                    </a:lnTo>
                    <a:lnTo>
                      <a:pt x="15" y="266"/>
                    </a:lnTo>
                    <a:lnTo>
                      <a:pt x="19" y="265"/>
                    </a:lnTo>
                    <a:lnTo>
                      <a:pt x="24" y="262"/>
                    </a:lnTo>
                    <a:lnTo>
                      <a:pt x="27" y="258"/>
                    </a:lnTo>
                    <a:lnTo>
                      <a:pt x="57" y="185"/>
                    </a:lnTo>
                    <a:lnTo>
                      <a:pt x="58" y="181"/>
                    </a:lnTo>
                    <a:lnTo>
                      <a:pt x="67" y="203"/>
                    </a:lnTo>
                    <a:lnTo>
                      <a:pt x="67" y="203"/>
                    </a:lnTo>
                    <a:lnTo>
                      <a:pt x="68" y="208"/>
                    </a:lnTo>
                    <a:lnTo>
                      <a:pt x="69" y="214"/>
                    </a:lnTo>
                    <a:lnTo>
                      <a:pt x="69" y="218"/>
                    </a:lnTo>
                    <a:lnTo>
                      <a:pt x="68" y="224"/>
                    </a:lnTo>
                    <a:lnTo>
                      <a:pt x="68" y="224"/>
                    </a:lnTo>
                    <a:lnTo>
                      <a:pt x="66" y="231"/>
                    </a:lnTo>
                    <a:lnTo>
                      <a:pt x="28" y="318"/>
                    </a:lnTo>
                    <a:lnTo>
                      <a:pt x="28" y="318"/>
                    </a:lnTo>
                    <a:lnTo>
                      <a:pt x="27" y="322"/>
                    </a:lnTo>
                    <a:lnTo>
                      <a:pt x="27" y="325"/>
                    </a:lnTo>
                    <a:lnTo>
                      <a:pt x="27" y="330"/>
                    </a:lnTo>
                    <a:lnTo>
                      <a:pt x="28" y="333"/>
                    </a:lnTo>
                    <a:lnTo>
                      <a:pt x="28" y="333"/>
                    </a:lnTo>
                    <a:lnTo>
                      <a:pt x="32" y="337"/>
                    </a:lnTo>
                    <a:lnTo>
                      <a:pt x="35" y="342"/>
                    </a:lnTo>
                    <a:lnTo>
                      <a:pt x="41" y="344"/>
                    </a:lnTo>
                    <a:lnTo>
                      <a:pt x="47" y="345"/>
                    </a:lnTo>
                    <a:lnTo>
                      <a:pt x="168" y="345"/>
                    </a:lnTo>
                    <a:lnTo>
                      <a:pt x="168" y="345"/>
                    </a:lnTo>
                    <a:lnTo>
                      <a:pt x="174" y="344"/>
                    </a:lnTo>
                    <a:lnTo>
                      <a:pt x="179" y="342"/>
                    </a:lnTo>
                    <a:lnTo>
                      <a:pt x="184" y="337"/>
                    </a:lnTo>
                    <a:lnTo>
                      <a:pt x="186" y="333"/>
                    </a:lnTo>
                    <a:lnTo>
                      <a:pt x="186" y="333"/>
                    </a:lnTo>
                    <a:lnTo>
                      <a:pt x="187" y="330"/>
                    </a:lnTo>
                    <a:lnTo>
                      <a:pt x="189" y="325"/>
                    </a:lnTo>
                    <a:lnTo>
                      <a:pt x="187" y="322"/>
                    </a:lnTo>
                    <a:lnTo>
                      <a:pt x="186" y="318"/>
                    </a:lnTo>
                    <a:lnTo>
                      <a:pt x="149" y="231"/>
                    </a:lnTo>
                    <a:lnTo>
                      <a:pt x="149" y="231"/>
                    </a:lnTo>
                    <a:lnTo>
                      <a:pt x="147" y="224"/>
                    </a:lnTo>
                    <a:lnTo>
                      <a:pt x="147" y="224"/>
                    </a:lnTo>
                    <a:lnTo>
                      <a:pt x="147" y="218"/>
                    </a:lnTo>
                    <a:lnTo>
                      <a:pt x="147" y="214"/>
                    </a:lnTo>
                    <a:lnTo>
                      <a:pt x="147" y="208"/>
                    </a:lnTo>
                    <a:lnTo>
                      <a:pt x="149" y="203"/>
                    </a:lnTo>
                    <a:lnTo>
                      <a:pt x="149" y="201"/>
                    </a:lnTo>
                    <a:lnTo>
                      <a:pt x="157" y="181"/>
                    </a:lnTo>
                    <a:lnTo>
                      <a:pt x="157" y="181"/>
                    </a:lnTo>
                    <a:lnTo>
                      <a:pt x="157" y="181"/>
                    </a:lnTo>
                    <a:lnTo>
                      <a:pt x="157" y="181"/>
                    </a:lnTo>
                    <a:lnTo>
                      <a:pt x="158" y="181"/>
                    </a:lnTo>
                    <a:lnTo>
                      <a:pt x="184" y="230"/>
                    </a:lnTo>
                    <a:lnTo>
                      <a:pt x="184" y="230"/>
                    </a:lnTo>
                    <a:lnTo>
                      <a:pt x="189" y="234"/>
                    </a:lnTo>
                    <a:lnTo>
                      <a:pt x="194" y="236"/>
                    </a:lnTo>
                    <a:lnTo>
                      <a:pt x="194" y="236"/>
                    </a:lnTo>
                    <a:lnTo>
                      <a:pt x="198" y="236"/>
                    </a:lnTo>
                    <a:lnTo>
                      <a:pt x="198" y="236"/>
                    </a:lnTo>
                    <a:lnTo>
                      <a:pt x="202" y="236"/>
                    </a:lnTo>
                    <a:lnTo>
                      <a:pt x="207" y="234"/>
                    </a:lnTo>
                    <a:lnTo>
                      <a:pt x="233" y="217"/>
                    </a:lnTo>
                    <a:lnTo>
                      <a:pt x="248" y="207"/>
                    </a:lnTo>
                    <a:lnTo>
                      <a:pt x="259" y="199"/>
                    </a:lnTo>
                    <a:lnTo>
                      <a:pt x="259" y="199"/>
                    </a:lnTo>
                    <a:lnTo>
                      <a:pt x="261" y="201"/>
                    </a:lnTo>
                    <a:lnTo>
                      <a:pt x="264" y="202"/>
                    </a:lnTo>
                    <a:lnTo>
                      <a:pt x="264" y="202"/>
                    </a:lnTo>
                    <a:lnTo>
                      <a:pt x="266" y="202"/>
                    </a:lnTo>
                    <a:lnTo>
                      <a:pt x="268" y="202"/>
                    </a:lnTo>
                    <a:lnTo>
                      <a:pt x="269" y="200"/>
                    </a:lnTo>
                    <a:lnTo>
                      <a:pt x="270" y="199"/>
                    </a:lnTo>
                    <a:lnTo>
                      <a:pt x="270" y="199"/>
                    </a:lnTo>
                    <a:close/>
                    <a:moveTo>
                      <a:pt x="119" y="139"/>
                    </a:moveTo>
                    <a:lnTo>
                      <a:pt x="119" y="140"/>
                    </a:lnTo>
                    <a:lnTo>
                      <a:pt x="115" y="152"/>
                    </a:lnTo>
                    <a:lnTo>
                      <a:pt x="112" y="158"/>
                    </a:lnTo>
                    <a:lnTo>
                      <a:pt x="110" y="167"/>
                    </a:lnTo>
                    <a:lnTo>
                      <a:pt x="106" y="178"/>
                    </a:lnTo>
                    <a:lnTo>
                      <a:pt x="102" y="167"/>
                    </a:lnTo>
                    <a:lnTo>
                      <a:pt x="99" y="158"/>
                    </a:lnTo>
                    <a:lnTo>
                      <a:pt x="97" y="152"/>
                    </a:lnTo>
                    <a:lnTo>
                      <a:pt x="92" y="138"/>
                    </a:lnTo>
                    <a:lnTo>
                      <a:pt x="92" y="138"/>
                    </a:lnTo>
                    <a:lnTo>
                      <a:pt x="93" y="140"/>
                    </a:lnTo>
                    <a:lnTo>
                      <a:pt x="93" y="140"/>
                    </a:lnTo>
                    <a:lnTo>
                      <a:pt x="95" y="140"/>
                    </a:lnTo>
                    <a:lnTo>
                      <a:pt x="95" y="140"/>
                    </a:lnTo>
                    <a:lnTo>
                      <a:pt x="100" y="142"/>
                    </a:lnTo>
                    <a:lnTo>
                      <a:pt x="106" y="142"/>
                    </a:lnTo>
                    <a:lnTo>
                      <a:pt x="111" y="142"/>
                    </a:lnTo>
                    <a:lnTo>
                      <a:pt x="117" y="140"/>
                    </a:lnTo>
                    <a:lnTo>
                      <a:pt x="117" y="140"/>
                    </a:lnTo>
                    <a:lnTo>
                      <a:pt x="119" y="138"/>
                    </a:lnTo>
                    <a:lnTo>
                      <a:pt x="119" y="138"/>
                    </a:lnTo>
                    <a:lnTo>
                      <a:pt x="120" y="138"/>
                    </a:lnTo>
                    <a:lnTo>
                      <a:pt x="119" y="139"/>
                    </a:lnTo>
                    <a:close/>
                    <a:moveTo>
                      <a:pt x="73" y="425"/>
                    </a:moveTo>
                    <a:lnTo>
                      <a:pt x="73" y="425"/>
                    </a:lnTo>
                    <a:lnTo>
                      <a:pt x="74" y="429"/>
                    </a:lnTo>
                    <a:lnTo>
                      <a:pt x="76" y="432"/>
                    </a:lnTo>
                    <a:lnTo>
                      <a:pt x="80" y="434"/>
                    </a:lnTo>
                    <a:lnTo>
                      <a:pt x="83" y="434"/>
                    </a:lnTo>
                    <a:lnTo>
                      <a:pt x="132" y="434"/>
                    </a:lnTo>
                    <a:lnTo>
                      <a:pt x="132" y="434"/>
                    </a:lnTo>
                    <a:lnTo>
                      <a:pt x="135" y="434"/>
                    </a:lnTo>
                    <a:lnTo>
                      <a:pt x="139" y="432"/>
                    </a:lnTo>
                    <a:lnTo>
                      <a:pt x="141" y="429"/>
                    </a:lnTo>
                    <a:lnTo>
                      <a:pt x="142" y="425"/>
                    </a:lnTo>
                    <a:lnTo>
                      <a:pt x="154" y="360"/>
                    </a:lnTo>
                    <a:lnTo>
                      <a:pt x="60" y="360"/>
                    </a:lnTo>
                    <a:lnTo>
                      <a:pt x="73" y="425"/>
                    </a:lnTo>
                    <a:close/>
                  </a:path>
                </a:pathLst>
              </a:custGeom>
              <a:solidFill>
                <a:schemeClr val="tx1">
                  <a:lumMod val="50000"/>
                  <a:lumOff val="50000"/>
                </a:schemeClr>
              </a:solidFill>
              <a:ln>
                <a:noFill/>
              </a:ln>
              <a:effectLst/>
            </p:spPr>
            <p:txBody>
              <a:bodyPr vert="horz" wrap="square" lIns="91440" tIns="45720" rIns="91440" bIns="45720" numCol="1" anchor="t" anchorCtr="0" compatLnSpc="1">
                <a:prstTxWarp prst="textNoShape">
                  <a:avLst/>
                </a:prstTxWarp>
              </a:bodyPr>
              <a:lstStyle/>
              <a:p>
                <a:endParaRPr lang="zh-CN" altLang="en-US" sz="1600" b="1" dirty="0">
                  <a:latin typeface="+mn-lt"/>
                </a:endParaRPr>
              </a:p>
            </p:txBody>
          </p:sp>
        </p:grpSp>
        <p:grpSp>
          <p:nvGrpSpPr>
            <p:cNvPr id="11" name="组合 401"/>
            <p:cNvGrpSpPr/>
            <p:nvPr/>
          </p:nvGrpSpPr>
          <p:grpSpPr>
            <a:xfrm>
              <a:off x="9663379" y="4998388"/>
              <a:ext cx="375385" cy="695428"/>
              <a:chOff x="6546850" y="5154613"/>
              <a:chExt cx="371475" cy="923925"/>
            </a:xfrm>
            <a:solidFill>
              <a:schemeClr val="tx1">
                <a:lumMod val="75000"/>
                <a:lumOff val="25000"/>
              </a:schemeClr>
            </a:solidFill>
          </p:grpSpPr>
          <p:sp>
            <p:nvSpPr>
              <p:cNvPr id="184" name="Freeform 121"/>
              <p:cNvSpPr>
                <a:spLocks/>
              </p:cNvSpPr>
              <p:nvPr/>
            </p:nvSpPr>
            <p:spPr bwMode="auto">
              <a:xfrm>
                <a:off x="6677025" y="5459413"/>
                <a:ext cx="73025" cy="31750"/>
              </a:xfrm>
              <a:custGeom>
                <a:avLst/>
                <a:gdLst/>
                <a:ahLst/>
                <a:cxnLst>
                  <a:cxn ang="0">
                    <a:pos x="828" y="36"/>
                  </a:cxn>
                  <a:cxn ang="0">
                    <a:pos x="792" y="324"/>
                  </a:cxn>
                  <a:cxn ang="0">
                    <a:pos x="756" y="360"/>
                  </a:cxn>
                  <a:cxn ang="0">
                    <a:pos x="720" y="360"/>
                  </a:cxn>
                  <a:cxn ang="0">
                    <a:pos x="36" y="71"/>
                  </a:cxn>
                  <a:cxn ang="0">
                    <a:pos x="0" y="71"/>
                  </a:cxn>
                  <a:cxn ang="0">
                    <a:pos x="36" y="36"/>
                  </a:cxn>
                  <a:cxn ang="0">
                    <a:pos x="72" y="36"/>
                  </a:cxn>
                  <a:cxn ang="0">
                    <a:pos x="792" y="0"/>
                  </a:cxn>
                  <a:cxn ang="0">
                    <a:pos x="828" y="36"/>
                  </a:cxn>
                </a:cxnLst>
                <a:rect l="0" t="0" r="r" b="b"/>
                <a:pathLst>
                  <a:path w="828" h="360">
                    <a:moveTo>
                      <a:pt x="828" y="36"/>
                    </a:moveTo>
                    <a:lnTo>
                      <a:pt x="792" y="324"/>
                    </a:lnTo>
                    <a:lnTo>
                      <a:pt x="756" y="360"/>
                    </a:lnTo>
                    <a:lnTo>
                      <a:pt x="720" y="360"/>
                    </a:lnTo>
                    <a:lnTo>
                      <a:pt x="36" y="71"/>
                    </a:lnTo>
                    <a:lnTo>
                      <a:pt x="0" y="71"/>
                    </a:lnTo>
                    <a:lnTo>
                      <a:pt x="36" y="36"/>
                    </a:lnTo>
                    <a:lnTo>
                      <a:pt x="72" y="36"/>
                    </a:lnTo>
                    <a:lnTo>
                      <a:pt x="792" y="0"/>
                    </a:lnTo>
                    <a:lnTo>
                      <a:pt x="82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185" name="Freeform 122"/>
              <p:cNvSpPr>
                <a:spLocks/>
              </p:cNvSpPr>
              <p:nvPr/>
            </p:nvSpPr>
            <p:spPr bwMode="auto">
              <a:xfrm>
                <a:off x="6670675" y="5395913"/>
                <a:ext cx="238125" cy="127000"/>
              </a:xfrm>
              <a:custGeom>
                <a:avLst/>
                <a:gdLst/>
                <a:ahLst/>
                <a:cxnLst>
                  <a:cxn ang="0">
                    <a:pos x="2124" y="972"/>
                  </a:cxn>
                  <a:cxn ang="0">
                    <a:pos x="2196" y="791"/>
                  </a:cxn>
                  <a:cxn ang="0">
                    <a:pos x="2268" y="684"/>
                  </a:cxn>
                  <a:cxn ang="0">
                    <a:pos x="2412" y="612"/>
                  </a:cxn>
                  <a:cxn ang="0">
                    <a:pos x="2556" y="576"/>
                  </a:cxn>
                  <a:cxn ang="0">
                    <a:pos x="2592" y="576"/>
                  </a:cxn>
                  <a:cxn ang="0">
                    <a:pos x="2700" y="144"/>
                  </a:cxn>
                  <a:cxn ang="0">
                    <a:pos x="2700" y="72"/>
                  </a:cxn>
                  <a:cxn ang="0">
                    <a:pos x="2664" y="36"/>
                  </a:cxn>
                  <a:cxn ang="0">
                    <a:pos x="2592" y="0"/>
                  </a:cxn>
                  <a:cxn ang="0">
                    <a:pos x="1260" y="0"/>
                  </a:cxn>
                  <a:cxn ang="0">
                    <a:pos x="1188" y="36"/>
                  </a:cxn>
                  <a:cxn ang="0">
                    <a:pos x="1152" y="72"/>
                  </a:cxn>
                  <a:cxn ang="0">
                    <a:pos x="1152" y="108"/>
                  </a:cxn>
                  <a:cxn ang="0">
                    <a:pos x="936" y="1188"/>
                  </a:cxn>
                  <a:cxn ang="0">
                    <a:pos x="900" y="1224"/>
                  </a:cxn>
                  <a:cxn ang="0">
                    <a:pos x="900" y="1260"/>
                  </a:cxn>
                  <a:cxn ang="0">
                    <a:pos x="828" y="1260"/>
                  </a:cxn>
                  <a:cxn ang="0">
                    <a:pos x="36" y="864"/>
                  </a:cxn>
                  <a:cxn ang="0">
                    <a:pos x="0" y="864"/>
                  </a:cxn>
                  <a:cxn ang="0">
                    <a:pos x="0" y="900"/>
                  </a:cxn>
                  <a:cxn ang="0">
                    <a:pos x="0" y="972"/>
                  </a:cxn>
                  <a:cxn ang="0">
                    <a:pos x="36" y="1008"/>
                  </a:cxn>
                  <a:cxn ang="0">
                    <a:pos x="36" y="1044"/>
                  </a:cxn>
                  <a:cxn ang="0">
                    <a:pos x="756" y="1368"/>
                  </a:cxn>
                  <a:cxn ang="0">
                    <a:pos x="828" y="1404"/>
                  </a:cxn>
                  <a:cxn ang="0">
                    <a:pos x="1008" y="1440"/>
                  </a:cxn>
                  <a:cxn ang="0">
                    <a:pos x="2304" y="1440"/>
                  </a:cxn>
                  <a:cxn ang="0">
                    <a:pos x="2376" y="1440"/>
                  </a:cxn>
                  <a:cxn ang="0">
                    <a:pos x="2268" y="1332"/>
                  </a:cxn>
                  <a:cxn ang="0">
                    <a:pos x="2196" y="1224"/>
                  </a:cxn>
                  <a:cxn ang="0">
                    <a:pos x="2124" y="1116"/>
                  </a:cxn>
                  <a:cxn ang="0">
                    <a:pos x="2124" y="972"/>
                  </a:cxn>
                </a:cxnLst>
                <a:rect l="0" t="0" r="r" b="b"/>
                <a:pathLst>
                  <a:path w="2700" h="1440">
                    <a:moveTo>
                      <a:pt x="2124" y="972"/>
                    </a:moveTo>
                    <a:lnTo>
                      <a:pt x="2196" y="791"/>
                    </a:lnTo>
                    <a:lnTo>
                      <a:pt x="2268" y="684"/>
                    </a:lnTo>
                    <a:lnTo>
                      <a:pt x="2412" y="612"/>
                    </a:lnTo>
                    <a:lnTo>
                      <a:pt x="2556" y="576"/>
                    </a:lnTo>
                    <a:lnTo>
                      <a:pt x="2592" y="576"/>
                    </a:lnTo>
                    <a:lnTo>
                      <a:pt x="2700" y="144"/>
                    </a:lnTo>
                    <a:lnTo>
                      <a:pt x="2700" y="72"/>
                    </a:lnTo>
                    <a:lnTo>
                      <a:pt x="2664" y="36"/>
                    </a:lnTo>
                    <a:lnTo>
                      <a:pt x="2592" y="0"/>
                    </a:lnTo>
                    <a:lnTo>
                      <a:pt x="1260" y="0"/>
                    </a:lnTo>
                    <a:lnTo>
                      <a:pt x="1188" y="36"/>
                    </a:lnTo>
                    <a:lnTo>
                      <a:pt x="1152" y="72"/>
                    </a:lnTo>
                    <a:lnTo>
                      <a:pt x="1152" y="108"/>
                    </a:lnTo>
                    <a:lnTo>
                      <a:pt x="936" y="1188"/>
                    </a:lnTo>
                    <a:lnTo>
                      <a:pt x="900" y="1224"/>
                    </a:lnTo>
                    <a:lnTo>
                      <a:pt x="900" y="1260"/>
                    </a:lnTo>
                    <a:lnTo>
                      <a:pt x="828" y="1260"/>
                    </a:lnTo>
                    <a:lnTo>
                      <a:pt x="36" y="864"/>
                    </a:lnTo>
                    <a:lnTo>
                      <a:pt x="0" y="864"/>
                    </a:lnTo>
                    <a:lnTo>
                      <a:pt x="0" y="900"/>
                    </a:lnTo>
                    <a:lnTo>
                      <a:pt x="0" y="972"/>
                    </a:lnTo>
                    <a:lnTo>
                      <a:pt x="36" y="1008"/>
                    </a:lnTo>
                    <a:lnTo>
                      <a:pt x="36" y="1044"/>
                    </a:lnTo>
                    <a:lnTo>
                      <a:pt x="756" y="1368"/>
                    </a:lnTo>
                    <a:lnTo>
                      <a:pt x="828" y="1404"/>
                    </a:lnTo>
                    <a:lnTo>
                      <a:pt x="1008" y="1440"/>
                    </a:lnTo>
                    <a:lnTo>
                      <a:pt x="2304" y="1440"/>
                    </a:lnTo>
                    <a:lnTo>
                      <a:pt x="2376" y="1440"/>
                    </a:lnTo>
                    <a:lnTo>
                      <a:pt x="2268" y="1332"/>
                    </a:lnTo>
                    <a:lnTo>
                      <a:pt x="2196" y="1224"/>
                    </a:lnTo>
                    <a:lnTo>
                      <a:pt x="2124" y="1116"/>
                    </a:lnTo>
                    <a:lnTo>
                      <a:pt x="2124" y="9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186" name="Freeform 124"/>
              <p:cNvSpPr>
                <a:spLocks/>
              </p:cNvSpPr>
              <p:nvPr/>
            </p:nvSpPr>
            <p:spPr bwMode="auto">
              <a:xfrm>
                <a:off x="6632575" y="5154613"/>
                <a:ext cx="133350" cy="130175"/>
              </a:xfrm>
              <a:custGeom>
                <a:avLst/>
                <a:gdLst/>
                <a:ahLst/>
                <a:cxnLst>
                  <a:cxn ang="0">
                    <a:pos x="1512" y="720"/>
                  </a:cxn>
                  <a:cxn ang="0">
                    <a:pos x="1476" y="900"/>
                  </a:cxn>
                  <a:cxn ang="0">
                    <a:pos x="1440" y="1008"/>
                  </a:cxn>
                  <a:cxn ang="0">
                    <a:pos x="1368" y="1152"/>
                  </a:cxn>
                  <a:cxn ang="0">
                    <a:pos x="1296" y="1260"/>
                  </a:cxn>
                  <a:cxn ang="0">
                    <a:pos x="1188" y="1368"/>
                  </a:cxn>
                  <a:cxn ang="0">
                    <a:pos x="1044" y="1404"/>
                  </a:cxn>
                  <a:cxn ang="0">
                    <a:pos x="900" y="1476"/>
                  </a:cxn>
                  <a:cxn ang="0">
                    <a:pos x="756" y="1476"/>
                  </a:cxn>
                  <a:cxn ang="0">
                    <a:pos x="612" y="1476"/>
                  </a:cxn>
                  <a:cxn ang="0">
                    <a:pos x="468" y="1404"/>
                  </a:cxn>
                  <a:cxn ang="0">
                    <a:pos x="324" y="1368"/>
                  </a:cxn>
                  <a:cxn ang="0">
                    <a:pos x="216" y="1260"/>
                  </a:cxn>
                  <a:cxn ang="0">
                    <a:pos x="144" y="1152"/>
                  </a:cxn>
                  <a:cxn ang="0">
                    <a:pos x="72" y="1008"/>
                  </a:cxn>
                  <a:cxn ang="0">
                    <a:pos x="36" y="900"/>
                  </a:cxn>
                  <a:cxn ang="0">
                    <a:pos x="0" y="720"/>
                  </a:cxn>
                  <a:cxn ang="0">
                    <a:pos x="36" y="576"/>
                  </a:cxn>
                  <a:cxn ang="0">
                    <a:pos x="72" y="432"/>
                  </a:cxn>
                  <a:cxn ang="0">
                    <a:pos x="144" y="324"/>
                  </a:cxn>
                  <a:cxn ang="0">
                    <a:pos x="216" y="216"/>
                  </a:cxn>
                  <a:cxn ang="0">
                    <a:pos x="324" y="109"/>
                  </a:cxn>
                  <a:cxn ang="0">
                    <a:pos x="468" y="36"/>
                  </a:cxn>
                  <a:cxn ang="0">
                    <a:pos x="612" y="0"/>
                  </a:cxn>
                  <a:cxn ang="0">
                    <a:pos x="756" y="0"/>
                  </a:cxn>
                  <a:cxn ang="0">
                    <a:pos x="900" y="0"/>
                  </a:cxn>
                  <a:cxn ang="0">
                    <a:pos x="1044" y="36"/>
                  </a:cxn>
                  <a:cxn ang="0">
                    <a:pos x="1188" y="109"/>
                  </a:cxn>
                  <a:cxn ang="0">
                    <a:pos x="1296" y="216"/>
                  </a:cxn>
                  <a:cxn ang="0">
                    <a:pos x="1368" y="324"/>
                  </a:cxn>
                  <a:cxn ang="0">
                    <a:pos x="1440" y="432"/>
                  </a:cxn>
                  <a:cxn ang="0">
                    <a:pos x="1476" y="576"/>
                  </a:cxn>
                  <a:cxn ang="0">
                    <a:pos x="1512" y="720"/>
                  </a:cxn>
                </a:cxnLst>
                <a:rect l="0" t="0" r="r" b="b"/>
                <a:pathLst>
                  <a:path w="1512" h="1476">
                    <a:moveTo>
                      <a:pt x="1512" y="720"/>
                    </a:moveTo>
                    <a:lnTo>
                      <a:pt x="1476" y="900"/>
                    </a:lnTo>
                    <a:lnTo>
                      <a:pt x="1440" y="1008"/>
                    </a:lnTo>
                    <a:lnTo>
                      <a:pt x="1368" y="1152"/>
                    </a:lnTo>
                    <a:lnTo>
                      <a:pt x="1296" y="1260"/>
                    </a:lnTo>
                    <a:lnTo>
                      <a:pt x="1188" y="1368"/>
                    </a:lnTo>
                    <a:lnTo>
                      <a:pt x="1044" y="1404"/>
                    </a:lnTo>
                    <a:lnTo>
                      <a:pt x="900" y="1476"/>
                    </a:lnTo>
                    <a:lnTo>
                      <a:pt x="756" y="1476"/>
                    </a:lnTo>
                    <a:lnTo>
                      <a:pt x="612" y="1476"/>
                    </a:lnTo>
                    <a:lnTo>
                      <a:pt x="468" y="1404"/>
                    </a:lnTo>
                    <a:lnTo>
                      <a:pt x="324" y="1368"/>
                    </a:lnTo>
                    <a:lnTo>
                      <a:pt x="216" y="1260"/>
                    </a:lnTo>
                    <a:lnTo>
                      <a:pt x="144" y="1152"/>
                    </a:lnTo>
                    <a:lnTo>
                      <a:pt x="72" y="1008"/>
                    </a:lnTo>
                    <a:lnTo>
                      <a:pt x="36" y="900"/>
                    </a:lnTo>
                    <a:lnTo>
                      <a:pt x="0" y="720"/>
                    </a:lnTo>
                    <a:lnTo>
                      <a:pt x="36" y="576"/>
                    </a:lnTo>
                    <a:lnTo>
                      <a:pt x="72" y="432"/>
                    </a:lnTo>
                    <a:lnTo>
                      <a:pt x="144" y="324"/>
                    </a:lnTo>
                    <a:lnTo>
                      <a:pt x="216" y="216"/>
                    </a:lnTo>
                    <a:lnTo>
                      <a:pt x="324" y="109"/>
                    </a:lnTo>
                    <a:lnTo>
                      <a:pt x="468" y="36"/>
                    </a:lnTo>
                    <a:lnTo>
                      <a:pt x="612" y="0"/>
                    </a:lnTo>
                    <a:lnTo>
                      <a:pt x="756" y="0"/>
                    </a:lnTo>
                    <a:lnTo>
                      <a:pt x="900" y="0"/>
                    </a:lnTo>
                    <a:lnTo>
                      <a:pt x="1044" y="36"/>
                    </a:lnTo>
                    <a:lnTo>
                      <a:pt x="1188" y="109"/>
                    </a:lnTo>
                    <a:lnTo>
                      <a:pt x="1296" y="216"/>
                    </a:lnTo>
                    <a:lnTo>
                      <a:pt x="1368" y="324"/>
                    </a:lnTo>
                    <a:lnTo>
                      <a:pt x="1440" y="432"/>
                    </a:lnTo>
                    <a:lnTo>
                      <a:pt x="1476" y="576"/>
                    </a:lnTo>
                    <a:lnTo>
                      <a:pt x="1512" y="7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187" name="Freeform 125"/>
              <p:cNvSpPr>
                <a:spLocks/>
              </p:cNvSpPr>
              <p:nvPr/>
            </p:nvSpPr>
            <p:spPr bwMode="auto">
              <a:xfrm>
                <a:off x="6597650" y="5557838"/>
                <a:ext cx="206375" cy="520700"/>
              </a:xfrm>
              <a:custGeom>
                <a:avLst/>
                <a:gdLst/>
                <a:ahLst/>
                <a:cxnLst>
                  <a:cxn ang="0">
                    <a:pos x="540" y="252"/>
                  </a:cxn>
                  <a:cxn ang="0">
                    <a:pos x="2232" y="324"/>
                  </a:cxn>
                  <a:cxn ang="0">
                    <a:pos x="2304" y="360"/>
                  </a:cxn>
                  <a:cxn ang="0">
                    <a:pos x="2340" y="396"/>
                  </a:cxn>
                  <a:cxn ang="0">
                    <a:pos x="2340" y="432"/>
                  </a:cxn>
                  <a:cxn ang="0">
                    <a:pos x="2268" y="5004"/>
                  </a:cxn>
                  <a:cxn ang="0">
                    <a:pos x="2268" y="5220"/>
                  </a:cxn>
                  <a:cxn ang="0">
                    <a:pos x="2232" y="5400"/>
                  </a:cxn>
                  <a:cxn ang="0">
                    <a:pos x="2160" y="5544"/>
                  </a:cxn>
                  <a:cxn ang="0">
                    <a:pos x="2124" y="5652"/>
                  </a:cxn>
                  <a:cxn ang="0">
                    <a:pos x="2016" y="5760"/>
                  </a:cxn>
                  <a:cxn ang="0">
                    <a:pos x="1944" y="5832"/>
                  </a:cxn>
                  <a:cxn ang="0">
                    <a:pos x="1872" y="5904"/>
                  </a:cxn>
                  <a:cxn ang="0">
                    <a:pos x="1764" y="5904"/>
                  </a:cxn>
                  <a:cxn ang="0">
                    <a:pos x="1548" y="5904"/>
                  </a:cxn>
                  <a:cxn ang="0">
                    <a:pos x="1404" y="5868"/>
                  </a:cxn>
                  <a:cxn ang="0">
                    <a:pos x="1260" y="5724"/>
                  </a:cxn>
                  <a:cxn ang="0">
                    <a:pos x="1152" y="5544"/>
                  </a:cxn>
                  <a:cxn ang="0">
                    <a:pos x="1152" y="5508"/>
                  </a:cxn>
                  <a:cxn ang="0">
                    <a:pos x="1152" y="5544"/>
                  </a:cxn>
                  <a:cxn ang="0">
                    <a:pos x="1044" y="5724"/>
                  </a:cxn>
                  <a:cxn ang="0">
                    <a:pos x="900" y="5868"/>
                  </a:cxn>
                  <a:cxn ang="0">
                    <a:pos x="720" y="5904"/>
                  </a:cxn>
                  <a:cxn ang="0">
                    <a:pos x="540" y="5904"/>
                  </a:cxn>
                  <a:cxn ang="0">
                    <a:pos x="432" y="5904"/>
                  </a:cxn>
                  <a:cxn ang="0">
                    <a:pos x="360" y="5832"/>
                  </a:cxn>
                  <a:cxn ang="0">
                    <a:pos x="288" y="5760"/>
                  </a:cxn>
                  <a:cxn ang="0">
                    <a:pos x="180" y="5652"/>
                  </a:cxn>
                  <a:cxn ang="0">
                    <a:pos x="144" y="5544"/>
                  </a:cxn>
                  <a:cxn ang="0">
                    <a:pos x="72" y="5400"/>
                  </a:cxn>
                  <a:cxn ang="0">
                    <a:pos x="36" y="5220"/>
                  </a:cxn>
                  <a:cxn ang="0">
                    <a:pos x="36" y="5004"/>
                  </a:cxn>
                  <a:cxn ang="0">
                    <a:pos x="0" y="36"/>
                  </a:cxn>
                  <a:cxn ang="0">
                    <a:pos x="36" y="0"/>
                  </a:cxn>
                  <a:cxn ang="0">
                    <a:pos x="72" y="0"/>
                  </a:cxn>
                  <a:cxn ang="0">
                    <a:pos x="216" y="143"/>
                  </a:cxn>
                  <a:cxn ang="0">
                    <a:pos x="288" y="216"/>
                  </a:cxn>
                  <a:cxn ang="0">
                    <a:pos x="360" y="252"/>
                  </a:cxn>
                  <a:cxn ang="0">
                    <a:pos x="540" y="252"/>
                  </a:cxn>
                </a:cxnLst>
                <a:rect l="0" t="0" r="r" b="b"/>
                <a:pathLst>
                  <a:path w="2340" h="5904">
                    <a:moveTo>
                      <a:pt x="540" y="252"/>
                    </a:moveTo>
                    <a:lnTo>
                      <a:pt x="2232" y="324"/>
                    </a:lnTo>
                    <a:lnTo>
                      <a:pt x="2304" y="360"/>
                    </a:lnTo>
                    <a:lnTo>
                      <a:pt x="2340" y="396"/>
                    </a:lnTo>
                    <a:lnTo>
                      <a:pt x="2340" y="432"/>
                    </a:lnTo>
                    <a:lnTo>
                      <a:pt x="2268" y="5004"/>
                    </a:lnTo>
                    <a:lnTo>
                      <a:pt x="2268" y="5220"/>
                    </a:lnTo>
                    <a:lnTo>
                      <a:pt x="2232" y="5400"/>
                    </a:lnTo>
                    <a:lnTo>
                      <a:pt x="2160" y="5544"/>
                    </a:lnTo>
                    <a:lnTo>
                      <a:pt x="2124" y="5652"/>
                    </a:lnTo>
                    <a:lnTo>
                      <a:pt x="2016" y="5760"/>
                    </a:lnTo>
                    <a:lnTo>
                      <a:pt x="1944" y="5832"/>
                    </a:lnTo>
                    <a:lnTo>
                      <a:pt x="1872" y="5904"/>
                    </a:lnTo>
                    <a:lnTo>
                      <a:pt x="1764" y="5904"/>
                    </a:lnTo>
                    <a:lnTo>
                      <a:pt x="1548" y="5904"/>
                    </a:lnTo>
                    <a:lnTo>
                      <a:pt x="1404" y="5868"/>
                    </a:lnTo>
                    <a:lnTo>
                      <a:pt x="1260" y="5724"/>
                    </a:lnTo>
                    <a:lnTo>
                      <a:pt x="1152" y="5544"/>
                    </a:lnTo>
                    <a:lnTo>
                      <a:pt x="1152" y="5508"/>
                    </a:lnTo>
                    <a:lnTo>
                      <a:pt x="1152" y="5544"/>
                    </a:lnTo>
                    <a:lnTo>
                      <a:pt x="1044" y="5724"/>
                    </a:lnTo>
                    <a:lnTo>
                      <a:pt x="900" y="5868"/>
                    </a:lnTo>
                    <a:lnTo>
                      <a:pt x="720" y="5904"/>
                    </a:lnTo>
                    <a:lnTo>
                      <a:pt x="540" y="5904"/>
                    </a:lnTo>
                    <a:lnTo>
                      <a:pt x="432" y="5904"/>
                    </a:lnTo>
                    <a:lnTo>
                      <a:pt x="360" y="5832"/>
                    </a:lnTo>
                    <a:lnTo>
                      <a:pt x="288" y="5760"/>
                    </a:lnTo>
                    <a:lnTo>
                      <a:pt x="180" y="5652"/>
                    </a:lnTo>
                    <a:lnTo>
                      <a:pt x="144" y="5544"/>
                    </a:lnTo>
                    <a:lnTo>
                      <a:pt x="72" y="5400"/>
                    </a:lnTo>
                    <a:lnTo>
                      <a:pt x="36" y="5220"/>
                    </a:lnTo>
                    <a:lnTo>
                      <a:pt x="36" y="5004"/>
                    </a:lnTo>
                    <a:lnTo>
                      <a:pt x="0" y="36"/>
                    </a:lnTo>
                    <a:lnTo>
                      <a:pt x="36" y="0"/>
                    </a:lnTo>
                    <a:lnTo>
                      <a:pt x="72" y="0"/>
                    </a:lnTo>
                    <a:lnTo>
                      <a:pt x="216" y="143"/>
                    </a:lnTo>
                    <a:lnTo>
                      <a:pt x="288" y="216"/>
                    </a:lnTo>
                    <a:lnTo>
                      <a:pt x="360" y="252"/>
                    </a:lnTo>
                    <a:lnTo>
                      <a:pt x="540" y="2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189" name="Freeform 126"/>
              <p:cNvSpPr>
                <a:spLocks/>
              </p:cNvSpPr>
              <p:nvPr/>
            </p:nvSpPr>
            <p:spPr bwMode="auto">
              <a:xfrm>
                <a:off x="6546850" y="5294313"/>
                <a:ext cx="266700" cy="279400"/>
              </a:xfrm>
              <a:custGeom>
                <a:avLst/>
                <a:gdLst/>
                <a:ahLst/>
                <a:cxnLst>
                  <a:cxn ang="0">
                    <a:pos x="3024" y="2880"/>
                  </a:cxn>
                  <a:cxn ang="0">
                    <a:pos x="2988" y="2808"/>
                  </a:cxn>
                  <a:cxn ang="0">
                    <a:pos x="2952" y="2772"/>
                  </a:cxn>
                  <a:cxn ang="0">
                    <a:pos x="2916" y="2736"/>
                  </a:cxn>
                  <a:cxn ang="0">
                    <a:pos x="2808" y="2736"/>
                  </a:cxn>
                  <a:cxn ang="0">
                    <a:pos x="2520" y="2736"/>
                  </a:cxn>
                  <a:cxn ang="0">
                    <a:pos x="2268" y="2700"/>
                  </a:cxn>
                  <a:cxn ang="0">
                    <a:pos x="2052" y="2628"/>
                  </a:cxn>
                  <a:cxn ang="0">
                    <a:pos x="1476" y="2340"/>
                  </a:cxn>
                  <a:cxn ang="0">
                    <a:pos x="1332" y="2232"/>
                  </a:cxn>
                  <a:cxn ang="0">
                    <a:pos x="1188" y="2052"/>
                  </a:cxn>
                  <a:cxn ang="0">
                    <a:pos x="1044" y="1800"/>
                  </a:cxn>
                  <a:cxn ang="0">
                    <a:pos x="1008" y="1692"/>
                  </a:cxn>
                  <a:cxn ang="0">
                    <a:pos x="1008" y="1656"/>
                  </a:cxn>
                  <a:cxn ang="0">
                    <a:pos x="1044" y="1656"/>
                  </a:cxn>
                  <a:cxn ang="0">
                    <a:pos x="1116" y="1764"/>
                  </a:cxn>
                  <a:cxn ang="0">
                    <a:pos x="1296" y="2016"/>
                  </a:cxn>
                  <a:cxn ang="0">
                    <a:pos x="1296" y="1943"/>
                  </a:cxn>
                  <a:cxn ang="0">
                    <a:pos x="1332" y="1836"/>
                  </a:cxn>
                  <a:cxn ang="0">
                    <a:pos x="1476" y="1764"/>
                  </a:cxn>
                  <a:cxn ang="0">
                    <a:pos x="1476" y="1728"/>
                  </a:cxn>
                  <a:cxn ang="0">
                    <a:pos x="1476" y="1692"/>
                  </a:cxn>
                  <a:cxn ang="0">
                    <a:pos x="1476" y="1584"/>
                  </a:cxn>
                  <a:cxn ang="0">
                    <a:pos x="1476" y="1332"/>
                  </a:cxn>
                  <a:cxn ang="0">
                    <a:pos x="1548" y="1080"/>
                  </a:cxn>
                  <a:cxn ang="0">
                    <a:pos x="1620" y="756"/>
                  </a:cxn>
                  <a:cxn ang="0">
                    <a:pos x="1656" y="468"/>
                  </a:cxn>
                  <a:cxn ang="0">
                    <a:pos x="1548" y="432"/>
                  </a:cxn>
                  <a:cxn ang="0">
                    <a:pos x="1548" y="396"/>
                  </a:cxn>
                  <a:cxn ang="0">
                    <a:pos x="1512" y="288"/>
                  </a:cxn>
                  <a:cxn ang="0">
                    <a:pos x="1512" y="144"/>
                  </a:cxn>
                  <a:cxn ang="0">
                    <a:pos x="1548" y="72"/>
                  </a:cxn>
                  <a:cxn ang="0">
                    <a:pos x="1368" y="0"/>
                  </a:cxn>
                  <a:cxn ang="0">
                    <a:pos x="1296" y="0"/>
                  </a:cxn>
                  <a:cxn ang="0">
                    <a:pos x="1296" y="36"/>
                  </a:cxn>
                  <a:cxn ang="0">
                    <a:pos x="1260" y="180"/>
                  </a:cxn>
                  <a:cxn ang="0">
                    <a:pos x="1116" y="288"/>
                  </a:cxn>
                  <a:cxn ang="0">
                    <a:pos x="828" y="468"/>
                  </a:cxn>
                  <a:cxn ang="0">
                    <a:pos x="432" y="648"/>
                  </a:cxn>
                  <a:cxn ang="0">
                    <a:pos x="324" y="720"/>
                  </a:cxn>
                  <a:cxn ang="0">
                    <a:pos x="216" y="792"/>
                  </a:cxn>
                  <a:cxn ang="0">
                    <a:pos x="144" y="936"/>
                  </a:cxn>
                  <a:cxn ang="0">
                    <a:pos x="72" y="1080"/>
                  </a:cxn>
                  <a:cxn ang="0">
                    <a:pos x="0" y="1260"/>
                  </a:cxn>
                  <a:cxn ang="0">
                    <a:pos x="0" y="1440"/>
                  </a:cxn>
                  <a:cxn ang="0">
                    <a:pos x="36" y="1656"/>
                  </a:cxn>
                  <a:cxn ang="0">
                    <a:pos x="144" y="1908"/>
                  </a:cxn>
                  <a:cxn ang="0">
                    <a:pos x="576" y="2736"/>
                  </a:cxn>
                  <a:cxn ang="0">
                    <a:pos x="612" y="2772"/>
                  </a:cxn>
                  <a:cxn ang="0">
                    <a:pos x="720" y="2880"/>
                  </a:cxn>
                  <a:cxn ang="0">
                    <a:pos x="864" y="3024"/>
                  </a:cxn>
                  <a:cxn ang="0">
                    <a:pos x="972" y="3060"/>
                  </a:cxn>
                  <a:cxn ang="0">
                    <a:pos x="1116" y="3096"/>
                  </a:cxn>
                  <a:cxn ang="0">
                    <a:pos x="2592" y="3168"/>
                  </a:cxn>
                  <a:cxn ang="0">
                    <a:pos x="2808" y="3168"/>
                  </a:cxn>
                  <a:cxn ang="0">
                    <a:pos x="2952" y="3096"/>
                  </a:cxn>
                  <a:cxn ang="0">
                    <a:pos x="2988" y="3024"/>
                  </a:cxn>
                  <a:cxn ang="0">
                    <a:pos x="3024" y="2880"/>
                  </a:cxn>
                </a:cxnLst>
                <a:rect l="0" t="0" r="r" b="b"/>
                <a:pathLst>
                  <a:path w="3024" h="3168">
                    <a:moveTo>
                      <a:pt x="3024" y="2880"/>
                    </a:moveTo>
                    <a:lnTo>
                      <a:pt x="2988" y="2808"/>
                    </a:lnTo>
                    <a:lnTo>
                      <a:pt x="2952" y="2772"/>
                    </a:lnTo>
                    <a:lnTo>
                      <a:pt x="2916" y="2736"/>
                    </a:lnTo>
                    <a:lnTo>
                      <a:pt x="2808" y="2736"/>
                    </a:lnTo>
                    <a:lnTo>
                      <a:pt x="2520" y="2736"/>
                    </a:lnTo>
                    <a:lnTo>
                      <a:pt x="2268" y="2700"/>
                    </a:lnTo>
                    <a:lnTo>
                      <a:pt x="2052" y="2628"/>
                    </a:lnTo>
                    <a:lnTo>
                      <a:pt x="1476" y="2340"/>
                    </a:lnTo>
                    <a:lnTo>
                      <a:pt x="1332" y="2232"/>
                    </a:lnTo>
                    <a:lnTo>
                      <a:pt x="1188" y="2052"/>
                    </a:lnTo>
                    <a:lnTo>
                      <a:pt x="1044" y="1800"/>
                    </a:lnTo>
                    <a:lnTo>
                      <a:pt x="1008" y="1692"/>
                    </a:lnTo>
                    <a:lnTo>
                      <a:pt x="1008" y="1656"/>
                    </a:lnTo>
                    <a:lnTo>
                      <a:pt x="1044" y="1656"/>
                    </a:lnTo>
                    <a:lnTo>
                      <a:pt x="1116" y="1764"/>
                    </a:lnTo>
                    <a:lnTo>
                      <a:pt x="1296" y="2016"/>
                    </a:lnTo>
                    <a:lnTo>
                      <a:pt x="1296" y="1943"/>
                    </a:lnTo>
                    <a:lnTo>
                      <a:pt x="1332" y="1836"/>
                    </a:lnTo>
                    <a:lnTo>
                      <a:pt x="1476" y="1764"/>
                    </a:lnTo>
                    <a:lnTo>
                      <a:pt x="1476" y="1728"/>
                    </a:lnTo>
                    <a:lnTo>
                      <a:pt x="1476" y="1692"/>
                    </a:lnTo>
                    <a:lnTo>
                      <a:pt x="1476" y="1584"/>
                    </a:lnTo>
                    <a:lnTo>
                      <a:pt x="1476" y="1332"/>
                    </a:lnTo>
                    <a:lnTo>
                      <a:pt x="1548" y="1080"/>
                    </a:lnTo>
                    <a:lnTo>
                      <a:pt x="1620" y="756"/>
                    </a:lnTo>
                    <a:lnTo>
                      <a:pt x="1656" y="468"/>
                    </a:lnTo>
                    <a:lnTo>
                      <a:pt x="1548" y="432"/>
                    </a:lnTo>
                    <a:lnTo>
                      <a:pt x="1548" y="396"/>
                    </a:lnTo>
                    <a:lnTo>
                      <a:pt x="1512" y="288"/>
                    </a:lnTo>
                    <a:lnTo>
                      <a:pt x="1512" y="144"/>
                    </a:lnTo>
                    <a:lnTo>
                      <a:pt x="1548" y="72"/>
                    </a:lnTo>
                    <a:lnTo>
                      <a:pt x="1368" y="0"/>
                    </a:lnTo>
                    <a:lnTo>
                      <a:pt x="1296" y="0"/>
                    </a:lnTo>
                    <a:lnTo>
                      <a:pt x="1296" y="36"/>
                    </a:lnTo>
                    <a:lnTo>
                      <a:pt x="1260" y="180"/>
                    </a:lnTo>
                    <a:lnTo>
                      <a:pt x="1116" y="288"/>
                    </a:lnTo>
                    <a:lnTo>
                      <a:pt x="828" y="468"/>
                    </a:lnTo>
                    <a:lnTo>
                      <a:pt x="432" y="648"/>
                    </a:lnTo>
                    <a:lnTo>
                      <a:pt x="324" y="720"/>
                    </a:lnTo>
                    <a:lnTo>
                      <a:pt x="216" y="792"/>
                    </a:lnTo>
                    <a:lnTo>
                      <a:pt x="144" y="936"/>
                    </a:lnTo>
                    <a:lnTo>
                      <a:pt x="72" y="1080"/>
                    </a:lnTo>
                    <a:lnTo>
                      <a:pt x="0" y="1260"/>
                    </a:lnTo>
                    <a:lnTo>
                      <a:pt x="0" y="1440"/>
                    </a:lnTo>
                    <a:lnTo>
                      <a:pt x="36" y="1656"/>
                    </a:lnTo>
                    <a:lnTo>
                      <a:pt x="144" y="1908"/>
                    </a:lnTo>
                    <a:lnTo>
                      <a:pt x="576" y="2736"/>
                    </a:lnTo>
                    <a:lnTo>
                      <a:pt x="612" y="2772"/>
                    </a:lnTo>
                    <a:lnTo>
                      <a:pt x="720" y="2880"/>
                    </a:lnTo>
                    <a:lnTo>
                      <a:pt x="864" y="3024"/>
                    </a:lnTo>
                    <a:lnTo>
                      <a:pt x="972" y="3060"/>
                    </a:lnTo>
                    <a:lnTo>
                      <a:pt x="1116" y="3096"/>
                    </a:lnTo>
                    <a:lnTo>
                      <a:pt x="2592" y="3168"/>
                    </a:lnTo>
                    <a:lnTo>
                      <a:pt x="2808" y="3168"/>
                    </a:lnTo>
                    <a:lnTo>
                      <a:pt x="2952" y="3096"/>
                    </a:lnTo>
                    <a:lnTo>
                      <a:pt x="2988" y="3024"/>
                    </a:lnTo>
                    <a:lnTo>
                      <a:pt x="3024" y="28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190" name="Freeform 127"/>
              <p:cNvSpPr>
                <a:spLocks/>
              </p:cNvSpPr>
              <p:nvPr/>
            </p:nvSpPr>
            <p:spPr bwMode="auto">
              <a:xfrm>
                <a:off x="6705600" y="5294313"/>
                <a:ext cx="139700" cy="155575"/>
              </a:xfrm>
              <a:custGeom>
                <a:avLst/>
                <a:gdLst/>
                <a:ahLst/>
                <a:cxnLst>
                  <a:cxn ang="0">
                    <a:pos x="1584" y="972"/>
                  </a:cxn>
                  <a:cxn ang="0">
                    <a:pos x="1476" y="828"/>
                  </a:cxn>
                  <a:cxn ang="0">
                    <a:pos x="1440" y="756"/>
                  </a:cxn>
                  <a:cxn ang="0">
                    <a:pos x="1332" y="720"/>
                  </a:cxn>
                  <a:cxn ang="0">
                    <a:pos x="900" y="504"/>
                  </a:cxn>
                  <a:cxn ang="0">
                    <a:pos x="576" y="324"/>
                  </a:cxn>
                  <a:cxn ang="0">
                    <a:pos x="432" y="216"/>
                  </a:cxn>
                  <a:cxn ang="0">
                    <a:pos x="396" y="180"/>
                  </a:cxn>
                  <a:cxn ang="0">
                    <a:pos x="360" y="36"/>
                  </a:cxn>
                  <a:cxn ang="0">
                    <a:pos x="360" y="0"/>
                  </a:cxn>
                  <a:cxn ang="0">
                    <a:pos x="288" y="0"/>
                  </a:cxn>
                  <a:cxn ang="0">
                    <a:pos x="108" y="72"/>
                  </a:cxn>
                  <a:cxn ang="0">
                    <a:pos x="144" y="288"/>
                  </a:cxn>
                  <a:cxn ang="0">
                    <a:pos x="144" y="360"/>
                  </a:cxn>
                  <a:cxn ang="0">
                    <a:pos x="108" y="432"/>
                  </a:cxn>
                  <a:cxn ang="0">
                    <a:pos x="0" y="468"/>
                  </a:cxn>
                  <a:cxn ang="0">
                    <a:pos x="36" y="756"/>
                  </a:cxn>
                  <a:cxn ang="0">
                    <a:pos x="108" y="1080"/>
                  </a:cxn>
                  <a:cxn ang="0">
                    <a:pos x="180" y="1332"/>
                  </a:cxn>
                  <a:cxn ang="0">
                    <a:pos x="180" y="1584"/>
                  </a:cxn>
                  <a:cxn ang="0">
                    <a:pos x="180" y="1692"/>
                  </a:cxn>
                  <a:cxn ang="0">
                    <a:pos x="180" y="1728"/>
                  </a:cxn>
                  <a:cxn ang="0">
                    <a:pos x="216" y="1764"/>
                  </a:cxn>
                  <a:cxn ang="0">
                    <a:pos x="468" y="1728"/>
                  </a:cxn>
                  <a:cxn ang="0">
                    <a:pos x="504" y="1728"/>
                  </a:cxn>
                  <a:cxn ang="0">
                    <a:pos x="504" y="1692"/>
                  </a:cxn>
                  <a:cxn ang="0">
                    <a:pos x="612" y="1080"/>
                  </a:cxn>
                  <a:cxn ang="0">
                    <a:pos x="648" y="1044"/>
                  </a:cxn>
                  <a:cxn ang="0">
                    <a:pos x="684" y="1044"/>
                  </a:cxn>
                  <a:cxn ang="0">
                    <a:pos x="720" y="1008"/>
                  </a:cxn>
                  <a:cxn ang="0">
                    <a:pos x="1548" y="1008"/>
                  </a:cxn>
                  <a:cxn ang="0">
                    <a:pos x="1584" y="1008"/>
                  </a:cxn>
                  <a:cxn ang="0">
                    <a:pos x="1584" y="972"/>
                  </a:cxn>
                </a:cxnLst>
                <a:rect l="0" t="0" r="r" b="b"/>
                <a:pathLst>
                  <a:path w="1584" h="1764">
                    <a:moveTo>
                      <a:pt x="1584" y="972"/>
                    </a:moveTo>
                    <a:lnTo>
                      <a:pt x="1476" y="828"/>
                    </a:lnTo>
                    <a:lnTo>
                      <a:pt x="1440" y="756"/>
                    </a:lnTo>
                    <a:lnTo>
                      <a:pt x="1332" y="720"/>
                    </a:lnTo>
                    <a:lnTo>
                      <a:pt x="900" y="504"/>
                    </a:lnTo>
                    <a:lnTo>
                      <a:pt x="576" y="324"/>
                    </a:lnTo>
                    <a:lnTo>
                      <a:pt x="432" y="216"/>
                    </a:lnTo>
                    <a:lnTo>
                      <a:pt x="396" y="180"/>
                    </a:lnTo>
                    <a:lnTo>
                      <a:pt x="360" y="36"/>
                    </a:lnTo>
                    <a:lnTo>
                      <a:pt x="360" y="0"/>
                    </a:lnTo>
                    <a:lnTo>
                      <a:pt x="288" y="0"/>
                    </a:lnTo>
                    <a:lnTo>
                      <a:pt x="108" y="72"/>
                    </a:lnTo>
                    <a:lnTo>
                      <a:pt x="144" y="288"/>
                    </a:lnTo>
                    <a:lnTo>
                      <a:pt x="144" y="360"/>
                    </a:lnTo>
                    <a:lnTo>
                      <a:pt x="108" y="432"/>
                    </a:lnTo>
                    <a:lnTo>
                      <a:pt x="0" y="468"/>
                    </a:lnTo>
                    <a:lnTo>
                      <a:pt x="36" y="756"/>
                    </a:lnTo>
                    <a:lnTo>
                      <a:pt x="108" y="1080"/>
                    </a:lnTo>
                    <a:lnTo>
                      <a:pt x="180" y="1332"/>
                    </a:lnTo>
                    <a:lnTo>
                      <a:pt x="180" y="1584"/>
                    </a:lnTo>
                    <a:lnTo>
                      <a:pt x="180" y="1692"/>
                    </a:lnTo>
                    <a:lnTo>
                      <a:pt x="180" y="1728"/>
                    </a:lnTo>
                    <a:lnTo>
                      <a:pt x="216" y="1764"/>
                    </a:lnTo>
                    <a:lnTo>
                      <a:pt x="468" y="1728"/>
                    </a:lnTo>
                    <a:lnTo>
                      <a:pt x="504" y="1728"/>
                    </a:lnTo>
                    <a:lnTo>
                      <a:pt x="504" y="1692"/>
                    </a:lnTo>
                    <a:lnTo>
                      <a:pt x="612" y="1080"/>
                    </a:lnTo>
                    <a:lnTo>
                      <a:pt x="648" y="1044"/>
                    </a:lnTo>
                    <a:lnTo>
                      <a:pt x="684" y="1044"/>
                    </a:lnTo>
                    <a:lnTo>
                      <a:pt x="720" y="1008"/>
                    </a:lnTo>
                    <a:lnTo>
                      <a:pt x="1548" y="1008"/>
                    </a:lnTo>
                    <a:lnTo>
                      <a:pt x="1584" y="1008"/>
                    </a:lnTo>
                    <a:lnTo>
                      <a:pt x="1584" y="9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205" name="Freeform 128"/>
              <p:cNvSpPr>
                <a:spLocks/>
              </p:cNvSpPr>
              <p:nvPr/>
            </p:nvSpPr>
            <p:spPr bwMode="auto">
              <a:xfrm>
                <a:off x="6870700" y="5459413"/>
                <a:ext cx="38100" cy="50800"/>
              </a:xfrm>
              <a:custGeom>
                <a:avLst/>
                <a:gdLst/>
                <a:ahLst/>
                <a:cxnLst>
                  <a:cxn ang="0">
                    <a:pos x="396" y="324"/>
                  </a:cxn>
                  <a:cxn ang="0">
                    <a:pos x="360" y="504"/>
                  </a:cxn>
                  <a:cxn ang="0">
                    <a:pos x="324" y="576"/>
                  </a:cxn>
                  <a:cxn ang="0">
                    <a:pos x="216" y="576"/>
                  </a:cxn>
                  <a:cxn ang="0">
                    <a:pos x="144" y="540"/>
                  </a:cxn>
                  <a:cxn ang="0">
                    <a:pos x="72" y="468"/>
                  </a:cxn>
                  <a:cxn ang="0">
                    <a:pos x="0" y="360"/>
                  </a:cxn>
                  <a:cxn ang="0">
                    <a:pos x="0" y="252"/>
                  </a:cxn>
                  <a:cxn ang="0">
                    <a:pos x="36" y="144"/>
                  </a:cxn>
                  <a:cxn ang="0">
                    <a:pos x="108" y="71"/>
                  </a:cxn>
                  <a:cxn ang="0">
                    <a:pos x="216" y="0"/>
                  </a:cxn>
                  <a:cxn ang="0">
                    <a:pos x="324" y="0"/>
                  </a:cxn>
                  <a:cxn ang="0">
                    <a:pos x="396" y="36"/>
                  </a:cxn>
                  <a:cxn ang="0">
                    <a:pos x="432" y="108"/>
                  </a:cxn>
                  <a:cxn ang="0">
                    <a:pos x="396" y="324"/>
                  </a:cxn>
                </a:cxnLst>
                <a:rect l="0" t="0" r="r" b="b"/>
                <a:pathLst>
                  <a:path w="432" h="576">
                    <a:moveTo>
                      <a:pt x="396" y="324"/>
                    </a:moveTo>
                    <a:lnTo>
                      <a:pt x="360" y="504"/>
                    </a:lnTo>
                    <a:lnTo>
                      <a:pt x="324" y="576"/>
                    </a:lnTo>
                    <a:lnTo>
                      <a:pt x="216" y="576"/>
                    </a:lnTo>
                    <a:lnTo>
                      <a:pt x="144" y="540"/>
                    </a:lnTo>
                    <a:lnTo>
                      <a:pt x="72" y="468"/>
                    </a:lnTo>
                    <a:lnTo>
                      <a:pt x="0" y="360"/>
                    </a:lnTo>
                    <a:lnTo>
                      <a:pt x="0" y="252"/>
                    </a:lnTo>
                    <a:lnTo>
                      <a:pt x="36" y="144"/>
                    </a:lnTo>
                    <a:lnTo>
                      <a:pt x="108" y="71"/>
                    </a:lnTo>
                    <a:lnTo>
                      <a:pt x="216" y="0"/>
                    </a:lnTo>
                    <a:lnTo>
                      <a:pt x="324" y="0"/>
                    </a:lnTo>
                    <a:lnTo>
                      <a:pt x="396" y="36"/>
                    </a:lnTo>
                    <a:lnTo>
                      <a:pt x="432" y="108"/>
                    </a:lnTo>
                    <a:lnTo>
                      <a:pt x="396"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206" name="Freeform 129"/>
              <p:cNvSpPr>
                <a:spLocks/>
              </p:cNvSpPr>
              <p:nvPr/>
            </p:nvSpPr>
            <p:spPr bwMode="auto">
              <a:xfrm>
                <a:off x="6902450" y="5338763"/>
                <a:ext cx="15875" cy="12700"/>
              </a:xfrm>
              <a:custGeom>
                <a:avLst/>
                <a:gdLst/>
                <a:ahLst/>
                <a:cxnLst>
                  <a:cxn ang="0">
                    <a:pos x="180" y="72"/>
                  </a:cxn>
                  <a:cxn ang="0">
                    <a:pos x="180" y="108"/>
                  </a:cxn>
                  <a:cxn ang="0">
                    <a:pos x="108" y="144"/>
                  </a:cxn>
                  <a:cxn ang="0">
                    <a:pos x="36" y="108"/>
                  </a:cxn>
                  <a:cxn ang="0">
                    <a:pos x="0" y="72"/>
                  </a:cxn>
                  <a:cxn ang="0">
                    <a:pos x="36" y="0"/>
                  </a:cxn>
                  <a:cxn ang="0">
                    <a:pos x="108" y="0"/>
                  </a:cxn>
                  <a:cxn ang="0">
                    <a:pos x="180" y="0"/>
                  </a:cxn>
                  <a:cxn ang="0">
                    <a:pos x="180" y="72"/>
                  </a:cxn>
                </a:cxnLst>
                <a:rect l="0" t="0" r="r" b="b"/>
                <a:pathLst>
                  <a:path w="180" h="144">
                    <a:moveTo>
                      <a:pt x="180" y="72"/>
                    </a:moveTo>
                    <a:lnTo>
                      <a:pt x="180" y="108"/>
                    </a:lnTo>
                    <a:lnTo>
                      <a:pt x="108" y="144"/>
                    </a:lnTo>
                    <a:lnTo>
                      <a:pt x="36" y="108"/>
                    </a:lnTo>
                    <a:lnTo>
                      <a:pt x="0" y="72"/>
                    </a:lnTo>
                    <a:lnTo>
                      <a:pt x="36" y="0"/>
                    </a:lnTo>
                    <a:lnTo>
                      <a:pt x="108" y="0"/>
                    </a:lnTo>
                    <a:lnTo>
                      <a:pt x="180" y="0"/>
                    </a:lnTo>
                    <a:lnTo>
                      <a:pt x="180"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a:p>
            </p:txBody>
          </p:sp>
        </p:grpSp>
        <p:grpSp>
          <p:nvGrpSpPr>
            <p:cNvPr id="12" name="组合 758"/>
            <p:cNvGrpSpPr/>
            <p:nvPr/>
          </p:nvGrpSpPr>
          <p:grpSpPr>
            <a:xfrm rot="10800000">
              <a:off x="10213078" y="4605910"/>
              <a:ext cx="327915" cy="205373"/>
              <a:chOff x="7440613" y="4868863"/>
              <a:chExt cx="1019175" cy="828675"/>
            </a:xfrm>
            <a:solidFill>
              <a:srgbClr val="C00000"/>
            </a:solidFill>
          </p:grpSpPr>
          <p:sp>
            <p:nvSpPr>
              <p:cNvPr id="423" name="Freeform 15"/>
              <p:cNvSpPr>
                <a:spLocks/>
              </p:cNvSpPr>
              <p:nvPr/>
            </p:nvSpPr>
            <p:spPr bwMode="auto">
              <a:xfrm>
                <a:off x="7832726" y="5462588"/>
                <a:ext cx="234950" cy="234950"/>
              </a:xfrm>
              <a:custGeom>
                <a:avLst/>
                <a:gdLst/>
                <a:ahLst/>
                <a:cxnLst>
                  <a:cxn ang="0">
                    <a:pos x="3281" y="680"/>
                  </a:cxn>
                  <a:cxn ang="0">
                    <a:pos x="3439" y="907"/>
                  </a:cxn>
                  <a:cxn ang="0">
                    <a:pos x="3559" y="1151"/>
                  </a:cxn>
                  <a:cxn ang="0">
                    <a:pos x="3642" y="1406"/>
                  </a:cxn>
                  <a:cxn ang="0">
                    <a:pos x="3686" y="1670"/>
                  </a:cxn>
                  <a:cxn ang="0">
                    <a:pos x="3693" y="1936"/>
                  </a:cxn>
                  <a:cxn ang="0">
                    <a:pos x="3661" y="2201"/>
                  </a:cxn>
                  <a:cxn ang="0">
                    <a:pos x="3591" y="2460"/>
                  </a:cxn>
                  <a:cxn ang="0">
                    <a:pos x="3484" y="2708"/>
                  </a:cxn>
                  <a:cxn ang="0">
                    <a:pos x="3339" y="2941"/>
                  </a:cxn>
                  <a:cxn ang="0">
                    <a:pos x="3155" y="3155"/>
                  </a:cxn>
                  <a:cxn ang="0">
                    <a:pos x="2941" y="3339"/>
                  </a:cxn>
                  <a:cxn ang="0">
                    <a:pos x="2708" y="3484"/>
                  </a:cxn>
                  <a:cxn ang="0">
                    <a:pos x="2460" y="3592"/>
                  </a:cxn>
                  <a:cxn ang="0">
                    <a:pos x="2201" y="3661"/>
                  </a:cxn>
                  <a:cxn ang="0">
                    <a:pos x="1936" y="3693"/>
                  </a:cxn>
                  <a:cxn ang="0">
                    <a:pos x="1670" y="3687"/>
                  </a:cxn>
                  <a:cxn ang="0">
                    <a:pos x="1408" y="3643"/>
                  </a:cxn>
                  <a:cxn ang="0">
                    <a:pos x="1152" y="3561"/>
                  </a:cxn>
                  <a:cxn ang="0">
                    <a:pos x="908" y="3440"/>
                  </a:cxn>
                  <a:cxn ang="0">
                    <a:pos x="680" y="3282"/>
                  </a:cxn>
                  <a:cxn ang="0">
                    <a:pos x="475" y="3086"/>
                  </a:cxn>
                  <a:cxn ang="0">
                    <a:pos x="304" y="2866"/>
                  </a:cxn>
                  <a:cxn ang="0">
                    <a:pos x="172" y="2627"/>
                  </a:cxn>
                  <a:cxn ang="0">
                    <a:pos x="76" y="2374"/>
                  </a:cxn>
                  <a:cxn ang="0">
                    <a:pos x="19" y="2114"/>
                  </a:cxn>
                  <a:cxn ang="0">
                    <a:pos x="0" y="1848"/>
                  </a:cxn>
                  <a:cxn ang="0">
                    <a:pos x="19" y="1582"/>
                  </a:cxn>
                  <a:cxn ang="0">
                    <a:pos x="76" y="1321"/>
                  </a:cxn>
                  <a:cxn ang="0">
                    <a:pos x="171" y="1069"/>
                  </a:cxn>
                  <a:cxn ang="0">
                    <a:pos x="304" y="830"/>
                  </a:cxn>
                  <a:cxn ang="0">
                    <a:pos x="475" y="609"/>
                  </a:cxn>
                  <a:cxn ang="0">
                    <a:pos x="680" y="414"/>
                  </a:cxn>
                  <a:cxn ang="0">
                    <a:pos x="907" y="255"/>
                  </a:cxn>
                  <a:cxn ang="0">
                    <a:pos x="1151" y="135"/>
                  </a:cxn>
                  <a:cxn ang="0">
                    <a:pos x="1407" y="52"/>
                  </a:cxn>
                  <a:cxn ang="0">
                    <a:pos x="1669" y="8"/>
                  </a:cxn>
                  <a:cxn ang="0">
                    <a:pos x="1936" y="2"/>
                  </a:cxn>
                  <a:cxn ang="0">
                    <a:pos x="2201" y="33"/>
                  </a:cxn>
                  <a:cxn ang="0">
                    <a:pos x="2459" y="104"/>
                  </a:cxn>
                  <a:cxn ang="0">
                    <a:pos x="2708" y="211"/>
                  </a:cxn>
                  <a:cxn ang="0">
                    <a:pos x="2940" y="356"/>
                  </a:cxn>
                  <a:cxn ang="0">
                    <a:pos x="3154" y="539"/>
                  </a:cxn>
                </a:cxnLst>
                <a:rect l="0" t="0" r="r" b="b"/>
                <a:pathLst>
                  <a:path w="3695" h="3695">
                    <a:moveTo>
                      <a:pt x="3154" y="539"/>
                    </a:moveTo>
                    <a:lnTo>
                      <a:pt x="3220" y="608"/>
                    </a:lnTo>
                    <a:lnTo>
                      <a:pt x="3281" y="680"/>
                    </a:lnTo>
                    <a:lnTo>
                      <a:pt x="3338" y="754"/>
                    </a:lnTo>
                    <a:lnTo>
                      <a:pt x="3391" y="829"/>
                    </a:lnTo>
                    <a:lnTo>
                      <a:pt x="3439" y="907"/>
                    </a:lnTo>
                    <a:lnTo>
                      <a:pt x="3483" y="987"/>
                    </a:lnTo>
                    <a:lnTo>
                      <a:pt x="3523" y="1068"/>
                    </a:lnTo>
                    <a:lnTo>
                      <a:pt x="3559" y="1151"/>
                    </a:lnTo>
                    <a:lnTo>
                      <a:pt x="3591" y="1235"/>
                    </a:lnTo>
                    <a:lnTo>
                      <a:pt x="3619" y="1320"/>
                    </a:lnTo>
                    <a:lnTo>
                      <a:pt x="3642" y="1406"/>
                    </a:lnTo>
                    <a:lnTo>
                      <a:pt x="3661" y="1493"/>
                    </a:lnTo>
                    <a:lnTo>
                      <a:pt x="3676" y="1582"/>
                    </a:lnTo>
                    <a:lnTo>
                      <a:pt x="3686" y="1670"/>
                    </a:lnTo>
                    <a:lnTo>
                      <a:pt x="3693" y="1758"/>
                    </a:lnTo>
                    <a:lnTo>
                      <a:pt x="3695" y="1847"/>
                    </a:lnTo>
                    <a:lnTo>
                      <a:pt x="3693" y="1936"/>
                    </a:lnTo>
                    <a:lnTo>
                      <a:pt x="3686" y="2024"/>
                    </a:lnTo>
                    <a:lnTo>
                      <a:pt x="3676" y="2113"/>
                    </a:lnTo>
                    <a:lnTo>
                      <a:pt x="3661" y="2201"/>
                    </a:lnTo>
                    <a:lnTo>
                      <a:pt x="3642" y="2288"/>
                    </a:lnTo>
                    <a:lnTo>
                      <a:pt x="3619" y="2374"/>
                    </a:lnTo>
                    <a:lnTo>
                      <a:pt x="3591" y="2460"/>
                    </a:lnTo>
                    <a:lnTo>
                      <a:pt x="3559" y="2544"/>
                    </a:lnTo>
                    <a:lnTo>
                      <a:pt x="3524" y="2626"/>
                    </a:lnTo>
                    <a:lnTo>
                      <a:pt x="3484" y="2708"/>
                    </a:lnTo>
                    <a:lnTo>
                      <a:pt x="3439" y="2788"/>
                    </a:lnTo>
                    <a:lnTo>
                      <a:pt x="3391" y="2865"/>
                    </a:lnTo>
                    <a:lnTo>
                      <a:pt x="3339" y="2941"/>
                    </a:lnTo>
                    <a:lnTo>
                      <a:pt x="3281" y="3015"/>
                    </a:lnTo>
                    <a:lnTo>
                      <a:pt x="3220" y="3086"/>
                    </a:lnTo>
                    <a:lnTo>
                      <a:pt x="3155" y="3155"/>
                    </a:lnTo>
                    <a:lnTo>
                      <a:pt x="3086" y="3220"/>
                    </a:lnTo>
                    <a:lnTo>
                      <a:pt x="3015" y="3282"/>
                    </a:lnTo>
                    <a:lnTo>
                      <a:pt x="2941" y="3339"/>
                    </a:lnTo>
                    <a:lnTo>
                      <a:pt x="2865" y="3391"/>
                    </a:lnTo>
                    <a:lnTo>
                      <a:pt x="2788" y="3440"/>
                    </a:lnTo>
                    <a:lnTo>
                      <a:pt x="2708" y="3484"/>
                    </a:lnTo>
                    <a:lnTo>
                      <a:pt x="2626" y="3524"/>
                    </a:lnTo>
                    <a:lnTo>
                      <a:pt x="2544" y="3560"/>
                    </a:lnTo>
                    <a:lnTo>
                      <a:pt x="2460" y="3592"/>
                    </a:lnTo>
                    <a:lnTo>
                      <a:pt x="2375" y="3619"/>
                    </a:lnTo>
                    <a:lnTo>
                      <a:pt x="2288" y="3643"/>
                    </a:lnTo>
                    <a:lnTo>
                      <a:pt x="2201" y="3661"/>
                    </a:lnTo>
                    <a:lnTo>
                      <a:pt x="2114" y="3676"/>
                    </a:lnTo>
                    <a:lnTo>
                      <a:pt x="2026" y="3687"/>
                    </a:lnTo>
                    <a:lnTo>
                      <a:pt x="1936" y="3693"/>
                    </a:lnTo>
                    <a:lnTo>
                      <a:pt x="1848" y="3695"/>
                    </a:lnTo>
                    <a:lnTo>
                      <a:pt x="1759" y="3693"/>
                    </a:lnTo>
                    <a:lnTo>
                      <a:pt x="1670" y="3687"/>
                    </a:lnTo>
                    <a:lnTo>
                      <a:pt x="1582" y="3676"/>
                    </a:lnTo>
                    <a:lnTo>
                      <a:pt x="1495" y="3662"/>
                    </a:lnTo>
                    <a:lnTo>
                      <a:pt x="1408" y="3643"/>
                    </a:lnTo>
                    <a:lnTo>
                      <a:pt x="1321" y="3620"/>
                    </a:lnTo>
                    <a:lnTo>
                      <a:pt x="1236" y="3592"/>
                    </a:lnTo>
                    <a:lnTo>
                      <a:pt x="1152" y="3561"/>
                    </a:lnTo>
                    <a:lnTo>
                      <a:pt x="1069" y="3524"/>
                    </a:lnTo>
                    <a:lnTo>
                      <a:pt x="987" y="3484"/>
                    </a:lnTo>
                    <a:lnTo>
                      <a:pt x="908" y="3440"/>
                    </a:lnTo>
                    <a:lnTo>
                      <a:pt x="830" y="3391"/>
                    </a:lnTo>
                    <a:lnTo>
                      <a:pt x="755" y="3339"/>
                    </a:lnTo>
                    <a:lnTo>
                      <a:pt x="680" y="3282"/>
                    </a:lnTo>
                    <a:lnTo>
                      <a:pt x="609" y="3220"/>
                    </a:lnTo>
                    <a:lnTo>
                      <a:pt x="541" y="3155"/>
                    </a:lnTo>
                    <a:lnTo>
                      <a:pt x="475" y="3086"/>
                    </a:lnTo>
                    <a:lnTo>
                      <a:pt x="414" y="3015"/>
                    </a:lnTo>
                    <a:lnTo>
                      <a:pt x="357" y="2941"/>
                    </a:lnTo>
                    <a:lnTo>
                      <a:pt x="304" y="2866"/>
                    </a:lnTo>
                    <a:lnTo>
                      <a:pt x="256" y="2788"/>
                    </a:lnTo>
                    <a:lnTo>
                      <a:pt x="212" y="2709"/>
                    </a:lnTo>
                    <a:lnTo>
                      <a:pt x="172" y="2627"/>
                    </a:lnTo>
                    <a:lnTo>
                      <a:pt x="136" y="2544"/>
                    </a:lnTo>
                    <a:lnTo>
                      <a:pt x="104" y="2460"/>
                    </a:lnTo>
                    <a:lnTo>
                      <a:pt x="76" y="2374"/>
                    </a:lnTo>
                    <a:lnTo>
                      <a:pt x="53" y="2288"/>
                    </a:lnTo>
                    <a:lnTo>
                      <a:pt x="34" y="2201"/>
                    </a:lnTo>
                    <a:lnTo>
                      <a:pt x="19" y="2114"/>
                    </a:lnTo>
                    <a:lnTo>
                      <a:pt x="9" y="2025"/>
                    </a:lnTo>
                    <a:lnTo>
                      <a:pt x="2" y="1937"/>
                    </a:lnTo>
                    <a:lnTo>
                      <a:pt x="0" y="1848"/>
                    </a:lnTo>
                    <a:lnTo>
                      <a:pt x="2" y="1759"/>
                    </a:lnTo>
                    <a:lnTo>
                      <a:pt x="9" y="1670"/>
                    </a:lnTo>
                    <a:lnTo>
                      <a:pt x="19" y="1582"/>
                    </a:lnTo>
                    <a:lnTo>
                      <a:pt x="34" y="1494"/>
                    </a:lnTo>
                    <a:lnTo>
                      <a:pt x="53" y="1407"/>
                    </a:lnTo>
                    <a:lnTo>
                      <a:pt x="76" y="1321"/>
                    </a:lnTo>
                    <a:lnTo>
                      <a:pt x="104" y="1236"/>
                    </a:lnTo>
                    <a:lnTo>
                      <a:pt x="136" y="1151"/>
                    </a:lnTo>
                    <a:lnTo>
                      <a:pt x="171" y="1069"/>
                    </a:lnTo>
                    <a:lnTo>
                      <a:pt x="211" y="988"/>
                    </a:lnTo>
                    <a:lnTo>
                      <a:pt x="255" y="907"/>
                    </a:lnTo>
                    <a:lnTo>
                      <a:pt x="304" y="830"/>
                    </a:lnTo>
                    <a:lnTo>
                      <a:pt x="356" y="754"/>
                    </a:lnTo>
                    <a:lnTo>
                      <a:pt x="414" y="681"/>
                    </a:lnTo>
                    <a:lnTo>
                      <a:pt x="475" y="609"/>
                    </a:lnTo>
                    <a:lnTo>
                      <a:pt x="540" y="540"/>
                    </a:lnTo>
                    <a:lnTo>
                      <a:pt x="609" y="475"/>
                    </a:lnTo>
                    <a:lnTo>
                      <a:pt x="680" y="414"/>
                    </a:lnTo>
                    <a:lnTo>
                      <a:pt x="754" y="356"/>
                    </a:lnTo>
                    <a:lnTo>
                      <a:pt x="830" y="303"/>
                    </a:lnTo>
                    <a:lnTo>
                      <a:pt x="907" y="255"/>
                    </a:lnTo>
                    <a:lnTo>
                      <a:pt x="987" y="211"/>
                    </a:lnTo>
                    <a:lnTo>
                      <a:pt x="1069" y="171"/>
                    </a:lnTo>
                    <a:lnTo>
                      <a:pt x="1151" y="135"/>
                    </a:lnTo>
                    <a:lnTo>
                      <a:pt x="1235" y="104"/>
                    </a:lnTo>
                    <a:lnTo>
                      <a:pt x="1320" y="76"/>
                    </a:lnTo>
                    <a:lnTo>
                      <a:pt x="1407" y="52"/>
                    </a:lnTo>
                    <a:lnTo>
                      <a:pt x="1494" y="33"/>
                    </a:lnTo>
                    <a:lnTo>
                      <a:pt x="1581" y="19"/>
                    </a:lnTo>
                    <a:lnTo>
                      <a:pt x="1669" y="8"/>
                    </a:lnTo>
                    <a:lnTo>
                      <a:pt x="1759" y="2"/>
                    </a:lnTo>
                    <a:lnTo>
                      <a:pt x="1847" y="0"/>
                    </a:lnTo>
                    <a:lnTo>
                      <a:pt x="1936" y="2"/>
                    </a:lnTo>
                    <a:lnTo>
                      <a:pt x="2025" y="8"/>
                    </a:lnTo>
                    <a:lnTo>
                      <a:pt x="2113" y="19"/>
                    </a:lnTo>
                    <a:lnTo>
                      <a:pt x="2201" y="33"/>
                    </a:lnTo>
                    <a:lnTo>
                      <a:pt x="2287" y="52"/>
                    </a:lnTo>
                    <a:lnTo>
                      <a:pt x="2374" y="76"/>
                    </a:lnTo>
                    <a:lnTo>
                      <a:pt x="2459" y="104"/>
                    </a:lnTo>
                    <a:lnTo>
                      <a:pt x="2543" y="135"/>
                    </a:lnTo>
                    <a:lnTo>
                      <a:pt x="2626" y="171"/>
                    </a:lnTo>
                    <a:lnTo>
                      <a:pt x="2708" y="211"/>
                    </a:lnTo>
                    <a:lnTo>
                      <a:pt x="2787" y="255"/>
                    </a:lnTo>
                    <a:lnTo>
                      <a:pt x="2865" y="303"/>
                    </a:lnTo>
                    <a:lnTo>
                      <a:pt x="2940" y="356"/>
                    </a:lnTo>
                    <a:lnTo>
                      <a:pt x="3015" y="413"/>
                    </a:lnTo>
                    <a:lnTo>
                      <a:pt x="3086" y="474"/>
                    </a:lnTo>
                    <a:lnTo>
                      <a:pt x="3154" y="5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4" name="Freeform 16"/>
              <p:cNvSpPr>
                <a:spLocks noEditPoints="1"/>
              </p:cNvSpPr>
              <p:nvPr/>
            </p:nvSpPr>
            <p:spPr bwMode="auto">
              <a:xfrm>
                <a:off x="7440613" y="4868863"/>
                <a:ext cx="1019175" cy="544513"/>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431" name="矩形 430"/>
            <p:cNvSpPr/>
            <p:nvPr/>
          </p:nvSpPr>
          <p:spPr>
            <a:xfrm>
              <a:off x="9256706" y="5847056"/>
              <a:ext cx="2185994" cy="389973"/>
            </a:xfrm>
            <a:prstGeom prst="rect">
              <a:avLst/>
            </a:prstGeom>
          </p:spPr>
          <p:txBody>
            <a:bodyPr wrap="square" lIns="121944" tIns="60972" rIns="121944" bIns="60972">
              <a:spAutoFit/>
            </a:bodyPr>
            <a:lstStyle/>
            <a:p>
              <a:pPr marL="92069" indent="-92069" defTabSz="801634">
                <a:spcBef>
                  <a:spcPts val="300"/>
                </a:spcBef>
                <a:spcAft>
                  <a:spcPts val="0"/>
                </a:spcAft>
                <a:buClr>
                  <a:schemeClr val="tx1"/>
                </a:buClr>
                <a:buSzPct val="60000"/>
                <a:tabLst>
                  <a:tab pos="182551" algn="l"/>
                </a:tabLst>
              </a:pPr>
              <a:r>
                <a:rPr lang="en-US" altLang="zh-CN" sz="1100" dirty="0" smtClean="0">
                  <a:ea typeface="黑体" pitchFamily="2" charset="-122"/>
                  <a:cs typeface="Calibri" pitchFamily="34" charset="0"/>
                  <a:sym typeface="Calibri" pitchFamily="34" charset="0"/>
                </a:rPr>
                <a:t>        </a:t>
              </a:r>
              <a:r>
                <a:rPr lang="zh-CN" altLang="en-US" sz="1100" dirty="0" smtClean="0">
                  <a:ea typeface="黑体" pitchFamily="2" charset="-122"/>
                  <a:cs typeface="Calibri" pitchFamily="34" charset="0"/>
                  <a:sym typeface="Calibri" pitchFamily="34" charset="0"/>
                </a:rPr>
                <a:t>移动多媒体教室</a:t>
              </a:r>
            </a:p>
          </p:txBody>
        </p:sp>
        <p:grpSp>
          <p:nvGrpSpPr>
            <p:cNvPr id="13" name="组合 264"/>
            <p:cNvGrpSpPr/>
            <p:nvPr/>
          </p:nvGrpSpPr>
          <p:grpSpPr>
            <a:xfrm>
              <a:off x="10053805" y="4261776"/>
              <a:ext cx="648266" cy="363670"/>
              <a:chOff x="906861" y="2987431"/>
              <a:chExt cx="433871" cy="312029"/>
            </a:xfrm>
          </p:grpSpPr>
          <p:sp>
            <p:nvSpPr>
              <p:cNvPr id="266"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 name="组合 266"/>
              <p:cNvGrpSpPr>
                <a:grpSpLocks noChangeAspect="1"/>
              </p:cNvGrpSpPr>
              <p:nvPr/>
            </p:nvGrpSpPr>
            <p:grpSpPr>
              <a:xfrm>
                <a:off x="1197897" y="2987431"/>
                <a:ext cx="118804" cy="144000"/>
                <a:chOff x="1175037" y="2926471"/>
                <a:chExt cx="171437" cy="207796"/>
              </a:xfrm>
            </p:grpSpPr>
            <p:sp>
              <p:nvSpPr>
                <p:cNvPr id="269"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1"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3"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68"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75" name="左箭头标注 274"/>
            <p:cNvSpPr/>
            <p:nvPr/>
          </p:nvSpPr>
          <p:spPr bwMode="auto">
            <a:xfrm>
              <a:off x="7141879" y="1227830"/>
              <a:ext cx="2700621" cy="1270436"/>
            </a:xfrm>
            <a:prstGeom prst="leftArrowCallout">
              <a:avLst>
                <a:gd name="adj1" fmla="val 38572"/>
                <a:gd name="adj2" fmla="val 14541"/>
                <a:gd name="adj3" fmla="val 24855"/>
                <a:gd name="adj4" fmla="val 86753"/>
              </a:avLst>
            </a:prstGeom>
            <a:noFill/>
            <a:ln w="15875">
              <a:solidFill>
                <a:schemeClr val="bg1">
                  <a:lumMod val="50000"/>
                </a:schemeClr>
              </a:solidFill>
              <a:prstDash val="sysDot"/>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36" tIns="60968" rIns="121936" bIns="60968" numCol="1" rtlCol="0" anchor="t" anchorCtr="0" compatLnSpc="1">
              <a:prstTxWarp prst="textNoShape">
                <a:avLst/>
              </a:prstTxWarp>
            </a:bodyPr>
            <a:lstStyle/>
            <a:p>
              <a:pPr defTabSz="440831" eaLnBrk="0" hangingPunct="0">
                <a:buClr>
                  <a:srgbClr val="CC9900"/>
                </a:buClr>
                <a:buSzPct val="60000"/>
                <a:buFont typeface="Wingdings" pitchFamily="2" charset="2"/>
                <a:buChar char="n"/>
              </a:pPr>
              <a:endParaRPr lang="zh-CN" altLang="en-US" kern="0" dirty="0" smtClean="0">
                <a:solidFill>
                  <a:sysClr val="windowText" lastClr="000000"/>
                </a:solidFill>
              </a:endParaRPr>
            </a:p>
          </p:txBody>
        </p:sp>
        <p:sp>
          <p:nvSpPr>
            <p:cNvPr id="282" name="圆柱形 281"/>
            <p:cNvSpPr/>
            <p:nvPr/>
          </p:nvSpPr>
          <p:spPr bwMode="auto">
            <a:xfrm rot="16200000">
              <a:off x="6176027" y="-587068"/>
              <a:ext cx="41958" cy="8800901"/>
            </a:xfrm>
            <a:prstGeom prst="can">
              <a:avLst>
                <a:gd name="adj" fmla="val 13571"/>
              </a:avLst>
            </a:prstGeom>
            <a:solidFill>
              <a:srgbClr val="0070C0"/>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330" name="TextBox 329"/>
            <p:cNvSpPr txBox="1"/>
            <p:nvPr/>
          </p:nvSpPr>
          <p:spPr>
            <a:xfrm>
              <a:off x="5787662" y="3292617"/>
              <a:ext cx="873982" cy="163680"/>
            </a:xfrm>
            <a:prstGeom prst="rect">
              <a:avLst/>
            </a:prstGeom>
            <a:noFill/>
            <a:ln w="25400" cap="flat" cmpd="sng" algn="ctr">
              <a:noFill/>
              <a:prstDash val="solid"/>
            </a:ln>
            <a:effectLst/>
          </p:spPr>
          <p:txBody>
            <a:bodyPr wrap="none" lIns="96013" tIns="96013" rIns="96013" bIns="60968" rtlCol="0" anchor="ctr">
              <a:prstTxWarp prst="textPlain">
                <a:avLst/>
              </a:prstTxWarp>
              <a:noAutofit/>
            </a:bodyPr>
            <a:lstStyle/>
            <a:p>
              <a:pPr algn="ctr">
                <a:defRPr/>
              </a:pPr>
              <a:r>
                <a:rPr lang="zh-CN" altLang="en-US" sz="1000" b="1" kern="0" dirty="0" smtClean="0">
                  <a:latin typeface="+mn-lt"/>
                  <a:ea typeface="+mn-ea"/>
                </a:rPr>
                <a:t>校园网</a:t>
              </a:r>
              <a:endParaRPr lang="en-US" sz="1000" b="1" kern="0" dirty="0">
                <a:latin typeface="+mn-lt"/>
                <a:ea typeface="+mn-ea"/>
              </a:endParaRPr>
            </a:p>
          </p:txBody>
        </p:sp>
        <p:sp>
          <p:nvSpPr>
            <p:cNvPr id="332" name="左箭头标注 331"/>
            <p:cNvSpPr/>
            <p:nvPr/>
          </p:nvSpPr>
          <p:spPr bwMode="auto">
            <a:xfrm rot="10800000">
              <a:off x="2324100" y="1225158"/>
              <a:ext cx="3044246" cy="1273107"/>
            </a:xfrm>
            <a:prstGeom prst="leftArrowCallout">
              <a:avLst>
                <a:gd name="adj1" fmla="val 38572"/>
                <a:gd name="adj2" fmla="val 14541"/>
                <a:gd name="adj3" fmla="val 24855"/>
                <a:gd name="adj4" fmla="val 89569"/>
              </a:avLst>
            </a:prstGeom>
            <a:noFill/>
            <a:ln w="15875">
              <a:solidFill>
                <a:schemeClr val="bg1">
                  <a:lumMod val="50000"/>
                </a:schemeClr>
              </a:solidFill>
              <a:prstDash val="sysDot"/>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36" tIns="60968" rIns="121936" bIns="60968" numCol="1" rtlCol="0" anchor="t" anchorCtr="0" compatLnSpc="1">
              <a:prstTxWarp prst="textNoShape">
                <a:avLst/>
              </a:prstTxWarp>
            </a:bodyPr>
            <a:lstStyle/>
            <a:p>
              <a:pPr defTabSz="440831" eaLnBrk="0" hangingPunct="0">
                <a:buClr>
                  <a:srgbClr val="CC9900"/>
                </a:buClr>
                <a:buSzPct val="60000"/>
                <a:buFont typeface="Wingdings" pitchFamily="2" charset="2"/>
                <a:buChar char="n"/>
              </a:pPr>
              <a:endParaRPr lang="zh-CN" altLang="en-US" kern="0" dirty="0" smtClean="0">
                <a:solidFill>
                  <a:sysClr val="windowText" lastClr="000000"/>
                </a:solidFill>
              </a:endParaRPr>
            </a:p>
          </p:txBody>
        </p:sp>
        <p:grpSp>
          <p:nvGrpSpPr>
            <p:cNvPr id="15" name="组合 762"/>
            <p:cNvGrpSpPr/>
            <p:nvPr/>
          </p:nvGrpSpPr>
          <p:grpSpPr>
            <a:xfrm>
              <a:off x="3579469" y="1281594"/>
              <a:ext cx="1252994" cy="170238"/>
              <a:chOff x="3350869" y="1152395"/>
              <a:chExt cx="1252994" cy="190601"/>
            </a:xfrm>
          </p:grpSpPr>
          <p:sp>
            <p:nvSpPr>
              <p:cNvPr id="335" name="圆角矩形 334"/>
              <p:cNvSpPr/>
              <p:nvPr/>
            </p:nvSpPr>
            <p:spPr bwMode="auto">
              <a:xfrm>
                <a:off x="3350869" y="1152395"/>
                <a:ext cx="1252994" cy="190601"/>
              </a:xfrm>
              <a:prstGeom prst="roundRect">
                <a:avLst/>
              </a:prstGeom>
              <a:noFill/>
              <a:ln w="158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336" name="TextBox 335"/>
              <p:cNvSpPr txBox="1">
                <a:spLocks noChangeAspect="1"/>
              </p:cNvSpPr>
              <p:nvPr/>
            </p:nvSpPr>
            <p:spPr>
              <a:xfrm>
                <a:off x="3395301" y="1194751"/>
                <a:ext cx="1173015" cy="108304"/>
              </a:xfrm>
              <a:prstGeom prst="rect">
                <a:avLst/>
              </a:prstGeom>
              <a:noFill/>
            </p:spPr>
            <p:txBody>
              <a:bodyPr vert="horz" wrap="none" lIns="121944" tIns="60972" rIns="121944" bIns="60972" rtlCol="0">
                <a:prstTxWarp prst="textPlain">
                  <a:avLst/>
                </a:prstTxWarp>
                <a:spAutoFit/>
              </a:bodyPr>
              <a:lstStyle/>
              <a:p>
                <a:r>
                  <a:rPr lang="zh-CN" altLang="en-US" b="1" dirty="0" smtClean="0">
                    <a:latin typeface="+mn-lt"/>
                  </a:rPr>
                  <a:t>网络管理</a:t>
                </a:r>
                <a:endParaRPr lang="zh-CN" altLang="en-US" b="1" dirty="0">
                  <a:latin typeface="+mn-lt"/>
                </a:endParaRPr>
              </a:p>
            </p:txBody>
          </p:sp>
        </p:grpSp>
        <p:sp>
          <p:nvSpPr>
            <p:cNvPr id="337" name="圆角矩形 336"/>
            <p:cNvSpPr/>
            <p:nvPr/>
          </p:nvSpPr>
          <p:spPr bwMode="auto">
            <a:xfrm>
              <a:off x="3579469" y="1502272"/>
              <a:ext cx="1252994" cy="170238"/>
            </a:xfrm>
            <a:prstGeom prst="roundRect">
              <a:avLst/>
            </a:prstGeom>
            <a:noFill/>
            <a:ln w="158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338" name="TextBox 337"/>
            <p:cNvSpPr txBox="1">
              <a:spLocks noChangeAspect="1"/>
            </p:cNvSpPr>
            <p:nvPr/>
          </p:nvSpPr>
          <p:spPr>
            <a:xfrm>
              <a:off x="3623901" y="1540103"/>
              <a:ext cx="1173015" cy="96733"/>
            </a:xfrm>
            <a:prstGeom prst="rect">
              <a:avLst/>
            </a:prstGeom>
            <a:noFill/>
          </p:spPr>
          <p:txBody>
            <a:bodyPr vert="horz" wrap="none" lIns="121944" tIns="60972" rIns="121944" bIns="60972" rtlCol="0">
              <a:prstTxWarp prst="textPlain">
                <a:avLst/>
              </a:prstTxWarp>
              <a:spAutoFit/>
            </a:bodyPr>
            <a:lstStyle/>
            <a:p>
              <a:r>
                <a:rPr lang="zh-CN" altLang="en-US" b="1" dirty="0" smtClean="0">
                  <a:latin typeface="+mn-lt"/>
                </a:rPr>
                <a:t>远程控制</a:t>
              </a:r>
              <a:endParaRPr lang="zh-CN" altLang="en-US" b="1" dirty="0">
                <a:latin typeface="+mn-lt"/>
              </a:endParaRPr>
            </a:p>
          </p:txBody>
        </p:sp>
        <p:sp>
          <p:nvSpPr>
            <p:cNvPr id="339" name="圆角矩形 338"/>
            <p:cNvSpPr/>
            <p:nvPr/>
          </p:nvSpPr>
          <p:spPr bwMode="auto">
            <a:xfrm>
              <a:off x="3579469" y="1710339"/>
              <a:ext cx="1252994" cy="170238"/>
            </a:xfrm>
            <a:prstGeom prst="roundRect">
              <a:avLst/>
            </a:prstGeom>
            <a:noFill/>
            <a:ln w="158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340" name="TextBox 339"/>
            <p:cNvSpPr txBox="1">
              <a:spLocks noChangeAspect="1"/>
            </p:cNvSpPr>
            <p:nvPr/>
          </p:nvSpPr>
          <p:spPr>
            <a:xfrm>
              <a:off x="3623901" y="1748170"/>
              <a:ext cx="1173015" cy="96733"/>
            </a:xfrm>
            <a:prstGeom prst="rect">
              <a:avLst/>
            </a:prstGeom>
            <a:noFill/>
          </p:spPr>
          <p:txBody>
            <a:bodyPr vert="horz" wrap="none" lIns="121944" tIns="60972" rIns="121944" bIns="60972" rtlCol="0">
              <a:prstTxWarp prst="textPlain">
                <a:avLst/>
              </a:prstTxWarp>
              <a:spAutoFit/>
            </a:bodyPr>
            <a:lstStyle/>
            <a:p>
              <a:r>
                <a:rPr lang="zh-CN" altLang="en-US" b="1" dirty="0" smtClean="0">
                  <a:latin typeface="+mn-lt"/>
                </a:rPr>
                <a:t>自动配置</a:t>
              </a:r>
              <a:endParaRPr lang="zh-CN" altLang="en-US" b="1" dirty="0">
                <a:latin typeface="+mn-lt"/>
              </a:endParaRPr>
            </a:p>
          </p:txBody>
        </p:sp>
        <p:sp>
          <p:nvSpPr>
            <p:cNvPr id="341" name="圆角矩形 340"/>
            <p:cNvSpPr/>
            <p:nvPr/>
          </p:nvSpPr>
          <p:spPr bwMode="auto">
            <a:xfrm>
              <a:off x="3579469" y="1931017"/>
              <a:ext cx="1252994" cy="170238"/>
            </a:xfrm>
            <a:prstGeom prst="roundRect">
              <a:avLst/>
            </a:prstGeom>
            <a:noFill/>
            <a:ln w="158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342" name="TextBox 341"/>
            <p:cNvSpPr txBox="1">
              <a:spLocks noChangeAspect="1"/>
            </p:cNvSpPr>
            <p:nvPr/>
          </p:nvSpPr>
          <p:spPr>
            <a:xfrm>
              <a:off x="3623901" y="1968849"/>
              <a:ext cx="1173015" cy="96733"/>
            </a:xfrm>
            <a:prstGeom prst="rect">
              <a:avLst/>
            </a:prstGeom>
            <a:noFill/>
          </p:spPr>
          <p:txBody>
            <a:bodyPr vert="horz" wrap="none" lIns="121944" tIns="60972" rIns="121944" bIns="60972" rtlCol="0">
              <a:prstTxWarp prst="textPlain">
                <a:avLst/>
              </a:prstTxWarp>
              <a:spAutoFit/>
            </a:bodyPr>
            <a:lstStyle/>
            <a:p>
              <a:r>
                <a:rPr lang="zh-CN" altLang="en-US" b="1" dirty="0" smtClean="0">
                  <a:latin typeface="+mn-lt"/>
                </a:rPr>
                <a:t>远程诊断</a:t>
              </a:r>
              <a:endParaRPr lang="zh-CN" altLang="en-US" b="1" dirty="0">
                <a:latin typeface="+mn-lt"/>
              </a:endParaRPr>
            </a:p>
          </p:txBody>
        </p:sp>
        <p:grpSp>
          <p:nvGrpSpPr>
            <p:cNvPr id="16" name="组合 562"/>
            <p:cNvGrpSpPr/>
            <p:nvPr/>
          </p:nvGrpSpPr>
          <p:grpSpPr>
            <a:xfrm>
              <a:off x="5927913" y="3678928"/>
              <a:ext cx="599542" cy="350024"/>
              <a:chOff x="7466828" y="3241790"/>
              <a:chExt cx="648177" cy="400521"/>
            </a:xfrm>
          </p:grpSpPr>
          <p:sp>
            <p:nvSpPr>
              <p:cNvPr id="795" name="圆角矩形 794"/>
              <p:cNvSpPr/>
              <p:nvPr/>
            </p:nvSpPr>
            <p:spPr bwMode="auto">
              <a:xfrm>
                <a:off x="7511865" y="3241790"/>
                <a:ext cx="603140" cy="384089"/>
              </a:xfrm>
              <a:prstGeom prst="roundRect">
                <a:avLst>
                  <a:gd name="adj" fmla="val 0"/>
                </a:avLst>
              </a:prstGeom>
              <a:solidFill>
                <a:schemeClr val="bg1"/>
              </a:solid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grpSp>
            <p:nvGrpSpPr>
              <p:cNvPr id="17" name="组合 331"/>
              <p:cNvGrpSpPr>
                <a:grpSpLocks noChangeAspect="1"/>
              </p:cNvGrpSpPr>
              <p:nvPr/>
            </p:nvGrpSpPr>
            <p:grpSpPr>
              <a:xfrm>
                <a:off x="7466828" y="3243244"/>
                <a:ext cx="600698" cy="399067"/>
                <a:chOff x="10287403" y="1826574"/>
                <a:chExt cx="2327275" cy="2817813"/>
              </a:xfrm>
              <a:solidFill>
                <a:srgbClr val="0070C0"/>
              </a:solidFill>
            </p:grpSpPr>
            <p:sp>
              <p:nvSpPr>
                <p:cNvPr id="374"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75"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76"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77"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78"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79"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80"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89"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90"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91"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399"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00"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02"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03"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04"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05"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11"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12"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13"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15"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20"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27"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28"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0"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1"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2"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3"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4"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5"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6"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7"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8"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59"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0"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1"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2"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3"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4"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5"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6"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7"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8"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69"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0"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1"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2"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3"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4"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5"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6"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7"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8"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79"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0"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1"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2"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3"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4"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5"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6"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7"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8"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89"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0"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1"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2"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3"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4"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5"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6"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7"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8"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499"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0"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1"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2"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3"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4"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5"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6"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7"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8"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09"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0"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1"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2"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3"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4"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5"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6"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7"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8"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19"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0"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1"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2"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3"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4"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5"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6"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7"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8"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29"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0"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1"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2"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3"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4"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5"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6"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7"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8"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39"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0"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1"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2"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3"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4"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5"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6"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7"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48"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grpSp>
        </p:grpSp>
        <p:sp>
          <p:nvSpPr>
            <p:cNvPr id="796" name="圆角矩形 795"/>
            <p:cNvSpPr/>
            <p:nvPr/>
          </p:nvSpPr>
          <p:spPr bwMode="auto">
            <a:xfrm>
              <a:off x="7409551" y="3150518"/>
              <a:ext cx="557884" cy="335664"/>
            </a:xfrm>
            <a:prstGeom prst="roundRect">
              <a:avLst>
                <a:gd name="adj" fmla="val 0"/>
              </a:avLst>
            </a:prstGeom>
            <a:solidFill>
              <a:schemeClr val="bg1"/>
            </a:solid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grpSp>
          <p:nvGrpSpPr>
            <p:cNvPr id="18" name="组合 331"/>
            <p:cNvGrpSpPr>
              <a:grpSpLocks noChangeAspect="1"/>
            </p:cNvGrpSpPr>
            <p:nvPr/>
          </p:nvGrpSpPr>
          <p:grpSpPr>
            <a:xfrm>
              <a:off x="7410182" y="3151788"/>
              <a:ext cx="555625" cy="348754"/>
              <a:chOff x="10287403" y="1826574"/>
              <a:chExt cx="2327275" cy="2817813"/>
            </a:xfrm>
            <a:solidFill>
              <a:srgbClr val="0070C0"/>
            </a:solidFill>
          </p:grpSpPr>
          <p:sp>
            <p:nvSpPr>
              <p:cNvPr id="798"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99"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0"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1"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2"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3"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4"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5"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6"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7"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8"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09"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0"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1"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2"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3"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4"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5"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6"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7"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8"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19"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0"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1"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2"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3"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4"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5"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6"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7"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8"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29"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0"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1"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2"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3"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4"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5"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6"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7"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8"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39"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0"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1"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2"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3"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4"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5"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6"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7"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8"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49"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0"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1"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2"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3"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4"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5"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6"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7"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8"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59"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0"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1"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2"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3"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4"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5"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6"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7"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8"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69"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0"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1"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2"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3"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4"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5"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6"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7"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8"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79"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0"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1"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2"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3"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4"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5"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6"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7"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8"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89"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0"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1"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2"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3"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4"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5"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6"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7"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8"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899"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0"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1"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2"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3"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4"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5"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6"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7"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8"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09"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0"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1"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2"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3"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4"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5"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6"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7"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8"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19"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grpSp>
        <p:sp>
          <p:nvSpPr>
            <p:cNvPr id="920" name="圆角矩形 919"/>
            <p:cNvSpPr/>
            <p:nvPr/>
          </p:nvSpPr>
          <p:spPr bwMode="auto">
            <a:xfrm>
              <a:off x="4574591" y="3159398"/>
              <a:ext cx="557884" cy="335664"/>
            </a:xfrm>
            <a:prstGeom prst="roundRect">
              <a:avLst>
                <a:gd name="adj" fmla="val 0"/>
              </a:avLst>
            </a:prstGeom>
            <a:solidFill>
              <a:schemeClr val="bg1"/>
            </a:solid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grpSp>
          <p:nvGrpSpPr>
            <p:cNvPr id="19" name="组合 331"/>
            <p:cNvGrpSpPr>
              <a:grpSpLocks noChangeAspect="1"/>
            </p:cNvGrpSpPr>
            <p:nvPr/>
          </p:nvGrpSpPr>
          <p:grpSpPr>
            <a:xfrm>
              <a:off x="4575222" y="3160669"/>
              <a:ext cx="555625" cy="348754"/>
              <a:chOff x="10287403" y="1826574"/>
              <a:chExt cx="2327275" cy="2817813"/>
            </a:xfrm>
            <a:solidFill>
              <a:srgbClr val="0070C0"/>
            </a:solidFill>
          </p:grpSpPr>
          <p:sp>
            <p:nvSpPr>
              <p:cNvPr id="922"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23"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24"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25"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26"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27"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28"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29"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0"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1"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2"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3"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4"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5"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6"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7"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8"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39"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0"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1"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2"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3"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4"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5"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6"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7"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8"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49"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0"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1"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2"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3"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4"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5"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6"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7"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8"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59"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0"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1"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2"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3"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4"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5"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6"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7"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8"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69"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0"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1"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2"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3"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4"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5"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6"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7"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8"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79"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0"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1"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2"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3"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4"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5"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6"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7"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8"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89"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0"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1"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2"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3"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4"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5"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6"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7"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8"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999"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0"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1"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2"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3"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4"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5"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6"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7"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8"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09"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0"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1"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2"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3"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4"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5"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6"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7"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8"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19"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0"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1"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2"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3"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4"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5"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6"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7"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8"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29"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0"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1"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2"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3"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4"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5"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6"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7"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8"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39"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40"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41"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42"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1043"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grpSp>
        <p:sp>
          <p:nvSpPr>
            <p:cNvPr id="552" name="TextBox 551"/>
            <p:cNvSpPr txBox="1"/>
            <p:nvPr/>
          </p:nvSpPr>
          <p:spPr>
            <a:xfrm>
              <a:off x="1421779" y="3636753"/>
              <a:ext cx="720125" cy="115455"/>
            </a:xfrm>
            <a:prstGeom prst="rect">
              <a:avLst/>
            </a:prstGeom>
            <a:noFill/>
            <a:ln>
              <a:noFill/>
            </a:ln>
          </p:spPr>
          <p:txBody>
            <a:bodyPr wrap="none" lIns="121936" tIns="60968" rIns="121936" bIns="60968" rtlCol="0">
              <a:prstTxWarp prst="textPlain">
                <a:avLst/>
              </a:prstTxWarp>
              <a:spAutoFit/>
            </a:bodyPr>
            <a:lstStyle/>
            <a:p>
              <a:pPr algn="ctr">
                <a:defRPr/>
              </a:pPr>
              <a:r>
                <a:rPr lang="zh-CN" altLang="en-US" sz="900" b="1" kern="0" dirty="0" smtClean="0">
                  <a:latin typeface="+mn-lt"/>
                  <a:ea typeface="+mn-ea"/>
                </a:rPr>
                <a:t>控制流</a:t>
              </a:r>
              <a:endParaRPr lang="en-US" altLang="zh-CN" sz="900" b="1" kern="0" dirty="0">
                <a:latin typeface="+mn-lt"/>
                <a:ea typeface="+mn-ea"/>
              </a:endParaRPr>
            </a:p>
          </p:txBody>
        </p:sp>
        <p:sp>
          <p:nvSpPr>
            <p:cNvPr id="291" name="圆柱形 290"/>
            <p:cNvSpPr/>
            <p:nvPr/>
          </p:nvSpPr>
          <p:spPr bwMode="auto">
            <a:xfrm rot="10800000">
              <a:off x="2176631" y="3867936"/>
              <a:ext cx="54952" cy="587412"/>
            </a:xfrm>
            <a:prstGeom prst="can">
              <a:avLst>
                <a:gd name="adj" fmla="val 13571"/>
              </a:avLst>
            </a:prstGeom>
            <a:solidFill>
              <a:schemeClr val="tx2"/>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292" name="圆柱形 291"/>
            <p:cNvSpPr/>
            <p:nvPr/>
          </p:nvSpPr>
          <p:spPr bwMode="auto">
            <a:xfrm rot="10800000">
              <a:off x="2083575" y="3785754"/>
              <a:ext cx="54952" cy="670461"/>
            </a:xfrm>
            <a:prstGeom prst="can">
              <a:avLst>
                <a:gd name="adj" fmla="val 13571"/>
              </a:avLst>
            </a:prstGeom>
            <a:solidFill>
              <a:srgbClr val="0070C0"/>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91" name="圆角矩形 90"/>
            <p:cNvSpPr/>
            <p:nvPr/>
          </p:nvSpPr>
          <p:spPr bwMode="auto">
            <a:xfrm>
              <a:off x="1361366" y="4542614"/>
              <a:ext cx="1747963" cy="1307760"/>
            </a:xfrm>
            <a:prstGeom prst="roundRect">
              <a:avLst>
                <a:gd name="adj" fmla="val 6130"/>
              </a:avLst>
            </a:prstGeom>
            <a:noFill/>
            <a:ln w="15875">
              <a:solidFill>
                <a:schemeClr val="bg1">
                  <a:lumMod val="50000"/>
                </a:schemeClr>
              </a:solidFill>
              <a:prstDash val="sysDot"/>
            </a:ln>
            <a:effectLst/>
            <a:extLst/>
          </p:spPr>
          <p:txBody>
            <a:bodyPr vert="horz" wrap="square" lIns="121936" tIns="60968" rIns="121936" bIns="60968" numCol="1" rtlCol="0" anchor="t" anchorCtr="0" compatLnSpc="1">
              <a:prstTxWarp prst="textNoShape">
                <a:avLst/>
              </a:prstTxWarp>
            </a:bodyPr>
            <a:lstStyle/>
            <a:p>
              <a:pPr defTabSz="440831" eaLnBrk="0" hangingPunct="0">
                <a:buClr>
                  <a:srgbClr val="CC9900"/>
                </a:buClr>
                <a:buSzPct val="60000"/>
                <a:buFont typeface="Wingdings" pitchFamily="2" charset="2"/>
                <a:buChar char="n"/>
              </a:pPr>
              <a:endParaRPr lang="en-US" altLang="en-US" kern="0" dirty="0" smtClean="0">
                <a:solidFill>
                  <a:sysClr val="windowText" lastClr="000000"/>
                </a:solidFill>
              </a:endParaRPr>
            </a:p>
          </p:txBody>
        </p:sp>
        <p:sp>
          <p:nvSpPr>
            <p:cNvPr id="421" name="矩形 420"/>
            <p:cNvSpPr/>
            <p:nvPr/>
          </p:nvSpPr>
          <p:spPr>
            <a:xfrm>
              <a:off x="1231899" y="5842731"/>
              <a:ext cx="2286008" cy="389973"/>
            </a:xfrm>
            <a:prstGeom prst="rect">
              <a:avLst/>
            </a:prstGeom>
          </p:spPr>
          <p:txBody>
            <a:bodyPr wrap="square" lIns="121944" tIns="60972" rIns="121944" bIns="60972">
              <a:spAutoFit/>
            </a:bodyPr>
            <a:lstStyle/>
            <a:p>
              <a:pPr marL="92069" indent="-92069" defTabSz="801634">
                <a:spcBef>
                  <a:spcPts val="300"/>
                </a:spcBef>
                <a:spcAft>
                  <a:spcPts val="0"/>
                </a:spcAft>
                <a:buClr>
                  <a:schemeClr val="tx1"/>
                </a:buClr>
                <a:buSzPct val="60000"/>
              </a:pPr>
              <a:r>
                <a:rPr lang="zh-CN" altLang="en-US" sz="1100" dirty="0" smtClean="0">
                  <a:ea typeface="微软雅黑" pitchFamily="34" charset="-122"/>
                  <a:cs typeface="Calibri" pitchFamily="34" charset="0"/>
                </a:rPr>
                <a:t>     </a:t>
              </a:r>
              <a:r>
                <a:rPr lang="zh-CN" altLang="en-US" sz="1100" dirty="0" smtClean="0">
                  <a:ea typeface="黑体" pitchFamily="2" charset="-122"/>
                  <a:cs typeface="Calibri" pitchFamily="34" charset="0"/>
                  <a:sym typeface="Calibri" pitchFamily="34" charset="0"/>
                </a:rPr>
                <a:t> 普通多媒体教室</a:t>
              </a:r>
            </a:p>
          </p:txBody>
        </p:sp>
        <p:grpSp>
          <p:nvGrpSpPr>
            <p:cNvPr id="20" name="组合 226"/>
            <p:cNvGrpSpPr/>
            <p:nvPr/>
          </p:nvGrpSpPr>
          <p:grpSpPr>
            <a:xfrm>
              <a:off x="1912691" y="4261776"/>
              <a:ext cx="648266" cy="363670"/>
              <a:chOff x="906861" y="2987431"/>
              <a:chExt cx="433871" cy="312029"/>
            </a:xfrm>
          </p:grpSpPr>
          <p:sp>
            <p:nvSpPr>
              <p:cNvPr id="382"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25"/>
              <p:cNvGrpSpPr>
                <a:grpSpLocks noChangeAspect="1"/>
              </p:cNvGrpSpPr>
              <p:nvPr/>
            </p:nvGrpSpPr>
            <p:grpSpPr>
              <a:xfrm>
                <a:off x="1197897" y="2987431"/>
                <a:ext cx="118804" cy="144000"/>
                <a:chOff x="1175037" y="2926471"/>
                <a:chExt cx="171437" cy="207796"/>
              </a:xfrm>
            </p:grpSpPr>
            <p:sp>
              <p:nvSpPr>
                <p:cNvPr id="383"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4"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5"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6"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7"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88"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53" name="TextBox 552"/>
            <p:cNvSpPr txBox="1"/>
            <p:nvPr/>
          </p:nvSpPr>
          <p:spPr>
            <a:xfrm>
              <a:off x="1407614" y="3932055"/>
              <a:ext cx="626497" cy="120228"/>
            </a:xfrm>
            <a:prstGeom prst="rect">
              <a:avLst/>
            </a:prstGeom>
            <a:noFill/>
            <a:ln>
              <a:noFill/>
            </a:ln>
          </p:spPr>
          <p:txBody>
            <a:bodyPr wrap="none" lIns="121936" tIns="60968" rIns="121936" bIns="60968" rtlCol="0">
              <a:prstTxWarp prst="textPlain">
                <a:avLst/>
              </a:prstTxWarp>
              <a:spAutoFit/>
            </a:bodyPr>
            <a:lstStyle/>
            <a:p>
              <a:pPr algn="ctr">
                <a:defRPr/>
              </a:pPr>
              <a:r>
                <a:rPr lang="zh-CN" altLang="en-US" sz="900" b="1" kern="0" dirty="0" smtClean="0">
                  <a:latin typeface="+mn-lt"/>
                  <a:ea typeface="+mn-ea"/>
                </a:rPr>
                <a:t>数据流</a:t>
              </a:r>
              <a:endParaRPr lang="en-US" altLang="zh-CN" sz="900" b="1" kern="0" dirty="0">
                <a:latin typeface="+mn-lt"/>
                <a:ea typeface="+mn-ea"/>
              </a:endParaRPr>
            </a:p>
          </p:txBody>
        </p:sp>
        <p:sp>
          <p:nvSpPr>
            <p:cNvPr id="554" name="矩形 553"/>
            <p:cNvSpPr/>
            <p:nvPr/>
          </p:nvSpPr>
          <p:spPr>
            <a:xfrm>
              <a:off x="5015570" y="1190093"/>
              <a:ext cx="2778084" cy="533636"/>
            </a:xfrm>
            <a:prstGeom prst="rect">
              <a:avLst/>
            </a:prstGeom>
          </p:spPr>
          <p:txBody>
            <a:bodyPr wrap="square" lIns="121944" tIns="60972" rIns="121944" bIns="60972">
              <a:spAutoFit/>
            </a:bodyPr>
            <a:lstStyle/>
            <a:p>
              <a:pPr marL="92069" indent="-92069" algn="ctr" defTabSz="801634">
                <a:spcBef>
                  <a:spcPts val="300"/>
                </a:spcBef>
                <a:spcAft>
                  <a:spcPts val="0"/>
                </a:spcAft>
                <a:buClr>
                  <a:schemeClr val="tx1"/>
                </a:buClr>
                <a:buSzPct val="60000"/>
              </a:pPr>
              <a:r>
                <a:rPr lang="zh-CN" altLang="en-US" dirty="0" smtClean="0">
                  <a:solidFill>
                    <a:schemeClr val="tx2"/>
                  </a:solidFill>
                  <a:latin typeface="+mn-lt"/>
                  <a:ea typeface="黑体" pitchFamily="2" charset="-122"/>
                  <a:cs typeface="Calibri" pitchFamily="34" charset="0"/>
                  <a:sym typeface="Calibri" pitchFamily="34" charset="0"/>
                </a:rPr>
                <a:t>智慧教室云中心</a:t>
              </a:r>
            </a:p>
          </p:txBody>
        </p:sp>
        <p:grpSp>
          <p:nvGrpSpPr>
            <p:cNvPr id="22" name="组合 624"/>
            <p:cNvGrpSpPr/>
            <p:nvPr/>
          </p:nvGrpSpPr>
          <p:grpSpPr>
            <a:xfrm>
              <a:off x="6904397" y="2665531"/>
              <a:ext cx="615041" cy="263776"/>
              <a:chOff x="-1618534" y="2713542"/>
              <a:chExt cx="795326" cy="527513"/>
            </a:xfrm>
            <a:solidFill>
              <a:srgbClr val="0070C0"/>
            </a:solidFill>
          </p:grpSpPr>
          <p:sp>
            <p:nvSpPr>
              <p:cNvPr id="550"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1"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5"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6"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8"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1"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 name="Freeform 18"/>
            <p:cNvSpPr>
              <a:spLocks noEditPoints="1"/>
            </p:cNvSpPr>
            <p:nvPr/>
          </p:nvSpPr>
          <p:spPr bwMode="auto">
            <a:xfrm>
              <a:off x="5389349" y="1658871"/>
              <a:ext cx="666320" cy="442434"/>
            </a:xfrm>
            <a:custGeom>
              <a:avLst/>
              <a:gdLst/>
              <a:ahLst/>
              <a:cxnLst>
                <a:cxn ang="0">
                  <a:pos x="354" y="18"/>
                </a:cxn>
                <a:cxn ang="0">
                  <a:pos x="442" y="110"/>
                </a:cxn>
                <a:cxn ang="0">
                  <a:pos x="476" y="114"/>
                </a:cxn>
                <a:cxn ang="0">
                  <a:pos x="536" y="142"/>
                </a:cxn>
                <a:cxn ang="0">
                  <a:pos x="576" y="196"/>
                </a:cxn>
                <a:cxn ang="0">
                  <a:pos x="588" y="250"/>
                </a:cxn>
                <a:cxn ang="0">
                  <a:pos x="554" y="340"/>
                </a:cxn>
                <a:cxn ang="0">
                  <a:pos x="516" y="354"/>
                </a:cxn>
                <a:cxn ang="0">
                  <a:pos x="508" y="272"/>
                </a:cxn>
                <a:cxn ang="0">
                  <a:pos x="464" y="208"/>
                </a:cxn>
                <a:cxn ang="0">
                  <a:pos x="412" y="178"/>
                </a:cxn>
                <a:cxn ang="0">
                  <a:pos x="316" y="200"/>
                </a:cxn>
                <a:cxn ang="0">
                  <a:pos x="248" y="212"/>
                </a:cxn>
                <a:cxn ang="0">
                  <a:pos x="208" y="274"/>
                </a:cxn>
                <a:cxn ang="0">
                  <a:pos x="224" y="340"/>
                </a:cxn>
                <a:cxn ang="0">
                  <a:pos x="116" y="390"/>
                </a:cxn>
                <a:cxn ang="0">
                  <a:pos x="34" y="356"/>
                </a:cxn>
                <a:cxn ang="0">
                  <a:pos x="0" y="274"/>
                </a:cxn>
                <a:cxn ang="0">
                  <a:pos x="28" y="198"/>
                </a:cxn>
                <a:cxn ang="0">
                  <a:pos x="98" y="158"/>
                </a:cxn>
                <a:cxn ang="0">
                  <a:pos x="124" y="82"/>
                </a:cxn>
                <a:cxn ang="0">
                  <a:pos x="182" y="26"/>
                </a:cxn>
                <a:cxn ang="0">
                  <a:pos x="258" y="0"/>
                </a:cxn>
                <a:cxn ang="0">
                  <a:pos x="476" y="246"/>
                </a:cxn>
                <a:cxn ang="0">
                  <a:pos x="502" y="332"/>
                </a:cxn>
                <a:cxn ang="0">
                  <a:pos x="456" y="432"/>
                </a:cxn>
                <a:cxn ang="0">
                  <a:pos x="356" y="448"/>
                </a:cxn>
                <a:cxn ang="0">
                  <a:pos x="316" y="440"/>
                </a:cxn>
                <a:cxn ang="0">
                  <a:pos x="228" y="390"/>
                </a:cxn>
                <a:cxn ang="0">
                  <a:pos x="218" y="302"/>
                </a:cxn>
                <a:cxn ang="0">
                  <a:pos x="260" y="222"/>
                </a:cxn>
                <a:cxn ang="0">
                  <a:pos x="362" y="184"/>
                </a:cxn>
                <a:cxn ang="0">
                  <a:pos x="444" y="244"/>
                </a:cxn>
                <a:cxn ang="0">
                  <a:pos x="402" y="282"/>
                </a:cxn>
                <a:cxn ang="0">
                  <a:pos x="420" y="326"/>
                </a:cxn>
                <a:cxn ang="0">
                  <a:pos x="402" y="372"/>
                </a:cxn>
                <a:cxn ang="0">
                  <a:pos x="360" y="390"/>
                </a:cxn>
                <a:cxn ang="0">
                  <a:pos x="314" y="372"/>
                </a:cxn>
                <a:cxn ang="0">
                  <a:pos x="296" y="328"/>
                </a:cxn>
                <a:cxn ang="0">
                  <a:pos x="314" y="284"/>
                </a:cxn>
                <a:cxn ang="0">
                  <a:pos x="358" y="264"/>
                </a:cxn>
                <a:cxn ang="0">
                  <a:pos x="396" y="320"/>
                </a:cxn>
                <a:cxn ang="0">
                  <a:pos x="380" y="296"/>
                </a:cxn>
                <a:cxn ang="0">
                  <a:pos x="350" y="290"/>
                </a:cxn>
                <a:cxn ang="0">
                  <a:pos x="326" y="306"/>
                </a:cxn>
                <a:cxn ang="0">
                  <a:pos x="320" y="336"/>
                </a:cxn>
                <a:cxn ang="0">
                  <a:pos x="338" y="360"/>
                </a:cxn>
                <a:cxn ang="0">
                  <a:pos x="366" y="366"/>
                </a:cxn>
                <a:cxn ang="0">
                  <a:pos x="390" y="348"/>
                </a:cxn>
                <a:cxn ang="0">
                  <a:pos x="396" y="320"/>
                </a:cxn>
                <a:cxn ang="0">
                  <a:pos x="418" y="288"/>
                </a:cxn>
                <a:cxn ang="0">
                  <a:pos x="426" y="354"/>
                </a:cxn>
                <a:cxn ang="0">
                  <a:pos x="386" y="394"/>
                </a:cxn>
                <a:cxn ang="0">
                  <a:pos x="318" y="388"/>
                </a:cxn>
                <a:cxn ang="0">
                  <a:pos x="288" y="342"/>
                </a:cxn>
                <a:cxn ang="0">
                  <a:pos x="298" y="288"/>
                </a:cxn>
                <a:cxn ang="0">
                  <a:pos x="358" y="256"/>
                </a:cxn>
              </a:cxnLst>
              <a:rect l="0" t="0" r="r" b="b"/>
              <a:pathLst>
                <a:path w="588" h="470">
                  <a:moveTo>
                    <a:pt x="276" y="0"/>
                  </a:moveTo>
                  <a:lnTo>
                    <a:pt x="276" y="0"/>
                  </a:lnTo>
                  <a:lnTo>
                    <a:pt x="304" y="2"/>
                  </a:lnTo>
                  <a:lnTo>
                    <a:pt x="330" y="8"/>
                  </a:lnTo>
                  <a:lnTo>
                    <a:pt x="354" y="18"/>
                  </a:lnTo>
                  <a:lnTo>
                    <a:pt x="376" y="30"/>
                  </a:lnTo>
                  <a:lnTo>
                    <a:pt x="396" y="46"/>
                  </a:lnTo>
                  <a:lnTo>
                    <a:pt x="414" y="66"/>
                  </a:lnTo>
                  <a:lnTo>
                    <a:pt x="430" y="88"/>
                  </a:lnTo>
                  <a:lnTo>
                    <a:pt x="442" y="110"/>
                  </a:lnTo>
                  <a:lnTo>
                    <a:pt x="442" y="110"/>
                  </a:lnTo>
                  <a:lnTo>
                    <a:pt x="448" y="110"/>
                  </a:lnTo>
                  <a:lnTo>
                    <a:pt x="448" y="110"/>
                  </a:lnTo>
                  <a:lnTo>
                    <a:pt x="462" y="112"/>
                  </a:lnTo>
                  <a:lnTo>
                    <a:pt x="476" y="114"/>
                  </a:lnTo>
                  <a:lnTo>
                    <a:pt x="490" y="116"/>
                  </a:lnTo>
                  <a:lnTo>
                    <a:pt x="502" y="122"/>
                  </a:lnTo>
                  <a:lnTo>
                    <a:pt x="514" y="128"/>
                  </a:lnTo>
                  <a:lnTo>
                    <a:pt x="526" y="134"/>
                  </a:lnTo>
                  <a:lnTo>
                    <a:pt x="536" y="142"/>
                  </a:lnTo>
                  <a:lnTo>
                    <a:pt x="546" y="152"/>
                  </a:lnTo>
                  <a:lnTo>
                    <a:pt x="556" y="162"/>
                  </a:lnTo>
                  <a:lnTo>
                    <a:pt x="564" y="172"/>
                  </a:lnTo>
                  <a:lnTo>
                    <a:pt x="570" y="184"/>
                  </a:lnTo>
                  <a:lnTo>
                    <a:pt x="576" y="196"/>
                  </a:lnTo>
                  <a:lnTo>
                    <a:pt x="582" y="208"/>
                  </a:lnTo>
                  <a:lnTo>
                    <a:pt x="584" y="222"/>
                  </a:lnTo>
                  <a:lnTo>
                    <a:pt x="586" y="236"/>
                  </a:lnTo>
                  <a:lnTo>
                    <a:pt x="588" y="250"/>
                  </a:lnTo>
                  <a:lnTo>
                    <a:pt x="588" y="250"/>
                  </a:lnTo>
                  <a:lnTo>
                    <a:pt x="586" y="270"/>
                  </a:lnTo>
                  <a:lnTo>
                    <a:pt x="582" y="290"/>
                  </a:lnTo>
                  <a:lnTo>
                    <a:pt x="576" y="308"/>
                  </a:lnTo>
                  <a:lnTo>
                    <a:pt x="566" y="324"/>
                  </a:lnTo>
                  <a:lnTo>
                    <a:pt x="554" y="340"/>
                  </a:lnTo>
                  <a:lnTo>
                    <a:pt x="542" y="354"/>
                  </a:lnTo>
                  <a:lnTo>
                    <a:pt x="526" y="366"/>
                  </a:lnTo>
                  <a:lnTo>
                    <a:pt x="510" y="376"/>
                  </a:lnTo>
                  <a:lnTo>
                    <a:pt x="510" y="376"/>
                  </a:lnTo>
                  <a:lnTo>
                    <a:pt x="516" y="354"/>
                  </a:lnTo>
                  <a:lnTo>
                    <a:pt x="518" y="332"/>
                  </a:lnTo>
                  <a:lnTo>
                    <a:pt x="518" y="318"/>
                  </a:lnTo>
                  <a:lnTo>
                    <a:pt x="492" y="314"/>
                  </a:lnTo>
                  <a:lnTo>
                    <a:pt x="486" y="286"/>
                  </a:lnTo>
                  <a:lnTo>
                    <a:pt x="508" y="272"/>
                  </a:lnTo>
                  <a:lnTo>
                    <a:pt x="502" y="258"/>
                  </a:lnTo>
                  <a:lnTo>
                    <a:pt x="502" y="258"/>
                  </a:lnTo>
                  <a:lnTo>
                    <a:pt x="490" y="238"/>
                  </a:lnTo>
                  <a:lnTo>
                    <a:pt x="474" y="218"/>
                  </a:lnTo>
                  <a:lnTo>
                    <a:pt x="464" y="208"/>
                  </a:lnTo>
                  <a:lnTo>
                    <a:pt x="444" y="224"/>
                  </a:lnTo>
                  <a:lnTo>
                    <a:pt x="418" y="208"/>
                  </a:lnTo>
                  <a:lnTo>
                    <a:pt x="426" y="182"/>
                  </a:lnTo>
                  <a:lnTo>
                    <a:pt x="412" y="178"/>
                  </a:lnTo>
                  <a:lnTo>
                    <a:pt x="412" y="178"/>
                  </a:lnTo>
                  <a:lnTo>
                    <a:pt x="388" y="170"/>
                  </a:lnTo>
                  <a:lnTo>
                    <a:pt x="362" y="168"/>
                  </a:lnTo>
                  <a:lnTo>
                    <a:pt x="348" y="168"/>
                  </a:lnTo>
                  <a:lnTo>
                    <a:pt x="346" y="194"/>
                  </a:lnTo>
                  <a:lnTo>
                    <a:pt x="316" y="200"/>
                  </a:lnTo>
                  <a:lnTo>
                    <a:pt x="302" y="178"/>
                  </a:lnTo>
                  <a:lnTo>
                    <a:pt x="290" y="184"/>
                  </a:lnTo>
                  <a:lnTo>
                    <a:pt x="290" y="184"/>
                  </a:lnTo>
                  <a:lnTo>
                    <a:pt x="268" y="196"/>
                  </a:lnTo>
                  <a:lnTo>
                    <a:pt x="248" y="212"/>
                  </a:lnTo>
                  <a:lnTo>
                    <a:pt x="238" y="222"/>
                  </a:lnTo>
                  <a:lnTo>
                    <a:pt x="254" y="242"/>
                  </a:lnTo>
                  <a:lnTo>
                    <a:pt x="238" y="268"/>
                  </a:lnTo>
                  <a:lnTo>
                    <a:pt x="212" y="260"/>
                  </a:lnTo>
                  <a:lnTo>
                    <a:pt x="208" y="274"/>
                  </a:lnTo>
                  <a:lnTo>
                    <a:pt x="208" y="274"/>
                  </a:lnTo>
                  <a:lnTo>
                    <a:pt x="202" y="298"/>
                  </a:lnTo>
                  <a:lnTo>
                    <a:pt x="198" y="322"/>
                  </a:lnTo>
                  <a:lnTo>
                    <a:pt x="198" y="338"/>
                  </a:lnTo>
                  <a:lnTo>
                    <a:pt x="224" y="340"/>
                  </a:lnTo>
                  <a:lnTo>
                    <a:pt x="230" y="370"/>
                  </a:lnTo>
                  <a:lnTo>
                    <a:pt x="208" y="382"/>
                  </a:lnTo>
                  <a:lnTo>
                    <a:pt x="212" y="390"/>
                  </a:lnTo>
                  <a:lnTo>
                    <a:pt x="116" y="390"/>
                  </a:lnTo>
                  <a:lnTo>
                    <a:pt x="116" y="390"/>
                  </a:lnTo>
                  <a:lnTo>
                    <a:pt x="104" y="390"/>
                  </a:lnTo>
                  <a:lnTo>
                    <a:pt x="94" y="388"/>
                  </a:lnTo>
                  <a:lnTo>
                    <a:pt x="72" y="380"/>
                  </a:lnTo>
                  <a:lnTo>
                    <a:pt x="52" y="370"/>
                  </a:lnTo>
                  <a:lnTo>
                    <a:pt x="34" y="356"/>
                  </a:lnTo>
                  <a:lnTo>
                    <a:pt x="20" y="338"/>
                  </a:lnTo>
                  <a:lnTo>
                    <a:pt x="10" y="318"/>
                  </a:lnTo>
                  <a:lnTo>
                    <a:pt x="4" y="296"/>
                  </a:lnTo>
                  <a:lnTo>
                    <a:pt x="2" y="286"/>
                  </a:lnTo>
                  <a:lnTo>
                    <a:pt x="0" y="274"/>
                  </a:lnTo>
                  <a:lnTo>
                    <a:pt x="0" y="274"/>
                  </a:lnTo>
                  <a:lnTo>
                    <a:pt x="2" y="252"/>
                  </a:lnTo>
                  <a:lnTo>
                    <a:pt x="8" y="232"/>
                  </a:lnTo>
                  <a:lnTo>
                    <a:pt x="16" y="214"/>
                  </a:lnTo>
                  <a:lnTo>
                    <a:pt x="28" y="198"/>
                  </a:lnTo>
                  <a:lnTo>
                    <a:pt x="42" y="184"/>
                  </a:lnTo>
                  <a:lnTo>
                    <a:pt x="60" y="172"/>
                  </a:lnTo>
                  <a:lnTo>
                    <a:pt x="78" y="164"/>
                  </a:lnTo>
                  <a:lnTo>
                    <a:pt x="98" y="158"/>
                  </a:lnTo>
                  <a:lnTo>
                    <a:pt x="98" y="158"/>
                  </a:lnTo>
                  <a:lnTo>
                    <a:pt x="100" y="142"/>
                  </a:lnTo>
                  <a:lnTo>
                    <a:pt x="104" y="126"/>
                  </a:lnTo>
                  <a:lnTo>
                    <a:pt x="110" y="110"/>
                  </a:lnTo>
                  <a:lnTo>
                    <a:pt x="116" y="96"/>
                  </a:lnTo>
                  <a:lnTo>
                    <a:pt x="124" y="82"/>
                  </a:lnTo>
                  <a:lnTo>
                    <a:pt x="134" y="70"/>
                  </a:lnTo>
                  <a:lnTo>
                    <a:pt x="144" y="56"/>
                  </a:lnTo>
                  <a:lnTo>
                    <a:pt x="156" y="46"/>
                  </a:lnTo>
                  <a:lnTo>
                    <a:pt x="168" y="36"/>
                  </a:lnTo>
                  <a:lnTo>
                    <a:pt x="182" y="26"/>
                  </a:lnTo>
                  <a:lnTo>
                    <a:pt x="196" y="18"/>
                  </a:lnTo>
                  <a:lnTo>
                    <a:pt x="210" y="12"/>
                  </a:lnTo>
                  <a:lnTo>
                    <a:pt x="226" y="6"/>
                  </a:lnTo>
                  <a:lnTo>
                    <a:pt x="242" y="2"/>
                  </a:lnTo>
                  <a:lnTo>
                    <a:pt x="258" y="0"/>
                  </a:lnTo>
                  <a:lnTo>
                    <a:pt x="276" y="0"/>
                  </a:lnTo>
                  <a:lnTo>
                    <a:pt x="276" y="0"/>
                  </a:lnTo>
                  <a:close/>
                  <a:moveTo>
                    <a:pt x="462" y="228"/>
                  </a:moveTo>
                  <a:lnTo>
                    <a:pt x="462" y="228"/>
                  </a:lnTo>
                  <a:lnTo>
                    <a:pt x="476" y="246"/>
                  </a:lnTo>
                  <a:lnTo>
                    <a:pt x="488" y="266"/>
                  </a:lnTo>
                  <a:lnTo>
                    <a:pt x="468" y="278"/>
                  </a:lnTo>
                  <a:lnTo>
                    <a:pt x="480" y="328"/>
                  </a:lnTo>
                  <a:lnTo>
                    <a:pt x="502" y="332"/>
                  </a:lnTo>
                  <a:lnTo>
                    <a:pt x="502" y="332"/>
                  </a:lnTo>
                  <a:lnTo>
                    <a:pt x="500" y="354"/>
                  </a:lnTo>
                  <a:lnTo>
                    <a:pt x="494" y="376"/>
                  </a:lnTo>
                  <a:lnTo>
                    <a:pt x="472" y="370"/>
                  </a:lnTo>
                  <a:lnTo>
                    <a:pt x="442" y="414"/>
                  </a:lnTo>
                  <a:lnTo>
                    <a:pt x="456" y="432"/>
                  </a:lnTo>
                  <a:lnTo>
                    <a:pt x="456" y="432"/>
                  </a:lnTo>
                  <a:lnTo>
                    <a:pt x="440" y="446"/>
                  </a:lnTo>
                  <a:lnTo>
                    <a:pt x="420" y="456"/>
                  </a:lnTo>
                  <a:lnTo>
                    <a:pt x="408" y="438"/>
                  </a:lnTo>
                  <a:lnTo>
                    <a:pt x="356" y="448"/>
                  </a:lnTo>
                  <a:lnTo>
                    <a:pt x="354" y="470"/>
                  </a:lnTo>
                  <a:lnTo>
                    <a:pt x="354" y="470"/>
                  </a:lnTo>
                  <a:lnTo>
                    <a:pt x="332" y="468"/>
                  </a:lnTo>
                  <a:lnTo>
                    <a:pt x="310" y="462"/>
                  </a:lnTo>
                  <a:lnTo>
                    <a:pt x="316" y="440"/>
                  </a:lnTo>
                  <a:lnTo>
                    <a:pt x="272" y="412"/>
                  </a:lnTo>
                  <a:lnTo>
                    <a:pt x="254" y="426"/>
                  </a:lnTo>
                  <a:lnTo>
                    <a:pt x="254" y="426"/>
                  </a:lnTo>
                  <a:lnTo>
                    <a:pt x="240" y="408"/>
                  </a:lnTo>
                  <a:lnTo>
                    <a:pt x="228" y="390"/>
                  </a:lnTo>
                  <a:lnTo>
                    <a:pt x="248" y="378"/>
                  </a:lnTo>
                  <a:lnTo>
                    <a:pt x="238" y="326"/>
                  </a:lnTo>
                  <a:lnTo>
                    <a:pt x="214" y="324"/>
                  </a:lnTo>
                  <a:lnTo>
                    <a:pt x="214" y="324"/>
                  </a:lnTo>
                  <a:lnTo>
                    <a:pt x="218" y="302"/>
                  </a:lnTo>
                  <a:lnTo>
                    <a:pt x="222" y="280"/>
                  </a:lnTo>
                  <a:lnTo>
                    <a:pt x="246" y="286"/>
                  </a:lnTo>
                  <a:lnTo>
                    <a:pt x="274" y="240"/>
                  </a:lnTo>
                  <a:lnTo>
                    <a:pt x="260" y="222"/>
                  </a:lnTo>
                  <a:lnTo>
                    <a:pt x="260" y="222"/>
                  </a:lnTo>
                  <a:lnTo>
                    <a:pt x="278" y="208"/>
                  </a:lnTo>
                  <a:lnTo>
                    <a:pt x="296" y="198"/>
                  </a:lnTo>
                  <a:lnTo>
                    <a:pt x="308" y="218"/>
                  </a:lnTo>
                  <a:lnTo>
                    <a:pt x="360" y="206"/>
                  </a:lnTo>
                  <a:lnTo>
                    <a:pt x="362" y="184"/>
                  </a:lnTo>
                  <a:lnTo>
                    <a:pt x="362" y="184"/>
                  </a:lnTo>
                  <a:lnTo>
                    <a:pt x="384" y="186"/>
                  </a:lnTo>
                  <a:lnTo>
                    <a:pt x="406" y="192"/>
                  </a:lnTo>
                  <a:lnTo>
                    <a:pt x="400" y="214"/>
                  </a:lnTo>
                  <a:lnTo>
                    <a:pt x="444" y="244"/>
                  </a:lnTo>
                  <a:lnTo>
                    <a:pt x="462" y="228"/>
                  </a:lnTo>
                  <a:lnTo>
                    <a:pt x="462" y="228"/>
                  </a:lnTo>
                  <a:close/>
                  <a:moveTo>
                    <a:pt x="392" y="274"/>
                  </a:moveTo>
                  <a:lnTo>
                    <a:pt x="392" y="274"/>
                  </a:lnTo>
                  <a:lnTo>
                    <a:pt x="402" y="282"/>
                  </a:lnTo>
                  <a:lnTo>
                    <a:pt x="410" y="292"/>
                  </a:lnTo>
                  <a:lnTo>
                    <a:pt x="416" y="304"/>
                  </a:lnTo>
                  <a:lnTo>
                    <a:pt x="420" y="314"/>
                  </a:lnTo>
                  <a:lnTo>
                    <a:pt x="420" y="314"/>
                  </a:lnTo>
                  <a:lnTo>
                    <a:pt x="420" y="326"/>
                  </a:lnTo>
                  <a:lnTo>
                    <a:pt x="420" y="338"/>
                  </a:lnTo>
                  <a:lnTo>
                    <a:pt x="416" y="350"/>
                  </a:lnTo>
                  <a:lnTo>
                    <a:pt x="410" y="362"/>
                  </a:lnTo>
                  <a:lnTo>
                    <a:pt x="410" y="362"/>
                  </a:lnTo>
                  <a:lnTo>
                    <a:pt x="402" y="372"/>
                  </a:lnTo>
                  <a:lnTo>
                    <a:pt x="394" y="380"/>
                  </a:lnTo>
                  <a:lnTo>
                    <a:pt x="382" y="386"/>
                  </a:lnTo>
                  <a:lnTo>
                    <a:pt x="372" y="388"/>
                  </a:lnTo>
                  <a:lnTo>
                    <a:pt x="372" y="388"/>
                  </a:lnTo>
                  <a:lnTo>
                    <a:pt x="360" y="390"/>
                  </a:lnTo>
                  <a:lnTo>
                    <a:pt x="348" y="388"/>
                  </a:lnTo>
                  <a:lnTo>
                    <a:pt x="336" y="386"/>
                  </a:lnTo>
                  <a:lnTo>
                    <a:pt x="324" y="380"/>
                  </a:lnTo>
                  <a:lnTo>
                    <a:pt x="324" y="380"/>
                  </a:lnTo>
                  <a:lnTo>
                    <a:pt x="314" y="372"/>
                  </a:lnTo>
                  <a:lnTo>
                    <a:pt x="306" y="362"/>
                  </a:lnTo>
                  <a:lnTo>
                    <a:pt x="300" y="352"/>
                  </a:lnTo>
                  <a:lnTo>
                    <a:pt x="298" y="340"/>
                  </a:lnTo>
                  <a:lnTo>
                    <a:pt x="298" y="340"/>
                  </a:lnTo>
                  <a:lnTo>
                    <a:pt x="296" y="328"/>
                  </a:lnTo>
                  <a:lnTo>
                    <a:pt x="296" y="316"/>
                  </a:lnTo>
                  <a:lnTo>
                    <a:pt x="300" y="304"/>
                  </a:lnTo>
                  <a:lnTo>
                    <a:pt x="306" y="294"/>
                  </a:lnTo>
                  <a:lnTo>
                    <a:pt x="306" y="294"/>
                  </a:lnTo>
                  <a:lnTo>
                    <a:pt x="314" y="284"/>
                  </a:lnTo>
                  <a:lnTo>
                    <a:pt x="324" y="276"/>
                  </a:lnTo>
                  <a:lnTo>
                    <a:pt x="334" y="270"/>
                  </a:lnTo>
                  <a:lnTo>
                    <a:pt x="346" y="266"/>
                  </a:lnTo>
                  <a:lnTo>
                    <a:pt x="346" y="266"/>
                  </a:lnTo>
                  <a:lnTo>
                    <a:pt x="358" y="264"/>
                  </a:lnTo>
                  <a:lnTo>
                    <a:pt x="370" y="266"/>
                  </a:lnTo>
                  <a:lnTo>
                    <a:pt x="382" y="270"/>
                  </a:lnTo>
                  <a:lnTo>
                    <a:pt x="392" y="274"/>
                  </a:lnTo>
                  <a:lnTo>
                    <a:pt x="392" y="274"/>
                  </a:lnTo>
                  <a:close/>
                  <a:moveTo>
                    <a:pt x="396" y="320"/>
                  </a:moveTo>
                  <a:lnTo>
                    <a:pt x="396" y="320"/>
                  </a:lnTo>
                  <a:lnTo>
                    <a:pt x="394" y="312"/>
                  </a:lnTo>
                  <a:lnTo>
                    <a:pt x="390" y="306"/>
                  </a:lnTo>
                  <a:lnTo>
                    <a:pt x="386" y="300"/>
                  </a:lnTo>
                  <a:lnTo>
                    <a:pt x="380" y="296"/>
                  </a:lnTo>
                  <a:lnTo>
                    <a:pt x="380" y="296"/>
                  </a:lnTo>
                  <a:lnTo>
                    <a:pt x="372" y="292"/>
                  </a:lnTo>
                  <a:lnTo>
                    <a:pt x="366" y="290"/>
                  </a:lnTo>
                  <a:lnTo>
                    <a:pt x="358" y="288"/>
                  </a:lnTo>
                  <a:lnTo>
                    <a:pt x="350" y="290"/>
                  </a:lnTo>
                  <a:lnTo>
                    <a:pt x="350" y="290"/>
                  </a:lnTo>
                  <a:lnTo>
                    <a:pt x="344" y="292"/>
                  </a:lnTo>
                  <a:lnTo>
                    <a:pt x="336" y="296"/>
                  </a:lnTo>
                  <a:lnTo>
                    <a:pt x="330" y="300"/>
                  </a:lnTo>
                  <a:lnTo>
                    <a:pt x="326" y="306"/>
                  </a:lnTo>
                  <a:lnTo>
                    <a:pt x="326" y="306"/>
                  </a:lnTo>
                  <a:lnTo>
                    <a:pt x="322" y="314"/>
                  </a:lnTo>
                  <a:lnTo>
                    <a:pt x="320" y="320"/>
                  </a:lnTo>
                  <a:lnTo>
                    <a:pt x="320" y="328"/>
                  </a:lnTo>
                  <a:lnTo>
                    <a:pt x="320" y="336"/>
                  </a:lnTo>
                  <a:lnTo>
                    <a:pt x="320" y="336"/>
                  </a:lnTo>
                  <a:lnTo>
                    <a:pt x="322" y="342"/>
                  </a:lnTo>
                  <a:lnTo>
                    <a:pt x="326" y="348"/>
                  </a:lnTo>
                  <a:lnTo>
                    <a:pt x="332" y="354"/>
                  </a:lnTo>
                  <a:lnTo>
                    <a:pt x="338" y="360"/>
                  </a:lnTo>
                  <a:lnTo>
                    <a:pt x="338" y="360"/>
                  </a:lnTo>
                  <a:lnTo>
                    <a:pt x="344" y="364"/>
                  </a:lnTo>
                  <a:lnTo>
                    <a:pt x="352" y="366"/>
                  </a:lnTo>
                  <a:lnTo>
                    <a:pt x="358" y="366"/>
                  </a:lnTo>
                  <a:lnTo>
                    <a:pt x="366" y="366"/>
                  </a:lnTo>
                  <a:lnTo>
                    <a:pt x="366" y="366"/>
                  </a:lnTo>
                  <a:lnTo>
                    <a:pt x="374" y="362"/>
                  </a:lnTo>
                  <a:lnTo>
                    <a:pt x="380" y="360"/>
                  </a:lnTo>
                  <a:lnTo>
                    <a:pt x="386" y="354"/>
                  </a:lnTo>
                  <a:lnTo>
                    <a:pt x="390" y="348"/>
                  </a:lnTo>
                  <a:lnTo>
                    <a:pt x="390" y="348"/>
                  </a:lnTo>
                  <a:lnTo>
                    <a:pt x="394" y="342"/>
                  </a:lnTo>
                  <a:lnTo>
                    <a:pt x="396" y="334"/>
                  </a:lnTo>
                  <a:lnTo>
                    <a:pt x="396" y="326"/>
                  </a:lnTo>
                  <a:lnTo>
                    <a:pt x="396" y="320"/>
                  </a:lnTo>
                  <a:lnTo>
                    <a:pt x="396" y="320"/>
                  </a:lnTo>
                  <a:close/>
                  <a:moveTo>
                    <a:pt x="398" y="268"/>
                  </a:moveTo>
                  <a:lnTo>
                    <a:pt x="398" y="268"/>
                  </a:lnTo>
                  <a:lnTo>
                    <a:pt x="408" y="276"/>
                  </a:lnTo>
                  <a:lnTo>
                    <a:pt x="418" y="288"/>
                  </a:lnTo>
                  <a:lnTo>
                    <a:pt x="424" y="300"/>
                  </a:lnTo>
                  <a:lnTo>
                    <a:pt x="428" y="312"/>
                  </a:lnTo>
                  <a:lnTo>
                    <a:pt x="430" y="326"/>
                  </a:lnTo>
                  <a:lnTo>
                    <a:pt x="430" y="340"/>
                  </a:lnTo>
                  <a:lnTo>
                    <a:pt x="426" y="354"/>
                  </a:lnTo>
                  <a:lnTo>
                    <a:pt x="418" y="366"/>
                  </a:lnTo>
                  <a:lnTo>
                    <a:pt x="418" y="366"/>
                  </a:lnTo>
                  <a:lnTo>
                    <a:pt x="410" y="378"/>
                  </a:lnTo>
                  <a:lnTo>
                    <a:pt x="398" y="388"/>
                  </a:lnTo>
                  <a:lnTo>
                    <a:pt x="386" y="394"/>
                  </a:lnTo>
                  <a:lnTo>
                    <a:pt x="374" y="398"/>
                  </a:lnTo>
                  <a:lnTo>
                    <a:pt x="360" y="400"/>
                  </a:lnTo>
                  <a:lnTo>
                    <a:pt x="346" y="398"/>
                  </a:lnTo>
                  <a:lnTo>
                    <a:pt x="332" y="394"/>
                  </a:lnTo>
                  <a:lnTo>
                    <a:pt x="318" y="388"/>
                  </a:lnTo>
                  <a:lnTo>
                    <a:pt x="318" y="388"/>
                  </a:lnTo>
                  <a:lnTo>
                    <a:pt x="308" y="378"/>
                  </a:lnTo>
                  <a:lnTo>
                    <a:pt x="298" y="368"/>
                  </a:lnTo>
                  <a:lnTo>
                    <a:pt x="292" y="356"/>
                  </a:lnTo>
                  <a:lnTo>
                    <a:pt x="288" y="342"/>
                  </a:lnTo>
                  <a:lnTo>
                    <a:pt x="286" y="328"/>
                  </a:lnTo>
                  <a:lnTo>
                    <a:pt x="288" y="314"/>
                  </a:lnTo>
                  <a:lnTo>
                    <a:pt x="292" y="302"/>
                  </a:lnTo>
                  <a:lnTo>
                    <a:pt x="298" y="288"/>
                  </a:lnTo>
                  <a:lnTo>
                    <a:pt x="298" y="288"/>
                  </a:lnTo>
                  <a:lnTo>
                    <a:pt x="308" y="276"/>
                  </a:lnTo>
                  <a:lnTo>
                    <a:pt x="318" y="268"/>
                  </a:lnTo>
                  <a:lnTo>
                    <a:pt x="330" y="262"/>
                  </a:lnTo>
                  <a:lnTo>
                    <a:pt x="344" y="256"/>
                  </a:lnTo>
                  <a:lnTo>
                    <a:pt x="358" y="256"/>
                  </a:lnTo>
                  <a:lnTo>
                    <a:pt x="370" y="256"/>
                  </a:lnTo>
                  <a:lnTo>
                    <a:pt x="384" y="260"/>
                  </a:lnTo>
                  <a:lnTo>
                    <a:pt x="398" y="268"/>
                  </a:lnTo>
                  <a:lnTo>
                    <a:pt x="398" y="26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6" name="Freeform 11"/>
            <p:cNvSpPr>
              <a:spLocks noEditPoints="1"/>
            </p:cNvSpPr>
            <p:nvPr/>
          </p:nvSpPr>
          <p:spPr bwMode="auto">
            <a:xfrm>
              <a:off x="6489199" y="1670215"/>
              <a:ext cx="649981" cy="334419"/>
            </a:xfrm>
            <a:custGeom>
              <a:avLst/>
              <a:gdLst/>
              <a:ahLst/>
              <a:cxnLst>
                <a:cxn ang="0">
                  <a:pos x="304" y="2"/>
                </a:cxn>
                <a:cxn ang="0">
                  <a:pos x="376" y="32"/>
                </a:cxn>
                <a:cxn ang="0">
                  <a:pos x="430" y="88"/>
                </a:cxn>
                <a:cxn ang="0">
                  <a:pos x="448" y="112"/>
                </a:cxn>
                <a:cxn ang="0">
                  <a:pos x="476" y="114"/>
                </a:cxn>
                <a:cxn ang="0">
                  <a:pos x="514" y="128"/>
                </a:cxn>
                <a:cxn ang="0">
                  <a:pos x="546" y="152"/>
                </a:cxn>
                <a:cxn ang="0">
                  <a:pos x="570" y="184"/>
                </a:cxn>
                <a:cxn ang="0">
                  <a:pos x="584" y="222"/>
                </a:cxn>
                <a:cxn ang="0">
                  <a:pos x="588" y="252"/>
                </a:cxn>
                <a:cxn ang="0">
                  <a:pos x="578" y="300"/>
                </a:cxn>
                <a:cxn ang="0">
                  <a:pos x="536" y="360"/>
                </a:cxn>
                <a:cxn ang="0">
                  <a:pos x="468" y="390"/>
                </a:cxn>
                <a:cxn ang="0">
                  <a:pos x="488" y="266"/>
                </a:cxn>
                <a:cxn ang="0">
                  <a:pos x="474" y="244"/>
                </a:cxn>
                <a:cxn ang="0">
                  <a:pos x="464" y="228"/>
                </a:cxn>
                <a:cxn ang="0">
                  <a:pos x="456" y="208"/>
                </a:cxn>
                <a:cxn ang="0">
                  <a:pos x="434" y="198"/>
                </a:cxn>
                <a:cxn ang="0">
                  <a:pos x="286" y="190"/>
                </a:cxn>
                <a:cxn ang="0">
                  <a:pos x="268" y="170"/>
                </a:cxn>
                <a:cxn ang="0">
                  <a:pos x="168" y="168"/>
                </a:cxn>
                <a:cxn ang="0">
                  <a:pos x="148" y="176"/>
                </a:cxn>
                <a:cxn ang="0">
                  <a:pos x="138" y="196"/>
                </a:cxn>
                <a:cxn ang="0">
                  <a:pos x="128" y="244"/>
                </a:cxn>
                <a:cxn ang="0">
                  <a:pos x="114" y="266"/>
                </a:cxn>
                <a:cxn ang="0">
                  <a:pos x="116" y="390"/>
                </a:cxn>
                <a:cxn ang="0">
                  <a:pos x="94" y="388"/>
                </a:cxn>
                <a:cxn ang="0">
                  <a:pos x="34" y="356"/>
                </a:cxn>
                <a:cxn ang="0">
                  <a:pos x="4" y="298"/>
                </a:cxn>
                <a:cxn ang="0">
                  <a:pos x="0" y="274"/>
                </a:cxn>
                <a:cxn ang="0">
                  <a:pos x="16" y="216"/>
                </a:cxn>
                <a:cxn ang="0">
                  <a:pos x="60" y="174"/>
                </a:cxn>
                <a:cxn ang="0">
                  <a:pos x="98" y="160"/>
                </a:cxn>
                <a:cxn ang="0">
                  <a:pos x="110" y="112"/>
                </a:cxn>
                <a:cxn ang="0">
                  <a:pos x="134" y="70"/>
                </a:cxn>
                <a:cxn ang="0">
                  <a:pos x="168" y="36"/>
                </a:cxn>
                <a:cxn ang="0">
                  <a:pos x="210" y="12"/>
                </a:cxn>
                <a:cxn ang="0">
                  <a:pos x="258" y="2"/>
                </a:cxn>
                <a:cxn ang="0">
                  <a:pos x="280" y="220"/>
                </a:cxn>
                <a:cxn ang="0">
                  <a:pos x="438" y="220"/>
                </a:cxn>
                <a:cxn ang="0">
                  <a:pos x="442" y="228"/>
                </a:cxn>
                <a:cxn ang="0">
                  <a:pos x="160" y="196"/>
                </a:cxn>
                <a:cxn ang="0">
                  <a:pos x="162" y="192"/>
                </a:cxn>
                <a:cxn ang="0">
                  <a:pos x="258" y="188"/>
                </a:cxn>
                <a:cxn ang="0">
                  <a:pos x="262" y="192"/>
                </a:cxn>
                <a:cxn ang="0">
                  <a:pos x="272" y="214"/>
                </a:cxn>
                <a:cxn ang="0">
                  <a:pos x="280" y="220"/>
                </a:cxn>
                <a:cxn ang="0">
                  <a:pos x="460" y="260"/>
                </a:cxn>
                <a:cxn ang="0">
                  <a:pos x="468" y="266"/>
                </a:cxn>
                <a:cxn ang="0">
                  <a:pos x="442" y="410"/>
                </a:cxn>
                <a:cxn ang="0">
                  <a:pos x="434" y="418"/>
                </a:cxn>
                <a:cxn ang="0">
                  <a:pos x="166" y="418"/>
                </a:cxn>
                <a:cxn ang="0">
                  <a:pos x="136" y="270"/>
                </a:cxn>
                <a:cxn ang="0">
                  <a:pos x="138" y="264"/>
                </a:cxn>
                <a:cxn ang="0">
                  <a:pos x="144" y="260"/>
                </a:cxn>
              </a:cxnLst>
              <a:rect l="0" t="0" r="r" b="b"/>
              <a:pathLst>
                <a:path w="588" h="418">
                  <a:moveTo>
                    <a:pt x="276" y="0"/>
                  </a:moveTo>
                  <a:lnTo>
                    <a:pt x="276" y="0"/>
                  </a:lnTo>
                  <a:lnTo>
                    <a:pt x="304" y="2"/>
                  </a:lnTo>
                  <a:lnTo>
                    <a:pt x="330" y="8"/>
                  </a:lnTo>
                  <a:lnTo>
                    <a:pt x="354" y="18"/>
                  </a:lnTo>
                  <a:lnTo>
                    <a:pt x="376" y="32"/>
                  </a:lnTo>
                  <a:lnTo>
                    <a:pt x="396" y="48"/>
                  </a:lnTo>
                  <a:lnTo>
                    <a:pt x="414" y="66"/>
                  </a:lnTo>
                  <a:lnTo>
                    <a:pt x="430" y="88"/>
                  </a:lnTo>
                  <a:lnTo>
                    <a:pt x="442" y="112"/>
                  </a:lnTo>
                  <a:lnTo>
                    <a:pt x="442" y="112"/>
                  </a:lnTo>
                  <a:lnTo>
                    <a:pt x="448" y="112"/>
                  </a:lnTo>
                  <a:lnTo>
                    <a:pt x="448" y="112"/>
                  </a:lnTo>
                  <a:lnTo>
                    <a:pt x="462" y="112"/>
                  </a:lnTo>
                  <a:lnTo>
                    <a:pt x="476" y="114"/>
                  </a:lnTo>
                  <a:lnTo>
                    <a:pt x="490" y="118"/>
                  </a:lnTo>
                  <a:lnTo>
                    <a:pt x="502" y="122"/>
                  </a:lnTo>
                  <a:lnTo>
                    <a:pt x="514" y="128"/>
                  </a:lnTo>
                  <a:lnTo>
                    <a:pt x="526" y="136"/>
                  </a:lnTo>
                  <a:lnTo>
                    <a:pt x="536" y="144"/>
                  </a:lnTo>
                  <a:lnTo>
                    <a:pt x="546" y="152"/>
                  </a:lnTo>
                  <a:lnTo>
                    <a:pt x="556" y="162"/>
                  </a:lnTo>
                  <a:lnTo>
                    <a:pt x="564" y="174"/>
                  </a:lnTo>
                  <a:lnTo>
                    <a:pt x="570" y="184"/>
                  </a:lnTo>
                  <a:lnTo>
                    <a:pt x="576" y="196"/>
                  </a:lnTo>
                  <a:lnTo>
                    <a:pt x="582" y="210"/>
                  </a:lnTo>
                  <a:lnTo>
                    <a:pt x="584" y="222"/>
                  </a:lnTo>
                  <a:lnTo>
                    <a:pt x="586" y="236"/>
                  </a:lnTo>
                  <a:lnTo>
                    <a:pt x="588" y="252"/>
                  </a:lnTo>
                  <a:lnTo>
                    <a:pt x="588" y="252"/>
                  </a:lnTo>
                  <a:lnTo>
                    <a:pt x="586" y="264"/>
                  </a:lnTo>
                  <a:lnTo>
                    <a:pt x="586" y="276"/>
                  </a:lnTo>
                  <a:lnTo>
                    <a:pt x="578" y="300"/>
                  </a:lnTo>
                  <a:lnTo>
                    <a:pt x="568" y="322"/>
                  </a:lnTo>
                  <a:lnTo>
                    <a:pt x="554" y="342"/>
                  </a:lnTo>
                  <a:lnTo>
                    <a:pt x="536" y="360"/>
                  </a:lnTo>
                  <a:lnTo>
                    <a:pt x="516" y="374"/>
                  </a:lnTo>
                  <a:lnTo>
                    <a:pt x="492" y="384"/>
                  </a:lnTo>
                  <a:lnTo>
                    <a:pt x="468" y="390"/>
                  </a:lnTo>
                  <a:lnTo>
                    <a:pt x="488" y="272"/>
                  </a:lnTo>
                  <a:lnTo>
                    <a:pt x="488" y="272"/>
                  </a:lnTo>
                  <a:lnTo>
                    <a:pt x="488" y="266"/>
                  </a:lnTo>
                  <a:lnTo>
                    <a:pt x="488" y="262"/>
                  </a:lnTo>
                  <a:lnTo>
                    <a:pt x="484" y="252"/>
                  </a:lnTo>
                  <a:lnTo>
                    <a:pt x="474" y="244"/>
                  </a:lnTo>
                  <a:lnTo>
                    <a:pt x="464" y="240"/>
                  </a:lnTo>
                  <a:lnTo>
                    <a:pt x="464" y="228"/>
                  </a:lnTo>
                  <a:lnTo>
                    <a:pt x="464" y="228"/>
                  </a:lnTo>
                  <a:lnTo>
                    <a:pt x="464" y="222"/>
                  </a:lnTo>
                  <a:lnTo>
                    <a:pt x="462" y="216"/>
                  </a:lnTo>
                  <a:lnTo>
                    <a:pt x="456" y="208"/>
                  </a:lnTo>
                  <a:lnTo>
                    <a:pt x="446" y="202"/>
                  </a:lnTo>
                  <a:lnTo>
                    <a:pt x="440" y="200"/>
                  </a:lnTo>
                  <a:lnTo>
                    <a:pt x="434" y="198"/>
                  </a:lnTo>
                  <a:lnTo>
                    <a:pt x="288" y="198"/>
                  </a:lnTo>
                  <a:lnTo>
                    <a:pt x="286" y="190"/>
                  </a:lnTo>
                  <a:lnTo>
                    <a:pt x="286" y="190"/>
                  </a:lnTo>
                  <a:lnTo>
                    <a:pt x="282" y="180"/>
                  </a:lnTo>
                  <a:lnTo>
                    <a:pt x="276" y="174"/>
                  </a:lnTo>
                  <a:lnTo>
                    <a:pt x="268" y="170"/>
                  </a:lnTo>
                  <a:lnTo>
                    <a:pt x="258" y="168"/>
                  </a:lnTo>
                  <a:lnTo>
                    <a:pt x="168" y="168"/>
                  </a:lnTo>
                  <a:lnTo>
                    <a:pt x="168" y="168"/>
                  </a:lnTo>
                  <a:lnTo>
                    <a:pt x="162" y="168"/>
                  </a:lnTo>
                  <a:lnTo>
                    <a:pt x="156" y="170"/>
                  </a:lnTo>
                  <a:lnTo>
                    <a:pt x="148" y="176"/>
                  </a:lnTo>
                  <a:lnTo>
                    <a:pt x="142" y="186"/>
                  </a:lnTo>
                  <a:lnTo>
                    <a:pt x="140" y="190"/>
                  </a:lnTo>
                  <a:lnTo>
                    <a:pt x="138" y="196"/>
                  </a:lnTo>
                  <a:lnTo>
                    <a:pt x="138" y="240"/>
                  </a:lnTo>
                  <a:lnTo>
                    <a:pt x="138" y="240"/>
                  </a:lnTo>
                  <a:lnTo>
                    <a:pt x="128" y="244"/>
                  </a:lnTo>
                  <a:lnTo>
                    <a:pt x="120" y="252"/>
                  </a:lnTo>
                  <a:lnTo>
                    <a:pt x="116" y="262"/>
                  </a:lnTo>
                  <a:lnTo>
                    <a:pt x="114" y="266"/>
                  </a:lnTo>
                  <a:lnTo>
                    <a:pt x="114" y="272"/>
                  </a:lnTo>
                  <a:lnTo>
                    <a:pt x="134" y="390"/>
                  </a:lnTo>
                  <a:lnTo>
                    <a:pt x="116" y="390"/>
                  </a:lnTo>
                  <a:lnTo>
                    <a:pt x="116" y="390"/>
                  </a:lnTo>
                  <a:lnTo>
                    <a:pt x="104" y="390"/>
                  </a:lnTo>
                  <a:lnTo>
                    <a:pt x="94" y="388"/>
                  </a:lnTo>
                  <a:lnTo>
                    <a:pt x="72" y="382"/>
                  </a:lnTo>
                  <a:lnTo>
                    <a:pt x="52" y="370"/>
                  </a:lnTo>
                  <a:lnTo>
                    <a:pt x="34" y="356"/>
                  </a:lnTo>
                  <a:lnTo>
                    <a:pt x="20" y="340"/>
                  </a:lnTo>
                  <a:lnTo>
                    <a:pt x="10" y="320"/>
                  </a:lnTo>
                  <a:lnTo>
                    <a:pt x="4" y="298"/>
                  </a:lnTo>
                  <a:lnTo>
                    <a:pt x="2" y="286"/>
                  </a:lnTo>
                  <a:lnTo>
                    <a:pt x="0" y="274"/>
                  </a:lnTo>
                  <a:lnTo>
                    <a:pt x="0" y="274"/>
                  </a:lnTo>
                  <a:lnTo>
                    <a:pt x="2" y="254"/>
                  </a:lnTo>
                  <a:lnTo>
                    <a:pt x="8" y="234"/>
                  </a:lnTo>
                  <a:lnTo>
                    <a:pt x="16" y="216"/>
                  </a:lnTo>
                  <a:lnTo>
                    <a:pt x="28" y="198"/>
                  </a:lnTo>
                  <a:lnTo>
                    <a:pt x="42" y="184"/>
                  </a:lnTo>
                  <a:lnTo>
                    <a:pt x="60" y="174"/>
                  </a:lnTo>
                  <a:lnTo>
                    <a:pt x="78" y="164"/>
                  </a:lnTo>
                  <a:lnTo>
                    <a:pt x="98" y="160"/>
                  </a:lnTo>
                  <a:lnTo>
                    <a:pt x="98" y="160"/>
                  </a:lnTo>
                  <a:lnTo>
                    <a:pt x="100" y="144"/>
                  </a:lnTo>
                  <a:lnTo>
                    <a:pt x="104" y="128"/>
                  </a:lnTo>
                  <a:lnTo>
                    <a:pt x="110" y="112"/>
                  </a:lnTo>
                  <a:lnTo>
                    <a:pt x="116" y="98"/>
                  </a:lnTo>
                  <a:lnTo>
                    <a:pt x="124" y="84"/>
                  </a:lnTo>
                  <a:lnTo>
                    <a:pt x="134" y="70"/>
                  </a:lnTo>
                  <a:lnTo>
                    <a:pt x="144" y="58"/>
                  </a:lnTo>
                  <a:lnTo>
                    <a:pt x="156" y="46"/>
                  </a:lnTo>
                  <a:lnTo>
                    <a:pt x="168" y="36"/>
                  </a:lnTo>
                  <a:lnTo>
                    <a:pt x="182" y="28"/>
                  </a:lnTo>
                  <a:lnTo>
                    <a:pt x="196" y="20"/>
                  </a:lnTo>
                  <a:lnTo>
                    <a:pt x="210" y="12"/>
                  </a:lnTo>
                  <a:lnTo>
                    <a:pt x="226" y="8"/>
                  </a:lnTo>
                  <a:lnTo>
                    <a:pt x="242" y="4"/>
                  </a:lnTo>
                  <a:lnTo>
                    <a:pt x="258" y="2"/>
                  </a:lnTo>
                  <a:lnTo>
                    <a:pt x="276" y="0"/>
                  </a:lnTo>
                  <a:lnTo>
                    <a:pt x="276" y="0"/>
                  </a:lnTo>
                  <a:close/>
                  <a:moveTo>
                    <a:pt x="280" y="220"/>
                  </a:moveTo>
                  <a:lnTo>
                    <a:pt x="434" y="220"/>
                  </a:lnTo>
                  <a:lnTo>
                    <a:pt x="434" y="220"/>
                  </a:lnTo>
                  <a:lnTo>
                    <a:pt x="438" y="220"/>
                  </a:lnTo>
                  <a:lnTo>
                    <a:pt x="440" y="222"/>
                  </a:lnTo>
                  <a:lnTo>
                    <a:pt x="442" y="226"/>
                  </a:lnTo>
                  <a:lnTo>
                    <a:pt x="442" y="228"/>
                  </a:lnTo>
                  <a:lnTo>
                    <a:pt x="442" y="250"/>
                  </a:lnTo>
                  <a:lnTo>
                    <a:pt x="160" y="250"/>
                  </a:lnTo>
                  <a:lnTo>
                    <a:pt x="160" y="196"/>
                  </a:lnTo>
                  <a:lnTo>
                    <a:pt x="160" y="196"/>
                  </a:lnTo>
                  <a:lnTo>
                    <a:pt x="160" y="194"/>
                  </a:lnTo>
                  <a:lnTo>
                    <a:pt x="162" y="192"/>
                  </a:lnTo>
                  <a:lnTo>
                    <a:pt x="166" y="190"/>
                  </a:lnTo>
                  <a:lnTo>
                    <a:pt x="168" y="188"/>
                  </a:lnTo>
                  <a:lnTo>
                    <a:pt x="258" y="188"/>
                  </a:lnTo>
                  <a:lnTo>
                    <a:pt x="258" y="188"/>
                  </a:lnTo>
                  <a:lnTo>
                    <a:pt x="260" y="190"/>
                  </a:lnTo>
                  <a:lnTo>
                    <a:pt x="262" y="192"/>
                  </a:lnTo>
                  <a:lnTo>
                    <a:pt x="266" y="196"/>
                  </a:lnTo>
                  <a:lnTo>
                    <a:pt x="272" y="214"/>
                  </a:lnTo>
                  <a:lnTo>
                    <a:pt x="272" y="214"/>
                  </a:lnTo>
                  <a:lnTo>
                    <a:pt x="274" y="218"/>
                  </a:lnTo>
                  <a:lnTo>
                    <a:pt x="280" y="220"/>
                  </a:lnTo>
                  <a:lnTo>
                    <a:pt x="280" y="220"/>
                  </a:lnTo>
                  <a:close/>
                  <a:moveTo>
                    <a:pt x="144" y="260"/>
                  </a:moveTo>
                  <a:lnTo>
                    <a:pt x="460" y="260"/>
                  </a:lnTo>
                  <a:lnTo>
                    <a:pt x="460" y="260"/>
                  </a:lnTo>
                  <a:lnTo>
                    <a:pt x="462" y="262"/>
                  </a:lnTo>
                  <a:lnTo>
                    <a:pt x="466" y="264"/>
                  </a:lnTo>
                  <a:lnTo>
                    <a:pt x="468" y="266"/>
                  </a:lnTo>
                  <a:lnTo>
                    <a:pt x="468" y="270"/>
                  </a:lnTo>
                  <a:lnTo>
                    <a:pt x="442" y="410"/>
                  </a:lnTo>
                  <a:lnTo>
                    <a:pt x="442" y="410"/>
                  </a:lnTo>
                  <a:lnTo>
                    <a:pt x="440" y="416"/>
                  </a:lnTo>
                  <a:lnTo>
                    <a:pt x="438" y="418"/>
                  </a:lnTo>
                  <a:lnTo>
                    <a:pt x="434" y="418"/>
                  </a:lnTo>
                  <a:lnTo>
                    <a:pt x="168" y="418"/>
                  </a:lnTo>
                  <a:lnTo>
                    <a:pt x="168" y="418"/>
                  </a:lnTo>
                  <a:lnTo>
                    <a:pt x="166" y="418"/>
                  </a:lnTo>
                  <a:lnTo>
                    <a:pt x="162" y="416"/>
                  </a:lnTo>
                  <a:lnTo>
                    <a:pt x="160" y="410"/>
                  </a:lnTo>
                  <a:lnTo>
                    <a:pt x="136" y="270"/>
                  </a:lnTo>
                  <a:lnTo>
                    <a:pt x="136" y="270"/>
                  </a:lnTo>
                  <a:lnTo>
                    <a:pt x="136" y="266"/>
                  </a:lnTo>
                  <a:lnTo>
                    <a:pt x="138" y="264"/>
                  </a:lnTo>
                  <a:lnTo>
                    <a:pt x="140" y="262"/>
                  </a:lnTo>
                  <a:lnTo>
                    <a:pt x="144" y="260"/>
                  </a:lnTo>
                  <a:lnTo>
                    <a:pt x="144" y="26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cxnSp>
          <p:nvCxnSpPr>
            <p:cNvPr id="576" name="直接连接符 575"/>
            <p:cNvCxnSpPr/>
            <p:nvPr/>
          </p:nvCxnSpPr>
          <p:spPr bwMode="auto">
            <a:xfrm>
              <a:off x="5854700" y="2067225"/>
              <a:ext cx="314289" cy="419698"/>
            </a:xfrm>
            <a:prstGeom prst="line">
              <a:avLst/>
            </a:prstGeom>
            <a:noFill/>
            <a:ln w="31750" cmpd="thickThin">
              <a:solidFill>
                <a:srgbClr val="0070C0"/>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7" name="直接连接符 576"/>
            <p:cNvCxnSpPr/>
            <p:nvPr/>
          </p:nvCxnSpPr>
          <p:spPr bwMode="auto">
            <a:xfrm flipH="1">
              <a:off x="6224679" y="1987823"/>
              <a:ext cx="544421" cy="499100"/>
            </a:xfrm>
            <a:prstGeom prst="line">
              <a:avLst/>
            </a:prstGeom>
            <a:noFill/>
            <a:ln w="31750" cmpd="thickThin">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2" name="圆柱形 601"/>
            <p:cNvSpPr/>
            <p:nvPr/>
          </p:nvSpPr>
          <p:spPr bwMode="auto">
            <a:xfrm rot="10800000">
              <a:off x="4389778" y="3894574"/>
              <a:ext cx="54952" cy="587412"/>
            </a:xfrm>
            <a:prstGeom prst="can">
              <a:avLst>
                <a:gd name="adj" fmla="val 13571"/>
              </a:avLst>
            </a:prstGeom>
            <a:solidFill>
              <a:schemeClr val="tx2"/>
            </a:solidFill>
            <a:ln w="9525">
              <a:noFill/>
              <a:round/>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anchor="t" anchorCtr="0" compatLnSpc="1">
              <a:prstTxWarp prst="textNoShape">
                <a:avLst/>
              </a:prstTxWarp>
            </a:bodyPr>
            <a:lstStyle/>
            <a:p>
              <a:pPr>
                <a:buClr>
                  <a:srgbClr val="CC9900"/>
                </a:buClr>
                <a:buFont typeface="Wingdings" pitchFamily="2" charset="2"/>
                <a:buChar char="n"/>
              </a:pPr>
              <a:endParaRPr lang="zh-CN" altLang="en-US" dirty="0" smtClean="0">
                <a:latin typeface="Arial" pitchFamily="34" charset="0"/>
                <a:cs typeface="Arial" pitchFamily="34" charset="0"/>
              </a:endParaRPr>
            </a:p>
          </p:txBody>
        </p:sp>
        <p:sp>
          <p:nvSpPr>
            <p:cNvPr id="603" name="圆角矩形 602"/>
            <p:cNvSpPr/>
            <p:nvPr/>
          </p:nvSpPr>
          <p:spPr bwMode="auto">
            <a:xfrm>
              <a:off x="3375939" y="4569251"/>
              <a:ext cx="1904250" cy="1307760"/>
            </a:xfrm>
            <a:prstGeom prst="roundRect">
              <a:avLst>
                <a:gd name="adj" fmla="val 6130"/>
              </a:avLst>
            </a:prstGeom>
            <a:noFill/>
            <a:ln w="15875">
              <a:solidFill>
                <a:schemeClr val="bg1">
                  <a:lumMod val="50000"/>
                </a:schemeClr>
              </a:solidFill>
              <a:prstDash val="sysDot"/>
            </a:ln>
            <a:effectLst/>
            <a:extLst/>
          </p:spPr>
          <p:txBody>
            <a:bodyPr vert="horz" wrap="square" lIns="121936" tIns="60968" rIns="121936" bIns="60968" numCol="1" rtlCol="0" anchor="t" anchorCtr="0" compatLnSpc="1">
              <a:prstTxWarp prst="textNoShape">
                <a:avLst/>
              </a:prstTxWarp>
            </a:bodyPr>
            <a:lstStyle/>
            <a:p>
              <a:pPr defTabSz="440831" eaLnBrk="0" hangingPunct="0">
                <a:buClr>
                  <a:srgbClr val="CC9900"/>
                </a:buClr>
                <a:buSzPct val="60000"/>
                <a:buFont typeface="Wingdings" pitchFamily="2" charset="2"/>
                <a:buChar char="n"/>
              </a:pPr>
              <a:endParaRPr lang="en-US" altLang="en-US" kern="0" dirty="0" smtClean="0">
                <a:solidFill>
                  <a:sysClr val="windowText" lastClr="000000"/>
                </a:solidFill>
              </a:endParaRPr>
            </a:p>
          </p:txBody>
        </p:sp>
        <p:grpSp>
          <p:nvGrpSpPr>
            <p:cNvPr id="23" name="组合 226"/>
            <p:cNvGrpSpPr/>
            <p:nvPr/>
          </p:nvGrpSpPr>
          <p:grpSpPr>
            <a:xfrm>
              <a:off x="4125838" y="4288413"/>
              <a:ext cx="648266" cy="363670"/>
              <a:chOff x="906861" y="2987431"/>
              <a:chExt cx="433871" cy="312029"/>
            </a:xfrm>
          </p:grpSpPr>
          <p:sp>
            <p:nvSpPr>
              <p:cNvPr id="609"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4" name="组合 225"/>
              <p:cNvGrpSpPr>
                <a:grpSpLocks noChangeAspect="1"/>
              </p:cNvGrpSpPr>
              <p:nvPr/>
            </p:nvGrpSpPr>
            <p:grpSpPr>
              <a:xfrm>
                <a:off x="1197897" y="2987431"/>
                <a:ext cx="118804" cy="144000"/>
                <a:chOff x="1175037" y="2926471"/>
                <a:chExt cx="171437" cy="207796"/>
              </a:xfrm>
            </p:grpSpPr>
            <p:sp>
              <p:nvSpPr>
                <p:cNvPr id="612"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3"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4"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5"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6"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11"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19" name="Freeform 120"/>
            <p:cNvSpPr>
              <a:spLocks noEditPoints="1"/>
            </p:cNvSpPr>
            <p:nvPr/>
          </p:nvSpPr>
          <p:spPr bwMode="auto">
            <a:xfrm>
              <a:off x="1685585" y="4934657"/>
              <a:ext cx="1029044" cy="785797"/>
            </a:xfrm>
            <a:custGeom>
              <a:avLst/>
              <a:gdLst/>
              <a:ahLst/>
              <a:cxnLst>
                <a:cxn ang="0">
                  <a:pos x="4752" y="351"/>
                </a:cxn>
                <a:cxn ang="0">
                  <a:pos x="5060" y="1362"/>
                </a:cxn>
                <a:cxn ang="0">
                  <a:pos x="4400" y="2197"/>
                </a:cxn>
                <a:cxn ang="0">
                  <a:pos x="3299" y="2109"/>
                </a:cxn>
                <a:cxn ang="0">
                  <a:pos x="2816" y="1142"/>
                </a:cxn>
                <a:cxn ang="0">
                  <a:pos x="3299" y="220"/>
                </a:cxn>
                <a:cxn ang="0">
                  <a:pos x="4180" y="11600"/>
                </a:cxn>
                <a:cxn ang="0">
                  <a:pos x="5016" y="12039"/>
                </a:cxn>
                <a:cxn ang="0">
                  <a:pos x="5280" y="13621"/>
                </a:cxn>
                <a:cxn ang="0">
                  <a:pos x="5984" y="12214"/>
                </a:cxn>
                <a:cxn ang="0">
                  <a:pos x="6688" y="11600"/>
                </a:cxn>
                <a:cxn ang="0">
                  <a:pos x="9988" y="11775"/>
                </a:cxn>
                <a:cxn ang="0">
                  <a:pos x="10428" y="12610"/>
                </a:cxn>
                <a:cxn ang="0">
                  <a:pos x="11220" y="12610"/>
                </a:cxn>
                <a:cxn ang="0">
                  <a:pos x="11660" y="11775"/>
                </a:cxn>
                <a:cxn ang="0">
                  <a:pos x="14960" y="11600"/>
                </a:cxn>
                <a:cxn ang="0">
                  <a:pos x="15707" y="12214"/>
                </a:cxn>
                <a:cxn ang="0">
                  <a:pos x="16324" y="13621"/>
                </a:cxn>
                <a:cxn ang="0">
                  <a:pos x="15752" y="14192"/>
                </a:cxn>
                <a:cxn ang="0">
                  <a:pos x="10604" y="14192"/>
                </a:cxn>
                <a:cxn ang="0">
                  <a:pos x="5764" y="14192"/>
                </a:cxn>
                <a:cxn ang="0">
                  <a:pos x="616" y="14192"/>
                </a:cxn>
                <a:cxn ang="0">
                  <a:pos x="660" y="12391"/>
                </a:cxn>
                <a:cxn ang="0">
                  <a:pos x="1231" y="11688"/>
                </a:cxn>
                <a:cxn ang="0">
                  <a:pos x="13992" y="9755"/>
                </a:cxn>
                <a:cxn ang="0">
                  <a:pos x="14740" y="10633"/>
                </a:cxn>
                <a:cxn ang="0">
                  <a:pos x="12320" y="11117"/>
                </a:cxn>
                <a:cxn ang="0">
                  <a:pos x="12628" y="10018"/>
                </a:cxn>
                <a:cxn ang="0">
                  <a:pos x="8184" y="9666"/>
                </a:cxn>
                <a:cxn ang="0">
                  <a:pos x="9240" y="10194"/>
                </a:cxn>
                <a:cxn ang="0">
                  <a:pos x="9372" y="11336"/>
                </a:cxn>
                <a:cxn ang="0">
                  <a:pos x="7041" y="10413"/>
                </a:cxn>
                <a:cxn ang="0">
                  <a:pos x="7964" y="9666"/>
                </a:cxn>
                <a:cxn ang="0">
                  <a:pos x="3652" y="9842"/>
                </a:cxn>
                <a:cxn ang="0">
                  <a:pos x="4180" y="10897"/>
                </a:cxn>
                <a:cxn ang="0">
                  <a:pos x="1672" y="10897"/>
                </a:cxn>
                <a:cxn ang="0">
                  <a:pos x="2244" y="9842"/>
                </a:cxn>
                <a:cxn ang="0">
                  <a:pos x="13508" y="6459"/>
                </a:cxn>
                <a:cxn ang="0">
                  <a:pos x="9503" y="6459"/>
                </a:cxn>
                <a:cxn ang="0">
                  <a:pos x="7964" y="5712"/>
                </a:cxn>
                <a:cxn ang="0">
                  <a:pos x="7437" y="834"/>
                </a:cxn>
                <a:cxn ang="0">
                  <a:pos x="7084" y="1537"/>
                </a:cxn>
                <a:cxn ang="0">
                  <a:pos x="4796" y="2416"/>
                </a:cxn>
                <a:cxn ang="0">
                  <a:pos x="2376" y="2636"/>
                </a:cxn>
                <a:cxn ang="0">
                  <a:pos x="2200" y="5360"/>
                </a:cxn>
                <a:cxn ang="0">
                  <a:pos x="3036" y="5800"/>
                </a:cxn>
                <a:cxn ang="0">
                  <a:pos x="4004" y="8744"/>
                </a:cxn>
                <a:cxn ang="0">
                  <a:pos x="4796" y="3735"/>
                </a:cxn>
                <a:cxn ang="0">
                  <a:pos x="7084" y="3471"/>
                </a:cxn>
                <a:cxn ang="0">
                  <a:pos x="7304" y="5272"/>
                </a:cxn>
                <a:cxn ang="0">
                  <a:pos x="13376" y="5537"/>
                </a:cxn>
                <a:cxn ang="0">
                  <a:pos x="14080" y="5141"/>
                </a:cxn>
                <a:cxn ang="0">
                  <a:pos x="14212" y="1362"/>
                </a:cxn>
                <a:cxn ang="0">
                  <a:pos x="13684" y="747"/>
                </a:cxn>
                <a:cxn ang="0">
                  <a:pos x="13420" y="1362"/>
                </a:cxn>
                <a:cxn ang="0">
                  <a:pos x="13508" y="4746"/>
                </a:cxn>
                <a:cxn ang="0">
                  <a:pos x="7920" y="4877"/>
                </a:cxn>
                <a:cxn ang="0">
                  <a:pos x="7744" y="4701"/>
                </a:cxn>
                <a:cxn ang="0">
                  <a:pos x="7744" y="1537"/>
                </a:cxn>
                <a:cxn ang="0">
                  <a:pos x="13376" y="1362"/>
                </a:cxn>
              </a:cxnLst>
              <a:rect l="0" t="0" r="r" b="b"/>
              <a:pathLst>
                <a:path w="16544" h="15598">
                  <a:moveTo>
                    <a:pt x="3960" y="0"/>
                  </a:moveTo>
                  <a:lnTo>
                    <a:pt x="4180" y="44"/>
                  </a:lnTo>
                  <a:lnTo>
                    <a:pt x="4400" y="88"/>
                  </a:lnTo>
                  <a:lnTo>
                    <a:pt x="4576" y="220"/>
                  </a:lnTo>
                  <a:lnTo>
                    <a:pt x="4752" y="351"/>
                  </a:lnTo>
                  <a:lnTo>
                    <a:pt x="4884" y="528"/>
                  </a:lnTo>
                  <a:lnTo>
                    <a:pt x="4973" y="703"/>
                  </a:lnTo>
                  <a:lnTo>
                    <a:pt x="5060" y="923"/>
                  </a:lnTo>
                  <a:lnTo>
                    <a:pt x="5060" y="1142"/>
                  </a:lnTo>
                  <a:lnTo>
                    <a:pt x="5060" y="1362"/>
                  </a:lnTo>
                  <a:lnTo>
                    <a:pt x="4973" y="1582"/>
                  </a:lnTo>
                  <a:lnTo>
                    <a:pt x="4884" y="1802"/>
                  </a:lnTo>
                  <a:lnTo>
                    <a:pt x="4752" y="1933"/>
                  </a:lnTo>
                  <a:lnTo>
                    <a:pt x="4576" y="2109"/>
                  </a:lnTo>
                  <a:lnTo>
                    <a:pt x="4400" y="2197"/>
                  </a:lnTo>
                  <a:lnTo>
                    <a:pt x="4180" y="2241"/>
                  </a:lnTo>
                  <a:lnTo>
                    <a:pt x="3960" y="2285"/>
                  </a:lnTo>
                  <a:lnTo>
                    <a:pt x="3696" y="2241"/>
                  </a:lnTo>
                  <a:lnTo>
                    <a:pt x="3476" y="2197"/>
                  </a:lnTo>
                  <a:lnTo>
                    <a:pt x="3299" y="2109"/>
                  </a:lnTo>
                  <a:lnTo>
                    <a:pt x="3124" y="1933"/>
                  </a:lnTo>
                  <a:lnTo>
                    <a:pt x="2992" y="1802"/>
                  </a:lnTo>
                  <a:lnTo>
                    <a:pt x="2903" y="1582"/>
                  </a:lnTo>
                  <a:lnTo>
                    <a:pt x="2816" y="1362"/>
                  </a:lnTo>
                  <a:lnTo>
                    <a:pt x="2816" y="1142"/>
                  </a:lnTo>
                  <a:lnTo>
                    <a:pt x="2816" y="923"/>
                  </a:lnTo>
                  <a:lnTo>
                    <a:pt x="2903" y="703"/>
                  </a:lnTo>
                  <a:lnTo>
                    <a:pt x="2992" y="528"/>
                  </a:lnTo>
                  <a:lnTo>
                    <a:pt x="3124" y="351"/>
                  </a:lnTo>
                  <a:lnTo>
                    <a:pt x="3299" y="220"/>
                  </a:lnTo>
                  <a:lnTo>
                    <a:pt x="3476" y="88"/>
                  </a:lnTo>
                  <a:lnTo>
                    <a:pt x="3696" y="44"/>
                  </a:lnTo>
                  <a:lnTo>
                    <a:pt x="3960" y="0"/>
                  </a:lnTo>
                  <a:close/>
                  <a:moveTo>
                    <a:pt x="1628" y="11600"/>
                  </a:moveTo>
                  <a:lnTo>
                    <a:pt x="4180" y="11600"/>
                  </a:lnTo>
                  <a:lnTo>
                    <a:pt x="4400" y="11600"/>
                  </a:lnTo>
                  <a:lnTo>
                    <a:pt x="4576" y="11688"/>
                  </a:lnTo>
                  <a:lnTo>
                    <a:pt x="4752" y="11775"/>
                  </a:lnTo>
                  <a:lnTo>
                    <a:pt x="4884" y="11908"/>
                  </a:lnTo>
                  <a:lnTo>
                    <a:pt x="5016" y="12039"/>
                  </a:lnTo>
                  <a:lnTo>
                    <a:pt x="5104" y="12214"/>
                  </a:lnTo>
                  <a:lnTo>
                    <a:pt x="5148" y="12391"/>
                  </a:lnTo>
                  <a:lnTo>
                    <a:pt x="5192" y="12610"/>
                  </a:lnTo>
                  <a:lnTo>
                    <a:pt x="5192" y="13621"/>
                  </a:lnTo>
                  <a:lnTo>
                    <a:pt x="5280" y="13621"/>
                  </a:lnTo>
                  <a:lnTo>
                    <a:pt x="5764" y="13621"/>
                  </a:lnTo>
                  <a:lnTo>
                    <a:pt x="5896" y="13621"/>
                  </a:lnTo>
                  <a:lnTo>
                    <a:pt x="5896" y="12610"/>
                  </a:lnTo>
                  <a:lnTo>
                    <a:pt x="5896" y="12391"/>
                  </a:lnTo>
                  <a:lnTo>
                    <a:pt x="5984" y="12214"/>
                  </a:lnTo>
                  <a:lnTo>
                    <a:pt x="6072" y="12039"/>
                  </a:lnTo>
                  <a:lnTo>
                    <a:pt x="6160" y="11908"/>
                  </a:lnTo>
                  <a:lnTo>
                    <a:pt x="6336" y="11775"/>
                  </a:lnTo>
                  <a:lnTo>
                    <a:pt x="6512" y="11688"/>
                  </a:lnTo>
                  <a:lnTo>
                    <a:pt x="6688" y="11600"/>
                  </a:lnTo>
                  <a:lnTo>
                    <a:pt x="6864" y="11600"/>
                  </a:lnTo>
                  <a:lnTo>
                    <a:pt x="9460" y="11600"/>
                  </a:lnTo>
                  <a:lnTo>
                    <a:pt x="9636" y="11600"/>
                  </a:lnTo>
                  <a:lnTo>
                    <a:pt x="9812" y="11688"/>
                  </a:lnTo>
                  <a:lnTo>
                    <a:pt x="9988" y="11775"/>
                  </a:lnTo>
                  <a:lnTo>
                    <a:pt x="10164" y="11908"/>
                  </a:lnTo>
                  <a:lnTo>
                    <a:pt x="10252" y="12039"/>
                  </a:lnTo>
                  <a:lnTo>
                    <a:pt x="10340" y="12214"/>
                  </a:lnTo>
                  <a:lnTo>
                    <a:pt x="10428" y="12391"/>
                  </a:lnTo>
                  <a:lnTo>
                    <a:pt x="10428" y="12610"/>
                  </a:lnTo>
                  <a:lnTo>
                    <a:pt x="10428" y="13621"/>
                  </a:lnTo>
                  <a:lnTo>
                    <a:pt x="10604" y="13621"/>
                  </a:lnTo>
                  <a:lnTo>
                    <a:pt x="11000" y="13621"/>
                  </a:lnTo>
                  <a:lnTo>
                    <a:pt x="11220" y="13621"/>
                  </a:lnTo>
                  <a:lnTo>
                    <a:pt x="11220" y="12610"/>
                  </a:lnTo>
                  <a:lnTo>
                    <a:pt x="11220" y="12391"/>
                  </a:lnTo>
                  <a:lnTo>
                    <a:pt x="11308" y="12214"/>
                  </a:lnTo>
                  <a:lnTo>
                    <a:pt x="11396" y="12039"/>
                  </a:lnTo>
                  <a:lnTo>
                    <a:pt x="11528" y="11908"/>
                  </a:lnTo>
                  <a:lnTo>
                    <a:pt x="11660" y="11775"/>
                  </a:lnTo>
                  <a:lnTo>
                    <a:pt x="11836" y="11688"/>
                  </a:lnTo>
                  <a:lnTo>
                    <a:pt x="12012" y="11600"/>
                  </a:lnTo>
                  <a:lnTo>
                    <a:pt x="12232" y="11600"/>
                  </a:lnTo>
                  <a:lnTo>
                    <a:pt x="14784" y="11600"/>
                  </a:lnTo>
                  <a:lnTo>
                    <a:pt x="14960" y="11600"/>
                  </a:lnTo>
                  <a:lnTo>
                    <a:pt x="15180" y="11688"/>
                  </a:lnTo>
                  <a:lnTo>
                    <a:pt x="15313" y="11775"/>
                  </a:lnTo>
                  <a:lnTo>
                    <a:pt x="15488" y="11908"/>
                  </a:lnTo>
                  <a:lnTo>
                    <a:pt x="15576" y="12039"/>
                  </a:lnTo>
                  <a:lnTo>
                    <a:pt x="15707" y="12214"/>
                  </a:lnTo>
                  <a:lnTo>
                    <a:pt x="15752" y="12391"/>
                  </a:lnTo>
                  <a:lnTo>
                    <a:pt x="15752" y="12610"/>
                  </a:lnTo>
                  <a:lnTo>
                    <a:pt x="15752" y="13621"/>
                  </a:lnTo>
                  <a:lnTo>
                    <a:pt x="15928" y="13621"/>
                  </a:lnTo>
                  <a:lnTo>
                    <a:pt x="16324" y="13621"/>
                  </a:lnTo>
                  <a:lnTo>
                    <a:pt x="16544" y="13621"/>
                  </a:lnTo>
                  <a:lnTo>
                    <a:pt x="16544" y="14192"/>
                  </a:lnTo>
                  <a:lnTo>
                    <a:pt x="16324" y="14192"/>
                  </a:lnTo>
                  <a:lnTo>
                    <a:pt x="15928" y="14192"/>
                  </a:lnTo>
                  <a:lnTo>
                    <a:pt x="15752" y="14192"/>
                  </a:lnTo>
                  <a:lnTo>
                    <a:pt x="15752" y="15598"/>
                  </a:lnTo>
                  <a:lnTo>
                    <a:pt x="11220" y="15598"/>
                  </a:lnTo>
                  <a:lnTo>
                    <a:pt x="11220" y="14192"/>
                  </a:lnTo>
                  <a:lnTo>
                    <a:pt x="11000" y="14192"/>
                  </a:lnTo>
                  <a:lnTo>
                    <a:pt x="10604" y="14192"/>
                  </a:lnTo>
                  <a:lnTo>
                    <a:pt x="10428" y="14192"/>
                  </a:lnTo>
                  <a:lnTo>
                    <a:pt x="10428" y="15598"/>
                  </a:lnTo>
                  <a:lnTo>
                    <a:pt x="5896" y="15598"/>
                  </a:lnTo>
                  <a:lnTo>
                    <a:pt x="5896" y="14192"/>
                  </a:lnTo>
                  <a:lnTo>
                    <a:pt x="5764" y="14192"/>
                  </a:lnTo>
                  <a:lnTo>
                    <a:pt x="5280" y="14192"/>
                  </a:lnTo>
                  <a:lnTo>
                    <a:pt x="5192" y="14192"/>
                  </a:lnTo>
                  <a:lnTo>
                    <a:pt x="5192" y="15598"/>
                  </a:lnTo>
                  <a:lnTo>
                    <a:pt x="616" y="15598"/>
                  </a:lnTo>
                  <a:lnTo>
                    <a:pt x="616" y="14192"/>
                  </a:lnTo>
                  <a:lnTo>
                    <a:pt x="0" y="14192"/>
                  </a:lnTo>
                  <a:lnTo>
                    <a:pt x="0" y="13621"/>
                  </a:lnTo>
                  <a:lnTo>
                    <a:pt x="616" y="13621"/>
                  </a:lnTo>
                  <a:lnTo>
                    <a:pt x="616" y="12610"/>
                  </a:lnTo>
                  <a:lnTo>
                    <a:pt x="660" y="12391"/>
                  </a:lnTo>
                  <a:lnTo>
                    <a:pt x="704" y="12214"/>
                  </a:lnTo>
                  <a:lnTo>
                    <a:pt x="792" y="12039"/>
                  </a:lnTo>
                  <a:lnTo>
                    <a:pt x="924" y="11908"/>
                  </a:lnTo>
                  <a:lnTo>
                    <a:pt x="1056" y="11775"/>
                  </a:lnTo>
                  <a:lnTo>
                    <a:pt x="1231" y="11688"/>
                  </a:lnTo>
                  <a:lnTo>
                    <a:pt x="1408" y="11600"/>
                  </a:lnTo>
                  <a:lnTo>
                    <a:pt x="1628" y="11600"/>
                  </a:lnTo>
                  <a:close/>
                  <a:moveTo>
                    <a:pt x="13508" y="9666"/>
                  </a:moveTo>
                  <a:lnTo>
                    <a:pt x="13772" y="9666"/>
                  </a:lnTo>
                  <a:lnTo>
                    <a:pt x="13992" y="9755"/>
                  </a:lnTo>
                  <a:lnTo>
                    <a:pt x="14212" y="9842"/>
                  </a:lnTo>
                  <a:lnTo>
                    <a:pt x="14388" y="10018"/>
                  </a:lnTo>
                  <a:lnTo>
                    <a:pt x="14564" y="10194"/>
                  </a:lnTo>
                  <a:lnTo>
                    <a:pt x="14652" y="10413"/>
                  </a:lnTo>
                  <a:lnTo>
                    <a:pt x="14740" y="10633"/>
                  </a:lnTo>
                  <a:lnTo>
                    <a:pt x="14784" y="10897"/>
                  </a:lnTo>
                  <a:lnTo>
                    <a:pt x="14740" y="11117"/>
                  </a:lnTo>
                  <a:lnTo>
                    <a:pt x="14696" y="11336"/>
                  </a:lnTo>
                  <a:lnTo>
                    <a:pt x="12364" y="11336"/>
                  </a:lnTo>
                  <a:lnTo>
                    <a:pt x="12320" y="11117"/>
                  </a:lnTo>
                  <a:lnTo>
                    <a:pt x="12276" y="10897"/>
                  </a:lnTo>
                  <a:lnTo>
                    <a:pt x="12320" y="10633"/>
                  </a:lnTo>
                  <a:lnTo>
                    <a:pt x="12364" y="10413"/>
                  </a:lnTo>
                  <a:lnTo>
                    <a:pt x="12496" y="10194"/>
                  </a:lnTo>
                  <a:lnTo>
                    <a:pt x="12628" y="10018"/>
                  </a:lnTo>
                  <a:lnTo>
                    <a:pt x="12848" y="9842"/>
                  </a:lnTo>
                  <a:lnTo>
                    <a:pt x="13024" y="9755"/>
                  </a:lnTo>
                  <a:lnTo>
                    <a:pt x="13288" y="9666"/>
                  </a:lnTo>
                  <a:lnTo>
                    <a:pt x="13508" y="9666"/>
                  </a:lnTo>
                  <a:close/>
                  <a:moveTo>
                    <a:pt x="8184" y="9666"/>
                  </a:moveTo>
                  <a:lnTo>
                    <a:pt x="8448" y="9666"/>
                  </a:lnTo>
                  <a:lnTo>
                    <a:pt x="8668" y="9755"/>
                  </a:lnTo>
                  <a:lnTo>
                    <a:pt x="8888" y="9842"/>
                  </a:lnTo>
                  <a:lnTo>
                    <a:pt x="9064" y="10018"/>
                  </a:lnTo>
                  <a:lnTo>
                    <a:pt x="9240" y="10194"/>
                  </a:lnTo>
                  <a:lnTo>
                    <a:pt x="9328" y="10413"/>
                  </a:lnTo>
                  <a:lnTo>
                    <a:pt x="9416" y="10633"/>
                  </a:lnTo>
                  <a:lnTo>
                    <a:pt x="9460" y="10897"/>
                  </a:lnTo>
                  <a:lnTo>
                    <a:pt x="9416" y="11117"/>
                  </a:lnTo>
                  <a:lnTo>
                    <a:pt x="9372" y="11336"/>
                  </a:lnTo>
                  <a:lnTo>
                    <a:pt x="7041" y="11336"/>
                  </a:lnTo>
                  <a:lnTo>
                    <a:pt x="6952" y="11117"/>
                  </a:lnTo>
                  <a:lnTo>
                    <a:pt x="6952" y="10897"/>
                  </a:lnTo>
                  <a:lnTo>
                    <a:pt x="6996" y="10633"/>
                  </a:lnTo>
                  <a:lnTo>
                    <a:pt x="7041" y="10413"/>
                  </a:lnTo>
                  <a:lnTo>
                    <a:pt x="7172" y="10194"/>
                  </a:lnTo>
                  <a:lnTo>
                    <a:pt x="7304" y="10018"/>
                  </a:lnTo>
                  <a:lnTo>
                    <a:pt x="7480" y="9842"/>
                  </a:lnTo>
                  <a:lnTo>
                    <a:pt x="7700" y="9755"/>
                  </a:lnTo>
                  <a:lnTo>
                    <a:pt x="7964" y="9666"/>
                  </a:lnTo>
                  <a:lnTo>
                    <a:pt x="8184" y="9666"/>
                  </a:lnTo>
                  <a:close/>
                  <a:moveTo>
                    <a:pt x="2948" y="9666"/>
                  </a:moveTo>
                  <a:lnTo>
                    <a:pt x="3168" y="9666"/>
                  </a:lnTo>
                  <a:lnTo>
                    <a:pt x="3432" y="9755"/>
                  </a:lnTo>
                  <a:lnTo>
                    <a:pt x="3652" y="9842"/>
                  </a:lnTo>
                  <a:lnTo>
                    <a:pt x="3828" y="10018"/>
                  </a:lnTo>
                  <a:lnTo>
                    <a:pt x="3960" y="10194"/>
                  </a:lnTo>
                  <a:lnTo>
                    <a:pt x="4092" y="10413"/>
                  </a:lnTo>
                  <a:lnTo>
                    <a:pt x="4136" y="10633"/>
                  </a:lnTo>
                  <a:lnTo>
                    <a:pt x="4180" y="10897"/>
                  </a:lnTo>
                  <a:lnTo>
                    <a:pt x="4180" y="11117"/>
                  </a:lnTo>
                  <a:lnTo>
                    <a:pt x="4092" y="11336"/>
                  </a:lnTo>
                  <a:lnTo>
                    <a:pt x="1760" y="11336"/>
                  </a:lnTo>
                  <a:lnTo>
                    <a:pt x="1716" y="11117"/>
                  </a:lnTo>
                  <a:lnTo>
                    <a:pt x="1672" y="10897"/>
                  </a:lnTo>
                  <a:lnTo>
                    <a:pt x="1716" y="10633"/>
                  </a:lnTo>
                  <a:lnTo>
                    <a:pt x="1804" y="10413"/>
                  </a:lnTo>
                  <a:lnTo>
                    <a:pt x="1892" y="10194"/>
                  </a:lnTo>
                  <a:lnTo>
                    <a:pt x="2068" y="10018"/>
                  </a:lnTo>
                  <a:lnTo>
                    <a:pt x="2244" y="9842"/>
                  </a:lnTo>
                  <a:lnTo>
                    <a:pt x="2464" y="9755"/>
                  </a:lnTo>
                  <a:lnTo>
                    <a:pt x="2684" y="9666"/>
                  </a:lnTo>
                  <a:lnTo>
                    <a:pt x="2948" y="9666"/>
                  </a:lnTo>
                  <a:close/>
                  <a:moveTo>
                    <a:pt x="13508" y="5712"/>
                  </a:moveTo>
                  <a:lnTo>
                    <a:pt x="13508" y="6459"/>
                  </a:lnTo>
                  <a:lnTo>
                    <a:pt x="12892" y="6459"/>
                  </a:lnTo>
                  <a:lnTo>
                    <a:pt x="13552" y="8832"/>
                  </a:lnTo>
                  <a:lnTo>
                    <a:pt x="12716" y="8832"/>
                  </a:lnTo>
                  <a:lnTo>
                    <a:pt x="12012" y="6459"/>
                  </a:lnTo>
                  <a:lnTo>
                    <a:pt x="9503" y="6459"/>
                  </a:lnTo>
                  <a:lnTo>
                    <a:pt x="8844" y="8832"/>
                  </a:lnTo>
                  <a:lnTo>
                    <a:pt x="7964" y="8832"/>
                  </a:lnTo>
                  <a:lnTo>
                    <a:pt x="8668" y="6459"/>
                  </a:lnTo>
                  <a:lnTo>
                    <a:pt x="7964" y="6459"/>
                  </a:lnTo>
                  <a:lnTo>
                    <a:pt x="7964" y="5712"/>
                  </a:lnTo>
                  <a:lnTo>
                    <a:pt x="13508" y="5712"/>
                  </a:lnTo>
                  <a:close/>
                  <a:moveTo>
                    <a:pt x="7920" y="703"/>
                  </a:moveTo>
                  <a:lnTo>
                    <a:pt x="7744" y="703"/>
                  </a:lnTo>
                  <a:lnTo>
                    <a:pt x="7568" y="747"/>
                  </a:lnTo>
                  <a:lnTo>
                    <a:pt x="7437" y="834"/>
                  </a:lnTo>
                  <a:lnTo>
                    <a:pt x="7304" y="923"/>
                  </a:lnTo>
                  <a:lnTo>
                    <a:pt x="7216" y="1054"/>
                  </a:lnTo>
                  <a:lnTo>
                    <a:pt x="7128" y="1186"/>
                  </a:lnTo>
                  <a:lnTo>
                    <a:pt x="7084" y="1362"/>
                  </a:lnTo>
                  <a:lnTo>
                    <a:pt x="7084" y="1537"/>
                  </a:lnTo>
                  <a:lnTo>
                    <a:pt x="7084" y="3164"/>
                  </a:lnTo>
                  <a:lnTo>
                    <a:pt x="6820" y="3207"/>
                  </a:lnTo>
                  <a:lnTo>
                    <a:pt x="6820" y="2944"/>
                  </a:lnTo>
                  <a:lnTo>
                    <a:pt x="5632" y="2944"/>
                  </a:lnTo>
                  <a:lnTo>
                    <a:pt x="4796" y="2416"/>
                  </a:lnTo>
                  <a:lnTo>
                    <a:pt x="2903" y="2416"/>
                  </a:lnTo>
                  <a:lnTo>
                    <a:pt x="2772" y="2461"/>
                  </a:lnTo>
                  <a:lnTo>
                    <a:pt x="2640" y="2504"/>
                  </a:lnTo>
                  <a:lnTo>
                    <a:pt x="2508" y="2548"/>
                  </a:lnTo>
                  <a:lnTo>
                    <a:pt x="2376" y="2636"/>
                  </a:lnTo>
                  <a:lnTo>
                    <a:pt x="2288" y="2724"/>
                  </a:lnTo>
                  <a:lnTo>
                    <a:pt x="2244" y="2856"/>
                  </a:lnTo>
                  <a:lnTo>
                    <a:pt x="2200" y="2988"/>
                  </a:lnTo>
                  <a:lnTo>
                    <a:pt x="2200" y="3119"/>
                  </a:lnTo>
                  <a:lnTo>
                    <a:pt x="2200" y="5360"/>
                  </a:lnTo>
                  <a:lnTo>
                    <a:pt x="2903" y="5360"/>
                  </a:lnTo>
                  <a:lnTo>
                    <a:pt x="2903" y="3735"/>
                  </a:lnTo>
                  <a:lnTo>
                    <a:pt x="3036" y="3735"/>
                  </a:lnTo>
                  <a:lnTo>
                    <a:pt x="3036" y="5360"/>
                  </a:lnTo>
                  <a:lnTo>
                    <a:pt x="3036" y="5800"/>
                  </a:lnTo>
                  <a:lnTo>
                    <a:pt x="3036" y="8744"/>
                  </a:lnTo>
                  <a:lnTo>
                    <a:pt x="3828" y="8744"/>
                  </a:lnTo>
                  <a:lnTo>
                    <a:pt x="3828" y="6283"/>
                  </a:lnTo>
                  <a:lnTo>
                    <a:pt x="4004" y="6283"/>
                  </a:lnTo>
                  <a:lnTo>
                    <a:pt x="4004" y="8744"/>
                  </a:lnTo>
                  <a:lnTo>
                    <a:pt x="4796" y="8744"/>
                  </a:lnTo>
                  <a:lnTo>
                    <a:pt x="4796" y="8304"/>
                  </a:lnTo>
                  <a:lnTo>
                    <a:pt x="4796" y="5800"/>
                  </a:lnTo>
                  <a:lnTo>
                    <a:pt x="4796" y="5360"/>
                  </a:lnTo>
                  <a:lnTo>
                    <a:pt x="4796" y="3735"/>
                  </a:lnTo>
                  <a:lnTo>
                    <a:pt x="4796" y="3295"/>
                  </a:lnTo>
                  <a:lnTo>
                    <a:pt x="5632" y="3735"/>
                  </a:lnTo>
                  <a:lnTo>
                    <a:pt x="6820" y="3735"/>
                  </a:lnTo>
                  <a:lnTo>
                    <a:pt x="6820" y="3515"/>
                  </a:lnTo>
                  <a:lnTo>
                    <a:pt x="7084" y="3471"/>
                  </a:lnTo>
                  <a:lnTo>
                    <a:pt x="7084" y="4701"/>
                  </a:lnTo>
                  <a:lnTo>
                    <a:pt x="7084" y="4877"/>
                  </a:lnTo>
                  <a:lnTo>
                    <a:pt x="7128" y="5009"/>
                  </a:lnTo>
                  <a:lnTo>
                    <a:pt x="7216" y="5141"/>
                  </a:lnTo>
                  <a:lnTo>
                    <a:pt x="7304" y="5272"/>
                  </a:lnTo>
                  <a:lnTo>
                    <a:pt x="7437" y="5404"/>
                  </a:lnTo>
                  <a:lnTo>
                    <a:pt x="7612" y="5448"/>
                  </a:lnTo>
                  <a:lnTo>
                    <a:pt x="7744" y="5537"/>
                  </a:lnTo>
                  <a:lnTo>
                    <a:pt x="7920" y="5537"/>
                  </a:lnTo>
                  <a:lnTo>
                    <a:pt x="13376" y="5537"/>
                  </a:lnTo>
                  <a:lnTo>
                    <a:pt x="13552" y="5537"/>
                  </a:lnTo>
                  <a:lnTo>
                    <a:pt x="13684" y="5448"/>
                  </a:lnTo>
                  <a:lnTo>
                    <a:pt x="13816" y="5404"/>
                  </a:lnTo>
                  <a:lnTo>
                    <a:pt x="13948" y="5272"/>
                  </a:lnTo>
                  <a:lnTo>
                    <a:pt x="14080" y="5141"/>
                  </a:lnTo>
                  <a:lnTo>
                    <a:pt x="14124" y="5009"/>
                  </a:lnTo>
                  <a:lnTo>
                    <a:pt x="14212" y="4877"/>
                  </a:lnTo>
                  <a:lnTo>
                    <a:pt x="14212" y="4701"/>
                  </a:lnTo>
                  <a:lnTo>
                    <a:pt x="14212" y="1537"/>
                  </a:lnTo>
                  <a:lnTo>
                    <a:pt x="14212" y="1362"/>
                  </a:lnTo>
                  <a:lnTo>
                    <a:pt x="14124" y="1186"/>
                  </a:lnTo>
                  <a:lnTo>
                    <a:pt x="14080" y="1054"/>
                  </a:lnTo>
                  <a:lnTo>
                    <a:pt x="13948" y="923"/>
                  </a:lnTo>
                  <a:lnTo>
                    <a:pt x="13860" y="834"/>
                  </a:lnTo>
                  <a:lnTo>
                    <a:pt x="13684" y="747"/>
                  </a:lnTo>
                  <a:lnTo>
                    <a:pt x="13552" y="703"/>
                  </a:lnTo>
                  <a:lnTo>
                    <a:pt x="13376" y="703"/>
                  </a:lnTo>
                  <a:lnTo>
                    <a:pt x="7920" y="703"/>
                  </a:lnTo>
                  <a:close/>
                  <a:moveTo>
                    <a:pt x="13376" y="1362"/>
                  </a:moveTo>
                  <a:lnTo>
                    <a:pt x="13420" y="1362"/>
                  </a:lnTo>
                  <a:lnTo>
                    <a:pt x="13508" y="1406"/>
                  </a:lnTo>
                  <a:lnTo>
                    <a:pt x="13508" y="1450"/>
                  </a:lnTo>
                  <a:lnTo>
                    <a:pt x="13552" y="1537"/>
                  </a:lnTo>
                  <a:lnTo>
                    <a:pt x="13552" y="4701"/>
                  </a:lnTo>
                  <a:lnTo>
                    <a:pt x="13508" y="4746"/>
                  </a:lnTo>
                  <a:lnTo>
                    <a:pt x="13508" y="4789"/>
                  </a:lnTo>
                  <a:lnTo>
                    <a:pt x="13508" y="4833"/>
                  </a:lnTo>
                  <a:lnTo>
                    <a:pt x="13420" y="4833"/>
                  </a:lnTo>
                  <a:lnTo>
                    <a:pt x="13376" y="4877"/>
                  </a:lnTo>
                  <a:lnTo>
                    <a:pt x="7920" y="4877"/>
                  </a:lnTo>
                  <a:lnTo>
                    <a:pt x="7832" y="4833"/>
                  </a:lnTo>
                  <a:lnTo>
                    <a:pt x="7788" y="4833"/>
                  </a:lnTo>
                  <a:lnTo>
                    <a:pt x="7788" y="4789"/>
                  </a:lnTo>
                  <a:lnTo>
                    <a:pt x="7744" y="4746"/>
                  </a:lnTo>
                  <a:lnTo>
                    <a:pt x="7744" y="4701"/>
                  </a:lnTo>
                  <a:lnTo>
                    <a:pt x="7744" y="3339"/>
                  </a:lnTo>
                  <a:lnTo>
                    <a:pt x="10472" y="2768"/>
                  </a:lnTo>
                  <a:lnTo>
                    <a:pt x="10428" y="2724"/>
                  </a:lnTo>
                  <a:lnTo>
                    <a:pt x="7744" y="3076"/>
                  </a:lnTo>
                  <a:lnTo>
                    <a:pt x="7744" y="1537"/>
                  </a:lnTo>
                  <a:lnTo>
                    <a:pt x="7744" y="1450"/>
                  </a:lnTo>
                  <a:lnTo>
                    <a:pt x="7788" y="1406"/>
                  </a:lnTo>
                  <a:lnTo>
                    <a:pt x="7832" y="1362"/>
                  </a:lnTo>
                  <a:lnTo>
                    <a:pt x="7920" y="1362"/>
                  </a:lnTo>
                  <a:lnTo>
                    <a:pt x="13376" y="136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0" name="Freeform 120"/>
            <p:cNvSpPr>
              <a:spLocks noEditPoints="1"/>
            </p:cNvSpPr>
            <p:nvPr/>
          </p:nvSpPr>
          <p:spPr bwMode="auto">
            <a:xfrm>
              <a:off x="3785960" y="4961294"/>
              <a:ext cx="1029044" cy="785797"/>
            </a:xfrm>
            <a:custGeom>
              <a:avLst/>
              <a:gdLst/>
              <a:ahLst/>
              <a:cxnLst>
                <a:cxn ang="0">
                  <a:pos x="4752" y="351"/>
                </a:cxn>
                <a:cxn ang="0">
                  <a:pos x="5060" y="1362"/>
                </a:cxn>
                <a:cxn ang="0">
                  <a:pos x="4400" y="2197"/>
                </a:cxn>
                <a:cxn ang="0">
                  <a:pos x="3299" y="2109"/>
                </a:cxn>
                <a:cxn ang="0">
                  <a:pos x="2816" y="1142"/>
                </a:cxn>
                <a:cxn ang="0">
                  <a:pos x="3299" y="220"/>
                </a:cxn>
                <a:cxn ang="0">
                  <a:pos x="4180" y="11600"/>
                </a:cxn>
                <a:cxn ang="0">
                  <a:pos x="5016" y="12039"/>
                </a:cxn>
                <a:cxn ang="0">
                  <a:pos x="5280" y="13621"/>
                </a:cxn>
                <a:cxn ang="0">
                  <a:pos x="5984" y="12214"/>
                </a:cxn>
                <a:cxn ang="0">
                  <a:pos x="6688" y="11600"/>
                </a:cxn>
                <a:cxn ang="0">
                  <a:pos x="9988" y="11775"/>
                </a:cxn>
                <a:cxn ang="0">
                  <a:pos x="10428" y="12610"/>
                </a:cxn>
                <a:cxn ang="0">
                  <a:pos x="11220" y="12610"/>
                </a:cxn>
                <a:cxn ang="0">
                  <a:pos x="11660" y="11775"/>
                </a:cxn>
                <a:cxn ang="0">
                  <a:pos x="14960" y="11600"/>
                </a:cxn>
                <a:cxn ang="0">
                  <a:pos x="15707" y="12214"/>
                </a:cxn>
                <a:cxn ang="0">
                  <a:pos x="16324" y="13621"/>
                </a:cxn>
                <a:cxn ang="0">
                  <a:pos x="15752" y="14192"/>
                </a:cxn>
                <a:cxn ang="0">
                  <a:pos x="10604" y="14192"/>
                </a:cxn>
                <a:cxn ang="0">
                  <a:pos x="5764" y="14192"/>
                </a:cxn>
                <a:cxn ang="0">
                  <a:pos x="616" y="14192"/>
                </a:cxn>
                <a:cxn ang="0">
                  <a:pos x="660" y="12391"/>
                </a:cxn>
                <a:cxn ang="0">
                  <a:pos x="1231" y="11688"/>
                </a:cxn>
                <a:cxn ang="0">
                  <a:pos x="13992" y="9755"/>
                </a:cxn>
                <a:cxn ang="0">
                  <a:pos x="14740" y="10633"/>
                </a:cxn>
                <a:cxn ang="0">
                  <a:pos x="12320" y="11117"/>
                </a:cxn>
                <a:cxn ang="0">
                  <a:pos x="12628" y="10018"/>
                </a:cxn>
                <a:cxn ang="0">
                  <a:pos x="8184" y="9666"/>
                </a:cxn>
                <a:cxn ang="0">
                  <a:pos x="9240" y="10194"/>
                </a:cxn>
                <a:cxn ang="0">
                  <a:pos x="9372" y="11336"/>
                </a:cxn>
                <a:cxn ang="0">
                  <a:pos x="7041" y="10413"/>
                </a:cxn>
                <a:cxn ang="0">
                  <a:pos x="7964" y="9666"/>
                </a:cxn>
                <a:cxn ang="0">
                  <a:pos x="3652" y="9842"/>
                </a:cxn>
                <a:cxn ang="0">
                  <a:pos x="4180" y="10897"/>
                </a:cxn>
                <a:cxn ang="0">
                  <a:pos x="1672" y="10897"/>
                </a:cxn>
                <a:cxn ang="0">
                  <a:pos x="2244" y="9842"/>
                </a:cxn>
                <a:cxn ang="0">
                  <a:pos x="13508" y="6459"/>
                </a:cxn>
                <a:cxn ang="0">
                  <a:pos x="9503" y="6459"/>
                </a:cxn>
                <a:cxn ang="0">
                  <a:pos x="7964" y="5712"/>
                </a:cxn>
                <a:cxn ang="0">
                  <a:pos x="7437" y="834"/>
                </a:cxn>
                <a:cxn ang="0">
                  <a:pos x="7084" y="1537"/>
                </a:cxn>
                <a:cxn ang="0">
                  <a:pos x="4796" y="2416"/>
                </a:cxn>
                <a:cxn ang="0">
                  <a:pos x="2376" y="2636"/>
                </a:cxn>
                <a:cxn ang="0">
                  <a:pos x="2200" y="5360"/>
                </a:cxn>
                <a:cxn ang="0">
                  <a:pos x="3036" y="5800"/>
                </a:cxn>
                <a:cxn ang="0">
                  <a:pos x="4004" y="8744"/>
                </a:cxn>
                <a:cxn ang="0">
                  <a:pos x="4796" y="3735"/>
                </a:cxn>
                <a:cxn ang="0">
                  <a:pos x="7084" y="3471"/>
                </a:cxn>
                <a:cxn ang="0">
                  <a:pos x="7304" y="5272"/>
                </a:cxn>
                <a:cxn ang="0">
                  <a:pos x="13376" y="5537"/>
                </a:cxn>
                <a:cxn ang="0">
                  <a:pos x="14080" y="5141"/>
                </a:cxn>
                <a:cxn ang="0">
                  <a:pos x="14212" y="1362"/>
                </a:cxn>
                <a:cxn ang="0">
                  <a:pos x="13684" y="747"/>
                </a:cxn>
                <a:cxn ang="0">
                  <a:pos x="13420" y="1362"/>
                </a:cxn>
                <a:cxn ang="0">
                  <a:pos x="13508" y="4746"/>
                </a:cxn>
                <a:cxn ang="0">
                  <a:pos x="7920" y="4877"/>
                </a:cxn>
                <a:cxn ang="0">
                  <a:pos x="7744" y="4701"/>
                </a:cxn>
                <a:cxn ang="0">
                  <a:pos x="7744" y="1537"/>
                </a:cxn>
                <a:cxn ang="0">
                  <a:pos x="13376" y="1362"/>
                </a:cxn>
              </a:cxnLst>
              <a:rect l="0" t="0" r="r" b="b"/>
              <a:pathLst>
                <a:path w="16544" h="15598">
                  <a:moveTo>
                    <a:pt x="3960" y="0"/>
                  </a:moveTo>
                  <a:lnTo>
                    <a:pt x="4180" y="44"/>
                  </a:lnTo>
                  <a:lnTo>
                    <a:pt x="4400" y="88"/>
                  </a:lnTo>
                  <a:lnTo>
                    <a:pt x="4576" y="220"/>
                  </a:lnTo>
                  <a:lnTo>
                    <a:pt x="4752" y="351"/>
                  </a:lnTo>
                  <a:lnTo>
                    <a:pt x="4884" y="528"/>
                  </a:lnTo>
                  <a:lnTo>
                    <a:pt x="4973" y="703"/>
                  </a:lnTo>
                  <a:lnTo>
                    <a:pt x="5060" y="923"/>
                  </a:lnTo>
                  <a:lnTo>
                    <a:pt x="5060" y="1142"/>
                  </a:lnTo>
                  <a:lnTo>
                    <a:pt x="5060" y="1362"/>
                  </a:lnTo>
                  <a:lnTo>
                    <a:pt x="4973" y="1582"/>
                  </a:lnTo>
                  <a:lnTo>
                    <a:pt x="4884" y="1802"/>
                  </a:lnTo>
                  <a:lnTo>
                    <a:pt x="4752" y="1933"/>
                  </a:lnTo>
                  <a:lnTo>
                    <a:pt x="4576" y="2109"/>
                  </a:lnTo>
                  <a:lnTo>
                    <a:pt x="4400" y="2197"/>
                  </a:lnTo>
                  <a:lnTo>
                    <a:pt x="4180" y="2241"/>
                  </a:lnTo>
                  <a:lnTo>
                    <a:pt x="3960" y="2285"/>
                  </a:lnTo>
                  <a:lnTo>
                    <a:pt x="3696" y="2241"/>
                  </a:lnTo>
                  <a:lnTo>
                    <a:pt x="3476" y="2197"/>
                  </a:lnTo>
                  <a:lnTo>
                    <a:pt x="3299" y="2109"/>
                  </a:lnTo>
                  <a:lnTo>
                    <a:pt x="3124" y="1933"/>
                  </a:lnTo>
                  <a:lnTo>
                    <a:pt x="2992" y="1802"/>
                  </a:lnTo>
                  <a:lnTo>
                    <a:pt x="2903" y="1582"/>
                  </a:lnTo>
                  <a:lnTo>
                    <a:pt x="2816" y="1362"/>
                  </a:lnTo>
                  <a:lnTo>
                    <a:pt x="2816" y="1142"/>
                  </a:lnTo>
                  <a:lnTo>
                    <a:pt x="2816" y="923"/>
                  </a:lnTo>
                  <a:lnTo>
                    <a:pt x="2903" y="703"/>
                  </a:lnTo>
                  <a:lnTo>
                    <a:pt x="2992" y="528"/>
                  </a:lnTo>
                  <a:lnTo>
                    <a:pt x="3124" y="351"/>
                  </a:lnTo>
                  <a:lnTo>
                    <a:pt x="3299" y="220"/>
                  </a:lnTo>
                  <a:lnTo>
                    <a:pt x="3476" y="88"/>
                  </a:lnTo>
                  <a:lnTo>
                    <a:pt x="3696" y="44"/>
                  </a:lnTo>
                  <a:lnTo>
                    <a:pt x="3960" y="0"/>
                  </a:lnTo>
                  <a:close/>
                  <a:moveTo>
                    <a:pt x="1628" y="11600"/>
                  </a:moveTo>
                  <a:lnTo>
                    <a:pt x="4180" y="11600"/>
                  </a:lnTo>
                  <a:lnTo>
                    <a:pt x="4400" y="11600"/>
                  </a:lnTo>
                  <a:lnTo>
                    <a:pt x="4576" y="11688"/>
                  </a:lnTo>
                  <a:lnTo>
                    <a:pt x="4752" y="11775"/>
                  </a:lnTo>
                  <a:lnTo>
                    <a:pt x="4884" y="11908"/>
                  </a:lnTo>
                  <a:lnTo>
                    <a:pt x="5016" y="12039"/>
                  </a:lnTo>
                  <a:lnTo>
                    <a:pt x="5104" y="12214"/>
                  </a:lnTo>
                  <a:lnTo>
                    <a:pt x="5148" y="12391"/>
                  </a:lnTo>
                  <a:lnTo>
                    <a:pt x="5192" y="12610"/>
                  </a:lnTo>
                  <a:lnTo>
                    <a:pt x="5192" y="13621"/>
                  </a:lnTo>
                  <a:lnTo>
                    <a:pt x="5280" y="13621"/>
                  </a:lnTo>
                  <a:lnTo>
                    <a:pt x="5764" y="13621"/>
                  </a:lnTo>
                  <a:lnTo>
                    <a:pt x="5896" y="13621"/>
                  </a:lnTo>
                  <a:lnTo>
                    <a:pt x="5896" y="12610"/>
                  </a:lnTo>
                  <a:lnTo>
                    <a:pt x="5896" y="12391"/>
                  </a:lnTo>
                  <a:lnTo>
                    <a:pt x="5984" y="12214"/>
                  </a:lnTo>
                  <a:lnTo>
                    <a:pt x="6072" y="12039"/>
                  </a:lnTo>
                  <a:lnTo>
                    <a:pt x="6160" y="11908"/>
                  </a:lnTo>
                  <a:lnTo>
                    <a:pt x="6336" y="11775"/>
                  </a:lnTo>
                  <a:lnTo>
                    <a:pt x="6512" y="11688"/>
                  </a:lnTo>
                  <a:lnTo>
                    <a:pt x="6688" y="11600"/>
                  </a:lnTo>
                  <a:lnTo>
                    <a:pt x="6864" y="11600"/>
                  </a:lnTo>
                  <a:lnTo>
                    <a:pt x="9460" y="11600"/>
                  </a:lnTo>
                  <a:lnTo>
                    <a:pt x="9636" y="11600"/>
                  </a:lnTo>
                  <a:lnTo>
                    <a:pt x="9812" y="11688"/>
                  </a:lnTo>
                  <a:lnTo>
                    <a:pt x="9988" y="11775"/>
                  </a:lnTo>
                  <a:lnTo>
                    <a:pt x="10164" y="11908"/>
                  </a:lnTo>
                  <a:lnTo>
                    <a:pt x="10252" y="12039"/>
                  </a:lnTo>
                  <a:lnTo>
                    <a:pt x="10340" y="12214"/>
                  </a:lnTo>
                  <a:lnTo>
                    <a:pt x="10428" y="12391"/>
                  </a:lnTo>
                  <a:lnTo>
                    <a:pt x="10428" y="12610"/>
                  </a:lnTo>
                  <a:lnTo>
                    <a:pt x="10428" y="13621"/>
                  </a:lnTo>
                  <a:lnTo>
                    <a:pt x="10604" y="13621"/>
                  </a:lnTo>
                  <a:lnTo>
                    <a:pt x="11000" y="13621"/>
                  </a:lnTo>
                  <a:lnTo>
                    <a:pt x="11220" y="13621"/>
                  </a:lnTo>
                  <a:lnTo>
                    <a:pt x="11220" y="12610"/>
                  </a:lnTo>
                  <a:lnTo>
                    <a:pt x="11220" y="12391"/>
                  </a:lnTo>
                  <a:lnTo>
                    <a:pt x="11308" y="12214"/>
                  </a:lnTo>
                  <a:lnTo>
                    <a:pt x="11396" y="12039"/>
                  </a:lnTo>
                  <a:lnTo>
                    <a:pt x="11528" y="11908"/>
                  </a:lnTo>
                  <a:lnTo>
                    <a:pt x="11660" y="11775"/>
                  </a:lnTo>
                  <a:lnTo>
                    <a:pt x="11836" y="11688"/>
                  </a:lnTo>
                  <a:lnTo>
                    <a:pt x="12012" y="11600"/>
                  </a:lnTo>
                  <a:lnTo>
                    <a:pt x="12232" y="11600"/>
                  </a:lnTo>
                  <a:lnTo>
                    <a:pt x="14784" y="11600"/>
                  </a:lnTo>
                  <a:lnTo>
                    <a:pt x="14960" y="11600"/>
                  </a:lnTo>
                  <a:lnTo>
                    <a:pt x="15180" y="11688"/>
                  </a:lnTo>
                  <a:lnTo>
                    <a:pt x="15313" y="11775"/>
                  </a:lnTo>
                  <a:lnTo>
                    <a:pt x="15488" y="11908"/>
                  </a:lnTo>
                  <a:lnTo>
                    <a:pt x="15576" y="12039"/>
                  </a:lnTo>
                  <a:lnTo>
                    <a:pt x="15707" y="12214"/>
                  </a:lnTo>
                  <a:lnTo>
                    <a:pt x="15752" y="12391"/>
                  </a:lnTo>
                  <a:lnTo>
                    <a:pt x="15752" y="12610"/>
                  </a:lnTo>
                  <a:lnTo>
                    <a:pt x="15752" y="13621"/>
                  </a:lnTo>
                  <a:lnTo>
                    <a:pt x="15928" y="13621"/>
                  </a:lnTo>
                  <a:lnTo>
                    <a:pt x="16324" y="13621"/>
                  </a:lnTo>
                  <a:lnTo>
                    <a:pt x="16544" y="13621"/>
                  </a:lnTo>
                  <a:lnTo>
                    <a:pt x="16544" y="14192"/>
                  </a:lnTo>
                  <a:lnTo>
                    <a:pt x="16324" y="14192"/>
                  </a:lnTo>
                  <a:lnTo>
                    <a:pt x="15928" y="14192"/>
                  </a:lnTo>
                  <a:lnTo>
                    <a:pt x="15752" y="14192"/>
                  </a:lnTo>
                  <a:lnTo>
                    <a:pt x="15752" y="15598"/>
                  </a:lnTo>
                  <a:lnTo>
                    <a:pt x="11220" y="15598"/>
                  </a:lnTo>
                  <a:lnTo>
                    <a:pt x="11220" y="14192"/>
                  </a:lnTo>
                  <a:lnTo>
                    <a:pt x="11000" y="14192"/>
                  </a:lnTo>
                  <a:lnTo>
                    <a:pt x="10604" y="14192"/>
                  </a:lnTo>
                  <a:lnTo>
                    <a:pt x="10428" y="14192"/>
                  </a:lnTo>
                  <a:lnTo>
                    <a:pt x="10428" y="15598"/>
                  </a:lnTo>
                  <a:lnTo>
                    <a:pt x="5896" y="15598"/>
                  </a:lnTo>
                  <a:lnTo>
                    <a:pt x="5896" y="14192"/>
                  </a:lnTo>
                  <a:lnTo>
                    <a:pt x="5764" y="14192"/>
                  </a:lnTo>
                  <a:lnTo>
                    <a:pt x="5280" y="14192"/>
                  </a:lnTo>
                  <a:lnTo>
                    <a:pt x="5192" y="14192"/>
                  </a:lnTo>
                  <a:lnTo>
                    <a:pt x="5192" y="15598"/>
                  </a:lnTo>
                  <a:lnTo>
                    <a:pt x="616" y="15598"/>
                  </a:lnTo>
                  <a:lnTo>
                    <a:pt x="616" y="14192"/>
                  </a:lnTo>
                  <a:lnTo>
                    <a:pt x="0" y="14192"/>
                  </a:lnTo>
                  <a:lnTo>
                    <a:pt x="0" y="13621"/>
                  </a:lnTo>
                  <a:lnTo>
                    <a:pt x="616" y="13621"/>
                  </a:lnTo>
                  <a:lnTo>
                    <a:pt x="616" y="12610"/>
                  </a:lnTo>
                  <a:lnTo>
                    <a:pt x="660" y="12391"/>
                  </a:lnTo>
                  <a:lnTo>
                    <a:pt x="704" y="12214"/>
                  </a:lnTo>
                  <a:lnTo>
                    <a:pt x="792" y="12039"/>
                  </a:lnTo>
                  <a:lnTo>
                    <a:pt x="924" y="11908"/>
                  </a:lnTo>
                  <a:lnTo>
                    <a:pt x="1056" y="11775"/>
                  </a:lnTo>
                  <a:lnTo>
                    <a:pt x="1231" y="11688"/>
                  </a:lnTo>
                  <a:lnTo>
                    <a:pt x="1408" y="11600"/>
                  </a:lnTo>
                  <a:lnTo>
                    <a:pt x="1628" y="11600"/>
                  </a:lnTo>
                  <a:close/>
                  <a:moveTo>
                    <a:pt x="13508" y="9666"/>
                  </a:moveTo>
                  <a:lnTo>
                    <a:pt x="13772" y="9666"/>
                  </a:lnTo>
                  <a:lnTo>
                    <a:pt x="13992" y="9755"/>
                  </a:lnTo>
                  <a:lnTo>
                    <a:pt x="14212" y="9842"/>
                  </a:lnTo>
                  <a:lnTo>
                    <a:pt x="14388" y="10018"/>
                  </a:lnTo>
                  <a:lnTo>
                    <a:pt x="14564" y="10194"/>
                  </a:lnTo>
                  <a:lnTo>
                    <a:pt x="14652" y="10413"/>
                  </a:lnTo>
                  <a:lnTo>
                    <a:pt x="14740" y="10633"/>
                  </a:lnTo>
                  <a:lnTo>
                    <a:pt x="14784" y="10897"/>
                  </a:lnTo>
                  <a:lnTo>
                    <a:pt x="14740" y="11117"/>
                  </a:lnTo>
                  <a:lnTo>
                    <a:pt x="14696" y="11336"/>
                  </a:lnTo>
                  <a:lnTo>
                    <a:pt x="12364" y="11336"/>
                  </a:lnTo>
                  <a:lnTo>
                    <a:pt x="12320" y="11117"/>
                  </a:lnTo>
                  <a:lnTo>
                    <a:pt x="12276" y="10897"/>
                  </a:lnTo>
                  <a:lnTo>
                    <a:pt x="12320" y="10633"/>
                  </a:lnTo>
                  <a:lnTo>
                    <a:pt x="12364" y="10413"/>
                  </a:lnTo>
                  <a:lnTo>
                    <a:pt x="12496" y="10194"/>
                  </a:lnTo>
                  <a:lnTo>
                    <a:pt x="12628" y="10018"/>
                  </a:lnTo>
                  <a:lnTo>
                    <a:pt x="12848" y="9842"/>
                  </a:lnTo>
                  <a:lnTo>
                    <a:pt x="13024" y="9755"/>
                  </a:lnTo>
                  <a:lnTo>
                    <a:pt x="13288" y="9666"/>
                  </a:lnTo>
                  <a:lnTo>
                    <a:pt x="13508" y="9666"/>
                  </a:lnTo>
                  <a:close/>
                  <a:moveTo>
                    <a:pt x="8184" y="9666"/>
                  </a:moveTo>
                  <a:lnTo>
                    <a:pt x="8448" y="9666"/>
                  </a:lnTo>
                  <a:lnTo>
                    <a:pt x="8668" y="9755"/>
                  </a:lnTo>
                  <a:lnTo>
                    <a:pt x="8888" y="9842"/>
                  </a:lnTo>
                  <a:lnTo>
                    <a:pt x="9064" y="10018"/>
                  </a:lnTo>
                  <a:lnTo>
                    <a:pt x="9240" y="10194"/>
                  </a:lnTo>
                  <a:lnTo>
                    <a:pt x="9328" y="10413"/>
                  </a:lnTo>
                  <a:lnTo>
                    <a:pt x="9416" y="10633"/>
                  </a:lnTo>
                  <a:lnTo>
                    <a:pt x="9460" y="10897"/>
                  </a:lnTo>
                  <a:lnTo>
                    <a:pt x="9416" y="11117"/>
                  </a:lnTo>
                  <a:lnTo>
                    <a:pt x="9372" y="11336"/>
                  </a:lnTo>
                  <a:lnTo>
                    <a:pt x="7041" y="11336"/>
                  </a:lnTo>
                  <a:lnTo>
                    <a:pt x="6952" y="11117"/>
                  </a:lnTo>
                  <a:lnTo>
                    <a:pt x="6952" y="10897"/>
                  </a:lnTo>
                  <a:lnTo>
                    <a:pt x="6996" y="10633"/>
                  </a:lnTo>
                  <a:lnTo>
                    <a:pt x="7041" y="10413"/>
                  </a:lnTo>
                  <a:lnTo>
                    <a:pt x="7172" y="10194"/>
                  </a:lnTo>
                  <a:lnTo>
                    <a:pt x="7304" y="10018"/>
                  </a:lnTo>
                  <a:lnTo>
                    <a:pt x="7480" y="9842"/>
                  </a:lnTo>
                  <a:lnTo>
                    <a:pt x="7700" y="9755"/>
                  </a:lnTo>
                  <a:lnTo>
                    <a:pt x="7964" y="9666"/>
                  </a:lnTo>
                  <a:lnTo>
                    <a:pt x="8184" y="9666"/>
                  </a:lnTo>
                  <a:close/>
                  <a:moveTo>
                    <a:pt x="2948" y="9666"/>
                  </a:moveTo>
                  <a:lnTo>
                    <a:pt x="3168" y="9666"/>
                  </a:lnTo>
                  <a:lnTo>
                    <a:pt x="3432" y="9755"/>
                  </a:lnTo>
                  <a:lnTo>
                    <a:pt x="3652" y="9842"/>
                  </a:lnTo>
                  <a:lnTo>
                    <a:pt x="3828" y="10018"/>
                  </a:lnTo>
                  <a:lnTo>
                    <a:pt x="3960" y="10194"/>
                  </a:lnTo>
                  <a:lnTo>
                    <a:pt x="4092" y="10413"/>
                  </a:lnTo>
                  <a:lnTo>
                    <a:pt x="4136" y="10633"/>
                  </a:lnTo>
                  <a:lnTo>
                    <a:pt x="4180" y="10897"/>
                  </a:lnTo>
                  <a:lnTo>
                    <a:pt x="4180" y="11117"/>
                  </a:lnTo>
                  <a:lnTo>
                    <a:pt x="4092" y="11336"/>
                  </a:lnTo>
                  <a:lnTo>
                    <a:pt x="1760" y="11336"/>
                  </a:lnTo>
                  <a:lnTo>
                    <a:pt x="1716" y="11117"/>
                  </a:lnTo>
                  <a:lnTo>
                    <a:pt x="1672" y="10897"/>
                  </a:lnTo>
                  <a:lnTo>
                    <a:pt x="1716" y="10633"/>
                  </a:lnTo>
                  <a:lnTo>
                    <a:pt x="1804" y="10413"/>
                  </a:lnTo>
                  <a:lnTo>
                    <a:pt x="1892" y="10194"/>
                  </a:lnTo>
                  <a:lnTo>
                    <a:pt x="2068" y="10018"/>
                  </a:lnTo>
                  <a:lnTo>
                    <a:pt x="2244" y="9842"/>
                  </a:lnTo>
                  <a:lnTo>
                    <a:pt x="2464" y="9755"/>
                  </a:lnTo>
                  <a:lnTo>
                    <a:pt x="2684" y="9666"/>
                  </a:lnTo>
                  <a:lnTo>
                    <a:pt x="2948" y="9666"/>
                  </a:lnTo>
                  <a:close/>
                  <a:moveTo>
                    <a:pt x="13508" y="5712"/>
                  </a:moveTo>
                  <a:lnTo>
                    <a:pt x="13508" y="6459"/>
                  </a:lnTo>
                  <a:lnTo>
                    <a:pt x="12892" y="6459"/>
                  </a:lnTo>
                  <a:lnTo>
                    <a:pt x="13552" y="8832"/>
                  </a:lnTo>
                  <a:lnTo>
                    <a:pt x="12716" y="8832"/>
                  </a:lnTo>
                  <a:lnTo>
                    <a:pt x="12012" y="6459"/>
                  </a:lnTo>
                  <a:lnTo>
                    <a:pt x="9503" y="6459"/>
                  </a:lnTo>
                  <a:lnTo>
                    <a:pt x="8844" y="8832"/>
                  </a:lnTo>
                  <a:lnTo>
                    <a:pt x="7964" y="8832"/>
                  </a:lnTo>
                  <a:lnTo>
                    <a:pt x="8668" y="6459"/>
                  </a:lnTo>
                  <a:lnTo>
                    <a:pt x="7964" y="6459"/>
                  </a:lnTo>
                  <a:lnTo>
                    <a:pt x="7964" y="5712"/>
                  </a:lnTo>
                  <a:lnTo>
                    <a:pt x="13508" y="5712"/>
                  </a:lnTo>
                  <a:close/>
                  <a:moveTo>
                    <a:pt x="7920" y="703"/>
                  </a:moveTo>
                  <a:lnTo>
                    <a:pt x="7744" y="703"/>
                  </a:lnTo>
                  <a:lnTo>
                    <a:pt x="7568" y="747"/>
                  </a:lnTo>
                  <a:lnTo>
                    <a:pt x="7437" y="834"/>
                  </a:lnTo>
                  <a:lnTo>
                    <a:pt x="7304" y="923"/>
                  </a:lnTo>
                  <a:lnTo>
                    <a:pt x="7216" y="1054"/>
                  </a:lnTo>
                  <a:lnTo>
                    <a:pt x="7128" y="1186"/>
                  </a:lnTo>
                  <a:lnTo>
                    <a:pt x="7084" y="1362"/>
                  </a:lnTo>
                  <a:lnTo>
                    <a:pt x="7084" y="1537"/>
                  </a:lnTo>
                  <a:lnTo>
                    <a:pt x="7084" y="3164"/>
                  </a:lnTo>
                  <a:lnTo>
                    <a:pt x="6820" y="3207"/>
                  </a:lnTo>
                  <a:lnTo>
                    <a:pt x="6820" y="2944"/>
                  </a:lnTo>
                  <a:lnTo>
                    <a:pt x="5632" y="2944"/>
                  </a:lnTo>
                  <a:lnTo>
                    <a:pt x="4796" y="2416"/>
                  </a:lnTo>
                  <a:lnTo>
                    <a:pt x="2903" y="2416"/>
                  </a:lnTo>
                  <a:lnTo>
                    <a:pt x="2772" y="2461"/>
                  </a:lnTo>
                  <a:lnTo>
                    <a:pt x="2640" y="2504"/>
                  </a:lnTo>
                  <a:lnTo>
                    <a:pt x="2508" y="2548"/>
                  </a:lnTo>
                  <a:lnTo>
                    <a:pt x="2376" y="2636"/>
                  </a:lnTo>
                  <a:lnTo>
                    <a:pt x="2288" y="2724"/>
                  </a:lnTo>
                  <a:lnTo>
                    <a:pt x="2244" y="2856"/>
                  </a:lnTo>
                  <a:lnTo>
                    <a:pt x="2200" y="2988"/>
                  </a:lnTo>
                  <a:lnTo>
                    <a:pt x="2200" y="3119"/>
                  </a:lnTo>
                  <a:lnTo>
                    <a:pt x="2200" y="5360"/>
                  </a:lnTo>
                  <a:lnTo>
                    <a:pt x="2903" y="5360"/>
                  </a:lnTo>
                  <a:lnTo>
                    <a:pt x="2903" y="3735"/>
                  </a:lnTo>
                  <a:lnTo>
                    <a:pt x="3036" y="3735"/>
                  </a:lnTo>
                  <a:lnTo>
                    <a:pt x="3036" y="5360"/>
                  </a:lnTo>
                  <a:lnTo>
                    <a:pt x="3036" y="5800"/>
                  </a:lnTo>
                  <a:lnTo>
                    <a:pt x="3036" y="8744"/>
                  </a:lnTo>
                  <a:lnTo>
                    <a:pt x="3828" y="8744"/>
                  </a:lnTo>
                  <a:lnTo>
                    <a:pt x="3828" y="6283"/>
                  </a:lnTo>
                  <a:lnTo>
                    <a:pt x="4004" y="6283"/>
                  </a:lnTo>
                  <a:lnTo>
                    <a:pt x="4004" y="8744"/>
                  </a:lnTo>
                  <a:lnTo>
                    <a:pt x="4796" y="8744"/>
                  </a:lnTo>
                  <a:lnTo>
                    <a:pt x="4796" y="8304"/>
                  </a:lnTo>
                  <a:lnTo>
                    <a:pt x="4796" y="5800"/>
                  </a:lnTo>
                  <a:lnTo>
                    <a:pt x="4796" y="5360"/>
                  </a:lnTo>
                  <a:lnTo>
                    <a:pt x="4796" y="3735"/>
                  </a:lnTo>
                  <a:lnTo>
                    <a:pt x="4796" y="3295"/>
                  </a:lnTo>
                  <a:lnTo>
                    <a:pt x="5632" y="3735"/>
                  </a:lnTo>
                  <a:lnTo>
                    <a:pt x="6820" y="3735"/>
                  </a:lnTo>
                  <a:lnTo>
                    <a:pt x="6820" y="3515"/>
                  </a:lnTo>
                  <a:lnTo>
                    <a:pt x="7084" y="3471"/>
                  </a:lnTo>
                  <a:lnTo>
                    <a:pt x="7084" y="4701"/>
                  </a:lnTo>
                  <a:lnTo>
                    <a:pt x="7084" y="4877"/>
                  </a:lnTo>
                  <a:lnTo>
                    <a:pt x="7128" y="5009"/>
                  </a:lnTo>
                  <a:lnTo>
                    <a:pt x="7216" y="5141"/>
                  </a:lnTo>
                  <a:lnTo>
                    <a:pt x="7304" y="5272"/>
                  </a:lnTo>
                  <a:lnTo>
                    <a:pt x="7437" y="5404"/>
                  </a:lnTo>
                  <a:lnTo>
                    <a:pt x="7612" y="5448"/>
                  </a:lnTo>
                  <a:lnTo>
                    <a:pt x="7744" y="5537"/>
                  </a:lnTo>
                  <a:lnTo>
                    <a:pt x="7920" y="5537"/>
                  </a:lnTo>
                  <a:lnTo>
                    <a:pt x="13376" y="5537"/>
                  </a:lnTo>
                  <a:lnTo>
                    <a:pt x="13552" y="5537"/>
                  </a:lnTo>
                  <a:lnTo>
                    <a:pt x="13684" y="5448"/>
                  </a:lnTo>
                  <a:lnTo>
                    <a:pt x="13816" y="5404"/>
                  </a:lnTo>
                  <a:lnTo>
                    <a:pt x="13948" y="5272"/>
                  </a:lnTo>
                  <a:lnTo>
                    <a:pt x="14080" y="5141"/>
                  </a:lnTo>
                  <a:lnTo>
                    <a:pt x="14124" y="5009"/>
                  </a:lnTo>
                  <a:lnTo>
                    <a:pt x="14212" y="4877"/>
                  </a:lnTo>
                  <a:lnTo>
                    <a:pt x="14212" y="4701"/>
                  </a:lnTo>
                  <a:lnTo>
                    <a:pt x="14212" y="1537"/>
                  </a:lnTo>
                  <a:lnTo>
                    <a:pt x="14212" y="1362"/>
                  </a:lnTo>
                  <a:lnTo>
                    <a:pt x="14124" y="1186"/>
                  </a:lnTo>
                  <a:lnTo>
                    <a:pt x="14080" y="1054"/>
                  </a:lnTo>
                  <a:lnTo>
                    <a:pt x="13948" y="923"/>
                  </a:lnTo>
                  <a:lnTo>
                    <a:pt x="13860" y="834"/>
                  </a:lnTo>
                  <a:lnTo>
                    <a:pt x="13684" y="747"/>
                  </a:lnTo>
                  <a:lnTo>
                    <a:pt x="13552" y="703"/>
                  </a:lnTo>
                  <a:lnTo>
                    <a:pt x="13376" y="703"/>
                  </a:lnTo>
                  <a:lnTo>
                    <a:pt x="7920" y="703"/>
                  </a:lnTo>
                  <a:close/>
                  <a:moveTo>
                    <a:pt x="13376" y="1362"/>
                  </a:moveTo>
                  <a:lnTo>
                    <a:pt x="13420" y="1362"/>
                  </a:lnTo>
                  <a:lnTo>
                    <a:pt x="13508" y="1406"/>
                  </a:lnTo>
                  <a:lnTo>
                    <a:pt x="13508" y="1450"/>
                  </a:lnTo>
                  <a:lnTo>
                    <a:pt x="13552" y="1537"/>
                  </a:lnTo>
                  <a:lnTo>
                    <a:pt x="13552" y="4701"/>
                  </a:lnTo>
                  <a:lnTo>
                    <a:pt x="13508" y="4746"/>
                  </a:lnTo>
                  <a:lnTo>
                    <a:pt x="13508" y="4789"/>
                  </a:lnTo>
                  <a:lnTo>
                    <a:pt x="13508" y="4833"/>
                  </a:lnTo>
                  <a:lnTo>
                    <a:pt x="13420" y="4833"/>
                  </a:lnTo>
                  <a:lnTo>
                    <a:pt x="13376" y="4877"/>
                  </a:lnTo>
                  <a:lnTo>
                    <a:pt x="7920" y="4877"/>
                  </a:lnTo>
                  <a:lnTo>
                    <a:pt x="7832" y="4833"/>
                  </a:lnTo>
                  <a:lnTo>
                    <a:pt x="7788" y="4833"/>
                  </a:lnTo>
                  <a:lnTo>
                    <a:pt x="7788" y="4789"/>
                  </a:lnTo>
                  <a:lnTo>
                    <a:pt x="7744" y="4746"/>
                  </a:lnTo>
                  <a:lnTo>
                    <a:pt x="7744" y="4701"/>
                  </a:lnTo>
                  <a:lnTo>
                    <a:pt x="7744" y="3339"/>
                  </a:lnTo>
                  <a:lnTo>
                    <a:pt x="10472" y="2768"/>
                  </a:lnTo>
                  <a:lnTo>
                    <a:pt x="10428" y="2724"/>
                  </a:lnTo>
                  <a:lnTo>
                    <a:pt x="7744" y="3076"/>
                  </a:lnTo>
                  <a:lnTo>
                    <a:pt x="7744" y="1537"/>
                  </a:lnTo>
                  <a:lnTo>
                    <a:pt x="7744" y="1450"/>
                  </a:lnTo>
                  <a:lnTo>
                    <a:pt x="7788" y="1406"/>
                  </a:lnTo>
                  <a:lnTo>
                    <a:pt x="7832" y="1362"/>
                  </a:lnTo>
                  <a:lnTo>
                    <a:pt x="7920" y="1362"/>
                  </a:lnTo>
                  <a:lnTo>
                    <a:pt x="13376" y="136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1" name="Freeform 5"/>
            <p:cNvSpPr>
              <a:spLocks noEditPoints="1"/>
            </p:cNvSpPr>
            <p:nvPr/>
          </p:nvSpPr>
          <p:spPr bwMode="auto">
            <a:xfrm>
              <a:off x="4779803" y="4641995"/>
              <a:ext cx="387613" cy="305980"/>
            </a:xfrm>
            <a:custGeom>
              <a:avLst/>
              <a:gdLst/>
              <a:ahLst/>
              <a:cxnLst>
                <a:cxn ang="0">
                  <a:pos x="13474" y="5453"/>
                </a:cxn>
                <a:cxn ang="0">
                  <a:pos x="12317" y="4601"/>
                </a:cxn>
                <a:cxn ang="0">
                  <a:pos x="11412" y="4426"/>
                </a:cxn>
                <a:cxn ang="0">
                  <a:pos x="4848" y="9576"/>
                </a:cxn>
                <a:cxn ang="0">
                  <a:pos x="5783" y="10159"/>
                </a:cxn>
                <a:cxn ang="0">
                  <a:pos x="6029" y="10586"/>
                </a:cxn>
                <a:cxn ang="0">
                  <a:pos x="5871" y="11449"/>
                </a:cxn>
                <a:cxn ang="0">
                  <a:pos x="5269" y="11440"/>
                </a:cxn>
                <a:cxn ang="0">
                  <a:pos x="4824" y="10607"/>
                </a:cxn>
                <a:cxn ang="0">
                  <a:pos x="4838" y="9638"/>
                </a:cxn>
                <a:cxn ang="0">
                  <a:pos x="3536" y="8751"/>
                </a:cxn>
                <a:cxn ang="0">
                  <a:pos x="4283" y="9174"/>
                </a:cxn>
                <a:cxn ang="0">
                  <a:pos x="4127" y="9883"/>
                </a:cxn>
                <a:cxn ang="0">
                  <a:pos x="4481" y="11467"/>
                </a:cxn>
                <a:cxn ang="0">
                  <a:pos x="5571" y="12255"/>
                </a:cxn>
                <a:cxn ang="0">
                  <a:pos x="6393" y="11776"/>
                </a:cxn>
                <a:cxn ang="0">
                  <a:pos x="6623" y="11327"/>
                </a:cxn>
                <a:cxn ang="0">
                  <a:pos x="6593" y="10954"/>
                </a:cxn>
                <a:cxn ang="0">
                  <a:pos x="7001" y="12029"/>
                </a:cxn>
                <a:cxn ang="0">
                  <a:pos x="6605" y="13157"/>
                </a:cxn>
                <a:cxn ang="0">
                  <a:pos x="5384" y="13849"/>
                </a:cxn>
                <a:cxn ang="0">
                  <a:pos x="4005" y="13316"/>
                </a:cxn>
                <a:cxn ang="0">
                  <a:pos x="2966" y="11875"/>
                </a:cxn>
                <a:cxn ang="0">
                  <a:pos x="2611" y="10263"/>
                </a:cxn>
                <a:cxn ang="0">
                  <a:pos x="2657" y="9067"/>
                </a:cxn>
                <a:cxn ang="0">
                  <a:pos x="2906" y="8446"/>
                </a:cxn>
                <a:cxn ang="0">
                  <a:pos x="2108" y="8756"/>
                </a:cxn>
                <a:cxn ang="0">
                  <a:pos x="1951" y="10042"/>
                </a:cxn>
                <a:cxn ang="0">
                  <a:pos x="2244" y="11405"/>
                </a:cxn>
                <a:cxn ang="0">
                  <a:pos x="1800" y="11462"/>
                </a:cxn>
                <a:cxn ang="0">
                  <a:pos x="514" y="10430"/>
                </a:cxn>
                <a:cxn ang="0">
                  <a:pos x="0" y="8981"/>
                </a:cxn>
                <a:cxn ang="0">
                  <a:pos x="814" y="8147"/>
                </a:cxn>
                <a:cxn ang="0">
                  <a:pos x="2055" y="8130"/>
                </a:cxn>
                <a:cxn ang="0">
                  <a:pos x="13652" y="11178"/>
                </a:cxn>
                <a:cxn ang="0">
                  <a:pos x="13281" y="11893"/>
                </a:cxn>
                <a:cxn ang="0">
                  <a:pos x="12680" y="12371"/>
                </a:cxn>
                <a:cxn ang="0">
                  <a:pos x="11525" y="12547"/>
                </a:cxn>
                <a:cxn ang="0">
                  <a:pos x="11812" y="11849"/>
                </a:cxn>
                <a:cxn ang="0">
                  <a:pos x="7899" y="11652"/>
                </a:cxn>
                <a:cxn ang="0">
                  <a:pos x="8996" y="12019"/>
                </a:cxn>
                <a:cxn ang="0">
                  <a:pos x="10612" y="11876"/>
                </a:cxn>
                <a:cxn ang="0">
                  <a:pos x="10925" y="12290"/>
                </a:cxn>
                <a:cxn ang="0">
                  <a:pos x="10585" y="12853"/>
                </a:cxn>
                <a:cxn ang="0">
                  <a:pos x="9821" y="13182"/>
                </a:cxn>
                <a:cxn ang="0">
                  <a:pos x="6649" y="14004"/>
                </a:cxn>
                <a:cxn ang="0">
                  <a:pos x="7422" y="12934"/>
                </a:cxn>
                <a:cxn ang="0">
                  <a:pos x="7677" y="12066"/>
                </a:cxn>
                <a:cxn ang="0">
                  <a:pos x="14396" y="10218"/>
                </a:cxn>
                <a:cxn ang="0">
                  <a:pos x="14321" y="8192"/>
                </a:cxn>
                <a:cxn ang="0">
                  <a:pos x="12918" y="5928"/>
                </a:cxn>
                <a:cxn ang="0">
                  <a:pos x="11740" y="5209"/>
                </a:cxn>
                <a:cxn ang="0">
                  <a:pos x="10623" y="5077"/>
                </a:cxn>
                <a:cxn ang="0">
                  <a:pos x="9280" y="5224"/>
                </a:cxn>
                <a:cxn ang="0">
                  <a:pos x="1229" y="7366"/>
                </a:cxn>
                <a:cxn ang="0">
                  <a:pos x="2849" y="7799"/>
                </a:cxn>
                <a:cxn ang="0">
                  <a:pos x="5581" y="9338"/>
                </a:cxn>
                <a:cxn ang="0">
                  <a:pos x="7851" y="10919"/>
                </a:cxn>
                <a:cxn ang="0">
                  <a:pos x="9572" y="11341"/>
                </a:cxn>
                <a:cxn ang="0">
                  <a:pos x="10600" y="11241"/>
                </a:cxn>
                <a:cxn ang="0">
                  <a:pos x="13760" y="10423"/>
                </a:cxn>
              </a:cxnLst>
              <a:rect l="0" t="0" r="r" b="b"/>
              <a:pathLst>
                <a:path w="16170" h="14014">
                  <a:moveTo>
                    <a:pt x="11178" y="2724"/>
                  </a:moveTo>
                  <a:lnTo>
                    <a:pt x="14087" y="2724"/>
                  </a:lnTo>
                  <a:lnTo>
                    <a:pt x="14087" y="6276"/>
                  </a:lnTo>
                  <a:lnTo>
                    <a:pt x="14080" y="6265"/>
                  </a:lnTo>
                  <a:lnTo>
                    <a:pt x="14060" y="6231"/>
                  </a:lnTo>
                  <a:lnTo>
                    <a:pt x="14025" y="6177"/>
                  </a:lnTo>
                  <a:lnTo>
                    <a:pt x="13979" y="6106"/>
                  </a:lnTo>
                  <a:lnTo>
                    <a:pt x="13920" y="6022"/>
                  </a:lnTo>
                  <a:lnTo>
                    <a:pt x="13852" y="5923"/>
                  </a:lnTo>
                  <a:lnTo>
                    <a:pt x="13812" y="5870"/>
                  </a:lnTo>
                  <a:lnTo>
                    <a:pt x="13771" y="5815"/>
                  </a:lnTo>
                  <a:lnTo>
                    <a:pt x="13727" y="5758"/>
                  </a:lnTo>
                  <a:lnTo>
                    <a:pt x="13682" y="5698"/>
                  </a:lnTo>
                  <a:lnTo>
                    <a:pt x="13632" y="5639"/>
                  </a:lnTo>
                  <a:lnTo>
                    <a:pt x="13582" y="5577"/>
                  </a:lnTo>
                  <a:lnTo>
                    <a:pt x="13529" y="5515"/>
                  </a:lnTo>
                  <a:lnTo>
                    <a:pt x="13474" y="5453"/>
                  </a:lnTo>
                  <a:lnTo>
                    <a:pt x="13417" y="5390"/>
                  </a:lnTo>
                  <a:lnTo>
                    <a:pt x="13357" y="5328"/>
                  </a:lnTo>
                  <a:lnTo>
                    <a:pt x="13297" y="5266"/>
                  </a:lnTo>
                  <a:lnTo>
                    <a:pt x="13234" y="5204"/>
                  </a:lnTo>
                  <a:lnTo>
                    <a:pt x="13169" y="5145"/>
                  </a:lnTo>
                  <a:lnTo>
                    <a:pt x="13104" y="5085"/>
                  </a:lnTo>
                  <a:lnTo>
                    <a:pt x="13036" y="5029"/>
                  </a:lnTo>
                  <a:lnTo>
                    <a:pt x="12967" y="4973"/>
                  </a:lnTo>
                  <a:lnTo>
                    <a:pt x="12897" y="4919"/>
                  </a:lnTo>
                  <a:lnTo>
                    <a:pt x="12825" y="4869"/>
                  </a:lnTo>
                  <a:lnTo>
                    <a:pt x="12752" y="4822"/>
                  </a:lnTo>
                  <a:lnTo>
                    <a:pt x="12678" y="4776"/>
                  </a:lnTo>
                  <a:lnTo>
                    <a:pt x="12604" y="4735"/>
                  </a:lnTo>
                  <a:lnTo>
                    <a:pt x="12531" y="4697"/>
                  </a:lnTo>
                  <a:lnTo>
                    <a:pt x="12458" y="4662"/>
                  </a:lnTo>
                  <a:lnTo>
                    <a:pt x="12387" y="4630"/>
                  </a:lnTo>
                  <a:lnTo>
                    <a:pt x="12317" y="4601"/>
                  </a:lnTo>
                  <a:lnTo>
                    <a:pt x="12250" y="4575"/>
                  </a:lnTo>
                  <a:lnTo>
                    <a:pt x="12182" y="4551"/>
                  </a:lnTo>
                  <a:lnTo>
                    <a:pt x="12117" y="4530"/>
                  </a:lnTo>
                  <a:lnTo>
                    <a:pt x="12054" y="4511"/>
                  </a:lnTo>
                  <a:lnTo>
                    <a:pt x="11991" y="4495"/>
                  </a:lnTo>
                  <a:lnTo>
                    <a:pt x="11930" y="4480"/>
                  </a:lnTo>
                  <a:lnTo>
                    <a:pt x="11873" y="4468"/>
                  </a:lnTo>
                  <a:lnTo>
                    <a:pt x="11816" y="4458"/>
                  </a:lnTo>
                  <a:lnTo>
                    <a:pt x="11762" y="4449"/>
                  </a:lnTo>
                  <a:lnTo>
                    <a:pt x="11709" y="4442"/>
                  </a:lnTo>
                  <a:lnTo>
                    <a:pt x="11660" y="4436"/>
                  </a:lnTo>
                  <a:lnTo>
                    <a:pt x="11612" y="4432"/>
                  </a:lnTo>
                  <a:lnTo>
                    <a:pt x="11567" y="4429"/>
                  </a:lnTo>
                  <a:lnTo>
                    <a:pt x="11524" y="4427"/>
                  </a:lnTo>
                  <a:lnTo>
                    <a:pt x="11484" y="4425"/>
                  </a:lnTo>
                  <a:lnTo>
                    <a:pt x="11446" y="4425"/>
                  </a:lnTo>
                  <a:lnTo>
                    <a:pt x="11412" y="4426"/>
                  </a:lnTo>
                  <a:lnTo>
                    <a:pt x="11380" y="4427"/>
                  </a:lnTo>
                  <a:lnTo>
                    <a:pt x="11351" y="4428"/>
                  </a:lnTo>
                  <a:lnTo>
                    <a:pt x="11303" y="4432"/>
                  </a:lnTo>
                  <a:lnTo>
                    <a:pt x="11267" y="4435"/>
                  </a:lnTo>
                  <a:lnTo>
                    <a:pt x="11246" y="4439"/>
                  </a:lnTo>
                  <a:lnTo>
                    <a:pt x="11239" y="4440"/>
                  </a:lnTo>
                  <a:lnTo>
                    <a:pt x="11178" y="2724"/>
                  </a:lnTo>
                  <a:close/>
                  <a:moveTo>
                    <a:pt x="9156" y="0"/>
                  </a:moveTo>
                  <a:lnTo>
                    <a:pt x="16170" y="0"/>
                  </a:lnTo>
                  <a:lnTo>
                    <a:pt x="16170" y="1256"/>
                  </a:lnTo>
                  <a:lnTo>
                    <a:pt x="13383" y="1256"/>
                  </a:lnTo>
                  <a:lnTo>
                    <a:pt x="13383" y="2174"/>
                  </a:lnTo>
                  <a:lnTo>
                    <a:pt x="11820" y="2174"/>
                  </a:lnTo>
                  <a:lnTo>
                    <a:pt x="11820" y="1256"/>
                  </a:lnTo>
                  <a:lnTo>
                    <a:pt x="9156" y="1256"/>
                  </a:lnTo>
                  <a:lnTo>
                    <a:pt x="9156" y="0"/>
                  </a:lnTo>
                  <a:close/>
                  <a:moveTo>
                    <a:pt x="4848" y="9576"/>
                  </a:moveTo>
                  <a:lnTo>
                    <a:pt x="4855" y="9581"/>
                  </a:lnTo>
                  <a:lnTo>
                    <a:pt x="4877" y="9595"/>
                  </a:lnTo>
                  <a:lnTo>
                    <a:pt x="4912" y="9615"/>
                  </a:lnTo>
                  <a:lnTo>
                    <a:pt x="4958" y="9642"/>
                  </a:lnTo>
                  <a:lnTo>
                    <a:pt x="5013" y="9675"/>
                  </a:lnTo>
                  <a:lnTo>
                    <a:pt x="5075" y="9713"/>
                  </a:lnTo>
                  <a:lnTo>
                    <a:pt x="5143" y="9754"/>
                  </a:lnTo>
                  <a:lnTo>
                    <a:pt x="5216" y="9798"/>
                  </a:lnTo>
                  <a:lnTo>
                    <a:pt x="5291" y="9843"/>
                  </a:lnTo>
                  <a:lnTo>
                    <a:pt x="5366" y="9890"/>
                  </a:lnTo>
                  <a:lnTo>
                    <a:pt x="5441" y="9936"/>
                  </a:lnTo>
                  <a:lnTo>
                    <a:pt x="5514" y="9981"/>
                  </a:lnTo>
                  <a:lnTo>
                    <a:pt x="5583" y="10025"/>
                  </a:lnTo>
                  <a:lnTo>
                    <a:pt x="5644" y="10064"/>
                  </a:lnTo>
                  <a:lnTo>
                    <a:pt x="5699" y="10101"/>
                  </a:lnTo>
                  <a:lnTo>
                    <a:pt x="5744" y="10131"/>
                  </a:lnTo>
                  <a:lnTo>
                    <a:pt x="5783" y="10159"/>
                  </a:lnTo>
                  <a:lnTo>
                    <a:pt x="5817" y="10186"/>
                  </a:lnTo>
                  <a:lnTo>
                    <a:pt x="5849" y="10214"/>
                  </a:lnTo>
                  <a:lnTo>
                    <a:pt x="5878" y="10241"/>
                  </a:lnTo>
                  <a:lnTo>
                    <a:pt x="5903" y="10266"/>
                  </a:lnTo>
                  <a:lnTo>
                    <a:pt x="5926" y="10292"/>
                  </a:lnTo>
                  <a:lnTo>
                    <a:pt x="5946" y="10315"/>
                  </a:lnTo>
                  <a:lnTo>
                    <a:pt x="5963" y="10336"/>
                  </a:lnTo>
                  <a:lnTo>
                    <a:pt x="5978" y="10356"/>
                  </a:lnTo>
                  <a:lnTo>
                    <a:pt x="5990" y="10374"/>
                  </a:lnTo>
                  <a:lnTo>
                    <a:pt x="6000" y="10391"/>
                  </a:lnTo>
                  <a:lnTo>
                    <a:pt x="6008" y="10404"/>
                  </a:lnTo>
                  <a:lnTo>
                    <a:pt x="6018" y="10423"/>
                  </a:lnTo>
                  <a:lnTo>
                    <a:pt x="6021" y="10430"/>
                  </a:lnTo>
                  <a:lnTo>
                    <a:pt x="6022" y="10441"/>
                  </a:lnTo>
                  <a:lnTo>
                    <a:pt x="6024" y="10472"/>
                  </a:lnTo>
                  <a:lnTo>
                    <a:pt x="6027" y="10522"/>
                  </a:lnTo>
                  <a:lnTo>
                    <a:pt x="6029" y="10586"/>
                  </a:lnTo>
                  <a:lnTo>
                    <a:pt x="6029" y="10662"/>
                  </a:lnTo>
                  <a:lnTo>
                    <a:pt x="6028" y="10749"/>
                  </a:lnTo>
                  <a:lnTo>
                    <a:pt x="6026" y="10796"/>
                  </a:lnTo>
                  <a:lnTo>
                    <a:pt x="6024" y="10843"/>
                  </a:lnTo>
                  <a:lnTo>
                    <a:pt x="6021" y="10893"/>
                  </a:lnTo>
                  <a:lnTo>
                    <a:pt x="6016" y="10942"/>
                  </a:lnTo>
                  <a:lnTo>
                    <a:pt x="6011" y="10992"/>
                  </a:lnTo>
                  <a:lnTo>
                    <a:pt x="6004" y="11042"/>
                  </a:lnTo>
                  <a:lnTo>
                    <a:pt x="5996" y="11093"/>
                  </a:lnTo>
                  <a:lnTo>
                    <a:pt x="5986" y="11142"/>
                  </a:lnTo>
                  <a:lnTo>
                    <a:pt x="5975" y="11192"/>
                  </a:lnTo>
                  <a:lnTo>
                    <a:pt x="5963" y="11239"/>
                  </a:lnTo>
                  <a:lnTo>
                    <a:pt x="5948" y="11286"/>
                  </a:lnTo>
                  <a:lnTo>
                    <a:pt x="5931" y="11330"/>
                  </a:lnTo>
                  <a:lnTo>
                    <a:pt x="5913" y="11372"/>
                  </a:lnTo>
                  <a:lnTo>
                    <a:pt x="5893" y="11412"/>
                  </a:lnTo>
                  <a:lnTo>
                    <a:pt x="5871" y="11449"/>
                  </a:lnTo>
                  <a:lnTo>
                    <a:pt x="5846" y="11484"/>
                  </a:lnTo>
                  <a:lnTo>
                    <a:pt x="5819" y="11514"/>
                  </a:lnTo>
                  <a:lnTo>
                    <a:pt x="5790" y="11541"/>
                  </a:lnTo>
                  <a:lnTo>
                    <a:pt x="5758" y="11563"/>
                  </a:lnTo>
                  <a:lnTo>
                    <a:pt x="5723" y="11582"/>
                  </a:lnTo>
                  <a:lnTo>
                    <a:pt x="5687" y="11596"/>
                  </a:lnTo>
                  <a:lnTo>
                    <a:pt x="5649" y="11603"/>
                  </a:lnTo>
                  <a:lnTo>
                    <a:pt x="5612" y="11606"/>
                  </a:lnTo>
                  <a:lnTo>
                    <a:pt x="5574" y="11604"/>
                  </a:lnTo>
                  <a:lnTo>
                    <a:pt x="5535" y="11598"/>
                  </a:lnTo>
                  <a:lnTo>
                    <a:pt x="5497" y="11587"/>
                  </a:lnTo>
                  <a:lnTo>
                    <a:pt x="5458" y="11571"/>
                  </a:lnTo>
                  <a:lnTo>
                    <a:pt x="5420" y="11552"/>
                  </a:lnTo>
                  <a:lnTo>
                    <a:pt x="5382" y="11529"/>
                  </a:lnTo>
                  <a:lnTo>
                    <a:pt x="5344" y="11503"/>
                  </a:lnTo>
                  <a:lnTo>
                    <a:pt x="5306" y="11473"/>
                  </a:lnTo>
                  <a:lnTo>
                    <a:pt x="5269" y="11440"/>
                  </a:lnTo>
                  <a:lnTo>
                    <a:pt x="5233" y="11404"/>
                  </a:lnTo>
                  <a:lnTo>
                    <a:pt x="5197" y="11365"/>
                  </a:lnTo>
                  <a:lnTo>
                    <a:pt x="5162" y="11324"/>
                  </a:lnTo>
                  <a:lnTo>
                    <a:pt x="5128" y="11280"/>
                  </a:lnTo>
                  <a:lnTo>
                    <a:pt x="5095" y="11235"/>
                  </a:lnTo>
                  <a:lnTo>
                    <a:pt x="5063" y="11188"/>
                  </a:lnTo>
                  <a:lnTo>
                    <a:pt x="5033" y="11139"/>
                  </a:lnTo>
                  <a:lnTo>
                    <a:pt x="5004" y="11089"/>
                  </a:lnTo>
                  <a:lnTo>
                    <a:pt x="4975" y="11037"/>
                  </a:lnTo>
                  <a:lnTo>
                    <a:pt x="4950" y="10985"/>
                  </a:lnTo>
                  <a:lnTo>
                    <a:pt x="4926" y="10931"/>
                  </a:lnTo>
                  <a:lnTo>
                    <a:pt x="4904" y="10876"/>
                  </a:lnTo>
                  <a:lnTo>
                    <a:pt x="4883" y="10823"/>
                  </a:lnTo>
                  <a:lnTo>
                    <a:pt x="4865" y="10768"/>
                  </a:lnTo>
                  <a:lnTo>
                    <a:pt x="4849" y="10714"/>
                  </a:lnTo>
                  <a:lnTo>
                    <a:pt x="4835" y="10660"/>
                  </a:lnTo>
                  <a:lnTo>
                    <a:pt x="4824" y="10607"/>
                  </a:lnTo>
                  <a:lnTo>
                    <a:pt x="4815" y="10553"/>
                  </a:lnTo>
                  <a:lnTo>
                    <a:pt x="4809" y="10502"/>
                  </a:lnTo>
                  <a:lnTo>
                    <a:pt x="4806" y="10451"/>
                  </a:lnTo>
                  <a:lnTo>
                    <a:pt x="4804" y="10402"/>
                  </a:lnTo>
                  <a:lnTo>
                    <a:pt x="4801" y="10353"/>
                  </a:lnTo>
                  <a:lnTo>
                    <a:pt x="4801" y="10307"/>
                  </a:lnTo>
                  <a:lnTo>
                    <a:pt x="4800" y="10260"/>
                  </a:lnTo>
                  <a:lnTo>
                    <a:pt x="4801" y="10172"/>
                  </a:lnTo>
                  <a:lnTo>
                    <a:pt x="4802" y="10090"/>
                  </a:lnTo>
                  <a:lnTo>
                    <a:pt x="4806" y="10012"/>
                  </a:lnTo>
                  <a:lnTo>
                    <a:pt x="4810" y="9940"/>
                  </a:lnTo>
                  <a:lnTo>
                    <a:pt x="4814" y="9874"/>
                  </a:lnTo>
                  <a:lnTo>
                    <a:pt x="4819" y="9814"/>
                  </a:lnTo>
                  <a:lnTo>
                    <a:pt x="4824" y="9760"/>
                  </a:lnTo>
                  <a:lnTo>
                    <a:pt x="4829" y="9713"/>
                  </a:lnTo>
                  <a:lnTo>
                    <a:pt x="4834" y="9672"/>
                  </a:lnTo>
                  <a:lnTo>
                    <a:pt x="4838" y="9638"/>
                  </a:lnTo>
                  <a:lnTo>
                    <a:pt x="4842" y="9612"/>
                  </a:lnTo>
                  <a:lnTo>
                    <a:pt x="4845" y="9593"/>
                  </a:lnTo>
                  <a:lnTo>
                    <a:pt x="4847" y="9580"/>
                  </a:lnTo>
                  <a:lnTo>
                    <a:pt x="4848" y="9576"/>
                  </a:lnTo>
                  <a:close/>
                  <a:moveTo>
                    <a:pt x="2906" y="8446"/>
                  </a:moveTo>
                  <a:lnTo>
                    <a:pt x="2912" y="8449"/>
                  </a:lnTo>
                  <a:lnTo>
                    <a:pt x="2930" y="8458"/>
                  </a:lnTo>
                  <a:lnTo>
                    <a:pt x="2959" y="8472"/>
                  </a:lnTo>
                  <a:lnTo>
                    <a:pt x="2999" y="8491"/>
                  </a:lnTo>
                  <a:lnTo>
                    <a:pt x="3046" y="8515"/>
                  </a:lnTo>
                  <a:lnTo>
                    <a:pt x="3102" y="8542"/>
                  </a:lnTo>
                  <a:lnTo>
                    <a:pt x="3163" y="8572"/>
                  </a:lnTo>
                  <a:lnTo>
                    <a:pt x="3231" y="8606"/>
                  </a:lnTo>
                  <a:lnTo>
                    <a:pt x="3303" y="8641"/>
                  </a:lnTo>
                  <a:lnTo>
                    <a:pt x="3379" y="8677"/>
                  </a:lnTo>
                  <a:lnTo>
                    <a:pt x="3456" y="8714"/>
                  </a:lnTo>
                  <a:lnTo>
                    <a:pt x="3536" y="8751"/>
                  </a:lnTo>
                  <a:lnTo>
                    <a:pt x="3615" y="8789"/>
                  </a:lnTo>
                  <a:lnTo>
                    <a:pt x="3694" y="8826"/>
                  </a:lnTo>
                  <a:lnTo>
                    <a:pt x="3771" y="8860"/>
                  </a:lnTo>
                  <a:lnTo>
                    <a:pt x="3844" y="8893"/>
                  </a:lnTo>
                  <a:lnTo>
                    <a:pt x="3880" y="8910"/>
                  </a:lnTo>
                  <a:lnTo>
                    <a:pt x="3913" y="8926"/>
                  </a:lnTo>
                  <a:lnTo>
                    <a:pt x="3944" y="8941"/>
                  </a:lnTo>
                  <a:lnTo>
                    <a:pt x="3975" y="8956"/>
                  </a:lnTo>
                  <a:lnTo>
                    <a:pt x="4030" y="8986"/>
                  </a:lnTo>
                  <a:lnTo>
                    <a:pt x="4080" y="9016"/>
                  </a:lnTo>
                  <a:lnTo>
                    <a:pt x="4123" y="9044"/>
                  </a:lnTo>
                  <a:lnTo>
                    <a:pt x="4162" y="9070"/>
                  </a:lnTo>
                  <a:lnTo>
                    <a:pt x="4195" y="9095"/>
                  </a:lnTo>
                  <a:lnTo>
                    <a:pt x="4223" y="9118"/>
                  </a:lnTo>
                  <a:lnTo>
                    <a:pt x="4248" y="9139"/>
                  </a:lnTo>
                  <a:lnTo>
                    <a:pt x="4267" y="9157"/>
                  </a:lnTo>
                  <a:lnTo>
                    <a:pt x="4283" y="9174"/>
                  </a:lnTo>
                  <a:lnTo>
                    <a:pt x="4295" y="9187"/>
                  </a:lnTo>
                  <a:lnTo>
                    <a:pt x="4309" y="9207"/>
                  </a:lnTo>
                  <a:lnTo>
                    <a:pt x="4314" y="9214"/>
                  </a:lnTo>
                  <a:lnTo>
                    <a:pt x="4308" y="9226"/>
                  </a:lnTo>
                  <a:lnTo>
                    <a:pt x="4292" y="9261"/>
                  </a:lnTo>
                  <a:lnTo>
                    <a:pt x="4281" y="9288"/>
                  </a:lnTo>
                  <a:lnTo>
                    <a:pt x="4269" y="9320"/>
                  </a:lnTo>
                  <a:lnTo>
                    <a:pt x="4256" y="9356"/>
                  </a:lnTo>
                  <a:lnTo>
                    <a:pt x="4241" y="9398"/>
                  </a:lnTo>
                  <a:lnTo>
                    <a:pt x="4225" y="9444"/>
                  </a:lnTo>
                  <a:lnTo>
                    <a:pt x="4210" y="9495"/>
                  </a:lnTo>
                  <a:lnTo>
                    <a:pt x="4194" y="9549"/>
                  </a:lnTo>
                  <a:lnTo>
                    <a:pt x="4179" y="9609"/>
                  </a:lnTo>
                  <a:lnTo>
                    <a:pt x="4165" y="9672"/>
                  </a:lnTo>
                  <a:lnTo>
                    <a:pt x="4151" y="9739"/>
                  </a:lnTo>
                  <a:lnTo>
                    <a:pt x="4139" y="9810"/>
                  </a:lnTo>
                  <a:lnTo>
                    <a:pt x="4127" y="9883"/>
                  </a:lnTo>
                  <a:lnTo>
                    <a:pt x="4118" y="9960"/>
                  </a:lnTo>
                  <a:lnTo>
                    <a:pt x="4111" y="10040"/>
                  </a:lnTo>
                  <a:lnTo>
                    <a:pt x="4107" y="10123"/>
                  </a:lnTo>
                  <a:lnTo>
                    <a:pt x="4106" y="10209"/>
                  </a:lnTo>
                  <a:lnTo>
                    <a:pt x="4107" y="10297"/>
                  </a:lnTo>
                  <a:lnTo>
                    <a:pt x="4112" y="10387"/>
                  </a:lnTo>
                  <a:lnTo>
                    <a:pt x="4121" y="10478"/>
                  </a:lnTo>
                  <a:lnTo>
                    <a:pt x="4134" y="10572"/>
                  </a:lnTo>
                  <a:lnTo>
                    <a:pt x="4152" y="10668"/>
                  </a:lnTo>
                  <a:lnTo>
                    <a:pt x="4173" y="10765"/>
                  </a:lnTo>
                  <a:lnTo>
                    <a:pt x="4200" y="10864"/>
                  </a:lnTo>
                  <a:lnTo>
                    <a:pt x="4232" y="10963"/>
                  </a:lnTo>
                  <a:lnTo>
                    <a:pt x="4270" y="11064"/>
                  </a:lnTo>
                  <a:lnTo>
                    <a:pt x="4314" y="11165"/>
                  </a:lnTo>
                  <a:lnTo>
                    <a:pt x="4364" y="11266"/>
                  </a:lnTo>
                  <a:lnTo>
                    <a:pt x="4420" y="11368"/>
                  </a:lnTo>
                  <a:lnTo>
                    <a:pt x="4481" y="11467"/>
                  </a:lnTo>
                  <a:lnTo>
                    <a:pt x="4544" y="11559"/>
                  </a:lnTo>
                  <a:lnTo>
                    <a:pt x="4605" y="11645"/>
                  </a:lnTo>
                  <a:lnTo>
                    <a:pt x="4669" y="11724"/>
                  </a:lnTo>
                  <a:lnTo>
                    <a:pt x="4734" y="11798"/>
                  </a:lnTo>
                  <a:lnTo>
                    <a:pt x="4798" y="11864"/>
                  </a:lnTo>
                  <a:lnTo>
                    <a:pt x="4864" y="11926"/>
                  </a:lnTo>
                  <a:lnTo>
                    <a:pt x="4930" y="11982"/>
                  </a:lnTo>
                  <a:lnTo>
                    <a:pt x="4996" y="12031"/>
                  </a:lnTo>
                  <a:lnTo>
                    <a:pt x="5061" y="12075"/>
                  </a:lnTo>
                  <a:lnTo>
                    <a:pt x="5127" y="12115"/>
                  </a:lnTo>
                  <a:lnTo>
                    <a:pt x="5192" y="12149"/>
                  </a:lnTo>
                  <a:lnTo>
                    <a:pt x="5256" y="12179"/>
                  </a:lnTo>
                  <a:lnTo>
                    <a:pt x="5321" y="12203"/>
                  </a:lnTo>
                  <a:lnTo>
                    <a:pt x="5385" y="12223"/>
                  </a:lnTo>
                  <a:lnTo>
                    <a:pt x="5448" y="12238"/>
                  </a:lnTo>
                  <a:lnTo>
                    <a:pt x="5510" y="12249"/>
                  </a:lnTo>
                  <a:lnTo>
                    <a:pt x="5571" y="12255"/>
                  </a:lnTo>
                  <a:lnTo>
                    <a:pt x="5630" y="12258"/>
                  </a:lnTo>
                  <a:lnTo>
                    <a:pt x="5689" y="12256"/>
                  </a:lnTo>
                  <a:lnTo>
                    <a:pt x="5746" y="12251"/>
                  </a:lnTo>
                  <a:lnTo>
                    <a:pt x="5801" y="12242"/>
                  </a:lnTo>
                  <a:lnTo>
                    <a:pt x="5855" y="12230"/>
                  </a:lnTo>
                  <a:lnTo>
                    <a:pt x="5907" y="12215"/>
                  </a:lnTo>
                  <a:lnTo>
                    <a:pt x="5957" y="12196"/>
                  </a:lnTo>
                  <a:lnTo>
                    <a:pt x="6004" y="12173"/>
                  </a:lnTo>
                  <a:lnTo>
                    <a:pt x="6049" y="12149"/>
                  </a:lnTo>
                  <a:lnTo>
                    <a:pt x="6091" y="12122"/>
                  </a:lnTo>
                  <a:lnTo>
                    <a:pt x="6131" y="12092"/>
                  </a:lnTo>
                  <a:lnTo>
                    <a:pt x="6169" y="12059"/>
                  </a:lnTo>
                  <a:lnTo>
                    <a:pt x="6203" y="12024"/>
                  </a:lnTo>
                  <a:lnTo>
                    <a:pt x="6236" y="11988"/>
                  </a:lnTo>
                  <a:lnTo>
                    <a:pt x="6292" y="11913"/>
                  </a:lnTo>
                  <a:lnTo>
                    <a:pt x="6346" y="11843"/>
                  </a:lnTo>
                  <a:lnTo>
                    <a:pt x="6393" y="11776"/>
                  </a:lnTo>
                  <a:lnTo>
                    <a:pt x="6437" y="11714"/>
                  </a:lnTo>
                  <a:lnTo>
                    <a:pt x="6456" y="11684"/>
                  </a:lnTo>
                  <a:lnTo>
                    <a:pt x="6475" y="11654"/>
                  </a:lnTo>
                  <a:lnTo>
                    <a:pt x="6492" y="11626"/>
                  </a:lnTo>
                  <a:lnTo>
                    <a:pt x="6508" y="11599"/>
                  </a:lnTo>
                  <a:lnTo>
                    <a:pt x="6524" y="11572"/>
                  </a:lnTo>
                  <a:lnTo>
                    <a:pt x="6538" y="11546"/>
                  </a:lnTo>
                  <a:lnTo>
                    <a:pt x="6551" y="11521"/>
                  </a:lnTo>
                  <a:lnTo>
                    <a:pt x="6563" y="11497"/>
                  </a:lnTo>
                  <a:lnTo>
                    <a:pt x="6574" y="11473"/>
                  </a:lnTo>
                  <a:lnTo>
                    <a:pt x="6584" y="11450"/>
                  </a:lnTo>
                  <a:lnTo>
                    <a:pt x="6593" y="11428"/>
                  </a:lnTo>
                  <a:lnTo>
                    <a:pt x="6600" y="11407"/>
                  </a:lnTo>
                  <a:lnTo>
                    <a:pt x="6607" y="11386"/>
                  </a:lnTo>
                  <a:lnTo>
                    <a:pt x="6614" y="11365"/>
                  </a:lnTo>
                  <a:lnTo>
                    <a:pt x="6619" y="11346"/>
                  </a:lnTo>
                  <a:lnTo>
                    <a:pt x="6623" y="11327"/>
                  </a:lnTo>
                  <a:lnTo>
                    <a:pt x="6625" y="11309"/>
                  </a:lnTo>
                  <a:lnTo>
                    <a:pt x="6627" y="11292"/>
                  </a:lnTo>
                  <a:lnTo>
                    <a:pt x="6628" y="11274"/>
                  </a:lnTo>
                  <a:lnTo>
                    <a:pt x="6629" y="11258"/>
                  </a:lnTo>
                  <a:lnTo>
                    <a:pt x="6628" y="11242"/>
                  </a:lnTo>
                  <a:lnTo>
                    <a:pt x="6626" y="11227"/>
                  </a:lnTo>
                  <a:lnTo>
                    <a:pt x="6623" y="11212"/>
                  </a:lnTo>
                  <a:lnTo>
                    <a:pt x="6620" y="11198"/>
                  </a:lnTo>
                  <a:lnTo>
                    <a:pt x="6613" y="11170"/>
                  </a:lnTo>
                  <a:lnTo>
                    <a:pt x="6606" y="11142"/>
                  </a:lnTo>
                  <a:lnTo>
                    <a:pt x="6601" y="11115"/>
                  </a:lnTo>
                  <a:lnTo>
                    <a:pt x="6598" y="11089"/>
                  </a:lnTo>
                  <a:lnTo>
                    <a:pt x="6595" y="11062"/>
                  </a:lnTo>
                  <a:lnTo>
                    <a:pt x="6594" y="11038"/>
                  </a:lnTo>
                  <a:lnTo>
                    <a:pt x="6593" y="11015"/>
                  </a:lnTo>
                  <a:lnTo>
                    <a:pt x="6592" y="10993"/>
                  </a:lnTo>
                  <a:lnTo>
                    <a:pt x="6593" y="10954"/>
                  </a:lnTo>
                  <a:lnTo>
                    <a:pt x="6595" y="10925"/>
                  </a:lnTo>
                  <a:lnTo>
                    <a:pt x="6597" y="10906"/>
                  </a:lnTo>
                  <a:lnTo>
                    <a:pt x="6598" y="10899"/>
                  </a:lnTo>
                  <a:lnTo>
                    <a:pt x="7004" y="11176"/>
                  </a:lnTo>
                  <a:lnTo>
                    <a:pt x="7005" y="11190"/>
                  </a:lnTo>
                  <a:lnTo>
                    <a:pt x="7008" y="11226"/>
                  </a:lnTo>
                  <a:lnTo>
                    <a:pt x="7011" y="11286"/>
                  </a:lnTo>
                  <a:lnTo>
                    <a:pt x="7015" y="11363"/>
                  </a:lnTo>
                  <a:lnTo>
                    <a:pt x="7018" y="11457"/>
                  </a:lnTo>
                  <a:lnTo>
                    <a:pt x="7020" y="11567"/>
                  </a:lnTo>
                  <a:lnTo>
                    <a:pt x="7019" y="11626"/>
                  </a:lnTo>
                  <a:lnTo>
                    <a:pt x="7018" y="11689"/>
                  </a:lnTo>
                  <a:lnTo>
                    <a:pt x="7017" y="11753"/>
                  </a:lnTo>
                  <a:lnTo>
                    <a:pt x="7015" y="11819"/>
                  </a:lnTo>
                  <a:lnTo>
                    <a:pt x="7011" y="11888"/>
                  </a:lnTo>
                  <a:lnTo>
                    <a:pt x="7006" y="11957"/>
                  </a:lnTo>
                  <a:lnTo>
                    <a:pt x="7001" y="12029"/>
                  </a:lnTo>
                  <a:lnTo>
                    <a:pt x="6994" y="12101"/>
                  </a:lnTo>
                  <a:lnTo>
                    <a:pt x="6984" y="12173"/>
                  </a:lnTo>
                  <a:lnTo>
                    <a:pt x="6974" y="12246"/>
                  </a:lnTo>
                  <a:lnTo>
                    <a:pt x="6963" y="12319"/>
                  </a:lnTo>
                  <a:lnTo>
                    <a:pt x="6949" y="12392"/>
                  </a:lnTo>
                  <a:lnTo>
                    <a:pt x="6934" y="12463"/>
                  </a:lnTo>
                  <a:lnTo>
                    <a:pt x="6917" y="12535"/>
                  </a:lnTo>
                  <a:lnTo>
                    <a:pt x="6898" y="12605"/>
                  </a:lnTo>
                  <a:lnTo>
                    <a:pt x="6877" y="12674"/>
                  </a:lnTo>
                  <a:lnTo>
                    <a:pt x="6853" y="12740"/>
                  </a:lnTo>
                  <a:lnTo>
                    <a:pt x="6828" y="12805"/>
                  </a:lnTo>
                  <a:lnTo>
                    <a:pt x="6799" y="12866"/>
                  </a:lnTo>
                  <a:lnTo>
                    <a:pt x="6769" y="12926"/>
                  </a:lnTo>
                  <a:lnTo>
                    <a:pt x="6735" y="12985"/>
                  </a:lnTo>
                  <a:lnTo>
                    <a:pt x="6695" y="13042"/>
                  </a:lnTo>
                  <a:lnTo>
                    <a:pt x="6653" y="13100"/>
                  </a:lnTo>
                  <a:lnTo>
                    <a:pt x="6605" y="13157"/>
                  </a:lnTo>
                  <a:lnTo>
                    <a:pt x="6555" y="13215"/>
                  </a:lnTo>
                  <a:lnTo>
                    <a:pt x="6500" y="13271"/>
                  </a:lnTo>
                  <a:lnTo>
                    <a:pt x="6443" y="13325"/>
                  </a:lnTo>
                  <a:lnTo>
                    <a:pt x="6381" y="13379"/>
                  </a:lnTo>
                  <a:lnTo>
                    <a:pt x="6317" y="13431"/>
                  </a:lnTo>
                  <a:lnTo>
                    <a:pt x="6251" y="13481"/>
                  </a:lnTo>
                  <a:lnTo>
                    <a:pt x="6181" y="13529"/>
                  </a:lnTo>
                  <a:lnTo>
                    <a:pt x="6109" y="13575"/>
                  </a:lnTo>
                  <a:lnTo>
                    <a:pt x="6034" y="13618"/>
                  </a:lnTo>
                  <a:lnTo>
                    <a:pt x="5959" y="13659"/>
                  </a:lnTo>
                  <a:lnTo>
                    <a:pt x="5880" y="13697"/>
                  </a:lnTo>
                  <a:lnTo>
                    <a:pt x="5800" y="13731"/>
                  </a:lnTo>
                  <a:lnTo>
                    <a:pt x="5719" y="13762"/>
                  </a:lnTo>
                  <a:lnTo>
                    <a:pt x="5636" y="13791"/>
                  </a:lnTo>
                  <a:lnTo>
                    <a:pt x="5552" y="13814"/>
                  </a:lnTo>
                  <a:lnTo>
                    <a:pt x="5468" y="13834"/>
                  </a:lnTo>
                  <a:lnTo>
                    <a:pt x="5384" y="13849"/>
                  </a:lnTo>
                  <a:lnTo>
                    <a:pt x="5299" y="13860"/>
                  </a:lnTo>
                  <a:lnTo>
                    <a:pt x="5213" y="13867"/>
                  </a:lnTo>
                  <a:lnTo>
                    <a:pt x="5127" y="13869"/>
                  </a:lnTo>
                  <a:lnTo>
                    <a:pt x="5041" y="13864"/>
                  </a:lnTo>
                  <a:lnTo>
                    <a:pt x="4956" y="13855"/>
                  </a:lnTo>
                  <a:lnTo>
                    <a:pt x="4871" y="13840"/>
                  </a:lnTo>
                  <a:lnTo>
                    <a:pt x="4787" y="13819"/>
                  </a:lnTo>
                  <a:lnTo>
                    <a:pt x="4704" y="13793"/>
                  </a:lnTo>
                  <a:lnTo>
                    <a:pt x="4623" y="13759"/>
                  </a:lnTo>
                  <a:lnTo>
                    <a:pt x="4543" y="13719"/>
                  </a:lnTo>
                  <a:lnTo>
                    <a:pt x="4464" y="13673"/>
                  </a:lnTo>
                  <a:lnTo>
                    <a:pt x="4386" y="13621"/>
                  </a:lnTo>
                  <a:lnTo>
                    <a:pt x="4308" y="13566"/>
                  </a:lnTo>
                  <a:lnTo>
                    <a:pt x="4231" y="13508"/>
                  </a:lnTo>
                  <a:lnTo>
                    <a:pt x="4156" y="13447"/>
                  </a:lnTo>
                  <a:lnTo>
                    <a:pt x="4080" y="13383"/>
                  </a:lnTo>
                  <a:lnTo>
                    <a:pt x="4005" y="13316"/>
                  </a:lnTo>
                  <a:lnTo>
                    <a:pt x="3932" y="13247"/>
                  </a:lnTo>
                  <a:lnTo>
                    <a:pt x="3860" y="13175"/>
                  </a:lnTo>
                  <a:lnTo>
                    <a:pt x="3788" y="13101"/>
                  </a:lnTo>
                  <a:lnTo>
                    <a:pt x="3718" y="13024"/>
                  </a:lnTo>
                  <a:lnTo>
                    <a:pt x="3649" y="12945"/>
                  </a:lnTo>
                  <a:lnTo>
                    <a:pt x="3582" y="12864"/>
                  </a:lnTo>
                  <a:lnTo>
                    <a:pt x="3516" y="12782"/>
                  </a:lnTo>
                  <a:lnTo>
                    <a:pt x="3452" y="12698"/>
                  </a:lnTo>
                  <a:lnTo>
                    <a:pt x="3390" y="12611"/>
                  </a:lnTo>
                  <a:lnTo>
                    <a:pt x="3330" y="12523"/>
                  </a:lnTo>
                  <a:lnTo>
                    <a:pt x="3271" y="12434"/>
                  </a:lnTo>
                  <a:lnTo>
                    <a:pt x="3215" y="12343"/>
                  </a:lnTo>
                  <a:lnTo>
                    <a:pt x="3160" y="12252"/>
                  </a:lnTo>
                  <a:lnTo>
                    <a:pt x="3108" y="12159"/>
                  </a:lnTo>
                  <a:lnTo>
                    <a:pt x="3058" y="12065"/>
                  </a:lnTo>
                  <a:lnTo>
                    <a:pt x="3011" y="11970"/>
                  </a:lnTo>
                  <a:lnTo>
                    <a:pt x="2966" y="11875"/>
                  </a:lnTo>
                  <a:lnTo>
                    <a:pt x="2924" y="11780"/>
                  </a:lnTo>
                  <a:lnTo>
                    <a:pt x="2884" y="11684"/>
                  </a:lnTo>
                  <a:lnTo>
                    <a:pt x="2848" y="11587"/>
                  </a:lnTo>
                  <a:lnTo>
                    <a:pt x="2814" y="11490"/>
                  </a:lnTo>
                  <a:lnTo>
                    <a:pt x="2783" y="11393"/>
                  </a:lnTo>
                  <a:lnTo>
                    <a:pt x="2755" y="11296"/>
                  </a:lnTo>
                  <a:lnTo>
                    <a:pt x="2731" y="11199"/>
                  </a:lnTo>
                  <a:lnTo>
                    <a:pt x="2709" y="11102"/>
                  </a:lnTo>
                  <a:lnTo>
                    <a:pt x="2692" y="11006"/>
                  </a:lnTo>
                  <a:lnTo>
                    <a:pt x="2677" y="10910"/>
                  </a:lnTo>
                  <a:lnTo>
                    <a:pt x="2663" y="10815"/>
                  </a:lnTo>
                  <a:lnTo>
                    <a:pt x="2651" y="10721"/>
                  </a:lnTo>
                  <a:lnTo>
                    <a:pt x="2641" y="10627"/>
                  </a:lnTo>
                  <a:lnTo>
                    <a:pt x="2631" y="10535"/>
                  </a:lnTo>
                  <a:lnTo>
                    <a:pt x="2624" y="10443"/>
                  </a:lnTo>
                  <a:lnTo>
                    <a:pt x="2617" y="10353"/>
                  </a:lnTo>
                  <a:lnTo>
                    <a:pt x="2611" y="10263"/>
                  </a:lnTo>
                  <a:lnTo>
                    <a:pt x="2607" y="10176"/>
                  </a:lnTo>
                  <a:lnTo>
                    <a:pt x="2604" y="10091"/>
                  </a:lnTo>
                  <a:lnTo>
                    <a:pt x="2602" y="10006"/>
                  </a:lnTo>
                  <a:lnTo>
                    <a:pt x="2601" y="9924"/>
                  </a:lnTo>
                  <a:lnTo>
                    <a:pt x="2601" y="9843"/>
                  </a:lnTo>
                  <a:lnTo>
                    <a:pt x="2602" y="9764"/>
                  </a:lnTo>
                  <a:lnTo>
                    <a:pt x="2604" y="9687"/>
                  </a:lnTo>
                  <a:lnTo>
                    <a:pt x="2606" y="9614"/>
                  </a:lnTo>
                  <a:lnTo>
                    <a:pt x="2609" y="9542"/>
                  </a:lnTo>
                  <a:lnTo>
                    <a:pt x="2613" y="9472"/>
                  </a:lnTo>
                  <a:lnTo>
                    <a:pt x="2619" y="9406"/>
                  </a:lnTo>
                  <a:lnTo>
                    <a:pt x="2624" y="9342"/>
                  </a:lnTo>
                  <a:lnTo>
                    <a:pt x="2630" y="9280"/>
                  </a:lnTo>
                  <a:lnTo>
                    <a:pt x="2636" y="9223"/>
                  </a:lnTo>
                  <a:lnTo>
                    <a:pt x="2643" y="9167"/>
                  </a:lnTo>
                  <a:lnTo>
                    <a:pt x="2650" y="9116"/>
                  </a:lnTo>
                  <a:lnTo>
                    <a:pt x="2657" y="9067"/>
                  </a:lnTo>
                  <a:lnTo>
                    <a:pt x="2665" y="9022"/>
                  </a:lnTo>
                  <a:lnTo>
                    <a:pt x="2673" y="8980"/>
                  </a:lnTo>
                  <a:lnTo>
                    <a:pt x="2681" y="8942"/>
                  </a:lnTo>
                  <a:lnTo>
                    <a:pt x="2689" y="8909"/>
                  </a:lnTo>
                  <a:lnTo>
                    <a:pt x="2697" y="8878"/>
                  </a:lnTo>
                  <a:lnTo>
                    <a:pt x="2705" y="8852"/>
                  </a:lnTo>
                  <a:lnTo>
                    <a:pt x="2714" y="8830"/>
                  </a:lnTo>
                  <a:lnTo>
                    <a:pt x="2730" y="8790"/>
                  </a:lnTo>
                  <a:lnTo>
                    <a:pt x="2746" y="8752"/>
                  </a:lnTo>
                  <a:lnTo>
                    <a:pt x="2763" y="8715"/>
                  </a:lnTo>
                  <a:lnTo>
                    <a:pt x="2779" y="8679"/>
                  </a:lnTo>
                  <a:lnTo>
                    <a:pt x="2812" y="8615"/>
                  </a:lnTo>
                  <a:lnTo>
                    <a:pt x="2842" y="8557"/>
                  </a:lnTo>
                  <a:lnTo>
                    <a:pt x="2867" y="8511"/>
                  </a:lnTo>
                  <a:lnTo>
                    <a:pt x="2887" y="8475"/>
                  </a:lnTo>
                  <a:lnTo>
                    <a:pt x="2900" y="8453"/>
                  </a:lnTo>
                  <a:lnTo>
                    <a:pt x="2906" y="8446"/>
                  </a:lnTo>
                  <a:close/>
                  <a:moveTo>
                    <a:pt x="2372" y="8211"/>
                  </a:moveTo>
                  <a:lnTo>
                    <a:pt x="2368" y="8217"/>
                  </a:lnTo>
                  <a:lnTo>
                    <a:pt x="2356" y="8233"/>
                  </a:lnTo>
                  <a:lnTo>
                    <a:pt x="2338" y="8260"/>
                  </a:lnTo>
                  <a:lnTo>
                    <a:pt x="2314" y="8298"/>
                  </a:lnTo>
                  <a:lnTo>
                    <a:pt x="2300" y="8322"/>
                  </a:lnTo>
                  <a:lnTo>
                    <a:pt x="2286" y="8348"/>
                  </a:lnTo>
                  <a:lnTo>
                    <a:pt x="2270" y="8376"/>
                  </a:lnTo>
                  <a:lnTo>
                    <a:pt x="2254" y="8408"/>
                  </a:lnTo>
                  <a:lnTo>
                    <a:pt x="2237" y="8442"/>
                  </a:lnTo>
                  <a:lnTo>
                    <a:pt x="2219" y="8478"/>
                  </a:lnTo>
                  <a:lnTo>
                    <a:pt x="2201" y="8519"/>
                  </a:lnTo>
                  <a:lnTo>
                    <a:pt x="2183" y="8560"/>
                  </a:lnTo>
                  <a:lnTo>
                    <a:pt x="2164" y="8606"/>
                  </a:lnTo>
                  <a:lnTo>
                    <a:pt x="2146" y="8653"/>
                  </a:lnTo>
                  <a:lnTo>
                    <a:pt x="2126" y="8703"/>
                  </a:lnTo>
                  <a:lnTo>
                    <a:pt x="2108" y="8756"/>
                  </a:lnTo>
                  <a:lnTo>
                    <a:pt x="2090" y="8812"/>
                  </a:lnTo>
                  <a:lnTo>
                    <a:pt x="2072" y="8869"/>
                  </a:lnTo>
                  <a:lnTo>
                    <a:pt x="2055" y="8931"/>
                  </a:lnTo>
                  <a:lnTo>
                    <a:pt x="2038" y="8993"/>
                  </a:lnTo>
                  <a:lnTo>
                    <a:pt x="2023" y="9060"/>
                  </a:lnTo>
                  <a:lnTo>
                    <a:pt x="2008" y="9129"/>
                  </a:lnTo>
                  <a:lnTo>
                    <a:pt x="1994" y="9201"/>
                  </a:lnTo>
                  <a:lnTo>
                    <a:pt x="1982" y="9274"/>
                  </a:lnTo>
                  <a:lnTo>
                    <a:pt x="1970" y="9352"/>
                  </a:lnTo>
                  <a:lnTo>
                    <a:pt x="1961" y="9431"/>
                  </a:lnTo>
                  <a:lnTo>
                    <a:pt x="1952" y="9513"/>
                  </a:lnTo>
                  <a:lnTo>
                    <a:pt x="1945" y="9598"/>
                  </a:lnTo>
                  <a:lnTo>
                    <a:pt x="1940" y="9684"/>
                  </a:lnTo>
                  <a:lnTo>
                    <a:pt x="1939" y="9772"/>
                  </a:lnTo>
                  <a:lnTo>
                    <a:pt x="1940" y="9862"/>
                  </a:lnTo>
                  <a:lnTo>
                    <a:pt x="1944" y="9952"/>
                  </a:lnTo>
                  <a:lnTo>
                    <a:pt x="1951" y="10042"/>
                  </a:lnTo>
                  <a:lnTo>
                    <a:pt x="1959" y="10133"/>
                  </a:lnTo>
                  <a:lnTo>
                    <a:pt x="1969" y="10224"/>
                  </a:lnTo>
                  <a:lnTo>
                    <a:pt x="1981" y="10315"/>
                  </a:lnTo>
                  <a:lnTo>
                    <a:pt x="1995" y="10405"/>
                  </a:lnTo>
                  <a:lnTo>
                    <a:pt x="2010" y="10495"/>
                  </a:lnTo>
                  <a:lnTo>
                    <a:pt x="2027" y="10582"/>
                  </a:lnTo>
                  <a:lnTo>
                    <a:pt x="2046" y="10669"/>
                  </a:lnTo>
                  <a:lnTo>
                    <a:pt x="2064" y="10754"/>
                  </a:lnTo>
                  <a:lnTo>
                    <a:pt x="2083" y="10838"/>
                  </a:lnTo>
                  <a:lnTo>
                    <a:pt x="2103" y="10919"/>
                  </a:lnTo>
                  <a:lnTo>
                    <a:pt x="2123" y="10998"/>
                  </a:lnTo>
                  <a:lnTo>
                    <a:pt x="2145" y="11074"/>
                  </a:lnTo>
                  <a:lnTo>
                    <a:pt x="2165" y="11147"/>
                  </a:lnTo>
                  <a:lnTo>
                    <a:pt x="2185" y="11217"/>
                  </a:lnTo>
                  <a:lnTo>
                    <a:pt x="2205" y="11284"/>
                  </a:lnTo>
                  <a:lnTo>
                    <a:pt x="2224" y="11346"/>
                  </a:lnTo>
                  <a:lnTo>
                    <a:pt x="2244" y="11405"/>
                  </a:lnTo>
                  <a:lnTo>
                    <a:pt x="2261" y="11459"/>
                  </a:lnTo>
                  <a:lnTo>
                    <a:pt x="2278" y="11509"/>
                  </a:lnTo>
                  <a:lnTo>
                    <a:pt x="2307" y="11594"/>
                  </a:lnTo>
                  <a:lnTo>
                    <a:pt x="2331" y="11656"/>
                  </a:lnTo>
                  <a:lnTo>
                    <a:pt x="2346" y="11697"/>
                  </a:lnTo>
                  <a:lnTo>
                    <a:pt x="2351" y="11710"/>
                  </a:lnTo>
                  <a:lnTo>
                    <a:pt x="2335" y="11704"/>
                  </a:lnTo>
                  <a:lnTo>
                    <a:pt x="2288" y="11686"/>
                  </a:lnTo>
                  <a:lnTo>
                    <a:pt x="2255" y="11672"/>
                  </a:lnTo>
                  <a:lnTo>
                    <a:pt x="2215" y="11656"/>
                  </a:lnTo>
                  <a:lnTo>
                    <a:pt x="2170" y="11637"/>
                  </a:lnTo>
                  <a:lnTo>
                    <a:pt x="2119" y="11615"/>
                  </a:lnTo>
                  <a:lnTo>
                    <a:pt x="2064" y="11591"/>
                  </a:lnTo>
                  <a:lnTo>
                    <a:pt x="2003" y="11562"/>
                  </a:lnTo>
                  <a:lnTo>
                    <a:pt x="1938" y="11532"/>
                  </a:lnTo>
                  <a:lnTo>
                    <a:pt x="1871" y="11499"/>
                  </a:lnTo>
                  <a:lnTo>
                    <a:pt x="1800" y="11462"/>
                  </a:lnTo>
                  <a:lnTo>
                    <a:pt x="1726" y="11423"/>
                  </a:lnTo>
                  <a:lnTo>
                    <a:pt x="1649" y="11382"/>
                  </a:lnTo>
                  <a:lnTo>
                    <a:pt x="1572" y="11336"/>
                  </a:lnTo>
                  <a:lnTo>
                    <a:pt x="1492" y="11290"/>
                  </a:lnTo>
                  <a:lnTo>
                    <a:pt x="1411" y="11239"/>
                  </a:lnTo>
                  <a:lnTo>
                    <a:pt x="1329" y="11187"/>
                  </a:lnTo>
                  <a:lnTo>
                    <a:pt x="1248" y="11131"/>
                  </a:lnTo>
                  <a:lnTo>
                    <a:pt x="1166" y="11072"/>
                  </a:lnTo>
                  <a:lnTo>
                    <a:pt x="1085" y="11012"/>
                  </a:lnTo>
                  <a:lnTo>
                    <a:pt x="1006" y="10948"/>
                  </a:lnTo>
                  <a:lnTo>
                    <a:pt x="928" y="10881"/>
                  </a:lnTo>
                  <a:lnTo>
                    <a:pt x="851" y="10813"/>
                  </a:lnTo>
                  <a:lnTo>
                    <a:pt x="777" y="10742"/>
                  </a:lnTo>
                  <a:lnTo>
                    <a:pt x="706" y="10667"/>
                  </a:lnTo>
                  <a:lnTo>
                    <a:pt x="639" y="10591"/>
                  </a:lnTo>
                  <a:lnTo>
                    <a:pt x="574" y="10512"/>
                  </a:lnTo>
                  <a:lnTo>
                    <a:pt x="514" y="10430"/>
                  </a:lnTo>
                  <a:lnTo>
                    <a:pt x="459" y="10346"/>
                  </a:lnTo>
                  <a:lnTo>
                    <a:pt x="408" y="10259"/>
                  </a:lnTo>
                  <a:lnTo>
                    <a:pt x="361" y="10171"/>
                  </a:lnTo>
                  <a:lnTo>
                    <a:pt x="316" y="10082"/>
                  </a:lnTo>
                  <a:lnTo>
                    <a:pt x="273" y="9994"/>
                  </a:lnTo>
                  <a:lnTo>
                    <a:pt x="232" y="9905"/>
                  </a:lnTo>
                  <a:lnTo>
                    <a:pt x="195" y="9817"/>
                  </a:lnTo>
                  <a:lnTo>
                    <a:pt x="160" y="9728"/>
                  </a:lnTo>
                  <a:lnTo>
                    <a:pt x="128" y="9641"/>
                  </a:lnTo>
                  <a:lnTo>
                    <a:pt x="99" y="9554"/>
                  </a:lnTo>
                  <a:lnTo>
                    <a:pt x="74" y="9468"/>
                  </a:lnTo>
                  <a:lnTo>
                    <a:pt x="52" y="9383"/>
                  </a:lnTo>
                  <a:lnTo>
                    <a:pt x="33" y="9300"/>
                  </a:lnTo>
                  <a:lnTo>
                    <a:pt x="18" y="9218"/>
                  </a:lnTo>
                  <a:lnTo>
                    <a:pt x="8" y="9137"/>
                  </a:lnTo>
                  <a:lnTo>
                    <a:pt x="2" y="9058"/>
                  </a:lnTo>
                  <a:lnTo>
                    <a:pt x="0" y="8981"/>
                  </a:lnTo>
                  <a:lnTo>
                    <a:pt x="3" y="8907"/>
                  </a:lnTo>
                  <a:lnTo>
                    <a:pt x="10" y="8835"/>
                  </a:lnTo>
                  <a:lnTo>
                    <a:pt x="22" y="8765"/>
                  </a:lnTo>
                  <a:lnTo>
                    <a:pt x="39" y="8698"/>
                  </a:lnTo>
                  <a:lnTo>
                    <a:pt x="63" y="8633"/>
                  </a:lnTo>
                  <a:lnTo>
                    <a:pt x="91" y="8572"/>
                  </a:lnTo>
                  <a:lnTo>
                    <a:pt x="124" y="8514"/>
                  </a:lnTo>
                  <a:lnTo>
                    <a:pt x="165" y="8459"/>
                  </a:lnTo>
                  <a:lnTo>
                    <a:pt x="210" y="8408"/>
                  </a:lnTo>
                  <a:lnTo>
                    <a:pt x="262" y="8360"/>
                  </a:lnTo>
                  <a:lnTo>
                    <a:pt x="320" y="8317"/>
                  </a:lnTo>
                  <a:lnTo>
                    <a:pt x="385" y="8277"/>
                  </a:lnTo>
                  <a:lnTo>
                    <a:pt x="457" y="8242"/>
                  </a:lnTo>
                  <a:lnTo>
                    <a:pt x="535" y="8212"/>
                  </a:lnTo>
                  <a:lnTo>
                    <a:pt x="621" y="8185"/>
                  </a:lnTo>
                  <a:lnTo>
                    <a:pt x="714" y="8163"/>
                  </a:lnTo>
                  <a:lnTo>
                    <a:pt x="814" y="8147"/>
                  </a:lnTo>
                  <a:lnTo>
                    <a:pt x="916" y="8134"/>
                  </a:lnTo>
                  <a:lnTo>
                    <a:pt x="1014" y="8123"/>
                  </a:lnTo>
                  <a:lnTo>
                    <a:pt x="1109" y="8114"/>
                  </a:lnTo>
                  <a:lnTo>
                    <a:pt x="1200" y="8107"/>
                  </a:lnTo>
                  <a:lnTo>
                    <a:pt x="1287" y="8102"/>
                  </a:lnTo>
                  <a:lnTo>
                    <a:pt x="1369" y="8097"/>
                  </a:lnTo>
                  <a:lnTo>
                    <a:pt x="1449" y="8095"/>
                  </a:lnTo>
                  <a:lnTo>
                    <a:pt x="1525" y="8093"/>
                  </a:lnTo>
                  <a:lnTo>
                    <a:pt x="1598" y="8094"/>
                  </a:lnTo>
                  <a:lnTo>
                    <a:pt x="1667" y="8095"/>
                  </a:lnTo>
                  <a:lnTo>
                    <a:pt x="1732" y="8098"/>
                  </a:lnTo>
                  <a:lnTo>
                    <a:pt x="1795" y="8102"/>
                  </a:lnTo>
                  <a:lnTo>
                    <a:pt x="1852" y="8106"/>
                  </a:lnTo>
                  <a:lnTo>
                    <a:pt x="1908" y="8111"/>
                  </a:lnTo>
                  <a:lnTo>
                    <a:pt x="1961" y="8117"/>
                  </a:lnTo>
                  <a:lnTo>
                    <a:pt x="2009" y="8123"/>
                  </a:lnTo>
                  <a:lnTo>
                    <a:pt x="2055" y="8130"/>
                  </a:lnTo>
                  <a:lnTo>
                    <a:pt x="2096" y="8137"/>
                  </a:lnTo>
                  <a:lnTo>
                    <a:pt x="2135" y="8144"/>
                  </a:lnTo>
                  <a:lnTo>
                    <a:pt x="2172" y="8151"/>
                  </a:lnTo>
                  <a:lnTo>
                    <a:pt x="2204" y="8159"/>
                  </a:lnTo>
                  <a:lnTo>
                    <a:pt x="2233" y="8166"/>
                  </a:lnTo>
                  <a:lnTo>
                    <a:pt x="2261" y="8173"/>
                  </a:lnTo>
                  <a:lnTo>
                    <a:pt x="2284" y="8180"/>
                  </a:lnTo>
                  <a:lnTo>
                    <a:pt x="2323" y="8192"/>
                  </a:lnTo>
                  <a:lnTo>
                    <a:pt x="2351" y="8203"/>
                  </a:lnTo>
                  <a:lnTo>
                    <a:pt x="2367" y="8209"/>
                  </a:lnTo>
                  <a:lnTo>
                    <a:pt x="2372" y="8211"/>
                  </a:lnTo>
                  <a:close/>
                  <a:moveTo>
                    <a:pt x="11913" y="11560"/>
                  </a:moveTo>
                  <a:lnTo>
                    <a:pt x="13685" y="11069"/>
                  </a:lnTo>
                  <a:lnTo>
                    <a:pt x="13682" y="11077"/>
                  </a:lnTo>
                  <a:lnTo>
                    <a:pt x="13676" y="11099"/>
                  </a:lnTo>
                  <a:lnTo>
                    <a:pt x="13666" y="11133"/>
                  </a:lnTo>
                  <a:lnTo>
                    <a:pt x="13652" y="11178"/>
                  </a:lnTo>
                  <a:lnTo>
                    <a:pt x="13632" y="11234"/>
                  </a:lnTo>
                  <a:lnTo>
                    <a:pt x="13609" y="11297"/>
                  </a:lnTo>
                  <a:lnTo>
                    <a:pt x="13596" y="11332"/>
                  </a:lnTo>
                  <a:lnTo>
                    <a:pt x="13581" y="11367"/>
                  </a:lnTo>
                  <a:lnTo>
                    <a:pt x="13566" y="11405"/>
                  </a:lnTo>
                  <a:lnTo>
                    <a:pt x="13548" y="11443"/>
                  </a:lnTo>
                  <a:lnTo>
                    <a:pt x="13530" y="11483"/>
                  </a:lnTo>
                  <a:lnTo>
                    <a:pt x="13511" y="11523"/>
                  </a:lnTo>
                  <a:lnTo>
                    <a:pt x="13490" y="11564"/>
                  </a:lnTo>
                  <a:lnTo>
                    <a:pt x="13469" y="11606"/>
                  </a:lnTo>
                  <a:lnTo>
                    <a:pt x="13445" y="11647"/>
                  </a:lnTo>
                  <a:lnTo>
                    <a:pt x="13421" y="11689"/>
                  </a:lnTo>
                  <a:lnTo>
                    <a:pt x="13396" y="11730"/>
                  </a:lnTo>
                  <a:lnTo>
                    <a:pt x="13370" y="11771"/>
                  </a:lnTo>
                  <a:lnTo>
                    <a:pt x="13341" y="11813"/>
                  </a:lnTo>
                  <a:lnTo>
                    <a:pt x="13312" y="11853"/>
                  </a:lnTo>
                  <a:lnTo>
                    <a:pt x="13281" y="11893"/>
                  </a:lnTo>
                  <a:lnTo>
                    <a:pt x="13249" y="11932"/>
                  </a:lnTo>
                  <a:lnTo>
                    <a:pt x="13216" y="11969"/>
                  </a:lnTo>
                  <a:lnTo>
                    <a:pt x="13182" y="12005"/>
                  </a:lnTo>
                  <a:lnTo>
                    <a:pt x="13145" y="12040"/>
                  </a:lnTo>
                  <a:lnTo>
                    <a:pt x="13108" y="12072"/>
                  </a:lnTo>
                  <a:lnTo>
                    <a:pt x="13070" y="12104"/>
                  </a:lnTo>
                  <a:lnTo>
                    <a:pt x="13032" y="12134"/>
                  </a:lnTo>
                  <a:lnTo>
                    <a:pt x="12995" y="12163"/>
                  </a:lnTo>
                  <a:lnTo>
                    <a:pt x="12957" y="12191"/>
                  </a:lnTo>
                  <a:lnTo>
                    <a:pt x="12921" y="12218"/>
                  </a:lnTo>
                  <a:lnTo>
                    <a:pt x="12884" y="12243"/>
                  </a:lnTo>
                  <a:lnTo>
                    <a:pt x="12849" y="12267"/>
                  </a:lnTo>
                  <a:lnTo>
                    <a:pt x="12814" y="12290"/>
                  </a:lnTo>
                  <a:lnTo>
                    <a:pt x="12779" y="12312"/>
                  </a:lnTo>
                  <a:lnTo>
                    <a:pt x="12745" y="12333"/>
                  </a:lnTo>
                  <a:lnTo>
                    <a:pt x="12712" y="12352"/>
                  </a:lnTo>
                  <a:lnTo>
                    <a:pt x="12680" y="12371"/>
                  </a:lnTo>
                  <a:lnTo>
                    <a:pt x="12619" y="12405"/>
                  </a:lnTo>
                  <a:lnTo>
                    <a:pt x="12561" y="12435"/>
                  </a:lnTo>
                  <a:lnTo>
                    <a:pt x="12509" y="12461"/>
                  </a:lnTo>
                  <a:lnTo>
                    <a:pt x="12461" y="12484"/>
                  </a:lnTo>
                  <a:lnTo>
                    <a:pt x="12420" y="12502"/>
                  </a:lnTo>
                  <a:lnTo>
                    <a:pt x="12384" y="12517"/>
                  </a:lnTo>
                  <a:lnTo>
                    <a:pt x="12356" y="12528"/>
                  </a:lnTo>
                  <a:lnTo>
                    <a:pt x="12336" y="12536"/>
                  </a:lnTo>
                  <a:lnTo>
                    <a:pt x="12323" y="12540"/>
                  </a:lnTo>
                  <a:lnTo>
                    <a:pt x="12319" y="12542"/>
                  </a:lnTo>
                  <a:lnTo>
                    <a:pt x="11422" y="12734"/>
                  </a:lnTo>
                  <a:lnTo>
                    <a:pt x="11425" y="12728"/>
                  </a:lnTo>
                  <a:lnTo>
                    <a:pt x="11435" y="12710"/>
                  </a:lnTo>
                  <a:lnTo>
                    <a:pt x="11451" y="12682"/>
                  </a:lnTo>
                  <a:lnTo>
                    <a:pt x="11473" y="12644"/>
                  </a:lnTo>
                  <a:lnTo>
                    <a:pt x="11498" y="12599"/>
                  </a:lnTo>
                  <a:lnTo>
                    <a:pt x="11525" y="12547"/>
                  </a:lnTo>
                  <a:lnTo>
                    <a:pt x="11555" y="12491"/>
                  </a:lnTo>
                  <a:lnTo>
                    <a:pt x="11588" y="12430"/>
                  </a:lnTo>
                  <a:lnTo>
                    <a:pt x="11619" y="12367"/>
                  </a:lnTo>
                  <a:lnTo>
                    <a:pt x="11651" y="12303"/>
                  </a:lnTo>
                  <a:lnTo>
                    <a:pt x="11682" y="12239"/>
                  </a:lnTo>
                  <a:lnTo>
                    <a:pt x="11710" y="12176"/>
                  </a:lnTo>
                  <a:lnTo>
                    <a:pt x="11723" y="12145"/>
                  </a:lnTo>
                  <a:lnTo>
                    <a:pt x="11735" y="12116"/>
                  </a:lnTo>
                  <a:lnTo>
                    <a:pt x="11746" y="12088"/>
                  </a:lnTo>
                  <a:lnTo>
                    <a:pt x="11757" y="12060"/>
                  </a:lnTo>
                  <a:lnTo>
                    <a:pt x="11766" y="12034"/>
                  </a:lnTo>
                  <a:lnTo>
                    <a:pt x="11774" y="12010"/>
                  </a:lnTo>
                  <a:lnTo>
                    <a:pt x="11780" y="11987"/>
                  </a:lnTo>
                  <a:lnTo>
                    <a:pt x="11785" y="11965"/>
                  </a:lnTo>
                  <a:lnTo>
                    <a:pt x="11793" y="11926"/>
                  </a:lnTo>
                  <a:lnTo>
                    <a:pt x="11802" y="11888"/>
                  </a:lnTo>
                  <a:lnTo>
                    <a:pt x="11812" y="11849"/>
                  </a:lnTo>
                  <a:lnTo>
                    <a:pt x="11822" y="11813"/>
                  </a:lnTo>
                  <a:lnTo>
                    <a:pt x="11833" y="11777"/>
                  </a:lnTo>
                  <a:lnTo>
                    <a:pt x="11844" y="11744"/>
                  </a:lnTo>
                  <a:lnTo>
                    <a:pt x="11855" y="11713"/>
                  </a:lnTo>
                  <a:lnTo>
                    <a:pt x="11865" y="11684"/>
                  </a:lnTo>
                  <a:lnTo>
                    <a:pt x="11884" y="11633"/>
                  </a:lnTo>
                  <a:lnTo>
                    <a:pt x="11899" y="11594"/>
                  </a:lnTo>
                  <a:lnTo>
                    <a:pt x="11909" y="11569"/>
                  </a:lnTo>
                  <a:lnTo>
                    <a:pt x="11913" y="11560"/>
                  </a:lnTo>
                  <a:close/>
                  <a:moveTo>
                    <a:pt x="7622" y="11497"/>
                  </a:moveTo>
                  <a:lnTo>
                    <a:pt x="7633" y="11503"/>
                  </a:lnTo>
                  <a:lnTo>
                    <a:pt x="7663" y="11521"/>
                  </a:lnTo>
                  <a:lnTo>
                    <a:pt x="7710" y="11549"/>
                  </a:lnTo>
                  <a:lnTo>
                    <a:pt x="7775" y="11586"/>
                  </a:lnTo>
                  <a:lnTo>
                    <a:pt x="7812" y="11607"/>
                  </a:lnTo>
                  <a:lnTo>
                    <a:pt x="7854" y="11629"/>
                  </a:lnTo>
                  <a:lnTo>
                    <a:pt x="7899" y="11652"/>
                  </a:lnTo>
                  <a:lnTo>
                    <a:pt x="7947" y="11676"/>
                  </a:lnTo>
                  <a:lnTo>
                    <a:pt x="7998" y="11702"/>
                  </a:lnTo>
                  <a:lnTo>
                    <a:pt x="8052" y="11727"/>
                  </a:lnTo>
                  <a:lnTo>
                    <a:pt x="8108" y="11753"/>
                  </a:lnTo>
                  <a:lnTo>
                    <a:pt x="8167" y="11780"/>
                  </a:lnTo>
                  <a:lnTo>
                    <a:pt x="8227" y="11805"/>
                  </a:lnTo>
                  <a:lnTo>
                    <a:pt x="8291" y="11831"/>
                  </a:lnTo>
                  <a:lnTo>
                    <a:pt x="8356" y="11855"/>
                  </a:lnTo>
                  <a:lnTo>
                    <a:pt x="8423" y="11880"/>
                  </a:lnTo>
                  <a:lnTo>
                    <a:pt x="8491" y="11903"/>
                  </a:lnTo>
                  <a:lnTo>
                    <a:pt x="8561" y="11925"/>
                  </a:lnTo>
                  <a:lnTo>
                    <a:pt x="8632" y="11946"/>
                  </a:lnTo>
                  <a:lnTo>
                    <a:pt x="8704" y="11964"/>
                  </a:lnTo>
                  <a:lnTo>
                    <a:pt x="8775" y="11982"/>
                  </a:lnTo>
                  <a:lnTo>
                    <a:pt x="8848" y="11997"/>
                  </a:lnTo>
                  <a:lnTo>
                    <a:pt x="8922" y="12009"/>
                  </a:lnTo>
                  <a:lnTo>
                    <a:pt x="8996" y="12019"/>
                  </a:lnTo>
                  <a:lnTo>
                    <a:pt x="9068" y="12027"/>
                  </a:lnTo>
                  <a:lnTo>
                    <a:pt x="9142" y="12031"/>
                  </a:lnTo>
                  <a:lnTo>
                    <a:pt x="9215" y="12032"/>
                  </a:lnTo>
                  <a:lnTo>
                    <a:pt x="9288" y="12030"/>
                  </a:lnTo>
                  <a:lnTo>
                    <a:pt x="9360" y="12025"/>
                  </a:lnTo>
                  <a:lnTo>
                    <a:pt x="9434" y="12020"/>
                  </a:lnTo>
                  <a:lnTo>
                    <a:pt x="9510" y="12014"/>
                  </a:lnTo>
                  <a:lnTo>
                    <a:pt x="9586" y="12008"/>
                  </a:lnTo>
                  <a:lnTo>
                    <a:pt x="9663" y="12001"/>
                  </a:lnTo>
                  <a:lnTo>
                    <a:pt x="9740" y="11993"/>
                  </a:lnTo>
                  <a:lnTo>
                    <a:pt x="9817" y="11985"/>
                  </a:lnTo>
                  <a:lnTo>
                    <a:pt x="9895" y="11975"/>
                  </a:lnTo>
                  <a:lnTo>
                    <a:pt x="10049" y="11956"/>
                  </a:lnTo>
                  <a:lnTo>
                    <a:pt x="10199" y="11937"/>
                  </a:lnTo>
                  <a:lnTo>
                    <a:pt x="10345" y="11917"/>
                  </a:lnTo>
                  <a:lnTo>
                    <a:pt x="10483" y="11897"/>
                  </a:lnTo>
                  <a:lnTo>
                    <a:pt x="10612" y="11876"/>
                  </a:lnTo>
                  <a:lnTo>
                    <a:pt x="10730" y="11858"/>
                  </a:lnTo>
                  <a:lnTo>
                    <a:pt x="10836" y="11841"/>
                  </a:lnTo>
                  <a:lnTo>
                    <a:pt x="10926" y="11826"/>
                  </a:lnTo>
                  <a:lnTo>
                    <a:pt x="11000" y="11813"/>
                  </a:lnTo>
                  <a:lnTo>
                    <a:pt x="11055" y="11804"/>
                  </a:lnTo>
                  <a:lnTo>
                    <a:pt x="11090" y="11798"/>
                  </a:lnTo>
                  <a:lnTo>
                    <a:pt x="11102" y="11795"/>
                  </a:lnTo>
                  <a:lnTo>
                    <a:pt x="11100" y="11803"/>
                  </a:lnTo>
                  <a:lnTo>
                    <a:pt x="11093" y="11823"/>
                  </a:lnTo>
                  <a:lnTo>
                    <a:pt x="11082" y="11856"/>
                  </a:lnTo>
                  <a:lnTo>
                    <a:pt x="11066" y="11899"/>
                  </a:lnTo>
                  <a:lnTo>
                    <a:pt x="11048" y="11951"/>
                  </a:lnTo>
                  <a:lnTo>
                    <a:pt x="11027" y="12010"/>
                  </a:lnTo>
                  <a:lnTo>
                    <a:pt x="11004" y="12075"/>
                  </a:lnTo>
                  <a:lnTo>
                    <a:pt x="10979" y="12144"/>
                  </a:lnTo>
                  <a:lnTo>
                    <a:pt x="10952" y="12217"/>
                  </a:lnTo>
                  <a:lnTo>
                    <a:pt x="10925" y="12290"/>
                  </a:lnTo>
                  <a:lnTo>
                    <a:pt x="10897" y="12363"/>
                  </a:lnTo>
                  <a:lnTo>
                    <a:pt x="10867" y="12434"/>
                  </a:lnTo>
                  <a:lnTo>
                    <a:pt x="10839" y="12502"/>
                  </a:lnTo>
                  <a:lnTo>
                    <a:pt x="10812" y="12565"/>
                  </a:lnTo>
                  <a:lnTo>
                    <a:pt x="10799" y="12595"/>
                  </a:lnTo>
                  <a:lnTo>
                    <a:pt x="10785" y="12621"/>
                  </a:lnTo>
                  <a:lnTo>
                    <a:pt x="10772" y="12647"/>
                  </a:lnTo>
                  <a:lnTo>
                    <a:pt x="10760" y="12669"/>
                  </a:lnTo>
                  <a:lnTo>
                    <a:pt x="10747" y="12692"/>
                  </a:lnTo>
                  <a:lnTo>
                    <a:pt x="10733" y="12713"/>
                  </a:lnTo>
                  <a:lnTo>
                    <a:pt x="10716" y="12734"/>
                  </a:lnTo>
                  <a:lnTo>
                    <a:pt x="10697" y="12755"/>
                  </a:lnTo>
                  <a:lnTo>
                    <a:pt x="10678" y="12776"/>
                  </a:lnTo>
                  <a:lnTo>
                    <a:pt x="10657" y="12796"/>
                  </a:lnTo>
                  <a:lnTo>
                    <a:pt x="10635" y="12815"/>
                  </a:lnTo>
                  <a:lnTo>
                    <a:pt x="10611" y="12834"/>
                  </a:lnTo>
                  <a:lnTo>
                    <a:pt x="10585" y="12853"/>
                  </a:lnTo>
                  <a:lnTo>
                    <a:pt x="10559" y="12872"/>
                  </a:lnTo>
                  <a:lnTo>
                    <a:pt x="10531" y="12890"/>
                  </a:lnTo>
                  <a:lnTo>
                    <a:pt x="10502" y="12907"/>
                  </a:lnTo>
                  <a:lnTo>
                    <a:pt x="10473" y="12924"/>
                  </a:lnTo>
                  <a:lnTo>
                    <a:pt x="10442" y="12941"/>
                  </a:lnTo>
                  <a:lnTo>
                    <a:pt x="10410" y="12957"/>
                  </a:lnTo>
                  <a:lnTo>
                    <a:pt x="10379" y="12974"/>
                  </a:lnTo>
                  <a:lnTo>
                    <a:pt x="10346" y="12990"/>
                  </a:lnTo>
                  <a:lnTo>
                    <a:pt x="10312" y="13005"/>
                  </a:lnTo>
                  <a:lnTo>
                    <a:pt x="10278" y="13020"/>
                  </a:lnTo>
                  <a:lnTo>
                    <a:pt x="10244" y="13035"/>
                  </a:lnTo>
                  <a:lnTo>
                    <a:pt x="10174" y="13063"/>
                  </a:lnTo>
                  <a:lnTo>
                    <a:pt x="10103" y="13090"/>
                  </a:lnTo>
                  <a:lnTo>
                    <a:pt x="10031" y="13115"/>
                  </a:lnTo>
                  <a:lnTo>
                    <a:pt x="9961" y="13139"/>
                  </a:lnTo>
                  <a:lnTo>
                    <a:pt x="9890" y="13161"/>
                  </a:lnTo>
                  <a:lnTo>
                    <a:pt x="9821" y="13182"/>
                  </a:lnTo>
                  <a:lnTo>
                    <a:pt x="9725" y="13209"/>
                  </a:lnTo>
                  <a:lnTo>
                    <a:pt x="9580" y="13248"/>
                  </a:lnTo>
                  <a:lnTo>
                    <a:pt x="9393" y="13299"/>
                  </a:lnTo>
                  <a:lnTo>
                    <a:pt x="9171" y="13357"/>
                  </a:lnTo>
                  <a:lnTo>
                    <a:pt x="8923" y="13422"/>
                  </a:lnTo>
                  <a:lnTo>
                    <a:pt x="8655" y="13492"/>
                  </a:lnTo>
                  <a:lnTo>
                    <a:pt x="8377" y="13564"/>
                  </a:lnTo>
                  <a:lnTo>
                    <a:pt x="8095" y="13638"/>
                  </a:lnTo>
                  <a:lnTo>
                    <a:pt x="7817" y="13710"/>
                  </a:lnTo>
                  <a:lnTo>
                    <a:pt x="7551" y="13779"/>
                  </a:lnTo>
                  <a:lnTo>
                    <a:pt x="7305" y="13842"/>
                  </a:lnTo>
                  <a:lnTo>
                    <a:pt x="7087" y="13899"/>
                  </a:lnTo>
                  <a:lnTo>
                    <a:pt x="6903" y="13946"/>
                  </a:lnTo>
                  <a:lnTo>
                    <a:pt x="6762" y="13983"/>
                  </a:lnTo>
                  <a:lnTo>
                    <a:pt x="6672" y="14006"/>
                  </a:lnTo>
                  <a:lnTo>
                    <a:pt x="6641" y="14014"/>
                  </a:lnTo>
                  <a:lnTo>
                    <a:pt x="6649" y="14004"/>
                  </a:lnTo>
                  <a:lnTo>
                    <a:pt x="6673" y="13976"/>
                  </a:lnTo>
                  <a:lnTo>
                    <a:pt x="6711" y="13930"/>
                  </a:lnTo>
                  <a:lnTo>
                    <a:pt x="6760" y="13869"/>
                  </a:lnTo>
                  <a:lnTo>
                    <a:pt x="6820" y="13795"/>
                  </a:lnTo>
                  <a:lnTo>
                    <a:pt x="6887" y="13709"/>
                  </a:lnTo>
                  <a:lnTo>
                    <a:pt x="6960" y="13614"/>
                  </a:lnTo>
                  <a:lnTo>
                    <a:pt x="7038" y="13510"/>
                  </a:lnTo>
                  <a:lnTo>
                    <a:pt x="7078" y="13455"/>
                  </a:lnTo>
                  <a:lnTo>
                    <a:pt x="7118" y="13400"/>
                  </a:lnTo>
                  <a:lnTo>
                    <a:pt x="7158" y="13343"/>
                  </a:lnTo>
                  <a:lnTo>
                    <a:pt x="7199" y="13286"/>
                  </a:lnTo>
                  <a:lnTo>
                    <a:pt x="7238" y="13228"/>
                  </a:lnTo>
                  <a:lnTo>
                    <a:pt x="7277" y="13168"/>
                  </a:lnTo>
                  <a:lnTo>
                    <a:pt x="7315" y="13110"/>
                  </a:lnTo>
                  <a:lnTo>
                    <a:pt x="7352" y="13051"/>
                  </a:lnTo>
                  <a:lnTo>
                    <a:pt x="7388" y="12993"/>
                  </a:lnTo>
                  <a:lnTo>
                    <a:pt x="7422" y="12934"/>
                  </a:lnTo>
                  <a:lnTo>
                    <a:pt x="7454" y="12877"/>
                  </a:lnTo>
                  <a:lnTo>
                    <a:pt x="7485" y="12820"/>
                  </a:lnTo>
                  <a:lnTo>
                    <a:pt x="7512" y="12764"/>
                  </a:lnTo>
                  <a:lnTo>
                    <a:pt x="7537" y="12710"/>
                  </a:lnTo>
                  <a:lnTo>
                    <a:pt x="7560" y="12657"/>
                  </a:lnTo>
                  <a:lnTo>
                    <a:pt x="7580" y="12606"/>
                  </a:lnTo>
                  <a:lnTo>
                    <a:pt x="7597" y="12556"/>
                  </a:lnTo>
                  <a:lnTo>
                    <a:pt x="7612" y="12506"/>
                  </a:lnTo>
                  <a:lnTo>
                    <a:pt x="7625" y="12455"/>
                  </a:lnTo>
                  <a:lnTo>
                    <a:pt x="7637" y="12405"/>
                  </a:lnTo>
                  <a:lnTo>
                    <a:pt x="7646" y="12355"/>
                  </a:lnTo>
                  <a:lnTo>
                    <a:pt x="7654" y="12306"/>
                  </a:lnTo>
                  <a:lnTo>
                    <a:pt x="7662" y="12256"/>
                  </a:lnTo>
                  <a:lnTo>
                    <a:pt x="7668" y="12208"/>
                  </a:lnTo>
                  <a:lnTo>
                    <a:pt x="7672" y="12159"/>
                  </a:lnTo>
                  <a:lnTo>
                    <a:pt x="7675" y="12113"/>
                  </a:lnTo>
                  <a:lnTo>
                    <a:pt x="7677" y="12066"/>
                  </a:lnTo>
                  <a:lnTo>
                    <a:pt x="7678" y="12021"/>
                  </a:lnTo>
                  <a:lnTo>
                    <a:pt x="7678" y="11976"/>
                  </a:lnTo>
                  <a:lnTo>
                    <a:pt x="7677" y="11933"/>
                  </a:lnTo>
                  <a:lnTo>
                    <a:pt x="7676" y="11892"/>
                  </a:lnTo>
                  <a:lnTo>
                    <a:pt x="7674" y="11851"/>
                  </a:lnTo>
                  <a:lnTo>
                    <a:pt x="7671" y="11813"/>
                  </a:lnTo>
                  <a:lnTo>
                    <a:pt x="7668" y="11775"/>
                  </a:lnTo>
                  <a:lnTo>
                    <a:pt x="7664" y="11740"/>
                  </a:lnTo>
                  <a:lnTo>
                    <a:pt x="7660" y="11707"/>
                  </a:lnTo>
                  <a:lnTo>
                    <a:pt x="7651" y="11646"/>
                  </a:lnTo>
                  <a:lnTo>
                    <a:pt x="7643" y="11595"/>
                  </a:lnTo>
                  <a:lnTo>
                    <a:pt x="7635" y="11553"/>
                  </a:lnTo>
                  <a:lnTo>
                    <a:pt x="7628" y="11522"/>
                  </a:lnTo>
                  <a:lnTo>
                    <a:pt x="7624" y="11503"/>
                  </a:lnTo>
                  <a:lnTo>
                    <a:pt x="7622" y="11497"/>
                  </a:lnTo>
                  <a:close/>
                  <a:moveTo>
                    <a:pt x="14393" y="10247"/>
                  </a:moveTo>
                  <a:lnTo>
                    <a:pt x="14396" y="10218"/>
                  </a:lnTo>
                  <a:lnTo>
                    <a:pt x="14405" y="10135"/>
                  </a:lnTo>
                  <a:lnTo>
                    <a:pt x="14412" y="10074"/>
                  </a:lnTo>
                  <a:lnTo>
                    <a:pt x="14418" y="10003"/>
                  </a:lnTo>
                  <a:lnTo>
                    <a:pt x="14423" y="9921"/>
                  </a:lnTo>
                  <a:lnTo>
                    <a:pt x="14429" y="9828"/>
                  </a:lnTo>
                  <a:lnTo>
                    <a:pt x="14433" y="9727"/>
                  </a:lnTo>
                  <a:lnTo>
                    <a:pt x="14436" y="9616"/>
                  </a:lnTo>
                  <a:lnTo>
                    <a:pt x="14438" y="9498"/>
                  </a:lnTo>
                  <a:lnTo>
                    <a:pt x="14437" y="9372"/>
                  </a:lnTo>
                  <a:lnTo>
                    <a:pt x="14435" y="9240"/>
                  </a:lnTo>
                  <a:lnTo>
                    <a:pt x="14429" y="9103"/>
                  </a:lnTo>
                  <a:lnTo>
                    <a:pt x="14421" y="8960"/>
                  </a:lnTo>
                  <a:lnTo>
                    <a:pt x="14408" y="8812"/>
                  </a:lnTo>
                  <a:lnTo>
                    <a:pt x="14393" y="8661"/>
                  </a:lnTo>
                  <a:lnTo>
                    <a:pt x="14373" y="8508"/>
                  </a:lnTo>
                  <a:lnTo>
                    <a:pt x="14349" y="8351"/>
                  </a:lnTo>
                  <a:lnTo>
                    <a:pt x="14321" y="8192"/>
                  </a:lnTo>
                  <a:lnTo>
                    <a:pt x="14286" y="8034"/>
                  </a:lnTo>
                  <a:lnTo>
                    <a:pt x="14246" y="7875"/>
                  </a:lnTo>
                  <a:lnTo>
                    <a:pt x="14200" y="7717"/>
                  </a:lnTo>
                  <a:lnTo>
                    <a:pt x="14148" y="7559"/>
                  </a:lnTo>
                  <a:lnTo>
                    <a:pt x="14089" y="7404"/>
                  </a:lnTo>
                  <a:lnTo>
                    <a:pt x="14022" y="7251"/>
                  </a:lnTo>
                  <a:lnTo>
                    <a:pt x="13949" y="7101"/>
                  </a:lnTo>
                  <a:lnTo>
                    <a:pt x="13868" y="6956"/>
                  </a:lnTo>
                  <a:lnTo>
                    <a:pt x="13779" y="6816"/>
                  </a:lnTo>
                  <a:lnTo>
                    <a:pt x="13681" y="6680"/>
                  </a:lnTo>
                  <a:lnTo>
                    <a:pt x="13574" y="6552"/>
                  </a:lnTo>
                  <a:lnTo>
                    <a:pt x="13457" y="6429"/>
                  </a:lnTo>
                  <a:lnTo>
                    <a:pt x="13339" y="6315"/>
                  </a:lnTo>
                  <a:lnTo>
                    <a:pt x="13226" y="6207"/>
                  </a:lnTo>
                  <a:lnTo>
                    <a:pt x="13119" y="6107"/>
                  </a:lnTo>
                  <a:lnTo>
                    <a:pt x="13016" y="6014"/>
                  </a:lnTo>
                  <a:lnTo>
                    <a:pt x="12918" y="5928"/>
                  </a:lnTo>
                  <a:lnTo>
                    <a:pt x="12825" y="5847"/>
                  </a:lnTo>
                  <a:lnTo>
                    <a:pt x="12735" y="5773"/>
                  </a:lnTo>
                  <a:lnTo>
                    <a:pt x="12650" y="5704"/>
                  </a:lnTo>
                  <a:lnTo>
                    <a:pt x="12568" y="5642"/>
                  </a:lnTo>
                  <a:lnTo>
                    <a:pt x="12490" y="5585"/>
                  </a:lnTo>
                  <a:lnTo>
                    <a:pt x="12416" y="5533"/>
                  </a:lnTo>
                  <a:lnTo>
                    <a:pt x="12344" y="5484"/>
                  </a:lnTo>
                  <a:lnTo>
                    <a:pt x="12274" y="5442"/>
                  </a:lnTo>
                  <a:lnTo>
                    <a:pt x="12208" y="5402"/>
                  </a:lnTo>
                  <a:lnTo>
                    <a:pt x="12144" y="5367"/>
                  </a:lnTo>
                  <a:lnTo>
                    <a:pt x="12082" y="5336"/>
                  </a:lnTo>
                  <a:lnTo>
                    <a:pt x="12021" y="5308"/>
                  </a:lnTo>
                  <a:lnTo>
                    <a:pt x="11963" y="5283"/>
                  </a:lnTo>
                  <a:lnTo>
                    <a:pt x="11906" y="5261"/>
                  </a:lnTo>
                  <a:lnTo>
                    <a:pt x="11850" y="5242"/>
                  </a:lnTo>
                  <a:lnTo>
                    <a:pt x="11795" y="5225"/>
                  </a:lnTo>
                  <a:lnTo>
                    <a:pt x="11740" y="5209"/>
                  </a:lnTo>
                  <a:lnTo>
                    <a:pt x="11687" y="5196"/>
                  </a:lnTo>
                  <a:lnTo>
                    <a:pt x="11632" y="5185"/>
                  </a:lnTo>
                  <a:lnTo>
                    <a:pt x="11579" y="5175"/>
                  </a:lnTo>
                  <a:lnTo>
                    <a:pt x="11524" y="5165"/>
                  </a:lnTo>
                  <a:lnTo>
                    <a:pt x="11470" y="5157"/>
                  </a:lnTo>
                  <a:lnTo>
                    <a:pt x="11415" y="5149"/>
                  </a:lnTo>
                  <a:lnTo>
                    <a:pt x="11301" y="5133"/>
                  </a:lnTo>
                  <a:lnTo>
                    <a:pt x="11182" y="5114"/>
                  </a:lnTo>
                  <a:lnTo>
                    <a:pt x="11119" y="5105"/>
                  </a:lnTo>
                  <a:lnTo>
                    <a:pt x="11057" y="5098"/>
                  </a:lnTo>
                  <a:lnTo>
                    <a:pt x="10995" y="5092"/>
                  </a:lnTo>
                  <a:lnTo>
                    <a:pt x="10933" y="5087"/>
                  </a:lnTo>
                  <a:lnTo>
                    <a:pt x="10870" y="5083"/>
                  </a:lnTo>
                  <a:lnTo>
                    <a:pt x="10808" y="5080"/>
                  </a:lnTo>
                  <a:lnTo>
                    <a:pt x="10746" y="5078"/>
                  </a:lnTo>
                  <a:lnTo>
                    <a:pt x="10684" y="5077"/>
                  </a:lnTo>
                  <a:lnTo>
                    <a:pt x="10623" y="5077"/>
                  </a:lnTo>
                  <a:lnTo>
                    <a:pt x="10561" y="5077"/>
                  </a:lnTo>
                  <a:lnTo>
                    <a:pt x="10500" y="5079"/>
                  </a:lnTo>
                  <a:lnTo>
                    <a:pt x="10440" y="5081"/>
                  </a:lnTo>
                  <a:lnTo>
                    <a:pt x="10380" y="5084"/>
                  </a:lnTo>
                  <a:lnTo>
                    <a:pt x="10321" y="5087"/>
                  </a:lnTo>
                  <a:lnTo>
                    <a:pt x="10262" y="5091"/>
                  </a:lnTo>
                  <a:lnTo>
                    <a:pt x="10204" y="5095"/>
                  </a:lnTo>
                  <a:lnTo>
                    <a:pt x="10090" y="5106"/>
                  </a:lnTo>
                  <a:lnTo>
                    <a:pt x="9981" y="5117"/>
                  </a:lnTo>
                  <a:lnTo>
                    <a:pt x="9876" y="5131"/>
                  </a:lnTo>
                  <a:lnTo>
                    <a:pt x="9776" y="5143"/>
                  </a:lnTo>
                  <a:lnTo>
                    <a:pt x="9681" y="5156"/>
                  </a:lnTo>
                  <a:lnTo>
                    <a:pt x="9593" y="5169"/>
                  </a:lnTo>
                  <a:lnTo>
                    <a:pt x="9511" y="5180"/>
                  </a:lnTo>
                  <a:lnTo>
                    <a:pt x="9436" y="5190"/>
                  </a:lnTo>
                  <a:lnTo>
                    <a:pt x="9379" y="5201"/>
                  </a:lnTo>
                  <a:lnTo>
                    <a:pt x="9280" y="5224"/>
                  </a:lnTo>
                  <a:lnTo>
                    <a:pt x="9143" y="5257"/>
                  </a:lnTo>
                  <a:lnTo>
                    <a:pt x="8970" y="5299"/>
                  </a:lnTo>
                  <a:lnTo>
                    <a:pt x="8764" y="5352"/>
                  </a:lnTo>
                  <a:lnTo>
                    <a:pt x="8529" y="5412"/>
                  </a:lnTo>
                  <a:lnTo>
                    <a:pt x="8266" y="5480"/>
                  </a:lnTo>
                  <a:lnTo>
                    <a:pt x="7980" y="5556"/>
                  </a:lnTo>
                  <a:lnTo>
                    <a:pt x="7343" y="5724"/>
                  </a:lnTo>
                  <a:lnTo>
                    <a:pt x="6644" y="5908"/>
                  </a:lnTo>
                  <a:lnTo>
                    <a:pt x="5904" y="6106"/>
                  </a:lnTo>
                  <a:lnTo>
                    <a:pt x="5145" y="6309"/>
                  </a:lnTo>
                  <a:lnTo>
                    <a:pt x="4391" y="6512"/>
                  </a:lnTo>
                  <a:lnTo>
                    <a:pt x="3665" y="6707"/>
                  </a:lnTo>
                  <a:lnTo>
                    <a:pt x="2987" y="6890"/>
                  </a:lnTo>
                  <a:lnTo>
                    <a:pt x="2382" y="7053"/>
                  </a:lnTo>
                  <a:lnTo>
                    <a:pt x="1873" y="7191"/>
                  </a:lnTo>
                  <a:lnTo>
                    <a:pt x="1481" y="7297"/>
                  </a:lnTo>
                  <a:lnTo>
                    <a:pt x="1229" y="7366"/>
                  </a:lnTo>
                  <a:lnTo>
                    <a:pt x="1140" y="7390"/>
                  </a:lnTo>
                  <a:lnTo>
                    <a:pt x="1167" y="7393"/>
                  </a:lnTo>
                  <a:lnTo>
                    <a:pt x="1246" y="7406"/>
                  </a:lnTo>
                  <a:lnTo>
                    <a:pt x="1303" y="7415"/>
                  </a:lnTo>
                  <a:lnTo>
                    <a:pt x="1371" y="7427"/>
                  </a:lnTo>
                  <a:lnTo>
                    <a:pt x="1451" y="7441"/>
                  </a:lnTo>
                  <a:lnTo>
                    <a:pt x="1540" y="7458"/>
                  </a:lnTo>
                  <a:lnTo>
                    <a:pt x="1638" y="7477"/>
                  </a:lnTo>
                  <a:lnTo>
                    <a:pt x="1745" y="7499"/>
                  </a:lnTo>
                  <a:lnTo>
                    <a:pt x="1861" y="7526"/>
                  </a:lnTo>
                  <a:lnTo>
                    <a:pt x="1984" y="7554"/>
                  </a:lnTo>
                  <a:lnTo>
                    <a:pt x="2113" y="7586"/>
                  </a:lnTo>
                  <a:lnTo>
                    <a:pt x="2251" y="7622"/>
                  </a:lnTo>
                  <a:lnTo>
                    <a:pt x="2392" y="7660"/>
                  </a:lnTo>
                  <a:lnTo>
                    <a:pt x="2540" y="7702"/>
                  </a:lnTo>
                  <a:lnTo>
                    <a:pt x="2692" y="7749"/>
                  </a:lnTo>
                  <a:lnTo>
                    <a:pt x="2849" y="7799"/>
                  </a:lnTo>
                  <a:lnTo>
                    <a:pt x="3009" y="7854"/>
                  </a:lnTo>
                  <a:lnTo>
                    <a:pt x="3171" y="7913"/>
                  </a:lnTo>
                  <a:lnTo>
                    <a:pt x="3336" y="7975"/>
                  </a:lnTo>
                  <a:lnTo>
                    <a:pt x="3503" y="8042"/>
                  </a:lnTo>
                  <a:lnTo>
                    <a:pt x="3671" y="8114"/>
                  </a:lnTo>
                  <a:lnTo>
                    <a:pt x="3839" y="8190"/>
                  </a:lnTo>
                  <a:lnTo>
                    <a:pt x="4007" y="8271"/>
                  </a:lnTo>
                  <a:lnTo>
                    <a:pt x="4175" y="8357"/>
                  </a:lnTo>
                  <a:lnTo>
                    <a:pt x="4342" y="8448"/>
                  </a:lnTo>
                  <a:lnTo>
                    <a:pt x="4506" y="8544"/>
                  </a:lnTo>
                  <a:lnTo>
                    <a:pt x="4669" y="8646"/>
                  </a:lnTo>
                  <a:lnTo>
                    <a:pt x="4829" y="8752"/>
                  </a:lnTo>
                  <a:lnTo>
                    <a:pt x="4984" y="8865"/>
                  </a:lnTo>
                  <a:lnTo>
                    <a:pt x="5136" y="8982"/>
                  </a:lnTo>
                  <a:lnTo>
                    <a:pt x="5285" y="9103"/>
                  </a:lnTo>
                  <a:lnTo>
                    <a:pt x="5433" y="9222"/>
                  </a:lnTo>
                  <a:lnTo>
                    <a:pt x="5581" y="9338"/>
                  </a:lnTo>
                  <a:lnTo>
                    <a:pt x="5727" y="9453"/>
                  </a:lnTo>
                  <a:lnTo>
                    <a:pt x="5873" y="9566"/>
                  </a:lnTo>
                  <a:lnTo>
                    <a:pt x="6017" y="9676"/>
                  </a:lnTo>
                  <a:lnTo>
                    <a:pt x="6160" y="9784"/>
                  </a:lnTo>
                  <a:lnTo>
                    <a:pt x="6302" y="9891"/>
                  </a:lnTo>
                  <a:lnTo>
                    <a:pt x="6442" y="9994"/>
                  </a:lnTo>
                  <a:lnTo>
                    <a:pt x="6581" y="10095"/>
                  </a:lnTo>
                  <a:lnTo>
                    <a:pt x="6718" y="10193"/>
                  </a:lnTo>
                  <a:lnTo>
                    <a:pt x="6852" y="10286"/>
                  </a:lnTo>
                  <a:lnTo>
                    <a:pt x="6985" y="10378"/>
                  </a:lnTo>
                  <a:lnTo>
                    <a:pt x="7116" y="10466"/>
                  </a:lnTo>
                  <a:lnTo>
                    <a:pt x="7245" y="10551"/>
                  </a:lnTo>
                  <a:lnTo>
                    <a:pt x="7371" y="10632"/>
                  </a:lnTo>
                  <a:lnTo>
                    <a:pt x="7495" y="10710"/>
                  </a:lnTo>
                  <a:lnTo>
                    <a:pt x="7616" y="10783"/>
                  </a:lnTo>
                  <a:lnTo>
                    <a:pt x="7734" y="10853"/>
                  </a:lnTo>
                  <a:lnTo>
                    <a:pt x="7851" y="10919"/>
                  </a:lnTo>
                  <a:lnTo>
                    <a:pt x="7964" y="10980"/>
                  </a:lnTo>
                  <a:lnTo>
                    <a:pt x="8073" y="11037"/>
                  </a:lnTo>
                  <a:lnTo>
                    <a:pt x="8180" y="11090"/>
                  </a:lnTo>
                  <a:lnTo>
                    <a:pt x="8284" y="11137"/>
                  </a:lnTo>
                  <a:lnTo>
                    <a:pt x="8384" y="11180"/>
                  </a:lnTo>
                  <a:lnTo>
                    <a:pt x="8480" y="11218"/>
                  </a:lnTo>
                  <a:lnTo>
                    <a:pt x="8573" y="11251"/>
                  </a:lnTo>
                  <a:lnTo>
                    <a:pt x="8663" y="11278"/>
                  </a:lnTo>
                  <a:lnTo>
                    <a:pt x="8748" y="11301"/>
                  </a:lnTo>
                  <a:lnTo>
                    <a:pt x="8830" y="11318"/>
                  </a:lnTo>
                  <a:lnTo>
                    <a:pt x="8907" y="11329"/>
                  </a:lnTo>
                  <a:lnTo>
                    <a:pt x="8980" y="11334"/>
                  </a:lnTo>
                  <a:lnTo>
                    <a:pt x="9120" y="11338"/>
                  </a:lnTo>
                  <a:lnTo>
                    <a:pt x="9254" y="11341"/>
                  </a:lnTo>
                  <a:lnTo>
                    <a:pt x="9384" y="11342"/>
                  </a:lnTo>
                  <a:lnTo>
                    <a:pt x="9510" y="11342"/>
                  </a:lnTo>
                  <a:lnTo>
                    <a:pt x="9572" y="11341"/>
                  </a:lnTo>
                  <a:lnTo>
                    <a:pt x="9633" y="11340"/>
                  </a:lnTo>
                  <a:lnTo>
                    <a:pt x="9694" y="11338"/>
                  </a:lnTo>
                  <a:lnTo>
                    <a:pt x="9754" y="11336"/>
                  </a:lnTo>
                  <a:lnTo>
                    <a:pt x="9814" y="11333"/>
                  </a:lnTo>
                  <a:lnTo>
                    <a:pt x="9873" y="11330"/>
                  </a:lnTo>
                  <a:lnTo>
                    <a:pt x="9932" y="11326"/>
                  </a:lnTo>
                  <a:lnTo>
                    <a:pt x="9992" y="11321"/>
                  </a:lnTo>
                  <a:lnTo>
                    <a:pt x="10052" y="11317"/>
                  </a:lnTo>
                  <a:lnTo>
                    <a:pt x="10110" y="11311"/>
                  </a:lnTo>
                  <a:lnTo>
                    <a:pt x="10170" y="11305"/>
                  </a:lnTo>
                  <a:lnTo>
                    <a:pt x="10231" y="11298"/>
                  </a:lnTo>
                  <a:lnTo>
                    <a:pt x="10290" y="11290"/>
                  </a:lnTo>
                  <a:lnTo>
                    <a:pt x="10351" y="11282"/>
                  </a:lnTo>
                  <a:lnTo>
                    <a:pt x="10412" y="11272"/>
                  </a:lnTo>
                  <a:lnTo>
                    <a:pt x="10474" y="11263"/>
                  </a:lnTo>
                  <a:lnTo>
                    <a:pt x="10537" y="11252"/>
                  </a:lnTo>
                  <a:lnTo>
                    <a:pt x="10600" y="11241"/>
                  </a:lnTo>
                  <a:lnTo>
                    <a:pt x="10665" y="11229"/>
                  </a:lnTo>
                  <a:lnTo>
                    <a:pt x="10730" y="11217"/>
                  </a:lnTo>
                  <a:lnTo>
                    <a:pt x="10797" y="11203"/>
                  </a:lnTo>
                  <a:lnTo>
                    <a:pt x="10864" y="11189"/>
                  </a:lnTo>
                  <a:lnTo>
                    <a:pt x="10934" y="11173"/>
                  </a:lnTo>
                  <a:lnTo>
                    <a:pt x="11004" y="11157"/>
                  </a:lnTo>
                  <a:lnTo>
                    <a:pt x="11167" y="11118"/>
                  </a:lnTo>
                  <a:lnTo>
                    <a:pt x="11368" y="11067"/>
                  </a:lnTo>
                  <a:lnTo>
                    <a:pt x="11598" y="11008"/>
                  </a:lnTo>
                  <a:lnTo>
                    <a:pt x="11854" y="10940"/>
                  </a:lnTo>
                  <a:lnTo>
                    <a:pt x="12126" y="10867"/>
                  </a:lnTo>
                  <a:lnTo>
                    <a:pt x="12409" y="10792"/>
                  </a:lnTo>
                  <a:lnTo>
                    <a:pt x="12697" y="10714"/>
                  </a:lnTo>
                  <a:lnTo>
                    <a:pt x="12983" y="10636"/>
                  </a:lnTo>
                  <a:lnTo>
                    <a:pt x="13259" y="10560"/>
                  </a:lnTo>
                  <a:lnTo>
                    <a:pt x="13521" y="10489"/>
                  </a:lnTo>
                  <a:lnTo>
                    <a:pt x="13760" y="10423"/>
                  </a:lnTo>
                  <a:lnTo>
                    <a:pt x="13970" y="10364"/>
                  </a:lnTo>
                  <a:lnTo>
                    <a:pt x="14146" y="10316"/>
                  </a:lnTo>
                  <a:lnTo>
                    <a:pt x="14279" y="10278"/>
                  </a:lnTo>
                  <a:lnTo>
                    <a:pt x="14363" y="10255"/>
                  </a:lnTo>
                  <a:lnTo>
                    <a:pt x="14393" y="10247"/>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bodyPr>
            <a:lstStyle/>
            <a:p>
              <a:endParaRPr lang="zh-CN" altLang="en-US"/>
            </a:p>
          </p:txBody>
        </p:sp>
        <p:sp>
          <p:nvSpPr>
            <p:cNvPr id="622" name="Freeform 106"/>
            <p:cNvSpPr>
              <a:spLocks noEditPoints="1"/>
            </p:cNvSpPr>
            <p:nvPr/>
          </p:nvSpPr>
          <p:spPr bwMode="auto">
            <a:xfrm>
              <a:off x="3549991" y="4681953"/>
              <a:ext cx="189863" cy="238090"/>
            </a:xfrm>
            <a:custGeom>
              <a:avLst/>
              <a:gdLst/>
              <a:ahLst/>
              <a:cxnLst>
                <a:cxn ang="0">
                  <a:pos x="4472" y="8892"/>
                </a:cxn>
                <a:cxn ang="0">
                  <a:pos x="4264" y="9360"/>
                </a:cxn>
                <a:cxn ang="0">
                  <a:pos x="4680" y="9360"/>
                </a:cxn>
                <a:cxn ang="0">
                  <a:pos x="3172" y="11908"/>
                </a:cxn>
                <a:cxn ang="0">
                  <a:pos x="2496" y="11700"/>
                </a:cxn>
                <a:cxn ang="0">
                  <a:pos x="2132" y="10816"/>
                </a:cxn>
                <a:cxn ang="0">
                  <a:pos x="1248" y="8008"/>
                </a:cxn>
                <a:cxn ang="0">
                  <a:pos x="156" y="5616"/>
                </a:cxn>
                <a:cxn ang="0">
                  <a:pos x="0" y="4004"/>
                </a:cxn>
                <a:cxn ang="0">
                  <a:pos x="364" y="2704"/>
                </a:cxn>
                <a:cxn ang="0">
                  <a:pos x="988" y="1612"/>
                </a:cxn>
                <a:cxn ang="0">
                  <a:pos x="1976" y="780"/>
                </a:cxn>
                <a:cxn ang="0">
                  <a:pos x="3120" y="208"/>
                </a:cxn>
                <a:cxn ang="0">
                  <a:pos x="4472" y="0"/>
                </a:cxn>
                <a:cxn ang="0">
                  <a:pos x="5772" y="208"/>
                </a:cxn>
                <a:cxn ang="0">
                  <a:pos x="6916" y="780"/>
                </a:cxn>
                <a:cxn ang="0">
                  <a:pos x="7904" y="1612"/>
                </a:cxn>
                <a:cxn ang="0">
                  <a:pos x="8528" y="2704"/>
                </a:cxn>
                <a:cxn ang="0">
                  <a:pos x="8892" y="4004"/>
                </a:cxn>
                <a:cxn ang="0">
                  <a:pos x="8736" y="5616"/>
                </a:cxn>
                <a:cxn ang="0">
                  <a:pos x="7644" y="8008"/>
                </a:cxn>
                <a:cxn ang="0">
                  <a:pos x="6760" y="10816"/>
                </a:cxn>
                <a:cxn ang="0">
                  <a:pos x="6448" y="11700"/>
                </a:cxn>
                <a:cxn ang="0">
                  <a:pos x="5720" y="11908"/>
                </a:cxn>
                <a:cxn ang="0">
                  <a:pos x="5044" y="16016"/>
                </a:cxn>
                <a:cxn ang="0">
                  <a:pos x="4108" y="16120"/>
                </a:cxn>
                <a:cxn ang="0">
                  <a:pos x="3380" y="15548"/>
                </a:cxn>
                <a:cxn ang="0">
                  <a:pos x="2860" y="13052"/>
                </a:cxn>
                <a:cxn ang="0">
                  <a:pos x="2652" y="12896"/>
                </a:cxn>
                <a:cxn ang="0">
                  <a:pos x="2652" y="12428"/>
                </a:cxn>
                <a:cxn ang="0">
                  <a:pos x="2860" y="12272"/>
                </a:cxn>
                <a:cxn ang="0">
                  <a:pos x="6188" y="12376"/>
                </a:cxn>
                <a:cxn ang="0">
                  <a:pos x="6240" y="12792"/>
                </a:cxn>
                <a:cxn ang="0">
                  <a:pos x="6084" y="13000"/>
                </a:cxn>
                <a:cxn ang="0">
                  <a:pos x="2860" y="14144"/>
                </a:cxn>
                <a:cxn ang="0">
                  <a:pos x="2652" y="13988"/>
                </a:cxn>
                <a:cxn ang="0">
                  <a:pos x="2652" y="13520"/>
                </a:cxn>
                <a:cxn ang="0">
                  <a:pos x="2860" y="13364"/>
                </a:cxn>
                <a:cxn ang="0">
                  <a:pos x="6188" y="13416"/>
                </a:cxn>
                <a:cxn ang="0">
                  <a:pos x="6240" y="13884"/>
                </a:cxn>
                <a:cxn ang="0">
                  <a:pos x="6084" y="14092"/>
                </a:cxn>
                <a:cxn ang="0">
                  <a:pos x="2860" y="15184"/>
                </a:cxn>
                <a:cxn ang="0">
                  <a:pos x="2652" y="15080"/>
                </a:cxn>
                <a:cxn ang="0">
                  <a:pos x="2652" y="14612"/>
                </a:cxn>
                <a:cxn ang="0">
                  <a:pos x="2860" y="14456"/>
                </a:cxn>
                <a:cxn ang="0">
                  <a:pos x="6188" y="14508"/>
                </a:cxn>
                <a:cxn ang="0">
                  <a:pos x="6240" y="14976"/>
                </a:cxn>
                <a:cxn ang="0">
                  <a:pos x="6084" y="15184"/>
                </a:cxn>
              </a:cxnLst>
              <a:rect l="0" t="0" r="r" b="b"/>
              <a:pathLst>
                <a:path w="8892" h="16172">
                  <a:moveTo>
                    <a:pt x="5824" y="7332"/>
                  </a:moveTo>
                  <a:lnTo>
                    <a:pt x="5460" y="7124"/>
                  </a:lnTo>
                  <a:lnTo>
                    <a:pt x="4472" y="8892"/>
                  </a:lnTo>
                  <a:lnTo>
                    <a:pt x="3432" y="7124"/>
                  </a:lnTo>
                  <a:lnTo>
                    <a:pt x="3068" y="7332"/>
                  </a:lnTo>
                  <a:lnTo>
                    <a:pt x="4264" y="9360"/>
                  </a:lnTo>
                  <a:lnTo>
                    <a:pt x="4264" y="11232"/>
                  </a:lnTo>
                  <a:lnTo>
                    <a:pt x="4680" y="11232"/>
                  </a:lnTo>
                  <a:lnTo>
                    <a:pt x="4680" y="9360"/>
                  </a:lnTo>
                  <a:lnTo>
                    <a:pt x="5824" y="7332"/>
                  </a:lnTo>
                  <a:close/>
                  <a:moveTo>
                    <a:pt x="5720" y="11908"/>
                  </a:moveTo>
                  <a:lnTo>
                    <a:pt x="3172" y="11908"/>
                  </a:lnTo>
                  <a:lnTo>
                    <a:pt x="2756" y="11856"/>
                  </a:lnTo>
                  <a:lnTo>
                    <a:pt x="2600" y="11804"/>
                  </a:lnTo>
                  <a:lnTo>
                    <a:pt x="2496" y="11700"/>
                  </a:lnTo>
                  <a:lnTo>
                    <a:pt x="2340" y="11544"/>
                  </a:lnTo>
                  <a:lnTo>
                    <a:pt x="2288" y="11336"/>
                  </a:lnTo>
                  <a:lnTo>
                    <a:pt x="2132" y="10816"/>
                  </a:lnTo>
                  <a:lnTo>
                    <a:pt x="1976" y="9984"/>
                  </a:lnTo>
                  <a:lnTo>
                    <a:pt x="1716" y="9100"/>
                  </a:lnTo>
                  <a:lnTo>
                    <a:pt x="1248" y="8008"/>
                  </a:lnTo>
                  <a:lnTo>
                    <a:pt x="572" y="6656"/>
                  </a:lnTo>
                  <a:lnTo>
                    <a:pt x="364" y="6136"/>
                  </a:lnTo>
                  <a:lnTo>
                    <a:pt x="156" y="5616"/>
                  </a:lnTo>
                  <a:lnTo>
                    <a:pt x="52" y="5044"/>
                  </a:lnTo>
                  <a:lnTo>
                    <a:pt x="0" y="4420"/>
                  </a:lnTo>
                  <a:lnTo>
                    <a:pt x="0" y="4004"/>
                  </a:lnTo>
                  <a:lnTo>
                    <a:pt x="104" y="3536"/>
                  </a:lnTo>
                  <a:lnTo>
                    <a:pt x="208" y="3120"/>
                  </a:lnTo>
                  <a:lnTo>
                    <a:pt x="364" y="2704"/>
                  </a:lnTo>
                  <a:lnTo>
                    <a:pt x="520" y="2340"/>
                  </a:lnTo>
                  <a:lnTo>
                    <a:pt x="780" y="1976"/>
                  </a:lnTo>
                  <a:lnTo>
                    <a:pt x="988" y="1612"/>
                  </a:lnTo>
                  <a:lnTo>
                    <a:pt x="1300" y="1300"/>
                  </a:lnTo>
                  <a:lnTo>
                    <a:pt x="1612" y="988"/>
                  </a:lnTo>
                  <a:lnTo>
                    <a:pt x="1976" y="780"/>
                  </a:lnTo>
                  <a:lnTo>
                    <a:pt x="2340" y="521"/>
                  </a:lnTo>
                  <a:lnTo>
                    <a:pt x="2704" y="364"/>
                  </a:lnTo>
                  <a:lnTo>
                    <a:pt x="3120" y="208"/>
                  </a:lnTo>
                  <a:lnTo>
                    <a:pt x="3536" y="104"/>
                  </a:lnTo>
                  <a:lnTo>
                    <a:pt x="4004" y="0"/>
                  </a:lnTo>
                  <a:lnTo>
                    <a:pt x="4472" y="0"/>
                  </a:lnTo>
                  <a:lnTo>
                    <a:pt x="4888" y="0"/>
                  </a:lnTo>
                  <a:lnTo>
                    <a:pt x="5356" y="104"/>
                  </a:lnTo>
                  <a:lnTo>
                    <a:pt x="5772" y="208"/>
                  </a:lnTo>
                  <a:lnTo>
                    <a:pt x="6188" y="364"/>
                  </a:lnTo>
                  <a:lnTo>
                    <a:pt x="6552" y="521"/>
                  </a:lnTo>
                  <a:lnTo>
                    <a:pt x="6916" y="780"/>
                  </a:lnTo>
                  <a:lnTo>
                    <a:pt x="7280" y="988"/>
                  </a:lnTo>
                  <a:lnTo>
                    <a:pt x="7592" y="1300"/>
                  </a:lnTo>
                  <a:lnTo>
                    <a:pt x="7904" y="1612"/>
                  </a:lnTo>
                  <a:lnTo>
                    <a:pt x="8112" y="1976"/>
                  </a:lnTo>
                  <a:lnTo>
                    <a:pt x="8372" y="2340"/>
                  </a:lnTo>
                  <a:lnTo>
                    <a:pt x="8528" y="2704"/>
                  </a:lnTo>
                  <a:lnTo>
                    <a:pt x="8684" y="3120"/>
                  </a:lnTo>
                  <a:lnTo>
                    <a:pt x="8788" y="3536"/>
                  </a:lnTo>
                  <a:lnTo>
                    <a:pt x="8892" y="4004"/>
                  </a:lnTo>
                  <a:lnTo>
                    <a:pt x="8892" y="4420"/>
                  </a:lnTo>
                  <a:lnTo>
                    <a:pt x="8840" y="5044"/>
                  </a:lnTo>
                  <a:lnTo>
                    <a:pt x="8736" y="5616"/>
                  </a:lnTo>
                  <a:lnTo>
                    <a:pt x="8528" y="6136"/>
                  </a:lnTo>
                  <a:lnTo>
                    <a:pt x="8320" y="6656"/>
                  </a:lnTo>
                  <a:lnTo>
                    <a:pt x="7644" y="8008"/>
                  </a:lnTo>
                  <a:lnTo>
                    <a:pt x="7176" y="9100"/>
                  </a:lnTo>
                  <a:lnTo>
                    <a:pt x="6916" y="9984"/>
                  </a:lnTo>
                  <a:lnTo>
                    <a:pt x="6760" y="10816"/>
                  </a:lnTo>
                  <a:lnTo>
                    <a:pt x="6604" y="11336"/>
                  </a:lnTo>
                  <a:lnTo>
                    <a:pt x="6552" y="11544"/>
                  </a:lnTo>
                  <a:lnTo>
                    <a:pt x="6448" y="11700"/>
                  </a:lnTo>
                  <a:lnTo>
                    <a:pt x="6292" y="11804"/>
                  </a:lnTo>
                  <a:lnTo>
                    <a:pt x="6136" y="11856"/>
                  </a:lnTo>
                  <a:lnTo>
                    <a:pt x="5720" y="11908"/>
                  </a:lnTo>
                  <a:close/>
                  <a:moveTo>
                    <a:pt x="5460" y="15548"/>
                  </a:moveTo>
                  <a:lnTo>
                    <a:pt x="5304" y="15808"/>
                  </a:lnTo>
                  <a:lnTo>
                    <a:pt x="5044" y="16016"/>
                  </a:lnTo>
                  <a:lnTo>
                    <a:pt x="4784" y="16120"/>
                  </a:lnTo>
                  <a:lnTo>
                    <a:pt x="4420" y="16172"/>
                  </a:lnTo>
                  <a:lnTo>
                    <a:pt x="4108" y="16120"/>
                  </a:lnTo>
                  <a:lnTo>
                    <a:pt x="3796" y="16016"/>
                  </a:lnTo>
                  <a:lnTo>
                    <a:pt x="3536" y="15808"/>
                  </a:lnTo>
                  <a:lnTo>
                    <a:pt x="3380" y="15548"/>
                  </a:lnTo>
                  <a:lnTo>
                    <a:pt x="5460" y="15548"/>
                  </a:lnTo>
                  <a:close/>
                  <a:moveTo>
                    <a:pt x="6032" y="13052"/>
                  </a:moveTo>
                  <a:lnTo>
                    <a:pt x="2860" y="13052"/>
                  </a:lnTo>
                  <a:lnTo>
                    <a:pt x="2756" y="13000"/>
                  </a:lnTo>
                  <a:lnTo>
                    <a:pt x="2704" y="12948"/>
                  </a:lnTo>
                  <a:lnTo>
                    <a:pt x="2652" y="12896"/>
                  </a:lnTo>
                  <a:lnTo>
                    <a:pt x="2652" y="12792"/>
                  </a:lnTo>
                  <a:lnTo>
                    <a:pt x="2652" y="12532"/>
                  </a:lnTo>
                  <a:lnTo>
                    <a:pt x="2652" y="12428"/>
                  </a:lnTo>
                  <a:lnTo>
                    <a:pt x="2704" y="12376"/>
                  </a:lnTo>
                  <a:lnTo>
                    <a:pt x="2756" y="12324"/>
                  </a:lnTo>
                  <a:lnTo>
                    <a:pt x="2860" y="12272"/>
                  </a:lnTo>
                  <a:lnTo>
                    <a:pt x="6032" y="12272"/>
                  </a:lnTo>
                  <a:lnTo>
                    <a:pt x="6084" y="12324"/>
                  </a:lnTo>
                  <a:lnTo>
                    <a:pt x="6188" y="12376"/>
                  </a:lnTo>
                  <a:lnTo>
                    <a:pt x="6188" y="12428"/>
                  </a:lnTo>
                  <a:lnTo>
                    <a:pt x="6240" y="12532"/>
                  </a:lnTo>
                  <a:lnTo>
                    <a:pt x="6240" y="12792"/>
                  </a:lnTo>
                  <a:lnTo>
                    <a:pt x="6188" y="12896"/>
                  </a:lnTo>
                  <a:lnTo>
                    <a:pt x="6188" y="12948"/>
                  </a:lnTo>
                  <a:lnTo>
                    <a:pt x="6084" y="13000"/>
                  </a:lnTo>
                  <a:lnTo>
                    <a:pt x="6032" y="13052"/>
                  </a:lnTo>
                  <a:close/>
                  <a:moveTo>
                    <a:pt x="6032" y="14144"/>
                  </a:moveTo>
                  <a:lnTo>
                    <a:pt x="2860" y="14144"/>
                  </a:lnTo>
                  <a:lnTo>
                    <a:pt x="2756" y="14092"/>
                  </a:lnTo>
                  <a:lnTo>
                    <a:pt x="2704" y="14040"/>
                  </a:lnTo>
                  <a:lnTo>
                    <a:pt x="2652" y="13988"/>
                  </a:lnTo>
                  <a:lnTo>
                    <a:pt x="2652" y="13884"/>
                  </a:lnTo>
                  <a:lnTo>
                    <a:pt x="2652" y="13624"/>
                  </a:lnTo>
                  <a:lnTo>
                    <a:pt x="2652" y="13520"/>
                  </a:lnTo>
                  <a:lnTo>
                    <a:pt x="2704" y="13416"/>
                  </a:lnTo>
                  <a:lnTo>
                    <a:pt x="2756" y="13416"/>
                  </a:lnTo>
                  <a:lnTo>
                    <a:pt x="2860" y="13364"/>
                  </a:lnTo>
                  <a:lnTo>
                    <a:pt x="6032" y="13364"/>
                  </a:lnTo>
                  <a:lnTo>
                    <a:pt x="6084" y="13416"/>
                  </a:lnTo>
                  <a:lnTo>
                    <a:pt x="6188" y="13416"/>
                  </a:lnTo>
                  <a:lnTo>
                    <a:pt x="6188" y="13520"/>
                  </a:lnTo>
                  <a:lnTo>
                    <a:pt x="6240" y="13624"/>
                  </a:lnTo>
                  <a:lnTo>
                    <a:pt x="6240" y="13884"/>
                  </a:lnTo>
                  <a:lnTo>
                    <a:pt x="6188" y="13988"/>
                  </a:lnTo>
                  <a:lnTo>
                    <a:pt x="6188" y="14040"/>
                  </a:lnTo>
                  <a:lnTo>
                    <a:pt x="6084" y="14092"/>
                  </a:lnTo>
                  <a:lnTo>
                    <a:pt x="6032" y="14144"/>
                  </a:lnTo>
                  <a:close/>
                  <a:moveTo>
                    <a:pt x="6032" y="15184"/>
                  </a:moveTo>
                  <a:lnTo>
                    <a:pt x="2860" y="15184"/>
                  </a:lnTo>
                  <a:lnTo>
                    <a:pt x="2756" y="15184"/>
                  </a:lnTo>
                  <a:lnTo>
                    <a:pt x="2704" y="15132"/>
                  </a:lnTo>
                  <a:lnTo>
                    <a:pt x="2652" y="15080"/>
                  </a:lnTo>
                  <a:lnTo>
                    <a:pt x="2652" y="14976"/>
                  </a:lnTo>
                  <a:lnTo>
                    <a:pt x="2652" y="14664"/>
                  </a:lnTo>
                  <a:lnTo>
                    <a:pt x="2652" y="14612"/>
                  </a:lnTo>
                  <a:lnTo>
                    <a:pt x="2704" y="14508"/>
                  </a:lnTo>
                  <a:lnTo>
                    <a:pt x="2756" y="14456"/>
                  </a:lnTo>
                  <a:lnTo>
                    <a:pt x="2860" y="14456"/>
                  </a:lnTo>
                  <a:lnTo>
                    <a:pt x="6032" y="14456"/>
                  </a:lnTo>
                  <a:lnTo>
                    <a:pt x="6084" y="14456"/>
                  </a:lnTo>
                  <a:lnTo>
                    <a:pt x="6188" y="14508"/>
                  </a:lnTo>
                  <a:lnTo>
                    <a:pt x="6188" y="14612"/>
                  </a:lnTo>
                  <a:lnTo>
                    <a:pt x="6240" y="14664"/>
                  </a:lnTo>
                  <a:lnTo>
                    <a:pt x="6240" y="14976"/>
                  </a:lnTo>
                  <a:lnTo>
                    <a:pt x="6188" y="15080"/>
                  </a:lnTo>
                  <a:lnTo>
                    <a:pt x="6188" y="15132"/>
                  </a:lnTo>
                  <a:lnTo>
                    <a:pt x="6084" y="15184"/>
                  </a:lnTo>
                  <a:lnTo>
                    <a:pt x="6032" y="15184"/>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bodyPr>
            <a:lstStyle/>
            <a:p>
              <a:endParaRPr lang="zh-CN" altLang="en-US"/>
            </a:p>
          </p:txBody>
        </p:sp>
        <p:sp>
          <p:nvSpPr>
            <p:cNvPr id="623" name="矩形 622"/>
            <p:cNvSpPr/>
            <p:nvPr/>
          </p:nvSpPr>
          <p:spPr>
            <a:xfrm>
              <a:off x="3289986" y="5856050"/>
              <a:ext cx="2286008" cy="389973"/>
            </a:xfrm>
            <a:prstGeom prst="rect">
              <a:avLst/>
            </a:prstGeom>
          </p:spPr>
          <p:txBody>
            <a:bodyPr wrap="square" lIns="121944" tIns="60972" rIns="121944" bIns="60972">
              <a:spAutoFit/>
            </a:bodyPr>
            <a:lstStyle/>
            <a:p>
              <a:pPr marL="92069" indent="-92069" defTabSz="801634">
                <a:spcBef>
                  <a:spcPts val="300"/>
                </a:spcBef>
                <a:spcAft>
                  <a:spcPts val="0"/>
                </a:spcAft>
                <a:buClr>
                  <a:schemeClr val="tx1"/>
                </a:buClr>
                <a:buSzPct val="60000"/>
              </a:pPr>
              <a:r>
                <a:rPr lang="zh-CN" altLang="en-US" sz="1100" dirty="0" smtClean="0">
                  <a:ea typeface="黑体" pitchFamily="2" charset="-122"/>
                  <a:cs typeface="Calibri" pitchFamily="34" charset="0"/>
                  <a:sym typeface="Calibri" pitchFamily="34" charset="0"/>
                </a:rPr>
                <a:t>    智能多媒体教室</a:t>
              </a:r>
            </a:p>
          </p:txBody>
        </p:sp>
        <p:grpSp>
          <p:nvGrpSpPr>
            <p:cNvPr id="25" name="组合 331"/>
            <p:cNvGrpSpPr>
              <a:grpSpLocks noChangeAspect="1"/>
            </p:cNvGrpSpPr>
            <p:nvPr/>
          </p:nvGrpSpPr>
          <p:grpSpPr>
            <a:xfrm>
              <a:off x="5990123" y="2720747"/>
              <a:ext cx="555625" cy="348754"/>
              <a:chOff x="10287403" y="1826574"/>
              <a:chExt cx="2327275" cy="2817813"/>
            </a:xfrm>
            <a:solidFill>
              <a:srgbClr val="0070C0"/>
            </a:solidFill>
          </p:grpSpPr>
          <p:sp>
            <p:nvSpPr>
              <p:cNvPr id="564"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67"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68"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69"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70"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71"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72"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73"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74"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75"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78"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79"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0"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1"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2"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3"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4"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5"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6"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7"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8"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89"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0"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1"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2"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3"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4"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5"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6"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7"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8"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599"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00"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01"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04"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05"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06"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07"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17"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18"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30"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38"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0"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1"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2"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3"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4"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5"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6"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7"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8"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49"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0"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1"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2"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3"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4"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5"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6"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7"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8"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59"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0"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1"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2"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3"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4"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5"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6"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7"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8"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69"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0"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1"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2"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3"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4"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5"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6"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7"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8"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79"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0"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1"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2"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3"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4"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5"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6"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7"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8"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89"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0"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1"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2"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3"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4"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5"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6"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7"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8"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699"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0"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1"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2"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3"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4"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5"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6"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7"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8"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09"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0"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1"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2"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3"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4"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5"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6"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7"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8"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sp>
            <p:nvSpPr>
              <p:cNvPr id="719"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miter lim="800000"/>
                <a:headEnd/>
                <a:tailEnd/>
              </a:ln>
            </p:spPr>
            <p:txBody>
              <a:bodyPr wrap="none" anchor="ctr"/>
              <a:lstStyle/>
              <a:p>
                <a:endParaRPr lang="zh-CN" altLang="en-US">
                  <a:solidFill>
                    <a:srgbClr val="000000"/>
                  </a:solidFill>
                  <a:ea typeface="宋体" pitchFamily="2" charset="-122"/>
                </a:endParaRPr>
              </a:p>
            </p:txBody>
          </p:sp>
        </p:grpSp>
        <p:sp>
          <p:nvSpPr>
            <p:cNvPr id="723" name="TextBox 722"/>
            <p:cNvSpPr txBox="1"/>
            <p:nvPr/>
          </p:nvSpPr>
          <p:spPr>
            <a:xfrm>
              <a:off x="6976719" y="2956162"/>
              <a:ext cx="389576" cy="75234"/>
            </a:xfrm>
            <a:prstGeom prst="rect">
              <a:avLst/>
            </a:prstGeom>
            <a:noFill/>
            <a:ln>
              <a:noFill/>
            </a:ln>
          </p:spPr>
          <p:txBody>
            <a:bodyPr wrap="none" lIns="121936" tIns="60968" rIns="121936" bIns="60968" rtlCol="0">
              <a:prstTxWarp prst="textPlain">
                <a:avLst/>
              </a:prstTxWarp>
              <a:spAutoFit/>
            </a:bodyPr>
            <a:lstStyle/>
            <a:p>
              <a:pPr algn="ctr">
                <a:defRPr/>
              </a:pPr>
              <a:r>
                <a:rPr lang="en-US" altLang="zh-CN" sz="900" b="1" kern="0" dirty="0" smtClean="0">
                  <a:latin typeface="+mn-lt"/>
                  <a:ea typeface="+mn-ea"/>
                </a:rPr>
                <a:t>SACG</a:t>
              </a:r>
              <a:endParaRPr lang="en-US" altLang="zh-CN" sz="900" b="1" kern="0" dirty="0">
                <a:latin typeface="+mn-lt"/>
                <a:ea typeface="+mn-ea"/>
              </a:endParaRPr>
            </a:p>
          </p:txBody>
        </p:sp>
        <p:cxnSp>
          <p:nvCxnSpPr>
            <p:cNvPr id="724" name="直接连接符 723"/>
            <p:cNvCxnSpPr>
              <a:endCxn id="556" idx="5"/>
            </p:cNvCxnSpPr>
            <p:nvPr/>
          </p:nvCxnSpPr>
          <p:spPr bwMode="auto">
            <a:xfrm>
              <a:off x="6517043" y="2815876"/>
              <a:ext cx="393630" cy="0"/>
            </a:xfrm>
            <a:prstGeom prst="line">
              <a:avLst/>
            </a:prstGeom>
            <a:noFill/>
            <a:ln w="31750" cmpd="thickThin">
              <a:solidFill>
                <a:srgbClr val="0070C0"/>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28" name="圆角矩形 727"/>
            <p:cNvSpPr/>
            <p:nvPr/>
          </p:nvSpPr>
          <p:spPr bwMode="auto">
            <a:xfrm>
              <a:off x="3579469" y="2135194"/>
              <a:ext cx="1252994" cy="170238"/>
            </a:xfrm>
            <a:prstGeom prst="roundRect">
              <a:avLst/>
            </a:prstGeom>
            <a:noFill/>
            <a:ln w="158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729" name="TextBox 728"/>
            <p:cNvSpPr txBox="1">
              <a:spLocks noChangeAspect="1"/>
            </p:cNvSpPr>
            <p:nvPr/>
          </p:nvSpPr>
          <p:spPr>
            <a:xfrm>
              <a:off x="3623901" y="2173026"/>
              <a:ext cx="1192943" cy="98377"/>
            </a:xfrm>
            <a:prstGeom prst="rect">
              <a:avLst/>
            </a:prstGeom>
            <a:noFill/>
          </p:spPr>
          <p:txBody>
            <a:bodyPr vert="horz" wrap="none" lIns="121944" tIns="60972" rIns="121944" bIns="60972" rtlCol="0">
              <a:prstTxWarp prst="textPlain">
                <a:avLst/>
              </a:prstTxWarp>
              <a:spAutoFit/>
            </a:bodyPr>
            <a:lstStyle/>
            <a:p>
              <a:r>
                <a:rPr lang="zh-CN" altLang="en-US" b="1" dirty="0" smtClean="0">
                  <a:latin typeface="+mn-lt"/>
                </a:rPr>
                <a:t>统一安全策略</a:t>
              </a:r>
              <a:endParaRPr lang="zh-CN" altLang="en-US" b="1" dirty="0">
                <a:latin typeface="+mn-lt"/>
              </a:endParaRPr>
            </a:p>
          </p:txBody>
        </p:sp>
        <p:sp>
          <p:nvSpPr>
            <p:cNvPr id="731" name="矩形 730"/>
            <p:cNvSpPr/>
            <p:nvPr/>
          </p:nvSpPr>
          <p:spPr>
            <a:xfrm>
              <a:off x="2362151" y="4105857"/>
              <a:ext cx="1245612" cy="451542"/>
            </a:xfrm>
            <a:prstGeom prst="rect">
              <a:avLst/>
            </a:prstGeom>
          </p:spPr>
          <p:txBody>
            <a:bodyPr wrap="square" lIns="121944" tIns="60972" rIns="121944" bIns="60972">
              <a:spAutoFit/>
            </a:bodyPr>
            <a:lstStyle/>
            <a:p>
              <a:pPr marL="92069" indent="-92069" algn="ctr" defTabSz="801634">
                <a:spcBef>
                  <a:spcPts val="300"/>
                </a:spcBef>
                <a:spcAft>
                  <a:spcPts val="0"/>
                </a:spcAft>
                <a:buClr>
                  <a:schemeClr val="tx1"/>
                </a:buClr>
                <a:buSzPct val="60000"/>
              </a:pPr>
              <a:r>
                <a:rPr lang="zh-CN" altLang="en-US" sz="1400" dirty="0" smtClean="0">
                  <a:solidFill>
                    <a:schemeClr val="tx2"/>
                  </a:solidFill>
                  <a:latin typeface="+mn-lt"/>
                  <a:ea typeface="黑体" pitchFamily="2" charset="-122"/>
                  <a:cs typeface="Calibri" pitchFamily="34" charset="0"/>
                  <a:sym typeface="Calibri" pitchFamily="34" charset="0"/>
                </a:rPr>
                <a:t>云边界</a:t>
              </a:r>
            </a:p>
          </p:txBody>
        </p:sp>
        <p:grpSp>
          <p:nvGrpSpPr>
            <p:cNvPr id="26" name="组合 45"/>
            <p:cNvGrpSpPr/>
            <p:nvPr/>
          </p:nvGrpSpPr>
          <p:grpSpPr>
            <a:xfrm>
              <a:off x="7690507" y="1578746"/>
              <a:ext cx="564493" cy="341018"/>
              <a:chOff x="4271963" y="3440113"/>
              <a:chExt cx="1211262" cy="1300162"/>
            </a:xfrm>
            <a:solidFill>
              <a:schemeClr val="tx1">
                <a:lumMod val="50000"/>
                <a:lumOff val="50000"/>
              </a:schemeClr>
            </a:solidFill>
          </p:grpSpPr>
          <p:sp>
            <p:nvSpPr>
              <p:cNvPr id="736" name="Freeform 37"/>
              <p:cNvSpPr>
                <a:spLocks/>
              </p:cNvSpPr>
              <p:nvPr/>
            </p:nvSpPr>
            <p:spPr bwMode="auto">
              <a:xfrm>
                <a:off x="4562475" y="3440113"/>
                <a:ext cx="590550" cy="436562"/>
              </a:xfrm>
              <a:custGeom>
                <a:avLst/>
                <a:gdLst/>
                <a:ahLst/>
                <a:cxnLst>
                  <a:cxn ang="0">
                    <a:pos x="7345" y="5073"/>
                  </a:cxn>
                  <a:cxn ang="0">
                    <a:pos x="7433" y="4303"/>
                  </a:cxn>
                  <a:cxn ang="0">
                    <a:pos x="7399" y="2766"/>
                  </a:cxn>
                  <a:cxn ang="0">
                    <a:pos x="7166" y="1820"/>
                  </a:cxn>
                  <a:cxn ang="0">
                    <a:pos x="6681" y="1088"/>
                  </a:cxn>
                  <a:cxn ang="0">
                    <a:pos x="6022" y="553"/>
                  </a:cxn>
                  <a:cxn ang="0">
                    <a:pos x="5235" y="196"/>
                  </a:cxn>
                  <a:cxn ang="0">
                    <a:pos x="4397" y="17"/>
                  </a:cxn>
                  <a:cxn ang="0">
                    <a:pos x="3536" y="17"/>
                  </a:cxn>
                  <a:cxn ang="0">
                    <a:pos x="2754" y="160"/>
                  </a:cxn>
                  <a:cxn ang="0">
                    <a:pos x="2073" y="427"/>
                  </a:cxn>
                  <a:cxn ang="0">
                    <a:pos x="1572" y="822"/>
                  </a:cxn>
                  <a:cxn ang="0">
                    <a:pos x="1305" y="1322"/>
                  </a:cxn>
                  <a:cxn ang="0">
                    <a:pos x="1001" y="1535"/>
                  </a:cxn>
                  <a:cxn ang="0">
                    <a:pos x="485" y="1641"/>
                  </a:cxn>
                  <a:cxn ang="0">
                    <a:pos x="125" y="2053"/>
                  </a:cxn>
                  <a:cxn ang="0">
                    <a:pos x="36" y="2394"/>
                  </a:cxn>
                  <a:cxn ang="0">
                    <a:pos x="0" y="4303"/>
                  </a:cxn>
                  <a:cxn ang="0">
                    <a:pos x="71" y="5054"/>
                  </a:cxn>
                  <a:cxn ang="0">
                    <a:pos x="607" y="5358"/>
                  </a:cxn>
                  <a:cxn ang="0">
                    <a:pos x="1305" y="5286"/>
                  </a:cxn>
                  <a:cxn ang="0">
                    <a:pos x="1323" y="4644"/>
                  </a:cxn>
                  <a:cxn ang="0">
                    <a:pos x="1467" y="4089"/>
                  </a:cxn>
                  <a:cxn ang="0">
                    <a:pos x="1608" y="3768"/>
                  </a:cxn>
                  <a:cxn ang="0">
                    <a:pos x="1821" y="3609"/>
                  </a:cxn>
                  <a:cxn ang="0">
                    <a:pos x="2073" y="3520"/>
                  </a:cxn>
                  <a:cxn ang="0">
                    <a:pos x="2339" y="3535"/>
                  </a:cxn>
                  <a:cxn ang="0">
                    <a:pos x="2592" y="3662"/>
                  </a:cxn>
                  <a:cxn ang="0">
                    <a:pos x="2825" y="3913"/>
                  </a:cxn>
                  <a:cxn ang="0">
                    <a:pos x="3270" y="4215"/>
                  </a:cxn>
                  <a:cxn ang="0">
                    <a:pos x="3825" y="4410"/>
                  </a:cxn>
                  <a:cxn ang="0">
                    <a:pos x="4413" y="4466"/>
                  </a:cxn>
                  <a:cxn ang="0">
                    <a:pos x="5039" y="4410"/>
                  </a:cxn>
                  <a:cxn ang="0">
                    <a:pos x="5610" y="4215"/>
                  </a:cxn>
                  <a:cxn ang="0">
                    <a:pos x="5628" y="4089"/>
                  </a:cxn>
                  <a:cxn ang="0">
                    <a:pos x="5343" y="3981"/>
                  </a:cxn>
                  <a:cxn ang="0">
                    <a:pos x="5076" y="3713"/>
                  </a:cxn>
                  <a:cxn ang="0">
                    <a:pos x="4986" y="3358"/>
                  </a:cxn>
                  <a:cxn ang="0">
                    <a:pos x="5521" y="3429"/>
                  </a:cxn>
                  <a:cxn ang="0">
                    <a:pos x="5932" y="3588"/>
                  </a:cxn>
                  <a:cxn ang="0">
                    <a:pos x="6218" y="3858"/>
                  </a:cxn>
                  <a:cxn ang="0">
                    <a:pos x="6417" y="4215"/>
                  </a:cxn>
                  <a:cxn ang="0">
                    <a:pos x="6522" y="4839"/>
                  </a:cxn>
                  <a:cxn ang="0">
                    <a:pos x="6380" y="5341"/>
                  </a:cxn>
                </a:cxnLst>
                <a:rect l="0" t="0" r="r" b="b"/>
                <a:pathLst>
                  <a:path w="7433" h="5501">
                    <a:moveTo>
                      <a:pt x="6807" y="5393"/>
                    </a:moveTo>
                    <a:lnTo>
                      <a:pt x="7290" y="5323"/>
                    </a:lnTo>
                    <a:lnTo>
                      <a:pt x="7345" y="5073"/>
                    </a:lnTo>
                    <a:lnTo>
                      <a:pt x="7399" y="4822"/>
                    </a:lnTo>
                    <a:lnTo>
                      <a:pt x="7416" y="4572"/>
                    </a:lnTo>
                    <a:lnTo>
                      <a:pt x="7433" y="4303"/>
                    </a:lnTo>
                    <a:lnTo>
                      <a:pt x="7416" y="4017"/>
                    </a:lnTo>
                    <a:lnTo>
                      <a:pt x="7416" y="3143"/>
                    </a:lnTo>
                    <a:lnTo>
                      <a:pt x="7399" y="2766"/>
                    </a:lnTo>
                    <a:lnTo>
                      <a:pt x="7345" y="2427"/>
                    </a:lnTo>
                    <a:lnTo>
                      <a:pt x="7273" y="2108"/>
                    </a:lnTo>
                    <a:lnTo>
                      <a:pt x="7166" y="1820"/>
                    </a:lnTo>
                    <a:lnTo>
                      <a:pt x="7021" y="1553"/>
                    </a:lnTo>
                    <a:lnTo>
                      <a:pt x="6860" y="1304"/>
                    </a:lnTo>
                    <a:lnTo>
                      <a:pt x="6681" y="1088"/>
                    </a:lnTo>
                    <a:lnTo>
                      <a:pt x="6468" y="873"/>
                    </a:lnTo>
                    <a:lnTo>
                      <a:pt x="6254" y="696"/>
                    </a:lnTo>
                    <a:lnTo>
                      <a:pt x="6022" y="553"/>
                    </a:lnTo>
                    <a:lnTo>
                      <a:pt x="5772" y="409"/>
                    </a:lnTo>
                    <a:lnTo>
                      <a:pt x="5503" y="304"/>
                    </a:lnTo>
                    <a:lnTo>
                      <a:pt x="5235" y="196"/>
                    </a:lnTo>
                    <a:lnTo>
                      <a:pt x="4951" y="125"/>
                    </a:lnTo>
                    <a:lnTo>
                      <a:pt x="4664" y="71"/>
                    </a:lnTo>
                    <a:lnTo>
                      <a:pt x="4397" y="17"/>
                    </a:lnTo>
                    <a:lnTo>
                      <a:pt x="4110" y="0"/>
                    </a:lnTo>
                    <a:lnTo>
                      <a:pt x="3825" y="0"/>
                    </a:lnTo>
                    <a:lnTo>
                      <a:pt x="3536" y="17"/>
                    </a:lnTo>
                    <a:lnTo>
                      <a:pt x="3270" y="51"/>
                    </a:lnTo>
                    <a:lnTo>
                      <a:pt x="3002" y="89"/>
                    </a:lnTo>
                    <a:lnTo>
                      <a:pt x="2754" y="160"/>
                    </a:lnTo>
                    <a:lnTo>
                      <a:pt x="2502" y="232"/>
                    </a:lnTo>
                    <a:lnTo>
                      <a:pt x="2288" y="319"/>
                    </a:lnTo>
                    <a:lnTo>
                      <a:pt x="2073" y="427"/>
                    </a:lnTo>
                    <a:lnTo>
                      <a:pt x="1875" y="534"/>
                    </a:lnTo>
                    <a:lnTo>
                      <a:pt x="1716" y="678"/>
                    </a:lnTo>
                    <a:lnTo>
                      <a:pt x="1572" y="822"/>
                    </a:lnTo>
                    <a:lnTo>
                      <a:pt x="1448" y="982"/>
                    </a:lnTo>
                    <a:lnTo>
                      <a:pt x="1357" y="1142"/>
                    </a:lnTo>
                    <a:lnTo>
                      <a:pt x="1305" y="1322"/>
                    </a:lnTo>
                    <a:lnTo>
                      <a:pt x="1268" y="1516"/>
                    </a:lnTo>
                    <a:lnTo>
                      <a:pt x="1216" y="1568"/>
                    </a:lnTo>
                    <a:lnTo>
                      <a:pt x="1001" y="1535"/>
                    </a:lnTo>
                    <a:lnTo>
                      <a:pt x="823" y="1535"/>
                    </a:lnTo>
                    <a:lnTo>
                      <a:pt x="644" y="1568"/>
                    </a:lnTo>
                    <a:lnTo>
                      <a:pt x="485" y="1641"/>
                    </a:lnTo>
                    <a:lnTo>
                      <a:pt x="340" y="1750"/>
                    </a:lnTo>
                    <a:lnTo>
                      <a:pt x="214" y="1893"/>
                    </a:lnTo>
                    <a:lnTo>
                      <a:pt x="125" y="2053"/>
                    </a:lnTo>
                    <a:lnTo>
                      <a:pt x="54" y="2213"/>
                    </a:lnTo>
                    <a:lnTo>
                      <a:pt x="54" y="2302"/>
                    </a:lnTo>
                    <a:lnTo>
                      <a:pt x="36" y="2394"/>
                    </a:lnTo>
                    <a:lnTo>
                      <a:pt x="36" y="3768"/>
                    </a:lnTo>
                    <a:lnTo>
                      <a:pt x="18" y="4036"/>
                    </a:lnTo>
                    <a:lnTo>
                      <a:pt x="0" y="4303"/>
                    </a:lnTo>
                    <a:lnTo>
                      <a:pt x="0" y="4555"/>
                    </a:lnTo>
                    <a:lnTo>
                      <a:pt x="36" y="4806"/>
                    </a:lnTo>
                    <a:lnTo>
                      <a:pt x="71" y="5054"/>
                    </a:lnTo>
                    <a:lnTo>
                      <a:pt x="144" y="5303"/>
                    </a:lnTo>
                    <a:lnTo>
                      <a:pt x="359" y="5323"/>
                    </a:lnTo>
                    <a:lnTo>
                      <a:pt x="607" y="5358"/>
                    </a:lnTo>
                    <a:lnTo>
                      <a:pt x="1090" y="5447"/>
                    </a:lnTo>
                    <a:lnTo>
                      <a:pt x="1341" y="5501"/>
                    </a:lnTo>
                    <a:lnTo>
                      <a:pt x="1305" y="5286"/>
                    </a:lnTo>
                    <a:lnTo>
                      <a:pt x="1305" y="5073"/>
                    </a:lnTo>
                    <a:lnTo>
                      <a:pt x="1305" y="4859"/>
                    </a:lnTo>
                    <a:lnTo>
                      <a:pt x="1323" y="4644"/>
                    </a:lnTo>
                    <a:lnTo>
                      <a:pt x="1357" y="4447"/>
                    </a:lnTo>
                    <a:lnTo>
                      <a:pt x="1412" y="4251"/>
                    </a:lnTo>
                    <a:lnTo>
                      <a:pt x="1467" y="4089"/>
                    </a:lnTo>
                    <a:lnTo>
                      <a:pt x="1520" y="3928"/>
                    </a:lnTo>
                    <a:lnTo>
                      <a:pt x="1572" y="3858"/>
                    </a:lnTo>
                    <a:lnTo>
                      <a:pt x="1608" y="3768"/>
                    </a:lnTo>
                    <a:lnTo>
                      <a:pt x="1682" y="3713"/>
                    </a:lnTo>
                    <a:lnTo>
                      <a:pt x="1750" y="3643"/>
                    </a:lnTo>
                    <a:lnTo>
                      <a:pt x="1821" y="3609"/>
                    </a:lnTo>
                    <a:lnTo>
                      <a:pt x="1895" y="3572"/>
                    </a:lnTo>
                    <a:lnTo>
                      <a:pt x="1984" y="3535"/>
                    </a:lnTo>
                    <a:lnTo>
                      <a:pt x="2073" y="3520"/>
                    </a:lnTo>
                    <a:lnTo>
                      <a:pt x="2161" y="3520"/>
                    </a:lnTo>
                    <a:lnTo>
                      <a:pt x="2251" y="3520"/>
                    </a:lnTo>
                    <a:lnTo>
                      <a:pt x="2339" y="3535"/>
                    </a:lnTo>
                    <a:lnTo>
                      <a:pt x="2430" y="3572"/>
                    </a:lnTo>
                    <a:lnTo>
                      <a:pt x="2502" y="3609"/>
                    </a:lnTo>
                    <a:lnTo>
                      <a:pt x="2592" y="3662"/>
                    </a:lnTo>
                    <a:lnTo>
                      <a:pt x="2664" y="3713"/>
                    </a:lnTo>
                    <a:lnTo>
                      <a:pt x="2717" y="3787"/>
                    </a:lnTo>
                    <a:lnTo>
                      <a:pt x="2825" y="3913"/>
                    </a:lnTo>
                    <a:lnTo>
                      <a:pt x="2968" y="4017"/>
                    </a:lnTo>
                    <a:lnTo>
                      <a:pt x="3107" y="4126"/>
                    </a:lnTo>
                    <a:lnTo>
                      <a:pt x="3270" y="4215"/>
                    </a:lnTo>
                    <a:lnTo>
                      <a:pt x="3448" y="4287"/>
                    </a:lnTo>
                    <a:lnTo>
                      <a:pt x="3626" y="4358"/>
                    </a:lnTo>
                    <a:lnTo>
                      <a:pt x="3825" y="4410"/>
                    </a:lnTo>
                    <a:lnTo>
                      <a:pt x="4022" y="4447"/>
                    </a:lnTo>
                    <a:lnTo>
                      <a:pt x="4218" y="4466"/>
                    </a:lnTo>
                    <a:lnTo>
                      <a:pt x="4413" y="4466"/>
                    </a:lnTo>
                    <a:lnTo>
                      <a:pt x="4627" y="4466"/>
                    </a:lnTo>
                    <a:lnTo>
                      <a:pt x="4824" y="4447"/>
                    </a:lnTo>
                    <a:lnTo>
                      <a:pt x="5039" y="4410"/>
                    </a:lnTo>
                    <a:lnTo>
                      <a:pt x="5235" y="4358"/>
                    </a:lnTo>
                    <a:lnTo>
                      <a:pt x="5431" y="4287"/>
                    </a:lnTo>
                    <a:lnTo>
                      <a:pt x="5610" y="4215"/>
                    </a:lnTo>
                    <a:lnTo>
                      <a:pt x="5646" y="4178"/>
                    </a:lnTo>
                    <a:lnTo>
                      <a:pt x="5664" y="4126"/>
                    </a:lnTo>
                    <a:lnTo>
                      <a:pt x="5628" y="4089"/>
                    </a:lnTo>
                    <a:lnTo>
                      <a:pt x="5594" y="4071"/>
                    </a:lnTo>
                    <a:lnTo>
                      <a:pt x="5468" y="4036"/>
                    </a:lnTo>
                    <a:lnTo>
                      <a:pt x="5343" y="3981"/>
                    </a:lnTo>
                    <a:lnTo>
                      <a:pt x="5235" y="3894"/>
                    </a:lnTo>
                    <a:lnTo>
                      <a:pt x="5146" y="3824"/>
                    </a:lnTo>
                    <a:lnTo>
                      <a:pt x="5076" y="3713"/>
                    </a:lnTo>
                    <a:lnTo>
                      <a:pt x="5021" y="3609"/>
                    </a:lnTo>
                    <a:lnTo>
                      <a:pt x="5005" y="3483"/>
                    </a:lnTo>
                    <a:lnTo>
                      <a:pt x="4986" y="3358"/>
                    </a:lnTo>
                    <a:lnTo>
                      <a:pt x="5182" y="3375"/>
                    </a:lnTo>
                    <a:lnTo>
                      <a:pt x="5360" y="3395"/>
                    </a:lnTo>
                    <a:lnTo>
                      <a:pt x="5521" y="3429"/>
                    </a:lnTo>
                    <a:lnTo>
                      <a:pt x="5683" y="3483"/>
                    </a:lnTo>
                    <a:lnTo>
                      <a:pt x="5807" y="3535"/>
                    </a:lnTo>
                    <a:lnTo>
                      <a:pt x="5932" y="3588"/>
                    </a:lnTo>
                    <a:lnTo>
                      <a:pt x="6039" y="3679"/>
                    </a:lnTo>
                    <a:lnTo>
                      <a:pt x="6148" y="3750"/>
                    </a:lnTo>
                    <a:lnTo>
                      <a:pt x="6218" y="3858"/>
                    </a:lnTo>
                    <a:lnTo>
                      <a:pt x="6291" y="3963"/>
                    </a:lnTo>
                    <a:lnTo>
                      <a:pt x="6362" y="4071"/>
                    </a:lnTo>
                    <a:lnTo>
                      <a:pt x="6417" y="4215"/>
                    </a:lnTo>
                    <a:lnTo>
                      <a:pt x="6451" y="4358"/>
                    </a:lnTo>
                    <a:lnTo>
                      <a:pt x="6488" y="4499"/>
                    </a:lnTo>
                    <a:lnTo>
                      <a:pt x="6522" y="4839"/>
                    </a:lnTo>
                    <a:lnTo>
                      <a:pt x="6488" y="4999"/>
                    </a:lnTo>
                    <a:lnTo>
                      <a:pt x="6433" y="5178"/>
                    </a:lnTo>
                    <a:lnTo>
                      <a:pt x="6380" y="5341"/>
                    </a:lnTo>
                    <a:lnTo>
                      <a:pt x="6307" y="5501"/>
                    </a:lnTo>
                    <a:lnTo>
                      <a:pt x="6807" y="53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7" name="Freeform 38"/>
              <p:cNvSpPr>
                <a:spLocks noEditPoints="1"/>
              </p:cNvSpPr>
              <p:nvPr/>
            </p:nvSpPr>
            <p:spPr bwMode="auto">
              <a:xfrm>
                <a:off x="4271963" y="3948113"/>
                <a:ext cx="1211262" cy="792162"/>
              </a:xfrm>
              <a:custGeom>
                <a:avLst/>
                <a:gdLst/>
                <a:ahLst/>
                <a:cxnLst>
                  <a:cxn ang="0">
                    <a:pos x="13025" y="178"/>
                  </a:cxn>
                  <a:cxn ang="0">
                    <a:pos x="10684" y="71"/>
                  </a:cxn>
                  <a:cxn ang="0">
                    <a:pos x="8005" y="1145"/>
                  </a:cxn>
                  <a:cxn ang="0">
                    <a:pos x="7022" y="1182"/>
                  </a:cxn>
                  <a:cxn ang="0">
                    <a:pos x="5345" y="322"/>
                  </a:cxn>
                  <a:cxn ang="0">
                    <a:pos x="3127" y="0"/>
                  </a:cxn>
                  <a:cxn ang="0">
                    <a:pos x="1750" y="357"/>
                  </a:cxn>
                  <a:cxn ang="0">
                    <a:pos x="911" y="3002"/>
                  </a:cxn>
                  <a:cxn ang="0">
                    <a:pos x="143" y="3877"/>
                  </a:cxn>
                  <a:cxn ang="0">
                    <a:pos x="36" y="6075"/>
                  </a:cxn>
                  <a:cxn ang="0">
                    <a:pos x="535" y="6932"/>
                  </a:cxn>
                  <a:cxn ang="0">
                    <a:pos x="1483" y="7272"/>
                  </a:cxn>
                  <a:cxn ang="0">
                    <a:pos x="1928" y="8752"/>
                  </a:cxn>
                  <a:cxn ang="0">
                    <a:pos x="4396" y="8663"/>
                  </a:cxn>
                  <a:cxn ang="0">
                    <a:pos x="6755" y="9521"/>
                  </a:cxn>
                  <a:cxn ang="0">
                    <a:pos x="7897" y="9718"/>
                  </a:cxn>
                  <a:cxn ang="0">
                    <a:pos x="10185" y="8681"/>
                  </a:cxn>
                  <a:cxn ang="0">
                    <a:pos x="12686" y="8611"/>
                  </a:cxn>
                  <a:cxn ang="0">
                    <a:pos x="13221" y="7253"/>
                  </a:cxn>
                  <a:cxn ang="0">
                    <a:pos x="14473" y="6949"/>
                  </a:cxn>
                  <a:cxn ang="0">
                    <a:pos x="15171" y="6004"/>
                  </a:cxn>
                  <a:cxn ang="0">
                    <a:pos x="15171" y="4019"/>
                  </a:cxn>
                  <a:cxn ang="0">
                    <a:pos x="14473" y="3073"/>
                  </a:cxn>
                  <a:cxn ang="0">
                    <a:pos x="14616" y="5485"/>
                  </a:cxn>
                  <a:cxn ang="0">
                    <a:pos x="14278" y="6286"/>
                  </a:cxn>
                  <a:cxn ang="0">
                    <a:pos x="13474" y="6610"/>
                  </a:cxn>
                  <a:cxn ang="0">
                    <a:pos x="12402" y="6431"/>
                  </a:cxn>
                  <a:cxn ang="0">
                    <a:pos x="12383" y="5896"/>
                  </a:cxn>
                  <a:cxn ang="0">
                    <a:pos x="12829" y="5752"/>
                  </a:cxn>
                  <a:cxn ang="0">
                    <a:pos x="12779" y="5449"/>
                  </a:cxn>
                  <a:cxn ang="0">
                    <a:pos x="12349" y="5271"/>
                  </a:cxn>
                  <a:cxn ang="0">
                    <a:pos x="12419" y="4681"/>
                  </a:cxn>
                  <a:cxn ang="0">
                    <a:pos x="12883" y="4555"/>
                  </a:cxn>
                  <a:cxn ang="0">
                    <a:pos x="12634" y="4323"/>
                  </a:cxn>
                  <a:cxn ang="0">
                    <a:pos x="12330" y="4091"/>
                  </a:cxn>
                  <a:cxn ang="0">
                    <a:pos x="12527" y="3484"/>
                  </a:cxn>
                  <a:cxn ang="0">
                    <a:pos x="13474" y="3414"/>
                  </a:cxn>
                  <a:cxn ang="0">
                    <a:pos x="14278" y="3752"/>
                  </a:cxn>
                  <a:cxn ang="0">
                    <a:pos x="14616" y="4555"/>
                  </a:cxn>
                  <a:cxn ang="0">
                    <a:pos x="964" y="3770"/>
                  </a:cxn>
                  <a:cxn ang="0">
                    <a:pos x="2233" y="3414"/>
                  </a:cxn>
                  <a:cxn ang="0">
                    <a:pos x="2842" y="3610"/>
                  </a:cxn>
                  <a:cxn ang="0">
                    <a:pos x="2877" y="4199"/>
                  </a:cxn>
                  <a:cxn ang="0">
                    <a:pos x="2413" y="4343"/>
                  </a:cxn>
                  <a:cxn ang="0">
                    <a:pos x="2466" y="4592"/>
                  </a:cxn>
                  <a:cxn ang="0">
                    <a:pos x="2895" y="4770"/>
                  </a:cxn>
                  <a:cxn ang="0">
                    <a:pos x="2842" y="5360"/>
                  </a:cxn>
                  <a:cxn ang="0">
                    <a:pos x="2376" y="5503"/>
                  </a:cxn>
                  <a:cxn ang="0">
                    <a:pos x="2628" y="5752"/>
                  </a:cxn>
                  <a:cxn ang="0">
                    <a:pos x="2913" y="5986"/>
                  </a:cxn>
                  <a:cxn ang="0">
                    <a:pos x="2788" y="6575"/>
                  </a:cxn>
                  <a:cxn ang="0">
                    <a:pos x="1483" y="6627"/>
                  </a:cxn>
                  <a:cxn ang="0">
                    <a:pos x="661" y="5949"/>
                  </a:cxn>
                  <a:cxn ang="0">
                    <a:pos x="11649" y="1965"/>
                  </a:cxn>
                  <a:cxn ang="0">
                    <a:pos x="10882" y="3055"/>
                  </a:cxn>
                  <a:cxn ang="0">
                    <a:pos x="9131" y="3627"/>
                  </a:cxn>
                  <a:cxn ang="0">
                    <a:pos x="9131" y="2253"/>
                  </a:cxn>
                  <a:cxn ang="0">
                    <a:pos x="10847" y="1646"/>
                  </a:cxn>
                </a:cxnLst>
                <a:rect l="0" t="0" r="r" b="b"/>
                <a:pathLst>
                  <a:path w="15260" h="9986">
                    <a:moveTo>
                      <a:pt x="13474" y="2769"/>
                    </a:moveTo>
                    <a:lnTo>
                      <a:pt x="13221" y="2769"/>
                    </a:lnTo>
                    <a:lnTo>
                      <a:pt x="13221" y="449"/>
                    </a:lnTo>
                    <a:lnTo>
                      <a:pt x="13206" y="357"/>
                    </a:lnTo>
                    <a:lnTo>
                      <a:pt x="13170" y="268"/>
                    </a:lnTo>
                    <a:lnTo>
                      <a:pt x="13098" y="215"/>
                    </a:lnTo>
                    <a:lnTo>
                      <a:pt x="13025" y="178"/>
                    </a:lnTo>
                    <a:lnTo>
                      <a:pt x="12706" y="107"/>
                    </a:lnTo>
                    <a:lnTo>
                      <a:pt x="12383" y="54"/>
                    </a:lnTo>
                    <a:lnTo>
                      <a:pt x="12045" y="19"/>
                    </a:lnTo>
                    <a:lnTo>
                      <a:pt x="11704" y="0"/>
                    </a:lnTo>
                    <a:lnTo>
                      <a:pt x="11366" y="19"/>
                    </a:lnTo>
                    <a:lnTo>
                      <a:pt x="11025" y="35"/>
                    </a:lnTo>
                    <a:lnTo>
                      <a:pt x="10684" y="71"/>
                    </a:lnTo>
                    <a:lnTo>
                      <a:pt x="10344" y="145"/>
                    </a:lnTo>
                    <a:lnTo>
                      <a:pt x="9954" y="234"/>
                    </a:lnTo>
                    <a:lnTo>
                      <a:pt x="9577" y="340"/>
                    </a:lnTo>
                    <a:lnTo>
                      <a:pt x="9166" y="500"/>
                    </a:lnTo>
                    <a:lnTo>
                      <a:pt x="8756" y="698"/>
                    </a:lnTo>
                    <a:lnTo>
                      <a:pt x="8364" y="894"/>
                    </a:lnTo>
                    <a:lnTo>
                      <a:pt x="8005" y="1145"/>
                    </a:lnTo>
                    <a:lnTo>
                      <a:pt x="7808" y="1268"/>
                    </a:lnTo>
                    <a:lnTo>
                      <a:pt x="7631" y="1412"/>
                    </a:lnTo>
                    <a:lnTo>
                      <a:pt x="7559" y="1464"/>
                    </a:lnTo>
                    <a:lnTo>
                      <a:pt x="7470" y="1483"/>
                    </a:lnTo>
                    <a:lnTo>
                      <a:pt x="7399" y="1464"/>
                    </a:lnTo>
                    <a:lnTo>
                      <a:pt x="7326" y="1412"/>
                    </a:lnTo>
                    <a:lnTo>
                      <a:pt x="7022" y="1182"/>
                    </a:lnTo>
                    <a:lnTo>
                      <a:pt x="6790" y="1019"/>
                    </a:lnTo>
                    <a:lnTo>
                      <a:pt x="6576" y="875"/>
                    </a:lnTo>
                    <a:lnTo>
                      <a:pt x="6343" y="753"/>
                    </a:lnTo>
                    <a:lnTo>
                      <a:pt x="6093" y="626"/>
                    </a:lnTo>
                    <a:lnTo>
                      <a:pt x="5842" y="519"/>
                    </a:lnTo>
                    <a:lnTo>
                      <a:pt x="5594" y="411"/>
                    </a:lnTo>
                    <a:lnTo>
                      <a:pt x="5345" y="322"/>
                    </a:lnTo>
                    <a:lnTo>
                      <a:pt x="5075" y="250"/>
                    </a:lnTo>
                    <a:lnTo>
                      <a:pt x="4717" y="161"/>
                    </a:lnTo>
                    <a:lnTo>
                      <a:pt x="4378" y="89"/>
                    </a:lnTo>
                    <a:lnTo>
                      <a:pt x="4056" y="54"/>
                    </a:lnTo>
                    <a:lnTo>
                      <a:pt x="3752" y="19"/>
                    </a:lnTo>
                    <a:lnTo>
                      <a:pt x="3448" y="0"/>
                    </a:lnTo>
                    <a:lnTo>
                      <a:pt x="3127" y="0"/>
                    </a:lnTo>
                    <a:lnTo>
                      <a:pt x="2823" y="19"/>
                    </a:lnTo>
                    <a:lnTo>
                      <a:pt x="2520" y="54"/>
                    </a:lnTo>
                    <a:lnTo>
                      <a:pt x="2233" y="107"/>
                    </a:lnTo>
                    <a:lnTo>
                      <a:pt x="1928" y="178"/>
                    </a:lnTo>
                    <a:lnTo>
                      <a:pt x="1858" y="215"/>
                    </a:lnTo>
                    <a:lnTo>
                      <a:pt x="1786" y="268"/>
                    </a:lnTo>
                    <a:lnTo>
                      <a:pt x="1750" y="357"/>
                    </a:lnTo>
                    <a:lnTo>
                      <a:pt x="1735" y="449"/>
                    </a:lnTo>
                    <a:lnTo>
                      <a:pt x="1735" y="2769"/>
                    </a:lnTo>
                    <a:lnTo>
                      <a:pt x="1556" y="2788"/>
                    </a:lnTo>
                    <a:lnTo>
                      <a:pt x="1375" y="2822"/>
                    </a:lnTo>
                    <a:lnTo>
                      <a:pt x="1216" y="2858"/>
                    </a:lnTo>
                    <a:lnTo>
                      <a:pt x="1053" y="2931"/>
                    </a:lnTo>
                    <a:lnTo>
                      <a:pt x="911" y="3002"/>
                    </a:lnTo>
                    <a:lnTo>
                      <a:pt x="767" y="3091"/>
                    </a:lnTo>
                    <a:lnTo>
                      <a:pt x="627" y="3199"/>
                    </a:lnTo>
                    <a:lnTo>
                      <a:pt x="500" y="3306"/>
                    </a:lnTo>
                    <a:lnTo>
                      <a:pt x="394" y="3429"/>
                    </a:lnTo>
                    <a:lnTo>
                      <a:pt x="303" y="3573"/>
                    </a:lnTo>
                    <a:lnTo>
                      <a:pt x="214" y="3716"/>
                    </a:lnTo>
                    <a:lnTo>
                      <a:pt x="143" y="3877"/>
                    </a:lnTo>
                    <a:lnTo>
                      <a:pt x="71" y="4037"/>
                    </a:lnTo>
                    <a:lnTo>
                      <a:pt x="36" y="4199"/>
                    </a:lnTo>
                    <a:lnTo>
                      <a:pt x="18" y="4377"/>
                    </a:lnTo>
                    <a:lnTo>
                      <a:pt x="0" y="4555"/>
                    </a:lnTo>
                    <a:lnTo>
                      <a:pt x="0" y="5789"/>
                    </a:lnTo>
                    <a:lnTo>
                      <a:pt x="18" y="5931"/>
                    </a:lnTo>
                    <a:lnTo>
                      <a:pt x="36" y="6075"/>
                    </a:lnTo>
                    <a:lnTo>
                      <a:pt x="71" y="6216"/>
                    </a:lnTo>
                    <a:lnTo>
                      <a:pt x="125" y="6360"/>
                    </a:lnTo>
                    <a:lnTo>
                      <a:pt x="179" y="6484"/>
                    </a:lnTo>
                    <a:lnTo>
                      <a:pt x="251" y="6610"/>
                    </a:lnTo>
                    <a:lnTo>
                      <a:pt x="340" y="6717"/>
                    </a:lnTo>
                    <a:lnTo>
                      <a:pt x="448" y="6824"/>
                    </a:lnTo>
                    <a:lnTo>
                      <a:pt x="535" y="6932"/>
                    </a:lnTo>
                    <a:lnTo>
                      <a:pt x="661" y="7020"/>
                    </a:lnTo>
                    <a:lnTo>
                      <a:pt x="787" y="7093"/>
                    </a:lnTo>
                    <a:lnTo>
                      <a:pt x="911" y="7146"/>
                    </a:lnTo>
                    <a:lnTo>
                      <a:pt x="1053" y="7201"/>
                    </a:lnTo>
                    <a:lnTo>
                      <a:pt x="1197" y="7235"/>
                    </a:lnTo>
                    <a:lnTo>
                      <a:pt x="1341" y="7253"/>
                    </a:lnTo>
                    <a:lnTo>
                      <a:pt x="1483" y="7272"/>
                    </a:lnTo>
                    <a:lnTo>
                      <a:pt x="1735" y="7272"/>
                    </a:lnTo>
                    <a:lnTo>
                      <a:pt x="1735" y="7484"/>
                    </a:lnTo>
                    <a:lnTo>
                      <a:pt x="1735" y="8611"/>
                    </a:lnTo>
                    <a:lnTo>
                      <a:pt x="1750" y="8681"/>
                    </a:lnTo>
                    <a:lnTo>
                      <a:pt x="1786" y="8736"/>
                    </a:lnTo>
                    <a:lnTo>
                      <a:pt x="1858" y="8752"/>
                    </a:lnTo>
                    <a:lnTo>
                      <a:pt x="1928" y="8752"/>
                    </a:lnTo>
                    <a:lnTo>
                      <a:pt x="2268" y="8681"/>
                    </a:lnTo>
                    <a:lnTo>
                      <a:pt x="2608" y="8629"/>
                    </a:lnTo>
                    <a:lnTo>
                      <a:pt x="2966" y="8592"/>
                    </a:lnTo>
                    <a:lnTo>
                      <a:pt x="3325" y="8576"/>
                    </a:lnTo>
                    <a:lnTo>
                      <a:pt x="3681" y="8576"/>
                    </a:lnTo>
                    <a:lnTo>
                      <a:pt x="4037" y="8611"/>
                    </a:lnTo>
                    <a:lnTo>
                      <a:pt x="4396" y="8663"/>
                    </a:lnTo>
                    <a:lnTo>
                      <a:pt x="4753" y="8736"/>
                    </a:lnTo>
                    <a:lnTo>
                      <a:pt x="5111" y="8807"/>
                    </a:lnTo>
                    <a:lnTo>
                      <a:pt x="5468" y="8914"/>
                    </a:lnTo>
                    <a:lnTo>
                      <a:pt x="5809" y="9040"/>
                    </a:lnTo>
                    <a:lnTo>
                      <a:pt x="6128" y="9181"/>
                    </a:lnTo>
                    <a:lnTo>
                      <a:pt x="6451" y="9344"/>
                    </a:lnTo>
                    <a:lnTo>
                      <a:pt x="6755" y="9521"/>
                    </a:lnTo>
                    <a:lnTo>
                      <a:pt x="7041" y="9718"/>
                    </a:lnTo>
                    <a:lnTo>
                      <a:pt x="7326" y="9933"/>
                    </a:lnTo>
                    <a:lnTo>
                      <a:pt x="7399" y="9986"/>
                    </a:lnTo>
                    <a:lnTo>
                      <a:pt x="7470" y="9986"/>
                    </a:lnTo>
                    <a:lnTo>
                      <a:pt x="7559" y="9986"/>
                    </a:lnTo>
                    <a:lnTo>
                      <a:pt x="7631" y="9933"/>
                    </a:lnTo>
                    <a:lnTo>
                      <a:pt x="7897" y="9718"/>
                    </a:lnTo>
                    <a:lnTo>
                      <a:pt x="8201" y="9521"/>
                    </a:lnTo>
                    <a:lnTo>
                      <a:pt x="8505" y="9344"/>
                    </a:lnTo>
                    <a:lnTo>
                      <a:pt x="8809" y="9166"/>
                    </a:lnTo>
                    <a:lnTo>
                      <a:pt x="9148" y="9022"/>
                    </a:lnTo>
                    <a:lnTo>
                      <a:pt x="9487" y="8896"/>
                    </a:lnTo>
                    <a:lnTo>
                      <a:pt x="9827" y="8788"/>
                    </a:lnTo>
                    <a:lnTo>
                      <a:pt x="10185" y="8681"/>
                    </a:lnTo>
                    <a:lnTo>
                      <a:pt x="10544" y="8611"/>
                    </a:lnTo>
                    <a:lnTo>
                      <a:pt x="10899" y="8558"/>
                    </a:lnTo>
                    <a:lnTo>
                      <a:pt x="11256" y="8539"/>
                    </a:lnTo>
                    <a:lnTo>
                      <a:pt x="11615" y="8521"/>
                    </a:lnTo>
                    <a:lnTo>
                      <a:pt x="11973" y="8539"/>
                    </a:lnTo>
                    <a:lnTo>
                      <a:pt x="12330" y="8558"/>
                    </a:lnTo>
                    <a:lnTo>
                      <a:pt x="12686" y="8611"/>
                    </a:lnTo>
                    <a:lnTo>
                      <a:pt x="13025" y="8681"/>
                    </a:lnTo>
                    <a:lnTo>
                      <a:pt x="13098" y="8681"/>
                    </a:lnTo>
                    <a:lnTo>
                      <a:pt x="13170" y="8663"/>
                    </a:lnTo>
                    <a:lnTo>
                      <a:pt x="13206" y="8611"/>
                    </a:lnTo>
                    <a:lnTo>
                      <a:pt x="13221" y="8539"/>
                    </a:lnTo>
                    <a:lnTo>
                      <a:pt x="13221" y="7412"/>
                    </a:lnTo>
                    <a:lnTo>
                      <a:pt x="13221" y="7253"/>
                    </a:lnTo>
                    <a:lnTo>
                      <a:pt x="13474" y="7253"/>
                    </a:lnTo>
                    <a:lnTo>
                      <a:pt x="13651" y="7253"/>
                    </a:lnTo>
                    <a:lnTo>
                      <a:pt x="13832" y="7217"/>
                    </a:lnTo>
                    <a:lnTo>
                      <a:pt x="14011" y="7183"/>
                    </a:lnTo>
                    <a:lnTo>
                      <a:pt x="14170" y="7128"/>
                    </a:lnTo>
                    <a:lnTo>
                      <a:pt x="14312" y="7039"/>
                    </a:lnTo>
                    <a:lnTo>
                      <a:pt x="14473" y="6949"/>
                    </a:lnTo>
                    <a:lnTo>
                      <a:pt x="14600" y="6859"/>
                    </a:lnTo>
                    <a:lnTo>
                      <a:pt x="14722" y="6735"/>
                    </a:lnTo>
                    <a:lnTo>
                      <a:pt x="14849" y="6610"/>
                    </a:lnTo>
                    <a:lnTo>
                      <a:pt x="14956" y="6467"/>
                    </a:lnTo>
                    <a:lnTo>
                      <a:pt x="15045" y="6324"/>
                    </a:lnTo>
                    <a:lnTo>
                      <a:pt x="15119" y="6164"/>
                    </a:lnTo>
                    <a:lnTo>
                      <a:pt x="15171" y="6004"/>
                    </a:lnTo>
                    <a:lnTo>
                      <a:pt x="15225" y="5842"/>
                    </a:lnTo>
                    <a:lnTo>
                      <a:pt x="15242" y="5663"/>
                    </a:lnTo>
                    <a:lnTo>
                      <a:pt x="15260" y="5485"/>
                    </a:lnTo>
                    <a:lnTo>
                      <a:pt x="15260" y="4555"/>
                    </a:lnTo>
                    <a:lnTo>
                      <a:pt x="15242" y="4377"/>
                    </a:lnTo>
                    <a:lnTo>
                      <a:pt x="15225" y="4199"/>
                    </a:lnTo>
                    <a:lnTo>
                      <a:pt x="15171" y="4019"/>
                    </a:lnTo>
                    <a:lnTo>
                      <a:pt x="15119" y="3859"/>
                    </a:lnTo>
                    <a:lnTo>
                      <a:pt x="15045" y="3698"/>
                    </a:lnTo>
                    <a:lnTo>
                      <a:pt x="14956" y="3555"/>
                    </a:lnTo>
                    <a:lnTo>
                      <a:pt x="14849" y="3414"/>
                    </a:lnTo>
                    <a:lnTo>
                      <a:pt x="14722" y="3288"/>
                    </a:lnTo>
                    <a:lnTo>
                      <a:pt x="14600" y="3180"/>
                    </a:lnTo>
                    <a:lnTo>
                      <a:pt x="14473" y="3073"/>
                    </a:lnTo>
                    <a:lnTo>
                      <a:pt x="14312" y="2985"/>
                    </a:lnTo>
                    <a:lnTo>
                      <a:pt x="14170" y="2913"/>
                    </a:lnTo>
                    <a:lnTo>
                      <a:pt x="14011" y="2858"/>
                    </a:lnTo>
                    <a:lnTo>
                      <a:pt x="13832" y="2805"/>
                    </a:lnTo>
                    <a:lnTo>
                      <a:pt x="13651" y="2788"/>
                    </a:lnTo>
                    <a:lnTo>
                      <a:pt x="13474" y="2769"/>
                    </a:lnTo>
                    <a:close/>
                    <a:moveTo>
                      <a:pt x="14616" y="5485"/>
                    </a:moveTo>
                    <a:lnTo>
                      <a:pt x="14600" y="5592"/>
                    </a:lnTo>
                    <a:lnTo>
                      <a:pt x="14581" y="5700"/>
                    </a:lnTo>
                    <a:lnTo>
                      <a:pt x="14563" y="5823"/>
                    </a:lnTo>
                    <a:lnTo>
                      <a:pt x="14527" y="5916"/>
                    </a:lnTo>
                    <a:lnTo>
                      <a:pt x="14473" y="6022"/>
                    </a:lnTo>
                    <a:lnTo>
                      <a:pt x="14419" y="6111"/>
                    </a:lnTo>
                    <a:lnTo>
                      <a:pt x="14278" y="6286"/>
                    </a:lnTo>
                    <a:lnTo>
                      <a:pt x="14115" y="6413"/>
                    </a:lnTo>
                    <a:lnTo>
                      <a:pt x="14011" y="6484"/>
                    </a:lnTo>
                    <a:lnTo>
                      <a:pt x="13920" y="6520"/>
                    </a:lnTo>
                    <a:lnTo>
                      <a:pt x="13814" y="6556"/>
                    </a:lnTo>
                    <a:lnTo>
                      <a:pt x="13706" y="6593"/>
                    </a:lnTo>
                    <a:lnTo>
                      <a:pt x="13580" y="6610"/>
                    </a:lnTo>
                    <a:lnTo>
                      <a:pt x="13474" y="6610"/>
                    </a:lnTo>
                    <a:lnTo>
                      <a:pt x="13221" y="6610"/>
                    </a:lnTo>
                    <a:lnTo>
                      <a:pt x="12757" y="6610"/>
                    </a:lnTo>
                    <a:lnTo>
                      <a:pt x="12669" y="6610"/>
                    </a:lnTo>
                    <a:lnTo>
                      <a:pt x="12597" y="6575"/>
                    </a:lnTo>
                    <a:lnTo>
                      <a:pt x="12527" y="6539"/>
                    </a:lnTo>
                    <a:lnTo>
                      <a:pt x="12454" y="6484"/>
                    </a:lnTo>
                    <a:lnTo>
                      <a:pt x="12402" y="6431"/>
                    </a:lnTo>
                    <a:lnTo>
                      <a:pt x="12365" y="6360"/>
                    </a:lnTo>
                    <a:lnTo>
                      <a:pt x="12349" y="6271"/>
                    </a:lnTo>
                    <a:lnTo>
                      <a:pt x="12330" y="6180"/>
                    </a:lnTo>
                    <a:lnTo>
                      <a:pt x="12330" y="6056"/>
                    </a:lnTo>
                    <a:lnTo>
                      <a:pt x="12330" y="5986"/>
                    </a:lnTo>
                    <a:lnTo>
                      <a:pt x="12349" y="5931"/>
                    </a:lnTo>
                    <a:lnTo>
                      <a:pt x="12383" y="5896"/>
                    </a:lnTo>
                    <a:lnTo>
                      <a:pt x="12419" y="5842"/>
                    </a:lnTo>
                    <a:lnTo>
                      <a:pt x="12454" y="5807"/>
                    </a:lnTo>
                    <a:lnTo>
                      <a:pt x="12508" y="5771"/>
                    </a:lnTo>
                    <a:lnTo>
                      <a:pt x="12564" y="5771"/>
                    </a:lnTo>
                    <a:lnTo>
                      <a:pt x="12634" y="5752"/>
                    </a:lnTo>
                    <a:lnTo>
                      <a:pt x="12779" y="5752"/>
                    </a:lnTo>
                    <a:lnTo>
                      <a:pt x="12829" y="5752"/>
                    </a:lnTo>
                    <a:lnTo>
                      <a:pt x="12883" y="5718"/>
                    </a:lnTo>
                    <a:lnTo>
                      <a:pt x="12917" y="5663"/>
                    </a:lnTo>
                    <a:lnTo>
                      <a:pt x="12917" y="5608"/>
                    </a:lnTo>
                    <a:lnTo>
                      <a:pt x="12917" y="5538"/>
                    </a:lnTo>
                    <a:lnTo>
                      <a:pt x="12883" y="5503"/>
                    </a:lnTo>
                    <a:lnTo>
                      <a:pt x="12829" y="5467"/>
                    </a:lnTo>
                    <a:lnTo>
                      <a:pt x="12779" y="5449"/>
                    </a:lnTo>
                    <a:lnTo>
                      <a:pt x="12634" y="5449"/>
                    </a:lnTo>
                    <a:lnTo>
                      <a:pt x="12564" y="5449"/>
                    </a:lnTo>
                    <a:lnTo>
                      <a:pt x="12508" y="5430"/>
                    </a:lnTo>
                    <a:lnTo>
                      <a:pt x="12454" y="5397"/>
                    </a:lnTo>
                    <a:lnTo>
                      <a:pt x="12419" y="5360"/>
                    </a:lnTo>
                    <a:lnTo>
                      <a:pt x="12383" y="5323"/>
                    </a:lnTo>
                    <a:lnTo>
                      <a:pt x="12349" y="5271"/>
                    </a:lnTo>
                    <a:lnTo>
                      <a:pt x="12330" y="5215"/>
                    </a:lnTo>
                    <a:lnTo>
                      <a:pt x="12330" y="5163"/>
                    </a:lnTo>
                    <a:lnTo>
                      <a:pt x="12330" y="4896"/>
                    </a:lnTo>
                    <a:lnTo>
                      <a:pt x="12330" y="4824"/>
                    </a:lnTo>
                    <a:lnTo>
                      <a:pt x="12349" y="4770"/>
                    </a:lnTo>
                    <a:lnTo>
                      <a:pt x="12383" y="4718"/>
                    </a:lnTo>
                    <a:lnTo>
                      <a:pt x="12419" y="4681"/>
                    </a:lnTo>
                    <a:lnTo>
                      <a:pt x="12454" y="4647"/>
                    </a:lnTo>
                    <a:lnTo>
                      <a:pt x="12508" y="4610"/>
                    </a:lnTo>
                    <a:lnTo>
                      <a:pt x="12564" y="4592"/>
                    </a:lnTo>
                    <a:lnTo>
                      <a:pt x="12634" y="4592"/>
                    </a:lnTo>
                    <a:lnTo>
                      <a:pt x="12794" y="4592"/>
                    </a:lnTo>
                    <a:lnTo>
                      <a:pt x="12846" y="4574"/>
                    </a:lnTo>
                    <a:lnTo>
                      <a:pt x="12883" y="4555"/>
                    </a:lnTo>
                    <a:lnTo>
                      <a:pt x="12917" y="4521"/>
                    </a:lnTo>
                    <a:lnTo>
                      <a:pt x="12917" y="4466"/>
                    </a:lnTo>
                    <a:lnTo>
                      <a:pt x="12917" y="4414"/>
                    </a:lnTo>
                    <a:lnTo>
                      <a:pt x="12883" y="4358"/>
                    </a:lnTo>
                    <a:lnTo>
                      <a:pt x="12846" y="4343"/>
                    </a:lnTo>
                    <a:lnTo>
                      <a:pt x="12794" y="4323"/>
                    </a:lnTo>
                    <a:lnTo>
                      <a:pt x="12634" y="4323"/>
                    </a:lnTo>
                    <a:lnTo>
                      <a:pt x="12564" y="4323"/>
                    </a:lnTo>
                    <a:lnTo>
                      <a:pt x="12508" y="4306"/>
                    </a:lnTo>
                    <a:lnTo>
                      <a:pt x="12454" y="4270"/>
                    </a:lnTo>
                    <a:lnTo>
                      <a:pt x="12419" y="4234"/>
                    </a:lnTo>
                    <a:lnTo>
                      <a:pt x="12383" y="4199"/>
                    </a:lnTo>
                    <a:lnTo>
                      <a:pt x="12349" y="4144"/>
                    </a:lnTo>
                    <a:lnTo>
                      <a:pt x="12330" y="4091"/>
                    </a:lnTo>
                    <a:lnTo>
                      <a:pt x="12330" y="4037"/>
                    </a:lnTo>
                    <a:lnTo>
                      <a:pt x="12330" y="3877"/>
                    </a:lnTo>
                    <a:lnTo>
                      <a:pt x="12349" y="3770"/>
                    </a:lnTo>
                    <a:lnTo>
                      <a:pt x="12365" y="3698"/>
                    </a:lnTo>
                    <a:lnTo>
                      <a:pt x="12402" y="3610"/>
                    </a:lnTo>
                    <a:lnTo>
                      <a:pt x="12472" y="3555"/>
                    </a:lnTo>
                    <a:lnTo>
                      <a:pt x="12527" y="3484"/>
                    </a:lnTo>
                    <a:lnTo>
                      <a:pt x="12617" y="3449"/>
                    </a:lnTo>
                    <a:lnTo>
                      <a:pt x="12706" y="3429"/>
                    </a:lnTo>
                    <a:lnTo>
                      <a:pt x="12794" y="3414"/>
                    </a:lnTo>
                    <a:lnTo>
                      <a:pt x="12917" y="3414"/>
                    </a:lnTo>
                    <a:lnTo>
                      <a:pt x="13025" y="3414"/>
                    </a:lnTo>
                    <a:lnTo>
                      <a:pt x="13221" y="3414"/>
                    </a:lnTo>
                    <a:lnTo>
                      <a:pt x="13474" y="3414"/>
                    </a:lnTo>
                    <a:lnTo>
                      <a:pt x="13580" y="3414"/>
                    </a:lnTo>
                    <a:lnTo>
                      <a:pt x="13706" y="3429"/>
                    </a:lnTo>
                    <a:lnTo>
                      <a:pt x="13814" y="3466"/>
                    </a:lnTo>
                    <a:lnTo>
                      <a:pt x="13920" y="3503"/>
                    </a:lnTo>
                    <a:lnTo>
                      <a:pt x="14011" y="3555"/>
                    </a:lnTo>
                    <a:lnTo>
                      <a:pt x="14115" y="3610"/>
                    </a:lnTo>
                    <a:lnTo>
                      <a:pt x="14278" y="3752"/>
                    </a:lnTo>
                    <a:lnTo>
                      <a:pt x="14419" y="3914"/>
                    </a:lnTo>
                    <a:lnTo>
                      <a:pt x="14473" y="4002"/>
                    </a:lnTo>
                    <a:lnTo>
                      <a:pt x="14527" y="4108"/>
                    </a:lnTo>
                    <a:lnTo>
                      <a:pt x="14563" y="4217"/>
                    </a:lnTo>
                    <a:lnTo>
                      <a:pt x="14581" y="4323"/>
                    </a:lnTo>
                    <a:lnTo>
                      <a:pt x="14600" y="4431"/>
                    </a:lnTo>
                    <a:lnTo>
                      <a:pt x="14616" y="4555"/>
                    </a:lnTo>
                    <a:lnTo>
                      <a:pt x="14616" y="5485"/>
                    </a:lnTo>
                    <a:close/>
                    <a:moveTo>
                      <a:pt x="642" y="4555"/>
                    </a:moveTo>
                    <a:lnTo>
                      <a:pt x="642" y="4448"/>
                    </a:lnTo>
                    <a:lnTo>
                      <a:pt x="661" y="4323"/>
                    </a:lnTo>
                    <a:lnTo>
                      <a:pt x="733" y="4128"/>
                    </a:lnTo>
                    <a:lnTo>
                      <a:pt x="822" y="3929"/>
                    </a:lnTo>
                    <a:lnTo>
                      <a:pt x="964" y="3770"/>
                    </a:lnTo>
                    <a:lnTo>
                      <a:pt x="1127" y="3627"/>
                    </a:lnTo>
                    <a:lnTo>
                      <a:pt x="1305" y="3520"/>
                    </a:lnTo>
                    <a:lnTo>
                      <a:pt x="1520" y="3449"/>
                    </a:lnTo>
                    <a:lnTo>
                      <a:pt x="1626" y="3429"/>
                    </a:lnTo>
                    <a:lnTo>
                      <a:pt x="1735" y="3414"/>
                    </a:lnTo>
                    <a:lnTo>
                      <a:pt x="1786" y="3414"/>
                    </a:lnTo>
                    <a:lnTo>
                      <a:pt x="2233" y="3414"/>
                    </a:lnTo>
                    <a:lnTo>
                      <a:pt x="2324" y="3414"/>
                    </a:lnTo>
                    <a:lnTo>
                      <a:pt x="2466" y="3414"/>
                    </a:lnTo>
                    <a:lnTo>
                      <a:pt x="2555" y="3429"/>
                    </a:lnTo>
                    <a:lnTo>
                      <a:pt x="2646" y="3449"/>
                    </a:lnTo>
                    <a:lnTo>
                      <a:pt x="2717" y="3484"/>
                    </a:lnTo>
                    <a:lnTo>
                      <a:pt x="2788" y="3555"/>
                    </a:lnTo>
                    <a:lnTo>
                      <a:pt x="2842" y="3610"/>
                    </a:lnTo>
                    <a:lnTo>
                      <a:pt x="2895" y="3698"/>
                    </a:lnTo>
                    <a:lnTo>
                      <a:pt x="2913" y="3770"/>
                    </a:lnTo>
                    <a:lnTo>
                      <a:pt x="2932" y="3877"/>
                    </a:lnTo>
                    <a:lnTo>
                      <a:pt x="2932" y="4037"/>
                    </a:lnTo>
                    <a:lnTo>
                      <a:pt x="2913" y="4091"/>
                    </a:lnTo>
                    <a:lnTo>
                      <a:pt x="2895" y="4144"/>
                    </a:lnTo>
                    <a:lnTo>
                      <a:pt x="2877" y="4199"/>
                    </a:lnTo>
                    <a:lnTo>
                      <a:pt x="2842" y="4234"/>
                    </a:lnTo>
                    <a:lnTo>
                      <a:pt x="2788" y="4270"/>
                    </a:lnTo>
                    <a:lnTo>
                      <a:pt x="2752" y="4306"/>
                    </a:lnTo>
                    <a:lnTo>
                      <a:pt x="2680" y="4323"/>
                    </a:lnTo>
                    <a:lnTo>
                      <a:pt x="2628" y="4323"/>
                    </a:lnTo>
                    <a:lnTo>
                      <a:pt x="2466" y="4323"/>
                    </a:lnTo>
                    <a:lnTo>
                      <a:pt x="2413" y="4343"/>
                    </a:lnTo>
                    <a:lnTo>
                      <a:pt x="2376" y="4358"/>
                    </a:lnTo>
                    <a:lnTo>
                      <a:pt x="2342" y="4414"/>
                    </a:lnTo>
                    <a:lnTo>
                      <a:pt x="2324" y="4466"/>
                    </a:lnTo>
                    <a:lnTo>
                      <a:pt x="2342" y="4521"/>
                    </a:lnTo>
                    <a:lnTo>
                      <a:pt x="2376" y="4555"/>
                    </a:lnTo>
                    <a:lnTo>
                      <a:pt x="2413" y="4574"/>
                    </a:lnTo>
                    <a:lnTo>
                      <a:pt x="2466" y="4592"/>
                    </a:lnTo>
                    <a:lnTo>
                      <a:pt x="2628" y="4592"/>
                    </a:lnTo>
                    <a:lnTo>
                      <a:pt x="2680" y="4592"/>
                    </a:lnTo>
                    <a:lnTo>
                      <a:pt x="2752" y="4610"/>
                    </a:lnTo>
                    <a:lnTo>
                      <a:pt x="2788" y="4647"/>
                    </a:lnTo>
                    <a:lnTo>
                      <a:pt x="2842" y="4681"/>
                    </a:lnTo>
                    <a:lnTo>
                      <a:pt x="2877" y="4718"/>
                    </a:lnTo>
                    <a:lnTo>
                      <a:pt x="2895" y="4770"/>
                    </a:lnTo>
                    <a:lnTo>
                      <a:pt x="2913" y="4824"/>
                    </a:lnTo>
                    <a:lnTo>
                      <a:pt x="2932" y="4896"/>
                    </a:lnTo>
                    <a:lnTo>
                      <a:pt x="2932" y="5163"/>
                    </a:lnTo>
                    <a:lnTo>
                      <a:pt x="2913" y="5215"/>
                    </a:lnTo>
                    <a:lnTo>
                      <a:pt x="2895" y="5271"/>
                    </a:lnTo>
                    <a:lnTo>
                      <a:pt x="2877" y="5323"/>
                    </a:lnTo>
                    <a:lnTo>
                      <a:pt x="2842" y="5360"/>
                    </a:lnTo>
                    <a:lnTo>
                      <a:pt x="2788" y="5397"/>
                    </a:lnTo>
                    <a:lnTo>
                      <a:pt x="2752" y="5430"/>
                    </a:lnTo>
                    <a:lnTo>
                      <a:pt x="2680" y="5449"/>
                    </a:lnTo>
                    <a:lnTo>
                      <a:pt x="2628" y="5449"/>
                    </a:lnTo>
                    <a:lnTo>
                      <a:pt x="2483" y="5449"/>
                    </a:lnTo>
                    <a:lnTo>
                      <a:pt x="2431" y="5467"/>
                    </a:lnTo>
                    <a:lnTo>
                      <a:pt x="2376" y="5503"/>
                    </a:lnTo>
                    <a:lnTo>
                      <a:pt x="2342" y="5538"/>
                    </a:lnTo>
                    <a:lnTo>
                      <a:pt x="2324" y="5608"/>
                    </a:lnTo>
                    <a:lnTo>
                      <a:pt x="2342" y="5663"/>
                    </a:lnTo>
                    <a:lnTo>
                      <a:pt x="2376" y="5718"/>
                    </a:lnTo>
                    <a:lnTo>
                      <a:pt x="2431" y="5752"/>
                    </a:lnTo>
                    <a:lnTo>
                      <a:pt x="2483" y="5752"/>
                    </a:lnTo>
                    <a:lnTo>
                      <a:pt x="2628" y="5752"/>
                    </a:lnTo>
                    <a:lnTo>
                      <a:pt x="2680" y="5771"/>
                    </a:lnTo>
                    <a:lnTo>
                      <a:pt x="2752" y="5771"/>
                    </a:lnTo>
                    <a:lnTo>
                      <a:pt x="2788" y="5807"/>
                    </a:lnTo>
                    <a:lnTo>
                      <a:pt x="2842" y="5842"/>
                    </a:lnTo>
                    <a:lnTo>
                      <a:pt x="2877" y="5896"/>
                    </a:lnTo>
                    <a:lnTo>
                      <a:pt x="2895" y="5931"/>
                    </a:lnTo>
                    <a:lnTo>
                      <a:pt x="2913" y="5986"/>
                    </a:lnTo>
                    <a:lnTo>
                      <a:pt x="2932" y="6056"/>
                    </a:lnTo>
                    <a:lnTo>
                      <a:pt x="2932" y="6324"/>
                    </a:lnTo>
                    <a:lnTo>
                      <a:pt x="2913" y="6379"/>
                    </a:lnTo>
                    <a:lnTo>
                      <a:pt x="2895" y="6431"/>
                    </a:lnTo>
                    <a:lnTo>
                      <a:pt x="2877" y="6484"/>
                    </a:lnTo>
                    <a:lnTo>
                      <a:pt x="2842" y="6539"/>
                    </a:lnTo>
                    <a:lnTo>
                      <a:pt x="2788" y="6575"/>
                    </a:lnTo>
                    <a:lnTo>
                      <a:pt x="2752" y="6593"/>
                    </a:lnTo>
                    <a:lnTo>
                      <a:pt x="2680" y="6610"/>
                    </a:lnTo>
                    <a:lnTo>
                      <a:pt x="2628" y="6610"/>
                    </a:lnTo>
                    <a:lnTo>
                      <a:pt x="2342" y="6610"/>
                    </a:lnTo>
                    <a:lnTo>
                      <a:pt x="2324" y="6627"/>
                    </a:lnTo>
                    <a:lnTo>
                      <a:pt x="1735" y="6627"/>
                    </a:lnTo>
                    <a:lnTo>
                      <a:pt x="1483" y="6627"/>
                    </a:lnTo>
                    <a:lnTo>
                      <a:pt x="1322" y="6610"/>
                    </a:lnTo>
                    <a:lnTo>
                      <a:pt x="1161" y="6556"/>
                    </a:lnTo>
                    <a:lnTo>
                      <a:pt x="1018" y="6484"/>
                    </a:lnTo>
                    <a:lnTo>
                      <a:pt x="893" y="6379"/>
                    </a:lnTo>
                    <a:lnTo>
                      <a:pt x="787" y="6252"/>
                    </a:lnTo>
                    <a:lnTo>
                      <a:pt x="715" y="6111"/>
                    </a:lnTo>
                    <a:lnTo>
                      <a:pt x="661" y="5949"/>
                    </a:lnTo>
                    <a:lnTo>
                      <a:pt x="642" y="5789"/>
                    </a:lnTo>
                    <a:lnTo>
                      <a:pt x="642" y="4555"/>
                    </a:lnTo>
                    <a:close/>
                    <a:moveTo>
                      <a:pt x="11437" y="1697"/>
                    </a:moveTo>
                    <a:lnTo>
                      <a:pt x="11526" y="1735"/>
                    </a:lnTo>
                    <a:lnTo>
                      <a:pt x="11579" y="1787"/>
                    </a:lnTo>
                    <a:lnTo>
                      <a:pt x="11632" y="1876"/>
                    </a:lnTo>
                    <a:lnTo>
                      <a:pt x="11649" y="1965"/>
                    </a:lnTo>
                    <a:lnTo>
                      <a:pt x="11649" y="2948"/>
                    </a:lnTo>
                    <a:lnTo>
                      <a:pt x="11632" y="3020"/>
                    </a:lnTo>
                    <a:lnTo>
                      <a:pt x="11579" y="3091"/>
                    </a:lnTo>
                    <a:lnTo>
                      <a:pt x="11508" y="3109"/>
                    </a:lnTo>
                    <a:lnTo>
                      <a:pt x="11437" y="3109"/>
                    </a:lnTo>
                    <a:lnTo>
                      <a:pt x="11168" y="3073"/>
                    </a:lnTo>
                    <a:lnTo>
                      <a:pt x="10882" y="3055"/>
                    </a:lnTo>
                    <a:lnTo>
                      <a:pt x="10578" y="3073"/>
                    </a:lnTo>
                    <a:lnTo>
                      <a:pt x="10294" y="3126"/>
                    </a:lnTo>
                    <a:lnTo>
                      <a:pt x="9988" y="3199"/>
                    </a:lnTo>
                    <a:lnTo>
                      <a:pt x="9702" y="3306"/>
                    </a:lnTo>
                    <a:lnTo>
                      <a:pt x="9435" y="3449"/>
                    </a:lnTo>
                    <a:lnTo>
                      <a:pt x="9184" y="3610"/>
                    </a:lnTo>
                    <a:lnTo>
                      <a:pt x="9131" y="3627"/>
                    </a:lnTo>
                    <a:lnTo>
                      <a:pt x="9079" y="3627"/>
                    </a:lnTo>
                    <a:lnTo>
                      <a:pt x="9043" y="3591"/>
                    </a:lnTo>
                    <a:lnTo>
                      <a:pt x="9023" y="3538"/>
                    </a:lnTo>
                    <a:lnTo>
                      <a:pt x="9023" y="2536"/>
                    </a:lnTo>
                    <a:lnTo>
                      <a:pt x="9043" y="2431"/>
                    </a:lnTo>
                    <a:lnTo>
                      <a:pt x="9079" y="2324"/>
                    </a:lnTo>
                    <a:lnTo>
                      <a:pt x="9131" y="2253"/>
                    </a:lnTo>
                    <a:lnTo>
                      <a:pt x="9184" y="2180"/>
                    </a:lnTo>
                    <a:lnTo>
                      <a:pt x="9435" y="2020"/>
                    </a:lnTo>
                    <a:lnTo>
                      <a:pt x="9702" y="1894"/>
                    </a:lnTo>
                    <a:lnTo>
                      <a:pt x="9970" y="1787"/>
                    </a:lnTo>
                    <a:lnTo>
                      <a:pt x="10257" y="1697"/>
                    </a:lnTo>
                    <a:lnTo>
                      <a:pt x="10559" y="1661"/>
                    </a:lnTo>
                    <a:lnTo>
                      <a:pt x="10847" y="1646"/>
                    </a:lnTo>
                    <a:lnTo>
                      <a:pt x="11151" y="1646"/>
                    </a:lnTo>
                    <a:lnTo>
                      <a:pt x="11437" y="16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742" name="Freeform 80"/>
            <p:cNvSpPr>
              <a:spLocks noEditPoints="1"/>
            </p:cNvSpPr>
            <p:nvPr/>
          </p:nvSpPr>
          <p:spPr bwMode="auto">
            <a:xfrm>
              <a:off x="7720719" y="1335988"/>
              <a:ext cx="458081" cy="198107"/>
            </a:xfrm>
            <a:custGeom>
              <a:avLst/>
              <a:gdLst/>
              <a:ahLst/>
              <a:cxnLst>
                <a:cxn ang="0">
                  <a:pos x="15289" y="2752"/>
                </a:cxn>
                <a:cxn ang="0">
                  <a:pos x="8198" y="0"/>
                </a:cxn>
                <a:cxn ang="0">
                  <a:pos x="982" y="1821"/>
                </a:cxn>
                <a:cxn ang="0">
                  <a:pos x="803" y="2019"/>
                </a:cxn>
                <a:cxn ang="0">
                  <a:pos x="715" y="2252"/>
                </a:cxn>
                <a:cxn ang="0">
                  <a:pos x="749" y="2519"/>
                </a:cxn>
                <a:cxn ang="0">
                  <a:pos x="893" y="2733"/>
                </a:cxn>
                <a:cxn ang="0">
                  <a:pos x="3822" y="4254"/>
                </a:cxn>
                <a:cxn ang="0">
                  <a:pos x="7378" y="6059"/>
                </a:cxn>
                <a:cxn ang="0">
                  <a:pos x="7484" y="6093"/>
                </a:cxn>
                <a:cxn ang="0">
                  <a:pos x="7753" y="6077"/>
                </a:cxn>
                <a:cxn ang="0">
                  <a:pos x="14789" y="4163"/>
                </a:cxn>
                <a:cxn ang="0">
                  <a:pos x="14772" y="4790"/>
                </a:cxn>
                <a:cxn ang="0">
                  <a:pos x="14647" y="5271"/>
                </a:cxn>
                <a:cxn ang="0">
                  <a:pos x="14432" y="5575"/>
                </a:cxn>
                <a:cxn ang="0">
                  <a:pos x="14291" y="5664"/>
                </a:cxn>
                <a:cxn ang="0">
                  <a:pos x="7289" y="7970"/>
                </a:cxn>
                <a:cxn ang="0">
                  <a:pos x="1393" y="4862"/>
                </a:cxn>
                <a:cxn ang="0">
                  <a:pos x="679" y="4539"/>
                </a:cxn>
                <a:cxn ang="0">
                  <a:pos x="322" y="4611"/>
                </a:cxn>
                <a:cxn ang="0">
                  <a:pos x="70" y="4862"/>
                </a:cxn>
                <a:cxn ang="0">
                  <a:pos x="0" y="5219"/>
                </a:cxn>
                <a:cxn ang="0">
                  <a:pos x="141" y="5541"/>
                </a:cxn>
                <a:cxn ang="0">
                  <a:pos x="3465" y="7346"/>
                </a:cxn>
                <a:cxn ang="0">
                  <a:pos x="7235" y="9257"/>
                </a:cxn>
                <a:cxn ang="0">
                  <a:pos x="9432" y="8562"/>
                </a:cxn>
                <a:cxn ang="0">
                  <a:pos x="14789" y="7166"/>
                </a:cxn>
                <a:cxn ang="0">
                  <a:pos x="14772" y="7793"/>
                </a:cxn>
                <a:cxn ang="0">
                  <a:pos x="14647" y="8274"/>
                </a:cxn>
                <a:cxn ang="0">
                  <a:pos x="14432" y="8596"/>
                </a:cxn>
                <a:cxn ang="0">
                  <a:pos x="14291" y="8667"/>
                </a:cxn>
                <a:cxn ang="0">
                  <a:pos x="911" y="7614"/>
                </a:cxn>
                <a:cxn ang="0">
                  <a:pos x="553" y="7540"/>
                </a:cxn>
                <a:cxn ang="0">
                  <a:pos x="234" y="7684"/>
                </a:cxn>
                <a:cxn ang="0">
                  <a:pos x="35" y="7988"/>
                </a:cxn>
                <a:cxn ang="0">
                  <a:pos x="35" y="8347"/>
                </a:cxn>
                <a:cxn ang="0">
                  <a:pos x="234" y="8633"/>
                </a:cxn>
                <a:cxn ang="0">
                  <a:pos x="7092" y="12242"/>
                </a:cxn>
                <a:cxn ang="0">
                  <a:pos x="7431" y="12242"/>
                </a:cxn>
                <a:cxn ang="0">
                  <a:pos x="15093" y="9634"/>
                </a:cxn>
                <a:cxn ang="0">
                  <a:pos x="15629" y="9060"/>
                </a:cxn>
                <a:cxn ang="0">
                  <a:pos x="15951" y="8222"/>
                </a:cxn>
                <a:cxn ang="0">
                  <a:pos x="16040" y="7364"/>
                </a:cxn>
                <a:cxn ang="0">
                  <a:pos x="15881" y="6506"/>
                </a:cxn>
                <a:cxn ang="0">
                  <a:pos x="15629" y="6041"/>
                </a:cxn>
                <a:cxn ang="0">
                  <a:pos x="15897" y="5433"/>
                </a:cxn>
                <a:cxn ang="0">
                  <a:pos x="16022" y="4592"/>
                </a:cxn>
                <a:cxn ang="0">
                  <a:pos x="15933" y="3628"/>
                </a:cxn>
                <a:cxn ang="0">
                  <a:pos x="15754" y="3217"/>
                </a:cxn>
                <a:cxn ang="0">
                  <a:pos x="15504" y="2894"/>
                </a:cxn>
                <a:cxn ang="0">
                  <a:pos x="6341" y="3396"/>
                </a:cxn>
                <a:cxn ang="0">
                  <a:pos x="6341" y="3290"/>
                </a:cxn>
                <a:cxn ang="0">
                  <a:pos x="6413" y="3217"/>
                </a:cxn>
                <a:cxn ang="0">
                  <a:pos x="10237" y="2306"/>
                </a:cxn>
                <a:cxn ang="0">
                  <a:pos x="11985" y="2948"/>
                </a:cxn>
                <a:cxn ang="0">
                  <a:pos x="12056" y="3037"/>
                </a:cxn>
                <a:cxn ang="0">
                  <a:pos x="12041" y="3145"/>
                </a:cxn>
                <a:cxn ang="0">
                  <a:pos x="9788" y="3769"/>
                </a:cxn>
                <a:cxn ang="0">
                  <a:pos x="8109" y="4184"/>
                </a:cxn>
                <a:cxn ang="0">
                  <a:pos x="6608" y="3557"/>
                </a:cxn>
              </a:cxnLst>
              <a:rect l="0" t="0" r="r" b="b"/>
              <a:pathLst>
                <a:path w="16040" h="12260">
                  <a:moveTo>
                    <a:pt x="15504" y="2894"/>
                  </a:moveTo>
                  <a:lnTo>
                    <a:pt x="15396" y="2823"/>
                  </a:lnTo>
                  <a:lnTo>
                    <a:pt x="15289" y="2752"/>
                  </a:lnTo>
                  <a:lnTo>
                    <a:pt x="15184" y="2716"/>
                  </a:lnTo>
                  <a:lnTo>
                    <a:pt x="15075" y="2682"/>
                  </a:lnTo>
                  <a:lnTo>
                    <a:pt x="8198" y="0"/>
                  </a:lnTo>
                  <a:lnTo>
                    <a:pt x="1162" y="1769"/>
                  </a:lnTo>
                  <a:lnTo>
                    <a:pt x="1072" y="1787"/>
                  </a:lnTo>
                  <a:lnTo>
                    <a:pt x="982" y="1821"/>
                  </a:lnTo>
                  <a:lnTo>
                    <a:pt x="911" y="1877"/>
                  </a:lnTo>
                  <a:lnTo>
                    <a:pt x="858" y="1948"/>
                  </a:lnTo>
                  <a:lnTo>
                    <a:pt x="803" y="2019"/>
                  </a:lnTo>
                  <a:lnTo>
                    <a:pt x="768" y="2091"/>
                  </a:lnTo>
                  <a:lnTo>
                    <a:pt x="733" y="2164"/>
                  </a:lnTo>
                  <a:lnTo>
                    <a:pt x="715" y="2252"/>
                  </a:lnTo>
                  <a:lnTo>
                    <a:pt x="715" y="2341"/>
                  </a:lnTo>
                  <a:lnTo>
                    <a:pt x="733" y="2429"/>
                  </a:lnTo>
                  <a:lnTo>
                    <a:pt x="749" y="2519"/>
                  </a:lnTo>
                  <a:lnTo>
                    <a:pt x="787" y="2591"/>
                  </a:lnTo>
                  <a:lnTo>
                    <a:pt x="822" y="2663"/>
                  </a:lnTo>
                  <a:lnTo>
                    <a:pt x="893" y="2733"/>
                  </a:lnTo>
                  <a:lnTo>
                    <a:pt x="947" y="2787"/>
                  </a:lnTo>
                  <a:lnTo>
                    <a:pt x="1037" y="2842"/>
                  </a:lnTo>
                  <a:lnTo>
                    <a:pt x="3822" y="4254"/>
                  </a:lnTo>
                  <a:lnTo>
                    <a:pt x="7216" y="5988"/>
                  </a:lnTo>
                  <a:lnTo>
                    <a:pt x="7289" y="6022"/>
                  </a:lnTo>
                  <a:lnTo>
                    <a:pt x="7378" y="6059"/>
                  </a:lnTo>
                  <a:lnTo>
                    <a:pt x="7396" y="6077"/>
                  </a:lnTo>
                  <a:lnTo>
                    <a:pt x="7411" y="6077"/>
                  </a:lnTo>
                  <a:lnTo>
                    <a:pt x="7484" y="6093"/>
                  </a:lnTo>
                  <a:lnTo>
                    <a:pt x="7573" y="6093"/>
                  </a:lnTo>
                  <a:lnTo>
                    <a:pt x="7661" y="6093"/>
                  </a:lnTo>
                  <a:lnTo>
                    <a:pt x="7753" y="6077"/>
                  </a:lnTo>
                  <a:lnTo>
                    <a:pt x="12199" y="4718"/>
                  </a:lnTo>
                  <a:lnTo>
                    <a:pt x="14736" y="3931"/>
                  </a:lnTo>
                  <a:lnTo>
                    <a:pt x="14789" y="4163"/>
                  </a:lnTo>
                  <a:lnTo>
                    <a:pt x="14807" y="4450"/>
                  </a:lnTo>
                  <a:lnTo>
                    <a:pt x="14789" y="4611"/>
                  </a:lnTo>
                  <a:lnTo>
                    <a:pt x="14772" y="4790"/>
                  </a:lnTo>
                  <a:lnTo>
                    <a:pt x="14736" y="4951"/>
                  </a:lnTo>
                  <a:lnTo>
                    <a:pt x="14702" y="5129"/>
                  </a:lnTo>
                  <a:lnTo>
                    <a:pt x="14647" y="5271"/>
                  </a:lnTo>
                  <a:lnTo>
                    <a:pt x="14576" y="5396"/>
                  </a:lnTo>
                  <a:lnTo>
                    <a:pt x="14505" y="5504"/>
                  </a:lnTo>
                  <a:lnTo>
                    <a:pt x="14432" y="5575"/>
                  </a:lnTo>
                  <a:lnTo>
                    <a:pt x="14379" y="5630"/>
                  </a:lnTo>
                  <a:lnTo>
                    <a:pt x="14307" y="5664"/>
                  </a:lnTo>
                  <a:lnTo>
                    <a:pt x="14291" y="5664"/>
                  </a:lnTo>
                  <a:lnTo>
                    <a:pt x="10288" y="6987"/>
                  </a:lnTo>
                  <a:lnTo>
                    <a:pt x="9056" y="7401"/>
                  </a:lnTo>
                  <a:lnTo>
                    <a:pt x="7289" y="7970"/>
                  </a:lnTo>
                  <a:lnTo>
                    <a:pt x="7252" y="7953"/>
                  </a:lnTo>
                  <a:lnTo>
                    <a:pt x="5269" y="6898"/>
                  </a:lnTo>
                  <a:lnTo>
                    <a:pt x="1393" y="4862"/>
                  </a:lnTo>
                  <a:lnTo>
                    <a:pt x="911" y="4611"/>
                  </a:lnTo>
                  <a:lnTo>
                    <a:pt x="787" y="4558"/>
                  </a:lnTo>
                  <a:lnTo>
                    <a:pt x="679" y="4539"/>
                  </a:lnTo>
                  <a:lnTo>
                    <a:pt x="553" y="4539"/>
                  </a:lnTo>
                  <a:lnTo>
                    <a:pt x="445" y="4558"/>
                  </a:lnTo>
                  <a:lnTo>
                    <a:pt x="322" y="4611"/>
                  </a:lnTo>
                  <a:lnTo>
                    <a:pt x="234" y="4665"/>
                  </a:lnTo>
                  <a:lnTo>
                    <a:pt x="141" y="4753"/>
                  </a:lnTo>
                  <a:lnTo>
                    <a:pt x="70" y="4862"/>
                  </a:lnTo>
                  <a:lnTo>
                    <a:pt x="35" y="4985"/>
                  </a:lnTo>
                  <a:lnTo>
                    <a:pt x="0" y="5092"/>
                  </a:lnTo>
                  <a:lnTo>
                    <a:pt x="0" y="5219"/>
                  </a:lnTo>
                  <a:lnTo>
                    <a:pt x="35" y="5326"/>
                  </a:lnTo>
                  <a:lnTo>
                    <a:pt x="70" y="5433"/>
                  </a:lnTo>
                  <a:lnTo>
                    <a:pt x="141" y="5541"/>
                  </a:lnTo>
                  <a:lnTo>
                    <a:pt x="234" y="5630"/>
                  </a:lnTo>
                  <a:lnTo>
                    <a:pt x="340" y="5700"/>
                  </a:lnTo>
                  <a:lnTo>
                    <a:pt x="3465" y="7346"/>
                  </a:lnTo>
                  <a:lnTo>
                    <a:pt x="6948" y="9186"/>
                  </a:lnTo>
                  <a:lnTo>
                    <a:pt x="7092" y="9239"/>
                  </a:lnTo>
                  <a:lnTo>
                    <a:pt x="7235" y="9257"/>
                  </a:lnTo>
                  <a:lnTo>
                    <a:pt x="7341" y="9257"/>
                  </a:lnTo>
                  <a:lnTo>
                    <a:pt x="7431" y="9223"/>
                  </a:lnTo>
                  <a:lnTo>
                    <a:pt x="9432" y="8562"/>
                  </a:lnTo>
                  <a:lnTo>
                    <a:pt x="12199" y="7720"/>
                  </a:lnTo>
                  <a:lnTo>
                    <a:pt x="14736" y="6953"/>
                  </a:lnTo>
                  <a:lnTo>
                    <a:pt x="14789" y="7166"/>
                  </a:lnTo>
                  <a:lnTo>
                    <a:pt x="14807" y="7470"/>
                  </a:lnTo>
                  <a:lnTo>
                    <a:pt x="14789" y="7629"/>
                  </a:lnTo>
                  <a:lnTo>
                    <a:pt x="14772" y="7793"/>
                  </a:lnTo>
                  <a:lnTo>
                    <a:pt x="14736" y="7970"/>
                  </a:lnTo>
                  <a:lnTo>
                    <a:pt x="14702" y="8133"/>
                  </a:lnTo>
                  <a:lnTo>
                    <a:pt x="14647" y="8274"/>
                  </a:lnTo>
                  <a:lnTo>
                    <a:pt x="14576" y="8400"/>
                  </a:lnTo>
                  <a:lnTo>
                    <a:pt x="14505" y="8507"/>
                  </a:lnTo>
                  <a:lnTo>
                    <a:pt x="14432" y="8596"/>
                  </a:lnTo>
                  <a:lnTo>
                    <a:pt x="14379" y="8633"/>
                  </a:lnTo>
                  <a:lnTo>
                    <a:pt x="14307" y="8667"/>
                  </a:lnTo>
                  <a:lnTo>
                    <a:pt x="14291" y="8667"/>
                  </a:lnTo>
                  <a:lnTo>
                    <a:pt x="7289" y="10991"/>
                  </a:lnTo>
                  <a:lnTo>
                    <a:pt x="1393" y="7863"/>
                  </a:lnTo>
                  <a:lnTo>
                    <a:pt x="911" y="7614"/>
                  </a:lnTo>
                  <a:lnTo>
                    <a:pt x="787" y="7559"/>
                  </a:lnTo>
                  <a:lnTo>
                    <a:pt x="679" y="7540"/>
                  </a:lnTo>
                  <a:lnTo>
                    <a:pt x="553" y="7540"/>
                  </a:lnTo>
                  <a:lnTo>
                    <a:pt x="445" y="7578"/>
                  </a:lnTo>
                  <a:lnTo>
                    <a:pt x="322" y="7614"/>
                  </a:lnTo>
                  <a:lnTo>
                    <a:pt x="234" y="7684"/>
                  </a:lnTo>
                  <a:lnTo>
                    <a:pt x="141" y="7773"/>
                  </a:lnTo>
                  <a:lnTo>
                    <a:pt x="70" y="7863"/>
                  </a:lnTo>
                  <a:lnTo>
                    <a:pt x="35" y="7988"/>
                  </a:lnTo>
                  <a:lnTo>
                    <a:pt x="0" y="8114"/>
                  </a:lnTo>
                  <a:lnTo>
                    <a:pt x="0" y="8222"/>
                  </a:lnTo>
                  <a:lnTo>
                    <a:pt x="35" y="8347"/>
                  </a:lnTo>
                  <a:lnTo>
                    <a:pt x="70" y="8456"/>
                  </a:lnTo>
                  <a:lnTo>
                    <a:pt x="141" y="8544"/>
                  </a:lnTo>
                  <a:lnTo>
                    <a:pt x="234" y="8633"/>
                  </a:lnTo>
                  <a:lnTo>
                    <a:pt x="340" y="8704"/>
                  </a:lnTo>
                  <a:lnTo>
                    <a:pt x="6948" y="12190"/>
                  </a:lnTo>
                  <a:lnTo>
                    <a:pt x="7092" y="12242"/>
                  </a:lnTo>
                  <a:lnTo>
                    <a:pt x="7235" y="12260"/>
                  </a:lnTo>
                  <a:lnTo>
                    <a:pt x="7341" y="12260"/>
                  </a:lnTo>
                  <a:lnTo>
                    <a:pt x="7431" y="12242"/>
                  </a:lnTo>
                  <a:lnTo>
                    <a:pt x="14666" y="9849"/>
                  </a:lnTo>
                  <a:lnTo>
                    <a:pt x="14878" y="9757"/>
                  </a:lnTo>
                  <a:lnTo>
                    <a:pt x="15093" y="9634"/>
                  </a:lnTo>
                  <a:lnTo>
                    <a:pt x="15289" y="9473"/>
                  </a:lnTo>
                  <a:lnTo>
                    <a:pt x="15469" y="9294"/>
                  </a:lnTo>
                  <a:lnTo>
                    <a:pt x="15629" y="9060"/>
                  </a:lnTo>
                  <a:lnTo>
                    <a:pt x="15754" y="8811"/>
                  </a:lnTo>
                  <a:lnTo>
                    <a:pt x="15863" y="8526"/>
                  </a:lnTo>
                  <a:lnTo>
                    <a:pt x="15951" y="8222"/>
                  </a:lnTo>
                  <a:lnTo>
                    <a:pt x="16003" y="7953"/>
                  </a:lnTo>
                  <a:lnTo>
                    <a:pt x="16022" y="7648"/>
                  </a:lnTo>
                  <a:lnTo>
                    <a:pt x="16040" y="7364"/>
                  </a:lnTo>
                  <a:lnTo>
                    <a:pt x="16003" y="7060"/>
                  </a:lnTo>
                  <a:lnTo>
                    <a:pt x="15969" y="6772"/>
                  </a:lnTo>
                  <a:lnTo>
                    <a:pt x="15881" y="6506"/>
                  </a:lnTo>
                  <a:lnTo>
                    <a:pt x="15773" y="6254"/>
                  </a:lnTo>
                  <a:lnTo>
                    <a:pt x="15702" y="6149"/>
                  </a:lnTo>
                  <a:lnTo>
                    <a:pt x="15629" y="6041"/>
                  </a:lnTo>
                  <a:lnTo>
                    <a:pt x="15736" y="5863"/>
                  </a:lnTo>
                  <a:lnTo>
                    <a:pt x="15807" y="5648"/>
                  </a:lnTo>
                  <a:lnTo>
                    <a:pt x="15897" y="5433"/>
                  </a:lnTo>
                  <a:lnTo>
                    <a:pt x="15951" y="5219"/>
                  </a:lnTo>
                  <a:lnTo>
                    <a:pt x="16003" y="4917"/>
                  </a:lnTo>
                  <a:lnTo>
                    <a:pt x="16022" y="4592"/>
                  </a:lnTo>
                  <a:lnTo>
                    <a:pt x="16022" y="4254"/>
                  </a:lnTo>
                  <a:lnTo>
                    <a:pt x="16003" y="3931"/>
                  </a:lnTo>
                  <a:lnTo>
                    <a:pt x="15933" y="3628"/>
                  </a:lnTo>
                  <a:lnTo>
                    <a:pt x="15881" y="3486"/>
                  </a:lnTo>
                  <a:lnTo>
                    <a:pt x="15825" y="3342"/>
                  </a:lnTo>
                  <a:lnTo>
                    <a:pt x="15754" y="3217"/>
                  </a:lnTo>
                  <a:lnTo>
                    <a:pt x="15683" y="3091"/>
                  </a:lnTo>
                  <a:lnTo>
                    <a:pt x="15592" y="2986"/>
                  </a:lnTo>
                  <a:lnTo>
                    <a:pt x="15504" y="2894"/>
                  </a:lnTo>
                  <a:close/>
                  <a:moveTo>
                    <a:pt x="6394" y="3449"/>
                  </a:moveTo>
                  <a:lnTo>
                    <a:pt x="6359" y="3431"/>
                  </a:lnTo>
                  <a:lnTo>
                    <a:pt x="6341" y="3396"/>
                  </a:lnTo>
                  <a:lnTo>
                    <a:pt x="6323" y="3377"/>
                  </a:lnTo>
                  <a:lnTo>
                    <a:pt x="6323" y="3324"/>
                  </a:lnTo>
                  <a:lnTo>
                    <a:pt x="6341" y="3290"/>
                  </a:lnTo>
                  <a:lnTo>
                    <a:pt x="6359" y="3271"/>
                  </a:lnTo>
                  <a:lnTo>
                    <a:pt x="6375" y="3235"/>
                  </a:lnTo>
                  <a:lnTo>
                    <a:pt x="6413" y="3217"/>
                  </a:lnTo>
                  <a:lnTo>
                    <a:pt x="9896" y="2341"/>
                  </a:lnTo>
                  <a:lnTo>
                    <a:pt x="10055" y="2306"/>
                  </a:lnTo>
                  <a:lnTo>
                    <a:pt x="10237" y="2306"/>
                  </a:lnTo>
                  <a:lnTo>
                    <a:pt x="10414" y="2341"/>
                  </a:lnTo>
                  <a:lnTo>
                    <a:pt x="10574" y="2395"/>
                  </a:lnTo>
                  <a:lnTo>
                    <a:pt x="11985" y="2948"/>
                  </a:lnTo>
                  <a:lnTo>
                    <a:pt x="12022" y="2986"/>
                  </a:lnTo>
                  <a:lnTo>
                    <a:pt x="12056" y="3001"/>
                  </a:lnTo>
                  <a:lnTo>
                    <a:pt x="12056" y="3037"/>
                  </a:lnTo>
                  <a:lnTo>
                    <a:pt x="12074" y="3075"/>
                  </a:lnTo>
                  <a:lnTo>
                    <a:pt x="12056" y="3109"/>
                  </a:lnTo>
                  <a:lnTo>
                    <a:pt x="12041" y="3145"/>
                  </a:lnTo>
                  <a:lnTo>
                    <a:pt x="12022" y="3163"/>
                  </a:lnTo>
                  <a:lnTo>
                    <a:pt x="11985" y="3182"/>
                  </a:lnTo>
                  <a:lnTo>
                    <a:pt x="9788" y="3769"/>
                  </a:lnTo>
                  <a:lnTo>
                    <a:pt x="8449" y="4147"/>
                  </a:lnTo>
                  <a:lnTo>
                    <a:pt x="8288" y="4184"/>
                  </a:lnTo>
                  <a:lnTo>
                    <a:pt x="8109" y="4184"/>
                  </a:lnTo>
                  <a:lnTo>
                    <a:pt x="7949" y="4147"/>
                  </a:lnTo>
                  <a:lnTo>
                    <a:pt x="7787" y="4092"/>
                  </a:lnTo>
                  <a:lnTo>
                    <a:pt x="6608" y="3557"/>
                  </a:lnTo>
                  <a:lnTo>
                    <a:pt x="6394" y="3449"/>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440"/>
            <p:cNvGrpSpPr/>
            <p:nvPr/>
          </p:nvGrpSpPr>
          <p:grpSpPr>
            <a:xfrm>
              <a:off x="7732059" y="1943682"/>
              <a:ext cx="484841" cy="361751"/>
              <a:chOff x="-3025775" y="3676650"/>
              <a:chExt cx="2308225" cy="2022475"/>
            </a:xfrm>
            <a:solidFill>
              <a:schemeClr val="tx1">
                <a:lumMod val="50000"/>
                <a:lumOff val="50000"/>
              </a:schemeClr>
            </a:solidFill>
          </p:grpSpPr>
          <p:sp>
            <p:nvSpPr>
              <p:cNvPr id="748" name="Freeform 164"/>
              <p:cNvSpPr>
                <a:spLocks/>
              </p:cNvSpPr>
              <p:nvPr/>
            </p:nvSpPr>
            <p:spPr bwMode="auto">
              <a:xfrm>
                <a:off x="-2822575" y="3676650"/>
                <a:ext cx="139700" cy="136525"/>
              </a:xfrm>
              <a:custGeom>
                <a:avLst/>
                <a:gdLst/>
                <a:ahLst/>
                <a:cxnLst>
                  <a:cxn ang="0">
                    <a:pos x="1055" y="504"/>
                  </a:cxn>
                  <a:cxn ang="0">
                    <a:pos x="1031" y="624"/>
                  </a:cxn>
                  <a:cxn ang="0">
                    <a:pos x="1007" y="720"/>
                  </a:cxn>
                  <a:cxn ang="0">
                    <a:pos x="959" y="792"/>
                  </a:cxn>
                  <a:cxn ang="0">
                    <a:pos x="887" y="864"/>
                  </a:cxn>
                  <a:cxn ang="0">
                    <a:pos x="815" y="936"/>
                  </a:cxn>
                  <a:cxn ang="0">
                    <a:pos x="719" y="984"/>
                  </a:cxn>
                  <a:cxn ang="0">
                    <a:pos x="623" y="1008"/>
                  </a:cxn>
                  <a:cxn ang="0">
                    <a:pos x="527" y="1032"/>
                  </a:cxn>
                  <a:cxn ang="0">
                    <a:pos x="431" y="1008"/>
                  </a:cxn>
                  <a:cxn ang="0">
                    <a:pos x="335" y="984"/>
                  </a:cxn>
                  <a:cxn ang="0">
                    <a:pos x="239" y="936"/>
                  </a:cxn>
                  <a:cxn ang="0">
                    <a:pos x="167" y="864"/>
                  </a:cxn>
                  <a:cxn ang="0">
                    <a:pos x="95" y="792"/>
                  </a:cxn>
                  <a:cxn ang="0">
                    <a:pos x="47" y="720"/>
                  </a:cxn>
                  <a:cxn ang="0">
                    <a:pos x="24" y="624"/>
                  </a:cxn>
                  <a:cxn ang="0">
                    <a:pos x="0" y="504"/>
                  </a:cxn>
                  <a:cxn ang="0">
                    <a:pos x="24" y="408"/>
                  </a:cxn>
                  <a:cxn ang="0">
                    <a:pos x="47" y="312"/>
                  </a:cxn>
                  <a:cxn ang="0">
                    <a:pos x="95" y="216"/>
                  </a:cxn>
                  <a:cxn ang="0">
                    <a:pos x="167" y="144"/>
                  </a:cxn>
                  <a:cxn ang="0">
                    <a:pos x="239" y="72"/>
                  </a:cxn>
                  <a:cxn ang="0">
                    <a:pos x="335" y="24"/>
                  </a:cxn>
                  <a:cxn ang="0">
                    <a:pos x="431" y="0"/>
                  </a:cxn>
                  <a:cxn ang="0">
                    <a:pos x="527" y="0"/>
                  </a:cxn>
                  <a:cxn ang="0">
                    <a:pos x="623" y="0"/>
                  </a:cxn>
                  <a:cxn ang="0">
                    <a:pos x="719" y="24"/>
                  </a:cxn>
                  <a:cxn ang="0">
                    <a:pos x="815" y="72"/>
                  </a:cxn>
                  <a:cxn ang="0">
                    <a:pos x="887" y="144"/>
                  </a:cxn>
                  <a:cxn ang="0">
                    <a:pos x="959" y="216"/>
                  </a:cxn>
                  <a:cxn ang="0">
                    <a:pos x="1007" y="312"/>
                  </a:cxn>
                  <a:cxn ang="0">
                    <a:pos x="1031" y="408"/>
                  </a:cxn>
                  <a:cxn ang="0">
                    <a:pos x="1055" y="504"/>
                  </a:cxn>
                </a:cxnLst>
                <a:rect l="0" t="0" r="r" b="b"/>
                <a:pathLst>
                  <a:path w="1055" h="1032">
                    <a:moveTo>
                      <a:pt x="1055" y="504"/>
                    </a:moveTo>
                    <a:lnTo>
                      <a:pt x="1031" y="624"/>
                    </a:lnTo>
                    <a:lnTo>
                      <a:pt x="1007" y="720"/>
                    </a:lnTo>
                    <a:lnTo>
                      <a:pt x="959" y="792"/>
                    </a:lnTo>
                    <a:lnTo>
                      <a:pt x="887" y="864"/>
                    </a:lnTo>
                    <a:lnTo>
                      <a:pt x="815" y="936"/>
                    </a:lnTo>
                    <a:lnTo>
                      <a:pt x="719" y="984"/>
                    </a:lnTo>
                    <a:lnTo>
                      <a:pt x="623" y="1008"/>
                    </a:lnTo>
                    <a:lnTo>
                      <a:pt x="527" y="1032"/>
                    </a:lnTo>
                    <a:lnTo>
                      <a:pt x="431" y="1008"/>
                    </a:lnTo>
                    <a:lnTo>
                      <a:pt x="335" y="984"/>
                    </a:lnTo>
                    <a:lnTo>
                      <a:pt x="239" y="936"/>
                    </a:lnTo>
                    <a:lnTo>
                      <a:pt x="167" y="864"/>
                    </a:lnTo>
                    <a:lnTo>
                      <a:pt x="95" y="792"/>
                    </a:lnTo>
                    <a:lnTo>
                      <a:pt x="47" y="720"/>
                    </a:lnTo>
                    <a:lnTo>
                      <a:pt x="24" y="624"/>
                    </a:lnTo>
                    <a:lnTo>
                      <a:pt x="0" y="504"/>
                    </a:lnTo>
                    <a:lnTo>
                      <a:pt x="24" y="408"/>
                    </a:lnTo>
                    <a:lnTo>
                      <a:pt x="47" y="312"/>
                    </a:lnTo>
                    <a:lnTo>
                      <a:pt x="95" y="216"/>
                    </a:lnTo>
                    <a:lnTo>
                      <a:pt x="167" y="144"/>
                    </a:lnTo>
                    <a:lnTo>
                      <a:pt x="239" y="72"/>
                    </a:lnTo>
                    <a:lnTo>
                      <a:pt x="335" y="24"/>
                    </a:lnTo>
                    <a:lnTo>
                      <a:pt x="431" y="0"/>
                    </a:lnTo>
                    <a:lnTo>
                      <a:pt x="527" y="0"/>
                    </a:lnTo>
                    <a:lnTo>
                      <a:pt x="623" y="0"/>
                    </a:lnTo>
                    <a:lnTo>
                      <a:pt x="719" y="24"/>
                    </a:lnTo>
                    <a:lnTo>
                      <a:pt x="815" y="72"/>
                    </a:lnTo>
                    <a:lnTo>
                      <a:pt x="887" y="144"/>
                    </a:lnTo>
                    <a:lnTo>
                      <a:pt x="959" y="216"/>
                    </a:lnTo>
                    <a:lnTo>
                      <a:pt x="1007" y="312"/>
                    </a:lnTo>
                    <a:lnTo>
                      <a:pt x="1031" y="408"/>
                    </a:lnTo>
                    <a:lnTo>
                      <a:pt x="1055" y="5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9" name="Freeform 165"/>
              <p:cNvSpPr>
                <a:spLocks/>
              </p:cNvSpPr>
              <p:nvPr/>
            </p:nvSpPr>
            <p:spPr bwMode="auto">
              <a:xfrm>
                <a:off x="-962025" y="3870325"/>
                <a:ext cx="111125" cy="107950"/>
              </a:xfrm>
              <a:custGeom>
                <a:avLst/>
                <a:gdLst/>
                <a:ahLst/>
                <a:cxnLst>
                  <a:cxn ang="0">
                    <a:pos x="840" y="409"/>
                  </a:cxn>
                  <a:cxn ang="0">
                    <a:pos x="840" y="481"/>
                  </a:cxn>
                  <a:cxn ang="0">
                    <a:pos x="816" y="577"/>
                  </a:cxn>
                  <a:cxn ang="0">
                    <a:pos x="768" y="649"/>
                  </a:cxn>
                  <a:cxn ang="0">
                    <a:pos x="720" y="697"/>
                  </a:cxn>
                  <a:cxn ang="0">
                    <a:pos x="648" y="745"/>
                  </a:cxn>
                  <a:cxn ang="0">
                    <a:pos x="576" y="793"/>
                  </a:cxn>
                  <a:cxn ang="0">
                    <a:pos x="505" y="817"/>
                  </a:cxn>
                  <a:cxn ang="0">
                    <a:pos x="433" y="817"/>
                  </a:cxn>
                  <a:cxn ang="0">
                    <a:pos x="335" y="817"/>
                  </a:cxn>
                  <a:cxn ang="0">
                    <a:pos x="264" y="793"/>
                  </a:cxn>
                  <a:cxn ang="0">
                    <a:pos x="192" y="745"/>
                  </a:cxn>
                  <a:cxn ang="0">
                    <a:pos x="120" y="697"/>
                  </a:cxn>
                  <a:cxn ang="0">
                    <a:pos x="72" y="649"/>
                  </a:cxn>
                  <a:cxn ang="0">
                    <a:pos x="48" y="577"/>
                  </a:cxn>
                  <a:cxn ang="0">
                    <a:pos x="24" y="481"/>
                  </a:cxn>
                  <a:cxn ang="0">
                    <a:pos x="0" y="409"/>
                  </a:cxn>
                  <a:cxn ang="0">
                    <a:pos x="24" y="313"/>
                  </a:cxn>
                  <a:cxn ang="0">
                    <a:pos x="48" y="241"/>
                  </a:cxn>
                  <a:cxn ang="0">
                    <a:pos x="72" y="170"/>
                  </a:cxn>
                  <a:cxn ang="0">
                    <a:pos x="120" y="122"/>
                  </a:cxn>
                  <a:cxn ang="0">
                    <a:pos x="192" y="74"/>
                  </a:cxn>
                  <a:cxn ang="0">
                    <a:pos x="264" y="24"/>
                  </a:cxn>
                  <a:cxn ang="0">
                    <a:pos x="335" y="0"/>
                  </a:cxn>
                  <a:cxn ang="0">
                    <a:pos x="433" y="0"/>
                  </a:cxn>
                  <a:cxn ang="0">
                    <a:pos x="505" y="0"/>
                  </a:cxn>
                  <a:cxn ang="0">
                    <a:pos x="576" y="24"/>
                  </a:cxn>
                  <a:cxn ang="0">
                    <a:pos x="648" y="74"/>
                  </a:cxn>
                  <a:cxn ang="0">
                    <a:pos x="720" y="122"/>
                  </a:cxn>
                  <a:cxn ang="0">
                    <a:pos x="768" y="170"/>
                  </a:cxn>
                  <a:cxn ang="0">
                    <a:pos x="816" y="241"/>
                  </a:cxn>
                  <a:cxn ang="0">
                    <a:pos x="840" y="313"/>
                  </a:cxn>
                  <a:cxn ang="0">
                    <a:pos x="840" y="409"/>
                  </a:cxn>
                </a:cxnLst>
                <a:rect l="0" t="0" r="r" b="b"/>
                <a:pathLst>
                  <a:path w="840" h="817">
                    <a:moveTo>
                      <a:pt x="840" y="409"/>
                    </a:moveTo>
                    <a:lnTo>
                      <a:pt x="840" y="481"/>
                    </a:lnTo>
                    <a:lnTo>
                      <a:pt x="816" y="577"/>
                    </a:lnTo>
                    <a:lnTo>
                      <a:pt x="768" y="649"/>
                    </a:lnTo>
                    <a:lnTo>
                      <a:pt x="720" y="697"/>
                    </a:lnTo>
                    <a:lnTo>
                      <a:pt x="648" y="745"/>
                    </a:lnTo>
                    <a:lnTo>
                      <a:pt x="576" y="793"/>
                    </a:lnTo>
                    <a:lnTo>
                      <a:pt x="505" y="817"/>
                    </a:lnTo>
                    <a:lnTo>
                      <a:pt x="433" y="817"/>
                    </a:lnTo>
                    <a:lnTo>
                      <a:pt x="335" y="817"/>
                    </a:lnTo>
                    <a:lnTo>
                      <a:pt x="264" y="793"/>
                    </a:lnTo>
                    <a:lnTo>
                      <a:pt x="192" y="745"/>
                    </a:lnTo>
                    <a:lnTo>
                      <a:pt x="120" y="697"/>
                    </a:lnTo>
                    <a:lnTo>
                      <a:pt x="72" y="649"/>
                    </a:lnTo>
                    <a:lnTo>
                      <a:pt x="48" y="577"/>
                    </a:lnTo>
                    <a:lnTo>
                      <a:pt x="24" y="481"/>
                    </a:lnTo>
                    <a:lnTo>
                      <a:pt x="0" y="409"/>
                    </a:lnTo>
                    <a:lnTo>
                      <a:pt x="24" y="313"/>
                    </a:lnTo>
                    <a:lnTo>
                      <a:pt x="48" y="241"/>
                    </a:lnTo>
                    <a:lnTo>
                      <a:pt x="72" y="170"/>
                    </a:lnTo>
                    <a:lnTo>
                      <a:pt x="120" y="122"/>
                    </a:lnTo>
                    <a:lnTo>
                      <a:pt x="192" y="74"/>
                    </a:lnTo>
                    <a:lnTo>
                      <a:pt x="264" y="24"/>
                    </a:lnTo>
                    <a:lnTo>
                      <a:pt x="335" y="0"/>
                    </a:lnTo>
                    <a:lnTo>
                      <a:pt x="433" y="0"/>
                    </a:lnTo>
                    <a:lnTo>
                      <a:pt x="505" y="0"/>
                    </a:lnTo>
                    <a:lnTo>
                      <a:pt x="576" y="24"/>
                    </a:lnTo>
                    <a:lnTo>
                      <a:pt x="648" y="74"/>
                    </a:lnTo>
                    <a:lnTo>
                      <a:pt x="720" y="122"/>
                    </a:lnTo>
                    <a:lnTo>
                      <a:pt x="768" y="170"/>
                    </a:lnTo>
                    <a:lnTo>
                      <a:pt x="816" y="241"/>
                    </a:lnTo>
                    <a:lnTo>
                      <a:pt x="840" y="313"/>
                    </a:lnTo>
                    <a:lnTo>
                      <a:pt x="840" y="4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0" name="Freeform 166"/>
              <p:cNvSpPr>
                <a:spLocks/>
              </p:cNvSpPr>
              <p:nvPr/>
            </p:nvSpPr>
            <p:spPr bwMode="auto">
              <a:xfrm>
                <a:off x="-1047750" y="3987800"/>
                <a:ext cx="282575" cy="657225"/>
              </a:xfrm>
              <a:custGeom>
                <a:avLst/>
                <a:gdLst/>
                <a:ahLst/>
                <a:cxnLst>
                  <a:cxn ang="0">
                    <a:pos x="2016" y="624"/>
                  </a:cxn>
                  <a:cxn ang="0">
                    <a:pos x="1944" y="456"/>
                  </a:cxn>
                  <a:cxn ang="0">
                    <a:pos x="1608" y="264"/>
                  </a:cxn>
                  <a:cxn ang="0">
                    <a:pos x="1320" y="96"/>
                  </a:cxn>
                  <a:cxn ang="0">
                    <a:pos x="1296" y="0"/>
                  </a:cxn>
                  <a:cxn ang="0">
                    <a:pos x="1176" y="24"/>
                  </a:cxn>
                  <a:cxn ang="0">
                    <a:pos x="1176" y="192"/>
                  </a:cxn>
                  <a:cxn ang="0">
                    <a:pos x="1129" y="264"/>
                  </a:cxn>
                  <a:cxn ang="0">
                    <a:pos x="1200" y="744"/>
                  </a:cxn>
                  <a:cxn ang="0">
                    <a:pos x="1200" y="1008"/>
                  </a:cxn>
                  <a:cxn ang="0">
                    <a:pos x="1105" y="1344"/>
                  </a:cxn>
                  <a:cxn ang="0">
                    <a:pos x="1031" y="1344"/>
                  </a:cxn>
                  <a:cxn ang="0">
                    <a:pos x="935" y="1008"/>
                  </a:cxn>
                  <a:cxn ang="0">
                    <a:pos x="935" y="744"/>
                  </a:cxn>
                  <a:cxn ang="0">
                    <a:pos x="1031" y="264"/>
                  </a:cxn>
                  <a:cxn ang="0">
                    <a:pos x="959" y="144"/>
                  </a:cxn>
                  <a:cxn ang="0">
                    <a:pos x="864" y="0"/>
                  </a:cxn>
                  <a:cxn ang="0">
                    <a:pos x="840" y="24"/>
                  </a:cxn>
                  <a:cxn ang="0">
                    <a:pos x="720" y="168"/>
                  </a:cxn>
                  <a:cxn ang="0">
                    <a:pos x="288" y="384"/>
                  </a:cxn>
                  <a:cxn ang="0">
                    <a:pos x="168" y="528"/>
                  </a:cxn>
                  <a:cxn ang="0">
                    <a:pos x="0" y="2209"/>
                  </a:cxn>
                  <a:cxn ang="0">
                    <a:pos x="24" y="2424"/>
                  </a:cxn>
                  <a:cxn ang="0">
                    <a:pos x="168" y="2520"/>
                  </a:cxn>
                  <a:cxn ang="0">
                    <a:pos x="312" y="2496"/>
                  </a:cxn>
                  <a:cxn ang="0">
                    <a:pos x="432" y="2424"/>
                  </a:cxn>
                  <a:cxn ang="0">
                    <a:pos x="432" y="2424"/>
                  </a:cxn>
                  <a:cxn ang="0">
                    <a:pos x="480" y="4680"/>
                  </a:cxn>
                  <a:cxn ang="0">
                    <a:pos x="624" y="4920"/>
                  </a:cxn>
                  <a:cxn ang="0">
                    <a:pos x="840" y="4968"/>
                  </a:cxn>
                  <a:cxn ang="0">
                    <a:pos x="1007" y="4848"/>
                  </a:cxn>
                  <a:cxn ang="0">
                    <a:pos x="1081" y="4752"/>
                  </a:cxn>
                  <a:cxn ang="0">
                    <a:pos x="1200" y="4920"/>
                  </a:cxn>
                  <a:cxn ang="0">
                    <a:pos x="1416" y="4968"/>
                  </a:cxn>
                  <a:cxn ang="0">
                    <a:pos x="1608" y="4824"/>
                  </a:cxn>
                  <a:cxn ang="0">
                    <a:pos x="1680" y="4440"/>
                  </a:cxn>
                  <a:cxn ang="0">
                    <a:pos x="1704" y="2400"/>
                  </a:cxn>
                  <a:cxn ang="0">
                    <a:pos x="1776" y="2472"/>
                  </a:cxn>
                  <a:cxn ang="0">
                    <a:pos x="1920" y="2520"/>
                  </a:cxn>
                  <a:cxn ang="0">
                    <a:pos x="2064" y="2472"/>
                  </a:cxn>
                  <a:cxn ang="0">
                    <a:pos x="2136" y="2329"/>
                  </a:cxn>
                </a:cxnLst>
                <a:rect l="0" t="0" r="r" b="b"/>
                <a:pathLst>
                  <a:path w="2136" h="4968">
                    <a:moveTo>
                      <a:pt x="2136" y="2209"/>
                    </a:moveTo>
                    <a:lnTo>
                      <a:pt x="2016" y="624"/>
                    </a:lnTo>
                    <a:lnTo>
                      <a:pt x="1992" y="528"/>
                    </a:lnTo>
                    <a:lnTo>
                      <a:pt x="1944" y="456"/>
                    </a:lnTo>
                    <a:lnTo>
                      <a:pt x="1872" y="384"/>
                    </a:lnTo>
                    <a:lnTo>
                      <a:pt x="1608" y="264"/>
                    </a:lnTo>
                    <a:lnTo>
                      <a:pt x="1416" y="168"/>
                    </a:lnTo>
                    <a:lnTo>
                      <a:pt x="1320" y="96"/>
                    </a:lnTo>
                    <a:lnTo>
                      <a:pt x="1320" y="24"/>
                    </a:lnTo>
                    <a:lnTo>
                      <a:pt x="1296" y="0"/>
                    </a:lnTo>
                    <a:lnTo>
                      <a:pt x="1272" y="0"/>
                    </a:lnTo>
                    <a:lnTo>
                      <a:pt x="1176" y="24"/>
                    </a:lnTo>
                    <a:lnTo>
                      <a:pt x="1176" y="144"/>
                    </a:lnTo>
                    <a:lnTo>
                      <a:pt x="1176" y="192"/>
                    </a:lnTo>
                    <a:lnTo>
                      <a:pt x="1176" y="240"/>
                    </a:lnTo>
                    <a:lnTo>
                      <a:pt x="1129" y="264"/>
                    </a:lnTo>
                    <a:lnTo>
                      <a:pt x="1176" y="576"/>
                    </a:lnTo>
                    <a:lnTo>
                      <a:pt x="1200" y="744"/>
                    </a:lnTo>
                    <a:lnTo>
                      <a:pt x="1224" y="864"/>
                    </a:lnTo>
                    <a:lnTo>
                      <a:pt x="1200" y="1008"/>
                    </a:lnTo>
                    <a:lnTo>
                      <a:pt x="1153" y="1176"/>
                    </a:lnTo>
                    <a:lnTo>
                      <a:pt x="1105" y="1344"/>
                    </a:lnTo>
                    <a:lnTo>
                      <a:pt x="1081" y="1392"/>
                    </a:lnTo>
                    <a:lnTo>
                      <a:pt x="1031" y="1344"/>
                    </a:lnTo>
                    <a:lnTo>
                      <a:pt x="983" y="1176"/>
                    </a:lnTo>
                    <a:lnTo>
                      <a:pt x="935" y="1008"/>
                    </a:lnTo>
                    <a:lnTo>
                      <a:pt x="935" y="864"/>
                    </a:lnTo>
                    <a:lnTo>
                      <a:pt x="935" y="744"/>
                    </a:lnTo>
                    <a:lnTo>
                      <a:pt x="959" y="576"/>
                    </a:lnTo>
                    <a:lnTo>
                      <a:pt x="1031" y="264"/>
                    </a:lnTo>
                    <a:lnTo>
                      <a:pt x="983" y="240"/>
                    </a:lnTo>
                    <a:lnTo>
                      <a:pt x="959" y="144"/>
                    </a:lnTo>
                    <a:lnTo>
                      <a:pt x="983" y="24"/>
                    </a:lnTo>
                    <a:lnTo>
                      <a:pt x="864" y="0"/>
                    </a:lnTo>
                    <a:lnTo>
                      <a:pt x="840" y="0"/>
                    </a:lnTo>
                    <a:lnTo>
                      <a:pt x="840" y="24"/>
                    </a:lnTo>
                    <a:lnTo>
                      <a:pt x="816" y="96"/>
                    </a:lnTo>
                    <a:lnTo>
                      <a:pt x="720" y="168"/>
                    </a:lnTo>
                    <a:lnTo>
                      <a:pt x="528" y="264"/>
                    </a:lnTo>
                    <a:lnTo>
                      <a:pt x="288" y="384"/>
                    </a:lnTo>
                    <a:lnTo>
                      <a:pt x="192" y="456"/>
                    </a:lnTo>
                    <a:lnTo>
                      <a:pt x="168" y="528"/>
                    </a:lnTo>
                    <a:lnTo>
                      <a:pt x="120" y="624"/>
                    </a:lnTo>
                    <a:lnTo>
                      <a:pt x="0" y="2209"/>
                    </a:lnTo>
                    <a:lnTo>
                      <a:pt x="0" y="2329"/>
                    </a:lnTo>
                    <a:lnTo>
                      <a:pt x="24" y="2424"/>
                    </a:lnTo>
                    <a:lnTo>
                      <a:pt x="96" y="2472"/>
                    </a:lnTo>
                    <a:lnTo>
                      <a:pt x="168" y="2520"/>
                    </a:lnTo>
                    <a:lnTo>
                      <a:pt x="240" y="2520"/>
                    </a:lnTo>
                    <a:lnTo>
                      <a:pt x="312" y="2496"/>
                    </a:lnTo>
                    <a:lnTo>
                      <a:pt x="360" y="2472"/>
                    </a:lnTo>
                    <a:lnTo>
                      <a:pt x="432" y="2424"/>
                    </a:lnTo>
                    <a:lnTo>
                      <a:pt x="432" y="2400"/>
                    </a:lnTo>
                    <a:lnTo>
                      <a:pt x="432" y="2424"/>
                    </a:lnTo>
                    <a:lnTo>
                      <a:pt x="456" y="4440"/>
                    </a:lnTo>
                    <a:lnTo>
                      <a:pt x="480" y="4680"/>
                    </a:lnTo>
                    <a:lnTo>
                      <a:pt x="528" y="4824"/>
                    </a:lnTo>
                    <a:lnTo>
                      <a:pt x="624" y="4920"/>
                    </a:lnTo>
                    <a:lnTo>
                      <a:pt x="720" y="4968"/>
                    </a:lnTo>
                    <a:lnTo>
                      <a:pt x="840" y="4968"/>
                    </a:lnTo>
                    <a:lnTo>
                      <a:pt x="935" y="4920"/>
                    </a:lnTo>
                    <a:lnTo>
                      <a:pt x="1007" y="4848"/>
                    </a:lnTo>
                    <a:lnTo>
                      <a:pt x="1055" y="4752"/>
                    </a:lnTo>
                    <a:lnTo>
                      <a:pt x="1081" y="4752"/>
                    </a:lnTo>
                    <a:lnTo>
                      <a:pt x="1129" y="4848"/>
                    </a:lnTo>
                    <a:lnTo>
                      <a:pt x="1200" y="4920"/>
                    </a:lnTo>
                    <a:lnTo>
                      <a:pt x="1296" y="4968"/>
                    </a:lnTo>
                    <a:lnTo>
                      <a:pt x="1416" y="4968"/>
                    </a:lnTo>
                    <a:lnTo>
                      <a:pt x="1512" y="4920"/>
                    </a:lnTo>
                    <a:lnTo>
                      <a:pt x="1608" y="4824"/>
                    </a:lnTo>
                    <a:lnTo>
                      <a:pt x="1656" y="4680"/>
                    </a:lnTo>
                    <a:lnTo>
                      <a:pt x="1680" y="4440"/>
                    </a:lnTo>
                    <a:lnTo>
                      <a:pt x="1704" y="2424"/>
                    </a:lnTo>
                    <a:lnTo>
                      <a:pt x="1704" y="2400"/>
                    </a:lnTo>
                    <a:lnTo>
                      <a:pt x="1728" y="2424"/>
                    </a:lnTo>
                    <a:lnTo>
                      <a:pt x="1776" y="2472"/>
                    </a:lnTo>
                    <a:lnTo>
                      <a:pt x="1848" y="2496"/>
                    </a:lnTo>
                    <a:lnTo>
                      <a:pt x="1920" y="2520"/>
                    </a:lnTo>
                    <a:lnTo>
                      <a:pt x="1992" y="2520"/>
                    </a:lnTo>
                    <a:lnTo>
                      <a:pt x="2064" y="2472"/>
                    </a:lnTo>
                    <a:lnTo>
                      <a:pt x="2112" y="2424"/>
                    </a:lnTo>
                    <a:lnTo>
                      <a:pt x="2136" y="2329"/>
                    </a:lnTo>
                    <a:lnTo>
                      <a:pt x="2136" y="22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1" name="Freeform 167"/>
              <p:cNvSpPr>
                <a:spLocks/>
              </p:cNvSpPr>
              <p:nvPr/>
            </p:nvSpPr>
            <p:spPr bwMode="auto">
              <a:xfrm>
                <a:off x="-1397000" y="3803650"/>
                <a:ext cx="69850" cy="69850"/>
              </a:xfrm>
              <a:custGeom>
                <a:avLst/>
                <a:gdLst/>
                <a:ahLst/>
                <a:cxnLst>
                  <a:cxn ang="0">
                    <a:pos x="528" y="264"/>
                  </a:cxn>
                  <a:cxn ang="0">
                    <a:pos x="504" y="360"/>
                  </a:cxn>
                  <a:cxn ang="0">
                    <a:pos x="432" y="432"/>
                  </a:cxn>
                  <a:cxn ang="0">
                    <a:pos x="360" y="503"/>
                  </a:cxn>
                  <a:cxn ang="0">
                    <a:pos x="264" y="527"/>
                  </a:cxn>
                  <a:cxn ang="0">
                    <a:pos x="168" y="503"/>
                  </a:cxn>
                  <a:cxn ang="0">
                    <a:pos x="72" y="432"/>
                  </a:cxn>
                  <a:cxn ang="0">
                    <a:pos x="24" y="360"/>
                  </a:cxn>
                  <a:cxn ang="0">
                    <a:pos x="0" y="264"/>
                  </a:cxn>
                  <a:cxn ang="0">
                    <a:pos x="24" y="168"/>
                  </a:cxn>
                  <a:cxn ang="0">
                    <a:pos x="72" y="72"/>
                  </a:cxn>
                  <a:cxn ang="0">
                    <a:pos x="168" y="24"/>
                  </a:cxn>
                  <a:cxn ang="0">
                    <a:pos x="264" y="0"/>
                  </a:cxn>
                  <a:cxn ang="0">
                    <a:pos x="360" y="24"/>
                  </a:cxn>
                  <a:cxn ang="0">
                    <a:pos x="432" y="72"/>
                  </a:cxn>
                  <a:cxn ang="0">
                    <a:pos x="504" y="168"/>
                  </a:cxn>
                  <a:cxn ang="0">
                    <a:pos x="528" y="264"/>
                  </a:cxn>
                </a:cxnLst>
                <a:rect l="0" t="0" r="r" b="b"/>
                <a:pathLst>
                  <a:path w="528" h="527">
                    <a:moveTo>
                      <a:pt x="528" y="264"/>
                    </a:moveTo>
                    <a:lnTo>
                      <a:pt x="504" y="360"/>
                    </a:lnTo>
                    <a:lnTo>
                      <a:pt x="432" y="432"/>
                    </a:lnTo>
                    <a:lnTo>
                      <a:pt x="360" y="503"/>
                    </a:lnTo>
                    <a:lnTo>
                      <a:pt x="264" y="527"/>
                    </a:lnTo>
                    <a:lnTo>
                      <a:pt x="168" y="503"/>
                    </a:lnTo>
                    <a:lnTo>
                      <a:pt x="72" y="432"/>
                    </a:lnTo>
                    <a:lnTo>
                      <a:pt x="24" y="360"/>
                    </a:lnTo>
                    <a:lnTo>
                      <a:pt x="0" y="264"/>
                    </a:lnTo>
                    <a:lnTo>
                      <a:pt x="24" y="168"/>
                    </a:lnTo>
                    <a:lnTo>
                      <a:pt x="72" y="72"/>
                    </a:lnTo>
                    <a:lnTo>
                      <a:pt x="168" y="24"/>
                    </a:lnTo>
                    <a:lnTo>
                      <a:pt x="264" y="0"/>
                    </a:lnTo>
                    <a:lnTo>
                      <a:pt x="360" y="24"/>
                    </a:lnTo>
                    <a:lnTo>
                      <a:pt x="432" y="72"/>
                    </a:lnTo>
                    <a:lnTo>
                      <a:pt x="504" y="168"/>
                    </a:lnTo>
                    <a:lnTo>
                      <a:pt x="528" y="2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2" name="Freeform 168"/>
              <p:cNvSpPr>
                <a:spLocks/>
              </p:cNvSpPr>
              <p:nvPr/>
            </p:nvSpPr>
            <p:spPr bwMode="auto">
              <a:xfrm>
                <a:off x="-1450975" y="3867150"/>
                <a:ext cx="177800" cy="409575"/>
              </a:xfrm>
              <a:custGeom>
                <a:avLst/>
                <a:gdLst/>
                <a:ahLst/>
                <a:cxnLst>
                  <a:cxn ang="0">
                    <a:pos x="1249" y="385"/>
                  </a:cxn>
                  <a:cxn ang="0">
                    <a:pos x="1201" y="265"/>
                  </a:cxn>
                  <a:cxn ang="0">
                    <a:pos x="1008" y="170"/>
                  </a:cxn>
                  <a:cxn ang="0">
                    <a:pos x="816" y="48"/>
                  </a:cxn>
                  <a:cxn ang="0">
                    <a:pos x="792" y="0"/>
                  </a:cxn>
                  <a:cxn ang="0">
                    <a:pos x="744" y="74"/>
                  </a:cxn>
                  <a:cxn ang="0">
                    <a:pos x="696" y="170"/>
                  </a:cxn>
                  <a:cxn ang="0">
                    <a:pos x="744" y="529"/>
                  </a:cxn>
                  <a:cxn ang="0">
                    <a:pos x="672" y="865"/>
                  </a:cxn>
                  <a:cxn ang="0">
                    <a:pos x="576" y="529"/>
                  </a:cxn>
                  <a:cxn ang="0">
                    <a:pos x="624" y="170"/>
                  </a:cxn>
                  <a:cxn ang="0">
                    <a:pos x="600" y="74"/>
                  </a:cxn>
                  <a:cxn ang="0">
                    <a:pos x="528" y="0"/>
                  </a:cxn>
                  <a:cxn ang="0">
                    <a:pos x="504" y="48"/>
                  </a:cxn>
                  <a:cxn ang="0">
                    <a:pos x="336" y="170"/>
                  </a:cxn>
                  <a:cxn ang="0">
                    <a:pos x="120" y="265"/>
                  </a:cxn>
                  <a:cxn ang="0">
                    <a:pos x="72" y="385"/>
                  </a:cxn>
                  <a:cxn ang="0">
                    <a:pos x="0" y="1441"/>
                  </a:cxn>
                  <a:cxn ang="0">
                    <a:pos x="48" y="1537"/>
                  </a:cxn>
                  <a:cxn ang="0">
                    <a:pos x="144" y="1561"/>
                  </a:cxn>
                  <a:cxn ang="0">
                    <a:pos x="216" y="1537"/>
                  </a:cxn>
                  <a:cxn ang="0">
                    <a:pos x="264" y="1489"/>
                  </a:cxn>
                  <a:cxn ang="0">
                    <a:pos x="288" y="2761"/>
                  </a:cxn>
                  <a:cxn ang="0">
                    <a:pos x="336" y="3001"/>
                  </a:cxn>
                  <a:cxn ang="0">
                    <a:pos x="456" y="3096"/>
                  </a:cxn>
                  <a:cxn ang="0">
                    <a:pos x="576" y="3072"/>
                  </a:cxn>
                  <a:cxn ang="0">
                    <a:pos x="672" y="2953"/>
                  </a:cxn>
                  <a:cxn ang="0">
                    <a:pos x="744" y="3072"/>
                  </a:cxn>
                  <a:cxn ang="0">
                    <a:pos x="888" y="3096"/>
                  </a:cxn>
                  <a:cxn ang="0">
                    <a:pos x="1008" y="3001"/>
                  </a:cxn>
                  <a:cxn ang="0">
                    <a:pos x="1056" y="2761"/>
                  </a:cxn>
                  <a:cxn ang="0">
                    <a:pos x="1056" y="1489"/>
                  </a:cxn>
                  <a:cxn ang="0">
                    <a:pos x="1103" y="1537"/>
                  </a:cxn>
                  <a:cxn ang="0">
                    <a:pos x="1201" y="1561"/>
                  </a:cxn>
                  <a:cxn ang="0">
                    <a:pos x="1273" y="1537"/>
                  </a:cxn>
                  <a:cxn ang="0">
                    <a:pos x="1344" y="1441"/>
                  </a:cxn>
                </a:cxnLst>
                <a:rect l="0" t="0" r="r" b="b"/>
                <a:pathLst>
                  <a:path w="1344" h="3096">
                    <a:moveTo>
                      <a:pt x="1344" y="1369"/>
                    </a:moveTo>
                    <a:lnTo>
                      <a:pt x="1249" y="385"/>
                    </a:lnTo>
                    <a:lnTo>
                      <a:pt x="1225" y="313"/>
                    </a:lnTo>
                    <a:lnTo>
                      <a:pt x="1201" y="265"/>
                    </a:lnTo>
                    <a:lnTo>
                      <a:pt x="1151" y="241"/>
                    </a:lnTo>
                    <a:lnTo>
                      <a:pt x="1008" y="170"/>
                    </a:lnTo>
                    <a:lnTo>
                      <a:pt x="888" y="98"/>
                    </a:lnTo>
                    <a:lnTo>
                      <a:pt x="816" y="48"/>
                    </a:lnTo>
                    <a:lnTo>
                      <a:pt x="816" y="0"/>
                    </a:lnTo>
                    <a:lnTo>
                      <a:pt x="792" y="0"/>
                    </a:lnTo>
                    <a:lnTo>
                      <a:pt x="720" y="24"/>
                    </a:lnTo>
                    <a:lnTo>
                      <a:pt x="744" y="74"/>
                    </a:lnTo>
                    <a:lnTo>
                      <a:pt x="720" y="146"/>
                    </a:lnTo>
                    <a:lnTo>
                      <a:pt x="696" y="170"/>
                    </a:lnTo>
                    <a:lnTo>
                      <a:pt x="720" y="361"/>
                    </a:lnTo>
                    <a:lnTo>
                      <a:pt x="744" y="529"/>
                    </a:lnTo>
                    <a:lnTo>
                      <a:pt x="720" y="745"/>
                    </a:lnTo>
                    <a:lnTo>
                      <a:pt x="672" y="865"/>
                    </a:lnTo>
                    <a:lnTo>
                      <a:pt x="624" y="745"/>
                    </a:lnTo>
                    <a:lnTo>
                      <a:pt x="576" y="529"/>
                    </a:lnTo>
                    <a:lnTo>
                      <a:pt x="600" y="361"/>
                    </a:lnTo>
                    <a:lnTo>
                      <a:pt x="624" y="170"/>
                    </a:lnTo>
                    <a:lnTo>
                      <a:pt x="600" y="146"/>
                    </a:lnTo>
                    <a:lnTo>
                      <a:pt x="600" y="74"/>
                    </a:lnTo>
                    <a:lnTo>
                      <a:pt x="600" y="24"/>
                    </a:lnTo>
                    <a:lnTo>
                      <a:pt x="528" y="0"/>
                    </a:lnTo>
                    <a:lnTo>
                      <a:pt x="504" y="0"/>
                    </a:lnTo>
                    <a:lnTo>
                      <a:pt x="504" y="48"/>
                    </a:lnTo>
                    <a:lnTo>
                      <a:pt x="456" y="98"/>
                    </a:lnTo>
                    <a:lnTo>
                      <a:pt x="336" y="170"/>
                    </a:lnTo>
                    <a:lnTo>
                      <a:pt x="168" y="241"/>
                    </a:lnTo>
                    <a:lnTo>
                      <a:pt x="120" y="265"/>
                    </a:lnTo>
                    <a:lnTo>
                      <a:pt x="96" y="313"/>
                    </a:lnTo>
                    <a:lnTo>
                      <a:pt x="72" y="385"/>
                    </a:lnTo>
                    <a:lnTo>
                      <a:pt x="0" y="1369"/>
                    </a:lnTo>
                    <a:lnTo>
                      <a:pt x="0" y="1441"/>
                    </a:lnTo>
                    <a:lnTo>
                      <a:pt x="24" y="1513"/>
                    </a:lnTo>
                    <a:lnTo>
                      <a:pt x="48" y="1537"/>
                    </a:lnTo>
                    <a:lnTo>
                      <a:pt x="96" y="1561"/>
                    </a:lnTo>
                    <a:lnTo>
                      <a:pt x="144" y="1561"/>
                    </a:lnTo>
                    <a:lnTo>
                      <a:pt x="192" y="1561"/>
                    </a:lnTo>
                    <a:lnTo>
                      <a:pt x="216" y="1537"/>
                    </a:lnTo>
                    <a:lnTo>
                      <a:pt x="264" y="1513"/>
                    </a:lnTo>
                    <a:lnTo>
                      <a:pt x="264" y="1489"/>
                    </a:lnTo>
                    <a:lnTo>
                      <a:pt x="264" y="1513"/>
                    </a:lnTo>
                    <a:lnTo>
                      <a:pt x="288" y="2761"/>
                    </a:lnTo>
                    <a:lnTo>
                      <a:pt x="288" y="2905"/>
                    </a:lnTo>
                    <a:lnTo>
                      <a:pt x="336" y="3001"/>
                    </a:lnTo>
                    <a:lnTo>
                      <a:pt x="384" y="3072"/>
                    </a:lnTo>
                    <a:lnTo>
                      <a:pt x="456" y="3096"/>
                    </a:lnTo>
                    <a:lnTo>
                      <a:pt x="528" y="3096"/>
                    </a:lnTo>
                    <a:lnTo>
                      <a:pt x="576" y="3072"/>
                    </a:lnTo>
                    <a:lnTo>
                      <a:pt x="624" y="3024"/>
                    </a:lnTo>
                    <a:lnTo>
                      <a:pt x="672" y="2953"/>
                    </a:lnTo>
                    <a:lnTo>
                      <a:pt x="696" y="3024"/>
                    </a:lnTo>
                    <a:lnTo>
                      <a:pt x="744" y="3072"/>
                    </a:lnTo>
                    <a:lnTo>
                      <a:pt x="816" y="3096"/>
                    </a:lnTo>
                    <a:lnTo>
                      <a:pt x="888" y="3096"/>
                    </a:lnTo>
                    <a:lnTo>
                      <a:pt x="936" y="3072"/>
                    </a:lnTo>
                    <a:lnTo>
                      <a:pt x="1008" y="3001"/>
                    </a:lnTo>
                    <a:lnTo>
                      <a:pt x="1032" y="2905"/>
                    </a:lnTo>
                    <a:lnTo>
                      <a:pt x="1056" y="2761"/>
                    </a:lnTo>
                    <a:lnTo>
                      <a:pt x="1056" y="1513"/>
                    </a:lnTo>
                    <a:lnTo>
                      <a:pt x="1056" y="1489"/>
                    </a:lnTo>
                    <a:lnTo>
                      <a:pt x="1079" y="1513"/>
                    </a:lnTo>
                    <a:lnTo>
                      <a:pt x="1103" y="1537"/>
                    </a:lnTo>
                    <a:lnTo>
                      <a:pt x="1151" y="1561"/>
                    </a:lnTo>
                    <a:lnTo>
                      <a:pt x="1201" y="1561"/>
                    </a:lnTo>
                    <a:lnTo>
                      <a:pt x="1225" y="1561"/>
                    </a:lnTo>
                    <a:lnTo>
                      <a:pt x="1273" y="1537"/>
                    </a:lnTo>
                    <a:lnTo>
                      <a:pt x="1320" y="1513"/>
                    </a:lnTo>
                    <a:lnTo>
                      <a:pt x="1344" y="1441"/>
                    </a:lnTo>
                    <a:lnTo>
                      <a:pt x="1344" y="13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3" name="Freeform 169"/>
              <p:cNvSpPr>
                <a:spLocks/>
              </p:cNvSpPr>
              <p:nvPr/>
            </p:nvSpPr>
            <p:spPr bwMode="auto">
              <a:xfrm>
                <a:off x="-2654300" y="4121150"/>
                <a:ext cx="187325" cy="187325"/>
              </a:xfrm>
              <a:custGeom>
                <a:avLst/>
                <a:gdLst/>
                <a:ahLst/>
                <a:cxnLst>
                  <a:cxn ang="0">
                    <a:pos x="1416" y="696"/>
                  </a:cxn>
                  <a:cxn ang="0">
                    <a:pos x="1392" y="840"/>
                  </a:cxn>
                  <a:cxn ang="0">
                    <a:pos x="1368" y="984"/>
                  </a:cxn>
                  <a:cxn ang="0">
                    <a:pos x="1296" y="1103"/>
                  </a:cxn>
                  <a:cxn ang="0">
                    <a:pos x="1200" y="1201"/>
                  </a:cxn>
                  <a:cxn ang="0">
                    <a:pos x="1104" y="1297"/>
                  </a:cxn>
                  <a:cxn ang="0">
                    <a:pos x="984" y="1368"/>
                  </a:cxn>
                  <a:cxn ang="0">
                    <a:pos x="840" y="1392"/>
                  </a:cxn>
                  <a:cxn ang="0">
                    <a:pos x="696" y="1416"/>
                  </a:cxn>
                  <a:cxn ang="0">
                    <a:pos x="576" y="1392"/>
                  </a:cxn>
                  <a:cxn ang="0">
                    <a:pos x="432" y="1368"/>
                  </a:cxn>
                  <a:cxn ang="0">
                    <a:pos x="312" y="1297"/>
                  </a:cxn>
                  <a:cxn ang="0">
                    <a:pos x="216" y="1201"/>
                  </a:cxn>
                  <a:cxn ang="0">
                    <a:pos x="120" y="1103"/>
                  </a:cxn>
                  <a:cxn ang="0">
                    <a:pos x="48" y="984"/>
                  </a:cxn>
                  <a:cxn ang="0">
                    <a:pos x="24" y="840"/>
                  </a:cxn>
                  <a:cxn ang="0">
                    <a:pos x="0" y="696"/>
                  </a:cxn>
                  <a:cxn ang="0">
                    <a:pos x="24" y="576"/>
                  </a:cxn>
                  <a:cxn ang="0">
                    <a:pos x="48" y="432"/>
                  </a:cxn>
                  <a:cxn ang="0">
                    <a:pos x="120" y="312"/>
                  </a:cxn>
                  <a:cxn ang="0">
                    <a:pos x="216" y="216"/>
                  </a:cxn>
                  <a:cxn ang="0">
                    <a:pos x="312" y="120"/>
                  </a:cxn>
                  <a:cxn ang="0">
                    <a:pos x="432" y="48"/>
                  </a:cxn>
                  <a:cxn ang="0">
                    <a:pos x="576" y="24"/>
                  </a:cxn>
                  <a:cxn ang="0">
                    <a:pos x="696" y="0"/>
                  </a:cxn>
                  <a:cxn ang="0">
                    <a:pos x="840" y="24"/>
                  </a:cxn>
                  <a:cxn ang="0">
                    <a:pos x="984" y="48"/>
                  </a:cxn>
                  <a:cxn ang="0">
                    <a:pos x="1104" y="120"/>
                  </a:cxn>
                  <a:cxn ang="0">
                    <a:pos x="1200" y="216"/>
                  </a:cxn>
                  <a:cxn ang="0">
                    <a:pos x="1296" y="312"/>
                  </a:cxn>
                  <a:cxn ang="0">
                    <a:pos x="1368" y="432"/>
                  </a:cxn>
                  <a:cxn ang="0">
                    <a:pos x="1392" y="576"/>
                  </a:cxn>
                  <a:cxn ang="0">
                    <a:pos x="1416" y="696"/>
                  </a:cxn>
                </a:cxnLst>
                <a:rect l="0" t="0" r="r" b="b"/>
                <a:pathLst>
                  <a:path w="1416" h="1416">
                    <a:moveTo>
                      <a:pt x="1416" y="696"/>
                    </a:moveTo>
                    <a:lnTo>
                      <a:pt x="1392" y="840"/>
                    </a:lnTo>
                    <a:lnTo>
                      <a:pt x="1368" y="984"/>
                    </a:lnTo>
                    <a:lnTo>
                      <a:pt x="1296" y="1103"/>
                    </a:lnTo>
                    <a:lnTo>
                      <a:pt x="1200" y="1201"/>
                    </a:lnTo>
                    <a:lnTo>
                      <a:pt x="1104" y="1297"/>
                    </a:lnTo>
                    <a:lnTo>
                      <a:pt x="984" y="1368"/>
                    </a:lnTo>
                    <a:lnTo>
                      <a:pt x="840" y="1392"/>
                    </a:lnTo>
                    <a:lnTo>
                      <a:pt x="696" y="1416"/>
                    </a:lnTo>
                    <a:lnTo>
                      <a:pt x="576" y="1392"/>
                    </a:lnTo>
                    <a:lnTo>
                      <a:pt x="432" y="1368"/>
                    </a:lnTo>
                    <a:lnTo>
                      <a:pt x="312" y="1297"/>
                    </a:lnTo>
                    <a:lnTo>
                      <a:pt x="216" y="1201"/>
                    </a:lnTo>
                    <a:lnTo>
                      <a:pt x="120" y="1103"/>
                    </a:lnTo>
                    <a:lnTo>
                      <a:pt x="48" y="984"/>
                    </a:lnTo>
                    <a:lnTo>
                      <a:pt x="24" y="840"/>
                    </a:lnTo>
                    <a:lnTo>
                      <a:pt x="0" y="696"/>
                    </a:lnTo>
                    <a:lnTo>
                      <a:pt x="24" y="576"/>
                    </a:lnTo>
                    <a:lnTo>
                      <a:pt x="48" y="432"/>
                    </a:lnTo>
                    <a:lnTo>
                      <a:pt x="120" y="312"/>
                    </a:lnTo>
                    <a:lnTo>
                      <a:pt x="216" y="216"/>
                    </a:lnTo>
                    <a:lnTo>
                      <a:pt x="312" y="120"/>
                    </a:lnTo>
                    <a:lnTo>
                      <a:pt x="432" y="48"/>
                    </a:lnTo>
                    <a:lnTo>
                      <a:pt x="576" y="24"/>
                    </a:lnTo>
                    <a:lnTo>
                      <a:pt x="696" y="0"/>
                    </a:lnTo>
                    <a:lnTo>
                      <a:pt x="840" y="24"/>
                    </a:lnTo>
                    <a:lnTo>
                      <a:pt x="984" y="48"/>
                    </a:lnTo>
                    <a:lnTo>
                      <a:pt x="1104" y="120"/>
                    </a:lnTo>
                    <a:lnTo>
                      <a:pt x="1200" y="216"/>
                    </a:lnTo>
                    <a:lnTo>
                      <a:pt x="1296" y="312"/>
                    </a:lnTo>
                    <a:lnTo>
                      <a:pt x="1368" y="432"/>
                    </a:lnTo>
                    <a:lnTo>
                      <a:pt x="1392" y="576"/>
                    </a:lnTo>
                    <a:lnTo>
                      <a:pt x="1416" y="6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4" name="Freeform 170"/>
              <p:cNvSpPr>
                <a:spLocks/>
              </p:cNvSpPr>
              <p:nvPr/>
            </p:nvSpPr>
            <p:spPr bwMode="auto">
              <a:xfrm>
                <a:off x="-2803525" y="4321175"/>
                <a:ext cx="485775" cy="1120775"/>
              </a:xfrm>
              <a:custGeom>
                <a:avLst/>
                <a:gdLst/>
                <a:ahLst/>
                <a:cxnLst>
                  <a:cxn ang="0">
                    <a:pos x="3432" y="1056"/>
                  </a:cxn>
                  <a:cxn ang="0">
                    <a:pos x="3384" y="912"/>
                  </a:cxn>
                  <a:cxn ang="0">
                    <a:pos x="3264" y="720"/>
                  </a:cxn>
                  <a:cxn ang="0">
                    <a:pos x="2737" y="456"/>
                  </a:cxn>
                  <a:cxn ang="0">
                    <a:pos x="2328" y="216"/>
                  </a:cxn>
                  <a:cxn ang="0">
                    <a:pos x="2256" y="48"/>
                  </a:cxn>
                  <a:cxn ang="0">
                    <a:pos x="2208" y="0"/>
                  </a:cxn>
                  <a:cxn ang="0">
                    <a:pos x="1992" y="72"/>
                  </a:cxn>
                  <a:cxn ang="0">
                    <a:pos x="2040" y="264"/>
                  </a:cxn>
                  <a:cxn ang="0">
                    <a:pos x="1992" y="432"/>
                  </a:cxn>
                  <a:cxn ang="0">
                    <a:pos x="1944" y="720"/>
                  </a:cxn>
                  <a:cxn ang="0">
                    <a:pos x="2064" y="1272"/>
                  </a:cxn>
                  <a:cxn ang="0">
                    <a:pos x="2040" y="1728"/>
                  </a:cxn>
                  <a:cxn ang="0">
                    <a:pos x="1896" y="2280"/>
                  </a:cxn>
                  <a:cxn ang="0">
                    <a:pos x="1824" y="2400"/>
                  </a:cxn>
                  <a:cxn ang="0">
                    <a:pos x="1776" y="2280"/>
                  </a:cxn>
                  <a:cxn ang="0">
                    <a:pos x="1632" y="1728"/>
                  </a:cxn>
                  <a:cxn ang="0">
                    <a:pos x="1608" y="1272"/>
                  </a:cxn>
                  <a:cxn ang="0">
                    <a:pos x="1728" y="720"/>
                  </a:cxn>
                  <a:cxn ang="0">
                    <a:pos x="1680" y="432"/>
                  </a:cxn>
                  <a:cxn ang="0">
                    <a:pos x="1632" y="264"/>
                  </a:cxn>
                  <a:cxn ang="0">
                    <a:pos x="1680" y="72"/>
                  </a:cxn>
                  <a:cxn ang="0">
                    <a:pos x="1464" y="0"/>
                  </a:cxn>
                  <a:cxn ang="0">
                    <a:pos x="1416" y="48"/>
                  </a:cxn>
                  <a:cxn ang="0">
                    <a:pos x="1344" y="216"/>
                  </a:cxn>
                  <a:cxn ang="0">
                    <a:pos x="936" y="456"/>
                  </a:cxn>
                  <a:cxn ang="0">
                    <a:pos x="408" y="720"/>
                  </a:cxn>
                  <a:cxn ang="0">
                    <a:pos x="288" y="912"/>
                  </a:cxn>
                  <a:cxn ang="0">
                    <a:pos x="240" y="1056"/>
                  </a:cxn>
                  <a:cxn ang="0">
                    <a:pos x="24" y="3984"/>
                  </a:cxn>
                  <a:cxn ang="0">
                    <a:pos x="168" y="4224"/>
                  </a:cxn>
                  <a:cxn ang="0">
                    <a:pos x="408" y="4296"/>
                  </a:cxn>
                  <a:cxn ang="0">
                    <a:pos x="648" y="4224"/>
                  </a:cxn>
                  <a:cxn ang="0">
                    <a:pos x="744" y="4104"/>
                  </a:cxn>
                  <a:cxn ang="0">
                    <a:pos x="768" y="4152"/>
                  </a:cxn>
                  <a:cxn ang="0">
                    <a:pos x="792" y="7776"/>
                  </a:cxn>
                  <a:cxn ang="0">
                    <a:pos x="864" y="8088"/>
                  </a:cxn>
                  <a:cxn ang="0">
                    <a:pos x="1008" y="8304"/>
                  </a:cxn>
                  <a:cxn ang="0">
                    <a:pos x="1176" y="8424"/>
                  </a:cxn>
                  <a:cxn ang="0">
                    <a:pos x="1344" y="8472"/>
                  </a:cxn>
                  <a:cxn ang="0">
                    <a:pos x="1536" y="8424"/>
                  </a:cxn>
                  <a:cxn ang="0">
                    <a:pos x="1680" y="8328"/>
                  </a:cxn>
                  <a:cxn ang="0">
                    <a:pos x="1800" y="8184"/>
                  </a:cxn>
                  <a:cxn ang="0">
                    <a:pos x="1824" y="8088"/>
                  </a:cxn>
                  <a:cxn ang="0">
                    <a:pos x="1872" y="8184"/>
                  </a:cxn>
                  <a:cxn ang="0">
                    <a:pos x="1992" y="8328"/>
                  </a:cxn>
                  <a:cxn ang="0">
                    <a:pos x="2136" y="8424"/>
                  </a:cxn>
                  <a:cxn ang="0">
                    <a:pos x="2328" y="8472"/>
                  </a:cxn>
                  <a:cxn ang="0">
                    <a:pos x="2496" y="8424"/>
                  </a:cxn>
                  <a:cxn ang="0">
                    <a:pos x="2663" y="8304"/>
                  </a:cxn>
                  <a:cxn ang="0">
                    <a:pos x="2808" y="8088"/>
                  </a:cxn>
                  <a:cxn ang="0">
                    <a:pos x="2880" y="7776"/>
                  </a:cxn>
                  <a:cxn ang="0">
                    <a:pos x="2904" y="4152"/>
                  </a:cxn>
                  <a:cxn ang="0">
                    <a:pos x="2928" y="4104"/>
                  </a:cxn>
                  <a:cxn ang="0">
                    <a:pos x="3024" y="4224"/>
                  </a:cxn>
                  <a:cxn ang="0">
                    <a:pos x="3264" y="4296"/>
                  </a:cxn>
                  <a:cxn ang="0">
                    <a:pos x="3504" y="4224"/>
                  </a:cxn>
                  <a:cxn ang="0">
                    <a:pos x="3648" y="3984"/>
                  </a:cxn>
                </a:cxnLst>
                <a:rect l="0" t="0" r="r" b="b"/>
                <a:pathLst>
                  <a:path w="3672" h="8472">
                    <a:moveTo>
                      <a:pt x="3672" y="3768"/>
                    </a:moveTo>
                    <a:lnTo>
                      <a:pt x="3432" y="1056"/>
                    </a:lnTo>
                    <a:lnTo>
                      <a:pt x="3432" y="1008"/>
                    </a:lnTo>
                    <a:lnTo>
                      <a:pt x="3384" y="912"/>
                    </a:lnTo>
                    <a:lnTo>
                      <a:pt x="3312" y="768"/>
                    </a:lnTo>
                    <a:lnTo>
                      <a:pt x="3264" y="720"/>
                    </a:lnTo>
                    <a:lnTo>
                      <a:pt x="3168" y="672"/>
                    </a:lnTo>
                    <a:lnTo>
                      <a:pt x="2737" y="456"/>
                    </a:lnTo>
                    <a:lnTo>
                      <a:pt x="2424" y="288"/>
                    </a:lnTo>
                    <a:lnTo>
                      <a:pt x="2328" y="216"/>
                    </a:lnTo>
                    <a:lnTo>
                      <a:pt x="2280" y="168"/>
                    </a:lnTo>
                    <a:lnTo>
                      <a:pt x="2256" y="48"/>
                    </a:lnTo>
                    <a:lnTo>
                      <a:pt x="2232" y="0"/>
                    </a:lnTo>
                    <a:lnTo>
                      <a:pt x="2208" y="0"/>
                    </a:lnTo>
                    <a:lnTo>
                      <a:pt x="2184" y="0"/>
                    </a:lnTo>
                    <a:lnTo>
                      <a:pt x="1992" y="72"/>
                    </a:lnTo>
                    <a:lnTo>
                      <a:pt x="2016" y="144"/>
                    </a:lnTo>
                    <a:lnTo>
                      <a:pt x="2040" y="264"/>
                    </a:lnTo>
                    <a:lnTo>
                      <a:pt x="2016" y="360"/>
                    </a:lnTo>
                    <a:lnTo>
                      <a:pt x="1992" y="432"/>
                    </a:lnTo>
                    <a:lnTo>
                      <a:pt x="1920" y="456"/>
                    </a:lnTo>
                    <a:lnTo>
                      <a:pt x="1944" y="720"/>
                    </a:lnTo>
                    <a:lnTo>
                      <a:pt x="2016" y="1008"/>
                    </a:lnTo>
                    <a:lnTo>
                      <a:pt x="2064" y="1272"/>
                    </a:lnTo>
                    <a:lnTo>
                      <a:pt x="2088" y="1488"/>
                    </a:lnTo>
                    <a:lnTo>
                      <a:pt x="2040" y="1728"/>
                    </a:lnTo>
                    <a:lnTo>
                      <a:pt x="1968" y="2016"/>
                    </a:lnTo>
                    <a:lnTo>
                      <a:pt x="1896" y="2280"/>
                    </a:lnTo>
                    <a:lnTo>
                      <a:pt x="1872" y="2352"/>
                    </a:lnTo>
                    <a:lnTo>
                      <a:pt x="1824" y="2400"/>
                    </a:lnTo>
                    <a:lnTo>
                      <a:pt x="1800" y="2352"/>
                    </a:lnTo>
                    <a:lnTo>
                      <a:pt x="1776" y="2280"/>
                    </a:lnTo>
                    <a:lnTo>
                      <a:pt x="1704" y="2016"/>
                    </a:lnTo>
                    <a:lnTo>
                      <a:pt x="1632" y="1728"/>
                    </a:lnTo>
                    <a:lnTo>
                      <a:pt x="1584" y="1488"/>
                    </a:lnTo>
                    <a:lnTo>
                      <a:pt x="1608" y="1272"/>
                    </a:lnTo>
                    <a:lnTo>
                      <a:pt x="1656" y="1008"/>
                    </a:lnTo>
                    <a:lnTo>
                      <a:pt x="1728" y="720"/>
                    </a:lnTo>
                    <a:lnTo>
                      <a:pt x="1752" y="456"/>
                    </a:lnTo>
                    <a:lnTo>
                      <a:pt x="1680" y="432"/>
                    </a:lnTo>
                    <a:lnTo>
                      <a:pt x="1656" y="360"/>
                    </a:lnTo>
                    <a:lnTo>
                      <a:pt x="1632" y="264"/>
                    </a:lnTo>
                    <a:lnTo>
                      <a:pt x="1656" y="144"/>
                    </a:lnTo>
                    <a:lnTo>
                      <a:pt x="1680" y="72"/>
                    </a:lnTo>
                    <a:lnTo>
                      <a:pt x="1488" y="0"/>
                    </a:lnTo>
                    <a:lnTo>
                      <a:pt x="1464" y="0"/>
                    </a:lnTo>
                    <a:lnTo>
                      <a:pt x="1440" y="0"/>
                    </a:lnTo>
                    <a:lnTo>
                      <a:pt x="1416" y="48"/>
                    </a:lnTo>
                    <a:lnTo>
                      <a:pt x="1392" y="168"/>
                    </a:lnTo>
                    <a:lnTo>
                      <a:pt x="1344" y="216"/>
                    </a:lnTo>
                    <a:lnTo>
                      <a:pt x="1224" y="288"/>
                    </a:lnTo>
                    <a:lnTo>
                      <a:pt x="936" y="456"/>
                    </a:lnTo>
                    <a:lnTo>
                      <a:pt x="480" y="672"/>
                    </a:lnTo>
                    <a:lnTo>
                      <a:pt x="408" y="720"/>
                    </a:lnTo>
                    <a:lnTo>
                      <a:pt x="360" y="768"/>
                    </a:lnTo>
                    <a:lnTo>
                      <a:pt x="288" y="912"/>
                    </a:lnTo>
                    <a:lnTo>
                      <a:pt x="240" y="1008"/>
                    </a:lnTo>
                    <a:lnTo>
                      <a:pt x="240" y="1056"/>
                    </a:lnTo>
                    <a:lnTo>
                      <a:pt x="0" y="3768"/>
                    </a:lnTo>
                    <a:lnTo>
                      <a:pt x="24" y="3984"/>
                    </a:lnTo>
                    <a:lnTo>
                      <a:pt x="72" y="4128"/>
                    </a:lnTo>
                    <a:lnTo>
                      <a:pt x="168" y="4224"/>
                    </a:lnTo>
                    <a:lnTo>
                      <a:pt x="288" y="4296"/>
                    </a:lnTo>
                    <a:lnTo>
                      <a:pt x="408" y="4296"/>
                    </a:lnTo>
                    <a:lnTo>
                      <a:pt x="528" y="4272"/>
                    </a:lnTo>
                    <a:lnTo>
                      <a:pt x="648" y="4224"/>
                    </a:lnTo>
                    <a:lnTo>
                      <a:pt x="720" y="4128"/>
                    </a:lnTo>
                    <a:lnTo>
                      <a:pt x="744" y="4104"/>
                    </a:lnTo>
                    <a:lnTo>
                      <a:pt x="768" y="4104"/>
                    </a:lnTo>
                    <a:lnTo>
                      <a:pt x="768" y="4152"/>
                    </a:lnTo>
                    <a:lnTo>
                      <a:pt x="792" y="7584"/>
                    </a:lnTo>
                    <a:lnTo>
                      <a:pt x="792" y="7776"/>
                    </a:lnTo>
                    <a:lnTo>
                      <a:pt x="816" y="7944"/>
                    </a:lnTo>
                    <a:lnTo>
                      <a:pt x="864" y="8088"/>
                    </a:lnTo>
                    <a:lnTo>
                      <a:pt x="936" y="8208"/>
                    </a:lnTo>
                    <a:lnTo>
                      <a:pt x="1008" y="8304"/>
                    </a:lnTo>
                    <a:lnTo>
                      <a:pt x="1080" y="8376"/>
                    </a:lnTo>
                    <a:lnTo>
                      <a:pt x="1176" y="8424"/>
                    </a:lnTo>
                    <a:lnTo>
                      <a:pt x="1248" y="8448"/>
                    </a:lnTo>
                    <a:lnTo>
                      <a:pt x="1344" y="8472"/>
                    </a:lnTo>
                    <a:lnTo>
                      <a:pt x="1440" y="8448"/>
                    </a:lnTo>
                    <a:lnTo>
                      <a:pt x="1536" y="8424"/>
                    </a:lnTo>
                    <a:lnTo>
                      <a:pt x="1608" y="8400"/>
                    </a:lnTo>
                    <a:lnTo>
                      <a:pt x="1680" y="8328"/>
                    </a:lnTo>
                    <a:lnTo>
                      <a:pt x="1752" y="8280"/>
                    </a:lnTo>
                    <a:lnTo>
                      <a:pt x="1800" y="8184"/>
                    </a:lnTo>
                    <a:lnTo>
                      <a:pt x="1824" y="8112"/>
                    </a:lnTo>
                    <a:lnTo>
                      <a:pt x="1824" y="8088"/>
                    </a:lnTo>
                    <a:lnTo>
                      <a:pt x="1848" y="8112"/>
                    </a:lnTo>
                    <a:lnTo>
                      <a:pt x="1872" y="8184"/>
                    </a:lnTo>
                    <a:lnTo>
                      <a:pt x="1920" y="8280"/>
                    </a:lnTo>
                    <a:lnTo>
                      <a:pt x="1992" y="8328"/>
                    </a:lnTo>
                    <a:lnTo>
                      <a:pt x="2064" y="8400"/>
                    </a:lnTo>
                    <a:lnTo>
                      <a:pt x="2136" y="8424"/>
                    </a:lnTo>
                    <a:lnTo>
                      <a:pt x="2232" y="8448"/>
                    </a:lnTo>
                    <a:lnTo>
                      <a:pt x="2328" y="8472"/>
                    </a:lnTo>
                    <a:lnTo>
                      <a:pt x="2424" y="8448"/>
                    </a:lnTo>
                    <a:lnTo>
                      <a:pt x="2496" y="8424"/>
                    </a:lnTo>
                    <a:lnTo>
                      <a:pt x="2591" y="8376"/>
                    </a:lnTo>
                    <a:lnTo>
                      <a:pt x="2663" y="8304"/>
                    </a:lnTo>
                    <a:lnTo>
                      <a:pt x="2737" y="8208"/>
                    </a:lnTo>
                    <a:lnTo>
                      <a:pt x="2808" y="8088"/>
                    </a:lnTo>
                    <a:lnTo>
                      <a:pt x="2856" y="7944"/>
                    </a:lnTo>
                    <a:lnTo>
                      <a:pt x="2880" y="7776"/>
                    </a:lnTo>
                    <a:lnTo>
                      <a:pt x="2880" y="7584"/>
                    </a:lnTo>
                    <a:lnTo>
                      <a:pt x="2904" y="4152"/>
                    </a:lnTo>
                    <a:lnTo>
                      <a:pt x="2904" y="4104"/>
                    </a:lnTo>
                    <a:lnTo>
                      <a:pt x="2928" y="4104"/>
                    </a:lnTo>
                    <a:lnTo>
                      <a:pt x="2952" y="4128"/>
                    </a:lnTo>
                    <a:lnTo>
                      <a:pt x="3024" y="4224"/>
                    </a:lnTo>
                    <a:lnTo>
                      <a:pt x="3144" y="4272"/>
                    </a:lnTo>
                    <a:lnTo>
                      <a:pt x="3264" y="4296"/>
                    </a:lnTo>
                    <a:lnTo>
                      <a:pt x="3384" y="4296"/>
                    </a:lnTo>
                    <a:lnTo>
                      <a:pt x="3504" y="4224"/>
                    </a:lnTo>
                    <a:lnTo>
                      <a:pt x="3600" y="4128"/>
                    </a:lnTo>
                    <a:lnTo>
                      <a:pt x="3648" y="3984"/>
                    </a:lnTo>
                    <a:lnTo>
                      <a:pt x="3672" y="37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5" name="Freeform 171"/>
              <p:cNvSpPr>
                <a:spLocks/>
              </p:cNvSpPr>
              <p:nvPr/>
            </p:nvSpPr>
            <p:spPr bwMode="auto">
              <a:xfrm>
                <a:off x="-2962275" y="4594225"/>
                <a:ext cx="139700" cy="120650"/>
              </a:xfrm>
              <a:custGeom>
                <a:avLst/>
                <a:gdLst/>
                <a:ahLst/>
                <a:cxnLst>
                  <a:cxn ang="0">
                    <a:pos x="1033" y="599"/>
                  </a:cxn>
                  <a:cxn ang="0">
                    <a:pos x="887" y="576"/>
                  </a:cxn>
                  <a:cxn ang="0">
                    <a:pos x="768" y="552"/>
                  </a:cxn>
                  <a:cxn ang="0">
                    <a:pos x="696" y="504"/>
                  </a:cxn>
                  <a:cxn ang="0">
                    <a:pos x="672" y="456"/>
                  </a:cxn>
                  <a:cxn ang="0">
                    <a:pos x="672" y="384"/>
                  </a:cxn>
                  <a:cxn ang="0">
                    <a:pos x="696" y="336"/>
                  </a:cxn>
                  <a:cxn ang="0">
                    <a:pos x="720" y="312"/>
                  </a:cxn>
                  <a:cxn ang="0">
                    <a:pos x="696" y="264"/>
                  </a:cxn>
                  <a:cxn ang="0">
                    <a:pos x="648" y="168"/>
                  </a:cxn>
                  <a:cxn ang="0">
                    <a:pos x="624" y="24"/>
                  </a:cxn>
                  <a:cxn ang="0">
                    <a:pos x="600" y="0"/>
                  </a:cxn>
                  <a:cxn ang="0">
                    <a:pos x="576" y="0"/>
                  </a:cxn>
                  <a:cxn ang="0">
                    <a:pos x="552" y="0"/>
                  </a:cxn>
                  <a:cxn ang="0">
                    <a:pos x="312" y="168"/>
                  </a:cxn>
                  <a:cxn ang="0">
                    <a:pos x="120" y="336"/>
                  </a:cxn>
                  <a:cxn ang="0">
                    <a:pos x="72" y="408"/>
                  </a:cxn>
                  <a:cxn ang="0">
                    <a:pos x="24" y="504"/>
                  </a:cxn>
                  <a:cxn ang="0">
                    <a:pos x="0" y="576"/>
                  </a:cxn>
                  <a:cxn ang="0">
                    <a:pos x="24" y="623"/>
                  </a:cxn>
                  <a:cxn ang="0">
                    <a:pos x="48" y="697"/>
                  </a:cxn>
                  <a:cxn ang="0">
                    <a:pos x="120" y="769"/>
                  </a:cxn>
                  <a:cxn ang="0">
                    <a:pos x="192" y="817"/>
                  </a:cxn>
                  <a:cxn ang="0">
                    <a:pos x="312" y="864"/>
                  </a:cxn>
                  <a:cxn ang="0">
                    <a:pos x="600" y="912"/>
                  </a:cxn>
                  <a:cxn ang="0">
                    <a:pos x="985" y="912"/>
                  </a:cxn>
                  <a:cxn ang="0">
                    <a:pos x="1033" y="912"/>
                  </a:cxn>
                  <a:cxn ang="0">
                    <a:pos x="1033" y="888"/>
                  </a:cxn>
                  <a:cxn ang="0">
                    <a:pos x="1057" y="864"/>
                  </a:cxn>
                  <a:cxn ang="0">
                    <a:pos x="1057" y="671"/>
                  </a:cxn>
                  <a:cxn ang="0">
                    <a:pos x="1057" y="647"/>
                  </a:cxn>
                  <a:cxn ang="0">
                    <a:pos x="1057" y="623"/>
                  </a:cxn>
                  <a:cxn ang="0">
                    <a:pos x="1033" y="599"/>
                  </a:cxn>
                </a:cxnLst>
                <a:rect l="0" t="0" r="r" b="b"/>
                <a:pathLst>
                  <a:path w="1057" h="912">
                    <a:moveTo>
                      <a:pt x="1033" y="599"/>
                    </a:moveTo>
                    <a:lnTo>
                      <a:pt x="887" y="576"/>
                    </a:lnTo>
                    <a:lnTo>
                      <a:pt x="768" y="552"/>
                    </a:lnTo>
                    <a:lnTo>
                      <a:pt x="696" y="504"/>
                    </a:lnTo>
                    <a:lnTo>
                      <a:pt x="672" y="456"/>
                    </a:lnTo>
                    <a:lnTo>
                      <a:pt x="672" y="384"/>
                    </a:lnTo>
                    <a:lnTo>
                      <a:pt x="696" y="336"/>
                    </a:lnTo>
                    <a:lnTo>
                      <a:pt x="720" y="312"/>
                    </a:lnTo>
                    <a:lnTo>
                      <a:pt x="696" y="264"/>
                    </a:lnTo>
                    <a:lnTo>
                      <a:pt x="648" y="168"/>
                    </a:lnTo>
                    <a:lnTo>
                      <a:pt x="624" y="24"/>
                    </a:lnTo>
                    <a:lnTo>
                      <a:pt x="600" y="0"/>
                    </a:lnTo>
                    <a:lnTo>
                      <a:pt x="576" y="0"/>
                    </a:lnTo>
                    <a:lnTo>
                      <a:pt x="552" y="0"/>
                    </a:lnTo>
                    <a:lnTo>
                      <a:pt x="312" y="168"/>
                    </a:lnTo>
                    <a:lnTo>
                      <a:pt x="120" y="336"/>
                    </a:lnTo>
                    <a:lnTo>
                      <a:pt x="72" y="408"/>
                    </a:lnTo>
                    <a:lnTo>
                      <a:pt x="24" y="504"/>
                    </a:lnTo>
                    <a:lnTo>
                      <a:pt x="0" y="576"/>
                    </a:lnTo>
                    <a:lnTo>
                      <a:pt x="24" y="623"/>
                    </a:lnTo>
                    <a:lnTo>
                      <a:pt x="48" y="697"/>
                    </a:lnTo>
                    <a:lnTo>
                      <a:pt x="120" y="769"/>
                    </a:lnTo>
                    <a:lnTo>
                      <a:pt x="192" y="817"/>
                    </a:lnTo>
                    <a:lnTo>
                      <a:pt x="312" y="864"/>
                    </a:lnTo>
                    <a:lnTo>
                      <a:pt x="600" y="912"/>
                    </a:lnTo>
                    <a:lnTo>
                      <a:pt x="985" y="912"/>
                    </a:lnTo>
                    <a:lnTo>
                      <a:pt x="1033" y="912"/>
                    </a:lnTo>
                    <a:lnTo>
                      <a:pt x="1033" y="888"/>
                    </a:lnTo>
                    <a:lnTo>
                      <a:pt x="1057" y="864"/>
                    </a:lnTo>
                    <a:lnTo>
                      <a:pt x="1057" y="671"/>
                    </a:lnTo>
                    <a:lnTo>
                      <a:pt x="1057" y="647"/>
                    </a:lnTo>
                    <a:lnTo>
                      <a:pt x="1057" y="623"/>
                    </a:lnTo>
                    <a:lnTo>
                      <a:pt x="1033" y="5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6" name="Freeform 172"/>
              <p:cNvSpPr>
                <a:spLocks/>
              </p:cNvSpPr>
              <p:nvPr/>
            </p:nvSpPr>
            <p:spPr bwMode="auto">
              <a:xfrm>
                <a:off x="-2930525" y="3822700"/>
                <a:ext cx="346075" cy="812800"/>
              </a:xfrm>
              <a:custGeom>
                <a:avLst/>
                <a:gdLst/>
                <a:ahLst/>
                <a:cxnLst>
                  <a:cxn ang="0">
                    <a:pos x="1872" y="2784"/>
                  </a:cxn>
                  <a:cxn ang="0">
                    <a:pos x="1992" y="2496"/>
                  </a:cxn>
                  <a:cxn ang="0">
                    <a:pos x="2184" y="2256"/>
                  </a:cxn>
                  <a:cxn ang="0">
                    <a:pos x="2472" y="2088"/>
                  </a:cxn>
                  <a:cxn ang="0">
                    <a:pos x="2520" y="768"/>
                  </a:cxn>
                  <a:cxn ang="0">
                    <a:pos x="2424" y="576"/>
                  </a:cxn>
                  <a:cxn ang="0">
                    <a:pos x="2328" y="481"/>
                  </a:cxn>
                  <a:cxn ang="0">
                    <a:pos x="1776" y="216"/>
                  </a:cxn>
                  <a:cxn ang="0">
                    <a:pos x="1656" y="120"/>
                  </a:cxn>
                  <a:cxn ang="0">
                    <a:pos x="1632" y="0"/>
                  </a:cxn>
                  <a:cxn ang="0">
                    <a:pos x="1464" y="48"/>
                  </a:cxn>
                  <a:cxn ang="0">
                    <a:pos x="1488" y="264"/>
                  </a:cxn>
                  <a:cxn ang="0">
                    <a:pos x="1416" y="335"/>
                  </a:cxn>
                  <a:cxn ang="0">
                    <a:pos x="1464" y="744"/>
                  </a:cxn>
                  <a:cxn ang="0">
                    <a:pos x="1512" y="1080"/>
                  </a:cxn>
                  <a:cxn ang="0">
                    <a:pos x="1440" y="1488"/>
                  </a:cxn>
                  <a:cxn ang="0">
                    <a:pos x="1344" y="1752"/>
                  </a:cxn>
                  <a:cxn ang="0">
                    <a:pos x="1248" y="1488"/>
                  </a:cxn>
                  <a:cxn ang="0">
                    <a:pos x="1152" y="1080"/>
                  </a:cxn>
                  <a:cxn ang="0">
                    <a:pos x="1224" y="744"/>
                  </a:cxn>
                  <a:cxn ang="0">
                    <a:pos x="1272" y="335"/>
                  </a:cxn>
                  <a:cxn ang="0">
                    <a:pos x="1200" y="264"/>
                  </a:cxn>
                  <a:cxn ang="0">
                    <a:pos x="1200" y="96"/>
                  </a:cxn>
                  <a:cxn ang="0">
                    <a:pos x="1080" y="0"/>
                  </a:cxn>
                  <a:cxn ang="0">
                    <a:pos x="1032" y="24"/>
                  </a:cxn>
                  <a:cxn ang="0">
                    <a:pos x="984" y="168"/>
                  </a:cxn>
                  <a:cxn ang="0">
                    <a:pos x="671" y="335"/>
                  </a:cxn>
                  <a:cxn ang="0">
                    <a:pos x="312" y="529"/>
                  </a:cxn>
                  <a:cxn ang="0">
                    <a:pos x="192" y="672"/>
                  </a:cxn>
                  <a:cxn ang="0">
                    <a:pos x="0" y="2760"/>
                  </a:cxn>
                  <a:cxn ang="0">
                    <a:pos x="48" y="3024"/>
                  </a:cxn>
                  <a:cxn ang="0">
                    <a:pos x="192" y="3144"/>
                  </a:cxn>
                  <a:cxn ang="0">
                    <a:pos x="384" y="3120"/>
                  </a:cxn>
                  <a:cxn ang="0">
                    <a:pos x="528" y="3024"/>
                  </a:cxn>
                  <a:cxn ang="0">
                    <a:pos x="552" y="3024"/>
                  </a:cxn>
                  <a:cxn ang="0">
                    <a:pos x="600" y="5760"/>
                  </a:cxn>
                  <a:cxn ang="0">
                    <a:pos x="721" y="6072"/>
                  </a:cxn>
                  <a:cxn ang="0">
                    <a:pos x="841" y="6144"/>
                  </a:cxn>
                  <a:cxn ang="0">
                    <a:pos x="960" y="4800"/>
                  </a:cxn>
                  <a:cxn ang="0">
                    <a:pos x="1032" y="4560"/>
                  </a:cxn>
                  <a:cxn ang="0">
                    <a:pos x="1152" y="4392"/>
                  </a:cxn>
                  <a:cxn ang="0">
                    <a:pos x="1344" y="4248"/>
                  </a:cxn>
                  <a:cxn ang="0">
                    <a:pos x="1800" y="4032"/>
                  </a:cxn>
                  <a:cxn ang="0">
                    <a:pos x="2136" y="3624"/>
                  </a:cxn>
                  <a:cxn ang="0">
                    <a:pos x="1944" y="3312"/>
                  </a:cxn>
                  <a:cxn ang="0">
                    <a:pos x="1872" y="2952"/>
                  </a:cxn>
                </a:cxnLst>
                <a:rect l="0" t="0" r="r" b="b"/>
                <a:pathLst>
                  <a:path w="2616" h="6144">
                    <a:moveTo>
                      <a:pt x="1872" y="2952"/>
                    </a:moveTo>
                    <a:lnTo>
                      <a:pt x="1872" y="2784"/>
                    </a:lnTo>
                    <a:lnTo>
                      <a:pt x="1920" y="2640"/>
                    </a:lnTo>
                    <a:lnTo>
                      <a:pt x="1992" y="2496"/>
                    </a:lnTo>
                    <a:lnTo>
                      <a:pt x="2088" y="2352"/>
                    </a:lnTo>
                    <a:lnTo>
                      <a:pt x="2184" y="2256"/>
                    </a:lnTo>
                    <a:lnTo>
                      <a:pt x="2328" y="2160"/>
                    </a:lnTo>
                    <a:lnTo>
                      <a:pt x="2472" y="2088"/>
                    </a:lnTo>
                    <a:lnTo>
                      <a:pt x="2616" y="2040"/>
                    </a:lnTo>
                    <a:lnTo>
                      <a:pt x="2520" y="768"/>
                    </a:lnTo>
                    <a:lnTo>
                      <a:pt x="2472" y="672"/>
                    </a:lnTo>
                    <a:lnTo>
                      <a:pt x="2424" y="576"/>
                    </a:lnTo>
                    <a:lnTo>
                      <a:pt x="2376" y="529"/>
                    </a:lnTo>
                    <a:lnTo>
                      <a:pt x="2328" y="481"/>
                    </a:lnTo>
                    <a:lnTo>
                      <a:pt x="2016" y="335"/>
                    </a:lnTo>
                    <a:lnTo>
                      <a:pt x="1776" y="216"/>
                    </a:lnTo>
                    <a:lnTo>
                      <a:pt x="1704" y="168"/>
                    </a:lnTo>
                    <a:lnTo>
                      <a:pt x="1656" y="120"/>
                    </a:lnTo>
                    <a:lnTo>
                      <a:pt x="1632" y="24"/>
                    </a:lnTo>
                    <a:lnTo>
                      <a:pt x="1632" y="0"/>
                    </a:lnTo>
                    <a:lnTo>
                      <a:pt x="1608" y="0"/>
                    </a:lnTo>
                    <a:lnTo>
                      <a:pt x="1464" y="48"/>
                    </a:lnTo>
                    <a:lnTo>
                      <a:pt x="1488" y="192"/>
                    </a:lnTo>
                    <a:lnTo>
                      <a:pt x="1488" y="264"/>
                    </a:lnTo>
                    <a:lnTo>
                      <a:pt x="1464" y="311"/>
                    </a:lnTo>
                    <a:lnTo>
                      <a:pt x="1416" y="335"/>
                    </a:lnTo>
                    <a:lnTo>
                      <a:pt x="1440" y="529"/>
                    </a:lnTo>
                    <a:lnTo>
                      <a:pt x="1464" y="744"/>
                    </a:lnTo>
                    <a:lnTo>
                      <a:pt x="1512" y="936"/>
                    </a:lnTo>
                    <a:lnTo>
                      <a:pt x="1512" y="1080"/>
                    </a:lnTo>
                    <a:lnTo>
                      <a:pt x="1512" y="1272"/>
                    </a:lnTo>
                    <a:lnTo>
                      <a:pt x="1440" y="1488"/>
                    </a:lnTo>
                    <a:lnTo>
                      <a:pt x="1392" y="1680"/>
                    </a:lnTo>
                    <a:lnTo>
                      <a:pt x="1344" y="1752"/>
                    </a:lnTo>
                    <a:lnTo>
                      <a:pt x="1296" y="1680"/>
                    </a:lnTo>
                    <a:lnTo>
                      <a:pt x="1248" y="1488"/>
                    </a:lnTo>
                    <a:lnTo>
                      <a:pt x="1176" y="1272"/>
                    </a:lnTo>
                    <a:lnTo>
                      <a:pt x="1152" y="1080"/>
                    </a:lnTo>
                    <a:lnTo>
                      <a:pt x="1176" y="936"/>
                    </a:lnTo>
                    <a:lnTo>
                      <a:pt x="1224" y="744"/>
                    </a:lnTo>
                    <a:lnTo>
                      <a:pt x="1248" y="529"/>
                    </a:lnTo>
                    <a:lnTo>
                      <a:pt x="1272" y="335"/>
                    </a:lnTo>
                    <a:lnTo>
                      <a:pt x="1224" y="311"/>
                    </a:lnTo>
                    <a:lnTo>
                      <a:pt x="1200" y="264"/>
                    </a:lnTo>
                    <a:lnTo>
                      <a:pt x="1200" y="192"/>
                    </a:lnTo>
                    <a:lnTo>
                      <a:pt x="1200" y="96"/>
                    </a:lnTo>
                    <a:lnTo>
                      <a:pt x="1224" y="48"/>
                    </a:lnTo>
                    <a:lnTo>
                      <a:pt x="1080" y="0"/>
                    </a:lnTo>
                    <a:lnTo>
                      <a:pt x="1056" y="0"/>
                    </a:lnTo>
                    <a:lnTo>
                      <a:pt x="1032" y="24"/>
                    </a:lnTo>
                    <a:lnTo>
                      <a:pt x="1032" y="120"/>
                    </a:lnTo>
                    <a:lnTo>
                      <a:pt x="984" y="168"/>
                    </a:lnTo>
                    <a:lnTo>
                      <a:pt x="912" y="216"/>
                    </a:lnTo>
                    <a:lnTo>
                      <a:pt x="671" y="335"/>
                    </a:lnTo>
                    <a:lnTo>
                      <a:pt x="360" y="481"/>
                    </a:lnTo>
                    <a:lnTo>
                      <a:pt x="312" y="529"/>
                    </a:lnTo>
                    <a:lnTo>
                      <a:pt x="264" y="576"/>
                    </a:lnTo>
                    <a:lnTo>
                      <a:pt x="192" y="672"/>
                    </a:lnTo>
                    <a:lnTo>
                      <a:pt x="168" y="768"/>
                    </a:lnTo>
                    <a:lnTo>
                      <a:pt x="0" y="2760"/>
                    </a:lnTo>
                    <a:lnTo>
                      <a:pt x="0" y="2904"/>
                    </a:lnTo>
                    <a:lnTo>
                      <a:pt x="48" y="3024"/>
                    </a:lnTo>
                    <a:lnTo>
                      <a:pt x="120" y="3096"/>
                    </a:lnTo>
                    <a:lnTo>
                      <a:pt x="192" y="3144"/>
                    </a:lnTo>
                    <a:lnTo>
                      <a:pt x="288" y="3144"/>
                    </a:lnTo>
                    <a:lnTo>
                      <a:pt x="384" y="3120"/>
                    </a:lnTo>
                    <a:lnTo>
                      <a:pt x="480" y="3096"/>
                    </a:lnTo>
                    <a:lnTo>
                      <a:pt x="528" y="3024"/>
                    </a:lnTo>
                    <a:lnTo>
                      <a:pt x="552" y="3000"/>
                    </a:lnTo>
                    <a:lnTo>
                      <a:pt x="552" y="3024"/>
                    </a:lnTo>
                    <a:lnTo>
                      <a:pt x="576" y="5544"/>
                    </a:lnTo>
                    <a:lnTo>
                      <a:pt x="600" y="5760"/>
                    </a:lnTo>
                    <a:lnTo>
                      <a:pt x="647" y="5952"/>
                    </a:lnTo>
                    <a:lnTo>
                      <a:pt x="721" y="6072"/>
                    </a:lnTo>
                    <a:lnTo>
                      <a:pt x="817" y="6144"/>
                    </a:lnTo>
                    <a:lnTo>
                      <a:pt x="841" y="6144"/>
                    </a:lnTo>
                    <a:lnTo>
                      <a:pt x="864" y="6096"/>
                    </a:lnTo>
                    <a:lnTo>
                      <a:pt x="960" y="4800"/>
                    </a:lnTo>
                    <a:lnTo>
                      <a:pt x="984" y="4704"/>
                    </a:lnTo>
                    <a:lnTo>
                      <a:pt x="1032" y="4560"/>
                    </a:lnTo>
                    <a:lnTo>
                      <a:pt x="1080" y="4464"/>
                    </a:lnTo>
                    <a:lnTo>
                      <a:pt x="1152" y="4392"/>
                    </a:lnTo>
                    <a:lnTo>
                      <a:pt x="1248" y="4296"/>
                    </a:lnTo>
                    <a:lnTo>
                      <a:pt x="1344" y="4248"/>
                    </a:lnTo>
                    <a:lnTo>
                      <a:pt x="1368" y="4224"/>
                    </a:lnTo>
                    <a:lnTo>
                      <a:pt x="1800" y="4032"/>
                    </a:lnTo>
                    <a:lnTo>
                      <a:pt x="2136" y="3840"/>
                    </a:lnTo>
                    <a:lnTo>
                      <a:pt x="2136" y="3624"/>
                    </a:lnTo>
                    <a:lnTo>
                      <a:pt x="2016" y="3481"/>
                    </a:lnTo>
                    <a:lnTo>
                      <a:pt x="1944" y="3312"/>
                    </a:lnTo>
                    <a:lnTo>
                      <a:pt x="1872" y="3144"/>
                    </a:lnTo>
                    <a:lnTo>
                      <a:pt x="1872" y="29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7" name="Freeform 173"/>
              <p:cNvSpPr>
                <a:spLocks noEditPoints="1"/>
              </p:cNvSpPr>
              <p:nvPr/>
            </p:nvSpPr>
            <p:spPr bwMode="auto">
              <a:xfrm>
                <a:off x="-3025775" y="4225925"/>
                <a:ext cx="2308225" cy="1473200"/>
              </a:xfrm>
              <a:custGeom>
                <a:avLst/>
                <a:gdLst/>
                <a:ahLst/>
                <a:cxnLst>
                  <a:cxn ang="0">
                    <a:pos x="17136" y="2400"/>
                  </a:cxn>
                  <a:cxn ang="0">
                    <a:pos x="16872" y="2520"/>
                  </a:cxn>
                  <a:cxn ang="0">
                    <a:pos x="17136" y="2736"/>
                  </a:cxn>
                  <a:cxn ang="0">
                    <a:pos x="16872" y="3144"/>
                  </a:cxn>
                  <a:cxn ang="0">
                    <a:pos x="15935" y="3431"/>
                  </a:cxn>
                  <a:cxn ang="0">
                    <a:pos x="15144" y="3288"/>
                  </a:cxn>
                  <a:cxn ang="0">
                    <a:pos x="15144" y="2904"/>
                  </a:cxn>
                  <a:cxn ang="0">
                    <a:pos x="15168" y="2088"/>
                  </a:cxn>
                  <a:cxn ang="0">
                    <a:pos x="13536" y="672"/>
                  </a:cxn>
                  <a:cxn ang="0">
                    <a:pos x="13800" y="311"/>
                  </a:cxn>
                  <a:cxn ang="0">
                    <a:pos x="13224" y="0"/>
                  </a:cxn>
                  <a:cxn ang="0">
                    <a:pos x="13224" y="192"/>
                  </a:cxn>
                  <a:cxn ang="0">
                    <a:pos x="13416" y="433"/>
                  </a:cxn>
                  <a:cxn ang="0">
                    <a:pos x="12264" y="720"/>
                  </a:cxn>
                  <a:cxn ang="0">
                    <a:pos x="11664" y="553"/>
                  </a:cxn>
                  <a:cxn ang="0">
                    <a:pos x="11976" y="311"/>
                  </a:cxn>
                  <a:cxn ang="0">
                    <a:pos x="11688" y="240"/>
                  </a:cxn>
                  <a:cxn ang="0">
                    <a:pos x="11232" y="624"/>
                  </a:cxn>
                  <a:cxn ang="0">
                    <a:pos x="5376" y="2040"/>
                  </a:cxn>
                  <a:cxn ang="0">
                    <a:pos x="11352" y="840"/>
                  </a:cxn>
                  <a:cxn ang="0">
                    <a:pos x="11736" y="960"/>
                  </a:cxn>
                  <a:cxn ang="0">
                    <a:pos x="9768" y="2616"/>
                  </a:cxn>
                  <a:cxn ang="0">
                    <a:pos x="5424" y="2832"/>
                  </a:cxn>
                  <a:cxn ang="0">
                    <a:pos x="9408" y="3000"/>
                  </a:cxn>
                  <a:cxn ang="0">
                    <a:pos x="9384" y="3120"/>
                  </a:cxn>
                  <a:cxn ang="0">
                    <a:pos x="4896" y="6768"/>
                  </a:cxn>
                  <a:cxn ang="0">
                    <a:pos x="4824" y="7368"/>
                  </a:cxn>
                  <a:cxn ang="0">
                    <a:pos x="5424" y="7320"/>
                  </a:cxn>
                  <a:cxn ang="0">
                    <a:pos x="6192" y="7440"/>
                  </a:cxn>
                  <a:cxn ang="0">
                    <a:pos x="6216" y="7944"/>
                  </a:cxn>
                  <a:cxn ang="0">
                    <a:pos x="5040" y="9048"/>
                  </a:cxn>
                  <a:cxn ang="0">
                    <a:pos x="2568" y="10176"/>
                  </a:cxn>
                  <a:cxn ang="0">
                    <a:pos x="1320" y="10272"/>
                  </a:cxn>
                  <a:cxn ang="0">
                    <a:pos x="1080" y="9816"/>
                  </a:cxn>
                  <a:cxn ang="0">
                    <a:pos x="1872" y="8904"/>
                  </a:cxn>
                  <a:cxn ang="0">
                    <a:pos x="2232" y="8472"/>
                  </a:cxn>
                  <a:cxn ang="0">
                    <a:pos x="2064" y="7968"/>
                  </a:cxn>
                  <a:cxn ang="0">
                    <a:pos x="264" y="9575"/>
                  </a:cxn>
                  <a:cxn ang="0">
                    <a:pos x="0" y="10392"/>
                  </a:cxn>
                  <a:cxn ang="0">
                    <a:pos x="432" y="10992"/>
                  </a:cxn>
                  <a:cxn ang="0">
                    <a:pos x="1584" y="11136"/>
                  </a:cxn>
                  <a:cxn ang="0">
                    <a:pos x="3216" y="10752"/>
                  </a:cxn>
                  <a:cxn ang="0">
                    <a:pos x="5424" y="9649"/>
                  </a:cxn>
                  <a:cxn ang="0">
                    <a:pos x="7032" y="8112"/>
                  </a:cxn>
                  <a:cxn ang="0">
                    <a:pos x="7297" y="7464"/>
                  </a:cxn>
                  <a:cxn ang="0">
                    <a:pos x="14904" y="3648"/>
                  </a:cxn>
                  <a:cxn ang="0">
                    <a:pos x="15840" y="3816"/>
                  </a:cxn>
                  <a:cxn ang="0">
                    <a:pos x="17112" y="3431"/>
                  </a:cxn>
                  <a:cxn ang="0">
                    <a:pos x="17448" y="2808"/>
                  </a:cxn>
                  <a:cxn ang="0">
                    <a:pos x="6888" y="6816"/>
                  </a:cxn>
                  <a:cxn ang="0">
                    <a:pos x="6576" y="6625"/>
                  </a:cxn>
                  <a:cxn ang="0">
                    <a:pos x="10344" y="3048"/>
                  </a:cxn>
                  <a:cxn ang="0">
                    <a:pos x="14568" y="3096"/>
                  </a:cxn>
                  <a:cxn ang="0">
                    <a:pos x="14616" y="3336"/>
                  </a:cxn>
                  <a:cxn ang="0">
                    <a:pos x="14712" y="2736"/>
                  </a:cxn>
                  <a:cxn ang="0">
                    <a:pos x="10800" y="2568"/>
                  </a:cxn>
                  <a:cxn ang="0">
                    <a:pos x="12336" y="984"/>
                  </a:cxn>
                  <a:cxn ang="0">
                    <a:pos x="13007" y="864"/>
                  </a:cxn>
                  <a:cxn ang="0">
                    <a:pos x="14976" y="2520"/>
                  </a:cxn>
                </a:cxnLst>
                <a:rect l="0" t="0" r="r" b="b"/>
                <a:pathLst>
                  <a:path w="17448" h="11136">
                    <a:moveTo>
                      <a:pt x="17448" y="2808"/>
                    </a:moveTo>
                    <a:lnTo>
                      <a:pt x="17424" y="2736"/>
                    </a:lnTo>
                    <a:lnTo>
                      <a:pt x="17400" y="2664"/>
                    </a:lnTo>
                    <a:lnTo>
                      <a:pt x="17304" y="2520"/>
                    </a:lnTo>
                    <a:lnTo>
                      <a:pt x="17136" y="2400"/>
                    </a:lnTo>
                    <a:lnTo>
                      <a:pt x="16944" y="2304"/>
                    </a:lnTo>
                    <a:lnTo>
                      <a:pt x="16896" y="2304"/>
                    </a:lnTo>
                    <a:lnTo>
                      <a:pt x="16872" y="2328"/>
                    </a:lnTo>
                    <a:lnTo>
                      <a:pt x="16872" y="2376"/>
                    </a:lnTo>
                    <a:lnTo>
                      <a:pt x="16872" y="2520"/>
                    </a:lnTo>
                    <a:lnTo>
                      <a:pt x="16872" y="2544"/>
                    </a:lnTo>
                    <a:lnTo>
                      <a:pt x="16920" y="2592"/>
                    </a:lnTo>
                    <a:lnTo>
                      <a:pt x="17016" y="2616"/>
                    </a:lnTo>
                    <a:lnTo>
                      <a:pt x="17088" y="2664"/>
                    </a:lnTo>
                    <a:lnTo>
                      <a:pt x="17136" y="2736"/>
                    </a:lnTo>
                    <a:lnTo>
                      <a:pt x="17160" y="2808"/>
                    </a:lnTo>
                    <a:lnTo>
                      <a:pt x="17136" y="2880"/>
                    </a:lnTo>
                    <a:lnTo>
                      <a:pt x="17088" y="2976"/>
                    </a:lnTo>
                    <a:lnTo>
                      <a:pt x="16992" y="3048"/>
                    </a:lnTo>
                    <a:lnTo>
                      <a:pt x="16872" y="3144"/>
                    </a:lnTo>
                    <a:lnTo>
                      <a:pt x="16704" y="3240"/>
                    </a:lnTo>
                    <a:lnTo>
                      <a:pt x="16536" y="3312"/>
                    </a:lnTo>
                    <a:lnTo>
                      <a:pt x="16344" y="3383"/>
                    </a:lnTo>
                    <a:lnTo>
                      <a:pt x="16152" y="3407"/>
                    </a:lnTo>
                    <a:lnTo>
                      <a:pt x="15935" y="3431"/>
                    </a:lnTo>
                    <a:lnTo>
                      <a:pt x="15744" y="3455"/>
                    </a:lnTo>
                    <a:lnTo>
                      <a:pt x="15552" y="3431"/>
                    </a:lnTo>
                    <a:lnTo>
                      <a:pt x="15408" y="3407"/>
                    </a:lnTo>
                    <a:lnTo>
                      <a:pt x="15264" y="3360"/>
                    </a:lnTo>
                    <a:lnTo>
                      <a:pt x="15144" y="3288"/>
                    </a:lnTo>
                    <a:lnTo>
                      <a:pt x="15072" y="3216"/>
                    </a:lnTo>
                    <a:lnTo>
                      <a:pt x="15048" y="3144"/>
                    </a:lnTo>
                    <a:lnTo>
                      <a:pt x="15048" y="3072"/>
                    </a:lnTo>
                    <a:lnTo>
                      <a:pt x="15072" y="3024"/>
                    </a:lnTo>
                    <a:lnTo>
                      <a:pt x="15144" y="2904"/>
                    </a:lnTo>
                    <a:lnTo>
                      <a:pt x="15192" y="2832"/>
                    </a:lnTo>
                    <a:lnTo>
                      <a:pt x="15192" y="2784"/>
                    </a:lnTo>
                    <a:lnTo>
                      <a:pt x="15168" y="2640"/>
                    </a:lnTo>
                    <a:lnTo>
                      <a:pt x="15168" y="2160"/>
                    </a:lnTo>
                    <a:lnTo>
                      <a:pt x="15168" y="2088"/>
                    </a:lnTo>
                    <a:lnTo>
                      <a:pt x="15120" y="2016"/>
                    </a:lnTo>
                    <a:lnTo>
                      <a:pt x="15048" y="1944"/>
                    </a:lnTo>
                    <a:lnTo>
                      <a:pt x="13560" y="720"/>
                    </a:lnTo>
                    <a:lnTo>
                      <a:pt x="13536" y="696"/>
                    </a:lnTo>
                    <a:lnTo>
                      <a:pt x="13536" y="672"/>
                    </a:lnTo>
                    <a:lnTo>
                      <a:pt x="13560" y="624"/>
                    </a:lnTo>
                    <a:lnTo>
                      <a:pt x="13656" y="553"/>
                    </a:lnTo>
                    <a:lnTo>
                      <a:pt x="13752" y="481"/>
                    </a:lnTo>
                    <a:lnTo>
                      <a:pt x="13800" y="383"/>
                    </a:lnTo>
                    <a:lnTo>
                      <a:pt x="13800" y="311"/>
                    </a:lnTo>
                    <a:lnTo>
                      <a:pt x="13776" y="264"/>
                    </a:lnTo>
                    <a:lnTo>
                      <a:pt x="13752" y="216"/>
                    </a:lnTo>
                    <a:lnTo>
                      <a:pt x="13632" y="120"/>
                    </a:lnTo>
                    <a:lnTo>
                      <a:pt x="13464" y="48"/>
                    </a:lnTo>
                    <a:lnTo>
                      <a:pt x="13224" y="0"/>
                    </a:lnTo>
                    <a:lnTo>
                      <a:pt x="13201" y="24"/>
                    </a:lnTo>
                    <a:lnTo>
                      <a:pt x="13177" y="48"/>
                    </a:lnTo>
                    <a:lnTo>
                      <a:pt x="13177" y="120"/>
                    </a:lnTo>
                    <a:lnTo>
                      <a:pt x="13177" y="168"/>
                    </a:lnTo>
                    <a:lnTo>
                      <a:pt x="13224" y="192"/>
                    </a:lnTo>
                    <a:lnTo>
                      <a:pt x="13416" y="240"/>
                    </a:lnTo>
                    <a:lnTo>
                      <a:pt x="13464" y="264"/>
                    </a:lnTo>
                    <a:lnTo>
                      <a:pt x="13488" y="311"/>
                    </a:lnTo>
                    <a:lnTo>
                      <a:pt x="13464" y="359"/>
                    </a:lnTo>
                    <a:lnTo>
                      <a:pt x="13416" y="433"/>
                    </a:lnTo>
                    <a:lnTo>
                      <a:pt x="13344" y="481"/>
                    </a:lnTo>
                    <a:lnTo>
                      <a:pt x="13248" y="529"/>
                    </a:lnTo>
                    <a:lnTo>
                      <a:pt x="12960" y="624"/>
                    </a:lnTo>
                    <a:lnTo>
                      <a:pt x="12600" y="696"/>
                    </a:lnTo>
                    <a:lnTo>
                      <a:pt x="12264" y="720"/>
                    </a:lnTo>
                    <a:lnTo>
                      <a:pt x="11952" y="696"/>
                    </a:lnTo>
                    <a:lnTo>
                      <a:pt x="11856" y="672"/>
                    </a:lnTo>
                    <a:lnTo>
                      <a:pt x="11760" y="648"/>
                    </a:lnTo>
                    <a:lnTo>
                      <a:pt x="11688" y="600"/>
                    </a:lnTo>
                    <a:lnTo>
                      <a:pt x="11664" y="553"/>
                    </a:lnTo>
                    <a:lnTo>
                      <a:pt x="11688" y="505"/>
                    </a:lnTo>
                    <a:lnTo>
                      <a:pt x="11736" y="457"/>
                    </a:lnTo>
                    <a:lnTo>
                      <a:pt x="11832" y="383"/>
                    </a:lnTo>
                    <a:lnTo>
                      <a:pt x="11952" y="335"/>
                    </a:lnTo>
                    <a:lnTo>
                      <a:pt x="11976" y="311"/>
                    </a:lnTo>
                    <a:lnTo>
                      <a:pt x="11976" y="288"/>
                    </a:lnTo>
                    <a:lnTo>
                      <a:pt x="11952" y="168"/>
                    </a:lnTo>
                    <a:lnTo>
                      <a:pt x="11952" y="144"/>
                    </a:lnTo>
                    <a:lnTo>
                      <a:pt x="11928" y="144"/>
                    </a:lnTo>
                    <a:lnTo>
                      <a:pt x="11688" y="240"/>
                    </a:lnTo>
                    <a:lnTo>
                      <a:pt x="11496" y="335"/>
                    </a:lnTo>
                    <a:lnTo>
                      <a:pt x="11376" y="433"/>
                    </a:lnTo>
                    <a:lnTo>
                      <a:pt x="11304" y="553"/>
                    </a:lnTo>
                    <a:lnTo>
                      <a:pt x="11280" y="600"/>
                    </a:lnTo>
                    <a:lnTo>
                      <a:pt x="11232" y="624"/>
                    </a:lnTo>
                    <a:lnTo>
                      <a:pt x="11208" y="648"/>
                    </a:lnTo>
                    <a:lnTo>
                      <a:pt x="5424" y="2016"/>
                    </a:lnTo>
                    <a:lnTo>
                      <a:pt x="5400" y="2016"/>
                    </a:lnTo>
                    <a:lnTo>
                      <a:pt x="5376" y="2016"/>
                    </a:lnTo>
                    <a:lnTo>
                      <a:pt x="5376" y="2040"/>
                    </a:lnTo>
                    <a:lnTo>
                      <a:pt x="5400" y="2280"/>
                    </a:lnTo>
                    <a:lnTo>
                      <a:pt x="5400" y="2304"/>
                    </a:lnTo>
                    <a:lnTo>
                      <a:pt x="5424" y="2304"/>
                    </a:lnTo>
                    <a:lnTo>
                      <a:pt x="5448" y="2304"/>
                    </a:lnTo>
                    <a:lnTo>
                      <a:pt x="11352" y="840"/>
                    </a:lnTo>
                    <a:lnTo>
                      <a:pt x="11400" y="840"/>
                    </a:lnTo>
                    <a:lnTo>
                      <a:pt x="11496" y="840"/>
                    </a:lnTo>
                    <a:lnTo>
                      <a:pt x="11712" y="912"/>
                    </a:lnTo>
                    <a:lnTo>
                      <a:pt x="11736" y="936"/>
                    </a:lnTo>
                    <a:lnTo>
                      <a:pt x="11736" y="960"/>
                    </a:lnTo>
                    <a:lnTo>
                      <a:pt x="11712" y="1008"/>
                    </a:lnTo>
                    <a:lnTo>
                      <a:pt x="10079" y="2472"/>
                    </a:lnTo>
                    <a:lnTo>
                      <a:pt x="10008" y="2544"/>
                    </a:lnTo>
                    <a:lnTo>
                      <a:pt x="9888" y="2592"/>
                    </a:lnTo>
                    <a:lnTo>
                      <a:pt x="9768" y="2616"/>
                    </a:lnTo>
                    <a:lnTo>
                      <a:pt x="5472" y="2496"/>
                    </a:lnTo>
                    <a:lnTo>
                      <a:pt x="5448" y="2496"/>
                    </a:lnTo>
                    <a:lnTo>
                      <a:pt x="5424" y="2520"/>
                    </a:lnTo>
                    <a:lnTo>
                      <a:pt x="5424" y="2592"/>
                    </a:lnTo>
                    <a:lnTo>
                      <a:pt x="5424" y="2832"/>
                    </a:lnTo>
                    <a:lnTo>
                      <a:pt x="5448" y="2880"/>
                    </a:lnTo>
                    <a:lnTo>
                      <a:pt x="5472" y="2904"/>
                    </a:lnTo>
                    <a:lnTo>
                      <a:pt x="5520" y="2928"/>
                    </a:lnTo>
                    <a:lnTo>
                      <a:pt x="9336" y="3000"/>
                    </a:lnTo>
                    <a:lnTo>
                      <a:pt x="9408" y="3000"/>
                    </a:lnTo>
                    <a:lnTo>
                      <a:pt x="9432" y="3000"/>
                    </a:lnTo>
                    <a:lnTo>
                      <a:pt x="9456" y="3024"/>
                    </a:lnTo>
                    <a:lnTo>
                      <a:pt x="9432" y="3048"/>
                    </a:lnTo>
                    <a:lnTo>
                      <a:pt x="9408" y="3096"/>
                    </a:lnTo>
                    <a:lnTo>
                      <a:pt x="9384" y="3120"/>
                    </a:lnTo>
                    <a:lnTo>
                      <a:pt x="5688" y="6503"/>
                    </a:lnTo>
                    <a:lnTo>
                      <a:pt x="5568" y="6575"/>
                    </a:lnTo>
                    <a:lnTo>
                      <a:pt x="5424" y="6649"/>
                    </a:lnTo>
                    <a:lnTo>
                      <a:pt x="5256" y="6696"/>
                    </a:lnTo>
                    <a:lnTo>
                      <a:pt x="4896" y="6768"/>
                    </a:lnTo>
                    <a:lnTo>
                      <a:pt x="4848" y="6816"/>
                    </a:lnTo>
                    <a:lnTo>
                      <a:pt x="4824" y="6840"/>
                    </a:lnTo>
                    <a:lnTo>
                      <a:pt x="4800" y="6912"/>
                    </a:lnTo>
                    <a:lnTo>
                      <a:pt x="4800" y="7296"/>
                    </a:lnTo>
                    <a:lnTo>
                      <a:pt x="4824" y="7368"/>
                    </a:lnTo>
                    <a:lnTo>
                      <a:pt x="4848" y="7416"/>
                    </a:lnTo>
                    <a:lnTo>
                      <a:pt x="4896" y="7416"/>
                    </a:lnTo>
                    <a:lnTo>
                      <a:pt x="4944" y="7416"/>
                    </a:lnTo>
                    <a:lnTo>
                      <a:pt x="5184" y="7344"/>
                    </a:lnTo>
                    <a:lnTo>
                      <a:pt x="5424" y="7320"/>
                    </a:lnTo>
                    <a:lnTo>
                      <a:pt x="5616" y="7296"/>
                    </a:lnTo>
                    <a:lnTo>
                      <a:pt x="5808" y="7320"/>
                    </a:lnTo>
                    <a:lnTo>
                      <a:pt x="5952" y="7344"/>
                    </a:lnTo>
                    <a:lnTo>
                      <a:pt x="6096" y="7392"/>
                    </a:lnTo>
                    <a:lnTo>
                      <a:pt x="6192" y="7440"/>
                    </a:lnTo>
                    <a:lnTo>
                      <a:pt x="6264" y="7536"/>
                    </a:lnTo>
                    <a:lnTo>
                      <a:pt x="6288" y="7632"/>
                    </a:lnTo>
                    <a:lnTo>
                      <a:pt x="6288" y="7728"/>
                    </a:lnTo>
                    <a:lnTo>
                      <a:pt x="6264" y="7824"/>
                    </a:lnTo>
                    <a:lnTo>
                      <a:pt x="6216" y="7944"/>
                    </a:lnTo>
                    <a:lnTo>
                      <a:pt x="6120" y="8064"/>
                    </a:lnTo>
                    <a:lnTo>
                      <a:pt x="6024" y="8208"/>
                    </a:lnTo>
                    <a:lnTo>
                      <a:pt x="5784" y="8472"/>
                    </a:lnTo>
                    <a:lnTo>
                      <a:pt x="5448" y="8760"/>
                    </a:lnTo>
                    <a:lnTo>
                      <a:pt x="5040" y="9048"/>
                    </a:lnTo>
                    <a:lnTo>
                      <a:pt x="4584" y="9336"/>
                    </a:lnTo>
                    <a:lnTo>
                      <a:pt x="4080" y="9599"/>
                    </a:lnTo>
                    <a:lnTo>
                      <a:pt x="3552" y="9840"/>
                    </a:lnTo>
                    <a:lnTo>
                      <a:pt x="3024" y="10032"/>
                    </a:lnTo>
                    <a:lnTo>
                      <a:pt x="2568" y="10176"/>
                    </a:lnTo>
                    <a:lnTo>
                      <a:pt x="2136" y="10272"/>
                    </a:lnTo>
                    <a:lnTo>
                      <a:pt x="1752" y="10320"/>
                    </a:lnTo>
                    <a:lnTo>
                      <a:pt x="1608" y="10320"/>
                    </a:lnTo>
                    <a:lnTo>
                      <a:pt x="1465" y="10296"/>
                    </a:lnTo>
                    <a:lnTo>
                      <a:pt x="1320" y="10272"/>
                    </a:lnTo>
                    <a:lnTo>
                      <a:pt x="1224" y="10224"/>
                    </a:lnTo>
                    <a:lnTo>
                      <a:pt x="1152" y="10176"/>
                    </a:lnTo>
                    <a:lnTo>
                      <a:pt x="1104" y="10104"/>
                    </a:lnTo>
                    <a:lnTo>
                      <a:pt x="1080" y="9960"/>
                    </a:lnTo>
                    <a:lnTo>
                      <a:pt x="1080" y="9816"/>
                    </a:lnTo>
                    <a:lnTo>
                      <a:pt x="1152" y="9673"/>
                    </a:lnTo>
                    <a:lnTo>
                      <a:pt x="1272" y="9480"/>
                    </a:lnTo>
                    <a:lnTo>
                      <a:pt x="1441" y="9288"/>
                    </a:lnTo>
                    <a:lnTo>
                      <a:pt x="1632" y="9096"/>
                    </a:lnTo>
                    <a:lnTo>
                      <a:pt x="1872" y="8904"/>
                    </a:lnTo>
                    <a:lnTo>
                      <a:pt x="2136" y="8712"/>
                    </a:lnTo>
                    <a:lnTo>
                      <a:pt x="2160" y="8688"/>
                    </a:lnTo>
                    <a:lnTo>
                      <a:pt x="2208" y="8640"/>
                    </a:lnTo>
                    <a:lnTo>
                      <a:pt x="2232" y="8568"/>
                    </a:lnTo>
                    <a:lnTo>
                      <a:pt x="2232" y="8472"/>
                    </a:lnTo>
                    <a:lnTo>
                      <a:pt x="2232" y="8016"/>
                    </a:lnTo>
                    <a:lnTo>
                      <a:pt x="2208" y="7968"/>
                    </a:lnTo>
                    <a:lnTo>
                      <a:pt x="2160" y="7944"/>
                    </a:lnTo>
                    <a:lnTo>
                      <a:pt x="2112" y="7944"/>
                    </a:lnTo>
                    <a:lnTo>
                      <a:pt x="2064" y="7968"/>
                    </a:lnTo>
                    <a:lnTo>
                      <a:pt x="1561" y="8328"/>
                    </a:lnTo>
                    <a:lnTo>
                      <a:pt x="1080" y="8688"/>
                    </a:lnTo>
                    <a:lnTo>
                      <a:pt x="696" y="9048"/>
                    </a:lnTo>
                    <a:lnTo>
                      <a:pt x="384" y="9408"/>
                    </a:lnTo>
                    <a:lnTo>
                      <a:pt x="264" y="9575"/>
                    </a:lnTo>
                    <a:lnTo>
                      <a:pt x="168" y="9768"/>
                    </a:lnTo>
                    <a:lnTo>
                      <a:pt x="96" y="9936"/>
                    </a:lnTo>
                    <a:lnTo>
                      <a:pt x="24" y="10080"/>
                    </a:lnTo>
                    <a:lnTo>
                      <a:pt x="0" y="10248"/>
                    </a:lnTo>
                    <a:lnTo>
                      <a:pt x="0" y="10392"/>
                    </a:lnTo>
                    <a:lnTo>
                      <a:pt x="24" y="10536"/>
                    </a:lnTo>
                    <a:lnTo>
                      <a:pt x="48" y="10656"/>
                    </a:lnTo>
                    <a:lnTo>
                      <a:pt x="144" y="10776"/>
                    </a:lnTo>
                    <a:lnTo>
                      <a:pt x="264" y="10896"/>
                    </a:lnTo>
                    <a:lnTo>
                      <a:pt x="432" y="10992"/>
                    </a:lnTo>
                    <a:lnTo>
                      <a:pt x="600" y="11064"/>
                    </a:lnTo>
                    <a:lnTo>
                      <a:pt x="816" y="11112"/>
                    </a:lnTo>
                    <a:lnTo>
                      <a:pt x="1056" y="11136"/>
                    </a:lnTo>
                    <a:lnTo>
                      <a:pt x="1320" y="11136"/>
                    </a:lnTo>
                    <a:lnTo>
                      <a:pt x="1584" y="11136"/>
                    </a:lnTo>
                    <a:lnTo>
                      <a:pt x="1896" y="11088"/>
                    </a:lnTo>
                    <a:lnTo>
                      <a:pt x="2208" y="11040"/>
                    </a:lnTo>
                    <a:lnTo>
                      <a:pt x="2544" y="10968"/>
                    </a:lnTo>
                    <a:lnTo>
                      <a:pt x="2880" y="10872"/>
                    </a:lnTo>
                    <a:lnTo>
                      <a:pt x="3216" y="10752"/>
                    </a:lnTo>
                    <a:lnTo>
                      <a:pt x="3576" y="10608"/>
                    </a:lnTo>
                    <a:lnTo>
                      <a:pt x="3960" y="10464"/>
                    </a:lnTo>
                    <a:lnTo>
                      <a:pt x="4319" y="10296"/>
                    </a:lnTo>
                    <a:lnTo>
                      <a:pt x="4896" y="9984"/>
                    </a:lnTo>
                    <a:lnTo>
                      <a:pt x="5424" y="9649"/>
                    </a:lnTo>
                    <a:lnTo>
                      <a:pt x="5880" y="9312"/>
                    </a:lnTo>
                    <a:lnTo>
                      <a:pt x="6312" y="8976"/>
                    </a:lnTo>
                    <a:lnTo>
                      <a:pt x="6648" y="8616"/>
                    </a:lnTo>
                    <a:lnTo>
                      <a:pt x="6936" y="8280"/>
                    </a:lnTo>
                    <a:lnTo>
                      <a:pt x="7032" y="8112"/>
                    </a:lnTo>
                    <a:lnTo>
                      <a:pt x="7128" y="7944"/>
                    </a:lnTo>
                    <a:lnTo>
                      <a:pt x="7199" y="7776"/>
                    </a:lnTo>
                    <a:lnTo>
                      <a:pt x="7223" y="7632"/>
                    </a:lnTo>
                    <a:lnTo>
                      <a:pt x="7273" y="7536"/>
                    </a:lnTo>
                    <a:lnTo>
                      <a:pt x="7297" y="7464"/>
                    </a:lnTo>
                    <a:lnTo>
                      <a:pt x="7392" y="7344"/>
                    </a:lnTo>
                    <a:lnTo>
                      <a:pt x="7464" y="7272"/>
                    </a:lnTo>
                    <a:lnTo>
                      <a:pt x="7512" y="7272"/>
                    </a:lnTo>
                    <a:lnTo>
                      <a:pt x="14808" y="3696"/>
                    </a:lnTo>
                    <a:lnTo>
                      <a:pt x="14904" y="3648"/>
                    </a:lnTo>
                    <a:lnTo>
                      <a:pt x="14976" y="3648"/>
                    </a:lnTo>
                    <a:lnTo>
                      <a:pt x="15072" y="3672"/>
                    </a:lnTo>
                    <a:lnTo>
                      <a:pt x="15312" y="3744"/>
                    </a:lnTo>
                    <a:lnTo>
                      <a:pt x="15552" y="3792"/>
                    </a:lnTo>
                    <a:lnTo>
                      <a:pt x="15840" y="3816"/>
                    </a:lnTo>
                    <a:lnTo>
                      <a:pt x="16128" y="3792"/>
                    </a:lnTo>
                    <a:lnTo>
                      <a:pt x="16416" y="3744"/>
                    </a:lnTo>
                    <a:lnTo>
                      <a:pt x="16680" y="3648"/>
                    </a:lnTo>
                    <a:lnTo>
                      <a:pt x="16920" y="3553"/>
                    </a:lnTo>
                    <a:lnTo>
                      <a:pt x="17112" y="3431"/>
                    </a:lnTo>
                    <a:lnTo>
                      <a:pt x="17256" y="3288"/>
                    </a:lnTo>
                    <a:lnTo>
                      <a:pt x="17376" y="3144"/>
                    </a:lnTo>
                    <a:lnTo>
                      <a:pt x="17448" y="2976"/>
                    </a:lnTo>
                    <a:lnTo>
                      <a:pt x="17448" y="2904"/>
                    </a:lnTo>
                    <a:lnTo>
                      <a:pt x="17448" y="2808"/>
                    </a:lnTo>
                    <a:close/>
                    <a:moveTo>
                      <a:pt x="14568" y="3360"/>
                    </a:moveTo>
                    <a:lnTo>
                      <a:pt x="7151" y="6816"/>
                    </a:lnTo>
                    <a:lnTo>
                      <a:pt x="7056" y="6840"/>
                    </a:lnTo>
                    <a:lnTo>
                      <a:pt x="6984" y="6840"/>
                    </a:lnTo>
                    <a:lnTo>
                      <a:pt x="6888" y="6816"/>
                    </a:lnTo>
                    <a:lnTo>
                      <a:pt x="6768" y="6768"/>
                    </a:lnTo>
                    <a:lnTo>
                      <a:pt x="6648" y="6720"/>
                    </a:lnTo>
                    <a:lnTo>
                      <a:pt x="6600" y="6696"/>
                    </a:lnTo>
                    <a:lnTo>
                      <a:pt x="6576" y="6673"/>
                    </a:lnTo>
                    <a:lnTo>
                      <a:pt x="6576" y="6625"/>
                    </a:lnTo>
                    <a:lnTo>
                      <a:pt x="6624" y="6551"/>
                    </a:lnTo>
                    <a:lnTo>
                      <a:pt x="10008" y="3240"/>
                    </a:lnTo>
                    <a:lnTo>
                      <a:pt x="10127" y="3144"/>
                    </a:lnTo>
                    <a:lnTo>
                      <a:pt x="10249" y="3096"/>
                    </a:lnTo>
                    <a:lnTo>
                      <a:pt x="10344" y="3048"/>
                    </a:lnTo>
                    <a:lnTo>
                      <a:pt x="10464" y="3024"/>
                    </a:lnTo>
                    <a:lnTo>
                      <a:pt x="10632" y="3024"/>
                    </a:lnTo>
                    <a:lnTo>
                      <a:pt x="10680" y="3024"/>
                    </a:lnTo>
                    <a:lnTo>
                      <a:pt x="14520" y="3072"/>
                    </a:lnTo>
                    <a:lnTo>
                      <a:pt x="14568" y="3096"/>
                    </a:lnTo>
                    <a:lnTo>
                      <a:pt x="14592" y="3120"/>
                    </a:lnTo>
                    <a:lnTo>
                      <a:pt x="14616" y="3168"/>
                    </a:lnTo>
                    <a:lnTo>
                      <a:pt x="14640" y="3240"/>
                    </a:lnTo>
                    <a:lnTo>
                      <a:pt x="14640" y="3312"/>
                    </a:lnTo>
                    <a:lnTo>
                      <a:pt x="14616" y="3336"/>
                    </a:lnTo>
                    <a:lnTo>
                      <a:pt x="14568" y="3360"/>
                    </a:lnTo>
                    <a:close/>
                    <a:moveTo>
                      <a:pt x="14952" y="2568"/>
                    </a:moveTo>
                    <a:lnTo>
                      <a:pt x="14808" y="2688"/>
                    </a:lnTo>
                    <a:lnTo>
                      <a:pt x="14760" y="2712"/>
                    </a:lnTo>
                    <a:lnTo>
                      <a:pt x="14712" y="2736"/>
                    </a:lnTo>
                    <a:lnTo>
                      <a:pt x="14640" y="2736"/>
                    </a:lnTo>
                    <a:lnTo>
                      <a:pt x="10992" y="2640"/>
                    </a:lnTo>
                    <a:lnTo>
                      <a:pt x="10872" y="2640"/>
                    </a:lnTo>
                    <a:lnTo>
                      <a:pt x="10824" y="2616"/>
                    </a:lnTo>
                    <a:lnTo>
                      <a:pt x="10800" y="2568"/>
                    </a:lnTo>
                    <a:lnTo>
                      <a:pt x="10800" y="2496"/>
                    </a:lnTo>
                    <a:lnTo>
                      <a:pt x="10872" y="2400"/>
                    </a:lnTo>
                    <a:lnTo>
                      <a:pt x="10920" y="2352"/>
                    </a:lnTo>
                    <a:lnTo>
                      <a:pt x="12312" y="1008"/>
                    </a:lnTo>
                    <a:lnTo>
                      <a:pt x="12336" y="984"/>
                    </a:lnTo>
                    <a:lnTo>
                      <a:pt x="12384" y="960"/>
                    </a:lnTo>
                    <a:lnTo>
                      <a:pt x="12432" y="936"/>
                    </a:lnTo>
                    <a:lnTo>
                      <a:pt x="12600" y="936"/>
                    </a:lnTo>
                    <a:lnTo>
                      <a:pt x="12936" y="864"/>
                    </a:lnTo>
                    <a:lnTo>
                      <a:pt x="13007" y="864"/>
                    </a:lnTo>
                    <a:lnTo>
                      <a:pt x="13055" y="864"/>
                    </a:lnTo>
                    <a:lnTo>
                      <a:pt x="13079" y="888"/>
                    </a:lnTo>
                    <a:lnTo>
                      <a:pt x="14928" y="2448"/>
                    </a:lnTo>
                    <a:lnTo>
                      <a:pt x="14952" y="2496"/>
                    </a:lnTo>
                    <a:lnTo>
                      <a:pt x="14976" y="2520"/>
                    </a:lnTo>
                    <a:lnTo>
                      <a:pt x="14952" y="25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763"/>
            <p:cNvGrpSpPr/>
            <p:nvPr/>
          </p:nvGrpSpPr>
          <p:grpSpPr>
            <a:xfrm>
              <a:off x="8367369" y="1270250"/>
              <a:ext cx="1252994" cy="297875"/>
              <a:chOff x="3350869" y="1152395"/>
              <a:chExt cx="1252994" cy="190601"/>
            </a:xfrm>
          </p:grpSpPr>
          <p:sp>
            <p:nvSpPr>
              <p:cNvPr id="765" name="圆角矩形 764"/>
              <p:cNvSpPr/>
              <p:nvPr/>
            </p:nvSpPr>
            <p:spPr bwMode="auto">
              <a:xfrm>
                <a:off x="3350869" y="1152395"/>
                <a:ext cx="1252994" cy="190601"/>
              </a:xfrm>
              <a:prstGeom prst="roundRect">
                <a:avLst/>
              </a:prstGeom>
              <a:noFill/>
              <a:ln w="158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766" name="TextBox 765"/>
              <p:cNvSpPr txBox="1">
                <a:spLocks noChangeAspect="1"/>
              </p:cNvSpPr>
              <p:nvPr/>
            </p:nvSpPr>
            <p:spPr>
              <a:xfrm>
                <a:off x="3395301" y="1194751"/>
                <a:ext cx="1173015" cy="108304"/>
              </a:xfrm>
              <a:prstGeom prst="rect">
                <a:avLst/>
              </a:prstGeom>
              <a:noFill/>
            </p:spPr>
            <p:txBody>
              <a:bodyPr vert="horz" wrap="none" lIns="121944" tIns="60972" rIns="121944" bIns="60972" rtlCol="0">
                <a:prstTxWarp prst="textPlain">
                  <a:avLst/>
                </a:prstTxWarp>
                <a:spAutoFit/>
              </a:bodyPr>
              <a:lstStyle/>
              <a:p>
                <a:r>
                  <a:rPr lang="zh-CN" altLang="en-US" b="1" dirty="0" smtClean="0">
                    <a:latin typeface="+mn-lt"/>
                  </a:rPr>
                  <a:t>资源共享平台</a:t>
                </a:r>
                <a:endParaRPr lang="zh-CN" altLang="en-US" b="1" dirty="0">
                  <a:latin typeface="+mn-lt"/>
                </a:endParaRPr>
              </a:p>
            </p:txBody>
          </p:sp>
        </p:grpSp>
        <p:grpSp>
          <p:nvGrpSpPr>
            <p:cNvPr id="29" name="组合 766"/>
            <p:cNvGrpSpPr/>
            <p:nvPr/>
          </p:nvGrpSpPr>
          <p:grpSpPr>
            <a:xfrm>
              <a:off x="8367369" y="1610546"/>
              <a:ext cx="1252994" cy="297875"/>
              <a:chOff x="3350869" y="1152395"/>
              <a:chExt cx="1252994" cy="190601"/>
            </a:xfrm>
          </p:grpSpPr>
          <p:sp>
            <p:nvSpPr>
              <p:cNvPr id="768" name="圆角矩形 767"/>
              <p:cNvSpPr/>
              <p:nvPr/>
            </p:nvSpPr>
            <p:spPr bwMode="auto">
              <a:xfrm>
                <a:off x="3350869" y="1152395"/>
                <a:ext cx="1252994" cy="190601"/>
              </a:xfrm>
              <a:prstGeom prst="roundRect">
                <a:avLst/>
              </a:prstGeom>
              <a:noFill/>
              <a:ln w="158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769" name="TextBox 768"/>
              <p:cNvSpPr txBox="1">
                <a:spLocks noChangeAspect="1"/>
              </p:cNvSpPr>
              <p:nvPr/>
            </p:nvSpPr>
            <p:spPr>
              <a:xfrm>
                <a:off x="3395301" y="1194751"/>
                <a:ext cx="1173015" cy="108304"/>
              </a:xfrm>
              <a:prstGeom prst="rect">
                <a:avLst/>
              </a:prstGeom>
              <a:noFill/>
            </p:spPr>
            <p:txBody>
              <a:bodyPr vert="horz" wrap="none" lIns="121944" tIns="60972" rIns="121944" bIns="60972" rtlCol="0">
                <a:prstTxWarp prst="textPlain">
                  <a:avLst/>
                </a:prstTxWarp>
                <a:spAutoFit/>
              </a:bodyPr>
              <a:lstStyle/>
              <a:p>
                <a:r>
                  <a:rPr lang="zh-CN" altLang="en-US" b="1" dirty="0" smtClean="0">
                    <a:latin typeface="+mn-lt"/>
                  </a:rPr>
                  <a:t>学习管理平台</a:t>
                </a:r>
                <a:endParaRPr lang="zh-CN" altLang="en-US" b="1" dirty="0">
                  <a:latin typeface="+mn-lt"/>
                </a:endParaRPr>
              </a:p>
            </p:txBody>
          </p:sp>
        </p:grpSp>
        <p:grpSp>
          <p:nvGrpSpPr>
            <p:cNvPr id="30" name="组合 769"/>
            <p:cNvGrpSpPr/>
            <p:nvPr/>
          </p:nvGrpSpPr>
          <p:grpSpPr>
            <a:xfrm>
              <a:off x="8367369" y="1950842"/>
              <a:ext cx="1252994" cy="297875"/>
              <a:chOff x="3350869" y="1152395"/>
              <a:chExt cx="1252994" cy="190601"/>
            </a:xfrm>
          </p:grpSpPr>
          <p:sp>
            <p:nvSpPr>
              <p:cNvPr id="771" name="圆角矩形 770"/>
              <p:cNvSpPr/>
              <p:nvPr/>
            </p:nvSpPr>
            <p:spPr bwMode="auto">
              <a:xfrm>
                <a:off x="3350869" y="1152395"/>
                <a:ext cx="1252994" cy="190601"/>
              </a:xfrm>
              <a:prstGeom prst="roundRect">
                <a:avLst/>
              </a:prstGeom>
              <a:noFill/>
              <a:ln w="158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defTabSz="914339">
                  <a:buClr>
                    <a:srgbClr val="CC9900"/>
                  </a:buClr>
                  <a:buFont typeface="Wingdings" pitchFamily="2" charset="2"/>
                  <a:buChar char="n"/>
                </a:pPr>
                <a:endParaRPr lang="zh-CN" altLang="en-US" dirty="0" smtClean="0">
                  <a:latin typeface="Arial" charset="0"/>
                  <a:ea typeface="宋体" charset="-122"/>
                </a:endParaRPr>
              </a:p>
            </p:txBody>
          </p:sp>
          <p:sp>
            <p:nvSpPr>
              <p:cNvPr id="772" name="TextBox 771"/>
              <p:cNvSpPr txBox="1">
                <a:spLocks noChangeAspect="1"/>
              </p:cNvSpPr>
              <p:nvPr/>
            </p:nvSpPr>
            <p:spPr>
              <a:xfrm>
                <a:off x="3395301" y="1194751"/>
                <a:ext cx="1173015" cy="108304"/>
              </a:xfrm>
              <a:prstGeom prst="rect">
                <a:avLst/>
              </a:prstGeom>
              <a:noFill/>
            </p:spPr>
            <p:txBody>
              <a:bodyPr vert="horz" wrap="none" lIns="121944" tIns="60972" rIns="121944" bIns="60972" rtlCol="0">
                <a:prstTxWarp prst="textPlain">
                  <a:avLst/>
                </a:prstTxWarp>
                <a:spAutoFit/>
              </a:bodyPr>
              <a:lstStyle/>
              <a:p>
                <a:r>
                  <a:rPr lang="zh-CN" altLang="en-US" b="1" dirty="0" smtClean="0">
                    <a:latin typeface="+mn-lt"/>
                  </a:rPr>
                  <a:t>社区协作平台</a:t>
                </a:r>
                <a:endParaRPr lang="zh-CN" altLang="en-US" b="1" dirty="0">
                  <a:latin typeface="+mn-lt"/>
                </a:endParaRPr>
              </a:p>
            </p:txBody>
          </p:sp>
        </p:grpSp>
        <p:sp>
          <p:nvSpPr>
            <p:cNvPr id="730" name="TextBox 729"/>
            <p:cNvSpPr txBox="1"/>
            <p:nvPr/>
          </p:nvSpPr>
          <p:spPr>
            <a:xfrm>
              <a:off x="586929" y="1028700"/>
              <a:ext cx="492571" cy="1548000"/>
            </a:xfrm>
            <a:prstGeom prst="rect">
              <a:avLst/>
            </a:prstGeom>
            <a:solidFill>
              <a:schemeClr val="tx2"/>
            </a:solidFill>
          </p:spPr>
          <p:txBody>
            <a:bodyPr vert="eaVert" wrap="square" rtlCol="0">
              <a:spAutoFit/>
            </a:bodyPr>
            <a:lstStyle/>
            <a:p>
              <a:r>
                <a:rPr lang="zh-CN" altLang="en-US" sz="1200" dirty="0" smtClean="0">
                  <a:solidFill>
                    <a:schemeClr val="accent3"/>
                  </a:solidFill>
                </a:rPr>
                <a:t>智慧教室云中心</a:t>
              </a:r>
              <a:endParaRPr lang="zh-CN" altLang="en-US" sz="1200" dirty="0">
                <a:solidFill>
                  <a:schemeClr val="accent3"/>
                </a:solidFill>
              </a:endParaRPr>
            </a:p>
          </p:txBody>
        </p:sp>
        <p:sp>
          <p:nvSpPr>
            <p:cNvPr id="733" name="TextBox 732"/>
            <p:cNvSpPr txBox="1"/>
            <p:nvPr/>
          </p:nvSpPr>
          <p:spPr>
            <a:xfrm>
              <a:off x="586929" y="2611699"/>
              <a:ext cx="492571" cy="1554017"/>
            </a:xfrm>
            <a:prstGeom prst="rect">
              <a:avLst/>
            </a:prstGeom>
            <a:solidFill>
              <a:schemeClr val="tx2"/>
            </a:solidFill>
          </p:spPr>
          <p:txBody>
            <a:bodyPr vert="eaVert" wrap="square" rtlCol="0">
              <a:spAutoFit/>
            </a:bodyPr>
            <a:lstStyle/>
            <a:p>
              <a:pPr algn="ctr"/>
              <a:r>
                <a:rPr lang="zh-CN" altLang="en-US" sz="1200" dirty="0" smtClean="0">
                  <a:solidFill>
                    <a:schemeClr val="accent3"/>
                  </a:solidFill>
                </a:rPr>
                <a:t>校  园  网</a:t>
              </a:r>
              <a:endParaRPr lang="zh-CN" altLang="en-US" sz="1200" dirty="0">
                <a:solidFill>
                  <a:schemeClr val="accent3"/>
                </a:solidFill>
              </a:endParaRPr>
            </a:p>
          </p:txBody>
        </p:sp>
        <p:sp>
          <p:nvSpPr>
            <p:cNvPr id="734" name="TextBox 733"/>
            <p:cNvSpPr txBox="1"/>
            <p:nvPr/>
          </p:nvSpPr>
          <p:spPr>
            <a:xfrm>
              <a:off x="586929" y="4188402"/>
              <a:ext cx="492571" cy="1962372"/>
            </a:xfrm>
            <a:prstGeom prst="rect">
              <a:avLst/>
            </a:prstGeom>
            <a:solidFill>
              <a:schemeClr val="tx2"/>
            </a:solidFill>
          </p:spPr>
          <p:txBody>
            <a:bodyPr vert="eaVert" wrap="square" rtlCol="0">
              <a:spAutoFit/>
            </a:bodyPr>
            <a:lstStyle/>
            <a:p>
              <a:pPr algn="ctr"/>
              <a:r>
                <a:rPr lang="zh-CN" altLang="en-US" sz="1200" dirty="0" smtClean="0">
                  <a:solidFill>
                    <a:schemeClr val="accent3"/>
                  </a:solidFill>
                </a:rPr>
                <a:t>智  慧  教  室</a:t>
              </a:r>
              <a:endParaRPr lang="zh-CN" altLang="en-US" sz="1200" dirty="0">
                <a:solidFill>
                  <a:schemeClr val="accent3"/>
                </a:solidFill>
              </a:endParaRPr>
            </a:p>
          </p:txBody>
        </p:sp>
      </p:grpSp>
      <p:sp>
        <p:nvSpPr>
          <p:cNvPr id="740" name="TextBox 739"/>
          <p:cNvSpPr txBox="1"/>
          <p:nvPr/>
        </p:nvSpPr>
        <p:spPr>
          <a:xfrm>
            <a:off x="2380630" y="4589989"/>
            <a:ext cx="4218476" cy="300064"/>
          </a:xfrm>
          <a:prstGeom prst="rect">
            <a:avLst/>
          </a:prstGeom>
          <a:noFill/>
        </p:spPr>
        <p:txBody>
          <a:bodyPr wrap="square" lIns="68562" tIns="34281" rIns="68562" bIns="34281" rtlCol="0">
            <a:spAutoFit/>
          </a:bodyPr>
          <a:lstStyle/>
          <a:p>
            <a:pPr algn="ctr"/>
            <a:r>
              <a:rPr lang="zh-CN" altLang="en-US" sz="1500" b="1" dirty="0" smtClean="0">
                <a:solidFill>
                  <a:schemeClr val="tx2"/>
                </a:solidFill>
              </a:rPr>
              <a:t>“云”“管”“端”协同，构建智慧的教室  </a:t>
            </a:r>
            <a:r>
              <a:rPr lang="en-US" altLang="zh-CN" sz="1500" b="1" dirty="0" smtClean="0">
                <a:solidFill>
                  <a:schemeClr val="tx2"/>
                </a:solidFill>
              </a:rPr>
              <a:t>!</a:t>
            </a:r>
            <a:endParaRPr lang="zh-CN" altLang="en-US" sz="1500" b="1" dirty="0">
              <a:solidFill>
                <a:schemeClr val="tx2"/>
              </a:solidFill>
            </a:endParaRPr>
          </a:p>
        </p:txBody>
      </p:sp>
      <p:sp>
        <p:nvSpPr>
          <p:cNvPr id="725" name="燕尾形 724"/>
          <p:cNvSpPr/>
          <p:nvPr/>
        </p:nvSpPr>
        <p:spPr bwMode="auto">
          <a:xfrm>
            <a:off x="6090411" y="1"/>
            <a:ext cx="1188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校园网</a:t>
            </a:r>
          </a:p>
        </p:txBody>
      </p:sp>
      <p:sp>
        <p:nvSpPr>
          <p:cNvPr id="726" name="燕尾形 725"/>
          <p:cNvSpPr/>
          <p:nvPr/>
        </p:nvSpPr>
        <p:spPr bwMode="auto">
          <a:xfrm>
            <a:off x="5012124" y="1"/>
            <a:ext cx="1224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教育云</a:t>
            </a:r>
            <a:endParaRPr lang="zh-CN" altLang="en-US" sz="1200" b="1" dirty="0"/>
          </a:p>
        </p:txBody>
      </p:sp>
      <p:sp>
        <p:nvSpPr>
          <p:cNvPr id="727" name="燕尾形 726"/>
          <p:cNvSpPr/>
          <p:nvPr/>
        </p:nvSpPr>
        <p:spPr bwMode="auto">
          <a:xfrm>
            <a:off x="7133135" y="1"/>
            <a:ext cx="1116000" cy="275771"/>
          </a:xfrm>
          <a:prstGeom prst="chevron">
            <a:avLst/>
          </a:prstGeom>
          <a:solidFill>
            <a:srgbClr val="C00000"/>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solidFill>
                  <a:schemeClr val="bg1"/>
                </a:solidFill>
              </a:rPr>
              <a:t>互动教室</a:t>
            </a:r>
            <a:endParaRPr lang="zh-CN" altLang="en-US" sz="1200" b="1" dirty="0">
              <a:solidFill>
                <a:schemeClr val="bg1"/>
              </a:solidFill>
            </a:endParaRPr>
          </a:p>
        </p:txBody>
      </p:sp>
      <p:sp>
        <p:nvSpPr>
          <p:cNvPr id="732" name="燕尾形 731"/>
          <p:cNvSpPr/>
          <p:nvPr/>
        </p:nvSpPr>
        <p:spPr bwMode="auto">
          <a:xfrm>
            <a:off x="8081130" y="1"/>
            <a:ext cx="1080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移动学习</a:t>
            </a:r>
            <a:endParaRPr lang="zh-CN" altLang="en-US" sz="1200" b="1" dirty="0"/>
          </a:p>
        </p:txBody>
      </p:sp>
    </p:spTree>
  </p:cSld>
  <p:clrMapOvr>
    <a:masterClrMapping/>
  </p:clrMapOvr>
  <p:transition advClick="0" advTm="8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38150" y="276225"/>
            <a:ext cx="7632700" cy="560388"/>
          </a:xfrm>
          <a:prstGeom prst="rect">
            <a:avLst/>
          </a:prstGeom>
        </p:spPr>
        <p:txBody>
          <a:bodyPr/>
          <a:lstStyle/>
          <a:p>
            <a:r>
              <a:rPr lang="zh-CN" altLang="en-US" sz="2400" dirty="0" smtClean="0">
                <a:latin typeface="微软雅黑" pitchFamily="34" charset="-122"/>
                <a:ea typeface="微软雅黑" pitchFamily="34" charset="-122"/>
              </a:rPr>
              <a:t>远程互动教室</a:t>
            </a:r>
            <a:r>
              <a:rPr lang="zh-CN" altLang="en-US" sz="2400" dirty="0" smtClean="0">
                <a:latin typeface="微软雅黑" pitchFamily="34" charset="-122"/>
                <a:ea typeface="微软雅黑" pitchFamily="34" charset="-122"/>
              </a:rPr>
              <a:t>：支持多种场景</a:t>
            </a:r>
            <a:r>
              <a:rPr lang="zh-CN" altLang="en-US" sz="2400" dirty="0" smtClean="0">
                <a:latin typeface="微软雅黑" pitchFamily="34" charset="-122"/>
                <a:ea typeface="微软雅黑" pitchFamily="34" charset="-122"/>
              </a:rPr>
              <a:t>的多媒体教室</a:t>
            </a:r>
            <a:endParaRPr lang="zh-CN" altLang="en-US" sz="2400" dirty="0">
              <a:latin typeface="微软雅黑" pitchFamily="34" charset="-122"/>
              <a:ea typeface="微软雅黑" pitchFamily="34" charset="-122"/>
            </a:endParaRPr>
          </a:p>
        </p:txBody>
      </p:sp>
      <p:grpSp>
        <p:nvGrpSpPr>
          <p:cNvPr id="3" name="组合 257"/>
          <p:cNvGrpSpPr/>
          <p:nvPr/>
        </p:nvGrpSpPr>
        <p:grpSpPr>
          <a:xfrm>
            <a:off x="794781" y="835849"/>
            <a:ext cx="1957228" cy="1535327"/>
            <a:chOff x="1059983" y="1190923"/>
            <a:chExt cx="2267417" cy="2441277"/>
          </a:xfrm>
        </p:grpSpPr>
        <p:sp>
          <p:nvSpPr>
            <p:cNvPr id="4" name="圆角矩形 3"/>
            <p:cNvSpPr/>
            <p:nvPr/>
          </p:nvSpPr>
          <p:spPr bwMode="auto">
            <a:xfrm>
              <a:off x="1155700" y="1473200"/>
              <a:ext cx="2171700" cy="1219200"/>
            </a:xfrm>
            <a:prstGeom prst="roundRect">
              <a:avLst/>
            </a:prstGeom>
            <a:noFill/>
            <a:ln>
              <a:solidFill>
                <a:schemeClr val="tx2"/>
              </a:solidFill>
              <a:prstDash val="sysDash"/>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5" name="圆角矩形 4"/>
            <p:cNvSpPr/>
            <p:nvPr/>
          </p:nvSpPr>
          <p:spPr bwMode="auto">
            <a:xfrm>
              <a:off x="1181100" y="2714961"/>
              <a:ext cx="2133600" cy="917239"/>
            </a:xfrm>
            <a:prstGeom prst="roundRect">
              <a:avLst/>
            </a:prstGeom>
            <a:blipFill>
              <a:blip r:embed="rId2" cstate="screen"/>
              <a:stretch>
                <a:fillRect/>
              </a:stretch>
            </a:blipFill>
            <a:ln w="22225">
              <a:noFill/>
              <a:prstDash val="dash"/>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pic>
          <p:nvPicPr>
            <p:cNvPr id="10" name="图片 9" descr="smartboar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665483" y="1768946"/>
              <a:ext cx="484117" cy="474018"/>
            </a:xfrm>
            <a:prstGeom prst="rect">
              <a:avLst/>
            </a:prstGeom>
          </p:spPr>
        </p:pic>
        <p:pic>
          <p:nvPicPr>
            <p:cNvPr id="11" name="Picture 6" descr="digital, projector icon"/>
            <p:cNvPicPr>
              <a:picLocks noChangeAspect="1" noChangeArrowheads="1"/>
            </p:cNvPicPr>
            <p:nvPr/>
          </p:nvPicPr>
          <p:blipFill>
            <a:blip r:embed="rId4" cstate="print"/>
            <a:srcRect/>
            <a:stretch>
              <a:fillRect/>
            </a:stretch>
          </p:blipFill>
          <p:spPr bwMode="auto">
            <a:xfrm flipH="1">
              <a:off x="2252910" y="2207115"/>
              <a:ext cx="528389" cy="438252"/>
            </a:xfrm>
            <a:prstGeom prst="rect">
              <a:avLst/>
            </a:prstGeom>
            <a:noFill/>
          </p:spPr>
        </p:pic>
        <p:pic>
          <p:nvPicPr>
            <p:cNvPr id="15" name="Picture 12" descr="C:\Documents and Settings\y00177887\桌面\4。2\4。2\shutterstock_6772510.png"/>
            <p:cNvPicPr>
              <a:picLocks noChangeAspect="1" noChangeArrowheads="1"/>
            </p:cNvPicPr>
            <p:nvPr/>
          </p:nvPicPr>
          <p:blipFill>
            <a:blip r:embed="rId5" cstate="print"/>
            <a:srcRect/>
            <a:stretch>
              <a:fillRect/>
            </a:stretch>
          </p:blipFill>
          <p:spPr bwMode="auto">
            <a:xfrm>
              <a:off x="1059983" y="1835452"/>
              <a:ext cx="794217" cy="359712"/>
            </a:xfrm>
            <a:prstGeom prst="rect">
              <a:avLst/>
            </a:prstGeom>
            <a:noFill/>
            <a:ln w="9525">
              <a:noFill/>
              <a:miter lim="800000"/>
              <a:headEnd/>
              <a:tailEnd/>
            </a:ln>
          </p:spPr>
        </p:pic>
        <p:pic>
          <p:nvPicPr>
            <p:cNvPr id="16" name="Picture 5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98499" y="2241739"/>
              <a:ext cx="486180" cy="323661"/>
            </a:xfrm>
            <a:prstGeom prst="rect">
              <a:avLst/>
            </a:prstGeom>
            <a:noFill/>
            <a:ln w="9525">
              <a:noFill/>
              <a:miter lim="800000"/>
              <a:headEnd/>
              <a:tailEnd/>
            </a:ln>
          </p:spPr>
        </p:pic>
        <p:grpSp>
          <p:nvGrpSpPr>
            <p:cNvPr id="6" name="组合 226"/>
            <p:cNvGrpSpPr/>
            <p:nvPr/>
          </p:nvGrpSpPr>
          <p:grpSpPr>
            <a:xfrm>
              <a:off x="1825408" y="1190923"/>
              <a:ext cx="700854" cy="416135"/>
              <a:chOff x="906861" y="2987431"/>
              <a:chExt cx="433871" cy="312029"/>
            </a:xfrm>
          </p:grpSpPr>
          <p:sp>
            <p:nvSpPr>
              <p:cNvPr id="59"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9" name="组合 225"/>
              <p:cNvGrpSpPr>
                <a:grpSpLocks noChangeAspect="1"/>
              </p:cNvGrpSpPr>
              <p:nvPr/>
            </p:nvGrpSpPr>
            <p:grpSpPr>
              <a:xfrm>
                <a:off x="1197897" y="2987431"/>
                <a:ext cx="118804" cy="144000"/>
                <a:chOff x="1175037" y="2926471"/>
                <a:chExt cx="171437" cy="207796"/>
              </a:xfrm>
            </p:grpSpPr>
            <p:sp>
              <p:nvSpPr>
                <p:cNvPr id="62"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1"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120" name="形状 119"/>
            <p:cNvCxnSpPr>
              <a:endCxn id="15" idx="0"/>
            </p:cNvCxnSpPr>
            <p:nvPr/>
          </p:nvCxnSpPr>
          <p:spPr bwMode="auto">
            <a:xfrm rot="10800000" flipV="1">
              <a:off x="1457092" y="1549400"/>
              <a:ext cx="359008" cy="286052"/>
            </a:xfrm>
            <a:prstGeom prst="bentConnector2">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5" name="形状 124"/>
            <p:cNvCxnSpPr/>
            <p:nvPr/>
          </p:nvCxnSpPr>
          <p:spPr bwMode="auto">
            <a:xfrm rot="10800000">
              <a:off x="2540000" y="1549400"/>
              <a:ext cx="495300" cy="330200"/>
            </a:xfrm>
            <a:prstGeom prst="bentConnector3">
              <a:avLst>
                <a:gd name="adj1" fmla="val -1282"/>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0" name="肘形连接符 129"/>
            <p:cNvCxnSpPr>
              <a:endCxn id="16" idx="0"/>
            </p:cNvCxnSpPr>
            <p:nvPr/>
          </p:nvCxnSpPr>
          <p:spPr bwMode="auto">
            <a:xfrm rot="5400000">
              <a:off x="1654126" y="1774964"/>
              <a:ext cx="654239" cy="279311"/>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2" name="肘形连接符 131"/>
            <p:cNvCxnSpPr>
              <a:endCxn id="11" idx="0"/>
            </p:cNvCxnSpPr>
            <p:nvPr/>
          </p:nvCxnSpPr>
          <p:spPr bwMode="auto">
            <a:xfrm rot="16200000" flipH="1">
              <a:off x="2117144" y="1807155"/>
              <a:ext cx="581516" cy="218404"/>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2" name="组合 125"/>
          <p:cNvGrpSpPr/>
          <p:nvPr/>
        </p:nvGrpSpPr>
        <p:grpSpPr>
          <a:xfrm>
            <a:off x="3422996" y="816803"/>
            <a:ext cx="2023886" cy="1554373"/>
            <a:chOff x="4565183" y="1190923"/>
            <a:chExt cx="2699217" cy="2403177"/>
          </a:xfrm>
        </p:grpSpPr>
        <p:pic>
          <p:nvPicPr>
            <p:cNvPr id="1026" name="Picture 2" descr="http://t0.gstatic.com/images?q=tbn:ANd9GcSMWctzD9RKKgK4tIU2yH8A3xVmZi8ZmhXoVlS_mOLxx2V4OHXB"/>
            <p:cNvPicPr>
              <a:picLocks noChangeAspect="1" noChangeArrowheads="1"/>
            </p:cNvPicPr>
            <p:nvPr/>
          </p:nvPicPr>
          <p:blipFill>
            <a:blip r:embed="rId7" cstate="print"/>
            <a:srcRect/>
            <a:stretch>
              <a:fillRect/>
            </a:stretch>
          </p:blipFill>
          <p:spPr bwMode="auto">
            <a:xfrm>
              <a:off x="4673601" y="2706543"/>
              <a:ext cx="2552699" cy="887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iPad icon">
              <a:hlinkClick r:id="rId8"/>
            </p:cNvPr>
            <p:cNvPicPr>
              <a:picLocks noChangeAspect="1" noChangeArrowheads="1"/>
            </p:cNvPicPr>
            <p:nvPr/>
          </p:nvPicPr>
          <p:blipFill>
            <a:blip r:embed="rId9" cstate="print"/>
            <a:srcRect/>
            <a:stretch>
              <a:fillRect/>
            </a:stretch>
          </p:blipFill>
          <p:spPr bwMode="auto">
            <a:xfrm>
              <a:off x="6632575" y="1688603"/>
              <a:ext cx="555625" cy="549815"/>
            </a:xfrm>
            <a:prstGeom prst="rect">
              <a:avLst/>
            </a:prstGeom>
            <a:noFill/>
          </p:spPr>
        </p:pic>
        <p:sp>
          <p:nvSpPr>
            <p:cNvPr id="86" name="圆角矩形 85"/>
            <p:cNvSpPr/>
            <p:nvPr/>
          </p:nvSpPr>
          <p:spPr bwMode="auto">
            <a:xfrm>
              <a:off x="4635500" y="1470248"/>
              <a:ext cx="2628900" cy="1206448"/>
            </a:xfrm>
            <a:prstGeom prst="roundRect">
              <a:avLst/>
            </a:prstGeom>
            <a:noFill/>
            <a:ln>
              <a:solidFill>
                <a:schemeClr val="tx2"/>
              </a:solidFill>
              <a:prstDash val="sysDash"/>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pic>
          <p:nvPicPr>
            <p:cNvPr id="87" name="图片 86" descr="smartboard.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6157983" y="2177616"/>
              <a:ext cx="471417" cy="456755"/>
            </a:xfrm>
            <a:prstGeom prst="rect">
              <a:avLst/>
            </a:prstGeom>
          </p:spPr>
        </p:pic>
        <p:pic>
          <p:nvPicPr>
            <p:cNvPr id="88" name="Picture 6" descr="digital, projector icon"/>
            <p:cNvPicPr>
              <a:picLocks noChangeAspect="1" noChangeArrowheads="1"/>
            </p:cNvPicPr>
            <p:nvPr/>
          </p:nvPicPr>
          <p:blipFill>
            <a:blip r:embed="rId11" cstate="print"/>
            <a:srcRect/>
            <a:stretch>
              <a:fillRect/>
            </a:stretch>
          </p:blipFill>
          <p:spPr bwMode="auto">
            <a:xfrm flipH="1">
              <a:off x="5631110" y="2284457"/>
              <a:ext cx="502989" cy="412822"/>
            </a:xfrm>
            <a:prstGeom prst="rect">
              <a:avLst/>
            </a:prstGeom>
            <a:noFill/>
          </p:spPr>
        </p:pic>
        <p:pic>
          <p:nvPicPr>
            <p:cNvPr id="89" name="Picture 12" descr="C:\Documents and Settings\y00177887\桌面\4。2\4。2\shutterstock_6772510.png"/>
            <p:cNvPicPr>
              <a:picLocks noChangeAspect="1" noChangeArrowheads="1"/>
            </p:cNvPicPr>
            <p:nvPr/>
          </p:nvPicPr>
          <p:blipFill>
            <a:blip r:embed="rId5" cstate="print"/>
            <a:srcRect/>
            <a:stretch>
              <a:fillRect/>
            </a:stretch>
          </p:blipFill>
          <p:spPr bwMode="auto">
            <a:xfrm>
              <a:off x="4565183" y="1803576"/>
              <a:ext cx="794217" cy="355950"/>
            </a:xfrm>
            <a:prstGeom prst="rect">
              <a:avLst/>
            </a:prstGeom>
            <a:noFill/>
            <a:ln w="9525">
              <a:noFill/>
              <a:miter lim="800000"/>
              <a:headEnd/>
              <a:tailEnd/>
            </a:ln>
          </p:spPr>
        </p:pic>
        <p:pic>
          <p:nvPicPr>
            <p:cNvPr id="90" name="Picture 5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040199" y="2193047"/>
              <a:ext cx="486180" cy="320276"/>
            </a:xfrm>
            <a:prstGeom prst="rect">
              <a:avLst/>
            </a:prstGeom>
            <a:noFill/>
            <a:ln w="9525">
              <a:noFill/>
              <a:miter lim="800000"/>
              <a:headEnd/>
              <a:tailEnd/>
            </a:ln>
          </p:spPr>
        </p:pic>
        <p:grpSp>
          <p:nvGrpSpPr>
            <p:cNvPr id="13" name="组合 226"/>
            <p:cNvGrpSpPr/>
            <p:nvPr/>
          </p:nvGrpSpPr>
          <p:grpSpPr>
            <a:xfrm>
              <a:off x="5508408" y="1190923"/>
              <a:ext cx="700854" cy="411783"/>
              <a:chOff x="906861" y="2987431"/>
              <a:chExt cx="433871" cy="312029"/>
            </a:xfrm>
          </p:grpSpPr>
          <p:sp>
            <p:nvSpPr>
              <p:cNvPr id="92"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 name="组合 225"/>
              <p:cNvGrpSpPr>
                <a:grpSpLocks noChangeAspect="1"/>
              </p:cNvGrpSpPr>
              <p:nvPr/>
            </p:nvGrpSpPr>
            <p:grpSpPr>
              <a:xfrm>
                <a:off x="1197897" y="2987431"/>
                <a:ext cx="118804" cy="144000"/>
                <a:chOff x="1175037" y="2926471"/>
                <a:chExt cx="171437" cy="207796"/>
              </a:xfrm>
            </p:grpSpPr>
            <p:sp>
              <p:nvSpPr>
                <p:cNvPr id="95"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8"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94"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138" name="形状 137"/>
            <p:cNvCxnSpPr/>
            <p:nvPr/>
          </p:nvCxnSpPr>
          <p:spPr bwMode="auto">
            <a:xfrm rot="10800000" flipV="1">
              <a:off x="4987692" y="1520516"/>
              <a:ext cx="498708" cy="295627"/>
            </a:xfrm>
            <a:prstGeom prst="bentConnector3">
              <a:avLst>
                <a:gd name="adj1" fmla="val 100932"/>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形状 137"/>
            <p:cNvCxnSpPr/>
            <p:nvPr/>
          </p:nvCxnSpPr>
          <p:spPr bwMode="auto">
            <a:xfrm rot="5400000">
              <a:off x="5203904" y="1725882"/>
              <a:ext cx="615791" cy="381000"/>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形状 137"/>
            <p:cNvCxnSpPr/>
            <p:nvPr/>
          </p:nvCxnSpPr>
          <p:spPr bwMode="auto">
            <a:xfrm rot="16200000" flipH="1">
              <a:off x="5414583" y="1998069"/>
              <a:ext cx="829433" cy="0"/>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7" name="形状 137"/>
            <p:cNvCxnSpPr/>
            <p:nvPr/>
          </p:nvCxnSpPr>
          <p:spPr bwMode="auto">
            <a:xfrm rot="16200000" flipH="1">
              <a:off x="5839502" y="1712717"/>
              <a:ext cx="728896" cy="495300"/>
            </a:xfrm>
            <a:prstGeom prst="bentConnector3">
              <a:avLst>
                <a:gd name="adj1" fmla="val 43103"/>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7" name="组合 758"/>
            <p:cNvGrpSpPr/>
            <p:nvPr/>
          </p:nvGrpSpPr>
          <p:grpSpPr>
            <a:xfrm rot="6882460">
              <a:off x="6233882" y="1535761"/>
              <a:ext cx="326529" cy="269797"/>
              <a:chOff x="7440613" y="4868863"/>
              <a:chExt cx="1019175" cy="828675"/>
            </a:xfrm>
            <a:solidFill>
              <a:schemeClr val="tx2"/>
            </a:solidFill>
          </p:grpSpPr>
          <p:sp>
            <p:nvSpPr>
              <p:cNvPr id="152" name="Freeform 15"/>
              <p:cNvSpPr>
                <a:spLocks/>
              </p:cNvSpPr>
              <p:nvPr/>
            </p:nvSpPr>
            <p:spPr bwMode="auto">
              <a:xfrm>
                <a:off x="7832726" y="5462588"/>
                <a:ext cx="234950" cy="234950"/>
              </a:xfrm>
              <a:custGeom>
                <a:avLst/>
                <a:gdLst/>
                <a:ahLst/>
                <a:cxnLst>
                  <a:cxn ang="0">
                    <a:pos x="3281" y="680"/>
                  </a:cxn>
                  <a:cxn ang="0">
                    <a:pos x="3439" y="907"/>
                  </a:cxn>
                  <a:cxn ang="0">
                    <a:pos x="3559" y="1151"/>
                  </a:cxn>
                  <a:cxn ang="0">
                    <a:pos x="3642" y="1406"/>
                  </a:cxn>
                  <a:cxn ang="0">
                    <a:pos x="3686" y="1670"/>
                  </a:cxn>
                  <a:cxn ang="0">
                    <a:pos x="3693" y="1936"/>
                  </a:cxn>
                  <a:cxn ang="0">
                    <a:pos x="3661" y="2201"/>
                  </a:cxn>
                  <a:cxn ang="0">
                    <a:pos x="3591" y="2460"/>
                  </a:cxn>
                  <a:cxn ang="0">
                    <a:pos x="3484" y="2708"/>
                  </a:cxn>
                  <a:cxn ang="0">
                    <a:pos x="3339" y="2941"/>
                  </a:cxn>
                  <a:cxn ang="0">
                    <a:pos x="3155" y="3155"/>
                  </a:cxn>
                  <a:cxn ang="0">
                    <a:pos x="2941" y="3339"/>
                  </a:cxn>
                  <a:cxn ang="0">
                    <a:pos x="2708" y="3484"/>
                  </a:cxn>
                  <a:cxn ang="0">
                    <a:pos x="2460" y="3592"/>
                  </a:cxn>
                  <a:cxn ang="0">
                    <a:pos x="2201" y="3661"/>
                  </a:cxn>
                  <a:cxn ang="0">
                    <a:pos x="1936" y="3693"/>
                  </a:cxn>
                  <a:cxn ang="0">
                    <a:pos x="1670" y="3687"/>
                  </a:cxn>
                  <a:cxn ang="0">
                    <a:pos x="1408" y="3643"/>
                  </a:cxn>
                  <a:cxn ang="0">
                    <a:pos x="1152" y="3561"/>
                  </a:cxn>
                  <a:cxn ang="0">
                    <a:pos x="908" y="3440"/>
                  </a:cxn>
                  <a:cxn ang="0">
                    <a:pos x="680" y="3282"/>
                  </a:cxn>
                  <a:cxn ang="0">
                    <a:pos x="475" y="3086"/>
                  </a:cxn>
                  <a:cxn ang="0">
                    <a:pos x="304" y="2866"/>
                  </a:cxn>
                  <a:cxn ang="0">
                    <a:pos x="172" y="2627"/>
                  </a:cxn>
                  <a:cxn ang="0">
                    <a:pos x="76" y="2374"/>
                  </a:cxn>
                  <a:cxn ang="0">
                    <a:pos x="19" y="2114"/>
                  </a:cxn>
                  <a:cxn ang="0">
                    <a:pos x="0" y="1848"/>
                  </a:cxn>
                  <a:cxn ang="0">
                    <a:pos x="19" y="1582"/>
                  </a:cxn>
                  <a:cxn ang="0">
                    <a:pos x="76" y="1321"/>
                  </a:cxn>
                  <a:cxn ang="0">
                    <a:pos x="171" y="1069"/>
                  </a:cxn>
                  <a:cxn ang="0">
                    <a:pos x="304" y="830"/>
                  </a:cxn>
                  <a:cxn ang="0">
                    <a:pos x="475" y="609"/>
                  </a:cxn>
                  <a:cxn ang="0">
                    <a:pos x="680" y="414"/>
                  </a:cxn>
                  <a:cxn ang="0">
                    <a:pos x="907" y="255"/>
                  </a:cxn>
                  <a:cxn ang="0">
                    <a:pos x="1151" y="135"/>
                  </a:cxn>
                  <a:cxn ang="0">
                    <a:pos x="1407" y="52"/>
                  </a:cxn>
                  <a:cxn ang="0">
                    <a:pos x="1669" y="8"/>
                  </a:cxn>
                  <a:cxn ang="0">
                    <a:pos x="1936" y="2"/>
                  </a:cxn>
                  <a:cxn ang="0">
                    <a:pos x="2201" y="33"/>
                  </a:cxn>
                  <a:cxn ang="0">
                    <a:pos x="2459" y="104"/>
                  </a:cxn>
                  <a:cxn ang="0">
                    <a:pos x="2708" y="211"/>
                  </a:cxn>
                  <a:cxn ang="0">
                    <a:pos x="2940" y="356"/>
                  </a:cxn>
                  <a:cxn ang="0">
                    <a:pos x="3154" y="539"/>
                  </a:cxn>
                </a:cxnLst>
                <a:rect l="0" t="0" r="r" b="b"/>
                <a:pathLst>
                  <a:path w="3695" h="3695">
                    <a:moveTo>
                      <a:pt x="3154" y="539"/>
                    </a:moveTo>
                    <a:lnTo>
                      <a:pt x="3220" y="608"/>
                    </a:lnTo>
                    <a:lnTo>
                      <a:pt x="3281" y="680"/>
                    </a:lnTo>
                    <a:lnTo>
                      <a:pt x="3338" y="754"/>
                    </a:lnTo>
                    <a:lnTo>
                      <a:pt x="3391" y="829"/>
                    </a:lnTo>
                    <a:lnTo>
                      <a:pt x="3439" y="907"/>
                    </a:lnTo>
                    <a:lnTo>
                      <a:pt x="3483" y="987"/>
                    </a:lnTo>
                    <a:lnTo>
                      <a:pt x="3523" y="1068"/>
                    </a:lnTo>
                    <a:lnTo>
                      <a:pt x="3559" y="1151"/>
                    </a:lnTo>
                    <a:lnTo>
                      <a:pt x="3591" y="1235"/>
                    </a:lnTo>
                    <a:lnTo>
                      <a:pt x="3619" y="1320"/>
                    </a:lnTo>
                    <a:lnTo>
                      <a:pt x="3642" y="1406"/>
                    </a:lnTo>
                    <a:lnTo>
                      <a:pt x="3661" y="1493"/>
                    </a:lnTo>
                    <a:lnTo>
                      <a:pt x="3676" y="1582"/>
                    </a:lnTo>
                    <a:lnTo>
                      <a:pt x="3686" y="1670"/>
                    </a:lnTo>
                    <a:lnTo>
                      <a:pt x="3693" y="1758"/>
                    </a:lnTo>
                    <a:lnTo>
                      <a:pt x="3695" y="1847"/>
                    </a:lnTo>
                    <a:lnTo>
                      <a:pt x="3693" y="1936"/>
                    </a:lnTo>
                    <a:lnTo>
                      <a:pt x="3686" y="2024"/>
                    </a:lnTo>
                    <a:lnTo>
                      <a:pt x="3676" y="2113"/>
                    </a:lnTo>
                    <a:lnTo>
                      <a:pt x="3661" y="2201"/>
                    </a:lnTo>
                    <a:lnTo>
                      <a:pt x="3642" y="2288"/>
                    </a:lnTo>
                    <a:lnTo>
                      <a:pt x="3619" y="2374"/>
                    </a:lnTo>
                    <a:lnTo>
                      <a:pt x="3591" y="2460"/>
                    </a:lnTo>
                    <a:lnTo>
                      <a:pt x="3559" y="2544"/>
                    </a:lnTo>
                    <a:lnTo>
                      <a:pt x="3524" y="2626"/>
                    </a:lnTo>
                    <a:lnTo>
                      <a:pt x="3484" y="2708"/>
                    </a:lnTo>
                    <a:lnTo>
                      <a:pt x="3439" y="2788"/>
                    </a:lnTo>
                    <a:lnTo>
                      <a:pt x="3391" y="2865"/>
                    </a:lnTo>
                    <a:lnTo>
                      <a:pt x="3339" y="2941"/>
                    </a:lnTo>
                    <a:lnTo>
                      <a:pt x="3281" y="3015"/>
                    </a:lnTo>
                    <a:lnTo>
                      <a:pt x="3220" y="3086"/>
                    </a:lnTo>
                    <a:lnTo>
                      <a:pt x="3155" y="3155"/>
                    </a:lnTo>
                    <a:lnTo>
                      <a:pt x="3086" y="3220"/>
                    </a:lnTo>
                    <a:lnTo>
                      <a:pt x="3015" y="3282"/>
                    </a:lnTo>
                    <a:lnTo>
                      <a:pt x="2941" y="3339"/>
                    </a:lnTo>
                    <a:lnTo>
                      <a:pt x="2865" y="3391"/>
                    </a:lnTo>
                    <a:lnTo>
                      <a:pt x="2788" y="3440"/>
                    </a:lnTo>
                    <a:lnTo>
                      <a:pt x="2708" y="3484"/>
                    </a:lnTo>
                    <a:lnTo>
                      <a:pt x="2626" y="3524"/>
                    </a:lnTo>
                    <a:lnTo>
                      <a:pt x="2544" y="3560"/>
                    </a:lnTo>
                    <a:lnTo>
                      <a:pt x="2460" y="3592"/>
                    </a:lnTo>
                    <a:lnTo>
                      <a:pt x="2375" y="3619"/>
                    </a:lnTo>
                    <a:lnTo>
                      <a:pt x="2288" y="3643"/>
                    </a:lnTo>
                    <a:lnTo>
                      <a:pt x="2201" y="3661"/>
                    </a:lnTo>
                    <a:lnTo>
                      <a:pt x="2114" y="3676"/>
                    </a:lnTo>
                    <a:lnTo>
                      <a:pt x="2026" y="3687"/>
                    </a:lnTo>
                    <a:lnTo>
                      <a:pt x="1936" y="3693"/>
                    </a:lnTo>
                    <a:lnTo>
                      <a:pt x="1848" y="3695"/>
                    </a:lnTo>
                    <a:lnTo>
                      <a:pt x="1759" y="3693"/>
                    </a:lnTo>
                    <a:lnTo>
                      <a:pt x="1670" y="3687"/>
                    </a:lnTo>
                    <a:lnTo>
                      <a:pt x="1582" y="3676"/>
                    </a:lnTo>
                    <a:lnTo>
                      <a:pt x="1495" y="3662"/>
                    </a:lnTo>
                    <a:lnTo>
                      <a:pt x="1408" y="3643"/>
                    </a:lnTo>
                    <a:lnTo>
                      <a:pt x="1321" y="3620"/>
                    </a:lnTo>
                    <a:lnTo>
                      <a:pt x="1236" y="3592"/>
                    </a:lnTo>
                    <a:lnTo>
                      <a:pt x="1152" y="3561"/>
                    </a:lnTo>
                    <a:lnTo>
                      <a:pt x="1069" y="3524"/>
                    </a:lnTo>
                    <a:lnTo>
                      <a:pt x="987" y="3484"/>
                    </a:lnTo>
                    <a:lnTo>
                      <a:pt x="908" y="3440"/>
                    </a:lnTo>
                    <a:lnTo>
                      <a:pt x="830" y="3391"/>
                    </a:lnTo>
                    <a:lnTo>
                      <a:pt x="755" y="3339"/>
                    </a:lnTo>
                    <a:lnTo>
                      <a:pt x="680" y="3282"/>
                    </a:lnTo>
                    <a:lnTo>
                      <a:pt x="609" y="3220"/>
                    </a:lnTo>
                    <a:lnTo>
                      <a:pt x="541" y="3155"/>
                    </a:lnTo>
                    <a:lnTo>
                      <a:pt x="475" y="3086"/>
                    </a:lnTo>
                    <a:lnTo>
                      <a:pt x="414" y="3015"/>
                    </a:lnTo>
                    <a:lnTo>
                      <a:pt x="357" y="2941"/>
                    </a:lnTo>
                    <a:lnTo>
                      <a:pt x="304" y="2866"/>
                    </a:lnTo>
                    <a:lnTo>
                      <a:pt x="256" y="2788"/>
                    </a:lnTo>
                    <a:lnTo>
                      <a:pt x="212" y="2709"/>
                    </a:lnTo>
                    <a:lnTo>
                      <a:pt x="172" y="2627"/>
                    </a:lnTo>
                    <a:lnTo>
                      <a:pt x="136" y="2544"/>
                    </a:lnTo>
                    <a:lnTo>
                      <a:pt x="104" y="2460"/>
                    </a:lnTo>
                    <a:lnTo>
                      <a:pt x="76" y="2374"/>
                    </a:lnTo>
                    <a:lnTo>
                      <a:pt x="53" y="2288"/>
                    </a:lnTo>
                    <a:lnTo>
                      <a:pt x="34" y="2201"/>
                    </a:lnTo>
                    <a:lnTo>
                      <a:pt x="19" y="2114"/>
                    </a:lnTo>
                    <a:lnTo>
                      <a:pt x="9" y="2025"/>
                    </a:lnTo>
                    <a:lnTo>
                      <a:pt x="2" y="1937"/>
                    </a:lnTo>
                    <a:lnTo>
                      <a:pt x="0" y="1848"/>
                    </a:lnTo>
                    <a:lnTo>
                      <a:pt x="2" y="1759"/>
                    </a:lnTo>
                    <a:lnTo>
                      <a:pt x="9" y="1670"/>
                    </a:lnTo>
                    <a:lnTo>
                      <a:pt x="19" y="1582"/>
                    </a:lnTo>
                    <a:lnTo>
                      <a:pt x="34" y="1494"/>
                    </a:lnTo>
                    <a:lnTo>
                      <a:pt x="53" y="1407"/>
                    </a:lnTo>
                    <a:lnTo>
                      <a:pt x="76" y="1321"/>
                    </a:lnTo>
                    <a:lnTo>
                      <a:pt x="104" y="1236"/>
                    </a:lnTo>
                    <a:lnTo>
                      <a:pt x="136" y="1151"/>
                    </a:lnTo>
                    <a:lnTo>
                      <a:pt x="171" y="1069"/>
                    </a:lnTo>
                    <a:lnTo>
                      <a:pt x="211" y="988"/>
                    </a:lnTo>
                    <a:lnTo>
                      <a:pt x="255" y="907"/>
                    </a:lnTo>
                    <a:lnTo>
                      <a:pt x="304" y="830"/>
                    </a:lnTo>
                    <a:lnTo>
                      <a:pt x="356" y="754"/>
                    </a:lnTo>
                    <a:lnTo>
                      <a:pt x="414" y="681"/>
                    </a:lnTo>
                    <a:lnTo>
                      <a:pt x="475" y="609"/>
                    </a:lnTo>
                    <a:lnTo>
                      <a:pt x="540" y="540"/>
                    </a:lnTo>
                    <a:lnTo>
                      <a:pt x="609" y="475"/>
                    </a:lnTo>
                    <a:lnTo>
                      <a:pt x="680" y="414"/>
                    </a:lnTo>
                    <a:lnTo>
                      <a:pt x="754" y="356"/>
                    </a:lnTo>
                    <a:lnTo>
                      <a:pt x="830" y="303"/>
                    </a:lnTo>
                    <a:lnTo>
                      <a:pt x="907" y="255"/>
                    </a:lnTo>
                    <a:lnTo>
                      <a:pt x="987" y="211"/>
                    </a:lnTo>
                    <a:lnTo>
                      <a:pt x="1069" y="171"/>
                    </a:lnTo>
                    <a:lnTo>
                      <a:pt x="1151" y="135"/>
                    </a:lnTo>
                    <a:lnTo>
                      <a:pt x="1235" y="104"/>
                    </a:lnTo>
                    <a:lnTo>
                      <a:pt x="1320" y="76"/>
                    </a:lnTo>
                    <a:lnTo>
                      <a:pt x="1407" y="52"/>
                    </a:lnTo>
                    <a:lnTo>
                      <a:pt x="1494" y="33"/>
                    </a:lnTo>
                    <a:lnTo>
                      <a:pt x="1581" y="19"/>
                    </a:lnTo>
                    <a:lnTo>
                      <a:pt x="1669" y="8"/>
                    </a:lnTo>
                    <a:lnTo>
                      <a:pt x="1759" y="2"/>
                    </a:lnTo>
                    <a:lnTo>
                      <a:pt x="1847" y="0"/>
                    </a:lnTo>
                    <a:lnTo>
                      <a:pt x="1936" y="2"/>
                    </a:lnTo>
                    <a:lnTo>
                      <a:pt x="2025" y="8"/>
                    </a:lnTo>
                    <a:lnTo>
                      <a:pt x="2113" y="19"/>
                    </a:lnTo>
                    <a:lnTo>
                      <a:pt x="2201" y="33"/>
                    </a:lnTo>
                    <a:lnTo>
                      <a:pt x="2287" y="52"/>
                    </a:lnTo>
                    <a:lnTo>
                      <a:pt x="2374" y="76"/>
                    </a:lnTo>
                    <a:lnTo>
                      <a:pt x="2459" y="104"/>
                    </a:lnTo>
                    <a:lnTo>
                      <a:pt x="2543" y="135"/>
                    </a:lnTo>
                    <a:lnTo>
                      <a:pt x="2626" y="171"/>
                    </a:lnTo>
                    <a:lnTo>
                      <a:pt x="2708" y="211"/>
                    </a:lnTo>
                    <a:lnTo>
                      <a:pt x="2787" y="255"/>
                    </a:lnTo>
                    <a:lnTo>
                      <a:pt x="2865" y="303"/>
                    </a:lnTo>
                    <a:lnTo>
                      <a:pt x="2940" y="356"/>
                    </a:lnTo>
                    <a:lnTo>
                      <a:pt x="3015" y="413"/>
                    </a:lnTo>
                    <a:lnTo>
                      <a:pt x="3086" y="474"/>
                    </a:lnTo>
                    <a:lnTo>
                      <a:pt x="3154" y="5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16"/>
              <p:cNvSpPr>
                <a:spLocks noEditPoints="1"/>
              </p:cNvSpPr>
              <p:nvPr/>
            </p:nvSpPr>
            <p:spPr bwMode="auto">
              <a:xfrm>
                <a:off x="7440613" y="4868863"/>
                <a:ext cx="1019175" cy="544513"/>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8" name="组合 259"/>
          <p:cNvGrpSpPr/>
          <p:nvPr/>
        </p:nvGrpSpPr>
        <p:grpSpPr>
          <a:xfrm>
            <a:off x="6232139" y="799915"/>
            <a:ext cx="2185769" cy="1571261"/>
            <a:chOff x="8273583" y="1063923"/>
            <a:chExt cx="2915117" cy="2669877"/>
          </a:xfrm>
        </p:grpSpPr>
        <p:pic>
          <p:nvPicPr>
            <p:cNvPr id="101" name="图片 105" descr="海外版TP3006产品照片2.jpg"/>
            <p:cNvPicPr>
              <a:picLocks noChangeAspect="1"/>
            </p:cNvPicPr>
            <p:nvPr/>
          </p:nvPicPr>
          <p:blipFill>
            <a:blip r:embed="rId13" cstate="print">
              <a:clrChange>
                <a:clrFrom>
                  <a:srgbClr val="FFFFFF"/>
                </a:clrFrom>
                <a:clrTo>
                  <a:srgbClr val="FFFFFF">
                    <a:alpha val="0"/>
                  </a:srgbClr>
                </a:clrTo>
              </a:clrChange>
            </a:blip>
            <a:srcRect/>
            <a:stretch>
              <a:fillRect/>
            </a:stretch>
          </p:blipFill>
          <p:spPr bwMode="auto">
            <a:xfrm>
              <a:off x="10357347" y="1821178"/>
              <a:ext cx="785681" cy="376649"/>
            </a:xfrm>
            <a:prstGeom prst="rect">
              <a:avLst/>
            </a:prstGeom>
            <a:noFill/>
            <a:ln w="9525">
              <a:noFill/>
              <a:miter lim="800000"/>
              <a:headEnd/>
              <a:tailEnd/>
            </a:ln>
          </p:spPr>
        </p:pic>
        <p:sp>
          <p:nvSpPr>
            <p:cNvPr id="175" name="圆角矩形 174"/>
            <p:cNvSpPr/>
            <p:nvPr/>
          </p:nvSpPr>
          <p:spPr bwMode="auto">
            <a:xfrm>
              <a:off x="8343900" y="1346200"/>
              <a:ext cx="2844800" cy="1219200"/>
            </a:xfrm>
            <a:prstGeom prst="roundRect">
              <a:avLst/>
            </a:prstGeom>
            <a:noFill/>
            <a:ln>
              <a:solidFill>
                <a:schemeClr val="tx2"/>
              </a:solidFill>
              <a:prstDash val="sysDash"/>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pic>
          <p:nvPicPr>
            <p:cNvPr id="176" name="图片 175" descr="smartboard.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9866383" y="2061045"/>
              <a:ext cx="471417" cy="461583"/>
            </a:xfrm>
            <a:prstGeom prst="rect">
              <a:avLst/>
            </a:prstGeom>
          </p:spPr>
        </p:pic>
        <p:pic>
          <p:nvPicPr>
            <p:cNvPr id="177" name="Picture 6" descr="digital, projector icon"/>
            <p:cNvPicPr>
              <a:picLocks noChangeAspect="1" noChangeArrowheads="1"/>
            </p:cNvPicPr>
            <p:nvPr/>
          </p:nvPicPr>
          <p:blipFill>
            <a:blip r:embed="rId15" cstate="print"/>
            <a:srcRect/>
            <a:stretch>
              <a:fillRect/>
            </a:stretch>
          </p:blipFill>
          <p:spPr bwMode="auto">
            <a:xfrm flipH="1">
              <a:off x="9339510" y="2169015"/>
              <a:ext cx="502989" cy="417185"/>
            </a:xfrm>
            <a:prstGeom prst="rect">
              <a:avLst/>
            </a:prstGeom>
            <a:noFill/>
          </p:spPr>
        </p:pic>
        <p:pic>
          <p:nvPicPr>
            <p:cNvPr id="178" name="Picture 12" descr="C:\Documents and Settings\y00177887\桌面\4。2\4。2\shutterstock_6772510.png"/>
            <p:cNvPicPr>
              <a:picLocks noChangeAspect="1" noChangeArrowheads="1"/>
            </p:cNvPicPr>
            <p:nvPr/>
          </p:nvPicPr>
          <p:blipFill>
            <a:blip r:embed="rId5" cstate="print"/>
            <a:srcRect/>
            <a:stretch>
              <a:fillRect/>
            </a:stretch>
          </p:blipFill>
          <p:spPr bwMode="auto">
            <a:xfrm>
              <a:off x="8273583" y="1683052"/>
              <a:ext cx="794217" cy="359712"/>
            </a:xfrm>
            <a:prstGeom prst="rect">
              <a:avLst/>
            </a:prstGeom>
            <a:noFill/>
            <a:ln w="9525">
              <a:noFill/>
              <a:miter lim="800000"/>
              <a:headEnd/>
              <a:tailEnd/>
            </a:ln>
          </p:spPr>
        </p:pic>
        <p:pic>
          <p:nvPicPr>
            <p:cNvPr id="179" name="Picture 5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8748599" y="2076639"/>
              <a:ext cx="486180" cy="323661"/>
            </a:xfrm>
            <a:prstGeom prst="rect">
              <a:avLst/>
            </a:prstGeom>
            <a:noFill/>
            <a:ln w="9525">
              <a:noFill/>
              <a:miter lim="800000"/>
              <a:headEnd/>
              <a:tailEnd/>
            </a:ln>
          </p:spPr>
        </p:pic>
        <p:grpSp>
          <p:nvGrpSpPr>
            <p:cNvPr id="19" name="组合 226"/>
            <p:cNvGrpSpPr/>
            <p:nvPr/>
          </p:nvGrpSpPr>
          <p:grpSpPr>
            <a:xfrm>
              <a:off x="9216808" y="1063923"/>
              <a:ext cx="700854" cy="416135"/>
              <a:chOff x="906861" y="2987431"/>
              <a:chExt cx="433871" cy="312029"/>
            </a:xfrm>
          </p:grpSpPr>
          <p:sp>
            <p:nvSpPr>
              <p:cNvPr id="181"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0" name="组合 225"/>
              <p:cNvGrpSpPr>
                <a:grpSpLocks noChangeAspect="1"/>
              </p:cNvGrpSpPr>
              <p:nvPr/>
            </p:nvGrpSpPr>
            <p:grpSpPr>
              <a:xfrm>
                <a:off x="1197897" y="2987431"/>
                <a:ext cx="118804" cy="144000"/>
                <a:chOff x="1175037" y="2926471"/>
                <a:chExt cx="171437" cy="207796"/>
              </a:xfrm>
            </p:grpSpPr>
            <p:sp>
              <p:nvSpPr>
                <p:cNvPr id="184"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83"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199" name="形状 137"/>
            <p:cNvCxnSpPr/>
            <p:nvPr/>
          </p:nvCxnSpPr>
          <p:spPr bwMode="auto">
            <a:xfrm rot="10800000" flipV="1">
              <a:off x="8696092" y="1397000"/>
              <a:ext cx="498708" cy="298752"/>
            </a:xfrm>
            <a:prstGeom prst="bentConnector3">
              <a:avLst>
                <a:gd name="adj1" fmla="val 100932"/>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0" name="形状 137"/>
            <p:cNvCxnSpPr/>
            <p:nvPr/>
          </p:nvCxnSpPr>
          <p:spPr bwMode="auto">
            <a:xfrm rot="5400000">
              <a:off x="8909050" y="1606550"/>
              <a:ext cx="622300" cy="381000"/>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1" name="形状 137"/>
            <p:cNvCxnSpPr/>
            <p:nvPr/>
          </p:nvCxnSpPr>
          <p:spPr bwMode="auto">
            <a:xfrm rot="16200000" flipH="1">
              <a:off x="9118600" y="1879600"/>
              <a:ext cx="838200" cy="0"/>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2" name="形状 137"/>
            <p:cNvCxnSpPr/>
            <p:nvPr/>
          </p:nvCxnSpPr>
          <p:spPr bwMode="auto">
            <a:xfrm rot="16200000" flipH="1">
              <a:off x="9544050" y="1593850"/>
              <a:ext cx="736600" cy="495300"/>
            </a:xfrm>
            <a:prstGeom prst="bentConnector3">
              <a:avLst>
                <a:gd name="adj1" fmla="val 43103"/>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6" name="形状 137"/>
            <p:cNvCxnSpPr>
              <a:endCxn id="101" idx="0"/>
            </p:cNvCxnSpPr>
            <p:nvPr/>
          </p:nvCxnSpPr>
          <p:spPr bwMode="auto">
            <a:xfrm>
              <a:off x="9918700" y="1397000"/>
              <a:ext cx="831488" cy="424178"/>
            </a:xfrm>
            <a:prstGeom prst="bentConnector2">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09" name="Picture 5"/>
            <p:cNvPicPr>
              <a:picLocks noChangeAspect="1" noChangeArrowheads="1"/>
            </p:cNvPicPr>
            <p:nvPr/>
          </p:nvPicPr>
          <p:blipFill>
            <a:blip r:embed="rId17" cstate="print"/>
            <a:srcRect/>
            <a:stretch>
              <a:fillRect/>
            </a:stretch>
          </p:blipFill>
          <p:spPr bwMode="auto">
            <a:xfrm>
              <a:off x="8455756" y="2596619"/>
              <a:ext cx="2613562" cy="1137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21" name="组合 260"/>
          <p:cNvGrpSpPr/>
          <p:nvPr/>
        </p:nvGrpSpPr>
        <p:grpSpPr>
          <a:xfrm>
            <a:off x="5365590" y="2845159"/>
            <a:ext cx="2661895" cy="1506759"/>
            <a:chOff x="5746283" y="4035723"/>
            <a:chExt cx="2826217" cy="2403177"/>
          </a:xfrm>
        </p:grpSpPr>
        <p:pic>
          <p:nvPicPr>
            <p:cNvPr id="7" name="Picture 15"/>
            <p:cNvPicPr>
              <a:picLocks noChangeAspect="1" noChangeArrowheads="1"/>
            </p:cNvPicPr>
            <p:nvPr/>
          </p:nvPicPr>
          <p:blipFill>
            <a:blip r:embed="rId18" cstate="print"/>
            <a:srcRect/>
            <a:stretch>
              <a:fillRect/>
            </a:stretch>
          </p:blipFill>
          <p:spPr bwMode="auto">
            <a:xfrm>
              <a:off x="5849938" y="5554663"/>
              <a:ext cx="2709861" cy="884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9" name="图片 188"/>
            <p:cNvPicPr/>
            <p:nvPr/>
          </p:nvPicPr>
          <p:blipFill>
            <a:blip r:embed="rId19" cstate="print">
              <a:clrChange>
                <a:clrFrom>
                  <a:srgbClr val="FFFFFF"/>
                </a:clrFrom>
                <a:clrTo>
                  <a:srgbClr val="FFFFFF">
                    <a:alpha val="0"/>
                  </a:srgbClr>
                </a:clrTo>
              </a:clrChange>
            </a:blip>
            <a:srcRect/>
            <a:stretch>
              <a:fillRect/>
            </a:stretch>
          </p:blipFill>
          <p:spPr bwMode="auto">
            <a:xfrm>
              <a:off x="8066008" y="4380374"/>
              <a:ext cx="341392" cy="432926"/>
            </a:xfrm>
            <a:prstGeom prst="rect">
              <a:avLst/>
            </a:prstGeom>
            <a:noFill/>
            <a:ln w="9525">
              <a:noFill/>
              <a:miter lim="800000"/>
              <a:headEnd/>
              <a:tailEnd/>
            </a:ln>
          </p:spPr>
        </p:pic>
        <p:sp>
          <p:nvSpPr>
            <p:cNvPr id="211" name="圆角矩形 210"/>
            <p:cNvSpPr/>
            <p:nvPr/>
          </p:nvSpPr>
          <p:spPr bwMode="auto">
            <a:xfrm>
              <a:off x="5816600" y="4318000"/>
              <a:ext cx="2755900" cy="1219200"/>
            </a:xfrm>
            <a:prstGeom prst="roundRect">
              <a:avLst/>
            </a:prstGeom>
            <a:noFill/>
            <a:ln>
              <a:solidFill>
                <a:schemeClr val="tx2"/>
              </a:solidFill>
              <a:prstDash val="sysDash"/>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pic>
          <p:nvPicPr>
            <p:cNvPr id="212" name="图片 211" descr="smartboard.jpg"/>
            <p:cNvPicPr>
              <a:picLocks noChangeAspect="1"/>
            </p:cNvPicPr>
            <p:nvPr/>
          </p:nvPicPr>
          <p:blipFill>
            <a:blip r:embed="rId20" cstate="print">
              <a:clrChange>
                <a:clrFrom>
                  <a:srgbClr val="FFFFFF"/>
                </a:clrFrom>
                <a:clrTo>
                  <a:srgbClr val="FFFFFF">
                    <a:alpha val="0"/>
                  </a:srgbClr>
                </a:clrTo>
              </a:clrChange>
            </a:blip>
            <a:stretch>
              <a:fillRect/>
            </a:stretch>
          </p:blipFill>
          <p:spPr>
            <a:xfrm>
              <a:off x="7339083" y="5032845"/>
              <a:ext cx="471417" cy="461583"/>
            </a:xfrm>
            <a:prstGeom prst="rect">
              <a:avLst/>
            </a:prstGeom>
          </p:spPr>
        </p:pic>
        <p:pic>
          <p:nvPicPr>
            <p:cNvPr id="213" name="Picture 6" descr="digital, projector icon"/>
            <p:cNvPicPr>
              <a:picLocks noChangeAspect="1" noChangeArrowheads="1"/>
            </p:cNvPicPr>
            <p:nvPr/>
          </p:nvPicPr>
          <p:blipFill>
            <a:blip r:embed="rId21" cstate="print"/>
            <a:srcRect/>
            <a:stretch>
              <a:fillRect/>
            </a:stretch>
          </p:blipFill>
          <p:spPr bwMode="auto">
            <a:xfrm flipH="1">
              <a:off x="6812210" y="5140815"/>
              <a:ext cx="502989" cy="417185"/>
            </a:xfrm>
            <a:prstGeom prst="rect">
              <a:avLst/>
            </a:prstGeom>
            <a:noFill/>
          </p:spPr>
        </p:pic>
        <p:pic>
          <p:nvPicPr>
            <p:cNvPr id="214" name="Picture 12" descr="C:\Documents and Settings\y00177887\桌面\4。2\4。2\shutterstock_6772510.png"/>
            <p:cNvPicPr>
              <a:picLocks noChangeAspect="1" noChangeArrowheads="1"/>
            </p:cNvPicPr>
            <p:nvPr/>
          </p:nvPicPr>
          <p:blipFill>
            <a:blip r:embed="rId5" cstate="print"/>
            <a:srcRect/>
            <a:stretch>
              <a:fillRect/>
            </a:stretch>
          </p:blipFill>
          <p:spPr bwMode="auto">
            <a:xfrm>
              <a:off x="5746283" y="4654852"/>
              <a:ext cx="794217" cy="359712"/>
            </a:xfrm>
            <a:prstGeom prst="rect">
              <a:avLst/>
            </a:prstGeom>
            <a:noFill/>
            <a:ln w="9525">
              <a:noFill/>
              <a:miter lim="800000"/>
              <a:headEnd/>
              <a:tailEnd/>
            </a:ln>
          </p:spPr>
        </p:pic>
        <p:pic>
          <p:nvPicPr>
            <p:cNvPr id="215" name="Picture 5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21299" y="5048439"/>
              <a:ext cx="486180" cy="323661"/>
            </a:xfrm>
            <a:prstGeom prst="rect">
              <a:avLst/>
            </a:prstGeom>
            <a:noFill/>
            <a:ln w="9525">
              <a:noFill/>
              <a:miter lim="800000"/>
              <a:headEnd/>
              <a:tailEnd/>
            </a:ln>
          </p:spPr>
        </p:pic>
        <p:grpSp>
          <p:nvGrpSpPr>
            <p:cNvPr id="22" name="组合 226"/>
            <p:cNvGrpSpPr/>
            <p:nvPr/>
          </p:nvGrpSpPr>
          <p:grpSpPr>
            <a:xfrm>
              <a:off x="6689508" y="4035723"/>
              <a:ext cx="700854" cy="416135"/>
              <a:chOff x="906861" y="2987431"/>
              <a:chExt cx="433871" cy="312029"/>
            </a:xfrm>
          </p:grpSpPr>
          <p:sp>
            <p:nvSpPr>
              <p:cNvPr id="217"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3" name="组合 225"/>
              <p:cNvGrpSpPr>
                <a:grpSpLocks noChangeAspect="1"/>
              </p:cNvGrpSpPr>
              <p:nvPr/>
            </p:nvGrpSpPr>
            <p:grpSpPr>
              <a:xfrm>
                <a:off x="1197897" y="2987431"/>
                <a:ext cx="118804" cy="144000"/>
                <a:chOff x="1175037" y="2926471"/>
                <a:chExt cx="171437" cy="207796"/>
              </a:xfrm>
            </p:grpSpPr>
            <p:sp>
              <p:nvSpPr>
                <p:cNvPr id="220"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19"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225" name="形状 137"/>
            <p:cNvCxnSpPr/>
            <p:nvPr/>
          </p:nvCxnSpPr>
          <p:spPr bwMode="auto">
            <a:xfrm rot="10800000" flipV="1">
              <a:off x="6168792" y="4368800"/>
              <a:ext cx="498708" cy="298752"/>
            </a:xfrm>
            <a:prstGeom prst="bentConnector3">
              <a:avLst>
                <a:gd name="adj1" fmla="val 100932"/>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6" name="形状 137"/>
            <p:cNvCxnSpPr/>
            <p:nvPr/>
          </p:nvCxnSpPr>
          <p:spPr bwMode="auto">
            <a:xfrm rot="5400000">
              <a:off x="6381750" y="4578350"/>
              <a:ext cx="622300" cy="381000"/>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7" name="形状 137"/>
            <p:cNvCxnSpPr/>
            <p:nvPr/>
          </p:nvCxnSpPr>
          <p:spPr bwMode="auto">
            <a:xfrm rot="16200000" flipH="1">
              <a:off x="6591300" y="4851400"/>
              <a:ext cx="838200" cy="0"/>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8" name="形状 137"/>
            <p:cNvCxnSpPr/>
            <p:nvPr/>
          </p:nvCxnSpPr>
          <p:spPr bwMode="auto">
            <a:xfrm rot="16200000" flipH="1">
              <a:off x="7016750" y="4565650"/>
              <a:ext cx="736600" cy="495300"/>
            </a:xfrm>
            <a:prstGeom prst="bentConnector3">
              <a:avLst>
                <a:gd name="adj1" fmla="val 43103"/>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30" name="图片 229"/>
            <p:cNvPicPr/>
            <p:nvPr/>
          </p:nvPicPr>
          <p:blipFill>
            <a:blip r:embed="rId19" cstate="print">
              <a:clrChange>
                <a:clrFrom>
                  <a:srgbClr val="FFFFFF"/>
                </a:clrFrom>
                <a:clrTo>
                  <a:srgbClr val="FFFFFF">
                    <a:alpha val="0"/>
                  </a:srgbClr>
                </a:clrTo>
              </a:clrChange>
            </a:blip>
            <a:srcRect/>
            <a:stretch>
              <a:fillRect/>
            </a:stretch>
          </p:blipFill>
          <p:spPr bwMode="auto">
            <a:xfrm>
              <a:off x="8091408" y="5028074"/>
              <a:ext cx="341392" cy="432926"/>
            </a:xfrm>
            <a:prstGeom prst="rect">
              <a:avLst/>
            </a:prstGeom>
            <a:noFill/>
            <a:ln w="9525">
              <a:noFill/>
              <a:miter lim="800000"/>
              <a:headEnd/>
              <a:tailEnd/>
            </a:ln>
          </p:spPr>
        </p:pic>
        <p:cxnSp>
          <p:nvCxnSpPr>
            <p:cNvPr id="232" name="直接连接符 231"/>
            <p:cNvCxnSpPr>
              <a:stCxn id="189" idx="2"/>
              <a:endCxn id="230" idx="0"/>
            </p:cNvCxnSpPr>
            <p:nvPr/>
          </p:nvCxnSpPr>
          <p:spPr bwMode="auto">
            <a:xfrm>
              <a:off x="8236704" y="4813300"/>
              <a:ext cx="0" cy="214774"/>
            </a:xfrm>
            <a:prstGeom prst="line">
              <a:avLst/>
            </a:prstGeom>
            <a:noFill/>
            <a:ln w="19050">
              <a:solidFill>
                <a:schemeClr val="tx2"/>
              </a:solidFill>
              <a:prstDash val="sysDot"/>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3" name="形状 137"/>
            <p:cNvCxnSpPr/>
            <p:nvPr/>
          </p:nvCxnSpPr>
          <p:spPr bwMode="auto">
            <a:xfrm>
              <a:off x="7391400" y="4368800"/>
              <a:ext cx="838200" cy="203200"/>
            </a:xfrm>
            <a:prstGeom prst="bentConnector3">
              <a:avLst>
                <a:gd name="adj1" fmla="val 54545"/>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7" name="形状 137"/>
            <p:cNvCxnSpPr/>
            <p:nvPr/>
          </p:nvCxnSpPr>
          <p:spPr bwMode="auto">
            <a:xfrm>
              <a:off x="7429500" y="4368800"/>
              <a:ext cx="825500" cy="812800"/>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4" name="组合 261"/>
          <p:cNvGrpSpPr/>
          <p:nvPr/>
        </p:nvGrpSpPr>
        <p:grpSpPr>
          <a:xfrm>
            <a:off x="1161748" y="2845159"/>
            <a:ext cx="2666306" cy="1506759"/>
            <a:chOff x="1123483" y="3883323"/>
            <a:chExt cx="3105617" cy="2555577"/>
          </a:xfrm>
        </p:grpSpPr>
        <p:pic>
          <p:nvPicPr>
            <p:cNvPr id="8" name="Picture 4" descr="1573-2"/>
            <p:cNvPicPr>
              <a:picLocks noChangeAspect="1" noChangeArrowheads="1"/>
            </p:cNvPicPr>
            <p:nvPr/>
          </p:nvPicPr>
          <p:blipFill>
            <a:blip r:embed="rId22" cstate="print"/>
            <a:srcRect/>
            <a:stretch>
              <a:fillRect/>
            </a:stretch>
          </p:blipFill>
          <p:spPr bwMode="auto">
            <a:xfrm>
              <a:off x="1231900" y="5392739"/>
              <a:ext cx="2997200" cy="1046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圆角矩形 66"/>
            <p:cNvSpPr/>
            <p:nvPr/>
          </p:nvSpPr>
          <p:spPr bwMode="auto">
            <a:xfrm>
              <a:off x="1155700" y="4152900"/>
              <a:ext cx="3073400" cy="1219200"/>
            </a:xfrm>
            <a:prstGeom prst="roundRect">
              <a:avLst/>
            </a:prstGeom>
            <a:noFill/>
            <a:ln>
              <a:solidFill>
                <a:schemeClr val="tx2"/>
              </a:solidFill>
              <a:prstDash val="sysDash"/>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pic>
          <p:nvPicPr>
            <p:cNvPr id="68" name="图片 67" descr="smartboard.jpg"/>
            <p:cNvPicPr>
              <a:picLocks noChangeAspect="1"/>
            </p:cNvPicPr>
            <p:nvPr/>
          </p:nvPicPr>
          <p:blipFill>
            <a:blip r:embed="rId23" cstate="print">
              <a:clrChange>
                <a:clrFrom>
                  <a:srgbClr val="FFFFFF"/>
                </a:clrFrom>
                <a:clrTo>
                  <a:srgbClr val="FFFFFF">
                    <a:alpha val="0"/>
                  </a:srgbClr>
                </a:clrTo>
              </a:clrChange>
            </a:blip>
            <a:stretch>
              <a:fillRect/>
            </a:stretch>
          </p:blipFill>
          <p:spPr>
            <a:xfrm>
              <a:off x="2652577" y="4864100"/>
              <a:ext cx="370023" cy="362305"/>
            </a:xfrm>
            <a:prstGeom prst="rect">
              <a:avLst/>
            </a:prstGeom>
          </p:spPr>
        </p:pic>
        <p:pic>
          <p:nvPicPr>
            <p:cNvPr id="69" name="Picture 6" descr="digital, projector icon"/>
            <p:cNvPicPr>
              <a:picLocks noChangeAspect="1" noChangeArrowheads="1"/>
            </p:cNvPicPr>
            <p:nvPr/>
          </p:nvPicPr>
          <p:blipFill>
            <a:blip r:embed="rId24" cstate="print"/>
            <a:srcRect/>
            <a:stretch>
              <a:fillRect/>
            </a:stretch>
          </p:blipFill>
          <p:spPr bwMode="auto">
            <a:xfrm flipH="1">
              <a:off x="2227510" y="4963016"/>
              <a:ext cx="414090" cy="343452"/>
            </a:xfrm>
            <a:prstGeom prst="rect">
              <a:avLst/>
            </a:prstGeom>
            <a:noFill/>
          </p:spPr>
        </p:pic>
        <p:pic>
          <p:nvPicPr>
            <p:cNvPr id="70" name="Picture 12" descr="C:\Documents and Settings\y00177887\桌面\4。2\4。2\shutterstock_6772510.png"/>
            <p:cNvPicPr>
              <a:picLocks noChangeAspect="1" noChangeArrowheads="1"/>
            </p:cNvPicPr>
            <p:nvPr/>
          </p:nvPicPr>
          <p:blipFill>
            <a:blip r:embed="rId5" cstate="print"/>
            <a:srcRect/>
            <a:stretch>
              <a:fillRect/>
            </a:stretch>
          </p:blipFill>
          <p:spPr bwMode="auto">
            <a:xfrm>
              <a:off x="1123483" y="4426252"/>
              <a:ext cx="794217" cy="359712"/>
            </a:xfrm>
            <a:prstGeom prst="rect">
              <a:avLst/>
            </a:prstGeom>
            <a:noFill/>
            <a:ln w="9525">
              <a:noFill/>
              <a:miter lim="800000"/>
              <a:headEnd/>
              <a:tailEnd/>
            </a:ln>
          </p:spPr>
        </p:pic>
        <p:pic>
          <p:nvPicPr>
            <p:cNvPr id="71" name="Picture 5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98499" y="4908739"/>
              <a:ext cx="486180" cy="323661"/>
            </a:xfrm>
            <a:prstGeom prst="rect">
              <a:avLst/>
            </a:prstGeom>
            <a:noFill/>
            <a:ln w="9525">
              <a:noFill/>
              <a:miter lim="800000"/>
              <a:headEnd/>
              <a:tailEnd/>
            </a:ln>
          </p:spPr>
        </p:pic>
        <p:grpSp>
          <p:nvGrpSpPr>
            <p:cNvPr id="25" name="组合 226"/>
            <p:cNvGrpSpPr/>
            <p:nvPr/>
          </p:nvGrpSpPr>
          <p:grpSpPr>
            <a:xfrm>
              <a:off x="2219108" y="3883323"/>
              <a:ext cx="700854" cy="416135"/>
              <a:chOff x="906861" y="2987431"/>
              <a:chExt cx="433871" cy="312029"/>
            </a:xfrm>
          </p:grpSpPr>
          <p:sp>
            <p:nvSpPr>
              <p:cNvPr id="73" name="Freeform 14"/>
              <p:cNvSpPr>
                <a:spLocks noEditPoints="1"/>
              </p:cNvSpPr>
              <p:nvPr/>
            </p:nvSpPr>
            <p:spPr bwMode="auto">
              <a:xfrm>
                <a:off x="906861" y="3137106"/>
                <a:ext cx="433871" cy="162354"/>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6" name="组合 225"/>
              <p:cNvGrpSpPr>
                <a:grpSpLocks noChangeAspect="1"/>
              </p:cNvGrpSpPr>
              <p:nvPr/>
            </p:nvGrpSpPr>
            <p:grpSpPr>
              <a:xfrm>
                <a:off x="1197897" y="2987431"/>
                <a:ext cx="118804" cy="144000"/>
                <a:chOff x="1175037" y="2926471"/>
                <a:chExt cx="171437" cy="207796"/>
              </a:xfrm>
            </p:grpSpPr>
            <p:sp>
              <p:nvSpPr>
                <p:cNvPr id="76" name="Freeform 511"/>
                <p:cNvSpPr>
                  <a:spLocks/>
                </p:cNvSpPr>
                <p:nvPr/>
              </p:nvSpPr>
              <p:spPr bwMode="auto">
                <a:xfrm>
                  <a:off x="1175037" y="2926471"/>
                  <a:ext cx="171437" cy="47568"/>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512"/>
                <p:cNvSpPr>
                  <a:spLocks/>
                </p:cNvSpPr>
                <p:nvPr/>
              </p:nvSpPr>
              <p:spPr bwMode="auto">
                <a:xfrm>
                  <a:off x="1195609" y="2971535"/>
                  <a:ext cx="130292" cy="40057"/>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513"/>
                <p:cNvSpPr>
                  <a:spLocks/>
                </p:cNvSpPr>
                <p:nvPr/>
              </p:nvSpPr>
              <p:spPr bwMode="auto">
                <a:xfrm>
                  <a:off x="1218468" y="3016600"/>
                  <a:ext cx="86861" cy="37554"/>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Rectangle 514"/>
                <p:cNvSpPr>
                  <a:spLocks noChangeArrowheads="1"/>
                </p:cNvSpPr>
                <p:nvPr/>
              </p:nvSpPr>
              <p:spPr bwMode="auto">
                <a:xfrm>
                  <a:off x="1257327" y="3089203"/>
                  <a:ext cx="9143" cy="45064"/>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515"/>
                <p:cNvSpPr>
                  <a:spLocks/>
                </p:cNvSpPr>
                <p:nvPr/>
              </p:nvSpPr>
              <p:spPr bwMode="auto">
                <a:xfrm>
                  <a:off x="1245898" y="3059161"/>
                  <a:ext cx="32001" cy="350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75" name="Freeform 6"/>
              <p:cNvSpPr>
                <a:spLocks noEditPoints="1"/>
              </p:cNvSpPr>
              <p:nvPr/>
            </p:nvSpPr>
            <p:spPr bwMode="auto">
              <a:xfrm>
                <a:off x="1170179" y="3190919"/>
                <a:ext cx="91917" cy="64045"/>
              </a:xfrm>
              <a:custGeom>
                <a:avLst/>
                <a:gdLst/>
                <a:ahLst/>
                <a:cxnLst>
                  <a:cxn ang="0">
                    <a:pos x="176" y="412"/>
                  </a:cxn>
                  <a:cxn ang="0">
                    <a:pos x="408" y="412"/>
                  </a:cxn>
                  <a:cxn ang="0">
                    <a:pos x="334" y="334"/>
                  </a:cxn>
                  <a:cxn ang="0">
                    <a:pos x="250" y="412"/>
                  </a:cxn>
                  <a:cxn ang="0">
                    <a:pos x="274" y="0"/>
                  </a:cxn>
                  <a:cxn ang="0">
                    <a:pos x="302" y="2"/>
                  </a:cxn>
                  <a:cxn ang="0">
                    <a:pos x="352" y="18"/>
                  </a:cxn>
                  <a:cxn ang="0">
                    <a:pos x="396" y="48"/>
                  </a:cxn>
                  <a:cxn ang="0">
                    <a:pos x="428" y="88"/>
                  </a:cxn>
                  <a:cxn ang="0">
                    <a:pos x="440" y="112"/>
                  </a:cxn>
                  <a:cxn ang="0">
                    <a:pos x="446" y="112"/>
                  </a:cxn>
                  <a:cxn ang="0">
                    <a:pos x="474" y="114"/>
                  </a:cxn>
                  <a:cxn ang="0">
                    <a:pos x="500" y="124"/>
                  </a:cxn>
                  <a:cxn ang="0">
                    <a:pos x="524" y="136"/>
                  </a:cxn>
                  <a:cxn ang="0">
                    <a:pos x="546" y="154"/>
                  </a:cxn>
                  <a:cxn ang="0">
                    <a:pos x="562" y="174"/>
                  </a:cxn>
                  <a:cxn ang="0">
                    <a:pos x="574" y="198"/>
                  </a:cxn>
                  <a:cxn ang="0">
                    <a:pos x="584" y="224"/>
                  </a:cxn>
                  <a:cxn ang="0">
                    <a:pos x="586" y="252"/>
                  </a:cxn>
                  <a:cxn ang="0">
                    <a:pos x="586" y="266"/>
                  </a:cxn>
                  <a:cxn ang="0">
                    <a:pos x="580" y="294"/>
                  </a:cxn>
                  <a:cxn ang="0">
                    <a:pos x="570" y="318"/>
                  </a:cxn>
                  <a:cxn ang="0">
                    <a:pos x="554" y="340"/>
                  </a:cxn>
                  <a:cxn ang="0">
                    <a:pos x="536" y="360"/>
                  </a:cxn>
                  <a:cxn ang="0">
                    <a:pos x="512" y="374"/>
                  </a:cxn>
                  <a:cxn ang="0">
                    <a:pos x="488" y="384"/>
                  </a:cxn>
                  <a:cxn ang="0">
                    <a:pos x="460" y="390"/>
                  </a:cxn>
                  <a:cxn ang="0">
                    <a:pos x="356" y="392"/>
                  </a:cxn>
                  <a:cxn ang="0">
                    <a:pos x="356" y="276"/>
                  </a:cxn>
                  <a:cxn ang="0">
                    <a:pos x="292" y="128"/>
                  </a:cxn>
                  <a:cxn ang="0">
                    <a:pos x="230" y="276"/>
                  </a:cxn>
                  <a:cxn ang="0">
                    <a:pos x="230" y="390"/>
                  </a:cxn>
                  <a:cxn ang="0">
                    <a:pos x="132" y="392"/>
                  </a:cxn>
                  <a:cxn ang="0">
                    <a:pos x="116" y="392"/>
                  </a:cxn>
                  <a:cxn ang="0">
                    <a:pos x="92" y="388"/>
                  </a:cxn>
                  <a:cxn ang="0">
                    <a:pos x="50" y="372"/>
                  </a:cxn>
                  <a:cxn ang="0">
                    <a:pos x="18" y="340"/>
                  </a:cxn>
                  <a:cxn ang="0">
                    <a:pos x="2" y="298"/>
                  </a:cxn>
                  <a:cxn ang="0">
                    <a:pos x="0" y="274"/>
                  </a:cxn>
                  <a:cxn ang="0">
                    <a:pos x="2" y="254"/>
                  </a:cxn>
                  <a:cxn ang="0">
                    <a:pos x="16" y="216"/>
                  </a:cxn>
                  <a:cxn ang="0">
                    <a:pos x="42" y="186"/>
                  </a:cxn>
                  <a:cxn ang="0">
                    <a:pos x="76" y="166"/>
                  </a:cxn>
                  <a:cxn ang="0">
                    <a:pos x="96" y="160"/>
                  </a:cxn>
                  <a:cxn ang="0">
                    <a:pos x="102" y="128"/>
                  </a:cxn>
                  <a:cxn ang="0">
                    <a:pos x="116" y="98"/>
                  </a:cxn>
                  <a:cxn ang="0">
                    <a:pos x="132" y="70"/>
                  </a:cxn>
                  <a:cxn ang="0">
                    <a:pos x="154" y="46"/>
                  </a:cxn>
                  <a:cxn ang="0">
                    <a:pos x="180" y="28"/>
                  </a:cxn>
                  <a:cxn ang="0">
                    <a:pos x="208" y="14"/>
                  </a:cxn>
                  <a:cxn ang="0">
                    <a:pos x="240" y="4"/>
                  </a:cxn>
                  <a:cxn ang="0">
                    <a:pos x="274" y="0"/>
                  </a:cxn>
                </a:cxnLst>
                <a:rect l="0" t="0" r="r" b="b"/>
                <a:pathLst>
                  <a:path w="586" h="554">
                    <a:moveTo>
                      <a:pt x="250" y="412"/>
                    </a:moveTo>
                    <a:lnTo>
                      <a:pt x="176" y="412"/>
                    </a:lnTo>
                    <a:lnTo>
                      <a:pt x="292" y="554"/>
                    </a:lnTo>
                    <a:lnTo>
                      <a:pt x="408" y="412"/>
                    </a:lnTo>
                    <a:lnTo>
                      <a:pt x="334" y="412"/>
                    </a:lnTo>
                    <a:lnTo>
                      <a:pt x="334" y="334"/>
                    </a:lnTo>
                    <a:lnTo>
                      <a:pt x="250" y="334"/>
                    </a:lnTo>
                    <a:lnTo>
                      <a:pt x="250" y="412"/>
                    </a:lnTo>
                    <a:lnTo>
                      <a:pt x="250" y="412"/>
                    </a:lnTo>
                    <a:close/>
                    <a:moveTo>
                      <a:pt x="274" y="0"/>
                    </a:moveTo>
                    <a:lnTo>
                      <a:pt x="274" y="0"/>
                    </a:lnTo>
                    <a:lnTo>
                      <a:pt x="302" y="2"/>
                    </a:lnTo>
                    <a:lnTo>
                      <a:pt x="328" y="10"/>
                    </a:lnTo>
                    <a:lnTo>
                      <a:pt x="352" y="18"/>
                    </a:lnTo>
                    <a:lnTo>
                      <a:pt x="374" y="32"/>
                    </a:lnTo>
                    <a:lnTo>
                      <a:pt x="396" y="48"/>
                    </a:lnTo>
                    <a:lnTo>
                      <a:pt x="414" y="68"/>
                    </a:lnTo>
                    <a:lnTo>
                      <a:pt x="428" y="88"/>
                    </a:lnTo>
                    <a:lnTo>
                      <a:pt x="440" y="112"/>
                    </a:lnTo>
                    <a:lnTo>
                      <a:pt x="440" y="112"/>
                    </a:lnTo>
                    <a:lnTo>
                      <a:pt x="446" y="112"/>
                    </a:lnTo>
                    <a:lnTo>
                      <a:pt x="446" y="112"/>
                    </a:lnTo>
                    <a:lnTo>
                      <a:pt x="460" y="112"/>
                    </a:lnTo>
                    <a:lnTo>
                      <a:pt x="474" y="114"/>
                    </a:lnTo>
                    <a:lnTo>
                      <a:pt x="488" y="118"/>
                    </a:lnTo>
                    <a:lnTo>
                      <a:pt x="500" y="124"/>
                    </a:lnTo>
                    <a:lnTo>
                      <a:pt x="512" y="128"/>
                    </a:lnTo>
                    <a:lnTo>
                      <a:pt x="524" y="136"/>
                    </a:lnTo>
                    <a:lnTo>
                      <a:pt x="536" y="144"/>
                    </a:lnTo>
                    <a:lnTo>
                      <a:pt x="546" y="154"/>
                    </a:lnTo>
                    <a:lnTo>
                      <a:pt x="554" y="162"/>
                    </a:lnTo>
                    <a:lnTo>
                      <a:pt x="562" y="174"/>
                    </a:lnTo>
                    <a:lnTo>
                      <a:pt x="570" y="186"/>
                    </a:lnTo>
                    <a:lnTo>
                      <a:pt x="574" y="198"/>
                    </a:lnTo>
                    <a:lnTo>
                      <a:pt x="580" y="210"/>
                    </a:lnTo>
                    <a:lnTo>
                      <a:pt x="584" y="224"/>
                    </a:lnTo>
                    <a:lnTo>
                      <a:pt x="586" y="238"/>
                    </a:lnTo>
                    <a:lnTo>
                      <a:pt x="586" y="252"/>
                    </a:lnTo>
                    <a:lnTo>
                      <a:pt x="586" y="252"/>
                    </a:lnTo>
                    <a:lnTo>
                      <a:pt x="586" y="266"/>
                    </a:lnTo>
                    <a:lnTo>
                      <a:pt x="584" y="280"/>
                    </a:lnTo>
                    <a:lnTo>
                      <a:pt x="580" y="294"/>
                    </a:lnTo>
                    <a:lnTo>
                      <a:pt x="574" y="306"/>
                    </a:lnTo>
                    <a:lnTo>
                      <a:pt x="570" y="318"/>
                    </a:lnTo>
                    <a:lnTo>
                      <a:pt x="562" y="330"/>
                    </a:lnTo>
                    <a:lnTo>
                      <a:pt x="554" y="340"/>
                    </a:lnTo>
                    <a:lnTo>
                      <a:pt x="546" y="350"/>
                    </a:lnTo>
                    <a:lnTo>
                      <a:pt x="536" y="360"/>
                    </a:lnTo>
                    <a:lnTo>
                      <a:pt x="524" y="368"/>
                    </a:lnTo>
                    <a:lnTo>
                      <a:pt x="512" y="374"/>
                    </a:lnTo>
                    <a:lnTo>
                      <a:pt x="500" y="380"/>
                    </a:lnTo>
                    <a:lnTo>
                      <a:pt x="488" y="384"/>
                    </a:lnTo>
                    <a:lnTo>
                      <a:pt x="474" y="388"/>
                    </a:lnTo>
                    <a:lnTo>
                      <a:pt x="460" y="390"/>
                    </a:lnTo>
                    <a:lnTo>
                      <a:pt x="446" y="392"/>
                    </a:lnTo>
                    <a:lnTo>
                      <a:pt x="356" y="392"/>
                    </a:lnTo>
                    <a:lnTo>
                      <a:pt x="356" y="392"/>
                    </a:lnTo>
                    <a:lnTo>
                      <a:pt x="356" y="276"/>
                    </a:lnTo>
                    <a:lnTo>
                      <a:pt x="412" y="276"/>
                    </a:lnTo>
                    <a:lnTo>
                      <a:pt x="292" y="128"/>
                    </a:lnTo>
                    <a:lnTo>
                      <a:pt x="172" y="276"/>
                    </a:lnTo>
                    <a:lnTo>
                      <a:pt x="230" y="276"/>
                    </a:lnTo>
                    <a:lnTo>
                      <a:pt x="230" y="276"/>
                    </a:lnTo>
                    <a:lnTo>
                      <a:pt x="230" y="390"/>
                    </a:lnTo>
                    <a:lnTo>
                      <a:pt x="132" y="390"/>
                    </a:lnTo>
                    <a:lnTo>
                      <a:pt x="132" y="392"/>
                    </a:lnTo>
                    <a:lnTo>
                      <a:pt x="116" y="392"/>
                    </a:lnTo>
                    <a:lnTo>
                      <a:pt x="116" y="392"/>
                    </a:lnTo>
                    <a:lnTo>
                      <a:pt x="104" y="390"/>
                    </a:lnTo>
                    <a:lnTo>
                      <a:pt x="92" y="388"/>
                    </a:lnTo>
                    <a:lnTo>
                      <a:pt x="70" y="382"/>
                    </a:lnTo>
                    <a:lnTo>
                      <a:pt x="50" y="372"/>
                    </a:lnTo>
                    <a:lnTo>
                      <a:pt x="34" y="358"/>
                    </a:lnTo>
                    <a:lnTo>
                      <a:pt x="18" y="340"/>
                    </a:lnTo>
                    <a:lnTo>
                      <a:pt x="8" y="320"/>
                    </a:lnTo>
                    <a:lnTo>
                      <a:pt x="2" y="298"/>
                    </a:lnTo>
                    <a:lnTo>
                      <a:pt x="0" y="286"/>
                    </a:lnTo>
                    <a:lnTo>
                      <a:pt x="0" y="274"/>
                    </a:lnTo>
                    <a:lnTo>
                      <a:pt x="0" y="274"/>
                    </a:lnTo>
                    <a:lnTo>
                      <a:pt x="2" y="254"/>
                    </a:lnTo>
                    <a:lnTo>
                      <a:pt x="6" y="234"/>
                    </a:lnTo>
                    <a:lnTo>
                      <a:pt x="16" y="216"/>
                    </a:lnTo>
                    <a:lnTo>
                      <a:pt x="28" y="200"/>
                    </a:lnTo>
                    <a:lnTo>
                      <a:pt x="42" y="186"/>
                    </a:lnTo>
                    <a:lnTo>
                      <a:pt x="58" y="174"/>
                    </a:lnTo>
                    <a:lnTo>
                      <a:pt x="76" y="166"/>
                    </a:lnTo>
                    <a:lnTo>
                      <a:pt x="96" y="160"/>
                    </a:lnTo>
                    <a:lnTo>
                      <a:pt x="96" y="160"/>
                    </a:lnTo>
                    <a:lnTo>
                      <a:pt x="98" y="144"/>
                    </a:lnTo>
                    <a:lnTo>
                      <a:pt x="102" y="128"/>
                    </a:lnTo>
                    <a:lnTo>
                      <a:pt x="108" y="112"/>
                    </a:lnTo>
                    <a:lnTo>
                      <a:pt x="116" y="98"/>
                    </a:lnTo>
                    <a:lnTo>
                      <a:pt x="124" y="84"/>
                    </a:lnTo>
                    <a:lnTo>
                      <a:pt x="132" y="70"/>
                    </a:lnTo>
                    <a:lnTo>
                      <a:pt x="142" y="58"/>
                    </a:lnTo>
                    <a:lnTo>
                      <a:pt x="154" y="46"/>
                    </a:lnTo>
                    <a:lnTo>
                      <a:pt x="166" y="36"/>
                    </a:lnTo>
                    <a:lnTo>
                      <a:pt x="180" y="28"/>
                    </a:lnTo>
                    <a:lnTo>
                      <a:pt x="194" y="20"/>
                    </a:lnTo>
                    <a:lnTo>
                      <a:pt x="208" y="14"/>
                    </a:lnTo>
                    <a:lnTo>
                      <a:pt x="224" y="8"/>
                    </a:lnTo>
                    <a:lnTo>
                      <a:pt x="240" y="4"/>
                    </a:lnTo>
                    <a:lnTo>
                      <a:pt x="256" y="2"/>
                    </a:lnTo>
                    <a:lnTo>
                      <a:pt x="274" y="0"/>
                    </a:lnTo>
                    <a:lnTo>
                      <a:pt x="27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pic>
          <p:nvPicPr>
            <p:cNvPr id="81" name="Picture 16"/>
            <p:cNvPicPr>
              <a:picLocks noChangeAspect="1" noChangeArrowheads="1"/>
            </p:cNvPicPr>
            <p:nvPr/>
          </p:nvPicPr>
          <p:blipFill>
            <a:blip r:embed="rId25" cstate="print"/>
            <a:srcRect/>
            <a:stretch>
              <a:fillRect/>
            </a:stretch>
          </p:blipFill>
          <p:spPr bwMode="auto">
            <a:xfrm>
              <a:off x="3584302" y="4537635"/>
              <a:ext cx="494591" cy="203534"/>
            </a:xfrm>
            <a:prstGeom prst="rect">
              <a:avLst/>
            </a:prstGeom>
            <a:noFill/>
            <a:ln w="9525">
              <a:noFill/>
              <a:miter lim="800000"/>
              <a:headEnd/>
              <a:tailEnd/>
            </a:ln>
          </p:spPr>
        </p:pic>
        <p:pic>
          <p:nvPicPr>
            <p:cNvPr id="82" name="Picture 29"/>
            <p:cNvPicPr>
              <a:picLocks noChangeAspect="1" noChangeArrowheads="1"/>
            </p:cNvPicPr>
            <p:nvPr/>
          </p:nvPicPr>
          <p:blipFill>
            <a:blip r:embed="rId26" cstate="print"/>
            <a:srcRect/>
            <a:stretch>
              <a:fillRect/>
            </a:stretch>
          </p:blipFill>
          <p:spPr bwMode="auto">
            <a:xfrm>
              <a:off x="3555810" y="4805480"/>
              <a:ext cx="228790" cy="340459"/>
            </a:xfrm>
            <a:prstGeom prst="rect">
              <a:avLst/>
            </a:prstGeom>
            <a:noFill/>
            <a:ln w="9525">
              <a:noFill/>
              <a:miter lim="800000"/>
              <a:headEnd/>
              <a:tailEnd/>
            </a:ln>
          </p:spPr>
        </p:pic>
        <p:pic>
          <p:nvPicPr>
            <p:cNvPr id="83" name="Picture 2747" descr="图片134"/>
            <p:cNvPicPr>
              <a:picLocks noChangeAspect="1" noChangeArrowheads="1"/>
            </p:cNvPicPr>
            <p:nvPr/>
          </p:nvPicPr>
          <p:blipFill>
            <a:blip r:embed="rId27" cstate="print"/>
            <a:srcRect/>
            <a:stretch>
              <a:fillRect/>
            </a:stretch>
          </p:blipFill>
          <p:spPr bwMode="auto">
            <a:xfrm flipV="1">
              <a:off x="3640987" y="4258990"/>
              <a:ext cx="230333" cy="173792"/>
            </a:xfrm>
            <a:prstGeom prst="rect">
              <a:avLst/>
            </a:prstGeom>
            <a:noFill/>
          </p:spPr>
        </p:pic>
        <p:pic>
          <p:nvPicPr>
            <p:cNvPr id="1030" name="Picture 6" descr="idea, lamp, light icon"/>
            <p:cNvPicPr>
              <a:picLocks noChangeAspect="1" noChangeArrowheads="1"/>
            </p:cNvPicPr>
            <p:nvPr/>
          </p:nvPicPr>
          <p:blipFill>
            <a:blip r:embed="rId28" cstate="print"/>
            <a:srcRect/>
            <a:stretch>
              <a:fillRect/>
            </a:stretch>
          </p:blipFill>
          <p:spPr bwMode="auto">
            <a:xfrm>
              <a:off x="3111500" y="4929187"/>
              <a:ext cx="342900" cy="342901"/>
            </a:xfrm>
            <a:prstGeom prst="rect">
              <a:avLst/>
            </a:prstGeom>
            <a:noFill/>
          </p:spPr>
        </p:pic>
        <p:grpSp>
          <p:nvGrpSpPr>
            <p:cNvPr id="27" name="组合 758"/>
            <p:cNvGrpSpPr/>
            <p:nvPr/>
          </p:nvGrpSpPr>
          <p:grpSpPr>
            <a:xfrm rot="6882460">
              <a:off x="3031756" y="4360230"/>
              <a:ext cx="329980" cy="269797"/>
              <a:chOff x="7440613" y="4868863"/>
              <a:chExt cx="1019175" cy="828675"/>
            </a:xfrm>
            <a:solidFill>
              <a:schemeClr val="tx2"/>
            </a:solidFill>
          </p:grpSpPr>
          <p:sp>
            <p:nvSpPr>
              <p:cNvPr id="243" name="Freeform 15"/>
              <p:cNvSpPr>
                <a:spLocks/>
              </p:cNvSpPr>
              <p:nvPr/>
            </p:nvSpPr>
            <p:spPr bwMode="auto">
              <a:xfrm>
                <a:off x="7832726" y="5462588"/>
                <a:ext cx="234950" cy="234950"/>
              </a:xfrm>
              <a:custGeom>
                <a:avLst/>
                <a:gdLst/>
                <a:ahLst/>
                <a:cxnLst>
                  <a:cxn ang="0">
                    <a:pos x="3281" y="680"/>
                  </a:cxn>
                  <a:cxn ang="0">
                    <a:pos x="3439" y="907"/>
                  </a:cxn>
                  <a:cxn ang="0">
                    <a:pos x="3559" y="1151"/>
                  </a:cxn>
                  <a:cxn ang="0">
                    <a:pos x="3642" y="1406"/>
                  </a:cxn>
                  <a:cxn ang="0">
                    <a:pos x="3686" y="1670"/>
                  </a:cxn>
                  <a:cxn ang="0">
                    <a:pos x="3693" y="1936"/>
                  </a:cxn>
                  <a:cxn ang="0">
                    <a:pos x="3661" y="2201"/>
                  </a:cxn>
                  <a:cxn ang="0">
                    <a:pos x="3591" y="2460"/>
                  </a:cxn>
                  <a:cxn ang="0">
                    <a:pos x="3484" y="2708"/>
                  </a:cxn>
                  <a:cxn ang="0">
                    <a:pos x="3339" y="2941"/>
                  </a:cxn>
                  <a:cxn ang="0">
                    <a:pos x="3155" y="3155"/>
                  </a:cxn>
                  <a:cxn ang="0">
                    <a:pos x="2941" y="3339"/>
                  </a:cxn>
                  <a:cxn ang="0">
                    <a:pos x="2708" y="3484"/>
                  </a:cxn>
                  <a:cxn ang="0">
                    <a:pos x="2460" y="3592"/>
                  </a:cxn>
                  <a:cxn ang="0">
                    <a:pos x="2201" y="3661"/>
                  </a:cxn>
                  <a:cxn ang="0">
                    <a:pos x="1936" y="3693"/>
                  </a:cxn>
                  <a:cxn ang="0">
                    <a:pos x="1670" y="3687"/>
                  </a:cxn>
                  <a:cxn ang="0">
                    <a:pos x="1408" y="3643"/>
                  </a:cxn>
                  <a:cxn ang="0">
                    <a:pos x="1152" y="3561"/>
                  </a:cxn>
                  <a:cxn ang="0">
                    <a:pos x="908" y="3440"/>
                  </a:cxn>
                  <a:cxn ang="0">
                    <a:pos x="680" y="3282"/>
                  </a:cxn>
                  <a:cxn ang="0">
                    <a:pos x="475" y="3086"/>
                  </a:cxn>
                  <a:cxn ang="0">
                    <a:pos x="304" y="2866"/>
                  </a:cxn>
                  <a:cxn ang="0">
                    <a:pos x="172" y="2627"/>
                  </a:cxn>
                  <a:cxn ang="0">
                    <a:pos x="76" y="2374"/>
                  </a:cxn>
                  <a:cxn ang="0">
                    <a:pos x="19" y="2114"/>
                  </a:cxn>
                  <a:cxn ang="0">
                    <a:pos x="0" y="1848"/>
                  </a:cxn>
                  <a:cxn ang="0">
                    <a:pos x="19" y="1582"/>
                  </a:cxn>
                  <a:cxn ang="0">
                    <a:pos x="76" y="1321"/>
                  </a:cxn>
                  <a:cxn ang="0">
                    <a:pos x="171" y="1069"/>
                  </a:cxn>
                  <a:cxn ang="0">
                    <a:pos x="304" y="830"/>
                  </a:cxn>
                  <a:cxn ang="0">
                    <a:pos x="475" y="609"/>
                  </a:cxn>
                  <a:cxn ang="0">
                    <a:pos x="680" y="414"/>
                  </a:cxn>
                  <a:cxn ang="0">
                    <a:pos x="907" y="255"/>
                  </a:cxn>
                  <a:cxn ang="0">
                    <a:pos x="1151" y="135"/>
                  </a:cxn>
                  <a:cxn ang="0">
                    <a:pos x="1407" y="52"/>
                  </a:cxn>
                  <a:cxn ang="0">
                    <a:pos x="1669" y="8"/>
                  </a:cxn>
                  <a:cxn ang="0">
                    <a:pos x="1936" y="2"/>
                  </a:cxn>
                  <a:cxn ang="0">
                    <a:pos x="2201" y="33"/>
                  </a:cxn>
                  <a:cxn ang="0">
                    <a:pos x="2459" y="104"/>
                  </a:cxn>
                  <a:cxn ang="0">
                    <a:pos x="2708" y="211"/>
                  </a:cxn>
                  <a:cxn ang="0">
                    <a:pos x="2940" y="356"/>
                  </a:cxn>
                  <a:cxn ang="0">
                    <a:pos x="3154" y="539"/>
                  </a:cxn>
                </a:cxnLst>
                <a:rect l="0" t="0" r="r" b="b"/>
                <a:pathLst>
                  <a:path w="3695" h="3695">
                    <a:moveTo>
                      <a:pt x="3154" y="539"/>
                    </a:moveTo>
                    <a:lnTo>
                      <a:pt x="3220" y="608"/>
                    </a:lnTo>
                    <a:lnTo>
                      <a:pt x="3281" y="680"/>
                    </a:lnTo>
                    <a:lnTo>
                      <a:pt x="3338" y="754"/>
                    </a:lnTo>
                    <a:lnTo>
                      <a:pt x="3391" y="829"/>
                    </a:lnTo>
                    <a:lnTo>
                      <a:pt x="3439" y="907"/>
                    </a:lnTo>
                    <a:lnTo>
                      <a:pt x="3483" y="987"/>
                    </a:lnTo>
                    <a:lnTo>
                      <a:pt x="3523" y="1068"/>
                    </a:lnTo>
                    <a:lnTo>
                      <a:pt x="3559" y="1151"/>
                    </a:lnTo>
                    <a:lnTo>
                      <a:pt x="3591" y="1235"/>
                    </a:lnTo>
                    <a:lnTo>
                      <a:pt x="3619" y="1320"/>
                    </a:lnTo>
                    <a:lnTo>
                      <a:pt x="3642" y="1406"/>
                    </a:lnTo>
                    <a:lnTo>
                      <a:pt x="3661" y="1493"/>
                    </a:lnTo>
                    <a:lnTo>
                      <a:pt x="3676" y="1582"/>
                    </a:lnTo>
                    <a:lnTo>
                      <a:pt x="3686" y="1670"/>
                    </a:lnTo>
                    <a:lnTo>
                      <a:pt x="3693" y="1758"/>
                    </a:lnTo>
                    <a:lnTo>
                      <a:pt x="3695" y="1847"/>
                    </a:lnTo>
                    <a:lnTo>
                      <a:pt x="3693" y="1936"/>
                    </a:lnTo>
                    <a:lnTo>
                      <a:pt x="3686" y="2024"/>
                    </a:lnTo>
                    <a:lnTo>
                      <a:pt x="3676" y="2113"/>
                    </a:lnTo>
                    <a:lnTo>
                      <a:pt x="3661" y="2201"/>
                    </a:lnTo>
                    <a:lnTo>
                      <a:pt x="3642" y="2288"/>
                    </a:lnTo>
                    <a:lnTo>
                      <a:pt x="3619" y="2374"/>
                    </a:lnTo>
                    <a:lnTo>
                      <a:pt x="3591" y="2460"/>
                    </a:lnTo>
                    <a:lnTo>
                      <a:pt x="3559" y="2544"/>
                    </a:lnTo>
                    <a:lnTo>
                      <a:pt x="3524" y="2626"/>
                    </a:lnTo>
                    <a:lnTo>
                      <a:pt x="3484" y="2708"/>
                    </a:lnTo>
                    <a:lnTo>
                      <a:pt x="3439" y="2788"/>
                    </a:lnTo>
                    <a:lnTo>
                      <a:pt x="3391" y="2865"/>
                    </a:lnTo>
                    <a:lnTo>
                      <a:pt x="3339" y="2941"/>
                    </a:lnTo>
                    <a:lnTo>
                      <a:pt x="3281" y="3015"/>
                    </a:lnTo>
                    <a:lnTo>
                      <a:pt x="3220" y="3086"/>
                    </a:lnTo>
                    <a:lnTo>
                      <a:pt x="3155" y="3155"/>
                    </a:lnTo>
                    <a:lnTo>
                      <a:pt x="3086" y="3220"/>
                    </a:lnTo>
                    <a:lnTo>
                      <a:pt x="3015" y="3282"/>
                    </a:lnTo>
                    <a:lnTo>
                      <a:pt x="2941" y="3339"/>
                    </a:lnTo>
                    <a:lnTo>
                      <a:pt x="2865" y="3391"/>
                    </a:lnTo>
                    <a:lnTo>
                      <a:pt x="2788" y="3440"/>
                    </a:lnTo>
                    <a:lnTo>
                      <a:pt x="2708" y="3484"/>
                    </a:lnTo>
                    <a:lnTo>
                      <a:pt x="2626" y="3524"/>
                    </a:lnTo>
                    <a:lnTo>
                      <a:pt x="2544" y="3560"/>
                    </a:lnTo>
                    <a:lnTo>
                      <a:pt x="2460" y="3592"/>
                    </a:lnTo>
                    <a:lnTo>
                      <a:pt x="2375" y="3619"/>
                    </a:lnTo>
                    <a:lnTo>
                      <a:pt x="2288" y="3643"/>
                    </a:lnTo>
                    <a:lnTo>
                      <a:pt x="2201" y="3661"/>
                    </a:lnTo>
                    <a:lnTo>
                      <a:pt x="2114" y="3676"/>
                    </a:lnTo>
                    <a:lnTo>
                      <a:pt x="2026" y="3687"/>
                    </a:lnTo>
                    <a:lnTo>
                      <a:pt x="1936" y="3693"/>
                    </a:lnTo>
                    <a:lnTo>
                      <a:pt x="1848" y="3695"/>
                    </a:lnTo>
                    <a:lnTo>
                      <a:pt x="1759" y="3693"/>
                    </a:lnTo>
                    <a:lnTo>
                      <a:pt x="1670" y="3687"/>
                    </a:lnTo>
                    <a:lnTo>
                      <a:pt x="1582" y="3676"/>
                    </a:lnTo>
                    <a:lnTo>
                      <a:pt x="1495" y="3662"/>
                    </a:lnTo>
                    <a:lnTo>
                      <a:pt x="1408" y="3643"/>
                    </a:lnTo>
                    <a:lnTo>
                      <a:pt x="1321" y="3620"/>
                    </a:lnTo>
                    <a:lnTo>
                      <a:pt x="1236" y="3592"/>
                    </a:lnTo>
                    <a:lnTo>
                      <a:pt x="1152" y="3561"/>
                    </a:lnTo>
                    <a:lnTo>
                      <a:pt x="1069" y="3524"/>
                    </a:lnTo>
                    <a:lnTo>
                      <a:pt x="987" y="3484"/>
                    </a:lnTo>
                    <a:lnTo>
                      <a:pt x="908" y="3440"/>
                    </a:lnTo>
                    <a:lnTo>
                      <a:pt x="830" y="3391"/>
                    </a:lnTo>
                    <a:lnTo>
                      <a:pt x="755" y="3339"/>
                    </a:lnTo>
                    <a:lnTo>
                      <a:pt x="680" y="3282"/>
                    </a:lnTo>
                    <a:lnTo>
                      <a:pt x="609" y="3220"/>
                    </a:lnTo>
                    <a:lnTo>
                      <a:pt x="541" y="3155"/>
                    </a:lnTo>
                    <a:lnTo>
                      <a:pt x="475" y="3086"/>
                    </a:lnTo>
                    <a:lnTo>
                      <a:pt x="414" y="3015"/>
                    </a:lnTo>
                    <a:lnTo>
                      <a:pt x="357" y="2941"/>
                    </a:lnTo>
                    <a:lnTo>
                      <a:pt x="304" y="2866"/>
                    </a:lnTo>
                    <a:lnTo>
                      <a:pt x="256" y="2788"/>
                    </a:lnTo>
                    <a:lnTo>
                      <a:pt x="212" y="2709"/>
                    </a:lnTo>
                    <a:lnTo>
                      <a:pt x="172" y="2627"/>
                    </a:lnTo>
                    <a:lnTo>
                      <a:pt x="136" y="2544"/>
                    </a:lnTo>
                    <a:lnTo>
                      <a:pt x="104" y="2460"/>
                    </a:lnTo>
                    <a:lnTo>
                      <a:pt x="76" y="2374"/>
                    </a:lnTo>
                    <a:lnTo>
                      <a:pt x="53" y="2288"/>
                    </a:lnTo>
                    <a:lnTo>
                      <a:pt x="34" y="2201"/>
                    </a:lnTo>
                    <a:lnTo>
                      <a:pt x="19" y="2114"/>
                    </a:lnTo>
                    <a:lnTo>
                      <a:pt x="9" y="2025"/>
                    </a:lnTo>
                    <a:lnTo>
                      <a:pt x="2" y="1937"/>
                    </a:lnTo>
                    <a:lnTo>
                      <a:pt x="0" y="1848"/>
                    </a:lnTo>
                    <a:lnTo>
                      <a:pt x="2" y="1759"/>
                    </a:lnTo>
                    <a:lnTo>
                      <a:pt x="9" y="1670"/>
                    </a:lnTo>
                    <a:lnTo>
                      <a:pt x="19" y="1582"/>
                    </a:lnTo>
                    <a:lnTo>
                      <a:pt x="34" y="1494"/>
                    </a:lnTo>
                    <a:lnTo>
                      <a:pt x="53" y="1407"/>
                    </a:lnTo>
                    <a:lnTo>
                      <a:pt x="76" y="1321"/>
                    </a:lnTo>
                    <a:lnTo>
                      <a:pt x="104" y="1236"/>
                    </a:lnTo>
                    <a:lnTo>
                      <a:pt x="136" y="1151"/>
                    </a:lnTo>
                    <a:lnTo>
                      <a:pt x="171" y="1069"/>
                    </a:lnTo>
                    <a:lnTo>
                      <a:pt x="211" y="988"/>
                    </a:lnTo>
                    <a:lnTo>
                      <a:pt x="255" y="907"/>
                    </a:lnTo>
                    <a:lnTo>
                      <a:pt x="304" y="830"/>
                    </a:lnTo>
                    <a:lnTo>
                      <a:pt x="356" y="754"/>
                    </a:lnTo>
                    <a:lnTo>
                      <a:pt x="414" y="681"/>
                    </a:lnTo>
                    <a:lnTo>
                      <a:pt x="475" y="609"/>
                    </a:lnTo>
                    <a:lnTo>
                      <a:pt x="540" y="540"/>
                    </a:lnTo>
                    <a:lnTo>
                      <a:pt x="609" y="475"/>
                    </a:lnTo>
                    <a:lnTo>
                      <a:pt x="680" y="414"/>
                    </a:lnTo>
                    <a:lnTo>
                      <a:pt x="754" y="356"/>
                    </a:lnTo>
                    <a:lnTo>
                      <a:pt x="830" y="303"/>
                    </a:lnTo>
                    <a:lnTo>
                      <a:pt x="907" y="255"/>
                    </a:lnTo>
                    <a:lnTo>
                      <a:pt x="987" y="211"/>
                    </a:lnTo>
                    <a:lnTo>
                      <a:pt x="1069" y="171"/>
                    </a:lnTo>
                    <a:lnTo>
                      <a:pt x="1151" y="135"/>
                    </a:lnTo>
                    <a:lnTo>
                      <a:pt x="1235" y="104"/>
                    </a:lnTo>
                    <a:lnTo>
                      <a:pt x="1320" y="76"/>
                    </a:lnTo>
                    <a:lnTo>
                      <a:pt x="1407" y="52"/>
                    </a:lnTo>
                    <a:lnTo>
                      <a:pt x="1494" y="33"/>
                    </a:lnTo>
                    <a:lnTo>
                      <a:pt x="1581" y="19"/>
                    </a:lnTo>
                    <a:lnTo>
                      <a:pt x="1669" y="8"/>
                    </a:lnTo>
                    <a:lnTo>
                      <a:pt x="1759" y="2"/>
                    </a:lnTo>
                    <a:lnTo>
                      <a:pt x="1847" y="0"/>
                    </a:lnTo>
                    <a:lnTo>
                      <a:pt x="1936" y="2"/>
                    </a:lnTo>
                    <a:lnTo>
                      <a:pt x="2025" y="8"/>
                    </a:lnTo>
                    <a:lnTo>
                      <a:pt x="2113" y="19"/>
                    </a:lnTo>
                    <a:lnTo>
                      <a:pt x="2201" y="33"/>
                    </a:lnTo>
                    <a:lnTo>
                      <a:pt x="2287" y="52"/>
                    </a:lnTo>
                    <a:lnTo>
                      <a:pt x="2374" y="76"/>
                    </a:lnTo>
                    <a:lnTo>
                      <a:pt x="2459" y="104"/>
                    </a:lnTo>
                    <a:lnTo>
                      <a:pt x="2543" y="135"/>
                    </a:lnTo>
                    <a:lnTo>
                      <a:pt x="2626" y="171"/>
                    </a:lnTo>
                    <a:lnTo>
                      <a:pt x="2708" y="211"/>
                    </a:lnTo>
                    <a:lnTo>
                      <a:pt x="2787" y="255"/>
                    </a:lnTo>
                    <a:lnTo>
                      <a:pt x="2865" y="303"/>
                    </a:lnTo>
                    <a:lnTo>
                      <a:pt x="2940" y="356"/>
                    </a:lnTo>
                    <a:lnTo>
                      <a:pt x="3015" y="413"/>
                    </a:lnTo>
                    <a:lnTo>
                      <a:pt x="3086" y="474"/>
                    </a:lnTo>
                    <a:lnTo>
                      <a:pt x="3154" y="5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 name="Freeform 16"/>
              <p:cNvSpPr>
                <a:spLocks noEditPoints="1"/>
              </p:cNvSpPr>
              <p:nvPr/>
            </p:nvSpPr>
            <p:spPr bwMode="auto">
              <a:xfrm>
                <a:off x="7440613" y="4868863"/>
                <a:ext cx="1019175" cy="544513"/>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245" name="形状 244"/>
            <p:cNvCxnSpPr>
              <a:endCxn id="70" idx="0"/>
            </p:cNvCxnSpPr>
            <p:nvPr/>
          </p:nvCxnSpPr>
          <p:spPr bwMode="auto">
            <a:xfrm rot="10800000" flipV="1">
              <a:off x="1520592" y="4203700"/>
              <a:ext cx="676508" cy="222552"/>
            </a:xfrm>
            <a:prstGeom prst="bentConnector2">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8" name="形状 244"/>
            <p:cNvCxnSpPr>
              <a:endCxn id="71" idx="0"/>
            </p:cNvCxnSpPr>
            <p:nvPr/>
          </p:nvCxnSpPr>
          <p:spPr bwMode="auto">
            <a:xfrm rot="5400000">
              <a:off x="1774776" y="4372114"/>
              <a:ext cx="603439" cy="469811"/>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3" name="形状 244"/>
            <p:cNvCxnSpPr/>
            <p:nvPr/>
          </p:nvCxnSpPr>
          <p:spPr bwMode="auto">
            <a:xfrm rot="5400000">
              <a:off x="2079531" y="4664169"/>
              <a:ext cx="743139" cy="0"/>
            </a:xfrm>
            <a:prstGeom prst="bentConnector3">
              <a:avLst>
                <a:gd name="adj1" fmla="val 48291"/>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6" name="形状 244"/>
            <p:cNvCxnSpPr/>
            <p:nvPr/>
          </p:nvCxnSpPr>
          <p:spPr bwMode="auto">
            <a:xfrm rot="16200000" flipH="1">
              <a:off x="2479627" y="4518072"/>
              <a:ext cx="628839" cy="228693"/>
            </a:xfrm>
            <a:prstGeom prst="bentConnector3">
              <a:avLst>
                <a:gd name="adj1" fmla="val 50000"/>
              </a:avLst>
            </a:prstGeom>
            <a:noFill/>
            <a:ln w="19050">
              <a:solidFill>
                <a:schemeClr val="tx2"/>
              </a:solidFill>
              <a:prstDash val="solid"/>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22" name="矩形 121"/>
          <p:cNvSpPr/>
          <p:nvPr/>
        </p:nvSpPr>
        <p:spPr bwMode="auto">
          <a:xfrm>
            <a:off x="514216" y="780869"/>
            <a:ext cx="8132232" cy="4028142"/>
          </a:xfrm>
          <a:prstGeom prst="rect">
            <a:avLst/>
          </a:prstGeom>
          <a:noFill/>
          <a:ln w="25400">
            <a:solidFill>
              <a:schemeClr val="tx2"/>
            </a:solidFill>
            <a:prstDash val="solid"/>
            <a:tailEnd type="arrow"/>
          </a:ln>
          <a:effectLst>
            <a:glow rad="63500">
              <a:schemeClr val="accent2">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62" tIns="34281" rIns="68562" bIns="34281" rtlCol="0" anchor="ctr"/>
          <a:lstStyle/>
          <a:p>
            <a:pPr algn="ctr"/>
            <a:endParaRPr lang="zh-CN" altLang="en-US"/>
          </a:p>
        </p:txBody>
      </p:sp>
      <p:cxnSp>
        <p:nvCxnSpPr>
          <p:cNvPr id="124" name="直接连接符 123"/>
          <p:cNvCxnSpPr>
            <a:stCxn id="122" idx="1"/>
            <a:endCxn id="122" idx="3"/>
          </p:cNvCxnSpPr>
          <p:nvPr/>
        </p:nvCxnSpPr>
        <p:spPr bwMode="auto">
          <a:xfrm>
            <a:off x="514216" y="2794940"/>
            <a:ext cx="8132232" cy="0"/>
          </a:xfrm>
          <a:prstGeom prst="line">
            <a:avLst/>
          </a:prstGeom>
          <a:noFill/>
          <a:ln w="19050">
            <a:solidFill>
              <a:schemeClr val="tx2"/>
            </a:solidFill>
            <a:prstDash val="sysDash"/>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8" name="直接连接符 127"/>
          <p:cNvCxnSpPr/>
          <p:nvPr/>
        </p:nvCxnSpPr>
        <p:spPr bwMode="auto">
          <a:xfrm>
            <a:off x="4532720" y="2790179"/>
            <a:ext cx="0" cy="2009310"/>
          </a:xfrm>
          <a:prstGeom prst="line">
            <a:avLst/>
          </a:prstGeom>
          <a:noFill/>
          <a:ln w="19050">
            <a:solidFill>
              <a:schemeClr val="tx2"/>
            </a:solidFill>
            <a:prstDash val="sysDash"/>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9" name="直接连接符 128"/>
          <p:cNvCxnSpPr/>
          <p:nvPr/>
        </p:nvCxnSpPr>
        <p:spPr bwMode="auto">
          <a:xfrm>
            <a:off x="3142432" y="790392"/>
            <a:ext cx="0" cy="2009310"/>
          </a:xfrm>
          <a:prstGeom prst="line">
            <a:avLst/>
          </a:prstGeom>
          <a:noFill/>
          <a:ln w="19050">
            <a:solidFill>
              <a:schemeClr val="tx2"/>
            </a:solidFill>
            <a:prstDash val="sysDash"/>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1" name="直接连接符 130"/>
          <p:cNvCxnSpPr/>
          <p:nvPr/>
        </p:nvCxnSpPr>
        <p:spPr bwMode="auto">
          <a:xfrm>
            <a:off x="5951575" y="799915"/>
            <a:ext cx="0" cy="2009310"/>
          </a:xfrm>
          <a:prstGeom prst="line">
            <a:avLst/>
          </a:prstGeom>
          <a:noFill/>
          <a:ln w="19050">
            <a:solidFill>
              <a:schemeClr val="tx2"/>
            </a:solidFill>
            <a:prstDash val="sysDash"/>
            <a:headEnd type="none"/>
            <a:tailEnd type="non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4" name="TextBox 133"/>
          <p:cNvSpPr txBox="1"/>
          <p:nvPr/>
        </p:nvSpPr>
        <p:spPr>
          <a:xfrm>
            <a:off x="933207" y="2466404"/>
            <a:ext cx="1656919" cy="253857"/>
          </a:xfrm>
          <a:prstGeom prst="rect">
            <a:avLst/>
          </a:prstGeom>
          <a:noFill/>
        </p:spPr>
        <p:txBody>
          <a:bodyPr wrap="square" lIns="68562" tIns="34281" rIns="68562" bIns="34281" rtlCol="0">
            <a:spAutoFit/>
          </a:bodyPr>
          <a:lstStyle/>
          <a:p>
            <a:pPr algn="ctr"/>
            <a:r>
              <a:rPr lang="zh-CN" altLang="en-US" sz="1200" dirty="0" smtClean="0">
                <a:latin typeface="Arial Unicode MS" pitchFamily="34" charset="-122"/>
                <a:ea typeface="Arial Unicode MS" pitchFamily="34" charset="-122"/>
                <a:cs typeface="Arial Unicode MS" pitchFamily="34" charset="-122"/>
              </a:rPr>
              <a:t>普通多媒体教室</a:t>
            </a:r>
            <a:endParaRPr lang="zh-CN" altLang="en-US" sz="1200" dirty="0">
              <a:latin typeface="Arial Unicode MS" pitchFamily="34" charset="-122"/>
              <a:ea typeface="Arial Unicode MS" pitchFamily="34" charset="-122"/>
              <a:cs typeface="Arial Unicode MS" pitchFamily="34" charset="-122"/>
            </a:endParaRPr>
          </a:p>
        </p:txBody>
      </p:sp>
      <p:sp>
        <p:nvSpPr>
          <p:cNvPr id="135" name="TextBox 134"/>
          <p:cNvSpPr txBox="1"/>
          <p:nvPr/>
        </p:nvSpPr>
        <p:spPr>
          <a:xfrm>
            <a:off x="3637602" y="2466404"/>
            <a:ext cx="1656919" cy="253857"/>
          </a:xfrm>
          <a:prstGeom prst="rect">
            <a:avLst/>
          </a:prstGeom>
          <a:noFill/>
        </p:spPr>
        <p:txBody>
          <a:bodyPr wrap="square" lIns="68562" tIns="34281" rIns="68562" bIns="34281" rtlCol="0">
            <a:spAutoFit/>
          </a:bodyPr>
          <a:lstStyle/>
          <a:p>
            <a:pPr algn="ctr"/>
            <a:r>
              <a:rPr lang="zh-CN" altLang="en-US" sz="1200" dirty="0" smtClean="0">
                <a:latin typeface="Arial Unicode MS" pitchFamily="34" charset="-122"/>
                <a:ea typeface="Arial Unicode MS" pitchFamily="34" charset="-122"/>
                <a:cs typeface="Arial Unicode MS" pitchFamily="34" charset="-122"/>
              </a:rPr>
              <a:t>移动多媒体教室</a:t>
            </a:r>
            <a:endParaRPr lang="zh-CN" altLang="en-US" sz="1200" dirty="0">
              <a:latin typeface="Arial Unicode MS" pitchFamily="34" charset="-122"/>
              <a:ea typeface="Arial Unicode MS" pitchFamily="34" charset="-122"/>
              <a:cs typeface="Arial Unicode MS" pitchFamily="34" charset="-122"/>
            </a:endParaRPr>
          </a:p>
        </p:txBody>
      </p:sp>
      <p:sp>
        <p:nvSpPr>
          <p:cNvPr id="136" name="TextBox 135"/>
          <p:cNvSpPr txBox="1"/>
          <p:nvPr/>
        </p:nvSpPr>
        <p:spPr>
          <a:xfrm>
            <a:off x="6608629" y="2466404"/>
            <a:ext cx="1656919" cy="253857"/>
          </a:xfrm>
          <a:prstGeom prst="rect">
            <a:avLst/>
          </a:prstGeom>
          <a:noFill/>
        </p:spPr>
        <p:txBody>
          <a:bodyPr wrap="square" lIns="68562" tIns="34281" rIns="68562" bIns="34281" rtlCol="0">
            <a:spAutoFit/>
          </a:bodyPr>
          <a:lstStyle/>
          <a:p>
            <a:pPr algn="ctr"/>
            <a:r>
              <a:rPr lang="zh-CN" altLang="en-US" sz="1200" dirty="0" smtClean="0">
                <a:latin typeface="Arial Unicode MS" pitchFamily="34" charset="-122"/>
                <a:ea typeface="Arial Unicode MS" pitchFamily="34" charset="-122"/>
                <a:cs typeface="Arial Unicode MS" pitchFamily="34" charset="-122"/>
              </a:rPr>
              <a:t>智真多媒体教室</a:t>
            </a:r>
            <a:endParaRPr lang="zh-CN" altLang="en-US" sz="1200" dirty="0">
              <a:latin typeface="Arial Unicode MS" pitchFamily="34" charset="-122"/>
              <a:ea typeface="Arial Unicode MS" pitchFamily="34" charset="-122"/>
              <a:cs typeface="Arial Unicode MS" pitchFamily="34" charset="-122"/>
            </a:endParaRPr>
          </a:p>
        </p:txBody>
      </p:sp>
      <p:sp>
        <p:nvSpPr>
          <p:cNvPr id="137" name="TextBox 136"/>
          <p:cNvSpPr txBox="1"/>
          <p:nvPr/>
        </p:nvSpPr>
        <p:spPr>
          <a:xfrm>
            <a:off x="1733098" y="4494759"/>
            <a:ext cx="1656919" cy="253857"/>
          </a:xfrm>
          <a:prstGeom prst="rect">
            <a:avLst/>
          </a:prstGeom>
          <a:noFill/>
        </p:spPr>
        <p:txBody>
          <a:bodyPr wrap="square" lIns="68562" tIns="34281" rIns="68562" bIns="34281" rtlCol="0">
            <a:spAutoFit/>
          </a:bodyPr>
          <a:lstStyle/>
          <a:p>
            <a:pPr algn="ctr"/>
            <a:r>
              <a:rPr lang="zh-CN" altLang="en-US" sz="1200" dirty="0" smtClean="0">
                <a:latin typeface="Arial Unicode MS" pitchFamily="34" charset="-122"/>
                <a:ea typeface="Arial Unicode MS" pitchFamily="34" charset="-122"/>
                <a:cs typeface="Arial Unicode MS" pitchFamily="34" charset="-122"/>
              </a:rPr>
              <a:t>智能多媒体教室</a:t>
            </a:r>
            <a:endParaRPr lang="zh-CN" altLang="en-US" sz="1200" dirty="0">
              <a:latin typeface="Arial Unicode MS" pitchFamily="34" charset="-122"/>
              <a:ea typeface="Arial Unicode MS" pitchFamily="34" charset="-122"/>
              <a:cs typeface="Arial Unicode MS" pitchFamily="34" charset="-122"/>
            </a:endParaRPr>
          </a:p>
        </p:txBody>
      </p:sp>
      <p:sp>
        <p:nvSpPr>
          <p:cNvPr id="139" name="TextBox 138"/>
          <p:cNvSpPr txBox="1"/>
          <p:nvPr/>
        </p:nvSpPr>
        <p:spPr>
          <a:xfrm>
            <a:off x="5989665" y="4494759"/>
            <a:ext cx="1656919" cy="253897"/>
          </a:xfrm>
          <a:prstGeom prst="rect">
            <a:avLst/>
          </a:prstGeom>
          <a:noFill/>
        </p:spPr>
        <p:txBody>
          <a:bodyPr wrap="square" lIns="68562" tIns="34281" rIns="68562" bIns="34281" rtlCol="0">
            <a:spAutoFit/>
          </a:bodyPr>
          <a:lstStyle/>
          <a:p>
            <a:pPr algn="ctr"/>
            <a:r>
              <a:rPr lang="en-US" altLang="zh-CN" sz="1200" dirty="0" smtClean="0">
                <a:latin typeface="Arial Unicode MS" pitchFamily="34" charset="-122"/>
                <a:ea typeface="Arial Unicode MS" pitchFamily="34" charset="-122"/>
                <a:cs typeface="Arial Unicode MS" pitchFamily="34" charset="-122"/>
              </a:rPr>
              <a:t>VDI</a:t>
            </a:r>
            <a:r>
              <a:rPr lang="zh-CN" altLang="en-US" sz="1200" dirty="0" smtClean="0">
                <a:latin typeface="Arial Unicode MS" pitchFamily="34" charset="-122"/>
                <a:ea typeface="Arial Unicode MS" pitchFamily="34" charset="-122"/>
                <a:cs typeface="Arial Unicode MS" pitchFamily="34" charset="-122"/>
              </a:rPr>
              <a:t>多媒体教室</a:t>
            </a:r>
            <a:endParaRPr lang="zh-CN" altLang="en-US" sz="1200" dirty="0">
              <a:latin typeface="Arial Unicode MS" pitchFamily="34" charset="-122"/>
              <a:ea typeface="Arial Unicode MS" pitchFamily="34" charset="-122"/>
              <a:cs typeface="Arial Unicode MS"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Line 2"/>
          <p:cNvSpPr>
            <a:spLocks noChangeShapeType="1"/>
          </p:cNvSpPr>
          <p:nvPr/>
        </p:nvSpPr>
        <p:spPr bwMode="auto">
          <a:xfrm flipH="1">
            <a:off x="1733384" y="3215640"/>
            <a:ext cx="880276" cy="640743"/>
          </a:xfrm>
          <a:prstGeom prst="line">
            <a:avLst/>
          </a:prstGeom>
          <a:noFill/>
          <a:ln w="22225" cmpd="sng">
            <a:solidFill>
              <a:srgbClr val="002060"/>
            </a:solidFill>
          </a:ln>
          <a:effectLst>
            <a:outerShdw blurRad="50800" dist="38100" dir="2700000" algn="tl" rotWithShape="0">
              <a:prstClr val="black">
                <a:alpha val="40000"/>
              </a:prstClr>
            </a:outerShdw>
          </a:effectLst>
        </p:spPr>
        <p:txBody>
          <a:bodyPr/>
          <a:lstStyle/>
          <a:p>
            <a:pPr algn="ctr">
              <a:lnSpc>
                <a:spcPct val="140000"/>
              </a:lnSpc>
              <a:buClr>
                <a:srgbClr val="000000"/>
              </a:buClr>
              <a:buSzPct val="70000"/>
              <a:buFont typeface="Wingdings" pitchFamily="2" charset="2"/>
              <a:buNone/>
            </a:pPr>
            <a:endParaRPr lang="zh-CN" altLang="en-US" sz="1000">
              <a:solidFill>
                <a:srgbClr val="000000"/>
              </a:solidFill>
              <a:latin typeface="微软雅黑" pitchFamily="34" charset="-122"/>
              <a:ea typeface="微软雅黑" pitchFamily="34" charset="-122"/>
            </a:endParaRPr>
          </a:p>
        </p:txBody>
      </p:sp>
      <p:sp>
        <p:nvSpPr>
          <p:cNvPr id="75" name="Line 2"/>
          <p:cNvSpPr>
            <a:spLocks noChangeShapeType="1"/>
          </p:cNvSpPr>
          <p:nvPr/>
        </p:nvSpPr>
        <p:spPr bwMode="auto">
          <a:xfrm flipV="1">
            <a:off x="3489468" y="1866900"/>
            <a:ext cx="0" cy="603364"/>
          </a:xfrm>
          <a:prstGeom prst="line">
            <a:avLst/>
          </a:prstGeom>
          <a:noFill/>
          <a:ln w="22225" cmpd="sng">
            <a:solidFill>
              <a:srgbClr val="002060"/>
            </a:solidFill>
          </a:ln>
          <a:effectLst>
            <a:outerShdw blurRad="50800" dist="38100" dir="2700000" algn="tl" rotWithShape="0">
              <a:prstClr val="black">
                <a:alpha val="40000"/>
              </a:prstClr>
            </a:outerShdw>
          </a:effectLst>
        </p:spPr>
        <p:txBody>
          <a:bodyPr lIns="36000" rIns="36000"/>
          <a:lstStyle/>
          <a:p>
            <a:pPr algn="ctr">
              <a:lnSpc>
                <a:spcPct val="140000"/>
              </a:lnSpc>
              <a:buClr>
                <a:srgbClr val="000000"/>
              </a:buClr>
              <a:buSzPct val="70000"/>
              <a:buFont typeface="Wingdings" pitchFamily="2" charset="2"/>
              <a:buNone/>
            </a:pPr>
            <a:endParaRPr lang="zh-CN" altLang="en-US" sz="1000">
              <a:solidFill>
                <a:srgbClr val="000000"/>
              </a:solidFill>
              <a:latin typeface="微软雅黑" pitchFamily="34" charset="-122"/>
              <a:ea typeface="微软雅黑" pitchFamily="34" charset="-122"/>
            </a:endParaRPr>
          </a:p>
        </p:txBody>
      </p:sp>
      <p:sp>
        <p:nvSpPr>
          <p:cNvPr id="71" name="Line 95"/>
          <p:cNvSpPr>
            <a:spLocks noChangeShapeType="1"/>
          </p:cNvSpPr>
          <p:nvPr/>
        </p:nvSpPr>
        <p:spPr bwMode="auto">
          <a:xfrm flipH="1">
            <a:off x="3370203" y="3271006"/>
            <a:ext cx="0" cy="504000"/>
          </a:xfrm>
          <a:prstGeom prst="line">
            <a:avLst/>
          </a:prstGeom>
          <a:noFill/>
          <a:ln w="22225" cmpd="sng">
            <a:solidFill>
              <a:srgbClr val="002060"/>
            </a:solidFill>
          </a:ln>
          <a:effectLst>
            <a:outerShdw blurRad="50800" dist="38100" dir="2700000" algn="tl" rotWithShape="0">
              <a:prstClr val="black">
                <a:alpha val="40000"/>
              </a:prstClr>
            </a:outerShdw>
          </a:effectLst>
        </p:spPr>
        <p:txBody>
          <a:bodyPr/>
          <a:lstStyle/>
          <a:p>
            <a:pPr algn="ctr">
              <a:lnSpc>
                <a:spcPct val="140000"/>
              </a:lnSpc>
              <a:buClr>
                <a:srgbClr val="000000"/>
              </a:buClr>
              <a:buSzPct val="70000"/>
              <a:buFont typeface="Wingdings" pitchFamily="2" charset="2"/>
              <a:buNone/>
            </a:pPr>
            <a:endParaRPr lang="zh-CN" altLang="en-US" sz="1000">
              <a:solidFill>
                <a:srgbClr val="000000"/>
              </a:solidFill>
              <a:latin typeface="微软雅黑" pitchFamily="34" charset="-122"/>
              <a:ea typeface="微软雅黑" pitchFamily="34" charset="-122"/>
            </a:endParaRPr>
          </a:p>
        </p:txBody>
      </p:sp>
      <p:sp>
        <p:nvSpPr>
          <p:cNvPr id="72" name="Line 2"/>
          <p:cNvSpPr>
            <a:spLocks noChangeShapeType="1"/>
          </p:cNvSpPr>
          <p:nvPr/>
        </p:nvSpPr>
        <p:spPr bwMode="auto">
          <a:xfrm>
            <a:off x="4186097" y="3138598"/>
            <a:ext cx="888823" cy="557102"/>
          </a:xfrm>
          <a:prstGeom prst="line">
            <a:avLst/>
          </a:prstGeom>
          <a:noFill/>
          <a:ln w="22225" cmpd="sng">
            <a:solidFill>
              <a:srgbClr val="002060"/>
            </a:solidFill>
          </a:ln>
          <a:effectLst>
            <a:outerShdw blurRad="50800" dist="38100" dir="2700000" algn="tl" rotWithShape="0">
              <a:prstClr val="black">
                <a:alpha val="40000"/>
              </a:prstClr>
            </a:outerShdw>
          </a:effectLst>
        </p:spPr>
        <p:txBody>
          <a:bodyPr/>
          <a:lstStyle/>
          <a:p>
            <a:pPr algn="ctr">
              <a:lnSpc>
                <a:spcPct val="140000"/>
              </a:lnSpc>
              <a:buClr>
                <a:srgbClr val="000000"/>
              </a:buClr>
              <a:buSzPct val="70000"/>
            </a:pPr>
            <a:endParaRPr lang="zh-CN" altLang="en-US" sz="1000">
              <a:solidFill>
                <a:srgbClr val="000000"/>
              </a:solidFill>
              <a:latin typeface="微软雅黑" pitchFamily="34" charset="-122"/>
              <a:ea typeface="微软雅黑" pitchFamily="34" charset="-122"/>
            </a:endParaRPr>
          </a:p>
        </p:txBody>
      </p:sp>
      <p:sp>
        <p:nvSpPr>
          <p:cNvPr id="74" name="Line 2"/>
          <p:cNvSpPr>
            <a:spLocks noChangeShapeType="1"/>
          </p:cNvSpPr>
          <p:nvPr/>
        </p:nvSpPr>
        <p:spPr bwMode="auto">
          <a:xfrm flipV="1">
            <a:off x="4069705" y="1752600"/>
            <a:ext cx="761374" cy="847204"/>
          </a:xfrm>
          <a:prstGeom prst="line">
            <a:avLst/>
          </a:prstGeom>
          <a:noFill/>
          <a:ln w="22225" cmpd="sng">
            <a:solidFill>
              <a:srgbClr val="002060"/>
            </a:solidFill>
          </a:ln>
          <a:effectLst>
            <a:outerShdw blurRad="50800" dist="38100" dir="2700000" algn="tl" rotWithShape="0">
              <a:prstClr val="black">
                <a:alpha val="40000"/>
              </a:prstClr>
            </a:outerShdw>
          </a:effectLst>
        </p:spPr>
        <p:txBody>
          <a:bodyPr/>
          <a:lstStyle/>
          <a:p>
            <a:pPr algn="ctr">
              <a:lnSpc>
                <a:spcPct val="140000"/>
              </a:lnSpc>
              <a:buClr>
                <a:srgbClr val="000000"/>
              </a:buClr>
              <a:buSzPct val="70000"/>
              <a:buFont typeface="Wingdings" pitchFamily="2" charset="2"/>
              <a:buNone/>
            </a:pPr>
            <a:endParaRPr lang="zh-CN" altLang="en-US" sz="1000">
              <a:solidFill>
                <a:srgbClr val="000000"/>
              </a:solidFill>
              <a:latin typeface="微软雅黑" pitchFamily="34" charset="-122"/>
              <a:ea typeface="微软雅黑" pitchFamily="34" charset="-122"/>
            </a:endParaRPr>
          </a:p>
        </p:txBody>
      </p:sp>
      <p:sp>
        <p:nvSpPr>
          <p:cNvPr id="84" name="Line 2"/>
          <p:cNvSpPr>
            <a:spLocks noChangeShapeType="1"/>
          </p:cNvSpPr>
          <p:nvPr/>
        </p:nvSpPr>
        <p:spPr bwMode="auto">
          <a:xfrm>
            <a:off x="1737791" y="1645078"/>
            <a:ext cx="909301" cy="1021922"/>
          </a:xfrm>
          <a:prstGeom prst="line">
            <a:avLst/>
          </a:prstGeom>
          <a:noFill/>
          <a:ln w="22225" cmpd="sng">
            <a:solidFill>
              <a:srgbClr val="002060"/>
            </a:solidFill>
          </a:ln>
          <a:effectLst>
            <a:outerShdw blurRad="50800" dist="38100" dir="2700000" algn="tl" rotWithShape="0">
              <a:prstClr val="black">
                <a:alpha val="40000"/>
              </a:prstClr>
            </a:outerShdw>
          </a:effectLst>
        </p:spPr>
        <p:txBody>
          <a:bodyPr/>
          <a:lstStyle/>
          <a:p>
            <a:pPr algn="ctr">
              <a:lnSpc>
                <a:spcPct val="140000"/>
              </a:lnSpc>
              <a:buClr>
                <a:srgbClr val="000000"/>
              </a:buClr>
              <a:buSzPct val="70000"/>
              <a:buFont typeface="Wingdings" pitchFamily="2" charset="2"/>
              <a:buNone/>
            </a:pPr>
            <a:endParaRPr lang="zh-CN" altLang="en-US" sz="1000">
              <a:solidFill>
                <a:srgbClr val="000000"/>
              </a:solidFill>
              <a:latin typeface="微软雅黑" pitchFamily="34" charset="-122"/>
              <a:ea typeface="微软雅黑" pitchFamily="34" charset="-122"/>
            </a:endParaRPr>
          </a:p>
        </p:txBody>
      </p:sp>
      <p:sp>
        <p:nvSpPr>
          <p:cNvPr id="56" name="标题 55"/>
          <p:cNvSpPr>
            <a:spLocks noGrp="1"/>
          </p:cNvSpPr>
          <p:nvPr>
            <p:ph type="title" idx="4294967295"/>
          </p:nvPr>
        </p:nvSpPr>
        <p:spPr>
          <a:xfrm>
            <a:off x="0" y="276225"/>
            <a:ext cx="7632700" cy="560388"/>
          </a:xfrm>
          <a:prstGeom prst="rect">
            <a:avLst/>
          </a:prstGeom>
        </p:spPr>
        <p:txBody>
          <a:bodyPr/>
          <a:lstStyle/>
          <a:p>
            <a:r>
              <a:rPr lang="zh-CN" altLang="en-US" dirty="0" smtClean="0"/>
              <a:t>多媒体教室应用</a:t>
            </a:r>
            <a:endParaRPr lang="zh-CN" altLang="en-US" dirty="0"/>
          </a:p>
        </p:txBody>
      </p:sp>
      <p:pic>
        <p:nvPicPr>
          <p:cNvPr id="63" name="Picture 5"/>
          <p:cNvPicPr>
            <a:picLocks noChangeArrowheads="1"/>
          </p:cNvPicPr>
          <p:nvPr/>
        </p:nvPicPr>
        <p:blipFill>
          <a:blip r:embed="rId3" cstate="print"/>
          <a:srcRect/>
          <a:stretch>
            <a:fillRect/>
          </a:stretch>
        </p:blipFill>
        <p:spPr bwMode="auto">
          <a:xfrm>
            <a:off x="2636175" y="1038279"/>
            <a:ext cx="1721250" cy="864000"/>
          </a:xfrm>
          <a:prstGeom prst="rect">
            <a:avLst/>
          </a:prstGeom>
          <a:ln w="9525">
            <a:noFill/>
            <a:miter lim="800000"/>
            <a:headEnd/>
            <a:tailEnd/>
          </a:ln>
        </p:spPr>
      </p:pic>
      <p:pic>
        <p:nvPicPr>
          <p:cNvPr id="64" name="Picture 12"/>
          <p:cNvPicPr>
            <a:picLocks noChangeArrowheads="1"/>
          </p:cNvPicPr>
          <p:nvPr/>
        </p:nvPicPr>
        <p:blipFill>
          <a:blip r:embed="rId4" cstate="print"/>
          <a:srcRect/>
          <a:stretch>
            <a:fillRect/>
          </a:stretch>
        </p:blipFill>
        <p:spPr bwMode="auto">
          <a:xfrm>
            <a:off x="333281" y="1038279"/>
            <a:ext cx="1721250" cy="864000"/>
          </a:xfrm>
          <a:prstGeom prst="rect">
            <a:avLst/>
          </a:prstGeom>
          <a:ln w="9525">
            <a:noFill/>
            <a:miter lim="800000"/>
            <a:headEnd/>
            <a:tailEnd/>
          </a:ln>
        </p:spPr>
      </p:pic>
      <p:pic>
        <p:nvPicPr>
          <p:cNvPr id="66" name="Picture 2"/>
          <p:cNvPicPr>
            <a:picLocks noChangeArrowheads="1"/>
          </p:cNvPicPr>
          <p:nvPr/>
        </p:nvPicPr>
        <p:blipFill>
          <a:blip r:embed="rId5" cstate="print"/>
          <a:srcRect/>
          <a:stretch>
            <a:fillRect/>
          </a:stretch>
        </p:blipFill>
        <p:spPr bwMode="auto">
          <a:xfrm>
            <a:off x="4740508" y="3726738"/>
            <a:ext cx="1721250" cy="864000"/>
          </a:xfrm>
          <a:prstGeom prst="rect">
            <a:avLst/>
          </a:prstGeom>
          <a:ln w="9525">
            <a:noFill/>
            <a:miter lim="800000"/>
            <a:headEnd/>
            <a:tailEnd/>
          </a:ln>
        </p:spPr>
      </p:pic>
      <p:pic>
        <p:nvPicPr>
          <p:cNvPr id="67" name="Picture 2"/>
          <p:cNvPicPr>
            <a:picLocks noChangeArrowheads="1"/>
          </p:cNvPicPr>
          <p:nvPr/>
        </p:nvPicPr>
        <p:blipFill>
          <a:blip r:embed="rId6" cstate="print"/>
          <a:srcRect/>
          <a:stretch>
            <a:fillRect/>
          </a:stretch>
        </p:blipFill>
        <p:spPr bwMode="auto">
          <a:xfrm>
            <a:off x="4735616" y="2502720"/>
            <a:ext cx="1721250" cy="864000"/>
          </a:xfrm>
          <a:prstGeom prst="rect">
            <a:avLst/>
          </a:prstGeom>
          <a:ln w="9525">
            <a:noFill/>
            <a:miter lim="800000"/>
            <a:headEnd/>
            <a:tailEnd/>
          </a:ln>
        </p:spPr>
      </p:pic>
      <p:pic>
        <p:nvPicPr>
          <p:cNvPr id="68" name="图片 4" descr="总结3.jpg"/>
          <p:cNvPicPr>
            <a:picLocks/>
          </p:cNvPicPr>
          <p:nvPr/>
        </p:nvPicPr>
        <p:blipFill>
          <a:blip r:embed="rId7" cstate="print"/>
          <a:srcRect/>
          <a:stretch>
            <a:fillRect/>
          </a:stretch>
        </p:blipFill>
        <p:spPr bwMode="auto">
          <a:xfrm>
            <a:off x="4761749" y="1038279"/>
            <a:ext cx="1721250" cy="864000"/>
          </a:xfrm>
          <a:prstGeom prst="rect">
            <a:avLst/>
          </a:prstGeom>
          <a:ln w="9525">
            <a:noFill/>
            <a:miter lim="800000"/>
            <a:headEnd/>
            <a:tailEnd/>
          </a:ln>
        </p:spPr>
      </p:pic>
      <p:pic>
        <p:nvPicPr>
          <p:cNvPr id="69" name="Picture 24" descr="sps-4106-225c"/>
          <p:cNvPicPr>
            <a:picLocks noChangeArrowheads="1"/>
          </p:cNvPicPr>
          <p:nvPr/>
        </p:nvPicPr>
        <p:blipFill>
          <a:blip r:embed="rId8" cstate="print"/>
          <a:srcRect/>
          <a:stretch>
            <a:fillRect/>
          </a:stretch>
        </p:blipFill>
        <p:spPr bwMode="auto">
          <a:xfrm>
            <a:off x="2461675" y="3726738"/>
            <a:ext cx="1721249" cy="864000"/>
          </a:xfrm>
          <a:prstGeom prst="rect">
            <a:avLst/>
          </a:prstGeom>
          <a:ln w="9525">
            <a:noFill/>
            <a:miter lim="800000"/>
            <a:headEnd/>
            <a:tailEnd/>
          </a:ln>
        </p:spPr>
      </p:pic>
      <p:pic>
        <p:nvPicPr>
          <p:cNvPr id="70" name="Picture 41"/>
          <p:cNvPicPr>
            <a:picLocks noChangeArrowheads="1"/>
          </p:cNvPicPr>
          <p:nvPr/>
        </p:nvPicPr>
        <p:blipFill>
          <a:blip r:embed="rId9" cstate="print"/>
          <a:srcRect/>
          <a:stretch>
            <a:fillRect/>
          </a:stretch>
        </p:blipFill>
        <p:spPr bwMode="auto">
          <a:xfrm>
            <a:off x="318709" y="3726738"/>
            <a:ext cx="1721249" cy="864000"/>
          </a:xfrm>
          <a:prstGeom prst="rect">
            <a:avLst/>
          </a:prstGeom>
          <a:ln w="9525">
            <a:noFill/>
            <a:miter lim="800000"/>
            <a:headEnd/>
            <a:tailEnd/>
          </a:ln>
        </p:spPr>
      </p:pic>
      <p:pic>
        <p:nvPicPr>
          <p:cNvPr id="76" name="Picture 124" descr="云6"/>
          <p:cNvPicPr>
            <a:picLocks noChangeAspect="1" noChangeArrowheads="1"/>
          </p:cNvPicPr>
          <p:nvPr/>
        </p:nvPicPr>
        <p:blipFill>
          <a:blip r:embed="rId10" cstate="print"/>
          <a:srcRect/>
          <a:stretch>
            <a:fillRect/>
          </a:stretch>
        </p:blipFill>
        <p:spPr bwMode="auto">
          <a:xfrm>
            <a:off x="2222242" y="2332230"/>
            <a:ext cx="2583666" cy="1121051"/>
          </a:xfrm>
          <a:prstGeom prst="rect">
            <a:avLst/>
          </a:prstGeom>
          <a:ln w="9525">
            <a:noFill/>
            <a:miter lim="800000"/>
            <a:headEnd/>
            <a:tailEnd/>
          </a:ln>
        </p:spPr>
      </p:pic>
      <p:sp>
        <p:nvSpPr>
          <p:cNvPr id="77" name="Text Box 24"/>
          <p:cNvSpPr txBox="1">
            <a:spLocks noChangeArrowheads="1"/>
          </p:cNvSpPr>
          <p:nvPr/>
        </p:nvSpPr>
        <p:spPr bwMode="auto">
          <a:xfrm>
            <a:off x="4026786" y="3258450"/>
            <a:ext cx="176649" cy="246221"/>
          </a:xfrm>
          <a:prstGeom prst="rect">
            <a:avLst/>
          </a:prstGeom>
          <a:noFill/>
          <a:ln w="9525">
            <a:noFill/>
            <a:miter lim="800000"/>
            <a:headEnd/>
            <a:tailEnd/>
          </a:ln>
        </p:spPr>
        <p:txBody>
          <a:bodyPr wrap="none">
            <a:spAutoFit/>
          </a:bodyPr>
          <a:lstStyle/>
          <a:p>
            <a:pPr algn="ctr">
              <a:buClr>
                <a:srgbClr val="000000"/>
              </a:buClr>
              <a:buSzPct val="70000"/>
            </a:pPr>
            <a:endParaRPr kumimoji="1" lang="en-US" altLang="zh-CN" sz="1000" b="1">
              <a:solidFill>
                <a:srgbClr val="000000"/>
              </a:solidFill>
              <a:latin typeface="微软雅黑" pitchFamily="34" charset="-122"/>
              <a:ea typeface="微软雅黑" pitchFamily="34" charset="-122"/>
            </a:endParaRPr>
          </a:p>
        </p:txBody>
      </p:sp>
      <p:sp>
        <p:nvSpPr>
          <p:cNvPr id="78" name="Text Box 6"/>
          <p:cNvSpPr txBox="1">
            <a:spLocks noChangeArrowheads="1"/>
          </p:cNvSpPr>
          <p:nvPr/>
        </p:nvSpPr>
        <p:spPr bwMode="auto">
          <a:xfrm>
            <a:off x="2696587" y="2641094"/>
            <a:ext cx="493034" cy="239097"/>
          </a:xfrm>
          <a:prstGeom prst="rect">
            <a:avLst/>
          </a:prstGeom>
          <a:noFill/>
          <a:ln w="9525" algn="ctr">
            <a:noFill/>
            <a:miter lim="800000"/>
            <a:headEnd/>
            <a:tailEnd/>
          </a:ln>
        </p:spPr>
        <p:txBody>
          <a:bodyPr lIns="80082" tIns="40040" rIns="80082" bIns="40040">
            <a:spAutoFit/>
          </a:bodyPr>
          <a:lstStyle/>
          <a:p>
            <a:pPr marL="300038" indent="-300038" algn="ctr" defTabSz="801688">
              <a:buClr>
                <a:srgbClr val="000000"/>
              </a:buClr>
              <a:buSzPct val="70000"/>
            </a:pPr>
            <a:r>
              <a:rPr lang="en-US" altLang="zh-CN" sz="1000" dirty="0">
                <a:solidFill>
                  <a:srgbClr val="000000"/>
                </a:solidFill>
                <a:latin typeface="微软雅黑" pitchFamily="34" charset="-122"/>
                <a:ea typeface="微软雅黑" pitchFamily="34" charset="-122"/>
              </a:rPr>
              <a:t>MCU</a:t>
            </a:r>
          </a:p>
        </p:txBody>
      </p:sp>
      <p:sp>
        <p:nvSpPr>
          <p:cNvPr id="79" name="Text Box 6"/>
          <p:cNvSpPr txBox="1">
            <a:spLocks noChangeArrowheads="1"/>
          </p:cNvSpPr>
          <p:nvPr/>
        </p:nvSpPr>
        <p:spPr bwMode="auto">
          <a:xfrm>
            <a:off x="3303709" y="2819400"/>
            <a:ext cx="1004732" cy="234750"/>
          </a:xfrm>
          <a:prstGeom prst="rect">
            <a:avLst/>
          </a:prstGeom>
          <a:noFill/>
          <a:ln w="9525" algn="ctr">
            <a:noFill/>
            <a:miter lim="800000"/>
            <a:headEnd/>
            <a:tailEnd/>
          </a:ln>
        </p:spPr>
        <p:txBody>
          <a:bodyPr wrap="square" lIns="80082" tIns="40040" rIns="80082" bIns="40040">
            <a:spAutoFit/>
          </a:bodyPr>
          <a:lstStyle/>
          <a:p>
            <a:pPr marL="300038" indent="-300038" algn="ctr" defTabSz="801688">
              <a:buClr>
                <a:srgbClr val="000000"/>
              </a:buClr>
              <a:buSzPct val="70000"/>
            </a:pPr>
            <a:r>
              <a:rPr lang="zh-CN" altLang="en-US" sz="1000" dirty="0" smtClean="0">
                <a:solidFill>
                  <a:srgbClr val="000000"/>
                </a:solidFill>
                <a:latin typeface="微软雅黑" pitchFamily="34" charset="-122"/>
                <a:ea typeface="微软雅黑" pitchFamily="34" charset="-122"/>
              </a:rPr>
              <a:t>录播服务器</a:t>
            </a:r>
            <a:endParaRPr lang="en-US" altLang="zh-CN" sz="1000" dirty="0">
              <a:solidFill>
                <a:srgbClr val="000000"/>
              </a:solidFill>
              <a:latin typeface="微软雅黑" pitchFamily="34" charset="-122"/>
              <a:ea typeface="微软雅黑" pitchFamily="34" charset="-122"/>
            </a:endParaRPr>
          </a:p>
        </p:txBody>
      </p:sp>
      <p:pic>
        <p:nvPicPr>
          <p:cNvPr id="80" name="Picture 30" descr="ViewPoint 865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673477" y="2805688"/>
            <a:ext cx="591996" cy="358438"/>
          </a:xfrm>
          <a:prstGeom prst="rect">
            <a:avLst/>
          </a:prstGeom>
          <a:ln w="9525">
            <a:noFill/>
            <a:miter lim="800000"/>
            <a:headEnd/>
            <a:tailEnd/>
          </a:ln>
        </p:spPr>
      </p:pic>
      <p:pic>
        <p:nvPicPr>
          <p:cNvPr id="81" name="Picture 5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47080" y="2554657"/>
            <a:ext cx="646740" cy="236404"/>
          </a:xfrm>
          <a:prstGeom prst="rect">
            <a:avLst/>
          </a:prstGeom>
          <a:ln w="9525">
            <a:noFill/>
            <a:miter lim="800000"/>
            <a:headEnd/>
            <a:tailEnd/>
          </a:ln>
        </p:spPr>
      </p:pic>
      <p:pic>
        <p:nvPicPr>
          <p:cNvPr id="82" name="图片 14"/>
          <p:cNvPicPr>
            <a:picLocks noChangeAspect="1"/>
          </p:cNvPicPr>
          <p:nvPr/>
        </p:nvPicPr>
        <p:blipFill>
          <a:blip r:embed="rId13" cstate="print">
            <a:clrChange>
              <a:clrFrom>
                <a:srgbClr val="FFFFFF"/>
              </a:clrFrom>
              <a:clrTo>
                <a:srgbClr val="FFFFFF">
                  <a:alpha val="0"/>
                </a:srgbClr>
              </a:clrTo>
            </a:clrChange>
          </a:blip>
          <a:srcRect/>
          <a:stretch>
            <a:fillRect/>
          </a:stretch>
        </p:blipFill>
        <p:spPr bwMode="auto">
          <a:xfrm>
            <a:off x="3506568" y="3009900"/>
            <a:ext cx="542975" cy="247621"/>
          </a:xfrm>
          <a:prstGeom prst="rect">
            <a:avLst/>
          </a:prstGeom>
          <a:ln w="9525">
            <a:noFill/>
            <a:miter lim="800000"/>
            <a:headEnd/>
            <a:tailEnd/>
          </a:ln>
        </p:spPr>
      </p:pic>
      <p:sp>
        <p:nvSpPr>
          <p:cNvPr id="83" name="Text Box 6"/>
          <p:cNvSpPr txBox="1">
            <a:spLocks noChangeArrowheads="1"/>
          </p:cNvSpPr>
          <p:nvPr/>
        </p:nvSpPr>
        <p:spPr bwMode="auto">
          <a:xfrm>
            <a:off x="3055620" y="2378808"/>
            <a:ext cx="1089660" cy="234750"/>
          </a:xfrm>
          <a:prstGeom prst="rect">
            <a:avLst/>
          </a:prstGeom>
          <a:noFill/>
          <a:ln w="9525" algn="ctr">
            <a:noFill/>
            <a:miter lim="800000"/>
            <a:headEnd/>
            <a:tailEnd/>
          </a:ln>
        </p:spPr>
        <p:txBody>
          <a:bodyPr wrap="square" lIns="80082" tIns="40040" rIns="80082" bIns="40040">
            <a:spAutoFit/>
          </a:bodyPr>
          <a:lstStyle/>
          <a:p>
            <a:pPr marL="300038" indent="-300038" algn="ctr" defTabSz="801688">
              <a:buClr>
                <a:srgbClr val="000000"/>
              </a:buClr>
              <a:buSzPct val="70000"/>
            </a:pPr>
            <a:r>
              <a:rPr lang="zh-CN" altLang="en-US" sz="1000" dirty="0" smtClean="0">
                <a:solidFill>
                  <a:srgbClr val="000000"/>
                </a:solidFill>
                <a:latin typeface="微软雅黑" pitchFamily="34" charset="-122"/>
                <a:ea typeface="微软雅黑" pitchFamily="34" charset="-122"/>
              </a:rPr>
              <a:t>数据协作服务器</a:t>
            </a:r>
            <a:endParaRPr lang="en-US" altLang="zh-CN" sz="1000" dirty="0">
              <a:solidFill>
                <a:srgbClr val="000000"/>
              </a:solidFill>
              <a:latin typeface="微软雅黑" pitchFamily="34" charset="-122"/>
              <a:ea typeface="微软雅黑" pitchFamily="34" charset="-122"/>
            </a:endParaRPr>
          </a:p>
        </p:txBody>
      </p:sp>
      <p:pic>
        <p:nvPicPr>
          <p:cNvPr id="85" name="Picture 12"/>
          <p:cNvPicPr>
            <a:picLocks noChangeArrowheads="1"/>
          </p:cNvPicPr>
          <p:nvPr/>
        </p:nvPicPr>
        <p:blipFill>
          <a:blip r:embed="rId14" cstate="print"/>
          <a:srcRect/>
          <a:stretch>
            <a:fillRect/>
          </a:stretch>
        </p:blipFill>
        <p:spPr bwMode="auto">
          <a:xfrm>
            <a:off x="304136" y="2502720"/>
            <a:ext cx="1721250" cy="864000"/>
          </a:xfrm>
          <a:prstGeom prst="rect">
            <a:avLst/>
          </a:prstGeom>
          <a:ln w="9525">
            <a:noFill/>
            <a:miter lim="800000"/>
            <a:headEnd/>
            <a:tailEnd/>
          </a:ln>
        </p:spPr>
      </p:pic>
      <p:sp>
        <p:nvSpPr>
          <p:cNvPr id="52" name="Text Box 46"/>
          <p:cNvSpPr txBox="1">
            <a:spLocks noChangeArrowheads="1"/>
          </p:cNvSpPr>
          <p:nvPr/>
        </p:nvSpPr>
        <p:spPr bwMode="auto">
          <a:xfrm>
            <a:off x="2633608" y="848004"/>
            <a:ext cx="1745999" cy="215444"/>
          </a:xfrm>
          <a:prstGeom prst="rect">
            <a:avLst/>
          </a:prstGeom>
          <a:ln w="9525">
            <a:noFill/>
            <a:miter lim="800000"/>
            <a:headEnd/>
            <a:tailEnd/>
          </a:ln>
        </p:spPr>
        <p:style>
          <a:lnRef idx="0">
            <a:scrgbClr r="0" g="0" b="0"/>
          </a:lnRef>
          <a:fillRef idx="1001">
            <a:schemeClr val="dk2"/>
          </a:fillRef>
          <a:effectRef idx="0">
            <a:scrgbClr r="0" g="0" b="0"/>
          </a:effectRef>
          <a:fontRef idx="major"/>
        </p:style>
        <p:txBody>
          <a:bodyPr wrap="square" tIns="0" bIns="0">
            <a:spAutoFit/>
          </a:bodyPr>
          <a:lstStyle/>
          <a:p>
            <a:pPr algn="ctr">
              <a:lnSpc>
                <a:spcPct val="140000"/>
              </a:lnSpc>
              <a:buClr>
                <a:srgbClr val="000000"/>
              </a:buClr>
              <a:buSzPct val="70000"/>
            </a:pPr>
            <a:r>
              <a:rPr kumimoji="1" lang="zh-CN" altLang="en-US" sz="1000" dirty="0" smtClean="0">
                <a:solidFill>
                  <a:schemeClr val="bg1"/>
                </a:solidFill>
                <a:latin typeface="微软雅黑" pitchFamily="34" charset="-122"/>
                <a:ea typeface="微软雅黑" pitchFamily="34" charset="-122"/>
                <a:cs typeface="+mj-cs"/>
              </a:rPr>
              <a:t>面对面式远程培训</a:t>
            </a:r>
            <a:endParaRPr kumimoji="1" lang="en-US" altLang="zh-CN" sz="1000" dirty="0">
              <a:solidFill>
                <a:schemeClr val="bg1"/>
              </a:solidFill>
              <a:latin typeface="微软雅黑" pitchFamily="34" charset="-122"/>
              <a:ea typeface="微软雅黑" pitchFamily="34" charset="-122"/>
              <a:cs typeface="+mj-cs"/>
            </a:endParaRPr>
          </a:p>
        </p:txBody>
      </p:sp>
      <p:sp>
        <p:nvSpPr>
          <p:cNvPr id="54" name="Text Box 46"/>
          <p:cNvSpPr txBox="1">
            <a:spLocks noChangeArrowheads="1"/>
          </p:cNvSpPr>
          <p:nvPr/>
        </p:nvSpPr>
        <p:spPr bwMode="auto">
          <a:xfrm>
            <a:off x="286225" y="2300016"/>
            <a:ext cx="1745999" cy="215444"/>
          </a:xfrm>
          <a:prstGeom prst="rect">
            <a:avLst/>
          </a:prstGeom>
          <a:ln w="9525">
            <a:noFill/>
            <a:miter lim="800000"/>
            <a:headEnd/>
            <a:tailEnd/>
          </a:ln>
        </p:spPr>
        <p:style>
          <a:lnRef idx="0">
            <a:scrgbClr r="0" g="0" b="0"/>
          </a:lnRef>
          <a:fillRef idx="1001">
            <a:schemeClr val="dk2"/>
          </a:fillRef>
          <a:effectRef idx="0">
            <a:scrgbClr r="0" g="0" b="0"/>
          </a:effectRef>
          <a:fontRef idx="major"/>
        </p:style>
        <p:txBody>
          <a:bodyPr wrap="square" tIns="0" bIns="0">
            <a:spAutoFit/>
          </a:bodyPr>
          <a:lstStyle/>
          <a:p>
            <a:pPr algn="ctr">
              <a:lnSpc>
                <a:spcPct val="140000"/>
              </a:lnSpc>
              <a:buClr>
                <a:srgbClr val="000000"/>
              </a:buClr>
              <a:buSzPct val="70000"/>
            </a:pPr>
            <a:r>
              <a:rPr kumimoji="1" lang="zh-CN" altLang="en-US" sz="1000" dirty="0" smtClean="0">
                <a:solidFill>
                  <a:schemeClr val="bg1"/>
                </a:solidFill>
                <a:latin typeface="微软雅黑" pitchFamily="34" charset="-122"/>
                <a:ea typeface="微软雅黑" pitchFamily="34" charset="-122"/>
                <a:cs typeface="+mj-cs"/>
              </a:rPr>
              <a:t>课程直播、录播</a:t>
            </a:r>
            <a:endParaRPr kumimoji="1" lang="en-US" altLang="zh-CN" sz="1000" dirty="0">
              <a:solidFill>
                <a:schemeClr val="bg1"/>
              </a:solidFill>
              <a:latin typeface="微软雅黑" pitchFamily="34" charset="-122"/>
              <a:ea typeface="微软雅黑" pitchFamily="34" charset="-122"/>
              <a:cs typeface="+mj-cs"/>
            </a:endParaRPr>
          </a:p>
        </p:txBody>
      </p:sp>
      <p:sp>
        <p:nvSpPr>
          <p:cNvPr id="58" name="Text Box 46"/>
          <p:cNvSpPr txBox="1">
            <a:spLocks noChangeArrowheads="1"/>
          </p:cNvSpPr>
          <p:nvPr/>
        </p:nvSpPr>
        <p:spPr bwMode="auto">
          <a:xfrm>
            <a:off x="327661" y="848004"/>
            <a:ext cx="1745999" cy="192104"/>
          </a:xfrm>
          <a:prstGeom prst="rect">
            <a:avLst/>
          </a:prstGeom>
          <a:ln w="9525">
            <a:noFill/>
            <a:miter lim="800000"/>
            <a:headEnd/>
            <a:tailEnd/>
          </a:ln>
        </p:spPr>
        <p:style>
          <a:lnRef idx="0">
            <a:scrgbClr r="0" g="0" b="0"/>
          </a:lnRef>
          <a:fillRef idx="1001">
            <a:schemeClr val="dk2"/>
          </a:fillRef>
          <a:effectRef idx="0">
            <a:scrgbClr r="0" g="0" b="0"/>
          </a:effectRef>
          <a:fontRef idx="major"/>
        </p:style>
        <p:txBody>
          <a:bodyPr wrap="square" tIns="0" bIns="0">
            <a:spAutoFit/>
          </a:bodyPr>
          <a:lstStyle/>
          <a:p>
            <a:pPr algn="ctr">
              <a:lnSpc>
                <a:spcPct val="140000"/>
              </a:lnSpc>
              <a:buClr>
                <a:srgbClr val="000000"/>
              </a:buClr>
              <a:buSzPct val="70000"/>
            </a:pPr>
            <a:r>
              <a:rPr kumimoji="1" lang="zh-CN" altLang="en-US" sz="1000" dirty="0" smtClean="0">
                <a:solidFill>
                  <a:schemeClr val="bg1"/>
                </a:solidFill>
                <a:latin typeface="微软雅黑" pitchFamily="34" charset="-122"/>
                <a:ea typeface="微软雅黑" pitchFamily="34" charset="-122"/>
              </a:rPr>
              <a:t>班班通、文化交流</a:t>
            </a:r>
            <a:endParaRPr kumimoji="1" lang="en-US" altLang="zh-CN" sz="1000" dirty="0" smtClean="0">
              <a:solidFill>
                <a:schemeClr val="bg1"/>
              </a:solidFill>
              <a:latin typeface="微软雅黑" pitchFamily="34" charset="-122"/>
              <a:ea typeface="微软雅黑" pitchFamily="34" charset="-122"/>
            </a:endParaRPr>
          </a:p>
        </p:txBody>
      </p:sp>
      <p:sp>
        <p:nvSpPr>
          <p:cNvPr id="59" name="Text Box 46"/>
          <p:cNvSpPr txBox="1">
            <a:spLocks noChangeArrowheads="1"/>
          </p:cNvSpPr>
          <p:nvPr/>
        </p:nvSpPr>
        <p:spPr bwMode="auto">
          <a:xfrm>
            <a:off x="312420" y="4575594"/>
            <a:ext cx="1745999" cy="215444"/>
          </a:xfrm>
          <a:prstGeom prst="rect">
            <a:avLst/>
          </a:prstGeom>
          <a:ln w="9525">
            <a:noFill/>
            <a:miter lim="800000"/>
            <a:headEnd/>
            <a:tailEnd/>
          </a:ln>
        </p:spPr>
        <p:style>
          <a:lnRef idx="0">
            <a:scrgbClr r="0" g="0" b="0"/>
          </a:lnRef>
          <a:fillRef idx="1001">
            <a:schemeClr val="dk2"/>
          </a:fillRef>
          <a:effectRef idx="0">
            <a:scrgbClr r="0" g="0" b="0"/>
          </a:effectRef>
          <a:fontRef idx="major"/>
        </p:style>
        <p:txBody>
          <a:bodyPr wrap="square" tIns="0" bIns="0">
            <a:spAutoFit/>
          </a:bodyPr>
          <a:lstStyle/>
          <a:p>
            <a:pPr algn="ctr">
              <a:lnSpc>
                <a:spcPct val="140000"/>
              </a:lnSpc>
              <a:buClr>
                <a:srgbClr val="000000"/>
              </a:buClr>
              <a:buSzPct val="70000"/>
            </a:pPr>
            <a:r>
              <a:rPr kumimoji="1" lang="zh-CN" altLang="en-US" sz="1000" dirty="0" smtClean="0">
                <a:solidFill>
                  <a:schemeClr val="bg1"/>
                </a:solidFill>
                <a:latin typeface="微软雅黑" pitchFamily="34" charset="-122"/>
                <a:ea typeface="微软雅黑" pitchFamily="34" charset="-122"/>
                <a:cs typeface="+mj-cs"/>
              </a:rPr>
              <a:t>教育信息化</a:t>
            </a:r>
            <a:endParaRPr kumimoji="1" lang="en-US" altLang="zh-CN" sz="1000" dirty="0">
              <a:solidFill>
                <a:schemeClr val="bg1"/>
              </a:solidFill>
              <a:latin typeface="微软雅黑" pitchFamily="34" charset="-122"/>
              <a:ea typeface="微软雅黑" pitchFamily="34" charset="-122"/>
              <a:cs typeface="+mj-cs"/>
            </a:endParaRPr>
          </a:p>
        </p:txBody>
      </p:sp>
      <p:sp>
        <p:nvSpPr>
          <p:cNvPr id="60" name="Text Box 46"/>
          <p:cNvSpPr txBox="1">
            <a:spLocks noChangeArrowheads="1"/>
          </p:cNvSpPr>
          <p:nvPr/>
        </p:nvSpPr>
        <p:spPr bwMode="auto">
          <a:xfrm>
            <a:off x="4732719" y="4575594"/>
            <a:ext cx="1745999" cy="215444"/>
          </a:xfrm>
          <a:prstGeom prst="rect">
            <a:avLst/>
          </a:prstGeom>
          <a:ln w="9525">
            <a:noFill/>
            <a:miter lim="800000"/>
            <a:headEnd/>
            <a:tailEnd/>
          </a:ln>
        </p:spPr>
        <p:style>
          <a:lnRef idx="0">
            <a:scrgbClr r="0" g="0" b="0"/>
          </a:lnRef>
          <a:fillRef idx="1001">
            <a:schemeClr val="dk2"/>
          </a:fillRef>
          <a:effectRef idx="0">
            <a:scrgbClr r="0" g="0" b="0"/>
          </a:effectRef>
          <a:fontRef idx="major"/>
        </p:style>
        <p:txBody>
          <a:bodyPr wrap="square" tIns="0" bIns="0">
            <a:spAutoFit/>
          </a:bodyPr>
          <a:lstStyle/>
          <a:p>
            <a:pPr algn="ctr">
              <a:lnSpc>
                <a:spcPct val="140000"/>
              </a:lnSpc>
              <a:buClr>
                <a:srgbClr val="000000"/>
              </a:buClr>
              <a:buSzPct val="70000"/>
            </a:pPr>
            <a:r>
              <a:rPr kumimoji="1" lang="zh-CN" altLang="en-US" sz="1000" dirty="0" smtClean="0">
                <a:solidFill>
                  <a:schemeClr val="bg1"/>
                </a:solidFill>
                <a:latin typeface="微软雅黑" pitchFamily="34" charset="-122"/>
                <a:ea typeface="微软雅黑" pitchFamily="34" charset="-122"/>
                <a:cs typeface="+mj-cs"/>
              </a:rPr>
              <a:t>分布式学习</a:t>
            </a:r>
            <a:endParaRPr kumimoji="1" lang="en-US" altLang="zh-CN" sz="1000" dirty="0">
              <a:solidFill>
                <a:schemeClr val="bg1"/>
              </a:solidFill>
              <a:latin typeface="微软雅黑" pitchFamily="34" charset="-122"/>
              <a:ea typeface="微软雅黑" pitchFamily="34" charset="-122"/>
              <a:cs typeface="+mj-cs"/>
            </a:endParaRPr>
          </a:p>
        </p:txBody>
      </p:sp>
      <p:sp>
        <p:nvSpPr>
          <p:cNvPr id="61" name="Text Box 46"/>
          <p:cNvSpPr txBox="1">
            <a:spLocks noChangeArrowheads="1"/>
          </p:cNvSpPr>
          <p:nvPr/>
        </p:nvSpPr>
        <p:spPr bwMode="auto">
          <a:xfrm>
            <a:off x="2454801" y="4575594"/>
            <a:ext cx="1745999" cy="215444"/>
          </a:xfrm>
          <a:prstGeom prst="rect">
            <a:avLst/>
          </a:prstGeom>
          <a:ln w="9525">
            <a:noFill/>
            <a:miter lim="800000"/>
            <a:headEnd/>
            <a:tailEnd/>
          </a:ln>
        </p:spPr>
        <p:style>
          <a:lnRef idx="0">
            <a:scrgbClr r="0" g="0" b="0"/>
          </a:lnRef>
          <a:fillRef idx="1001">
            <a:schemeClr val="dk2"/>
          </a:fillRef>
          <a:effectRef idx="0">
            <a:scrgbClr r="0" g="0" b="0"/>
          </a:effectRef>
          <a:fontRef idx="major"/>
        </p:style>
        <p:txBody>
          <a:bodyPr wrap="square" tIns="0" bIns="0">
            <a:spAutoFit/>
          </a:bodyPr>
          <a:lstStyle/>
          <a:p>
            <a:pPr algn="ctr">
              <a:lnSpc>
                <a:spcPct val="140000"/>
              </a:lnSpc>
              <a:buClr>
                <a:srgbClr val="000000"/>
              </a:buClr>
              <a:buSzPct val="70000"/>
            </a:pPr>
            <a:r>
              <a:rPr kumimoji="1" lang="zh-CN" altLang="en-US" sz="1000" dirty="0" smtClean="0">
                <a:solidFill>
                  <a:schemeClr val="bg1"/>
                </a:solidFill>
                <a:latin typeface="微软雅黑" pitchFamily="34" charset="-122"/>
                <a:ea typeface="微软雅黑" pitchFamily="34" charset="-122"/>
                <a:cs typeface="+mj-cs"/>
              </a:rPr>
              <a:t>移动学习</a:t>
            </a:r>
            <a:endParaRPr kumimoji="1" lang="en-US" altLang="zh-CN" sz="1000" dirty="0">
              <a:solidFill>
                <a:schemeClr val="bg1"/>
              </a:solidFill>
              <a:latin typeface="微软雅黑" pitchFamily="34" charset="-122"/>
              <a:ea typeface="微软雅黑" pitchFamily="34" charset="-122"/>
              <a:cs typeface="+mj-cs"/>
            </a:endParaRPr>
          </a:p>
        </p:txBody>
      </p:sp>
      <p:sp>
        <p:nvSpPr>
          <p:cNvPr id="62" name="Text Box 46"/>
          <p:cNvSpPr txBox="1">
            <a:spLocks noChangeArrowheads="1"/>
          </p:cNvSpPr>
          <p:nvPr/>
        </p:nvSpPr>
        <p:spPr bwMode="auto">
          <a:xfrm>
            <a:off x="4721479" y="2300016"/>
            <a:ext cx="1746000" cy="215444"/>
          </a:xfrm>
          <a:prstGeom prst="rect">
            <a:avLst/>
          </a:prstGeom>
          <a:ln w="9525">
            <a:noFill/>
            <a:miter lim="800000"/>
            <a:headEnd/>
            <a:tailEnd/>
          </a:ln>
        </p:spPr>
        <p:style>
          <a:lnRef idx="0">
            <a:scrgbClr r="0" g="0" b="0"/>
          </a:lnRef>
          <a:fillRef idx="1001">
            <a:schemeClr val="dk2"/>
          </a:fillRef>
          <a:effectRef idx="0">
            <a:scrgbClr r="0" g="0" b="0"/>
          </a:effectRef>
          <a:fontRef idx="major"/>
        </p:style>
        <p:txBody>
          <a:bodyPr wrap="square" tIns="0" bIns="0">
            <a:spAutoFit/>
          </a:bodyPr>
          <a:lstStyle/>
          <a:p>
            <a:pPr algn="ctr">
              <a:lnSpc>
                <a:spcPct val="140000"/>
              </a:lnSpc>
              <a:buClr>
                <a:srgbClr val="000000"/>
              </a:buClr>
              <a:buSzPct val="70000"/>
            </a:pPr>
            <a:r>
              <a:rPr kumimoji="1" lang="zh-CN" altLang="en-US" sz="1000" dirty="0" smtClean="0">
                <a:solidFill>
                  <a:schemeClr val="bg1"/>
                </a:solidFill>
                <a:latin typeface="微软雅黑" pitchFamily="34" charset="-122"/>
                <a:ea typeface="微软雅黑" pitchFamily="34" charset="-122"/>
                <a:cs typeface="+mj-cs"/>
              </a:rPr>
              <a:t>远程协同</a:t>
            </a:r>
            <a:endParaRPr kumimoji="1" lang="en-US" altLang="zh-CN" sz="1000" dirty="0">
              <a:solidFill>
                <a:schemeClr val="bg1"/>
              </a:solidFill>
              <a:latin typeface="微软雅黑" pitchFamily="34" charset="-122"/>
              <a:ea typeface="微软雅黑" pitchFamily="34" charset="-122"/>
              <a:cs typeface="+mj-cs"/>
            </a:endParaRPr>
          </a:p>
        </p:txBody>
      </p:sp>
      <p:sp>
        <p:nvSpPr>
          <p:cNvPr id="65" name="矩形 64"/>
          <p:cNvSpPr/>
          <p:nvPr/>
        </p:nvSpPr>
        <p:spPr>
          <a:xfrm>
            <a:off x="4743979" y="848004"/>
            <a:ext cx="1746000" cy="215444"/>
          </a:xfrm>
          <a:prstGeom prst="rect">
            <a:avLst/>
          </a:prstGeom>
          <a:ln w="9525">
            <a:noFill/>
            <a:miter lim="800000"/>
            <a:headEnd/>
            <a:tailEnd/>
          </a:ln>
        </p:spPr>
        <p:style>
          <a:lnRef idx="0">
            <a:scrgbClr r="0" g="0" b="0"/>
          </a:lnRef>
          <a:fillRef idx="1001">
            <a:schemeClr val="dk2"/>
          </a:fillRef>
          <a:effectRef idx="0">
            <a:scrgbClr r="0" g="0" b="0"/>
          </a:effectRef>
          <a:fontRef idx="major"/>
        </p:style>
        <p:txBody>
          <a:bodyPr wrap="square" tIns="0" bIns="0">
            <a:spAutoFit/>
          </a:bodyPr>
          <a:lstStyle/>
          <a:p>
            <a:pPr algn="ctr">
              <a:lnSpc>
                <a:spcPct val="140000"/>
              </a:lnSpc>
              <a:buClr>
                <a:srgbClr val="000000"/>
              </a:buClr>
              <a:buSzPct val="70000"/>
            </a:pPr>
            <a:r>
              <a:rPr kumimoji="1" lang="zh-CN" altLang="en-US" sz="1000" dirty="0" smtClean="0">
                <a:solidFill>
                  <a:schemeClr val="bg1"/>
                </a:solidFill>
                <a:latin typeface="微软雅黑" pitchFamily="34" charset="-122"/>
                <a:ea typeface="微软雅黑" pitchFamily="34" charset="-122"/>
                <a:cs typeface="+mj-cs"/>
              </a:rPr>
              <a:t>远程研讨</a:t>
            </a:r>
          </a:p>
        </p:txBody>
      </p:sp>
      <p:sp>
        <p:nvSpPr>
          <p:cNvPr id="34" name="圆角矩形 33"/>
          <p:cNvSpPr/>
          <p:nvPr/>
        </p:nvSpPr>
        <p:spPr bwMode="auto">
          <a:xfrm>
            <a:off x="6585076" y="732732"/>
            <a:ext cx="2535207" cy="3979937"/>
          </a:xfrm>
          <a:prstGeom prst="roundRect">
            <a:avLst>
              <a:gd name="adj" fmla="val 2940"/>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182563" indent="-182563" defTabSz="745033">
              <a:lnSpc>
                <a:spcPct val="180000"/>
              </a:lnSpc>
              <a:spcBef>
                <a:spcPts val="535"/>
              </a:spcBef>
              <a:buClr>
                <a:srgbClr val="990000"/>
              </a:buClr>
              <a:buSzPct val="100000"/>
              <a:buFont typeface="Wingdings" pitchFamily="2" charset="2"/>
              <a:buChar char="l"/>
              <a:tabLst>
                <a:tab pos="227013" algn="l"/>
              </a:tabLst>
              <a:defRPr/>
            </a:pPr>
            <a:r>
              <a:rPr kumimoji="1" lang="zh-CN" altLang="en-US" sz="1100" b="1" dirty="0" smtClean="0">
                <a:solidFill>
                  <a:srgbClr val="000000"/>
                </a:solidFill>
                <a:latin typeface="微软雅黑" pitchFamily="34" charset="-122"/>
                <a:ea typeface="微软雅黑" pitchFamily="34" charset="-122"/>
              </a:rPr>
              <a:t>沉浸式远程培训</a:t>
            </a:r>
          </a:p>
          <a:p>
            <a:pPr marL="288000" indent="-108000" defTabSz="745033" eaLnBrk="0" hangingPunct="0">
              <a:lnSpc>
                <a:spcPct val="180000"/>
              </a:lnSpc>
              <a:buClr>
                <a:schemeClr val="tx2"/>
              </a:buClr>
              <a:buSzPct val="60000"/>
              <a:buFont typeface="Wingdings" pitchFamily="2" charset="2"/>
              <a:buChar char="l"/>
              <a:tabLst>
                <a:tab pos="227013" algn="l"/>
              </a:tabLst>
              <a:defRPr/>
            </a:pPr>
            <a:r>
              <a:rPr kumimoji="1" lang="zh-CN" altLang="en-US" sz="1000" dirty="0" smtClean="0">
                <a:solidFill>
                  <a:srgbClr val="000000"/>
                </a:solidFill>
                <a:latin typeface="微软雅黑" pitchFamily="34" charset="-122"/>
                <a:ea typeface="微软雅黑" pitchFamily="34" charset="-122"/>
              </a:rPr>
              <a:t>高清视音频双向互动</a:t>
            </a:r>
          </a:p>
          <a:p>
            <a:pPr marL="288000" indent="-108000" defTabSz="745033" eaLnBrk="0" hangingPunct="0">
              <a:lnSpc>
                <a:spcPct val="180000"/>
              </a:lnSpc>
              <a:buClr>
                <a:schemeClr val="tx2"/>
              </a:buClr>
              <a:buSzPct val="60000"/>
              <a:buFont typeface="Wingdings" pitchFamily="2" charset="2"/>
              <a:buChar char="l"/>
              <a:tabLst>
                <a:tab pos="227013" algn="l"/>
              </a:tabLst>
              <a:defRPr/>
            </a:pPr>
            <a:r>
              <a:rPr kumimoji="1" lang="zh-CN" altLang="en-US" sz="1000" dirty="0" smtClean="0">
                <a:solidFill>
                  <a:srgbClr val="000000"/>
                </a:solidFill>
                <a:latin typeface="微软雅黑" pitchFamily="34" charset="-122"/>
                <a:ea typeface="微软雅黑" pitchFamily="34" charset="-122"/>
              </a:rPr>
              <a:t>智真面对面式远程培训体验</a:t>
            </a:r>
          </a:p>
          <a:p>
            <a:pPr marL="182563" indent="-182563" defTabSz="745033">
              <a:lnSpc>
                <a:spcPct val="180000"/>
              </a:lnSpc>
              <a:spcBef>
                <a:spcPts val="535"/>
              </a:spcBef>
              <a:buClr>
                <a:srgbClr val="990000"/>
              </a:buClr>
              <a:buSzPct val="100000"/>
              <a:buFont typeface="Wingdings" pitchFamily="2" charset="2"/>
              <a:buChar char="l"/>
              <a:tabLst>
                <a:tab pos="227013" algn="l"/>
              </a:tabLst>
              <a:defRPr/>
            </a:pPr>
            <a:r>
              <a:rPr kumimoji="1" lang="zh-CN" altLang="en-US" sz="1100" b="1" dirty="0" smtClean="0">
                <a:solidFill>
                  <a:srgbClr val="000000"/>
                </a:solidFill>
                <a:latin typeface="微软雅黑" pitchFamily="34" charset="-122"/>
                <a:ea typeface="微软雅黑" pitchFamily="34" charset="-122"/>
              </a:rPr>
              <a:t>随时随地的接入</a:t>
            </a:r>
          </a:p>
          <a:p>
            <a:pPr marL="288000" indent="-108000" defTabSz="745033" eaLnBrk="0" hangingPunct="0">
              <a:lnSpc>
                <a:spcPct val="180000"/>
              </a:lnSpc>
              <a:buClr>
                <a:schemeClr val="tx2"/>
              </a:buClr>
              <a:buSzPct val="60000"/>
              <a:buFont typeface="Wingdings" pitchFamily="2" charset="2"/>
              <a:buChar char="l"/>
              <a:tabLst>
                <a:tab pos="227013" algn="l"/>
              </a:tabLst>
              <a:defRPr/>
            </a:pPr>
            <a:r>
              <a:rPr kumimoji="1" lang="zh-CN" altLang="en-US" sz="1000" dirty="0" smtClean="0">
                <a:solidFill>
                  <a:srgbClr val="000000"/>
                </a:solidFill>
                <a:latin typeface="微软雅黑" pitchFamily="34" charset="-122"/>
                <a:ea typeface="微软雅黑" pitchFamily="34" charset="-122"/>
              </a:rPr>
              <a:t>可以在教室、智真</a:t>
            </a:r>
            <a:r>
              <a:rPr kumimoji="1" lang="en-US" altLang="zh-CN" sz="1000" dirty="0" smtClean="0">
                <a:solidFill>
                  <a:srgbClr val="000000"/>
                </a:solidFill>
                <a:latin typeface="微软雅黑" pitchFamily="34" charset="-122"/>
                <a:ea typeface="微软雅黑" pitchFamily="34" charset="-122"/>
              </a:rPr>
              <a:t>/</a:t>
            </a:r>
            <a:r>
              <a:rPr kumimoji="1" lang="zh-CN" altLang="en-US" sz="1000" dirty="0" smtClean="0">
                <a:solidFill>
                  <a:srgbClr val="000000"/>
                </a:solidFill>
                <a:latin typeface="微软雅黑" pitchFamily="34" charset="-122"/>
                <a:ea typeface="微软雅黑" pitchFamily="34" charset="-122"/>
              </a:rPr>
              <a:t>视频会议室或者通过个人</a:t>
            </a:r>
            <a:r>
              <a:rPr kumimoji="1" lang="en-US" altLang="zh-CN" sz="1000" dirty="0" smtClean="0">
                <a:solidFill>
                  <a:srgbClr val="000000"/>
                </a:solidFill>
                <a:latin typeface="微软雅黑" pitchFamily="34" charset="-122"/>
                <a:ea typeface="微软雅黑" pitchFamily="34" charset="-122"/>
              </a:rPr>
              <a:t>PC</a:t>
            </a:r>
            <a:r>
              <a:rPr kumimoji="1" lang="zh-CN" altLang="en-US" sz="1000" dirty="0" smtClean="0">
                <a:solidFill>
                  <a:srgbClr val="000000"/>
                </a:solidFill>
                <a:latin typeface="微软雅黑" pitchFamily="34" charset="-122"/>
                <a:ea typeface="微软雅黑" pitchFamily="34" charset="-122"/>
              </a:rPr>
              <a:t>，</a:t>
            </a:r>
            <a:r>
              <a:rPr kumimoji="1" lang="en-US" altLang="zh-CN" sz="1000" dirty="0" smtClean="0">
                <a:solidFill>
                  <a:srgbClr val="000000"/>
                </a:solidFill>
                <a:latin typeface="微软雅黑" pitchFamily="34" charset="-122"/>
                <a:ea typeface="微软雅黑" pitchFamily="34" charset="-122"/>
              </a:rPr>
              <a:t>PAD</a:t>
            </a:r>
            <a:r>
              <a:rPr kumimoji="1" lang="zh-CN" altLang="en-US" sz="1000" dirty="0" smtClean="0">
                <a:solidFill>
                  <a:srgbClr val="000000"/>
                </a:solidFill>
                <a:latin typeface="微软雅黑" pitchFamily="34" charset="-122"/>
                <a:ea typeface="微软雅黑" pitchFamily="34" charset="-122"/>
              </a:rPr>
              <a:t>接入实时学习</a:t>
            </a:r>
          </a:p>
          <a:p>
            <a:pPr marL="288000" indent="-108000" defTabSz="745033" eaLnBrk="0" hangingPunct="0">
              <a:lnSpc>
                <a:spcPct val="180000"/>
              </a:lnSpc>
              <a:buClr>
                <a:schemeClr val="tx2"/>
              </a:buClr>
              <a:buSzPct val="60000"/>
              <a:buFont typeface="Wingdings" pitchFamily="2" charset="2"/>
              <a:buChar char="l"/>
              <a:tabLst>
                <a:tab pos="227013" algn="l"/>
              </a:tabLst>
              <a:defRPr/>
            </a:pPr>
            <a:r>
              <a:rPr kumimoji="1" lang="zh-CN" altLang="en-US" sz="1000" dirty="0" smtClean="0">
                <a:solidFill>
                  <a:srgbClr val="000000"/>
                </a:solidFill>
                <a:latin typeface="微软雅黑" pitchFamily="34" charset="-122"/>
                <a:ea typeface="微软雅黑" pitchFamily="34" charset="-122"/>
              </a:rPr>
              <a:t>标准化协议，有效互联互通 </a:t>
            </a:r>
          </a:p>
          <a:p>
            <a:pPr marL="182563" indent="-182563" defTabSz="745033">
              <a:lnSpc>
                <a:spcPct val="180000"/>
              </a:lnSpc>
              <a:spcBef>
                <a:spcPts val="535"/>
              </a:spcBef>
              <a:buClr>
                <a:srgbClr val="990000"/>
              </a:buClr>
              <a:buSzPct val="100000"/>
              <a:buFont typeface="Wingdings" pitchFamily="2" charset="2"/>
              <a:buChar char="l"/>
              <a:tabLst>
                <a:tab pos="227013" algn="l"/>
              </a:tabLst>
              <a:defRPr/>
            </a:pPr>
            <a:r>
              <a:rPr kumimoji="1" lang="zh-CN" altLang="en-US" sz="1100" b="1" dirty="0" smtClean="0">
                <a:solidFill>
                  <a:srgbClr val="000000"/>
                </a:solidFill>
                <a:latin typeface="微软雅黑" pitchFamily="34" charset="-122"/>
                <a:ea typeface="微软雅黑" pitchFamily="34" charset="-122"/>
              </a:rPr>
              <a:t>智能的教室统一控制</a:t>
            </a:r>
          </a:p>
          <a:p>
            <a:pPr marL="288000" indent="-108000" defTabSz="745033" eaLnBrk="0" hangingPunct="0">
              <a:lnSpc>
                <a:spcPct val="180000"/>
              </a:lnSpc>
              <a:buClr>
                <a:schemeClr val="tx2"/>
              </a:buClr>
              <a:buSzPct val="60000"/>
              <a:buFont typeface="Wingdings" pitchFamily="2" charset="2"/>
              <a:buChar char="l"/>
              <a:tabLst>
                <a:tab pos="227013" algn="l"/>
              </a:tabLst>
              <a:defRPr/>
            </a:pPr>
            <a:r>
              <a:rPr kumimoji="1" lang="zh-CN" altLang="en-US" sz="1000" dirty="0" smtClean="0">
                <a:solidFill>
                  <a:srgbClr val="000000"/>
                </a:solidFill>
                <a:latin typeface="微软雅黑" pitchFamily="34" charset="-122"/>
                <a:ea typeface="微软雅黑" pitchFamily="34" charset="-122"/>
              </a:rPr>
              <a:t>基于</a:t>
            </a:r>
            <a:r>
              <a:rPr kumimoji="1" lang="en-US" altLang="zh-CN" sz="1000" dirty="0" smtClean="0">
                <a:solidFill>
                  <a:srgbClr val="000000"/>
                </a:solidFill>
                <a:latin typeface="微软雅黑" pitchFamily="34" charset="-122"/>
                <a:ea typeface="微软雅黑" pitchFamily="34" charset="-122"/>
              </a:rPr>
              <a:t>PAD</a:t>
            </a:r>
            <a:r>
              <a:rPr kumimoji="1" lang="zh-CN" altLang="en-US" sz="1000" dirty="0" smtClean="0">
                <a:solidFill>
                  <a:srgbClr val="000000"/>
                </a:solidFill>
                <a:latin typeface="微软雅黑" pitchFamily="34" charset="-122"/>
                <a:ea typeface="微软雅黑" pitchFamily="34" charset="-122"/>
              </a:rPr>
              <a:t>的触摸控制，一键操作；</a:t>
            </a:r>
          </a:p>
          <a:p>
            <a:pPr marL="288000" indent="-108000" defTabSz="745033" eaLnBrk="0" hangingPunct="0">
              <a:lnSpc>
                <a:spcPct val="180000"/>
              </a:lnSpc>
              <a:buClr>
                <a:schemeClr val="tx2"/>
              </a:buClr>
              <a:buSzPct val="60000"/>
              <a:buFont typeface="Wingdings" pitchFamily="2" charset="2"/>
              <a:buChar char="l"/>
              <a:tabLst>
                <a:tab pos="227013" algn="l"/>
              </a:tabLst>
              <a:defRPr/>
            </a:pPr>
            <a:r>
              <a:rPr kumimoji="1" lang="zh-CN" altLang="en-US" sz="1000" dirty="0" smtClean="0">
                <a:solidFill>
                  <a:srgbClr val="000000"/>
                </a:solidFill>
                <a:latin typeface="微软雅黑" pitchFamily="34" charset="-122"/>
                <a:ea typeface="微软雅黑" pitchFamily="34" charset="-122"/>
              </a:rPr>
              <a:t>智能场景切换</a:t>
            </a:r>
          </a:p>
          <a:p>
            <a:pPr marL="182563" indent="-182563" defTabSz="745033">
              <a:lnSpc>
                <a:spcPct val="180000"/>
              </a:lnSpc>
              <a:spcBef>
                <a:spcPts val="535"/>
              </a:spcBef>
              <a:buClr>
                <a:srgbClr val="990000"/>
              </a:buClr>
              <a:buSzPct val="100000"/>
              <a:buFont typeface="Wingdings" pitchFamily="2" charset="2"/>
              <a:buChar char="l"/>
              <a:tabLst>
                <a:tab pos="227013" algn="l"/>
              </a:tabLst>
              <a:defRPr/>
            </a:pPr>
            <a:r>
              <a:rPr kumimoji="1" lang="zh-CN" altLang="en-US" sz="1100" b="1" dirty="0" smtClean="0">
                <a:solidFill>
                  <a:srgbClr val="000000"/>
                </a:solidFill>
                <a:latin typeface="微软雅黑" pitchFamily="34" charset="-122"/>
                <a:ea typeface="微软雅黑" pitchFamily="34" charset="-122"/>
              </a:rPr>
              <a:t>稳定可靠、一站式交付</a:t>
            </a:r>
          </a:p>
          <a:p>
            <a:pPr marL="288000" indent="-108000" defTabSz="745033" eaLnBrk="0" hangingPunct="0">
              <a:lnSpc>
                <a:spcPct val="180000"/>
              </a:lnSpc>
              <a:buClr>
                <a:schemeClr val="tx2"/>
              </a:buClr>
              <a:buSzPct val="60000"/>
              <a:buFont typeface="Wingdings" pitchFamily="2" charset="2"/>
              <a:buChar char="l"/>
              <a:tabLst>
                <a:tab pos="227013" algn="l"/>
              </a:tabLst>
              <a:defRPr/>
            </a:pPr>
            <a:r>
              <a:rPr kumimoji="1" lang="zh-CN" altLang="en-US" sz="1000" dirty="0" smtClean="0">
                <a:solidFill>
                  <a:srgbClr val="000000"/>
                </a:solidFill>
                <a:latin typeface="微软雅黑" pitchFamily="34" charset="-122"/>
                <a:ea typeface="微软雅黑" pitchFamily="34" charset="-122"/>
              </a:rPr>
              <a:t>专业设计的学习环境，标准化交付</a:t>
            </a:r>
          </a:p>
          <a:p>
            <a:pPr marL="288000" indent="-108000" defTabSz="745033" eaLnBrk="0" hangingPunct="0">
              <a:lnSpc>
                <a:spcPct val="180000"/>
              </a:lnSpc>
              <a:buClr>
                <a:schemeClr val="tx2"/>
              </a:buClr>
              <a:buSzPct val="60000"/>
              <a:buFont typeface="Wingdings" pitchFamily="2" charset="2"/>
              <a:buChar char="l"/>
              <a:tabLst>
                <a:tab pos="227013" algn="l"/>
              </a:tabLst>
              <a:defRPr/>
            </a:pPr>
            <a:r>
              <a:rPr kumimoji="1" lang="zh-CN" altLang="en-US" sz="1000" dirty="0" smtClean="0">
                <a:solidFill>
                  <a:srgbClr val="000000"/>
                </a:solidFill>
                <a:latin typeface="微软雅黑" pitchFamily="34" charset="-122"/>
                <a:ea typeface="微软雅黑" pitchFamily="34" charset="-122"/>
              </a:rPr>
              <a:t>电信级设备，稳定可靠 </a:t>
            </a:r>
          </a:p>
        </p:txBody>
      </p:sp>
    </p:spTree>
  </p:cSld>
  <p:clrMapOvr>
    <a:masterClrMapping/>
  </p:clrMapOvr>
  <p:transition advClick="0" advTm="8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reeform 5"/>
          <p:cNvSpPr>
            <a:spLocks/>
          </p:cNvSpPr>
          <p:nvPr/>
        </p:nvSpPr>
        <p:spPr bwMode="auto">
          <a:xfrm rot="4674493" flipH="1">
            <a:off x="4702932" y="196996"/>
            <a:ext cx="1057192" cy="6898298"/>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 name="connsiteX0" fmla="*/ 10000 w 10000"/>
              <a:gd name="connsiteY0" fmla="*/ 1011 h 9667"/>
              <a:gd name="connsiteX1" fmla="*/ 7930 w 10000"/>
              <a:gd name="connsiteY1" fmla="*/ 3471 h 9667"/>
              <a:gd name="connsiteX2" fmla="*/ 7669 w 10000"/>
              <a:gd name="connsiteY2" fmla="*/ 2382 h 9667"/>
              <a:gd name="connsiteX3" fmla="*/ 469 w 10000"/>
              <a:gd name="connsiteY3" fmla="*/ 9667 h 9667"/>
              <a:gd name="connsiteX4" fmla="*/ 7292 w 10000"/>
              <a:gd name="connsiteY4" fmla="*/ 783 h 9667"/>
              <a:gd name="connsiteX5" fmla="*/ 4501 w 10000"/>
              <a:gd name="connsiteY5" fmla="*/ 0 h 9667"/>
              <a:gd name="connsiteX6" fmla="*/ 10000 w 10000"/>
              <a:gd name="connsiteY6" fmla="*/ 1011 h 9667"/>
              <a:gd name="connsiteX0" fmla="*/ 10716 w 10716"/>
              <a:gd name="connsiteY0" fmla="*/ 1046 h 10225"/>
              <a:gd name="connsiteX1" fmla="*/ 8646 w 10716"/>
              <a:gd name="connsiteY1" fmla="*/ 3591 h 10225"/>
              <a:gd name="connsiteX2" fmla="*/ 8385 w 10716"/>
              <a:gd name="connsiteY2" fmla="*/ 2464 h 10225"/>
              <a:gd name="connsiteX3" fmla="*/ 1185 w 10716"/>
              <a:gd name="connsiteY3" fmla="*/ 10000 h 10225"/>
              <a:gd name="connsiteX4" fmla="*/ 7292 w 10716"/>
              <a:gd name="connsiteY4" fmla="*/ 1112 h 10225"/>
              <a:gd name="connsiteX5" fmla="*/ 5217 w 10716"/>
              <a:gd name="connsiteY5" fmla="*/ 0 h 10225"/>
              <a:gd name="connsiteX6" fmla="*/ 10716 w 10716"/>
              <a:gd name="connsiteY6" fmla="*/ 1046 h 10225"/>
              <a:gd name="connsiteX0" fmla="*/ 12036 w 12036"/>
              <a:gd name="connsiteY0" fmla="*/ 1046 h 10188"/>
              <a:gd name="connsiteX1" fmla="*/ 9966 w 12036"/>
              <a:gd name="connsiteY1" fmla="*/ 3591 h 10188"/>
              <a:gd name="connsiteX2" fmla="*/ 9705 w 12036"/>
              <a:gd name="connsiteY2" fmla="*/ 2464 h 10188"/>
              <a:gd name="connsiteX3" fmla="*/ 2505 w 12036"/>
              <a:gd name="connsiteY3" fmla="*/ 10000 h 10188"/>
              <a:gd name="connsiteX4" fmla="*/ 7292 w 12036"/>
              <a:gd name="connsiteY4" fmla="*/ 1336 h 10188"/>
              <a:gd name="connsiteX5" fmla="*/ 6537 w 12036"/>
              <a:gd name="connsiteY5" fmla="*/ 0 h 10188"/>
              <a:gd name="connsiteX6" fmla="*/ 12036 w 12036"/>
              <a:gd name="connsiteY6" fmla="*/ 1046 h 10188"/>
              <a:gd name="connsiteX0" fmla="*/ 12036 w 12036"/>
              <a:gd name="connsiteY0" fmla="*/ 1 h 9143"/>
              <a:gd name="connsiteX1" fmla="*/ 9966 w 12036"/>
              <a:gd name="connsiteY1" fmla="*/ 2546 h 9143"/>
              <a:gd name="connsiteX2" fmla="*/ 9705 w 12036"/>
              <a:gd name="connsiteY2" fmla="*/ 1419 h 9143"/>
              <a:gd name="connsiteX3" fmla="*/ 2505 w 12036"/>
              <a:gd name="connsiteY3" fmla="*/ 8955 h 9143"/>
              <a:gd name="connsiteX4" fmla="*/ 7292 w 12036"/>
              <a:gd name="connsiteY4" fmla="*/ 291 h 9143"/>
              <a:gd name="connsiteX5" fmla="*/ 3828 w 12036"/>
              <a:gd name="connsiteY5" fmla="*/ 0 h 9143"/>
              <a:gd name="connsiteX6" fmla="*/ 12036 w 12036"/>
              <a:gd name="connsiteY6" fmla="*/ 1 h 9143"/>
              <a:gd name="connsiteX0" fmla="*/ 10000 w 10000"/>
              <a:gd name="connsiteY0" fmla="*/ 1 h 10000"/>
              <a:gd name="connsiteX1" fmla="*/ 8259 w 10000"/>
              <a:gd name="connsiteY1" fmla="*/ 2157 h 10000"/>
              <a:gd name="connsiteX2" fmla="*/ 8063 w 10000"/>
              <a:gd name="connsiteY2" fmla="*/ 1552 h 10000"/>
              <a:gd name="connsiteX3" fmla="*/ 2081 w 10000"/>
              <a:gd name="connsiteY3" fmla="*/ 9794 h 10000"/>
              <a:gd name="connsiteX4" fmla="*/ 6058 w 10000"/>
              <a:gd name="connsiteY4" fmla="*/ 318 h 10000"/>
              <a:gd name="connsiteX5" fmla="*/ 3180 w 10000"/>
              <a:gd name="connsiteY5" fmla="*/ 0 h 10000"/>
              <a:gd name="connsiteX6" fmla="*/ 10000 w 10000"/>
              <a:gd name="connsiteY6" fmla="*/ 1 h 10000"/>
              <a:gd name="connsiteX0" fmla="*/ 10467 w 10467"/>
              <a:gd name="connsiteY0" fmla="*/ 1 h 9970"/>
              <a:gd name="connsiteX1" fmla="*/ 8726 w 10467"/>
              <a:gd name="connsiteY1" fmla="*/ 2157 h 9970"/>
              <a:gd name="connsiteX2" fmla="*/ 8530 w 10467"/>
              <a:gd name="connsiteY2" fmla="*/ 1552 h 9970"/>
              <a:gd name="connsiteX3" fmla="*/ 2548 w 10467"/>
              <a:gd name="connsiteY3" fmla="*/ 9794 h 9970"/>
              <a:gd name="connsiteX4" fmla="*/ 6058 w 10467"/>
              <a:gd name="connsiteY4" fmla="*/ 498 h 9970"/>
              <a:gd name="connsiteX5" fmla="*/ 3647 w 10467"/>
              <a:gd name="connsiteY5" fmla="*/ 0 h 9970"/>
              <a:gd name="connsiteX6" fmla="*/ 10467 w 10467"/>
              <a:gd name="connsiteY6" fmla="*/ 1 h 9970"/>
              <a:gd name="connsiteX0" fmla="*/ 10274 w 10274"/>
              <a:gd name="connsiteY0" fmla="*/ 1 h 10022"/>
              <a:gd name="connsiteX1" fmla="*/ 8611 w 10274"/>
              <a:gd name="connsiteY1" fmla="*/ 2163 h 10022"/>
              <a:gd name="connsiteX2" fmla="*/ 8423 w 10274"/>
              <a:gd name="connsiteY2" fmla="*/ 1557 h 10022"/>
              <a:gd name="connsiteX3" fmla="*/ 2708 w 10274"/>
              <a:gd name="connsiteY3" fmla="*/ 9823 h 10022"/>
              <a:gd name="connsiteX4" fmla="*/ 5788 w 10274"/>
              <a:gd name="connsiteY4" fmla="*/ 360 h 10022"/>
              <a:gd name="connsiteX5" fmla="*/ 3758 w 10274"/>
              <a:gd name="connsiteY5" fmla="*/ 0 h 10022"/>
              <a:gd name="connsiteX6" fmla="*/ 10274 w 10274"/>
              <a:gd name="connsiteY6" fmla="*/ 1 h 10022"/>
              <a:gd name="connsiteX0" fmla="*/ 10274 w 10274"/>
              <a:gd name="connsiteY0" fmla="*/ 1 h 10034"/>
              <a:gd name="connsiteX1" fmla="*/ 8611 w 10274"/>
              <a:gd name="connsiteY1" fmla="*/ 2163 h 10034"/>
              <a:gd name="connsiteX2" fmla="*/ 8109 w 10274"/>
              <a:gd name="connsiteY2" fmla="*/ 1625 h 10034"/>
              <a:gd name="connsiteX3" fmla="*/ 2708 w 10274"/>
              <a:gd name="connsiteY3" fmla="*/ 9823 h 10034"/>
              <a:gd name="connsiteX4" fmla="*/ 5788 w 10274"/>
              <a:gd name="connsiteY4" fmla="*/ 360 h 10034"/>
              <a:gd name="connsiteX5" fmla="*/ 3758 w 10274"/>
              <a:gd name="connsiteY5" fmla="*/ 0 h 10034"/>
              <a:gd name="connsiteX6" fmla="*/ 10274 w 10274"/>
              <a:gd name="connsiteY6" fmla="*/ 1 h 10034"/>
              <a:gd name="connsiteX0" fmla="*/ 10798 w 10798"/>
              <a:gd name="connsiteY0" fmla="*/ 1 h 10017"/>
              <a:gd name="connsiteX1" fmla="*/ 9135 w 10798"/>
              <a:gd name="connsiteY1" fmla="*/ 2163 h 10017"/>
              <a:gd name="connsiteX2" fmla="*/ 8633 w 10798"/>
              <a:gd name="connsiteY2" fmla="*/ 1625 h 10017"/>
              <a:gd name="connsiteX3" fmla="*/ 3232 w 10798"/>
              <a:gd name="connsiteY3" fmla="*/ 9823 h 10017"/>
              <a:gd name="connsiteX4" fmla="*/ 5788 w 10798"/>
              <a:gd name="connsiteY4" fmla="*/ 461 h 10017"/>
              <a:gd name="connsiteX5" fmla="*/ 4282 w 10798"/>
              <a:gd name="connsiteY5" fmla="*/ 0 h 10017"/>
              <a:gd name="connsiteX6" fmla="*/ 10798 w 10798"/>
              <a:gd name="connsiteY6" fmla="*/ 1 h 10017"/>
              <a:gd name="connsiteX0" fmla="*/ 10798 w 10798"/>
              <a:gd name="connsiteY0" fmla="*/ 1 h 9993"/>
              <a:gd name="connsiteX1" fmla="*/ 9135 w 10798"/>
              <a:gd name="connsiteY1" fmla="*/ 2163 h 9993"/>
              <a:gd name="connsiteX2" fmla="*/ 8458 w 10798"/>
              <a:gd name="connsiteY2" fmla="*/ 1481 h 9993"/>
              <a:gd name="connsiteX3" fmla="*/ 3232 w 10798"/>
              <a:gd name="connsiteY3" fmla="*/ 9823 h 9993"/>
              <a:gd name="connsiteX4" fmla="*/ 5788 w 10798"/>
              <a:gd name="connsiteY4" fmla="*/ 461 h 9993"/>
              <a:gd name="connsiteX5" fmla="*/ 4282 w 10798"/>
              <a:gd name="connsiteY5" fmla="*/ 0 h 9993"/>
              <a:gd name="connsiteX6" fmla="*/ 10798 w 10798"/>
              <a:gd name="connsiteY6" fmla="*/ 1 h 9993"/>
              <a:gd name="connsiteX0" fmla="*/ 11515 w 11515"/>
              <a:gd name="connsiteY0" fmla="*/ 0 h 10860"/>
              <a:gd name="connsiteX1" fmla="*/ 8460 w 11515"/>
              <a:gd name="connsiteY1" fmla="*/ 3025 h 10860"/>
              <a:gd name="connsiteX2" fmla="*/ 7833 w 11515"/>
              <a:gd name="connsiteY2" fmla="*/ 2342 h 10860"/>
              <a:gd name="connsiteX3" fmla="*/ 2993 w 11515"/>
              <a:gd name="connsiteY3" fmla="*/ 10690 h 10860"/>
              <a:gd name="connsiteX4" fmla="*/ 5360 w 11515"/>
              <a:gd name="connsiteY4" fmla="*/ 1321 h 10860"/>
              <a:gd name="connsiteX5" fmla="*/ 3966 w 11515"/>
              <a:gd name="connsiteY5" fmla="*/ 860 h 10860"/>
              <a:gd name="connsiteX6" fmla="*/ 11515 w 11515"/>
              <a:gd name="connsiteY6" fmla="*/ 0 h 10860"/>
              <a:gd name="connsiteX0" fmla="*/ 12749 w 12749"/>
              <a:gd name="connsiteY0" fmla="*/ 0 h 11424"/>
              <a:gd name="connsiteX1" fmla="*/ 8460 w 12749"/>
              <a:gd name="connsiteY1" fmla="*/ 3589 h 11424"/>
              <a:gd name="connsiteX2" fmla="*/ 7833 w 12749"/>
              <a:gd name="connsiteY2" fmla="*/ 2906 h 11424"/>
              <a:gd name="connsiteX3" fmla="*/ 2993 w 12749"/>
              <a:gd name="connsiteY3" fmla="*/ 11254 h 11424"/>
              <a:gd name="connsiteX4" fmla="*/ 5360 w 12749"/>
              <a:gd name="connsiteY4" fmla="*/ 1885 h 11424"/>
              <a:gd name="connsiteX5" fmla="*/ 3966 w 12749"/>
              <a:gd name="connsiteY5" fmla="*/ 1424 h 11424"/>
              <a:gd name="connsiteX6" fmla="*/ 12749 w 12749"/>
              <a:gd name="connsiteY6" fmla="*/ 0 h 11424"/>
              <a:gd name="connsiteX0" fmla="*/ 12749 w 12749"/>
              <a:gd name="connsiteY0" fmla="*/ 0 h 11424"/>
              <a:gd name="connsiteX1" fmla="*/ 9205 w 12749"/>
              <a:gd name="connsiteY1" fmla="*/ 3399 h 11424"/>
              <a:gd name="connsiteX2" fmla="*/ 7833 w 12749"/>
              <a:gd name="connsiteY2" fmla="*/ 2906 h 11424"/>
              <a:gd name="connsiteX3" fmla="*/ 2993 w 12749"/>
              <a:gd name="connsiteY3" fmla="*/ 11254 h 11424"/>
              <a:gd name="connsiteX4" fmla="*/ 5360 w 12749"/>
              <a:gd name="connsiteY4" fmla="*/ 1885 h 11424"/>
              <a:gd name="connsiteX5" fmla="*/ 3966 w 12749"/>
              <a:gd name="connsiteY5" fmla="*/ 1424 h 11424"/>
              <a:gd name="connsiteX6" fmla="*/ 12749 w 12749"/>
              <a:gd name="connsiteY6" fmla="*/ 0 h 11424"/>
              <a:gd name="connsiteX0" fmla="*/ 12749 w 12749"/>
              <a:gd name="connsiteY0" fmla="*/ 0 h 11409"/>
              <a:gd name="connsiteX1" fmla="*/ 9205 w 12749"/>
              <a:gd name="connsiteY1" fmla="*/ 3399 h 11409"/>
              <a:gd name="connsiteX2" fmla="*/ 7933 w 12749"/>
              <a:gd name="connsiteY2" fmla="*/ 2814 h 11409"/>
              <a:gd name="connsiteX3" fmla="*/ 2993 w 12749"/>
              <a:gd name="connsiteY3" fmla="*/ 11254 h 11409"/>
              <a:gd name="connsiteX4" fmla="*/ 5360 w 12749"/>
              <a:gd name="connsiteY4" fmla="*/ 1885 h 11409"/>
              <a:gd name="connsiteX5" fmla="*/ 3966 w 12749"/>
              <a:gd name="connsiteY5" fmla="*/ 1424 h 11409"/>
              <a:gd name="connsiteX6" fmla="*/ 12749 w 12749"/>
              <a:gd name="connsiteY6" fmla="*/ 0 h 11409"/>
              <a:gd name="connsiteX0" fmla="*/ 13431 w 13431"/>
              <a:gd name="connsiteY0" fmla="*/ 0 h 11646"/>
              <a:gd name="connsiteX1" fmla="*/ 9205 w 13431"/>
              <a:gd name="connsiteY1" fmla="*/ 3636 h 11646"/>
              <a:gd name="connsiteX2" fmla="*/ 7933 w 13431"/>
              <a:gd name="connsiteY2" fmla="*/ 3051 h 11646"/>
              <a:gd name="connsiteX3" fmla="*/ 2993 w 13431"/>
              <a:gd name="connsiteY3" fmla="*/ 11491 h 11646"/>
              <a:gd name="connsiteX4" fmla="*/ 5360 w 13431"/>
              <a:gd name="connsiteY4" fmla="*/ 2122 h 11646"/>
              <a:gd name="connsiteX5" fmla="*/ 3966 w 13431"/>
              <a:gd name="connsiteY5" fmla="*/ 1661 h 11646"/>
              <a:gd name="connsiteX6" fmla="*/ 13431 w 13431"/>
              <a:gd name="connsiteY6" fmla="*/ 0 h 11646"/>
              <a:gd name="connsiteX0" fmla="*/ 13431 w 13431"/>
              <a:gd name="connsiteY0" fmla="*/ 0 h 11656"/>
              <a:gd name="connsiteX1" fmla="*/ 9205 w 13431"/>
              <a:gd name="connsiteY1" fmla="*/ 3636 h 11656"/>
              <a:gd name="connsiteX2" fmla="*/ 7904 w 13431"/>
              <a:gd name="connsiteY2" fmla="*/ 3113 h 11656"/>
              <a:gd name="connsiteX3" fmla="*/ 2993 w 13431"/>
              <a:gd name="connsiteY3" fmla="*/ 11491 h 11656"/>
              <a:gd name="connsiteX4" fmla="*/ 5360 w 13431"/>
              <a:gd name="connsiteY4" fmla="*/ 2122 h 11656"/>
              <a:gd name="connsiteX5" fmla="*/ 3966 w 13431"/>
              <a:gd name="connsiteY5" fmla="*/ 1661 h 11656"/>
              <a:gd name="connsiteX6" fmla="*/ 13431 w 13431"/>
              <a:gd name="connsiteY6" fmla="*/ 0 h 11656"/>
              <a:gd name="connsiteX0" fmla="*/ 13478 w 13478"/>
              <a:gd name="connsiteY0" fmla="*/ 0 h 11649"/>
              <a:gd name="connsiteX1" fmla="*/ 9252 w 13478"/>
              <a:gd name="connsiteY1" fmla="*/ 3636 h 11649"/>
              <a:gd name="connsiteX2" fmla="*/ 7951 w 13478"/>
              <a:gd name="connsiteY2" fmla="*/ 3113 h 11649"/>
              <a:gd name="connsiteX3" fmla="*/ 3040 w 13478"/>
              <a:gd name="connsiteY3" fmla="*/ 11491 h 11649"/>
              <a:gd name="connsiteX4" fmla="*/ 5360 w 13478"/>
              <a:gd name="connsiteY4" fmla="*/ 2165 h 11649"/>
              <a:gd name="connsiteX5" fmla="*/ 4013 w 13478"/>
              <a:gd name="connsiteY5" fmla="*/ 1661 h 11649"/>
              <a:gd name="connsiteX6" fmla="*/ 13478 w 13478"/>
              <a:gd name="connsiteY6" fmla="*/ 0 h 11649"/>
              <a:gd name="connsiteX0" fmla="*/ 13478 w 13478"/>
              <a:gd name="connsiteY0" fmla="*/ 0 h 11649"/>
              <a:gd name="connsiteX1" fmla="*/ 9398 w 13478"/>
              <a:gd name="connsiteY1" fmla="*/ 3750 h 11649"/>
              <a:gd name="connsiteX2" fmla="*/ 7951 w 13478"/>
              <a:gd name="connsiteY2" fmla="*/ 3113 h 11649"/>
              <a:gd name="connsiteX3" fmla="*/ 3040 w 13478"/>
              <a:gd name="connsiteY3" fmla="*/ 11491 h 11649"/>
              <a:gd name="connsiteX4" fmla="*/ 5360 w 13478"/>
              <a:gd name="connsiteY4" fmla="*/ 2165 h 11649"/>
              <a:gd name="connsiteX5" fmla="*/ 4013 w 13478"/>
              <a:gd name="connsiteY5" fmla="*/ 1661 h 11649"/>
              <a:gd name="connsiteX6" fmla="*/ 13478 w 13478"/>
              <a:gd name="connsiteY6" fmla="*/ 0 h 11649"/>
              <a:gd name="connsiteX0" fmla="*/ 13478 w 13478"/>
              <a:gd name="connsiteY0" fmla="*/ 0 h 11664"/>
              <a:gd name="connsiteX1" fmla="*/ 9398 w 13478"/>
              <a:gd name="connsiteY1" fmla="*/ 3750 h 11664"/>
              <a:gd name="connsiteX2" fmla="*/ 7951 w 13478"/>
              <a:gd name="connsiteY2" fmla="*/ 3113 h 11664"/>
              <a:gd name="connsiteX3" fmla="*/ 4333 w 13478"/>
              <a:gd name="connsiteY3" fmla="*/ 11506 h 11664"/>
              <a:gd name="connsiteX4" fmla="*/ 5360 w 13478"/>
              <a:gd name="connsiteY4" fmla="*/ 2165 h 11664"/>
              <a:gd name="connsiteX5" fmla="*/ 4013 w 13478"/>
              <a:gd name="connsiteY5" fmla="*/ 1661 h 11664"/>
              <a:gd name="connsiteX6" fmla="*/ 13478 w 13478"/>
              <a:gd name="connsiteY6" fmla="*/ 0 h 11664"/>
              <a:gd name="connsiteX0" fmla="*/ 13478 w 13478"/>
              <a:gd name="connsiteY0" fmla="*/ 0 h 11722"/>
              <a:gd name="connsiteX1" fmla="*/ 9398 w 13478"/>
              <a:gd name="connsiteY1" fmla="*/ 3750 h 11722"/>
              <a:gd name="connsiteX2" fmla="*/ 7951 w 13478"/>
              <a:gd name="connsiteY2" fmla="*/ 3113 h 11722"/>
              <a:gd name="connsiteX3" fmla="*/ 5580 w 13478"/>
              <a:gd name="connsiteY3" fmla="*/ 11564 h 11722"/>
              <a:gd name="connsiteX4" fmla="*/ 5360 w 13478"/>
              <a:gd name="connsiteY4" fmla="*/ 2165 h 11722"/>
              <a:gd name="connsiteX5" fmla="*/ 4013 w 13478"/>
              <a:gd name="connsiteY5" fmla="*/ 1661 h 11722"/>
              <a:gd name="connsiteX6" fmla="*/ 13478 w 13478"/>
              <a:gd name="connsiteY6" fmla="*/ 0 h 11722"/>
              <a:gd name="connsiteX0" fmla="*/ 13478 w 13478"/>
              <a:gd name="connsiteY0" fmla="*/ 0 h 11863"/>
              <a:gd name="connsiteX1" fmla="*/ 9398 w 13478"/>
              <a:gd name="connsiteY1" fmla="*/ 3750 h 11863"/>
              <a:gd name="connsiteX2" fmla="*/ 7951 w 13478"/>
              <a:gd name="connsiteY2" fmla="*/ 3113 h 11863"/>
              <a:gd name="connsiteX3" fmla="*/ 6896 w 13478"/>
              <a:gd name="connsiteY3" fmla="*/ 11705 h 11863"/>
              <a:gd name="connsiteX4" fmla="*/ 5360 w 13478"/>
              <a:gd name="connsiteY4" fmla="*/ 2165 h 11863"/>
              <a:gd name="connsiteX5" fmla="*/ 4013 w 13478"/>
              <a:gd name="connsiteY5" fmla="*/ 1661 h 11863"/>
              <a:gd name="connsiteX6" fmla="*/ 13478 w 13478"/>
              <a:gd name="connsiteY6" fmla="*/ 0 h 11863"/>
              <a:gd name="connsiteX0" fmla="*/ 12086 w 12086"/>
              <a:gd name="connsiteY0" fmla="*/ 0 h 11934"/>
              <a:gd name="connsiteX1" fmla="*/ 8006 w 12086"/>
              <a:gd name="connsiteY1" fmla="*/ 3750 h 11934"/>
              <a:gd name="connsiteX2" fmla="*/ 6559 w 12086"/>
              <a:gd name="connsiteY2" fmla="*/ 3113 h 11934"/>
              <a:gd name="connsiteX3" fmla="*/ 5504 w 12086"/>
              <a:gd name="connsiteY3" fmla="*/ 11705 h 11934"/>
              <a:gd name="connsiteX4" fmla="*/ 5360 w 12086"/>
              <a:gd name="connsiteY4" fmla="*/ 1738 h 11934"/>
              <a:gd name="connsiteX5" fmla="*/ 2621 w 12086"/>
              <a:gd name="connsiteY5" fmla="*/ 1661 h 11934"/>
              <a:gd name="connsiteX6" fmla="*/ 12086 w 12086"/>
              <a:gd name="connsiteY6" fmla="*/ 0 h 11934"/>
              <a:gd name="connsiteX0" fmla="*/ 12086 w 12086"/>
              <a:gd name="connsiteY0" fmla="*/ 0 h 11934"/>
              <a:gd name="connsiteX1" fmla="*/ 8006 w 12086"/>
              <a:gd name="connsiteY1" fmla="*/ 3750 h 11934"/>
              <a:gd name="connsiteX2" fmla="*/ 6559 w 12086"/>
              <a:gd name="connsiteY2" fmla="*/ 3113 h 11934"/>
              <a:gd name="connsiteX3" fmla="*/ 5504 w 12086"/>
              <a:gd name="connsiteY3" fmla="*/ 11705 h 11934"/>
              <a:gd name="connsiteX4" fmla="*/ 5360 w 12086"/>
              <a:gd name="connsiteY4" fmla="*/ 1738 h 11934"/>
              <a:gd name="connsiteX5" fmla="*/ 3815 w 12086"/>
              <a:gd name="connsiteY5" fmla="*/ 1407 h 11934"/>
              <a:gd name="connsiteX6" fmla="*/ 12086 w 12086"/>
              <a:gd name="connsiteY6" fmla="*/ 0 h 11934"/>
              <a:gd name="connsiteX0" fmla="*/ 12086 w 12086"/>
              <a:gd name="connsiteY0" fmla="*/ 0 h 11770"/>
              <a:gd name="connsiteX1" fmla="*/ 8006 w 12086"/>
              <a:gd name="connsiteY1" fmla="*/ 3750 h 11770"/>
              <a:gd name="connsiteX2" fmla="*/ 7814 w 12086"/>
              <a:gd name="connsiteY2" fmla="*/ 2126 h 11770"/>
              <a:gd name="connsiteX3" fmla="*/ 5504 w 12086"/>
              <a:gd name="connsiteY3" fmla="*/ 11705 h 11770"/>
              <a:gd name="connsiteX4" fmla="*/ 5360 w 12086"/>
              <a:gd name="connsiteY4" fmla="*/ 1738 h 11770"/>
              <a:gd name="connsiteX5" fmla="*/ 3815 w 12086"/>
              <a:gd name="connsiteY5" fmla="*/ 1407 h 11770"/>
              <a:gd name="connsiteX6" fmla="*/ 12086 w 12086"/>
              <a:gd name="connsiteY6" fmla="*/ 0 h 11770"/>
              <a:gd name="connsiteX0" fmla="*/ 12086 w 12086"/>
              <a:gd name="connsiteY0" fmla="*/ 0 h 11770"/>
              <a:gd name="connsiteX1" fmla="*/ 9124 w 12086"/>
              <a:gd name="connsiteY1" fmla="*/ 2435 h 11770"/>
              <a:gd name="connsiteX2" fmla="*/ 7814 w 12086"/>
              <a:gd name="connsiteY2" fmla="*/ 2126 h 11770"/>
              <a:gd name="connsiteX3" fmla="*/ 5504 w 12086"/>
              <a:gd name="connsiteY3" fmla="*/ 11705 h 11770"/>
              <a:gd name="connsiteX4" fmla="*/ 5360 w 12086"/>
              <a:gd name="connsiteY4" fmla="*/ 1738 h 11770"/>
              <a:gd name="connsiteX5" fmla="*/ 3815 w 12086"/>
              <a:gd name="connsiteY5" fmla="*/ 1407 h 11770"/>
              <a:gd name="connsiteX6" fmla="*/ 12086 w 12086"/>
              <a:gd name="connsiteY6" fmla="*/ 0 h 1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6" h="11770">
                <a:moveTo>
                  <a:pt x="12086" y="0"/>
                </a:moveTo>
                <a:lnTo>
                  <a:pt x="9124" y="2435"/>
                </a:lnTo>
                <a:lnTo>
                  <a:pt x="7814" y="2126"/>
                </a:lnTo>
                <a:cubicBezTo>
                  <a:pt x="2798" y="4553"/>
                  <a:pt x="5913" y="11770"/>
                  <a:pt x="5504" y="11705"/>
                </a:cubicBezTo>
                <a:cubicBezTo>
                  <a:pt x="5095" y="11640"/>
                  <a:pt x="0" y="4441"/>
                  <a:pt x="5360" y="1738"/>
                </a:cubicBezTo>
                <a:cubicBezTo>
                  <a:pt x="5370" y="1692"/>
                  <a:pt x="3815" y="1407"/>
                  <a:pt x="3815" y="1407"/>
                </a:cubicBezTo>
                <a:lnTo>
                  <a:pt x="12086" y="0"/>
                </a:lnTo>
                <a:close/>
              </a:path>
            </a:pathLst>
          </a:custGeom>
          <a:solidFill>
            <a:srgbClr val="C00000"/>
          </a:solidFill>
          <a:ln>
            <a:noFill/>
          </a:ln>
          <a:effectLst>
            <a:outerShdw blurRad="50800" dist="38100" dir="2700000" algn="tl" rotWithShape="0">
              <a:prstClr val="black">
                <a:alpha val="40000"/>
              </a:prstClr>
            </a:outerShdw>
          </a:effectLst>
        </p:spPr>
        <p:txBody>
          <a:bodyPr lIns="61172" tIns="30586" rIns="61172" bIns="30586"/>
          <a:lstStyle/>
          <a:p>
            <a:pPr eaLnBrk="0" hangingPunct="0">
              <a:spcBef>
                <a:spcPct val="20000"/>
              </a:spcBef>
              <a:buClr>
                <a:srgbClr val="990000"/>
              </a:buClr>
              <a:buSzPct val="60000"/>
              <a:buFont typeface="Wingdings" pitchFamily="2" charset="2"/>
              <a:buNone/>
              <a:defRPr/>
            </a:pPr>
            <a:endParaRPr lang="zh-CN" altLang="en-US" dirty="0">
              <a:solidFill>
                <a:srgbClr val="990000"/>
              </a:solidFill>
              <a:latin typeface="FrutigerNext LT Medium" pitchFamily="34" charset="0"/>
            </a:endParaRPr>
          </a:p>
        </p:txBody>
      </p:sp>
      <p:sp>
        <p:nvSpPr>
          <p:cNvPr id="105" name="Freeform 5"/>
          <p:cNvSpPr>
            <a:spLocks/>
          </p:cNvSpPr>
          <p:nvPr/>
        </p:nvSpPr>
        <p:spPr bwMode="auto">
          <a:xfrm rot="20161065" flipV="1">
            <a:off x="3040520" y="5272347"/>
            <a:ext cx="6382077" cy="1227099"/>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 name="connsiteX0" fmla="*/ 10329 w 10329"/>
              <a:gd name="connsiteY0" fmla="*/ 1344 h 9915"/>
              <a:gd name="connsiteX1" fmla="*/ 8259 w 10329"/>
              <a:gd name="connsiteY1" fmla="*/ 3804 h 9915"/>
              <a:gd name="connsiteX2" fmla="*/ 7998 w 10329"/>
              <a:gd name="connsiteY2" fmla="*/ 2715 h 9915"/>
              <a:gd name="connsiteX3" fmla="*/ 0 w 10329"/>
              <a:gd name="connsiteY3" fmla="*/ 9915 h 9915"/>
              <a:gd name="connsiteX4" fmla="*/ 7621 w 10329"/>
              <a:gd name="connsiteY4" fmla="*/ 1116 h 9915"/>
              <a:gd name="connsiteX5" fmla="*/ 7360 w 10329"/>
              <a:gd name="connsiteY5" fmla="*/ 0 h 9915"/>
              <a:gd name="connsiteX6" fmla="*/ 10329 w 10329"/>
              <a:gd name="connsiteY6" fmla="*/ 1344 h 9915"/>
              <a:gd name="connsiteX0" fmla="*/ 10795 w 10795"/>
              <a:gd name="connsiteY0" fmla="*/ 1356 h 9777"/>
              <a:gd name="connsiteX1" fmla="*/ 8791 w 10795"/>
              <a:gd name="connsiteY1" fmla="*/ 3837 h 9777"/>
              <a:gd name="connsiteX2" fmla="*/ 8538 w 10795"/>
              <a:gd name="connsiteY2" fmla="*/ 2738 h 9777"/>
              <a:gd name="connsiteX3" fmla="*/ 0 w 10795"/>
              <a:gd name="connsiteY3" fmla="*/ 9777 h 9777"/>
              <a:gd name="connsiteX4" fmla="*/ 8173 w 10795"/>
              <a:gd name="connsiteY4" fmla="*/ 1126 h 9777"/>
              <a:gd name="connsiteX5" fmla="*/ 7921 w 10795"/>
              <a:gd name="connsiteY5" fmla="*/ 0 h 9777"/>
              <a:gd name="connsiteX6" fmla="*/ 10795 w 10795"/>
              <a:gd name="connsiteY6" fmla="*/ 1356 h 9777"/>
              <a:gd name="connsiteX0" fmla="*/ 9481 w 9481"/>
              <a:gd name="connsiteY0" fmla="*/ 1387 h 10290"/>
              <a:gd name="connsiteX1" fmla="*/ 7625 w 9481"/>
              <a:gd name="connsiteY1" fmla="*/ 3925 h 10290"/>
              <a:gd name="connsiteX2" fmla="*/ 7390 w 9481"/>
              <a:gd name="connsiteY2" fmla="*/ 2800 h 10290"/>
              <a:gd name="connsiteX3" fmla="*/ 0 w 9481"/>
              <a:gd name="connsiteY3" fmla="*/ 10290 h 10290"/>
              <a:gd name="connsiteX4" fmla="*/ 7052 w 9481"/>
              <a:gd name="connsiteY4" fmla="*/ 1152 h 10290"/>
              <a:gd name="connsiteX5" fmla="*/ 6819 w 9481"/>
              <a:gd name="connsiteY5" fmla="*/ 0 h 10290"/>
              <a:gd name="connsiteX6" fmla="*/ 9481 w 9481"/>
              <a:gd name="connsiteY6" fmla="*/ 1387 h 1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1" h="10290">
                <a:moveTo>
                  <a:pt x="9481" y="1387"/>
                </a:moveTo>
                <a:lnTo>
                  <a:pt x="7625" y="3925"/>
                </a:lnTo>
                <a:cubicBezTo>
                  <a:pt x="7625" y="3925"/>
                  <a:pt x="7402" y="2800"/>
                  <a:pt x="7390" y="2800"/>
                </a:cubicBezTo>
                <a:cubicBezTo>
                  <a:pt x="1272" y="5006"/>
                  <a:pt x="0" y="10290"/>
                  <a:pt x="0" y="10290"/>
                </a:cubicBezTo>
                <a:cubicBezTo>
                  <a:pt x="0" y="10290"/>
                  <a:pt x="513" y="3605"/>
                  <a:pt x="7052" y="1152"/>
                </a:cubicBezTo>
                <a:cubicBezTo>
                  <a:pt x="7064" y="1109"/>
                  <a:pt x="6819" y="0"/>
                  <a:pt x="6819" y="0"/>
                </a:cubicBezTo>
                <a:lnTo>
                  <a:pt x="9481" y="1387"/>
                </a:lnTo>
                <a:close/>
              </a:path>
            </a:pathLst>
          </a:custGeom>
          <a:solidFill>
            <a:schemeClr val="tx2">
              <a:alpha val="18000"/>
            </a:schemeClr>
          </a:solidFill>
          <a:ln>
            <a:noFill/>
          </a:ln>
          <a:effectLst>
            <a:outerShdw blurRad="228600" sx="111000" sy="111000" algn="ctr" rotWithShape="0">
              <a:srgbClr val="000000">
                <a:alpha val="20000"/>
              </a:srgbClr>
            </a:outerShdw>
          </a:effectLst>
        </p:spPr>
        <p:txBody>
          <a:bodyPr lIns="68519" tIns="34259" rIns="68519" bIns="34259"/>
          <a:lstStyle/>
          <a:p>
            <a:pPr eaLnBrk="0" hangingPunct="0">
              <a:spcBef>
                <a:spcPct val="20000"/>
              </a:spcBef>
              <a:buClr>
                <a:srgbClr val="990000"/>
              </a:buClr>
              <a:buSzPct val="60000"/>
              <a:buFont typeface="Wingdings" pitchFamily="2" charset="2"/>
              <a:buNone/>
              <a:defRPr/>
            </a:pPr>
            <a:endParaRPr lang="zh-CN" altLang="en-US" sz="2000" dirty="0">
              <a:solidFill>
                <a:srgbClr val="990000"/>
              </a:solidFill>
              <a:latin typeface="Arial" pitchFamily="34" charset="0"/>
              <a:cs typeface="Arial" pitchFamily="34" charset="0"/>
            </a:endParaRPr>
          </a:p>
        </p:txBody>
      </p:sp>
      <p:sp>
        <p:nvSpPr>
          <p:cNvPr id="134" name="圆角矩形 133"/>
          <p:cNvSpPr/>
          <p:nvPr/>
        </p:nvSpPr>
        <p:spPr bwMode="auto">
          <a:xfrm>
            <a:off x="5123961" y="1757085"/>
            <a:ext cx="1428140" cy="990600"/>
          </a:xfrm>
          <a:prstGeom prst="roundRect">
            <a:avLst>
              <a:gd name="adj" fmla="val 3926"/>
            </a:avLst>
          </a:prstGeom>
          <a:solidFill>
            <a:srgbClr val="CC0000">
              <a:alpha val="69804"/>
            </a:srgb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pPr>
            <a:endParaRPr lang="zh-CN" altLang="en-US" sz="1300" b="1" dirty="0" smtClean="0">
              <a:latin typeface="FrutigerNext LT Regular" pitchFamily="34" charset="0"/>
              <a:ea typeface="华文细黑" pitchFamily="2" charset="-122"/>
            </a:endParaRPr>
          </a:p>
        </p:txBody>
      </p:sp>
      <p:sp>
        <p:nvSpPr>
          <p:cNvPr id="133" name="圆角矩形 132"/>
          <p:cNvSpPr/>
          <p:nvPr/>
        </p:nvSpPr>
        <p:spPr bwMode="auto">
          <a:xfrm>
            <a:off x="3546351" y="2185282"/>
            <a:ext cx="1428140" cy="990600"/>
          </a:xfrm>
          <a:prstGeom prst="roundRect">
            <a:avLst>
              <a:gd name="adj" fmla="val 3926"/>
            </a:avLst>
          </a:prstGeom>
          <a:solidFill>
            <a:srgbClr val="CC0000">
              <a:alpha val="74902"/>
            </a:srgb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pPr>
            <a:endParaRPr lang="zh-CN" altLang="en-US" sz="1300" b="1" dirty="0" smtClean="0">
              <a:latin typeface="FrutigerNext LT Regular" pitchFamily="34" charset="0"/>
              <a:ea typeface="华文细黑" pitchFamily="2" charset="-122"/>
            </a:endParaRPr>
          </a:p>
        </p:txBody>
      </p:sp>
      <p:sp>
        <p:nvSpPr>
          <p:cNvPr id="132" name="圆角矩形 131"/>
          <p:cNvSpPr/>
          <p:nvPr/>
        </p:nvSpPr>
        <p:spPr bwMode="auto">
          <a:xfrm>
            <a:off x="1999437" y="2582773"/>
            <a:ext cx="1428140" cy="990600"/>
          </a:xfrm>
          <a:prstGeom prst="roundRect">
            <a:avLst>
              <a:gd name="adj" fmla="val 3926"/>
            </a:avLst>
          </a:prstGeom>
          <a:solidFill>
            <a:srgbClr val="CC0000">
              <a:alpha val="74902"/>
            </a:srgb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pPr>
            <a:endParaRPr lang="zh-CN" altLang="en-US" sz="1300" b="1" dirty="0" smtClean="0">
              <a:latin typeface="FrutigerNext LT Regular" pitchFamily="34" charset="0"/>
              <a:ea typeface="华文细黑" pitchFamily="2" charset="-122"/>
            </a:endParaRPr>
          </a:p>
        </p:txBody>
      </p:sp>
      <p:sp>
        <p:nvSpPr>
          <p:cNvPr id="129" name="圆角矩形 128"/>
          <p:cNvSpPr/>
          <p:nvPr/>
        </p:nvSpPr>
        <p:spPr bwMode="auto">
          <a:xfrm>
            <a:off x="457963" y="2929085"/>
            <a:ext cx="1428140" cy="990600"/>
          </a:xfrm>
          <a:prstGeom prst="roundRect">
            <a:avLst>
              <a:gd name="adj" fmla="val 3926"/>
            </a:avLst>
          </a:prstGeom>
          <a:solidFill>
            <a:srgbClr val="CC0000">
              <a:alpha val="74902"/>
            </a:srgb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pPr>
            <a:endParaRPr lang="zh-CN" altLang="en-US" sz="1300" b="1" dirty="0" smtClean="0">
              <a:latin typeface="FrutigerNext LT Regular" pitchFamily="34" charset="0"/>
              <a:ea typeface="华文细黑" pitchFamily="2" charset="-122"/>
            </a:endParaRPr>
          </a:p>
        </p:txBody>
      </p:sp>
      <p:pic>
        <p:nvPicPr>
          <p:cNvPr id="12296" name="Picture 8"/>
          <p:cNvPicPr>
            <a:picLocks noChangeAspect="1" noChangeArrowheads="1"/>
          </p:cNvPicPr>
          <p:nvPr/>
        </p:nvPicPr>
        <p:blipFill>
          <a:blip r:embed="rId3" cstate="print"/>
          <a:srcRect/>
          <a:stretch>
            <a:fillRect/>
          </a:stretch>
        </p:blipFill>
        <p:spPr bwMode="auto">
          <a:xfrm>
            <a:off x="2650389" y="3021003"/>
            <a:ext cx="742589" cy="509524"/>
          </a:xfrm>
          <a:prstGeom prst="rect">
            <a:avLst/>
          </a:prstGeom>
          <a:noFill/>
          <a:ln w="9525">
            <a:noFill/>
            <a:miter lim="800000"/>
            <a:headEnd/>
            <a:tailEnd/>
          </a:ln>
        </p:spPr>
      </p:pic>
      <p:sp>
        <p:nvSpPr>
          <p:cNvPr id="108" name="直线 45"/>
          <p:cNvSpPr>
            <a:spLocks noChangeShapeType="1"/>
          </p:cNvSpPr>
          <p:nvPr/>
        </p:nvSpPr>
        <p:spPr bwMode="auto">
          <a:xfrm flipH="1">
            <a:off x="6614037" y="1768524"/>
            <a:ext cx="0" cy="2670233"/>
          </a:xfrm>
          <a:prstGeom prst="line">
            <a:avLst/>
          </a:prstGeom>
          <a:noFill/>
          <a:ln w="9525">
            <a:solidFill>
              <a:srgbClr val="C00000"/>
            </a:solidFill>
            <a:prstDash val="lgDash"/>
            <a:round/>
            <a:headEnd/>
            <a:tailEnd/>
          </a:ln>
        </p:spPr>
        <p:txBody>
          <a:bodyPr wrap="square" lIns="59384" tIns="29692" rIns="59384" bIns="29692">
            <a:spAutoFit/>
          </a:bodyPr>
          <a:lstStyle/>
          <a:p>
            <a:endParaRPr lang="zh-CN" altLang="en-US"/>
          </a:p>
        </p:txBody>
      </p:sp>
      <p:sp>
        <p:nvSpPr>
          <p:cNvPr id="107" name="直线 45"/>
          <p:cNvSpPr>
            <a:spLocks noChangeShapeType="1"/>
          </p:cNvSpPr>
          <p:nvPr/>
        </p:nvSpPr>
        <p:spPr bwMode="auto">
          <a:xfrm flipH="1">
            <a:off x="5041461" y="2182648"/>
            <a:ext cx="0" cy="2218008"/>
          </a:xfrm>
          <a:prstGeom prst="line">
            <a:avLst/>
          </a:prstGeom>
          <a:noFill/>
          <a:ln w="9525">
            <a:solidFill>
              <a:srgbClr val="C00000"/>
            </a:solidFill>
            <a:prstDash val="lgDash"/>
            <a:round/>
            <a:headEnd/>
            <a:tailEnd/>
          </a:ln>
        </p:spPr>
        <p:txBody>
          <a:bodyPr wrap="square" lIns="59384" tIns="29692" rIns="59384" bIns="29692">
            <a:spAutoFit/>
          </a:bodyPr>
          <a:lstStyle/>
          <a:p>
            <a:endParaRPr lang="zh-CN" altLang="en-US"/>
          </a:p>
        </p:txBody>
      </p:sp>
      <p:sp>
        <p:nvSpPr>
          <p:cNvPr id="100" name="直线 45"/>
          <p:cNvSpPr>
            <a:spLocks noChangeShapeType="1"/>
          </p:cNvSpPr>
          <p:nvPr/>
        </p:nvSpPr>
        <p:spPr bwMode="auto">
          <a:xfrm flipH="1">
            <a:off x="1946129" y="2960572"/>
            <a:ext cx="0" cy="1443251"/>
          </a:xfrm>
          <a:prstGeom prst="line">
            <a:avLst/>
          </a:prstGeom>
          <a:noFill/>
          <a:ln w="9525">
            <a:solidFill>
              <a:srgbClr val="C00000"/>
            </a:solidFill>
            <a:prstDash val="lgDash"/>
            <a:round/>
            <a:headEnd/>
            <a:tailEnd/>
          </a:ln>
        </p:spPr>
        <p:txBody>
          <a:bodyPr wrap="square" lIns="59384" tIns="29692" rIns="59384" bIns="29692">
            <a:spAutoFit/>
          </a:bodyPr>
          <a:lstStyle/>
          <a:p>
            <a:endParaRPr lang="zh-CN" altLang="en-US"/>
          </a:p>
        </p:txBody>
      </p:sp>
      <p:sp>
        <p:nvSpPr>
          <p:cNvPr id="106" name="直线 45"/>
          <p:cNvSpPr>
            <a:spLocks noChangeShapeType="1"/>
          </p:cNvSpPr>
          <p:nvPr/>
        </p:nvSpPr>
        <p:spPr bwMode="auto">
          <a:xfrm flipH="1">
            <a:off x="3478744" y="2592081"/>
            <a:ext cx="0" cy="1824905"/>
          </a:xfrm>
          <a:prstGeom prst="line">
            <a:avLst/>
          </a:prstGeom>
          <a:noFill/>
          <a:ln w="9525">
            <a:solidFill>
              <a:srgbClr val="C00000"/>
            </a:solidFill>
            <a:prstDash val="lgDash"/>
            <a:round/>
            <a:headEnd/>
            <a:tailEnd/>
          </a:ln>
        </p:spPr>
        <p:txBody>
          <a:bodyPr wrap="square" lIns="59384" tIns="29692" rIns="59384" bIns="29692">
            <a:spAutoFit/>
          </a:bodyPr>
          <a:lstStyle/>
          <a:p>
            <a:endParaRPr lang="zh-CN" altLang="en-US"/>
          </a:p>
        </p:txBody>
      </p:sp>
      <p:sp>
        <p:nvSpPr>
          <p:cNvPr id="29" name="Text Box 24"/>
          <p:cNvSpPr txBox="1">
            <a:spLocks noChangeArrowheads="1"/>
          </p:cNvSpPr>
          <p:nvPr/>
        </p:nvSpPr>
        <p:spPr bwMode="auto">
          <a:xfrm>
            <a:off x="330309" y="259539"/>
            <a:ext cx="8337510" cy="461665"/>
          </a:xfrm>
          <a:prstGeom prst="rect">
            <a:avLst/>
          </a:prstGeom>
          <a:noFill/>
          <a:ln w="9525" algn="ctr">
            <a:noFill/>
            <a:miter lim="800000"/>
            <a:headEnd/>
            <a:tailEnd/>
          </a:ln>
        </p:spPr>
        <p:txBody>
          <a:bodyPr wrap="square">
            <a:spAutoFit/>
          </a:bodyPr>
          <a:lstStyle/>
          <a:p>
            <a:pPr eaLnBrk="0" hangingPunct="0"/>
            <a:r>
              <a:rPr lang="en-US" altLang="zh-CN" sz="2400" b="1" dirty="0" smtClean="0">
                <a:solidFill>
                  <a:schemeClr val="tx2"/>
                </a:solidFill>
                <a:latin typeface="微软雅黑" pitchFamily="34" charset="-122"/>
                <a:ea typeface="微软雅黑" pitchFamily="34" charset="-122"/>
              </a:rPr>
              <a:t>ICT</a:t>
            </a:r>
            <a:r>
              <a:rPr lang="zh-CN" altLang="en-US" sz="2400" b="1" dirty="0" smtClean="0">
                <a:solidFill>
                  <a:schemeClr val="tx2"/>
                </a:solidFill>
                <a:latin typeface="微软雅黑" pitchFamily="34" charset="-122"/>
                <a:ea typeface="微软雅黑" pitchFamily="34" charset="-122"/>
              </a:rPr>
              <a:t>推动教育创新，移动化、云化是发展趋势</a:t>
            </a:r>
          </a:p>
        </p:txBody>
      </p:sp>
      <p:grpSp>
        <p:nvGrpSpPr>
          <p:cNvPr id="3" name="组合 103"/>
          <p:cNvGrpSpPr/>
          <p:nvPr/>
        </p:nvGrpSpPr>
        <p:grpSpPr>
          <a:xfrm>
            <a:off x="404195" y="4350651"/>
            <a:ext cx="8386088" cy="396705"/>
            <a:chOff x="513710" y="5451250"/>
            <a:chExt cx="11184363" cy="528939"/>
          </a:xfrm>
        </p:grpSpPr>
        <p:cxnSp>
          <p:nvCxnSpPr>
            <p:cNvPr id="85" name="直接箭头​​连接符 4"/>
            <p:cNvCxnSpPr>
              <a:cxnSpLocks noChangeShapeType="1"/>
            </p:cNvCxnSpPr>
            <p:nvPr/>
          </p:nvCxnSpPr>
          <p:spPr bwMode="auto">
            <a:xfrm>
              <a:off x="513710" y="5516488"/>
              <a:ext cx="11184363" cy="0"/>
            </a:xfrm>
            <a:prstGeom prst="straightConnector1">
              <a:avLst/>
            </a:prstGeom>
            <a:noFill/>
            <a:ln w="38100" algn="ctr">
              <a:gradFill flip="none" rotWithShape="1">
                <a:gsLst>
                  <a:gs pos="0">
                    <a:schemeClr val="tx1">
                      <a:lumMod val="75000"/>
                      <a:lumOff val="25000"/>
                    </a:schemeClr>
                  </a:gs>
                  <a:gs pos="50000">
                    <a:schemeClr val="bg1">
                      <a:lumMod val="50000"/>
                    </a:schemeClr>
                  </a:gs>
                  <a:gs pos="100000">
                    <a:schemeClr val="bg1"/>
                  </a:gs>
                </a:gsLst>
                <a:lin ang="10800000" scaled="1"/>
                <a:tileRect/>
              </a:gradFill>
              <a:round/>
              <a:headEnd/>
              <a:tailEnd type="arrow" w="lg" len="med"/>
            </a:ln>
          </p:spPr>
        </p:cxnSp>
        <p:grpSp>
          <p:nvGrpSpPr>
            <p:cNvPr id="4" name="组合 101"/>
            <p:cNvGrpSpPr/>
            <p:nvPr/>
          </p:nvGrpSpPr>
          <p:grpSpPr>
            <a:xfrm>
              <a:off x="2509606" y="5451250"/>
              <a:ext cx="6355027" cy="144000"/>
              <a:chOff x="2248349" y="1604965"/>
              <a:chExt cx="6355027" cy="144000"/>
            </a:xfrm>
          </p:grpSpPr>
          <p:sp>
            <p:nvSpPr>
              <p:cNvPr id="90" name="椭圆 14"/>
              <p:cNvSpPr>
                <a:spLocks noChangeAspect="1" noChangeArrowheads="1"/>
              </p:cNvSpPr>
              <p:nvPr/>
            </p:nvSpPr>
            <p:spPr bwMode="auto">
              <a:xfrm>
                <a:off x="2248349" y="1604965"/>
                <a:ext cx="114001" cy="144000"/>
              </a:xfrm>
              <a:prstGeom prst="ellipse">
                <a:avLst/>
              </a:prstGeom>
              <a:solidFill>
                <a:srgbClr val="C00000"/>
              </a:solidFill>
              <a:ln w="9525">
                <a:noFill/>
                <a:round/>
                <a:headEnd/>
                <a:tailEnd/>
              </a:ln>
            </p:spPr>
            <p:txBody>
              <a:bodyPr/>
              <a:lstStyle/>
              <a:p>
                <a:pPr>
                  <a:buClr>
                    <a:srgbClr val="CC9900"/>
                  </a:buClr>
                  <a:buFont typeface="Wingdings" pitchFamily="2" charset="2"/>
                  <a:buChar char="n"/>
                </a:pPr>
                <a:endParaRPr lang="zh-CN" altLang="en-US" sz="1300" dirty="0">
                  <a:latin typeface="Arial" pitchFamily="34" charset="0"/>
                </a:endParaRPr>
              </a:p>
            </p:txBody>
          </p:sp>
          <p:sp>
            <p:nvSpPr>
              <p:cNvPr id="91" name="椭圆 14"/>
              <p:cNvSpPr>
                <a:spLocks noChangeAspect="1" noChangeArrowheads="1"/>
              </p:cNvSpPr>
              <p:nvPr/>
            </p:nvSpPr>
            <p:spPr bwMode="auto">
              <a:xfrm>
                <a:off x="4302083" y="1604965"/>
                <a:ext cx="114001" cy="144000"/>
              </a:xfrm>
              <a:prstGeom prst="ellipse">
                <a:avLst/>
              </a:prstGeom>
              <a:solidFill>
                <a:srgbClr val="C00000"/>
              </a:solidFill>
              <a:ln w="9525">
                <a:noFill/>
                <a:round/>
                <a:headEnd/>
                <a:tailEnd/>
              </a:ln>
            </p:spPr>
            <p:txBody>
              <a:bodyPr/>
              <a:lstStyle/>
              <a:p>
                <a:pPr>
                  <a:buClr>
                    <a:srgbClr val="CC9900"/>
                  </a:buClr>
                  <a:buFont typeface="Wingdings" pitchFamily="2" charset="2"/>
                  <a:buChar char="n"/>
                </a:pPr>
                <a:endParaRPr lang="zh-CN" altLang="en-US" sz="1300" dirty="0">
                  <a:latin typeface="Arial" pitchFamily="34" charset="0"/>
                </a:endParaRPr>
              </a:p>
            </p:txBody>
          </p:sp>
          <p:sp>
            <p:nvSpPr>
              <p:cNvPr id="92" name="椭圆 14"/>
              <p:cNvSpPr>
                <a:spLocks noChangeAspect="1" noChangeArrowheads="1"/>
              </p:cNvSpPr>
              <p:nvPr/>
            </p:nvSpPr>
            <p:spPr bwMode="auto">
              <a:xfrm>
                <a:off x="6392099" y="1604965"/>
                <a:ext cx="114001" cy="144000"/>
              </a:xfrm>
              <a:prstGeom prst="ellipse">
                <a:avLst/>
              </a:prstGeom>
              <a:solidFill>
                <a:srgbClr val="C00000"/>
              </a:solidFill>
              <a:ln w="9525">
                <a:noFill/>
                <a:round/>
                <a:headEnd/>
                <a:tailEnd/>
              </a:ln>
            </p:spPr>
            <p:txBody>
              <a:bodyPr/>
              <a:lstStyle/>
              <a:p>
                <a:pPr>
                  <a:buClr>
                    <a:srgbClr val="CC9900"/>
                  </a:buClr>
                  <a:buFont typeface="Wingdings" pitchFamily="2" charset="2"/>
                  <a:buChar char="n"/>
                </a:pPr>
                <a:endParaRPr lang="zh-CN" altLang="en-US" sz="1300" dirty="0">
                  <a:latin typeface="Arial" pitchFamily="34" charset="0"/>
                </a:endParaRPr>
              </a:p>
            </p:txBody>
          </p:sp>
          <p:sp>
            <p:nvSpPr>
              <p:cNvPr id="93" name="椭圆 14"/>
              <p:cNvSpPr>
                <a:spLocks noChangeAspect="1" noChangeArrowheads="1"/>
              </p:cNvSpPr>
              <p:nvPr/>
            </p:nvSpPr>
            <p:spPr bwMode="auto">
              <a:xfrm>
                <a:off x="8489375" y="1604965"/>
                <a:ext cx="114001" cy="144000"/>
              </a:xfrm>
              <a:prstGeom prst="ellipse">
                <a:avLst/>
              </a:prstGeom>
              <a:solidFill>
                <a:srgbClr val="C00000"/>
              </a:solidFill>
              <a:ln w="9525">
                <a:noFill/>
                <a:round/>
                <a:headEnd/>
                <a:tailEnd/>
              </a:ln>
            </p:spPr>
            <p:txBody>
              <a:bodyPr/>
              <a:lstStyle/>
              <a:p>
                <a:pPr>
                  <a:buClr>
                    <a:srgbClr val="CC9900"/>
                  </a:buClr>
                  <a:buFont typeface="Wingdings" pitchFamily="2" charset="2"/>
                  <a:buChar char="n"/>
                </a:pPr>
                <a:endParaRPr lang="zh-CN" altLang="en-US" sz="1300" dirty="0">
                  <a:latin typeface="Arial" pitchFamily="34" charset="0"/>
                </a:endParaRPr>
              </a:p>
            </p:txBody>
          </p:sp>
        </p:grpSp>
        <p:grpSp>
          <p:nvGrpSpPr>
            <p:cNvPr id="5" name="组合 102"/>
            <p:cNvGrpSpPr/>
            <p:nvPr/>
          </p:nvGrpSpPr>
          <p:grpSpPr>
            <a:xfrm>
              <a:off x="2358248" y="5651892"/>
              <a:ext cx="6814224" cy="328297"/>
              <a:chOff x="2053449" y="1268589"/>
              <a:chExt cx="6814224" cy="328297"/>
            </a:xfrm>
          </p:grpSpPr>
          <p:sp>
            <p:nvSpPr>
              <p:cNvPr id="94" name="矩形 93"/>
              <p:cNvSpPr/>
              <p:nvPr/>
            </p:nvSpPr>
            <p:spPr>
              <a:xfrm>
                <a:off x="2053449" y="1268592"/>
                <a:ext cx="526350" cy="328294"/>
              </a:xfrm>
              <a:prstGeom prst="rect">
                <a:avLst/>
              </a:prstGeom>
            </p:spPr>
            <p:txBody>
              <a:bodyPr wrap="none">
                <a:spAutoFit/>
              </a:bodyPr>
              <a:lstStyle/>
              <a:p>
                <a:pPr algn="ctr"/>
                <a:r>
                  <a:rPr lang="en-US" altLang="zh-CN" sz="1000" dirty="0" smtClean="0">
                    <a:solidFill>
                      <a:schemeClr val="tx1">
                        <a:lumMod val="85000"/>
                        <a:lumOff val="15000"/>
                      </a:schemeClr>
                    </a:solidFill>
                    <a:latin typeface="微软雅黑" pitchFamily="34" charset="-122"/>
                    <a:ea typeface="微软雅黑" pitchFamily="34" charset="-122"/>
                  </a:rPr>
                  <a:t>80s</a:t>
                </a:r>
                <a:endParaRPr lang="zh-CN" altLang="en-US" sz="1000" dirty="0" smtClean="0">
                  <a:solidFill>
                    <a:schemeClr val="tx1">
                      <a:lumMod val="85000"/>
                      <a:lumOff val="15000"/>
                    </a:schemeClr>
                  </a:solidFill>
                  <a:latin typeface="微软雅黑" pitchFamily="34" charset="-122"/>
                  <a:ea typeface="微软雅黑" pitchFamily="34" charset="-122"/>
                </a:endParaRPr>
              </a:p>
            </p:txBody>
          </p:sp>
          <p:sp>
            <p:nvSpPr>
              <p:cNvPr id="95" name="矩形 94"/>
              <p:cNvSpPr/>
              <p:nvPr/>
            </p:nvSpPr>
            <p:spPr>
              <a:xfrm>
                <a:off x="4089749" y="1268589"/>
                <a:ext cx="526350" cy="328294"/>
              </a:xfrm>
              <a:prstGeom prst="rect">
                <a:avLst/>
              </a:prstGeom>
            </p:spPr>
            <p:txBody>
              <a:bodyPr wrap="none">
                <a:spAutoFit/>
              </a:bodyPr>
              <a:lstStyle/>
              <a:p>
                <a:pPr algn="ctr"/>
                <a:r>
                  <a:rPr lang="en-US" altLang="zh-CN" sz="1000" dirty="0" smtClean="0">
                    <a:solidFill>
                      <a:schemeClr val="tx1">
                        <a:lumMod val="85000"/>
                        <a:lumOff val="15000"/>
                      </a:schemeClr>
                    </a:solidFill>
                    <a:latin typeface="微软雅黑" pitchFamily="34" charset="-122"/>
                    <a:ea typeface="微软雅黑" pitchFamily="34" charset="-122"/>
                  </a:rPr>
                  <a:t>90s</a:t>
                </a:r>
                <a:endParaRPr lang="zh-CN" altLang="en-US" sz="1000" dirty="0" smtClean="0">
                  <a:solidFill>
                    <a:schemeClr val="tx1">
                      <a:lumMod val="85000"/>
                      <a:lumOff val="15000"/>
                    </a:schemeClr>
                  </a:solidFill>
                  <a:latin typeface="微软雅黑" pitchFamily="34" charset="-122"/>
                  <a:ea typeface="微软雅黑" pitchFamily="34" charset="-122"/>
                </a:endParaRPr>
              </a:p>
            </p:txBody>
          </p:sp>
          <p:sp>
            <p:nvSpPr>
              <p:cNvPr id="96" name="矩形 95"/>
              <p:cNvSpPr/>
              <p:nvPr/>
            </p:nvSpPr>
            <p:spPr>
              <a:xfrm>
                <a:off x="6043047" y="1268589"/>
                <a:ext cx="727312" cy="328294"/>
              </a:xfrm>
              <a:prstGeom prst="rect">
                <a:avLst/>
              </a:prstGeom>
            </p:spPr>
            <p:txBody>
              <a:bodyPr wrap="none">
                <a:spAutoFit/>
              </a:bodyPr>
              <a:lstStyle/>
              <a:p>
                <a:pPr algn="ctr"/>
                <a:r>
                  <a:rPr lang="en-US" altLang="zh-CN" sz="1000" dirty="0" smtClean="0">
                    <a:solidFill>
                      <a:schemeClr val="tx1">
                        <a:lumMod val="85000"/>
                        <a:lumOff val="15000"/>
                      </a:schemeClr>
                    </a:solidFill>
                    <a:latin typeface="微软雅黑" pitchFamily="34" charset="-122"/>
                    <a:ea typeface="微软雅黑" pitchFamily="34" charset="-122"/>
                  </a:rPr>
                  <a:t>2000s</a:t>
                </a:r>
                <a:endParaRPr lang="zh-CN" altLang="en-US" sz="1000" dirty="0" smtClean="0">
                  <a:solidFill>
                    <a:schemeClr val="tx1">
                      <a:lumMod val="85000"/>
                      <a:lumOff val="15000"/>
                    </a:schemeClr>
                  </a:solidFill>
                  <a:latin typeface="微软雅黑" pitchFamily="34" charset="-122"/>
                  <a:ea typeface="微软雅黑" pitchFamily="34" charset="-122"/>
                </a:endParaRPr>
              </a:p>
            </p:txBody>
          </p:sp>
          <p:sp>
            <p:nvSpPr>
              <p:cNvPr id="97" name="矩形 96"/>
              <p:cNvSpPr/>
              <p:nvPr/>
            </p:nvSpPr>
            <p:spPr>
              <a:xfrm>
                <a:off x="8140361" y="1268589"/>
                <a:ext cx="727312" cy="328294"/>
              </a:xfrm>
              <a:prstGeom prst="rect">
                <a:avLst/>
              </a:prstGeom>
            </p:spPr>
            <p:txBody>
              <a:bodyPr wrap="none">
                <a:spAutoFit/>
              </a:bodyPr>
              <a:lstStyle/>
              <a:p>
                <a:pPr algn="ctr"/>
                <a:r>
                  <a:rPr lang="en-US" altLang="zh-CN" sz="1000" dirty="0" smtClean="0">
                    <a:solidFill>
                      <a:schemeClr val="tx1">
                        <a:lumMod val="85000"/>
                        <a:lumOff val="15000"/>
                      </a:schemeClr>
                    </a:solidFill>
                    <a:latin typeface="微软雅黑" pitchFamily="34" charset="-122"/>
                    <a:ea typeface="微软雅黑" pitchFamily="34" charset="-122"/>
                  </a:rPr>
                  <a:t>2010s</a:t>
                </a:r>
                <a:endParaRPr lang="zh-CN" altLang="en-US" sz="1000" dirty="0" smtClean="0">
                  <a:solidFill>
                    <a:schemeClr val="tx1">
                      <a:lumMod val="85000"/>
                      <a:lumOff val="15000"/>
                    </a:schemeClr>
                  </a:solidFill>
                  <a:latin typeface="微软雅黑" pitchFamily="34" charset="-122"/>
                  <a:ea typeface="微软雅黑" pitchFamily="34" charset="-122"/>
                </a:endParaRPr>
              </a:p>
            </p:txBody>
          </p:sp>
        </p:grpSp>
      </p:grpSp>
      <p:sp>
        <p:nvSpPr>
          <p:cNvPr id="99" name="Text Box 2"/>
          <p:cNvSpPr txBox="1">
            <a:spLocks noChangeArrowheads="1"/>
          </p:cNvSpPr>
          <p:nvPr/>
        </p:nvSpPr>
        <p:spPr bwMode="auto">
          <a:xfrm>
            <a:off x="329019" y="806417"/>
            <a:ext cx="6339457" cy="1361893"/>
          </a:xfrm>
          <a:prstGeom prst="rect">
            <a:avLst/>
          </a:prstGeom>
          <a:noFill/>
          <a:ln w="9525" algn="ctr">
            <a:noFill/>
            <a:miter lim="800000"/>
            <a:headEnd/>
            <a:tailEnd/>
          </a:ln>
          <a:effectLst/>
        </p:spPr>
        <p:txBody>
          <a:bodyPr wrap="square" lIns="68562" tIns="34281" rIns="68562" bIns="34281">
            <a:spAutoFit/>
          </a:bodyPr>
          <a:lstStyle/>
          <a:p>
            <a:pPr marL="257106" indent="-257106">
              <a:lnSpc>
                <a:spcPct val="140000"/>
              </a:lnSpc>
              <a:defRPr/>
            </a:pPr>
            <a:r>
              <a:rPr lang="zh-CN" altLang="en-US" sz="1500" dirty="0" smtClean="0">
                <a:solidFill>
                  <a:srgbClr val="990000"/>
                </a:solidFill>
                <a:effectLst>
                  <a:outerShdw blurRad="38100" dist="38100" dir="2700000" algn="tl">
                    <a:srgbClr val="C0C0C0"/>
                  </a:outerShdw>
                </a:effectLst>
                <a:latin typeface="微软雅黑" pitchFamily="34" charset="-122"/>
                <a:ea typeface="微软雅黑" pitchFamily="34" charset="-122"/>
              </a:rPr>
              <a:t>教育信息化特点：</a:t>
            </a:r>
          </a:p>
          <a:p>
            <a:pPr marL="257106" indent="-257106">
              <a:lnSpc>
                <a:spcPct val="140000"/>
              </a:lnSpc>
              <a:defRPr/>
            </a:pPr>
            <a:r>
              <a:rPr lang="zh-CN" altLang="en-US" sz="1500" dirty="0" smtClean="0">
                <a:latin typeface="微软雅黑" pitchFamily="34" charset="-122"/>
                <a:ea typeface="微软雅黑" pitchFamily="34" charset="-122"/>
              </a:rPr>
              <a:t>资源全球化、教材多媒体化、教学个性化、</a:t>
            </a:r>
            <a:endParaRPr lang="en-US" altLang="zh-CN" sz="1500" dirty="0" smtClean="0">
              <a:latin typeface="微软雅黑" pitchFamily="34" charset="-122"/>
              <a:ea typeface="微软雅黑" pitchFamily="34" charset="-122"/>
            </a:endParaRPr>
          </a:p>
          <a:p>
            <a:pPr marL="257106" indent="-257106">
              <a:lnSpc>
                <a:spcPct val="140000"/>
              </a:lnSpc>
              <a:defRPr/>
            </a:pPr>
            <a:r>
              <a:rPr lang="zh-CN" altLang="en-US" sz="1500" dirty="0" smtClean="0">
                <a:latin typeface="微软雅黑" pitchFamily="34" charset="-122"/>
                <a:ea typeface="微软雅黑" pitchFamily="34" charset="-122"/>
              </a:rPr>
              <a:t>学习自主化、活动协作化、管理自动化，</a:t>
            </a:r>
            <a:endParaRPr lang="en-US" altLang="zh-CN" sz="1500" dirty="0" smtClean="0">
              <a:latin typeface="微软雅黑" pitchFamily="34" charset="-122"/>
              <a:ea typeface="微软雅黑" pitchFamily="34" charset="-122"/>
            </a:endParaRPr>
          </a:p>
          <a:p>
            <a:pPr marL="257106" indent="-257106">
              <a:lnSpc>
                <a:spcPct val="140000"/>
              </a:lnSpc>
              <a:defRPr/>
            </a:pPr>
            <a:r>
              <a:rPr lang="zh-CN" altLang="en-US" sz="1500" dirty="0" smtClean="0">
                <a:latin typeface="微软雅黑" pitchFamily="34" charset="-122"/>
                <a:ea typeface="微软雅黑" pitchFamily="34" charset="-122"/>
              </a:rPr>
              <a:t>环境虚拟化。</a:t>
            </a:r>
            <a:endParaRPr lang="en-US" altLang="zh-CN" sz="1500" dirty="0" smtClean="0">
              <a:latin typeface="微软雅黑" pitchFamily="34" charset="-122"/>
              <a:ea typeface="微软雅黑" pitchFamily="34" charset="-122"/>
            </a:endParaRPr>
          </a:p>
        </p:txBody>
      </p:sp>
      <p:sp>
        <p:nvSpPr>
          <p:cNvPr id="109" name="矩形 108"/>
          <p:cNvSpPr/>
          <p:nvPr/>
        </p:nvSpPr>
        <p:spPr>
          <a:xfrm>
            <a:off x="778600" y="3919340"/>
            <a:ext cx="856608" cy="284675"/>
          </a:xfrm>
          <a:prstGeom prst="rect">
            <a:avLst/>
          </a:prstGeom>
        </p:spPr>
        <p:txBody>
          <a:bodyPr wrap="none" lIns="68562" tIns="34281" rIns="68562" bIns="34281">
            <a:spAutoFit/>
          </a:bodyPr>
          <a:lstStyle/>
          <a:p>
            <a:r>
              <a:rPr lang="zh-CN" altLang="en-US" sz="1400" b="1" dirty="0" smtClean="0">
                <a:solidFill>
                  <a:srgbClr val="990000"/>
                </a:solidFill>
                <a:latin typeface="微软雅黑" pitchFamily="34" charset="-122"/>
                <a:ea typeface="微软雅黑" pitchFamily="34" charset="-122"/>
              </a:rPr>
              <a:t>传统教育</a:t>
            </a:r>
            <a:endParaRPr lang="zh-CN" altLang="en-US" sz="1400" b="1" dirty="0">
              <a:solidFill>
                <a:srgbClr val="990000"/>
              </a:solidFill>
              <a:latin typeface="微软雅黑" pitchFamily="34" charset="-122"/>
              <a:ea typeface="微软雅黑" pitchFamily="34" charset="-122"/>
            </a:endParaRPr>
          </a:p>
        </p:txBody>
      </p:sp>
      <p:sp>
        <p:nvSpPr>
          <p:cNvPr id="110" name="矩形 109"/>
          <p:cNvSpPr/>
          <p:nvPr/>
        </p:nvSpPr>
        <p:spPr>
          <a:xfrm>
            <a:off x="2091289" y="3578719"/>
            <a:ext cx="1215681" cy="284675"/>
          </a:xfrm>
          <a:prstGeom prst="rect">
            <a:avLst/>
          </a:prstGeom>
        </p:spPr>
        <p:txBody>
          <a:bodyPr wrap="none" lIns="68562" tIns="34281" rIns="68562" bIns="34281">
            <a:spAutoFit/>
          </a:bodyPr>
          <a:lstStyle/>
          <a:p>
            <a:r>
              <a:rPr lang="zh-CN" altLang="en-US" sz="1400" b="1" dirty="0" smtClean="0">
                <a:solidFill>
                  <a:srgbClr val="990000"/>
                </a:solidFill>
                <a:latin typeface="微软雅黑" pitchFamily="34" charset="-122"/>
                <a:ea typeface="微软雅黑" pitchFamily="34" charset="-122"/>
              </a:rPr>
              <a:t>广播电视教育</a:t>
            </a:r>
            <a:endParaRPr lang="zh-CN" altLang="en-US" sz="1400" b="1" dirty="0">
              <a:solidFill>
                <a:srgbClr val="990000"/>
              </a:solidFill>
              <a:latin typeface="微软雅黑" pitchFamily="34" charset="-122"/>
              <a:ea typeface="微软雅黑" pitchFamily="34" charset="-122"/>
            </a:endParaRPr>
          </a:p>
        </p:txBody>
      </p:sp>
      <p:sp>
        <p:nvSpPr>
          <p:cNvPr id="111" name="矩形 110"/>
          <p:cNvSpPr/>
          <p:nvPr/>
        </p:nvSpPr>
        <p:spPr>
          <a:xfrm>
            <a:off x="408583" y="4122577"/>
            <a:ext cx="1482281" cy="284675"/>
          </a:xfrm>
          <a:prstGeom prst="rect">
            <a:avLst/>
          </a:prstGeom>
        </p:spPr>
        <p:txBody>
          <a:bodyPr wrap="square" lIns="68562" tIns="34281" rIns="68562" bIns="34281">
            <a:spAutoFit/>
          </a:bodyPr>
          <a:lstStyle/>
          <a:p>
            <a:pPr algn="ctr">
              <a:lnSpc>
                <a:spcPct val="140000"/>
              </a:lnSpc>
            </a:pPr>
            <a:r>
              <a:rPr lang="zh-CN" altLang="en-US" sz="1000" dirty="0" smtClean="0">
                <a:solidFill>
                  <a:schemeClr val="tx1">
                    <a:lumMod val="65000"/>
                    <a:lumOff val="35000"/>
                  </a:schemeClr>
                </a:solidFill>
                <a:latin typeface="微软雅黑" pitchFamily="34" charset="-122"/>
                <a:ea typeface="微软雅黑" pitchFamily="34" charset="-122"/>
              </a:rPr>
              <a:t>固定场所、面对面教学</a:t>
            </a:r>
          </a:p>
        </p:txBody>
      </p:sp>
      <p:sp>
        <p:nvSpPr>
          <p:cNvPr id="112" name="矩形 111"/>
          <p:cNvSpPr/>
          <p:nvPr/>
        </p:nvSpPr>
        <p:spPr>
          <a:xfrm>
            <a:off x="2100320" y="3792508"/>
            <a:ext cx="1212061" cy="284675"/>
          </a:xfrm>
          <a:prstGeom prst="rect">
            <a:avLst/>
          </a:prstGeom>
        </p:spPr>
        <p:txBody>
          <a:bodyPr wrap="square" lIns="68562" tIns="34281" rIns="68562" bIns="34281">
            <a:spAutoFit/>
          </a:bodyPr>
          <a:lstStyle/>
          <a:p>
            <a:pPr>
              <a:lnSpc>
                <a:spcPct val="140000"/>
              </a:lnSpc>
            </a:pPr>
            <a:r>
              <a:rPr lang="zh-CN" altLang="en-US" sz="1000" dirty="0" smtClean="0">
                <a:solidFill>
                  <a:schemeClr val="tx1">
                    <a:lumMod val="65000"/>
                    <a:lumOff val="35000"/>
                  </a:schemeClr>
                </a:solidFill>
                <a:latin typeface="微软雅黑" pitchFamily="34" charset="-122"/>
                <a:ea typeface="微软雅黑" pitchFamily="34" charset="-122"/>
              </a:rPr>
              <a:t>覆盖广、单向传播</a:t>
            </a:r>
          </a:p>
        </p:txBody>
      </p:sp>
      <p:sp>
        <p:nvSpPr>
          <p:cNvPr id="114" name="矩形 113"/>
          <p:cNvSpPr/>
          <p:nvPr/>
        </p:nvSpPr>
        <p:spPr>
          <a:xfrm>
            <a:off x="3640806" y="3182688"/>
            <a:ext cx="1300641" cy="284675"/>
          </a:xfrm>
          <a:prstGeom prst="rect">
            <a:avLst/>
          </a:prstGeom>
        </p:spPr>
        <p:txBody>
          <a:bodyPr wrap="none" lIns="68562" tIns="34281" rIns="68562" bIns="34281">
            <a:spAutoFit/>
          </a:bodyPr>
          <a:lstStyle/>
          <a:p>
            <a:r>
              <a:rPr lang="zh-CN" altLang="en-US" sz="1400" b="1" dirty="0" smtClean="0">
                <a:solidFill>
                  <a:srgbClr val="990000"/>
                </a:solidFill>
                <a:latin typeface="微软雅黑" pitchFamily="34" charset="-122"/>
                <a:ea typeface="微软雅黑" pitchFamily="34" charset="-122"/>
              </a:rPr>
              <a:t>电化</a:t>
            </a:r>
            <a:r>
              <a:rPr lang="en-US" altLang="zh-CN" sz="1400" b="1" dirty="0" smtClean="0">
                <a:solidFill>
                  <a:srgbClr val="990000"/>
                </a:solidFill>
                <a:latin typeface="微软雅黑" pitchFamily="34" charset="-122"/>
                <a:ea typeface="微软雅黑" pitchFamily="34" charset="-122"/>
              </a:rPr>
              <a:t>/</a:t>
            </a:r>
            <a:r>
              <a:rPr lang="zh-CN" altLang="en-US" sz="1400" b="1" dirty="0" smtClean="0">
                <a:solidFill>
                  <a:srgbClr val="990000"/>
                </a:solidFill>
                <a:latin typeface="微软雅黑" pitchFamily="34" charset="-122"/>
                <a:ea typeface="微软雅黑" pitchFamily="34" charset="-122"/>
              </a:rPr>
              <a:t>远程教育</a:t>
            </a:r>
          </a:p>
        </p:txBody>
      </p:sp>
      <p:sp>
        <p:nvSpPr>
          <p:cNvPr id="115" name="矩形 114"/>
          <p:cNvSpPr/>
          <p:nvPr/>
        </p:nvSpPr>
        <p:spPr>
          <a:xfrm>
            <a:off x="3710591" y="3416950"/>
            <a:ext cx="1201325" cy="500119"/>
          </a:xfrm>
          <a:prstGeom prst="rect">
            <a:avLst/>
          </a:prstGeom>
        </p:spPr>
        <p:txBody>
          <a:bodyPr wrap="square" lIns="68562" tIns="34281" rIns="68562" bIns="34281">
            <a:spAutoFit/>
          </a:bodyPr>
          <a:lstStyle/>
          <a:p>
            <a:pPr>
              <a:lnSpc>
                <a:spcPct val="140000"/>
              </a:lnSpc>
            </a:pPr>
            <a:r>
              <a:rPr lang="zh-CN" altLang="en-US" sz="1000" dirty="0" smtClean="0">
                <a:solidFill>
                  <a:schemeClr val="tx1">
                    <a:lumMod val="65000"/>
                    <a:lumOff val="35000"/>
                  </a:schemeClr>
                </a:solidFill>
                <a:latin typeface="微软雅黑" pitchFamily="34" charset="-122"/>
                <a:ea typeface="微软雅黑" pitchFamily="34" charset="-122"/>
              </a:rPr>
              <a:t>多媒体、计算机、远程教育</a:t>
            </a:r>
          </a:p>
        </p:txBody>
      </p:sp>
      <p:sp>
        <p:nvSpPr>
          <p:cNvPr id="118" name="矩形 117"/>
          <p:cNvSpPr/>
          <p:nvPr/>
        </p:nvSpPr>
        <p:spPr>
          <a:xfrm>
            <a:off x="5132726" y="2751525"/>
            <a:ext cx="1395217" cy="284675"/>
          </a:xfrm>
          <a:prstGeom prst="rect">
            <a:avLst/>
          </a:prstGeom>
        </p:spPr>
        <p:txBody>
          <a:bodyPr wrap="none" lIns="68562" tIns="34281" rIns="68562" bIns="34281">
            <a:spAutoFit/>
          </a:bodyPr>
          <a:lstStyle/>
          <a:p>
            <a:r>
              <a:rPr lang="zh-CN" altLang="en-US" sz="1400" b="1" dirty="0" smtClean="0">
                <a:solidFill>
                  <a:srgbClr val="990000"/>
                </a:solidFill>
                <a:latin typeface="微软雅黑" pitchFamily="34" charset="-122"/>
                <a:ea typeface="微软雅黑" pitchFamily="34" charset="-122"/>
              </a:rPr>
              <a:t>网络化电子教育</a:t>
            </a:r>
          </a:p>
        </p:txBody>
      </p:sp>
      <p:sp>
        <p:nvSpPr>
          <p:cNvPr id="119" name="矩形 118"/>
          <p:cNvSpPr/>
          <p:nvPr/>
        </p:nvSpPr>
        <p:spPr>
          <a:xfrm>
            <a:off x="5101313" y="2963245"/>
            <a:ext cx="1480072" cy="500119"/>
          </a:xfrm>
          <a:prstGeom prst="rect">
            <a:avLst/>
          </a:prstGeom>
        </p:spPr>
        <p:txBody>
          <a:bodyPr wrap="square" lIns="68562" tIns="34281" rIns="68562" bIns="34281">
            <a:spAutoFit/>
          </a:bodyPr>
          <a:lstStyle/>
          <a:p>
            <a:pPr>
              <a:lnSpc>
                <a:spcPct val="140000"/>
              </a:lnSpc>
            </a:pPr>
            <a:r>
              <a:rPr lang="en-US" altLang="zh-CN" sz="1000" dirty="0" smtClean="0">
                <a:solidFill>
                  <a:schemeClr val="tx1">
                    <a:lumMod val="65000"/>
                    <a:lumOff val="35000"/>
                  </a:schemeClr>
                </a:solidFill>
                <a:latin typeface="微软雅黑" pitchFamily="34" charset="-122"/>
                <a:ea typeface="微软雅黑" pitchFamily="34" charset="-122"/>
              </a:rPr>
              <a:t>e-learning</a:t>
            </a:r>
            <a:r>
              <a:rPr lang="zh-CN" altLang="en-US" sz="1000" dirty="0" smtClean="0">
                <a:solidFill>
                  <a:schemeClr val="tx1">
                    <a:lumMod val="65000"/>
                    <a:lumOff val="35000"/>
                  </a:schemeClr>
                </a:solidFill>
                <a:latin typeface="微软雅黑" pitchFamily="34" charset="-122"/>
                <a:ea typeface="微软雅黑" pitchFamily="34" charset="-122"/>
              </a:rPr>
              <a:t>、校校通、教育政务</a:t>
            </a:r>
            <a:r>
              <a:rPr lang="en-US" altLang="zh-CN" sz="1000" dirty="0" smtClean="0">
                <a:solidFill>
                  <a:schemeClr val="tx1">
                    <a:lumMod val="65000"/>
                    <a:lumOff val="35000"/>
                  </a:schemeClr>
                </a:solidFill>
                <a:latin typeface="微软雅黑" pitchFamily="34" charset="-122"/>
                <a:ea typeface="微软雅黑" pitchFamily="34" charset="-122"/>
              </a:rPr>
              <a:t>…</a:t>
            </a:r>
            <a:endParaRPr lang="zh-CN" altLang="en-US" sz="1000" dirty="0" smtClean="0">
              <a:solidFill>
                <a:schemeClr val="tx1">
                  <a:lumMod val="65000"/>
                  <a:lumOff val="35000"/>
                </a:schemeClr>
              </a:solidFill>
              <a:latin typeface="微软雅黑" pitchFamily="34" charset="-122"/>
              <a:ea typeface="微软雅黑" pitchFamily="34" charset="-122"/>
            </a:endParaRPr>
          </a:p>
        </p:txBody>
      </p:sp>
      <p:sp>
        <p:nvSpPr>
          <p:cNvPr id="120" name="矩形 119"/>
          <p:cNvSpPr/>
          <p:nvPr/>
        </p:nvSpPr>
        <p:spPr>
          <a:xfrm>
            <a:off x="7065821" y="1930449"/>
            <a:ext cx="856608" cy="284675"/>
          </a:xfrm>
          <a:prstGeom prst="rect">
            <a:avLst/>
          </a:prstGeom>
        </p:spPr>
        <p:txBody>
          <a:bodyPr wrap="none" lIns="68562" tIns="34281" rIns="68562" bIns="34281">
            <a:spAutoFit/>
          </a:bodyPr>
          <a:lstStyle/>
          <a:p>
            <a:r>
              <a:rPr lang="zh-CN" altLang="en-US" sz="1400" b="1" dirty="0" smtClean="0">
                <a:solidFill>
                  <a:srgbClr val="800000"/>
                </a:solidFill>
                <a:latin typeface="微软雅黑" pitchFamily="34" charset="-122"/>
                <a:ea typeface="微软雅黑" pitchFamily="34" charset="-122"/>
              </a:rPr>
              <a:t>移动教育</a:t>
            </a:r>
            <a:endParaRPr lang="zh-CN" altLang="en-US" sz="1400" b="1" dirty="0">
              <a:solidFill>
                <a:srgbClr val="800000"/>
              </a:solidFill>
              <a:latin typeface="微软雅黑" pitchFamily="34" charset="-122"/>
              <a:ea typeface="微软雅黑" pitchFamily="34" charset="-122"/>
            </a:endParaRPr>
          </a:p>
        </p:txBody>
      </p:sp>
      <p:sp>
        <p:nvSpPr>
          <p:cNvPr id="121" name="矩形 120"/>
          <p:cNvSpPr/>
          <p:nvPr/>
        </p:nvSpPr>
        <p:spPr>
          <a:xfrm>
            <a:off x="6696061" y="2141374"/>
            <a:ext cx="1654197" cy="715562"/>
          </a:xfrm>
          <a:prstGeom prst="rect">
            <a:avLst/>
          </a:prstGeom>
        </p:spPr>
        <p:txBody>
          <a:bodyPr wrap="square" lIns="68562" tIns="34281" rIns="68562" bIns="34281">
            <a:spAutoFit/>
          </a:bodyPr>
          <a:lstStyle/>
          <a:p>
            <a:pPr>
              <a:lnSpc>
                <a:spcPct val="140000"/>
              </a:lnSpc>
            </a:pPr>
            <a:r>
              <a:rPr lang="zh-CN" altLang="en-US" sz="1000" dirty="0" smtClean="0">
                <a:solidFill>
                  <a:schemeClr val="tx1">
                    <a:lumMod val="65000"/>
                    <a:lumOff val="35000"/>
                  </a:schemeClr>
                </a:solidFill>
                <a:latin typeface="微软雅黑" pitchFamily="34" charset="-122"/>
                <a:ea typeface="微软雅黑" pitchFamily="34" charset="-122"/>
              </a:rPr>
              <a:t>电子书包、教育资源云化、移动学习、移动教育、</a:t>
            </a:r>
            <a:endParaRPr lang="en-US" altLang="zh-CN" sz="1000" dirty="0" smtClean="0">
              <a:solidFill>
                <a:schemeClr val="tx1">
                  <a:lumMod val="65000"/>
                  <a:lumOff val="35000"/>
                </a:schemeClr>
              </a:solidFill>
              <a:latin typeface="微软雅黑" pitchFamily="34" charset="-122"/>
              <a:ea typeface="微软雅黑" pitchFamily="34" charset="-122"/>
            </a:endParaRPr>
          </a:p>
          <a:p>
            <a:pPr>
              <a:lnSpc>
                <a:spcPct val="140000"/>
              </a:lnSpc>
            </a:pPr>
            <a:r>
              <a:rPr lang="zh-CN" altLang="en-US" sz="1000" dirty="0" smtClean="0">
                <a:solidFill>
                  <a:schemeClr val="tx1">
                    <a:lumMod val="65000"/>
                    <a:lumOff val="35000"/>
                  </a:schemeClr>
                </a:solidFill>
                <a:latin typeface="微软雅黑" pitchFamily="34" charset="-122"/>
                <a:ea typeface="微软雅黑" pitchFamily="34" charset="-122"/>
              </a:rPr>
              <a:t>协同教育</a:t>
            </a:r>
            <a:r>
              <a:rPr lang="en-US" altLang="zh-CN" sz="1000" dirty="0" smtClean="0">
                <a:solidFill>
                  <a:schemeClr val="tx1">
                    <a:lumMod val="65000"/>
                    <a:lumOff val="35000"/>
                  </a:schemeClr>
                </a:solidFill>
                <a:latin typeface="微软雅黑" pitchFamily="34" charset="-122"/>
                <a:ea typeface="微软雅黑" pitchFamily="34" charset="-122"/>
              </a:rPr>
              <a:t>...</a:t>
            </a:r>
            <a:endParaRPr lang="zh-CN" altLang="en-US" sz="1000" dirty="0" smtClean="0">
              <a:solidFill>
                <a:schemeClr val="tx1">
                  <a:lumMod val="65000"/>
                  <a:lumOff val="35000"/>
                </a:schemeClr>
              </a:solidFill>
              <a:latin typeface="微软雅黑" pitchFamily="34" charset="-122"/>
              <a:ea typeface="微软雅黑" pitchFamily="34" charset="-122"/>
            </a:endParaRPr>
          </a:p>
        </p:txBody>
      </p:sp>
      <p:pic>
        <p:nvPicPr>
          <p:cNvPr id="12291" name="Picture 3"/>
          <p:cNvPicPr>
            <a:picLocks noChangeAspect="1" noChangeArrowheads="1"/>
          </p:cNvPicPr>
          <p:nvPr/>
        </p:nvPicPr>
        <p:blipFill>
          <a:blip r:embed="rId4" cstate="print"/>
          <a:srcRect/>
          <a:stretch>
            <a:fillRect/>
          </a:stretch>
        </p:blipFill>
        <p:spPr bwMode="auto">
          <a:xfrm>
            <a:off x="1050673" y="3257085"/>
            <a:ext cx="790526" cy="608579"/>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srcRect/>
          <a:stretch>
            <a:fillRect/>
          </a:stretch>
        </p:blipFill>
        <p:spPr bwMode="auto">
          <a:xfrm>
            <a:off x="3594558" y="2222941"/>
            <a:ext cx="798934" cy="587660"/>
          </a:xfrm>
          <a:prstGeom prst="rect">
            <a:avLst/>
          </a:prstGeom>
          <a:noFill/>
          <a:ln w="9525">
            <a:noFill/>
            <a:miter lim="800000"/>
            <a:headEnd/>
            <a:tailEnd/>
          </a:ln>
        </p:spPr>
      </p:pic>
      <p:pic>
        <p:nvPicPr>
          <p:cNvPr id="12293" name="Picture 5"/>
          <p:cNvPicPr>
            <a:picLocks noChangeAspect="1" noChangeArrowheads="1"/>
          </p:cNvPicPr>
          <p:nvPr/>
        </p:nvPicPr>
        <p:blipFill>
          <a:blip r:embed="rId6" cstate="print"/>
          <a:srcRect/>
          <a:stretch>
            <a:fillRect/>
          </a:stretch>
        </p:blipFill>
        <p:spPr bwMode="auto">
          <a:xfrm>
            <a:off x="5164165" y="1787938"/>
            <a:ext cx="719901" cy="497069"/>
          </a:xfrm>
          <a:prstGeom prst="rect">
            <a:avLst/>
          </a:prstGeom>
          <a:noFill/>
          <a:ln w="9525">
            <a:noFill/>
            <a:miter lim="800000"/>
            <a:headEnd/>
            <a:tailEnd/>
          </a:ln>
        </p:spPr>
      </p:pic>
      <p:pic>
        <p:nvPicPr>
          <p:cNvPr id="12295" name="Picture 7"/>
          <p:cNvPicPr>
            <a:picLocks noChangeAspect="1" noChangeArrowheads="1"/>
          </p:cNvPicPr>
          <p:nvPr/>
        </p:nvPicPr>
        <p:blipFill>
          <a:blip r:embed="rId7" cstate="print"/>
          <a:srcRect/>
          <a:stretch>
            <a:fillRect/>
          </a:stretch>
        </p:blipFill>
        <p:spPr bwMode="auto">
          <a:xfrm>
            <a:off x="2038677" y="2630779"/>
            <a:ext cx="836961" cy="522362"/>
          </a:xfrm>
          <a:prstGeom prst="rect">
            <a:avLst/>
          </a:prstGeom>
          <a:noFill/>
          <a:ln w="9525">
            <a:noFill/>
            <a:miter lim="800000"/>
            <a:headEnd/>
            <a:tailEnd/>
          </a:ln>
        </p:spPr>
      </p:pic>
      <p:pic>
        <p:nvPicPr>
          <p:cNvPr id="12297" name="Picture 9"/>
          <p:cNvPicPr>
            <a:picLocks noChangeAspect="1" noChangeArrowheads="1"/>
          </p:cNvPicPr>
          <p:nvPr/>
        </p:nvPicPr>
        <p:blipFill>
          <a:blip r:embed="rId8" cstate="print"/>
          <a:srcRect/>
          <a:stretch>
            <a:fillRect/>
          </a:stretch>
        </p:blipFill>
        <p:spPr bwMode="auto">
          <a:xfrm>
            <a:off x="4133016" y="2577456"/>
            <a:ext cx="795471" cy="557755"/>
          </a:xfrm>
          <a:prstGeom prst="rect">
            <a:avLst/>
          </a:prstGeom>
          <a:noFill/>
          <a:ln w="9525">
            <a:noFill/>
            <a:miter lim="800000"/>
            <a:headEnd/>
            <a:tailEnd/>
          </a:ln>
        </p:spPr>
      </p:pic>
      <p:pic>
        <p:nvPicPr>
          <p:cNvPr id="12298" name="Picture 10"/>
          <p:cNvPicPr>
            <a:picLocks noChangeAspect="1" noChangeArrowheads="1"/>
          </p:cNvPicPr>
          <p:nvPr/>
        </p:nvPicPr>
        <p:blipFill>
          <a:blip r:embed="rId9" cstate="print"/>
          <a:srcRect/>
          <a:stretch>
            <a:fillRect/>
          </a:stretch>
        </p:blipFill>
        <p:spPr bwMode="auto">
          <a:xfrm>
            <a:off x="506528" y="2982190"/>
            <a:ext cx="791747" cy="492609"/>
          </a:xfrm>
          <a:prstGeom prst="rect">
            <a:avLst/>
          </a:prstGeom>
          <a:noFill/>
          <a:ln w="9525">
            <a:noFill/>
            <a:miter lim="800000"/>
            <a:headEnd/>
            <a:tailEnd/>
          </a:ln>
        </p:spPr>
      </p:pic>
      <p:pic>
        <p:nvPicPr>
          <p:cNvPr id="135" name="Picture 5" descr="http://ysxy.hutc.zj.cn/yssyzx/back/eeditor/uploadfile/2010111083431987.jpg"/>
          <p:cNvPicPr preferRelativeResize="0">
            <a:picLocks noChangeArrowheads="1"/>
          </p:cNvPicPr>
          <p:nvPr/>
        </p:nvPicPr>
        <p:blipFill>
          <a:blip r:embed="rId10" cstate="print"/>
          <a:srcRect/>
          <a:stretch>
            <a:fillRect/>
          </a:stretch>
        </p:blipFill>
        <p:spPr bwMode="auto">
          <a:xfrm>
            <a:off x="5720336" y="2203123"/>
            <a:ext cx="777720" cy="481083"/>
          </a:xfrm>
          <a:prstGeom prst="rect">
            <a:avLst/>
          </a:prstGeom>
          <a:blipFill dpi="0" rotWithShape="1">
            <a:blip r:embed="rId11" cstate="print"/>
            <a:srcRect/>
            <a:stretch>
              <a:fillRect/>
            </a:stretch>
          </a:blipFill>
          <a:ln w="9525" cap="rnd">
            <a:solidFill>
              <a:schemeClr val="tx1"/>
            </a:solidFill>
          </a:ln>
          <a:effectLst>
            <a:outerShdw blurRad="1270000" sx="1000" sy="1000" algn="ctr" rotWithShape="0">
              <a:schemeClr val="tx1"/>
            </a:outerShdw>
            <a:reflection blurRad="12700" stA="38000" endPos="28000" dist="5000" dir="5400000" sy="-100000" algn="bl" rotWithShape="0"/>
          </a:effectLst>
        </p:spPr>
      </p:pic>
      <p:sp>
        <p:nvSpPr>
          <p:cNvPr id="136" name="圆角矩形 135"/>
          <p:cNvSpPr/>
          <p:nvPr/>
        </p:nvSpPr>
        <p:spPr bwMode="auto">
          <a:xfrm>
            <a:off x="6765598" y="949374"/>
            <a:ext cx="1428140" cy="990600"/>
          </a:xfrm>
          <a:prstGeom prst="roundRect">
            <a:avLst>
              <a:gd name="adj" fmla="val 3926"/>
            </a:avLst>
          </a:prstGeom>
          <a:solidFill>
            <a:srgbClr val="CC0000">
              <a:alpha val="74902"/>
            </a:srgb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pPr>
            <a:endParaRPr lang="zh-CN" altLang="en-US" sz="1300" b="1" dirty="0" smtClean="0">
              <a:latin typeface="FrutigerNext LT Regular" pitchFamily="34" charset="0"/>
              <a:ea typeface="华文细黑" pitchFamily="2" charset="-122"/>
            </a:endParaRPr>
          </a:p>
        </p:txBody>
      </p:sp>
      <p:pic>
        <p:nvPicPr>
          <p:cNvPr id="12299" name="Picture 11"/>
          <p:cNvPicPr>
            <a:picLocks noChangeAspect="1" noChangeArrowheads="1"/>
          </p:cNvPicPr>
          <p:nvPr/>
        </p:nvPicPr>
        <p:blipFill>
          <a:blip r:embed="rId12" cstate="print"/>
          <a:srcRect/>
          <a:stretch>
            <a:fillRect/>
          </a:stretch>
        </p:blipFill>
        <p:spPr bwMode="auto">
          <a:xfrm>
            <a:off x="6812778" y="1005528"/>
            <a:ext cx="718827" cy="534313"/>
          </a:xfrm>
          <a:prstGeom prst="rect">
            <a:avLst/>
          </a:prstGeom>
          <a:noFill/>
          <a:ln w="9525">
            <a:noFill/>
            <a:miter lim="800000"/>
            <a:headEnd/>
            <a:tailEnd/>
          </a:ln>
        </p:spPr>
      </p:pic>
      <p:pic>
        <p:nvPicPr>
          <p:cNvPr id="12300" name="Picture 12"/>
          <p:cNvPicPr>
            <a:picLocks noChangeAspect="1" noChangeArrowheads="1"/>
          </p:cNvPicPr>
          <p:nvPr/>
        </p:nvPicPr>
        <p:blipFill>
          <a:blip r:embed="rId13" cstate="print"/>
          <a:srcRect/>
          <a:stretch>
            <a:fillRect/>
          </a:stretch>
        </p:blipFill>
        <p:spPr bwMode="auto">
          <a:xfrm>
            <a:off x="7382284" y="1379206"/>
            <a:ext cx="763310" cy="509006"/>
          </a:xfrm>
          <a:prstGeom prst="rect">
            <a:avLst/>
          </a:prstGeom>
          <a:noFill/>
          <a:ln w="9525">
            <a:noFill/>
            <a:miter lim="800000"/>
            <a:headEnd/>
            <a:tailEnd/>
          </a:ln>
        </p:spPr>
      </p:pic>
      <p:sp>
        <p:nvSpPr>
          <p:cNvPr id="141" name="矩形 140"/>
          <p:cNvSpPr/>
          <p:nvPr/>
        </p:nvSpPr>
        <p:spPr>
          <a:xfrm>
            <a:off x="6736093" y="3566941"/>
            <a:ext cx="2137348" cy="561674"/>
          </a:xfrm>
          <a:prstGeom prst="rect">
            <a:avLst/>
          </a:prstGeom>
        </p:spPr>
        <p:txBody>
          <a:bodyPr wrap="square" lIns="68562" tIns="34281" rIns="68562" bIns="34281">
            <a:spAutoFit/>
          </a:bodyPr>
          <a:lstStyle/>
          <a:p>
            <a:pPr eaLnBrk="0" hangingPunct="0"/>
            <a:r>
              <a:rPr lang="zh-CN" altLang="en-US" sz="1600" dirty="0" smtClean="0">
                <a:solidFill>
                  <a:srgbClr val="C00000"/>
                </a:solidFill>
                <a:latin typeface="微软雅黑" pitchFamily="34" charset="-122"/>
                <a:ea typeface="微软雅黑" pitchFamily="34" charset="-122"/>
              </a:rPr>
              <a:t>移动教育兼顾</a:t>
            </a:r>
            <a:endParaRPr lang="en-US" altLang="zh-CN" sz="1600" dirty="0" smtClean="0">
              <a:solidFill>
                <a:srgbClr val="C00000"/>
              </a:solidFill>
              <a:latin typeface="微软雅黑" pitchFamily="34" charset="-122"/>
              <a:ea typeface="微软雅黑" pitchFamily="34" charset="-122"/>
            </a:endParaRPr>
          </a:p>
          <a:p>
            <a:pPr eaLnBrk="0" hangingPunct="0"/>
            <a:r>
              <a:rPr lang="zh-CN" altLang="en-US" sz="1600" dirty="0" smtClean="0">
                <a:solidFill>
                  <a:srgbClr val="C00000"/>
                </a:solidFill>
                <a:latin typeface="微软雅黑" pitchFamily="34" charset="-122"/>
                <a:ea typeface="微软雅黑" pitchFamily="34" charset="-122"/>
              </a:rPr>
              <a:t>教育的公平与效率</a:t>
            </a:r>
          </a:p>
        </p:txBody>
      </p:sp>
    </p:spTree>
  </p:cSld>
  <p:clrMapOvr>
    <a:masterClrMapping/>
  </p:clrMapOvr>
  <p:transition advClick="0" advTm="800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对角圆角矩形 238"/>
          <p:cNvSpPr/>
          <p:nvPr/>
        </p:nvSpPr>
        <p:spPr bwMode="auto">
          <a:xfrm>
            <a:off x="265800" y="847474"/>
            <a:ext cx="8562297" cy="3833383"/>
          </a:xfrm>
          <a:prstGeom prst="round2DiagRect">
            <a:avLst>
              <a:gd name="adj1" fmla="val 10127"/>
              <a:gd name="adj2" fmla="val 0"/>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22" tIns="34261" rIns="68522" bIns="34261" numCol="1" rtlCol="0" anchor="t" anchorCtr="0" compatLnSpc="1">
            <a:prstTxWarp prst="textNoShape">
              <a:avLst/>
            </a:prstTxWarp>
          </a:bodyPr>
          <a:lstStyle/>
          <a:p>
            <a:pPr defTabSz="685229">
              <a:buClr>
                <a:srgbClr val="CC9900"/>
              </a:buClr>
            </a:pPr>
            <a:endParaRPr lang="zh-CN" altLang="en-US" sz="1300" dirty="0" smtClean="0">
              <a:latin typeface="+mn-lt"/>
              <a:ea typeface="微软雅黑" pitchFamily="34" charset="-122"/>
            </a:endParaRPr>
          </a:p>
        </p:txBody>
      </p:sp>
      <p:sp>
        <p:nvSpPr>
          <p:cNvPr id="281" name="圆角矩形 280"/>
          <p:cNvSpPr/>
          <p:nvPr/>
        </p:nvSpPr>
        <p:spPr bwMode="auto">
          <a:xfrm>
            <a:off x="429237" y="1224144"/>
            <a:ext cx="1116425" cy="3351328"/>
          </a:xfrm>
          <a:prstGeom prst="roundRect">
            <a:avLst>
              <a:gd name="adj" fmla="val 10726"/>
            </a:avLst>
          </a:prstGeom>
          <a:solidFill>
            <a:schemeClr val="bg1">
              <a:lumMod val="95000"/>
            </a:schemeClr>
          </a:solidFill>
          <a:ln w="25400">
            <a:solidFill>
              <a:srgbClr val="00297A">
                <a:alpha val="25000"/>
              </a:srgbClr>
            </a:solidFill>
            <a:miter lim="800000"/>
            <a:headEnd/>
            <a:tailEnd/>
          </a:ln>
          <a:effectLst>
            <a:outerShdw blurRad="50800" dist="38100" dir="2700000" algn="tl" rotWithShape="0">
              <a:prstClr val="black">
                <a:alpha val="40000"/>
              </a:prstClr>
            </a:outerShdw>
          </a:effectLst>
        </p:spPr>
        <p:txBody>
          <a:bodyPr wrap="none" lIns="68442" tIns="34221" rIns="68442" bIns="34221" anchor="ctr"/>
          <a:lstStyle/>
          <a:p>
            <a:pPr defTabSz="449564">
              <a:lnSpc>
                <a:spcPct val="90000"/>
              </a:lnSpc>
              <a:buFont typeface="Arial" pitchFamily="34" charset="0"/>
              <a:buChar char="•"/>
            </a:pPr>
            <a:endParaRPr kumimoji="1" lang="zh-CN" altLang="en-US" sz="700" dirty="0" smtClean="0">
              <a:latin typeface="+mn-lt"/>
              <a:ea typeface="微软雅黑" pitchFamily="34" charset="-122"/>
            </a:endParaRPr>
          </a:p>
        </p:txBody>
      </p:sp>
      <p:sp>
        <p:nvSpPr>
          <p:cNvPr id="326" name="圆角矩形 325"/>
          <p:cNvSpPr/>
          <p:nvPr/>
        </p:nvSpPr>
        <p:spPr bwMode="auto">
          <a:xfrm>
            <a:off x="6269944" y="1192247"/>
            <a:ext cx="1137695" cy="3378479"/>
          </a:xfrm>
          <a:prstGeom prst="roundRect">
            <a:avLst>
              <a:gd name="adj" fmla="val 12707"/>
            </a:avLst>
          </a:prstGeom>
          <a:solidFill>
            <a:schemeClr val="bg1">
              <a:lumMod val="95000"/>
            </a:schemeClr>
          </a:solidFill>
          <a:ln w="25400">
            <a:solidFill>
              <a:srgbClr val="00297A">
                <a:alpha val="25000"/>
              </a:srgbClr>
            </a:solidFill>
            <a:miter lim="800000"/>
            <a:headEnd/>
            <a:tailEnd/>
          </a:ln>
          <a:effectLst>
            <a:outerShdw blurRad="50800" dist="38100" dir="2700000" algn="tl" rotWithShape="0">
              <a:prstClr val="black">
                <a:alpha val="40000"/>
              </a:prstClr>
            </a:outerShdw>
          </a:effectLst>
        </p:spPr>
        <p:txBody>
          <a:bodyPr wrap="none" lIns="51290" tIns="25645" rIns="51290" bIns="25645" anchor="ctr"/>
          <a:lstStyle/>
          <a:p>
            <a:pPr defTabSz="449564">
              <a:lnSpc>
                <a:spcPct val="90000"/>
              </a:lnSpc>
              <a:buFont typeface="Arial" pitchFamily="34" charset="0"/>
              <a:buChar char="•"/>
            </a:pPr>
            <a:endParaRPr kumimoji="1" lang="zh-CN" altLang="en-US" sz="700" dirty="0" smtClean="0">
              <a:latin typeface="+mn-lt"/>
              <a:ea typeface="微软雅黑" pitchFamily="34" charset="-122"/>
            </a:endParaRPr>
          </a:p>
        </p:txBody>
      </p:sp>
      <p:sp>
        <p:nvSpPr>
          <p:cNvPr id="348" name="圆角矩形 347"/>
          <p:cNvSpPr/>
          <p:nvPr/>
        </p:nvSpPr>
        <p:spPr bwMode="auto">
          <a:xfrm>
            <a:off x="7535218" y="1192247"/>
            <a:ext cx="1137695" cy="3379753"/>
          </a:xfrm>
          <a:prstGeom prst="roundRect">
            <a:avLst>
              <a:gd name="adj" fmla="val 12707"/>
            </a:avLst>
          </a:prstGeom>
          <a:solidFill>
            <a:schemeClr val="bg1">
              <a:lumMod val="95000"/>
            </a:schemeClr>
          </a:solidFill>
          <a:ln w="25400">
            <a:solidFill>
              <a:srgbClr val="00297A">
                <a:alpha val="25000"/>
              </a:srgbClr>
            </a:solidFill>
            <a:miter lim="800000"/>
            <a:headEnd/>
            <a:tailEnd/>
          </a:ln>
          <a:effectLst>
            <a:outerShdw blurRad="50800" dist="38100" dir="2700000" algn="tl" rotWithShape="0">
              <a:prstClr val="black">
                <a:alpha val="40000"/>
              </a:prstClr>
            </a:outerShdw>
          </a:effectLst>
        </p:spPr>
        <p:txBody>
          <a:bodyPr wrap="none" lIns="51290" tIns="25645" rIns="51290" bIns="25645" anchor="ctr"/>
          <a:lstStyle/>
          <a:p>
            <a:pPr defTabSz="449564">
              <a:lnSpc>
                <a:spcPct val="90000"/>
              </a:lnSpc>
              <a:buFont typeface="Arial" pitchFamily="34" charset="0"/>
              <a:buChar char="•"/>
            </a:pPr>
            <a:endParaRPr kumimoji="1" lang="zh-CN" altLang="en-US" sz="700" dirty="0" smtClean="0">
              <a:latin typeface="+mn-lt"/>
              <a:ea typeface="微软雅黑" pitchFamily="34" charset="-122"/>
            </a:endParaRPr>
          </a:p>
        </p:txBody>
      </p:sp>
      <p:sp>
        <p:nvSpPr>
          <p:cNvPr id="387" name="圆角矩形 386"/>
          <p:cNvSpPr/>
          <p:nvPr/>
        </p:nvSpPr>
        <p:spPr bwMode="auto">
          <a:xfrm>
            <a:off x="4686300" y="1192247"/>
            <a:ext cx="1483929" cy="3386103"/>
          </a:xfrm>
          <a:prstGeom prst="roundRect">
            <a:avLst>
              <a:gd name="adj" fmla="val 10726"/>
            </a:avLst>
          </a:prstGeom>
          <a:solidFill>
            <a:schemeClr val="bg1">
              <a:lumMod val="95000"/>
            </a:schemeClr>
          </a:solidFill>
          <a:ln w="25400">
            <a:solidFill>
              <a:srgbClr val="00297A">
                <a:alpha val="25000"/>
              </a:srgbClr>
            </a:solidFill>
            <a:miter lim="800000"/>
            <a:headEnd/>
            <a:tailEnd/>
          </a:ln>
          <a:effectLst>
            <a:outerShdw blurRad="50800" dist="38100" dir="2700000" algn="tl" rotWithShape="0">
              <a:prstClr val="black">
                <a:alpha val="40000"/>
              </a:prstClr>
            </a:outerShdw>
          </a:effectLst>
        </p:spPr>
        <p:txBody>
          <a:bodyPr wrap="none" lIns="51290" tIns="25645" rIns="51290" bIns="25645" anchor="ctr"/>
          <a:lstStyle/>
          <a:p>
            <a:pPr defTabSz="449564">
              <a:lnSpc>
                <a:spcPct val="90000"/>
              </a:lnSpc>
              <a:buFont typeface="Arial" pitchFamily="34" charset="0"/>
              <a:buChar char="•"/>
            </a:pPr>
            <a:endParaRPr kumimoji="1" lang="zh-CN" altLang="en-US" sz="700" dirty="0" smtClean="0">
              <a:latin typeface="+mn-lt"/>
              <a:ea typeface="微软雅黑" pitchFamily="34" charset="-122"/>
            </a:endParaRPr>
          </a:p>
        </p:txBody>
      </p:sp>
      <p:cxnSp>
        <p:nvCxnSpPr>
          <p:cNvPr id="464" name="直接连接符 463"/>
          <p:cNvCxnSpPr/>
          <p:nvPr/>
        </p:nvCxnSpPr>
        <p:spPr bwMode="auto">
          <a:xfrm>
            <a:off x="1845045" y="2236935"/>
            <a:ext cx="2179646" cy="7369"/>
          </a:xfrm>
          <a:prstGeom prst="line">
            <a:avLst/>
          </a:prstGeom>
          <a:noFill/>
          <a:ln w="19050">
            <a:solidFill>
              <a:schemeClr val="bg1">
                <a:lumMod val="65000"/>
              </a:schemeClr>
            </a:solidFill>
            <a:prstDash val="sys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37" name="直接连接符 436"/>
          <p:cNvCxnSpPr/>
          <p:nvPr/>
        </p:nvCxnSpPr>
        <p:spPr bwMode="auto">
          <a:xfrm>
            <a:off x="5023345" y="2481818"/>
            <a:ext cx="212128" cy="223660"/>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8" name="标题 1"/>
          <p:cNvSpPr txBox="1">
            <a:spLocks/>
          </p:cNvSpPr>
          <p:nvPr/>
        </p:nvSpPr>
        <p:spPr>
          <a:xfrm>
            <a:off x="719554" y="300871"/>
            <a:ext cx="7632700" cy="426827"/>
          </a:xfrm>
          <a:prstGeom prst="rect">
            <a:avLst/>
          </a:prstGeom>
        </p:spPr>
        <p:txBody>
          <a:bodyPr lIns="68522" tIns="34261" rIns="68522" bIns="34261"/>
          <a:lstStyle/>
          <a:p>
            <a:pPr lvl="0" eaLnBrk="0" hangingPunct="0"/>
            <a:r>
              <a:rPr lang="zh-CN" altLang="en-US" sz="2400" b="1" dirty="0" smtClean="0">
                <a:solidFill>
                  <a:srgbClr val="990000"/>
                </a:solidFill>
                <a:latin typeface="微软雅黑" pitchFamily="34" charset="-122"/>
                <a:ea typeface="微软雅黑" pitchFamily="34" charset="-122"/>
                <a:cs typeface="+mj-cs"/>
              </a:rPr>
              <a:t>华</a:t>
            </a:r>
            <a:r>
              <a:rPr lang="zh-CN" altLang="en-US" sz="2400" b="1" dirty="0" smtClean="0">
                <a:solidFill>
                  <a:srgbClr val="990000"/>
                </a:solidFill>
                <a:latin typeface="微软雅黑" pitchFamily="34" charset="-122"/>
                <a:ea typeface="微软雅黑" pitchFamily="34" charset="-122"/>
                <a:cs typeface="+mj-cs"/>
              </a:rPr>
              <a:t>为移动学习总体</a:t>
            </a:r>
            <a:r>
              <a:rPr lang="zh-CN" altLang="en-US" sz="2400" b="1" dirty="0" smtClean="0">
                <a:solidFill>
                  <a:srgbClr val="990000"/>
                </a:solidFill>
                <a:latin typeface="微软雅黑" pitchFamily="34" charset="-122"/>
                <a:ea typeface="微软雅黑" pitchFamily="34" charset="-122"/>
                <a:cs typeface="+mj-cs"/>
              </a:rPr>
              <a:t>技术架构</a:t>
            </a:r>
          </a:p>
        </p:txBody>
      </p:sp>
      <p:sp>
        <p:nvSpPr>
          <p:cNvPr id="240" name="Text Box 45"/>
          <p:cNvSpPr txBox="1">
            <a:spLocks noChangeArrowheads="1"/>
          </p:cNvSpPr>
          <p:nvPr/>
        </p:nvSpPr>
        <p:spPr bwMode="auto">
          <a:xfrm>
            <a:off x="3856029" y="872458"/>
            <a:ext cx="1910022" cy="24834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51380" tIns="25690" rIns="51380" bIns="25690" anchor="ctr">
            <a:noAutofit/>
          </a:bodyPr>
          <a:lstStyle/>
          <a:p>
            <a:pPr algn="ctr" fontAlgn="auto">
              <a:spcBef>
                <a:spcPts val="0"/>
              </a:spcBef>
              <a:spcAft>
                <a:spcPts val="0"/>
              </a:spcAft>
            </a:pPr>
            <a:r>
              <a:rPr lang="zh-CN" altLang="en-US" sz="1200" b="1" kern="0" dirty="0" smtClean="0">
                <a:solidFill>
                  <a:schemeClr val="tx2"/>
                </a:solidFill>
                <a:latin typeface="+mn-lt"/>
                <a:ea typeface="微软雅黑" pitchFamily="34" charset="-122"/>
              </a:rPr>
              <a:t>高效网络，安全防护</a:t>
            </a:r>
            <a:endParaRPr lang="en-US" altLang="zh-CN" sz="1200" b="1" kern="0" dirty="0">
              <a:solidFill>
                <a:schemeClr val="tx2"/>
              </a:solidFill>
              <a:latin typeface="+mn-lt"/>
              <a:ea typeface="微软雅黑" pitchFamily="34" charset="-122"/>
            </a:endParaRPr>
          </a:p>
        </p:txBody>
      </p:sp>
      <p:sp>
        <p:nvSpPr>
          <p:cNvPr id="244" name="Freeform 156"/>
          <p:cNvSpPr>
            <a:spLocks/>
          </p:cNvSpPr>
          <p:nvPr/>
        </p:nvSpPr>
        <p:spPr bwMode="auto">
          <a:xfrm>
            <a:off x="4195601" y="1563158"/>
            <a:ext cx="156440" cy="70350"/>
          </a:xfrm>
          <a:custGeom>
            <a:avLst/>
            <a:gdLst>
              <a:gd name="T0" fmla="*/ 0 w 166"/>
              <a:gd name="T1" fmla="*/ 2147483647 h 66"/>
              <a:gd name="T2" fmla="*/ 2147483647 w 166"/>
              <a:gd name="T3" fmla="*/ 1038288625 h 66"/>
              <a:gd name="T4" fmla="*/ 2147483647 w 166"/>
              <a:gd name="T5" fmla="*/ 2147483647 h 66"/>
              <a:gd name="T6" fmla="*/ 2147483647 w 166"/>
              <a:gd name="T7" fmla="*/ 0 h 66"/>
              <a:gd name="T8" fmla="*/ 0 w 166"/>
              <a:gd name="T9" fmla="*/ 2147483647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6350">
            <a:solidFill>
              <a:schemeClr val="bg1">
                <a:lumMod val="65000"/>
              </a:schemeClr>
            </a:solidFill>
            <a:round/>
            <a:headEnd/>
            <a:tailEnd/>
          </a:ln>
        </p:spPr>
        <p:txBody>
          <a:bodyPr wrap="none" lIns="82124" tIns="41061" rIns="82124" bIns="41061" anchor="ctr"/>
          <a:lstStyle/>
          <a:p>
            <a:pPr defTabSz="685229" eaLnBrk="0" fontAlgn="auto" hangingPunct="0">
              <a:lnSpc>
                <a:spcPts val="750"/>
              </a:lnSpc>
              <a:spcBef>
                <a:spcPts val="0"/>
              </a:spcBef>
              <a:spcAft>
                <a:spcPts val="0"/>
              </a:spcAft>
              <a:defRPr/>
            </a:pPr>
            <a:endParaRPr lang="en-US" sz="800" kern="0" dirty="0" smtClean="0">
              <a:latin typeface="+mn-lt"/>
              <a:ea typeface="微软雅黑" pitchFamily="34" charset="-122"/>
            </a:endParaRPr>
          </a:p>
        </p:txBody>
      </p:sp>
      <p:sp>
        <p:nvSpPr>
          <p:cNvPr id="246" name="Freeform 157"/>
          <p:cNvSpPr>
            <a:spLocks/>
          </p:cNvSpPr>
          <p:nvPr/>
        </p:nvSpPr>
        <p:spPr bwMode="auto">
          <a:xfrm>
            <a:off x="4068294" y="1627195"/>
            <a:ext cx="137684" cy="61782"/>
          </a:xfrm>
          <a:custGeom>
            <a:avLst/>
            <a:gdLst>
              <a:gd name="T0" fmla="*/ 0 w 145"/>
              <a:gd name="T1" fmla="*/ 2147483647 h 58"/>
              <a:gd name="T2" fmla="*/ 2147483647 w 145"/>
              <a:gd name="T3" fmla="*/ 965206281 h 58"/>
              <a:gd name="T4" fmla="*/ 2147483647 w 145"/>
              <a:gd name="T5" fmla="*/ 2147483647 h 58"/>
              <a:gd name="T6" fmla="*/ 2147483647 w 145"/>
              <a:gd name="T7" fmla="*/ 0 h 58"/>
              <a:gd name="T8" fmla="*/ 0 w 145"/>
              <a:gd name="T9" fmla="*/ 2147483647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6350">
            <a:solidFill>
              <a:schemeClr val="bg1">
                <a:lumMod val="65000"/>
              </a:schemeClr>
            </a:solidFill>
            <a:round/>
            <a:headEnd/>
            <a:tailEnd/>
          </a:ln>
        </p:spPr>
        <p:txBody>
          <a:bodyPr wrap="none" lIns="82124" tIns="41061" rIns="82124" bIns="41061" anchor="ctr"/>
          <a:lstStyle/>
          <a:p>
            <a:pPr defTabSz="685229" eaLnBrk="0" fontAlgn="auto" hangingPunct="0">
              <a:lnSpc>
                <a:spcPts val="750"/>
              </a:lnSpc>
              <a:spcBef>
                <a:spcPts val="0"/>
              </a:spcBef>
              <a:spcAft>
                <a:spcPts val="0"/>
              </a:spcAft>
              <a:defRPr/>
            </a:pPr>
            <a:endParaRPr lang="en-US" sz="800" kern="0" dirty="0" smtClean="0">
              <a:latin typeface="+mn-lt"/>
              <a:ea typeface="微软雅黑" pitchFamily="34" charset="-122"/>
            </a:endParaRPr>
          </a:p>
        </p:txBody>
      </p:sp>
      <p:sp>
        <p:nvSpPr>
          <p:cNvPr id="254" name="Freeform 158"/>
          <p:cNvSpPr>
            <a:spLocks/>
          </p:cNvSpPr>
          <p:nvPr/>
        </p:nvSpPr>
        <p:spPr bwMode="auto">
          <a:xfrm>
            <a:off x="4355235" y="1627195"/>
            <a:ext cx="137684" cy="61782"/>
          </a:xfrm>
          <a:custGeom>
            <a:avLst/>
            <a:gdLst>
              <a:gd name="T0" fmla="*/ 0 w 145"/>
              <a:gd name="T1" fmla="*/ 2147483647 h 58"/>
              <a:gd name="T2" fmla="*/ 2147483647 w 145"/>
              <a:gd name="T3" fmla="*/ 965206281 h 58"/>
              <a:gd name="T4" fmla="*/ 2147483647 w 145"/>
              <a:gd name="T5" fmla="*/ 2147483647 h 58"/>
              <a:gd name="T6" fmla="*/ 2147483647 w 145"/>
              <a:gd name="T7" fmla="*/ 0 h 58"/>
              <a:gd name="T8" fmla="*/ 0 w 145"/>
              <a:gd name="T9" fmla="*/ 2147483647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6350">
            <a:solidFill>
              <a:schemeClr val="bg1">
                <a:lumMod val="65000"/>
              </a:schemeClr>
            </a:solidFill>
            <a:round/>
            <a:headEnd/>
            <a:tailEnd/>
          </a:ln>
        </p:spPr>
        <p:txBody>
          <a:bodyPr wrap="none" lIns="82124" tIns="41061" rIns="82124" bIns="41061" anchor="ctr"/>
          <a:lstStyle/>
          <a:p>
            <a:pPr defTabSz="685229" eaLnBrk="0" fontAlgn="auto" hangingPunct="0">
              <a:lnSpc>
                <a:spcPts val="750"/>
              </a:lnSpc>
              <a:spcBef>
                <a:spcPts val="0"/>
              </a:spcBef>
              <a:spcAft>
                <a:spcPts val="0"/>
              </a:spcAft>
              <a:defRPr/>
            </a:pPr>
            <a:endParaRPr lang="en-US" sz="800" kern="0" dirty="0" smtClean="0">
              <a:latin typeface="+mn-lt"/>
              <a:ea typeface="微软雅黑" pitchFamily="34" charset="-122"/>
            </a:endParaRPr>
          </a:p>
        </p:txBody>
      </p:sp>
      <p:sp>
        <p:nvSpPr>
          <p:cNvPr id="255" name="TextBox 25"/>
          <p:cNvSpPr txBox="1">
            <a:spLocks noChangeArrowheads="1"/>
          </p:cNvSpPr>
          <p:nvPr/>
        </p:nvSpPr>
        <p:spPr bwMode="auto">
          <a:xfrm>
            <a:off x="3981716" y="1683613"/>
            <a:ext cx="616802" cy="196400"/>
          </a:xfrm>
          <a:prstGeom prst="rect">
            <a:avLst/>
          </a:prstGeom>
          <a:noFill/>
          <a:ln w="9525">
            <a:noFill/>
            <a:miter lim="800000"/>
            <a:headEnd/>
            <a:tailEnd/>
          </a:ln>
        </p:spPr>
        <p:txBody>
          <a:bodyPr wrap="square" anchor="ctr">
            <a:spAutoFit/>
          </a:bodyPr>
          <a:lstStyle/>
          <a:p>
            <a:pPr algn="ctr" defTabSz="685229" eaLnBrk="0" fontAlgn="auto" hangingPunct="0">
              <a:lnSpc>
                <a:spcPts val="750"/>
              </a:lnSpc>
              <a:spcBef>
                <a:spcPts val="0"/>
              </a:spcBef>
              <a:spcAft>
                <a:spcPts val="0"/>
              </a:spcAft>
              <a:defRPr/>
            </a:pPr>
            <a:r>
              <a:rPr lang="en-US" altLang="zh-CN" sz="900" kern="0" dirty="0" smtClean="0">
                <a:latin typeface="+mn-lt"/>
                <a:ea typeface="微软雅黑" pitchFamily="34" charset="-122"/>
              </a:rPr>
              <a:t>Internet</a:t>
            </a:r>
            <a:endParaRPr lang="en-US" sz="900" kern="0" dirty="0" smtClean="0">
              <a:latin typeface="+mn-lt"/>
              <a:ea typeface="微软雅黑" pitchFamily="34" charset="-122"/>
            </a:endParaRPr>
          </a:p>
        </p:txBody>
      </p:sp>
      <p:pic>
        <p:nvPicPr>
          <p:cNvPr id="258" name="图片 9"/>
          <p:cNvPicPr>
            <a:picLocks noChangeAspect="1"/>
          </p:cNvPicPr>
          <p:nvPr/>
        </p:nvPicPr>
        <p:blipFill>
          <a:blip r:embed="rId4" cstate="print">
            <a:duotone>
              <a:prstClr val="black"/>
              <a:schemeClr val="accent4">
                <a:tint val="45000"/>
                <a:satMod val="400000"/>
              </a:schemeClr>
            </a:duotone>
            <a:lum/>
            <a:extLst>
              <a:ext uri="{28A0092B-C50C-407E-A947-70E740481C1C}">
                <a14:useLocalDpi xmlns:a14="http://schemas.microsoft.com/office/drawing/2010/main" xmlns="" val="0"/>
              </a:ext>
            </a:extLst>
          </a:blip>
          <a:srcRect/>
          <a:stretch>
            <a:fillRect/>
          </a:stretch>
        </p:blipFill>
        <p:spPr bwMode="auto">
          <a:xfrm rot="16200000">
            <a:off x="1620500" y="2098348"/>
            <a:ext cx="233535" cy="267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2" name="Freeform 155"/>
          <p:cNvSpPr>
            <a:spLocks/>
          </p:cNvSpPr>
          <p:nvPr/>
        </p:nvSpPr>
        <p:spPr bwMode="auto">
          <a:xfrm>
            <a:off x="4010914" y="3647688"/>
            <a:ext cx="568014" cy="669769"/>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557110136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552219593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chemeClr val="bg1">
              <a:lumMod val="50000"/>
            </a:schemeClr>
          </a:solidFill>
          <a:ln w="3175" cmpd="sng">
            <a:solidFill>
              <a:schemeClr val="bg1">
                <a:lumMod val="65000"/>
              </a:schemeClr>
            </a:solidFill>
            <a:round/>
            <a:headEnd/>
            <a:tailEnd/>
          </a:ln>
          <a:effectLst>
            <a:outerShdw blurRad="50800" dist="38100" dir="2700000" algn="tl" rotWithShape="0">
              <a:prstClr val="black">
                <a:alpha val="40000"/>
              </a:prstClr>
            </a:outerShdw>
          </a:effectLst>
        </p:spPr>
        <p:txBody>
          <a:bodyPr/>
          <a:lstStyle/>
          <a:p>
            <a:pPr defTabSz="685229" eaLnBrk="0" fontAlgn="auto" hangingPunct="0">
              <a:lnSpc>
                <a:spcPct val="90000"/>
              </a:lnSpc>
              <a:spcBef>
                <a:spcPts val="0"/>
              </a:spcBef>
              <a:spcAft>
                <a:spcPts val="0"/>
              </a:spcAft>
              <a:defRPr/>
            </a:pPr>
            <a:endParaRPr lang="en-US" sz="800" kern="0" dirty="0" smtClean="0">
              <a:latin typeface="+mn-lt"/>
              <a:ea typeface="微软雅黑" pitchFamily="34" charset="-122"/>
            </a:endParaRPr>
          </a:p>
        </p:txBody>
      </p:sp>
      <p:sp>
        <p:nvSpPr>
          <p:cNvPr id="264" name="TextBox 25"/>
          <p:cNvSpPr txBox="1">
            <a:spLocks noChangeArrowheads="1"/>
          </p:cNvSpPr>
          <p:nvPr/>
        </p:nvSpPr>
        <p:spPr bwMode="auto">
          <a:xfrm>
            <a:off x="3989001" y="3916220"/>
            <a:ext cx="627320" cy="203133"/>
          </a:xfrm>
          <a:prstGeom prst="rect">
            <a:avLst/>
          </a:prstGeom>
          <a:noFill/>
          <a:ln w="9525">
            <a:noFill/>
            <a:miter lim="800000"/>
            <a:headEnd/>
            <a:tailEnd/>
          </a:ln>
        </p:spPr>
        <p:txBody>
          <a:bodyPr wrap="square" anchor="ctr">
            <a:spAutoFit/>
          </a:bodyPr>
          <a:lstStyle/>
          <a:p>
            <a:pPr algn="ctr" defTabSz="685229" eaLnBrk="0" fontAlgn="auto" hangingPunct="0">
              <a:lnSpc>
                <a:spcPct val="90000"/>
              </a:lnSpc>
              <a:spcBef>
                <a:spcPts val="0"/>
              </a:spcBef>
              <a:spcAft>
                <a:spcPts val="0"/>
              </a:spcAft>
              <a:defRPr/>
            </a:pPr>
            <a:r>
              <a:rPr lang="en-US" altLang="zh-CN" sz="800" b="1" kern="0" dirty="0" smtClean="0">
                <a:latin typeface="+mn-lt"/>
                <a:ea typeface="微软雅黑" pitchFamily="34" charset="-122"/>
              </a:rPr>
              <a:t>WAN</a:t>
            </a:r>
            <a:endParaRPr lang="en-US" sz="800" b="1" kern="0" dirty="0" smtClean="0">
              <a:latin typeface="+mn-lt"/>
              <a:ea typeface="微软雅黑" pitchFamily="34" charset="-122"/>
            </a:endParaRPr>
          </a:p>
        </p:txBody>
      </p:sp>
      <p:pic>
        <p:nvPicPr>
          <p:cNvPr id="265" name="图片 10"/>
          <p:cNvPicPr>
            <a:picLocks noChangeAspect="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4845525" y="2918187"/>
            <a:ext cx="336878" cy="2131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3" name="图片 9"/>
          <p:cNvPicPr>
            <a:picLocks noChangeAspect="1"/>
          </p:cNvPicPr>
          <p:nvPr/>
        </p:nvPicPr>
        <p:blipFill>
          <a:blip r:embed="rId4" cstate="print">
            <a:duotone>
              <a:prstClr val="black"/>
              <a:schemeClr val="accent4">
                <a:tint val="45000"/>
                <a:satMod val="400000"/>
              </a:schemeClr>
            </a:duotone>
            <a:lum/>
            <a:extLst>
              <a:ext uri="{28A0092B-C50C-407E-A947-70E740481C1C}">
                <a14:useLocalDpi xmlns:a14="http://schemas.microsoft.com/office/drawing/2010/main" xmlns="" val="0"/>
              </a:ext>
            </a:extLst>
          </a:blip>
          <a:srcRect/>
          <a:stretch>
            <a:fillRect/>
          </a:stretch>
        </p:blipFill>
        <p:spPr bwMode="auto">
          <a:xfrm rot="16200000">
            <a:off x="1610975" y="3126378"/>
            <a:ext cx="233535" cy="267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 name="Text Box 45"/>
          <p:cNvSpPr txBox="1">
            <a:spLocks noChangeArrowheads="1"/>
          </p:cNvSpPr>
          <p:nvPr/>
        </p:nvSpPr>
        <p:spPr bwMode="auto">
          <a:xfrm>
            <a:off x="517622" y="876489"/>
            <a:ext cx="2062721" cy="240282"/>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51380" tIns="25690" rIns="51380" bIns="25690" anchor="ctr">
            <a:noAutofit/>
          </a:bodyPr>
          <a:lstStyle/>
          <a:p>
            <a:pPr algn="ctr" fontAlgn="auto">
              <a:spcBef>
                <a:spcPts val="0"/>
              </a:spcBef>
              <a:spcAft>
                <a:spcPts val="0"/>
              </a:spcAft>
            </a:pPr>
            <a:r>
              <a:rPr lang="zh-CN" altLang="en-US" sz="1200" b="1" kern="0" dirty="0" smtClean="0">
                <a:solidFill>
                  <a:schemeClr val="tx2"/>
                </a:solidFill>
                <a:latin typeface="+mn-lt"/>
                <a:ea typeface="微软雅黑" pitchFamily="34" charset="-122"/>
              </a:rPr>
              <a:t>操作便捷，一致体验</a:t>
            </a:r>
            <a:endParaRPr lang="en-US" altLang="zh-CN" sz="1200" b="1" kern="0" dirty="0">
              <a:solidFill>
                <a:schemeClr val="tx2"/>
              </a:solidFill>
              <a:latin typeface="+mn-lt"/>
              <a:ea typeface="微软雅黑" pitchFamily="34" charset="-122"/>
            </a:endParaRPr>
          </a:p>
        </p:txBody>
      </p:sp>
      <p:sp>
        <p:nvSpPr>
          <p:cNvPr id="279" name="Text Box 45"/>
          <p:cNvSpPr txBox="1">
            <a:spLocks noChangeArrowheads="1"/>
          </p:cNvSpPr>
          <p:nvPr/>
        </p:nvSpPr>
        <p:spPr bwMode="auto">
          <a:xfrm>
            <a:off x="6531247" y="870900"/>
            <a:ext cx="1851282" cy="251460"/>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51380" tIns="25690" rIns="51380" bIns="25690" anchor="ctr">
            <a:noAutofit/>
          </a:bodyPr>
          <a:lstStyle/>
          <a:p>
            <a:pPr algn="ctr" fontAlgn="auto">
              <a:spcBef>
                <a:spcPts val="0"/>
              </a:spcBef>
              <a:spcAft>
                <a:spcPts val="0"/>
              </a:spcAft>
            </a:pPr>
            <a:r>
              <a:rPr lang="zh-CN" altLang="en-US" sz="1200" b="1" kern="0" dirty="0" smtClean="0">
                <a:solidFill>
                  <a:schemeClr val="tx2"/>
                </a:solidFill>
                <a:latin typeface="+mn-lt"/>
                <a:ea typeface="微软雅黑" pitchFamily="34" charset="-122"/>
              </a:rPr>
              <a:t>学习空间，随时可达</a:t>
            </a:r>
            <a:endParaRPr lang="en-US" altLang="zh-CN" sz="1200" b="1" kern="0" dirty="0">
              <a:solidFill>
                <a:schemeClr val="tx2"/>
              </a:solidFill>
              <a:latin typeface="+mn-lt"/>
              <a:ea typeface="微软雅黑" pitchFamily="34" charset="-122"/>
            </a:endParaRPr>
          </a:p>
        </p:txBody>
      </p:sp>
      <p:sp>
        <p:nvSpPr>
          <p:cNvPr id="282" name="TextBox 228"/>
          <p:cNvSpPr txBox="1">
            <a:spLocks noChangeArrowheads="1"/>
          </p:cNvSpPr>
          <p:nvPr/>
        </p:nvSpPr>
        <p:spPr bwMode="auto">
          <a:xfrm>
            <a:off x="777958" y="1765234"/>
            <a:ext cx="576229"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Smart Phone</a:t>
            </a:r>
            <a:endParaRPr kumimoji="1" lang="zh-CN" altLang="en-US" sz="700" dirty="0">
              <a:latin typeface="+mn-lt"/>
              <a:ea typeface="微软雅黑" pitchFamily="34" charset="-122"/>
            </a:endParaRPr>
          </a:p>
        </p:txBody>
      </p:sp>
      <p:sp>
        <p:nvSpPr>
          <p:cNvPr id="283" name="TextBox 228"/>
          <p:cNvSpPr txBox="1">
            <a:spLocks noChangeArrowheads="1"/>
          </p:cNvSpPr>
          <p:nvPr/>
        </p:nvSpPr>
        <p:spPr bwMode="auto">
          <a:xfrm>
            <a:off x="989485" y="2377495"/>
            <a:ext cx="200674"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Pad</a:t>
            </a:r>
            <a:endParaRPr kumimoji="1" lang="zh-CN" altLang="en-US" sz="700" dirty="0">
              <a:latin typeface="+mn-lt"/>
              <a:ea typeface="微软雅黑" pitchFamily="34" charset="-122"/>
            </a:endParaRPr>
          </a:p>
        </p:txBody>
      </p:sp>
      <p:sp>
        <p:nvSpPr>
          <p:cNvPr id="284" name="TextBox 228"/>
          <p:cNvSpPr txBox="1">
            <a:spLocks noChangeArrowheads="1"/>
          </p:cNvSpPr>
          <p:nvPr/>
        </p:nvSpPr>
        <p:spPr bwMode="auto">
          <a:xfrm>
            <a:off x="907061" y="2815361"/>
            <a:ext cx="332309"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Laptop</a:t>
            </a:r>
            <a:endParaRPr kumimoji="1" lang="zh-CN" altLang="en-US" sz="700" dirty="0">
              <a:latin typeface="+mn-lt"/>
              <a:ea typeface="微软雅黑" pitchFamily="34" charset="-122"/>
            </a:endParaRPr>
          </a:p>
        </p:txBody>
      </p:sp>
      <p:pic>
        <p:nvPicPr>
          <p:cNvPr id="285" name="图片 284"/>
          <p:cNvPicPr>
            <a:picLocks noChangeAspect="1"/>
          </p:cNvPicPr>
          <p:nvPr/>
        </p:nvPicPr>
        <p:blipFill>
          <a:blip r:embed="rId6" cstate="print">
            <a:duotone>
              <a:prstClr val="black"/>
              <a:schemeClr val="accent4">
                <a:tint val="45000"/>
                <a:satMod val="400000"/>
              </a:schemeClr>
            </a:duotone>
            <a:extLst>
              <a:ext uri="{BEBA8EAE-BF5A-486C-A8C5-ECC9F3942E4B}">
                <a14:imgProps xmlns="" xmlns:a14="http://schemas.microsoft.com/office/drawing/2010/main">
                  <a14:imgLayer r:embed="rId11">
                    <a14:imgEffect>
                      <a14:brightnessContrast bright="100000" contrast="100000"/>
                    </a14:imgEffect>
                  </a14:imgLayer>
                </a14:imgProps>
              </a:ext>
              <a:ext uri="{28A0092B-C50C-407E-A947-70E740481C1C}">
                <a14:useLocalDpi xmlns="" xmlns:a14="http://schemas.microsoft.com/office/drawing/2010/main" val="0"/>
              </a:ext>
            </a:extLst>
          </a:blip>
          <a:stretch>
            <a:fillRect/>
          </a:stretch>
        </p:blipFill>
        <p:spPr>
          <a:xfrm>
            <a:off x="790747" y="1279767"/>
            <a:ext cx="503774" cy="517765"/>
          </a:xfrm>
          <a:prstGeom prst="rect">
            <a:avLst/>
          </a:prstGeom>
          <a:ln>
            <a:noFill/>
          </a:ln>
          <a:effectLst>
            <a:outerShdw blurRad="50800" dist="38100" dir="2700000" algn="tl" rotWithShape="0">
              <a:prstClr val="black">
                <a:alpha val="40000"/>
              </a:prstClr>
            </a:outerShdw>
          </a:effectLst>
        </p:spPr>
      </p:pic>
      <p:pic>
        <p:nvPicPr>
          <p:cNvPr id="286" name="图片 285"/>
          <p:cNvPicPr>
            <a:picLocks noChangeAspect="1"/>
          </p:cNvPicPr>
          <p:nvPr/>
        </p:nvPicPr>
        <p:blipFill>
          <a:blip r:embed="rId12" cstate="print">
            <a:duotone>
              <a:prstClr val="black"/>
              <a:schemeClr val="accent4">
                <a:tint val="45000"/>
                <a:satMod val="400000"/>
              </a:schemeClr>
            </a:duotone>
            <a:extLst>
              <a:ext uri="{28A0092B-C50C-407E-A947-70E740481C1C}">
                <a14:useLocalDpi xmlns:a14="http://schemas.microsoft.com/office/drawing/2010/main" xmlns="" val="0"/>
              </a:ext>
            </a:extLst>
          </a:blip>
          <a:stretch>
            <a:fillRect/>
          </a:stretch>
        </p:blipFill>
        <p:spPr>
          <a:xfrm rot="20551463">
            <a:off x="832674" y="2037986"/>
            <a:ext cx="433959" cy="285048"/>
          </a:xfrm>
          <a:prstGeom prst="rect">
            <a:avLst/>
          </a:prstGeom>
          <a:ln>
            <a:noFill/>
          </a:ln>
          <a:effectLst>
            <a:outerShdw blurRad="50800" dist="38100" dir="2700000" algn="tl" rotWithShape="0">
              <a:prstClr val="black">
                <a:alpha val="40000"/>
              </a:prstClr>
            </a:outerShdw>
          </a:effectLst>
        </p:spPr>
      </p:pic>
      <p:pic>
        <p:nvPicPr>
          <p:cNvPr id="287" name="Picture 2"/>
          <p:cNvPicPr>
            <a:picLocks noChangeAspect="1" noChangeArrowheads="1"/>
          </p:cNvPicPr>
          <p:nvPr/>
        </p:nvPicPr>
        <p:blipFill>
          <a:blip r:embed="rId13" cstate="print"/>
          <a:srcRect/>
          <a:stretch>
            <a:fillRect/>
          </a:stretch>
        </p:blipFill>
        <p:spPr bwMode="auto">
          <a:xfrm>
            <a:off x="931431" y="3070497"/>
            <a:ext cx="242089" cy="439319"/>
          </a:xfrm>
          <a:prstGeom prst="rect">
            <a:avLst/>
          </a:prstGeom>
          <a:noFill/>
          <a:ln w="9525">
            <a:noFill/>
            <a:round/>
            <a:headEnd/>
            <a:tailEnd/>
          </a:ln>
          <a:effectLst>
            <a:outerShdw blurRad="50800" dist="38100" dir="2700000" algn="tl" rotWithShape="0">
              <a:prstClr val="black">
                <a:alpha val="40000"/>
              </a:prstClr>
            </a:outerShdw>
          </a:effectLst>
        </p:spPr>
      </p:pic>
      <p:pic>
        <p:nvPicPr>
          <p:cNvPr id="288" name="Picture 2"/>
          <p:cNvPicPr>
            <a:picLocks noChangeAspect="1" noChangeArrowheads="1"/>
          </p:cNvPicPr>
          <p:nvPr/>
        </p:nvPicPr>
        <p:blipFill>
          <a:blip r:embed="rId14" cstate="print"/>
          <a:srcRect/>
          <a:stretch>
            <a:fillRect/>
          </a:stretch>
        </p:blipFill>
        <p:spPr bwMode="auto">
          <a:xfrm>
            <a:off x="790746" y="3615951"/>
            <a:ext cx="483100" cy="26894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89" name="TextBox 228"/>
          <p:cNvSpPr txBox="1">
            <a:spLocks noChangeArrowheads="1"/>
          </p:cNvSpPr>
          <p:nvPr/>
        </p:nvSpPr>
        <p:spPr bwMode="auto">
          <a:xfrm>
            <a:off x="871439" y="3431958"/>
            <a:ext cx="355631"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Ascend</a:t>
            </a:r>
            <a:endParaRPr kumimoji="1" lang="zh-CN" altLang="en-US" sz="700" dirty="0">
              <a:latin typeface="+mn-lt"/>
              <a:ea typeface="微软雅黑" pitchFamily="34" charset="-122"/>
            </a:endParaRPr>
          </a:p>
        </p:txBody>
      </p:sp>
      <p:sp>
        <p:nvSpPr>
          <p:cNvPr id="290" name="TextBox 228"/>
          <p:cNvSpPr txBox="1">
            <a:spLocks noChangeArrowheads="1"/>
          </p:cNvSpPr>
          <p:nvPr/>
        </p:nvSpPr>
        <p:spPr bwMode="auto">
          <a:xfrm>
            <a:off x="819704" y="3880353"/>
            <a:ext cx="485276"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err="1" smtClean="0">
                <a:latin typeface="+mn-lt"/>
                <a:ea typeface="微软雅黑" pitchFamily="34" charset="-122"/>
              </a:rPr>
              <a:t>MediaPad</a:t>
            </a:r>
            <a:endParaRPr kumimoji="1" lang="zh-CN" altLang="en-US" sz="700" dirty="0">
              <a:latin typeface="+mn-lt"/>
              <a:ea typeface="微软雅黑" pitchFamily="34" charset="-122"/>
            </a:endParaRPr>
          </a:p>
        </p:txBody>
      </p:sp>
      <p:pic>
        <p:nvPicPr>
          <p:cNvPr id="291" name="图片 290"/>
          <p:cNvPicPr>
            <a:picLocks noChangeAspect="1"/>
          </p:cNvPicPr>
          <p:nvPr/>
        </p:nvPicPr>
        <p:blipFill>
          <a:blip r:embed="rId15"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a:off x="879034" y="2531319"/>
            <a:ext cx="365676" cy="266134"/>
          </a:xfrm>
          <a:prstGeom prst="rect">
            <a:avLst/>
          </a:prstGeom>
          <a:ln>
            <a:noFill/>
          </a:ln>
          <a:effectLst>
            <a:outerShdw blurRad="50800" dist="38100" dir="2700000" algn="tl" rotWithShape="0">
              <a:prstClr val="black">
                <a:alpha val="40000"/>
              </a:prstClr>
            </a:outerShdw>
          </a:effectLst>
        </p:spPr>
      </p:pic>
      <p:sp>
        <p:nvSpPr>
          <p:cNvPr id="300" name="Text Box 45"/>
          <p:cNvSpPr txBox="1">
            <a:spLocks noChangeArrowheads="1"/>
          </p:cNvSpPr>
          <p:nvPr/>
        </p:nvSpPr>
        <p:spPr bwMode="auto">
          <a:xfrm>
            <a:off x="429245" y="3374159"/>
            <a:ext cx="308343" cy="715562"/>
          </a:xfrm>
          <a:prstGeom prst="rect">
            <a:avLst/>
          </a:prstGeom>
          <a:noFill/>
          <a:ln w="9525">
            <a:noFill/>
            <a:miter lim="800000"/>
            <a:headEnd/>
            <a:tailEnd/>
          </a:ln>
          <a:effectLst/>
        </p:spPr>
        <p:txBody>
          <a:bodyPr wrap="square" lIns="68562" tIns="34281" rIns="68562" bIns="34281">
            <a:spAutoFit/>
          </a:bodyPr>
          <a:lstStyle/>
          <a:p>
            <a:pPr algn="ctr">
              <a:spcBef>
                <a:spcPct val="50000"/>
              </a:spcBef>
              <a:buClrTx/>
              <a:buFontTx/>
              <a:buNone/>
            </a:pPr>
            <a:r>
              <a:rPr kumimoji="1" lang="zh-CN" altLang="en-US" sz="700" b="1" dirty="0" smtClean="0">
                <a:solidFill>
                  <a:srgbClr val="00297A"/>
                </a:solidFill>
                <a:latin typeface="+mn-lt"/>
                <a:ea typeface="微软雅黑" pitchFamily="34" charset="-122"/>
              </a:rPr>
              <a:t>华为自有终端</a:t>
            </a:r>
            <a:endParaRPr kumimoji="1" lang="en-US" altLang="zh-CN" sz="700" b="1" dirty="0">
              <a:solidFill>
                <a:srgbClr val="00297A"/>
              </a:solidFill>
              <a:latin typeface="+mn-lt"/>
              <a:ea typeface="微软雅黑" pitchFamily="34" charset="-122"/>
            </a:endParaRPr>
          </a:p>
        </p:txBody>
      </p:sp>
      <p:sp>
        <p:nvSpPr>
          <p:cNvPr id="304" name="Text Box 45"/>
          <p:cNvSpPr txBox="1">
            <a:spLocks noChangeArrowheads="1"/>
          </p:cNvSpPr>
          <p:nvPr/>
        </p:nvSpPr>
        <p:spPr bwMode="auto">
          <a:xfrm>
            <a:off x="418613" y="1762753"/>
            <a:ext cx="308343" cy="607841"/>
          </a:xfrm>
          <a:prstGeom prst="rect">
            <a:avLst/>
          </a:prstGeom>
          <a:noFill/>
          <a:ln w="9525">
            <a:noFill/>
            <a:miter lim="800000"/>
            <a:headEnd/>
            <a:tailEnd/>
          </a:ln>
          <a:effectLst/>
        </p:spPr>
        <p:txBody>
          <a:bodyPr wrap="square" lIns="68562" tIns="34281" rIns="68562" bIns="34281">
            <a:spAutoFit/>
          </a:bodyPr>
          <a:lstStyle/>
          <a:p>
            <a:pPr algn="ctr">
              <a:spcBef>
                <a:spcPct val="50000"/>
              </a:spcBef>
              <a:buClrTx/>
              <a:buFontTx/>
              <a:buNone/>
            </a:pPr>
            <a:r>
              <a:rPr kumimoji="1" lang="zh-CN" altLang="en-US" sz="700" b="1" dirty="0" smtClean="0">
                <a:solidFill>
                  <a:srgbClr val="00297A"/>
                </a:solidFill>
                <a:latin typeface="+mn-lt"/>
                <a:ea typeface="微软雅黑" pitchFamily="34" charset="-122"/>
              </a:rPr>
              <a:t>第三方终端</a:t>
            </a:r>
            <a:endParaRPr kumimoji="1" lang="en-US" altLang="zh-CN" sz="700" b="1" dirty="0">
              <a:solidFill>
                <a:srgbClr val="00297A"/>
              </a:solidFill>
              <a:latin typeface="+mn-lt"/>
              <a:ea typeface="微软雅黑" pitchFamily="34" charset="-122"/>
            </a:endParaRPr>
          </a:p>
        </p:txBody>
      </p:sp>
      <p:sp>
        <p:nvSpPr>
          <p:cNvPr id="308" name="Text Box 45"/>
          <p:cNvSpPr txBox="1">
            <a:spLocks noChangeArrowheads="1"/>
          </p:cNvSpPr>
          <p:nvPr/>
        </p:nvSpPr>
        <p:spPr bwMode="auto">
          <a:xfrm>
            <a:off x="6424994" y="1225487"/>
            <a:ext cx="786809" cy="321186"/>
          </a:xfrm>
          <a:prstGeom prst="rect">
            <a:avLst/>
          </a:prstGeom>
          <a:noFill/>
          <a:ln w="9525">
            <a:noFill/>
            <a:miter lim="800000"/>
            <a:headEnd/>
            <a:tailEnd/>
          </a:ln>
          <a:effectLst/>
        </p:spPr>
        <p:txBody>
          <a:bodyPr wrap="square" lIns="51380" tIns="25690" rIns="51380" bIns="25690">
            <a:spAutoFit/>
          </a:bodyPr>
          <a:lstStyle/>
          <a:p>
            <a:pPr algn="ctr">
              <a:spcBef>
                <a:spcPct val="50000"/>
              </a:spcBef>
              <a:buClrTx/>
              <a:buFontTx/>
              <a:buNone/>
            </a:pPr>
            <a:r>
              <a:rPr kumimoji="1" lang="zh-CN" altLang="en-US" sz="700" b="1" dirty="0" smtClean="0">
                <a:solidFill>
                  <a:srgbClr val="00297A"/>
                </a:solidFill>
                <a:latin typeface="+mn-lt"/>
                <a:ea typeface="微软雅黑" pitchFamily="34" charset="-122"/>
              </a:rPr>
              <a:t>安全策略</a:t>
            </a:r>
            <a:endParaRPr kumimoji="1" lang="en-US" altLang="zh-CN" sz="700" dirty="0" smtClean="0">
              <a:solidFill>
                <a:srgbClr val="00297A"/>
              </a:solidFill>
              <a:latin typeface="+mn-lt"/>
              <a:ea typeface="微软雅黑" pitchFamily="34" charset="-122"/>
            </a:endParaRPr>
          </a:p>
          <a:p>
            <a:pPr algn="ctr">
              <a:spcBef>
                <a:spcPct val="50000"/>
              </a:spcBef>
              <a:buClrTx/>
              <a:buFontTx/>
              <a:buNone/>
            </a:pPr>
            <a:r>
              <a:rPr kumimoji="1" lang="zh-CN" altLang="en-US" sz="700" b="1" dirty="0" smtClean="0">
                <a:solidFill>
                  <a:srgbClr val="00297A"/>
                </a:solidFill>
                <a:latin typeface="+mn-lt"/>
                <a:ea typeface="微软雅黑" pitchFamily="34" charset="-122"/>
              </a:rPr>
              <a:t>终端管理</a:t>
            </a:r>
            <a:r>
              <a:rPr kumimoji="1" lang="en-US" altLang="zh-CN" sz="700" b="1" dirty="0" smtClean="0">
                <a:solidFill>
                  <a:srgbClr val="00297A"/>
                </a:solidFill>
                <a:latin typeface="+mn-lt"/>
                <a:ea typeface="微软雅黑" pitchFamily="34" charset="-122"/>
              </a:rPr>
              <a:t> </a:t>
            </a:r>
            <a:endParaRPr kumimoji="1" lang="en-US" altLang="zh-CN" sz="700" b="1" dirty="0">
              <a:solidFill>
                <a:srgbClr val="00297A"/>
              </a:solidFill>
              <a:latin typeface="+mn-lt"/>
              <a:ea typeface="微软雅黑" pitchFamily="34" charset="-122"/>
            </a:endParaRPr>
          </a:p>
        </p:txBody>
      </p:sp>
      <p:sp>
        <p:nvSpPr>
          <p:cNvPr id="324" name="Oval 136"/>
          <p:cNvSpPr>
            <a:spLocks noChangeArrowheads="1"/>
          </p:cNvSpPr>
          <p:nvPr/>
        </p:nvSpPr>
        <p:spPr bwMode="auto">
          <a:xfrm>
            <a:off x="7586175" y="2382847"/>
            <a:ext cx="1041986" cy="724442"/>
          </a:xfrm>
          <a:prstGeom prst="ellipse">
            <a:avLst/>
          </a:prstGeom>
          <a:solidFill>
            <a:schemeClr val="bg1">
              <a:lumMod val="85000"/>
              <a:alpha val="50000"/>
            </a:schemeClr>
          </a:solidFill>
          <a:ln w="12700" algn="ctr">
            <a:solidFill>
              <a:srgbClr val="00297A">
                <a:alpha val="25000"/>
              </a:srgbClr>
            </a:solidFill>
            <a:prstDash val="dash"/>
            <a:round/>
            <a:headEnd/>
            <a:tailEnd/>
          </a:ln>
          <a:effectLst/>
        </p:spPr>
        <p:txBody>
          <a:bodyPr wrap="square" lIns="51371" tIns="25687" rIns="51371" bIns="25687" anchor="ctr">
            <a:noAutofit/>
          </a:bodyPr>
          <a:lstStyle/>
          <a:p>
            <a:pPr>
              <a:buClrTx/>
              <a:buFontTx/>
              <a:buNone/>
            </a:pPr>
            <a:endParaRPr kumimoji="1" lang="zh-CN" altLang="en-US" sz="700" dirty="0">
              <a:latin typeface="+mn-lt"/>
              <a:ea typeface="微软雅黑" pitchFamily="34" charset="-122"/>
            </a:endParaRPr>
          </a:p>
        </p:txBody>
      </p:sp>
      <p:sp>
        <p:nvSpPr>
          <p:cNvPr id="325" name="Oval 136"/>
          <p:cNvSpPr>
            <a:spLocks noChangeArrowheads="1"/>
          </p:cNvSpPr>
          <p:nvPr/>
        </p:nvSpPr>
        <p:spPr bwMode="auto">
          <a:xfrm>
            <a:off x="6344382" y="3501385"/>
            <a:ext cx="999456" cy="724442"/>
          </a:xfrm>
          <a:prstGeom prst="ellipse">
            <a:avLst/>
          </a:prstGeom>
          <a:solidFill>
            <a:schemeClr val="bg1">
              <a:lumMod val="85000"/>
              <a:alpha val="50000"/>
            </a:schemeClr>
          </a:solidFill>
          <a:ln w="12700" algn="ctr">
            <a:solidFill>
              <a:srgbClr val="00297A">
                <a:alpha val="25000"/>
              </a:srgbClr>
            </a:solidFill>
            <a:prstDash val="dash"/>
            <a:round/>
            <a:headEnd/>
            <a:tailEnd/>
          </a:ln>
          <a:effectLst/>
        </p:spPr>
        <p:txBody>
          <a:bodyPr wrap="square" lIns="51371" tIns="25687" rIns="51371" bIns="25687" anchor="ctr">
            <a:noAutofit/>
          </a:bodyPr>
          <a:lstStyle/>
          <a:p>
            <a:pPr>
              <a:buClrTx/>
              <a:buFontTx/>
              <a:buNone/>
            </a:pPr>
            <a:endParaRPr kumimoji="1" lang="zh-CN" altLang="en-US" sz="700" dirty="0">
              <a:latin typeface="+mn-lt"/>
              <a:ea typeface="微软雅黑" pitchFamily="34" charset="-122"/>
            </a:endParaRPr>
          </a:p>
        </p:txBody>
      </p:sp>
      <p:sp>
        <p:nvSpPr>
          <p:cNvPr id="327" name="Text Box 45"/>
          <p:cNvSpPr txBox="1">
            <a:spLocks noChangeArrowheads="1"/>
          </p:cNvSpPr>
          <p:nvPr/>
        </p:nvSpPr>
        <p:spPr bwMode="auto">
          <a:xfrm>
            <a:off x="6386896" y="4210637"/>
            <a:ext cx="457200" cy="159604"/>
          </a:xfrm>
          <a:prstGeom prst="rect">
            <a:avLst/>
          </a:prstGeom>
          <a:noFill/>
          <a:ln w="9525">
            <a:noFill/>
            <a:miter lim="800000"/>
            <a:headEnd/>
            <a:tailEnd/>
          </a:ln>
          <a:effectLst/>
        </p:spPr>
        <p:txBody>
          <a:bodyPr wrap="square" lIns="51380" tIns="25690" rIns="51380" bIns="25690">
            <a:spAutoFit/>
          </a:bodyPr>
          <a:lstStyle/>
          <a:p>
            <a:pPr>
              <a:spcBef>
                <a:spcPct val="50000"/>
              </a:spcBef>
              <a:buClrTx/>
              <a:buFontTx/>
              <a:buNone/>
            </a:pPr>
            <a:r>
              <a:rPr kumimoji="1" lang="zh-CN" altLang="en-US" sz="700" dirty="0" smtClean="0">
                <a:latin typeface="+mn-lt"/>
                <a:ea typeface="微软雅黑" pitchFamily="34" charset="-122"/>
              </a:rPr>
              <a:t>网管</a:t>
            </a:r>
            <a:r>
              <a:rPr kumimoji="1" lang="en-US" altLang="zh-CN" sz="700" dirty="0" smtClean="0">
                <a:latin typeface="+mn-lt"/>
                <a:ea typeface="微软雅黑" pitchFamily="34" charset="-122"/>
              </a:rPr>
              <a:t> </a:t>
            </a:r>
            <a:endParaRPr kumimoji="1" lang="en-US" altLang="zh-CN" sz="700" dirty="0">
              <a:latin typeface="+mn-lt"/>
              <a:ea typeface="微软雅黑" pitchFamily="34" charset="-122"/>
            </a:endParaRPr>
          </a:p>
        </p:txBody>
      </p:sp>
      <p:sp>
        <p:nvSpPr>
          <p:cNvPr id="330" name="Text Box 45"/>
          <p:cNvSpPr txBox="1">
            <a:spLocks noChangeArrowheads="1"/>
          </p:cNvSpPr>
          <p:nvPr/>
        </p:nvSpPr>
        <p:spPr bwMode="auto">
          <a:xfrm>
            <a:off x="6652706" y="4210634"/>
            <a:ext cx="467833" cy="215444"/>
          </a:xfrm>
          <a:prstGeom prst="rect">
            <a:avLst/>
          </a:prstGeom>
          <a:noFill/>
          <a:ln w="9525">
            <a:noFill/>
            <a:miter lim="800000"/>
            <a:headEnd/>
            <a:tailEnd/>
          </a:ln>
          <a:effectLst/>
        </p:spPr>
        <p:txBody>
          <a:bodyPr wrap="square" lIns="0" tIns="0" rIns="0" bIns="0" anchor="ctr" anchorCtr="0">
            <a:spAutoFit/>
          </a:bodyPr>
          <a:lstStyle/>
          <a:p>
            <a:pPr algn="ctr">
              <a:spcBef>
                <a:spcPts val="0"/>
              </a:spcBef>
              <a:buClrTx/>
              <a:buFontTx/>
              <a:buNone/>
            </a:pPr>
            <a:r>
              <a:rPr kumimoji="1" lang="zh-CN" altLang="en-US" sz="700" dirty="0" smtClean="0">
                <a:latin typeface="+mn-lt"/>
                <a:ea typeface="微软雅黑" pitchFamily="34" charset="-122"/>
              </a:rPr>
              <a:t>数据库</a:t>
            </a:r>
            <a:endParaRPr kumimoji="1" lang="en-US" altLang="zh-CN" sz="700" dirty="0" smtClean="0">
              <a:latin typeface="+mn-lt"/>
              <a:ea typeface="微软雅黑" pitchFamily="34" charset="-122"/>
            </a:endParaRPr>
          </a:p>
          <a:p>
            <a:pPr algn="ctr">
              <a:spcBef>
                <a:spcPts val="0"/>
              </a:spcBef>
              <a:buClrTx/>
              <a:buFontTx/>
              <a:buNone/>
            </a:pPr>
            <a:r>
              <a:rPr kumimoji="1" lang="en-US" altLang="zh-CN" sz="700" dirty="0" smtClean="0">
                <a:latin typeface="+mn-lt"/>
                <a:ea typeface="微软雅黑" pitchFamily="34" charset="-122"/>
              </a:rPr>
              <a:t>/</a:t>
            </a:r>
            <a:r>
              <a:rPr kumimoji="1" lang="zh-CN" altLang="en-US" sz="700" dirty="0" smtClean="0">
                <a:latin typeface="+mn-lt"/>
                <a:ea typeface="微软雅黑" pitchFamily="34" charset="-122"/>
              </a:rPr>
              <a:t>目录服务</a:t>
            </a:r>
            <a:r>
              <a:rPr kumimoji="1" lang="en-US" altLang="zh-CN" sz="700" dirty="0" smtClean="0">
                <a:latin typeface="+mn-lt"/>
                <a:ea typeface="微软雅黑" pitchFamily="34" charset="-122"/>
              </a:rPr>
              <a:t> </a:t>
            </a:r>
            <a:endParaRPr kumimoji="1" lang="en-US" altLang="zh-CN" sz="700" dirty="0">
              <a:latin typeface="+mn-lt"/>
              <a:ea typeface="微软雅黑" pitchFamily="34" charset="-122"/>
            </a:endParaRPr>
          </a:p>
        </p:txBody>
      </p:sp>
      <p:pic>
        <p:nvPicPr>
          <p:cNvPr id="332" name="图片 331"/>
          <p:cNvPicPr>
            <a:picLocks noChangeAspect="1"/>
          </p:cNvPicPr>
          <p:nvPr/>
        </p:nvPicPr>
        <p:blipFill>
          <a:blip r:embed="rId16"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flipH="1">
            <a:off x="6482218" y="3584301"/>
            <a:ext cx="147049" cy="495228"/>
          </a:xfrm>
          <a:prstGeom prst="rect">
            <a:avLst/>
          </a:prstGeom>
          <a:ln>
            <a:noFill/>
          </a:ln>
          <a:effectLst>
            <a:outerShdw blurRad="50800" dist="38100" dir="2700000" algn="tl" rotWithShape="0">
              <a:prstClr val="black">
                <a:alpha val="40000"/>
              </a:prstClr>
            </a:outerShdw>
          </a:effectLst>
        </p:spPr>
      </p:pic>
      <p:pic>
        <p:nvPicPr>
          <p:cNvPr id="333" name="图片 332"/>
          <p:cNvPicPr>
            <a:picLocks noChangeAspect="1"/>
          </p:cNvPicPr>
          <p:nvPr/>
        </p:nvPicPr>
        <p:blipFill>
          <a:blip r:embed="rId16"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flipH="1">
            <a:off x="6814290" y="3584300"/>
            <a:ext cx="147049" cy="495228"/>
          </a:xfrm>
          <a:prstGeom prst="rect">
            <a:avLst/>
          </a:prstGeom>
          <a:ln>
            <a:noFill/>
          </a:ln>
          <a:effectLst>
            <a:outerShdw blurRad="50800" dist="38100" dir="2700000" algn="tl" rotWithShape="0">
              <a:prstClr val="black">
                <a:alpha val="40000"/>
              </a:prstClr>
            </a:outerShdw>
          </a:effectLst>
        </p:spPr>
      </p:pic>
      <p:sp>
        <p:nvSpPr>
          <p:cNvPr id="337" name="Oval 136"/>
          <p:cNvSpPr>
            <a:spLocks noChangeArrowheads="1"/>
          </p:cNvSpPr>
          <p:nvPr/>
        </p:nvSpPr>
        <p:spPr bwMode="auto">
          <a:xfrm>
            <a:off x="6355011" y="1748890"/>
            <a:ext cx="969544" cy="724443"/>
          </a:xfrm>
          <a:prstGeom prst="ellipse">
            <a:avLst/>
          </a:prstGeom>
          <a:solidFill>
            <a:schemeClr val="bg1">
              <a:lumMod val="85000"/>
              <a:alpha val="50000"/>
            </a:schemeClr>
          </a:solidFill>
          <a:ln w="12700" algn="ctr">
            <a:solidFill>
              <a:srgbClr val="00297A">
                <a:alpha val="25000"/>
              </a:srgbClr>
            </a:solidFill>
            <a:prstDash val="dash"/>
            <a:round/>
            <a:headEnd/>
            <a:tailEnd/>
          </a:ln>
          <a:effectLst/>
        </p:spPr>
        <p:txBody>
          <a:bodyPr wrap="square" lIns="68550" tIns="34275" rIns="68550" bIns="34275" anchor="ctr">
            <a:noAutofit/>
          </a:bodyPr>
          <a:lstStyle/>
          <a:p>
            <a:pPr>
              <a:buClrTx/>
              <a:buFontTx/>
              <a:buNone/>
            </a:pPr>
            <a:endParaRPr kumimoji="1" lang="zh-CN" altLang="en-US" sz="700" dirty="0">
              <a:latin typeface="+mn-lt"/>
              <a:ea typeface="微软雅黑" pitchFamily="34" charset="-122"/>
            </a:endParaRPr>
          </a:p>
        </p:txBody>
      </p:sp>
      <p:sp>
        <p:nvSpPr>
          <p:cNvPr id="338" name="Line 139"/>
          <p:cNvSpPr>
            <a:spLocks noChangeShapeType="1"/>
          </p:cNvSpPr>
          <p:nvPr/>
        </p:nvSpPr>
        <p:spPr bwMode="auto">
          <a:xfrm>
            <a:off x="6570136" y="2145041"/>
            <a:ext cx="363405" cy="4068"/>
          </a:xfrm>
          <a:prstGeom prst="line">
            <a:avLst/>
          </a:prstGeom>
          <a:noFill/>
          <a:ln w="19050">
            <a:solidFill>
              <a:schemeClr val="bg1">
                <a:lumMod val="65000"/>
              </a:schemeClr>
            </a:solidFill>
            <a:round/>
            <a:headEnd/>
            <a:tailEnd/>
          </a:ln>
          <a:effectLst/>
        </p:spPr>
        <p:txBody>
          <a:bodyPr wrap="square" lIns="68550" tIns="34275" rIns="68550" bIns="34275" anchor="ctr">
            <a:spAutoFit/>
          </a:bodyPr>
          <a:lstStyle/>
          <a:p>
            <a:pPr>
              <a:buClrTx/>
              <a:buFontTx/>
              <a:buNone/>
            </a:pPr>
            <a:endParaRPr kumimoji="1" lang="zh-CN" altLang="en-US" sz="700" dirty="0">
              <a:latin typeface="+mn-lt"/>
              <a:ea typeface="微软雅黑" pitchFamily="34" charset="-122"/>
            </a:endParaRPr>
          </a:p>
        </p:txBody>
      </p:sp>
      <p:sp>
        <p:nvSpPr>
          <p:cNvPr id="341" name="Line 140"/>
          <p:cNvSpPr>
            <a:spLocks noChangeShapeType="1"/>
          </p:cNvSpPr>
          <p:nvPr/>
        </p:nvSpPr>
        <p:spPr bwMode="auto">
          <a:xfrm flipH="1">
            <a:off x="6629670" y="2043937"/>
            <a:ext cx="3418" cy="186767"/>
          </a:xfrm>
          <a:prstGeom prst="line">
            <a:avLst/>
          </a:prstGeom>
          <a:noFill/>
          <a:ln w="19050">
            <a:solidFill>
              <a:schemeClr val="bg1">
                <a:lumMod val="65000"/>
              </a:schemeClr>
            </a:solidFill>
            <a:round/>
            <a:headEnd/>
            <a:tailEnd/>
          </a:ln>
          <a:effectLst/>
        </p:spPr>
        <p:txBody>
          <a:bodyPr wrap="square" lIns="68550" tIns="34275" rIns="68550" bIns="34275" anchor="ctr">
            <a:spAutoFit/>
          </a:bodyPr>
          <a:lstStyle/>
          <a:p>
            <a:pPr>
              <a:buClrTx/>
              <a:buFontTx/>
              <a:buNone/>
            </a:pPr>
            <a:endParaRPr kumimoji="1" lang="zh-CN" altLang="en-US" sz="700" dirty="0">
              <a:latin typeface="+mn-lt"/>
              <a:ea typeface="微软雅黑" pitchFamily="34" charset="-122"/>
            </a:endParaRPr>
          </a:p>
        </p:txBody>
      </p:sp>
      <p:pic>
        <p:nvPicPr>
          <p:cNvPr id="342" name="图片 341"/>
          <p:cNvPicPr>
            <a:picLocks noChangeAspect="1"/>
          </p:cNvPicPr>
          <p:nvPr/>
        </p:nvPicPr>
        <p:blipFill>
          <a:blip r:embed="rId17"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a:off x="6536425" y="2233272"/>
            <a:ext cx="180614" cy="232827"/>
          </a:xfrm>
          <a:prstGeom prst="rect">
            <a:avLst/>
          </a:prstGeom>
          <a:ln>
            <a:noFill/>
          </a:ln>
          <a:effectLst>
            <a:outerShdw blurRad="50800" dist="38100" dir="2700000" algn="tl" rotWithShape="0">
              <a:prstClr val="black">
                <a:alpha val="40000"/>
              </a:prstClr>
            </a:outerShdw>
          </a:effectLst>
        </p:spPr>
      </p:pic>
      <p:sp>
        <p:nvSpPr>
          <p:cNvPr id="343" name="Line 140"/>
          <p:cNvSpPr>
            <a:spLocks noChangeShapeType="1"/>
          </p:cNvSpPr>
          <p:nvPr/>
        </p:nvSpPr>
        <p:spPr bwMode="auto">
          <a:xfrm>
            <a:off x="6790292" y="2040197"/>
            <a:ext cx="873" cy="110739"/>
          </a:xfrm>
          <a:prstGeom prst="line">
            <a:avLst/>
          </a:prstGeom>
          <a:noFill/>
          <a:ln w="19050">
            <a:solidFill>
              <a:schemeClr val="bg1">
                <a:lumMod val="65000"/>
              </a:schemeClr>
            </a:solidFill>
            <a:round/>
            <a:headEnd/>
            <a:tailEnd/>
          </a:ln>
          <a:effectLst/>
        </p:spPr>
        <p:txBody>
          <a:bodyPr wrap="square" lIns="68550" tIns="34275" rIns="68550" bIns="34275" anchor="ctr">
            <a:spAutoFit/>
          </a:bodyPr>
          <a:lstStyle/>
          <a:p>
            <a:pPr>
              <a:buClrTx/>
              <a:buFontTx/>
              <a:buNone/>
            </a:pPr>
            <a:endParaRPr kumimoji="1" lang="zh-CN" altLang="en-US" sz="700" dirty="0">
              <a:latin typeface="+mn-lt"/>
              <a:ea typeface="微软雅黑" pitchFamily="34" charset="-122"/>
            </a:endParaRPr>
          </a:p>
        </p:txBody>
      </p:sp>
      <p:pic>
        <p:nvPicPr>
          <p:cNvPr id="344" name="图片 343"/>
          <p:cNvPicPr>
            <a:picLocks noChangeAspect="1"/>
          </p:cNvPicPr>
          <p:nvPr/>
        </p:nvPicPr>
        <p:blipFill>
          <a:blip r:embed="rId17"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a:off x="6533935" y="1830425"/>
            <a:ext cx="180614" cy="232827"/>
          </a:xfrm>
          <a:prstGeom prst="rect">
            <a:avLst/>
          </a:prstGeom>
          <a:ln>
            <a:noFill/>
          </a:ln>
          <a:effectLst>
            <a:outerShdw blurRad="50800" dist="38100" dir="2700000" algn="tl" rotWithShape="0">
              <a:prstClr val="black">
                <a:alpha val="40000"/>
              </a:prstClr>
            </a:outerShdw>
          </a:effectLst>
        </p:spPr>
      </p:pic>
      <p:pic>
        <p:nvPicPr>
          <p:cNvPr id="345" name="图片 344"/>
          <p:cNvPicPr>
            <a:picLocks noChangeAspect="1"/>
          </p:cNvPicPr>
          <p:nvPr/>
        </p:nvPicPr>
        <p:blipFill>
          <a:blip r:embed="rId17"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a:off x="6713540" y="1830425"/>
            <a:ext cx="180614" cy="232827"/>
          </a:xfrm>
          <a:prstGeom prst="rect">
            <a:avLst/>
          </a:prstGeom>
          <a:ln>
            <a:noFill/>
          </a:ln>
          <a:effectLst>
            <a:outerShdw blurRad="50800" dist="38100" dir="2700000" algn="tl" rotWithShape="0">
              <a:prstClr val="black">
                <a:alpha val="40000"/>
              </a:prstClr>
            </a:outerShdw>
          </a:effectLst>
        </p:spPr>
      </p:pic>
      <p:pic>
        <p:nvPicPr>
          <p:cNvPr id="346" name="图片 345"/>
          <p:cNvPicPr>
            <a:picLocks noChangeAspect="1"/>
          </p:cNvPicPr>
          <p:nvPr/>
        </p:nvPicPr>
        <p:blipFill>
          <a:blip r:embed="rId16"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flipH="1">
            <a:off x="6930993" y="1949855"/>
            <a:ext cx="188930" cy="501277"/>
          </a:xfrm>
          <a:prstGeom prst="rect">
            <a:avLst/>
          </a:prstGeom>
          <a:ln>
            <a:noFill/>
          </a:ln>
          <a:effectLst>
            <a:outerShdw blurRad="50800" dist="38100" dir="2700000" algn="tl" rotWithShape="0">
              <a:prstClr val="black">
                <a:alpha val="40000"/>
              </a:prstClr>
            </a:outerShdw>
          </a:effectLst>
        </p:spPr>
      </p:pic>
      <p:sp>
        <p:nvSpPr>
          <p:cNvPr id="347" name="TextBox 228"/>
          <p:cNvSpPr txBox="1">
            <a:spLocks noChangeArrowheads="1"/>
          </p:cNvSpPr>
          <p:nvPr/>
        </p:nvSpPr>
        <p:spPr bwMode="auto">
          <a:xfrm>
            <a:off x="6413657" y="2474854"/>
            <a:ext cx="837366" cy="176953"/>
          </a:xfrm>
          <a:prstGeom prst="rect">
            <a:avLst/>
          </a:prstGeom>
          <a:noFill/>
          <a:ln w="9525">
            <a:noFill/>
            <a:miter lim="800000"/>
            <a:headEnd/>
            <a:tailEnd/>
          </a:ln>
          <a:effectLst/>
        </p:spPr>
        <p:txBody>
          <a:bodyPr wrap="square" lIns="68562" tIns="34281" rIns="68562" bIns="34281">
            <a:spAutoFit/>
          </a:bodyPr>
          <a:lstStyle/>
          <a:p>
            <a:pPr algn="ctr">
              <a:spcBef>
                <a:spcPct val="50000"/>
              </a:spcBef>
              <a:buClrTx/>
              <a:buFontTx/>
              <a:buNone/>
            </a:pPr>
            <a:endParaRPr kumimoji="1" lang="zh-CN" altLang="en-US" sz="700" dirty="0">
              <a:latin typeface="+mn-lt"/>
              <a:ea typeface="微软雅黑" pitchFamily="34" charset="-122"/>
            </a:endParaRPr>
          </a:p>
        </p:txBody>
      </p:sp>
      <p:pic>
        <p:nvPicPr>
          <p:cNvPr id="352" name="图片 351"/>
          <p:cNvPicPr>
            <a:picLocks noChangeAspect="1"/>
          </p:cNvPicPr>
          <p:nvPr/>
        </p:nvPicPr>
        <p:blipFill>
          <a:blip r:embed="rId16"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flipH="1">
            <a:off x="7122634" y="3584301"/>
            <a:ext cx="147049" cy="495228"/>
          </a:xfrm>
          <a:prstGeom prst="rect">
            <a:avLst/>
          </a:prstGeom>
          <a:ln>
            <a:noFill/>
          </a:ln>
          <a:effectLst>
            <a:outerShdw blurRad="50800" dist="38100" dir="2700000" algn="tl" rotWithShape="0">
              <a:prstClr val="black">
                <a:alpha val="40000"/>
              </a:prstClr>
            </a:outerShdw>
          </a:effectLst>
        </p:spPr>
      </p:pic>
      <p:sp>
        <p:nvSpPr>
          <p:cNvPr id="353" name="Text Box 45"/>
          <p:cNvSpPr txBox="1">
            <a:spLocks noChangeArrowheads="1"/>
          </p:cNvSpPr>
          <p:nvPr/>
        </p:nvSpPr>
        <p:spPr bwMode="auto">
          <a:xfrm>
            <a:off x="7091823" y="4222682"/>
            <a:ext cx="467833" cy="159604"/>
          </a:xfrm>
          <a:prstGeom prst="rect">
            <a:avLst/>
          </a:prstGeom>
          <a:noFill/>
          <a:ln w="9525">
            <a:noFill/>
            <a:miter lim="800000"/>
            <a:headEnd/>
            <a:tailEnd/>
          </a:ln>
          <a:effectLst/>
        </p:spPr>
        <p:txBody>
          <a:bodyPr wrap="square" lIns="51380" tIns="25690" rIns="51380" bIns="25690">
            <a:spAutoFit/>
          </a:bodyPr>
          <a:lstStyle/>
          <a:p>
            <a:pPr>
              <a:spcBef>
                <a:spcPct val="50000"/>
              </a:spcBef>
              <a:buClrTx/>
              <a:buFontTx/>
              <a:buNone/>
            </a:pPr>
            <a:r>
              <a:rPr kumimoji="1" lang="en-US" altLang="zh-CN" sz="700" dirty="0" smtClean="0">
                <a:latin typeface="+mn-lt"/>
                <a:ea typeface="微软雅黑" pitchFamily="34" charset="-122"/>
              </a:rPr>
              <a:t>CA</a:t>
            </a:r>
            <a:endParaRPr kumimoji="1" lang="en-US" altLang="zh-CN" sz="700" dirty="0">
              <a:latin typeface="+mn-lt"/>
              <a:ea typeface="微软雅黑" pitchFamily="34" charset="-122"/>
            </a:endParaRPr>
          </a:p>
        </p:txBody>
      </p:sp>
      <p:pic>
        <p:nvPicPr>
          <p:cNvPr id="360" name="图片 359"/>
          <p:cNvPicPr>
            <a:picLocks noChangeAspect="1"/>
          </p:cNvPicPr>
          <p:nvPr/>
        </p:nvPicPr>
        <p:blipFill>
          <a:blip r:embed="rId16"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flipH="1">
            <a:off x="7862824" y="2511526"/>
            <a:ext cx="171035" cy="445100"/>
          </a:xfrm>
          <a:prstGeom prst="rect">
            <a:avLst/>
          </a:prstGeom>
          <a:ln>
            <a:noFill/>
          </a:ln>
          <a:effectLst>
            <a:outerShdw blurRad="50800" dist="38100" dir="2700000" algn="tl" rotWithShape="0">
              <a:prstClr val="black">
                <a:alpha val="40000"/>
              </a:prstClr>
            </a:outerShdw>
          </a:effectLst>
        </p:spPr>
      </p:pic>
      <p:pic>
        <p:nvPicPr>
          <p:cNvPr id="374" name="图片 373"/>
          <p:cNvPicPr>
            <a:picLocks noChangeAspect="1"/>
          </p:cNvPicPr>
          <p:nvPr/>
        </p:nvPicPr>
        <p:blipFill>
          <a:blip r:embed="rId16"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flipH="1">
            <a:off x="8253140" y="2511526"/>
            <a:ext cx="171035" cy="445100"/>
          </a:xfrm>
          <a:prstGeom prst="rect">
            <a:avLst/>
          </a:prstGeom>
          <a:ln>
            <a:noFill/>
          </a:ln>
          <a:effectLst>
            <a:outerShdw blurRad="50800" dist="38100" dir="2700000" algn="tl" rotWithShape="0">
              <a:prstClr val="black">
                <a:alpha val="40000"/>
              </a:prstClr>
            </a:outerShdw>
          </a:effectLst>
        </p:spPr>
      </p:pic>
      <p:sp>
        <p:nvSpPr>
          <p:cNvPr id="376" name="Text Box 45"/>
          <p:cNvSpPr txBox="1">
            <a:spLocks noChangeArrowheads="1"/>
          </p:cNvSpPr>
          <p:nvPr/>
        </p:nvSpPr>
        <p:spPr bwMode="auto">
          <a:xfrm>
            <a:off x="7590473" y="3268979"/>
            <a:ext cx="1114425" cy="428908"/>
          </a:xfrm>
          <a:prstGeom prst="rect">
            <a:avLst/>
          </a:prstGeom>
          <a:noFill/>
          <a:ln w="9525">
            <a:noFill/>
            <a:miter lim="800000"/>
            <a:headEnd/>
            <a:tailEnd/>
          </a:ln>
          <a:effectLst/>
        </p:spPr>
        <p:txBody>
          <a:bodyPr wrap="square" lIns="51380" tIns="25690" rIns="51380" bIns="25690">
            <a:spAutoFit/>
          </a:bodyPr>
          <a:lstStyle/>
          <a:p>
            <a:pPr algn="ctr">
              <a:spcBef>
                <a:spcPct val="50000"/>
              </a:spcBef>
              <a:buClrTx/>
              <a:buFontTx/>
              <a:buNone/>
            </a:pPr>
            <a:r>
              <a:rPr kumimoji="1" lang="zh-CN" altLang="en-US" sz="700" dirty="0" smtClean="0">
                <a:latin typeface="+mn-lt"/>
                <a:ea typeface="微软雅黑" pitchFamily="34" charset="-122"/>
              </a:rPr>
              <a:t>教育应用系统</a:t>
            </a:r>
            <a:r>
              <a:rPr kumimoji="1" lang="en-US" altLang="zh-CN" sz="700" dirty="0" smtClean="0">
                <a:latin typeface="+mn-lt"/>
                <a:ea typeface="微软雅黑" pitchFamily="34" charset="-122"/>
              </a:rPr>
              <a:t>  </a:t>
            </a:r>
          </a:p>
          <a:p>
            <a:pPr algn="ctr">
              <a:spcBef>
                <a:spcPct val="50000"/>
              </a:spcBef>
              <a:buClrTx/>
              <a:buFontTx/>
              <a:buNone/>
            </a:pPr>
            <a:r>
              <a:rPr kumimoji="1" lang="zh-CN" altLang="en-US" sz="700" dirty="0" smtClean="0">
                <a:latin typeface="+mn-lt"/>
                <a:ea typeface="微软雅黑" pitchFamily="34" charset="-122"/>
              </a:rPr>
              <a:t>（</a:t>
            </a:r>
            <a:r>
              <a:rPr kumimoji="1" lang="en-US" altLang="zh-CN" sz="700" dirty="0" smtClean="0">
                <a:latin typeface="+mn-lt"/>
                <a:ea typeface="微软雅黑" pitchFamily="34" charset="-122"/>
              </a:rPr>
              <a:t> </a:t>
            </a:r>
            <a:r>
              <a:rPr kumimoji="1" lang="zh-CN" altLang="en-US" sz="700" dirty="0" smtClean="0">
                <a:latin typeface="+mn-lt"/>
                <a:ea typeface="微软雅黑" pitchFamily="34" charset="-122"/>
              </a:rPr>
              <a:t>学习管理、课件中心、互动社区</a:t>
            </a:r>
            <a:r>
              <a:rPr kumimoji="1" lang="en-US" altLang="zh-CN" sz="700" dirty="0" smtClean="0">
                <a:latin typeface="+mn-lt"/>
                <a:ea typeface="微软雅黑" pitchFamily="34" charset="-122"/>
              </a:rPr>
              <a:t>……</a:t>
            </a:r>
            <a:r>
              <a:rPr kumimoji="1" lang="zh-CN" altLang="en-US" sz="700" dirty="0" smtClean="0">
                <a:latin typeface="+mn-lt"/>
                <a:ea typeface="微软雅黑" pitchFamily="34" charset="-122"/>
              </a:rPr>
              <a:t>）</a:t>
            </a:r>
            <a:endParaRPr kumimoji="1" lang="en-US" altLang="zh-CN" sz="700" dirty="0">
              <a:latin typeface="+mn-lt"/>
              <a:ea typeface="微软雅黑" pitchFamily="34" charset="-122"/>
            </a:endParaRPr>
          </a:p>
        </p:txBody>
      </p:sp>
      <p:sp>
        <p:nvSpPr>
          <p:cNvPr id="381" name="Text Box 45"/>
          <p:cNvSpPr txBox="1">
            <a:spLocks noChangeArrowheads="1"/>
          </p:cNvSpPr>
          <p:nvPr/>
        </p:nvSpPr>
        <p:spPr bwMode="auto">
          <a:xfrm>
            <a:off x="7680282" y="1226323"/>
            <a:ext cx="920793" cy="159604"/>
          </a:xfrm>
          <a:prstGeom prst="rect">
            <a:avLst/>
          </a:prstGeom>
          <a:noFill/>
          <a:ln w="9525">
            <a:noFill/>
            <a:miter lim="800000"/>
            <a:headEnd/>
            <a:tailEnd/>
          </a:ln>
          <a:effectLst/>
        </p:spPr>
        <p:txBody>
          <a:bodyPr wrap="square" lIns="51380" tIns="25690" rIns="51380" bIns="25690">
            <a:spAutoFit/>
          </a:bodyPr>
          <a:lstStyle/>
          <a:p>
            <a:pPr algn="ctr">
              <a:spcBef>
                <a:spcPct val="50000"/>
              </a:spcBef>
              <a:buClrTx/>
              <a:buFontTx/>
              <a:buNone/>
            </a:pPr>
            <a:r>
              <a:rPr kumimoji="1" lang="zh-CN" altLang="en-US" sz="700" b="1" dirty="0" smtClean="0">
                <a:solidFill>
                  <a:srgbClr val="00297A"/>
                </a:solidFill>
                <a:latin typeface="+mn-lt"/>
                <a:ea typeface="微软雅黑" pitchFamily="34" charset="-122"/>
              </a:rPr>
              <a:t>教育应用平台</a:t>
            </a:r>
            <a:endParaRPr kumimoji="1" lang="en-US" altLang="zh-CN" sz="700" b="1" dirty="0">
              <a:solidFill>
                <a:srgbClr val="00297A"/>
              </a:solidFill>
              <a:latin typeface="+mn-lt"/>
              <a:ea typeface="微软雅黑" pitchFamily="34" charset="-122"/>
            </a:endParaRPr>
          </a:p>
        </p:txBody>
      </p:sp>
      <p:sp>
        <p:nvSpPr>
          <p:cNvPr id="382" name="Text Box 45"/>
          <p:cNvSpPr txBox="1">
            <a:spLocks noChangeArrowheads="1"/>
          </p:cNvSpPr>
          <p:nvPr/>
        </p:nvSpPr>
        <p:spPr bwMode="auto">
          <a:xfrm>
            <a:off x="6450199" y="2514446"/>
            <a:ext cx="839523" cy="107722"/>
          </a:xfrm>
          <a:prstGeom prst="rect">
            <a:avLst/>
          </a:prstGeom>
          <a:noFill/>
          <a:ln w="9525">
            <a:noFill/>
            <a:miter lim="800000"/>
            <a:headEnd/>
            <a:tailEnd/>
          </a:ln>
          <a:effectLst/>
        </p:spPr>
        <p:txBody>
          <a:bodyPr wrap="square" lIns="0" tIns="0" rIns="0" bIns="0" anchor="ctr" anchorCtr="0">
            <a:spAutoFit/>
          </a:bodyPr>
          <a:lstStyle/>
          <a:p>
            <a:pPr algn="ctr">
              <a:spcBef>
                <a:spcPct val="50000"/>
              </a:spcBef>
              <a:buClrTx/>
              <a:buFontTx/>
              <a:buNone/>
            </a:pPr>
            <a:r>
              <a:rPr kumimoji="1" lang="en-US" altLang="zh-CN" sz="700" dirty="0" smtClean="0">
                <a:latin typeface="+mn-lt"/>
                <a:ea typeface="微软雅黑" pitchFamily="34" charset="-122"/>
              </a:rPr>
              <a:t>TSM</a:t>
            </a:r>
            <a:r>
              <a:rPr kumimoji="1" lang="zh-CN" altLang="en-US" sz="700" dirty="0" smtClean="0">
                <a:latin typeface="+mn-lt"/>
                <a:ea typeface="微软雅黑" pitchFamily="34" charset="-122"/>
              </a:rPr>
              <a:t> （策略服务器） </a:t>
            </a:r>
            <a:endParaRPr kumimoji="1" lang="en-US" altLang="zh-CN" sz="700" dirty="0">
              <a:latin typeface="+mn-lt"/>
              <a:ea typeface="微软雅黑" pitchFamily="34" charset="-122"/>
            </a:endParaRPr>
          </a:p>
        </p:txBody>
      </p:sp>
      <p:sp>
        <p:nvSpPr>
          <p:cNvPr id="384" name="Text Box 45"/>
          <p:cNvSpPr txBox="1">
            <a:spLocks noChangeArrowheads="1"/>
          </p:cNvSpPr>
          <p:nvPr/>
        </p:nvSpPr>
        <p:spPr bwMode="auto">
          <a:xfrm>
            <a:off x="6346053" y="3251613"/>
            <a:ext cx="1055197" cy="107722"/>
          </a:xfrm>
          <a:prstGeom prst="rect">
            <a:avLst/>
          </a:prstGeom>
          <a:noFill/>
          <a:ln w="9525">
            <a:noFill/>
            <a:miter lim="800000"/>
            <a:headEnd/>
            <a:tailEnd/>
          </a:ln>
          <a:effectLst/>
        </p:spPr>
        <p:txBody>
          <a:bodyPr wrap="square" lIns="0" tIns="0" rIns="0" bIns="0" anchor="ctr" anchorCtr="0">
            <a:spAutoFit/>
          </a:bodyPr>
          <a:lstStyle/>
          <a:p>
            <a:pPr algn="ctr">
              <a:spcBef>
                <a:spcPct val="50000"/>
              </a:spcBef>
              <a:buClrTx/>
              <a:buFontTx/>
              <a:buNone/>
            </a:pPr>
            <a:r>
              <a:rPr kumimoji="1" lang="en-US" altLang="zh-CN" sz="700" dirty="0" smtClean="0">
                <a:latin typeface="+mn-lt"/>
                <a:ea typeface="微软雅黑" pitchFamily="34" charset="-122"/>
              </a:rPr>
              <a:t>MDM</a:t>
            </a:r>
            <a:r>
              <a:rPr kumimoji="1" lang="zh-CN" altLang="en-US" sz="700" dirty="0" smtClean="0">
                <a:latin typeface="+mn-lt"/>
                <a:ea typeface="微软雅黑" pitchFamily="34" charset="-122"/>
              </a:rPr>
              <a:t>（移动设备管理）</a:t>
            </a:r>
            <a:endParaRPr kumimoji="1" lang="en-US" altLang="zh-CN" sz="700" dirty="0">
              <a:latin typeface="+mn-lt"/>
              <a:ea typeface="微软雅黑" pitchFamily="34" charset="-122"/>
            </a:endParaRPr>
          </a:p>
        </p:txBody>
      </p:sp>
      <p:pic>
        <p:nvPicPr>
          <p:cNvPr id="385" name="Picture 2" descr="E:\jin_ICON\FW-1.png"/>
          <p:cNvPicPr>
            <a:picLocks noChangeAspect="1" noChangeArrowheads="1"/>
          </p:cNvPicPr>
          <p:nvPr/>
        </p:nvPicPr>
        <p:blipFill>
          <a:blip r:embed="rId18"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5239222" y="1666960"/>
            <a:ext cx="443568" cy="273523"/>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386" name="TextBox 228"/>
          <p:cNvSpPr txBox="1">
            <a:spLocks noChangeArrowheads="1"/>
          </p:cNvSpPr>
          <p:nvPr/>
        </p:nvSpPr>
        <p:spPr bwMode="auto">
          <a:xfrm>
            <a:off x="5621103" y="1694594"/>
            <a:ext cx="472272" cy="267234"/>
          </a:xfrm>
          <a:prstGeom prst="rect">
            <a:avLst/>
          </a:prstGeom>
          <a:noFill/>
          <a:ln w="9525">
            <a:noFill/>
            <a:miter lim="800000"/>
            <a:headEnd/>
            <a:tailEnd/>
          </a:ln>
        </p:spPr>
        <p:txBody>
          <a:bodyPr wrap="none" lIns="51290" tIns="25645" rIns="51290" bIns="25645">
            <a:spAutoFit/>
          </a:bodyPr>
          <a:lstStyle/>
          <a:p>
            <a:pPr algn="ctr">
              <a:buClrTx/>
              <a:buFontTx/>
              <a:buNone/>
            </a:pPr>
            <a:r>
              <a:rPr kumimoji="1" lang="en-US" altLang="zh-CN" sz="700" dirty="0" smtClean="0">
                <a:latin typeface="+mn-lt"/>
                <a:ea typeface="微软雅黑" pitchFamily="34" charset="-122"/>
              </a:rPr>
              <a:t>SVN</a:t>
            </a:r>
          </a:p>
          <a:p>
            <a:pPr algn="ctr">
              <a:buClrTx/>
              <a:buFontTx/>
              <a:buNone/>
            </a:pPr>
            <a:r>
              <a:rPr kumimoji="1" lang="en-US" altLang="zh-CN" sz="700" dirty="0" smtClean="0">
                <a:latin typeface="+mn-lt"/>
                <a:ea typeface="微软雅黑" pitchFamily="34" charset="-122"/>
              </a:rPr>
              <a:t>VPN</a:t>
            </a:r>
            <a:r>
              <a:rPr kumimoji="1" lang="zh-CN" altLang="en-US" sz="700" dirty="0" smtClean="0">
                <a:latin typeface="+mn-lt"/>
                <a:ea typeface="微软雅黑" pitchFamily="34" charset="-122"/>
              </a:rPr>
              <a:t>网关</a:t>
            </a:r>
            <a:endParaRPr kumimoji="1" lang="zh-CN" altLang="en-US" sz="700" dirty="0">
              <a:latin typeface="+mn-lt"/>
              <a:ea typeface="微软雅黑" pitchFamily="34" charset="-122"/>
            </a:endParaRPr>
          </a:p>
        </p:txBody>
      </p:sp>
      <p:cxnSp>
        <p:nvCxnSpPr>
          <p:cNvPr id="388" name="直接连接符 387"/>
          <p:cNvCxnSpPr/>
          <p:nvPr/>
        </p:nvCxnSpPr>
        <p:spPr bwMode="auto">
          <a:xfrm flipV="1">
            <a:off x="4629150" y="1775146"/>
            <a:ext cx="665624" cy="9204"/>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0" name="直接连接符 389"/>
          <p:cNvCxnSpPr/>
          <p:nvPr/>
        </p:nvCxnSpPr>
        <p:spPr bwMode="auto">
          <a:xfrm>
            <a:off x="5461011" y="1889045"/>
            <a:ext cx="8297" cy="1810994"/>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1" name="直接连接符 390"/>
          <p:cNvCxnSpPr>
            <a:stCxn id="265" idx="3"/>
            <a:endCxn id="555" idx="2"/>
          </p:cNvCxnSpPr>
          <p:nvPr/>
        </p:nvCxnSpPr>
        <p:spPr bwMode="auto">
          <a:xfrm flipV="1">
            <a:off x="5182403" y="2840509"/>
            <a:ext cx="201029" cy="184256"/>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3" name="直接连接符 422"/>
          <p:cNvCxnSpPr/>
          <p:nvPr/>
        </p:nvCxnSpPr>
        <p:spPr bwMode="auto">
          <a:xfrm flipH="1" flipV="1">
            <a:off x="5458023" y="4146618"/>
            <a:ext cx="173606" cy="3844"/>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2" name="组合 633"/>
          <p:cNvGrpSpPr/>
          <p:nvPr/>
        </p:nvGrpSpPr>
        <p:grpSpPr>
          <a:xfrm>
            <a:off x="5203817" y="3697276"/>
            <a:ext cx="515528" cy="119651"/>
            <a:chOff x="7326148" y="3285461"/>
            <a:chExt cx="435611" cy="223273"/>
          </a:xfrm>
        </p:grpSpPr>
        <p:cxnSp>
          <p:nvCxnSpPr>
            <p:cNvPr id="400" name="直接连接符 399"/>
            <p:cNvCxnSpPr/>
            <p:nvPr/>
          </p:nvCxnSpPr>
          <p:spPr bwMode="auto">
            <a:xfrm>
              <a:off x="7329230" y="3311864"/>
              <a:ext cx="348700" cy="33235"/>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1" name="直接连接符 400"/>
            <p:cNvCxnSpPr/>
            <p:nvPr/>
          </p:nvCxnSpPr>
          <p:spPr bwMode="auto">
            <a:xfrm>
              <a:off x="7326148" y="3473422"/>
              <a:ext cx="348700" cy="33235"/>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2" name="直接连接符 401"/>
            <p:cNvCxnSpPr/>
            <p:nvPr/>
          </p:nvCxnSpPr>
          <p:spPr bwMode="auto">
            <a:xfrm>
              <a:off x="7673088" y="3343945"/>
              <a:ext cx="3082" cy="164789"/>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3" name="直接连接符 402"/>
            <p:cNvCxnSpPr/>
            <p:nvPr/>
          </p:nvCxnSpPr>
          <p:spPr bwMode="auto">
            <a:xfrm>
              <a:off x="7330991" y="3308402"/>
              <a:ext cx="3082" cy="164789"/>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4" name="直接连接符 403"/>
            <p:cNvCxnSpPr/>
            <p:nvPr/>
          </p:nvCxnSpPr>
          <p:spPr bwMode="auto">
            <a:xfrm>
              <a:off x="7756917" y="3323266"/>
              <a:ext cx="3082" cy="164789"/>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5" name="直接连接符 404"/>
            <p:cNvCxnSpPr/>
            <p:nvPr/>
          </p:nvCxnSpPr>
          <p:spPr bwMode="auto">
            <a:xfrm>
              <a:off x="7413059" y="3286015"/>
              <a:ext cx="348700" cy="33235"/>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16" name="直接连接符 415"/>
            <p:cNvCxnSpPr/>
            <p:nvPr/>
          </p:nvCxnSpPr>
          <p:spPr bwMode="auto">
            <a:xfrm flipV="1">
              <a:off x="7686031" y="3484500"/>
              <a:ext cx="69036" cy="23264"/>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17" name="直接连接符 416"/>
            <p:cNvCxnSpPr/>
            <p:nvPr/>
          </p:nvCxnSpPr>
          <p:spPr bwMode="auto">
            <a:xfrm flipV="1">
              <a:off x="7676169" y="3324235"/>
              <a:ext cx="69036" cy="23264"/>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1" name="直接连接符 420"/>
            <p:cNvCxnSpPr/>
            <p:nvPr/>
          </p:nvCxnSpPr>
          <p:spPr bwMode="auto">
            <a:xfrm flipV="1">
              <a:off x="7345784" y="3285461"/>
              <a:ext cx="69036" cy="23264"/>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 name="组合 634"/>
          <p:cNvGrpSpPr/>
          <p:nvPr/>
        </p:nvGrpSpPr>
        <p:grpSpPr>
          <a:xfrm>
            <a:off x="5211507" y="3745136"/>
            <a:ext cx="394449" cy="37605"/>
            <a:chOff x="7070650" y="3615057"/>
            <a:chExt cx="467836" cy="148856"/>
          </a:xfrm>
          <a:effectLst>
            <a:outerShdw blurRad="50800" dist="38100" dir="2700000" algn="tl" rotWithShape="0">
              <a:prstClr val="black">
                <a:alpha val="40000"/>
              </a:prstClr>
            </a:outerShdw>
          </a:effectLst>
        </p:grpSpPr>
        <p:cxnSp>
          <p:nvCxnSpPr>
            <p:cNvPr id="396" name="直接箭头连接符 395"/>
            <p:cNvCxnSpPr/>
            <p:nvPr/>
          </p:nvCxnSpPr>
          <p:spPr bwMode="auto">
            <a:xfrm>
              <a:off x="7240771" y="3710749"/>
              <a:ext cx="244551" cy="42544"/>
            </a:xfrm>
            <a:prstGeom prst="straightConnector1">
              <a:avLst/>
            </a:prstGeom>
            <a:noFill/>
            <a:ln w="12700">
              <a:solidFill>
                <a:schemeClr val="bg1">
                  <a:lumMod val="65000"/>
                </a:schemeClr>
              </a:solidFill>
              <a:headEnd type="none" w="med" len="med"/>
              <a:tailEnd type="stealth" w="sm"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7" name="直接箭头连接符 396"/>
            <p:cNvCxnSpPr/>
            <p:nvPr/>
          </p:nvCxnSpPr>
          <p:spPr bwMode="auto">
            <a:xfrm flipH="1" flipV="1">
              <a:off x="7123814" y="3636335"/>
              <a:ext cx="244548" cy="42519"/>
            </a:xfrm>
            <a:prstGeom prst="straightConnector1">
              <a:avLst/>
            </a:prstGeom>
            <a:noFill/>
            <a:ln w="12700">
              <a:solidFill>
                <a:schemeClr val="bg1">
                  <a:lumMod val="65000"/>
                </a:schemeClr>
              </a:solidFill>
              <a:headEnd type="none" w="med" len="med"/>
              <a:tailEnd type="stealth" w="sm"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8" name="直接箭头连接符 397"/>
            <p:cNvCxnSpPr/>
            <p:nvPr/>
          </p:nvCxnSpPr>
          <p:spPr bwMode="auto">
            <a:xfrm>
              <a:off x="7293935" y="3615057"/>
              <a:ext cx="244551" cy="42544"/>
            </a:xfrm>
            <a:prstGeom prst="straightConnector1">
              <a:avLst/>
            </a:prstGeom>
            <a:noFill/>
            <a:ln w="12700">
              <a:solidFill>
                <a:schemeClr val="bg1">
                  <a:lumMod val="65000"/>
                </a:schemeClr>
              </a:solidFill>
              <a:headEnd type="none" w="med" len="med"/>
              <a:tailEnd type="stealth" w="sm"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9" name="直接箭头连接符 398"/>
            <p:cNvCxnSpPr/>
            <p:nvPr/>
          </p:nvCxnSpPr>
          <p:spPr bwMode="auto">
            <a:xfrm flipH="1" flipV="1">
              <a:off x="7070650" y="3721394"/>
              <a:ext cx="244548" cy="42519"/>
            </a:xfrm>
            <a:prstGeom prst="straightConnector1">
              <a:avLst/>
            </a:prstGeom>
            <a:noFill/>
            <a:ln w="12700">
              <a:solidFill>
                <a:schemeClr val="bg1">
                  <a:lumMod val="65000"/>
                </a:schemeClr>
              </a:solidFill>
              <a:headEnd type="none" w="med" len="med"/>
              <a:tailEnd type="stealth" w="sm"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422" name="直接连接符 421"/>
          <p:cNvCxnSpPr>
            <a:endCxn id="430" idx="0"/>
          </p:cNvCxnSpPr>
          <p:nvPr/>
        </p:nvCxnSpPr>
        <p:spPr bwMode="auto">
          <a:xfrm flipV="1">
            <a:off x="5461939" y="3827336"/>
            <a:ext cx="2782" cy="331350"/>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5" name="直接连接符 424"/>
          <p:cNvCxnSpPr/>
          <p:nvPr/>
        </p:nvCxnSpPr>
        <p:spPr bwMode="auto">
          <a:xfrm flipH="1" flipV="1">
            <a:off x="5472498" y="3274478"/>
            <a:ext cx="176906" cy="8388"/>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26" name="TextBox 228"/>
          <p:cNvSpPr txBox="1">
            <a:spLocks noChangeArrowheads="1"/>
          </p:cNvSpPr>
          <p:nvPr/>
        </p:nvSpPr>
        <p:spPr bwMode="auto">
          <a:xfrm>
            <a:off x="4726367" y="1223575"/>
            <a:ext cx="827834" cy="159632"/>
          </a:xfrm>
          <a:prstGeom prst="rect">
            <a:avLst/>
          </a:prstGeom>
          <a:noFill/>
          <a:ln w="9525">
            <a:noFill/>
            <a:miter lim="800000"/>
            <a:headEnd/>
            <a:tailEnd/>
          </a:ln>
          <a:effectLst/>
        </p:spPr>
        <p:txBody>
          <a:bodyPr wrap="square" lIns="51380" tIns="25690" rIns="51380" bIns="25690">
            <a:spAutoFit/>
          </a:bodyPr>
          <a:lstStyle/>
          <a:p>
            <a:pPr algn="ctr">
              <a:spcBef>
                <a:spcPct val="50000"/>
              </a:spcBef>
              <a:buClrTx/>
              <a:buFontTx/>
              <a:buNone/>
            </a:pPr>
            <a:r>
              <a:rPr kumimoji="1" lang="zh-CN" altLang="en-US" sz="700" b="1" dirty="0" smtClean="0">
                <a:solidFill>
                  <a:srgbClr val="00297A"/>
                </a:solidFill>
                <a:latin typeface="+mn-lt"/>
                <a:ea typeface="微软雅黑" pitchFamily="34" charset="-122"/>
              </a:rPr>
              <a:t>学校总部</a:t>
            </a:r>
            <a:endParaRPr kumimoji="1" lang="zh-CN" altLang="en-US" sz="700" b="1" dirty="0">
              <a:solidFill>
                <a:srgbClr val="00297A"/>
              </a:solidFill>
              <a:latin typeface="+mn-lt"/>
              <a:ea typeface="微软雅黑" pitchFamily="34" charset="-122"/>
            </a:endParaRPr>
          </a:p>
        </p:txBody>
      </p:sp>
      <p:sp>
        <p:nvSpPr>
          <p:cNvPr id="427" name="TextBox 228"/>
          <p:cNvSpPr txBox="1">
            <a:spLocks noChangeArrowheads="1"/>
          </p:cNvSpPr>
          <p:nvPr/>
        </p:nvSpPr>
        <p:spPr bwMode="auto">
          <a:xfrm>
            <a:off x="5621501" y="3379057"/>
            <a:ext cx="405128" cy="107722"/>
          </a:xfrm>
          <a:prstGeom prst="rect">
            <a:avLst/>
          </a:prstGeom>
          <a:noFill/>
          <a:ln w="9525">
            <a:noFill/>
            <a:miter lim="800000"/>
            <a:headEnd/>
            <a:tailEnd/>
          </a:ln>
          <a:effectLst/>
        </p:spPr>
        <p:txBody>
          <a:bodyPr wrap="square" lIns="0" tIns="0" rIns="0" bIns="0" anchor="ctr" anchorCtr="0">
            <a:spAutoFit/>
          </a:bodyPr>
          <a:lstStyle/>
          <a:p>
            <a:pPr algn="ctr">
              <a:spcBef>
                <a:spcPct val="50000"/>
              </a:spcBef>
              <a:buClrTx/>
              <a:buFontTx/>
              <a:buNone/>
            </a:pPr>
            <a:r>
              <a:rPr kumimoji="1" lang="zh-CN" altLang="en-US" sz="700" dirty="0" smtClean="0">
                <a:latin typeface="+mn-lt"/>
                <a:ea typeface="微软雅黑" pitchFamily="34" charset="-122"/>
              </a:rPr>
              <a:t>校总部</a:t>
            </a:r>
            <a:r>
              <a:rPr kumimoji="1" lang="en-US" altLang="zh-CN" sz="700" dirty="0" smtClean="0">
                <a:latin typeface="+mn-lt"/>
                <a:ea typeface="微软雅黑" pitchFamily="34" charset="-122"/>
              </a:rPr>
              <a:t>AC</a:t>
            </a:r>
            <a:endParaRPr kumimoji="1" lang="zh-CN" altLang="en-US" sz="700" dirty="0">
              <a:latin typeface="+mn-lt"/>
              <a:ea typeface="微软雅黑" pitchFamily="34" charset="-122"/>
            </a:endParaRPr>
          </a:p>
        </p:txBody>
      </p:sp>
      <p:pic>
        <p:nvPicPr>
          <p:cNvPr id="429" name="图片 9"/>
          <p:cNvPicPr>
            <a:picLocks noChangeAspect="1"/>
          </p:cNvPicPr>
          <p:nvPr/>
        </p:nvPicPr>
        <p:blipFill>
          <a:blip r:embed="rId4" cstate="print">
            <a:duotone>
              <a:prstClr val="black"/>
              <a:schemeClr val="accent4">
                <a:tint val="45000"/>
                <a:satMod val="400000"/>
              </a:schemeClr>
            </a:duotone>
            <a:lum/>
            <a:extLst>
              <a:ext uri="{28A0092B-C50C-407E-A947-70E740481C1C}">
                <a14:useLocalDpi xmlns:a14="http://schemas.microsoft.com/office/drawing/2010/main" xmlns="" val="0"/>
              </a:ext>
            </a:extLst>
          </a:blip>
          <a:srcRect/>
          <a:stretch>
            <a:fillRect/>
          </a:stretch>
        </p:blipFill>
        <p:spPr bwMode="auto">
          <a:xfrm rot="5220107">
            <a:off x="5406933" y="4189984"/>
            <a:ext cx="216175" cy="23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1" name="TextBox 228"/>
          <p:cNvSpPr txBox="1">
            <a:spLocks noChangeArrowheads="1"/>
          </p:cNvSpPr>
          <p:nvPr/>
        </p:nvSpPr>
        <p:spPr bwMode="auto">
          <a:xfrm>
            <a:off x="5717943" y="4251843"/>
            <a:ext cx="157032"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AP</a:t>
            </a:r>
            <a:endParaRPr kumimoji="1" lang="zh-CN" altLang="en-US" sz="700" dirty="0">
              <a:latin typeface="+mn-lt"/>
              <a:ea typeface="微软雅黑" pitchFamily="34" charset="-122"/>
            </a:endParaRPr>
          </a:p>
        </p:txBody>
      </p:sp>
      <p:sp>
        <p:nvSpPr>
          <p:cNvPr id="433" name="TextBox 228"/>
          <p:cNvSpPr txBox="1">
            <a:spLocks noChangeArrowheads="1"/>
          </p:cNvSpPr>
          <p:nvPr/>
        </p:nvSpPr>
        <p:spPr bwMode="auto">
          <a:xfrm>
            <a:off x="4946272" y="2197437"/>
            <a:ext cx="276726"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SACG</a:t>
            </a:r>
            <a:endParaRPr kumimoji="1" lang="zh-CN" altLang="en-US" sz="700" dirty="0">
              <a:latin typeface="+mn-lt"/>
              <a:ea typeface="微软雅黑" pitchFamily="34" charset="-122"/>
            </a:endParaRPr>
          </a:p>
        </p:txBody>
      </p:sp>
      <p:pic>
        <p:nvPicPr>
          <p:cNvPr id="436" name="Picture 2" descr="E:\jin_ICON\FW-1.png"/>
          <p:cNvPicPr>
            <a:picLocks noChangeAspect="1" noChangeArrowheads="1"/>
          </p:cNvPicPr>
          <p:nvPr/>
        </p:nvPicPr>
        <p:blipFill>
          <a:blip r:embed="rId18"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4899041" y="2311297"/>
            <a:ext cx="351931" cy="21701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441" name="Picture 38" descr="图片51"/>
          <p:cNvPicPr>
            <a:picLocks noChangeAspect="1" noChangeArrowheads="1"/>
          </p:cNvPicPr>
          <p:nvPr/>
        </p:nvPicPr>
        <p:blipFill>
          <a:blip r:embed="rId19" cstate="print">
            <a:duotone>
              <a:prstClr val="black"/>
              <a:schemeClr val="accent4">
                <a:tint val="45000"/>
                <a:satMod val="400000"/>
              </a:schemeClr>
            </a:duotone>
          </a:blip>
          <a:srcRect/>
          <a:stretch>
            <a:fillRect/>
          </a:stretch>
        </p:blipFill>
        <p:spPr bwMode="auto">
          <a:xfrm>
            <a:off x="3145309" y="1289868"/>
            <a:ext cx="255182" cy="26103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42" name="TextBox 228"/>
          <p:cNvSpPr txBox="1">
            <a:spLocks noChangeArrowheads="1"/>
          </p:cNvSpPr>
          <p:nvPr/>
        </p:nvSpPr>
        <p:spPr bwMode="auto">
          <a:xfrm>
            <a:off x="2600239" y="1376335"/>
            <a:ext cx="338423"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3G/LTE</a:t>
            </a:r>
            <a:endParaRPr kumimoji="1" lang="zh-CN" altLang="en-US" sz="700" dirty="0">
              <a:latin typeface="+mn-lt"/>
              <a:ea typeface="微软雅黑" pitchFamily="34" charset="-122"/>
            </a:endParaRPr>
          </a:p>
        </p:txBody>
      </p:sp>
      <p:sp>
        <p:nvSpPr>
          <p:cNvPr id="443" name="TextBox 228"/>
          <p:cNvSpPr txBox="1">
            <a:spLocks noChangeArrowheads="1"/>
          </p:cNvSpPr>
          <p:nvPr/>
        </p:nvSpPr>
        <p:spPr bwMode="auto">
          <a:xfrm>
            <a:off x="2526385" y="1879993"/>
            <a:ext cx="436881"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zh-CN" altLang="en-US" sz="700" dirty="0" smtClean="0">
                <a:latin typeface="+mn-lt"/>
                <a:ea typeface="微软雅黑" pitchFamily="34" charset="-122"/>
              </a:rPr>
              <a:t>公共</a:t>
            </a:r>
            <a:r>
              <a:rPr kumimoji="1" lang="en-US" altLang="zh-CN" sz="700" dirty="0" smtClean="0">
                <a:latin typeface="+mn-lt"/>
                <a:ea typeface="微软雅黑" pitchFamily="34" charset="-122"/>
              </a:rPr>
              <a:t>Wi-Fi</a:t>
            </a:r>
            <a:endParaRPr kumimoji="1" lang="zh-CN" altLang="en-US" sz="700" dirty="0">
              <a:latin typeface="+mn-lt"/>
              <a:ea typeface="微软雅黑" pitchFamily="34" charset="-122"/>
            </a:endParaRPr>
          </a:p>
        </p:txBody>
      </p:sp>
      <p:sp>
        <p:nvSpPr>
          <p:cNvPr id="444" name="TextBox 228"/>
          <p:cNvSpPr txBox="1">
            <a:spLocks noChangeArrowheads="1"/>
          </p:cNvSpPr>
          <p:nvPr/>
        </p:nvSpPr>
        <p:spPr bwMode="auto">
          <a:xfrm>
            <a:off x="1723453" y="1354672"/>
            <a:ext cx="827834" cy="174992"/>
          </a:xfrm>
          <a:prstGeom prst="rect">
            <a:avLst/>
          </a:prstGeom>
          <a:noFill/>
          <a:ln w="9525">
            <a:noFill/>
            <a:miter lim="800000"/>
            <a:headEnd/>
            <a:tailEnd/>
          </a:ln>
          <a:effectLst/>
        </p:spPr>
        <p:txBody>
          <a:bodyPr wrap="square" lIns="51380" tIns="25690" rIns="51380" bIns="25690">
            <a:spAutoFit/>
          </a:bodyPr>
          <a:lstStyle/>
          <a:p>
            <a:pPr algn="ctr">
              <a:spcBef>
                <a:spcPct val="50000"/>
              </a:spcBef>
              <a:buClrTx/>
              <a:buFontTx/>
              <a:buNone/>
            </a:pPr>
            <a:r>
              <a:rPr kumimoji="1" lang="zh-CN" altLang="en-US" sz="800" b="1" dirty="0" smtClean="0">
                <a:solidFill>
                  <a:schemeClr val="tx2"/>
                </a:solidFill>
                <a:latin typeface="+mn-lt"/>
                <a:ea typeface="微软雅黑" pitchFamily="34" charset="-122"/>
              </a:rPr>
              <a:t>移动学习</a:t>
            </a:r>
            <a:endParaRPr kumimoji="1" lang="zh-CN" altLang="en-US" sz="800" b="1" dirty="0">
              <a:solidFill>
                <a:schemeClr val="tx2"/>
              </a:solidFill>
              <a:latin typeface="+mn-lt"/>
              <a:ea typeface="微软雅黑" pitchFamily="34" charset="-122"/>
            </a:endParaRPr>
          </a:p>
        </p:txBody>
      </p:sp>
      <p:sp>
        <p:nvSpPr>
          <p:cNvPr id="446" name="Freeform 36"/>
          <p:cNvSpPr>
            <a:spLocks/>
          </p:cNvSpPr>
          <p:nvPr/>
        </p:nvSpPr>
        <p:spPr bwMode="auto">
          <a:xfrm>
            <a:off x="2106191" y="1689442"/>
            <a:ext cx="75179" cy="9074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448" name="Freeform 37"/>
          <p:cNvSpPr>
            <a:spLocks/>
          </p:cNvSpPr>
          <p:nvPr/>
        </p:nvSpPr>
        <p:spPr bwMode="auto">
          <a:xfrm>
            <a:off x="2221422" y="1660061"/>
            <a:ext cx="75179" cy="120125"/>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451" name="Freeform 37"/>
          <p:cNvSpPr>
            <a:spLocks/>
          </p:cNvSpPr>
          <p:nvPr/>
        </p:nvSpPr>
        <p:spPr bwMode="auto">
          <a:xfrm>
            <a:off x="1987254" y="1592957"/>
            <a:ext cx="81378" cy="187230"/>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cxnSp>
        <p:nvCxnSpPr>
          <p:cNvPr id="453" name="直接连接符 452"/>
          <p:cNvCxnSpPr/>
          <p:nvPr/>
        </p:nvCxnSpPr>
        <p:spPr bwMode="auto">
          <a:xfrm>
            <a:off x="3543670" y="1556120"/>
            <a:ext cx="502550" cy="120280"/>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454" name="Picture 471" descr="图片656"/>
          <p:cNvPicPr>
            <a:picLocks noChangeAspect="1" noChangeArrowheads="1"/>
          </p:cNvPicPr>
          <p:nvPr/>
        </p:nvPicPr>
        <p:blipFill>
          <a:blip r:embed="rId20" cstate="print"/>
          <a:srcRect/>
          <a:stretch>
            <a:fillRect/>
          </a:stretch>
        </p:blipFill>
        <p:spPr bwMode="auto">
          <a:xfrm>
            <a:off x="3120194" y="1784866"/>
            <a:ext cx="280288" cy="2345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55" name="TextBox 228"/>
          <p:cNvSpPr txBox="1">
            <a:spLocks noChangeArrowheads="1"/>
          </p:cNvSpPr>
          <p:nvPr/>
        </p:nvSpPr>
        <p:spPr bwMode="auto">
          <a:xfrm>
            <a:off x="1755828" y="2541802"/>
            <a:ext cx="827834" cy="174992"/>
          </a:xfrm>
          <a:prstGeom prst="rect">
            <a:avLst/>
          </a:prstGeom>
          <a:noFill/>
          <a:ln w="9525">
            <a:noFill/>
            <a:miter lim="800000"/>
            <a:headEnd/>
            <a:tailEnd/>
          </a:ln>
          <a:effectLst/>
        </p:spPr>
        <p:txBody>
          <a:bodyPr wrap="square" lIns="51380" tIns="25690" rIns="51380" bIns="25690">
            <a:spAutoFit/>
          </a:bodyPr>
          <a:lstStyle/>
          <a:p>
            <a:pPr algn="ctr">
              <a:spcBef>
                <a:spcPct val="50000"/>
              </a:spcBef>
              <a:buClrTx/>
              <a:buFontTx/>
              <a:buNone/>
            </a:pPr>
            <a:r>
              <a:rPr kumimoji="1" lang="zh-CN" altLang="en-US" sz="800" b="1" dirty="0" smtClean="0">
                <a:solidFill>
                  <a:schemeClr val="tx2"/>
                </a:solidFill>
                <a:latin typeface="+mn-lt"/>
                <a:ea typeface="微软雅黑" pitchFamily="34" charset="-122"/>
              </a:rPr>
              <a:t>家庭学习</a:t>
            </a:r>
            <a:endParaRPr kumimoji="1" lang="zh-CN" altLang="en-US" sz="800" b="1" dirty="0">
              <a:solidFill>
                <a:schemeClr val="tx2"/>
              </a:solidFill>
              <a:latin typeface="+mn-lt"/>
              <a:ea typeface="微软雅黑" pitchFamily="34" charset="-122"/>
            </a:endParaRPr>
          </a:p>
        </p:txBody>
      </p:sp>
      <p:cxnSp>
        <p:nvCxnSpPr>
          <p:cNvPr id="465" name="直接连接符 464"/>
          <p:cNvCxnSpPr>
            <a:endCxn id="255" idx="1"/>
          </p:cNvCxnSpPr>
          <p:nvPr/>
        </p:nvCxnSpPr>
        <p:spPr bwMode="auto">
          <a:xfrm flipV="1">
            <a:off x="3526971" y="1781813"/>
            <a:ext cx="454745" cy="123186"/>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466" name="Picture 471" descr="图片656"/>
          <p:cNvPicPr>
            <a:picLocks noChangeAspect="1" noChangeArrowheads="1"/>
          </p:cNvPicPr>
          <p:nvPr/>
        </p:nvPicPr>
        <p:blipFill>
          <a:blip r:embed="rId20" cstate="print"/>
          <a:srcRect/>
          <a:stretch>
            <a:fillRect/>
          </a:stretch>
        </p:blipFill>
        <p:spPr bwMode="auto">
          <a:xfrm>
            <a:off x="3025795" y="2650785"/>
            <a:ext cx="394184" cy="329899"/>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467" name="直接连接符 466"/>
          <p:cNvCxnSpPr/>
          <p:nvPr/>
        </p:nvCxnSpPr>
        <p:spPr bwMode="auto">
          <a:xfrm>
            <a:off x="2578668" y="2885177"/>
            <a:ext cx="244548" cy="1"/>
          </a:xfrm>
          <a:prstGeom prst="line">
            <a:avLst/>
          </a:prstGeom>
          <a:noFill/>
          <a:ln w="28575">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8" name="直接连接符 467"/>
          <p:cNvCxnSpPr>
            <a:stCxn id="466" idx="3"/>
          </p:cNvCxnSpPr>
          <p:nvPr/>
        </p:nvCxnSpPr>
        <p:spPr bwMode="auto">
          <a:xfrm flipV="1">
            <a:off x="3419979" y="1948543"/>
            <a:ext cx="771021" cy="867192"/>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69" name="TextBox 228"/>
          <p:cNvSpPr txBox="1">
            <a:spLocks noChangeArrowheads="1"/>
          </p:cNvSpPr>
          <p:nvPr/>
        </p:nvSpPr>
        <p:spPr bwMode="auto">
          <a:xfrm>
            <a:off x="2832133" y="2827549"/>
            <a:ext cx="163416"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AP</a:t>
            </a:r>
            <a:endParaRPr kumimoji="1" lang="zh-CN" altLang="en-US" sz="700" dirty="0">
              <a:latin typeface="+mn-lt"/>
              <a:ea typeface="微软雅黑" pitchFamily="34" charset="-122"/>
            </a:endParaRPr>
          </a:p>
        </p:txBody>
      </p:sp>
      <p:sp>
        <p:nvSpPr>
          <p:cNvPr id="473" name="Freeform 36"/>
          <p:cNvSpPr>
            <a:spLocks/>
          </p:cNvSpPr>
          <p:nvPr/>
        </p:nvSpPr>
        <p:spPr bwMode="auto">
          <a:xfrm>
            <a:off x="2133787" y="2830426"/>
            <a:ext cx="85272" cy="74418"/>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475" name="Freeform 37"/>
          <p:cNvSpPr>
            <a:spLocks/>
          </p:cNvSpPr>
          <p:nvPr/>
        </p:nvSpPr>
        <p:spPr bwMode="auto">
          <a:xfrm>
            <a:off x="2264487" y="2806331"/>
            <a:ext cx="85272" cy="9851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478" name="Freeform 37"/>
          <p:cNvSpPr>
            <a:spLocks/>
          </p:cNvSpPr>
          <p:nvPr/>
        </p:nvSpPr>
        <p:spPr bwMode="auto">
          <a:xfrm>
            <a:off x="1998883" y="2751300"/>
            <a:ext cx="92303" cy="153545"/>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472" name="Freeform 37"/>
          <p:cNvSpPr>
            <a:spLocks/>
          </p:cNvSpPr>
          <p:nvPr/>
        </p:nvSpPr>
        <p:spPr bwMode="auto">
          <a:xfrm>
            <a:off x="1998892" y="2951872"/>
            <a:ext cx="360886" cy="45719"/>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cxnSp>
        <p:nvCxnSpPr>
          <p:cNvPr id="480" name="直接连接符 479"/>
          <p:cNvCxnSpPr/>
          <p:nvPr/>
        </p:nvCxnSpPr>
        <p:spPr bwMode="auto">
          <a:xfrm>
            <a:off x="3146160" y="4072532"/>
            <a:ext cx="373212" cy="7565"/>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1" name="直接连接符 480"/>
          <p:cNvCxnSpPr/>
          <p:nvPr/>
        </p:nvCxnSpPr>
        <p:spPr bwMode="auto">
          <a:xfrm>
            <a:off x="2748790" y="3579495"/>
            <a:ext cx="0" cy="169400"/>
          </a:xfrm>
          <a:prstGeom prst="line">
            <a:avLst/>
          </a:prstGeom>
          <a:noFill/>
          <a:ln w="28575">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4" name="直接连接符 483"/>
          <p:cNvCxnSpPr/>
          <p:nvPr/>
        </p:nvCxnSpPr>
        <p:spPr bwMode="auto">
          <a:xfrm flipV="1">
            <a:off x="3848878" y="4073432"/>
            <a:ext cx="161782" cy="8093"/>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496" name="图片 9"/>
          <p:cNvPicPr>
            <a:picLocks noChangeAspect="1"/>
          </p:cNvPicPr>
          <p:nvPr/>
        </p:nvPicPr>
        <p:blipFill>
          <a:blip r:embed="rId4" cstate="print">
            <a:duotone>
              <a:prstClr val="black"/>
              <a:schemeClr val="accent4">
                <a:tint val="45000"/>
                <a:satMod val="400000"/>
              </a:schemeClr>
            </a:duotone>
            <a:lum/>
            <a:extLst>
              <a:ext uri="{28A0092B-C50C-407E-A947-70E740481C1C}">
                <a14:useLocalDpi xmlns:a14="http://schemas.microsoft.com/office/drawing/2010/main" xmlns="" val="0"/>
              </a:ext>
            </a:extLst>
          </a:blip>
          <a:srcRect/>
          <a:stretch>
            <a:fillRect/>
          </a:stretch>
        </p:blipFill>
        <p:spPr bwMode="auto">
          <a:xfrm rot="16200000">
            <a:off x="2843473" y="2560935"/>
            <a:ext cx="172085" cy="206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 name="Freeform 155"/>
          <p:cNvSpPr>
            <a:spLocks/>
          </p:cNvSpPr>
          <p:nvPr/>
        </p:nvSpPr>
        <p:spPr bwMode="auto">
          <a:xfrm>
            <a:off x="3028358" y="1805350"/>
            <a:ext cx="467833" cy="267579"/>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557110136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552219593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chemeClr val="bg1">
              <a:lumMod val="50000"/>
              <a:alpha val="50000"/>
            </a:schemeClr>
          </a:solidFill>
          <a:ln w="3175" cmpd="sng">
            <a:solidFill>
              <a:schemeClr val="bg1">
                <a:lumMod val="65000"/>
              </a:schemeClr>
            </a:solidFill>
            <a:round/>
            <a:headEnd/>
            <a:tailEnd/>
          </a:ln>
          <a:effectLst>
            <a:outerShdw blurRad="50800" dist="38100" dir="2700000" algn="tl" rotWithShape="0">
              <a:prstClr val="black">
                <a:alpha val="40000"/>
              </a:prstClr>
            </a:outerShdw>
          </a:effectLst>
        </p:spPr>
        <p:txBody>
          <a:bodyPr lIns="68522" tIns="34261" rIns="68522" bIns="34261"/>
          <a:lstStyle/>
          <a:p>
            <a:pPr defTabSz="685229" eaLnBrk="0" fontAlgn="auto" hangingPunct="0">
              <a:lnSpc>
                <a:spcPct val="90000"/>
              </a:lnSpc>
              <a:spcBef>
                <a:spcPts val="0"/>
              </a:spcBef>
              <a:spcAft>
                <a:spcPts val="0"/>
              </a:spcAft>
              <a:defRPr/>
            </a:pPr>
            <a:endParaRPr lang="en-US" sz="800" kern="0" dirty="0" smtClean="0">
              <a:latin typeface="+mn-lt"/>
              <a:ea typeface="微软雅黑" pitchFamily="34" charset="-122"/>
            </a:endParaRPr>
          </a:p>
        </p:txBody>
      </p:sp>
      <p:sp>
        <p:nvSpPr>
          <p:cNvPr id="519" name="Freeform 155"/>
          <p:cNvSpPr>
            <a:spLocks/>
          </p:cNvSpPr>
          <p:nvPr/>
        </p:nvSpPr>
        <p:spPr bwMode="auto">
          <a:xfrm>
            <a:off x="3028355" y="1328218"/>
            <a:ext cx="467833" cy="267579"/>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557110136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552219593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chemeClr val="bg1">
              <a:lumMod val="50000"/>
              <a:alpha val="50000"/>
            </a:schemeClr>
          </a:solidFill>
          <a:ln w="3175" cmpd="sng">
            <a:solidFill>
              <a:schemeClr val="bg1">
                <a:lumMod val="65000"/>
              </a:schemeClr>
            </a:solidFill>
            <a:round/>
            <a:headEnd/>
            <a:tailEnd/>
          </a:ln>
          <a:effectLst>
            <a:outerShdw blurRad="50800" dist="38100" dir="2700000" algn="tl" rotWithShape="0">
              <a:prstClr val="black">
                <a:alpha val="40000"/>
              </a:prstClr>
            </a:outerShdw>
          </a:effectLst>
        </p:spPr>
        <p:txBody>
          <a:bodyPr lIns="68522" tIns="34261" rIns="68522" bIns="34261"/>
          <a:lstStyle/>
          <a:p>
            <a:pPr defTabSz="685229" eaLnBrk="0" fontAlgn="auto" hangingPunct="0">
              <a:lnSpc>
                <a:spcPct val="90000"/>
              </a:lnSpc>
              <a:spcBef>
                <a:spcPts val="0"/>
              </a:spcBef>
              <a:spcAft>
                <a:spcPts val="0"/>
              </a:spcAft>
              <a:defRPr/>
            </a:pPr>
            <a:endParaRPr lang="en-US" sz="800" kern="0" dirty="0" smtClean="0">
              <a:latin typeface="+mn-lt"/>
              <a:ea typeface="微软雅黑" pitchFamily="34" charset="-122"/>
            </a:endParaRPr>
          </a:p>
        </p:txBody>
      </p:sp>
      <p:cxnSp>
        <p:nvCxnSpPr>
          <p:cNvPr id="544" name="直接连接符 543"/>
          <p:cNvCxnSpPr/>
          <p:nvPr/>
        </p:nvCxnSpPr>
        <p:spPr bwMode="auto">
          <a:xfrm>
            <a:off x="1845045" y="3246569"/>
            <a:ext cx="2159492" cy="21297"/>
          </a:xfrm>
          <a:prstGeom prst="line">
            <a:avLst/>
          </a:prstGeom>
          <a:noFill/>
          <a:ln w="19050">
            <a:solidFill>
              <a:schemeClr val="bg1">
                <a:lumMod val="65000"/>
              </a:schemeClr>
            </a:solidFill>
            <a:prstDash val="sys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4" name="组合 517"/>
          <p:cNvGrpSpPr/>
          <p:nvPr/>
        </p:nvGrpSpPr>
        <p:grpSpPr>
          <a:xfrm>
            <a:off x="2525104" y="4053835"/>
            <a:ext cx="398390" cy="53241"/>
            <a:chOff x="7070650" y="3615057"/>
            <a:chExt cx="467836" cy="148856"/>
          </a:xfrm>
        </p:grpSpPr>
        <p:cxnSp>
          <p:nvCxnSpPr>
            <p:cNvPr id="501" name="直接箭头连接符 500"/>
            <p:cNvCxnSpPr/>
            <p:nvPr/>
          </p:nvCxnSpPr>
          <p:spPr bwMode="auto">
            <a:xfrm>
              <a:off x="7240771" y="3710749"/>
              <a:ext cx="244551" cy="42544"/>
            </a:xfrm>
            <a:prstGeom prst="straightConnector1">
              <a:avLst/>
            </a:prstGeom>
            <a:noFill/>
            <a:ln w="12700">
              <a:solidFill>
                <a:schemeClr val="bg1">
                  <a:lumMod val="65000"/>
                </a:schemeClr>
              </a:solidFill>
              <a:headEnd type="none" w="med" len="med"/>
              <a:tailEnd type="stealth" w="sm"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2" name="直接箭头连接符 501"/>
            <p:cNvCxnSpPr/>
            <p:nvPr/>
          </p:nvCxnSpPr>
          <p:spPr bwMode="auto">
            <a:xfrm flipH="1" flipV="1">
              <a:off x="7123814" y="3636335"/>
              <a:ext cx="244548" cy="42519"/>
            </a:xfrm>
            <a:prstGeom prst="straightConnector1">
              <a:avLst/>
            </a:prstGeom>
            <a:noFill/>
            <a:ln w="12700">
              <a:solidFill>
                <a:schemeClr val="bg1">
                  <a:lumMod val="65000"/>
                </a:schemeClr>
              </a:solidFill>
              <a:headEnd type="none" w="med" len="med"/>
              <a:tailEnd type="stealth" w="sm"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3" name="直接箭头连接符 502"/>
            <p:cNvCxnSpPr/>
            <p:nvPr/>
          </p:nvCxnSpPr>
          <p:spPr bwMode="auto">
            <a:xfrm>
              <a:off x="7293935" y="3615057"/>
              <a:ext cx="244551" cy="42544"/>
            </a:xfrm>
            <a:prstGeom prst="straightConnector1">
              <a:avLst/>
            </a:prstGeom>
            <a:noFill/>
            <a:ln w="12700">
              <a:solidFill>
                <a:schemeClr val="bg1">
                  <a:lumMod val="65000"/>
                </a:schemeClr>
              </a:solidFill>
              <a:headEnd type="none" w="med" len="med"/>
              <a:tailEnd type="stealth" w="sm"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4" name="直接箭头连接符 503"/>
            <p:cNvCxnSpPr/>
            <p:nvPr/>
          </p:nvCxnSpPr>
          <p:spPr bwMode="auto">
            <a:xfrm flipH="1" flipV="1">
              <a:off x="7070650" y="3721394"/>
              <a:ext cx="244548" cy="42519"/>
            </a:xfrm>
            <a:prstGeom prst="straightConnector1">
              <a:avLst/>
            </a:prstGeom>
            <a:noFill/>
            <a:ln w="12700">
              <a:solidFill>
                <a:schemeClr val="bg1">
                  <a:lumMod val="65000"/>
                </a:schemeClr>
              </a:solidFill>
              <a:headEnd type="none" w="med" len="med"/>
              <a:tailEnd type="stealth" w="sm"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533" name="TextBox 228"/>
          <p:cNvSpPr txBox="1">
            <a:spLocks noChangeArrowheads="1"/>
          </p:cNvSpPr>
          <p:nvPr/>
        </p:nvSpPr>
        <p:spPr bwMode="auto">
          <a:xfrm>
            <a:off x="3458612" y="4177905"/>
            <a:ext cx="371946" cy="107722"/>
          </a:xfrm>
          <a:prstGeom prst="rect">
            <a:avLst/>
          </a:prstGeom>
          <a:noFill/>
          <a:ln w="9525">
            <a:noFill/>
            <a:miter lim="800000"/>
            <a:headEnd/>
            <a:tailEnd/>
          </a:ln>
          <a:effectLst/>
        </p:spPr>
        <p:txBody>
          <a:bodyPr wrap="square" lIns="0" tIns="0" rIns="0" bIns="0" anchor="ctr" anchorCtr="0">
            <a:spAutoFit/>
          </a:bodyPr>
          <a:lstStyle/>
          <a:p>
            <a:pPr algn="ctr">
              <a:spcBef>
                <a:spcPct val="50000"/>
              </a:spcBef>
              <a:buClrTx/>
              <a:buFontTx/>
              <a:buNone/>
            </a:pPr>
            <a:r>
              <a:rPr kumimoji="1" lang="en-US" altLang="zh-CN" sz="700" dirty="0" smtClean="0">
                <a:latin typeface="+mn-lt"/>
                <a:ea typeface="微软雅黑" pitchFamily="34" charset="-122"/>
              </a:rPr>
              <a:t>Router</a:t>
            </a:r>
            <a:endParaRPr kumimoji="1" lang="zh-CN" altLang="en-US" sz="700" dirty="0">
              <a:latin typeface="+mn-lt"/>
              <a:ea typeface="微软雅黑" pitchFamily="34" charset="-122"/>
            </a:endParaRPr>
          </a:p>
        </p:txBody>
      </p:sp>
      <p:sp>
        <p:nvSpPr>
          <p:cNvPr id="461" name="TextBox 228"/>
          <p:cNvSpPr txBox="1">
            <a:spLocks noChangeArrowheads="1"/>
          </p:cNvSpPr>
          <p:nvPr/>
        </p:nvSpPr>
        <p:spPr bwMode="auto">
          <a:xfrm>
            <a:off x="1748684" y="3646159"/>
            <a:ext cx="827834" cy="174992"/>
          </a:xfrm>
          <a:prstGeom prst="rect">
            <a:avLst/>
          </a:prstGeom>
          <a:noFill/>
          <a:ln w="9525">
            <a:noFill/>
            <a:miter lim="800000"/>
            <a:headEnd/>
            <a:tailEnd/>
          </a:ln>
          <a:effectLst/>
        </p:spPr>
        <p:txBody>
          <a:bodyPr wrap="square" lIns="51380" tIns="25690" rIns="51380" bIns="25690">
            <a:spAutoFit/>
          </a:bodyPr>
          <a:lstStyle/>
          <a:p>
            <a:pPr algn="ctr">
              <a:spcBef>
                <a:spcPct val="50000"/>
              </a:spcBef>
              <a:buClrTx/>
              <a:buFontTx/>
              <a:buNone/>
            </a:pPr>
            <a:r>
              <a:rPr kumimoji="1" lang="zh-CN" altLang="en-US" sz="800" b="1" dirty="0" smtClean="0">
                <a:solidFill>
                  <a:schemeClr val="tx2"/>
                </a:solidFill>
                <a:latin typeface="+mn-lt"/>
                <a:ea typeface="微软雅黑" pitchFamily="34" charset="-122"/>
              </a:rPr>
              <a:t>分校区</a:t>
            </a:r>
            <a:endParaRPr kumimoji="1" lang="zh-CN" altLang="en-US" sz="800" b="1" dirty="0">
              <a:solidFill>
                <a:schemeClr val="tx2"/>
              </a:solidFill>
              <a:latin typeface="+mn-lt"/>
              <a:ea typeface="微软雅黑" pitchFamily="34" charset="-122"/>
            </a:endParaRPr>
          </a:p>
        </p:txBody>
      </p:sp>
      <p:pic>
        <p:nvPicPr>
          <p:cNvPr id="463" name="图片 10"/>
          <p:cNvPicPr>
            <a:picLocks noChangeAspect="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3515976" y="3992658"/>
            <a:ext cx="345602" cy="1777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2" name="Picture 471" descr="图片656"/>
          <p:cNvPicPr>
            <a:picLocks noChangeAspect="1" noChangeArrowheads="1"/>
          </p:cNvPicPr>
          <p:nvPr/>
        </p:nvPicPr>
        <p:blipFill>
          <a:blip r:embed="rId20" cstate="print"/>
          <a:srcRect/>
          <a:stretch>
            <a:fillRect/>
          </a:stretch>
        </p:blipFill>
        <p:spPr bwMode="auto">
          <a:xfrm>
            <a:off x="2696735" y="3473346"/>
            <a:ext cx="280288" cy="234577"/>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483" name="直接连接符 482"/>
          <p:cNvCxnSpPr/>
          <p:nvPr/>
        </p:nvCxnSpPr>
        <p:spPr bwMode="auto">
          <a:xfrm>
            <a:off x="2346522" y="4075240"/>
            <a:ext cx="244548" cy="1"/>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497" name="图片 9"/>
          <p:cNvPicPr>
            <a:picLocks noChangeAspect="1"/>
          </p:cNvPicPr>
          <p:nvPr/>
        </p:nvPicPr>
        <p:blipFill>
          <a:blip r:embed="rId4" cstate="print">
            <a:duotone>
              <a:prstClr val="black"/>
              <a:schemeClr val="accent4">
                <a:tint val="45000"/>
                <a:satMod val="400000"/>
              </a:schemeClr>
            </a:duotone>
            <a:lum/>
            <a:extLst>
              <a:ext uri="{28A0092B-C50C-407E-A947-70E740481C1C}">
                <a14:useLocalDpi xmlns:a14="http://schemas.microsoft.com/office/drawing/2010/main" xmlns="" val="0"/>
              </a:ext>
            </a:extLst>
          </a:blip>
          <a:srcRect/>
          <a:stretch>
            <a:fillRect/>
          </a:stretch>
        </p:blipFill>
        <p:spPr bwMode="auto">
          <a:xfrm rot="16200000">
            <a:off x="2479270" y="3535247"/>
            <a:ext cx="172085" cy="206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516"/>
          <p:cNvGrpSpPr/>
          <p:nvPr/>
        </p:nvGrpSpPr>
        <p:grpSpPr>
          <a:xfrm>
            <a:off x="2637106" y="3986076"/>
            <a:ext cx="520678" cy="169400"/>
            <a:chOff x="7326148" y="3285461"/>
            <a:chExt cx="435611" cy="223273"/>
          </a:xfrm>
          <a:effectLst>
            <a:outerShdw blurRad="50800" dist="38100" dir="2700000" algn="tl" rotWithShape="0">
              <a:prstClr val="black">
                <a:alpha val="40000"/>
              </a:prstClr>
            </a:outerShdw>
          </a:effectLst>
        </p:grpSpPr>
        <p:cxnSp>
          <p:nvCxnSpPr>
            <p:cNvPr id="505" name="直接连接符 504"/>
            <p:cNvCxnSpPr/>
            <p:nvPr/>
          </p:nvCxnSpPr>
          <p:spPr bwMode="auto">
            <a:xfrm>
              <a:off x="7329230" y="3311864"/>
              <a:ext cx="348700" cy="33235"/>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6" name="直接连接符 505"/>
            <p:cNvCxnSpPr/>
            <p:nvPr/>
          </p:nvCxnSpPr>
          <p:spPr bwMode="auto">
            <a:xfrm>
              <a:off x="7326148" y="3473422"/>
              <a:ext cx="348700" cy="33235"/>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9" name="直接连接符 508"/>
            <p:cNvCxnSpPr/>
            <p:nvPr/>
          </p:nvCxnSpPr>
          <p:spPr bwMode="auto">
            <a:xfrm>
              <a:off x="7673088" y="3343945"/>
              <a:ext cx="3082" cy="164789"/>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0" name="直接连接符 509"/>
            <p:cNvCxnSpPr/>
            <p:nvPr/>
          </p:nvCxnSpPr>
          <p:spPr bwMode="auto">
            <a:xfrm>
              <a:off x="7330991" y="3308402"/>
              <a:ext cx="3082" cy="164789"/>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1" name="直接连接符 510"/>
            <p:cNvCxnSpPr/>
            <p:nvPr/>
          </p:nvCxnSpPr>
          <p:spPr bwMode="auto">
            <a:xfrm>
              <a:off x="7756917" y="3323266"/>
              <a:ext cx="3082" cy="164789"/>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2" name="直接连接符 511"/>
            <p:cNvCxnSpPr/>
            <p:nvPr/>
          </p:nvCxnSpPr>
          <p:spPr bwMode="auto">
            <a:xfrm>
              <a:off x="7413059" y="3286015"/>
              <a:ext cx="348700" cy="33235"/>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3" name="直接连接符 512"/>
            <p:cNvCxnSpPr/>
            <p:nvPr/>
          </p:nvCxnSpPr>
          <p:spPr bwMode="auto">
            <a:xfrm flipV="1">
              <a:off x="7686031" y="3484500"/>
              <a:ext cx="69036" cy="23264"/>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4" name="直接连接符 513"/>
            <p:cNvCxnSpPr/>
            <p:nvPr/>
          </p:nvCxnSpPr>
          <p:spPr bwMode="auto">
            <a:xfrm flipV="1">
              <a:off x="7676169" y="3324235"/>
              <a:ext cx="69036" cy="23264"/>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7" name="直接连接符 516"/>
            <p:cNvCxnSpPr/>
            <p:nvPr/>
          </p:nvCxnSpPr>
          <p:spPr bwMode="auto">
            <a:xfrm flipV="1">
              <a:off x="7345784" y="3285461"/>
              <a:ext cx="69036" cy="23264"/>
            </a:xfrm>
            <a:prstGeom prst="line">
              <a:avLst/>
            </a:prstGeom>
            <a:noFill/>
            <a:ln w="1270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526" name="Freeform 36"/>
          <p:cNvSpPr>
            <a:spLocks/>
          </p:cNvSpPr>
          <p:nvPr/>
        </p:nvSpPr>
        <p:spPr bwMode="auto">
          <a:xfrm>
            <a:off x="2123155" y="4019253"/>
            <a:ext cx="85272" cy="103240"/>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527" name="Freeform 37"/>
          <p:cNvSpPr>
            <a:spLocks/>
          </p:cNvSpPr>
          <p:nvPr/>
        </p:nvSpPr>
        <p:spPr bwMode="auto">
          <a:xfrm>
            <a:off x="2253855" y="3985826"/>
            <a:ext cx="85272" cy="13666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529" name="Freeform 37"/>
          <p:cNvSpPr>
            <a:spLocks/>
          </p:cNvSpPr>
          <p:nvPr/>
        </p:nvSpPr>
        <p:spPr bwMode="auto">
          <a:xfrm>
            <a:off x="1988251" y="3909481"/>
            <a:ext cx="92303" cy="21301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525" name="Freeform 37"/>
          <p:cNvSpPr>
            <a:spLocks/>
          </p:cNvSpPr>
          <p:nvPr/>
        </p:nvSpPr>
        <p:spPr bwMode="auto">
          <a:xfrm>
            <a:off x="1988260" y="4187735"/>
            <a:ext cx="360886" cy="32711"/>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chemeClr val="bg1">
              <a:lumMod val="85000"/>
            </a:schemeClr>
          </a:solidFill>
          <a:ln w="9525">
            <a:noFill/>
            <a:round/>
            <a:headEnd/>
            <a:tailEnd/>
          </a:ln>
        </p:spPr>
        <p:txBody>
          <a:bodyPr/>
          <a:lstStyle/>
          <a:p>
            <a:pPr fontAlgn="auto">
              <a:spcBef>
                <a:spcPts val="0"/>
              </a:spcBef>
              <a:spcAft>
                <a:spcPts val="0"/>
              </a:spcAft>
              <a:buClr>
                <a:srgbClr val="808080"/>
              </a:buClr>
              <a:defRPr/>
            </a:pPr>
            <a:endParaRPr lang="da-DK" sz="800" kern="0" dirty="0">
              <a:latin typeface="+mn-lt"/>
              <a:ea typeface="微软雅黑" pitchFamily="34" charset="-122"/>
            </a:endParaRPr>
          </a:p>
        </p:txBody>
      </p:sp>
      <p:sp>
        <p:nvSpPr>
          <p:cNvPr id="531" name="TextBox 228"/>
          <p:cNvSpPr txBox="1">
            <a:spLocks noChangeArrowheads="1"/>
          </p:cNvSpPr>
          <p:nvPr/>
        </p:nvSpPr>
        <p:spPr bwMode="auto">
          <a:xfrm>
            <a:off x="2405139" y="4162333"/>
            <a:ext cx="687257" cy="107722"/>
          </a:xfrm>
          <a:prstGeom prst="rect">
            <a:avLst/>
          </a:prstGeom>
          <a:noFill/>
          <a:ln w="9525">
            <a:noFill/>
            <a:miter lim="800000"/>
            <a:headEnd/>
            <a:tailEnd/>
          </a:ln>
          <a:effectLst/>
        </p:spPr>
        <p:txBody>
          <a:bodyPr wrap="square" lIns="0" tIns="0" rIns="0" bIns="0" anchor="ctr" anchorCtr="0">
            <a:spAutoFit/>
          </a:bodyPr>
          <a:lstStyle/>
          <a:p>
            <a:pPr algn="ctr">
              <a:spcBef>
                <a:spcPct val="50000"/>
              </a:spcBef>
              <a:buClrTx/>
              <a:buFontTx/>
              <a:buNone/>
            </a:pPr>
            <a:r>
              <a:rPr kumimoji="1" lang="en-US" altLang="zh-CN" sz="700" dirty="0" smtClean="0">
                <a:latin typeface="+mn-lt"/>
                <a:ea typeface="微软雅黑" pitchFamily="34" charset="-122"/>
              </a:rPr>
              <a:t>Access Switch</a:t>
            </a:r>
            <a:endParaRPr kumimoji="1" lang="zh-CN" altLang="en-US" sz="700" dirty="0">
              <a:latin typeface="+mn-lt"/>
              <a:ea typeface="微软雅黑" pitchFamily="34" charset="-122"/>
            </a:endParaRPr>
          </a:p>
        </p:txBody>
      </p:sp>
      <p:sp>
        <p:nvSpPr>
          <p:cNvPr id="532" name="TextBox 228"/>
          <p:cNvSpPr txBox="1">
            <a:spLocks noChangeArrowheads="1"/>
          </p:cNvSpPr>
          <p:nvPr/>
        </p:nvSpPr>
        <p:spPr bwMode="auto">
          <a:xfrm>
            <a:off x="3011959" y="3582096"/>
            <a:ext cx="161434"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AP</a:t>
            </a:r>
            <a:endParaRPr kumimoji="1" lang="zh-CN" altLang="en-US" sz="700" dirty="0">
              <a:latin typeface="+mn-lt"/>
              <a:ea typeface="微软雅黑" pitchFamily="34" charset="-122"/>
            </a:endParaRPr>
          </a:p>
        </p:txBody>
      </p:sp>
      <p:cxnSp>
        <p:nvCxnSpPr>
          <p:cNvPr id="536" name="直接连接符 535"/>
          <p:cNvCxnSpPr>
            <a:stCxn id="537" idx="2"/>
            <a:endCxn id="463" idx="0"/>
          </p:cNvCxnSpPr>
          <p:nvPr/>
        </p:nvCxnSpPr>
        <p:spPr bwMode="auto">
          <a:xfrm>
            <a:off x="3687838" y="3710919"/>
            <a:ext cx="939" cy="281739"/>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cxnSp>
      <p:pic>
        <p:nvPicPr>
          <p:cNvPr id="537" name="Picture 2" descr="E:\jin_ICON\FW-1.png"/>
          <p:cNvPicPr>
            <a:picLocks noChangeAspect="1" noChangeArrowheads="1"/>
          </p:cNvPicPr>
          <p:nvPr/>
        </p:nvPicPr>
        <p:blipFill>
          <a:blip r:embed="rId18"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3466054" y="3465025"/>
            <a:ext cx="443568" cy="24589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551" name="TextBox 228"/>
          <p:cNvSpPr txBox="1">
            <a:spLocks noChangeArrowheads="1"/>
          </p:cNvSpPr>
          <p:nvPr/>
        </p:nvSpPr>
        <p:spPr bwMode="auto">
          <a:xfrm>
            <a:off x="3229582" y="3534372"/>
            <a:ext cx="272390"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SACG</a:t>
            </a:r>
            <a:endParaRPr kumimoji="1" lang="zh-CN" altLang="en-US" sz="700" dirty="0">
              <a:latin typeface="+mn-lt"/>
              <a:ea typeface="微软雅黑" pitchFamily="34" charset="-122"/>
            </a:endParaRPr>
          </a:p>
        </p:txBody>
      </p:sp>
      <p:cxnSp>
        <p:nvCxnSpPr>
          <p:cNvPr id="553" name="直接连接符 552"/>
          <p:cNvCxnSpPr>
            <a:endCxn id="583" idx="2"/>
          </p:cNvCxnSpPr>
          <p:nvPr/>
        </p:nvCxnSpPr>
        <p:spPr bwMode="auto">
          <a:xfrm flipV="1">
            <a:off x="4572000" y="3256665"/>
            <a:ext cx="451398" cy="760164"/>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 name="组合 304"/>
          <p:cNvGrpSpPr/>
          <p:nvPr/>
        </p:nvGrpSpPr>
        <p:grpSpPr>
          <a:xfrm>
            <a:off x="5262399" y="2599992"/>
            <a:ext cx="285676" cy="274320"/>
            <a:chOff x="5369979" y="2707572"/>
            <a:chExt cx="285676" cy="274320"/>
          </a:xfrm>
          <a:effectLst>
            <a:outerShdw blurRad="50800" dist="38100" dir="2700000" algn="tl" rotWithShape="0">
              <a:prstClr val="black">
                <a:alpha val="40000"/>
              </a:prstClr>
            </a:outerShdw>
          </a:effectLst>
        </p:grpSpPr>
        <p:pic>
          <p:nvPicPr>
            <p:cNvPr id="555" name="Picture 460" descr="图片239"/>
            <p:cNvPicPr>
              <a:picLocks noChangeAspect="1" noChangeArrowheads="1"/>
            </p:cNvPicPr>
            <p:nvPr/>
          </p:nvPicPr>
          <p:blipFill>
            <a:blip r:embed="rId21" cstate="print">
              <a:clrChange>
                <a:clrFrom>
                  <a:srgbClr val="5D7695"/>
                </a:clrFrom>
                <a:clrTo>
                  <a:srgbClr val="5D7695">
                    <a:alpha val="0"/>
                  </a:srgbClr>
                </a:clrTo>
              </a:clrChange>
              <a:duotone>
                <a:schemeClr val="accent4">
                  <a:shade val="45000"/>
                  <a:satMod val="135000"/>
                </a:schemeClr>
                <a:prstClr val="white"/>
              </a:duotone>
              <a:extLst>
                <a:ext uri="{28A0092B-C50C-407E-A947-70E740481C1C}">
                  <a14:useLocalDpi xmlns="" xmlns:a14="http://schemas.microsoft.com/office/drawing/2010/main" val="0"/>
                </a:ext>
              </a:extLst>
            </a:blip>
            <a:srcRect l="6691" t="19395" r="21919" b="16204"/>
            <a:stretch>
              <a:fillRect/>
            </a:stretch>
          </p:blipFill>
          <p:spPr bwMode="auto">
            <a:xfrm>
              <a:off x="5394714" y="2771015"/>
              <a:ext cx="192597" cy="177073"/>
            </a:xfrm>
            <a:prstGeom prst="rect">
              <a:avLst/>
            </a:prstGeom>
            <a:noFill/>
            <a:ln w="15875">
              <a:noFill/>
            </a:ln>
            <a:extLst>
              <a:ext uri="{909E8E84-426E-40DD-AFC4-6F175D3DCCD1}">
                <a14:hiddenFill xmlns="" xmlns:a14="http://schemas.microsoft.com/office/drawing/2010/main">
                  <a:solidFill>
                    <a:srgbClr val="FFFFFF"/>
                  </a:solidFill>
                </a14:hiddenFill>
              </a:ext>
            </a:extLst>
          </p:spPr>
        </p:pic>
        <p:cxnSp>
          <p:nvCxnSpPr>
            <p:cNvPr id="556" name="直接连接符 555"/>
            <p:cNvCxnSpPr/>
            <p:nvPr/>
          </p:nvCxnSpPr>
          <p:spPr bwMode="auto">
            <a:xfrm>
              <a:off x="5372000" y="2740012"/>
              <a:ext cx="228679" cy="4083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7" name="直接连接符 556"/>
            <p:cNvCxnSpPr/>
            <p:nvPr/>
          </p:nvCxnSpPr>
          <p:spPr bwMode="auto">
            <a:xfrm>
              <a:off x="5369979" y="2938507"/>
              <a:ext cx="228679" cy="4083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8" name="直接连接符 557"/>
            <p:cNvCxnSpPr/>
            <p:nvPr/>
          </p:nvCxnSpPr>
          <p:spPr bwMode="auto">
            <a:xfrm>
              <a:off x="5597504" y="2779427"/>
              <a:ext cx="2021" cy="202465"/>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9" name="直接连接符 558"/>
            <p:cNvCxnSpPr/>
            <p:nvPr/>
          </p:nvCxnSpPr>
          <p:spPr bwMode="auto">
            <a:xfrm>
              <a:off x="5373155" y="2735758"/>
              <a:ext cx="2021" cy="202465"/>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0" name="直接连接符 559"/>
            <p:cNvCxnSpPr/>
            <p:nvPr/>
          </p:nvCxnSpPr>
          <p:spPr bwMode="auto">
            <a:xfrm>
              <a:off x="5652479" y="2754020"/>
              <a:ext cx="2021" cy="202465"/>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1" name="直接连接符 560"/>
            <p:cNvCxnSpPr/>
            <p:nvPr/>
          </p:nvCxnSpPr>
          <p:spPr bwMode="auto">
            <a:xfrm>
              <a:off x="5426976" y="2708253"/>
              <a:ext cx="228679" cy="4083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2" name="直接连接符 561"/>
            <p:cNvCxnSpPr/>
            <p:nvPr/>
          </p:nvCxnSpPr>
          <p:spPr bwMode="auto">
            <a:xfrm flipV="1">
              <a:off x="5605992" y="2952118"/>
              <a:ext cx="45274" cy="2858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3" name="直接连接符 562"/>
            <p:cNvCxnSpPr/>
            <p:nvPr/>
          </p:nvCxnSpPr>
          <p:spPr bwMode="auto">
            <a:xfrm flipV="1">
              <a:off x="5599525" y="2755211"/>
              <a:ext cx="45274" cy="2858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4" name="直接连接符 563"/>
            <p:cNvCxnSpPr/>
            <p:nvPr/>
          </p:nvCxnSpPr>
          <p:spPr bwMode="auto">
            <a:xfrm flipV="1">
              <a:off x="5382857" y="2707572"/>
              <a:ext cx="45274" cy="2858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7" name="组合 306"/>
          <p:cNvGrpSpPr/>
          <p:nvPr/>
        </p:nvGrpSpPr>
        <p:grpSpPr>
          <a:xfrm>
            <a:off x="5479512" y="2542842"/>
            <a:ext cx="285676" cy="274320"/>
            <a:chOff x="5587092" y="2650422"/>
            <a:chExt cx="285676" cy="274320"/>
          </a:xfrm>
          <a:effectLst>
            <a:outerShdw blurRad="50800" dist="38100" dir="2700000" algn="tl" rotWithShape="0">
              <a:prstClr val="black">
                <a:alpha val="40000"/>
              </a:prstClr>
            </a:outerShdw>
          </a:effectLst>
        </p:grpSpPr>
        <p:pic>
          <p:nvPicPr>
            <p:cNvPr id="566" name="Picture 460" descr="图片239"/>
            <p:cNvPicPr>
              <a:picLocks noChangeAspect="1" noChangeArrowheads="1"/>
            </p:cNvPicPr>
            <p:nvPr/>
          </p:nvPicPr>
          <p:blipFill>
            <a:blip r:embed="rId21" cstate="print">
              <a:clrChange>
                <a:clrFrom>
                  <a:srgbClr val="5D7695"/>
                </a:clrFrom>
                <a:clrTo>
                  <a:srgbClr val="5D7695">
                    <a:alpha val="0"/>
                  </a:srgbClr>
                </a:clrTo>
              </a:clrChange>
              <a:duotone>
                <a:schemeClr val="accent4">
                  <a:shade val="45000"/>
                  <a:satMod val="135000"/>
                </a:schemeClr>
                <a:prstClr val="white"/>
              </a:duotone>
              <a:extLst>
                <a:ext uri="{28A0092B-C50C-407E-A947-70E740481C1C}">
                  <a14:useLocalDpi xmlns="" xmlns:a14="http://schemas.microsoft.com/office/drawing/2010/main" val="0"/>
                </a:ext>
              </a:extLst>
            </a:blip>
            <a:srcRect l="6691" t="19395" r="21919" b="16204"/>
            <a:stretch>
              <a:fillRect/>
            </a:stretch>
          </p:blipFill>
          <p:spPr bwMode="auto">
            <a:xfrm>
              <a:off x="5611827" y="2713865"/>
              <a:ext cx="192597" cy="177073"/>
            </a:xfrm>
            <a:prstGeom prst="rect">
              <a:avLst/>
            </a:prstGeom>
            <a:noFill/>
            <a:ln w="15875">
              <a:noFill/>
            </a:ln>
            <a:extLst>
              <a:ext uri="{909E8E84-426E-40DD-AFC4-6F175D3DCCD1}">
                <a14:hiddenFill xmlns="" xmlns:a14="http://schemas.microsoft.com/office/drawing/2010/main">
                  <a:solidFill>
                    <a:srgbClr val="FFFFFF"/>
                  </a:solidFill>
                </a14:hiddenFill>
              </a:ext>
            </a:extLst>
          </p:spPr>
        </p:pic>
        <p:cxnSp>
          <p:nvCxnSpPr>
            <p:cNvPr id="567" name="直接连接符 566"/>
            <p:cNvCxnSpPr/>
            <p:nvPr/>
          </p:nvCxnSpPr>
          <p:spPr bwMode="auto">
            <a:xfrm>
              <a:off x="5589113" y="2682862"/>
              <a:ext cx="228679" cy="4083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8" name="直接连接符 567"/>
            <p:cNvCxnSpPr/>
            <p:nvPr/>
          </p:nvCxnSpPr>
          <p:spPr bwMode="auto">
            <a:xfrm>
              <a:off x="5587092" y="2881357"/>
              <a:ext cx="228679" cy="4083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9" name="直接连接符 568"/>
            <p:cNvCxnSpPr/>
            <p:nvPr/>
          </p:nvCxnSpPr>
          <p:spPr bwMode="auto">
            <a:xfrm>
              <a:off x="5814617" y="2722277"/>
              <a:ext cx="2021" cy="202465"/>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0" name="直接连接符 569"/>
            <p:cNvCxnSpPr/>
            <p:nvPr/>
          </p:nvCxnSpPr>
          <p:spPr bwMode="auto">
            <a:xfrm>
              <a:off x="5590268" y="2678608"/>
              <a:ext cx="2021" cy="202465"/>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1" name="直接连接符 570"/>
            <p:cNvCxnSpPr/>
            <p:nvPr/>
          </p:nvCxnSpPr>
          <p:spPr bwMode="auto">
            <a:xfrm>
              <a:off x="5869592" y="2696870"/>
              <a:ext cx="2021" cy="202465"/>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2" name="直接连接符 571"/>
            <p:cNvCxnSpPr/>
            <p:nvPr/>
          </p:nvCxnSpPr>
          <p:spPr bwMode="auto">
            <a:xfrm>
              <a:off x="5644089" y="2651103"/>
              <a:ext cx="228679" cy="4083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3" name="直接连接符 572"/>
            <p:cNvCxnSpPr/>
            <p:nvPr/>
          </p:nvCxnSpPr>
          <p:spPr bwMode="auto">
            <a:xfrm flipV="1">
              <a:off x="5823105" y="2894968"/>
              <a:ext cx="45274" cy="2858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4" name="直接连接符 573"/>
            <p:cNvCxnSpPr/>
            <p:nvPr/>
          </p:nvCxnSpPr>
          <p:spPr bwMode="auto">
            <a:xfrm flipV="1">
              <a:off x="5816638" y="2698061"/>
              <a:ext cx="45274" cy="2858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5" name="直接连接符 574"/>
            <p:cNvCxnSpPr/>
            <p:nvPr/>
          </p:nvCxnSpPr>
          <p:spPr bwMode="auto">
            <a:xfrm flipV="1">
              <a:off x="5599970" y="2650422"/>
              <a:ext cx="45274" cy="28583"/>
            </a:xfrm>
            <a:prstGeom prst="line">
              <a:avLst/>
            </a:prstGeom>
            <a:noFill/>
            <a:ln w="15875"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578" name="Picture 1240" descr="图片196"/>
          <p:cNvPicPr>
            <a:picLocks noChangeAspect="1" noChangeArrowheads="1"/>
          </p:cNvPicPr>
          <p:nvPr/>
        </p:nvPicPr>
        <p:blipFill>
          <a:blip r:embed="rId22" cstate="print"/>
          <a:srcRect/>
          <a:stretch>
            <a:fillRect/>
          </a:stretch>
        </p:blipFill>
        <p:spPr bwMode="auto">
          <a:xfrm>
            <a:off x="5662346" y="3266800"/>
            <a:ext cx="354240" cy="105675"/>
          </a:xfrm>
          <a:prstGeom prst="rect">
            <a:avLst/>
          </a:prstGeom>
          <a:noFill/>
          <a:ln>
            <a:noFill/>
          </a:ln>
        </p:spPr>
      </p:pic>
      <p:pic>
        <p:nvPicPr>
          <p:cNvPr id="580" name="Picture 1240" descr="图片196"/>
          <p:cNvPicPr>
            <a:picLocks noChangeAspect="1" noChangeArrowheads="1"/>
          </p:cNvPicPr>
          <p:nvPr/>
        </p:nvPicPr>
        <p:blipFill>
          <a:blip r:embed="rId22" cstate="print"/>
          <a:srcRect/>
          <a:stretch>
            <a:fillRect/>
          </a:stretch>
        </p:blipFill>
        <p:spPr bwMode="auto">
          <a:xfrm>
            <a:off x="5663776" y="3236320"/>
            <a:ext cx="354240" cy="105675"/>
          </a:xfrm>
          <a:prstGeom prst="rect">
            <a:avLst/>
          </a:prstGeom>
          <a:noFill/>
          <a:ln>
            <a:noFill/>
          </a:ln>
        </p:spPr>
      </p:pic>
      <p:pic>
        <p:nvPicPr>
          <p:cNvPr id="581" name="Picture 1240" descr="图片196"/>
          <p:cNvPicPr>
            <a:picLocks noChangeAspect="1" noChangeArrowheads="1"/>
          </p:cNvPicPr>
          <p:nvPr/>
        </p:nvPicPr>
        <p:blipFill>
          <a:blip r:embed="rId22" cstate="print"/>
          <a:srcRect/>
          <a:stretch>
            <a:fillRect/>
          </a:stretch>
        </p:blipFill>
        <p:spPr bwMode="auto">
          <a:xfrm>
            <a:off x="5663776" y="3205364"/>
            <a:ext cx="354240" cy="105675"/>
          </a:xfrm>
          <a:prstGeom prst="rect">
            <a:avLst/>
          </a:prstGeom>
          <a:noFill/>
          <a:ln>
            <a:noFill/>
          </a:ln>
          <a:effectLst>
            <a:outerShdw blurRad="50800" dist="38100" dir="2700000" algn="tl" rotWithShape="0">
              <a:prstClr val="black">
                <a:alpha val="40000"/>
              </a:prstClr>
            </a:outerShdw>
          </a:effectLst>
        </p:spPr>
      </p:pic>
      <p:pic>
        <p:nvPicPr>
          <p:cNvPr id="582" name="图片 581"/>
          <p:cNvPicPr>
            <a:picLocks noChangeAspect="1"/>
          </p:cNvPicPr>
          <p:nvPr/>
        </p:nvPicPr>
        <p:blipFill>
          <a:blip r:embed="rId16"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flipH="1">
            <a:off x="6768412" y="2768512"/>
            <a:ext cx="182832" cy="423206"/>
          </a:xfrm>
          <a:prstGeom prst="rect">
            <a:avLst/>
          </a:prstGeom>
          <a:ln>
            <a:noFill/>
          </a:ln>
          <a:effectLst>
            <a:outerShdw blurRad="50800" dist="38100" dir="2700000" algn="tl" rotWithShape="0">
              <a:prstClr val="black">
                <a:alpha val="40000"/>
              </a:prstClr>
            </a:outerShdw>
          </a:effectLst>
        </p:spPr>
      </p:pic>
      <p:sp>
        <p:nvSpPr>
          <p:cNvPr id="583" name="TextBox 228"/>
          <p:cNvSpPr txBox="1">
            <a:spLocks noChangeArrowheads="1"/>
          </p:cNvSpPr>
          <p:nvPr/>
        </p:nvSpPr>
        <p:spPr bwMode="auto">
          <a:xfrm>
            <a:off x="4825643" y="3148943"/>
            <a:ext cx="395510" cy="107722"/>
          </a:xfrm>
          <a:prstGeom prst="rect">
            <a:avLst/>
          </a:prstGeom>
          <a:noFill/>
          <a:ln w="9525">
            <a:noFill/>
            <a:miter lim="800000"/>
            <a:headEnd/>
            <a:tailEnd/>
          </a:ln>
          <a:effectLst/>
        </p:spPr>
        <p:txBody>
          <a:bodyPr wrap="square" lIns="0" tIns="0" rIns="0" bIns="0" anchor="ctr" anchorCtr="0">
            <a:spAutoFit/>
          </a:bodyPr>
          <a:lstStyle/>
          <a:p>
            <a:pPr algn="ctr">
              <a:spcBef>
                <a:spcPct val="50000"/>
              </a:spcBef>
              <a:buClrTx/>
              <a:buFontTx/>
              <a:buNone/>
            </a:pPr>
            <a:r>
              <a:rPr kumimoji="1" lang="en-US" altLang="zh-CN" sz="700" dirty="0" smtClean="0">
                <a:latin typeface="+mn-lt"/>
                <a:ea typeface="微软雅黑" pitchFamily="34" charset="-122"/>
              </a:rPr>
              <a:t>Router</a:t>
            </a:r>
            <a:endParaRPr kumimoji="1" lang="zh-CN" altLang="en-US" sz="700" dirty="0">
              <a:latin typeface="+mn-lt"/>
              <a:ea typeface="微软雅黑" pitchFamily="34" charset="-122"/>
            </a:endParaRPr>
          </a:p>
        </p:txBody>
      </p:sp>
      <p:sp>
        <p:nvSpPr>
          <p:cNvPr id="584" name="TextBox 228"/>
          <p:cNvSpPr txBox="1">
            <a:spLocks noChangeArrowheads="1"/>
          </p:cNvSpPr>
          <p:nvPr/>
        </p:nvSpPr>
        <p:spPr bwMode="auto">
          <a:xfrm>
            <a:off x="3546251" y="2818023"/>
            <a:ext cx="280378"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ADSL</a:t>
            </a:r>
            <a:endParaRPr kumimoji="1" lang="zh-CN" altLang="en-US" sz="700" dirty="0">
              <a:latin typeface="+mn-lt"/>
              <a:ea typeface="微软雅黑" pitchFamily="34" charset="-122"/>
            </a:endParaRPr>
          </a:p>
        </p:txBody>
      </p:sp>
      <p:pic>
        <p:nvPicPr>
          <p:cNvPr id="588" name="Picture 15" descr="防火墙"/>
          <p:cNvPicPr>
            <a:picLocks noChangeAspect="1" noChangeArrowheads="1"/>
          </p:cNvPicPr>
          <p:nvPr/>
        </p:nvPicPr>
        <p:blipFill>
          <a:blip r:embed="rId23" cstate="print"/>
          <a:srcRect/>
          <a:stretch>
            <a:fillRect/>
          </a:stretch>
        </p:blipFill>
        <p:spPr bwMode="auto">
          <a:xfrm>
            <a:off x="6037799" y="2396158"/>
            <a:ext cx="157811" cy="59055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589" name="直接连接符 588"/>
          <p:cNvCxnSpPr>
            <a:stCxn id="588" idx="1"/>
            <a:endCxn id="566" idx="3"/>
          </p:cNvCxnSpPr>
          <p:nvPr/>
        </p:nvCxnSpPr>
        <p:spPr bwMode="auto">
          <a:xfrm flipH="1">
            <a:off x="5696844" y="2691437"/>
            <a:ext cx="340950" cy="3389"/>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590" name="Picture 15" descr="防火墙"/>
          <p:cNvPicPr>
            <a:picLocks noChangeAspect="1" noChangeArrowheads="1"/>
          </p:cNvPicPr>
          <p:nvPr/>
        </p:nvPicPr>
        <p:blipFill>
          <a:blip r:embed="rId23" cstate="print"/>
          <a:srcRect/>
          <a:stretch>
            <a:fillRect/>
          </a:stretch>
        </p:blipFill>
        <p:spPr bwMode="auto">
          <a:xfrm>
            <a:off x="4862135" y="1579732"/>
            <a:ext cx="104716" cy="3918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97" name="Picture 38" descr="图片51"/>
          <p:cNvPicPr>
            <a:picLocks noChangeAspect="1" noChangeArrowheads="1"/>
          </p:cNvPicPr>
          <p:nvPr/>
        </p:nvPicPr>
        <p:blipFill>
          <a:blip r:embed="rId19" cstate="print">
            <a:duotone>
              <a:prstClr val="black"/>
              <a:schemeClr val="accent4">
                <a:tint val="45000"/>
                <a:satMod val="400000"/>
              </a:schemeClr>
            </a:duotone>
          </a:blip>
          <a:srcRect/>
          <a:stretch>
            <a:fillRect/>
          </a:stretch>
        </p:blipFill>
        <p:spPr bwMode="auto">
          <a:xfrm>
            <a:off x="4132008" y="2802849"/>
            <a:ext cx="255182" cy="26103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8" name="TextBox 228"/>
          <p:cNvSpPr txBox="1">
            <a:spLocks noChangeArrowheads="1"/>
          </p:cNvSpPr>
          <p:nvPr/>
        </p:nvSpPr>
        <p:spPr bwMode="auto">
          <a:xfrm>
            <a:off x="4067273" y="3130538"/>
            <a:ext cx="389501" cy="92333"/>
          </a:xfrm>
          <a:prstGeom prst="rect">
            <a:avLst/>
          </a:prstGeom>
          <a:noFill/>
          <a:ln w="9525">
            <a:noFill/>
            <a:miter lim="800000"/>
            <a:headEnd/>
            <a:tailEnd/>
          </a:ln>
        </p:spPr>
        <p:txBody>
          <a:bodyPr wrap="square" lIns="0" tIns="0" rIns="0" bIns="0" anchor="ctr" anchorCtr="0">
            <a:spAutoFit/>
          </a:bodyPr>
          <a:lstStyle/>
          <a:p>
            <a:pPr algn="ctr">
              <a:buClrTx/>
              <a:buFontTx/>
              <a:buNone/>
            </a:pPr>
            <a:r>
              <a:rPr kumimoji="1" lang="zh-CN" altLang="en-US" sz="600" dirty="0" smtClean="0">
                <a:latin typeface="+mn-lt"/>
                <a:ea typeface="微软雅黑" pitchFamily="34" charset="-122"/>
              </a:rPr>
              <a:t>公共蜂窝</a:t>
            </a:r>
            <a:endParaRPr kumimoji="1" lang="zh-CN" altLang="en-US" sz="600" dirty="0">
              <a:latin typeface="+mn-lt"/>
              <a:ea typeface="微软雅黑" pitchFamily="34" charset="-122"/>
            </a:endParaRPr>
          </a:p>
        </p:txBody>
      </p:sp>
      <p:sp>
        <p:nvSpPr>
          <p:cNvPr id="299" name="Freeform 155"/>
          <p:cNvSpPr>
            <a:spLocks/>
          </p:cNvSpPr>
          <p:nvPr/>
        </p:nvSpPr>
        <p:spPr bwMode="auto">
          <a:xfrm>
            <a:off x="4015054" y="2841199"/>
            <a:ext cx="467833" cy="267579"/>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557110136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552219593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chemeClr val="bg1">
              <a:lumMod val="50000"/>
              <a:alpha val="50000"/>
            </a:schemeClr>
          </a:solidFill>
          <a:ln w="3175">
            <a:solidFill>
              <a:schemeClr val="bg1">
                <a:lumMod val="65000"/>
              </a:schemeClr>
            </a:solidFill>
            <a:round/>
            <a:headEnd/>
            <a:tailEnd/>
          </a:ln>
          <a:effectLst>
            <a:outerShdw blurRad="50800" dist="38100" dir="2700000" algn="tl" rotWithShape="0">
              <a:prstClr val="black">
                <a:alpha val="40000"/>
              </a:prstClr>
            </a:outerShdw>
          </a:effectLst>
        </p:spPr>
        <p:txBody>
          <a:bodyPr lIns="68522" tIns="34261" rIns="68522" bIns="34261"/>
          <a:lstStyle/>
          <a:p>
            <a:pPr defTabSz="685229" eaLnBrk="0" fontAlgn="auto" hangingPunct="0">
              <a:lnSpc>
                <a:spcPct val="90000"/>
              </a:lnSpc>
              <a:spcBef>
                <a:spcPts val="0"/>
              </a:spcBef>
              <a:spcAft>
                <a:spcPts val="0"/>
              </a:spcAft>
              <a:defRPr/>
            </a:pPr>
            <a:endParaRPr lang="en-US" sz="800" kern="0" dirty="0" smtClean="0">
              <a:latin typeface="+mn-lt"/>
              <a:ea typeface="微软雅黑" pitchFamily="34" charset="-122"/>
            </a:endParaRPr>
          </a:p>
        </p:txBody>
      </p:sp>
      <p:cxnSp>
        <p:nvCxnSpPr>
          <p:cNvPr id="301" name="直接连接符 300"/>
          <p:cNvCxnSpPr>
            <a:stCxn id="297" idx="0"/>
          </p:cNvCxnSpPr>
          <p:nvPr/>
        </p:nvCxnSpPr>
        <p:spPr bwMode="auto">
          <a:xfrm flipV="1">
            <a:off x="4259599" y="1948543"/>
            <a:ext cx="51144" cy="854306"/>
          </a:xfrm>
          <a:prstGeom prst="line">
            <a:avLst/>
          </a:prstGeom>
          <a:noFill/>
          <a:ln w="28575">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89" name="Picture 471" descr="图片656"/>
          <p:cNvPicPr>
            <a:picLocks noChangeAspect="1" noChangeArrowheads="1"/>
          </p:cNvPicPr>
          <p:nvPr/>
        </p:nvPicPr>
        <p:blipFill>
          <a:blip r:embed="rId20" cstate="print"/>
          <a:srcRect/>
          <a:stretch>
            <a:fillRect/>
          </a:stretch>
        </p:blipFill>
        <p:spPr bwMode="auto">
          <a:xfrm>
            <a:off x="5606875" y="3965644"/>
            <a:ext cx="280288" cy="26093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30" name="TextBox 228"/>
          <p:cNvSpPr txBox="1">
            <a:spLocks noChangeArrowheads="1"/>
          </p:cNvSpPr>
          <p:nvPr/>
        </p:nvSpPr>
        <p:spPr bwMode="auto">
          <a:xfrm>
            <a:off x="5121092" y="3827336"/>
            <a:ext cx="687257" cy="107722"/>
          </a:xfrm>
          <a:prstGeom prst="rect">
            <a:avLst/>
          </a:prstGeom>
          <a:noFill/>
          <a:ln w="9525">
            <a:noFill/>
            <a:miter lim="800000"/>
            <a:headEnd/>
            <a:tailEnd/>
          </a:ln>
          <a:effectLst/>
        </p:spPr>
        <p:txBody>
          <a:bodyPr wrap="square" lIns="0" tIns="0" rIns="0" bIns="0" anchor="ctr" anchorCtr="0">
            <a:spAutoFit/>
          </a:bodyPr>
          <a:lstStyle/>
          <a:p>
            <a:pPr algn="ctr">
              <a:spcBef>
                <a:spcPct val="50000"/>
              </a:spcBef>
              <a:buClrTx/>
              <a:buFontTx/>
              <a:buNone/>
            </a:pPr>
            <a:r>
              <a:rPr kumimoji="1" lang="en-US" altLang="zh-CN" sz="700" dirty="0" smtClean="0">
                <a:latin typeface="+mn-lt"/>
                <a:ea typeface="微软雅黑" pitchFamily="34" charset="-122"/>
              </a:rPr>
              <a:t>Access Switch</a:t>
            </a:r>
            <a:endParaRPr kumimoji="1" lang="zh-CN" altLang="en-US" sz="700" dirty="0">
              <a:latin typeface="+mn-lt"/>
              <a:ea typeface="微软雅黑" pitchFamily="34" charset="-122"/>
            </a:endParaRPr>
          </a:p>
        </p:txBody>
      </p:sp>
      <p:sp>
        <p:nvSpPr>
          <p:cNvPr id="260" name="TextBox 228"/>
          <p:cNvSpPr txBox="1">
            <a:spLocks noChangeArrowheads="1"/>
          </p:cNvSpPr>
          <p:nvPr/>
        </p:nvSpPr>
        <p:spPr bwMode="auto">
          <a:xfrm>
            <a:off x="5619458" y="2114705"/>
            <a:ext cx="226808"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ASG</a:t>
            </a:r>
            <a:endParaRPr kumimoji="1" lang="zh-CN" altLang="en-US" sz="700" dirty="0">
              <a:latin typeface="+mn-lt"/>
              <a:ea typeface="微软雅黑" pitchFamily="34" charset="-122"/>
            </a:endParaRPr>
          </a:p>
        </p:txBody>
      </p:sp>
      <p:cxnSp>
        <p:nvCxnSpPr>
          <p:cNvPr id="263" name="直接连接符 262"/>
          <p:cNvCxnSpPr>
            <a:stCxn id="261" idx="2"/>
          </p:cNvCxnSpPr>
          <p:nvPr/>
        </p:nvCxnSpPr>
        <p:spPr bwMode="auto">
          <a:xfrm flipH="1">
            <a:off x="5647881" y="2445581"/>
            <a:ext cx="67206" cy="101090"/>
          </a:xfrm>
          <a:prstGeom prst="line">
            <a:avLst/>
          </a:prstGeom>
          <a:noFill/>
          <a:ln w="19050">
            <a:solidFill>
              <a:schemeClr val="bg1">
                <a:lumMod val="6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61" name="Picture 2" descr="E:\jin_ICON\FW-1.png"/>
          <p:cNvPicPr>
            <a:picLocks noChangeAspect="1" noChangeArrowheads="1"/>
          </p:cNvPicPr>
          <p:nvPr/>
        </p:nvPicPr>
        <p:blipFill>
          <a:blip r:embed="rId18"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5539121" y="2228565"/>
            <a:ext cx="351931" cy="21701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235" name="Picture 2" descr="E:\02-Mobile_Security\营销上市\AnyOffice.png"/>
          <p:cNvPicPr>
            <a:picLocks noChangeAspect="1" noChangeArrowheads="1"/>
          </p:cNvPicPr>
          <p:nvPr/>
        </p:nvPicPr>
        <p:blipFill>
          <a:blip r:embed="rId24" cstate="print"/>
          <a:srcRect/>
          <a:stretch>
            <a:fillRect/>
          </a:stretch>
        </p:blipFill>
        <p:spPr bwMode="auto">
          <a:xfrm>
            <a:off x="1160092" y="1594947"/>
            <a:ext cx="170904" cy="170904"/>
          </a:xfrm>
          <a:prstGeom prst="rect">
            <a:avLst/>
          </a:prstGeom>
          <a:noFill/>
          <a:effectLst>
            <a:outerShdw blurRad="50800" dist="38100" dir="2700000" algn="tl" rotWithShape="0">
              <a:prstClr val="black">
                <a:alpha val="40000"/>
              </a:prstClr>
            </a:outerShdw>
          </a:effectLst>
        </p:spPr>
      </p:pic>
      <p:pic>
        <p:nvPicPr>
          <p:cNvPr id="236" name="Picture 2" descr="E:\02-Mobile_Security\营销上市\AnyOffice.png"/>
          <p:cNvPicPr>
            <a:picLocks noChangeAspect="1" noChangeArrowheads="1"/>
          </p:cNvPicPr>
          <p:nvPr/>
        </p:nvPicPr>
        <p:blipFill>
          <a:blip r:embed="rId24" cstate="print"/>
          <a:srcRect/>
          <a:stretch>
            <a:fillRect/>
          </a:stretch>
        </p:blipFill>
        <p:spPr bwMode="auto">
          <a:xfrm>
            <a:off x="1173154" y="2163180"/>
            <a:ext cx="170904" cy="170904"/>
          </a:xfrm>
          <a:prstGeom prst="rect">
            <a:avLst/>
          </a:prstGeom>
          <a:noFill/>
          <a:effectLst>
            <a:outerShdw blurRad="50800" dist="38100" dir="2700000" algn="tl" rotWithShape="0">
              <a:prstClr val="black">
                <a:alpha val="40000"/>
              </a:prstClr>
            </a:outerShdw>
          </a:effectLst>
        </p:spPr>
      </p:pic>
      <p:pic>
        <p:nvPicPr>
          <p:cNvPr id="237" name="Picture 2" descr="E:\02-Mobile_Security\营销上市\AnyOffice.png"/>
          <p:cNvPicPr>
            <a:picLocks noChangeAspect="1" noChangeArrowheads="1"/>
          </p:cNvPicPr>
          <p:nvPr/>
        </p:nvPicPr>
        <p:blipFill>
          <a:blip r:embed="rId24" cstate="print"/>
          <a:srcRect/>
          <a:stretch>
            <a:fillRect/>
          </a:stretch>
        </p:blipFill>
        <p:spPr bwMode="auto">
          <a:xfrm>
            <a:off x="1160090" y="2671544"/>
            <a:ext cx="170904" cy="170904"/>
          </a:xfrm>
          <a:prstGeom prst="rect">
            <a:avLst/>
          </a:prstGeom>
          <a:noFill/>
          <a:effectLst>
            <a:outerShdw blurRad="50800" dist="38100" dir="2700000" algn="tl" rotWithShape="0">
              <a:prstClr val="black">
                <a:alpha val="40000"/>
              </a:prstClr>
            </a:outerShdw>
          </a:effectLst>
        </p:spPr>
      </p:pic>
      <p:pic>
        <p:nvPicPr>
          <p:cNvPr id="241" name="Picture 2" descr="E:\02-Mobile_Security\营销上市\AnyOffice.png"/>
          <p:cNvPicPr>
            <a:picLocks noChangeAspect="1" noChangeArrowheads="1"/>
          </p:cNvPicPr>
          <p:nvPr/>
        </p:nvPicPr>
        <p:blipFill>
          <a:blip r:embed="rId24" cstate="print"/>
          <a:srcRect/>
          <a:stretch>
            <a:fillRect/>
          </a:stretch>
        </p:blipFill>
        <p:spPr bwMode="auto">
          <a:xfrm>
            <a:off x="1173156" y="3278422"/>
            <a:ext cx="170904" cy="170904"/>
          </a:xfrm>
          <a:prstGeom prst="rect">
            <a:avLst/>
          </a:prstGeom>
          <a:noFill/>
          <a:effectLst>
            <a:outerShdw blurRad="50800" dist="38100" dir="2700000" algn="tl" rotWithShape="0">
              <a:prstClr val="black">
                <a:alpha val="40000"/>
              </a:prstClr>
            </a:outerShdw>
          </a:effectLst>
        </p:spPr>
      </p:pic>
      <p:pic>
        <p:nvPicPr>
          <p:cNvPr id="242" name="Picture 2" descr="E:\02-Mobile_Security\营销上市\AnyOffice.png"/>
          <p:cNvPicPr>
            <a:picLocks noChangeAspect="1" noChangeArrowheads="1"/>
          </p:cNvPicPr>
          <p:nvPr/>
        </p:nvPicPr>
        <p:blipFill>
          <a:blip r:embed="rId24" cstate="print"/>
          <a:srcRect/>
          <a:stretch>
            <a:fillRect/>
          </a:stretch>
        </p:blipFill>
        <p:spPr bwMode="auto">
          <a:xfrm>
            <a:off x="1160092" y="3675206"/>
            <a:ext cx="170904" cy="170904"/>
          </a:xfrm>
          <a:prstGeom prst="rect">
            <a:avLst/>
          </a:prstGeom>
          <a:noFill/>
          <a:effectLst>
            <a:outerShdw blurRad="50800" dist="38100" dir="2700000" algn="tl" rotWithShape="0">
              <a:prstClr val="black">
                <a:alpha val="40000"/>
              </a:prstClr>
            </a:outerShdw>
          </a:effectLst>
        </p:spPr>
      </p:pic>
      <p:sp>
        <p:nvSpPr>
          <p:cNvPr id="315" name="TextBox 228"/>
          <p:cNvSpPr txBox="1">
            <a:spLocks noChangeArrowheads="1"/>
          </p:cNvSpPr>
          <p:nvPr/>
        </p:nvSpPr>
        <p:spPr bwMode="auto">
          <a:xfrm>
            <a:off x="4727955" y="3977366"/>
            <a:ext cx="572072" cy="174992"/>
          </a:xfrm>
          <a:prstGeom prst="rect">
            <a:avLst/>
          </a:prstGeom>
          <a:noFill/>
          <a:ln w="9525">
            <a:noFill/>
            <a:miter lim="800000"/>
            <a:headEnd/>
            <a:tailEnd/>
          </a:ln>
          <a:effectLst/>
        </p:spPr>
        <p:txBody>
          <a:bodyPr wrap="square" lIns="51380" tIns="25690" rIns="51380" bIns="25690">
            <a:spAutoFit/>
          </a:bodyPr>
          <a:lstStyle/>
          <a:p>
            <a:pPr>
              <a:spcBef>
                <a:spcPct val="50000"/>
              </a:spcBef>
              <a:buClrTx/>
              <a:buFontTx/>
              <a:buNone/>
            </a:pPr>
            <a:r>
              <a:rPr kumimoji="1" lang="zh-CN" altLang="en-US" sz="800" b="1" dirty="0" smtClean="0">
                <a:solidFill>
                  <a:schemeClr val="tx2"/>
                </a:solidFill>
                <a:latin typeface="+mn-lt"/>
                <a:ea typeface="微软雅黑" pitchFamily="34" charset="-122"/>
              </a:rPr>
              <a:t>课堂学习</a:t>
            </a:r>
            <a:endParaRPr kumimoji="1" lang="zh-CN" altLang="en-US" sz="800" b="1" dirty="0">
              <a:solidFill>
                <a:schemeClr val="tx2"/>
              </a:solidFill>
              <a:latin typeface="+mn-lt"/>
              <a:ea typeface="微软雅黑" pitchFamily="34" charset="-122"/>
            </a:endParaRPr>
          </a:p>
        </p:txBody>
      </p:sp>
      <p:sp>
        <p:nvSpPr>
          <p:cNvPr id="316" name="TextBox 228"/>
          <p:cNvSpPr txBox="1">
            <a:spLocks noChangeArrowheads="1"/>
          </p:cNvSpPr>
          <p:nvPr/>
        </p:nvSpPr>
        <p:spPr bwMode="auto">
          <a:xfrm>
            <a:off x="4727955" y="4177391"/>
            <a:ext cx="572072" cy="174992"/>
          </a:xfrm>
          <a:prstGeom prst="rect">
            <a:avLst/>
          </a:prstGeom>
          <a:noFill/>
          <a:ln w="9525">
            <a:noFill/>
            <a:miter lim="800000"/>
            <a:headEnd/>
            <a:tailEnd/>
          </a:ln>
          <a:effectLst/>
        </p:spPr>
        <p:txBody>
          <a:bodyPr wrap="square" lIns="51380" tIns="25690" rIns="51380" bIns="25690">
            <a:spAutoFit/>
          </a:bodyPr>
          <a:lstStyle/>
          <a:p>
            <a:pPr>
              <a:spcBef>
                <a:spcPct val="50000"/>
              </a:spcBef>
              <a:buClrTx/>
              <a:buFontTx/>
              <a:buNone/>
            </a:pPr>
            <a:r>
              <a:rPr kumimoji="1" lang="zh-CN" altLang="en-US" sz="800" b="1" dirty="0" smtClean="0">
                <a:solidFill>
                  <a:schemeClr val="tx2"/>
                </a:solidFill>
                <a:latin typeface="+mn-lt"/>
                <a:ea typeface="微软雅黑" pitchFamily="34" charset="-122"/>
              </a:rPr>
              <a:t>宿舍学习</a:t>
            </a:r>
            <a:endParaRPr kumimoji="1" lang="zh-CN" altLang="en-US" sz="800" b="1" dirty="0">
              <a:solidFill>
                <a:schemeClr val="tx2"/>
              </a:solidFill>
              <a:latin typeface="+mn-lt"/>
              <a:ea typeface="微软雅黑" pitchFamily="34" charset="-122"/>
            </a:endParaRPr>
          </a:p>
        </p:txBody>
      </p:sp>
      <p:sp>
        <p:nvSpPr>
          <p:cNvPr id="318" name="TextBox 228"/>
          <p:cNvSpPr txBox="1">
            <a:spLocks noChangeArrowheads="1"/>
          </p:cNvSpPr>
          <p:nvPr/>
        </p:nvSpPr>
        <p:spPr bwMode="auto">
          <a:xfrm>
            <a:off x="4727955" y="4367891"/>
            <a:ext cx="648272" cy="174992"/>
          </a:xfrm>
          <a:prstGeom prst="rect">
            <a:avLst/>
          </a:prstGeom>
          <a:noFill/>
          <a:ln w="9525">
            <a:noFill/>
            <a:miter lim="800000"/>
            <a:headEnd/>
            <a:tailEnd/>
          </a:ln>
          <a:effectLst/>
        </p:spPr>
        <p:txBody>
          <a:bodyPr wrap="square" lIns="51380" tIns="25690" rIns="51380" bIns="25690">
            <a:spAutoFit/>
          </a:bodyPr>
          <a:lstStyle/>
          <a:p>
            <a:pPr>
              <a:spcBef>
                <a:spcPct val="50000"/>
              </a:spcBef>
              <a:buClrTx/>
              <a:buFontTx/>
              <a:buNone/>
            </a:pPr>
            <a:r>
              <a:rPr kumimoji="1" lang="zh-CN" altLang="en-US" sz="800" b="1" dirty="0" smtClean="0">
                <a:solidFill>
                  <a:schemeClr val="tx2"/>
                </a:solidFill>
                <a:latin typeface="+mn-lt"/>
                <a:ea typeface="微软雅黑" pitchFamily="34" charset="-122"/>
              </a:rPr>
              <a:t>图馆学习书</a:t>
            </a:r>
            <a:endParaRPr kumimoji="1" lang="zh-CN" altLang="en-US" sz="800" b="1" dirty="0">
              <a:solidFill>
                <a:schemeClr val="tx2"/>
              </a:solidFill>
              <a:latin typeface="+mn-lt"/>
              <a:ea typeface="微软雅黑" pitchFamily="34" charset="-122"/>
            </a:endParaRPr>
          </a:p>
        </p:txBody>
      </p:sp>
      <p:sp>
        <p:nvSpPr>
          <p:cNvPr id="322" name="TextBox 228"/>
          <p:cNvSpPr txBox="1">
            <a:spLocks noChangeArrowheads="1"/>
          </p:cNvSpPr>
          <p:nvPr/>
        </p:nvSpPr>
        <p:spPr bwMode="auto">
          <a:xfrm>
            <a:off x="957517" y="4363218"/>
            <a:ext cx="189023" cy="107722"/>
          </a:xfrm>
          <a:prstGeom prst="rect">
            <a:avLst/>
          </a:prstGeom>
          <a:noFill/>
          <a:ln w="9525">
            <a:noFill/>
            <a:miter lim="800000"/>
            <a:headEnd/>
            <a:tailEnd/>
          </a:ln>
        </p:spPr>
        <p:txBody>
          <a:bodyPr wrap="square" lIns="0" tIns="0" rIns="0" bIns="0" anchor="ctr" anchorCtr="0">
            <a:spAutoFit/>
          </a:bodyPr>
          <a:lstStyle/>
          <a:p>
            <a:pPr>
              <a:buClrTx/>
              <a:buFontTx/>
              <a:buNone/>
            </a:pPr>
            <a:r>
              <a:rPr kumimoji="1" lang="en-US" altLang="zh-CN" sz="700" dirty="0" smtClean="0">
                <a:latin typeface="+mn-lt"/>
                <a:ea typeface="微软雅黑" pitchFamily="34" charset="-122"/>
              </a:rPr>
              <a:t>VDI</a:t>
            </a:r>
            <a:endParaRPr kumimoji="1" lang="zh-CN" altLang="en-US" sz="700" dirty="0">
              <a:latin typeface="+mn-lt"/>
              <a:ea typeface="微软雅黑" pitchFamily="34" charset="-122"/>
            </a:endParaRPr>
          </a:p>
        </p:txBody>
      </p:sp>
      <p:pic>
        <p:nvPicPr>
          <p:cNvPr id="328" name="Picture 113" descr="screen_windows"/>
          <p:cNvPicPr>
            <a:picLocks noChangeAspect="1" noChangeArrowheads="1"/>
          </p:cNvPicPr>
          <p:nvPr>
            <p:custDataLst>
              <p:tags r:id="rId1"/>
            </p:custDataLst>
          </p:nvPr>
        </p:nvPicPr>
        <p:blipFill>
          <a:blip r:embed="rId25" cstate="print"/>
          <a:srcRect/>
          <a:stretch>
            <a:fillRect/>
          </a:stretch>
        </p:blipFill>
        <p:spPr bwMode="auto">
          <a:xfrm flipH="1">
            <a:off x="858456" y="4132320"/>
            <a:ext cx="361507" cy="229751"/>
          </a:xfrm>
          <a:prstGeom prst="rect">
            <a:avLst/>
          </a:prstGeom>
          <a:noFill/>
          <a:ln w="6350">
            <a:noFill/>
            <a:miter lim="800000"/>
            <a:headEnd/>
            <a:tailEnd/>
          </a:ln>
          <a:effectLst>
            <a:outerShdw blurRad="50800" dist="38100" dir="2700000" algn="tl" rotWithShape="0">
              <a:prstClr val="black">
                <a:alpha val="40000"/>
              </a:prstClr>
            </a:outerShdw>
          </a:effectLst>
        </p:spPr>
      </p:pic>
      <p:sp>
        <p:nvSpPr>
          <p:cNvPr id="243" name="Freeform 155"/>
          <p:cNvSpPr>
            <a:spLocks/>
          </p:cNvSpPr>
          <p:nvPr/>
        </p:nvSpPr>
        <p:spPr bwMode="auto">
          <a:xfrm>
            <a:off x="3971716" y="1542865"/>
            <a:ext cx="626161" cy="411279"/>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557110136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552219593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chemeClr val="bg1">
              <a:lumMod val="50000"/>
            </a:schemeClr>
          </a:solidFill>
          <a:ln w="3175">
            <a:solidFill>
              <a:schemeClr val="bg1">
                <a:lumMod val="65000"/>
              </a:schemeClr>
            </a:solidFill>
            <a:round/>
            <a:headEnd/>
            <a:tailEnd/>
          </a:ln>
          <a:effectLst>
            <a:outerShdw blurRad="50800" dist="38100" dir="2700000" algn="tl" rotWithShape="0">
              <a:prstClr val="black">
                <a:alpha val="40000"/>
              </a:prstClr>
            </a:outerShdw>
          </a:effectLst>
        </p:spPr>
        <p:txBody>
          <a:bodyPr/>
          <a:lstStyle/>
          <a:p>
            <a:pPr defTabSz="685229" eaLnBrk="0" fontAlgn="auto" hangingPunct="0">
              <a:lnSpc>
                <a:spcPts val="750"/>
              </a:lnSpc>
              <a:spcBef>
                <a:spcPts val="0"/>
              </a:spcBef>
              <a:spcAft>
                <a:spcPts val="0"/>
              </a:spcAft>
              <a:defRPr/>
            </a:pPr>
            <a:endParaRPr lang="en-US" sz="800" kern="0" dirty="0" smtClean="0">
              <a:latin typeface="+mn-lt"/>
              <a:ea typeface="微软雅黑" pitchFamily="34" charset="-122"/>
            </a:endParaRPr>
          </a:p>
        </p:txBody>
      </p:sp>
      <p:sp>
        <p:nvSpPr>
          <p:cNvPr id="196" name="燕尾形 195"/>
          <p:cNvSpPr/>
          <p:nvPr/>
        </p:nvSpPr>
        <p:spPr bwMode="auto">
          <a:xfrm>
            <a:off x="6090411" y="1"/>
            <a:ext cx="1188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校园网络</a:t>
            </a:r>
          </a:p>
        </p:txBody>
      </p:sp>
      <p:sp>
        <p:nvSpPr>
          <p:cNvPr id="197" name="燕尾形 196"/>
          <p:cNvSpPr/>
          <p:nvPr/>
        </p:nvSpPr>
        <p:spPr bwMode="auto">
          <a:xfrm>
            <a:off x="5012124" y="1"/>
            <a:ext cx="1224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教育云</a:t>
            </a:r>
            <a:endParaRPr lang="zh-CN" altLang="en-US" sz="1200" b="1" dirty="0"/>
          </a:p>
        </p:txBody>
      </p:sp>
      <p:sp>
        <p:nvSpPr>
          <p:cNvPr id="198" name="燕尾形 197"/>
          <p:cNvSpPr/>
          <p:nvPr/>
        </p:nvSpPr>
        <p:spPr bwMode="auto">
          <a:xfrm>
            <a:off x="7133135" y="1"/>
            <a:ext cx="1116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互动教室</a:t>
            </a:r>
          </a:p>
        </p:txBody>
      </p:sp>
      <p:sp>
        <p:nvSpPr>
          <p:cNvPr id="199" name="燕尾形 198"/>
          <p:cNvSpPr/>
          <p:nvPr/>
        </p:nvSpPr>
        <p:spPr bwMode="auto">
          <a:xfrm>
            <a:off x="8081130" y="1"/>
            <a:ext cx="1080000" cy="275771"/>
          </a:xfrm>
          <a:prstGeom prst="chevron">
            <a:avLst/>
          </a:prstGeom>
          <a:solidFill>
            <a:srgbClr val="C00000"/>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solidFill>
                  <a:schemeClr val="bg1"/>
                </a:solidFill>
              </a:rPr>
              <a:t>移动学习</a:t>
            </a:r>
            <a:endParaRPr lang="zh-CN" altLang="en-US" sz="1200" b="1" dirty="0">
              <a:solidFill>
                <a:schemeClr val="bg1"/>
              </a:solidFill>
            </a:endParaRPr>
          </a:p>
        </p:txBody>
      </p:sp>
    </p:spTree>
  </p:cSld>
  <p:clrMapOvr>
    <a:masterClrMapping/>
  </p:clrMapOvr>
  <p:transition advClick="0" advTm="8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矩形 90"/>
          <p:cNvSpPr/>
          <p:nvPr/>
        </p:nvSpPr>
        <p:spPr>
          <a:xfrm>
            <a:off x="339730" y="379175"/>
            <a:ext cx="5303055" cy="461665"/>
          </a:xfrm>
          <a:prstGeom prst="rect">
            <a:avLst/>
          </a:prstGeom>
        </p:spPr>
        <p:txBody>
          <a:bodyPr wrap="none">
            <a:spAutoFit/>
          </a:bodyPr>
          <a:lstStyle/>
          <a:p>
            <a:r>
              <a:rPr lang="zh-CN" altLang="en-US" sz="2400" b="1" dirty="0" smtClean="0">
                <a:solidFill>
                  <a:schemeClr val="tx2"/>
                </a:solidFill>
                <a:latin typeface="微软雅黑" pitchFamily="34" charset="-122"/>
                <a:ea typeface="微软雅黑" pitchFamily="34" charset="-122"/>
              </a:rPr>
              <a:t>华为大学校园信息化</a:t>
            </a:r>
            <a:r>
              <a:rPr lang="en-US" altLang="zh-CN" sz="2400" b="1" dirty="0" smtClean="0">
                <a:solidFill>
                  <a:schemeClr val="tx2"/>
                </a:solidFill>
                <a:latin typeface="微软雅黑" pitchFamily="34" charset="-122"/>
                <a:ea typeface="微软雅黑" pitchFamily="34" charset="-122"/>
              </a:rPr>
              <a:t>ICT</a:t>
            </a:r>
            <a:r>
              <a:rPr lang="zh-CN" altLang="en-US" sz="2400" b="1" dirty="0" smtClean="0">
                <a:solidFill>
                  <a:schemeClr val="tx2"/>
                </a:solidFill>
                <a:latin typeface="微软雅黑" pitchFamily="34" charset="-122"/>
                <a:ea typeface="微软雅黑" pitchFamily="34" charset="-122"/>
              </a:rPr>
              <a:t>解决方案总结</a:t>
            </a:r>
            <a:endParaRPr lang="zh-CN" altLang="en-US" sz="2400" b="1" dirty="0">
              <a:solidFill>
                <a:schemeClr val="tx2"/>
              </a:solidFill>
            </a:endParaRPr>
          </a:p>
        </p:txBody>
      </p:sp>
      <p:grpSp>
        <p:nvGrpSpPr>
          <p:cNvPr id="144" name="组合 143"/>
          <p:cNvGrpSpPr/>
          <p:nvPr/>
        </p:nvGrpSpPr>
        <p:grpSpPr>
          <a:xfrm>
            <a:off x="610784" y="1168926"/>
            <a:ext cx="8372957" cy="3230323"/>
            <a:chOff x="771043" y="1231838"/>
            <a:chExt cx="8430979" cy="3016579"/>
          </a:xfrm>
        </p:grpSpPr>
        <p:sp>
          <p:nvSpPr>
            <p:cNvPr id="2" name="椭圆 68"/>
            <p:cNvSpPr/>
            <p:nvPr/>
          </p:nvSpPr>
          <p:spPr bwMode="auto">
            <a:xfrm>
              <a:off x="3889889" y="3052515"/>
              <a:ext cx="2353746" cy="867162"/>
            </a:xfrm>
            <a:prstGeom prst="ellipse">
              <a:avLst/>
            </a:prstGeom>
            <a:solidFill>
              <a:srgbClr val="1F497D">
                <a:lumMod val="40000"/>
                <a:lumOff val="60000"/>
              </a:srgb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6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3" name="Freeform 60"/>
            <p:cNvSpPr>
              <a:spLocks/>
            </p:cNvSpPr>
            <p:nvPr/>
          </p:nvSpPr>
          <p:spPr bwMode="auto">
            <a:xfrm>
              <a:off x="1423690" y="1937763"/>
              <a:ext cx="2252970" cy="494734"/>
            </a:xfrm>
            <a:custGeom>
              <a:avLst/>
              <a:gdLst>
                <a:gd name="T0" fmla="*/ 0 w 7223"/>
                <a:gd name="T1" fmla="*/ 1 h 508"/>
                <a:gd name="T2" fmla="*/ 0 w 7223"/>
                <a:gd name="T3" fmla="*/ 1 h 508"/>
                <a:gd name="T4" fmla="*/ 0 w 7223"/>
                <a:gd name="T5" fmla="*/ 1 h 508"/>
                <a:gd name="T6" fmla="*/ 0 w 7223"/>
                <a:gd name="T7" fmla="*/ 1 h 508"/>
                <a:gd name="T8" fmla="*/ 0 w 7223"/>
                <a:gd name="T9" fmla="*/ 1 h 508"/>
                <a:gd name="T10" fmla="*/ 0 w 7223"/>
                <a:gd name="T11" fmla="*/ 1 h 508"/>
                <a:gd name="T12" fmla="*/ 0 w 7223"/>
                <a:gd name="T13" fmla="*/ 1 h 508"/>
                <a:gd name="T14" fmla="*/ 0 w 7223"/>
                <a:gd name="T15" fmla="*/ 1 h 508"/>
                <a:gd name="T16" fmla="*/ 0 w 7223"/>
                <a:gd name="T17" fmla="*/ 1 h 508"/>
                <a:gd name="T18" fmla="*/ 0 w 7223"/>
                <a:gd name="T19" fmla="*/ 1 h 508"/>
                <a:gd name="T20" fmla="*/ 0 w 7223"/>
                <a:gd name="T21" fmla="*/ 1 h 508"/>
                <a:gd name="T22" fmla="*/ 0 w 7223"/>
                <a:gd name="T23" fmla="*/ 1 h 508"/>
                <a:gd name="T24" fmla="*/ 0 w 7223"/>
                <a:gd name="T25" fmla="*/ 0 h 508"/>
                <a:gd name="T26" fmla="*/ 0 w 7223"/>
                <a:gd name="T27" fmla="*/ 0 h 508"/>
                <a:gd name="T28" fmla="*/ 0 w 7223"/>
                <a:gd name="T29" fmla="*/ 1 h 508"/>
                <a:gd name="T30" fmla="*/ 0 w 7223"/>
                <a:gd name="T31" fmla="*/ 1 h 508"/>
                <a:gd name="T32" fmla="*/ 0 w 7223"/>
                <a:gd name="T33" fmla="*/ 1 h 508"/>
                <a:gd name="T34" fmla="*/ 0 w 7223"/>
                <a:gd name="T35" fmla="*/ 1 h 508"/>
                <a:gd name="T36" fmla="*/ 0 w 7223"/>
                <a:gd name="T37" fmla="*/ 1 h 508"/>
                <a:gd name="T38" fmla="*/ 0 w 7223"/>
                <a:gd name="T39" fmla="*/ 1 h 508"/>
                <a:gd name="T40" fmla="*/ 0 w 7223"/>
                <a:gd name="T41" fmla="*/ 1 h 508"/>
                <a:gd name="T42" fmla="*/ 0 w 7223"/>
                <a:gd name="T43" fmla="*/ 1 h 508"/>
                <a:gd name="T44" fmla="*/ 0 w 7223"/>
                <a:gd name="T45" fmla="*/ 1 h 508"/>
                <a:gd name="T46" fmla="*/ 0 w 7223"/>
                <a:gd name="T47" fmla="*/ 1 h 508"/>
                <a:gd name="T48" fmla="*/ 0 w 7223"/>
                <a:gd name="T49" fmla="*/ 1 h 508"/>
                <a:gd name="T50" fmla="*/ 0 w 7223"/>
                <a:gd name="T51" fmla="*/ 1 h 508"/>
                <a:gd name="T52" fmla="*/ 0 w 7223"/>
                <a:gd name="T53" fmla="*/ 1 h 508"/>
                <a:gd name="T54" fmla="*/ 0 w 7223"/>
                <a:gd name="T55" fmla="*/ 1 h 508"/>
                <a:gd name="T56" fmla="*/ 0 w 7223"/>
                <a:gd name="T57" fmla="*/ 1 h 508"/>
                <a:gd name="T58" fmla="*/ 0 w 7223"/>
                <a:gd name="T59" fmla="*/ 1 h 508"/>
                <a:gd name="T60" fmla="*/ 0 w 7223"/>
                <a:gd name="T61" fmla="*/ 1 h 508"/>
                <a:gd name="T62" fmla="*/ 0 w 7223"/>
                <a:gd name="T63" fmla="*/ 1 h 508"/>
                <a:gd name="T64" fmla="*/ 0 w 7223"/>
                <a:gd name="T65" fmla="*/ 1 h 508"/>
                <a:gd name="T66" fmla="*/ 0 w 7223"/>
                <a:gd name="T67" fmla="*/ 1 h 508"/>
                <a:gd name="T68" fmla="*/ 0 w 7223"/>
                <a:gd name="T69" fmla="*/ 1 h 508"/>
                <a:gd name="T70" fmla="*/ 0 w 7223"/>
                <a:gd name="T71" fmla="*/ 1 h 508"/>
                <a:gd name="T72" fmla="*/ 0 w 7223"/>
                <a:gd name="T73" fmla="*/ 1 h 508"/>
                <a:gd name="T74" fmla="*/ 0 w 7223"/>
                <a:gd name="T75" fmla="*/ 1 h 508"/>
                <a:gd name="T76" fmla="*/ 0 w 7223"/>
                <a:gd name="T77" fmla="*/ 1 h 508"/>
                <a:gd name="T78" fmla="*/ 0 w 7223"/>
                <a:gd name="T79" fmla="*/ 1 h 508"/>
                <a:gd name="T80" fmla="*/ 0 w 7223"/>
                <a:gd name="T81" fmla="*/ 1 h 508"/>
                <a:gd name="T82" fmla="*/ 0 w 7223"/>
                <a:gd name="T83" fmla="*/ 1 h 508"/>
                <a:gd name="T84" fmla="*/ 0 w 7223"/>
                <a:gd name="T85" fmla="*/ 1 h 508"/>
                <a:gd name="T86" fmla="*/ 0 w 7223"/>
                <a:gd name="T87" fmla="*/ 1 h 508"/>
                <a:gd name="T88" fmla="*/ 0 w 7223"/>
                <a:gd name="T89" fmla="*/ 1 h 508"/>
                <a:gd name="T90" fmla="*/ 0 w 7223"/>
                <a:gd name="T91" fmla="*/ 1 h 508"/>
                <a:gd name="T92" fmla="*/ 0 w 7223"/>
                <a:gd name="T93" fmla="*/ 1 h 508"/>
                <a:gd name="T94" fmla="*/ 0 w 7223"/>
                <a:gd name="T95" fmla="*/ 1 h 508"/>
                <a:gd name="T96" fmla="*/ 0 w 7223"/>
                <a:gd name="T97" fmla="*/ 1 h 508"/>
                <a:gd name="T98" fmla="*/ 0 w 7223"/>
                <a:gd name="T99" fmla="*/ 1 h 508"/>
                <a:gd name="T100" fmla="*/ 0 w 7223"/>
                <a:gd name="T101" fmla="*/ 1 h 508"/>
                <a:gd name="T102" fmla="*/ 0 w 7223"/>
                <a:gd name="T103" fmla="*/ 1 h 508"/>
                <a:gd name="T104" fmla="*/ 0 w 7223"/>
                <a:gd name="T105" fmla="*/ 1 h 5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23"/>
                <a:gd name="T160" fmla="*/ 0 h 508"/>
                <a:gd name="T161" fmla="*/ 7223 w 7223"/>
                <a:gd name="T162" fmla="*/ 508 h 5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23" h="508">
                  <a:moveTo>
                    <a:pt x="7223" y="254"/>
                  </a:moveTo>
                  <a:lnTo>
                    <a:pt x="7221" y="248"/>
                  </a:lnTo>
                  <a:lnTo>
                    <a:pt x="7217" y="241"/>
                  </a:lnTo>
                  <a:lnTo>
                    <a:pt x="7211" y="234"/>
                  </a:lnTo>
                  <a:lnTo>
                    <a:pt x="7203" y="227"/>
                  </a:lnTo>
                  <a:lnTo>
                    <a:pt x="7194" y="222"/>
                  </a:lnTo>
                  <a:lnTo>
                    <a:pt x="7180" y="216"/>
                  </a:lnTo>
                  <a:lnTo>
                    <a:pt x="7166" y="209"/>
                  </a:lnTo>
                  <a:lnTo>
                    <a:pt x="7149" y="202"/>
                  </a:lnTo>
                  <a:lnTo>
                    <a:pt x="7129" y="197"/>
                  </a:lnTo>
                  <a:lnTo>
                    <a:pt x="7108" y="190"/>
                  </a:lnTo>
                  <a:lnTo>
                    <a:pt x="7085" y="185"/>
                  </a:lnTo>
                  <a:lnTo>
                    <a:pt x="7059" y="179"/>
                  </a:lnTo>
                  <a:lnTo>
                    <a:pt x="7032" y="172"/>
                  </a:lnTo>
                  <a:lnTo>
                    <a:pt x="7003" y="167"/>
                  </a:lnTo>
                  <a:lnTo>
                    <a:pt x="6971" y="160"/>
                  </a:lnTo>
                  <a:lnTo>
                    <a:pt x="6938" y="155"/>
                  </a:lnTo>
                  <a:lnTo>
                    <a:pt x="6866" y="143"/>
                  </a:lnTo>
                  <a:lnTo>
                    <a:pt x="6786" y="133"/>
                  </a:lnTo>
                  <a:lnTo>
                    <a:pt x="6699" y="121"/>
                  </a:lnTo>
                  <a:lnTo>
                    <a:pt x="6605" y="111"/>
                  </a:lnTo>
                  <a:lnTo>
                    <a:pt x="6506" y="101"/>
                  </a:lnTo>
                  <a:lnTo>
                    <a:pt x="6398" y="93"/>
                  </a:lnTo>
                  <a:lnTo>
                    <a:pt x="6283" y="83"/>
                  </a:lnTo>
                  <a:lnTo>
                    <a:pt x="6165" y="74"/>
                  </a:lnTo>
                  <a:lnTo>
                    <a:pt x="6040" y="66"/>
                  </a:lnTo>
                  <a:lnTo>
                    <a:pt x="5907" y="57"/>
                  </a:lnTo>
                  <a:lnTo>
                    <a:pt x="5771" y="51"/>
                  </a:lnTo>
                  <a:lnTo>
                    <a:pt x="5630" y="42"/>
                  </a:lnTo>
                  <a:lnTo>
                    <a:pt x="5484" y="37"/>
                  </a:lnTo>
                  <a:lnTo>
                    <a:pt x="5332" y="30"/>
                  </a:lnTo>
                  <a:lnTo>
                    <a:pt x="5176" y="25"/>
                  </a:lnTo>
                  <a:lnTo>
                    <a:pt x="5017" y="20"/>
                  </a:lnTo>
                  <a:lnTo>
                    <a:pt x="4853" y="15"/>
                  </a:lnTo>
                  <a:lnTo>
                    <a:pt x="4685" y="10"/>
                  </a:lnTo>
                  <a:lnTo>
                    <a:pt x="4514" y="7"/>
                  </a:lnTo>
                  <a:lnTo>
                    <a:pt x="4338" y="5"/>
                  </a:lnTo>
                  <a:lnTo>
                    <a:pt x="4161" y="2"/>
                  </a:lnTo>
                  <a:lnTo>
                    <a:pt x="3980" y="0"/>
                  </a:lnTo>
                  <a:lnTo>
                    <a:pt x="3796" y="0"/>
                  </a:lnTo>
                  <a:lnTo>
                    <a:pt x="3611" y="0"/>
                  </a:lnTo>
                  <a:lnTo>
                    <a:pt x="3424" y="0"/>
                  </a:lnTo>
                  <a:lnTo>
                    <a:pt x="3241" y="0"/>
                  </a:lnTo>
                  <a:lnTo>
                    <a:pt x="3060" y="2"/>
                  </a:lnTo>
                  <a:lnTo>
                    <a:pt x="2882" y="5"/>
                  </a:lnTo>
                  <a:lnTo>
                    <a:pt x="2709" y="7"/>
                  </a:lnTo>
                  <a:lnTo>
                    <a:pt x="2537" y="10"/>
                  </a:lnTo>
                  <a:lnTo>
                    <a:pt x="2370" y="15"/>
                  </a:lnTo>
                  <a:lnTo>
                    <a:pt x="2204" y="20"/>
                  </a:lnTo>
                  <a:lnTo>
                    <a:pt x="2044" y="25"/>
                  </a:lnTo>
                  <a:lnTo>
                    <a:pt x="1890" y="30"/>
                  </a:lnTo>
                  <a:lnTo>
                    <a:pt x="1738" y="37"/>
                  </a:lnTo>
                  <a:lnTo>
                    <a:pt x="1592" y="42"/>
                  </a:lnTo>
                  <a:lnTo>
                    <a:pt x="1450" y="51"/>
                  </a:lnTo>
                  <a:lnTo>
                    <a:pt x="1313" y="57"/>
                  </a:lnTo>
                  <a:lnTo>
                    <a:pt x="1183" y="66"/>
                  </a:lnTo>
                  <a:lnTo>
                    <a:pt x="1058" y="74"/>
                  </a:lnTo>
                  <a:lnTo>
                    <a:pt x="937" y="83"/>
                  </a:lnTo>
                  <a:lnTo>
                    <a:pt x="824" y="93"/>
                  </a:lnTo>
                  <a:lnTo>
                    <a:pt x="717" y="101"/>
                  </a:lnTo>
                  <a:lnTo>
                    <a:pt x="616" y="111"/>
                  </a:lnTo>
                  <a:lnTo>
                    <a:pt x="522" y="121"/>
                  </a:lnTo>
                  <a:lnTo>
                    <a:pt x="436" y="133"/>
                  </a:lnTo>
                  <a:lnTo>
                    <a:pt x="356" y="143"/>
                  </a:lnTo>
                  <a:lnTo>
                    <a:pt x="284" y="155"/>
                  </a:lnTo>
                  <a:lnTo>
                    <a:pt x="249" y="160"/>
                  </a:lnTo>
                  <a:lnTo>
                    <a:pt x="218" y="167"/>
                  </a:lnTo>
                  <a:lnTo>
                    <a:pt x="189" y="172"/>
                  </a:lnTo>
                  <a:lnTo>
                    <a:pt x="161" y="179"/>
                  </a:lnTo>
                  <a:lnTo>
                    <a:pt x="136" y="185"/>
                  </a:lnTo>
                  <a:lnTo>
                    <a:pt x="113" y="190"/>
                  </a:lnTo>
                  <a:lnTo>
                    <a:pt x="91" y="197"/>
                  </a:lnTo>
                  <a:lnTo>
                    <a:pt x="74" y="202"/>
                  </a:lnTo>
                  <a:lnTo>
                    <a:pt x="56" y="209"/>
                  </a:lnTo>
                  <a:lnTo>
                    <a:pt x="41" y="216"/>
                  </a:lnTo>
                  <a:lnTo>
                    <a:pt x="29" y="222"/>
                  </a:lnTo>
                  <a:lnTo>
                    <a:pt x="17" y="227"/>
                  </a:lnTo>
                  <a:lnTo>
                    <a:pt x="9" y="234"/>
                  </a:lnTo>
                  <a:lnTo>
                    <a:pt x="4" y="241"/>
                  </a:lnTo>
                  <a:lnTo>
                    <a:pt x="2" y="248"/>
                  </a:lnTo>
                  <a:lnTo>
                    <a:pt x="0" y="254"/>
                  </a:lnTo>
                  <a:lnTo>
                    <a:pt x="2" y="261"/>
                  </a:lnTo>
                  <a:lnTo>
                    <a:pt x="4" y="268"/>
                  </a:lnTo>
                  <a:lnTo>
                    <a:pt x="9" y="274"/>
                  </a:lnTo>
                  <a:lnTo>
                    <a:pt x="17" y="280"/>
                  </a:lnTo>
                  <a:lnTo>
                    <a:pt x="29" y="286"/>
                  </a:lnTo>
                  <a:lnTo>
                    <a:pt x="41" y="293"/>
                  </a:lnTo>
                  <a:lnTo>
                    <a:pt x="56" y="300"/>
                  </a:lnTo>
                  <a:lnTo>
                    <a:pt x="74" y="305"/>
                  </a:lnTo>
                  <a:lnTo>
                    <a:pt x="91" y="312"/>
                  </a:lnTo>
                  <a:lnTo>
                    <a:pt x="113" y="318"/>
                  </a:lnTo>
                  <a:lnTo>
                    <a:pt x="136" y="323"/>
                  </a:lnTo>
                  <a:lnTo>
                    <a:pt x="161" y="330"/>
                  </a:lnTo>
                  <a:lnTo>
                    <a:pt x="189" y="335"/>
                  </a:lnTo>
                  <a:lnTo>
                    <a:pt x="218" y="342"/>
                  </a:lnTo>
                  <a:lnTo>
                    <a:pt x="249" y="347"/>
                  </a:lnTo>
                  <a:lnTo>
                    <a:pt x="284" y="354"/>
                  </a:lnTo>
                  <a:lnTo>
                    <a:pt x="356" y="364"/>
                  </a:lnTo>
                  <a:lnTo>
                    <a:pt x="436" y="375"/>
                  </a:lnTo>
                  <a:lnTo>
                    <a:pt x="522" y="386"/>
                  </a:lnTo>
                  <a:lnTo>
                    <a:pt x="616" y="396"/>
                  </a:lnTo>
                  <a:lnTo>
                    <a:pt x="717" y="406"/>
                  </a:lnTo>
                  <a:lnTo>
                    <a:pt x="824" y="416"/>
                  </a:lnTo>
                  <a:lnTo>
                    <a:pt x="937" y="424"/>
                  </a:lnTo>
                  <a:lnTo>
                    <a:pt x="1058" y="434"/>
                  </a:lnTo>
                  <a:lnTo>
                    <a:pt x="1183" y="443"/>
                  </a:lnTo>
                  <a:lnTo>
                    <a:pt x="1313" y="450"/>
                  </a:lnTo>
                  <a:lnTo>
                    <a:pt x="1450" y="458"/>
                  </a:lnTo>
                  <a:lnTo>
                    <a:pt x="1592" y="465"/>
                  </a:lnTo>
                  <a:lnTo>
                    <a:pt x="1738" y="471"/>
                  </a:lnTo>
                  <a:lnTo>
                    <a:pt x="1890" y="478"/>
                  </a:lnTo>
                  <a:lnTo>
                    <a:pt x="2044" y="483"/>
                  </a:lnTo>
                  <a:lnTo>
                    <a:pt x="2204" y="488"/>
                  </a:lnTo>
                  <a:lnTo>
                    <a:pt x="2370" y="493"/>
                  </a:lnTo>
                  <a:lnTo>
                    <a:pt x="2537" y="497"/>
                  </a:lnTo>
                  <a:lnTo>
                    <a:pt x="2709" y="500"/>
                  </a:lnTo>
                  <a:lnTo>
                    <a:pt x="2882" y="503"/>
                  </a:lnTo>
                  <a:lnTo>
                    <a:pt x="3060" y="505"/>
                  </a:lnTo>
                  <a:lnTo>
                    <a:pt x="3241" y="507"/>
                  </a:lnTo>
                  <a:lnTo>
                    <a:pt x="3424" y="508"/>
                  </a:lnTo>
                  <a:lnTo>
                    <a:pt x="3611" y="508"/>
                  </a:lnTo>
                  <a:lnTo>
                    <a:pt x="3796" y="508"/>
                  </a:lnTo>
                  <a:lnTo>
                    <a:pt x="3980" y="507"/>
                  </a:lnTo>
                  <a:lnTo>
                    <a:pt x="4161" y="505"/>
                  </a:lnTo>
                  <a:lnTo>
                    <a:pt x="4338" y="503"/>
                  </a:lnTo>
                  <a:lnTo>
                    <a:pt x="4514" y="500"/>
                  </a:lnTo>
                  <a:lnTo>
                    <a:pt x="4685" y="497"/>
                  </a:lnTo>
                  <a:lnTo>
                    <a:pt x="4853" y="493"/>
                  </a:lnTo>
                  <a:lnTo>
                    <a:pt x="5017" y="488"/>
                  </a:lnTo>
                  <a:lnTo>
                    <a:pt x="5176" y="483"/>
                  </a:lnTo>
                  <a:lnTo>
                    <a:pt x="5332" y="478"/>
                  </a:lnTo>
                  <a:lnTo>
                    <a:pt x="5484" y="471"/>
                  </a:lnTo>
                  <a:lnTo>
                    <a:pt x="5630" y="465"/>
                  </a:lnTo>
                  <a:lnTo>
                    <a:pt x="5771" y="458"/>
                  </a:lnTo>
                  <a:lnTo>
                    <a:pt x="5907" y="450"/>
                  </a:lnTo>
                  <a:lnTo>
                    <a:pt x="6040" y="443"/>
                  </a:lnTo>
                  <a:lnTo>
                    <a:pt x="6165" y="434"/>
                  </a:lnTo>
                  <a:lnTo>
                    <a:pt x="6283" y="424"/>
                  </a:lnTo>
                  <a:lnTo>
                    <a:pt x="6398" y="416"/>
                  </a:lnTo>
                  <a:lnTo>
                    <a:pt x="6506" y="406"/>
                  </a:lnTo>
                  <a:lnTo>
                    <a:pt x="6605" y="396"/>
                  </a:lnTo>
                  <a:lnTo>
                    <a:pt x="6699" y="386"/>
                  </a:lnTo>
                  <a:lnTo>
                    <a:pt x="6786" y="375"/>
                  </a:lnTo>
                  <a:lnTo>
                    <a:pt x="6866" y="364"/>
                  </a:lnTo>
                  <a:lnTo>
                    <a:pt x="6938" y="354"/>
                  </a:lnTo>
                  <a:lnTo>
                    <a:pt x="6971" y="347"/>
                  </a:lnTo>
                  <a:lnTo>
                    <a:pt x="7003" y="342"/>
                  </a:lnTo>
                  <a:lnTo>
                    <a:pt x="7032" y="335"/>
                  </a:lnTo>
                  <a:lnTo>
                    <a:pt x="7059" y="330"/>
                  </a:lnTo>
                  <a:lnTo>
                    <a:pt x="7085" y="323"/>
                  </a:lnTo>
                  <a:lnTo>
                    <a:pt x="7108" y="318"/>
                  </a:lnTo>
                  <a:lnTo>
                    <a:pt x="7129" y="312"/>
                  </a:lnTo>
                  <a:lnTo>
                    <a:pt x="7149" y="305"/>
                  </a:lnTo>
                  <a:lnTo>
                    <a:pt x="7166" y="300"/>
                  </a:lnTo>
                  <a:lnTo>
                    <a:pt x="7180" y="293"/>
                  </a:lnTo>
                  <a:lnTo>
                    <a:pt x="7194" y="286"/>
                  </a:lnTo>
                  <a:lnTo>
                    <a:pt x="7203" y="280"/>
                  </a:lnTo>
                  <a:lnTo>
                    <a:pt x="7211" y="274"/>
                  </a:lnTo>
                  <a:lnTo>
                    <a:pt x="7217" y="268"/>
                  </a:lnTo>
                  <a:lnTo>
                    <a:pt x="7221" y="261"/>
                  </a:lnTo>
                  <a:lnTo>
                    <a:pt x="7223" y="254"/>
                  </a:lnTo>
                </a:path>
              </a:pathLst>
            </a:custGeom>
            <a:noFill/>
            <a:ln w="28575">
              <a:solidFill>
                <a:srgbClr val="FF9900"/>
              </a:solidFill>
              <a:prstDash val="solid"/>
              <a:round/>
              <a:headEnd/>
              <a:tailEnd/>
            </a:ln>
            <a:effectLst>
              <a:outerShdw blurRad="50800" dist="38100" dir="5400000" algn="t"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itchFamily="34" charset="-122"/>
                <a:ea typeface="微软雅黑" pitchFamily="34" charset="-122"/>
              </a:endParaRPr>
            </a:p>
          </p:txBody>
        </p:sp>
        <p:sp>
          <p:nvSpPr>
            <p:cNvPr id="4" name="矩形 608"/>
            <p:cNvSpPr/>
            <p:nvPr/>
          </p:nvSpPr>
          <p:spPr>
            <a:xfrm>
              <a:off x="1288776" y="2374295"/>
              <a:ext cx="869338" cy="246209"/>
            </a:xfrm>
            <a:prstGeom prst="rect">
              <a:avLst/>
            </a:prstGeom>
          </p:spPr>
          <p:txBody>
            <a:bodyPr wrap="square" lIns="91427" tIns="45714" rIns="91427" bIns="45714">
              <a:spAutoFit/>
            </a:bodyPr>
            <a:lstStyle/>
            <a:p>
              <a:pPr marL="0" marR="0" lvl="0" indent="0" defTabSz="91427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srgbClr val="EEECE1">
                      <a:lumMod val="25000"/>
                    </a:srgbClr>
                  </a:solidFill>
                  <a:effectLst/>
                  <a:uLnTx/>
                  <a:uFillTx/>
                  <a:latin typeface="微软雅黑" pitchFamily="34" charset="-122"/>
                  <a:ea typeface="微软雅黑" pitchFamily="34" charset="-122"/>
                </a:rPr>
                <a:t>校园骨干网</a:t>
              </a:r>
              <a:endParaRPr kumimoji="0" lang="zh-CN" altLang="en-US" sz="1000" b="1" i="0" u="none" strike="noStrike" kern="0" cap="none" spc="0" normalizeH="0" baseline="0" noProof="0" dirty="0">
                <a:ln>
                  <a:noFill/>
                </a:ln>
                <a:solidFill>
                  <a:srgbClr val="EEECE1">
                    <a:lumMod val="25000"/>
                  </a:srgbClr>
                </a:solidFill>
                <a:effectLst/>
                <a:uLnTx/>
                <a:uFillTx/>
                <a:latin typeface="微软雅黑" pitchFamily="34" charset="-122"/>
                <a:ea typeface="微软雅黑" pitchFamily="34" charset="-122"/>
              </a:endParaRPr>
            </a:p>
          </p:txBody>
        </p:sp>
        <p:cxnSp>
          <p:nvCxnSpPr>
            <p:cNvPr id="11" name="直接连接符 10"/>
            <p:cNvCxnSpPr>
              <a:stCxn id="60" idx="3"/>
              <a:endCxn id="55" idx="2"/>
            </p:cNvCxnSpPr>
            <p:nvPr/>
          </p:nvCxnSpPr>
          <p:spPr bwMode="auto">
            <a:xfrm flipV="1">
              <a:off x="1485399" y="2606401"/>
              <a:ext cx="919814" cy="341031"/>
            </a:xfrm>
            <a:prstGeom prst="line">
              <a:avLst/>
            </a:prstGeom>
            <a:noFill/>
            <a:ln>
              <a:solidFill>
                <a:srgbClr val="FFCC66">
                  <a:lumMod val="75000"/>
                </a:srgb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6" name="Group 607"/>
            <p:cNvGrpSpPr>
              <a:grpSpLocks/>
            </p:cNvGrpSpPr>
            <p:nvPr/>
          </p:nvGrpSpPr>
          <p:grpSpPr bwMode="auto">
            <a:xfrm>
              <a:off x="791423" y="3493832"/>
              <a:ext cx="365083" cy="323703"/>
              <a:chOff x="4964" y="3390"/>
              <a:chExt cx="1194" cy="647"/>
            </a:xfrm>
          </p:grpSpPr>
          <p:sp>
            <p:nvSpPr>
              <p:cNvPr id="15" name="Oval 3"/>
              <p:cNvSpPr>
                <a:spLocks noChangeArrowheads="1"/>
              </p:cNvSpPr>
              <p:nvPr/>
            </p:nvSpPr>
            <p:spPr bwMode="auto">
              <a:xfrm>
                <a:off x="4964" y="3505"/>
                <a:ext cx="1194" cy="504"/>
              </a:xfrm>
              <a:prstGeom prst="ellipse">
                <a:avLst/>
              </a:prstGeom>
              <a:solidFill>
                <a:srgbClr val="DDDDDD"/>
              </a:solidFill>
              <a:ln w="9525">
                <a:noFill/>
                <a:round/>
                <a:headEnd/>
                <a:tailEnd/>
              </a:ln>
              <a:effectLst>
                <a:outerShdw dist="25400" dir="5400000" algn="ctr" rotWithShape="0">
                  <a:srgbClr val="B2B2B2"/>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nvGrpSpPr>
              <p:cNvPr id="20" name="Group 8"/>
              <p:cNvGrpSpPr>
                <a:grpSpLocks/>
              </p:cNvGrpSpPr>
              <p:nvPr/>
            </p:nvGrpSpPr>
            <p:grpSpPr bwMode="auto">
              <a:xfrm>
                <a:off x="5015" y="3390"/>
                <a:ext cx="1031" cy="647"/>
                <a:chOff x="720" y="376"/>
                <a:chExt cx="2352" cy="1591"/>
              </a:xfrm>
            </p:grpSpPr>
            <p:pic>
              <p:nvPicPr>
                <p:cNvPr id="17" name="Picture 9" descr="房子"/>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00" y="376"/>
                  <a:ext cx="1104" cy="919"/>
                </a:xfrm>
                <a:prstGeom prst="rect">
                  <a:avLst/>
                </a:prstGeom>
                <a:noFill/>
              </p:spPr>
            </p:pic>
            <p:pic>
              <p:nvPicPr>
                <p:cNvPr id="18" name="Picture 10" descr="房子"/>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20" y="720"/>
                  <a:ext cx="1152" cy="959"/>
                </a:xfrm>
                <a:prstGeom prst="rect">
                  <a:avLst/>
                </a:prstGeom>
                <a:noFill/>
              </p:spPr>
            </p:pic>
            <p:pic>
              <p:nvPicPr>
                <p:cNvPr id="19" name="Picture 11" descr="房子"/>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0" y="768"/>
                  <a:ext cx="1440" cy="1199"/>
                </a:xfrm>
                <a:prstGeom prst="rect">
                  <a:avLst/>
                </a:prstGeom>
                <a:noFill/>
              </p:spPr>
            </p:pic>
          </p:grpSp>
        </p:grpSp>
        <p:grpSp>
          <p:nvGrpSpPr>
            <p:cNvPr id="22" name="Group 607"/>
            <p:cNvGrpSpPr>
              <a:grpSpLocks/>
            </p:cNvGrpSpPr>
            <p:nvPr/>
          </p:nvGrpSpPr>
          <p:grpSpPr bwMode="auto">
            <a:xfrm>
              <a:off x="1308361" y="3417504"/>
              <a:ext cx="479512" cy="449759"/>
              <a:chOff x="4964" y="3390"/>
              <a:chExt cx="1194" cy="647"/>
            </a:xfrm>
          </p:grpSpPr>
          <p:sp>
            <p:nvSpPr>
              <p:cNvPr id="21" name="Oval 3"/>
              <p:cNvSpPr>
                <a:spLocks noChangeArrowheads="1"/>
              </p:cNvSpPr>
              <p:nvPr/>
            </p:nvSpPr>
            <p:spPr bwMode="auto">
              <a:xfrm>
                <a:off x="4964" y="3505"/>
                <a:ext cx="1194" cy="504"/>
              </a:xfrm>
              <a:prstGeom prst="ellipse">
                <a:avLst/>
              </a:prstGeom>
              <a:solidFill>
                <a:srgbClr val="DDDDDD"/>
              </a:solidFill>
              <a:ln w="9525">
                <a:noFill/>
                <a:round/>
                <a:headEnd/>
                <a:tailEnd/>
              </a:ln>
              <a:effectLst>
                <a:outerShdw dist="25400" dir="5400000" algn="ctr" rotWithShape="0">
                  <a:srgbClr val="B2B2B2"/>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nvGrpSpPr>
              <p:cNvPr id="32" name="Group 8"/>
              <p:cNvGrpSpPr>
                <a:grpSpLocks/>
              </p:cNvGrpSpPr>
              <p:nvPr/>
            </p:nvGrpSpPr>
            <p:grpSpPr bwMode="auto">
              <a:xfrm>
                <a:off x="5015" y="3390"/>
                <a:ext cx="1031" cy="647"/>
                <a:chOff x="720" y="376"/>
                <a:chExt cx="2352" cy="1591"/>
              </a:xfrm>
            </p:grpSpPr>
            <p:pic>
              <p:nvPicPr>
                <p:cNvPr id="23" name="Picture 9" descr="房子"/>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00" y="376"/>
                  <a:ext cx="1104" cy="919"/>
                </a:xfrm>
                <a:prstGeom prst="rect">
                  <a:avLst/>
                </a:prstGeom>
                <a:noFill/>
              </p:spPr>
            </p:pic>
            <p:pic>
              <p:nvPicPr>
                <p:cNvPr id="24" name="Picture 10" descr="房子"/>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20" y="720"/>
                  <a:ext cx="1152" cy="959"/>
                </a:xfrm>
                <a:prstGeom prst="rect">
                  <a:avLst/>
                </a:prstGeom>
                <a:noFill/>
              </p:spPr>
            </p:pic>
            <p:pic>
              <p:nvPicPr>
                <p:cNvPr id="25" name="Picture 11" descr="房子"/>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0" y="768"/>
                  <a:ext cx="1440" cy="1199"/>
                </a:xfrm>
                <a:prstGeom prst="rect">
                  <a:avLst/>
                </a:prstGeom>
                <a:noFill/>
              </p:spPr>
            </p:pic>
          </p:grpSp>
        </p:grpSp>
        <p:cxnSp>
          <p:nvCxnSpPr>
            <p:cNvPr id="26" name="直接连接符 25"/>
            <p:cNvCxnSpPr>
              <a:stCxn id="25" idx="0"/>
              <a:endCxn id="55" idx="2"/>
            </p:cNvCxnSpPr>
            <p:nvPr/>
          </p:nvCxnSpPr>
          <p:spPr bwMode="auto">
            <a:xfrm flipV="1">
              <a:off x="1455593" y="2606401"/>
              <a:ext cx="949620" cy="921916"/>
            </a:xfrm>
            <a:prstGeom prst="line">
              <a:avLst/>
            </a:prstGeom>
            <a:noFill/>
            <a:ln>
              <a:solidFill>
                <a:srgbClr val="FFCC66">
                  <a:lumMod val="75000"/>
                </a:srgb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矩形 26"/>
            <p:cNvSpPr/>
            <p:nvPr/>
          </p:nvSpPr>
          <p:spPr>
            <a:xfrm>
              <a:off x="771043" y="3930490"/>
              <a:ext cx="837209"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附属学校</a:t>
              </a:r>
              <a:endParaRPr kumimoji="0" lang="zh-CN" altLang="en-US" sz="12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cxnSp>
          <p:nvCxnSpPr>
            <p:cNvPr id="29" name="直接连接符 28"/>
            <p:cNvCxnSpPr>
              <a:stCxn id="45" idx="1"/>
              <a:endCxn id="56" idx="2"/>
            </p:cNvCxnSpPr>
            <p:nvPr/>
          </p:nvCxnSpPr>
          <p:spPr bwMode="auto">
            <a:xfrm flipH="1" flipV="1">
              <a:off x="2831135" y="2569513"/>
              <a:ext cx="25174" cy="1014298"/>
            </a:xfrm>
            <a:prstGeom prst="line">
              <a:avLst/>
            </a:prstGeom>
            <a:noFill/>
            <a:ln>
              <a:solidFill>
                <a:srgbClr val="FFCC66">
                  <a:lumMod val="75000"/>
                </a:srgb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2" name="组合 131"/>
            <p:cNvGrpSpPr/>
            <p:nvPr/>
          </p:nvGrpSpPr>
          <p:grpSpPr>
            <a:xfrm>
              <a:off x="2352428" y="3224284"/>
              <a:ext cx="1127757" cy="995080"/>
              <a:chOff x="2613678" y="3224284"/>
              <a:chExt cx="1127757" cy="995080"/>
            </a:xfrm>
          </p:grpSpPr>
          <p:sp>
            <p:nvSpPr>
              <p:cNvPr id="30" name="矩形 29"/>
              <p:cNvSpPr/>
              <p:nvPr/>
            </p:nvSpPr>
            <p:spPr>
              <a:xfrm>
                <a:off x="2830308" y="3942365"/>
                <a:ext cx="911127"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分校</a:t>
                </a:r>
                <a:endParaRPr kumimoji="0" lang="zh-CN" altLang="en-US" sz="12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nvGrpSpPr>
              <p:cNvPr id="39" name="组合 52"/>
              <p:cNvGrpSpPr/>
              <p:nvPr/>
            </p:nvGrpSpPr>
            <p:grpSpPr>
              <a:xfrm>
                <a:off x="2613678" y="3224284"/>
                <a:ext cx="911128" cy="682658"/>
                <a:chOff x="-1244600" y="2768600"/>
                <a:chExt cx="1538616" cy="1165229"/>
              </a:xfrm>
            </p:grpSpPr>
            <p:grpSp>
              <p:nvGrpSpPr>
                <p:cNvPr id="40" name="组合 88"/>
                <p:cNvGrpSpPr/>
                <p:nvPr/>
              </p:nvGrpSpPr>
              <p:grpSpPr>
                <a:xfrm>
                  <a:off x="-1244600" y="3237644"/>
                  <a:ext cx="1538616" cy="696185"/>
                  <a:chOff x="-1244600" y="3237644"/>
                  <a:chExt cx="1538616" cy="696185"/>
                </a:xfrm>
              </p:grpSpPr>
              <p:sp>
                <p:nvSpPr>
                  <p:cNvPr id="53" name="椭圆 52"/>
                  <p:cNvSpPr/>
                  <p:nvPr/>
                </p:nvSpPr>
                <p:spPr bwMode="auto">
                  <a:xfrm>
                    <a:off x="-1244600" y="3429000"/>
                    <a:ext cx="1511300" cy="457200"/>
                  </a:xfrm>
                  <a:prstGeom prst="ellipse">
                    <a:avLst/>
                  </a:prstGeom>
                  <a:solidFill>
                    <a:srgbClr val="FFFFFF">
                      <a:lumMod val="85000"/>
                    </a:srgb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600" b="0" i="0" u="none" strike="noStrike" kern="0" cap="none" spc="0" normalizeH="0" baseline="0" noProof="0" smtClean="0">
                      <a:ln>
                        <a:noFill/>
                      </a:ln>
                      <a:solidFill>
                        <a:srgbClr val="000000"/>
                      </a:solidFill>
                      <a:effectLst/>
                      <a:uLnTx/>
                      <a:uFillTx/>
                      <a:latin typeface="微软雅黑" pitchFamily="34" charset="-122"/>
                      <a:ea typeface="微软雅黑" pitchFamily="34" charset="-122"/>
                    </a:endParaRPr>
                  </a:p>
                </p:txBody>
              </p:sp>
              <p:sp>
                <p:nvSpPr>
                  <p:cNvPr id="54" name="椭圆 68"/>
                  <p:cNvSpPr/>
                  <p:nvPr/>
                </p:nvSpPr>
                <p:spPr bwMode="auto">
                  <a:xfrm>
                    <a:off x="-1244600" y="3237644"/>
                    <a:ext cx="1538616" cy="696185"/>
                  </a:xfrm>
                  <a:prstGeom prst="ellipse">
                    <a:avLst/>
                  </a:prstGeom>
                  <a:solidFill>
                    <a:srgbClr val="92D050"/>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6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grpSp>
            <p:grpSp>
              <p:nvGrpSpPr>
                <p:cNvPr id="41" name="组合 510"/>
                <p:cNvGrpSpPr/>
                <p:nvPr/>
              </p:nvGrpSpPr>
              <p:grpSpPr>
                <a:xfrm>
                  <a:off x="-1041400" y="2768600"/>
                  <a:ext cx="469900" cy="863600"/>
                  <a:chOff x="6009250" y="2972487"/>
                  <a:chExt cx="703950" cy="1095042"/>
                </a:xfrm>
              </p:grpSpPr>
              <p:grpSp>
                <p:nvGrpSpPr>
                  <p:cNvPr id="43" name="组合 508"/>
                  <p:cNvGrpSpPr/>
                  <p:nvPr/>
                </p:nvGrpSpPr>
                <p:grpSpPr>
                  <a:xfrm>
                    <a:off x="6009250" y="2972487"/>
                    <a:ext cx="703950" cy="1095042"/>
                    <a:chOff x="6009250" y="2972487"/>
                    <a:chExt cx="703950" cy="1095042"/>
                  </a:xfrm>
                </p:grpSpPr>
                <p:pic>
                  <p:nvPicPr>
                    <p:cNvPr id="50" name="Picture 36" descr="公寓"/>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009250" y="3199781"/>
                      <a:ext cx="703950" cy="867748"/>
                    </a:xfrm>
                    <a:prstGeom prst="rect">
                      <a:avLst/>
                    </a:prstGeom>
                    <a:noFill/>
                    <a:effectLst>
                      <a:outerShdw dist="35921" dir="2700000" algn="ctr" rotWithShape="0">
                        <a:srgbClr val="FFFFFF"/>
                      </a:outerShdw>
                    </a:effectLst>
                    <a:extLst>
                      <a:ext uri="{909E8E84-426E-40DD-AFC4-6F175D3DCCD1}">
                        <a14:hiddenFill xmlns:a14="http://schemas.microsoft.com/office/drawing/2010/main" xmlns="">
                          <a:solidFill>
                            <a:srgbClr val="FFFFFF"/>
                          </a:solidFill>
                        </a14:hiddenFill>
                      </a:ext>
                    </a:extLst>
                  </p:spPr>
                </p:pic>
                <p:pic>
                  <p:nvPicPr>
                    <p:cNvPr id="51" name="Picture 122" descr="图片156"/>
                    <p:cNvPicPr>
                      <a:picLocks noChangeAspect="1" noChangeArrowheads="1"/>
                    </p:cNvPicPr>
                    <p:nvPr/>
                  </p:nvPicPr>
                  <p:blipFill>
                    <a:blip r:embed="rId6" cstate="email">
                      <a:lum bright="-20000"/>
                      <a:grayscl/>
                      <a:extLst>
                        <a:ext uri="{28A0092B-C50C-407E-A947-70E740481C1C}">
                          <a14:useLocalDpi xmlns:a14="http://schemas.microsoft.com/office/drawing/2010/main" xmlns=""/>
                        </a:ext>
                      </a:extLst>
                    </a:blip>
                    <a:srcRect/>
                    <a:stretch>
                      <a:fillRect/>
                    </a:stretch>
                  </p:blipFill>
                  <p:spPr bwMode="auto">
                    <a:xfrm>
                      <a:off x="6339228" y="3173315"/>
                      <a:ext cx="120991" cy="183380"/>
                    </a:xfrm>
                    <a:prstGeom prst="rect">
                      <a:avLst/>
                    </a:prstGeom>
                    <a:noFill/>
                    <a:effectLst>
                      <a:outerShdw dist="35921" dir="2700000" algn="ctr" rotWithShape="0">
                        <a:srgbClr val="FFFFFF">
                          <a:alpha val="50000"/>
                        </a:srgbClr>
                      </a:outerShdw>
                    </a:effectLst>
                    <a:extLst>
                      <a:ext uri="{909E8E84-426E-40DD-AFC4-6F175D3DCCD1}">
                        <a14:hiddenFill xmlns:a14="http://schemas.microsoft.com/office/drawing/2010/main" xmlns="">
                          <a:solidFill>
                            <a:srgbClr val="FFFFFF"/>
                          </a:solidFill>
                        </a14:hiddenFill>
                      </a:ext>
                    </a:extLst>
                  </p:spPr>
                </p:pic>
                <p:pic>
                  <p:nvPicPr>
                    <p:cNvPr id="52" name="Picture 462" descr="图片241"/>
                    <p:cNvPicPr>
                      <a:picLocks noChangeAspect="1" noChangeArrowheads="1"/>
                    </p:cNvPicPr>
                    <p:nvPr/>
                  </p:nvPicPr>
                  <p:blipFill>
                    <a:blip r:embed="rId7" cstate="print"/>
                    <a:srcRect/>
                    <a:stretch>
                      <a:fillRect/>
                    </a:stretch>
                  </p:blipFill>
                  <p:spPr bwMode="auto">
                    <a:xfrm>
                      <a:off x="6363027" y="2972487"/>
                      <a:ext cx="85856" cy="117179"/>
                    </a:xfrm>
                    <a:prstGeom prst="rect">
                      <a:avLst/>
                    </a:prstGeom>
                    <a:noFill/>
                  </p:spPr>
                </p:pic>
              </p:grpSp>
              <p:pic>
                <p:nvPicPr>
                  <p:cNvPr id="49" name="Picture 121" descr="图片5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flipH="1">
                    <a:off x="6346369" y="3008231"/>
                    <a:ext cx="157846" cy="32706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8" name="组合 510"/>
                <p:cNvGrpSpPr/>
                <p:nvPr/>
              </p:nvGrpSpPr>
              <p:grpSpPr>
                <a:xfrm>
                  <a:off x="-393700" y="3136900"/>
                  <a:ext cx="482600" cy="406400"/>
                  <a:chOff x="6009250" y="2972487"/>
                  <a:chExt cx="703950" cy="1095042"/>
                </a:xfrm>
              </p:grpSpPr>
              <p:grpSp>
                <p:nvGrpSpPr>
                  <p:cNvPr id="74" name="组合 508"/>
                  <p:cNvGrpSpPr/>
                  <p:nvPr/>
                </p:nvGrpSpPr>
                <p:grpSpPr>
                  <a:xfrm>
                    <a:off x="6009250" y="2972487"/>
                    <a:ext cx="703950" cy="1095042"/>
                    <a:chOff x="6009250" y="2972487"/>
                    <a:chExt cx="703950" cy="1095042"/>
                  </a:xfrm>
                </p:grpSpPr>
                <p:pic>
                  <p:nvPicPr>
                    <p:cNvPr id="45" name="Picture 36" descr="公寓"/>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009250" y="3199781"/>
                      <a:ext cx="703950" cy="867748"/>
                    </a:xfrm>
                    <a:prstGeom prst="rect">
                      <a:avLst/>
                    </a:prstGeom>
                    <a:noFill/>
                    <a:effectLst>
                      <a:outerShdw dist="35921" dir="2700000" algn="ctr" rotWithShape="0">
                        <a:srgbClr val="FFFFFF"/>
                      </a:outerShdw>
                    </a:effectLst>
                    <a:extLst>
                      <a:ext uri="{909E8E84-426E-40DD-AFC4-6F175D3DCCD1}">
                        <a14:hiddenFill xmlns:a14="http://schemas.microsoft.com/office/drawing/2010/main" xmlns="">
                          <a:solidFill>
                            <a:srgbClr val="FFFFFF"/>
                          </a:solidFill>
                        </a14:hiddenFill>
                      </a:ext>
                    </a:extLst>
                  </p:spPr>
                </p:pic>
                <p:pic>
                  <p:nvPicPr>
                    <p:cNvPr id="46" name="Picture 122" descr="图片156"/>
                    <p:cNvPicPr>
                      <a:picLocks noChangeAspect="1" noChangeArrowheads="1"/>
                    </p:cNvPicPr>
                    <p:nvPr/>
                  </p:nvPicPr>
                  <p:blipFill>
                    <a:blip r:embed="rId6" cstate="email">
                      <a:lum bright="-20000"/>
                      <a:grayscl/>
                      <a:extLst>
                        <a:ext uri="{28A0092B-C50C-407E-A947-70E740481C1C}">
                          <a14:useLocalDpi xmlns:a14="http://schemas.microsoft.com/office/drawing/2010/main" xmlns=""/>
                        </a:ext>
                      </a:extLst>
                    </a:blip>
                    <a:srcRect/>
                    <a:stretch>
                      <a:fillRect/>
                    </a:stretch>
                  </p:blipFill>
                  <p:spPr bwMode="auto">
                    <a:xfrm>
                      <a:off x="6339228" y="3173315"/>
                      <a:ext cx="120991" cy="183380"/>
                    </a:xfrm>
                    <a:prstGeom prst="rect">
                      <a:avLst/>
                    </a:prstGeom>
                    <a:noFill/>
                    <a:effectLst>
                      <a:outerShdw dist="35921" dir="2700000" algn="ctr" rotWithShape="0">
                        <a:srgbClr val="FFFFFF">
                          <a:alpha val="50000"/>
                        </a:srgbClr>
                      </a:outerShdw>
                    </a:effectLst>
                    <a:extLst>
                      <a:ext uri="{909E8E84-426E-40DD-AFC4-6F175D3DCCD1}">
                        <a14:hiddenFill xmlns:a14="http://schemas.microsoft.com/office/drawing/2010/main" xmlns="">
                          <a:solidFill>
                            <a:srgbClr val="FFFFFF"/>
                          </a:solidFill>
                        </a14:hiddenFill>
                      </a:ext>
                    </a:extLst>
                  </p:spPr>
                </p:pic>
                <p:pic>
                  <p:nvPicPr>
                    <p:cNvPr id="47" name="Picture 462" descr="图片241"/>
                    <p:cNvPicPr>
                      <a:picLocks noChangeAspect="1" noChangeArrowheads="1"/>
                    </p:cNvPicPr>
                    <p:nvPr/>
                  </p:nvPicPr>
                  <p:blipFill>
                    <a:blip r:embed="rId7" cstate="print"/>
                    <a:srcRect/>
                    <a:stretch>
                      <a:fillRect/>
                    </a:stretch>
                  </p:blipFill>
                  <p:spPr bwMode="auto">
                    <a:xfrm>
                      <a:off x="6363027" y="2972487"/>
                      <a:ext cx="85856" cy="117179"/>
                    </a:xfrm>
                    <a:prstGeom prst="rect">
                      <a:avLst/>
                    </a:prstGeom>
                    <a:noFill/>
                  </p:spPr>
                </p:pic>
              </p:grpSp>
              <p:pic>
                <p:nvPicPr>
                  <p:cNvPr id="44" name="Picture 121" descr="图片5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flipH="1">
                    <a:off x="6346369" y="3008231"/>
                    <a:ext cx="157846" cy="32706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2" name="Picture 7" descr="房子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43123" y="3467100"/>
                  <a:ext cx="487523" cy="365124"/>
                </a:xfrm>
                <a:prstGeom prst="rect">
                  <a:avLst/>
                </a:prstGeom>
                <a:noFill/>
              </p:spPr>
            </p:pic>
          </p:grpSp>
        </p:grpSp>
        <p:pic>
          <p:nvPicPr>
            <p:cNvPr id="55" name="Picture 781" descr="图片3"/>
            <p:cNvPicPr>
              <a:picLocks noChangeAspect="1" noChangeArrowheads="1"/>
            </p:cNvPicPr>
            <p:nvPr/>
          </p:nvPicPr>
          <p:blipFill>
            <a:blip r:embed="rId10" cstate="print"/>
            <a:srcRect/>
            <a:stretch>
              <a:fillRect/>
            </a:stretch>
          </p:blipFill>
          <p:spPr bwMode="auto">
            <a:xfrm>
              <a:off x="2294269" y="2383814"/>
              <a:ext cx="221889" cy="222587"/>
            </a:xfrm>
            <a:prstGeom prst="rect">
              <a:avLst/>
            </a:prstGeom>
            <a:noFill/>
            <a:effectLst>
              <a:outerShdw blurRad="50800" dist="38100" dir="5400000" algn="t" rotWithShape="0">
                <a:prstClr val="black">
                  <a:alpha val="40000"/>
                </a:prstClr>
              </a:outerShdw>
            </a:effectLst>
          </p:spPr>
        </p:pic>
        <p:pic>
          <p:nvPicPr>
            <p:cNvPr id="56" name="Picture 781" descr="图片3"/>
            <p:cNvPicPr>
              <a:picLocks noChangeAspect="1" noChangeArrowheads="1"/>
            </p:cNvPicPr>
            <p:nvPr/>
          </p:nvPicPr>
          <p:blipFill>
            <a:blip r:embed="rId10" cstate="print"/>
            <a:srcRect/>
            <a:stretch>
              <a:fillRect/>
            </a:stretch>
          </p:blipFill>
          <p:spPr bwMode="auto">
            <a:xfrm>
              <a:off x="2720190" y="2346926"/>
              <a:ext cx="221889" cy="222587"/>
            </a:xfrm>
            <a:prstGeom prst="rect">
              <a:avLst/>
            </a:prstGeom>
            <a:noFill/>
            <a:effectLst>
              <a:outerShdw blurRad="50800" dist="38100" dir="5400000" algn="t" rotWithShape="0">
                <a:prstClr val="black">
                  <a:alpha val="40000"/>
                </a:prstClr>
              </a:outerShdw>
            </a:effectLst>
          </p:spPr>
        </p:pic>
        <p:pic>
          <p:nvPicPr>
            <p:cNvPr id="57" name="Picture 216" descr="D:\图标库\天线.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flipH="1">
              <a:off x="1001732" y="2703667"/>
              <a:ext cx="186201" cy="413779"/>
            </a:xfrm>
            <a:prstGeom prst="rect">
              <a:avLst/>
            </a:prstGeom>
            <a:noFill/>
          </p:spPr>
        </p:pic>
        <p:sp>
          <p:nvSpPr>
            <p:cNvPr id="58" name="任意多边形 57"/>
            <p:cNvSpPr/>
            <p:nvPr/>
          </p:nvSpPr>
          <p:spPr bwMode="auto">
            <a:xfrm rot="913522">
              <a:off x="993279" y="2889568"/>
              <a:ext cx="57680" cy="692630"/>
            </a:xfrm>
            <a:custGeom>
              <a:avLst/>
              <a:gdLst>
                <a:gd name="connsiteX0" fmla="*/ 121920 w 168910"/>
                <a:gd name="connsiteY0" fmla="*/ 0 h 678180"/>
                <a:gd name="connsiteX1" fmla="*/ 7620 w 168910"/>
                <a:gd name="connsiteY1" fmla="*/ 144780 h 678180"/>
                <a:gd name="connsiteX2" fmla="*/ 167640 w 168910"/>
                <a:gd name="connsiteY2" fmla="*/ 350520 h 678180"/>
                <a:gd name="connsiteX3" fmla="*/ 15240 w 168910"/>
                <a:gd name="connsiteY3" fmla="*/ 678180 h 678180"/>
                <a:gd name="connsiteX0" fmla="*/ 201349 w 248339"/>
                <a:gd name="connsiteY0" fmla="*/ 0 h 678180"/>
                <a:gd name="connsiteX1" fmla="*/ 87049 w 248339"/>
                <a:gd name="connsiteY1" fmla="*/ 144780 h 678180"/>
                <a:gd name="connsiteX2" fmla="*/ 247069 w 248339"/>
                <a:gd name="connsiteY2" fmla="*/ 350520 h 678180"/>
                <a:gd name="connsiteX3" fmla="*/ 94669 w 248339"/>
                <a:gd name="connsiteY3" fmla="*/ 678180 h 678180"/>
              </a:gdLst>
              <a:ahLst/>
              <a:cxnLst>
                <a:cxn ang="0">
                  <a:pos x="connsiteX0" y="connsiteY0"/>
                </a:cxn>
                <a:cxn ang="0">
                  <a:pos x="connsiteX1" y="connsiteY1"/>
                </a:cxn>
                <a:cxn ang="0">
                  <a:pos x="connsiteX2" y="connsiteY2"/>
                </a:cxn>
                <a:cxn ang="0">
                  <a:pos x="connsiteX3" y="connsiteY3"/>
                </a:cxn>
              </a:cxnLst>
              <a:rect l="l" t="t" r="r" b="b"/>
              <a:pathLst>
                <a:path w="248339" h="678180">
                  <a:moveTo>
                    <a:pt x="201349" y="0"/>
                  </a:moveTo>
                  <a:cubicBezTo>
                    <a:pt x="0" y="18052"/>
                    <a:pt x="79429" y="86360"/>
                    <a:pt x="87049" y="144780"/>
                  </a:cubicBezTo>
                  <a:cubicBezTo>
                    <a:pt x="94669" y="203200"/>
                    <a:pt x="245799" y="261620"/>
                    <a:pt x="247069" y="350520"/>
                  </a:cubicBezTo>
                  <a:cubicBezTo>
                    <a:pt x="248339" y="439420"/>
                    <a:pt x="80699" y="615950"/>
                    <a:pt x="94669" y="678180"/>
                  </a:cubicBezTo>
                </a:path>
              </a:pathLst>
            </a:custGeom>
            <a:noFill/>
            <a:ln w="12700">
              <a:solidFill>
                <a:srgbClr val="FFCC66">
                  <a:lumMod val="75000"/>
                </a:srgbClr>
              </a:solidFill>
              <a:prstDash val="dashDot"/>
            </a:ln>
            <a:effectLst/>
            <a:scene3d>
              <a:camera prst="orthographicFront">
                <a:rot lat="600000" lon="600000" rev="0"/>
              </a:camera>
              <a:lightRig rig="threePt" dir="t"/>
            </a:scene3d>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Tx/>
                <a:buNone/>
                <a:tabLst/>
                <a:defRPr/>
              </a:pPr>
              <a:endParaRPr kumimoji="0" lang="zh-CN" altLang="en-US" sz="18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59" name="任意多边形 58"/>
            <p:cNvSpPr/>
            <p:nvPr/>
          </p:nvSpPr>
          <p:spPr bwMode="auto">
            <a:xfrm rot="20549321">
              <a:off x="1158658" y="2928546"/>
              <a:ext cx="222319" cy="161913"/>
            </a:xfrm>
            <a:custGeom>
              <a:avLst/>
              <a:gdLst>
                <a:gd name="connsiteX0" fmla="*/ 0 w 320040"/>
                <a:gd name="connsiteY0" fmla="*/ 0 h 118110"/>
                <a:gd name="connsiteX1" fmla="*/ 129540 w 320040"/>
                <a:gd name="connsiteY1" fmla="*/ 106680 h 118110"/>
                <a:gd name="connsiteX2" fmla="*/ 320040 w 320040"/>
                <a:gd name="connsiteY2" fmla="*/ 68580 h 118110"/>
              </a:gdLst>
              <a:ahLst/>
              <a:cxnLst>
                <a:cxn ang="0">
                  <a:pos x="connsiteX0" y="connsiteY0"/>
                </a:cxn>
                <a:cxn ang="0">
                  <a:pos x="connsiteX1" y="connsiteY1"/>
                </a:cxn>
                <a:cxn ang="0">
                  <a:pos x="connsiteX2" y="connsiteY2"/>
                </a:cxn>
              </a:cxnLst>
              <a:rect l="l" t="t" r="r" b="b"/>
              <a:pathLst>
                <a:path w="320040" h="118110">
                  <a:moveTo>
                    <a:pt x="0" y="0"/>
                  </a:moveTo>
                  <a:cubicBezTo>
                    <a:pt x="38100" y="47625"/>
                    <a:pt x="76200" y="95250"/>
                    <a:pt x="129540" y="106680"/>
                  </a:cubicBezTo>
                  <a:cubicBezTo>
                    <a:pt x="182880" y="118110"/>
                    <a:pt x="248920" y="72390"/>
                    <a:pt x="320040" y="68580"/>
                  </a:cubicBezTo>
                </a:path>
              </a:pathLst>
            </a:custGeom>
            <a:noFill/>
            <a:ln w="12700">
              <a:solidFill>
                <a:srgbClr val="FFCC66">
                  <a:lumMod val="75000"/>
                </a:srgbClr>
              </a:solidFill>
              <a:prstDash val="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smtClean="0">
                <a:ln>
                  <a:noFill/>
                </a:ln>
                <a:solidFill>
                  <a:srgbClr val="000000"/>
                </a:solidFill>
                <a:effectLst/>
                <a:uLnTx/>
                <a:uFillTx/>
                <a:latin typeface="微软雅黑" pitchFamily="34" charset="-122"/>
                <a:ea typeface="微软雅黑" pitchFamily="34" charset="-122"/>
              </a:endParaRPr>
            </a:p>
          </p:txBody>
        </p:sp>
        <p:pic>
          <p:nvPicPr>
            <p:cNvPr id="60" name="Picture 781" descr="图片3"/>
            <p:cNvPicPr>
              <a:picLocks noChangeAspect="1" noChangeArrowheads="1"/>
            </p:cNvPicPr>
            <p:nvPr/>
          </p:nvPicPr>
          <p:blipFill>
            <a:blip r:embed="rId10" cstate="print"/>
            <a:srcRect/>
            <a:stretch>
              <a:fillRect/>
            </a:stretch>
          </p:blipFill>
          <p:spPr bwMode="auto">
            <a:xfrm>
              <a:off x="1348285" y="2878659"/>
              <a:ext cx="137115" cy="137546"/>
            </a:xfrm>
            <a:prstGeom prst="rect">
              <a:avLst/>
            </a:prstGeom>
            <a:noFill/>
            <a:effectLst>
              <a:outerShdw blurRad="50800" dist="38100" dir="5400000" algn="t" rotWithShape="0">
                <a:prstClr val="black">
                  <a:alpha val="40000"/>
                </a:prstClr>
              </a:outerShdw>
            </a:effectLst>
          </p:spPr>
        </p:pic>
        <p:sp>
          <p:nvSpPr>
            <p:cNvPr id="61" name="矩形 60"/>
            <p:cNvSpPr/>
            <p:nvPr/>
          </p:nvSpPr>
          <p:spPr>
            <a:xfrm>
              <a:off x="896869" y="3091213"/>
              <a:ext cx="715201" cy="2614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3G/4G</a:t>
              </a: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pic>
          <p:nvPicPr>
            <p:cNvPr id="63" name="Picture 781" descr="图片3"/>
            <p:cNvPicPr>
              <a:picLocks noChangeAspect="1" noChangeArrowheads="1"/>
            </p:cNvPicPr>
            <p:nvPr/>
          </p:nvPicPr>
          <p:blipFill>
            <a:blip r:embed="rId10" cstate="print"/>
            <a:srcRect/>
            <a:stretch>
              <a:fillRect/>
            </a:stretch>
          </p:blipFill>
          <p:spPr bwMode="auto">
            <a:xfrm>
              <a:off x="3188844" y="2294396"/>
              <a:ext cx="221889" cy="222587"/>
            </a:xfrm>
            <a:prstGeom prst="rect">
              <a:avLst/>
            </a:prstGeom>
            <a:noFill/>
            <a:effectLst>
              <a:outerShdw blurRad="50800" dist="38100" dir="5400000" algn="t" rotWithShape="0">
                <a:prstClr val="black">
                  <a:alpha val="40000"/>
                </a:prstClr>
              </a:outerShdw>
            </a:effectLst>
          </p:spPr>
        </p:pic>
        <p:cxnSp>
          <p:nvCxnSpPr>
            <p:cNvPr id="64" name="直接连接符 600"/>
            <p:cNvCxnSpPr>
              <a:stCxn id="85" idx="2"/>
            </p:cNvCxnSpPr>
            <p:nvPr/>
          </p:nvCxnSpPr>
          <p:spPr bwMode="auto">
            <a:xfrm flipV="1">
              <a:off x="4753750" y="3387365"/>
              <a:ext cx="745166" cy="70375"/>
            </a:xfrm>
            <a:prstGeom prst="line">
              <a:avLst/>
            </a:prstGeom>
            <a:noFill/>
            <a:ln w="19050">
              <a:solidFill>
                <a:srgbClr val="990000">
                  <a:alpha val="65000"/>
                </a:srgbClr>
              </a:solidFill>
              <a:prstDash val="solid"/>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直接连接符 1648"/>
            <p:cNvCxnSpPr>
              <a:stCxn id="68" idx="0"/>
              <a:endCxn id="65" idx="2"/>
            </p:cNvCxnSpPr>
            <p:nvPr/>
          </p:nvCxnSpPr>
          <p:spPr bwMode="auto">
            <a:xfrm flipH="1" flipV="1">
              <a:off x="4449130" y="2877281"/>
              <a:ext cx="484786" cy="716104"/>
            </a:xfrm>
            <a:prstGeom prst="line">
              <a:avLst/>
            </a:prstGeom>
            <a:noFill/>
            <a:ln w="19050">
              <a:solidFill>
                <a:srgbClr val="990000">
                  <a:alpha val="65000"/>
                </a:srgbClr>
              </a:solidFill>
              <a:prstDash val="solid"/>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7" name="直接连接符 600"/>
            <p:cNvCxnSpPr>
              <a:stCxn id="85" idx="1"/>
              <a:endCxn id="80" idx="3"/>
            </p:cNvCxnSpPr>
            <p:nvPr/>
          </p:nvCxnSpPr>
          <p:spPr bwMode="auto">
            <a:xfrm flipH="1" flipV="1">
              <a:off x="4141726" y="3333264"/>
              <a:ext cx="483844" cy="48502"/>
            </a:xfrm>
            <a:prstGeom prst="line">
              <a:avLst/>
            </a:prstGeom>
            <a:noFill/>
            <a:ln w="19050">
              <a:solidFill>
                <a:srgbClr val="990000">
                  <a:alpha val="65000"/>
                </a:srgbClr>
              </a:solidFill>
              <a:prstDash val="solid"/>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68" name="Picture 4" descr="E:\marketing\产品及解决方案规划\企业终端\企业终端charter\IP话机\亿联话机图片\华为样机图\华为样机图\华为-T28.jpg"/>
            <p:cNvPicPr>
              <a:picLocks noChangeAspect="1" noChangeArrowheads="1"/>
            </p:cNvPicPr>
            <p:nvPr/>
          </p:nvPicPr>
          <p:blipFill>
            <a:blip r:embed="rId12" cstate="screen"/>
            <a:srcRect/>
            <a:stretch>
              <a:fillRect/>
            </a:stretch>
          </p:blipFill>
          <p:spPr bwMode="auto">
            <a:xfrm>
              <a:off x="4739643" y="3593385"/>
              <a:ext cx="388545" cy="271561"/>
            </a:xfrm>
            <a:prstGeom prst="rect">
              <a:avLst/>
            </a:prstGeom>
            <a:ln>
              <a:noFill/>
            </a:ln>
            <a:effectLst>
              <a:outerShdw blurRad="190500" algn="tl" rotWithShape="0">
                <a:srgbClr val="000000">
                  <a:alpha val="70000"/>
                </a:srgbClr>
              </a:outerShdw>
            </a:effectLst>
          </p:spPr>
        </p:pic>
        <p:cxnSp>
          <p:nvCxnSpPr>
            <p:cNvPr id="69" name="直接连接符 600"/>
            <p:cNvCxnSpPr>
              <a:stCxn id="80" idx="1"/>
              <a:endCxn id="63" idx="2"/>
            </p:cNvCxnSpPr>
            <p:nvPr/>
          </p:nvCxnSpPr>
          <p:spPr bwMode="auto">
            <a:xfrm flipH="1" flipV="1">
              <a:off x="3299789" y="2516983"/>
              <a:ext cx="585578" cy="816281"/>
            </a:xfrm>
            <a:prstGeom prst="line">
              <a:avLst/>
            </a:prstGeom>
            <a:noFill/>
            <a:ln>
              <a:solidFill>
                <a:srgbClr val="FFCC66">
                  <a:lumMod val="75000"/>
                </a:srgb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0" name="矩形 608"/>
            <p:cNvSpPr/>
            <p:nvPr/>
          </p:nvSpPr>
          <p:spPr>
            <a:xfrm>
              <a:off x="4445286" y="2828305"/>
              <a:ext cx="1159870" cy="246209"/>
            </a:xfrm>
            <a:prstGeom prst="rect">
              <a:avLst/>
            </a:prstGeom>
            <a:solidFill>
              <a:sysClr val="window" lastClr="FFFFFF">
                <a:alpha val="65000"/>
              </a:sysClr>
            </a:solidFill>
            <a:effectLst>
              <a:softEdge rad="31750"/>
            </a:effectLst>
          </p:spPr>
          <p:txBody>
            <a:bodyPr wrap="square" lIns="91427" tIns="45714" rIns="91427" bIns="45714">
              <a:spAutoFit/>
            </a:bodyPr>
            <a:lstStyle/>
            <a:p>
              <a:pPr marL="0" marR="0" lvl="0" indent="0" defTabSz="91427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无线</a:t>
              </a:r>
              <a:r>
                <a:rPr kumimoji="0" lang="zh-CN" altLang="en-US" sz="10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校园网络</a:t>
              </a:r>
              <a:endParaRPr kumimoji="0" lang="zh-CN" altLang="en-US"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71" name="矩形 608"/>
            <p:cNvSpPr/>
            <p:nvPr/>
          </p:nvSpPr>
          <p:spPr>
            <a:xfrm>
              <a:off x="5043352" y="3511812"/>
              <a:ext cx="523318" cy="453242"/>
            </a:xfrm>
            <a:prstGeom prst="rect">
              <a:avLst/>
            </a:prstGeom>
          </p:spPr>
          <p:txBody>
            <a:bodyPr wrap="square" lIns="91427" tIns="45714" rIns="91427" bIns="45714">
              <a:spAutoFit/>
            </a:bodyPr>
            <a:lstStyle/>
            <a:p>
              <a:pPr marL="0" marR="0" lvl="0" indent="0" defTabSz="914270" eaLnBrk="1" fontAlgn="auto" latinLnBrk="0" hangingPunct="1">
                <a:lnSpc>
                  <a:spcPct val="100000"/>
                </a:lnSpc>
                <a:spcBef>
                  <a:spcPts val="0"/>
                </a:spcBef>
                <a:spcAft>
                  <a:spcPts val="0"/>
                </a:spcAft>
                <a:buClrTx/>
                <a:buSzTx/>
                <a:buFontTx/>
                <a:buNone/>
                <a:tabLst/>
                <a:defRPr/>
              </a:pPr>
              <a:r>
                <a:rPr lang="zh-CN" altLang="en-US" sz="1000" kern="0" dirty="0" smtClean="0">
                  <a:latin typeface="微软雅黑" pitchFamily="34" charset="-122"/>
                  <a:ea typeface="微软雅黑" pitchFamily="34" charset="-122"/>
                </a:rPr>
                <a:t>协作办公</a:t>
              </a:r>
              <a:endParaRPr kumimoji="0" lang="zh-CN" altLang="en-US" sz="1000" i="0" u="none" strike="noStrike" kern="0" cap="none" spc="0" normalizeH="0" baseline="0" noProof="0" dirty="0">
                <a:ln>
                  <a:noFill/>
                </a:ln>
                <a:effectLst/>
                <a:uLnTx/>
                <a:uFillTx/>
                <a:latin typeface="微软雅黑" pitchFamily="34" charset="-122"/>
                <a:ea typeface="微软雅黑" pitchFamily="34" charset="-122"/>
              </a:endParaRPr>
            </a:p>
          </p:txBody>
        </p:sp>
        <p:grpSp>
          <p:nvGrpSpPr>
            <p:cNvPr id="138" name="组合 137"/>
            <p:cNvGrpSpPr/>
            <p:nvPr/>
          </p:nvGrpSpPr>
          <p:grpSpPr>
            <a:xfrm>
              <a:off x="3920973" y="2613762"/>
              <a:ext cx="616431" cy="443726"/>
              <a:chOff x="4490973" y="2471262"/>
              <a:chExt cx="616431" cy="443726"/>
            </a:xfrm>
          </p:grpSpPr>
          <p:pic>
            <p:nvPicPr>
              <p:cNvPr id="65" name="Picture 338" descr="图片262"/>
              <p:cNvPicPr>
                <a:picLocks noChangeAspect="1" noChangeArrowheads="1"/>
              </p:cNvPicPr>
              <p:nvPr/>
            </p:nvPicPr>
            <p:blipFill>
              <a:blip r:embed="rId13" cstate="screen"/>
              <a:srcRect/>
              <a:stretch>
                <a:fillRect/>
              </a:stretch>
            </p:blipFill>
            <p:spPr bwMode="auto">
              <a:xfrm>
                <a:off x="4930856" y="2471262"/>
                <a:ext cx="176548" cy="263519"/>
              </a:xfrm>
              <a:prstGeom prst="rect">
                <a:avLst/>
              </a:prstGeom>
              <a:ln>
                <a:noFill/>
              </a:ln>
              <a:effectLst>
                <a:outerShdw blurRad="190500" algn="tl" rotWithShape="0">
                  <a:srgbClr val="000000">
                    <a:alpha val="70000"/>
                  </a:srgbClr>
                </a:outerShdw>
              </a:effectLst>
            </p:spPr>
          </p:pic>
          <p:pic>
            <p:nvPicPr>
              <p:cNvPr id="72" name="Picture 24" descr="无线覆盖"/>
              <p:cNvPicPr>
                <a:picLocks noChangeAspect="1" noChangeArrowheads="1"/>
              </p:cNvPicPr>
              <p:nvPr/>
            </p:nvPicPr>
            <p:blipFill>
              <a:blip r:embed="rId14" cstate="screen"/>
              <a:srcRect/>
              <a:stretch>
                <a:fillRect/>
              </a:stretch>
            </p:blipFill>
            <p:spPr bwMode="auto">
              <a:xfrm rot="14634854" flipH="1" flipV="1">
                <a:off x="4475961" y="2496691"/>
                <a:ext cx="433309" cy="403286"/>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78" name="矩形 608"/>
            <p:cNvSpPr/>
            <p:nvPr/>
          </p:nvSpPr>
          <p:spPr>
            <a:xfrm>
              <a:off x="2498482" y="1231838"/>
              <a:ext cx="2201892" cy="453242"/>
            </a:xfrm>
            <a:prstGeom prst="rect">
              <a:avLst/>
            </a:prstGeom>
          </p:spPr>
          <p:txBody>
            <a:bodyPr wrap="square" lIns="91427" tIns="45714" rIns="91427" bIns="45714">
              <a:spAutoFit/>
            </a:bodyPr>
            <a:lstStyle/>
            <a:p>
              <a:pPr marL="0" marR="0" lvl="0" indent="0" defTabSz="91427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rPr>
                <a:t>网筑数字校园</a:t>
              </a:r>
              <a:endParaRPr kumimoji="0" lang="zh-CN" altLang="en-US" sz="20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endParaRPr>
            </a:p>
          </p:txBody>
        </p:sp>
        <p:sp>
          <p:nvSpPr>
            <p:cNvPr id="79" name="矩形 608"/>
            <p:cNvSpPr/>
            <p:nvPr/>
          </p:nvSpPr>
          <p:spPr>
            <a:xfrm>
              <a:off x="5845824" y="2598493"/>
              <a:ext cx="2201892" cy="453242"/>
            </a:xfrm>
            <a:prstGeom prst="rect">
              <a:avLst/>
            </a:prstGeom>
          </p:spPr>
          <p:txBody>
            <a:bodyPr wrap="square" lIns="91427" tIns="45714" rIns="91427" bIns="45714">
              <a:spAutoFit/>
            </a:bodyPr>
            <a:lstStyle/>
            <a:p>
              <a:pPr marL="0" marR="0" lvl="0" indent="0" defTabSz="91427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rPr>
                <a:t>互动高清课堂</a:t>
              </a:r>
              <a:endParaRPr kumimoji="0" lang="zh-CN" altLang="en-US" sz="20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endParaRPr>
            </a:p>
          </p:txBody>
        </p:sp>
        <p:pic>
          <p:nvPicPr>
            <p:cNvPr id="80" name="Picture 314" descr="图片261"/>
            <p:cNvPicPr>
              <a:picLocks noChangeAspect="1" noChangeArrowheads="1"/>
            </p:cNvPicPr>
            <p:nvPr/>
          </p:nvPicPr>
          <p:blipFill>
            <a:blip r:embed="rId15" cstate="screen"/>
            <a:srcRect/>
            <a:stretch>
              <a:fillRect/>
            </a:stretch>
          </p:blipFill>
          <p:spPr bwMode="auto">
            <a:xfrm>
              <a:off x="3885367" y="3257289"/>
              <a:ext cx="256359" cy="151949"/>
            </a:xfrm>
            <a:prstGeom prst="rect">
              <a:avLst/>
            </a:prstGeom>
            <a:ln>
              <a:noFill/>
            </a:ln>
            <a:effectLst>
              <a:outerShdw blurRad="190500" algn="tl" rotWithShape="0">
                <a:srgbClr val="000000">
                  <a:alpha val="70000"/>
                </a:srgbClr>
              </a:outerShdw>
            </a:effectLst>
          </p:spPr>
        </p:pic>
        <p:sp>
          <p:nvSpPr>
            <p:cNvPr id="81" name="矩形 608"/>
            <p:cNvSpPr/>
            <p:nvPr/>
          </p:nvSpPr>
          <p:spPr>
            <a:xfrm>
              <a:off x="5287683" y="3378612"/>
              <a:ext cx="1122360" cy="278913"/>
            </a:xfrm>
            <a:prstGeom prst="rect">
              <a:avLst/>
            </a:prstGeom>
          </p:spPr>
          <p:txBody>
            <a:bodyPr wrap="square" lIns="91427" tIns="45714" rIns="91427" bIns="45714">
              <a:spAutoFit/>
            </a:bodyPr>
            <a:lstStyle/>
            <a:p>
              <a:pPr marL="0" marR="0" lvl="0" indent="0" defTabSz="914270" eaLnBrk="1" fontAlgn="auto" latinLnBrk="0" hangingPunct="1">
                <a:lnSpc>
                  <a:spcPct val="100000"/>
                </a:lnSpc>
                <a:spcBef>
                  <a:spcPts val="0"/>
                </a:spcBef>
                <a:spcAft>
                  <a:spcPts val="0"/>
                </a:spcAft>
                <a:buClrTx/>
                <a:buSzTx/>
                <a:buFontTx/>
                <a:buNone/>
                <a:tabLst/>
                <a:defRPr/>
              </a:pPr>
              <a:r>
                <a:rPr kumimoji="0" lang="zh-CN" altLang="en-US" sz="1000" i="0" u="none" strike="noStrike" kern="0" cap="none" spc="0" normalizeH="0" baseline="0" noProof="0" dirty="0" smtClean="0">
                  <a:ln>
                    <a:noFill/>
                  </a:ln>
                  <a:effectLst/>
                  <a:uLnTx/>
                  <a:uFillTx/>
                  <a:latin typeface="微软雅黑" pitchFamily="34" charset="-122"/>
                  <a:ea typeface="微软雅黑" pitchFamily="34" charset="-122"/>
                </a:rPr>
                <a:t>多媒体教室</a:t>
              </a:r>
              <a:endParaRPr kumimoji="0" lang="zh-CN" altLang="en-US" sz="1000" i="0" u="none" strike="noStrike" kern="0" cap="none" spc="0" normalizeH="0" baseline="0" noProof="0" dirty="0">
                <a:ln>
                  <a:noFill/>
                </a:ln>
                <a:effectLst/>
                <a:uLnTx/>
                <a:uFillTx/>
                <a:latin typeface="微软雅黑" pitchFamily="34" charset="-122"/>
                <a:ea typeface="微软雅黑" pitchFamily="34" charset="-122"/>
              </a:endParaRPr>
            </a:p>
          </p:txBody>
        </p:sp>
        <p:sp>
          <p:nvSpPr>
            <p:cNvPr id="82" name="矩形 81"/>
            <p:cNvSpPr/>
            <p:nvPr/>
          </p:nvSpPr>
          <p:spPr>
            <a:xfrm>
              <a:off x="4474030" y="3923785"/>
              <a:ext cx="1114490"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校本部教学区</a:t>
              </a:r>
              <a:endParaRPr kumimoji="0" lang="zh-CN" altLang="en-US" sz="120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83" name="矩形 608"/>
            <p:cNvSpPr/>
            <p:nvPr/>
          </p:nvSpPr>
          <p:spPr>
            <a:xfrm>
              <a:off x="7000130" y="3251018"/>
              <a:ext cx="2201892" cy="400097"/>
            </a:xfrm>
            <a:prstGeom prst="rect">
              <a:avLst/>
            </a:prstGeom>
          </p:spPr>
          <p:txBody>
            <a:bodyPr wrap="square" lIns="91427" tIns="45714" rIns="91427" bIns="45714">
              <a:spAutoFit/>
            </a:bodyPr>
            <a:lstStyle/>
            <a:p>
              <a:pPr marL="0" marR="0" lvl="0" indent="0" defTabSz="91427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rPr>
                <a:t>移动</a:t>
              </a:r>
              <a:r>
                <a:rPr lang="zh-CN" altLang="en-US" sz="2000" b="1" kern="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itchFamily="34" charset="-122"/>
                  <a:ea typeface="微软雅黑" pitchFamily="34" charset="-122"/>
                </a:rPr>
                <a:t>在线</a:t>
              </a:r>
              <a:r>
                <a:rPr lang="zh-CN" altLang="en-US" sz="2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itchFamily="34" charset="-122"/>
                  <a:ea typeface="微软雅黑" pitchFamily="34" charset="-122"/>
                </a:rPr>
                <a:t>学习</a:t>
              </a:r>
              <a:endParaRPr kumimoji="0" lang="zh-CN" altLang="en-US" sz="20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endParaRPr>
            </a:p>
          </p:txBody>
        </p:sp>
        <p:pic>
          <p:nvPicPr>
            <p:cNvPr id="85" name="Picture 314" descr="图片261"/>
            <p:cNvPicPr>
              <a:picLocks noChangeAspect="1" noChangeArrowheads="1"/>
            </p:cNvPicPr>
            <p:nvPr/>
          </p:nvPicPr>
          <p:blipFill>
            <a:blip r:embed="rId15" cstate="screen"/>
            <a:srcRect/>
            <a:stretch>
              <a:fillRect/>
            </a:stretch>
          </p:blipFill>
          <p:spPr bwMode="auto">
            <a:xfrm>
              <a:off x="4625570" y="3305791"/>
              <a:ext cx="256359" cy="151949"/>
            </a:xfrm>
            <a:prstGeom prst="rect">
              <a:avLst/>
            </a:prstGeom>
            <a:ln>
              <a:noFill/>
            </a:ln>
            <a:effectLst>
              <a:outerShdw blurRad="190500" algn="tl" rotWithShape="0">
                <a:srgbClr val="000000">
                  <a:alpha val="70000"/>
                </a:srgbClr>
              </a:outerShdw>
            </a:effectLst>
          </p:spPr>
        </p:pic>
        <p:pic>
          <p:nvPicPr>
            <p:cNvPr id="87" name="Picture 208" descr="公寓"/>
            <p:cNvPicPr>
              <a:picLocks noChangeAspect="1" noChangeArrowheads="1"/>
            </p:cNvPicPr>
            <p:nvPr/>
          </p:nvPicPr>
          <p:blipFill>
            <a:blip r:embed="rId16" cstate="screen">
              <a:extLst>
                <a:ext uri="{28A0092B-C50C-407E-A947-70E740481C1C}">
                  <a14:useLocalDpi xmlns="" xmlns:a14="http://schemas.microsoft.com/office/drawing/2010/main" val="0"/>
                </a:ext>
              </a:extLst>
            </a:blip>
            <a:srcRect/>
            <a:stretch>
              <a:fillRect/>
            </a:stretch>
          </p:blipFill>
          <p:spPr bwMode="auto">
            <a:xfrm>
              <a:off x="5498916" y="2889175"/>
              <a:ext cx="450819" cy="62652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90" name="任意多边形 89"/>
            <p:cNvSpPr/>
            <p:nvPr/>
          </p:nvSpPr>
          <p:spPr>
            <a:xfrm>
              <a:off x="4999816" y="3469768"/>
              <a:ext cx="1555365" cy="520329"/>
            </a:xfrm>
            <a:custGeom>
              <a:avLst/>
              <a:gdLst>
                <a:gd name="connsiteX0" fmla="*/ 1773767 w 1773767"/>
                <a:gd name="connsiteY0" fmla="*/ 254000 h 459317"/>
                <a:gd name="connsiteX1" fmla="*/ 1519767 w 1773767"/>
                <a:gd name="connsiteY1" fmla="*/ 355600 h 459317"/>
                <a:gd name="connsiteX2" fmla="*/ 1303867 w 1773767"/>
                <a:gd name="connsiteY2" fmla="*/ 457200 h 459317"/>
                <a:gd name="connsiteX3" fmla="*/ 1075267 w 1773767"/>
                <a:gd name="connsiteY3" fmla="*/ 368300 h 459317"/>
                <a:gd name="connsiteX4" fmla="*/ 783167 w 1773767"/>
                <a:gd name="connsiteY4" fmla="*/ 279400 h 459317"/>
                <a:gd name="connsiteX5" fmla="*/ 338667 w 1773767"/>
                <a:gd name="connsiteY5" fmla="*/ 228600 h 459317"/>
                <a:gd name="connsiteX6" fmla="*/ 46567 w 1773767"/>
                <a:gd name="connsiteY6" fmla="*/ 0 h 45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767" h="459317">
                  <a:moveTo>
                    <a:pt x="1773767" y="254000"/>
                  </a:moveTo>
                  <a:cubicBezTo>
                    <a:pt x="1685925" y="287866"/>
                    <a:pt x="1598084" y="321733"/>
                    <a:pt x="1519767" y="355600"/>
                  </a:cubicBezTo>
                  <a:cubicBezTo>
                    <a:pt x="1441450" y="389467"/>
                    <a:pt x="1377950" y="455083"/>
                    <a:pt x="1303867" y="457200"/>
                  </a:cubicBezTo>
                  <a:cubicBezTo>
                    <a:pt x="1229784" y="459317"/>
                    <a:pt x="1162050" y="397933"/>
                    <a:pt x="1075267" y="368300"/>
                  </a:cubicBezTo>
                  <a:cubicBezTo>
                    <a:pt x="988484" y="338667"/>
                    <a:pt x="905934" y="302683"/>
                    <a:pt x="783167" y="279400"/>
                  </a:cubicBezTo>
                  <a:cubicBezTo>
                    <a:pt x="660400" y="256117"/>
                    <a:pt x="461434" y="275167"/>
                    <a:pt x="338667" y="228600"/>
                  </a:cubicBezTo>
                  <a:cubicBezTo>
                    <a:pt x="215900" y="182033"/>
                    <a:pt x="0" y="6350"/>
                    <a:pt x="46567" y="0"/>
                  </a:cubicBezTo>
                </a:path>
              </a:pathLst>
            </a:custGeom>
            <a:noFill/>
            <a:ln w="9525" cap="flat" cmpd="sng" algn="ctr">
              <a:solidFill>
                <a:srgbClr val="FFC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5" name="矩形 94"/>
            <p:cNvSpPr/>
            <p:nvPr/>
          </p:nvSpPr>
          <p:spPr>
            <a:xfrm>
              <a:off x="3705175" y="2183663"/>
              <a:ext cx="1138910" cy="246221"/>
            </a:xfrm>
            <a:prstGeom prst="rect">
              <a:avLst/>
            </a:prstGeom>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000" kern="0" dirty="0" smtClean="0">
                  <a:solidFill>
                    <a:sysClr val="windowText" lastClr="000000"/>
                  </a:solidFill>
                  <a:latin typeface="微软雅黑" pitchFamily="34" charset="-122"/>
                  <a:ea typeface="微软雅黑" pitchFamily="34" charset="-122"/>
                </a:rPr>
                <a:t>校园云</a:t>
              </a:r>
              <a:r>
                <a:rPr kumimoji="0" lang="zh-CN" altLang="en-US" sz="10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数据</a:t>
              </a:r>
              <a:r>
                <a:rPr kumimoji="0" lang="zh-CN" altLang="en-US" sz="10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中心</a:t>
              </a:r>
              <a:endParaRPr kumimoji="0" lang="zh-CN" altLang="en-US"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99" name="矩形 608"/>
            <p:cNvSpPr/>
            <p:nvPr/>
          </p:nvSpPr>
          <p:spPr>
            <a:xfrm>
              <a:off x="4414697" y="1706681"/>
              <a:ext cx="2201892" cy="453242"/>
            </a:xfrm>
            <a:prstGeom prst="rect">
              <a:avLst/>
            </a:prstGeom>
          </p:spPr>
          <p:txBody>
            <a:bodyPr wrap="square" lIns="91427" tIns="45714" rIns="91427" bIns="45714">
              <a:spAutoFit/>
            </a:bodyPr>
            <a:lstStyle/>
            <a:p>
              <a:pPr marL="0" marR="0" lvl="0" indent="0" defTabSz="91427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rPr>
                <a:t>云播智慧教育  </a:t>
              </a:r>
              <a:endParaRPr kumimoji="0" lang="zh-CN" altLang="en-US" sz="20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endParaRPr>
            </a:p>
          </p:txBody>
        </p:sp>
        <p:grpSp>
          <p:nvGrpSpPr>
            <p:cNvPr id="114" name="组合 113"/>
            <p:cNvGrpSpPr/>
            <p:nvPr/>
          </p:nvGrpSpPr>
          <p:grpSpPr>
            <a:xfrm>
              <a:off x="1518125" y="1385799"/>
              <a:ext cx="1138910" cy="702484"/>
              <a:chOff x="971875" y="1480799"/>
              <a:chExt cx="1138910" cy="702484"/>
            </a:xfrm>
          </p:grpSpPr>
          <p:grpSp>
            <p:nvGrpSpPr>
              <p:cNvPr id="101" name="组合 21"/>
              <p:cNvGrpSpPr/>
              <p:nvPr/>
            </p:nvGrpSpPr>
            <p:grpSpPr>
              <a:xfrm>
                <a:off x="1035928" y="1680060"/>
                <a:ext cx="836623" cy="503223"/>
                <a:chOff x="-1810332" y="2129085"/>
                <a:chExt cx="1569032" cy="576015"/>
              </a:xfrm>
            </p:grpSpPr>
            <p:sp>
              <p:nvSpPr>
                <p:cNvPr id="104" name="椭圆 22"/>
                <p:cNvSpPr/>
                <p:nvPr/>
              </p:nvSpPr>
              <p:spPr bwMode="auto">
                <a:xfrm>
                  <a:off x="-1779534" y="2179886"/>
                  <a:ext cx="1538234" cy="525214"/>
                </a:xfrm>
                <a:prstGeom prst="ellipse">
                  <a:avLst/>
                </a:prstGeom>
                <a:solidFill>
                  <a:srgbClr val="FFFFFF">
                    <a:lumMod val="50000"/>
                  </a:srgb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100" b="0" i="0" u="none" strike="noStrike" kern="0" cap="none" spc="0" normalizeH="0" baseline="0" noProof="0" dirty="0" smtClean="0">
                    <a:ln>
                      <a:noFill/>
                    </a:ln>
                    <a:solidFill>
                      <a:srgbClr val="00B0F0"/>
                    </a:solidFill>
                    <a:effectLst/>
                    <a:uLnTx/>
                    <a:uFillTx/>
                    <a:latin typeface="微软雅黑" pitchFamily="34" charset="-122"/>
                    <a:ea typeface="微软雅黑" pitchFamily="34" charset="-122"/>
                  </a:endParaRPr>
                </a:p>
              </p:txBody>
            </p:sp>
            <p:sp>
              <p:nvSpPr>
                <p:cNvPr id="105" name="椭圆 104"/>
                <p:cNvSpPr/>
                <p:nvPr/>
              </p:nvSpPr>
              <p:spPr bwMode="auto">
                <a:xfrm>
                  <a:off x="-1810332" y="2129085"/>
                  <a:ext cx="1538235" cy="525216"/>
                </a:xfrm>
                <a:prstGeom prst="ellipse">
                  <a:avLst/>
                </a:prstGeom>
                <a:solidFill>
                  <a:srgbClr val="4BACC6">
                    <a:lumMod val="20000"/>
                    <a:lumOff val="80000"/>
                  </a:srgb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100" b="0" i="0" u="none" strike="noStrike" kern="0" cap="none" spc="0" normalizeH="0" baseline="0" noProof="0" dirty="0" smtClean="0">
                    <a:ln>
                      <a:noFill/>
                    </a:ln>
                    <a:solidFill>
                      <a:srgbClr val="00B0F0"/>
                    </a:solidFill>
                    <a:effectLst/>
                    <a:uLnTx/>
                    <a:uFillTx/>
                    <a:latin typeface="微软雅黑" pitchFamily="34" charset="-122"/>
                    <a:ea typeface="微软雅黑" pitchFamily="34" charset="-122"/>
                  </a:endParaRPr>
                </a:p>
              </p:txBody>
            </p:sp>
          </p:grpSp>
          <p:sp>
            <p:nvSpPr>
              <p:cNvPr id="102" name="矩形 101"/>
              <p:cNvSpPr/>
              <p:nvPr/>
            </p:nvSpPr>
            <p:spPr>
              <a:xfrm>
                <a:off x="971875" y="1837306"/>
                <a:ext cx="1138910" cy="246221"/>
              </a:xfrm>
              <a:prstGeom prst="rect">
                <a:avLst/>
              </a:prstGeom>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000" kern="0" noProof="0" dirty="0" smtClean="0">
                    <a:solidFill>
                      <a:sysClr val="windowText" lastClr="000000"/>
                    </a:solidFill>
                    <a:latin typeface="微软雅黑" pitchFamily="34" charset="-122"/>
                    <a:ea typeface="微软雅黑" pitchFamily="34" charset="-122"/>
                  </a:rPr>
                  <a:t>校园网络</a:t>
                </a:r>
                <a:r>
                  <a:rPr kumimoji="0" lang="zh-CN" altLang="en-US" sz="10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中心</a:t>
                </a:r>
                <a:endParaRPr kumimoji="0" lang="zh-CN" altLang="en-US"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nvGrpSpPr>
              <p:cNvPr id="109" name="组合 188"/>
              <p:cNvGrpSpPr/>
              <p:nvPr/>
            </p:nvGrpSpPr>
            <p:grpSpPr>
              <a:xfrm>
                <a:off x="1172591" y="1480799"/>
                <a:ext cx="622317" cy="364537"/>
                <a:chOff x="299117" y="2043189"/>
                <a:chExt cx="867928" cy="567384"/>
              </a:xfrm>
            </p:grpSpPr>
            <p:pic>
              <p:nvPicPr>
                <p:cNvPr id="110" name="Picture 72"/>
                <p:cNvPicPr>
                  <a:picLocks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99117" y="2043189"/>
                  <a:ext cx="678283" cy="551618"/>
                </a:xfrm>
                <a:prstGeom prst="rect">
                  <a:avLst/>
                </a:prstGeom>
                <a:noFill/>
                <a:ln>
                  <a:noFill/>
                </a:ln>
                <a:extLst>
                  <a:ext uri="{91240B29-F687-4F45-9708-019B960494DF}">
                    <a14:hiddenLine xmlns:a14="http://schemas.microsoft.com/office/drawing/2010/main" xmlns="" w="12700">
                      <a:solidFill>
                        <a:srgbClr val="000000"/>
                      </a:solidFill>
                      <a:miter lim="800000"/>
                      <a:headEnd/>
                      <a:tailEnd/>
                    </a14:hiddenLine>
                  </a:ext>
                </a:extLst>
              </p:spPr>
            </p:pic>
            <p:pic>
              <p:nvPicPr>
                <p:cNvPr id="111" name="Picture 72"/>
                <p:cNvPicPr>
                  <a:picLocks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88762" y="2058955"/>
                  <a:ext cx="678283" cy="551618"/>
                </a:xfrm>
                <a:prstGeom prst="rect">
                  <a:avLst/>
                </a:prstGeom>
                <a:noFill/>
                <a:ln>
                  <a:noFill/>
                </a:ln>
                <a:extLst>
                  <a:ext uri="{91240B29-F687-4F45-9708-019B960494DF}">
                    <a14:hiddenLine xmlns:a14="http://schemas.microsoft.com/office/drawing/2010/main" xmlns="" w="12700">
                      <a:solidFill>
                        <a:srgbClr val="000000"/>
                      </a:solidFill>
                      <a:miter lim="800000"/>
                      <a:headEnd/>
                      <a:tailEnd/>
                    </a14:hiddenLine>
                  </a:ext>
                </a:extLst>
              </p:spPr>
            </p:pic>
          </p:grpSp>
        </p:grpSp>
        <p:pic>
          <p:nvPicPr>
            <p:cNvPr id="133" name="Picture 781" descr="图片3"/>
            <p:cNvPicPr>
              <a:picLocks noChangeAspect="1" noChangeArrowheads="1"/>
            </p:cNvPicPr>
            <p:nvPr/>
          </p:nvPicPr>
          <p:blipFill>
            <a:blip r:embed="rId10" cstate="print"/>
            <a:srcRect/>
            <a:stretch>
              <a:fillRect/>
            </a:stretch>
          </p:blipFill>
          <p:spPr bwMode="auto">
            <a:xfrm>
              <a:off x="3531244" y="1936171"/>
              <a:ext cx="221889" cy="222587"/>
            </a:xfrm>
            <a:prstGeom prst="rect">
              <a:avLst/>
            </a:prstGeom>
            <a:noFill/>
            <a:effectLst>
              <a:outerShdw blurRad="50800" dist="38100" dir="5400000" algn="t" rotWithShape="0">
                <a:prstClr val="black">
                  <a:alpha val="40000"/>
                </a:prstClr>
              </a:outerShdw>
            </a:effectLst>
          </p:spPr>
        </p:pic>
        <p:pic>
          <p:nvPicPr>
            <p:cNvPr id="134" name="Picture 8" descr="OLT"/>
            <p:cNvPicPr>
              <a:picLocks noChangeAspect="1" noChangeArrowheads="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3866925" y="1898832"/>
              <a:ext cx="597207" cy="297733"/>
            </a:xfrm>
            <a:prstGeom prst="rect">
              <a:avLst/>
            </a:prstGeom>
            <a:noFill/>
            <a:effectLst>
              <a:outerShdw dist="35921" dir="2700000" algn="ctr" rotWithShape="0">
                <a:srgbClr val="FFFFFF"/>
              </a:outerShdw>
            </a:effectLst>
            <a:extLst>
              <a:ext uri="{909E8E84-426E-40DD-AFC4-6F175D3DCCD1}">
                <a14:hiddenFill xmlns:a14="http://schemas.microsoft.com/office/drawing/2010/main" xmlns="">
                  <a:solidFill>
                    <a:srgbClr val="FFFFFF"/>
                  </a:solidFill>
                </a14:hiddenFill>
              </a:ext>
            </a:extLst>
          </p:spPr>
        </p:pic>
        <p:cxnSp>
          <p:nvCxnSpPr>
            <p:cNvPr id="135" name="直接连接符 600"/>
            <p:cNvCxnSpPr>
              <a:stCxn id="134" idx="2"/>
              <a:endCxn id="133" idx="3"/>
            </p:cNvCxnSpPr>
            <p:nvPr/>
          </p:nvCxnSpPr>
          <p:spPr bwMode="auto">
            <a:xfrm flipH="1" flipV="1">
              <a:off x="3753133" y="2047465"/>
              <a:ext cx="412396" cy="149100"/>
            </a:xfrm>
            <a:prstGeom prst="line">
              <a:avLst/>
            </a:prstGeom>
            <a:noFill/>
            <a:ln>
              <a:solidFill>
                <a:srgbClr val="FFCC66">
                  <a:lumMod val="75000"/>
                </a:srgb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43" name="组合 142"/>
            <p:cNvGrpSpPr/>
            <p:nvPr/>
          </p:nvGrpSpPr>
          <p:grpSpPr>
            <a:xfrm>
              <a:off x="6480370" y="3445187"/>
              <a:ext cx="728885" cy="803230"/>
              <a:chOff x="6527870" y="3647062"/>
              <a:chExt cx="728885" cy="803230"/>
            </a:xfrm>
          </p:grpSpPr>
          <p:pic>
            <p:nvPicPr>
              <p:cNvPr id="140" name="Picture 2" descr="D:\MyWorkspace\MO\MP10Link\Pics\Conventional\MediaPad 10 Link- Product Image- Silver-17 Pic-20121116\MediaPad-10-Link- Product Image- Silver-17 Piece-20121116\4m\4M-正面.jpg"/>
              <p:cNvPicPr>
                <a:picLocks noChangeAspect="1" noChangeArrowheads="1"/>
              </p:cNvPicPr>
              <p:nvPr/>
            </p:nvPicPr>
            <p:blipFill>
              <a:blip r:embed="rId19" cstate="print"/>
              <a:srcRect l="15232" t="11007" r="14943" b="26595"/>
              <a:stretch>
                <a:fillRect/>
              </a:stretch>
            </p:blipFill>
            <p:spPr bwMode="auto">
              <a:xfrm>
                <a:off x="6527870" y="3895422"/>
                <a:ext cx="247865" cy="193988"/>
              </a:xfrm>
              <a:prstGeom prst="roundRect">
                <a:avLst>
                  <a:gd name="adj" fmla="val 4535"/>
                </a:avLst>
              </a:prstGeom>
              <a:noFill/>
              <a:effectLst>
                <a:reflection blurRad="6350" stA="52000" endA="300" endPos="35000" dir="5400000" sy="-100000" algn="bl" rotWithShape="0"/>
              </a:effectLst>
            </p:spPr>
          </p:pic>
          <p:pic>
            <p:nvPicPr>
              <p:cNvPr id="141" name="Picture 3" descr="F:\PIC\16：10_PPT_pic\ICOS\Age-Child-Male-Light-icon.png"/>
              <p:cNvPicPr>
                <a:picLocks noChangeAspect="1" noChangeArrowheads="1"/>
              </p:cNvPicPr>
              <p:nvPr/>
            </p:nvPicPr>
            <p:blipFill>
              <a:blip r:embed="rId20" cstate="screen"/>
              <a:srcRect/>
              <a:stretch>
                <a:fillRect/>
              </a:stretch>
            </p:blipFill>
            <p:spPr bwMode="auto">
              <a:xfrm>
                <a:off x="6769094" y="3647062"/>
                <a:ext cx="487661" cy="523921"/>
              </a:xfrm>
              <a:prstGeom prst="rect">
                <a:avLst/>
              </a:prstGeom>
              <a:noFill/>
            </p:spPr>
          </p:pic>
          <p:sp>
            <p:nvSpPr>
              <p:cNvPr id="142" name="矩形 141"/>
              <p:cNvSpPr/>
              <p:nvPr/>
            </p:nvSpPr>
            <p:spPr>
              <a:xfrm>
                <a:off x="6573409" y="4136499"/>
                <a:ext cx="542963" cy="31379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学生</a:t>
                </a:r>
                <a:endParaRPr kumimoji="0" lang="zh-CN" altLang="en-US" sz="120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创意商务 (876).jpg"/>
          <p:cNvPicPr>
            <a:picLocks noChangeAspect="1"/>
          </p:cNvPicPr>
          <p:nvPr/>
        </p:nvPicPr>
        <p:blipFill>
          <a:blip r:embed="rId3" cstate="print"/>
          <a:stretch>
            <a:fillRect/>
          </a:stretch>
        </p:blipFill>
        <p:spPr>
          <a:xfrm>
            <a:off x="-1" y="1"/>
            <a:ext cx="9144001" cy="5164202"/>
          </a:xfrm>
          <a:prstGeom prst="rect">
            <a:avLst/>
          </a:prstGeom>
        </p:spPr>
      </p:pic>
      <p:sp>
        <p:nvSpPr>
          <p:cNvPr id="2" name="标题 1"/>
          <p:cNvSpPr>
            <a:spLocks noGrp="1"/>
          </p:cNvSpPr>
          <p:nvPr>
            <p:ph type="title" idx="4294967295"/>
          </p:nvPr>
        </p:nvSpPr>
        <p:spPr>
          <a:xfrm>
            <a:off x="0" y="276225"/>
            <a:ext cx="7632700" cy="560388"/>
          </a:xfrm>
          <a:prstGeom prst="snip1Rect">
            <a:avLst/>
          </a:prstGeom>
          <a:solidFill>
            <a:srgbClr val="0099CC">
              <a:alpha val="40000"/>
            </a:srgbClr>
          </a:solidFill>
          <a:ln>
            <a:solidFill>
              <a:srgbClr val="CCECFF"/>
            </a:solidFill>
          </a:ln>
        </p:spPr>
        <p:txBody>
          <a:bodyPr anchor="ctr"/>
          <a:lstStyle/>
          <a:p>
            <a:pPr algn="ctr"/>
            <a:r>
              <a:rPr lang="zh-CN" altLang="en-US" sz="4000" dirty="0" smtClean="0">
                <a:solidFill>
                  <a:srgbClr val="FFFF00"/>
                </a:solidFill>
                <a:latin typeface="微软雅黑" pitchFamily="34" charset="-122"/>
                <a:ea typeface="微软雅黑" pitchFamily="34" charset="-122"/>
              </a:rPr>
              <a:t>信赖</a:t>
            </a:r>
            <a:endParaRPr lang="zh-CN" altLang="en-US" sz="4000" dirty="0">
              <a:solidFill>
                <a:srgbClr val="FFFF00"/>
              </a:solidFill>
              <a:latin typeface="微软雅黑" pitchFamily="34" charset="-122"/>
              <a:ea typeface="微软雅黑" pitchFamily="34" charset="-122"/>
            </a:endParaRPr>
          </a:p>
        </p:txBody>
      </p:sp>
      <p:sp>
        <p:nvSpPr>
          <p:cNvPr id="13" name="标题 1"/>
          <p:cNvSpPr txBox="1">
            <a:spLocks/>
          </p:cNvSpPr>
          <p:nvPr/>
        </p:nvSpPr>
        <p:spPr bwMode="auto">
          <a:xfrm>
            <a:off x="1" y="1980341"/>
            <a:ext cx="4666649" cy="486697"/>
          </a:xfrm>
          <a:prstGeom prst="rect">
            <a:avLst/>
          </a:prstGeom>
          <a:solidFill>
            <a:schemeClr val="accent4">
              <a:lumMod val="50000"/>
              <a:lumOff val="50000"/>
              <a:alpha val="60000"/>
            </a:schemeClr>
          </a:solidFill>
          <a:ln w="9525">
            <a:noFill/>
            <a:miter lim="800000"/>
            <a:headEnd/>
            <a:tailEnd/>
          </a:ln>
        </p:spPr>
        <p:txBody>
          <a:bodyPr vert="horz" wrap="square" lIns="68540" tIns="34270" rIns="68540" bIns="34270" numCol="1" anchor="ctr" anchorCtr="0" compatLnSpc="1">
            <a:prstTxWarp prst="textNoShape">
              <a:avLst/>
            </a:prstTxWarp>
          </a:bodyPr>
          <a:lstStyle/>
          <a:p>
            <a:pPr algn="ctr" defTabSz="658147"/>
            <a:r>
              <a:rPr lang="zh-CN" altLang="en-US" dirty="0" smtClean="0">
                <a:solidFill>
                  <a:srgbClr val="FFFFFF"/>
                </a:solidFill>
                <a:latin typeface="Microsoft JhengHei" pitchFamily="34" charset="-120"/>
                <a:ea typeface="Microsoft JhengHei" pitchFamily="34" charset="-120"/>
                <a:cs typeface="Arial" pitchFamily="34" charset="0"/>
              </a:rPr>
              <a:t>华为与客户携手，共建智慧校园</a:t>
            </a:r>
            <a:endParaRPr lang="en-US" altLang="zh-CN" b="0" dirty="0" smtClean="0">
              <a:solidFill>
                <a:srgbClr val="FFFFFF"/>
              </a:solidFill>
              <a:latin typeface="Microsoft JhengHei" pitchFamily="34" charset="-120"/>
              <a:ea typeface="Microsoft JhengHei" pitchFamily="34" charset="-120"/>
              <a:cs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标题 1"/>
          <p:cNvSpPr txBox="1">
            <a:spLocks/>
          </p:cNvSpPr>
          <p:nvPr/>
        </p:nvSpPr>
        <p:spPr bwMode="auto">
          <a:xfrm>
            <a:off x="360001" y="294463"/>
            <a:ext cx="7744795" cy="332100"/>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eaLnBrk="0" hangingPunct="0"/>
            <a:r>
              <a:rPr lang="zh-CN" altLang="en-US" sz="2400" b="1" dirty="0" smtClean="0">
                <a:solidFill>
                  <a:schemeClr val="tx2"/>
                </a:solidFill>
                <a:latin typeface="微软雅黑" pitchFamily="34" charset="-122"/>
                <a:ea typeface="微软雅黑" pitchFamily="34" charset="-122"/>
                <a:cs typeface="+mj-cs"/>
              </a:rPr>
              <a:t>多年电信领域的优势，服务于教育</a:t>
            </a:r>
            <a:r>
              <a:rPr lang="zh-CN" altLang="en-US" sz="2400" b="1" dirty="0" smtClean="0">
                <a:solidFill>
                  <a:schemeClr val="tx2"/>
                </a:solidFill>
                <a:latin typeface="微软雅黑" pitchFamily="34" charset="-122"/>
                <a:ea typeface="微软雅黑" pitchFamily="34" charset="-122"/>
                <a:cs typeface="+mj-cs"/>
              </a:rPr>
              <a:t>行业</a:t>
            </a:r>
            <a:endParaRPr lang="zh-CN" altLang="en-US" sz="2400" b="1" dirty="0" smtClean="0">
              <a:solidFill>
                <a:schemeClr val="tx2"/>
              </a:solidFill>
              <a:latin typeface="微软雅黑" pitchFamily="34" charset="-122"/>
              <a:ea typeface="微软雅黑" pitchFamily="34" charset="-122"/>
              <a:cs typeface="+mj-cs"/>
            </a:endParaRPr>
          </a:p>
        </p:txBody>
      </p:sp>
      <p:sp>
        <p:nvSpPr>
          <p:cNvPr id="4" name="圆角矩形 2"/>
          <p:cNvSpPr>
            <a:spLocks noChangeArrowheads="1"/>
          </p:cNvSpPr>
          <p:nvPr/>
        </p:nvSpPr>
        <p:spPr bwMode="auto">
          <a:xfrm>
            <a:off x="3868255" y="961902"/>
            <a:ext cx="4788857" cy="3503221"/>
          </a:xfrm>
          <a:prstGeom prst="roundRect">
            <a:avLst>
              <a:gd name="adj" fmla="val 3094"/>
            </a:avLst>
          </a:prstGeom>
          <a:gradFill flip="none" rotWithShape="1">
            <a:gsLst>
              <a:gs pos="0">
                <a:srgbClr val="FFFFFF"/>
              </a:gs>
              <a:gs pos="100000">
                <a:srgbClr val="FFFFFF">
                  <a:alpha val="60000"/>
                </a:srgbClr>
              </a:gs>
            </a:gsLst>
            <a:lin ang="2700000" scaled="1"/>
            <a:tileRect/>
          </a:gradFill>
          <a:ln w="19050">
            <a:solidFill>
              <a:srgbClr val="C00000"/>
            </a:solidFill>
            <a:round/>
            <a:headEnd/>
            <a:tailEnd/>
          </a:ln>
          <a:effectLst/>
        </p:spPr>
        <p:txBody>
          <a:bodyPr lIns="81628" tIns="40814" rIns="81628" bIns="40814" anchor="ctr"/>
          <a:lstStyle/>
          <a:p>
            <a:pPr algn="ctr" fontAlgn="auto">
              <a:spcBef>
                <a:spcPts val="0"/>
              </a:spcBef>
              <a:spcAft>
                <a:spcPts val="0"/>
              </a:spcAft>
              <a:defRPr/>
            </a:pPr>
            <a:endParaRPr lang="zh-CN" altLang="en-US" sz="1200" b="1" kern="0" dirty="0">
              <a:solidFill>
                <a:sysClr val="windowText" lastClr="000000"/>
              </a:solidFill>
              <a:latin typeface="FrutigerNext LT Medium"/>
              <a:ea typeface="微软雅黑" pitchFamily="34" charset="-122"/>
            </a:endParaRPr>
          </a:p>
        </p:txBody>
      </p:sp>
      <p:sp>
        <p:nvSpPr>
          <p:cNvPr id="5" name="AutoShape 12"/>
          <p:cNvSpPr>
            <a:spLocks noChangeArrowheads="1"/>
          </p:cNvSpPr>
          <p:nvPr/>
        </p:nvSpPr>
        <p:spPr bwMode="auto">
          <a:xfrm>
            <a:off x="4005358" y="2883260"/>
            <a:ext cx="2235860" cy="804691"/>
          </a:xfrm>
          <a:prstGeom prst="roundRect">
            <a:avLst>
              <a:gd name="adj"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52" tIns="34276" rIns="68552" bIns="34276" anchor="ctr">
            <a:noAutofit/>
          </a:bodyPr>
          <a:lstStyle/>
          <a:p>
            <a:pPr algn="ctr" defTabSz="914270" fontAlgn="auto">
              <a:spcBef>
                <a:spcPts val="0"/>
              </a:spcBef>
              <a:spcAft>
                <a:spcPts val="0"/>
              </a:spcAft>
              <a:defRPr/>
            </a:pPr>
            <a:endParaRPr lang="zh-CN" altLang="en-US" sz="1600" kern="0" dirty="0">
              <a:solidFill>
                <a:schemeClr val="tx1">
                  <a:lumMod val="75000"/>
                  <a:lumOff val="25000"/>
                </a:schemeClr>
              </a:solidFill>
              <a:latin typeface="Arial" pitchFamily="34" charset="0"/>
              <a:ea typeface="Arial Unicode MS" pitchFamily="34" charset="-122"/>
              <a:cs typeface="Arial" pitchFamily="34" charset="0"/>
            </a:endParaRPr>
          </a:p>
        </p:txBody>
      </p:sp>
      <p:sp>
        <p:nvSpPr>
          <p:cNvPr id="6" name="AutoShape 12"/>
          <p:cNvSpPr>
            <a:spLocks noChangeArrowheads="1"/>
          </p:cNvSpPr>
          <p:nvPr/>
        </p:nvSpPr>
        <p:spPr bwMode="auto">
          <a:xfrm>
            <a:off x="4001558" y="1391985"/>
            <a:ext cx="3257738" cy="684692"/>
          </a:xfrm>
          <a:prstGeom prst="roundRect">
            <a:avLst>
              <a:gd name="adj"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52" tIns="34276" rIns="68552" bIns="34276" anchor="ctr">
            <a:noAutofit/>
          </a:bodyPr>
          <a:lstStyle/>
          <a:p>
            <a:pPr algn="ctr" defTabSz="914270" fontAlgn="auto">
              <a:spcBef>
                <a:spcPts val="0"/>
              </a:spcBef>
              <a:spcAft>
                <a:spcPts val="0"/>
              </a:spcAft>
              <a:defRPr/>
            </a:pPr>
            <a:endParaRPr lang="zh-CN" altLang="en-US" sz="1100" kern="0" dirty="0">
              <a:solidFill>
                <a:schemeClr val="tx1">
                  <a:lumMod val="75000"/>
                  <a:lumOff val="25000"/>
                </a:schemeClr>
              </a:solidFill>
              <a:latin typeface="Arial" pitchFamily="34" charset="0"/>
              <a:ea typeface="Arial Unicode MS" pitchFamily="34" charset="-122"/>
              <a:cs typeface="Arial" pitchFamily="34" charset="0"/>
            </a:endParaRPr>
          </a:p>
        </p:txBody>
      </p:sp>
      <p:sp>
        <p:nvSpPr>
          <p:cNvPr id="7" name="AutoShape 12"/>
          <p:cNvSpPr>
            <a:spLocks noChangeArrowheads="1"/>
          </p:cNvSpPr>
          <p:nvPr/>
        </p:nvSpPr>
        <p:spPr bwMode="auto">
          <a:xfrm>
            <a:off x="6305797" y="2156046"/>
            <a:ext cx="957298" cy="2239656"/>
          </a:xfrm>
          <a:prstGeom prst="roundRect">
            <a:avLst>
              <a:gd name="adj" fmla="val 0"/>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52" tIns="34276" rIns="68552" bIns="34276" anchor="ctr">
            <a:noAutofit/>
          </a:bodyPr>
          <a:lstStyle/>
          <a:p>
            <a:pPr algn="ctr" defTabSz="914270" fontAlgn="auto">
              <a:spcBef>
                <a:spcPts val="0"/>
              </a:spcBef>
              <a:spcAft>
                <a:spcPts val="0"/>
              </a:spcAft>
              <a:defRPr/>
            </a:pPr>
            <a:endParaRPr lang="zh-CN" altLang="en-US" sz="1600" kern="0" dirty="0">
              <a:solidFill>
                <a:schemeClr val="tx1">
                  <a:lumMod val="75000"/>
                  <a:lumOff val="25000"/>
                </a:schemeClr>
              </a:solidFill>
              <a:latin typeface="Arial" pitchFamily="34" charset="0"/>
              <a:ea typeface="Arial Unicode MS" pitchFamily="34" charset="-122"/>
              <a:cs typeface="Arial" pitchFamily="34" charset="0"/>
            </a:endParaRPr>
          </a:p>
        </p:txBody>
      </p:sp>
      <p:sp>
        <p:nvSpPr>
          <p:cNvPr id="8" name="AutoShape 12"/>
          <p:cNvSpPr>
            <a:spLocks noChangeArrowheads="1"/>
          </p:cNvSpPr>
          <p:nvPr/>
        </p:nvSpPr>
        <p:spPr bwMode="auto">
          <a:xfrm>
            <a:off x="3997760" y="3759524"/>
            <a:ext cx="2235860" cy="656917"/>
          </a:xfrm>
          <a:prstGeom prst="roundRect">
            <a:avLst>
              <a:gd name="adj" fmla="val 0"/>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52" tIns="34276" rIns="68552" bIns="34276" anchor="ctr">
            <a:noAutofit/>
          </a:bodyPr>
          <a:lstStyle/>
          <a:p>
            <a:pPr algn="ctr" defTabSz="914270" fontAlgn="auto">
              <a:spcBef>
                <a:spcPts val="0"/>
              </a:spcBef>
              <a:spcAft>
                <a:spcPts val="0"/>
              </a:spcAft>
              <a:defRPr/>
            </a:pPr>
            <a:endParaRPr lang="zh-CN" altLang="en-US" sz="1600" kern="0" dirty="0">
              <a:solidFill>
                <a:schemeClr val="tx1">
                  <a:lumMod val="75000"/>
                  <a:lumOff val="25000"/>
                </a:schemeClr>
              </a:solidFill>
              <a:latin typeface="Arial" pitchFamily="34" charset="0"/>
              <a:ea typeface="Arial Unicode MS" pitchFamily="34" charset="-122"/>
              <a:cs typeface="Arial" pitchFamily="34" charset="0"/>
            </a:endParaRPr>
          </a:p>
        </p:txBody>
      </p:sp>
      <p:sp>
        <p:nvSpPr>
          <p:cNvPr id="9" name="AutoShape 12"/>
          <p:cNvSpPr>
            <a:spLocks noChangeArrowheads="1"/>
          </p:cNvSpPr>
          <p:nvPr/>
        </p:nvSpPr>
        <p:spPr bwMode="auto">
          <a:xfrm>
            <a:off x="4005358" y="2155059"/>
            <a:ext cx="2235860" cy="656917"/>
          </a:xfrm>
          <a:prstGeom prst="roundRect">
            <a:avLst>
              <a:gd name="adj" fmla="val 0"/>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52" tIns="34276" rIns="68552" bIns="34276" anchor="ctr">
            <a:noAutofit/>
          </a:bodyPr>
          <a:lstStyle/>
          <a:p>
            <a:pPr algn="ctr" defTabSz="914270" fontAlgn="auto">
              <a:spcBef>
                <a:spcPts val="0"/>
              </a:spcBef>
              <a:spcAft>
                <a:spcPts val="0"/>
              </a:spcAft>
              <a:defRPr/>
            </a:pPr>
            <a:endParaRPr lang="zh-CN" altLang="en-US" sz="1600" kern="0" dirty="0">
              <a:solidFill>
                <a:schemeClr val="tx1">
                  <a:lumMod val="75000"/>
                  <a:lumOff val="25000"/>
                </a:schemeClr>
              </a:solidFill>
              <a:latin typeface="Arial" pitchFamily="34" charset="0"/>
              <a:ea typeface="Arial Unicode MS" pitchFamily="34" charset="-122"/>
              <a:cs typeface="Arial" pitchFamily="34" charset="0"/>
            </a:endParaRPr>
          </a:p>
        </p:txBody>
      </p:sp>
      <p:sp>
        <p:nvSpPr>
          <p:cNvPr id="10" name="TextBox 9"/>
          <p:cNvSpPr txBox="1"/>
          <p:nvPr/>
        </p:nvSpPr>
        <p:spPr>
          <a:xfrm>
            <a:off x="4000922" y="3949792"/>
            <a:ext cx="617097" cy="369320"/>
          </a:xfrm>
          <a:prstGeom prst="rect">
            <a:avLst/>
          </a:prstGeom>
          <a:noFill/>
        </p:spPr>
        <p:txBody>
          <a:bodyPr wrap="square" lIns="91427" tIns="45714" rIns="91427" bIns="45714" rtlCol="0">
            <a:spAutoFit/>
          </a:bodyPr>
          <a:lstStyle/>
          <a:p>
            <a:pPr algn="ctr"/>
            <a:r>
              <a:rPr lang="zh-CN" altLang="en-US" sz="900" b="1" dirty="0" smtClean="0">
                <a:solidFill>
                  <a:srgbClr val="C00000"/>
                </a:solidFill>
                <a:latin typeface="Arial" pitchFamily="34" charset="0"/>
                <a:ea typeface="微软雅黑" pitchFamily="34" charset="-122"/>
              </a:rPr>
              <a:t>服务器存储</a:t>
            </a:r>
            <a:endParaRPr lang="zh-CN" altLang="en-US" sz="900" b="1" dirty="0">
              <a:solidFill>
                <a:srgbClr val="C00000"/>
              </a:solidFill>
              <a:latin typeface="Arial" pitchFamily="34" charset="0"/>
              <a:ea typeface="微软雅黑" pitchFamily="34" charset="-122"/>
            </a:endParaRPr>
          </a:p>
        </p:txBody>
      </p:sp>
      <p:grpSp>
        <p:nvGrpSpPr>
          <p:cNvPr id="2" name="组合 401"/>
          <p:cNvGrpSpPr/>
          <p:nvPr/>
        </p:nvGrpSpPr>
        <p:grpSpPr>
          <a:xfrm>
            <a:off x="4154529" y="1421724"/>
            <a:ext cx="497571" cy="579397"/>
            <a:chOff x="6381750" y="4751388"/>
            <a:chExt cx="704850" cy="1441450"/>
          </a:xfrm>
          <a:solidFill>
            <a:schemeClr val="tx1">
              <a:lumMod val="50000"/>
              <a:lumOff val="50000"/>
            </a:schemeClr>
          </a:solidFill>
        </p:grpSpPr>
        <p:sp>
          <p:nvSpPr>
            <p:cNvPr id="12" name="Freeform 121"/>
            <p:cNvSpPr>
              <a:spLocks/>
            </p:cNvSpPr>
            <p:nvPr/>
          </p:nvSpPr>
          <p:spPr bwMode="auto">
            <a:xfrm>
              <a:off x="6677025" y="5459413"/>
              <a:ext cx="73025" cy="31750"/>
            </a:xfrm>
            <a:custGeom>
              <a:avLst/>
              <a:gdLst/>
              <a:ahLst/>
              <a:cxnLst>
                <a:cxn ang="0">
                  <a:pos x="828" y="36"/>
                </a:cxn>
                <a:cxn ang="0">
                  <a:pos x="792" y="324"/>
                </a:cxn>
                <a:cxn ang="0">
                  <a:pos x="756" y="360"/>
                </a:cxn>
                <a:cxn ang="0">
                  <a:pos x="720" y="360"/>
                </a:cxn>
                <a:cxn ang="0">
                  <a:pos x="36" y="71"/>
                </a:cxn>
                <a:cxn ang="0">
                  <a:pos x="0" y="71"/>
                </a:cxn>
                <a:cxn ang="0">
                  <a:pos x="36" y="36"/>
                </a:cxn>
                <a:cxn ang="0">
                  <a:pos x="72" y="36"/>
                </a:cxn>
                <a:cxn ang="0">
                  <a:pos x="792" y="0"/>
                </a:cxn>
                <a:cxn ang="0">
                  <a:pos x="828" y="36"/>
                </a:cxn>
              </a:cxnLst>
              <a:rect l="0" t="0" r="r" b="b"/>
              <a:pathLst>
                <a:path w="828" h="360">
                  <a:moveTo>
                    <a:pt x="828" y="36"/>
                  </a:moveTo>
                  <a:lnTo>
                    <a:pt x="792" y="324"/>
                  </a:lnTo>
                  <a:lnTo>
                    <a:pt x="756" y="360"/>
                  </a:lnTo>
                  <a:lnTo>
                    <a:pt x="720" y="360"/>
                  </a:lnTo>
                  <a:lnTo>
                    <a:pt x="36" y="71"/>
                  </a:lnTo>
                  <a:lnTo>
                    <a:pt x="0" y="71"/>
                  </a:lnTo>
                  <a:lnTo>
                    <a:pt x="36" y="36"/>
                  </a:lnTo>
                  <a:lnTo>
                    <a:pt x="72" y="36"/>
                  </a:lnTo>
                  <a:lnTo>
                    <a:pt x="792" y="0"/>
                  </a:lnTo>
                  <a:lnTo>
                    <a:pt x="82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13" name="Freeform 122"/>
            <p:cNvSpPr>
              <a:spLocks/>
            </p:cNvSpPr>
            <p:nvPr/>
          </p:nvSpPr>
          <p:spPr bwMode="auto">
            <a:xfrm>
              <a:off x="6670675" y="5395913"/>
              <a:ext cx="238125" cy="127000"/>
            </a:xfrm>
            <a:custGeom>
              <a:avLst/>
              <a:gdLst/>
              <a:ahLst/>
              <a:cxnLst>
                <a:cxn ang="0">
                  <a:pos x="2124" y="972"/>
                </a:cxn>
                <a:cxn ang="0">
                  <a:pos x="2196" y="791"/>
                </a:cxn>
                <a:cxn ang="0">
                  <a:pos x="2268" y="684"/>
                </a:cxn>
                <a:cxn ang="0">
                  <a:pos x="2412" y="612"/>
                </a:cxn>
                <a:cxn ang="0">
                  <a:pos x="2556" y="576"/>
                </a:cxn>
                <a:cxn ang="0">
                  <a:pos x="2592" y="576"/>
                </a:cxn>
                <a:cxn ang="0">
                  <a:pos x="2700" y="144"/>
                </a:cxn>
                <a:cxn ang="0">
                  <a:pos x="2700" y="72"/>
                </a:cxn>
                <a:cxn ang="0">
                  <a:pos x="2664" y="36"/>
                </a:cxn>
                <a:cxn ang="0">
                  <a:pos x="2592" y="0"/>
                </a:cxn>
                <a:cxn ang="0">
                  <a:pos x="1260" y="0"/>
                </a:cxn>
                <a:cxn ang="0">
                  <a:pos x="1188" y="36"/>
                </a:cxn>
                <a:cxn ang="0">
                  <a:pos x="1152" y="72"/>
                </a:cxn>
                <a:cxn ang="0">
                  <a:pos x="1152" y="108"/>
                </a:cxn>
                <a:cxn ang="0">
                  <a:pos x="936" y="1188"/>
                </a:cxn>
                <a:cxn ang="0">
                  <a:pos x="900" y="1224"/>
                </a:cxn>
                <a:cxn ang="0">
                  <a:pos x="900" y="1260"/>
                </a:cxn>
                <a:cxn ang="0">
                  <a:pos x="828" y="1260"/>
                </a:cxn>
                <a:cxn ang="0">
                  <a:pos x="36" y="864"/>
                </a:cxn>
                <a:cxn ang="0">
                  <a:pos x="0" y="864"/>
                </a:cxn>
                <a:cxn ang="0">
                  <a:pos x="0" y="900"/>
                </a:cxn>
                <a:cxn ang="0">
                  <a:pos x="0" y="972"/>
                </a:cxn>
                <a:cxn ang="0">
                  <a:pos x="36" y="1008"/>
                </a:cxn>
                <a:cxn ang="0">
                  <a:pos x="36" y="1044"/>
                </a:cxn>
                <a:cxn ang="0">
                  <a:pos x="756" y="1368"/>
                </a:cxn>
                <a:cxn ang="0">
                  <a:pos x="828" y="1404"/>
                </a:cxn>
                <a:cxn ang="0">
                  <a:pos x="1008" y="1440"/>
                </a:cxn>
                <a:cxn ang="0">
                  <a:pos x="2304" y="1440"/>
                </a:cxn>
                <a:cxn ang="0">
                  <a:pos x="2376" y="1440"/>
                </a:cxn>
                <a:cxn ang="0">
                  <a:pos x="2268" y="1332"/>
                </a:cxn>
                <a:cxn ang="0">
                  <a:pos x="2196" y="1224"/>
                </a:cxn>
                <a:cxn ang="0">
                  <a:pos x="2124" y="1116"/>
                </a:cxn>
                <a:cxn ang="0">
                  <a:pos x="2124" y="972"/>
                </a:cxn>
              </a:cxnLst>
              <a:rect l="0" t="0" r="r" b="b"/>
              <a:pathLst>
                <a:path w="2700" h="1440">
                  <a:moveTo>
                    <a:pt x="2124" y="972"/>
                  </a:moveTo>
                  <a:lnTo>
                    <a:pt x="2196" y="791"/>
                  </a:lnTo>
                  <a:lnTo>
                    <a:pt x="2268" y="684"/>
                  </a:lnTo>
                  <a:lnTo>
                    <a:pt x="2412" y="612"/>
                  </a:lnTo>
                  <a:lnTo>
                    <a:pt x="2556" y="576"/>
                  </a:lnTo>
                  <a:lnTo>
                    <a:pt x="2592" y="576"/>
                  </a:lnTo>
                  <a:lnTo>
                    <a:pt x="2700" y="144"/>
                  </a:lnTo>
                  <a:lnTo>
                    <a:pt x="2700" y="72"/>
                  </a:lnTo>
                  <a:lnTo>
                    <a:pt x="2664" y="36"/>
                  </a:lnTo>
                  <a:lnTo>
                    <a:pt x="2592" y="0"/>
                  </a:lnTo>
                  <a:lnTo>
                    <a:pt x="1260" y="0"/>
                  </a:lnTo>
                  <a:lnTo>
                    <a:pt x="1188" y="36"/>
                  </a:lnTo>
                  <a:lnTo>
                    <a:pt x="1152" y="72"/>
                  </a:lnTo>
                  <a:lnTo>
                    <a:pt x="1152" y="108"/>
                  </a:lnTo>
                  <a:lnTo>
                    <a:pt x="936" y="1188"/>
                  </a:lnTo>
                  <a:lnTo>
                    <a:pt x="900" y="1224"/>
                  </a:lnTo>
                  <a:lnTo>
                    <a:pt x="900" y="1260"/>
                  </a:lnTo>
                  <a:lnTo>
                    <a:pt x="828" y="1260"/>
                  </a:lnTo>
                  <a:lnTo>
                    <a:pt x="36" y="864"/>
                  </a:lnTo>
                  <a:lnTo>
                    <a:pt x="0" y="864"/>
                  </a:lnTo>
                  <a:lnTo>
                    <a:pt x="0" y="900"/>
                  </a:lnTo>
                  <a:lnTo>
                    <a:pt x="0" y="972"/>
                  </a:lnTo>
                  <a:lnTo>
                    <a:pt x="36" y="1008"/>
                  </a:lnTo>
                  <a:lnTo>
                    <a:pt x="36" y="1044"/>
                  </a:lnTo>
                  <a:lnTo>
                    <a:pt x="756" y="1368"/>
                  </a:lnTo>
                  <a:lnTo>
                    <a:pt x="828" y="1404"/>
                  </a:lnTo>
                  <a:lnTo>
                    <a:pt x="1008" y="1440"/>
                  </a:lnTo>
                  <a:lnTo>
                    <a:pt x="2304" y="1440"/>
                  </a:lnTo>
                  <a:lnTo>
                    <a:pt x="2376" y="1440"/>
                  </a:lnTo>
                  <a:lnTo>
                    <a:pt x="2268" y="1332"/>
                  </a:lnTo>
                  <a:lnTo>
                    <a:pt x="2196" y="1224"/>
                  </a:lnTo>
                  <a:lnTo>
                    <a:pt x="2124" y="1116"/>
                  </a:lnTo>
                  <a:lnTo>
                    <a:pt x="2124" y="9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14" name="Freeform 123"/>
            <p:cNvSpPr>
              <a:spLocks/>
            </p:cNvSpPr>
            <p:nvPr/>
          </p:nvSpPr>
          <p:spPr bwMode="auto">
            <a:xfrm>
              <a:off x="6381750" y="6018213"/>
              <a:ext cx="635000" cy="174625"/>
            </a:xfrm>
            <a:custGeom>
              <a:avLst/>
              <a:gdLst/>
              <a:ahLst/>
              <a:cxnLst>
                <a:cxn ang="0">
                  <a:pos x="5940" y="0"/>
                </a:cxn>
                <a:cxn ang="0">
                  <a:pos x="6192" y="108"/>
                </a:cxn>
                <a:cxn ang="0">
                  <a:pos x="6408" y="252"/>
                </a:cxn>
                <a:cxn ang="0">
                  <a:pos x="6516" y="360"/>
                </a:cxn>
                <a:cxn ang="0">
                  <a:pos x="6552" y="504"/>
                </a:cxn>
                <a:cxn ang="0">
                  <a:pos x="6552" y="612"/>
                </a:cxn>
                <a:cxn ang="0">
                  <a:pos x="6480" y="684"/>
                </a:cxn>
                <a:cxn ang="0">
                  <a:pos x="6336" y="828"/>
                </a:cxn>
                <a:cxn ang="0">
                  <a:pos x="6048" y="972"/>
                </a:cxn>
                <a:cxn ang="0">
                  <a:pos x="5688" y="1116"/>
                </a:cxn>
                <a:cxn ang="0">
                  <a:pos x="5256" y="1224"/>
                </a:cxn>
                <a:cxn ang="0">
                  <a:pos x="4752" y="1296"/>
                </a:cxn>
                <a:cxn ang="0">
                  <a:pos x="4176" y="1332"/>
                </a:cxn>
                <a:cxn ang="0">
                  <a:pos x="3600" y="1368"/>
                </a:cxn>
                <a:cxn ang="0">
                  <a:pos x="2988" y="1332"/>
                </a:cxn>
                <a:cxn ang="0">
                  <a:pos x="2448" y="1296"/>
                </a:cxn>
                <a:cxn ang="0">
                  <a:pos x="1944" y="1224"/>
                </a:cxn>
                <a:cxn ang="0">
                  <a:pos x="1476" y="1116"/>
                </a:cxn>
                <a:cxn ang="0">
                  <a:pos x="1116" y="972"/>
                </a:cxn>
                <a:cxn ang="0">
                  <a:pos x="864" y="828"/>
                </a:cxn>
                <a:cxn ang="0">
                  <a:pos x="684" y="684"/>
                </a:cxn>
                <a:cxn ang="0">
                  <a:pos x="648" y="612"/>
                </a:cxn>
                <a:cxn ang="0">
                  <a:pos x="612" y="504"/>
                </a:cxn>
                <a:cxn ang="0">
                  <a:pos x="648" y="396"/>
                </a:cxn>
                <a:cxn ang="0">
                  <a:pos x="756" y="252"/>
                </a:cxn>
                <a:cxn ang="0">
                  <a:pos x="936" y="144"/>
                </a:cxn>
                <a:cxn ang="0">
                  <a:pos x="1152" y="36"/>
                </a:cxn>
                <a:cxn ang="0">
                  <a:pos x="684" y="180"/>
                </a:cxn>
                <a:cxn ang="0">
                  <a:pos x="324" y="396"/>
                </a:cxn>
                <a:cxn ang="0">
                  <a:pos x="180" y="504"/>
                </a:cxn>
                <a:cxn ang="0">
                  <a:pos x="72" y="612"/>
                </a:cxn>
                <a:cxn ang="0">
                  <a:pos x="0" y="720"/>
                </a:cxn>
                <a:cxn ang="0">
                  <a:pos x="0" y="864"/>
                </a:cxn>
                <a:cxn ang="0">
                  <a:pos x="0" y="972"/>
                </a:cxn>
                <a:cxn ang="0">
                  <a:pos x="72" y="1080"/>
                </a:cxn>
                <a:cxn ang="0">
                  <a:pos x="144" y="1188"/>
                </a:cxn>
                <a:cxn ang="0">
                  <a:pos x="288" y="1296"/>
                </a:cxn>
                <a:cxn ang="0">
                  <a:pos x="612" y="1476"/>
                </a:cxn>
                <a:cxn ang="0">
                  <a:pos x="1044" y="1656"/>
                </a:cxn>
                <a:cxn ang="0">
                  <a:pos x="1584" y="1764"/>
                </a:cxn>
                <a:cxn ang="0">
                  <a:pos x="2196" y="1872"/>
                </a:cxn>
                <a:cxn ang="0">
                  <a:pos x="2880" y="1944"/>
                </a:cxn>
                <a:cxn ang="0">
                  <a:pos x="3600" y="1980"/>
                </a:cxn>
                <a:cxn ang="0">
                  <a:pos x="4320" y="1944"/>
                </a:cxn>
                <a:cxn ang="0">
                  <a:pos x="5004" y="1872"/>
                </a:cxn>
                <a:cxn ang="0">
                  <a:pos x="5616" y="1764"/>
                </a:cxn>
                <a:cxn ang="0">
                  <a:pos x="6156" y="1656"/>
                </a:cxn>
                <a:cxn ang="0">
                  <a:pos x="6588" y="1476"/>
                </a:cxn>
                <a:cxn ang="0">
                  <a:pos x="6912" y="1296"/>
                </a:cxn>
                <a:cxn ang="0">
                  <a:pos x="7056" y="1188"/>
                </a:cxn>
                <a:cxn ang="0">
                  <a:pos x="7128" y="1080"/>
                </a:cxn>
                <a:cxn ang="0">
                  <a:pos x="7200" y="972"/>
                </a:cxn>
                <a:cxn ang="0">
                  <a:pos x="7200" y="864"/>
                </a:cxn>
                <a:cxn ang="0">
                  <a:pos x="7164" y="720"/>
                </a:cxn>
                <a:cxn ang="0">
                  <a:pos x="7128" y="612"/>
                </a:cxn>
                <a:cxn ang="0">
                  <a:pos x="7020" y="504"/>
                </a:cxn>
                <a:cxn ang="0">
                  <a:pos x="6876" y="360"/>
                </a:cxn>
                <a:cxn ang="0">
                  <a:pos x="6696" y="288"/>
                </a:cxn>
                <a:cxn ang="0">
                  <a:pos x="6480" y="180"/>
                </a:cxn>
                <a:cxn ang="0">
                  <a:pos x="5940" y="0"/>
                </a:cxn>
              </a:cxnLst>
              <a:rect l="0" t="0" r="r" b="b"/>
              <a:pathLst>
                <a:path w="7200" h="1980">
                  <a:moveTo>
                    <a:pt x="5940" y="0"/>
                  </a:moveTo>
                  <a:lnTo>
                    <a:pt x="6192" y="108"/>
                  </a:lnTo>
                  <a:lnTo>
                    <a:pt x="6408" y="252"/>
                  </a:lnTo>
                  <a:lnTo>
                    <a:pt x="6516" y="360"/>
                  </a:lnTo>
                  <a:lnTo>
                    <a:pt x="6552" y="504"/>
                  </a:lnTo>
                  <a:lnTo>
                    <a:pt x="6552" y="612"/>
                  </a:lnTo>
                  <a:lnTo>
                    <a:pt x="6480" y="684"/>
                  </a:lnTo>
                  <a:lnTo>
                    <a:pt x="6336" y="828"/>
                  </a:lnTo>
                  <a:lnTo>
                    <a:pt x="6048" y="972"/>
                  </a:lnTo>
                  <a:lnTo>
                    <a:pt x="5688" y="1116"/>
                  </a:lnTo>
                  <a:lnTo>
                    <a:pt x="5256" y="1224"/>
                  </a:lnTo>
                  <a:lnTo>
                    <a:pt x="4752" y="1296"/>
                  </a:lnTo>
                  <a:lnTo>
                    <a:pt x="4176" y="1332"/>
                  </a:lnTo>
                  <a:lnTo>
                    <a:pt x="3600" y="1368"/>
                  </a:lnTo>
                  <a:lnTo>
                    <a:pt x="2988" y="1332"/>
                  </a:lnTo>
                  <a:lnTo>
                    <a:pt x="2448" y="1296"/>
                  </a:lnTo>
                  <a:lnTo>
                    <a:pt x="1944" y="1224"/>
                  </a:lnTo>
                  <a:lnTo>
                    <a:pt x="1476" y="1116"/>
                  </a:lnTo>
                  <a:lnTo>
                    <a:pt x="1116" y="972"/>
                  </a:lnTo>
                  <a:lnTo>
                    <a:pt x="864" y="828"/>
                  </a:lnTo>
                  <a:lnTo>
                    <a:pt x="684" y="684"/>
                  </a:lnTo>
                  <a:lnTo>
                    <a:pt x="648" y="612"/>
                  </a:lnTo>
                  <a:lnTo>
                    <a:pt x="612" y="504"/>
                  </a:lnTo>
                  <a:lnTo>
                    <a:pt x="648" y="396"/>
                  </a:lnTo>
                  <a:lnTo>
                    <a:pt x="756" y="252"/>
                  </a:lnTo>
                  <a:lnTo>
                    <a:pt x="936" y="144"/>
                  </a:lnTo>
                  <a:lnTo>
                    <a:pt x="1152" y="36"/>
                  </a:lnTo>
                  <a:lnTo>
                    <a:pt x="684" y="180"/>
                  </a:lnTo>
                  <a:lnTo>
                    <a:pt x="324" y="396"/>
                  </a:lnTo>
                  <a:lnTo>
                    <a:pt x="180" y="504"/>
                  </a:lnTo>
                  <a:lnTo>
                    <a:pt x="72" y="612"/>
                  </a:lnTo>
                  <a:lnTo>
                    <a:pt x="0" y="720"/>
                  </a:lnTo>
                  <a:lnTo>
                    <a:pt x="0" y="864"/>
                  </a:lnTo>
                  <a:lnTo>
                    <a:pt x="0" y="972"/>
                  </a:lnTo>
                  <a:lnTo>
                    <a:pt x="72" y="1080"/>
                  </a:lnTo>
                  <a:lnTo>
                    <a:pt x="144" y="1188"/>
                  </a:lnTo>
                  <a:lnTo>
                    <a:pt x="288" y="1296"/>
                  </a:lnTo>
                  <a:lnTo>
                    <a:pt x="612" y="1476"/>
                  </a:lnTo>
                  <a:lnTo>
                    <a:pt x="1044" y="1656"/>
                  </a:lnTo>
                  <a:lnTo>
                    <a:pt x="1584" y="1764"/>
                  </a:lnTo>
                  <a:lnTo>
                    <a:pt x="2196" y="1872"/>
                  </a:lnTo>
                  <a:lnTo>
                    <a:pt x="2880" y="1944"/>
                  </a:lnTo>
                  <a:lnTo>
                    <a:pt x="3600" y="1980"/>
                  </a:lnTo>
                  <a:lnTo>
                    <a:pt x="4320" y="1944"/>
                  </a:lnTo>
                  <a:lnTo>
                    <a:pt x="5004" y="1872"/>
                  </a:lnTo>
                  <a:lnTo>
                    <a:pt x="5616" y="1764"/>
                  </a:lnTo>
                  <a:lnTo>
                    <a:pt x="6156" y="1656"/>
                  </a:lnTo>
                  <a:lnTo>
                    <a:pt x="6588" y="1476"/>
                  </a:lnTo>
                  <a:lnTo>
                    <a:pt x="6912" y="1296"/>
                  </a:lnTo>
                  <a:lnTo>
                    <a:pt x="7056" y="1188"/>
                  </a:lnTo>
                  <a:lnTo>
                    <a:pt x="7128" y="1080"/>
                  </a:lnTo>
                  <a:lnTo>
                    <a:pt x="7200" y="972"/>
                  </a:lnTo>
                  <a:lnTo>
                    <a:pt x="7200" y="864"/>
                  </a:lnTo>
                  <a:lnTo>
                    <a:pt x="7164" y="720"/>
                  </a:lnTo>
                  <a:lnTo>
                    <a:pt x="7128" y="612"/>
                  </a:lnTo>
                  <a:lnTo>
                    <a:pt x="7020" y="504"/>
                  </a:lnTo>
                  <a:lnTo>
                    <a:pt x="6876" y="360"/>
                  </a:lnTo>
                  <a:lnTo>
                    <a:pt x="6696" y="288"/>
                  </a:lnTo>
                  <a:lnTo>
                    <a:pt x="6480" y="180"/>
                  </a:lnTo>
                  <a:lnTo>
                    <a:pt x="59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15" name="Freeform 124"/>
            <p:cNvSpPr>
              <a:spLocks/>
            </p:cNvSpPr>
            <p:nvPr/>
          </p:nvSpPr>
          <p:spPr bwMode="auto">
            <a:xfrm>
              <a:off x="6632575" y="5154613"/>
              <a:ext cx="133350" cy="130175"/>
            </a:xfrm>
            <a:custGeom>
              <a:avLst/>
              <a:gdLst/>
              <a:ahLst/>
              <a:cxnLst>
                <a:cxn ang="0">
                  <a:pos x="1512" y="720"/>
                </a:cxn>
                <a:cxn ang="0">
                  <a:pos x="1476" y="900"/>
                </a:cxn>
                <a:cxn ang="0">
                  <a:pos x="1440" y="1008"/>
                </a:cxn>
                <a:cxn ang="0">
                  <a:pos x="1368" y="1152"/>
                </a:cxn>
                <a:cxn ang="0">
                  <a:pos x="1296" y="1260"/>
                </a:cxn>
                <a:cxn ang="0">
                  <a:pos x="1188" y="1368"/>
                </a:cxn>
                <a:cxn ang="0">
                  <a:pos x="1044" y="1404"/>
                </a:cxn>
                <a:cxn ang="0">
                  <a:pos x="900" y="1476"/>
                </a:cxn>
                <a:cxn ang="0">
                  <a:pos x="756" y="1476"/>
                </a:cxn>
                <a:cxn ang="0">
                  <a:pos x="612" y="1476"/>
                </a:cxn>
                <a:cxn ang="0">
                  <a:pos x="468" y="1404"/>
                </a:cxn>
                <a:cxn ang="0">
                  <a:pos x="324" y="1368"/>
                </a:cxn>
                <a:cxn ang="0">
                  <a:pos x="216" y="1260"/>
                </a:cxn>
                <a:cxn ang="0">
                  <a:pos x="144" y="1152"/>
                </a:cxn>
                <a:cxn ang="0">
                  <a:pos x="72" y="1008"/>
                </a:cxn>
                <a:cxn ang="0">
                  <a:pos x="36" y="900"/>
                </a:cxn>
                <a:cxn ang="0">
                  <a:pos x="0" y="720"/>
                </a:cxn>
                <a:cxn ang="0">
                  <a:pos x="36" y="576"/>
                </a:cxn>
                <a:cxn ang="0">
                  <a:pos x="72" y="432"/>
                </a:cxn>
                <a:cxn ang="0">
                  <a:pos x="144" y="324"/>
                </a:cxn>
                <a:cxn ang="0">
                  <a:pos x="216" y="216"/>
                </a:cxn>
                <a:cxn ang="0">
                  <a:pos x="324" y="109"/>
                </a:cxn>
                <a:cxn ang="0">
                  <a:pos x="468" y="36"/>
                </a:cxn>
                <a:cxn ang="0">
                  <a:pos x="612" y="0"/>
                </a:cxn>
                <a:cxn ang="0">
                  <a:pos x="756" y="0"/>
                </a:cxn>
                <a:cxn ang="0">
                  <a:pos x="900" y="0"/>
                </a:cxn>
                <a:cxn ang="0">
                  <a:pos x="1044" y="36"/>
                </a:cxn>
                <a:cxn ang="0">
                  <a:pos x="1188" y="109"/>
                </a:cxn>
                <a:cxn ang="0">
                  <a:pos x="1296" y="216"/>
                </a:cxn>
                <a:cxn ang="0">
                  <a:pos x="1368" y="324"/>
                </a:cxn>
                <a:cxn ang="0">
                  <a:pos x="1440" y="432"/>
                </a:cxn>
                <a:cxn ang="0">
                  <a:pos x="1476" y="576"/>
                </a:cxn>
                <a:cxn ang="0">
                  <a:pos x="1512" y="720"/>
                </a:cxn>
              </a:cxnLst>
              <a:rect l="0" t="0" r="r" b="b"/>
              <a:pathLst>
                <a:path w="1512" h="1476">
                  <a:moveTo>
                    <a:pt x="1512" y="720"/>
                  </a:moveTo>
                  <a:lnTo>
                    <a:pt x="1476" y="900"/>
                  </a:lnTo>
                  <a:lnTo>
                    <a:pt x="1440" y="1008"/>
                  </a:lnTo>
                  <a:lnTo>
                    <a:pt x="1368" y="1152"/>
                  </a:lnTo>
                  <a:lnTo>
                    <a:pt x="1296" y="1260"/>
                  </a:lnTo>
                  <a:lnTo>
                    <a:pt x="1188" y="1368"/>
                  </a:lnTo>
                  <a:lnTo>
                    <a:pt x="1044" y="1404"/>
                  </a:lnTo>
                  <a:lnTo>
                    <a:pt x="900" y="1476"/>
                  </a:lnTo>
                  <a:lnTo>
                    <a:pt x="756" y="1476"/>
                  </a:lnTo>
                  <a:lnTo>
                    <a:pt x="612" y="1476"/>
                  </a:lnTo>
                  <a:lnTo>
                    <a:pt x="468" y="1404"/>
                  </a:lnTo>
                  <a:lnTo>
                    <a:pt x="324" y="1368"/>
                  </a:lnTo>
                  <a:lnTo>
                    <a:pt x="216" y="1260"/>
                  </a:lnTo>
                  <a:lnTo>
                    <a:pt x="144" y="1152"/>
                  </a:lnTo>
                  <a:lnTo>
                    <a:pt x="72" y="1008"/>
                  </a:lnTo>
                  <a:lnTo>
                    <a:pt x="36" y="900"/>
                  </a:lnTo>
                  <a:lnTo>
                    <a:pt x="0" y="720"/>
                  </a:lnTo>
                  <a:lnTo>
                    <a:pt x="36" y="576"/>
                  </a:lnTo>
                  <a:lnTo>
                    <a:pt x="72" y="432"/>
                  </a:lnTo>
                  <a:lnTo>
                    <a:pt x="144" y="324"/>
                  </a:lnTo>
                  <a:lnTo>
                    <a:pt x="216" y="216"/>
                  </a:lnTo>
                  <a:lnTo>
                    <a:pt x="324" y="109"/>
                  </a:lnTo>
                  <a:lnTo>
                    <a:pt x="468" y="36"/>
                  </a:lnTo>
                  <a:lnTo>
                    <a:pt x="612" y="0"/>
                  </a:lnTo>
                  <a:lnTo>
                    <a:pt x="756" y="0"/>
                  </a:lnTo>
                  <a:lnTo>
                    <a:pt x="900" y="0"/>
                  </a:lnTo>
                  <a:lnTo>
                    <a:pt x="1044" y="36"/>
                  </a:lnTo>
                  <a:lnTo>
                    <a:pt x="1188" y="109"/>
                  </a:lnTo>
                  <a:lnTo>
                    <a:pt x="1296" y="216"/>
                  </a:lnTo>
                  <a:lnTo>
                    <a:pt x="1368" y="324"/>
                  </a:lnTo>
                  <a:lnTo>
                    <a:pt x="1440" y="432"/>
                  </a:lnTo>
                  <a:lnTo>
                    <a:pt x="1476" y="576"/>
                  </a:lnTo>
                  <a:lnTo>
                    <a:pt x="1512" y="7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16" name="Freeform 125"/>
            <p:cNvSpPr>
              <a:spLocks/>
            </p:cNvSpPr>
            <p:nvPr/>
          </p:nvSpPr>
          <p:spPr bwMode="auto">
            <a:xfrm>
              <a:off x="6597650" y="5557838"/>
              <a:ext cx="206375" cy="520700"/>
            </a:xfrm>
            <a:custGeom>
              <a:avLst/>
              <a:gdLst/>
              <a:ahLst/>
              <a:cxnLst>
                <a:cxn ang="0">
                  <a:pos x="540" y="252"/>
                </a:cxn>
                <a:cxn ang="0">
                  <a:pos x="2232" y="324"/>
                </a:cxn>
                <a:cxn ang="0">
                  <a:pos x="2304" y="360"/>
                </a:cxn>
                <a:cxn ang="0">
                  <a:pos x="2340" y="396"/>
                </a:cxn>
                <a:cxn ang="0">
                  <a:pos x="2340" y="432"/>
                </a:cxn>
                <a:cxn ang="0">
                  <a:pos x="2268" y="5004"/>
                </a:cxn>
                <a:cxn ang="0">
                  <a:pos x="2268" y="5220"/>
                </a:cxn>
                <a:cxn ang="0">
                  <a:pos x="2232" y="5400"/>
                </a:cxn>
                <a:cxn ang="0">
                  <a:pos x="2160" y="5544"/>
                </a:cxn>
                <a:cxn ang="0">
                  <a:pos x="2124" y="5652"/>
                </a:cxn>
                <a:cxn ang="0">
                  <a:pos x="2016" y="5760"/>
                </a:cxn>
                <a:cxn ang="0">
                  <a:pos x="1944" y="5832"/>
                </a:cxn>
                <a:cxn ang="0">
                  <a:pos x="1872" y="5904"/>
                </a:cxn>
                <a:cxn ang="0">
                  <a:pos x="1764" y="5904"/>
                </a:cxn>
                <a:cxn ang="0">
                  <a:pos x="1548" y="5904"/>
                </a:cxn>
                <a:cxn ang="0">
                  <a:pos x="1404" y="5868"/>
                </a:cxn>
                <a:cxn ang="0">
                  <a:pos x="1260" y="5724"/>
                </a:cxn>
                <a:cxn ang="0">
                  <a:pos x="1152" y="5544"/>
                </a:cxn>
                <a:cxn ang="0">
                  <a:pos x="1152" y="5508"/>
                </a:cxn>
                <a:cxn ang="0">
                  <a:pos x="1152" y="5544"/>
                </a:cxn>
                <a:cxn ang="0">
                  <a:pos x="1044" y="5724"/>
                </a:cxn>
                <a:cxn ang="0">
                  <a:pos x="900" y="5868"/>
                </a:cxn>
                <a:cxn ang="0">
                  <a:pos x="720" y="5904"/>
                </a:cxn>
                <a:cxn ang="0">
                  <a:pos x="540" y="5904"/>
                </a:cxn>
                <a:cxn ang="0">
                  <a:pos x="432" y="5904"/>
                </a:cxn>
                <a:cxn ang="0">
                  <a:pos x="360" y="5832"/>
                </a:cxn>
                <a:cxn ang="0">
                  <a:pos x="288" y="5760"/>
                </a:cxn>
                <a:cxn ang="0">
                  <a:pos x="180" y="5652"/>
                </a:cxn>
                <a:cxn ang="0">
                  <a:pos x="144" y="5544"/>
                </a:cxn>
                <a:cxn ang="0">
                  <a:pos x="72" y="5400"/>
                </a:cxn>
                <a:cxn ang="0">
                  <a:pos x="36" y="5220"/>
                </a:cxn>
                <a:cxn ang="0">
                  <a:pos x="36" y="5004"/>
                </a:cxn>
                <a:cxn ang="0">
                  <a:pos x="0" y="36"/>
                </a:cxn>
                <a:cxn ang="0">
                  <a:pos x="36" y="0"/>
                </a:cxn>
                <a:cxn ang="0">
                  <a:pos x="72" y="0"/>
                </a:cxn>
                <a:cxn ang="0">
                  <a:pos x="216" y="143"/>
                </a:cxn>
                <a:cxn ang="0">
                  <a:pos x="288" y="216"/>
                </a:cxn>
                <a:cxn ang="0">
                  <a:pos x="360" y="252"/>
                </a:cxn>
                <a:cxn ang="0">
                  <a:pos x="540" y="252"/>
                </a:cxn>
              </a:cxnLst>
              <a:rect l="0" t="0" r="r" b="b"/>
              <a:pathLst>
                <a:path w="2340" h="5904">
                  <a:moveTo>
                    <a:pt x="540" y="252"/>
                  </a:moveTo>
                  <a:lnTo>
                    <a:pt x="2232" y="324"/>
                  </a:lnTo>
                  <a:lnTo>
                    <a:pt x="2304" y="360"/>
                  </a:lnTo>
                  <a:lnTo>
                    <a:pt x="2340" y="396"/>
                  </a:lnTo>
                  <a:lnTo>
                    <a:pt x="2340" y="432"/>
                  </a:lnTo>
                  <a:lnTo>
                    <a:pt x="2268" y="5004"/>
                  </a:lnTo>
                  <a:lnTo>
                    <a:pt x="2268" y="5220"/>
                  </a:lnTo>
                  <a:lnTo>
                    <a:pt x="2232" y="5400"/>
                  </a:lnTo>
                  <a:lnTo>
                    <a:pt x="2160" y="5544"/>
                  </a:lnTo>
                  <a:lnTo>
                    <a:pt x="2124" y="5652"/>
                  </a:lnTo>
                  <a:lnTo>
                    <a:pt x="2016" y="5760"/>
                  </a:lnTo>
                  <a:lnTo>
                    <a:pt x="1944" y="5832"/>
                  </a:lnTo>
                  <a:lnTo>
                    <a:pt x="1872" y="5904"/>
                  </a:lnTo>
                  <a:lnTo>
                    <a:pt x="1764" y="5904"/>
                  </a:lnTo>
                  <a:lnTo>
                    <a:pt x="1548" y="5904"/>
                  </a:lnTo>
                  <a:lnTo>
                    <a:pt x="1404" y="5868"/>
                  </a:lnTo>
                  <a:lnTo>
                    <a:pt x="1260" y="5724"/>
                  </a:lnTo>
                  <a:lnTo>
                    <a:pt x="1152" y="5544"/>
                  </a:lnTo>
                  <a:lnTo>
                    <a:pt x="1152" y="5508"/>
                  </a:lnTo>
                  <a:lnTo>
                    <a:pt x="1152" y="5544"/>
                  </a:lnTo>
                  <a:lnTo>
                    <a:pt x="1044" y="5724"/>
                  </a:lnTo>
                  <a:lnTo>
                    <a:pt x="900" y="5868"/>
                  </a:lnTo>
                  <a:lnTo>
                    <a:pt x="720" y="5904"/>
                  </a:lnTo>
                  <a:lnTo>
                    <a:pt x="540" y="5904"/>
                  </a:lnTo>
                  <a:lnTo>
                    <a:pt x="432" y="5904"/>
                  </a:lnTo>
                  <a:lnTo>
                    <a:pt x="360" y="5832"/>
                  </a:lnTo>
                  <a:lnTo>
                    <a:pt x="288" y="5760"/>
                  </a:lnTo>
                  <a:lnTo>
                    <a:pt x="180" y="5652"/>
                  </a:lnTo>
                  <a:lnTo>
                    <a:pt x="144" y="5544"/>
                  </a:lnTo>
                  <a:lnTo>
                    <a:pt x="72" y="5400"/>
                  </a:lnTo>
                  <a:lnTo>
                    <a:pt x="36" y="5220"/>
                  </a:lnTo>
                  <a:lnTo>
                    <a:pt x="36" y="5004"/>
                  </a:lnTo>
                  <a:lnTo>
                    <a:pt x="0" y="36"/>
                  </a:lnTo>
                  <a:lnTo>
                    <a:pt x="36" y="0"/>
                  </a:lnTo>
                  <a:lnTo>
                    <a:pt x="72" y="0"/>
                  </a:lnTo>
                  <a:lnTo>
                    <a:pt x="216" y="143"/>
                  </a:lnTo>
                  <a:lnTo>
                    <a:pt x="288" y="216"/>
                  </a:lnTo>
                  <a:lnTo>
                    <a:pt x="360" y="252"/>
                  </a:lnTo>
                  <a:lnTo>
                    <a:pt x="540" y="2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17" name="Freeform 126"/>
            <p:cNvSpPr>
              <a:spLocks/>
            </p:cNvSpPr>
            <p:nvPr/>
          </p:nvSpPr>
          <p:spPr bwMode="auto">
            <a:xfrm>
              <a:off x="6546850" y="5294313"/>
              <a:ext cx="266700" cy="279400"/>
            </a:xfrm>
            <a:custGeom>
              <a:avLst/>
              <a:gdLst/>
              <a:ahLst/>
              <a:cxnLst>
                <a:cxn ang="0">
                  <a:pos x="3024" y="2880"/>
                </a:cxn>
                <a:cxn ang="0">
                  <a:pos x="2988" y="2808"/>
                </a:cxn>
                <a:cxn ang="0">
                  <a:pos x="2952" y="2772"/>
                </a:cxn>
                <a:cxn ang="0">
                  <a:pos x="2916" y="2736"/>
                </a:cxn>
                <a:cxn ang="0">
                  <a:pos x="2808" y="2736"/>
                </a:cxn>
                <a:cxn ang="0">
                  <a:pos x="2520" y="2736"/>
                </a:cxn>
                <a:cxn ang="0">
                  <a:pos x="2268" y="2700"/>
                </a:cxn>
                <a:cxn ang="0">
                  <a:pos x="2052" y="2628"/>
                </a:cxn>
                <a:cxn ang="0">
                  <a:pos x="1476" y="2340"/>
                </a:cxn>
                <a:cxn ang="0">
                  <a:pos x="1332" y="2232"/>
                </a:cxn>
                <a:cxn ang="0">
                  <a:pos x="1188" y="2052"/>
                </a:cxn>
                <a:cxn ang="0">
                  <a:pos x="1044" y="1800"/>
                </a:cxn>
                <a:cxn ang="0">
                  <a:pos x="1008" y="1692"/>
                </a:cxn>
                <a:cxn ang="0">
                  <a:pos x="1008" y="1656"/>
                </a:cxn>
                <a:cxn ang="0">
                  <a:pos x="1044" y="1656"/>
                </a:cxn>
                <a:cxn ang="0">
                  <a:pos x="1116" y="1764"/>
                </a:cxn>
                <a:cxn ang="0">
                  <a:pos x="1296" y="2016"/>
                </a:cxn>
                <a:cxn ang="0">
                  <a:pos x="1296" y="1943"/>
                </a:cxn>
                <a:cxn ang="0">
                  <a:pos x="1332" y="1836"/>
                </a:cxn>
                <a:cxn ang="0">
                  <a:pos x="1476" y="1764"/>
                </a:cxn>
                <a:cxn ang="0">
                  <a:pos x="1476" y="1728"/>
                </a:cxn>
                <a:cxn ang="0">
                  <a:pos x="1476" y="1692"/>
                </a:cxn>
                <a:cxn ang="0">
                  <a:pos x="1476" y="1584"/>
                </a:cxn>
                <a:cxn ang="0">
                  <a:pos x="1476" y="1332"/>
                </a:cxn>
                <a:cxn ang="0">
                  <a:pos x="1548" y="1080"/>
                </a:cxn>
                <a:cxn ang="0">
                  <a:pos x="1620" y="756"/>
                </a:cxn>
                <a:cxn ang="0">
                  <a:pos x="1656" y="468"/>
                </a:cxn>
                <a:cxn ang="0">
                  <a:pos x="1548" y="432"/>
                </a:cxn>
                <a:cxn ang="0">
                  <a:pos x="1548" y="396"/>
                </a:cxn>
                <a:cxn ang="0">
                  <a:pos x="1512" y="288"/>
                </a:cxn>
                <a:cxn ang="0">
                  <a:pos x="1512" y="144"/>
                </a:cxn>
                <a:cxn ang="0">
                  <a:pos x="1548" y="72"/>
                </a:cxn>
                <a:cxn ang="0">
                  <a:pos x="1368" y="0"/>
                </a:cxn>
                <a:cxn ang="0">
                  <a:pos x="1296" y="0"/>
                </a:cxn>
                <a:cxn ang="0">
                  <a:pos x="1296" y="36"/>
                </a:cxn>
                <a:cxn ang="0">
                  <a:pos x="1260" y="180"/>
                </a:cxn>
                <a:cxn ang="0">
                  <a:pos x="1116" y="288"/>
                </a:cxn>
                <a:cxn ang="0">
                  <a:pos x="828" y="468"/>
                </a:cxn>
                <a:cxn ang="0">
                  <a:pos x="432" y="648"/>
                </a:cxn>
                <a:cxn ang="0">
                  <a:pos x="324" y="720"/>
                </a:cxn>
                <a:cxn ang="0">
                  <a:pos x="216" y="792"/>
                </a:cxn>
                <a:cxn ang="0">
                  <a:pos x="144" y="936"/>
                </a:cxn>
                <a:cxn ang="0">
                  <a:pos x="72" y="1080"/>
                </a:cxn>
                <a:cxn ang="0">
                  <a:pos x="0" y="1260"/>
                </a:cxn>
                <a:cxn ang="0">
                  <a:pos x="0" y="1440"/>
                </a:cxn>
                <a:cxn ang="0">
                  <a:pos x="36" y="1656"/>
                </a:cxn>
                <a:cxn ang="0">
                  <a:pos x="144" y="1908"/>
                </a:cxn>
                <a:cxn ang="0">
                  <a:pos x="576" y="2736"/>
                </a:cxn>
                <a:cxn ang="0">
                  <a:pos x="612" y="2772"/>
                </a:cxn>
                <a:cxn ang="0">
                  <a:pos x="720" y="2880"/>
                </a:cxn>
                <a:cxn ang="0">
                  <a:pos x="864" y="3024"/>
                </a:cxn>
                <a:cxn ang="0">
                  <a:pos x="972" y="3060"/>
                </a:cxn>
                <a:cxn ang="0">
                  <a:pos x="1116" y="3096"/>
                </a:cxn>
                <a:cxn ang="0">
                  <a:pos x="2592" y="3168"/>
                </a:cxn>
                <a:cxn ang="0">
                  <a:pos x="2808" y="3168"/>
                </a:cxn>
                <a:cxn ang="0">
                  <a:pos x="2952" y="3096"/>
                </a:cxn>
                <a:cxn ang="0">
                  <a:pos x="2988" y="3024"/>
                </a:cxn>
                <a:cxn ang="0">
                  <a:pos x="3024" y="2880"/>
                </a:cxn>
              </a:cxnLst>
              <a:rect l="0" t="0" r="r" b="b"/>
              <a:pathLst>
                <a:path w="3024" h="3168">
                  <a:moveTo>
                    <a:pt x="3024" y="2880"/>
                  </a:moveTo>
                  <a:lnTo>
                    <a:pt x="2988" y="2808"/>
                  </a:lnTo>
                  <a:lnTo>
                    <a:pt x="2952" y="2772"/>
                  </a:lnTo>
                  <a:lnTo>
                    <a:pt x="2916" y="2736"/>
                  </a:lnTo>
                  <a:lnTo>
                    <a:pt x="2808" y="2736"/>
                  </a:lnTo>
                  <a:lnTo>
                    <a:pt x="2520" y="2736"/>
                  </a:lnTo>
                  <a:lnTo>
                    <a:pt x="2268" y="2700"/>
                  </a:lnTo>
                  <a:lnTo>
                    <a:pt x="2052" y="2628"/>
                  </a:lnTo>
                  <a:lnTo>
                    <a:pt x="1476" y="2340"/>
                  </a:lnTo>
                  <a:lnTo>
                    <a:pt x="1332" y="2232"/>
                  </a:lnTo>
                  <a:lnTo>
                    <a:pt x="1188" y="2052"/>
                  </a:lnTo>
                  <a:lnTo>
                    <a:pt x="1044" y="1800"/>
                  </a:lnTo>
                  <a:lnTo>
                    <a:pt x="1008" y="1692"/>
                  </a:lnTo>
                  <a:lnTo>
                    <a:pt x="1008" y="1656"/>
                  </a:lnTo>
                  <a:lnTo>
                    <a:pt x="1044" y="1656"/>
                  </a:lnTo>
                  <a:lnTo>
                    <a:pt x="1116" y="1764"/>
                  </a:lnTo>
                  <a:lnTo>
                    <a:pt x="1296" y="2016"/>
                  </a:lnTo>
                  <a:lnTo>
                    <a:pt x="1296" y="1943"/>
                  </a:lnTo>
                  <a:lnTo>
                    <a:pt x="1332" y="1836"/>
                  </a:lnTo>
                  <a:lnTo>
                    <a:pt x="1476" y="1764"/>
                  </a:lnTo>
                  <a:lnTo>
                    <a:pt x="1476" y="1728"/>
                  </a:lnTo>
                  <a:lnTo>
                    <a:pt x="1476" y="1692"/>
                  </a:lnTo>
                  <a:lnTo>
                    <a:pt x="1476" y="1584"/>
                  </a:lnTo>
                  <a:lnTo>
                    <a:pt x="1476" y="1332"/>
                  </a:lnTo>
                  <a:lnTo>
                    <a:pt x="1548" y="1080"/>
                  </a:lnTo>
                  <a:lnTo>
                    <a:pt x="1620" y="756"/>
                  </a:lnTo>
                  <a:lnTo>
                    <a:pt x="1656" y="468"/>
                  </a:lnTo>
                  <a:lnTo>
                    <a:pt x="1548" y="432"/>
                  </a:lnTo>
                  <a:lnTo>
                    <a:pt x="1548" y="396"/>
                  </a:lnTo>
                  <a:lnTo>
                    <a:pt x="1512" y="288"/>
                  </a:lnTo>
                  <a:lnTo>
                    <a:pt x="1512" y="144"/>
                  </a:lnTo>
                  <a:lnTo>
                    <a:pt x="1548" y="72"/>
                  </a:lnTo>
                  <a:lnTo>
                    <a:pt x="1368" y="0"/>
                  </a:lnTo>
                  <a:lnTo>
                    <a:pt x="1296" y="0"/>
                  </a:lnTo>
                  <a:lnTo>
                    <a:pt x="1296" y="36"/>
                  </a:lnTo>
                  <a:lnTo>
                    <a:pt x="1260" y="180"/>
                  </a:lnTo>
                  <a:lnTo>
                    <a:pt x="1116" y="288"/>
                  </a:lnTo>
                  <a:lnTo>
                    <a:pt x="828" y="468"/>
                  </a:lnTo>
                  <a:lnTo>
                    <a:pt x="432" y="648"/>
                  </a:lnTo>
                  <a:lnTo>
                    <a:pt x="324" y="720"/>
                  </a:lnTo>
                  <a:lnTo>
                    <a:pt x="216" y="792"/>
                  </a:lnTo>
                  <a:lnTo>
                    <a:pt x="144" y="936"/>
                  </a:lnTo>
                  <a:lnTo>
                    <a:pt x="72" y="1080"/>
                  </a:lnTo>
                  <a:lnTo>
                    <a:pt x="0" y="1260"/>
                  </a:lnTo>
                  <a:lnTo>
                    <a:pt x="0" y="1440"/>
                  </a:lnTo>
                  <a:lnTo>
                    <a:pt x="36" y="1656"/>
                  </a:lnTo>
                  <a:lnTo>
                    <a:pt x="144" y="1908"/>
                  </a:lnTo>
                  <a:lnTo>
                    <a:pt x="576" y="2736"/>
                  </a:lnTo>
                  <a:lnTo>
                    <a:pt x="612" y="2772"/>
                  </a:lnTo>
                  <a:lnTo>
                    <a:pt x="720" y="2880"/>
                  </a:lnTo>
                  <a:lnTo>
                    <a:pt x="864" y="3024"/>
                  </a:lnTo>
                  <a:lnTo>
                    <a:pt x="972" y="3060"/>
                  </a:lnTo>
                  <a:lnTo>
                    <a:pt x="1116" y="3096"/>
                  </a:lnTo>
                  <a:lnTo>
                    <a:pt x="2592" y="3168"/>
                  </a:lnTo>
                  <a:lnTo>
                    <a:pt x="2808" y="3168"/>
                  </a:lnTo>
                  <a:lnTo>
                    <a:pt x="2952" y="3096"/>
                  </a:lnTo>
                  <a:lnTo>
                    <a:pt x="2988" y="3024"/>
                  </a:lnTo>
                  <a:lnTo>
                    <a:pt x="3024" y="28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18" name="Freeform 127"/>
            <p:cNvSpPr>
              <a:spLocks/>
            </p:cNvSpPr>
            <p:nvPr/>
          </p:nvSpPr>
          <p:spPr bwMode="auto">
            <a:xfrm>
              <a:off x="6705600" y="5294313"/>
              <a:ext cx="139700" cy="155575"/>
            </a:xfrm>
            <a:custGeom>
              <a:avLst/>
              <a:gdLst/>
              <a:ahLst/>
              <a:cxnLst>
                <a:cxn ang="0">
                  <a:pos x="1584" y="972"/>
                </a:cxn>
                <a:cxn ang="0">
                  <a:pos x="1476" y="828"/>
                </a:cxn>
                <a:cxn ang="0">
                  <a:pos x="1440" y="756"/>
                </a:cxn>
                <a:cxn ang="0">
                  <a:pos x="1332" y="720"/>
                </a:cxn>
                <a:cxn ang="0">
                  <a:pos x="900" y="504"/>
                </a:cxn>
                <a:cxn ang="0">
                  <a:pos x="576" y="324"/>
                </a:cxn>
                <a:cxn ang="0">
                  <a:pos x="432" y="216"/>
                </a:cxn>
                <a:cxn ang="0">
                  <a:pos x="396" y="180"/>
                </a:cxn>
                <a:cxn ang="0">
                  <a:pos x="360" y="36"/>
                </a:cxn>
                <a:cxn ang="0">
                  <a:pos x="360" y="0"/>
                </a:cxn>
                <a:cxn ang="0">
                  <a:pos x="288" y="0"/>
                </a:cxn>
                <a:cxn ang="0">
                  <a:pos x="108" y="72"/>
                </a:cxn>
                <a:cxn ang="0">
                  <a:pos x="144" y="288"/>
                </a:cxn>
                <a:cxn ang="0">
                  <a:pos x="144" y="360"/>
                </a:cxn>
                <a:cxn ang="0">
                  <a:pos x="108" y="432"/>
                </a:cxn>
                <a:cxn ang="0">
                  <a:pos x="0" y="468"/>
                </a:cxn>
                <a:cxn ang="0">
                  <a:pos x="36" y="756"/>
                </a:cxn>
                <a:cxn ang="0">
                  <a:pos x="108" y="1080"/>
                </a:cxn>
                <a:cxn ang="0">
                  <a:pos x="180" y="1332"/>
                </a:cxn>
                <a:cxn ang="0">
                  <a:pos x="180" y="1584"/>
                </a:cxn>
                <a:cxn ang="0">
                  <a:pos x="180" y="1692"/>
                </a:cxn>
                <a:cxn ang="0">
                  <a:pos x="180" y="1728"/>
                </a:cxn>
                <a:cxn ang="0">
                  <a:pos x="216" y="1764"/>
                </a:cxn>
                <a:cxn ang="0">
                  <a:pos x="468" y="1728"/>
                </a:cxn>
                <a:cxn ang="0">
                  <a:pos x="504" y="1728"/>
                </a:cxn>
                <a:cxn ang="0">
                  <a:pos x="504" y="1692"/>
                </a:cxn>
                <a:cxn ang="0">
                  <a:pos x="612" y="1080"/>
                </a:cxn>
                <a:cxn ang="0">
                  <a:pos x="648" y="1044"/>
                </a:cxn>
                <a:cxn ang="0">
                  <a:pos x="684" y="1044"/>
                </a:cxn>
                <a:cxn ang="0">
                  <a:pos x="720" y="1008"/>
                </a:cxn>
                <a:cxn ang="0">
                  <a:pos x="1548" y="1008"/>
                </a:cxn>
                <a:cxn ang="0">
                  <a:pos x="1584" y="1008"/>
                </a:cxn>
                <a:cxn ang="0">
                  <a:pos x="1584" y="972"/>
                </a:cxn>
              </a:cxnLst>
              <a:rect l="0" t="0" r="r" b="b"/>
              <a:pathLst>
                <a:path w="1584" h="1764">
                  <a:moveTo>
                    <a:pt x="1584" y="972"/>
                  </a:moveTo>
                  <a:lnTo>
                    <a:pt x="1476" y="828"/>
                  </a:lnTo>
                  <a:lnTo>
                    <a:pt x="1440" y="756"/>
                  </a:lnTo>
                  <a:lnTo>
                    <a:pt x="1332" y="720"/>
                  </a:lnTo>
                  <a:lnTo>
                    <a:pt x="900" y="504"/>
                  </a:lnTo>
                  <a:lnTo>
                    <a:pt x="576" y="324"/>
                  </a:lnTo>
                  <a:lnTo>
                    <a:pt x="432" y="216"/>
                  </a:lnTo>
                  <a:lnTo>
                    <a:pt x="396" y="180"/>
                  </a:lnTo>
                  <a:lnTo>
                    <a:pt x="360" y="36"/>
                  </a:lnTo>
                  <a:lnTo>
                    <a:pt x="360" y="0"/>
                  </a:lnTo>
                  <a:lnTo>
                    <a:pt x="288" y="0"/>
                  </a:lnTo>
                  <a:lnTo>
                    <a:pt x="108" y="72"/>
                  </a:lnTo>
                  <a:lnTo>
                    <a:pt x="144" y="288"/>
                  </a:lnTo>
                  <a:lnTo>
                    <a:pt x="144" y="360"/>
                  </a:lnTo>
                  <a:lnTo>
                    <a:pt x="108" y="432"/>
                  </a:lnTo>
                  <a:lnTo>
                    <a:pt x="0" y="468"/>
                  </a:lnTo>
                  <a:lnTo>
                    <a:pt x="36" y="756"/>
                  </a:lnTo>
                  <a:lnTo>
                    <a:pt x="108" y="1080"/>
                  </a:lnTo>
                  <a:lnTo>
                    <a:pt x="180" y="1332"/>
                  </a:lnTo>
                  <a:lnTo>
                    <a:pt x="180" y="1584"/>
                  </a:lnTo>
                  <a:lnTo>
                    <a:pt x="180" y="1692"/>
                  </a:lnTo>
                  <a:lnTo>
                    <a:pt x="180" y="1728"/>
                  </a:lnTo>
                  <a:lnTo>
                    <a:pt x="216" y="1764"/>
                  </a:lnTo>
                  <a:lnTo>
                    <a:pt x="468" y="1728"/>
                  </a:lnTo>
                  <a:lnTo>
                    <a:pt x="504" y="1728"/>
                  </a:lnTo>
                  <a:lnTo>
                    <a:pt x="504" y="1692"/>
                  </a:lnTo>
                  <a:lnTo>
                    <a:pt x="612" y="1080"/>
                  </a:lnTo>
                  <a:lnTo>
                    <a:pt x="648" y="1044"/>
                  </a:lnTo>
                  <a:lnTo>
                    <a:pt x="684" y="1044"/>
                  </a:lnTo>
                  <a:lnTo>
                    <a:pt x="720" y="1008"/>
                  </a:lnTo>
                  <a:lnTo>
                    <a:pt x="1548" y="1008"/>
                  </a:lnTo>
                  <a:lnTo>
                    <a:pt x="1584" y="1008"/>
                  </a:lnTo>
                  <a:lnTo>
                    <a:pt x="1584" y="9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19" name="Freeform 128"/>
            <p:cNvSpPr>
              <a:spLocks/>
            </p:cNvSpPr>
            <p:nvPr/>
          </p:nvSpPr>
          <p:spPr bwMode="auto">
            <a:xfrm>
              <a:off x="6870700" y="5459413"/>
              <a:ext cx="38100" cy="50800"/>
            </a:xfrm>
            <a:custGeom>
              <a:avLst/>
              <a:gdLst/>
              <a:ahLst/>
              <a:cxnLst>
                <a:cxn ang="0">
                  <a:pos x="396" y="324"/>
                </a:cxn>
                <a:cxn ang="0">
                  <a:pos x="360" y="504"/>
                </a:cxn>
                <a:cxn ang="0">
                  <a:pos x="324" y="576"/>
                </a:cxn>
                <a:cxn ang="0">
                  <a:pos x="216" y="576"/>
                </a:cxn>
                <a:cxn ang="0">
                  <a:pos x="144" y="540"/>
                </a:cxn>
                <a:cxn ang="0">
                  <a:pos x="72" y="468"/>
                </a:cxn>
                <a:cxn ang="0">
                  <a:pos x="0" y="360"/>
                </a:cxn>
                <a:cxn ang="0">
                  <a:pos x="0" y="252"/>
                </a:cxn>
                <a:cxn ang="0">
                  <a:pos x="36" y="144"/>
                </a:cxn>
                <a:cxn ang="0">
                  <a:pos x="108" y="71"/>
                </a:cxn>
                <a:cxn ang="0">
                  <a:pos x="216" y="0"/>
                </a:cxn>
                <a:cxn ang="0">
                  <a:pos x="324" y="0"/>
                </a:cxn>
                <a:cxn ang="0">
                  <a:pos x="396" y="36"/>
                </a:cxn>
                <a:cxn ang="0">
                  <a:pos x="432" y="108"/>
                </a:cxn>
                <a:cxn ang="0">
                  <a:pos x="396" y="324"/>
                </a:cxn>
              </a:cxnLst>
              <a:rect l="0" t="0" r="r" b="b"/>
              <a:pathLst>
                <a:path w="432" h="576">
                  <a:moveTo>
                    <a:pt x="396" y="324"/>
                  </a:moveTo>
                  <a:lnTo>
                    <a:pt x="360" y="504"/>
                  </a:lnTo>
                  <a:lnTo>
                    <a:pt x="324" y="576"/>
                  </a:lnTo>
                  <a:lnTo>
                    <a:pt x="216" y="576"/>
                  </a:lnTo>
                  <a:lnTo>
                    <a:pt x="144" y="540"/>
                  </a:lnTo>
                  <a:lnTo>
                    <a:pt x="72" y="468"/>
                  </a:lnTo>
                  <a:lnTo>
                    <a:pt x="0" y="360"/>
                  </a:lnTo>
                  <a:lnTo>
                    <a:pt x="0" y="252"/>
                  </a:lnTo>
                  <a:lnTo>
                    <a:pt x="36" y="144"/>
                  </a:lnTo>
                  <a:lnTo>
                    <a:pt x="108" y="71"/>
                  </a:lnTo>
                  <a:lnTo>
                    <a:pt x="216" y="0"/>
                  </a:lnTo>
                  <a:lnTo>
                    <a:pt x="324" y="0"/>
                  </a:lnTo>
                  <a:lnTo>
                    <a:pt x="396" y="36"/>
                  </a:lnTo>
                  <a:lnTo>
                    <a:pt x="432" y="108"/>
                  </a:lnTo>
                  <a:lnTo>
                    <a:pt x="396"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20" name="Freeform 129"/>
            <p:cNvSpPr>
              <a:spLocks/>
            </p:cNvSpPr>
            <p:nvPr/>
          </p:nvSpPr>
          <p:spPr bwMode="auto">
            <a:xfrm>
              <a:off x="6902450" y="5338763"/>
              <a:ext cx="15875" cy="12700"/>
            </a:xfrm>
            <a:custGeom>
              <a:avLst/>
              <a:gdLst/>
              <a:ahLst/>
              <a:cxnLst>
                <a:cxn ang="0">
                  <a:pos x="180" y="72"/>
                </a:cxn>
                <a:cxn ang="0">
                  <a:pos x="180" y="108"/>
                </a:cxn>
                <a:cxn ang="0">
                  <a:pos x="108" y="144"/>
                </a:cxn>
                <a:cxn ang="0">
                  <a:pos x="36" y="108"/>
                </a:cxn>
                <a:cxn ang="0">
                  <a:pos x="0" y="72"/>
                </a:cxn>
                <a:cxn ang="0">
                  <a:pos x="36" y="0"/>
                </a:cxn>
                <a:cxn ang="0">
                  <a:pos x="108" y="0"/>
                </a:cxn>
                <a:cxn ang="0">
                  <a:pos x="180" y="0"/>
                </a:cxn>
                <a:cxn ang="0">
                  <a:pos x="180" y="72"/>
                </a:cxn>
              </a:cxnLst>
              <a:rect l="0" t="0" r="r" b="b"/>
              <a:pathLst>
                <a:path w="180" h="144">
                  <a:moveTo>
                    <a:pt x="180" y="72"/>
                  </a:moveTo>
                  <a:lnTo>
                    <a:pt x="180" y="108"/>
                  </a:lnTo>
                  <a:lnTo>
                    <a:pt x="108" y="144"/>
                  </a:lnTo>
                  <a:lnTo>
                    <a:pt x="36" y="108"/>
                  </a:lnTo>
                  <a:lnTo>
                    <a:pt x="0" y="72"/>
                  </a:lnTo>
                  <a:lnTo>
                    <a:pt x="36" y="0"/>
                  </a:lnTo>
                  <a:lnTo>
                    <a:pt x="108" y="0"/>
                  </a:lnTo>
                  <a:lnTo>
                    <a:pt x="180" y="0"/>
                  </a:lnTo>
                  <a:lnTo>
                    <a:pt x="180"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21" name="Freeform 130"/>
            <p:cNvSpPr>
              <a:spLocks/>
            </p:cNvSpPr>
            <p:nvPr/>
          </p:nvSpPr>
          <p:spPr bwMode="auto">
            <a:xfrm>
              <a:off x="6905625" y="5262563"/>
              <a:ext cx="25400" cy="25400"/>
            </a:xfrm>
            <a:custGeom>
              <a:avLst/>
              <a:gdLst/>
              <a:ahLst/>
              <a:cxnLst>
                <a:cxn ang="0">
                  <a:pos x="288" y="144"/>
                </a:cxn>
                <a:cxn ang="0">
                  <a:pos x="252" y="216"/>
                </a:cxn>
                <a:cxn ang="0">
                  <a:pos x="216" y="252"/>
                </a:cxn>
                <a:cxn ang="0">
                  <a:pos x="180" y="288"/>
                </a:cxn>
                <a:cxn ang="0">
                  <a:pos x="144" y="288"/>
                </a:cxn>
                <a:cxn ang="0">
                  <a:pos x="72" y="288"/>
                </a:cxn>
                <a:cxn ang="0">
                  <a:pos x="36" y="252"/>
                </a:cxn>
                <a:cxn ang="0">
                  <a:pos x="0" y="216"/>
                </a:cxn>
                <a:cxn ang="0">
                  <a:pos x="0" y="144"/>
                </a:cxn>
                <a:cxn ang="0">
                  <a:pos x="0" y="71"/>
                </a:cxn>
                <a:cxn ang="0">
                  <a:pos x="36" y="36"/>
                </a:cxn>
                <a:cxn ang="0">
                  <a:pos x="72" y="0"/>
                </a:cxn>
                <a:cxn ang="0">
                  <a:pos x="144" y="0"/>
                </a:cxn>
                <a:cxn ang="0">
                  <a:pos x="180" y="0"/>
                </a:cxn>
                <a:cxn ang="0">
                  <a:pos x="216" y="36"/>
                </a:cxn>
                <a:cxn ang="0">
                  <a:pos x="252" y="71"/>
                </a:cxn>
                <a:cxn ang="0">
                  <a:pos x="288" y="144"/>
                </a:cxn>
              </a:cxnLst>
              <a:rect l="0" t="0" r="r" b="b"/>
              <a:pathLst>
                <a:path w="288" h="288">
                  <a:moveTo>
                    <a:pt x="288" y="144"/>
                  </a:moveTo>
                  <a:lnTo>
                    <a:pt x="252" y="216"/>
                  </a:lnTo>
                  <a:lnTo>
                    <a:pt x="216" y="252"/>
                  </a:lnTo>
                  <a:lnTo>
                    <a:pt x="180" y="288"/>
                  </a:lnTo>
                  <a:lnTo>
                    <a:pt x="144" y="288"/>
                  </a:lnTo>
                  <a:lnTo>
                    <a:pt x="72" y="288"/>
                  </a:lnTo>
                  <a:lnTo>
                    <a:pt x="36" y="252"/>
                  </a:lnTo>
                  <a:lnTo>
                    <a:pt x="0" y="216"/>
                  </a:lnTo>
                  <a:lnTo>
                    <a:pt x="0" y="144"/>
                  </a:lnTo>
                  <a:lnTo>
                    <a:pt x="0" y="71"/>
                  </a:lnTo>
                  <a:lnTo>
                    <a:pt x="36" y="36"/>
                  </a:lnTo>
                  <a:lnTo>
                    <a:pt x="72" y="0"/>
                  </a:lnTo>
                  <a:lnTo>
                    <a:pt x="144" y="0"/>
                  </a:lnTo>
                  <a:lnTo>
                    <a:pt x="180" y="0"/>
                  </a:lnTo>
                  <a:lnTo>
                    <a:pt x="216" y="36"/>
                  </a:lnTo>
                  <a:lnTo>
                    <a:pt x="252" y="71"/>
                  </a:lnTo>
                  <a:lnTo>
                    <a:pt x="288"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22" name="Freeform 131"/>
            <p:cNvSpPr>
              <a:spLocks/>
            </p:cNvSpPr>
            <p:nvPr/>
          </p:nvSpPr>
          <p:spPr bwMode="auto">
            <a:xfrm>
              <a:off x="6905625" y="5176838"/>
              <a:ext cx="28575" cy="28575"/>
            </a:xfrm>
            <a:custGeom>
              <a:avLst/>
              <a:gdLst/>
              <a:ahLst/>
              <a:cxnLst>
                <a:cxn ang="0">
                  <a:pos x="324" y="144"/>
                </a:cxn>
                <a:cxn ang="0">
                  <a:pos x="324" y="216"/>
                </a:cxn>
                <a:cxn ang="0">
                  <a:pos x="288" y="288"/>
                </a:cxn>
                <a:cxn ang="0">
                  <a:pos x="252" y="324"/>
                </a:cxn>
                <a:cxn ang="0">
                  <a:pos x="180" y="324"/>
                </a:cxn>
                <a:cxn ang="0">
                  <a:pos x="108" y="324"/>
                </a:cxn>
                <a:cxn ang="0">
                  <a:pos x="72" y="288"/>
                </a:cxn>
                <a:cxn ang="0">
                  <a:pos x="36" y="216"/>
                </a:cxn>
                <a:cxn ang="0">
                  <a:pos x="0" y="144"/>
                </a:cxn>
                <a:cxn ang="0">
                  <a:pos x="36" y="72"/>
                </a:cxn>
                <a:cxn ang="0">
                  <a:pos x="72" y="36"/>
                </a:cxn>
                <a:cxn ang="0">
                  <a:pos x="108" y="0"/>
                </a:cxn>
                <a:cxn ang="0">
                  <a:pos x="180" y="0"/>
                </a:cxn>
                <a:cxn ang="0">
                  <a:pos x="252" y="0"/>
                </a:cxn>
                <a:cxn ang="0">
                  <a:pos x="288" y="36"/>
                </a:cxn>
                <a:cxn ang="0">
                  <a:pos x="324" y="72"/>
                </a:cxn>
                <a:cxn ang="0">
                  <a:pos x="324" y="144"/>
                </a:cxn>
              </a:cxnLst>
              <a:rect l="0" t="0" r="r" b="b"/>
              <a:pathLst>
                <a:path w="324" h="324">
                  <a:moveTo>
                    <a:pt x="324" y="144"/>
                  </a:moveTo>
                  <a:lnTo>
                    <a:pt x="324" y="216"/>
                  </a:lnTo>
                  <a:lnTo>
                    <a:pt x="288" y="288"/>
                  </a:lnTo>
                  <a:lnTo>
                    <a:pt x="252" y="324"/>
                  </a:lnTo>
                  <a:lnTo>
                    <a:pt x="180" y="324"/>
                  </a:lnTo>
                  <a:lnTo>
                    <a:pt x="108" y="324"/>
                  </a:lnTo>
                  <a:lnTo>
                    <a:pt x="72" y="288"/>
                  </a:lnTo>
                  <a:lnTo>
                    <a:pt x="36" y="216"/>
                  </a:lnTo>
                  <a:lnTo>
                    <a:pt x="0" y="144"/>
                  </a:lnTo>
                  <a:lnTo>
                    <a:pt x="36" y="72"/>
                  </a:lnTo>
                  <a:lnTo>
                    <a:pt x="72" y="36"/>
                  </a:lnTo>
                  <a:lnTo>
                    <a:pt x="108" y="0"/>
                  </a:lnTo>
                  <a:lnTo>
                    <a:pt x="180" y="0"/>
                  </a:lnTo>
                  <a:lnTo>
                    <a:pt x="252" y="0"/>
                  </a:lnTo>
                  <a:lnTo>
                    <a:pt x="288" y="36"/>
                  </a:lnTo>
                  <a:lnTo>
                    <a:pt x="324" y="72"/>
                  </a:lnTo>
                  <a:lnTo>
                    <a:pt x="324"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23" name="Freeform 132"/>
            <p:cNvSpPr>
              <a:spLocks/>
            </p:cNvSpPr>
            <p:nvPr/>
          </p:nvSpPr>
          <p:spPr bwMode="auto">
            <a:xfrm>
              <a:off x="6896100" y="5081588"/>
              <a:ext cx="38100" cy="31750"/>
            </a:xfrm>
            <a:custGeom>
              <a:avLst/>
              <a:gdLst/>
              <a:ahLst/>
              <a:cxnLst>
                <a:cxn ang="0">
                  <a:pos x="432" y="180"/>
                </a:cxn>
                <a:cxn ang="0">
                  <a:pos x="432" y="252"/>
                </a:cxn>
                <a:cxn ang="0">
                  <a:pos x="360" y="288"/>
                </a:cxn>
                <a:cxn ang="0">
                  <a:pos x="288" y="324"/>
                </a:cxn>
                <a:cxn ang="0">
                  <a:pos x="216" y="360"/>
                </a:cxn>
                <a:cxn ang="0">
                  <a:pos x="144" y="324"/>
                </a:cxn>
                <a:cxn ang="0">
                  <a:pos x="72" y="288"/>
                </a:cxn>
                <a:cxn ang="0">
                  <a:pos x="36" y="252"/>
                </a:cxn>
                <a:cxn ang="0">
                  <a:pos x="0" y="180"/>
                </a:cxn>
                <a:cxn ang="0">
                  <a:pos x="36" y="108"/>
                </a:cxn>
                <a:cxn ang="0">
                  <a:pos x="72" y="36"/>
                </a:cxn>
                <a:cxn ang="0">
                  <a:pos x="144" y="0"/>
                </a:cxn>
                <a:cxn ang="0">
                  <a:pos x="216" y="0"/>
                </a:cxn>
                <a:cxn ang="0">
                  <a:pos x="288" y="0"/>
                </a:cxn>
                <a:cxn ang="0">
                  <a:pos x="360" y="36"/>
                </a:cxn>
                <a:cxn ang="0">
                  <a:pos x="432" y="108"/>
                </a:cxn>
                <a:cxn ang="0">
                  <a:pos x="432" y="180"/>
                </a:cxn>
              </a:cxnLst>
              <a:rect l="0" t="0" r="r" b="b"/>
              <a:pathLst>
                <a:path w="432" h="360">
                  <a:moveTo>
                    <a:pt x="432" y="180"/>
                  </a:moveTo>
                  <a:lnTo>
                    <a:pt x="432" y="252"/>
                  </a:lnTo>
                  <a:lnTo>
                    <a:pt x="360" y="288"/>
                  </a:lnTo>
                  <a:lnTo>
                    <a:pt x="288" y="324"/>
                  </a:lnTo>
                  <a:lnTo>
                    <a:pt x="216" y="360"/>
                  </a:lnTo>
                  <a:lnTo>
                    <a:pt x="144" y="324"/>
                  </a:lnTo>
                  <a:lnTo>
                    <a:pt x="72" y="288"/>
                  </a:lnTo>
                  <a:lnTo>
                    <a:pt x="36" y="252"/>
                  </a:lnTo>
                  <a:lnTo>
                    <a:pt x="0" y="180"/>
                  </a:lnTo>
                  <a:lnTo>
                    <a:pt x="36" y="108"/>
                  </a:lnTo>
                  <a:lnTo>
                    <a:pt x="72" y="36"/>
                  </a:lnTo>
                  <a:lnTo>
                    <a:pt x="144" y="0"/>
                  </a:lnTo>
                  <a:lnTo>
                    <a:pt x="216" y="0"/>
                  </a:lnTo>
                  <a:lnTo>
                    <a:pt x="288" y="0"/>
                  </a:lnTo>
                  <a:lnTo>
                    <a:pt x="360" y="36"/>
                  </a:lnTo>
                  <a:lnTo>
                    <a:pt x="432" y="108"/>
                  </a:lnTo>
                  <a:lnTo>
                    <a:pt x="432"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24" name="Freeform 133"/>
            <p:cNvSpPr>
              <a:spLocks/>
            </p:cNvSpPr>
            <p:nvPr/>
          </p:nvSpPr>
          <p:spPr bwMode="auto">
            <a:xfrm>
              <a:off x="6880225" y="4986338"/>
              <a:ext cx="53975" cy="44450"/>
            </a:xfrm>
            <a:custGeom>
              <a:avLst/>
              <a:gdLst/>
              <a:ahLst/>
              <a:cxnLst>
                <a:cxn ang="0">
                  <a:pos x="612" y="252"/>
                </a:cxn>
                <a:cxn ang="0">
                  <a:pos x="612" y="360"/>
                </a:cxn>
                <a:cxn ang="0">
                  <a:pos x="540" y="432"/>
                </a:cxn>
                <a:cxn ang="0">
                  <a:pos x="432" y="504"/>
                </a:cxn>
                <a:cxn ang="0">
                  <a:pos x="288" y="504"/>
                </a:cxn>
                <a:cxn ang="0">
                  <a:pos x="180" y="504"/>
                </a:cxn>
                <a:cxn ang="0">
                  <a:pos x="72" y="432"/>
                </a:cxn>
                <a:cxn ang="0">
                  <a:pos x="0" y="360"/>
                </a:cxn>
                <a:cxn ang="0">
                  <a:pos x="0" y="252"/>
                </a:cxn>
                <a:cxn ang="0">
                  <a:pos x="0" y="180"/>
                </a:cxn>
                <a:cxn ang="0">
                  <a:pos x="72" y="72"/>
                </a:cxn>
                <a:cxn ang="0">
                  <a:pos x="180" y="36"/>
                </a:cxn>
                <a:cxn ang="0">
                  <a:pos x="288" y="0"/>
                </a:cxn>
                <a:cxn ang="0">
                  <a:pos x="432" y="36"/>
                </a:cxn>
                <a:cxn ang="0">
                  <a:pos x="540" y="72"/>
                </a:cxn>
                <a:cxn ang="0">
                  <a:pos x="612" y="180"/>
                </a:cxn>
                <a:cxn ang="0">
                  <a:pos x="612" y="252"/>
                </a:cxn>
              </a:cxnLst>
              <a:rect l="0" t="0" r="r" b="b"/>
              <a:pathLst>
                <a:path w="612" h="504">
                  <a:moveTo>
                    <a:pt x="612" y="252"/>
                  </a:moveTo>
                  <a:lnTo>
                    <a:pt x="612" y="360"/>
                  </a:lnTo>
                  <a:lnTo>
                    <a:pt x="540" y="432"/>
                  </a:lnTo>
                  <a:lnTo>
                    <a:pt x="432" y="504"/>
                  </a:lnTo>
                  <a:lnTo>
                    <a:pt x="288" y="504"/>
                  </a:lnTo>
                  <a:lnTo>
                    <a:pt x="180" y="504"/>
                  </a:lnTo>
                  <a:lnTo>
                    <a:pt x="72" y="432"/>
                  </a:lnTo>
                  <a:lnTo>
                    <a:pt x="0" y="360"/>
                  </a:lnTo>
                  <a:lnTo>
                    <a:pt x="0" y="252"/>
                  </a:lnTo>
                  <a:lnTo>
                    <a:pt x="0" y="180"/>
                  </a:lnTo>
                  <a:lnTo>
                    <a:pt x="72" y="72"/>
                  </a:lnTo>
                  <a:lnTo>
                    <a:pt x="180" y="36"/>
                  </a:lnTo>
                  <a:lnTo>
                    <a:pt x="288" y="0"/>
                  </a:lnTo>
                  <a:lnTo>
                    <a:pt x="432" y="36"/>
                  </a:lnTo>
                  <a:lnTo>
                    <a:pt x="540" y="72"/>
                  </a:lnTo>
                  <a:lnTo>
                    <a:pt x="612" y="180"/>
                  </a:lnTo>
                  <a:lnTo>
                    <a:pt x="612" y="2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sp>
          <p:nvSpPr>
            <p:cNvPr id="25" name="Freeform 134"/>
            <p:cNvSpPr>
              <a:spLocks/>
            </p:cNvSpPr>
            <p:nvPr/>
          </p:nvSpPr>
          <p:spPr bwMode="auto">
            <a:xfrm>
              <a:off x="6537325" y="4751388"/>
              <a:ext cx="549275" cy="212725"/>
            </a:xfrm>
            <a:custGeom>
              <a:avLst/>
              <a:gdLst/>
              <a:ahLst/>
              <a:cxnLst>
                <a:cxn ang="0">
                  <a:pos x="504" y="1260"/>
                </a:cxn>
                <a:cxn ang="0">
                  <a:pos x="180" y="1115"/>
                </a:cxn>
                <a:cxn ang="0">
                  <a:pos x="36" y="936"/>
                </a:cxn>
                <a:cxn ang="0">
                  <a:pos x="0" y="756"/>
                </a:cxn>
                <a:cxn ang="0">
                  <a:pos x="180" y="576"/>
                </a:cxn>
                <a:cxn ang="0">
                  <a:pos x="468" y="432"/>
                </a:cxn>
                <a:cxn ang="0">
                  <a:pos x="936" y="360"/>
                </a:cxn>
                <a:cxn ang="0">
                  <a:pos x="1728" y="324"/>
                </a:cxn>
                <a:cxn ang="0">
                  <a:pos x="2052" y="216"/>
                </a:cxn>
                <a:cxn ang="0">
                  <a:pos x="2628" y="36"/>
                </a:cxn>
                <a:cxn ang="0">
                  <a:pos x="3312" y="0"/>
                </a:cxn>
                <a:cxn ang="0">
                  <a:pos x="3888" y="72"/>
                </a:cxn>
                <a:cxn ang="0">
                  <a:pos x="4356" y="288"/>
                </a:cxn>
                <a:cxn ang="0">
                  <a:pos x="4608" y="360"/>
                </a:cxn>
                <a:cxn ang="0">
                  <a:pos x="5472" y="432"/>
                </a:cxn>
                <a:cxn ang="0">
                  <a:pos x="5940" y="648"/>
                </a:cxn>
                <a:cxn ang="0">
                  <a:pos x="6156" y="828"/>
                </a:cxn>
                <a:cxn ang="0">
                  <a:pos x="6228" y="1044"/>
                </a:cxn>
                <a:cxn ang="0">
                  <a:pos x="6156" y="1260"/>
                </a:cxn>
                <a:cxn ang="0">
                  <a:pos x="5868" y="1476"/>
                </a:cxn>
                <a:cxn ang="0">
                  <a:pos x="5544" y="1656"/>
                </a:cxn>
                <a:cxn ang="0">
                  <a:pos x="5220" y="2016"/>
                </a:cxn>
                <a:cxn ang="0">
                  <a:pos x="4968" y="2160"/>
                </a:cxn>
                <a:cxn ang="0">
                  <a:pos x="4680" y="2232"/>
                </a:cxn>
                <a:cxn ang="0">
                  <a:pos x="4320" y="2160"/>
                </a:cxn>
                <a:cxn ang="0">
                  <a:pos x="4104" y="2160"/>
                </a:cxn>
                <a:cxn ang="0">
                  <a:pos x="3744" y="2303"/>
                </a:cxn>
                <a:cxn ang="0">
                  <a:pos x="3276" y="2412"/>
                </a:cxn>
                <a:cxn ang="0">
                  <a:pos x="2808" y="2376"/>
                </a:cxn>
                <a:cxn ang="0">
                  <a:pos x="2376" y="2196"/>
                </a:cxn>
                <a:cxn ang="0">
                  <a:pos x="2160" y="2052"/>
                </a:cxn>
                <a:cxn ang="0">
                  <a:pos x="1872" y="2088"/>
                </a:cxn>
                <a:cxn ang="0">
                  <a:pos x="1548" y="2052"/>
                </a:cxn>
                <a:cxn ang="0">
                  <a:pos x="1260" y="1944"/>
                </a:cxn>
                <a:cxn ang="0">
                  <a:pos x="1116" y="1728"/>
                </a:cxn>
                <a:cxn ang="0">
                  <a:pos x="1080" y="1476"/>
                </a:cxn>
                <a:cxn ang="0">
                  <a:pos x="972" y="1368"/>
                </a:cxn>
              </a:cxnLst>
              <a:rect l="0" t="0" r="r" b="b"/>
              <a:pathLst>
                <a:path w="6228" h="2412">
                  <a:moveTo>
                    <a:pt x="972" y="1368"/>
                  </a:moveTo>
                  <a:lnTo>
                    <a:pt x="504" y="1260"/>
                  </a:lnTo>
                  <a:lnTo>
                    <a:pt x="324" y="1188"/>
                  </a:lnTo>
                  <a:lnTo>
                    <a:pt x="180" y="1115"/>
                  </a:lnTo>
                  <a:lnTo>
                    <a:pt x="72" y="1008"/>
                  </a:lnTo>
                  <a:lnTo>
                    <a:pt x="36" y="936"/>
                  </a:lnTo>
                  <a:lnTo>
                    <a:pt x="0" y="828"/>
                  </a:lnTo>
                  <a:lnTo>
                    <a:pt x="0" y="756"/>
                  </a:lnTo>
                  <a:lnTo>
                    <a:pt x="72" y="648"/>
                  </a:lnTo>
                  <a:lnTo>
                    <a:pt x="180" y="576"/>
                  </a:lnTo>
                  <a:lnTo>
                    <a:pt x="288" y="504"/>
                  </a:lnTo>
                  <a:lnTo>
                    <a:pt x="468" y="432"/>
                  </a:lnTo>
                  <a:lnTo>
                    <a:pt x="684" y="396"/>
                  </a:lnTo>
                  <a:lnTo>
                    <a:pt x="936" y="360"/>
                  </a:lnTo>
                  <a:lnTo>
                    <a:pt x="1584" y="360"/>
                  </a:lnTo>
                  <a:lnTo>
                    <a:pt x="1728" y="324"/>
                  </a:lnTo>
                  <a:lnTo>
                    <a:pt x="1872" y="288"/>
                  </a:lnTo>
                  <a:lnTo>
                    <a:pt x="2052" y="216"/>
                  </a:lnTo>
                  <a:lnTo>
                    <a:pt x="2340" y="108"/>
                  </a:lnTo>
                  <a:lnTo>
                    <a:pt x="2628" y="36"/>
                  </a:lnTo>
                  <a:lnTo>
                    <a:pt x="2952" y="0"/>
                  </a:lnTo>
                  <a:lnTo>
                    <a:pt x="3312" y="0"/>
                  </a:lnTo>
                  <a:lnTo>
                    <a:pt x="3600" y="36"/>
                  </a:lnTo>
                  <a:lnTo>
                    <a:pt x="3888" y="72"/>
                  </a:lnTo>
                  <a:lnTo>
                    <a:pt x="4140" y="180"/>
                  </a:lnTo>
                  <a:lnTo>
                    <a:pt x="4356" y="288"/>
                  </a:lnTo>
                  <a:lnTo>
                    <a:pt x="4500" y="360"/>
                  </a:lnTo>
                  <a:lnTo>
                    <a:pt x="4608" y="360"/>
                  </a:lnTo>
                  <a:lnTo>
                    <a:pt x="5040" y="360"/>
                  </a:lnTo>
                  <a:lnTo>
                    <a:pt x="5472" y="432"/>
                  </a:lnTo>
                  <a:lnTo>
                    <a:pt x="5796" y="540"/>
                  </a:lnTo>
                  <a:lnTo>
                    <a:pt x="5940" y="648"/>
                  </a:lnTo>
                  <a:lnTo>
                    <a:pt x="6048" y="720"/>
                  </a:lnTo>
                  <a:lnTo>
                    <a:pt x="6156" y="828"/>
                  </a:lnTo>
                  <a:lnTo>
                    <a:pt x="6192" y="936"/>
                  </a:lnTo>
                  <a:lnTo>
                    <a:pt x="6228" y="1044"/>
                  </a:lnTo>
                  <a:lnTo>
                    <a:pt x="6192" y="1152"/>
                  </a:lnTo>
                  <a:lnTo>
                    <a:pt x="6156" y="1260"/>
                  </a:lnTo>
                  <a:lnTo>
                    <a:pt x="6048" y="1404"/>
                  </a:lnTo>
                  <a:lnTo>
                    <a:pt x="5868" y="1476"/>
                  </a:lnTo>
                  <a:lnTo>
                    <a:pt x="5688" y="1584"/>
                  </a:lnTo>
                  <a:lnTo>
                    <a:pt x="5544" y="1656"/>
                  </a:lnTo>
                  <a:lnTo>
                    <a:pt x="5400" y="1836"/>
                  </a:lnTo>
                  <a:lnTo>
                    <a:pt x="5220" y="2016"/>
                  </a:lnTo>
                  <a:lnTo>
                    <a:pt x="5112" y="2088"/>
                  </a:lnTo>
                  <a:lnTo>
                    <a:pt x="4968" y="2160"/>
                  </a:lnTo>
                  <a:lnTo>
                    <a:pt x="4824" y="2196"/>
                  </a:lnTo>
                  <a:lnTo>
                    <a:pt x="4680" y="2232"/>
                  </a:lnTo>
                  <a:lnTo>
                    <a:pt x="4500" y="2196"/>
                  </a:lnTo>
                  <a:lnTo>
                    <a:pt x="4320" y="2160"/>
                  </a:lnTo>
                  <a:lnTo>
                    <a:pt x="4176" y="2124"/>
                  </a:lnTo>
                  <a:lnTo>
                    <a:pt x="4104" y="2160"/>
                  </a:lnTo>
                  <a:lnTo>
                    <a:pt x="3996" y="2196"/>
                  </a:lnTo>
                  <a:lnTo>
                    <a:pt x="3744" y="2303"/>
                  </a:lnTo>
                  <a:lnTo>
                    <a:pt x="3528" y="2376"/>
                  </a:lnTo>
                  <a:lnTo>
                    <a:pt x="3276" y="2412"/>
                  </a:lnTo>
                  <a:lnTo>
                    <a:pt x="3024" y="2412"/>
                  </a:lnTo>
                  <a:lnTo>
                    <a:pt x="2808" y="2376"/>
                  </a:lnTo>
                  <a:lnTo>
                    <a:pt x="2592" y="2303"/>
                  </a:lnTo>
                  <a:lnTo>
                    <a:pt x="2376" y="2196"/>
                  </a:lnTo>
                  <a:lnTo>
                    <a:pt x="2232" y="2088"/>
                  </a:lnTo>
                  <a:lnTo>
                    <a:pt x="2160" y="2052"/>
                  </a:lnTo>
                  <a:lnTo>
                    <a:pt x="2016" y="2052"/>
                  </a:lnTo>
                  <a:lnTo>
                    <a:pt x="1872" y="2088"/>
                  </a:lnTo>
                  <a:lnTo>
                    <a:pt x="1728" y="2088"/>
                  </a:lnTo>
                  <a:lnTo>
                    <a:pt x="1548" y="2052"/>
                  </a:lnTo>
                  <a:lnTo>
                    <a:pt x="1404" y="2016"/>
                  </a:lnTo>
                  <a:lnTo>
                    <a:pt x="1260" y="1944"/>
                  </a:lnTo>
                  <a:lnTo>
                    <a:pt x="1152" y="1836"/>
                  </a:lnTo>
                  <a:lnTo>
                    <a:pt x="1116" y="1728"/>
                  </a:lnTo>
                  <a:lnTo>
                    <a:pt x="1080" y="1584"/>
                  </a:lnTo>
                  <a:lnTo>
                    <a:pt x="1080" y="1476"/>
                  </a:lnTo>
                  <a:lnTo>
                    <a:pt x="1044" y="1404"/>
                  </a:lnTo>
                  <a:lnTo>
                    <a:pt x="972" y="13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ndParaRPr>
            </a:p>
          </p:txBody>
        </p:sp>
      </p:grpSp>
      <p:sp>
        <p:nvSpPr>
          <p:cNvPr id="26" name="TextBox 25"/>
          <p:cNvSpPr txBox="1"/>
          <p:nvPr/>
        </p:nvSpPr>
        <p:spPr>
          <a:xfrm>
            <a:off x="3977172" y="2299874"/>
            <a:ext cx="761083" cy="369320"/>
          </a:xfrm>
          <a:prstGeom prst="rect">
            <a:avLst/>
          </a:prstGeom>
          <a:noFill/>
        </p:spPr>
        <p:txBody>
          <a:bodyPr wrap="square" lIns="91427" tIns="45714" rIns="91427" bIns="45714" rtlCol="0">
            <a:spAutoFit/>
          </a:bodyPr>
          <a:lstStyle/>
          <a:p>
            <a:pPr algn="ctr"/>
            <a:r>
              <a:rPr lang="zh-CN" altLang="en-US" sz="900" b="1" dirty="0" smtClean="0">
                <a:solidFill>
                  <a:srgbClr val="C00000"/>
                </a:solidFill>
                <a:latin typeface="Arial" pitchFamily="34" charset="0"/>
                <a:ea typeface="微软雅黑" pitchFamily="34" charset="-122"/>
              </a:rPr>
              <a:t>统一通讯</a:t>
            </a:r>
            <a:endParaRPr lang="en-US" altLang="zh-CN" sz="900" b="1" dirty="0" smtClean="0">
              <a:solidFill>
                <a:srgbClr val="C00000"/>
              </a:solidFill>
              <a:latin typeface="Arial" pitchFamily="34" charset="0"/>
              <a:ea typeface="微软雅黑" pitchFamily="34" charset="-122"/>
            </a:endParaRPr>
          </a:p>
          <a:p>
            <a:pPr algn="ctr"/>
            <a:r>
              <a:rPr lang="en-US" altLang="zh-CN" sz="900" b="1" dirty="0" smtClean="0">
                <a:solidFill>
                  <a:srgbClr val="C00000"/>
                </a:solidFill>
                <a:latin typeface="Arial" pitchFamily="34" charset="0"/>
                <a:ea typeface="微软雅黑" pitchFamily="34" charset="-122"/>
              </a:rPr>
              <a:t>&amp; </a:t>
            </a:r>
            <a:r>
              <a:rPr lang="zh-CN" altLang="en-US" sz="900" b="1" dirty="0" smtClean="0">
                <a:solidFill>
                  <a:srgbClr val="C00000"/>
                </a:solidFill>
                <a:latin typeface="Arial" pitchFamily="34" charset="0"/>
                <a:ea typeface="微软雅黑" pitchFamily="34" charset="-122"/>
              </a:rPr>
              <a:t>协作</a:t>
            </a:r>
            <a:endParaRPr lang="zh-CN" altLang="en-US" sz="900" b="1" dirty="0">
              <a:solidFill>
                <a:srgbClr val="C00000"/>
              </a:solidFill>
              <a:latin typeface="Arial" pitchFamily="34" charset="0"/>
              <a:ea typeface="微软雅黑" pitchFamily="34" charset="-122"/>
            </a:endParaRPr>
          </a:p>
        </p:txBody>
      </p:sp>
      <p:sp>
        <p:nvSpPr>
          <p:cNvPr id="27" name="TextBox 26"/>
          <p:cNvSpPr txBox="1"/>
          <p:nvPr/>
        </p:nvSpPr>
        <p:spPr>
          <a:xfrm>
            <a:off x="4001983" y="3057974"/>
            <a:ext cx="760021" cy="369320"/>
          </a:xfrm>
          <a:prstGeom prst="rect">
            <a:avLst/>
          </a:prstGeom>
          <a:noFill/>
        </p:spPr>
        <p:txBody>
          <a:bodyPr wrap="square" lIns="91427" tIns="45714" rIns="91427" bIns="45714" rtlCol="0">
            <a:spAutoFit/>
          </a:bodyPr>
          <a:lstStyle/>
          <a:p>
            <a:pPr algn="ctr"/>
            <a:r>
              <a:rPr lang="zh-CN" altLang="en-US" sz="900" b="1" dirty="0" smtClean="0">
                <a:solidFill>
                  <a:srgbClr val="C00000"/>
                </a:solidFill>
                <a:latin typeface="Arial" pitchFamily="34" charset="0"/>
                <a:ea typeface="微软雅黑" pitchFamily="34" charset="-122"/>
              </a:rPr>
              <a:t>校园</a:t>
            </a:r>
            <a:r>
              <a:rPr lang="zh-CN" altLang="en-US" sz="900" b="1" dirty="0" smtClean="0">
                <a:solidFill>
                  <a:srgbClr val="C00000"/>
                </a:solidFill>
                <a:latin typeface="Arial" pitchFamily="34" charset="0"/>
                <a:ea typeface="微软雅黑" pitchFamily="34" charset="-122"/>
              </a:rPr>
              <a:t>网络</a:t>
            </a:r>
            <a:endParaRPr lang="en-US" altLang="zh-CN" sz="900" b="1" dirty="0" smtClean="0">
              <a:solidFill>
                <a:srgbClr val="C00000"/>
              </a:solidFill>
              <a:latin typeface="Arial" pitchFamily="34" charset="0"/>
              <a:ea typeface="微软雅黑" pitchFamily="34" charset="-122"/>
            </a:endParaRPr>
          </a:p>
          <a:p>
            <a:pPr algn="ctr"/>
            <a:r>
              <a:rPr lang="zh-CN" altLang="en-US" sz="900" b="1" dirty="0" smtClean="0">
                <a:solidFill>
                  <a:srgbClr val="C00000"/>
                </a:solidFill>
                <a:latin typeface="Arial" pitchFamily="34" charset="0"/>
                <a:ea typeface="微软雅黑" pitchFamily="34" charset="-122"/>
              </a:rPr>
              <a:t>泛在无线</a:t>
            </a:r>
            <a:endParaRPr lang="zh-CN" altLang="en-US" sz="900" b="1" dirty="0">
              <a:solidFill>
                <a:srgbClr val="C00000"/>
              </a:solidFill>
              <a:latin typeface="Arial" pitchFamily="34" charset="0"/>
              <a:ea typeface="微软雅黑" pitchFamily="34" charset="-122"/>
            </a:endParaRPr>
          </a:p>
        </p:txBody>
      </p:sp>
      <p:grpSp>
        <p:nvGrpSpPr>
          <p:cNvPr id="3" name="组合 624"/>
          <p:cNvGrpSpPr/>
          <p:nvPr/>
        </p:nvGrpSpPr>
        <p:grpSpPr>
          <a:xfrm>
            <a:off x="6449404" y="3826585"/>
            <a:ext cx="451847" cy="319456"/>
            <a:chOff x="-1618534" y="2713542"/>
            <a:chExt cx="795326" cy="527513"/>
          </a:xfrm>
          <a:solidFill>
            <a:schemeClr val="tx1">
              <a:lumMod val="50000"/>
              <a:lumOff val="50000"/>
            </a:schemeClr>
          </a:solidFill>
        </p:grpSpPr>
        <p:sp>
          <p:nvSpPr>
            <p:cNvPr id="29"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30"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31"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32"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33"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34"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sp>
        <p:nvSpPr>
          <p:cNvPr id="35" name="TextBox 34"/>
          <p:cNvSpPr txBox="1"/>
          <p:nvPr/>
        </p:nvSpPr>
        <p:spPr>
          <a:xfrm>
            <a:off x="6472946" y="3517123"/>
            <a:ext cx="561381" cy="230820"/>
          </a:xfrm>
          <a:prstGeom prst="rect">
            <a:avLst/>
          </a:prstGeom>
          <a:noFill/>
        </p:spPr>
        <p:txBody>
          <a:bodyPr wrap="square" lIns="91427" tIns="45714" rIns="91427" bIns="45714" rtlCol="0">
            <a:spAutoFit/>
          </a:bodyPr>
          <a:lstStyle/>
          <a:p>
            <a:pPr algn="ctr"/>
            <a:r>
              <a:rPr lang="zh-CN" altLang="en-US" sz="900" b="1" dirty="0" smtClean="0">
                <a:solidFill>
                  <a:srgbClr val="C00000"/>
                </a:solidFill>
                <a:latin typeface="Arial" pitchFamily="34" charset="0"/>
                <a:ea typeface="微软雅黑" pitchFamily="34" charset="-122"/>
              </a:rPr>
              <a:t>安全</a:t>
            </a:r>
            <a:endParaRPr lang="zh-CN" altLang="en-US" sz="900" b="1" dirty="0">
              <a:solidFill>
                <a:srgbClr val="C00000"/>
              </a:solidFill>
              <a:latin typeface="Arial" pitchFamily="34" charset="0"/>
              <a:ea typeface="微软雅黑" pitchFamily="34" charset="-122"/>
            </a:endParaRPr>
          </a:p>
        </p:txBody>
      </p:sp>
      <p:grpSp>
        <p:nvGrpSpPr>
          <p:cNvPr id="11" name="组合 152"/>
          <p:cNvGrpSpPr/>
          <p:nvPr/>
        </p:nvGrpSpPr>
        <p:grpSpPr>
          <a:xfrm>
            <a:off x="6792343" y="3711391"/>
            <a:ext cx="347609" cy="449240"/>
            <a:chOff x="10201275" y="5540375"/>
            <a:chExt cx="282575" cy="352425"/>
          </a:xfrm>
          <a:solidFill>
            <a:schemeClr val="tx1">
              <a:lumMod val="50000"/>
              <a:lumOff val="50000"/>
            </a:schemeClr>
          </a:solidFill>
        </p:grpSpPr>
        <p:sp>
          <p:nvSpPr>
            <p:cNvPr id="37" name="Freeform 65"/>
            <p:cNvSpPr>
              <a:spLocks noEditPoints="1"/>
            </p:cNvSpPr>
            <p:nvPr/>
          </p:nvSpPr>
          <p:spPr bwMode="auto">
            <a:xfrm>
              <a:off x="10201275" y="5673725"/>
              <a:ext cx="282575" cy="219075"/>
            </a:xfrm>
            <a:custGeom>
              <a:avLst/>
              <a:gdLst/>
              <a:ahLst/>
              <a:cxnLst>
                <a:cxn ang="0">
                  <a:pos x="178" y="22"/>
                </a:cxn>
                <a:cxn ang="0">
                  <a:pos x="176" y="14"/>
                </a:cxn>
                <a:cxn ang="0">
                  <a:pos x="164" y="2"/>
                </a:cxn>
                <a:cxn ang="0">
                  <a:pos x="22" y="0"/>
                </a:cxn>
                <a:cxn ang="0">
                  <a:pos x="14" y="2"/>
                </a:cxn>
                <a:cxn ang="0">
                  <a:pos x="2" y="14"/>
                </a:cxn>
                <a:cxn ang="0">
                  <a:pos x="0" y="118"/>
                </a:cxn>
                <a:cxn ang="0">
                  <a:pos x="2" y="126"/>
                </a:cxn>
                <a:cxn ang="0">
                  <a:pos x="14" y="138"/>
                </a:cxn>
                <a:cxn ang="0">
                  <a:pos x="156" y="138"/>
                </a:cxn>
                <a:cxn ang="0">
                  <a:pos x="164" y="138"/>
                </a:cxn>
                <a:cxn ang="0">
                  <a:pos x="176" y="126"/>
                </a:cxn>
                <a:cxn ang="0">
                  <a:pos x="178" y="112"/>
                </a:cxn>
                <a:cxn ang="0">
                  <a:pos x="150" y="100"/>
                </a:cxn>
                <a:cxn ang="0">
                  <a:pos x="178" y="84"/>
                </a:cxn>
                <a:cxn ang="0">
                  <a:pos x="150" y="72"/>
                </a:cxn>
                <a:cxn ang="0">
                  <a:pos x="178" y="54"/>
                </a:cxn>
                <a:cxn ang="0">
                  <a:pos x="150" y="44"/>
                </a:cxn>
                <a:cxn ang="0">
                  <a:pos x="96" y="80"/>
                </a:cxn>
                <a:cxn ang="0">
                  <a:pos x="96" y="96"/>
                </a:cxn>
                <a:cxn ang="0">
                  <a:pos x="90" y="102"/>
                </a:cxn>
                <a:cxn ang="0">
                  <a:pos x="84" y="100"/>
                </a:cxn>
                <a:cxn ang="0">
                  <a:pos x="82" y="80"/>
                </a:cxn>
                <a:cxn ang="0">
                  <a:pos x="78" y="78"/>
                </a:cxn>
                <a:cxn ang="0">
                  <a:pos x="72" y="70"/>
                </a:cxn>
                <a:cxn ang="0">
                  <a:pos x="72" y="64"/>
                </a:cxn>
                <a:cxn ang="0">
                  <a:pos x="76" y="52"/>
                </a:cxn>
                <a:cxn ang="0">
                  <a:pos x="90" y="46"/>
                </a:cxn>
                <a:cxn ang="0">
                  <a:pos x="96" y="48"/>
                </a:cxn>
                <a:cxn ang="0">
                  <a:pos x="106" y="58"/>
                </a:cxn>
                <a:cxn ang="0">
                  <a:pos x="108" y="64"/>
                </a:cxn>
                <a:cxn ang="0">
                  <a:pos x="104" y="74"/>
                </a:cxn>
                <a:cxn ang="0">
                  <a:pos x="96" y="80"/>
                </a:cxn>
              </a:cxnLst>
              <a:rect l="0" t="0" r="r" b="b"/>
              <a:pathLst>
                <a:path w="178" h="138">
                  <a:moveTo>
                    <a:pt x="178" y="44"/>
                  </a:moveTo>
                  <a:lnTo>
                    <a:pt x="178" y="22"/>
                  </a:lnTo>
                  <a:lnTo>
                    <a:pt x="178" y="22"/>
                  </a:lnTo>
                  <a:lnTo>
                    <a:pt x="176" y="14"/>
                  </a:lnTo>
                  <a:lnTo>
                    <a:pt x="172" y="6"/>
                  </a:lnTo>
                  <a:lnTo>
                    <a:pt x="164" y="2"/>
                  </a:lnTo>
                  <a:lnTo>
                    <a:pt x="156" y="0"/>
                  </a:lnTo>
                  <a:lnTo>
                    <a:pt x="22" y="0"/>
                  </a:lnTo>
                  <a:lnTo>
                    <a:pt x="22" y="0"/>
                  </a:lnTo>
                  <a:lnTo>
                    <a:pt x="14" y="2"/>
                  </a:lnTo>
                  <a:lnTo>
                    <a:pt x="6" y="6"/>
                  </a:lnTo>
                  <a:lnTo>
                    <a:pt x="2" y="14"/>
                  </a:lnTo>
                  <a:lnTo>
                    <a:pt x="0" y="22"/>
                  </a:lnTo>
                  <a:lnTo>
                    <a:pt x="0" y="118"/>
                  </a:lnTo>
                  <a:lnTo>
                    <a:pt x="0" y="118"/>
                  </a:lnTo>
                  <a:lnTo>
                    <a:pt x="2" y="126"/>
                  </a:lnTo>
                  <a:lnTo>
                    <a:pt x="6" y="132"/>
                  </a:lnTo>
                  <a:lnTo>
                    <a:pt x="14" y="138"/>
                  </a:lnTo>
                  <a:lnTo>
                    <a:pt x="22" y="138"/>
                  </a:lnTo>
                  <a:lnTo>
                    <a:pt x="156" y="138"/>
                  </a:lnTo>
                  <a:lnTo>
                    <a:pt x="156" y="138"/>
                  </a:lnTo>
                  <a:lnTo>
                    <a:pt x="164" y="138"/>
                  </a:lnTo>
                  <a:lnTo>
                    <a:pt x="172" y="132"/>
                  </a:lnTo>
                  <a:lnTo>
                    <a:pt x="176" y="126"/>
                  </a:lnTo>
                  <a:lnTo>
                    <a:pt x="178" y="118"/>
                  </a:lnTo>
                  <a:lnTo>
                    <a:pt x="178" y="112"/>
                  </a:lnTo>
                  <a:lnTo>
                    <a:pt x="150" y="112"/>
                  </a:lnTo>
                  <a:lnTo>
                    <a:pt x="150" y="100"/>
                  </a:lnTo>
                  <a:lnTo>
                    <a:pt x="178" y="100"/>
                  </a:lnTo>
                  <a:lnTo>
                    <a:pt x="178" y="84"/>
                  </a:lnTo>
                  <a:lnTo>
                    <a:pt x="150" y="84"/>
                  </a:lnTo>
                  <a:lnTo>
                    <a:pt x="150" y="72"/>
                  </a:lnTo>
                  <a:lnTo>
                    <a:pt x="178" y="72"/>
                  </a:lnTo>
                  <a:lnTo>
                    <a:pt x="178" y="54"/>
                  </a:lnTo>
                  <a:lnTo>
                    <a:pt x="150" y="54"/>
                  </a:lnTo>
                  <a:lnTo>
                    <a:pt x="150" y="44"/>
                  </a:lnTo>
                  <a:lnTo>
                    <a:pt x="178" y="44"/>
                  </a:lnTo>
                  <a:close/>
                  <a:moveTo>
                    <a:pt x="96" y="80"/>
                  </a:moveTo>
                  <a:lnTo>
                    <a:pt x="96" y="96"/>
                  </a:lnTo>
                  <a:lnTo>
                    <a:pt x="96" y="96"/>
                  </a:lnTo>
                  <a:lnTo>
                    <a:pt x="94" y="100"/>
                  </a:lnTo>
                  <a:lnTo>
                    <a:pt x="90" y="102"/>
                  </a:lnTo>
                  <a:lnTo>
                    <a:pt x="90" y="102"/>
                  </a:lnTo>
                  <a:lnTo>
                    <a:pt x="84" y="100"/>
                  </a:lnTo>
                  <a:lnTo>
                    <a:pt x="82" y="96"/>
                  </a:lnTo>
                  <a:lnTo>
                    <a:pt x="82" y="80"/>
                  </a:lnTo>
                  <a:lnTo>
                    <a:pt x="82" y="80"/>
                  </a:lnTo>
                  <a:lnTo>
                    <a:pt x="78" y="78"/>
                  </a:lnTo>
                  <a:lnTo>
                    <a:pt x="74" y="74"/>
                  </a:lnTo>
                  <a:lnTo>
                    <a:pt x="72" y="70"/>
                  </a:lnTo>
                  <a:lnTo>
                    <a:pt x="72" y="64"/>
                  </a:lnTo>
                  <a:lnTo>
                    <a:pt x="72" y="64"/>
                  </a:lnTo>
                  <a:lnTo>
                    <a:pt x="72" y="58"/>
                  </a:lnTo>
                  <a:lnTo>
                    <a:pt x="76" y="52"/>
                  </a:lnTo>
                  <a:lnTo>
                    <a:pt x="82" y="48"/>
                  </a:lnTo>
                  <a:lnTo>
                    <a:pt x="90" y="46"/>
                  </a:lnTo>
                  <a:lnTo>
                    <a:pt x="90" y="46"/>
                  </a:lnTo>
                  <a:lnTo>
                    <a:pt x="96" y="48"/>
                  </a:lnTo>
                  <a:lnTo>
                    <a:pt x="102" y="52"/>
                  </a:lnTo>
                  <a:lnTo>
                    <a:pt x="106" y="58"/>
                  </a:lnTo>
                  <a:lnTo>
                    <a:pt x="108" y="64"/>
                  </a:lnTo>
                  <a:lnTo>
                    <a:pt x="108" y="64"/>
                  </a:lnTo>
                  <a:lnTo>
                    <a:pt x="106" y="70"/>
                  </a:lnTo>
                  <a:lnTo>
                    <a:pt x="104" y="74"/>
                  </a:lnTo>
                  <a:lnTo>
                    <a:pt x="102" y="78"/>
                  </a:lnTo>
                  <a:lnTo>
                    <a:pt x="96" y="80"/>
                  </a:lnTo>
                  <a:lnTo>
                    <a:pt x="9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38" name="Freeform 66"/>
            <p:cNvSpPr>
              <a:spLocks/>
            </p:cNvSpPr>
            <p:nvPr/>
          </p:nvSpPr>
          <p:spPr bwMode="auto">
            <a:xfrm>
              <a:off x="10229850" y="5540375"/>
              <a:ext cx="225425" cy="127000"/>
            </a:xfrm>
            <a:custGeom>
              <a:avLst/>
              <a:gdLst/>
              <a:ahLst/>
              <a:cxnLst>
                <a:cxn ang="0">
                  <a:pos x="24" y="54"/>
                </a:cxn>
                <a:cxn ang="0">
                  <a:pos x="24" y="54"/>
                </a:cxn>
                <a:cxn ang="0">
                  <a:pos x="26" y="48"/>
                </a:cxn>
                <a:cxn ang="0">
                  <a:pos x="28" y="42"/>
                </a:cxn>
                <a:cxn ang="0">
                  <a:pos x="30" y="36"/>
                </a:cxn>
                <a:cxn ang="0">
                  <a:pos x="36" y="30"/>
                </a:cxn>
                <a:cxn ang="0">
                  <a:pos x="40" y="26"/>
                </a:cxn>
                <a:cxn ang="0">
                  <a:pos x="46" y="22"/>
                </a:cxn>
                <a:cxn ang="0">
                  <a:pos x="52" y="20"/>
                </a:cxn>
                <a:cxn ang="0">
                  <a:pos x="60" y="20"/>
                </a:cxn>
                <a:cxn ang="0">
                  <a:pos x="82" y="20"/>
                </a:cxn>
                <a:cxn ang="0">
                  <a:pos x="82" y="20"/>
                </a:cxn>
                <a:cxn ang="0">
                  <a:pos x="90" y="20"/>
                </a:cxn>
                <a:cxn ang="0">
                  <a:pos x="96" y="22"/>
                </a:cxn>
                <a:cxn ang="0">
                  <a:pos x="102" y="26"/>
                </a:cxn>
                <a:cxn ang="0">
                  <a:pos x="108" y="30"/>
                </a:cxn>
                <a:cxn ang="0">
                  <a:pos x="112" y="36"/>
                </a:cxn>
                <a:cxn ang="0">
                  <a:pos x="114" y="42"/>
                </a:cxn>
                <a:cxn ang="0">
                  <a:pos x="116" y="48"/>
                </a:cxn>
                <a:cxn ang="0">
                  <a:pos x="118" y="54"/>
                </a:cxn>
                <a:cxn ang="0">
                  <a:pos x="118" y="80"/>
                </a:cxn>
                <a:cxn ang="0">
                  <a:pos x="142" y="80"/>
                </a:cxn>
                <a:cxn ang="0">
                  <a:pos x="142" y="48"/>
                </a:cxn>
                <a:cxn ang="0">
                  <a:pos x="142" y="48"/>
                </a:cxn>
                <a:cxn ang="0">
                  <a:pos x="142" y="38"/>
                </a:cxn>
                <a:cxn ang="0">
                  <a:pos x="138" y="28"/>
                </a:cxn>
                <a:cxn ang="0">
                  <a:pos x="134" y="20"/>
                </a:cxn>
                <a:cxn ang="0">
                  <a:pos x="128" y="14"/>
                </a:cxn>
                <a:cxn ang="0">
                  <a:pos x="122" y="8"/>
                </a:cxn>
                <a:cxn ang="0">
                  <a:pos x="114" y="4"/>
                </a:cxn>
                <a:cxn ang="0">
                  <a:pos x="104" y="0"/>
                </a:cxn>
                <a:cxn ang="0">
                  <a:pos x="94" y="0"/>
                </a:cxn>
                <a:cxn ang="0">
                  <a:pos x="48" y="0"/>
                </a:cxn>
                <a:cxn ang="0">
                  <a:pos x="48" y="0"/>
                </a:cxn>
                <a:cxn ang="0">
                  <a:pos x="38" y="0"/>
                </a:cxn>
                <a:cxn ang="0">
                  <a:pos x="30" y="4"/>
                </a:cxn>
                <a:cxn ang="0">
                  <a:pos x="22" y="8"/>
                </a:cxn>
                <a:cxn ang="0">
                  <a:pos x="14" y="14"/>
                </a:cxn>
                <a:cxn ang="0">
                  <a:pos x="8" y="20"/>
                </a:cxn>
                <a:cxn ang="0">
                  <a:pos x="4" y="28"/>
                </a:cxn>
                <a:cxn ang="0">
                  <a:pos x="2" y="38"/>
                </a:cxn>
                <a:cxn ang="0">
                  <a:pos x="0" y="48"/>
                </a:cxn>
                <a:cxn ang="0">
                  <a:pos x="0" y="80"/>
                </a:cxn>
                <a:cxn ang="0">
                  <a:pos x="24" y="80"/>
                </a:cxn>
                <a:cxn ang="0">
                  <a:pos x="24" y="54"/>
                </a:cxn>
              </a:cxnLst>
              <a:rect l="0" t="0" r="r" b="b"/>
              <a:pathLst>
                <a:path w="142" h="80">
                  <a:moveTo>
                    <a:pt x="24" y="54"/>
                  </a:moveTo>
                  <a:lnTo>
                    <a:pt x="24" y="54"/>
                  </a:lnTo>
                  <a:lnTo>
                    <a:pt x="26" y="48"/>
                  </a:lnTo>
                  <a:lnTo>
                    <a:pt x="28" y="42"/>
                  </a:lnTo>
                  <a:lnTo>
                    <a:pt x="30" y="36"/>
                  </a:lnTo>
                  <a:lnTo>
                    <a:pt x="36" y="30"/>
                  </a:lnTo>
                  <a:lnTo>
                    <a:pt x="40" y="26"/>
                  </a:lnTo>
                  <a:lnTo>
                    <a:pt x="46" y="22"/>
                  </a:lnTo>
                  <a:lnTo>
                    <a:pt x="52" y="20"/>
                  </a:lnTo>
                  <a:lnTo>
                    <a:pt x="60" y="20"/>
                  </a:lnTo>
                  <a:lnTo>
                    <a:pt x="82" y="20"/>
                  </a:lnTo>
                  <a:lnTo>
                    <a:pt x="82" y="20"/>
                  </a:lnTo>
                  <a:lnTo>
                    <a:pt x="90" y="20"/>
                  </a:lnTo>
                  <a:lnTo>
                    <a:pt x="96" y="22"/>
                  </a:lnTo>
                  <a:lnTo>
                    <a:pt x="102" y="26"/>
                  </a:lnTo>
                  <a:lnTo>
                    <a:pt x="108" y="30"/>
                  </a:lnTo>
                  <a:lnTo>
                    <a:pt x="112" y="36"/>
                  </a:lnTo>
                  <a:lnTo>
                    <a:pt x="114" y="42"/>
                  </a:lnTo>
                  <a:lnTo>
                    <a:pt x="116" y="48"/>
                  </a:lnTo>
                  <a:lnTo>
                    <a:pt x="118" y="54"/>
                  </a:lnTo>
                  <a:lnTo>
                    <a:pt x="118" y="80"/>
                  </a:lnTo>
                  <a:lnTo>
                    <a:pt x="142" y="80"/>
                  </a:lnTo>
                  <a:lnTo>
                    <a:pt x="142" y="48"/>
                  </a:lnTo>
                  <a:lnTo>
                    <a:pt x="142" y="48"/>
                  </a:lnTo>
                  <a:lnTo>
                    <a:pt x="142" y="38"/>
                  </a:lnTo>
                  <a:lnTo>
                    <a:pt x="138" y="28"/>
                  </a:lnTo>
                  <a:lnTo>
                    <a:pt x="134" y="20"/>
                  </a:lnTo>
                  <a:lnTo>
                    <a:pt x="128" y="14"/>
                  </a:lnTo>
                  <a:lnTo>
                    <a:pt x="122" y="8"/>
                  </a:lnTo>
                  <a:lnTo>
                    <a:pt x="114" y="4"/>
                  </a:lnTo>
                  <a:lnTo>
                    <a:pt x="104" y="0"/>
                  </a:lnTo>
                  <a:lnTo>
                    <a:pt x="94" y="0"/>
                  </a:lnTo>
                  <a:lnTo>
                    <a:pt x="48" y="0"/>
                  </a:lnTo>
                  <a:lnTo>
                    <a:pt x="48" y="0"/>
                  </a:lnTo>
                  <a:lnTo>
                    <a:pt x="38" y="0"/>
                  </a:lnTo>
                  <a:lnTo>
                    <a:pt x="30" y="4"/>
                  </a:lnTo>
                  <a:lnTo>
                    <a:pt x="22" y="8"/>
                  </a:lnTo>
                  <a:lnTo>
                    <a:pt x="14" y="14"/>
                  </a:lnTo>
                  <a:lnTo>
                    <a:pt x="8" y="20"/>
                  </a:lnTo>
                  <a:lnTo>
                    <a:pt x="4" y="28"/>
                  </a:lnTo>
                  <a:lnTo>
                    <a:pt x="2" y="38"/>
                  </a:lnTo>
                  <a:lnTo>
                    <a:pt x="0" y="48"/>
                  </a:lnTo>
                  <a:lnTo>
                    <a:pt x="0" y="80"/>
                  </a:lnTo>
                  <a:lnTo>
                    <a:pt x="24" y="80"/>
                  </a:lnTo>
                  <a:lnTo>
                    <a:pt x="24"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pic>
        <p:nvPicPr>
          <p:cNvPr id="39" name="Picture 3"/>
          <p:cNvPicPr>
            <a:picLocks noChangeAspect="1" noChangeArrowheads="1"/>
          </p:cNvPicPr>
          <p:nvPr/>
        </p:nvPicPr>
        <p:blipFill>
          <a:blip r:embed="rId2" cstate="email"/>
          <a:srcRect/>
          <a:stretch>
            <a:fillRect/>
          </a:stretch>
        </p:blipFill>
        <p:spPr bwMode="auto">
          <a:xfrm>
            <a:off x="6431083" y="2670713"/>
            <a:ext cx="661156" cy="363929"/>
          </a:xfrm>
          <a:prstGeom prst="roundRect">
            <a:avLst/>
          </a:prstGeom>
          <a:noFill/>
          <a:ln w="9525">
            <a:noFill/>
            <a:miter lim="800000"/>
            <a:headEnd/>
            <a:tailEnd/>
          </a:ln>
        </p:spPr>
      </p:pic>
      <p:sp>
        <p:nvSpPr>
          <p:cNvPr id="40" name="矩形 39"/>
          <p:cNvSpPr/>
          <p:nvPr/>
        </p:nvSpPr>
        <p:spPr>
          <a:xfrm>
            <a:off x="6214628" y="2364816"/>
            <a:ext cx="1143439" cy="276442"/>
          </a:xfrm>
          <a:prstGeom prst="rect">
            <a:avLst/>
          </a:prstGeom>
        </p:spPr>
        <p:txBody>
          <a:bodyPr wrap="none" lIns="91427" tIns="45714" rIns="91427" bIns="45714">
            <a:noAutofit/>
          </a:bodyPr>
          <a:lstStyle/>
          <a:p>
            <a:pPr algn="ctr">
              <a:buNone/>
            </a:pPr>
            <a:r>
              <a:rPr lang="zh-CN" altLang="en-US" sz="900" b="1" dirty="0" smtClean="0">
                <a:solidFill>
                  <a:srgbClr val="C00000"/>
                </a:solidFill>
                <a:latin typeface="Arial" pitchFamily="34" charset="0"/>
                <a:cs typeface="Arial" pitchFamily="34" charset="0"/>
              </a:rPr>
              <a:t>统一管理</a:t>
            </a:r>
          </a:p>
        </p:txBody>
      </p:sp>
      <p:grpSp>
        <p:nvGrpSpPr>
          <p:cNvPr id="28" name="组合 40"/>
          <p:cNvGrpSpPr/>
          <p:nvPr/>
        </p:nvGrpSpPr>
        <p:grpSpPr>
          <a:xfrm>
            <a:off x="4672547" y="2280222"/>
            <a:ext cx="1485895" cy="2099521"/>
            <a:chOff x="4907913" y="2295609"/>
            <a:chExt cx="965036" cy="1950467"/>
          </a:xfrm>
        </p:grpSpPr>
        <p:grpSp>
          <p:nvGrpSpPr>
            <p:cNvPr id="36" name="组合 398"/>
            <p:cNvGrpSpPr/>
            <p:nvPr/>
          </p:nvGrpSpPr>
          <p:grpSpPr>
            <a:xfrm>
              <a:off x="4925985" y="3703449"/>
              <a:ext cx="298636" cy="542627"/>
              <a:chOff x="10287403" y="1826574"/>
              <a:chExt cx="2327275" cy="2817813"/>
            </a:xfrm>
            <a:solidFill>
              <a:schemeClr val="tx1">
                <a:lumMod val="50000"/>
                <a:lumOff val="50000"/>
              </a:schemeClr>
            </a:solidFill>
          </p:grpSpPr>
          <p:sp>
            <p:nvSpPr>
              <p:cNvPr id="98"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99"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0"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1"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2"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3"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4"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5"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6"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7"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8"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09"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0"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1"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2"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3"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4"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5"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6"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7"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8"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19"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0"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1"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2"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3"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4"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5"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6"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7"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8"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29"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0"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1"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2"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3"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4"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5"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6"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7"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8"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39"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0"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1"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2"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3"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4"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5"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6"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7"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8"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49"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0"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1"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2"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3"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4"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5"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6"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7"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8"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59"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0"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1"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2"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3"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4"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5"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6"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7"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8"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69"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0"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1"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2"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3"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4"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5"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6"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7"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8"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79"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0"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1"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2"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3"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4"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5"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6"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7"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8"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89"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0"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1"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2"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3"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4"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5"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6"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7"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8"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199"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0"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1"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2"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3"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4"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5"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6"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7"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8"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09"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0"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1"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2"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3"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4"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5"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6"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7"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8"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19"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nvGrpSpPr>
            <p:cNvPr id="41" name="组合 521"/>
            <p:cNvGrpSpPr/>
            <p:nvPr/>
          </p:nvGrpSpPr>
          <p:grpSpPr>
            <a:xfrm>
              <a:off x="5576571" y="3711972"/>
              <a:ext cx="202404" cy="519901"/>
              <a:chOff x="-909638" y="971550"/>
              <a:chExt cx="909638" cy="2039938"/>
            </a:xfrm>
            <a:solidFill>
              <a:schemeClr val="tx1">
                <a:lumMod val="50000"/>
                <a:lumOff val="50000"/>
              </a:schemeClr>
            </a:solidFill>
          </p:grpSpPr>
          <p:sp>
            <p:nvSpPr>
              <p:cNvPr id="9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9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9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9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9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nvGrpSpPr>
            <p:cNvPr id="42" name="组合 528"/>
            <p:cNvGrpSpPr/>
            <p:nvPr/>
          </p:nvGrpSpPr>
          <p:grpSpPr>
            <a:xfrm>
              <a:off x="4907913" y="2295609"/>
              <a:ext cx="433724" cy="412271"/>
              <a:chOff x="-964407" y="3344863"/>
              <a:chExt cx="1928813" cy="769938"/>
            </a:xfrm>
            <a:solidFill>
              <a:schemeClr val="tx1">
                <a:lumMod val="50000"/>
                <a:lumOff val="50000"/>
              </a:schemeClr>
            </a:solidFill>
          </p:grpSpPr>
          <p:grpSp>
            <p:nvGrpSpPr>
              <p:cNvPr id="43" name="组合 155"/>
              <p:cNvGrpSpPr/>
              <p:nvPr/>
            </p:nvGrpSpPr>
            <p:grpSpPr>
              <a:xfrm>
                <a:off x="-964407" y="3344863"/>
                <a:ext cx="1928813" cy="769938"/>
                <a:chOff x="9391650" y="3060700"/>
                <a:chExt cx="1928813" cy="769938"/>
              </a:xfrm>
              <a:grpFill/>
            </p:grpSpPr>
            <p:sp>
              <p:nvSpPr>
                <p:cNvPr id="91" name="Freeform 6"/>
                <p:cNvSpPr>
                  <a:spLocks noEditPoints="1"/>
                </p:cNvSpPr>
                <p:nvPr/>
              </p:nvSpPr>
              <p:spPr bwMode="auto">
                <a:xfrm>
                  <a:off x="9391650" y="3384550"/>
                  <a:ext cx="1928813" cy="446088"/>
                </a:xfrm>
                <a:custGeom>
                  <a:avLst/>
                  <a:gdLst/>
                  <a:ahLst/>
                  <a:cxnLst>
                    <a:cxn ang="0">
                      <a:pos x="62" y="330"/>
                    </a:cxn>
                    <a:cxn ang="0">
                      <a:pos x="212" y="278"/>
                    </a:cxn>
                    <a:cxn ang="0">
                      <a:pos x="2393" y="128"/>
                    </a:cxn>
                    <a:cxn ang="0">
                      <a:pos x="4510" y="206"/>
                    </a:cxn>
                    <a:cxn ang="0">
                      <a:pos x="7765" y="353"/>
                    </a:cxn>
                    <a:cxn ang="0">
                      <a:pos x="10877" y="240"/>
                    </a:cxn>
                    <a:cxn ang="0">
                      <a:pos x="13961" y="54"/>
                    </a:cxn>
                    <a:cxn ang="0">
                      <a:pos x="16864" y="102"/>
                    </a:cxn>
                    <a:cxn ang="0">
                      <a:pos x="16999" y="197"/>
                    </a:cxn>
                    <a:cxn ang="0">
                      <a:pos x="16963" y="378"/>
                    </a:cxn>
                    <a:cxn ang="0">
                      <a:pos x="16746" y="799"/>
                    </a:cxn>
                    <a:cxn ang="0">
                      <a:pos x="16144" y="2365"/>
                    </a:cxn>
                    <a:cxn ang="0">
                      <a:pos x="15928" y="2534"/>
                    </a:cxn>
                    <a:cxn ang="0">
                      <a:pos x="15168" y="2502"/>
                    </a:cxn>
                    <a:cxn ang="0">
                      <a:pos x="14362" y="2416"/>
                    </a:cxn>
                    <a:cxn ang="0">
                      <a:pos x="14106" y="2326"/>
                    </a:cxn>
                    <a:cxn ang="0">
                      <a:pos x="13964" y="2178"/>
                    </a:cxn>
                    <a:cxn ang="0">
                      <a:pos x="13919" y="2001"/>
                    </a:cxn>
                    <a:cxn ang="0">
                      <a:pos x="12236" y="3551"/>
                    </a:cxn>
                    <a:cxn ang="0">
                      <a:pos x="12157" y="3752"/>
                    </a:cxn>
                    <a:cxn ang="0">
                      <a:pos x="11921" y="3844"/>
                    </a:cxn>
                    <a:cxn ang="0">
                      <a:pos x="11645" y="3844"/>
                    </a:cxn>
                    <a:cxn ang="0">
                      <a:pos x="10774" y="3204"/>
                    </a:cxn>
                    <a:cxn ang="0">
                      <a:pos x="10657" y="2863"/>
                    </a:cxn>
                    <a:cxn ang="0">
                      <a:pos x="10627" y="2313"/>
                    </a:cxn>
                    <a:cxn ang="0">
                      <a:pos x="6840" y="1774"/>
                    </a:cxn>
                    <a:cxn ang="0">
                      <a:pos x="6783" y="3140"/>
                    </a:cxn>
                    <a:cxn ang="0">
                      <a:pos x="6615" y="3402"/>
                    </a:cxn>
                    <a:cxn ang="0">
                      <a:pos x="6098" y="3899"/>
                    </a:cxn>
                    <a:cxn ang="0">
                      <a:pos x="5811" y="3936"/>
                    </a:cxn>
                    <a:cxn ang="0">
                      <a:pos x="5562" y="3846"/>
                    </a:cxn>
                    <a:cxn ang="0">
                      <a:pos x="5461" y="3601"/>
                    </a:cxn>
                    <a:cxn ang="0">
                      <a:pos x="5457" y="2622"/>
                    </a:cxn>
                    <a:cxn ang="0">
                      <a:pos x="3263" y="2085"/>
                    </a:cxn>
                    <a:cxn ang="0">
                      <a:pos x="3115" y="2420"/>
                    </a:cxn>
                    <a:cxn ang="0">
                      <a:pos x="2862" y="2578"/>
                    </a:cxn>
                    <a:cxn ang="0">
                      <a:pos x="1682" y="2738"/>
                    </a:cxn>
                    <a:cxn ang="0">
                      <a:pos x="1208" y="2739"/>
                    </a:cxn>
                    <a:cxn ang="0">
                      <a:pos x="954" y="2606"/>
                    </a:cxn>
                    <a:cxn ang="0">
                      <a:pos x="728" y="2303"/>
                    </a:cxn>
                    <a:cxn ang="0">
                      <a:pos x="504" y="937"/>
                    </a:cxn>
                    <a:cxn ang="0">
                      <a:pos x="320" y="728"/>
                    </a:cxn>
                    <a:cxn ang="0">
                      <a:pos x="0" y="493"/>
                    </a:cxn>
                    <a:cxn ang="0">
                      <a:pos x="15805" y="1979"/>
                    </a:cxn>
                    <a:cxn ang="0">
                      <a:pos x="15716" y="2093"/>
                    </a:cxn>
                    <a:cxn ang="0">
                      <a:pos x="15355" y="2064"/>
                    </a:cxn>
                    <a:cxn ang="0">
                      <a:pos x="14590" y="1994"/>
                    </a:cxn>
                    <a:cxn ang="0">
                      <a:pos x="12376" y="1529"/>
                    </a:cxn>
                    <a:cxn ang="0">
                      <a:pos x="11066" y="2953"/>
                    </a:cxn>
                    <a:cxn ang="0">
                      <a:pos x="11017" y="2709"/>
                    </a:cxn>
                    <a:cxn ang="0">
                      <a:pos x="11018" y="1948"/>
                    </a:cxn>
                    <a:cxn ang="0">
                      <a:pos x="6398" y="3094"/>
                    </a:cxn>
                    <a:cxn ang="0">
                      <a:pos x="6480" y="2792"/>
                    </a:cxn>
                    <a:cxn ang="0">
                      <a:pos x="6479" y="2171"/>
                    </a:cxn>
                    <a:cxn ang="0">
                      <a:pos x="2589" y="2054"/>
                    </a:cxn>
                    <a:cxn ang="0">
                      <a:pos x="2512" y="2140"/>
                    </a:cxn>
                    <a:cxn ang="0">
                      <a:pos x="1684" y="2267"/>
                    </a:cxn>
                    <a:cxn ang="0">
                      <a:pos x="1357" y="2281"/>
                    </a:cxn>
                    <a:cxn ang="0">
                      <a:pos x="1307" y="2205"/>
                    </a:cxn>
                  </a:cxnLst>
                  <a:rect l="0" t="0" r="r" b="b"/>
                  <a:pathLst>
                    <a:path w="17010" h="3937">
                      <a:moveTo>
                        <a:pt x="0" y="493"/>
                      </a:moveTo>
                      <a:lnTo>
                        <a:pt x="1" y="483"/>
                      </a:lnTo>
                      <a:lnTo>
                        <a:pt x="5" y="460"/>
                      </a:lnTo>
                      <a:lnTo>
                        <a:pt x="10" y="444"/>
                      </a:lnTo>
                      <a:lnTo>
                        <a:pt x="14" y="426"/>
                      </a:lnTo>
                      <a:lnTo>
                        <a:pt x="20" y="406"/>
                      </a:lnTo>
                      <a:lnTo>
                        <a:pt x="28" y="386"/>
                      </a:lnTo>
                      <a:lnTo>
                        <a:pt x="37" y="366"/>
                      </a:lnTo>
                      <a:lnTo>
                        <a:pt x="48" y="347"/>
                      </a:lnTo>
                      <a:lnTo>
                        <a:pt x="54" y="338"/>
                      </a:lnTo>
                      <a:lnTo>
                        <a:pt x="62" y="330"/>
                      </a:lnTo>
                      <a:lnTo>
                        <a:pt x="68" y="321"/>
                      </a:lnTo>
                      <a:lnTo>
                        <a:pt x="77" y="313"/>
                      </a:lnTo>
                      <a:lnTo>
                        <a:pt x="84" y="306"/>
                      </a:lnTo>
                      <a:lnTo>
                        <a:pt x="94" y="300"/>
                      </a:lnTo>
                      <a:lnTo>
                        <a:pt x="103" y="294"/>
                      </a:lnTo>
                      <a:lnTo>
                        <a:pt x="113" y="289"/>
                      </a:lnTo>
                      <a:lnTo>
                        <a:pt x="123" y="285"/>
                      </a:lnTo>
                      <a:lnTo>
                        <a:pt x="135" y="282"/>
                      </a:lnTo>
                      <a:lnTo>
                        <a:pt x="147" y="281"/>
                      </a:lnTo>
                      <a:lnTo>
                        <a:pt x="159" y="280"/>
                      </a:lnTo>
                      <a:lnTo>
                        <a:pt x="212" y="278"/>
                      </a:lnTo>
                      <a:lnTo>
                        <a:pt x="311" y="272"/>
                      </a:lnTo>
                      <a:lnTo>
                        <a:pt x="453" y="263"/>
                      </a:lnTo>
                      <a:lnTo>
                        <a:pt x="627" y="252"/>
                      </a:lnTo>
                      <a:lnTo>
                        <a:pt x="829" y="238"/>
                      </a:lnTo>
                      <a:lnTo>
                        <a:pt x="1050" y="222"/>
                      </a:lnTo>
                      <a:lnTo>
                        <a:pt x="1284" y="206"/>
                      </a:lnTo>
                      <a:lnTo>
                        <a:pt x="1523" y="189"/>
                      </a:lnTo>
                      <a:lnTo>
                        <a:pt x="1761" y="172"/>
                      </a:lnTo>
                      <a:lnTo>
                        <a:pt x="1990" y="156"/>
                      </a:lnTo>
                      <a:lnTo>
                        <a:pt x="2203" y="141"/>
                      </a:lnTo>
                      <a:lnTo>
                        <a:pt x="2393" y="128"/>
                      </a:lnTo>
                      <a:lnTo>
                        <a:pt x="2554" y="116"/>
                      </a:lnTo>
                      <a:lnTo>
                        <a:pt x="2677" y="107"/>
                      </a:lnTo>
                      <a:lnTo>
                        <a:pt x="2756" y="101"/>
                      </a:lnTo>
                      <a:lnTo>
                        <a:pt x="2784" y="99"/>
                      </a:lnTo>
                      <a:lnTo>
                        <a:pt x="2829" y="102"/>
                      </a:lnTo>
                      <a:lnTo>
                        <a:pt x="2958" y="111"/>
                      </a:lnTo>
                      <a:lnTo>
                        <a:pt x="3160" y="123"/>
                      </a:lnTo>
                      <a:lnTo>
                        <a:pt x="3426" y="140"/>
                      </a:lnTo>
                      <a:lnTo>
                        <a:pt x="3746" y="161"/>
                      </a:lnTo>
                      <a:lnTo>
                        <a:pt x="4111" y="183"/>
                      </a:lnTo>
                      <a:lnTo>
                        <a:pt x="4510" y="206"/>
                      </a:lnTo>
                      <a:lnTo>
                        <a:pt x="4934" y="231"/>
                      </a:lnTo>
                      <a:lnTo>
                        <a:pt x="5373" y="255"/>
                      </a:lnTo>
                      <a:lnTo>
                        <a:pt x="5816" y="279"/>
                      </a:lnTo>
                      <a:lnTo>
                        <a:pt x="6255" y="300"/>
                      </a:lnTo>
                      <a:lnTo>
                        <a:pt x="6680" y="319"/>
                      </a:lnTo>
                      <a:lnTo>
                        <a:pt x="6883" y="328"/>
                      </a:lnTo>
                      <a:lnTo>
                        <a:pt x="7078" y="335"/>
                      </a:lnTo>
                      <a:lnTo>
                        <a:pt x="7266" y="341"/>
                      </a:lnTo>
                      <a:lnTo>
                        <a:pt x="7444" y="347"/>
                      </a:lnTo>
                      <a:lnTo>
                        <a:pt x="7611" y="350"/>
                      </a:lnTo>
                      <a:lnTo>
                        <a:pt x="7765" y="353"/>
                      </a:lnTo>
                      <a:lnTo>
                        <a:pt x="7906" y="354"/>
                      </a:lnTo>
                      <a:lnTo>
                        <a:pt x="8033" y="354"/>
                      </a:lnTo>
                      <a:lnTo>
                        <a:pt x="8161" y="352"/>
                      </a:lnTo>
                      <a:lnTo>
                        <a:pt x="8304" y="350"/>
                      </a:lnTo>
                      <a:lnTo>
                        <a:pt x="8465" y="346"/>
                      </a:lnTo>
                      <a:lnTo>
                        <a:pt x="8639" y="340"/>
                      </a:lnTo>
                      <a:lnTo>
                        <a:pt x="9025" y="326"/>
                      </a:lnTo>
                      <a:lnTo>
                        <a:pt x="9452" y="309"/>
                      </a:lnTo>
                      <a:lnTo>
                        <a:pt x="9910" y="287"/>
                      </a:lnTo>
                      <a:lnTo>
                        <a:pt x="10389" y="265"/>
                      </a:lnTo>
                      <a:lnTo>
                        <a:pt x="10877" y="240"/>
                      </a:lnTo>
                      <a:lnTo>
                        <a:pt x="11365" y="214"/>
                      </a:lnTo>
                      <a:lnTo>
                        <a:pt x="11840" y="188"/>
                      </a:lnTo>
                      <a:lnTo>
                        <a:pt x="12294" y="163"/>
                      </a:lnTo>
                      <a:lnTo>
                        <a:pt x="12715" y="138"/>
                      </a:lnTo>
                      <a:lnTo>
                        <a:pt x="13092" y="116"/>
                      </a:lnTo>
                      <a:lnTo>
                        <a:pt x="13417" y="95"/>
                      </a:lnTo>
                      <a:lnTo>
                        <a:pt x="13677" y="78"/>
                      </a:lnTo>
                      <a:lnTo>
                        <a:pt x="13779" y="70"/>
                      </a:lnTo>
                      <a:lnTo>
                        <a:pt x="13862" y="64"/>
                      </a:lnTo>
                      <a:lnTo>
                        <a:pt x="13923" y="59"/>
                      </a:lnTo>
                      <a:lnTo>
                        <a:pt x="13961" y="54"/>
                      </a:lnTo>
                      <a:lnTo>
                        <a:pt x="14058" y="41"/>
                      </a:lnTo>
                      <a:lnTo>
                        <a:pt x="14135" y="31"/>
                      </a:lnTo>
                      <a:lnTo>
                        <a:pt x="14196" y="21"/>
                      </a:lnTo>
                      <a:lnTo>
                        <a:pt x="14242" y="14"/>
                      </a:lnTo>
                      <a:lnTo>
                        <a:pt x="14275" y="7"/>
                      </a:lnTo>
                      <a:lnTo>
                        <a:pt x="14295" y="3"/>
                      </a:lnTo>
                      <a:lnTo>
                        <a:pt x="14306" y="0"/>
                      </a:lnTo>
                      <a:lnTo>
                        <a:pt x="14310" y="0"/>
                      </a:lnTo>
                      <a:lnTo>
                        <a:pt x="16831" y="91"/>
                      </a:lnTo>
                      <a:lnTo>
                        <a:pt x="16841" y="94"/>
                      </a:lnTo>
                      <a:lnTo>
                        <a:pt x="16864" y="102"/>
                      </a:lnTo>
                      <a:lnTo>
                        <a:pt x="16879" y="107"/>
                      </a:lnTo>
                      <a:lnTo>
                        <a:pt x="16896" y="115"/>
                      </a:lnTo>
                      <a:lnTo>
                        <a:pt x="16914" y="123"/>
                      </a:lnTo>
                      <a:lnTo>
                        <a:pt x="16932" y="134"/>
                      </a:lnTo>
                      <a:lnTo>
                        <a:pt x="16950" y="146"/>
                      </a:lnTo>
                      <a:lnTo>
                        <a:pt x="16966" y="159"/>
                      </a:lnTo>
                      <a:lnTo>
                        <a:pt x="16975" y="165"/>
                      </a:lnTo>
                      <a:lnTo>
                        <a:pt x="16981" y="172"/>
                      </a:lnTo>
                      <a:lnTo>
                        <a:pt x="16988" y="180"/>
                      </a:lnTo>
                      <a:lnTo>
                        <a:pt x="16994" y="188"/>
                      </a:lnTo>
                      <a:lnTo>
                        <a:pt x="16999" y="197"/>
                      </a:lnTo>
                      <a:lnTo>
                        <a:pt x="17004" y="205"/>
                      </a:lnTo>
                      <a:lnTo>
                        <a:pt x="17007" y="215"/>
                      </a:lnTo>
                      <a:lnTo>
                        <a:pt x="17009" y="224"/>
                      </a:lnTo>
                      <a:lnTo>
                        <a:pt x="17010" y="234"/>
                      </a:lnTo>
                      <a:lnTo>
                        <a:pt x="17010" y="244"/>
                      </a:lnTo>
                      <a:lnTo>
                        <a:pt x="17009" y="254"/>
                      </a:lnTo>
                      <a:lnTo>
                        <a:pt x="17006" y="266"/>
                      </a:lnTo>
                      <a:lnTo>
                        <a:pt x="16998" y="289"/>
                      </a:lnTo>
                      <a:lnTo>
                        <a:pt x="16988" y="317"/>
                      </a:lnTo>
                      <a:lnTo>
                        <a:pt x="16976" y="346"/>
                      </a:lnTo>
                      <a:lnTo>
                        <a:pt x="16963" y="378"/>
                      </a:lnTo>
                      <a:lnTo>
                        <a:pt x="16933" y="443"/>
                      </a:lnTo>
                      <a:lnTo>
                        <a:pt x="16902" y="510"/>
                      </a:lnTo>
                      <a:lnTo>
                        <a:pt x="16871" y="574"/>
                      </a:lnTo>
                      <a:lnTo>
                        <a:pt x="16842" y="631"/>
                      </a:lnTo>
                      <a:lnTo>
                        <a:pt x="16819" y="677"/>
                      </a:lnTo>
                      <a:lnTo>
                        <a:pt x="16804" y="706"/>
                      </a:lnTo>
                      <a:lnTo>
                        <a:pt x="16793" y="727"/>
                      </a:lnTo>
                      <a:lnTo>
                        <a:pt x="16782" y="746"/>
                      </a:lnTo>
                      <a:lnTo>
                        <a:pt x="16772" y="763"/>
                      </a:lnTo>
                      <a:lnTo>
                        <a:pt x="16761" y="778"/>
                      </a:lnTo>
                      <a:lnTo>
                        <a:pt x="16746" y="799"/>
                      </a:lnTo>
                      <a:lnTo>
                        <a:pt x="16740" y="807"/>
                      </a:lnTo>
                      <a:lnTo>
                        <a:pt x="16300" y="899"/>
                      </a:lnTo>
                      <a:lnTo>
                        <a:pt x="16235" y="2164"/>
                      </a:lnTo>
                      <a:lnTo>
                        <a:pt x="16230" y="2182"/>
                      </a:lnTo>
                      <a:lnTo>
                        <a:pt x="16215" y="2228"/>
                      </a:lnTo>
                      <a:lnTo>
                        <a:pt x="16202" y="2257"/>
                      </a:lnTo>
                      <a:lnTo>
                        <a:pt x="16186" y="2291"/>
                      </a:lnTo>
                      <a:lnTo>
                        <a:pt x="16178" y="2309"/>
                      </a:lnTo>
                      <a:lnTo>
                        <a:pt x="16167" y="2328"/>
                      </a:lnTo>
                      <a:lnTo>
                        <a:pt x="16155" y="2347"/>
                      </a:lnTo>
                      <a:lnTo>
                        <a:pt x="16144" y="2365"/>
                      </a:lnTo>
                      <a:lnTo>
                        <a:pt x="16130" y="2384"/>
                      </a:lnTo>
                      <a:lnTo>
                        <a:pt x="16115" y="2402"/>
                      </a:lnTo>
                      <a:lnTo>
                        <a:pt x="16099" y="2420"/>
                      </a:lnTo>
                      <a:lnTo>
                        <a:pt x="16082" y="2438"/>
                      </a:lnTo>
                      <a:lnTo>
                        <a:pt x="16064" y="2454"/>
                      </a:lnTo>
                      <a:lnTo>
                        <a:pt x="16045" y="2471"/>
                      </a:lnTo>
                      <a:lnTo>
                        <a:pt x="16024" y="2486"/>
                      </a:lnTo>
                      <a:lnTo>
                        <a:pt x="16002" y="2500"/>
                      </a:lnTo>
                      <a:lnTo>
                        <a:pt x="15979" y="2513"/>
                      </a:lnTo>
                      <a:lnTo>
                        <a:pt x="15953" y="2523"/>
                      </a:lnTo>
                      <a:lnTo>
                        <a:pt x="15928" y="2534"/>
                      </a:lnTo>
                      <a:lnTo>
                        <a:pt x="15900" y="2541"/>
                      </a:lnTo>
                      <a:lnTo>
                        <a:pt x="15870" y="2548"/>
                      </a:lnTo>
                      <a:lnTo>
                        <a:pt x="15839" y="2551"/>
                      </a:lnTo>
                      <a:lnTo>
                        <a:pt x="15808" y="2553"/>
                      </a:lnTo>
                      <a:lnTo>
                        <a:pt x="15774" y="2553"/>
                      </a:lnTo>
                      <a:lnTo>
                        <a:pt x="15697" y="2549"/>
                      </a:lnTo>
                      <a:lnTo>
                        <a:pt x="15607" y="2541"/>
                      </a:lnTo>
                      <a:lnTo>
                        <a:pt x="15507" y="2534"/>
                      </a:lnTo>
                      <a:lnTo>
                        <a:pt x="15398" y="2524"/>
                      </a:lnTo>
                      <a:lnTo>
                        <a:pt x="15285" y="2514"/>
                      </a:lnTo>
                      <a:lnTo>
                        <a:pt x="15168" y="2502"/>
                      </a:lnTo>
                      <a:lnTo>
                        <a:pt x="15050" y="2490"/>
                      </a:lnTo>
                      <a:lnTo>
                        <a:pt x="14934" y="2479"/>
                      </a:lnTo>
                      <a:lnTo>
                        <a:pt x="14822" y="2467"/>
                      </a:lnTo>
                      <a:lnTo>
                        <a:pt x="14718" y="2455"/>
                      </a:lnTo>
                      <a:lnTo>
                        <a:pt x="14622" y="2445"/>
                      </a:lnTo>
                      <a:lnTo>
                        <a:pt x="14539" y="2436"/>
                      </a:lnTo>
                      <a:lnTo>
                        <a:pt x="14469" y="2429"/>
                      </a:lnTo>
                      <a:lnTo>
                        <a:pt x="14417" y="2422"/>
                      </a:lnTo>
                      <a:lnTo>
                        <a:pt x="14384" y="2418"/>
                      </a:lnTo>
                      <a:lnTo>
                        <a:pt x="14372" y="2417"/>
                      </a:lnTo>
                      <a:lnTo>
                        <a:pt x="14362" y="2416"/>
                      </a:lnTo>
                      <a:lnTo>
                        <a:pt x="14334" y="2409"/>
                      </a:lnTo>
                      <a:lnTo>
                        <a:pt x="14315" y="2405"/>
                      </a:lnTo>
                      <a:lnTo>
                        <a:pt x="14293" y="2400"/>
                      </a:lnTo>
                      <a:lnTo>
                        <a:pt x="14268" y="2393"/>
                      </a:lnTo>
                      <a:lnTo>
                        <a:pt x="14242" y="2385"/>
                      </a:lnTo>
                      <a:lnTo>
                        <a:pt x="14215" y="2376"/>
                      </a:lnTo>
                      <a:lnTo>
                        <a:pt x="14187" y="2366"/>
                      </a:lnTo>
                      <a:lnTo>
                        <a:pt x="14159" y="2354"/>
                      </a:lnTo>
                      <a:lnTo>
                        <a:pt x="14132" y="2340"/>
                      </a:lnTo>
                      <a:lnTo>
                        <a:pt x="14118" y="2334"/>
                      </a:lnTo>
                      <a:lnTo>
                        <a:pt x="14106" y="2326"/>
                      </a:lnTo>
                      <a:lnTo>
                        <a:pt x="14093" y="2318"/>
                      </a:lnTo>
                      <a:lnTo>
                        <a:pt x="14080" y="2309"/>
                      </a:lnTo>
                      <a:lnTo>
                        <a:pt x="14068" y="2301"/>
                      </a:lnTo>
                      <a:lnTo>
                        <a:pt x="14058" y="2291"/>
                      </a:lnTo>
                      <a:lnTo>
                        <a:pt x="14047" y="2283"/>
                      </a:lnTo>
                      <a:lnTo>
                        <a:pt x="14038" y="2272"/>
                      </a:lnTo>
                      <a:lnTo>
                        <a:pt x="14019" y="2252"/>
                      </a:lnTo>
                      <a:lnTo>
                        <a:pt x="14003" y="2233"/>
                      </a:lnTo>
                      <a:lnTo>
                        <a:pt x="13989" y="2214"/>
                      </a:lnTo>
                      <a:lnTo>
                        <a:pt x="13976" y="2196"/>
                      </a:lnTo>
                      <a:lnTo>
                        <a:pt x="13964" y="2178"/>
                      </a:lnTo>
                      <a:lnTo>
                        <a:pt x="13955" y="2161"/>
                      </a:lnTo>
                      <a:lnTo>
                        <a:pt x="13945" y="2143"/>
                      </a:lnTo>
                      <a:lnTo>
                        <a:pt x="13938" y="2126"/>
                      </a:lnTo>
                      <a:lnTo>
                        <a:pt x="13932" y="2111"/>
                      </a:lnTo>
                      <a:lnTo>
                        <a:pt x="13927" y="2093"/>
                      </a:lnTo>
                      <a:lnTo>
                        <a:pt x="13923" y="2079"/>
                      </a:lnTo>
                      <a:lnTo>
                        <a:pt x="13921" y="2063"/>
                      </a:lnTo>
                      <a:lnTo>
                        <a:pt x="13918" y="2047"/>
                      </a:lnTo>
                      <a:lnTo>
                        <a:pt x="13918" y="2032"/>
                      </a:lnTo>
                      <a:lnTo>
                        <a:pt x="13918" y="2016"/>
                      </a:lnTo>
                      <a:lnTo>
                        <a:pt x="13919" y="2001"/>
                      </a:lnTo>
                      <a:lnTo>
                        <a:pt x="13927" y="1946"/>
                      </a:lnTo>
                      <a:lnTo>
                        <a:pt x="13932" y="1903"/>
                      </a:lnTo>
                      <a:lnTo>
                        <a:pt x="13937" y="1875"/>
                      </a:lnTo>
                      <a:lnTo>
                        <a:pt x="13938" y="1865"/>
                      </a:lnTo>
                      <a:lnTo>
                        <a:pt x="12265" y="1792"/>
                      </a:lnTo>
                      <a:lnTo>
                        <a:pt x="12247" y="3421"/>
                      </a:lnTo>
                      <a:lnTo>
                        <a:pt x="12247" y="3435"/>
                      </a:lnTo>
                      <a:lnTo>
                        <a:pt x="12245" y="3470"/>
                      </a:lnTo>
                      <a:lnTo>
                        <a:pt x="12243" y="3494"/>
                      </a:lnTo>
                      <a:lnTo>
                        <a:pt x="12240" y="3521"/>
                      </a:lnTo>
                      <a:lnTo>
                        <a:pt x="12236" y="3551"/>
                      </a:lnTo>
                      <a:lnTo>
                        <a:pt x="12230" y="3582"/>
                      </a:lnTo>
                      <a:lnTo>
                        <a:pt x="12223" y="3614"/>
                      </a:lnTo>
                      <a:lnTo>
                        <a:pt x="12214" y="3644"/>
                      </a:lnTo>
                      <a:lnTo>
                        <a:pt x="12209" y="3660"/>
                      </a:lnTo>
                      <a:lnTo>
                        <a:pt x="12204" y="3675"/>
                      </a:lnTo>
                      <a:lnTo>
                        <a:pt x="12197" y="3690"/>
                      </a:lnTo>
                      <a:lnTo>
                        <a:pt x="12190" y="3704"/>
                      </a:lnTo>
                      <a:lnTo>
                        <a:pt x="12182" y="3717"/>
                      </a:lnTo>
                      <a:lnTo>
                        <a:pt x="12175" y="3730"/>
                      </a:lnTo>
                      <a:lnTo>
                        <a:pt x="12165" y="3741"/>
                      </a:lnTo>
                      <a:lnTo>
                        <a:pt x="12157" y="3752"/>
                      </a:lnTo>
                      <a:lnTo>
                        <a:pt x="12146" y="3761"/>
                      </a:lnTo>
                      <a:lnTo>
                        <a:pt x="12136" y="3770"/>
                      </a:lnTo>
                      <a:lnTo>
                        <a:pt x="12124" y="3777"/>
                      </a:lnTo>
                      <a:lnTo>
                        <a:pt x="12111" y="3783"/>
                      </a:lnTo>
                      <a:lnTo>
                        <a:pt x="12086" y="3793"/>
                      </a:lnTo>
                      <a:lnTo>
                        <a:pt x="12059" y="3803"/>
                      </a:lnTo>
                      <a:lnTo>
                        <a:pt x="12032" y="3813"/>
                      </a:lnTo>
                      <a:lnTo>
                        <a:pt x="12005" y="3821"/>
                      </a:lnTo>
                      <a:lnTo>
                        <a:pt x="11976" y="3830"/>
                      </a:lnTo>
                      <a:lnTo>
                        <a:pt x="11948" y="3837"/>
                      </a:lnTo>
                      <a:lnTo>
                        <a:pt x="11921" y="3844"/>
                      </a:lnTo>
                      <a:lnTo>
                        <a:pt x="11892" y="3850"/>
                      </a:lnTo>
                      <a:lnTo>
                        <a:pt x="11864" y="3855"/>
                      </a:lnTo>
                      <a:lnTo>
                        <a:pt x="11837" y="3859"/>
                      </a:lnTo>
                      <a:lnTo>
                        <a:pt x="11810" y="3861"/>
                      </a:lnTo>
                      <a:lnTo>
                        <a:pt x="11784" y="3864"/>
                      </a:lnTo>
                      <a:lnTo>
                        <a:pt x="11758" y="3864"/>
                      </a:lnTo>
                      <a:lnTo>
                        <a:pt x="11733" y="3863"/>
                      </a:lnTo>
                      <a:lnTo>
                        <a:pt x="11709" y="3859"/>
                      </a:lnTo>
                      <a:lnTo>
                        <a:pt x="11687" y="3855"/>
                      </a:lnTo>
                      <a:lnTo>
                        <a:pt x="11666" y="3850"/>
                      </a:lnTo>
                      <a:lnTo>
                        <a:pt x="11645" y="3844"/>
                      </a:lnTo>
                      <a:lnTo>
                        <a:pt x="11627" y="3838"/>
                      </a:lnTo>
                      <a:lnTo>
                        <a:pt x="11610" y="3832"/>
                      </a:lnTo>
                      <a:lnTo>
                        <a:pt x="11594" y="3824"/>
                      </a:lnTo>
                      <a:lnTo>
                        <a:pt x="11581" y="3818"/>
                      </a:lnTo>
                      <a:lnTo>
                        <a:pt x="11568" y="3811"/>
                      </a:lnTo>
                      <a:lnTo>
                        <a:pt x="11557" y="3805"/>
                      </a:lnTo>
                      <a:lnTo>
                        <a:pt x="11538" y="3792"/>
                      </a:lnTo>
                      <a:lnTo>
                        <a:pt x="11525" y="3783"/>
                      </a:lnTo>
                      <a:lnTo>
                        <a:pt x="11518" y="3776"/>
                      </a:lnTo>
                      <a:lnTo>
                        <a:pt x="11515" y="3774"/>
                      </a:lnTo>
                      <a:lnTo>
                        <a:pt x="10774" y="3204"/>
                      </a:lnTo>
                      <a:lnTo>
                        <a:pt x="10768" y="3194"/>
                      </a:lnTo>
                      <a:lnTo>
                        <a:pt x="10755" y="3165"/>
                      </a:lnTo>
                      <a:lnTo>
                        <a:pt x="10746" y="3144"/>
                      </a:lnTo>
                      <a:lnTo>
                        <a:pt x="10735" y="3119"/>
                      </a:lnTo>
                      <a:lnTo>
                        <a:pt x="10724" y="3091"/>
                      </a:lnTo>
                      <a:lnTo>
                        <a:pt x="10712" y="3059"/>
                      </a:lnTo>
                      <a:lnTo>
                        <a:pt x="10700" y="3025"/>
                      </a:lnTo>
                      <a:lnTo>
                        <a:pt x="10689" y="2988"/>
                      </a:lnTo>
                      <a:lnTo>
                        <a:pt x="10677" y="2948"/>
                      </a:lnTo>
                      <a:lnTo>
                        <a:pt x="10666" y="2906"/>
                      </a:lnTo>
                      <a:lnTo>
                        <a:pt x="10657" y="2863"/>
                      </a:lnTo>
                      <a:lnTo>
                        <a:pt x="10649" y="2818"/>
                      </a:lnTo>
                      <a:lnTo>
                        <a:pt x="10645" y="2796"/>
                      </a:lnTo>
                      <a:lnTo>
                        <a:pt x="10642" y="2772"/>
                      </a:lnTo>
                      <a:lnTo>
                        <a:pt x="10640" y="2749"/>
                      </a:lnTo>
                      <a:lnTo>
                        <a:pt x="10638" y="2724"/>
                      </a:lnTo>
                      <a:lnTo>
                        <a:pt x="10634" y="2672"/>
                      </a:lnTo>
                      <a:lnTo>
                        <a:pt x="10632" y="2612"/>
                      </a:lnTo>
                      <a:lnTo>
                        <a:pt x="10630" y="2543"/>
                      </a:lnTo>
                      <a:lnTo>
                        <a:pt x="10629" y="2469"/>
                      </a:lnTo>
                      <a:lnTo>
                        <a:pt x="10628" y="2392"/>
                      </a:lnTo>
                      <a:lnTo>
                        <a:pt x="10627" y="2313"/>
                      </a:lnTo>
                      <a:lnTo>
                        <a:pt x="10627" y="2233"/>
                      </a:lnTo>
                      <a:lnTo>
                        <a:pt x="10627" y="2155"/>
                      </a:lnTo>
                      <a:lnTo>
                        <a:pt x="10627" y="2080"/>
                      </a:lnTo>
                      <a:lnTo>
                        <a:pt x="10627" y="2008"/>
                      </a:lnTo>
                      <a:lnTo>
                        <a:pt x="10627" y="1945"/>
                      </a:lnTo>
                      <a:lnTo>
                        <a:pt x="10628" y="1887"/>
                      </a:lnTo>
                      <a:lnTo>
                        <a:pt x="10628" y="1840"/>
                      </a:lnTo>
                      <a:lnTo>
                        <a:pt x="10628" y="1805"/>
                      </a:lnTo>
                      <a:lnTo>
                        <a:pt x="10629" y="1783"/>
                      </a:lnTo>
                      <a:lnTo>
                        <a:pt x="10629" y="1774"/>
                      </a:lnTo>
                      <a:lnTo>
                        <a:pt x="6840" y="1774"/>
                      </a:lnTo>
                      <a:lnTo>
                        <a:pt x="6840" y="2797"/>
                      </a:lnTo>
                      <a:lnTo>
                        <a:pt x="6840" y="2812"/>
                      </a:lnTo>
                      <a:lnTo>
                        <a:pt x="6837" y="2851"/>
                      </a:lnTo>
                      <a:lnTo>
                        <a:pt x="6835" y="2877"/>
                      </a:lnTo>
                      <a:lnTo>
                        <a:pt x="6832" y="2908"/>
                      </a:lnTo>
                      <a:lnTo>
                        <a:pt x="6826" y="2943"/>
                      </a:lnTo>
                      <a:lnTo>
                        <a:pt x="6821" y="2981"/>
                      </a:lnTo>
                      <a:lnTo>
                        <a:pt x="6814" y="3019"/>
                      </a:lnTo>
                      <a:lnTo>
                        <a:pt x="6805" y="3059"/>
                      </a:lnTo>
                      <a:lnTo>
                        <a:pt x="6795" y="3100"/>
                      </a:lnTo>
                      <a:lnTo>
                        <a:pt x="6783" y="3140"/>
                      </a:lnTo>
                      <a:lnTo>
                        <a:pt x="6776" y="3160"/>
                      </a:lnTo>
                      <a:lnTo>
                        <a:pt x="6769" y="3180"/>
                      </a:lnTo>
                      <a:lnTo>
                        <a:pt x="6761" y="3199"/>
                      </a:lnTo>
                      <a:lnTo>
                        <a:pt x="6753" y="3218"/>
                      </a:lnTo>
                      <a:lnTo>
                        <a:pt x="6744" y="3236"/>
                      </a:lnTo>
                      <a:lnTo>
                        <a:pt x="6735" y="3253"/>
                      </a:lnTo>
                      <a:lnTo>
                        <a:pt x="6724" y="3270"/>
                      </a:lnTo>
                      <a:lnTo>
                        <a:pt x="6714" y="3286"/>
                      </a:lnTo>
                      <a:lnTo>
                        <a:pt x="6688" y="3319"/>
                      </a:lnTo>
                      <a:lnTo>
                        <a:pt x="6654" y="3358"/>
                      </a:lnTo>
                      <a:lnTo>
                        <a:pt x="6615" y="3402"/>
                      </a:lnTo>
                      <a:lnTo>
                        <a:pt x="6571" y="3449"/>
                      </a:lnTo>
                      <a:lnTo>
                        <a:pt x="6523" y="3499"/>
                      </a:lnTo>
                      <a:lnTo>
                        <a:pt x="6473" y="3549"/>
                      </a:lnTo>
                      <a:lnTo>
                        <a:pt x="6422" y="3600"/>
                      </a:lnTo>
                      <a:lnTo>
                        <a:pt x="6371" y="3650"/>
                      </a:lnTo>
                      <a:lnTo>
                        <a:pt x="6275" y="3743"/>
                      </a:lnTo>
                      <a:lnTo>
                        <a:pt x="6194" y="3820"/>
                      </a:lnTo>
                      <a:lnTo>
                        <a:pt x="6137" y="3872"/>
                      </a:lnTo>
                      <a:lnTo>
                        <a:pt x="6117" y="3891"/>
                      </a:lnTo>
                      <a:lnTo>
                        <a:pt x="6112" y="3893"/>
                      </a:lnTo>
                      <a:lnTo>
                        <a:pt x="6098" y="3899"/>
                      </a:lnTo>
                      <a:lnTo>
                        <a:pt x="6075" y="3906"/>
                      </a:lnTo>
                      <a:lnTo>
                        <a:pt x="6045" y="3915"/>
                      </a:lnTo>
                      <a:lnTo>
                        <a:pt x="6027" y="3919"/>
                      </a:lnTo>
                      <a:lnTo>
                        <a:pt x="6008" y="3923"/>
                      </a:lnTo>
                      <a:lnTo>
                        <a:pt x="5986" y="3926"/>
                      </a:lnTo>
                      <a:lnTo>
                        <a:pt x="5964" y="3930"/>
                      </a:lnTo>
                      <a:lnTo>
                        <a:pt x="5941" y="3933"/>
                      </a:lnTo>
                      <a:lnTo>
                        <a:pt x="5916" y="3935"/>
                      </a:lnTo>
                      <a:lnTo>
                        <a:pt x="5891" y="3937"/>
                      </a:lnTo>
                      <a:lnTo>
                        <a:pt x="5864" y="3937"/>
                      </a:lnTo>
                      <a:lnTo>
                        <a:pt x="5811" y="3936"/>
                      </a:lnTo>
                      <a:lnTo>
                        <a:pt x="5763" y="3933"/>
                      </a:lnTo>
                      <a:lnTo>
                        <a:pt x="5721" y="3928"/>
                      </a:lnTo>
                      <a:lnTo>
                        <a:pt x="5683" y="3923"/>
                      </a:lnTo>
                      <a:lnTo>
                        <a:pt x="5653" y="3919"/>
                      </a:lnTo>
                      <a:lnTo>
                        <a:pt x="5630" y="3914"/>
                      </a:lnTo>
                      <a:lnTo>
                        <a:pt x="5615" y="3911"/>
                      </a:lnTo>
                      <a:lnTo>
                        <a:pt x="5611" y="3909"/>
                      </a:lnTo>
                      <a:lnTo>
                        <a:pt x="5604" y="3902"/>
                      </a:lnTo>
                      <a:lnTo>
                        <a:pt x="5587" y="3880"/>
                      </a:lnTo>
                      <a:lnTo>
                        <a:pt x="5575" y="3865"/>
                      </a:lnTo>
                      <a:lnTo>
                        <a:pt x="5562" y="3846"/>
                      </a:lnTo>
                      <a:lnTo>
                        <a:pt x="5548" y="3824"/>
                      </a:lnTo>
                      <a:lnTo>
                        <a:pt x="5534" y="3800"/>
                      </a:lnTo>
                      <a:lnTo>
                        <a:pt x="5520" y="3774"/>
                      </a:lnTo>
                      <a:lnTo>
                        <a:pt x="5506" y="3746"/>
                      </a:lnTo>
                      <a:lnTo>
                        <a:pt x="5492" y="3716"/>
                      </a:lnTo>
                      <a:lnTo>
                        <a:pt x="5481" y="3685"/>
                      </a:lnTo>
                      <a:lnTo>
                        <a:pt x="5476" y="3669"/>
                      </a:lnTo>
                      <a:lnTo>
                        <a:pt x="5471" y="3652"/>
                      </a:lnTo>
                      <a:lnTo>
                        <a:pt x="5467" y="3635"/>
                      </a:lnTo>
                      <a:lnTo>
                        <a:pt x="5463" y="3618"/>
                      </a:lnTo>
                      <a:lnTo>
                        <a:pt x="5461" y="3601"/>
                      </a:lnTo>
                      <a:lnTo>
                        <a:pt x="5459" y="3584"/>
                      </a:lnTo>
                      <a:lnTo>
                        <a:pt x="5457" y="3566"/>
                      </a:lnTo>
                      <a:lnTo>
                        <a:pt x="5457" y="3548"/>
                      </a:lnTo>
                      <a:lnTo>
                        <a:pt x="5457" y="3498"/>
                      </a:lnTo>
                      <a:lnTo>
                        <a:pt x="5457" y="3420"/>
                      </a:lnTo>
                      <a:lnTo>
                        <a:pt x="5457" y="3320"/>
                      </a:lnTo>
                      <a:lnTo>
                        <a:pt x="5457" y="3201"/>
                      </a:lnTo>
                      <a:lnTo>
                        <a:pt x="5457" y="3067"/>
                      </a:lnTo>
                      <a:lnTo>
                        <a:pt x="5457" y="2923"/>
                      </a:lnTo>
                      <a:lnTo>
                        <a:pt x="5457" y="2773"/>
                      </a:lnTo>
                      <a:lnTo>
                        <a:pt x="5457" y="2622"/>
                      </a:lnTo>
                      <a:lnTo>
                        <a:pt x="5457" y="2472"/>
                      </a:lnTo>
                      <a:lnTo>
                        <a:pt x="5457" y="2329"/>
                      </a:lnTo>
                      <a:lnTo>
                        <a:pt x="5457" y="2197"/>
                      </a:lnTo>
                      <a:lnTo>
                        <a:pt x="5457" y="2079"/>
                      </a:lnTo>
                      <a:lnTo>
                        <a:pt x="5457" y="1980"/>
                      </a:lnTo>
                      <a:lnTo>
                        <a:pt x="5457" y="1903"/>
                      </a:lnTo>
                      <a:lnTo>
                        <a:pt x="5457" y="1855"/>
                      </a:lnTo>
                      <a:lnTo>
                        <a:pt x="5457" y="1838"/>
                      </a:lnTo>
                      <a:lnTo>
                        <a:pt x="3278" y="2009"/>
                      </a:lnTo>
                      <a:lnTo>
                        <a:pt x="3274" y="2031"/>
                      </a:lnTo>
                      <a:lnTo>
                        <a:pt x="3263" y="2085"/>
                      </a:lnTo>
                      <a:lnTo>
                        <a:pt x="3252" y="2121"/>
                      </a:lnTo>
                      <a:lnTo>
                        <a:pt x="3240" y="2163"/>
                      </a:lnTo>
                      <a:lnTo>
                        <a:pt x="3226" y="2208"/>
                      </a:lnTo>
                      <a:lnTo>
                        <a:pt x="3206" y="2255"/>
                      </a:lnTo>
                      <a:lnTo>
                        <a:pt x="3197" y="2280"/>
                      </a:lnTo>
                      <a:lnTo>
                        <a:pt x="3185" y="2304"/>
                      </a:lnTo>
                      <a:lnTo>
                        <a:pt x="3173" y="2328"/>
                      </a:lnTo>
                      <a:lnTo>
                        <a:pt x="3160" y="2352"/>
                      </a:lnTo>
                      <a:lnTo>
                        <a:pt x="3146" y="2375"/>
                      </a:lnTo>
                      <a:lnTo>
                        <a:pt x="3131" y="2398"/>
                      </a:lnTo>
                      <a:lnTo>
                        <a:pt x="3115" y="2420"/>
                      </a:lnTo>
                      <a:lnTo>
                        <a:pt x="3099" y="2441"/>
                      </a:lnTo>
                      <a:lnTo>
                        <a:pt x="3081" y="2462"/>
                      </a:lnTo>
                      <a:lnTo>
                        <a:pt x="3062" y="2481"/>
                      </a:lnTo>
                      <a:lnTo>
                        <a:pt x="3042" y="2499"/>
                      </a:lnTo>
                      <a:lnTo>
                        <a:pt x="3021" y="2515"/>
                      </a:lnTo>
                      <a:lnTo>
                        <a:pt x="2999" y="2530"/>
                      </a:lnTo>
                      <a:lnTo>
                        <a:pt x="2976" y="2542"/>
                      </a:lnTo>
                      <a:lnTo>
                        <a:pt x="2951" y="2553"/>
                      </a:lnTo>
                      <a:lnTo>
                        <a:pt x="2926" y="2562"/>
                      </a:lnTo>
                      <a:lnTo>
                        <a:pt x="2896" y="2570"/>
                      </a:lnTo>
                      <a:lnTo>
                        <a:pt x="2862" y="2578"/>
                      </a:lnTo>
                      <a:lnTo>
                        <a:pt x="2823" y="2586"/>
                      </a:lnTo>
                      <a:lnTo>
                        <a:pt x="2778" y="2595"/>
                      </a:lnTo>
                      <a:lnTo>
                        <a:pt x="2679" y="2612"/>
                      </a:lnTo>
                      <a:lnTo>
                        <a:pt x="2565" y="2629"/>
                      </a:lnTo>
                      <a:lnTo>
                        <a:pt x="2442" y="2647"/>
                      </a:lnTo>
                      <a:lnTo>
                        <a:pt x="2313" y="2664"/>
                      </a:lnTo>
                      <a:lnTo>
                        <a:pt x="2180" y="2681"/>
                      </a:lnTo>
                      <a:lnTo>
                        <a:pt x="2048" y="2697"/>
                      </a:lnTo>
                      <a:lnTo>
                        <a:pt x="1918" y="2712"/>
                      </a:lnTo>
                      <a:lnTo>
                        <a:pt x="1795" y="2725"/>
                      </a:lnTo>
                      <a:lnTo>
                        <a:pt x="1682" y="2738"/>
                      </a:lnTo>
                      <a:lnTo>
                        <a:pt x="1582" y="2749"/>
                      </a:lnTo>
                      <a:lnTo>
                        <a:pt x="1498" y="2757"/>
                      </a:lnTo>
                      <a:lnTo>
                        <a:pt x="1434" y="2765"/>
                      </a:lnTo>
                      <a:lnTo>
                        <a:pt x="1394" y="2769"/>
                      </a:lnTo>
                      <a:lnTo>
                        <a:pt x="1379" y="2770"/>
                      </a:lnTo>
                      <a:lnTo>
                        <a:pt x="1366" y="2769"/>
                      </a:lnTo>
                      <a:lnTo>
                        <a:pt x="1330" y="2766"/>
                      </a:lnTo>
                      <a:lnTo>
                        <a:pt x="1304" y="2762"/>
                      </a:lnTo>
                      <a:lnTo>
                        <a:pt x="1276" y="2756"/>
                      </a:lnTo>
                      <a:lnTo>
                        <a:pt x="1243" y="2749"/>
                      </a:lnTo>
                      <a:lnTo>
                        <a:pt x="1208" y="2739"/>
                      </a:lnTo>
                      <a:lnTo>
                        <a:pt x="1171" y="2728"/>
                      </a:lnTo>
                      <a:lnTo>
                        <a:pt x="1131" y="2713"/>
                      </a:lnTo>
                      <a:lnTo>
                        <a:pt x="1111" y="2704"/>
                      </a:lnTo>
                      <a:lnTo>
                        <a:pt x="1091" y="2696"/>
                      </a:lnTo>
                      <a:lnTo>
                        <a:pt x="1072" y="2685"/>
                      </a:lnTo>
                      <a:lnTo>
                        <a:pt x="1051" y="2674"/>
                      </a:lnTo>
                      <a:lnTo>
                        <a:pt x="1031" y="2663"/>
                      </a:lnTo>
                      <a:lnTo>
                        <a:pt x="1011" y="2650"/>
                      </a:lnTo>
                      <a:lnTo>
                        <a:pt x="992" y="2636"/>
                      </a:lnTo>
                      <a:lnTo>
                        <a:pt x="973" y="2622"/>
                      </a:lnTo>
                      <a:lnTo>
                        <a:pt x="954" y="2606"/>
                      </a:lnTo>
                      <a:lnTo>
                        <a:pt x="936" y="2589"/>
                      </a:lnTo>
                      <a:lnTo>
                        <a:pt x="917" y="2572"/>
                      </a:lnTo>
                      <a:lnTo>
                        <a:pt x="900" y="2553"/>
                      </a:lnTo>
                      <a:lnTo>
                        <a:pt x="868" y="2515"/>
                      </a:lnTo>
                      <a:lnTo>
                        <a:pt x="839" y="2479"/>
                      </a:lnTo>
                      <a:lnTo>
                        <a:pt x="813" y="2443"/>
                      </a:lnTo>
                      <a:lnTo>
                        <a:pt x="791" y="2412"/>
                      </a:lnTo>
                      <a:lnTo>
                        <a:pt x="772" y="2381"/>
                      </a:lnTo>
                      <a:lnTo>
                        <a:pt x="755" y="2353"/>
                      </a:lnTo>
                      <a:lnTo>
                        <a:pt x="740" y="2326"/>
                      </a:lnTo>
                      <a:lnTo>
                        <a:pt x="728" y="2303"/>
                      </a:lnTo>
                      <a:lnTo>
                        <a:pt x="719" y="2282"/>
                      </a:lnTo>
                      <a:lnTo>
                        <a:pt x="710" y="2263"/>
                      </a:lnTo>
                      <a:lnTo>
                        <a:pt x="704" y="2247"/>
                      </a:lnTo>
                      <a:lnTo>
                        <a:pt x="700" y="2234"/>
                      </a:lnTo>
                      <a:lnTo>
                        <a:pt x="693" y="2215"/>
                      </a:lnTo>
                      <a:lnTo>
                        <a:pt x="692" y="2209"/>
                      </a:lnTo>
                      <a:lnTo>
                        <a:pt x="689" y="2085"/>
                      </a:lnTo>
                      <a:lnTo>
                        <a:pt x="830" y="1948"/>
                      </a:lnTo>
                      <a:lnTo>
                        <a:pt x="768" y="1021"/>
                      </a:lnTo>
                      <a:lnTo>
                        <a:pt x="511" y="943"/>
                      </a:lnTo>
                      <a:lnTo>
                        <a:pt x="504" y="937"/>
                      </a:lnTo>
                      <a:lnTo>
                        <a:pt x="485" y="921"/>
                      </a:lnTo>
                      <a:lnTo>
                        <a:pt x="458" y="897"/>
                      </a:lnTo>
                      <a:lnTo>
                        <a:pt x="425" y="866"/>
                      </a:lnTo>
                      <a:lnTo>
                        <a:pt x="408" y="848"/>
                      </a:lnTo>
                      <a:lnTo>
                        <a:pt x="391" y="830"/>
                      </a:lnTo>
                      <a:lnTo>
                        <a:pt x="374" y="810"/>
                      </a:lnTo>
                      <a:lnTo>
                        <a:pt x="358" y="789"/>
                      </a:lnTo>
                      <a:lnTo>
                        <a:pt x="344" y="769"/>
                      </a:lnTo>
                      <a:lnTo>
                        <a:pt x="332" y="749"/>
                      </a:lnTo>
                      <a:lnTo>
                        <a:pt x="325" y="738"/>
                      </a:lnTo>
                      <a:lnTo>
                        <a:pt x="320" y="728"/>
                      </a:lnTo>
                      <a:lnTo>
                        <a:pt x="316" y="717"/>
                      </a:lnTo>
                      <a:lnTo>
                        <a:pt x="313" y="707"/>
                      </a:lnTo>
                      <a:lnTo>
                        <a:pt x="301" y="669"/>
                      </a:lnTo>
                      <a:lnTo>
                        <a:pt x="291" y="636"/>
                      </a:lnTo>
                      <a:lnTo>
                        <a:pt x="285" y="608"/>
                      </a:lnTo>
                      <a:lnTo>
                        <a:pt x="281" y="585"/>
                      </a:lnTo>
                      <a:lnTo>
                        <a:pt x="279" y="567"/>
                      </a:lnTo>
                      <a:lnTo>
                        <a:pt x="276" y="554"/>
                      </a:lnTo>
                      <a:lnTo>
                        <a:pt x="276" y="547"/>
                      </a:lnTo>
                      <a:lnTo>
                        <a:pt x="276" y="545"/>
                      </a:lnTo>
                      <a:lnTo>
                        <a:pt x="0" y="493"/>
                      </a:lnTo>
                      <a:close/>
                      <a:moveTo>
                        <a:pt x="1208" y="1116"/>
                      </a:moveTo>
                      <a:lnTo>
                        <a:pt x="1894" y="1205"/>
                      </a:lnTo>
                      <a:lnTo>
                        <a:pt x="2601" y="1652"/>
                      </a:lnTo>
                      <a:lnTo>
                        <a:pt x="2595" y="1817"/>
                      </a:lnTo>
                      <a:lnTo>
                        <a:pt x="1276" y="1914"/>
                      </a:lnTo>
                      <a:lnTo>
                        <a:pt x="1208" y="1116"/>
                      </a:lnTo>
                      <a:close/>
                      <a:moveTo>
                        <a:pt x="14533" y="1838"/>
                      </a:moveTo>
                      <a:lnTo>
                        <a:pt x="15819" y="1936"/>
                      </a:lnTo>
                      <a:lnTo>
                        <a:pt x="15817" y="1945"/>
                      </a:lnTo>
                      <a:lnTo>
                        <a:pt x="15811" y="1965"/>
                      </a:lnTo>
                      <a:lnTo>
                        <a:pt x="15805" y="1979"/>
                      </a:lnTo>
                      <a:lnTo>
                        <a:pt x="15800" y="1995"/>
                      </a:lnTo>
                      <a:lnTo>
                        <a:pt x="15793" y="2011"/>
                      </a:lnTo>
                      <a:lnTo>
                        <a:pt x="15783" y="2026"/>
                      </a:lnTo>
                      <a:lnTo>
                        <a:pt x="15774" y="2042"/>
                      </a:lnTo>
                      <a:lnTo>
                        <a:pt x="15761" y="2058"/>
                      </a:lnTo>
                      <a:lnTo>
                        <a:pt x="15754" y="2066"/>
                      </a:lnTo>
                      <a:lnTo>
                        <a:pt x="15748" y="2072"/>
                      </a:lnTo>
                      <a:lnTo>
                        <a:pt x="15741" y="2079"/>
                      </a:lnTo>
                      <a:lnTo>
                        <a:pt x="15733" y="2084"/>
                      </a:lnTo>
                      <a:lnTo>
                        <a:pt x="15725" y="2089"/>
                      </a:lnTo>
                      <a:lnTo>
                        <a:pt x="15716" y="2093"/>
                      </a:lnTo>
                      <a:lnTo>
                        <a:pt x="15708" y="2097"/>
                      </a:lnTo>
                      <a:lnTo>
                        <a:pt x="15698" y="2099"/>
                      </a:lnTo>
                      <a:lnTo>
                        <a:pt x="15689" y="2101"/>
                      </a:lnTo>
                      <a:lnTo>
                        <a:pt x="15678" y="2101"/>
                      </a:lnTo>
                      <a:lnTo>
                        <a:pt x="15667" y="2101"/>
                      </a:lnTo>
                      <a:lnTo>
                        <a:pt x="15657" y="2099"/>
                      </a:lnTo>
                      <a:lnTo>
                        <a:pt x="15624" y="2093"/>
                      </a:lnTo>
                      <a:lnTo>
                        <a:pt x="15576" y="2087"/>
                      </a:lnTo>
                      <a:lnTo>
                        <a:pt x="15512" y="2080"/>
                      </a:lnTo>
                      <a:lnTo>
                        <a:pt x="15438" y="2072"/>
                      </a:lnTo>
                      <a:lnTo>
                        <a:pt x="15355" y="2064"/>
                      </a:lnTo>
                      <a:lnTo>
                        <a:pt x="15265" y="2055"/>
                      </a:lnTo>
                      <a:lnTo>
                        <a:pt x="15172" y="2046"/>
                      </a:lnTo>
                      <a:lnTo>
                        <a:pt x="15077" y="2037"/>
                      </a:lnTo>
                      <a:lnTo>
                        <a:pt x="14984" y="2029"/>
                      </a:lnTo>
                      <a:lnTo>
                        <a:pt x="14895" y="2020"/>
                      </a:lnTo>
                      <a:lnTo>
                        <a:pt x="14813" y="2013"/>
                      </a:lnTo>
                      <a:lnTo>
                        <a:pt x="14739" y="2006"/>
                      </a:lnTo>
                      <a:lnTo>
                        <a:pt x="14678" y="2001"/>
                      </a:lnTo>
                      <a:lnTo>
                        <a:pt x="14631" y="1997"/>
                      </a:lnTo>
                      <a:lnTo>
                        <a:pt x="14601" y="1994"/>
                      </a:lnTo>
                      <a:lnTo>
                        <a:pt x="14590" y="1994"/>
                      </a:lnTo>
                      <a:lnTo>
                        <a:pt x="14533" y="1838"/>
                      </a:lnTo>
                      <a:close/>
                      <a:moveTo>
                        <a:pt x="14557" y="1651"/>
                      </a:moveTo>
                      <a:lnTo>
                        <a:pt x="15811" y="1733"/>
                      </a:lnTo>
                      <a:lnTo>
                        <a:pt x="15860" y="1007"/>
                      </a:lnTo>
                      <a:lnTo>
                        <a:pt x="15192" y="1081"/>
                      </a:lnTo>
                      <a:lnTo>
                        <a:pt x="14549" y="1504"/>
                      </a:lnTo>
                      <a:lnTo>
                        <a:pt x="14557" y="1651"/>
                      </a:lnTo>
                      <a:close/>
                      <a:moveTo>
                        <a:pt x="12376" y="1529"/>
                      </a:moveTo>
                      <a:lnTo>
                        <a:pt x="13914" y="1627"/>
                      </a:lnTo>
                      <a:lnTo>
                        <a:pt x="13947" y="1277"/>
                      </a:lnTo>
                      <a:lnTo>
                        <a:pt x="12376" y="1529"/>
                      </a:lnTo>
                      <a:close/>
                      <a:moveTo>
                        <a:pt x="11017" y="1773"/>
                      </a:moveTo>
                      <a:lnTo>
                        <a:pt x="11815" y="1773"/>
                      </a:lnTo>
                      <a:lnTo>
                        <a:pt x="11799" y="3516"/>
                      </a:lnTo>
                      <a:lnTo>
                        <a:pt x="11147" y="3092"/>
                      </a:lnTo>
                      <a:lnTo>
                        <a:pt x="11142" y="3085"/>
                      </a:lnTo>
                      <a:lnTo>
                        <a:pt x="11126" y="3063"/>
                      </a:lnTo>
                      <a:lnTo>
                        <a:pt x="11115" y="3047"/>
                      </a:lnTo>
                      <a:lnTo>
                        <a:pt x="11103" y="3027"/>
                      </a:lnTo>
                      <a:lnTo>
                        <a:pt x="11092" y="3005"/>
                      </a:lnTo>
                      <a:lnTo>
                        <a:pt x="11079" y="2981"/>
                      </a:lnTo>
                      <a:lnTo>
                        <a:pt x="11066" y="2953"/>
                      </a:lnTo>
                      <a:lnTo>
                        <a:pt x="11054" y="2924"/>
                      </a:lnTo>
                      <a:lnTo>
                        <a:pt x="11044" y="2892"/>
                      </a:lnTo>
                      <a:lnTo>
                        <a:pt x="11034" y="2859"/>
                      </a:lnTo>
                      <a:lnTo>
                        <a:pt x="11030" y="2841"/>
                      </a:lnTo>
                      <a:lnTo>
                        <a:pt x="11026" y="2823"/>
                      </a:lnTo>
                      <a:lnTo>
                        <a:pt x="11022" y="2805"/>
                      </a:lnTo>
                      <a:lnTo>
                        <a:pt x="11020" y="2787"/>
                      </a:lnTo>
                      <a:lnTo>
                        <a:pt x="11018" y="2768"/>
                      </a:lnTo>
                      <a:lnTo>
                        <a:pt x="11017" y="2749"/>
                      </a:lnTo>
                      <a:lnTo>
                        <a:pt x="11016" y="2730"/>
                      </a:lnTo>
                      <a:lnTo>
                        <a:pt x="11017" y="2709"/>
                      </a:lnTo>
                      <a:lnTo>
                        <a:pt x="11018" y="2665"/>
                      </a:lnTo>
                      <a:lnTo>
                        <a:pt x="11019" y="2608"/>
                      </a:lnTo>
                      <a:lnTo>
                        <a:pt x="11019" y="2545"/>
                      </a:lnTo>
                      <a:lnTo>
                        <a:pt x="11020" y="2474"/>
                      </a:lnTo>
                      <a:lnTo>
                        <a:pt x="11020" y="2399"/>
                      </a:lnTo>
                      <a:lnTo>
                        <a:pt x="11020" y="2320"/>
                      </a:lnTo>
                      <a:lnTo>
                        <a:pt x="11020" y="2241"/>
                      </a:lnTo>
                      <a:lnTo>
                        <a:pt x="11020" y="2162"/>
                      </a:lnTo>
                      <a:lnTo>
                        <a:pt x="11019" y="2086"/>
                      </a:lnTo>
                      <a:lnTo>
                        <a:pt x="11019" y="2014"/>
                      </a:lnTo>
                      <a:lnTo>
                        <a:pt x="11018" y="1948"/>
                      </a:lnTo>
                      <a:lnTo>
                        <a:pt x="11018" y="1889"/>
                      </a:lnTo>
                      <a:lnTo>
                        <a:pt x="11017" y="1841"/>
                      </a:lnTo>
                      <a:lnTo>
                        <a:pt x="11017" y="1805"/>
                      </a:lnTo>
                      <a:lnTo>
                        <a:pt x="11017" y="1782"/>
                      </a:lnTo>
                      <a:lnTo>
                        <a:pt x="11017" y="1773"/>
                      </a:lnTo>
                      <a:close/>
                      <a:moveTo>
                        <a:pt x="6481" y="1773"/>
                      </a:moveTo>
                      <a:lnTo>
                        <a:pt x="5876" y="1773"/>
                      </a:lnTo>
                      <a:lnTo>
                        <a:pt x="5888" y="3559"/>
                      </a:lnTo>
                      <a:lnTo>
                        <a:pt x="6382" y="3125"/>
                      </a:lnTo>
                      <a:lnTo>
                        <a:pt x="6386" y="3117"/>
                      </a:lnTo>
                      <a:lnTo>
                        <a:pt x="6398" y="3094"/>
                      </a:lnTo>
                      <a:lnTo>
                        <a:pt x="6406" y="3077"/>
                      </a:lnTo>
                      <a:lnTo>
                        <a:pt x="6415" y="3058"/>
                      </a:lnTo>
                      <a:lnTo>
                        <a:pt x="6424" y="3036"/>
                      </a:lnTo>
                      <a:lnTo>
                        <a:pt x="6434" y="3010"/>
                      </a:lnTo>
                      <a:lnTo>
                        <a:pt x="6443" y="2983"/>
                      </a:lnTo>
                      <a:lnTo>
                        <a:pt x="6452" y="2952"/>
                      </a:lnTo>
                      <a:lnTo>
                        <a:pt x="6461" y="2920"/>
                      </a:lnTo>
                      <a:lnTo>
                        <a:pt x="6468" y="2886"/>
                      </a:lnTo>
                      <a:lnTo>
                        <a:pt x="6473" y="2850"/>
                      </a:lnTo>
                      <a:lnTo>
                        <a:pt x="6479" y="2812"/>
                      </a:lnTo>
                      <a:lnTo>
                        <a:pt x="6480" y="2792"/>
                      </a:lnTo>
                      <a:lnTo>
                        <a:pt x="6481" y="2773"/>
                      </a:lnTo>
                      <a:lnTo>
                        <a:pt x="6481" y="2753"/>
                      </a:lnTo>
                      <a:lnTo>
                        <a:pt x="6481" y="2733"/>
                      </a:lnTo>
                      <a:lnTo>
                        <a:pt x="6480" y="2686"/>
                      </a:lnTo>
                      <a:lnTo>
                        <a:pt x="6479" y="2630"/>
                      </a:lnTo>
                      <a:lnTo>
                        <a:pt x="6479" y="2564"/>
                      </a:lnTo>
                      <a:lnTo>
                        <a:pt x="6478" y="2491"/>
                      </a:lnTo>
                      <a:lnTo>
                        <a:pt x="6478" y="2414"/>
                      </a:lnTo>
                      <a:lnTo>
                        <a:pt x="6478" y="2334"/>
                      </a:lnTo>
                      <a:lnTo>
                        <a:pt x="6478" y="2252"/>
                      </a:lnTo>
                      <a:lnTo>
                        <a:pt x="6479" y="2171"/>
                      </a:lnTo>
                      <a:lnTo>
                        <a:pt x="6479" y="2093"/>
                      </a:lnTo>
                      <a:lnTo>
                        <a:pt x="6479" y="2020"/>
                      </a:lnTo>
                      <a:lnTo>
                        <a:pt x="6480" y="1952"/>
                      </a:lnTo>
                      <a:lnTo>
                        <a:pt x="6480" y="1892"/>
                      </a:lnTo>
                      <a:lnTo>
                        <a:pt x="6480" y="1844"/>
                      </a:lnTo>
                      <a:lnTo>
                        <a:pt x="6481" y="1805"/>
                      </a:lnTo>
                      <a:lnTo>
                        <a:pt x="6481" y="1782"/>
                      </a:lnTo>
                      <a:lnTo>
                        <a:pt x="6481" y="1773"/>
                      </a:lnTo>
                      <a:close/>
                      <a:moveTo>
                        <a:pt x="1303" y="2202"/>
                      </a:moveTo>
                      <a:lnTo>
                        <a:pt x="2588" y="2051"/>
                      </a:lnTo>
                      <a:lnTo>
                        <a:pt x="2589" y="2054"/>
                      </a:lnTo>
                      <a:lnTo>
                        <a:pt x="2588" y="2062"/>
                      </a:lnTo>
                      <a:lnTo>
                        <a:pt x="2586" y="2072"/>
                      </a:lnTo>
                      <a:lnTo>
                        <a:pt x="2581" y="2085"/>
                      </a:lnTo>
                      <a:lnTo>
                        <a:pt x="2577" y="2092"/>
                      </a:lnTo>
                      <a:lnTo>
                        <a:pt x="2573" y="2100"/>
                      </a:lnTo>
                      <a:lnTo>
                        <a:pt x="2566" y="2107"/>
                      </a:lnTo>
                      <a:lnTo>
                        <a:pt x="2559" y="2115"/>
                      </a:lnTo>
                      <a:lnTo>
                        <a:pt x="2550" y="2122"/>
                      </a:lnTo>
                      <a:lnTo>
                        <a:pt x="2540" y="2129"/>
                      </a:lnTo>
                      <a:lnTo>
                        <a:pt x="2527" y="2135"/>
                      </a:lnTo>
                      <a:lnTo>
                        <a:pt x="2512" y="2140"/>
                      </a:lnTo>
                      <a:lnTo>
                        <a:pt x="2487" y="2147"/>
                      </a:lnTo>
                      <a:lnTo>
                        <a:pt x="2443" y="2155"/>
                      </a:lnTo>
                      <a:lnTo>
                        <a:pt x="2385" y="2165"/>
                      </a:lnTo>
                      <a:lnTo>
                        <a:pt x="2312" y="2176"/>
                      </a:lnTo>
                      <a:lnTo>
                        <a:pt x="2230" y="2189"/>
                      </a:lnTo>
                      <a:lnTo>
                        <a:pt x="2142" y="2202"/>
                      </a:lnTo>
                      <a:lnTo>
                        <a:pt x="2048" y="2216"/>
                      </a:lnTo>
                      <a:lnTo>
                        <a:pt x="1953" y="2230"/>
                      </a:lnTo>
                      <a:lnTo>
                        <a:pt x="1858" y="2243"/>
                      </a:lnTo>
                      <a:lnTo>
                        <a:pt x="1768" y="2256"/>
                      </a:lnTo>
                      <a:lnTo>
                        <a:pt x="1684" y="2267"/>
                      </a:lnTo>
                      <a:lnTo>
                        <a:pt x="1609" y="2278"/>
                      </a:lnTo>
                      <a:lnTo>
                        <a:pt x="1546" y="2286"/>
                      </a:lnTo>
                      <a:lnTo>
                        <a:pt x="1497" y="2292"/>
                      </a:lnTo>
                      <a:lnTo>
                        <a:pt x="1466" y="2297"/>
                      </a:lnTo>
                      <a:lnTo>
                        <a:pt x="1454" y="2299"/>
                      </a:lnTo>
                      <a:lnTo>
                        <a:pt x="1437" y="2298"/>
                      </a:lnTo>
                      <a:lnTo>
                        <a:pt x="1398" y="2293"/>
                      </a:lnTo>
                      <a:lnTo>
                        <a:pt x="1387" y="2291"/>
                      </a:lnTo>
                      <a:lnTo>
                        <a:pt x="1377" y="2288"/>
                      </a:lnTo>
                      <a:lnTo>
                        <a:pt x="1366" y="2285"/>
                      </a:lnTo>
                      <a:lnTo>
                        <a:pt x="1357" y="2281"/>
                      </a:lnTo>
                      <a:lnTo>
                        <a:pt x="1348" y="2276"/>
                      </a:lnTo>
                      <a:lnTo>
                        <a:pt x="1341" y="2271"/>
                      </a:lnTo>
                      <a:lnTo>
                        <a:pt x="1337" y="2268"/>
                      </a:lnTo>
                      <a:lnTo>
                        <a:pt x="1335" y="2265"/>
                      </a:lnTo>
                      <a:lnTo>
                        <a:pt x="1333" y="2261"/>
                      </a:lnTo>
                      <a:lnTo>
                        <a:pt x="1331" y="2257"/>
                      </a:lnTo>
                      <a:lnTo>
                        <a:pt x="1326" y="2243"/>
                      </a:lnTo>
                      <a:lnTo>
                        <a:pt x="1321" y="2232"/>
                      </a:lnTo>
                      <a:lnTo>
                        <a:pt x="1316" y="2222"/>
                      </a:lnTo>
                      <a:lnTo>
                        <a:pt x="1312" y="2215"/>
                      </a:lnTo>
                      <a:lnTo>
                        <a:pt x="1307" y="2205"/>
                      </a:lnTo>
                      <a:lnTo>
                        <a:pt x="1303" y="2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92" name="Freeform 7"/>
                <p:cNvSpPr>
                  <a:spLocks noEditPoints="1"/>
                </p:cNvSpPr>
                <p:nvPr/>
              </p:nvSpPr>
              <p:spPr bwMode="auto">
                <a:xfrm>
                  <a:off x="9586913" y="3060700"/>
                  <a:ext cx="1512888" cy="342900"/>
                </a:xfrm>
                <a:custGeom>
                  <a:avLst/>
                  <a:gdLst/>
                  <a:ahLst/>
                  <a:cxnLst>
                    <a:cxn ang="0">
                      <a:pos x="12983" y="15"/>
                    </a:cxn>
                    <a:cxn ang="0">
                      <a:pos x="13125" y="80"/>
                    </a:cxn>
                    <a:cxn ang="0">
                      <a:pos x="13238" y="187"/>
                    </a:cxn>
                    <a:cxn ang="0">
                      <a:pos x="13309" y="327"/>
                    </a:cxn>
                    <a:cxn ang="0">
                      <a:pos x="13330" y="2696"/>
                    </a:cxn>
                    <a:cxn ang="0">
                      <a:pos x="12299" y="2713"/>
                    </a:cxn>
                    <a:cxn ang="0">
                      <a:pos x="11963" y="2746"/>
                    </a:cxn>
                    <a:cxn ang="0">
                      <a:pos x="10964" y="2808"/>
                    </a:cxn>
                    <a:cxn ang="0">
                      <a:pos x="9474" y="2891"/>
                    </a:cxn>
                    <a:cxn ang="0">
                      <a:pos x="8162" y="2957"/>
                    </a:cxn>
                    <a:cxn ang="0">
                      <a:pos x="7295" y="2994"/>
                    </a:cxn>
                    <a:cxn ang="0">
                      <a:pos x="6428" y="3021"/>
                    </a:cxn>
                    <a:cxn ang="0">
                      <a:pos x="5784" y="3017"/>
                    </a:cxn>
                    <a:cxn ang="0">
                      <a:pos x="5142" y="2996"/>
                    </a:cxn>
                    <a:cxn ang="0">
                      <a:pos x="3825" y="2933"/>
                    </a:cxn>
                    <a:cxn ang="0">
                      <a:pos x="2239" y="2842"/>
                    </a:cxn>
                    <a:cxn ang="0">
                      <a:pos x="1229" y="2779"/>
                    </a:cxn>
                    <a:cxn ang="0">
                      <a:pos x="923" y="2776"/>
                    </a:cxn>
                    <a:cxn ang="0">
                      <a:pos x="463" y="2809"/>
                    </a:cxn>
                    <a:cxn ang="0">
                      <a:pos x="4" y="2842"/>
                    </a:cxn>
                    <a:cxn ang="0">
                      <a:pos x="2" y="417"/>
                    </a:cxn>
                    <a:cxn ang="0">
                      <a:pos x="45" y="263"/>
                    </a:cxn>
                    <a:cxn ang="0">
                      <a:pos x="136" y="136"/>
                    </a:cxn>
                    <a:cxn ang="0">
                      <a:pos x="262" y="46"/>
                    </a:cxn>
                    <a:cxn ang="0">
                      <a:pos x="416" y="2"/>
                    </a:cxn>
                    <a:cxn ang="0">
                      <a:pos x="6288" y="165"/>
                    </a:cxn>
                    <a:cxn ang="0">
                      <a:pos x="6323" y="197"/>
                    </a:cxn>
                    <a:cxn ang="0">
                      <a:pos x="6331" y="246"/>
                    </a:cxn>
                    <a:cxn ang="0">
                      <a:pos x="6306" y="286"/>
                    </a:cxn>
                    <a:cxn ang="0">
                      <a:pos x="6260" y="303"/>
                    </a:cxn>
                    <a:cxn ang="0">
                      <a:pos x="6215" y="286"/>
                    </a:cxn>
                    <a:cxn ang="0">
                      <a:pos x="6190" y="246"/>
                    </a:cxn>
                    <a:cxn ang="0">
                      <a:pos x="6198" y="197"/>
                    </a:cxn>
                    <a:cxn ang="0">
                      <a:pos x="6233" y="165"/>
                    </a:cxn>
                    <a:cxn ang="0">
                      <a:pos x="6679" y="161"/>
                    </a:cxn>
                    <a:cxn ang="0">
                      <a:pos x="6721" y="186"/>
                    </a:cxn>
                    <a:cxn ang="0">
                      <a:pos x="6737" y="231"/>
                    </a:cxn>
                    <a:cxn ang="0">
                      <a:pos x="6721" y="277"/>
                    </a:cxn>
                    <a:cxn ang="0">
                      <a:pos x="6679" y="301"/>
                    </a:cxn>
                    <a:cxn ang="0">
                      <a:pos x="6631" y="295"/>
                    </a:cxn>
                    <a:cxn ang="0">
                      <a:pos x="6600" y="260"/>
                    </a:cxn>
                    <a:cxn ang="0">
                      <a:pos x="6596" y="210"/>
                    </a:cxn>
                    <a:cxn ang="0">
                      <a:pos x="6625" y="172"/>
                    </a:cxn>
                    <a:cxn ang="0">
                      <a:pos x="7069" y="160"/>
                    </a:cxn>
                    <a:cxn ang="0">
                      <a:pos x="7115" y="177"/>
                    </a:cxn>
                    <a:cxn ang="0">
                      <a:pos x="7140" y="217"/>
                    </a:cxn>
                    <a:cxn ang="0">
                      <a:pos x="7132" y="265"/>
                    </a:cxn>
                    <a:cxn ang="0">
                      <a:pos x="7098" y="297"/>
                    </a:cxn>
                    <a:cxn ang="0">
                      <a:pos x="7048" y="300"/>
                    </a:cxn>
                    <a:cxn ang="0">
                      <a:pos x="7011" y="271"/>
                    </a:cxn>
                    <a:cxn ang="0">
                      <a:pos x="6998" y="224"/>
                    </a:cxn>
                    <a:cxn ang="0">
                      <a:pos x="7019" y="181"/>
                    </a:cxn>
                    <a:cxn ang="0">
                      <a:pos x="7062" y="160"/>
                    </a:cxn>
                    <a:cxn ang="0">
                      <a:pos x="589" y="468"/>
                    </a:cxn>
                    <a:cxn ang="0">
                      <a:pos x="8587" y="2531"/>
                    </a:cxn>
                    <a:cxn ang="0">
                      <a:pos x="8898" y="468"/>
                    </a:cxn>
                  </a:cxnLst>
                  <a:rect l="0" t="0" r="r" b="b"/>
                  <a:pathLst>
                    <a:path w="13330" h="3022">
                      <a:moveTo>
                        <a:pt x="463" y="0"/>
                      </a:moveTo>
                      <a:lnTo>
                        <a:pt x="12867" y="0"/>
                      </a:lnTo>
                      <a:lnTo>
                        <a:pt x="12891" y="1"/>
                      </a:lnTo>
                      <a:lnTo>
                        <a:pt x="12914" y="2"/>
                      </a:lnTo>
                      <a:lnTo>
                        <a:pt x="12937" y="5"/>
                      </a:lnTo>
                      <a:lnTo>
                        <a:pt x="12960" y="10"/>
                      </a:lnTo>
                      <a:lnTo>
                        <a:pt x="12983" y="15"/>
                      </a:lnTo>
                      <a:lnTo>
                        <a:pt x="13004" y="21"/>
                      </a:lnTo>
                      <a:lnTo>
                        <a:pt x="13026" y="29"/>
                      </a:lnTo>
                      <a:lnTo>
                        <a:pt x="13046" y="36"/>
                      </a:lnTo>
                      <a:lnTo>
                        <a:pt x="13068" y="46"/>
                      </a:lnTo>
                      <a:lnTo>
                        <a:pt x="13088" y="56"/>
                      </a:lnTo>
                      <a:lnTo>
                        <a:pt x="13107" y="67"/>
                      </a:lnTo>
                      <a:lnTo>
                        <a:pt x="13125" y="80"/>
                      </a:lnTo>
                      <a:lnTo>
                        <a:pt x="13144" y="93"/>
                      </a:lnTo>
                      <a:lnTo>
                        <a:pt x="13161" y="106"/>
                      </a:lnTo>
                      <a:lnTo>
                        <a:pt x="13178" y="121"/>
                      </a:lnTo>
                      <a:lnTo>
                        <a:pt x="13194" y="136"/>
                      </a:lnTo>
                      <a:lnTo>
                        <a:pt x="13210" y="152"/>
                      </a:lnTo>
                      <a:lnTo>
                        <a:pt x="13224" y="169"/>
                      </a:lnTo>
                      <a:lnTo>
                        <a:pt x="13238" y="187"/>
                      </a:lnTo>
                      <a:lnTo>
                        <a:pt x="13250" y="205"/>
                      </a:lnTo>
                      <a:lnTo>
                        <a:pt x="13263" y="223"/>
                      </a:lnTo>
                      <a:lnTo>
                        <a:pt x="13274" y="244"/>
                      </a:lnTo>
                      <a:lnTo>
                        <a:pt x="13284" y="263"/>
                      </a:lnTo>
                      <a:lnTo>
                        <a:pt x="13294" y="284"/>
                      </a:lnTo>
                      <a:lnTo>
                        <a:pt x="13303" y="305"/>
                      </a:lnTo>
                      <a:lnTo>
                        <a:pt x="13309" y="327"/>
                      </a:lnTo>
                      <a:lnTo>
                        <a:pt x="13315" y="348"/>
                      </a:lnTo>
                      <a:lnTo>
                        <a:pt x="13321" y="370"/>
                      </a:lnTo>
                      <a:lnTo>
                        <a:pt x="13325" y="394"/>
                      </a:lnTo>
                      <a:lnTo>
                        <a:pt x="13328" y="417"/>
                      </a:lnTo>
                      <a:lnTo>
                        <a:pt x="13330" y="440"/>
                      </a:lnTo>
                      <a:lnTo>
                        <a:pt x="13330" y="464"/>
                      </a:lnTo>
                      <a:lnTo>
                        <a:pt x="13330" y="2696"/>
                      </a:lnTo>
                      <a:lnTo>
                        <a:pt x="12564" y="2668"/>
                      </a:lnTo>
                      <a:lnTo>
                        <a:pt x="12520" y="2677"/>
                      </a:lnTo>
                      <a:lnTo>
                        <a:pt x="12475" y="2686"/>
                      </a:lnTo>
                      <a:lnTo>
                        <a:pt x="12432" y="2693"/>
                      </a:lnTo>
                      <a:lnTo>
                        <a:pt x="12387" y="2700"/>
                      </a:lnTo>
                      <a:lnTo>
                        <a:pt x="12344" y="2707"/>
                      </a:lnTo>
                      <a:lnTo>
                        <a:pt x="12299" y="2713"/>
                      </a:lnTo>
                      <a:lnTo>
                        <a:pt x="12255" y="2719"/>
                      </a:lnTo>
                      <a:lnTo>
                        <a:pt x="12211" y="2724"/>
                      </a:lnTo>
                      <a:lnTo>
                        <a:pt x="12161" y="2730"/>
                      </a:lnTo>
                      <a:lnTo>
                        <a:pt x="12112" y="2734"/>
                      </a:lnTo>
                      <a:lnTo>
                        <a:pt x="12062" y="2738"/>
                      </a:lnTo>
                      <a:lnTo>
                        <a:pt x="12013" y="2741"/>
                      </a:lnTo>
                      <a:lnTo>
                        <a:pt x="11963" y="2746"/>
                      </a:lnTo>
                      <a:lnTo>
                        <a:pt x="11913" y="2749"/>
                      </a:lnTo>
                      <a:lnTo>
                        <a:pt x="11864" y="2752"/>
                      </a:lnTo>
                      <a:lnTo>
                        <a:pt x="11814" y="2755"/>
                      </a:lnTo>
                      <a:lnTo>
                        <a:pt x="11602" y="2769"/>
                      </a:lnTo>
                      <a:lnTo>
                        <a:pt x="11389" y="2783"/>
                      </a:lnTo>
                      <a:lnTo>
                        <a:pt x="11176" y="2796"/>
                      </a:lnTo>
                      <a:lnTo>
                        <a:pt x="10964" y="2808"/>
                      </a:lnTo>
                      <a:lnTo>
                        <a:pt x="10751" y="2821"/>
                      </a:lnTo>
                      <a:lnTo>
                        <a:pt x="10538" y="2834"/>
                      </a:lnTo>
                      <a:lnTo>
                        <a:pt x="10326" y="2846"/>
                      </a:lnTo>
                      <a:lnTo>
                        <a:pt x="10112" y="2857"/>
                      </a:lnTo>
                      <a:lnTo>
                        <a:pt x="9899" y="2869"/>
                      </a:lnTo>
                      <a:lnTo>
                        <a:pt x="9687" y="2881"/>
                      </a:lnTo>
                      <a:lnTo>
                        <a:pt x="9474" y="2891"/>
                      </a:lnTo>
                      <a:lnTo>
                        <a:pt x="9262" y="2903"/>
                      </a:lnTo>
                      <a:lnTo>
                        <a:pt x="9049" y="2914"/>
                      </a:lnTo>
                      <a:lnTo>
                        <a:pt x="8835" y="2924"/>
                      </a:lnTo>
                      <a:lnTo>
                        <a:pt x="8623" y="2935"/>
                      </a:lnTo>
                      <a:lnTo>
                        <a:pt x="8410" y="2946"/>
                      </a:lnTo>
                      <a:lnTo>
                        <a:pt x="8287" y="2951"/>
                      </a:lnTo>
                      <a:lnTo>
                        <a:pt x="8162" y="2957"/>
                      </a:lnTo>
                      <a:lnTo>
                        <a:pt x="8039" y="2963"/>
                      </a:lnTo>
                      <a:lnTo>
                        <a:pt x="7915" y="2968"/>
                      </a:lnTo>
                      <a:lnTo>
                        <a:pt x="7791" y="2974"/>
                      </a:lnTo>
                      <a:lnTo>
                        <a:pt x="7667" y="2980"/>
                      </a:lnTo>
                      <a:lnTo>
                        <a:pt x="7544" y="2985"/>
                      </a:lnTo>
                      <a:lnTo>
                        <a:pt x="7419" y="2990"/>
                      </a:lnTo>
                      <a:lnTo>
                        <a:pt x="7295" y="2994"/>
                      </a:lnTo>
                      <a:lnTo>
                        <a:pt x="7171" y="3000"/>
                      </a:lnTo>
                      <a:lnTo>
                        <a:pt x="7047" y="3004"/>
                      </a:lnTo>
                      <a:lnTo>
                        <a:pt x="6924" y="3008"/>
                      </a:lnTo>
                      <a:lnTo>
                        <a:pt x="6799" y="3012"/>
                      </a:lnTo>
                      <a:lnTo>
                        <a:pt x="6676" y="3016"/>
                      </a:lnTo>
                      <a:lnTo>
                        <a:pt x="6552" y="3019"/>
                      </a:lnTo>
                      <a:lnTo>
                        <a:pt x="6428" y="3021"/>
                      </a:lnTo>
                      <a:lnTo>
                        <a:pt x="6336" y="3022"/>
                      </a:lnTo>
                      <a:lnTo>
                        <a:pt x="6244" y="3022"/>
                      </a:lnTo>
                      <a:lnTo>
                        <a:pt x="6152" y="3022"/>
                      </a:lnTo>
                      <a:lnTo>
                        <a:pt x="6061" y="3022"/>
                      </a:lnTo>
                      <a:lnTo>
                        <a:pt x="5968" y="3021"/>
                      </a:lnTo>
                      <a:lnTo>
                        <a:pt x="5877" y="3019"/>
                      </a:lnTo>
                      <a:lnTo>
                        <a:pt x="5784" y="3017"/>
                      </a:lnTo>
                      <a:lnTo>
                        <a:pt x="5693" y="3015"/>
                      </a:lnTo>
                      <a:lnTo>
                        <a:pt x="5601" y="3012"/>
                      </a:lnTo>
                      <a:lnTo>
                        <a:pt x="5509" y="3009"/>
                      </a:lnTo>
                      <a:lnTo>
                        <a:pt x="5417" y="3006"/>
                      </a:lnTo>
                      <a:lnTo>
                        <a:pt x="5325" y="3003"/>
                      </a:lnTo>
                      <a:lnTo>
                        <a:pt x="5233" y="2999"/>
                      </a:lnTo>
                      <a:lnTo>
                        <a:pt x="5142" y="2996"/>
                      </a:lnTo>
                      <a:lnTo>
                        <a:pt x="5049" y="2991"/>
                      </a:lnTo>
                      <a:lnTo>
                        <a:pt x="4958" y="2988"/>
                      </a:lnTo>
                      <a:lnTo>
                        <a:pt x="4732" y="2977"/>
                      </a:lnTo>
                      <a:lnTo>
                        <a:pt x="4504" y="2967"/>
                      </a:lnTo>
                      <a:lnTo>
                        <a:pt x="4278" y="2956"/>
                      </a:lnTo>
                      <a:lnTo>
                        <a:pt x="4051" y="2944"/>
                      </a:lnTo>
                      <a:lnTo>
                        <a:pt x="3825" y="2933"/>
                      </a:lnTo>
                      <a:lnTo>
                        <a:pt x="3598" y="2921"/>
                      </a:lnTo>
                      <a:lnTo>
                        <a:pt x="3372" y="2908"/>
                      </a:lnTo>
                      <a:lnTo>
                        <a:pt x="3144" y="2896"/>
                      </a:lnTo>
                      <a:lnTo>
                        <a:pt x="2918" y="2883"/>
                      </a:lnTo>
                      <a:lnTo>
                        <a:pt x="2691" y="2870"/>
                      </a:lnTo>
                      <a:lnTo>
                        <a:pt x="2465" y="2856"/>
                      </a:lnTo>
                      <a:lnTo>
                        <a:pt x="2239" y="2842"/>
                      </a:lnTo>
                      <a:lnTo>
                        <a:pt x="2012" y="2829"/>
                      </a:lnTo>
                      <a:lnTo>
                        <a:pt x="1786" y="2815"/>
                      </a:lnTo>
                      <a:lnTo>
                        <a:pt x="1559" y="2800"/>
                      </a:lnTo>
                      <a:lnTo>
                        <a:pt x="1333" y="2786"/>
                      </a:lnTo>
                      <a:lnTo>
                        <a:pt x="1298" y="2784"/>
                      </a:lnTo>
                      <a:lnTo>
                        <a:pt x="1264" y="2781"/>
                      </a:lnTo>
                      <a:lnTo>
                        <a:pt x="1229" y="2779"/>
                      </a:lnTo>
                      <a:lnTo>
                        <a:pt x="1194" y="2776"/>
                      </a:lnTo>
                      <a:lnTo>
                        <a:pt x="1158" y="2774"/>
                      </a:lnTo>
                      <a:lnTo>
                        <a:pt x="1124" y="2772"/>
                      </a:lnTo>
                      <a:lnTo>
                        <a:pt x="1089" y="2770"/>
                      </a:lnTo>
                      <a:lnTo>
                        <a:pt x="1054" y="2768"/>
                      </a:lnTo>
                      <a:lnTo>
                        <a:pt x="988" y="2772"/>
                      </a:lnTo>
                      <a:lnTo>
                        <a:pt x="923" y="2776"/>
                      </a:lnTo>
                      <a:lnTo>
                        <a:pt x="858" y="2782"/>
                      </a:lnTo>
                      <a:lnTo>
                        <a:pt x="792" y="2786"/>
                      </a:lnTo>
                      <a:lnTo>
                        <a:pt x="726" y="2790"/>
                      </a:lnTo>
                      <a:lnTo>
                        <a:pt x="660" y="2796"/>
                      </a:lnTo>
                      <a:lnTo>
                        <a:pt x="595" y="2800"/>
                      </a:lnTo>
                      <a:lnTo>
                        <a:pt x="529" y="2805"/>
                      </a:lnTo>
                      <a:lnTo>
                        <a:pt x="463" y="2809"/>
                      </a:lnTo>
                      <a:lnTo>
                        <a:pt x="397" y="2815"/>
                      </a:lnTo>
                      <a:lnTo>
                        <a:pt x="332" y="2819"/>
                      </a:lnTo>
                      <a:lnTo>
                        <a:pt x="266" y="2823"/>
                      </a:lnTo>
                      <a:lnTo>
                        <a:pt x="201" y="2829"/>
                      </a:lnTo>
                      <a:lnTo>
                        <a:pt x="135" y="2833"/>
                      </a:lnTo>
                      <a:lnTo>
                        <a:pt x="69" y="2838"/>
                      </a:lnTo>
                      <a:lnTo>
                        <a:pt x="4" y="2842"/>
                      </a:lnTo>
                      <a:lnTo>
                        <a:pt x="2" y="2827"/>
                      </a:lnTo>
                      <a:lnTo>
                        <a:pt x="1" y="2813"/>
                      </a:lnTo>
                      <a:lnTo>
                        <a:pt x="0" y="2798"/>
                      </a:lnTo>
                      <a:lnTo>
                        <a:pt x="0" y="2783"/>
                      </a:lnTo>
                      <a:lnTo>
                        <a:pt x="0" y="464"/>
                      </a:lnTo>
                      <a:lnTo>
                        <a:pt x="1" y="440"/>
                      </a:lnTo>
                      <a:lnTo>
                        <a:pt x="2" y="417"/>
                      </a:lnTo>
                      <a:lnTo>
                        <a:pt x="5" y="394"/>
                      </a:lnTo>
                      <a:lnTo>
                        <a:pt x="9" y="370"/>
                      </a:lnTo>
                      <a:lnTo>
                        <a:pt x="15" y="348"/>
                      </a:lnTo>
                      <a:lnTo>
                        <a:pt x="21" y="327"/>
                      </a:lnTo>
                      <a:lnTo>
                        <a:pt x="28" y="305"/>
                      </a:lnTo>
                      <a:lnTo>
                        <a:pt x="36" y="284"/>
                      </a:lnTo>
                      <a:lnTo>
                        <a:pt x="45" y="263"/>
                      </a:lnTo>
                      <a:lnTo>
                        <a:pt x="56" y="244"/>
                      </a:lnTo>
                      <a:lnTo>
                        <a:pt x="67" y="223"/>
                      </a:lnTo>
                      <a:lnTo>
                        <a:pt x="79" y="205"/>
                      </a:lnTo>
                      <a:lnTo>
                        <a:pt x="92" y="187"/>
                      </a:lnTo>
                      <a:lnTo>
                        <a:pt x="106" y="169"/>
                      </a:lnTo>
                      <a:lnTo>
                        <a:pt x="121" y="152"/>
                      </a:lnTo>
                      <a:lnTo>
                        <a:pt x="136" y="136"/>
                      </a:lnTo>
                      <a:lnTo>
                        <a:pt x="152" y="121"/>
                      </a:lnTo>
                      <a:lnTo>
                        <a:pt x="169" y="106"/>
                      </a:lnTo>
                      <a:lnTo>
                        <a:pt x="187" y="93"/>
                      </a:lnTo>
                      <a:lnTo>
                        <a:pt x="205" y="80"/>
                      </a:lnTo>
                      <a:lnTo>
                        <a:pt x="223" y="67"/>
                      </a:lnTo>
                      <a:lnTo>
                        <a:pt x="243" y="56"/>
                      </a:lnTo>
                      <a:lnTo>
                        <a:pt x="262" y="46"/>
                      </a:lnTo>
                      <a:lnTo>
                        <a:pt x="283" y="36"/>
                      </a:lnTo>
                      <a:lnTo>
                        <a:pt x="305" y="29"/>
                      </a:lnTo>
                      <a:lnTo>
                        <a:pt x="326" y="21"/>
                      </a:lnTo>
                      <a:lnTo>
                        <a:pt x="347" y="15"/>
                      </a:lnTo>
                      <a:lnTo>
                        <a:pt x="370" y="10"/>
                      </a:lnTo>
                      <a:lnTo>
                        <a:pt x="393" y="5"/>
                      </a:lnTo>
                      <a:lnTo>
                        <a:pt x="416" y="2"/>
                      </a:lnTo>
                      <a:lnTo>
                        <a:pt x="440" y="1"/>
                      </a:lnTo>
                      <a:lnTo>
                        <a:pt x="463" y="0"/>
                      </a:lnTo>
                      <a:close/>
                      <a:moveTo>
                        <a:pt x="6260" y="160"/>
                      </a:moveTo>
                      <a:lnTo>
                        <a:pt x="6268" y="160"/>
                      </a:lnTo>
                      <a:lnTo>
                        <a:pt x="6274" y="161"/>
                      </a:lnTo>
                      <a:lnTo>
                        <a:pt x="6282" y="163"/>
                      </a:lnTo>
                      <a:lnTo>
                        <a:pt x="6288" y="165"/>
                      </a:lnTo>
                      <a:lnTo>
                        <a:pt x="6294" y="168"/>
                      </a:lnTo>
                      <a:lnTo>
                        <a:pt x="6300" y="172"/>
                      </a:lnTo>
                      <a:lnTo>
                        <a:pt x="6306" y="177"/>
                      </a:lnTo>
                      <a:lnTo>
                        <a:pt x="6310" y="181"/>
                      </a:lnTo>
                      <a:lnTo>
                        <a:pt x="6316" y="186"/>
                      </a:lnTo>
                      <a:lnTo>
                        <a:pt x="6320" y="191"/>
                      </a:lnTo>
                      <a:lnTo>
                        <a:pt x="6323" y="197"/>
                      </a:lnTo>
                      <a:lnTo>
                        <a:pt x="6326" y="203"/>
                      </a:lnTo>
                      <a:lnTo>
                        <a:pt x="6328" y="210"/>
                      </a:lnTo>
                      <a:lnTo>
                        <a:pt x="6331" y="217"/>
                      </a:lnTo>
                      <a:lnTo>
                        <a:pt x="6332" y="224"/>
                      </a:lnTo>
                      <a:lnTo>
                        <a:pt x="6332" y="231"/>
                      </a:lnTo>
                      <a:lnTo>
                        <a:pt x="6332" y="238"/>
                      </a:lnTo>
                      <a:lnTo>
                        <a:pt x="6331" y="246"/>
                      </a:lnTo>
                      <a:lnTo>
                        <a:pt x="6328" y="252"/>
                      </a:lnTo>
                      <a:lnTo>
                        <a:pt x="6326" y="260"/>
                      </a:lnTo>
                      <a:lnTo>
                        <a:pt x="6323" y="265"/>
                      </a:lnTo>
                      <a:lnTo>
                        <a:pt x="6320" y="271"/>
                      </a:lnTo>
                      <a:lnTo>
                        <a:pt x="6316" y="277"/>
                      </a:lnTo>
                      <a:lnTo>
                        <a:pt x="6310" y="282"/>
                      </a:lnTo>
                      <a:lnTo>
                        <a:pt x="6306" y="286"/>
                      </a:lnTo>
                      <a:lnTo>
                        <a:pt x="6300" y="290"/>
                      </a:lnTo>
                      <a:lnTo>
                        <a:pt x="6294" y="295"/>
                      </a:lnTo>
                      <a:lnTo>
                        <a:pt x="6288" y="297"/>
                      </a:lnTo>
                      <a:lnTo>
                        <a:pt x="6282" y="300"/>
                      </a:lnTo>
                      <a:lnTo>
                        <a:pt x="6274" y="301"/>
                      </a:lnTo>
                      <a:lnTo>
                        <a:pt x="6268" y="302"/>
                      </a:lnTo>
                      <a:lnTo>
                        <a:pt x="6260" y="303"/>
                      </a:lnTo>
                      <a:lnTo>
                        <a:pt x="6253" y="302"/>
                      </a:lnTo>
                      <a:lnTo>
                        <a:pt x="6246" y="301"/>
                      </a:lnTo>
                      <a:lnTo>
                        <a:pt x="6239" y="300"/>
                      </a:lnTo>
                      <a:lnTo>
                        <a:pt x="6233" y="297"/>
                      </a:lnTo>
                      <a:lnTo>
                        <a:pt x="6226" y="295"/>
                      </a:lnTo>
                      <a:lnTo>
                        <a:pt x="6220" y="290"/>
                      </a:lnTo>
                      <a:lnTo>
                        <a:pt x="6215" y="286"/>
                      </a:lnTo>
                      <a:lnTo>
                        <a:pt x="6209" y="282"/>
                      </a:lnTo>
                      <a:lnTo>
                        <a:pt x="6205" y="277"/>
                      </a:lnTo>
                      <a:lnTo>
                        <a:pt x="6201" y="271"/>
                      </a:lnTo>
                      <a:lnTo>
                        <a:pt x="6198" y="265"/>
                      </a:lnTo>
                      <a:lnTo>
                        <a:pt x="6194" y="260"/>
                      </a:lnTo>
                      <a:lnTo>
                        <a:pt x="6192" y="252"/>
                      </a:lnTo>
                      <a:lnTo>
                        <a:pt x="6190" y="246"/>
                      </a:lnTo>
                      <a:lnTo>
                        <a:pt x="6189" y="238"/>
                      </a:lnTo>
                      <a:lnTo>
                        <a:pt x="6189" y="231"/>
                      </a:lnTo>
                      <a:lnTo>
                        <a:pt x="6189" y="224"/>
                      </a:lnTo>
                      <a:lnTo>
                        <a:pt x="6190" y="217"/>
                      </a:lnTo>
                      <a:lnTo>
                        <a:pt x="6192" y="210"/>
                      </a:lnTo>
                      <a:lnTo>
                        <a:pt x="6194" y="203"/>
                      </a:lnTo>
                      <a:lnTo>
                        <a:pt x="6198" y="197"/>
                      </a:lnTo>
                      <a:lnTo>
                        <a:pt x="6201" y="191"/>
                      </a:lnTo>
                      <a:lnTo>
                        <a:pt x="6205" y="186"/>
                      </a:lnTo>
                      <a:lnTo>
                        <a:pt x="6209" y="181"/>
                      </a:lnTo>
                      <a:lnTo>
                        <a:pt x="6215" y="177"/>
                      </a:lnTo>
                      <a:lnTo>
                        <a:pt x="6220" y="172"/>
                      </a:lnTo>
                      <a:lnTo>
                        <a:pt x="6226" y="168"/>
                      </a:lnTo>
                      <a:lnTo>
                        <a:pt x="6233" y="165"/>
                      </a:lnTo>
                      <a:lnTo>
                        <a:pt x="6239" y="163"/>
                      </a:lnTo>
                      <a:lnTo>
                        <a:pt x="6246" y="161"/>
                      </a:lnTo>
                      <a:lnTo>
                        <a:pt x="6253" y="160"/>
                      </a:lnTo>
                      <a:lnTo>
                        <a:pt x="6260" y="160"/>
                      </a:lnTo>
                      <a:close/>
                      <a:moveTo>
                        <a:pt x="6665" y="160"/>
                      </a:moveTo>
                      <a:lnTo>
                        <a:pt x="6672" y="160"/>
                      </a:lnTo>
                      <a:lnTo>
                        <a:pt x="6679" y="161"/>
                      </a:lnTo>
                      <a:lnTo>
                        <a:pt x="6687" y="163"/>
                      </a:lnTo>
                      <a:lnTo>
                        <a:pt x="6693" y="165"/>
                      </a:lnTo>
                      <a:lnTo>
                        <a:pt x="6699" y="168"/>
                      </a:lnTo>
                      <a:lnTo>
                        <a:pt x="6705" y="172"/>
                      </a:lnTo>
                      <a:lnTo>
                        <a:pt x="6710" y="177"/>
                      </a:lnTo>
                      <a:lnTo>
                        <a:pt x="6715" y="181"/>
                      </a:lnTo>
                      <a:lnTo>
                        <a:pt x="6721" y="186"/>
                      </a:lnTo>
                      <a:lnTo>
                        <a:pt x="6724" y="191"/>
                      </a:lnTo>
                      <a:lnTo>
                        <a:pt x="6728" y="197"/>
                      </a:lnTo>
                      <a:lnTo>
                        <a:pt x="6731" y="203"/>
                      </a:lnTo>
                      <a:lnTo>
                        <a:pt x="6733" y="210"/>
                      </a:lnTo>
                      <a:lnTo>
                        <a:pt x="6736" y="217"/>
                      </a:lnTo>
                      <a:lnTo>
                        <a:pt x="6737" y="224"/>
                      </a:lnTo>
                      <a:lnTo>
                        <a:pt x="6737" y="231"/>
                      </a:lnTo>
                      <a:lnTo>
                        <a:pt x="6737" y="238"/>
                      </a:lnTo>
                      <a:lnTo>
                        <a:pt x="6736" y="246"/>
                      </a:lnTo>
                      <a:lnTo>
                        <a:pt x="6733" y="252"/>
                      </a:lnTo>
                      <a:lnTo>
                        <a:pt x="6731" y="260"/>
                      </a:lnTo>
                      <a:lnTo>
                        <a:pt x="6728" y="265"/>
                      </a:lnTo>
                      <a:lnTo>
                        <a:pt x="6724" y="271"/>
                      </a:lnTo>
                      <a:lnTo>
                        <a:pt x="6721" y="277"/>
                      </a:lnTo>
                      <a:lnTo>
                        <a:pt x="6715" y="282"/>
                      </a:lnTo>
                      <a:lnTo>
                        <a:pt x="6710" y="286"/>
                      </a:lnTo>
                      <a:lnTo>
                        <a:pt x="6705" y="290"/>
                      </a:lnTo>
                      <a:lnTo>
                        <a:pt x="6699" y="295"/>
                      </a:lnTo>
                      <a:lnTo>
                        <a:pt x="6693" y="297"/>
                      </a:lnTo>
                      <a:lnTo>
                        <a:pt x="6687" y="300"/>
                      </a:lnTo>
                      <a:lnTo>
                        <a:pt x="6679" y="301"/>
                      </a:lnTo>
                      <a:lnTo>
                        <a:pt x="6672" y="302"/>
                      </a:lnTo>
                      <a:lnTo>
                        <a:pt x="6665" y="303"/>
                      </a:lnTo>
                      <a:lnTo>
                        <a:pt x="6658" y="302"/>
                      </a:lnTo>
                      <a:lnTo>
                        <a:pt x="6651" y="301"/>
                      </a:lnTo>
                      <a:lnTo>
                        <a:pt x="6644" y="300"/>
                      </a:lnTo>
                      <a:lnTo>
                        <a:pt x="6637" y="297"/>
                      </a:lnTo>
                      <a:lnTo>
                        <a:pt x="6631" y="295"/>
                      </a:lnTo>
                      <a:lnTo>
                        <a:pt x="6625" y="290"/>
                      </a:lnTo>
                      <a:lnTo>
                        <a:pt x="6620" y="286"/>
                      </a:lnTo>
                      <a:lnTo>
                        <a:pt x="6614" y="282"/>
                      </a:lnTo>
                      <a:lnTo>
                        <a:pt x="6610" y="277"/>
                      </a:lnTo>
                      <a:lnTo>
                        <a:pt x="6606" y="271"/>
                      </a:lnTo>
                      <a:lnTo>
                        <a:pt x="6602" y="265"/>
                      </a:lnTo>
                      <a:lnTo>
                        <a:pt x="6600" y="260"/>
                      </a:lnTo>
                      <a:lnTo>
                        <a:pt x="6596" y="252"/>
                      </a:lnTo>
                      <a:lnTo>
                        <a:pt x="6595" y="246"/>
                      </a:lnTo>
                      <a:lnTo>
                        <a:pt x="6594" y="238"/>
                      </a:lnTo>
                      <a:lnTo>
                        <a:pt x="6593" y="231"/>
                      </a:lnTo>
                      <a:lnTo>
                        <a:pt x="6594" y="224"/>
                      </a:lnTo>
                      <a:lnTo>
                        <a:pt x="6595" y="217"/>
                      </a:lnTo>
                      <a:lnTo>
                        <a:pt x="6596" y="210"/>
                      </a:lnTo>
                      <a:lnTo>
                        <a:pt x="6600" y="203"/>
                      </a:lnTo>
                      <a:lnTo>
                        <a:pt x="6602" y="197"/>
                      </a:lnTo>
                      <a:lnTo>
                        <a:pt x="6606" y="191"/>
                      </a:lnTo>
                      <a:lnTo>
                        <a:pt x="6610" y="186"/>
                      </a:lnTo>
                      <a:lnTo>
                        <a:pt x="6614" y="181"/>
                      </a:lnTo>
                      <a:lnTo>
                        <a:pt x="6620" y="177"/>
                      </a:lnTo>
                      <a:lnTo>
                        <a:pt x="6625" y="172"/>
                      </a:lnTo>
                      <a:lnTo>
                        <a:pt x="6631" y="168"/>
                      </a:lnTo>
                      <a:lnTo>
                        <a:pt x="6637" y="165"/>
                      </a:lnTo>
                      <a:lnTo>
                        <a:pt x="6644" y="163"/>
                      </a:lnTo>
                      <a:lnTo>
                        <a:pt x="6651" y="161"/>
                      </a:lnTo>
                      <a:lnTo>
                        <a:pt x="6658" y="160"/>
                      </a:lnTo>
                      <a:lnTo>
                        <a:pt x="6665" y="160"/>
                      </a:lnTo>
                      <a:close/>
                      <a:moveTo>
                        <a:pt x="7069" y="160"/>
                      </a:moveTo>
                      <a:lnTo>
                        <a:pt x="7077" y="160"/>
                      </a:lnTo>
                      <a:lnTo>
                        <a:pt x="7084" y="161"/>
                      </a:lnTo>
                      <a:lnTo>
                        <a:pt x="7091" y="163"/>
                      </a:lnTo>
                      <a:lnTo>
                        <a:pt x="7098" y="165"/>
                      </a:lnTo>
                      <a:lnTo>
                        <a:pt x="7103" y="168"/>
                      </a:lnTo>
                      <a:lnTo>
                        <a:pt x="7110" y="172"/>
                      </a:lnTo>
                      <a:lnTo>
                        <a:pt x="7115" y="177"/>
                      </a:lnTo>
                      <a:lnTo>
                        <a:pt x="7120" y="181"/>
                      </a:lnTo>
                      <a:lnTo>
                        <a:pt x="7125" y="186"/>
                      </a:lnTo>
                      <a:lnTo>
                        <a:pt x="7129" y="191"/>
                      </a:lnTo>
                      <a:lnTo>
                        <a:pt x="7132" y="197"/>
                      </a:lnTo>
                      <a:lnTo>
                        <a:pt x="7135" y="203"/>
                      </a:lnTo>
                      <a:lnTo>
                        <a:pt x="7139" y="210"/>
                      </a:lnTo>
                      <a:lnTo>
                        <a:pt x="7140" y="217"/>
                      </a:lnTo>
                      <a:lnTo>
                        <a:pt x="7141" y="224"/>
                      </a:lnTo>
                      <a:lnTo>
                        <a:pt x="7142" y="231"/>
                      </a:lnTo>
                      <a:lnTo>
                        <a:pt x="7141" y="238"/>
                      </a:lnTo>
                      <a:lnTo>
                        <a:pt x="7140" y="246"/>
                      </a:lnTo>
                      <a:lnTo>
                        <a:pt x="7139" y="252"/>
                      </a:lnTo>
                      <a:lnTo>
                        <a:pt x="7135" y="260"/>
                      </a:lnTo>
                      <a:lnTo>
                        <a:pt x="7132" y="265"/>
                      </a:lnTo>
                      <a:lnTo>
                        <a:pt x="7129" y="271"/>
                      </a:lnTo>
                      <a:lnTo>
                        <a:pt x="7125" y="277"/>
                      </a:lnTo>
                      <a:lnTo>
                        <a:pt x="7120" y="282"/>
                      </a:lnTo>
                      <a:lnTo>
                        <a:pt x="7115" y="286"/>
                      </a:lnTo>
                      <a:lnTo>
                        <a:pt x="7110" y="290"/>
                      </a:lnTo>
                      <a:lnTo>
                        <a:pt x="7103" y="295"/>
                      </a:lnTo>
                      <a:lnTo>
                        <a:pt x="7098" y="297"/>
                      </a:lnTo>
                      <a:lnTo>
                        <a:pt x="7091" y="300"/>
                      </a:lnTo>
                      <a:lnTo>
                        <a:pt x="7084" y="301"/>
                      </a:lnTo>
                      <a:lnTo>
                        <a:pt x="7077" y="302"/>
                      </a:lnTo>
                      <a:lnTo>
                        <a:pt x="7069" y="303"/>
                      </a:lnTo>
                      <a:lnTo>
                        <a:pt x="7062" y="302"/>
                      </a:lnTo>
                      <a:lnTo>
                        <a:pt x="7056" y="301"/>
                      </a:lnTo>
                      <a:lnTo>
                        <a:pt x="7048" y="300"/>
                      </a:lnTo>
                      <a:lnTo>
                        <a:pt x="7042" y="297"/>
                      </a:lnTo>
                      <a:lnTo>
                        <a:pt x="7035" y="295"/>
                      </a:lnTo>
                      <a:lnTo>
                        <a:pt x="7030" y="290"/>
                      </a:lnTo>
                      <a:lnTo>
                        <a:pt x="7025" y="286"/>
                      </a:lnTo>
                      <a:lnTo>
                        <a:pt x="7019" y="282"/>
                      </a:lnTo>
                      <a:lnTo>
                        <a:pt x="7014" y="277"/>
                      </a:lnTo>
                      <a:lnTo>
                        <a:pt x="7011" y="271"/>
                      </a:lnTo>
                      <a:lnTo>
                        <a:pt x="7007" y="265"/>
                      </a:lnTo>
                      <a:lnTo>
                        <a:pt x="7004" y="260"/>
                      </a:lnTo>
                      <a:lnTo>
                        <a:pt x="7001" y="252"/>
                      </a:lnTo>
                      <a:lnTo>
                        <a:pt x="6999" y="246"/>
                      </a:lnTo>
                      <a:lnTo>
                        <a:pt x="6998" y="238"/>
                      </a:lnTo>
                      <a:lnTo>
                        <a:pt x="6998" y="231"/>
                      </a:lnTo>
                      <a:lnTo>
                        <a:pt x="6998" y="224"/>
                      </a:lnTo>
                      <a:lnTo>
                        <a:pt x="6999" y="217"/>
                      </a:lnTo>
                      <a:lnTo>
                        <a:pt x="7001" y="210"/>
                      </a:lnTo>
                      <a:lnTo>
                        <a:pt x="7004" y="203"/>
                      </a:lnTo>
                      <a:lnTo>
                        <a:pt x="7007" y="197"/>
                      </a:lnTo>
                      <a:lnTo>
                        <a:pt x="7011" y="191"/>
                      </a:lnTo>
                      <a:lnTo>
                        <a:pt x="7014" y="186"/>
                      </a:lnTo>
                      <a:lnTo>
                        <a:pt x="7019" y="181"/>
                      </a:lnTo>
                      <a:lnTo>
                        <a:pt x="7025" y="177"/>
                      </a:lnTo>
                      <a:lnTo>
                        <a:pt x="7030" y="172"/>
                      </a:lnTo>
                      <a:lnTo>
                        <a:pt x="7035" y="168"/>
                      </a:lnTo>
                      <a:lnTo>
                        <a:pt x="7042" y="165"/>
                      </a:lnTo>
                      <a:lnTo>
                        <a:pt x="7048" y="163"/>
                      </a:lnTo>
                      <a:lnTo>
                        <a:pt x="7056" y="161"/>
                      </a:lnTo>
                      <a:lnTo>
                        <a:pt x="7062" y="160"/>
                      </a:lnTo>
                      <a:lnTo>
                        <a:pt x="7069" y="160"/>
                      </a:lnTo>
                      <a:close/>
                      <a:moveTo>
                        <a:pt x="6044" y="78"/>
                      </a:moveTo>
                      <a:lnTo>
                        <a:pt x="7286" y="78"/>
                      </a:lnTo>
                      <a:lnTo>
                        <a:pt x="7286" y="385"/>
                      </a:lnTo>
                      <a:lnTo>
                        <a:pt x="6044" y="385"/>
                      </a:lnTo>
                      <a:lnTo>
                        <a:pt x="6044" y="78"/>
                      </a:lnTo>
                      <a:close/>
                      <a:moveTo>
                        <a:pt x="589" y="468"/>
                      </a:moveTo>
                      <a:lnTo>
                        <a:pt x="4432" y="468"/>
                      </a:lnTo>
                      <a:lnTo>
                        <a:pt x="4432" y="2531"/>
                      </a:lnTo>
                      <a:lnTo>
                        <a:pt x="589" y="2531"/>
                      </a:lnTo>
                      <a:lnTo>
                        <a:pt x="589" y="468"/>
                      </a:lnTo>
                      <a:close/>
                      <a:moveTo>
                        <a:pt x="4743" y="468"/>
                      </a:moveTo>
                      <a:lnTo>
                        <a:pt x="8587" y="468"/>
                      </a:lnTo>
                      <a:lnTo>
                        <a:pt x="8587" y="2531"/>
                      </a:lnTo>
                      <a:lnTo>
                        <a:pt x="4743" y="2531"/>
                      </a:lnTo>
                      <a:lnTo>
                        <a:pt x="4743" y="468"/>
                      </a:lnTo>
                      <a:close/>
                      <a:moveTo>
                        <a:pt x="8898" y="468"/>
                      </a:moveTo>
                      <a:lnTo>
                        <a:pt x="12741" y="468"/>
                      </a:lnTo>
                      <a:lnTo>
                        <a:pt x="12741" y="2531"/>
                      </a:lnTo>
                      <a:lnTo>
                        <a:pt x="8898" y="2531"/>
                      </a:lnTo>
                      <a:lnTo>
                        <a:pt x="8898" y="4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nvGrpSpPr>
              <p:cNvPr id="44" name="组合 198"/>
              <p:cNvGrpSpPr/>
              <p:nvPr/>
            </p:nvGrpSpPr>
            <p:grpSpPr>
              <a:xfrm>
                <a:off x="-583221" y="3441738"/>
                <a:ext cx="206454" cy="175314"/>
                <a:chOff x="-297471" y="2514638"/>
                <a:chExt cx="206454" cy="175314"/>
              </a:xfrm>
              <a:grpFill/>
            </p:grpSpPr>
            <p:sp>
              <p:nvSpPr>
                <p:cNvPr id="87"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88"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89"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90"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nvGrpSpPr>
              <p:cNvPr id="45" name="组合 199"/>
              <p:cNvGrpSpPr/>
              <p:nvPr/>
            </p:nvGrpSpPr>
            <p:grpSpPr>
              <a:xfrm>
                <a:off x="-103227" y="3441738"/>
                <a:ext cx="206454" cy="175314"/>
                <a:chOff x="-297471" y="2514638"/>
                <a:chExt cx="206454" cy="175314"/>
              </a:xfrm>
              <a:grpFill/>
            </p:grpSpPr>
            <p:sp>
              <p:nvSpPr>
                <p:cNvPr id="83"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84"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85"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86"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nvGrpSpPr>
              <p:cNvPr id="46" name="组合 204"/>
              <p:cNvGrpSpPr/>
              <p:nvPr/>
            </p:nvGrpSpPr>
            <p:grpSpPr>
              <a:xfrm>
                <a:off x="361950" y="3441738"/>
                <a:ext cx="206454" cy="175314"/>
                <a:chOff x="-297471" y="2514638"/>
                <a:chExt cx="206454" cy="175314"/>
              </a:xfrm>
              <a:grpFill/>
            </p:grpSpPr>
            <p:sp>
              <p:nvSpPr>
                <p:cNvPr id="79"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80"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81"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82"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grpSp>
          <p:nvGrpSpPr>
            <p:cNvPr id="47" name="组合 387"/>
            <p:cNvGrpSpPr/>
            <p:nvPr/>
          </p:nvGrpSpPr>
          <p:grpSpPr>
            <a:xfrm>
              <a:off x="4944056" y="2915738"/>
              <a:ext cx="232998" cy="570283"/>
              <a:chOff x="4622166" y="3061494"/>
              <a:chExt cx="489584" cy="615667"/>
            </a:xfrm>
            <a:solidFill>
              <a:schemeClr val="tx1">
                <a:lumMod val="50000"/>
                <a:lumOff val="50000"/>
              </a:schemeClr>
            </a:solidFill>
          </p:grpSpPr>
          <p:grpSp>
            <p:nvGrpSpPr>
              <p:cNvPr id="48" name="组合 376"/>
              <p:cNvGrpSpPr/>
              <p:nvPr/>
            </p:nvGrpSpPr>
            <p:grpSpPr>
              <a:xfrm>
                <a:off x="4622166" y="3467100"/>
                <a:ext cx="489584" cy="210061"/>
                <a:chOff x="3298897" y="4095287"/>
                <a:chExt cx="1257750" cy="591162"/>
              </a:xfrm>
              <a:grpFill/>
            </p:grpSpPr>
            <p:sp>
              <p:nvSpPr>
                <p:cNvPr id="7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7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grpSp>
            <p:nvGrpSpPr>
              <p:cNvPr id="66" name="组合 379"/>
              <p:cNvGrpSpPr/>
              <p:nvPr/>
            </p:nvGrpSpPr>
            <p:grpSpPr>
              <a:xfrm>
                <a:off x="4622166" y="3263900"/>
                <a:ext cx="489584" cy="210061"/>
                <a:chOff x="3298897" y="4095287"/>
                <a:chExt cx="1257750" cy="591162"/>
              </a:xfrm>
              <a:grpFill/>
            </p:grpSpPr>
            <p:sp>
              <p:nvSpPr>
                <p:cNvPr id="71"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72"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grpSp>
            <p:nvGrpSpPr>
              <p:cNvPr id="67" name="组合 388"/>
              <p:cNvGrpSpPr/>
              <p:nvPr/>
            </p:nvGrpSpPr>
            <p:grpSpPr>
              <a:xfrm>
                <a:off x="4622166" y="3061494"/>
                <a:ext cx="489584" cy="210061"/>
                <a:chOff x="3298897" y="4095287"/>
                <a:chExt cx="1257750" cy="591162"/>
              </a:xfrm>
              <a:grpFill/>
            </p:grpSpPr>
            <p:sp>
              <p:nvSpPr>
                <p:cNvPr id="6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7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grpSp>
        <p:grpSp>
          <p:nvGrpSpPr>
            <p:cNvPr id="68" name="组合 366"/>
            <p:cNvGrpSpPr/>
            <p:nvPr/>
          </p:nvGrpSpPr>
          <p:grpSpPr>
            <a:xfrm>
              <a:off x="5306124" y="2907214"/>
              <a:ext cx="237894" cy="537116"/>
              <a:chOff x="1323596" y="2785388"/>
              <a:chExt cx="644215" cy="653740"/>
            </a:xfrm>
            <a:solidFill>
              <a:schemeClr val="tx1">
                <a:lumMod val="50000"/>
                <a:lumOff val="50000"/>
              </a:schemeClr>
            </a:solidFill>
          </p:grpSpPr>
          <p:sp>
            <p:nvSpPr>
              <p:cNvPr id="60" name="Freeform 510"/>
              <p:cNvSpPr>
                <a:spLocks noEditPoints="1"/>
              </p:cNvSpPr>
              <p:nvPr/>
            </p:nvSpPr>
            <p:spPr bwMode="auto">
              <a:xfrm>
                <a:off x="1323596" y="3217833"/>
                <a:ext cx="644215" cy="221295"/>
              </a:xfrm>
              <a:custGeom>
                <a:avLst/>
                <a:gdLst/>
                <a:ahLst/>
                <a:cxnLst>
                  <a:cxn ang="0">
                    <a:pos x="2" y="78"/>
                  </a:cxn>
                  <a:cxn ang="0">
                    <a:pos x="18" y="90"/>
                  </a:cxn>
                  <a:cxn ang="0">
                    <a:pos x="252" y="88"/>
                  </a:cxn>
                  <a:cxn ang="0">
                    <a:pos x="262" y="72"/>
                  </a:cxn>
                  <a:cxn ang="0">
                    <a:pos x="260" y="10"/>
                  </a:cxn>
                  <a:cxn ang="0">
                    <a:pos x="244" y="0"/>
                  </a:cxn>
                  <a:cxn ang="0">
                    <a:pos x="10" y="2"/>
                  </a:cxn>
                  <a:cxn ang="0">
                    <a:pos x="0" y="18"/>
                  </a:cxn>
                  <a:cxn ang="0">
                    <a:pos x="74" y="72"/>
                  </a:cxn>
                  <a:cxn ang="0">
                    <a:pos x="76" y="14"/>
                  </a:cxn>
                  <a:cxn ang="0">
                    <a:pos x="86" y="10"/>
                  </a:cxn>
                  <a:cxn ang="0">
                    <a:pos x="96" y="12"/>
                  </a:cxn>
                  <a:cxn ang="0">
                    <a:pos x="98" y="72"/>
                  </a:cxn>
                  <a:cxn ang="0">
                    <a:pos x="96" y="78"/>
                  </a:cxn>
                  <a:cxn ang="0">
                    <a:pos x="86" y="80"/>
                  </a:cxn>
                  <a:cxn ang="0">
                    <a:pos x="76" y="74"/>
                  </a:cxn>
                  <a:cxn ang="0">
                    <a:pos x="136" y="60"/>
                  </a:cxn>
                  <a:cxn ang="0">
                    <a:pos x="124" y="56"/>
                  </a:cxn>
                  <a:cxn ang="0">
                    <a:pos x="120" y="44"/>
                  </a:cxn>
                  <a:cxn ang="0">
                    <a:pos x="130" y="30"/>
                  </a:cxn>
                  <a:cxn ang="0">
                    <a:pos x="142" y="30"/>
                  </a:cxn>
                  <a:cxn ang="0">
                    <a:pos x="152" y="44"/>
                  </a:cxn>
                  <a:cxn ang="0">
                    <a:pos x="148" y="56"/>
                  </a:cxn>
                  <a:cxn ang="0">
                    <a:pos x="136" y="60"/>
                  </a:cxn>
                  <a:cxn ang="0">
                    <a:pos x="176" y="38"/>
                  </a:cxn>
                  <a:cxn ang="0">
                    <a:pos x="190" y="28"/>
                  </a:cxn>
                  <a:cxn ang="0">
                    <a:pos x="202" y="34"/>
                  </a:cxn>
                  <a:cxn ang="0">
                    <a:pos x="206" y="44"/>
                  </a:cxn>
                  <a:cxn ang="0">
                    <a:pos x="196" y="60"/>
                  </a:cxn>
                  <a:cxn ang="0">
                    <a:pos x="184" y="60"/>
                  </a:cxn>
                  <a:cxn ang="0">
                    <a:pos x="174" y="44"/>
                  </a:cxn>
                  <a:cxn ang="0">
                    <a:pos x="220" y="44"/>
                  </a:cxn>
                  <a:cxn ang="0">
                    <a:pos x="230" y="30"/>
                  </a:cxn>
                  <a:cxn ang="0">
                    <a:pos x="242" y="30"/>
                  </a:cxn>
                  <a:cxn ang="0">
                    <a:pos x="252" y="44"/>
                  </a:cxn>
                  <a:cxn ang="0">
                    <a:pos x="248" y="56"/>
                  </a:cxn>
                  <a:cxn ang="0">
                    <a:pos x="236" y="60"/>
                  </a:cxn>
                  <a:cxn ang="0">
                    <a:pos x="222" y="50"/>
                  </a:cxn>
                  <a:cxn ang="0">
                    <a:pos x="54" y="44"/>
                  </a:cxn>
                  <a:cxn ang="0">
                    <a:pos x="48" y="56"/>
                  </a:cxn>
                  <a:cxn ang="0">
                    <a:pos x="38" y="60"/>
                  </a:cxn>
                  <a:cxn ang="0">
                    <a:pos x="22" y="50"/>
                  </a:cxn>
                  <a:cxn ang="0">
                    <a:pos x="22" y="38"/>
                  </a:cxn>
                  <a:cxn ang="0">
                    <a:pos x="38" y="28"/>
                  </a:cxn>
                  <a:cxn ang="0">
                    <a:pos x="48" y="34"/>
                  </a:cxn>
                  <a:cxn ang="0">
                    <a:pos x="54" y="44"/>
                  </a:cxn>
                </a:cxnLst>
                <a:rect l="0" t="0" r="r" b="b"/>
                <a:pathLst>
                  <a:path w="262" h="90">
                    <a:moveTo>
                      <a:pt x="0" y="72"/>
                    </a:moveTo>
                    <a:lnTo>
                      <a:pt x="0" y="72"/>
                    </a:lnTo>
                    <a:lnTo>
                      <a:pt x="2" y="78"/>
                    </a:lnTo>
                    <a:lnTo>
                      <a:pt x="6" y="84"/>
                    </a:lnTo>
                    <a:lnTo>
                      <a:pt x="10" y="88"/>
                    </a:lnTo>
                    <a:lnTo>
                      <a:pt x="18" y="90"/>
                    </a:lnTo>
                    <a:lnTo>
                      <a:pt x="244" y="90"/>
                    </a:lnTo>
                    <a:lnTo>
                      <a:pt x="244" y="90"/>
                    </a:lnTo>
                    <a:lnTo>
                      <a:pt x="252" y="88"/>
                    </a:lnTo>
                    <a:lnTo>
                      <a:pt x="256" y="84"/>
                    </a:lnTo>
                    <a:lnTo>
                      <a:pt x="260" y="78"/>
                    </a:lnTo>
                    <a:lnTo>
                      <a:pt x="262" y="72"/>
                    </a:lnTo>
                    <a:lnTo>
                      <a:pt x="262" y="18"/>
                    </a:lnTo>
                    <a:lnTo>
                      <a:pt x="262" y="18"/>
                    </a:lnTo>
                    <a:lnTo>
                      <a:pt x="260" y="10"/>
                    </a:lnTo>
                    <a:lnTo>
                      <a:pt x="256" y="6"/>
                    </a:lnTo>
                    <a:lnTo>
                      <a:pt x="252" y="2"/>
                    </a:lnTo>
                    <a:lnTo>
                      <a:pt x="244" y="0"/>
                    </a:lnTo>
                    <a:lnTo>
                      <a:pt x="18" y="0"/>
                    </a:lnTo>
                    <a:lnTo>
                      <a:pt x="18" y="0"/>
                    </a:lnTo>
                    <a:lnTo>
                      <a:pt x="10" y="2"/>
                    </a:lnTo>
                    <a:lnTo>
                      <a:pt x="6" y="6"/>
                    </a:lnTo>
                    <a:lnTo>
                      <a:pt x="2" y="10"/>
                    </a:lnTo>
                    <a:lnTo>
                      <a:pt x="0" y="18"/>
                    </a:lnTo>
                    <a:lnTo>
                      <a:pt x="0" y="72"/>
                    </a:lnTo>
                    <a:lnTo>
                      <a:pt x="0" y="72"/>
                    </a:lnTo>
                    <a:close/>
                    <a:moveTo>
                      <a:pt x="74" y="72"/>
                    </a:moveTo>
                    <a:lnTo>
                      <a:pt x="74" y="18"/>
                    </a:lnTo>
                    <a:lnTo>
                      <a:pt x="74" y="18"/>
                    </a:lnTo>
                    <a:lnTo>
                      <a:pt x="76" y="14"/>
                    </a:lnTo>
                    <a:lnTo>
                      <a:pt x="78" y="12"/>
                    </a:lnTo>
                    <a:lnTo>
                      <a:pt x="82" y="10"/>
                    </a:lnTo>
                    <a:lnTo>
                      <a:pt x="86" y="10"/>
                    </a:lnTo>
                    <a:lnTo>
                      <a:pt x="86" y="10"/>
                    </a:lnTo>
                    <a:lnTo>
                      <a:pt x="92" y="10"/>
                    </a:lnTo>
                    <a:lnTo>
                      <a:pt x="96" y="12"/>
                    </a:lnTo>
                    <a:lnTo>
                      <a:pt x="98" y="14"/>
                    </a:lnTo>
                    <a:lnTo>
                      <a:pt x="98" y="18"/>
                    </a:lnTo>
                    <a:lnTo>
                      <a:pt x="98" y="72"/>
                    </a:lnTo>
                    <a:lnTo>
                      <a:pt x="98" y="72"/>
                    </a:lnTo>
                    <a:lnTo>
                      <a:pt x="98" y="74"/>
                    </a:lnTo>
                    <a:lnTo>
                      <a:pt x="96" y="78"/>
                    </a:lnTo>
                    <a:lnTo>
                      <a:pt x="92" y="78"/>
                    </a:lnTo>
                    <a:lnTo>
                      <a:pt x="86" y="80"/>
                    </a:lnTo>
                    <a:lnTo>
                      <a:pt x="86" y="80"/>
                    </a:lnTo>
                    <a:lnTo>
                      <a:pt x="82" y="78"/>
                    </a:lnTo>
                    <a:lnTo>
                      <a:pt x="78" y="78"/>
                    </a:lnTo>
                    <a:lnTo>
                      <a:pt x="76" y="74"/>
                    </a:lnTo>
                    <a:lnTo>
                      <a:pt x="74" y="72"/>
                    </a:lnTo>
                    <a:lnTo>
                      <a:pt x="74" y="72"/>
                    </a:lnTo>
                    <a:close/>
                    <a:moveTo>
                      <a:pt x="136" y="60"/>
                    </a:moveTo>
                    <a:lnTo>
                      <a:pt x="136" y="60"/>
                    </a:lnTo>
                    <a:lnTo>
                      <a:pt x="130" y="60"/>
                    </a:lnTo>
                    <a:lnTo>
                      <a:pt x="124" y="56"/>
                    </a:lnTo>
                    <a:lnTo>
                      <a:pt x="122" y="50"/>
                    </a:lnTo>
                    <a:lnTo>
                      <a:pt x="120" y="44"/>
                    </a:lnTo>
                    <a:lnTo>
                      <a:pt x="120" y="44"/>
                    </a:lnTo>
                    <a:lnTo>
                      <a:pt x="122" y="38"/>
                    </a:lnTo>
                    <a:lnTo>
                      <a:pt x="124" y="34"/>
                    </a:lnTo>
                    <a:lnTo>
                      <a:pt x="130" y="30"/>
                    </a:lnTo>
                    <a:lnTo>
                      <a:pt x="136" y="28"/>
                    </a:lnTo>
                    <a:lnTo>
                      <a:pt x="136" y="28"/>
                    </a:lnTo>
                    <a:lnTo>
                      <a:pt x="142" y="30"/>
                    </a:lnTo>
                    <a:lnTo>
                      <a:pt x="148" y="34"/>
                    </a:lnTo>
                    <a:lnTo>
                      <a:pt x="150" y="38"/>
                    </a:lnTo>
                    <a:lnTo>
                      <a:pt x="152" y="44"/>
                    </a:lnTo>
                    <a:lnTo>
                      <a:pt x="152" y="44"/>
                    </a:lnTo>
                    <a:lnTo>
                      <a:pt x="150" y="50"/>
                    </a:lnTo>
                    <a:lnTo>
                      <a:pt x="148" y="56"/>
                    </a:lnTo>
                    <a:lnTo>
                      <a:pt x="142" y="60"/>
                    </a:lnTo>
                    <a:lnTo>
                      <a:pt x="136" y="60"/>
                    </a:lnTo>
                    <a:lnTo>
                      <a:pt x="136" y="60"/>
                    </a:lnTo>
                    <a:close/>
                    <a:moveTo>
                      <a:pt x="174" y="44"/>
                    </a:moveTo>
                    <a:lnTo>
                      <a:pt x="174" y="44"/>
                    </a:lnTo>
                    <a:lnTo>
                      <a:pt x="176" y="38"/>
                    </a:lnTo>
                    <a:lnTo>
                      <a:pt x="178" y="34"/>
                    </a:lnTo>
                    <a:lnTo>
                      <a:pt x="184" y="30"/>
                    </a:lnTo>
                    <a:lnTo>
                      <a:pt x="190" y="28"/>
                    </a:lnTo>
                    <a:lnTo>
                      <a:pt x="190" y="28"/>
                    </a:lnTo>
                    <a:lnTo>
                      <a:pt x="196" y="30"/>
                    </a:lnTo>
                    <a:lnTo>
                      <a:pt x="202" y="34"/>
                    </a:lnTo>
                    <a:lnTo>
                      <a:pt x="204" y="38"/>
                    </a:lnTo>
                    <a:lnTo>
                      <a:pt x="206" y="44"/>
                    </a:lnTo>
                    <a:lnTo>
                      <a:pt x="206" y="44"/>
                    </a:lnTo>
                    <a:lnTo>
                      <a:pt x="204" y="50"/>
                    </a:lnTo>
                    <a:lnTo>
                      <a:pt x="202" y="56"/>
                    </a:lnTo>
                    <a:lnTo>
                      <a:pt x="196" y="60"/>
                    </a:lnTo>
                    <a:lnTo>
                      <a:pt x="190" y="60"/>
                    </a:lnTo>
                    <a:lnTo>
                      <a:pt x="190" y="60"/>
                    </a:lnTo>
                    <a:lnTo>
                      <a:pt x="184" y="60"/>
                    </a:lnTo>
                    <a:lnTo>
                      <a:pt x="178" y="56"/>
                    </a:lnTo>
                    <a:lnTo>
                      <a:pt x="176" y="50"/>
                    </a:lnTo>
                    <a:lnTo>
                      <a:pt x="174" y="44"/>
                    </a:lnTo>
                    <a:lnTo>
                      <a:pt x="174" y="44"/>
                    </a:lnTo>
                    <a:close/>
                    <a:moveTo>
                      <a:pt x="220" y="44"/>
                    </a:moveTo>
                    <a:lnTo>
                      <a:pt x="220" y="44"/>
                    </a:lnTo>
                    <a:lnTo>
                      <a:pt x="222" y="38"/>
                    </a:lnTo>
                    <a:lnTo>
                      <a:pt x="226" y="34"/>
                    </a:lnTo>
                    <a:lnTo>
                      <a:pt x="230" y="30"/>
                    </a:lnTo>
                    <a:lnTo>
                      <a:pt x="236" y="28"/>
                    </a:lnTo>
                    <a:lnTo>
                      <a:pt x="236" y="28"/>
                    </a:lnTo>
                    <a:lnTo>
                      <a:pt x="242" y="30"/>
                    </a:lnTo>
                    <a:lnTo>
                      <a:pt x="248" y="34"/>
                    </a:lnTo>
                    <a:lnTo>
                      <a:pt x="252" y="38"/>
                    </a:lnTo>
                    <a:lnTo>
                      <a:pt x="252" y="44"/>
                    </a:lnTo>
                    <a:lnTo>
                      <a:pt x="252" y="44"/>
                    </a:lnTo>
                    <a:lnTo>
                      <a:pt x="252" y="50"/>
                    </a:lnTo>
                    <a:lnTo>
                      <a:pt x="248" y="56"/>
                    </a:lnTo>
                    <a:lnTo>
                      <a:pt x="242" y="60"/>
                    </a:lnTo>
                    <a:lnTo>
                      <a:pt x="236" y="60"/>
                    </a:lnTo>
                    <a:lnTo>
                      <a:pt x="236" y="60"/>
                    </a:lnTo>
                    <a:lnTo>
                      <a:pt x="230" y="60"/>
                    </a:lnTo>
                    <a:lnTo>
                      <a:pt x="226" y="56"/>
                    </a:lnTo>
                    <a:lnTo>
                      <a:pt x="222" y="50"/>
                    </a:lnTo>
                    <a:lnTo>
                      <a:pt x="220" y="44"/>
                    </a:lnTo>
                    <a:lnTo>
                      <a:pt x="220" y="44"/>
                    </a:lnTo>
                    <a:close/>
                    <a:moveTo>
                      <a:pt x="54" y="44"/>
                    </a:moveTo>
                    <a:lnTo>
                      <a:pt x="54" y="44"/>
                    </a:lnTo>
                    <a:lnTo>
                      <a:pt x="52" y="50"/>
                    </a:lnTo>
                    <a:lnTo>
                      <a:pt x="48" y="56"/>
                    </a:lnTo>
                    <a:lnTo>
                      <a:pt x="44" y="60"/>
                    </a:lnTo>
                    <a:lnTo>
                      <a:pt x="38" y="60"/>
                    </a:lnTo>
                    <a:lnTo>
                      <a:pt x="38" y="60"/>
                    </a:lnTo>
                    <a:lnTo>
                      <a:pt x="32" y="60"/>
                    </a:lnTo>
                    <a:lnTo>
                      <a:pt x="26" y="56"/>
                    </a:lnTo>
                    <a:lnTo>
                      <a:pt x="22" y="50"/>
                    </a:lnTo>
                    <a:lnTo>
                      <a:pt x="22" y="44"/>
                    </a:lnTo>
                    <a:lnTo>
                      <a:pt x="22" y="44"/>
                    </a:lnTo>
                    <a:lnTo>
                      <a:pt x="22" y="38"/>
                    </a:lnTo>
                    <a:lnTo>
                      <a:pt x="26" y="34"/>
                    </a:lnTo>
                    <a:lnTo>
                      <a:pt x="32" y="30"/>
                    </a:lnTo>
                    <a:lnTo>
                      <a:pt x="38" y="28"/>
                    </a:lnTo>
                    <a:lnTo>
                      <a:pt x="38" y="28"/>
                    </a:lnTo>
                    <a:lnTo>
                      <a:pt x="44" y="30"/>
                    </a:lnTo>
                    <a:lnTo>
                      <a:pt x="48" y="34"/>
                    </a:lnTo>
                    <a:lnTo>
                      <a:pt x="52" y="38"/>
                    </a:lnTo>
                    <a:lnTo>
                      <a:pt x="54" y="44"/>
                    </a:lnTo>
                    <a:lnTo>
                      <a:pt x="5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61" name="Freeform 511"/>
              <p:cNvSpPr>
                <a:spLocks/>
              </p:cNvSpPr>
              <p:nvPr/>
            </p:nvSpPr>
            <p:spPr bwMode="auto">
              <a:xfrm>
                <a:off x="1446896" y="2785388"/>
                <a:ext cx="368825" cy="93436"/>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62" name="Freeform 512"/>
              <p:cNvSpPr>
                <a:spLocks/>
              </p:cNvSpPr>
              <p:nvPr/>
            </p:nvSpPr>
            <p:spPr bwMode="auto">
              <a:xfrm>
                <a:off x="1491155" y="2873906"/>
                <a:ext cx="280307" cy="78683"/>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63" name="Freeform 513"/>
              <p:cNvSpPr>
                <a:spLocks/>
              </p:cNvSpPr>
              <p:nvPr/>
            </p:nvSpPr>
            <p:spPr bwMode="auto">
              <a:xfrm>
                <a:off x="1540332" y="2962424"/>
                <a:ext cx="186871" cy="7376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64" name="Rectangle 514"/>
              <p:cNvSpPr>
                <a:spLocks noChangeArrowheads="1"/>
              </p:cNvSpPr>
              <p:nvPr/>
            </p:nvSpPr>
            <p:spPr bwMode="auto">
              <a:xfrm>
                <a:off x="1623932" y="3105037"/>
                <a:ext cx="19671" cy="8851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65" name="Freeform 515"/>
              <p:cNvSpPr>
                <a:spLocks/>
              </p:cNvSpPr>
              <p:nvPr/>
            </p:nvSpPr>
            <p:spPr bwMode="auto">
              <a:xfrm>
                <a:off x="1599344" y="3046025"/>
                <a:ext cx="68847" cy="68847"/>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nvGrpSpPr>
            <p:cNvPr id="75" name="组合 245"/>
            <p:cNvGrpSpPr/>
            <p:nvPr/>
          </p:nvGrpSpPr>
          <p:grpSpPr>
            <a:xfrm>
              <a:off x="5644320" y="2888087"/>
              <a:ext cx="199713" cy="572994"/>
              <a:chOff x="15730538" y="3283587"/>
              <a:chExt cx="765175" cy="1183656"/>
            </a:xfrm>
            <a:solidFill>
              <a:schemeClr val="tx1">
                <a:lumMod val="50000"/>
                <a:lumOff val="50000"/>
              </a:schemeClr>
            </a:solidFill>
          </p:grpSpPr>
          <p:sp>
            <p:nvSpPr>
              <p:cNvPr id="55" name="Freeform 57"/>
              <p:cNvSpPr>
                <a:spLocks/>
              </p:cNvSpPr>
              <p:nvPr/>
            </p:nvSpPr>
            <p:spPr bwMode="auto">
              <a:xfrm>
                <a:off x="15786100" y="3283587"/>
                <a:ext cx="252412"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6"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7" name="Freeform 59"/>
              <p:cNvSpPr>
                <a:spLocks/>
              </p:cNvSpPr>
              <p:nvPr/>
            </p:nvSpPr>
            <p:spPr bwMode="auto">
              <a:xfrm>
                <a:off x="16213138" y="3298514"/>
                <a:ext cx="252412" cy="261939"/>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8"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9" name="Freeform 61"/>
              <p:cNvSpPr>
                <a:spLocks noEditPoints="1"/>
              </p:cNvSpPr>
              <p:nvPr/>
            </p:nvSpPr>
            <p:spPr bwMode="auto">
              <a:xfrm>
                <a:off x="15730538" y="3535379"/>
                <a:ext cx="765175" cy="931864"/>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nvGrpSpPr>
            <p:cNvPr id="76" name="组合 348"/>
            <p:cNvGrpSpPr/>
            <p:nvPr/>
          </p:nvGrpSpPr>
          <p:grpSpPr>
            <a:xfrm>
              <a:off x="5551873" y="2295609"/>
              <a:ext cx="321076" cy="411845"/>
              <a:chOff x="-1708150" y="3035300"/>
              <a:chExt cx="1457325" cy="904875"/>
            </a:xfrm>
            <a:solidFill>
              <a:schemeClr val="tx1">
                <a:lumMod val="50000"/>
                <a:lumOff val="50000"/>
              </a:schemeClr>
            </a:solidFill>
          </p:grpSpPr>
          <p:sp>
            <p:nvSpPr>
              <p:cNvPr id="49" name="Freeform 10"/>
              <p:cNvSpPr>
                <a:spLocks/>
              </p:cNvSpPr>
              <p:nvPr/>
            </p:nvSpPr>
            <p:spPr bwMode="auto">
              <a:xfrm>
                <a:off x="-1639888" y="3035300"/>
                <a:ext cx="1163638" cy="241300"/>
              </a:xfrm>
              <a:custGeom>
                <a:avLst/>
                <a:gdLst/>
                <a:ahLst/>
                <a:cxnLst>
                  <a:cxn ang="0">
                    <a:pos x="21" y="2263"/>
                  </a:cxn>
                  <a:cxn ang="0">
                    <a:pos x="128" y="2298"/>
                  </a:cxn>
                  <a:cxn ang="0">
                    <a:pos x="245" y="2334"/>
                  </a:cxn>
                  <a:cxn ang="0">
                    <a:pos x="395" y="2378"/>
                  </a:cxn>
                  <a:cxn ang="0">
                    <a:pos x="575" y="2426"/>
                  </a:cxn>
                  <a:cxn ang="0">
                    <a:pos x="781" y="2477"/>
                  </a:cxn>
                  <a:cxn ang="0">
                    <a:pos x="1011" y="2530"/>
                  </a:cxn>
                  <a:cxn ang="0">
                    <a:pos x="1263" y="2581"/>
                  </a:cxn>
                  <a:cxn ang="0">
                    <a:pos x="1532" y="2629"/>
                  </a:cxn>
                  <a:cxn ang="0">
                    <a:pos x="1816" y="2670"/>
                  </a:cxn>
                  <a:cxn ang="0">
                    <a:pos x="2111" y="2704"/>
                  </a:cxn>
                  <a:cxn ang="0">
                    <a:pos x="2415" y="2727"/>
                  </a:cxn>
                  <a:cxn ang="0">
                    <a:pos x="2724" y="2737"/>
                  </a:cxn>
                  <a:cxn ang="0">
                    <a:pos x="3036" y="2732"/>
                  </a:cxn>
                  <a:cxn ang="0">
                    <a:pos x="3347" y="2710"/>
                  </a:cxn>
                  <a:cxn ang="0">
                    <a:pos x="3673" y="2669"/>
                  </a:cxn>
                  <a:cxn ang="0">
                    <a:pos x="4115" y="2602"/>
                  </a:cxn>
                  <a:cxn ang="0">
                    <a:pos x="4671" y="2512"/>
                  </a:cxn>
                  <a:cxn ang="0">
                    <a:pos x="5322" y="2404"/>
                  </a:cxn>
                  <a:cxn ang="0">
                    <a:pos x="6428" y="2216"/>
                  </a:cxn>
                  <a:cxn ang="0">
                    <a:pos x="8040" y="1936"/>
                  </a:cxn>
                  <a:cxn ang="0">
                    <a:pos x="9659" y="1651"/>
                  </a:cxn>
                  <a:cxn ang="0">
                    <a:pos x="11117" y="1392"/>
                  </a:cxn>
                  <a:cxn ang="0">
                    <a:pos x="12251" y="1188"/>
                  </a:cxn>
                  <a:cxn ang="0">
                    <a:pos x="12897" y="1071"/>
                  </a:cxn>
                  <a:cxn ang="0">
                    <a:pos x="12996" y="1040"/>
                  </a:cxn>
                  <a:cxn ang="0">
                    <a:pos x="13044" y="972"/>
                  </a:cxn>
                  <a:cxn ang="0">
                    <a:pos x="13086" y="903"/>
                  </a:cxn>
                  <a:cxn ang="0">
                    <a:pos x="13131" y="822"/>
                  </a:cxn>
                  <a:cxn ang="0">
                    <a:pos x="13161" y="756"/>
                  </a:cxn>
                  <a:cxn ang="0">
                    <a:pos x="13178" y="710"/>
                  </a:cxn>
                  <a:cxn ang="0">
                    <a:pos x="13192" y="664"/>
                  </a:cxn>
                  <a:cxn ang="0">
                    <a:pos x="13202" y="618"/>
                  </a:cxn>
                  <a:cxn ang="0">
                    <a:pos x="13207" y="574"/>
                  </a:cxn>
                  <a:cxn ang="0">
                    <a:pos x="13207" y="531"/>
                  </a:cxn>
                  <a:cxn ang="0">
                    <a:pos x="13200" y="489"/>
                  </a:cxn>
                  <a:cxn ang="0">
                    <a:pos x="13182" y="447"/>
                  </a:cxn>
                  <a:cxn ang="0">
                    <a:pos x="13157" y="404"/>
                  </a:cxn>
                  <a:cxn ang="0">
                    <a:pos x="13122" y="360"/>
                  </a:cxn>
                  <a:cxn ang="0">
                    <a:pos x="13083" y="316"/>
                  </a:cxn>
                  <a:cxn ang="0">
                    <a:pos x="13039" y="274"/>
                  </a:cxn>
                  <a:cxn ang="0">
                    <a:pos x="12966" y="212"/>
                  </a:cxn>
                  <a:cxn ang="0">
                    <a:pos x="12868" y="137"/>
                  </a:cxn>
                  <a:cxn ang="0">
                    <a:pos x="12776" y="74"/>
                  </a:cxn>
                  <a:cxn ang="0">
                    <a:pos x="12679" y="13"/>
                  </a:cxn>
                  <a:cxn ang="0">
                    <a:pos x="0" y="2256"/>
                  </a:cxn>
                </a:cxnLst>
                <a:rect l="0" t="0" r="r" b="b"/>
                <a:pathLst>
                  <a:path w="13208" h="2737">
                    <a:moveTo>
                      <a:pt x="0" y="2256"/>
                    </a:moveTo>
                    <a:lnTo>
                      <a:pt x="21" y="2263"/>
                    </a:lnTo>
                    <a:lnTo>
                      <a:pt x="83" y="2284"/>
                    </a:lnTo>
                    <a:lnTo>
                      <a:pt x="128" y="2298"/>
                    </a:lnTo>
                    <a:lnTo>
                      <a:pt x="182" y="2315"/>
                    </a:lnTo>
                    <a:lnTo>
                      <a:pt x="245" y="2334"/>
                    </a:lnTo>
                    <a:lnTo>
                      <a:pt x="316" y="2355"/>
                    </a:lnTo>
                    <a:lnTo>
                      <a:pt x="395" y="2378"/>
                    </a:lnTo>
                    <a:lnTo>
                      <a:pt x="482" y="2401"/>
                    </a:lnTo>
                    <a:lnTo>
                      <a:pt x="575" y="2426"/>
                    </a:lnTo>
                    <a:lnTo>
                      <a:pt x="675" y="2452"/>
                    </a:lnTo>
                    <a:lnTo>
                      <a:pt x="781" y="2477"/>
                    </a:lnTo>
                    <a:lnTo>
                      <a:pt x="894" y="2504"/>
                    </a:lnTo>
                    <a:lnTo>
                      <a:pt x="1011" y="2530"/>
                    </a:lnTo>
                    <a:lnTo>
                      <a:pt x="1135" y="2556"/>
                    </a:lnTo>
                    <a:lnTo>
                      <a:pt x="1263" y="2581"/>
                    </a:lnTo>
                    <a:lnTo>
                      <a:pt x="1396" y="2606"/>
                    </a:lnTo>
                    <a:lnTo>
                      <a:pt x="1532" y="2629"/>
                    </a:lnTo>
                    <a:lnTo>
                      <a:pt x="1672" y="2651"/>
                    </a:lnTo>
                    <a:lnTo>
                      <a:pt x="1816" y="2670"/>
                    </a:lnTo>
                    <a:lnTo>
                      <a:pt x="1961" y="2688"/>
                    </a:lnTo>
                    <a:lnTo>
                      <a:pt x="2111" y="2704"/>
                    </a:lnTo>
                    <a:lnTo>
                      <a:pt x="2262" y="2716"/>
                    </a:lnTo>
                    <a:lnTo>
                      <a:pt x="2415" y="2727"/>
                    </a:lnTo>
                    <a:lnTo>
                      <a:pt x="2569" y="2733"/>
                    </a:lnTo>
                    <a:lnTo>
                      <a:pt x="2724" y="2737"/>
                    </a:lnTo>
                    <a:lnTo>
                      <a:pt x="2880" y="2736"/>
                    </a:lnTo>
                    <a:lnTo>
                      <a:pt x="3036" y="2732"/>
                    </a:lnTo>
                    <a:lnTo>
                      <a:pt x="3191" y="2724"/>
                    </a:lnTo>
                    <a:lnTo>
                      <a:pt x="3347" y="2710"/>
                    </a:lnTo>
                    <a:lnTo>
                      <a:pt x="3501" y="2693"/>
                    </a:lnTo>
                    <a:lnTo>
                      <a:pt x="3673" y="2669"/>
                    </a:lnTo>
                    <a:lnTo>
                      <a:pt x="3878" y="2638"/>
                    </a:lnTo>
                    <a:lnTo>
                      <a:pt x="4115" y="2602"/>
                    </a:lnTo>
                    <a:lnTo>
                      <a:pt x="4380" y="2560"/>
                    </a:lnTo>
                    <a:lnTo>
                      <a:pt x="4671" y="2512"/>
                    </a:lnTo>
                    <a:lnTo>
                      <a:pt x="4986" y="2461"/>
                    </a:lnTo>
                    <a:lnTo>
                      <a:pt x="5322" y="2404"/>
                    </a:lnTo>
                    <a:lnTo>
                      <a:pt x="5676" y="2345"/>
                    </a:lnTo>
                    <a:lnTo>
                      <a:pt x="6428" y="2216"/>
                    </a:lnTo>
                    <a:lnTo>
                      <a:pt x="7223" y="2079"/>
                    </a:lnTo>
                    <a:lnTo>
                      <a:pt x="8040" y="1936"/>
                    </a:lnTo>
                    <a:lnTo>
                      <a:pt x="8859" y="1792"/>
                    </a:lnTo>
                    <a:lnTo>
                      <a:pt x="9659" y="1651"/>
                    </a:lnTo>
                    <a:lnTo>
                      <a:pt x="10418" y="1516"/>
                    </a:lnTo>
                    <a:lnTo>
                      <a:pt x="11117" y="1392"/>
                    </a:lnTo>
                    <a:lnTo>
                      <a:pt x="11734" y="1280"/>
                    </a:lnTo>
                    <a:lnTo>
                      <a:pt x="12251" y="1188"/>
                    </a:lnTo>
                    <a:lnTo>
                      <a:pt x="12645" y="1117"/>
                    </a:lnTo>
                    <a:lnTo>
                      <a:pt x="12897" y="1071"/>
                    </a:lnTo>
                    <a:lnTo>
                      <a:pt x="12986" y="1055"/>
                    </a:lnTo>
                    <a:lnTo>
                      <a:pt x="12996" y="1040"/>
                    </a:lnTo>
                    <a:lnTo>
                      <a:pt x="13025" y="1000"/>
                    </a:lnTo>
                    <a:lnTo>
                      <a:pt x="13044" y="972"/>
                    </a:lnTo>
                    <a:lnTo>
                      <a:pt x="13065" y="941"/>
                    </a:lnTo>
                    <a:lnTo>
                      <a:pt x="13086" y="903"/>
                    </a:lnTo>
                    <a:lnTo>
                      <a:pt x="13109" y="864"/>
                    </a:lnTo>
                    <a:lnTo>
                      <a:pt x="13131" y="822"/>
                    </a:lnTo>
                    <a:lnTo>
                      <a:pt x="13151" y="778"/>
                    </a:lnTo>
                    <a:lnTo>
                      <a:pt x="13161" y="756"/>
                    </a:lnTo>
                    <a:lnTo>
                      <a:pt x="13170" y="733"/>
                    </a:lnTo>
                    <a:lnTo>
                      <a:pt x="13178" y="710"/>
                    </a:lnTo>
                    <a:lnTo>
                      <a:pt x="13185" y="687"/>
                    </a:lnTo>
                    <a:lnTo>
                      <a:pt x="13192" y="664"/>
                    </a:lnTo>
                    <a:lnTo>
                      <a:pt x="13198" y="641"/>
                    </a:lnTo>
                    <a:lnTo>
                      <a:pt x="13202" y="618"/>
                    </a:lnTo>
                    <a:lnTo>
                      <a:pt x="13205" y="595"/>
                    </a:lnTo>
                    <a:lnTo>
                      <a:pt x="13207" y="574"/>
                    </a:lnTo>
                    <a:lnTo>
                      <a:pt x="13208" y="552"/>
                    </a:lnTo>
                    <a:lnTo>
                      <a:pt x="13207" y="531"/>
                    </a:lnTo>
                    <a:lnTo>
                      <a:pt x="13205" y="509"/>
                    </a:lnTo>
                    <a:lnTo>
                      <a:pt x="13200" y="489"/>
                    </a:lnTo>
                    <a:lnTo>
                      <a:pt x="13192" y="468"/>
                    </a:lnTo>
                    <a:lnTo>
                      <a:pt x="13182" y="447"/>
                    </a:lnTo>
                    <a:lnTo>
                      <a:pt x="13170" y="425"/>
                    </a:lnTo>
                    <a:lnTo>
                      <a:pt x="13157" y="404"/>
                    </a:lnTo>
                    <a:lnTo>
                      <a:pt x="13140" y="382"/>
                    </a:lnTo>
                    <a:lnTo>
                      <a:pt x="13122" y="360"/>
                    </a:lnTo>
                    <a:lnTo>
                      <a:pt x="13104" y="338"/>
                    </a:lnTo>
                    <a:lnTo>
                      <a:pt x="13083" y="316"/>
                    </a:lnTo>
                    <a:lnTo>
                      <a:pt x="13061" y="295"/>
                    </a:lnTo>
                    <a:lnTo>
                      <a:pt x="13039" y="274"/>
                    </a:lnTo>
                    <a:lnTo>
                      <a:pt x="13015" y="252"/>
                    </a:lnTo>
                    <a:lnTo>
                      <a:pt x="12966" y="212"/>
                    </a:lnTo>
                    <a:lnTo>
                      <a:pt x="12917" y="173"/>
                    </a:lnTo>
                    <a:lnTo>
                      <a:pt x="12868" y="137"/>
                    </a:lnTo>
                    <a:lnTo>
                      <a:pt x="12821" y="104"/>
                    </a:lnTo>
                    <a:lnTo>
                      <a:pt x="12776" y="74"/>
                    </a:lnTo>
                    <a:lnTo>
                      <a:pt x="12737" y="49"/>
                    </a:lnTo>
                    <a:lnTo>
                      <a:pt x="12679" y="13"/>
                    </a:lnTo>
                    <a:lnTo>
                      <a:pt x="12658" y="0"/>
                    </a:lnTo>
                    <a:lnTo>
                      <a:pt x="0" y="22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0" name="Freeform 11"/>
              <p:cNvSpPr>
                <a:spLocks/>
              </p:cNvSpPr>
              <p:nvPr/>
            </p:nvSpPr>
            <p:spPr bwMode="auto">
              <a:xfrm>
                <a:off x="-1357313" y="3157538"/>
                <a:ext cx="842963" cy="327025"/>
              </a:xfrm>
              <a:custGeom>
                <a:avLst/>
                <a:gdLst/>
                <a:ahLst/>
                <a:cxnLst>
                  <a:cxn ang="0">
                    <a:pos x="9557" y="0"/>
                  </a:cxn>
                  <a:cxn ang="0">
                    <a:pos x="9514" y="696"/>
                  </a:cxn>
                  <a:cxn ang="0">
                    <a:pos x="9463" y="726"/>
                  </a:cxn>
                  <a:cxn ang="0">
                    <a:pos x="9370" y="783"/>
                  </a:cxn>
                  <a:cxn ang="0">
                    <a:pos x="9243" y="868"/>
                  </a:cxn>
                  <a:cxn ang="0">
                    <a:pos x="9089" y="977"/>
                  </a:cxn>
                  <a:cxn ang="0">
                    <a:pos x="8962" y="1074"/>
                  </a:cxn>
                  <a:cxn ang="0">
                    <a:pos x="8872" y="1146"/>
                  </a:cxn>
                  <a:cxn ang="0">
                    <a:pos x="8782" y="1222"/>
                  </a:cxn>
                  <a:cxn ang="0">
                    <a:pos x="8690" y="1305"/>
                  </a:cxn>
                  <a:cxn ang="0">
                    <a:pos x="8598" y="1391"/>
                  </a:cxn>
                  <a:cxn ang="0">
                    <a:pos x="8507" y="1482"/>
                  </a:cxn>
                  <a:cxn ang="0">
                    <a:pos x="8419" y="1577"/>
                  </a:cxn>
                  <a:cxn ang="0">
                    <a:pos x="8342" y="1668"/>
                  </a:cxn>
                  <a:cxn ang="0">
                    <a:pos x="8272" y="1757"/>
                  </a:cxn>
                  <a:cxn ang="0">
                    <a:pos x="8215" y="1840"/>
                  </a:cxn>
                  <a:cxn ang="0">
                    <a:pos x="8164" y="1920"/>
                  </a:cxn>
                  <a:cxn ang="0">
                    <a:pos x="8122" y="1994"/>
                  </a:cxn>
                  <a:cxn ang="0">
                    <a:pos x="8088" y="2063"/>
                  </a:cxn>
                  <a:cxn ang="0">
                    <a:pos x="8060" y="2127"/>
                  </a:cxn>
                  <a:cxn ang="0">
                    <a:pos x="8037" y="2185"/>
                  </a:cxn>
                  <a:cxn ang="0">
                    <a:pos x="8019" y="2237"/>
                  </a:cxn>
                  <a:cxn ang="0">
                    <a:pos x="8003" y="2302"/>
                  </a:cxn>
                  <a:cxn ang="0">
                    <a:pos x="7992" y="2366"/>
                  </a:cxn>
                  <a:cxn ang="0">
                    <a:pos x="7988" y="2398"/>
                  </a:cxn>
                  <a:cxn ang="0">
                    <a:pos x="182" y="3712"/>
                  </a:cxn>
                  <a:cxn ang="0">
                    <a:pos x="191" y="3678"/>
                  </a:cxn>
                  <a:cxn ang="0">
                    <a:pos x="215" y="3585"/>
                  </a:cxn>
                  <a:cxn ang="0">
                    <a:pos x="248" y="3445"/>
                  </a:cxn>
                  <a:cxn ang="0">
                    <a:pos x="283" y="3271"/>
                  </a:cxn>
                  <a:cxn ang="0">
                    <a:pos x="299" y="3174"/>
                  </a:cxn>
                  <a:cxn ang="0">
                    <a:pos x="314" y="3074"/>
                  </a:cxn>
                  <a:cxn ang="0">
                    <a:pos x="326" y="2971"/>
                  </a:cxn>
                  <a:cxn ang="0">
                    <a:pos x="336" y="2867"/>
                  </a:cxn>
                  <a:cxn ang="0">
                    <a:pos x="342" y="2764"/>
                  </a:cxn>
                  <a:cxn ang="0">
                    <a:pos x="343" y="2663"/>
                  </a:cxn>
                  <a:cxn ang="0">
                    <a:pos x="339" y="2566"/>
                  </a:cxn>
                  <a:cxn ang="0">
                    <a:pos x="329" y="2475"/>
                  </a:cxn>
                  <a:cxn ang="0">
                    <a:pos x="312" y="2388"/>
                  </a:cxn>
                  <a:cxn ang="0">
                    <a:pos x="293" y="2306"/>
                  </a:cxn>
                  <a:cxn ang="0">
                    <a:pos x="271" y="2229"/>
                  </a:cxn>
                  <a:cxn ang="0">
                    <a:pos x="246" y="2155"/>
                  </a:cxn>
                  <a:cxn ang="0">
                    <a:pos x="219" y="2088"/>
                  </a:cxn>
                  <a:cxn ang="0">
                    <a:pos x="192" y="2026"/>
                  </a:cxn>
                  <a:cxn ang="0">
                    <a:pos x="164" y="1968"/>
                  </a:cxn>
                  <a:cxn ang="0">
                    <a:pos x="136" y="1915"/>
                  </a:cxn>
                  <a:cxn ang="0">
                    <a:pos x="85" y="1828"/>
                  </a:cxn>
                  <a:cxn ang="0">
                    <a:pos x="40" y="1764"/>
                  </a:cxn>
                  <a:cxn ang="0">
                    <a:pos x="11" y="1724"/>
                  </a:cxn>
                  <a:cxn ang="0">
                    <a:pos x="0" y="1710"/>
                  </a:cxn>
                </a:cxnLst>
                <a:rect l="0" t="0" r="r" b="b"/>
                <a:pathLst>
                  <a:path w="9557" h="3712">
                    <a:moveTo>
                      <a:pt x="0" y="1710"/>
                    </a:moveTo>
                    <a:lnTo>
                      <a:pt x="9557" y="0"/>
                    </a:lnTo>
                    <a:lnTo>
                      <a:pt x="9520" y="692"/>
                    </a:lnTo>
                    <a:lnTo>
                      <a:pt x="9514" y="696"/>
                    </a:lnTo>
                    <a:lnTo>
                      <a:pt x="9494" y="707"/>
                    </a:lnTo>
                    <a:lnTo>
                      <a:pt x="9463" y="726"/>
                    </a:lnTo>
                    <a:lnTo>
                      <a:pt x="9422" y="751"/>
                    </a:lnTo>
                    <a:lnTo>
                      <a:pt x="9370" y="783"/>
                    </a:lnTo>
                    <a:lnTo>
                      <a:pt x="9310" y="822"/>
                    </a:lnTo>
                    <a:lnTo>
                      <a:pt x="9243" y="868"/>
                    </a:lnTo>
                    <a:lnTo>
                      <a:pt x="9169" y="919"/>
                    </a:lnTo>
                    <a:lnTo>
                      <a:pt x="9089" y="977"/>
                    </a:lnTo>
                    <a:lnTo>
                      <a:pt x="9006" y="1041"/>
                    </a:lnTo>
                    <a:lnTo>
                      <a:pt x="8962" y="1074"/>
                    </a:lnTo>
                    <a:lnTo>
                      <a:pt x="8918" y="1109"/>
                    </a:lnTo>
                    <a:lnTo>
                      <a:pt x="8872" y="1146"/>
                    </a:lnTo>
                    <a:lnTo>
                      <a:pt x="8828" y="1183"/>
                    </a:lnTo>
                    <a:lnTo>
                      <a:pt x="8782" y="1222"/>
                    </a:lnTo>
                    <a:lnTo>
                      <a:pt x="8736" y="1262"/>
                    </a:lnTo>
                    <a:lnTo>
                      <a:pt x="8690" y="1305"/>
                    </a:lnTo>
                    <a:lnTo>
                      <a:pt x="8644" y="1347"/>
                    </a:lnTo>
                    <a:lnTo>
                      <a:pt x="8598" y="1391"/>
                    </a:lnTo>
                    <a:lnTo>
                      <a:pt x="8552" y="1435"/>
                    </a:lnTo>
                    <a:lnTo>
                      <a:pt x="8507" y="1482"/>
                    </a:lnTo>
                    <a:lnTo>
                      <a:pt x="8462" y="1529"/>
                    </a:lnTo>
                    <a:lnTo>
                      <a:pt x="8419" y="1577"/>
                    </a:lnTo>
                    <a:lnTo>
                      <a:pt x="8379" y="1623"/>
                    </a:lnTo>
                    <a:lnTo>
                      <a:pt x="8342" y="1668"/>
                    </a:lnTo>
                    <a:lnTo>
                      <a:pt x="8305" y="1712"/>
                    </a:lnTo>
                    <a:lnTo>
                      <a:pt x="8272" y="1757"/>
                    </a:lnTo>
                    <a:lnTo>
                      <a:pt x="8242" y="1799"/>
                    </a:lnTo>
                    <a:lnTo>
                      <a:pt x="8215" y="1840"/>
                    </a:lnTo>
                    <a:lnTo>
                      <a:pt x="8188" y="1880"/>
                    </a:lnTo>
                    <a:lnTo>
                      <a:pt x="8164" y="1920"/>
                    </a:lnTo>
                    <a:lnTo>
                      <a:pt x="8142" y="1958"/>
                    </a:lnTo>
                    <a:lnTo>
                      <a:pt x="8122" y="1994"/>
                    </a:lnTo>
                    <a:lnTo>
                      <a:pt x="8104" y="2029"/>
                    </a:lnTo>
                    <a:lnTo>
                      <a:pt x="8088" y="2063"/>
                    </a:lnTo>
                    <a:lnTo>
                      <a:pt x="8072" y="2096"/>
                    </a:lnTo>
                    <a:lnTo>
                      <a:pt x="8060" y="2127"/>
                    </a:lnTo>
                    <a:lnTo>
                      <a:pt x="8047" y="2156"/>
                    </a:lnTo>
                    <a:lnTo>
                      <a:pt x="8037" y="2185"/>
                    </a:lnTo>
                    <a:lnTo>
                      <a:pt x="8028" y="2211"/>
                    </a:lnTo>
                    <a:lnTo>
                      <a:pt x="8019" y="2237"/>
                    </a:lnTo>
                    <a:lnTo>
                      <a:pt x="8013" y="2259"/>
                    </a:lnTo>
                    <a:lnTo>
                      <a:pt x="8003" y="2302"/>
                    </a:lnTo>
                    <a:lnTo>
                      <a:pt x="7996" y="2337"/>
                    </a:lnTo>
                    <a:lnTo>
                      <a:pt x="7992" y="2366"/>
                    </a:lnTo>
                    <a:lnTo>
                      <a:pt x="7989" y="2385"/>
                    </a:lnTo>
                    <a:lnTo>
                      <a:pt x="7988" y="2398"/>
                    </a:lnTo>
                    <a:lnTo>
                      <a:pt x="7988" y="2402"/>
                    </a:lnTo>
                    <a:lnTo>
                      <a:pt x="182" y="3712"/>
                    </a:lnTo>
                    <a:lnTo>
                      <a:pt x="185" y="3703"/>
                    </a:lnTo>
                    <a:lnTo>
                      <a:pt x="191" y="3678"/>
                    </a:lnTo>
                    <a:lnTo>
                      <a:pt x="201" y="3638"/>
                    </a:lnTo>
                    <a:lnTo>
                      <a:pt x="215" y="3585"/>
                    </a:lnTo>
                    <a:lnTo>
                      <a:pt x="230" y="3520"/>
                    </a:lnTo>
                    <a:lnTo>
                      <a:pt x="248" y="3445"/>
                    </a:lnTo>
                    <a:lnTo>
                      <a:pt x="264" y="3362"/>
                    </a:lnTo>
                    <a:lnTo>
                      <a:pt x="283" y="3271"/>
                    </a:lnTo>
                    <a:lnTo>
                      <a:pt x="290" y="3224"/>
                    </a:lnTo>
                    <a:lnTo>
                      <a:pt x="299" y="3174"/>
                    </a:lnTo>
                    <a:lnTo>
                      <a:pt x="307" y="3125"/>
                    </a:lnTo>
                    <a:lnTo>
                      <a:pt x="314" y="3074"/>
                    </a:lnTo>
                    <a:lnTo>
                      <a:pt x="320" y="3023"/>
                    </a:lnTo>
                    <a:lnTo>
                      <a:pt x="326" y="2971"/>
                    </a:lnTo>
                    <a:lnTo>
                      <a:pt x="332" y="2920"/>
                    </a:lnTo>
                    <a:lnTo>
                      <a:pt x="336" y="2867"/>
                    </a:lnTo>
                    <a:lnTo>
                      <a:pt x="339" y="2816"/>
                    </a:lnTo>
                    <a:lnTo>
                      <a:pt x="342" y="2764"/>
                    </a:lnTo>
                    <a:lnTo>
                      <a:pt x="343" y="2714"/>
                    </a:lnTo>
                    <a:lnTo>
                      <a:pt x="343" y="2663"/>
                    </a:lnTo>
                    <a:lnTo>
                      <a:pt x="341" y="2615"/>
                    </a:lnTo>
                    <a:lnTo>
                      <a:pt x="339" y="2566"/>
                    </a:lnTo>
                    <a:lnTo>
                      <a:pt x="335" y="2520"/>
                    </a:lnTo>
                    <a:lnTo>
                      <a:pt x="329" y="2475"/>
                    </a:lnTo>
                    <a:lnTo>
                      <a:pt x="320" y="2432"/>
                    </a:lnTo>
                    <a:lnTo>
                      <a:pt x="312" y="2388"/>
                    </a:lnTo>
                    <a:lnTo>
                      <a:pt x="303" y="2347"/>
                    </a:lnTo>
                    <a:lnTo>
                      <a:pt x="293" y="2306"/>
                    </a:lnTo>
                    <a:lnTo>
                      <a:pt x="282" y="2267"/>
                    </a:lnTo>
                    <a:lnTo>
                      <a:pt x="271" y="2229"/>
                    </a:lnTo>
                    <a:lnTo>
                      <a:pt x="258" y="2191"/>
                    </a:lnTo>
                    <a:lnTo>
                      <a:pt x="246" y="2155"/>
                    </a:lnTo>
                    <a:lnTo>
                      <a:pt x="232" y="2121"/>
                    </a:lnTo>
                    <a:lnTo>
                      <a:pt x="219" y="2088"/>
                    </a:lnTo>
                    <a:lnTo>
                      <a:pt x="206" y="2057"/>
                    </a:lnTo>
                    <a:lnTo>
                      <a:pt x="192" y="2026"/>
                    </a:lnTo>
                    <a:lnTo>
                      <a:pt x="178" y="1996"/>
                    </a:lnTo>
                    <a:lnTo>
                      <a:pt x="164" y="1968"/>
                    </a:lnTo>
                    <a:lnTo>
                      <a:pt x="150" y="1941"/>
                    </a:lnTo>
                    <a:lnTo>
                      <a:pt x="136" y="1915"/>
                    </a:lnTo>
                    <a:lnTo>
                      <a:pt x="110" y="1869"/>
                    </a:lnTo>
                    <a:lnTo>
                      <a:pt x="85" y="1828"/>
                    </a:lnTo>
                    <a:lnTo>
                      <a:pt x="61" y="1793"/>
                    </a:lnTo>
                    <a:lnTo>
                      <a:pt x="40" y="1764"/>
                    </a:lnTo>
                    <a:lnTo>
                      <a:pt x="24" y="1741"/>
                    </a:lnTo>
                    <a:lnTo>
                      <a:pt x="11" y="1724"/>
                    </a:lnTo>
                    <a:lnTo>
                      <a:pt x="3" y="1715"/>
                    </a:lnTo>
                    <a:lnTo>
                      <a:pt x="0" y="17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1" name="Freeform 12"/>
              <p:cNvSpPr>
                <a:spLocks/>
              </p:cNvSpPr>
              <p:nvPr/>
            </p:nvSpPr>
            <p:spPr bwMode="auto">
              <a:xfrm>
                <a:off x="-1528763" y="3314700"/>
                <a:ext cx="158750" cy="184150"/>
              </a:xfrm>
              <a:custGeom>
                <a:avLst/>
                <a:gdLst/>
                <a:ahLst/>
                <a:cxnLst>
                  <a:cxn ang="0">
                    <a:pos x="911" y="80"/>
                  </a:cxn>
                  <a:cxn ang="0">
                    <a:pos x="904" y="185"/>
                  </a:cxn>
                  <a:cxn ang="0">
                    <a:pos x="904" y="342"/>
                  </a:cxn>
                  <a:cxn ang="0">
                    <a:pos x="912" y="454"/>
                  </a:cxn>
                  <a:cxn ang="0">
                    <a:pos x="926" y="575"/>
                  </a:cxn>
                  <a:cxn ang="0">
                    <a:pos x="950" y="698"/>
                  </a:cxn>
                  <a:cxn ang="0">
                    <a:pos x="986" y="817"/>
                  </a:cxn>
                  <a:cxn ang="0">
                    <a:pos x="1038" y="929"/>
                  </a:cxn>
                  <a:cxn ang="0">
                    <a:pos x="1104" y="1027"/>
                  </a:cxn>
                  <a:cxn ang="0">
                    <a:pos x="1185" y="1105"/>
                  </a:cxn>
                  <a:cxn ang="0">
                    <a:pos x="1270" y="1169"/>
                  </a:cxn>
                  <a:cxn ang="0">
                    <a:pos x="1356" y="1217"/>
                  </a:cxn>
                  <a:cxn ang="0">
                    <a:pos x="1439" y="1253"/>
                  </a:cxn>
                  <a:cxn ang="0">
                    <a:pos x="1518" y="1279"/>
                  </a:cxn>
                  <a:cxn ang="0">
                    <a:pos x="1591" y="1295"/>
                  </a:cxn>
                  <a:cxn ang="0">
                    <a:pos x="1656" y="1306"/>
                  </a:cxn>
                  <a:cxn ang="0">
                    <a:pos x="1771" y="1310"/>
                  </a:cxn>
                  <a:cxn ang="0">
                    <a:pos x="1791" y="1347"/>
                  </a:cxn>
                  <a:cxn ang="0">
                    <a:pos x="1794" y="1476"/>
                  </a:cxn>
                  <a:cxn ang="0">
                    <a:pos x="1786" y="1580"/>
                  </a:cxn>
                  <a:cxn ang="0">
                    <a:pos x="1769" y="1694"/>
                  </a:cxn>
                  <a:cxn ang="0">
                    <a:pos x="1735" y="1808"/>
                  </a:cxn>
                  <a:cxn ang="0">
                    <a:pos x="1681" y="1914"/>
                  </a:cxn>
                  <a:cxn ang="0">
                    <a:pos x="1603" y="2000"/>
                  </a:cxn>
                  <a:cxn ang="0">
                    <a:pos x="1494" y="2060"/>
                  </a:cxn>
                  <a:cxn ang="0">
                    <a:pos x="1354" y="2082"/>
                  </a:cxn>
                  <a:cxn ang="0">
                    <a:pos x="1179" y="2062"/>
                  </a:cxn>
                  <a:cxn ang="0">
                    <a:pos x="1013" y="2017"/>
                  </a:cxn>
                  <a:cxn ang="0">
                    <a:pos x="867" y="1954"/>
                  </a:cxn>
                  <a:cxn ang="0">
                    <a:pos x="740" y="1875"/>
                  </a:cxn>
                  <a:cxn ang="0">
                    <a:pos x="629" y="1785"/>
                  </a:cxn>
                  <a:cxn ang="0">
                    <a:pos x="533" y="1682"/>
                  </a:cxn>
                  <a:cxn ang="0">
                    <a:pos x="449" y="1570"/>
                  </a:cxn>
                  <a:cxn ang="0">
                    <a:pos x="376" y="1451"/>
                  </a:cxn>
                  <a:cxn ang="0">
                    <a:pos x="311" y="1325"/>
                  </a:cxn>
                  <a:cxn ang="0">
                    <a:pos x="253" y="1195"/>
                  </a:cxn>
                  <a:cxn ang="0">
                    <a:pos x="165" y="974"/>
                  </a:cxn>
                  <a:cxn ang="0">
                    <a:pos x="122" y="839"/>
                  </a:cxn>
                  <a:cxn ang="0">
                    <a:pos x="87" y="704"/>
                  </a:cxn>
                  <a:cxn ang="0">
                    <a:pos x="59" y="572"/>
                  </a:cxn>
                  <a:cxn ang="0">
                    <a:pos x="32" y="407"/>
                  </a:cxn>
                  <a:cxn ang="0">
                    <a:pos x="9" y="197"/>
                  </a:cxn>
                  <a:cxn ang="0">
                    <a:pos x="1" y="53"/>
                  </a:cxn>
                  <a:cxn ang="0">
                    <a:pos x="0" y="0"/>
                  </a:cxn>
                </a:cxnLst>
                <a:rect l="0" t="0" r="r" b="b"/>
                <a:pathLst>
                  <a:path w="1794" h="2082">
                    <a:moveTo>
                      <a:pt x="0" y="0"/>
                    </a:moveTo>
                    <a:lnTo>
                      <a:pt x="912" y="72"/>
                    </a:lnTo>
                    <a:lnTo>
                      <a:pt x="911" y="80"/>
                    </a:lnTo>
                    <a:lnTo>
                      <a:pt x="909" y="103"/>
                    </a:lnTo>
                    <a:lnTo>
                      <a:pt x="907" y="138"/>
                    </a:lnTo>
                    <a:lnTo>
                      <a:pt x="904" y="185"/>
                    </a:lnTo>
                    <a:lnTo>
                      <a:pt x="903" y="242"/>
                    </a:lnTo>
                    <a:lnTo>
                      <a:pt x="903" y="307"/>
                    </a:lnTo>
                    <a:lnTo>
                      <a:pt x="904" y="342"/>
                    </a:lnTo>
                    <a:lnTo>
                      <a:pt x="907" y="378"/>
                    </a:lnTo>
                    <a:lnTo>
                      <a:pt x="909" y="416"/>
                    </a:lnTo>
                    <a:lnTo>
                      <a:pt x="912" y="454"/>
                    </a:lnTo>
                    <a:lnTo>
                      <a:pt x="916" y="494"/>
                    </a:lnTo>
                    <a:lnTo>
                      <a:pt x="920" y="534"/>
                    </a:lnTo>
                    <a:lnTo>
                      <a:pt x="926" y="575"/>
                    </a:lnTo>
                    <a:lnTo>
                      <a:pt x="932" y="616"/>
                    </a:lnTo>
                    <a:lnTo>
                      <a:pt x="941" y="657"/>
                    </a:lnTo>
                    <a:lnTo>
                      <a:pt x="950" y="698"/>
                    </a:lnTo>
                    <a:lnTo>
                      <a:pt x="960" y="738"/>
                    </a:lnTo>
                    <a:lnTo>
                      <a:pt x="973" y="778"/>
                    </a:lnTo>
                    <a:lnTo>
                      <a:pt x="986" y="817"/>
                    </a:lnTo>
                    <a:lnTo>
                      <a:pt x="1002" y="856"/>
                    </a:lnTo>
                    <a:lnTo>
                      <a:pt x="1018" y="893"/>
                    </a:lnTo>
                    <a:lnTo>
                      <a:pt x="1038" y="929"/>
                    </a:lnTo>
                    <a:lnTo>
                      <a:pt x="1057" y="963"/>
                    </a:lnTo>
                    <a:lnTo>
                      <a:pt x="1080" y="996"/>
                    </a:lnTo>
                    <a:lnTo>
                      <a:pt x="1104" y="1027"/>
                    </a:lnTo>
                    <a:lnTo>
                      <a:pt x="1131" y="1054"/>
                    </a:lnTo>
                    <a:lnTo>
                      <a:pt x="1157" y="1081"/>
                    </a:lnTo>
                    <a:lnTo>
                      <a:pt x="1185" y="1105"/>
                    </a:lnTo>
                    <a:lnTo>
                      <a:pt x="1214" y="1129"/>
                    </a:lnTo>
                    <a:lnTo>
                      <a:pt x="1242" y="1149"/>
                    </a:lnTo>
                    <a:lnTo>
                      <a:pt x="1270" y="1169"/>
                    </a:lnTo>
                    <a:lnTo>
                      <a:pt x="1299" y="1186"/>
                    </a:lnTo>
                    <a:lnTo>
                      <a:pt x="1328" y="1203"/>
                    </a:lnTo>
                    <a:lnTo>
                      <a:pt x="1356" y="1217"/>
                    </a:lnTo>
                    <a:lnTo>
                      <a:pt x="1384" y="1231"/>
                    </a:lnTo>
                    <a:lnTo>
                      <a:pt x="1412" y="1243"/>
                    </a:lnTo>
                    <a:lnTo>
                      <a:pt x="1439" y="1253"/>
                    </a:lnTo>
                    <a:lnTo>
                      <a:pt x="1466" y="1264"/>
                    </a:lnTo>
                    <a:lnTo>
                      <a:pt x="1492" y="1272"/>
                    </a:lnTo>
                    <a:lnTo>
                      <a:pt x="1518" y="1279"/>
                    </a:lnTo>
                    <a:lnTo>
                      <a:pt x="1544" y="1285"/>
                    </a:lnTo>
                    <a:lnTo>
                      <a:pt x="1569" y="1291"/>
                    </a:lnTo>
                    <a:lnTo>
                      <a:pt x="1591" y="1295"/>
                    </a:lnTo>
                    <a:lnTo>
                      <a:pt x="1614" y="1300"/>
                    </a:lnTo>
                    <a:lnTo>
                      <a:pt x="1636" y="1303"/>
                    </a:lnTo>
                    <a:lnTo>
                      <a:pt x="1656" y="1306"/>
                    </a:lnTo>
                    <a:lnTo>
                      <a:pt x="1693" y="1309"/>
                    </a:lnTo>
                    <a:lnTo>
                      <a:pt x="1726" y="1310"/>
                    </a:lnTo>
                    <a:lnTo>
                      <a:pt x="1771" y="1310"/>
                    </a:lnTo>
                    <a:lnTo>
                      <a:pt x="1787" y="1309"/>
                    </a:lnTo>
                    <a:lnTo>
                      <a:pt x="1789" y="1319"/>
                    </a:lnTo>
                    <a:lnTo>
                      <a:pt x="1791" y="1347"/>
                    </a:lnTo>
                    <a:lnTo>
                      <a:pt x="1793" y="1389"/>
                    </a:lnTo>
                    <a:lnTo>
                      <a:pt x="1794" y="1444"/>
                    </a:lnTo>
                    <a:lnTo>
                      <a:pt x="1794" y="1476"/>
                    </a:lnTo>
                    <a:lnTo>
                      <a:pt x="1793" y="1509"/>
                    </a:lnTo>
                    <a:lnTo>
                      <a:pt x="1790" y="1544"/>
                    </a:lnTo>
                    <a:lnTo>
                      <a:pt x="1786" y="1580"/>
                    </a:lnTo>
                    <a:lnTo>
                      <a:pt x="1782" y="1617"/>
                    </a:lnTo>
                    <a:lnTo>
                      <a:pt x="1776" y="1655"/>
                    </a:lnTo>
                    <a:lnTo>
                      <a:pt x="1769" y="1694"/>
                    </a:lnTo>
                    <a:lnTo>
                      <a:pt x="1760" y="1732"/>
                    </a:lnTo>
                    <a:lnTo>
                      <a:pt x="1748" y="1770"/>
                    </a:lnTo>
                    <a:lnTo>
                      <a:pt x="1735" y="1808"/>
                    </a:lnTo>
                    <a:lnTo>
                      <a:pt x="1719" y="1845"/>
                    </a:lnTo>
                    <a:lnTo>
                      <a:pt x="1701" y="1880"/>
                    </a:lnTo>
                    <a:lnTo>
                      <a:pt x="1681" y="1914"/>
                    </a:lnTo>
                    <a:lnTo>
                      <a:pt x="1657" y="1944"/>
                    </a:lnTo>
                    <a:lnTo>
                      <a:pt x="1632" y="1973"/>
                    </a:lnTo>
                    <a:lnTo>
                      <a:pt x="1603" y="2000"/>
                    </a:lnTo>
                    <a:lnTo>
                      <a:pt x="1570" y="2024"/>
                    </a:lnTo>
                    <a:lnTo>
                      <a:pt x="1534" y="2043"/>
                    </a:lnTo>
                    <a:lnTo>
                      <a:pt x="1494" y="2060"/>
                    </a:lnTo>
                    <a:lnTo>
                      <a:pt x="1452" y="2072"/>
                    </a:lnTo>
                    <a:lnTo>
                      <a:pt x="1404" y="2079"/>
                    </a:lnTo>
                    <a:lnTo>
                      <a:pt x="1354" y="2082"/>
                    </a:lnTo>
                    <a:lnTo>
                      <a:pt x="1299" y="2080"/>
                    </a:lnTo>
                    <a:lnTo>
                      <a:pt x="1240" y="2073"/>
                    </a:lnTo>
                    <a:lnTo>
                      <a:pt x="1179" y="2062"/>
                    </a:lnTo>
                    <a:lnTo>
                      <a:pt x="1121" y="2048"/>
                    </a:lnTo>
                    <a:lnTo>
                      <a:pt x="1067" y="2033"/>
                    </a:lnTo>
                    <a:lnTo>
                      <a:pt x="1013" y="2017"/>
                    </a:lnTo>
                    <a:lnTo>
                      <a:pt x="962" y="1997"/>
                    </a:lnTo>
                    <a:lnTo>
                      <a:pt x="914" y="1976"/>
                    </a:lnTo>
                    <a:lnTo>
                      <a:pt x="867" y="1954"/>
                    </a:lnTo>
                    <a:lnTo>
                      <a:pt x="823" y="1929"/>
                    </a:lnTo>
                    <a:lnTo>
                      <a:pt x="781" y="1903"/>
                    </a:lnTo>
                    <a:lnTo>
                      <a:pt x="740" y="1875"/>
                    </a:lnTo>
                    <a:lnTo>
                      <a:pt x="701" y="1847"/>
                    </a:lnTo>
                    <a:lnTo>
                      <a:pt x="665" y="1817"/>
                    </a:lnTo>
                    <a:lnTo>
                      <a:pt x="629" y="1785"/>
                    </a:lnTo>
                    <a:lnTo>
                      <a:pt x="596" y="1752"/>
                    </a:lnTo>
                    <a:lnTo>
                      <a:pt x="564" y="1718"/>
                    </a:lnTo>
                    <a:lnTo>
                      <a:pt x="533" y="1682"/>
                    </a:lnTo>
                    <a:lnTo>
                      <a:pt x="504" y="1646"/>
                    </a:lnTo>
                    <a:lnTo>
                      <a:pt x="476" y="1609"/>
                    </a:lnTo>
                    <a:lnTo>
                      <a:pt x="449" y="1570"/>
                    </a:lnTo>
                    <a:lnTo>
                      <a:pt x="423" y="1531"/>
                    </a:lnTo>
                    <a:lnTo>
                      <a:pt x="399" y="1491"/>
                    </a:lnTo>
                    <a:lnTo>
                      <a:pt x="376" y="1451"/>
                    </a:lnTo>
                    <a:lnTo>
                      <a:pt x="353" y="1410"/>
                    </a:lnTo>
                    <a:lnTo>
                      <a:pt x="332" y="1368"/>
                    </a:lnTo>
                    <a:lnTo>
                      <a:pt x="311" y="1325"/>
                    </a:lnTo>
                    <a:lnTo>
                      <a:pt x="291" y="1282"/>
                    </a:lnTo>
                    <a:lnTo>
                      <a:pt x="271" y="1239"/>
                    </a:lnTo>
                    <a:lnTo>
                      <a:pt x="253" y="1195"/>
                    </a:lnTo>
                    <a:lnTo>
                      <a:pt x="217" y="1107"/>
                    </a:lnTo>
                    <a:lnTo>
                      <a:pt x="183" y="1018"/>
                    </a:lnTo>
                    <a:lnTo>
                      <a:pt x="165" y="974"/>
                    </a:lnTo>
                    <a:lnTo>
                      <a:pt x="150" y="929"/>
                    </a:lnTo>
                    <a:lnTo>
                      <a:pt x="135" y="884"/>
                    </a:lnTo>
                    <a:lnTo>
                      <a:pt x="122" y="839"/>
                    </a:lnTo>
                    <a:lnTo>
                      <a:pt x="109" y="794"/>
                    </a:lnTo>
                    <a:lnTo>
                      <a:pt x="97" y="748"/>
                    </a:lnTo>
                    <a:lnTo>
                      <a:pt x="87" y="704"/>
                    </a:lnTo>
                    <a:lnTo>
                      <a:pt x="76" y="660"/>
                    </a:lnTo>
                    <a:lnTo>
                      <a:pt x="67" y="616"/>
                    </a:lnTo>
                    <a:lnTo>
                      <a:pt x="59" y="572"/>
                    </a:lnTo>
                    <a:lnTo>
                      <a:pt x="50" y="530"/>
                    </a:lnTo>
                    <a:lnTo>
                      <a:pt x="44" y="488"/>
                    </a:lnTo>
                    <a:lnTo>
                      <a:pt x="32" y="407"/>
                    </a:lnTo>
                    <a:lnTo>
                      <a:pt x="23" y="331"/>
                    </a:lnTo>
                    <a:lnTo>
                      <a:pt x="14" y="261"/>
                    </a:lnTo>
                    <a:lnTo>
                      <a:pt x="9" y="197"/>
                    </a:lnTo>
                    <a:lnTo>
                      <a:pt x="5" y="141"/>
                    </a:lnTo>
                    <a:lnTo>
                      <a:pt x="3" y="92"/>
                    </a:lnTo>
                    <a:lnTo>
                      <a:pt x="1" y="53"/>
                    </a:lnTo>
                    <a:lnTo>
                      <a:pt x="0" y="24"/>
                    </a:lnTo>
                    <a:lnTo>
                      <a:pt x="0"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2" name="Freeform 13"/>
              <p:cNvSpPr>
                <a:spLocks/>
              </p:cNvSpPr>
              <p:nvPr/>
            </p:nvSpPr>
            <p:spPr bwMode="auto">
              <a:xfrm>
                <a:off x="-1708150" y="3236913"/>
                <a:ext cx="166688" cy="173038"/>
              </a:xfrm>
              <a:custGeom>
                <a:avLst/>
                <a:gdLst/>
                <a:ahLst/>
                <a:cxnLst>
                  <a:cxn ang="0">
                    <a:pos x="255" y="36"/>
                  </a:cxn>
                  <a:cxn ang="0">
                    <a:pos x="296" y="84"/>
                  </a:cxn>
                  <a:cxn ang="0">
                    <a:pos x="347" y="137"/>
                  </a:cxn>
                  <a:cxn ang="0">
                    <a:pos x="419" y="200"/>
                  </a:cxn>
                  <a:cxn ang="0">
                    <a:pos x="463" y="236"/>
                  </a:cxn>
                  <a:cxn ang="0">
                    <a:pos x="511" y="271"/>
                  </a:cxn>
                  <a:cxn ang="0">
                    <a:pos x="565" y="308"/>
                  </a:cxn>
                  <a:cxn ang="0">
                    <a:pos x="625" y="344"/>
                  </a:cxn>
                  <a:cxn ang="0">
                    <a:pos x="689" y="379"/>
                  </a:cxn>
                  <a:cxn ang="0">
                    <a:pos x="758" y="413"/>
                  </a:cxn>
                  <a:cxn ang="0">
                    <a:pos x="832" y="444"/>
                  </a:cxn>
                  <a:cxn ang="0">
                    <a:pos x="912" y="473"/>
                  </a:cxn>
                  <a:cxn ang="0">
                    <a:pos x="992" y="499"/>
                  </a:cxn>
                  <a:cxn ang="0">
                    <a:pos x="1072" y="521"/>
                  </a:cxn>
                  <a:cxn ang="0">
                    <a:pos x="1148" y="541"/>
                  </a:cxn>
                  <a:cxn ang="0">
                    <a:pos x="1222" y="557"/>
                  </a:cxn>
                  <a:cxn ang="0">
                    <a:pos x="1358" y="583"/>
                  </a:cxn>
                  <a:cxn ang="0">
                    <a:pos x="1477" y="601"/>
                  </a:cxn>
                  <a:cxn ang="0">
                    <a:pos x="1576" y="611"/>
                  </a:cxn>
                  <a:cxn ang="0">
                    <a:pos x="1650" y="616"/>
                  </a:cxn>
                  <a:cxn ang="0">
                    <a:pos x="1698" y="618"/>
                  </a:cxn>
                  <a:cxn ang="0">
                    <a:pos x="1714" y="619"/>
                  </a:cxn>
                  <a:cxn ang="0">
                    <a:pos x="1711" y="639"/>
                  </a:cxn>
                  <a:cxn ang="0">
                    <a:pos x="1705" y="692"/>
                  </a:cxn>
                  <a:cxn ang="0">
                    <a:pos x="1697" y="776"/>
                  </a:cxn>
                  <a:cxn ang="0">
                    <a:pos x="1692" y="883"/>
                  </a:cxn>
                  <a:cxn ang="0">
                    <a:pos x="1692" y="1006"/>
                  </a:cxn>
                  <a:cxn ang="0">
                    <a:pos x="1694" y="1072"/>
                  </a:cxn>
                  <a:cxn ang="0">
                    <a:pos x="1699" y="1140"/>
                  </a:cxn>
                  <a:cxn ang="0">
                    <a:pos x="1706" y="1210"/>
                  </a:cxn>
                  <a:cxn ang="0">
                    <a:pos x="1717" y="1280"/>
                  </a:cxn>
                  <a:cxn ang="0">
                    <a:pos x="1732" y="1351"/>
                  </a:cxn>
                  <a:cxn ang="0">
                    <a:pos x="1751" y="1420"/>
                  </a:cxn>
                  <a:cxn ang="0">
                    <a:pos x="1820" y="1657"/>
                  </a:cxn>
                  <a:cxn ang="0">
                    <a:pos x="1865" y="1828"/>
                  </a:cxn>
                  <a:cxn ang="0">
                    <a:pos x="1889" y="1930"/>
                  </a:cxn>
                  <a:cxn ang="0">
                    <a:pos x="1897" y="1964"/>
                  </a:cxn>
                  <a:cxn ang="0">
                    <a:pos x="1858" y="1953"/>
                  </a:cxn>
                  <a:cxn ang="0">
                    <a:pos x="1754" y="1916"/>
                  </a:cxn>
                  <a:cxn ang="0">
                    <a:pos x="1681" y="1888"/>
                  </a:cxn>
                  <a:cxn ang="0">
                    <a:pos x="1599" y="1853"/>
                  </a:cxn>
                  <a:cxn ang="0">
                    <a:pos x="1507" y="1813"/>
                  </a:cxn>
                  <a:cxn ang="0">
                    <a:pos x="1409" y="1765"/>
                  </a:cxn>
                  <a:cxn ang="0">
                    <a:pos x="1305" y="1710"/>
                  </a:cxn>
                  <a:cxn ang="0">
                    <a:pos x="1200" y="1648"/>
                  </a:cxn>
                  <a:cxn ang="0">
                    <a:pos x="1094" y="1580"/>
                  </a:cxn>
                  <a:cxn ang="0">
                    <a:pos x="988" y="1504"/>
                  </a:cxn>
                  <a:cxn ang="0">
                    <a:pos x="887" y="1422"/>
                  </a:cxn>
                  <a:cxn ang="0">
                    <a:pos x="790" y="1331"/>
                  </a:cxn>
                  <a:cxn ang="0">
                    <a:pos x="700" y="1233"/>
                  </a:cxn>
                  <a:cxn ang="0">
                    <a:pos x="620" y="1128"/>
                  </a:cxn>
                  <a:cxn ang="0">
                    <a:pos x="547" y="1020"/>
                  </a:cxn>
                  <a:cxn ang="0">
                    <a:pos x="478" y="913"/>
                  </a:cxn>
                  <a:cxn ang="0">
                    <a:pos x="414" y="808"/>
                  </a:cxn>
                  <a:cxn ang="0">
                    <a:pos x="354" y="707"/>
                  </a:cxn>
                  <a:cxn ang="0">
                    <a:pos x="248" y="515"/>
                  </a:cxn>
                  <a:cxn ang="0">
                    <a:pos x="159" y="346"/>
                  </a:cxn>
                  <a:cxn ang="0">
                    <a:pos x="90" y="204"/>
                  </a:cxn>
                  <a:cxn ang="0">
                    <a:pos x="40" y="95"/>
                  </a:cxn>
                  <a:cxn ang="0">
                    <a:pos x="10" y="25"/>
                  </a:cxn>
                  <a:cxn ang="0">
                    <a:pos x="0" y="0"/>
                  </a:cxn>
                </a:cxnLst>
                <a:rect l="0" t="0" r="r" b="b"/>
                <a:pathLst>
                  <a:path w="1897" h="1964">
                    <a:moveTo>
                      <a:pt x="0" y="0"/>
                    </a:moveTo>
                    <a:lnTo>
                      <a:pt x="255" y="36"/>
                    </a:lnTo>
                    <a:lnTo>
                      <a:pt x="265" y="49"/>
                    </a:lnTo>
                    <a:lnTo>
                      <a:pt x="296" y="84"/>
                    </a:lnTo>
                    <a:lnTo>
                      <a:pt x="319" y="109"/>
                    </a:lnTo>
                    <a:lnTo>
                      <a:pt x="347" y="137"/>
                    </a:lnTo>
                    <a:lnTo>
                      <a:pt x="381" y="167"/>
                    </a:lnTo>
                    <a:lnTo>
                      <a:pt x="419" y="200"/>
                    </a:lnTo>
                    <a:lnTo>
                      <a:pt x="440" y="217"/>
                    </a:lnTo>
                    <a:lnTo>
                      <a:pt x="463" y="236"/>
                    </a:lnTo>
                    <a:lnTo>
                      <a:pt x="486" y="253"/>
                    </a:lnTo>
                    <a:lnTo>
                      <a:pt x="511" y="271"/>
                    </a:lnTo>
                    <a:lnTo>
                      <a:pt x="538" y="289"/>
                    </a:lnTo>
                    <a:lnTo>
                      <a:pt x="565" y="308"/>
                    </a:lnTo>
                    <a:lnTo>
                      <a:pt x="594" y="326"/>
                    </a:lnTo>
                    <a:lnTo>
                      <a:pt x="625" y="344"/>
                    </a:lnTo>
                    <a:lnTo>
                      <a:pt x="656" y="362"/>
                    </a:lnTo>
                    <a:lnTo>
                      <a:pt x="689" y="379"/>
                    </a:lnTo>
                    <a:lnTo>
                      <a:pt x="722" y="397"/>
                    </a:lnTo>
                    <a:lnTo>
                      <a:pt x="758" y="413"/>
                    </a:lnTo>
                    <a:lnTo>
                      <a:pt x="794" y="430"/>
                    </a:lnTo>
                    <a:lnTo>
                      <a:pt x="832" y="444"/>
                    </a:lnTo>
                    <a:lnTo>
                      <a:pt x="872" y="459"/>
                    </a:lnTo>
                    <a:lnTo>
                      <a:pt x="912" y="473"/>
                    </a:lnTo>
                    <a:lnTo>
                      <a:pt x="952" y="486"/>
                    </a:lnTo>
                    <a:lnTo>
                      <a:pt x="992" y="499"/>
                    </a:lnTo>
                    <a:lnTo>
                      <a:pt x="1033" y="511"/>
                    </a:lnTo>
                    <a:lnTo>
                      <a:pt x="1072" y="521"/>
                    </a:lnTo>
                    <a:lnTo>
                      <a:pt x="1110" y="532"/>
                    </a:lnTo>
                    <a:lnTo>
                      <a:pt x="1148" y="541"/>
                    </a:lnTo>
                    <a:lnTo>
                      <a:pt x="1186" y="549"/>
                    </a:lnTo>
                    <a:lnTo>
                      <a:pt x="1222" y="557"/>
                    </a:lnTo>
                    <a:lnTo>
                      <a:pt x="1292" y="572"/>
                    </a:lnTo>
                    <a:lnTo>
                      <a:pt x="1358" y="583"/>
                    </a:lnTo>
                    <a:lnTo>
                      <a:pt x="1420" y="593"/>
                    </a:lnTo>
                    <a:lnTo>
                      <a:pt x="1477" y="601"/>
                    </a:lnTo>
                    <a:lnTo>
                      <a:pt x="1530" y="607"/>
                    </a:lnTo>
                    <a:lnTo>
                      <a:pt x="1576" y="611"/>
                    </a:lnTo>
                    <a:lnTo>
                      <a:pt x="1616" y="614"/>
                    </a:lnTo>
                    <a:lnTo>
                      <a:pt x="1650" y="616"/>
                    </a:lnTo>
                    <a:lnTo>
                      <a:pt x="1677" y="618"/>
                    </a:lnTo>
                    <a:lnTo>
                      <a:pt x="1698" y="618"/>
                    </a:lnTo>
                    <a:lnTo>
                      <a:pt x="1710" y="619"/>
                    </a:lnTo>
                    <a:lnTo>
                      <a:pt x="1714" y="619"/>
                    </a:lnTo>
                    <a:lnTo>
                      <a:pt x="1713" y="624"/>
                    </a:lnTo>
                    <a:lnTo>
                      <a:pt x="1711" y="639"/>
                    </a:lnTo>
                    <a:lnTo>
                      <a:pt x="1708" y="661"/>
                    </a:lnTo>
                    <a:lnTo>
                      <a:pt x="1705" y="692"/>
                    </a:lnTo>
                    <a:lnTo>
                      <a:pt x="1701" y="731"/>
                    </a:lnTo>
                    <a:lnTo>
                      <a:pt x="1697" y="776"/>
                    </a:lnTo>
                    <a:lnTo>
                      <a:pt x="1694" y="827"/>
                    </a:lnTo>
                    <a:lnTo>
                      <a:pt x="1692" y="883"/>
                    </a:lnTo>
                    <a:lnTo>
                      <a:pt x="1691" y="943"/>
                    </a:lnTo>
                    <a:lnTo>
                      <a:pt x="1692" y="1006"/>
                    </a:lnTo>
                    <a:lnTo>
                      <a:pt x="1692" y="1039"/>
                    </a:lnTo>
                    <a:lnTo>
                      <a:pt x="1694" y="1072"/>
                    </a:lnTo>
                    <a:lnTo>
                      <a:pt x="1696" y="1106"/>
                    </a:lnTo>
                    <a:lnTo>
                      <a:pt x="1699" y="1140"/>
                    </a:lnTo>
                    <a:lnTo>
                      <a:pt x="1702" y="1175"/>
                    </a:lnTo>
                    <a:lnTo>
                      <a:pt x="1706" y="1210"/>
                    </a:lnTo>
                    <a:lnTo>
                      <a:pt x="1711" y="1245"/>
                    </a:lnTo>
                    <a:lnTo>
                      <a:pt x="1717" y="1280"/>
                    </a:lnTo>
                    <a:lnTo>
                      <a:pt x="1725" y="1315"/>
                    </a:lnTo>
                    <a:lnTo>
                      <a:pt x="1732" y="1351"/>
                    </a:lnTo>
                    <a:lnTo>
                      <a:pt x="1741" y="1385"/>
                    </a:lnTo>
                    <a:lnTo>
                      <a:pt x="1751" y="1420"/>
                    </a:lnTo>
                    <a:lnTo>
                      <a:pt x="1789" y="1547"/>
                    </a:lnTo>
                    <a:lnTo>
                      <a:pt x="1820" y="1657"/>
                    </a:lnTo>
                    <a:lnTo>
                      <a:pt x="1844" y="1752"/>
                    </a:lnTo>
                    <a:lnTo>
                      <a:pt x="1865" y="1828"/>
                    </a:lnTo>
                    <a:lnTo>
                      <a:pt x="1880" y="1888"/>
                    </a:lnTo>
                    <a:lnTo>
                      <a:pt x="1889" y="1930"/>
                    </a:lnTo>
                    <a:lnTo>
                      <a:pt x="1895" y="1956"/>
                    </a:lnTo>
                    <a:lnTo>
                      <a:pt x="1897" y="1964"/>
                    </a:lnTo>
                    <a:lnTo>
                      <a:pt x="1887" y="1961"/>
                    </a:lnTo>
                    <a:lnTo>
                      <a:pt x="1858" y="1953"/>
                    </a:lnTo>
                    <a:lnTo>
                      <a:pt x="1814" y="1938"/>
                    </a:lnTo>
                    <a:lnTo>
                      <a:pt x="1754" y="1916"/>
                    </a:lnTo>
                    <a:lnTo>
                      <a:pt x="1718" y="1904"/>
                    </a:lnTo>
                    <a:lnTo>
                      <a:pt x="1681" y="1888"/>
                    </a:lnTo>
                    <a:lnTo>
                      <a:pt x="1641" y="1872"/>
                    </a:lnTo>
                    <a:lnTo>
                      <a:pt x="1599" y="1853"/>
                    </a:lnTo>
                    <a:lnTo>
                      <a:pt x="1553" y="1834"/>
                    </a:lnTo>
                    <a:lnTo>
                      <a:pt x="1507" y="1813"/>
                    </a:lnTo>
                    <a:lnTo>
                      <a:pt x="1458" y="1789"/>
                    </a:lnTo>
                    <a:lnTo>
                      <a:pt x="1409" y="1765"/>
                    </a:lnTo>
                    <a:lnTo>
                      <a:pt x="1358" y="1739"/>
                    </a:lnTo>
                    <a:lnTo>
                      <a:pt x="1305" y="1710"/>
                    </a:lnTo>
                    <a:lnTo>
                      <a:pt x="1253" y="1680"/>
                    </a:lnTo>
                    <a:lnTo>
                      <a:pt x="1200" y="1648"/>
                    </a:lnTo>
                    <a:lnTo>
                      <a:pt x="1146" y="1615"/>
                    </a:lnTo>
                    <a:lnTo>
                      <a:pt x="1094" y="1580"/>
                    </a:lnTo>
                    <a:lnTo>
                      <a:pt x="1041" y="1543"/>
                    </a:lnTo>
                    <a:lnTo>
                      <a:pt x="988" y="1504"/>
                    </a:lnTo>
                    <a:lnTo>
                      <a:pt x="937" y="1464"/>
                    </a:lnTo>
                    <a:lnTo>
                      <a:pt x="887" y="1422"/>
                    </a:lnTo>
                    <a:lnTo>
                      <a:pt x="838" y="1377"/>
                    </a:lnTo>
                    <a:lnTo>
                      <a:pt x="790" y="1331"/>
                    </a:lnTo>
                    <a:lnTo>
                      <a:pt x="744" y="1284"/>
                    </a:lnTo>
                    <a:lnTo>
                      <a:pt x="700" y="1233"/>
                    </a:lnTo>
                    <a:lnTo>
                      <a:pt x="659" y="1182"/>
                    </a:lnTo>
                    <a:lnTo>
                      <a:pt x="620" y="1128"/>
                    </a:lnTo>
                    <a:lnTo>
                      <a:pt x="582" y="1073"/>
                    </a:lnTo>
                    <a:lnTo>
                      <a:pt x="547" y="1020"/>
                    </a:lnTo>
                    <a:lnTo>
                      <a:pt x="512" y="966"/>
                    </a:lnTo>
                    <a:lnTo>
                      <a:pt x="478" y="913"/>
                    </a:lnTo>
                    <a:lnTo>
                      <a:pt x="445" y="860"/>
                    </a:lnTo>
                    <a:lnTo>
                      <a:pt x="414" y="808"/>
                    </a:lnTo>
                    <a:lnTo>
                      <a:pt x="383" y="757"/>
                    </a:lnTo>
                    <a:lnTo>
                      <a:pt x="354" y="707"/>
                    </a:lnTo>
                    <a:lnTo>
                      <a:pt x="298" y="609"/>
                    </a:lnTo>
                    <a:lnTo>
                      <a:pt x="248" y="515"/>
                    </a:lnTo>
                    <a:lnTo>
                      <a:pt x="201" y="428"/>
                    </a:lnTo>
                    <a:lnTo>
                      <a:pt x="159" y="346"/>
                    </a:lnTo>
                    <a:lnTo>
                      <a:pt x="122" y="271"/>
                    </a:lnTo>
                    <a:lnTo>
                      <a:pt x="90" y="204"/>
                    </a:lnTo>
                    <a:lnTo>
                      <a:pt x="63" y="144"/>
                    </a:lnTo>
                    <a:lnTo>
                      <a:pt x="40" y="95"/>
                    </a:lnTo>
                    <a:lnTo>
                      <a:pt x="23" y="55"/>
                    </a:lnTo>
                    <a:lnTo>
                      <a:pt x="10" y="25"/>
                    </a:lnTo>
                    <a:lnTo>
                      <a:pt x="2"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3" name="Rectangle 14"/>
              <p:cNvSpPr>
                <a:spLocks noChangeArrowheads="1"/>
              </p:cNvSpPr>
              <p:nvPr/>
            </p:nvSpPr>
            <p:spPr bwMode="auto">
              <a:xfrm>
                <a:off x="-322263" y="3673475"/>
                <a:ext cx="71438"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54" name="Freeform 15"/>
              <p:cNvSpPr>
                <a:spLocks noEditPoints="1"/>
              </p:cNvSpPr>
              <p:nvPr/>
            </p:nvSpPr>
            <p:spPr bwMode="auto">
              <a:xfrm>
                <a:off x="-1085850" y="3427413"/>
                <a:ext cx="722313" cy="474663"/>
              </a:xfrm>
              <a:custGeom>
                <a:avLst/>
                <a:gdLst/>
                <a:ahLst/>
                <a:cxnLst>
                  <a:cxn ang="0">
                    <a:pos x="3075" y="1468"/>
                  </a:cxn>
                  <a:cxn ang="0">
                    <a:pos x="2973" y="1747"/>
                  </a:cxn>
                  <a:cxn ang="0">
                    <a:pos x="2863" y="1952"/>
                  </a:cxn>
                  <a:cxn ang="0">
                    <a:pos x="2710" y="2160"/>
                  </a:cxn>
                  <a:cxn ang="0">
                    <a:pos x="2511" y="2339"/>
                  </a:cxn>
                  <a:cxn ang="0">
                    <a:pos x="2320" y="2462"/>
                  </a:cxn>
                  <a:cxn ang="0">
                    <a:pos x="2154" y="2534"/>
                  </a:cxn>
                  <a:cxn ang="0">
                    <a:pos x="2007" y="2573"/>
                  </a:cxn>
                  <a:cxn ang="0">
                    <a:pos x="1958" y="2695"/>
                  </a:cxn>
                  <a:cxn ang="0">
                    <a:pos x="2096" y="3022"/>
                  </a:cxn>
                  <a:cxn ang="0">
                    <a:pos x="2290" y="3365"/>
                  </a:cxn>
                  <a:cxn ang="0">
                    <a:pos x="2554" y="3671"/>
                  </a:cxn>
                  <a:cxn ang="0">
                    <a:pos x="2881" y="3846"/>
                  </a:cxn>
                  <a:cxn ang="0">
                    <a:pos x="3448" y="3881"/>
                  </a:cxn>
                  <a:cxn ang="0">
                    <a:pos x="4430" y="3888"/>
                  </a:cxn>
                  <a:cxn ang="0">
                    <a:pos x="6438" y="3871"/>
                  </a:cxn>
                  <a:cxn ang="0">
                    <a:pos x="7321" y="3383"/>
                  </a:cxn>
                  <a:cxn ang="0">
                    <a:pos x="3362" y="4776"/>
                  </a:cxn>
                  <a:cxn ang="0">
                    <a:pos x="3091" y="4729"/>
                  </a:cxn>
                  <a:cxn ang="0">
                    <a:pos x="2684" y="4621"/>
                  </a:cxn>
                  <a:cxn ang="0">
                    <a:pos x="2225" y="4427"/>
                  </a:cxn>
                  <a:cxn ang="0">
                    <a:pos x="1818" y="4129"/>
                  </a:cxn>
                  <a:cxn ang="0">
                    <a:pos x="1562" y="3707"/>
                  </a:cxn>
                  <a:cxn ang="0">
                    <a:pos x="1416" y="3301"/>
                  </a:cxn>
                  <a:cxn ang="0">
                    <a:pos x="1307" y="2948"/>
                  </a:cxn>
                  <a:cxn ang="0">
                    <a:pos x="1233" y="2622"/>
                  </a:cxn>
                  <a:cxn ang="0">
                    <a:pos x="1128" y="2549"/>
                  </a:cxn>
                  <a:cxn ang="0">
                    <a:pos x="837" y="2426"/>
                  </a:cxn>
                  <a:cxn ang="0">
                    <a:pos x="528" y="2253"/>
                  </a:cxn>
                  <a:cxn ang="0">
                    <a:pos x="246" y="2019"/>
                  </a:cxn>
                  <a:cxn ang="0">
                    <a:pos x="73" y="1727"/>
                  </a:cxn>
                  <a:cxn ang="0">
                    <a:pos x="20" y="1406"/>
                  </a:cxn>
                  <a:cxn ang="0">
                    <a:pos x="2" y="1107"/>
                  </a:cxn>
                  <a:cxn ang="0">
                    <a:pos x="10" y="690"/>
                  </a:cxn>
                  <a:cxn ang="0">
                    <a:pos x="1647" y="909"/>
                  </a:cxn>
                  <a:cxn ang="0">
                    <a:pos x="1814" y="935"/>
                  </a:cxn>
                  <a:cxn ang="0">
                    <a:pos x="1962" y="1006"/>
                  </a:cxn>
                  <a:cxn ang="0">
                    <a:pos x="2083" y="1115"/>
                  </a:cxn>
                  <a:cxn ang="0">
                    <a:pos x="2167" y="1254"/>
                  </a:cxn>
                  <a:cxn ang="0">
                    <a:pos x="2209" y="1416"/>
                  </a:cxn>
                  <a:cxn ang="0">
                    <a:pos x="2200" y="1587"/>
                  </a:cxn>
                  <a:cxn ang="0">
                    <a:pos x="2144" y="1742"/>
                  </a:cxn>
                  <a:cxn ang="0">
                    <a:pos x="2047" y="1872"/>
                  </a:cxn>
                  <a:cxn ang="0">
                    <a:pos x="1915" y="1969"/>
                  </a:cxn>
                  <a:cxn ang="0">
                    <a:pos x="1760" y="2026"/>
                  </a:cxn>
                  <a:cxn ang="0">
                    <a:pos x="1589" y="2034"/>
                  </a:cxn>
                  <a:cxn ang="0">
                    <a:pos x="1427" y="1993"/>
                  </a:cxn>
                  <a:cxn ang="0">
                    <a:pos x="1287" y="1909"/>
                  </a:cxn>
                  <a:cxn ang="0">
                    <a:pos x="1178" y="1788"/>
                  </a:cxn>
                  <a:cxn ang="0">
                    <a:pos x="1107" y="1641"/>
                  </a:cxn>
                  <a:cxn ang="0">
                    <a:pos x="1081" y="1473"/>
                  </a:cxn>
                  <a:cxn ang="0">
                    <a:pos x="1107" y="1306"/>
                  </a:cxn>
                  <a:cxn ang="0">
                    <a:pos x="1178" y="1159"/>
                  </a:cxn>
                  <a:cxn ang="0">
                    <a:pos x="1287" y="1039"/>
                  </a:cxn>
                  <a:cxn ang="0">
                    <a:pos x="1427" y="954"/>
                  </a:cxn>
                  <a:cxn ang="0">
                    <a:pos x="1589" y="912"/>
                  </a:cxn>
                </a:cxnLst>
                <a:rect l="0" t="0" r="r" b="b"/>
                <a:pathLst>
                  <a:path w="8195" h="5385">
                    <a:moveTo>
                      <a:pt x="23" y="546"/>
                    </a:moveTo>
                    <a:lnTo>
                      <a:pt x="3088" y="0"/>
                    </a:lnTo>
                    <a:lnTo>
                      <a:pt x="3088" y="1418"/>
                    </a:lnTo>
                    <a:lnTo>
                      <a:pt x="3086" y="1424"/>
                    </a:lnTo>
                    <a:lnTo>
                      <a:pt x="3081" y="1441"/>
                    </a:lnTo>
                    <a:lnTo>
                      <a:pt x="3075" y="1468"/>
                    </a:lnTo>
                    <a:lnTo>
                      <a:pt x="3065" y="1504"/>
                    </a:lnTo>
                    <a:lnTo>
                      <a:pt x="3050" y="1547"/>
                    </a:lnTo>
                    <a:lnTo>
                      <a:pt x="3034" y="1598"/>
                    </a:lnTo>
                    <a:lnTo>
                      <a:pt x="3012" y="1653"/>
                    </a:lnTo>
                    <a:lnTo>
                      <a:pt x="2987" y="1714"/>
                    </a:lnTo>
                    <a:lnTo>
                      <a:pt x="2973" y="1747"/>
                    </a:lnTo>
                    <a:lnTo>
                      <a:pt x="2957" y="1780"/>
                    </a:lnTo>
                    <a:lnTo>
                      <a:pt x="2941" y="1813"/>
                    </a:lnTo>
                    <a:lnTo>
                      <a:pt x="2923" y="1847"/>
                    </a:lnTo>
                    <a:lnTo>
                      <a:pt x="2905" y="1882"/>
                    </a:lnTo>
                    <a:lnTo>
                      <a:pt x="2885" y="1917"/>
                    </a:lnTo>
                    <a:lnTo>
                      <a:pt x="2863" y="1952"/>
                    </a:lnTo>
                    <a:lnTo>
                      <a:pt x="2841" y="1987"/>
                    </a:lnTo>
                    <a:lnTo>
                      <a:pt x="2817" y="2022"/>
                    </a:lnTo>
                    <a:lnTo>
                      <a:pt x="2792" y="2057"/>
                    </a:lnTo>
                    <a:lnTo>
                      <a:pt x="2765" y="2092"/>
                    </a:lnTo>
                    <a:lnTo>
                      <a:pt x="2739" y="2126"/>
                    </a:lnTo>
                    <a:lnTo>
                      <a:pt x="2710" y="2160"/>
                    </a:lnTo>
                    <a:lnTo>
                      <a:pt x="2679" y="2192"/>
                    </a:lnTo>
                    <a:lnTo>
                      <a:pt x="2647" y="2225"/>
                    </a:lnTo>
                    <a:lnTo>
                      <a:pt x="2614" y="2256"/>
                    </a:lnTo>
                    <a:lnTo>
                      <a:pt x="2579" y="2286"/>
                    </a:lnTo>
                    <a:lnTo>
                      <a:pt x="2545" y="2313"/>
                    </a:lnTo>
                    <a:lnTo>
                      <a:pt x="2511" y="2339"/>
                    </a:lnTo>
                    <a:lnTo>
                      <a:pt x="2478" y="2364"/>
                    </a:lnTo>
                    <a:lnTo>
                      <a:pt x="2446" y="2387"/>
                    </a:lnTo>
                    <a:lnTo>
                      <a:pt x="2413" y="2407"/>
                    </a:lnTo>
                    <a:lnTo>
                      <a:pt x="2382" y="2427"/>
                    </a:lnTo>
                    <a:lnTo>
                      <a:pt x="2351" y="2445"/>
                    </a:lnTo>
                    <a:lnTo>
                      <a:pt x="2320" y="2462"/>
                    </a:lnTo>
                    <a:lnTo>
                      <a:pt x="2290" y="2477"/>
                    </a:lnTo>
                    <a:lnTo>
                      <a:pt x="2261" y="2491"/>
                    </a:lnTo>
                    <a:lnTo>
                      <a:pt x="2233" y="2503"/>
                    </a:lnTo>
                    <a:lnTo>
                      <a:pt x="2207" y="2514"/>
                    </a:lnTo>
                    <a:lnTo>
                      <a:pt x="2180" y="2525"/>
                    </a:lnTo>
                    <a:lnTo>
                      <a:pt x="2154" y="2534"/>
                    </a:lnTo>
                    <a:lnTo>
                      <a:pt x="2130" y="2542"/>
                    </a:lnTo>
                    <a:lnTo>
                      <a:pt x="2106" y="2549"/>
                    </a:lnTo>
                    <a:lnTo>
                      <a:pt x="2084" y="2556"/>
                    </a:lnTo>
                    <a:lnTo>
                      <a:pt x="2063" y="2562"/>
                    </a:lnTo>
                    <a:lnTo>
                      <a:pt x="2043" y="2566"/>
                    </a:lnTo>
                    <a:lnTo>
                      <a:pt x="2007" y="2573"/>
                    </a:lnTo>
                    <a:lnTo>
                      <a:pt x="1977" y="2578"/>
                    </a:lnTo>
                    <a:lnTo>
                      <a:pt x="1935" y="2582"/>
                    </a:lnTo>
                    <a:lnTo>
                      <a:pt x="1921" y="2583"/>
                    </a:lnTo>
                    <a:lnTo>
                      <a:pt x="1925" y="2597"/>
                    </a:lnTo>
                    <a:lnTo>
                      <a:pt x="1937" y="2635"/>
                    </a:lnTo>
                    <a:lnTo>
                      <a:pt x="1958" y="2695"/>
                    </a:lnTo>
                    <a:lnTo>
                      <a:pt x="1988" y="2772"/>
                    </a:lnTo>
                    <a:lnTo>
                      <a:pt x="2005" y="2816"/>
                    </a:lnTo>
                    <a:lnTo>
                      <a:pt x="2025" y="2864"/>
                    </a:lnTo>
                    <a:lnTo>
                      <a:pt x="2047" y="2914"/>
                    </a:lnTo>
                    <a:lnTo>
                      <a:pt x="2070" y="2967"/>
                    </a:lnTo>
                    <a:lnTo>
                      <a:pt x="2096" y="3022"/>
                    </a:lnTo>
                    <a:lnTo>
                      <a:pt x="2123" y="3078"/>
                    </a:lnTo>
                    <a:lnTo>
                      <a:pt x="2153" y="3134"/>
                    </a:lnTo>
                    <a:lnTo>
                      <a:pt x="2185" y="3192"/>
                    </a:lnTo>
                    <a:lnTo>
                      <a:pt x="2218" y="3251"/>
                    </a:lnTo>
                    <a:lnTo>
                      <a:pt x="2253" y="3309"/>
                    </a:lnTo>
                    <a:lnTo>
                      <a:pt x="2290" y="3365"/>
                    </a:lnTo>
                    <a:lnTo>
                      <a:pt x="2330" y="3422"/>
                    </a:lnTo>
                    <a:lnTo>
                      <a:pt x="2371" y="3476"/>
                    </a:lnTo>
                    <a:lnTo>
                      <a:pt x="2413" y="3529"/>
                    </a:lnTo>
                    <a:lnTo>
                      <a:pt x="2459" y="3579"/>
                    </a:lnTo>
                    <a:lnTo>
                      <a:pt x="2505" y="3627"/>
                    </a:lnTo>
                    <a:lnTo>
                      <a:pt x="2554" y="3671"/>
                    </a:lnTo>
                    <a:lnTo>
                      <a:pt x="2603" y="3712"/>
                    </a:lnTo>
                    <a:lnTo>
                      <a:pt x="2656" y="3748"/>
                    </a:lnTo>
                    <a:lnTo>
                      <a:pt x="2710" y="3781"/>
                    </a:lnTo>
                    <a:lnTo>
                      <a:pt x="2764" y="3808"/>
                    </a:lnTo>
                    <a:lnTo>
                      <a:pt x="2822" y="3830"/>
                    </a:lnTo>
                    <a:lnTo>
                      <a:pt x="2881" y="3846"/>
                    </a:lnTo>
                    <a:lnTo>
                      <a:pt x="2942" y="3857"/>
                    </a:lnTo>
                    <a:lnTo>
                      <a:pt x="3012" y="3863"/>
                    </a:lnTo>
                    <a:lnTo>
                      <a:pt x="3099" y="3869"/>
                    </a:lnTo>
                    <a:lnTo>
                      <a:pt x="3201" y="3873"/>
                    </a:lnTo>
                    <a:lnTo>
                      <a:pt x="3318" y="3877"/>
                    </a:lnTo>
                    <a:lnTo>
                      <a:pt x="3448" y="3881"/>
                    </a:lnTo>
                    <a:lnTo>
                      <a:pt x="3589" y="3883"/>
                    </a:lnTo>
                    <a:lnTo>
                      <a:pt x="3741" y="3885"/>
                    </a:lnTo>
                    <a:lnTo>
                      <a:pt x="3902" y="3887"/>
                    </a:lnTo>
                    <a:lnTo>
                      <a:pt x="4072" y="3888"/>
                    </a:lnTo>
                    <a:lnTo>
                      <a:pt x="4248" y="3888"/>
                    </a:lnTo>
                    <a:lnTo>
                      <a:pt x="4430" y="3888"/>
                    </a:lnTo>
                    <a:lnTo>
                      <a:pt x="4616" y="3888"/>
                    </a:lnTo>
                    <a:lnTo>
                      <a:pt x="4995" y="3886"/>
                    </a:lnTo>
                    <a:lnTo>
                      <a:pt x="5377" y="3883"/>
                    </a:lnTo>
                    <a:lnTo>
                      <a:pt x="5752" y="3880"/>
                    </a:lnTo>
                    <a:lnTo>
                      <a:pt x="6108" y="3875"/>
                    </a:lnTo>
                    <a:lnTo>
                      <a:pt x="6438" y="3871"/>
                    </a:lnTo>
                    <a:lnTo>
                      <a:pt x="6729" y="3867"/>
                    </a:lnTo>
                    <a:lnTo>
                      <a:pt x="6973" y="3863"/>
                    </a:lnTo>
                    <a:lnTo>
                      <a:pt x="7160" y="3860"/>
                    </a:lnTo>
                    <a:lnTo>
                      <a:pt x="7280" y="3858"/>
                    </a:lnTo>
                    <a:lnTo>
                      <a:pt x="7321" y="3857"/>
                    </a:lnTo>
                    <a:lnTo>
                      <a:pt x="7321" y="3383"/>
                    </a:lnTo>
                    <a:lnTo>
                      <a:pt x="8195" y="3383"/>
                    </a:lnTo>
                    <a:lnTo>
                      <a:pt x="8195" y="5385"/>
                    </a:lnTo>
                    <a:lnTo>
                      <a:pt x="7501" y="5385"/>
                    </a:lnTo>
                    <a:lnTo>
                      <a:pt x="7337" y="4779"/>
                    </a:lnTo>
                    <a:lnTo>
                      <a:pt x="3379" y="4779"/>
                    </a:lnTo>
                    <a:lnTo>
                      <a:pt x="3362" y="4776"/>
                    </a:lnTo>
                    <a:lnTo>
                      <a:pt x="3316" y="4770"/>
                    </a:lnTo>
                    <a:lnTo>
                      <a:pt x="3282" y="4765"/>
                    </a:lnTo>
                    <a:lnTo>
                      <a:pt x="3242" y="4758"/>
                    </a:lnTo>
                    <a:lnTo>
                      <a:pt x="3197" y="4751"/>
                    </a:lnTo>
                    <a:lnTo>
                      <a:pt x="3145" y="4740"/>
                    </a:lnTo>
                    <a:lnTo>
                      <a:pt x="3091" y="4729"/>
                    </a:lnTo>
                    <a:lnTo>
                      <a:pt x="3031" y="4717"/>
                    </a:lnTo>
                    <a:lnTo>
                      <a:pt x="2967" y="4701"/>
                    </a:lnTo>
                    <a:lnTo>
                      <a:pt x="2900" y="4685"/>
                    </a:lnTo>
                    <a:lnTo>
                      <a:pt x="2830" y="4665"/>
                    </a:lnTo>
                    <a:lnTo>
                      <a:pt x="2758" y="4645"/>
                    </a:lnTo>
                    <a:lnTo>
                      <a:pt x="2684" y="4621"/>
                    </a:lnTo>
                    <a:lnTo>
                      <a:pt x="2608" y="4595"/>
                    </a:lnTo>
                    <a:lnTo>
                      <a:pt x="2532" y="4566"/>
                    </a:lnTo>
                    <a:lnTo>
                      <a:pt x="2454" y="4535"/>
                    </a:lnTo>
                    <a:lnTo>
                      <a:pt x="2378" y="4502"/>
                    </a:lnTo>
                    <a:lnTo>
                      <a:pt x="2302" y="4466"/>
                    </a:lnTo>
                    <a:lnTo>
                      <a:pt x="2225" y="4427"/>
                    </a:lnTo>
                    <a:lnTo>
                      <a:pt x="2152" y="4385"/>
                    </a:lnTo>
                    <a:lnTo>
                      <a:pt x="2080" y="4341"/>
                    </a:lnTo>
                    <a:lnTo>
                      <a:pt x="2009" y="4292"/>
                    </a:lnTo>
                    <a:lnTo>
                      <a:pt x="1942" y="4241"/>
                    </a:lnTo>
                    <a:lnTo>
                      <a:pt x="1878" y="4186"/>
                    </a:lnTo>
                    <a:lnTo>
                      <a:pt x="1818" y="4129"/>
                    </a:lnTo>
                    <a:lnTo>
                      <a:pt x="1763" y="4067"/>
                    </a:lnTo>
                    <a:lnTo>
                      <a:pt x="1712" y="4002"/>
                    </a:lnTo>
                    <a:lnTo>
                      <a:pt x="1665" y="3933"/>
                    </a:lnTo>
                    <a:lnTo>
                      <a:pt x="1626" y="3861"/>
                    </a:lnTo>
                    <a:lnTo>
                      <a:pt x="1592" y="3783"/>
                    </a:lnTo>
                    <a:lnTo>
                      <a:pt x="1562" y="3707"/>
                    </a:lnTo>
                    <a:lnTo>
                      <a:pt x="1533" y="3632"/>
                    </a:lnTo>
                    <a:lnTo>
                      <a:pt x="1506" y="3561"/>
                    </a:lnTo>
                    <a:lnTo>
                      <a:pt x="1482" y="3492"/>
                    </a:lnTo>
                    <a:lnTo>
                      <a:pt x="1458" y="3426"/>
                    </a:lnTo>
                    <a:lnTo>
                      <a:pt x="1436" y="3362"/>
                    </a:lnTo>
                    <a:lnTo>
                      <a:pt x="1416" y="3301"/>
                    </a:lnTo>
                    <a:lnTo>
                      <a:pt x="1396" y="3243"/>
                    </a:lnTo>
                    <a:lnTo>
                      <a:pt x="1378" y="3188"/>
                    </a:lnTo>
                    <a:lnTo>
                      <a:pt x="1362" y="3134"/>
                    </a:lnTo>
                    <a:lnTo>
                      <a:pt x="1346" y="3084"/>
                    </a:lnTo>
                    <a:lnTo>
                      <a:pt x="1332" y="3037"/>
                    </a:lnTo>
                    <a:lnTo>
                      <a:pt x="1307" y="2948"/>
                    </a:lnTo>
                    <a:lnTo>
                      <a:pt x="1286" y="2870"/>
                    </a:lnTo>
                    <a:lnTo>
                      <a:pt x="1269" y="2802"/>
                    </a:lnTo>
                    <a:lnTo>
                      <a:pt x="1255" y="2742"/>
                    </a:lnTo>
                    <a:lnTo>
                      <a:pt x="1245" y="2694"/>
                    </a:lnTo>
                    <a:lnTo>
                      <a:pt x="1238" y="2653"/>
                    </a:lnTo>
                    <a:lnTo>
                      <a:pt x="1233" y="2622"/>
                    </a:lnTo>
                    <a:lnTo>
                      <a:pt x="1230" y="2600"/>
                    </a:lnTo>
                    <a:lnTo>
                      <a:pt x="1228" y="2587"/>
                    </a:lnTo>
                    <a:lnTo>
                      <a:pt x="1228" y="2583"/>
                    </a:lnTo>
                    <a:lnTo>
                      <a:pt x="1215" y="2579"/>
                    </a:lnTo>
                    <a:lnTo>
                      <a:pt x="1181" y="2568"/>
                    </a:lnTo>
                    <a:lnTo>
                      <a:pt x="1128" y="2549"/>
                    </a:lnTo>
                    <a:lnTo>
                      <a:pt x="1060" y="2523"/>
                    </a:lnTo>
                    <a:lnTo>
                      <a:pt x="1021" y="2507"/>
                    </a:lnTo>
                    <a:lnTo>
                      <a:pt x="979" y="2490"/>
                    </a:lnTo>
                    <a:lnTo>
                      <a:pt x="933" y="2470"/>
                    </a:lnTo>
                    <a:lnTo>
                      <a:pt x="887" y="2448"/>
                    </a:lnTo>
                    <a:lnTo>
                      <a:pt x="837" y="2426"/>
                    </a:lnTo>
                    <a:lnTo>
                      <a:pt x="788" y="2401"/>
                    </a:lnTo>
                    <a:lnTo>
                      <a:pt x="736" y="2375"/>
                    </a:lnTo>
                    <a:lnTo>
                      <a:pt x="684" y="2346"/>
                    </a:lnTo>
                    <a:lnTo>
                      <a:pt x="632" y="2317"/>
                    </a:lnTo>
                    <a:lnTo>
                      <a:pt x="580" y="2286"/>
                    </a:lnTo>
                    <a:lnTo>
                      <a:pt x="528" y="2253"/>
                    </a:lnTo>
                    <a:lnTo>
                      <a:pt x="477" y="2217"/>
                    </a:lnTo>
                    <a:lnTo>
                      <a:pt x="427" y="2181"/>
                    </a:lnTo>
                    <a:lnTo>
                      <a:pt x="379" y="2142"/>
                    </a:lnTo>
                    <a:lnTo>
                      <a:pt x="332" y="2103"/>
                    </a:lnTo>
                    <a:lnTo>
                      <a:pt x="289" y="2061"/>
                    </a:lnTo>
                    <a:lnTo>
                      <a:pt x="246" y="2019"/>
                    </a:lnTo>
                    <a:lnTo>
                      <a:pt x="208" y="1974"/>
                    </a:lnTo>
                    <a:lnTo>
                      <a:pt x="173" y="1927"/>
                    </a:lnTo>
                    <a:lnTo>
                      <a:pt x="141" y="1880"/>
                    </a:lnTo>
                    <a:lnTo>
                      <a:pt x="114" y="1830"/>
                    </a:lnTo>
                    <a:lnTo>
                      <a:pt x="91" y="1780"/>
                    </a:lnTo>
                    <a:lnTo>
                      <a:pt x="73" y="1727"/>
                    </a:lnTo>
                    <a:lnTo>
                      <a:pt x="60" y="1674"/>
                    </a:lnTo>
                    <a:lnTo>
                      <a:pt x="50" y="1619"/>
                    </a:lnTo>
                    <a:lnTo>
                      <a:pt x="41" y="1565"/>
                    </a:lnTo>
                    <a:lnTo>
                      <a:pt x="34" y="1511"/>
                    </a:lnTo>
                    <a:lnTo>
                      <a:pt x="27" y="1458"/>
                    </a:lnTo>
                    <a:lnTo>
                      <a:pt x="20" y="1406"/>
                    </a:lnTo>
                    <a:lnTo>
                      <a:pt x="16" y="1353"/>
                    </a:lnTo>
                    <a:lnTo>
                      <a:pt x="11" y="1302"/>
                    </a:lnTo>
                    <a:lnTo>
                      <a:pt x="8" y="1251"/>
                    </a:lnTo>
                    <a:lnTo>
                      <a:pt x="5" y="1203"/>
                    </a:lnTo>
                    <a:lnTo>
                      <a:pt x="3" y="1155"/>
                    </a:lnTo>
                    <a:lnTo>
                      <a:pt x="2" y="1107"/>
                    </a:lnTo>
                    <a:lnTo>
                      <a:pt x="1" y="1061"/>
                    </a:lnTo>
                    <a:lnTo>
                      <a:pt x="0" y="973"/>
                    </a:lnTo>
                    <a:lnTo>
                      <a:pt x="1" y="891"/>
                    </a:lnTo>
                    <a:lnTo>
                      <a:pt x="3" y="817"/>
                    </a:lnTo>
                    <a:lnTo>
                      <a:pt x="6" y="749"/>
                    </a:lnTo>
                    <a:lnTo>
                      <a:pt x="10" y="690"/>
                    </a:lnTo>
                    <a:lnTo>
                      <a:pt x="14" y="639"/>
                    </a:lnTo>
                    <a:lnTo>
                      <a:pt x="17" y="599"/>
                    </a:lnTo>
                    <a:lnTo>
                      <a:pt x="20" y="570"/>
                    </a:lnTo>
                    <a:lnTo>
                      <a:pt x="22" y="552"/>
                    </a:lnTo>
                    <a:lnTo>
                      <a:pt x="23" y="546"/>
                    </a:lnTo>
                    <a:close/>
                    <a:moveTo>
                      <a:pt x="1647" y="909"/>
                    </a:moveTo>
                    <a:lnTo>
                      <a:pt x="1676" y="910"/>
                    </a:lnTo>
                    <a:lnTo>
                      <a:pt x="1705" y="912"/>
                    </a:lnTo>
                    <a:lnTo>
                      <a:pt x="1733" y="916"/>
                    </a:lnTo>
                    <a:lnTo>
                      <a:pt x="1760" y="921"/>
                    </a:lnTo>
                    <a:lnTo>
                      <a:pt x="1787" y="928"/>
                    </a:lnTo>
                    <a:lnTo>
                      <a:pt x="1814" y="935"/>
                    </a:lnTo>
                    <a:lnTo>
                      <a:pt x="1841" y="944"/>
                    </a:lnTo>
                    <a:lnTo>
                      <a:pt x="1867" y="954"/>
                    </a:lnTo>
                    <a:lnTo>
                      <a:pt x="1892" y="965"/>
                    </a:lnTo>
                    <a:lnTo>
                      <a:pt x="1915" y="977"/>
                    </a:lnTo>
                    <a:lnTo>
                      <a:pt x="1939" y="992"/>
                    </a:lnTo>
                    <a:lnTo>
                      <a:pt x="1962" y="1006"/>
                    </a:lnTo>
                    <a:lnTo>
                      <a:pt x="1985" y="1022"/>
                    </a:lnTo>
                    <a:lnTo>
                      <a:pt x="2005" y="1039"/>
                    </a:lnTo>
                    <a:lnTo>
                      <a:pt x="2026" y="1057"/>
                    </a:lnTo>
                    <a:lnTo>
                      <a:pt x="2047" y="1075"/>
                    </a:lnTo>
                    <a:lnTo>
                      <a:pt x="2064" y="1095"/>
                    </a:lnTo>
                    <a:lnTo>
                      <a:pt x="2083" y="1115"/>
                    </a:lnTo>
                    <a:lnTo>
                      <a:pt x="2099" y="1136"/>
                    </a:lnTo>
                    <a:lnTo>
                      <a:pt x="2115" y="1159"/>
                    </a:lnTo>
                    <a:lnTo>
                      <a:pt x="2129" y="1181"/>
                    </a:lnTo>
                    <a:lnTo>
                      <a:pt x="2144" y="1205"/>
                    </a:lnTo>
                    <a:lnTo>
                      <a:pt x="2156" y="1230"/>
                    </a:lnTo>
                    <a:lnTo>
                      <a:pt x="2167" y="1254"/>
                    </a:lnTo>
                    <a:lnTo>
                      <a:pt x="2178" y="1280"/>
                    </a:lnTo>
                    <a:lnTo>
                      <a:pt x="2186" y="1306"/>
                    </a:lnTo>
                    <a:lnTo>
                      <a:pt x="2194" y="1333"/>
                    </a:lnTo>
                    <a:lnTo>
                      <a:pt x="2200" y="1360"/>
                    </a:lnTo>
                    <a:lnTo>
                      <a:pt x="2206" y="1388"/>
                    </a:lnTo>
                    <a:lnTo>
                      <a:pt x="2209" y="1416"/>
                    </a:lnTo>
                    <a:lnTo>
                      <a:pt x="2211" y="1445"/>
                    </a:lnTo>
                    <a:lnTo>
                      <a:pt x="2212" y="1473"/>
                    </a:lnTo>
                    <a:lnTo>
                      <a:pt x="2211" y="1503"/>
                    </a:lnTo>
                    <a:lnTo>
                      <a:pt x="2209" y="1532"/>
                    </a:lnTo>
                    <a:lnTo>
                      <a:pt x="2206" y="1559"/>
                    </a:lnTo>
                    <a:lnTo>
                      <a:pt x="2200" y="1587"/>
                    </a:lnTo>
                    <a:lnTo>
                      <a:pt x="2194" y="1614"/>
                    </a:lnTo>
                    <a:lnTo>
                      <a:pt x="2186" y="1641"/>
                    </a:lnTo>
                    <a:lnTo>
                      <a:pt x="2178" y="1668"/>
                    </a:lnTo>
                    <a:lnTo>
                      <a:pt x="2167" y="1692"/>
                    </a:lnTo>
                    <a:lnTo>
                      <a:pt x="2156" y="1718"/>
                    </a:lnTo>
                    <a:lnTo>
                      <a:pt x="2144" y="1742"/>
                    </a:lnTo>
                    <a:lnTo>
                      <a:pt x="2129" y="1765"/>
                    </a:lnTo>
                    <a:lnTo>
                      <a:pt x="2115" y="1788"/>
                    </a:lnTo>
                    <a:lnTo>
                      <a:pt x="2099" y="1811"/>
                    </a:lnTo>
                    <a:lnTo>
                      <a:pt x="2083" y="1832"/>
                    </a:lnTo>
                    <a:lnTo>
                      <a:pt x="2064" y="1852"/>
                    </a:lnTo>
                    <a:lnTo>
                      <a:pt x="2047" y="1872"/>
                    </a:lnTo>
                    <a:lnTo>
                      <a:pt x="2026" y="1891"/>
                    </a:lnTo>
                    <a:lnTo>
                      <a:pt x="2005" y="1909"/>
                    </a:lnTo>
                    <a:lnTo>
                      <a:pt x="1985" y="1925"/>
                    </a:lnTo>
                    <a:lnTo>
                      <a:pt x="1962" y="1941"/>
                    </a:lnTo>
                    <a:lnTo>
                      <a:pt x="1939" y="1956"/>
                    </a:lnTo>
                    <a:lnTo>
                      <a:pt x="1915" y="1969"/>
                    </a:lnTo>
                    <a:lnTo>
                      <a:pt x="1892" y="1982"/>
                    </a:lnTo>
                    <a:lnTo>
                      <a:pt x="1867" y="1993"/>
                    </a:lnTo>
                    <a:lnTo>
                      <a:pt x="1841" y="2003"/>
                    </a:lnTo>
                    <a:lnTo>
                      <a:pt x="1814" y="2012"/>
                    </a:lnTo>
                    <a:lnTo>
                      <a:pt x="1787" y="2020"/>
                    </a:lnTo>
                    <a:lnTo>
                      <a:pt x="1760" y="2026"/>
                    </a:lnTo>
                    <a:lnTo>
                      <a:pt x="1733" y="2031"/>
                    </a:lnTo>
                    <a:lnTo>
                      <a:pt x="1705" y="2034"/>
                    </a:lnTo>
                    <a:lnTo>
                      <a:pt x="1676" y="2036"/>
                    </a:lnTo>
                    <a:lnTo>
                      <a:pt x="1647" y="2037"/>
                    </a:lnTo>
                    <a:lnTo>
                      <a:pt x="1618" y="2036"/>
                    </a:lnTo>
                    <a:lnTo>
                      <a:pt x="1589" y="2034"/>
                    </a:lnTo>
                    <a:lnTo>
                      <a:pt x="1560" y="2031"/>
                    </a:lnTo>
                    <a:lnTo>
                      <a:pt x="1533" y="2026"/>
                    </a:lnTo>
                    <a:lnTo>
                      <a:pt x="1505" y="2020"/>
                    </a:lnTo>
                    <a:lnTo>
                      <a:pt x="1479" y="2012"/>
                    </a:lnTo>
                    <a:lnTo>
                      <a:pt x="1453" y="2003"/>
                    </a:lnTo>
                    <a:lnTo>
                      <a:pt x="1427" y="1993"/>
                    </a:lnTo>
                    <a:lnTo>
                      <a:pt x="1401" y="1982"/>
                    </a:lnTo>
                    <a:lnTo>
                      <a:pt x="1377" y="1969"/>
                    </a:lnTo>
                    <a:lnTo>
                      <a:pt x="1354" y="1956"/>
                    </a:lnTo>
                    <a:lnTo>
                      <a:pt x="1331" y="1941"/>
                    </a:lnTo>
                    <a:lnTo>
                      <a:pt x="1308" y="1925"/>
                    </a:lnTo>
                    <a:lnTo>
                      <a:pt x="1287" y="1909"/>
                    </a:lnTo>
                    <a:lnTo>
                      <a:pt x="1267" y="1891"/>
                    </a:lnTo>
                    <a:lnTo>
                      <a:pt x="1247" y="1872"/>
                    </a:lnTo>
                    <a:lnTo>
                      <a:pt x="1229" y="1852"/>
                    </a:lnTo>
                    <a:lnTo>
                      <a:pt x="1210" y="1832"/>
                    </a:lnTo>
                    <a:lnTo>
                      <a:pt x="1194" y="1811"/>
                    </a:lnTo>
                    <a:lnTo>
                      <a:pt x="1178" y="1788"/>
                    </a:lnTo>
                    <a:lnTo>
                      <a:pt x="1163" y="1765"/>
                    </a:lnTo>
                    <a:lnTo>
                      <a:pt x="1149" y="1742"/>
                    </a:lnTo>
                    <a:lnTo>
                      <a:pt x="1137" y="1718"/>
                    </a:lnTo>
                    <a:lnTo>
                      <a:pt x="1125" y="1692"/>
                    </a:lnTo>
                    <a:lnTo>
                      <a:pt x="1115" y="1668"/>
                    </a:lnTo>
                    <a:lnTo>
                      <a:pt x="1107" y="1641"/>
                    </a:lnTo>
                    <a:lnTo>
                      <a:pt x="1098" y="1614"/>
                    </a:lnTo>
                    <a:lnTo>
                      <a:pt x="1092" y="1587"/>
                    </a:lnTo>
                    <a:lnTo>
                      <a:pt x="1087" y="1559"/>
                    </a:lnTo>
                    <a:lnTo>
                      <a:pt x="1084" y="1532"/>
                    </a:lnTo>
                    <a:lnTo>
                      <a:pt x="1082" y="1503"/>
                    </a:lnTo>
                    <a:lnTo>
                      <a:pt x="1081" y="1473"/>
                    </a:lnTo>
                    <a:lnTo>
                      <a:pt x="1082" y="1445"/>
                    </a:lnTo>
                    <a:lnTo>
                      <a:pt x="1084" y="1416"/>
                    </a:lnTo>
                    <a:lnTo>
                      <a:pt x="1087" y="1388"/>
                    </a:lnTo>
                    <a:lnTo>
                      <a:pt x="1092" y="1360"/>
                    </a:lnTo>
                    <a:lnTo>
                      <a:pt x="1098" y="1333"/>
                    </a:lnTo>
                    <a:lnTo>
                      <a:pt x="1107" y="1306"/>
                    </a:lnTo>
                    <a:lnTo>
                      <a:pt x="1115" y="1280"/>
                    </a:lnTo>
                    <a:lnTo>
                      <a:pt x="1125" y="1254"/>
                    </a:lnTo>
                    <a:lnTo>
                      <a:pt x="1137" y="1230"/>
                    </a:lnTo>
                    <a:lnTo>
                      <a:pt x="1149" y="1205"/>
                    </a:lnTo>
                    <a:lnTo>
                      <a:pt x="1163" y="1181"/>
                    </a:lnTo>
                    <a:lnTo>
                      <a:pt x="1178" y="1159"/>
                    </a:lnTo>
                    <a:lnTo>
                      <a:pt x="1194" y="1136"/>
                    </a:lnTo>
                    <a:lnTo>
                      <a:pt x="1210" y="1115"/>
                    </a:lnTo>
                    <a:lnTo>
                      <a:pt x="1229" y="1095"/>
                    </a:lnTo>
                    <a:lnTo>
                      <a:pt x="1247" y="1075"/>
                    </a:lnTo>
                    <a:lnTo>
                      <a:pt x="1267" y="1057"/>
                    </a:lnTo>
                    <a:lnTo>
                      <a:pt x="1287" y="1039"/>
                    </a:lnTo>
                    <a:lnTo>
                      <a:pt x="1308" y="1022"/>
                    </a:lnTo>
                    <a:lnTo>
                      <a:pt x="1331" y="1006"/>
                    </a:lnTo>
                    <a:lnTo>
                      <a:pt x="1354" y="992"/>
                    </a:lnTo>
                    <a:lnTo>
                      <a:pt x="1377" y="977"/>
                    </a:lnTo>
                    <a:lnTo>
                      <a:pt x="1401" y="965"/>
                    </a:lnTo>
                    <a:lnTo>
                      <a:pt x="1427" y="954"/>
                    </a:lnTo>
                    <a:lnTo>
                      <a:pt x="1453" y="944"/>
                    </a:lnTo>
                    <a:lnTo>
                      <a:pt x="1479" y="935"/>
                    </a:lnTo>
                    <a:lnTo>
                      <a:pt x="1505" y="928"/>
                    </a:lnTo>
                    <a:lnTo>
                      <a:pt x="1533" y="921"/>
                    </a:lnTo>
                    <a:lnTo>
                      <a:pt x="1560" y="916"/>
                    </a:lnTo>
                    <a:lnTo>
                      <a:pt x="1589" y="912"/>
                    </a:lnTo>
                    <a:lnTo>
                      <a:pt x="1618" y="910"/>
                    </a:lnTo>
                    <a:lnTo>
                      <a:pt x="1647" y="9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grpSp>
      <p:grpSp>
        <p:nvGrpSpPr>
          <p:cNvPr id="77" name="组合 449"/>
          <p:cNvGrpSpPr/>
          <p:nvPr/>
        </p:nvGrpSpPr>
        <p:grpSpPr>
          <a:xfrm>
            <a:off x="5115100" y="1428684"/>
            <a:ext cx="668460" cy="566343"/>
            <a:chOff x="3371896" y="931863"/>
            <a:chExt cx="830444" cy="782787"/>
          </a:xfrm>
          <a:solidFill>
            <a:schemeClr val="tx1">
              <a:lumMod val="50000"/>
              <a:lumOff val="50000"/>
            </a:schemeClr>
          </a:solidFill>
        </p:grpSpPr>
        <p:sp>
          <p:nvSpPr>
            <p:cNvPr id="221" name="Freeform 50"/>
            <p:cNvSpPr>
              <a:spLocks noEditPoints="1"/>
            </p:cNvSpPr>
            <p:nvPr/>
          </p:nvSpPr>
          <p:spPr bwMode="auto">
            <a:xfrm>
              <a:off x="3371896" y="931863"/>
              <a:ext cx="349250" cy="384175"/>
            </a:xfrm>
            <a:custGeom>
              <a:avLst/>
              <a:gdLst/>
              <a:ahLst/>
              <a:cxnLst>
                <a:cxn ang="0">
                  <a:pos x="212" y="8"/>
                </a:cxn>
                <a:cxn ang="0">
                  <a:pos x="194" y="0"/>
                </a:cxn>
                <a:cxn ang="0">
                  <a:pos x="21" y="0"/>
                </a:cxn>
                <a:cxn ang="0">
                  <a:pos x="4" y="8"/>
                </a:cxn>
                <a:cxn ang="0">
                  <a:pos x="0" y="13"/>
                </a:cxn>
                <a:cxn ang="0">
                  <a:pos x="0" y="160"/>
                </a:cxn>
                <a:cxn ang="0">
                  <a:pos x="0" y="168"/>
                </a:cxn>
                <a:cxn ang="0">
                  <a:pos x="4" y="177"/>
                </a:cxn>
                <a:cxn ang="0">
                  <a:pos x="21" y="186"/>
                </a:cxn>
                <a:cxn ang="0">
                  <a:pos x="194" y="186"/>
                </a:cxn>
                <a:cxn ang="0">
                  <a:pos x="212" y="177"/>
                </a:cxn>
                <a:cxn ang="0">
                  <a:pos x="220" y="168"/>
                </a:cxn>
                <a:cxn ang="0">
                  <a:pos x="220" y="26"/>
                </a:cxn>
                <a:cxn ang="0">
                  <a:pos x="220" y="13"/>
                </a:cxn>
                <a:cxn ang="0">
                  <a:pos x="212" y="8"/>
                </a:cxn>
                <a:cxn ang="0">
                  <a:pos x="207" y="160"/>
                </a:cxn>
                <a:cxn ang="0">
                  <a:pos x="203" y="168"/>
                </a:cxn>
                <a:cxn ang="0">
                  <a:pos x="21" y="173"/>
                </a:cxn>
                <a:cxn ang="0">
                  <a:pos x="13" y="168"/>
                </a:cxn>
                <a:cxn ang="0">
                  <a:pos x="13" y="160"/>
                </a:cxn>
                <a:cxn ang="0">
                  <a:pos x="13" y="26"/>
                </a:cxn>
                <a:cxn ang="0">
                  <a:pos x="13" y="17"/>
                </a:cxn>
                <a:cxn ang="0">
                  <a:pos x="194" y="13"/>
                </a:cxn>
                <a:cxn ang="0">
                  <a:pos x="203" y="17"/>
                </a:cxn>
                <a:cxn ang="0">
                  <a:pos x="207" y="26"/>
                </a:cxn>
                <a:cxn ang="0">
                  <a:pos x="212" y="186"/>
                </a:cxn>
                <a:cxn ang="0">
                  <a:pos x="8" y="186"/>
                </a:cxn>
                <a:cxn ang="0">
                  <a:pos x="4" y="190"/>
                </a:cxn>
                <a:cxn ang="0">
                  <a:pos x="0" y="238"/>
                </a:cxn>
                <a:cxn ang="0">
                  <a:pos x="4" y="242"/>
                </a:cxn>
                <a:cxn ang="0">
                  <a:pos x="8" y="242"/>
                </a:cxn>
                <a:cxn ang="0">
                  <a:pos x="212" y="242"/>
                </a:cxn>
                <a:cxn ang="0">
                  <a:pos x="216" y="242"/>
                </a:cxn>
                <a:cxn ang="0">
                  <a:pos x="220" y="194"/>
                </a:cxn>
                <a:cxn ang="0">
                  <a:pos x="216" y="190"/>
                </a:cxn>
                <a:cxn ang="0">
                  <a:pos x="212" y="186"/>
                </a:cxn>
                <a:cxn ang="0">
                  <a:pos x="207" y="229"/>
                </a:cxn>
                <a:cxn ang="0">
                  <a:pos x="13" y="199"/>
                </a:cxn>
                <a:cxn ang="0">
                  <a:pos x="207" y="229"/>
                </a:cxn>
                <a:cxn ang="0">
                  <a:pos x="121" y="225"/>
                </a:cxn>
                <a:cxn ang="0">
                  <a:pos x="125" y="225"/>
                </a:cxn>
                <a:cxn ang="0">
                  <a:pos x="125" y="220"/>
                </a:cxn>
                <a:cxn ang="0">
                  <a:pos x="125" y="212"/>
                </a:cxn>
                <a:cxn ang="0">
                  <a:pos x="125" y="207"/>
                </a:cxn>
                <a:cxn ang="0">
                  <a:pos x="26" y="207"/>
                </a:cxn>
                <a:cxn ang="0">
                  <a:pos x="21" y="207"/>
                </a:cxn>
                <a:cxn ang="0">
                  <a:pos x="17" y="212"/>
                </a:cxn>
                <a:cxn ang="0">
                  <a:pos x="17" y="220"/>
                </a:cxn>
                <a:cxn ang="0">
                  <a:pos x="21" y="225"/>
                </a:cxn>
                <a:cxn ang="0">
                  <a:pos x="26" y="225"/>
                </a:cxn>
              </a:cxnLst>
              <a:rect l="0" t="0" r="r" b="b"/>
              <a:pathLst>
                <a:path w="220" h="242">
                  <a:moveTo>
                    <a:pt x="212" y="8"/>
                  </a:moveTo>
                  <a:lnTo>
                    <a:pt x="212" y="8"/>
                  </a:lnTo>
                  <a:lnTo>
                    <a:pt x="207" y="0"/>
                  </a:lnTo>
                  <a:lnTo>
                    <a:pt x="194" y="0"/>
                  </a:lnTo>
                  <a:lnTo>
                    <a:pt x="21" y="0"/>
                  </a:lnTo>
                  <a:lnTo>
                    <a:pt x="21" y="0"/>
                  </a:lnTo>
                  <a:lnTo>
                    <a:pt x="13" y="0"/>
                  </a:lnTo>
                  <a:lnTo>
                    <a:pt x="4" y="8"/>
                  </a:lnTo>
                  <a:lnTo>
                    <a:pt x="4" y="8"/>
                  </a:lnTo>
                  <a:lnTo>
                    <a:pt x="0" y="13"/>
                  </a:lnTo>
                  <a:lnTo>
                    <a:pt x="0" y="26"/>
                  </a:lnTo>
                  <a:lnTo>
                    <a:pt x="0" y="160"/>
                  </a:lnTo>
                  <a:lnTo>
                    <a:pt x="0" y="160"/>
                  </a:lnTo>
                  <a:lnTo>
                    <a:pt x="0" y="168"/>
                  </a:lnTo>
                  <a:lnTo>
                    <a:pt x="4" y="177"/>
                  </a:lnTo>
                  <a:lnTo>
                    <a:pt x="4" y="177"/>
                  </a:lnTo>
                  <a:lnTo>
                    <a:pt x="13" y="181"/>
                  </a:lnTo>
                  <a:lnTo>
                    <a:pt x="21" y="186"/>
                  </a:lnTo>
                  <a:lnTo>
                    <a:pt x="194" y="186"/>
                  </a:lnTo>
                  <a:lnTo>
                    <a:pt x="194" y="186"/>
                  </a:lnTo>
                  <a:lnTo>
                    <a:pt x="207" y="181"/>
                  </a:lnTo>
                  <a:lnTo>
                    <a:pt x="212" y="177"/>
                  </a:lnTo>
                  <a:lnTo>
                    <a:pt x="212" y="177"/>
                  </a:lnTo>
                  <a:lnTo>
                    <a:pt x="220" y="168"/>
                  </a:lnTo>
                  <a:lnTo>
                    <a:pt x="220" y="160"/>
                  </a:lnTo>
                  <a:lnTo>
                    <a:pt x="220" y="26"/>
                  </a:lnTo>
                  <a:lnTo>
                    <a:pt x="220" y="26"/>
                  </a:lnTo>
                  <a:lnTo>
                    <a:pt x="220" y="13"/>
                  </a:lnTo>
                  <a:lnTo>
                    <a:pt x="212" y="8"/>
                  </a:lnTo>
                  <a:lnTo>
                    <a:pt x="212" y="8"/>
                  </a:lnTo>
                  <a:close/>
                  <a:moveTo>
                    <a:pt x="207" y="160"/>
                  </a:moveTo>
                  <a:lnTo>
                    <a:pt x="207" y="160"/>
                  </a:lnTo>
                  <a:lnTo>
                    <a:pt x="203" y="168"/>
                  </a:lnTo>
                  <a:lnTo>
                    <a:pt x="203" y="168"/>
                  </a:lnTo>
                  <a:lnTo>
                    <a:pt x="194" y="173"/>
                  </a:lnTo>
                  <a:lnTo>
                    <a:pt x="21" y="173"/>
                  </a:lnTo>
                  <a:lnTo>
                    <a:pt x="21" y="173"/>
                  </a:lnTo>
                  <a:lnTo>
                    <a:pt x="13" y="168"/>
                  </a:lnTo>
                  <a:lnTo>
                    <a:pt x="13" y="168"/>
                  </a:lnTo>
                  <a:lnTo>
                    <a:pt x="13" y="160"/>
                  </a:lnTo>
                  <a:lnTo>
                    <a:pt x="13" y="26"/>
                  </a:lnTo>
                  <a:lnTo>
                    <a:pt x="13" y="26"/>
                  </a:lnTo>
                  <a:lnTo>
                    <a:pt x="13" y="17"/>
                  </a:lnTo>
                  <a:lnTo>
                    <a:pt x="13" y="17"/>
                  </a:lnTo>
                  <a:lnTo>
                    <a:pt x="21" y="13"/>
                  </a:lnTo>
                  <a:lnTo>
                    <a:pt x="194" y="13"/>
                  </a:lnTo>
                  <a:lnTo>
                    <a:pt x="194" y="13"/>
                  </a:lnTo>
                  <a:lnTo>
                    <a:pt x="203" y="17"/>
                  </a:lnTo>
                  <a:lnTo>
                    <a:pt x="203" y="17"/>
                  </a:lnTo>
                  <a:lnTo>
                    <a:pt x="207" y="26"/>
                  </a:lnTo>
                  <a:lnTo>
                    <a:pt x="207" y="160"/>
                  </a:lnTo>
                  <a:close/>
                  <a:moveTo>
                    <a:pt x="212" y="186"/>
                  </a:moveTo>
                  <a:lnTo>
                    <a:pt x="8" y="186"/>
                  </a:lnTo>
                  <a:lnTo>
                    <a:pt x="8" y="186"/>
                  </a:lnTo>
                  <a:lnTo>
                    <a:pt x="4" y="190"/>
                  </a:lnTo>
                  <a:lnTo>
                    <a:pt x="4" y="190"/>
                  </a:lnTo>
                  <a:lnTo>
                    <a:pt x="0" y="194"/>
                  </a:lnTo>
                  <a:lnTo>
                    <a:pt x="0" y="238"/>
                  </a:lnTo>
                  <a:lnTo>
                    <a:pt x="0" y="238"/>
                  </a:lnTo>
                  <a:lnTo>
                    <a:pt x="4" y="242"/>
                  </a:lnTo>
                  <a:lnTo>
                    <a:pt x="4" y="242"/>
                  </a:lnTo>
                  <a:lnTo>
                    <a:pt x="8" y="242"/>
                  </a:lnTo>
                  <a:lnTo>
                    <a:pt x="212" y="242"/>
                  </a:lnTo>
                  <a:lnTo>
                    <a:pt x="212" y="242"/>
                  </a:lnTo>
                  <a:lnTo>
                    <a:pt x="216" y="242"/>
                  </a:lnTo>
                  <a:lnTo>
                    <a:pt x="216" y="242"/>
                  </a:lnTo>
                  <a:lnTo>
                    <a:pt x="220" y="238"/>
                  </a:lnTo>
                  <a:lnTo>
                    <a:pt x="220" y="194"/>
                  </a:lnTo>
                  <a:lnTo>
                    <a:pt x="220" y="194"/>
                  </a:lnTo>
                  <a:lnTo>
                    <a:pt x="216" y="190"/>
                  </a:lnTo>
                  <a:lnTo>
                    <a:pt x="216" y="190"/>
                  </a:lnTo>
                  <a:lnTo>
                    <a:pt x="212" y="186"/>
                  </a:lnTo>
                  <a:lnTo>
                    <a:pt x="212" y="186"/>
                  </a:lnTo>
                  <a:close/>
                  <a:moveTo>
                    <a:pt x="207" y="229"/>
                  </a:moveTo>
                  <a:lnTo>
                    <a:pt x="13" y="229"/>
                  </a:lnTo>
                  <a:lnTo>
                    <a:pt x="13" y="199"/>
                  </a:lnTo>
                  <a:lnTo>
                    <a:pt x="207" y="199"/>
                  </a:lnTo>
                  <a:lnTo>
                    <a:pt x="207" y="229"/>
                  </a:lnTo>
                  <a:close/>
                  <a:moveTo>
                    <a:pt x="26" y="225"/>
                  </a:moveTo>
                  <a:lnTo>
                    <a:pt x="121" y="225"/>
                  </a:lnTo>
                  <a:lnTo>
                    <a:pt x="121" y="225"/>
                  </a:lnTo>
                  <a:lnTo>
                    <a:pt x="125" y="225"/>
                  </a:lnTo>
                  <a:lnTo>
                    <a:pt x="125" y="225"/>
                  </a:lnTo>
                  <a:lnTo>
                    <a:pt x="125" y="220"/>
                  </a:lnTo>
                  <a:lnTo>
                    <a:pt x="125" y="212"/>
                  </a:lnTo>
                  <a:lnTo>
                    <a:pt x="125" y="212"/>
                  </a:lnTo>
                  <a:lnTo>
                    <a:pt x="125" y="207"/>
                  </a:lnTo>
                  <a:lnTo>
                    <a:pt x="125" y="207"/>
                  </a:lnTo>
                  <a:lnTo>
                    <a:pt x="121" y="207"/>
                  </a:lnTo>
                  <a:lnTo>
                    <a:pt x="26" y="207"/>
                  </a:lnTo>
                  <a:lnTo>
                    <a:pt x="26" y="207"/>
                  </a:lnTo>
                  <a:lnTo>
                    <a:pt x="21" y="207"/>
                  </a:lnTo>
                  <a:lnTo>
                    <a:pt x="21" y="207"/>
                  </a:lnTo>
                  <a:lnTo>
                    <a:pt x="17" y="212"/>
                  </a:lnTo>
                  <a:lnTo>
                    <a:pt x="17" y="220"/>
                  </a:lnTo>
                  <a:lnTo>
                    <a:pt x="17" y="220"/>
                  </a:lnTo>
                  <a:lnTo>
                    <a:pt x="21" y="225"/>
                  </a:lnTo>
                  <a:lnTo>
                    <a:pt x="21" y="225"/>
                  </a:lnTo>
                  <a:lnTo>
                    <a:pt x="26" y="225"/>
                  </a:lnTo>
                  <a:lnTo>
                    <a:pt x="26"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22" name="Rectangle 52"/>
            <p:cNvSpPr>
              <a:spLocks noChangeArrowheads="1"/>
            </p:cNvSpPr>
            <p:nvPr/>
          </p:nvSpPr>
          <p:spPr bwMode="auto">
            <a:xfrm>
              <a:off x="3776708" y="1006476"/>
              <a:ext cx="61912"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23" name="Rectangle 53"/>
            <p:cNvSpPr>
              <a:spLocks noChangeArrowheads="1"/>
            </p:cNvSpPr>
            <p:nvPr/>
          </p:nvSpPr>
          <p:spPr bwMode="auto">
            <a:xfrm>
              <a:off x="3886246" y="1006476"/>
              <a:ext cx="69850"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24" name="Freeform 54"/>
            <p:cNvSpPr>
              <a:spLocks noEditPoints="1"/>
            </p:cNvSpPr>
            <p:nvPr/>
          </p:nvSpPr>
          <p:spPr bwMode="auto">
            <a:xfrm>
              <a:off x="4010071" y="1006476"/>
              <a:ext cx="34925" cy="274638"/>
            </a:xfrm>
            <a:custGeom>
              <a:avLst/>
              <a:gdLst/>
              <a:ahLst/>
              <a:cxnLst>
                <a:cxn ang="0">
                  <a:pos x="0" y="0"/>
                </a:cxn>
                <a:cxn ang="0">
                  <a:pos x="0" y="13"/>
                </a:cxn>
                <a:cxn ang="0">
                  <a:pos x="9" y="13"/>
                </a:cxn>
                <a:cxn ang="0">
                  <a:pos x="9" y="26"/>
                </a:cxn>
                <a:cxn ang="0">
                  <a:pos x="22" y="26"/>
                </a:cxn>
                <a:cxn ang="0">
                  <a:pos x="22" y="0"/>
                </a:cxn>
                <a:cxn ang="0">
                  <a:pos x="0" y="0"/>
                </a:cxn>
                <a:cxn ang="0">
                  <a:pos x="9" y="173"/>
                </a:cxn>
                <a:cxn ang="0">
                  <a:pos x="22" y="173"/>
                </a:cxn>
                <a:cxn ang="0">
                  <a:pos x="22" y="134"/>
                </a:cxn>
                <a:cxn ang="0">
                  <a:pos x="9" y="134"/>
                </a:cxn>
                <a:cxn ang="0">
                  <a:pos x="9" y="173"/>
                </a:cxn>
                <a:cxn ang="0">
                  <a:pos x="9" y="100"/>
                </a:cxn>
                <a:cxn ang="0">
                  <a:pos x="22" y="100"/>
                </a:cxn>
                <a:cxn ang="0">
                  <a:pos x="22" y="61"/>
                </a:cxn>
                <a:cxn ang="0">
                  <a:pos x="9" y="61"/>
                </a:cxn>
                <a:cxn ang="0">
                  <a:pos x="9" y="100"/>
                </a:cxn>
              </a:cxnLst>
              <a:rect l="0" t="0" r="r" b="b"/>
              <a:pathLst>
                <a:path w="22" h="173">
                  <a:moveTo>
                    <a:pt x="0" y="0"/>
                  </a:moveTo>
                  <a:lnTo>
                    <a:pt x="0" y="13"/>
                  </a:lnTo>
                  <a:lnTo>
                    <a:pt x="9" y="13"/>
                  </a:lnTo>
                  <a:lnTo>
                    <a:pt x="9" y="26"/>
                  </a:lnTo>
                  <a:lnTo>
                    <a:pt x="22" y="26"/>
                  </a:lnTo>
                  <a:lnTo>
                    <a:pt x="22" y="0"/>
                  </a:lnTo>
                  <a:lnTo>
                    <a:pt x="0" y="0"/>
                  </a:lnTo>
                  <a:close/>
                  <a:moveTo>
                    <a:pt x="9" y="173"/>
                  </a:moveTo>
                  <a:lnTo>
                    <a:pt x="22" y="173"/>
                  </a:lnTo>
                  <a:lnTo>
                    <a:pt x="22" y="134"/>
                  </a:lnTo>
                  <a:lnTo>
                    <a:pt x="9" y="134"/>
                  </a:lnTo>
                  <a:lnTo>
                    <a:pt x="9" y="173"/>
                  </a:lnTo>
                  <a:close/>
                  <a:moveTo>
                    <a:pt x="9" y="100"/>
                  </a:moveTo>
                  <a:lnTo>
                    <a:pt x="22" y="100"/>
                  </a:lnTo>
                  <a:lnTo>
                    <a:pt x="22" y="61"/>
                  </a:lnTo>
                  <a:lnTo>
                    <a:pt x="9" y="61"/>
                  </a:lnTo>
                  <a:lnTo>
                    <a:pt x="9"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25" name="Rectangle 55"/>
            <p:cNvSpPr>
              <a:spLocks noChangeArrowheads="1"/>
            </p:cNvSpPr>
            <p:nvPr/>
          </p:nvSpPr>
          <p:spPr bwMode="auto">
            <a:xfrm>
              <a:off x="3605258" y="1679576"/>
              <a:ext cx="61912"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26" name="Rectangle 56"/>
            <p:cNvSpPr>
              <a:spLocks noChangeArrowheads="1"/>
            </p:cNvSpPr>
            <p:nvPr/>
          </p:nvSpPr>
          <p:spPr bwMode="auto">
            <a:xfrm>
              <a:off x="3487783" y="1679576"/>
              <a:ext cx="61912"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sp>
          <p:nvSpPr>
            <p:cNvPr id="227" name="Freeform 57"/>
            <p:cNvSpPr>
              <a:spLocks noEditPoints="1"/>
            </p:cNvSpPr>
            <p:nvPr/>
          </p:nvSpPr>
          <p:spPr bwMode="auto">
            <a:xfrm>
              <a:off x="3392533" y="1425576"/>
              <a:ext cx="41275" cy="274638"/>
            </a:xfrm>
            <a:custGeom>
              <a:avLst/>
              <a:gdLst/>
              <a:ahLst/>
              <a:cxnLst>
                <a:cxn ang="0">
                  <a:pos x="26" y="173"/>
                </a:cxn>
                <a:cxn ang="0">
                  <a:pos x="26" y="160"/>
                </a:cxn>
                <a:cxn ang="0">
                  <a:pos x="13" y="160"/>
                </a:cxn>
                <a:cxn ang="0">
                  <a:pos x="13" y="147"/>
                </a:cxn>
                <a:cxn ang="0">
                  <a:pos x="0" y="147"/>
                </a:cxn>
                <a:cxn ang="0">
                  <a:pos x="0" y="173"/>
                </a:cxn>
                <a:cxn ang="0">
                  <a:pos x="26" y="173"/>
                </a:cxn>
                <a:cxn ang="0">
                  <a:pos x="13" y="0"/>
                </a:cxn>
                <a:cxn ang="0">
                  <a:pos x="0" y="0"/>
                </a:cxn>
                <a:cxn ang="0">
                  <a:pos x="0" y="39"/>
                </a:cxn>
                <a:cxn ang="0">
                  <a:pos x="13" y="39"/>
                </a:cxn>
                <a:cxn ang="0">
                  <a:pos x="13" y="0"/>
                </a:cxn>
                <a:cxn ang="0">
                  <a:pos x="13" y="74"/>
                </a:cxn>
                <a:cxn ang="0">
                  <a:pos x="0" y="74"/>
                </a:cxn>
                <a:cxn ang="0">
                  <a:pos x="0" y="113"/>
                </a:cxn>
                <a:cxn ang="0">
                  <a:pos x="13" y="113"/>
                </a:cxn>
                <a:cxn ang="0">
                  <a:pos x="13" y="74"/>
                </a:cxn>
              </a:cxnLst>
              <a:rect l="0" t="0" r="r" b="b"/>
              <a:pathLst>
                <a:path w="26" h="173">
                  <a:moveTo>
                    <a:pt x="26" y="173"/>
                  </a:moveTo>
                  <a:lnTo>
                    <a:pt x="26" y="160"/>
                  </a:lnTo>
                  <a:lnTo>
                    <a:pt x="13" y="160"/>
                  </a:lnTo>
                  <a:lnTo>
                    <a:pt x="13" y="147"/>
                  </a:lnTo>
                  <a:lnTo>
                    <a:pt x="0" y="147"/>
                  </a:lnTo>
                  <a:lnTo>
                    <a:pt x="0" y="173"/>
                  </a:lnTo>
                  <a:lnTo>
                    <a:pt x="26" y="173"/>
                  </a:lnTo>
                  <a:close/>
                  <a:moveTo>
                    <a:pt x="13" y="0"/>
                  </a:moveTo>
                  <a:lnTo>
                    <a:pt x="0" y="0"/>
                  </a:lnTo>
                  <a:lnTo>
                    <a:pt x="0" y="39"/>
                  </a:lnTo>
                  <a:lnTo>
                    <a:pt x="13" y="39"/>
                  </a:lnTo>
                  <a:lnTo>
                    <a:pt x="13" y="0"/>
                  </a:lnTo>
                  <a:close/>
                  <a:moveTo>
                    <a:pt x="13" y="74"/>
                  </a:moveTo>
                  <a:lnTo>
                    <a:pt x="0" y="74"/>
                  </a:lnTo>
                  <a:lnTo>
                    <a:pt x="0" y="113"/>
                  </a:lnTo>
                  <a:lnTo>
                    <a:pt x="13" y="113"/>
                  </a:lnTo>
                  <a:lnTo>
                    <a:pt x="13"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endParaRPr>
            </a:p>
          </p:txBody>
        </p:sp>
        <p:grpSp>
          <p:nvGrpSpPr>
            <p:cNvPr id="78" name="组合 301"/>
            <p:cNvGrpSpPr/>
            <p:nvPr/>
          </p:nvGrpSpPr>
          <p:grpSpPr>
            <a:xfrm>
              <a:off x="3752396" y="1390650"/>
              <a:ext cx="449944" cy="324000"/>
              <a:chOff x="3930764" y="3906520"/>
              <a:chExt cx="952523" cy="561394"/>
            </a:xfrm>
            <a:grpFill/>
          </p:grpSpPr>
          <p:grpSp>
            <p:nvGrpSpPr>
              <p:cNvPr id="220" name="组合 187"/>
              <p:cNvGrpSpPr/>
              <p:nvPr/>
            </p:nvGrpSpPr>
            <p:grpSpPr>
              <a:xfrm>
                <a:off x="3930764" y="3906520"/>
                <a:ext cx="952523" cy="287074"/>
                <a:chOff x="9419704" y="2777861"/>
                <a:chExt cx="1722438" cy="519113"/>
              </a:xfrm>
              <a:grpFill/>
            </p:grpSpPr>
            <p:grpSp>
              <p:nvGrpSpPr>
                <p:cNvPr id="228" name="组合 189"/>
                <p:cNvGrpSpPr/>
                <p:nvPr/>
              </p:nvGrpSpPr>
              <p:grpSpPr>
                <a:xfrm>
                  <a:off x="10669067" y="2893749"/>
                  <a:ext cx="196850" cy="36513"/>
                  <a:chOff x="10707167" y="1194489"/>
                  <a:chExt cx="196850" cy="36513"/>
                </a:xfrm>
                <a:grpFill/>
              </p:grpSpPr>
              <p:sp>
                <p:nvSpPr>
                  <p:cNvPr id="251" name="Freeform 6"/>
                  <p:cNvSpPr>
                    <a:spLocks/>
                  </p:cNvSpPr>
                  <p:nvPr/>
                </p:nvSpPr>
                <p:spPr bwMode="auto">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52" name="Freeform 7"/>
                  <p:cNvSpPr>
                    <a:spLocks/>
                  </p:cNvSpPr>
                  <p:nvPr/>
                </p:nvSpPr>
                <p:spPr bwMode="auto">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53" name="Freeform 8"/>
                  <p:cNvSpPr>
                    <a:spLocks/>
                  </p:cNvSpPr>
                  <p:nvPr/>
                </p:nvSpPr>
                <p:spPr bwMode="auto">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54" name="Freeform 9"/>
                  <p:cNvSpPr>
                    <a:spLocks/>
                  </p:cNvSpPr>
                  <p:nvPr/>
                </p:nvSpPr>
                <p:spPr bwMode="auto">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grpSp>
              <p:nvGrpSpPr>
                <p:cNvPr id="229" name="组合 188"/>
                <p:cNvGrpSpPr/>
                <p:nvPr/>
              </p:nvGrpSpPr>
              <p:grpSpPr>
                <a:xfrm>
                  <a:off x="10669067" y="3144574"/>
                  <a:ext cx="196850" cy="36513"/>
                  <a:chOff x="10707167" y="1445314"/>
                  <a:chExt cx="196850" cy="36513"/>
                </a:xfrm>
                <a:grpFill/>
              </p:grpSpPr>
              <p:sp>
                <p:nvSpPr>
                  <p:cNvPr id="247" name="Freeform 10"/>
                  <p:cNvSpPr>
                    <a:spLocks/>
                  </p:cNvSpPr>
                  <p:nvPr/>
                </p:nvSpPr>
                <p:spPr bwMode="auto">
                  <a:xfrm>
                    <a:off x="10707167" y="1445314"/>
                    <a:ext cx="36513" cy="36513"/>
                  </a:xfrm>
                  <a:custGeom>
                    <a:avLst/>
                    <a:gdLst/>
                    <a:ahLst/>
                    <a:cxnLst>
                      <a:cxn ang="0">
                        <a:pos x="189" y="343"/>
                      </a:cxn>
                      <a:cxn ang="0">
                        <a:pos x="222" y="335"/>
                      </a:cxn>
                      <a:cxn ang="0">
                        <a:pos x="253" y="322"/>
                      </a:cxn>
                      <a:cxn ang="0">
                        <a:pos x="280" y="304"/>
                      </a:cxn>
                      <a:cxn ang="0">
                        <a:pos x="304" y="280"/>
                      </a:cxn>
                      <a:cxn ang="0">
                        <a:pos x="322" y="253"/>
                      </a:cxn>
                      <a:cxn ang="0">
                        <a:pos x="335" y="222"/>
                      </a:cxn>
                      <a:cxn ang="0">
                        <a:pos x="341" y="190"/>
                      </a:cxn>
                      <a:cxn ang="0">
                        <a:pos x="341" y="154"/>
                      </a:cxn>
                      <a:cxn ang="0">
                        <a:pos x="335" y="122"/>
                      </a:cxn>
                      <a:cxn ang="0">
                        <a:pos x="322" y="90"/>
                      </a:cxn>
                      <a:cxn ang="0">
                        <a:pos x="304" y="63"/>
                      </a:cxn>
                      <a:cxn ang="0">
                        <a:pos x="280" y="40"/>
                      </a:cxn>
                      <a:cxn ang="0">
                        <a:pos x="253" y="22"/>
                      </a:cxn>
                      <a:cxn ang="0">
                        <a:pos x="222" y="8"/>
                      </a:cxn>
                      <a:cxn ang="0">
                        <a:pos x="189" y="1"/>
                      </a:cxn>
                      <a:cxn ang="0">
                        <a:pos x="154" y="1"/>
                      </a:cxn>
                      <a:cxn ang="0">
                        <a:pos x="121" y="8"/>
                      </a:cxn>
                      <a:cxn ang="0">
                        <a:pos x="90" y="22"/>
                      </a:cxn>
                      <a:cxn ang="0">
                        <a:pos x="63" y="40"/>
                      </a:cxn>
                      <a:cxn ang="0">
                        <a:pos x="39" y="63"/>
                      </a:cxn>
                      <a:cxn ang="0">
                        <a:pos x="21" y="90"/>
                      </a:cxn>
                      <a:cxn ang="0">
                        <a:pos x="9" y="122"/>
                      </a:cxn>
                      <a:cxn ang="0">
                        <a:pos x="2" y="154"/>
                      </a:cxn>
                      <a:cxn ang="0">
                        <a:pos x="2" y="190"/>
                      </a:cxn>
                      <a:cxn ang="0">
                        <a:pos x="9" y="222"/>
                      </a:cxn>
                      <a:cxn ang="0">
                        <a:pos x="21" y="253"/>
                      </a:cxn>
                      <a:cxn ang="0">
                        <a:pos x="39" y="280"/>
                      </a:cxn>
                      <a:cxn ang="0">
                        <a:pos x="63" y="304"/>
                      </a:cxn>
                      <a:cxn ang="0">
                        <a:pos x="90" y="322"/>
                      </a:cxn>
                      <a:cxn ang="0">
                        <a:pos x="121" y="335"/>
                      </a:cxn>
                      <a:cxn ang="0">
                        <a:pos x="154" y="343"/>
                      </a:cxn>
                    </a:cxnLst>
                    <a:rect l="0" t="0" r="r" b="b"/>
                    <a:pathLst>
                      <a:path w="342" h="344">
                        <a:moveTo>
                          <a:pt x="171" y="344"/>
                        </a:moveTo>
                        <a:lnTo>
                          <a:pt x="189" y="343"/>
                        </a:lnTo>
                        <a:lnTo>
                          <a:pt x="206" y="340"/>
                        </a:lnTo>
                        <a:lnTo>
                          <a:pt x="222" y="335"/>
                        </a:lnTo>
                        <a:lnTo>
                          <a:pt x="238" y="329"/>
                        </a:lnTo>
                        <a:lnTo>
                          <a:pt x="253" y="322"/>
                        </a:lnTo>
                        <a:lnTo>
                          <a:pt x="267" y="314"/>
                        </a:lnTo>
                        <a:lnTo>
                          <a:pt x="280" y="304"/>
                        </a:lnTo>
                        <a:lnTo>
                          <a:pt x="292" y="293"/>
                        </a:lnTo>
                        <a:lnTo>
                          <a:pt x="304" y="280"/>
                        </a:lnTo>
                        <a:lnTo>
                          <a:pt x="313" y="267"/>
                        </a:lnTo>
                        <a:lnTo>
                          <a:pt x="322" y="253"/>
                        </a:lnTo>
                        <a:lnTo>
                          <a:pt x="329" y="239"/>
                        </a:lnTo>
                        <a:lnTo>
                          <a:pt x="335" y="222"/>
                        </a:lnTo>
                        <a:lnTo>
                          <a:pt x="339" y="206"/>
                        </a:lnTo>
                        <a:lnTo>
                          <a:pt x="341" y="190"/>
                        </a:lnTo>
                        <a:lnTo>
                          <a:pt x="342" y="171"/>
                        </a:lnTo>
                        <a:lnTo>
                          <a:pt x="341" y="154"/>
                        </a:lnTo>
                        <a:lnTo>
                          <a:pt x="339" y="138"/>
                        </a:lnTo>
                        <a:lnTo>
                          <a:pt x="335" y="122"/>
                        </a:lnTo>
                        <a:lnTo>
                          <a:pt x="329" y="105"/>
                        </a:lnTo>
                        <a:lnTo>
                          <a:pt x="322" y="90"/>
                        </a:lnTo>
                        <a:lnTo>
                          <a:pt x="313" y="76"/>
                        </a:lnTo>
                        <a:lnTo>
                          <a:pt x="304" y="63"/>
                        </a:lnTo>
                        <a:lnTo>
                          <a:pt x="292" y="51"/>
                        </a:lnTo>
                        <a:lnTo>
                          <a:pt x="280" y="40"/>
                        </a:lnTo>
                        <a:lnTo>
                          <a:pt x="267" y="30"/>
                        </a:lnTo>
                        <a:lnTo>
                          <a:pt x="253" y="22"/>
                        </a:lnTo>
                        <a:lnTo>
                          <a:pt x="238" y="13"/>
                        </a:lnTo>
                        <a:lnTo>
                          <a:pt x="222" y="8"/>
                        </a:lnTo>
                        <a:lnTo>
                          <a:pt x="206" y="4"/>
                        </a:lnTo>
                        <a:lnTo>
                          <a:pt x="189" y="1"/>
                        </a:lnTo>
                        <a:lnTo>
                          <a:pt x="171" y="0"/>
                        </a:lnTo>
                        <a:lnTo>
                          <a:pt x="154" y="1"/>
                        </a:lnTo>
                        <a:lnTo>
                          <a:pt x="137" y="4"/>
                        </a:lnTo>
                        <a:lnTo>
                          <a:pt x="121" y="8"/>
                        </a:lnTo>
                        <a:lnTo>
                          <a:pt x="105" y="13"/>
                        </a:lnTo>
                        <a:lnTo>
                          <a:pt x="90" y="22"/>
                        </a:lnTo>
                        <a:lnTo>
                          <a:pt x="76" y="30"/>
                        </a:lnTo>
                        <a:lnTo>
                          <a:pt x="63" y="40"/>
                        </a:lnTo>
                        <a:lnTo>
                          <a:pt x="50" y="51"/>
                        </a:lnTo>
                        <a:lnTo>
                          <a:pt x="39" y="63"/>
                        </a:lnTo>
                        <a:lnTo>
                          <a:pt x="30" y="76"/>
                        </a:lnTo>
                        <a:lnTo>
                          <a:pt x="21" y="90"/>
                        </a:lnTo>
                        <a:lnTo>
                          <a:pt x="14" y="105"/>
                        </a:lnTo>
                        <a:lnTo>
                          <a:pt x="9" y="122"/>
                        </a:lnTo>
                        <a:lnTo>
                          <a:pt x="4" y="138"/>
                        </a:lnTo>
                        <a:lnTo>
                          <a:pt x="2" y="154"/>
                        </a:lnTo>
                        <a:lnTo>
                          <a:pt x="0" y="171"/>
                        </a:lnTo>
                        <a:lnTo>
                          <a:pt x="2" y="190"/>
                        </a:lnTo>
                        <a:lnTo>
                          <a:pt x="4" y="206"/>
                        </a:lnTo>
                        <a:lnTo>
                          <a:pt x="9" y="222"/>
                        </a:lnTo>
                        <a:lnTo>
                          <a:pt x="14" y="239"/>
                        </a:lnTo>
                        <a:lnTo>
                          <a:pt x="21" y="253"/>
                        </a:lnTo>
                        <a:lnTo>
                          <a:pt x="30" y="267"/>
                        </a:lnTo>
                        <a:lnTo>
                          <a:pt x="39" y="280"/>
                        </a:lnTo>
                        <a:lnTo>
                          <a:pt x="50" y="293"/>
                        </a:lnTo>
                        <a:lnTo>
                          <a:pt x="63" y="304"/>
                        </a:lnTo>
                        <a:lnTo>
                          <a:pt x="76" y="314"/>
                        </a:lnTo>
                        <a:lnTo>
                          <a:pt x="90" y="322"/>
                        </a:lnTo>
                        <a:lnTo>
                          <a:pt x="105" y="329"/>
                        </a:lnTo>
                        <a:lnTo>
                          <a:pt x="121" y="335"/>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48" name="Freeform 11"/>
                  <p:cNvSpPr>
                    <a:spLocks/>
                  </p:cNvSpPr>
                  <p:nvPr/>
                </p:nvSpPr>
                <p:spPr bwMode="auto">
                  <a:xfrm>
                    <a:off x="10761142" y="1445314"/>
                    <a:ext cx="36513" cy="36513"/>
                  </a:xfrm>
                  <a:custGeom>
                    <a:avLst/>
                    <a:gdLst/>
                    <a:ahLst/>
                    <a:cxnLst>
                      <a:cxn ang="0">
                        <a:pos x="189" y="343"/>
                      </a:cxn>
                      <a:cxn ang="0">
                        <a:pos x="222" y="335"/>
                      </a:cxn>
                      <a:cxn ang="0">
                        <a:pos x="253" y="322"/>
                      </a:cxn>
                      <a:cxn ang="0">
                        <a:pos x="280" y="304"/>
                      </a:cxn>
                      <a:cxn ang="0">
                        <a:pos x="303" y="280"/>
                      </a:cxn>
                      <a:cxn ang="0">
                        <a:pos x="321" y="253"/>
                      </a:cxn>
                      <a:cxn ang="0">
                        <a:pos x="335" y="222"/>
                      </a:cxn>
                      <a:cxn ang="0">
                        <a:pos x="342" y="190"/>
                      </a:cxn>
                      <a:cxn ang="0">
                        <a:pos x="342" y="154"/>
                      </a:cxn>
                      <a:cxn ang="0">
                        <a:pos x="335" y="122"/>
                      </a:cxn>
                      <a:cxn ang="0">
                        <a:pos x="321"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5" y="340"/>
                        </a:lnTo>
                        <a:lnTo>
                          <a:pt x="222" y="335"/>
                        </a:lnTo>
                        <a:lnTo>
                          <a:pt x="238" y="329"/>
                        </a:lnTo>
                        <a:lnTo>
                          <a:pt x="253" y="322"/>
                        </a:lnTo>
                        <a:lnTo>
                          <a:pt x="267" y="314"/>
                        </a:lnTo>
                        <a:lnTo>
                          <a:pt x="280" y="304"/>
                        </a:lnTo>
                        <a:lnTo>
                          <a:pt x="292" y="293"/>
                        </a:lnTo>
                        <a:lnTo>
                          <a:pt x="303" y="280"/>
                        </a:lnTo>
                        <a:lnTo>
                          <a:pt x="313" y="267"/>
                        </a:lnTo>
                        <a:lnTo>
                          <a:pt x="321" y="253"/>
                        </a:lnTo>
                        <a:lnTo>
                          <a:pt x="330" y="239"/>
                        </a:lnTo>
                        <a:lnTo>
                          <a:pt x="335" y="222"/>
                        </a:lnTo>
                        <a:lnTo>
                          <a:pt x="339" y="206"/>
                        </a:lnTo>
                        <a:lnTo>
                          <a:pt x="342" y="190"/>
                        </a:lnTo>
                        <a:lnTo>
                          <a:pt x="343" y="171"/>
                        </a:lnTo>
                        <a:lnTo>
                          <a:pt x="342" y="154"/>
                        </a:lnTo>
                        <a:lnTo>
                          <a:pt x="339" y="138"/>
                        </a:lnTo>
                        <a:lnTo>
                          <a:pt x="335" y="122"/>
                        </a:lnTo>
                        <a:lnTo>
                          <a:pt x="330" y="105"/>
                        </a:lnTo>
                        <a:lnTo>
                          <a:pt x="321" y="90"/>
                        </a:lnTo>
                        <a:lnTo>
                          <a:pt x="313" y="76"/>
                        </a:lnTo>
                        <a:lnTo>
                          <a:pt x="303" y="63"/>
                        </a:lnTo>
                        <a:lnTo>
                          <a:pt x="292" y="51"/>
                        </a:lnTo>
                        <a:lnTo>
                          <a:pt x="280" y="40"/>
                        </a:lnTo>
                        <a:lnTo>
                          <a:pt x="267" y="30"/>
                        </a:lnTo>
                        <a:lnTo>
                          <a:pt x="253" y="22"/>
                        </a:lnTo>
                        <a:lnTo>
                          <a:pt x="238" y="13"/>
                        </a:lnTo>
                        <a:lnTo>
                          <a:pt x="222" y="8"/>
                        </a:lnTo>
                        <a:lnTo>
                          <a:pt x="205"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49" name="Freeform 12"/>
                  <p:cNvSpPr>
                    <a:spLocks/>
                  </p:cNvSpPr>
                  <p:nvPr/>
                </p:nvSpPr>
                <p:spPr bwMode="auto">
                  <a:xfrm>
                    <a:off x="10813529" y="1445314"/>
                    <a:ext cx="36513" cy="36513"/>
                  </a:xfrm>
                  <a:custGeom>
                    <a:avLst/>
                    <a:gdLst/>
                    <a:ahLst/>
                    <a:cxnLst>
                      <a:cxn ang="0">
                        <a:pos x="188" y="343"/>
                      </a:cxn>
                      <a:cxn ang="0">
                        <a:pos x="221" y="335"/>
                      </a:cxn>
                      <a:cxn ang="0">
                        <a:pos x="252" y="322"/>
                      </a:cxn>
                      <a:cxn ang="0">
                        <a:pos x="279" y="304"/>
                      </a:cxn>
                      <a:cxn ang="0">
                        <a:pos x="303" y="280"/>
                      </a:cxn>
                      <a:cxn ang="0">
                        <a:pos x="321" y="253"/>
                      </a:cxn>
                      <a:cxn ang="0">
                        <a:pos x="334" y="222"/>
                      </a:cxn>
                      <a:cxn ang="0">
                        <a:pos x="340" y="190"/>
                      </a:cxn>
                      <a:cxn ang="0">
                        <a:pos x="340" y="154"/>
                      </a:cxn>
                      <a:cxn ang="0">
                        <a:pos x="334" y="122"/>
                      </a:cxn>
                      <a:cxn ang="0">
                        <a:pos x="321" y="90"/>
                      </a:cxn>
                      <a:cxn ang="0">
                        <a:pos x="303" y="63"/>
                      </a:cxn>
                      <a:cxn ang="0">
                        <a:pos x="279" y="40"/>
                      </a:cxn>
                      <a:cxn ang="0">
                        <a:pos x="252" y="22"/>
                      </a:cxn>
                      <a:cxn ang="0">
                        <a:pos x="221" y="8"/>
                      </a:cxn>
                      <a:cxn ang="0">
                        <a:pos x="188" y="1"/>
                      </a:cxn>
                      <a:cxn ang="0">
                        <a:pos x="153" y="1"/>
                      </a:cxn>
                      <a:cxn ang="0">
                        <a:pos x="120" y="8"/>
                      </a:cxn>
                      <a:cxn ang="0">
                        <a:pos x="89" y="22"/>
                      </a:cxn>
                      <a:cxn ang="0">
                        <a:pos x="62" y="40"/>
                      </a:cxn>
                      <a:cxn ang="0">
                        <a:pos x="38" y="63"/>
                      </a:cxn>
                      <a:cxn ang="0">
                        <a:pos x="20" y="90"/>
                      </a:cxn>
                      <a:cxn ang="0">
                        <a:pos x="7" y="122"/>
                      </a:cxn>
                      <a:cxn ang="0">
                        <a:pos x="1" y="154"/>
                      </a:cxn>
                      <a:cxn ang="0">
                        <a:pos x="1" y="190"/>
                      </a:cxn>
                      <a:cxn ang="0">
                        <a:pos x="7" y="222"/>
                      </a:cxn>
                      <a:cxn ang="0">
                        <a:pos x="20" y="253"/>
                      </a:cxn>
                      <a:cxn ang="0">
                        <a:pos x="38" y="280"/>
                      </a:cxn>
                      <a:cxn ang="0">
                        <a:pos x="62" y="304"/>
                      </a:cxn>
                      <a:cxn ang="0">
                        <a:pos x="89" y="322"/>
                      </a:cxn>
                      <a:cxn ang="0">
                        <a:pos x="120" y="335"/>
                      </a:cxn>
                      <a:cxn ang="0">
                        <a:pos x="153" y="343"/>
                      </a:cxn>
                    </a:cxnLst>
                    <a:rect l="0" t="0" r="r" b="b"/>
                    <a:pathLst>
                      <a:path w="341" h="344">
                        <a:moveTo>
                          <a:pt x="170" y="344"/>
                        </a:moveTo>
                        <a:lnTo>
                          <a:pt x="188" y="343"/>
                        </a:lnTo>
                        <a:lnTo>
                          <a:pt x="205" y="340"/>
                        </a:lnTo>
                        <a:lnTo>
                          <a:pt x="221" y="335"/>
                        </a:lnTo>
                        <a:lnTo>
                          <a:pt x="237" y="329"/>
                        </a:lnTo>
                        <a:lnTo>
                          <a:pt x="252" y="322"/>
                        </a:lnTo>
                        <a:lnTo>
                          <a:pt x="266" y="314"/>
                        </a:lnTo>
                        <a:lnTo>
                          <a:pt x="279" y="304"/>
                        </a:lnTo>
                        <a:lnTo>
                          <a:pt x="291" y="293"/>
                        </a:lnTo>
                        <a:lnTo>
                          <a:pt x="303" y="280"/>
                        </a:lnTo>
                        <a:lnTo>
                          <a:pt x="312" y="267"/>
                        </a:lnTo>
                        <a:lnTo>
                          <a:pt x="321" y="253"/>
                        </a:lnTo>
                        <a:lnTo>
                          <a:pt x="328" y="239"/>
                        </a:lnTo>
                        <a:lnTo>
                          <a:pt x="334" y="222"/>
                        </a:lnTo>
                        <a:lnTo>
                          <a:pt x="338" y="206"/>
                        </a:lnTo>
                        <a:lnTo>
                          <a:pt x="340" y="190"/>
                        </a:lnTo>
                        <a:lnTo>
                          <a:pt x="341" y="171"/>
                        </a:lnTo>
                        <a:lnTo>
                          <a:pt x="340" y="154"/>
                        </a:lnTo>
                        <a:lnTo>
                          <a:pt x="338" y="138"/>
                        </a:lnTo>
                        <a:lnTo>
                          <a:pt x="334" y="122"/>
                        </a:lnTo>
                        <a:lnTo>
                          <a:pt x="328" y="105"/>
                        </a:lnTo>
                        <a:lnTo>
                          <a:pt x="321" y="90"/>
                        </a:lnTo>
                        <a:lnTo>
                          <a:pt x="312" y="76"/>
                        </a:lnTo>
                        <a:lnTo>
                          <a:pt x="303" y="63"/>
                        </a:lnTo>
                        <a:lnTo>
                          <a:pt x="291" y="51"/>
                        </a:lnTo>
                        <a:lnTo>
                          <a:pt x="279" y="40"/>
                        </a:lnTo>
                        <a:lnTo>
                          <a:pt x="266" y="30"/>
                        </a:lnTo>
                        <a:lnTo>
                          <a:pt x="252" y="22"/>
                        </a:lnTo>
                        <a:lnTo>
                          <a:pt x="237" y="13"/>
                        </a:lnTo>
                        <a:lnTo>
                          <a:pt x="221" y="8"/>
                        </a:lnTo>
                        <a:lnTo>
                          <a:pt x="205" y="4"/>
                        </a:lnTo>
                        <a:lnTo>
                          <a:pt x="188" y="1"/>
                        </a:lnTo>
                        <a:lnTo>
                          <a:pt x="170" y="0"/>
                        </a:lnTo>
                        <a:lnTo>
                          <a:pt x="153" y="1"/>
                        </a:lnTo>
                        <a:lnTo>
                          <a:pt x="136" y="4"/>
                        </a:lnTo>
                        <a:lnTo>
                          <a:pt x="120" y="8"/>
                        </a:lnTo>
                        <a:lnTo>
                          <a:pt x="104" y="13"/>
                        </a:lnTo>
                        <a:lnTo>
                          <a:pt x="89" y="22"/>
                        </a:lnTo>
                        <a:lnTo>
                          <a:pt x="75" y="30"/>
                        </a:lnTo>
                        <a:lnTo>
                          <a:pt x="62" y="40"/>
                        </a:lnTo>
                        <a:lnTo>
                          <a:pt x="49" y="51"/>
                        </a:lnTo>
                        <a:lnTo>
                          <a:pt x="38" y="63"/>
                        </a:lnTo>
                        <a:lnTo>
                          <a:pt x="29" y="76"/>
                        </a:lnTo>
                        <a:lnTo>
                          <a:pt x="20" y="90"/>
                        </a:lnTo>
                        <a:lnTo>
                          <a:pt x="13" y="105"/>
                        </a:lnTo>
                        <a:lnTo>
                          <a:pt x="7" y="122"/>
                        </a:lnTo>
                        <a:lnTo>
                          <a:pt x="3" y="138"/>
                        </a:lnTo>
                        <a:lnTo>
                          <a:pt x="1" y="154"/>
                        </a:lnTo>
                        <a:lnTo>
                          <a:pt x="0" y="171"/>
                        </a:lnTo>
                        <a:lnTo>
                          <a:pt x="1" y="190"/>
                        </a:lnTo>
                        <a:lnTo>
                          <a:pt x="3" y="206"/>
                        </a:lnTo>
                        <a:lnTo>
                          <a:pt x="7" y="222"/>
                        </a:lnTo>
                        <a:lnTo>
                          <a:pt x="13" y="239"/>
                        </a:lnTo>
                        <a:lnTo>
                          <a:pt x="20" y="253"/>
                        </a:lnTo>
                        <a:lnTo>
                          <a:pt x="29" y="267"/>
                        </a:lnTo>
                        <a:lnTo>
                          <a:pt x="38" y="280"/>
                        </a:lnTo>
                        <a:lnTo>
                          <a:pt x="49" y="293"/>
                        </a:lnTo>
                        <a:lnTo>
                          <a:pt x="62" y="304"/>
                        </a:lnTo>
                        <a:lnTo>
                          <a:pt x="75" y="314"/>
                        </a:lnTo>
                        <a:lnTo>
                          <a:pt x="89" y="322"/>
                        </a:lnTo>
                        <a:lnTo>
                          <a:pt x="104" y="329"/>
                        </a:lnTo>
                        <a:lnTo>
                          <a:pt x="120" y="335"/>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50" name="Freeform 13"/>
                  <p:cNvSpPr>
                    <a:spLocks/>
                  </p:cNvSpPr>
                  <p:nvPr/>
                </p:nvSpPr>
                <p:spPr bwMode="auto">
                  <a:xfrm>
                    <a:off x="10867504" y="1445314"/>
                    <a:ext cx="36513" cy="36513"/>
                  </a:xfrm>
                  <a:custGeom>
                    <a:avLst/>
                    <a:gdLst/>
                    <a:ahLst/>
                    <a:cxnLst>
                      <a:cxn ang="0">
                        <a:pos x="189" y="343"/>
                      </a:cxn>
                      <a:cxn ang="0">
                        <a:pos x="222" y="335"/>
                      </a:cxn>
                      <a:cxn ang="0">
                        <a:pos x="253" y="322"/>
                      </a:cxn>
                      <a:cxn ang="0">
                        <a:pos x="280" y="304"/>
                      </a:cxn>
                      <a:cxn ang="0">
                        <a:pos x="303" y="280"/>
                      </a:cxn>
                      <a:cxn ang="0">
                        <a:pos x="322" y="253"/>
                      </a:cxn>
                      <a:cxn ang="0">
                        <a:pos x="335" y="222"/>
                      </a:cxn>
                      <a:cxn ang="0">
                        <a:pos x="342" y="190"/>
                      </a:cxn>
                      <a:cxn ang="0">
                        <a:pos x="342" y="154"/>
                      </a:cxn>
                      <a:cxn ang="0">
                        <a:pos x="335" y="122"/>
                      </a:cxn>
                      <a:cxn ang="0">
                        <a:pos x="322"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6" y="340"/>
                        </a:lnTo>
                        <a:lnTo>
                          <a:pt x="222" y="335"/>
                        </a:lnTo>
                        <a:lnTo>
                          <a:pt x="238" y="329"/>
                        </a:lnTo>
                        <a:lnTo>
                          <a:pt x="253" y="322"/>
                        </a:lnTo>
                        <a:lnTo>
                          <a:pt x="267" y="314"/>
                        </a:lnTo>
                        <a:lnTo>
                          <a:pt x="280" y="304"/>
                        </a:lnTo>
                        <a:lnTo>
                          <a:pt x="292" y="293"/>
                        </a:lnTo>
                        <a:lnTo>
                          <a:pt x="303" y="280"/>
                        </a:lnTo>
                        <a:lnTo>
                          <a:pt x="313" y="267"/>
                        </a:lnTo>
                        <a:lnTo>
                          <a:pt x="322" y="253"/>
                        </a:lnTo>
                        <a:lnTo>
                          <a:pt x="329" y="239"/>
                        </a:lnTo>
                        <a:lnTo>
                          <a:pt x="335" y="222"/>
                        </a:lnTo>
                        <a:lnTo>
                          <a:pt x="339" y="206"/>
                        </a:lnTo>
                        <a:lnTo>
                          <a:pt x="342" y="190"/>
                        </a:lnTo>
                        <a:lnTo>
                          <a:pt x="343" y="171"/>
                        </a:lnTo>
                        <a:lnTo>
                          <a:pt x="342" y="154"/>
                        </a:lnTo>
                        <a:lnTo>
                          <a:pt x="339" y="138"/>
                        </a:lnTo>
                        <a:lnTo>
                          <a:pt x="335" y="122"/>
                        </a:lnTo>
                        <a:lnTo>
                          <a:pt x="329" y="105"/>
                        </a:lnTo>
                        <a:lnTo>
                          <a:pt x="322" y="90"/>
                        </a:lnTo>
                        <a:lnTo>
                          <a:pt x="313" y="76"/>
                        </a:lnTo>
                        <a:lnTo>
                          <a:pt x="303" y="63"/>
                        </a:lnTo>
                        <a:lnTo>
                          <a:pt x="292" y="51"/>
                        </a:lnTo>
                        <a:lnTo>
                          <a:pt x="280" y="40"/>
                        </a:lnTo>
                        <a:lnTo>
                          <a:pt x="267" y="30"/>
                        </a:lnTo>
                        <a:lnTo>
                          <a:pt x="253" y="22"/>
                        </a:lnTo>
                        <a:lnTo>
                          <a:pt x="238" y="13"/>
                        </a:lnTo>
                        <a:lnTo>
                          <a:pt x="222" y="8"/>
                        </a:lnTo>
                        <a:lnTo>
                          <a:pt x="206"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sp>
              <p:nvSpPr>
                <p:cNvPr id="245" name="Freeform 14"/>
                <p:cNvSpPr>
                  <a:spLocks noEditPoints="1"/>
                </p:cNvSpPr>
                <p:nvPr/>
              </p:nvSpPr>
              <p:spPr bwMode="auto">
                <a:xfrm>
                  <a:off x="9419704" y="2777861"/>
                  <a:ext cx="1722438" cy="260350"/>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46" name="Freeform 15"/>
                <p:cNvSpPr>
                  <a:spLocks noEditPoints="1"/>
                </p:cNvSpPr>
                <p:nvPr/>
              </p:nvSpPr>
              <p:spPr bwMode="auto">
                <a:xfrm>
                  <a:off x="9419704" y="3038211"/>
                  <a:ext cx="1722438" cy="258763"/>
                </a:xfrm>
                <a:custGeom>
                  <a:avLst/>
                  <a:gdLst/>
                  <a:ahLst/>
                  <a:cxnLst>
                    <a:cxn ang="0">
                      <a:pos x="15920" y="2437"/>
                    </a:cxn>
                    <a:cxn ang="0">
                      <a:pos x="16066" y="2370"/>
                    </a:cxn>
                    <a:cxn ang="0">
                      <a:pos x="16180" y="2261"/>
                    </a:cxn>
                    <a:cxn ang="0">
                      <a:pos x="16254" y="2119"/>
                    </a:cxn>
                    <a:cxn ang="0">
                      <a:pos x="16275" y="473"/>
                    </a:cxn>
                    <a:cxn ang="0">
                      <a:pos x="16247" y="311"/>
                    </a:cxn>
                    <a:cxn ang="0">
                      <a:pos x="16166" y="173"/>
                    </a:cxn>
                    <a:cxn ang="0">
                      <a:pos x="16047" y="69"/>
                    </a:cxn>
                    <a:cxn ang="0">
                      <a:pos x="15897" y="10"/>
                    </a:cxn>
                    <a:cxn ang="0">
                      <a:pos x="425" y="2"/>
                    </a:cxn>
                    <a:cxn ang="0">
                      <a:pos x="269" y="46"/>
                    </a:cxn>
                    <a:cxn ang="0">
                      <a:pos x="139" y="139"/>
                    </a:cxn>
                    <a:cxn ang="0">
                      <a:pos x="47" y="268"/>
                    </a:cxn>
                    <a:cxn ang="0">
                      <a:pos x="2" y="425"/>
                    </a:cxn>
                    <a:cxn ang="0">
                      <a:pos x="9" y="2073"/>
                    </a:cxn>
                    <a:cxn ang="0">
                      <a:pos x="68" y="2224"/>
                    </a:cxn>
                    <a:cxn ang="0">
                      <a:pos x="173" y="2344"/>
                    </a:cxn>
                    <a:cxn ang="0">
                      <a:pos x="310" y="2423"/>
                    </a:cxn>
                    <a:cxn ang="0">
                      <a:pos x="473" y="2452"/>
                    </a:cxn>
                    <a:cxn ang="0">
                      <a:pos x="14525" y="1969"/>
                    </a:cxn>
                    <a:cxn ang="0">
                      <a:pos x="14616" y="1928"/>
                    </a:cxn>
                    <a:cxn ang="0">
                      <a:pos x="14686" y="1860"/>
                    </a:cxn>
                    <a:cxn ang="0">
                      <a:pos x="14732" y="1772"/>
                    </a:cxn>
                    <a:cxn ang="0">
                      <a:pos x="14745" y="753"/>
                    </a:cxn>
                    <a:cxn ang="0">
                      <a:pos x="14727" y="654"/>
                    </a:cxn>
                    <a:cxn ang="0">
                      <a:pos x="14678" y="568"/>
                    </a:cxn>
                    <a:cxn ang="0">
                      <a:pos x="14604" y="503"/>
                    </a:cxn>
                    <a:cxn ang="0">
                      <a:pos x="14511" y="466"/>
                    </a:cxn>
                    <a:cxn ang="0">
                      <a:pos x="7552" y="462"/>
                    </a:cxn>
                    <a:cxn ang="0">
                      <a:pos x="7455" y="490"/>
                    </a:cxn>
                    <a:cxn ang="0">
                      <a:pos x="7375" y="547"/>
                    </a:cxn>
                    <a:cxn ang="0">
                      <a:pos x="7318" y="627"/>
                    </a:cxn>
                    <a:cxn ang="0">
                      <a:pos x="7290" y="724"/>
                    </a:cxn>
                    <a:cxn ang="0">
                      <a:pos x="7295" y="1744"/>
                    </a:cxn>
                    <a:cxn ang="0">
                      <a:pos x="7332" y="1837"/>
                    </a:cxn>
                    <a:cxn ang="0">
                      <a:pos x="7396" y="1911"/>
                    </a:cxn>
                    <a:cxn ang="0">
                      <a:pos x="7481" y="1961"/>
                    </a:cxn>
                    <a:cxn ang="0">
                      <a:pos x="7582" y="1978"/>
                    </a:cxn>
                    <a:cxn ang="0">
                      <a:pos x="3118" y="1766"/>
                    </a:cxn>
                    <a:cxn ang="0">
                      <a:pos x="3301" y="1672"/>
                    </a:cxn>
                    <a:cxn ang="0">
                      <a:pos x="3442" y="1524"/>
                    </a:cxn>
                    <a:cxn ang="0">
                      <a:pos x="3528" y="1334"/>
                    </a:cxn>
                    <a:cxn ang="0">
                      <a:pos x="3544" y="1119"/>
                    </a:cxn>
                    <a:cxn ang="0">
                      <a:pos x="3487" y="917"/>
                    </a:cxn>
                    <a:cxn ang="0">
                      <a:pos x="3368" y="749"/>
                    </a:cxn>
                    <a:cxn ang="0">
                      <a:pos x="3200" y="630"/>
                    </a:cxn>
                    <a:cxn ang="0">
                      <a:pos x="2999" y="573"/>
                    </a:cxn>
                    <a:cxn ang="0">
                      <a:pos x="2784" y="589"/>
                    </a:cxn>
                    <a:cxn ang="0">
                      <a:pos x="2595" y="675"/>
                    </a:cxn>
                    <a:cxn ang="0">
                      <a:pos x="2446" y="816"/>
                    </a:cxn>
                    <a:cxn ang="0">
                      <a:pos x="2353" y="1000"/>
                    </a:cxn>
                    <a:cxn ang="0">
                      <a:pos x="2326" y="1213"/>
                    </a:cxn>
                    <a:cxn ang="0">
                      <a:pos x="2373" y="1420"/>
                    </a:cxn>
                    <a:cxn ang="0">
                      <a:pos x="2484" y="1593"/>
                    </a:cxn>
                    <a:cxn ang="0">
                      <a:pos x="2646" y="1719"/>
                    </a:cxn>
                    <a:cxn ang="0">
                      <a:pos x="2843" y="1787"/>
                    </a:cxn>
                  </a:cxnLst>
                  <a:rect l="0" t="0" r="r" b="b"/>
                  <a:pathLst>
                    <a:path w="16275" h="2452">
                      <a:moveTo>
                        <a:pt x="473" y="2452"/>
                      </a:moveTo>
                      <a:lnTo>
                        <a:pt x="15802" y="2452"/>
                      </a:lnTo>
                      <a:lnTo>
                        <a:pt x="15826" y="2451"/>
                      </a:lnTo>
                      <a:lnTo>
                        <a:pt x="15850" y="2450"/>
                      </a:lnTo>
                      <a:lnTo>
                        <a:pt x="15874" y="2447"/>
                      </a:lnTo>
                      <a:lnTo>
                        <a:pt x="15897" y="2443"/>
                      </a:lnTo>
                      <a:lnTo>
                        <a:pt x="15920" y="2437"/>
                      </a:lnTo>
                      <a:lnTo>
                        <a:pt x="15942" y="2431"/>
                      </a:lnTo>
                      <a:lnTo>
                        <a:pt x="15964" y="2423"/>
                      </a:lnTo>
                      <a:lnTo>
                        <a:pt x="15986" y="2414"/>
                      </a:lnTo>
                      <a:lnTo>
                        <a:pt x="16006" y="2405"/>
                      </a:lnTo>
                      <a:lnTo>
                        <a:pt x="16027" y="2395"/>
                      </a:lnTo>
                      <a:lnTo>
                        <a:pt x="16047" y="2384"/>
                      </a:lnTo>
                      <a:lnTo>
                        <a:pt x="16066" y="2370"/>
                      </a:lnTo>
                      <a:lnTo>
                        <a:pt x="16085" y="2357"/>
                      </a:lnTo>
                      <a:lnTo>
                        <a:pt x="16102" y="2344"/>
                      </a:lnTo>
                      <a:lnTo>
                        <a:pt x="16119" y="2329"/>
                      </a:lnTo>
                      <a:lnTo>
                        <a:pt x="16136" y="2312"/>
                      </a:lnTo>
                      <a:lnTo>
                        <a:pt x="16152" y="2296"/>
                      </a:lnTo>
                      <a:lnTo>
                        <a:pt x="16166" y="2279"/>
                      </a:lnTo>
                      <a:lnTo>
                        <a:pt x="16180" y="2261"/>
                      </a:lnTo>
                      <a:lnTo>
                        <a:pt x="16194" y="2243"/>
                      </a:lnTo>
                      <a:lnTo>
                        <a:pt x="16206" y="2224"/>
                      </a:lnTo>
                      <a:lnTo>
                        <a:pt x="16218" y="2203"/>
                      </a:lnTo>
                      <a:lnTo>
                        <a:pt x="16228" y="2183"/>
                      </a:lnTo>
                      <a:lnTo>
                        <a:pt x="16237" y="2163"/>
                      </a:lnTo>
                      <a:lnTo>
                        <a:pt x="16247" y="2141"/>
                      </a:lnTo>
                      <a:lnTo>
                        <a:pt x="16254" y="2119"/>
                      </a:lnTo>
                      <a:lnTo>
                        <a:pt x="16260" y="2096"/>
                      </a:lnTo>
                      <a:lnTo>
                        <a:pt x="16265" y="2073"/>
                      </a:lnTo>
                      <a:lnTo>
                        <a:pt x="16270" y="2051"/>
                      </a:lnTo>
                      <a:lnTo>
                        <a:pt x="16273" y="2026"/>
                      </a:lnTo>
                      <a:lnTo>
                        <a:pt x="16274" y="2003"/>
                      </a:lnTo>
                      <a:lnTo>
                        <a:pt x="16275" y="1978"/>
                      </a:lnTo>
                      <a:lnTo>
                        <a:pt x="16275" y="473"/>
                      </a:lnTo>
                      <a:lnTo>
                        <a:pt x="16274" y="449"/>
                      </a:lnTo>
                      <a:lnTo>
                        <a:pt x="16273" y="425"/>
                      </a:lnTo>
                      <a:lnTo>
                        <a:pt x="16270" y="401"/>
                      </a:lnTo>
                      <a:lnTo>
                        <a:pt x="16265" y="379"/>
                      </a:lnTo>
                      <a:lnTo>
                        <a:pt x="16260" y="355"/>
                      </a:lnTo>
                      <a:lnTo>
                        <a:pt x="16254" y="333"/>
                      </a:lnTo>
                      <a:lnTo>
                        <a:pt x="16247" y="311"/>
                      </a:lnTo>
                      <a:lnTo>
                        <a:pt x="16237" y="289"/>
                      </a:lnTo>
                      <a:lnTo>
                        <a:pt x="16228" y="268"/>
                      </a:lnTo>
                      <a:lnTo>
                        <a:pt x="16218" y="248"/>
                      </a:lnTo>
                      <a:lnTo>
                        <a:pt x="16206" y="228"/>
                      </a:lnTo>
                      <a:lnTo>
                        <a:pt x="16194" y="209"/>
                      </a:lnTo>
                      <a:lnTo>
                        <a:pt x="16180" y="190"/>
                      </a:lnTo>
                      <a:lnTo>
                        <a:pt x="16166" y="173"/>
                      </a:lnTo>
                      <a:lnTo>
                        <a:pt x="16152" y="155"/>
                      </a:lnTo>
                      <a:lnTo>
                        <a:pt x="16136" y="139"/>
                      </a:lnTo>
                      <a:lnTo>
                        <a:pt x="16119" y="123"/>
                      </a:lnTo>
                      <a:lnTo>
                        <a:pt x="16102" y="109"/>
                      </a:lnTo>
                      <a:lnTo>
                        <a:pt x="16085" y="94"/>
                      </a:lnTo>
                      <a:lnTo>
                        <a:pt x="16066" y="81"/>
                      </a:lnTo>
                      <a:lnTo>
                        <a:pt x="16047" y="69"/>
                      </a:lnTo>
                      <a:lnTo>
                        <a:pt x="16027" y="57"/>
                      </a:lnTo>
                      <a:lnTo>
                        <a:pt x="16006" y="46"/>
                      </a:lnTo>
                      <a:lnTo>
                        <a:pt x="15986" y="37"/>
                      </a:lnTo>
                      <a:lnTo>
                        <a:pt x="15964" y="28"/>
                      </a:lnTo>
                      <a:lnTo>
                        <a:pt x="15942" y="21"/>
                      </a:lnTo>
                      <a:lnTo>
                        <a:pt x="15920" y="15"/>
                      </a:lnTo>
                      <a:lnTo>
                        <a:pt x="15897" y="10"/>
                      </a:lnTo>
                      <a:lnTo>
                        <a:pt x="15874" y="5"/>
                      </a:lnTo>
                      <a:lnTo>
                        <a:pt x="15850" y="2"/>
                      </a:lnTo>
                      <a:lnTo>
                        <a:pt x="15826" y="1"/>
                      </a:lnTo>
                      <a:lnTo>
                        <a:pt x="15802" y="0"/>
                      </a:lnTo>
                      <a:lnTo>
                        <a:pt x="473" y="0"/>
                      </a:lnTo>
                      <a:lnTo>
                        <a:pt x="449" y="1"/>
                      </a:lnTo>
                      <a:lnTo>
                        <a:pt x="425" y="2"/>
                      </a:lnTo>
                      <a:lnTo>
                        <a:pt x="401" y="5"/>
                      </a:lnTo>
                      <a:lnTo>
                        <a:pt x="378" y="10"/>
                      </a:lnTo>
                      <a:lnTo>
                        <a:pt x="355" y="15"/>
                      </a:lnTo>
                      <a:lnTo>
                        <a:pt x="333" y="21"/>
                      </a:lnTo>
                      <a:lnTo>
                        <a:pt x="310" y="28"/>
                      </a:lnTo>
                      <a:lnTo>
                        <a:pt x="289" y="37"/>
                      </a:lnTo>
                      <a:lnTo>
                        <a:pt x="269" y="46"/>
                      </a:lnTo>
                      <a:lnTo>
                        <a:pt x="248" y="57"/>
                      </a:lnTo>
                      <a:lnTo>
                        <a:pt x="228" y="69"/>
                      </a:lnTo>
                      <a:lnTo>
                        <a:pt x="209" y="81"/>
                      </a:lnTo>
                      <a:lnTo>
                        <a:pt x="190" y="94"/>
                      </a:lnTo>
                      <a:lnTo>
                        <a:pt x="173" y="109"/>
                      </a:lnTo>
                      <a:lnTo>
                        <a:pt x="156" y="123"/>
                      </a:lnTo>
                      <a:lnTo>
                        <a:pt x="139" y="139"/>
                      </a:lnTo>
                      <a:lnTo>
                        <a:pt x="123" y="155"/>
                      </a:lnTo>
                      <a:lnTo>
                        <a:pt x="108" y="173"/>
                      </a:lnTo>
                      <a:lnTo>
                        <a:pt x="95" y="190"/>
                      </a:lnTo>
                      <a:lnTo>
                        <a:pt x="81" y="209"/>
                      </a:lnTo>
                      <a:lnTo>
                        <a:pt x="68" y="228"/>
                      </a:lnTo>
                      <a:lnTo>
                        <a:pt x="57" y="248"/>
                      </a:lnTo>
                      <a:lnTo>
                        <a:pt x="47" y="268"/>
                      </a:lnTo>
                      <a:lnTo>
                        <a:pt x="38" y="289"/>
                      </a:lnTo>
                      <a:lnTo>
                        <a:pt x="28" y="311"/>
                      </a:lnTo>
                      <a:lnTo>
                        <a:pt x="21" y="333"/>
                      </a:lnTo>
                      <a:lnTo>
                        <a:pt x="15" y="355"/>
                      </a:lnTo>
                      <a:lnTo>
                        <a:pt x="9" y="379"/>
                      </a:lnTo>
                      <a:lnTo>
                        <a:pt x="5" y="401"/>
                      </a:lnTo>
                      <a:lnTo>
                        <a:pt x="2" y="425"/>
                      </a:lnTo>
                      <a:lnTo>
                        <a:pt x="1" y="449"/>
                      </a:lnTo>
                      <a:lnTo>
                        <a:pt x="0" y="473"/>
                      </a:lnTo>
                      <a:lnTo>
                        <a:pt x="0" y="1978"/>
                      </a:lnTo>
                      <a:lnTo>
                        <a:pt x="1" y="2003"/>
                      </a:lnTo>
                      <a:lnTo>
                        <a:pt x="2" y="2026"/>
                      </a:lnTo>
                      <a:lnTo>
                        <a:pt x="5" y="2051"/>
                      </a:lnTo>
                      <a:lnTo>
                        <a:pt x="9" y="2073"/>
                      </a:lnTo>
                      <a:lnTo>
                        <a:pt x="15" y="2096"/>
                      </a:lnTo>
                      <a:lnTo>
                        <a:pt x="21" y="2119"/>
                      </a:lnTo>
                      <a:lnTo>
                        <a:pt x="28" y="2141"/>
                      </a:lnTo>
                      <a:lnTo>
                        <a:pt x="38" y="2163"/>
                      </a:lnTo>
                      <a:lnTo>
                        <a:pt x="47" y="2183"/>
                      </a:lnTo>
                      <a:lnTo>
                        <a:pt x="57" y="2203"/>
                      </a:lnTo>
                      <a:lnTo>
                        <a:pt x="68" y="2224"/>
                      </a:lnTo>
                      <a:lnTo>
                        <a:pt x="81" y="2243"/>
                      </a:lnTo>
                      <a:lnTo>
                        <a:pt x="95" y="2261"/>
                      </a:lnTo>
                      <a:lnTo>
                        <a:pt x="108" y="2279"/>
                      </a:lnTo>
                      <a:lnTo>
                        <a:pt x="123" y="2296"/>
                      </a:lnTo>
                      <a:lnTo>
                        <a:pt x="139" y="2312"/>
                      </a:lnTo>
                      <a:lnTo>
                        <a:pt x="156" y="2329"/>
                      </a:lnTo>
                      <a:lnTo>
                        <a:pt x="173" y="2344"/>
                      </a:lnTo>
                      <a:lnTo>
                        <a:pt x="190" y="2357"/>
                      </a:lnTo>
                      <a:lnTo>
                        <a:pt x="209" y="2370"/>
                      </a:lnTo>
                      <a:lnTo>
                        <a:pt x="228" y="2384"/>
                      </a:lnTo>
                      <a:lnTo>
                        <a:pt x="248" y="2395"/>
                      </a:lnTo>
                      <a:lnTo>
                        <a:pt x="269" y="2405"/>
                      </a:lnTo>
                      <a:lnTo>
                        <a:pt x="289" y="2414"/>
                      </a:lnTo>
                      <a:lnTo>
                        <a:pt x="310" y="2423"/>
                      </a:lnTo>
                      <a:lnTo>
                        <a:pt x="333" y="2431"/>
                      </a:lnTo>
                      <a:lnTo>
                        <a:pt x="355" y="2437"/>
                      </a:lnTo>
                      <a:lnTo>
                        <a:pt x="378" y="2443"/>
                      </a:lnTo>
                      <a:lnTo>
                        <a:pt x="401" y="2447"/>
                      </a:lnTo>
                      <a:lnTo>
                        <a:pt x="425" y="2450"/>
                      </a:lnTo>
                      <a:lnTo>
                        <a:pt x="449" y="2451"/>
                      </a:lnTo>
                      <a:lnTo>
                        <a:pt x="473" y="2452"/>
                      </a:lnTo>
                      <a:close/>
                      <a:moveTo>
                        <a:pt x="7582" y="1978"/>
                      </a:moveTo>
                      <a:lnTo>
                        <a:pt x="14452" y="1978"/>
                      </a:lnTo>
                      <a:lnTo>
                        <a:pt x="14467" y="1978"/>
                      </a:lnTo>
                      <a:lnTo>
                        <a:pt x="14482" y="1977"/>
                      </a:lnTo>
                      <a:lnTo>
                        <a:pt x="14497" y="1975"/>
                      </a:lnTo>
                      <a:lnTo>
                        <a:pt x="14511" y="1972"/>
                      </a:lnTo>
                      <a:lnTo>
                        <a:pt x="14525" y="1969"/>
                      </a:lnTo>
                      <a:lnTo>
                        <a:pt x="14539" y="1965"/>
                      </a:lnTo>
                      <a:lnTo>
                        <a:pt x="14553" y="1961"/>
                      </a:lnTo>
                      <a:lnTo>
                        <a:pt x="14566" y="1955"/>
                      </a:lnTo>
                      <a:lnTo>
                        <a:pt x="14578" y="1950"/>
                      </a:lnTo>
                      <a:lnTo>
                        <a:pt x="14592" y="1943"/>
                      </a:lnTo>
                      <a:lnTo>
                        <a:pt x="14604" y="1935"/>
                      </a:lnTo>
                      <a:lnTo>
                        <a:pt x="14616" y="1928"/>
                      </a:lnTo>
                      <a:lnTo>
                        <a:pt x="14627" y="1920"/>
                      </a:lnTo>
                      <a:lnTo>
                        <a:pt x="14638" y="1911"/>
                      </a:lnTo>
                      <a:lnTo>
                        <a:pt x="14649" y="1902"/>
                      </a:lnTo>
                      <a:lnTo>
                        <a:pt x="14659" y="1893"/>
                      </a:lnTo>
                      <a:lnTo>
                        <a:pt x="14669" y="1882"/>
                      </a:lnTo>
                      <a:lnTo>
                        <a:pt x="14678" y="1871"/>
                      </a:lnTo>
                      <a:lnTo>
                        <a:pt x="14686" y="1860"/>
                      </a:lnTo>
                      <a:lnTo>
                        <a:pt x="14694" y="1849"/>
                      </a:lnTo>
                      <a:lnTo>
                        <a:pt x="14702" y="1837"/>
                      </a:lnTo>
                      <a:lnTo>
                        <a:pt x="14710" y="1824"/>
                      </a:lnTo>
                      <a:lnTo>
                        <a:pt x="14716" y="1812"/>
                      </a:lnTo>
                      <a:lnTo>
                        <a:pt x="14722" y="1799"/>
                      </a:lnTo>
                      <a:lnTo>
                        <a:pt x="14727" y="1786"/>
                      </a:lnTo>
                      <a:lnTo>
                        <a:pt x="14732" y="1772"/>
                      </a:lnTo>
                      <a:lnTo>
                        <a:pt x="14736" y="1758"/>
                      </a:lnTo>
                      <a:lnTo>
                        <a:pt x="14739" y="1744"/>
                      </a:lnTo>
                      <a:lnTo>
                        <a:pt x="14741" y="1730"/>
                      </a:lnTo>
                      <a:lnTo>
                        <a:pt x="14743" y="1715"/>
                      </a:lnTo>
                      <a:lnTo>
                        <a:pt x="14744" y="1700"/>
                      </a:lnTo>
                      <a:lnTo>
                        <a:pt x="14745" y="1685"/>
                      </a:lnTo>
                      <a:lnTo>
                        <a:pt x="14745" y="753"/>
                      </a:lnTo>
                      <a:lnTo>
                        <a:pt x="14744" y="739"/>
                      </a:lnTo>
                      <a:lnTo>
                        <a:pt x="14743" y="724"/>
                      </a:lnTo>
                      <a:lnTo>
                        <a:pt x="14741" y="710"/>
                      </a:lnTo>
                      <a:lnTo>
                        <a:pt x="14739" y="695"/>
                      </a:lnTo>
                      <a:lnTo>
                        <a:pt x="14736" y="681"/>
                      </a:lnTo>
                      <a:lnTo>
                        <a:pt x="14732" y="667"/>
                      </a:lnTo>
                      <a:lnTo>
                        <a:pt x="14727" y="654"/>
                      </a:lnTo>
                      <a:lnTo>
                        <a:pt x="14722" y="640"/>
                      </a:lnTo>
                      <a:lnTo>
                        <a:pt x="14716" y="627"/>
                      </a:lnTo>
                      <a:lnTo>
                        <a:pt x="14710" y="614"/>
                      </a:lnTo>
                      <a:lnTo>
                        <a:pt x="14702" y="602"/>
                      </a:lnTo>
                      <a:lnTo>
                        <a:pt x="14694" y="590"/>
                      </a:lnTo>
                      <a:lnTo>
                        <a:pt x="14686" y="579"/>
                      </a:lnTo>
                      <a:lnTo>
                        <a:pt x="14678" y="568"/>
                      </a:lnTo>
                      <a:lnTo>
                        <a:pt x="14669" y="557"/>
                      </a:lnTo>
                      <a:lnTo>
                        <a:pt x="14659" y="547"/>
                      </a:lnTo>
                      <a:lnTo>
                        <a:pt x="14649" y="537"/>
                      </a:lnTo>
                      <a:lnTo>
                        <a:pt x="14638" y="528"/>
                      </a:lnTo>
                      <a:lnTo>
                        <a:pt x="14627" y="519"/>
                      </a:lnTo>
                      <a:lnTo>
                        <a:pt x="14616" y="511"/>
                      </a:lnTo>
                      <a:lnTo>
                        <a:pt x="14604" y="503"/>
                      </a:lnTo>
                      <a:lnTo>
                        <a:pt x="14592" y="496"/>
                      </a:lnTo>
                      <a:lnTo>
                        <a:pt x="14578" y="490"/>
                      </a:lnTo>
                      <a:lnTo>
                        <a:pt x="14566" y="483"/>
                      </a:lnTo>
                      <a:lnTo>
                        <a:pt x="14553" y="478"/>
                      </a:lnTo>
                      <a:lnTo>
                        <a:pt x="14539" y="474"/>
                      </a:lnTo>
                      <a:lnTo>
                        <a:pt x="14525" y="470"/>
                      </a:lnTo>
                      <a:lnTo>
                        <a:pt x="14511" y="466"/>
                      </a:lnTo>
                      <a:lnTo>
                        <a:pt x="14497" y="464"/>
                      </a:lnTo>
                      <a:lnTo>
                        <a:pt x="14482" y="462"/>
                      </a:lnTo>
                      <a:lnTo>
                        <a:pt x="14467" y="461"/>
                      </a:lnTo>
                      <a:lnTo>
                        <a:pt x="14452" y="461"/>
                      </a:lnTo>
                      <a:lnTo>
                        <a:pt x="7582" y="461"/>
                      </a:lnTo>
                      <a:lnTo>
                        <a:pt x="7567" y="461"/>
                      </a:lnTo>
                      <a:lnTo>
                        <a:pt x="7552" y="462"/>
                      </a:lnTo>
                      <a:lnTo>
                        <a:pt x="7537" y="464"/>
                      </a:lnTo>
                      <a:lnTo>
                        <a:pt x="7523" y="466"/>
                      </a:lnTo>
                      <a:lnTo>
                        <a:pt x="7509" y="470"/>
                      </a:lnTo>
                      <a:lnTo>
                        <a:pt x="7495" y="474"/>
                      </a:lnTo>
                      <a:lnTo>
                        <a:pt x="7481" y="478"/>
                      </a:lnTo>
                      <a:lnTo>
                        <a:pt x="7468" y="483"/>
                      </a:lnTo>
                      <a:lnTo>
                        <a:pt x="7455" y="490"/>
                      </a:lnTo>
                      <a:lnTo>
                        <a:pt x="7443" y="496"/>
                      </a:lnTo>
                      <a:lnTo>
                        <a:pt x="7431" y="503"/>
                      </a:lnTo>
                      <a:lnTo>
                        <a:pt x="7418" y="511"/>
                      </a:lnTo>
                      <a:lnTo>
                        <a:pt x="7407" y="519"/>
                      </a:lnTo>
                      <a:lnTo>
                        <a:pt x="7396" y="527"/>
                      </a:lnTo>
                      <a:lnTo>
                        <a:pt x="7385" y="537"/>
                      </a:lnTo>
                      <a:lnTo>
                        <a:pt x="7375" y="547"/>
                      </a:lnTo>
                      <a:lnTo>
                        <a:pt x="7365" y="557"/>
                      </a:lnTo>
                      <a:lnTo>
                        <a:pt x="7356" y="568"/>
                      </a:lnTo>
                      <a:lnTo>
                        <a:pt x="7347" y="579"/>
                      </a:lnTo>
                      <a:lnTo>
                        <a:pt x="7339" y="590"/>
                      </a:lnTo>
                      <a:lnTo>
                        <a:pt x="7332" y="602"/>
                      </a:lnTo>
                      <a:lnTo>
                        <a:pt x="7325" y="614"/>
                      </a:lnTo>
                      <a:lnTo>
                        <a:pt x="7318" y="627"/>
                      </a:lnTo>
                      <a:lnTo>
                        <a:pt x="7312" y="640"/>
                      </a:lnTo>
                      <a:lnTo>
                        <a:pt x="7306" y="654"/>
                      </a:lnTo>
                      <a:lnTo>
                        <a:pt x="7302" y="667"/>
                      </a:lnTo>
                      <a:lnTo>
                        <a:pt x="7298" y="681"/>
                      </a:lnTo>
                      <a:lnTo>
                        <a:pt x="7295" y="695"/>
                      </a:lnTo>
                      <a:lnTo>
                        <a:pt x="7292" y="710"/>
                      </a:lnTo>
                      <a:lnTo>
                        <a:pt x="7290" y="724"/>
                      </a:lnTo>
                      <a:lnTo>
                        <a:pt x="7289" y="739"/>
                      </a:lnTo>
                      <a:lnTo>
                        <a:pt x="7289" y="753"/>
                      </a:lnTo>
                      <a:lnTo>
                        <a:pt x="7289" y="1685"/>
                      </a:lnTo>
                      <a:lnTo>
                        <a:pt x="7289" y="1700"/>
                      </a:lnTo>
                      <a:lnTo>
                        <a:pt x="7290" y="1715"/>
                      </a:lnTo>
                      <a:lnTo>
                        <a:pt x="7292" y="1730"/>
                      </a:lnTo>
                      <a:lnTo>
                        <a:pt x="7295" y="1744"/>
                      </a:lnTo>
                      <a:lnTo>
                        <a:pt x="7298" y="1758"/>
                      </a:lnTo>
                      <a:lnTo>
                        <a:pt x="7302" y="1772"/>
                      </a:lnTo>
                      <a:lnTo>
                        <a:pt x="7306" y="1786"/>
                      </a:lnTo>
                      <a:lnTo>
                        <a:pt x="7312" y="1799"/>
                      </a:lnTo>
                      <a:lnTo>
                        <a:pt x="7318" y="1812"/>
                      </a:lnTo>
                      <a:lnTo>
                        <a:pt x="7325" y="1824"/>
                      </a:lnTo>
                      <a:lnTo>
                        <a:pt x="7332" y="1837"/>
                      </a:lnTo>
                      <a:lnTo>
                        <a:pt x="7339" y="1849"/>
                      </a:lnTo>
                      <a:lnTo>
                        <a:pt x="7347" y="1860"/>
                      </a:lnTo>
                      <a:lnTo>
                        <a:pt x="7356" y="1871"/>
                      </a:lnTo>
                      <a:lnTo>
                        <a:pt x="7365" y="1882"/>
                      </a:lnTo>
                      <a:lnTo>
                        <a:pt x="7375" y="1893"/>
                      </a:lnTo>
                      <a:lnTo>
                        <a:pt x="7385" y="1902"/>
                      </a:lnTo>
                      <a:lnTo>
                        <a:pt x="7396" y="1911"/>
                      </a:lnTo>
                      <a:lnTo>
                        <a:pt x="7407" y="1920"/>
                      </a:lnTo>
                      <a:lnTo>
                        <a:pt x="7418" y="1928"/>
                      </a:lnTo>
                      <a:lnTo>
                        <a:pt x="7431" y="1935"/>
                      </a:lnTo>
                      <a:lnTo>
                        <a:pt x="7443" y="1943"/>
                      </a:lnTo>
                      <a:lnTo>
                        <a:pt x="7455" y="1950"/>
                      </a:lnTo>
                      <a:lnTo>
                        <a:pt x="7468" y="1955"/>
                      </a:lnTo>
                      <a:lnTo>
                        <a:pt x="7481" y="1961"/>
                      </a:lnTo>
                      <a:lnTo>
                        <a:pt x="7495" y="1965"/>
                      </a:lnTo>
                      <a:lnTo>
                        <a:pt x="7509" y="1969"/>
                      </a:lnTo>
                      <a:lnTo>
                        <a:pt x="7523" y="1972"/>
                      </a:lnTo>
                      <a:lnTo>
                        <a:pt x="7537" y="1975"/>
                      </a:lnTo>
                      <a:lnTo>
                        <a:pt x="7552" y="1977"/>
                      </a:lnTo>
                      <a:lnTo>
                        <a:pt x="7567" y="1978"/>
                      </a:lnTo>
                      <a:lnTo>
                        <a:pt x="7582" y="1978"/>
                      </a:lnTo>
                      <a:close/>
                      <a:moveTo>
                        <a:pt x="2937" y="1794"/>
                      </a:moveTo>
                      <a:lnTo>
                        <a:pt x="2967" y="1793"/>
                      </a:lnTo>
                      <a:lnTo>
                        <a:pt x="2999" y="1791"/>
                      </a:lnTo>
                      <a:lnTo>
                        <a:pt x="3029" y="1787"/>
                      </a:lnTo>
                      <a:lnTo>
                        <a:pt x="3059" y="1782"/>
                      </a:lnTo>
                      <a:lnTo>
                        <a:pt x="3088" y="1774"/>
                      </a:lnTo>
                      <a:lnTo>
                        <a:pt x="3118" y="1766"/>
                      </a:lnTo>
                      <a:lnTo>
                        <a:pt x="3146" y="1756"/>
                      </a:lnTo>
                      <a:lnTo>
                        <a:pt x="3174" y="1746"/>
                      </a:lnTo>
                      <a:lnTo>
                        <a:pt x="3200" y="1734"/>
                      </a:lnTo>
                      <a:lnTo>
                        <a:pt x="3227" y="1719"/>
                      </a:lnTo>
                      <a:lnTo>
                        <a:pt x="3252" y="1705"/>
                      </a:lnTo>
                      <a:lnTo>
                        <a:pt x="3277" y="1689"/>
                      </a:lnTo>
                      <a:lnTo>
                        <a:pt x="3301" y="1672"/>
                      </a:lnTo>
                      <a:lnTo>
                        <a:pt x="3324" y="1654"/>
                      </a:lnTo>
                      <a:lnTo>
                        <a:pt x="3347" y="1635"/>
                      </a:lnTo>
                      <a:lnTo>
                        <a:pt x="3368" y="1614"/>
                      </a:lnTo>
                      <a:lnTo>
                        <a:pt x="3388" y="1593"/>
                      </a:lnTo>
                      <a:lnTo>
                        <a:pt x="3408" y="1571"/>
                      </a:lnTo>
                      <a:lnTo>
                        <a:pt x="3425" y="1547"/>
                      </a:lnTo>
                      <a:lnTo>
                        <a:pt x="3442" y="1524"/>
                      </a:lnTo>
                      <a:lnTo>
                        <a:pt x="3458" y="1498"/>
                      </a:lnTo>
                      <a:lnTo>
                        <a:pt x="3473" y="1473"/>
                      </a:lnTo>
                      <a:lnTo>
                        <a:pt x="3487" y="1446"/>
                      </a:lnTo>
                      <a:lnTo>
                        <a:pt x="3499" y="1420"/>
                      </a:lnTo>
                      <a:lnTo>
                        <a:pt x="3509" y="1392"/>
                      </a:lnTo>
                      <a:lnTo>
                        <a:pt x="3519" y="1364"/>
                      </a:lnTo>
                      <a:lnTo>
                        <a:pt x="3528" y="1334"/>
                      </a:lnTo>
                      <a:lnTo>
                        <a:pt x="3535" y="1305"/>
                      </a:lnTo>
                      <a:lnTo>
                        <a:pt x="3540" y="1275"/>
                      </a:lnTo>
                      <a:lnTo>
                        <a:pt x="3544" y="1245"/>
                      </a:lnTo>
                      <a:lnTo>
                        <a:pt x="3546" y="1213"/>
                      </a:lnTo>
                      <a:lnTo>
                        <a:pt x="3547" y="1181"/>
                      </a:lnTo>
                      <a:lnTo>
                        <a:pt x="3546" y="1150"/>
                      </a:lnTo>
                      <a:lnTo>
                        <a:pt x="3544" y="1119"/>
                      </a:lnTo>
                      <a:lnTo>
                        <a:pt x="3540" y="1089"/>
                      </a:lnTo>
                      <a:lnTo>
                        <a:pt x="3535" y="1059"/>
                      </a:lnTo>
                      <a:lnTo>
                        <a:pt x="3528" y="1030"/>
                      </a:lnTo>
                      <a:lnTo>
                        <a:pt x="3519" y="1000"/>
                      </a:lnTo>
                      <a:lnTo>
                        <a:pt x="3509" y="972"/>
                      </a:lnTo>
                      <a:lnTo>
                        <a:pt x="3499" y="944"/>
                      </a:lnTo>
                      <a:lnTo>
                        <a:pt x="3487" y="917"/>
                      </a:lnTo>
                      <a:lnTo>
                        <a:pt x="3473" y="890"/>
                      </a:lnTo>
                      <a:lnTo>
                        <a:pt x="3458" y="865"/>
                      </a:lnTo>
                      <a:lnTo>
                        <a:pt x="3442" y="840"/>
                      </a:lnTo>
                      <a:lnTo>
                        <a:pt x="3425" y="816"/>
                      </a:lnTo>
                      <a:lnTo>
                        <a:pt x="3408" y="793"/>
                      </a:lnTo>
                      <a:lnTo>
                        <a:pt x="3388" y="771"/>
                      </a:lnTo>
                      <a:lnTo>
                        <a:pt x="3368" y="749"/>
                      </a:lnTo>
                      <a:lnTo>
                        <a:pt x="3347" y="729"/>
                      </a:lnTo>
                      <a:lnTo>
                        <a:pt x="3324" y="710"/>
                      </a:lnTo>
                      <a:lnTo>
                        <a:pt x="3301" y="691"/>
                      </a:lnTo>
                      <a:lnTo>
                        <a:pt x="3277" y="675"/>
                      </a:lnTo>
                      <a:lnTo>
                        <a:pt x="3252" y="659"/>
                      </a:lnTo>
                      <a:lnTo>
                        <a:pt x="3227" y="643"/>
                      </a:lnTo>
                      <a:lnTo>
                        <a:pt x="3200" y="630"/>
                      </a:lnTo>
                      <a:lnTo>
                        <a:pt x="3174" y="618"/>
                      </a:lnTo>
                      <a:lnTo>
                        <a:pt x="3146" y="607"/>
                      </a:lnTo>
                      <a:lnTo>
                        <a:pt x="3118" y="598"/>
                      </a:lnTo>
                      <a:lnTo>
                        <a:pt x="3088" y="589"/>
                      </a:lnTo>
                      <a:lnTo>
                        <a:pt x="3059" y="582"/>
                      </a:lnTo>
                      <a:lnTo>
                        <a:pt x="3029" y="577"/>
                      </a:lnTo>
                      <a:lnTo>
                        <a:pt x="2999" y="573"/>
                      </a:lnTo>
                      <a:lnTo>
                        <a:pt x="2967" y="570"/>
                      </a:lnTo>
                      <a:lnTo>
                        <a:pt x="2937" y="570"/>
                      </a:lnTo>
                      <a:lnTo>
                        <a:pt x="2905" y="570"/>
                      </a:lnTo>
                      <a:lnTo>
                        <a:pt x="2874" y="573"/>
                      </a:lnTo>
                      <a:lnTo>
                        <a:pt x="2843" y="577"/>
                      </a:lnTo>
                      <a:lnTo>
                        <a:pt x="2814" y="582"/>
                      </a:lnTo>
                      <a:lnTo>
                        <a:pt x="2784" y="589"/>
                      </a:lnTo>
                      <a:lnTo>
                        <a:pt x="2755" y="598"/>
                      </a:lnTo>
                      <a:lnTo>
                        <a:pt x="2726" y="607"/>
                      </a:lnTo>
                      <a:lnTo>
                        <a:pt x="2699" y="618"/>
                      </a:lnTo>
                      <a:lnTo>
                        <a:pt x="2671" y="630"/>
                      </a:lnTo>
                      <a:lnTo>
                        <a:pt x="2646" y="643"/>
                      </a:lnTo>
                      <a:lnTo>
                        <a:pt x="2619" y="659"/>
                      </a:lnTo>
                      <a:lnTo>
                        <a:pt x="2595" y="675"/>
                      </a:lnTo>
                      <a:lnTo>
                        <a:pt x="2570" y="691"/>
                      </a:lnTo>
                      <a:lnTo>
                        <a:pt x="2548" y="710"/>
                      </a:lnTo>
                      <a:lnTo>
                        <a:pt x="2526" y="729"/>
                      </a:lnTo>
                      <a:lnTo>
                        <a:pt x="2504" y="749"/>
                      </a:lnTo>
                      <a:lnTo>
                        <a:pt x="2484" y="771"/>
                      </a:lnTo>
                      <a:lnTo>
                        <a:pt x="2465" y="793"/>
                      </a:lnTo>
                      <a:lnTo>
                        <a:pt x="2446" y="816"/>
                      </a:lnTo>
                      <a:lnTo>
                        <a:pt x="2430" y="840"/>
                      </a:lnTo>
                      <a:lnTo>
                        <a:pt x="2414" y="865"/>
                      </a:lnTo>
                      <a:lnTo>
                        <a:pt x="2399" y="890"/>
                      </a:lnTo>
                      <a:lnTo>
                        <a:pt x="2385" y="917"/>
                      </a:lnTo>
                      <a:lnTo>
                        <a:pt x="2373" y="944"/>
                      </a:lnTo>
                      <a:lnTo>
                        <a:pt x="2362" y="972"/>
                      </a:lnTo>
                      <a:lnTo>
                        <a:pt x="2353" y="1000"/>
                      </a:lnTo>
                      <a:lnTo>
                        <a:pt x="2345" y="1030"/>
                      </a:lnTo>
                      <a:lnTo>
                        <a:pt x="2337" y="1059"/>
                      </a:lnTo>
                      <a:lnTo>
                        <a:pt x="2332" y="1089"/>
                      </a:lnTo>
                      <a:lnTo>
                        <a:pt x="2328" y="1119"/>
                      </a:lnTo>
                      <a:lnTo>
                        <a:pt x="2326" y="1150"/>
                      </a:lnTo>
                      <a:lnTo>
                        <a:pt x="2325" y="1181"/>
                      </a:lnTo>
                      <a:lnTo>
                        <a:pt x="2326" y="1213"/>
                      </a:lnTo>
                      <a:lnTo>
                        <a:pt x="2328" y="1245"/>
                      </a:lnTo>
                      <a:lnTo>
                        <a:pt x="2332" y="1275"/>
                      </a:lnTo>
                      <a:lnTo>
                        <a:pt x="2337" y="1305"/>
                      </a:lnTo>
                      <a:lnTo>
                        <a:pt x="2345" y="1334"/>
                      </a:lnTo>
                      <a:lnTo>
                        <a:pt x="2353" y="1364"/>
                      </a:lnTo>
                      <a:lnTo>
                        <a:pt x="2362" y="1392"/>
                      </a:lnTo>
                      <a:lnTo>
                        <a:pt x="2373" y="1420"/>
                      </a:lnTo>
                      <a:lnTo>
                        <a:pt x="2385" y="1446"/>
                      </a:lnTo>
                      <a:lnTo>
                        <a:pt x="2399" y="1473"/>
                      </a:lnTo>
                      <a:lnTo>
                        <a:pt x="2414" y="1498"/>
                      </a:lnTo>
                      <a:lnTo>
                        <a:pt x="2430" y="1524"/>
                      </a:lnTo>
                      <a:lnTo>
                        <a:pt x="2446" y="1547"/>
                      </a:lnTo>
                      <a:lnTo>
                        <a:pt x="2465" y="1571"/>
                      </a:lnTo>
                      <a:lnTo>
                        <a:pt x="2484" y="1593"/>
                      </a:lnTo>
                      <a:lnTo>
                        <a:pt x="2504" y="1614"/>
                      </a:lnTo>
                      <a:lnTo>
                        <a:pt x="2526" y="1635"/>
                      </a:lnTo>
                      <a:lnTo>
                        <a:pt x="2548" y="1654"/>
                      </a:lnTo>
                      <a:lnTo>
                        <a:pt x="2570" y="1672"/>
                      </a:lnTo>
                      <a:lnTo>
                        <a:pt x="2595" y="1689"/>
                      </a:lnTo>
                      <a:lnTo>
                        <a:pt x="2619" y="1705"/>
                      </a:lnTo>
                      <a:lnTo>
                        <a:pt x="2646" y="1719"/>
                      </a:lnTo>
                      <a:lnTo>
                        <a:pt x="2671" y="1734"/>
                      </a:lnTo>
                      <a:lnTo>
                        <a:pt x="2699" y="1746"/>
                      </a:lnTo>
                      <a:lnTo>
                        <a:pt x="2726" y="1756"/>
                      </a:lnTo>
                      <a:lnTo>
                        <a:pt x="2755" y="1766"/>
                      </a:lnTo>
                      <a:lnTo>
                        <a:pt x="2784" y="1774"/>
                      </a:lnTo>
                      <a:lnTo>
                        <a:pt x="2814" y="1782"/>
                      </a:lnTo>
                      <a:lnTo>
                        <a:pt x="2843" y="1787"/>
                      </a:lnTo>
                      <a:lnTo>
                        <a:pt x="2874" y="1791"/>
                      </a:lnTo>
                      <a:lnTo>
                        <a:pt x="2905" y="1793"/>
                      </a:lnTo>
                      <a:lnTo>
                        <a:pt x="2937" y="17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grpSp>
            <p:nvGrpSpPr>
              <p:cNvPr id="230" name="组合 200"/>
              <p:cNvGrpSpPr/>
              <p:nvPr/>
            </p:nvGrpSpPr>
            <p:grpSpPr>
              <a:xfrm>
                <a:off x="3930764" y="4180840"/>
                <a:ext cx="952523" cy="287074"/>
                <a:chOff x="9419704" y="2777861"/>
                <a:chExt cx="1722438" cy="519113"/>
              </a:xfrm>
              <a:grpFill/>
            </p:grpSpPr>
            <p:grpSp>
              <p:nvGrpSpPr>
                <p:cNvPr id="231" name="组合 189"/>
                <p:cNvGrpSpPr/>
                <p:nvPr/>
              </p:nvGrpSpPr>
              <p:grpSpPr>
                <a:xfrm>
                  <a:off x="10669067" y="2893749"/>
                  <a:ext cx="196850" cy="36513"/>
                  <a:chOff x="10707167" y="1194489"/>
                  <a:chExt cx="196850" cy="36513"/>
                </a:xfrm>
                <a:grpFill/>
              </p:grpSpPr>
              <p:sp>
                <p:nvSpPr>
                  <p:cNvPr id="239" name="Freeform 6"/>
                  <p:cNvSpPr>
                    <a:spLocks/>
                  </p:cNvSpPr>
                  <p:nvPr/>
                </p:nvSpPr>
                <p:spPr bwMode="auto">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40" name="Freeform 7"/>
                  <p:cNvSpPr>
                    <a:spLocks/>
                  </p:cNvSpPr>
                  <p:nvPr/>
                </p:nvSpPr>
                <p:spPr bwMode="auto">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41" name="Freeform 8"/>
                  <p:cNvSpPr>
                    <a:spLocks/>
                  </p:cNvSpPr>
                  <p:nvPr/>
                </p:nvSpPr>
                <p:spPr bwMode="auto">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42" name="Freeform 9"/>
                  <p:cNvSpPr>
                    <a:spLocks/>
                  </p:cNvSpPr>
                  <p:nvPr/>
                </p:nvSpPr>
                <p:spPr bwMode="auto">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grpSp>
              <p:nvGrpSpPr>
                <p:cNvPr id="232" name="组合 188"/>
                <p:cNvGrpSpPr/>
                <p:nvPr/>
              </p:nvGrpSpPr>
              <p:grpSpPr>
                <a:xfrm>
                  <a:off x="10669067" y="3144574"/>
                  <a:ext cx="196850" cy="36513"/>
                  <a:chOff x="10707167" y="1445314"/>
                  <a:chExt cx="196850" cy="36513"/>
                </a:xfrm>
                <a:grpFill/>
              </p:grpSpPr>
              <p:sp>
                <p:nvSpPr>
                  <p:cNvPr id="235" name="Freeform 10"/>
                  <p:cNvSpPr>
                    <a:spLocks/>
                  </p:cNvSpPr>
                  <p:nvPr/>
                </p:nvSpPr>
                <p:spPr bwMode="auto">
                  <a:xfrm>
                    <a:off x="10707167" y="1445314"/>
                    <a:ext cx="36513" cy="36513"/>
                  </a:xfrm>
                  <a:custGeom>
                    <a:avLst/>
                    <a:gdLst/>
                    <a:ahLst/>
                    <a:cxnLst>
                      <a:cxn ang="0">
                        <a:pos x="189" y="343"/>
                      </a:cxn>
                      <a:cxn ang="0">
                        <a:pos x="222" y="335"/>
                      </a:cxn>
                      <a:cxn ang="0">
                        <a:pos x="253" y="322"/>
                      </a:cxn>
                      <a:cxn ang="0">
                        <a:pos x="280" y="304"/>
                      </a:cxn>
                      <a:cxn ang="0">
                        <a:pos x="304" y="280"/>
                      </a:cxn>
                      <a:cxn ang="0">
                        <a:pos x="322" y="253"/>
                      </a:cxn>
                      <a:cxn ang="0">
                        <a:pos x="335" y="222"/>
                      </a:cxn>
                      <a:cxn ang="0">
                        <a:pos x="341" y="190"/>
                      </a:cxn>
                      <a:cxn ang="0">
                        <a:pos x="341" y="154"/>
                      </a:cxn>
                      <a:cxn ang="0">
                        <a:pos x="335" y="122"/>
                      </a:cxn>
                      <a:cxn ang="0">
                        <a:pos x="322" y="90"/>
                      </a:cxn>
                      <a:cxn ang="0">
                        <a:pos x="304" y="63"/>
                      </a:cxn>
                      <a:cxn ang="0">
                        <a:pos x="280" y="40"/>
                      </a:cxn>
                      <a:cxn ang="0">
                        <a:pos x="253" y="22"/>
                      </a:cxn>
                      <a:cxn ang="0">
                        <a:pos x="222" y="8"/>
                      </a:cxn>
                      <a:cxn ang="0">
                        <a:pos x="189" y="1"/>
                      </a:cxn>
                      <a:cxn ang="0">
                        <a:pos x="154" y="1"/>
                      </a:cxn>
                      <a:cxn ang="0">
                        <a:pos x="121" y="8"/>
                      </a:cxn>
                      <a:cxn ang="0">
                        <a:pos x="90" y="22"/>
                      </a:cxn>
                      <a:cxn ang="0">
                        <a:pos x="63" y="40"/>
                      </a:cxn>
                      <a:cxn ang="0">
                        <a:pos x="39" y="63"/>
                      </a:cxn>
                      <a:cxn ang="0">
                        <a:pos x="21" y="90"/>
                      </a:cxn>
                      <a:cxn ang="0">
                        <a:pos x="9" y="122"/>
                      </a:cxn>
                      <a:cxn ang="0">
                        <a:pos x="2" y="154"/>
                      </a:cxn>
                      <a:cxn ang="0">
                        <a:pos x="2" y="190"/>
                      </a:cxn>
                      <a:cxn ang="0">
                        <a:pos x="9" y="222"/>
                      </a:cxn>
                      <a:cxn ang="0">
                        <a:pos x="21" y="253"/>
                      </a:cxn>
                      <a:cxn ang="0">
                        <a:pos x="39" y="280"/>
                      </a:cxn>
                      <a:cxn ang="0">
                        <a:pos x="63" y="304"/>
                      </a:cxn>
                      <a:cxn ang="0">
                        <a:pos x="90" y="322"/>
                      </a:cxn>
                      <a:cxn ang="0">
                        <a:pos x="121" y="335"/>
                      </a:cxn>
                      <a:cxn ang="0">
                        <a:pos x="154" y="343"/>
                      </a:cxn>
                    </a:cxnLst>
                    <a:rect l="0" t="0" r="r" b="b"/>
                    <a:pathLst>
                      <a:path w="342" h="344">
                        <a:moveTo>
                          <a:pt x="171" y="344"/>
                        </a:moveTo>
                        <a:lnTo>
                          <a:pt x="189" y="343"/>
                        </a:lnTo>
                        <a:lnTo>
                          <a:pt x="206" y="340"/>
                        </a:lnTo>
                        <a:lnTo>
                          <a:pt x="222" y="335"/>
                        </a:lnTo>
                        <a:lnTo>
                          <a:pt x="238" y="329"/>
                        </a:lnTo>
                        <a:lnTo>
                          <a:pt x="253" y="322"/>
                        </a:lnTo>
                        <a:lnTo>
                          <a:pt x="267" y="314"/>
                        </a:lnTo>
                        <a:lnTo>
                          <a:pt x="280" y="304"/>
                        </a:lnTo>
                        <a:lnTo>
                          <a:pt x="292" y="293"/>
                        </a:lnTo>
                        <a:lnTo>
                          <a:pt x="304" y="280"/>
                        </a:lnTo>
                        <a:lnTo>
                          <a:pt x="313" y="267"/>
                        </a:lnTo>
                        <a:lnTo>
                          <a:pt x="322" y="253"/>
                        </a:lnTo>
                        <a:lnTo>
                          <a:pt x="329" y="239"/>
                        </a:lnTo>
                        <a:lnTo>
                          <a:pt x="335" y="222"/>
                        </a:lnTo>
                        <a:lnTo>
                          <a:pt x="339" y="206"/>
                        </a:lnTo>
                        <a:lnTo>
                          <a:pt x="341" y="190"/>
                        </a:lnTo>
                        <a:lnTo>
                          <a:pt x="342" y="171"/>
                        </a:lnTo>
                        <a:lnTo>
                          <a:pt x="341" y="154"/>
                        </a:lnTo>
                        <a:lnTo>
                          <a:pt x="339" y="138"/>
                        </a:lnTo>
                        <a:lnTo>
                          <a:pt x="335" y="122"/>
                        </a:lnTo>
                        <a:lnTo>
                          <a:pt x="329" y="105"/>
                        </a:lnTo>
                        <a:lnTo>
                          <a:pt x="322" y="90"/>
                        </a:lnTo>
                        <a:lnTo>
                          <a:pt x="313" y="76"/>
                        </a:lnTo>
                        <a:lnTo>
                          <a:pt x="304" y="63"/>
                        </a:lnTo>
                        <a:lnTo>
                          <a:pt x="292" y="51"/>
                        </a:lnTo>
                        <a:lnTo>
                          <a:pt x="280" y="40"/>
                        </a:lnTo>
                        <a:lnTo>
                          <a:pt x="267" y="30"/>
                        </a:lnTo>
                        <a:lnTo>
                          <a:pt x="253" y="22"/>
                        </a:lnTo>
                        <a:lnTo>
                          <a:pt x="238" y="13"/>
                        </a:lnTo>
                        <a:lnTo>
                          <a:pt x="222" y="8"/>
                        </a:lnTo>
                        <a:lnTo>
                          <a:pt x="206" y="4"/>
                        </a:lnTo>
                        <a:lnTo>
                          <a:pt x="189" y="1"/>
                        </a:lnTo>
                        <a:lnTo>
                          <a:pt x="171" y="0"/>
                        </a:lnTo>
                        <a:lnTo>
                          <a:pt x="154" y="1"/>
                        </a:lnTo>
                        <a:lnTo>
                          <a:pt x="137" y="4"/>
                        </a:lnTo>
                        <a:lnTo>
                          <a:pt x="121" y="8"/>
                        </a:lnTo>
                        <a:lnTo>
                          <a:pt x="105" y="13"/>
                        </a:lnTo>
                        <a:lnTo>
                          <a:pt x="90" y="22"/>
                        </a:lnTo>
                        <a:lnTo>
                          <a:pt x="76" y="30"/>
                        </a:lnTo>
                        <a:lnTo>
                          <a:pt x="63" y="40"/>
                        </a:lnTo>
                        <a:lnTo>
                          <a:pt x="50" y="51"/>
                        </a:lnTo>
                        <a:lnTo>
                          <a:pt x="39" y="63"/>
                        </a:lnTo>
                        <a:lnTo>
                          <a:pt x="30" y="76"/>
                        </a:lnTo>
                        <a:lnTo>
                          <a:pt x="21" y="90"/>
                        </a:lnTo>
                        <a:lnTo>
                          <a:pt x="14" y="105"/>
                        </a:lnTo>
                        <a:lnTo>
                          <a:pt x="9" y="122"/>
                        </a:lnTo>
                        <a:lnTo>
                          <a:pt x="4" y="138"/>
                        </a:lnTo>
                        <a:lnTo>
                          <a:pt x="2" y="154"/>
                        </a:lnTo>
                        <a:lnTo>
                          <a:pt x="0" y="171"/>
                        </a:lnTo>
                        <a:lnTo>
                          <a:pt x="2" y="190"/>
                        </a:lnTo>
                        <a:lnTo>
                          <a:pt x="4" y="206"/>
                        </a:lnTo>
                        <a:lnTo>
                          <a:pt x="9" y="222"/>
                        </a:lnTo>
                        <a:lnTo>
                          <a:pt x="14" y="239"/>
                        </a:lnTo>
                        <a:lnTo>
                          <a:pt x="21" y="253"/>
                        </a:lnTo>
                        <a:lnTo>
                          <a:pt x="30" y="267"/>
                        </a:lnTo>
                        <a:lnTo>
                          <a:pt x="39" y="280"/>
                        </a:lnTo>
                        <a:lnTo>
                          <a:pt x="50" y="293"/>
                        </a:lnTo>
                        <a:lnTo>
                          <a:pt x="63" y="304"/>
                        </a:lnTo>
                        <a:lnTo>
                          <a:pt x="76" y="314"/>
                        </a:lnTo>
                        <a:lnTo>
                          <a:pt x="90" y="322"/>
                        </a:lnTo>
                        <a:lnTo>
                          <a:pt x="105" y="329"/>
                        </a:lnTo>
                        <a:lnTo>
                          <a:pt x="121" y="335"/>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36" name="Freeform 11"/>
                  <p:cNvSpPr>
                    <a:spLocks/>
                  </p:cNvSpPr>
                  <p:nvPr/>
                </p:nvSpPr>
                <p:spPr bwMode="auto">
                  <a:xfrm>
                    <a:off x="10761142" y="1445314"/>
                    <a:ext cx="36513" cy="36513"/>
                  </a:xfrm>
                  <a:custGeom>
                    <a:avLst/>
                    <a:gdLst/>
                    <a:ahLst/>
                    <a:cxnLst>
                      <a:cxn ang="0">
                        <a:pos x="189" y="343"/>
                      </a:cxn>
                      <a:cxn ang="0">
                        <a:pos x="222" y="335"/>
                      </a:cxn>
                      <a:cxn ang="0">
                        <a:pos x="253" y="322"/>
                      </a:cxn>
                      <a:cxn ang="0">
                        <a:pos x="280" y="304"/>
                      </a:cxn>
                      <a:cxn ang="0">
                        <a:pos x="303" y="280"/>
                      </a:cxn>
                      <a:cxn ang="0">
                        <a:pos x="321" y="253"/>
                      </a:cxn>
                      <a:cxn ang="0">
                        <a:pos x="335" y="222"/>
                      </a:cxn>
                      <a:cxn ang="0">
                        <a:pos x="342" y="190"/>
                      </a:cxn>
                      <a:cxn ang="0">
                        <a:pos x="342" y="154"/>
                      </a:cxn>
                      <a:cxn ang="0">
                        <a:pos x="335" y="122"/>
                      </a:cxn>
                      <a:cxn ang="0">
                        <a:pos x="321"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5" y="340"/>
                        </a:lnTo>
                        <a:lnTo>
                          <a:pt x="222" y="335"/>
                        </a:lnTo>
                        <a:lnTo>
                          <a:pt x="238" y="329"/>
                        </a:lnTo>
                        <a:lnTo>
                          <a:pt x="253" y="322"/>
                        </a:lnTo>
                        <a:lnTo>
                          <a:pt x="267" y="314"/>
                        </a:lnTo>
                        <a:lnTo>
                          <a:pt x="280" y="304"/>
                        </a:lnTo>
                        <a:lnTo>
                          <a:pt x="292" y="293"/>
                        </a:lnTo>
                        <a:lnTo>
                          <a:pt x="303" y="280"/>
                        </a:lnTo>
                        <a:lnTo>
                          <a:pt x="313" y="267"/>
                        </a:lnTo>
                        <a:lnTo>
                          <a:pt x="321" y="253"/>
                        </a:lnTo>
                        <a:lnTo>
                          <a:pt x="330" y="239"/>
                        </a:lnTo>
                        <a:lnTo>
                          <a:pt x="335" y="222"/>
                        </a:lnTo>
                        <a:lnTo>
                          <a:pt x="339" y="206"/>
                        </a:lnTo>
                        <a:lnTo>
                          <a:pt x="342" y="190"/>
                        </a:lnTo>
                        <a:lnTo>
                          <a:pt x="343" y="171"/>
                        </a:lnTo>
                        <a:lnTo>
                          <a:pt x="342" y="154"/>
                        </a:lnTo>
                        <a:lnTo>
                          <a:pt x="339" y="138"/>
                        </a:lnTo>
                        <a:lnTo>
                          <a:pt x="335" y="122"/>
                        </a:lnTo>
                        <a:lnTo>
                          <a:pt x="330" y="105"/>
                        </a:lnTo>
                        <a:lnTo>
                          <a:pt x="321" y="90"/>
                        </a:lnTo>
                        <a:lnTo>
                          <a:pt x="313" y="76"/>
                        </a:lnTo>
                        <a:lnTo>
                          <a:pt x="303" y="63"/>
                        </a:lnTo>
                        <a:lnTo>
                          <a:pt x="292" y="51"/>
                        </a:lnTo>
                        <a:lnTo>
                          <a:pt x="280" y="40"/>
                        </a:lnTo>
                        <a:lnTo>
                          <a:pt x="267" y="30"/>
                        </a:lnTo>
                        <a:lnTo>
                          <a:pt x="253" y="22"/>
                        </a:lnTo>
                        <a:lnTo>
                          <a:pt x="238" y="13"/>
                        </a:lnTo>
                        <a:lnTo>
                          <a:pt x="222" y="8"/>
                        </a:lnTo>
                        <a:lnTo>
                          <a:pt x="205"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37" name="Freeform 12"/>
                  <p:cNvSpPr>
                    <a:spLocks/>
                  </p:cNvSpPr>
                  <p:nvPr/>
                </p:nvSpPr>
                <p:spPr bwMode="auto">
                  <a:xfrm>
                    <a:off x="10813529" y="1445314"/>
                    <a:ext cx="36513" cy="36513"/>
                  </a:xfrm>
                  <a:custGeom>
                    <a:avLst/>
                    <a:gdLst/>
                    <a:ahLst/>
                    <a:cxnLst>
                      <a:cxn ang="0">
                        <a:pos x="188" y="343"/>
                      </a:cxn>
                      <a:cxn ang="0">
                        <a:pos x="221" y="335"/>
                      </a:cxn>
                      <a:cxn ang="0">
                        <a:pos x="252" y="322"/>
                      </a:cxn>
                      <a:cxn ang="0">
                        <a:pos x="279" y="304"/>
                      </a:cxn>
                      <a:cxn ang="0">
                        <a:pos x="303" y="280"/>
                      </a:cxn>
                      <a:cxn ang="0">
                        <a:pos x="321" y="253"/>
                      </a:cxn>
                      <a:cxn ang="0">
                        <a:pos x="334" y="222"/>
                      </a:cxn>
                      <a:cxn ang="0">
                        <a:pos x="340" y="190"/>
                      </a:cxn>
                      <a:cxn ang="0">
                        <a:pos x="340" y="154"/>
                      </a:cxn>
                      <a:cxn ang="0">
                        <a:pos x="334" y="122"/>
                      </a:cxn>
                      <a:cxn ang="0">
                        <a:pos x="321" y="90"/>
                      </a:cxn>
                      <a:cxn ang="0">
                        <a:pos x="303" y="63"/>
                      </a:cxn>
                      <a:cxn ang="0">
                        <a:pos x="279" y="40"/>
                      </a:cxn>
                      <a:cxn ang="0">
                        <a:pos x="252" y="22"/>
                      </a:cxn>
                      <a:cxn ang="0">
                        <a:pos x="221" y="8"/>
                      </a:cxn>
                      <a:cxn ang="0">
                        <a:pos x="188" y="1"/>
                      </a:cxn>
                      <a:cxn ang="0">
                        <a:pos x="153" y="1"/>
                      </a:cxn>
                      <a:cxn ang="0">
                        <a:pos x="120" y="8"/>
                      </a:cxn>
                      <a:cxn ang="0">
                        <a:pos x="89" y="22"/>
                      </a:cxn>
                      <a:cxn ang="0">
                        <a:pos x="62" y="40"/>
                      </a:cxn>
                      <a:cxn ang="0">
                        <a:pos x="38" y="63"/>
                      </a:cxn>
                      <a:cxn ang="0">
                        <a:pos x="20" y="90"/>
                      </a:cxn>
                      <a:cxn ang="0">
                        <a:pos x="7" y="122"/>
                      </a:cxn>
                      <a:cxn ang="0">
                        <a:pos x="1" y="154"/>
                      </a:cxn>
                      <a:cxn ang="0">
                        <a:pos x="1" y="190"/>
                      </a:cxn>
                      <a:cxn ang="0">
                        <a:pos x="7" y="222"/>
                      </a:cxn>
                      <a:cxn ang="0">
                        <a:pos x="20" y="253"/>
                      </a:cxn>
                      <a:cxn ang="0">
                        <a:pos x="38" y="280"/>
                      </a:cxn>
                      <a:cxn ang="0">
                        <a:pos x="62" y="304"/>
                      </a:cxn>
                      <a:cxn ang="0">
                        <a:pos x="89" y="322"/>
                      </a:cxn>
                      <a:cxn ang="0">
                        <a:pos x="120" y="335"/>
                      </a:cxn>
                      <a:cxn ang="0">
                        <a:pos x="153" y="343"/>
                      </a:cxn>
                    </a:cxnLst>
                    <a:rect l="0" t="0" r="r" b="b"/>
                    <a:pathLst>
                      <a:path w="341" h="344">
                        <a:moveTo>
                          <a:pt x="170" y="344"/>
                        </a:moveTo>
                        <a:lnTo>
                          <a:pt x="188" y="343"/>
                        </a:lnTo>
                        <a:lnTo>
                          <a:pt x="205" y="340"/>
                        </a:lnTo>
                        <a:lnTo>
                          <a:pt x="221" y="335"/>
                        </a:lnTo>
                        <a:lnTo>
                          <a:pt x="237" y="329"/>
                        </a:lnTo>
                        <a:lnTo>
                          <a:pt x="252" y="322"/>
                        </a:lnTo>
                        <a:lnTo>
                          <a:pt x="266" y="314"/>
                        </a:lnTo>
                        <a:lnTo>
                          <a:pt x="279" y="304"/>
                        </a:lnTo>
                        <a:lnTo>
                          <a:pt x="291" y="293"/>
                        </a:lnTo>
                        <a:lnTo>
                          <a:pt x="303" y="280"/>
                        </a:lnTo>
                        <a:lnTo>
                          <a:pt x="312" y="267"/>
                        </a:lnTo>
                        <a:lnTo>
                          <a:pt x="321" y="253"/>
                        </a:lnTo>
                        <a:lnTo>
                          <a:pt x="328" y="239"/>
                        </a:lnTo>
                        <a:lnTo>
                          <a:pt x="334" y="222"/>
                        </a:lnTo>
                        <a:lnTo>
                          <a:pt x="338" y="206"/>
                        </a:lnTo>
                        <a:lnTo>
                          <a:pt x="340" y="190"/>
                        </a:lnTo>
                        <a:lnTo>
                          <a:pt x="341" y="171"/>
                        </a:lnTo>
                        <a:lnTo>
                          <a:pt x="340" y="154"/>
                        </a:lnTo>
                        <a:lnTo>
                          <a:pt x="338" y="138"/>
                        </a:lnTo>
                        <a:lnTo>
                          <a:pt x="334" y="122"/>
                        </a:lnTo>
                        <a:lnTo>
                          <a:pt x="328" y="105"/>
                        </a:lnTo>
                        <a:lnTo>
                          <a:pt x="321" y="90"/>
                        </a:lnTo>
                        <a:lnTo>
                          <a:pt x="312" y="76"/>
                        </a:lnTo>
                        <a:lnTo>
                          <a:pt x="303" y="63"/>
                        </a:lnTo>
                        <a:lnTo>
                          <a:pt x="291" y="51"/>
                        </a:lnTo>
                        <a:lnTo>
                          <a:pt x="279" y="40"/>
                        </a:lnTo>
                        <a:lnTo>
                          <a:pt x="266" y="30"/>
                        </a:lnTo>
                        <a:lnTo>
                          <a:pt x="252" y="22"/>
                        </a:lnTo>
                        <a:lnTo>
                          <a:pt x="237" y="13"/>
                        </a:lnTo>
                        <a:lnTo>
                          <a:pt x="221" y="8"/>
                        </a:lnTo>
                        <a:lnTo>
                          <a:pt x="205" y="4"/>
                        </a:lnTo>
                        <a:lnTo>
                          <a:pt x="188" y="1"/>
                        </a:lnTo>
                        <a:lnTo>
                          <a:pt x="170" y="0"/>
                        </a:lnTo>
                        <a:lnTo>
                          <a:pt x="153" y="1"/>
                        </a:lnTo>
                        <a:lnTo>
                          <a:pt x="136" y="4"/>
                        </a:lnTo>
                        <a:lnTo>
                          <a:pt x="120" y="8"/>
                        </a:lnTo>
                        <a:lnTo>
                          <a:pt x="104" y="13"/>
                        </a:lnTo>
                        <a:lnTo>
                          <a:pt x="89" y="22"/>
                        </a:lnTo>
                        <a:lnTo>
                          <a:pt x="75" y="30"/>
                        </a:lnTo>
                        <a:lnTo>
                          <a:pt x="62" y="40"/>
                        </a:lnTo>
                        <a:lnTo>
                          <a:pt x="49" y="51"/>
                        </a:lnTo>
                        <a:lnTo>
                          <a:pt x="38" y="63"/>
                        </a:lnTo>
                        <a:lnTo>
                          <a:pt x="29" y="76"/>
                        </a:lnTo>
                        <a:lnTo>
                          <a:pt x="20" y="90"/>
                        </a:lnTo>
                        <a:lnTo>
                          <a:pt x="13" y="105"/>
                        </a:lnTo>
                        <a:lnTo>
                          <a:pt x="7" y="122"/>
                        </a:lnTo>
                        <a:lnTo>
                          <a:pt x="3" y="138"/>
                        </a:lnTo>
                        <a:lnTo>
                          <a:pt x="1" y="154"/>
                        </a:lnTo>
                        <a:lnTo>
                          <a:pt x="0" y="171"/>
                        </a:lnTo>
                        <a:lnTo>
                          <a:pt x="1" y="190"/>
                        </a:lnTo>
                        <a:lnTo>
                          <a:pt x="3" y="206"/>
                        </a:lnTo>
                        <a:lnTo>
                          <a:pt x="7" y="222"/>
                        </a:lnTo>
                        <a:lnTo>
                          <a:pt x="13" y="239"/>
                        </a:lnTo>
                        <a:lnTo>
                          <a:pt x="20" y="253"/>
                        </a:lnTo>
                        <a:lnTo>
                          <a:pt x="29" y="267"/>
                        </a:lnTo>
                        <a:lnTo>
                          <a:pt x="38" y="280"/>
                        </a:lnTo>
                        <a:lnTo>
                          <a:pt x="49" y="293"/>
                        </a:lnTo>
                        <a:lnTo>
                          <a:pt x="62" y="304"/>
                        </a:lnTo>
                        <a:lnTo>
                          <a:pt x="75" y="314"/>
                        </a:lnTo>
                        <a:lnTo>
                          <a:pt x="89" y="322"/>
                        </a:lnTo>
                        <a:lnTo>
                          <a:pt x="104" y="329"/>
                        </a:lnTo>
                        <a:lnTo>
                          <a:pt x="120" y="335"/>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38" name="Freeform 13"/>
                  <p:cNvSpPr>
                    <a:spLocks/>
                  </p:cNvSpPr>
                  <p:nvPr/>
                </p:nvSpPr>
                <p:spPr bwMode="auto">
                  <a:xfrm>
                    <a:off x="10867504" y="1445314"/>
                    <a:ext cx="36513" cy="36513"/>
                  </a:xfrm>
                  <a:custGeom>
                    <a:avLst/>
                    <a:gdLst/>
                    <a:ahLst/>
                    <a:cxnLst>
                      <a:cxn ang="0">
                        <a:pos x="189" y="343"/>
                      </a:cxn>
                      <a:cxn ang="0">
                        <a:pos x="222" y="335"/>
                      </a:cxn>
                      <a:cxn ang="0">
                        <a:pos x="253" y="322"/>
                      </a:cxn>
                      <a:cxn ang="0">
                        <a:pos x="280" y="304"/>
                      </a:cxn>
                      <a:cxn ang="0">
                        <a:pos x="303" y="280"/>
                      </a:cxn>
                      <a:cxn ang="0">
                        <a:pos x="322" y="253"/>
                      </a:cxn>
                      <a:cxn ang="0">
                        <a:pos x="335" y="222"/>
                      </a:cxn>
                      <a:cxn ang="0">
                        <a:pos x="342" y="190"/>
                      </a:cxn>
                      <a:cxn ang="0">
                        <a:pos x="342" y="154"/>
                      </a:cxn>
                      <a:cxn ang="0">
                        <a:pos x="335" y="122"/>
                      </a:cxn>
                      <a:cxn ang="0">
                        <a:pos x="322"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6" y="340"/>
                        </a:lnTo>
                        <a:lnTo>
                          <a:pt x="222" y="335"/>
                        </a:lnTo>
                        <a:lnTo>
                          <a:pt x="238" y="329"/>
                        </a:lnTo>
                        <a:lnTo>
                          <a:pt x="253" y="322"/>
                        </a:lnTo>
                        <a:lnTo>
                          <a:pt x="267" y="314"/>
                        </a:lnTo>
                        <a:lnTo>
                          <a:pt x="280" y="304"/>
                        </a:lnTo>
                        <a:lnTo>
                          <a:pt x="292" y="293"/>
                        </a:lnTo>
                        <a:lnTo>
                          <a:pt x="303" y="280"/>
                        </a:lnTo>
                        <a:lnTo>
                          <a:pt x="313" y="267"/>
                        </a:lnTo>
                        <a:lnTo>
                          <a:pt x="322" y="253"/>
                        </a:lnTo>
                        <a:lnTo>
                          <a:pt x="329" y="239"/>
                        </a:lnTo>
                        <a:lnTo>
                          <a:pt x="335" y="222"/>
                        </a:lnTo>
                        <a:lnTo>
                          <a:pt x="339" y="206"/>
                        </a:lnTo>
                        <a:lnTo>
                          <a:pt x="342" y="190"/>
                        </a:lnTo>
                        <a:lnTo>
                          <a:pt x="343" y="171"/>
                        </a:lnTo>
                        <a:lnTo>
                          <a:pt x="342" y="154"/>
                        </a:lnTo>
                        <a:lnTo>
                          <a:pt x="339" y="138"/>
                        </a:lnTo>
                        <a:lnTo>
                          <a:pt x="335" y="122"/>
                        </a:lnTo>
                        <a:lnTo>
                          <a:pt x="329" y="105"/>
                        </a:lnTo>
                        <a:lnTo>
                          <a:pt x="322" y="90"/>
                        </a:lnTo>
                        <a:lnTo>
                          <a:pt x="313" y="76"/>
                        </a:lnTo>
                        <a:lnTo>
                          <a:pt x="303" y="63"/>
                        </a:lnTo>
                        <a:lnTo>
                          <a:pt x="292" y="51"/>
                        </a:lnTo>
                        <a:lnTo>
                          <a:pt x="280" y="40"/>
                        </a:lnTo>
                        <a:lnTo>
                          <a:pt x="267" y="30"/>
                        </a:lnTo>
                        <a:lnTo>
                          <a:pt x="253" y="22"/>
                        </a:lnTo>
                        <a:lnTo>
                          <a:pt x="238" y="13"/>
                        </a:lnTo>
                        <a:lnTo>
                          <a:pt x="222" y="8"/>
                        </a:lnTo>
                        <a:lnTo>
                          <a:pt x="206"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sp>
              <p:nvSpPr>
                <p:cNvPr id="233" name="Freeform 14"/>
                <p:cNvSpPr>
                  <a:spLocks noEditPoints="1"/>
                </p:cNvSpPr>
                <p:nvPr/>
              </p:nvSpPr>
              <p:spPr bwMode="auto">
                <a:xfrm>
                  <a:off x="9419704" y="2777861"/>
                  <a:ext cx="1722438" cy="260350"/>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34" name="Freeform 15"/>
                <p:cNvSpPr>
                  <a:spLocks noEditPoints="1"/>
                </p:cNvSpPr>
                <p:nvPr/>
              </p:nvSpPr>
              <p:spPr bwMode="auto">
                <a:xfrm>
                  <a:off x="9419704" y="3038211"/>
                  <a:ext cx="1722438" cy="258763"/>
                </a:xfrm>
                <a:custGeom>
                  <a:avLst/>
                  <a:gdLst/>
                  <a:ahLst/>
                  <a:cxnLst>
                    <a:cxn ang="0">
                      <a:pos x="15920" y="2437"/>
                    </a:cxn>
                    <a:cxn ang="0">
                      <a:pos x="16066" y="2370"/>
                    </a:cxn>
                    <a:cxn ang="0">
                      <a:pos x="16180" y="2261"/>
                    </a:cxn>
                    <a:cxn ang="0">
                      <a:pos x="16254" y="2119"/>
                    </a:cxn>
                    <a:cxn ang="0">
                      <a:pos x="16275" y="473"/>
                    </a:cxn>
                    <a:cxn ang="0">
                      <a:pos x="16247" y="311"/>
                    </a:cxn>
                    <a:cxn ang="0">
                      <a:pos x="16166" y="173"/>
                    </a:cxn>
                    <a:cxn ang="0">
                      <a:pos x="16047" y="69"/>
                    </a:cxn>
                    <a:cxn ang="0">
                      <a:pos x="15897" y="10"/>
                    </a:cxn>
                    <a:cxn ang="0">
                      <a:pos x="425" y="2"/>
                    </a:cxn>
                    <a:cxn ang="0">
                      <a:pos x="269" y="46"/>
                    </a:cxn>
                    <a:cxn ang="0">
                      <a:pos x="139" y="139"/>
                    </a:cxn>
                    <a:cxn ang="0">
                      <a:pos x="47" y="268"/>
                    </a:cxn>
                    <a:cxn ang="0">
                      <a:pos x="2" y="425"/>
                    </a:cxn>
                    <a:cxn ang="0">
                      <a:pos x="9" y="2073"/>
                    </a:cxn>
                    <a:cxn ang="0">
                      <a:pos x="68" y="2224"/>
                    </a:cxn>
                    <a:cxn ang="0">
                      <a:pos x="173" y="2344"/>
                    </a:cxn>
                    <a:cxn ang="0">
                      <a:pos x="310" y="2423"/>
                    </a:cxn>
                    <a:cxn ang="0">
                      <a:pos x="473" y="2452"/>
                    </a:cxn>
                    <a:cxn ang="0">
                      <a:pos x="14525" y="1969"/>
                    </a:cxn>
                    <a:cxn ang="0">
                      <a:pos x="14616" y="1928"/>
                    </a:cxn>
                    <a:cxn ang="0">
                      <a:pos x="14686" y="1860"/>
                    </a:cxn>
                    <a:cxn ang="0">
                      <a:pos x="14732" y="1772"/>
                    </a:cxn>
                    <a:cxn ang="0">
                      <a:pos x="14745" y="753"/>
                    </a:cxn>
                    <a:cxn ang="0">
                      <a:pos x="14727" y="654"/>
                    </a:cxn>
                    <a:cxn ang="0">
                      <a:pos x="14678" y="568"/>
                    </a:cxn>
                    <a:cxn ang="0">
                      <a:pos x="14604" y="503"/>
                    </a:cxn>
                    <a:cxn ang="0">
                      <a:pos x="14511" y="466"/>
                    </a:cxn>
                    <a:cxn ang="0">
                      <a:pos x="7552" y="462"/>
                    </a:cxn>
                    <a:cxn ang="0">
                      <a:pos x="7455" y="490"/>
                    </a:cxn>
                    <a:cxn ang="0">
                      <a:pos x="7375" y="547"/>
                    </a:cxn>
                    <a:cxn ang="0">
                      <a:pos x="7318" y="627"/>
                    </a:cxn>
                    <a:cxn ang="0">
                      <a:pos x="7290" y="724"/>
                    </a:cxn>
                    <a:cxn ang="0">
                      <a:pos x="7295" y="1744"/>
                    </a:cxn>
                    <a:cxn ang="0">
                      <a:pos x="7332" y="1837"/>
                    </a:cxn>
                    <a:cxn ang="0">
                      <a:pos x="7396" y="1911"/>
                    </a:cxn>
                    <a:cxn ang="0">
                      <a:pos x="7481" y="1961"/>
                    </a:cxn>
                    <a:cxn ang="0">
                      <a:pos x="7582" y="1978"/>
                    </a:cxn>
                    <a:cxn ang="0">
                      <a:pos x="3118" y="1766"/>
                    </a:cxn>
                    <a:cxn ang="0">
                      <a:pos x="3301" y="1672"/>
                    </a:cxn>
                    <a:cxn ang="0">
                      <a:pos x="3442" y="1524"/>
                    </a:cxn>
                    <a:cxn ang="0">
                      <a:pos x="3528" y="1334"/>
                    </a:cxn>
                    <a:cxn ang="0">
                      <a:pos x="3544" y="1119"/>
                    </a:cxn>
                    <a:cxn ang="0">
                      <a:pos x="3487" y="917"/>
                    </a:cxn>
                    <a:cxn ang="0">
                      <a:pos x="3368" y="749"/>
                    </a:cxn>
                    <a:cxn ang="0">
                      <a:pos x="3200" y="630"/>
                    </a:cxn>
                    <a:cxn ang="0">
                      <a:pos x="2999" y="573"/>
                    </a:cxn>
                    <a:cxn ang="0">
                      <a:pos x="2784" y="589"/>
                    </a:cxn>
                    <a:cxn ang="0">
                      <a:pos x="2595" y="675"/>
                    </a:cxn>
                    <a:cxn ang="0">
                      <a:pos x="2446" y="816"/>
                    </a:cxn>
                    <a:cxn ang="0">
                      <a:pos x="2353" y="1000"/>
                    </a:cxn>
                    <a:cxn ang="0">
                      <a:pos x="2326" y="1213"/>
                    </a:cxn>
                    <a:cxn ang="0">
                      <a:pos x="2373" y="1420"/>
                    </a:cxn>
                    <a:cxn ang="0">
                      <a:pos x="2484" y="1593"/>
                    </a:cxn>
                    <a:cxn ang="0">
                      <a:pos x="2646" y="1719"/>
                    </a:cxn>
                    <a:cxn ang="0">
                      <a:pos x="2843" y="1787"/>
                    </a:cxn>
                  </a:cxnLst>
                  <a:rect l="0" t="0" r="r" b="b"/>
                  <a:pathLst>
                    <a:path w="16275" h="2452">
                      <a:moveTo>
                        <a:pt x="473" y="2452"/>
                      </a:moveTo>
                      <a:lnTo>
                        <a:pt x="15802" y="2452"/>
                      </a:lnTo>
                      <a:lnTo>
                        <a:pt x="15826" y="2451"/>
                      </a:lnTo>
                      <a:lnTo>
                        <a:pt x="15850" y="2450"/>
                      </a:lnTo>
                      <a:lnTo>
                        <a:pt x="15874" y="2447"/>
                      </a:lnTo>
                      <a:lnTo>
                        <a:pt x="15897" y="2443"/>
                      </a:lnTo>
                      <a:lnTo>
                        <a:pt x="15920" y="2437"/>
                      </a:lnTo>
                      <a:lnTo>
                        <a:pt x="15942" y="2431"/>
                      </a:lnTo>
                      <a:lnTo>
                        <a:pt x="15964" y="2423"/>
                      </a:lnTo>
                      <a:lnTo>
                        <a:pt x="15986" y="2414"/>
                      </a:lnTo>
                      <a:lnTo>
                        <a:pt x="16006" y="2405"/>
                      </a:lnTo>
                      <a:lnTo>
                        <a:pt x="16027" y="2395"/>
                      </a:lnTo>
                      <a:lnTo>
                        <a:pt x="16047" y="2384"/>
                      </a:lnTo>
                      <a:lnTo>
                        <a:pt x="16066" y="2370"/>
                      </a:lnTo>
                      <a:lnTo>
                        <a:pt x="16085" y="2357"/>
                      </a:lnTo>
                      <a:lnTo>
                        <a:pt x="16102" y="2344"/>
                      </a:lnTo>
                      <a:lnTo>
                        <a:pt x="16119" y="2329"/>
                      </a:lnTo>
                      <a:lnTo>
                        <a:pt x="16136" y="2312"/>
                      </a:lnTo>
                      <a:lnTo>
                        <a:pt x="16152" y="2296"/>
                      </a:lnTo>
                      <a:lnTo>
                        <a:pt x="16166" y="2279"/>
                      </a:lnTo>
                      <a:lnTo>
                        <a:pt x="16180" y="2261"/>
                      </a:lnTo>
                      <a:lnTo>
                        <a:pt x="16194" y="2243"/>
                      </a:lnTo>
                      <a:lnTo>
                        <a:pt x="16206" y="2224"/>
                      </a:lnTo>
                      <a:lnTo>
                        <a:pt x="16218" y="2203"/>
                      </a:lnTo>
                      <a:lnTo>
                        <a:pt x="16228" y="2183"/>
                      </a:lnTo>
                      <a:lnTo>
                        <a:pt x="16237" y="2163"/>
                      </a:lnTo>
                      <a:lnTo>
                        <a:pt x="16247" y="2141"/>
                      </a:lnTo>
                      <a:lnTo>
                        <a:pt x="16254" y="2119"/>
                      </a:lnTo>
                      <a:lnTo>
                        <a:pt x="16260" y="2096"/>
                      </a:lnTo>
                      <a:lnTo>
                        <a:pt x="16265" y="2073"/>
                      </a:lnTo>
                      <a:lnTo>
                        <a:pt x="16270" y="2051"/>
                      </a:lnTo>
                      <a:lnTo>
                        <a:pt x="16273" y="2026"/>
                      </a:lnTo>
                      <a:lnTo>
                        <a:pt x="16274" y="2003"/>
                      </a:lnTo>
                      <a:lnTo>
                        <a:pt x="16275" y="1978"/>
                      </a:lnTo>
                      <a:lnTo>
                        <a:pt x="16275" y="473"/>
                      </a:lnTo>
                      <a:lnTo>
                        <a:pt x="16274" y="449"/>
                      </a:lnTo>
                      <a:lnTo>
                        <a:pt x="16273" y="425"/>
                      </a:lnTo>
                      <a:lnTo>
                        <a:pt x="16270" y="401"/>
                      </a:lnTo>
                      <a:lnTo>
                        <a:pt x="16265" y="379"/>
                      </a:lnTo>
                      <a:lnTo>
                        <a:pt x="16260" y="355"/>
                      </a:lnTo>
                      <a:lnTo>
                        <a:pt x="16254" y="333"/>
                      </a:lnTo>
                      <a:lnTo>
                        <a:pt x="16247" y="311"/>
                      </a:lnTo>
                      <a:lnTo>
                        <a:pt x="16237" y="289"/>
                      </a:lnTo>
                      <a:lnTo>
                        <a:pt x="16228" y="268"/>
                      </a:lnTo>
                      <a:lnTo>
                        <a:pt x="16218" y="248"/>
                      </a:lnTo>
                      <a:lnTo>
                        <a:pt x="16206" y="228"/>
                      </a:lnTo>
                      <a:lnTo>
                        <a:pt x="16194" y="209"/>
                      </a:lnTo>
                      <a:lnTo>
                        <a:pt x="16180" y="190"/>
                      </a:lnTo>
                      <a:lnTo>
                        <a:pt x="16166" y="173"/>
                      </a:lnTo>
                      <a:lnTo>
                        <a:pt x="16152" y="155"/>
                      </a:lnTo>
                      <a:lnTo>
                        <a:pt x="16136" y="139"/>
                      </a:lnTo>
                      <a:lnTo>
                        <a:pt x="16119" y="123"/>
                      </a:lnTo>
                      <a:lnTo>
                        <a:pt x="16102" y="109"/>
                      </a:lnTo>
                      <a:lnTo>
                        <a:pt x="16085" y="94"/>
                      </a:lnTo>
                      <a:lnTo>
                        <a:pt x="16066" y="81"/>
                      </a:lnTo>
                      <a:lnTo>
                        <a:pt x="16047" y="69"/>
                      </a:lnTo>
                      <a:lnTo>
                        <a:pt x="16027" y="57"/>
                      </a:lnTo>
                      <a:lnTo>
                        <a:pt x="16006" y="46"/>
                      </a:lnTo>
                      <a:lnTo>
                        <a:pt x="15986" y="37"/>
                      </a:lnTo>
                      <a:lnTo>
                        <a:pt x="15964" y="28"/>
                      </a:lnTo>
                      <a:lnTo>
                        <a:pt x="15942" y="21"/>
                      </a:lnTo>
                      <a:lnTo>
                        <a:pt x="15920" y="15"/>
                      </a:lnTo>
                      <a:lnTo>
                        <a:pt x="15897" y="10"/>
                      </a:lnTo>
                      <a:lnTo>
                        <a:pt x="15874" y="5"/>
                      </a:lnTo>
                      <a:lnTo>
                        <a:pt x="15850" y="2"/>
                      </a:lnTo>
                      <a:lnTo>
                        <a:pt x="15826" y="1"/>
                      </a:lnTo>
                      <a:lnTo>
                        <a:pt x="15802" y="0"/>
                      </a:lnTo>
                      <a:lnTo>
                        <a:pt x="473" y="0"/>
                      </a:lnTo>
                      <a:lnTo>
                        <a:pt x="449" y="1"/>
                      </a:lnTo>
                      <a:lnTo>
                        <a:pt x="425" y="2"/>
                      </a:lnTo>
                      <a:lnTo>
                        <a:pt x="401" y="5"/>
                      </a:lnTo>
                      <a:lnTo>
                        <a:pt x="378" y="10"/>
                      </a:lnTo>
                      <a:lnTo>
                        <a:pt x="355" y="15"/>
                      </a:lnTo>
                      <a:lnTo>
                        <a:pt x="333" y="21"/>
                      </a:lnTo>
                      <a:lnTo>
                        <a:pt x="310" y="28"/>
                      </a:lnTo>
                      <a:lnTo>
                        <a:pt x="289" y="37"/>
                      </a:lnTo>
                      <a:lnTo>
                        <a:pt x="269" y="46"/>
                      </a:lnTo>
                      <a:lnTo>
                        <a:pt x="248" y="57"/>
                      </a:lnTo>
                      <a:lnTo>
                        <a:pt x="228" y="69"/>
                      </a:lnTo>
                      <a:lnTo>
                        <a:pt x="209" y="81"/>
                      </a:lnTo>
                      <a:lnTo>
                        <a:pt x="190" y="94"/>
                      </a:lnTo>
                      <a:lnTo>
                        <a:pt x="173" y="109"/>
                      </a:lnTo>
                      <a:lnTo>
                        <a:pt x="156" y="123"/>
                      </a:lnTo>
                      <a:lnTo>
                        <a:pt x="139" y="139"/>
                      </a:lnTo>
                      <a:lnTo>
                        <a:pt x="123" y="155"/>
                      </a:lnTo>
                      <a:lnTo>
                        <a:pt x="108" y="173"/>
                      </a:lnTo>
                      <a:lnTo>
                        <a:pt x="95" y="190"/>
                      </a:lnTo>
                      <a:lnTo>
                        <a:pt x="81" y="209"/>
                      </a:lnTo>
                      <a:lnTo>
                        <a:pt x="68" y="228"/>
                      </a:lnTo>
                      <a:lnTo>
                        <a:pt x="57" y="248"/>
                      </a:lnTo>
                      <a:lnTo>
                        <a:pt x="47" y="268"/>
                      </a:lnTo>
                      <a:lnTo>
                        <a:pt x="38" y="289"/>
                      </a:lnTo>
                      <a:lnTo>
                        <a:pt x="28" y="311"/>
                      </a:lnTo>
                      <a:lnTo>
                        <a:pt x="21" y="333"/>
                      </a:lnTo>
                      <a:lnTo>
                        <a:pt x="15" y="355"/>
                      </a:lnTo>
                      <a:lnTo>
                        <a:pt x="9" y="379"/>
                      </a:lnTo>
                      <a:lnTo>
                        <a:pt x="5" y="401"/>
                      </a:lnTo>
                      <a:lnTo>
                        <a:pt x="2" y="425"/>
                      </a:lnTo>
                      <a:lnTo>
                        <a:pt x="1" y="449"/>
                      </a:lnTo>
                      <a:lnTo>
                        <a:pt x="0" y="473"/>
                      </a:lnTo>
                      <a:lnTo>
                        <a:pt x="0" y="1978"/>
                      </a:lnTo>
                      <a:lnTo>
                        <a:pt x="1" y="2003"/>
                      </a:lnTo>
                      <a:lnTo>
                        <a:pt x="2" y="2026"/>
                      </a:lnTo>
                      <a:lnTo>
                        <a:pt x="5" y="2051"/>
                      </a:lnTo>
                      <a:lnTo>
                        <a:pt x="9" y="2073"/>
                      </a:lnTo>
                      <a:lnTo>
                        <a:pt x="15" y="2096"/>
                      </a:lnTo>
                      <a:lnTo>
                        <a:pt x="21" y="2119"/>
                      </a:lnTo>
                      <a:lnTo>
                        <a:pt x="28" y="2141"/>
                      </a:lnTo>
                      <a:lnTo>
                        <a:pt x="38" y="2163"/>
                      </a:lnTo>
                      <a:lnTo>
                        <a:pt x="47" y="2183"/>
                      </a:lnTo>
                      <a:lnTo>
                        <a:pt x="57" y="2203"/>
                      </a:lnTo>
                      <a:lnTo>
                        <a:pt x="68" y="2224"/>
                      </a:lnTo>
                      <a:lnTo>
                        <a:pt x="81" y="2243"/>
                      </a:lnTo>
                      <a:lnTo>
                        <a:pt x="95" y="2261"/>
                      </a:lnTo>
                      <a:lnTo>
                        <a:pt x="108" y="2279"/>
                      </a:lnTo>
                      <a:lnTo>
                        <a:pt x="123" y="2296"/>
                      </a:lnTo>
                      <a:lnTo>
                        <a:pt x="139" y="2312"/>
                      </a:lnTo>
                      <a:lnTo>
                        <a:pt x="156" y="2329"/>
                      </a:lnTo>
                      <a:lnTo>
                        <a:pt x="173" y="2344"/>
                      </a:lnTo>
                      <a:lnTo>
                        <a:pt x="190" y="2357"/>
                      </a:lnTo>
                      <a:lnTo>
                        <a:pt x="209" y="2370"/>
                      </a:lnTo>
                      <a:lnTo>
                        <a:pt x="228" y="2384"/>
                      </a:lnTo>
                      <a:lnTo>
                        <a:pt x="248" y="2395"/>
                      </a:lnTo>
                      <a:lnTo>
                        <a:pt x="269" y="2405"/>
                      </a:lnTo>
                      <a:lnTo>
                        <a:pt x="289" y="2414"/>
                      </a:lnTo>
                      <a:lnTo>
                        <a:pt x="310" y="2423"/>
                      </a:lnTo>
                      <a:lnTo>
                        <a:pt x="333" y="2431"/>
                      </a:lnTo>
                      <a:lnTo>
                        <a:pt x="355" y="2437"/>
                      </a:lnTo>
                      <a:lnTo>
                        <a:pt x="378" y="2443"/>
                      </a:lnTo>
                      <a:lnTo>
                        <a:pt x="401" y="2447"/>
                      </a:lnTo>
                      <a:lnTo>
                        <a:pt x="425" y="2450"/>
                      </a:lnTo>
                      <a:lnTo>
                        <a:pt x="449" y="2451"/>
                      </a:lnTo>
                      <a:lnTo>
                        <a:pt x="473" y="2452"/>
                      </a:lnTo>
                      <a:close/>
                      <a:moveTo>
                        <a:pt x="7582" y="1978"/>
                      </a:moveTo>
                      <a:lnTo>
                        <a:pt x="14452" y="1978"/>
                      </a:lnTo>
                      <a:lnTo>
                        <a:pt x="14467" y="1978"/>
                      </a:lnTo>
                      <a:lnTo>
                        <a:pt x="14482" y="1977"/>
                      </a:lnTo>
                      <a:lnTo>
                        <a:pt x="14497" y="1975"/>
                      </a:lnTo>
                      <a:lnTo>
                        <a:pt x="14511" y="1972"/>
                      </a:lnTo>
                      <a:lnTo>
                        <a:pt x="14525" y="1969"/>
                      </a:lnTo>
                      <a:lnTo>
                        <a:pt x="14539" y="1965"/>
                      </a:lnTo>
                      <a:lnTo>
                        <a:pt x="14553" y="1961"/>
                      </a:lnTo>
                      <a:lnTo>
                        <a:pt x="14566" y="1955"/>
                      </a:lnTo>
                      <a:lnTo>
                        <a:pt x="14578" y="1950"/>
                      </a:lnTo>
                      <a:lnTo>
                        <a:pt x="14592" y="1943"/>
                      </a:lnTo>
                      <a:lnTo>
                        <a:pt x="14604" y="1935"/>
                      </a:lnTo>
                      <a:lnTo>
                        <a:pt x="14616" y="1928"/>
                      </a:lnTo>
                      <a:lnTo>
                        <a:pt x="14627" y="1920"/>
                      </a:lnTo>
                      <a:lnTo>
                        <a:pt x="14638" y="1911"/>
                      </a:lnTo>
                      <a:lnTo>
                        <a:pt x="14649" y="1902"/>
                      </a:lnTo>
                      <a:lnTo>
                        <a:pt x="14659" y="1893"/>
                      </a:lnTo>
                      <a:lnTo>
                        <a:pt x="14669" y="1882"/>
                      </a:lnTo>
                      <a:lnTo>
                        <a:pt x="14678" y="1871"/>
                      </a:lnTo>
                      <a:lnTo>
                        <a:pt x="14686" y="1860"/>
                      </a:lnTo>
                      <a:lnTo>
                        <a:pt x="14694" y="1849"/>
                      </a:lnTo>
                      <a:lnTo>
                        <a:pt x="14702" y="1837"/>
                      </a:lnTo>
                      <a:lnTo>
                        <a:pt x="14710" y="1824"/>
                      </a:lnTo>
                      <a:lnTo>
                        <a:pt x="14716" y="1812"/>
                      </a:lnTo>
                      <a:lnTo>
                        <a:pt x="14722" y="1799"/>
                      </a:lnTo>
                      <a:lnTo>
                        <a:pt x="14727" y="1786"/>
                      </a:lnTo>
                      <a:lnTo>
                        <a:pt x="14732" y="1772"/>
                      </a:lnTo>
                      <a:lnTo>
                        <a:pt x="14736" y="1758"/>
                      </a:lnTo>
                      <a:lnTo>
                        <a:pt x="14739" y="1744"/>
                      </a:lnTo>
                      <a:lnTo>
                        <a:pt x="14741" y="1730"/>
                      </a:lnTo>
                      <a:lnTo>
                        <a:pt x="14743" y="1715"/>
                      </a:lnTo>
                      <a:lnTo>
                        <a:pt x="14744" y="1700"/>
                      </a:lnTo>
                      <a:lnTo>
                        <a:pt x="14745" y="1685"/>
                      </a:lnTo>
                      <a:lnTo>
                        <a:pt x="14745" y="753"/>
                      </a:lnTo>
                      <a:lnTo>
                        <a:pt x="14744" y="739"/>
                      </a:lnTo>
                      <a:lnTo>
                        <a:pt x="14743" y="724"/>
                      </a:lnTo>
                      <a:lnTo>
                        <a:pt x="14741" y="710"/>
                      </a:lnTo>
                      <a:lnTo>
                        <a:pt x="14739" y="695"/>
                      </a:lnTo>
                      <a:lnTo>
                        <a:pt x="14736" y="681"/>
                      </a:lnTo>
                      <a:lnTo>
                        <a:pt x="14732" y="667"/>
                      </a:lnTo>
                      <a:lnTo>
                        <a:pt x="14727" y="654"/>
                      </a:lnTo>
                      <a:lnTo>
                        <a:pt x="14722" y="640"/>
                      </a:lnTo>
                      <a:lnTo>
                        <a:pt x="14716" y="627"/>
                      </a:lnTo>
                      <a:lnTo>
                        <a:pt x="14710" y="614"/>
                      </a:lnTo>
                      <a:lnTo>
                        <a:pt x="14702" y="602"/>
                      </a:lnTo>
                      <a:lnTo>
                        <a:pt x="14694" y="590"/>
                      </a:lnTo>
                      <a:lnTo>
                        <a:pt x="14686" y="579"/>
                      </a:lnTo>
                      <a:lnTo>
                        <a:pt x="14678" y="568"/>
                      </a:lnTo>
                      <a:lnTo>
                        <a:pt x="14669" y="557"/>
                      </a:lnTo>
                      <a:lnTo>
                        <a:pt x="14659" y="547"/>
                      </a:lnTo>
                      <a:lnTo>
                        <a:pt x="14649" y="537"/>
                      </a:lnTo>
                      <a:lnTo>
                        <a:pt x="14638" y="528"/>
                      </a:lnTo>
                      <a:lnTo>
                        <a:pt x="14627" y="519"/>
                      </a:lnTo>
                      <a:lnTo>
                        <a:pt x="14616" y="511"/>
                      </a:lnTo>
                      <a:lnTo>
                        <a:pt x="14604" y="503"/>
                      </a:lnTo>
                      <a:lnTo>
                        <a:pt x="14592" y="496"/>
                      </a:lnTo>
                      <a:lnTo>
                        <a:pt x="14578" y="490"/>
                      </a:lnTo>
                      <a:lnTo>
                        <a:pt x="14566" y="483"/>
                      </a:lnTo>
                      <a:lnTo>
                        <a:pt x="14553" y="478"/>
                      </a:lnTo>
                      <a:lnTo>
                        <a:pt x="14539" y="474"/>
                      </a:lnTo>
                      <a:lnTo>
                        <a:pt x="14525" y="470"/>
                      </a:lnTo>
                      <a:lnTo>
                        <a:pt x="14511" y="466"/>
                      </a:lnTo>
                      <a:lnTo>
                        <a:pt x="14497" y="464"/>
                      </a:lnTo>
                      <a:lnTo>
                        <a:pt x="14482" y="462"/>
                      </a:lnTo>
                      <a:lnTo>
                        <a:pt x="14467" y="461"/>
                      </a:lnTo>
                      <a:lnTo>
                        <a:pt x="14452" y="461"/>
                      </a:lnTo>
                      <a:lnTo>
                        <a:pt x="7582" y="461"/>
                      </a:lnTo>
                      <a:lnTo>
                        <a:pt x="7567" y="461"/>
                      </a:lnTo>
                      <a:lnTo>
                        <a:pt x="7552" y="462"/>
                      </a:lnTo>
                      <a:lnTo>
                        <a:pt x="7537" y="464"/>
                      </a:lnTo>
                      <a:lnTo>
                        <a:pt x="7523" y="466"/>
                      </a:lnTo>
                      <a:lnTo>
                        <a:pt x="7509" y="470"/>
                      </a:lnTo>
                      <a:lnTo>
                        <a:pt x="7495" y="474"/>
                      </a:lnTo>
                      <a:lnTo>
                        <a:pt x="7481" y="478"/>
                      </a:lnTo>
                      <a:lnTo>
                        <a:pt x="7468" y="483"/>
                      </a:lnTo>
                      <a:lnTo>
                        <a:pt x="7455" y="490"/>
                      </a:lnTo>
                      <a:lnTo>
                        <a:pt x="7443" y="496"/>
                      </a:lnTo>
                      <a:lnTo>
                        <a:pt x="7431" y="503"/>
                      </a:lnTo>
                      <a:lnTo>
                        <a:pt x="7418" y="511"/>
                      </a:lnTo>
                      <a:lnTo>
                        <a:pt x="7407" y="519"/>
                      </a:lnTo>
                      <a:lnTo>
                        <a:pt x="7396" y="527"/>
                      </a:lnTo>
                      <a:lnTo>
                        <a:pt x="7385" y="537"/>
                      </a:lnTo>
                      <a:lnTo>
                        <a:pt x="7375" y="547"/>
                      </a:lnTo>
                      <a:lnTo>
                        <a:pt x="7365" y="557"/>
                      </a:lnTo>
                      <a:lnTo>
                        <a:pt x="7356" y="568"/>
                      </a:lnTo>
                      <a:lnTo>
                        <a:pt x="7347" y="579"/>
                      </a:lnTo>
                      <a:lnTo>
                        <a:pt x="7339" y="590"/>
                      </a:lnTo>
                      <a:lnTo>
                        <a:pt x="7332" y="602"/>
                      </a:lnTo>
                      <a:lnTo>
                        <a:pt x="7325" y="614"/>
                      </a:lnTo>
                      <a:lnTo>
                        <a:pt x="7318" y="627"/>
                      </a:lnTo>
                      <a:lnTo>
                        <a:pt x="7312" y="640"/>
                      </a:lnTo>
                      <a:lnTo>
                        <a:pt x="7306" y="654"/>
                      </a:lnTo>
                      <a:lnTo>
                        <a:pt x="7302" y="667"/>
                      </a:lnTo>
                      <a:lnTo>
                        <a:pt x="7298" y="681"/>
                      </a:lnTo>
                      <a:lnTo>
                        <a:pt x="7295" y="695"/>
                      </a:lnTo>
                      <a:lnTo>
                        <a:pt x="7292" y="710"/>
                      </a:lnTo>
                      <a:lnTo>
                        <a:pt x="7290" y="724"/>
                      </a:lnTo>
                      <a:lnTo>
                        <a:pt x="7289" y="739"/>
                      </a:lnTo>
                      <a:lnTo>
                        <a:pt x="7289" y="753"/>
                      </a:lnTo>
                      <a:lnTo>
                        <a:pt x="7289" y="1685"/>
                      </a:lnTo>
                      <a:lnTo>
                        <a:pt x="7289" y="1700"/>
                      </a:lnTo>
                      <a:lnTo>
                        <a:pt x="7290" y="1715"/>
                      </a:lnTo>
                      <a:lnTo>
                        <a:pt x="7292" y="1730"/>
                      </a:lnTo>
                      <a:lnTo>
                        <a:pt x="7295" y="1744"/>
                      </a:lnTo>
                      <a:lnTo>
                        <a:pt x="7298" y="1758"/>
                      </a:lnTo>
                      <a:lnTo>
                        <a:pt x="7302" y="1772"/>
                      </a:lnTo>
                      <a:lnTo>
                        <a:pt x="7306" y="1786"/>
                      </a:lnTo>
                      <a:lnTo>
                        <a:pt x="7312" y="1799"/>
                      </a:lnTo>
                      <a:lnTo>
                        <a:pt x="7318" y="1812"/>
                      </a:lnTo>
                      <a:lnTo>
                        <a:pt x="7325" y="1824"/>
                      </a:lnTo>
                      <a:lnTo>
                        <a:pt x="7332" y="1837"/>
                      </a:lnTo>
                      <a:lnTo>
                        <a:pt x="7339" y="1849"/>
                      </a:lnTo>
                      <a:lnTo>
                        <a:pt x="7347" y="1860"/>
                      </a:lnTo>
                      <a:lnTo>
                        <a:pt x="7356" y="1871"/>
                      </a:lnTo>
                      <a:lnTo>
                        <a:pt x="7365" y="1882"/>
                      </a:lnTo>
                      <a:lnTo>
                        <a:pt x="7375" y="1893"/>
                      </a:lnTo>
                      <a:lnTo>
                        <a:pt x="7385" y="1902"/>
                      </a:lnTo>
                      <a:lnTo>
                        <a:pt x="7396" y="1911"/>
                      </a:lnTo>
                      <a:lnTo>
                        <a:pt x="7407" y="1920"/>
                      </a:lnTo>
                      <a:lnTo>
                        <a:pt x="7418" y="1928"/>
                      </a:lnTo>
                      <a:lnTo>
                        <a:pt x="7431" y="1935"/>
                      </a:lnTo>
                      <a:lnTo>
                        <a:pt x="7443" y="1943"/>
                      </a:lnTo>
                      <a:lnTo>
                        <a:pt x="7455" y="1950"/>
                      </a:lnTo>
                      <a:lnTo>
                        <a:pt x="7468" y="1955"/>
                      </a:lnTo>
                      <a:lnTo>
                        <a:pt x="7481" y="1961"/>
                      </a:lnTo>
                      <a:lnTo>
                        <a:pt x="7495" y="1965"/>
                      </a:lnTo>
                      <a:lnTo>
                        <a:pt x="7509" y="1969"/>
                      </a:lnTo>
                      <a:lnTo>
                        <a:pt x="7523" y="1972"/>
                      </a:lnTo>
                      <a:lnTo>
                        <a:pt x="7537" y="1975"/>
                      </a:lnTo>
                      <a:lnTo>
                        <a:pt x="7552" y="1977"/>
                      </a:lnTo>
                      <a:lnTo>
                        <a:pt x="7567" y="1978"/>
                      </a:lnTo>
                      <a:lnTo>
                        <a:pt x="7582" y="1978"/>
                      </a:lnTo>
                      <a:close/>
                      <a:moveTo>
                        <a:pt x="2937" y="1794"/>
                      </a:moveTo>
                      <a:lnTo>
                        <a:pt x="2967" y="1793"/>
                      </a:lnTo>
                      <a:lnTo>
                        <a:pt x="2999" y="1791"/>
                      </a:lnTo>
                      <a:lnTo>
                        <a:pt x="3029" y="1787"/>
                      </a:lnTo>
                      <a:lnTo>
                        <a:pt x="3059" y="1782"/>
                      </a:lnTo>
                      <a:lnTo>
                        <a:pt x="3088" y="1774"/>
                      </a:lnTo>
                      <a:lnTo>
                        <a:pt x="3118" y="1766"/>
                      </a:lnTo>
                      <a:lnTo>
                        <a:pt x="3146" y="1756"/>
                      </a:lnTo>
                      <a:lnTo>
                        <a:pt x="3174" y="1746"/>
                      </a:lnTo>
                      <a:lnTo>
                        <a:pt x="3200" y="1734"/>
                      </a:lnTo>
                      <a:lnTo>
                        <a:pt x="3227" y="1719"/>
                      </a:lnTo>
                      <a:lnTo>
                        <a:pt x="3252" y="1705"/>
                      </a:lnTo>
                      <a:lnTo>
                        <a:pt x="3277" y="1689"/>
                      </a:lnTo>
                      <a:lnTo>
                        <a:pt x="3301" y="1672"/>
                      </a:lnTo>
                      <a:lnTo>
                        <a:pt x="3324" y="1654"/>
                      </a:lnTo>
                      <a:lnTo>
                        <a:pt x="3347" y="1635"/>
                      </a:lnTo>
                      <a:lnTo>
                        <a:pt x="3368" y="1614"/>
                      </a:lnTo>
                      <a:lnTo>
                        <a:pt x="3388" y="1593"/>
                      </a:lnTo>
                      <a:lnTo>
                        <a:pt x="3408" y="1571"/>
                      </a:lnTo>
                      <a:lnTo>
                        <a:pt x="3425" y="1547"/>
                      </a:lnTo>
                      <a:lnTo>
                        <a:pt x="3442" y="1524"/>
                      </a:lnTo>
                      <a:lnTo>
                        <a:pt x="3458" y="1498"/>
                      </a:lnTo>
                      <a:lnTo>
                        <a:pt x="3473" y="1473"/>
                      </a:lnTo>
                      <a:lnTo>
                        <a:pt x="3487" y="1446"/>
                      </a:lnTo>
                      <a:lnTo>
                        <a:pt x="3499" y="1420"/>
                      </a:lnTo>
                      <a:lnTo>
                        <a:pt x="3509" y="1392"/>
                      </a:lnTo>
                      <a:lnTo>
                        <a:pt x="3519" y="1364"/>
                      </a:lnTo>
                      <a:lnTo>
                        <a:pt x="3528" y="1334"/>
                      </a:lnTo>
                      <a:lnTo>
                        <a:pt x="3535" y="1305"/>
                      </a:lnTo>
                      <a:lnTo>
                        <a:pt x="3540" y="1275"/>
                      </a:lnTo>
                      <a:lnTo>
                        <a:pt x="3544" y="1245"/>
                      </a:lnTo>
                      <a:lnTo>
                        <a:pt x="3546" y="1213"/>
                      </a:lnTo>
                      <a:lnTo>
                        <a:pt x="3547" y="1181"/>
                      </a:lnTo>
                      <a:lnTo>
                        <a:pt x="3546" y="1150"/>
                      </a:lnTo>
                      <a:lnTo>
                        <a:pt x="3544" y="1119"/>
                      </a:lnTo>
                      <a:lnTo>
                        <a:pt x="3540" y="1089"/>
                      </a:lnTo>
                      <a:lnTo>
                        <a:pt x="3535" y="1059"/>
                      </a:lnTo>
                      <a:lnTo>
                        <a:pt x="3528" y="1030"/>
                      </a:lnTo>
                      <a:lnTo>
                        <a:pt x="3519" y="1000"/>
                      </a:lnTo>
                      <a:lnTo>
                        <a:pt x="3509" y="972"/>
                      </a:lnTo>
                      <a:lnTo>
                        <a:pt x="3499" y="944"/>
                      </a:lnTo>
                      <a:lnTo>
                        <a:pt x="3487" y="917"/>
                      </a:lnTo>
                      <a:lnTo>
                        <a:pt x="3473" y="890"/>
                      </a:lnTo>
                      <a:lnTo>
                        <a:pt x="3458" y="865"/>
                      </a:lnTo>
                      <a:lnTo>
                        <a:pt x="3442" y="840"/>
                      </a:lnTo>
                      <a:lnTo>
                        <a:pt x="3425" y="816"/>
                      </a:lnTo>
                      <a:lnTo>
                        <a:pt x="3408" y="793"/>
                      </a:lnTo>
                      <a:lnTo>
                        <a:pt x="3388" y="771"/>
                      </a:lnTo>
                      <a:lnTo>
                        <a:pt x="3368" y="749"/>
                      </a:lnTo>
                      <a:lnTo>
                        <a:pt x="3347" y="729"/>
                      </a:lnTo>
                      <a:lnTo>
                        <a:pt x="3324" y="710"/>
                      </a:lnTo>
                      <a:lnTo>
                        <a:pt x="3301" y="691"/>
                      </a:lnTo>
                      <a:lnTo>
                        <a:pt x="3277" y="675"/>
                      </a:lnTo>
                      <a:lnTo>
                        <a:pt x="3252" y="659"/>
                      </a:lnTo>
                      <a:lnTo>
                        <a:pt x="3227" y="643"/>
                      </a:lnTo>
                      <a:lnTo>
                        <a:pt x="3200" y="630"/>
                      </a:lnTo>
                      <a:lnTo>
                        <a:pt x="3174" y="618"/>
                      </a:lnTo>
                      <a:lnTo>
                        <a:pt x="3146" y="607"/>
                      </a:lnTo>
                      <a:lnTo>
                        <a:pt x="3118" y="598"/>
                      </a:lnTo>
                      <a:lnTo>
                        <a:pt x="3088" y="589"/>
                      </a:lnTo>
                      <a:lnTo>
                        <a:pt x="3059" y="582"/>
                      </a:lnTo>
                      <a:lnTo>
                        <a:pt x="3029" y="577"/>
                      </a:lnTo>
                      <a:lnTo>
                        <a:pt x="2999" y="573"/>
                      </a:lnTo>
                      <a:lnTo>
                        <a:pt x="2967" y="570"/>
                      </a:lnTo>
                      <a:lnTo>
                        <a:pt x="2937" y="570"/>
                      </a:lnTo>
                      <a:lnTo>
                        <a:pt x="2905" y="570"/>
                      </a:lnTo>
                      <a:lnTo>
                        <a:pt x="2874" y="573"/>
                      </a:lnTo>
                      <a:lnTo>
                        <a:pt x="2843" y="577"/>
                      </a:lnTo>
                      <a:lnTo>
                        <a:pt x="2814" y="582"/>
                      </a:lnTo>
                      <a:lnTo>
                        <a:pt x="2784" y="589"/>
                      </a:lnTo>
                      <a:lnTo>
                        <a:pt x="2755" y="598"/>
                      </a:lnTo>
                      <a:lnTo>
                        <a:pt x="2726" y="607"/>
                      </a:lnTo>
                      <a:lnTo>
                        <a:pt x="2699" y="618"/>
                      </a:lnTo>
                      <a:lnTo>
                        <a:pt x="2671" y="630"/>
                      </a:lnTo>
                      <a:lnTo>
                        <a:pt x="2646" y="643"/>
                      </a:lnTo>
                      <a:lnTo>
                        <a:pt x="2619" y="659"/>
                      </a:lnTo>
                      <a:lnTo>
                        <a:pt x="2595" y="675"/>
                      </a:lnTo>
                      <a:lnTo>
                        <a:pt x="2570" y="691"/>
                      </a:lnTo>
                      <a:lnTo>
                        <a:pt x="2548" y="710"/>
                      </a:lnTo>
                      <a:lnTo>
                        <a:pt x="2526" y="729"/>
                      </a:lnTo>
                      <a:lnTo>
                        <a:pt x="2504" y="749"/>
                      </a:lnTo>
                      <a:lnTo>
                        <a:pt x="2484" y="771"/>
                      </a:lnTo>
                      <a:lnTo>
                        <a:pt x="2465" y="793"/>
                      </a:lnTo>
                      <a:lnTo>
                        <a:pt x="2446" y="816"/>
                      </a:lnTo>
                      <a:lnTo>
                        <a:pt x="2430" y="840"/>
                      </a:lnTo>
                      <a:lnTo>
                        <a:pt x="2414" y="865"/>
                      </a:lnTo>
                      <a:lnTo>
                        <a:pt x="2399" y="890"/>
                      </a:lnTo>
                      <a:lnTo>
                        <a:pt x="2385" y="917"/>
                      </a:lnTo>
                      <a:lnTo>
                        <a:pt x="2373" y="944"/>
                      </a:lnTo>
                      <a:lnTo>
                        <a:pt x="2362" y="972"/>
                      </a:lnTo>
                      <a:lnTo>
                        <a:pt x="2353" y="1000"/>
                      </a:lnTo>
                      <a:lnTo>
                        <a:pt x="2345" y="1030"/>
                      </a:lnTo>
                      <a:lnTo>
                        <a:pt x="2337" y="1059"/>
                      </a:lnTo>
                      <a:lnTo>
                        <a:pt x="2332" y="1089"/>
                      </a:lnTo>
                      <a:lnTo>
                        <a:pt x="2328" y="1119"/>
                      </a:lnTo>
                      <a:lnTo>
                        <a:pt x="2326" y="1150"/>
                      </a:lnTo>
                      <a:lnTo>
                        <a:pt x="2325" y="1181"/>
                      </a:lnTo>
                      <a:lnTo>
                        <a:pt x="2326" y="1213"/>
                      </a:lnTo>
                      <a:lnTo>
                        <a:pt x="2328" y="1245"/>
                      </a:lnTo>
                      <a:lnTo>
                        <a:pt x="2332" y="1275"/>
                      </a:lnTo>
                      <a:lnTo>
                        <a:pt x="2337" y="1305"/>
                      </a:lnTo>
                      <a:lnTo>
                        <a:pt x="2345" y="1334"/>
                      </a:lnTo>
                      <a:lnTo>
                        <a:pt x="2353" y="1364"/>
                      </a:lnTo>
                      <a:lnTo>
                        <a:pt x="2362" y="1392"/>
                      </a:lnTo>
                      <a:lnTo>
                        <a:pt x="2373" y="1420"/>
                      </a:lnTo>
                      <a:lnTo>
                        <a:pt x="2385" y="1446"/>
                      </a:lnTo>
                      <a:lnTo>
                        <a:pt x="2399" y="1473"/>
                      </a:lnTo>
                      <a:lnTo>
                        <a:pt x="2414" y="1498"/>
                      </a:lnTo>
                      <a:lnTo>
                        <a:pt x="2430" y="1524"/>
                      </a:lnTo>
                      <a:lnTo>
                        <a:pt x="2446" y="1547"/>
                      </a:lnTo>
                      <a:lnTo>
                        <a:pt x="2465" y="1571"/>
                      </a:lnTo>
                      <a:lnTo>
                        <a:pt x="2484" y="1593"/>
                      </a:lnTo>
                      <a:lnTo>
                        <a:pt x="2504" y="1614"/>
                      </a:lnTo>
                      <a:lnTo>
                        <a:pt x="2526" y="1635"/>
                      </a:lnTo>
                      <a:lnTo>
                        <a:pt x="2548" y="1654"/>
                      </a:lnTo>
                      <a:lnTo>
                        <a:pt x="2570" y="1672"/>
                      </a:lnTo>
                      <a:lnTo>
                        <a:pt x="2595" y="1689"/>
                      </a:lnTo>
                      <a:lnTo>
                        <a:pt x="2619" y="1705"/>
                      </a:lnTo>
                      <a:lnTo>
                        <a:pt x="2646" y="1719"/>
                      </a:lnTo>
                      <a:lnTo>
                        <a:pt x="2671" y="1734"/>
                      </a:lnTo>
                      <a:lnTo>
                        <a:pt x="2699" y="1746"/>
                      </a:lnTo>
                      <a:lnTo>
                        <a:pt x="2726" y="1756"/>
                      </a:lnTo>
                      <a:lnTo>
                        <a:pt x="2755" y="1766"/>
                      </a:lnTo>
                      <a:lnTo>
                        <a:pt x="2784" y="1774"/>
                      </a:lnTo>
                      <a:lnTo>
                        <a:pt x="2814" y="1782"/>
                      </a:lnTo>
                      <a:lnTo>
                        <a:pt x="2843" y="1787"/>
                      </a:lnTo>
                      <a:lnTo>
                        <a:pt x="2874" y="1791"/>
                      </a:lnTo>
                      <a:lnTo>
                        <a:pt x="2905" y="1793"/>
                      </a:lnTo>
                      <a:lnTo>
                        <a:pt x="2937" y="17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grpSp>
      </p:grpSp>
      <p:grpSp>
        <p:nvGrpSpPr>
          <p:cNvPr id="243" name="组合 534"/>
          <p:cNvGrpSpPr/>
          <p:nvPr/>
        </p:nvGrpSpPr>
        <p:grpSpPr>
          <a:xfrm>
            <a:off x="6145340" y="1445596"/>
            <a:ext cx="926451" cy="541034"/>
            <a:chOff x="5896300" y="862921"/>
            <a:chExt cx="2870200" cy="1267609"/>
          </a:xfrm>
          <a:solidFill>
            <a:schemeClr val="tx1">
              <a:lumMod val="50000"/>
              <a:lumOff val="50000"/>
            </a:schemeClr>
          </a:solidFill>
        </p:grpSpPr>
        <p:sp>
          <p:nvSpPr>
            <p:cNvPr id="256" name="Freeform 27"/>
            <p:cNvSpPr>
              <a:spLocks noEditPoints="1"/>
            </p:cNvSpPr>
            <p:nvPr/>
          </p:nvSpPr>
          <p:spPr bwMode="auto">
            <a:xfrm>
              <a:off x="6721800" y="862921"/>
              <a:ext cx="2044700" cy="1267609"/>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sp>
          <p:nvSpPr>
            <p:cNvPr id="257" name="Freeform 27"/>
            <p:cNvSpPr>
              <a:spLocks noEditPoints="1"/>
            </p:cNvSpPr>
            <p:nvPr/>
          </p:nvSpPr>
          <p:spPr bwMode="auto">
            <a:xfrm>
              <a:off x="5896300" y="1130300"/>
              <a:ext cx="1613408" cy="1000230"/>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Arial" pitchFamily="34" charset="0"/>
                <a:cs typeface="Arial" pitchFamily="34" charset="0"/>
              </a:endParaRPr>
            </a:p>
          </p:txBody>
        </p:sp>
      </p:grpSp>
      <p:sp>
        <p:nvSpPr>
          <p:cNvPr id="258" name="TextBox 257"/>
          <p:cNvSpPr txBox="1"/>
          <p:nvPr/>
        </p:nvSpPr>
        <p:spPr>
          <a:xfrm>
            <a:off x="4444384" y="1558322"/>
            <a:ext cx="576092" cy="230820"/>
          </a:xfrm>
          <a:prstGeom prst="rect">
            <a:avLst/>
          </a:prstGeom>
          <a:noFill/>
        </p:spPr>
        <p:txBody>
          <a:bodyPr wrap="square" lIns="91427" tIns="45714" rIns="91427" bIns="45714" rtlCol="0">
            <a:spAutoFit/>
          </a:bodyPr>
          <a:lstStyle/>
          <a:p>
            <a:pPr algn="ctr"/>
            <a:r>
              <a:rPr lang="en-US" altLang="zh-CN" sz="900" b="1" smtClean="0">
                <a:solidFill>
                  <a:srgbClr val="C00000"/>
                </a:solidFill>
                <a:latin typeface="Arial" pitchFamily="34" charset="0"/>
                <a:ea typeface="微软雅黑" pitchFamily="34" charset="-122"/>
              </a:rPr>
              <a:t>BYOD</a:t>
            </a:r>
            <a:endParaRPr lang="en-US" altLang="zh-CN" sz="900" b="1" dirty="0" smtClean="0">
              <a:solidFill>
                <a:srgbClr val="C00000"/>
              </a:solidFill>
              <a:latin typeface="Arial" pitchFamily="34" charset="0"/>
              <a:ea typeface="微软雅黑" pitchFamily="34" charset="-122"/>
            </a:endParaRPr>
          </a:p>
        </p:txBody>
      </p:sp>
      <p:sp>
        <p:nvSpPr>
          <p:cNvPr id="259" name="TextBox 258"/>
          <p:cNvSpPr txBox="1"/>
          <p:nvPr/>
        </p:nvSpPr>
        <p:spPr>
          <a:xfrm>
            <a:off x="5562031" y="1420903"/>
            <a:ext cx="736967" cy="369320"/>
          </a:xfrm>
          <a:prstGeom prst="rect">
            <a:avLst/>
          </a:prstGeom>
          <a:noFill/>
        </p:spPr>
        <p:txBody>
          <a:bodyPr wrap="square" lIns="91427" tIns="45714" rIns="91427" bIns="45714" rtlCol="0">
            <a:spAutoFit/>
          </a:bodyPr>
          <a:lstStyle/>
          <a:p>
            <a:pPr algn="ctr"/>
            <a:r>
              <a:rPr lang="zh-CN" altLang="en-US" sz="900" b="1" dirty="0" smtClean="0">
                <a:solidFill>
                  <a:srgbClr val="C00000"/>
                </a:solidFill>
                <a:latin typeface="Arial" pitchFamily="34" charset="0"/>
                <a:ea typeface="微软雅黑" pitchFamily="34" charset="-122"/>
              </a:rPr>
              <a:t>业务驱动的</a:t>
            </a:r>
            <a:r>
              <a:rPr lang="en-US" altLang="zh-CN" sz="900" b="1" dirty="0" smtClean="0">
                <a:solidFill>
                  <a:srgbClr val="C00000"/>
                </a:solidFill>
                <a:latin typeface="Arial" pitchFamily="34" charset="0"/>
                <a:ea typeface="微软雅黑" pitchFamily="34" charset="-122"/>
              </a:rPr>
              <a:t>ICT</a:t>
            </a:r>
            <a:r>
              <a:rPr lang="zh-CN" altLang="en-US" sz="900" b="1" dirty="0" smtClean="0">
                <a:solidFill>
                  <a:srgbClr val="C00000"/>
                </a:solidFill>
                <a:latin typeface="Arial" pitchFamily="34" charset="0"/>
                <a:ea typeface="微软雅黑" pitchFamily="34" charset="-122"/>
              </a:rPr>
              <a:t>架构</a:t>
            </a:r>
            <a:endParaRPr lang="en-US" altLang="zh-CN" sz="900" b="1" dirty="0" smtClean="0">
              <a:solidFill>
                <a:srgbClr val="C00000"/>
              </a:solidFill>
              <a:latin typeface="Arial" pitchFamily="34" charset="0"/>
              <a:ea typeface="微软雅黑" pitchFamily="34" charset="-122"/>
            </a:endParaRPr>
          </a:p>
        </p:txBody>
      </p:sp>
      <p:sp>
        <p:nvSpPr>
          <p:cNvPr id="260" name="TextBox 259"/>
          <p:cNvSpPr txBox="1"/>
          <p:nvPr/>
        </p:nvSpPr>
        <p:spPr>
          <a:xfrm>
            <a:off x="6294327" y="1663033"/>
            <a:ext cx="628990" cy="369320"/>
          </a:xfrm>
          <a:prstGeom prst="rect">
            <a:avLst/>
          </a:prstGeom>
          <a:noFill/>
        </p:spPr>
        <p:txBody>
          <a:bodyPr wrap="square" lIns="91427" tIns="45714" rIns="91427" bIns="45714" rtlCol="0">
            <a:spAutoFit/>
          </a:bodyPr>
          <a:lstStyle/>
          <a:p>
            <a:pPr algn="ctr"/>
            <a:r>
              <a:rPr lang="zh-CN" altLang="en-US" sz="900" b="1" dirty="0" smtClean="0">
                <a:solidFill>
                  <a:schemeClr val="bg1"/>
                </a:solidFill>
                <a:latin typeface="Arial" pitchFamily="34" charset="0"/>
                <a:ea typeface="微软雅黑" pitchFamily="34" charset="-122"/>
              </a:rPr>
              <a:t>云数据中心</a:t>
            </a:r>
            <a:endParaRPr lang="en-US" altLang="zh-CN" sz="900" b="1" dirty="0" smtClean="0">
              <a:solidFill>
                <a:schemeClr val="bg1"/>
              </a:solidFill>
              <a:latin typeface="Arial" pitchFamily="34" charset="0"/>
              <a:ea typeface="微软雅黑" pitchFamily="34" charset="-122"/>
            </a:endParaRPr>
          </a:p>
        </p:txBody>
      </p:sp>
      <p:sp>
        <p:nvSpPr>
          <p:cNvPr id="261" name="下箭头 4"/>
          <p:cNvSpPr/>
          <p:nvPr/>
        </p:nvSpPr>
        <p:spPr bwMode="auto">
          <a:xfrm rot="16200000">
            <a:off x="3235714" y="2541649"/>
            <a:ext cx="356968" cy="785471"/>
          </a:xfrm>
          <a:prstGeom prst="downArrow">
            <a:avLst/>
          </a:prstGeom>
          <a:ln w="19050">
            <a:solidFill>
              <a:schemeClr val="tx1">
                <a:lumMod val="50000"/>
                <a:lumOff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68562" tIns="34281" rIns="68562" bIns="34281" numCol="1" rtlCol="0" anchor="ctr" anchorCtr="0" compatLnSpc="1">
            <a:prstTxWarp prst="textNoShape">
              <a:avLst/>
            </a:prstTxWarp>
          </a:bodyPr>
          <a:lstStyle/>
          <a:p>
            <a:pPr algn="r" defTabSz="685617"/>
            <a:endParaRPr lang="zh-CN" altLang="en-US" sz="1500" b="1" dirty="0" smtClean="0">
              <a:solidFill>
                <a:schemeClr val="tx1"/>
              </a:solidFill>
              <a:latin typeface="Arial" pitchFamily="34" charset="0"/>
              <a:ea typeface="华文细黑" pitchFamily="2" charset="-122"/>
              <a:cs typeface="Arial" pitchFamily="34" charset="0"/>
            </a:endParaRPr>
          </a:p>
        </p:txBody>
      </p:sp>
      <p:sp>
        <p:nvSpPr>
          <p:cNvPr id="262" name="自选图形 18"/>
          <p:cNvSpPr>
            <a:spLocks noChangeArrowheads="1"/>
          </p:cNvSpPr>
          <p:nvPr/>
        </p:nvSpPr>
        <p:spPr bwMode="gray">
          <a:xfrm>
            <a:off x="724395" y="1401779"/>
            <a:ext cx="2149495" cy="3001818"/>
          </a:xfrm>
          <a:prstGeom prst="roundRect">
            <a:avLst>
              <a:gd name="adj" fmla="val 2195"/>
            </a:avLst>
          </a:prstGeom>
          <a:solidFill>
            <a:srgbClr val="ECECEC"/>
          </a:solidFill>
          <a:ln>
            <a:noFill/>
          </a:ln>
          <a:effectLst>
            <a:outerShdw blurRad="63500" sx="101000" sy="101000" algn="ctr" rotWithShape="0">
              <a:prstClr val="black">
                <a:alpha val="30000"/>
              </a:prstClr>
            </a:outerShdw>
          </a:effectLst>
        </p:spPr>
        <p:txBody>
          <a:bodyPr wrap="none" lIns="68526" tIns="34264" rIns="68526" bIns="34264" anchor="ctr"/>
          <a:lstStyle/>
          <a:p>
            <a:pPr defTabSz="685548">
              <a:buClr>
                <a:srgbClr val="990000"/>
              </a:buClr>
              <a:buSzPct val="60000"/>
              <a:buFont typeface="Wingdings" pitchFamily="2" charset="2"/>
              <a:buChar char="n"/>
            </a:pPr>
            <a:endParaRPr lang="zh-CN" altLang="zh-CN" sz="1200" dirty="0">
              <a:solidFill>
                <a:srgbClr val="FFFFFF"/>
              </a:solidFill>
              <a:latin typeface="Arial" pitchFamily="34" charset="0"/>
              <a:ea typeface="华文细黑" pitchFamily="2" charset="-122"/>
              <a:cs typeface="Arial" pitchFamily="34" charset="0"/>
            </a:endParaRPr>
          </a:p>
        </p:txBody>
      </p:sp>
      <p:sp>
        <p:nvSpPr>
          <p:cNvPr id="263" name="椭圆 6"/>
          <p:cNvSpPr/>
          <p:nvPr/>
        </p:nvSpPr>
        <p:spPr>
          <a:xfrm>
            <a:off x="1300874" y="1869071"/>
            <a:ext cx="959498" cy="1002570"/>
          </a:xfrm>
          <a:prstGeom prst="ellipse">
            <a:avLst/>
          </a:prstGeom>
          <a:gradFill>
            <a:gsLst>
              <a:gs pos="0">
                <a:schemeClr val="tx1">
                  <a:lumMod val="50000"/>
                  <a:lumOff val="50000"/>
                </a:schemeClr>
              </a:gs>
              <a:gs pos="80000">
                <a:schemeClr val="bg1">
                  <a:lumMod val="85000"/>
                </a:schemeClr>
              </a:gs>
              <a:gs pos="100000">
                <a:schemeClr val="bg1"/>
              </a:gs>
            </a:gsLst>
            <a:lin ang="12600000" scaled="0"/>
          </a:gradFill>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68562" tIns="34281" rIns="68562" bIns="34281" rtlCol="0" anchor="ctr"/>
          <a:lstStyle/>
          <a:p>
            <a:pPr algn="ctr"/>
            <a:endParaRPr lang="zh-CN" altLang="en-US" sz="1000" dirty="0">
              <a:latin typeface="Arial" pitchFamily="34" charset="0"/>
              <a:ea typeface="华文细黑" pitchFamily="2" charset="-122"/>
              <a:cs typeface="Arial" pitchFamily="34" charset="0"/>
            </a:endParaRPr>
          </a:p>
        </p:txBody>
      </p:sp>
      <p:sp>
        <p:nvSpPr>
          <p:cNvPr id="264" name="椭圆 7"/>
          <p:cNvSpPr/>
          <p:nvPr/>
        </p:nvSpPr>
        <p:spPr>
          <a:xfrm>
            <a:off x="860709" y="2566258"/>
            <a:ext cx="959498" cy="1002570"/>
          </a:xfrm>
          <a:prstGeom prst="ellipse">
            <a:avLst/>
          </a:prstGeom>
          <a:gradFill>
            <a:gsLst>
              <a:gs pos="0">
                <a:schemeClr val="tx1">
                  <a:lumMod val="50000"/>
                  <a:lumOff val="50000"/>
                </a:schemeClr>
              </a:gs>
              <a:gs pos="80000">
                <a:schemeClr val="bg1">
                  <a:lumMod val="85000"/>
                </a:schemeClr>
              </a:gs>
              <a:gs pos="100000">
                <a:schemeClr val="bg1"/>
              </a:gs>
            </a:gsLst>
            <a:lin ang="12600000" scaled="0"/>
          </a:gradFill>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68562" tIns="34281" rIns="68562" bIns="34281" rtlCol="0" anchor="ctr"/>
          <a:lstStyle/>
          <a:p>
            <a:pPr algn="ctr"/>
            <a:endParaRPr lang="zh-CN" altLang="en-US" sz="1000" dirty="0">
              <a:latin typeface="Arial" pitchFamily="34" charset="0"/>
              <a:ea typeface="华文细黑" pitchFamily="2" charset="-122"/>
              <a:cs typeface="Arial" pitchFamily="34" charset="0"/>
            </a:endParaRPr>
          </a:p>
        </p:txBody>
      </p:sp>
      <p:sp>
        <p:nvSpPr>
          <p:cNvPr id="265" name="椭圆 8"/>
          <p:cNvSpPr/>
          <p:nvPr/>
        </p:nvSpPr>
        <p:spPr>
          <a:xfrm>
            <a:off x="1751518" y="2566258"/>
            <a:ext cx="959498" cy="1002570"/>
          </a:xfrm>
          <a:prstGeom prst="ellipse">
            <a:avLst/>
          </a:prstGeom>
          <a:gradFill>
            <a:gsLst>
              <a:gs pos="0">
                <a:schemeClr val="tx1">
                  <a:lumMod val="50000"/>
                  <a:lumOff val="50000"/>
                </a:schemeClr>
              </a:gs>
              <a:gs pos="80000">
                <a:schemeClr val="bg1">
                  <a:lumMod val="85000"/>
                </a:schemeClr>
              </a:gs>
              <a:gs pos="100000">
                <a:schemeClr val="bg1"/>
              </a:gs>
            </a:gsLst>
            <a:lin ang="12600000" scaled="0"/>
          </a:gradFill>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68562" tIns="34281" rIns="68562" bIns="34281" rtlCol="0" anchor="ctr"/>
          <a:lstStyle/>
          <a:p>
            <a:pPr algn="ctr"/>
            <a:endParaRPr lang="zh-CN" altLang="en-US" sz="1000" dirty="0">
              <a:latin typeface="Arial" pitchFamily="34" charset="0"/>
              <a:ea typeface="华文细黑" pitchFamily="2" charset="-122"/>
              <a:cs typeface="Arial" pitchFamily="34" charset="0"/>
            </a:endParaRPr>
          </a:p>
        </p:txBody>
      </p:sp>
      <p:sp>
        <p:nvSpPr>
          <p:cNvPr id="266" name="椭圆 9"/>
          <p:cNvSpPr/>
          <p:nvPr/>
        </p:nvSpPr>
        <p:spPr>
          <a:xfrm>
            <a:off x="1368978" y="2370357"/>
            <a:ext cx="825866" cy="862940"/>
          </a:xfrm>
          <a:prstGeom prst="ellipse">
            <a:avLst/>
          </a:prstGeom>
          <a:gradFill>
            <a:gsLst>
              <a:gs pos="0">
                <a:schemeClr val="tx1">
                  <a:lumMod val="50000"/>
                  <a:lumOff val="50000"/>
                </a:schemeClr>
              </a:gs>
              <a:gs pos="80000">
                <a:schemeClr val="bg1">
                  <a:lumMod val="85000"/>
                </a:schemeClr>
              </a:gs>
              <a:gs pos="100000">
                <a:schemeClr val="bg1"/>
              </a:gs>
            </a:gsLst>
            <a:lin ang="12600000" scaled="0"/>
          </a:gradFill>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68562" tIns="34281" rIns="68562" bIns="34281" rtlCol="0" anchor="ctr"/>
          <a:lstStyle/>
          <a:p>
            <a:pPr algn="ctr"/>
            <a:endParaRPr lang="zh-CN" altLang="en-US" sz="1000" dirty="0">
              <a:latin typeface="Arial" pitchFamily="34" charset="0"/>
              <a:ea typeface="华文细黑" pitchFamily="2" charset="-122"/>
              <a:cs typeface="Arial" pitchFamily="34" charset="0"/>
            </a:endParaRPr>
          </a:p>
        </p:txBody>
      </p:sp>
      <p:sp>
        <p:nvSpPr>
          <p:cNvPr id="267" name="Rectangle 9"/>
          <p:cNvSpPr>
            <a:spLocks noChangeArrowheads="1"/>
          </p:cNvSpPr>
          <p:nvPr/>
        </p:nvSpPr>
        <p:spPr bwMode="auto">
          <a:xfrm>
            <a:off x="1676484" y="1670401"/>
            <a:ext cx="238746" cy="1359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59386" tIns="29694" rIns="59386" bIns="29694">
            <a:prstTxWarp prst="textPlain">
              <a:avLst/>
            </a:prstTxWarp>
            <a:spAutoFit/>
          </a:bodyPr>
          <a:lstStyle/>
          <a:p>
            <a:pPr defTabSz="601106" eaLnBrk="0" hangingPunct="0">
              <a:spcBef>
                <a:spcPct val="20000"/>
              </a:spcBef>
              <a:buClr>
                <a:srgbClr val="990000"/>
              </a:buClr>
              <a:buSzPct val="60000"/>
            </a:pPr>
            <a:r>
              <a:rPr lang="en-US" altLang="zh-CN" sz="1200" dirty="0" smtClean="0">
                <a:latin typeface="Arial" pitchFamily="34" charset="0"/>
                <a:ea typeface="华文细黑" pitchFamily="2" charset="-122"/>
                <a:cs typeface="Arial" pitchFamily="34" charset="0"/>
              </a:rPr>
              <a:t>No.3</a:t>
            </a:r>
            <a:endParaRPr lang="zh-CN" altLang="en-US" sz="1200" dirty="0">
              <a:solidFill>
                <a:srgbClr val="990000"/>
              </a:solidFill>
              <a:latin typeface="Arial" pitchFamily="34" charset="0"/>
              <a:ea typeface="华文细黑" pitchFamily="2" charset="-122"/>
              <a:cs typeface="Arial" pitchFamily="34" charset="0"/>
            </a:endParaRPr>
          </a:p>
        </p:txBody>
      </p:sp>
      <p:sp>
        <p:nvSpPr>
          <p:cNvPr id="268" name="Rectangle 10"/>
          <p:cNvSpPr>
            <a:spLocks noChangeArrowheads="1"/>
          </p:cNvSpPr>
          <p:nvPr/>
        </p:nvSpPr>
        <p:spPr bwMode="auto">
          <a:xfrm>
            <a:off x="2493658" y="2473036"/>
            <a:ext cx="238746" cy="1359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59386" tIns="29694" rIns="59386" bIns="29694">
            <a:prstTxWarp prst="textPlain">
              <a:avLst/>
            </a:prstTxWarp>
            <a:spAutoFit/>
          </a:bodyPr>
          <a:lstStyle/>
          <a:p>
            <a:pPr defTabSz="601106" eaLnBrk="0" hangingPunct="0">
              <a:spcBef>
                <a:spcPct val="20000"/>
              </a:spcBef>
              <a:buClr>
                <a:srgbClr val="990000"/>
              </a:buClr>
              <a:buSzPct val="60000"/>
            </a:pPr>
            <a:r>
              <a:rPr lang="en-US" altLang="zh-CN" sz="1200" dirty="0" smtClean="0">
                <a:latin typeface="Arial" pitchFamily="34" charset="0"/>
                <a:ea typeface="华文细黑" pitchFamily="2" charset="-122"/>
                <a:cs typeface="Arial" pitchFamily="34" charset="0"/>
              </a:rPr>
              <a:t>No.1</a:t>
            </a:r>
            <a:endParaRPr lang="zh-CN" altLang="en-US" sz="1200" dirty="0">
              <a:solidFill>
                <a:srgbClr val="990000"/>
              </a:solidFill>
              <a:latin typeface="Arial" pitchFamily="34" charset="0"/>
              <a:ea typeface="华文细黑" pitchFamily="2" charset="-122"/>
              <a:cs typeface="Arial" pitchFamily="34" charset="0"/>
            </a:endParaRPr>
          </a:p>
        </p:txBody>
      </p:sp>
      <p:sp>
        <p:nvSpPr>
          <p:cNvPr id="269" name="Rectangle 11"/>
          <p:cNvSpPr>
            <a:spLocks noChangeArrowheads="1"/>
          </p:cNvSpPr>
          <p:nvPr/>
        </p:nvSpPr>
        <p:spPr bwMode="auto">
          <a:xfrm>
            <a:off x="863123" y="2473036"/>
            <a:ext cx="238746" cy="1359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59386" tIns="29694" rIns="59386" bIns="29694">
            <a:prstTxWarp prst="textPlain">
              <a:avLst/>
            </a:prstTxWarp>
            <a:spAutoFit/>
          </a:bodyPr>
          <a:lstStyle/>
          <a:p>
            <a:pPr defTabSz="601106" eaLnBrk="0" hangingPunct="0">
              <a:spcBef>
                <a:spcPct val="20000"/>
              </a:spcBef>
              <a:buClr>
                <a:srgbClr val="990000"/>
              </a:buClr>
              <a:buSzPct val="60000"/>
            </a:pPr>
            <a:r>
              <a:rPr lang="en-US" altLang="zh-CN" sz="1200" dirty="0" smtClean="0">
                <a:latin typeface="Arial" pitchFamily="34" charset="0"/>
                <a:ea typeface="华文细黑" pitchFamily="2" charset="-122"/>
                <a:cs typeface="Arial" pitchFamily="34" charset="0"/>
              </a:rPr>
              <a:t>No.2</a:t>
            </a:r>
            <a:endParaRPr lang="zh-CN" altLang="en-US" sz="1200" dirty="0">
              <a:latin typeface="Arial" pitchFamily="34" charset="0"/>
              <a:ea typeface="华文细黑" pitchFamily="2" charset="-122"/>
              <a:cs typeface="Arial" pitchFamily="34" charset="0"/>
            </a:endParaRPr>
          </a:p>
        </p:txBody>
      </p:sp>
      <p:sp>
        <p:nvSpPr>
          <p:cNvPr id="270" name="Text Box 16"/>
          <p:cNvSpPr txBox="1">
            <a:spLocks noChangeArrowheads="1"/>
          </p:cNvSpPr>
          <p:nvPr/>
        </p:nvSpPr>
        <p:spPr bwMode="auto">
          <a:xfrm>
            <a:off x="1667157" y="1972560"/>
            <a:ext cx="259812" cy="145472"/>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68562" tIns="34281" rIns="68562" bIns="34281">
            <a:prstTxWarp prst="textPlain">
              <a:avLst/>
            </a:prstTxWarp>
            <a:spAutoFit/>
          </a:bodyPr>
          <a:lstStyle/>
          <a:p>
            <a:pPr algn="ctr" defTabSz="685617" fontAlgn="auto">
              <a:spcBef>
                <a:spcPct val="50000"/>
              </a:spcBef>
              <a:spcAft>
                <a:spcPts val="0"/>
              </a:spcAft>
              <a:defRPr/>
            </a:pPr>
            <a:r>
              <a:rPr lang="en-US" altLang="zh-CN" sz="1000" kern="0" dirty="0" smtClean="0">
                <a:latin typeface="Arial" pitchFamily="34" charset="0"/>
                <a:ea typeface="华文细黑" pitchFamily="2" charset="-122"/>
                <a:cs typeface="Arial" pitchFamily="34" charset="0"/>
              </a:rPr>
              <a:t>IP</a:t>
            </a:r>
          </a:p>
        </p:txBody>
      </p:sp>
      <p:sp>
        <p:nvSpPr>
          <p:cNvPr id="271" name="Text Box 17"/>
          <p:cNvSpPr txBox="1">
            <a:spLocks noChangeArrowheads="1"/>
          </p:cNvSpPr>
          <p:nvPr/>
        </p:nvSpPr>
        <p:spPr bwMode="auto">
          <a:xfrm>
            <a:off x="2309839" y="2914504"/>
            <a:ext cx="304349" cy="145472"/>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lIns="68562" tIns="34281" rIns="68562" bIns="34281">
            <a:prstTxWarp prst="textPlain">
              <a:avLst/>
            </a:prstTxWarp>
            <a:spAutoFit/>
          </a:bodyPr>
          <a:lstStyle/>
          <a:p>
            <a:pPr defTabSz="685617" fontAlgn="auto">
              <a:spcBef>
                <a:spcPct val="50000"/>
              </a:spcBef>
              <a:spcAft>
                <a:spcPts val="0"/>
              </a:spcAft>
              <a:defRPr/>
            </a:pPr>
            <a:r>
              <a:rPr lang="zh-CN" altLang="en-US" sz="1000" kern="0" dirty="0" smtClean="0">
                <a:latin typeface="Arial" pitchFamily="34" charset="0"/>
                <a:ea typeface="华文细黑" pitchFamily="2" charset="-122"/>
                <a:cs typeface="Arial" pitchFamily="34" charset="0"/>
              </a:rPr>
              <a:t>固定</a:t>
            </a:r>
            <a:endParaRPr lang="en-US" altLang="zh-CN" sz="1000" kern="0" dirty="0" smtClean="0">
              <a:latin typeface="Arial" pitchFamily="34" charset="0"/>
              <a:ea typeface="华文细黑" pitchFamily="2" charset="-122"/>
              <a:cs typeface="Arial" pitchFamily="34" charset="0"/>
            </a:endParaRPr>
          </a:p>
        </p:txBody>
      </p:sp>
      <p:sp>
        <p:nvSpPr>
          <p:cNvPr id="272" name="Text Box 18"/>
          <p:cNvSpPr txBox="1">
            <a:spLocks noChangeArrowheads="1"/>
          </p:cNvSpPr>
          <p:nvPr/>
        </p:nvSpPr>
        <p:spPr bwMode="auto">
          <a:xfrm>
            <a:off x="996213" y="2916916"/>
            <a:ext cx="333026" cy="145472"/>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lIns="68562" tIns="34281" rIns="68562" bIns="34281">
            <a:prstTxWarp prst="textPlain">
              <a:avLst/>
            </a:prstTxWarp>
            <a:spAutoFit/>
          </a:bodyPr>
          <a:lstStyle/>
          <a:p>
            <a:pPr algn="ctr" defTabSz="685617" fontAlgn="auto">
              <a:spcBef>
                <a:spcPct val="50000"/>
              </a:spcBef>
              <a:spcAft>
                <a:spcPts val="0"/>
              </a:spcAft>
              <a:defRPr/>
            </a:pPr>
            <a:r>
              <a:rPr lang="zh-CN" altLang="en-US" sz="1000" kern="0" dirty="0" smtClean="0">
                <a:latin typeface="Arial" pitchFamily="34" charset="0"/>
                <a:ea typeface="华文细黑" pitchFamily="2" charset="-122"/>
                <a:cs typeface="Arial" pitchFamily="34" charset="0"/>
              </a:rPr>
              <a:t>移动</a:t>
            </a:r>
            <a:endParaRPr lang="en-US" altLang="zh-CN" sz="1000" kern="0" dirty="0" smtClean="0">
              <a:latin typeface="Arial" pitchFamily="34" charset="0"/>
              <a:ea typeface="华文细黑" pitchFamily="2" charset="-122"/>
              <a:cs typeface="Arial" pitchFamily="34" charset="0"/>
            </a:endParaRPr>
          </a:p>
        </p:txBody>
      </p:sp>
      <p:sp>
        <p:nvSpPr>
          <p:cNvPr id="273" name="Text Box 19"/>
          <p:cNvSpPr txBox="1">
            <a:spLocks noChangeArrowheads="1"/>
          </p:cNvSpPr>
          <p:nvPr/>
        </p:nvSpPr>
        <p:spPr bwMode="auto">
          <a:xfrm>
            <a:off x="1583422" y="2463453"/>
            <a:ext cx="389003" cy="338214"/>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lIns="68562" tIns="34281" rIns="68562" bIns="34281">
            <a:prstTxWarp prst="textPlain">
              <a:avLst/>
            </a:prstTxWarp>
            <a:spAutoFit/>
          </a:bodyPr>
          <a:lstStyle/>
          <a:p>
            <a:pPr algn="ctr" defTabSz="685617" fontAlgn="auto">
              <a:lnSpc>
                <a:spcPct val="90000"/>
              </a:lnSpc>
              <a:spcBef>
                <a:spcPct val="50000"/>
              </a:spcBef>
              <a:spcAft>
                <a:spcPts val="0"/>
              </a:spcAft>
              <a:defRPr/>
            </a:pPr>
            <a:r>
              <a:rPr lang="zh-CN" altLang="en-US" sz="1000" kern="0" dirty="0" smtClean="0">
                <a:latin typeface="Arial" pitchFamily="34" charset="0"/>
                <a:ea typeface="华文细黑" pitchFamily="2" charset="-122"/>
                <a:cs typeface="Arial" pitchFamily="34" charset="0"/>
              </a:rPr>
              <a:t>基于</a:t>
            </a:r>
            <a:endParaRPr lang="en-US" altLang="zh-CN" sz="1000" kern="0" dirty="0" smtClean="0">
              <a:latin typeface="Arial" pitchFamily="34" charset="0"/>
              <a:ea typeface="华文细黑" pitchFamily="2" charset="-122"/>
              <a:cs typeface="Arial" pitchFamily="34" charset="0"/>
            </a:endParaRPr>
          </a:p>
          <a:p>
            <a:pPr algn="ctr" defTabSz="685617" fontAlgn="auto">
              <a:lnSpc>
                <a:spcPct val="90000"/>
              </a:lnSpc>
              <a:spcBef>
                <a:spcPct val="50000"/>
              </a:spcBef>
              <a:spcAft>
                <a:spcPts val="0"/>
              </a:spcAft>
              <a:defRPr/>
            </a:pPr>
            <a:r>
              <a:rPr lang="en-US" altLang="zh-CN" sz="1000" kern="0" dirty="0" smtClean="0">
                <a:latin typeface="Arial" pitchFamily="34" charset="0"/>
                <a:ea typeface="华文细黑" pitchFamily="2" charset="-122"/>
                <a:cs typeface="Arial" pitchFamily="34" charset="0"/>
              </a:rPr>
              <a:t>ALL-IP</a:t>
            </a:r>
          </a:p>
          <a:p>
            <a:pPr algn="ctr" defTabSz="685617" fontAlgn="auto">
              <a:lnSpc>
                <a:spcPct val="90000"/>
              </a:lnSpc>
              <a:spcBef>
                <a:spcPct val="50000"/>
              </a:spcBef>
              <a:spcAft>
                <a:spcPts val="0"/>
              </a:spcAft>
              <a:defRPr/>
            </a:pPr>
            <a:r>
              <a:rPr lang="zh-CN" altLang="en-US" sz="1000" kern="0" dirty="0" smtClean="0">
                <a:latin typeface="Arial" pitchFamily="34" charset="0"/>
                <a:ea typeface="华文细黑" pitchFamily="2" charset="-122"/>
                <a:cs typeface="Arial" pitchFamily="34" charset="0"/>
              </a:rPr>
              <a:t>的融合</a:t>
            </a:r>
            <a:endParaRPr lang="en-US" altLang="zh-CN" sz="1000" kern="0" dirty="0" smtClean="0">
              <a:latin typeface="Arial" pitchFamily="34" charset="0"/>
              <a:ea typeface="华文细黑" pitchFamily="2" charset="-122"/>
              <a:cs typeface="Arial" pitchFamily="34" charset="0"/>
            </a:endParaRPr>
          </a:p>
        </p:txBody>
      </p:sp>
      <p:grpSp>
        <p:nvGrpSpPr>
          <p:cNvPr id="244" name="组合 17"/>
          <p:cNvGrpSpPr/>
          <p:nvPr/>
        </p:nvGrpSpPr>
        <p:grpSpPr>
          <a:xfrm>
            <a:off x="1006017" y="3161359"/>
            <a:ext cx="552559" cy="211832"/>
            <a:chOff x="2266696" y="4877168"/>
            <a:chExt cx="1204356" cy="441873"/>
          </a:xfrm>
        </p:grpSpPr>
        <p:pic>
          <p:nvPicPr>
            <p:cNvPr id="275" name="Picture 20"/>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266696" y="4877168"/>
              <a:ext cx="356600" cy="44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pic>
          <p:nvPicPr>
            <p:cNvPr id="276" name="Picture 21" descr="logo"/>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65219" y="5004915"/>
              <a:ext cx="705833" cy="31412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77" name="Picture 99" descr="Logo"/>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1648341" y="2858241"/>
            <a:ext cx="267136" cy="27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5" name="组合 19"/>
          <p:cNvGrpSpPr/>
          <p:nvPr/>
        </p:nvGrpSpPr>
        <p:grpSpPr>
          <a:xfrm>
            <a:off x="1442534" y="2164841"/>
            <a:ext cx="687053" cy="151741"/>
            <a:chOff x="3404820" y="2537340"/>
            <a:chExt cx="1396623" cy="295201"/>
          </a:xfrm>
        </p:grpSpPr>
        <p:pic>
          <p:nvPicPr>
            <p:cNvPr id="279" name="Picture 22"/>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3404820" y="2537340"/>
              <a:ext cx="518494" cy="295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pic>
          <p:nvPicPr>
            <p:cNvPr id="280" name="图片 22"/>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4066284" y="2581174"/>
              <a:ext cx="735159" cy="207533"/>
            </a:xfrm>
            <a:prstGeom prst="rect">
              <a:avLst/>
            </a:prstGeom>
          </p:spPr>
        </p:pic>
      </p:grpSp>
      <p:pic>
        <p:nvPicPr>
          <p:cNvPr id="281" name="图片 13"/>
          <p:cNvPicPr>
            <a:picLocks noChangeAspect="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2111970" y="3193946"/>
            <a:ext cx="394133" cy="18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2" name="矩形 92"/>
          <p:cNvSpPr>
            <a:spLocks noChangeArrowheads="1"/>
          </p:cNvSpPr>
          <p:nvPr/>
        </p:nvSpPr>
        <p:spPr bwMode="auto">
          <a:xfrm>
            <a:off x="805549" y="3712068"/>
            <a:ext cx="1987187" cy="47231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square" lIns="68562" tIns="34281" rIns="68562" bIns="34281">
            <a:prstTxWarp prst="textPlain">
              <a:avLst/>
            </a:prstTxWarp>
            <a:spAutoFit/>
          </a:bodyPr>
          <a:lstStyle/>
          <a:p>
            <a:pPr algn="ctr">
              <a:lnSpc>
                <a:spcPct val="140000"/>
              </a:lnSpc>
              <a:defRPr/>
            </a:pPr>
            <a:r>
              <a:rPr lang="zh-CN" altLang="en-US" sz="1000" kern="0" dirty="0" smtClean="0">
                <a:solidFill>
                  <a:srgbClr val="000000"/>
                </a:solidFill>
                <a:latin typeface="Arial" pitchFamily="34" charset="0"/>
                <a:ea typeface="华文细黑" pitchFamily="2" charset="-122"/>
                <a:cs typeface="Arial" pitchFamily="34" charset="0"/>
              </a:rPr>
              <a:t>唯一一家在上述三个领域排名前三的电信解决方案供应商</a:t>
            </a:r>
            <a:endParaRPr lang="en-US" altLang="zh-CN" sz="1000" dirty="0">
              <a:latin typeface="Arial" pitchFamily="34" charset="0"/>
              <a:ea typeface="华文细黑" pitchFamily="2" charset="-122"/>
              <a:cs typeface="Arial" pitchFamily="34" charset="0"/>
            </a:endParaRPr>
          </a:p>
        </p:txBody>
      </p:sp>
      <p:sp>
        <p:nvSpPr>
          <p:cNvPr id="283" name="Rectangle 10"/>
          <p:cNvSpPr>
            <a:spLocks noChangeArrowheads="1"/>
          </p:cNvSpPr>
          <p:nvPr/>
        </p:nvSpPr>
        <p:spPr bwMode="auto">
          <a:xfrm>
            <a:off x="724395" y="1028181"/>
            <a:ext cx="2176500" cy="313545"/>
          </a:xfrm>
          <a:prstGeom prst="roundRect">
            <a:avLst>
              <a:gd name="adj" fmla="val 15248"/>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a:effectLst>
            <a:outerShdw blurRad="635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altLang="zh-CN" dirty="0">
              <a:solidFill>
                <a:schemeClr val="lt1"/>
              </a:solidFill>
              <a:latin typeface="Arial" pitchFamily="34" charset="0"/>
              <a:ea typeface="华文细黑" pitchFamily="2" charset="-122"/>
              <a:cs typeface="Arial" pitchFamily="34" charset="0"/>
            </a:endParaRPr>
          </a:p>
        </p:txBody>
      </p:sp>
      <p:sp>
        <p:nvSpPr>
          <p:cNvPr id="284" name="下箭头 131"/>
          <p:cNvSpPr/>
          <p:nvPr/>
        </p:nvSpPr>
        <p:spPr bwMode="auto">
          <a:xfrm rot="16200000">
            <a:off x="3232295" y="795636"/>
            <a:ext cx="356968" cy="778632"/>
          </a:xfrm>
          <a:prstGeom prst="downArrow">
            <a:avLst/>
          </a:prstGeom>
          <a:ln w="19050">
            <a:solidFill>
              <a:schemeClr val="tx1">
                <a:lumMod val="50000"/>
                <a:lumOff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68562" tIns="34281" rIns="68562" bIns="34281" numCol="1" rtlCol="0" anchor="ctr" anchorCtr="0" compatLnSpc="1">
            <a:prstTxWarp prst="textNoShape">
              <a:avLst/>
            </a:prstTxWarp>
          </a:bodyPr>
          <a:lstStyle/>
          <a:p>
            <a:pPr algn="r"/>
            <a:endParaRPr lang="zh-CN" altLang="en-US" sz="1500" b="1" dirty="0">
              <a:latin typeface="Arial" pitchFamily="34" charset="0"/>
              <a:ea typeface="华文细黑" pitchFamily="2" charset="-122"/>
              <a:cs typeface="Arial" pitchFamily="34" charset="0"/>
            </a:endParaRPr>
          </a:p>
        </p:txBody>
      </p:sp>
      <p:sp>
        <p:nvSpPr>
          <p:cNvPr id="285" name="Rectangle 10"/>
          <p:cNvSpPr>
            <a:spLocks noChangeArrowheads="1"/>
          </p:cNvSpPr>
          <p:nvPr/>
        </p:nvSpPr>
        <p:spPr bwMode="auto">
          <a:xfrm>
            <a:off x="3970496" y="1028181"/>
            <a:ext cx="4540255" cy="313545"/>
          </a:xfrm>
          <a:prstGeom prst="roundRect">
            <a:avLst>
              <a:gd name="adj" fmla="val 18526"/>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lstStyle/>
          <a:p>
            <a:pPr eaLnBrk="0" hangingPunct="0">
              <a:buClr>
                <a:srgbClr val="990000"/>
              </a:buClr>
              <a:buSzPct val="60000"/>
              <a:buFont typeface="Wingdings" pitchFamily="2" charset="2"/>
              <a:buNone/>
            </a:pPr>
            <a:endParaRPr lang="en-US" altLang="zh-CN" sz="1200" dirty="0">
              <a:solidFill>
                <a:srgbClr val="000000"/>
              </a:solidFill>
              <a:latin typeface="Arial" pitchFamily="34" charset="0"/>
              <a:ea typeface="华文细黑" pitchFamily="2" charset="-122"/>
              <a:cs typeface="Arial" pitchFamily="34" charset="0"/>
            </a:endParaRPr>
          </a:p>
        </p:txBody>
      </p:sp>
      <p:sp>
        <p:nvSpPr>
          <p:cNvPr id="286" name="TextBox 285"/>
          <p:cNvSpPr txBox="1"/>
          <p:nvPr/>
        </p:nvSpPr>
        <p:spPr>
          <a:xfrm>
            <a:off x="977270" y="1069743"/>
            <a:ext cx="1552246" cy="225705"/>
          </a:xfrm>
          <a:prstGeom prst="rect">
            <a:avLst/>
          </a:prstGeom>
          <a:no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prstTxWarp prst="textPlain">
              <a:avLst/>
            </a:prstTxWarp>
          </a:bodyPr>
          <a:lstStyle>
            <a:defPPr>
              <a:defRPr lang="en-US"/>
            </a:defPPr>
            <a:lvl1pPr eaLnBrk="0" hangingPunct="0">
              <a:buClr>
                <a:srgbClr val="990000"/>
              </a:buClr>
              <a:buSzPct val="60000"/>
              <a:buFont typeface="Wingdings" pitchFamily="2" charset="2"/>
              <a:buNone/>
              <a:defRPr sz="1600">
                <a:solidFill>
                  <a:srgbClr val="000000"/>
                </a:solidFill>
                <a:ea typeface="MS PGothic" pitchFamily="34" charset="-128"/>
              </a:defRPr>
            </a:lvl1pPr>
          </a:lstStyle>
          <a:p>
            <a:pPr algn="ctr"/>
            <a:r>
              <a:rPr lang="zh-CN" altLang="en-US" sz="1500" dirty="0" smtClean="0">
                <a:solidFill>
                  <a:schemeClr val="bg1"/>
                </a:solidFill>
                <a:latin typeface="Arial" pitchFamily="34" charset="0"/>
                <a:ea typeface="华文细黑" pitchFamily="2" charset="-122"/>
                <a:cs typeface="Arial" pitchFamily="34" charset="0"/>
              </a:rPr>
              <a:t>电信领域的技术优势</a:t>
            </a:r>
            <a:endParaRPr lang="zh-CN" altLang="en-US" sz="1500" dirty="0">
              <a:solidFill>
                <a:schemeClr val="bg1"/>
              </a:solidFill>
              <a:latin typeface="Arial" pitchFamily="34" charset="0"/>
              <a:ea typeface="华文细黑" pitchFamily="2" charset="-122"/>
              <a:cs typeface="Arial" pitchFamily="34" charset="0"/>
            </a:endParaRPr>
          </a:p>
        </p:txBody>
      </p:sp>
      <p:sp>
        <p:nvSpPr>
          <p:cNvPr id="287" name="TextBox 286"/>
          <p:cNvSpPr txBox="1"/>
          <p:nvPr/>
        </p:nvSpPr>
        <p:spPr>
          <a:xfrm>
            <a:off x="5466385" y="1050118"/>
            <a:ext cx="1788518" cy="249577"/>
          </a:xfrm>
          <a:prstGeom prst="rect">
            <a:avLst/>
          </a:prstGeom>
          <a:no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prstTxWarp prst="textPlain">
              <a:avLst/>
            </a:prstTxWarp>
          </a:bodyPr>
          <a:lstStyle>
            <a:defPPr>
              <a:defRPr lang="en-US"/>
            </a:defPPr>
            <a:lvl1pPr eaLnBrk="0" hangingPunct="0">
              <a:buClr>
                <a:srgbClr val="990000"/>
              </a:buClr>
              <a:buSzPct val="60000"/>
              <a:buFont typeface="Wingdings" pitchFamily="2" charset="2"/>
              <a:buNone/>
              <a:defRPr sz="1600">
                <a:solidFill>
                  <a:srgbClr val="000000"/>
                </a:solidFill>
                <a:ea typeface="MS PGothic" pitchFamily="34" charset="-128"/>
              </a:defRPr>
            </a:lvl1pPr>
          </a:lstStyle>
          <a:p>
            <a:pPr algn="ctr"/>
            <a:r>
              <a:rPr lang="en-US" altLang="zh-CN" sz="2100" b="1" dirty="0" smtClean="0">
                <a:solidFill>
                  <a:schemeClr val="bg1"/>
                </a:solidFill>
                <a:latin typeface="Arial" pitchFamily="34" charset="0"/>
                <a:ea typeface="华文细黑" pitchFamily="2" charset="-122"/>
                <a:cs typeface="Arial" pitchFamily="34" charset="0"/>
              </a:rPr>
              <a:t>ICT</a:t>
            </a:r>
            <a:r>
              <a:rPr lang="zh-CN" altLang="en-US" sz="2100" b="1" dirty="0" smtClean="0">
                <a:solidFill>
                  <a:schemeClr val="bg1"/>
                </a:solidFill>
                <a:latin typeface="Arial" pitchFamily="34" charset="0"/>
                <a:ea typeface="华文细黑" pitchFamily="2" charset="-122"/>
                <a:cs typeface="Arial" pitchFamily="34" charset="0"/>
              </a:rPr>
              <a:t>使能教育信息化</a:t>
            </a:r>
            <a:endParaRPr lang="en-US" altLang="zh-CN" sz="2100" b="1" dirty="0">
              <a:solidFill>
                <a:schemeClr val="bg1"/>
              </a:solidFill>
              <a:latin typeface="Arial" pitchFamily="34" charset="0"/>
              <a:ea typeface="华文细黑" pitchFamily="2" charset="-122"/>
              <a:cs typeface="Arial" pitchFamily="34" charset="0"/>
            </a:endParaRPr>
          </a:p>
        </p:txBody>
      </p:sp>
      <p:grpSp>
        <p:nvGrpSpPr>
          <p:cNvPr id="274" name="组合 288"/>
          <p:cNvGrpSpPr/>
          <p:nvPr/>
        </p:nvGrpSpPr>
        <p:grpSpPr>
          <a:xfrm>
            <a:off x="7398961" y="1401779"/>
            <a:ext cx="1111791" cy="3007398"/>
            <a:chOff x="6744351" y="1236935"/>
            <a:chExt cx="1376867" cy="2831213"/>
          </a:xfrm>
        </p:grpSpPr>
        <p:sp>
          <p:nvSpPr>
            <p:cNvPr id="290" name="AutoShape 16"/>
            <p:cNvSpPr>
              <a:spLocks noChangeArrowheads="1"/>
            </p:cNvSpPr>
            <p:nvPr/>
          </p:nvSpPr>
          <p:spPr bwMode="auto">
            <a:xfrm rot="5400000">
              <a:off x="7224175" y="766442"/>
              <a:ext cx="426550" cy="1367536"/>
            </a:xfrm>
            <a:prstGeom prst="can">
              <a:avLst>
                <a:gd name="adj" fmla="val 18579"/>
              </a:avLst>
            </a:prstGeom>
            <a:solidFill>
              <a:schemeClr val="bg1">
                <a:lumMod val="95000"/>
              </a:schemeClr>
            </a:solidFill>
            <a:ln>
              <a:noFill/>
            </a:ln>
            <a:effectLst>
              <a:outerShdw blurRad="63500" sx="101000" sy="101000" algn="ctr" rotWithShape="0">
                <a:prstClr val="black">
                  <a:alpha val="50000"/>
                </a:prstClr>
              </a:outerShdw>
            </a:effectLst>
            <a:extLst/>
          </p:spPr>
          <p:txBody>
            <a:bodyPr wrap="none" lIns="68526" tIns="34264" rIns="68526" bIns="34264" anchor="ctr"/>
            <a:lstStyle/>
            <a:p>
              <a:pPr>
                <a:buClr>
                  <a:srgbClr val="990000"/>
                </a:buClr>
                <a:buSzPct val="60000"/>
                <a:buFont typeface="Wingdings" pitchFamily="2" charset="2"/>
                <a:buChar char="n"/>
              </a:pPr>
              <a:endParaRPr lang="en-US" altLang="zh-CN" sz="1600" dirty="0">
                <a:solidFill>
                  <a:srgbClr val="FFFFFF"/>
                </a:solidFill>
                <a:latin typeface="Arial" pitchFamily="34" charset="0"/>
                <a:ea typeface="华文细黑" pitchFamily="2" charset="-122"/>
                <a:cs typeface="Arial" pitchFamily="34" charset="0"/>
              </a:endParaRPr>
            </a:p>
          </p:txBody>
        </p:sp>
        <p:sp>
          <p:nvSpPr>
            <p:cNvPr id="291" name="AutoShape 16"/>
            <p:cNvSpPr>
              <a:spLocks noChangeArrowheads="1"/>
            </p:cNvSpPr>
            <p:nvPr/>
          </p:nvSpPr>
          <p:spPr bwMode="auto">
            <a:xfrm rot="5400000">
              <a:off x="7224175" y="1246310"/>
              <a:ext cx="426550" cy="1367536"/>
            </a:xfrm>
            <a:prstGeom prst="can">
              <a:avLst>
                <a:gd name="adj" fmla="val 18579"/>
              </a:avLst>
            </a:prstGeom>
            <a:solidFill>
              <a:schemeClr val="bg1">
                <a:lumMod val="95000"/>
              </a:schemeClr>
            </a:solidFill>
            <a:ln>
              <a:noFill/>
            </a:ln>
            <a:effectLst>
              <a:outerShdw blurRad="63500" sx="101000" sy="101000" algn="ctr" rotWithShape="0">
                <a:prstClr val="black">
                  <a:alpha val="50000"/>
                </a:prstClr>
              </a:outerShdw>
            </a:effectLst>
            <a:extLst/>
          </p:spPr>
          <p:txBody>
            <a:bodyPr wrap="none" lIns="68526" tIns="34264" rIns="68526" bIns="34264" anchor="ctr"/>
            <a:lstStyle/>
            <a:p>
              <a:pPr>
                <a:buClr>
                  <a:srgbClr val="990000"/>
                </a:buClr>
                <a:buSzPct val="60000"/>
                <a:buFont typeface="Wingdings" pitchFamily="2" charset="2"/>
                <a:buChar char="n"/>
              </a:pPr>
              <a:endParaRPr lang="en-US" altLang="zh-CN" sz="1600" dirty="0">
                <a:solidFill>
                  <a:srgbClr val="FFFFFF"/>
                </a:solidFill>
                <a:latin typeface="Arial" pitchFamily="34" charset="0"/>
                <a:ea typeface="华文细黑" pitchFamily="2" charset="-122"/>
                <a:cs typeface="Arial" pitchFamily="34" charset="0"/>
              </a:endParaRPr>
            </a:p>
          </p:txBody>
        </p:sp>
        <p:sp>
          <p:nvSpPr>
            <p:cNvPr id="292" name="AutoShape 16"/>
            <p:cNvSpPr>
              <a:spLocks noChangeArrowheads="1"/>
            </p:cNvSpPr>
            <p:nvPr/>
          </p:nvSpPr>
          <p:spPr bwMode="auto">
            <a:xfrm rot="5400000">
              <a:off x="7224175" y="2685913"/>
              <a:ext cx="426550" cy="1367536"/>
            </a:xfrm>
            <a:prstGeom prst="can">
              <a:avLst>
                <a:gd name="adj" fmla="val 18579"/>
              </a:avLst>
            </a:prstGeom>
            <a:solidFill>
              <a:schemeClr val="bg1">
                <a:lumMod val="95000"/>
              </a:schemeClr>
            </a:solidFill>
            <a:ln>
              <a:noFill/>
            </a:ln>
            <a:effectLst>
              <a:outerShdw blurRad="63500" sx="101000" sy="101000" algn="ctr" rotWithShape="0">
                <a:prstClr val="black">
                  <a:alpha val="50000"/>
                </a:prstClr>
              </a:outerShdw>
            </a:effectLst>
            <a:extLst/>
          </p:spPr>
          <p:txBody>
            <a:bodyPr wrap="none" lIns="68526" tIns="34264" rIns="68526" bIns="34264" anchor="ctr"/>
            <a:lstStyle/>
            <a:p>
              <a:pPr>
                <a:buClr>
                  <a:srgbClr val="990000"/>
                </a:buClr>
                <a:buSzPct val="60000"/>
                <a:buFont typeface="Wingdings" pitchFamily="2" charset="2"/>
                <a:buChar char="n"/>
              </a:pPr>
              <a:endParaRPr lang="en-US" altLang="zh-CN" sz="1600" dirty="0">
                <a:solidFill>
                  <a:srgbClr val="FFFFFF"/>
                </a:solidFill>
                <a:latin typeface="Arial" pitchFamily="34" charset="0"/>
                <a:ea typeface="华文细黑" pitchFamily="2" charset="-122"/>
                <a:cs typeface="Arial" pitchFamily="34" charset="0"/>
              </a:endParaRPr>
            </a:p>
          </p:txBody>
        </p:sp>
        <p:sp>
          <p:nvSpPr>
            <p:cNvPr id="293" name="AutoShape 16"/>
            <p:cNvSpPr>
              <a:spLocks noChangeArrowheads="1"/>
            </p:cNvSpPr>
            <p:nvPr/>
          </p:nvSpPr>
          <p:spPr bwMode="auto">
            <a:xfrm rot="5400000">
              <a:off x="7224175" y="2206044"/>
              <a:ext cx="426550" cy="1367536"/>
            </a:xfrm>
            <a:prstGeom prst="can">
              <a:avLst>
                <a:gd name="adj" fmla="val 18579"/>
              </a:avLst>
            </a:prstGeom>
            <a:solidFill>
              <a:schemeClr val="bg1">
                <a:lumMod val="95000"/>
              </a:schemeClr>
            </a:solidFill>
            <a:ln>
              <a:noFill/>
            </a:ln>
            <a:effectLst>
              <a:outerShdw blurRad="63500" sx="101000" sy="101000" algn="ctr" rotWithShape="0">
                <a:prstClr val="black">
                  <a:alpha val="50000"/>
                </a:prstClr>
              </a:outerShdw>
            </a:effectLst>
            <a:extLst/>
          </p:spPr>
          <p:txBody>
            <a:bodyPr wrap="none" lIns="68526" tIns="34264" rIns="68526" bIns="34264" anchor="ctr"/>
            <a:lstStyle/>
            <a:p>
              <a:pPr>
                <a:buClr>
                  <a:srgbClr val="990000"/>
                </a:buClr>
                <a:buSzPct val="60000"/>
                <a:buFont typeface="Wingdings" pitchFamily="2" charset="2"/>
                <a:buChar char="n"/>
              </a:pPr>
              <a:endParaRPr lang="en-US" altLang="zh-CN" sz="1600" dirty="0">
                <a:solidFill>
                  <a:srgbClr val="FFFFFF"/>
                </a:solidFill>
                <a:latin typeface="Arial" pitchFamily="34" charset="0"/>
                <a:ea typeface="华文细黑" pitchFamily="2" charset="-122"/>
                <a:cs typeface="Arial" pitchFamily="34" charset="0"/>
              </a:endParaRPr>
            </a:p>
          </p:txBody>
        </p:sp>
        <p:sp>
          <p:nvSpPr>
            <p:cNvPr id="294" name="AutoShape 16"/>
            <p:cNvSpPr>
              <a:spLocks noChangeArrowheads="1"/>
            </p:cNvSpPr>
            <p:nvPr/>
          </p:nvSpPr>
          <p:spPr bwMode="auto">
            <a:xfrm rot="5400000">
              <a:off x="7224175" y="1726178"/>
              <a:ext cx="426550" cy="1367536"/>
            </a:xfrm>
            <a:prstGeom prst="can">
              <a:avLst>
                <a:gd name="adj" fmla="val 18579"/>
              </a:avLst>
            </a:prstGeom>
            <a:solidFill>
              <a:schemeClr val="bg1">
                <a:lumMod val="95000"/>
              </a:schemeClr>
            </a:solidFill>
            <a:ln>
              <a:noFill/>
            </a:ln>
            <a:effectLst>
              <a:outerShdw blurRad="63500" sx="101000" sy="101000" algn="ctr" rotWithShape="0">
                <a:prstClr val="black">
                  <a:alpha val="50000"/>
                </a:prstClr>
              </a:outerShdw>
            </a:effectLst>
            <a:extLst/>
          </p:spPr>
          <p:txBody>
            <a:bodyPr wrap="none" lIns="68526" tIns="34264" rIns="68526" bIns="34264" anchor="ctr"/>
            <a:lstStyle/>
            <a:p>
              <a:pPr>
                <a:buClr>
                  <a:srgbClr val="990000"/>
                </a:buClr>
                <a:buSzPct val="60000"/>
                <a:buFont typeface="Wingdings" pitchFamily="2" charset="2"/>
                <a:buChar char="n"/>
              </a:pPr>
              <a:endParaRPr lang="en-US" altLang="zh-CN" sz="1600" dirty="0">
                <a:solidFill>
                  <a:srgbClr val="FFFFFF"/>
                </a:solidFill>
                <a:latin typeface="Arial" pitchFamily="34" charset="0"/>
                <a:ea typeface="华文细黑" pitchFamily="2" charset="-122"/>
                <a:cs typeface="Arial" pitchFamily="34" charset="0"/>
              </a:endParaRPr>
            </a:p>
          </p:txBody>
        </p:sp>
        <p:sp>
          <p:nvSpPr>
            <p:cNvPr id="295" name="Text Box 7"/>
            <p:cNvSpPr txBox="1">
              <a:spLocks noChangeArrowheads="1"/>
            </p:cNvSpPr>
            <p:nvPr/>
          </p:nvSpPr>
          <p:spPr bwMode="auto">
            <a:xfrm>
              <a:off x="6936914" y="1420004"/>
              <a:ext cx="379019" cy="8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prstTxWarp prst="textPlain">
                <a:avLst/>
              </a:prstTxWarp>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600" b="1" dirty="0" smtClean="0">
                  <a:solidFill>
                    <a:srgbClr val="A50021"/>
                  </a:solidFill>
                  <a:latin typeface="FrutigerNext LT Regular"/>
                  <a:ea typeface="黑体" pitchFamily="2" charset="-122"/>
                  <a:cs typeface="Arial" pitchFamily="34" charset="0"/>
                </a:rPr>
                <a:t>无线校园</a:t>
              </a:r>
              <a:endParaRPr lang="en-US" altLang="zh-CN" sz="1600" b="1" dirty="0" smtClean="0">
                <a:solidFill>
                  <a:srgbClr val="A50021"/>
                </a:solidFill>
                <a:latin typeface="FrutigerNext LT Regular"/>
                <a:ea typeface="黑体" pitchFamily="2" charset="-122"/>
                <a:cs typeface="Arial" pitchFamily="34" charset="0"/>
              </a:endParaRPr>
            </a:p>
          </p:txBody>
        </p:sp>
        <p:sp>
          <p:nvSpPr>
            <p:cNvPr id="296" name="Text Box 7"/>
            <p:cNvSpPr txBox="1">
              <a:spLocks noChangeArrowheads="1"/>
            </p:cNvSpPr>
            <p:nvPr/>
          </p:nvSpPr>
          <p:spPr bwMode="auto">
            <a:xfrm>
              <a:off x="6936877" y="1899872"/>
              <a:ext cx="379019" cy="8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prstTxWarp prst="textPlain">
                <a:avLst/>
              </a:prstTxWarp>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600" b="1" dirty="0" smtClean="0">
                  <a:solidFill>
                    <a:srgbClr val="A50021"/>
                  </a:solidFill>
                  <a:latin typeface="FrutigerNext LT Regular"/>
                  <a:ea typeface="黑体" pitchFamily="2" charset="-122"/>
                  <a:cs typeface="Arial" pitchFamily="34" charset="0"/>
                </a:rPr>
                <a:t>平安校园</a:t>
              </a:r>
              <a:endParaRPr lang="en-US" altLang="zh-CN" sz="1600" b="1" dirty="0" smtClean="0">
                <a:solidFill>
                  <a:srgbClr val="A50021"/>
                </a:solidFill>
                <a:latin typeface="FrutigerNext LT Regular"/>
                <a:ea typeface="黑体" pitchFamily="2" charset="-122"/>
                <a:cs typeface="Arial" pitchFamily="34" charset="0"/>
              </a:endParaRPr>
            </a:p>
          </p:txBody>
        </p:sp>
        <p:sp>
          <p:nvSpPr>
            <p:cNvPr id="297" name="Text Box 7"/>
            <p:cNvSpPr txBox="1">
              <a:spLocks noChangeArrowheads="1"/>
            </p:cNvSpPr>
            <p:nvPr/>
          </p:nvSpPr>
          <p:spPr bwMode="auto">
            <a:xfrm>
              <a:off x="6936914" y="2383471"/>
              <a:ext cx="379019" cy="8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prstTxWarp prst="textPlain">
                <a:avLst/>
              </a:prstTxWarp>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600" b="1" dirty="0" smtClean="0">
                  <a:solidFill>
                    <a:srgbClr val="A50021"/>
                  </a:solidFill>
                  <a:latin typeface="FrutigerNext LT Regular"/>
                  <a:ea typeface="黑体" pitchFamily="2" charset="-122"/>
                  <a:cs typeface="Arial" pitchFamily="34" charset="0"/>
                </a:rPr>
                <a:t>云课堂</a:t>
              </a:r>
              <a:endParaRPr lang="en-US" altLang="zh-CN" sz="1600" b="1" dirty="0" smtClean="0">
                <a:solidFill>
                  <a:srgbClr val="A50021"/>
                </a:solidFill>
                <a:latin typeface="FrutigerNext LT Regular"/>
                <a:ea typeface="黑体" pitchFamily="2" charset="-122"/>
                <a:cs typeface="Arial" pitchFamily="34" charset="0"/>
              </a:endParaRPr>
            </a:p>
          </p:txBody>
        </p:sp>
        <p:sp>
          <p:nvSpPr>
            <p:cNvPr id="298" name="Text Box 7"/>
            <p:cNvSpPr txBox="1">
              <a:spLocks noChangeArrowheads="1"/>
            </p:cNvSpPr>
            <p:nvPr/>
          </p:nvSpPr>
          <p:spPr bwMode="auto">
            <a:xfrm>
              <a:off x="6936877" y="2862250"/>
              <a:ext cx="379019" cy="8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prstTxWarp prst="textPlain">
                <a:avLst/>
              </a:prstTxWarp>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600" b="1" dirty="0" smtClean="0">
                  <a:solidFill>
                    <a:srgbClr val="A50021"/>
                  </a:solidFill>
                  <a:latin typeface="FrutigerNext LT Regular"/>
                  <a:ea typeface="黑体" pitchFamily="2" charset="-122"/>
                  <a:cs typeface="Arial" pitchFamily="34" charset="0"/>
                </a:rPr>
                <a:t>云学习</a:t>
              </a:r>
              <a:endParaRPr lang="en-US" altLang="zh-CN" sz="1600" b="1" dirty="0" smtClean="0">
                <a:solidFill>
                  <a:srgbClr val="A50021"/>
                </a:solidFill>
                <a:latin typeface="FrutigerNext LT Regular"/>
                <a:ea typeface="黑体" pitchFamily="2" charset="-122"/>
                <a:cs typeface="Arial" pitchFamily="34" charset="0"/>
              </a:endParaRPr>
            </a:p>
          </p:txBody>
        </p:sp>
        <p:sp>
          <p:nvSpPr>
            <p:cNvPr id="299" name="Text Box 10"/>
            <p:cNvSpPr txBox="1">
              <a:spLocks noChangeArrowheads="1"/>
            </p:cNvSpPr>
            <p:nvPr/>
          </p:nvSpPr>
          <p:spPr bwMode="auto">
            <a:xfrm>
              <a:off x="6936914" y="3339476"/>
              <a:ext cx="379019" cy="8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prstTxWarp prst="textPlain">
                <a:avLst/>
              </a:prstTxWarp>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600" b="1" dirty="0" smtClean="0">
                  <a:solidFill>
                    <a:srgbClr val="A50021"/>
                  </a:solidFill>
                  <a:latin typeface="FrutigerNext LT Regular"/>
                  <a:ea typeface="黑体" pitchFamily="2" charset="-122"/>
                  <a:cs typeface="Arial" pitchFamily="34" charset="0"/>
                </a:rPr>
                <a:t>电子校务</a:t>
              </a:r>
              <a:endParaRPr lang="en-US" altLang="zh-CN" sz="1600" b="1" dirty="0" smtClean="0">
                <a:solidFill>
                  <a:srgbClr val="A50021"/>
                </a:solidFill>
                <a:latin typeface="FrutigerNext LT Regular"/>
                <a:ea typeface="黑体" pitchFamily="2" charset="-122"/>
                <a:cs typeface="Arial" pitchFamily="34" charset="0"/>
              </a:endParaRPr>
            </a:p>
          </p:txBody>
        </p:sp>
        <p:pic>
          <p:nvPicPr>
            <p:cNvPr id="300" name="图片 136"/>
            <p:cNvPicPr>
              <a:picLocks noChangeAspect="1"/>
            </p:cNvPicPr>
            <p:nvPr/>
          </p:nvPicPr>
          <p:blipFill>
            <a:blip r:embed="rId9" cstate="screen">
              <a:extLst>
                <a:ext uri="{28A0092B-C50C-407E-A947-70E740481C1C}">
                  <a14:useLocalDpi xmlns:a14="http://schemas.microsoft.com/office/drawing/2010/main" xmlns="" val="0"/>
                </a:ext>
              </a:extLst>
            </a:blip>
            <a:stretch>
              <a:fillRect/>
            </a:stretch>
          </p:blipFill>
          <p:spPr>
            <a:xfrm>
              <a:off x="7573616" y="1293563"/>
              <a:ext cx="394781" cy="313292"/>
            </a:xfrm>
            <a:prstGeom prst="roundRect">
              <a:avLst>
                <a:gd name="adj" fmla="val 6436"/>
              </a:avLst>
            </a:prstGeom>
          </p:spPr>
        </p:pic>
        <p:pic>
          <p:nvPicPr>
            <p:cNvPr id="301" name="图片 138"/>
            <p:cNvPicPr>
              <a:picLocks noChangeAspect="1"/>
            </p:cNvPicPr>
            <p:nvPr/>
          </p:nvPicPr>
          <p:blipFill>
            <a:blip r:embed="rId10" cstate="screen">
              <a:extLst>
                <a:ext uri="{28A0092B-C50C-407E-A947-70E740481C1C}">
                  <a14:useLocalDpi xmlns:a14="http://schemas.microsoft.com/office/drawing/2010/main" xmlns="" val="0"/>
                </a:ext>
              </a:extLst>
            </a:blip>
            <a:stretch>
              <a:fillRect/>
            </a:stretch>
          </p:blipFill>
          <p:spPr>
            <a:xfrm>
              <a:off x="7573616" y="2733165"/>
              <a:ext cx="394781" cy="313292"/>
            </a:xfrm>
            <a:prstGeom prst="roundRect">
              <a:avLst>
                <a:gd name="adj" fmla="val 6116"/>
              </a:avLst>
            </a:prstGeom>
          </p:spPr>
        </p:pic>
        <p:pic>
          <p:nvPicPr>
            <p:cNvPr id="302" name="图片 139"/>
            <p:cNvPicPr>
              <a:picLocks noChangeAspect="1"/>
            </p:cNvPicPr>
            <p:nvPr/>
          </p:nvPicPr>
          <p:blipFill>
            <a:blip r:embed="rId11" cstate="screen">
              <a:extLst>
                <a:ext uri="{28A0092B-C50C-407E-A947-70E740481C1C}">
                  <a14:useLocalDpi xmlns:a14="http://schemas.microsoft.com/office/drawing/2010/main" xmlns="" val="0"/>
                </a:ext>
              </a:extLst>
            </a:blip>
            <a:stretch>
              <a:fillRect/>
            </a:stretch>
          </p:blipFill>
          <p:spPr>
            <a:xfrm>
              <a:off x="7573616" y="2253299"/>
              <a:ext cx="394781" cy="313292"/>
            </a:xfrm>
            <a:prstGeom prst="roundRect">
              <a:avLst>
                <a:gd name="adj" fmla="val 5157"/>
              </a:avLst>
            </a:prstGeom>
          </p:spPr>
        </p:pic>
        <p:pic>
          <p:nvPicPr>
            <p:cNvPr id="303" name="图片 141"/>
            <p:cNvPicPr>
              <a:picLocks noChangeAspect="1"/>
            </p:cNvPicPr>
            <p:nvPr/>
          </p:nvPicPr>
          <p:blipFill>
            <a:blip r:embed="rId12" cstate="screen">
              <a:extLst>
                <a:ext uri="{28A0092B-C50C-407E-A947-70E740481C1C}">
                  <a14:useLocalDpi xmlns:a14="http://schemas.microsoft.com/office/drawing/2010/main" xmlns="" val="0"/>
                </a:ext>
              </a:extLst>
            </a:blip>
            <a:stretch>
              <a:fillRect/>
            </a:stretch>
          </p:blipFill>
          <p:spPr>
            <a:xfrm>
              <a:off x="7573616" y="3213033"/>
              <a:ext cx="394781" cy="313292"/>
            </a:xfrm>
            <a:prstGeom prst="roundRect">
              <a:avLst>
                <a:gd name="adj" fmla="val 7075"/>
              </a:avLst>
            </a:prstGeom>
          </p:spPr>
        </p:pic>
        <p:pic>
          <p:nvPicPr>
            <p:cNvPr id="304" name="图片 36" descr="R0012977a.jpg"/>
            <p:cNvPicPr>
              <a:picLocks/>
            </p:cNvPicPr>
            <p:nvPr/>
          </p:nvPicPr>
          <p:blipFill>
            <a:blip r:embed="rId13" cstate="print"/>
            <a:srcRect/>
            <a:stretch>
              <a:fillRect/>
            </a:stretch>
          </p:blipFill>
          <p:spPr bwMode="auto">
            <a:xfrm>
              <a:off x="7524000" y="3226579"/>
              <a:ext cx="504000" cy="328320"/>
            </a:xfrm>
            <a:prstGeom prst="roundRect">
              <a:avLst>
                <a:gd name="adj" fmla="val 8594"/>
              </a:avLst>
            </a:prstGeom>
            <a:solidFill>
              <a:srgbClr val="FFFFFF">
                <a:shade val="85000"/>
              </a:srgbClr>
            </a:solidFill>
            <a:ln>
              <a:noFill/>
            </a:ln>
            <a:effectLst/>
          </p:spPr>
        </p:pic>
        <p:pic>
          <p:nvPicPr>
            <p:cNvPr id="305" name="Picture 15" descr="http://t3.gstatic.com/images?q=tbn:ANd9GcQnNAG7a0VleSWYIuuEWOrM1VNgSpc3XQJXKcunSom4_-96rcTl5w"/>
            <p:cNvPicPr>
              <a:picLocks noChangeAspect="1" noChangeArrowheads="1"/>
            </p:cNvPicPr>
            <p:nvPr/>
          </p:nvPicPr>
          <p:blipFill>
            <a:blip r:embed="rId14" cstate="print"/>
            <a:srcRect/>
            <a:stretch>
              <a:fillRect/>
            </a:stretch>
          </p:blipFill>
          <p:spPr bwMode="auto">
            <a:xfrm>
              <a:off x="7524000" y="1278845"/>
              <a:ext cx="504000" cy="328568"/>
            </a:xfrm>
            <a:prstGeom prst="roundRect">
              <a:avLst>
                <a:gd name="adj" fmla="val 8594"/>
              </a:avLst>
            </a:prstGeom>
            <a:solidFill>
              <a:srgbClr val="FFFFFF">
                <a:shade val="85000"/>
              </a:srgbClr>
            </a:solidFill>
            <a:ln>
              <a:noFill/>
            </a:ln>
            <a:effectLst/>
          </p:spPr>
        </p:pic>
        <p:pic>
          <p:nvPicPr>
            <p:cNvPr id="306" name="Picture 2"/>
            <p:cNvPicPr>
              <a:picLocks noChangeArrowheads="1"/>
            </p:cNvPicPr>
            <p:nvPr/>
          </p:nvPicPr>
          <p:blipFill>
            <a:blip r:embed="rId15" cstate="print"/>
            <a:srcRect/>
            <a:stretch>
              <a:fillRect/>
            </a:stretch>
          </p:blipFill>
          <p:spPr bwMode="auto">
            <a:xfrm>
              <a:off x="7524000" y="2233803"/>
              <a:ext cx="504000" cy="328320"/>
            </a:xfrm>
            <a:prstGeom prst="roundRect">
              <a:avLst>
                <a:gd name="adj" fmla="val 8594"/>
              </a:avLst>
            </a:prstGeom>
            <a:solidFill>
              <a:srgbClr val="FFFFFF">
                <a:shade val="85000"/>
              </a:srgbClr>
            </a:solidFill>
            <a:ln>
              <a:noFill/>
            </a:ln>
            <a:effectLst/>
          </p:spPr>
        </p:pic>
        <p:pic>
          <p:nvPicPr>
            <p:cNvPr id="307" name="图片 81" descr="教学楼.jpg"/>
            <p:cNvPicPr>
              <a:picLocks/>
            </p:cNvPicPr>
            <p:nvPr/>
          </p:nvPicPr>
          <p:blipFill>
            <a:blip r:embed="rId16" cstate="print"/>
            <a:srcRect/>
            <a:stretch>
              <a:fillRect/>
            </a:stretch>
          </p:blipFill>
          <p:spPr bwMode="auto">
            <a:xfrm>
              <a:off x="7524000" y="1779961"/>
              <a:ext cx="504000" cy="328320"/>
            </a:xfrm>
            <a:prstGeom prst="roundRect">
              <a:avLst>
                <a:gd name="adj" fmla="val 8594"/>
              </a:avLst>
            </a:prstGeom>
            <a:solidFill>
              <a:srgbClr val="FFFFFF">
                <a:shade val="85000"/>
              </a:srgbClr>
            </a:solidFill>
            <a:ln>
              <a:noFill/>
            </a:ln>
            <a:effectLst/>
          </p:spPr>
        </p:pic>
        <p:sp>
          <p:nvSpPr>
            <p:cNvPr id="308" name="圆角矩形 307"/>
            <p:cNvSpPr>
              <a:spLocks/>
            </p:cNvSpPr>
            <p:nvPr/>
          </p:nvSpPr>
          <p:spPr>
            <a:xfrm>
              <a:off x="7524000" y="2725464"/>
              <a:ext cx="504000" cy="328320"/>
            </a:xfrm>
            <a:prstGeom prst="roundRect">
              <a:avLst/>
            </a:prstGeom>
            <a:blipFill>
              <a:blip r:embed="rId17" cstate="print"/>
              <a:stretch>
                <a:fillRect/>
              </a:stretch>
            </a:blipFill>
            <a:ln w="9525" cap="flat" cmpd="sng" algn="ctr">
              <a:noFill/>
              <a:prstDash val="solid"/>
            </a:ln>
            <a:effectLst/>
          </p:spPr>
          <p:txBody>
            <a:bodyPr lIns="68562" tIns="34281" rIns="68562" bIns="34281" rtlCol="0" anchor="ctr"/>
            <a:lstStyle/>
            <a:p>
              <a:pPr algn="ctr" defTabSz="685617" fontAlgn="auto">
                <a:spcBef>
                  <a:spcPts val="0"/>
                </a:spcBef>
                <a:spcAft>
                  <a:spcPts val="0"/>
                </a:spcAft>
                <a:defRPr/>
              </a:pPr>
              <a:endParaRPr lang="zh-CN" altLang="en-US" sz="1100" b="1" kern="0" dirty="0">
                <a:solidFill>
                  <a:srgbClr val="FFFFFF"/>
                </a:solidFill>
                <a:latin typeface="FrutigerNext LT Medium"/>
                <a:ea typeface="华文细黑"/>
              </a:endParaRPr>
            </a:p>
          </p:txBody>
        </p:sp>
        <p:sp>
          <p:nvSpPr>
            <p:cNvPr id="309" name="AutoShape 16"/>
            <p:cNvSpPr>
              <a:spLocks noChangeArrowheads="1"/>
            </p:cNvSpPr>
            <p:nvPr/>
          </p:nvSpPr>
          <p:spPr bwMode="auto">
            <a:xfrm rot="5400000">
              <a:off x="7214844" y="3171105"/>
              <a:ext cx="426550" cy="1367536"/>
            </a:xfrm>
            <a:prstGeom prst="can">
              <a:avLst>
                <a:gd name="adj" fmla="val 18579"/>
              </a:avLst>
            </a:prstGeom>
            <a:solidFill>
              <a:schemeClr val="bg1">
                <a:lumMod val="95000"/>
              </a:schemeClr>
            </a:solidFill>
            <a:ln>
              <a:noFill/>
            </a:ln>
            <a:effectLst>
              <a:outerShdw blurRad="63500" sx="101000" sy="101000" algn="ctr" rotWithShape="0">
                <a:prstClr val="black">
                  <a:alpha val="50000"/>
                </a:prstClr>
              </a:outerShdw>
            </a:effectLst>
            <a:extLst/>
          </p:spPr>
          <p:txBody>
            <a:bodyPr wrap="none" lIns="68526" tIns="34264" rIns="68526" bIns="34264" anchor="ctr"/>
            <a:lstStyle/>
            <a:p>
              <a:pPr>
                <a:buClr>
                  <a:srgbClr val="990000"/>
                </a:buClr>
                <a:buSzPct val="60000"/>
                <a:buFont typeface="Wingdings" pitchFamily="2" charset="2"/>
                <a:buChar char="n"/>
              </a:pPr>
              <a:endParaRPr lang="en-US" altLang="zh-CN" sz="1600" dirty="0">
                <a:solidFill>
                  <a:srgbClr val="FFFFFF"/>
                </a:solidFill>
                <a:latin typeface="Arial" pitchFamily="34" charset="0"/>
                <a:ea typeface="华文细黑" pitchFamily="2" charset="-122"/>
                <a:cs typeface="Arial" pitchFamily="34" charset="0"/>
              </a:endParaRPr>
            </a:p>
          </p:txBody>
        </p:sp>
        <p:sp>
          <p:nvSpPr>
            <p:cNvPr id="310" name="Text Box 10"/>
            <p:cNvSpPr txBox="1">
              <a:spLocks noChangeArrowheads="1"/>
            </p:cNvSpPr>
            <p:nvPr/>
          </p:nvSpPr>
          <p:spPr bwMode="auto">
            <a:xfrm>
              <a:off x="6927582" y="3824667"/>
              <a:ext cx="379019" cy="8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prstTxWarp prst="textPlain">
                <a:avLst/>
              </a:prstTxWarp>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600" b="1" dirty="0" smtClean="0">
                  <a:solidFill>
                    <a:srgbClr val="A50021"/>
                  </a:solidFill>
                  <a:latin typeface="FrutigerNext LT Regular"/>
                  <a:ea typeface="黑体" pitchFamily="2" charset="-122"/>
                  <a:cs typeface="Arial" pitchFamily="34" charset="0"/>
                </a:rPr>
                <a:t>数字图书馆</a:t>
              </a:r>
              <a:endParaRPr lang="en-US" altLang="zh-CN" sz="1600" b="1" dirty="0" smtClean="0">
                <a:solidFill>
                  <a:srgbClr val="A50021"/>
                </a:solidFill>
                <a:latin typeface="FrutigerNext LT Regular"/>
                <a:ea typeface="黑体" pitchFamily="2" charset="-122"/>
                <a:cs typeface="Arial" pitchFamily="34" charset="0"/>
              </a:endParaRPr>
            </a:p>
          </p:txBody>
        </p:sp>
      </p:grpSp>
      <p:pic>
        <p:nvPicPr>
          <p:cNvPr id="311" name="Picture 1" descr="E:\行业解决方案－政府\图库\教育\42-19861963.jpg"/>
          <p:cNvPicPr preferRelativeResize="0">
            <a:picLocks noChangeArrowheads="1"/>
          </p:cNvPicPr>
          <p:nvPr/>
        </p:nvPicPr>
        <p:blipFill>
          <a:blip r:embed="rId18" cstate="print"/>
          <a:srcRect/>
          <a:stretch>
            <a:fillRect/>
          </a:stretch>
        </p:blipFill>
        <p:spPr bwMode="auto">
          <a:xfrm>
            <a:off x="8005576" y="4017473"/>
            <a:ext cx="406969" cy="348760"/>
          </a:xfrm>
          <a:prstGeom prst="roundRect">
            <a:avLst>
              <a:gd name="adj" fmla="val 8594"/>
            </a:avLst>
          </a:prstGeom>
          <a:solidFill>
            <a:srgbClr val="FFFFFF">
              <a:shade val="85000"/>
            </a:srgbClr>
          </a:solidFill>
          <a:ln>
            <a:noFill/>
          </a:ln>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62000" y="252475"/>
            <a:ext cx="7632700" cy="560388"/>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r>
              <a:rPr lang="zh-CN" altLang="en-US" sz="2400" dirty="0" smtClean="0">
                <a:latin typeface="微软雅黑" pitchFamily="34" charset="-122"/>
                <a:ea typeface="微软雅黑" pitchFamily="34" charset="-122"/>
              </a:rPr>
              <a:t>华为</a:t>
            </a:r>
            <a:r>
              <a:rPr lang="en-US" altLang="zh-CN" sz="2400" dirty="0" smtClean="0">
                <a:latin typeface="微软雅黑" pitchFamily="34" charset="-122"/>
                <a:ea typeface="微软雅黑" pitchFamily="34" charset="-122"/>
              </a:rPr>
              <a:t>ICT</a:t>
            </a:r>
            <a:r>
              <a:rPr lang="zh-CN" altLang="en-US" sz="2400" dirty="0" smtClean="0">
                <a:latin typeface="微软雅黑" pitchFamily="34" charset="-122"/>
                <a:ea typeface="微软雅黑" pitchFamily="34" charset="-122"/>
              </a:rPr>
              <a:t>认证培训体系</a:t>
            </a:r>
            <a:endParaRPr lang="zh-CN" altLang="en-US" sz="2400" dirty="0">
              <a:latin typeface="微软雅黑" pitchFamily="34" charset="-122"/>
              <a:ea typeface="微软雅黑" pitchFamily="34" charset="-122"/>
            </a:endParaRPr>
          </a:p>
        </p:txBody>
      </p:sp>
      <p:grpSp>
        <p:nvGrpSpPr>
          <p:cNvPr id="105" name="组合 104"/>
          <p:cNvGrpSpPr/>
          <p:nvPr/>
        </p:nvGrpSpPr>
        <p:grpSpPr>
          <a:xfrm>
            <a:off x="659130" y="704850"/>
            <a:ext cx="7713345" cy="4000500"/>
            <a:chOff x="659130" y="977035"/>
            <a:chExt cx="7200901" cy="3475426"/>
          </a:xfrm>
        </p:grpSpPr>
        <p:sp>
          <p:nvSpPr>
            <p:cNvPr id="443" name="矩形 442"/>
            <p:cNvSpPr/>
            <p:nvPr/>
          </p:nvSpPr>
          <p:spPr>
            <a:xfrm>
              <a:off x="759561" y="1268478"/>
              <a:ext cx="7100469" cy="3183983"/>
            </a:xfrm>
            <a:prstGeom prst="rect">
              <a:avLst/>
            </a:prstGeom>
            <a:solidFill>
              <a:schemeClr val="bg1"/>
            </a:solidFill>
            <a:ln>
              <a:noFill/>
            </a:ln>
            <a:effectLst>
              <a:outerShdw blurRad="127000" algn="ctr" rotWithShape="0">
                <a:prstClr val="black">
                  <a:alpha val="40000"/>
                </a:prstClr>
              </a:outerShdw>
            </a:effectLst>
          </p:spPr>
          <p:txBody>
            <a:bodyPr wrap="none" lIns="91392" tIns="45698" rIns="91392" bIns="45698" anchor="ctr"/>
            <a:lstStyle/>
            <a:p>
              <a:pPr>
                <a:buClr>
                  <a:srgbClr val="990000"/>
                </a:buClr>
                <a:buSzPct val="60000"/>
                <a:buFont typeface="Wingdings" pitchFamily="2" charset="2"/>
                <a:buChar char="n"/>
              </a:pPr>
              <a:endParaRPr lang="zh-CN" altLang="en-US" sz="1200">
                <a:solidFill>
                  <a:srgbClr val="FFFFFF"/>
                </a:solidFill>
                <a:ea typeface="ＭＳ Ｐゴシック" pitchFamily="34" charset="-128"/>
                <a:cs typeface="Arial" pitchFamily="34" charset="0"/>
              </a:endParaRPr>
            </a:p>
          </p:txBody>
        </p:sp>
        <p:sp>
          <p:nvSpPr>
            <p:cNvPr id="326" name="矩形 325"/>
            <p:cNvSpPr/>
            <p:nvPr/>
          </p:nvSpPr>
          <p:spPr>
            <a:xfrm>
              <a:off x="759561" y="1542317"/>
              <a:ext cx="258353" cy="1197861"/>
            </a:xfrm>
            <a:prstGeom prst="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sz="900" kern="0">
                <a:solidFill>
                  <a:srgbClr val="000000"/>
                </a:solidFill>
                <a:ea typeface="华文细黑"/>
              </a:endParaRPr>
            </a:p>
          </p:txBody>
        </p:sp>
        <p:sp>
          <p:nvSpPr>
            <p:cNvPr id="327" name="矩形 326"/>
            <p:cNvSpPr/>
            <p:nvPr/>
          </p:nvSpPr>
          <p:spPr>
            <a:xfrm>
              <a:off x="759561" y="2746908"/>
              <a:ext cx="258353" cy="793726"/>
            </a:xfrm>
            <a:prstGeom prst="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sz="900" kern="0">
                <a:solidFill>
                  <a:prstClr val="white"/>
                </a:solidFill>
                <a:ea typeface="华文细黑"/>
              </a:endParaRPr>
            </a:p>
          </p:txBody>
        </p:sp>
        <p:sp>
          <p:nvSpPr>
            <p:cNvPr id="328" name="矩形 327"/>
            <p:cNvSpPr/>
            <p:nvPr/>
          </p:nvSpPr>
          <p:spPr>
            <a:xfrm>
              <a:off x="759561" y="3554378"/>
              <a:ext cx="258353" cy="793726"/>
            </a:xfrm>
            <a:prstGeom prst="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sz="900" kern="0">
                <a:solidFill>
                  <a:srgbClr val="000000"/>
                </a:solidFill>
                <a:ea typeface="华文细黑"/>
              </a:endParaRPr>
            </a:p>
          </p:txBody>
        </p:sp>
        <p:sp>
          <p:nvSpPr>
            <p:cNvPr id="331" name="矩形 330"/>
            <p:cNvSpPr/>
            <p:nvPr/>
          </p:nvSpPr>
          <p:spPr>
            <a:xfrm>
              <a:off x="1042464" y="1542318"/>
              <a:ext cx="1310460" cy="28057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32" name="矩形 331"/>
            <p:cNvSpPr/>
            <p:nvPr/>
          </p:nvSpPr>
          <p:spPr>
            <a:xfrm>
              <a:off x="3068779" y="1542318"/>
              <a:ext cx="689499" cy="28057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33" name="矩形 332"/>
            <p:cNvSpPr/>
            <p:nvPr/>
          </p:nvSpPr>
          <p:spPr>
            <a:xfrm>
              <a:off x="4470001" y="1542318"/>
              <a:ext cx="689499" cy="28057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35" name="矩形 334"/>
            <p:cNvSpPr/>
            <p:nvPr/>
          </p:nvSpPr>
          <p:spPr>
            <a:xfrm>
              <a:off x="5917457" y="1542318"/>
              <a:ext cx="689499" cy="28057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37" name="矩形 336"/>
            <p:cNvSpPr/>
            <p:nvPr/>
          </p:nvSpPr>
          <p:spPr>
            <a:xfrm>
              <a:off x="1042464" y="1285725"/>
              <a:ext cx="1310460" cy="2474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338" name="矩形 337"/>
            <p:cNvSpPr/>
            <p:nvPr/>
          </p:nvSpPr>
          <p:spPr>
            <a:xfrm>
              <a:off x="3068779" y="1285725"/>
              <a:ext cx="689499" cy="2474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339" name="矩形 338"/>
            <p:cNvSpPr/>
            <p:nvPr/>
          </p:nvSpPr>
          <p:spPr>
            <a:xfrm>
              <a:off x="4470001" y="1285725"/>
              <a:ext cx="689499" cy="2474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341" name="矩形 340"/>
            <p:cNvSpPr/>
            <p:nvPr/>
          </p:nvSpPr>
          <p:spPr>
            <a:xfrm>
              <a:off x="5856711" y="1285725"/>
              <a:ext cx="689499" cy="2474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342" name="矩形 341"/>
            <p:cNvSpPr/>
            <p:nvPr/>
          </p:nvSpPr>
          <p:spPr>
            <a:xfrm>
              <a:off x="2360841" y="1285725"/>
              <a:ext cx="694043" cy="24747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343" name="矩形 342"/>
            <p:cNvSpPr/>
            <p:nvPr/>
          </p:nvSpPr>
          <p:spPr>
            <a:xfrm>
              <a:off x="3764727" y="1285725"/>
              <a:ext cx="694043" cy="24747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345" name="矩形 344"/>
            <p:cNvSpPr/>
            <p:nvPr/>
          </p:nvSpPr>
          <p:spPr>
            <a:xfrm>
              <a:off x="5159694" y="1285725"/>
              <a:ext cx="689499" cy="24747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346" name="矩形 345"/>
            <p:cNvSpPr/>
            <p:nvPr/>
          </p:nvSpPr>
          <p:spPr>
            <a:xfrm>
              <a:off x="6561360" y="1285725"/>
              <a:ext cx="689499" cy="24747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348" name="矩形 347"/>
            <p:cNvSpPr/>
            <p:nvPr/>
          </p:nvSpPr>
          <p:spPr>
            <a:xfrm>
              <a:off x="759560" y="1024855"/>
              <a:ext cx="7100470" cy="243623"/>
            </a:xfrm>
            <a:prstGeom prst="rect">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sz="1400" kern="0">
                <a:solidFill>
                  <a:prstClr val="white"/>
                </a:solidFill>
                <a:ea typeface="华文细黑"/>
              </a:endParaRPr>
            </a:p>
          </p:txBody>
        </p:sp>
        <p:sp>
          <p:nvSpPr>
            <p:cNvPr id="350" name="圆角矩形 349"/>
            <p:cNvSpPr/>
            <p:nvPr/>
          </p:nvSpPr>
          <p:spPr>
            <a:xfrm>
              <a:off x="3103863" y="2053937"/>
              <a:ext cx="619330" cy="421136"/>
            </a:xfrm>
            <a:prstGeom prst="round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51" name="圆角矩形 350"/>
            <p:cNvSpPr/>
            <p:nvPr/>
          </p:nvSpPr>
          <p:spPr>
            <a:xfrm>
              <a:off x="4505085" y="2053937"/>
              <a:ext cx="619330" cy="421136"/>
            </a:xfrm>
            <a:prstGeom prst="round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53" name="圆角矩形 352"/>
            <p:cNvSpPr/>
            <p:nvPr/>
          </p:nvSpPr>
          <p:spPr>
            <a:xfrm>
              <a:off x="5952540" y="2053937"/>
              <a:ext cx="619330" cy="421136"/>
            </a:xfrm>
            <a:prstGeom prst="round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54" name="圆角矩形 353"/>
            <p:cNvSpPr/>
            <p:nvPr/>
          </p:nvSpPr>
          <p:spPr>
            <a:xfrm>
              <a:off x="2396156" y="2053937"/>
              <a:ext cx="623411" cy="421136"/>
            </a:xfrm>
            <a:prstGeom prst="round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55" name="圆角矩形 354"/>
            <p:cNvSpPr/>
            <p:nvPr/>
          </p:nvSpPr>
          <p:spPr>
            <a:xfrm>
              <a:off x="3800044" y="2053937"/>
              <a:ext cx="623411" cy="421136"/>
            </a:xfrm>
            <a:prstGeom prst="round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56" name="圆角矩形 355"/>
            <p:cNvSpPr/>
            <p:nvPr/>
          </p:nvSpPr>
          <p:spPr>
            <a:xfrm>
              <a:off x="5255524" y="2053937"/>
              <a:ext cx="619330" cy="421136"/>
            </a:xfrm>
            <a:prstGeom prst="round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57" name="圆角矩形 356"/>
            <p:cNvSpPr/>
            <p:nvPr/>
          </p:nvSpPr>
          <p:spPr>
            <a:xfrm>
              <a:off x="6657190" y="2053937"/>
              <a:ext cx="619330" cy="421136"/>
            </a:xfrm>
            <a:prstGeom prst="round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63" name="圆角矩形 362"/>
            <p:cNvSpPr/>
            <p:nvPr/>
          </p:nvSpPr>
          <p:spPr>
            <a:xfrm>
              <a:off x="3103863" y="2906035"/>
              <a:ext cx="619330" cy="421136"/>
            </a:xfrm>
            <a:prstGeom prst="round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prstClr val="white"/>
                </a:solidFill>
                <a:ea typeface="华文细黑"/>
              </a:endParaRPr>
            </a:p>
          </p:txBody>
        </p:sp>
        <p:sp>
          <p:nvSpPr>
            <p:cNvPr id="364" name="圆角矩形 363"/>
            <p:cNvSpPr/>
            <p:nvPr/>
          </p:nvSpPr>
          <p:spPr>
            <a:xfrm>
              <a:off x="4505085" y="2906035"/>
              <a:ext cx="619330" cy="421136"/>
            </a:xfrm>
            <a:prstGeom prst="round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prstClr val="white"/>
                </a:solidFill>
                <a:ea typeface="华文细黑"/>
              </a:endParaRPr>
            </a:p>
          </p:txBody>
        </p:sp>
        <p:sp>
          <p:nvSpPr>
            <p:cNvPr id="367" name="圆角矩形 366"/>
            <p:cNvSpPr/>
            <p:nvPr/>
          </p:nvSpPr>
          <p:spPr>
            <a:xfrm>
              <a:off x="2396156" y="2906035"/>
              <a:ext cx="623411" cy="421136"/>
            </a:xfrm>
            <a:prstGeom prst="round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prstClr val="white"/>
                </a:solidFill>
                <a:ea typeface="华文细黑"/>
              </a:endParaRPr>
            </a:p>
          </p:txBody>
        </p:sp>
        <p:sp>
          <p:nvSpPr>
            <p:cNvPr id="368" name="圆角矩形 367"/>
            <p:cNvSpPr/>
            <p:nvPr/>
          </p:nvSpPr>
          <p:spPr>
            <a:xfrm>
              <a:off x="3800044" y="2906035"/>
              <a:ext cx="623411" cy="421136"/>
            </a:xfrm>
            <a:prstGeom prst="round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prstClr val="white"/>
                </a:solidFill>
                <a:ea typeface="华文细黑"/>
              </a:endParaRPr>
            </a:p>
          </p:txBody>
        </p:sp>
        <p:sp>
          <p:nvSpPr>
            <p:cNvPr id="369" name="圆角矩形 368"/>
            <p:cNvSpPr/>
            <p:nvPr/>
          </p:nvSpPr>
          <p:spPr>
            <a:xfrm>
              <a:off x="5255524" y="2906035"/>
              <a:ext cx="619330" cy="421136"/>
            </a:xfrm>
            <a:prstGeom prst="round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prstClr val="white"/>
                </a:solidFill>
                <a:ea typeface="华文细黑"/>
              </a:endParaRPr>
            </a:p>
          </p:txBody>
        </p:sp>
        <p:sp>
          <p:nvSpPr>
            <p:cNvPr id="370" name="圆角矩形 369"/>
            <p:cNvSpPr/>
            <p:nvPr/>
          </p:nvSpPr>
          <p:spPr>
            <a:xfrm>
              <a:off x="6138964" y="2906035"/>
              <a:ext cx="958400" cy="421136"/>
            </a:xfrm>
            <a:prstGeom prst="round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prstClr val="white"/>
                </a:solidFill>
                <a:ea typeface="华文细黑"/>
              </a:endParaRPr>
            </a:p>
          </p:txBody>
        </p:sp>
        <p:sp>
          <p:nvSpPr>
            <p:cNvPr id="374" name="圆角矩形 373"/>
            <p:cNvSpPr/>
            <p:nvPr/>
          </p:nvSpPr>
          <p:spPr>
            <a:xfrm>
              <a:off x="1704800" y="2906035"/>
              <a:ext cx="619330" cy="421136"/>
            </a:xfrm>
            <a:prstGeom prst="round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prstClr val="white"/>
                </a:solidFill>
                <a:ea typeface="华文细黑"/>
              </a:endParaRPr>
            </a:p>
          </p:txBody>
        </p:sp>
        <p:sp>
          <p:nvSpPr>
            <p:cNvPr id="375" name="圆角矩形 374"/>
            <p:cNvSpPr/>
            <p:nvPr/>
          </p:nvSpPr>
          <p:spPr>
            <a:xfrm>
              <a:off x="1064969" y="2906035"/>
              <a:ext cx="619330" cy="421136"/>
            </a:xfrm>
            <a:prstGeom prst="roundRect">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prstClr val="white"/>
                </a:solidFill>
                <a:ea typeface="华文细黑"/>
              </a:endParaRPr>
            </a:p>
          </p:txBody>
        </p:sp>
        <p:sp>
          <p:nvSpPr>
            <p:cNvPr id="376" name="圆角矩形 375"/>
            <p:cNvSpPr/>
            <p:nvPr/>
          </p:nvSpPr>
          <p:spPr>
            <a:xfrm>
              <a:off x="3103863" y="3726575"/>
              <a:ext cx="619330" cy="421136"/>
            </a:xfrm>
            <a:prstGeom prst="round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77" name="圆角矩形 376"/>
            <p:cNvSpPr/>
            <p:nvPr/>
          </p:nvSpPr>
          <p:spPr>
            <a:xfrm>
              <a:off x="4505085" y="3726575"/>
              <a:ext cx="619330" cy="421136"/>
            </a:xfrm>
            <a:prstGeom prst="round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80" name="圆角矩形 379"/>
            <p:cNvSpPr/>
            <p:nvPr/>
          </p:nvSpPr>
          <p:spPr>
            <a:xfrm>
              <a:off x="2396156" y="3726575"/>
              <a:ext cx="623411" cy="421136"/>
            </a:xfrm>
            <a:prstGeom prst="round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81" name="圆角矩形 380"/>
            <p:cNvSpPr/>
            <p:nvPr/>
          </p:nvSpPr>
          <p:spPr>
            <a:xfrm>
              <a:off x="3800044" y="3726575"/>
              <a:ext cx="623411" cy="421136"/>
            </a:xfrm>
            <a:prstGeom prst="round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82" name="圆角矩形 381"/>
            <p:cNvSpPr/>
            <p:nvPr/>
          </p:nvSpPr>
          <p:spPr>
            <a:xfrm>
              <a:off x="5255524" y="3726575"/>
              <a:ext cx="619330" cy="421136"/>
            </a:xfrm>
            <a:prstGeom prst="round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83" name="圆角矩形 382"/>
            <p:cNvSpPr/>
            <p:nvPr/>
          </p:nvSpPr>
          <p:spPr>
            <a:xfrm>
              <a:off x="6308498" y="3726575"/>
              <a:ext cx="619330" cy="421136"/>
            </a:xfrm>
            <a:prstGeom prst="round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87" name="圆角矩形 386"/>
            <p:cNvSpPr/>
            <p:nvPr/>
          </p:nvSpPr>
          <p:spPr>
            <a:xfrm>
              <a:off x="1704800" y="3726575"/>
              <a:ext cx="619330" cy="421136"/>
            </a:xfrm>
            <a:prstGeom prst="round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88" name="圆角矩形 387"/>
            <p:cNvSpPr/>
            <p:nvPr/>
          </p:nvSpPr>
          <p:spPr>
            <a:xfrm>
              <a:off x="1064969" y="3726575"/>
              <a:ext cx="619330" cy="421136"/>
            </a:xfrm>
            <a:prstGeom prst="roundRect">
              <a:avLst/>
            </a:prstGeom>
            <a:gradFill>
              <a:gsLst>
                <a:gs pos="100000">
                  <a:srgbClr val="C9F49E"/>
                </a:gs>
                <a:gs pos="0">
                  <a:srgbClr val="E7FAD4"/>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kern="0">
                <a:solidFill>
                  <a:srgbClr val="000000"/>
                </a:solidFill>
                <a:ea typeface="华文细黑"/>
              </a:endParaRPr>
            </a:p>
          </p:txBody>
        </p:sp>
        <p:sp>
          <p:nvSpPr>
            <p:cNvPr id="390" name="圆角矩形 389"/>
            <p:cNvSpPr/>
            <p:nvPr/>
          </p:nvSpPr>
          <p:spPr>
            <a:xfrm>
              <a:off x="1064970" y="1638345"/>
              <a:ext cx="6795061" cy="270034"/>
            </a:xfrm>
            <a:prstGeom prst="roundRect">
              <a:avLst/>
            </a:prstGeom>
            <a:gradFill>
              <a:gsLst>
                <a:gs pos="100000">
                  <a:srgbClr val="FCD7B2"/>
                </a:gs>
                <a:gs pos="0">
                  <a:srgbClr val="FEF3E8"/>
                </a:gs>
              </a:gsLst>
              <a:lin ang="5400000" scaled="0"/>
            </a:gradFill>
            <a:ln>
              <a:noFill/>
            </a:ln>
            <a:effectLst>
              <a:outerShdw blurRad="63500" algn="ctr" rotWithShape="0">
                <a:prstClr val="black">
                  <a:alpha val="70000"/>
                </a:prstClr>
              </a:outerShdw>
            </a:effectLst>
          </p:spPr>
          <p:txBody>
            <a:bodyPr lIns="0" rIns="0" anchor="ctr"/>
            <a:lstStyle/>
            <a:p>
              <a:pPr algn="ctr"/>
              <a:endParaRPr lang="zh-CN" altLang="en-US" sz="1400" kern="0">
                <a:solidFill>
                  <a:srgbClr val="000000"/>
                </a:solidFill>
                <a:ea typeface="华文细黑"/>
              </a:endParaRPr>
            </a:p>
          </p:txBody>
        </p:sp>
        <p:cxnSp>
          <p:nvCxnSpPr>
            <p:cNvPr id="226" name="直接箭头连接符 225"/>
            <p:cNvCxnSpPr/>
            <p:nvPr/>
          </p:nvCxnSpPr>
          <p:spPr>
            <a:xfrm>
              <a:off x="2721524" y="1907182"/>
              <a:ext cx="0" cy="126223"/>
            </a:xfrm>
            <a:prstGeom prst="straightConnector1">
              <a:avLst/>
            </a:prstGeom>
            <a:noFill/>
            <a:ln w="12700" cap="flat" cmpd="sng" algn="ctr">
              <a:solidFill>
                <a:schemeClr val="tx1"/>
              </a:solidFill>
              <a:prstDash val="solid"/>
              <a:headEnd type="none" w="med" len="med"/>
              <a:tailEnd type="triangle" w="med" len="med"/>
            </a:ln>
            <a:effectLst/>
          </p:spPr>
        </p:cxnSp>
        <p:cxnSp>
          <p:nvCxnSpPr>
            <p:cNvPr id="230" name="直接箭头连接符 229"/>
            <p:cNvCxnSpPr/>
            <p:nvPr/>
          </p:nvCxnSpPr>
          <p:spPr>
            <a:xfrm>
              <a:off x="6217464" y="1908378"/>
              <a:ext cx="0" cy="126223"/>
            </a:xfrm>
            <a:prstGeom prst="straightConnector1">
              <a:avLst/>
            </a:prstGeom>
            <a:noFill/>
            <a:ln w="12700" cap="flat" cmpd="sng" algn="ctr">
              <a:solidFill>
                <a:schemeClr val="tx1"/>
              </a:solidFill>
              <a:prstDash val="solid"/>
              <a:headEnd type="none" w="med" len="med"/>
              <a:tailEnd type="triangle" w="med" len="med"/>
            </a:ln>
            <a:effectLst/>
          </p:spPr>
        </p:cxnSp>
        <p:cxnSp>
          <p:nvCxnSpPr>
            <p:cNvPr id="231" name="直接箭头连接符 230"/>
            <p:cNvCxnSpPr/>
            <p:nvPr/>
          </p:nvCxnSpPr>
          <p:spPr>
            <a:xfrm>
              <a:off x="5594431" y="1908378"/>
              <a:ext cx="0" cy="126223"/>
            </a:xfrm>
            <a:prstGeom prst="straightConnector1">
              <a:avLst/>
            </a:prstGeom>
            <a:noFill/>
            <a:ln w="12700" cap="flat" cmpd="sng" algn="ctr">
              <a:solidFill>
                <a:schemeClr val="tx1"/>
              </a:solidFill>
              <a:prstDash val="solid"/>
              <a:headEnd type="none" w="med" len="med"/>
              <a:tailEnd type="triangle" w="med" len="med"/>
            </a:ln>
            <a:effectLst/>
          </p:spPr>
        </p:cxnSp>
        <p:cxnSp>
          <p:nvCxnSpPr>
            <p:cNvPr id="237" name="直接箭头连接符 236"/>
            <p:cNvCxnSpPr/>
            <p:nvPr/>
          </p:nvCxnSpPr>
          <p:spPr>
            <a:xfrm>
              <a:off x="6928851" y="1908378"/>
              <a:ext cx="0" cy="126223"/>
            </a:xfrm>
            <a:prstGeom prst="straightConnector1">
              <a:avLst/>
            </a:prstGeom>
            <a:noFill/>
            <a:ln w="12700" cap="flat" cmpd="sng" algn="ctr">
              <a:solidFill>
                <a:schemeClr val="tx1"/>
              </a:solidFill>
              <a:prstDash val="solid"/>
              <a:headEnd type="none" w="med" len="med"/>
              <a:tailEnd type="triangle" w="med" len="med"/>
            </a:ln>
            <a:effectLst/>
          </p:spPr>
        </p:cxnSp>
        <p:cxnSp>
          <p:nvCxnSpPr>
            <p:cNvPr id="238" name="直接箭头连接符 237"/>
            <p:cNvCxnSpPr/>
            <p:nvPr/>
          </p:nvCxnSpPr>
          <p:spPr>
            <a:xfrm>
              <a:off x="3408404" y="1908378"/>
              <a:ext cx="0" cy="126223"/>
            </a:xfrm>
            <a:prstGeom prst="straightConnector1">
              <a:avLst/>
            </a:prstGeom>
            <a:noFill/>
            <a:ln w="12700" cap="flat" cmpd="sng" algn="ctr">
              <a:solidFill>
                <a:schemeClr val="tx1"/>
              </a:solidFill>
              <a:prstDash val="solid"/>
              <a:headEnd type="none" w="med" len="med"/>
              <a:tailEnd type="triangle" w="med" len="med"/>
            </a:ln>
            <a:effectLst/>
          </p:spPr>
        </p:cxnSp>
        <p:cxnSp>
          <p:nvCxnSpPr>
            <p:cNvPr id="239" name="直接箭头连接符 238"/>
            <p:cNvCxnSpPr/>
            <p:nvPr/>
          </p:nvCxnSpPr>
          <p:spPr>
            <a:xfrm>
              <a:off x="4113920" y="1908378"/>
              <a:ext cx="0" cy="126223"/>
            </a:xfrm>
            <a:prstGeom prst="straightConnector1">
              <a:avLst/>
            </a:prstGeom>
            <a:noFill/>
            <a:ln w="12700" cap="flat" cmpd="sng" algn="ctr">
              <a:solidFill>
                <a:schemeClr val="tx1"/>
              </a:solidFill>
              <a:prstDash val="solid"/>
              <a:headEnd type="none" w="med" len="med"/>
              <a:tailEnd type="triangle" w="med" len="med"/>
            </a:ln>
            <a:effectLst/>
          </p:spPr>
        </p:cxnSp>
        <p:cxnSp>
          <p:nvCxnSpPr>
            <p:cNvPr id="242" name="直接箭头连接符 241"/>
            <p:cNvCxnSpPr/>
            <p:nvPr/>
          </p:nvCxnSpPr>
          <p:spPr>
            <a:xfrm>
              <a:off x="4838223" y="1908378"/>
              <a:ext cx="0" cy="126223"/>
            </a:xfrm>
            <a:prstGeom prst="straightConnector1">
              <a:avLst/>
            </a:prstGeom>
            <a:noFill/>
            <a:ln w="12700" cap="flat" cmpd="sng" algn="ctr">
              <a:solidFill>
                <a:schemeClr val="tx1"/>
              </a:solidFill>
              <a:prstDash val="solid"/>
              <a:headEnd type="none" w="med" len="med"/>
              <a:tailEnd type="triangle" w="med" len="med"/>
            </a:ln>
            <a:effectLst/>
          </p:spPr>
        </p:cxnSp>
        <p:cxnSp>
          <p:nvCxnSpPr>
            <p:cNvPr id="227" name="直接箭头连接符 226"/>
            <p:cNvCxnSpPr/>
            <p:nvPr/>
          </p:nvCxnSpPr>
          <p:spPr>
            <a:xfrm>
              <a:off x="2721524" y="2474905"/>
              <a:ext cx="0" cy="410225"/>
            </a:xfrm>
            <a:prstGeom prst="straightConnector1">
              <a:avLst/>
            </a:prstGeom>
            <a:noFill/>
            <a:ln w="12700" cap="flat" cmpd="sng" algn="ctr">
              <a:solidFill>
                <a:schemeClr val="tx1"/>
              </a:solidFill>
              <a:prstDash val="solid"/>
              <a:headEnd type="none" w="med" len="med"/>
              <a:tailEnd type="triangle" w="med" len="med"/>
            </a:ln>
            <a:effectLst/>
          </p:spPr>
        </p:cxnSp>
        <p:cxnSp>
          <p:nvCxnSpPr>
            <p:cNvPr id="234" name="直接箭头连接符 233"/>
            <p:cNvCxnSpPr/>
            <p:nvPr/>
          </p:nvCxnSpPr>
          <p:spPr>
            <a:xfrm>
              <a:off x="5564784" y="2474905"/>
              <a:ext cx="0" cy="410225"/>
            </a:xfrm>
            <a:prstGeom prst="straightConnector1">
              <a:avLst/>
            </a:prstGeom>
            <a:noFill/>
            <a:ln w="12700" cap="flat" cmpd="sng" algn="ctr">
              <a:solidFill>
                <a:schemeClr val="tx1"/>
              </a:solidFill>
              <a:prstDash val="solid"/>
              <a:headEnd type="none" w="med" len="med"/>
              <a:tailEnd type="triangle" w="med" len="med"/>
            </a:ln>
            <a:effectLst/>
          </p:spPr>
        </p:cxnSp>
        <p:cxnSp>
          <p:nvCxnSpPr>
            <p:cNvPr id="235" name="直接箭头连接符 234"/>
            <p:cNvCxnSpPr/>
            <p:nvPr/>
          </p:nvCxnSpPr>
          <p:spPr>
            <a:xfrm>
              <a:off x="6266240" y="2474905"/>
              <a:ext cx="0" cy="410225"/>
            </a:xfrm>
            <a:prstGeom prst="straightConnector1">
              <a:avLst/>
            </a:prstGeom>
            <a:noFill/>
            <a:ln w="12700" cap="flat" cmpd="sng" algn="ctr">
              <a:solidFill>
                <a:schemeClr val="tx1"/>
              </a:solidFill>
              <a:prstDash val="solid"/>
              <a:headEnd type="none" w="med" len="med"/>
              <a:tailEnd type="triangle" w="med" len="med"/>
            </a:ln>
            <a:effectLst/>
          </p:spPr>
        </p:cxnSp>
        <p:cxnSp>
          <p:nvCxnSpPr>
            <p:cNvPr id="236" name="直接箭头连接符 235"/>
            <p:cNvCxnSpPr/>
            <p:nvPr/>
          </p:nvCxnSpPr>
          <p:spPr>
            <a:xfrm>
              <a:off x="6929788" y="2474905"/>
              <a:ext cx="0" cy="410225"/>
            </a:xfrm>
            <a:prstGeom prst="straightConnector1">
              <a:avLst/>
            </a:prstGeom>
            <a:noFill/>
            <a:ln w="12700" cap="flat" cmpd="sng" algn="ctr">
              <a:solidFill>
                <a:schemeClr val="tx1"/>
              </a:solidFill>
              <a:prstDash val="solid"/>
              <a:headEnd type="none" w="med" len="med"/>
              <a:tailEnd type="triangle" w="med" len="med"/>
            </a:ln>
            <a:effectLst/>
          </p:spPr>
        </p:cxnSp>
        <p:cxnSp>
          <p:nvCxnSpPr>
            <p:cNvPr id="240" name="直接箭头连接符 239"/>
            <p:cNvCxnSpPr/>
            <p:nvPr/>
          </p:nvCxnSpPr>
          <p:spPr>
            <a:xfrm>
              <a:off x="3408404" y="2474905"/>
              <a:ext cx="0" cy="410225"/>
            </a:xfrm>
            <a:prstGeom prst="straightConnector1">
              <a:avLst/>
            </a:prstGeom>
            <a:noFill/>
            <a:ln w="12700" cap="flat" cmpd="sng" algn="ctr">
              <a:solidFill>
                <a:schemeClr val="tx1"/>
              </a:solidFill>
              <a:prstDash val="solid"/>
              <a:headEnd type="none" w="med" len="med"/>
              <a:tailEnd type="triangle" w="med" len="med"/>
            </a:ln>
            <a:effectLst/>
          </p:spPr>
        </p:cxnSp>
        <p:cxnSp>
          <p:nvCxnSpPr>
            <p:cNvPr id="241" name="直接箭头连接符 240"/>
            <p:cNvCxnSpPr/>
            <p:nvPr/>
          </p:nvCxnSpPr>
          <p:spPr>
            <a:xfrm>
              <a:off x="4113920" y="2474905"/>
              <a:ext cx="0" cy="410225"/>
            </a:xfrm>
            <a:prstGeom prst="straightConnector1">
              <a:avLst/>
            </a:prstGeom>
            <a:noFill/>
            <a:ln w="12700" cap="flat" cmpd="sng" algn="ctr">
              <a:solidFill>
                <a:schemeClr val="tx1"/>
              </a:solidFill>
              <a:prstDash val="solid"/>
              <a:headEnd type="none" w="med" len="med"/>
              <a:tailEnd type="triangle" w="med" len="med"/>
            </a:ln>
            <a:effectLst/>
          </p:spPr>
        </p:cxnSp>
        <p:cxnSp>
          <p:nvCxnSpPr>
            <p:cNvPr id="243" name="直接箭头连接符 242"/>
            <p:cNvCxnSpPr/>
            <p:nvPr/>
          </p:nvCxnSpPr>
          <p:spPr>
            <a:xfrm>
              <a:off x="4838223" y="2474905"/>
              <a:ext cx="0" cy="410225"/>
            </a:xfrm>
            <a:prstGeom prst="straightConnector1">
              <a:avLst/>
            </a:prstGeom>
            <a:noFill/>
            <a:ln w="12700" cap="flat" cmpd="sng" algn="ctr">
              <a:solidFill>
                <a:schemeClr val="tx1"/>
              </a:solidFill>
              <a:prstDash val="solid"/>
              <a:headEnd type="none" w="med" len="med"/>
              <a:tailEnd type="triangle" w="med" len="med"/>
            </a:ln>
            <a:effectLst/>
          </p:spPr>
        </p:cxnSp>
        <p:cxnSp>
          <p:nvCxnSpPr>
            <p:cNvPr id="225" name="直接箭头连接符 224"/>
            <p:cNvCxnSpPr/>
            <p:nvPr/>
          </p:nvCxnSpPr>
          <p:spPr>
            <a:xfrm>
              <a:off x="1387953" y="1921131"/>
              <a:ext cx="0" cy="991596"/>
            </a:xfrm>
            <a:prstGeom prst="straightConnector1">
              <a:avLst/>
            </a:prstGeom>
            <a:noFill/>
            <a:ln w="12700" cap="flat" cmpd="sng" algn="ctr">
              <a:solidFill>
                <a:schemeClr val="tx1"/>
              </a:solidFill>
              <a:prstDash val="dash"/>
              <a:headEnd type="none" w="med" len="med"/>
              <a:tailEnd type="triangle" w="med" len="med"/>
            </a:ln>
            <a:effectLst/>
          </p:spPr>
        </p:cxnSp>
        <p:cxnSp>
          <p:nvCxnSpPr>
            <p:cNvPr id="246" name="直接箭头连接符 245"/>
            <p:cNvCxnSpPr/>
            <p:nvPr/>
          </p:nvCxnSpPr>
          <p:spPr>
            <a:xfrm>
              <a:off x="2022853" y="1910573"/>
              <a:ext cx="0" cy="991596"/>
            </a:xfrm>
            <a:prstGeom prst="straightConnector1">
              <a:avLst/>
            </a:prstGeom>
            <a:noFill/>
            <a:ln w="12700" cap="flat" cmpd="sng" algn="ctr">
              <a:solidFill>
                <a:schemeClr val="tx1"/>
              </a:solidFill>
              <a:prstDash val="dash"/>
              <a:headEnd type="none" w="med" len="med"/>
              <a:tailEnd type="triangle" w="med" len="med"/>
            </a:ln>
            <a:effectLst/>
          </p:spPr>
        </p:cxnSp>
        <p:cxnSp>
          <p:nvCxnSpPr>
            <p:cNvPr id="267" name="直接箭头连接符 266"/>
            <p:cNvCxnSpPr/>
            <p:nvPr/>
          </p:nvCxnSpPr>
          <p:spPr>
            <a:xfrm>
              <a:off x="1387214" y="3357730"/>
              <a:ext cx="745" cy="378668"/>
            </a:xfrm>
            <a:prstGeom prst="straightConnector1">
              <a:avLst/>
            </a:prstGeom>
            <a:noFill/>
            <a:ln w="12700" cap="flat" cmpd="sng" algn="ctr">
              <a:solidFill>
                <a:schemeClr val="tx1"/>
              </a:solidFill>
              <a:prstDash val="dash"/>
              <a:headEnd type="none" w="med" len="med"/>
              <a:tailEnd type="triangle" w="med" len="med"/>
            </a:ln>
            <a:effectLst/>
          </p:spPr>
        </p:cxnSp>
        <p:cxnSp>
          <p:nvCxnSpPr>
            <p:cNvPr id="268" name="直接箭头连接符 267"/>
            <p:cNvCxnSpPr/>
            <p:nvPr/>
          </p:nvCxnSpPr>
          <p:spPr>
            <a:xfrm>
              <a:off x="1986596" y="3340324"/>
              <a:ext cx="0" cy="378668"/>
            </a:xfrm>
            <a:prstGeom prst="straightConnector1">
              <a:avLst/>
            </a:prstGeom>
            <a:noFill/>
            <a:ln w="12700" cap="flat" cmpd="sng" algn="ctr">
              <a:solidFill>
                <a:schemeClr val="tx1"/>
              </a:solidFill>
              <a:prstDash val="dash"/>
              <a:headEnd type="none" w="med" len="med"/>
              <a:tailEnd type="triangle" w="med" len="med"/>
            </a:ln>
            <a:effectLst/>
          </p:spPr>
        </p:cxnSp>
        <p:cxnSp>
          <p:nvCxnSpPr>
            <p:cNvPr id="269" name="直接箭头连接符 268"/>
            <p:cNvCxnSpPr/>
            <p:nvPr/>
          </p:nvCxnSpPr>
          <p:spPr>
            <a:xfrm>
              <a:off x="2721524" y="3340324"/>
              <a:ext cx="0" cy="378668"/>
            </a:xfrm>
            <a:prstGeom prst="straightConnector1">
              <a:avLst/>
            </a:prstGeom>
            <a:noFill/>
            <a:ln w="12700" cap="flat" cmpd="sng" algn="ctr">
              <a:solidFill>
                <a:schemeClr val="tx1"/>
              </a:solidFill>
              <a:prstDash val="dash"/>
              <a:headEnd type="none" w="med" len="med"/>
              <a:tailEnd type="triangle" w="med" len="med"/>
            </a:ln>
            <a:effectLst/>
          </p:spPr>
        </p:cxnSp>
        <p:cxnSp>
          <p:nvCxnSpPr>
            <p:cNvPr id="278" name="直接箭头连接符 277"/>
            <p:cNvCxnSpPr/>
            <p:nvPr/>
          </p:nvCxnSpPr>
          <p:spPr>
            <a:xfrm>
              <a:off x="5504038" y="3340324"/>
              <a:ext cx="0" cy="378668"/>
            </a:xfrm>
            <a:prstGeom prst="straightConnector1">
              <a:avLst/>
            </a:prstGeom>
            <a:noFill/>
            <a:ln w="12700" cap="flat" cmpd="sng" algn="ctr">
              <a:solidFill>
                <a:schemeClr val="tx1"/>
              </a:solidFill>
              <a:prstDash val="dash"/>
              <a:headEnd type="none" w="med" len="med"/>
              <a:tailEnd type="triangle" w="med" len="med"/>
            </a:ln>
            <a:effectLst/>
          </p:spPr>
        </p:cxnSp>
        <p:cxnSp>
          <p:nvCxnSpPr>
            <p:cNvPr id="283" name="直接箭头连接符 282"/>
            <p:cNvCxnSpPr/>
            <p:nvPr/>
          </p:nvCxnSpPr>
          <p:spPr>
            <a:xfrm>
              <a:off x="3408404" y="3340324"/>
              <a:ext cx="0" cy="378668"/>
            </a:xfrm>
            <a:prstGeom prst="straightConnector1">
              <a:avLst/>
            </a:prstGeom>
            <a:noFill/>
            <a:ln w="12700" cap="flat" cmpd="sng" algn="ctr">
              <a:solidFill>
                <a:schemeClr val="tx1"/>
              </a:solidFill>
              <a:prstDash val="dash"/>
              <a:headEnd type="none" w="med" len="med"/>
              <a:tailEnd type="triangle" w="med" len="med"/>
            </a:ln>
            <a:effectLst/>
          </p:spPr>
        </p:cxnSp>
        <p:cxnSp>
          <p:nvCxnSpPr>
            <p:cNvPr id="284" name="直接箭头连接符 283"/>
            <p:cNvCxnSpPr/>
            <p:nvPr/>
          </p:nvCxnSpPr>
          <p:spPr>
            <a:xfrm>
              <a:off x="4113920" y="3340324"/>
              <a:ext cx="0" cy="378668"/>
            </a:xfrm>
            <a:prstGeom prst="straightConnector1">
              <a:avLst/>
            </a:prstGeom>
            <a:noFill/>
            <a:ln w="12700" cap="flat" cmpd="sng" algn="ctr">
              <a:solidFill>
                <a:schemeClr val="tx1"/>
              </a:solidFill>
              <a:prstDash val="dash"/>
              <a:headEnd type="none" w="med" len="med"/>
              <a:tailEnd type="triangle" w="med" len="med"/>
            </a:ln>
            <a:effectLst/>
          </p:spPr>
        </p:cxnSp>
        <p:cxnSp>
          <p:nvCxnSpPr>
            <p:cNvPr id="290" name="直接箭头连接符 289"/>
            <p:cNvCxnSpPr/>
            <p:nvPr/>
          </p:nvCxnSpPr>
          <p:spPr>
            <a:xfrm>
              <a:off x="4838223" y="3340324"/>
              <a:ext cx="0" cy="378668"/>
            </a:xfrm>
            <a:prstGeom prst="straightConnector1">
              <a:avLst/>
            </a:prstGeom>
            <a:noFill/>
            <a:ln w="12700" cap="flat" cmpd="sng" algn="ctr">
              <a:solidFill>
                <a:schemeClr val="tx1"/>
              </a:solidFill>
              <a:prstDash val="dash"/>
              <a:headEnd type="none" w="med" len="med"/>
              <a:tailEnd type="triangle" w="med" len="med"/>
            </a:ln>
            <a:effectLst/>
          </p:spPr>
        </p:cxnSp>
        <p:cxnSp>
          <p:nvCxnSpPr>
            <p:cNvPr id="293" name="直接箭头连接符 292"/>
            <p:cNvCxnSpPr/>
            <p:nvPr/>
          </p:nvCxnSpPr>
          <p:spPr>
            <a:xfrm>
              <a:off x="6542160" y="3340324"/>
              <a:ext cx="0" cy="378668"/>
            </a:xfrm>
            <a:prstGeom prst="straightConnector1">
              <a:avLst/>
            </a:prstGeom>
            <a:noFill/>
            <a:ln w="12700" cap="flat" cmpd="sng" algn="ctr">
              <a:solidFill>
                <a:schemeClr val="tx1"/>
              </a:solidFill>
              <a:prstDash val="dash"/>
              <a:headEnd type="none" w="med" len="med"/>
              <a:tailEnd type="triangle" w="med" len="med"/>
            </a:ln>
            <a:effectLst/>
          </p:spPr>
        </p:cxnSp>
        <p:sp>
          <p:nvSpPr>
            <p:cNvPr id="181" name="TextBox 180"/>
            <p:cNvSpPr txBox="1"/>
            <p:nvPr/>
          </p:nvSpPr>
          <p:spPr>
            <a:xfrm>
              <a:off x="1255329" y="1266081"/>
              <a:ext cx="939259" cy="246245"/>
            </a:xfrm>
            <a:prstGeom prst="rect">
              <a:avLst/>
            </a:prstGeom>
            <a:noFill/>
          </p:spPr>
          <p:txBody>
            <a:bodyPr wrap="square" lIns="121944" tIns="60972" rIns="121944" bIns="60972" rtlCol="0">
              <a:spAutoFit/>
            </a:bodyPr>
            <a:lstStyle/>
            <a:p>
              <a:pPr algn="ctr">
                <a:defRPr/>
              </a:pPr>
              <a:r>
                <a:rPr lang="zh-CN" altLang="en-US" sz="800" b="1" kern="0" dirty="0" smtClean="0">
                  <a:solidFill>
                    <a:sysClr val="windowText" lastClr="000000"/>
                  </a:solidFill>
                  <a:latin typeface="FrutigerNext LT Regular" pitchFamily="34" charset="0"/>
                  <a:ea typeface="华文细黑" pitchFamily="2" charset="-122"/>
                </a:rPr>
                <a:t>路由交换</a:t>
              </a:r>
              <a:endParaRPr lang="zh-CN" altLang="en-US" sz="800" b="1" kern="0" dirty="0">
                <a:solidFill>
                  <a:sysClr val="windowText" lastClr="000000"/>
                </a:solidFill>
                <a:latin typeface="FrutigerNext LT Regular" pitchFamily="34" charset="0"/>
                <a:ea typeface="华文细黑" pitchFamily="2" charset="-122"/>
              </a:endParaRPr>
            </a:p>
          </p:txBody>
        </p:sp>
        <p:sp>
          <p:nvSpPr>
            <p:cNvPr id="185" name="TextBox 184"/>
            <p:cNvSpPr txBox="1"/>
            <p:nvPr/>
          </p:nvSpPr>
          <p:spPr>
            <a:xfrm rot="16200000">
              <a:off x="563578" y="1921938"/>
              <a:ext cx="660435" cy="446300"/>
            </a:xfrm>
            <a:prstGeom prst="rect">
              <a:avLst/>
            </a:prstGeom>
            <a:noFill/>
          </p:spPr>
          <p:txBody>
            <a:bodyPr wrap="square" lIns="121944" tIns="60972" rIns="121944" bIns="60972" rtlCol="0">
              <a:spAutoFit/>
            </a:bodyPr>
            <a:lstStyle/>
            <a:p>
              <a:pPr algn="ctr">
                <a:defRPr/>
              </a:pPr>
              <a:r>
                <a:rPr lang="zh-CN" altLang="en-US" sz="1050" b="1" kern="0" dirty="0" smtClean="0">
                  <a:solidFill>
                    <a:sysClr val="windowText" lastClr="000000"/>
                  </a:solidFill>
                  <a:latin typeface="FrutigerNext LT Regular" pitchFamily="34" charset="0"/>
                  <a:ea typeface="华文细黑" pitchFamily="2" charset="-122"/>
                </a:rPr>
                <a:t>工程师级</a:t>
              </a:r>
              <a:endParaRPr lang="zh-CN" altLang="en-US" sz="1050" b="1" kern="0" dirty="0">
                <a:solidFill>
                  <a:sysClr val="windowText" lastClr="000000"/>
                </a:solidFill>
                <a:latin typeface="FrutigerNext LT Regular" pitchFamily="34" charset="0"/>
                <a:ea typeface="华文细黑" pitchFamily="2" charset="-122"/>
              </a:endParaRPr>
            </a:p>
          </p:txBody>
        </p:sp>
        <p:sp>
          <p:nvSpPr>
            <p:cNvPr id="186" name="TextBox 185"/>
            <p:cNvSpPr txBox="1"/>
            <p:nvPr/>
          </p:nvSpPr>
          <p:spPr>
            <a:xfrm rot="16200000">
              <a:off x="476036" y="2907232"/>
              <a:ext cx="835521" cy="446300"/>
            </a:xfrm>
            <a:prstGeom prst="rect">
              <a:avLst/>
            </a:prstGeom>
            <a:noFill/>
          </p:spPr>
          <p:txBody>
            <a:bodyPr wrap="square" lIns="121944" tIns="60972" rIns="121944" bIns="60972" rtlCol="0">
              <a:spAutoFit/>
            </a:bodyPr>
            <a:lstStyle/>
            <a:p>
              <a:pPr algn="ctr">
                <a:defRPr/>
              </a:pPr>
              <a:r>
                <a:rPr lang="zh-CN" altLang="en-US" sz="1050" b="1" kern="0" dirty="0" smtClean="0">
                  <a:solidFill>
                    <a:sysClr val="windowText" lastClr="000000"/>
                  </a:solidFill>
                  <a:latin typeface="FrutigerNext LT Regular" pitchFamily="34" charset="0"/>
                  <a:ea typeface="华文细黑" pitchFamily="2" charset="-122"/>
                </a:rPr>
                <a:t>资深工程师级</a:t>
              </a:r>
              <a:endParaRPr lang="zh-CN" altLang="en-US" sz="1050" b="1" kern="0" dirty="0">
                <a:solidFill>
                  <a:sysClr val="windowText" lastClr="000000"/>
                </a:solidFill>
                <a:latin typeface="FrutigerNext LT Regular" pitchFamily="34" charset="0"/>
                <a:ea typeface="华文细黑" pitchFamily="2" charset="-122"/>
              </a:endParaRPr>
            </a:p>
          </p:txBody>
        </p:sp>
        <p:sp>
          <p:nvSpPr>
            <p:cNvPr id="187" name="TextBox 186"/>
            <p:cNvSpPr txBox="1"/>
            <p:nvPr/>
          </p:nvSpPr>
          <p:spPr>
            <a:xfrm>
              <a:off x="2284542" y="1212056"/>
              <a:ext cx="890385" cy="369356"/>
            </a:xfrm>
            <a:prstGeom prst="rect">
              <a:avLst/>
            </a:prstGeom>
            <a:noFill/>
          </p:spPr>
          <p:txBody>
            <a:bodyPr wrap="square" lIns="121944" tIns="60972" rIns="121944" bIns="60972" rtlCol="0">
              <a:spAutoFit/>
            </a:bodyPr>
            <a:lstStyle/>
            <a:p>
              <a:pPr algn="ctr">
                <a:defRPr/>
              </a:pPr>
              <a:endParaRPr lang="en-US" altLang="zh-CN" sz="800" b="1" kern="0" dirty="0" smtClean="0">
                <a:solidFill>
                  <a:sysClr val="windowText" lastClr="000000"/>
                </a:solidFill>
                <a:latin typeface="FrutigerNext LT Regular" pitchFamily="34" charset="0"/>
                <a:ea typeface="华文细黑" pitchFamily="2" charset="-122"/>
              </a:endParaRPr>
            </a:p>
            <a:p>
              <a:pPr algn="ctr">
                <a:defRPr/>
              </a:pPr>
              <a:r>
                <a:rPr lang="en-US" altLang="zh-CN" sz="800" b="1" kern="0" dirty="0" smtClean="0">
                  <a:solidFill>
                    <a:sysClr val="windowText" lastClr="000000"/>
                  </a:solidFill>
                  <a:latin typeface="FrutigerNext LT Regular" pitchFamily="34" charset="0"/>
                  <a:ea typeface="华文细黑" pitchFamily="2" charset="-122"/>
                </a:rPr>
                <a:t>WLAN</a:t>
              </a:r>
              <a:endParaRPr lang="zh-CN" altLang="en-US" sz="800" b="1" kern="0" dirty="0">
                <a:solidFill>
                  <a:sysClr val="windowText" lastClr="000000"/>
                </a:solidFill>
                <a:latin typeface="FrutigerNext LT Regular" pitchFamily="34" charset="0"/>
                <a:ea typeface="华文细黑" pitchFamily="2" charset="-122"/>
              </a:endParaRPr>
            </a:p>
          </p:txBody>
        </p:sp>
        <p:sp>
          <p:nvSpPr>
            <p:cNvPr id="189" name="TextBox 188"/>
            <p:cNvSpPr txBox="1"/>
            <p:nvPr/>
          </p:nvSpPr>
          <p:spPr>
            <a:xfrm>
              <a:off x="6419851" y="1321359"/>
              <a:ext cx="904691" cy="246245"/>
            </a:xfrm>
            <a:prstGeom prst="rect">
              <a:avLst/>
            </a:prstGeom>
            <a:noFill/>
          </p:spPr>
          <p:txBody>
            <a:bodyPr wrap="square" lIns="121944" tIns="60972" rIns="121944" bIns="60972" rtlCol="0">
              <a:spAutoFit/>
            </a:bodyPr>
            <a:lstStyle/>
            <a:p>
              <a:pPr algn="ctr">
                <a:defRPr/>
              </a:pPr>
              <a:r>
                <a:rPr lang="zh-CN" altLang="en-US" sz="800" b="1" kern="0" dirty="0" smtClean="0">
                  <a:solidFill>
                    <a:sysClr val="windowText" lastClr="000000"/>
                  </a:solidFill>
                  <a:latin typeface="FrutigerNext LT Regular" pitchFamily="34" charset="0"/>
                  <a:ea typeface="华文细黑" pitchFamily="2" charset="-122"/>
                </a:rPr>
                <a:t>存储</a:t>
              </a:r>
              <a:endParaRPr lang="zh-CN" altLang="en-US" sz="800" b="1" kern="0" dirty="0">
                <a:solidFill>
                  <a:sysClr val="windowText" lastClr="000000"/>
                </a:solidFill>
                <a:latin typeface="FrutigerNext LT Regular" pitchFamily="34" charset="0"/>
                <a:ea typeface="华文细黑" pitchFamily="2" charset="-122"/>
              </a:endParaRPr>
            </a:p>
          </p:txBody>
        </p:sp>
        <p:sp>
          <p:nvSpPr>
            <p:cNvPr id="194" name="TextBox 193"/>
            <p:cNvSpPr txBox="1"/>
            <p:nvPr/>
          </p:nvSpPr>
          <p:spPr>
            <a:xfrm>
              <a:off x="4979670" y="1311801"/>
              <a:ext cx="1080135" cy="246245"/>
            </a:xfrm>
            <a:prstGeom prst="rect">
              <a:avLst/>
            </a:prstGeom>
            <a:noFill/>
          </p:spPr>
          <p:txBody>
            <a:bodyPr wrap="square" lIns="121944" tIns="60972" rIns="121944" bIns="60972" rtlCol="0">
              <a:spAutoFit/>
            </a:bodyPr>
            <a:lstStyle/>
            <a:p>
              <a:pPr algn="ctr">
                <a:defRPr/>
              </a:pPr>
              <a:r>
                <a:rPr lang="zh-CN" altLang="en-US" sz="800" b="1" kern="0" dirty="0" smtClean="0">
                  <a:solidFill>
                    <a:sysClr val="windowText" lastClr="000000"/>
                  </a:solidFill>
                  <a:latin typeface="FrutigerNext LT Regular" pitchFamily="34" charset="0"/>
                  <a:ea typeface="华文细黑" pitchFamily="2" charset="-122"/>
                </a:rPr>
                <a:t>云计算</a:t>
              </a:r>
              <a:endParaRPr lang="zh-CN" altLang="en-US" sz="800" b="1" kern="0" dirty="0">
                <a:solidFill>
                  <a:sysClr val="windowText" lastClr="000000"/>
                </a:solidFill>
                <a:latin typeface="FrutigerNext LT Regular" pitchFamily="34" charset="0"/>
                <a:ea typeface="华文细黑" pitchFamily="2" charset="-122"/>
              </a:endParaRPr>
            </a:p>
          </p:txBody>
        </p:sp>
        <p:sp>
          <p:nvSpPr>
            <p:cNvPr id="195" name="TextBox 194"/>
            <p:cNvSpPr txBox="1"/>
            <p:nvPr/>
          </p:nvSpPr>
          <p:spPr>
            <a:xfrm>
              <a:off x="5699761" y="1321359"/>
              <a:ext cx="1010268" cy="246245"/>
            </a:xfrm>
            <a:prstGeom prst="rect">
              <a:avLst/>
            </a:prstGeom>
            <a:noFill/>
          </p:spPr>
          <p:txBody>
            <a:bodyPr wrap="square" lIns="121944" tIns="60972" rIns="121944" bIns="60972" rtlCol="0">
              <a:spAutoFit/>
            </a:bodyPr>
            <a:lstStyle/>
            <a:p>
              <a:pPr algn="ctr">
                <a:defRPr/>
              </a:pPr>
              <a:r>
                <a:rPr lang="zh-CN" altLang="en-US" sz="800" b="1" kern="0" dirty="0" smtClean="0">
                  <a:solidFill>
                    <a:sysClr val="windowText" lastClr="000000"/>
                  </a:solidFill>
                  <a:latin typeface="FrutigerNext LT Regular" pitchFamily="34" charset="0"/>
                  <a:ea typeface="华文细黑" pitchFamily="2" charset="-122"/>
                </a:rPr>
                <a:t>服务器</a:t>
              </a:r>
              <a:endParaRPr lang="zh-CN" altLang="en-US" sz="800" b="1" kern="0" dirty="0">
                <a:solidFill>
                  <a:sysClr val="windowText" lastClr="000000"/>
                </a:solidFill>
                <a:latin typeface="FrutigerNext LT Regular" pitchFamily="34" charset="0"/>
                <a:ea typeface="华文细黑" pitchFamily="2" charset="-122"/>
              </a:endParaRPr>
            </a:p>
          </p:txBody>
        </p:sp>
        <p:sp>
          <p:nvSpPr>
            <p:cNvPr id="208" name="TextBox 207"/>
            <p:cNvSpPr txBox="1"/>
            <p:nvPr/>
          </p:nvSpPr>
          <p:spPr>
            <a:xfrm>
              <a:off x="3094037" y="1321359"/>
              <a:ext cx="670755" cy="246245"/>
            </a:xfrm>
            <a:prstGeom prst="rect">
              <a:avLst/>
            </a:prstGeom>
            <a:noFill/>
          </p:spPr>
          <p:txBody>
            <a:bodyPr wrap="square" lIns="121944" tIns="60972" rIns="121944" bIns="60972" rtlCol="0">
              <a:spAutoFit/>
            </a:bodyPr>
            <a:lstStyle/>
            <a:p>
              <a:pPr algn="ctr">
                <a:defRPr/>
              </a:pPr>
              <a:r>
                <a:rPr lang="zh-CN" altLang="en-US" sz="800" b="1" kern="0" dirty="0" smtClean="0">
                  <a:solidFill>
                    <a:sysClr val="windowText" lastClr="000000"/>
                  </a:solidFill>
                  <a:latin typeface="FrutigerNext LT Regular" pitchFamily="34" charset="0"/>
                  <a:ea typeface="华文细黑" pitchFamily="2" charset="-122"/>
                </a:rPr>
                <a:t>无线</a:t>
              </a:r>
              <a:endParaRPr lang="en-US" altLang="zh-CN" sz="800" b="1" kern="0" dirty="0">
                <a:solidFill>
                  <a:sysClr val="windowText" lastClr="000000"/>
                </a:solidFill>
                <a:latin typeface="FrutigerNext LT Regular" pitchFamily="34" charset="0"/>
                <a:ea typeface="华文细黑" pitchFamily="2" charset="-122"/>
              </a:endParaRPr>
            </a:p>
          </p:txBody>
        </p:sp>
        <p:sp>
          <p:nvSpPr>
            <p:cNvPr id="209" name="TextBox 208"/>
            <p:cNvSpPr txBox="1"/>
            <p:nvPr/>
          </p:nvSpPr>
          <p:spPr>
            <a:xfrm>
              <a:off x="3620734" y="1321359"/>
              <a:ext cx="943320" cy="246245"/>
            </a:xfrm>
            <a:prstGeom prst="rect">
              <a:avLst/>
            </a:prstGeom>
            <a:noFill/>
          </p:spPr>
          <p:txBody>
            <a:bodyPr wrap="square" lIns="121944" tIns="60972" rIns="121944" bIns="60972" rtlCol="0">
              <a:spAutoFit/>
            </a:bodyPr>
            <a:lstStyle/>
            <a:p>
              <a:pPr algn="ctr">
                <a:defRPr/>
              </a:pPr>
              <a:r>
                <a:rPr lang="zh-CN" altLang="en-US" sz="800" b="1" kern="0" dirty="0" smtClean="0">
                  <a:solidFill>
                    <a:sysClr val="windowText" lastClr="000000"/>
                  </a:solidFill>
                  <a:latin typeface="FrutigerNext LT Regular" pitchFamily="34" charset="0"/>
                  <a:ea typeface="华文细黑" pitchFamily="2" charset="-122"/>
                </a:rPr>
                <a:t>传送网</a:t>
              </a:r>
              <a:endParaRPr lang="zh-CN" altLang="en-US" sz="800" b="1" kern="0" dirty="0">
                <a:solidFill>
                  <a:sysClr val="windowText" lastClr="000000"/>
                </a:solidFill>
                <a:latin typeface="FrutigerNext LT Regular" pitchFamily="34" charset="0"/>
                <a:ea typeface="华文细黑" pitchFamily="2" charset="-122"/>
              </a:endParaRPr>
            </a:p>
          </p:txBody>
        </p:sp>
        <p:sp>
          <p:nvSpPr>
            <p:cNvPr id="210" name="TextBox 209"/>
            <p:cNvSpPr txBox="1"/>
            <p:nvPr/>
          </p:nvSpPr>
          <p:spPr>
            <a:xfrm>
              <a:off x="4491797" y="1321359"/>
              <a:ext cx="670755" cy="246245"/>
            </a:xfrm>
            <a:prstGeom prst="rect">
              <a:avLst/>
            </a:prstGeom>
            <a:noFill/>
          </p:spPr>
          <p:txBody>
            <a:bodyPr wrap="square" lIns="121944" tIns="60972" rIns="121944" bIns="60972" rtlCol="0">
              <a:spAutoFit/>
            </a:bodyPr>
            <a:lstStyle/>
            <a:p>
              <a:pPr algn="ctr">
                <a:defRPr/>
              </a:pPr>
              <a:r>
                <a:rPr lang="zh-CN" altLang="en-US" sz="800" b="1" kern="0" dirty="0" smtClean="0">
                  <a:solidFill>
                    <a:sysClr val="windowText" lastClr="000000"/>
                  </a:solidFill>
                  <a:latin typeface="FrutigerNext LT Regular" pitchFamily="34" charset="0"/>
                  <a:ea typeface="华文细黑" pitchFamily="2" charset="-122"/>
                </a:rPr>
                <a:t>安全</a:t>
              </a:r>
              <a:endParaRPr lang="zh-CN" altLang="en-US" sz="800" b="1" kern="0" dirty="0">
                <a:solidFill>
                  <a:sysClr val="windowText" lastClr="000000"/>
                </a:solidFill>
                <a:latin typeface="FrutigerNext LT Regular" pitchFamily="34" charset="0"/>
                <a:ea typeface="华文细黑" pitchFamily="2" charset="-122"/>
              </a:endParaRPr>
            </a:p>
          </p:txBody>
        </p:sp>
        <p:cxnSp>
          <p:nvCxnSpPr>
            <p:cNvPr id="213" name="直接连接符 212"/>
            <p:cNvCxnSpPr/>
            <p:nvPr/>
          </p:nvCxnSpPr>
          <p:spPr>
            <a:xfrm>
              <a:off x="756359" y="1533199"/>
              <a:ext cx="7087454" cy="0"/>
            </a:xfrm>
            <a:prstGeom prst="line">
              <a:avLst/>
            </a:prstGeom>
            <a:noFill/>
            <a:ln w="9525" cap="flat" cmpd="sng" algn="ctr">
              <a:solidFill>
                <a:sysClr val="windowText" lastClr="000000"/>
              </a:solidFill>
              <a:prstDash val="solid"/>
            </a:ln>
            <a:effectLst/>
          </p:spPr>
        </p:cxnSp>
        <p:sp>
          <p:nvSpPr>
            <p:cNvPr id="223" name="TextBox 222"/>
            <p:cNvSpPr txBox="1"/>
            <p:nvPr/>
          </p:nvSpPr>
          <p:spPr>
            <a:xfrm>
              <a:off x="659130" y="977035"/>
              <a:ext cx="6809166" cy="338578"/>
            </a:xfrm>
            <a:prstGeom prst="rect">
              <a:avLst/>
            </a:prstGeom>
            <a:noFill/>
          </p:spPr>
          <p:txBody>
            <a:bodyPr wrap="square" lIns="121944" tIns="60972" rIns="121944" bIns="60972" rtlCol="0">
              <a:spAutoFit/>
            </a:bodyPr>
            <a:lstStyle/>
            <a:p>
              <a:pPr algn="ctr">
                <a:defRPr/>
              </a:pPr>
              <a:r>
                <a:rPr lang="en-US" altLang="zh-CN" sz="1400" b="1" kern="0" dirty="0">
                  <a:solidFill>
                    <a:prstClr val="white"/>
                  </a:solidFill>
                  <a:latin typeface="FrutigerNext LT Regular" pitchFamily="34" charset="0"/>
                  <a:ea typeface="华文细黑" pitchFamily="2" charset="-122"/>
                </a:rPr>
                <a:t>ICT</a:t>
              </a:r>
              <a:endParaRPr lang="zh-CN" altLang="en-US" sz="1400" b="1" kern="0" dirty="0">
                <a:solidFill>
                  <a:prstClr val="white"/>
                </a:solidFill>
                <a:latin typeface="FrutigerNext LT Regular" pitchFamily="34" charset="0"/>
                <a:ea typeface="华文细黑" pitchFamily="2" charset="-122"/>
              </a:endParaRPr>
            </a:p>
          </p:txBody>
        </p:sp>
        <p:sp>
          <p:nvSpPr>
            <p:cNvPr id="302" name="TextBox 301"/>
            <p:cNvSpPr txBox="1"/>
            <p:nvPr/>
          </p:nvSpPr>
          <p:spPr>
            <a:xfrm rot="16200000">
              <a:off x="581552" y="3720481"/>
              <a:ext cx="624488" cy="446300"/>
            </a:xfrm>
            <a:prstGeom prst="rect">
              <a:avLst/>
            </a:prstGeom>
            <a:noFill/>
          </p:spPr>
          <p:txBody>
            <a:bodyPr wrap="square" lIns="121944" tIns="60972" rIns="121944" bIns="60972" rtlCol="0">
              <a:spAutoFit/>
            </a:bodyPr>
            <a:lstStyle/>
            <a:p>
              <a:pPr algn="ctr">
                <a:defRPr/>
              </a:pPr>
              <a:r>
                <a:rPr lang="zh-CN" altLang="en-US" sz="1050" b="1" kern="0" dirty="0" smtClean="0">
                  <a:solidFill>
                    <a:sysClr val="windowText" lastClr="000000"/>
                  </a:solidFill>
                  <a:latin typeface="FrutigerNext LT Regular" pitchFamily="34" charset="0"/>
                  <a:ea typeface="华文细黑" pitchFamily="2" charset="-122"/>
                </a:rPr>
                <a:t>专家级</a:t>
              </a:r>
              <a:endParaRPr lang="zh-CN" altLang="en-US" sz="1050" b="1" kern="0" dirty="0">
                <a:solidFill>
                  <a:sysClr val="windowText" lastClr="000000"/>
                </a:solidFill>
                <a:latin typeface="FrutigerNext LT Regular" pitchFamily="34" charset="0"/>
                <a:ea typeface="华文细黑" pitchFamily="2" charset="-122"/>
              </a:endParaRPr>
            </a:p>
          </p:txBody>
        </p:sp>
        <p:sp>
          <p:nvSpPr>
            <p:cNvPr id="399" name="TextBox 398"/>
            <p:cNvSpPr txBox="1"/>
            <p:nvPr/>
          </p:nvSpPr>
          <p:spPr>
            <a:xfrm>
              <a:off x="3899536" y="1700611"/>
              <a:ext cx="670755" cy="277023"/>
            </a:xfrm>
            <a:prstGeom prst="rect">
              <a:avLst/>
            </a:prstGeom>
            <a:noFill/>
          </p:spPr>
          <p:txBody>
            <a:bodyPr wrap="square" lIns="121944" tIns="60972" rIns="121944" bIns="60972" rtlCol="0">
              <a:spAutoFit/>
            </a:bodyPr>
            <a:lstStyle/>
            <a:p>
              <a:pPr algn="ctr">
                <a:defRPr/>
              </a:pPr>
              <a:r>
                <a:rPr lang="en-US" altLang="zh-CN" sz="1000" b="1" kern="0" dirty="0">
                  <a:solidFill>
                    <a:prstClr val="black"/>
                  </a:solidFill>
                  <a:latin typeface="FrutigerNext LT Regular" pitchFamily="34" charset="0"/>
                  <a:ea typeface="华文细黑" pitchFamily="2" charset="-122"/>
                </a:rPr>
                <a:t>HCDA</a:t>
              </a:r>
            </a:p>
          </p:txBody>
        </p:sp>
        <p:sp>
          <p:nvSpPr>
            <p:cNvPr id="401" name="TextBox 400"/>
            <p:cNvSpPr txBox="1"/>
            <p:nvPr/>
          </p:nvSpPr>
          <p:spPr>
            <a:xfrm>
              <a:off x="2352794" y="2096501"/>
              <a:ext cx="722349"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HCNA-WLAN</a:t>
              </a:r>
            </a:p>
          </p:txBody>
        </p:sp>
        <p:sp>
          <p:nvSpPr>
            <p:cNvPr id="404" name="TextBox 403"/>
            <p:cNvSpPr txBox="1"/>
            <p:nvPr/>
          </p:nvSpPr>
          <p:spPr>
            <a:xfrm>
              <a:off x="5866589" y="2096501"/>
              <a:ext cx="763466"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HCNA-Server</a:t>
              </a:r>
            </a:p>
          </p:txBody>
        </p:sp>
        <p:sp>
          <p:nvSpPr>
            <p:cNvPr id="405" name="TextBox 404"/>
            <p:cNvSpPr txBox="1"/>
            <p:nvPr/>
          </p:nvSpPr>
          <p:spPr>
            <a:xfrm>
              <a:off x="5216308" y="2096501"/>
              <a:ext cx="697016"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HCNA-Cloud</a:t>
              </a:r>
            </a:p>
          </p:txBody>
        </p:sp>
        <p:sp>
          <p:nvSpPr>
            <p:cNvPr id="406" name="TextBox 405"/>
            <p:cNvSpPr txBox="1"/>
            <p:nvPr/>
          </p:nvSpPr>
          <p:spPr>
            <a:xfrm>
              <a:off x="3086444" y="2096501"/>
              <a:ext cx="701123"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HCNA-LTE</a:t>
              </a:r>
            </a:p>
          </p:txBody>
        </p:sp>
        <p:sp>
          <p:nvSpPr>
            <p:cNvPr id="407" name="TextBox 406"/>
            <p:cNvSpPr txBox="1"/>
            <p:nvPr/>
          </p:nvSpPr>
          <p:spPr>
            <a:xfrm>
              <a:off x="3657951" y="2096501"/>
              <a:ext cx="920606" cy="369356"/>
            </a:xfrm>
            <a:prstGeom prst="rect">
              <a:avLst/>
            </a:prstGeom>
            <a:noFill/>
          </p:spPr>
          <p:txBody>
            <a:bodyPr wrap="square" lIns="121944" tIns="60972" rIns="121944" bIns="60972" rtlCol="0">
              <a:spAutoFit/>
            </a:bodyPr>
            <a:lstStyle/>
            <a:p>
              <a:pPr algn="ctr">
                <a:defRPr/>
              </a:pPr>
              <a:r>
                <a:rPr lang="en-US" altLang="zh-CN" sz="800" b="1" kern="0" dirty="0" smtClean="0">
                  <a:solidFill>
                    <a:prstClr val="black"/>
                  </a:solidFill>
                  <a:latin typeface="FrutigerNext LT Regular" pitchFamily="34" charset="0"/>
                  <a:ea typeface="华文细黑" pitchFamily="2" charset="-122"/>
                </a:rPr>
                <a:t>HCNA-Transmission</a:t>
              </a:r>
              <a:endParaRPr lang="en-US" altLang="zh-CN" sz="400" b="1" kern="0" dirty="0">
                <a:solidFill>
                  <a:prstClr val="black"/>
                </a:solidFill>
                <a:latin typeface="FrutigerNext LT Regular" pitchFamily="34" charset="0"/>
                <a:ea typeface="华文细黑" pitchFamily="2" charset="-122"/>
              </a:endParaRPr>
            </a:p>
          </p:txBody>
        </p:sp>
        <p:sp>
          <p:nvSpPr>
            <p:cNvPr id="408" name="TextBox 407"/>
            <p:cNvSpPr txBox="1"/>
            <p:nvPr/>
          </p:nvSpPr>
          <p:spPr>
            <a:xfrm>
              <a:off x="4437581" y="2096501"/>
              <a:ext cx="787816"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HCNA-Security</a:t>
              </a:r>
            </a:p>
          </p:txBody>
        </p:sp>
        <p:sp>
          <p:nvSpPr>
            <p:cNvPr id="410" name="TextBox 409"/>
            <p:cNvSpPr txBox="1"/>
            <p:nvPr/>
          </p:nvSpPr>
          <p:spPr>
            <a:xfrm>
              <a:off x="1612300" y="2975705"/>
              <a:ext cx="807798"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HCDP-Carrier</a:t>
              </a:r>
            </a:p>
          </p:txBody>
        </p:sp>
        <p:sp>
          <p:nvSpPr>
            <p:cNvPr id="411" name="TextBox 410"/>
            <p:cNvSpPr txBox="1"/>
            <p:nvPr/>
          </p:nvSpPr>
          <p:spPr>
            <a:xfrm>
              <a:off x="2339516" y="2975705"/>
              <a:ext cx="722349"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HCNP-WLAN</a:t>
              </a:r>
            </a:p>
          </p:txBody>
        </p:sp>
        <p:sp>
          <p:nvSpPr>
            <p:cNvPr id="414" name="TextBox 413"/>
            <p:cNvSpPr txBox="1"/>
            <p:nvPr/>
          </p:nvSpPr>
          <p:spPr>
            <a:xfrm>
              <a:off x="5228399" y="2975705"/>
              <a:ext cx="660836"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HCNP-Cloud</a:t>
              </a:r>
            </a:p>
          </p:txBody>
        </p:sp>
        <p:sp>
          <p:nvSpPr>
            <p:cNvPr id="415" name="TextBox 414"/>
            <p:cNvSpPr txBox="1"/>
            <p:nvPr/>
          </p:nvSpPr>
          <p:spPr>
            <a:xfrm>
              <a:off x="3080930" y="2975705"/>
              <a:ext cx="670755"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HCNP-LTE</a:t>
              </a:r>
            </a:p>
          </p:txBody>
        </p:sp>
        <p:sp>
          <p:nvSpPr>
            <p:cNvPr id="416" name="TextBox 415"/>
            <p:cNvSpPr txBox="1"/>
            <p:nvPr/>
          </p:nvSpPr>
          <p:spPr>
            <a:xfrm>
              <a:off x="3598040" y="2975705"/>
              <a:ext cx="1019508" cy="369356"/>
            </a:xfrm>
            <a:prstGeom prst="rect">
              <a:avLst/>
            </a:prstGeom>
            <a:noFill/>
          </p:spPr>
          <p:txBody>
            <a:bodyPr wrap="square" lIns="121944" tIns="60972" rIns="121944" bIns="60972" rtlCol="0">
              <a:spAutoFit/>
            </a:bodyPr>
            <a:lstStyle/>
            <a:p>
              <a:pPr algn="ctr">
                <a:defRPr/>
              </a:pPr>
              <a:r>
                <a:rPr lang="en-US" altLang="zh-CN" sz="800" b="1" kern="0" dirty="0" smtClean="0">
                  <a:solidFill>
                    <a:prstClr val="black"/>
                  </a:solidFill>
                  <a:latin typeface="FrutigerNext LT Regular" pitchFamily="34" charset="0"/>
                  <a:ea typeface="华文细黑" pitchFamily="2" charset="-122"/>
                </a:rPr>
                <a:t>HCNP-</a:t>
              </a:r>
              <a:br>
                <a:rPr lang="en-US" altLang="zh-CN" sz="800" b="1" kern="0" dirty="0" smtClean="0">
                  <a:solidFill>
                    <a:prstClr val="black"/>
                  </a:solidFill>
                  <a:latin typeface="FrutigerNext LT Regular" pitchFamily="34" charset="0"/>
                  <a:ea typeface="华文细黑" pitchFamily="2" charset="-122"/>
                </a:rPr>
              </a:br>
              <a:r>
                <a:rPr lang="en-US" altLang="zh-CN" sz="800" b="1" kern="0" dirty="0" smtClean="0">
                  <a:solidFill>
                    <a:prstClr val="black"/>
                  </a:solidFill>
                  <a:latin typeface="FrutigerNext LT Regular" pitchFamily="34" charset="0"/>
                  <a:ea typeface="华文细黑" pitchFamily="2" charset="-122"/>
                </a:rPr>
                <a:t>Transmission</a:t>
              </a:r>
              <a:endParaRPr lang="en-US" altLang="zh-CN" sz="800" b="1" kern="0" dirty="0">
                <a:solidFill>
                  <a:prstClr val="black"/>
                </a:solidFill>
                <a:latin typeface="FrutigerNext LT Regular" pitchFamily="34" charset="0"/>
                <a:ea typeface="华文细黑" pitchFamily="2" charset="-122"/>
              </a:endParaRPr>
            </a:p>
          </p:txBody>
        </p:sp>
        <p:sp>
          <p:nvSpPr>
            <p:cNvPr id="417" name="TextBox 416"/>
            <p:cNvSpPr txBox="1"/>
            <p:nvPr/>
          </p:nvSpPr>
          <p:spPr>
            <a:xfrm>
              <a:off x="938260" y="2975705"/>
              <a:ext cx="833513"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HCDP-</a:t>
              </a:r>
            </a:p>
            <a:p>
              <a:pPr algn="ctr">
                <a:defRPr/>
              </a:pPr>
              <a:r>
                <a:rPr lang="en-US" altLang="zh-CN" sz="800" b="1" kern="0" dirty="0">
                  <a:solidFill>
                    <a:prstClr val="black"/>
                  </a:solidFill>
                  <a:latin typeface="FrutigerNext LT Regular" pitchFamily="34" charset="0"/>
                  <a:ea typeface="华文细黑" pitchFamily="2" charset="-122"/>
                </a:rPr>
                <a:t>Enterprise</a:t>
              </a:r>
            </a:p>
          </p:txBody>
        </p:sp>
        <p:sp>
          <p:nvSpPr>
            <p:cNvPr id="418" name="TextBox 417"/>
            <p:cNvSpPr txBox="1"/>
            <p:nvPr/>
          </p:nvSpPr>
          <p:spPr>
            <a:xfrm>
              <a:off x="4434112" y="2975705"/>
              <a:ext cx="761881"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HCNP-Security</a:t>
              </a:r>
            </a:p>
          </p:txBody>
        </p:sp>
        <p:sp>
          <p:nvSpPr>
            <p:cNvPr id="419" name="TextBox 418"/>
            <p:cNvSpPr txBox="1"/>
            <p:nvPr/>
          </p:nvSpPr>
          <p:spPr>
            <a:xfrm>
              <a:off x="6231439" y="2975705"/>
              <a:ext cx="866614"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HCNP-Storage</a:t>
              </a:r>
            </a:p>
          </p:txBody>
        </p:sp>
        <p:sp>
          <p:nvSpPr>
            <p:cNvPr id="421" name="TextBox 420"/>
            <p:cNvSpPr txBox="1"/>
            <p:nvPr/>
          </p:nvSpPr>
          <p:spPr>
            <a:xfrm>
              <a:off x="1612304" y="3769037"/>
              <a:ext cx="807795"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HCIE-Carrier</a:t>
              </a:r>
            </a:p>
          </p:txBody>
        </p:sp>
        <p:sp>
          <p:nvSpPr>
            <p:cNvPr id="422" name="TextBox 421"/>
            <p:cNvSpPr txBox="1"/>
            <p:nvPr/>
          </p:nvSpPr>
          <p:spPr>
            <a:xfrm>
              <a:off x="2349320" y="3769037"/>
              <a:ext cx="722349"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HCIE-WLAN</a:t>
              </a:r>
            </a:p>
          </p:txBody>
        </p:sp>
        <p:sp>
          <p:nvSpPr>
            <p:cNvPr id="425" name="TextBox 424"/>
            <p:cNvSpPr txBox="1"/>
            <p:nvPr/>
          </p:nvSpPr>
          <p:spPr>
            <a:xfrm>
              <a:off x="5252174" y="3769037"/>
              <a:ext cx="670755"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HCIE-Cloud</a:t>
              </a:r>
            </a:p>
          </p:txBody>
        </p:sp>
        <p:sp>
          <p:nvSpPr>
            <p:cNvPr id="426" name="TextBox 425"/>
            <p:cNvSpPr txBox="1"/>
            <p:nvPr/>
          </p:nvSpPr>
          <p:spPr>
            <a:xfrm>
              <a:off x="3093142" y="3769037"/>
              <a:ext cx="670755"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HCIE-LTE</a:t>
              </a:r>
            </a:p>
          </p:txBody>
        </p:sp>
        <p:sp>
          <p:nvSpPr>
            <p:cNvPr id="427" name="TextBox 426"/>
            <p:cNvSpPr txBox="1"/>
            <p:nvPr/>
          </p:nvSpPr>
          <p:spPr>
            <a:xfrm>
              <a:off x="3657952" y="3769037"/>
              <a:ext cx="937205" cy="369356"/>
            </a:xfrm>
            <a:prstGeom prst="rect">
              <a:avLst/>
            </a:prstGeom>
            <a:noFill/>
          </p:spPr>
          <p:txBody>
            <a:bodyPr wrap="square" lIns="121944" tIns="60972" rIns="121944" bIns="60972" rtlCol="0">
              <a:spAutoFit/>
            </a:bodyPr>
            <a:lstStyle/>
            <a:p>
              <a:pPr algn="ctr">
                <a:defRPr/>
              </a:pPr>
              <a:r>
                <a:rPr lang="en-US" altLang="zh-CN" sz="800" b="1" kern="0" dirty="0" smtClean="0">
                  <a:solidFill>
                    <a:prstClr val="black"/>
                  </a:solidFill>
                  <a:latin typeface="FrutigerNext LT Regular" pitchFamily="34" charset="0"/>
                  <a:ea typeface="华文细黑" pitchFamily="2" charset="-122"/>
                </a:rPr>
                <a:t>HCIE-Transmission</a:t>
              </a:r>
              <a:endParaRPr lang="en-US" altLang="zh-CN" sz="400" b="1" kern="0" dirty="0">
                <a:solidFill>
                  <a:prstClr val="black"/>
                </a:solidFill>
                <a:latin typeface="FrutigerNext LT Regular" pitchFamily="34" charset="0"/>
                <a:ea typeface="华文细黑" pitchFamily="2" charset="-122"/>
              </a:endParaRPr>
            </a:p>
          </p:txBody>
        </p:sp>
        <p:sp>
          <p:nvSpPr>
            <p:cNvPr id="428" name="TextBox 427"/>
            <p:cNvSpPr txBox="1"/>
            <p:nvPr/>
          </p:nvSpPr>
          <p:spPr>
            <a:xfrm>
              <a:off x="977477" y="3769037"/>
              <a:ext cx="823709"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HCIE-</a:t>
              </a:r>
            </a:p>
            <a:p>
              <a:pPr algn="ctr">
                <a:defRPr/>
              </a:pPr>
              <a:r>
                <a:rPr lang="en-US" altLang="zh-CN" sz="800" b="1" kern="0" dirty="0" smtClean="0">
                  <a:solidFill>
                    <a:prstClr val="black"/>
                  </a:solidFill>
                  <a:latin typeface="FrutigerNext LT Regular" pitchFamily="34" charset="0"/>
                  <a:ea typeface="华文细黑" pitchFamily="2" charset="-122"/>
                </a:rPr>
                <a:t>Enterprise</a:t>
              </a:r>
              <a:endParaRPr lang="en-US" altLang="zh-CN" sz="800" b="1" kern="0" dirty="0">
                <a:solidFill>
                  <a:prstClr val="black"/>
                </a:solidFill>
                <a:latin typeface="FrutigerNext LT Regular" pitchFamily="34" charset="0"/>
                <a:ea typeface="华文细黑" pitchFamily="2" charset="-122"/>
              </a:endParaRPr>
            </a:p>
          </p:txBody>
        </p:sp>
        <p:sp>
          <p:nvSpPr>
            <p:cNvPr id="429" name="TextBox 428"/>
            <p:cNvSpPr txBox="1"/>
            <p:nvPr/>
          </p:nvSpPr>
          <p:spPr>
            <a:xfrm>
              <a:off x="4463601" y="3769037"/>
              <a:ext cx="761881"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HCIE-Security</a:t>
              </a:r>
            </a:p>
          </p:txBody>
        </p:sp>
        <p:sp>
          <p:nvSpPr>
            <p:cNvPr id="430" name="TextBox 429"/>
            <p:cNvSpPr txBox="1"/>
            <p:nvPr/>
          </p:nvSpPr>
          <p:spPr>
            <a:xfrm>
              <a:off x="6172616" y="3769037"/>
              <a:ext cx="925436" cy="369356"/>
            </a:xfrm>
            <a:prstGeom prst="rect">
              <a:avLst/>
            </a:prstGeom>
            <a:noFill/>
          </p:spPr>
          <p:txBody>
            <a:bodyPr wrap="square" lIns="121944" tIns="60972" rIns="121944" bIns="60972" rtlCol="0">
              <a:spAutoFit/>
            </a:bodyPr>
            <a:lstStyle/>
            <a:p>
              <a:pPr algn="ctr">
                <a:defRPr/>
              </a:pPr>
              <a:r>
                <a:rPr lang="en-US" altLang="zh-CN" sz="800" b="1" kern="0" dirty="0" smtClean="0">
                  <a:solidFill>
                    <a:prstClr val="black"/>
                  </a:solidFill>
                  <a:latin typeface="FrutigerNext LT Regular" pitchFamily="34" charset="0"/>
                  <a:ea typeface="华文细黑" pitchFamily="2" charset="-122"/>
                </a:rPr>
                <a:t>HCIE-</a:t>
              </a:r>
              <a:br>
                <a:rPr lang="en-US" altLang="zh-CN" sz="800" b="1" kern="0" dirty="0" smtClean="0">
                  <a:solidFill>
                    <a:prstClr val="black"/>
                  </a:solidFill>
                  <a:latin typeface="FrutigerNext LT Regular" pitchFamily="34" charset="0"/>
                  <a:ea typeface="华文细黑" pitchFamily="2" charset="-122"/>
                </a:rPr>
              </a:br>
              <a:r>
                <a:rPr lang="en-US" altLang="zh-CN" sz="800" b="1" kern="0" dirty="0" smtClean="0">
                  <a:solidFill>
                    <a:prstClr val="black"/>
                  </a:solidFill>
                  <a:latin typeface="FrutigerNext LT Regular" pitchFamily="34" charset="0"/>
                  <a:ea typeface="华文细黑" pitchFamily="2" charset="-122"/>
                </a:rPr>
                <a:t>Storage</a:t>
              </a:r>
              <a:endParaRPr lang="en-US" altLang="zh-CN" sz="800" b="1" kern="0" dirty="0">
                <a:solidFill>
                  <a:prstClr val="black"/>
                </a:solidFill>
                <a:latin typeface="FrutigerNext LT Regular" pitchFamily="34" charset="0"/>
                <a:ea typeface="华文细黑" pitchFamily="2" charset="-122"/>
              </a:endParaRPr>
            </a:p>
          </p:txBody>
        </p:sp>
        <p:sp>
          <p:nvSpPr>
            <p:cNvPr id="432" name="TextBox 431"/>
            <p:cNvSpPr txBox="1"/>
            <p:nvPr/>
          </p:nvSpPr>
          <p:spPr>
            <a:xfrm>
              <a:off x="6550374" y="2096501"/>
              <a:ext cx="807681" cy="369356"/>
            </a:xfrm>
            <a:prstGeom prst="rect">
              <a:avLst/>
            </a:prstGeom>
            <a:noFill/>
          </p:spPr>
          <p:txBody>
            <a:bodyPr wrap="square" lIns="121944" tIns="60972" rIns="121944" bIns="60972" rtlCol="0">
              <a:spAutoFit/>
            </a:bodyPr>
            <a:lstStyle/>
            <a:p>
              <a:pPr algn="ctr">
                <a:defRPr/>
              </a:pPr>
              <a:r>
                <a:rPr lang="en-US" altLang="zh-CN" sz="800" b="1" kern="0" dirty="0">
                  <a:solidFill>
                    <a:prstClr val="black"/>
                  </a:solidFill>
                  <a:latin typeface="FrutigerNext LT Regular" pitchFamily="34" charset="0"/>
                  <a:ea typeface="华文细黑" pitchFamily="2" charset="-122"/>
                </a:rPr>
                <a:t>HCNA-Storage</a:t>
              </a:r>
            </a:p>
          </p:txBody>
        </p:sp>
      </p:grpSp>
    </p:spTree>
    <p:extLst>
      <p:ext uri="{BB962C8B-B14F-4D97-AF65-F5344CB8AC3E}">
        <p14:creationId xmlns="" xmlns:p14="http://schemas.microsoft.com/office/powerpoint/2010/main" val="92701091"/>
      </p:ext>
    </p:extLst>
  </p:cSld>
  <p:clrMapOvr>
    <a:masterClrMapping/>
  </p:clrMapOvr>
  <p:transition advClick="0" advTm="800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888545" y="871274"/>
            <a:ext cx="7398205" cy="3744760"/>
            <a:chOff x="888545" y="871274"/>
            <a:chExt cx="7626063" cy="3744760"/>
          </a:xfrm>
        </p:grpSpPr>
        <p:sp>
          <p:nvSpPr>
            <p:cNvPr id="31" name="Line 129"/>
            <p:cNvSpPr>
              <a:spLocks noChangeShapeType="1"/>
            </p:cNvSpPr>
            <p:nvPr/>
          </p:nvSpPr>
          <p:spPr bwMode="auto">
            <a:xfrm>
              <a:off x="948936" y="2451302"/>
              <a:ext cx="0" cy="1416844"/>
            </a:xfrm>
            <a:prstGeom prst="line">
              <a:avLst/>
            </a:prstGeom>
            <a:noFill/>
            <a:ln w="25400">
              <a:solidFill>
                <a:schemeClr val="bg1">
                  <a:lumMod val="50000"/>
                </a:schemeClr>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1420" tIns="45708" rIns="91420" bIns="45708" anchor="ctr"/>
            <a:lstStyle/>
            <a:p>
              <a:endParaRPr lang="en-US" sz="1400"/>
            </a:p>
          </p:txBody>
        </p:sp>
        <p:sp>
          <p:nvSpPr>
            <p:cNvPr id="32" name="Text Box 134"/>
            <p:cNvSpPr txBox="1">
              <a:spLocks noChangeArrowheads="1"/>
            </p:cNvSpPr>
            <p:nvPr/>
          </p:nvSpPr>
          <p:spPr bwMode="auto">
            <a:xfrm>
              <a:off x="944226" y="2569175"/>
              <a:ext cx="1623219" cy="1477303"/>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1420" tIns="45708" rIns="91420" bIns="45708">
              <a:spAutoFit/>
            </a:bodyPr>
            <a:lstStyle/>
            <a:p>
              <a:pPr marL="185697" indent="-185697">
                <a:spcBef>
                  <a:spcPts val="0"/>
                </a:spcBef>
                <a:spcAft>
                  <a:spcPts val="600"/>
                </a:spcAft>
              </a:pPr>
              <a:r>
                <a:rPr lang="zh-CN" altLang="en-US" sz="1400" b="1" dirty="0" smtClean="0">
                  <a:latin typeface="微软雅黑" pitchFamily="34" charset="-122"/>
                  <a:ea typeface="微软雅黑" pitchFamily="34" charset="-122"/>
                </a:rPr>
                <a:t>华为提供：</a:t>
              </a:r>
              <a:endParaRPr lang="en-US" altLang="zh-CN" sz="1400" b="1" dirty="0" smtClean="0">
                <a:latin typeface="微软雅黑" pitchFamily="34" charset="-122"/>
                <a:ea typeface="微软雅黑" pitchFamily="34" charset="-122"/>
              </a:endParaRPr>
            </a:p>
            <a:p>
              <a:pPr marL="185697" indent="-185697">
                <a:spcBef>
                  <a:spcPts val="0"/>
                </a:spcBef>
                <a:spcAft>
                  <a:spcPts val="600"/>
                </a:spcAft>
                <a:buFont typeface="Arial" pitchFamily="34" charset="0"/>
                <a:buChar char="•"/>
              </a:pPr>
              <a:r>
                <a:rPr lang="zh-CN" altLang="en-US" sz="1400" b="1" dirty="0" smtClean="0">
                  <a:latin typeface="微软雅黑" pitchFamily="34" charset="-122"/>
                  <a:ea typeface="微软雅黑" pitchFamily="34" charset="-122"/>
                </a:rPr>
                <a:t>品牌支撑</a:t>
              </a:r>
              <a:endParaRPr lang="en-US" altLang="zh-CN" sz="1400" b="1" dirty="0" smtClean="0">
                <a:latin typeface="微软雅黑" pitchFamily="34" charset="-122"/>
                <a:ea typeface="微软雅黑" pitchFamily="34" charset="-122"/>
              </a:endParaRPr>
            </a:p>
            <a:p>
              <a:pPr marL="185697" indent="-185697">
                <a:spcBef>
                  <a:spcPts val="0"/>
                </a:spcBef>
                <a:spcAft>
                  <a:spcPts val="600"/>
                </a:spcAft>
                <a:buFont typeface="Arial" pitchFamily="34" charset="0"/>
                <a:buChar char="•"/>
              </a:pPr>
              <a:r>
                <a:rPr lang="zh-CN" altLang="en-US" sz="1400" b="1" dirty="0" smtClean="0">
                  <a:latin typeface="微软雅黑" pitchFamily="34" charset="-122"/>
                  <a:ea typeface="微软雅黑" pitchFamily="34" charset="-122"/>
                </a:rPr>
                <a:t>学院授权</a:t>
              </a:r>
              <a:endParaRPr lang="en-US" altLang="zh-CN" sz="1400" b="1" dirty="0" smtClean="0">
                <a:latin typeface="微软雅黑" pitchFamily="34" charset="-122"/>
                <a:ea typeface="微软雅黑" pitchFamily="34" charset="-122"/>
              </a:endParaRPr>
            </a:p>
            <a:p>
              <a:pPr marL="185697" indent="-185697">
                <a:spcBef>
                  <a:spcPts val="0"/>
                </a:spcBef>
                <a:spcAft>
                  <a:spcPts val="600"/>
                </a:spcAft>
                <a:buFont typeface="Arial" pitchFamily="34" charset="0"/>
                <a:buChar char="•"/>
              </a:pPr>
              <a:r>
                <a:rPr lang="zh-CN" altLang="en-US" sz="1400" b="1" dirty="0" smtClean="0">
                  <a:latin typeface="微软雅黑" pitchFamily="34" charset="-122"/>
                  <a:ea typeface="微软雅黑" pitchFamily="34" charset="-122"/>
                </a:rPr>
                <a:t>课程提供</a:t>
              </a:r>
              <a:endParaRPr lang="en-US" altLang="zh-CN" sz="1400" b="1" dirty="0" smtClean="0">
                <a:latin typeface="微软雅黑" pitchFamily="34" charset="-122"/>
                <a:ea typeface="微软雅黑" pitchFamily="34" charset="-122"/>
              </a:endParaRPr>
            </a:p>
            <a:p>
              <a:pPr marL="185697" indent="-185697">
                <a:spcBef>
                  <a:spcPts val="0"/>
                </a:spcBef>
                <a:spcAft>
                  <a:spcPts val="600"/>
                </a:spcAft>
                <a:buFont typeface="Arial" pitchFamily="34" charset="0"/>
                <a:buChar char="•"/>
              </a:pPr>
              <a:endParaRPr lang="en-US" altLang="zh-CN" sz="1400" b="1" dirty="0" smtClean="0">
                <a:latin typeface="微软雅黑" pitchFamily="34" charset="-122"/>
                <a:ea typeface="微软雅黑" pitchFamily="34" charset="-122"/>
              </a:endParaRPr>
            </a:p>
          </p:txBody>
        </p:sp>
        <p:sp>
          <p:nvSpPr>
            <p:cNvPr id="76" name="TextBox 75"/>
            <p:cNvSpPr txBox="1"/>
            <p:nvPr/>
          </p:nvSpPr>
          <p:spPr>
            <a:xfrm>
              <a:off x="1021282" y="3948298"/>
              <a:ext cx="2517569" cy="442616"/>
            </a:xfrm>
            <a:prstGeom prst="roundRect">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p:spPr>
          <p:txBody>
            <a:bodyPr lIns="0" tIns="45708" rIns="0" bIns="45708" anchor="ctr"/>
            <a:lstStyle>
              <a:defPPr>
                <a:defRPr lang="zh-CN"/>
              </a:defPPr>
              <a:lvl1pPr algn="ctr">
                <a:defRPr sz="1600" kern="0">
                  <a:solidFill>
                    <a:schemeClr val="bg1"/>
                  </a:solidFill>
                  <a:latin typeface="华文细黑" pitchFamily="2" charset="-122"/>
                  <a:ea typeface="华文细黑" pitchFamily="2" charset="-122"/>
                </a:defRPr>
              </a:lvl1pPr>
            </a:lstStyle>
            <a:p>
              <a:pPr>
                <a:defRPr/>
              </a:pPr>
              <a:r>
                <a:rPr lang="zh-CN" altLang="en-US" sz="1800" b="1" dirty="0" smtClean="0">
                  <a:latin typeface="FrutigerNext LT Regular" pitchFamily="34" charset="0"/>
                </a:rPr>
                <a:t>被集成</a:t>
              </a:r>
              <a:endParaRPr lang="zh-CN" altLang="en-US" sz="1800" b="1" dirty="0">
                <a:latin typeface="FrutigerNext LT Regular" pitchFamily="34" charset="0"/>
              </a:endParaRPr>
            </a:p>
          </p:txBody>
        </p:sp>
        <p:sp>
          <p:nvSpPr>
            <p:cNvPr id="77" name="圆角矩形​​ 67"/>
            <p:cNvSpPr/>
            <p:nvPr/>
          </p:nvSpPr>
          <p:spPr bwMode="auto">
            <a:xfrm>
              <a:off x="888545" y="2222220"/>
              <a:ext cx="833378" cy="200358"/>
            </a:xfrm>
            <a:prstGeom prst="roundRect">
              <a:avLst>
                <a:gd name="adj" fmla="val 2086"/>
              </a:avLst>
            </a:prstGeom>
            <a:solidFill>
              <a:srgbClr val="FF9900"/>
            </a:solidFill>
            <a:ln>
              <a:noFill/>
            </a:ln>
            <a:effectLst>
              <a:outerShdw blurRad="40000" dist="23000" dir="5400000" rotWithShape="0">
                <a:srgbClr val="000000">
                  <a:alpha val="35000"/>
                </a:srgbClr>
              </a:outerShdw>
            </a:effectLst>
          </p:spPr>
          <p:txBody>
            <a:bodyPr lIns="0" tIns="54417" rIns="0" bIns="54417" anchor="ctr"/>
            <a:lstStyle/>
            <a:p>
              <a:pPr algn="ctr" fontAlgn="auto">
                <a:spcBef>
                  <a:spcPts val="0"/>
                </a:spcBef>
                <a:spcAft>
                  <a:spcPts val="0"/>
                </a:spcAft>
                <a:defRPr/>
              </a:pPr>
              <a:r>
                <a:rPr lang="zh-CN" altLang="en-US" sz="1400" b="1" kern="0" dirty="0" smtClean="0">
                  <a:latin typeface="Arial"/>
                  <a:ea typeface="华文细黑"/>
                </a:rPr>
                <a:t>推广</a:t>
              </a:r>
              <a:endParaRPr lang="zh-CN" altLang="en-US" sz="1400" b="1" kern="0" dirty="0">
                <a:latin typeface="Arial"/>
                <a:ea typeface="华文细黑"/>
              </a:endParaRPr>
            </a:p>
          </p:txBody>
        </p:sp>
        <p:sp>
          <p:nvSpPr>
            <p:cNvPr id="78" name="圆角矩形​​ 67"/>
            <p:cNvSpPr/>
            <p:nvPr/>
          </p:nvSpPr>
          <p:spPr bwMode="auto">
            <a:xfrm>
              <a:off x="1789093" y="2309797"/>
              <a:ext cx="2391025" cy="184034"/>
            </a:xfrm>
            <a:prstGeom prst="roundRect">
              <a:avLst>
                <a:gd name="adj" fmla="val 2086"/>
              </a:avLst>
            </a:prstGeom>
            <a:solidFill>
              <a:srgbClr val="FF9900"/>
            </a:solidFill>
            <a:ln>
              <a:noFill/>
            </a:ln>
            <a:effectLst>
              <a:outerShdw blurRad="40000" dist="23000" dir="5400000" rotWithShape="0">
                <a:srgbClr val="000000">
                  <a:alpha val="35000"/>
                </a:srgbClr>
              </a:outerShdw>
            </a:effectLst>
          </p:spPr>
          <p:txBody>
            <a:bodyPr lIns="0" tIns="54417" rIns="0" bIns="54417" anchor="ctr"/>
            <a:lstStyle/>
            <a:p>
              <a:pPr algn="ctr" fontAlgn="auto">
                <a:spcBef>
                  <a:spcPts val="0"/>
                </a:spcBef>
                <a:spcAft>
                  <a:spcPts val="0"/>
                </a:spcAft>
                <a:defRPr/>
              </a:pPr>
              <a:r>
                <a:rPr lang="zh-CN" altLang="en-US" sz="1400" b="1" kern="0" dirty="0" smtClean="0">
                  <a:latin typeface="Arial"/>
                  <a:ea typeface="华文细黑"/>
                </a:rPr>
                <a:t>建设</a:t>
              </a:r>
              <a:endParaRPr lang="zh-CN" altLang="en-US" sz="1400" b="1" kern="0" dirty="0">
                <a:latin typeface="Arial"/>
                <a:ea typeface="华文细黑"/>
              </a:endParaRPr>
            </a:p>
          </p:txBody>
        </p:sp>
        <p:sp>
          <p:nvSpPr>
            <p:cNvPr id="80" name="AutoShape 60"/>
            <p:cNvSpPr>
              <a:spLocks noChangeArrowheads="1"/>
            </p:cNvSpPr>
            <p:nvPr/>
          </p:nvSpPr>
          <p:spPr bwMode="auto">
            <a:xfrm>
              <a:off x="4046342" y="2636329"/>
              <a:ext cx="4468266" cy="1979705"/>
            </a:xfrm>
            <a:prstGeom prst="rightArrow">
              <a:avLst>
                <a:gd name="adj1" fmla="val 69473"/>
                <a:gd name="adj2" fmla="val 42204"/>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91420" tIns="45708" rIns="91420" bIns="45708" anchor="ctr">
              <a:sp3d/>
            </a:bodyPr>
            <a:lstStyle/>
            <a:p>
              <a:pPr marL="0" lvl="2" algn="ctr" defTabSz="914199" eaLnBrk="0" fontAlgn="ctr" hangingPunct="0">
                <a:spcBef>
                  <a:spcPts val="0"/>
                </a:spcBef>
                <a:spcAft>
                  <a:spcPts val="0"/>
                </a:spcAft>
                <a:buClr>
                  <a:srgbClr val="FF0000"/>
                </a:buClr>
                <a:buSzPct val="70000"/>
                <a:buFont typeface="Wingdings" pitchFamily="2" charset="2"/>
                <a:buChar char="u"/>
                <a:tabLst>
                  <a:tab pos="136494" algn="l"/>
                </a:tabLst>
                <a:defRPr/>
              </a:pPr>
              <a:endParaRPr lang="zh-CN" altLang="en-US" sz="1400" dirty="0">
                <a:latin typeface="微软雅黑" pitchFamily="34" charset="-122"/>
                <a:ea typeface="微软雅黑" pitchFamily="34" charset="-122"/>
              </a:endParaRPr>
            </a:p>
          </p:txBody>
        </p:sp>
        <p:sp>
          <p:nvSpPr>
            <p:cNvPr id="81" name="矩形 14"/>
            <p:cNvSpPr>
              <a:spLocks noChangeArrowheads="1"/>
            </p:cNvSpPr>
            <p:nvPr/>
          </p:nvSpPr>
          <p:spPr bwMode="auto">
            <a:xfrm>
              <a:off x="5357548" y="3964728"/>
              <a:ext cx="1273175" cy="307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0" tIns="45708" rIns="91420" bIns="45708" numCol="1" anchor="t" anchorCtr="0" compatLnSpc="1">
              <a:prstTxWarp prst="textNoShape">
                <a:avLst/>
              </a:prstTxWarp>
              <a:spAutoFit/>
            </a:bodyPr>
            <a:lstStyle/>
            <a:p>
              <a:pPr algn="ctr" defTabSz="914199"/>
              <a:r>
                <a:rPr lang="zh-CN" altLang="en-US" sz="1400" b="1" dirty="0" smtClean="0">
                  <a:latin typeface="Arial" pitchFamily="34" charset="0"/>
                  <a:cs typeface="Arial" pitchFamily="34" charset="0"/>
                </a:rPr>
                <a:t>学院</a:t>
              </a:r>
            </a:p>
          </p:txBody>
        </p:sp>
        <p:grpSp>
          <p:nvGrpSpPr>
            <p:cNvPr id="2" name="组合 26"/>
            <p:cNvGrpSpPr>
              <a:grpSpLocks noChangeAspect="1"/>
            </p:cNvGrpSpPr>
            <p:nvPr/>
          </p:nvGrpSpPr>
          <p:grpSpPr bwMode="auto">
            <a:xfrm>
              <a:off x="4259964" y="3242269"/>
              <a:ext cx="1297688" cy="672703"/>
              <a:chOff x="1317289" y="2463785"/>
              <a:chExt cx="415318" cy="2705673"/>
            </a:xfrm>
          </p:grpSpPr>
          <p:sp>
            <p:nvSpPr>
              <p:cNvPr id="84" name="圆角矩形 83"/>
              <p:cNvSpPr/>
              <p:nvPr/>
            </p:nvSpPr>
            <p:spPr>
              <a:xfrm>
                <a:off x="1317289" y="2463785"/>
                <a:ext cx="415318" cy="2705673"/>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defTabSz="914199" eaLnBrk="0" fontAlgn="ctr" hangingPunct="0">
                  <a:spcBef>
                    <a:spcPts val="0"/>
                  </a:spcBef>
                  <a:spcAft>
                    <a:spcPts val="0"/>
                  </a:spcAft>
                  <a:buClr>
                    <a:srgbClr val="FF0000"/>
                  </a:buClr>
                  <a:buSzPct val="70000"/>
                  <a:buFont typeface="Wingdings" pitchFamily="2" charset="2"/>
                  <a:buChar char="u"/>
                  <a:defRPr/>
                </a:pPr>
                <a:endParaRPr lang="zh-CN" altLang="en-US" sz="12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85" name="矩形 14"/>
              <p:cNvSpPr>
                <a:spLocks noChangeArrowheads="1"/>
              </p:cNvSpPr>
              <p:nvPr/>
            </p:nvSpPr>
            <p:spPr bwMode="auto">
              <a:xfrm>
                <a:off x="1325004" y="2888180"/>
                <a:ext cx="399887" cy="1856859"/>
              </a:xfrm>
              <a:prstGeom prst="rect">
                <a:avLst/>
              </a:prstGeom>
              <a:noFill/>
              <a:ln w="9525">
                <a:noFill/>
                <a:miter lim="800000"/>
                <a:headEnd/>
                <a:tailEnd/>
              </a:ln>
            </p:spPr>
            <p:txBody>
              <a:bodyPr anchor="ctr">
                <a:spAutoFit/>
              </a:bodyPr>
              <a:lstStyle/>
              <a:p>
                <a:pPr algn="ctr" defTabSz="914199" fontAlgn="auto">
                  <a:spcBef>
                    <a:spcPts val="0"/>
                  </a:spcBef>
                  <a:spcAft>
                    <a:spcPts val="0"/>
                  </a:spcAft>
                  <a:defRPr/>
                </a:pPr>
                <a:r>
                  <a:rPr kumimoji="1" lang="zh-CN" altLang="en-US" sz="1200" dirty="0"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rPr>
                  <a:t>华为设备</a:t>
                </a:r>
                <a:endParaRPr kumimoji="1" lang="en-US" altLang="zh-CN" sz="1200" dirty="0"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a:p>
                <a:pPr algn="ctr" defTabSz="914199" fontAlgn="auto">
                  <a:spcBef>
                    <a:spcPts val="0"/>
                  </a:spcBef>
                  <a:spcAft>
                    <a:spcPts val="0"/>
                  </a:spcAft>
                  <a:defRPr/>
                </a:pPr>
                <a:r>
                  <a:rPr kumimoji="1" lang="zh-CN" altLang="en-US" sz="1200" dirty="0"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rPr>
                  <a:t>华为课程</a:t>
                </a:r>
                <a:endParaRPr kumimoji="1" lang="zh-CN" altLang="en-US" sz="12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grpSp>
        <p:sp>
          <p:nvSpPr>
            <p:cNvPr id="89" name="十字形 88"/>
            <p:cNvSpPr/>
            <p:nvPr/>
          </p:nvSpPr>
          <p:spPr bwMode="auto">
            <a:xfrm>
              <a:off x="5676419" y="3375573"/>
              <a:ext cx="570016" cy="391886"/>
            </a:xfrm>
            <a:prstGeom prst="plus">
              <a:avLst/>
            </a:prstGeom>
            <a:gradFill flip="none" rotWithShape="1">
              <a:gsLst>
                <a:gs pos="0">
                  <a:srgbClr val="FFCF01"/>
                </a:gs>
                <a:gs pos="90000">
                  <a:srgbClr val="E22000"/>
                </a:gs>
              </a:gsLst>
              <a:lin ang="2700000" scaled="1"/>
              <a:tileRect/>
            </a:gradFill>
            <a:ln w="25400">
              <a:noFill/>
            </a:ln>
            <a:effectLst>
              <a:outerShdw blurRad="127000" dist="25400" dir="5220000" algn="ctr">
                <a:srgbClr val="000000">
                  <a:alpha val="33000"/>
                </a:srgbClr>
              </a:outerShdw>
            </a:effectLst>
            <a:scene3d>
              <a:camera prst="orthographicFront"/>
              <a:lightRig rig="flat" dir="t"/>
            </a:scene3d>
            <a:sp3d extrusionH="304800" contourW="19050">
              <a:bevelT prst="convex"/>
              <a:bevelB w="0" h="0"/>
              <a:contourClr>
                <a:srgbClr val="FFE59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lIns="91420" tIns="45708" rIns="91420" bIns="45708"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200" b="1" dirty="0" smtClean="0">
                <a:solidFill>
                  <a:schemeClr val="bg1"/>
                </a:solidFill>
                <a:latin typeface="微软雅黑" pitchFamily="34" charset="-122"/>
                <a:ea typeface="微软雅黑" pitchFamily="34" charset="-122"/>
              </a:endParaRPr>
            </a:p>
          </p:txBody>
        </p:sp>
        <p:grpSp>
          <p:nvGrpSpPr>
            <p:cNvPr id="3" name="组合 26"/>
            <p:cNvGrpSpPr>
              <a:grpSpLocks noChangeAspect="1"/>
            </p:cNvGrpSpPr>
            <p:nvPr/>
          </p:nvGrpSpPr>
          <p:grpSpPr bwMode="auto">
            <a:xfrm>
              <a:off x="6395489" y="3249696"/>
              <a:ext cx="1297688" cy="672703"/>
              <a:chOff x="1317289" y="2463785"/>
              <a:chExt cx="415318" cy="2705673"/>
            </a:xfrm>
          </p:grpSpPr>
          <p:sp>
            <p:nvSpPr>
              <p:cNvPr id="91" name="圆角矩形 90"/>
              <p:cNvSpPr/>
              <p:nvPr/>
            </p:nvSpPr>
            <p:spPr>
              <a:xfrm>
                <a:off x="1317289" y="2463785"/>
                <a:ext cx="415318" cy="2705673"/>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defTabSz="914199" eaLnBrk="0" fontAlgn="ctr" hangingPunct="0">
                  <a:spcBef>
                    <a:spcPts val="0"/>
                  </a:spcBef>
                  <a:spcAft>
                    <a:spcPts val="0"/>
                  </a:spcAft>
                  <a:buClr>
                    <a:srgbClr val="FF0000"/>
                  </a:buClr>
                  <a:buSzPct val="70000"/>
                  <a:buFont typeface="Wingdings" pitchFamily="2" charset="2"/>
                  <a:buChar char="u"/>
                  <a:defRPr/>
                </a:pPr>
                <a:endParaRPr lang="zh-CN" altLang="en-US" sz="12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92" name="矩形 14"/>
              <p:cNvSpPr>
                <a:spLocks noChangeArrowheads="1"/>
              </p:cNvSpPr>
              <p:nvPr/>
            </p:nvSpPr>
            <p:spPr bwMode="auto">
              <a:xfrm>
                <a:off x="1325004" y="2888180"/>
                <a:ext cx="399887" cy="1856859"/>
              </a:xfrm>
              <a:prstGeom prst="rect">
                <a:avLst/>
              </a:prstGeom>
              <a:noFill/>
              <a:ln w="9525">
                <a:noFill/>
                <a:miter lim="800000"/>
                <a:headEnd/>
                <a:tailEnd/>
              </a:ln>
            </p:spPr>
            <p:txBody>
              <a:bodyPr anchor="ctr">
                <a:spAutoFit/>
              </a:bodyPr>
              <a:lstStyle/>
              <a:p>
                <a:pPr algn="ctr" defTabSz="914199" fontAlgn="auto">
                  <a:spcBef>
                    <a:spcPts val="0"/>
                  </a:spcBef>
                  <a:spcAft>
                    <a:spcPts val="0"/>
                  </a:spcAft>
                  <a:defRPr/>
                </a:pPr>
                <a:r>
                  <a:rPr kumimoji="1" lang="zh-CN" altLang="en-US" sz="1200" dirty="0"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rPr>
                  <a:t>合作伙伴</a:t>
                </a:r>
                <a:endParaRPr kumimoji="1" lang="en-US" altLang="zh-CN" sz="1200" dirty="0"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a:p>
                <a:pPr algn="ctr" defTabSz="914199" fontAlgn="auto">
                  <a:spcBef>
                    <a:spcPts val="0"/>
                  </a:spcBef>
                  <a:spcAft>
                    <a:spcPts val="0"/>
                  </a:spcAft>
                  <a:defRPr/>
                </a:pPr>
                <a:r>
                  <a:rPr kumimoji="1" lang="zh-CN" altLang="en-US" sz="1200" dirty="0"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rPr>
                  <a:t>学院运营</a:t>
                </a:r>
                <a:endParaRPr kumimoji="1" lang="zh-CN" altLang="en-US" sz="12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grpSp>
        <p:sp>
          <p:nvSpPr>
            <p:cNvPr id="79" name="圆角矩形​​ 67"/>
            <p:cNvSpPr/>
            <p:nvPr/>
          </p:nvSpPr>
          <p:spPr bwMode="auto">
            <a:xfrm>
              <a:off x="4245306" y="2379570"/>
              <a:ext cx="3948673" cy="203332"/>
            </a:xfrm>
            <a:prstGeom prst="roundRect">
              <a:avLst>
                <a:gd name="adj" fmla="val 2086"/>
              </a:avLst>
            </a:prstGeom>
            <a:solidFill>
              <a:srgbClr val="FF9900"/>
            </a:solidFill>
            <a:ln>
              <a:noFill/>
            </a:ln>
            <a:effectLst>
              <a:outerShdw blurRad="40000" dist="23000" dir="5400000" rotWithShape="0">
                <a:srgbClr val="000000">
                  <a:alpha val="35000"/>
                </a:srgbClr>
              </a:outerShdw>
            </a:effectLst>
          </p:spPr>
          <p:txBody>
            <a:bodyPr lIns="0" tIns="54417" rIns="0" bIns="54417" anchor="ctr"/>
            <a:lstStyle/>
            <a:p>
              <a:pPr algn="ctr" fontAlgn="auto">
                <a:spcBef>
                  <a:spcPts val="0"/>
                </a:spcBef>
                <a:spcAft>
                  <a:spcPts val="0"/>
                </a:spcAft>
                <a:defRPr/>
              </a:pPr>
              <a:r>
                <a:rPr lang="zh-CN" altLang="en-US" sz="1400" b="1" kern="0" dirty="0" smtClean="0">
                  <a:latin typeface="Arial"/>
                  <a:ea typeface="华文细黑"/>
                </a:rPr>
                <a:t>运营</a:t>
              </a:r>
              <a:endParaRPr lang="zh-CN" altLang="en-US" sz="1400" b="1" kern="0" dirty="0">
                <a:latin typeface="Arial"/>
                <a:ea typeface="华文细黑"/>
              </a:endParaRPr>
            </a:p>
          </p:txBody>
        </p:sp>
        <p:sp>
          <p:nvSpPr>
            <p:cNvPr id="93" name="Line 129"/>
            <p:cNvSpPr>
              <a:spLocks noChangeShapeType="1"/>
            </p:cNvSpPr>
            <p:nvPr/>
          </p:nvSpPr>
          <p:spPr bwMode="auto">
            <a:xfrm flipV="1">
              <a:off x="982585" y="1148940"/>
              <a:ext cx="2354383" cy="518"/>
            </a:xfrm>
            <a:prstGeom prst="line">
              <a:avLst/>
            </a:prstGeom>
            <a:noFill/>
            <a:ln w="25400">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1420" tIns="45708" rIns="91420" bIns="45708" anchor="ctr"/>
            <a:lstStyle/>
            <a:p>
              <a:endParaRPr lang="en-US" sz="1400" b="1" dirty="0"/>
            </a:p>
          </p:txBody>
        </p:sp>
        <p:sp>
          <p:nvSpPr>
            <p:cNvPr id="94" name="矩形 93"/>
            <p:cNvSpPr/>
            <p:nvPr/>
          </p:nvSpPr>
          <p:spPr>
            <a:xfrm>
              <a:off x="1821070" y="872759"/>
              <a:ext cx="543698" cy="307752"/>
            </a:xfrm>
            <a:prstGeom prst="rect">
              <a:avLst/>
            </a:prstGeom>
          </p:spPr>
          <p:txBody>
            <a:bodyPr wrap="none" lIns="91420" tIns="45708" rIns="91420" bIns="45708">
              <a:spAutoFit/>
            </a:bodyPr>
            <a:lstStyle/>
            <a:p>
              <a:r>
                <a:rPr lang="zh-CN" altLang="en-US" sz="1400" b="1" dirty="0" smtClean="0">
                  <a:solidFill>
                    <a:srgbClr val="C00000"/>
                  </a:solidFill>
                  <a:latin typeface="微软雅黑" pitchFamily="34" charset="-122"/>
                  <a:ea typeface="微软雅黑" pitchFamily="34" charset="-122"/>
                </a:rPr>
                <a:t>华为</a:t>
              </a:r>
              <a:endParaRPr lang="zh-CN" altLang="en-US" sz="1400" dirty="0">
                <a:solidFill>
                  <a:srgbClr val="C00000"/>
                </a:solidFill>
              </a:endParaRPr>
            </a:p>
          </p:txBody>
        </p:sp>
        <p:sp>
          <p:nvSpPr>
            <p:cNvPr id="95" name="Line 129"/>
            <p:cNvSpPr>
              <a:spLocks noChangeShapeType="1"/>
            </p:cNvSpPr>
            <p:nvPr/>
          </p:nvSpPr>
          <p:spPr bwMode="auto">
            <a:xfrm>
              <a:off x="3462545" y="1147970"/>
              <a:ext cx="4672052" cy="968"/>
            </a:xfrm>
            <a:prstGeom prst="line">
              <a:avLst/>
            </a:prstGeom>
            <a:noFill/>
            <a:ln w="25400">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1420" tIns="45708" rIns="91420" bIns="45708" anchor="ctr"/>
            <a:lstStyle/>
            <a:p>
              <a:endParaRPr lang="en-US" sz="1400" b="1" dirty="0"/>
            </a:p>
          </p:txBody>
        </p:sp>
        <p:sp>
          <p:nvSpPr>
            <p:cNvPr id="96" name="矩形 95"/>
            <p:cNvSpPr/>
            <p:nvPr/>
          </p:nvSpPr>
          <p:spPr>
            <a:xfrm>
              <a:off x="5144156" y="871274"/>
              <a:ext cx="1388283" cy="307752"/>
            </a:xfrm>
            <a:prstGeom prst="rect">
              <a:avLst/>
            </a:prstGeom>
          </p:spPr>
          <p:txBody>
            <a:bodyPr wrap="none" lIns="91420" tIns="45708" rIns="91420" bIns="45708">
              <a:spAutoFit/>
            </a:bodyPr>
            <a:lstStyle/>
            <a:p>
              <a:r>
                <a:rPr lang="zh-CN" altLang="en-US" sz="1400" b="1" dirty="0" smtClean="0">
                  <a:solidFill>
                    <a:srgbClr val="C00000"/>
                  </a:solidFill>
                  <a:latin typeface="微软雅黑" pitchFamily="34" charset="-122"/>
                  <a:ea typeface="微软雅黑" pitchFamily="34" charset="-122"/>
                </a:rPr>
                <a:t>高校</a:t>
              </a:r>
              <a:r>
                <a:rPr lang="en-US" altLang="zh-CN" sz="1400" b="1" dirty="0" smtClean="0">
                  <a:solidFill>
                    <a:srgbClr val="C00000"/>
                  </a:solidFill>
                  <a:latin typeface="微软雅黑" pitchFamily="34" charset="-122"/>
                  <a:ea typeface="微软雅黑" pitchFamily="34" charset="-122"/>
                </a:rPr>
                <a:t>/</a:t>
              </a:r>
              <a:r>
                <a:rPr lang="zh-CN" altLang="en-US" sz="1400" b="1" dirty="0" smtClean="0">
                  <a:solidFill>
                    <a:srgbClr val="C00000"/>
                  </a:solidFill>
                  <a:latin typeface="微软雅黑" pitchFamily="34" charset="-122"/>
                  <a:ea typeface="微软雅黑" pitchFamily="34" charset="-122"/>
                </a:rPr>
                <a:t>合作伙伴</a:t>
              </a:r>
              <a:endParaRPr lang="zh-CN" altLang="en-US" sz="1400" b="1" dirty="0">
                <a:solidFill>
                  <a:srgbClr val="C00000"/>
                </a:solidFill>
                <a:latin typeface="微软雅黑" pitchFamily="34" charset="-122"/>
                <a:ea typeface="微软雅黑" pitchFamily="34" charset="-122"/>
              </a:endParaRPr>
            </a:p>
          </p:txBody>
        </p:sp>
        <p:sp>
          <p:nvSpPr>
            <p:cNvPr id="97" name="Line 129"/>
            <p:cNvSpPr>
              <a:spLocks noChangeShapeType="1"/>
            </p:cNvSpPr>
            <p:nvPr/>
          </p:nvSpPr>
          <p:spPr bwMode="auto">
            <a:xfrm flipV="1">
              <a:off x="3396347" y="935185"/>
              <a:ext cx="1" cy="276101"/>
            </a:xfrm>
            <a:prstGeom prst="line">
              <a:avLst/>
            </a:prstGeom>
            <a:noFill/>
            <a:ln w="25400">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1420" tIns="45708" rIns="91420" bIns="45708" anchor="ctr"/>
            <a:lstStyle/>
            <a:p>
              <a:endParaRPr lang="en-US" sz="1400" b="1" dirty="0"/>
            </a:p>
          </p:txBody>
        </p:sp>
        <p:grpSp>
          <p:nvGrpSpPr>
            <p:cNvPr id="4" name="组合 59"/>
            <p:cNvGrpSpPr/>
            <p:nvPr/>
          </p:nvGrpSpPr>
          <p:grpSpPr>
            <a:xfrm>
              <a:off x="917232" y="1291453"/>
              <a:ext cx="7581517" cy="883754"/>
              <a:chOff x="917231" y="1708957"/>
              <a:chExt cx="7581517" cy="1761319"/>
            </a:xfrm>
          </p:grpSpPr>
          <p:grpSp>
            <p:nvGrpSpPr>
              <p:cNvPr id="5" name="Group 118"/>
              <p:cNvGrpSpPr>
                <a:grpSpLocks/>
              </p:cNvGrpSpPr>
              <p:nvPr/>
            </p:nvGrpSpPr>
            <p:grpSpPr bwMode="auto">
              <a:xfrm>
                <a:off x="940678" y="1712913"/>
                <a:ext cx="1113750" cy="1757362"/>
                <a:chOff x="691" y="1688"/>
                <a:chExt cx="1045" cy="1107"/>
              </a:xfrm>
            </p:grpSpPr>
            <p:sp>
              <p:nvSpPr>
                <p:cNvPr id="9" name="Freeform 8"/>
                <p:cNvSpPr>
                  <a:spLocks/>
                </p:cNvSpPr>
                <p:nvPr/>
              </p:nvSpPr>
              <p:spPr bwMode="auto">
                <a:xfrm>
                  <a:off x="691" y="1688"/>
                  <a:ext cx="1045" cy="1107"/>
                </a:xfrm>
                <a:custGeom>
                  <a:avLst/>
                  <a:gdLst>
                    <a:gd name="T0" fmla="*/ 737 w 1045"/>
                    <a:gd name="T1" fmla="*/ 0 h 1107"/>
                    <a:gd name="T2" fmla="*/ 0 w 1045"/>
                    <a:gd name="T3" fmla="*/ 0 h 1107"/>
                    <a:gd name="T4" fmla="*/ 0 w 1045"/>
                    <a:gd name="T5" fmla="*/ 1107 h 1107"/>
                    <a:gd name="T6" fmla="*/ 737 w 1045"/>
                    <a:gd name="T7" fmla="*/ 1107 h 1107"/>
                    <a:gd name="T8" fmla="*/ 1045 w 1045"/>
                    <a:gd name="T9" fmla="*/ 552 h 1107"/>
                    <a:gd name="T10" fmla="*/ 737 w 1045"/>
                    <a:gd name="T11" fmla="*/ 0 h 1107"/>
                  </a:gdLst>
                  <a:ahLst/>
                  <a:cxnLst>
                    <a:cxn ang="0">
                      <a:pos x="T0" y="T1"/>
                    </a:cxn>
                    <a:cxn ang="0">
                      <a:pos x="T2" y="T3"/>
                    </a:cxn>
                    <a:cxn ang="0">
                      <a:pos x="T4" y="T5"/>
                    </a:cxn>
                    <a:cxn ang="0">
                      <a:pos x="T6" y="T7"/>
                    </a:cxn>
                    <a:cxn ang="0">
                      <a:pos x="T8" y="T9"/>
                    </a:cxn>
                    <a:cxn ang="0">
                      <a:pos x="T10" y="T11"/>
                    </a:cxn>
                  </a:cxnLst>
                  <a:rect l="0" t="0" r="r" b="b"/>
                  <a:pathLst>
                    <a:path w="1045" h="1107">
                      <a:moveTo>
                        <a:pt x="737" y="0"/>
                      </a:moveTo>
                      <a:lnTo>
                        <a:pt x="0" y="0"/>
                      </a:lnTo>
                      <a:lnTo>
                        <a:pt x="0" y="1107"/>
                      </a:lnTo>
                      <a:lnTo>
                        <a:pt x="737" y="1107"/>
                      </a:lnTo>
                      <a:lnTo>
                        <a:pt x="1045" y="552"/>
                      </a:lnTo>
                      <a:lnTo>
                        <a:pt x="737" y="0"/>
                      </a:lnTo>
                      <a:close/>
                    </a:path>
                  </a:pathLst>
                </a:custGeom>
                <a:gradFill rotWithShape="1">
                  <a:gsLst>
                    <a:gs pos="0">
                      <a:srgbClr val="FF9F11"/>
                    </a:gs>
                    <a:gs pos="100000">
                      <a:srgbClr val="FF6600"/>
                    </a:gs>
                  </a:gsLst>
                  <a:lin ang="5400000" scaled="1"/>
                </a:gradFill>
                <a:ln w="12700" cap="flat">
                  <a:solidFill>
                    <a:srgbClr val="FF9900"/>
                  </a:solidFill>
                  <a:prstDash val="solid"/>
                  <a:miter lim="800000"/>
                  <a:headEnd/>
                  <a:tailEnd/>
                </a:ln>
              </p:spPr>
              <p:txBody>
                <a:bodyPr>
                  <a:noAutofit/>
                </a:bodyPr>
                <a:lstStyle/>
                <a:p>
                  <a:endParaRPr lang="en-US" sz="1400"/>
                </a:p>
              </p:txBody>
            </p:sp>
            <p:sp>
              <p:nvSpPr>
                <p:cNvPr id="10" name="Freeform 15"/>
                <p:cNvSpPr>
                  <a:spLocks/>
                </p:cNvSpPr>
                <p:nvPr/>
              </p:nvSpPr>
              <p:spPr bwMode="auto">
                <a:xfrm>
                  <a:off x="691" y="1690"/>
                  <a:ext cx="1042" cy="549"/>
                </a:xfrm>
                <a:custGeom>
                  <a:avLst/>
                  <a:gdLst>
                    <a:gd name="T0" fmla="*/ 737 w 1045"/>
                    <a:gd name="T1" fmla="*/ 0 h 552"/>
                    <a:gd name="T2" fmla="*/ 0 w 1045"/>
                    <a:gd name="T3" fmla="*/ 0 h 552"/>
                    <a:gd name="T4" fmla="*/ 0 w 1045"/>
                    <a:gd name="T5" fmla="*/ 552 h 552"/>
                    <a:gd name="T6" fmla="*/ 1045 w 1045"/>
                    <a:gd name="T7" fmla="*/ 552 h 552"/>
                    <a:gd name="T8" fmla="*/ 1045 w 1045"/>
                    <a:gd name="T9" fmla="*/ 552 h 552"/>
                    <a:gd name="T10" fmla="*/ 737 w 1045"/>
                    <a:gd name="T11" fmla="*/ 0 h 552"/>
                  </a:gdLst>
                  <a:ahLst/>
                  <a:cxnLst>
                    <a:cxn ang="0">
                      <a:pos x="T0" y="T1"/>
                    </a:cxn>
                    <a:cxn ang="0">
                      <a:pos x="T2" y="T3"/>
                    </a:cxn>
                    <a:cxn ang="0">
                      <a:pos x="T4" y="T5"/>
                    </a:cxn>
                    <a:cxn ang="0">
                      <a:pos x="T6" y="T7"/>
                    </a:cxn>
                    <a:cxn ang="0">
                      <a:pos x="T8" y="T9"/>
                    </a:cxn>
                    <a:cxn ang="0">
                      <a:pos x="T10" y="T11"/>
                    </a:cxn>
                  </a:cxnLst>
                  <a:rect l="0" t="0" r="r" b="b"/>
                  <a:pathLst>
                    <a:path w="1045" h="552">
                      <a:moveTo>
                        <a:pt x="737" y="0"/>
                      </a:moveTo>
                      <a:lnTo>
                        <a:pt x="0" y="0"/>
                      </a:lnTo>
                      <a:lnTo>
                        <a:pt x="0" y="552"/>
                      </a:lnTo>
                      <a:lnTo>
                        <a:pt x="1045" y="552"/>
                      </a:lnTo>
                      <a:lnTo>
                        <a:pt x="1045" y="552"/>
                      </a:lnTo>
                      <a:lnTo>
                        <a:pt x="737" y="0"/>
                      </a:lnTo>
                      <a:close/>
                    </a:path>
                  </a:pathLst>
                </a:custGeom>
                <a:gradFill rotWithShape="1">
                  <a:gsLst>
                    <a:gs pos="0">
                      <a:srgbClr val="FFFFFF"/>
                    </a:gs>
                    <a:gs pos="100000">
                      <a:srgbClr val="FF9900">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p>
              </p:txBody>
            </p:sp>
          </p:grpSp>
          <p:sp>
            <p:nvSpPr>
              <p:cNvPr id="8" name="Text Box 123"/>
              <p:cNvSpPr txBox="1">
                <a:spLocks noChangeArrowheads="1"/>
              </p:cNvSpPr>
              <p:nvPr/>
            </p:nvSpPr>
            <p:spPr bwMode="auto">
              <a:xfrm>
                <a:off x="917231" y="2140218"/>
                <a:ext cx="1118013" cy="355600"/>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t">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网院推</a:t>
                </a:r>
                <a:endParaRPr lang="en-US" altLang="zh-CN" sz="1400" b="1" dirty="0" smtClean="0">
                  <a:solidFill>
                    <a:srgbClr val="002060"/>
                  </a:solidFill>
                  <a:latin typeface="微软雅黑" pitchFamily="34" charset="-122"/>
                  <a:ea typeface="微软雅黑" pitchFamily="34" charset="-122"/>
                </a:endParaRPr>
              </a:p>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广授权</a:t>
                </a:r>
                <a:endParaRPr lang="en-US" altLang="zh-CN" sz="1400" b="1" dirty="0">
                  <a:solidFill>
                    <a:srgbClr val="002060"/>
                  </a:solidFill>
                  <a:latin typeface="微软雅黑" pitchFamily="34" charset="-122"/>
                  <a:ea typeface="微软雅黑" pitchFamily="34" charset="-122"/>
                </a:endParaRPr>
              </a:p>
            </p:txBody>
          </p:sp>
          <p:sp>
            <p:nvSpPr>
              <p:cNvPr id="14" name="Freeform 9"/>
              <p:cNvSpPr>
                <a:spLocks/>
              </p:cNvSpPr>
              <p:nvPr/>
            </p:nvSpPr>
            <p:spPr bwMode="auto">
              <a:xfrm>
                <a:off x="1781194" y="1712914"/>
                <a:ext cx="1068879" cy="1757362"/>
              </a:xfrm>
              <a:custGeom>
                <a:avLst/>
                <a:gdLst>
                  <a:gd name="T0" fmla="*/ 739 w 1047"/>
                  <a:gd name="T1" fmla="*/ 0 h 1107"/>
                  <a:gd name="T2" fmla="*/ 0 w 1047"/>
                  <a:gd name="T3" fmla="*/ 0 h 1107"/>
                  <a:gd name="T4" fmla="*/ 308 w 1047"/>
                  <a:gd name="T5" fmla="*/ 552 h 1107"/>
                  <a:gd name="T6" fmla="*/ 0 w 1047"/>
                  <a:gd name="T7" fmla="*/ 1107 h 1107"/>
                  <a:gd name="T8" fmla="*/ 739 w 1047"/>
                  <a:gd name="T9" fmla="*/ 1107 h 1107"/>
                  <a:gd name="T10" fmla="*/ 1047 w 1047"/>
                  <a:gd name="T11" fmla="*/ 552 h 1107"/>
                  <a:gd name="T12" fmla="*/ 739 w 1047"/>
                  <a:gd name="T13" fmla="*/ 0 h 1107"/>
                </a:gdLst>
                <a:ahLst/>
                <a:cxnLst>
                  <a:cxn ang="0">
                    <a:pos x="T0" y="T1"/>
                  </a:cxn>
                  <a:cxn ang="0">
                    <a:pos x="T2" y="T3"/>
                  </a:cxn>
                  <a:cxn ang="0">
                    <a:pos x="T4" y="T5"/>
                  </a:cxn>
                  <a:cxn ang="0">
                    <a:pos x="T6" y="T7"/>
                  </a:cxn>
                  <a:cxn ang="0">
                    <a:pos x="T8" y="T9"/>
                  </a:cxn>
                  <a:cxn ang="0">
                    <a:pos x="T10" y="T11"/>
                  </a:cxn>
                  <a:cxn ang="0">
                    <a:pos x="T12" y="T13"/>
                  </a:cxn>
                </a:cxnLst>
                <a:rect l="0" t="0" r="r" b="b"/>
                <a:pathLst>
                  <a:path w="1047" h="1107">
                    <a:moveTo>
                      <a:pt x="739" y="0"/>
                    </a:moveTo>
                    <a:lnTo>
                      <a:pt x="0" y="0"/>
                    </a:lnTo>
                    <a:lnTo>
                      <a:pt x="308" y="552"/>
                    </a:lnTo>
                    <a:lnTo>
                      <a:pt x="0" y="1107"/>
                    </a:lnTo>
                    <a:lnTo>
                      <a:pt x="739" y="1107"/>
                    </a:lnTo>
                    <a:lnTo>
                      <a:pt x="1047" y="552"/>
                    </a:lnTo>
                    <a:lnTo>
                      <a:pt x="739" y="0"/>
                    </a:lnTo>
                    <a:close/>
                  </a:path>
                </a:pathLst>
              </a:custGeom>
              <a:gradFill rotWithShape="1">
                <a:gsLst>
                  <a:gs pos="0">
                    <a:srgbClr val="FF9F11"/>
                  </a:gs>
                  <a:gs pos="100000">
                    <a:srgbClr val="FF6600"/>
                  </a:gs>
                </a:gsLst>
                <a:lin ang="5400000" scaled="1"/>
              </a:gradFill>
              <a:ln w="12700" cap="flat">
                <a:solidFill>
                  <a:srgbClr val="FF9900"/>
                </a:solidFill>
                <a:prstDash val="solid"/>
                <a:miter lim="800000"/>
                <a:headEnd/>
                <a:tailEnd/>
              </a:ln>
            </p:spPr>
            <p:txBody>
              <a:bodyPr>
                <a:noAutofit/>
              </a:bodyPr>
              <a:lstStyle/>
              <a:p>
                <a:endParaRPr lang="en-US" sz="1400"/>
              </a:p>
            </p:txBody>
          </p:sp>
          <p:sp>
            <p:nvSpPr>
              <p:cNvPr id="15" name="Freeform 16"/>
              <p:cNvSpPr>
                <a:spLocks/>
              </p:cNvSpPr>
              <p:nvPr/>
            </p:nvSpPr>
            <p:spPr bwMode="auto">
              <a:xfrm>
                <a:off x="1781194" y="1712914"/>
                <a:ext cx="1068879" cy="876300"/>
              </a:xfrm>
              <a:custGeom>
                <a:avLst/>
                <a:gdLst>
                  <a:gd name="T0" fmla="*/ 739 w 1047"/>
                  <a:gd name="T1" fmla="*/ 0 h 552"/>
                  <a:gd name="T2" fmla="*/ 0 w 1047"/>
                  <a:gd name="T3" fmla="*/ 0 h 552"/>
                  <a:gd name="T4" fmla="*/ 308 w 1047"/>
                  <a:gd name="T5" fmla="*/ 552 h 552"/>
                  <a:gd name="T6" fmla="*/ 308 w 1047"/>
                  <a:gd name="T7" fmla="*/ 552 h 552"/>
                  <a:gd name="T8" fmla="*/ 1047 w 1047"/>
                  <a:gd name="T9" fmla="*/ 552 h 552"/>
                  <a:gd name="T10" fmla="*/ 1047 w 1047"/>
                  <a:gd name="T11" fmla="*/ 552 h 552"/>
                  <a:gd name="T12" fmla="*/ 739 w 1047"/>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047" h="552">
                    <a:moveTo>
                      <a:pt x="739" y="0"/>
                    </a:moveTo>
                    <a:lnTo>
                      <a:pt x="0" y="0"/>
                    </a:lnTo>
                    <a:lnTo>
                      <a:pt x="308" y="552"/>
                    </a:lnTo>
                    <a:lnTo>
                      <a:pt x="308" y="552"/>
                    </a:lnTo>
                    <a:lnTo>
                      <a:pt x="1047" y="552"/>
                    </a:lnTo>
                    <a:lnTo>
                      <a:pt x="1047" y="552"/>
                    </a:lnTo>
                    <a:lnTo>
                      <a:pt x="739" y="0"/>
                    </a:lnTo>
                    <a:close/>
                  </a:path>
                </a:pathLst>
              </a:custGeom>
              <a:gradFill rotWithShape="1">
                <a:gsLst>
                  <a:gs pos="0">
                    <a:srgbClr val="FFFFFF"/>
                  </a:gs>
                  <a:gs pos="100000">
                    <a:srgbClr val="A3A3A3">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p>
            </p:txBody>
          </p:sp>
          <p:sp>
            <p:nvSpPr>
              <p:cNvPr id="13" name="Text Box 125"/>
              <p:cNvSpPr txBox="1">
                <a:spLocks noChangeArrowheads="1"/>
              </p:cNvSpPr>
              <p:nvPr/>
            </p:nvSpPr>
            <p:spPr bwMode="auto">
              <a:xfrm>
                <a:off x="2082359" y="2200839"/>
                <a:ext cx="626479" cy="374189"/>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网院授权</a:t>
                </a:r>
                <a:endParaRPr lang="en-US" altLang="zh-CN" sz="1400" b="1" dirty="0">
                  <a:solidFill>
                    <a:srgbClr val="002060"/>
                  </a:solidFill>
                  <a:latin typeface="微软雅黑" pitchFamily="34" charset="-122"/>
                  <a:ea typeface="微软雅黑" pitchFamily="34" charset="-122"/>
                </a:endParaRPr>
              </a:p>
            </p:txBody>
          </p:sp>
          <p:sp>
            <p:nvSpPr>
              <p:cNvPr id="38" name="Freeform 9"/>
              <p:cNvSpPr>
                <a:spLocks/>
              </p:cNvSpPr>
              <p:nvPr/>
            </p:nvSpPr>
            <p:spPr bwMode="auto">
              <a:xfrm>
                <a:off x="2586732" y="1710936"/>
                <a:ext cx="1068879" cy="1757362"/>
              </a:xfrm>
              <a:custGeom>
                <a:avLst/>
                <a:gdLst>
                  <a:gd name="T0" fmla="*/ 739 w 1047"/>
                  <a:gd name="T1" fmla="*/ 0 h 1107"/>
                  <a:gd name="T2" fmla="*/ 0 w 1047"/>
                  <a:gd name="T3" fmla="*/ 0 h 1107"/>
                  <a:gd name="T4" fmla="*/ 308 w 1047"/>
                  <a:gd name="T5" fmla="*/ 552 h 1107"/>
                  <a:gd name="T6" fmla="*/ 0 w 1047"/>
                  <a:gd name="T7" fmla="*/ 1107 h 1107"/>
                  <a:gd name="T8" fmla="*/ 739 w 1047"/>
                  <a:gd name="T9" fmla="*/ 1107 h 1107"/>
                  <a:gd name="T10" fmla="*/ 1047 w 1047"/>
                  <a:gd name="T11" fmla="*/ 552 h 1107"/>
                  <a:gd name="T12" fmla="*/ 739 w 1047"/>
                  <a:gd name="T13" fmla="*/ 0 h 1107"/>
                </a:gdLst>
                <a:ahLst/>
                <a:cxnLst>
                  <a:cxn ang="0">
                    <a:pos x="T0" y="T1"/>
                  </a:cxn>
                  <a:cxn ang="0">
                    <a:pos x="T2" y="T3"/>
                  </a:cxn>
                  <a:cxn ang="0">
                    <a:pos x="T4" y="T5"/>
                  </a:cxn>
                  <a:cxn ang="0">
                    <a:pos x="T6" y="T7"/>
                  </a:cxn>
                  <a:cxn ang="0">
                    <a:pos x="T8" y="T9"/>
                  </a:cxn>
                  <a:cxn ang="0">
                    <a:pos x="T10" y="T11"/>
                  </a:cxn>
                  <a:cxn ang="0">
                    <a:pos x="T12" y="T13"/>
                  </a:cxn>
                </a:cxnLst>
                <a:rect l="0" t="0" r="r" b="b"/>
                <a:pathLst>
                  <a:path w="1047" h="1107">
                    <a:moveTo>
                      <a:pt x="739" y="0"/>
                    </a:moveTo>
                    <a:lnTo>
                      <a:pt x="0" y="0"/>
                    </a:lnTo>
                    <a:lnTo>
                      <a:pt x="308" y="552"/>
                    </a:lnTo>
                    <a:lnTo>
                      <a:pt x="0" y="1107"/>
                    </a:lnTo>
                    <a:lnTo>
                      <a:pt x="739" y="1107"/>
                    </a:lnTo>
                    <a:lnTo>
                      <a:pt x="1047" y="552"/>
                    </a:lnTo>
                    <a:lnTo>
                      <a:pt x="739" y="0"/>
                    </a:lnTo>
                    <a:close/>
                  </a:path>
                </a:pathLst>
              </a:custGeom>
              <a:gradFill rotWithShape="1">
                <a:gsLst>
                  <a:gs pos="0">
                    <a:srgbClr val="FF9F11"/>
                  </a:gs>
                  <a:gs pos="100000">
                    <a:srgbClr val="FF6600"/>
                  </a:gs>
                </a:gsLst>
                <a:lin ang="5400000" scaled="1"/>
              </a:gradFill>
              <a:ln w="12700" cap="flat">
                <a:solidFill>
                  <a:srgbClr val="FF9900"/>
                </a:solidFill>
                <a:prstDash val="solid"/>
                <a:miter lim="800000"/>
                <a:headEnd/>
                <a:tailEnd/>
              </a:ln>
            </p:spPr>
            <p:txBody>
              <a:bodyPr>
                <a:noAutofit/>
              </a:bodyPr>
              <a:lstStyle/>
              <a:p>
                <a:endParaRPr lang="en-US" sz="1400"/>
              </a:p>
            </p:txBody>
          </p:sp>
          <p:sp>
            <p:nvSpPr>
              <p:cNvPr id="39" name="Freeform 16"/>
              <p:cNvSpPr>
                <a:spLocks/>
              </p:cNvSpPr>
              <p:nvPr/>
            </p:nvSpPr>
            <p:spPr bwMode="auto">
              <a:xfrm>
                <a:off x="2586732" y="1710936"/>
                <a:ext cx="1068879" cy="876300"/>
              </a:xfrm>
              <a:custGeom>
                <a:avLst/>
                <a:gdLst>
                  <a:gd name="T0" fmla="*/ 739 w 1047"/>
                  <a:gd name="T1" fmla="*/ 0 h 552"/>
                  <a:gd name="T2" fmla="*/ 0 w 1047"/>
                  <a:gd name="T3" fmla="*/ 0 h 552"/>
                  <a:gd name="T4" fmla="*/ 308 w 1047"/>
                  <a:gd name="T5" fmla="*/ 552 h 552"/>
                  <a:gd name="T6" fmla="*/ 308 w 1047"/>
                  <a:gd name="T7" fmla="*/ 552 h 552"/>
                  <a:gd name="T8" fmla="*/ 1047 w 1047"/>
                  <a:gd name="T9" fmla="*/ 552 h 552"/>
                  <a:gd name="T10" fmla="*/ 1047 w 1047"/>
                  <a:gd name="T11" fmla="*/ 552 h 552"/>
                  <a:gd name="T12" fmla="*/ 739 w 1047"/>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047" h="552">
                    <a:moveTo>
                      <a:pt x="739" y="0"/>
                    </a:moveTo>
                    <a:lnTo>
                      <a:pt x="0" y="0"/>
                    </a:lnTo>
                    <a:lnTo>
                      <a:pt x="308" y="552"/>
                    </a:lnTo>
                    <a:lnTo>
                      <a:pt x="308" y="552"/>
                    </a:lnTo>
                    <a:lnTo>
                      <a:pt x="1047" y="552"/>
                    </a:lnTo>
                    <a:lnTo>
                      <a:pt x="1047" y="552"/>
                    </a:lnTo>
                    <a:lnTo>
                      <a:pt x="739" y="0"/>
                    </a:lnTo>
                    <a:close/>
                  </a:path>
                </a:pathLst>
              </a:custGeom>
              <a:gradFill rotWithShape="1">
                <a:gsLst>
                  <a:gs pos="0">
                    <a:srgbClr val="FFFFFF"/>
                  </a:gs>
                  <a:gs pos="100000">
                    <a:srgbClr val="A3A3A3">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p>
            </p:txBody>
          </p:sp>
          <p:sp>
            <p:nvSpPr>
              <p:cNvPr id="37" name="Text Box 125"/>
              <p:cNvSpPr txBox="1">
                <a:spLocks noChangeArrowheads="1"/>
              </p:cNvSpPr>
              <p:nvPr/>
            </p:nvSpPr>
            <p:spPr bwMode="auto">
              <a:xfrm>
                <a:off x="2887897" y="2198862"/>
                <a:ext cx="626479" cy="374189"/>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课程授权</a:t>
                </a:r>
                <a:endParaRPr lang="en-US" altLang="zh-CN" sz="1400" b="1" dirty="0">
                  <a:solidFill>
                    <a:srgbClr val="002060"/>
                  </a:solidFill>
                  <a:latin typeface="微软雅黑" pitchFamily="34" charset="-122"/>
                  <a:ea typeface="微软雅黑" pitchFamily="34" charset="-122"/>
                </a:endParaRPr>
              </a:p>
            </p:txBody>
          </p:sp>
          <p:grpSp>
            <p:nvGrpSpPr>
              <p:cNvPr id="6" name="Group 146"/>
              <p:cNvGrpSpPr>
                <a:grpSpLocks/>
              </p:cNvGrpSpPr>
              <p:nvPr/>
            </p:nvGrpSpPr>
            <p:grpSpPr bwMode="auto">
              <a:xfrm>
                <a:off x="3394219" y="1710939"/>
                <a:ext cx="1068879" cy="1757362"/>
                <a:chOff x="1490" y="1621"/>
                <a:chExt cx="1047" cy="1107"/>
              </a:xfrm>
            </p:grpSpPr>
            <p:sp>
              <p:nvSpPr>
                <p:cNvPr id="43" name="Freeform 9"/>
                <p:cNvSpPr>
                  <a:spLocks/>
                </p:cNvSpPr>
                <p:nvPr/>
              </p:nvSpPr>
              <p:spPr bwMode="auto">
                <a:xfrm>
                  <a:off x="1490" y="1621"/>
                  <a:ext cx="1047" cy="1107"/>
                </a:xfrm>
                <a:custGeom>
                  <a:avLst/>
                  <a:gdLst>
                    <a:gd name="T0" fmla="*/ 739 w 1047"/>
                    <a:gd name="T1" fmla="*/ 0 h 1107"/>
                    <a:gd name="T2" fmla="*/ 0 w 1047"/>
                    <a:gd name="T3" fmla="*/ 0 h 1107"/>
                    <a:gd name="T4" fmla="*/ 308 w 1047"/>
                    <a:gd name="T5" fmla="*/ 552 h 1107"/>
                    <a:gd name="T6" fmla="*/ 0 w 1047"/>
                    <a:gd name="T7" fmla="*/ 1107 h 1107"/>
                    <a:gd name="T8" fmla="*/ 739 w 1047"/>
                    <a:gd name="T9" fmla="*/ 1107 h 1107"/>
                    <a:gd name="T10" fmla="*/ 1047 w 1047"/>
                    <a:gd name="T11" fmla="*/ 552 h 1107"/>
                    <a:gd name="T12" fmla="*/ 739 w 1047"/>
                    <a:gd name="T13" fmla="*/ 0 h 1107"/>
                  </a:gdLst>
                  <a:ahLst/>
                  <a:cxnLst>
                    <a:cxn ang="0">
                      <a:pos x="T0" y="T1"/>
                    </a:cxn>
                    <a:cxn ang="0">
                      <a:pos x="T2" y="T3"/>
                    </a:cxn>
                    <a:cxn ang="0">
                      <a:pos x="T4" y="T5"/>
                    </a:cxn>
                    <a:cxn ang="0">
                      <a:pos x="T6" y="T7"/>
                    </a:cxn>
                    <a:cxn ang="0">
                      <a:pos x="T8" y="T9"/>
                    </a:cxn>
                    <a:cxn ang="0">
                      <a:pos x="T10" y="T11"/>
                    </a:cxn>
                    <a:cxn ang="0">
                      <a:pos x="T12" y="T13"/>
                    </a:cxn>
                  </a:cxnLst>
                  <a:rect l="0" t="0" r="r" b="b"/>
                  <a:pathLst>
                    <a:path w="1047" h="1107">
                      <a:moveTo>
                        <a:pt x="739" y="0"/>
                      </a:moveTo>
                      <a:lnTo>
                        <a:pt x="0" y="0"/>
                      </a:lnTo>
                      <a:lnTo>
                        <a:pt x="308" y="552"/>
                      </a:lnTo>
                      <a:lnTo>
                        <a:pt x="0" y="1107"/>
                      </a:lnTo>
                      <a:lnTo>
                        <a:pt x="739" y="1107"/>
                      </a:lnTo>
                      <a:lnTo>
                        <a:pt x="1047" y="552"/>
                      </a:lnTo>
                      <a:lnTo>
                        <a:pt x="739" y="0"/>
                      </a:lnTo>
                      <a:close/>
                    </a:path>
                  </a:pathLst>
                </a:custGeom>
                <a:solidFill>
                  <a:srgbClr val="9B9B9B"/>
                </a:solidFill>
                <a:ln w="12700" cap="flat">
                  <a:solidFill>
                    <a:srgbClr val="565656"/>
                  </a:solidFill>
                  <a:prstDash val="solid"/>
                  <a:miter lim="800000"/>
                  <a:headEnd/>
                  <a:tailEnd/>
                </a:ln>
              </p:spPr>
              <p:txBody>
                <a:bodyPr>
                  <a:noAutofit/>
                </a:bodyPr>
                <a:lstStyle/>
                <a:p>
                  <a:endParaRPr lang="en-US" sz="1400">
                    <a:solidFill>
                      <a:srgbClr val="002060"/>
                    </a:solidFill>
                  </a:endParaRPr>
                </a:p>
              </p:txBody>
            </p:sp>
            <p:sp>
              <p:nvSpPr>
                <p:cNvPr id="44" name="Freeform 16"/>
                <p:cNvSpPr>
                  <a:spLocks/>
                </p:cNvSpPr>
                <p:nvPr/>
              </p:nvSpPr>
              <p:spPr bwMode="auto">
                <a:xfrm>
                  <a:off x="1490" y="1621"/>
                  <a:ext cx="1047" cy="552"/>
                </a:xfrm>
                <a:custGeom>
                  <a:avLst/>
                  <a:gdLst>
                    <a:gd name="T0" fmla="*/ 739 w 1047"/>
                    <a:gd name="T1" fmla="*/ 0 h 552"/>
                    <a:gd name="T2" fmla="*/ 0 w 1047"/>
                    <a:gd name="T3" fmla="*/ 0 h 552"/>
                    <a:gd name="T4" fmla="*/ 308 w 1047"/>
                    <a:gd name="T5" fmla="*/ 552 h 552"/>
                    <a:gd name="T6" fmla="*/ 308 w 1047"/>
                    <a:gd name="T7" fmla="*/ 552 h 552"/>
                    <a:gd name="T8" fmla="*/ 1047 w 1047"/>
                    <a:gd name="T9" fmla="*/ 552 h 552"/>
                    <a:gd name="T10" fmla="*/ 1047 w 1047"/>
                    <a:gd name="T11" fmla="*/ 552 h 552"/>
                    <a:gd name="T12" fmla="*/ 739 w 1047"/>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047" h="552">
                      <a:moveTo>
                        <a:pt x="739" y="0"/>
                      </a:moveTo>
                      <a:lnTo>
                        <a:pt x="0" y="0"/>
                      </a:lnTo>
                      <a:lnTo>
                        <a:pt x="308" y="552"/>
                      </a:lnTo>
                      <a:lnTo>
                        <a:pt x="308" y="552"/>
                      </a:lnTo>
                      <a:lnTo>
                        <a:pt x="1047" y="552"/>
                      </a:lnTo>
                      <a:lnTo>
                        <a:pt x="1047" y="552"/>
                      </a:lnTo>
                      <a:lnTo>
                        <a:pt x="739" y="0"/>
                      </a:lnTo>
                      <a:close/>
                    </a:path>
                  </a:pathLst>
                </a:custGeom>
                <a:gradFill rotWithShape="1">
                  <a:gsLst>
                    <a:gs pos="0">
                      <a:srgbClr val="FFFFFF"/>
                    </a:gs>
                    <a:gs pos="100000">
                      <a:srgbClr val="A3A3A3">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solidFill>
                      <a:srgbClr val="002060"/>
                    </a:solidFill>
                  </a:endParaRPr>
                </a:p>
              </p:txBody>
            </p:sp>
          </p:grpSp>
          <p:sp>
            <p:nvSpPr>
              <p:cNvPr id="42" name="Text Box 125"/>
              <p:cNvSpPr txBox="1">
                <a:spLocks noChangeArrowheads="1"/>
              </p:cNvSpPr>
              <p:nvPr/>
            </p:nvSpPr>
            <p:spPr bwMode="auto">
              <a:xfrm>
                <a:off x="3705202" y="2198864"/>
                <a:ext cx="767714" cy="330200"/>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实验室构建</a:t>
                </a:r>
                <a:endParaRPr lang="en-US" altLang="zh-CN" sz="1400" b="1" dirty="0" smtClean="0">
                  <a:solidFill>
                    <a:srgbClr val="002060"/>
                  </a:solidFill>
                  <a:latin typeface="微软雅黑" pitchFamily="34" charset="-122"/>
                  <a:ea typeface="微软雅黑" pitchFamily="34" charset="-122"/>
                </a:endParaRPr>
              </a:p>
              <a:p>
                <a:pPr>
                  <a:spcBef>
                    <a:spcPts val="0"/>
                  </a:spcBef>
                  <a:spcAft>
                    <a:spcPts val="600"/>
                  </a:spcAft>
                </a:pPr>
                <a:endParaRPr lang="en-US" altLang="zh-CN" sz="1400" b="1" dirty="0">
                  <a:solidFill>
                    <a:srgbClr val="002060"/>
                  </a:solidFill>
                  <a:latin typeface="微软雅黑" pitchFamily="34" charset="-122"/>
                  <a:ea typeface="微软雅黑" pitchFamily="34" charset="-122"/>
                </a:endParaRPr>
              </a:p>
            </p:txBody>
          </p:sp>
          <p:grpSp>
            <p:nvGrpSpPr>
              <p:cNvPr id="7" name="Group 146"/>
              <p:cNvGrpSpPr>
                <a:grpSpLocks/>
              </p:cNvGrpSpPr>
              <p:nvPr/>
            </p:nvGrpSpPr>
            <p:grpSpPr bwMode="auto">
              <a:xfrm>
                <a:off x="4201719" y="1710939"/>
                <a:ext cx="1068879" cy="1757362"/>
                <a:chOff x="1490" y="1621"/>
                <a:chExt cx="1047" cy="1107"/>
              </a:xfrm>
            </p:grpSpPr>
            <p:sp>
              <p:nvSpPr>
                <p:cNvPr id="48" name="Freeform 9"/>
                <p:cNvSpPr>
                  <a:spLocks/>
                </p:cNvSpPr>
                <p:nvPr/>
              </p:nvSpPr>
              <p:spPr bwMode="auto">
                <a:xfrm>
                  <a:off x="1490" y="1621"/>
                  <a:ext cx="1047" cy="1107"/>
                </a:xfrm>
                <a:custGeom>
                  <a:avLst/>
                  <a:gdLst>
                    <a:gd name="T0" fmla="*/ 739 w 1047"/>
                    <a:gd name="T1" fmla="*/ 0 h 1107"/>
                    <a:gd name="T2" fmla="*/ 0 w 1047"/>
                    <a:gd name="T3" fmla="*/ 0 h 1107"/>
                    <a:gd name="T4" fmla="*/ 308 w 1047"/>
                    <a:gd name="T5" fmla="*/ 552 h 1107"/>
                    <a:gd name="T6" fmla="*/ 0 w 1047"/>
                    <a:gd name="T7" fmla="*/ 1107 h 1107"/>
                    <a:gd name="T8" fmla="*/ 739 w 1047"/>
                    <a:gd name="T9" fmla="*/ 1107 h 1107"/>
                    <a:gd name="T10" fmla="*/ 1047 w 1047"/>
                    <a:gd name="T11" fmla="*/ 552 h 1107"/>
                    <a:gd name="T12" fmla="*/ 739 w 1047"/>
                    <a:gd name="T13" fmla="*/ 0 h 1107"/>
                  </a:gdLst>
                  <a:ahLst/>
                  <a:cxnLst>
                    <a:cxn ang="0">
                      <a:pos x="T0" y="T1"/>
                    </a:cxn>
                    <a:cxn ang="0">
                      <a:pos x="T2" y="T3"/>
                    </a:cxn>
                    <a:cxn ang="0">
                      <a:pos x="T4" y="T5"/>
                    </a:cxn>
                    <a:cxn ang="0">
                      <a:pos x="T6" y="T7"/>
                    </a:cxn>
                    <a:cxn ang="0">
                      <a:pos x="T8" y="T9"/>
                    </a:cxn>
                    <a:cxn ang="0">
                      <a:pos x="T10" y="T11"/>
                    </a:cxn>
                    <a:cxn ang="0">
                      <a:pos x="T12" y="T13"/>
                    </a:cxn>
                  </a:cxnLst>
                  <a:rect l="0" t="0" r="r" b="b"/>
                  <a:pathLst>
                    <a:path w="1047" h="1107">
                      <a:moveTo>
                        <a:pt x="739" y="0"/>
                      </a:moveTo>
                      <a:lnTo>
                        <a:pt x="0" y="0"/>
                      </a:lnTo>
                      <a:lnTo>
                        <a:pt x="308" y="552"/>
                      </a:lnTo>
                      <a:lnTo>
                        <a:pt x="0" y="1107"/>
                      </a:lnTo>
                      <a:lnTo>
                        <a:pt x="739" y="1107"/>
                      </a:lnTo>
                      <a:lnTo>
                        <a:pt x="1047" y="552"/>
                      </a:lnTo>
                      <a:lnTo>
                        <a:pt x="739" y="0"/>
                      </a:lnTo>
                      <a:close/>
                    </a:path>
                  </a:pathLst>
                </a:custGeom>
                <a:solidFill>
                  <a:srgbClr val="9B9B9B"/>
                </a:solidFill>
                <a:ln w="12700" cap="flat">
                  <a:solidFill>
                    <a:srgbClr val="565656"/>
                  </a:solidFill>
                  <a:prstDash val="solid"/>
                  <a:miter lim="800000"/>
                  <a:headEnd/>
                  <a:tailEnd/>
                </a:ln>
              </p:spPr>
              <p:txBody>
                <a:bodyPr>
                  <a:noAutofit/>
                </a:bodyPr>
                <a:lstStyle/>
                <a:p>
                  <a:endParaRPr lang="en-US" sz="1400">
                    <a:solidFill>
                      <a:srgbClr val="002060"/>
                    </a:solidFill>
                  </a:endParaRPr>
                </a:p>
              </p:txBody>
            </p:sp>
            <p:sp>
              <p:nvSpPr>
                <p:cNvPr id="49" name="Freeform 16"/>
                <p:cNvSpPr>
                  <a:spLocks/>
                </p:cNvSpPr>
                <p:nvPr/>
              </p:nvSpPr>
              <p:spPr bwMode="auto">
                <a:xfrm>
                  <a:off x="1490" y="1621"/>
                  <a:ext cx="1047" cy="552"/>
                </a:xfrm>
                <a:custGeom>
                  <a:avLst/>
                  <a:gdLst>
                    <a:gd name="T0" fmla="*/ 739 w 1047"/>
                    <a:gd name="T1" fmla="*/ 0 h 552"/>
                    <a:gd name="T2" fmla="*/ 0 w 1047"/>
                    <a:gd name="T3" fmla="*/ 0 h 552"/>
                    <a:gd name="T4" fmla="*/ 308 w 1047"/>
                    <a:gd name="T5" fmla="*/ 552 h 552"/>
                    <a:gd name="T6" fmla="*/ 308 w 1047"/>
                    <a:gd name="T7" fmla="*/ 552 h 552"/>
                    <a:gd name="T8" fmla="*/ 1047 w 1047"/>
                    <a:gd name="T9" fmla="*/ 552 h 552"/>
                    <a:gd name="T10" fmla="*/ 1047 w 1047"/>
                    <a:gd name="T11" fmla="*/ 552 h 552"/>
                    <a:gd name="T12" fmla="*/ 739 w 1047"/>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047" h="552">
                      <a:moveTo>
                        <a:pt x="739" y="0"/>
                      </a:moveTo>
                      <a:lnTo>
                        <a:pt x="0" y="0"/>
                      </a:lnTo>
                      <a:lnTo>
                        <a:pt x="308" y="552"/>
                      </a:lnTo>
                      <a:lnTo>
                        <a:pt x="308" y="552"/>
                      </a:lnTo>
                      <a:lnTo>
                        <a:pt x="1047" y="552"/>
                      </a:lnTo>
                      <a:lnTo>
                        <a:pt x="1047" y="552"/>
                      </a:lnTo>
                      <a:lnTo>
                        <a:pt x="739" y="0"/>
                      </a:lnTo>
                      <a:close/>
                    </a:path>
                  </a:pathLst>
                </a:custGeom>
                <a:gradFill rotWithShape="1">
                  <a:gsLst>
                    <a:gs pos="0">
                      <a:srgbClr val="FFFFFF"/>
                    </a:gs>
                    <a:gs pos="100000">
                      <a:srgbClr val="A3A3A3">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solidFill>
                      <a:srgbClr val="002060"/>
                    </a:solidFill>
                  </a:endParaRPr>
                </a:p>
              </p:txBody>
            </p:sp>
          </p:grpSp>
          <p:sp>
            <p:nvSpPr>
              <p:cNvPr id="47" name="Text Box 125"/>
              <p:cNvSpPr txBox="1">
                <a:spLocks noChangeArrowheads="1"/>
              </p:cNvSpPr>
              <p:nvPr/>
            </p:nvSpPr>
            <p:spPr bwMode="auto">
              <a:xfrm>
                <a:off x="4502884" y="2198862"/>
                <a:ext cx="624388" cy="467125"/>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师资培养</a:t>
                </a:r>
                <a:endParaRPr lang="en-US" altLang="zh-CN" sz="1400" b="1" dirty="0">
                  <a:solidFill>
                    <a:srgbClr val="002060"/>
                  </a:solidFill>
                  <a:latin typeface="微软雅黑" pitchFamily="34" charset="-122"/>
                  <a:ea typeface="微软雅黑" pitchFamily="34" charset="-122"/>
                </a:endParaRPr>
              </a:p>
            </p:txBody>
          </p:sp>
          <p:grpSp>
            <p:nvGrpSpPr>
              <p:cNvPr id="11" name="Group 146"/>
              <p:cNvGrpSpPr>
                <a:grpSpLocks/>
              </p:cNvGrpSpPr>
              <p:nvPr/>
            </p:nvGrpSpPr>
            <p:grpSpPr bwMode="auto">
              <a:xfrm>
                <a:off x="5007257" y="1708961"/>
                <a:ext cx="1068879" cy="1757362"/>
                <a:chOff x="1490" y="1621"/>
                <a:chExt cx="1047" cy="1107"/>
              </a:xfrm>
            </p:grpSpPr>
            <p:sp>
              <p:nvSpPr>
                <p:cNvPr id="53" name="Freeform 9"/>
                <p:cNvSpPr>
                  <a:spLocks/>
                </p:cNvSpPr>
                <p:nvPr/>
              </p:nvSpPr>
              <p:spPr bwMode="auto">
                <a:xfrm>
                  <a:off x="1490" y="1621"/>
                  <a:ext cx="1047" cy="1107"/>
                </a:xfrm>
                <a:custGeom>
                  <a:avLst/>
                  <a:gdLst>
                    <a:gd name="T0" fmla="*/ 739 w 1047"/>
                    <a:gd name="T1" fmla="*/ 0 h 1107"/>
                    <a:gd name="T2" fmla="*/ 0 w 1047"/>
                    <a:gd name="T3" fmla="*/ 0 h 1107"/>
                    <a:gd name="T4" fmla="*/ 308 w 1047"/>
                    <a:gd name="T5" fmla="*/ 552 h 1107"/>
                    <a:gd name="T6" fmla="*/ 0 w 1047"/>
                    <a:gd name="T7" fmla="*/ 1107 h 1107"/>
                    <a:gd name="T8" fmla="*/ 739 w 1047"/>
                    <a:gd name="T9" fmla="*/ 1107 h 1107"/>
                    <a:gd name="T10" fmla="*/ 1047 w 1047"/>
                    <a:gd name="T11" fmla="*/ 552 h 1107"/>
                    <a:gd name="T12" fmla="*/ 739 w 1047"/>
                    <a:gd name="T13" fmla="*/ 0 h 1107"/>
                  </a:gdLst>
                  <a:ahLst/>
                  <a:cxnLst>
                    <a:cxn ang="0">
                      <a:pos x="T0" y="T1"/>
                    </a:cxn>
                    <a:cxn ang="0">
                      <a:pos x="T2" y="T3"/>
                    </a:cxn>
                    <a:cxn ang="0">
                      <a:pos x="T4" y="T5"/>
                    </a:cxn>
                    <a:cxn ang="0">
                      <a:pos x="T6" y="T7"/>
                    </a:cxn>
                    <a:cxn ang="0">
                      <a:pos x="T8" y="T9"/>
                    </a:cxn>
                    <a:cxn ang="0">
                      <a:pos x="T10" y="T11"/>
                    </a:cxn>
                    <a:cxn ang="0">
                      <a:pos x="T12" y="T13"/>
                    </a:cxn>
                  </a:cxnLst>
                  <a:rect l="0" t="0" r="r" b="b"/>
                  <a:pathLst>
                    <a:path w="1047" h="1107">
                      <a:moveTo>
                        <a:pt x="739" y="0"/>
                      </a:moveTo>
                      <a:lnTo>
                        <a:pt x="0" y="0"/>
                      </a:lnTo>
                      <a:lnTo>
                        <a:pt x="308" y="552"/>
                      </a:lnTo>
                      <a:lnTo>
                        <a:pt x="0" y="1107"/>
                      </a:lnTo>
                      <a:lnTo>
                        <a:pt x="739" y="1107"/>
                      </a:lnTo>
                      <a:lnTo>
                        <a:pt x="1047" y="552"/>
                      </a:lnTo>
                      <a:lnTo>
                        <a:pt x="739" y="0"/>
                      </a:lnTo>
                      <a:close/>
                    </a:path>
                  </a:pathLst>
                </a:custGeom>
                <a:solidFill>
                  <a:srgbClr val="9B9B9B"/>
                </a:solidFill>
                <a:ln w="12700" cap="flat">
                  <a:solidFill>
                    <a:srgbClr val="565656"/>
                  </a:solidFill>
                  <a:prstDash val="solid"/>
                  <a:miter lim="800000"/>
                  <a:headEnd/>
                  <a:tailEnd/>
                </a:ln>
              </p:spPr>
              <p:txBody>
                <a:bodyPr>
                  <a:noAutofit/>
                </a:bodyPr>
                <a:lstStyle/>
                <a:p>
                  <a:endParaRPr lang="en-US" sz="1400">
                    <a:solidFill>
                      <a:srgbClr val="002060"/>
                    </a:solidFill>
                  </a:endParaRPr>
                </a:p>
              </p:txBody>
            </p:sp>
            <p:sp>
              <p:nvSpPr>
                <p:cNvPr id="54" name="Freeform 16"/>
                <p:cNvSpPr>
                  <a:spLocks/>
                </p:cNvSpPr>
                <p:nvPr/>
              </p:nvSpPr>
              <p:spPr bwMode="auto">
                <a:xfrm>
                  <a:off x="1490" y="1621"/>
                  <a:ext cx="1047" cy="552"/>
                </a:xfrm>
                <a:custGeom>
                  <a:avLst/>
                  <a:gdLst>
                    <a:gd name="T0" fmla="*/ 739 w 1047"/>
                    <a:gd name="T1" fmla="*/ 0 h 552"/>
                    <a:gd name="T2" fmla="*/ 0 w 1047"/>
                    <a:gd name="T3" fmla="*/ 0 h 552"/>
                    <a:gd name="T4" fmla="*/ 308 w 1047"/>
                    <a:gd name="T5" fmla="*/ 552 h 552"/>
                    <a:gd name="T6" fmla="*/ 308 w 1047"/>
                    <a:gd name="T7" fmla="*/ 552 h 552"/>
                    <a:gd name="T8" fmla="*/ 1047 w 1047"/>
                    <a:gd name="T9" fmla="*/ 552 h 552"/>
                    <a:gd name="T10" fmla="*/ 1047 w 1047"/>
                    <a:gd name="T11" fmla="*/ 552 h 552"/>
                    <a:gd name="T12" fmla="*/ 739 w 1047"/>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047" h="552">
                      <a:moveTo>
                        <a:pt x="739" y="0"/>
                      </a:moveTo>
                      <a:lnTo>
                        <a:pt x="0" y="0"/>
                      </a:lnTo>
                      <a:lnTo>
                        <a:pt x="308" y="552"/>
                      </a:lnTo>
                      <a:lnTo>
                        <a:pt x="308" y="552"/>
                      </a:lnTo>
                      <a:lnTo>
                        <a:pt x="1047" y="552"/>
                      </a:lnTo>
                      <a:lnTo>
                        <a:pt x="1047" y="552"/>
                      </a:lnTo>
                      <a:lnTo>
                        <a:pt x="739" y="0"/>
                      </a:lnTo>
                      <a:close/>
                    </a:path>
                  </a:pathLst>
                </a:custGeom>
                <a:gradFill rotWithShape="1">
                  <a:gsLst>
                    <a:gs pos="0">
                      <a:srgbClr val="FFFFFF"/>
                    </a:gs>
                    <a:gs pos="100000">
                      <a:srgbClr val="A3A3A3">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solidFill>
                      <a:srgbClr val="002060"/>
                    </a:solidFill>
                  </a:endParaRPr>
                </a:p>
              </p:txBody>
            </p:sp>
          </p:grpSp>
          <p:grpSp>
            <p:nvGrpSpPr>
              <p:cNvPr id="12" name="Group 146"/>
              <p:cNvGrpSpPr>
                <a:grpSpLocks/>
              </p:cNvGrpSpPr>
              <p:nvPr/>
            </p:nvGrpSpPr>
            <p:grpSpPr bwMode="auto">
              <a:xfrm>
                <a:off x="5814744" y="1708964"/>
                <a:ext cx="1068879" cy="1757362"/>
                <a:chOff x="1490" y="1621"/>
                <a:chExt cx="1047" cy="1107"/>
              </a:xfrm>
            </p:grpSpPr>
            <p:sp>
              <p:nvSpPr>
                <p:cNvPr id="58" name="Freeform 9"/>
                <p:cNvSpPr>
                  <a:spLocks/>
                </p:cNvSpPr>
                <p:nvPr/>
              </p:nvSpPr>
              <p:spPr bwMode="auto">
                <a:xfrm>
                  <a:off x="1490" y="1621"/>
                  <a:ext cx="1047" cy="1107"/>
                </a:xfrm>
                <a:custGeom>
                  <a:avLst/>
                  <a:gdLst>
                    <a:gd name="T0" fmla="*/ 739 w 1047"/>
                    <a:gd name="T1" fmla="*/ 0 h 1107"/>
                    <a:gd name="T2" fmla="*/ 0 w 1047"/>
                    <a:gd name="T3" fmla="*/ 0 h 1107"/>
                    <a:gd name="T4" fmla="*/ 308 w 1047"/>
                    <a:gd name="T5" fmla="*/ 552 h 1107"/>
                    <a:gd name="T6" fmla="*/ 0 w 1047"/>
                    <a:gd name="T7" fmla="*/ 1107 h 1107"/>
                    <a:gd name="T8" fmla="*/ 739 w 1047"/>
                    <a:gd name="T9" fmla="*/ 1107 h 1107"/>
                    <a:gd name="T10" fmla="*/ 1047 w 1047"/>
                    <a:gd name="T11" fmla="*/ 552 h 1107"/>
                    <a:gd name="T12" fmla="*/ 739 w 1047"/>
                    <a:gd name="T13" fmla="*/ 0 h 1107"/>
                  </a:gdLst>
                  <a:ahLst/>
                  <a:cxnLst>
                    <a:cxn ang="0">
                      <a:pos x="T0" y="T1"/>
                    </a:cxn>
                    <a:cxn ang="0">
                      <a:pos x="T2" y="T3"/>
                    </a:cxn>
                    <a:cxn ang="0">
                      <a:pos x="T4" y="T5"/>
                    </a:cxn>
                    <a:cxn ang="0">
                      <a:pos x="T6" y="T7"/>
                    </a:cxn>
                    <a:cxn ang="0">
                      <a:pos x="T8" y="T9"/>
                    </a:cxn>
                    <a:cxn ang="0">
                      <a:pos x="T10" y="T11"/>
                    </a:cxn>
                    <a:cxn ang="0">
                      <a:pos x="T12" y="T13"/>
                    </a:cxn>
                  </a:cxnLst>
                  <a:rect l="0" t="0" r="r" b="b"/>
                  <a:pathLst>
                    <a:path w="1047" h="1107">
                      <a:moveTo>
                        <a:pt x="739" y="0"/>
                      </a:moveTo>
                      <a:lnTo>
                        <a:pt x="0" y="0"/>
                      </a:lnTo>
                      <a:lnTo>
                        <a:pt x="308" y="552"/>
                      </a:lnTo>
                      <a:lnTo>
                        <a:pt x="0" y="1107"/>
                      </a:lnTo>
                      <a:lnTo>
                        <a:pt x="739" y="1107"/>
                      </a:lnTo>
                      <a:lnTo>
                        <a:pt x="1047" y="552"/>
                      </a:lnTo>
                      <a:lnTo>
                        <a:pt x="739" y="0"/>
                      </a:lnTo>
                      <a:close/>
                    </a:path>
                  </a:pathLst>
                </a:custGeom>
                <a:solidFill>
                  <a:srgbClr val="9B9B9B"/>
                </a:solidFill>
                <a:ln w="12700" cap="flat">
                  <a:solidFill>
                    <a:srgbClr val="565656"/>
                  </a:solidFill>
                  <a:prstDash val="solid"/>
                  <a:miter lim="800000"/>
                  <a:headEnd/>
                  <a:tailEnd/>
                </a:ln>
              </p:spPr>
              <p:txBody>
                <a:bodyPr>
                  <a:noAutofit/>
                </a:bodyPr>
                <a:lstStyle/>
                <a:p>
                  <a:endParaRPr lang="en-US" sz="1400">
                    <a:solidFill>
                      <a:srgbClr val="002060"/>
                    </a:solidFill>
                  </a:endParaRPr>
                </a:p>
              </p:txBody>
            </p:sp>
            <p:sp>
              <p:nvSpPr>
                <p:cNvPr id="59" name="Freeform 16"/>
                <p:cNvSpPr>
                  <a:spLocks/>
                </p:cNvSpPr>
                <p:nvPr/>
              </p:nvSpPr>
              <p:spPr bwMode="auto">
                <a:xfrm>
                  <a:off x="1490" y="1621"/>
                  <a:ext cx="1047" cy="552"/>
                </a:xfrm>
                <a:custGeom>
                  <a:avLst/>
                  <a:gdLst>
                    <a:gd name="T0" fmla="*/ 739 w 1047"/>
                    <a:gd name="T1" fmla="*/ 0 h 552"/>
                    <a:gd name="T2" fmla="*/ 0 w 1047"/>
                    <a:gd name="T3" fmla="*/ 0 h 552"/>
                    <a:gd name="T4" fmla="*/ 308 w 1047"/>
                    <a:gd name="T5" fmla="*/ 552 h 552"/>
                    <a:gd name="T6" fmla="*/ 308 w 1047"/>
                    <a:gd name="T7" fmla="*/ 552 h 552"/>
                    <a:gd name="T8" fmla="*/ 1047 w 1047"/>
                    <a:gd name="T9" fmla="*/ 552 h 552"/>
                    <a:gd name="T10" fmla="*/ 1047 w 1047"/>
                    <a:gd name="T11" fmla="*/ 552 h 552"/>
                    <a:gd name="T12" fmla="*/ 739 w 1047"/>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047" h="552">
                      <a:moveTo>
                        <a:pt x="739" y="0"/>
                      </a:moveTo>
                      <a:lnTo>
                        <a:pt x="0" y="0"/>
                      </a:lnTo>
                      <a:lnTo>
                        <a:pt x="308" y="552"/>
                      </a:lnTo>
                      <a:lnTo>
                        <a:pt x="308" y="552"/>
                      </a:lnTo>
                      <a:lnTo>
                        <a:pt x="1047" y="552"/>
                      </a:lnTo>
                      <a:lnTo>
                        <a:pt x="1047" y="552"/>
                      </a:lnTo>
                      <a:lnTo>
                        <a:pt x="739" y="0"/>
                      </a:lnTo>
                      <a:close/>
                    </a:path>
                  </a:pathLst>
                </a:custGeom>
                <a:gradFill rotWithShape="1">
                  <a:gsLst>
                    <a:gs pos="0">
                      <a:srgbClr val="FFFFFF"/>
                    </a:gs>
                    <a:gs pos="100000">
                      <a:srgbClr val="A3A3A3">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solidFill>
                      <a:srgbClr val="002060"/>
                    </a:solidFill>
                  </a:endParaRPr>
                </a:p>
              </p:txBody>
            </p:sp>
          </p:grpSp>
          <p:sp>
            <p:nvSpPr>
              <p:cNvPr id="57" name="Text Box 125"/>
              <p:cNvSpPr txBox="1">
                <a:spLocks noChangeArrowheads="1"/>
              </p:cNvSpPr>
              <p:nvPr/>
            </p:nvSpPr>
            <p:spPr bwMode="auto">
              <a:xfrm>
                <a:off x="6115908" y="2196888"/>
                <a:ext cx="626479" cy="374189"/>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学生管理</a:t>
                </a:r>
                <a:endParaRPr lang="en-US" altLang="zh-CN" sz="1400" b="1" dirty="0">
                  <a:solidFill>
                    <a:srgbClr val="002060"/>
                  </a:solidFill>
                  <a:latin typeface="微软雅黑" pitchFamily="34" charset="-122"/>
                  <a:ea typeface="微软雅黑" pitchFamily="34" charset="-122"/>
                </a:endParaRPr>
              </a:p>
            </p:txBody>
          </p:sp>
          <p:grpSp>
            <p:nvGrpSpPr>
              <p:cNvPr id="16" name="Group 146"/>
              <p:cNvGrpSpPr>
                <a:grpSpLocks/>
              </p:cNvGrpSpPr>
              <p:nvPr/>
            </p:nvGrpSpPr>
            <p:grpSpPr bwMode="auto">
              <a:xfrm>
                <a:off x="6624331" y="1710935"/>
                <a:ext cx="1068879" cy="1757362"/>
                <a:chOff x="1490" y="1621"/>
                <a:chExt cx="1047" cy="1107"/>
              </a:xfrm>
            </p:grpSpPr>
            <p:sp>
              <p:nvSpPr>
                <p:cNvPr id="63" name="Freeform 9"/>
                <p:cNvSpPr>
                  <a:spLocks/>
                </p:cNvSpPr>
                <p:nvPr/>
              </p:nvSpPr>
              <p:spPr bwMode="auto">
                <a:xfrm>
                  <a:off x="1490" y="1621"/>
                  <a:ext cx="1047" cy="1107"/>
                </a:xfrm>
                <a:custGeom>
                  <a:avLst/>
                  <a:gdLst>
                    <a:gd name="T0" fmla="*/ 739 w 1047"/>
                    <a:gd name="T1" fmla="*/ 0 h 1107"/>
                    <a:gd name="T2" fmla="*/ 0 w 1047"/>
                    <a:gd name="T3" fmla="*/ 0 h 1107"/>
                    <a:gd name="T4" fmla="*/ 308 w 1047"/>
                    <a:gd name="T5" fmla="*/ 552 h 1107"/>
                    <a:gd name="T6" fmla="*/ 0 w 1047"/>
                    <a:gd name="T7" fmla="*/ 1107 h 1107"/>
                    <a:gd name="T8" fmla="*/ 739 w 1047"/>
                    <a:gd name="T9" fmla="*/ 1107 h 1107"/>
                    <a:gd name="T10" fmla="*/ 1047 w 1047"/>
                    <a:gd name="T11" fmla="*/ 552 h 1107"/>
                    <a:gd name="T12" fmla="*/ 739 w 1047"/>
                    <a:gd name="T13" fmla="*/ 0 h 1107"/>
                  </a:gdLst>
                  <a:ahLst/>
                  <a:cxnLst>
                    <a:cxn ang="0">
                      <a:pos x="T0" y="T1"/>
                    </a:cxn>
                    <a:cxn ang="0">
                      <a:pos x="T2" y="T3"/>
                    </a:cxn>
                    <a:cxn ang="0">
                      <a:pos x="T4" y="T5"/>
                    </a:cxn>
                    <a:cxn ang="0">
                      <a:pos x="T6" y="T7"/>
                    </a:cxn>
                    <a:cxn ang="0">
                      <a:pos x="T8" y="T9"/>
                    </a:cxn>
                    <a:cxn ang="0">
                      <a:pos x="T10" y="T11"/>
                    </a:cxn>
                    <a:cxn ang="0">
                      <a:pos x="T12" y="T13"/>
                    </a:cxn>
                  </a:cxnLst>
                  <a:rect l="0" t="0" r="r" b="b"/>
                  <a:pathLst>
                    <a:path w="1047" h="1107">
                      <a:moveTo>
                        <a:pt x="739" y="0"/>
                      </a:moveTo>
                      <a:lnTo>
                        <a:pt x="0" y="0"/>
                      </a:lnTo>
                      <a:lnTo>
                        <a:pt x="308" y="552"/>
                      </a:lnTo>
                      <a:lnTo>
                        <a:pt x="0" y="1107"/>
                      </a:lnTo>
                      <a:lnTo>
                        <a:pt x="739" y="1107"/>
                      </a:lnTo>
                      <a:lnTo>
                        <a:pt x="1047" y="552"/>
                      </a:lnTo>
                      <a:lnTo>
                        <a:pt x="739" y="0"/>
                      </a:lnTo>
                      <a:close/>
                    </a:path>
                  </a:pathLst>
                </a:custGeom>
                <a:solidFill>
                  <a:srgbClr val="9B9B9B"/>
                </a:solidFill>
                <a:ln w="12700" cap="flat">
                  <a:solidFill>
                    <a:srgbClr val="565656"/>
                  </a:solidFill>
                  <a:prstDash val="solid"/>
                  <a:miter lim="800000"/>
                  <a:headEnd/>
                  <a:tailEnd/>
                </a:ln>
              </p:spPr>
              <p:txBody>
                <a:bodyPr>
                  <a:noAutofit/>
                </a:bodyPr>
                <a:lstStyle/>
                <a:p>
                  <a:endParaRPr lang="en-US" sz="1400">
                    <a:solidFill>
                      <a:srgbClr val="002060"/>
                    </a:solidFill>
                  </a:endParaRPr>
                </a:p>
              </p:txBody>
            </p:sp>
            <p:sp>
              <p:nvSpPr>
                <p:cNvPr id="64" name="Freeform 16"/>
                <p:cNvSpPr>
                  <a:spLocks/>
                </p:cNvSpPr>
                <p:nvPr/>
              </p:nvSpPr>
              <p:spPr bwMode="auto">
                <a:xfrm>
                  <a:off x="1490" y="1621"/>
                  <a:ext cx="1047" cy="552"/>
                </a:xfrm>
                <a:custGeom>
                  <a:avLst/>
                  <a:gdLst>
                    <a:gd name="T0" fmla="*/ 739 w 1047"/>
                    <a:gd name="T1" fmla="*/ 0 h 552"/>
                    <a:gd name="T2" fmla="*/ 0 w 1047"/>
                    <a:gd name="T3" fmla="*/ 0 h 552"/>
                    <a:gd name="T4" fmla="*/ 308 w 1047"/>
                    <a:gd name="T5" fmla="*/ 552 h 552"/>
                    <a:gd name="T6" fmla="*/ 308 w 1047"/>
                    <a:gd name="T7" fmla="*/ 552 h 552"/>
                    <a:gd name="T8" fmla="*/ 1047 w 1047"/>
                    <a:gd name="T9" fmla="*/ 552 h 552"/>
                    <a:gd name="T10" fmla="*/ 1047 w 1047"/>
                    <a:gd name="T11" fmla="*/ 552 h 552"/>
                    <a:gd name="T12" fmla="*/ 739 w 1047"/>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047" h="552">
                      <a:moveTo>
                        <a:pt x="739" y="0"/>
                      </a:moveTo>
                      <a:lnTo>
                        <a:pt x="0" y="0"/>
                      </a:lnTo>
                      <a:lnTo>
                        <a:pt x="308" y="552"/>
                      </a:lnTo>
                      <a:lnTo>
                        <a:pt x="308" y="552"/>
                      </a:lnTo>
                      <a:lnTo>
                        <a:pt x="1047" y="552"/>
                      </a:lnTo>
                      <a:lnTo>
                        <a:pt x="1047" y="552"/>
                      </a:lnTo>
                      <a:lnTo>
                        <a:pt x="739" y="0"/>
                      </a:lnTo>
                      <a:close/>
                    </a:path>
                  </a:pathLst>
                </a:custGeom>
                <a:gradFill rotWithShape="1">
                  <a:gsLst>
                    <a:gs pos="0">
                      <a:srgbClr val="FFFFFF"/>
                    </a:gs>
                    <a:gs pos="100000">
                      <a:srgbClr val="A3A3A3">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solidFill>
                      <a:srgbClr val="002060"/>
                    </a:solidFill>
                  </a:endParaRPr>
                </a:p>
              </p:txBody>
            </p:sp>
          </p:grpSp>
          <p:sp>
            <p:nvSpPr>
              <p:cNvPr id="62" name="Text Box 125"/>
              <p:cNvSpPr txBox="1">
                <a:spLocks noChangeArrowheads="1"/>
              </p:cNvSpPr>
              <p:nvPr/>
            </p:nvSpPr>
            <p:spPr bwMode="auto">
              <a:xfrm>
                <a:off x="6925496" y="2198860"/>
                <a:ext cx="626479" cy="374189"/>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学生就业</a:t>
                </a:r>
                <a:endParaRPr lang="en-US" altLang="zh-CN" sz="1400" b="1" dirty="0">
                  <a:solidFill>
                    <a:srgbClr val="002060"/>
                  </a:solidFill>
                  <a:latin typeface="微软雅黑" pitchFamily="34" charset="-122"/>
                  <a:ea typeface="微软雅黑" pitchFamily="34" charset="-122"/>
                </a:endParaRPr>
              </a:p>
            </p:txBody>
          </p:sp>
          <p:grpSp>
            <p:nvGrpSpPr>
              <p:cNvPr id="17" name="Group 146"/>
              <p:cNvGrpSpPr>
                <a:grpSpLocks/>
              </p:cNvGrpSpPr>
              <p:nvPr/>
            </p:nvGrpSpPr>
            <p:grpSpPr bwMode="auto">
              <a:xfrm>
                <a:off x="7429869" y="1708957"/>
                <a:ext cx="1068879" cy="1757362"/>
                <a:chOff x="1490" y="1621"/>
                <a:chExt cx="1047" cy="1107"/>
              </a:xfrm>
            </p:grpSpPr>
            <p:sp>
              <p:nvSpPr>
                <p:cNvPr id="68" name="Freeform 9"/>
                <p:cNvSpPr>
                  <a:spLocks/>
                </p:cNvSpPr>
                <p:nvPr/>
              </p:nvSpPr>
              <p:spPr bwMode="auto">
                <a:xfrm>
                  <a:off x="1490" y="1621"/>
                  <a:ext cx="1047" cy="1107"/>
                </a:xfrm>
                <a:custGeom>
                  <a:avLst/>
                  <a:gdLst>
                    <a:gd name="T0" fmla="*/ 739 w 1047"/>
                    <a:gd name="T1" fmla="*/ 0 h 1107"/>
                    <a:gd name="T2" fmla="*/ 0 w 1047"/>
                    <a:gd name="T3" fmla="*/ 0 h 1107"/>
                    <a:gd name="T4" fmla="*/ 308 w 1047"/>
                    <a:gd name="T5" fmla="*/ 552 h 1107"/>
                    <a:gd name="T6" fmla="*/ 0 w 1047"/>
                    <a:gd name="T7" fmla="*/ 1107 h 1107"/>
                    <a:gd name="T8" fmla="*/ 739 w 1047"/>
                    <a:gd name="T9" fmla="*/ 1107 h 1107"/>
                    <a:gd name="T10" fmla="*/ 1047 w 1047"/>
                    <a:gd name="T11" fmla="*/ 552 h 1107"/>
                    <a:gd name="T12" fmla="*/ 739 w 1047"/>
                    <a:gd name="T13" fmla="*/ 0 h 1107"/>
                  </a:gdLst>
                  <a:ahLst/>
                  <a:cxnLst>
                    <a:cxn ang="0">
                      <a:pos x="T0" y="T1"/>
                    </a:cxn>
                    <a:cxn ang="0">
                      <a:pos x="T2" y="T3"/>
                    </a:cxn>
                    <a:cxn ang="0">
                      <a:pos x="T4" y="T5"/>
                    </a:cxn>
                    <a:cxn ang="0">
                      <a:pos x="T6" y="T7"/>
                    </a:cxn>
                    <a:cxn ang="0">
                      <a:pos x="T8" y="T9"/>
                    </a:cxn>
                    <a:cxn ang="0">
                      <a:pos x="T10" y="T11"/>
                    </a:cxn>
                    <a:cxn ang="0">
                      <a:pos x="T12" y="T13"/>
                    </a:cxn>
                  </a:cxnLst>
                  <a:rect l="0" t="0" r="r" b="b"/>
                  <a:pathLst>
                    <a:path w="1047" h="1107">
                      <a:moveTo>
                        <a:pt x="739" y="0"/>
                      </a:moveTo>
                      <a:lnTo>
                        <a:pt x="0" y="0"/>
                      </a:lnTo>
                      <a:lnTo>
                        <a:pt x="308" y="552"/>
                      </a:lnTo>
                      <a:lnTo>
                        <a:pt x="0" y="1107"/>
                      </a:lnTo>
                      <a:lnTo>
                        <a:pt x="739" y="1107"/>
                      </a:lnTo>
                      <a:lnTo>
                        <a:pt x="1047" y="552"/>
                      </a:lnTo>
                      <a:lnTo>
                        <a:pt x="739" y="0"/>
                      </a:lnTo>
                      <a:close/>
                    </a:path>
                  </a:pathLst>
                </a:custGeom>
                <a:solidFill>
                  <a:srgbClr val="9B9B9B"/>
                </a:solidFill>
                <a:ln w="12700" cap="flat">
                  <a:solidFill>
                    <a:srgbClr val="565656"/>
                  </a:solidFill>
                  <a:prstDash val="solid"/>
                  <a:miter lim="800000"/>
                  <a:headEnd/>
                  <a:tailEnd/>
                </a:ln>
              </p:spPr>
              <p:txBody>
                <a:bodyPr>
                  <a:noAutofit/>
                </a:bodyPr>
                <a:lstStyle/>
                <a:p>
                  <a:endParaRPr lang="en-US" sz="1400">
                    <a:solidFill>
                      <a:srgbClr val="002060"/>
                    </a:solidFill>
                  </a:endParaRPr>
                </a:p>
              </p:txBody>
            </p:sp>
            <p:sp>
              <p:nvSpPr>
                <p:cNvPr id="69" name="Freeform 16"/>
                <p:cNvSpPr>
                  <a:spLocks/>
                </p:cNvSpPr>
                <p:nvPr/>
              </p:nvSpPr>
              <p:spPr bwMode="auto">
                <a:xfrm>
                  <a:off x="1490" y="1621"/>
                  <a:ext cx="1047" cy="552"/>
                </a:xfrm>
                <a:custGeom>
                  <a:avLst/>
                  <a:gdLst>
                    <a:gd name="T0" fmla="*/ 739 w 1047"/>
                    <a:gd name="T1" fmla="*/ 0 h 552"/>
                    <a:gd name="T2" fmla="*/ 0 w 1047"/>
                    <a:gd name="T3" fmla="*/ 0 h 552"/>
                    <a:gd name="T4" fmla="*/ 308 w 1047"/>
                    <a:gd name="T5" fmla="*/ 552 h 552"/>
                    <a:gd name="T6" fmla="*/ 308 w 1047"/>
                    <a:gd name="T7" fmla="*/ 552 h 552"/>
                    <a:gd name="T8" fmla="*/ 1047 w 1047"/>
                    <a:gd name="T9" fmla="*/ 552 h 552"/>
                    <a:gd name="T10" fmla="*/ 1047 w 1047"/>
                    <a:gd name="T11" fmla="*/ 552 h 552"/>
                    <a:gd name="T12" fmla="*/ 739 w 1047"/>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047" h="552">
                      <a:moveTo>
                        <a:pt x="739" y="0"/>
                      </a:moveTo>
                      <a:lnTo>
                        <a:pt x="0" y="0"/>
                      </a:lnTo>
                      <a:lnTo>
                        <a:pt x="308" y="552"/>
                      </a:lnTo>
                      <a:lnTo>
                        <a:pt x="308" y="552"/>
                      </a:lnTo>
                      <a:lnTo>
                        <a:pt x="1047" y="552"/>
                      </a:lnTo>
                      <a:lnTo>
                        <a:pt x="1047" y="552"/>
                      </a:lnTo>
                      <a:lnTo>
                        <a:pt x="739" y="0"/>
                      </a:lnTo>
                      <a:close/>
                    </a:path>
                  </a:pathLst>
                </a:custGeom>
                <a:gradFill rotWithShape="1">
                  <a:gsLst>
                    <a:gs pos="0">
                      <a:srgbClr val="FFFFFF"/>
                    </a:gs>
                    <a:gs pos="100000">
                      <a:srgbClr val="A3A3A3">
                        <a:alpha val="0"/>
                      </a:srgbClr>
                    </a:gs>
                  </a:gsLst>
                  <a:lin ang="5400000" scaled="1"/>
                </a:gradFill>
                <a:ln>
                  <a:noFill/>
                </a:ln>
                <a:effectLst/>
                <a:extLst>
                  <a:ext uri="{91240B29-F687-4F45-9708-019B960494DF}">
                    <a14:hiddenLine xmlns="" xmlns:a14="http://schemas.microsoft.com/office/drawing/2010/main" w="8001" cap="flat" cmpd="sng">
                      <a:solidFill>
                        <a:schemeClr val="bg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endParaRPr lang="en-US" sz="1400">
                    <a:solidFill>
                      <a:srgbClr val="002060"/>
                    </a:solidFill>
                  </a:endParaRPr>
                </a:p>
              </p:txBody>
            </p:sp>
          </p:grpSp>
          <p:sp>
            <p:nvSpPr>
              <p:cNvPr id="67" name="Text Box 125"/>
              <p:cNvSpPr txBox="1">
                <a:spLocks noChangeArrowheads="1"/>
              </p:cNvSpPr>
              <p:nvPr/>
            </p:nvSpPr>
            <p:spPr bwMode="auto">
              <a:xfrm>
                <a:off x="7731034" y="2196883"/>
                <a:ext cx="626479" cy="374189"/>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教育交流</a:t>
                </a:r>
                <a:endParaRPr lang="en-US" altLang="zh-CN" sz="1400" b="1" dirty="0">
                  <a:solidFill>
                    <a:srgbClr val="002060"/>
                  </a:solidFill>
                  <a:latin typeface="微软雅黑" pitchFamily="34" charset="-122"/>
                  <a:ea typeface="微软雅黑" pitchFamily="34" charset="-122"/>
                </a:endParaRPr>
              </a:p>
            </p:txBody>
          </p:sp>
          <p:sp>
            <p:nvSpPr>
              <p:cNvPr id="75" name="Text Box 125"/>
              <p:cNvSpPr txBox="1">
                <a:spLocks noChangeArrowheads="1"/>
              </p:cNvSpPr>
              <p:nvPr/>
            </p:nvSpPr>
            <p:spPr bwMode="auto">
              <a:xfrm>
                <a:off x="5342059" y="2194913"/>
                <a:ext cx="626479" cy="374189"/>
              </a:xfrm>
              <a:prstGeom prst="rect">
                <a:avLst/>
              </a:prstGeom>
              <a:noFill/>
              <a:ln>
                <a:noFill/>
              </a:ln>
              <a:effectLst/>
              <a:extLst>
                <a:ext uri="{909E8E84-426E-40DD-AFC4-6F175D3DCCD1}">
                  <a14:hiddenFill xmlns="" xmlns:a14="http://schemas.microsoft.com/office/drawing/2010/main">
                    <a:solidFill>
                      <a:srgbClr val="3B3B3B"/>
                    </a:solidFill>
                  </a14:hiddenFill>
                </a:ext>
                <a:ext uri="{91240B29-F687-4F45-9708-019B960494DF}">
                  <a14:hiddenLine xmlns="" xmlns:a14="http://schemas.microsoft.com/office/drawing/2010/main" w="31750"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spcBef>
                    <a:spcPts val="0"/>
                  </a:spcBef>
                  <a:spcAft>
                    <a:spcPts val="600"/>
                  </a:spcAft>
                </a:pPr>
                <a:r>
                  <a:rPr lang="zh-CN" altLang="en-US" sz="1400" b="1" dirty="0" smtClean="0">
                    <a:solidFill>
                      <a:srgbClr val="002060"/>
                    </a:solidFill>
                    <a:latin typeface="微软雅黑" pitchFamily="34" charset="-122"/>
                    <a:ea typeface="微软雅黑" pitchFamily="34" charset="-122"/>
                  </a:rPr>
                  <a:t>授课实习</a:t>
                </a:r>
                <a:endParaRPr lang="en-US" altLang="zh-CN" sz="1400" b="1" dirty="0">
                  <a:solidFill>
                    <a:srgbClr val="002060"/>
                  </a:solidFill>
                  <a:latin typeface="微软雅黑" pitchFamily="34" charset="-122"/>
                  <a:ea typeface="微软雅黑" pitchFamily="34" charset="-122"/>
                </a:endParaRPr>
              </a:p>
            </p:txBody>
          </p:sp>
        </p:grpSp>
      </p:grpSp>
      <p:sp>
        <p:nvSpPr>
          <p:cNvPr id="65" name="Title 2"/>
          <p:cNvSpPr txBox="1">
            <a:spLocks/>
          </p:cNvSpPr>
          <p:nvPr/>
        </p:nvSpPr>
        <p:spPr>
          <a:xfrm>
            <a:off x="639045" y="314387"/>
            <a:ext cx="8609730" cy="471277"/>
          </a:xfrm>
          <a:prstGeom prst="rect">
            <a:avLst/>
          </a:prstGeom>
        </p:spPr>
        <p:txBody>
          <a:bodyPr/>
          <a:lstStyle/>
          <a:p>
            <a:pPr eaLnBrk="0" hangingPunct="0">
              <a:defRPr/>
            </a:pPr>
            <a:r>
              <a:rPr lang="zh-CN" altLang="en-US" sz="2400" b="1" kern="0" dirty="0" smtClean="0">
                <a:solidFill>
                  <a:schemeClr val="tx2"/>
                </a:solidFill>
                <a:latin typeface="微软雅黑" pitchFamily="34" charset="-122"/>
                <a:ea typeface="微软雅黑" pitchFamily="34" charset="-122"/>
                <a:cs typeface="Arial" pitchFamily="34" charset="0"/>
              </a:rPr>
              <a:t>华为网络学院教育解决方案</a:t>
            </a:r>
            <a:endParaRPr lang="en-US" altLang="zh-CN" sz="2400" b="1" kern="0" dirty="0" smtClean="0">
              <a:solidFill>
                <a:schemeClr val="tx2"/>
              </a:solidFill>
              <a:latin typeface="微软雅黑" pitchFamily="34" charset="-122"/>
              <a:ea typeface="微软雅黑" pitchFamily="34" charset="-122"/>
              <a:cs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bwMode="auto">
          <a:xfrm>
            <a:off x="172231" y="3694561"/>
            <a:ext cx="4589774" cy="33866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48" tIns="34273" rIns="68548" bIns="34273"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sp>
        <p:nvSpPr>
          <p:cNvPr id="3" name="Rectangle 2"/>
          <p:cNvSpPr>
            <a:spLocks noGrp="1" noChangeArrowheads="1"/>
          </p:cNvSpPr>
          <p:nvPr>
            <p:ph type="title" idx="4294967295"/>
          </p:nvPr>
        </p:nvSpPr>
        <p:spPr>
          <a:xfrm>
            <a:off x="95000" y="246638"/>
            <a:ext cx="7929563" cy="377825"/>
          </a:xfrm>
          <a:prstGeom prst="rect">
            <a:avLst/>
          </a:prstGeom>
        </p:spPr>
        <p:txBody>
          <a:bodyPr lIns="78244" tIns="39122" rIns="78244" bIns="39122"/>
          <a:lstStyle/>
          <a:p>
            <a:pPr>
              <a:defRPr/>
            </a:pPr>
            <a:r>
              <a:rPr lang="zh-CN" altLang="en-US" sz="2400" dirty="0" smtClean="0">
                <a:latin typeface="微软雅黑" pitchFamily="34" charset="-122"/>
                <a:ea typeface="微软雅黑" pitchFamily="34" charset="-122"/>
              </a:rPr>
              <a:t>世界最大教育科研网项目</a:t>
            </a:r>
            <a:r>
              <a:rPr lang="en-US" altLang="zh-CN"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华为助力</a:t>
            </a:r>
            <a:r>
              <a:rPr lang="en-US" altLang="zh-CN" sz="2400" dirty="0" smtClean="0">
                <a:latin typeface="微软雅黑" pitchFamily="34" charset="-122"/>
                <a:ea typeface="微软雅黑" pitchFamily="34" charset="-122"/>
              </a:rPr>
              <a:t>CERNET</a:t>
            </a:r>
            <a:r>
              <a:rPr lang="zh-CN" altLang="zh-CN" sz="2400" dirty="0" smtClean="0">
                <a:latin typeface="微软雅黑" pitchFamily="34" charset="-122"/>
                <a:ea typeface="微软雅黑" pitchFamily="34" charset="-122"/>
              </a:rPr>
              <a:t>全面提速</a:t>
            </a:r>
            <a:endParaRPr lang="zh-CN" altLang="en-US" sz="2400"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圆角矩形 3"/>
          <p:cNvSpPr/>
          <p:nvPr/>
        </p:nvSpPr>
        <p:spPr bwMode="auto">
          <a:xfrm>
            <a:off x="266731" y="818975"/>
            <a:ext cx="4459653" cy="1352765"/>
          </a:xfrm>
          <a:prstGeom prst="roundRect">
            <a:avLst>
              <a:gd name="adj" fmla="val 3670"/>
            </a:avLst>
          </a:prstGeom>
          <a:noFill/>
          <a:ln>
            <a:noFill/>
          </a:ln>
          <a:effectLst>
            <a:outerShdw blurRad="40000" dist="23000" dir="5400000" rotWithShape="0">
              <a:srgbClr val="000000">
                <a:alpha val="35000"/>
              </a:srgbClr>
            </a:outerShdw>
          </a:effectLst>
          <a:extLst/>
        </p:spPr>
        <p:txBody>
          <a:bodyPr lIns="68548" tIns="34273" rIns="68548" bIns="34273" anchor="ctr"/>
          <a:lstStyle/>
          <a:p>
            <a:pPr algn="ctr" fontAlgn="auto">
              <a:spcBef>
                <a:spcPts val="0"/>
              </a:spcBef>
              <a:spcAft>
                <a:spcPts val="0"/>
              </a:spcAft>
            </a:pPr>
            <a:endParaRPr lang="zh-CN" altLang="en-US" sz="1100" kern="0" dirty="0">
              <a:solidFill>
                <a:srgbClr val="FFFFFF"/>
              </a:solidFill>
              <a:latin typeface="微软雅黑" pitchFamily="34" charset="-122"/>
              <a:ea typeface="微软雅黑" pitchFamily="34" charset="-122"/>
            </a:endParaRPr>
          </a:p>
        </p:txBody>
      </p:sp>
      <p:sp>
        <p:nvSpPr>
          <p:cNvPr id="12" name="矩形 17"/>
          <p:cNvSpPr>
            <a:spLocks noChangeArrowheads="1"/>
          </p:cNvSpPr>
          <p:nvPr/>
        </p:nvSpPr>
        <p:spPr bwMode="auto">
          <a:xfrm>
            <a:off x="1917882" y="3728370"/>
            <a:ext cx="225034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p>
            <a:pPr defTabSz="599795" eaLnBrk="0" hangingPunct="0">
              <a:buClr>
                <a:srgbClr val="000000"/>
              </a:buClr>
              <a:buSzPct val="70000"/>
            </a:pPr>
            <a:r>
              <a:rPr lang="zh-CN" altLang="en-US" sz="1400" b="1" dirty="0">
                <a:solidFill>
                  <a:srgbClr val="FFFFFF"/>
                </a:solidFill>
                <a:latin typeface="微软雅黑" pitchFamily="34" charset="-122"/>
                <a:ea typeface="微软雅黑" pitchFamily="34" charset="-122"/>
                <a:cs typeface="Arial" charset="0"/>
              </a:rPr>
              <a:t>客户价值</a:t>
            </a:r>
          </a:p>
        </p:txBody>
      </p:sp>
      <p:sp>
        <p:nvSpPr>
          <p:cNvPr id="13" name="矩形 18"/>
          <p:cNvSpPr>
            <a:spLocks noChangeArrowheads="1"/>
          </p:cNvSpPr>
          <p:nvPr/>
        </p:nvSpPr>
        <p:spPr bwMode="auto">
          <a:xfrm>
            <a:off x="196340" y="4065553"/>
            <a:ext cx="4565666" cy="600164"/>
          </a:xfrm>
          <a:prstGeom prst="rect">
            <a:avLst/>
          </a:prstGeom>
          <a:noFill/>
          <a:ln>
            <a:noFill/>
          </a:ln>
          <a:extLst/>
        </p:spPr>
        <p:txBody>
          <a:bodyPr wrap="square" lIns="0" tIns="0" rIns="0" bIns="0">
            <a:spAutoFit/>
          </a:bodyPr>
          <a:lstStyle/>
          <a:p>
            <a:pPr marL="163039" lvl="1" indent="-163039" defTabSz="727134">
              <a:lnSpc>
                <a:spcPct val="130000"/>
              </a:lnSpc>
              <a:buClr>
                <a:srgbClr val="990000"/>
              </a:buClr>
              <a:buSzPct val="80000"/>
              <a:buFont typeface="Wingdings" pitchFamily="2" charset="2"/>
              <a:buChar char="Ø"/>
              <a:tabLst>
                <a:tab pos="382013" algn="l"/>
              </a:tabLst>
              <a:defRPr/>
            </a:pPr>
            <a:r>
              <a:rPr lang="en-US" altLang="zh-CN" sz="1000" dirty="0" smtClean="0">
                <a:solidFill>
                  <a:srgbClr val="2D2015"/>
                </a:solidFill>
                <a:latin typeface="微软雅黑" pitchFamily="34" charset="-122"/>
                <a:ea typeface="微软雅黑" pitchFamily="34" charset="-122"/>
                <a:cs typeface="Arial" pitchFamily="34" charset="0"/>
              </a:rPr>
              <a:t>“IP</a:t>
            </a:r>
            <a:r>
              <a:rPr lang="zh-CN" altLang="en-US" sz="1000" dirty="0" smtClean="0">
                <a:solidFill>
                  <a:srgbClr val="2D2015"/>
                </a:solidFill>
                <a:latin typeface="微软雅黑" pitchFamily="34" charset="-122"/>
                <a:ea typeface="微软雅黑" pitchFamily="34" charset="-122"/>
                <a:cs typeface="Arial" pitchFamily="34" charset="0"/>
              </a:rPr>
              <a:t>＋光”具备端到端的</a:t>
            </a:r>
            <a:r>
              <a:rPr lang="en-US" altLang="zh-CN" sz="1000" dirty="0" smtClean="0">
                <a:solidFill>
                  <a:srgbClr val="2D2015"/>
                </a:solidFill>
                <a:latin typeface="微软雅黑" pitchFamily="34" charset="-122"/>
                <a:ea typeface="微软雅黑" pitchFamily="34" charset="-122"/>
                <a:cs typeface="Arial" pitchFamily="34" charset="0"/>
              </a:rPr>
              <a:t>100G</a:t>
            </a:r>
            <a:r>
              <a:rPr lang="zh-CN" altLang="en-US" sz="1000" dirty="0" smtClean="0">
                <a:solidFill>
                  <a:srgbClr val="2D2015"/>
                </a:solidFill>
                <a:latin typeface="微软雅黑" pitchFamily="34" charset="-122"/>
                <a:ea typeface="微软雅黑" pitchFamily="34" charset="-122"/>
                <a:cs typeface="Arial" pitchFamily="34" charset="0"/>
              </a:rPr>
              <a:t>接入能力，满足全国</a:t>
            </a:r>
            <a:r>
              <a:rPr lang="en-US" altLang="zh-CN" sz="1000" dirty="0" smtClean="0">
                <a:solidFill>
                  <a:srgbClr val="2D2015"/>
                </a:solidFill>
                <a:latin typeface="微软雅黑" pitchFamily="34" charset="-122"/>
                <a:ea typeface="微软雅黑" pitchFamily="34" charset="-122"/>
                <a:cs typeface="Arial" pitchFamily="34" charset="0"/>
              </a:rPr>
              <a:t>211</a:t>
            </a:r>
            <a:r>
              <a:rPr lang="zh-CN" altLang="en-US" sz="1000" dirty="0" smtClean="0">
                <a:solidFill>
                  <a:srgbClr val="2D2015"/>
                </a:solidFill>
                <a:latin typeface="微软雅黑" pitchFamily="34" charset="-122"/>
                <a:ea typeface="微软雅黑" pitchFamily="34" charset="-122"/>
                <a:cs typeface="Arial" pitchFamily="34" charset="0"/>
              </a:rPr>
              <a:t>大学高速接入的需求；</a:t>
            </a:r>
          </a:p>
          <a:p>
            <a:pPr marL="163039" lvl="1" indent="-163039" defTabSz="727134">
              <a:lnSpc>
                <a:spcPct val="130000"/>
              </a:lnSpc>
              <a:buClr>
                <a:srgbClr val="990000"/>
              </a:buClr>
              <a:buSzPct val="80000"/>
              <a:buFont typeface="Wingdings" pitchFamily="2" charset="2"/>
              <a:buChar char="Ø"/>
              <a:tabLst>
                <a:tab pos="382013" algn="l"/>
              </a:tabLst>
              <a:defRPr/>
            </a:pPr>
            <a:r>
              <a:rPr lang="zh-CN" altLang="en-US" sz="1000" dirty="0" smtClean="0">
                <a:solidFill>
                  <a:srgbClr val="2D2015"/>
                </a:solidFill>
                <a:latin typeface="微软雅黑" pitchFamily="34" charset="-122"/>
                <a:ea typeface="微软雅黑" pitchFamily="34" charset="-122"/>
                <a:cs typeface="Arial" pitchFamily="34" charset="0"/>
              </a:rPr>
              <a:t>多业务承载和</a:t>
            </a:r>
            <a:r>
              <a:rPr lang="en-US" altLang="zh-CN" sz="1000" dirty="0" smtClean="0">
                <a:solidFill>
                  <a:srgbClr val="2D2015"/>
                </a:solidFill>
                <a:latin typeface="微软雅黑" pitchFamily="34" charset="-122"/>
                <a:ea typeface="微软雅黑" pitchFamily="34" charset="-122"/>
                <a:cs typeface="Arial" pitchFamily="34" charset="0"/>
              </a:rPr>
              <a:t>IPv4/IPv6</a:t>
            </a:r>
            <a:r>
              <a:rPr lang="zh-CN" altLang="en-US" sz="1000" dirty="0" smtClean="0">
                <a:solidFill>
                  <a:srgbClr val="2D2015"/>
                </a:solidFill>
                <a:latin typeface="微软雅黑" pitchFamily="34" charset="-122"/>
                <a:ea typeface="微软雅黑" pitchFamily="34" charset="-122"/>
                <a:cs typeface="Arial" pitchFamily="34" charset="0"/>
              </a:rPr>
              <a:t>双栈，满足科研服务和普通服务的统一承载，并实现向未来网络的平滑演进；</a:t>
            </a:r>
          </a:p>
        </p:txBody>
      </p:sp>
      <p:sp>
        <p:nvSpPr>
          <p:cNvPr id="14" name="矩形 18"/>
          <p:cNvSpPr>
            <a:spLocks noChangeArrowheads="1"/>
          </p:cNvSpPr>
          <p:nvPr/>
        </p:nvSpPr>
        <p:spPr bwMode="auto">
          <a:xfrm>
            <a:off x="257792" y="1139488"/>
            <a:ext cx="4432965" cy="800219"/>
          </a:xfrm>
          <a:prstGeom prst="rect">
            <a:avLst/>
          </a:prstGeom>
          <a:noFill/>
          <a:ln>
            <a:noFill/>
          </a:ln>
          <a:extLst/>
        </p:spPr>
        <p:txBody>
          <a:bodyPr wrap="square" lIns="0" tIns="0" rIns="0" bIns="0">
            <a:spAutoFit/>
          </a:bodyPr>
          <a:lstStyle/>
          <a:p>
            <a:pPr marL="163039" indent="-163039" defTabSz="727134">
              <a:lnSpc>
                <a:spcPct val="130000"/>
              </a:lnSpc>
              <a:buClr>
                <a:srgbClr val="990000"/>
              </a:buClr>
              <a:buSzPct val="80000"/>
              <a:buFont typeface="Wingdings" pitchFamily="2" charset="2"/>
              <a:buChar char="Ø"/>
              <a:tabLst>
                <a:tab pos="382013" algn="l"/>
              </a:tabLst>
              <a:defRPr/>
            </a:pPr>
            <a:r>
              <a:rPr lang="zh-CN" altLang="en-US" sz="1000" dirty="0" smtClean="0">
                <a:solidFill>
                  <a:srgbClr val="2D2015"/>
                </a:solidFill>
                <a:latin typeface="微软雅黑" pitchFamily="34" charset="-122"/>
                <a:ea typeface="微软雅黑" pitchFamily="34" charset="-122"/>
                <a:cs typeface="Arial" pitchFamily="34" charset="0"/>
              </a:rPr>
              <a:t>原</a:t>
            </a:r>
            <a:r>
              <a:rPr lang="zh-CN" altLang="en-US" sz="1000" dirty="0" smtClean="0">
                <a:solidFill>
                  <a:srgbClr val="2D2015"/>
                </a:solidFill>
                <a:latin typeface="微软雅黑" pitchFamily="34" charset="-122"/>
                <a:ea typeface="微软雅黑" pitchFamily="34" charset="-122"/>
                <a:cs typeface="Arial" pitchFamily="34" charset="0"/>
              </a:rPr>
              <a:t>骨干网</a:t>
            </a:r>
            <a:r>
              <a:rPr lang="en-US" altLang="zh-CN" sz="1000" dirty="0" smtClean="0">
                <a:solidFill>
                  <a:srgbClr val="2D2015"/>
                </a:solidFill>
                <a:latin typeface="微软雅黑" pitchFamily="34" charset="-122"/>
                <a:ea typeface="微软雅黑" pitchFamily="34" charset="-122"/>
                <a:cs typeface="Arial" pitchFamily="34" charset="0"/>
              </a:rPr>
              <a:t>2.5Gbps</a:t>
            </a:r>
            <a:r>
              <a:rPr lang="zh-CN" altLang="en-US" sz="1000" dirty="0" smtClean="0">
                <a:solidFill>
                  <a:srgbClr val="2D2015"/>
                </a:solidFill>
                <a:latin typeface="微软雅黑" pitchFamily="34" charset="-122"/>
                <a:ea typeface="微软雅黑" pitchFamily="34" charset="-122"/>
                <a:cs typeface="Arial" pitchFamily="34" charset="0"/>
              </a:rPr>
              <a:t>高速链路、</a:t>
            </a:r>
            <a:r>
              <a:rPr lang="en-US" altLang="zh-CN" sz="1000" dirty="0" smtClean="0">
                <a:solidFill>
                  <a:srgbClr val="2D2015"/>
                </a:solidFill>
                <a:latin typeface="微软雅黑" pitchFamily="34" charset="-122"/>
                <a:ea typeface="微软雅黑" pitchFamily="34" charset="-122"/>
                <a:cs typeface="Arial" pitchFamily="34" charset="0"/>
              </a:rPr>
              <a:t>155M</a:t>
            </a:r>
            <a:r>
              <a:rPr lang="zh-CN" altLang="en-US" sz="1000" dirty="0" smtClean="0">
                <a:solidFill>
                  <a:srgbClr val="2D2015"/>
                </a:solidFill>
                <a:latin typeface="微软雅黑" pitchFamily="34" charset="-122"/>
                <a:ea typeface="微软雅黑" pitchFamily="34" charset="-122"/>
                <a:cs typeface="Arial" pitchFamily="34" charset="0"/>
              </a:rPr>
              <a:t>中速链路不能满足各高校进千兆的接入要求，部分线路拥塞严重，难以保障现有业务的服务质量和新业务的开展</a:t>
            </a:r>
            <a:endParaRPr lang="en-US" altLang="zh-CN" sz="1000" dirty="0" smtClean="0">
              <a:solidFill>
                <a:srgbClr val="2D2015"/>
              </a:solidFill>
              <a:latin typeface="微软雅黑" pitchFamily="34" charset="-122"/>
              <a:ea typeface="微软雅黑" pitchFamily="34" charset="-122"/>
              <a:cs typeface="Arial" pitchFamily="34" charset="0"/>
            </a:endParaRPr>
          </a:p>
          <a:p>
            <a:pPr marL="163039" indent="-163039" defTabSz="727134">
              <a:lnSpc>
                <a:spcPct val="130000"/>
              </a:lnSpc>
              <a:buClr>
                <a:srgbClr val="990000"/>
              </a:buClr>
              <a:buSzPct val="80000"/>
              <a:buFont typeface="Wingdings" pitchFamily="2" charset="2"/>
              <a:buChar char="Ø"/>
              <a:tabLst>
                <a:tab pos="382013" algn="l"/>
              </a:tabLst>
              <a:defRPr/>
            </a:pPr>
            <a:r>
              <a:rPr lang="zh-CN" altLang="en-US" sz="1000" dirty="0" smtClean="0">
                <a:solidFill>
                  <a:srgbClr val="2D2015"/>
                </a:solidFill>
                <a:latin typeface="微软雅黑" pitchFamily="34" charset="-122"/>
                <a:ea typeface="微软雅黑" pitchFamily="34" charset="-122"/>
                <a:cs typeface="Arial" pitchFamily="34" charset="0"/>
              </a:rPr>
              <a:t>建设高速接入系统满足未来发展需求，提高系统的可靠性和接入能力，</a:t>
            </a:r>
            <a:endParaRPr lang="en-US" altLang="zh-CN" sz="1000" dirty="0" smtClean="0">
              <a:solidFill>
                <a:srgbClr val="2D2015"/>
              </a:solidFill>
              <a:latin typeface="微软雅黑" pitchFamily="34" charset="-122"/>
              <a:ea typeface="微软雅黑" pitchFamily="34" charset="-122"/>
              <a:cs typeface="Arial" pitchFamily="34" charset="0"/>
            </a:endParaRPr>
          </a:p>
          <a:p>
            <a:pPr marL="163039" indent="-163039" defTabSz="727134">
              <a:lnSpc>
                <a:spcPct val="130000"/>
              </a:lnSpc>
              <a:buClr>
                <a:srgbClr val="990000"/>
              </a:buClr>
              <a:buSzPct val="80000"/>
              <a:buFont typeface="Wingdings" pitchFamily="2" charset="2"/>
              <a:buChar char="Ø"/>
              <a:tabLst>
                <a:tab pos="382013" algn="l"/>
              </a:tabLst>
              <a:defRPr/>
            </a:pPr>
            <a:r>
              <a:rPr lang="zh-CN" altLang="en-US" sz="1000" dirty="0" smtClean="0">
                <a:solidFill>
                  <a:srgbClr val="2D2015"/>
                </a:solidFill>
                <a:latin typeface="微软雅黑" pitchFamily="34" charset="-122"/>
                <a:ea typeface="微软雅黑" pitchFamily="34" charset="-122"/>
                <a:cs typeface="Arial" pitchFamily="34" charset="0"/>
              </a:rPr>
              <a:t>需要具备</a:t>
            </a:r>
            <a:r>
              <a:rPr lang="en-US" altLang="zh-CN" sz="1000" dirty="0" smtClean="0">
                <a:solidFill>
                  <a:srgbClr val="2D2015"/>
                </a:solidFill>
                <a:latin typeface="微软雅黑" pitchFamily="34" charset="-122"/>
                <a:ea typeface="微软雅黑" pitchFamily="34" charset="-122"/>
                <a:cs typeface="Arial" pitchFamily="34" charset="0"/>
              </a:rPr>
              <a:t>IPv4</a:t>
            </a:r>
            <a:r>
              <a:rPr lang="zh-CN" altLang="en-US" sz="1000" dirty="0" smtClean="0">
                <a:solidFill>
                  <a:srgbClr val="2D2015"/>
                </a:solidFill>
                <a:latin typeface="微软雅黑" pitchFamily="34" charset="-122"/>
                <a:ea typeface="微软雅黑" pitchFamily="34" charset="-122"/>
                <a:cs typeface="Arial" pitchFamily="34" charset="0"/>
              </a:rPr>
              <a:t>向</a:t>
            </a:r>
            <a:r>
              <a:rPr lang="en-US" altLang="zh-CN" sz="1000" dirty="0" smtClean="0">
                <a:solidFill>
                  <a:srgbClr val="2D2015"/>
                </a:solidFill>
                <a:latin typeface="微软雅黑" pitchFamily="34" charset="-122"/>
                <a:ea typeface="微软雅黑" pitchFamily="34" charset="-122"/>
                <a:cs typeface="Arial" pitchFamily="34" charset="0"/>
              </a:rPr>
              <a:t>IPv6</a:t>
            </a:r>
            <a:r>
              <a:rPr lang="zh-CN" altLang="en-US" sz="1000" dirty="0" smtClean="0">
                <a:solidFill>
                  <a:srgbClr val="2D2015"/>
                </a:solidFill>
                <a:latin typeface="微软雅黑" pitchFamily="34" charset="-122"/>
                <a:ea typeface="微软雅黑" pitchFamily="34" charset="-122"/>
                <a:cs typeface="Arial" pitchFamily="34" charset="0"/>
              </a:rPr>
              <a:t>的过渡能力</a:t>
            </a:r>
          </a:p>
        </p:txBody>
      </p:sp>
      <p:sp>
        <p:nvSpPr>
          <p:cNvPr id="15" name="矩形 18"/>
          <p:cNvSpPr>
            <a:spLocks noChangeArrowheads="1"/>
          </p:cNvSpPr>
          <p:nvPr/>
        </p:nvSpPr>
        <p:spPr bwMode="auto">
          <a:xfrm>
            <a:off x="242684" y="2433424"/>
            <a:ext cx="4471823" cy="1200329"/>
          </a:xfrm>
          <a:prstGeom prst="rect">
            <a:avLst/>
          </a:prstGeom>
          <a:noFill/>
          <a:ln>
            <a:noFill/>
          </a:ln>
          <a:extLst/>
        </p:spPr>
        <p:txBody>
          <a:bodyPr wrap="square" lIns="0" tIns="0" rIns="0" bIns="0">
            <a:spAutoFit/>
          </a:bodyPr>
          <a:lstStyle/>
          <a:p>
            <a:pPr marL="163039" indent="-163039" defTabSz="727134">
              <a:lnSpc>
                <a:spcPct val="130000"/>
              </a:lnSpc>
              <a:buClr>
                <a:srgbClr val="990000"/>
              </a:buClr>
              <a:buSzPct val="80000"/>
              <a:buFont typeface="Wingdings" pitchFamily="2" charset="2"/>
              <a:buChar char="Ø"/>
              <a:tabLst>
                <a:tab pos="382013" algn="l"/>
              </a:tabLst>
              <a:defRPr/>
            </a:pPr>
            <a:r>
              <a:rPr lang="zh-CN" altLang="en-US" sz="1000" dirty="0" smtClean="0">
                <a:solidFill>
                  <a:srgbClr val="2D2015"/>
                </a:solidFill>
                <a:latin typeface="微软雅黑" pitchFamily="34" charset="-122"/>
                <a:ea typeface="微软雅黑" pitchFamily="34" charset="-122"/>
                <a:cs typeface="Arial" pitchFamily="34" charset="0"/>
              </a:rPr>
              <a:t>华为核心路由器采用业界领先的</a:t>
            </a:r>
            <a:r>
              <a:rPr lang="en-US" altLang="zh-CN" sz="1000" dirty="0" smtClean="0">
                <a:solidFill>
                  <a:srgbClr val="2D2015"/>
                </a:solidFill>
                <a:latin typeface="微软雅黑" pitchFamily="34" charset="-122"/>
                <a:ea typeface="微软雅黑" pitchFamily="34" charset="-122"/>
                <a:cs typeface="Arial" pitchFamily="34" charset="0"/>
              </a:rPr>
              <a:t>400G</a:t>
            </a:r>
            <a:r>
              <a:rPr lang="zh-CN" altLang="en-US" sz="1000" dirty="0" smtClean="0">
                <a:solidFill>
                  <a:srgbClr val="2D2015"/>
                </a:solidFill>
                <a:latin typeface="微软雅黑" pitchFamily="34" charset="-122"/>
                <a:ea typeface="微软雅黑" pitchFamily="34" charset="-122"/>
                <a:cs typeface="Arial" pitchFamily="34" charset="0"/>
              </a:rPr>
              <a:t>平台的</a:t>
            </a:r>
            <a:r>
              <a:rPr lang="en-US" altLang="zh-CN" sz="1000" dirty="0" smtClean="0">
                <a:solidFill>
                  <a:srgbClr val="2D2015"/>
                </a:solidFill>
                <a:latin typeface="微软雅黑" pitchFamily="34" charset="-122"/>
                <a:ea typeface="微软雅黑" pitchFamily="34" charset="-122"/>
                <a:cs typeface="Arial" pitchFamily="34" charset="0"/>
              </a:rPr>
              <a:t>NE40E</a:t>
            </a:r>
            <a:r>
              <a:rPr lang="zh-CN" altLang="en-US" sz="1000" dirty="0" smtClean="0">
                <a:solidFill>
                  <a:srgbClr val="2D2015"/>
                </a:solidFill>
                <a:latin typeface="微软雅黑" pitchFamily="34" charset="-122"/>
                <a:ea typeface="微软雅黑" pitchFamily="34" charset="-122"/>
                <a:cs typeface="Arial" pitchFamily="34" charset="0"/>
              </a:rPr>
              <a:t>，每槽位可从</a:t>
            </a:r>
            <a:r>
              <a:rPr lang="en-US" altLang="zh-CN" sz="1000" dirty="0" smtClean="0">
                <a:solidFill>
                  <a:srgbClr val="2D2015"/>
                </a:solidFill>
                <a:latin typeface="微软雅黑" pitchFamily="34" charset="-122"/>
                <a:ea typeface="微软雅黑" pitchFamily="34" charset="-122"/>
                <a:cs typeface="Arial" pitchFamily="34" charset="0"/>
              </a:rPr>
              <a:t>40G</a:t>
            </a:r>
            <a:r>
              <a:rPr lang="zh-CN" altLang="en-US" sz="1000" dirty="0" smtClean="0">
                <a:solidFill>
                  <a:srgbClr val="2D2015"/>
                </a:solidFill>
                <a:latin typeface="微软雅黑" pitchFamily="34" charset="-122"/>
                <a:ea typeface="微软雅黑" pitchFamily="34" charset="-122"/>
                <a:cs typeface="Arial" pitchFamily="34" charset="0"/>
              </a:rPr>
              <a:t>平滑扩容到</a:t>
            </a:r>
            <a:r>
              <a:rPr lang="en-US" altLang="zh-CN" sz="1000" dirty="0" smtClean="0">
                <a:solidFill>
                  <a:srgbClr val="2D2015"/>
                </a:solidFill>
                <a:latin typeface="微软雅黑" pitchFamily="34" charset="-122"/>
                <a:ea typeface="微软雅黑" pitchFamily="34" charset="-122"/>
                <a:cs typeface="Arial" pitchFamily="34" charset="0"/>
              </a:rPr>
              <a:t>400G</a:t>
            </a:r>
            <a:r>
              <a:rPr lang="zh-CN" altLang="en-US" sz="1000" dirty="0" smtClean="0">
                <a:solidFill>
                  <a:srgbClr val="2D2015"/>
                </a:solidFill>
                <a:latin typeface="微软雅黑" pitchFamily="34" charset="-122"/>
                <a:ea typeface="微软雅黑" pitchFamily="34" charset="-122"/>
                <a:cs typeface="Arial" pitchFamily="34" charset="0"/>
              </a:rPr>
              <a:t>；传送层平台按照单波</a:t>
            </a:r>
            <a:r>
              <a:rPr lang="en-US" altLang="zh-CN" sz="1000" dirty="0" smtClean="0">
                <a:solidFill>
                  <a:srgbClr val="2D2015"/>
                </a:solidFill>
                <a:latin typeface="微软雅黑" pitchFamily="34" charset="-122"/>
                <a:ea typeface="微软雅黑" pitchFamily="34" charset="-122"/>
                <a:cs typeface="Arial" pitchFamily="34" charset="0"/>
              </a:rPr>
              <a:t>100G</a:t>
            </a:r>
            <a:r>
              <a:rPr lang="zh-CN" altLang="en-US" sz="1000" dirty="0" smtClean="0">
                <a:solidFill>
                  <a:srgbClr val="2D2015"/>
                </a:solidFill>
                <a:latin typeface="微软雅黑" pitchFamily="34" charset="-122"/>
                <a:ea typeface="微软雅黑" pitchFamily="34" charset="-122"/>
                <a:cs typeface="Arial" pitchFamily="34" charset="0"/>
              </a:rPr>
              <a:t>速率设计</a:t>
            </a:r>
            <a:endParaRPr lang="en-US" altLang="zh-CN" sz="1000" dirty="0" smtClean="0">
              <a:solidFill>
                <a:srgbClr val="2D2015"/>
              </a:solidFill>
              <a:latin typeface="微软雅黑" pitchFamily="34" charset="-122"/>
              <a:ea typeface="微软雅黑" pitchFamily="34" charset="-122"/>
              <a:cs typeface="Arial" pitchFamily="34" charset="0"/>
            </a:endParaRPr>
          </a:p>
          <a:p>
            <a:pPr marL="163039" indent="-163039" defTabSz="727134">
              <a:lnSpc>
                <a:spcPct val="130000"/>
              </a:lnSpc>
              <a:buClr>
                <a:srgbClr val="990000"/>
              </a:buClr>
              <a:buSzPct val="80000"/>
              <a:buFont typeface="Wingdings" pitchFamily="2" charset="2"/>
              <a:buChar char="Ø"/>
              <a:tabLst>
                <a:tab pos="382013" algn="l"/>
              </a:tabLst>
              <a:defRPr/>
            </a:pPr>
            <a:r>
              <a:rPr lang="zh-CN" altLang="en-US" sz="1000" dirty="0" smtClean="0">
                <a:solidFill>
                  <a:srgbClr val="2D2015"/>
                </a:solidFill>
                <a:latin typeface="微软雅黑" pitchFamily="34" charset="-122"/>
                <a:ea typeface="微软雅黑" pitchFamily="34" charset="-122"/>
                <a:cs typeface="Arial" pitchFamily="34" charset="0"/>
              </a:rPr>
              <a:t>应用多种保护倒换技术及可靠性技术确保系统的高可靠，满足未来发展需求</a:t>
            </a:r>
          </a:p>
          <a:p>
            <a:pPr marL="163039" indent="-163039" defTabSz="727134">
              <a:lnSpc>
                <a:spcPct val="130000"/>
              </a:lnSpc>
              <a:buClr>
                <a:srgbClr val="990000"/>
              </a:buClr>
              <a:buSzPct val="80000"/>
              <a:buFont typeface="Wingdings" pitchFamily="2" charset="2"/>
              <a:buChar char="Ø"/>
              <a:tabLst>
                <a:tab pos="382013" algn="l"/>
              </a:tabLst>
              <a:defRPr/>
            </a:pPr>
            <a:r>
              <a:rPr lang="zh-CN" altLang="en-US" sz="1000" dirty="0" smtClean="0">
                <a:solidFill>
                  <a:srgbClr val="2D2015"/>
                </a:solidFill>
                <a:latin typeface="微软雅黑" pitchFamily="34" charset="-122"/>
                <a:ea typeface="微软雅黑" pitchFamily="34" charset="-122"/>
                <a:cs typeface="Arial" pitchFamily="34" charset="0"/>
              </a:rPr>
              <a:t>独特的</a:t>
            </a:r>
            <a:r>
              <a:rPr lang="en-US" altLang="zh-CN" sz="1000" dirty="0" smtClean="0">
                <a:solidFill>
                  <a:srgbClr val="2D2015"/>
                </a:solidFill>
                <a:latin typeface="微软雅黑" pitchFamily="34" charset="-122"/>
                <a:ea typeface="微软雅黑" pitchFamily="34" charset="-122"/>
                <a:cs typeface="Arial" pitchFamily="34" charset="0"/>
              </a:rPr>
              <a:t>5</a:t>
            </a:r>
            <a:r>
              <a:rPr lang="zh-CN" altLang="en-US" sz="1000" dirty="0" smtClean="0">
                <a:solidFill>
                  <a:srgbClr val="2D2015"/>
                </a:solidFill>
                <a:latin typeface="微软雅黑" pitchFamily="34" charset="-122"/>
                <a:ea typeface="微软雅黑" pitchFamily="34" charset="-122"/>
                <a:cs typeface="Arial" pitchFamily="34" charset="0"/>
              </a:rPr>
              <a:t>级</a:t>
            </a:r>
            <a:r>
              <a:rPr lang="en-US" altLang="zh-CN" sz="1000" dirty="0" smtClean="0">
                <a:solidFill>
                  <a:srgbClr val="2D2015"/>
                </a:solidFill>
                <a:latin typeface="微软雅黑" pitchFamily="34" charset="-122"/>
                <a:ea typeface="微软雅黑" pitchFamily="34" charset="-122"/>
                <a:cs typeface="Arial" pitchFamily="34" charset="0"/>
              </a:rPr>
              <a:t>HQOS</a:t>
            </a:r>
            <a:r>
              <a:rPr lang="zh-CN" altLang="en-US" sz="1000" dirty="0" smtClean="0">
                <a:solidFill>
                  <a:srgbClr val="2D2015"/>
                </a:solidFill>
                <a:latin typeface="微软雅黑" pitchFamily="34" charset="-122"/>
                <a:ea typeface="微软雅黑" pitchFamily="34" charset="-122"/>
                <a:cs typeface="Arial" pitchFamily="34" charset="0"/>
              </a:rPr>
              <a:t>技术，超大</a:t>
            </a:r>
            <a:r>
              <a:rPr lang="en-US" altLang="zh-CN" sz="1000" dirty="0" smtClean="0">
                <a:solidFill>
                  <a:srgbClr val="2D2015"/>
                </a:solidFill>
                <a:latin typeface="微软雅黑" pitchFamily="34" charset="-122"/>
                <a:ea typeface="微软雅黑" pitchFamily="34" charset="-122"/>
                <a:cs typeface="Arial" pitchFamily="34" charset="0"/>
              </a:rPr>
              <a:t>200ms</a:t>
            </a:r>
            <a:r>
              <a:rPr lang="zh-CN" altLang="en-US" sz="1000" dirty="0" smtClean="0">
                <a:solidFill>
                  <a:srgbClr val="2D2015"/>
                </a:solidFill>
                <a:latin typeface="微软雅黑" pitchFamily="34" charset="-122"/>
                <a:ea typeface="微软雅黑" pitchFamily="34" charset="-122"/>
                <a:cs typeface="Arial" pitchFamily="34" charset="0"/>
              </a:rPr>
              <a:t>缓存技术，保证关键业务的服务质量，和突发流量访问需求。</a:t>
            </a:r>
          </a:p>
          <a:p>
            <a:pPr marL="163039" indent="-163039" defTabSz="727134">
              <a:lnSpc>
                <a:spcPct val="130000"/>
              </a:lnSpc>
              <a:buClr>
                <a:srgbClr val="990000"/>
              </a:buClr>
              <a:buSzPct val="80000"/>
              <a:buFont typeface="Wingdings" pitchFamily="2" charset="2"/>
              <a:buChar char="Ø"/>
              <a:tabLst>
                <a:tab pos="382013" algn="l"/>
              </a:tabLst>
              <a:defRPr/>
            </a:pPr>
            <a:r>
              <a:rPr lang="zh-CN" altLang="en-US" sz="1000" dirty="0" smtClean="0">
                <a:solidFill>
                  <a:srgbClr val="2D2015"/>
                </a:solidFill>
                <a:latin typeface="微软雅黑" pitchFamily="34" charset="-122"/>
                <a:ea typeface="微软雅黑" pitchFamily="34" charset="-122"/>
                <a:cs typeface="Arial" pitchFamily="34" charset="0"/>
              </a:rPr>
              <a:t>华为</a:t>
            </a:r>
            <a:r>
              <a:rPr lang="en-US" altLang="zh-CN" sz="1000" dirty="0" smtClean="0">
                <a:solidFill>
                  <a:srgbClr val="2D2015"/>
                </a:solidFill>
                <a:latin typeface="微软雅黑" pitchFamily="34" charset="-122"/>
                <a:ea typeface="微软雅黑" pitchFamily="34" charset="-122"/>
                <a:cs typeface="Arial" pitchFamily="34" charset="0"/>
              </a:rPr>
              <a:t>NE40E</a:t>
            </a:r>
            <a:r>
              <a:rPr lang="zh-CN" altLang="en-US" sz="1000" dirty="0" smtClean="0">
                <a:solidFill>
                  <a:srgbClr val="2D2015"/>
                </a:solidFill>
                <a:latin typeface="微软雅黑" pitchFamily="34" charset="-122"/>
                <a:ea typeface="微软雅黑" pitchFamily="34" charset="-122"/>
                <a:cs typeface="Arial" pitchFamily="34" charset="0"/>
              </a:rPr>
              <a:t>系列路由器支持</a:t>
            </a:r>
            <a:r>
              <a:rPr lang="en-US" altLang="zh-CN" sz="1000" dirty="0" smtClean="0">
                <a:solidFill>
                  <a:srgbClr val="2D2015"/>
                </a:solidFill>
                <a:latin typeface="微软雅黑" pitchFamily="34" charset="-122"/>
                <a:ea typeface="微软雅黑" pitchFamily="34" charset="-122"/>
                <a:cs typeface="Arial" pitchFamily="34" charset="0"/>
              </a:rPr>
              <a:t>IPV6</a:t>
            </a:r>
            <a:r>
              <a:rPr lang="zh-CN" altLang="en-US" sz="1000" dirty="0" smtClean="0">
                <a:solidFill>
                  <a:srgbClr val="2D2015"/>
                </a:solidFill>
                <a:latin typeface="微软雅黑" pitchFamily="34" charset="-122"/>
                <a:ea typeface="微软雅黑" pitchFamily="34" charset="-122"/>
                <a:cs typeface="Arial" pitchFamily="34" charset="0"/>
              </a:rPr>
              <a:t>，满足各个时期的多种过渡技术</a:t>
            </a:r>
            <a:endParaRPr lang="en-US" altLang="zh-CN" sz="1000" dirty="0" smtClean="0">
              <a:solidFill>
                <a:srgbClr val="2D2015"/>
              </a:solidFill>
              <a:latin typeface="微软雅黑" pitchFamily="34" charset="-122"/>
              <a:ea typeface="微软雅黑" pitchFamily="34" charset="-122"/>
              <a:cs typeface="Arial" pitchFamily="34" charset="0"/>
            </a:endParaRPr>
          </a:p>
        </p:txBody>
      </p:sp>
      <p:pic>
        <p:nvPicPr>
          <p:cNvPr id="16" name="图片 2" descr="http://www.nrc.tsinghua.edu.cn/7_english/images/ditu.jpg"/>
          <p:cNvPicPr>
            <a:picLocks noChangeAspect="1" noChangeArrowheads="1"/>
          </p:cNvPicPr>
          <p:nvPr/>
        </p:nvPicPr>
        <p:blipFill>
          <a:blip r:embed="rId3" cstate="print"/>
          <a:srcRect/>
          <a:stretch>
            <a:fillRect/>
          </a:stretch>
        </p:blipFill>
        <p:spPr bwMode="auto">
          <a:xfrm>
            <a:off x="4714506" y="875144"/>
            <a:ext cx="4429496" cy="3758184"/>
          </a:xfrm>
          <a:prstGeom prst="rect">
            <a:avLst/>
          </a:prstGeom>
          <a:noFill/>
          <a:ln w="9525">
            <a:noFill/>
            <a:miter lim="800000"/>
            <a:headEnd/>
            <a:tailEnd/>
          </a:ln>
        </p:spPr>
      </p:pic>
      <p:sp>
        <p:nvSpPr>
          <p:cNvPr id="17" name="圆角矩形 16"/>
          <p:cNvSpPr/>
          <p:nvPr/>
        </p:nvSpPr>
        <p:spPr bwMode="auto">
          <a:xfrm>
            <a:off x="190005" y="782137"/>
            <a:ext cx="4583876" cy="33866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48" tIns="34273" rIns="68548" bIns="34273"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sp>
        <p:nvSpPr>
          <p:cNvPr id="18" name="TextBox 17"/>
          <p:cNvSpPr txBox="1"/>
          <p:nvPr/>
        </p:nvSpPr>
        <p:spPr bwMode="auto">
          <a:xfrm>
            <a:off x="1559483" y="789599"/>
            <a:ext cx="1438471" cy="300048"/>
          </a:xfrm>
          <a:prstGeom prst="rect">
            <a:avLst/>
          </a:prstGeom>
          <a:noFill/>
          <a:ln w="9525">
            <a:noFill/>
            <a:miter lim="800000"/>
            <a:headEnd/>
            <a:tailEnd/>
          </a:ln>
        </p:spPr>
        <p:txBody>
          <a:bodyPr wrap="none" lIns="68548" tIns="34273" rIns="68548" bIns="34273" rtlCol="0">
            <a:spAutoFit/>
          </a:bodyPr>
          <a:lstStyle/>
          <a:p>
            <a:pPr algn="ctr"/>
            <a:r>
              <a:rPr lang="zh-CN" altLang="en-US" sz="1500" b="1" dirty="0" smtClean="0">
                <a:solidFill>
                  <a:srgbClr val="FFFFFF"/>
                </a:solidFill>
                <a:latin typeface="华文细黑" pitchFamily="2" charset="-122"/>
                <a:ea typeface="华文细黑" pitchFamily="2" charset="-122"/>
              </a:rPr>
              <a:t>客户背景</a:t>
            </a:r>
            <a:r>
              <a:rPr lang="en-US" altLang="zh-CN" sz="1500" b="1" dirty="0" smtClean="0">
                <a:solidFill>
                  <a:srgbClr val="FFFFFF"/>
                </a:solidFill>
                <a:latin typeface="华文细黑" pitchFamily="2" charset="-122"/>
                <a:ea typeface="华文细黑" pitchFamily="2" charset="-122"/>
              </a:rPr>
              <a:t>&amp;</a:t>
            </a:r>
            <a:r>
              <a:rPr lang="zh-CN" altLang="en-US" sz="1500" b="1" dirty="0" smtClean="0">
                <a:solidFill>
                  <a:srgbClr val="FFFFFF"/>
                </a:solidFill>
                <a:latin typeface="华文细黑" pitchFamily="2" charset="-122"/>
                <a:ea typeface="华文细黑" pitchFamily="2" charset="-122"/>
              </a:rPr>
              <a:t>需求</a:t>
            </a:r>
            <a:endParaRPr lang="zh-CN" altLang="en-US" sz="1500" b="1" dirty="0">
              <a:solidFill>
                <a:srgbClr val="FFFFFF"/>
              </a:solidFill>
              <a:latin typeface="华文细黑" pitchFamily="2" charset="-122"/>
              <a:ea typeface="华文细黑" pitchFamily="2" charset="-122"/>
            </a:endParaRPr>
          </a:p>
        </p:txBody>
      </p:sp>
      <p:sp>
        <p:nvSpPr>
          <p:cNvPr id="19" name="圆角矩形 18"/>
          <p:cNvSpPr/>
          <p:nvPr/>
        </p:nvSpPr>
        <p:spPr bwMode="auto">
          <a:xfrm>
            <a:off x="190005" y="2062906"/>
            <a:ext cx="4607626" cy="33866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48" tIns="34273" rIns="68548" bIns="34273"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sp>
        <p:nvSpPr>
          <p:cNvPr id="9" name="矩形 17"/>
          <p:cNvSpPr>
            <a:spLocks noChangeArrowheads="1"/>
          </p:cNvSpPr>
          <p:nvPr/>
        </p:nvSpPr>
        <p:spPr bwMode="auto">
          <a:xfrm>
            <a:off x="1895584" y="2132589"/>
            <a:ext cx="95447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p>
            <a:pPr defTabSz="599795" eaLnBrk="0" hangingPunct="0">
              <a:buClr>
                <a:srgbClr val="000000"/>
              </a:buClr>
              <a:buSzPct val="70000"/>
            </a:pPr>
            <a:r>
              <a:rPr lang="zh-CN" altLang="en-US" sz="1400" b="1" dirty="0">
                <a:solidFill>
                  <a:srgbClr val="FFFFFF"/>
                </a:solidFill>
                <a:latin typeface="微软雅黑" pitchFamily="34" charset="-122"/>
                <a:ea typeface="微软雅黑" pitchFamily="34" charset="-122"/>
                <a:cs typeface="Arial" charset="0"/>
              </a:rPr>
              <a:t>解决方案</a:t>
            </a:r>
          </a:p>
        </p:txBody>
      </p:sp>
      <p:sp>
        <p:nvSpPr>
          <p:cNvPr id="7" name="圆角矩形 6"/>
          <p:cNvSpPr/>
          <p:nvPr/>
        </p:nvSpPr>
        <p:spPr bwMode="auto">
          <a:xfrm>
            <a:off x="195479" y="2392632"/>
            <a:ext cx="4566531" cy="1263521"/>
          </a:xfrm>
          <a:prstGeom prst="roundRect">
            <a:avLst>
              <a:gd name="adj" fmla="val 3312"/>
            </a:avLst>
          </a:prstGeom>
          <a:noFill/>
          <a:ln>
            <a:solidFill>
              <a:schemeClr val="tx1"/>
            </a:solidFill>
          </a:ln>
          <a:effectLst>
            <a:outerShdw blurRad="40000" dist="23000" dir="5400000" rotWithShape="0">
              <a:srgbClr val="000000">
                <a:alpha val="35000"/>
              </a:srgbClr>
            </a:outerShdw>
          </a:effectLst>
          <a:extLst/>
        </p:spPr>
        <p:txBody>
          <a:bodyPr lIns="68548" tIns="34273" rIns="68548" bIns="34273" anchor="ctr"/>
          <a:lstStyle/>
          <a:p>
            <a:pPr algn="ctr" fontAlgn="auto">
              <a:spcBef>
                <a:spcPts val="0"/>
              </a:spcBef>
              <a:spcAft>
                <a:spcPts val="0"/>
              </a:spcAft>
            </a:pPr>
            <a:endParaRPr lang="zh-CN" altLang="en-US" sz="1100" kern="0" dirty="0">
              <a:solidFill>
                <a:srgbClr val="FFFFFF"/>
              </a:solidFill>
              <a:latin typeface="微软雅黑" pitchFamily="34" charset="-122"/>
              <a:ea typeface="微软雅黑" pitchFamily="34" charset="-122"/>
            </a:endParaRPr>
          </a:p>
        </p:txBody>
      </p:sp>
      <p:sp>
        <p:nvSpPr>
          <p:cNvPr id="21" name="圆角矩形 20"/>
          <p:cNvSpPr/>
          <p:nvPr/>
        </p:nvSpPr>
        <p:spPr bwMode="auto">
          <a:xfrm>
            <a:off x="195479" y="1102961"/>
            <a:ext cx="4566531" cy="922101"/>
          </a:xfrm>
          <a:prstGeom prst="roundRect">
            <a:avLst>
              <a:gd name="adj" fmla="val 3312"/>
            </a:avLst>
          </a:prstGeom>
          <a:noFill/>
          <a:ln>
            <a:solidFill>
              <a:schemeClr val="tx1"/>
            </a:solidFill>
          </a:ln>
          <a:effectLst>
            <a:outerShdw blurRad="40000" dist="23000" dir="5400000" rotWithShape="0">
              <a:srgbClr val="000000">
                <a:alpha val="35000"/>
              </a:srgbClr>
            </a:outerShdw>
          </a:effectLst>
          <a:extLst/>
        </p:spPr>
        <p:txBody>
          <a:bodyPr lIns="68548" tIns="34273" rIns="68548" bIns="34273" anchor="ctr"/>
          <a:lstStyle/>
          <a:p>
            <a:pPr algn="ctr" fontAlgn="auto">
              <a:spcBef>
                <a:spcPts val="0"/>
              </a:spcBef>
              <a:spcAft>
                <a:spcPts val="0"/>
              </a:spcAft>
            </a:pPr>
            <a:endParaRPr lang="zh-CN" altLang="en-US" sz="1100" kern="0" dirty="0">
              <a:solidFill>
                <a:srgbClr val="FFFFFF"/>
              </a:solidFill>
              <a:latin typeface="微软雅黑" pitchFamily="34" charset="-122"/>
              <a:ea typeface="微软雅黑" pitchFamily="34" charset="-122"/>
            </a:endParaRPr>
          </a:p>
        </p:txBody>
      </p:sp>
      <p:sp>
        <p:nvSpPr>
          <p:cNvPr id="10" name="圆角矩形 9"/>
          <p:cNvSpPr/>
          <p:nvPr/>
        </p:nvSpPr>
        <p:spPr bwMode="auto">
          <a:xfrm>
            <a:off x="178536" y="4024292"/>
            <a:ext cx="4571601" cy="642711"/>
          </a:xfrm>
          <a:prstGeom prst="roundRect">
            <a:avLst>
              <a:gd name="adj" fmla="val 3071"/>
            </a:avLst>
          </a:prstGeom>
          <a:noFill/>
          <a:ln>
            <a:solidFill>
              <a:schemeClr val="tx1"/>
            </a:solidFill>
          </a:ln>
          <a:effectLst>
            <a:outerShdw blurRad="40000" dist="23000" dir="5400000" rotWithShape="0">
              <a:srgbClr val="000000">
                <a:alpha val="35000"/>
              </a:srgbClr>
            </a:outerShdw>
          </a:effectLst>
          <a:extLst/>
        </p:spPr>
        <p:txBody>
          <a:bodyPr lIns="91422" tIns="45712" rIns="91422" bIns="45712" anchor="ctr"/>
          <a:lstStyle/>
          <a:p>
            <a:pPr algn="ctr" fontAlgn="auto">
              <a:spcBef>
                <a:spcPts val="0"/>
              </a:spcBef>
              <a:spcAft>
                <a:spcPts val="0"/>
              </a:spcAft>
            </a:pPr>
            <a:endParaRPr lang="zh-CN" altLang="en-US" sz="1100" kern="0" dirty="0">
              <a:solidFill>
                <a:srgbClr val="FFFFFF"/>
              </a:solidFill>
              <a:latin typeface="微软雅黑" pitchFamily="34" charset="-122"/>
              <a:ea typeface="微软雅黑" pitchFamily="34" charset="-122"/>
            </a:endParaRPr>
          </a:p>
        </p:txBody>
      </p:sp>
    </p:spTree>
  </p:cSld>
  <p:clrMapOvr>
    <a:masterClrMapping/>
  </p:clrMapOvr>
  <p:transition advClick="0" advTm="8000">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bwMode="auto">
          <a:xfrm>
            <a:off x="4804011" y="1942710"/>
            <a:ext cx="2880000" cy="2700000"/>
          </a:xfrm>
          <a:prstGeom prst="rect">
            <a:avLst/>
          </a:prstGeom>
          <a:solidFill>
            <a:schemeClr val="bg2">
              <a:lumMod val="60000"/>
              <a:lumOff val="4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dirty="0" smtClean="0">
              <a:solidFill>
                <a:srgbClr val="000000"/>
              </a:solidFill>
              <a:latin typeface="Arial" charset="0"/>
              <a:ea typeface="宋体" charset="-122"/>
            </a:endParaRPr>
          </a:p>
        </p:txBody>
      </p:sp>
      <p:cxnSp>
        <p:nvCxnSpPr>
          <p:cNvPr id="79" name="直接连接符 78"/>
          <p:cNvCxnSpPr>
            <a:stCxn id="26" idx="0"/>
            <a:endCxn id="70" idx="2"/>
          </p:cNvCxnSpPr>
          <p:nvPr/>
        </p:nvCxnSpPr>
        <p:spPr>
          <a:xfrm flipH="1" flipV="1">
            <a:off x="5823387" y="1465869"/>
            <a:ext cx="395235" cy="51027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5" name="圆角矩形 84"/>
          <p:cNvSpPr/>
          <p:nvPr/>
        </p:nvSpPr>
        <p:spPr bwMode="auto">
          <a:xfrm>
            <a:off x="7814456" y="3304159"/>
            <a:ext cx="551793" cy="1265183"/>
          </a:xfrm>
          <a:prstGeom prst="roundRect">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dirty="0" smtClean="0">
              <a:solidFill>
                <a:srgbClr val="000000"/>
              </a:solidFill>
              <a:latin typeface="Arial" charset="0"/>
              <a:ea typeface="宋体" charset="-122"/>
            </a:endParaRPr>
          </a:p>
        </p:txBody>
      </p:sp>
      <p:sp>
        <p:nvSpPr>
          <p:cNvPr id="84" name="圆角矩形 83"/>
          <p:cNvSpPr/>
          <p:nvPr/>
        </p:nvSpPr>
        <p:spPr bwMode="auto">
          <a:xfrm>
            <a:off x="4104308" y="3304159"/>
            <a:ext cx="551793" cy="1265183"/>
          </a:xfrm>
          <a:prstGeom prst="roundRect">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dirty="0" smtClean="0">
              <a:solidFill>
                <a:srgbClr val="000000"/>
              </a:solidFill>
              <a:latin typeface="Arial" charset="0"/>
              <a:ea typeface="宋体" charset="-122"/>
            </a:endParaRPr>
          </a:p>
        </p:txBody>
      </p:sp>
      <p:sp>
        <p:nvSpPr>
          <p:cNvPr id="83" name="圆角矩形 82"/>
          <p:cNvSpPr/>
          <p:nvPr/>
        </p:nvSpPr>
        <p:spPr bwMode="auto">
          <a:xfrm>
            <a:off x="4078047" y="1923403"/>
            <a:ext cx="551793" cy="1265183"/>
          </a:xfrm>
          <a:prstGeom prst="roundRect">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dirty="0" smtClean="0">
              <a:solidFill>
                <a:srgbClr val="000000"/>
              </a:solidFill>
              <a:latin typeface="Arial" charset="0"/>
              <a:ea typeface="宋体" charset="-122"/>
            </a:endParaRPr>
          </a:p>
        </p:txBody>
      </p:sp>
      <p:sp>
        <p:nvSpPr>
          <p:cNvPr id="82" name="圆角矩形 81"/>
          <p:cNvSpPr/>
          <p:nvPr/>
        </p:nvSpPr>
        <p:spPr bwMode="auto">
          <a:xfrm>
            <a:off x="7788185" y="1986459"/>
            <a:ext cx="551793" cy="1265183"/>
          </a:xfrm>
          <a:prstGeom prst="roundRect">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dirty="0" smtClean="0">
              <a:solidFill>
                <a:srgbClr val="000000"/>
              </a:solidFill>
              <a:latin typeface="Arial" charset="0"/>
              <a:ea typeface="宋体" charset="-122"/>
            </a:endParaRPr>
          </a:p>
        </p:txBody>
      </p:sp>
      <p:sp>
        <p:nvSpPr>
          <p:cNvPr id="569" name="圆角矩形 568"/>
          <p:cNvSpPr/>
          <p:nvPr/>
        </p:nvSpPr>
        <p:spPr bwMode="auto">
          <a:xfrm>
            <a:off x="431888" y="862552"/>
            <a:ext cx="3555074" cy="288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48" tIns="34273" rIns="68548" bIns="34273"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sp>
        <p:nvSpPr>
          <p:cNvPr id="570" name="TextBox 569"/>
          <p:cNvSpPr txBox="1"/>
          <p:nvPr/>
        </p:nvSpPr>
        <p:spPr bwMode="auto">
          <a:xfrm>
            <a:off x="1415392" y="841288"/>
            <a:ext cx="1438471" cy="300048"/>
          </a:xfrm>
          <a:prstGeom prst="rect">
            <a:avLst/>
          </a:prstGeom>
          <a:noFill/>
          <a:ln w="9525">
            <a:noFill/>
            <a:miter lim="800000"/>
            <a:headEnd/>
            <a:tailEnd/>
          </a:ln>
        </p:spPr>
        <p:txBody>
          <a:bodyPr wrap="none" lIns="68548" tIns="34273" rIns="68548" bIns="34273" rtlCol="0">
            <a:spAutoFit/>
          </a:bodyPr>
          <a:lstStyle/>
          <a:p>
            <a:pPr algn="ctr"/>
            <a:r>
              <a:rPr lang="zh-CN" altLang="en-US" sz="1500" b="1" dirty="0" smtClean="0">
                <a:solidFill>
                  <a:srgbClr val="FFFFFF"/>
                </a:solidFill>
                <a:latin typeface="华文细黑" pitchFamily="2" charset="-122"/>
                <a:ea typeface="华文细黑" pitchFamily="2" charset="-122"/>
              </a:rPr>
              <a:t>客户背景</a:t>
            </a:r>
            <a:r>
              <a:rPr lang="en-US" altLang="zh-CN" sz="1500" b="1" dirty="0" smtClean="0">
                <a:solidFill>
                  <a:srgbClr val="FFFFFF"/>
                </a:solidFill>
                <a:latin typeface="华文细黑" pitchFamily="2" charset="-122"/>
                <a:ea typeface="华文细黑" pitchFamily="2" charset="-122"/>
              </a:rPr>
              <a:t>&amp;</a:t>
            </a:r>
            <a:r>
              <a:rPr lang="zh-CN" altLang="en-US" sz="1500" b="1" dirty="0" smtClean="0">
                <a:solidFill>
                  <a:srgbClr val="FFFFFF"/>
                </a:solidFill>
                <a:latin typeface="华文细黑" pitchFamily="2" charset="-122"/>
                <a:ea typeface="华文细黑" pitchFamily="2" charset="-122"/>
              </a:rPr>
              <a:t>需求</a:t>
            </a:r>
            <a:endParaRPr lang="zh-CN" altLang="en-US" sz="1500" b="1" dirty="0">
              <a:solidFill>
                <a:srgbClr val="FFFFFF"/>
              </a:solidFill>
              <a:latin typeface="华文细黑" pitchFamily="2" charset="-122"/>
              <a:ea typeface="华文细黑" pitchFamily="2" charset="-122"/>
            </a:endParaRPr>
          </a:p>
        </p:txBody>
      </p:sp>
      <p:sp>
        <p:nvSpPr>
          <p:cNvPr id="572" name="矩形 571"/>
          <p:cNvSpPr/>
          <p:nvPr/>
        </p:nvSpPr>
        <p:spPr>
          <a:xfrm>
            <a:off x="418694" y="1104722"/>
            <a:ext cx="3487359" cy="1161566"/>
          </a:xfrm>
          <a:prstGeom prst="rect">
            <a:avLst/>
          </a:prstGeom>
        </p:spPr>
        <p:txBody>
          <a:bodyPr wrap="square" lIns="68548" tIns="34273" rIns="68548" bIns="34273">
            <a:spAutoFit/>
          </a:bodyPr>
          <a:lstStyle/>
          <a:p>
            <a:pPr marL="130908" indent="-130908" defTabSz="971218">
              <a:lnSpc>
                <a:spcPct val="120000"/>
              </a:lnSpc>
              <a:buClr>
                <a:srgbClr val="FFFFFF">
                  <a:lumMod val="50000"/>
                </a:srgbClr>
              </a:buClr>
              <a:buSzPct val="100000"/>
              <a:buFont typeface="Wingdings" pitchFamily="2" charset="2"/>
              <a:buChar char="l"/>
              <a:tabLst>
                <a:tab pos="512586" algn="l"/>
              </a:tabLst>
              <a:defRPr/>
            </a:pPr>
            <a:r>
              <a:rPr lang="zh-CN" altLang="en-US" sz="1000" dirty="0" smtClean="0">
                <a:solidFill>
                  <a:srgbClr val="000000"/>
                </a:solidFill>
                <a:latin typeface="微软雅黑" pitchFamily="34" charset="-122"/>
                <a:ea typeface="微软雅黑" pitchFamily="34" charset="-122"/>
              </a:rPr>
              <a:t>武汉</a:t>
            </a:r>
            <a:r>
              <a:rPr lang="en-US" altLang="zh-CN" sz="1000" dirty="0" smtClean="0">
                <a:solidFill>
                  <a:srgbClr val="000000"/>
                </a:solidFill>
                <a:latin typeface="微软雅黑" pitchFamily="34" charset="-122"/>
                <a:ea typeface="微软雅黑" pitchFamily="34" charset="-122"/>
              </a:rPr>
              <a:t>985</a:t>
            </a:r>
            <a:r>
              <a:rPr lang="zh-CN" altLang="en-US" sz="1000" dirty="0" smtClean="0">
                <a:solidFill>
                  <a:srgbClr val="000000"/>
                </a:solidFill>
                <a:latin typeface="微软雅黑" pitchFamily="34" charset="-122"/>
                <a:ea typeface="微软雅黑" pitchFamily="34" charset="-122"/>
              </a:rPr>
              <a:t>高校中网络建设最具创新性的</a:t>
            </a:r>
            <a:r>
              <a:rPr lang="zh-CN" altLang="en-US" sz="1000" dirty="0" smtClean="0">
                <a:solidFill>
                  <a:srgbClr val="000000"/>
                </a:solidFill>
                <a:latin typeface="微软雅黑" pitchFamily="34" charset="-122"/>
                <a:ea typeface="微软雅黑" pitchFamily="34" charset="-122"/>
              </a:rPr>
              <a:t>高校</a:t>
            </a:r>
            <a:endParaRPr lang="en-US" altLang="zh-CN" sz="1000" dirty="0" smtClean="0">
              <a:solidFill>
                <a:srgbClr val="000000"/>
              </a:solidFill>
              <a:latin typeface="微软雅黑" pitchFamily="34" charset="-122"/>
              <a:ea typeface="微软雅黑" pitchFamily="34" charset="-122"/>
            </a:endParaRPr>
          </a:p>
          <a:p>
            <a:pPr marL="130908" indent="-130908" defTabSz="971218">
              <a:lnSpc>
                <a:spcPct val="120000"/>
              </a:lnSpc>
              <a:buClr>
                <a:srgbClr val="FFFFFF">
                  <a:lumMod val="50000"/>
                </a:srgbClr>
              </a:buClr>
              <a:buSzPct val="100000"/>
              <a:buFont typeface="Wingdings" pitchFamily="2" charset="2"/>
              <a:buChar char="l"/>
              <a:tabLst>
                <a:tab pos="512586" algn="l"/>
              </a:tabLst>
              <a:defRPr/>
            </a:pPr>
            <a:r>
              <a:rPr lang="zh-CN" altLang="en-US" sz="1000" dirty="0" smtClean="0">
                <a:solidFill>
                  <a:srgbClr val="000000"/>
                </a:solidFill>
                <a:latin typeface="微软雅黑" pitchFamily="34" charset="-122"/>
                <a:ea typeface="微软雅黑" pitchFamily="34" charset="-122"/>
              </a:rPr>
              <a:t>中南财大才采用基于</a:t>
            </a:r>
            <a:r>
              <a:rPr lang="en-US" altLang="zh-CN" sz="1000" dirty="0" smtClean="0">
                <a:solidFill>
                  <a:srgbClr val="000000"/>
                </a:solidFill>
                <a:latin typeface="微软雅黑" pitchFamily="34" charset="-122"/>
                <a:ea typeface="微软雅黑" pitchFamily="34" charset="-122"/>
              </a:rPr>
              <a:t>1x</a:t>
            </a:r>
            <a:r>
              <a:rPr lang="zh-CN" altLang="en-US" sz="1000" dirty="0" smtClean="0">
                <a:solidFill>
                  <a:srgbClr val="000000"/>
                </a:solidFill>
                <a:latin typeface="微软雅黑" pitchFamily="34" charset="-122"/>
                <a:ea typeface="微软雅黑" pitchFamily="34" charset="-122"/>
              </a:rPr>
              <a:t>的认证计费系统，该系统不够开放，网络扩容受到厂商绑定</a:t>
            </a:r>
            <a:endParaRPr lang="en-US" altLang="zh-CN" sz="1000" dirty="0" smtClean="0">
              <a:solidFill>
                <a:srgbClr val="000000"/>
              </a:solidFill>
              <a:latin typeface="微软雅黑" pitchFamily="34" charset="-122"/>
              <a:ea typeface="微软雅黑" pitchFamily="34" charset="-122"/>
            </a:endParaRPr>
          </a:p>
          <a:p>
            <a:pPr marL="130908" indent="-130908" defTabSz="971218">
              <a:lnSpc>
                <a:spcPct val="120000"/>
              </a:lnSpc>
              <a:buClr>
                <a:srgbClr val="FFFFFF">
                  <a:lumMod val="50000"/>
                </a:srgbClr>
              </a:buClr>
              <a:buSzPct val="100000"/>
              <a:buFont typeface="Wingdings" pitchFamily="2" charset="2"/>
              <a:buChar char="l"/>
              <a:tabLst>
                <a:tab pos="512586" algn="l"/>
              </a:tabLst>
              <a:defRPr/>
            </a:pPr>
            <a:r>
              <a:rPr lang="zh-CN" altLang="en-US" sz="1000" dirty="0" smtClean="0">
                <a:solidFill>
                  <a:srgbClr val="000000"/>
                </a:solidFill>
                <a:latin typeface="微软雅黑" pitchFamily="34" charset="-122"/>
                <a:ea typeface="微软雅黑" pitchFamily="34" charset="-122"/>
              </a:rPr>
              <a:t>该系统存在于主机</a:t>
            </a:r>
            <a:r>
              <a:rPr lang="en-US" altLang="zh-CN" sz="1000" dirty="0" smtClean="0">
                <a:solidFill>
                  <a:srgbClr val="000000"/>
                </a:solidFill>
                <a:latin typeface="微软雅黑" pitchFamily="34" charset="-122"/>
                <a:ea typeface="微软雅黑" pitchFamily="34" charset="-122"/>
              </a:rPr>
              <a:t>OS</a:t>
            </a:r>
            <a:r>
              <a:rPr lang="zh-CN" altLang="en-US" sz="1000" dirty="0" smtClean="0">
                <a:solidFill>
                  <a:srgbClr val="000000"/>
                </a:solidFill>
                <a:latin typeface="微软雅黑" pitchFamily="34" charset="-122"/>
                <a:ea typeface="微软雅黑" pitchFamily="34" charset="-122"/>
              </a:rPr>
              <a:t>和应用程序间兼容问题，导致学生经常无法上网</a:t>
            </a:r>
            <a:endParaRPr lang="en-US" altLang="zh-CN" sz="1000" dirty="0" smtClean="0">
              <a:solidFill>
                <a:srgbClr val="000000"/>
              </a:solidFill>
              <a:latin typeface="微软雅黑" pitchFamily="34" charset="-122"/>
              <a:ea typeface="微软雅黑" pitchFamily="34" charset="-122"/>
            </a:endParaRPr>
          </a:p>
          <a:p>
            <a:pPr marL="130908" indent="-130908" defTabSz="971218">
              <a:lnSpc>
                <a:spcPct val="120000"/>
              </a:lnSpc>
              <a:buClr>
                <a:srgbClr val="FFFFFF">
                  <a:lumMod val="50000"/>
                </a:srgbClr>
              </a:buClr>
              <a:buSzPct val="100000"/>
              <a:tabLst>
                <a:tab pos="512586" algn="l"/>
              </a:tabLst>
              <a:defRPr/>
            </a:pPr>
            <a:endParaRPr lang="en-US" altLang="zh-CN" sz="1000" dirty="0" smtClean="0">
              <a:solidFill>
                <a:srgbClr val="000000"/>
              </a:solidFill>
              <a:latin typeface="微软雅黑" pitchFamily="34" charset="-122"/>
              <a:ea typeface="微软雅黑" pitchFamily="34" charset="-122"/>
            </a:endParaRPr>
          </a:p>
        </p:txBody>
      </p:sp>
      <p:sp>
        <p:nvSpPr>
          <p:cNvPr id="573" name="圆角矩形 572"/>
          <p:cNvSpPr/>
          <p:nvPr/>
        </p:nvSpPr>
        <p:spPr bwMode="auto">
          <a:xfrm>
            <a:off x="431701" y="1126786"/>
            <a:ext cx="3536079" cy="975141"/>
          </a:xfrm>
          <a:prstGeom prst="roundRect">
            <a:avLst>
              <a:gd name="adj" fmla="val 4403"/>
            </a:avLst>
          </a:prstGeom>
          <a:noFill/>
          <a:ln>
            <a:solidFill>
              <a:schemeClr val="tx2">
                <a:lumMod val="7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48" tIns="34273" rIns="68548" bIns="34273"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grpSp>
        <p:nvGrpSpPr>
          <p:cNvPr id="2" name="组合 56"/>
          <p:cNvGrpSpPr/>
          <p:nvPr/>
        </p:nvGrpSpPr>
        <p:grpSpPr>
          <a:xfrm>
            <a:off x="436121" y="2147634"/>
            <a:ext cx="3555074" cy="300064"/>
            <a:chOff x="436119" y="1887069"/>
            <a:chExt cx="3555074" cy="300064"/>
          </a:xfrm>
        </p:grpSpPr>
        <p:sp>
          <p:nvSpPr>
            <p:cNvPr id="575" name="圆角矩形 574"/>
            <p:cNvSpPr/>
            <p:nvPr/>
          </p:nvSpPr>
          <p:spPr bwMode="auto">
            <a:xfrm>
              <a:off x="436119" y="1894202"/>
              <a:ext cx="3555074" cy="288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sp>
          <p:nvSpPr>
            <p:cNvPr id="576" name="TextBox 575"/>
            <p:cNvSpPr txBox="1"/>
            <p:nvPr/>
          </p:nvSpPr>
          <p:spPr bwMode="auto">
            <a:xfrm>
              <a:off x="1492509" y="1887069"/>
              <a:ext cx="1292625" cy="300064"/>
            </a:xfrm>
            <a:prstGeom prst="rect">
              <a:avLst/>
            </a:prstGeom>
            <a:noFill/>
            <a:ln w="9525">
              <a:noFill/>
              <a:miter lim="800000"/>
              <a:headEnd/>
              <a:tailEnd/>
            </a:ln>
          </p:spPr>
          <p:txBody>
            <a:bodyPr wrap="none" lIns="68562" tIns="34281" rIns="68562" bIns="34281" rtlCol="0">
              <a:spAutoFit/>
            </a:bodyPr>
            <a:lstStyle/>
            <a:p>
              <a:pPr algn="ctr"/>
              <a:r>
                <a:rPr lang="zh-CN" altLang="en-US" sz="1500" b="1" dirty="0" smtClean="0">
                  <a:solidFill>
                    <a:srgbClr val="FFFFFF"/>
                  </a:solidFill>
                  <a:latin typeface="华文细黑" pitchFamily="2" charset="-122"/>
                  <a:ea typeface="华文细黑" pitchFamily="2" charset="-122"/>
                </a:rPr>
                <a:t>华为解决方案</a:t>
              </a:r>
              <a:endParaRPr lang="zh-CN" altLang="en-US" sz="1500" b="1" dirty="0">
                <a:solidFill>
                  <a:srgbClr val="FFFFFF"/>
                </a:solidFill>
                <a:latin typeface="华文细黑" pitchFamily="2" charset="-122"/>
                <a:ea typeface="华文细黑" pitchFamily="2" charset="-122"/>
              </a:endParaRPr>
            </a:p>
          </p:txBody>
        </p:sp>
      </p:grpSp>
      <p:sp>
        <p:nvSpPr>
          <p:cNvPr id="577" name="圆角矩形 576"/>
          <p:cNvSpPr/>
          <p:nvPr/>
        </p:nvSpPr>
        <p:spPr bwMode="auto">
          <a:xfrm>
            <a:off x="443636" y="2474114"/>
            <a:ext cx="3536079" cy="1290358"/>
          </a:xfrm>
          <a:prstGeom prst="roundRect">
            <a:avLst>
              <a:gd name="adj" fmla="val 4403"/>
            </a:avLst>
          </a:prstGeom>
          <a:noFill/>
          <a:ln>
            <a:solidFill>
              <a:schemeClr val="tx2">
                <a:lumMod val="7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48" tIns="34273" rIns="68548" bIns="34273"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sp>
        <p:nvSpPr>
          <p:cNvPr id="579" name="圆角矩形 578"/>
          <p:cNvSpPr/>
          <p:nvPr/>
        </p:nvSpPr>
        <p:spPr bwMode="auto">
          <a:xfrm>
            <a:off x="440352" y="3805172"/>
            <a:ext cx="3555074" cy="288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48" tIns="34273" rIns="68548" bIns="34273"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sp>
        <p:nvSpPr>
          <p:cNvPr id="580" name="TextBox 579"/>
          <p:cNvSpPr txBox="1"/>
          <p:nvPr/>
        </p:nvSpPr>
        <p:spPr bwMode="auto">
          <a:xfrm>
            <a:off x="1689125" y="3762642"/>
            <a:ext cx="907876" cy="300048"/>
          </a:xfrm>
          <a:prstGeom prst="rect">
            <a:avLst/>
          </a:prstGeom>
          <a:noFill/>
          <a:ln w="9525">
            <a:noFill/>
            <a:miter lim="800000"/>
            <a:headEnd/>
            <a:tailEnd/>
          </a:ln>
        </p:spPr>
        <p:txBody>
          <a:bodyPr wrap="none" lIns="68548" tIns="34273" rIns="68548" bIns="34273" rtlCol="0">
            <a:spAutoFit/>
          </a:bodyPr>
          <a:lstStyle/>
          <a:p>
            <a:pPr algn="ctr"/>
            <a:r>
              <a:rPr lang="zh-CN" altLang="en-US" sz="1500" b="1" dirty="0" smtClean="0">
                <a:solidFill>
                  <a:srgbClr val="FFFFFF"/>
                </a:solidFill>
                <a:latin typeface="华文细黑" pitchFamily="2" charset="-122"/>
                <a:ea typeface="华文细黑" pitchFamily="2" charset="-122"/>
              </a:rPr>
              <a:t>客户价值</a:t>
            </a:r>
            <a:endParaRPr lang="zh-CN" altLang="en-US" sz="1500" b="1" dirty="0">
              <a:solidFill>
                <a:srgbClr val="FFFFFF"/>
              </a:solidFill>
              <a:latin typeface="华文细黑" pitchFamily="2" charset="-122"/>
              <a:ea typeface="华文细黑" pitchFamily="2" charset="-122"/>
            </a:endParaRPr>
          </a:p>
        </p:txBody>
      </p:sp>
      <p:sp>
        <p:nvSpPr>
          <p:cNvPr id="581" name="圆角矩形 580"/>
          <p:cNvSpPr/>
          <p:nvPr/>
        </p:nvSpPr>
        <p:spPr bwMode="auto">
          <a:xfrm>
            <a:off x="440166" y="4084570"/>
            <a:ext cx="3536079" cy="618060"/>
          </a:xfrm>
          <a:prstGeom prst="roundRect">
            <a:avLst>
              <a:gd name="adj" fmla="val 4403"/>
            </a:avLst>
          </a:prstGeom>
          <a:noFill/>
          <a:ln>
            <a:solidFill>
              <a:schemeClr val="tx2">
                <a:lumMod val="7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48" tIns="34273" rIns="68548" bIns="34273" numCol="1" rtlCol="0" anchor="t" anchorCtr="0" compatLnSpc="1">
            <a:prstTxWarp prst="textNoShape">
              <a:avLst/>
            </a:prstTxWarp>
          </a:bodyPr>
          <a:lstStyle/>
          <a:p>
            <a:pPr defTabSz="685481">
              <a:buClr>
                <a:srgbClr val="CC9900"/>
              </a:buClr>
              <a:buFont typeface="Wingdings" pitchFamily="2" charset="2"/>
              <a:buChar char="n"/>
            </a:pPr>
            <a:endParaRPr lang="zh-CN" altLang="en-US" sz="1300" dirty="0" smtClean="0">
              <a:solidFill>
                <a:srgbClr val="000000"/>
              </a:solidFill>
              <a:latin typeface="Arial" charset="0"/>
              <a:ea typeface="宋体" charset="-122"/>
            </a:endParaRPr>
          </a:p>
        </p:txBody>
      </p:sp>
      <p:sp>
        <p:nvSpPr>
          <p:cNvPr id="582" name="矩形 581"/>
          <p:cNvSpPr/>
          <p:nvPr/>
        </p:nvSpPr>
        <p:spPr>
          <a:xfrm>
            <a:off x="395536" y="4111544"/>
            <a:ext cx="3625834" cy="607568"/>
          </a:xfrm>
          <a:prstGeom prst="rect">
            <a:avLst/>
          </a:prstGeom>
        </p:spPr>
        <p:txBody>
          <a:bodyPr wrap="square" lIns="68548" tIns="34273" rIns="68548" bIns="34273">
            <a:spAutoFit/>
          </a:bodyPr>
          <a:lstStyle/>
          <a:p>
            <a:pPr marL="130908" lvl="2" indent="-130908" defTabSz="971218" eaLnBrk="0" hangingPunct="0">
              <a:lnSpc>
                <a:spcPct val="120000"/>
              </a:lnSpc>
              <a:buClr>
                <a:srgbClr val="FFFFFF">
                  <a:lumMod val="50000"/>
                </a:srgbClr>
              </a:buClr>
              <a:buSzPct val="100000"/>
              <a:buFont typeface="Wingdings" pitchFamily="2" charset="2"/>
              <a:buChar char="l"/>
              <a:tabLst>
                <a:tab pos="512586" algn="l"/>
              </a:tabLst>
              <a:defRPr/>
            </a:pPr>
            <a:r>
              <a:rPr lang="zh-CN" altLang="en-US" sz="1000" dirty="0" smtClean="0">
                <a:solidFill>
                  <a:srgbClr val="000000"/>
                </a:solidFill>
                <a:latin typeface="微软雅黑" pitchFamily="34" charset="-122"/>
                <a:ea typeface="微软雅黑" pitchFamily="34" charset="-122"/>
              </a:rPr>
              <a:t>扁平化网络部署方案，网络扩容不再被厂商绑定</a:t>
            </a:r>
            <a:endParaRPr lang="en-US" altLang="zh-CN" sz="1000" dirty="0" smtClean="0">
              <a:solidFill>
                <a:srgbClr val="000000"/>
              </a:solidFill>
              <a:latin typeface="微软雅黑" pitchFamily="34" charset="-122"/>
              <a:ea typeface="微软雅黑" pitchFamily="34" charset="-122"/>
            </a:endParaRPr>
          </a:p>
          <a:p>
            <a:pPr marL="130908" lvl="2" indent="-130908" defTabSz="971218" eaLnBrk="0" hangingPunct="0">
              <a:lnSpc>
                <a:spcPct val="120000"/>
              </a:lnSpc>
              <a:buClr>
                <a:srgbClr val="FFFFFF">
                  <a:lumMod val="50000"/>
                </a:srgbClr>
              </a:buClr>
              <a:buSzPct val="100000"/>
              <a:buFont typeface="Wingdings" pitchFamily="2" charset="2"/>
              <a:buChar char="l"/>
              <a:tabLst>
                <a:tab pos="512586" algn="l"/>
              </a:tabLst>
              <a:defRPr/>
            </a:pPr>
            <a:r>
              <a:rPr lang="en-US" altLang="zh-CN" sz="1000" dirty="0" smtClean="0">
                <a:solidFill>
                  <a:srgbClr val="000000"/>
                </a:solidFill>
                <a:latin typeface="微软雅黑" pitchFamily="34" charset="-122"/>
                <a:ea typeface="微软雅黑" pitchFamily="34" charset="-122"/>
              </a:rPr>
              <a:t>WEB</a:t>
            </a:r>
            <a:r>
              <a:rPr lang="zh-CN" altLang="en-US" sz="1000" dirty="0" smtClean="0">
                <a:solidFill>
                  <a:srgbClr val="000000"/>
                </a:solidFill>
                <a:latin typeface="微软雅黑" pitchFamily="34" charset="-122"/>
                <a:ea typeface="微软雅黑" pitchFamily="34" charset="-122"/>
              </a:rPr>
              <a:t>认证方式部署，网络可用性更高，摆脱客户端困扰</a:t>
            </a:r>
            <a:endParaRPr lang="en-US" altLang="zh-CN" sz="1000" dirty="0" smtClean="0">
              <a:solidFill>
                <a:srgbClr val="000000"/>
              </a:solidFill>
              <a:latin typeface="微软雅黑" pitchFamily="34" charset="-122"/>
              <a:ea typeface="微软雅黑" pitchFamily="34" charset="-122"/>
            </a:endParaRPr>
          </a:p>
          <a:p>
            <a:pPr marL="130908" lvl="2" indent="-130908" defTabSz="971218" eaLnBrk="0" hangingPunct="0">
              <a:lnSpc>
                <a:spcPct val="120000"/>
              </a:lnSpc>
              <a:buClr>
                <a:srgbClr val="FFFFFF">
                  <a:lumMod val="50000"/>
                </a:srgbClr>
              </a:buClr>
              <a:buSzPct val="100000"/>
              <a:buFont typeface="Wingdings" pitchFamily="2" charset="2"/>
              <a:buChar char="l"/>
              <a:tabLst>
                <a:tab pos="512586" algn="l"/>
              </a:tabLst>
              <a:defRPr/>
            </a:pPr>
            <a:r>
              <a:rPr lang="en-US" altLang="zh-CN" sz="1000" dirty="0" smtClean="0">
                <a:solidFill>
                  <a:srgbClr val="000000"/>
                </a:solidFill>
                <a:latin typeface="微软雅黑" pitchFamily="34" charset="-122"/>
                <a:ea typeface="微软雅黑" pitchFamily="34" charset="-122"/>
              </a:rPr>
              <a:t>DAA</a:t>
            </a:r>
            <a:r>
              <a:rPr lang="zh-CN" altLang="en-US" sz="1000" dirty="0" smtClean="0">
                <a:solidFill>
                  <a:srgbClr val="000000"/>
                </a:solidFill>
                <a:latin typeface="微软雅黑" pitchFamily="34" charset="-122"/>
                <a:ea typeface="微软雅黑" pitchFamily="34" charset="-122"/>
              </a:rPr>
              <a:t>方案的部署，增加营收达</a:t>
            </a:r>
            <a:r>
              <a:rPr lang="en-US" altLang="zh-CN" sz="1000" dirty="0" smtClean="0">
                <a:solidFill>
                  <a:srgbClr val="000000"/>
                </a:solidFill>
                <a:latin typeface="微软雅黑" pitchFamily="34" charset="-122"/>
                <a:ea typeface="微软雅黑" pitchFamily="34" charset="-122"/>
              </a:rPr>
              <a:t>120%</a:t>
            </a:r>
          </a:p>
        </p:txBody>
      </p:sp>
      <p:sp>
        <p:nvSpPr>
          <p:cNvPr id="583" name="Rectangle 2"/>
          <p:cNvSpPr>
            <a:spLocks noGrp="1" noChangeArrowheads="1"/>
          </p:cNvSpPr>
          <p:nvPr>
            <p:ph type="title" idx="4294967295"/>
          </p:nvPr>
        </p:nvSpPr>
        <p:spPr>
          <a:xfrm>
            <a:off x="329363" y="291663"/>
            <a:ext cx="8529637" cy="377825"/>
          </a:xfrm>
          <a:prstGeom prst="rect">
            <a:avLst/>
          </a:prstGeom>
        </p:spPr>
        <p:txBody>
          <a:bodyPr lIns="78244" tIns="39122" rIns="78244" bIns="39122"/>
          <a:lstStyle/>
          <a:p>
            <a:pPr>
              <a:defRPr/>
            </a:pPr>
            <a:r>
              <a:rPr lang="zh-CN" altLang="en-US" sz="2400" dirty="0" smtClean="0">
                <a:latin typeface="微软雅黑" pitchFamily="34" charset="-122"/>
                <a:ea typeface="微软雅黑" pitchFamily="34" charset="-122"/>
              </a:rPr>
              <a:t>华为</a:t>
            </a:r>
            <a:r>
              <a:rPr lang="en-US" altLang="zh-CN" sz="2400" dirty="0" smtClean="0">
                <a:latin typeface="微软雅黑" pitchFamily="34" charset="-122"/>
                <a:ea typeface="微软雅黑" pitchFamily="34" charset="-122"/>
              </a:rPr>
              <a:t>BRAS</a:t>
            </a:r>
            <a:r>
              <a:rPr lang="zh-CN" altLang="en-US" sz="2400" dirty="0" smtClean="0">
                <a:latin typeface="微软雅黑" pitchFamily="34" charset="-122"/>
                <a:ea typeface="微软雅黑" pitchFamily="34" charset="-122"/>
              </a:rPr>
              <a:t>助力中南财大构建智能</a:t>
            </a:r>
            <a:r>
              <a:rPr lang="en-US" altLang="zh-CN" sz="2400" dirty="0" smtClean="0">
                <a:latin typeface="微软雅黑" pitchFamily="34" charset="-122"/>
                <a:ea typeface="微软雅黑" pitchFamily="34" charset="-122"/>
              </a:rPr>
              <a:t>IP</a:t>
            </a:r>
            <a:r>
              <a:rPr lang="zh-CN" altLang="en-US" sz="2400" dirty="0" smtClean="0">
                <a:latin typeface="微软雅黑" pitchFamily="34" charset="-122"/>
                <a:ea typeface="微软雅黑" pitchFamily="34" charset="-122"/>
              </a:rPr>
              <a:t>传输平台</a:t>
            </a:r>
            <a:endParaRPr lang="zh-CN" altLang="en-US" sz="2400" dirty="0">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8" name="图片 17" descr="10504342Z-0.jpg"/>
          <p:cNvPicPr>
            <a:picLocks noChangeAspect="1"/>
          </p:cNvPicPr>
          <p:nvPr/>
        </p:nvPicPr>
        <p:blipFill>
          <a:blip r:embed="rId3" cstate="print"/>
          <a:stretch>
            <a:fillRect/>
          </a:stretch>
        </p:blipFill>
        <p:spPr>
          <a:xfrm>
            <a:off x="6899116" y="783771"/>
            <a:ext cx="1451886" cy="1088914"/>
          </a:xfrm>
          <a:prstGeom prst="rect">
            <a:avLst/>
          </a:prstGeom>
        </p:spPr>
      </p:pic>
      <p:grpSp>
        <p:nvGrpSpPr>
          <p:cNvPr id="3" name="组合 115"/>
          <p:cNvGrpSpPr>
            <a:grpSpLocks/>
          </p:cNvGrpSpPr>
          <p:nvPr/>
        </p:nvGrpSpPr>
        <p:grpSpPr bwMode="auto">
          <a:xfrm>
            <a:off x="5799522" y="2842922"/>
            <a:ext cx="920750" cy="323850"/>
            <a:chOff x="3835440" y="2996952"/>
            <a:chExt cx="921356" cy="432048"/>
          </a:xfrm>
        </p:grpSpPr>
        <p:cxnSp>
          <p:nvCxnSpPr>
            <p:cNvPr id="21" name="直接连接符 20"/>
            <p:cNvCxnSpPr/>
            <p:nvPr/>
          </p:nvCxnSpPr>
          <p:spPr>
            <a:xfrm>
              <a:off x="3835440" y="3141498"/>
              <a:ext cx="864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892628" y="3243156"/>
              <a:ext cx="864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196040" y="2996952"/>
              <a:ext cx="142969"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solidFill>
                  <a:srgbClr val="FFFFFF"/>
                </a:solidFill>
              </a:endParaRPr>
            </a:p>
          </p:txBody>
        </p:sp>
      </p:grpSp>
      <p:pic>
        <p:nvPicPr>
          <p:cNvPr id="26" name="Picture 457" descr="图片236"/>
          <p:cNvPicPr>
            <a:picLocks noChangeAspect="1" noChangeArrowheads="1"/>
          </p:cNvPicPr>
          <p:nvPr/>
        </p:nvPicPr>
        <p:blipFill>
          <a:blip r:embed="rId4" cstate="print"/>
          <a:srcRect/>
          <a:stretch>
            <a:fillRect/>
          </a:stretch>
        </p:blipFill>
        <p:spPr bwMode="auto">
          <a:xfrm>
            <a:off x="6028122" y="1976147"/>
            <a:ext cx="381000" cy="323850"/>
          </a:xfrm>
          <a:prstGeom prst="rect">
            <a:avLst/>
          </a:prstGeom>
          <a:noFill/>
          <a:ln w="9525">
            <a:noFill/>
            <a:miter lim="800000"/>
            <a:headEnd/>
            <a:tailEnd/>
          </a:ln>
        </p:spPr>
      </p:pic>
      <p:pic>
        <p:nvPicPr>
          <p:cNvPr id="27" name="Picture 460" descr="图片239"/>
          <p:cNvPicPr>
            <a:picLocks noChangeAspect="1" noChangeArrowheads="1"/>
          </p:cNvPicPr>
          <p:nvPr/>
        </p:nvPicPr>
        <p:blipFill>
          <a:blip r:embed="rId5" cstate="print"/>
          <a:srcRect/>
          <a:stretch>
            <a:fillRect/>
          </a:stretch>
        </p:blipFill>
        <p:spPr bwMode="auto">
          <a:xfrm>
            <a:off x="5667760" y="2842924"/>
            <a:ext cx="347662" cy="270272"/>
          </a:xfrm>
          <a:prstGeom prst="rect">
            <a:avLst/>
          </a:prstGeom>
          <a:noFill/>
          <a:ln w="9525">
            <a:noFill/>
            <a:miter lim="800000"/>
            <a:headEnd/>
            <a:tailEnd/>
          </a:ln>
        </p:spPr>
      </p:pic>
      <p:pic>
        <p:nvPicPr>
          <p:cNvPr id="28" name="Picture 470" descr="图片249"/>
          <p:cNvPicPr>
            <a:picLocks noChangeAspect="1" noChangeArrowheads="1"/>
          </p:cNvPicPr>
          <p:nvPr/>
        </p:nvPicPr>
        <p:blipFill>
          <a:blip r:embed="rId6" cstate="print"/>
          <a:srcRect/>
          <a:stretch>
            <a:fillRect/>
          </a:stretch>
        </p:blipFill>
        <p:spPr bwMode="auto">
          <a:xfrm>
            <a:off x="5643961" y="2429779"/>
            <a:ext cx="396875" cy="270272"/>
          </a:xfrm>
          <a:prstGeom prst="rect">
            <a:avLst/>
          </a:prstGeom>
          <a:noFill/>
          <a:ln w="9525">
            <a:noFill/>
            <a:miter lim="800000"/>
            <a:headEnd/>
            <a:tailEnd/>
          </a:ln>
        </p:spPr>
      </p:pic>
      <p:pic>
        <p:nvPicPr>
          <p:cNvPr id="29" name="Picture 460" descr="图片239"/>
          <p:cNvPicPr>
            <a:picLocks noChangeAspect="1" noChangeArrowheads="1"/>
          </p:cNvPicPr>
          <p:nvPr/>
        </p:nvPicPr>
        <p:blipFill>
          <a:blip r:embed="rId5" cstate="print"/>
          <a:srcRect/>
          <a:stretch>
            <a:fillRect/>
          </a:stretch>
        </p:blipFill>
        <p:spPr bwMode="auto">
          <a:xfrm>
            <a:off x="6459952" y="2861974"/>
            <a:ext cx="347663" cy="270272"/>
          </a:xfrm>
          <a:prstGeom prst="rect">
            <a:avLst/>
          </a:prstGeom>
          <a:noFill/>
          <a:ln w="9525">
            <a:noFill/>
            <a:miter lim="800000"/>
            <a:headEnd/>
            <a:tailEnd/>
          </a:ln>
        </p:spPr>
      </p:pic>
      <p:pic>
        <p:nvPicPr>
          <p:cNvPr id="30" name="Picture 459" descr="图片238"/>
          <p:cNvPicPr>
            <a:picLocks noChangeAspect="1" noChangeArrowheads="1"/>
          </p:cNvPicPr>
          <p:nvPr/>
        </p:nvPicPr>
        <p:blipFill>
          <a:blip r:embed="rId7" cstate="print"/>
          <a:srcRect/>
          <a:stretch>
            <a:fillRect/>
          </a:stretch>
        </p:blipFill>
        <p:spPr bwMode="auto">
          <a:xfrm>
            <a:off x="4175510" y="3328699"/>
            <a:ext cx="341312" cy="270272"/>
          </a:xfrm>
          <a:prstGeom prst="rect">
            <a:avLst/>
          </a:prstGeom>
          <a:noFill/>
          <a:ln w="9525">
            <a:noFill/>
            <a:miter lim="800000"/>
            <a:headEnd/>
            <a:tailEnd/>
          </a:ln>
        </p:spPr>
      </p:pic>
      <p:pic>
        <p:nvPicPr>
          <p:cNvPr id="31" name="Picture 459" descr="图片238"/>
          <p:cNvPicPr>
            <a:picLocks noChangeAspect="1" noChangeArrowheads="1"/>
          </p:cNvPicPr>
          <p:nvPr/>
        </p:nvPicPr>
        <p:blipFill>
          <a:blip r:embed="rId7" cstate="print"/>
          <a:srcRect/>
          <a:stretch>
            <a:fillRect/>
          </a:stretch>
        </p:blipFill>
        <p:spPr bwMode="auto">
          <a:xfrm>
            <a:off x="5674112" y="3566827"/>
            <a:ext cx="341312" cy="270272"/>
          </a:xfrm>
          <a:prstGeom prst="rect">
            <a:avLst/>
          </a:prstGeom>
          <a:noFill/>
          <a:ln w="9525">
            <a:noFill/>
            <a:miter lim="800000"/>
            <a:headEnd/>
            <a:tailEnd/>
          </a:ln>
        </p:spPr>
      </p:pic>
      <p:pic>
        <p:nvPicPr>
          <p:cNvPr id="32" name="Picture 459" descr="图片238"/>
          <p:cNvPicPr>
            <a:picLocks noChangeAspect="1" noChangeArrowheads="1"/>
          </p:cNvPicPr>
          <p:nvPr/>
        </p:nvPicPr>
        <p:blipFill>
          <a:blip r:embed="rId7" cstate="print"/>
          <a:srcRect/>
          <a:stretch>
            <a:fillRect/>
          </a:stretch>
        </p:blipFill>
        <p:spPr bwMode="auto">
          <a:xfrm>
            <a:off x="4937512" y="3814474"/>
            <a:ext cx="341312" cy="270272"/>
          </a:xfrm>
          <a:prstGeom prst="rect">
            <a:avLst/>
          </a:prstGeom>
          <a:noFill/>
          <a:ln w="9525">
            <a:noFill/>
            <a:miter lim="800000"/>
            <a:headEnd/>
            <a:tailEnd/>
          </a:ln>
        </p:spPr>
      </p:pic>
      <p:pic>
        <p:nvPicPr>
          <p:cNvPr id="33" name="Picture 459" descr="图片238"/>
          <p:cNvPicPr>
            <a:picLocks noChangeAspect="1" noChangeArrowheads="1"/>
          </p:cNvPicPr>
          <p:nvPr/>
        </p:nvPicPr>
        <p:blipFill>
          <a:blip r:embed="rId7" cstate="print"/>
          <a:srcRect/>
          <a:stretch>
            <a:fillRect/>
          </a:stretch>
        </p:blipFill>
        <p:spPr bwMode="auto">
          <a:xfrm>
            <a:off x="6485351" y="3584683"/>
            <a:ext cx="341313" cy="270272"/>
          </a:xfrm>
          <a:prstGeom prst="rect">
            <a:avLst/>
          </a:prstGeom>
          <a:noFill/>
          <a:ln w="9525">
            <a:noFill/>
            <a:miter lim="800000"/>
            <a:headEnd/>
            <a:tailEnd/>
          </a:ln>
        </p:spPr>
      </p:pic>
      <p:pic>
        <p:nvPicPr>
          <p:cNvPr id="34" name="Picture 459" descr="图片238"/>
          <p:cNvPicPr>
            <a:picLocks noChangeAspect="1" noChangeArrowheads="1"/>
          </p:cNvPicPr>
          <p:nvPr/>
        </p:nvPicPr>
        <p:blipFill>
          <a:blip r:embed="rId7" cstate="print"/>
          <a:srcRect/>
          <a:stretch>
            <a:fillRect/>
          </a:stretch>
        </p:blipFill>
        <p:spPr bwMode="auto">
          <a:xfrm>
            <a:off x="7107642" y="3814474"/>
            <a:ext cx="341313" cy="270272"/>
          </a:xfrm>
          <a:prstGeom prst="rect">
            <a:avLst/>
          </a:prstGeom>
          <a:noFill/>
          <a:ln w="9525">
            <a:noFill/>
            <a:miter lim="800000"/>
            <a:headEnd/>
            <a:tailEnd/>
          </a:ln>
        </p:spPr>
      </p:pic>
      <p:pic>
        <p:nvPicPr>
          <p:cNvPr id="35" name="Picture 459" descr="图片238"/>
          <p:cNvPicPr>
            <a:picLocks noChangeAspect="1" noChangeArrowheads="1"/>
          </p:cNvPicPr>
          <p:nvPr/>
        </p:nvPicPr>
        <p:blipFill>
          <a:blip r:embed="rId7" cstate="print"/>
          <a:srcRect/>
          <a:stretch>
            <a:fillRect/>
          </a:stretch>
        </p:blipFill>
        <p:spPr bwMode="auto">
          <a:xfrm>
            <a:off x="7909312" y="3385849"/>
            <a:ext cx="341312" cy="270272"/>
          </a:xfrm>
          <a:prstGeom prst="rect">
            <a:avLst/>
          </a:prstGeom>
          <a:noFill/>
          <a:ln w="9525">
            <a:noFill/>
            <a:miter lim="800000"/>
            <a:headEnd/>
            <a:tailEnd/>
          </a:ln>
        </p:spPr>
      </p:pic>
      <p:pic>
        <p:nvPicPr>
          <p:cNvPr id="36" name="Picture 459" descr="图片238"/>
          <p:cNvPicPr>
            <a:picLocks noChangeAspect="1" noChangeArrowheads="1"/>
          </p:cNvPicPr>
          <p:nvPr/>
        </p:nvPicPr>
        <p:blipFill>
          <a:blip r:embed="rId7" cstate="print"/>
          <a:srcRect/>
          <a:stretch>
            <a:fillRect/>
          </a:stretch>
        </p:blipFill>
        <p:spPr bwMode="auto">
          <a:xfrm>
            <a:off x="7869648" y="2544076"/>
            <a:ext cx="341313" cy="270272"/>
          </a:xfrm>
          <a:prstGeom prst="rect">
            <a:avLst/>
          </a:prstGeom>
          <a:noFill/>
          <a:ln w="9525">
            <a:noFill/>
            <a:miter lim="800000"/>
            <a:headEnd/>
            <a:tailEnd/>
          </a:ln>
        </p:spPr>
      </p:pic>
      <p:pic>
        <p:nvPicPr>
          <p:cNvPr id="37" name="Picture 459" descr="图片238"/>
          <p:cNvPicPr>
            <a:picLocks noChangeAspect="1" noChangeArrowheads="1"/>
          </p:cNvPicPr>
          <p:nvPr/>
        </p:nvPicPr>
        <p:blipFill>
          <a:blip r:embed="rId7" cstate="print"/>
          <a:srcRect/>
          <a:stretch>
            <a:fillRect/>
          </a:stretch>
        </p:blipFill>
        <p:spPr bwMode="auto">
          <a:xfrm>
            <a:off x="4175510" y="2528599"/>
            <a:ext cx="341312" cy="270272"/>
          </a:xfrm>
          <a:prstGeom prst="rect">
            <a:avLst/>
          </a:prstGeom>
          <a:noFill/>
          <a:ln w="9525">
            <a:noFill/>
            <a:miter lim="800000"/>
            <a:headEnd/>
            <a:tailEnd/>
          </a:ln>
        </p:spPr>
      </p:pic>
      <p:cxnSp>
        <p:nvCxnSpPr>
          <p:cNvPr id="38" name="直接连接符 37"/>
          <p:cNvCxnSpPr/>
          <p:nvPr/>
        </p:nvCxnSpPr>
        <p:spPr>
          <a:xfrm flipH="1">
            <a:off x="5107396" y="3113196"/>
            <a:ext cx="735013" cy="7012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842412" y="3113199"/>
            <a:ext cx="1587" cy="453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32960" y="3132247"/>
            <a:ext cx="23812" cy="452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632960" y="3132245"/>
            <a:ext cx="646112" cy="6822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Picture 470" descr="图片249"/>
          <p:cNvPicPr>
            <a:picLocks noChangeAspect="1" noChangeArrowheads="1"/>
          </p:cNvPicPr>
          <p:nvPr/>
        </p:nvPicPr>
        <p:blipFill>
          <a:blip r:embed="rId6" cstate="print"/>
          <a:srcRect/>
          <a:stretch>
            <a:fillRect/>
          </a:stretch>
        </p:blipFill>
        <p:spPr bwMode="auto">
          <a:xfrm>
            <a:off x="6421846" y="2429779"/>
            <a:ext cx="396875" cy="270272"/>
          </a:xfrm>
          <a:prstGeom prst="rect">
            <a:avLst/>
          </a:prstGeom>
          <a:noFill/>
          <a:ln w="9525">
            <a:noFill/>
            <a:miter lim="800000"/>
            <a:headEnd/>
            <a:tailEnd/>
          </a:ln>
        </p:spPr>
      </p:pic>
      <p:cxnSp>
        <p:nvCxnSpPr>
          <p:cNvPr id="43" name="直接连接符 42"/>
          <p:cNvCxnSpPr/>
          <p:nvPr/>
        </p:nvCxnSpPr>
        <p:spPr>
          <a:xfrm flipV="1">
            <a:off x="5842385" y="2700047"/>
            <a:ext cx="0" cy="142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6620260" y="2700047"/>
            <a:ext cx="12700" cy="161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842398" y="2300012"/>
            <a:ext cx="376237" cy="1297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218622" y="2300012"/>
            <a:ext cx="401638" cy="1297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040822" y="2565506"/>
            <a:ext cx="38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632962" y="2679823"/>
            <a:ext cx="1236662" cy="1821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632960" y="3132249"/>
            <a:ext cx="1276350" cy="388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516840" y="3113199"/>
            <a:ext cx="1325563" cy="350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4516840" y="2663138"/>
            <a:ext cx="1325563" cy="1797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4015505" y="2812376"/>
            <a:ext cx="1368425" cy="523204"/>
          </a:xfrm>
          <a:prstGeom prst="rect">
            <a:avLst/>
          </a:prstGeom>
          <a:noFill/>
          <a:ln w="9525">
            <a:noFill/>
            <a:miter lim="800000"/>
            <a:headEnd/>
            <a:tailEnd/>
          </a:ln>
        </p:spPr>
        <p:txBody>
          <a:bodyPr lIns="91422" tIns="45712" rIns="91422" bIns="45712">
            <a:spAutoFit/>
          </a:bodyPr>
          <a:lstStyle/>
          <a:p>
            <a:r>
              <a:rPr lang="zh-CN" altLang="en-US" sz="1400" dirty="0">
                <a:solidFill>
                  <a:srgbClr val="000000"/>
                </a:solidFill>
                <a:latin typeface="华文细黑" pitchFamily="2" charset="-122"/>
                <a:ea typeface="华文细黑" pitchFamily="2" charset="-122"/>
              </a:rPr>
              <a:t>一卡</a:t>
            </a:r>
            <a:r>
              <a:rPr lang="zh-CN" altLang="en-US" sz="1400" dirty="0" smtClean="0">
                <a:solidFill>
                  <a:srgbClr val="000000"/>
                </a:solidFill>
                <a:latin typeface="华文细黑" pitchFamily="2" charset="-122"/>
                <a:ea typeface="华文细黑" pitchFamily="2" charset="-122"/>
              </a:rPr>
              <a:t>通</a:t>
            </a:r>
            <a:endParaRPr lang="en-US" altLang="zh-CN" sz="1400" dirty="0" smtClean="0">
              <a:solidFill>
                <a:srgbClr val="000000"/>
              </a:solidFill>
              <a:latin typeface="华文细黑" pitchFamily="2" charset="-122"/>
              <a:ea typeface="华文细黑" pitchFamily="2" charset="-122"/>
            </a:endParaRPr>
          </a:p>
          <a:p>
            <a:r>
              <a:rPr lang="zh-CN" altLang="en-US" sz="1400" dirty="0" smtClean="0">
                <a:solidFill>
                  <a:srgbClr val="000000"/>
                </a:solidFill>
                <a:latin typeface="华文细黑" pitchFamily="2" charset="-122"/>
                <a:ea typeface="华文细黑" pitchFamily="2" charset="-122"/>
              </a:rPr>
              <a:t>专</a:t>
            </a:r>
            <a:r>
              <a:rPr lang="zh-CN" altLang="en-US" sz="1400" dirty="0">
                <a:solidFill>
                  <a:srgbClr val="000000"/>
                </a:solidFill>
                <a:latin typeface="华文细黑" pitchFamily="2" charset="-122"/>
                <a:ea typeface="华文细黑" pitchFamily="2" charset="-122"/>
              </a:rPr>
              <a:t>网</a:t>
            </a:r>
          </a:p>
        </p:txBody>
      </p:sp>
      <p:sp>
        <p:nvSpPr>
          <p:cNvPr id="53" name="TextBox 52"/>
          <p:cNvSpPr txBox="1">
            <a:spLocks noChangeArrowheads="1"/>
          </p:cNvSpPr>
          <p:nvPr/>
        </p:nvSpPr>
        <p:spPr bwMode="auto">
          <a:xfrm>
            <a:off x="7822879" y="2831672"/>
            <a:ext cx="1368425" cy="523204"/>
          </a:xfrm>
          <a:prstGeom prst="rect">
            <a:avLst/>
          </a:prstGeom>
          <a:noFill/>
          <a:ln w="9525">
            <a:noFill/>
            <a:miter lim="800000"/>
            <a:headEnd/>
            <a:tailEnd/>
          </a:ln>
        </p:spPr>
        <p:txBody>
          <a:bodyPr lIns="91422" tIns="45712" rIns="91422" bIns="45712">
            <a:spAutoFit/>
          </a:bodyPr>
          <a:lstStyle/>
          <a:p>
            <a:r>
              <a:rPr lang="zh-CN" altLang="en-US" sz="1400" dirty="0">
                <a:solidFill>
                  <a:srgbClr val="000000"/>
                </a:solidFill>
                <a:latin typeface="华文细黑" pitchFamily="2" charset="-122"/>
                <a:ea typeface="华文细黑" pitchFamily="2" charset="-122"/>
              </a:rPr>
              <a:t>图</a:t>
            </a:r>
            <a:r>
              <a:rPr lang="zh-CN" altLang="en-US" sz="1400" dirty="0" smtClean="0">
                <a:solidFill>
                  <a:srgbClr val="000000"/>
                </a:solidFill>
                <a:latin typeface="华文细黑" pitchFamily="2" charset="-122"/>
                <a:ea typeface="华文细黑" pitchFamily="2" charset="-122"/>
              </a:rPr>
              <a:t>书</a:t>
            </a:r>
            <a:endParaRPr lang="en-US" altLang="zh-CN" sz="1400" dirty="0" smtClean="0">
              <a:solidFill>
                <a:srgbClr val="000000"/>
              </a:solidFill>
              <a:latin typeface="华文细黑" pitchFamily="2" charset="-122"/>
              <a:ea typeface="华文细黑" pitchFamily="2" charset="-122"/>
            </a:endParaRPr>
          </a:p>
          <a:p>
            <a:r>
              <a:rPr lang="zh-CN" altLang="en-US" sz="1400" dirty="0" smtClean="0">
                <a:solidFill>
                  <a:srgbClr val="000000"/>
                </a:solidFill>
                <a:latin typeface="华文细黑" pitchFamily="2" charset="-122"/>
                <a:ea typeface="华文细黑" pitchFamily="2" charset="-122"/>
              </a:rPr>
              <a:t>专</a:t>
            </a:r>
            <a:r>
              <a:rPr lang="zh-CN" altLang="en-US" sz="1400" dirty="0">
                <a:solidFill>
                  <a:srgbClr val="000000"/>
                </a:solidFill>
                <a:latin typeface="华文细黑" pitchFamily="2" charset="-122"/>
                <a:ea typeface="华文细黑" pitchFamily="2" charset="-122"/>
              </a:rPr>
              <a:t>网</a:t>
            </a:r>
          </a:p>
        </p:txBody>
      </p:sp>
      <p:sp>
        <p:nvSpPr>
          <p:cNvPr id="54" name="TextBox 53"/>
          <p:cNvSpPr txBox="1">
            <a:spLocks noChangeArrowheads="1"/>
          </p:cNvSpPr>
          <p:nvPr/>
        </p:nvSpPr>
        <p:spPr bwMode="auto">
          <a:xfrm>
            <a:off x="7822879" y="3726368"/>
            <a:ext cx="1368425" cy="523204"/>
          </a:xfrm>
          <a:prstGeom prst="rect">
            <a:avLst/>
          </a:prstGeom>
          <a:noFill/>
          <a:ln w="9525">
            <a:noFill/>
            <a:miter lim="800000"/>
            <a:headEnd/>
            <a:tailEnd/>
          </a:ln>
        </p:spPr>
        <p:txBody>
          <a:bodyPr lIns="91422" tIns="45712" rIns="91422" bIns="45712">
            <a:spAutoFit/>
          </a:bodyPr>
          <a:lstStyle/>
          <a:p>
            <a:r>
              <a:rPr lang="zh-CN" altLang="en-US" sz="1400" dirty="0">
                <a:solidFill>
                  <a:srgbClr val="000000"/>
                </a:solidFill>
                <a:latin typeface="华文细黑" pitchFamily="2" charset="-122"/>
                <a:ea typeface="华文细黑" pitchFamily="2" charset="-122"/>
              </a:rPr>
              <a:t>安</a:t>
            </a:r>
            <a:r>
              <a:rPr lang="zh-CN" altLang="en-US" sz="1400" dirty="0" smtClean="0">
                <a:solidFill>
                  <a:srgbClr val="000000"/>
                </a:solidFill>
                <a:latin typeface="华文细黑" pitchFamily="2" charset="-122"/>
                <a:ea typeface="华文细黑" pitchFamily="2" charset="-122"/>
              </a:rPr>
              <a:t>防</a:t>
            </a:r>
            <a:endParaRPr lang="en-US" altLang="zh-CN" sz="1400" dirty="0" smtClean="0">
              <a:solidFill>
                <a:srgbClr val="000000"/>
              </a:solidFill>
              <a:latin typeface="华文细黑" pitchFamily="2" charset="-122"/>
              <a:ea typeface="华文细黑" pitchFamily="2" charset="-122"/>
            </a:endParaRPr>
          </a:p>
          <a:p>
            <a:r>
              <a:rPr lang="zh-CN" altLang="en-US" sz="1400" dirty="0" smtClean="0">
                <a:solidFill>
                  <a:srgbClr val="000000"/>
                </a:solidFill>
                <a:latin typeface="华文细黑" pitchFamily="2" charset="-122"/>
                <a:ea typeface="华文细黑" pitchFamily="2" charset="-122"/>
              </a:rPr>
              <a:t>专</a:t>
            </a:r>
            <a:r>
              <a:rPr lang="zh-CN" altLang="en-US" sz="1400" dirty="0">
                <a:solidFill>
                  <a:srgbClr val="000000"/>
                </a:solidFill>
                <a:latin typeface="华文细黑" pitchFamily="2" charset="-122"/>
                <a:ea typeface="华文细黑" pitchFamily="2" charset="-122"/>
              </a:rPr>
              <a:t>网</a:t>
            </a:r>
          </a:p>
        </p:txBody>
      </p:sp>
      <p:sp>
        <p:nvSpPr>
          <p:cNvPr id="55" name="TextBox 54"/>
          <p:cNvSpPr txBox="1">
            <a:spLocks noChangeArrowheads="1"/>
          </p:cNvSpPr>
          <p:nvPr/>
        </p:nvSpPr>
        <p:spPr bwMode="auto">
          <a:xfrm>
            <a:off x="4047038" y="3598271"/>
            <a:ext cx="1368425" cy="523204"/>
          </a:xfrm>
          <a:prstGeom prst="rect">
            <a:avLst/>
          </a:prstGeom>
          <a:noFill/>
          <a:ln w="9525">
            <a:noFill/>
            <a:miter lim="800000"/>
            <a:headEnd/>
            <a:tailEnd/>
          </a:ln>
        </p:spPr>
        <p:txBody>
          <a:bodyPr lIns="91422" tIns="45712" rIns="91422" bIns="45712">
            <a:spAutoFit/>
          </a:bodyPr>
          <a:lstStyle/>
          <a:p>
            <a:r>
              <a:rPr lang="zh-CN" altLang="en-US" sz="1400" dirty="0">
                <a:solidFill>
                  <a:srgbClr val="000000"/>
                </a:solidFill>
                <a:latin typeface="华文细黑" pitchFamily="2" charset="-122"/>
                <a:ea typeface="华文细黑" pitchFamily="2" charset="-122"/>
              </a:rPr>
              <a:t>标准</a:t>
            </a:r>
            <a:r>
              <a:rPr lang="zh-CN" altLang="en-US" sz="1400" dirty="0" smtClean="0">
                <a:solidFill>
                  <a:srgbClr val="000000"/>
                </a:solidFill>
                <a:latin typeface="华文细黑" pitchFamily="2" charset="-122"/>
                <a:ea typeface="华文细黑" pitchFamily="2" charset="-122"/>
              </a:rPr>
              <a:t>化</a:t>
            </a:r>
            <a:endParaRPr lang="en-US" altLang="zh-CN" sz="1400" dirty="0" smtClean="0">
              <a:solidFill>
                <a:srgbClr val="000000"/>
              </a:solidFill>
              <a:latin typeface="华文细黑" pitchFamily="2" charset="-122"/>
              <a:ea typeface="华文细黑" pitchFamily="2" charset="-122"/>
            </a:endParaRPr>
          </a:p>
          <a:p>
            <a:r>
              <a:rPr lang="zh-CN" altLang="en-US" sz="1400" dirty="0" smtClean="0">
                <a:solidFill>
                  <a:srgbClr val="000000"/>
                </a:solidFill>
                <a:latin typeface="华文细黑" pitchFamily="2" charset="-122"/>
                <a:ea typeface="华文细黑" pitchFamily="2" charset="-122"/>
              </a:rPr>
              <a:t>考</a:t>
            </a:r>
            <a:r>
              <a:rPr lang="zh-CN" altLang="en-US" sz="1400" dirty="0">
                <a:solidFill>
                  <a:srgbClr val="000000"/>
                </a:solidFill>
                <a:latin typeface="华文细黑" pitchFamily="2" charset="-122"/>
                <a:ea typeface="华文细黑" pitchFamily="2" charset="-122"/>
              </a:rPr>
              <a:t>场</a:t>
            </a:r>
          </a:p>
        </p:txBody>
      </p:sp>
      <p:sp>
        <p:nvSpPr>
          <p:cNvPr id="59" name="TextBox 63"/>
          <p:cNvSpPr txBox="1">
            <a:spLocks noChangeArrowheads="1"/>
          </p:cNvSpPr>
          <p:nvPr/>
        </p:nvSpPr>
        <p:spPr bwMode="auto">
          <a:xfrm>
            <a:off x="7069524" y="4024038"/>
            <a:ext cx="685800" cy="461649"/>
          </a:xfrm>
          <a:prstGeom prst="rect">
            <a:avLst/>
          </a:prstGeom>
          <a:noFill/>
          <a:ln w="9525">
            <a:noFill/>
            <a:miter lim="800000"/>
            <a:headEnd/>
            <a:tailEnd/>
          </a:ln>
        </p:spPr>
        <p:txBody>
          <a:bodyPr lIns="91422" tIns="45712" rIns="91422" bIns="45712">
            <a:spAutoFit/>
          </a:bodyPr>
          <a:lstStyle/>
          <a:p>
            <a:r>
              <a:rPr lang="zh-CN" altLang="en-US" sz="1200" dirty="0">
                <a:solidFill>
                  <a:srgbClr val="000000"/>
                </a:solidFill>
                <a:latin typeface="华文细黑" pitchFamily="2" charset="-122"/>
                <a:ea typeface="华文细黑" pitchFamily="2" charset="-122"/>
              </a:rPr>
              <a:t>学生</a:t>
            </a:r>
            <a:endParaRPr lang="en-US" altLang="zh-CN" sz="1200" dirty="0">
              <a:solidFill>
                <a:srgbClr val="000000"/>
              </a:solidFill>
              <a:latin typeface="华文细黑" pitchFamily="2" charset="-122"/>
              <a:ea typeface="华文细黑" pitchFamily="2" charset="-122"/>
            </a:endParaRPr>
          </a:p>
          <a:p>
            <a:r>
              <a:rPr lang="zh-CN" altLang="en-US" sz="1200" dirty="0">
                <a:solidFill>
                  <a:srgbClr val="000000"/>
                </a:solidFill>
                <a:latin typeface="华文细黑" pitchFamily="2" charset="-122"/>
                <a:ea typeface="华文细黑" pitchFamily="2" charset="-122"/>
              </a:rPr>
              <a:t>用户</a:t>
            </a:r>
          </a:p>
        </p:txBody>
      </p:sp>
      <p:sp>
        <p:nvSpPr>
          <p:cNvPr id="60" name="TextBox 64"/>
          <p:cNvSpPr txBox="1">
            <a:spLocks noChangeArrowheads="1"/>
          </p:cNvSpPr>
          <p:nvPr/>
        </p:nvSpPr>
        <p:spPr bwMode="auto">
          <a:xfrm>
            <a:off x="6425025" y="3785911"/>
            <a:ext cx="1368425" cy="461649"/>
          </a:xfrm>
          <a:prstGeom prst="rect">
            <a:avLst/>
          </a:prstGeom>
          <a:noFill/>
          <a:ln w="9525">
            <a:noFill/>
            <a:miter lim="800000"/>
            <a:headEnd/>
            <a:tailEnd/>
          </a:ln>
        </p:spPr>
        <p:txBody>
          <a:bodyPr lIns="91422" tIns="45712" rIns="91422" bIns="45712">
            <a:spAutoFit/>
          </a:bodyPr>
          <a:lstStyle/>
          <a:p>
            <a:r>
              <a:rPr lang="zh-CN" altLang="en-US" sz="1200" dirty="0">
                <a:solidFill>
                  <a:srgbClr val="000000"/>
                </a:solidFill>
                <a:latin typeface="华文细黑" pitchFamily="2" charset="-122"/>
                <a:ea typeface="华文细黑" pitchFamily="2" charset="-122"/>
              </a:rPr>
              <a:t>办公</a:t>
            </a:r>
            <a:endParaRPr lang="en-US" altLang="zh-CN" sz="1200" dirty="0">
              <a:solidFill>
                <a:srgbClr val="000000"/>
              </a:solidFill>
              <a:latin typeface="华文细黑" pitchFamily="2" charset="-122"/>
              <a:ea typeface="华文细黑" pitchFamily="2" charset="-122"/>
            </a:endParaRPr>
          </a:p>
          <a:p>
            <a:r>
              <a:rPr lang="zh-CN" altLang="en-US" sz="1200" dirty="0">
                <a:solidFill>
                  <a:srgbClr val="000000"/>
                </a:solidFill>
                <a:latin typeface="华文细黑" pitchFamily="2" charset="-122"/>
                <a:ea typeface="华文细黑" pitchFamily="2" charset="-122"/>
              </a:rPr>
              <a:t>用户</a:t>
            </a:r>
          </a:p>
        </p:txBody>
      </p:sp>
      <p:sp>
        <p:nvSpPr>
          <p:cNvPr id="61" name="TextBox 65"/>
          <p:cNvSpPr txBox="1">
            <a:spLocks noChangeArrowheads="1"/>
          </p:cNvSpPr>
          <p:nvPr/>
        </p:nvSpPr>
        <p:spPr bwMode="auto">
          <a:xfrm>
            <a:off x="5431222" y="3785911"/>
            <a:ext cx="1187450" cy="461649"/>
          </a:xfrm>
          <a:prstGeom prst="rect">
            <a:avLst/>
          </a:prstGeom>
          <a:noFill/>
          <a:ln w="9525">
            <a:noFill/>
            <a:miter lim="800000"/>
            <a:headEnd/>
            <a:tailEnd/>
          </a:ln>
        </p:spPr>
        <p:txBody>
          <a:bodyPr lIns="91422" tIns="45712" rIns="91422" bIns="45712">
            <a:spAutoFit/>
          </a:bodyPr>
          <a:lstStyle/>
          <a:p>
            <a:r>
              <a:rPr lang="zh-CN" altLang="en-US" sz="1200" dirty="0">
                <a:solidFill>
                  <a:srgbClr val="000000"/>
                </a:solidFill>
                <a:latin typeface="华文细黑" pitchFamily="2" charset="-122"/>
                <a:ea typeface="华文细黑" pitchFamily="2" charset="-122"/>
              </a:rPr>
              <a:t>教学用户</a:t>
            </a:r>
            <a:endParaRPr lang="en-US" altLang="zh-CN" sz="1200" dirty="0">
              <a:solidFill>
                <a:srgbClr val="000000"/>
              </a:solidFill>
              <a:latin typeface="华文细黑" pitchFamily="2" charset="-122"/>
              <a:ea typeface="华文细黑" pitchFamily="2" charset="-122"/>
            </a:endParaRPr>
          </a:p>
          <a:p>
            <a:r>
              <a:rPr lang="zh-CN" altLang="en-US" sz="1200" dirty="0">
                <a:solidFill>
                  <a:srgbClr val="000000"/>
                </a:solidFill>
                <a:latin typeface="华文细黑" pitchFamily="2" charset="-122"/>
                <a:ea typeface="华文细黑" pitchFamily="2" charset="-122"/>
              </a:rPr>
              <a:t>无线用户</a:t>
            </a:r>
          </a:p>
        </p:txBody>
      </p:sp>
      <p:sp>
        <p:nvSpPr>
          <p:cNvPr id="62" name="TextBox 66"/>
          <p:cNvSpPr txBox="1">
            <a:spLocks noChangeArrowheads="1"/>
          </p:cNvSpPr>
          <p:nvPr/>
        </p:nvSpPr>
        <p:spPr bwMode="auto">
          <a:xfrm>
            <a:off x="4901022" y="4014513"/>
            <a:ext cx="835025" cy="461649"/>
          </a:xfrm>
          <a:prstGeom prst="rect">
            <a:avLst/>
          </a:prstGeom>
          <a:noFill/>
          <a:ln w="9525">
            <a:noFill/>
            <a:miter lim="800000"/>
            <a:headEnd/>
            <a:tailEnd/>
          </a:ln>
        </p:spPr>
        <p:txBody>
          <a:bodyPr lIns="91422" tIns="45712" rIns="91422" bIns="45712">
            <a:spAutoFit/>
          </a:bodyPr>
          <a:lstStyle/>
          <a:p>
            <a:r>
              <a:rPr lang="zh-CN" altLang="en-US" sz="1200" dirty="0">
                <a:solidFill>
                  <a:srgbClr val="000000"/>
                </a:solidFill>
                <a:latin typeface="华文细黑" pitchFamily="2" charset="-122"/>
                <a:ea typeface="华文细黑" pitchFamily="2" charset="-122"/>
              </a:rPr>
              <a:t>教工</a:t>
            </a:r>
            <a:endParaRPr lang="en-US" altLang="zh-CN" sz="1200" dirty="0">
              <a:solidFill>
                <a:srgbClr val="000000"/>
              </a:solidFill>
              <a:latin typeface="华文细黑" pitchFamily="2" charset="-122"/>
              <a:ea typeface="华文细黑" pitchFamily="2" charset="-122"/>
            </a:endParaRPr>
          </a:p>
          <a:p>
            <a:r>
              <a:rPr lang="zh-CN" altLang="en-US" sz="1200" dirty="0">
                <a:solidFill>
                  <a:srgbClr val="000000"/>
                </a:solidFill>
                <a:latin typeface="华文细黑" pitchFamily="2" charset="-122"/>
                <a:ea typeface="华文细黑" pitchFamily="2" charset="-122"/>
              </a:rPr>
              <a:t>用户</a:t>
            </a:r>
          </a:p>
        </p:txBody>
      </p:sp>
      <p:sp>
        <p:nvSpPr>
          <p:cNvPr id="65" name="TextBox 72"/>
          <p:cNvSpPr txBox="1">
            <a:spLocks noChangeArrowheads="1"/>
          </p:cNvSpPr>
          <p:nvPr/>
        </p:nvSpPr>
        <p:spPr bwMode="auto">
          <a:xfrm>
            <a:off x="5024822" y="2469081"/>
            <a:ext cx="863600" cy="307760"/>
          </a:xfrm>
          <a:prstGeom prst="rect">
            <a:avLst/>
          </a:prstGeom>
          <a:noFill/>
          <a:ln w="9525">
            <a:noFill/>
            <a:miter lim="800000"/>
            <a:headEnd/>
            <a:tailEnd/>
          </a:ln>
        </p:spPr>
        <p:txBody>
          <a:bodyPr lIns="91422" tIns="45712" rIns="91422" bIns="45712">
            <a:spAutoFit/>
          </a:bodyPr>
          <a:lstStyle/>
          <a:p>
            <a:r>
              <a:rPr lang="en-US" altLang="zh-CN" sz="1400" dirty="0">
                <a:solidFill>
                  <a:srgbClr val="000000"/>
                </a:solidFill>
                <a:ea typeface="宋体" charset="-122"/>
              </a:rPr>
              <a:t>ME60</a:t>
            </a:r>
          </a:p>
        </p:txBody>
      </p:sp>
      <p:sp>
        <p:nvSpPr>
          <p:cNvPr id="66" name="TextBox 65"/>
          <p:cNvSpPr txBox="1"/>
          <p:nvPr/>
        </p:nvSpPr>
        <p:spPr>
          <a:xfrm>
            <a:off x="6802834" y="2871500"/>
            <a:ext cx="1008063" cy="430871"/>
          </a:xfrm>
          <a:prstGeom prst="rect">
            <a:avLst/>
          </a:prstGeom>
          <a:noFill/>
        </p:spPr>
        <p:txBody>
          <a:bodyPr lIns="91422" tIns="45712" rIns="91422" bIns="45712">
            <a:spAutoFit/>
          </a:bodyPr>
          <a:lstStyle/>
          <a:p>
            <a:pPr>
              <a:defRPr/>
            </a:pPr>
            <a:r>
              <a:rPr lang="zh-CN" altLang="en-US" sz="1100" dirty="0">
                <a:solidFill>
                  <a:srgbClr val="000000"/>
                </a:solidFill>
                <a:ea typeface="宋体" charset="-122"/>
              </a:rPr>
              <a:t>南湖核</a:t>
            </a:r>
            <a:endParaRPr lang="en-US" altLang="zh-CN" sz="1000" dirty="0">
              <a:solidFill>
                <a:srgbClr val="000000"/>
              </a:solidFill>
              <a:ea typeface="宋体" charset="-122"/>
            </a:endParaRPr>
          </a:p>
          <a:p>
            <a:pPr>
              <a:defRPr/>
            </a:pPr>
            <a:r>
              <a:rPr lang="zh-CN" altLang="en-US" sz="1100" dirty="0">
                <a:solidFill>
                  <a:srgbClr val="000000"/>
                </a:solidFill>
                <a:ea typeface="宋体" charset="-122"/>
              </a:rPr>
              <a:t>心交换机</a:t>
            </a:r>
          </a:p>
        </p:txBody>
      </p:sp>
      <p:sp>
        <p:nvSpPr>
          <p:cNvPr id="67" name="TextBox 82"/>
          <p:cNvSpPr txBox="1">
            <a:spLocks noChangeArrowheads="1"/>
          </p:cNvSpPr>
          <p:nvPr/>
        </p:nvSpPr>
        <p:spPr bwMode="auto">
          <a:xfrm>
            <a:off x="6790122" y="2469081"/>
            <a:ext cx="863600" cy="307760"/>
          </a:xfrm>
          <a:prstGeom prst="rect">
            <a:avLst/>
          </a:prstGeom>
          <a:noFill/>
          <a:ln w="9525">
            <a:noFill/>
            <a:miter lim="800000"/>
            <a:headEnd/>
            <a:tailEnd/>
          </a:ln>
        </p:spPr>
        <p:txBody>
          <a:bodyPr lIns="91422" tIns="45712" rIns="91422" bIns="45712">
            <a:spAutoFit/>
          </a:bodyPr>
          <a:lstStyle/>
          <a:p>
            <a:r>
              <a:rPr lang="en-US" altLang="zh-CN" sz="1400" dirty="0">
                <a:solidFill>
                  <a:srgbClr val="000000"/>
                </a:solidFill>
                <a:ea typeface="宋体" charset="-122"/>
              </a:rPr>
              <a:t>ME60</a:t>
            </a:r>
          </a:p>
        </p:txBody>
      </p:sp>
      <p:pic>
        <p:nvPicPr>
          <p:cNvPr id="69" name="Picture 19" descr="图片797"/>
          <p:cNvPicPr>
            <a:picLocks noChangeAspect="1" noChangeArrowheads="1"/>
          </p:cNvPicPr>
          <p:nvPr/>
        </p:nvPicPr>
        <p:blipFill>
          <a:blip r:embed="rId8" cstate="print"/>
          <a:srcRect/>
          <a:stretch>
            <a:fillRect/>
          </a:stretch>
        </p:blipFill>
        <p:spPr bwMode="auto">
          <a:xfrm>
            <a:off x="4349093" y="1054776"/>
            <a:ext cx="2623456" cy="478058"/>
          </a:xfrm>
          <a:prstGeom prst="rect">
            <a:avLst/>
          </a:prstGeom>
          <a:noFill/>
          <a:ln w="9525">
            <a:noFill/>
            <a:miter lim="800000"/>
            <a:headEnd/>
            <a:tailEnd/>
          </a:ln>
        </p:spPr>
      </p:pic>
      <p:sp>
        <p:nvSpPr>
          <p:cNvPr id="70" name="TextBox 95"/>
          <p:cNvSpPr txBox="1">
            <a:spLocks noChangeArrowheads="1"/>
          </p:cNvSpPr>
          <p:nvPr/>
        </p:nvSpPr>
        <p:spPr bwMode="auto">
          <a:xfrm>
            <a:off x="4583821" y="1158109"/>
            <a:ext cx="2479132" cy="307760"/>
          </a:xfrm>
          <a:prstGeom prst="rect">
            <a:avLst/>
          </a:prstGeom>
          <a:noFill/>
          <a:ln w="9525">
            <a:noFill/>
            <a:miter lim="800000"/>
            <a:headEnd/>
            <a:tailEnd/>
          </a:ln>
        </p:spPr>
        <p:txBody>
          <a:bodyPr wrap="square" lIns="91422" tIns="45712" rIns="91422" bIns="45712">
            <a:spAutoFit/>
          </a:bodyPr>
          <a:lstStyle/>
          <a:p>
            <a:r>
              <a:rPr lang="zh-CN" altLang="en-US" sz="1400" dirty="0">
                <a:solidFill>
                  <a:srgbClr val="000000"/>
                </a:solidFill>
                <a:ea typeface="宋体" charset="-122"/>
              </a:rPr>
              <a:t>联</a:t>
            </a:r>
            <a:r>
              <a:rPr lang="zh-CN" altLang="en-US" sz="1400" dirty="0" smtClean="0">
                <a:solidFill>
                  <a:srgbClr val="000000"/>
                </a:solidFill>
                <a:ea typeface="宋体" charset="-122"/>
              </a:rPr>
              <a:t>通</a:t>
            </a:r>
            <a:r>
              <a:rPr lang="en-US" altLang="zh-CN" sz="1400" dirty="0" smtClean="0">
                <a:solidFill>
                  <a:srgbClr val="000000"/>
                </a:solidFill>
                <a:ea typeface="宋体" charset="-122"/>
              </a:rPr>
              <a:t>/</a:t>
            </a:r>
            <a:r>
              <a:rPr lang="zh-CN" altLang="en-US" sz="1400" dirty="0" smtClean="0">
                <a:solidFill>
                  <a:srgbClr val="000000"/>
                </a:solidFill>
                <a:ea typeface="宋体" charset="-122"/>
              </a:rPr>
              <a:t>电信</a:t>
            </a:r>
            <a:r>
              <a:rPr lang="en-US" altLang="zh-CN" sz="1400" dirty="0" smtClean="0">
                <a:solidFill>
                  <a:srgbClr val="000000"/>
                </a:solidFill>
                <a:ea typeface="宋体" charset="-122"/>
              </a:rPr>
              <a:t>/CERNET/</a:t>
            </a:r>
            <a:r>
              <a:rPr lang="zh-CN" altLang="en-US" sz="1400" dirty="0" smtClean="0">
                <a:solidFill>
                  <a:srgbClr val="000000"/>
                </a:solidFill>
                <a:ea typeface="宋体" charset="-122"/>
              </a:rPr>
              <a:t>武汉</a:t>
            </a:r>
            <a:r>
              <a:rPr lang="en-US" altLang="zh-CN" sz="1400" dirty="0" smtClean="0">
                <a:solidFill>
                  <a:srgbClr val="000000"/>
                </a:solidFill>
                <a:ea typeface="宋体" charset="-122"/>
              </a:rPr>
              <a:t>7</a:t>
            </a:r>
            <a:r>
              <a:rPr lang="zh-CN" altLang="en-US" sz="1400" dirty="0" smtClean="0">
                <a:solidFill>
                  <a:srgbClr val="000000"/>
                </a:solidFill>
                <a:ea typeface="宋体" charset="-122"/>
              </a:rPr>
              <a:t>校</a:t>
            </a:r>
            <a:endParaRPr lang="en-US" altLang="zh-CN" sz="1400" dirty="0">
              <a:solidFill>
                <a:srgbClr val="000000"/>
              </a:solidFill>
              <a:ea typeface="宋体" charset="-122"/>
            </a:endParaRPr>
          </a:p>
        </p:txBody>
      </p:sp>
      <p:sp>
        <p:nvSpPr>
          <p:cNvPr id="81" name="TextBox 119"/>
          <p:cNvSpPr txBox="1">
            <a:spLocks noChangeArrowheads="1"/>
          </p:cNvSpPr>
          <p:nvPr/>
        </p:nvSpPr>
        <p:spPr bwMode="auto">
          <a:xfrm>
            <a:off x="5583622" y="4342895"/>
            <a:ext cx="1371600" cy="369316"/>
          </a:xfrm>
          <a:prstGeom prst="rect">
            <a:avLst/>
          </a:prstGeom>
          <a:noFill/>
          <a:ln w="9525">
            <a:noFill/>
            <a:miter lim="800000"/>
            <a:headEnd/>
            <a:tailEnd/>
          </a:ln>
        </p:spPr>
        <p:txBody>
          <a:bodyPr lIns="91422" tIns="45712" rIns="91422" bIns="45712">
            <a:spAutoFit/>
          </a:bodyPr>
          <a:lstStyle/>
          <a:p>
            <a:r>
              <a:rPr lang="en-US" altLang="zh-CN" dirty="0">
                <a:solidFill>
                  <a:srgbClr val="000000"/>
                </a:solidFill>
                <a:ea typeface="宋体" charset="-122"/>
              </a:rPr>
              <a:t>IP</a:t>
            </a:r>
            <a:r>
              <a:rPr lang="zh-CN" altLang="en-US" dirty="0">
                <a:solidFill>
                  <a:srgbClr val="000000"/>
                </a:solidFill>
                <a:ea typeface="宋体" charset="-122"/>
              </a:rPr>
              <a:t>传输平台</a:t>
            </a:r>
          </a:p>
        </p:txBody>
      </p:sp>
      <p:sp>
        <p:nvSpPr>
          <p:cNvPr id="92" name="矩形 91"/>
          <p:cNvSpPr/>
          <p:nvPr/>
        </p:nvSpPr>
        <p:spPr bwMode="auto">
          <a:xfrm>
            <a:off x="5622878" y="777923"/>
            <a:ext cx="655092" cy="409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dirty="0" smtClean="0">
              <a:solidFill>
                <a:srgbClr val="000000"/>
              </a:solidFill>
              <a:latin typeface="Arial" charset="0"/>
              <a:ea typeface="宋体" charset="-122"/>
            </a:endParaRPr>
          </a:p>
        </p:txBody>
      </p:sp>
      <p:sp>
        <p:nvSpPr>
          <p:cNvPr id="93" name="矩形 92"/>
          <p:cNvSpPr/>
          <p:nvPr/>
        </p:nvSpPr>
        <p:spPr bwMode="auto">
          <a:xfrm>
            <a:off x="5581939" y="736980"/>
            <a:ext cx="1337481" cy="1269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dirty="0" smtClean="0">
              <a:solidFill>
                <a:srgbClr val="000000"/>
              </a:solidFill>
              <a:latin typeface="Arial" charset="0"/>
              <a:ea typeface="宋体" charset="-122"/>
            </a:endParaRPr>
          </a:p>
        </p:txBody>
      </p:sp>
      <p:sp>
        <p:nvSpPr>
          <p:cNvPr id="71" name="矩形 70"/>
          <p:cNvSpPr/>
          <p:nvPr/>
        </p:nvSpPr>
        <p:spPr>
          <a:xfrm>
            <a:off x="446290" y="2442819"/>
            <a:ext cx="3587743" cy="1361877"/>
          </a:xfrm>
          <a:prstGeom prst="rect">
            <a:avLst/>
          </a:prstGeom>
        </p:spPr>
        <p:txBody>
          <a:bodyPr wrap="square" lIns="68548" tIns="34273" rIns="68548" bIns="34273">
            <a:spAutoFit/>
          </a:bodyPr>
          <a:lstStyle/>
          <a:p>
            <a:pPr marL="130908" indent="-130908" defTabSz="971218">
              <a:lnSpc>
                <a:spcPct val="120000"/>
              </a:lnSpc>
              <a:buClr>
                <a:srgbClr val="FFFFFF">
                  <a:lumMod val="50000"/>
                </a:srgbClr>
              </a:buClr>
              <a:buSzPct val="100000"/>
              <a:buFont typeface="Wingdings" pitchFamily="2" charset="2"/>
              <a:buChar char="l"/>
              <a:tabLst>
                <a:tab pos="512586" algn="l"/>
              </a:tabLst>
              <a:defRPr/>
            </a:pPr>
            <a:r>
              <a:rPr lang="zh-CN" altLang="en-US" sz="1000" dirty="0" smtClean="0">
                <a:solidFill>
                  <a:srgbClr val="000000"/>
                </a:solidFill>
                <a:latin typeface="微软雅黑" pitchFamily="34" charset="-122"/>
                <a:ea typeface="微软雅黑" pitchFamily="34" charset="-122"/>
              </a:rPr>
              <a:t>通过华为</a:t>
            </a:r>
            <a:r>
              <a:rPr lang="en-US" altLang="zh-CN" sz="1000" dirty="0" smtClean="0">
                <a:solidFill>
                  <a:srgbClr val="000000"/>
                </a:solidFill>
                <a:latin typeface="微软雅黑" pitchFamily="34" charset="-122"/>
                <a:ea typeface="微软雅黑" pitchFamily="34" charset="-122"/>
              </a:rPr>
              <a:t>BRAS</a:t>
            </a:r>
            <a:r>
              <a:rPr lang="zh-CN" altLang="en-US" sz="1000" dirty="0" smtClean="0">
                <a:solidFill>
                  <a:srgbClr val="000000"/>
                </a:solidFill>
                <a:latin typeface="微软雅黑" pitchFamily="34" charset="-122"/>
                <a:ea typeface="微软雅黑" pitchFamily="34" charset="-122"/>
              </a:rPr>
              <a:t>构建智能扁平化网络平台，交换设备与三层</a:t>
            </a:r>
            <a:r>
              <a:rPr lang="en-US" altLang="zh-CN" sz="1000" dirty="0" smtClean="0">
                <a:solidFill>
                  <a:srgbClr val="000000"/>
                </a:solidFill>
                <a:latin typeface="微软雅黑" pitchFamily="34" charset="-122"/>
                <a:ea typeface="微软雅黑" pitchFamily="34" charset="-122"/>
              </a:rPr>
              <a:t>BRAS</a:t>
            </a:r>
            <a:r>
              <a:rPr lang="zh-CN" altLang="en-US" sz="1000" dirty="0" smtClean="0">
                <a:solidFill>
                  <a:srgbClr val="000000"/>
                </a:solidFill>
                <a:latin typeface="微软雅黑" pitchFamily="34" charset="-122"/>
                <a:ea typeface="微软雅黑" pitchFamily="34" charset="-122"/>
              </a:rPr>
              <a:t>解耦合，只启用厂商均支持的二层功能，网络更加开放</a:t>
            </a:r>
            <a:endParaRPr lang="en-US" altLang="zh-CN" sz="1000" dirty="0" smtClean="0">
              <a:solidFill>
                <a:srgbClr val="000000"/>
              </a:solidFill>
              <a:latin typeface="微软雅黑" pitchFamily="34" charset="-122"/>
              <a:ea typeface="微软雅黑" pitchFamily="34" charset="-122"/>
            </a:endParaRPr>
          </a:p>
          <a:p>
            <a:pPr marL="130908" indent="-130908" defTabSz="971218">
              <a:lnSpc>
                <a:spcPct val="120000"/>
              </a:lnSpc>
              <a:buClr>
                <a:srgbClr val="FFFFFF">
                  <a:lumMod val="50000"/>
                </a:srgbClr>
              </a:buClr>
              <a:buSzPct val="100000"/>
              <a:buFont typeface="Wingdings" pitchFamily="2" charset="2"/>
              <a:buChar char="l"/>
              <a:tabLst>
                <a:tab pos="512586" algn="l"/>
              </a:tabLst>
              <a:defRPr/>
            </a:pPr>
            <a:r>
              <a:rPr lang="zh-CN" altLang="en-US" sz="1000" dirty="0" smtClean="0">
                <a:solidFill>
                  <a:srgbClr val="000000"/>
                </a:solidFill>
                <a:latin typeface="微软雅黑" pitchFamily="34" charset="-122"/>
                <a:ea typeface="微软雅黑" pitchFamily="34" charset="-122"/>
              </a:rPr>
              <a:t>华为</a:t>
            </a:r>
            <a:r>
              <a:rPr lang="en-US" altLang="zh-CN" sz="1000" dirty="0" smtClean="0">
                <a:solidFill>
                  <a:srgbClr val="000000"/>
                </a:solidFill>
                <a:latin typeface="微软雅黑" pitchFamily="34" charset="-122"/>
                <a:ea typeface="微软雅黑" pitchFamily="34" charset="-122"/>
              </a:rPr>
              <a:t>BRAS</a:t>
            </a:r>
            <a:r>
              <a:rPr lang="zh-CN" altLang="en-US" sz="1000" dirty="0" smtClean="0">
                <a:solidFill>
                  <a:srgbClr val="000000"/>
                </a:solidFill>
                <a:latin typeface="微软雅黑" pitchFamily="34" charset="-122"/>
                <a:ea typeface="微软雅黑" pitchFamily="34" charset="-122"/>
              </a:rPr>
              <a:t>作为整网的认证计费网关，部署</a:t>
            </a:r>
            <a:r>
              <a:rPr lang="en-US" altLang="zh-CN" sz="1000" dirty="0" smtClean="0">
                <a:solidFill>
                  <a:srgbClr val="000000"/>
                </a:solidFill>
                <a:latin typeface="微软雅黑" pitchFamily="34" charset="-122"/>
                <a:ea typeface="微软雅黑" pitchFamily="34" charset="-122"/>
              </a:rPr>
              <a:t>WEB</a:t>
            </a:r>
            <a:r>
              <a:rPr lang="zh-CN" altLang="en-US" sz="1000" dirty="0" smtClean="0">
                <a:solidFill>
                  <a:srgbClr val="000000"/>
                </a:solidFill>
                <a:latin typeface="微软雅黑" pitchFamily="34" charset="-122"/>
                <a:ea typeface="微软雅黑" pitchFamily="34" charset="-122"/>
              </a:rPr>
              <a:t>准入准出一体化方案，网络接入终端通过网页完成身份认证</a:t>
            </a:r>
            <a:endParaRPr lang="en-US" altLang="zh-CN" sz="1000" dirty="0" smtClean="0">
              <a:solidFill>
                <a:srgbClr val="000000"/>
              </a:solidFill>
              <a:latin typeface="微软雅黑" pitchFamily="34" charset="-122"/>
              <a:ea typeface="微软雅黑" pitchFamily="34" charset="-122"/>
            </a:endParaRPr>
          </a:p>
          <a:p>
            <a:pPr marL="130908" indent="-130908" defTabSz="971218">
              <a:lnSpc>
                <a:spcPct val="120000"/>
              </a:lnSpc>
              <a:buClr>
                <a:srgbClr val="FFFFFF">
                  <a:lumMod val="50000"/>
                </a:srgbClr>
              </a:buClr>
              <a:buSzPct val="100000"/>
              <a:buFont typeface="Wingdings" pitchFamily="2" charset="2"/>
              <a:buChar char="l"/>
              <a:tabLst>
                <a:tab pos="512586" algn="l"/>
              </a:tabLst>
              <a:defRPr/>
            </a:pPr>
            <a:r>
              <a:rPr lang="zh-CN" altLang="en-US" sz="1000" dirty="0" smtClean="0">
                <a:solidFill>
                  <a:srgbClr val="000000"/>
                </a:solidFill>
                <a:latin typeface="微软雅黑" pitchFamily="34" charset="-122"/>
                <a:ea typeface="微软雅黑" pitchFamily="34" charset="-122"/>
              </a:rPr>
              <a:t>部署华为</a:t>
            </a:r>
            <a:r>
              <a:rPr lang="en-US" altLang="zh-CN" sz="1000" dirty="0" smtClean="0">
                <a:solidFill>
                  <a:srgbClr val="000000"/>
                </a:solidFill>
                <a:latin typeface="微软雅黑" pitchFamily="34" charset="-122"/>
                <a:ea typeface="微软雅黑" pitchFamily="34" charset="-122"/>
              </a:rPr>
              <a:t>ME60</a:t>
            </a:r>
            <a:r>
              <a:rPr lang="zh-CN" altLang="en-US" sz="1000" dirty="0" smtClean="0">
                <a:solidFill>
                  <a:srgbClr val="000000"/>
                </a:solidFill>
                <a:latin typeface="微软雅黑" pitchFamily="34" charset="-122"/>
                <a:ea typeface="微软雅黑" pitchFamily="34" charset="-122"/>
              </a:rPr>
              <a:t>独特的</a:t>
            </a:r>
            <a:r>
              <a:rPr lang="en-US" altLang="zh-CN" sz="1000" dirty="0" smtClean="0">
                <a:solidFill>
                  <a:srgbClr val="000000"/>
                </a:solidFill>
                <a:latin typeface="微软雅黑" pitchFamily="34" charset="-122"/>
                <a:ea typeface="微软雅黑" pitchFamily="34" charset="-122"/>
              </a:rPr>
              <a:t>DAA</a:t>
            </a:r>
            <a:r>
              <a:rPr lang="zh-CN" altLang="en-US" sz="1000" dirty="0" smtClean="0">
                <a:solidFill>
                  <a:srgbClr val="000000"/>
                </a:solidFill>
                <a:latin typeface="微软雅黑" pitchFamily="34" charset="-122"/>
                <a:ea typeface="微软雅黑" pitchFamily="34" charset="-122"/>
              </a:rPr>
              <a:t>功能，实现基于目的地址和流量的区分计费</a:t>
            </a:r>
            <a:endParaRPr lang="en-US" altLang="zh-CN" sz="1000" dirty="0" smtClean="0">
              <a:solidFill>
                <a:srgbClr val="000000"/>
              </a:solidFill>
              <a:latin typeface="微软雅黑" pitchFamily="34" charset="-122"/>
              <a:ea typeface="微软雅黑"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idx="4294967295"/>
          </p:nvPr>
        </p:nvSpPr>
        <p:spPr>
          <a:xfrm>
            <a:off x="237500" y="248038"/>
            <a:ext cx="7658100" cy="377825"/>
          </a:xfrm>
          <a:prstGeom prst="rect">
            <a:avLst/>
          </a:prstGeom>
        </p:spPr>
        <p:txBody>
          <a:bodyPr lIns="104352" tIns="52177" rIns="104352" bIns="52177"/>
          <a:lstStyle/>
          <a:p>
            <a:pPr>
              <a:defRPr/>
            </a:pPr>
            <a:r>
              <a:rPr lang="zh-CN" altLang="en-US" sz="2400" dirty="0" smtClean="0">
                <a:solidFill>
                  <a:schemeClr val="tx2"/>
                </a:solidFill>
                <a:latin typeface="微软雅黑" pitchFamily="34" charset="-122"/>
                <a:ea typeface="微软雅黑" pitchFamily="34" charset="-122"/>
              </a:rPr>
              <a:t>万兆云园区</a:t>
            </a:r>
            <a:r>
              <a:rPr lang="en-US" altLang="zh-CN" sz="2400" dirty="0" smtClean="0">
                <a:solidFill>
                  <a:schemeClr val="tx2"/>
                </a:solidFill>
                <a:latin typeface="微软雅黑" pitchFamily="34" charset="-122"/>
                <a:ea typeface="微软雅黑" pitchFamily="34" charset="-122"/>
              </a:rPr>
              <a:t>---</a:t>
            </a:r>
            <a:r>
              <a:rPr lang="zh-CN" altLang="en-US" sz="2400" dirty="0" smtClean="0">
                <a:solidFill>
                  <a:schemeClr val="tx2"/>
                </a:solidFill>
                <a:latin typeface="微软雅黑" pitchFamily="34" charset="-122"/>
                <a:ea typeface="微软雅黑" pitchFamily="34" charset="-122"/>
              </a:rPr>
              <a:t>中山大学打造第二代数字化校园</a:t>
            </a:r>
            <a:endParaRPr lang="zh-CN" altLang="en-US" sz="2400" dirty="0">
              <a:solidFill>
                <a:schemeClr val="tx2"/>
              </a:solidFill>
              <a:latin typeface="微软雅黑" pitchFamily="34" charset="-122"/>
              <a:ea typeface="微软雅黑" pitchFamily="34" charset="-122"/>
            </a:endParaRPr>
          </a:p>
        </p:txBody>
      </p:sp>
      <p:grpSp>
        <p:nvGrpSpPr>
          <p:cNvPr id="2" name="组合 27"/>
          <p:cNvGrpSpPr/>
          <p:nvPr/>
        </p:nvGrpSpPr>
        <p:grpSpPr>
          <a:xfrm>
            <a:off x="4488873" y="997528"/>
            <a:ext cx="4204944" cy="3360724"/>
            <a:chOff x="4277477" y="919680"/>
            <a:chExt cx="4428215" cy="3640452"/>
          </a:xfrm>
        </p:grpSpPr>
        <p:grpSp>
          <p:nvGrpSpPr>
            <p:cNvPr id="3" name="组合 17"/>
            <p:cNvGrpSpPr/>
            <p:nvPr/>
          </p:nvGrpSpPr>
          <p:grpSpPr>
            <a:xfrm>
              <a:off x="4384397" y="2403181"/>
              <a:ext cx="4321295" cy="2156951"/>
              <a:chOff x="5552449" y="2863492"/>
              <a:chExt cx="5789064" cy="4230481"/>
            </a:xfrm>
          </p:grpSpPr>
          <p:pic>
            <p:nvPicPr>
              <p:cNvPr id="19" name="图片 18" descr="广域网.png"/>
              <p:cNvPicPr/>
              <p:nvPr/>
            </p:nvPicPr>
            <p:blipFill>
              <a:blip r:embed="rId2" cstate="print"/>
              <a:stretch>
                <a:fillRect/>
              </a:stretch>
            </p:blipFill>
            <p:spPr>
              <a:xfrm>
                <a:off x="6347340" y="4201279"/>
                <a:ext cx="4170439" cy="1553207"/>
              </a:xfrm>
              <a:prstGeom prst="rect">
                <a:avLst/>
              </a:prstGeom>
              <a:ln>
                <a:noFill/>
              </a:ln>
              <a:effectLst>
                <a:outerShdw blurRad="190500" algn="tl" rotWithShape="0">
                  <a:srgbClr val="000000">
                    <a:alpha val="70000"/>
                  </a:srgbClr>
                </a:outerShdw>
              </a:effectLst>
            </p:spPr>
          </p:pic>
          <p:pic>
            <p:nvPicPr>
              <p:cNvPr id="20" name="图片 19" descr="南校区.PNG"/>
              <p:cNvPicPr/>
              <p:nvPr/>
            </p:nvPicPr>
            <p:blipFill>
              <a:blip r:embed="rId3" cstate="print"/>
              <a:stretch>
                <a:fillRect/>
              </a:stretch>
            </p:blipFill>
            <p:spPr>
              <a:xfrm>
                <a:off x="5589636" y="5755084"/>
                <a:ext cx="2877068" cy="1338889"/>
              </a:xfrm>
              <a:prstGeom prst="rect">
                <a:avLst/>
              </a:prstGeom>
              <a:ln>
                <a:noFill/>
              </a:ln>
              <a:effectLst>
                <a:outerShdw blurRad="190500" algn="tl" rotWithShape="0">
                  <a:srgbClr val="000000">
                    <a:alpha val="70000"/>
                  </a:srgbClr>
                </a:outerShdw>
              </a:effectLst>
            </p:spPr>
          </p:pic>
          <p:pic>
            <p:nvPicPr>
              <p:cNvPr id="21" name="图片 20" descr="南校区.PNG"/>
              <p:cNvPicPr/>
              <p:nvPr/>
            </p:nvPicPr>
            <p:blipFill>
              <a:blip r:embed="rId3" cstate="print"/>
              <a:stretch>
                <a:fillRect/>
              </a:stretch>
            </p:blipFill>
            <p:spPr>
              <a:xfrm>
                <a:off x="8464445" y="5742241"/>
                <a:ext cx="2877068" cy="1338889"/>
              </a:xfrm>
              <a:prstGeom prst="rect">
                <a:avLst/>
              </a:prstGeom>
              <a:ln>
                <a:noFill/>
              </a:ln>
              <a:effectLst>
                <a:outerShdw blurRad="190500" algn="tl" rotWithShape="0">
                  <a:srgbClr val="000000">
                    <a:alpha val="70000"/>
                  </a:srgbClr>
                </a:outerShdw>
              </a:effectLst>
            </p:spPr>
          </p:pic>
          <p:pic>
            <p:nvPicPr>
              <p:cNvPr id="22" name="图片 21" descr="南校区.PNG"/>
              <p:cNvPicPr/>
              <p:nvPr/>
            </p:nvPicPr>
            <p:blipFill>
              <a:blip r:embed="rId3" cstate="print"/>
              <a:stretch>
                <a:fillRect/>
              </a:stretch>
            </p:blipFill>
            <p:spPr>
              <a:xfrm rot="10800000">
                <a:off x="5552449" y="2863492"/>
                <a:ext cx="2877068" cy="1338889"/>
              </a:xfrm>
              <a:prstGeom prst="rect">
                <a:avLst/>
              </a:prstGeom>
              <a:ln>
                <a:noFill/>
              </a:ln>
              <a:effectLst>
                <a:outerShdw blurRad="190500" algn="tl" rotWithShape="0">
                  <a:srgbClr val="000000">
                    <a:alpha val="70000"/>
                  </a:srgbClr>
                </a:outerShdw>
              </a:effectLst>
            </p:spPr>
          </p:pic>
          <p:pic>
            <p:nvPicPr>
              <p:cNvPr id="23" name="图片 22" descr="南校区.PNG"/>
              <p:cNvPicPr/>
              <p:nvPr/>
            </p:nvPicPr>
            <p:blipFill>
              <a:blip r:embed="rId3" cstate="print"/>
              <a:stretch>
                <a:fillRect/>
              </a:stretch>
            </p:blipFill>
            <p:spPr>
              <a:xfrm rot="10800000">
                <a:off x="8449174" y="2876335"/>
                <a:ext cx="2877068" cy="1338889"/>
              </a:xfrm>
              <a:prstGeom prst="rect">
                <a:avLst/>
              </a:prstGeom>
              <a:ln>
                <a:noFill/>
              </a:ln>
              <a:effectLst>
                <a:outerShdw blurRad="190500" algn="tl" rotWithShape="0">
                  <a:srgbClr val="000000">
                    <a:alpha val="70000"/>
                  </a:srgbClr>
                </a:outerShdw>
              </a:effectLst>
            </p:spPr>
          </p:pic>
        </p:grpSp>
        <p:pic>
          <p:nvPicPr>
            <p:cNvPr id="24" name="Picture 3"/>
            <p:cNvPicPr>
              <a:picLocks noChangeAspect="1" noChangeArrowheads="1"/>
            </p:cNvPicPr>
            <p:nvPr/>
          </p:nvPicPr>
          <p:blipFill>
            <a:blip r:embed="rId4" cstate="print"/>
            <a:srcRect/>
            <a:stretch>
              <a:fillRect/>
            </a:stretch>
          </p:blipFill>
          <p:spPr bwMode="auto">
            <a:xfrm>
              <a:off x="4277477" y="919680"/>
              <a:ext cx="4281435" cy="1375446"/>
            </a:xfrm>
            <a:prstGeom prst="rect">
              <a:avLst/>
            </a:prstGeom>
            <a:noFill/>
            <a:ln w="9525">
              <a:noFill/>
              <a:miter lim="800000"/>
              <a:headEnd/>
              <a:tailEnd/>
            </a:ln>
          </p:spPr>
        </p:pic>
      </p:grpSp>
      <p:sp>
        <p:nvSpPr>
          <p:cNvPr id="5" name="圆角矩形 4"/>
          <p:cNvSpPr/>
          <p:nvPr/>
        </p:nvSpPr>
        <p:spPr bwMode="auto">
          <a:xfrm>
            <a:off x="566918" y="805307"/>
            <a:ext cx="3783826" cy="31585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16">
              <a:buClr>
                <a:srgbClr val="CC9900"/>
              </a:buClr>
              <a:buFont typeface="Wingdings" pitchFamily="2" charset="2"/>
              <a:buChar char="n"/>
            </a:pPr>
            <a:endParaRPr lang="zh-CN" altLang="en-US" sz="1600" dirty="0" smtClean="0">
              <a:solidFill>
                <a:srgbClr val="000000"/>
              </a:solidFill>
              <a:latin typeface="微软雅黑" pitchFamily="34" charset="-122"/>
              <a:ea typeface="微软雅黑" pitchFamily="34" charset="-122"/>
            </a:endParaRPr>
          </a:p>
        </p:txBody>
      </p:sp>
      <p:sp>
        <p:nvSpPr>
          <p:cNvPr id="6" name="TextBox 5"/>
          <p:cNvSpPr txBox="1"/>
          <p:nvPr/>
        </p:nvSpPr>
        <p:spPr bwMode="auto">
          <a:xfrm>
            <a:off x="1053726" y="783772"/>
            <a:ext cx="2568531" cy="315749"/>
          </a:xfrm>
          <a:prstGeom prst="rect">
            <a:avLst/>
          </a:prstGeom>
          <a:noFill/>
          <a:ln w="9525">
            <a:noFill/>
            <a:miter lim="800000"/>
            <a:headEnd/>
            <a:tailEnd/>
          </a:ln>
        </p:spPr>
        <p:txBody>
          <a:bodyPr wrap="square" rtlCol="0">
            <a:spAutoFit/>
          </a:bodyPr>
          <a:lstStyle/>
          <a:p>
            <a:pPr algn="ctr"/>
            <a:r>
              <a:rPr lang="zh-CN" altLang="en-US" sz="1600" dirty="0" smtClean="0">
                <a:solidFill>
                  <a:srgbClr val="FFFFFF"/>
                </a:solidFill>
                <a:latin typeface="黑体" pitchFamily="49" charset="-122"/>
                <a:ea typeface="黑体" pitchFamily="49" charset="-122"/>
              </a:rPr>
              <a:t>项目背景及挑战</a:t>
            </a:r>
            <a:endParaRPr lang="zh-CN" altLang="en-US" sz="1600" dirty="0">
              <a:solidFill>
                <a:srgbClr val="FFFFFF"/>
              </a:solidFill>
              <a:latin typeface="黑体" pitchFamily="49" charset="-122"/>
              <a:ea typeface="黑体" pitchFamily="49" charset="-122"/>
            </a:endParaRPr>
          </a:p>
        </p:txBody>
      </p:sp>
      <p:sp>
        <p:nvSpPr>
          <p:cNvPr id="7" name="矩形 6"/>
          <p:cNvSpPr/>
          <p:nvPr/>
        </p:nvSpPr>
        <p:spPr>
          <a:xfrm>
            <a:off x="588599" y="1141580"/>
            <a:ext cx="3745895" cy="938719"/>
          </a:xfrm>
          <a:prstGeom prst="rect">
            <a:avLst/>
          </a:prstGeom>
        </p:spPr>
        <p:txBody>
          <a:bodyPr wrap="square">
            <a:spAutoFit/>
          </a:bodyPr>
          <a:lstStyle/>
          <a:p>
            <a:pPr>
              <a:buFont typeface="Wingdings" pitchFamily="2" charset="2"/>
              <a:buChar char="l"/>
            </a:pPr>
            <a:r>
              <a:rPr lang="en-US" altLang="zh-CN" sz="1100" dirty="0" smtClean="0">
                <a:solidFill>
                  <a:srgbClr val="000000"/>
                </a:solidFill>
                <a:latin typeface="微软雅黑" pitchFamily="34" charset="-122"/>
                <a:ea typeface="微软雅黑" pitchFamily="34" charset="-122"/>
              </a:rPr>
              <a:t>2001</a:t>
            </a:r>
            <a:r>
              <a:rPr lang="zh-CN" altLang="en-US" sz="1100" dirty="0" smtClean="0">
                <a:solidFill>
                  <a:srgbClr val="000000"/>
                </a:solidFill>
                <a:latin typeface="微软雅黑" pitchFamily="34" charset="-122"/>
                <a:ea typeface="微软雅黑" pitchFamily="34" charset="-122"/>
              </a:rPr>
              <a:t>开始</a:t>
            </a:r>
            <a:r>
              <a:rPr lang="zh-CN" altLang="en-US" sz="1100" dirty="0" smtClean="0">
                <a:solidFill>
                  <a:srgbClr val="000000"/>
                </a:solidFill>
                <a:latin typeface="微软雅黑" pitchFamily="34" charset="-122"/>
                <a:ea typeface="微软雅黑" pitchFamily="34" charset="-122"/>
              </a:rPr>
              <a:t>数字化校园建设，历经</a:t>
            </a:r>
            <a:r>
              <a:rPr lang="en-US" altLang="zh-CN" sz="1100" dirty="0" smtClean="0">
                <a:solidFill>
                  <a:srgbClr val="000000"/>
                </a:solidFill>
                <a:latin typeface="微软雅黑" pitchFamily="34" charset="-122"/>
                <a:ea typeface="微软雅黑" pitchFamily="34" charset="-122"/>
              </a:rPr>
              <a:t>10</a:t>
            </a:r>
            <a:r>
              <a:rPr lang="zh-CN" altLang="en-US" sz="1100" dirty="0" smtClean="0">
                <a:solidFill>
                  <a:srgbClr val="000000"/>
                </a:solidFill>
                <a:latin typeface="微软雅黑" pitchFamily="34" charset="-122"/>
                <a:ea typeface="微软雅黑" pitchFamily="34" charset="-122"/>
              </a:rPr>
              <a:t>年信息化建设，消除信息孤岛和应用孤岛，实现信息共享、全局应用。</a:t>
            </a:r>
            <a:endParaRPr lang="en-US" altLang="zh-CN" sz="1100" dirty="0" smtClean="0">
              <a:solidFill>
                <a:srgbClr val="000000"/>
              </a:solidFill>
              <a:latin typeface="微软雅黑" pitchFamily="34" charset="-122"/>
              <a:ea typeface="微软雅黑" pitchFamily="34" charset="-122"/>
            </a:endParaRPr>
          </a:p>
          <a:p>
            <a:pPr>
              <a:buFont typeface="Wingdings" pitchFamily="2" charset="2"/>
              <a:buChar char="l"/>
            </a:pPr>
            <a:r>
              <a:rPr lang="en-US" altLang="zh-CN" sz="1100" dirty="0" smtClean="0">
                <a:solidFill>
                  <a:srgbClr val="000000"/>
                </a:solidFill>
                <a:latin typeface="微软雅黑" pitchFamily="34" charset="-122"/>
                <a:ea typeface="微软雅黑" pitchFamily="34" charset="-122"/>
              </a:rPr>
              <a:t>2010</a:t>
            </a:r>
            <a:r>
              <a:rPr lang="zh-CN" altLang="en-US" sz="1100" dirty="0" smtClean="0">
                <a:solidFill>
                  <a:srgbClr val="000000"/>
                </a:solidFill>
                <a:latin typeface="微软雅黑" pitchFamily="34" charset="-122"/>
                <a:ea typeface="微软雅黑" pitchFamily="34" charset="-122"/>
              </a:rPr>
              <a:t>年，开始第二代数字化校园规划，采取 “服务”的理念，在技术上借鉴和考虑</a:t>
            </a:r>
            <a:r>
              <a:rPr lang="en-US" altLang="zh-CN" sz="1100" dirty="0" err="1" smtClean="0">
                <a:solidFill>
                  <a:srgbClr val="000000"/>
                </a:solidFill>
                <a:latin typeface="微软雅黑" pitchFamily="34" charset="-122"/>
                <a:ea typeface="微软雅黑" pitchFamily="34" charset="-122"/>
              </a:rPr>
              <a:t>SaaS</a:t>
            </a:r>
            <a:r>
              <a:rPr lang="en-US" altLang="zh-CN" sz="1100" dirty="0" smtClean="0">
                <a:solidFill>
                  <a:srgbClr val="000000"/>
                </a:solidFill>
                <a:latin typeface="微软雅黑" pitchFamily="34" charset="-122"/>
                <a:ea typeface="微软雅黑" pitchFamily="34" charset="-122"/>
              </a:rPr>
              <a:t> / </a:t>
            </a:r>
            <a:r>
              <a:rPr lang="en-US" altLang="zh-CN" sz="1100" dirty="0" err="1" smtClean="0">
                <a:solidFill>
                  <a:srgbClr val="000000"/>
                </a:solidFill>
                <a:latin typeface="微软雅黑" pitchFamily="34" charset="-122"/>
                <a:ea typeface="微软雅黑" pitchFamily="34" charset="-122"/>
              </a:rPr>
              <a:t>PaaS</a:t>
            </a:r>
            <a:r>
              <a:rPr lang="en-US" altLang="zh-CN" sz="1100" dirty="0" smtClean="0">
                <a:solidFill>
                  <a:srgbClr val="000000"/>
                </a:solidFill>
                <a:latin typeface="微软雅黑" pitchFamily="34" charset="-122"/>
                <a:ea typeface="微软雅黑" pitchFamily="34" charset="-122"/>
              </a:rPr>
              <a:t> </a:t>
            </a:r>
            <a:r>
              <a:rPr lang="zh-CN" altLang="en-US" sz="1100" dirty="0" smtClean="0">
                <a:solidFill>
                  <a:srgbClr val="000000"/>
                </a:solidFill>
                <a:latin typeface="微软雅黑" pitchFamily="34" charset="-122"/>
                <a:ea typeface="微软雅黑" pitchFamily="34" charset="-122"/>
              </a:rPr>
              <a:t>等云服务理念、技术和体系结构，对网络平台提出更高要求</a:t>
            </a:r>
          </a:p>
        </p:txBody>
      </p:sp>
      <p:sp>
        <p:nvSpPr>
          <p:cNvPr id="8" name="圆角矩形 7"/>
          <p:cNvSpPr/>
          <p:nvPr/>
        </p:nvSpPr>
        <p:spPr bwMode="auto">
          <a:xfrm>
            <a:off x="566627" y="1121159"/>
            <a:ext cx="3784116" cy="957023"/>
          </a:xfrm>
          <a:prstGeom prst="roundRect">
            <a:avLst>
              <a:gd name="adj" fmla="val 4403"/>
            </a:avLst>
          </a:prstGeom>
          <a:noFill/>
          <a:ln>
            <a:solidFill>
              <a:schemeClr val="tx2">
                <a:lumMod val="7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16">
              <a:buClr>
                <a:srgbClr val="CC9900"/>
              </a:buClr>
              <a:buFont typeface="Wingdings" pitchFamily="2" charset="2"/>
              <a:buChar char="n"/>
            </a:pPr>
            <a:endParaRPr lang="zh-CN" altLang="en-US" sz="1600" dirty="0" smtClean="0">
              <a:solidFill>
                <a:srgbClr val="000000"/>
              </a:solidFill>
              <a:latin typeface="微软雅黑" pitchFamily="34" charset="-122"/>
              <a:ea typeface="微软雅黑" pitchFamily="34" charset="-122"/>
            </a:endParaRPr>
          </a:p>
        </p:txBody>
      </p:sp>
      <p:grpSp>
        <p:nvGrpSpPr>
          <p:cNvPr id="4" name="组合 29"/>
          <p:cNvGrpSpPr/>
          <p:nvPr/>
        </p:nvGrpSpPr>
        <p:grpSpPr>
          <a:xfrm>
            <a:off x="550776" y="2119637"/>
            <a:ext cx="3850609" cy="1442959"/>
            <a:chOff x="550776" y="1905887"/>
            <a:chExt cx="3850609" cy="1442959"/>
          </a:xfrm>
        </p:grpSpPr>
        <p:sp>
          <p:nvSpPr>
            <p:cNvPr id="9" name="圆角矩形 8"/>
            <p:cNvSpPr/>
            <p:nvPr/>
          </p:nvSpPr>
          <p:spPr bwMode="auto">
            <a:xfrm>
              <a:off x="550776" y="1908946"/>
              <a:ext cx="3820975" cy="31585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sz="1100" dirty="0" smtClean="0">
                <a:solidFill>
                  <a:srgbClr val="000000"/>
                </a:solidFill>
                <a:latin typeface="Arial" charset="0"/>
                <a:ea typeface="宋体" charset="-122"/>
              </a:endParaRPr>
            </a:p>
          </p:txBody>
        </p:sp>
        <p:sp>
          <p:nvSpPr>
            <p:cNvPr id="10" name="TextBox 9"/>
            <p:cNvSpPr txBox="1"/>
            <p:nvPr/>
          </p:nvSpPr>
          <p:spPr bwMode="auto">
            <a:xfrm>
              <a:off x="1250927" y="1905887"/>
              <a:ext cx="2235821" cy="338538"/>
            </a:xfrm>
            <a:prstGeom prst="rect">
              <a:avLst/>
            </a:prstGeom>
            <a:noFill/>
            <a:ln w="9525">
              <a:noFill/>
              <a:miter lim="800000"/>
              <a:headEnd/>
              <a:tailEnd/>
            </a:ln>
          </p:spPr>
          <p:txBody>
            <a:bodyPr wrap="square" lIns="91422" tIns="45712" rIns="91422" bIns="45712" rtlCol="0">
              <a:spAutoFit/>
            </a:bodyPr>
            <a:lstStyle/>
            <a:p>
              <a:pPr algn="ctr"/>
              <a:r>
                <a:rPr lang="zh-CN" altLang="en-US" sz="1600" dirty="0" smtClean="0">
                  <a:solidFill>
                    <a:srgbClr val="FFFFFF"/>
                  </a:solidFill>
                  <a:latin typeface="黑体" pitchFamily="49" charset="-122"/>
                  <a:ea typeface="黑体" pitchFamily="49" charset="-122"/>
                </a:rPr>
                <a:t>华为解决方案</a:t>
              </a:r>
              <a:endParaRPr lang="zh-CN" altLang="en-US" sz="1600" dirty="0">
                <a:solidFill>
                  <a:srgbClr val="FFFFFF"/>
                </a:solidFill>
                <a:latin typeface="黑体" pitchFamily="49" charset="-122"/>
                <a:ea typeface="黑体" pitchFamily="49" charset="-122"/>
              </a:endParaRPr>
            </a:p>
          </p:txBody>
        </p:sp>
        <p:sp>
          <p:nvSpPr>
            <p:cNvPr id="11" name="圆角矩形 10"/>
            <p:cNvSpPr/>
            <p:nvPr/>
          </p:nvSpPr>
          <p:spPr bwMode="auto">
            <a:xfrm>
              <a:off x="561639" y="2237783"/>
              <a:ext cx="3824929" cy="1111063"/>
            </a:xfrm>
            <a:prstGeom prst="roundRect">
              <a:avLst>
                <a:gd name="adj" fmla="val 4403"/>
              </a:avLst>
            </a:prstGeom>
            <a:noFill/>
            <a:ln>
              <a:solidFill>
                <a:schemeClr val="tx2">
                  <a:lumMod val="7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sz="1100" dirty="0" smtClean="0">
                <a:solidFill>
                  <a:srgbClr val="000000"/>
                </a:solidFill>
                <a:latin typeface="Arial" charset="0"/>
                <a:ea typeface="宋体" charset="-122"/>
              </a:endParaRPr>
            </a:p>
          </p:txBody>
        </p:sp>
        <p:sp>
          <p:nvSpPr>
            <p:cNvPr id="12" name="矩形 11"/>
            <p:cNvSpPr/>
            <p:nvPr/>
          </p:nvSpPr>
          <p:spPr>
            <a:xfrm>
              <a:off x="597450" y="2230434"/>
              <a:ext cx="3803935" cy="1107979"/>
            </a:xfrm>
            <a:prstGeom prst="rect">
              <a:avLst/>
            </a:prstGeom>
          </p:spPr>
          <p:txBody>
            <a:bodyPr wrap="square" lIns="91422" tIns="45712" rIns="91422" bIns="45712">
              <a:spAutoFit/>
            </a:bodyPr>
            <a:lstStyle/>
            <a:p>
              <a:pPr defTabSz="1295304">
                <a:lnSpc>
                  <a:spcPct val="120000"/>
                </a:lnSpc>
                <a:buSzPct val="100000"/>
                <a:buFont typeface="Wingdings" pitchFamily="2" charset="2"/>
                <a:buChar char="l"/>
                <a:tabLst>
                  <a:tab pos="683631" algn="l"/>
                </a:tabLst>
                <a:defRPr/>
              </a:pPr>
              <a:r>
                <a:rPr lang="zh-CN" altLang="en-US" sz="1100" dirty="0" smtClean="0">
                  <a:solidFill>
                    <a:srgbClr val="000000"/>
                  </a:solidFill>
                  <a:latin typeface="微软雅黑" pitchFamily="34" charset="-122"/>
                  <a:ea typeface="微软雅黑" pitchFamily="34" charset="-122"/>
                </a:rPr>
                <a:t>搭建</a:t>
              </a:r>
              <a:r>
                <a:rPr lang="zh-CN" altLang="en-US" sz="1100" dirty="0" smtClean="0">
                  <a:solidFill>
                    <a:srgbClr val="000000"/>
                  </a:solidFill>
                  <a:latin typeface="微软雅黑" pitchFamily="34" charset="-122"/>
                  <a:ea typeface="微软雅黑" pitchFamily="34" charset="-122"/>
                </a:rPr>
                <a:t>万兆网络平台，同时通过硬件可靠性技术部署，满足</a:t>
              </a:r>
              <a:r>
                <a:rPr lang="en-US" altLang="zh-CN" sz="1100" dirty="0" err="1" smtClean="0">
                  <a:solidFill>
                    <a:srgbClr val="000000"/>
                  </a:solidFill>
                  <a:latin typeface="微软雅黑" pitchFamily="34" charset="-122"/>
                  <a:ea typeface="微软雅黑" pitchFamily="34" charset="-122"/>
                </a:rPr>
                <a:t>SaaS</a:t>
              </a:r>
              <a:r>
                <a:rPr lang="en-US" altLang="zh-CN" sz="1100" dirty="0" smtClean="0">
                  <a:solidFill>
                    <a:srgbClr val="000000"/>
                  </a:solidFill>
                  <a:latin typeface="微软雅黑" pitchFamily="34" charset="-122"/>
                  <a:ea typeface="微软雅黑" pitchFamily="34" charset="-122"/>
                </a:rPr>
                <a:t> / </a:t>
              </a:r>
              <a:r>
                <a:rPr lang="en-US" altLang="zh-CN" sz="1100" dirty="0" err="1" smtClean="0">
                  <a:solidFill>
                    <a:srgbClr val="000000"/>
                  </a:solidFill>
                  <a:latin typeface="微软雅黑" pitchFamily="34" charset="-122"/>
                  <a:ea typeface="微软雅黑" pitchFamily="34" charset="-122"/>
                </a:rPr>
                <a:t>PaaS</a:t>
              </a:r>
              <a:r>
                <a:rPr lang="en-US" altLang="zh-CN" sz="1100" dirty="0" smtClean="0">
                  <a:solidFill>
                    <a:srgbClr val="000000"/>
                  </a:solidFill>
                  <a:latin typeface="微软雅黑" pitchFamily="34" charset="-122"/>
                  <a:ea typeface="微软雅黑" pitchFamily="34" charset="-122"/>
                </a:rPr>
                <a:t> </a:t>
              </a:r>
              <a:r>
                <a:rPr lang="zh-CN" altLang="en-US" sz="1100" dirty="0" smtClean="0">
                  <a:solidFill>
                    <a:srgbClr val="000000"/>
                  </a:solidFill>
                  <a:latin typeface="微软雅黑" pitchFamily="34" charset="-122"/>
                  <a:ea typeface="微软雅黑" pitchFamily="34" charset="-122"/>
                </a:rPr>
                <a:t>等云服务对高可靠、低时延的需求。</a:t>
              </a:r>
              <a:endParaRPr lang="en-US" altLang="zh-CN" sz="1100" dirty="0" smtClean="0">
                <a:solidFill>
                  <a:srgbClr val="000000"/>
                </a:solidFill>
                <a:latin typeface="微软雅黑" pitchFamily="34" charset="-122"/>
                <a:ea typeface="微软雅黑" pitchFamily="34" charset="-122"/>
              </a:endParaRPr>
            </a:p>
            <a:p>
              <a:pPr defTabSz="1295304">
                <a:lnSpc>
                  <a:spcPct val="120000"/>
                </a:lnSpc>
                <a:buSzPct val="100000"/>
                <a:buFont typeface="Wingdings" pitchFamily="2" charset="2"/>
                <a:buChar char="l"/>
                <a:tabLst>
                  <a:tab pos="683631" algn="l"/>
                </a:tabLst>
                <a:defRPr/>
              </a:pPr>
              <a:r>
                <a:rPr lang="zh-CN" altLang="en-US" sz="1100" dirty="0" smtClean="0">
                  <a:solidFill>
                    <a:srgbClr val="000000"/>
                  </a:solidFill>
                  <a:latin typeface="微软雅黑" pitchFamily="34" charset="-122"/>
                  <a:ea typeface="微软雅黑" pitchFamily="34" charset="-122"/>
                </a:rPr>
                <a:t>采用支持集群技术的</a:t>
              </a:r>
              <a:r>
                <a:rPr lang="en-US" altLang="zh-CN" sz="1100" dirty="0" smtClean="0">
                  <a:solidFill>
                    <a:srgbClr val="000000"/>
                  </a:solidFill>
                  <a:latin typeface="微软雅黑" pitchFamily="34" charset="-122"/>
                  <a:ea typeface="微软雅黑" pitchFamily="34" charset="-122"/>
                </a:rPr>
                <a:t>S77</a:t>
              </a:r>
              <a:r>
                <a:rPr lang="zh-CN" altLang="en-US" sz="1100" dirty="0" smtClean="0">
                  <a:solidFill>
                    <a:srgbClr val="000000"/>
                  </a:solidFill>
                  <a:latin typeface="微软雅黑" pitchFamily="34" charset="-122"/>
                  <a:ea typeface="微软雅黑" pitchFamily="34" charset="-122"/>
                </a:rPr>
                <a:t>核心交换机和支持</a:t>
              </a:r>
              <a:r>
                <a:rPr lang="en-US" altLang="zh-CN" sz="1100" dirty="0" smtClean="0">
                  <a:solidFill>
                    <a:srgbClr val="000000"/>
                  </a:solidFill>
                  <a:latin typeface="微软雅黑" pitchFamily="34" charset="-122"/>
                  <a:ea typeface="微软雅黑" pitchFamily="34" charset="-122"/>
                </a:rPr>
                <a:t>MCE</a:t>
              </a:r>
              <a:r>
                <a:rPr lang="zh-CN" altLang="en-US" sz="1100" dirty="0" smtClean="0">
                  <a:solidFill>
                    <a:srgbClr val="000000"/>
                  </a:solidFill>
                  <a:latin typeface="微软雅黑" pitchFamily="34" charset="-122"/>
                  <a:ea typeface="微软雅黑" pitchFamily="34" charset="-122"/>
                </a:rPr>
                <a:t>功能的</a:t>
              </a:r>
              <a:r>
                <a:rPr lang="en-US" altLang="zh-CN" sz="1100" dirty="0" smtClean="0">
                  <a:solidFill>
                    <a:srgbClr val="000000"/>
                  </a:solidFill>
                  <a:latin typeface="微软雅黑" pitchFamily="34" charset="-122"/>
                  <a:ea typeface="微软雅黑" pitchFamily="34" charset="-122"/>
                </a:rPr>
                <a:t>S57</a:t>
              </a:r>
              <a:r>
                <a:rPr lang="zh-CN" altLang="en-US" sz="1100" dirty="0" smtClean="0">
                  <a:solidFill>
                    <a:srgbClr val="000000"/>
                  </a:solidFill>
                  <a:latin typeface="微软雅黑" pitchFamily="34" charset="-122"/>
                  <a:ea typeface="微软雅黑" pitchFamily="34" charset="-122"/>
                </a:rPr>
                <a:t>系列汇聚交换机，通过虚拟化技术，为中大</a:t>
              </a:r>
              <a:r>
                <a:rPr lang="en-US" altLang="zh-CN" sz="1100" dirty="0" smtClean="0">
                  <a:solidFill>
                    <a:srgbClr val="000000"/>
                  </a:solidFill>
                  <a:latin typeface="微软雅黑" pitchFamily="34" charset="-122"/>
                  <a:ea typeface="微软雅黑" pitchFamily="34" charset="-122"/>
                </a:rPr>
                <a:t>634</a:t>
              </a:r>
              <a:r>
                <a:rPr lang="zh-CN" altLang="en-US" sz="1100" dirty="0" smtClean="0">
                  <a:solidFill>
                    <a:srgbClr val="000000"/>
                  </a:solidFill>
                  <a:latin typeface="微软雅黑" pitchFamily="34" charset="-122"/>
                  <a:ea typeface="微软雅黑" pitchFamily="34" charset="-122"/>
                </a:rPr>
                <a:t>个专业，</a:t>
              </a:r>
              <a:r>
                <a:rPr lang="en-US" altLang="zh-CN" sz="1100" dirty="0" smtClean="0">
                  <a:solidFill>
                    <a:srgbClr val="000000"/>
                  </a:solidFill>
                  <a:latin typeface="微软雅黑" pitchFamily="34" charset="-122"/>
                  <a:ea typeface="微软雅黑" pitchFamily="34" charset="-122"/>
                </a:rPr>
                <a:t>100</a:t>
              </a:r>
              <a:r>
                <a:rPr lang="zh-CN" altLang="en-US" sz="1100" dirty="0" smtClean="0">
                  <a:solidFill>
                    <a:srgbClr val="000000"/>
                  </a:solidFill>
                  <a:latin typeface="微软雅黑" pitchFamily="34" charset="-122"/>
                  <a:ea typeface="微软雅黑" pitchFamily="34" charset="-122"/>
                </a:rPr>
                <a:t>多个重点研究机构提供各自独立需求的网络</a:t>
              </a:r>
              <a:endParaRPr lang="en-US" altLang="zh-CN" sz="1100" dirty="0" smtClean="0">
                <a:solidFill>
                  <a:srgbClr val="000000"/>
                </a:solidFill>
                <a:latin typeface="微软雅黑" pitchFamily="34" charset="-122"/>
                <a:ea typeface="微软雅黑" pitchFamily="34" charset="-122"/>
              </a:endParaRPr>
            </a:p>
          </p:txBody>
        </p:sp>
      </p:grpSp>
      <p:sp>
        <p:nvSpPr>
          <p:cNvPr id="13" name="圆角矩形 12"/>
          <p:cNvSpPr/>
          <p:nvPr/>
        </p:nvSpPr>
        <p:spPr bwMode="auto">
          <a:xfrm>
            <a:off x="522803" y="3611567"/>
            <a:ext cx="3872396" cy="31585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sz="1600" dirty="0" smtClean="0">
              <a:solidFill>
                <a:srgbClr val="000000"/>
              </a:solidFill>
              <a:latin typeface="Arial" charset="0"/>
              <a:ea typeface="宋体" charset="-122"/>
            </a:endParaRPr>
          </a:p>
        </p:txBody>
      </p:sp>
      <p:sp>
        <p:nvSpPr>
          <p:cNvPr id="15" name="圆角矩形 14"/>
          <p:cNvSpPr/>
          <p:nvPr/>
        </p:nvSpPr>
        <p:spPr bwMode="auto">
          <a:xfrm>
            <a:off x="522513" y="3958156"/>
            <a:ext cx="3857867" cy="685096"/>
          </a:xfrm>
          <a:prstGeom prst="roundRect">
            <a:avLst>
              <a:gd name="adj" fmla="val 4403"/>
            </a:avLst>
          </a:prstGeom>
          <a:noFill/>
          <a:ln>
            <a:solidFill>
              <a:schemeClr val="tx2">
                <a:lumMod val="7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2" tIns="45712" rIns="91422" bIns="45712" numCol="1" rtlCol="0" anchor="t" anchorCtr="0" compatLnSpc="1">
            <a:prstTxWarp prst="textNoShape">
              <a:avLst/>
            </a:prstTxWarp>
          </a:bodyPr>
          <a:lstStyle/>
          <a:p>
            <a:pPr defTabSz="914216">
              <a:buClr>
                <a:srgbClr val="CC9900"/>
              </a:buClr>
              <a:buFont typeface="Wingdings" pitchFamily="2" charset="2"/>
              <a:buChar char="n"/>
            </a:pPr>
            <a:endParaRPr lang="zh-CN" altLang="en-US" sz="1600" dirty="0" smtClean="0">
              <a:solidFill>
                <a:srgbClr val="000000"/>
              </a:solidFill>
              <a:latin typeface="Arial" charset="0"/>
              <a:ea typeface="宋体" charset="-122"/>
            </a:endParaRPr>
          </a:p>
        </p:txBody>
      </p:sp>
      <p:sp>
        <p:nvSpPr>
          <p:cNvPr id="16" name="矩形 15"/>
          <p:cNvSpPr/>
          <p:nvPr/>
        </p:nvSpPr>
        <p:spPr>
          <a:xfrm>
            <a:off x="561579" y="3940680"/>
            <a:ext cx="3878073" cy="701714"/>
          </a:xfrm>
          <a:prstGeom prst="rect">
            <a:avLst/>
          </a:prstGeom>
        </p:spPr>
        <p:txBody>
          <a:bodyPr wrap="square" lIns="91422" tIns="45712" rIns="91422" bIns="45712">
            <a:spAutoFit/>
          </a:bodyPr>
          <a:lstStyle/>
          <a:p>
            <a:pPr defTabSz="1295304">
              <a:lnSpc>
                <a:spcPct val="120000"/>
              </a:lnSpc>
              <a:buSzPct val="100000"/>
              <a:buFont typeface="Wingdings" pitchFamily="2" charset="2"/>
              <a:buChar char="l"/>
              <a:tabLst>
                <a:tab pos="683631" algn="l"/>
              </a:tabLst>
              <a:defRPr/>
            </a:pPr>
            <a:r>
              <a:rPr lang="zh-CN" altLang="en-US" sz="1100" dirty="0" smtClean="0">
                <a:solidFill>
                  <a:srgbClr val="000000"/>
                </a:solidFill>
                <a:latin typeface="微软雅黑" pitchFamily="34" charset="-122"/>
                <a:ea typeface="微软雅黑" pitchFamily="34" charset="-122"/>
              </a:rPr>
              <a:t>“</a:t>
            </a:r>
            <a:r>
              <a:rPr lang="zh-CN" altLang="en-US" sz="1100" dirty="0" smtClean="0">
                <a:solidFill>
                  <a:srgbClr val="000000"/>
                </a:solidFill>
                <a:latin typeface="微软雅黑" pitchFamily="34" charset="-122"/>
                <a:ea typeface="微软雅黑" pitchFamily="34" charset="-122"/>
              </a:rPr>
              <a:t>万兆云园区</a:t>
            </a:r>
            <a:r>
              <a:rPr lang="zh-CN" altLang="en-US" sz="1100" dirty="0" smtClean="0">
                <a:solidFill>
                  <a:srgbClr val="000000"/>
                </a:solidFill>
                <a:latin typeface="微软雅黑" pitchFamily="34" charset="-122"/>
                <a:ea typeface="微软雅黑" pitchFamily="34" charset="-122"/>
              </a:rPr>
              <a:t>”覆盖</a:t>
            </a:r>
            <a:r>
              <a:rPr lang="zh-CN" altLang="en-US" sz="1100" dirty="0" smtClean="0">
                <a:solidFill>
                  <a:srgbClr val="000000"/>
                </a:solidFill>
                <a:latin typeface="微软雅黑" pitchFamily="34" charset="-122"/>
                <a:ea typeface="微软雅黑" pitchFamily="34" charset="-122"/>
              </a:rPr>
              <a:t>四个校区</a:t>
            </a:r>
            <a:r>
              <a:rPr lang="zh-CN" altLang="en-US" sz="1100" dirty="0" smtClean="0">
                <a:solidFill>
                  <a:srgbClr val="000000"/>
                </a:solidFill>
                <a:latin typeface="微软雅黑" pitchFamily="34" charset="-122"/>
                <a:ea typeface="微软雅黑" pitchFamily="34" charset="-122"/>
              </a:rPr>
              <a:t>、用户</a:t>
            </a:r>
            <a:r>
              <a:rPr lang="zh-CN" altLang="en-US" sz="1100" dirty="0" smtClean="0">
                <a:solidFill>
                  <a:srgbClr val="000000"/>
                </a:solidFill>
                <a:latin typeface="微软雅黑" pitchFamily="34" charset="-122"/>
                <a:ea typeface="微软雅黑" pitchFamily="34" charset="-122"/>
              </a:rPr>
              <a:t>规模达</a:t>
            </a:r>
            <a:r>
              <a:rPr lang="en-US" altLang="zh-CN" sz="1100" dirty="0" smtClean="0">
                <a:solidFill>
                  <a:srgbClr val="000000"/>
                </a:solidFill>
                <a:latin typeface="微软雅黑" pitchFamily="34" charset="-122"/>
                <a:ea typeface="微软雅黑" pitchFamily="34" charset="-122"/>
              </a:rPr>
              <a:t>4 . 6 </a:t>
            </a:r>
            <a:r>
              <a:rPr lang="zh-CN" altLang="en-US" sz="1100" dirty="0" smtClean="0">
                <a:solidFill>
                  <a:srgbClr val="000000"/>
                </a:solidFill>
                <a:latin typeface="微软雅黑" pitchFamily="34" charset="-122"/>
                <a:ea typeface="微软雅黑" pitchFamily="34" charset="-122"/>
              </a:rPr>
              <a:t>万，其规模居中国高校前列，网络实现了逻辑上和物理上的一体化和完整性，有力支撑中大信息化变革及新技术的应用。</a:t>
            </a:r>
            <a:endParaRPr lang="en-US" altLang="zh-CN" sz="1100" dirty="0" smtClean="0">
              <a:solidFill>
                <a:srgbClr val="000000"/>
              </a:solidFill>
              <a:latin typeface="微软雅黑" pitchFamily="34" charset="-122"/>
              <a:ea typeface="微软雅黑" pitchFamily="34" charset="-122"/>
            </a:endParaRPr>
          </a:p>
        </p:txBody>
      </p:sp>
      <p:sp>
        <p:nvSpPr>
          <p:cNvPr id="26" name="TextBox 25"/>
          <p:cNvSpPr txBox="1"/>
          <p:nvPr/>
        </p:nvSpPr>
        <p:spPr bwMode="auto">
          <a:xfrm>
            <a:off x="1130285" y="3617569"/>
            <a:ext cx="2568531" cy="315734"/>
          </a:xfrm>
          <a:prstGeom prst="rect">
            <a:avLst/>
          </a:prstGeom>
          <a:noFill/>
          <a:ln w="9525">
            <a:noFill/>
            <a:miter lim="800000"/>
            <a:headEnd/>
            <a:tailEnd/>
          </a:ln>
        </p:spPr>
        <p:txBody>
          <a:bodyPr wrap="square" lIns="91422" tIns="45712" rIns="91422" bIns="45712" rtlCol="0">
            <a:spAutoFit/>
          </a:bodyPr>
          <a:lstStyle/>
          <a:p>
            <a:pPr algn="ctr"/>
            <a:r>
              <a:rPr lang="zh-CN" altLang="en-US" sz="1600" dirty="0" smtClean="0">
                <a:solidFill>
                  <a:srgbClr val="FFFFFF"/>
                </a:solidFill>
                <a:latin typeface="黑体" pitchFamily="49" charset="-122"/>
                <a:ea typeface="黑体" pitchFamily="49" charset="-122"/>
              </a:rPr>
              <a:t>客户价值</a:t>
            </a:r>
            <a:endParaRPr lang="zh-CN" altLang="en-US" sz="1600" dirty="0">
              <a:solidFill>
                <a:srgbClr val="FFFFFF"/>
              </a:solidFill>
              <a:latin typeface="黑体" pitchFamily="49" charset="-122"/>
              <a:ea typeface="黑体" pitchFamily="49" charset="-122"/>
            </a:endParaRPr>
          </a:p>
        </p:txBody>
      </p:sp>
    </p:spTree>
  </p:cSld>
  <p:clrMapOvr>
    <a:masterClrMapping/>
  </p:clrMapOvr>
  <p:transition advClick="0" advTm="800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539553" y="1136704"/>
            <a:ext cx="3384376" cy="998079"/>
          </a:xfrm>
          <a:prstGeom prst="rect">
            <a:avLst/>
          </a:prstGeom>
          <a:noFill/>
          <a:ln w="9525" algn="ctr">
            <a:noFill/>
            <a:miter lim="800000"/>
            <a:headEnd/>
            <a:tailEnd/>
          </a:ln>
        </p:spPr>
        <p:txBody>
          <a:bodyPr wrap="square" lIns="0" tIns="33203" rIns="0" bIns="33203" anchor="ctr">
            <a:spAutoFit/>
          </a:bodyPr>
          <a:lstStyle/>
          <a:p>
            <a:pPr marL="142052" indent="-142052" defTabSz="668317">
              <a:spcBef>
                <a:spcPts val="511"/>
              </a:spcBef>
              <a:buClr>
                <a:srgbClr val="000000"/>
              </a:buClr>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cs typeface="Arial" pitchFamily="34" charset="0"/>
              </a:rPr>
              <a:t>上网并发率高</a:t>
            </a:r>
            <a:endParaRPr kumimoji="1" lang="en-US" altLang="zh-CN" sz="1200" dirty="0" smtClean="0">
              <a:solidFill>
                <a:srgbClr val="000000"/>
              </a:solidFill>
              <a:latin typeface="黑体" pitchFamily="49" charset="-122"/>
              <a:ea typeface="黑体" pitchFamily="49" charset="-122"/>
              <a:cs typeface="Arial" pitchFamily="34" charset="0"/>
            </a:endParaRPr>
          </a:p>
          <a:p>
            <a:pPr marL="142052" indent="-142052" defTabSz="668317">
              <a:spcBef>
                <a:spcPts val="511"/>
              </a:spcBef>
              <a:buClr>
                <a:srgbClr val="000000"/>
              </a:buClr>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cs typeface="Arial" pitchFamily="34" charset="0"/>
              </a:rPr>
              <a:t>集中覆盖、干扰严重</a:t>
            </a:r>
            <a:endParaRPr kumimoji="1" lang="en-US" altLang="zh-CN" sz="1200" dirty="0" smtClean="0">
              <a:solidFill>
                <a:srgbClr val="000000"/>
              </a:solidFill>
              <a:latin typeface="黑体" pitchFamily="49" charset="-122"/>
              <a:ea typeface="黑体" pitchFamily="49" charset="-122"/>
              <a:cs typeface="Arial" pitchFamily="34" charset="0"/>
            </a:endParaRPr>
          </a:p>
          <a:p>
            <a:pPr marL="142052" indent="-142052" defTabSz="668317">
              <a:spcBef>
                <a:spcPts val="511"/>
              </a:spcBef>
              <a:buClr>
                <a:srgbClr val="000000"/>
              </a:buClr>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cs typeface="Arial" pitchFamily="34" charset="0"/>
              </a:rPr>
              <a:t>无线环境复杂，安装环境恶劣，部署难度大</a:t>
            </a:r>
            <a:endParaRPr kumimoji="1" lang="en-US" altLang="zh-CN" sz="1200" dirty="0" smtClean="0">
              <a:solidFill>
                <a:srgbClr val="000000"/>
              </a:solidFill>
              <a:latin typeface="黑体" pitchFamily="49" charset="-122"/>
              <a:ea typeface="黑体" pitchFamily="49" charset="-122"/>
              <a:cs typeface="Arial" pitchFamily="34" charset="0"/>
            </a:endParaRPr>
          </a:p>
          <a:p>
            <a:pPr marL="142052" indent="-142052" defTabSz="668317">
              <a:spcBef>
                <a:spcPts val="511"/>
              </a:spcBef>
              <a:buClr>
                <a:srgbClr val="000000"/>
              </a:buClr>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cs typeface="Arial" pitchFamily="34" charset="0"/>
              </a:rPr>
              <a:t>统一业务承载</a:t>
            </a:r>
            <a:endParaRPr kumimoji="1" lang="en-US" altLang="zh-CN" sz="1200" dirty="0" smtClean="0">
              <a:solidFill>
                <a:srgbClr val="FF0000"/>
              </a:solidFill>
              <a:latin typeface="黑体" pitchFamily="49" charset="-122"/>
              <a:ea typeface="黑体" pitchFamily="49" charset="-122"/>
              <a:cs typeface="Arial" pitchFamily="34" charset="0"/>
            </a:endParaRPr>
          </a:p>
        </p:txBody>
      </p:sp>
      <p:sp>
        <p:nvSpPr>
          <p:cNvPr id="9" name="Text Box 4"/>
          <p:cNvSpPr txBox="1">
            <a:spLocks noChangeArrowheads="1"/>
          </p:cNvSpPr>
          <p:nvPr/>
        </p:nvSpPr>
        <p:spPr bwMode="auto">
          <a:xfrm>
            <a:off x="539553" y="741724"/>
            <a:ext cx="3384376" cy="399453"/>
          </a:xfrm>
          <a:prstGeom prst="rect">
            <a:avLst/>
          </a:prstGeom>
          <a:solidFill>
            <a:srgbClr val="C00000"/>
          </a:solidFill>
          <a:ln w="9525" algn="ctr">
            <a:noFill/>
            <a:miter lim="800000"/>
            <a:headEnd/>
            <a:tailEnd/>
          </a:ln>
        </p:spPr>
        <p:txBody>
          <a:bodyPr wrap="square" lIns="0" tIns="33203" rIns="0" bIns="33203" anchor="ctr">
            <a:spAutoFit/>
          </a:bodyPr>
          <a:lstStyle/>
          <a:p>
            <a:pPr marL="125817" indent="-125817" algn="ctr" defTabSz="668317">
              <a:lnSpc>
                <a:spcPct val="120000"/>
              </a:lnSpc>
              <a:spcBef>
                <a:spcPct val="20000"/>
              </a:spcBef>
              <a:buClr>
                <a:srgbClr val="999999"/>
              </a:buClr>
              <a:buSzPct val="75000"/>
              <a:defRPr/>
            </a:pPr>
            <a:r>
              <a:rPr kumimoji="1" lang="zh-CN" altLang="en-US" b="1" dirty="0" smtClean="0">
                <a:solidFill>
                  <a:srgbClr val="FFFFFF"/>
                </a:solidFill>
                <a:latin typeface="Arial" pitchFamily="34" charset="0"/>
                <a:cs typeface="Arial" pitchFamily="34" charset="0"/>
              </a:rPr>
              <a:t>校园</a:t>
            </a:r>
            <a:r>
              <a:rPr kumimoji="1" lang="en-US" altLang="zh-CN" b="1" dirty="0" smtClean="0">
                <a:solidFill>
                  <a:srgbClr val="FFFFFF"/>
                </a:solidFill>
                <a:latin typeface="Arial" pitchFamily="34" charset="0"/>
                <a:cs typeface="Arial" pitchFamily="34" charset="0"/>
              </a:rPr>
              <a:t>WLAN</a:t>
            </a:r>
            <a:r>
              <a:rPr kumimoji="1" lang="zh-CN" altLang="en-US" b="1" dirty="0" smtClean="0">
                <a:solidFill>
                  <a:srgbClr val="FFFFFF"/>
                </a:solidFill>
                <a:latin typeface="Arial" pitchFamily="34" charset="0"/>
                <a:cs typeface="Arial" pitchFamily="34" charset="0"/>
              </a:rPr>
              <a:t>覆盖面临的挑战</a:t>
            </a:r>
            <a:endParaRPr kumimoji="1" lang="zh-CN" altLang="en-US" b="1" dirty="0">
              <a:solidFill>
                <a:srgbClr val="FFFFFF"/>
              </a:solidFill>
              <a:latin typeface="Arial" pitchFamily="34" charset="0"/>
              <a:cs typeface="Arial" pitchFamily="34" charset="0"/>
            </a:endParaRPr>
          </a:p>
        </p:txBody>
      </p:sp>
      <p:sp>
        <p:nvSpPr>
          <p:cNvPr id="10" name="Text Box 7"/>
          <p:cNvSpPr txBox="1">
            <a:spLocks noChangeArrowheads="1"/>
          </p:cNvSpPr>
          <p:nvPr/>
        </p:nvSpPr>
        <p:spPr bwMode="auto">
          <a:xfrm>
            <a:off x="4499992" y="3355018"/>
            <a:ext cx="3938330" cy="938353"/>
          </a:xfrm>
          <a:prstGeom prst="rect">
            <a:avLst/>
          </a:prstGeom>
          <a:noFill/>
          <a:ln w="9525">
            <a:noFill/>
            <a:miter lim="800000"/>
            <a:headEnd/>
            <a:tailEnd/>
          </a:ln>
        </p:spPr>
        <p:txBody>
          <a:bodyPr wrap="square" lIns="70753" tIns="35379" rIns="0" bIns="35379">
            <a:spAutoFit/>
          </a:bodyPr>
          <a:lstStyle/>
          <a:p>
            <a:pPr marL="142052" indent="-142052" defTabSz="668317">
              <a:spcBef>
                <a:spcPts val="511"/>
              </a:spcBef>
              <a:buSzPct val="75000"/>
              <a:buFont typeface="Wingdings" pitchFamily="2" charset="2"/>
              <a:buChar char="l"/>
            </a:pPr>
            <a:r>
              <a:rPr kumimoji="1" lang="en-US" altLang="zh-CN" sz="1200" dirty="0" smtClean="0">
                <a:solidFill>
                  <a:srgbClr val="000000"/>
                </a:solidFill>
                <a:latin typeface="黑体" pitchFamily="49" charset="-122"/>
                <a:ea typeface="黑体" pitchFamily="49" charset="-122"/>
                <a:cs typeface="Arial" charset="0"/>
              </a:rPr>
              <a:t>2011</a:t>
            </a:r>
            <a:r>
              <a:rPr kumimoji="1" lang="zh-CN" altLang="en-US" sz="1200" dirty="0" smtClean="0">
                <a:solidFill>
                  <a:srgbClr val="000000"/>
                </a:solidFill>
                <a:latin typeface="黑体" pitchFamily="49" charset="-122"/>
                <a:ea typeface="黑体" pitchFamily="49" charset="-122"/>
                <a:cs typeface="Arial" charset="0"/>
              </a:rPr>
              <a:t>年</a:t>
            </a:r>
            <a:r>
              <a:rPr kumimoji="1" lang="en-US" altLang="zh-CN" sz="1200" dirty="0" smtClean="0">
                <a:solidFill>
                  <a:srgbClr val="000000"/>
                </a:solidFill>
                <a:latin typeface="黑体" pitchFamily="49" charset="-122"/>
                <a:ea typeface="黑体" pitchFamily="49" charset="-122"/>
                <a:cs typeface="Arial" charset="0"/>
              </a:rPr>
              <a:t>5</a:t>
            </a:r>
            <a:r>
              <a:rPr kumimoji="1" lang="zh-CN" altLang="en-US" sz="1200" dirty="0" smtClean="0">
                <a:solidFill>
                  <a:srgbClr val="000000"/>
                </a:solidFill>
                <a:latin typeface="黑体" pitchFamily="49" charset="-122"/>
                <a:ea typeface="黑体" pitchFamily="49" charset="-122"/>
                <a:cs typeface="Arial" charset="0"/>
              </a:rPr>
              <a:t>月正式放号，一周内受理学生用户</a:t>
            </a:r>
            <a:r>
              <a:rPr kumimoji="1" lang="en-US" altLang="zh-CN" sz="1200" dirty="0" smtClean="0">
                <a:solidFill>
                  <a:srgbClr val="000000"/>
                </a:solidFill>
                <a:latin typeface="黑体" pitchFamily="49" charset="-122"/>
                <a:ea typeface="黑体" pitchFamily="49" charset="-122"/>
                <a:cs typeface="Arial" charset="0"/>
              </a:rPr>
              <a:t>400</a:t>
            </a:r>
            <a:r>
              <a:rPr kumimoji="1" lang="zh-CN" altLang="en-US" sz="1200" dirty="0" smtClean="0">
                <a:solidFill>
                  <a:srgbClr val="000000"/>
                </a:solidFill>
                <a:latin typeface="黑体" pitchFamily="49" charset="-122"/>
                <a:ea typeface="黑体" pitchFamily="49" charset="-122"/>
                <a:cs typeface="Arial" charset="0"/>
              </a:rPr>
              <a:t>户</a:t>
            </a:r>
          </a:p>
          <a:p>
            <a:pPr marL="142052" indent="-142052" defTabSz="668317">
              <a:spcBef>
                <a:spcPts val="511"/>
              </a:spcBef>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cs typeface="Arial" charset="0"/>
              </a:rPr>
              <a:t>将</a:t>
            </a:r>
            <a:r>
              <a:rPr kumimoji="1" lang="en-US" altLang="zh-CN" sz="1200" dirty="0" smtClean="0">
                <a:solidFill>
                  <a:srgbClr val="000000"/>
                </a:solidFill>
                <a:latin typeface="黑体" pitchFamily="49" charset="-122"/>
                <a:ea typeface="黑体" pitchFamily="49" charset="-122"/>
                <a:cs typeface="Arial" charset="0"/>
              </a:rPr>
              <a:t>C</a:t>
            </a:r>
            <a:r>
              <a:rPr kumimoji="1" lang="zh-CN" altLang="en-US" sz="1200" dirty="0" smtClean="0">
                <a:solidFill>
                  <a:srgbClr val="000000"/>
                </a:solidFill>
                <a:latin typeface="黑体" pitchFamily="49" charset="-122"/>
                <a:ea typeface="黑体" pitchFamily="49" charset="-122"/>
                <a:cs typeface="Arial" charset="0"/>
              </a:rPr>
              <a:t>网与</a:t>
            </a:r>
            <a:r>
              <a:rPr kumimoji="1" lang="en-US" altLang="zh-CN" sz="1200" dirty="0" smtClean="0">
                <a:solidFill>
                  <a:srgbClr val="000000"/>
                </a:solidFill>
                <a:latin typeface="黑体" pitchFamily="49" charset="-122"/>
                <a:ea typeface="黑体" pitchFamily="49" charset="-122"/>
                <a:cs typeface="Arial" charset="0"/>
              </a:rPr>
              <a:t>WLAN</a:t>
            </a:r>
            <a:r>
              <a:rPr kumimoji="1" lang="zh-CN" altLang="en-US" sz="1200" dirty="0" smtClean="0">
                <a:solidFill>
                  <a:srgbClr val="000000"/>
                </a:solidFill>
                <a:latin typeface="黑体" pitchFamily="49" charset="-122"/>
                <a:ea typeface="黑体" pitchFamily="49" charset="-122"/>
                <a:cs typeface="Arial" charset="0"/>
              </a:rPr>
              <a:t>网络绑定，提升</a:t>
            </a:r>
            <a:r>
              <a:rPr kumimoji="1" lang="en-US" altLang="zh-CN" sz="1200" dirty="0" smtClean="0">
                <a:solidFill>
                  <a:srgbClr val="000000"/>
                </a:solidFill>
                <a:latin typeface="黑体" pitchFamily="49" charset="-122"/>
                <a:ea typeface="黑体" pitchFamily="49" charset="-122"/>
                <a:cs typeface="Arial" charset="0"/>
              </a:rPr>
              <a:t>C</a:t>
            </a:r>
            <a:r>
              <a:rPr kumimoji="1" lang="zh-CN" altLang="en-US" sz="1200" dirty="0" smtClean="0">
                <a:solidFill>
                  <a:srgbClr val="000000"/>
                </a:solidFill>
                <a:latin typeface="黑体" pitchFamily="49" charset="-122"/>
                <a:ea typeface="黑体" pitchFamily="49" charset="-122"/>
                <a:cs typeface="Arial" charset="0"/>
              </a:rPr>
              <a:t>网用户体验</a:t>
            </a:r>
            <a:endParaRPr kumimoji="1" lang="en-US" altLang="zh-CN" sz="1200" dirty="0" smtClean="0">
              <a:solidFill>
                <a:srgbClr val="000000"/>
              </a:solidFill>
              <a:latin typeface="黑体" pitchFamily="49" charset="-122"/>
              <a:ea typeface="黑体" pitchFamily="49" charset="-122"/>
              <a:cs typeface="Arial" charset="0"/>
            </a:endParaRPr>
          </a:p>
          <a:p>
            <a:pPr marL="142052" indent="-142052" defTabSz="668317">
              <a:spcBef>
                <a:spcPts val="511"/>
              </a:spcBef>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cs typeface="Arial" charset="0"/>
              </a:rPr>
              <a:t>同一</a:t>
            </a:r>
            <a:r>
              <a:rPr kumimoji="1" lang="en-US" altLang="zh-CN" sz="1200" dirty="0" smtClean="0">
                <a:solidFill>
                  <a:srgbClr val="000000"/>
                </a:solidFill>
                <a:latin typeface="黑体" pitchFamily="49" charset="-122"/>
                <a:ea typeface="黑体" pitchFamily="49" charset="-122"/>
                <a:cs typeface="Arial" charset="0"/>
              </a:rPr>
              <a:t>AP</a:t>
            </a:r>
            <a:r>
              <a:rPr kumimoji="1" lang="zh-CN" altLang="en-US" sz="1200" dirty="0" smtClean="0">
                <a:solidFill>
                  <a:srgbClr val="000000"/>
                </a:solidFill>
                <a:latin typeface="黑体" pitchFamily="49" charset="-122"/>
                <a:ea typeface="黑体" pitchFamily="49" charset="-122"/>
                <a:cs typeface="Arial" charset="0"/>
              </a:rPr>
              <a:t>归属与两个不同网络，满足用户同时登陆校园网与电信城域网的需求</a:t>
            </a:r>
            <a:endParaRPr kumimoji="1" lang="en-US" altLang="zh-CN" sz="1200" dirty="0" smtClean="0">
              <a:solidFill>
                <a:srgbClr val="000000"/>
              </a:solidFill>
              <a:latin typeface="黑体" pitchFamily="49" charset="-122"/>
              <a:ea typeface="黑体" pitchFamily="49" charset="-122"/>
              <a:cs typeface="Arial" charset="0"/>
            </a:endParaRPr>
          </a:p>
        </p:txBody>
      </p:sp>
      <p:sp>
        <p:nvSpPr>
          <p:cNvPr id="11" name="Text Box 8"/>
          <p:cNvSpPr txBox="1">
            <a:spLocks noChangeArrowheads="1"/>
          </p:cNvSpPr>
          <p:nvPr/>
        </p:nvSpPr>
        <p:spPr bwMode="auto">
          <a:xfrm>
            <a:off x="4499994" y="1150441"/>
            <a:ext cx="3888431" cy="1307685"/>
          </a:xfrm>
          <a:prstGeom prst="rect">
            <a:avLst/>
          </a:prstGeom>
          <a:noFill/>
          <a:ln w="9525">
            <a:noFill/>
            <a:miter lim="800000"/>
            <a:headEnd/>
            <a:tailEnd/>
          </a:ln>
        </p:spPr>
        <p:txBody>
          <a:bodyPr wrap="square" lIns="70753" tIns="35379" rIns="0" bIns="35379">
            <a:spAutoFit/>
          </a:bodyPr>
          <a:lstStyle/>
          <a:p>
            <a:pPr marL="142052" indent="-142052" defTabSz="668317">
              <a:spcBef>
                <a:spcPts val="511"/>
              </a:spcBef>
              <a:buClr>
                <a:srgbClr val="000000"/>
              </a:buClr>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cs typeface="Arial" charset="0"/>
              </a:rPr>
              <a:t>提供</a:t>
            </a:r>
            <a:r>
              <a:rPr kumimoji="1" lang="en-US" altLang="zh-CN" sz="1200" dirty="0" smtClean="0">
                <a:solidFill>
                  <a:srgbClr val="000000"/>
                </a:solidFill>
                <a:latin typeface="黑体" pitchFamily="49" charset="-122"/>
                <a:ea typeface="黑体" pitchFamily="49" charset="-122"/>
                <a:cs typeface="Arial" charset="0"/>
              </a:rPr>
              <a:t>PON+WLAN</a:t>
            </a:r>
            <a:r>
              <a:rPr kumimoji="1" lang="zh-CN" altLang="en-US" sz="1200" dirty="0" smtClean="0">
                <a:solidFill>
                  <a:srgbClr val="000000"/>
                </a:solidFill>
                <a:latin typeface="黑体" pitchFamily="49" charset="-122"/>
                <a:ea typeface="黑体" pitchFamily="49" charset="-122"/>
                <a:cs typeface="Arial" charset="0"/>
              </a:rPr>
              <a:t>接入方案，以及</a:t>
            </a:r>
            <a:r>
              <a:rPr kumimoji="1" lang="en-US" altLang="zh-CN" sz="1200" dirty="0" smtClean="0">
                <a:solidFill>
                  <a:srgbClr val="000000"/>
                </a:solidFill>
                <a:latin typeface="黑体" pitchFamily="49" charset="-122"/>
                <a:ea typeface="黑体" pitchFamily="49" charset="-122"/>
                <a:cs typeface="Arial" charset="0"/>
              </a:rPr>
              <a:t>AP</a:t>
            </a:r>
            <a:r>
              <a:rPr kumimoji="1" lang="zh-CN" altLang="en-US" sz="1200" dirty="0" smtClean="0">
                <a:solidFill>
                  <a:srgbClr val="000000"/>
                </a:solidFill>
                <a:latin typeface="黑体" pitchFamily="49" charset="-122"/>
                <a:ea typeface="黑体" pitchFamily="49" charset="-122"/>
                <a:cs typeface="Arial" charset="0"/>
              </a:rPr>
              <a:t>、</a:t>
            </a:r>
            <a:r>
              <a:rPr kumimoji="1" lang="en-US" altLang="zh-CN" sz="1200" dirty="0" smtClean="0">
                <a:solidFill>
                  <a:srgbClr val="000000"/>
                </a:solidFill>
                <a:latin typeface="黑体" pitchFamily="49" charset="-122"/>
                <a:ea typeface="黑体" pitchFamily="49" charset="-122"/>
                <a:cs typeface="Arial" charset="0"/>
              </a:rPr>
              <a:t>ONU</a:t>
            </a:r>
            <a:r>
              <a:rPr kumimoji="1" lang="zh-CN" altLang="en-US" sz="1200" dirty="0" smtClean="0">
                <a:solidFill>
                  <a:srgbClr val="000000"/>
                </a:solidFill>
                <a:latin typeface="黑体" pitchFamily="49" charset="-122"/>
                <a:ea typeface="黑体" pitchFamily="49" charset="-122"/>
                <a:cs typeface="Arial" charset="0"/>
              </a:rPr>
              <a:t>、</a:t>
            </a:r>
            <a:r>
              <a:rPr kumimoji="1" lang="en-US" altLang="zh-CN" sz="1200" dirty="0" smtClean="0">
                <a:solidFill>
                  <a:srgbClr val="000000"/>
                </a:solidFill>
                <a:latin typeface="黑体" pitchFamily="49" charset="-122"/>
                <a:ea typeface="黑体" pitchFamily="49" charset="-122"/>
                <a:cs typeface="Arial" charset="0"/>
              </a:rPr>
              <a:t>OLT</a:t>
            </a:r>
            <a:r>
              <a:rPr kumimoji="1" lang="zh-CN" altLang="en-US" sz="1200" dirty="0" smtClean="0">
                <a:solidFill>
                  <a:srgbClr val="000000"/>
                </a:solidFill>
                <a:latin typeface="黑体" pitchFamily="49" charset="-122"/>
                <a:ea typeface="黑体" pitchFamily="49" charset="-122"/>
                <a:cs typeface="Arial" charset="0"/>
              </a:rPr>
              <a:t>、</a:t>
            </a:r>
            <a:r>
              <a:rPr kumimoji="1" lang="en-US" altLang="zh-CN" sz="1200" dirty="0" smtClean="0">
                <a:solidFill>
                  <a:srgbClr val="000000"/>
                </a:solidFill>
                <a:latin typeface="黑体" pitchFamily="49" charset="-122"/>
                <a:ea typeface="黑体" pitchFamily="49" charset="-122"/>
                <a:cs typeface="Arial" charset="0"/>
              </a:rPr>
              <a:t>AC</a:t>
            </a:r>
            <a:r>
              <a:rPr kumimoji="1" lang="zh-CN" altLang="en-US" sz="1200" dirty="0" smtClean="0">
                <a:solidFill>
                  <a:srgbClr val="000000"/>
                </a:solidFill>
                <a:latin typeface="黑体" pitchFamily="49" charset="-122"/>
                <a:ea typeface="黑体" pitchFamily="49" charset="-122"/>
                <a:cs typeface="Arial" charset="0"/>
              </a:rPr>
              <a:t>、</a:t>
            </a:r>
            <a:r>
              <a:rPr kumimoji="1" lang="en-US" altLang="zh-CN" sz="1200" dirty="0" smtClean="0">
                <a:solidFill>
                  <a:srgbClr val="000000"/>
                </a:solidFill>
                <a:latin typeface="黑体" pitchFamily="49" charset="-122"/>
                <a:ea typeface="黑体" pitchFamily="49" charset="-122"/>
                <a:cs typeface="Arial" charset="0"/>
              </a:rPr>
              <a:t>BRAS</a:t>
            </a:r>
            <a:r>
              <a:rPr kumimoji="1" lang="zh-CN" altLang="en-US" sz="1200" b="1" dirty="0" smtClean="0">
                <a:solidFill>
                  <a:srgbClr val="FF0000"/>
                </a:solidFill>
                <a:latin typeface="黑体" pitchFamily="49" charset="-122"/>
                <a:ea typeface="黑体" pitchFamily="49" charset="-122"/>
                <a:cs typeface="Arial" charset="0"/>
              </a:rPr>
              <a:t>端到端解决方案；七所学校</a:t>
            </a:r>
            <a:r>
              <a:rPr kumimoji="1" lang="zh-CN" altLang="en-US" sz="1200" dirty="0" smtClean="0">
                <a:solidFill>
                  <a:srgbClr val="000000"/>
                </a:solidFill>
                <a:latin typeface="黑体" pitchFamily="49" charset="-122"/>
                <a:ea typeface="黑体" pitchFamily="49" charset="-122"/>
                <a:cs typeface="Arial" charset="0"/>
              </a:rPr>
              <a:t>，共部署</a:t>
            </a:r>
            <a:r>
              <a:rPr kumimoji="1" lang="en-US" altLang="zh-CN" sz="1200" b="1" dirty="0" smtClean="0">
                <a:solidFill>
                  <a:srgbClr val="FF0000"/>
                </a:solidFill>
                <a:latin typeface="黑体" pitchFamily="49" charset="-122"/>
                <a:ea typeface="黑体" pitchFamily="49" charset="-122"/>
                <a:cs typeface="Arial" charset="0"/>
              </a:rPr>
              <a:t>4000</a:t>
            </a:r>
            <a:r>
              <a:rPr kumimoji="1" lang="zh-CN" altLang="en-US" sz="1200" b="1" dirty="0" smtClean="0">
                <a:solidFill>
                  <a:srgbClr val="FF0000"/>
                </a:solidFill>
                <a:latin typeface="黑体" pitchFamily="49" charset="-122"/>
                <a:ea typeface="黑体" pitchFamily="49" charset="-122"/>
                <a:cs typeface="Arial" charset="0"/>
              </a:rPr>
              <a:t>个</a:t>
            </a:r>
            <a:r>
              <a:rPr kumimoji="1" lang="en-US" altLang="zh-CN" sz="1200" b="1" dirty="0" smtClean="0">
                <a:solidFill>
                  <a:srgbClr val="FF0000"/>
                </a:solidFill>
                <a:latin typeface="黑体" pitchFamily="49" charset="-122"/>
                <a:ea typeface="黑体" pitchFamily="49" charset="-122"/>
                <a:cs typeface="Arial" charset="0"/>
              </a:rPr>
              <a:t>AP</a:t>
            </a:r>
            <a:r>
              <a:rPr kumimoji="1" lang="zh-CN" altLang="en-US" sz="1200" dirty="0" smtClean="0">
                <a:solidFill>
                  <a:srgbClr val="000000"/>
                </a:solidFill>
                <a:latin typeface="黑体" pitchFamily="49" charset="-122"/>
                <a:ea typeface="黑体" pitchFamily="49" charset="-122"/>
                <a:cs typeface="Arial" charset="0"/>
              </a:rPr>
              <a:t>设备；</a:t>
            </a:r>
            <a:endParaRPr kumimoji="1" lang="en-US" altLang="zh-CN" sz="1200" dirty="0" smtClean="0">
              <a:solidFill>
                <a:srgbClr val="000000"/>
              </a:solidFill>
              <a:latin typeface="黑体" pitchFamily="49" charset="-122"/>
              <a:ea typeface="黑体" pitchFamily="49" charset="-122"/>
              <a:cs typeface="Arial" charset="0"/>
            </a:endParaRPr>
          </a:p>
          <a:p>
            <a:pPr marL="142052" indent="-142052" defTabSz="668317">
              <a:spcBef>
                <a:spcPts val="511"/>
              </a:spcBef>
              <a:buClr>
                <a:srgbClr val="000000"/>
              </a:buClr>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rPr>
              <a:t>基于用户密集考虑，采用放装型</a:t>
            </a:r>
            <a:r>
              <a:rPr kumimoji="1" lang="en-US" altLang="zh-CN" sz="1200" dirty="0" smtClean="0">
                <a:solidFill>
                  <a:srgbClr val="000000"/>
                </a:solidFill>
                <a:latin typeface="黑体" pitchFamily="49" charset="-122"/>
                <a:ea typeface="黑体" pitchFamily="49" charset="-122"/>
              </a:rPr>
              <a:t>AP</a:t>
            </a:r>
            <a:r>
              <a:rPr kumimoji="1" lang="zh-CN" altLang="en-US" sz="1200" dirty="0" smtClean="0">
                <a:solidFill>
                  <a:srgbClr val="000000"/>
                </a:solidFill>
                <a:latin typeface="黑体" pitchFamily="49" charset="-122"/>
                <a:ea typeface="黑体" pitchFamily="49" charset="-122"/>
              </a:rPr>
              <a:t>，不另安装天馈系统，平均</a:t>
            </a:r>
            <a:r>
              <a:rPr kumimoji="1" lang="en-US" altLang="zh-CN" sz="1200" b="1" dirty="0" smtClean="0">
                <a:solidFill>
                  <a:srgbClr val="FF0000"/>
                </a:solidFill>
                <a:latin typeface="黑体" pitchFamily="49" charset="-122"/>
                <a:ea typeface="黑体" pitchFamily="49" charset="-122"/>
              </a:rPr>
              <a:t>3</a:t>
            </a:r>
            <a:r>
              <a:rPr kumimoji="1" lang="zh-CN" altLang="en-US" sz="1200" b="1" dirty="0" smtClean="0">
                <a:solidFill>
                  <a:srgbClr val="FF0000"/>
                </a:solidFill>
                <a:latin typeface="黑体" pitchFamily="49" charset="-122"/>
                <a:ea typeface="黑体" pitchFamily="49" charset="-122"/>
              </a:rPr>
              <a:t>个宿舍</a:t>
            </a:r>
            <a:r>
              <a:rPr kumimoji="1" lang="en-US" altLang="zh-CN" sz="1200" b="1" dirty="0" smtClean="0">
                <a:solidFill>
                  <a:srgbClr val="FF0000"/>
                </a:solidFill>
                <a:latin typeface="黑体" pitchFamily="49" charset="-122"/>
                <a:ea typeface="黑体" pitchFamily="49" charset="-122"/>
              </a:rPr>
              <a:t>1</a:t>
            </a:r>
            <a:r>
              <a:rPr kumimoji="1" lang="zh-CN" altLang="en-US" sz="1200" b="1" dirty="0" smtClean="0">
                <a:solidFill>
                  <a:srgbClr val="FF0000"/>
                </a:solidFill>
                <a:latin typeface="黑体" pitchFamily="49" charset="-122"/>
                <a:ea typeface="黑体" pitchFamily="49" charset="-122"/>
              </a:rPr>
              <a:t>个</a:t>
            </a:r>
            <a:r>
              <a:rPr kumimoji="1" lang="en-US" altLang="zh-CN" sz="1200" b="1" dirty="0" smtClean="0">
                <a:solidFill>
                  <a:srgbClr val="FF0000"/>
                </a:solidFill>
                <a:latin typeface="黑体" pitchFamily="49" charset="-122"/>
                <a:ea typeface="黑体" pitchFamily="49" charset="-122"/>
              </a:rPr>
              <a:t>AP</a:t>
            </a:r>
            <a:r>
              <a:rPr kumimoji="1" lang="zh-CN" altLang="en-US" sz="1200" dirty="0" smtClean="0">
                <a:solidFill>
                  <a:srgbClr val="000000"/>
                </a:solidFill>
                <a:latin typeface="黑体" pitchFamily="49" charset="-122"/>
                <a:ea typeface="黑体" pitchFamily="49" charset="-122"/>
              </a:rPr>
              <a:t>，满足深度覆盖及容量需求</a:t>
            </a:r>
            <a:endParaRPr lang="zh-CN" altLang="en-US" sz="1200" dirty="0" smtClean="0">
              <a:solidFill>
                <a:srgbClr val="000000"/>
              </a:solidFill>
              <a:latin typeface="黑体" pitchFamily="49" charset="-122"/>
              <a:ea typeface="黑体" pitchFamily="49" charset="-122"/>
            </a:endParaRPr>
          </a:p>
          <a:p>
            <a:pPr marL="142052" indent="-142052" defTabSz="668317">
              <a:spcBef>
                <a:spcPts val="511"/>
              </a:spcBef>
              <a:buClr>
                <a:srgbClr val="000000"/>
              </a:buClr>
              <a:buSzPct val="75000"/>
              <a:buFont typeface="Wingdings" pitchFamily="2" charset="2"/>
              <a:buChar char="l"/>
            </a:pPr>
            <a:r>
              <a:rPr kumimoji="1" lang="zh-CN" altLang="en-US" sz="1200" dirty="0" smtClean="0">
                <a:solidFill>
                  <a:srgbClr val="000000"/>
                </a:solidFill>
                <a:latin typeface="黑体" pitchFamily="49" charset="-122"/>
                <a:ea typeface="黑体" pitchFamily="49" charset="-122"/>
                <a:cs typeface="Arial" charset="0"/>
              </a:rPr>
              <a:t>交付前进行工前培训，</a:t>
            </a:r>
            <a:r>
              <a:rPr kumimoji="1" lang="zh-CN" altLang="en-US" sz="1200" b="1" dirty="0" smtClean="0">
                <a:solidFill>
                  <a:srgbClr val="FF0000"/>
                </a:solidFill>
                <a:latin typeface="黑体" pitchFamily="49" charset="-122"/>
                <a:ea typeface="黑体" pitchFamily="49" charset="-122"/>
                <a:cs typeface="Arial" charset="0"/>
              </a:rPr>
              <a:t>定制化方案</a:t>
            </a:r>
            <a:r>
              <a:rPr kumimoji="1" lang="zh-CN" altLang="en-US" sz="1200" dirty="0" smtClean="0">
                <a:solidFill>
                  <a:srgbClr val="000000"/>
                </a:solidFill>
                <a:latin typeface="黑体" pitchFamily="49" charset="-122"/>
                <a:ea typeface="黑体" pitchFamily="49" charset="-122"/>
                <a:cs typeface="Arial" charset="0"/>
              </a:rPr>
              <a:t>，保证设备对接成功，现场沟通解决问题，加快进度</a:t>
            </a:r>
            <a:endParaRPr kumimoji="1" lang="en-US" altLang="zh-CN" sz="1200" dirty="0" smtClean="0">
              <a:solidFill>
                <a:srgbClr val="000000"/>
              </a:solidFill>
              <a:latin typeface="黑体" pitchFamily="49" charset="-122"/>
              <a:ea typeface="黑体" pitchFamily="49" charset="-122"/>
              <a:cs typeface="Arial" pitchFamily="34" charset="0"/>
            </a:endParaRPr>
          </a:p>
        </p:txBody>
      </p:sp>
      <p:sp>
        <p:nvSpPr>
          <p:cNvPr id="12" name="Text Box 4"/>
          <p:cNvSpPr txBox="1">
            <a:spLocks noChangeArrowheads="1"/>
          </p:cNvSpPr>
          <p:nvPr/>
        </p:nvSpPr>
        <p:spPr bwMode="auto">
          <a:xfrm>
            <a:off x="4500000" y="2915840"/>
            <a:ext cx="3960440" cy="399453"/>
          </a:xfrm>
          <a:prstGeom prst="rect">
            <a:avLst/>
          </a:prstGeom>
          <a:solidFill>
            <a:srgbClr val="C00000"/>
          </a:solidFill>
          <a:ln w="9525" algn="ctr">
            <a:noFill/>
            <a:miter lim="800000"/>
            <a:headEnd/>
            <a:tailEnd/>
          </a:ln>
        </p:spPr>
        <p:txBody>
          <a:bodyPr wrap="square" lIns="0" tIns="33203" rIns="0" bIns="33203" anchor="ctr">
            <a:spAutoFit/>
          </a:bodyPr>
          <a:lstStyle/>
          <a:p>
            <a:pPr marL="125817" indent="-125817" algn="ctr" defTabSz="668317">
              <a:lnSpc>
                <a:spcPct val="120000"/>
              </a:lnSpc>
              <a:spcBef>
                <a:spcPct val="20000"/>
              </a:spcBef>
              <a:buClr>
                <a:srgbClr val="999999"/>
              </a:buClr>
              <a:buSzPct val="75000"/>
              <a:defRPr/>
            </a:pPr>
            <a:r>
              <a:rPr kumimoji="1" lang="zh-CN" altLang="en-US" b="1" dirty="0" smtClean="0">
                <a:solidFill>
                  <a:srgbClr val="FFFFFF"/>
                </a:solidFill>
                <a:latin typeface="Arial" pitchFamily="34" charset="0"/>
                <a:cs typeface="Arial" pitchFamily="34" charset="0"/>
              </a:rPr>
              <a:t>客户价值</a:t>
            </a:r>
            <a:endParaRPr kumimoji="1" lang="zh-CN" altLang="en-US" b="1" dirty="0">
              <a:solidFill>
                <a:srgbClr val="FFFFFF"/>
              </a:solidFill>
              <a:latin typeface="Arial" pitchFamily="34" charset="0"/>
              <a:cs typeface="Arial" pitchFamily="34" charset="0"/>
            </a:endParaRPr>
          </a:p>
        </p:txBody>
      </p:sp>
      <p:sp>
        <p:nvSpPr>
          <p:cNvPr id="13" name="Text Box 4"/>
          <p:cNvSpPr txBox="1">
            <a:spLocks noChangeArrowheads="1"/>
          </p:cNvSpPr>
          <p:nvPr/>
        </p:nvSpPr>
        <p:spPr bwMode="auto">
          <a:xfrm>
            <a:off x="4499992" y="724844"/>
            <a:ext cx="3960000" cy="399453"/>
          </a:xfrm>
          <a:prstGeom prst="rect">
            <a:avLst/>
          </a:prstGeom>
          <a:solidFill>
            <a:srgbClr val="C00000"/>
          </a:solidFill>
          <a:ln w="9525" algn="ctr">
            <a:noFill/>
            <a:miter lim="800000"/>
            <a:headEnd/>
            <a:tailEnd/>
          </a:ln>
        </p:spPr>
        <p:txBody>
          <a:bodyPr wrap="square" lIns="0" tIns="33203" rIns="0" bIns="33203" anchor="ctr">
            <a:spAutoFit/>
          </a:bodyPr>
          <a:lstStyle/>
          <a:p>
            <a:pPr marL="125817" indent="-125817" algn="ctr" defTabSz="668317">
              <a:lnSpc>
                <a:spcPct val="120000"/>
              </a:lnSpc>
              <a:spcBef>
                <a:spcPct val="20000"/>
              </a:spcBef>
              <a:buClr>
                <a:srgbClr val="999999"/>
              </a:buClr>
              <a:buSzPct val="75000"/>
              <a:defRPr/>
            </a:pPr>
            <a:r>
              <a:rPr kumimoji="1" lang="zh-CN" altLang="en-US" b="1" dirty="0" smtClean="0">
                <a:solidFill>
                  <a:srgbClr val="FFFFFF"/>
                </a:solidFill>
                <a:latin typeface="Arial" pitchFamily="34" charset="0"/>
                <a:cs typeface="Arial" pitchFamily="34" charset="0"/>
              </a:rPr>
              <a:t>华为</a:t>
            </a:r>
            <a:r>
              <a:rPr kumimoji="1" lang="en-US" altLang="zh-CN" b="1" dirty="0" smtClean="0">
                <a:solidFill>
                  <a:srgbClr val="FFFFFF"/>
                </a:solidFill>
                <a:latin typeface="Arial" pitchFamily="34" charset="0"/>
                <a:cs typeface="Arial" pitchFamily="34" charset="0"/>
              </a:rPr>
              <a:t>WLAN</a:t>
            </a:r>
            <a:r>
              <a:rPr kumimoji="1" lang="zh-CN" altLang="en-US" b="1" dirty="0" smtClean="0">
                <a:solidFill>
                  <a:srgbClr val="FFFFFF"/>
                </a:solidFill>
                <a:latin typeface="Arial" pitchFamily="34" charset="0"/>
                <a:cs typeface="Arial" pitchFamily="34" charset="0"/>
              </a:rPr>
              <a:t>解决方案</a:t>
            </a:r>
            <a:endParaRPr kumimoji="1" lang="zh-CN" altLang="en-US" b="1" dirty="0">
              <a:solidFill>
                <a:srgbClr val="FFFFFF"/>
              </a:solidFill>
              <a:latin typeface="Arial" pitchFamily="34" charset="0"/>
              <a:cs typeface="Arial" pitchFamily="34" charset="0"/>
            </a:endParaRPr>
          </a:p>
        </p:txBody>
      </p:sp>
      <p:pic>
        <p:nvPicPr>
          <p:cNvPr id="14" name="Picture 16"/>
          <p:cNvPicPr>
            <a:picLocks noChangeAspect="1" noChangeArrowheads="1"/>
          </p:cNvPicPr>
          <p:nvPr/>
        </p:nvPicPr>
        <p:blipFill>
          <a:blip r:embed="rId2" cstate="print"/>
          <a:srcRect/>
          <a:stretch>
            <a:fillRect/>
          </a:stretch>
        </p:blipFill>
        <p:spPr bwMode="auto">
          <a:xfrm>
            <a:off x="509125" y="2317286"/>
            <a:ext cx="3404865" cy="1862373"/>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005901" y="4251840"/>
            <a:ext cx="2376264" cy="263353"/>
          </a:xfrm>
          <a:prstGeom prst="rect">
            <a:avLst/>
          </a:prstGeom>
          <a:noFill/>
        </p:spPr>
        <p:txBody>
          <a:bodyPr wrap="square" lIns="77925" tIns="38963" rIns="77925" bIns="38963" rtlCol="0">
            <a:spAutoFit/>
          </a:bodyPr>
          <a:lstStyle/>
          <a:p>
            <a:pPr fontAlgn="base">
              <a:spcBef>
                <a:spcPct val="0"/>
              </a:spcBef>
              <a:spcAft>
                <a:spcPct val="0"/>
              </a:spcAft>
            </a:pPr>
            <a:r>
              <a:rPr lang="zh-CN" altLang="en-US" sz="1200" dirty="0" smtClean="0">
                <a:solidFill>
                  <a:srgbClr val="000000"/>
                </a:solidFill>
                <a:latin typeface="华文细黑"/>
              </a:rPr>
              <a:t>校园宿舍</a:t>
            </a:r>
            <a:r>
              <a:rPr lang="en-US" altLang="zh-CN" sz="1200" dirty="0" smtClean="0">
                <a:solidFill>
                  <a:srgbClr val="000000"/>
                </a:solidFill>
                <a:latin typeface="华文细黑"/>
              </a:rPr>
              <a:t>WLAN</a:t>
            </a:r>
            <a:r>
              <a:rPr lang="zh-CN" altLang="en-US" sz="1200" dirty="0" smtClean="0">
                <a:solidFill>
                  <a:srgbClr val="000000"/>
                </a:solidFill>
                <a:latin typeface="华文细黑"/>
              </a:rPr>
              <a:t>覆盖情况</a:t>
            </a:r>
          </a:p>
        </p:txBody>
      </p:sp>
      <p:sp>
        <p:nvSpPr>
          <p:cNvPr id="17" name="标题 1"/>
          <p:cNvSpPr txBox="1">
            <a:spLocks/>
          </p:cNvSpPr>
          <p:nvPr/>
        </p:nvSpPr>
        <p:spPr>
          <a:xfrm>
            <a:off x="755650" y="175234"/>
            <a:ext cx="7632700" cy="653653"/>
          </a:xfrm>
          <a:prstGeom prst="rect">
            <a:avLst/>
          </a:prstGeom>
        </p:spPr>
        <p:txBody>
          <a:bodyPr/>
          <a:lstStyle/>
          <a:p>
            <a:pPr lvl="0" eaLnBrk="0" hangingPunct="0"/>
            <a:r>
              <a:rPr lang="zh-CN" altLang="en-US" sz="2400" b="1" dirty="0" smtClean="0">
                <a:solidFill>
                  <a:schemeClr val="tx2"/>
                </a:solidFill>
                <a:latin typeface="微软雅黑" pitchFamily="34" charset="-122"/>
                <a:ea typeface="微软雅黑" pitchFamily="34" charset="-122"/>
              </a:rPr>
              <a:t>助力天津大学城实现校园无线网络覆盖</a:t>
            </a:r>
            <a:endParaRPr lang="zh-CN" altLang="en-US" sz="2400" b="1" dirty="0">
              <a:solidFill>
                <a:schemeClr val="tx2"/>
              </a:solidFill>
              <a:latin typeface="微软雅黑" pitchFamily="34" charset="-122"/>
              <a:ea typeface="微软雅黑" pitchFamily="34" charset="-122"/>
            </a:endParaRPr>
          </a:p>
        </p:txBody>
      </p:sp>
      <p:sp>
        <p:nvSpPr>
          <p:cNvPr id="16" name="矩形 15"/>
          <p:cNvSpPr>
            <a:spLocks noChangeArrowheads="1"/>
          </p:cNvSpPr>
          <p:nvPr/>
        </p:nvSpPr>
        <p:spPr bwMode="auto">
          <a:xfrm>
            <a:off x="531594" y="1192694"/>
            <a:ext cx="3374484" cy="974035"/>
          </a:xfrm>
          <a:prstGeom prst="rect">
            <a:avLst/>
          </a:prstGeom>
          <a:noFill/>
          <a:ln w="19050" algn="ctr">
            <a:solidFill>
              <a:schemeClr val="bg1"/>
            </a:solidFill>
            <a:miter lim="800000"/>
            <a:headEnd/>
            <a:tailEnd/>
          </a:ln>
          <a:effectLst/>
        </p:spPr>
        <p:txBody>
          <a:bodyPr wrap="none" lIns="65780" tIns="32890" rIns="65780" bIns="32890" anchor="ctr"/>
          <a:lstStyle/>
          <a:p>
            <a:pPr defTabSz="626102" fontAlgn="auto">
              <a:spcBef>
                <a:spcPts val="0"/>
              </a:spcBef>
              <a:spcAft>
                <a:spcPts val="0"/>
              </a:spcAft>
              <a:defRPr/>
            </a:pPr>
            <a:endParaRPr lang="zh-CN" altLang="zh-CN" sz="1900" b="1" dirty="0">
              <a:solidFill>
                <a:srgbClr val="990000"/>
              </a:solidFill>
              <a:latin typeface="FrutigerNext LT Medium" pitchFamily="34" charset="0"/>
              <a:ea typeface="黑体" pitchFamily="2" charset="-122"/>
            </a:endParaRPr>
          </a:p>
        </p:txBody>
      </p:sp>
      <p:sp>
        <p:nvSpPr>
          <p:cNvPr id="18" name="矩形 17"/>
          <p:cNvSpPr>
            <a:spLocks noChangeArrowheads="1"/>
          </p:cNvSpPr>
          <p:nvPr/>
        </p:nvSpPr>
        <p:spPr bwMode="auto">
          <a:xfrm>
            <a:off x="4507246" y="1182755"/>
            <a:ext cx="3950954" cy="1321906"/>
          </a:xfrm>
          <a:prstGeom prst="rect">
            <a:avLst/>
          </a:prstGeom>
          <a:noFill/>
          <a:ln w="19050" algn="ctr">
            <a:solidFill>
              <a:schemeClr val="bg1"/>
            </a:solidFill>
            <a:miter lim="800000"/>
            <a:headEnd/>
            <a:tailEnd/>
          </a:ln>
          <a:effectLst/>
        </p:spPr>
        <p:txBody>
          <a:bodyPr wrap="none" lIns="65780" tIns="32890" rIns="65780" bIns="32890" anchor="ctr"/>
          <a:lstStyle/>
          <a:p>
            <a:pPr defTabSz="626102" fontAlgn="auto">
              <a:spcBef>
                <a:spcPts val="0"/>
              </a:spcBef>
              <a:spcAft>
                <a:spcPts val="0"/>
              </a:spcAft>
              <a:defRPr/>
            </a:pPr>
            <a:endParaRPr lang="zh-CN" altLang="zh-CN" sz="1900" b="1" dirty="0">
              <a:solidFill>
                <a:srgbClr val="990000"/>
              </a:solidFill>
              <a:latin typeface="FrutigerNext LT Medium" pitchFamily="34" charset="0"/>
              <a:ea typeface="黑体" pitchFamily="2" charset="-122"/>
            </a:endParaRPr>
          </a:p>
        </p:txBody>
      </p:sp>
      <p:sp>
        <p:nvSpPr>
          <p:cNvPr id="19" name="矩形 18"/>
          <p:cNvSpPr>
            <a:spLocks noChangeArrowheads="1"/>
          </p:cNvSpPr>
          <p:nvPr/>
        </p:nvSpPr>
        <p:spPr bwMode="auto">
          <a:xfrm>
            <a:off x="4527125" y="3369364"/>
            <a:ext cx="3950954" cy="983975"/>
          </a:xfrm>
          <a:prstGeom prst="rect">
            <a:avLst/>
          </a:prstGeom>
          <a:noFill/>
          <a:ln w="19050" algn="ctr">
            <a:solidFill>
              <a:schemeClr val="bg1"/>
            </a:solidFill>
            <a:miter lim="800000"/>
            <a:headEnd/>
            <a:tailEnd/>
          </a:ln>
          <a:effectLst/>
        </p:spPr>
        <p:txBody>
          <a:bodyPr wrap="none" lIns="65780" tIns="32890" rIns="65780" bIns="32890" anchor="ctr"/>
          <a:lstStyle/>
          <a:p>
            <a:pPr defTabSz="626102" fontAlgn="auto">
              <a:spcBef>
                <a:spcPts val="0"/>
              </a:spcBef>
              <a:spcAft>
                <a:spcPts val="0"/>
              </a:spcAft>
              <a:defRPr/>
            </a:pPr>
            <a:endParaRPr lang="zh-CN" altLang="zh-CN" sz="1900" b="1" dirty="0">
              <a:solidFill>
                <a:srgbClr val="990000"/>
              </a:solidFill>
              <a:latin typeface="FrutigerNext LT Medium" pitchFamily="34" charset="0"/>
              <a:ea typeface="黑体" pitchFamily="2" charset="-122"/>
            </a:endParaRPr>
          </a:p>
        </p:txBody>
      </p:sp>
    </p:spTree>
  </p:cSld>
  <p:clrMapOvr>
    <a:masterClrMapping/>
  </p:clrMapOvr>
  <p:transition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
          <p:cNvSpPr txBox="1">
            <a:spLocks noChangeArrowheads="1"/>
          </p:cNvSpPr>
          <p:nvPr/>
        </p:nvSpPr>
        <p:spPr bwMode="auto">
          <a:xfrm>
            <a:off x="511284" y="173814"/>
            <a:ext cx="8348223" cy="461665"/>
          </a:xfrm>
          <a:prstGeom prst="rect">
            <a:avLst/>
          </a:prstGeom>
          <a:noFill/>
          <a:ln w="9525" algn="ctr">
            <a:noFill/>
            <a:miter lim="800000"/>
            <a:headEnd/>
            <a:tailEnd/>
          </a:ln>
        </p:spPr>
        <p:txBody>
          <a:bodyPr wrap="square">
            <a:spAutoFit/>
          </a:bodyPr>
          <a:lstStyle/>
          <a:p>
            <a:pPr eaLnBrk="0" hangingPunct="0"/>
            <a:r>
              <a:rPr lang="zh-CN" altLang="en-US" sz="2400" b="1" dirty="0" smtClean="0">
                <a:solidFill>
                  <a:schemeClr val="tx2"/>
                </a:solidFill>
                <a:latin typeface="微软雅黑" pitchFamily="34" charset="-122"/>
                <a:ea typeface="微软雅黑" pitchFamily="34" charset="-122"/>
              </a:rPr>
              <a:t>国内大学校园信息化优秀实践</a:t>
            </a:r>
          </a:p>
        </p:txBody>
      </p:sp>
      <p:sp>
        <p:nvSpPr>
          <p:cNvPr id="16" name="Rectangle 10"/>
          <p:cNvSpPr>
            <a:spLocks noChangeArrowheads="1"/>
          </p:cNvSpPr>
          <p:nvPr/>
        </p:nvSpPr>
        <p:spPr bwMode="gray">
          <a:xfrm>
            <a:off x="2808888" y="2048144"/>
            <a:ext cx="2377559" cy="551226"/>
          </a:xfrm>
          <a:prstGeom prst="rect">
            <a:avLst/>
          </a:prstGeom>
          <a:noFill/>
          <a:ln w="9525">
            <a:noFill/>
            <a:miter lim="800000"/>
            <a:headEnd/>
            <a:tailEnd/>
          </a:ln>
          <a:effectLst/>
        </p:spPr>
        <p:txBody>
          <a:bodyPr wrap="none" lIns="68562" tIns="34281" rIns="68562" bIns="34281" anchor="t"/>
          <a:lstStyle/>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支持下载到本地离线阅读</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支持搜索，大大提高了阅读效率</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支持自我书架，保持自己查阅的书籍</a:t>
            </a:r>
            <a:endParaRPr lang="en-US" altLang="zh-CN" sz="1000" i="1" dirty="0" smtClean="0">
              <a:solidFill>
                <a:schemeClr val="tx2"/>
              </a:solidFill>
              <a:latin typeface="微软雅黑" pitchFamily="34" charset="-122"/>
              <a:ea typeface="微软雅黑" pitchFamily="34" charset="-122"/>
            </a:endParaRPr>
          </a:p>
        </p:txBody>
      </p:sp>
      <p:pic>
        <p:nvPicPr>
          <p:cNvPr id="132101" name="Picture 5"/>
          <p:cNvPicPr>
            <a:picLocks noChangeAspect="1" noChangeArrowheads="1"/>
          </p:cNvPicPr>
          <p:nvPr/>
        </p:nvPicPr>
        <p:blipFill>
          <a:blip r:embed="rId2" cstate="print"/>
          <a:srcRect/>
          <a:stretch>
            <a:fillRect/>
          </a:stretch>
        </p:blipFill>
        <p:spPr bwMode="auto">
          <a:xfrm>
            <a:off x="3217997" y="884903"/>
            <a:ext cx="1758287" cy="1172497"/>
          </a:xfrm>
          <a:prstGeom prst="rect">
            <a:avLst/>
          </a:prstGeom>
          <a:ln>
            <a:noFill/>
          </a:ln>
          <a:effectLst>
            <a:outerShdw blurRad="190500" algn="tl" rotWithShape="0">
              <a:srgbClr val="000000">
                <a:alpha val="70000"/>
              </a:srgbClr>
            </a:outerShdw>
          </a:effectLst>
        </p:spPr>
      </p:pic>
      <p:sp>
        <p:nvSpPr>
          <p:cNvPr id="19" name="矩形 18"/>
          <p:cNvSpPr/>
          <p:nvPr/>
        </p:nvSpPr>
        <p:spPr>
          <a:xfrm>
            <a:off x="3453716" y="586064"/>
            <a:ext cx="1114692" cy="346230"/>
          </a:xfrm>
          <a:prstGeom prst="rect">
            <a:avLst/>
          </a:prstGeom>
        </p:spPr>
        <p:txBody>
          <a:bodyPr wrap="none" lIns="68562" tIns="34281" rIns="68562" bIns="34281">
            <a:spAutoFit/>
          </a:bodyPr>
          <a:lstStyle/>
          <a:p>
            <a:pPr marL="214255" indent="-214255">
              <a:buClr>
                <a:srgbClr val="C00000"/>
              </a:buClr>
              <a:defRPr/>
            </a:pPr>
            <a:r>
              <a:rPr lang="zh-CN" altLang="en-US" b="0" i="1" dirty="0" smtClean="0">
                <a:solidFill>
                  <a:schemeClr val="tx2"/>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移动图书馆</a:t>
            </a:r>
            <a:endParaRPr lang="en-US" altLang="zh-CN" sz="1200" dirty="0" smtClean="0">
              <a:latin typeface="微软雅黑" pitchFamily="34" charset="-122"/>
              <a:ea typeface="微软雅黑" pitchFamily="34" charset="-122"/>
            </a:endParaRPr>
          </a:p>
        </p:txBody>
      </p:sp>
      <p:pic>
        <p:nvPicPr>
          <p:cNvPr id="132103" name="Picture 7" descr="D:\BYOD移动办公解决方案上市\教育 图片\IMG_0943.PNG"/>
          <p:cNvPicPr>
            <a:picLocks noChangeAspect="1" noChangeArrowheads="1"/>
          </p:cNvPicPr>
          <p:nvPr/>
        </p:nvPicPr>
        <p:blipFill>
          <a:blip r:embed="rId3" cstate="print"/>
          <a:srcRect/>
          <a:stretch>
            <a:fillRect/>
          </a:stretch>
        </p:blipFill>
        <p:spPr bwMode="auto">
          <a:xfrm>
            <a:off x="3085296" y="2964427"/>
            <a:ext cx="1702996" cy="1017638"/>
          </a:xfrm>
          <a:prstGeom prst="rect">
            <a:avLst/>
          </a:prstGeom>
          <a:ln>
            <a:noFill/>
          </a:ln>
          <a:effectLst>
            <a:outerShdw blurRad="190500" algn="tl" rotWithShape="0">
              <a:srgbClr val="000000">
                <a:alpha val="70000"/>
              </a:srgbClr>
            </a:outerShdw>
          </a:effectLst>
        </p:spPr>
      </p:pic>
      <p:sp>
        <p:nvSpPr>
          <p:cNvPr id="22" name="Rectangle 10"/>
          <p:cNvSpPr>
            <a:spLocks noChangeArrowheads="1"/>
          </p:cNvSpPr>
          <p:nvPr/>
        </p:nvSpPr>
        <p:spPr bwMode="gray">
          <a:xfrm>
            <a:off x="2823636" y="3976448"/>
            <a:ext cx="2377559" cy="1167052"/>
          </a:xfrm>
          <a:prstGeom prst="rect">
            <a:avLst/>
          </a:prstGeom>
          <a:noFill/>
          <a:ln w="9525">
            <a:noFill/>
            <a:miter lim="800000"/>
            <a:headEnd/>
            <a:tailEnd/>
          </a:ln>
          <a:effectLst/>
        </p:spPr>
        <p:txBody>
          <a:bodyPr wrap="none" lIns="68562" tIns="34281" rIns="68562" bIns="34281" anchor="t"/>
          <a:lstStyle/>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校内新闻，通知公告</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教务通知</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会议查询</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课程查询</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机构查询</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校园服务查询订餐 ，订房 ，医院</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endParaRPr lang="en-US" altLang="zh-CN" sz="1000" i="1" dirty="0" smtClean="0">
              <a:solidFill>
                <a:schemeClr val="tx2"/>
              </a:solidFill>
              <a:latin typeface="微软雅黑" pitchFamily="34" charset="-122"/>
              <a:ea typeface="微软雅黑" pitchFamily="34" charset="-122"/>
            </a:endParaRPr>
          </a:p>
        </p:txBody>
      </p:sp>
      <p:sp>
        <p:nvSpPr>
          <p:cNvPr id="23" name="矩形 22"/>
          <p:cNvSpPr/>
          <p:nvPr/>
        </p:nvSpPr>
        <p:spPr>
          <a:xfrm>
            <a:off x="3280475" y="2665841"/>
            <a:ext cx="1114692" cy="346230"/>
          </a:xfrm>
          <a:prstGeom prst="rect">
            <a:avLst/>
          </a:prstGeom>
        </p:spPr>
        <p:txBody>
          <a:bodyPr wrap="none" lIns="68562" tIns="34281" rIns="68562" bIns="34281">
            <a:spAutoFit/>
          </a:bodyPr>
          <a:lstStyle/>
          <a:p>
            <a:pPr marL="214255" indent="-214255">
              <a:buClr>
                <a:srgbClr val="C00000"/>
              </a:buClr>
              <a:defRPr/>
            </a:pPr>
            <a:r>
              <a:rPr lang="zh-CN" altLang="en-US" b="0" i="1" dirty="0" smtClean="0">
                <a:solidFill>
                  <a:schemeClr val="tx2"/>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移动公告栏</a:t>
            </a:r>
            <a:endParaRPr lang="en-US" altLang="zh-CN" sz="1200" dirty="0" smtClean="0">
              <a:latin typeface="微软雅黑" pitchFamily="34" charset="-122"/>
              <a:ea typeface="微软雅黑" pitchFamily="34" charset="-122"/>
            </a:endParaRPr>
          </a:p>
        </p:txBody>
      </p:sp>
      <p:pic>
        <p:nvPicPr>
          <p:cNvPr id="132106" name="Picture 10"/>
          <p:cNvPicPr>
            <a:picLocks noChangeAspect="1" noChangeArrowheads="1"/>
          </p:cNvPicPr>
          <p:nvPr/>
        </p:nvPicPr>
        <p:blipFill>
          <a:blip r:embed="rId4" cstate="print"/>
          <a:srcRect/>
          <a:stretch>
            <a:fillRect/>
          </a:stretch>
        </p:blipFill>
        <p:spPr bwMode="auto">
          <a:xfrm>
            <a:off x="5584498" y="918086"/>
            <a:ext cx="1548177" cy="1592827"/>
          </a:xfrm>
          <a:prstGeom prst="rect">
            <a:avLst/>
          </a:prstGeom>
          <a:ln>
            <a:noFill/>
          </a:ln>
          <a:effectLst>
            <a:outerShdw blurRad="190500" algn="tl" rotWithShape="0">
              <a:srgbClr val="000000">
                <a:alpha val="70000"/>
              </a:srgbClr>
            </a:outerShdw>
          </a:effectLst>
        </p:spPr>
      </p:pic>
      <p:sp>
        <p:nvSpPr>
          <p:cNvPr id="27" name="矩形 26"/>
          <p:cNvSpPr/>
          <p:nvPr/>
        </p:nvSpPr>
        <p:spPr>
          <a:xfrm>
            <a:off x="5381518" y="611876"/>
            <a:ext cx="1884134" cy="346230"/>
          </a:xfrm>
          <a:prstGeom prst="rect">
            <a:avLst/>
          </a:prstGeom>
        </p:spPr>
        <p:txBody>
          <a:bodyPr wrap="none" lIns="68562" tIns="34281" rIns="68562" bIns="34281">
            <a:spAutoFit/>
          </a:bodyPr>
          <a:lstStyle/>
          <a:p>
            <a:pPr marL="214255" indent="-214255">
              <a:buClr>
                <a:srgbClr val="C00000"/>
              </a:buClr>
              <a:defRPr/>
            </a:pPr>
            <a:r>
              <a:rPr lang="zh-CN" altLang="en-US" b="0" i="1" dirty="0" smtClean="0">
                <a:solidFill>
                  <a:schemeClr val="tx2"/>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教职员工移动办公平台</a:t>
            </a:r>
            <a:endParaRPr lang="en-US" altLang="zh-CN" sz="1200" dirty="0" smtClean="0">
              <a:latin typeface="微软雅黑" pitchFamily="34" charset="-122"/>
              <a:ea typeface="微软雅黑" pitchFamily="34" charset="-122"/>
            </a:endParaRPr>
          </a:p>
        </p:txBody>
      </p:sp>
      <p:cxnSp>
        <p:nvCxnSpPr>
          <p:cNvPr id="28" name="直接连接符 27"/>
          <p:cNvCxnSpPr/>
          <p:nvPr/>
        </p:nvCxnSpPr>
        <p:spPr bwMode="auto">
          <a:xfrm flipV="1">
            <a:off x="2959832" y="2654710"/>
            <a:ext cx="6184168" cy="2346"/>
          </a:xfrm>
          <a:prstGeom prst="line">
            <a:avLst/>
          </a:prstGeom>
          <a:noFill/>
          <a:ln w="28575" cap="rnd" cmpd="sng" algn="ctr">
            <a:solidFill>
              <a:schemeClr val="bg1">
                <a:lumMod val="50000"/>
              </a:schemeClr>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a:off x="2731428" y="785967"/>
            <a:ext cx="22116" cy="3971003"/>
          </a:xfrm>
          <a:prstGeom prst="line">
            <a:avLst/>
          </a:prstGeom>
          <a:noFill/>
          <a:ln w="28575" cap="rnd" cmpd="sng" algn="ctr">
            <a:solidFill>
              <a:schemeClr val="bg1">
                <a:lumMod val="50000"/>
              </a:schemeClr>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直接连接符 33"/>
          <p:cNvCxnSpPr/>
          <p:nvPr/>
        </p:nvCxnSpPr>
        <p:spPr bwMode="auto">
          <a:xfrm flipH="1">
            <a:off x="5462855" y="733732"/>
            <a:ext cx="14745" cy="1854611"/>
          </a:xfrm>
          <a:prstGeom prst="line">
            <a:avLst/>
          </a:prstGeom>
          <a:noFill/>
          <a:ln w="28575" cap="rnd" cmpd="sng" algn="ctr">
            <a:solidFill>
              <a:schemeClr val="bg1">
                <a:lumMod val="50000"/>
              </a:schemeClr>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bwMode="auto">
          <a:xfrm flipH="1">
            <a:off x="7235888" y="704236"/>
            <a:ext cx="14745" cy="1854611"/>
          </a:xfrm>
          <a:prstGeom prst="line">
            <a:avLst/>
          </a:prstGeom>
          <a:noFill/>
          <a:ln w="28575" cap="rnd" cmpd="sng" algn="ctr">
            <a:solidFill>
              <a:schemeClr val="bg1">
                <a:lumMod val="50000"/>
              </a:schemeClr>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32107" name="Picture 11"/>
          <p:cNvPicPr>
            <a:picLocks noChangeAspect="1" noChangeArrowheads="1"/>
          </p:cNvPicPr>
          <p:nvPr/>
        </p:nvPicPr>
        <p:blipFill>
          <a:blip r:embed="rId5" cstate="print"/>
          <a:srcRect/>
          <a:stretch>
            <a:fillRect/>
          </a:stretch>
        </p:blipFill>
        <p:spPr bwMode="auto">
          <a:xfrm>
            <a:off x="5374388" y="2953365"/>
            <a:ext cx="1448652" cy="1356159"/>
          </a:xfrm>
          <a:prstGeom prst="rect">
            <a:avLst/>
          </a:prstGeom>
          <a:noFill/>
          <a:ln w="9525">
            <a:noFill/>
            <a:miter lim="800000"/>
            <a:headEnd/>
            <a:tailEnd/>
          </a:ln>
        </p:spPr>
      </p:pic>
      <p:cxnSp>
        <p:nvCxnSpPr>
          <p:cNvPr id="38" name="直接连接符 37"/>
          <p:cNvCxnSpPr/>
          <p:nvPr/>
        </p:nvCxnSpPr>
        <p:spPr bwMode="auto">
          <a:xfrm flipH="1">
            <a:off x="5153219" y="2728451"/>
            <a:ext cx="7374" cy="2227007"/>
          </a:xfrm>
          <a:prstGeom prst="line">
            <a:avLst/>
          </a:prstGeom>
          <a:noFill/>
          <a:ln w="28575" cap="rnd" cmpd="sng" algn="ctr">
            <a:solidFill>
              <a:schemeClr val="bg1">
                <a:lumMod val="50000"/>
              </a:schemeClr>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flipH="1">
            <a:off x="7003659" y="2732139"/>
            <a:ext cx="7374" cy="2227007"/>
          </a:xfrm>
          <a:prstGeom prst="line">
            <a:avLst/>
          </a:prstGeom>
          <a:noFill/>
          <a:ln w="28575" cap="rnd" cmpd="sng" algn="ctr">
            <a:solidFill>
              <a:schemeClr val="bg1">
                <a:lumMod val="50000"/>
              </a:schemeClr>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1" name="Rectangle 10"/>
          <p:cNvSpPr>
            <a:spLocks noChangeArrowheads="1"/>
          </p:cNvSpPr>
          <p:nvPr/>
        </p:nvSpPr>
        <p:spPr bwMode="gray">
          <a:xfrm>
            <a:off x="5237995" y="4311969"/>
            <a:ext cx="1773037" cy="654551"/>
          </a:xfrm>
          <a:prstGeom prst="rect">
            <a:avLst/>
          </a:prstGeom>
          <a:noFill/>
          <a:ln w="9525">
            <a:noFill/>
            <a:miter lim="800000"/>
            <a:headEnd/>
            <a:tailEnd/>
          </a:ln>
          <a:effectLst/>
        </p:spPr>
        <p:txBody>
          <a:bodyPr wrap="none" lIns="68562" tIns="34281" rIns="68562" bIns="34281" anchor="t"/>
          <a:lstStyle/>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移动网上课程尤其适合</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r>
              <a:rPr lang="zh-CN" altLang="en-US" sz="1000" i="1" dirty="0" smtClean="0">
                <a:solidFill>
                  <a:schemeClr val="tx2"/>
                </a:solidFill>
                <a:latin typeface="微软雅黑" pitchFamily="34" charset="-122"/>
                <a:ea typeface="微软雅黑" pitchFamily="34" charset="-122"/>
              </a:rPr>
              <a:t>类似于</a:t>
            </a:r>
            <a:r>
              <a:rPr lang="en-US" altLang="zh-CN" sz="1000" i="1" dirty="0" smtClean="0">
                <a:solidFill>
                  <a:schemeClr val="tx2"/>
                </a:solidFill>
                <a:latin typeface="微软雅黑" pitchFamily="34" charset="-122"/>
                <a:ea typeface="微软雅黑" pitchFamily="34" charset="-122"/>
              </a:rPr>
              <a:t>MBA</a:t>
            </a:r>
            <a:r>
              <a:rPr lang="zh-CN" altLang="en-US" sz="1000" i="1" dirty="0" smtClean="0">
                <a:solidFill>
                  <a:schemeClr val="tx2"/>
                </a:solidFill>
                <a:latin typeface="微软雅黑" pitchFamily="34" charset="-122"/>
                <a:ea typeface="微软雅黑" pitchFamily="34" charset="-122"/>
              </a:rPr>
              <a:t>等教学</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移动校园网适合各院系</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r>
              <a:rPr lang="zh-CN" altLang="en-US" sz="1000" i="1" dirty="0" smtClean="0">
                <a:solidFill>
                  <a:schemeClr val="tx2"/>
                </a:solidFill>
                <a:latin typeface="微软雅黑" pitchFamily="34" charset="-122"/>
                <a:ea typeface="微软雅黑" pitchFamily="34" charset="-122"/>
              </a:rPr>
              <a:t>灵活组织活动</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r>
              <a:rPr lang="zh-CN" altLang="en-US" sz="1000" i="1" dirty="0" smtClean="0">
                <a:solidFill>
                  <a:schemeClr val="tx2"/>
                </a:solidFill>
                <a:latin typeface="微软雅黑" pitchFamily="34" charset="-122"/>
                <a:ea typeface="微软雅黑" pitchFamily="34" charset="-122"/>
              </a:rPr>
              <a:t> </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r>
              <a:rPr lang="zh-CN" altLang="en-US" sz="1000" i="1" dirty="0" smtClean="0">
                <a:solidFill>
                  <a:schemeClr val="tx2"/>
                </a:solidFill>
                <a:latin typeface="微软雅黑" pitchFamily="34" charset="-122"/>
                <a:ea typeface="微软雅黑" pitchFamily="34" charset="-122"/>
              </a:rPr>
              <a:t> </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endParaRPr lang="en-US" altLang="zh-CN" sz="1000" i="1" dirty="0" smtClean="0">
              <a:solidFill>
                <a:schemeClr val="tx2"/>
              </a:solidFill>
              <a:latin typeface="微软雅黑" pitchFamily="34" charset="-122"/>
              <a:ea typeface="微软雅黑" pitchFamily="34" charset="-122"/>
            </a:endParaRPr>
          </a:p>
        </p:txBody>
      </p:sp>
      <p:sp>
        <p:nvSpPr>
          <p:cNvPr id="42" name="矩形 41"/>
          <p:cNvSpPr/>
          <p:nvPr/>
        </p:nvSpPr>
        <p:spPr>
          <a:xfrm>
            <a:off x="5329917" y="2658470"/>
            <a:ext cx="1422469" cy="346230"/>
          </a:xfrm>
          <a:prstGeom prst="rect">
            <a:avLst/>
          </a:prstGeom>
        </p:spPr>
        <p:txBody>
          <a:bodyPr wrap="none" lIns="68562" tIns="34281" rIns="68562" bIns="34281">
            <a:spAutoFit/>
          </a:bodyPr>
          <a:lstStyle/>
          <a:p>
            <a:pPr marL="214255" indent="-214255">
              <a:buClr>
                <a:srgbClr val="C00000"/>
              </a:buClr>
              <a:defRPr/>
            </a:pPr>
            <a:r>
              <a:rPr lang="zh-CN" altLang="en-US" b="0" i="1" dirty="0" smtClean="0">
                <a:solidFill>
                  <a:schemeClr val="tx2"/>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移动网课，圈子</a:t>
            </a:r>
            <a:endParaRPr lang="en-US" altLang="zh-CN" sz="1200" dirty="0" smtClean="0">
              <a:latin typeface="微软雅黑" pitchFamily="34" charset="-122"/>
              <a:ea typeface="微软雅黑" pitchFamily="34" charset="-122"/>
            </a:endParaRPr>
          </a:p>
        </p:txBody>
      </p:sp>
      <p:pic>
        <p:nvPicPr>
          <p:cNvPr id="132108" name="Picture 12"/>
          <p:cNvPicPr>
            <a:picLocks noChangeAspect="1" noChangeArrowheads="1"/>
          </p:cNvPicPr>
          <p:nvPr/>
        </p:nvPicPr>
        <p:blipFill>
          <a:blip r:embed="rId6" cstate="print"/>
          <a:srcRect/>
          <a:stretch>
            <a:fillRect/>
          </a:stretch>
        </p:blipFill>
        <p:spPr bwMode="auto">
          <a:xfrm>
            <a:off x="7442312" y="929186"/>
            <a:ext cx="1503943" cy="774254"/>
          </a:xfrm>
          <a:prstGeom prst="rect">
            <a:avLst/>
          </a:prstGeom>
          <a:ln>
            <a:noFill/>
          </a:ln>
          <a:effectLst>
            <a:outerShdw blurRad="190500" algn="tl" rotWithShape="0">
              <a:srgbClr val="000000">
                <a:alpha val="70000"/>
              </a:srgbClr>
            </a:outerShdw>
          </a:effectLst>
        </p:spPr>
      </p:pic>
      <p:sp>
        <p:nvSpPr>
          <p:cNvPr id="45" name="矩形 44"/>
          <p:cNvSpPr/>
          <p:nvPr/>
        </p:nvSpPr>
        <p:spPr>
          <a:xfrm>
            <a:off x="7088158" y="615566"/>
            <a:ext cx="2038022" cy="346230"/>
          </a:xfrm>
          <a:prstGeom prst="rect">
            <a:avLst/>
          </a:prstGeom>
        </p:spPr>
        <p:txBody>
          <a:bodyPr wrap="none" lIns="68562" tIns="34281" rIns="68562" bIns="34281">
            <a:spAutoFit/>
          </a:bodyPr>
          <a:lstStyle/>
          <a:p>
            <a:pPr marL="214255" indent="-214255">
              <a:buClr>
                <a:srgbClr val="C00000"/>
              </a:buClr>
              <a:defRPr/>
            </a:pPr>
            <a:r>
              <a:rPr lang="zh-CN" altLang="en-US" b="0" i="1" dirty="0" smtClean="0">
                <a:solidFill>
                  <a:schemeClr val="tx2"/>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校车查询与校内停车查询</a:t>
            </a:r>
            <a:endParaRPr lang="en-US" altLang="zh-CN" sz="1200" dirty="0" smtClean="0">
              <a:latin typeface="微软雅黑" pitchFamily="34" charset="-122"/>
              <a:ea typeface="微软雅黑" pitchFamily="34" charset="-122"/>
            </a:endParaRPr>
          </a:p>
        </p:txBody>
      </p:sp>
      <p:sp>
        <p:nvSpPr>
          <p:cNvPr id="46" name="Rectangle 10"/>
          <p:cNvSpPr>
            <a:spLocks noChangeArrowheads="1"/>
          </p:cNvSpPr>
          <p:nvPr/>
        </p:nvSpPr>
        <p:spPr bwMode="gray">
          <a:xfrm>
            <a:off x="7313233" y="1852736"/>
            <a:ext cx="1830767" cy="551226"/>
          </a:xfrm>
          <a:prstGeom prst="rect">
            <a:avLst/>
          </a:prstGeom>
          <a:noFill/>
          <a:ln w="9525">
            <a:noFill/>
            <a:miter lim="800000"/>
            <a:headEnd/>
            <a:tailEnd/>
          </a:ln>
          <a:effectLst/>
        </p:spPr>
        <p:txBody>
          <a:bodyPr wrap="none" lIns="68562" tIns="34281" rIns="68562" bIns="34281" anchor="t"/>
          <a:lstStyle/>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提供移动校车咨询查询</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提供随时随地的校内停</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r>
              <a:rPr lang="zh-CN" altLang="en-US" sz="1000" i="1" dirty="0" smtClean="0">
                <a:solidFill>
                  <a:schemeClr val="tx2"/>
                </a:solidFill>
                <a:latin typeface="微软雅黑" pitchFamily="34" charset="-122"/>
                <a:ea typeface="微软雅黑" pitchFamily="34" charset="-122"/>
              </a:rPr>
              <a:t>车位直观查询</a:t>
            </a:r>
            <a:endParaRPr lang="en-US" altLang="zh-CN" sz="1000" i="1" dirty="0" smtClean="0">
              <a:solidFill>
                <a:schemeClr val="tx2"/>
              </a:solidFill>
              <a:latin typeface="微软雅黑" pitchFamily="34" charset="-122"/>
              <a:ea typeface="微软雅黑" pitchFamily="34" charset="-122"/>
            </a:endParaRPr>
          </a:p>
        </p:txBody>
      </p:sp>
      <p:sp>
        <p:nvSpPr>
          <p:cNvPr id="48" name="矩形 47"/>
          <p:cNvSpPr/>
          <p:nvPr/>
        </p:nvSpPr>
        <p:spPr>
          <a:xfrm>
            <a:off x="7335125" y="2673221"/>
            <a:ext cx="1268581" cy="346230"/>
          </a:xfrm>
          <a:prstGeom prst="rect">
            <a:avLst/>
          </a:prstGeom>
        </p:spPr>
        <p:txBody>
          <a:bodyPr wrap="none" lIns="68562" tIns="34281" rIns="68562" bIns="34281">
            <a:spAutoFit/>
          </a:bodyPr>
          <a:lstStyle/>
          <a:p>
            <a:pPr marL="214255" indent="-214255">
              <a:buClr>
                <a:srgbClr val="C00000"/>
              </a:buClr>
              <a:defRPr/>
            </a:pPr>
            <a:r>
              <a:rPr lang="zh-CN" altLang="en-US" b="0" i="1" dirty="0" smtClean="0">
                <a:solidFill>
                  <a:schemeClr val="tx2"/>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移动校园论坛</a:t>
            </a:r>
            <a:endParaRPr lang="en-US" altLang="zh-CN" sz="1200" dirty="0" smtClean="0">
              <a:latin typeface="微软雅黑" pitchFamily="34" charset="-122"/>
              <a:ea typeface="微软雅黑" pitchFamily="34" charset="-122"/>
            </a:endParaRPr>
          </a:p>
        </p:txBody>
      </p:sp>
      <p:sp>
        <p:nvSpPr>
          <p:cNvPr id="49" name="Rectangle 10"/>
          <p:cNvSpPr>
            <a:spLocks noChangeArrowheads="1"/>
          </p:cNvSpPr>
          <p:nvPr/>
        </p:nvSpPr>
        <p:spPr bwMode="gray">
          <a:xfrm>
            <a:off x="7140694" y="4370810"/>
            <a:ext cx="1830767" cy="551226"/>
          </a:xfrm>
          <a:prstGeom prst="rect">
            <a:avLst/>
          </a:prstGeom>
          <a:noFill/>
          <a:ln w="9525">
            <a:noFill/>
            <a:miter lim="800000"/>
            <a:headEnd/>
            <a:tailEnd/>
          </a:ln>
          <a:effectLst/>
        </p:spPr>
        <p:txBody>
          <a:bodyPr wrap="none" lIns="68562" tIns="34281" rIns="68562" bIns="34281" anchor="t"/>
          <a:lstStyle/>
          <a:p>
            <a:pPr marL="214255" indent="-214255">
              <a:buClr>
                <a:srgbClr val="C00000"/>
              </a:buClr>
              <a:buFont typeface="Wingdings" pitchFamily="2" charset="2"/>
              <a:buChar char="l"/>
              <a:defRPr/>
            </a:pPr>
            <a:r>
              <a:rPr lang="zh-CN" altLang="en-US" sz="1000" i="1" dirty="0" smtClean="0">
                <a:solidFill>
                  <a:schemeClr val="tx2"/>
                </a:solidFill>
                <a:latin typeface="微软雅黑" pitchFamily="34" charset="-122"/>
                <a:ea typeface="微软雅黑" pitchFamily="34" charset="-122"/>
              </a:rPr>
              <a:t> 控制可以接入的人群，</a:t>
            </a:r>
            <a:endParaRPr lang="en-US" altLang="zh-CN" sz="1000" i="1" dirty="0" smtClean="0">
              <a:solidFill>
                <a:schemeClr val="tx2"/>
              </a:solidFill>
              <a:latin typeface="微软雅黑" pitchFamily="34" charset="-122"/>
              <a:ea typeface="微软雅黑" pitchFamily="34" charset="-122"/>
            </a:endParaRPr>
          </a:p>
          <a:p>
            <a:pPr marL="214255" indent="-214255">
              <a:buClr>
                <a:srgbClr val="C00000"/>
              </a:buClr>
              <a:defRPr/>
            </a:pPr>
            <a:r>
              <a:rPr lang="zh-CN" altLang="en-US" sz="1000" i="1" dirty="0" smtClean="0">
                <a:solidFill>
                  <a:schemeClr val="tx2"/>
                </a:solidFill>
                <a:latin typeface="微软雅黑" pitchFamily="34" charset="-122"/>
                <a:ea typeface="微软雅黑" pitchFamily="34" charset="-122"/>
              </a:rPr>
              <a:t>仅本校教值员工和学生认证接入</a:t>
            </a:r>
            <a:endParaRPr lang="en-US" altLang="zh-CN" sz="1000" i="1" dirty="0" smtClean="0">
              <a:solidFill>
                <a:schemeClr val="tx2"/>
              </a:solidFill>
              <a:latin typeface="微软雅黑" pitchFamily="34" charset="-122"/>
              <a:ea typeface="微软雅黑" pitchFamily="34" charset="-122"/>
            </a:endParaRPr>
          </a:p>
        </p:txBody>
      </p:sp>
      <p:pic>
        <p:nvPicPr>
          <p:cNvPr id="132112" name="Picture 16"/>
          <p:cNvPicPr>
            <a:picLocks noChangeAspect="1" noChangeArrowheads="1"/>
          </p:cNvPicPr>
          <p:nvPr/>
        </p:nvPicPr>
        <p:blipFill>
          <a:blip r:embed="rId7" cstate="print"/>
          <a:srcRect/>
          <a:stretch>
            <a:fillRect/>
          </a:stretch>
        </p:blipFill>
        <p:spPr bwMode="auto">
          <a:xfrm>
            <a:off x="7321968" y="2963638"/>
            <a:ext cx="1427187" cy="1385888"/>
          </a:xfrm>
          <a:prstGeom prst="rect">
            <a:avLst/>
          </a:prstGeom>
          <a:noFill/>
          <a:ln w="9525">
            <a:noFill/>
            <a:miter lim="800000"/>
            <a:headEnd/>
            <a:tailEnd/>
          </a:ln>
        </p:spPr>
      </p:pic>
      <p:grpSp>
        <p:nvGrpSpPr>
          <p:cNvPr id="39" name="组合 38"/>
          <p:cNvGrpSpPr/>
          <p:nvPr/>
        </p:nvGrpSpPr>
        <p:grpSpPr>
          <a:xfrm>
            <a:off x="376237" y="904875"/>
            <a:ext cx="2333625" cy="3295650"/>
            <a:chOff x="423862" y="904875"/>
            <a:chExt cx="2333625" cy="3295650"/>
          </a:xfrm>
        </p:grpSpPr>
        <p:pic>
          <p:nvPicPr>
            <p:cNvPr id="67586" name="Picture 2"/>
            <p:cNvPicPr>
              <a:picLocks noChangeAspect="1" noChangeArrowheads="1"/>
            </p:cNvPicPr>
            <p:nvPr/>
          </p:nvPicPr>
          <p:blipFill>
            <a:blip r:embed="rId8" cstate="print"/>
            <a:srcRect/>
            <a:stretch>
              <a:fillRect/>
            </a:stretch>
          </p:blipFill>
          <p:spPr bwMode="auto">
            <a:xfrm>
              <a:off x="423862" y="904875"/>
              <a:ext cx="2333625" cy="3295650"/>
            </a:xfrm>
            <a:prstGeom prst="rect">
              <a:avLst/>
            </a:prstGeom>
            <a:noFill/>
            <a:ln w="9525">
              <a:noFill/>
              <a:miter lim="800000"/>
              <a:headEnd/>
              <a:tailEnd/>
            </a:ln>
          </p:spPr>
        </p:pic>
        <p:pic>
          <p:nvPicPr>
            <p:cNvPr id="33" name="Picture 3"/>
            <p:cNvPicPr>
              <a:picLocks noChangeAspect="1" noChangeArrowheads="1"/>
            </p:cNvPicPr>
            <p:nvPr/>
          </p:nvPicPr>
          <p:blipFill>
            <a:blip r:embed="rId9" cstate="print"/>
            <a:srcRect/>
            <a:stretch>
              <a:fillRect/>
            </a:stretch>
          </p:blipFill>
          <p:spPr bwMode="auto">
            <a:xfrm rot="5400000" flipV="1">
              <a:off x="1454785" y="406419"/>
              <a:ext cx="276531" cy="1919303"/>
            </a:xfrm>
            <a:prstGeom prst="rect">
              <a:avLst/>
            </a:prstGeom>
            <a:ln>
              <a:noFill/>
            </a:ln>
            <a:effectLst>
              <a:outerShdw blurRad="190500" algn="tl" rotWithShape="0">
                <a:srgbClr val="000000">
                  <a:alpha val="70000"/>
                </a:srgbClr>
              </a:outerShdw>
            </a:effectLst>
          </p:spPr>
        </p:pic>
        <p:sp>
          <p:nvSpPr>
            <p:cNvPr id="35" name="矩形 34"/>
            <p:cNvSpPr/>
            <p:nvPr/>
          </p:nvSpPr>
          <p:spPr>
            <a:xfrm>
              <a:off x="1258644" y="1261101"/>
              <a:ext cx="651425" cy="223120"/>
            </a:xfrm>
            <a:prstGeom prst="rect">
              <a:avLst/>
            </a:prstGeom>
          </p:spPr>
          <p:txBody>
            <a:bodyPr wrap="none" lIns="68562" tIns="34281" rIns="68562" bIns="34281">
              <a:spAutoFit/>
            </a:bodyPr>
            <a:lstStyle/>
            <a:p>
              <a:pPr algn="ctr"/>
              <a:r>
                <a:rPr lang="zh-CN" altLang="en-US" sz="1000" dirty="0" smtClean="0">
                  <a:solidFill>
                    <a:schemeClr val="bg1"/>
                  </a:solidFill>
                  <a:latin typeface="微软雅黑" pitchFamily="34" charset="-122"/>
                  <a:ea typeface="微软雅黑" pitchFamily="34" charset="-122"/>
                </a:rPr>
                <a:t>复旦大学</a:t>
              </a:r>
            </a:p>
          </p:txBody>
        </p:sp>
      </p:grpSp>
      <p:sp>
        <p:nvSpPr>
          <p:cNvPr id="37" name="矩形 36"/>
          <p:cNvSpPr/>
          <p:nvPr/>
        </p:nvSpPr>
        <p:spPr>
          <a:xfrm>
            <a:off x="898580" y="4109306"/>
            <a:ext cx="1268581" cy="346230"/>
          </a:xfrm>
          <a:prstGeom prst="rect">
            <a:avLst/>
          </a:prstGeom>
        </p:spPr>
        <p:txBody>
          <a:bodyPr wrap="none" lIns="68562" tIns="34281" rIns="68562" bIns="34281">
            <a:spAutoFit/>
          </a:bodyPr>
          <a:lstStyle/>
          <a:p>
            <a:pPr marL="214255" indent="-214255">
              <a:buClr>
                <a:srgbClr val="C00000"/>
              </a:buClr>
              <a:defRPr/>
            </a:pPr>
            <a:r>
              <a:rPr lang="zh-CN" altLang="en-US" b="0" i="1" dirty="0" smtClean="0">
                <a:solidFill>
                  <a:schemeClr val="tx2"/>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移动校园门户</a:t>
            </a:r>
            <a:endParaRPr lang="en-US" altLang="zh-CN" sz="12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Img201108160022_N.JPG"/>
          <p:cNvPicPr>
            <a:picLocks noChangeAspect="1"/>
          </p:cNvPicPr>
          <p:nvPr/>
        </p:nvPicPr>
        <p:blipFill>
          <a:blip r:embed="rId3" cstate="print"/>
          <a:stretch>
            <a:fillRect/>
          </a:stretch>
        </p:blipFill>
        <p:spPr>
          <a:xfrm>
            <a:off x="0" y="0"/>
            <a:ext cx="9144000" cy="5143500"/>
          </a:xfrm>
          <a:prstGeom prst="rect">
            <a:avLst/>
          </a:prstGeom>
        </p:spPr>
      </p:pic>
      <p:sp>
        <p:nvSpPr>
          <p:cNvPr id="5" name="标题 38"/>
          <p:cNvSpPr>
            <a:spLocks noGrp="1"/>
          </p:cNvSpPr>
          <p:nvPr>
            <p:ph type="title" idx="4294967295"/>
          </p:nvPr>
        </p:nvSpPr>
        <p:spPr>
          <a:xfrm>
            <a:off x="0" y="276225"/>
            <a:ext cx="7632700" cy="560388"/>
          </a:xfrm>
          <a:prstGeom prst="rect">
            <a:avLst/>
          </a:prstGeom>
        </p:spPr>
        <p:txBody>
          <a:bodyPr/>
          <a:lstStyle/>
          <a:p>
            <a:pPr defTabSz="657050"/>
            <a:r>
              <a:rPr lang="zh-CN" altLang="en-US" dirty="0" smtClean="0">
                <a:solidFill>
                  <a:schemeClr val="bg1"/>
                </a:solidFill>
                <a:latin typeface="微软雅黑" pitchFamily="34" charset="-122"/>
                <a:ea typeface="微软雅黑" pitchFamily="34" charset="-122"/>
              </a:rPr>
              <a:t>华为 长期可信赖</a:t>
            </a:r>
            <a:r>
              <a:rPr lang="zh-CN" altLang="en-US" dirty="0" smtClean="0">
                <a:solidFill>
                  <a:schemeClr val="bg1"/>
                </a:solidFill>
                <a:latin typeface="微软雅黑" pitchFamily="34" charset="-122"/>
                <a:ea typeface="微软雅黑" pitchFamily="34" charset="-122"/>
              </a:rPr>
              <a:t>的</a:t>
            </a:r>
            <a:r>
              <a:rPr lang="en-US" altLang="zh-CN" dirty="0" smtClean="0">
                <a:solidFill>
                  <a:schemeClr val="bg1"/>
                </a:solidFill>
                <a:latin typeface="微软雅黑" pitchFamily="34" charset="-122"/>
                <a:ea typeface="微软雅黑" pitchFamily="34" charset="-122"/>
              </a:rPr>
              <a:t>ICT</a:t>
            </a:r>
            <a:r>
              <a:rPr lang="zh-CN" altLang="en-US" dirty="0" smtClean="0">
                <a:solidFill>
                  <a:schemeClr val="bg1"/>
                </a:solidFill>
                <a:latin typeface="微软雅黑" pitchFamily="34" charset="-122"/>
                <a:ea typeface="微软雅黑" pitchFamily="34" charset="-122"/>
              </a:rPr>
              <a:t>合作</a:t>
            </a:r>
            <a:r>
              <a:rPr lang="zh-CN" altLang="en-US" dirty="0" smtClean="0">
                <a:solidFill>
                  <a:schemeClr val="bg1"/>
                </a:solidFill>
                <a:latin typeface="微软雅黑" pitchFamily="34" charset="-122"/>
                <a:ea typeface="微软雅黑" pitchFamily="34" charset="-122"/>
              </a:rPr>
              <a:t>伙伴</a:t>
            </a:r>
            <a:endParaRPr lang="en-US" altLang="zh-CN" dirty="0" smtClean="0">
              <a:solidFill>
                <a:schemeClr val="bg1"/>
              </a:solidFill>
              <a:latin typeface="微软雅黑" pitchFamily="34" charset="-122"/>
              <a:ea typeface="微软雅黑" pitchFamily="34" charset="-122"/>
            </a:endParaRPr>
          </a:p>
        </p:txBody>
      </p:sp>
      <p:sp>
        <p:nvSpPr>
          <p:cNvPr id="8" name="单圆角矩形 7"/>
          <p:cNvSpPr/>
          <p:nvPr/>
        </p:nvSpPr>
        <p:spPr bwMode="auto">
          <a:xfrm flipH="1">
            <a:off x="0" y="2074831"/>
            <a:ext cx="5740105" cy="548640"/>
          </a:xfrm>
          <a:prstGeom prst="snipRoundRect">
            <a:avLst>
              <a:gd name="adj1" fmla="val 29268"/>
              <a:gd name="adj2" fmla="val 0"/>
            </a:avLst>
          </a:prstGeom>
          <a:solidFill>
            <a:schemeClr val="accent1">
              <a:lumMod val="75000"/>
              <a:alpha val="7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lvl="0">
              <a:buClr>
                <a:srgbClr val="CC9900"/>
              </a:buClr>
            </a:pPr>
            <a:r>
              <a:rPr lang="zh-CN" altLang="en-US" sz="2000" dirty="0" smtClean="0">
                <a:solidFill>
                  <a:srgbClr val="FFFFFF"/>
                </a:solidFill>
                <a:latin typeface="微软雅黑" pitchFamily="34" charset="-122"/>
                <a:ea typeface="微软雅黑" pitchFamily="34" charset="-122"/>
                <a:cs typeface="Times New Roman" pitchFamily="18" charset="0"/>
              </a:rPr>
              <a:t>   业界最为完整的</a:t>
            </a:r>
            <a:r>
              <a:rPr lang="en-US" altLang="zh-CN" sz="2000" dirty="0" smtClean="0">
                <a:solidFill>
                  <a:srgbClr val="FFFFFF"/>
                </a:solidFill>
                <a:latin typeface="微软雅黑" pitchFamily="34" charset="-122"/>
                <a:ea typeface="微软雅黑" pitchFamily="34" charset="-122"/>
                <a:cs typeface="Times New Roman" pitchFamily="18" charset="0"/>
              </a:rPr>
              <a:t>ICT</a:t>
            </a:r>
            <a:r>
              <a:rPr lang="zh-CN" altLang="en-US" sz="2000" dirty="0" smtClean="0">
                <a:solidFill>
                  <a:srgbClr val="FFFFFF"/>
                </a:solidFill>
                <a:latin typeface="微软雅黑" pitchFamily="34" charset="-122"/>
                <a:ea typeface="微软雅黑" pitchFamily="34" charset="-122"/>
                <a:cs typeface="Times New Roman" pitchFamily="18" charset="0"/>
              </a:rPr>
              <a:t>基础设施</a:t>
            </a:r>
            <a:endParaRPr lang="en-US" altLang="zh-CN" sz="2000" dirty="0" smtClean="0">
              <a:solidFill>
                <a:srgbClr val="FFFFFF"/>
              </a:solidFill>
              <a:latin typeface="微软雅黑" pitchFamily="34" charset="-122"/>
              <a:ea typeface="微软雅黑" pitchFamily="34" charset="-122"/>
              <a:cs typeface="Times New Roman" pitchFamily="18" charset="0"/>
            </a:endParaRPr>
          </a:p>
        </p:txBody>
      </p:sp>
      <p:sp>
        <p:nvSpPr>
          <p:cNvPr id="9" name="矩形 8"/>
          <p:cNvSpPr/>
          <p:nvPr/>
        </p:nvSpPr>
        <p:spPr bwMode="auto">
          <a:xfrm flipH="1">
            <a:off x="0" y="2617034"/>
            <a:ext cx="5740105" cy="548640"/>
          </a:xfrm>
          <a:prstGeom prst="rect">
            <a:avLst/>
          </a:prstGeom>
          <a:solidFill>
            <a:srgbClr val="92D050">
              <a:alpha val="70000"/>
            </a:srgb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zh-CN" altLang="en-US" sz="2000" dirty="0" smtClean="0">
                <a:solidFill>
                  <a:schemeClr val="bg1"/>
                </a:solidFill>
                <a:latin typeface="微软雅黑" pitchFamily="34" charset="-122"/>
                <a:ea typeface="微软雅黑" pitchFamily="34" charset="-122"/>
                <a:cs typeface="Times New Roman" pitchFamily="18" charset="0"/>
              </a:rPr>
              <a:t>   超过二十年</a:t>
            </a:r>
            <a:r>
              <a:rPr lang="en-US" altLang="zh-CN" sz="2000" dirty="0" smtClean="0">
                <a:solidFill>
                  <a:schemeClr val="bg1"/>
                </a:solidFill>
                <a:latin typeface="微软雅黑" pitchFamily="34" charset="-122"/>
                <a:ea typeface="微软雅黑" pitchFamily="34" charset="-122"/>
                <a:cs typeface="Times New Roman" pitchFamily="18" charset="0"/>
              </a:rPr>
              <a:t>ICT</a:t>
            </a:r>
            <a:r>
              <a:rPr lang="zh-CN" altLang="en-US" sz="2000" dirty="0" smtClean="0">
                <a:solidFill>
                  <a:schemeClr val="bg1"/>
                </a:solidFill>
                <a:latin typeface="微软雅黑" pitchFamily="34" charset="-122"/>
                <a:ea typeface="微软雅黑" pitchFamily="34" charset="-122"/>
                <a:cs typeface="Times New Roman" pitchFamily="18" charset="0"/>
              </a:rPr>
              <a:t>技术的积累，持续创新</a:t>
            </a:r>
            <a:endParaRPr lang="en-US" altLang="zh-CN" sz="2000" dirty="0" smtClean="0">
              <a:solidFill>
                <a:schemeClr val="bg1"/>
              </a:solidFill>
              <a:latin typeface="微软雅黑" pitchFamily="34" charset="-122"/>
              <a:ea typeface="微软雅黑" pitchFamily="34" charset="-122"/>
              <a:cs typeface="Times New Roman" pitchFamily="18" charset="0"/>
            </a:endParaRPr>
          </a:p>
        </p:txBody>
      </p:sp>
      <p:sp>
        <p:nvSpPr>
          <p:cNvPr id="10" name="矩形 9"/>
          <p:cNvSpPr/>
          <p:nvPr/>
        </p:nvSpPr>
        <p:spPr bwMode="auto">
          <a:xfrm flipH="1">
            <a:off x="-938" y="3159237"/>
            <a:ext cx="5742432" cy="548640"/>
          </a:xfrm>
          <a:prstGeom prst="rect">
            <a:avLst/>
          </a:prstGeom>
          <a:solidFill>
            <a:srgbClr val="99CCFF">
              <a:alpha val="80000"/>
            </a:srgb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zh-CN" altLang="en-US" sz="2000" dirty="0" smtClean="0">
                <a:solidFill>
                  <a:schemeClr val="bg1"/>
                </a:solidFill>
                <a:latin typeface="微软雅黑" pitchFamily="34" charset="-122"/>
                <a:ea typeface="微软雅黑" pitchFamily="34" charset="-122"/>
                <a:cs typeface="Times New Roman" pitchFamily="18" charset="0"/>
              </a:rPr>
              <a:t>   坚持厂商中立，无平台锁定</a:t>
            </a:r>
            <a:endParaRPr lang="en-US" altLang="zh-CN" sz="2000" dirty="0" smtClean="0">
              <a:solidFill>
                <a:schemeClr val="bg1"/>
              </a:solidFill>
              <a:latin typeface="微软雅黑" pitchFamily="34" charset="-122"/>
              <a:ea typeface="微软雅黑" pitchFamily="34" charset="-122"/>
              <a:cs typeface="Times New Roman" pitchFamily="18" charset="0"/>
            </a:endParaRPr>
          </a:p>
        </p:txBody>
      </p:sp>
      <p:sp>
        <p:nvSpPr>
          <p:cNvPr id="12" name="矩形 11"/>
          <p:cNvSpPr/>
          <p:nvPr/>
        </p:nvSpPr>
        <p:spPr bwMode="auto">
          <a:xfrm flipH="1">
            <a:off x="1" y="3701439"/>
            <a:ext cx="5740104" cy="548640"/>
          </a:xfrm>
          <a:prstGeom prst="rect">
            <a:avLst/>
          </a:prstGeom>
          <a:solidFill>
            <a:srgbClr val="CBA9E5">
              <a:alpha val="80000"/>
            </a:srgb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zh-CN" altLang="en-US" sz="2000" dirty="0" smtClean="0">
                <a:solidFill>
                  <a:schemeClr val="bg1"/>
                </a:solidFill>
                <a:latin typeface="微软雅黑" pitchFamily="34" charset="-122"/>
                <a:ea typeface="微软雅黑" pitchFamily="34" charset="-122"/>
                <a:cs typeface="Times New Roman" pitchFamily="18" charset="0"/>
              </a:rPr>
              <a:t>   持续追求最佳性能，最优性价比</a:t>
            </a:r>
          </a:p>
        </p:txBody>
      </p:sp>
    </p:spTree>
  </p:cSld>
  <p:clrMapOvr>
    <a:masterClrMapping/>
  </p:clrMapOvr>
  <p:transition advClick="0" advTm="800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4"/>
          <p:cNvSpPr>
            <a:spLocks noChangeArrowheads="1"/>
          </p:cNvSpPr>
          <p:nvPr/>
        </p:nvSpPr>
        <p:spPr bwMode="auto">
          <a:xfrm>
            <a:off x="-567295" y="2520544"/>
            <a:ext cx="378303" cy="351000"/>
          </a:xfrm>
          <a:prstGeom prst="roundRect">
            <a:avLst/>
          </a:prstGeom>
          <a:solidFill>
            <a:srgbClr val="6699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defRPr/>
            </a:pPr>
            <a:endParaRPr lang="zh-CN" altLang="en-US" sz="1400" kern="0" dirty="0">
              <a:solidFill>
                <a:srgbClr val="000000"/>
              </a:solidFill>
              <a:latin typeface="FrutigerNext LT Regular"/>
              <a:ea typeface="华文细黑"/>
            </a:endParaRPr>
          </a:p>
        </p:txBody>
      </p:sp>
      <p:sp>
        <p:nvSpPr>
          <p:cNvPr id="3" name="AutoShape 44"/>
          <p:cNvSpPr>
            <a:spLocks noChangeArrowheads="1"/>
          </p:cNvSpPr>
          <p:nvPr/>
        </p:nvSpPr>
        <p:spPr bwMode="auto">
          <a:xfrm>
            <a:off x="-567295" y="343103"/>
            <a:ext cx="378303" cy="351000"/>
          </a:xfrm>
          <a:prstGeom prst="roundRect">
            <a:avLst/>
          </a:prstGeom>
          <a:solidFill>
            <a:srgbClr val="99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defRPr/>
            </a:pPr>
            <a:endParaRPr lang="zh-CN" altLang="en-US" sz="1400" kern="0" dirty="0">
              <a:solidFill>
                <a:srgbClr val="000000"/>
              </a:solidFill>
              <a:latin typeface="FrutigerNext LT Regular"/>
              <a:ea typeface="华文细黑"/>
            </a:endParaRPr>
          </a:p>
        </p:txBody>
      </p:sp>
      <p:sp>
        <p:nvSpPr>
          <p:cNvPr id="4" name="AutoShape 44"/>
          <p:cNvSpPr>
            <a:spLocks noChangeArrowheads="1"/>
          </p:cNvSpPr>
          <p:nvPr/>
        </p:nvSpPr>
        <p:spPr bwMode="auto">
          <a:xfrm>
            <a:off x="-567295" y="778590"/>
            <a:ext cx="378303" cy="351000"/>
          </a:xfrm>
          <a:prstGeom prst="roundRect">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defRPr/>
            </a:pPr>
            <a:endParaRPr lang="zh-CN" altLang="en-US" sz="1400" kern="0" dirty="0">
              <a:solidFill>
                <a:srgbClr val="000000"/>
              </a:solidFill>
              <a:latin typeface="FrutigerNext LT Regular"/>
              <a:ea typeface="华文细黑"/>
            </a:endParaRPr>
          </a:p>
        </p:txBody>
      </p:sp>
      <p:sp>
        <p:nvSpPr>
          <p:cNvPr id="5" name="AutoShape 44"/>
          <p:cNvSpPr>
            <a:spLocks noChangeArrowheads="1"/>
          </p:cNvSpPr>
          <p:nvPr/>
        </p:nvSpPr>
        <p:spPr bwMode="auto">
          <a:xfrm>
            <a:off x="-567295" y="1649568"/>
            <a:ext cx="378303" cy="351000"/>
          </a:xfrm>
          <a:prstGeom prst="roundRect">
            <a:avLst/>
          </a:prstGeom>
          <a:solidFill>
            <a:srgbClr val="0099CC"/>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defRPr/>
            </a:pPr>
            <a:endParaRPr lang="zh-CN" altLang="en-US" sz="1400" kern="0" dirty="0">
              <a:solidFill>
                <a:srgbClr val="000000"/>
              </a:solidFill>
              <a:latin typeface="FrutigerNext LT Regular"/>
              <a:ea typeface="华文细黑"/>
            </a:endParaRPr>
          </a:p>
        </p:txBody>
      </p:sp>
      <p:sp>
        <p:nvSpPr>
          <p:cNvPr id="6" name="AutoShape 44"/>
          <p:cNvSpPr>
            <a:spLocks noChangeArrowheads="1"/>
          </p:cNvSpPr>
          <p:nvPr/>
        </p:nvSpPr>
        <p:spPr bwMode="auto">
          <a:xfrm>
            <a:off x="-567295" y="2085055"/>
            <a:ext cx="378303" cy="351000"/>
          </a:xfrm>
          <a:prstGeom prst="roundRect">
            <a:avLst/>
          </a:prstGeom>
          <a:solidFill>
            <a:srgbClr val="B0D7FA"/>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defRPr/>
            </a:pPr>
            <a:endParaRPr lang="zh-CN" altLang="en-US" sz="1400" kern="0" dirty="0">
              <a:solidFill>
                <a:srgbClr val="000000"/>
              </a:solidFill>
              <a:latin typeface="FrutigerNext LT Regular"/>
              <a:ea typeface="宋体"/>
            </a:endParaRPr>
          </a:p>
        </p:txBody>
      </p:sp>
      <p:sp>
        <p:nvSpPr>
          <p:cNvPr id="7" name="AutoShape 44"/>
          <p:cNvSpPr>
            <a:spLocks noChangeArrowheads="1"/>
          </p:cNvSpPr>
          <p:nvPr/>
        </p:nvSpPr>
        <p:spPr bwMode="auto">
          <a:xfrm>
            <a:off x="-567295" y="2956031"/>
            <a:ext cx="378303" cy="351000"/>
          </a:xfrm>
          <a:prstGeom prst="roundRect">
            <a:avLst/>
          </a:prstGeom>
          <a:solidFill>
            <a:srgbClr val="C9F49E"/>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buClr>
                <a:srgbClr val="CC9900"/>
              </a:buClr>
              <a:defRPr/>
            </a:pPr>
            <a:endParaRPr lang="zh-CN" altLang="en-US" sz="1400" kern="0" dirty="0">
              <a:solidFill>
                <a:srgbClr val="000000"/>
              </a:solidFill>
              <a:latin typeface="FrutigerNext LT Regular"/>
              <a:ea typeface="华文细黑"/>
            </a:endParaRPr>
          </a:p>
        </p:txBody>
      </p:sp>
      <p:sp>
        <p:nvSpPr>
          <p:cNvPr id="8" name="AutoShape 44"/>
          <p:cNvSpPr>
            <a:spLocks noChangeArrowheads="1"/>
          </p:cNvSpPr>
          <p:nvPr/>
        </p:nvSpPr>
        <p:spPr bwMode="auto">
          <a:xfrm>
            <a:off x="-567295" y="1214079"/>
            <a:ext cx="378303" cy="351000"/>
          </a:xfrm>
          <a:prstGeom prst="roundRect">
            <a:avLst/>
          </a:prstGeom>
          <a:solidFill>
            <a:srgbClr val="FFCC99"/>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defRPr/>
            </a:pPr>
            <a:endParaRPr lang="zh-CN" altLang="en-US" sz="1400" kern="0" dirty="0">
              <a:solidFill>
                <a:srgbClr val="000000"/>
              </a:solidFill>
              <a:latin typeface="FrutigerNext LT Regular"/>
              <a:ea typeface="华文细黑"/>
            </a:endParaRPr>
          </a:p>
        </p:txBody>
      </p:sp>
      <p:sp>
        <p:nvSpPr>
          <p:cNvPr id="9" name="AutoShape 44"/>
          <p:cNvSpPr>
            <a:spLocks noChangeArrowheads="1"/>
          </p:cNvSpPr>
          <p:nvPr/>
        </p:nvSpPr>
        <p:spPr bwMode="auto">
          <a:xfrm>
            <a:off x="-567295" y="4255042"/>
            <a:ext cx="378303" cy="351000"/>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defRPr/>
            </a:pPr>
            <a:endParaRPr lang="zh-CN" altLang="en-US" sz="1200" kern="0" dirty="0">
              <a:solidFill>
                <a:srgbClr val="FFFFFF"/>
              </a:solidFill>
              <a:latin typeface="FrutigerNext LT Medium" pitchFamily="34" charset="0"/>
              <a:ea typeface="华文细黑"/>
            </a:endParaRPr>
          </a:p>
        </p:txBody>
      </p:sp>
      <p:sp>
        <p:nvSpPr>
          <p:cNvPr id="10" name="AutoShape 44"/>
          <p:cNvSpPr>
            <a:spLocks noChangeArrowheads="1"/>
          </p:cNvSpPr>
          <p:nvPr/>
        </p:nvSpPr>
        <p:spPr bwMode="auto">
          <a:xfrm>
            <a:off x="-567295" y="3391521"/>
            <a:ext cx="378303" cy="35100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defRPr/>
            </a:pPr>
            <a:endParaRPr lang="zh-CN" altLang="en-US" sz="1400" kern="0" dirty="0">
              <a:solidFill>
                <a:srgbClr val="000000"/>
              </a:solidFill>
              <a:latin typeface="FrutigerNext LT Regular"/>
              <a:ea typeface="华文细黑"/>
            </a:endParaRPr>
          </a:p>
        </p:txBody>
      </p:sp>
      <p:sp>
        <p:nvSpPr>
          <p:cNvPr id="11" name="AutoShape 44"/>
          <p:cNvSpPr>
            <a:spLocks noChangeArrowheads="1"/>
          </p:cNvSpPr>
          <p:nvPr/>
        </p:nvSpPr>
        <p:spPr bwMode="auto">
          <a:xfrm>
            <a:off x="-567295" y="3827008"/>
            <a:ext cx="378303" cy="351000"/>
          </a:xfrm>
          <a:prstGeom prst="roundRect">
            <a:avLst/>
          </a:prstGeom>
          <a:solidFill>
            <a:srgbClr val="B8E0E3"/>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xtLst/>
        </p:spPr>
        <p:txBody>
          <a:bodyPr lIns="72567" tIns="36283" rIns="72567" bIns="36283" anchor="ctr"/>
          <a:lstStyle/>
          <a:p>
            <a:pPr algn="ctr" fontAlgn="auto">
              <a:spcBef>
                <a:spcPts val="0"/>
              </a:spcBef>
              <a:spcAft>
                <a:spcPts val="0"/>
              </a:spcAft>
              <a:buClr>
                <a:srgbClr val="CC9900"/>
              </a:buClr>
              <a:defRPr/>
            </a:pPr>
            <a:endParaRPr lang="zh-CN" altLang="en-US" sz="1400" kern="0" dirty="0">
              <a:solidFill>
                <a:srgbClr val="000000"/>
              </a:solidFill>
              <a:latin typeface="FrutigerNext LT Regular"/>
              <a:ea typeface="华文细黑"/>
            </a:endParaRPr>
          </a:p>
        </p:txBody>
      </p:sp>
      <p:sp>
        <p:nvSpPr>
          <p:cNvPr id="12" name="AutoShape 44"/>
          <p:cNvSpPr>
            <a:spLocks noChangeArrowheads="1"/>
          </p:cNvSpPr>
          <p:nvPr/>
        </p:nvSpPr>
        <p:spPr bwMode="auto">
          <a:xfrm>
            <a:off x="-567295" y="4677984"/>
            <a:ext cx="378303" cy="351000"/>
          </a:xfrm>
          <a:prstGeom prst="roundRect">
            <a:avLst/>
          </a:prstGeom>
          <a:solidFill>
            <a:schemeClr val="bg1"/>
          </a:solidFill>
          <a:ln w="19050">
            <a:noFill/>
          </a:ln>
          <a:effectLst>
            <a:outerShdw blurRad="63500" sx="101000" sy="101000" algn="ctr" rotWithShape="0">
              <a:prstClr val="black">
                <a:alpha val="30000"/>
              </a:prstClr>
            </a:outerShdw>
          </a:effectLst>
          <a:scene3d>
            <a:camera prst="orthographicFront"/>
            <a:lightRig rig="threePt" dir="t">
              <a:rot lat="0" lon="0" rev="1200000"/>
            </a:lightRig>
          </a:scene3d>
          <a:sp3d>
            <a:bevelT w="63500" h="25400"/>
          </a:sp3d>
          <a:extLst/>
        </p:spPr>
        <p:style>
          <a:lnRef idx="3">
            <a:schemeClr val="lt1"/>
          </a:lnRef>
          <a:fillRef idx="1">
            <a:schemeClr val="accent3"/>
          </a:fillRef>
          <a:effectRef idx="1">
            <a:schemeClr val="accent3"/>
          </a:effectRef>
          <a:fontRef idx="minor">
            <a:schemeClr val="lt1"/>
          </a:fontRef>
        </p:style>
        <p:txBody>
          <a:bodyPr lIns="72567" tIns="36283" rIns="72567" bIns="36283" anchor="ctr"/>
          <a:lstStyle/>
          <a:p>
            <a:pPr fontAlgn="auto">
              <a:spcBef>
                <a:spcPts val="0"/>
              </a:spcBef>
              <a:spcAft>
                <a:spcPts val="0"/>
              </a:spcAft>
              <a:buClr>
                <a:srgbClr val="CC9900"/>
              </a:buClr>
              <a:buFont typeface="Wingdings" pitchFamily="2" charset="2"/>
              <a:buChar char="n"/>
              <a:defRPr/>
            </a:pPr>
            <a:endParaRPr lang="zh-CN" altLang="en-US" sz="1400" b="1" dirty="0">
              <a:solidFill>
                <a:srgbClr val="FFFFFF"/>
              </a:solidFill>
            </a:endParaRPr>
          </a:p>
        </p:txBody>
      </p:sp>
      <p:sp>
        <p:nvSpPr>
          <p:cNvPr id="76835" name="Rectangle 2"/>
          <p:cNvSpPr>
            <a:spLocks noGrp="1" noChangeArrowheads="1"/>
          </p:cNvSpPr>
          <p:nvPr>
            <p:ph type="title" idx="4294967295"/>
          </p:nvPr>
        </p:nvSpPr>
        <p:spPr bwMode="auto">
          <a:xfrm>
            <a:off x="570994" y="1454809"/>
            <a:ext cx="8320088" cy="1517650"/>
          </a:xfrm>
          <a:prstGeom prst="rect">
            <a:avLst/>
          </a:prstGeom>
          <a:noFill/>
          <a:ln>
            <a:miter lim="800000"/>
            <a:headEnd/>
            <a:tailEnd/>
          </a:ln>
        </p:spPr>
        <p:txBody>
          <a:bodyPr lIns="71410" tIns="35705" rIns="71410" bIns="35705"/>
          <a:lstStyle/>
          <a:p>
            <a:pPr algn="ctr" eaLnBrk="1" hangingPunct="1">
              <a:lnSpc>
                <a:spcPct val="120000"/>
              </a:lnSpc>
            </a:pPr>
            <a:r>
              <a:rPr lang="zh-CN" altLang="en-US" sz="4600" dirty="0" smtClean="0">
                <a:latin typeface="华文细黑" pitchFamily="2" charset="-122"/>
              </a:rPr>
              <a:t> 感谢您长期的关心与支持！</a:t>
            </a:r>
          </a:p>
        </p:txBody>
      </p:sp>
    </p:spTree>
  </p:cSld>
  <p:clrMapOvr>
    <a:masterClrMapping/>
  </p:clrMapOvr>
  <p:transition advClick="0" advTm="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圆角矩形 206"/>
          <p:cNvSpPr/>
          <p:nvPr/>
        </p:nvSpPr>
        <p:spPr bwMode="auto">
          <a:xfrm>
            <a:off x="558053" y="2138097"/>
            <a:ext cx="7987553" cy="1109382"/>
          </a:xfrm>
          <a:prstGeom prst="roundRect">
            <a:avLst/>
          </a:prstGeom>
          <a:noFill/>
          <a:ln w="254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08" name="圆角矩形 207"/>
          <p:cNvSpPr/>
          <p:nvPr/>
        </p:nvSpPr>
        <p:spPr bwMode="auto">
          <a:xfrm>
            <a:off x="558053" y="828124"/>
            <a:ext cx="7987553" cy="1109382"/>
          </a:xfrm>
          <a:prstGeom prst="roundRect">
            <a:avLst/>
          </a:prstGeom>
          <a:noFill/>
          <a:ln w="254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06" name="圆角矩形 205"/>
          <p:cNvSpPr/>
          <p:nvPr/>
        </p:nvSpPr>
        <p:spPr bwMode="auto">
          <a:xfrm>
            <a:off x="4988959" y="3415574"/>
            <a:ext cx="3556747" cy="1344706"/>
          </a:xfrm>
          <a:prstGeom prst="roundRect">
            <a:avLst/>
          </a:prstGeom>
          <a:noFill/>
          <a:ln w="254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05" name="圆角矩形 204"/>
          <p:cNvSpPr/>
          <p:nvPr/>
        </p:nvSpPr>
        <p:spPr bwMode="auto">
          <a:xfrm>
            <a:off x="571499" y="3415574"/>
            <a:ext cx="3556747" cy="1344706"/>
          </a:xfrm>
          <a:prstGeom prst="roundRect">
            <a:avLst/>
          </a:prstGeom>
          <a:noFill/>
          <a:ln w="254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grpSp>
        <p:nvGrpSpPr>
          <p:cNvPr id="2" name="组合 1"/>
          <p:cNvGrpSpPr/>
          <p:nvPr/>
        </p:nvGrpSpPr>
        <p:grpSpPr>
          <a:xfrm>
            <a:off x="4101111" y="918216"/>
            <a:ext cx="900000" cy="900000"/>
            <a:chOff x="2447123" y="769172"/>
            <a:chExt cx="900000" cy="900000"/>
          </a:xfrm>
        </p:grpSpPr>
        <p:sp>
          <p:nvSpPr>
            <p:cNvPr id="3" name="Freeform 6"/>
            <p:cNvSpPr>
              <a:spLocks noChangeAspect="1"/>
            </p:cNvSpPr>
            <p:nvPr/>
          </p:nvSpPr>
          <p:spPr bwMode="auto">
            <a:xfrm>
              <a:off x="2447123" y="769172"/>
              <a:ext cx="900000" cy="900000"/>
            </a:xfrm>
            <a:custGeom>
              <a:avLst/>
              <a:gdLst/>
              <a:ahLst/>
              <a:cxnLst>
                <a:cxn ang="0">
                  <a:pos x="2041" y="3695"/>
                </a:cxn>
                <a:cxn ang="0">
                  <a:pos x="2314" y="3646"/>
                </a:cxn>
                <a:cxn ang="0">
                  <a:pos x="2572" y="3558"/>
                </a:cxn>
                <a:cxn ang="0">
                  <a:pos x="2811" y="3435"/>
                </a:cxn>
                <a:cxn ang="0">
                  <a:pos x="3028" y="3280"/>
                </a:cxn>
                <a:cxn ang="0">
                  <a:pos x="3222" y="3096"/>
                </a:cxn>
                <a:cxn ang="0">
                  <a:pos x="3387" y="2887"/>
                </a:cxn>
                <a:cxn ang="0">
                  <a:pos x="3521" y="2653"/>
                </a:cxn>
                <a:cxn ang="0">
                  <a:pos x="3620" y="2402"/>
                </a:cxn>
                <a:cxn ang="0">
                  <a:pos x="3683" y="2134"/>
                </a:cxn>
                <a:cxn ang="0">
                  <a:pos x="3704" y="1853"/>
                </a:cxn>
                <a:cxn ang="0">
                  <a:pos x="3683" y="1570"/>
                </a:cxn>
                <a:cxn ang="0">
                  <a:pos x="3620" y="1302"/>
                </a:cxn>
                <a:cxn ang="0">
                  <a:pos x="3521" y="1051"/>
                </a:cxn>
                <a:cxn ang="0">
                  <a:pos x="3387" y="818"/>
                </a:cxn>
                <a:cxn ang="0">
                  <a:pos x="3222" y="608"/>
                </a:cxn>
                <a:cxn ang="0">
                  <a:pos x="3028" y="424"/>
                </a:cxn>
                <a:cxn ang="0">
                  <a:pos x="2811" y="269"/>
                </a:cxn>
                <a:cxn ang="0">
                  <a:pos x="2572" y="146"/>
                </a:cxn>
                <a:cxn ang="0">
                  <a:pos x="2314" y="59"/>
                </a:cxn>
                <a:cxn ang="0">
                  <a:pos x="2041" y="10"/>
                </a:cxn>
                <a:cxn ang="0">
                  <a:pos x="1757" y="3"/>
                </a:cxn>
                <a:cxn ang="0">
                  <a:pos x="1479" y="38"/>
                </a:cxn>
                <a:cxn ang="0">
                  <a:pos x="1216" y="113"/>
                </a:cxn>
                <a:cxn ang="0">
                  <a:pos x="971" y="224"/>
                </a:cxn>
                <a:cxn ang="0">
                  <a:pos x="745" y="369"/>
                </a:cxn>
                <a:cxn ang="0">
                  <a:pos x="544" y="544"/>
                </a:cxn>
                <a:cxn ang="0">
                  <a:pos x="369" y="745"/>
                </a:cxn>
                <a:cxn ang="0">
                  <a:pos x="224" y="971"/>
                </a:cxn>
                <a:cxn ang="0">
                  <a:pos x="113" y="1217"/>
                </a:cxn>
                <a:cxn ang="0">
                  <a:pos x="37" y="1480"/>
                </a:cxn>
                <a:cxn ang="0">
                  <a:pos x="3" y="1757"/>
                </a:cxn>
                <a:cxn ang="0">
                  <a:pos x="10" y="2041"/>
                </a:cxn>
                <a:cxn ang="0">
                  <a:pos x="59" y="2314"/>
                </a:cxn>
                <a:cxn ang="0">
                  <a:pos x="145" y="2572"/>
                </a:cxn>
                <a:cxn ang="0">
                  <a:pos x="269" y="2811"/>
                </a:cxn>
                <a:cxn ang="0">
                  <a:pos x="424" y="3028"/>
                </a:cxn>
                <a:cxn ang="0">
                  <a:pos x="608" y="3222"/>
                </a:cxn>
                <a:cxn ang="0">
                  <a:pos x="818" y="3387"/>
                </a:cxn>
                <a:cxn ang="0">
                  <a:pos x="1050" y="3521"/>
                </a:cxn>
                <a:cxn ang="0">
                  <a:pos x="1302" y="3620"/>
                </a:cxn>
                <a:cxn ang="0">
                  <a:pos x="1570" y="3683"/>
                </a:cxn>
                <a:cxn ang="0">
                  <a:pos x="1852" y="3704"/>
                </a:cxn>
              </a:cxnLst>
              <a:rect l="0" t="0" r="r" b="b"/>
              <a:pathLst>
                <a:path w="3704" h="3704">
                  <a:moveTo>
                    <a:pt x="1852" y="3704"/>
                  </a:moveTo>
                  <a:lnTo>
                    <a:pt x="1947" y="3702"/>
                  </a:lnTo>
                  <a:lnTo>
                    <a:pt x="2041" y="3695"/>
                  </a:lnTo>
                  <a:lnTo>
                    <a:pt x="2134" y="3683"/>
                  </a:lnTo>
                  <a:lnTo>
                    <a:pt x="2224" y="3666"/>
                  </a:lnTo>
                  <a:lnTo>
                    <a:pt x="2314" y="3646"/>
                  </a:lnTo>
                  <a:lnTo>
                    <a:pt x="2402" y="3620"/>
                  </a:lnTo>
                  <a:lnTo>
                    <a:pt x="2487" y="3591"/>
                  </a:lnTo>
                  <a:lnTo>
                    <a:pt x="2572" y="3558"/>
                  </a:lnTo>
                  <a:lnTo>
                    <a:pt x="2653" y="3521"/>
                  </a:lnTo>
                  <a:lnTo>
                    <a:pt x="2734" y="3480"/>
                  </a:lnTo>
                  <a:lnTo>
                    <a:pt x="2811" y="3435"/>
                  </a:lnTo>
                  <a:lnTo>
                    <a:pt x="2887" y="3387"/>
                  </a:lnTo>
                  <a:lnTo>
                    <a:pt x="2959" y="3335"/>
                  </a:lnTo>
                  <a:lnTo>
                    <a:pt x="3028" y="3280"/>
                  </a:lnTo>
                  <a:lnTo>
                    <a:pt x="3096" y="3222"/>
                  </a:lnTo>
                  <a:lnTo>
                    <a:pt x="3161" y="3161"/>
                  </a:lnTo>
                  <a:lnTo>
                    <a:pt x="3222" y="3096"/>
                  </a:lnTo>
                  <a:lnTo>
                    <a:pt x="3280" y="3028"/>
                  </a:lnTo>
                  <a:lnTo>
                    <a:pt x="3335" y="2959"/>
                  </a:lnTo>
                  <a:lnTo>
                    <a:pt x="3387" y="2887"/>
                  </a:lnTo>
                  <a:lnTo>
                    <a:pt x="3435" y="2811"/>
                  </a:lnTo>
                  <a:lnTo>
                    <a:pt x="3480" y="2734"/>
                  </a:lnTo>
                  <a:lnTo>
                    <a:pt x="3521" y="2653"/>
                  </a:lnTo>
                  <a:lnTo>
                    <a:pt x="3558" y="2572"/>
                  </a:lnTo>
                  <a:lnTo>
                    <a:pt x="3591" y="2487"/>
                  </a:lnTo>
                  <a:lnTo>
                    <a:pt x="3620" y="2402"/>
                  </a:lnTo>
                  <a:lnTo>
                    <a:pt x="3646" y="2314"/>
                  </a:lnTo>
                  <a:lnTo>
                    <a:pt x="3666" y="2224"/>
                  </a:lnTo>
                  <a:lnTo>
                    <a:pt x="3683" y="2134"/>
                  </a:lnTo>
                  <a:lnTo>
                    <a:pt x="3695" y="2041"/>
                  </a:lnTo>
                  <a:lnTo>
                    <a:pt x="3702" y="1947"/>
                  </a:lnTo>
                  <a:lnTo>
                    <a:pt x="3704" y="1853"/>
                  </a:lnTo>
                  <a:lnTo>
                    <a:pt x="3702" y="1757"/>
                  </a:lnTo>
                  <a:lnTo>
                    <a:pt x="3695" y="1663"/>
                  </a:lnTo>
                  <a:lnTo>
                    <a:pt x="3683" y="1570"/>
                  </a:lnTo>
                  <a:lnTo>
                    <a:pt x="3666" y="1480"/>
                  </a:lnTo>
                  <a:lnTo>
                    <a:pt x="3646" y="1390"/>
                  </a:lnTo>
                  <a:lnTo>
                    <a:pt x="3620" y="1302"/>
                  </a:lnTo>
                  <a:lnTo>
                    <a:pt x="3591" y="1217"/>
                  </a:lnTo>
                  <a:lnTo>
                    <a:pt x="3558" y="1132"/>
                  </a:lnTo>
                  <a:lnTo>
                    <a:pt x="3521" y="1051"/>
                  </a:lnTo>
                  <a:lnTo>
                    <a:pt x="3480" y="971"/>
                  </a:lnTo>
                  <a:lnTo>
                    <a:pt x="3435" y="893"/>
                  </a:lnTo>
                  <a:lnTo>
                    <a:pt x="3387" y="818"/>
                  </a:lnTo>
                  <a:lnTo>
                    <a:pt x="3335" y="745"/>
                  </a:lnTo>
                  <a:lnTo>
                    <a:pt x="3280" y="676"/>
                  </a:lnTo>
                  <a:lnTo>
                    <a:pt x="3222" y="608"/>
                  </a:lnTo>
                  <a:lnTo>
                    <a:pt x="3161" y="544"/>
                  </a:lnTo>
                  <a:lnTo>
                    <a:pt x="3096" y="482"/>
                  </a:lnTo>
                  <a:lnTo>
                    <a:pt x="3028" y="424"/>
                  </a:lnTo>
                  <a:lnTo>
                    <a:pt x="2959" y="369"/>
                  </a:lnTo>
                  <a:lnTo>
                    <a:pt x="2887" y="317"/>
                  </a:lnTo>
                  <a:lnTo>
                    <a:pt x="2811" y="269"/>
                  </a:lnTo>
                  <a:lnTo>
                    <a:pt x="2734" y="224"/>
                  </a:lnTo>
                  <a:lnTo>
                    <a:pt x="2653" y="183"/>
                  </a:lnTo>
                  <a:lnTo>
                    <a:pt x="2572" y="146"/>
                  </a:lnTo>
                  <a:lnTo>
                    <a:pt x="2487" y="113"/>
                  </a:lnTo>
                  <a:lnTo>
                    <a:pt x="2402" y="84"/>
                  </a:lnTo>
                  <a:lnTo>
                    <a:pt x="2314" y="59"/>
                  </a:lnTo>
                  <a:lnTo>
                    <a:pt x="2224" y="38"/>
                  </a:lnTo>
                  <a:lnTo>
                    <a:pt x="2134" y="21"/>
                  </a:lnTo>
                  <a:lnTo>
                    <a:pt x="2041" y="10"/>
                  </a:lnTo>
                  <a:lnTo>
                    <a:pt x="1947" y="3"/>
                  </a:lnTo>
                  <a:lnTo>
                    <a:pt x="1852" y="0"/>
                  </a:lnTo>
                  <a:lnTo>
                    <a:pt x="1757" y="3"/>
                  </a:lnTo>
                  <a:lnTo>
                    <a:pt x="1663" y="10"/>
                  </a:lnTo>
                  <a:lnTo>
                    <a:pt x="1570" y="21"/>
                  </a:lnTo>
                  <a:lnTo>
                    <a:pt x="1479" y="38"/>
                  </a:lnTo>
                  <a:lnTo>
                    <a:pt x="1390" y="59"/>
                  </a:lnTo>
                  <a:lnTo>
                    <a:pt x="1302" y="84"/>
                  </a:lnTo>
                  <a:lnTo>
                    <a:pt x="1216" y="113"/>
                  </a:lnTo>
                  <a:lnTo>
                    <a:pt x="1132" y="146"/>
                  </a:lnTo>
                  <a:lnTo>
                    <a:pt x="1050" y="183"/>
                  </a:lnTo>
                  <a:lnTo>
                    <a:pt x="971" y="224"/>
                  </a:lnTo>
                  <a:lnTo>
                    <a:pt x="892" y="269"/>
                  </a:lnTo>
                  <a:lnTo>
                    <a:pt x="818" y="317"/>
                  </a:lnTo>
                  <a:lnTo>
                    <a:pt x="745" y="369"/>
                  </a:lnTo>
                  <a:lnTo>
                    <a:pt x="675" y="424"/>
                  </a:lnTo>
                  <a:lnTo>
                    <a:pt x="608" y="482"/>
                  </a:lnTo>
                  <a:lnTo>
                    <a:pt x="544" y="544"/>
                  </a:lnTo>
                  <a:lnTo>
                    <a:pt x="482" y="608"/>
                  </a:lnTo>
                  <a:lnTo>
                    <a:pt x="424" y="676"/>
                  </a:lnTo>
                  <a:lnTo>
                    <a:pt x="369" y="745"/>
                  </a:lnTo>
                  <a:lnTo>
                    <a:pt x="317" y="818"/>
                  </a:lnTo>
                  <a:lnTo>
                    <a:pt x="269" y="893"/>
                  </a:lnTo>
                  <a:lnTo>
                    <a:pt x="224" y="971"/>
                  </a:lnTo>
                  <a:lnTo>
                    <a:pt x="183" y="1051"/>
                  </a:lnTo>
                  <a:lnTo>
                    <a:pt x="145" y="1132"/>
                  </a:lnTo>
                  <a:lnTo>
                    <a:pt x="113" y="1217"/>
                  </a:lnTo>
                  <a:lnTo>
                    <a:pt x="83" y="1302"/>
                  </a:lnTo>
                  <a:lnTo>
                    <a:pt x="59" y="1390"/>
                  </a:lnTo>
                  <a:lnTo>
                    <a:pt x="37" y="1480"/>
                  </a:lnTo>
                  <a:lnTo>
                    <a:pt x="21" y="1570"/>
                  </a:lnTo>
                  <a:lnTo>
                    <a:pt x="10" y="1663"/>
                  </a:lnTo>
                  <a:lnTo>
                    <a:pt x="3" y="1757"/>
                  </a:lnTo>
                  <a:lnTo>
                    <a:pt x="0" y="1853"/>
                  </a:lnTo>
                  <a:lnTo>
                    <a:pt x="3" y="1947"/>
                  </a:lnTo>
                  <a:lnTo>
                    <a:pt x="10" y="2041"/>
                  </a:lnTo>
                  <a:lnTo>
                    <a:pt x="21" y="2134"/>
                  </a:lnTo>
                  <a:lnTo>
                    <a:pt x="37" y="2224"/>
                  </a:lnTo>
                  <a:lnTo>
                    <a:pt x="59" y="2314"/>
                  </a:lnTo>
                  <a:lnTo>
                    <a:pt x="83" y="2402"/>
                  </a:lnTo>
                  <a:lnTo>
                    <a:pt x="113" y="2487"/>
                  </a:lnTo>
                  <a:lnTo>
                    <a:pt x="145" y="2572"/>
                  </a:lnTo>
                  <a:lnTo>
                    <a:pt x="183" y="2653"/>
                  </a:lnTo>
                  <a:lnTo>
                    <a:pt x="224" y="2734"/>
                  </a:lnTo>
                  <a:lnTo>
                    <a:pt x="269" y="2811"/>
                  </a:lnTo>
                  <a:lnTo>
                    <a:pt x="317" y="2887"/>
                  </a:lnTo>
                  <a:lnTo>
                    <a:pt x="369" y="2959"/>
                  </a:lnTo>
                  <a:lnTo>
                    <a:pt x="424" y="3028"/>
                  </a:lnTo>
                  <a:lnTo>
                    <a:pt x="482" y="3096"/>
                  </a:lnTo>
                  <a:lnTo>
                    <a:pt x="544" y="3161"/>
                  </a:lnTo>
                  <a:lnTo>
                    <a:pt x="608" y="3222"/>
                  </a:lnTo>
                  <a:lnTo>
                    <a:pt x="675" y="3280"/>
                  </a:lnTo>
                  <a:lnTo>
                    <a:pt x="745" y="3335"/>
                  </a:lnTo>
                  <a:lnTo>
                    <a:pt x="818" y="3387"/>
                  </a:lnTo>
                  <a:lnTo>
                    <a:pt x="892" y="3435"/>
                  </a:lnTo>
                  <a:lnTo>
                    <a:pt x="971" y="3480"/>
                  </a:lnTo>
                  <a:lnTo>
                    <a:pt x="1050" y="3521"/>
                  </a:lnTo>
                  <a:lnTo>
                    <a:pt x="1132" y="3558"/>
                  </a:lnTo>
                  <a:lnTo>
                    <a:pt x="1216" y="3591"/>
                  </a:lnTo>
                  <a:lnTo>
                    <a:pt x="1302" y="3620"/>
                  </a:lnTo>
                  <a:lnTo>
                    <a:pt x="1390" y="3646"/>
                  </a:lnTo>
                  <a:lnTo>
                    <a:pt x="1479" y="3666"/>
                  </a:lnTo>
                  <a:lnTo>
                    <a:pt x="1570" y="3683"/>
                  </a:lnTo>
                  <a:lnTo>
                    <a:pt x="1663" y="3695"/>
                  </a:lnTo>
                  <a:lnTo>
                    <a:pt x="1757" y="3702"/>
                  </a:lnTo>
                  <a:lnTo>
                    <a:pt x="1852" y="3704"/>
                  </a:lnTo>
                  <a:close/>
                </a:path>
              </a:pathLst>
            </a:custGeom>
            <a:solidFill>
              <a:schemeClr val="tx2">
                <a:lumMod val="60000"/>
                <a:lumOff val="40000"/>
              </a:schemeClr>
            </a:solidFill>
            <a:ln w="15875">
              <a:solidFill>
                <a:schemeClr val="bg1"/>
              </a:solidFill>
              <a:round/>
              <a:headEnd/>
              <a:tailEnd/>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mn-lt"/>
                <a:ea typeface="微软雅黑" pitchFamily="34" charset="-122"/>
              </a:endParaRPr>
            </a:p>
          </p:txBody>
        </p:sp>
        <p:sp>
          <p:nvSpPr>
            <p:cNvPr id="4" name="TextBox 21"/>
            <p:cNvSpPr txBox="1">
              <a:spLocks noChangeArrowheads="1"/>
            </p:cNvSpPr>
            <p:nvPr/>
          </p:nvSpPr>
          <p:spPr bwMode="auto">
            <a:xfrm>
              <a:off x="2632722" y="873143"/>
              <a:ext cx="520436" cy="147686"/>
            </a:xfrm>
            <a:prstGeom prst="rect">
              <a:avLst/>
            </a:prstGeom>
            <a:noFill/>
            <a:ln w="9525">
              <a:noFill/>
              <a:miter lim="800000"/>
              <a:headEnd/>
              <a:tailEnd/>
            </a:ln>
          </p:spPr>
          <p:txBody>
            <a:bodyPr wrap="none">
              <a:prstTxWarp prst="textPlain">
                <a:avLst/>
              </a:prstTxWarp>
              <a:spAutoFit/>
            </a:bodyPr>
            <a:lstStyle/>
            <a:p>
              <a:pPr algn="ctr"/>
              <a:r>
                <a:rPr lang="zh-CN" altLang="en-US" sz="1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大学校长</a:t>
              </a:r>
              <a:endParaRPr lang="en-US" sz="1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5" name="组合 4"/>
          <p:cNvGrpSpPr/>
          <p:nvPr/>
        </p:nvGrpSpPr>
        <p:grpSpPr>
          <a:xfrm>
            <a:off x="4101111" y="2248695"/>
            <a:ext cx="900000" cy="900000"/>
            <a:chOff x="2447123" y="1744393"/>
            <a:chExt cx="900000" cy="900000"/>
          </a:xfrm>
        </p:grpSpPr>
        <p:sp>
          <p:nvSpPr>
            <p:cNvPr id="6" name="Freeform 7"/>
            <p:cNvSpPr>
              <a:spLocks noChangeAspect="1"/>
            </p:cNvSpPr>
            <p:nvPr/>
          </p:nvSpPr>
          <p:spPr bwMode="auto">
            <a:xfrm>
              <a:off x="2447123" y="1744393"/>
              <a:ext cx="900000" cy="900000"/>
            </a:xfrm>
            <a:custGeom>
              <a:avLst/>
              <a:gdLst/>
              <a:ahLst/>
              <a:cxnLst>
                <a:cxn ang="0">
                  <a:pos x="2042" y="3695"/>
                </a:cxn>
                <a:cxn ang="0">
                  <a:pos x="2315" y="3646"/>
                </a:cxn>
                <a:cxn ang="0">
                  <a:pos x="2572" y="3558"/>
                </a:cxn>
                <a:cxn ang="0">
                  <a:pos x="2812" y="3435"/>
                </a:cxn>
                <a:cxn ang="0">
                  <a:pos x="3030" y="3280"/>
                </a:cxn>
                <a:cxn ang="0">
                  <a:pos x="3223" y="3097"/>
                </a:cxn>
                <a:cxn ang="0">
                  <a:pos x="3388" y="2887"/>
                </a:cxn>
                <a:cxn ang="0">
                  <a:pos x="3522" y="2653"/>
                </a:cxn>
                <a:cxn ang="0">
                  <a:pos x="3621" y="2402"/>
                </a:cxn>
                <a:cxn ang="0">
                  <a:pos x="3683" y="2134"/>
                </a:cxn>
                <a:cxn ang="0">
                  <a:pos x="3705" y="1852"/>
                </a:cxn>
                <a:cxn ang="0">
                  <a:pos x="3683" y="1571"/>
                </a:cxn>
                <a:cxn ang="0">
                  <a:pos x="3621" y="1302"/>
                </a:cxn>
                <a:cxn ang="0">
                  <a:pos x="3522" y="1051"/>
                </a:cxn>
                <a:cxn ang="0">
                  <a:pos x="3388" y="818"/>
                </a:cxn>
                <a:cxn ang="0">
                  <a:pos x="3223" y="608"/>
                </a:cxn>
                <a:cxn ang="0">
                  <a:pos x="3030" y="424"/>
                </a:cxn>
                <a:cxn ang="0">
                  <a:pos x="2812" y="269"/>
                </a:cxn>
                <a:cxn ang="0">
                  <a:pos x="2572" y="146"/>
                </a:cxn>
                <a:cxn ang="0">
                  <a:pos x="2315" y="59"/>
                </a:cxn>
                <a:cxn ang="0">
                  <a:pos x="2042" y="10"/>
                </a:cxn>
                <a:cxn ang="0">
                  <a:pos x="1758" y="3"/>
                </a:cxn>
                <a:cxn ang="0">
                  <a:pos x="1480" y="38"/>
                </a:cxn>
                <a:cxn ang="0">
                  <a:pos x="1217" y="113"/>
                </a:cxn>
                <a:cxn ang="0">
                  <a:pos x="972" y="224"/>
                </a:cxn>
                <a:cxn ang="0">
                  <a:pos x="746" y="369"/>
                </a:cxn>
                <a:cxn ang="0">
                  <a:pos x="545" y="544"/>
                </a:cxn>
                <a:cxn ang="0">
                  <a:pos x="369" y="745"/>
                </a:cxn>
                <a:cxn ang="0">
                  <a:pos x="225" y="971"/>
                </a:cxn>
                <a:cxn ang="0">
                  <a:pos x="113" y="1217"/>
                </a:cxn>
                <a:cxn ang="0">
                  <a:pos x="39" y="1480"/>
                </a:cxn>
                <a:cxn ang="0">
                  <a:pos x="3" y="1757"/>
                </a:cxn>
                <a:cxn ang="0">
                  <a:pos x="11" y="2041"/>
                </a:cxn>
                <a:cxn ang="0">
                  <a:pos x="59" y="2314"/>
                </a:cxn>
                <a:cxn ang="0">
                  <a:pos x="147" y="2572"/>
                </a:cxn>
                <a:cxn ang="0">
                  <a:pos x="269" y="2811"/>
                </a:cxn>
                <a:cxn ang="0">
                  <a:pos x="424" y="3029"/>
                </a:cxn>
                <a:cxn ang="0">
                  <a:pos x="609" y="3222"/>
                </a:cxn>
                <a:cxn ang="0">
                  <a:pos x="819" y="3387"/>
                </a:cxn>
                <a:cxn ang="0">
                  <a:pos x="1051" y="3521"/>
                </a:cxn>
                <a:cxn ang="0">
                  <a:pos x="1303" y="3620"/>
                </a:cxn>
                <a:cxn ang="0">
                  <a:pos x="1572" y="3683"/>
                </a:cxn>
                <a:cxn ang="0">
                  <a:pos x="1853" y="3704"/>
                </a:cxn>
              </a:cxnLst>
              <a:rect l="0" t="0" r="r" b="b"/>
              <a:pathLst>
                <a:path w="3705" h="3704">
                  <a:moveTo>
                    <a:pt x="1853" y="3704"/>
                  </a:moveTo>
                  <a:lnTo>
                    <a:pt x="1948" y="3702"/>
                  </a:lnTo>
                  <a:lnTo>
                    <a:pt x="2042" y="3695"/>
                  </a:lnTo>
                  <a:lnTo>
                    <a:pt x="2134" y="3683"/>
                  </a:lnTo>
                  <a:lnTo>
                    <a:pt x="2225" y="3666"/>
                  </a:lnTo>
                  <a:lnTo>
                    <a:pt x="2315" y="3646"/>
                  </a:lnTo>
                  <a:lnTo>
                    <a:pt x="2402" y="3620"/>
                  </a:lnTo>
                  <a:lnTo>
                    <a:pt x="2489" y="3591"/>
                  </a:lnTo>
                  <a:lnTo>
                    <a:pt x="2572" y="3558"/>
                  </a:lnTo>
                  <a:lnTo>
                    <a:pt x="2655" y="3521"/>
                  </a:lnTo>
                  <a:lnTo>
                    <a:pt x="2735" y="3480"/>
                  </a:lnTo>
                  <a:lnTo>
                    <a:pt x="2812" y="3435"/>
                  </a:lnTo>
                  <a:lnTo>
                    <a:pt x="2887" y="3387"/>
                  </a:lnTo>
                  <a:lnTo>
                    <a:pt x="2960" y="3335"/>
                  </a:lnTo>
                  <a:lnTo>
                    <a:pt x="3030" y="3280"/>
                  </a:lnTo>
                  <a:lnTo>
                    <a:pt x="3097" y="3222"/>
                  </a:lnTo>
                  <a:lnTo>
                    <a:pt x="3161" y="3161"/>
                  </a:lnTo>
                  <a:lnTo>
                    <a:pt x="3223" y="3097"/>
                  </a:lnTo>
                  <a:lnTo>
                    <a:pt x="3281" y="3029"/>
                  </a:lnTo>
                  <a:lnTo>
                    <a:pt x="3336" y="2959"/>
                  </a:lnTo>
                  <a:lnTo>
                    <a:pt x="3388" y="2887"/>
                  </a:lnTo>
                  <a:lnTo>
                    <a:pt x="3437" y="2811"/>
                  </a:lnTo>
                  <a:lnTo>
                    <a:pt x="3480" y="2734"/>
                  </a:lnTo>
                  <a:lnTo>
                    <a:pt x="3522" y="2653"/>
                  </a:lnTo>
                  <a:lnTo>
                    <a:pt x="3559" y="2572"/>
                  </a:lnTo>
                  <a:lnTo>
                    <a:pt x="3593" y="2487"/>
                  </a:lnTo>
                  <a:lnTo>
                    <a:pt x="3621" y="2402"/>
                  </a:lnTo>
                  <a:lnTo>
                    <a:pt x="3647" y="2314"/>
                  </a:lnTo>
                  <a:lnTo>
                    <a:pt x="3667" y="2224"/>
                  </a:lnTo>
                  <a:lnTo>
                    <a:pt x="3683" y="2134"/>
                  </a:lnTo>
                  <a:lnTo>
                    <a:pt x="3695" y="2041"/>
                  </a:lnTo>
                  <a:lnTo>
                    <a:pt x="3703" y="1947"/>
                  </a:lnTo>
                  <a:lnTo>
                    <a:pt x="3705" y="1852"/>
                  </a:lnTo>
                  <a:lnTo>
                    <a:pt x="3703" y="1757"/>
                  </a:lnTo>
                  <a:lnTo>
                    <a:pt x="3695" y="1663"/>
                  </a:lnTo>
                  <a:lnTo>
                    <a:pt x="3683" y="1571"/>
                  </a:lnTo>
                  <a:lnTo>
                    <a:pt x="3667" y="1480"/>
                  </a:lnTo>
                  <a:lnTo>
                    <a:pt x="3647" y="1390"/>
                  </a:lnTo>
                  <a:lnTo>
                    <a:pt x="3621" y="1302"/>
                  </a:lnTo>
                  <a:lnTo>
                    <a:pt x="3593" y="1217"/>
                  </a:lnTo>
                  <a:lnTo>
                    <a:pt x="3559" y="1132"/>
                  </a:lnTo>
                  <a:lnTo>
                    <a:pt x="3522" y="1051"/>
                  </a:lnTo>
                  <a:lnTo>
                    <a:pt x="3480" y="971"/>
                  </a:lnTo>
                  <a:lnTo>
                    <a:pt x="3437" y="893"/>
                  </a:lnTo>
                  <a:lnTo>
                    <a:pt x="3388" y="818"/>
                  </a:lnTo>
                  <a:lnTo>
                    <a:pt x="3336" y="745"/>
                  </a:lnTo>
                  <a:lnTo>
                    <a:pt x="3281" y="676"/>
                  </a:lnTo>
                  <a:lnTo>
                    <a:pt x="3223" y="608"/>
                  </a:lnTo>
                  <a:lnTo>
                    <a:pt x="3161" y="544"/>
                  </a:lnTo>
                  <a:lnTo>
                    <a:pt x="3097" y="482"/>
                  </a:lnTo>
                  <a:lnTo>
                    <a:pt x="3030" y="424"/>
                  </a:lnTo>
                  <a:lnTo>
                    <a:pt x="2960" y="369"/>
                  </a:lnTo>
                  <a:lnTo>
                    <a:pt x="2887" y="317"/>
                  </a:lnTo>
                  <a:lnTo>
                    <a:pt x="2812" y="269"/>
                  </a:lnTo>
                  <a:lnTo>
                    <a:pt x="2735" y="224"/>
                  </a:lnTo>
                  <a:lnTo>
                    <a:pt x="2655" y="183"/>
                  </a:lnTo>
                  <a:lnTo>
                    <a:pt x="2572" y="146"/>
                  </a:lnTo>
                  <a:lnTo>
                    <a:pt x="2489" y="113"/>
                  </a:lnTo>
                  <a:lnTo>
                    <a:pt x="2402" y="83"/>
                  </a:lnTo>
                  <a:lnTo>
                    <a:pt x="2315" y="59"/>
                  </a:lnTo>
                  <a:lnTo>
                    <a:pt x="2225" y="38"/>
                  </a:lnTo>
                  <a:lnTo>
                    <a:pt x="2134" y="21"/>
                  </a:lnTo>
                  <a:lnTo>
                    <a:pt x="2042" y="10"/>
                  </a:lnTo>
                  <a:lnTo>
                    <a:pt x="1948" y="3"/>
                  </a:lnTo>
                  <a:lnTo>
                    <a:pt x="1853" y="0"/>
                  </a:lnTo>
                  <a:lnTo>
                    <a:pt x="1758" y="3"/>
                  </a:lnTo>
                  <a:lnTo>
                    <a:pt x="1664" y="10"/>
                  </a:lnTo>
                  <a:lnTo>
                    <a:pt x="1572" y="21"/>
                  </a:lnTo>
                  <a:lnTo>
                    <a:pt x="1480" y="38"/>
                  </a:lnTo>
                  <a:lnTo>
                    <a:pt x="1391" y="59"/>
                  </a:lnTo>
                  <a:lnTo>
                    <a:pt x="1303" y="83"/>
                  </a:lnTo>
                  <a:lnTo>
                    <a:pt x="1217" y="113"/>
                  </a:lnTo>
                  <a:lnTo>
                    <a:pt x="1134" y="146"/>
                  </a:lnTo>
                  <a:lnTo>
                    <a:pt x="1051" y="183"/>
                  </a:lnTo>
                  <a:lnTo>
                    <a:pt x="972" y="224"/>
                  </a:lnTo>
                  <a:lnTo>
                    <a:pt x="894" y="269"/>
                  </a:lnTo>
                  <a:lnTo>
                    <a:pt x="819" y="317"/>
                  </a:lnTo>
                  <a:lnTo>
                    <a:pt x="746" y="369"/>
                  </a:lnTo>
                  <a:lnTo>
                    <a:pt x="676" y="424"/>
                  </a:lnTo>
                  <a:lnTo>
                    <a:pt x="609" y="482"/>
                  </a:lnTo>
                  <a:lnTo>
                    <a:pt x="545" y="544"/>
                  </a:lnTo>
                  <a:lnTo>
                    <a:pt x="483" y="608"/>
                  </a:lnTo>
                  <a:lnTo>
                    <a:pt x="424" y="676"/>
                  </a:lnTo>
                  <a:lnTo>
                    <a:pt x="369" y="745"/>
                  </a:lnTo>
                  <a:lnTo>
                    <a:pt x="318" y="818"/>
                  </a:lnTo>
                  <a:lnTo>
                    <a:pt x="269" y="893"/>
                  </a:lnTo>
                  <a:lnTo>
                    <a:pt x="225" y="971"/>
                  </a:lnTo>
                  <a:lnTo>
                    <a:pt x="184" y="1051"/>
                  </a:lnTo>
                  <a:lnTo>
                    <a:pt x="147" y="1132"/>
                  </a:lnTo>
                  <a:lnTo>
                    <a:pt x="113" y="1217"/>
                  </a:lnTo>
                  <a:lnTo>
                    <a:pt x="84" y="1302"/>
                  </a:lnTo>
                  <a:lnTo>
                    <a:pt x="59" y="1390"/>
                  </a:lnTo>
                  <a:lnTo>
                    <a:pt x="39" y="1480"/>
                  </a:lnTo>
                  <a:lnTo>
                    <a:pt x="22" y="1571"/>
                  </a:lnTo>
                  <a:lnTo>
                    <a:pt x="11" y="1663"/>
                  </a:lnTo>
                  <a:lnTo>
                    <a:pt x="3" y="1757"/>
                  </a:lnTo>
                  <a:lnTo>
                    <a:pt x="0" y="1852"/>
                  </a:lnTo>
                  <a:lnTo>
                    <a:pt x="3" y="1947"/>
                  </a:lnTo>
                  <a:lnTo>
                    <a:pt x="11" y="2041"/>
                  </a:lnTo>
                  <a:lnTo>
                    <a:pt x="22" y="2134"/>
                  </a:lnTo>
                  <a:lnTo>
                    <a:pt x="39" y="2224"/>
                  </a:lnTo>
                  <a:lnTo>
                    <a:pt x="59" y="2314"/>
                  </a:lnTo>
                  <a:lnTo>
                    <a:pt x="84" y="2402"/>
                  </a:lnTo>
                  <a:lnTo>
                    <a:pt x="113" y="2487"/>
                  </a:lnTo>
                  <a:lnTo>
                    <a:pt x="147" y="2572"/>
                  </a:lnTo>
                  <a:lnTo>
                    <a:pt x="184" y="2653"/>
                  </a:lnTo>
                  <a:lnTo>
                    <a:pt x="225" y="2734"/>
                  </a:lnTo>
                  <a:lnTo>
                    <a:pt x="269" y="2811"/>
                  </a:lnTo>
                  <a:lnTo>
                    <a:pt x="318" y="2887"/>
                  </a:lnTo>
                  <a:lnTo>
                    <a:pt x="369" y="2959"/>
                  </a:lnTo>
                  <a:lnTo>
                    <a:pt x="424" y="3029"/>
                  </a:lnTo>
                  <a:lnTo>
                    <a:pt x="483" y="3097"/>
                  </a:lnTo>
                  <a:lnTo>
                    <a:pt x="545" y="3161"/>
                  </a:lnTo>
                  <a:lnTo>
                    <a:pt x="609" y="3222"/>
                  </a:lnTo>
                  <a:lnTo>
                    <a:pt x="676" y="3280"/>
                  </a:lnTo>
                  <a:lnTo>
                    <a:pt x="746" y="3335"/>
                  </a:lnTo>
                  <a:lnTo>
                    <a:pt x="819" y="3387"/>
                  </a:lnTo>
                  <a:lnTo>
                    <a:pt x="894" y="3435"/>
                  </a:lnTo>
                  <a:lnTo>
                    <a:pt x="972" y="3480"/>
                  </a:lnTo>
                  <a:lnTo>
                    <a:pt x="1051" y="3521"/>
                  </a:lnTo>
                  <a:lnTo>
                    <a:pt x="1134" y="3558"/>
                  </a:lnTo>
                  <a:lnTo>
                    <a:pt x="1217" y="3591"/>
                  </a:lnTo>
                  <a:lnTo>
                    <a:pt x="1303" y="3620"/>
                  </a:lnTo>
                  <a:lnTo>
                    <a:pt x="1391" y="3646"/>
                  </a:lnTo>
                  <a:lnTo>
                    <a:pt x="1480" y="3666"/>
                  </a:lnTo>
                  <a:lnTo>
                    <a:pt x="1572" y="3683"/>
                  </a:lnTo>
                  <a:lnTo>
                    <a:pt x="1664" y="3695"/>
                  </a:lnTo>
                  <a:lnTo>
                    <a:pt x="1758" y="3702"/>
                  </a:lnTo>
                  <a:lnTo>
                    <a:pt x="1853" y="3704"/>
                  </a:lnTo>
                  <a:close/>
                </a:path>
              </a:pathLst>
            </a:custGeom>
            <a:solidFill>
              <a:schemeClr val="accent2">
                <a:lumMod val="75000"/>
              </a:schemeClr>
            </a:solidFill>
            <a:ln w="15875">
              <a:solidFill>
                <a:schemeClr val="bg1"/>
              </a:solidFill>
              <a:round/>
              <a:headEnd/>
              <a:tailEnd/>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mn-lt"/>
                <a:ea typeface="微软雅黑" pitchFamily="34" charset="-122"/>
              </a:endParaRPr>
            </a:p>
          </p:txBody>
        </p:sp>
        <p:sp>
          <p:nvSpPr>
            <p:cNvPr id="7" name="TextBox 21"/>
            <p:cNvSpPr txBox="1">
              <a:spLocks noChangeArrowheads="1"/>
            </p:cNvSpPr>
            <p:nvPr/>
          </p:nvSpPr>
          <p:spPr bwMode="auto">
            <a:xfrm>
              <a:off x="2638042" y="1842221"/>
              <a:ext cx="529868" cy="156622"/>
            </a:xfrm>
            <a:prstGeom prst="rect">
              <a:avLst/>
            </a:prstGeom>
            <a:noFill/>
            <a:ln w="9525">
              <a:noFill/>
              <a:miter lim="800000"/>
              <a:headEnd/>
              <a:tailEnd/>
            </a:ln>
          </p:spPr>
          <p:txBody>
            <a:bodyPr wrap="none">
              <a:prstTxWarp prst="textPlain">
                <a:avLst/>
              </a:prstTxWarp>
              <a:spAutoFit/>
            </a:bodyPr>
            <a:lstStyle/>
            <a:p>
              <a:pPr algn="ctr"/>
              <a:r>
                <a:rPr lang="zh-CN" altLang="en-US" sz="1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信息中心主任</a:t>
              </a:r>
              <a:endParaRPr lang="en-US" sz="1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8" name="组合 7"/>
          <p:cNvGrpSpPr/>
          <p:nvPr/>
        </p:nvGrpSpPr>
        <p:grpSpPr>
          <a:xfrm>
            <a:off x="5136538" y="3495245"/>
            <a:ext cx="900000" cy="900000"/>
            <a:chOff x="2447123" y="3791066"/>
            <a:chExt cx="900000" cy="900000"/>
          </a:xfrm>
        </p:grpSpPr>
        <p:sp>
          <p:nvSpPr>
            <p:cNvPr id="9" name="Freeform 9"/>
            <p:cNvSpPr>
              <a:spLocks noChangeAspect="1"/>
            </p:cNvSpPr>
            <p:nvPr/>
          </p:nvSpPr>
          <p:spPr bwMode="auto">
            <a:xfrm>
              <a:off x="2447123" y="3791066"/>
              <a:ext cx="900000" cy="900000"/>
            </a:xfrm>
            <a:custGeom>
              <a:avLst/>
              <a:gdLst/>
              <a:ahLst/>
              <a:cxnLst>
                <a:cxn ang="0">
                  <a:pos x="2114" y="3826"/>
                </a:cxn>
                <a:cxn ang="0">
                  <a:pos x="2397" y="3775"/>
                </a:cxn>
                <a:cxn ang="0">
                  <a:pos x="2664" y="3685"/>
                </a:cxn>
                <a:cxn ang="0">
                  <a:pos x="2912" y="3557"/>
                </a:cxn>
                <a:cxn ang="0">
                  <a:pos x="3137" y="3397"/>
                </a:cxn>
                <a:cxn ang="0">
                  <a:pos x="3337" y="3207"/>
                </a:cxn>
                <a:cxn ang="0">
                  <a:pos x="3508" y="2989"/>
                </a:cxn>
                <a:cxn ang="0">
                  <a:pos x="3646" y="2748"/>
                </a:cxn>
                <a:cxn ang="0">
                  <a:pos x="3750" y="2487"/>
                </a:cxn>
                <a:cxn ang="0">
                  <a:pos x="3815" y="2209"/>
                </a:cxn>
                <a:cxn ang="0">
                  <a:pos x="3836" y="1918"/>
                </a:cxn>
                <a:cxn ang="0">
                  <a:pos x="3815" y="1626"/>
                </a:cxn>
                <a:cxn ang="0">
                  <a:pos x="3750" y="1349"/>
                </a:cxn>
                <a:cxn ang="0">
                  <a:pos x="3646" y="1087"/>
                </a:cxn>
                <a:cxn ang="0">
                  <a:pos x="3508" y="847"/>
                </a:cxn>
                <a:cxn ang="0">
                  <a:pos x="3337" y="630"/>
                </a:cxn>
                <a:cxn ang="0">
                  <a:pos x="3137" y="439"/>
                </a:cxn>
                <a:cxn ang="0">
                  <a:pos x="2912" y="278"/>
                </a:cxn>
                <a:cxn ang="0">
                  <a:pos x="2664" y="151"/>
                </a:cxn>
                <a:cxn ang="0">
                  <a:pos x="2397" y="60"/>
                </a:cxn>
                <a:cxn ang="0">
                  <a:pos x="2114" y="10"/>
                </a:cxn>
                <a:cxn ang="0">
                  <a:pos x="1820" y="2"/>
                </a:cxn>
                <a:cxn ang="0">
                  <a:pos x="1533" y="39"/>
                </a:cxn>
                <a:cxn ang="0">
                  <a:pos x="1260" y="117"/>
                </a:cxn>
                <a:cxn ang="0">
                  <a:pos x="1005" y="232"/>
                </a:cxn>
                <a:cxn ang="0">
                  <a:pos x="772" y="382"/>
                </a:cxn>
                <a:cxn ang="0">
                  <a:pos x="563" y="562"/>
                </a:cxn>
                <a:cxn ang="0">
                  <a:pos x="382" y="771"/>
                </a:cxn>
                <a:cxn ang="0">
                  <a:pos x="233" y="1005"/>
                </a:cxn>
                <a:cxn ang="0">
                  <a:pos x="117" y="1259"/>
                </a:cxn>
                <a:cxn ang="0">
                  <a:pos x="39" y="1533"/>
                </a:cxn>
                <a:cxn ang="0">
                  <a:pos x="3" y="1820"/>
                </a:cxn>
                <a:cxn ang="0">
                  <a:pos x="10" y="2113"/>
                </a:cxn>
                <a:cxn ang="0">
                  <a:pos x="60" y="2397"/>
                </a:cxn>
                <a:cxn ang="0">
                  <a:pos x="151" y="2664"/>
                </a:cxn>
                <a:cxn ang="0">
                  <a:pos x="278" y="2911"/>
                </a:cxn>
                <a:cxn ang="0">
                  <a:pos x="439" y="3136"/>
                </a:cxn>
                <a:cxn ang="0">
                  <a:pos x="630" y="3336"/>
                </a:cxn>
                <a:cxn ang="0">
                  <a:pos x="847" y="3507"/>
                </a:cxn>
                <a:cxn ang="0">
                  <a:pos x="1088" y="3646"/>
                </a:cxn>
                <a:cxn ang="0">
                  <a:pos x="1349" y="3749"/>
                </a:cxn>
                <a:cxn ang="0">
                  <a:pos x="1627" y="3814"/>
                </a:cxn>
                <a:cxn ang="0">
                  <a:pos x="1918" y="3836"/>
                </a:cxn>
              </a:cxnLst>
              <a:rect l="0" t="0" r="r" b="b"/>
              <a:pathLst>
                <a:path w="3836" h="3836">
                  <a:moveTo>
                    <a:pt x="1918" y="3836"/>
                  </a:moveTo>
                  <a:lnTo>
                    <a:pt x="2017" y="3833"/>
                  </a:lnTo>
                  <a:lnTo>
                    <a:pt x="2114" y="3826"/>
                  </a:lnTo>
                  <a:lnTo>
                    <a:pt x="2210" y="3814"/>
                  </a:lnTo>
                  <a:lnTo>
                    <a:pt x="2304" y="3797"/>
                  </a:lnTo>
                  <a:lnTo>
                    <a:pt x="2397" y="3775"/>
                  </a:lnTo>
                  <a:lnTo>
                    <a:pt x="2488" y="3749"/>
                  </a:lnTo>
                  <a:lnTo>
                    <a:pt x="2576" y="3719"/>
                  </a:lnTo>
                  <a:lnTo>
                    <a:pt x="2664" y="3685"/>
                  </a:lnTo>
                  <a:lnTo>
                    <a:pt x="2749" y="3646"/>
                  </a:lnTo>
                  <a:lnTo>
                    <a:pt x="2831" y="3604"/>
                  </a:lnTo>
                  <a:lnTo>
                    <a:pt x="2912" y="3557"/>
                  </a:lnTo>
                  <a:lnTo>
                    <a:pt x="2989" y="3507"/>
                  </a:lnTo>
                  <a:lnTo>
                    <a:pt x="3065" y="3454"/>
                  </a:lnTo>
                  <a:lnTo>
                    <a:pt x="3137" y="3397"/>
                  </a:lnTo>
                  <a:lnTo>
                    <a:pt x="3207" y="3336"/>
                  </a:lnTo>
                  <a:lnTo>
                    <a:pt x="3273" y="3273"/>
                  </a:lnTo>
                  <a:lnTo>
                    <a:pt x="3337" y="3207"/>
                  </a:lnTo>
                  <a:lnTo>
                    <a:pt x="3398" y="3136"/>
                  </a:lnTo>
                  <a:lnTo>
                    <a:pt x="3455" y="3064"/>
                  </a:lnTo>
                  <a:lnTo>
                    <a:pt x="3508" y="2989"/>
                  </a:lnTo>
                  <a:lnTo>
                    <a:pt x="3558" y="2911"/>
                  </a:lnTo>
                  <a:lnTo>
                    <a:pt x="3605" y="2831"/>
                  </a:lnTo>
                  <a:lnTo>
                    <a:pt x="3646" y="2748"/>
                  </a:lnTo>
                  <a:lnTo>
                    <a:pt x="3685" y="2664"/>
                  </a:lnTo>
                  <a:lnTo>
                    <a:pt x="3720" y="2576"/>
                  </a:lnTo>
                  <a:lnTo>
                    <a:pt x="3750" y="2487"/>
                  </a:lnTo>
                  <a:lnTo>
                    <a:pt x="3776" y="2397"/>
                  </a:lnTo>
                  <a:lnTo>
                    <a:pt x="3797" y="2304"/>
                  </a:lnTo>
                  <a:lnTo>
                    <a:pt x="3815" y="2209"/>
                  </a:lnTo>
                  <a:lnTo>
                    <a:pt x="3827" y="2113"/>
                  </a:lnTo>
                  <a:lnTo>
                    <a:pt x="3834" y="2017"/>
                  </a:lnTo>
                  <a:lnTo>
                    <a:pt x="3836" y="1918"/>
                  </a:lnTo>
                  <a:lnTo>
                    <a:pt x="3834" y="1820"/>
                  </a:lnTo>
                  <a:lnTo>
                    <a:pt x="3827" y="1722"/>
                  </a:lnTo>
                  <a:lnTo>
                    <a:pt x="3815" y="1626"/>
                  </a:lnTo>
                  <a:lnTo>
                    <a:pt x="3797" y="1533"/>
                  </a:lnTo>
                  <a:lnTo>
                    <a:pt x="3776" y="1440"/>
                  </a:lnTo>
                  <a:lnTo>
                    <a:pt x="3750" y="1349"/>
                  </a:lnTo>
                  <a:lnTo>
                    <a:pt x="3720" y="1259"/>
                  </a:lnTo>
                  <a:lnTo>
                    <a:pt x="3685" y="1173"/>
                  </a:lnTo>
                  <a:lnTo>
                    <a:pt x="3646" y="1087"/>
                  </a:lnTo>
                  <a:lnTo>
                    <a:pt x="3605" y="1005"/>
                  </a:lnTo>
                  <a:lnTo>
                    <a:pt x="3558" y="924"/>
                  </a:lnTo>
                  <a:lnTo>
                    <a:pt x="3508" y="847"/>
                  </a:lnTo>
                  <a:lnTo>
                    <a:pt x="3455" y="771"/>
                  </a:lnTo>
                  <a:lnTo>
                    <a:pt x="3398" y="699"/>
                  </a:lnTo>
                  <a:lnTo>
                    <a:pt x="3337" y="630"/>
                  </a:lnTo>
                  <a:lnTo>
                    <a:pt x="3273" y="562"/>
                  </a:lnTo>
                  <a:lnTo>
                    <a:pt x="3207" y="499"/>
                  </a:lnTo>
                  <a:lnTo>
                    <a:pt x="3137" y="439"/>
                  </a:lnTo>
                  <a:lnTo>
                    <a:pt x="3065" y="382"/>
                  </a:lnTo>
                  <a:lnTo>
                    <a:pt x="2989" y="328"/>
                  </a:lnTo>
                  <a:lnTo>
                    <a:pt x="2912" y="278"/>
                  </a:lnTo>
                  <a:lnTo>
                    <a:pt x="2831" y="232"/>
                  </a:lnTo>
                  <a:lnTo>
                    <a:pt x="2749" y="190"/>
                  </a:lnTo>
                  <a:lnTo>
                    <a:pt x="2664" y="151"/>
                  </a:lnTo>
                  <a:lnTo>
                    <a:pt x="2576" y="117"/>
                  </a:lnTo>
                  <a:lnTo>
                    <a:pt x="2488" y="87"/>
                  </a:lnTo>
                  <a:lnTo>
                    <a:pt x="2397" y="60"/>
                  </a:lnTo>
                  <a:lnTo>
                    <a:pt x="2304" y="39"/>
                  </a:lnTo>
                  <a:lnTo>
                    <a:pt x="2210" y="22"/>
                  </a:lnTo>
                  <a:lnTo>
                    <a:pt x="2114" y="10"/>
                  </a:lnTo>
                  <a:lnTo>
                    <a:pt x="2017" y="2"/>
                  </a:lnTo>
                  <a:lnTo>
                    <a:pt x="1918" y="0"/>
                  </a:lnTo>
                  <a:lnTo>
                    <a:pt x="1820" y="2"/>
                  </a:lnTo>
                  <a:lnTo>
                    <a:pt x="1722" y="10"/>
                  </a:lnTo>
                  <a:lnTo>
                    <a:pt x="1627" y="22"/>
                  </a:lnTo>
                  <a:lnTo>
                    <a:pt x="1533" y="39"/>
                  </a:lnTo>
                  <a:lnTo>
                    <a:pt x="1440" y="60"/>
                  </a:lnTo>
                  <a:lnTo>
                    <a:pt x="1349" y="87"/>
                  </a:lnTo>
                  <a:lnTo>
                    <a:pt x="1260" y="117"/>
                  </a:lnTo>
                  <a:lnTo>
                    <a:pt x="1173" y="151"/>
                  </a:lnTo>
                  <a:lnTo>
                    <a:pt x="1088" y="190"/>
                  </a:lnTo>
                  <a:lnTo>
                    <a:pt x="1005" y="232"/>
                  </a:lnTo>
                  <a:lnTo>
                    <a:pt x="926" y="278"/>
                  </a:lnTo>
                  <a:lnTo>
                    <a:pt x="847" y="328"/>
                  </a:lnTo>
                  <a:lnTo>
                    <a:pt x="772" y="382"/>
                  </a:lnTo>
                  <a:lnTo>
                    <a:pt x="699" y="439"/>
                  </a:lnTo>
                  <a:lnTo>
                    <a:pt x="630" y="499"/>
                  </a:lnTo>
                  <a:lnTo>
                    <a:pt x="563" y="562"/>
                  </a:lnTo>
                  <a:lnTo>
                    <a:pt x="500" y="630"/>
                  </a:lnTo>
                  <a:lnTo>
                    <a:pt x="439" y="699"/>
                  </a:lnTo>
                  <a:lnTo>
                    <a:pt x="382" y="771"/>
                  </a:lnTo>
                  <a:lnTo>
                    <a:pt x="328" y="847"/>
                  </a:lnTo>
                  <a:lnTo>
                    <a:pt x="278" y="924"/>
                  </a:lnTo>
                  <a:lnTo>
                    <a:pt x="233" y="1005"/>
                  </a:lnTo>
                  <a:lnTo>
                    <a:pt x="190" y="1087"/>
                  </a:lnTo>
                  <a:lnTo>
                    <a:pt x="151" y="1173"/>
                  </a:lnTo>
                  <a:lnTo>
                    <a:pt x="117" y="1259"/>
                  </a:lnTo>
                  <a:lnTo>
                    <a:pt x="87" y="1349"/>
                  </a:lnTo>
                  <a:lnTo>
                    <a:pt x="60" y="1440"/>
                  </a:lnTo>
                  <a:lnTo>
                    <a:pt x="39" y="1533"/>
                  </a:lnTo>
                  <a:lnTo>
                    <a:pt x="23" y="1626"/>
                  </a:lnTo>
                  <a:lnTo>
                    <a:pt x="10" y="1722"/>
                  </a:lnTo>
                  <a:lnTo>
                    <a:pt x="3" y="1820"/>
                  </a:lnTo>
                  <a:lnTo>
                    <a:pt x="0" y="1918"/>
                  </a:lnTo>
                  <a:lnTo>
                    <a:pt x="3" y="2017"/>
                  </a:lnTo>
                  <a:lnTo>
                    <a:pt x="10" y="2113"/>
                  </a:lnTo>
                  <a:lnTo>
                    <a:pt x="23" y="2209"/>
                  </a:lnTo>
                  <a:lnTo>
                    <a:pt x="39" y="2304"/>
                  </a:lnTo>
                  <a:lnTo>
                    <a:pt x="60" y="2397"/>
                  </a:lnTo>
                  <a:lnTo>
                    <a:pt x="87" y="2487"/>
                  </a:lnTo>
                  <a:lnTo>
                    <a:pt x="117" y="2576"/>
                  </a:lnTo>
                  <a:lnTo>
                    <a:pt x="151" y="2664"/>
                  </a:lnTo>
                  <a:lnTo>
                    <a:pt x="190" y="2748"/>
                  </a:lnTo>
                  <a:lnTo>
                    <a:pt x="233" y="2831"/>
                  </a:lnTo>
                  <a:lnTo>
                    <a:pt x="278" y="2911"/>
                  </a:lnTo>
                  <a:lnTo>
                    <a:pt x="328" y="2989"/>
                  </a:lnTo>
                  <a:lnTo>
                    <a:pt x="382" y="3064"/>
                  </a:lnTo>
                  <a:lnTo>
                    <a:pt x="439" y="3136"/>
                  </a:lnTo>
                  <a:lnTo>
                    <a:pt x="500" y="3207"/>
                  </a:lnTo>
                  <a:lnTo>
                    <a:pt x="563" y="3273"/>
                  </a:lnTo>
                  <a:lnTo>
                    <a:pt x="630" y="3336"/>
                  </a:lnTo>
                  <a:lnTo>
                    <a:pt x="699" y="3397"/>
                  </a:lnTo>
                  <a:lnTo>
                    <a:pt x="772" y="3454"/>
                  </a:lnTo>
                  <a:lnTo>
                    <a:pt x="847" y="3507"/>
                  </a:lnTo>
                  <a:lnTo>
                    <a:pt x="926" y="3557"/>
                  </a:lnTo>
                  <a:lnTo>
                    <a:pt x="1005" y="3604"/>
                  </a:lnTo>
                  <a:lnTo>
                    <a:pt x="1088" y="3646"/>
                  </a:lnTo>
                  <a:lnTo>
                    <a:pt x="1173" y="3685"/>
                  </a:lnTo>
                  <a:lnTo>
                    <a:pt x="1260" y="3719"/>
                  </a:lnTo>
                  <a:lnTo>
                    <a:pt x="1349" y="3749"/>
                  </a:lnTo>
                  <a:lnTo>
                    <a:pt x="1440" y="3775"/>
                  </a:lnTo>
                  <a:lnTo>
                    <a:pt x="1533" y="3797"/>
                  </a:lnTo>
                  <a:lnTo>
                    <a:pt x="1627" y="3814"/>
                  </a:lnTo>
                  <a:lnTo>
                    <a:pt x="1722" y="3826"/>
                  </a:lnTo>
                  <a:lnTo>
                    <a:pt x="1820" y="3833"/>
                  </a:lnTo>
                  <a:lnTo>
                    <a:pt x="1918" y="3836"/>
                  </a:lnTo>
                  <a:close/>
                </a:path>
              </a:pathLst>
            </a:custGeom>
            <a:solidFill>
              <a:srgbClr val="0070C0"/>
            </a:solidFill>
            <a:ln w="15875">
              <a:solidFill>
                <a:schemeClr val="bg1"/>
              </a:solidFill>
              <a:round/>
              <a:headEnd/>
              <a:tailEnd/>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mn-lt"/>
                <a:ea typeface="微软雅黑" pitchFamily="34" charset="-122"/>
              </a:endParaRPr>
            </a:p>
          </p:txBody>
        </p:sp>
        <p:sp>
          <p:nvSpPr>
            <p:cNvPr id="10" name="TextBox 21"/>
            <p:cNvSpPr txBox="1">
              <a:spLocks noChangeArrowheads="1"/>
            </p:cNvSpPr>
            <p:nvPr/>
          </p:nvSpPr>
          <p:spPr bwMode="auto">
            <a:xfrm>
              <a:off x="2622173" y="3899653"/>
              <a:ext cx="556187" cy="147536"/>
            </a:xfrm>
            <a:prstGeom prst="rect">
              <a:avLst/>
            </a:prstGeom>
            <a:noFill/>
            <a:ln w="9525">
              <a:noFill/>
              <a:miter lim="800000"/>
              <a:headEnd/>
              <a:tailEnd/>
            </a:ln>
          </p:spPr>
          <p:txBody>
            <a:bodyPr wrap="none">
              <a:prstTxWarp prst="textPlain">
                <a:avLst/>
              </a:prstTxWarp>
              <a:spAutoFit/>
            </a:bodyPr>
            <a:lstStyle/>
            <a:p>
              <a:pPr algn="ctr"/>
              <a:r>
                <a:rPr lang="zh-CN" altLang="en-US" sz="1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资产管理者</a:t>
              </a:r>
              <a:endParaRPr lang="en-US" sz="1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1" name="组合 10"/>
          <p:cNvGrpSpPr/>
          <p:nvPr/>
        </p:nvGrpSpPr>
        <p:grpSpPr>
          <a:xfrm>
            <a:off x="3072413" y="3494958"/>
            <a:ext cx="900000" cy="900000"/>
            <a:chOff x="2447123" y="2768806"/>
            <a:chExt cx="900000" cy="900000"/>
          </a:xfrm>
        </p:grpSpPr>
        <p:sp>
          <p:nvSpPr>
            <p:cNvPr id="12" name="Freeform 8"/>
            <p:cNvSpPr>
              <a:spLocks noChangeAspect="1"/>
            </p:cNvSpPr>
            <p:nvPr/>
          </p:nvSpPr>
          <p:spPr bwMode="auto">
            <a:xfrm>
              <a:off x="2447123" y="2768806"/>
              <a:ext cx="900000" cy="900000"/>
            </a:xfrm>
            <a:custGeom>
              <a:avLst/>
              <a:gdLst/>
              <a:ahLst/>
              <a:cxnLst>
                <a:cxn ang="0">
                  <a:pos x="2113" y="3826"/>
                </a:cxn>
                <a:cxn ang="0">
                  <a:pos x="2396" y="3775"/>
                </a:cxn>
                <a:cxn ang="0">
                  <a:pos x="2663" y="3684"/>
                </a:cxn>
                <a:cxn ang="0">
                  <a:pos x="2911" y="3557"/>
                </a:cxn>
                <a:cxn ang="0">
                  <a:pos x="3136" y="3397"/>
                </a:cxn>
                <a:cxn ang="0">
                  <a:pos x="3336" y="3206"/>
                </a:cxn>
                <a:cxn ang="0">
                  <a:pos x="3507" y="2988"/>
                </a:cxn>
                <a:cxn ang="0">
                  <a:pos x="3646" y="2748"/>
                </a:cxn>
                <a:cxn ang="0">
                  <a:pos x="3749" y="2487"/>
                </a:cxn>
                <a:cxn ang="0">
                  <a:pos x="3813" y="2209"/>
                </a:cxn>
                <a:cxn ang="0">
                  <a:pos x="3836" y="1917"/>
                </a:cxn>
                <a:cxn ang="0">
                  <a:pos x="3813" y="1626"/>
                </a:cxn>
                <a:cxn ang="0">
                  <a:pos x="3749" y="1349"/>
                </a:cxn>
                <a:cxn ang="0">
                  <a:pos x="3646" y="1088"/>
                </a:cxn>
                <a:cxn ang="0">
                  <a:pos x="3507" y="846"/>
                </a:cxn>
                <a:cxn ang="0">
                  <a:pos x="3336" y="629"/>
                </a:cxn>
                <a:cxn ang="0">
                  <a:pos x="3136" y="439"/>
                </a:cxn>
                <a:cxn ang="0">
                  <a:pos x="2911" y="278"/>
                </a:cxn>
                <a:cxn ang="0">
                  <a:pos x="2663" y="151"/>
                </a:cxn>
                <a:cxn ang="0">
                  <a:pos x="2396" y="61"/>
                </a:cxn>
                <a:cxn ang="0">
                  <a:pos x="2113" y="10"/>
                </a:cxn>
                <a:cxn ang="0">
                  <a:pos x="1819" y="3"/>
                </a:cxn>
                <a:cxn ang="0">
                  <a:pos x="1531" y="39"/>
                </a:cxn>
                <a:cxn ang="0">
                  <a:pos x="1259" y="117"/>
                </a:cxn>
                <a:cxn ang="0">
                  <a:pos x="1005" y="232"/>
                </a:cxn>
                <a:cxn ang="0">
                  <a:pos x="771" y="382"/>
                </a:cxn>
                <a:cxn ang="0">
                  <a:pos x="562" y="563"/>
                </a:cxn>
                <a:cxn ang="0">
                  <a:pos x="381" y="771"/>
                </a:cxn>
                <a:cxn ang="0">
                  <a:pos x="231" y="1004"/>
                </a:cxn>
                <a:cxn ang="0">
                  <a:pos x="116" y="1259"/>
                </a:cxn>
                <a:cxn ang="0">
                  <a:pos x="39" y="1532"/>
                </a:cxn>
                <a:cxn ang="0">
                  <a:pos x="2" y="1819"/>
                </a:cxn>
                <a:cxn ang="0">
                  <a:pos x="9" y="2113"/>
                </a:cxn>
                <a:cxn ang="0">
                  <a:pos x="60" y="2396"/>
                </a:cxn>
                <a:cxn ang="0">
                  <a:pos x="151" y="2663"/>
                </a:cxn>
                <a:cxn ang="0">
                  <a:pos x="278" y="2911"/>
                </a:cxn>
                <a:cxn ang="0">
                  <a:pos x="438" y="3136"/>
                </a:cxn>
                <a:cxn ang="0">
                  <a:pos x="629" y="3337"/>
                </a:cxn>
                <a:cxn ang="0">
                  <a:pos x="847" y="3507"/>
                </a:cxn>
                <a:cxn ang="0">
                  <a:pos x="1087" y="3646"/>
                </a:cxn>
                <a:cxn ang="0">
                  <a:pos x="1348" y="3749"/>
                </a:cxn>
                <a:cxn ang="0">
                  <a:pos x="1626" y="3814"/>
                </a:cxn>
                <a:cxn ang="0">
                  <a:pos x="1918" y="3835"/>
                </a:cxn>
              </a:cxnLst>
              <a:rect l="0" t="0" r="r" b="b"/>
              <a:pathLst>
                <a:path w="3836" h="3835">
                  <a:moveTo>
                    <a:pt x="1918" y="3835"/>
                  </a:moveTo>
                  <a:lnTo>
                    <a:pt x="2015" y="3833"/>
                  </a:lnTo>
                  <a:lnTo>
                    <a:pt x="2113" y="3826"/>
                  </a:lnTo>
                  <a:lnTo>
                    <a:pt x="2209" y="3814"/>
                  </a:lnTo>
                  <a:lnTo>
                    <a:pt x="2303" y="3796"/>
                  </a:lnTo>
                  <a:lnTo>
                    <a:pt x="2396" y="3775"/>
                  </a:lnTo>
                  <a:lnTo>
                    <a:pt x="2486" y="3749"/>
                  </a:lnTo>
                  <a:lnTo>
                    <a:pt x="2576" y="3719"/>
                  </a:lnTo>
                  <a:lnTo>
                    <a:pt x="2663" y="3684"/>
                  </a:lnTo>
                  <a:lnTo>
                    <a:pt x="2748" y="3646"/>
                  </a:lnTo>
                  <a:lnTo>
                    <a:pt x="2831" y="3604"/>
                  </a:lnTo>
                  <a:lnTo>
                    <a:pt x="2911" y="3557"/>
                  </a:lnTo>
                  <a:lnTo>
                    <a:pt x="2989" y="3507"/>
                  </a:lnTo>
                  <a:lnTo>
                    <a:pt x="3064" y="3454"/>
                  </a:lnTo>
                  <a:lnTo>
                    <a:pt x="3136" y="3397"/>
                  </a:lnTo>
                  <a:lnTo>
                    <a:pt x="3206" y="3337"/>
                  </a:lnTo>
                  <a:lnTo>
                    <a:pt x="3273" y="3273"/>
                  </a:lnTo>
                  <a:lnTo>
                    <a:pt x="3336" y="3206"/>
                  </a:lnTo>
                  <a:lnTo>
                    <a:pt x="3396" y="3136"/>
                  </a:lnTo>
                  <a:lnTo>
                    <a:pt x="3453" y="3064"/>
                  </a:lnTo>
                  <a:lnTo>
                    <a:pt x="3507" y="2988"/>
                  </a:lnTo>
                  <a:lnTo>
                    <a:pt x="3557" y="2911"/>
                  </a:lnTo>
                  <a:lnTo>
                    <a:pt x="3603" y="2830"/>
                  </a:lnTo>
                  <a:lnTo>
                    <a:pt x="3646" y="2748"/>
                  </a:lnTo>
                  <a:lnTo>
                    <a:pt x="3685" y="2663"/>
                  </a:lnTo>
                  <a:lnTo>
                    <a:pt x="3718" y="2576"/>
                  </a:lnTo>
                  <a:lnTo>
                    <a:pt x="3749" y="2487"/>
                  </a:lnTo>
                  <a:lnTo>
                    <a:pt x="3775" y="2396"/>
                  </a:lnTo>
                  <a:lnTo>
                    <a:pt x="3797" y="2304"/>
                  </a:lnTo>
                  <a:lnTo>
                    <a:pt x="3813" y="2209"/>
                  </a:lnTo>
                  <a:lnTo>
                    <a:pt x="3825" y="2113"/>
                  </a:lnTo>
                  <a:lnTo>
                    <a:pt x="3834" y="2016"/>
                  </a:lnTo>
                  <a:lnTo>
                    <a:pt x="3836" y="1917"/>
                  </a:lnTo>
                  <a:lnTo>
                    <a:pt x="3834" y="1819"/>
                  </a:lnTo>
                  <a:lnTo>
                    <a:pt x="3825" y="1722"/>
                  </a:lnTo>
                  <a:lnTo>
                    <a:pt x="3813" y="1626"/>
                  </a:lnTo>
                  <a:lnTo>
                    <a:pt x="3797" y="1532"/>
                  </a:lnTo>
                  <a:lnTo>
                    <a:pt x="3775" y="1439"/>
                  </a:lnTo>
                  <a:lnTo>
                    <a:pt x="3749" y="1349"/>
                  </a:lnTo>
                  <a:lnTo>
                    <a:pt x="3718" y="1259"/>
                  </a:lnTo>
                  <a:lnTo>
                    <a:pt x="3685" y="1172"/>
                  </a:lnTo>
                  <a:lnTo>
                    <a:pt x="3646" y="1088"/>
                  </a:lnTo>
                  <a:lnTo>
                    <a:pt x="3603" y="1004"/>
                  </a:lnTo>
                  <a:lnTo>
                    <a:pt x="3557" y="925"/>
                  </a:lnTo>
                  <a:lnTo>
                    <a:pt x="3507" y="846"/>
                  </a:lnTo>
                  <a:lnTo>
                    <a:pt x="3453" y="771"/>
                  </a:lnTo>
                  <a:lnTo>
                    <a:pt x="3396" y="699"/>
                  </a:lnTo>
                  <a:lnTo>
                    <a:pt x="3336" y="629"/>
                  </a:lnTo>
                  <a:lnTo>
                    <a:pt x="3273" y="563"/>
                  </a:lnTo>
                  <a:lnTo>
                    <a:pt x="3206" y="499"/>
                  </a:lnTo>
                  <a:lnTo>
                    <a:pt x="3136" y="439"/>
                  </a:lnTo>
                  <a:lnTo>
                    <a:pt x="3064" y="382"/>
                  </a:lnTo>
                  <a:lnTo>
                    <a:pt x="2989" y="328"/>
                  </a:lnTo>
                  <a:lnTo>
                    <a:pt x="2911" y="278"/>
                  </a:lnTo>
                  <a:lnTo>
                    <a:pt x="2831" y="232"/>
                  </a:lnTo>
                  <a:lnTo>
                    <a:pt x="2748" y="189"/>
                  </a:lnTo>
                  <a:lnTo>
                    <a:pt x="2663" y="151"/>
                  </a:lnTo>
                  <a:lnTo>
                    <a:pt x="2576" y="117"/>
                  </a:lnTo>
                  <a:lnTo>
                    <a:pt x="2486" y="86"/>
                  </a:lnTo>
                  <a:lnTo>
                    <a:pt x="2396" y="61"/>
                  </a:lnTo>
                  <a:lnTo>
                    <a:pt x="2303" y="39"/>
                  </a:lnTo>
                  <a:lnTo>
                    <a:pt x="2209" y="22"/>
                  </a:lnTo>
                  <a:lnTo>
                    <a:pt x="2113" y="10"/>
                  </a:lnTo>
                  <a:lnTo>
                    <a:pt x="2015" y="3"/>
                  </a:lnTo>
                  <a:lnTo>
                    <a:pt x="1918" y="0"/>
                  </a:lnTo>
                  <a:lnTo>
                    <a:pt x="1819" y="3"/>
                  </a:lnTo>
                  <a:lnTo>
                    <a:pt x="1722" y="10"/>
                  </a:lnTo>
                  <a:lnTo>
                    <a:pt x="1626" y="22"/>
                  </a:lnTo>
                  <a:lnTo>
                    <a:pt x="1531" y="39"/>
                  </a:lnTo>
                  <a:lnTo>
                    <a:pt x="1439" y="61"/>
                  </a:lnTo>
                  <a:lnTo>
                    <a:pt x="1348" y="86"/>
                  </a:lnTo>
                  <a:lnTo>
                    <a:pt x="1259" y="117"/>
                  </a:lnTo>
                  <a:lnTo>
                    <a:pt x="1172" y="151"/>
                  </a:lnTo>
                  <a:lnTo>
                    <a:pt x="1087" y="189"/>
                  </a:lnTo>
                  <a:lnTo>
                    <a:pt x="1005" y="232"/>
                  </a:lnTo>
                  <a:lnTo>
                    <a:pt x="924" y="278"/>
                  </a:lnTo>
                  <a:lnTo>
                    <a:pt x="847" y="328"/>
                  </a:lnTo>
                  <a:lnTo>
                    <a:pt x="771" y="382"/>
                  </a:lnTo>
                  <a:lnTo>
                    <a:pt x="699" y="439"/>
                  </a:lnTo>
                  <a:lnTo>
                    <a:pt x="629" y="499"/>
                  </a:lnTo>
                  <a:lnTo>
                    <a:pt x="562" y="563"/>
                  </a:lnTo>
                  <a:lnTo>
                    <a:pt x="499" y="629"/>
                  </a:lnTo>
                  <a:lnTo>
                    <a:pt x="438" y="699"/>
                  </a:lnTo>
                  <a:lnTo>
                    <a:pt x="381" y="771"/>
                  </a:lnTo>
                  <a:lnTo>
                    <a:pt x="328" y="846"/>
                  </a:lnTo>
                  <a:lnTo>
                    <a:pt x="278" y="925"/>
                  </a:lnTo>
                  <a:lnTo>
                    <a:pt x="231" y="1004"/>
                  </a:lnTo>
                  <a:lnTo>
                    <a:pt x="189" y="1088"/>
                  </a:lnTo>
                  <a:lnTo>
                    <a:pt x="151" y="1172"/>
                  </a:lnTo>
                  <a:lnTo>
                    <a:pt x="116" y="1259"/>
                  </a:lnTo>
                  <a:lnTo>
                    <a:pt x="85" y="1349"/>
                  </a:lnTo>
                  <a:lnTo>
                    <a:pt x="60" y="1439"/>
                  </a:lnTo>
                  <a:lnTo>
                    <a:pt x="39" y="1532"/>
                  </a:lnTo>
                  <a:lnTo>
                    <a:pt x="21" y="1626"/>
                  </a:lnTo>
                  <a:lnTo>
                    <a:pt x="9" y="1722"/>
                  </a:lnTo>
                  <a:lnTo>
                    <a:pt x="2" y="1819"/>
                  </a:lnTo>
                  <a:lnTo>
                    <a:pt x="0" y="1917"/>
                  </a:lnTo>
                  <a:lnTo>
                    <a:pt x="2" y="2016"/>
                  </a:lnTo>
                  <a:lnTo>
                    <a:pt x="9" y="2113"/>
                  </a:lnTo>
                  <a:lnTo>
                    <a:pt x="21" y="2209"/>
                  </a:lnTo>
                  <a:lnTo>
                    <a:pt x="39" y="2304"/>
                  </a:lnTo>
                  <a:lnTo>
                    <a:pt x="60" y="2396"/>
                  </a:lnTo>
                  <a:lnTo>
                    <a:pt x="85" y="2487"/>
                  </a:lnTo>
                  <a:lnTo>
                    <a:pt x="116" y="2576"/>
                  </a:lnTo>
                  <a:lnTo>
                    <a:pt x="151" y="2663"/>
                  </a:lnTo>
                  <a:lnTo>
                    <a:pt x="189" y="2748"/>
                  </a:lnTo>
                  <a:lnTo>
                    <a:pt x="231" y="2830"/>
                  </a:lnTo>
                  <a:lnTo>
                    <a:pt x="278" y="2911"/>
                  </a:lnTo>
                  <a:lnTo>
                    <a:pt x="328" y="2988"/>
                  </a:lnTo>
                  <a:lnTo>
                    <a:pt x="381" y="3064"/>
                  </a:lnTo>
                  <a:lnTo>
                    <a:pt x="438" y="3136"/>
                  </a:lnTo>
                  <a:lnTo>
                    <a:pt x="499" y="3206"/>
                  </a:lnTo>
                  <a:lnTo>
                    <a:pt x="562" y="3273"/>
                  </a:lnTo>
                  <a:lnTo>
                    <a:pt x="629" y="3337"/>
                  </a:lnTo>
                  <a:lnTo>
                    <a:pt x="699" y="3397"/>
                  </a:lnTo>
                  <a:lnTo>
                    <a:pt x="771" y="3454"/>
                  </a:lnTo>
                  <a:lnTo>
                    <a:pt x="847" y="3507"/>
                  </a:lnTo>
                  <a:lnTo>
                    <a:pt x="924" y="3557"/>
                  </a:lnTo>
                  <a:lnTo>
                    <a:pt x="1005" y="3604"/>
                  </a:lnTo>
                  <a:lnTo>
                    <a:pt x="1087" y="3646"/>
                  </a:lnTo>
                  <a:lnTo>
                    <a:pt x="1172" y="3684"/>
                  </a:lnTo>
                  <a:lnTo>
                    <a:pt x="1259" y="3719"/>
                  </a:lnTo>
                  <a:lnTo>
                    <a:pt x="1348" y="3749"/>
                  </a:lnTo>
                  <a:lnTo>
                    <a:pt x="1439" y="3775"/>
                  </a:lnTo>
                  <a:lnTo>
                    <a:pt x="1531" y="3796"/>
                  </a:lnTo>
                  <a:lnTo>
                    <a:pt x="1626" y="3814"/>
                  </a:lnTo>
                  <a:lnTo>
                    <a:pt x="1722" y="3826"/>
                  </a:lnTo>
                  <a:lnTo>
                    <a:pt x="1819" y="3833"/>
                  </a:lnTo>
                  <a:lnTo>
                    <a:pt x="1918" y="3835"/>
                  </a:lnTo>
                  <a:close/>
                </a:path>
              </a:pathLst>
            </a:custGeom>
            <a:solidFill>
              <a:srgbClr val="00B050"/>
            </a:solidFill>
            <a:ln w="15875">
              <a:solidFill>
                <a:schemeClr val="bg1"/>
              </a:solidFill>
              <a:round/>
              <a:headEnd/>
              <a:tailEnd/>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solidFill>
                  <a:srgbClr val="C00000"/>
                </a:solidFill>
                <a:latin typeface="+mn-lt"/>
                <a:ea typeface="微软雅黑" pitchFamily="34" charset="-122"/>
              </a:endParaRPr>
            </a:p>
          </p:txBody>
        </p:sp>
        <p:sp>
          <p:nvSpPr>
            <p:cNvPr id="13" name="TextBox 12"/>
            <p:cNvSpPr txBox="1">
              <a:spLocks noChangeArrowheads="1"/>
            </p:cNvSpPr>
            <p:nvPr/>
          </p:nvSpPr>
          <p:spPr bwMode="auto">
            <a:xfrm>
              <a:off x="2622174" y="2891126"/>
              <a:ext cx="544606" cy="141194"/>
            </a:xfrm>
            <a:prstGeom prst="rect">
              <a:avLst/>
            </a:prstGeom>
            <a:noFill/>
            <a:ln w="9525">
              <a:noFill/>
              <a:miter lim="800000"/>
              <a:headEnd/>
              <a:tailEnd/>
            </a:ln>
          </p:spPr>
          <p:txBody>
            <a:bodyPr wrap="none">
              <a:prstTxWarp prst="textPlain">
                <a:avLst/>
              </a:prstTxWarp>
              <a:spAutoFit/>
            </a:bodyPr>
            <a:lstStyle/>
            <a:p>
              <a:pPr algn="ctr"/>
              <a:r>
                <a:rPr lang="zh-CN" altLang="en-US" sz="1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教师及学生</a:t>
              </a:r>
              <a:endParaRPr lang="en-US" altLang="zh-CN" sz="1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14" name="上箭头 13"/>
          <p:cNvSpPr/>
          <p:nvPr/>
        </p:nvSpPr>
        <p:spPr bwMode="auto">
          <a:xfrm>
            <a:off x="4444256" y="1734680"/>
            <a:ext cx="221876" cy="490818"/>
          </a:xfrm>
          <a:prstGeom prst="upArrow">
            <a:avLst/>
          </a:prstGeom>
          <a:solidFill>
            <a:schemeClr val="accent2">
              <a:lumMod val="9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上箭头 14"/>
          <p:cNvSpPr/>
          <p:nvPr/>
        </p:nvSpPr>
        <p:spPr bwMode="auto">
          <a:xfrm rot="13500000">
            <a:off x="3846193" y="2924113"/>
            <a:ext cx="221876" cy="720000"/>
          </a:xfrm>
          <a:prstGeom prst="upArrow">
            <a:avLst/>
          </a:prstGeom>
          <a:solidFill>
            <a:schemeClr val="accent2">
              <a:lumMod val="9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16" name="上箭头 15"/>
          <p:cNvSpPr/>
          <p:nvPr/>
        </p:nvSpPr>
        <p:spPr bwMode="auto">
          <a:xfrm rot="-13500000">
            <a:off x="5042316" y="2924028"/>
            <a:ext cx="221876" cy="720000"/>
          </a:xfrm>
          <a:prstGeom prst="upArrow">
            <a:avLst/>
          </a:prstGeom>
          <a:solidFill>
            <a:schemeClr val="accent2">
              <a:lumMod val="9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17" name="矩形 16"/>
          <p:cNvSpPr/>
          <p:nvPr/>
        </p:nvSpPr>
        <p:spPr>
          <a:xfrm>
            <a:off x="4235823" y="1238259"/>
            <a:ext cx="649647" cy="391857"/>
          </a:xfrm>
          <a:prstGeom prst="rect">
            <a:avLst/>
          </a:prstGeom>
        </p:spPr>
        <p:txBody>
          <a:bodyPr wrap="none">
            <a:prstTxWarp prst="textPlain">
              <a:avLst/>
            </a:prstTxWarp>
            <a:spAutoFit/>
          </a:bodyPr>
          <a:lstStyle/>
          <a:p>
            <a:pPr algn="ctr"/>
            <a:r>
              <a:rPr lang="zh-CN" altLang="en-US" sz="1200" b="1" dirty="0" smtClean="0">
                <a:solidFill>
                  <a:schemeClr val="bg1"/>
                </a:solidFill>
                <a:latin typeface="黑体" pitchFamily="49" charset="-122"/>
                <a:ea typeface="黑体" pitchFamily="49" charset="-122"/>
              </a:rPr>
              <a:t>提升校园运作效率</a:t>
            </a:r>
          </a:p>
          <a:p>
            <a:pPr algn="ctr"/>
            <a:r>
              <a:rPr lang="zh-CN" altLang="en-US" sz="1200" b="1" dirty="0" smtClean="0">
                <a:solidFill>
                  <a:schemeClr val="bg1"/>
                </a:solidFill>
                <a:latin typeface="黑体" pitchFamily="49" charset="-122"/>
                <a:ea typeface="黑体" pitchFamily="49" charset="-122"/>
              </a:rPr>
              <a:t>及时、准确的决策</a:t>
            </a:r>
            <a:endParaRPr lang="en-US" altLang="zh-CN" sz="1200" b="1" dirty="0" smtClean="0">
              <a:solidFill>
                <a:schemeClr val="bg1"/>
              </a:solidFill>
              <a:latin typeface="黑体" pitchFamily="49" charset="-122"/>
              <a:ea typeface="黑体" pitchFamily="49" charset="-122"/>
            </a:endParaRPr>
          </a:p>
          <a:p>
            <a:pPr algn="ctr"/>
            <a:r>
              <a:rPr lang="zh-CN" altLang="en-US" sz="1200" b="1" dirty="0" smtClean="0">
                <a:solidFill>
                  <a:schemeClr val="bg1"/>
                </a:solidFill>
                <a:latin typeface="黑体" pitchFamily="49" charset="-122"/>
                <a:ea typeface="黑体" pitchFamily="49" charset="-122"/>
              </a:rPr>
              <a:t>支撑大学卓越运营</a:t>
            </a:r>
            <a:endParaRPr lang="zh-CN" altLang="en-US" sz="1200" b="1" dirty="0">
              <a:solidFill>
                <a:schemeClr val="bg1"/>
              </a:solidFill>
              <a:latin typeface="黑体" pitchFamily="49" charset="-122"/>
              <a:ea typeface="黑体" pitchFamily="49" charset="-122"/>
            </a:endParaRPr>
          </a:p>
        </p:txBody>
      </p:sp>
      <p:sp>
        <p:nvSpPr>
          <p:cNvPr id="18" name="矩形 17"/>
          <p:cNvSpPr/>
          <p:nvPr/>
        </p:nvSpPr>
        <p:spPr>
          <a:xfrm>
            <a:off x="4235822" y="2554951"/>
            <a:ext cx="643705" cy="466826"/>
          </a:xfrm>
          <a:prstGeom prst="rect">
            <a:avLst/>
          </a:prstGeom>
        </p:spPr>
        <p:txBody>
          <a:bodyPr wrap="none">
            <a:prstTxWarp prst="textPlain">
              <a:avLst/>
            </a:prstTxWarp>
            <a:spAutoFit/>
          </a:bodyPr>
          <a:lstStyle/>
          <a:p>
            <a:pPr algn="ctr"/>
            <a:r>
              <a:rPr lang="zh-CN" altLang="en-US" sz="1200" b="1" dirty="0" smtClean="0">
                <a:solidFill>
                  <a:schemeClr val="bg1"/>
                </a:solidFill>
                <a:latin typeface="黑体" pitchFamily="49" charset="-122"/>
                <a:ea typeface="黑体" pitchFamily="49" charset="-122"/>
              </a:rPr>
              <a:t>符合信息化趋势</a:t>
            </a:r>
          </a:p>
          <a:p>
            <a:pPr algn="ctr"/>
            <a:r>
              <a:rPr lang="zh-CN" altLang="en-US" sz="1200" b="1" dirty="0" smtClean="0">
                <a:solidFill>
                  <a:schemeClr val="bg1"/>
                </a:solidFill>
                <a:latin typeface="黑体" pitchFamily="49" charset="-122"/>
                <a:ea typeface="黑体" pitchFamily="49" charset="-122"/>
              </a:rPr>
              <a:t>统一网络架构</a:t>
            </a:r>
            <a:endParaRPr lang="en-US" altLang="zh-CN" sz="1200" b="1" dirty="0" smtClean="0">
              <a:solidFill>
                <a:schemeClr val="bg1"/>
              </a:solidFill>
              <a:latin typeface="黑体" pitchFamily="49" charset="-122"/>
              <a:ea typeface="黑体" pitchFamily="49" charset="-122"/>
            </a:endParaRPr>
          </a:p>
          <a:p>
            <a:pPr algn="ctr"/>
            <a:r>
              <a:rPr lang="zh-CN" altLang="en-US" sz="1200" b="1" dirty="0" smtClean="0">
                <a:solidFill>
                  <a:schemeClr val="bg1"/>
                </a:solidFill>
                <a:latin typeface="黑体" pitchFamily="49" charset="-122"/>
                <a:ea typeface="黑体" pitchFamily="49" charset="-122"/>
              </a:rPr>
              <a:t>统一平台架构</a:t>
            </a:r>
            <a:endParaRPr lang="en-US" altLang="zh-CN" sz="1200" b="1" dirty="0" smtClean="0">
              <a:solidFill>
                <a:schemeClr val="bg1"/>
              </a:solidFill>
              <a:latin typeface="黑体" pitchFamily="49" charset="-122"/>
              <a:ea typeface="黑体" pitchFamily="49" charset="-122"/>
            </a:endParaRPr>
          </a:p>
          <a:p>
            <a:pPr algn="ctr"/>
            <a:r>
              <a:rPr lang="zh-CN" altLang="en-US" sz="1200" b="1" dirty="0" smtClean="0">
                <a:solidFill>
                  <a:schemeClr val="bg1"/>
                </a:solidFill>
                <a:latin typeface="黑体" pitchFamily="49" charset="-122"/>
                <a:ea typeface="黑体" pitchFamily="49" charset="-122"/>
              </a:rPr>
              <a:t>统一管理架构</a:t>
            </a:r>
          </a:p>
        </p:txBody>
      </p:sp>
      <p:sp>
        <p:nvSpPr>
          <p:cNvPr id="19" name="矩形 18"/>
          <p:cNvSpPr/>
          <p:nvPr/>
        </p:nvSpPr>
        <p:spPr>
          <a:xfrm>
            <a:off x="3220570" y="3859326"/>
            <a:ext cx="613012" cy="404166"/>
          </a:xfrm>
          <a:prstGeom prst="rect">
            <a:avLst/>
          </a:prstGeom>
        </p:spPr>
        <p:txBody>
          <a:bodyPr wrap="none">
            <a:prstTxWarp prst="textPlain">
              <a:avLst/>
            </a:prstTxWarp>
            <a:spAutoFit/>
          </a:bodyPr>
          <a:lstStyle/>
          <a:p>
            <a:pPr algn="ctr"/>
            <a:r>
              <a:rPr lang="zh-CN" altLang="en-US" sz="1200" dirty="0" smtClean="0">
                <a:solidFill>
                  <a:schemeClr val="bg1"/>
                </a:solidFill>
                <a:latin typeface="黑体" pitchFamily="49" charset="-122"/>
                <a:ea typeface="黑体" pitchFamily="49" charset="-122"/>
              </a:rPr>
              <a:t>人身资产安全</a:t>
            </a:r>
            <a:endParaRPr lang="en-US" altLang="zh-CN" sz="1200" dirty="0" smtClean="0">
              <a:solidFill>
                <a:schemeClr val="bg1"/>
              </a:solidFill>
              <a:latin typeface="黑体" pitchFamily="49" charset="-122"/>
              <a:ea typeface="黑体" pitchFamily="49" charset="-122"/>
            </a:endParaRPr>
          </a:p>
          <a:p>
            <a:pPr algn="ctr"/>
            <a:r>
              <a:rPr lang="zh-CN" altLang="en-US" sz="1200" dirty="0" smtClean="0">
                <a:solidFill>
                  <a:schemeClr val="bg1"/>
                </a:solidFill>
                <a:latin typeface="黑体" pitchFamily="49" charset="-122"/>
                <a:ea typeface="黑体" pitchFamily="49" charset="-122"/>
              </a:rPr>
              <a:t>舒适教学环境</a:t>
            </a:r>
            <a:endParaRPr lang="en-US" altLang="en-US" sz="1200" dirty="0" smtClean="0">
              <a:solidFill>
                <a:schemeClr val="bg1"/>
              </a:solidFill>
              <a:latin typeface="黑体" pitchFamily="49" charset="-122"/>
              <a:ea typeface="黑体" pitchFamily="49" charset="-122"/>
            </a:endParaRPr>
          </a:p>
          <a:p>
            <a:pPr algn="ctr"/>
            <a:r>
              <a:rPr lang="zh-CN" altLang="en-US" sz="1200" dirty="0" smtClean="0">
                <a:solidFill>
                  <a:schemeClr val="bg1"/>
                </a:solidFill>
                <a:latin typeface="黑体" pitchFamily="49" charset="-122"/>
                <a:ea typeface="黑体" pitchFamily="49" charset="-122"/>
              </a:rPr>
              <a:t>多媒体通信</a:t>
            </a:r>
            <a:endParaRPr lang="zh-CN" altLang="en-US" sz="1200" dirty="0">
              <a:solidFill>
                <a:schemeClr val="bg1"/>
              </a:solidFill>
              <a:latin typeface="黑体" pitchFamily="49" charset="-122"/>
              <a:ea typeface="黑体" pitchFamily="49" charset="-122"/>
            </a:endParaRPr>
          </a:p>
        </p:txBody>
      </p:sp>
      <p:sp>
        <p:nvSpPr>
          <p:cNvPr id="20" name="矩形 19"/>
          <p:cNvSpPr/>
          <p:nvPr/>
        </p:nvSpPr>
        <p:spPr>
          <a:xfrm>
            <a:off x="5298141" y="3798814"/>
            <a:ext cx="597712" cy="479572"/>
          </a:xfrm>
          <a:prstGeom prst="rect">
            <a:avLst/>
          </a:prstGeom>
        </p:spPr>
        <p:txBody>
          <a:bodyPr wrap="none">
            <a:prstTxWarp prst="textPlain">
              <a:avLst/>
            </a:prstTxWarp>
            <a:spAutoFit/>
          </a:bodyPr>
          <a:lstStyle/>
          <a:p>
            <a:pPr lvl="0" algn="ctr" defTabSz="814388" eaLnBrk="0" hangingPunct="0">
              <a:defRPr/>
            </a:pPr>
            <a:r>
              <a:rPr lang="zh-CN" altLang="en-US" sz="1200" dirty="0" smtClean="0">
                <a:solidFill>
                  <a:schemeClr val="bg1"/>
                </a:solidFill>
                <a:latin typeface="黑体" pitchFamily="49" charset="-122"/>
                <a:ea typeface="黑体" pitchFamily="49" charset="-122"/>
              </a:rPr>
              <a:t>智能统计分析</a:t>
            </a:r>
            <a:endParaRPr lang="en-US" altLang="zh-CN" sz="1200" dirty="0" smtClean="0">
              <a:solidFill>
                <a:schemeClr val="bg1"/>
              </a:solidFill>
              <a:latin typeface="黑体" pitchFamily="49" charset="-122"/>
              <a:ea typeface="黑体" pitchFamily="49" charset="-122"/>
            </a:endParaRPr>
          </a:p>
          <a:p>
            <a:pPr lvl="0" algn="ctr" defTabSz="814388" eaLnBrk="0" hangingPunct="0">
              <a:defRPr/>
            </a:pPr>
            <a:r>
              <a:rPr lang="zh-CN" altLang="en-US" sz="1200" dirty="0" smtClean="0">
                <a:solidFill>
                  <a:schemeClr val="bg1"/>
                </a:solidFill>
                <a:latin typeface="黑体" pitchFamily="49" charset="-122"/>
                <a:ea typeface="黑体" pitchFamily="49" charset="-122"/>
              </a:rPr>
              <a:t>高清视频监控</a:t>
            </a:r>
          </a:p>
          <a:p>
            <a:pPr lvl="0" algn="ctr" defTabSz="814388" eaLnBrk="0" hangingPunct="0">
              <a:defRPr/>
            </a:pPr>
            <a:r>
              <a:rPr lang="zh-CN" altLang="en-US" sz="1200" dirty="0" smtClean="0">
                <a:solidFill>
                  <a:schemeClr val="bg1"/>
                </a:solidFill>
                <a:latin typeface="黑体" pitchFamily="49" charset="-122"/>
                <a:ea typeface="黑体" pitchFamily="49" charset="-122"/>
              </a:rPr>
              <a:t>智能多系统联动</a:t>
            </a:r>
            <a:endParaRPr lang="en-US" altLang="zh-CN" sz="1200" dirty="0" smtClean="0">
              <a:solidFill>
                <a:schemeClr val="bg1"/>
              </a:solidFill>
              <a:latin typeface="黑体" pitchFamily="49" charset="-122"/>
              <a:ea typeface="黑体" pitchFamily="49" charset="-122"/>
            </a:endParaRPr>
          </a:p>
          <a:p>
            <a:pPr lvl="0" algn="ctr" defTabSz="814388" eaLnBrk="0" hangingPunct="0">
              <a:defRPr/>
            </a:pPr>
            <a:r>
              <a:rPr lang="zh-CN" altLang="en-US" sz="1200" dirty="0" smtClean="0">
                <a:solidFill>
                  <a:schemeClr val="bg1"/>
                </a:solidFill>
                <a:latin typeface="黑体" pitchFamily="49" charset="-122"/>
                <a:ea typeface="黑体" pitchFamily="49" charset="-122"/>
              </a:rPr>
              <a:t>移动远程管控</a:t>
            </a:r>
            <a:endParaRPr lang="en-US" altLang="en-US" sz="1200" dirty="0" smtClean="0">
              <a:solidFill>
                <a:schemeClr val="bg1"/>
              </a:solidFill>
              <a:latin typeface="黑体" pitchFamily="49" charset="-122"/>
              <a:ea typeface="黑体" pitchFamily="49" charset="-122"/>
            </a:endParaRPr>
          </a:p>
        </p:txBody>
      </p:sp>
      <p:sp>
        <p:nvSpPr>
          <p:cNvPr id="21" name="TextBox 20"/>
          <p:cNvSpPr txBox="1"/>
          <p:nvPr/>
        </p:nvSpPr>
        <p:spPr>
          <a:xfrm>
            <a:off x="6603430" y="4606389"/>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智慧交通</a:t>
            </a:r>
          </a:p>
        </p:txBody>
      </p:sp>
      <p:sp>
        <p:nvSpPr>
          <p:cNvPr id="22" name="TextBox 21"/>
          <p:cNvSpPr txBox="1"/>
          <p:nvPr/>
        </p:nvSpPr>
        <p:spPr>
          <a:xfrm>
            <a:off x="7237508" y="4583596"/>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智慧食堂</a:t>
            </a:r>
          </a:p>
        </p:txBody>
      </p:sp>
      <p:grpSp>
        <p:nvGrpSpPr>
          <p:cNvPr id="23" name="组合 496"/>
          <p:cNvGrpSpPr/>
          <p:nvPr/>
        </p:nvGrpSpPr>
        <p:grpSpPr>
          <a:xfrm>
            <a:off x="7858367" y="4164936"/>
            <a:ext cx="406424" cy="396000"/>
            <a:chOff x="5306424" y="5243513"/>
            <a:chExt cx="406424" cy="396000"/>
          </a:xfrm>
        </p:grpSpPr>
        <p:grpSp>
          <p:nvGrpSpPr>
            <p:cNvPr id="24" name="组合 251"/>
            <p:cNvGrpSpPr/>
            <p:nvPr/>
          </p:nvGrpSpPr>
          <p:grpSpPr>
            <a:xfrm>
              <a:off x="5449733" y="5301288"/>
              <a:ext cx="92003" cy="50466"/>
              <a:chOff x="14293850" y="3422650"/>
              <a:chExt cx="401638" cy="209551"/>
            </a:xfrm>
            <a:solidFill>
              <a:srgbClr val="0070C0"/>
            </a:solidFill>
          </p:grpSpPr>
          <p:sp>
            <p:nvSpPr>
              <p:cNvPr id="26" name="Freeform 76"/>
              <p:cNvSpPr>
                <a:spLocks/>
              </p:cNvSpPr>
              <p:nvPr/>
            </p:nvSpPr>
            <p:spPr bwMode="auto">
              <a:xfrm>
                <a:off x="14293850" y="3422650"/>
                <a:ext cx="401638" cy="141288"/>
              </a:xfrm>
              <a:custGeom>
                <a:avLst/>
                <a:gdLst/>
                <a:ahLst/>
                <a:cxnLst>
                  <a:cxn ang="0">
                    <a:pos x="439" y="172"/>
                  </a:cxn>
                  <a:cxn ang="0">
                    <a:pos x="452" y="179"/>
                  </a:cxn>
                  <a:cxn ang="0">
                    <a:pos x="459" y="177"/>
                  </a:cxn>
                  <a:cxn ang="0">
                    <a:pos x="501" y="143"/>
                  </a:cxn>
                  <a:cxn ang="0">
                    <a:pos x="504" y="138"/>
                  </a:cxn>
                  <a:cxn ang="0">
                    <a:pos x="506" y="132"/>
                  </a:cxn>
                  <a:cxn ang="0">
                    <a:pos x="501" y="118"/>
                  </a:cxn>
                  <a:cxn ang="0">
                    <a:pos x="477" y="93"/>
                  </a:cxn>
                  <a:cxn ang="0">
                    <a:pos x="423" y="52"/>
                  </a:cxn>
                  <a:cxn ang="0">
                    <a:pos x="363" y="22"/>
                  </a:cxn>
                  <a:cxn ang="0">
                    <a:pos x="297" y="5"/>
                  </a:cxn>
                  <a:cxn ang="0">
                    <a:pos x="262" y="0"/>
                  </a:cxn>
                  <a:cxn ang="0">
                    <a:pos x="241" y="0"/>
                  </a:cxn>
                  <a:cxn ang="0">
                    <a:pos x="177" y="7"/>
                  </a:cxn>
                  <a:cxn ang="0">
                    <a:pos x="115" y="24"/>
                  </a:cxn>
                  <a:cxn ang="0">
                    <a:pos x="57" y="52"/>
                  </a:cxn>
                  <a:cxn ang="0">
                    <a:pos x="7" y="91"/>
                  </a:cxn>
                  <a:cxn ang="0">
                    <a:pos x="2" y="98"/>
                  </a:cxn>
                  <a:cxn ang="0">
                    <a:pos x="2" y="111"/>
                  </a:cxn>
                  <a:cxn ang="0">
                    <a:pos x="37" y="152"/>
                  </a:cxn>
                  <a:cxn ang="0">
                    <a:pos x="42" y="155"/>
                  </a:cxn>
                  <a:cxn ang="0">
                    <a:pos x="51" y="157"/>
                  </a:cxn>
                  <a:cxn ang="0">
                    <a:pos x="62" y="154"/>
                  </a:cxn>
                  <a:cxn ang="0">
                    <a:pos x="81" y="137"/>
                  </a:cxn>
                  <a:cxn ang="0">
                    <a:pos x="123" y="111"/>
                  </a:cxn>
                  <a:cxn ang="0">
                    <a:pos x="169" y="93"/>
                  </a:cxn>
                  <a:cxn ang="0">
                    <a:pos x="216" y="84"/>
                  </a:cxn>
                  <a:cxn ang="0">
                    <a:pos x="241" y="83"/>
                  </a:cxn>
                  <a:cxn ang="0">
                    <a:pos x="256" y="84"/>
                  </a:cxn>
                  <a:cxn ang="0">
                    <a:pos x="309" y="93"/>
                  </a:cxn>
                  <a:cxn ang="0">
                    <a:pos x="358" y="110"/>
                  </a:cxn>
                  <a:cxn ang="0">
                    <a:pos x="402" y="137"/>
                  </a:cxn>
                  <a:cxn ang="0">
                    <a:pos x="439" y="172"/>
                  </a:cxn>
                </a:cxnLst>
                <a:rect l="0" t="0" r="r" b="b"/>
                <a:pathLst>
                  <a:path w="506" h="179">
                    <a:moveTo>
                      <a:pt x="439" y="172"/>
                    </a:moveTo>
                    <a:lnTo>
                      <a:pt x="439" y="172"/>
                    </a:lnTo>
                    <a:lnTo>
                      <a:pt x="445" y="177"/>
                    </a:lnTo>
                    <a:lnTo>
                      <a:pt x="452" y="179"/>
                    </a:lnTo>
                    <a:lnTo>
                      <a:pt x="452" y="179"/>
                    </a:lnTo>
                    <a:lnTo>
                      <a:pt x="459" y="177"/>
                    </a:lnTo>
                    <a:lnTo>
                      <a:pt x="464" y="174"/>
                    </a:lnTo>
                    <a:lnTo>
                      <a:pt x="501" y="143"/>
                    </a:lnTo>
                    <a:lnTo>
                      <a:pt x="501" y="143"/>
                    </a:lnTo>
                    <a:lnTo>
                      <a:pt x="504" y="138"/>
                    </a:lnTo>
                    <a:lnTo>
                      <a:pt x="506" y="132"/>
                    </a:lnTo>
                    <a:lnTo>
                      <a:pt x="506" y="132"/>
                    </a:lnTo>
                    <a:lnTo>
                      <a:pt x="506" y="125"/>
                    </a:lnTo>
                    <a:lnTo>
                      <a:pt x="501" y="118"/>
                    </a:lnTo>
                    <a:lnTo>
                      <a:pt x="501" y="118"/>
                    </a:lnTo>
                    <a:lnTo>
                      <a:pt x="477" y="93"/>
                    </a:lnTo>
                    <a:lnTo>
                      <a:pt x="450" y="71"/>
                    </a:lnTo>
                    <a:lnTo>
                      <a:pt x="423" y="52"/>
                    </a:lnTo>
                    <a:lnTo>
                      <a:pt x="393" y="35"/>
                    </a:lnTo>
                    <a:lnTo>
                      <a:pt x="363" y="22"/>
                    </a:lnTo>
                    <a:lnTo>
                      <a:pt x="329" y="12"/>
                    </a:lnTo>
                    <a:lnTo>
                      <a:pt x="297" y="5"/>
                    </a:lnTo>
                    <a:lnTo>
                      <a:pt x="262" y="0"/>
                    </a:lnTo>
                    <a:lnTo>
                      <a:pt x="262" y="0"/>
                    </a:lnTo>
                    <a:lnTo>
                      <a:pt x="241" y="0"/>
                    </a:lnTo>
                    <a:lnTo>
                      <a:pt x="241" y="0"/>
                    </a:lnTo>
                    <a:lnTo>
                      <a:pt x="209" y="2"/>
                    </a:lnTo>
                    <a:lnTo>
                      <a:pt x="177" y="7"/>
                    </a:lnTo>
                    <a:lnTo>
                      <a:pt x="145" y="14"/>
                    </a:lnTo>
                    <a:lnTo>
                      <a:pt x="115" y="24"/>
                    </a:lnTo>
                    <a:lnTo>
                      <a:pt x="86" y="37"/>
                    </a:lnTo>
                    <a:lnTo>
                      <a:pt x="57" y="52"/>
                    </a:lnTo>
                    <a:lnTo>
                      <a:pt x="32" y="71"/>
                    </a:lnTo>
                    <a:lnTo>
                      <a:pt x="7" y="91"/>
                    </a:lnTo>
                    <a:lnTo>
                      <a:pt x="7" y="91"/>
                    </a:lnTo>
                    <a:lnTo>
                      <a:pt x="2" y="98"/>
                    </a:lnTo>
                    <a:lnTo>
                      <a:pt x="0" y="105"/>
                    </a:lnTo>
                    <a:lnTo>
                      <a:pt x="2" y="111"/>
                    </a:lnTo>
                    <a:lnTo>
                      <a:pt x="5" y="116"/>
                    </a:lnTo>
                    <a:lnTo>
                      <a:pt x="37" y="152"/>
                    </a:lnTo>
                    <a:lnTo>
                      <a:pt x="37" y="152"/>
                    </a:lnTo>
                    <a:lnTo>
                      <a:pt x="42" y="155"/>
                    </a:lnTo>
                    <a:lnTo>
                      <a:pt x="51" y="157"/>
                    </a:lnTo>
                    <a:lnTo>
                      <a:pt x="51" y="157"/>
                    </a:lnTo>
                    <a:lnTo>
                      <a:pt x="56" y="157"/>
                    </a:lnTo>
                    <a:lnTo>
                      <a:pt x="62" y="154"/>
                    </a:lnTo>
                    <a:lnTo>
                      <a:pt x="62" y="154"/>
                    </a:lnTo>
                    <a:lnTo>
                      <a:pt x="81" y="137"/>
                    </a:lnTo>
                    <a:lnTo>
                      <a:pt x="101" y="123"/>
                    </a:lnTo>
                    <a:lnTo>
                      <a:pt x="123" y="111"/>
                    </a:lnTo>
                    <a:lnTo>
                      <a:pt x="145" y="101"/>
                    </a:lnTo>
                    <a:lnTo>
                      <a:pt x="169" y="93"/>
                    </a:lnTo>
                    <a:lnTo>
                      <a:pt x="192" y="88"/>
                    </a:lnTo>
                    <a:lnTo>
                      <a:pt x="216" y="84"/>
                    </a:lnTo>
                    <a:lnTo>
                      <a:pt x="241" y="83"/>
                    </a:lnTo>
                    <a:lnTo>
                      <a:pt x="241" y="83"/>
                    </a:lnTo>
                    <a:lnTo>
                      <a:pt x="256" y="84"/>
                    </a:lnTo>
                    <a:lnTo>
                      <a:pt x="256" y="84"/>
                    </a:lnTo>
                    <a:lnTo>
                      <a:pt x="283" y="86"/>
                    </a:lnTo>
                    <a:lnTo>
                      <a:pt x="309" y="93"/>
                    </a:lnTo>
                    <a:lnTo>
                      <a:pt x="332" y="100"/>
                    </a:lnTo>
                    <a:lnTo>
                      <a:pt x="358" y="110"/>
                    </a:lnTo>
                    <a:lnTo>
                      <a:pt x="380" y="122"/>
                    </a:lnTo>
                    <a:lnTo>
                      <a:pt x="402" y="137"/>
                    </a:lnTo>
                    <a:lnTo>
                      <a:pt x="420" y="154"/>
                    </a:lnTo>
                    <a:lnTo>
                      <a:pt x="439" y="172"/>
                    </a:lnTo>
                    <a:lnTo>
                      <a:pt x="439" y="172"/>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77"/>
              <p:cNvSpPr>
                <a:spLocks/>
              </p:cNvSpPr>
              <p:nvPr/>
            </p:nvSpPr>
            <p:spPr bwMode="auto">
              <a:xfrm>
                <a:off x="14377988" y="3532188"/>
                <a:ext cx="225425" cy="100013"/>
              </a:xfrm>
              <a:custGeom>
                <a:avLst/>
                <a:gdLst/>
                <a:ahLst/>
                <a:cxnLst>
                  <a:cxn ang="0">
                    <a:pos x="147" y="0"/>
                  </a:cxn>
                  <a:cxn ang="0">
                    <a:pos x="147" y="0"/>
                  </a:cxn>
                  <a:cxn ang="0">
                    <a:pos x="137" y="0"/>
                  </a:cxn>
                  <a:cxn ang="0">
                    <a:pos x="137" y="0"/>
                  </a:cxn>
                  <a:cxn ang="0">
                    <a:pos x="118" y="2"/>
                  </a:cxn>
                  <a:cxn ang="0">
                    <a:pos x="100" y="4"/>
                  </a:cxn>
                  <a:cxn ang="0">
                    <a:pos x="83" y="7"/>
                  </a:cxn>
                  <a:cxn ang="0">
                    <a:pos x="66" y="14"/>
                  </a:cxn>
                  <a:cxn ang="0">
                    <a:pos x="49" y="21"/>
                  </a:cxn>
                  <a:cxn ang="0">
                    <a:pos x="34" y="29"/>
                  </a:cxn>
                  <a:cxn ang="0">
                    <a:pos x="19" y="39"/>
                  </a:cxn>
                  <a:cxn ang="0">
                    <a:pos x="5" y="51"/>
                  </a:cxn>
                  <a:cxn ang="0">
                    <a:pos x="5" y="51"/>
                  </a:cxn>
                  <a:cxn ang="0">
                    <a:pos x="2" y="58"/>
                  </a:cxn>
                  <a:cxn ang="0">
                    <a:pos x="0" y="64"/>
                  </a:cxn>
                  <a:cxn ang="0">
                    <a:pos x="0" y="71"/>
                  </a:cxn>
                  <a:cxn ang="0">
                    <a:pos x="5" y="76"/>
                  </a:cxn>
                  <a:cxn ang="0">
                    <a:pos x="37" y="112"/>
                  </a:cxn>
                  <a:cxn ang="0">
                    <a:pos x="37" y="112"/>
                  </a:cxn>
                  <a:cxn ang="0">
                    <a:pos x="42" y="115"/>
                  </a:cxn>
                  <a:cxn ang="0">
                    <a:pos x="49" y="117"/>
                  </a:cxn>
                  <a:cxn ang="0">
                    <a:pos x="49" y="117"/>
                  </a:cxn>
                  <a:cxn ang="0">
                    <a:pos x="56" y="117"/>
                  </a:cxn>
                  <a:cxn ang="0">
                    <a:pos x="63" y="112"/>
                  </a:cxn>
                  <a:cxn ang="0">
                    <a:pos x="63" y="112"/>
                  </a:cxn>
                  <a:cxn ang="0">
                    <a:pos x="78" y="100"/>
                  </a:cxn>
                  <a:cxn ang="0">
                    <a:pos x="96" y="91"/>
                  </a:cxn>
                  <a:cxn ang="0">
                    <a:pos x="117" y="85"/>
                  </a:cxn>
                  <a:cxn ang="0">
                    <a:pos x="137" y="83"/>
                  </a:cxn>
                  <a:cxn ang="0">
                    <a:pos x="137" y="83"/>
                  </a:cxn>
                  <a:cxn ang="0">
                    <a:pos x="142" y="83"/>
                  </a:cxn>
                  <a:cxn ang="0">
                    <a:pos x="142" y="83"/>
                  </a:cxn>
                  <a:cxn ang="0">
                    <a:pos x="154" y="85"/>
                  </a:cxn>
                  <a:cxn ang="0">
                    <a:pos x="164" y="86"/>
                  </a:cxn>
                  <a:cxn ang="0">
                    <a:pos x="184" y="95"/>
                  </a:cxn>
                  <a:cxn ang="0">
                    <a:pos x="201" y="105"/>
                  </a:cxn>
                  <a:cxn ang="0">
                    <a:pos x="209" y="112"/>
                  </a:cxn>
                  <a:cxn ang="0">
                    <a:pos x="218" y="118"/>
                  </a:cxn>
                  <a:cxn ang="0">
                    <a:pos x="218" y="118"/>
                  </a:cxn>
                  <a:cxn ang="0">
                    <a:pos x="223" y="124"/>
                  </a:cxn>
                  <a:cxn ang="0">
                    <a:pos x="231" y="125"/>
                  </a:cxn>
                  <a:cxn ang="0">
                    <a:pos x="231" y="125"/>
                  </a:cxn>
                  <a:cxn ang="0">
                    <a:pos x="236" y="124"/>
                  </a:cxn>
                  <a:cxn ang="0">
                    <a:pos x="243" y="120"/>
                  </a:cxn>
                  <a:cxn ang="0">
                    <a:pos x="279" y="90"/>
                  </a:cxn>
                  <a:cxn ang="0">
                    <a:pos x="279" y="90"/>
                  </a:cxn>
                  <a:cxn ang="0">
                    <a:pos x="282" y="85"/>
                  </a:cxn>
                  <a:cxn ang="0">
                    <a:pos x="284" y="78"/>
                  </a:cxn>
                  <a:cxn ang="0">
                    <a:pos x="284" y="78"/>
                  </a:cxn>
                  <a:cxn ang="0">
                    <a:pos x="284" y="71"/>
                  </a:cxn>
                  <a:cxn ang="0">
                    <a:pos x="280" y="64"/>
                  </a:cxn>
                  <a:cxn ang="0">
                    <a:pos x="280" y="64"/>
                  </a:cxn>
                  <a:cxn ang="0">
                    <a:pos x="267" y="51"/>
                  </a:cxn>
                  <a:cxn ang="0">
                    <a:pos x="252" y="39"/>
                  </a:cxn>
                  <a:cxn ang="0">
                    <a:pos x="236" y="29"/>
                  </a:cxn>
                  <a:cxn ang="0">
                    <a:pos x="220" y="19"/>
                  </a:cxn>
                  <a:cxn ang="0">
                    <a:pos x="203" y="12"/>
                  </a:cxn>
                  <a:cxn ang="0">
                    <a:pos x="186" y="7"/>
                  </a:cxn>
                  <a:cxn ang="0">
                    <a:pos x="167" y="2"/>
                  </a:cxn>
                  <a:cxn ang="0">
                    <a:pos x="147" y="0"/>
                  </a:cxn>
                  <a:cxn ang="0">
                    <a:pos x="147" y="0"/>
                  </a:cxn>
                </a:cxnLst>
                <a:rect l="0" t="0" r="r" b="b"/>
                <a:pathLst>
                  <a:path w="284" h="125">
                    <a:moveTo>
                      <a:pt x="147" y="0"/>
                    </a:moveTo>
                    <a:lnTo>
                      <a:pt x="147" y="0"/>
                    </a:lnTo>
                    <a:lnTo>
                      <a:pt x="137" y="0"/>
                    </a:lnTo>
                    <a:lnTo>
                      <a:pt x="137" y="0"/>
                    </a:lnTo>
                    <a:lnTo>
                      <a:pt x="118" y="2"/>
                    </a:lnTo>
                    <a:lnTo>
                      <a:pt x="100" y="4"/>
                    </a:lnTo>
                    <a:lnTo>
                      <a:pt x="83" y="7"/>
                    </a:lnTo>
                    <a:lnTo>
                      <a:pt x="66" y="14"/>
                    </a:lnTo>
                    <a:lnTo>
                      <a:pt x="49" y="21"/>
                    </a:lnTo>
                    <a:lnTo>
                      <a:pt x="34" y="29"/>
                    </a:lnTo>
                    <a:lnTo>
                      <a:pt x="19" y="39"/>
                    </a:lnTo>
                    <a:lnTo>
                      <a:pt x="5" y="51"/>
                    </a:lnTo>
                    <a:lnTo>
                      <a:pt x="5" y="51"/>
                    </a:lnTo>
                    <a:lnTo>
                      <a:pt x="2" y="58"/>
                    </a:lnTo>
                    <a:lnTo>
                      <a:pt x="0" y="64"/>
                    </a:lnTo>
                    <a:lnTo>
                      <a:pt x="0" y="71"/>
                    </a:lnTo>
                    <a:lnTo>
                      <a:pt x="5" y="76"/>
                    </a:lnTo>
                    <a:lnTo>
                      <a:pt x="37" y="112"/>
                    </a:lnTo>
                    <a:lnTo>
                      <a:pt x="37" y="112"/>
                    </a:lnTo>
                    <a:lnTo>
                      <a:pt x="42" y="115"/>
                    </a:lnTo>
                    <a:lnTo>
                      <a:pt x="49" y="117"/>
                    </a:lnTo>
                    <a:lnTo>
                      <a:pt x="49" y="117"/>
                    </a:lnTo>
                    <a:lnTo>
                      <a:pt x="56" y="117"/>
                    </a:lnTo>
                    <a:lnTo>
                      <a:pt x="63" y="112"/>
                    </a:lnTo>
                    <a:lnTo>
                      <a:pt x="63" y="112"/>
                    </a:lnTo>
                    <a:lnTo>
                      <a:pt x="78" y="100"/>
                    </a:lnTo>
                    <a:lnTo>
                      <a:pt x="96" y="91"/>
                    </a:lnTo>
                    <a:lnTo>
                      <a:pt x="117" y="85"/>
                    </a:lnTo>
                    <a:lnTo>
                      <a:pt x="137" y="83"/>
                    </a:lnTo>
                    <a:lnTo>
                      <a:pt x="137" y="83"/>
                    </a:lnTo>
                    <a:lnTo>
                      <a:pt x="142" y="83"/>
                    </a:lnTo>
                    <a:lnTo>
                      <a:pt x="142" y="83"/>
                    </a:lnTo>
                    <a:lnTo>
                      <a:pt x="154" y="85"/>
                    </a:lnTo>
                    <a:lnTo>
                      <a:pt x="164" y="86"/>
                    </a:lnTo>
                    <a:lnTo>
                      <a:pt x="184" y="95"/>
                    </a:lnTo>
                    <a:lnTo>
                      <a:pt x="201" y="105"/>
                    </a:lnTo>
                    <a:lnTo>
                      <a:pt x="209" y="112"/>
                    </a:lnTo>
                    <a:lnTo>
                      <a:pt x="218" y="118"/>
                    </a:lnTo>
                    <a:lnTo>
                      <a:pt x="218" y="118"/>
                    </a:lnTo>
                    <a:lnTo>
                      <a:pt x="223" y="124"/>
                    </a:lnTo>
                    <a:lnTo>
                      <a:pt x="231" y="125"/>
                    </a:lnTo>
                    <a:lnTo>
                      <a:pt x="231" y="125"/>
                    </a:lnTo>
                    <a:lnTo>
                      <a:pt x="236" y="124"/>
                    </a:lnTo>
                    <a:lnTo>
                      <a:pt x="243" y="120"/>
                    </a:lnTo>
                    <a:lnTo>
                      <a:pt x="279" y="90"/>
                    </a:lnTo>
                    <a:lnTo>
                      <a:pt x="279" y="90"/>
                    </a:lnTo>
                    <a:lnTo>
                      <a:pt x="282" y="85"/>
                    </a:lnTo>
                    <a:lnTo>
                      <a:pt x="284" y="78"/>
                    </a:lnTo>
                    <a:lnTo>
                      <a:pt x="284" y="78"/>
                    </a:lnTo>
                    <a:lnTo>
                      <a:pt x="284" y="71"/>
                    </a:lnTo>
                    <a:lnTo>
                      <a:pt x="280" y="64"/>
                    </a:lnTo>
                    <a:lnTo>
                      <a:pt x="280" y="64"/>
                    </a:lnTo>
                    <a:lnTo>
                      <a:pt x="267" y="51"/>
                    </a:lnTo>
                    <a:lnTo>
                      <a:pt x="252" y="39"/>
                    </a:lnTo>
                    <a:lnTo>
                      <a:pt x="236" y="29"/>
                    </a:lnTo>
                    <a:lnTo>
                      <a:pt x="220" y="19"/>
                    </a:lnTo>
                    <a:lnTo>
                      <a:pt x="203" y="12"/>
                    </a:lnTo>
                    <a:lnTo>
                      <a:pt x="186" y="7"/>
                    </a:lnTo>
                    <a:lnTo>
                      <a:pt x="167" y="2"/>
                    </a:lnTo>
                    <a:lnTo>
                      <a:pt x="147" y="0"/>
                    </a:lnTo>
                    <a:lnTo>
                      <a:pt x="147"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5" name="椭圆 24"/>
            <p:cNvSpPr/>
            <p:nvPr/>
          </p:nvSpPr>
          <p:spPr bwMode="auto">
            <a:xfrm>
              <a:off x="5306424" y="5243513"/>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sp>
        <p:nvSpPr>
          <p:cNvPr id="28" name="TextBox 27"/>
          <p:cNvSpPr txBox="1"/>
          <p:nvPr/>
        </p:nvSpPr>
        <p:spPr>
          <a:xfrm>
            <a:off x="7880392" y="4596859"/>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智慧宿舍</a:t>
            </a:r>
          </a:p>
        </p:txBody>
      </p:sp>
      <p:grpSp>
        <p:nvGrpSpPr>
          <p:cNvPr id="29" name="组合 240"/>
          <p:cNvGrpSpPr/>
          <p:nvPr/>
        </p:nvGrpSpPr>
        <p:grpSpPr>
          <a:xfrm>
            <a:off x="6581406" y="4174465"/>
            <a:ext cx="406424" cy="396000"/>
            <a:chOff x="6024114" y="3960930"/>
            <a:chExt cx="406424" cy="396000"/>
          </a:xfrm>
        </p:grpSpPr>
        <p:sp>
          <p:nvSpPr>
            <p:cNvPr id="30" name="椭圆 29"/>
            <p:cNvSpPr/>
            <p:nvPr/>
          </p:nvSpPr>
          <p:spPr bwMode="auto">
            <a:xfrm>
              <a:off x="6024114" y="3960930"/>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1" name="Freeform 44"/>
            <p:cNvSpPr>
              <a:spLocks noEditPoints="1"/>
            </p:cNvSpPr>
            <p:nvPr/>
          </p:nvSpPr>
          <p:spPr bwMode="auto">
            <a:xfrm>
              <a:off x="6070861" y="4015818"/>
              <a:ext cx="319075" cy="303073"/>
            </a:xfrm>
            <a:custGeom>
              <a:avLst/>
              <a:gdLst/>
              <a:ahLst/>
              <a:cxnLst>
                <a:cxn ang="0">
                  <a:pos x="6552" y="0"/>
                </a:cxn>
                <a:cxn ang="0">
                  <a:pos x="11960" y="416"/>
                </a:cxn>
                <a:cxn ang="0">
                  <a:pos x="14040" y="1145"/>
                </a:cxn>
                <a:cxn ang="0">
                  <a:pos x="14768" y="1768"/>
                </a:cxn>
                <a:cxn ang="0">
                  <a:pos x="15600" y="2704"/>
                </a:cxn>
                <a:cxn ang="0">
                  <a:pos x="16120" y="5408"/>
                </a:cxn>
                <a:cxn ang="0">
                  <a:pos x="15600" y="6240"/>
                </a:cxn>
                <a:cxn ang="0">
                  <a:pos x="14664" y="7697"/>
                </a:cxn>
                <a:cxn ang="0">
                  <a:pos x="14040" y="13416"/>
                </a:cxn>
                <a:cxn ang="0">
                  <a:pos x="13000" y="13832"/>
                </a:cxn>
                <a:cxn ang="0">
                  <a:pos x="4680" y="13832"/>
                </a:cxn>
                <a:cxn ang="0">
                  <a:pos x="2808" y="13832"/>
                </a:cxn>
                <a:cxn ang="0">
                  <a:pos x="2080" y="13104"/>
                </a:cxn>
                <a:cxn ang="0">
                  <a:pos x="1248" y="7592"/>
                </a:cxn>
                <a:cxn ang="0">
                  <a:pos x="520" y="5720"/>
                </a:cxn>
                <a:cxn ang="0">
                  <a:pos x="0" y="3017"/>
                </a:cxn>
                <a:cxn ang="0">
                  <a:pos x="520" y="2600"/>
                </a:cxn>
                <a:cxn ang="0">
                  <a:pos x="1768" y="1664"/>
                </a:cxn>
                <a:cxn ang="0">
                  <a:pos x="2288" y="936"/>
                </a:cxn>
                <a:cxn ang="0">
                  <a:pos x="13416" y="8424"/>
                </a:cxn>
                <a:cxn ang="0">
                  <a:pos x="9464" y="2080"/>
                </a:cxn>
                <a:cxn ang="0">
                  <a:pos x="4264" y="2392"/>
                </a:cxn>
                <a:cxn ang="0">
                  <a:pos x="12064" y="11856"/>
                </a:cxn>
                <a:cxn ang="0">
                  <a:pos x="12064" y="12480"/>
                </a:cxn>
                <a:cxn ang="0">
                  <a:pos x="12688" y="12480"/>
                </a:cxn>
                <a:cxn ang="0">
                  <a:pos x="12688" y="11856"/>
                </a:cxn>
                <a:cxn ang="0">
                  <a:pos x="3640" y="11752"/>
                </a:cxn>
                <a:cxn ang="0">
                  <a:pos x="3433" y="12272"/>
                </a:cxn>
                <a:cxn ang="0">
                  <a:pos x="4056" y="12480"/>
                </a:cxn>
                <a:cxn ang="0">
                  <a:pos x="4264" y="11960"/>
                </a:cxn>
                <a:cxn ang="0">
                  <a:pos x="6864" y="9776"/>
                </a:cxn>
                <a:cxn ang="0">
                  <a:pos x="6864" y="9776"/>
                </a:cxn>
                <a:cxn ang="0">
                  <a:pos x="9360" y="9048"/>
                </a:cxn>
                <a:cxn ang="0">
                  <a:pos x="9360" y="10920"/>
                </a:cxn>
                <a:cxn ang="0">
                  <a:pos x="6864" y="11544"/>
                </a:cxn>
                <a:cxn ang="0">
                  <a:pos x="6864" y="11856"/>
                </a:cxn>
                <a:cxn ang="0">
                  <a:pos x="6864" y="11856"/>
                </a:cxn>
                <a:cxn ang="0">
                  <a:pos x="9360" y="12584"/>
                </a:cxn>
                <a:cxn ang="0">
                  <a:pos x="11751" y="9464"/>
                </a:cxn>
                <a:cxn ang="0">
                  <a:pos x="13312" y="11232"/>
                </a:cxn>
                <a:cxn ang="0">
                  <a:pos x="6136" y="11232"/>
                </a:cxn>
                <a:cxn ang="0">
                  <a:pos x="3744" y="9360"/>
                </a:cxn>
                <a:cxn ang="0">
                  <a:pos x="14352" y="7384"/>
                </a:cxn>
                <a:cxn ang="0">
                  <a:pos x="15184" y="6240"/>
                </a:cxn>
                <a:cxn ang="0">
                  <a:pos x="14664" y="5408"/>
                </a:cxn>
                <a:cxn ang="0">
                  <a:pos x="15184" y="2704"/>
                </a:cxn>
                <a:cxn ang="0">
                  <a:pos x="14664" y="2080"/>
                </a:cxn>
                <a:cxn ang="0">
                  <a:pos x="2080" y="2080"/>
                </a:cxn>
                <a:cxn ang="0">
                  <a:pos x="1040" y="2392"/>
                </a:cxn>
                <a:cxn ang="0">
                  <a:pos x="1456" y="2808"/>
                </a:cxn>
                <a:cxn ang="0">
                  <a:pos x="1248" y="5720"/>
                </a:cxn>
                <a:cxn ang="0">
                  <a:pos x="1248" y="7072"/>
                </a:cxn>
              </a:cxnLst>
              <a:rect l="0" t="0" r="r" b="b"/>
              <a:pathLst>
                <a:path w="16120" h="15392">
                  <a:moveTo>
                    <a:pt x="2808" y="728"/>
                  </a:moveTo>
                  <a:lnTo>
                    <a:pt x="4056" y="416"/>
                  </a:lnTo>
                  <a:lnTo>
                    <a:pt x="5304" y="104"/>
                  </a:lnTo>
                  <a:lnTo>
                    <a:pt x="6552" y="0"/>
                  </a:lnTo>
                  <a:lnTo>
                    <a:pt x="7904" y="0"/>
                  </a:lnTo>
                  <a:lnTo>
                    <a:pt x="9256" y="0"/>
                  </a:lnTo>
                  <a:lnTo>
                    <a:pt x="10608" y="208"/>
                  </a:lnTo>
                  <a:lnTo>
                    <a:pt x="11960" y="416"/>
                  </a:lnTo>
                  <a:lnTo>
                    <a:pt x="13416" y="728"/>
                  </a:lnTo>
                  <a:lnTo>
                    <a:pt x="13624" y="832"/>
                  </a:lnTo>
                  <a:lnTo>
                    <a:pt x="13832" y="936"/>
                  </a:lnTo>
                  <a:lnTo>
                    <a:pt x="14040" y="1145"/>
                  </a:lnTo>
                  <a:lnTo>
                    <a:pt x="14040" y="1352"/>
                  </a:lnTo>
                  <a:lnTo>
                    <a:pt x="14040" y="1664"/>
                  </a:lnTo>
                  <a:lnTo>
                    <a:pt x="14352" y="1664"/>
                  </a:lnTo>
                  <a:lnTo>
                    <a:pt x="14768" y="1768"/>
                  </a:lnTo>
                  <a:lnTo>
                    <a:pt x="15184" y="1976"/>
                  </a:lnTo>
                  <a:lnTo>
                    <a:pt x="15496" y="2184"/>
                  </a:lnTo>
                  <a:lnTo>
                    <a:pt x="15600" y="2600"/>
                  </a:lnTo>
                  <a:lnTo>
                    <a:pt x="15600" y="2704"/>
                  </a:lnTo>
                  <a:lnTo>
                    <a:pt x="15808" y="2704"/>
                  </a:lnTo>
                  <a:lnTo>
                    <a:pt x="16016" y="2808"/>
                  </a:lnTo>
                  <a:lnTo>
                    <a:pt x="16120" y="3017"/>
                  </a:lnTo>
                  <a:lnTo>
                    <a:pt x="16120" y="5408"/>
                  </a:lnTo>
                  <a:lnTo>
                    <a:pt x="16016" y="5616"/>
                  </a:lnTo>
                  <a:lnTo>
                    <a:pt x="15808" y="5720"/>
                  </a:lnTo>
                  <a:lnTo>
                    <a:pt x="15600" y="5720"/>
                  </a:lnTo>
                  <a:lnTo>
                    <a:pt x="15600" y="6240"/>
                  </a:lnTo>
                  <a:lnTo>
                    <a:pt x="15496" y="6761"/>
                  </a:lnTo>
                  <a:lnTo>
                    <a:pt x="15184" y="7280"/>
                  </a:lnTo>
                  <a:lnTo>
                    <a:pt x="14872" y="7592"/>
                  </a:lnTo>
                  <a:lnTo>
                    <a:pt x="14664" y="7697"/>
                  </a:lnTo>
                  <a:lnTo>
                    <a:pt x="14352" y="7800"/>
                  </a:lnTo>
                  <a:lnTo>
                    <a:pt x="14040" y="7800"/>
                  </a:lnTo>
                  <a:lnTo>
                    <a:pt x="14040" y="13104"/>
                  </a:lnTo>
                  <a:lnTo>
                    <a:pt x="14040" y="13416"/>
                  </a:lnTo>
                  <a:lnTo>
                    <a:pt x="13832" y="13624"/>
                  </a:lnTo>
                  <a:lnTo>
                    <a:pt x="13624" y="13728"/>
                  </a:lnTo>
                  <a:lnTo>
                    <a:pt x="13416" y="13832"/>
                  </a:lnTo>
                  <a:lnTo>
                    <a:pt x="13000" y="13832"/>
                  </a:lnTo>
                  <a:lnTo>
                    <a:pt x="13000" y="15392"/>
                  </a:lnTo>
                  <a:lnTo>
                    <a:pt x="11336" y="15392"/>
                  </a:lnTo>
                  <a:lnTo>
                    <a:pt x="11336" y="13832"/>
                  </a:lnTo>
                  <a:lnTo>
                    <a:pt x="4680" y="13832"/>
                  </a:lnTo>
                  <a:lnTo>
                    <a:pt x="4680" y="15392"/>
                  </a:lnTo>
                  <a:lnTo>
                    <a:pt x="3016" y="15392"/>
                  </a:lnTo>
                  <a:lnTo>
                    <a:pt x="3016" y="13832"/>
                  </a:lnTo>
                  <a:lnTo>
                    <a:pt x="2808" y="13832"/>
                  </a:lnTo>
                  <a:lnTo>
                    <a:pt x="2496" y="13728"/>
                  </a:lnTo>
                  <a:lnTo>
                    <a:pt x="2288" y="13624"/>
                  </a:lnTo>
                  <a:lnTo>
                    <a:pt x="2184" y="13416"/>
                  </a:lnTo>
                  <a:lnTo>
                    <a:pt x="2080" y="13104"/>
                  </a:lnTo>
                  <a:lnTo>
                    <a:pt x="2080" y="7800"/>
                  </a:lnTo>
                  <a:lnTo>
                    <a:pt x="1768" y="7800"/>
                  </a:lnTo>
                  <a:lnTo>
                    <a:pt x="1456" y="7697"/>
                  </a:lnTo>
                  <a:lnTo>
                    <a:pt x="1248" y="7592"/>
                  </a:lnTo>
                  <a:lnTo>
                    <a:pt x="936" y="7280"/>
                  </a:lnTo>
                  <a:lnTo>
                    <a:pt x="624" y="6761"/>
                  </a:lnTo>
                  <a:lnTo>
                    <a:pt x="520" y="6240"/>
                  </a:lnTo>
                  <a:lnTo>
                    <a:pt x="520" y="5720"/>
                  </a:lnTo>
                  <a:lnTo>
                    <a:pt x="312" y="5720"/>
                  </a:lnTo>
                  <a:lnTo>
                    <a:pt x="104" y="5616"/>
                  </a:lnTo>
                  <a:lnTo>
                    <a:pt x="0" y="5408"/>
                  </a:lnTo>
                  <a:lnTo>
                    <a:pt x="0" y="3017"/>
                  </a:lnTo>
                  <a:lnTo>
                    <a:pt x="104" y="2808"/>
                  </a:lnTo>
                  <a:lnTo>
                    <a:pt x="312" y="2704"/>
                  </a:lnTo>
                  <a:lnTo>
                    <a:pt x="520" y="2704"/>
                  </a:lnTo>
                  <a:lnTo>
                    <a:pt x="520" y="2600"/>
                  </a:lnTo>
                  <a:lnTo>
                    <a:pt x="624" y="2184"/>
                  </a:lnTo>
                  <a:lnTo>
                    <a:pt x="936" y="1976"/>
                  </a:lnTo>
                  <a:lnTo>
                    <a:pt x="1352" y="1768"/>
                  </a:lnTo>
                  <a:lnTo>
                    <a:pt x="1768" y="1664"/>
                  </a:lnTo>
                  <a:lnTo>
                    <a:pt x="2080" y="1664"/>
                  </a:lnTo>
                  <a:lnTo>
                    <a:pt x="2080" y="1352"/>
                  </a:lnTo>
                  <a:lnTo>
                    <a:pt x="2184" y="1145"/>
                  </a:lnTo>
                  <a:lnTo>
                    <a:pt x="2288" y="936"/>
                  </a:lnTo>
                  <a:lnTo>
                    <a:pt x="2808" y="728"/>
                  </a:lnTo>
                  <a:close/>
                  <a:moveTo>
                    <a:pt x="2912" y="2600"/>
                  </a:moveTo>
                  <a:lnTo>
                    <a:pt x="2912" y="8424"/>
                  </a:lnTo>
                  <a:lnTo>
                    <a:pt x="13416" y="8424"/>
                  </a:lnTo>
                  <a:lnTo>
                    <a:pt x="13416" y="2600"/>
                  </a:lnTo>
                  <a:lnTo>
                    <a:pt x="12064" y="2392"/>
                  </a:lnTo>
                  <a:lnTo>
                    <a:pt x="10817" y="2184"/>
                  </a:lnTo>
                  <a:lnTo>
                    <a:pt x="9464" y="2080"/>
                  </a:lnTo>
                  <a:lnTo>
                    <a:pt x="8112" y="2080"/>
                  </a:lnTo>
                  <a:lnTo>
                    <a:pt x="6864" y="2080"/>
                  </a:lnTo>
                  <a:lnTo>
                    <a:pt x="5512" y="2184"/>
                  </a:lnTo>
                  <a:lnTo>
                    <a:pt x="4264" y="2392"/>
                  </a:lnTo>
                  <a:lnTo>
                    <a:pt x="2912" y="2600"/>
                  </a:lnTo>
                  <a:close/>
                  <a:moveTo>
                    <a:pt x="12376" y="11648"/>
                  </a:moveTo>
                  <a:lnTo>
                    <a:pt x="12168" y="11752"/>
                  </a:lnTo>
                  <a:lnTo>
                    <a:pt x="12064" y="11856"/>
                  </a:lnTo>
                  <a:lnTo>
                    <a:pt x="11960" y="11960"/>
                  </a:lnTo>
                  <a:lnTo>
                    <a:pt x="11960" y="12168"/>
                  </a:lnTo>
                  <a:lnTo>
                    <a:pt x="11960" y="12272"/>
                  </a:lnTo>
                  <a:lnTo>
                    <a:pt x="12064" y="12480"/>
                  </a:lnTo>
                  <a:lnTo>
                    <a:pt x="12168" y="12480"/>
                  </a:lnTo>
                  <a:lnTo>
                    <a:pt x="12376" y="12584"/>
                  </a:lnTo>
                  <a:lnTo>
                    <a:pt x="12480" y="12480"/>
                  </a:lnTo>
                  <a:lnTo>
                    <a:pt x="12688" y="12480"/>
                  </a:lnTo>
                  <a:lnTo>
                    <a:pt x="12792" y="12272"/>
                  </a:lnTo>
                  <a:lnTo>
                    <a:pt x="12792" y="12168"/>
                  </a:lnTo>
                  <a:lnTo>
                    <a:pt x="12792" y="11960"/>
                  </a:lnTo>
                  <a:lnTo>
                    <a:pt x="12688" y="11856"/>
                  </a:lnTo>
                  <a:lnTo>
                    <a:pt x="12480" y="11752"/>
                  </a:lnTo>
                  <a:lnTo>
                    <a:pt x="12376" y="11648"/>
                  </a:lnTo>
                  <a:close/>
                  <a:moveTo>
                    <a:pt x="3848" y="11648"/>
                  </a:moveTo>
                  <a:lnTo>
                    <a:pt x="3640" y="11752"/>
                  </a:lnTo>
                  <a:lnTo>
                    <a:pt x="3536" y="11856"/>
                  </a:lnTo>
                  <a:lnTo>
                    <a:pt x="3433" y="11960"/>
                  </a:lnTo>
                  <a:lnTo>
                    <a:pt x="3433" y="12168"/>
                  </a:lnTo>
                  <a:lnTo>
                    <a:pt x="3433" y="12272"/>
                  </a:lnTo>
                  <a:lnTo>
                    <a:pt x="3536" y="12480"/>
                  </a:lnTo>
                  <a:lnTo>
                    <a:pt x="3640" y="12480"/>
                  </a:lnTo>
                  <a:lnTo>
                    <a:pt x="3848" y="12584"/>
                  </a:lnTo>
                  <a:lnTo>
                    <a:pt x="4056" y="12480"/>
                  </a:lnTo>
                  <a:lnTo>
                    <a:pt x="4160" y="12480"/>
                  </a:lnTo>
                  <a:lnTo>
                    <a:pt x="4264" y="12272"/>
                  </a:lnTo>
                  <a:lnTo>
                    <a:pt x="4264" y="12168"/>
                  </a:lnTo>
                  <a:lnTo>
                    <a:pt x="4264" y="11960"/>
                  </a:lnTo>
                  <a:lnTo>
                    <a:pt x="4160" y="11856"/>
                  </a:lnTo>
                  <a:lnTo>
                    <a:pt x="4056" y="11752"/>
                  </a:lnTo>
                  <a:lnTo>
                    <a:pt x="3848" y="11648"/>
                  </a:lnTo>
                  <a:close/>
                  <a:moveTo>
                    <a:pt x="6864" y="9776"/>
                  </a:moveTo>
                  <a:lnTo>
                    <a:pt x="6864" y="10192"/>
                  </a:lnTo>
                  <a:lnTo>
                    <a:pt x="9360" y="10192"/>
                  </a:lnTo>
                  <a:lnTo>
                    <a:pt x="9360" y="9776"/>
                  </a:lnTo>
                  <a:lnTo>
                    <a:pt x="6864" y="9776"/>
                  </a:lnTo>
                  <a:close/>
                  <a:moveTo>
                    <a:pt x="6864" y="9048"/>
                  </a:moveTo>
                  <a:lnTo>
                    <a:pt x="6864" y="9464"/>
                  </a:lnTo>
                  <a:lnTo>
                    <a:pt x="9360" y="9464"/>
                  </a:lnTo>
                  <a:lnTo>
                    <a:pt x="9360" y="9048"/>
                  </a:lnTo>
                  <a:lnTo>
                    <a:pt x="6864" y="9048"/>
                  </a:lnTo>
                  <a:close/>
                  <a:moveTo>
                    <a:pt x="6864" y="10504"/>
                  </a:moveTo>
                  <a:lnTo>
                    <a:pt x="6864" y="10920"/>
                  </a:lnTo>
                  <a:lnTo>
                    <a:pt x="9360" y="10920"/>
                  </a:lnTo>
                  <a:lnTo>
                    <a:pt x="9360" y="10504"/>
                  </a:lnTo>
                  <a:lnTo>
                    <a:pt x="6864" y="10504"/>
                  </a:lnTo>
                  <a:close/>
                  <a:moveTo>
                    <a:pt x="6864" y="11128"/>
                  </a:moveTo>
                  <a:lnTo>
                    <a:pt x="6864" y="11544"/>
                  </a:lnTo>
                  <a:lnTo>
                    <a:pt x="9360" y="11544"/>
                  </a:lnTo>
                  <a:lnTo>
                    <a:pt x="9360" y="11128"/>
                  </a:lnTo>
                  <a:lnTo>
                    <a:pt x="6864" y="11128"/>
                  </a:lnTo>
                  <a:close/>
                  <a:moveTo>
                    <a:pt x="6864" y="11856"/>
                  </a:moveTo>
                  <a:lnTo>
                    <a:pt x="6864" y="12272"/>
                  </a:lnTo>
                  <a:lnTo>
                    <a:pt x="9360" y="12272"/>
                  </a:lnTo>
                  <a:lnTo>
                    <a:pt x="9360" y="11856"/>
                  </a:lnTo>
                  <a:lnTo>
                    <a:pt x="6864" y="11856"/>
                  </a:lnTo>
                  <a:close/>
                  <a:moveTo>
                    <a:pt x="6864" y="12584"/>
                  </a:moveTo>
                  <a:lnTo>
                    <a:pt x="6864" y="13000"/>
                  </a:lnTo>
                  <a:lnTo>
                    <a:pt x="9360" y="13000"/>
                  </a:lnTo>
                  <a:lnTo>
                    <a:pt x="9360" y="12584"/>
                  </a:lnTo>
                  <a:lnTo>
                    <a:pt x="6864" y="12584"/>
                  </a:lnTo>
                  <a:close/>
                  <a:moveTo>
                    <a:pt x="13312" y="9256"/>
                  </a:moveTo>
                  <a:lnTo>
                    <a:pt x="12584" y="9360"/>
                  </a:lnTo>
                  <a:lnTo>
                    <a:pt x="11751" y="9464"/>
                  </a:lnTo>
                  <a:lnTo>
                    <a:pt x="10920" y="9672"/>
                  </a:lnTo>
                  <a:lnTo>
                    <a:pt x="10192" y="9984"/>
                  </a:lnTo>
                  <a:lnTo>
                    <a:pt x="10192" y="11232"/>
                  </a:lnTo>
                  <a:lnTo>
                    <a:pt x="13312" y="11232"/>
                  </a:lnTo>
                  <a:lnTo>
                    <a:pt x="13312" y="9256"/>
                  </a:lnTo>
                  <a:close/>
                  <a:moveTo>
                    <a:pt x="2912" y="9256"/>
                  </a:moveTo>
                  <a:lnTo>
                    <a:pt x="2912" y="11232"/>
                  </a:lnTo>
                  <a:lnTo>
                    <a:pt x="6136" y="11232"/>
                  </a:lnTo>
                  <a:lnTo>
                    <a:pt x="6136" y="9984"/>
                  </a:lnTo>
                  <a:lnTo>
                    <a:pt x="5304" y="9672"/>
                  </a:lnTo>
                  <a:lnTo>
                    <a:pt x="4576" y="9464"/>
                  </a:lnTo>
                  <a:lnTo>
                    <a:pt x="3744" y="9360"/>
                  </a:lnTo>
                  <a:lnTo>
                    <a:pt x="2912" y="9256"/>
                  </a:lnTo>
                  <a:close/>
                  <a:moveTo>
                    <a:pt x="14040" y="2080"/>
                  </a:moveTo>
                  <a:lnTo>
                    <a:pt x="14040" y="7384"/>
                  </a:lnTo>
                  <a:lnTo>
                    <a:pt x="14352" y="7384"/>
                  </a:lnTo>
                  <a:lnTo>
                    <a:pt x="14664" y="7280"/>
                  </a:lnTo>
                  <a:lnTo>
                    <a:pt x="14872" y="7072"/>
                  </a:lnTo>
                  <a:lnTo>
                    <a:pt x="15080" y="6656"/>
                  </a:lnTo>
                  <a:lnTo>
                    <a:pt x="15184" y="6240"/>
                  </a:lnTo>
                  <a:lnTo>
                    <a:pt x="15184" y="5720"/>
                  </a:lnTo>
                  <a:lnTo>
                    <a:pt x="14975" y="5720"/>
                  </a:lnTo>
                  <a:lnTo>
                    <a:pt x="14664" y="5616"/>
                  </a:lnTo>
                  <a:lnTo>
                    <a:pt x="14664" y="5408"/>
                  </a:lnTo>
                  <a:lnTo>
                    <a:pt x="14664" y="3017"/>
                  </a:lnTo>
                  <a:lnTo>
                    <a:pt x="14664" y="2808"/>
                  </a:lnTo>
                  <a:lnTo>
                    <a:pt x="14975" y="2704"/>
                  </a:lnTo>
                  <a:lnTo>
                    <a:pt x="15184" y="2704"/>
                  </a:lnTo>
                  <a:lnTo>
                    <a:pt x="15184" y="2600"/>
                  </a:lnTo>
                  <a:lnTo>
                    <a:pt x="15080" y="2392"/>
                  </a:lnTo>
                  <a:lnTo>
                    <a:pt x="14975" y="2288"/>
                  </a:lnTo>
                  <a:lnTo>
                    <a:pt x="14664" y="2080"/>
                  </a:lnTo>
                  <a:lnTo>
                    <a:pt x="14352" y="2080"/>
                  </a:lnTo>
                  <a:lnTo>
                    <a:pt x="14040" y="2080"/>
                  </a:lnTo>
                  <a:close/>
                  <a:moveTo>
                    <a:pt x="2080" y="7384"/>
                  </a:moveTo>
                  <a:lnTo>
                    <a:pt x="2080" y="2080"/>
                  </a:lnTo>
                  <a:lnTo>
                    <a:pt x="1768" y="2080"/>
                  </a:lnTo>
                  <a:lnTo>
                    <a:pt x="1456" y="2080"/>
                  </a:lnTo>
                  <a:lnTo>
                    <a:pt x="1145" y="2288"/>
                  </a:lnTo>
                  <a:lnTo>
                    <a:pt x="1040" y="2392"/>
                  </a:lnTo>
                  <a:lnTo>
                    <a:pt x="1040" y="2600"/>
                  </a:lnTo>
                  <a:lnTo>
                    <a:pt x="1040" y="2704"/>
                  </a:lnTo>
                  <a:lnTo>
                    <a:pt x="1248" y="2704"/>
                  </a:lnTo>
                  <a:lnTo>
                    <a:pt x="1456" y="2808"/>
                  </a:lnTo>
                  <a:lnTo>
                    <a:pt x="1560" y="3017"/>
                  </a:lnTo>
                  <a:lnTo>
                    <a:pt x="1560" y="5408"/>
                  </a:lnTo>
                  <a:lnTo>
                    <a:pt x="1456" y="5616"/>
                  </a:lnTo>
                  <a:lnTo>
                    <a:pt x="1248" y="5720"/>
                  </a:lnTo>
                  <a:lnTo>
                    <a:pt x="1040" y="5720"/>
                  </a:lnTo>
                  <a:lnTo>
                    <a:pt x="1040" y="6240"/>
                  </a:lnTo>
                  <a:lnTo>
                    <a:pt x="1040" y="6656"/>
                  </a:lnTo>
                  <a:lnTo>
                    <a:pt x="1248" y="7072"/>
                  </a:lnTo>
                  <a:lnTo>
                    <a:pt x="1456" y="7280"/>
                  </a:lnTo>
                  <a:lnTo>
                    <a:pt x="1768" y="7384"/>
                  </a:lnTo>
                  <a:lnTo>
                    <a:pt x="2080" y="738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2" name="Freeform 6"/>
          <p:cNvSpPr>
            <a:spLocks noEditPoints="1"/>
          </p:cNvSpPr>
          <p:nvPr/>
        </p:nvSpPr>
        <p:spPr bwMode="auto">
          <a:xfrm>
            <a:off x="7876837" y="4210400"/>
            <a:ext cx="356235" cy="313514"/>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33" name="组合 247"/>
          <p:cNvGrpSpPr/>
          <p:nvPr/>
        </p:nvGrpSpPr>
        <p:grpSpPr>
          <a:xfrm>
            <a:off x="7206056" y="4170527"/>
            <a:ext cx="406424" cy="396000"/>
            <a:chOff x="5373663" y="3404748"/>
            <a:chExt cx="406424" cy="396000"/>
          </a:xfrm>
        </p:grpSpPr>
        <p:grpSp>
          <p:nvGrpSpPr>
            <p:cNvPr id="34" name="组合 496"/>
            <p:cNvGrpSpPr/>
            <p:nvPr/>
          </p:nvGrpSpPr>
          <p:grpSpPr>
            <a:xfrm>
              <a:off x="5373663" y="3404748"/>
              <a:ext cx="406424" cy="396000"/>
              <a:chOff x="5306424" y="5243513"/>
              <a:chExt cx="406424" cy="396000"/>
            </a:xfrm>
          </p:grpSpPr>
          <p:grpSp>
            <p:nvGrpSpPr>
              <p:cNvPr id="35" name="组合 251"/>
              <p:cNvGrpSpPr/>
              <p:nvPr/>
            </p:nvGrpSpPr>
            <p:grpSpPr>
              <a:xfrm>
                <a:off x="5449733" y="5301288"/>
                <a:ext cx="92003" cy="50466"/>
                <a:chOff x="14293850" y="3422650"/>
                <a:chExt cx="401638" cy="209551"/>
              </a:xfrm>
              <a:solidFill>
                <a:srgbClr val="0070C0"/>
              </a:solidFill>
            </p:grpSpPr>
            <p:sp>
              <p:nvSpPr>
                <p:cNvPr id="42" name="Freeform 76"/>
                <p:cNvSpPr>
                  <a:spLocks/>
                </p:cNvSpPr>
                <p:nvPr/>
              </p:nvSpPr>
              <p:spPr bwMode="auto">
                <a:xfrm>
                  <a:off x="14293850" y="3422650"/>
                  <a:ext cx="401638" cy="141288"/>
                </a:xfrm>
                <a:custGeom>
                  <a:avLst/>
                  <a:gdLst/>
                  <a:ahLst/>
                  <a:cxnLst>
                    <a:cxn ang="0">
                      <a:pos x="439" y="172"/>
                    </a:cxn>
                    <a:cxn ang="0">
                      <a:pos x="452" y="179"/>
                    </a:cxn>
                    <a:cxn ang="0">
                      <a:pos x="459" y="177"/>
                    </a:cxn>
                    <a:cxn ang="0">
                      <a:pos x="501" y="143"/>
                    </a:cxn>
                    <a:cxn ang="0">
                      <a:pos x="504" y="138"/>
                    </a:cxn>
                    <a:cxn ang="0">
                      <a:pos x="506" y="132"/>
                    </a:cxn>
                    <a:cxn ang="0">
                      <a:pos x="501" y="118"/>
                    </a:cxn>
                    <a:cxn ang="0">
                      <a:pos x="477" y="93"/>
                    </a:cxn>
                    <a:cxn ang="0">
                      <a:pos x="423" y="52"/>
                    </a:cxn>
                    <a:cxn ang="0">
                      <a:pos x="363" y="22"/>
                    </a:cxn>
                    <a:cxn ang="0">
                      <a:pos x="297" y="5"/>
                    </a:cxn>
                    <a:cxn ang="0">
                      <a:pos x="262" y="0"/>
                    </a:cxn>
                    <a:cxn ang="0">
                      <a:pos x="241" y="0"/>
                    </a:cxn>
                    <a:cxn ang="0">
                      <a:pos x="177" y="7"/>
                    </a:cxn>
                    <a:cxn ang="0">
                      <a:pos x="115" y="24"/>
                    </a:cxn>
                    <a:cxn ang="0">
                      <a:pos x="57" y="52"/>
                    </a:cxn>
                    <a:cxn ang="0">
                      <a:pos x="7" y="91"/>
                    </a:cxn>
                    <a:cxn ang="0">
                      <a:pos x="2" y="98"/>
                    </a:cxn>
                    <a:cxn ang="0">
                      <a:pos x="2" y="111"/>
                    </a:cxn>
                    <a:cxn ang="0">
                      <a:pos x="37" y="152"/>
                    </a:cxn>
                    <a:cxn ang="0">
                      <a:pos x="42" y="155"/>
                    </a:cxn>
                    <a:cxn ang="0">
                      <a:pos x="51" y="157"/>
                    </a:cxn>
                    <a:cxn ang="0">
                      <a:pos x="62" y="154"/>
                    </a:cxn>
                    <a:cxn ang="0">
                      <a:pos x="81" y="137"/>
                    </a:cxn>
                    <a:cxn ang="0">
                      <a:pos x="123" y="111"/>
                    </a:cxn>
                    <a:cxn ang="0">
                      <a:pos x="169" y="93"/>
                    </a:cxn>
                    <a:cxn ang="0">
                      <a:pos x="216" y="84"/>
                    </a:cxn>
                    <a:cxn ang="0">
                      <a:pos x="241" y="83"/>
                    </a:cxn>
                    <a:cxn ang="0">
                      <a:pos x="256" y="84"/>
                    </a:cxn>
                    <a:cxn ang="0">
                      <a:pos x="309" y="93"/>
                    </a:cxn>
                    <a:cxn ang="0">
                      <a:pos x="358" y="110"/>
                    </a:cxn>
                    <a:cxn ang="0">
                      <a:pos x="402" y="137"/>
                    </a:cxn>
                    <a:cxn ang="0">
                      <a:pos x="439" y="172"/>
                    </a:cxn>
                  </a:cxnLst>
                  <a:rect l="0" t="0" r="r" b="b"/>
                  <a:pathLst>
                    <a:path w="506" h="179">
                      <a:moveTo>
                        <a:pt x="439" y="172"/>
                      </a:moveTo>
                      <a:lnTo>
                        <a:pt x="439" y="172"/>
                      </a:lnTo>
                      <a:lnTo>
                        <a:pt x="445" y="177"/>
                      </a:lnTo>
                      <a:lnTo>
                        <a:pt x="452" y="179"/>
                      </a:lnTo>
                      <a:lnTo>
                        <a:pt x="452" y="179"/>
                      </a:lnTo>
                      <a:lnTo>
                        <a:pt x="459" y="177"/>
                      </a:lnTo>
                      <a:lnTo>
                        <a:pt x="464" y="174"/>
                      </a:lnTo>
                      <a:lnTo>
                        <a:pt x="501" y="143"/>
                      </a:lnTo>
                      <a:lnTo>
                        <a:pt x="501" y="143"/>
                      </a:lnTo>
                      <a:lnTo>
                        <a:pt x="504" y="138"/>
                      </a:lnTo>
                      <a:lnTo>
                        <a:pt x="506" y="132"/>
                      </a:lnTo>
                      <a:lnTo>
                        <a:pt x="506" y="132"/>
                      </a:lnTo>
                      <a:lnTo>
                        <a:pt x="506" y="125"/>
                      </a:lnTo>
                      <a:lnTo>
                        <a:pt x="501" y="118"/>
                      </a:lnTo>
                      <a:lnTo>
                        <a:pt x="501" y="118"/>
                      </a:lnTo>
                      <a:lnTo>
                        <a:pt x="477" y="93"/>
                      </a:lnTo>
                      <a:lnTo>
                        <a:pt x="450" y="71"/>
                      </a:lnTo>
                      <a:lnTo>
                        <a:pt x="423" y="52"/>
                      </a:lnTo>
                      <a:lnTo>
                        <a:pt x="393" y="35"/>
                      </a:lnTo>
                      <a:lnTo>
                        <a:pt x="363" y="22"/>
                      </a:lnTo>
                      <a:lnTo>
                        <a:pt x="329" y="12"/>
                      </a:lnTo>
                      <a:lnTo>
                        <a:pt x="297" y="5"/>
                      </a:lnTo>
                      <a:lnTo>
                        <a:pt x="262" y="0"/>
                      </a:lnTo>
                      <a:lnTo>
                        <a:pt x="262" y="0"/>
                      </a:lnTo>
                      <a:lnTo>
                        <a:pt x="241" y="0"/>
                      </a:lnTo>
                      <a:lnTo>
                        <a:pt x="241" y="0"/>
                      </a:lnTo>
                      <a:lnTo>
                        <a:pt x="209" y="2"/>
                      </a:lnTo>
                      <a:lnTo>
                        <a:pt x="177" y="7"/>
                      </a:lnTo>
                      <a:lnTo>
                        <a:pt x="145" y="14"/>
                      </a:lnTo>
                      <a:lnTo>
                        <a:pt x="115" y="24"/>
                      </a:lnTo>
                      <a:lnTo>
                        <a:pt x="86" y="37"/>
                      </a:lnTo>
                      <a:lnTo>
                        <a:pt x="57" y="52"/>
                      </a:lnTo>
                      <a:lnTo>
                        <a:pt x="32" y="71"/>
                      </a:lnTo>
                      <a:lnTo>
                        <a:pt x="7" y="91"/>
                      </a:lnTo>
                      <a:lnTo>
                        <a:pt x="7" y="91"/>
                      </a:lnTo>
                      <a:lnTo>
                        <a:pt x="2" y="98"/>
                      </a:lnTo>
                      <a:lnTo>
                        <a:pt x="0" y="105"/>
                      </a:lnTo>
                      <a:lnTo>
                        <a:pt x="2" y="111"/>
                      </a:lnTo>
                      <a:lnTo>
                        <a:pt x="5" y="116"/>
                      </a:lnTo>
                      <a:lnTo>
                        <a:pt x="37" y="152"/>
                      </a:lnTo>
                      <a:lnTo>
                        <a:pt x="37" y="152"/>
                      </a:lnTo>
                      <a:lnTo>
                        <a:pt x="42" y="155"/>
                      </a:lnTo>
                      <a:lnTo>
                        <a:pt x="51" y="157"/>
                      </a:lnTo>
                      <a:lnTo>
                        <a:pt x="51" y="157"/>
                      </a:lnTo>
                      <a:lnTo>
                        <a:pt x="56" y="157"/>
                      </a:lnTo>
                      <a:lnTo>
                        <a:pt x="62" y="154"/>
                      </a:lnTo>
                      <a:lnTo>
                        <a:pt x="62" y="154"/>
                      </a:lnTo>
                      <a:lnTo>
                        <a:pt x="81" y="137"/>
                      </a:lnTo>
                      <a:lnTo>
                        <a:pt x="101" y="123"/>
                      </a:lnTo>
                      <a:lnTo>
                        <a:pt x="123" y="111"/>
                      </a:lnTo>
                      <a:lnTo>
                        <a:pt x="145" y="101"/>
                      </a:lnTo>
                      <a:lnTo>
                        <a:pt x="169" y="93"/>
                      </a:lnTo>
                      <a:lnTo>
                        <a:pt x="192" y="88"/>
                      </a:lnTo>
                      <a:lnTo>
                        <a:pt x="216" y="84"/>
                      </a:lnTo>
                      <a:lnTo>
                        <a:pt x="241" y="83"/>
                      </a:lnTo>
                      <a:lnTo>
                        <a:pt x="241" y="83"/>
                      </a:lnTo>
                      <a:lnTo>
                        <a:pt x="256" y="84"/>
                      </a:lnTo>
                      <a:lnTo>
                        <a:pt x="256" y="84"/>
                      </a:lnTo>
                      <a:lnTo>
                        <a:pt x="283" y="86"/>
                      </a:lnTo>
                      <a:lnTo>
                        <a:pt x="309" y="93"/>
                      </a:lnTo>
                      <a:lnTo>
                        <a:pt x="332" y="100"/>
                      </a:lnTo>
                      <a:lnTo>
                        <a:pt x="358" y="110"/>
                      </a:lnTo>
                      <a:lnTo>
                        <a:pt x="380" y="122"/>
                      </a:lnTo>
                      <a:lnTo>
                        <a:pt x="402" y="137"/>
                      </a:lnTo>
                      <a:lnTo>
                        <a:pt x="420" y="154"/>
                      </a:lnTo>
                      <a:lnTo>
                        <a:pt x="439" y="172"/>
                      </a:lnTo>
                      <a:lnTo>
                        <a:pt x="439" y="172"/>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77"/>
                <p:cNvSpPr>
                  <a:spLocks/>
                </p:cNvSpPr>
                <p:nvPr/>
              </p:nvSpPr>
              <p:spPr bwMode="auto">
                <a:xfrm>
                  <a:off x="14377988" y="3532188"/>
                  <a:ext cx="225425" cy="100013"/>
                </a:xfrm>
                <a:custGeom>
                  <a:avLst/>
                  <a:gdLst/>
                  <a:ahLst/>
                  <a:cxnLst>
                    <a:cxn ang="0">
                      <a:pos x="147" y="0"/>
                    </a:cxn>
                    <a:cxn ang="0">
                      <a:pos x="147" y="0"/>
                    </a:cxn>
                    <a:cxn ang="0">
                      <a:pos x="137" y="0"/>
                    </a:cxn>
                    <a:cxn ang="0">
                      <a:pos x="137" y="0"/>
                    </a:cxn>
                    <a:cxn ang="0">
                      <a:pos x="118" y="2"/>
                    </a:cxn>
                    <a:cxn ang="0">
                      <a:pos x="100" y="4"/>
                    </a:cxn>
                    <a:cxn ang="0">
                      <a:pos x="83" y="7"/>
                    </a:cxn>
                    <a:cxn ang="0">
                      <a:pos x="66" y="14"/>
                    </a:cxn>
                    <a:cxn ang="0">
                      <a:pos x="49" y="21"/>
                    </a:cxn>
                    <a:cxn ang="0">
                      <a:pos x="34" y="29"/>
                    </a:cxn>
                    <a:cxn ang="0">
                      <a:pos x="19" y="39"/>
                    </a:cxn>
                    <a:cxn ang="0">
                      <a:pos x="5" y="51"/>
                    </a:cxn>
                    <a:cxn ang="0">
                      <a:pos x="5" y="51"/>
                    </a:cxn>
                    <a:cxn ang="0">
                      <a:pos x="2" y="58"/>
                    </a:cxn>
                    <a:cxn ang="0">
                      <a:pos x="0" y="64"/>
                    </a:cxn>
                    <a:cxn ang="0">
                      <a:pos x="0" y="71"/>
                    </a:cxn>
                    <a:cxn ang="0">
                      <a:pos x="5" y="76"/>
                    </a:cxn>
                    <a:cxn ang="0">
                      <a:pos x="37" y="112"/>
                    </a:cxn>
                    <a:cxn ang="0">
                      <a:pos x="37" y="112"/>
                    </a:cxn>
                    <a:cxn ang="0">
                      <a:pos x="42" y="115"/>
                    </a:cxn>
                    <a:cxn ang="0">
                      <a:pos x="49" y="117"/>
                    </a:cxn>
                    <a:cxn ang="0">
                      <a:pos x="49" y="117"/>
                    </a:cxn>
                    <a:cxn ang="0">
                      <a:pos x="56" y="117"/>
                    </a:cxn>
                    <a:cxn ang="0">
                      <a:pos x="63" y="112"/>
                    </a:cxn>
                    <a:cxn ang="0">
                      <a:pos x="63" y="112"/>
                    </a:cxn>
                    <a:cxn ang="0">
                      <a:pos x="78" y="100"/>
                    </a:cxn>
                    <a:cxn ang="0">
                      <a:pos x="96" y="91"/>
                    </a:cxn>
                    <a:cxn ang="0">
                      <a:pos x="117" y="85"/>
                    </a:cxn>
                    <a:cxn ang="0">
                      <a:pos x="137" y="83"/>
                    </a:cxn>
                    <a:cxn ang="0">
                      <a:pos x="137" y="83"/>
                    </a:cxn>
                    <a:cxn ang="0">
                      <a:pos x="142" y="83"/>
                    </a:cxn>
                    <a:cxn ang="0">
                      <a:pos x="142" y="83"/>
                    </a:cxn>
                    <a:cxn ang="0">
                      <a:pos x="154" y="85"/>
                    </a:cxn>
                    <a:cxn ang="0">
                      <a:pos x="164" y="86"/>
                    </a:cxn>
                    <a:cxn ang="0">
                      <a:pos x="184" y="95"/>
                    </a:cxn>
                    <a:cxn ang="0">
                      <a:pos x="201" y="105"/>
                    </a:cxn>
                    <a:cxn ang="0">
                      <a:pos x="209" y="112"/>
                    </a:cxn>
                    <a:cxn ang="0">
                      <a:pos x="218" y="118"/>
                    </a:cxn>
                    <a:cxn ang="0">
                      <a:pos x="218" y="118"/>
                    </a:cxn>
                    <a:cxn ang="0">
                      <a:pos x="223" y="124"/>
                    </a:cxn>
                    <a:cxn ang="0">
                      <a:pos x="231" y="125"/>
                    </a:cxn>
                    <a:cxn ang="0">
                      <a:pos x="231" y="125"/>
                    </a:cxn>
                    <a:cxn ang="0">
                      <a:pos x="236" y="124"/>
                    </a:cxn>
                    <a:cxn ang="0">
                      <a:pos x="243" y="120"/>
                    </a:cxn>
                    <a:cxn ang="0">
                      <a:pos x="279" y="90"/>
                    </a:cxn>
                    <a:cxn ang="0">
                      <a:pos x="279" y="90"/>
                    </a:cxn>
                    <a:cxn ang="0">
                      <a:pos x="282" y="85"/>
                    </a:cxn>
                    <a:cxn ang="0">
                      <a:pos x="284" y="78"/>
                    </a:cxn>
                    <a:cxn ang="0">
                      <a:pos x="284" y="78"/>
                    </a:cxn>
                    <a:cxn ang="0">
                      <a:pos x="284" y="71"/>
                    </a:cxn>
                    <a:cxn ang="0">
                      <a:pos x="280" y="64"/>
                    </a:cxn>
                    <a:cxn ang="0">
                      <a:pos x="280" y="64"/>
                    </a:cxn>
                    <a:cxn ang="0">
                      <a:pos x="267" y="51"/>
                    </a:cxn>
                    <a:cxn ang="0">
                      <a:pos x="252" y="39"/>
                    </a:cxn>
                    <a:cxn ang="0">
                      <a:pos x="236" y="29"/>
                    </a:cxn>
                    <a:cxn ang="0">
                      <a:pos x="220" y="19"/>
                    </a:cxn>
                    <a:cxn ang="0">
                      <a:pos x="203" y="12"/>
                    </a:cxn>
                    <a:cxn ang="0">
                      <a:pos x="186" y="7"/>
                    </a:cxn>
                    <a:cxn ang="0">
                      <a:pos x="167" y="2"/>
                    </a:cxn>
                    <a:cxn ang="0">
                      <a:pos x="147" y="0"/>
                    </a:cxn>
                    <a:cxn ang="0">
                      <a:pos x="147" y="0"/>
                    </a:cxn>
                  </a:cxnLst>
                  <a:rect l="0" t="0" r="r" b="b"/>
                  <a:pathLst>
                    <a:path w="284" h="125">
                      <a:moveTo>
                        <a:pt x="147" y="0"/>
                      </a:moveTo>
                      <a:lnTo>
                        <a:pt x="147" y="0"/>
                      </a:lnTo>
                      <a:lnTo>
                        <a:pt x="137" y="0"/>
                      </a:lnTo>
                      <a:lnTo>
                        <a:pt x="137" y="0"/>
                      </a:lnTo>
                      <a:lnTo>
                        <a:pt x="118" y="2"/>
                      </a:lnTo>
                      <a:lnTo>
                        <a:pt x="100" y="4"/>
                      </a:lnTo>
                      <a:lnTo>
                        <a:pt x="83" y="7"/>
                      </a:lnTo>
                      <a:lnTo>
                        <a:pt x="66" y="14"/>
                      </a:lnTo>
                      <a:lnTo>
                        <a:pt x="49" y="21"/>
                      </a:lnTo>
                      <a:lnTo>
                        <a:pt x="34" y="29"/>
                      </a:lnTo>
                      <a:lnTo>
                        <a:pt x="19" y="39"/>
                      </a:lnTo>
                      <a:lnTo>
                        <a:pt x="5" y="51"/>
                      </a:lnTo>
                      <a:lnTo>
                        <a:pt x="5" y="51"/>
                      </a:lnTo>
                      <a:lnTo>
                        <a:pt x="2" y="58"/>
                      </a:lnTo>
                      <a:lnTo>
                        <a:pt x="0" y="64"/>
                      </a:lnTo>
                      <a:lnTo>
                        <a:pt x="0" y="71"/>
                      </a:lnTo>
                      <a:lnTo>
                        <a:pt x="5" y="76"/>
                      </a:lnTo>
                      <a:lnTo>
                        <a:pt x="37" y="112"/>
                      </a:lnTo>
                      <a:lnTo>
                        <a:pt x="37" y="112"/>
                      </a:lnTo>
                      <a:lnTo>
                        <a:pt x="42" y="115"/>
                      </a:lnTo>
                      <a:lnTo>
                        <a:pt x="49" y="117"/>
                      </a:lnTo>
                      <a:lnTo>
                        <a:pt x="49" y="117"/>
                      </a:lnTo>
                      <a:lnTo>
                        <a:pt x="56" y="117"/>
                      </a:lnTo>
                      <a:lnTo>
                        <a:pt x="63" y="112"/>
                      </a:lnTo>
                      <a:lnTo>
                        <a:pt x="63" y="112"/>
                      </a:lnTo>
                      <a:lnTo>
                        <a:pt x="78" y="100"/>
                      </a:lnTo>
                      <a:lnTo>
                        <a:pt x="96" y="91"/>
                      </a:lnTo>
                      <a:lnTo>
                        <a:pt x="117" y="85"/>
                      </a:lnTo>
                      <a:lnTo>
                        <a:pt x="137" y="83"/>
                      </a:lnTo>
                      <a:lnTo>
                        <a:pt x="137" y="83"/>
                      </a:lnTo>
                      <a:lnTo>
                        <a:pt x="142" y="83"/>
                      </a:lnTo>
                      <a:lnTo>
                        <a:pt x="142" y="83"/>
                      </a:lnTo>
                      <a:lnTo>
                        <a:pt x="154" y="85"/>
                      </a:lnTo>
                      <a:lnTo>
                        <a:pt x="164" y="86"/>
                      </a:lnTo>
                      <a:lnTo>
                        <a:pt x="184" y="95"/>
                      </a:lnTo>
                      <a:lnTo>
                        <a:pt x="201" y="105"/>
                      </a:lnTo>
                      <a:lnTo>
                        <a:pt x="209" y="112"/>
                      </a:lnTo>
                      <a:lnTo>
                        <a:pt x="218" y="118"/>
                      </a:lnTo>
                      <a:lnTo>
                        <a:pt x="218" y="118"/>
                      </a:lnTo>
                      <a:lnTo>
                        <a:pt x="223" y="124"/>
                      </a:lnTo>
                      <a:lnTo>
                        <a:pt x="231" y="125"/>
                      </a:lnTo>
                      <a:lnTo>
                        <a:pt x="231" y="125"/>
                      </a:lnTo>
                      <a:lnTo>
                        <a:pt x="236" y="124"/>
                      </a:lnTo>
                      <a:lnTo>
                        <a:pt x="243" y="120"/>
                      </a:lnTo>
                      <a:lnTo>
                        <a:pt x="279" y="90"/>
                      </a:lnTo>
                      <a:lnTo>
                        <a:pt x="279" y="90"/>
                      </a:lnTo>
                      <a:lnTo>
                        <a:pt x="282" y="85"/>
                      </a:lnTo>
                      <a:lnTo>
                        <a:pt x="284" y="78"/>
                      </a:lnTo>
                      <a:lnTo>
                        <a:pt x="284" y="78"/>
                      </a:lnTo>
                      <a:lnTo>
                        <a:pt x="284" y="71"/>
                      </a:lnTo>
                      <a:lnTo>
                        <a:pt x="280" y="64"/>
                      </a:lnTo>
                      <a:lnTo>
                        <a:pt x="280" y="64"/>
                      </a:lnTo>
                      <a:lnTo>
                        <a:pt x="267" y="51"/>
                      </a:lnTo>
                      <a:lnTo>
                        <a:pt x="252" y="39"/>
                      </a:lnTo>
                      <a:lnTo>
                        <a:pt x="236" y="29"/>
                      </a:lnTo>
                      <a:lnTo>
                        <a:pt x="220" y="19"/>
                      </a:lnTo>
                      <a:lnTo>
                        <a:pt x="203" y="12"/>
                      </a:lnTo>
                      <a:lnTo>
                        <a:pt x="186" y="7"/>
                      </a:lnTo>
                      <a:lnTo>
                        <a:pt x="167" y="2"/>
                      </a:lnTo>
                      <a:lnTo>
                        <a:pt x="147" y="0"/>
                      </a:lnTo>
                      <a:lnTo>
                        <a:pt x="147"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41" name="椭圆 40"/>
              <p:cNvSpPr/>
              <p:nvPr/>
            </p:nvSpPr>
            <p:spPr bwMode="auto">
              <a:xfrm>
                <a:off x="5306424" y="5243513"/>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nvGrpSpPr>
            <p:cNvPr id="40" name="组合 283"/>
            <p:cNvGrpSpPr/>
            <p:nvPr/>
          </p:nvGrpSpPr>
          <p:grpSpPr>
            <a:xfrm>
              <a:off x="5401559" y="3487917"/>
              <a:ext cx="349131" cy="234563"/>
              <a:chOff x="15011400" y="904875"/>
              <a:chExt cx="1355725" cy="736600"/>
            </a:xfrm>
            <a:solidFill>
              <a:srgbClr val="00B0F0"/>
            </a:solidFill>
          </p:grpSpPr>
          <p:sp>
            <p:nvSpPr>
              <p:cNvPr id="36" name="Freeform 81"/>
              <p:cNvSpPr>
                <a:spLocks noEditPoints="1"/>
              </p:cNvSpPr>
              <p:nvPr/>
            </p:nvSpPr>
            <p:spPr bwMode="auto">
              <a:xfrm>
                <a:off x="15011400" y="971550"/>
                <a:ext cx="993775" cy="669925"/>
              </a:xfrm>
              <a:custGeom>
                <a:avLst/>
                <a:gdLst/>
                <a:ahLst/>
                <a:cxnLst>
                  <a:cxn ang="0">
                    <a:pos x="274" y="0"/>
                  </a:cxn>
                  <a:cxn ang="0">
                    <a:pos x="206" y="222"/>
                  </a:cxn>
                  <a:cxn ang="0">
                    <a:pos x="128" y="0"/>
                  </a:cxn>
                  <a:cxn ang="0">
                    <a:pos x="58" y="222"/>
                  </a:cxn>
                  <a:cxn ang="0">
                    <a:pos x="0" y="422"/>
                  </a:cxn>
                  <a:cxn ang="0">
                    <a:pos x="626" y="222"/>
                  </a:cxn>
                  <a:cxn ang="0">
                    <a:pos x="234" y="332"/>
                  </a:cxn>
                  <a:cxn ang="0">
                    <a:pos x="316" y="380"/>
                  </a:cxn>
                  <a:cxn ang="0">
                    <a:pos x="234" y="332"/>
                  </a:cxn>
                  <a:cxn ang="0">
                    <a:pos x="140" y="380"/>
                  </a:cxn>
                  <a:cxn ang="0">
                    <a:pos x="222" y="332"/>
                  </a:cxn>
                  <a:cxn ang="0">
                    <a:pos x="330" y="332"/>
                  </a:cxn>
                  <a:cxn ang="0">
                    <a:pos x="412" y="380"/>
                  </a:cxn>
                  <a:cxn ang="0">
                    <a:pos x="330" y="332"/>
                  </a:cxn>
                  <a:cxn ang="0">
                    <a:pos x="330" y="262"/>
                  </a:cxn>
                  <a:cxn ang="0">
                    <a:pos x="412" y="310"/>
                  </a:cxn>
                  <a:cxn ang="0">
                    <a:pos x="424" y="332"/>
                  </a:cxn>
                  <a:cxn ang="0">
                    <a:pos x="506" y="380"/>
                  </a:cxn>
                  <a:cxn ang="0">
                    <a:pos x="424" y="332"/>
                  </a:cxn>
                  <a:cxn ang="0">
                    <a:pos x="424" y="262"/>
                  </a:cxn>
                  <a:cxn ang="0">
                    <a:pos x="506" y="310"/>
                  </a:cxn>
                  <a:cxn ang="0">
                    <a:pos x="316" y="262"/>
                  </a:cxn>
                  <a:cxn ang="0">
                    <a:pos x="234" y="310"/>
                  </a:cxn>
                  <a:cxn ang="0">
                    <a:pos x="316" y="262"/>
                  </a:cxn>
                  <a:cxn ang="0">
                    <a:pos x="222" y="310"/>
                  </a:cxn>
                  <a:cxn ang="0">
                    <a:pos x="140" y="262"/>
                  </a:cxn>
                  <a:cxn ang="0">
                    <a:pos x="62" y="262"/>
                  </a:cxn>
                  <a:cxn ang="0">
                    <a:pos x="126" y="310"/>
                  </a:cxn>
                  <a:cxn ang="0">
                    <a:pos x="62" y="262"/>
                  </a:cxn>
                  <a:cxn ang="0">
                    <a:pos x="126" y="332"/>
                  </a:cxn>
                  <a:cxn ang="0">
                    <a:pos x="62" y="380"/>
                  </a:cxn>
                  <a:cxn ang="0">
                    <a:pos x="582" y="380"/>
                  </a:cxn>
                  <a:cxn ang="0">
                    <a:pos x="520" y="332"/>
                  </a:cxn>
                  <a:cxn ang="0">
                    <a:pos x="582" y="380"/>
                  </a:cxn>
                  <a:cxn ang="0">
                    <a:pos x="520" y="310"/>
                  </a:cxn>
                  <a:cxn ang="0">
                    <a:pos x="582" y="262"/>
                  </a:cxn>
                </a:cxnLst>
                <a:rect l="0" t="0" r="r" b="b"/>
                <a:pathLst>
                  <a:path w="626" h="422">
                    <a:moveTo>
                      <a:pt x="274" y="222"/>
                    </a:moveTo>
                    <a:lnTo>
                      <a:pt x="274" y="0"/>
                    </a:lnTo>
                    <a:lnTo>
                      <a:pt x="206" y="0"/>
                    </a:lnTo>
                    <a:lnTo>
                      <a:pt x="206" y="222"/>
                    </a:lnTo>
                    <a:lnTo>
                      <a:pt x="128" y="222"/>
                    </a:lnTo>
                    <a:lnTo>
                      <a:pt x="128" y="0"/>
                    </a:lnTo>
                    <a:lnTo>
                      <a:pt x="58" y="0"/>
                    </a:lnTo>
                    <a:lnTo>
                      <a:pt x="58" y="222"/>
                    </a:lnTo>
                    <a:lnTo>
                      <a:pt x="0" y="222"/>
                    </a:lnTo>
                    <a:lnTo>
                      <a:pt x="0" y="422"/>
                    </a:lnTo>
                    <a:lnTo>
                      <a:pt x="626" y="422"/>
                    </a:lnTo>
                    <a:lnTo>
                      <a:pt x="626" y="222"/>
                    </a:lnTo>
                    <a:lnTo>
                      <a:pt x="274" y="222"/>
                    </a:lnTo>
                    <a:close/>
                    <a:moveTo>
                      <a:pt x="234" y="332"/>
                    </a:moveTo>
                    <a:lnTo>
                      <a:pt x="316" y="332"/>
                    </a:lnTo>
                    <a:lnTo>
                      <a:pt x="316" y="380"/>
                    </a:lnTo>
                    <a:lnTo>
                      <a:pt x="234" y="380"/>
                    </a:lnTo>
                    <a:lnTo>
                      <a:pt x="234" y="332"/>
                    </a:lnTo>
                    <a:close/>
                    <a:moveTo>
                      <a:pt x="222" y="380"/>
                    </a:moveTo>
                    <a:lnTo>
                      <a:pt x="140" y="380"/>
                    </a:lnTo>
                    <a:lnTo>
                      <a:pt x="140" y="332"/>
                    </a:lnTo>
                    <a:lnTo>
                      <a:pt x="222" y="332"/>
                    </a:lnTo>
                    <a:lnTo>
                      <a:pt x="222" y="380"/>
                    </a:lnTo>
                    <a:close/>
                    <a:moveTo>
                      <a:pt x="330" y="332"/>
                    </a:moveTo>
                    <a:lnTo>
                      <a:pt x="412" y="332"/>
                    </a:lnTo>
                    <a:lnTo>
                      <a:pt x="412" y="380"/>
                    </a:lnTo>
                    <a:lnTo>
                      <a:pt x="330" y="380"/>
                    </a:lnTo>
                    <a:lnTo>
                      <a:pt x="330" y="332"/>
                    </a:lnTo>
                    <a:close/>
                    <a:moveTo>
                      <a:pt x="330" y="310"/>
                    </a:moveTo>
                    <a:lnTo>
                      <a:pt x="330" y="262"/>
                    </a:lnTo>
                    <a:lnTo>
                      <a:pt x="412" y="262"/>
                    </a:lnTo>
                    <a:lnTo>
                      <a:pt x="412" y="310"/>
                    </a:lnTo>
                    <a:lnTo>
                      <a:pt x="330" y="310"/>
                    </a:lnTo>
                    <a:close/>
                    <a:moveTo>
                      <a:pt x="424" y="332"/>
                    </a:moveTo>
                    <a:lnTo>
                      <a:pt x="506" y="332"/>
                    </a:lnTo>
                    <a:lnTo>
                      <a:pt x="506" y="380"/>
                    </a:lnTo>
                    <a:lnTo>
                      <a:pt x="424" y="380"/>
                    </a:lnTo>
                    <a:lnTo>
                      <a:pt x="424" y="332"/>
                    </a:lnTo>
                    <a:close/>
                    <a:moveTo>
                      <a:pt x="424" y="310"/>
                    </a:moveTo>
                    <a:lnTo>
                      <a:pt x="424" y="262"/>
                    </a:lnTo>
                    <a:lnTo>
                      <a:pt x="506" y="262"/>
                    </a:lnTo>
                    <a:lnTo>
                      <a:pt x="506" y="310"/>
                    </a:lnTo>
                    <a:lnTo>
                      <a:pt x="424" y="310"/>
                    </a:lnTo>
                    <a:close/>
                    <a:moveTo>
                      <a:pt x="316" y="262"/>
                    </a:moveTo>
                    <a:lnTo>
                      <a:pt x="316" y="310"/>
                    </a:lnTo>
                    <a:lnTo>
                      <a:pt x="234" y="310"/>
                    </a:lnTo>
                    <a:lnTo>
                      <a:pt x="234" y="262"/>
                    </a:lnTo>
                    <a:lnTo>
                      <a:pt x="316" y="262"/>
                    </a:lnTo>
                    <a:close/>
                    <a:moveTo>
                      <a:pt x="222" y="262"/>
                    </a:moveTo>
                    <a:lnTo>
                      <a:pt x="222" y="310"/>
                    </a:lnTo>
                    <a:lnTo>
                      <a:pt x="140" y="310"/>
                    </a:lnTo>
                    <a:lnTo>
                      <a:pt x="140" y="262"/>
                    </a:lnTo>
                    <a:lnTo>
                      <a:pt x="222" y="262"/>
                    </a:lnTo>
                    <a:close/>
                    <a:moveTo>
                      <a:pt x="62" y="262"/>
                    </a:moveTo>
                    <a:lnTo>
                      <a:pt x="126" y="262"/>
                    </a:lnTo>
                    <a:lnTo>
                      <a:pt x="126" y="310"/>
                    </a:lnTo>
                    <a:lnTo>
                      <a:pt x="62" y="310"/>
                    </a:lnTo>
                    <a:lnTo>
                      <a:pt x="62" y="262"/>
                    </a:lnTo>
                    <a:close/>
                    <a:moveTo>
                      <a:pt x="62" y="332"/>
                    </a:moveTo>
                    <a:lnTo>
                      <a:pt x="126" y="332"/>
                    </a:lnTo>
                    <a:lnTo>
                      <a:pt x="126" y="380"/>
                    </a:lnTo>
                    <a:lnTo>
                      <a:pt x="62" y="380"/>
                    </a:lnTo>
                    <a:lnTo>
                      <a:pt x="62" y="332"/>
                    </a:lnTo>
                    <a:close/>
                    <a:moveTo>
                      <a:pt x="582" y="380"/>
                    </a:moveTo>
                    <a:lnTo>
                      <a:pt x="520" y="380"/>
                    </a:lnTo>
                    <a:lnTo>
                      <a:pt x="520" y="332"/>
                    </a:lnTo>
                    <a:lnTo>
                      <a:pt x="582" y="332"/>
                    </a:lnTo>
                    <a:lnTo>
                      <a:pt x="582" y="380"/>
                    </a:lnTo>
                    <a:close/>
                    <a:moveTo>
                      <a:pt x="582" y="310"/>
                    </a:moveTo>
                    <a:lnTo>
                      <a:pt x="520" y="310"/>
                    </a:lnTo>
                    <a:lnTo>
                      <a:pt x="520" y="262"/>
                    </a:lnTo>
                    <a:lnTo>
                      <a:pt x="582" y="262"/>
                    </a:lnTo>
                    <a:lnTo>
                      <a:pt x="582" y="3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82"/>
              <p:cNvSpPr>
                <a:spLocks noEditPoints="1"/>
              </p:cNvSpPr>
              <p:nvPr/>
            </p:nvSpPr>
            <p:spPr bwMode="auto">
              <a:xfrm>
                <a:off x="15763875" y="981075"/>
                <a:ext cx="603250" cy="660400"/>
              </a:xfrm>
              <a:custGeom>
                <a:avLst/>
                <a:gdLst/>
                <a:ahLst/>
                <a:cxnLst>
                  <a:cxn ang="0">
                    <a:pos x="326" y="0"/>
                  </a:cxn>
                  <a:cxn ang="0">
                    <a:pos x="44" y="32"/>
                  </a:cxn>
                  <a:cxn ang="0">
                    <a:pos x="0" y="202"/>
                  </a:cxn>
                  <a:cxn ang="0">
                    <a:pos x="166" y="416"/>
                  </a:cxn>
                  <a:cxn ang="0">
                    <a:pos x="198" y="362"/>
                  </a:cxn>
                  <a:cxn ang="0">
                    <a:pos x="200" y="362"/>
                  </a:cxn>
                  <a:cxn ang="0">
                    <a:pos x="206" y="328"/>
                  </a:cxn>
                  <a:cxn ang="0">
                    <a:pos x="220" y="302"/>
                  </a:cxn>
                  <a:cxn ang="0">
                    <a:pos x="240" y="282"/>
                  </a:cxn>
                  <a:cxn ang="0">
                    <a:pos x="264" y="276"/>
                  </a:cxn>
                  <a:cxn ang="0">
                    <a:pos x="276" y="278"/>
                  </a:cxn>
                  <a:cxn ang="0">
                    <a:pos x="298" y="290"/>
                  </a:cxn>
                  <a:cxn ang="0">
                    <a:pos x="316" y="314"/>
                  </a:cxn>
                  <a:cxn ang="0">
                    <a:pos x="326" y="344"/>
                  </a:cxn>
                  <a:cxn ang="0">
                    <a:pos x="328" y="362"/>
                  </a:cxn>
                  <a:cxn ang="0">
                    <a:pos x="380" y="416"/>
                  </a:cxn>
                  <a:cxn ang="0">
                    <a:pos x="326" y="32"/>
                  </a:cxn>
                  <a:cxn ang="0">
                    <a:pos x="230" y="102"/>
                  </a:cxn>
                  <a:cxn ang="0">
                    <a:pos x="134" y="56"/>
                  </a:cxn>
                  <a:cxn ang="0">
                    <a:pos x="32" y="56"/>
                  </a:cxn>
                  <a:cxn ang="0">
                    <a:pos x="120" y="102"/>
                  </a:cxn>
                  <a:cxn ang="0">
                    <a:pos x="32" y="56"/>
                  </a:cxn>
                  <a:cxn ang="0">
                    <a:pos x="120" y="136"/>
                  </a:cxn>
                  <a:cxn ang="0">
                    <a:pos x="32" y="182"/>
                  </a:cxn>
                  <a:cxn ang="0">
                    <a:pos x="134" y="182"/>
                  </a:cxn>
                  <a:cxn ang="0">
                    <a:pos x="230" y="136"/>
                  </a:cxn>
                  <a:cxn ang="0">
                    <a:pos x="134" y="182"/>
                  </a:cxn>
                  <a:cxn ang="0">
                    <a:pos x="244" y="182"/>
                  </a:cxn>
                  <a:cxn ang="0">
                    <a:pos x="342" y="136"/>
                  </a:cxn>
                  <a:cxn ang="0">
                    <a:pos x="342" y="102"/>
                  </a:cxn>
                  <a:cxn ang="0">
                    <a:pos x="244" y="56"/>
                  </a:cxn>
                  <a:cxn ang="0">
                    <a:pos x="342" y="102"/>
                  </a:cxn>
                </a:cxnLst>
                <a:rect l="0" t="0" r="r" b="b"/>
                <a:pathLst>
                  <a:path w="380" h="416">
                    <a:moveTo>
                      <a:pt x="326" y="32"/>
                    </a:moveTo>
                    <a:lnTo>
                      <a:pt x="326" y="0"/>
                    </a:lnTo>
                    <a:lnTo>
                      <a:pt x="44" y="0"/>
                    </a:lnTo>
                    <a:lnTo>
                      <a:pt x="44" y="32"/>
                    </a:lnTo>
                    <a:lnTo>
                      <a:pt x="0" y="32"/>
                    </a:lnTo>
                    <a:lnTo>
                      <a:pt x="0" y="202"/>
                    </a:lnTo>
                    <a:lnTo>
                      <a:pt x="166" y="202"/>
                    </a:lnTo>
                    <a:lnTo>
                      <a:pt x="166" y="416"/>
                    </a:lnTo>
                    <a:lnTo>
                      <a:pt x="198" y="416"/>
                    </a:lnTo>
                    <a:lnTo>
                      <a:pt x="198" y="362"/>
                    </a:lnTo>
                    <a:lnTo>
                      <a:pt x="200" y="362"/>
                    </a:lnTo>
                    <a:lnTo>
                      <a:pt x="200" y="362"/>
                    </a:lnTo>
                    <a:lnTo>
                      <a:pt x="202" y="344"/>
                    </a:lnTo>
                    <a:lnTo>
                      <a:pt x="206" y="328"/>
                    </a:lnTo>
                    <a:lnTo>
                      <a:pt x="212" y="314"/>
                    </a:lnTo>
                    <a:lnTo>
                      <a:pt x="220" y="302"/>
                    </a:lnTo>
                    <a:lnTo>
                      <a:pt x="228" y="290"/>
                    </a:lnTo>
                    <a:lnTo>
                      <a:pt x="240" y="282"/>
                    </a:lnTo>
                    <a:lnTo>
                      <a:pt x="252" y="278"/>
                    </a:lnTo>
                    <a:lnTo>
                      <a:pt x="264" y="276"/>
                    </a:lnTo>
                    <a:lnTo>
                      <a:pt x="264" y="276"/>
                    </a:lnTo>
                    <a:lnTo>
                      <a:pt x="276" y="278"/>
                    </a:lnTo>
                    <a:lnTo>
                      <a:pt x="288" y="282"/>
                    </a:lnTo>
                    <a:lnTo>
                      <a:pt x="298" y="290"/>
                    </a:lnTo>
                    <a:lnTo>
                      <a:pt x="308" y="302"/>
                    </a:lnTo>
                    <a:lnTo>
                      <a:pt x="316" y="314"/>
                    </a:lnTo>
                    <a:lnTo>
                      <a:pt x="322" y="328"/>
                    </a:lnTo>
                    <a:lnTo>
                      <a:pt x="326" y="344"/>
                    </a:lnTo>
                    <a:lnTo>
                      <a:pt x="328" y="362"/>
                    </a:lnTo>
                    <a:lnTo>
                      <a:pt x="328" y="362"/>
                    </a:lnTo>
                    <a:lnTo>
                      <a:pt x="328" y="416"/>
                    </a:lnTo>
                    <a:lnTo>
                      <a:pt x="380" y="416"/>
                    </a:lnTo>
                    <a:lnTo>
                      <a:pt x="380" y="32"/>
                    </a:lnTo>
                    <a:lnTo>
                      <a:pt x="326" y="32"/>
                    </a:lnTo>
                    <a:close/>
                    <a:moveTo>
                      <a:pt x="230" y="56"/>
                    </a:moveTo>
                    <a:lnTo>
                      <a:pt x="230" y="102"/>
                    </a:lnTo>
                    <a:lnTo>
                      <a:pt x="134" y="102"/>
                    </a:lnTo>
                    <a:lnTo>
                      <a:pt x="134" y="56"/>
                    </a:lnTo>
                    <a:lnTo>
                      <a:pt x="230" y="56"/>
                    </a:lnTo>
                    <a:close/>
                    <a:moveTo>
                      <a:pt x="32" y="56"/>
                    </a:moveTo>
                    <a:lnTo>
                      <a:pt x="120" y="56"/>
                    </a:lnTo>
                    <a:lnTo>
                      <a:pt x="120" y="102"/>
                    </a:lnTo>
                    <a:lnTo>
                      <a:pt x="32" y="102"/>
                    </a:lnTo>
                    <a:lnTo>
                      <a:pt x="32" y="56"/>
                    </a:lnTo>
                    <a:close/>
                    <a:moveTo>
                      <a:pt x="32" y="136"/>
                    </a:moveTo>
                    <a:lnTo>
                      <a:pt x="120" y="136"/>
                    </a:lnTo>
                    <a:lnTo>
                      <a:pt x="120" y="182"/>
                    </a:lnTo>
                    <a:lnTo>
                      <a:pt x="32" y="182"/>
                    </a:lnTo>
                    <a:lnTo>
                      <a:pt x="32" y="136"/>
                    </a:lnTo>
                    <a:close/>
                    <a:moveTo>
                      <a:pt x="134" y="182"/>
                    </a:moveTo>
                    <a:lnTo>
                      <a:pt x="134" y="136"/>
                    </a:lnTo>
                    <a:lnTo>
                      <a:pt x="230" y="136"/>
                    </a:lnTo>
                    <a:lnTo>
                      <a:pt x="230" y="182"/>
                    </a:lnTo>
                    <a:lnTo>
                      <a:pt x="134" y="182"/>
                    </a:lnTo>
                    <a:close/>
                    <a:moveTo>
                      <a:pt x="342" y="182"/>
                    </a:moveTo>
                    <a:lnTo>
                      <a:pt x="244" y="182"/>
                    </a:lnTo>
                    <a:lnTo>
                      <a:pt x="244" y="136"/>
                    </a:lnTo>
                    <a:lnTo>
                      <a:pt x="342" y="136"/>
                    </a:lnTo>
                    <a:lnTo>
                      <a:pt x="342" y="182"/>
                    </a:lnTo>
                    <a:close/>
                    <a:moveTo>
                      <a:pt x="342" y="102"/>
                    </a:moveTo>
                    <a:lnTo>
                      <a:pt x="244" y="102"/>
                    </a:lnTo>
                    <a:lnTo>
                      <a:pt x="244" y="56"/>
                    </a:lnTo>
                    <a:lnTo>
                      <a:pt x="342" y="56"/>
                    </a:lnTo>
                    <a:lnTo>
                      <a:pt x="342"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Rectangle 83"/>
              <p:cNvSpPr>
                <a:spLocks noChangeArrowheads="1"/>
              </p:cNvSpPr>
              <p:nvPr/>
            </p:nvSpPr>
            <p:spPr bwMode="auto">
              <a:xfrm>
                <a:off x="15093950" y="904875"/>
                <a:ext cx="127000" cy="444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Rectangle 84"/>
              <p:cNvSpPr>
                <a:spLocks noChangeArrowheads="1"/>
              </p:cNvSpPr>
              <p:nvPr/>
            </p:nvSpPr>
            <p:spPr bwMode="auto">
              <a:xfrm>
                <a:off x="15328900" y="904875"/>
                <a:ext cx="130175" cy="444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44" name="TextBox 43"/>
          <p:cNvSpPr txBox="1"/>
          <p:nvPr/>
        </p:nvSpPr>
        <p:spPr>
          <a:xfrm>
            <a:off x="7222872" y="3946284"/>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能源监测</a:t>
            </a:r>
          </a:p>
        </p:txBody>
      </p:sp>
      <p:sp>
        <p:nvSpPr>
          <p:cNvPr id="45" name="TextBox 44"/>
          <p:cNvSpPr txBox="1"/>
          <p:nvPr/>
        </p:nvSpPr>
        <p:spPr>
          <a:xfrm>
            <a:off x="6601196" y="3947014"/>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校园安防</a:t>
            </a:r>
          </a:p>
        </p:txBody>
      </p:sp>
      <p:grpSp>
        <p:nvGrpSpPr>
          <p:cNvPr id="46" name="组合 477"/>
          <p:cNvGrpSpPr/>
          <p:nvPr/>
        </p:nvGrpSpPr>
        <p:grpSpPr>
          <a:xfrm>
            <a:off x="6557309" y="3522110"/>
            <a:ext cx="406424" cy="396000"/>
            <a:chOff x="8326486" y="3950425"/>
            <a:chExt cx="406424" cy="396000"/>
          </a:xfrm>
        </p:grpSpPr>
        <p:sp>
          <p:nvSpPr>
            <p:cNvPr id="47" name="Freeform 5"/>
            <p:cNvSpPr>
              <a:spLocks noEditPoints="1"/>
            </p:cNvSpPr>
            <p:nvPr/>
          </p:nvSpPr>
          <p:spPr bwMode="auto">
            <a:xfrm>
              <a:off x="8409426" y="4098065"/>
              <a:ext cx="166322" cy="200024"/>
            </a:xfrm>
            <a:custGeom>
              <a:avLst/>
              <a:gdLst/>
              <a:ahLst/>
              <a:cxnLst>
                <a:cxn ang="0">
                  <a:pos x="13474" y="5453"/>
                </a:cxn>
                <a:cxn ang="0">
                  <a:pos x="12317" y="4601"/>
                </a:cxn>
                <a:cxn ang="0">
                  <a:pos x="11412" y="4426"/>
                </a:cxn>
                <a:cxn ang="0">
                  <a:pos x="4848" y="9576"/>
                </a:cxn>
                <a:cxn ang="0">
                  <a:pos x="5783" y="10159"/>
                </a:cxn>
                <a:cxn ang="0">
                  <a:pos x="6029" y="10586"/>
                </a:cxn>
                <a:cxn ang="0">
                  <a:pos x="5871" y="11449"/>
                </a:cxn>
                <a:cxn ang="0">
                  <a:pos x="5269" y="11440"/>
                </a:cxn>
                <a:cxn ang="0">
                  <a:pos x="4824" y="10607"/>
                </a:cxn>
                <a:cxn ang="0">
                  <a:pos x="4838" y="9638"/>
                </a:cxn>
                <a:cxn ang="0">
                  <a:pos x="3536" y="8751"/>
                </a:cxn>
                <a:cxn ang="0">
                  <a:pos x="4283" y="9174"/>
                </a:cxn>
                <a:cxn ang="0">
                  <a:pos x="4127" y="9883"/>
                </a:cxn>
                <a:cxn ang="0">
                  <a:pos x="4481" y="11467"/>
                </a:cxn>
                <a:cxn ang="0">
                  <a:pos x="5571" y="12255"/>
                </a:cxn>
                <a:cxn ang="0">
                  <a:pos x="6393" y="11776"/>
                </a:cxn>
                <a:cxn ang="0">
                  <a:pos x="6623" y="11327"/>
                </a:cxn>
                <a:cxn ang="0">
                  <a:pos x="6593" y="10954"/>
                </a:cxn>
                <a:cxn ang="0">
                  <a:pos x="7001" y="12029"/>
                </a:cxn>
                <a:cxn ang="0">
                  <a:pos x="6605" y="13157"/>
                </a:cxn>
                <a:cxn ang="0">
                  <a:pos x="5384" y="13849"/>
                </a:cxn>
                <a:cxn ang="0">
                  <a:pos x="4005" y="13316"/>
                </a:cxn>
                <a:cxn ang="0">
                  <a:pos x="2966" y="11875"/>
                </a:cxn>
                <a:cxn ang="0">
                  <a:pos x="2611" y="10263"/>
                </a:cxn>
                <a:cxn ang="0">
                  <a:pos x="2657" y="9067"/>
                </a:cxn>
                <a:cxn ang="0">
                  <a:pos x="2906" y="8446"/>
                </a:cxn>
                <a:cxn ang="0">
                  <a:pos x="2108" y="8756"/>
                </a:cxn>
                <a:cxn ang="0">
                  <a:pos x="1951" y="10042"/>
                </a:cxn>
                <a:cxn ang="0">
                  <a:pos x="2244" y="11405"/>
                </a:cxn>
                <a:cxn ang="0">
                  <a:pos x="1800" y="11462"/>
                </a:cxn>
                <a:cxn ang="0">
                  <a:pos x="514" y="10430"/>
                </a:cxn>
                <a:cxn ang="0">
                  <a:pos x="0" y="8981"/>
                </a:cxn>
                <a:cxn ang="0">
                  <a:pos x="814" y="8147"/>
                </a:cxn>
                <a:cxn ang="0">
                  <a:pos x="2055" y="8130"/>
                </a:cxn>
                <a:cxn ang="0">
                  <a:pos x="13652" y="11178"/>
                </a:cxn>
                <a:cxn ang="0">
                  <a:pos x="13281" y="11893"/>
                </a:cxn>
                <a:cxn ang="0">
                  <a:pos x="12680" y="12371"/>
                </a:cxn>
                <a:cxn ang="0">
                  <a:pos x="11525" y="12547"/>
                </a:cxn>
                <a:cxn ang="0">
                  <a:pos x="11812" y="11849"/>
                </a:cxn>
                <a:cxn ang="0">
                  <a:pos x="7899" y="11652"/>
                </a:cxn>
                <a:cxn ang="0">
                  <a:pos x="8996" y="12019"/>
                </a:cxn>
                <a:cxn ang="0">
                  <a:pos x="10612" y="11876"/>
                </a:cxn>
                <a:cxn ang="0">
                  <a:pos x="10925" y="12290"/>
                </a:cxn>
                <a:cxn ang="0">
                  <a:pos x="10585" y="12853"/>
                </a:cxn>
                <a:cxn ang="0">
                  <a:pos x="9821" y="13182"/>
                </a:cxn>
                <a:cxn ang="0">
                  <a:pos x="6649" y="14004"/>
                </a:cxn>
                <a:cxn ang="0">
                  <a:pos x="7422" y="12934"/>
                </a:cxn>
                <a:cxn ang="0">
                  <a:pos x="7677" y="12066"/>
                </a:cxn>
                <a:cxn ang="0">
                  <a:pos x="14396" y="10218"/>
                </a:cxn>
                <a:cxn ang="0">
                  <a:pos x="14321" y="8192"/>
                </a:cxn>
                <a:cxn ang="0">
                  <a:pos x="12918" y="5928"/>
                </a:cxn>
                <a:cxn ang="0">
                  <a:pos x="11740" y="5209"/>
                </a:cxn>
                <a:cxn ang="0">
                  <a:pos x="10623" y="5077"/>
                </a:cxn>
                <a:cxn ang="0">
                  <a:pos x="9280" y="5224"/>
                </a:cxn>
                <a:cxn ang="0">
                  <a:pos x="1229" y="7366"/>
                </a:cxn>
                <a:cxn ang="0">
                  <a:pos x="2849" y="7799"/>
                </a:cxn>
                <a:cxn ang="0">
                  <a:pos x="5581" y="9338"/>
                </a:cxn>
                <a:cxn ang="0">
                  <a:pos x="7851" y="10919"/>
                </a:cxn>
                <a:cxn ang="0">
                  <a:pos x="9572" y="11341"/>
                </a:cxn>
                <a:cxn ang="0">
                  <a:pos x="10600" y="11241"/>
                </a:cxn>
                <a:cxn ang="0">
                  <a:pos x="13760" y="10423"/>
                </a:cxn>
              </a:cxnLst>
              <a:rect l="0" t="0" r="r" b="b"/>
              <a:pathLst>
                <a:path w="16170" h="14014">
                  <a:moveTo>
                    <a:pt x="11178" y="2724"/>
                  </a:moveTo>
                  <a:lnTo>
                    <a:pt x="14087" y="2724"/>
                  </a:lnTo>
                  <a:lnTo>
                    <a:pt x="14087" y="6276"/>
                  </a:lnTo>
                  <a:lnTo>
                    <a:pt x="14080" y="6265"/>
                  </a:lnTo>
                  <a:lnTo>
                    <a:pt x="14060" y="6231"/>
                  </a:lnTo>
                  <a:lnTo>
                    <a:pt x="14025" y="6177"/>
                  </a:lnTo>
                  <a:lnTo>
                    <a:pt x="13979" y="6106"/>
                  </a:lnTo>
                  <a:lnTo>
                    <a:pt x="13920" y="6022"/>
                  </a:lnTo>
                  <a:lnTo>
                    <a:pt x="13852" y="5923"/>
                  </a:lnTo>
                  <a:lnTo>
                    <a:pt x="13812" y="5870"/>
                  </a:lnTo>
                  <a:lnTo>
                    <a:pt x="13771" y="5815"/>
                  </a:lnTo>
                  <a:lnTo>
                    <a:pt x="13727" y="5758"/>
                  </a:lnTo>
                  <a:lnTo>
                    <a:pt x="13682" y="5698"/>
                  </a:lnTo>
                  <a:lnTo>
                    <a:pt x="13632" y="5639"/>
                  </a:lnTo>
                  <a:lnTo>
                    <a:pt x="13582" y="5577"/>
                  </a:lnTo>
                  <a:lnTo>
                    <a:pt x="13529" y="5515"/>
                  </a:lnTo>
                  <a:lnTo>
                    <a:pt x="13474" y="5453"/>
                  </a:lnTo>
                  <a:lnTo>
                    <a:pt x="13417" y="5390"/>
                  </a:lnTo>
                  <a:lnTo>
                    <a:pt x="13357" y="5328"/>
                  </a:lnTo>
                  <a:lnTo>
                    <a:pt x="13297" y="5266"/>
                  </a:lnTo>
                  <a:lnTo>
                    <a:pt x="13234" y="5204"/>
                  </a:lnTo>
                  <a:lnTo>
                    <a:pt x="13169" y="5145"/>
                  </a:lnTo>
                  <a:lnTo>
                    <a:pt x="13104" y="5085"/>
                  </a:lnTo>
                  <a:lnTo>
                    <a:pt x="13036" y="5029"/>
                  </a:lnTo>
                  <a:lnTo>
                    <a:pt x="12967" y="4973"/>
                  </a:lnTo>
                  <a:lnTo>
                    <a:pt x="12897" y="4919"/>
                  </a:lnTo>
                  <a:lnTo>
                    <a:pt x="12825" y="4869"/>
                  </a:lnTo>
                  <a:lnTo>
                    <a:pt x="12752" y="4822"/>
                  </a:lnTo>
                  <a:lnTo>
                    <a:pt x="12678" y="4776"/>
                  </a:lnTo>
                  <a:lnTo>
                    <a:pt x="12604" y="4735"/>
                  </a:lnTo>
                  <a:lnTo>
                    <a:pt x="12531" y="4697"/>
                  </a:lnTo>
                  <a:lnTo>
                    <a:pt x="12458" y="4662"/>
                  </a:lnTo>
                  <a:lnTo>
                    <a:pt x="12387" y="4630"/>
                  </a:lnTo>
                  <a:lnTo>
                    <a:pt x="12317" y="4601"/>
                  </a:lnTo>
                  <a:lnTo>
                    <a:pt x="12250" y="4575"/>
                  </a:lnTo>
                  <a:lnTo>
                    <a:pt x="12182" y="4551"/>
                  </a:lnTo>
                  <a:lnTo>
                    <a:pt x="12117" y="4530"/>
                  </a:lnTo>
                  <a:lnTo>
                    <a:pt x="12054" y="4511"/>
                  </a:lnTo>
                  <a:lnTo>
                    <a:pt x="11991" y="4495"/>
                  </a:lnTo>
                  <a:lnTo>
                    <a:pt x="11930" y="4480"/>
                  </a:lnTo>
                  <a:lnTo>
                    <a:pt x="11873" y="4468"/>
                  </a:lnTo>
                  <a:lnTo>
                    <a:pt x="11816" y="4458"/>
                  </a:lnTo>
                  <a:lnTo>
                    <a:pt x="11762" y="4449"/>
                  </a:lnTo>
                  <a:lnTo>
                    <a:pt x="11709" y="4442"/>
                  </a:lnTo>
                  <a:lnTo>
                    <a:pt x="11660" y="4436"/>
                  </a:lnTo>
                  <a:lnTo>
                    <a:pt x="11612" y="4432"/>
                  </a:lnTo>
                  <a:lnTo>
                    <a:pt x="11567" y="4429"/>
                  </a:lnTo>
                  <a:lnTo>
                    <a:pt x="11524" y="4427"/>
                  </a:lnTo>
                  <a:lnTo>
                    <a:pt x="11484" y="4425"/>
                  </a:lnTo>
                  <a:lnTo>
                    <a:pt x="11446" y="4425"/>
                  </a:lnTo>
                  <a:lnTo>
                    <a:pt x="11412" y="4426"/>
                  </a:lnTo>
                  <a:lnTo>
                    <a:pt x="11380" y="4427"/>
                  </a:lnTo>
                  <a:lnTo>
                    <a:pt x="11351" y="4428"/>
                  </a:lnTo>
                  <a:lnTo>
                    <a:pt x="11303" y="4432"/>
                  </a:lnTo>
                  <a:lnTo>
                    <a:pt x="11267" y="4435"/>
                  </a:lnTo>
                  <a:lnTo>
                    <a:pt x="11246" y="4439"/>
                  </a:lnTo>
                  <a:lnTo>
                    <a:pt x="11239" y="4440"/>
                  </a:lnTo>
                  <a:lnTo>
                    <a:pt x="11178" y="2724"/>
                  </a:lnTo>
                  <a:close/>
                  <a:moveTo>
                    <a:pt x="9156" y="0"/>
                  </a:moveTo>
                  <a:lnTo>
                    <a:pt x="16170" y="0"/>
                  </a:lnTo>
                  <a:lnTo>
                    <a:pt x="16170" y="1256"/>
                  </a:lnTo>
                  <a:lnTo>
                    <a:pt x="13383" y="1256"/>
                  </a:lnTo>
                  <a:lnTo>
                    <a:pt x="13383" y="2174"/>
                  </a:lnTo>
                  <a:lnTo>
                    <a:pt x="11820" y="2174"/>
                  </a:lnTo>
                  <a:lnTo>
                    <a:pt x="11820" y="1256"/>
                  </a:lnTo>
                  <a:lnTo>
                    <a:pt x="9156" y="1256"/>
                  </a:lnTo>
                  <a:lnTo>
                    <a:pt x="9156" y="0"/>
                  </a:lnTo>
                  <a:close/>
                  <a:moveTo>
                    <a:pt x="4848" y="9576"/>
                  </a:moveTo>
                  <a:lnTo>
                    <a:pt x="4855" y="9581"/>
                  </a:lnTo>
                  <a:lnTo>
                    <a:pt x="4877" y="9595"/>
                  </a:lnTo>
                  <a:lnTo>
                    <a:pt x="4912" y="9615"/>
                  </a:lnTo>
                  <a:lnTo>
                    <a:pt x="4958" y="9642"/>
                  </a:lnTo>
                  <a:lnTo>
                    <a:pt x="5013" y="9675"/>
                  </a:lnTo>
                  <a:lnTo>
                    <a:pt x="5075" y="9713"/>
                  </a:lnTo>
                  <a:lnTo>
                    <a:pt x="5143" y="9754"/>
                  </a:lnTo>
                  <a:lnTo>
                    <a:pt x="5216" y="9798"/>
                  </a:lnTo>
                  <a:lnTo>
                    <a:pt x="5291" y="9843"/>
                  </a:lnTo>
                  <a:lnTo>
                    <a:pt x="5366" y="9890"/>
                  </a:lnTo>
                  <a:lnTo>
                    <a:pt x="5441" y="9936"/>
                  </a:lnTo>
                  <a:lnTo>
                    <a:pt x="5514" y="9981"/>
                  </a:lnTo>
                  <a:lnTo>
                    <a:pt x="5583" y="10025"/>
                  </a:lnTo>
                  <a:lnTo>
                    <a:pt x="5644" y="10064"/>
                  </a:lnTo>
                  <a:lnTo>
                    <a:pt x="5699" y="10101"/>
                  </a:lnTo>
                  <a:lnTo>
                    <a:pt x="5744" y="10131"/>
                  </a:lnTo>
                  <a:lnTo>
                    <a:pt x="5783" y="10159"/>
                  </a:lnTo>
                  <a:lnTo>
                    <a:pt x="5817" y="10186"/>
                  </a:lnTo>
                  <a:lnTo>
                    <a:pt x="5849" y="10214"/>
                  </a:lnTo>
                  <a:lnTo>
                    <a:pt x="5878" y="10241"/>
                  </a:lnTo>
                  <a:lnTo>
                    <a:pt x="5903" y="10266"/>
                  </a:lnTo>
                  <a:lnTo>
                    <a:pt x="5926" y="10292"/>
                  </a:lnTo>
                  <a:lnTo>
                    <a:pt x="5946" y="10315"/>
                  </a:lnTo>
                  <a:lnTo>
                    <a:pt x="5963" y="10336"/>
                  </a:lnTo>
                  <a:lnTo>
                    <a:pt x="5978" y="10356"/>
                  </a:lnTo>
                  <a:lnTo>
                    <a:pt x="5990" y="10374"/>
                  </a:lnTo>
                  <a:lnTo>
                    <a:pt x="6000" y="10391"/>
                  </a:lnTo>
                  <a:lnTo>
                    <a:pt x="6008" y="10404"/>
                  </a:lnTo>
                  <a:lnTo>
                    <a:pt x="6018" y="10423"/>
                  </a:lnTo>
                  <a:lnTo>
                    <a:pt x="6021" y="10430"/>
                  </a:lnTo>
                  <a:lnTo>
                    <a:pt x="6022" y="10441"/>
                  </a:lnTo>
                  <a:lnTo>
                    <a:pt x="6024" y="10472"/>
                  </a:lnTo>
                  <a:lnTo>
                    <a:pt x="6027" y="10522"/>
                  </a:lnTo>
                  <a:lnTo>
                    <a:pt x="6029" y="10586"/>
                  </a:lnTo>
                  <a:lnTo>
                    <a:pt x="6029" y="10662"/>
                  </a:lnTo>
                  <a:lnTo>
                    <a:pt x="6028" y="10749"/>
                  </a:lnTo>
                  <a:lnTo>
                    <a:pt x="6026" y="10796"/>
                  </a:lnTo>
                  <a:lnTo>
                    <a:pt x="6024" y="10843"/>
                  </a:lnTo>
                  <a:lnTo>
                    <a:pt x="6021" y="10893"/>
                  </a:lnTo>
                  <a:lnTo>
                    <a:pt x="6016" y="10942"/>
                  </a:lnTo>
                  <a:lnTo>
                    <a:pt x="6011" y="10992"/>
                  </a:lnTo>
                  <a:lnTo>
                    <a:pt x="6004" y="11042"/>
                  </a:lnTo>
                  <a:lnTo>
                    <a:pt x="5996" y="11093"/>
                  </a:lnTo>
                  <a:lnTo>
                    <a:pt x="5986" y="11142"/>
                  </a:lnTo>
                  <a:lnTo>
                    <a:pt x="5975" y="11192"/>
                  </a:lnTo>
                  <a:lnTo>
                    <a:pt x="5963" y="11239"/>
                  </a:lnTo>
                  <a:lnTo>
                    <a:pt x="5948" y="11286"/>
                  </a:lnTo>
                  <a:lnTo>
                    <a:pt x="5931" y="11330"/>
                  </a:lnTo>
                  <a:lnTo>
                    <a:pt x="5913" y="11372"/>
                  </a:lnTo>
                  <a:lnTo>
                    <a:pt x="5893" y="11412"/>
                  </a:lnTo>
                  <a:lnTo>
                    <a:pt x="5871" y="11449"/>
                  </a:lnTo>
                  <a:lnTo>
                    <a:pt x="5846" y="11484"/>
                  </a:lnTo>
                  <a:lnTo>
                    <a:pt x="5819" y="11514"/>
                  </a:lnTo>
                  <a:lnTo>
                    <a:pt x="5790" y="11541"/>
                  </a:lnTo>
                  <a:lnTo>
                    <a:pt x="5758" y="11563"/>
                  </a:lnTo>
                  <a:lnTo>
                    <a:pt x="5723" y="11582"/>
                  </a:lnTo>
                  <a:lnTo>
                    <a:pt x="5687" y="11596"/>
                  </a:lnTo>
                  <a:lnTo>
                    <a:pt x="5649" y="11603"/>
                  </a:lnTo>
                  <a:lnTo>
                    <a:pt x="5612" y="11606"/>
                  </a:lnTo>
                  <a:lnTo>
                    <a:pt x="5574" y="11604"/>
                  </a:lnTo>
                  <a:lnTo>
                    <a:pt x="5535" y="11598"/>
                  </a:lnTo>
                  <a:lnTo>
                    <a:pt x="5497" y="11587"/>
                  </a:lnTo>
                  <a:lnTo>
                    <a:pt x="5458" y="11571"/>
                  </a:lnTo>
                  <a:lnTo>
                    <a:pt x="5420" y="11552"/>
                  </a:lnTo>
                  <a:lnTo>
                    <a:pt x="5382" y="11529"/>
                  </a:lnTo>
                  <a:lnTo>
                    <a:pt x="5344" y="11503"/>
                  </a:lnTo>
                  <a:lnTo>
                    <a:pt x="5306" y="11473"/>
                  </a:lnTo>
                  <a:lnTo>
                    <a:pt x="5269" y="11440"/>
                  </a:lnTo>
                  <a:lnTo>
                    <a:pt x="5233" y="11404"/>
                  </a:lnTo>
                  <a:lnTo>
                    <a:pt x="5197" y="11365"/>
                  </a:lnTo>
                  <a:lnTo>
                    <a:pt x="5162" y="11324"/>
                  </a:lnTo>
                  <a:lnTo>
                    <a:pt x="5128" y="11280"/>
                  </a:lnTo>
                  <a:lnTo>
                    <a:pt x="5095" y="11235"/>
                  </a:lnTo>
                  <a:lnTo>
                    <a:pt x="5063" y="11188"/>
                  </a:lnTo>
                  <a:lnTo>
                    <a:pt x="5033" y="11139"/>
                  </a:lnTo>
                  <a:lnTo>
                    <a:pt x="5004" y="11089"/>
                  </a:lnTo>
                  <a:lnTo>
                    <a:pt x="4975" y="11037"/>
                  </a:lnTo>
                  <a:lnTo>
                    <a:pt x="4950" y="10985"/>
                  </a:lnTo>
                  <a:lnTo>
                    <a:pt x="4926" y="10931"/>
                  </a:lnTo>
                  <a:lnTo>
                    <a:pt x="4904" y="10876"/>
                  </a:lnTo>
                  <a:lnTo>
                    <a:pt x="4883" y="10823"/>
                  </a:lnTo>
                  <a:lnTo>
                    <a:pt x="4865" y="10768"/>
                  </a:lnTo>
                  <a:lnTo>
                    <a:pt x="4849" y="10714"/>
                  </a:lnTo>
                  <a:lnTo>
                    <a:pt x="4835" y="10660"/>
                  </a:lnTo>
                  <a:lnTo>
                    <a:pt x="4824" y="10607"/>
                  </a:lnTo>
                  <a:lnTo>
                    <a:pt x="4815" y="10553"/>
                  </a:lnTo>
                  <a:lnTo>
                    <a:pt x="4809" y="10502"/>
                  </a:lnTo>
                  <a:lnTo>
                    <a:pt x="4806" y="10451"/>
                  </a:lnTo>
                  <a:lnTo>
                    <a:pt x="4804" y="10402"/>
                  </a:lnTo>
                  <a:lnTo>
                    <a:pt x="4801" y="10353"/>
                  </a:lnTo>
                  <a:lnTo>
                    <a:pt x="4801" y="10307"/>
                  </a:lnTo>
                  <a:lnTo>
                    <a:pt x="4800" y="10260"/>
                  </a:lnTo>
                  <a:lnTo>
                    <a:pt x="4801" y="10172"/>
                  </a:lnTo>
                  <a:lnTo>
                    <a:pt x="4802" y="10090"/>
                  </a:lnTo>
                  <a:lnTo>
                    <a:pt x="4806" y="10012"/>
                  </a:lnTo>
                  <a:lnTo>
                    <a:pt x="4810" y="9940"/>
                  </a:lnTo>
                  <a:lnTo>
                    <a:pt x="4814" y="9874"/>
                  </a:lnTo>
                  <a:lnTo>
                    <a:pt x="4819" y="9814"/>
                  </a:lnTo>
                  <a:lnTo>
                    <a:pt x="4824" y="9760"/>
                  </a:lnTo>
                  <a:lnTo>
                    <a:pt x="4829" y="9713"/>
                  </a:lnTo>
                  <a:lnTo>
                    <a:pt x="4834" y="9672"/>
                  </a:lnTo>
                  <a:lnTo>
                    <a:pt x="4838" y="9638"/>
                  </a:lnTo>
                  <a:lnTo>
                    <a:pt x="4842" y="9612"/>
                  </a:lnTo>
                  <a:lnTo>
                    <a:pt x="4845" y="9593"/>
                  </a:lnTo>
                  <a:lnTo>
                    <a:pt x="4847" y="9580"/>
                  </a:lnTo>
                  <a:lnTo>
                    <a:pt x="4848" y="9576"/>
                  </a:lnTo>
                  <a:close/>
                  <a:moveTo>
                    <a:pt x="2906" y="8446"/>
                  </a:moveTo>
                  <a:lnTo>
                    <a:pt x="2912" y="8449"/>
                  </a:lnTo>
                  <a:lnTo>
                    <a:pt x="2930" y="8458"/>
                  </a:lnTo>
                  <a:lnTo>
                    <a:pt x="2959" y="8472"/>
                  </a:lnTo>
                  <a:lnTo>
                    <a:pt x="2999" y="8491"/>
                  </a:lnTo>
                  <a:lnTo>
                    <a:pt x="3046" y="8515"/>
                  </a:lnTo>
                  <a:lnTo>
                    <a:pt x="3102" y="8542"/>
                  </a:lnTo>
                  <a:lnTo>
                    <a:pt x="3163" y="8572"/>
                  </a:lnTo>
                  <a:lnTo>
                    <a:pt x="3231" y="8606"/>
                  </a:lnTo>
                  <a:lnTo>
                    <a:pt x="3303" y="8641"/>
                  </a:lnTo>
                  <a:lnTo>
                    <a:pt x="3379" y="8677"/>
                  </a:lnTo>
                  <a:lnTo>
                    <a:pt x="3456" y="8714"/>
                  </a:lnTo>
                  <a:lnTo>
                    <a:pt x="3536" y="8751"/>
                  </a:lnTo>
                  <a:lnTo>
                    <a:pt x="3615" y="8789"/>
                  </a:lnTo>
                  <a:lnTo>
                    <a:pt x="3694" y="8826"/>
                  </a:lnTo>
                  <a:lnTo>
                    <a:pt x="3771" y="8860"/>
                  </a:lnTo>
                  <a:lnTo>
                    <a:pt x="3844" y="8893"/>
                  </a:lnTo>
                  <a:lnTo>
                    <a:pt x="3880" y="8910"/>
                  </a:lnTo>
                  <a:lnTo>
                    <a:pt x="3913" y="8926"/>
                  </a:lnTo>
                  <a:lnTo>
                    <a:pt x="3944" y="8941"/>
                  </a:lnTo>
                  <a:lnTo>
                    <a:pt x="3975" y="8956"/>
                  </a:lnTo>
                  <a:lnTo>
                    <a:pt x="4030" y="8986"/>
                  </a:lnTo>
                  <a:lnTo>
                    <a:pt x="4080" y="9016"/>
                  </a:lnTo>
                  <a:lnTo>
                    <a:pt x="4123" y="9044"/>
                  </a:lnTo>
                  <a:lnTo>
                    <a:pt x="4162" y="9070"/>
                  </a:lnTo>
                  <a:lnTo>
                    <a:pt x="4195" y="9095"/>
                  </a:lnTo>
                  <a:lnTo>
                    <a:pt x="4223" y="9118"/>
                  </a:lnTo>
                  <a:lnTo>
                    <a:pt x="4248" y="9139"/>
                  </a:lnTo>
                  <a:lnTo>
                    <a:pt x="4267" y="9157"/>
                  </a:lnTo>
                  <a:lnTo>
                    <a:pt x="4283" y="9174"/>
                  </a:lnTo>
                  <a:lnTo>
                    <a:pt x="4295" y="9187"/>
                  </a:lnTo>
                  <a:lnTo>
                    <a:pt x="4309" y="9207"/>
                  </a:lnTo>
                  <a:lnTo>
                    <a:pt x="4314" y="9214"/>
                  </a:lnTo>
                  <a:lnTo>
                    <a:pt x="4308" y="9226"/>
                  </a:lnTo>
                  <a:lnTo>
                    <a:pt x="4292" y="9261"/>
                  </a:lnTo>
                  <a:lnTo>
                    <a:pt x="4281" y="9288"/>
                  </a:lnTo>
                  <a:lnTo>
                    <a:pt x="4269" y="9320"/>
                  </a:lnTo>
                  <a:lnTo>
                    <a:pt x="4256" y="9356"/>
                  </a:lnTo>
                  <a:lnTo>
                    <a:pt x="4241" y="9398"/>
                  </a:lnTo>
                  <a:lnTo>
                    <a:pt x="4225" y="9444"/>
                  </a:lnTo>
                  <a:lnTo>
                    <a:pt x="4210" y="9495"/>
                  </a:lnTo>
                  <a:lnTo>
                    <a:pt x="4194" y="9549"/>
                  </a:lnTo>
                  <a:lnTo>
                    <a:pt x="4179" y="9609"/>
                  </a:lnTo>
                  <a:lnTo>
                    <a:pt x="4165" y="9672"/>
                  </a:lnTo>
                  <a:lnTo>
                    <a:pt x="4151" y="9739"/>
                  </a:lnTo>
                  <a:lnTo>
                    <a:pt x="4139" y="9810"/>
                  </a:lnTo>
                  <a:lnTo>
                    <a:pt x="4127" y="9883"/>
                  </a:lnTo>
                  <a:lnTo>
                    <a:pt x="4118" y="9960"/>
                  </a:lnTo>
                  <a:lnTo>
                    <a:pt x="4111" y="10040"/>
                  </a:lnTo>
                  <a:lnTo>
                    <a:pt x="4107" y="10123"/>
                  </a:lnTo>
                  <a:lnTo>
                    <a:pt x="4106" y="10209"/>
                  </a:lnTo>
                  <a:lnTo>
                    <a:pt x="4107" y="10297"/>
                  </a:lnTo>
                  <a:lnTo>
                    <a:pt x="4112" y="10387"/>
                  </a:lnTo>
                  <a:lnTo>
                    <a:pt x="4121" y="10478"/>
                  </a:lnTo>
                  <a:lnTo>
                    <a:pt x="4134" y="10572"/>
                  </a:lnTo>
                  <a:lnTo>
                    <a:pt x="4152" y="10668"/>
                  </a:lnTo>
                  <a:lnTo>
                    <a:pt x="4173" y="10765"/>
                  </a:lnTo>
                  <a:lnTo>
                    <a:pt x="4200" y="10864"/>
                  </a:lnTo>
                  <a:lnTo>
                    <a:pt x="4232" y="10963"/>
                  </a:lnTo>
                  <a:lnTo>
                    <a:pt x="4270" y="11064"/>
                  </a:lnTo>
                  <a:lnTo>
                    <a:pt x="4314" y="11165"/>
                  </a:lnTo>
                  <a:lnTo>
                    <a:pt x="4364" y="11266"/>
                  </a:lnTo>
                  <a:lnTo>
                    <a:pt x="4420" y="11368"/>
                  </a:lnTo>
                  <a:lnTo>
                    <a:pt x="4481" y="11467"/>
                  </a:lnTo>
                  <a:lnTo>
                    <a:pt x="4544" y="11559"/>
                  </a:lnTo>
                  <a:lnTo>
                    <a:pt x="4605" y="11645"/>
                  </a:lnTo>
                  <a:lnTo>
                    <a:pt x="4669" y="11724"/>
                  </a:lnTo>
                  <a:lnTo>
                    <a:pt x="4734" y="11798"/>
                  </a:lnTo>
                  <a:lnTo>
                    <a:pt x="4798" y="11864"/>
                  </a:lnTo>
                  <a:lnTo>
                    <a:pt x="4864" y="11926"/>
                  </a:lnTo>
                  <a:lnTo>
                    <a:pt x="4930" y="11982"/>
                  </a:lnTo>
                  <a:lnTo>
                    <a:pt x="4996" y="12031"/>
                  </a:lnTo>
                  <a:lnTo>
                    <a:pt x="5061" y="12075"/>
                  </a:lnTo>
                  <a:lnTo>
                    <a:pt x="5127" y="12115"/>
                  </a:lnTo>
                  <a:lnTo>
                    <a:pt x="5192" y="12149"/>
                  </a:lnTo>
                  <a:lnTo>
                    <a:pt x="5256" y="12179"/>
                  </a:lnTo>
                  <a:lnTo>
                    <a:pt x="5321" y="12203"/>
                  </a:lnTo>
                  <a:lnTo>
                    <a:pt x="5385" y="12223"/>
                  </a:lnTo>
                  <a:lnTo>
                    <a:pt x="5448" y="12238"/>
                  </a:lnTo>
                  <a:lnTo>
                    <a:pt x="5510" y="12249"/>
                  </a:lnTo>
                  <a:lnTo>
                    <a:pt x="5571" y="12255"/>
                  </a:lnTo>
                  <a:lnTo>
                    <a:pt x="5630" y="12258"/>
                  </a:lnTo>
                  <a:lnTo>
                    <a:pt x="5689" y="12256"/>
                  </a:lnTo>
                  <a:lnTo>
                    <a:pt x="5746" y="12251"/>
                  </a:lnTo>
                  <a:lnTo>
                    <a:pt x="5801" y="12242"/>
                  </a:lnTo>
                  <a:lnTo>
                    <a:pt x="5855" y="12230"/>
                  </a:lnTo>
                  <a:lnTo>
                    <a:pt x="5907" y="12215"/>
                  </a:lnTo>
                  <a:lnTo>
                    <a:pt x="5957" y="12196"/>
                  </a:lnTo>
                  <a:lnTo>
                    <a:pt x="6004" y="12173"/>
                  </a:lnTo>
                  <a:lnTo>
                    <a:pt x="6049" y="12149"/>
                  </a:lnTo>
                  <a:lnTo>
                    <a:pt x="6091" y="12122"/>
                  </a:lnTo>
                  <a:lnTo>
                    <a:pt x="6131" y="12092"/>
                  </a:lnTo>
                  <a:lnTo>
                    <a:pt x="6169" y="12059"/>
                  </a:lnTo>
                  <a:lnTo>
                    <a:pt x="6203" y="12024"/>
                  </a:lnTo>
                  <a:lnTo>
                    <a:pt x="6236" y="11988"/>
                  </a:lnTo>
                  <a:lnTo>
                    <a:pt x="6292" y="11913"/>
                  </a:lnTo>
                  <a:lnTo>
                    <a:pt x="6346" y="11843"/>
                  </a:lnTo>
                  <a:lnTo>
                    <a:pt x="6393" y="11776"/>
                  </a:lnTo>
                  <a:lnTo>
                    <a:pt x="6437" y="11714"/>
                  </a:lnTo>
                  <a:lnTo>
                    <a:pt x="6456" y="11684"/>
                  </a:lnTo>
                  <a:lnTo>
                    <a:pt x="6475" y="11654"/>
                  </a:lnTo>
                  <a:lnTo>
                    <a:pt x="6492" y="11626"/>
                  </a:lnTo>
                  <a:lnTo>
                    <a:pt x="6508" y="11599"/>
                  </a:lnTo>
                  <a:lnTo>
                    <a:pt x="6524" y="11572"/>
                  </a:lnTo>
                  <a:lnTo>
                    <a:pt x="6538" y="11546"/>
                  </a:lnTo>
                  <a:lnTo>
                    <a:pt x="6551" y="11521"/>
                  </a:lnTo>
                  <a:lnTo>
                    <a:pt x="6563" y="11497"/>
                  </a:lnTo>
                  <a:lnTo>
                    <a:pt x="6574" y="11473"/>
                  </a:lnTo>
                  <a:lnTo>
                    <a:pt x="6584" y="11450"/>
                  </a:lnTo>
                  <a:lnTo>
                    <a:pt x="6593" y="11428"/>
                  </a:lnTo>
                  <a:lnTo>
                    <a:pt x="6600" y="11407"/>
                  </a:lnTo>
                  <a:lnTo>
                    <a:pt x="6607" y="11386"/>
                  </a:lnTo>
                  <a:lnTo>
                    <a:pt x="6614" y="11365"/>
                  </a:lnTo>
                  <a:lnTo>
                    <a:pt x="6619" y="11346"/>
                  </a:lnTo>
                  <a:lnTo>
                    <a:pt x="6623" y="11327"/>
                  </a:lnTo>
                  <a:lnTo>
                    <a:pt x="6625" y="11309"/>
                  </a:lnTo>
                  <a:lnTo>
                    <a:pt x="6627" y="11292"/>
                  </a:lnTo>
                  <a:lnTo>
                    <a:pt x="6628" y="11274"/>
                  </a:lnTo>
                  <a:lnTo>
                    <a:pt x="6629" y="11258"/>
                  </a:lnTo>
                  <a:lnTo>
                    <a:pt x="6628" y="11242"/>
                  </a:lnTo>
                  <a:lnTo>
                    <a:pt x="6626" y="11227"/>
                  </a:lnTo>
                  <a:lnTo>
                    <a:pt x="6623" y="11212"/>
                  </a:lnTo>
                  <a:lnTo>
                    <a:pt x="6620" y="11198"/>
                  </a:lnTo>
                  <a:lnTo>
                    <a:pt x="6613" y="11170"/>
                  </a:lnTo>
                  <a:lnTo>
                    <a:pt x="6606" y="11142"/>
                  </a:lnTo>
                  <a:lnTo>
                    <a:pt x="6601" y="11115"/>
                  </a:lnTo>
                  <a:lnTo>
                    <a:pt x="6598" y="11089"/>
                  </a:lnTo>
                  <a:lnTo>
                    <a:pt x="6595" y="11062"/>
                  </a:lnTo>
                  <a:lnTo>
                    <a:pt x="6594" y="11038"/>
                  </a:lnTo>
                  <a:lnTo>
                    <a:pt x="6593" y="11015"/>
                  </a:lnTo>
                  <a:lnTo>
                    <a:pt x="6592" y="10993"/>
                  </a:lnTo>
                  <a:lnTo>
                    <a:pt x="6593" y="10954"/>
                  </a:lnTo>
                  <a:lnTo>
                    <a:pt x="6595" y="10925"/>
                  </a:lnTo>
                  <a:lnTo>
                    <a:pt x="6597" y="10906"/>
                  </a:lnTo>
                  <a:lnTo>
                    <a:pt x="6598" y="10899"/>
                  </a:lnTo>
                  <a:lnTo>
                    <a:pt x="7004" y="11176"/>
                  </a:lnTo>
                  <a:lnTo>
                    <a:pt x="7005" y="11190"/>
                  </a:lnTo>
                  <a:lnTo>
                    <a:pt x="7008" y="11226"/>
                  </a:lnTo>
                  <a:lnTo>
                    <a:pt x="7011" y="11286"/>
                  </a:lnTo>
                  <a:lnTo>
                    <a:pt x="7015" y="11363"/>
                  </a:lnTo>
                  <a:lnTo>
                    <a:pt x="7018" y="11457"/>
                  </a:lnTo>
                  <a:lnTo>
                    <a:pt x="7020" y="11567"/>
                  </a:lnTo>
                  <a:lnTo>
                    <a:pt x="7019" y="11626"/>
                  </a:lnTo>
                  <a:lnTo>
                    <a:pt x="7018" y="11689"/>
                  </a:lnTo>
                  <a:lnTo>
                    <a:pt x="7017" y="11753"/>
                  </a:lnTo>
                  <a:lnTo>
                    <a:pt x="7015" y="11819"/>
                  </a:lnTo>
                  <a:lnTo>
                    <a:pt x="7011" y="11888"/>
                  </a:lnTo>
                  <a:lnTo>
                    <a:pt x="7006" y="11957"/>
                  </a:lnTo>
                  <a:lnTo>
                    <a:pt x="7001" y="12029"/>
                  </a:lnTo>
                  <a:lnTo>
                    <a:pt x="6994" y="12101"/>
                  </a:lnTo>
                  <a:lnTo>
                    <a:pt x="6984" y="12173"/>
                  </a:lnTo>
                  <a:lnTo>
                    <a:pt x="6974" y="12246"/>
                  </a:lnTo>
                  <a:lnTo>
                    <a:pt x="6963" y="12319"/>
                  </a:lnTo>
                  <a:lnTo>
                    <a:pt x="6949" y="12392"/>
                  </a:lnTo>
                  <a:lnTo>
                    <a:pt x="6934" y="12463"/>
                  </a:lnTo>
                  <a:lnTo>
                    <a:pt x="6917" y="12535"/>
                  </a:lnTo>
                  <a:lnTo>
                    <a:pt x="6898" y="12605"/>
                  </a:lnTo>
                  <a:lnTo>
                    <a:pt x="6877" y="12674"/>
                  </a:lnTo>
                  <a:lnTo>
                    <a:pt x="6853" y="12740"/>
                  </a:lnTo>
                  <a:lnTo>
                    <a:pt x="6828" y="12805"/>
                  </a:lnTo>
                  <a:lnTo>
                    <a:pt x="6799" y="12866"/>
                  </a:lnTo>
                  <a:lnTo>
                    <a:pt x="6769" y="12926"/>
                  </a:lnTo>
                  <a:lnTo>
                    <a:pt x="6735" y="12985"/>
                  </a:lnTo>
                  <a:lnTo>
                    <a:pt x="6695" y="13042"/>
                  </a:lnTo>
                  <a:lnTo>
                    <a:pt x="6653" y="13100"/>
                  </a:lnTo>
                  <a:lnTo>
                    <a:pt x="6605" y="13157"/>
                  </a:lnTo>
                  <a:lnTo>
                    <a:pt x="6555" y="13215"/>
                  </a:lnTo>
                  <a:lnTo>
                    <a:pt x="6500" y="13271"/>
                  </a:lnTo>
                  <a:lnTo>
                    <a:pt x="6443" y="13325"/>
                  </a:lnTo>
                  <a:lnTo>
                    <a:pt x="6381" y="13379"/>
                  </a:lnTo>
                  <a:lnTo>
                    <a:pt x="6317" y="13431"/>
                  </a:lnTo>
                  <a:lnTo>
                    <a:pt x="6251" y="13481"/>
                  </a:lnTo>
                  <a:lnTo>
                    <a:pt x="6181" y="13529"/>
                  </a:lnTo>
                  <a:lnTo>
                    <a:pt x="6109" y="13575"/>
                  </a:lnTo>
                  <a:lnTo>
                    <a:pt x="6034" y="13618"/>
                  </a:lnTo>
                  <a:lnTo>
                    <a:pt x="5959" y="13659"/>
                  </a:lnTo>
                  <a:lnTo>
                    <a:pt x="5880" y="13697"/>
                  </a:lnTo>
                  <a:lnTo>
                    <a:pt x="5800" y="13731"/>
                  </a:lnTo>
                  <a:lnTo>
                    <a:pt x="5719" y="13762"/>
                  </a:lnTo>
                  <a:lnTo>
                    <a:pt x="5636" y="13791"/>
                  </a:lnTo>
                  <a:lnTo>
                    <a:pt x="5552" y="13814"/>
                  </a:lnTo>
                  <a:lnTo>
                    <a:pt x="5468" y="13834"/>
                  </a:lnTo>
                  <a:lnTo>
                    <a:pt x="5384" y="13849"/>
                  </a:lnTo>
                  <a:lnTo>
                    <a:pt x="5299" y="13860"/>
                  </a:lnTo>
                  <a:lnTo>
                    <a:pt x="5213" y="13867"/>
                  </a:lnTo>
                  <a:lnTo>
                    <a:pt x="5127" y="13869"/>
                  </a:lnTo>
                  <a:lnTo>
                    <a:pt x="5041" y="13864"/>
                  </a:lnTo>
                  <a:lnTo>
                    <a:pt x="4956" y="13855"/>
                  </a:lnTo>
                  <a:lnTo>
                    <a:pt x="4871" y="13840"/>
                  </a:lnTo>
                  <a:lnTo>
                    <a:pt x="4787" y="13819"/>
                  </a:lnTo>
                  <a:lnTo>
                    <a:pt x="4704" y="13793"/>
                  </a:lnTo>
                  <a:lnTo>
                    <a:pt x="4623" y="13759"/>
                  </a:lnTo>
                  <a:lnTo>
                    <a:pt x="4543" y="13719"/>
                  </a:lnTo>
                  <a:lnTo>
                    <a:pt x="4464" y="13673"/>
                  </a:lnTo>
                  <a:lnTo>
                    <a:pt x="4386" y="13621"/>
                  </a:lnTo>
                  <a:lnTo>
                    <a:pt x="4308" y="13566"/>
                  </a:lnTo>
                  <a:lnTo>
                    <a:pt x="4231" y="13508"/>
                  </a:lnTo>
                  <a:lnTo>
                    <a:pt x="4156" y="13447"/>
                  </a:lnTo>
                  <a:lnTo>
                    <a:pt x="4080" y="13383"/>
                  </a:lnTo>
                  <a:lnTo>
                    <a:pt x="4005" y="13316"/>
                  </a:lnTo>
                  <a:lnTo>
                    <a:pt x="3932" y="13247"/>
                  </a:lnTo>
                  <a:lnTo>
                    <a:pt x="3860" y="13175"/>
                  </a:lnTo>
                  <a:lnTo>
                    <a:pt x="3788" y="13101"/>
                  </a:lnTo>
                  <a:lnTo>
                    <a:pt x="3718" y="13024"/>
                  </a:lnTo>
                  <a:lnTo>
                    <a:pt x="3649" y="12945"/>
                  </a:lnTo>
                  <a:lnTo>
                    <a:pt x="3582" y="12864"/>
                  </a:lnTo>
                  <a:lnTo>
                    <a:pt x="3516" y="12782"/>
                  </a:lnTo>
                  <a:lnTo>
                    <a:pt x="3452" y="12698"/>
                  </a:lnTo>
                  <a:lnTo>
                    <a:pt x="3390" y="12611"/>
                  </a:lnTo>
                  <a:lnTo>
                    <a:pt x="3330" y="12523"/>
                  </a:lnTo>
                  <a:lnTo>
                    <a:pt x="3271" y="12434"/>
                  </a:lnTo>
                  <a:lnTo>
                    <a:pt x="3215" y="12343"/>
                  </a:lnTo>
                  <a:lnTo>
                    <a:pt x="3160" y="12252"/>
                  </a:lnTo>
                  <a:lnTo>
                    <a:pt x="3108" y="12159"/>
                  </a:lnTo>
                  <a:lnTo>
                    <a:pt x="3058" y="12065"/>
                  </a:lnTo>
                  <a:lnTo>
                    <a:pt x="3011" y="11970"/>
                  </a:lnTo>
                  <a:lnTo>
                    <a:pt x="2966" y="11875"/>
                  </a:lnTo>
                  <a:lnTo>
                    <a:pt x="2924" y="11780"/>
                  </a:lnTo>
                  <a:lnTo>
                    <a:pt x="2884" y="11684"/>
                  </a:lnTo>
                  <a:lnTo>
                    <a:pt x="2848" y="11587"/>
                  </a:lnTo>
                  <a:lnTo>
                    <a:pt x="2814" y="11490"/>
                  </a:lnTo>
                  <a:lnTo>
                    <a:pt x="2783" y="11393"/>
                  </a:lnTo>
                  <a:lnTo>
                    <a:pt x="2755" y="11296"/>
                  </a:lnTo>
                  <a:lnTo>
                    <a:pt x="2731" y="11199"/>
                  </a:lnTo>
                  <a:lnTo>
                    <a:pt x="2709" y="11102"/>
                  </a:lnTo>
                  <a:lnTo>
                    <a:pt x="2692" y="11006"/>
                  </a:lnTo>
                  <a:lnTo>
                    <a:pt x="2677" y="10910"/>
                  </a:lnTo>
                  <a:lnTo>
                    <a:pt x="2663" y="10815"/>
                  </a:lnTo>
                  <a:lnTo>
                    <a:pt x="2651" y="10721"/>
                  </a:lnTo>
                  <a:lnTo>
                    <a:pt x="2641" y="10627"/>
                  </a:lnTo>
                  <a:lnTo>
                    <a:pt x="2631" y="10535"/>
                  </a:lnTo>
                  <a:lnTo>
                    <a:pt x="2624" y="10443"/>
                  </a:lnTo>
                  <a:lnTo>
                    <a:pt x="2617" y="10353"/>
                  </a:lnTo>
                  <a:lnTo>
                    <a:pt x="2611" y="10263"/>
                  </a:lnTo>
                  <a:lnTo>
                    <a:pt x="2607" y="10176"/>
                  </a:lnTo>
                  <a:lnTo>
                    <a:pt x="2604" y="10091"/>
                  </a:lnTo>
                  <a:lnTo>
                    <a:pt x="2602" y="10006"/>
                  </a:lnTo>
                  <a:lnTo>
                    <a:pt x="2601" y="9924"/>
                  </a:lnTo>
                  <a:lnTo>
                    <a:pt x="2601" y="9843"/>
                  </a:lnTo>
                  <a:lnTo>
                    <a:pt x="2602" y="9764"/>
                  </a:lnTo>
                  <a:lnTo>
                    <a:pt x="2604" y="9687"/>
                  </a:lnTo>
                  <a:lnTo>
                    <a:pt x="2606" y="9614"/>
                  </a:lnTo>
                  <a:lnTo>
                    <a:pt x="2609" y="9542"/>
                  </a:lnTo>
                  <a:lnTo>
                    <a:pt x="2613" y="9472"/>
                  </a:lnTo>
                  <a:lnTo>
                    <a:pt x="2619" y="9406"/>
                  </a:lnTo>
                  <a:lnTo>
                    <a:pt x="2624" y="9342"/>
                  </a:lnTo>
                  <a:lnTo>
                    <a:pt x="2630" y="9280"/>
                  </a:lnTo>
                  <a:lnTo>
                    <a:pt x="2636" y="9223"/>
                  </a:lnTo>
                  <a:lnTo>
                    <a:pt x="2643" y="9167"/>
                  </a:lnTo>
                  <a:lnTo>
                    <a:pt x="2650" y="9116"/>
                  </a:lnTo>
                  <a:lnTo>
                    <a:pt x="2657" y="9067"/>
                  </a:lnTo>
                  <a:lnTo>
                    <a:pt x="2665" y="9022"/>
                  </a:lnTo>
                  <a:lnTo>
                    <a:pt x="2673" y="8980"/>
                  </a:lnTo>
                  <a:lnTo>
                    <a:pt x="2681" y="8942"/>
                  </a:lnTo>
                  <a:lnTo>
                    <a:pt x="2689" y="8909"/>
                  </a:lnTo>
                  <a:lnTo>
                    <a:pt x="2697" y="8878"/>
                  </a:lnTo>
                  <a:lnTo>
                    <a:pt x="2705" y="8852"/>
                  </a:lnTo>
                  <a:lnTo>
                    <a:pt x="2714" y="8830"/>
                  </a:lnTo>
                  <a:lnTo>
                    <a:pt x="2730" y="8790"/>
                  </a:lnTo>
                  <a:lnTo>
                    <a:pt x="2746" y="8752"/>
                  </a:lnTo>
                  <a:lnTo>
                    <a:pt x="2763" y="8715"/>
                  </a:lnTo>
                  <a:lnTo>
                    <a:pt x="2779" y="8679"/>
                  </a:lnTo>
                  <a:lnTo>
                    <a:pt x="2812" y="8615"/>
                  </a:lnTo>
                  <a:lnTo>
                    <a:pt x="2842" y="8557"/>
                  </a:lnTo>
                  <a:lnTo>
                    <a:pt x="2867" y="8511"/>
                  </a:lnTo>
                  <a:lnTo>
                    <a:pt x="2887" y="8475"/>
                  </a:lnTo>
                  <a:lnTo>
                    <a:pt x="2900" y="8453"/>
                  </a:lnTo>
                  <a:lnTo>
                    <a:pt x="2906" y="8446"/>
                  </a:lnTo>
                  <a:close/>
                  <a:moveTo>
                    <a:pt x="2372" y="8211"/>
                  </a:moveTo>
                  <a:lnTo>
                    <a:pt x="2368" y="8217"/>
                  </a:lnTo>
                  <a:lnTo>
                    <a:pt x="2356" y="8233"/>
                  </a:lnTo>
                  <a:lnTo>
                    <a:pt x="2338" y="8260"/>
                  </a:lnTo>
                  <a:lnTo>
                    <a:pt x="2314" y="8298"/>
                  </a:lnTo>
                  <a:lnTo>
                    <a:pt x="2300" y="8322"/>
                  </a:lnTo>
                  <a:lnTo>
                    <a:pt x="2286" y="8348"/>
                  </a:lnTo>
                  <a:lnTo>
                    <a:pt x="2270" y="8376"/>
                  </a:lnTo>
                  <a:lnTo>
                    <a:pt x="2254" y="8408"/>
                  </a:lnTo>
                  <a:lnTo>
                    <a:pt x="2237" y="8442"/>
                  </a:lnTo>
                  <a:lnTo>
                    <a:pt x="2219" y="8478"/>
                  </a:lnTo>
                  <a:lnTo>
                    <a:pt x="2201" y="8519"/>
                  </a:lnTo>
                  <a:lnTo>
                    <a:pt x="2183" y="8560"/>
                  </a:lnTo>
                  <a:lnTo>
                    <a:pt x="2164" y="8606"/>
                  </a:lnTo>
                  <a:lnTo>
                    <a:pt x="2146" y="8653"/>
                  </a:lnTo>
                  <a:lnTo>
                    <a:pt x="2126" y="8703"/>
                  </a:lnTo>
                  <a:lnTo>
                    <a:pt x="2108" y="8756"/>
                  </a:lnTo>
                  <a:lnTo>
                    <a:pt x="2090" y="8812"/>
                  </a:lnTo>
                  <a:lnTo>
                    <a:pt x="2072" y="8869"/>
                  </a:lnTo>
                  <a:lnTo>
                    <a:pt x="2055" y="8931"/>
                  </a:lnTo>
                  <a:lnTo>
                    <a:pt x="2038" y="8993"/>
                  </a:lnTo>
                  <a:lnTo>
                    <a:pt x="2023" y="9060"/>
                  </a:lnTo>
                  <a:lnTo>
                    <a:pt x="2008" y="9129"/>
                  </a:lnTo>
                  <a:lnTo>
                    <a:pt x="1994" y="9201"/>
                  </a:lnTo>
                  <a:lnTo>
                    <a:pt x="1982" y="9274"/>
                  </a:lnTo>
                  <a:lnTo>
                    <a:pt x="1970" y="9352"/>
                  </a:lnTo>
                  <a:lnTo>
                    <a:pt x="1961" y="9431"/>
                  </a:lnTo>
                  <a:lnTo>
                    <a:pt x="1952" y="9513"/>
                  </a:lnTo>
                  <a:lnTo>
                    <a:pt x="1945" y="9598"/>
                  </a:lnTo>
                  <a:lnTo>
                    <a:pt x="1940" y="9684"/>
                  </a:lnTo>
                  <a:lnTo>
                    <a:pt x="1939" y="9772"/>
                  </a:lnTo>
                  <a:lnTo>
                    <a:pt x="1940" y="9862"/>
                  </a:lnTo>
                  <a:lnTo>
                    <a:pt x="1944" y="9952"/>
                  </a:lnTo>
                  <a:lnTo>
                    <a:pt x="1951" y="10042"/>
                  </a:lnTo>
                  <a:lnTo>
                    <a:pt x="1959" y="10133"/>
                  </a:lnTo>
                  <a:lnTo>
                    <a:pt x="1969" y="10224"/>
                  </a:lnTo>
                  <a:lnTo>
                    <a:pt x="1981" y="10315"/>
                  </a:lnTo>
                  <a:lnTo>
                    <a:pt x="1995" y="10405"/>
                  </a:lnTo>
                  <a:lnTo>
                    <a:pt x="2010" y="10495"/>
                  </a:lnTo>
                  <a:lnTo>
                    <a:pt x="2027" y="10582"/>
                  </a:lnTo>
                  <a:lnTo>
                    <a:pt x="2046" y="10669"/>
                  </a:lnTo>
                  <a:lnTo>
                    <a:pt x="2064" y="10754"/>
                  </a:lnTo>
                  <a:lnTo>
                    <a:pt x="2083" y="10838"/>
                  </a:lnTo>
                  <a:lnTo>
                    <a:pt x="2103" y="10919"/>
                  </a:lnTo>
                  <a:lnTo>
                    <a:pt x="2123" y="10998"/>
                  </a:lnTo>
                  <a:lnTo>
                    <a:pt x="2145" y="11074"/>
                  </a:lnTo>
                  <a:lnTo>
                    <a:pt x="2165" y="11147"/>
                  </a:lnTo>
                  <a:lnTo>
                    <a:pt x="2185" y="11217"/>
                  </a:lnTo>
                  <a:lnTo>
                    <a:pt x="2205" y="11284"/>
                  </a:lnTo>
                  <a:lnTo>
                    <a:pt x="2224" y="11346"/>
                  </a:lnTo>
                  <a:lnTo>
                    <a:pt x="2244" y="11405"/>
                  </a:lnTo>
                  <a:lnTo>
                    <a:pt x="2261" y="11459"/>
                  </a:lnTo>
                  <a:lnTo>
                    <a:pt x="2278" y="11509"/>
                  </a:lnTo>
                  <a:lnTo>
                    <a:pt x="2307" y="11594"/>
                  </a:lnTo>
                  <a:lnTo>
                    <a:pt x="2331" y="11656"/>
                  </a:lnTo>
                  <a:lnTo>
                    <a:pt x="2346" y="11697"/>
                  </a:lnTo>
                  <a:lnTo>
                    <a:pt x="2351" y="11710"/>
                  </a:lnTo>
                  <a:lnTo>
                    <a:pt x="2335" y="11704"/>
                  </a:lnTo>
                  <a:lnTo>
                    <a:pt x="2288" y="11686"/>
                  </a:lnTo>
                  <a:lnTo>
                    <a:pt x="2255" y="11672"/>
                  </a:lnTo>
                  <a:lnTo>
                    <a:pt x="2215" y="11656"/>
                  </a:lnTo>
                  <a:lnTo>
                    <a:pt x="2170" y="11637"/>
                  </a:lnTo>
                  <a:lnTo>
                    <a:pt x="2119" y="11615"/>
                  </a:lnTo>
                  <a:lnTo>
                    <a:pt x="2064" y="11591"/>
                  </a:lnTo>
                  <a:lnTo>
                    <a:pt x="2003" y="11562"/>
                  </a:lnTo>
                  <a:lnTo>
                    <a:pt x="1938" y="11532"/>
                  </a:lnTo>
                  <a:lnTo>
                    <a:pt x="1871" y="11499"/>
                  </a:lnTo>
                  <a:lnTo>
                    <a:pt x="1800" y="11462"/>
                  </a:lnTo>
                  <a:lnTo>
                    <a:pt x="1726" y="11423"/>
                  </a:lnTo>
                  <a:lnTo>
                    <a:pt x="1649" y="11382"/>
                  </a:lnTo>
                  <a:lnTo>
                    <a:pt x="1572" y="11336"/>
                  </a:lnTo>
                  <a:lnTo>
                    <a:pt x="1492" y="11290"/>
                  </a:lnTo>
                  <a:lnTo>
                    <a:pt x="1411" y="11239"/>
                  </a:lnTo>
                  <a:lnTo>
                    <a:pt x="1329" y="11187"/>
                  </a:lnTo>
                  <a:lnTo>
                    <a:pt x="1248" y="11131"/>
                  </a:lnTo>
                  <a:lnTo>
                    <a:pt x="1166" y="11072"/>
                  </a:lnTo>
                  <a:lnTo>
                    <a:pt x="1085" y="11012"/>
                  </a:lnTo>
                  <a:lnTo>
                    <a:pt x="1006" y="10948"/>
                  </a:lnTo>
                  <a:lnTo>
                    <a:pt x="928" y="10881"/>
                  </a:lnTo>
                  <a:lnTo>
                    <a:pt x="851" y="10813"/>
                  </a:lnTo>
                  <a:lnTo>
                    <a:pt x="777" y="10742"/>
                  </a:lnTo>
                  <a:lnTo>
                    <a:pt x="706" y="10667"/>
                  </a:lnTo>
                  <a:lnTo>
                    <a:pt x="639" y="10591"/>
                  </a:lnTo>
                  <a:lnTo>
                    <a:pt x="574" y="10512"/>
                  </a:lnTo>
                  <a:lnTo>
                    <a:pt x="514" y="10430"/>
                  </a:lnTo>
                  <a:lnTo>
                    <a:pt x="459" y="10346"/>
                  </a:lnTo>
                  <a:lnTo>
                    <a:pt x="408" y="10259"/>
                  </a:lnTo>
                  <a:lnTo>
                    <a:pt x="361" y="10171"/>
                  </a:lnTo>
                  <a:lnTo>
                    <a:pt x="316" y="10082"/>
                  </a:lnTo>
                  <a:lnTo>
                    <a:pt x="273" y="9994"/>
                  </a:lnTo>
                  <a:lnTo>
                    <a:pt x="232" y="9905"/>
                  </a:lnTo>
                  <a:lnTo>
                    <a:pt x="195" y="9817"/>
                  </a:lnTo>
                  <a:lnTo>
                    <a:pt x="160" y="9728"/>
                  </a:lnTo>
                  <a:lnTo>
                    <a:pt x="128" y="9641"/>
                  </a:lnTo>
                  <a:lnTo>
                    <a:pt x="99" y="9554"/>
                  </a:lnTo>
                  <a:lnTo>
                    <a:pt x="74" y="9468"/>
                  </a:lnTo>
                  <a:lnTo>
                    <a:pt x="52" y="9383"/>
                  </a:lnTo>
                  <a:lnTo>
                    <a:pt x="33" y="9300"/>
                  </a:lnTo>
                  <a:lnTo>
                    <a:pt x="18" y="9218"/>
                  </a:lnTo>
                  <a:lnTo>
                    <a:pt x="8" y="9137"/>
                  </a:lnTo>
                  <a:lnTo>
                    <a:pt x="2" y="9058"/>
                  </a:lnTo>
                  <a:lnTo>
                    <a:pt x="0" y="8981"/>
                  </a:lnTo>
                  <a:lnTo>
                    <a:pt x="3" y="8907"/>
                  </a:lnTo>
                  <a:lnTo>
                    <a:pt x="10" y="8835"/>
                  </a:lnTo>
                  <a:lnTo>
                    <a:pt x="22" y="8765"/>
                  </a:lnTo>
                  <a:lnTo>
                    <a:pt x="39" y="8698"/>
                  </a:lnTo>
                  <a:lnTo>
                    <a:pt x="63" y="8633"/>
                  </a:lnTo>
                  <a:lnTo>
                    <a:pt x="91" y="8572"/>
                  </a:lnTo>
                  <a:lnTo>
                    <a:pt x="124" y="8514"/>
                  </a:lnTo>
                  <a:lnTo>
                    <a:pt x="165" y="8459"/>
                  </a:lnTo>
                  <a:lnTo>
                    <a:pt x="210" y="8408"/>
                  </a:lnTo>
                  <a:lnTo>
                    <a:pt x="262" y="8360"/>
                  </a:lnTo>
                  <a:lnTo>
                    <a:pt x="320" y="8317"/>
                  </a:lnTo>
                  <a:lnTo>
                    <a:pt x="385" y="8277"/>
                  </a:lnTo>
                  <a:lnTo>
                    <a:pt x="457" y="8242"/>
                  </a:lnTo>
                  <a:lnTo>
                    <a:pt x="535" y="8212"/>
                  </a:lnTo>
                  <a:lnTo>
                    <a:pt x="621" y="8185"/>
                  </a:lnTo>
                  <a:lnTo>
                    <a:pt x="714" y="8163"/>
                  </a:lnTo>
                  <a:lnTo>
                    <a:pt x="814" y="8147"/>
                  </a:lnTo>
                  <a:lnTo>
                    <a:pt x="916" y="8134"/>
                  </a:lnTo>
                  <a:lnTo>
                    <a:pt x="1014" y="8123"/>
                  </a:lnTo>
                  <a:lnTo>
                    <a:pt x="1109" y="8114"/>
                  </a:lnTo>
                  <a:lnTo>
                    <a:pt x="1200" y="8107"/>
                  </a:lnTo>
                  <a:lnTo>
                    <a:pt x="1287" y="8102"/>
                  </a:lnTo>
                  <a:lnTo>
                    <a:pt x="1369" y="8097"/>
                  </a:lnTo>
                  <a:lnTo>
                    <a:pt x="1449" y="8095"/>
                  </a:lnTo>
                  <a:lnTo>
                    <a:pt x="1525" y="8093"/>
                  </a:lnTo>
                  <a:lnTo>
                    <a:pt x="1598" y="8094"/>
                  </a:lnTo>
                  <a:lnTo>
                    <a:pt x="1667" y="8095"/>
                  </a:lnTo>
                  <a:lnTo>
                    <a:pt x="1732" y="8098"/>
                  </a:lnTo>
                  <a:lnTo>
                    <a:pt x="1795" y="8102"/>
                  </a:lnTo>
                  <a:lnTo>
                    <a:pt x="1852" y="8106"/>
                  </a:lnTo>
                  <a:lnTo>
                    <a:pt x="1908" y="8111"/>
                  </a:lnTo>
                  <a:lnTo>
                    <a:pt x="1961" y="8117"/>
                  </a:lnTo>
                  <a:lnTo>
                    <a:pt x="2009" y="8123"/>
                  </a:lnTo>
                  <a:lnTo>
                    <a:pt x="2055" y="8130"/>
                  </a:lnTo>
                  <a:lnTo>
                    <a:pt x="2096" y="8137"/>
                  </a:lnTo>
                  <a:lnTo>
                    <a:pt x="2135" y="8144"/>
                  </a:lnTo>
                  <a:lnTo>
                    <a:pt x="2172" y="8151"/>
                  </a:lnTo>
                  <a:lnTo>
                    <a:pt x="2204" y="8159"/>
                  </a:lnTo>
                  <a:lnTo>
                    <a:pt x="2233" y="8166"/>
                  </a:lnTo>
                  <a:lnTo>
                    <a:pt x="2261" y="8173"/>
                  </a:lnTo>
                  <a:lnTo>
                    <a:pt x="2284" y="8180"/>
                  </a:lnTo>
                  <a:lnTo>
                    <a:pt x="2323" y="8192"/>
                  </a:lnTo>
                  <a:lnTo>
                    <a:pt x="2351" y="8203"/>
                  </a:lnTo>
                  <a:lnTo>
                    <a:pt x="2367" y="8209"/>
                  </a:lnTo>
                  <a:lnTo>
                    <a:pt x="2372" y="8211"/>
                  </a:lnTo>
                  <a:close/>
                  <a:moveTo>
                    <a:pt x="11913" y="11560"/>
                  </a:moveTo>
                  <a:lnTo>
                    <a:pt x="13685" y="11069"/>
                  </a:lnTo>
                  <a:lnTo>
                    <a:pt x="13682" y="11077"/>
                  </a:lnTo>
                  <a:lnTo>
                    <a:pt x="13676" y="11099"/>
                  </a:lnTo>
                  <a:lnTo>
                    <a:pt x="13666" y="11133"/>
                  </a:lnTo>
                  <a:lnTo>
                    <a:pt x="13652" y="11178"/>
                  </a:lnTo>
                  <a:lnTo>
                    <a:pt x="13632" y="11234"/>
                  </a:lnTo>
                  <a:lnTo>
                    <a:pt x="13609" y="11297"/>
                  </a:lnTo>
                  <a:lnTo>
                    <a:pt x="13596" y="11332"/>
                  </a:lnTo>
                  <a:lnTo>
                    <a:pt x="13581" y="11367"/>
                  </a:lnTo>
                  <a:lnTo>
                    <a:pt x="13566" y="11405"/>
                  </a:lnTo>
                  <a:lnTo>
                    <a:pt x="13548" y="11443"/>
                  </a:lnTo>
                  <a:lnTo>
                    <a:pt x="13530" y="11483"/>
                  </a:lnTo>
                  <a:lnTo>
                    <a:pt x="13511" y="11523"/>
                  </a:lnTo>
                  <a:lnTo>
                    <a:pt x="13490" y="11564"/>
                  </a:lnTo>
                  <a:lnTo>
                    <a:pt x="13469" y="11606"/>
                  </a:lnTo>
                  <a:lnTo>
                    <a:pt x="13445" y="11647"/>
                  </a:lnTo>
                  <a:lnTo>
                    <a:pt x="13421" y="11689"/>
                  </a:lnTo>
                  <a:lnTo>
                    <a:pt x="13396" y="11730"/>
                  </a:lnTo>
                  <a:lnTo>
                    <a:pt x="13370" y="11771"/>
                  </a:lnTo>
                  <a:lnTo>
                    <a:pt x="13341" y="11813"/>
                  </a:lnTo>
                  <a:lnTo>
                    <a:pt x="13312" y="11853"/>
                  </a:lnTo>
                  <a:lnTo>
                    <a:pt x="13281" y="11893"/>
                  </a:lnTo>
                  <a:lnTo>
                    <a:pt x="13249" y="11932"/>
                  </a:lnTo>
                  <a:lnTo>
                    <a:pt x="13216" y="11969"/>
                  </a:lnTo>
                  <a:lnTo>
                    <a:pt x="13182" y="12005"/>
                  </a:lnTo>
                  <a:lnTo>
                    <a:pt x="13145" y="12040"/>
                  </a:lnTo>
                  <a:lnTo>
                    <a:pt x="13108" y="12072"/>
                  </a:lnTo>
                  <a:lnTo>
                    <a:pt x="13070" y="12104"/>
                  </a:lnTo>
                  <a:lnTo>
                    <a:pt x="13032" y="12134"/>
                  </a:lnTo>
                  <a:lnTo>
                    <a:pt x="12995" y="12163"/>
                  </a:lnTo>
                  <a:lnTo>
                    <a:pt x="12957" y="12191"/>
                  </a:lnTo>
                  <a:lnTo>
                    <a:pt x="12921" y="12218"/>
                  </a:lnTo>
                  <a:lnTo>
                    <a:pt x="12884" y="12243"/>
                  </a:lnTo>
                  <a:lnTo>
                    <a:pt x="12849" y="12267"/>
                  </a:lnTo>
                  <a:lnTo>
                    <a:pt x="12814" y="12290"/>
                  </a:lnTo>
                  <a:lnTo>
                    <a:pt x="12779" y="12312"/>
                  </a:lnTo>
                  <a:lnTo>
                    <a:pt x="12745" y="12333"/>
                  </a:lnTo>
                  <a:lnTo>
                    <a:pt x="12712" y="12352"/>
                  </a:lnTo>
                  <a:lnTo>
                    <a:pt x="12680" y="12371"/>
                  </a:lnTo>
                  <a:lnTo>
                    <a:pt x="12619" y="12405"/>
                  </a:lnTo>
                  <a:lnTo>
                    <a:pt x="12561" y="12435"/>
                  </a:lnTo>
                  <a:lnTo>
                    <a:pt x="12509" y="12461"/>
                  </a:lnTo>
                  <a:lnTo>
                    <a:pt x="12461" y="12484"/>
                  </a:lnTo>
                  <a:lnTo>
                    <a:pt x="12420" y="12502"/>
                  </a:lnTo>
                  <a:lnTo>
                    <a:pt x="12384" y="12517"/>
                  </a:lnTo>
                  <a:lnTo>
                    <a:pt x="12356" y="12528"/>
                  </a:lnTo>
                  <a:lnTo>
                    <a:pt x="12336" y="12536"/>
                  </a:lnTo>
                  <a:lnTo>
                    <a:pt x="12323" y="12540"/>
                  </a:lnTo>
                  <a:lnTo>
                    <a:pt x="12319" y="12542"/>
                  </a:lnTo>
                  <a:lnTo>
                    <a:pt x="11422" y="12734"/>
                  </a:lnTo>
                  <a:lnTo>
                    <a:pt x="11425" y="12728"/>
                  </a:lnTo>
                  <a:lnTo>
                    <a:pt x="11435" y="12710"/>
                  </a:lnTo>
                  <a:lnTo>
                    <a:pt x="11451" y="12682"/>
                  </a:lnTo>
                  <a:lnTo>
                    <a:pt x="11473" y="12644"/>
                  </a:lnTo>
                  <a:lnTo>
                    <a:pt x="11498" y="12599"/>
                  </a:lnTo>
                  <a:lnTo>
                    <a:pt x="11525" y="12547"/>
                  </a:lnTo>
                  <a:lnTo>
                    <a:pt x="11555" y="12491"/>
                  </a:lnTo>
                  <a:lnTo>
                    <a:pt x="11588" y="12430"/>
                  </a:lnTo>
                  <a:lnTo>
                    <a:pt x="11619" y="12367"/>
                  </a:lnTo>
                  <a:lnTo>
                    <a:pt x="11651" y="12303"/>
                  </a:lnTo>
                  <a:lnTo>
                    <a:pt x="11682" y="12239"/>
                  </a:lnTo>
                  <a:lnTo>
                    <a:pt x="11710" y="12176"/>
                  </a:lnTo>
                  <a:lnTo>
                    <a:pt x="11723" y="12145"/>
                  </a:lnTo>
                  <a:lnTo>
                    <a:pt x="11735" y="12116"/>
                  </a:lnTo>
                  <a:lnTo>
                    <a:pt x="11746" y="12088"/>
                  </a:lnTo>
                  <a:lnTo>
                    <a:pt x="11757" y="12060"/>
                  </a:lnTo>
                  <a:lnTo>
                    <a:pt x="11766" y="12034"/>
                  </a:lnTo>
                  <a:lnTo>
                    <a:pt x="11774" y="12010"/>
                  </a:lnTo>
                  <a:lnTo>
                    <a:pt x="11780" y="11987"/>
                  </a:lnTo>
                  <a:lnTo>
                    <a:pt x="11785" y="11965"/>
                  </a:lnTo>
                  <a:lnTo>
                    <a:pt x="11793" y="11926"/>
                  </a:lnTo>
                  <a:lnTo>
                    <a:pt x="11802" y="11888"/>
                  </a:lnTo>
                  <a:lnTo>
                    <a:pt x="11812" y="11849"/>
                  </a:lnTo>
                  <a:lnTo>
                    <a:pt x="11822" y="11813"/>
                  </a:lnTo>
                  <a:lnTo>
                    <a:pt x="11833" y="11777"/>
                  </a:lnTo>
                  <a:lnTo>
                    <a:pt x="11844" y="11744"/>
                  </a:lnTo>
                  <a:lnTo>
                    <a:pt x="11855" y="11713"/>
                  </a:lnTo>
                  <a:lnTo>
                    <a:pt x="11865" y="11684"/>
                  </a:lnTo>
                  <a:lnTo>
                    <a:pt x="11884" y="11633"/>
                  </a:lnTo>
                  <a:lnTo>
                    <a:pt x="11899" y="11594"/>
                  </a:lnTo>
                  <a:lnTo>
                    <a:pt x="11909" y="11569"/>
                  </a:lnTo>
                  <a:lnTo>
                    <a:pt x="11913" y="11560"/>
                  </a:lnTo>
                  <a:close/>
                  <a:moveTo>
                    <a:pt x="7622" y="11497"/>
                  </a:moveTo>
                  <a:lnTo>
                    <a:pt x="7633" y="11503"/>
                  </a:lnTo>
                  <a:lnTo>
                    <a:pt x="7663" y="11521"/>
                  </a:lnTo>
                  <a:lnTo>
                    <a:pt x="7710" y="11549"/>
                  </a:lnTo>
                  <a:lnTo>
                    <a:pt x="7775" y="11586"/>
                  </a:lnTo>
                  <a:lnTo>
                    <a:pt x="7812" y="11607"/>
                  </a:lnTo>
                  <a:lnTo>
                    <a:pt x="7854" y="11629"/>
                  </a:lnTo>
                  <a:lnTo>
                    <a:pt x="7899" y="11652"/>
                  </a:lnTo>
                  <a:lnTo>
                    <a:pt x="7947" y="11676"/>
                  </a:lnTo>
                  <a:lnTo>
                    <a:pt x="7998" y="11702"/>
                  </a:lnTo>
                  <a:lnTo>
                    <a:pt x="8052" y="11727"/>
                  </a:lnTo>
                  <a:lnTo>
                    <a:pt x="8108" y="11753"/>
                  </a:lnTo>
                  <a:lnTo>
                    <a:pt x="8167" y="11780"/>
                  </a:lnTo>
                  <a:lnTo>
                    <a:pt x="8227" y="11805"/>
                  </a:lnTo>
                  <a:lnTo>
                    <a:pt x="8291" y="11831"/>
                  </a:lnTo>
                  <a:lnTo>
                    <a:pt x="8356" y="11855"/>
                  </a:lnTo>
                  <a:lnTo>
                    <a:pt x="8423" y="11880"/>
                  </a:lnTo>
                  <a:lnTo>
                    <a:pt x="8491" y="11903"/>
                  </a:lnTo>
                  <a:lnTo>
                    <a:pt x="8561" y="11925"/>
                  </a:lnTo>
                  <a:lnTo>
                    <a:pt x="8632" y="11946"/>
                  </a:lnTo>
                  <a:lnTo>
                    <a:pt x="8704" y="11964"/>
                  </a:lnTo>
                  <a:lnTo>
                    <a:pt x="8775" y="11982"/>
                  </a:lnTo>
                  <a:lnTo>
                    <a:pt x="8848" y="11997"/>
                  </a:lnTo>
                  <a:lnTo>
                    <a:pt x="8922" y="12009"/>
                  </a:lnTo>
                  <a:lnTo>
                    <a:pt x="8996" y="12019"/>
                  </a:lnTo>
                  <a:lnTo>
                    <a:pt x="9068" y="12027"/>
                  </a:lnTo>
                  <a:lnTo>
                    <a:pt x="9142" y="12031"/>
                  </a:lnTo>
                  <a:lnTo>
                    <a:pt x="9215" y="12032"/>
                  </a:lnTo>
                  <a:lnTo>
                    <a:pt x="9288" y="12030"/>
                  </a:lnTo>
                  <a:lnTo>
                    <a:pt x="9360" y="12025"/>
                  </a:lnTo>
                  <a:lnTo>
                    <a:pt x="9434" y="12020"/>
                  </a:lnTo>
                  <a:lnTo>
                    <a:pt x="9510" y="12014"/>
                  </a:lnTo>
                  <a:lnTo>
                    <a:pt x="9586" y="12008"/>
                  </a:lnTo>
                  <a:lnTo>
                    <a:pt x="9663" y="12001"/>
                  </a:lnTo>
                  <a:lnTo>
                    <a:pt x="9740" y="11993"/>
                  </a:lnTo>
                  <a:lnTo>
                    <a:pt x="9817" y="11985"/>
                  </a:lnTo>
                  <a:lnTo>
                    <a:pt x="9895" y="11975"/>
                  </a:lnTo>
                  <a:lnTo>
                    <a:pt x="10049" y="11956"/>
                  </a:lnTo>
                  <a:lnTo>
                    <a:pt x="10199" y="11937"/>
                  </a:lnTo>
                  <a:lnTo>
                    <a:pt x="10345" y="11917"/>
                  </a:lnTo>
                  <a:lnTo>
                    <a:pt x="10483" y="11897"/>
                  </a:lnTo>
                  <a:lnTo>
                    <a:pt x="10612" y="11876"/>
                  </a:lnTo>
                  <a:lnTo>
                    <a:pt x="10730" y="11858"/>
                  </a:lnTo>
                  <a:lnTo>
                    <a:pt x="10836" y="11841"/>
                  </a:lnTo>
                  <a:lnTo>
                    <a:pt x="10926" y="11826"/>
                  </a:lnTo>
                  <a:lnTo>
                    <a:pt x="11000" y="11813"/>
                  </a:lnTo>
                  <a:lnTo>
                    <a:pt x="11055" y="11804"/>
                  </a:lnTo>
                  <a:lnTo>
                    <a:pt x="11090" y="11798"/>
                  </a:lnTo>
                  <a:lnTo>
                    <a:pt x="11102" y="11795"/>
                  </a:lnTo>
                  <a:lnTo>
                    <a:pt x="11100" y="11803"/>
                  </a:lnTo>
                  <a:lnTo>
                    <a:pt x="11093" y="11823"/>
                  </a:lnTo>
                  <a:lnTo>
                    <a:pt x="11082" y="11856"/>
                  </a:lnTo>
                  <a:lnTo>
                    <a:pt x="11066" y="11899"/>
                  </a:lnTo>
                  <a:lnTo>
                    <a:pt x="11048" y="11951"/>
                  </a:lnTo>
                  <a:lnTo>
                    <a:pt x="11027" y="12010"/>
                  </a:lnTo>
                  <a:lnTo>
                    <a:pt x="11004" y="12075"/>
                  </a:lnTo>
                  <a:lnTo>
                    <a:pt x="10979" y="12144"/>
                  </a:lnTo>
                  <a:lnTo>
                    <a:pt x="10952" y="12217"/>
                  </a:lnTo>
                  <a:lnTo>
                    <a:pt x="10925" y="12290"/>
                  </a:lnTo>
                  <a:lnTo>
                    <a:pt x="10897" y="12363"/>
                  </a:lnTo>
                  <a:lnTo>
                    <a:pt x="10867" y="12434"/>
                  </a:lnTo>
                  <a:lnTo>
                    <a:pt x="10839" y="12502"/>
                  </a:lnTo>
                  <a:lnTo>
                    <a:pt x="10812" y="12565"/>
                  </a:lnTo>
                  <a:lnTo>
                    <a:pt x="10799" y="12595"/>
                  </a:lnTo>
                  <a:lnTo>
                    <a:pt x="10785" y="12621"/>
                  </a:lnTo>
                  <a:lnTo>
                    <a:pt x="10772" y="12647"/>
                  </a:lnTo>
                  <a:lnTo>
                    <a:pt x="10760" y="12669"/>
                  </a:lnTo>
                  <a:lnTo>
                    <a:pt x="10747" y="12692"/>
                  </a:lnTo>
                  <a:lnTo>
                    <a:pt x="10733" y="12713"/>
                  </a:lnTo>
                  <a:lnTo>
                    <a:pt x="10716" y="12734"/>
                  </a:lnTo>
                  <a:lnTo>
                    <a:pt x="10697" y="12755"/>
                  </a:lnTo>
                  <a:lnTo>
                    <a:pt x="10678" y="12776"/>
                  </a:lnTo>
                  <a:lnTo>
                    <a:pt x="10657" y="12796"/>
                  </a:lnTo>
                  <a:lnTo>
                    <a:pt x="10635" y="12815"/>
                  </a:lnTo>
                  <a:lnTo>
                    <a:pt x="10611" y="12834"/>
                  </a:lnTo>
                  <a:lnTo>
                    <a:pt x="10585" y="12853"/>
                  </a:lnTo>
                  <a:lnTo>
                    <a:pt x="10559" y="12872"/>
                  </a:lnTo>
                  <a:lnTo>
                    <a:pt x="10531" y="12890"/>
                  </a:lnTo>
                  <a:lnTo>
                    <a:pt x="10502" y="12907"/>
                  </a:lnTo>
                  <a:lnTo>
                    <a:pt x="10473" y="12924"/>
                  </a:lnTo>
                  <a:lnTo>
                    <a:pt x="10442" y="12941"/>
                  </a:lnTo>
                  <a:lnTo>
                    <a:pt x="10410" y="12957"/>
                  </a:lnTo>
                  <a:lnTo>
                    <a:pt x="10379" y="12974"/>
                  </a:lnTo>
                  <a:lnTo>
                    <a:pt x="10346" y="12990"/>
                  </a:lnTo>
                  <a:lnTo>
                    <a:pt x="10312" y="13005"/>
                  </a:lnTo>
                  <a:lnTo>
                    <a:pt x="10278" y="13020"/>
                  </a:lnTo>
                  <a:lnTo>
                    <a:pt x="10244" y="13035"/>
                  </a:lnTo>
                  <a:lnTo>
                    <a:pt x="10174" y="13063"/>
                  </a:lnTo>
                  <a:lnTo>
                    <a:pt x="10103" y="13090"/>
                  </a:lnTo>
                  <a:lnTo>
                    <a:pt x="10031" y="13115"/>
                  </a:lnTo>
                  <a:lnTo>
                    <a:pt x="9961" y="13139"/>
                  </a:lnTo>
                  <a:lnTo>
                    <a:pt x="9890" y="13161"/>
                  </a:lnTo>
                  <a:lnTo>
                    <a:pt x="9821" y="13182"/>
                  </a:lnTo>
                  <a:lnTo>
                    <a:pt x="9725" y="13209"/>
                  </a:lnTo>
                  <a:lnTo>
                    <a:pt x="9580" y="13248"/>
                  </a:lnTo>
                  <a:lnTo>
                    <a:pt x="9393" y="13299"/>
                  </a:lnTo>
                  <a:lnTo>
                    <a:pt x="9171" y="13357"/>
                  </a:lnTo>
                  <a:lnTo>
                    <a:pt x="8923" y="13422"/>
                  </a:lnTo>
                  <a:lnTo>
                    <a:pt x="8655" y="13492"/>
                  </a:lnTo>
                  <a:lnTo>
                    <a:pt x="8377" y="13564"/>
                  </a:lnTo>
                  <a:lnTo>
                    <a:pt x="8095" y="13638"/>
                  </a:lnTo>
                  <a:lnTo>
                    <a:pt x="7817" y="13710"/>
                  </a:lnTo>
                  <a:lnTo>
                    <a:pt x="7551" y="13779"/>
                  </a:lnTo>
                  <a:lnTo>
                    <a:pt x="7305" y="13842"/>
                  </a:lnTo>
                  <a:lnTo>
                    <a:pt x="7087" y="13899"/>
                  </a:lnTo>
                  <a:lnTo>
                    <a:pt x="6903" y="13946"/>
                  </a:lnTo>
                  <a:lnTo>
                    <a:pt x="6762" y="13983"/>
                  </a:lnTo>
                  <a:lnTo>
                    <a:pt x="6672" y="14006"/>
                  </a:lnTo>
                  <a:lnTo>
                    <a:pt x="6641" y="14014"/>
                  </a:lnTo>
                  <a:lnTo>
                    <a:pt x="6649" y="14004"/>
                  </a:lnTo>
                  <a:lnTo>
                    <a:pt x="6673" y="13976"/>
                  </a:lnTo>
                  <a:lnTo>
                    <a:pt x="6711" y="13930"/>
                  </a:lnTo>
                  <a:lnTo>
                    <a:pt x="6760" y="13869"/>
                  </a:lnTo>
                  <a:lnTo>
                    <a:pt x="6820" y="13795"/>
                  </a:lnTo>
                  <a:lnTo>
                    <a:pt x="6887" y="13709"/>
                  </a:lnTo>
                  <a:lnTo>
                    <a:pt x="6960" y="13614"/>
                  </a:lnTo>
                  <a:lnTo>
                    <a:pt x="7038" y="13510"/>
                  </a:lnTo>
                  <a:lnTo>
                    <a:pt x="7078" y="13455"/>
                  </a:lnTo>
                  <a:lnTo>
                    <a:pt x="7118" y="13400"/>
                  </a:lnTo>
                  <a:lnTo>
                    <a:pt x="7158" y="13343"/>
                  </a:lnTo>
                  <a:lnTo>
                    <a:pt x="7199" y="13286"/>
                  </a:lnTo>
                  <a:lnTo>
                    <a:pt x="7238" y="13228"/>
                  </a:lnTo>
                  <a:lnTo>
                    <a:pt x="7277" y="13168"/>
                  </a:lnTo>
                  <a:lnTo>
                    <a:pt x="7315" y="13110"/>
                  </a:lnTo>
                  <a:lnTo>
                    <a:pt x="7352" y="13051"/>
                  </a:lnTo>
                  <a:lnTo>
                    <a:pt x="7388" y="12993"/>
                  </a:lnTo>
                  <a:lnTo>
                    <a:pt x="7422" y="12934"/>
                  </a:lnTo>
                  <a:lnTo>
                    <a:pt x="7454" y="12877"/>
                  </a:lnTo>
                  <a:lnTo>
                    <a:pt x="7485" y="12820"/>
                  </a:lnTo>
                  <a:lnTo>
                    <a:pt x="7512" y="12764"/>
                  </a:lnTo>
                  <a:lnTo>
                    <a:pt x="7537" y="12710"/>
                  </a:lnTo>
                  <a:lnTo>
                    <a:pt x="7560" y="12657"/>
                  </a:lnTo>
                  <a:lnTo>
                    <a:pt x="7580" y="12606"/>
                  </a:lnTo>
                  <a:lnTo>
                    <a:pt x="7597" y="12556"/>
                  </a:lnTo>
                  <a:lnTo>
                    <a:pt x="7612" y="12506"/>
                  </a:lnTo>
                  <a:lnTo>
                    <a:pt x="7625" y="12455"/>
                  </a:lnTo>
                  <a:lnTo>
                    <a:pt x="7637" y="12405"/>
                  </a:lnTo>
                  <a:lnTo>
                    <a:pt x="7646" y="12355"/>
                  </a:lnTo>
                  <a:lnTo>
                    <a:pt x="7654" y="12306"/>
                  </a:lnTo>
                  <a:lnTo>
                    <a:pt x="7662" y="12256"/>
                  </a:lnTo>
                  <a:lnTo>
                    <a:pt x="7668" y="12208"/>
                  </a:lnTo>
                  <a:lnTo>
                    <a:pt x="7672" y="12159"/>
                  </a:lnTo>
                  <a:lnTo>
                    <a:pt x="7675" y="12113"/>
                  </a:lnTo>
                  <a:lnTo>
                    <a:pt x="7677" y="12066"/>
                  </a:lnTo>
                  <a:lnTo>
                    <a:pt x="7678" y="12021"/>
                  </a:lnTo>
                  <a:lnTo>
                    <a:pt x="7678" y="11976"/>
                  </a:lnTo>
                  <a:lnTo>
                    <a:pt x="7677" y="11933"/>
                  </a:lnTo>
                  <a:lnTo>
                    <a:pt x="7676" y="11892"/>
                  </a:lnTo>
                  <a:lnTo>
                    <a:pt x="7674" y="11851"/>
                  </a:lnTo>
                  <a:lnTo>
                    <a:pt x="7671" y="11813"/>
                  </a:lnTo>
                  <a:lnTo>
                    <a:pt x="7668" y="11775"/>
                  </a:lnTo>
                  <a:lnTo>
                    <a:pt x="7664" y="11740"/>
                  </a:lnTo>
                  <a:lnTo>
                    <a:pt x="7660" y="11707"/>
                  </a:lnTo>
                  <a:lnTo>
                    <a:pt x="7651" y="11646"/>
                  </a:lnTo>
                  <a:lnTo>
                    <a:pt x="7643" y="11595"/>
                  </a:lnTo>
                  <a:lnTo>
                    <a:pt x="7635" y="11553"/>
                  </a:lnTo>
                  <a:lnTo>
                    <a:pt x="7628" y="11522"/>
                  </a:lnTo>
                  <a:lnTo>
                    <a:pt x="7624" y="11503"/>
                  </a:lnTo>
                  <a:lnTo>
                    <a:pt x="7622" y="11497"/>
                  </a:lnTo>
                  <a:close/>
                  <a:moveTo>
                    <a:pt x="14393" y="10247"/>
                  </a:moveTo>
                  <a:lnTo>
                    <a:pt x="14396" y="10218"/>
                  </a:lnTo>
                  <a:lnTo>
                    <a:pt x="14405" y="10135"/>
                  </a:lnTo>
                  <a:lnTo>
                    <a:pt x="14412" y="10074"/>
                  </a:lnTo>
                  <a:lnTo>
                    <a:pt x="14418" y="10003"/>
                  </a:lnTo>
                  <a:lnTo>
                    <a:pt x="14423" y="9921"/>
                  </a:lnTo>
                  <a:lnTo>
                    <a:pt x="14429" y="9828"/>
                  </a:lnTo>
                  <a:lnTo>
                    <a:pt x="14433" y="9727"/>
                  </a:lnTo>
                  <a:lnTo>
                    <a:pt x="14436" y="9616"/>
                  </a:lnTo>
                  <a:lnTo>
                    <a:pt x="14438" y="9498"/>
                  </a:lnTo>
                  <a:lnTo>
                    <a:pt x="14437" y="9372"/>
                  </a:lnTo>
                  <a:lnTo>
                    <a:pt x="14435" y="9240"/>
                  </a:lnTo>
                  <a:lnTo>
                    <a:pt x="14429" y="9103"/>
                  </a:lnTo>
                  <a:lnTo>
                    <a:pt x="14421" y="8960"/>
                  </a:lnTo>
                  <a:lnTo>
                    <a:pt x="14408" y="8812"/>
                  </a:lnTo>
                  <a:lnTo>
                    <a:pt x="14393" y="8661"/>
                  </a:lnTo>
                  <a:lnTo>
                    <a:pt x="14373" y="8508"/>
                  </a:lnTo>
                  <a:lnTo>
                    <a:pt x="14349" y="8351"/>
                  </a:lnTo>
                  <a:lnTo>
                    <a:pt x="14321" y="8192"/>
                  </a:lnTo>
                  <a:lnTo>
                    <a:pt x="14286" y="8034"/>
                  </a:lnTo>
                  <a:lnTo>
                    <a:pt x="14246" y="7875"/>
                  </a:lnTo>
                  <a:lnTo>
                    <a:pt x="14200" y="7717"/>
                  </a:lnTo>
                  <a:lnTo>
                    <a:pt x="14148" y="7559"/>
                  </a:lnTo>
                  <a:lnTo>
                    <a:pt x="14089" y="7404"/>
                  </a:lnTo>
                  <a:lnTo>
                    <a:pt x="14022" y="7251"/>
                  </a:lnTo>
                  <a:lnTo>
                    <a:pt x="13949" y="7101"/>
                  </a:lnTo>
                  <a:lnTo>
                    <a:pt x="13868" y="6956"/>
                  </a:lnTo>
                  <a:lnTo>
                    <a:pt x="13779" y="6816"/>
                  </a:lnTo>
                  <a:lnTo>
                    <a:pt x="13681" y="6680"/>
                  </a:lnTo>
                  <a:lnTo>
                    <a:pt x="13574" y="6552"/>
                  </a:lnTo>
                  <a:lnTo>
                    <a:pt x="13457" y="6429"/>
                  </a:lnTo>
                  <a:lnTo>
                    <a:pt x="13339" y="6315"/>
                  </a:lnTo>
                  <a:lnTo>
                    <a:pt x="13226" y="6207"/>
                  </a:lnTo>
                  <a:lnTo>
                    <a:pt x="13119" y="6107"/>
                  </a:lnTo>
                  <a:lnTo>
                    <a:pt x="13016" y="6014"/>
                  </a:lnTo>
                  <a:lnTo>
                    <a:pt x="12918" y="5928"/>
                  </a:lnTo>
                  <a:lnTo>
                    <a:pt x="12825" y="5847"/>
                  </a:lnTo>
                  <a:lnTo>
                    <a:pt x="12735" y="5773"/>
                  </a:lnTo>
                  <a:lnTo>
                    <a:pt x="12650" y="5704"/>
                  </a:lnTo>
                  <a:lnTo>
                    <a:pt x="12568" y="5642"/>
                  </a:lnTo>
                  <a:lnTo>
                    <a:pt x="12490" y="5585"/>
                  </a:lnTo>
                  <a:lnTo>
                    <a:pt x="12416" y="5533"/>
                  </a:lnTo>
                  <a:lnTo>
                    <a:pt x="12344" y="5484"/>
                  </a:lnTo>
                  <a:lnTo>
                    <a:pt x="12274" y="5442"/>
                  </a:lnTo>
                  <a:lnTo>
                    <a:pt x="12208" y="5402"/>
                  </a:lnTo>
                  <a:lnTo>
                    <a:pt x="12144" y="5367"/>
                  </a:lnTo>
                  <a:lnTo>
                    <a:pt x="12082" y="5336"/>
                  </a:lnTo>
                  <a:lnTo>
                    <a:pt x="12021" y="5308"/>
                  </a:lnTo>
                  <a:lnTo>
                    <a:pt x="11963" y="5283"/>
                  </a:lnTo>
                  <a:lnTo>
                    <a:pt x="11906" y="5261"/>
                  </a:lnTo>
                  <a:lnTo>
                    <a:pt x="11850" y="5242"/>
                  </a:lnTo>
                  <a:lnTo>
                    <a:pt x="11795" y="5225"/>
                  </a:lnTo>
                  <a:lnTo>
                    <a:pt x="11740" y="5209"/>
                  </a:lnTo>
                  <a:lnTo>
                    <a:pt x="11687" y="5196"/>
                  </a:lnTo>
                  <a:lnTo>
                    <a:pt x="11632" y="5185"/>
                  </a:lnTo>
                  <a:lnTo>
                    <a:pt x="11579" y="5175"/>
                  </a:lnTo>
                  <a:lnTo>
                    <a:pt x="11524" y="5165"/>
                  </a:lnTo>
                  <a:lnTo>
                    <a:pt x="11470" y="5157"/>
                  </a:lnTo>
                  <a:lnTo>
                    <a:pt x="11415" y="5149"/>
                  </a:lnTo>
                  <a:lnTo>
                    <a:pt x="11301" y="5133"/>
                  </a:lnTo>
                  <a:lnTo>
                    <a:pt x="11182" y="5114"/>
                  </a:lnTo>
                  <a:lnTo>
                    <a:pt x="11119" y="5105"/>
                  </a:lnTo>
                  <a:lnTo>
                    <a:pt x="11057" y="5098"/>
                  </a:lnTo>
                  <a:lnTo>
                    <a:pt x="10995" y="5092"/>
                  </a:lnTo>
                  <a:lnTo>
                    <a:pt x="10933" y="5087"/>
                  </a:lnTo>
                  <a:lnTo>
                    <a:pt x="10870" y="5083"/>
                  </a:lnTo>
                  <a:lnTo>
                    <a:pt x="10808" y="5080"/>
                  </a:lnTo>
                  <a:lnTo>
                    <a:pt x="10746" y="5078"/>
                  </a:lnTo>
                  <a:lnTo>
                    <a:pt x="10684" y="5077"/>
                  </a:lnTo>
                  <a:lnTo>
                    <a:pt x="10623" y="5077"/>
                  </a:lnTo>
                  <a:lnTo>
                    <a:pt x="10561" y="5077"/>
                  </a:lnTo>
                  <a:lnTo>
                    <a:pt x="10500" y="5079"/>
                  </a:lnTo>
                  <a:lnTo>
                    <a:pt x="10440" y="5081"/>
                  </a:lnTo>
                  <a:lnTo>
                    <a:pt x="10380" y="5084"/>
                  </a:lnTo>
                  <a:lnTo>
                    <a:pt x="10321" y="5087"/>
                  </a:lnTo>
                  <a:lnTo>
                    <a:pt x="10262" y="5091"/>
                  </a:lnTo>
                  <a:lnTo>
                    <a:pt x="10204" y="5095"/>
                  </a:lnTo>
                  <a:lnTo>
                    <a:pt x="10090" y="5106"/>
                  </a:lnTo>
                  <a:lnTo>
                    <a:pt x="9981" y="5117"/>
                  </a:lnTo>
                  <a:lnTo>
                    <a:pt x="9876" y="5131"/>
                  </a:lnTo>
                  <a:lnTo>
                    <a:pt x="9776" y="5143"/>
                  </a:lnTo>
                  <a:lnTo>
                    <a:pt x="9681" y="5156"/>
                  </a:lnTo>
                  <a:lnTo>
                    <a:pt x="9593" y="5169"/>
                  </a:lnTo>
                  <a:lnTo>
                    <a:pt x="9511" y="5180"/>
                  </a:lnTo>
                  <a:lnTo>
                    <a:pt x="9436" y="5190"/>
                  </a:lnTo>
                  <a:lnTo>
                    <a:pt x="9379" y="5201"/>
                  </a:lnTo>
                  <a:lnTo>
                    <a:pt x="9280" y="5224"/>
                  </a:lnTo>
                  <a:lnTo>
                    <a:pt x="9143" y="5257"/>
                  </a:lnTo>
                  <a:lnTo>
                    <a:pt x="8970" y="5299"/>
                  </a:lnTo>
                  <a:lnTo>
                    <a:pt x="8764" y="5352"/>
                  </a:lnTo>
                  <a:lnTo>
                    <a:pt x="8529" y="5412"/>
                  </a:lnTo>
                  <a:lnTo>
                    <a:pt x="8266" y="5480"/>
                  </a:lnTo>
                  <a:lnTo>
                    <a:pt x="7980" y="5556"/>
                  </a:lnTo>
                  <a:lnTo>
                    <a:pt x="7343" y="5724"/>
                  </a:lnTo>
                  <a:lnTo>
                    <a:pt x="6644" y="5908"/>
                  </a:lnTo>
                  <a:lnTo>
                    <a:pt x="5904" y="6106"/>
                  </a:lnTo>
                  <a:lnTo>
                    <a:pt x="5145" y="6309"/>
                  </a:lnTo>
                  <a:lnTo>
                    <a:pt x="4391" y="6512"/>
                  </a:lnTo>
                  <a:lnTo>
                    <a:pt x="3665" y="6707"/>
                  </a:lnTo>
                  <a:lnTo>
                    <a:pt x="2987" y="6890"/>
                  </a:lnTo>
                  <a:lnTo>
                    <a:pt x="2382" y="7053"/>
                  </a:lnTo>
                  <a:lnTo>
                    <a:pt x="1873" y="7191"/>
                  </a:lnTo>
                  <a:lnTo>
                    <a:pt x="1481" y="7297"/>
                  </a:lnTo>
                  <a:lnTo>
                    <a:pt x="1229" y="7366"/>
                  </a:lnTo>
                  <a:lnTo>
                    <a:pt x="1140" y="7390"/>
                  </a:lnTo>
                  <a:lnTo>
                    <a:pt x="1167" y="7393"/>
                  </a:lnTo>
                  <a:lnTo>
                    <a:pt x="1246" y="7406"/>
                  </a:lnTo>
                  <a:lnTo>
                    <a:pt x="1303" y="7415"/>
                  </a:lnTo>
                  <a:lnTo>
                    <a:pt x="1371" y="7427"/>
                  </a:lnTo>
                  <a:lnTo>
                    <a:pt x="1451" y="7441"/>
                  </a:lnTo>
                  <a:lnTo>
                    <a:pt x="1540" y="7458"/>
                  </a:lnTo>
                  <a:lnTo>
                    <a:pt x="1638" y="7477"/>
                  </a:lnTo>
                  <a:lnTo>
                    <a:pt x="1745" y="7499"/>
                  </a:lnTo>
                  <a:lnTo>
                    <a:pt x="1861" y="7526"/>
                  </a:lnTo>
                  <a:lnTo>
                    <a:pt x="1984" y="7554"/>
                  </a:lnTo>
                  <a:lnTo>
                    <a:pt x="2113" y="7586"/>
                  </a:lnTo>
                  <a:lnTo>
                    <a:pt x="2251" y="7622"/>
                  </a:lnTo>
                  <a:lnTo>
                    <a:pt x="2392" y="7660"/>
                  </a:lnTo>
                  <a:lnTo>
                    <a:pt x="2540" y="7702"/>
                  </a:lnTo>
                  <a:lnTo>
                    <a:pt x="2692" y="7749"/>
                  </a:lnTo>
                  <a:lnTo>
                    <a:pt x="2849" y="7799"/>
                  </a:lnTo>
                  <a:lnTo>
                    <a:pt x="3009" y="7854"/>
                  </a:lnTo>
                  <a:lnTo>
                    <a:pt x="3171" y="7913"/>
                  </a:lnTo>
                  <a:lnTo>
                    <a:pt x="3336" y="7975"/>
                  </a:lnTo>
                  <a:lnTo>
                    <a:pt x="3503" y="8042"/>
                  </a:lnTo>
                  <a:lnTo>
                    <a:pt x="3671" y="8114"/>
                  </a:lnTo>
                  <a:lnTo>
                    <a:pt x="3839" y="8190"/>
                  </a:lnTo>
                  <a:lnTo>
                    <a:pt x="4007" y="8271"/>
                  </a:lnTo>
                  <a:lnTo>
                    <a:pt x="4175" y="8357"/>
                  </a:lnTo>
                  <a:lnTo>
                    <a:pt x="4342" y="8448"/>
                  </a:lnTo>
                  <a:lnTo>
                    <a:pt x="4506" y="8544"/>
                  </a:lnTo>
                  <a:lnTo>
                    <a:pt x="4669" y="8646"/>
                  </a:lnTo>
                  <a:lnTo>
                    <a:pt x="4829" y="8752"/>
                  </a:lnTo>
                  <a:lnTo>
                    <a:pt x="4984" y="8865"/>
                  </a:lnTo>
                  <a:lnTo>
                    <a:pt x="5136" y="8982"/>
                  </a:lnTo>
                  <a:lnTo>
                    <a:pt x="5285" y="9103"/>
                  </a:lnTo>
                  <a:lnTo>
                    <a:pt x="5433" y="9222"/>
                  </a:lnTo>
                  <a:lnTo>
                    <a:pt x="5581" y="9338"/>
                  </a:lnTo>
                  <a:lnTo>
                    <a:pt x="5727" y="9453"/>
                  </a:lnTo>
                  <a:lnTo>
                    <a:pt x="5873" y="9566"/>
                  </a:lnTo>
                  <a:lnTo>
                    <a:pt x="6017" y="9676"/>
                  </a:lnTo>
                  <a:lnTo>
                    <a:pt x="6160" y="9784"/>
                  </a:lnTo>
                  <a:lnTo>
                    <a:pt x="6302" y="9891"/>
                  </a:lnTo>
                  <a:lnTo>
                    <a:pt x="6442" y="9994"/>
                  </a:lnTo>
                  <a:lnTo>
                    <a:pt x="6581" y="10095"/>
                  </a:lnTo>
                  <a:lnTo>
                    <a:pt x="6718" y="10193"/>
                  </a:lnTo>
                  <a:lnTo>
                    <a:pt x="6852" y="10286"/>
                  </a:lnTo>
                  <a:lnTo>
                    <a:pt x="6985" y="10378"/>
                  </a:lnTo>
                  <a:lnTo>
                    <a:pt x="7116" y="10466"/>
                  </a:lnTo>
                  <a:lnTo>
                    <a:pt x="7245" y="10551"/>
                  </a:lnTo>
                  <a:lnTo>
                    <a:pt x="7371" y="10632"/>
                  </a:lnTo>
                  <a:lnTo>
                    <a:pt x="7495" y="10710"/>
                  </a:lnTo>
                  <a:lnTo>
                    <a:pt x="7616" y="10783"/>
                  </a:lnTo>
                  <a:lnTo>
                    <a:pt x="7734" y="10853"/>
                  </a:lnTo>
                  <a:lnTo>
                    <a:pt x="7851" y="10919"/>
                  </a:lnTo>
                  <a:lnTo>
                    <a:pt x="7964" y="10980"/>
                  </a:lnTo>
                  <a:lnTo>
                    <a:pt x="8073" y="11037"/>
                  </a:lnTo>
                  <a:lnTo>
                    <a:pt x="8180" y="11090"/>
                  </a:lnTo>
                  <a:lnTo>
                    <a:pt x="8284" y="11137"/>
                  </a:lnTo>
                  <a:lnTo>
                    <a:pt x="8384" y="11180"/>
                  </a:lnTo>
                  <a:lnTo>
                    <a:pt x="8480" y="11218"/>
                  </a:lnTo>
                  <a:lnTo>
                    <a:pt x="8573" y="11251"/>
                  </a:lnTo>
                  <a:lnTo>
                    <a:pt x="8663" y="11278"/>
                  </a:lnTo>
                  <a:lnTo>
                    <a:pt x="8748" y="11301"/>
                  </a:lnTo>
                  <a:lnTo>
                    <a:pt x="8830" y="11318"/>
                  </a:lnTo>
                  <a:lnTo>
                    <a:pt x="8907" y="11329"/>
                  </a:lnTo>
                  <a:lnTo>
                    <a:pt x="8980" y="11334"/>
                  </a:lnTo>
                  <a:lnTo>
                    <a:pt x="9120" y="11338"/>
                  </a:lnTo>
                  <a:lnTo>
                    <a:pt x="9254" y="11341"/>
                  </a:lnTo>
                  <a:lnTo>
                    <a:pt x="9384" y="11342"/>
                  </a:lnTo>
                  <a:lnTo>
                    <a:pt x="9510" y="11342"/>
                  </a:lnTo>
                  <a:lnTo>
                    <a:pt x="9572" y="11341"/>
                  </a:lnTo>
                  <a:lnTo>
                    <a:pt x="9633" y="11340"/>
                  </a:lnTo>
                  <a:lnTo>
                    <a:pt x="9694" y="11338"/>
                  </a:lnTo>
                  <a:lnTo>
                    <a:pt x="9754" y="11336"/>
                  </a:lnTo>
                  <a:lnTo>
                    <a:pt x="9814" y="11333"/>
                  </a:lnTo>
                  <a:lnTo>
                    <a:pt x="9873" y="11330"/>
                  </a:lnTo>
                  <a:lnTo>
                    <a:pt x="9932" y="11326"/>
                  </a:lnTo>
                  <a:lnTo>
                    <a:pt x="9992" y="11321"/>
                  </a:lnTo>
                  <a:lnTo>
                    <a:pt x="10052" y="11317"/>
                  </a:lnTo>
                  <a:lnTo>
                    <a:pt x="10110" y="11311"/>
                  </a:lnTo>
                  <a:lnTo>
                    <a:pt x="10170" y="11305"/>
                  </a:lnTo>
                  <a:lnTo>
                    <a:pt x="10231" y="11298"/>
                  </a:lnTo>
                  <a:lnTo>
                    <a:pt x="10290" y="11290"/>
                  </a:lnTo>
                  <a:lnTo>
                    <a:pt x="10351" y="11282"/>
                  </a:lnTo>
                  <a:lnTo>
                    <a:pt x="10412" y="11272"/>
                  </a:lnTo>
                  <a:lnTo>
                    <a:pt x="10474" y="11263"/>
                  </a:lnTo>
                  <a:lnTo>
                    <a:pt x="10537" y="11252"/>
                  </a:lnTo>
                  <a:lnTo>
                    <a:pt x="10600" y="11241"/>
                  </a:lnTo>
                  <a:lnTo>
                    <a:pt x="10665" y="11229"/>
                  </a:lnTo>
                  <a:lnTo>
                    <a:pt x="10730" y="11217"/>
                  </a:lnTo>
                  <a:lnTo>
                    <a:pt x="10797" y="11203"/>
                  </a:lnTo>
                  <a:lnTo>
                    <a:pt x="10864" y="11189"/>
                  </a:lnTo>
                  <a:lnTo>
                    <a:pt x="10934" y="11173"/>
                  </a:lnTo>
                  <a:lnTo>
                    <a:pt x="11004" y="11157"/>
                  </a:lnTo>
                  <a:lnTo>
                    <a:pt x="11167" y="11118"/>
                  </a:lnTo>
                  <a:lnTo>
                    <a:pt x="11368" y="11067"/>
                  </a:lnTo>
                  <a:lnTo>
                    <a:pt x="11598" y="11008"/>
                  </a:lnTo>
                  <a:lnTo>
                    <a:pt x="11854" y="10940"/>
                  </a:lnTo>
                  <a:lnTo>
                    <a:pt x="12126" y="10867"/>
                  </a:lnTo>
                  <a:lnTo>
                    <a:pt x="12409" y="10792"/>
                  </a:lnTo>
                  <a:lnTo>
                    <a:pt x="12697" y="10714"/>
                  </a:lnTo>
                  <a:lnTo>
                    <a:pt x="12983" y="10636"/>
                  </a:lnTo>
                  <a:lnTo>
                    <a:pt x="13259" y="10560"/>
                  </a:lnTo>
                  <a:lnTo>
                    <a:pt x="13521" y="10489"/>
                  </a:lnTo>
                  <a:lnTo>
                    <a:pt x="13760" y="10423"/>
                  </a:lnTo>
                  <a:lnTo>
                    <a:pt x="13970" y="10364"/>
                  </a:lnTo>
                  <a:lnTo>
                    <a:pt x="14146" y="10316"/>
                  </a:lnTo>
                  <a:lnTo>
                    <a:pt x="14279" y="10278"/>
                  </a:lnTo>
                  <a:lnTo>
                    <a:pt x="14363" y="10255"/>
                  </a:lnTo>
                  <a:lnTo>
                    <a:pt x="14393" y="1024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348"/>
            <p:cNvGrpSpPr/>
            <p:nvPr/>
          </p:nvGrpSpPr>
          <p:grpSpPr>
            <a:xfrm>
              <a:off x="8440969" y="4007669"/>
              <a:ext cx="243096" cy="209455"/>
              <a:chOff x="-1708150" y="3035300"/>
              <a:chExt cx="1457325" cy="904875"/>
            </a:xfrm>
            <a:solidFill>
              <a:srgbClr val="00B0F0"/>
            </a:solidFill>
          </p:grpSpPr>
          <p:sp>
            <p:nvSpPr>
              <p:cNvPr id="50" name="Freeform 10"/>
              <p:cNvSpPr>
                <a:spLocks/>
              </p:cNvSpPr>
              <p:nvPr/>
            </p:nvSpPr>
            <p:spPr bwMode="auto">
              <a:xfrm>
                <a:off x="-1639888" y="3035300"/>
                <a:ext cx="1163638" cy="241300"/>
              </a:xfrm>
              <a:custGeom>
                <a:avLst/>
                <a:gdLst/>
                <a:ahLst/>
                <a:cxnLst>
                  <a:cxn ang="0">
                    <a:pos x="21" y="2263"/>
                  </a:cxn>
                  <a:cxn ang="0">
                    <a:pos x="128" y="2298"/>
                  </a:cxn>
                  <a:cxn ang="0">
                    <a:pos x="245" y="2334"/>
                  </a:cxn>
                  <a:cxn ang="0">
                    <a:pos x="395" y="2378"/>
                  </a:cxn>
                  <a:cxn ang="0">
                    <a:pos x="575" y="2426"/>
                  </a:cxn>
                  <a:cxn ang="0">
                    <a:pos x="781" y="2477"/>
                  </a:cxn>
                  <a:cxn ang="0">
                    <a:pos x="1011" y="2530"/>
                  </a:cxn>
                  <a:cxn ang="0">
                    <a:pos x="1263" y="2581"/>
                  </a:cxn>
                  <a:cxn ang="0">
                    <a:pos x="1532" y="2629"/>
                  </a:cxn>
                  <a:cxn ang="0">
                    <a:pos x="1816" y="2670"/>
                  </a:cxn>
                  <a:cxn ang="0">
                    <a:pos x="2111" y="2704"/>
                  </a:cxn>
                  <a:cxn ang="0">
                    <a:pos x="2415" y="2727"/>
                  </a:cxn>
                  <a:cxn ang="0">
                    <a:pos x="2724" y="2737"/>
                  </a:cxn>
                  <a:cxn ang="0">
                    <a:pos x="3036" y="2732"/>
                  </a:cxn>
                  <a:cxn ang="0">
                    <a:pos x="3347" y="2710"/>
                  </a:cxn>
                  <a:cxn ang="0">
                    <a:pos x="3673" y="2669"/>
                  </a:cxn>
                  <a:cxn ang="0">
                    <a:pos x="4115" y="2602"/>
                  </a:cxn>
                  <a:cxn ang="0">
                    <a:pos x="4671" y="2512"/>
                  </a:cxn>
                  <a:cxn ang="0">
                    <a:pos x="5322" y="2404"/>
                  </a:cxn>
                  <a:cxn ang="0">
                    <a:pos x="6428" y="2216"/>
                  </a:cxn>
                  <a:cxn ang="0">
                    <a:pos x="8040" y="1936"/>
                  </a:cxn>
                  <a:cxn ang="0">
                    <a:pos x="9659" y="1651"/>
                  </a:cxn>
                  <a:cxn ang="0">
                    <a:pos x="11117" y="1392"/>
                  </a:cxn>
                  <a:cxn ang="0">
                    <a:pos x="12251" y="1188"/>
                  </a:cxn>
                  <a:cxn ang="0">
                    <a:pos x="12897" y="1071"/>
                  </a:cxn>
                  <a:cxn ang="0">
                    <a:pos x="12996" y="1040"/>
                  </a:cxn>
                  <a:cxn ang="0">
                    <a:pos x="13044" y="972"/>
                  </a:cxn>
                  <a:cxn ang="0">
                    <a:pos x="13086" y="903"/>
                  </a:cxn>
                  <a:cxn ang="0">
                    <a:pos x="13131" y="822"/>
                  </a:cxn>
                  <a:cxn ang="0">
                    <a:pos x="13161" y="756"/>
                  </a:cxn>
                  <a:cxn ang="0">
                    <a:pos x="13178" y="710"/>
                  </a:cxn>
                  <a:cxn ang="0">
                    <a:pos x="13192" y="664"/>
                  </a:cxn>
                  <a:cxn ang="0">
                    <a:pos x="13202" y="618"/>
                  </a:cxn>
                  <a:cxn ang="0">
                    <a:pos x="13207" y="574"/>
                  </a:cxn>
                  <a:cxn ang="0">
                    <a:pos x="13207" y="531"/>
                  </a:cxn>
                  <a:cxn ang="0">
                    <a:pos x="13200" y="489"/>
                  </a:cxn>
                  <a:cxn ang="0">
                    <a:pos x="13182" y="447"/>
                  </a:cxn>
                  <a:cxn ang="0">
                    <a:pos x="13157" y="404"/>
                  </a:cxn>
                  <a:cxn ang="0">
                    <a:pos x="13122" y="360"/>
                  </a:cxn>
                  <a:cxn ang="0">
                    <a:pos x="13083" y="316"/>
                  </a:cxn>
                  <a:cxn ang="0">
                    <a:pos x="13039" y="274"/>
                  </a:cxn>
                  <a:cxn ang="0">
                    <a:pos x="12966" y="212"/>
                  </a:cxn>
                  <a:cxn ang="0">
                    <a:pos x="12868" y="137"/>
                  </a:cxn>
                  <a:cxn ang="0">
                    <a:pos x="12776" y="74"/>
                  </a:cxn>
                  <a:cxn ang="0">
                    <a:pos x="12679" y="13"/>
                  </a:cxn>
                  <a:cxn ang="0">
                    <a:pos x="0" y="2256"/>
                  </a:cxn>
                </a:cxnLst>
                <a:rect l="0" t="0" r="r" b="b"/>
                <a:pathLst>
                  <a:path w="13208" h="2737">
                    <a:moveTo>
                      <a:pt x="0" y="2256"/>
                    </a:moveTo>
                    <a:lnTo>
                      <a:pt x="21" y="2263"/>
                    </a:lnTo>
                    <a:lnTo>
                      <a:pt x="83" y="2284"/>
                    </a:lnTo>
                    <a:lnTo>
                      <a:pt x="128" y="2298"/>
                    </a:lnTo>
                    <a:lnTo>
                      <a:pt x="182" y="2315"/>
                    </a:lnTo>
                    <a:lnTo>
                      <a:pt x="245" y="2334"/>
                    </a:lnTo>
                    <a:lnTo>
                      <a:pt x="316" y="2355"/>
                    </a:lnTo>
                    <a:lnTo>
                      <a:pt x="395" y="2378"/>
                    </a:lnTo>
                    <a:lnTo>
                      <a:pt x="482" y="2401"/>
                    </a:lnTo>
                    <a:lnTo>
                      <a:pt x="575" y="2426"/>
                    </a:lnTo>
                    <a:lnTo>
                      <a:pt x="675" y="2452"/>
                    </a:lnTo>
                    <a:lnTo>
                      <a:pt x="781" y="2477"/>
                    </a:lnTo>
                    <a:lnTo>
                      <a:pt x="894" y="2504"/>
                    </a:lnTo>
                    <a:lnTo>
                      <a:pt x="1011" y="2530"/>
                    </a:lnTo>
                    <a:lnTo>
                      <a:pt x="1135" y="2556"/>
                    </a:lnTo>
                    <a:lnTo>
                      <a:pt x="1263" y="2581"/>
                    </a:lnTo>
                    <a:lnTo>
                      <a:pt x="1396" y="2606"/>
                    </a:lnTo>
                    <a:lnTo>
                      <a:pt x="1532" y="2629"/>
                    </a:lnTo>
                    <a:lnTo>
                      <a:pt x="1672" y="2651"/>
                    </a:lnTo>
                    <a:lnTo>
                      <a:pt x="1816" y="2670"/>
                    </a:lnTo>
                    <a:lnTo>
                      <a:pt x="1961" y="2688"/>
                    </a:lnTo>
                    <a:lnTo>
                      <a:pt x="2111" y="2704"/>
                    </a:lnTo>
                    <a:lnTo>
                      <a:pt x="2262" y="2716"/>
                    </a:lnTo>
                    <a:lnTo>
                      <a:pt x="2415" y="2727"/>
                    </a:lnTo>
                    <a:lnTo>
                      <a:pt x="2569" y="2733"/>
                    </a:lnTo>
                    <a:lnTo>
                      <a:pt x="2724" y="2737"/>
                    </a:lnTo>
                    <a:lnTo>
                      <a:pt x="2880" y="2736"/>
                    </a:lnTo>
                    <a:lnTo>
                      <a:pt x="3036" y="2732"/>
                    </a:lnTo>
                    <a:lnTo>
                      <a:pt x="3191" y="2724"/>
                    </a:lnTo>
                    <a:lnTo>
                      <a:pt x="3347" y="2710"/>
                    </a:lnTo>
                    <a:lnTo>
                      <a:pt x="3501" y="2693"/>
                    </a:lnTo>
                    <a:lnTo>
                      <a:pt x="3673" y="2669"/>
                    </a:lnTo>
                    <a:lnTo>
                      <a:pt x="3878" y="2638"/>
                    </a:lnTo>
                    <a:lnTo>
                      <a:pt x="4115" y="2602"/>
                    </a:lnTo>
                    <a:lnTo>
                      <a:pt x="4380" y="2560"/>
                    </a:lnTo>
                    <a:lnTo>
                      <a:pt x="4671" y="2512"/>
                    </a:lnTo>
                    <a:lnTo>
                      <a:pt x="4986" y="2461"/>
                    </a:lnTo>
                    <a:lnTo>
                      <a:pt x="5322" y="2404"/>
                    </a:lnTo>
                    <a:lnTo>
                      <a:pt x="5676" y="2345"/>
                    </a:lnTo>
                    <a:lnTo>
                      <a:pt x="6428" y="2216"/>
                    </a:lnTo>
                    <a:lnTo>
                      <a:pt x="7223" y="2079"/>
                    </a:lnTo>
                    <a:lnTo>
                      <a:pt x="8040" y="1936"/>
                    </a:lnTo>
                    <a:lnTo>
                      <a:pt x="8859" y="1792"/>
                    </a:lnTo>
                    <a:lnTo>
                      <a:pt x="9659" y="1651"/>
                    </a:lnTo>
                    <a:lnTo>
                      <a:pt x="10418" y="1516"/>
                    </a:lnTo>
                    <a:lnTo>
                      <a:pt x="11117" y="1392"/>
                    </a:lnTo>
                    <a:lnTo>
                      <a:pt x="11734" y="1280"/>
                    </a:lnTo>
                    <a:lnTo>
                      <a:pt x="12251" y="1188"/>
                    </a:lnTo>
                    <a:lnTo>
                      <a:pt x="12645" y="1117"/>
                    </a:lnTo>
                    <a:lnTo>
                      <a:pt x="12897" y="1071"/>
                    </a:lnTo>
                    <a:lnTo>
                      <a:pt x="12986" y="1055"/>
                    </a:lnTo>
                    <a:lnTo>
                      <a:pt x="12996" y="1040"/>
                    </a:lnTo>
                    <a:lnTo>
                      <a:pt x="13025" y="1000"/>
                    </a:lnTo>
                    <a:lnTo>
                      <a:pt x="13044" y="972"/>
                    </a:lnTo>
                    <a:lnTo>
                      <a:pt x="13065" y="941"/>
                    </a:lnTo>
                    <a:lnTo>
                      <a:pt x="13086" y="903"/>
                    </a:lnTo>
                    <a:lnTo>
                      <a:pt x="13109" y="864"/>
                    </a:lnTo>
                    <a:lnTo>
                      <a:pt x="13131" y="822"/>
                    </a:lnTo>
                    <a:lnTo>
                      <a:pt x="13151" y="778"/>
                    </a:lnTo>
                    <a:lnTo>
                      <a:pt x="13161" y="756"/>
                    </a:lnTo>
                    <a:lnTo>
                      <a:pt x="13170" y="733"/>
                    </a:lnTo>
                    <a:lnTo>
                      <a:pt x="13178" y="710"/>
                    </a:lnTo>
                    <a:lnTo>
                      <a:pt x="13185" y="687"/>
                    </a:lnTo>
                    <a:lnTo>
                      <a:pt x="13192" y="664"/>
                    </a:lnTo>
                    <a:lnTo>
                      <a:pt x="13198" y="641"/>
                    </a:lnTo>
                    <a:lnTo>
                      <a:pt x="13202" y="618"/>
                    </a:lnTo>
                    <a:lnTo>
                      <a:pt x="13205" y="595"/>
                    </a:lnTo>
                    <a:lnTo>
                      <a:pt x="13207" y="574"/>
                    </a:lnTo>
                    <a:lnTo>
                      <a:pt x="13208" y="552"/>
                    </a:lnTo>
                    <a:lnTo>
                      <a:pt x="13207" y="531"/>
                    </a:lnTo>
                    <a:lnTo>
                      <a:pt x="13205" y="509"/>
                    </a:lnTo>
                    <a:lnTo>
                      <a:pt x="13200" y="489"/>
                    </a:lnTo>
                    <a:lnTo>
                      <a:pt x="13192" y="468"/>
                    </a:lnTo>
                    <a:lnTo>
                      <a:pt x="13182" y="447"/>
                    </a:lnTo>
                    <a:lnTo>
                      <a:pt x="13170" y="425"/>
                    </a:lnTo>
                    <a:lnTo>
                      <a:pt x="13157" y="404"/>
                    </a:lnTo>
                    <a:lnTo>
                      <a:pt x="13140" y="382"/>
                    </a:lnTo>
                    <a:lnTo>
                      <a:pt x="13122" y="360"/>
                    </a:lnTo>
                    <a:lnTo>
                      <a:pt x="13104" y="338"/>
                    </a:lnTo>
                    <a:lnTo>
                      <a:pt x="13083" y="316"/>
                    </a:lnTo>
                    <a:lnTo>
                      <a:pt x="13061" y="295"/>
                    </a:lnTo>
                    <a:lnTo>
                      <a:pt x="13039" y="274"/>
                    </a:lnTo>
                    <a:lnTo>
                      <a:pt x="13015" y="252"/>
                    </a:lnTo>
                    <a:lnTo>
                      <a:pt x="12966" y="212"/>
                    </a:lnTo>
                    <a:lnTo>
                      <a:pt x="12917" y="173"/>
                    </a:lnTo>
                    <a:lnTo>
                      <a:pt x="12868" y="137"/>
                    </a:lnTo>
                    <a:lnTo>
                      <a:pt x="12821" y="104"/>
                    </a:lnTo>
                    <a:lnTo>
                      <a:pt x="12776" y="74"/>
                    </a:lnTo>
                    <a:lnTo>
                      <a:pt x="12737" y="49"/>
                    </a:lnTo>
                    <a:lnTo>
                      <a:pt x="12679" y="13"/>
                    </a:lnTo>
                    <a:lnTo>
                      <a:pt x="12658" y="0"/>
                    </a:lnTo>
                    <a:lnTo>
                      <a:pt x="0" y="22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11"/>
              <p:cNvSpPr>
                <a:spLocks/>
              </p:cNvSpPr>
              <p:nvPr/>
            </p:nvSpPr>
            <p:spPr bwMode="auto">
              <a:xfrm>
                <a:off x="-1357313" y="3157538"/>
                <a:ext cx="842963" cy="327025"/>
              </a:xfrm>
              <a:custGeom>
                <a:avLst/>
                <a:gdLst/>
                <a:ahLst/>
                <a:cxnLst>
                  <a:cxn ang="0">
                    <a:pos x="9557" y="0"/>
                  </a:cxn>
                  <a:cxn ang="0">
                    <a:pos x="9514" y="696"/>
                  </a:cxn>
                  <a:cxn ang="0">
                    <a:pos x="9463" y="726"/>
                  </a:cxn>
                  <a:cxn ang="0">
                    <a:pos x="9370" y="783"/>
                  </a:cxn>
                  <a:cxn ang="0">
                    <a:pos x="9243" y="868"/>
                  </a:cxn>
                  <a:cxn ang="0">
                    <a:pos x="9089" y="977"/>
                  </a:cxn>
                  <a:cxn ang="0">
                    <a:pos x="8962" y="1074"/>
                  </a:cxn>
                  <a:cxn ang="0">
                    <a:pos x="8872" y="1146"/>
                  </a:cxn>
                  <a:cxn ang="0">
                    <a:pos x="8782" y="1222"/>
                  </a:cxn>
                  <a:cxn ang="0">
                    <a:pos x="8690" y="1305"/>
                  </a:cxn>
                  <a:cxn ang="0">
                    <a:pos x="8598" y="1391"/>
                  </a:cxn>
                  <a:cxn ang="0">
                    <a:pos x="8507" y="1482"/>
                  </a:cxn>
                  <a:cxn ang="0">
                    <a:pos x="8419" y="1577"/>
                  </a:cxn>
                  <a:cxn ang="0">
                    <a:pos x="8342" y="1668"/>
                  </a:cxn>
                  <a:cxn ang="0">
                    <a:pos x="8272" y="1757"/>
                  </a:cxn>
                  <a:cxn ang="0">
                    <a:pos x="8215" y="1840"/>
                  </a:cxn>
                  <a:cxn ang="0">
                    <a:pos x="8164" y="1920"/>
                  </a:cxn>
                  <a:cxn ang="0">
                    <a:pos x="8122" y="1994"/>
                  </a:cxn>
                  <a:cxn ang="0">
                    <a:pos x="8088" y="2063"/>
                  </a:cxn>
                  <a:cxn ang="0">
                    <a:pos x="8060" y="2127"/>
                  </a:cxn>
                  <a:cxn ang="0">
                    <a:pos x="8037" y="2185"/>
                  </a:cxn>
                  <a:cxn ang="0">
                    <a:pos x="8019" y="2237"/>
                  </a:cxn>
                  <a:cxn ang="0">
                    <a:pos x="8003" y="2302"/>
                  </a:cxn>
                  <a:cxn ang="0">
                    <a:pos x="7992" y="2366"/>
                  </a:cxn>
                  <a:cxn ang="0">
                    <a:pos x="7988" y="2398"/>
                  </a:cxn>
                  <a:cxn ang="0">
                    <a:pos x="182" y="3712"/>
                  </a:cxn>
                  <a:cxn ang="0">
                    <a:pos x="191" y="3678"/>
                  </a:cxn>
                  <a:cxn ang="0">
                    <a:pos x="215" y="3585"/>
                  </a:cxn>
                  <a:cxn ang="0">
                    <a:pos x="248" y="3445"/>
                  </a:cxn>
                  <a:cxn ang="0">
                    <a:pos x="283" y="3271"/>
                  </a:cxn>
                  <a:cxn ang="0">
                    <a:pos x="299" y="3174"/>
                  </a:cxn>
                  <a:cxn ang="0">
                    <a:pos x="314" y="3074"/>
                  </a:cxn>
                  <a:cxn ang="0">
                    <a:pos x="326" y="2971"/>
                  </a:cxn>
                  <a:cxn ang="0">
                    <a:pos x="336" y="2867"/>
                  </a:cxn>
                  <a:cxn ang="0">
                    <a:pos x="342" y="2764"/>
                  </a:cxn>
                  <a:cxn ang="0">
                    <a:pos x="343" y="2663"/>
                  </a:cxn>
                  <a:cxn ang="0">
                    <a:pos x="339" y="2566"/>
                  </a:cxn>
                  <a:cxn ang="0">
                    <a:pos x="329" y="2475"/>
                  </a:cxn>
                  <a:cxn ang="0">
                    <a:pos x="312" y="2388"/>
                  </a:cxn>
                  <a:cxn ang="0">
                    <a:pos x="293" y="2306"/>
                  </a:cxn>
                  <a:cxn ang="0">
                    <a:pos x="271" y="2229"/>
                  </a:cxn>
                  <a:cxn ang="0">
                    <a:pos x="246" y="2155"/>
                  </a:cxn>
                  <a:cxn ang="0">
                    <a:pos x="219" y="2088"/>
                  </a:cxn>
                  <a:cxn ang="0">
                    <a:pos x="192" y="2026"/>
                  </a:cxn>
                  <a:cxn ang="0">
                    <a:pos x="164" y="1968"/>
                  </a:cxn>
                  <a:cxn ang="0">
                    <a:pos x="136" y="1915"/>
                  </a:cxn>
                  <a:cxn ang="0">
                    <a:pos x="85" y="1828"/>
                  </a:cxn>
                  <a:cxn ang="0">
                    <a:pos x="40" y="1764"/>
                  </a:cxn>
                  <a:cxn ang="0">
                    <a:pos x="11" y="1724"/>
                  </a:cxn>
                  <a:cxn ang="0">
                    <a:pos x="0" y="1710"/>
                  </a:cxn>
                </a:cxnLst>
                <a:rect l="0" t="0" r="r" b="b"/>
                <a:pathLst>
                  <a:path w="9557" h="3712">
                    <a:moveTo>
                      <a:pt x="0" y="1710"/>
                    </a:moveTo>
                    <a:lnTo>
                      <a:pt x="9557" y="0"/>
                    </a:lnTo>
                    <a:lnTo>
                      <a:pt x="9520" y="692"/>
                    </a:lnTo>
                    <a:lnTo>
                      <a:pt x="9514" y="696"/>
                    </a:lnTo>
                    <a:lnTo>
                      <a:pt x="9494" y="707"/>
                    </a:lnTo>
                    <a:lnTo>
                      <a:pt x="9463" y="726"/>
                    </a:lnTo>
                    <a:lnTo>
                      <a:pt x="9422" y="751"/>
                    </a:lnTo>
                    <a:lnTo>
                      <a:pt x="9370" y="783"/>
                    </a:lnTo>
                    <a:lnTo>
                      <a:pt x="9310" y="822"/>
                    </a:lnTo>
                    <a:lnTo>
                      <a:pt x="9243" y="868"/>
                    </a:lnTo>
                    <a:lnTo>
                      <a:pt x="9169" y="919"/>
                    </a:lnTo>
                    <a:lnTo>
                      <a:pt x="9089" y="977"/>
                    </a:lnTo>
                    <a:lnTo>
                      <a:pt x="9006" y="1041"/>
                    </a:lnTo>
                    <a:lnTo>
                      <a:pt x="8962" y="1074"/>
                    </a:lnTo>
                    <a:lnTo>
                      <a:pt x="8918" y="1109"/>
                    </a:lnTo>
                    <a:lnTo>
                      <a:pt x="8872" y="1146"/>
                    </a:lnTo>
                    <a:lnTo>
                      <a:pt x="8828" y="1183"/>
                    </a:lnTo>
                    <a:lnTo>
                      <a:pt x="8782" y="1222"/>
                    </a:lnTo>
                    <a:lnTo>
                      <a:pt x="8736" y="1262"/>
                    </a:lnTo>
                    <a:lnTo>
                      <a:pt x="8690" y="1305"/>
                    </a:lnTo>
                    <a:lnTo>
                      <a:pt x="8644" y="1347"/>
                    </a:lnTo>
                    <a:lnTo>
                      <a:pt x="8598" y="1391"/>
                    </a:lnTo>
                    <a:lnTo>
                      <a:pt x="8552" y="1435"/>
                    </a:lnTo>
                    <a:lnTo>
                      <a:pt x="8507" y="1482"/>
                    </a:lnTo>
                    <a:lnTo>
                      <a:pt x="8462" y="1529"/>
                    </a:lnTo>
                    <a:lnTo>
                      <a:pt x="8419" y="1577"/>
                    </a:lnTo>
                    <a:lnTo>
                      <a:pt x="8379" y="1623"/>
                    </a:lnTo>
                    <a:lnTo>
                      <a:pt x="8342" y="1668"/>
                    </a:lnTo>
                    <a:lnTo>
                      <a:pt x="8305" y="1712"/>
                    </a:lnTo>
                    <a:lnTo>
                      <a:pt x="8272" y="1757"/>
                    </a:lnTo>
                    <a:lnTo>
                      <a:pt x="8242" y="1799"/>
                    </a:lnTo>
                    <a:lnTo>
                      <a:pt x="8215" y="1840"/>
                    </a:lnTo>
                    <a:lnTo>
                      <a:pt x="8188" y="1880"/>
                    </a:lnTo>
                    <a:lnTo>
                      <a:pt x="8164" y="1920"/>
                    </a:lnTo>
                    <a:lnTo>
                      <a:pt x="8142" y="1958"/>
                    </a:lnTo>
                    <a:lnTo>
                      <a:pt x="8122" y="1994"/>
                    </a:lnTo>
                    <a:lnTo>
                      <a:pt x="8104" y="2029"/>
                    </a:lnTo>
                    <a:lnTo>
                      <a:pt x="8088" y="2063"/>
                    </a:lnTo>
                    <a:lnTo>
                      <a:pt x="8072" y="2096"/>
                    </a:lnTo>
                    <a:lnTo>
                      <a:pt x="8060" y="2127"/>
                    </a:lnTo>
                    <a:lnTo>
                      <a:pt x="8047" y="2156"/>
                    </a:lnTo>
                    <a:lnTo>
                      <a:pt x="8037" y="2185"/>
                    </a:lnTo>
                    <a:lnTo>
                      <a:pt x="8028" y="2211"/>
                    </a:lnTo>
                    <a:lnTo>
                      <a:pt x="8019" y="2237"/>
                    </a:lnTo>
                    <a:lnTo>
                      <a:pt x="8013" y="2259"/>
                    </a:lnTo>
                    <a:lnTo>
                      <a:pt x="8003" y="2302"/>
                    </a:lnTo>
                    <a:lnTo>
                      <a:pt x="7996" y="2337"/>
                    </a:lnTo>
                    <a:lnTo>
                      <a:pt x="7992" y="2366"/>
                    </a:lnTo>
                    <a:lnTo>
                      <a:pt x="7989" y="2385"/>
                    </a:lnTo>
                    <a:lnTo>
                      <a:pt x="7988" y="2398"/>
                    </a:lnTo>
                    <a:lnTo>
                      <a:pt x="7988" y="2402"/>
                    </a:lnTo>
                    <a:lnTo>
                      <a:pt x="182" y="3712"/>
                    </a:lnTo>
                    <a:lnTo>
                      <a:pt x="185" y="3703"/>
                    </a:lnTo>
                    <a:lnTo>
                      <a:pt x="191" y="3678"/>
                    </a:lnTo>
                    <a:lnTo>
                      <a:pt x="201" y="3638"/>
                    </a:lnTo>
                    <a:lnTo>
                      <a:pt x="215" y="3585"/>
                    </a:lnTo>
                    <a:lnTo>
                      <a:pt x="230" y="3520"/>
                    </a:lnTo>
                    <a:lnTo>
                      <a:pt x="248" y="3445"/>
                    </a:lnTo>
                    <a:lnTo>
                      <a:pt x="264" y="3362"/>
                    </a:lnTo>
                    <a:lnTo>
                      <a:pt x="283" y="3271"/>
                    </a:lnTo>
                    <a:lnTo>
                      <a:pt x="290" y="3224"/>
                    </a:lnTo>
                    <a:lnTo>
                      <a:pt x="299" y="3174"/>
                    </a:lnTo>
                    <a:lnTo>
                      <a:pt x="307" y="3125"/>
                    </a:lnTo>
                    <a:lnTo>
                      <a:pt x="314" y="3074"/>
                    </a:lnTo>
                    <a:lnTo>
                      <a:pt x="320" y="3023"/>
                    </a:lnTo>
                    <a:lnTo>
                      <a:pt x="326" y="2971"/>
                    </a:lnTo>
                    <a:lnTo>
                      <a:pt x="332" y="2920"/>
                    </a:lnTo>
                    <a:lnTo>
                      <a:pt x="336" y="2867"/>
                    </a:lnTo>
                    <a:lnTo>
                      <a:pt x="339" y="2816"/>
                    </a:lnTo>
                    <a:lnTo>
                      <a:pt x="342" y="2764"/>
                    </a:lnTo>
                    <a:lnTo>
                      <a:pt x="343" y="2714"/>
                    </a:lnTo>
                    <a:lnTo>
                      <a:pt x="343" y="2663"/>
                    </a:lnTo>
                    <a:lnTo>
                      <a:pt x="341" y="2615"/>
                    </a:lnTo>
                    <a:lnTo>
                      <a:pt x="339" y="2566"/>
                    </a:lnTo>
                    <a:lnTo>
                      <a:pt x="335" y="2520"/>
                    </a:lnTo>
                    <a:lnTo>
                      <a:pt x="329" y="2475"/>
                    </a:lnTo>
                    <a:lnTo>
                      <a:pt x="320" y="2432"/>
                    </a:lnTo>
                    <a:lnTo>
                      <a:pt x="312" y="2388"/>
                    </a:lnTo>
                    <a:lnTo>
                      <a:pt x="303" y="2347"/>
                    </a:lnTo>
                    <a:lnTo>
                      <a:pt x="293" y="2306"/>
                    </a:lnTo>
                    <a:lnTo>
                      <a:pt x="282" y="2267"/>
                    </a:lnTo>
                    <a:lnTo>
                      <a:pt x="271" y="2229"/>
                    </a:lnTo>
                    <a:lnTo>
                      <a:pt x="258" y="2191"/>
                    </a:lnTo>
                    <a:lnTo>
                      <a:pt x="246" y="2155"/>
                    </a:lnTo>
                    <a:lnTo>
                      <a:pt x="232" y="2121"/>
                    </a:lnTo>
                    <a:lnTo>
                      <a:pt x="219" y="2088"/>
                    </a:lnTo>
                    <a:lnTo>
                      <a:pt x="206" y="2057"/>
                    </a:lnTo>
                    <a:lnTo>
                      <a:pt x="192" y="2026"/>
                    </a:lnTo>
                    <a:lnTo>
                      <a:pt x="178" y="1996"/>
                    </a:lnTo>
                    <a:lnTo>
                      <a:pt x="164" y="1968"/>
                    </a:lnTo>
                    <a:lnTo>
                      <a:pt x="150" y="1941"/>
                    </a:lnTo>
                    <a:lnTo>
                      <a:pt x="136" y="1915"/>
                    </a:lnTo>
                    <a:lnTo>
                      <a:pt x="110" y="1869"/>
                    </a:lnTo>
                    <a:lnTo>
                      <a:pt x="85" y="1828"/>
                    </a:lnTo>
                    <a:lnTo>
                      <a:pt x="61" y="1793"/>
                    </a:lnTo>
                    <a:lnTo>
                      <a:pt x="40" y="1764"/>
                    </a:lnTo>
                    <a:lnTo>
                      <a:pt x="24" y="1741"/>
                    </a:lnTo>
                    <a:lnTo>
                      <a:pt x="11" y="1724"/>
                    </a:lnTo>
                    <a:lnTo>
                      <a:pt x="3" y="1715"/>
                    </a:lnTo>
                    <a:lnTo>
                      <a:pt x="0" y="17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2"/>
              <p:cNvSpPr>
                <a:spLocks/>
              </p:cNvSpPr>
              <p:nvPr/>
            </p:nvSpPr>
            <p:spPr bwMode="auto">
              <a:xfrm>
                <a:off x="-1528763" y="3314700"/>
                <a:ext cx="158750" cy="184150"/>
              </a:xfrm>
              <a:custGeom>
                <a:avLst/>
                <a:gdLst/>
                <a:ahLst/>
                <a:cxnLst>
                  <a:cxn ang="0">
                    <a:pos x="911" y="80"/>
                  </a:cxn>
                  <a:cxn ang="0">
                    <a:pos x="904" y="185"/>
                  </a:cxn>
                  <a:cxn ang="0">
                    <a:pos x="904" y="342"/>
                  </a:cxn>
                  <a:cxn ang="0">
                    <a:pos x="912" y="454"/>
                  </a:cxn>
                  <a:cxn ang="0">
                    <a:pos x="926" y="575"/>
                  </a:cxn>
                  <a:cxn ang="0">
                    <a:pos x="950" y="698"/>
                  </a:cxn>
                  <a:cxn ang="0">
                    <a:pos x="986" y="817"/>
                  </a:cxn>
                  <a:cxn ang="0">
                    <a:pos x="1038" y="929"/>
                  </a:cxn>
                  <a:cxn ang="0">
                    <a:pos x="1104" y="1027"/>
                  </a:cxn>
                  <a:cxn ang="0">
                    <a:pos x="1185" y="1105"/>
                  </a:cxn>
                  <a:cxn ang="0">
                    <a:pos x="1270" y="1169"/>
                  </a:cxn>
                  <a:cxn ang="0">
                    <a:pos x="1356" y="1217"/>
                  </a:cxn>
                  <a:cxn ang="0">
                    <a:pos x="1439" y="1253"/>
                  </a:cxn>
                  <a:cxn ang="0">
                    <a:pos x="1518" y="1279"/>
                  </a:cxn>
                  <a:cxn ang="0">
                    <a:pos x="1591" y="1295"/>
                  </a:cxn>
                  <a:cxn ang="0">
                    <a:pos x="1656" y="1306"/>
                  </a:cxn>
                  <a:cxn ang="0">
                    <a:pos x="1771" y="1310"/>
                  </a:cxn>
                  <a:cxn ang="0">
                    <a:pos x="1791" y="1347"/>
                  </a:cxn>
                  <a:cxn ang="0">
                    <a:pos x="1794" y="1476"/>
                  </a:cxn>
                  <a:cxn ang="0">
                    <a:pos x="1786" y="1580"/>
                  </a:cxn>
                  <a:cxn ang="0">
                    <a:pos x="1769" y="1694"/>
                  </a:cxn>
                  <a:cxn ang="0">
                    <a:pos x="1735" y="1808"/>
                  </a:cxn>
                  <a:cxn ang="0">
                    <a:pos x="1681" y="1914"/>
                  </a:cxn>
                  <a:cxn ang="0">
                    <a:pos x="1603" y="2000"/>
                  </a:cxn>
                  <a:cxn ang="0">
                    <a:pos x="1494" y="2060"/>
                  </a:cxn>
                  <a:cxn ang="0">
                    <a:pos x="1354" y="2082"/>
                  </a:cxn>
                  <a:cxn ang="0">
                    <a:pos x="1179" y="2062"/>
                  </a:cxn>
                  <a:cxn ang="0">
                    <a:pos x="1013" y="2017"/>
                  </a:cxn>
                  <a:cxn ang="0">
                    <a:pos x="867" y="1954"/>
                  </a:cxn>
                  <a:cxn ang="0">
                    <a:pos x="740" y="1875"/>
                  </a:cxn>
                  <a:cxn ang="0">
                    <a:pos x="629" y="1785"/>
                  </a:cxn>
                  <a:cxn ang="0">
                    <a:pos x="533" y="1682"/>
                  </a:cxn>
                  <a:cxn ang="0">
                    <a:pos x="449" y="1570"/>
                  </a:cxn>
                  <a:cxn ang="0">
                    <a:pos x="376" y="1451"/>
                  </a:cxn>
                  <a:cxn ang="0">
                    <a:pos x="311" y="1325"/>
                  </a:cxn>
                  <a:cxn ang="0">
                    <a:pos x="253" y="1195"/>
                  </a:cxn>
                  <a:cxn ang="0">
                    <a:pos x="165" y="974"/>
                  </a:cxn>
                  <a:cxn ang="0">
                    <a:pos x="122" y="839"/>
                  </a:cxn>
                  <a:cxn ang="0">
                    <a:pos x="87" y="704"/>
                  </a:cxn>
                  <a:cxn ang="0">
                    <a:pos x="59" y="572"/>
                  </a:cxn>
                  <a:cxn ang="0">
                    <a:pos x="32" y="407"/>
                  </a:cxn>
                  <a:cxn ang="0">
                    <a:pos x="9" y="197"/>
                  </a:cxn>
                  <a:cxn ang="0">
                    <a:pos x="1" y="53"/>
                  </a:cxn>
                  <a:cxn ang="0">
                    <a:pos x="0" y="0"/>
                  </a:cxn>
                </a:cxnLst>
                <a:rect l="0" t="0" r="r" b="b"/>
                <a:pathLst>
                  <a:path w="1794" h="2082">
                    <a:moveTo>
                      <a:pt x="0" y="0"/>
                    </a:moveTo>
                    <a:lnTo>
                      <a:pt x="912" y="72"/>
                    </a:lnTo>
                    <a:lnTo>
                      <a:pt x="911" y="80"/>
                    </a:lnTo>
                    <a:lnTo>
                      <a:pt x="909" y="103"/>
                    </a:lnTo>
                    <a:lnTo>
                      <a:pt x="907" y="138"/>
                    </a:lnTo>
                    <a:lnTo>
                      <a:pt x="904" y="185"/>
                    </a:lnTo>
                    <a:lnTo>
                      <a:pt x="903" y="242"/>
                    </a:lnTo>
                    <a:lnTo>
                      <a:pt x="903" y="307"/>
                    </a:lnTo>
                    <a:lnTo>
                      <a:pt x="904" y="342"/>
                    </a:lnTo>
                    <a:lnTo>
                      <a:pt x="907" y="378"/>
                    </a:lnTo>
                    <a:lnTo>
                      <a:pt x="909" y="416"/>
                    </a:lnTo>
                    <a:lnTo>
                      <a:pt x="912" y="454"/>
                    </a:lnTo>
                    <a:lnTo>
                      <a:pt x="916" y="494"/>
                    </a:lnTo>
                    <a:lnTo>
                      <a:pt x="920" y="534"/>
                    </a:lnTo>
                    <a:lnTo>
                      <a:pt x="926" y="575"/>
                    </a:lnTo>
                    <a:lnTo>
                      <a:pt x="932" y="616"/>
                    </a:lnTo>
                    <a:lnTo>
                      <a:pt x="941" y="657"/>
                    </a:lnTo>
                    <a:lnTo>
                      <a:pt x="950" y="698"/>
                    </a:lnTo>
                    <a:lnTo>
                      <a:pt x="960" y="738"/>
                    </a:lnTo>
                    <a:lnTo>
                      <a:pt x="973" y="778"/>
                    </a:lnTo>
                    <a:lnTo>
                      <a:pt x="986" y="817"/>
                    </a:lnTo>
                    <a:lnTo>
                      <a:pt x="1002" y="856"/>
                    </a:lnTo>
                    <a:lnTo>
                      <a:pt x="1018" y="893"/>
                    </a:lnTo>
                    <a:lnTo>
                      <a:pt x="1038" y="929"/>
                    </a:lnTo>
                    <a:lnTo>
                      <a:pt x="1057" y="963"/>
                    </a:lnTo>
                    <a:lnTo>
                      <a:pt x="1080" y="996"/>
                    </a:lnTo>
                    <a:lnTo>
                      <a:pt x="1104" y="1027"/>
                    </a:lnTo>
                    <a:lnTo>
                      <a:pt x="1131" y="1054"/>
                    </a:lnTo>
                    <a:lnTo>
                      <a:pt x="1157" y="1081"/>
                    </a:lnTo>
                    <a:lnTo>
                      <a:pt x="1185" y="1105"/>
                    </a:lnTo>
                    <a:lnTo>
                      <a:pt x="1214" y="1129"/>
                    </a:lnTo>
                    <a:lnTo>
                      <a:pt x="1242" y="1149"/>
                    </a:lnTo>
                    <a:lnTo>
                      <a:pt x="1270" y="1169"/>
                    </a:lnTo>
                    <a:lnTo>
                      <a:pt x="1299" y="1186"/>
                    </a:lnTo>
                    <a:lnTo>
                      <a:pt x="1328" y="1203"/>
                    </a:lnTo>
                    <a:lnTo>
                      <a:pt x="1356" y="1217"/>
                    </a:lnTo>
                    <a:lnTo>
                      <a:pt x="1384" y="1231"/>
                    </a:lnTo>
                    <a:lnTo>
                      <a:pt x="1412" y="1243"/>
                    </a:lnTo>
                    <a:lnTo>
                      <a:pt x="1439" y="1253"/>
                    </a:lnTo>
                    <a:lnTo>
                      <a:pt x="1466" y="1264"/>
                    </a:lnTo>
                    <a:lnTo>
                      <a:pt x="1492" y="1272"/>
                    </a:lnTo>
                    <a:lnTo>
                      <a:pt x="1518" y="1279"/>
                    </a:lnTo>
                    <a:lnTo>
                      <a:pt x="1544" y="1285"/>
                    </a:lnTo>
                    <a:lnTo>
                      <a:pt x="1569" y="1291"/>
                    </a:lnTo>
                    <a:lnTo>
                      <a:pt x="1591" y="1295"/>
                    </a:lnTo>
                    <a:lnTo>
                      <a:pt x="1614" y="1300"/>
                    </a:lnTo>
                    <a:lnTo>
                      <a:pt x="1636" y="1303"/>
                    </a:lnTo>
                    <a:lnTo>
                      <a:pt x="1656" y="1306"/>
                    </a:lnTo>
                    <a:lnTo>
                      <a:pt x="1693" y="1309"/>
                    </a:lnTo>
                    <a:lnTo>
                      <a:pt x="1726" y="1310"/>
                    </a:lnTo>
                    <a:lnTo>
                      <a:pt x="1771" y="1310"/>
                    </a:lnTo>
                    <a:lnTo>
                      <a:pt x="1787" y="1309"/>
                    </a:lnTo>
                    <a:lnTo>
                      <a:pt x="1789" y="1319"/>
                    </a:lnTo>
                    <a:lnTo>
                      <a:pt x="1791" y="1347"/>
                    </a:lnTo>
                    <a:lnTo>
                      <a:pt x="1793" y="1389"/>
                    </a:lnTo>
                    <a:lnTo>
                      <a:pt x="1794" y="1444"/>
                    </a:lnTo>
                    <a:lnTo>
                      <a:pt x="1794" y="1476"/>
                    </a:lnTo>
                    <a:lnTo>
                      <a:pt x="1793" y="1509"/>
                    </a:lnTo>
                    <a:lnTo>
                      <a:pt x="1790" y="1544"/>
                    </a:lnTo>
                    <a:lnTo>
                      <a:pt x="1786" y="1580"/>
                    </a:lnTo>
                    <a:lnTo>
                      <a:pt x="1782" y="1617"/>
                    </a:lnTo>
                    <a:lnTo>
                      <a:pt x="1776" y="1655"/>
                    </a:lnTo>
                    <a:lnTo>
                      <a:pt x="1769" y="1694"/>
                    </a:lnTo>
                    <a:lnTo>
                      <a:pt x="1760" y="1732"/>
                    </a:lnTo>
                    <a:lnTo>
                      <a:pt x="1748" y="1770"/>
                    </a:lnTo>
                    <a:lnTo>
                      <a:pt x="1735" y="1808"/>
                    </a:lnTo>
                    <a:lnTo>
                      <a:pt x="1719" y="1845"/>
                    </a:lnTo>
                    <a:lnTo>
                      <a:pt x="1701" y="1880"/>
                    </a:lnTo>
                    <a:lnTo>
                      <a:pt x="1681" y="1914"/>
                    </a:lnTo>
                    <a:lnTo>
                      <a:pt x="1657" y="1944"/>
                    </a:lnTo>
                    <a:lnTo>
                      <a:pt x="1632" y="1973"/>
                    </a:lnTo>
                    <a:lnTo>
                      <a:pt x="1603" y="2000"/>
                    </a:lnTo>
                    <a:lnTo>
                      <a:pt x="1570" y="2024"/>
                    </a:lnTo>
                    <a:lnTo>
                      <a:pt x="1534" y="2043"/>
                    </a:lnTo>
                    <a:lnTo>
                      <a:pt x="1494" y="2060"/>
                    </a:lnTo>
                    <a:lnTo>
                      <a:pt x="1452" y="2072"/>
                    </a:lnTo>
                    <a:lnTo>
                      <a:pt x="1404" y="2079"/>
                    </a:lnTo>
                    <a:lnTo>
                      <a:pt x="1354" y="2082"/>
                    </a:lnTo>
                    <a:lnTo>
                      <a:pt x="1299" y="2080"/>
                    </a:lnTo>
                    <a:lnTo>
                      <a:pt x="1240" y="2073"/>
                    </a:lnTo>
                    <a:lnTo>
                      <a:pt x="1179" y="2062"/>
                    </a:lnTo>
                    <a:lnTo>
                      <a:pt x="1121" y="2048"/>
                    </a:lnTo>
                    <a:lnTo>
                      <a:pt x="1067" y="2033"/>
                    </a:lnTo>
                    <a:lnTo>
                      <a:pt x="1013" y="2017"/>
                    </a:lnTo>
                    <a:lnTo>
                      <a:pt x="962" y="1997"/>
                    </a:lnTo>
                    <a:lnTo>
                      <a:pt x="914" y="1976"/>
                    </a:lnTo>
                    <a:lnTo>
                      <a:pt x="867" y="1954"/>
                    </a:lnTo>
                    <a:lnTo>
                      <a:pt x="823" y="1929"/>
                    </a:lnTo>
                    <a:lnTo>
                      <a:pt x="781" y="1903"/>
                    </a:lnTo>
                    <a:lnTo>
                      <a:pt x="740" y="1875"/>
                    </a:lnTo>
                    <a:lnTo>
                      <a:pt x="701" y="1847"/>
                    </a:lnTo>
                    <a:lnTo>
                      <a:pt x="665" y="1817"/>
                    </a:lnTo>
                    <a:lnTo>
                      <a:pt x="629" y="1785"/>
                    </a:lnTo>
                    <a:lnTo>
                      <a:pt x="596" y="1752"/>
                    </a:lnTo>
                    <a:lnTo>
                      <a:pt x="564" y="1718"/>
                    </a:lnTo>
                    <a:lnTo>
                      <a:pt x="533" y="1682"/>
                    </a:lnTo>
                    <a:lnTo>
                      <a:pt x="504" y="1646"/>
                    </a:lnTo>
                    <a:lnTo>
                      <a:pt x="476" y="1609"/>
                    </a:lnTo>
                    <a:lnTo>
                      <a:pt x="449" y="1570"/>
                    </a:lnTo>
                    <a:lnTo>
                      <a:pt x="423" y="1531"/>
                    </a:lnTo>
                    <a:lnTo>
                      <a:pt x="399" y="1491"/>
                    </a:lnTo>
                    <a:lnTo>
                      <a:pt x="376" y="1451"/>
                    </a:lnTo>
                    <a:lnTo>
                      <a:pt x="353" y="1410"/>
                    </a:lnTo>
                    <a:lnTo>
                      <a:pt x="332" y="1368"/>
                    </a:lnTo>
                    <a:lnTo>
                      <a:pt x="311" y="1325"/>
                    </a:lnTo>
                    <a:lnTo>
                      <a:pt x="291" y="1282"/>
                    </a:lnTo>
                    <a:lnTo>
                      <a:pt x="271" y="1239"/>
                    </a:lnTo>
                    <a:lnTo>
                      <a:pt x="253" y="1195"/>
                    </a:lnTo>
                    <a:lnTo>
                      <a:pt x="217" y="1107"/>
                    </a:lnTo>
                    <a:lnTo>
                      <a:pt x="183" y="1018"/>
                    </a:lnTo>
                    <a:lnTo>
                      <a:pt x="165" y="974"/>
                    </a:lnTo>
                    <a:lnTo>
                      <a:pt x="150" y="929"/>
                    </a:lnTo>
                    <a:lnTo>
                      <a:pt x="135" y="884"/>
                    </a:lnTo>
                    <a:lnTo>
                      <a:pt x="122" y="839"/>
                    </a:lnTo>
                    <a:lnTo>
                      <a:pt x="109" y="794"/>
                    </a:lnTo>
                    <a:lnTo>
                      <a:pt x="97" y="748"/>
                    </a:lnTo>
                    <a:lnTo>
                      <a:pt x="87" y="704"/>
                    </a:lnTo>
                    <a:lnTo>
                      <a:pt x="76" y="660"/>
                    </a:lnTo>
                    <a:lnTo>
                      <a:pt x="67" y="616"/>
                    </a:lnTo>
                    <a:lnTo>
                      <a:pt x="59" y="572"/>
                    </a:lnTo>
                    <a:lnTo>
                      <a:pt x="50" y="530"/>
                    </a:lnTo>
                    <a:lnTo>
                      <a:pt x="44" y="488"/>
                    </a:lnTo>
                    <a:lnTo>
                      <a:pt x="32" y="407"/>
                    </a:lnTo>
                    <a:lnTo>
                      <a:pt x="23" y="331"/>
                    </a:lnTo>
                    <a:lnTo>
                      <a:pt x="14" y="261"/>
                    </a:lnTo>
                    <a:lnTo>
                      <a:pt x="9" y="197"/>
                    </a:lnTo>
                    <a:lnTo>
                      <a:pt x="5" y="141"/>
                    </a:lnTo>
                    <a:lnTo>
                      <a:pt x="3" y="92"/>
                    </a:lnTo>
                    <a:lnTo>
                      <a:pt x="1" y="53"/>
                    </a:lnTo>
                    <a:lnTo>
                      <a:pt x="0" y="24"/>
                    </a:lnTo>
                    <a:lnTo>
                      <a:pt x="0"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3"/>
              <p:cNvSpPr>
                <a:spLocks/>
              </p:cNvSpPr>
              <p:nvPr/>
            </p:nvSpPr>
            <p:spPr bwMode="auto">
              <a:xfrm>
                <a:off x="-1708150" y="3236913"/>
                <a:ext cx="166688" cy="173038"/>
              </a:xfrm>
              <a:custGeom>
                <a:avLst/>
                <a:gdLst/>
                <a:ahLst/>
                <a:cxnLst>
                  <a:cxn ang="0">
                    <a:pos x="255" y="36"/>
                  </a:cxn>
                  <a:cxn ang="0">
                    <a:pos x="296" y="84"/>
                  </a:cxn>
                  <a:cxn ang="0">
                    <a:pos x="347" y="137"/>
                  </a:cxn>
                  <a:cxn ang="0">
                    <a:pos x="419" y="200"/>
                  </a:cxn>
                  <a:cxn ang="0">
                    <a:pos x="463" y="236"/>
                  </a:cxn>
                  <a:cxn ang="0">
                    <a:pos x="511" y="271"/>
                  </a:cxn>
                  <a:cxn ang="0">
                    <a:pos x="565" y="308"/>
                  </a:cxn>
                  <a:cxn ang="0">
                    <a:pos x="625" y="344"/>
                  </a:cxn>
                  <a:cxn ang="0">
                    <a:pos x="689" y="379"/>
                  </a:cxn>
                  <a:cxn ang="0">
                    <a:pos x="758" y="413"/>
                  </a:cxn>
                  <a:cxn ang="0">
                    <a:pos x="832" y="444"/>
                  </a:cxn>
                  <a:cxn ang="0">
                    <a:pos x="912" y="473"/>
                  </a:cxn>
                  <a:cxn ang="0">
                    <a:pos x="992" y="499"/>
                  </a:cxn>
                  <a:cxn ang="0">
                    <a:pos x="1072" y="521"/>
                  </a:cxn>
                  <a:cxn ang="0">
                    <a:pos x="1148" y="541"/>
                  </a:cxn>
                  <a:cxn ang="0">
                    <a:pos x="1222" y="557"/>
                  </a:cxn>
                  <a:cxn ang="0">
                    <a:pos x="1358" y="583"/>
                  </a:cxn>
                  <a:cxn ang="0">
                    <a:pos x="1477" y="601"/>
                  </a:cxn>
                  <a:cxn ang="0">
                    <a:pos x="1576" y="611"/>
                  </a:cxn>
                  <a:cxn ang="0">
                    <a:pos x="1650" y="616"/>
                  </a:cxn>
                  <a:cxn ang="0">
                    <a:pos x="1698" y="618"/>
                  </a:cxn>
                  <a:cxn ang="0">
                    <a:pos x="1714" y="619"/>
                  </a:cxn>
                  <a:cxn ang="0">
                    <a:pos x="1711" y="639"/>
                  </a:cxn>
                  <a:cxn ang="0">
                    <a:pos x="1705" y="692"/>
                  </a:cxn>
                  <a:cxn ang="0">
                    <a:pos x="1697" y="776"/>
                  </a:cxn>
                  <a:cxn ang="0">
                    <a:pos x="1692" y="883"/>
                  </a:cxn>
                  <a:cxn ang="0">
                    <a:pos x="1692" y="1006"/>
                  </a:cxn>
                  <a:cxn ang="0">
                    <a:pos x="1694" y="1072"/>
                  </a:cxn>
                  <a:cxn ang="0">
                    <a:pos x="1699" y="1140"/>
                  </a:cxn>
                  <a:cxn ang="0">
                    <a:pos x="1706" y="1210"/>
                  </a:cxn>
                  <a:cxn ang="0">
                    <a:pos x="1717" y="1280"/>
                  </a:cxn>
                  <a:cxn ang="0">
                    <a:pos x="1732" y="1351"/>
                  </a:cxn>
                  <a:cxn ang="0">
                    <a:pos x="1751" y="1420"/>
                  </a:cxn>
                  <a:cxn ang="0">
                    <a:pos x="1820" y="1657"/>
                  </a:cxn>
                  <a:cxn ang="0">
                    <a:pos x="1865" y="1828"/>
                  </a:cxn>
                  <a:cxn ang="0">
                    <a:pos x="1889" y="1930"/>
                  </a:cxn>
                  <a:cxn ang="0">
                    <a:pos x="1897" y="1964"/>
                  </a:cxn>
                  <a:cxn ang="0">
                    <a:pos x="1858" y="1953"/>
                  </a:cxn>
                  <a:cxn ang="0">
                    <a:pos x="1754" y="1916"/>
                  </a:cxn>
                  <a:cxn ang="0">
                    <a:pos x="1681" y="1888"/>
                  </a:cxn>
                  <a:cxn ang="0">
                    <a:pos x="1599" y="1853"/>
                  </a:cxn>
                  <a:cxn ang="0">
                    <a:pos x="1507" y="1813"/>
                  </a:cxn>
                  <a:cxn ang="0">
                    <a:pos x="1409" y="1765"/>
                  </a:cxn>
                  <a:cxn ang="0">
                    <a:pos x="1305" y="1710"/>
                  </a:cxn>
                  <a:cxn ang="0">
                    <a:pos x="1200" y="1648"/>
                  </a:cxn>
                  <a:cxn ang="0">
                    <a:pos x="1094" y="1580"/>
                  </a:cxn>
                  <a:cxn ang="0">
                    <a:pos x="988" y="1504"/>
                  </a:cxn>
                  <a:cxn ang="0">
                    <a:pos x="887" y="1422"/>
                  </a:cxn>
                  <a:cxn ang="0">
                    <a:pos x="790" y="1331"/>
                  </a:cxn>
                  <a:cxn ang="0">
                    <a:pos x="700" y="1233"/>
                  </a:cxn>
                  <a:cxn ang="0">
                    <a:pos x="620" y="1128"/>
                  </a:cxn>
                  <a:cxn ang="0">
                    <a:pos x="547" y="1020"/>
                  </a:cxn>
                  <a:cxn ang="0">
                    <a:pos x="478" y="913"/>
                  </a:cxn>
                  <a:cxn ang="0">
                    <a:pos x="414" y="808"/>
                  </a:cxn>
                  <a:cxn ang="0">
                    <a:pos x="354" y="707"/>
                  </a:cxn>
                  <a:cxn ang="0">
                    <a:pos x="248" y="515"/>
                  </a:cxn>
                  <a:cxn ang="0">
                    <a:pos x="159" y="346"/>
                  </a:cxn>
                  <a:cxn ang="0">
                    <a:pos x="90" y="204"/>
                  </a:cxn>
                  <a:cxn ang="0">
                    <a:pos x="40" y="95"/>
                  </a:cxn>
                  <a:cxn ang="0">
                    <a:pos x="10" y="25"/>
                  </a:cxn>
                  <a:cxn ang="0">
                    <a:pos x="0" y="0"/>
                  </a:cxn>
                </a:cxnLst>
                <a:rect l="0" t="0" r="r" b="b"/>
                <a:pathLst>
                  <a:path w="1897" h="1964">
                    <a:moveTo>
                      <a:pt x="0" y="0"/>
                    </a:moveTo>
                    <a:lnTo>
                      <a:pt x="255" y="36"/>
                    </a:lnTo>
                    <a:lnTo>
                      <a:pt x="265" y="49"/>
                    </a:lnTo>
                    <a:lnTo>
                      <a:pt x="296" y="84"/>
                    </a:lnTo>
                    <a:lnTo>
                      <a:pt x="319" y="109"/>
                    </a:lnTo>
                    <a:lnTo>
                      <a:pt x="347" y="137"/>
                    </a:lnTo>
                    <a:lnTo>
                      <a:pt x="381" y="167"/>
                    </a:lnTo>
                    <a:lnTo>
                      <a:pt x="419" y="200"/>
                    </a:lnTo>
                    <a:lnTo>
                      <a:pt x="440" y="217"/>
                    </a:lnTo>
                    <a:lnTo>
                      <a:pt x="463" y="236"/>
                    </a:lnTo>
                    <a:lnTo>
                      <a:pt x="486" y="253"/>
                    </a:lnTo>
                    <a:lnTo>
                      <a:pt x="511" y="271"/>
                    </a:lnTo>
                    <a:lnTo>
                      <a:pt x="538" y="289"/>
                    </a:lnTo>
                    <a:lnTo>
                      <a:pt x="565" y="308"/>
                    </a:lnTo>
                    <a:lnTo>
                      <a:pt x="594" y="326"/>
                    </a:lnTo>
                    <a:lnTo>
                      <a:pt x="625" y="344"/>
                    </a:lnTo>
                    <a:lnTo>
                      <a:pt x="656" y="362"/>
                    </a:lnTo>
                    <a:lnTo>
                      <a:pt x="689" y="379"/>
                    </a:lnTo>
                    <a:lnTo>
                      <a:pt x="722" y="397"/>
                    </a:lnTo>
                    <a:lnTo>
                      <a:pt x="758" y="413"/>
                    </a:lnTo>
                    <a:lnTo>
                      <a:pt x="794" y="430"/>
                    </a:lnTo>
                    <a:lnTo>
                      <a:pt x="832" y="444"/>
                    </a:lnTo>
                    <a:lnTo>
                      <a:pt x="872" y="459"/>
                    </a:lnTo>
                    <a:lnTo>
                      <a:pt x="912" y="473"/>
                    </a:lnTo>
                    <a:lnTo>
                      <a:pt x="952" y="486"/>
                    </a:lnTo>
                    <a:lnTo>
                      <a:pt x="992" y="499"/>
                    </a:lnTo>
                    <a:lnTo>
                      <a:pt x="1033" y="511"/>
                    </a:lnTo>
                    <a:lnTo>
                      <a:pt x="1072" y="521"/>
                    </a:lnTo>
                    <a:lnTo>
                      <a:pt x="1110" y="532"/>
                    </a:lnTo>
                    <a:lnTo>
                      <a:pt x="1148" y="541"/>
                    </a:lnTo>
                    <a:lnTo>
                      <a:pt x="1186" y="549"/>
                    </a:lnTo>
                    <a:lnTo>
                      <a:pt x="1222" y="557"/>
                    </a:lnTo>
                    <a:lnTo>
                      <a:pt x="1292" y="572"/>
                    </a:lnTo>
                    <a:lnTo>
                      <a:pt x="1358" y="583"/>
                    </a:lnTo>
                    <a:lnTo>
                      <a:pt x="1420" y="593"/>
                    </a:lnTo>
                    <a:lnTo>
                      <a:pt x="1477" y="601"/>
                    </a:lnTo>
                    <a:lnTo>
                      <a:pt x="1530" y="607"/>
                    </a:lnTo>
                    <a:lnTo>
                      <a:pt x="1576" y="611"/>
                    </a:lnTo>
                    <a:lnTo>
                      <a:pt x="1616" y="614"/>
                    </a:lnTo>
                    <a:lnTo>
                      <a:pt x="1650" y="616"/>
                    </a:lnTo>
                    <a:lnTo>
                      <a:pt x="1677" y="618"/>
                    </a:lnTo>
                    <a:lnTo>
                      <a:pt x="1698" y="618"/>
                    </a:lnTo>
                    <a:lnTo>
                      <a:pt x="1710" y="619"/>
                    </a:lnTo>
                    <a:lnTo>
                      <a:pt x="1714" y="619"/>
                    </a:lnTo>
                    <a:lnTo>
                      <a:pt x="1713" y="624"/>
                    </a:lnTo>
                    <a:lnTo>
                      <a:pt x="1711" y="639"/>
                    </a:lnTo>
                    <a:lnTo>
                      <a:pt x="1708" y="661"/>
                    </a:lnTo>
                    <a:lnTo>
                      <a:pt x="1705" y="692"/>
                    </a:lnTo>
                    <a:lnTo>
                      <a:pt x="1701" y="731"/>
                    </a:lnTo>
                    <a:lnTo>
                      <a:pt x="1697" y="776"/>
                    </a:lnTo>
                    <a:lnTo>
                      <a:pt x="1694" y="827"/>
                    </a:lnTo>
                    <a:lnTo>
                      <a:pt x="1692" y="883"/>
                    </a:lnTo>
                    <a:lnTo>
                      <a:pt x="1691" y="943"/>
                    </a:lnTo>
                    <a:lnTo>
                      <a:pt x="1692" y="1006"/>
                    </a:lnTo>
                    <a:lnTo>
                      <a:pt x="1692" y="1039"/>
                    </a:lnTo>
                    <a:lnTo>
                      <a:pt x="1694" y="1072"/>
                    </a:lnTo>
                    <a:lnTo>
                      <a:pt x="1696" y="1106"/>
                    </a:lnTo>
                    <a:lnTo>
                      <a:pt x="1699" y="1140"/>
                    </a:lnTo>
                    <a:lnTo>
                      <a:pt x="1702" y="1175"/>
                    </a:lnTo>
                    <a:lnTo>
                      <a:pt x="1706" y="1210"/>
                    </a:lnTo>
                    <a:lnTo>
                      <a:pt x="1711" y="1245"/>
                    </a:lnTo>
                    <a:lnTo>
                      <a:pt x="1717" y="1280"/>
                    </a:lnTo>
                    <a:lnTo>
                      <a:pt x="1725" y="1315"/>
                    </a:lnTo>
                    <a:lnTo>
                      <a:pt x="1732" y="1351"/>
                    </a:lnTo>
                    <a:lnTo>
                      <a:pt x="1741" y="1385"/>
                    </a:lnTo>
                    <a:lnTo>
                      <a:pt x="1751" y="1420"/>
                    </a:lnTo>
                    <a:lnTo>
                      <a:pt x="1789" y="1547"/>
                    </a:lnTo>
                    <a:lnTo>
                      <a:pt x="1820" y="1657"/>
                    </a:lnTo>
                    <a:lnTo>
                      <a:pt x="1844" y="1752"/>
                    </a:lnTo>
                    <a:lnTo>
                      <a:pt x="1865" y="1828"/>
                    </a:lnTo>
                    <a:lnTo>
                      <a:pt x="1880" y="1888"/>
                    </a:lnTo>
                    <a:lnTo>
                      <a:pt x="1889" y="1930"/>
                    </a:lnTo>
                    <a:lnTo>
                      <a:pt x="1895" y="1956"/>
                    </a:lnTo>
                    <a:lnTo>
                      <a:pt x="1897" y="1964"/>
                    </a:lnTo>
                    <a:lnTo>
                      <a:pt x="1887" y="1961"/>
                    </a:lnTo>
                    <a:lnTo>
                      <a:pt x="1858" y="1953"/>
                    </a:lnTo>
                    <a:lnTo>
                      <a:pt x="1814" y="1938"/>
                    </a:lnTo>
                    <a:lnTo>
                      <a:pt x="1754" y="1916"/>
                    </a:lnTo>
                    <a:lnTo>
                      <a:pt x="1718" y="1904"/>
                    </a:lnTo>
                    <a:lnTo>
                      <a:pt x="1681" y="1888"/>
                    </a:lnTo>
                    <a:lnTo>
                      <a:pt x="1641" y="1872"/>
                    </a:lnTo>
                    <a:lnTo>
                      <a:pt x="1599" y="1853"/>
                    </a:lnTo>
                    <a:lnTo>
                      <a:pt x="1553" y="1834"/>
                    </a:lnTo>
                    <a:lnTo>
                      <a:pt x="1507" y="1813"/>
                    </a:lnTo>
                    <a:lnTo>
                      <a:pt x="1458" y="1789"/>
                    </a:lnTo>
                    <a:lnTo>
                      <a:pt x="1409" y="1765"/>
                    </a:lnTo>
                    <a:lnTo>
                      <a:pt x="1358" y="1739"/>
                    </a:lnTo>
                    <a:lnTo>
                      <a:pt x="1305" y="1710"/>
                    </a:lnTo>
                    <a:lnTo>
                      <a:pt x="1253" y="1680"/>
                    </a:lnTo>
                    <a:lnTo>
                      <a:pt x="1200" y="1648"/>
                    </a:lnTo>
                    <a:lnTo>
                      <a:pt x="1146" y="1615"/>
                    </a:lnTo>
                    <a:lnTo>
                      <a:pt x="1094" y="1580"/>
                    </a:lnTo>
                    <a:lnTo>
                      <a:pt x="1041" y="1543"/>
                    </a:lnTo>
                    <a:lnTo>
                      <a:pt x="988" y="1504"/>
                    </a:lnTo>
                    <a:lnTo>
                      <a:pt x="937" y="1464"/>
                    </a:lnTo>
                    <a:lnTo>
                      <a:pt x="887" y="1422"/>
                    </a:lnTo>
                    <a:lnTo>
                      <a:pt x="838" y="1377"/>
                    </a:lnTo>
                    <a:lnTo>
                      <a:pt x="790" y="1331"/>
                    </a:lnTo>
                    <a:lnTo>
                      <a:pt x="744" y="1284"/>
                    </a:lnTo>
                    <a:lnTo>
                      <a:pt x="700" y="1233"/>
                    </a:lnTo>
                    <a:lnTo>
                      <a:pt x="659" y="1182"/>
                    </a:lnTo>
                    <a:lnTo>
                      <a:pt x="620" y="1128"/>
                    </a:lnTo>
                    <a:lnTo>
                      <a:pt x="582" y="1073"/>
                    </a:lnTo>
                    <a:lnTo>
                      <a:pt x="547" y="1020"/>
                    </a:lnTo>
                    <a:lnTo>
                      <a:pt x="512" y="966"/>
                    </a:lnTo>
                    <a:lnTo>
                      <a:pt x="478" y="913"/>
                    </a:lnTo>
                    <a:lnTo>
                      <a:pt x="445" y="860"/>
                    </a:lnTo>
                    <a:lnTo>
                      <a:pt x="414" y="808"/>
                    </a:lnTo>
                    <a:lnTo>
                      <a:pt x="383" y="757"/>
                    </a:lnTo>
                    <a:lnTo>
                      <a:pt x="354" y="707"/>
                    </a:lnTo>
                    <a:lnTo>
                      <a:pt x="298" y="609"/>
                    </a:lnTo>
                    <a:lnTo>
                      <a:pt x="248" y="515"/>
                    </a:lnTo>
                    <a:lnTo>
                      <a:pt x="201" y="428"/>
                    </a:lnTo>
                    <a:lnTo>
                      <a:pt x="159" y="346"/>
                    </a:lnTo>
                    <a:lnTo>
                      <a:pt x="122" y="271"/>
                    </a:lnTo>
                    <a:lnTo>
                      <a:pt x="90" y="204"/>
                    </a:lnTo>
                    <a:lnTo>
                      <a:pt x="63" y="144"/>
                    </a:lnTo>
                    <a:lnTo>
                      <a:pt x="40" y="95"/>
                    </a:lnTo>
                    <a:lnTo>
                      <a:pt x="23" y="55"/>
                    </a:lnTo>
                    <a:lnTo>
                      <a:pt x="10" y="25"/>
                    </a:lnTo>
                    <a:lnTo>
                      <a:pt x="2"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Rectangle 14"/>
              <p:cNvSpPr>
                <a:spLocks noChangeArrowheads="1"/>
              </p:cNvSpPr>
              <p:nvPr/>
            </p:nvSpPr>
            <p:spPr bwMode="auto">
              <a:xfrm>
                <a:off x="-322263" y="3673475"/>
                <a:ext cx="71438"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5"/>
              <p:cNvSpPr>
                <a:spLocks noEditPoints="1"/>
              </p:cNvSpPr>
              <p:nvPr/>
            </p:nvSpPr>
            <p:spPr bwMode="auto">
              <a:xfrm>
                <a:off x="-1085850" y="3427413"/>
                <a:ext cx="722313" cy="474663"/>
              </a:xfrm>
              <a:custGeom>
                <a:avLst/>
                <a:gdLst/>
                <a:ahLst/>
                <a:cxnLst>
                  <a:cxn ang="0">
                    <a:pos x="3075" y="1468"/>
                  </a:cxn>
                  <a:cxn ang="0">
                    <a:pos x="2973" y="1747"/>
                  </a:cxn>
                  <a:cxn ang="0">
                    <a:pos x="2863" y="1952"/>
                  </a:cxn>
                  <a:cxn ang="0">
                    <a:pos x="2710" y="2160"/>
                  </a:cxn>
                  <a:cxn ang="0">
                    <a:pos x="2511" y="2339"/>
                  </a:cxn>
                  <a:cxn ang="0">
                    <a:pos x="2320" y="2462"/>
                  </a:cxn>
                  <a:cxn ang="0">
                    <a:pos x="2154" y="2534"/>
                  </a:cxn>
                  <a:cxn ang="0">
                    <a:pos x="2007" y="2573"/>
                  </a:cxn>
                  <a:cxn ang="0">
                    <a:pos x="1958" y="2695"/>
                  </a:cxn>
                  <a:cxn ang="0">
                    <a:pos x="2096" y="3022"/>
                  </a:cxn>
                  <a:cxn ang="0">
                    <a:pos x="2290" y="3365"/>
                  </a:cxn>
                  <a:cxn ang="0">
                    <a:pos x="2554" y="3671"/>
                  </a:cxn>
                  <a:cxn ang="0">
                    <a:pos x="2881" y="3846"/>
                  </a:cxn>
                  <a:cxn ang="0">
                    <a:pos x="3448" y="3881"/>
                  </a:cxn>
                  <a:cxn ang="0">
                    <a:pos x="4430" y="3888"/>
                  </a:cxn>
                  <a:cxn ang="0">
                    <a:pos x="6438" y="3871"/>
                  </a:cxn>
                  <a:cxn ang="0">
                    <a:pos x="7321" y="3383"/>
                  </a:cxn>
                  <a:cxn ang="0">
                    <a:pos x="3362" y="4776"/>
                  </a:cxn>
                  <a:cxn ang="0">
                    <a:pos x="3091" y="4729"/>
                  </a:cxn>
                  <a:cxn ang="0">
                    <a:pos x="2684" y="4621"/>
                  </a:cxn>
                  <a:cxn ang="0">
                    <a:pos x="2225" y="4427"/>
                  </a:cxn>
                  <a:cxn ang="0">
                    <a:pos x="1818" y="4129"/>
                  </a:cxn>
                  <a:cxn ang="0">
                    <a:pos x="1562" y="3707"/>
                  </a:cxn>
                  <a:cxn ang="0">
                    <a:pos x="1416" y="3301"/>
                  </a:cxn>
                  <a:cxn ang="0">
                    <a:pos x="1307" y="2948"/>
                  </a:cxn>
                  <a:cxn ang="0">
                    <a:pos x="1233" y="2622"/>
                  </a:cxn>
                  <a:cxn ang="0">
                    <a:pos x="1128" y="2549"/>
                  </a:cxn>
                  <a:cxn ang="0">
                    <a:pos x="837" y="2426"/>
                  </a:cxn>
                  <a:cxn ang="0">
                    <a:pos x="528" y="2253"/>
                  </a:cxn>
                  <a:cxn ang="0">
                    <a:pos x="246" y="2019"/>
                  </a:cxn>
                  <a:cxn ang="0">
                    <a:pos x="73" y="1727"/>
                  </a:cxn>
                  <a:cxn ang="0">
                    <a:pos x="20" y="1406"/>
                  </a:cxn>
                  <a:cxn ang="0">
                    <a:pos x="2" y="1107"/>
                  </a:cxn>
                  <a:cxn ang="0">
                    <a:pos x="10" y="690"/>
                  </a:cxn>
                  <a:cxn ang="0">
                    <a:pos x="1647" y="909"/>
                  </a:cxn>
                  <a:cxn ang="0">
                    <a:pos x="1814" y="935"/>
                  </a:cxn>
                  <a:cxn ang="0">
                    <a:pos x="1962" y="1006"/>
                  </a:cxn>
                  <a:cxn ang="0">
                    <a:pos x="2083" y="1115"/>
                  </a:cxn>
                  <a:cxn ang="0">
                    <a:pos x="2167" y="1254"/>
                  </a:cxn>
                  <a:cxn ang="0">
                    <a:pos x="2209" y="1416"/>
                  </a:cxn>
                  <a:cxn ang="0">
                    <a:pos x="2200" y="1587"/>
                  </a:cxn>
                  <a:cxn ang="0">
                    <a:pos x="2144" y="1742"/>
                  </a:cxn>
                  <a:cxn ang="0">
                    <a:pos x="2047" y="1872"/>
                  </a:cxn>
                  <a:cxn ang="0">
                    <a:pos x="1915" y="1969"/>
                  </a:cxn>
                  <a:cxn ang="0">
                    <a:pos x="1760" y="2026"/>
                  </a:cxn>
                  <a:cxn ang="0">
                    <a:pos x="1589" y="2034"/>
                  </a:cxn>
                  <a:cxn ang="0">
                    <a:pos x="1427" y="1993"/>
                  </a:cxn>
                  <a:cxn ang="0">
                    <a:pos x="1287" y="1909"/>
                  </a:cxn>
                  <a:cxn ang="0">
                    <a:pos x="1178" y="1788"/>
                  </a:cxn>
                  <a:cxn ang="0">
                    <a:pos x="1107" y="1641"/>
                  </a:cxn>
                  <a:cxn ang="0">
                    <a:pos x="1081" y="1473"/>
                  </a:cxn>
                  <a:cxn ang="0">
                    <a:pos x="1107" y="1306"/>
                  </a:cxn>
                  <a:cxn ang="0">
                    <a:pos x="1178" y="1159"/>
                  </a:cxn>
                  <a:cxn ang="0">
                    <a:pos x="1287" y="1039"/>
                  </a:cxn>
                  <a:cxn ang="0">
                    <a:pos x="1427" y="954"/>
                  </a:cxn>
                  <a:cxn ang="0">
                    <a:pos x="1589" y="912"/>
                  </a:cxn>
                </a:cxnLst>
                <a:rect l="0" t="0" r="r" b="b"/>
                <a:pathLst>
                  <a:path w="8195" h="5385">
                    <a:moveTo>
                      <a:pt x="23" y="546"/>
                    </a:moveTo>
                    <a:lnTo>
                      <a:pt x="3088" y="0"/>
                    </a:lnTo>
                    <a:lnTo>
                      <a:pt x="3088" y="1418"/>
                    </a:lnTo>
                    <a:lnTo>
                      <a:pt x="3086" y="1424"/>
                    </a:lnTo>
                    <a:lnTo>
                      <a:pt x="3081" y="1441"/>
                    </a:lnTo>
                    <a:lnTo>
                      <a:pt x="3075" y="1468"/>
                    </a:lnTo>
                    <a:lnTo>
                      <a:pt x="3065" y="1504"/>
                    </a:lnTo>
                    <a:lnTo>
                      <a:pt x="3050" y="1547"/>
                    </a:lnTo>
                    <a:lnTo>
                      <a:pt x="3034" y="1598"/>
                    </a:lnTo>
                    <a:lnTo>
                      <a:pt x="3012" y="1653"/>
                    </a:lnTo>
                    <a:lnTo>
                      <a:pt x="2987" y="1714"/>
                    </a:lnTo>
                    <a:lnTo>
                      <a:pt x="2973" y="1747"/>
                    </a:lnTo>
                    <a:lnTo>
                      <a:pt x="2957" y="1780"/>
                    </a:lnTo>
                    <a:lnTo>
                      <a:pt x="2941" y="1813"/>
                    </a:lnTo>
                    <a:lnTo>
                      <a:pt x="2923" y="1847"/>
                    </a:lnTo>
                    <a:lnTo>
                      <a:pt x="2905" y="1882"/>
                    </a:lnTo>
                    <a:lnTo>
                      <a:pt x="2885" y="1917"/>
                    </a:lnTo>
                    <a:lnTo>
                      <a:pt x="2863" y="1952"/>
                    </a:lnTo>
                    <a:lnTo>
                      <a:pt x="2841" y="1987"/>
                    </a:lnTo>
                    <a:lnTo>
                      <a:pt x="2817" y="2022"/>
                    </a:lnTo>
                    <a:lnTo>
                      <a:pt x="2792" y="2057"/>
                    </a:lnTo>
                    <a:lnTo>
                      <a:pt x="2765" y="2092"/>
                    </a:lnTo>
                    <a:lnTo>
                      <a:pt x="2739" y="2126"/>
                    </a:lnTo>
                    <a:lnTo>
                      <a:pt x="2710" y="2160"/>
                    </a:lnTo>
                    <a:lnTo>
                      <a:pt x="2679" y="2192"/>
                    </a:lnTo>
                    <a:lnTo>
                      <a:pt x="2647" y="2225"/>
                    </a:lnTo>
                    <a:lnTo>
                      <a:pt x="2614" y="2256"/>
                    </a:lnTo>
                    <a:lnTo>
                      <a:pt x="2579" y="2286"/>
                    </a:lnTo>
                    <a:lnTo>
                      <a:pt x="2545" y="2313"/>
                    </a:lnTo>
                    <a:lnTo>
                      <a:pt x="2511" y="2339"/>
                    </a:lnTo>
                    <a:lnTo>
                      <a:pt x="2478" y="2364"/>
                    </a:lnTo>
                    <a:lnTo>
                      <a:pt x="2446" y="2387"/>
                    </a:lnTo>
                    <a:lnTo>
                      <a:pt x="2413" y="2407"/>
                    </a:lnTo>
                    <a:lnTo>
                      <a:pt x="2382" y="2427"/>
                    </a:lnTo>
                    <a:lnTo>
                      <a:pt x="2351" y="2445"/>
                    </a:lnTo>
                    <a:lnTo>
                      <a:pt x="2320" y="2462"/>
                    </a:lnTo>
                    <a:lnTo>
                      <a:pt x="2290" y="2477"/>
                    </a:lnTo>
                    <a:lnTo>
                      <a:pt x="2261" y="2491"/>
                    </a:lnTo>
                    <a:lnTo>
                      <a:pt x="2233" y="2503"/>
                    </a:lnTo>
                    <a:lnTo>
                      <a:pt x="2207" y="2514"/>
                    </a:lnTo>
                    <a:lnTo>
                      <a:pt x="2180" y="2525"/>
                    </a:lnTo>
                    <a:lnTo>
                      <a:pt x="2154" y="2534"/>
                    </a:lnTo>
                    <a:lnTo>
                      <a:pt x="2130" y="2542"/>
                    </a:lnTo>
                    <a:lnTo>
                      <a:pt x="2106" y="2549"/>
                    </a:lnTo>
                    <a:lnTo>
                      <a:pt x="2084" y="2556"/>
                    </a:lnTo>
                    <a:lnTo>
                      <a:pt x="2063" y="2562"/>
                    </a:lnTo>
                    <a:lnTo>
                      <a:pt x="2043" y="2566"/>
                    </a:lnTo>
                    <a:lnTo>
                      <a:pt x="2007" y="2573"/>
                    </a:lnTo>
                    <a:lnTo>
                      <a:pt x="1977" y="2578"/>
                    </a:lnTo>
                    <a:lnTo>
                      <a:pt x="1935" y="2582"/>
                    </a:lnTo>
                    <a:lnTo>
                      <a:pt x="1921" y="2583"/>
                    </a:lnTo>
                    <a:lnTo>
                      <a:pt x="1925" y="2597"/>
                    </a:lnTo>
                    <a:lnTo>
                      <a:pt x="1937" y="2635"/>
                    </a:lnTo>
                    <a:lnTo>
                      <a:pt x="1958" y="2695"/>
                    </a:lnTo>
                    <a:lnTo>
                      <a:pt x="1988" y="2772"/>
                    </a:lnTo>
                    <a:lnTo>
                      <a:pt x="2005" y="2816"/>
                    </a:lnTo>
                    <a:lnTo>
                      <a:pt x="2025" y="2864"/>
                    </a:lnTo>
                    <a:lnTo>
                      <a:pt x="2047" y="2914"/>
                    </a:lnTo>
                    <a:lnTo>
                      <a:pt x="2070" y="2967"/>
                    </a:lnTo>
                    <a:lnTo>
                      <a:pt x="2096" y="3022"/>
                    </a:lnTo>
                    <a:lnTo>
                      <a:pt x="2123" y="3078"/>
                    </a:lnTo>
                    <a:lnTo>
                      <a:pt x="2153" y="3134"/>
                    </a:lnTo>
                    <a:lnTo>
                      <a:pt x="2185" y="3192"/>
                    </a:lnTo>
                    <a:lnTo>
                      <a:pt x="2218" y="3251"/>
                    </a:lnTo>
                    <a:lnTo>
                      <a:pt x="2253" y="3309"/>
                    </a:lnTo>
                    <a:lnTo>
                      <a:pt x="2290" y="3365"/>
                    </a:lnTo>
                    <a:lnTo>
                      <a:pt x="2330" y="3422"/>
                    </a:lnTo>
                    <a:lnTo>
                      <a:pt x="2371" y="3476"/>
                    </a:lnTo>
                    <a:lnTo>
                      <a:pt x="2413" y="3529"/>
                    </a:lnTo>
                    <a:lnTo>
                      <a:pt x="2459" y="3579"/>
                    </a:lnTo>
                    <a:lnTo>
                      <a:pt x="2505" y="3627"/>
                    </a:lnTo>
                    <a:lnTo>
                      <a:pt x="2554" y="3671"/>
                    </a:lnTo>
                    <a:lnTo>
                      <a:pt x="2603" y="3712"/>
                    </a:lnTo>
                    <a:lnTo>
                      <a:pt x="2656" y="3748"/>
                    </a:lnTo>
                    <a:lnTo>
                      <a:pt x="2710" y="3781"/>
                    </a:lnTo>
                    <a:lnTo>
                      <a:pt x="2764" y="3808"/>
                    </a:lnTo>
                    <a:lnTo>
                      <a:pt x="2822" y="3830"/>
                    </a:lnTo>
                    <a:lnTo>
                      <a:pt x="2881" y="3846"/>
                    </a:lnTo>
                    <a:lnTo>
                      <a:pt x="2942" y="3857"/>
                    </a:lnTo>
                    <a:lnTo>
                      <a:pt x="3012" y="3863"/>
                    </a:lnTo>
                    <a:lnTo>
                      <a:pt x="3099" y="3869"/>
                    </a:lnTo>
                    <a:lnTo>
                      <a:pt x="3201" y="3873"/>
                    </a:lnTo>
                    <a:lnTo>
                      <a:pt x="3318" y="3877"/>
                    </a:lnTo>
                    <a:lnTo>
                      <a:pt x="3448" y="3881"/>
                    </a:lnTo>
                    <a:lnTo>
                      <a:pt x="3589" y="3883"/>
                    </a:lnTo>
                    <a:lnTo>
                      <a:pt x="3741" y="3885"/>
                    </a:lnTo>
                    <a:lnTo>
                      <a:pt x="3902" y="3887"/>
                    </a:lnTo>
                    <a:lnTo>
                      <a:pt x="4072" y="3888"/>
                    </a:lnTo>
                    <a:lnTo>
                      <a:pt x="4248" y="3888"/>
                    </a:lnTo>
                    <a:lnTo>
                      <a:pt x="4430" y="3888"/>
                    </a:lnTo>
                    <a:lnTo>
                      <a:pt x="4616" y="3888"/>
                    </a:lnTo>
                    <a:lnTo>
                      <a:pt x="4995" y="3886"/>
                    </a:lnTo>
                    <a:lnTo>
                      <a:pt x="5377" y="3883"/>
                    </a:lnTo>
                    <a:lnTo>
                      <a:pt x="5752" y="3880"/>
                    </a:lnTo>
                    <a:lnTo>
                      <a:pt x="6108" y="3875"/>
                    </a:lnTo>
                    <a:lnTo>
                      <a:pt x="6438" y="3871"/>
                    </a:lnTo>
                    <a:lnTo>
                      <a:pt x="6729" y="3867"/>
                    </a:lnTo>
                    <a:lnTo>
                      <a:pt x="6973" y="3863"/>
                    </a:lnTo>
                    <a:lnTo>
                      <a:pt x="7160" y="3860"/>
                    </a:lnTo>
                    <a:lnTo>
                      <a:pt x="7280" y="3858"/>
                    </a:lnTo>
                    <a:lnTo>
                      <a:pt x="7321" y="3857"/>
                    </a:lnTo>
                    <a:lnTo>
                      <a:pt x="7321" y="3383"/>
                    </a:lnTo>
                    <a:lnTo>
                      <a:pt x="8195" y="3383"/>
                    </a:lnTo>
                    <a:lnTo>
                      <a:pt x="8195" y="5385"/>
                    </a:lnTo>
                    <a:lnTo>
                      <a:pt x="7501" y="5385"/>
                    </a:lnTo>
                    <a:lnTo>
                      <a:pt x="7337" y="4779"/>
                    </a:lnTo>
                    <a:lnTo>
                      <a:pt x="3379" y="4779"/>
                    </a:lnTo>
                    <a:lnTo>
                      <a:pt x="3362" y="4776"/>
                    </a:lnTo>
                    <a:lnTo>
                      <a:pt x="3316" y="4770"/>
                    </a:lnTo>
                    <a:lnTo>
                      <a:pt x="3282" y="4765"/>
                    </a:lnTo>
                    <a:lnTo>
                      <a:pt x="3242" y="4758"/>
                    </a:lnTo>
                    <a:lnTo>
                      <a:pt x="3197" y="4751"/>
                    </a:lnTo>
                    <a:lnTo>
                      <a:pt x="3145" y="4740"/>
                    </a:lnTo>
                    <a:lnTo>
                      <a:pt x="3091" y="4729"/>
                    </a:lnTo>
                    <a:lnTo>
                      <a:pt x="3031" y="4717"/>
                    </a:lnTo>
                    <a:lnTo>
                      <a:pt x="2967" y="4701"/>
                    </a:lnTo>
                    <a:lnTo>
                      <a:pt x="2900" y="4685"/>
                    </a:lnTo>
                    <a:lnTo>
                      <a:pt x="2830" y="4665"/>
                    </a:lnTo>
                    <a:lnTo>
                      <a:pt x="2758" y="4645"/>
                    </a:lnTo>
                    <a:lnTo>
                      <a:pt x="2684" y="4621"/>
                    </a:lnTo>
                    <a:lnTo>
                      <a:pt x="2608" y="4595"/>
                    </a:lnTo>
                    <a:lnTo>
                      <a:pt x="2532" y="4566"/>
                    </a:lnTo>
                    <a:lnTo>
                      <a:pt x="2454" y="4535"/>
                    </a:lnTo>
                    <a:lnTo>
                      <a:pt x="2378" y="4502"/>
                    </a:lnTo>
                    <a:lnTo>
                      <a:pt x="2302" y="4466"/>
                    </a:lnTo>
                    <a:lnTo>
                      <a:pt x="2225" y="4427"/>
                    </a:lnTo>
                    <a:lnTo>
                      <a:pt x="2152" y="4385"/>
                    </a:lnTo>
                    <a:lnTo>
                      <a:pt x="2080" y="4341"/>
                    </a:lnTo>
                    <a:lnTo>
                      <a:pt x="2009" y="4292"/>
                    </a:lnTo>
                    <a:lnTo>
                      <a:pt x="1942" y="4241"/>
                    </a:lnTo>
                    <a:lnTo>
                      <a:pt x="1878" y="4186"/>
                    </a:lnTo>
                    <a:lnTo>
                      <a:pt x="1818" y="4129"/>
                    </a:lnTo>
                    <a:lnTo>
                      <a:pt x="1763" y="4067"/>
                    </a:lnTo>
                    <a:lnTo>
                      <a:pt x="1712" y="4002"/>
                    </a:lnTo>
                    <a:lnTo>
                      <a:pt x="1665" y="3933"/>
                    </a:lnTo>
                    <a:lnTo>
                      <a:pt x="1626" y="3861"/>
                    </a:lnTo>
                    <a:lnTo>
                      <a:pt x="1592" y="3783"/>
                    </a:lnTo>
                    <a:lnTo>
                      <a:pt x="1562" y="3707"/>
                    </a:lnTo>
                    <a:lnTo>
                      <a:pt x="1533" y="3632"/>
                    </a:lnTo>
                    <a:lnTo>
                      <a:pt x="1506" y="3561"/>
                    </a:lnTo>
                    <a:lnTo>
                      <a:pt x="1482" y="3492"/>
                    </a:lnTo>
                    <a:lnTo>
                      <a:pt x="1458" y="3426"/>
                    </a:lnTo>
                    <a:lnTo>
                      <a:pt x="1436" y="3362"/>
                    </a:lnTo>
                    <a:lnTo>
                      <a:pt x="1416" y="3301"/>
                    </a:lnTo>
                    <a:lnTo>
                      <a:pt x="1396" y="3243"/>
                    </a:lnTo>
                    <a:lnTo>
                      <a:pt x="1378" y="3188"/>
                    </a:lnTo>
                    <a:lnTo>
                      <a:pt x="1362" y="3134"/>
                    </a:lnTo>
                    <a:lnTo>
                      <a:pt x="1346" y="3084"/>
                    </a:lnTo>
                    <a:lnTo>
                      <a:pt x="1332" y="3037"/>
                    </a:lnTo>
                    <a:lnTo>
                      <a:pt x="1307" y="2948"/>
                    </a:lnTo>
                    <a:lnTo>
                      <a:pt x="1286" y="2870"/>
                    </a:lnTo>
                    <a:lnTo>
                      <a:pt x="1269" y="2802"/>
                    </a:lnTo>
                    <a:lnTo>
                      <a:pt x="1255" y="2742"/>
                    </a:lnTo>
                    <a:lnTo>
                      <a:pt x="1245" y="2694"/>
                    </a:lnTo>
                    <a:lnTo>
                      <a:pt x="1238" y="2653"/>
                    </a:lnTo>
                    <a:lnTo>
                      <a:pt x="1233" y="2622"/>
                    </a:lnTo>
                    <a:lnTo>
                      <a:pt x="1230" y="2600"/>
                    </a:lnTo>
                    <a:lnTo>
                      <a:pt x="1228" y="2587"/>
                    </a:lnTo>
                    <a:lnTo>
                      <a:pt x="1228" y="2583"/>
                    </a:lnTo>
                    <a:lnTo>
                      <a:pt x="1215" y="2579"/>
                    </a:lnTo>
                    <a:lnTo>
                      <a:pt x="1181" y="2568"/>
                    </a:lnTo>
                    <a:lnTo>
                      <a:pt x="1128" y="2549"/>
                    </a:lnTo>
                    <a:lnTo>
                      <a:pt x="1060" y="2523"/>
                    </a:lnTo>
                    <a:lnTo>
                      <a:pt x="1021" y="2507"/>
                    </a:lnTo>
                    <a:lnTo>
                      <a:pt x="979" y="2490"/>
                    </a:lnTo>
                    <a:lnTo>
                      <a:pt x="933" y="2470"/>
                    </a:lnTo>
                    <a:lnTo>
                      <a:pt x="887" y="2448"/>
                    </a:lnTo>
                    <a:lnTo>
                      <a:pt x="837" y="2426"/>
                    </a:lnTo>
                    <a:lnTo>
                      <a:pt x="788" y="2401"/>
                    </a:lnTo>
                    <a:lnTo>
                      <a:pt x="736" y="2375"/>
                    </a:lnTo>
                    <a:lnTo>
                      <a:pt x="684" y="2346"/>
                    </a:lnTo>
                    <a:lnTo>
                      <a:pt x="632" y="2317"/>
                    </a:lnTo>
                    <a:lnTo>
                      <a:pt x="580" y="2286"/>
                    </a:lnTo>
                    <a:lnTo>
                      <a:pt x="528" y="2253"/>
                    </a:lnTo>
                    <a:lnTo>
                      <a:pt x="477" y="2217"/>
                    </a:lnTo>
                    <a:lnTo>
                      <a:pt x="427" y="2181"/>
                    </a:lnTo>
                    <a:lnTo>
                      <a:pt x="379" y="2142"/>
                    </a:lnTo>
                    <a:lnTo>
                      <a:pt x="332" y="2103"/>
                    </a:lnTo>
                    <a:lnTo>
                      <a:pt x="289" y="2061"/>
                    </a:lnTo>
                    <a:lnTo>
                      <a:pt x="246" y="2019"/>
                    </a:lnTo>
                    <a:lnTo>
                      <a:pt x="208" y="1974"/>
                    </a:lnTo>
                    <a:lnTo>
                      <a:pt x="173" y="1927"/>
                    </a:lnTo>
                    <a:lnTo>
                      <a:pt x="141" y="1880"/>
                    </a:lnTo>
                    <a:lnTo>
                      <a:pt x="114" y="1830"/>
                    </a:lnTo>
                    <a:lnTo>
                      <a:pt x="91" y="1780"/>
                    </a:lnTo>
                    <a:lnTo>
                      <a:pt x="73" y="1727"/>
                    </a:lnTo>
                    <a:lnTo>
                      <a:pt x="60" y="1674"/>
                    </a:lnTo>
                    <a:lnTo>
                      <a:pt x="50" y="1619"/>
                    </a:lnTo>
                    <a:lnTo>
                      <a:pt x="41" y="1565"/>
                    </a:lnTo>
                    <a:lnTo>
                      <a:pt x="34" y="1511"/>
                    </a:lnTo>
                    <a:lnTo>
                      <a:pt x="27" y="1458"/>
                    </a:lnTo>
                    <a:lnTo>
                      <a:pt x="20" y="1406"/>
                    </a:lnTo>
                    <a:lnTo>
                      <a:pt x="16" y="1353"/>
                    </a:lnTo>
                    <a:lnTo>
                      <a:pt x="11" y="1302"/>
                    </a:lnTo>
                    <a:lnTo>
                      <a:pt x="8" y="1251"/>
                    </a:lnTo>
                    <a:lnTo>
                      <a:pt x="5" y="1203"/>
                    </a:lnTo>
                    <a:lnTo>
                      <a:pt x="3" y="1155"/>
                    </a:lnTo>
                    <a:lnTo>
                      <a:pt x="2" y="1107"/>
                    </a:lnTo>
                    <a:lnTo>
                      <a:pt x="1" y="1061"/>
                    </a:lnTo>
                    <a:lnTo>
                      <a:pt x="0" y="973"/>
                    </a:lnTo>
                    <a:lnTo>
                      <a:pt x="1" y="891"/>
                    </a:lnTo>
                    <a:lnTo>
                      <a:pt x="3" y="817"/>
                    </a:lnTo>
                    <a:lnTo>
                      <a:pt x="6" y="749"/>
                    </a:lnTo>
                    <a:lnTo>
                      <a:pt x="10" y="690"/>
                    </a:lnTo>
                    <a:lnTo>
                      <a:pt x="14" y="639"/>
                    </a:lnTo>
                    <a:lnTo>
                      <a:pt x="17" y="599"/>
                    </a:lnTo>
                    <a:lnTo>
                      <a:pt x="20" y="570"/>
                    </a:lnTo>
                    <a:lnTo>
                      <a:pt x="22" y="552"/>
                    </a:lnTo>
                    <a:lnTo>
                      <a:pt x="23" y="546"/>
                    </a:lnTo>
                    <a:close/>
                    <a:moveTo>
                      <a:pt x="1647" y="909"/>
                    </a:moveTo>
                    <a:lnTo>
                      <a:pt x="1676" y="910"/>
                    </a:lnTo>
                    <a:lnTo>
                      <a:pt x="1705" y="912"/>
                    </a:lnTo>
                    <a:lnTo>
                      <a:pt x="1733" y="916"/>
                    </a:lnTo>
                    <a:lnTo>
                      <a:pt x="1760" y="921"/>
                    </a:lnTo>
                    <a:lnTo>
                      <a:pt x="1787" y="928"/>
                    </a:lnTo>
                    <a:lnTo>
                      <a:pt x="1814" y="935"/>
                    </a:lnTo>
                    <a:lnTo>
                      <a:pt x="1841" y="944"/>
                    </a:lnTo>
                    <a:lnTo>
                      <a:pt x="1867" y="954"/>
                    </a:lnTo>
                    <a:lnTo>
                      <a:pt x="1892" y="965"/>
                    </a:lnTo>
                    <a:lnTo>
                      <a:pt x="1915" y="977"/>
                    </a:lnTo>
                    <a:lnTo>
                      <a:pt x="1939" y="992"/>
                    </a:lnTo>
                    <a:lnTo>
                      <a:pt x="1962" y="1006"/>
                    </a:lnTo>
                    <a:lnTo>
                      <a:pt x="1985" y="1022"/>
                    </a:lnTo>
                    <a:lnTo>
                      <a:pt x="2005" y="1039"/>
                    </a:lnTo>
                    <a:lnTo>
                      <a:pt x="2026" y="1057"/>
                    </a:lnTo>
                    <a:lnTo>
                      <a:pt x="2047" y="1075"/>
                    </a:lnTo>
                    <a:lnTo>
                      <a:pt x="2064" y="1095"/>
                    </a:lnTo>
                    <a:lnTo>
                      <a:pt x="2083" y="1115"/>
                    </a:lnTo>
                    <a:lnTo>
                      <a:pt x="2099" y="1136"/>
                    </a:lnTo>
                    <a:lnTo>
                      <a:pt x="2115" y="1159"/>
                    </a:lnTo>
                    <a:lnTo>
                      <a:pt x="2129" y="1181"/>
                    </a:lnTo>
                    <a:lnTo>
                      <a:pt x="2144" y="1205"/>
                    </a:lnTo>
                    <a:lnTo>
                      <a:pt x="2156" y="1230"/>
                    </a:lnTo>
                    <a:lnTo>
                      <a:pt x="2167" y="1254"/>
                    </a:lnTo>
                    <a:lnTo>
                      <a:pt x="2178" y="1280"/>
                    </a:lnTo>
                    <a:lnTo>
                      <a:pt x="2186" y="1306"/>
                    </a:lnTo>
                    <a:lnTo>
                      <a:pt x="2194" y="1333"/>
                    </a:lnTo>
                    <a:lnTo>
                      <a:pt x="2200" y="1360"/>
                    </a:lnTo>
                    <a:lnTo>
                      <a:pt x="2206" y="1388"/>
                    </a:lnTo>
                    <a:lnTo>
                      <a:pt x="2209" y="1416"/>
                    </a:lnTo>
                    <a:lnTo>
                      <a:pt x="2211" y="1445"/>
                    </a:lnTo>
                    <a:lnTo>
                      <a:pt x="2212" y="1473"/>
                    </a:lnTo>
                    <a:lnTo>
                      <a:pt x="2211" y="1503"/>
                    </a:lnTo>
                    <a:lnTo>
                      <a:pt x="2209" y="1532"/>
                    </a:lnTo>
                    <a:lnTo>
                      <a:pt x="2206" y="1559"/>
                    </a:lnTo>
                    <a:lnTo>
                      <a:pt x="2200" y="1587"/>
                    </a:lnTo>
                    <a:lnTo>
                      <a:pt x="2194" y="1614"/>
                    </a:lnTo>
                    <a:lnTo>
                      <a:pt x="2186" y="1641"/>
                    </a:lnTo>
                    <a:lnTo>
                      <a:pt x="2178" y="1668"/>
                    </a:lnTo>
                    <a:lnTo>
                      <a:pt x="2167" y="1692"/>
                    </a:lnTo>
                    <a:lnTo>
                      <a:pt x="2156" y="1718"/>
                    </a:lnTo>
                    <a:lnTo>
                      <a:pt x="2144" y="1742"/>
                    </a:lnTo>
                    <a:lnTo>
                      <a:pt x="2129" y="1765"/>
                    </a:lnTo>
                    <a:lnTo>
                      <a:pt x="2115" y="1788"/>
                    </a:lnTo>
                    <a:lnTo>
                      <a:pt x="2099" y="1811"/>
                    </a:lnTo>
                    <a:lnTo>
                      <a:pt x="2083" y="1832"/>
                    </a:lnTo>
                    <a:lnTo>
                      <a:pt x="2064" y="1852"/>
                    </a:lnTo>
                    <a:lnTo>
                      <a:pt x="2047" y="1872"/>
                    </a:lnTo>
                    <a:lnTo>
                      <a:pt x="2026" y="1891"/>
                    </a:lnTo>
                    <a:lnTo>
                      <a:pt x="2005" y="1909"/>
                    </a:lnTo>
                    <a:lnTo>
                      <a:pt x="1985" y="1925"/>
                    </a:lnTo>
                    <a:lnTo>
                      <a:pt x="1962" y="1941"/>
                    </a:lnTo>
                    <a:lnTo>
                      <a:pt x="1939" y="1956"/>
                    </a:lnTo>
                    <a:lnTo>
                      <a:pt x="1915" y="1969"/>
                    </a:lnTo>
                    <a:lnTo>
                      <a:pt x="1892" y="1982"/>
                    </a:lnTo>
                    <a:lnTo>
                      <a:pt x="1867" y="1993"/>
                    </a:lnTo>
                    <a:lnTo>
                      <a:pt x="1841" y="2003"/>
                    </a:lnTo>
                    <a:lnTo>
                      <a:pt x="1814" y="2012"/>
                    </a:lnTo>
                    <a:lnTo>
                      <a:pt x="1787" y="2020"/>
                    </a:lnTo>
                    <a:lnTo>
                      <a:pt x="1760" y="2026"/>
                    </a:lnTo>
                    <a:lnTo>
                      <a:pt x="1733" y="2031"/>
                    </a:lnTo>
                    <a:lnTo>
                      <a:pt x="1705" y="2034"/>
                    </a:lnTo>
                    <a:lnTo>
                      <a:pt x="1676" y="2036"/>
                    </a:lnTo>
                    <a:lnTo>
                      <a:pt x="1647" y="2037"/>
                    </a:lnTo>
                    <a:lnTo>
                      <a:pt x="1618" y="2036"/>
                    </a:lnTo>
                    <a:lnTo>
                      <a:pt x="1589" y="2034"/>
                    </a:lnTo>
                    <a:lnTo>
                      <a:pt x="1560" y="2031"/>
                    </a:lnTo>
                    <a:lnTo>
                      <a:pt x="1533" y="2026"/>
                    </a:lnTo>
                    <a:lnTo>
                      <a:pt x="1505" y="2020"/>
                    </a:lnTo>
                    <a:lnTo>
                      <a:pt x="1479" y="2012"/>
                    </a:lnTo>
                    <a:lnTo>
                      <a:pt x="1453" y="2003"/>
                    </a:lnTo>
                    <a:lnTo>
                      <a:pt x="1427" y="1993"/>
                    </a:lnTo>
                    <a:lnTo>
                      <a:pt x="1401" y="1982"/>
                    </a:lnTo>
                    <a:lnTo>
                      <a:pt x="1377" y="1969"/>
                    </a:lnTo>
                    <a:lnTo>
                      <a:pt x="1354" y="1956"/>
                    </a:lnTo>
                    <a:lnTo>
                      <a:pt x="1331" y="1941"/>
                    </a:lnTo>
                    <a:lnTo>
                      <a:pt x="1308" y="1925"/>
                    </a:lnTo>
                    <a:lnTo>
                      <a:pt x="1287" y="1909"/>
                    </a:lnTo>
                    <a:lnTo>
                      <a:pt x="1267" y="1891"/>
                    </a:lnTo>
                    <a:lnTo>
                      <a:pt x="1247" y="1872"/>
                    </a:lnTo>
                    <a:lnTo>
                      <a:pt x="1229" y="1852"/>
                    </a:lnTo>
                    <a:lnTo>
                      <a:pt x="1210" y="1832"/>
                    </a:lnTo>
                    <a:lnTo>
                      <a:pt x="1194" y="1811"/>
                    </a:lnTo>
                    <a:lnTo>
                      <a:pt x="1178" y="1788"/>
                    </a:lnTo>
                    <a:lnTo>
                      <a:pt x="1163" y="1765"/>
                    </a:lnTo>
                    <a:lnTo>
                      <a:pt x="1149" y="1742"/>
                    </a:lnTo>
                    <a:lnTo>
                      <a:pt x="1137" y="1718"/>
                    </a:lnTo>
                    <a:lnTo>
                      <a:pt x="1125" y="1692"/>
                    </a:lnTo>
                    <a:lnTo>
                      <a:pt x="1115" y="1668"/>
                    </a:lnTo>
                    <a:lnTo>
                      <a:pt x="1107" y="1641"/>
                    </a:lnTo>
                    <a:lnTo>
                      <a:pt x="1098" y="1614"/>
                    </a:lnTo>
                    <a:lnTo>
                      <a:pt x="1092" y="1587"/>
                    </a:lnTo>
                    <a:lnTo>
                      <a:pt x="1087" y="1559"/>
                    </a:lnTo>
                    <a:lnTo>
                      <a:pt x="1084" y="1532"/>
                    </a:lnTo>
                    <a:lnTo>
                      <a:pt x="1082" y="1503"/>
                    </a:lnTo>
                    <a:lnTo>
                      <a:pt x="1081" y="1473"/>
                    </a:lnTo>
                    <a:lnTo>
                      <a:pt x="1082" y="1445"/>
                    </a:lnTo>
                    <a:lnTo>
                      <a:pt x="1084" y="1416"/>
                    </a:lnTo>
                    <a:lnTo>
                      <a:pt x="1087" y="1388"/>
                    </a:lnTo>
                    <a:lnTo>
                      <a:pt x="1092" y="1360"/>
                    </a:lnTo>
                    <a:lnTo>
                      <a:pt x="1098" y="1333"/>
                    </a:lnTo>
                    <a:lnTo>
                      <a:pt x="1107" y="1306"/>
                    </a:lnTo>
                    <a:lnTo>
                      <a:pt x="1115" y="1280"/>
                    </a:lnTo>
                    <a:lnTo>
                      <a:pt x="1125" y="1254"/>
                    </a:lnTo>
                    <a:lnTo>
                      <a:pt x="1137" y="1230"/>
                    </a:lnTo>
                    <a:lnTo>
                      <a:pt x="1149" y="1205"/>
                    </a:lnTo>
                    <a:lnTo>
                      <a:pt x="1163" y="1181"/>
                    </a:lnTo>
                    <a:lnTo>
                      <a:pt x="1178" y="1159"/>
                    </a:lnTo>
                    <a:lnTo>
                      <a:pt x="1194" y="1136"/>
                    </a:lnTo>
                    <a:lnTo>
                      <a:pt x="1210" y="1115"/>
                    </a:lnTo>
                    <a:lnTo>
                      <a:pt x="1229" y="1095"/>
                    </a:lnTo>
                    <a:lnTo>
                      <a:pt x="1247" y="1075"/>
                    </a:lnTo>
                    <a:lnTo>
                      <a:pt x="1267" y="1057"/>
                    </a:lnTo>
                    <a:lnTo>
                      <a:pt x="1287" y="1039"/>
                    </a:lnTo>
                    <a:lnTo>
                      <a:pt x="1308" y="1022"/>
                    </a:lnTo>
                    <a:lnTo>
                      <a:pt x="1331" y="1006"/>
                    </a:lnTo>
                    <a:lnTo>
                      <a:pt x="1354" y="992"/>
                    </a:lnTo>
                    <a:lnTo>
                      <a:pt x="1377" y="977"/>
                    </a:lnTo>
                    <a:lnTo>
                      <a:pt x="1401" y="965"/>
                    </a:lnTo>
                    <a:lnTo>
                      <a:pt x="1427" y="954"/>
                    </a:lnTo>
                    <a:lnTo>
                      <a:pt x="1453" y="944"/>
                    </a:lnTo>
                    <a:lnTo>
                      <a:pt x="1479" y="935"/>
                    </a:lnTo>
                    <a:lnTo>
                      <a:pt x="1505" y="928"/>
                    </a:lnTo>
                    <a:lnTo>
                      <a:pt x="1533" y="921"/>
                    </a:lnTo>
                    <a:lnTo>
                      <a:pt x="1560" y="916"/>
                    </a:lnTo>
                    <a:lnTo>
                      <a:pt x="1589" y="912"/>
                    </a:lnTo>
                    <a:lnTo>
                      <a:pt x="1618" y="910"/>
                    </a:lnTo>
                    <a:lnTo>
                      <a:pt x="1647" y="9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49" name="椭圆 48"/>
            <p:cNvSpPr/>
            <p:nvPr/>
          </p:nvSpPr>
          <p:spPr bwMode="auto">
            <a:xfrm>
              <a:off x="8326486" y="3950425"/>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grpSp>
      <p:grpSp>
        <p:nvGrpSpPr>
          <p:cNvPr id="56" name="组合 373"/>
          <p:cNvGrpSpPr/>
          <p:nvPr/>
        </p:nvGrpSpPr>
        <p:grpSpPr>
          <a:xfrm>
            <a:off x="7208770" y="3517340"/>
            <a:ext cx="406424" cy="396000"/>
            <a:chOff x="8335373" y="2595563"/>
            <a:chExt cx="406424" cy="396000"/>
          </a:xfrm>
        </p:grpSpPr>
        <p:grpSp>
          <p:nvGrpSpPr>
            <p:cNvPr id="57" name="组合 372"/>
            <p:cNvGrpSpPr/>
            <p:nvPr/>
          </p:nvGrpSpPr>
          <p:grpSpPr>
            <a:xfrm>
              <a:off x="8372474" y="2627866"/>
              <a:ext cx="322263" cy="321710"/>
              <a:chOff x="8148637" y="3246990"/>
              <a:chExt cx="322263" cy="321710"/>
            </a:xfrm>
            <a:solidFill>
              <a:srgbClr val="00B0F0"/>
            </a:solidFill>
          </p:grpSpPr>
          <p:sp>
            <p:nvSpPr>
              <p:cNvPr id="59" name="Freeform 106"/>
              <p:cNvSpPr>
                <a:spLocks noEditPoints="1"/>
              </p:cNvSpPr>
              <p:nvPr/>
            </p:nvSpPr>
            <p:spPr bwMode="auto">
              <a:xfrm>
                <a:off x="8148637" y="3281363"/>
                <a:ext cx="119063" cy="190500"/>
              </a:xfrm>
              <a:custGeom>
                <a:avLst/>
                <a:gdLst/>
                <a:ahLst/>
                <a:cxnLst>
                  <a:cxn ang="0">
                    <a:pos x="4472" y="8892"/>
                  </a:cxn>
                  <a:cxn ang="0">
                    <a:pos x="4264" y="9360"/>
                  </a:cxn>
                  <a:cxn ang="0">
                    <a:pos x="4680" y="9360"/>
                  </a:cxn>
                  <a:cxn ang="0">
                    <a:pos x="3172" y="11908"/>
                  </a:cxn>
                  <a:cxn ang="0">
                    <a:pos x="2496" y="11700"/>
                  </a:cxn>
                  <a:cxn ang="0">
                    <a:pos x="2132" y="10816"/>
                  </a:cxn>
                  <a:cxn ang="0">
                    <a:pos x="1248" y="8008"/>
                  </a:cxn>
                  <a:cxn ang="0">
                    <a:pos x="156" y="5616"/>
                  </a:cxn>
                  <a:cxn ang="0">
                    <a:pos x="0" y="4004"/>
                  </a:cxn>
                  <a:cxn ang="0">
                    <a:pos x="364" y="2704"/>
                  </a:cxn>
                  <a:cxn ang="0">
                    <a:pos x="988" y="1612"/>
                  </a:cxn>
                  <a:cxn ang="0">
                    <a:pos x="1976" y="780"/>
                  </a:cxn>
                  <a:cxn ang="0">
                    <a:pos x="3120" y="208"/>
                  </a:cxn>
                  <a:cxn ang="0">
                    <a:pos x="4472" y="0"/>
                  </a:cxn>
                  <a:cxn ang="0">
                    <a:pos x="5772" y="208"/>
                  </a:cxn>
                  <a:cxn ang="0">
                    <a:pos x="6916" y="780"/>
                  </a:cxn>
                  <a:cxn ang="0">
                    <a:pos x="7904" y="1612"/>
                  </a:cxn>
                  <a:cxn ang="0">
                    <a:pos x="8528" y="2704"/>
                  </a:cxn>
                  <a:cxn ang="0">
                    <a:pos x="8892" y="4004"/>
                  </a:cxn>
                  <a:cxn ang="0">
                    <a:pos x="8736" y="5616"/>
                  </a:cxn>
                  <a:cxn ang="0">
                    <a:pos x="7644" y="8008"/>
                  </a:cxn>
                  <a:cxn ang="0">
                    <a:pos x="6760" y="10816"/>
                  </a:cxn>
                  <a:cxn ang="0">
                    <a:pos x="6448" y="11700"/>
                  </a:cxn>
                  <a:cxn ang="0">
                    <a:pos x="5720" y="11908"/>
                  </a:cxn>
                  <a:cxn ang="0">
                    <a:pos x="5044" y="16016"/>
                  </a:cxn>
                  <a:cxn ang="0">
                    <a:pos x="4108" y="16120"/>
                  </a:cxn>
                  <a:cxn ang="0">
                    <a:pos x="3380" y="15548"/>
                  </a:cxn>
                  <a:cxn ang="0">
                    <a:pos x="2860" y="13052"/>
                  </a:cxn>
                  <a:cxn ang="0">
                    <a:pos x="2652" y="12896"/>
                  </a:cxn>
                  <a:cxn ang="0">
                    <a:pos x="2652" y="12428"/>
                  </a:cxn>
                  <a:cxn ang="0">
                    <a:pos x="2860" y="12272"/>
                  </a:cxn>
                  <a:cxn ang="0">
                    <a:pos x="6188" y="12376"/>
                  </a:cxn>
                  <a:cxn ang="0">
                    <a:pos x="6240" y="12792"/>
                  </a:cxn>
                  <a:cxn ang="0">
                    <a:pos x="6084" y="13000"/>
                  </a:cxn>
                  <a:cxn ang="0">
                    <a:pos x="2860" y="14144"/>
                  </a:cxn>
                  <a:cxn ang="0">
                    <a:pos x="2652" y="13988"/>
                  </a:cxn>
                  <a:cxn ang="0">
                    <a:pos x="2652" y="13520"/>
                  </a:cxn>
                  <a:cxn ang="0">
                    <a:pos x="2860" y="13364"/>
                  </a:cxn>
                  <a:cxn ang="0">
                    <a:pos x="6188" y="13416"/>
                  </a:cxn>
                  <a:cxn ang="0">
                    <a:pos x="6240" y="13884"/>
                  </a:cxn>
                  <a:cxn ang="0">
                    <a:pos x="6084" y="14092"/>
                  </a:cxn>
                  <a:cxn ang="0">
                    <a:pos x="2860" y="15184"/>
                  </a:cxn>
                  <a:cxn ang="0">
                    <a:pos x="2652" y="15080"/>
                  </a:cxn>
                  <a:cxn ang="0">
                    <a:pos x="2652" y="14612"/>
                  </a:cxn>
                  <a:cxn ang="0">
                    <a:pos x="2860" y="14456"/>
                  </a:cxn>
                  <a:cxn ang="0">
                    <a:pos x="6188" y="14508"/>
                  </a:cxn>
                  <a:cxn ang="0">
                    <a:pos x="6240" y="14976"/>
                  </a:cxn>
                  <a:cxn ang="0">
                    <a:pos x="6084" y="15184"/>
                  </a:cxn>
                </a:cxnLst>
                <a:rect l="0" t="0" r="r" b="b"/>
                <a:pathLst>
                  <a:path w="8892" h="16172">
                    <a:moveTo>
                      <a:pt x="5824" y="7332"/>
                    </a:moveTo>
                    <a:lnTo>
                      <a:pt x="5460" y="7124"/>
                    </a:lnTo>
                    <a:lnTo>
                      <a:pt x="4472" y="8892"/>
                    </a:lnTo>
                    <a:lnTo>
                      <a:pt x="3432" y="7124"/>
                    </a:lnTo>
                    <a:lnTo>
                      <a:pt x="3068" y="7332"/>
                    </a:lnTo>
                    <a:lnTo>
                      <a:pt x="4264" y="9360"/>
                    </a:lnTo>
                    <a:lnTo>
                      <a:pt x="4264" y="11232"/>
                    </a:lnTo>
                    <a:lnTo>
                      <a:pt x="4680" y="11232"/>
                    </a:lnTo>
                    <a:lnTo>
                      <a:pt x="4680" y="9360"/>
                    </a:lnTo>
                    <a:lnTo>
                      <a:pt x="5824" y="7332"/>
                    </a:lnTo>
                    <a:close/>
                    <a:moveTo>
                      <a:pt x="5720" y="11908"/>
                    </a:moveTo>
                    <a:lnTo>
                      <a:pt x="3172" y="11908"/>
                    </a:lnTo>
                    <a:lnTo>
                      <a:pt x="2756" y="11856"/>
                    </a:lnTo>
                    <a:lnTo>
                      <a:pt x="2600" y="11804"/>
                    </a:lnTo>
                    <a:lnTo>
                      <a:pt x="2496" y="11700"/>
                    </a:lnTo>
                    <a:lnTo>
                      <a:pt x="2340" y="11544"/>
                    </a:lnTo>
                    <a:lnTo>
                      <a:pt x="2288" y="11336"/>
                    </a:lnTo>
                    <a:lnTo>
                      <a:pt x="2132" y="10816"/>
                    </a:lnTo>
                    <a:lnTo>
                      <a:pt x="1976" y="9984"/>
                    </a:lnTo>
                    <a:lnTo>
                      <a:pt x="1716" y="9100"/>
                    </a:lnTo>
                    <a:lnTo>
                      <a:pt x="1248" y="8008"/>
                    </a:lnTo>
                    <a:lnTo>
                      <a:pt x="572" y="6656"/>
                    </a:lnTo>
                    <a:lnTo>
                      <a:pt x="364" y="6136"/>
                    </a:lnTo>
                    <a:lnTo>
                      <a:pt x="156" y="5616"/>
                    </a:lnTo>
                    <a:lnTo>
                      <a:pt x="52" y="5044"/>
                    </a:lnTo>
                    <a:lnTo>
                      <a:pt x="0" y="4420"/>
                    </a:lnTo>
                    <a:lnTo>
                      <a:pt x="0" y="4004"/>
                    </a:lnTo>
                    <a:lnTo>
                      <a:pt x="104" y="3536"/>
                    </a:lnTo>
                    <a:lnTo>
                      <a:pt x="208" y="3120"/>
                    </a:lnTo>
                    <a:lnTo>
                      <a:pt x="364" y="2704"/>
                    </a:lnTo>
                    <a:lnTo>
                      <a:pt x="520" y="2340"/>
                    </a:lnTo>
                    <a:lnTo>
                      <a:pt x="780" y="1976"/>
                    </a:lnTo>
                    <a:lnTo>
                      <a:pt x="988" y="1612"/>
                    </a:lnTo>
                    <a:lnTo>
                      <a:pt x="1300" y="1300"/>
                    </a:lnTo>
                    <a:lnTo>
                      <a:pt x="1612" y="988"/>
                    </a:lnTo>
                    <a:lnTo>
                      <a:pt x="1976" y="780"/>
                    </a:lnTo>
                    <a:lnTo>
                      <a:pt x="2340" y="521"/>
                    </a:lnTo>
                    <a:lnTo>
                      <a:pt x="2704" y="364"/>
                    </a:lnTo>
                    <a:lnTo>
                      <a:pt x="3120" y="208"/>
                    </a:lnTo>
                    <a:lnTo>
                      <a:pt x="3536" y="104"/>
                    </a:lnTo>
                    <a:lnTo>
                      <a:pt x="4004" y="0"/>
                    </a:lnTo>
                    <a:lnTo>
                      <a:pt x="4472" y="0"/>
                    </a:lnTo>
                    <a:lnTo>
                      <a:pt x="4888" y="0"/>
                    </a:lnTo>
                    <a:lnTo>
                      <a:pt x="5356" y="104"/>
                    </a:lnTo>
                    <a:lnTo>
                      <a:pt x="5772" y="208"/>
                    </a:lnTo>
                    <a:lnTo>
                      <a:pt x="6188" y="364"/>
                    </a:lnTo>
                    <a:lnTo>
                      <a:pt x="6552" y="521"/>
                    </a:lnTo>
                    <a:lnTo>
                      <a:pt x="6916" y="780"/>
                    </a:lnTo>
                    <a:lnTo>
                      <a:pt x="7280" y="988"/>
                    </a:lnTo>
                    <a:lnTo>
                      <a:pt x="7592" y="1300"/>
                    </a:lnTo>
                    <a:lnTo>
                      <a:pt x="7904" y="1612"/>
                    </a:lnTo>
                    <a:lnTo>
                      <a:pt x="8112" y="1976"/>
                    </a:lnTo>
                    <a:lnTo>
                      <a:pt x="8372" y="2340"/>
                    </a:lnTo>
                    <a:lnTo>
                      <a:pt x="8528" y="2704"/>
                    </a:lnTo>
                    <a:lnTo>
                      <a:pt x="8684" y="3120"/>
                    </a:lnTo>
                    <a:lnTo>
                      <a:pt x="8788" y="3536"/>
                    </a:lnTo>
                    <a:lnTo>
                      <a:pt x="8892" y="4004"/>
                    </a:lnTo>
                    <a:lnTo>
                      <a:pt x="8892" y="4420"/>
                    </a:lnTo>
                    <a:lnTo>
                      <a:pt x="8840" y="5044"/>
                    </a:lnTo>
                    <a:lnTo>
                      <a:pt x="8736" y="5616"/>
                    </a:lnTo>
                    <a:lnTo>
                      <a:pt x="8528" y="6136"/>
                    </a:lnTo>
                    <a:lnTo>
                      <a:pt x="8320" y="6656"/>
                    </a:lnTo>
                    <a:lnTo>
                      <a:pt x="7644" y="8008"/>
                    </a:lnTo>
                    <a:lnTo>
                      <a:pt x="7176" y="9100"/>
                    </a:lnTo>
                    <a:lnTo>
                      <a:pt x="6916" y="9984"/>
                    </a:lnTo>
                    <a:lnTo>
                      <a:pt x="6760" y="10816"/>
                    </a:lnTo>
                    <a:lnTo>
                      <a:pt x="6604" y="11336"/>
                    </a:lnTo>
                    <a:lnTo>
                      <a:pt x="6552" y="11544"/>
                    </a:lnTo>
                    <a:lnTo>
                      <a:pt x="6448" y="11700"/>
                    </a:lnTo>
                    <a:lnTo>
                      <a:pt x="6292" y="11804"/>
                    </a:lnTo>
                    <a:lnTo>
                      <a:pt x="6136" y="11856"/>
                    </a:lnTo>
                    <a:lnTo>
                      <a:pt x="5720" y="11908"/>
                    </a:lnTo>
                    <a:close/>
                    <a:moveTo>
                      <a:pt x="5460" y="15548"/>
                    </a:moveTo>
                    <a:lnTo>
                      <a:pt x="5304" y="15808"/>
                    </a:lnTo>
                    <a:lnTo>
                      <a:pt x="5044" y="16016"/>
                    </a:lnTo>
                    <a:lnTo>
                      <a:pt x="4784" y="16120"/>
                    </a:lnTo>
                    <a:lnTo>
                      <a:pt x="4420" y="16172"/>
                    </a:lnTo>
                    <a:lnTo>
                      <a:pt x="4108" y="16120"/>
                    </a:lnTo>
                    <a:lnTo>
                      <a:pt x="3796" y="16016"/>
                    </a:lnTo>
                    <a:lnTo>
                      <a:pt x="3536" y="15808"/>
                    </a:lnTo>
                    <a:lnTo>
                      <a:pt x="3380" y="15548"/>
                    </a:lnTo>
                    <a:lnTo>
                      <a:pt x="5460" y="15548"/>
                    </a:lnTo>
                    <a:close/>
                    <a:moveTo>
                      <a:pt x="6032" y="13052"/>
                    </a:moveTo>
                    <a:lnTo>
                      <a:pt x="2860" y="13052"/>
                    </a:lnTo>
                    <a:lnTo>
                      <a:pt x="2756" y="13000"/>
                    </a:lnTo>
                    <a:lnTo>
                      <a:pt x="2704" y="12948"/>
                    </a:lnTo>
                    <a:lnTo>
                      <a:pt x="2652" y="12896"/>
                    </a:lnTo>
                    <a:lnTo>
                      <a:pt x="2652" y="12792"/>
                    </a:lnTo>
                    <a:lnTo>
                      <a:pt x="2652" y="12532"/>
                    </a:lnTo>
                    <a:lnTo>
                      <a:pt x="2652" y="12428"/>
                    </a:lnTo>
                    <a:lnTo>
                      <a:pt x="2704" y="12376"/>
                    </a:lnTo>
                    <a:lnTo>
                      <a:pt x="2756" y="12324"/>
                    </a:lnTo>
                    <a:lnTo>
                      <a:pt x="2860" y="12272"/>
                    </a:lnTo>
                    <a:lnTo>
                      <a:pt x="6032" y="12272"/>
                    </a:lnTo>
                    <a:lnTo>
                      <a:pt x="6084" y="12324"/>
                    </a:lnTo>
                    <a:lnTo>
                      <a:pt x="6188" y="12376"/>
                    </a:lnTo>
                    <a:lnTo>
                      <a:pt x="6188" y="12428"/>
                    </a:lnTo>
                    <a:lnTo>
                      <a:pt x="6240" y="12532"/>
                    </a:lnTo>
                    <a:lnTo>
                      <a:pt x="6240" y="12792"/>
                    </a:lnTo>
                    <a:lnTo>
                      <a:pt x="6188" y="12896"/>
                    </a:lnTo>
                    <a:lnTo>
                      <a:pt x="6188" y="12948"/>
                    </a:lnTo>
                    <a:lnTo>
                      <a:pt x="6084" y="13000"/>
                    </a:lnTo>
                    <a:lnTo>
                      <a:pt x="6032" y="13052"/>
                    </a:lnTo>
                    <a:close/>
                    <a:moveTo>
                      <a:pt x="6032" y="14144"/>
                    </a:moveTo>
                    <a:lnTo>
                      <a:pt x="2860" y="14144"/>
                    </a:lnTo>
                    <a:lnTo>
                      <a:pt x="2756" y="14092"/>
                    </a:lnTo>
                    <a:lnTo>
                      <a:pt x="2704" y="14040"/>
                    </a:lnTo>
                    <a:lnTo>
                      <a:pt x="2652" y="13988"/>
                    </a:lnTo>
                    <a:lnTo>
                      <a:pt x="2652" y="13884"/>
                    </a:lnTo>
                    <a:lnTo>
                      <a:pt x="2652" y="13624"/>
                    </a:lnTo>
                    <a:lnTo>
                      <a:pt x="2652" y="13520"/>
                    </a:lnTo>
                    <a:lnTo>
                      <a:pt x="2704" y="13416"/>
                    </a:lnTo>
                    <a:lnTo>
                      <a:pt x="2756" y="13416"/>
                    </a:lnTo>
                    <a:lnTo>
                      <a:pt x="2860" y="13364"/>
                    </a:lnTo>
                    <a:lnTo>
                      <a:pt x="6032" y="13364"/>
                    </a:lnTo>
                    <a:lnTo>
                      <a:pt x="6084" y="13416"/>
                    </a:lnTo>
                    <a:lnTo>
                      <a:pt x="6188" y="13416"/>
                    </a:lnTo>
                    <a:lnTo>
                      <a:pt x="6188" y="13520"/>
                    </a:lnTo>
                    <a:lnTo>
                      <a:pt x="6240" y="13624"/>
                    </a:lnTo>
                    <a:lnTo>
                      <a:pt x="6240" y="13884"/>
                    </a:lnTo>
                    <a:lnTo>
                      <a:pt x="6188" y="13988"/>
                    </a:lnTo>
                    <a:lnTo>
                      <a:pt x="6188" y="14040"/>
                    </a:lnTo>
                    <a:lnTo>
                      <a:pt x="6084" y="14092"/>
                    </a:lnTo>
                    <a:lnTo>
                      <a:pt x="6032" y="14144"/>
                    </a:lnTo>
                    <a:close/>
                    <a:moveTo>
                      <a:pt x="6032" y="15184"/>
                    </a:moveTo>
                    <a:lnTo>
                      <a:pt x="2860" y="15184"/>
                    </a:lnTo>
                    <a:lnTo>
                      <a:pt x="2756" y="15184"/>
                    </a:lnTo>
                    <a:lnTo>
                      <a:pt x="2704" y="15132"/>
                    </a:lnTo>
                    <a:lnTo>
                      <a:pt x="2652" y="15080"/>
                    </a:lnTo>
                    <a:lnTo>
                      <a:pt x="2652" y="14976"/>
                    </a:lnTo>
                    <a:lnTo>
                      <a:pt x="2652" y="14664"/>
                    </a:lnTo>
                    <a:lnTo>
                      <a:pt x="2652" y="14612"/>
                    </a:lnTo>
                    <a:lnTo>
                      <a:pt x="2704" y="14508"/>
                    </a:lnTo>
                    <a:lnTo>
                      <a:pt x="2756" y="14456"/>
                    </a:lnTo>
                    <a:lnTo>
                      <a:pt x="2860" y="14456"/>
                    </a:lnTo>
                    <a:lnTo>
                      <a:pt x="6032" y="14456"/>
                    </a:lnTo>
                    <a:lnTo>
                      <a:pt x="6084" y="14456"/>
                    </a:lnTo>
                    <a:lnTo>
                      <a:pt x="6188" y="14508"/>
                    </a:lnTo>
                    <a:lnTo>
                      <a:pt x="6188" y="14612"/>
                    </a:lnTo>
                    <a:lnTo>
                      <a:pt x="6240" y="14664"/>
                    </a:lnTo>
                    <a:lnTo>
                      <a:pt x="6240" y="14976"/>
                    </a:lnTo>
                    <a:lnTo>
                      <a:pt x="6188" y="15080"/>
                    </a:lnTo>
                    <a:lnTo>
                      <a:pt x="6188" y="15132"/>
                    </a:lnTo>
                    <a:lnTo>
                      <a:pt x="6084" y="15184"/>
                    </a:lnTo>
                    <a:lnTo>
                      <a:pt x="6032" y="15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121"/>
              <p:cNvSpPr>
                <a:spLocks noEditPoints="1"/>
              </p:cNvSpPr>
              <p:nvPr/>
            </p:nvSpPr>
            <p:spPr bwMode="auto">
              <a:xfrm>
                <a:off x="8242871" y="3246990"/>
                <a:ext cx="228029" cy="321710"/>
              </a:xfrm>
              <a:custGeom>
                <a:avLst/>
                <a:gdLst/>
                <a:ahLst/>
                <a:cxnLst>
                  <a:cxn ang="0">
                    <a:pos x="5900" y="2850"/>
                  </a:cxn>
                  <a:cxn ang="0">
                    <a:pos x="6550" y="3250"/>
                  </a:cxn>
                  <a:cxn ang="0">
                    <a:pos x="7350" y="3100"/>
                  </a:cxn>
                  <a:cxn ang="0">
                    <a:pos x="7800" y="2450"/>
                  </a:cxn>
                  <a:cxn ang="0">
                    <a:pos x="7650" y="1650"/>
                  </a:cxn>
                  <a:cxn ang="0">
                    <a:pos x="7000" y="1200"/>
                  </a:cxn>
                  <a:cxn ang="0">
                    <a:pos x="6200" y="1400"/>
                  </a:cxn>
                  <a:cxn ang="0">
                    <a:pos x="5750" y="2050"/>
                  </a:cxn>
                  <a:cxn ang="0">
                    <a:pos x="7550" y="850"/>
                  </a:cxn>
                  <a:cxn ang="0">
                    <a:pos x="7500" y="200"/>
                  </a:cxn>
                  <a:cxn ang="0">
                    <a:pos x="8150" y="450"/>
                  </a:cxn>
                  <a:cxn ang="0">
                    <a:pos x="8400" y="1100"/>
                  </a:cxn>
                  <a:cxn ang="0">
                    <a:pos x="8200" y="1800"/>
                  </a:cxn>
                  <a:cxn ang="0">
                    <a:pos x="8700" y="1450"/>
                  </a:cxn>
                  <a:cxn ang="0">
                    <a:pos x="9000" y="1750"/>
                  </a:cxn>
                  <a:cxn ang="0">
                    <a:pos x="8851" y="2450"/>
                  </a:cxn>
                  <a:cxn ang="0">
                    <a:pos x="8050" y="2850"/>
                  </a:cxn>
                  <a:cxn ang="0">
                    <a:pos x="8600" y="3100"/>
                  </a:cxn>
                  <a:cxn ang="0">
                    <a:pos x="8800" y="3250"/>
                  </a:cxn>
                  <a:cxn ang="0">
                    <a:pos x="8250" y="3800"/>
                  </a:cxn>
                  <a:cxn ang="0">
                    <a:pos x="7450" y="3700"/>
                  </a:cxn>
                  <a:cxn ang="0">
                    <a:pos x="7300" y="4000"/>
                  </a:cxn>
                  <a:cxn ang="0">
                    <a:pos x="7650" y="4250"/>
                  </a:cxn>
                  <a:cxn ang="0">
                    <a:pos x="6900" y="4450"/>
                  </a:cxn>
                  <a:cxn ang="0">
                    <a:pos x="6350" y="4050"/>
                  </a:cxn>
                  <a:cxn ang="0">
                    <a:pos x="6000" y="3650"/>
                  </a:cxn>
                  <a:cxn ang="0">
                    <a:pos x="6050" y="4250"/>
                  </a:cxn>
                  <a:cxn ang="0">
                    <a:pos x="5400" y="4050"/>
                  </a:cxn>
                  <a:cxn ang="0">
                    <a:pos x="5150" y="3400"/>
                  </a:cxn>
                  <a:cxn ang="0">
                    <a:pos x="5350" y="2700"/>
                  </a:cxn>
                  <a:cxn ang="0">
                    <a:pos x="4850" y="3050"/>
                  </a:cxn>
                  <a:cxn ang="0">
                    <a:pos x="4550" y="2700"/>
                  </a:cxn>
                  <a:cxn ang="0">
                    <a:pos x="4700" y="2050"/>
                  </a:cxn>
                  <a:cxn ang="0">
                    <a:pos x="5500" y="1650"/>
                  </a:cxn>
                  <a:cxn ang="0">
                    <a:pos x="4950" y="1400"/>
                  </a:cxn>
                  <a:cxn ang="0">
                    <a:pos x="4750" y="1251"/>
                  </a:cxn>
                  <a:cxn ang="0">
                    <a:pos x="5300" y="700"/>
                  </a:cxn>
                  <a:cxn ang="0">
                    <a:pos x="6100" y="750"/>
                  </a:cxn>
                  <a:cxn ang="0">
                    <a:pos x="6250" y="500"/>
                  </a:cxn>
                  <a:cxn ang="0">
                    <a:pos x="5900" y="250"/>
                  </a:cxn>
                  <a:cxn ang="0">
                    <a:pos x="6650" y="50"/>
                  </a:cxn>
                  <a:cxn ang="0">
                    <a:pos x="7200" y="450"/>
                  </a:cxn>
                  <a:cxn ang="0">
                    <a:pos x="1600" y="6250"/>
                  </a:cxn>
                  <a:cxn ang="0">
                    <a:pos x="2350" y="5600"/>
                  </a:cxn>
                  <a:cxn ang="0">
                    <a:pos x="11350" y="5650"/>
                  </a:cxn>
                  <a:cxn ang="0">
                    <a:pos x="12000" y="6400"/>
                  </a:cxn>
                  <a:cxn ang="0">
                    <a:pos x="13500" y="13200"/>
                  </a:cxn>
                  <a:cxn ang="0">
                    <a:pos x="13100" y="13551"/>
                  </a:cxn>
                  <a:cxn ang="0">
                    <a:pos x="350" y="13500"/>
                  </a:cxn>
                  <a:cxn ang="0">
                    <a:pos x="0" y="13101"/>
                  </a:cxn>
                  <a:cxn ang="0">
                    <a:pos x="6400" y="9200"/>
                  </a:cxn>
                  <a:cxn ang="0">
                    <a:pos x="2300" y="6600"/>
                  </a:cxn>
                  <a:cxn ang="0">
                    <a:pos x="6400" y="10000"/>
                  </a:cxn>
                  <a:cxn ang="0">
                    <a:pos x="7150" y="10000"/>
                  </a:cxn>
                  <a:cxn ang="0">
                    <a:pos x="7150" y="10000"/>
                  </a:cxn>
                  <a:cxn ang="0">
                    <a:pos x="11250" y="6600"/>
                  </a:cxn>
                  <a:cxn ang="0">
                    <a:pos x="5300" y="14200"/>
                  </a:cxn>
                  <a:cxn ang="0">
                    <a:pos x="11599" y="15750"/>
                  </a:cxn>
                  <a:cxn ang="0">
                    <a:pos x="11750" y="16100"/>
                  </a:cxn>
                  <a:cxn ang="0">
                    <a:pos x="11500" y="16400"/>
                  </a:cxn>
                  <a:cxn ang="0">
                    <a:pos x="1800" y="16200"/>
                  </a:cxn>
                  <a:cxn ang="0">
                    <a:pos x="1850" y="15850"/>
                  </a:cxn>
                  <a:cxn ang="0">
                    <a:pos x="5300" y="14200"/>
                  </a:cxn>
                </a:cxnLst>
                <a:rect l="0" t="0" r="r" b="b"/>
                <a:pathLst>
                  <a:path w="13550" h="16400">
                    <a:moveTo>
                      <a:pt x="5750" y="2250"/>
                    </a:moveTo>
                    <a:lnTo>
                      <a:pt x="5750" y="2450"/>
                    </a:lnTo>
                    <a:lnTo>
                      <a:pt x="5800" y="2650"/>
                    </a:lnTo>
                    <a:lnTo>
                      <a:pt x="5900" y="2850"/>
                    </a:lnTo>
                    <a:lnTo>
                      <a:pt x="6050" y="3000"/>
                    </a:lnTo>
                    <a:lnTo>
                      <a:pt x="6200" y="3100"/>
                    </a:lnTo>
                    <a:lnTo>
                      <a:pt x="6350" y="3200"/>
                    </a:lnTo>
                    <a:lnTo>
                      <a:pt x="6550" y="3250"/>
                    </a:lnTo>
                    <a:lnTo>
                      <a:pt x="6800" y="3301"/>
                    </a:lnTo>
                    <a:lnTo>
                      <a:pt x="7000" y="3250"/>
                    </a:lnTo>
                    <a:lnTo>
                      <a:pt x="7200" y="3200"/>
                    </a:lnTo>
                    <a:lnTo>
                      <a:pt x="7350" y="3100"/>
                    </a:lnTo>
                    <a:lnTo>
                      <a:pt x="7500" y="3000"/>
                    </a:lnTo>
                    <a:lnTo>
                      <a:pt x="7650" y="2850"/>
                    </a:lnTo>
                    <a:lnTo>
                      <a:pt x="7750" y="2650"/>
                    </a:lnTo>
                    <a:lnTo>
                      <a:pt x="7800" y="2450"/>
                    </a:lnTo>
                    <a:lnTo>
                      <a:pt x="7800" y="2250"/>
                    </a:lnTo>
                    <a:lnTo>
                      <a:pt x="7800" y="2050"/>
                    </a:lnTo>
                    <a:lnTo>
                      <a:pt x="7750" y="1850"/>
                    </a:lnTo>
                    <a:lnTo>
                      <a:pt x="7650" y="1650"/>
                    </a:lnTo>
                    <a:lnTo>
                      <a:pt x="7500" y="1500"/>
                    </a:lnTo>
                    <a:lnTo>
                      <a:pt x="7350" y="1400"/>
                    </a:lnTo>
                    <a:lnTo>
                      <a:pt x="7200" y="1300"/>
                    </a:lnTo>
                    <a:lnTo>
                      <a:pt x="7000" y="1200"/>
                    </a:lnTo>
                    <a:lnTo>
                      <a:pt x="6800" y="1200"/>
                    </a:lnTo>
                    <a:lnTo>
                      <a:pt x="6550" y="1200"/>
                    </a:lnTo>
                    <a:lnTo>
                      <a:pt x="6350" y="1300"/>
                    </a:lnTo>
                    <a:lnTo>
                      <a:pt x="6200" y="1400"/>
                    </a:lnTo>
                    <a:lnTo>
                      <a:pt x="6050" y="1500"/>
                    </a:lnTo>
                    <a:lnTo>
                      <a:pt x="5900" y="1650"/>
                    </a:lnTo>
                    <a:lnTo>
                      <a:pt x="5800" y="1850"/>
                    </a:lnTo>
                    <a:lnTo>
                      <a:pt x="5750" y="2050"/>
                    </a:lnTo>
                    <a:lnTo>
                      <a:pt x="5750" y="2250"/>
                    </a:lnTo>
                    <a:close/>
                    <a:moveTo>
                      <a:pt x="7350" y="1000"/>
                    </a:moveTo>
                    <a:lnTo>
                      <a:pt x="7450" y="950"/>
                    </a:lnTo>
                    <a:lnTo>
                      <a:pt x="7550" y="850"/>
                    </a:lnTo>
                    <a:lnTo>
                      <a:pt x="7650" y="650"/>
                    </a:lnTo>
                    <a:lnTo>
                      <a:pt x="7600" y="400"/>
                    </a:lnTo>
                    <a:lnTo>
                      <a:pt x="7550" y="300"/>
                    </a:lnTo>
                    <a:lnTo>
                      <a:pt x="7500" y="200"/>
                    </a:lnTo>
                    <a:lnTo>
                      <a:pt x="7550" y="200"/>
                    </a:lnTo>
                    <a:lnTo>
                      <a:pt x="7750" y="250"/>
                    </a:lnTo>
                    <a:lnTo>
                      <a:pt x="8000" y="350"/>
                    </a:lnTo>
                    <a:lnTo>
                      <a:pt x="8150" y="450"/>
                    </a:lnTo>
                    <a:lnTo>
                      <a:pt x="8250" y="600"/>
                    </a:lnTo>
                    <a:lnTo>
                      <a:pt x="8350" y="750"/>
                    </a:lnTo>
                    <a:lnTo>
                      <a:pt x="8400" y="950"/>
                    </a:lnTo>
                    <a:lnTo>
                      <a:pt x="8400" y="1100"/>
                    </a:lnTo>
                    <a:lnTo>
                      <a:pt x="8350" y="1251"/>
                    </a:lnTo>
                    <a:lnTo>
                      <a:pt x="8250" y="1550"/>
                    </a:lnTo>
                    <a:lnTo>
                      <a:pt x="8100" y="1750"/>
                    </a:lnTo>
                    <a:lnTo>
                      <a:pt x="8200" y="1800"/>
                    </a:lnTo>
                    <a:lnTo>
                      <a:pt x="8300" y="1800"/>
                    </a:lnTo>
                    <a:lnTo>
                      <a:pt x="8500" y="1700"/>
                    </a:lnTo>
                    <a:lnTo>
                      <a:pt x="8650" y="1550"/>
                    </a:lnTo>
                    <a:lnTo>
                      <a:pt x="8700" y="1450"/>
                    </a:lnTo>
                    <a:lnTo>
                      <a:pt x="8700" y="1300"/>
                    </a:lnTo>
                    <a:lnTo>
                      <a:pt x="8800" y="1350"/>
                    </a:lnTo>
                    <a:lnTo>
                      <a:pt x="8900" y="1500"/>
                    </a:lnTo>
                    <a:lnTo>
                      <a:pt x="9000" y="1750"/>
                    </a:lnTo>
                    <a:lnTo>
                      <a:pt x="9000" y="1950"/>
                    </a:lnTo>
                    <a:lnTo>
                      <a:pt x="9000" y="2100"/>
                    </a:lnTo>
                    <a:lnTo>
                      <a:pt x="8900" y="2300"/>
                    </a:lnTo>
                    <a:lnTo>
                      <a:pt x="8851" y="2450"/>
                    </a:lnTo>
                    <a:lnTo>
                      <a:pt x="8700" y="2600"/>
                    </a:lnTo>
                    <a:lnTo>
                      <a:pt x="8600" y="2700"/>
                    </a:lnTo>
                    <a:lnTo>
                      <a:pt x="8300" y="2800"/>
                    </a:lnTo>
                    <a:lnTo>
                      <a:pt x="8050" y="2850"/>
                    </a:lnTo>
                    <a:lnTo>
                      <a:pt x="8100" y="2950"/>
                    </a:lnTo>
                    <a:lnTo>
                      <a:pt x="8150" y="3050"/>
                    </a:lnTo>
                    <a:lnTo>
                      <a:pt x="8350" y="3100"/>
                    </a:lnTo>
                    <a:lnTo>
                      <a:pt x="8600" y="3100"/>
                    </a:lnTo>
                    <a:lnTo>
                      <a:pt x="8700" y="3050"/>
                    </a:lnTo>
                    <a:lnTo>
                      <a:pt x="8800" y="2950"/>
                    </a:lnTo>
                    <a:lnTo>
                      <a:pt x="8800" y="3050"/>
                    </a:lnTo>
                    <a:lnTo>
                      <a:pt x="8800" y="3250"/>
                    </a:lnTo>
                    <a:lnTo>
                      <a:pt x="8700" y="3500"/>
                    </a:lnTo>
                    <a:lnTo>
                      <a:pt x="8600" y="3600"/>
                    </a:lnTo>
                    <a:lnTo>
                      <a:pt x="8450" y="3700"/>
                    </a:lnTo>
                    <a:lnTo>
                      <a:pt x="8250" y="3800"/>
                    </a:lnTo>
                    <a:lnTo>
                      <a:pt x="8100" y="3850"/>
                    </a:lnTo>
                    <a:lnTo>
                      <a:pt x="7900" y="3850"/>
                    </a:lnTo>
                    <a:lnTo>
                      <a:pt x="7750" y="3850"/>
                    </a:lnTo>
                    <a:lnTo>
                      <a:pt x="7450" y="3700"/>
                    </a:lnTo>
                    <a:lnTo>
                      <a:pt x="7250" y="3550"/>
                    </a:lnTo>
                    <a:lnTo>
                      <a:pt x="7250" y="3650"/>
                    </a:lnTo>
                    <a:lnTo>
                      <a:pt x="7200" y="3750"/>
                    </a:lnTo>
                    <a:lnTo>
                      <a:pt x="7300" y="4000"/>
                    </a:lnTo>
                    <a:lnTo>
                      <a:pt x="7450" y="4150"/>
                    </a:lnTo>
                    <a:lnTo>
                      <a:pt x="7600" y="4150"/>
                    </a:lnTo>
                    <a:lnTo>
                      <a:pt x="7701" y="4200"/>
                    </a:lnTo>
                    <a:lnTo>
                      <a:pt x="7650" y="4250"/>
                    </a:lnTo>
                    <a:lnTo>
                      <a:pt x="7500" y="4350"/>
                    </a:lnTo>
                    <a:lnTo>
                      <a:pt x="7250" y="4450"/>
                    </a:lnTo>
                    <a:lnTo>
                      <a:pt x="7100" y="4500"/>
                    </a:lnTo>
                    <a:lnTo>
                      <a:pt x="6900" y="4450"/>
                    </a:lnTo>
                    <a:lnTo>
                      <a:pt x="6700" y="4400"/>
                    </a:lnTo>
                    <a:lnTo>
                      <a:pt x="6550" y="4300"/>
                    </a:lnTo>
                    <a:lnTo>
                      <a:pt x="6450" y="4200"/>
                    </a:lnTo>
                    <a:lnTo>
                      <a:pt x="6350" y="4050"/>
                    </a:lnTo>
                    <a:lnTo>
                      <a:pt x="6250" y="3800"/>
                    </a:lnTo>
                    <a:lnTo>
                      <a:pt x="6200" y="3500"/>
                    </a:lnTo>
                    <a:lnTo>
                      <a:pt x="6100" y="3550"/>
                    </a:lnTo>
                    <a:lnTo>
                      <a:pt x="6000" y="3650"/>
                    </a:lnTo>
                    <a:lnTo>
                      <a:pt x="5900" y="3850"/>
                    </a:lnTo>
                    <a:lnTo>
                      <a:pt x="5950" y="4050"/>
                    </a:lnTo>
                    <a:lnTo>
                      <a:pt x="6000" y="4200"/>
                    </a:lnTo>
                    <a:lnTo>
                      <a:pt x="6050" y="4250"/>
                    </a:lnTo>
                    <a:lnTo>
                      <a:pt x="6000" y="4300"/>
                    </a:lnTo>
                    <a:lnTo>
                      <a:pt x="5800" y="4250"/>
                    </a:lnTo>
                    <a:lnTo>
                      <a:pt x="5550" y="4150"/>
                    </a:lnTo>
                    <a:lnTo>
                      <a:pt x="5400" y="4050"/>
                    </a:lnTo>
                    <a:lnTo>
                      <a:pt x="5300" y="3900"/>
                    </a:lnTo>
                    <a:lnTo>
                      <a:pt x="5200" y="3700"/>
                    </a:lnTo>
                    <a:lnTo>
                      <a:pt x="5150" y="3550"/>
                    </a:lnTo>
                    <a:lnTo>
                      <a:pt x="5150" y="3400"/>
                    </a:lnTo>
                    <a:lnTo>
                      <a:pt x="5200" y="3250"/>
                    </a:lnTo>
                    <a:lnTo>
                      <a:pt x="5300" y="2950"/>
                    </a:lnTo>
                    <a:lnTo>
                      <a:pt x="5450" y="2750"/>
                    </a:lnTo>
                    <a:lnTo>
                      <a:pt x="5350" y="2700"/>
                    </a:lnTo>
                    <a:lnTo>
                      <a:pt x="5250" y="2700"/>
                    </a:lnTo>
                    <a:lnTo>
                      <a:pt x="5050" y="2800"/>
                    </a:lnTo>
                    <a:lnTo>
                      <a:pt x="4900" y="2950"/>
                    </a:lnTo>
                    <a:lnTo>
                      <a:pt x="4850" y="3050"/>
                    </a:lnTo>
                    <a:lnTo>
                      <a:pt x="4850" y="3150"/>
                    </a:lnTo>
                    <a:lnTo>
                      <a:pt x="4750" y="3100"/>
                    </a:lnTo>
                    <a:lnTo>
                      <a:pt x="4650" y="2950"/>
                    </a:lnTo>
                    <a:lnTo>
                      <a:pt x="4550" y="2700"/>
                    </a:lnTo>
                    <a:lnTo>
                      <a:pt x="4550" y="2550"/>
                    </a:lnTo>
                    <a:lnTo>
                      <a:pt x="4550" y="2350"/>
                    </a:lnTo>
                    <a:lnTo>
                      <a:pt x="4650" y="2200"/>
                    </a:lnTo>
                    <a:lnTo>
                      <a:pt x="4700" y="2050"/>
                    </a:lnTo>
                    <a:lnTo>
                      <a:pt x="4850" y="1900"/>
                    </a:lnTo>
                    <a:lnTo>
                      <a:pt x="4950" y="1800"/>
                    </a:lnTo>
                    <a:lnTo>
                      <a:pt x="5250" y="1700"/>
                    </a:lnTo>
                    <a:lnTo>
                      <a:pt x="5500" y="1650"/>
                    </a:lnTo>
                    <a:lnTo>
                      <a:pt x="5450" y="1550"/>
                    </a:lnTo>
                    <a:lnTo>
                      <a:pt x="5400" y="1500"/>
                    </a:lnTo>
                    <a:lnTo>
                      <a:pt x="5200" y="1400"/>
                    </a:lnTo>
                    <a:lnTo>
                      <a:pt x="4950" y="1400"/>
                    </a:lnTo>
                    <a:lnTo>
                      <a:pt x="4850" y="1450"/>
                    </a:lnTo>
                    <a:lnTo>
                      <a:pt x="4750" y="1500"/>
                    </a:lnTo>
                    <a:lnTo>
                      <a:pt x="4750" y="1450"/>
                    </a:lnTo>
                    <a:lnTo>
                      <a:pt x="4750" y="1251"/>
                    </a:lnTo>
                    <a:lnTo>
                      <a:pt x="4850" y="1000"/>
                    </a:lnTo>
                    <a:lnTo>
                      <a:pt x="4950" y="900"/>
                    </a:lnTo>
                    <a:lnTo>
                      <a:pt x="5100" y="750"/>
                    </a:lnTo>
                    <a:lnTo>
                      <a:pt x="5300" y="700"/>
                    </a:lnTo>
                    <a:lnTo>
                      <a:pt x="5450" y="650"/>
                    </a:lnTo>
                    <a:lnTo>
                      <a:pt x="5650" y="650"/>
                    </a:lnTo>
                    <a:lnTo>
                      <a:pt x="5800" y="650"/>
                    </a:lnTo>
                    <a:lnTo>
                      <a:pt x="6100" y="750"/>
                    </a:lnTo>
                    <a:lnTo>
                      <a:pt x="6300" y="950"/>
                    </a:lnTo>
                    <a:lnTo>
                      <a:pt x="6350" y="850"/>
                    </a:lnTo>
                    <a:lnTo>
                      <a:pt x="6350" y="700"/>
                    </a:lnTo>
                    <a:lnTo>
                      <a:pt x="6250" y="500"/>
                    </a:lnTo>
                    <a:lnTo>
                      <a:pt x="6100" y="350"/>
                    </a:lnTo>
                    <a:lnTo>
                      <a:pt x="5950" y="300"/>
                    </a:lnTo>
                    <a:lnTo>
                      <a:pt x="5850" y="300"/>
                    </a:lnTo>
                    <a:lnTo>
                      <a:pt x="5900" y="250"/>
                    </a:lnTo>
                    <a:lnTo>
                      <a:pt x="6050" y="100"/>
                    </a:lnTo>
                    <a:lnTo>
                      <a:pt x="6300" y="0"/>
                    </a:lnTo>
                    <a:lnTo>
                      <a:pt x="6450" y="0"/>
                    </a:lnTo>
                    <a:lnTo>
                      <a:pt x="6650" y="50"/>
                    </a:lnTo>
                    <a:lnTo>
                      <a:pt x="6850" y="100"/>
                    </a:lnTo>
                    <a:lnTo>
                      <a:pt x="7000" y="200"/>
                    </a:lnTo>
                    <a:lnTo>
                      <a:pt x="7100" y="300"/>
                    </a:lnTo>
                    <a:lnTo>
                      <a:pt x="7200" y="450"/>
                    </a:lnTo>
                    <a:lnTo>
                      <a:pt x="7300" y="700"/>
                    </a:lnTo>
                    <a:lnTo>
                      <a:pt x="7350" y="1000"/>
                    </a:lnTo>
                    <a:close/>
                    <a:moveTo>
                      <a:pt x="1550" y="6400"/>
                    </a:moveTo>
                    <a:lnTo>
                      <a:pt x="1600" y="6250"/>
                    </a:lnTo>
                    <a:lnTo>
                      <a:pt x="1700" y="6100"/>
                    </a:lnTo>
                    <a:lnTo>
                      <a:pt x="1900" y="5850"/>
                    </a:lnTo>
                    <a:lnTo>
                      <a:pt x="2200" y="5650"/>
                    </a:lnTo>
                    <a:lnTo>
                      <a:pt x="2350" y="5600"/>
                    </a:lnTo>
                    <a:lnTo>
                      <a:pt x="2550" y="5600"/>
                    </a:lnTo>
                    <a:lnTo>
                      <a:pt x="11050" y="5600"/>
                    </a:lnTo>
                    <a:lnTo>
                      <a:pt x="11200" y="5600"/>
                    </a:lnTo>
                    <a:lnTo>
                      <a:pt x="11350" y="5650"/>
                    </a:lnTo>
                    <a:lnTo>
                      <a:pt x="11650" y="5850"/>
                    </a:lnTo>
                    <a:lnTo>
                      <a:pt x="11850" y="6100"/>
                    </a:lnTo>
                    <a:lnTo>
                      <a:pt x="11950" y="6250"/>
                    </a:lnTo>
                    <a:lnTo>
                      <a:pt x="12000" y="6400"/>
                    </a:lnTo>
                    <a:lnTo>
                      <a:pt x="13550" y="12800"/>
                    </a:lnTo>
                    <a:lnTo>
                      <a:pt x="13550" y="12950"/>
                    </a:lnTo>
                    <a:lnTo>
                      <a:pt x="13550" y="13101"/>
                    </a:lnTo>
                    <a:lnTo>
                      <a:pt x="13500" y="13200"/>
                    </a:lnTo>
                    <a:lnTo>
                      <a:pt x="13450" y="13350"/>
                    </a:lnTo>
                    <a:lnTo>
                      <a:pt x="13350" y="13450"/>
                    </a:lnTo>
                    <a:lnTo>
                      <a:pt x="13200" y="13500"/>
                    </a:lnTo>
                    <a:lnTo>
                      <a:pt x="13100" y="13551"/>
                    </a:lnTo>
                    <a:lnTo>
                      <a:pt x="12950" y="13551"/>
                    </a:lnTo>
                    <a:lnTo>
                      <a:pt x="600" y="13551"/>
                    </a:lnTo>
                    <a:lnTo>
                      <a:pt x="450" y="13551"/>
                    </a:lnTo>
                    <a:lnTo>
                      <a:pt x="350" y="13500"/>
                    </a:lnTo>
                    <a:lnTo>
                      <a:pt x="200" y="13450"/>
                    </a:lnTo>
                    <a:lnTo>
                      <a:pt x="100" y="13350"/>
                    </a:lnTo>
                    <a:lnTo>
                      <a:pt x="50" y="13200"/>
                    </a:lnTo>
                    <a:lnTo>
                      <a:pt x="0" y="13101"/>
                    </a:lnTo>
                    <a:lnTo>
                      <a:pt x="0" y="12950"/>
                    </a:lnTo>
                    <a:lnTo>
                      <a:pt x="0" y="12800"/>
                    </a:lnTo>
                    <a:lnTo>
                      <a:pt x="1550" y="6400"/>
                    </a:lnTo>
                    <a:close/>
                    <a:moveTo>
                      <a:pt x="6400" y="9200"/>
                    </a:moveTo>
                    <a:lnTo>
                      <a:pt x="6400" y="6400"/>
                    </a:lnTo>
                    <a:lnTo>
                      <a:pt x="2550" y="6400"/>
                    </a:lnTo>
                    <a:lnTo>
                      <a:pt x="2400" y="6450"/>
                    </a:lnTo>
                    <a:lnTo>
                      <a:pt x="2300" y="6600"/>
                    </a:lnTo>
                    <a:lnTo>
                      <a:pt x="1700" y="9200"/>
                    </a:lnTo>
                    <a:lnTo>
                      <a:pt x="6400" y="9200"/>
                    </a:lnTo>
                    <a:close/>
                    <a:moveTo>
                      <a:pt x="6400" y="12800"/>
                    </a:moveTo>
                    <a:lnTo>
                      <a:pt x="6400" y="10000"/>
                    </a:lnTo>
                    <a:lnTo>
                      <a:pt x="1501" y="10000"/>
                    </a:lnTo>
                    <a:lnTo>
                      <a:pt x="850" y="12800"/>
                    </a:lnTo>
                    <a:lnTo>
                      <a:pt x="6400" y="12800"/>
                    </a:lnTo>
                    <a:close/>
                    <a:moveTo>
                      <a:pt x="7150" y="10000"/>
                    </a:moveTo>
                    <a:lnTo>
                      <a:pt x="7150" y="12800"/>
                    </a:lnTo>
                    <a:lnTo>
                      <a:pt x="12700" y="12800"/>
                    </a:lnTo>
                    <a:lnTo>
                      <a:pt x="12050" y="10000"/>
                    </a:lnTo>
                    <a:lnTo>
                      <a:pt x="7150" y="10000"/>
                    </a:lnTo>
                    <a:close/>
                    <a:moveTo>
                      <a:pt x="7150" y="6400"/>
                    </a:moveTo>
                    <a:lnTo>
                      <a:pt x="7150" y="9200"/>
                    </a:lnTo>
                    <a:lnTo>
                      <a:pt x="11850" y="9200"/>
                    </a:lnTo>
                    <a:lnTo>
                      <a:pt x="11250" y="6600"/>
                    </a:lnTo>
                    <a:lnTo>
                      <a:pt x="11150" y="6450"/>
                    </a:lnTo>
                    <a:lnTo>
                      <a:pt x="11050" y="6400"/>
                    </a:lnTo>
                    <a:lnTo>
                      <a:pt x="7150" y="6400"/>
                    </a:lnTo>
                    <a:close/>
                    <a:moveTo>
                      <a:pt x="5300" y="14200"/>
                    </a:moveTo>
                    <a:lnTo>
                      <a:pt x="8250" y="14200"/>
                    </a:lnTo>
                    <a:lnTo>
                      <a:pt x="8250" y="15750"/>
                    </a:lnTo>
                    <a:lnTo>
                      <a:pt x="11500" y="15750"/>
                    </a:lnTo>
                    <a:lnTo>
                      <a:pt x="11599" y="15750"/>
                    </a:lnTo>
                    <a:lnTo>
                      <a:pt x="11700" y="15850"/>
                    </a:lnTo>
                    <a:lnTo>
                      <a:pt x="11750" y="15900"/>
                    </a:lnTo>
                    <a:lnTo>
                      <a:pt x="11750" y="16000"/>
                    </a:lnTo>
                    <a:lnTo>
                      <a:pt x="11750" y="16100"/>
                    </a:lnTo>
                    <a:lnTo>
                      <a:pt x="11750" y="16200"/>
                    </a:lnTo>
                    <a:lnTo>
                      <a:pt x="11700" y="16300"/>
                    </a:lnTo>
                    <a:lnTo>
                      <a:pt x="11599" y="16350"/>
                    </a:lnTo>
                    <a:lnTo>
                      <a:pt x="11500" y="16400"/>
                    </a:lnTo>
                    <a:lnTo>
                      <a:pt x="2050" y="16400"/>
                    </a:lnTo>
                    <a:lnTo>
                      <a:pt x="1951" y="16350"/>
                    </a:lnTo>
                    <a:lnTo>
                      <a:pt x="1850" y="16300"/>
                    </a:lnTo>
                    <a:lnTo>
                      <a:pt x="1800" y="16200"/>
                    </a:lnTo>
                    <a:lnTo>
                      <a:pt x="1800" y="16100"/>
                    </a:lnTo>
                    <a:lnTo>
                      <a:pt x="1800" y="16000"/>
                    </a:lnTo>
                    <a:lnTo>
                      <a:pt x="1800" y="15900"/>
                    </a:lnTo>
                    <a:lnTo>
                      <a:pt x="1850" y="15850"/>
                    </a:lnTo>
                    <a:lnTo>
                      <a:pt x="1951" y="15750"/>
                    </a:lnTo>
                    <a:lnTo>
                      <a:pt x="2050" y="15750"/>
                    </a:lnTo>
                    <a:lnTo>
                      <a:pt x="5300" y="15750"/>
                    </a:lnTo>
                    <a:lnTo>
                      <a:pt x="5300" y="14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8" name="椭圆 57"/>
            <p:cNvSpPr/>
            <p:nvPr/>
          </p:nvSpPr>
          <p:spPr bwMode="auto">
            <a:xfrm>
              <a:off x="8335373" y="2595563"/>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nvGrpSpPr>
          <p:cNvPr id="61" name="组合 256"/>
          <p:cNvGrpSpPr/>
          <p:nvPr/>
        </p:nvGrpSpPr>
        <p:grpSpPr>
          <a:xfrm>
            <a:off x="7890174" y="3534371"/>
            <a:ext cx="348792" cy="380563"/>
            <a:chOff x="4504735" y="4568509"/>
            <a:chExt cx="416057" cy="395882"/>
          </a:xfrm>
        </p:grpSpPr>
        <p:pic>
          <p:nvPicPr>
            <p:cNvPr id="62" name="图片 61" descr="industry.png"/>
            <p:cNvPicPr>
              <a:picLocks noChangeAspect="1"/>
            </p:cNvPicPr>
            <p:nvPr/>
          </p:nvPicPr>
          <p:blipFill>
            <a:blip r:embed="rId2" cstate="print"/>
            <a:stretch>
              <a:fillRect/>
            </a:stretch>
          </p:blipFill>
          <p:spPr>
            <a:xfrm>
              <a:off x="4504735" y="4568509"/>
              <a:ext cx="355615" cy="395882"/>
            </a:xfrm>
            <a:prstGeom prst="rect">
              <a:avLst/>
            </a:prstGeom>
          </p:spPr>
        </p:pic>
        <p:pic>
          <p:nvPicPr>
            <p:cNvPr id="63" name="图片 62" descr="fan.png"/>
            <p:cNvPicPr>
              <a:picLocks noChangeAspect="1"/>
            </p:cNvPicPr>
            <p:nvPr/>
          </p:nvPicPr>
          <p:blipFill>
            <a:blip r:embed="rId3" cstate="print"/>
            <a:stretch>
              <a:fillRect/>
            </a:stretch>
          </p:blipFill>
          <p:spPr>
            <a:xfrm>
              <a:off x="4534292" y="4638384"/>
              <a:ext cx="157791" cy="159860"/>
            </a:xfrm>
            <a:prstGeom prst="rect">
              <a:avLst/>
            </a:prstGeom>
          </p:spPr>
        </p:pic>
        <p:sp>
          <p:nvSpPr>
            <p:cNvPr id="64" name="Freeform 138"/>
            <p:cNvSpPr>
              <a:spLocks noEditPoints="1"/>
            </p:cNvSpPr>
            <p:nvPr/>
          </p:nvSpPr>
          <p:spPr bwMode="auto">
            <a:xfrm>
              <a:off x="4722828" y="4619134"/>
              <a:ext cx="197964" cy="226243"/>
            </a:xfrm>
            <a:custGeom>
              <a:avLst/>
              <a:gdLst/>
              <a:ahLst/>
              <a:cxnLst>
                <a:cxn ang="0">
                  <a:pos x="3312" y="10580"/>
                </a:cxn>
                <a:cxn ang="0">
                  <a:pos x="4094" y="9430"/>
                </a:cxn>
                <a:cxn ang="0">
                  <a:pos x="5704" y="8096"/>
                </a:cxn>
                <a:cxn ang="0">
                  <a:pos x="5704" y="7268"/>
                </a:cxn>
                <a:cxn ang="0">
                  <a:pos x="4830" y="7268"/>
                </a:cxn>
                <a:cxn ang="0">
                  <a:pos x="3266" y="7728"/>
                </a:cxn>
                <a:cxn ang="0">
                  <a:pos x="3680" y="6716"/>
                </a:cxn>
                <a:cxn ang="0">
                  <a:pos x="4370" y="6256"/>
                </a:cxn>
                <a:cxn ang="0">
                  <a:pos x="6164" y="6256"/>
                </a:cxn>
                <a:cxn ang="0">
                  <a:pos x="6854" y="6670"/>
                </a:cxn>
                <a:cxn ang="0">
                  <a:pos x="7222" y="7406"/>
                </a:cxn>
                <a:cxn ang="0">
                  <a:pos x="7084" y="8280"/>
                </a:cxn>
                <a:cxn ang="0">
                  <a:pos x="6026" y="9384"/>
                </a:cxn>
                <a:cxn ang="0">
                  <a:pos x="7268" y="11178"/>
                </a:cxn>
                <a:cxn ang="0">
                  <a:pos x="10028" y="2024"/>
                </a:cxn>
                <a:cxn ang="0">
                  <a:pos x="5888" y="1472"/>
                </a:cxn>
                <a:cxn ang="0">
                  <a:pos x="3588" y="2346"/>
                </a:cxn>
                <a:cxn ang="0">
                  <a:pos x="1702" y="4002"/>
                </a:cxn>
                <a:cxn ang="0">
                  <a:pos x="322" y="6486"/>
                </a:cxn>
                <a:cxn ang="0">
                  <a:pos x="46" y="9430"/>
                </a:cxn>
                <a:cxn ang="0">
                  <a:pos x="920" y="12190"/>
                </a:cxn>
                <a:cxn ang="0">
                  <a:pos x="2714" y="14352"/>
                </a:cxn>
                <a:cxn ang="0">
                  <a:pos x="5198" y="15732"/>
                </a:cxn>
                <a:cxn ang="0">
                  <a:pos x="8142" y="16008"/>
                </a:cxn>
                <a:cxn ang="0">
                  <a:pos x="10902" y="15180"/>
                </a:cxn>
                <a:cxn ang="0">
                  <a:pos x="13156" y="13248"/>
                </a:cxn>
                <a:cxn ang="0">
                  <a:pos x="13248" y="10580"/>
                </a:cxn>
                <a:cxn ang="0">
                  <a:pos x="11730" y="13018"/>
                </a:cxn>
                <a:cxn ang="0">
                  <a:pos x="9798" y="14352"/>
                </a:cxn>
                <a:cxn ang="0">
                  <a:pos x="7360" y="14812"/>
                </a:cxn>
                <a:cxn ang="0">
                  <a:pos x="4968" y="14352"/>
                </a:cxn>
                <a:cxn ang="0">
                  <a:pos x="3036" y="13018"/>
                </a:cxn>
                <a:cxn ang="0">
                  <a:pos x="1702" y="11086"/>
                </a:cxn>
                <a:cxn ang="0">
                  <a:pos x="1242" y="8694"/>
                </a:cxn>
                <a:cxn ang="0">
                  <a:pos x="1702" y="6302"/>
                </a:cxn>
                <a:cxn ang="0">
                  <a:pos x="3036" y="4324"/>
                </a:cxn>
                <a:cxn ang="0">
                  <a:pos x="4600" y="3174"/>
                </a:cxn>
                <a:cxn ang="0">
                  <a:pos x="6532" y="2576"/>
                </a:cxn>
                <a:cxn ang="0">
                  <a:pos x="13524" y="8556"/>
                </a:cxn>
                <a:cxn ang="0">
                  <a:pos x="14629" y="10166"/>
                </a:cxn>
                <a:cxn ang="0">
                  <a:pos x="13156" y="6624"/>
                </a:cxn>
                <a:cxn ang="0">
                  <a:pos x="13478" y="7774"/>
                </a:cxn>
                <a:cxn ang="0">
                  <a:pos x="13248" y="4186"/>
                </a:cxn>
                <a:cxn ang="0">
                  <a:pos x="11730" y="4324"/>
                </a:cxn>
                <a:cxn ang="0">
                  <a:pos x="12098" y="3036"/>
                </a:cxn>
                <a:cxn ang="0">
                  <a:pos x="10166" y="10259"/>
                </a:cxn>
                <a:cxn ang="0">
                  <a:pos x="11362" y="6164"/>
                </a:cxn>
                <a:cxn ang="0">
                  <a:pos x="11362" y="10259"/>
                </a:cxn>
                <a:cxn ang="0">
                  <a:pos x="10166" y="9200"/>
                </a:cxn>
              </a:cxnLst>
              <a:rect l="0" t="0" r="r" b="b"/>
              <a:pathLst>
                <a:path w="14766" h="16054">
                  <a:moveTo>
                    <a:pt x="7268" y="11178"/>
                  </a:moveTo>
                  <a:lnTo>
                    <a:pt x="3174" y="11178"/>
                  </a:lnTo>
                  <a:lnTo>
                    <a:pt x="3220" y="10856"/>
                  </a:lnTo>
                  <a:lnTo>
                    <a:pt x="3312" y="10580"/>
                  </a:lnTo>
                  <a:lnTo>
                    <a:pt x="3450" y="10304"/>
                  </a:lnTo>
                  <a:lnTo>
                    <a:pt x="3588" y="10028"/>
                  </a:lnTo>
                  <a:lnTo>
                    <a:pt x="3818" y="9752"/>
                  </a:lnTo>
                  <a:lnTo>
                    <a:pt x="4094" y="9430"/>
                  </a:lnTo>
                  <a:lnTo>
                    <a:pt x="4462" y="9108"/>
                  </a:lnTo>
                  <a:lnTo>
                    <a:pt x="4922" y="8786"/>
                  </a:lnTo>
                  <a:lnTo>
                    <a:pt x="5428" y="8372"/>
                  </a:lnTo>
                  <a:lnTo>
                    <a:pt x="5704" y="8096"/>
                  </a:lnTo>
                  <a:lnTo>
                    <a:pt x="5842" y="7866"/>
                  </a:lnTo>
                  <a:lnTo>
                    <a:pt x="5842" y="7636"/>
                  </a:lnTo>
                  <a:lnTo>
                    <a:pt x="5842" y="7452"/>
                  </a:lnTo>
                  <a:lnTo>
                    <a:pt x="5704" y="7268"/>
                  </a:lnTo>
                  <a:lnTo>
                    <a:pt x="5520" y="7176"/>
                  </a:lnTo>
                  <a:lnTo>
                    <a:pt x="5290" y="7130"/>
                  </a:lnTo>
                  <a:lnTo>
                    <a:pt x="5060" y="7176"/>
                  </a:lnTo>
                  <a:lnTo>
                    <a:pt x="4830" y="7268"/>
                  </a:lnTo>
                  <a:lnTo>
                    <a:pt x="4784" y="7360"/>
                  </a:lnTo>
                  <a:lnTo>
                    <a:pt x="4692" y="7498"/>
                  </a:lnTo>
                  <a:lnTo>
                    <a:pt x="4646" y="7866"/>
                  </a:lnTo>
                  <a:lnTo>
                    <a:pt x="3266" y="7728"/>
                  </a:lnTo>
                  <a:lnTo>
                    <a:pt x="3358" y="7222"/>
                  </a:lnTo>
                  <a:lnTo>
                    <a:pt x="3450" y="7038"/>
                  </a:lnTo>
                  <a:lnTo>
                    <a:pt x="3542" y="6854"/>
                  </a:lnTo>
                  <a:lnTo>
                    <a:pt x="3680" y="6716"/>
                  </a:lnTo>
                  <a:lnTo>
                    <a:pt x="3818" y="6578"/>
                  </a:lnTo>
                  <a:lnTo>
                    <a:pt x="3956" y="6440"/>
                  </a:lnTo>
                  <a:lnTo>
                    <a:pt x="4140" y="6348"/>
                  </a:lnTo>
                  <a:lnTo>
                    <a:pt x="4370" y="6256"/>
                  </a:lnTo>
                  <a:lnTo>
                    <a:pt x="4646" y="6210"/>
                  </a:lnTo>
                  <a:lnTo>
                    <a:pt x="5244" y="6164"/>
                  </a:lnTo>
                  <a:lnTo>
                    <a:pt x="5888" y="6210"/>
                  </a:lnTo>
                  <a:lnTo>
                    <a:pt x="6164" y="6256"/>
                  </a:lnTo>
                  <a:lnTo>
                    <a:pt x="6348" y="6348"/>
                  </a:lnTo>
                  <a:lnTo>
                    <a:pt x="6532" y="6440"/>
                  </a:lnTo>
                  <a:lnTo>
                    <a:pt x="6716" y="6532"/>
                  </a:lnTo>
                  <a:lnTo>
                    <a:pt x="6854" y="6670"/>
                  </a:lnTo>
                  <a:lnTo>
                    <a:pt x="6992" y="6854"/>
                  </a:lnTo>
                  <a:lnTo>
                    <a:pt x="7084" y="7038"/>
                  </a:lnTo>
                  <a:lnTo>
                    <a:pt x="7176" y="7222"/>
                  </a:lnTo>
                  <a:lnTo>
                    <a:pt x="7222" y="7406"/>
                  </a:lnTo>
                  <a:lnTo>
                    <a:pt x="7222" y="7590"/>
                  </a:lnTo>
                  <a:lnTo>
                    <a:pt x="7222" y="7820"/>
                  </a:lnTo>
                  <a:lnTo>
                    <a:pt x="7176" y="8050"/>
                  </a:lnTo>
                  <a:lnTo>
                    <a:pt x="7084" y="8280"/>
                  </a:lnTo>
                  <a:lnTo>
                    <a:pt x="6947" y="8464"/>
                  </a:lnTo>
                  <a:lnTo>
                    <a:pt x="6808" y="8694"/>
                  </a:lnTo>
                  <a:lnTo>
                    <a:pt x="6578" y="8878"/>
                  </a:lnTo>
                  <a:lnTo>
                    <a:pt x="6026" y="9384"/>
                  </a:lnTo>
                  <a:lnTo>
                    <a:pt x="5474" y="9752"/>
                  </a:lnTo>
                  <a:lnTo>
                    <a:pt x="5106" y="10074"/>
                  </a:lnTo>
                  <a:lnTo>
                    <a:pt x="7268" y="10074"/>
                  </a:lnTo>
                  <a:lnTo>
                    <a:pt x="7268" y="11178"/>
                  </a:lnTo>
                  <a:close/>
                  <a:moveTo>
                    <a:pt x="6532" y="2576"/>
                  </a:moveTo>
                  <a:lnTo>
                    <a:pt x="6532" y="4002"/>
                  </a:lnTo>
                  <a:lnTo>
                    <a:pt x="8280" y="2990"/>
                  </a:lnTo>
                  <a:lnTo>
                    <a:pt x="10028" y="2024"/>
                  </a:lnTo>
                  <a:lnTo>
                    <a:pt x="8280" y="1012"/>
                  </a:lnTo>
                  <a:lnTo>
                    <a:pt x="6532" y="0"/>
                  </a:lnTo>
                  <a:lnTo>
                    <a:pt x="6532" y="1380"/>
                  </a:lnTo>
                  <a:lnTo>
                    <a:pt x="5888" y="1472"/>
                  </a:lnTo>
                  <a:lnTo>
                    <a:pt x="5290" y="1610"/>
                  </a:lnTo>
                  <a:lnTo>
                    <a:pt x="4692" y="1794"/>
                  </a:lnTo>
                  <a:lnTo>
                    <a:pt x="4140" y="2070"/>
                  </a:lnTo>
                  <a:lnTo>
                    <a:pt x="3588" y="2346"/>
                  </a:lnTo>
                  <a:lnTo>
                    <a:pt x="3082" y="2668"/>
                  </a:lnTo>
                  <a:lnTo>
                    <a:pt x="2622" y="3036"/>
                  </a:lnTo>
                  <a:lnTo>
                    <a:pt x="2162" y="3450"/>
                  </a:lnTo>
                  <a:lnTo>
                    <a:pt x="1702" y="4002"/>
                  </a:lnTo>
                  <a:lnTo>
                    <a:pt x="1288" y="4554"/>
                  </a:lnTo>
                  <a:lnTo>
                    <a:pt x="920" y="5152"/>
                  </a:lnTo>
                  <a:lnTo>
                    <a:pt x="598" y="5795"/>
                  </a:lnTo>
                  <a:lnTo>
                    <a:pt x="322" y="6486"/>
                  </a:lnTo>
                  <a:lnTo>
                    <a:pt x="138" y="7176"/>
                  </a:lnTo>
                  <a:lnTo>
                    <a:pt x="46" y="7912"/>
                  </a:lnTo>
                  <a:lnTo>
                    <a:pt x="0" y="8694"/>
                  </a:lnTo>
                  <a:lnTo>
                    <a:pt x="46" y="9430"/>
                  </a:lnTo>
                  <a:lnTo>
                    <a:pt x="138" y="10166"/>
                  </a:lnTo>
                  <a:lnTo>
                    <a:pt x="322" y="10856"/>
                  </a:lnTo>
                  <a:lnTo>
                    <a:pt x="598" y="11546"/>
                  </a:lnTo>
                  <a:lnTo>
                    <a:pt x="920" y="12190"/>
                  </a:lnTo>
                  <a:lnTo>
                    <a:pt x="1288" y="12788"/>
                  </a:lnTo>
                  <a:lnTo>
                    <a:pt x="1702" y="13386"/>
                  </a:lnTo>
                  <a:lnTo>
                    <a:pt x="2162" y="13892"/>
                  </a:lnTo>
                  <a:lnTo>
                    <a:pt x="2714" y="14352"/>
                  </a:lnTo>
                  <a:lnTo>
                    <a:pt x="3266" y="14812"/>
                  </a:lnTo>
                  <a:lnTo>
                    <a:pt x="3864" y="15180"/>
                  </a:lnTo>
                  <a:lnTo>
                    <a:pt x="4508" y="15502"/>
                  </a:lnTo>
                  <a:lnTo>
                    <a:pt x="5198" y="15732"/>
                  </a:lnTo>
                  <a:lnTo>
                    <a:pt x="5888" y="15916"/>
                  </a:lnTo>
                  <a:lnTo>
                    <a:pt x="6624" y="16008"/>
                  </a:lnTo>
                  <a:lnTo>
                    <a:pt x="7360" y="16054"/>
                  </a:lnTo>
                  <a:lnTo>
                    <a:pt x="8142" y="16008"/>
                  </a:lnTo>
                  <a:lnTo>
                    <a:pt x="8878" y="15916"/>
                  </a:lnTo>
                  <a:lnTo>
                    <a:pt x="9568" y="15732"/>
                  </a:lnTo>
                  <a:lnTo>
                    <a:pt x="10258" y="15502"/>
                  </a:lnTo>
                  <a:lnTo>
                    <a:pt x="10902" y="15180"/>
                  </a:lnTo>
                  <a:lnTo>
                    <a:pt x="11500" y="14812"/>
                  </a:lnTo>
                  <a:lnTo>
                    <a:pt x="12052" y="14352"/>
                  </a:lnTo>
                  <a:lnTo>
                    <a:pt x="12604" y="13892"/>
                  </a:lnTo>
                  <a:lnTo>
                    <a:pt x="13156" y="13248"/>
                  </a:lnTo>
                  <a:lnTo>
                    <a:pt x="13662" y="12558"/>
                  </a:lnTo>
                  <a:lnTo>
                    <a:pt x="14076" y="11776"/>
                  </a:lnTo>
                  <a:lnTo>
                    <a:pt x="14398" y="10948"/>
                  </a:lnTo>
                  <a:lnTo>
                    <a:pt x="13248" y="10580"/>
                  </a:lnTo>
                  <a:lnTo>
                    <a:pt x="12972" y="11270"/>
                  </a:lnTo>
                  <a:lnTo>
                    <a:pt x="12604" y="11914"/>
                  </a:lnTo>
                  <a:lnTo>
                    <a:pt x="12190" y="12512"/>
                  </a:lnTo>
                  <a:lnTo>
                    <a:pt x="11730" y="13018"/>
                  </a:lnTo>
                  <a:lnTo>
                    <a:pt x="11316" y="13432"/>
                  </a:lnTo>
                  <a:lnTo>
                    <a:pt x="10810" y="13800"/>
                  </a:lnTo>
                  <a:lnTo>
                    <a:pt x="10304" y="14076"/>
                  </a:lnTo>
                  <a:lnTo>
                    <a:pt x="9798" y="14352"/>
                  </a:lnTo>
                  <a:lnTo>
                    <a:pt x="9200" y="14536"/>
                  </a:lnTo>
                  <a:lnTo>
                    <a:pt x="8602" y="14720"/>
                  </a:lnTo>
                  <a:lnTo>
                    <a:pt x="8004" y="14812"/>
                  </a:lnTo>
                  <a:lnTo>
                    <a:pt x="7360" y="14812"/>
                  </a:lnTo>
                  <a:lnTo>
                    <a:pt x="6762" y="14812"/>
                  </a:lnTo>
                  <a:lnTo>
                    <a:pt x="6164" y="14720"/>
                  </a:lnTo>
                  <a:lnTo>
                    <a:pt x="5566" y="14536"/>
                  </a:lnTo>
                  <a:lnTo>
                    <a:pt x="4968" y="14352"/>
                  </a:lnTo>
                  <a:lnTo>
                    <a:pt x="4462" y="14076"/>
                  </a:lnTo>
                  <a:lnTo>
                    <a:pt x="3956" y="13800"/>
                  </a:lnTo>
                  <a:lnTo>
                    <a:pt x="3450" y="13432"/>
                  </a:lnTo>
                  <a:lnTo>
                    <a:pt x="3036" y="13018"/>
                  </a:lnTo>
                  <a:lnTo>
                    <a:pt x="2622" y="12604"/>
                  </a:lnTo>
                  <a:lnTo>
                    <a:pt x="2300" y="12144"/>
                  </a:lnTo>
                  <a:lnTo>
                    <a:pt x="1978" y="11638"/>
                  </a:lnTo>
                  <a:lnTo>
                    <a:pt x="1702" y="11086"/>
                  </a:lnTo>
                  <a:lnTo>
                    <a:pt x="1518" y="10534"/>
                  </a:lnTo>
                  <a:lnTo>
                    <a:pt x="1335" y="9936"/>
                  </a:lnTo>
                  <a:lnTo>
                    <a:pt x="1242" y="9292"/>
                  </a:lnTo>
                  <a:lnTo>
                    <a:pt x="1242" y="8694"/>
                  </a:lnTo>
                  <a:lnTo>
                    <a:pt x="1242" y="8050"/>
                  </a:lnTo>
                  <a:lnTo>
                    <a:pt x="1335" y="7452"/>
                  </a:lnTo>
                  <a:lnTo>
                    <a:pt x="1518" y="6854"/>
                  </a:lnTo>
                  <a:lnTo>
                    <a:pt x="1702" y="6302"/>
                  </a:lnTo>
                  <a:lnTo>
                    <a:pt x="1978" y="5750"/>
                  </a:lnTo>
                  <a:lnTo>
                    <a:pt x="2300" y="5244"/>
                  </a:lnTo>
                  <a:lnTo>
                    <a:pt x="2622" y="4784"/>
                  </a:lnTo>
                  <a:lnTo>
                    <a:pt x="3036" y="4324"/>
                  </a:lnTo>
                  <a:lnTo>
                    <a:pt x="3404" y="4002"/>
                  </a:lnTo>
                  <a:lnTo>
                    <a:pt x="3772" y="3680"/>
                  </a:lnTo>
                  <a:lnTo>
                    <a:pt x="4186" y="3450"/>
                  </a:lnTo>
                  <a:lnTo>
                    <a:pt x="4600" y="3174"/>
                  </a:lnTo>
                  <a:lnTo>
                    <a:pt x="5060" y="2990"/>
                  </a:lnTo>
                  <a:lnTo>
                    <a:pt x="5520" y="2806"/>
                  </a:lnTo>
                  <a:lnTo>
                    <a:pt x="6026" y="2668"/>
                  </a:lnTo>
                  <a:lnTo>
                    <a:pt x="6532" y="2576"/>
                  </a:lnTo>
                  <a:close/>
                  <a:moveTo>
                    <a:pt x="13432" y="9798"/>
                  </a:moveTo>
                  <a:lnTo>
                    <a:pt x="13524" y="9246"/>
                  </a:lnTo>
                  <a:lnTo>
                    <a:pt x="13524" y="8694"/>
                  </a:lnTo>
                  <a:lnTo>
                    <a:pt x="13524" y="8556"/>
                  </a:lnTo>
                  <a:lnTo>
                    <a:pt x="14766" y="8510"/>
                  </a:lnTo>
                  <a:lnTo>
                    <a:pt x="14766" y="8694"/>
                  </a:lnTo>
                  <a:lnTo>
                    <a:pt x="14720" y="9430"/>
                  </a:lnTo>
                  <a:lnTo>
                    <a:pt x="14629" y="10166"/>
                  </a:lnTo>
                  <a:lnTo>
                    <a:pt x="13432" y="9798"/>
                  </a:lnTo>
                  <a:close/>
                  <a:moveTo>
                    <a:pt x="13478" y="7774"/>
                  </a:moveTo>
                  <a:lnTo>
                    <a:pt x="13340" y="7176"/>
                  </a:lnTo>
                  <a:lnTo>
                    <a:pt x="13156" y="6624"/>
                  </a:lnTo>
                  <a:lnTo>
                    <a:pt x="14306" y="6164"/>
                  </a:lnTo>
                  <a:lnTo>
                    <a:pt x="14536" y="6946"/>
                  </a:lnTo>
                  <a:lnTo>
                    <a:pt x="14674" y="7728"/>
                  </a:lnTo>
                  <a:lnTo>
                    <a:pt x="13478" y="7774"/>
                  </a:lnTo>
                  <a:close/>
                  <a:moveTo>
                    <a:pt x="12834" y="5842"/>
                  </a:moveTo>
                  <a:lnTo>
                    <a:pt x="12558" y="5382"/>
                  </a:lnTo>
                  <a:lnTo>
                    <a:pt x="12282" y="4968"/>
                  </a:lnTo>
                  <a:lnTo>
                    <a:pt x="13248" y="4186"/>
                  </a:lnTo>
                  <a:lnTo>
                    <a:pt x="13662" y="4784"/>
                  </a:lnTo>
                  <a:lnTo>
                    <a:pt x="13984" y="5428"/>
                  </a:lnTo>
                  <a:lnTo>
                    <a:pt x="12834" y="5842"/>
                  </a:lnTo>
                  <a:close/>
                  <a:moveTo>
                    <a:pt x="11730" y="4324"/>
                  </a:moveTo>
                  <a:lnTo>
                    <a:pt x="11316" y="3956"/>
                  </a:lnTo>
                  <a:lnTo>
                    <a:pt x="10856" y="3588"/>
                  </a:lnTo>
                  <a:lnTo>
                    <a:pt x="11592" y="2622"/>
                  </a:lnTo>
                  <a:lnTo>
                    <a:pt x="12098" y="3036"/>
                  </a:lnTo>
                  <a:lnTo>
                    <a:pt x="12604" y="3450"/>
                  </a:lnTo>
                  <a:lnTo>
                    <a:pt x="12696" y="3588"/>
                  </a:lnTo>
                  <a:lnTo>
                    <a:pt x="11730" y="4324"/>
                  </a:lnTo>
                  <a:close/>
                  <a:moveTo>
                    <a:pt x="10166" y="10259"/>
                  </a:moveTo>
                  <a:lnTo>
                    <a:pt x="7682" y="10259"/>
                  </a:lnTo>
                  <a:lnTo>
                    <a:pt x="7682" y="9154"/>
                  </a:lnTo>
                  <a:lnTo>
                    <a:pt x="10166" y="6164"/>
                  </a:lnTo>
                  <a:lnTo>
                    <a:pt x="11362" y="6164"/>
                  </a:lnTo>
                  <a:lnTo>
                    <a:pt x="11362" y="9200"/>
                  </a:lnTo>
                  <a:lnTo>
                    <a:pt x="12006" y="9200"/>
                  </a:lnTo>
                  <a:lnTo>
                    <a:pt x="12006" y="10259"/>
                  </a:lnTo>
                  <a:lnTo>
                    <a:pt x="11362" y="10259"/>
                  </a:lnTo>
                  <a:lnTo>
                    <a:pt x="11362" y="11178"/>
                  </a:lnTo>
                  <a:lnTo>
                    <a:pt x="10166" y="11178"/>
                  </a:lnTo>
                  <a:lnTo>
                    <a:pt x="10166" y="10259"/>
                  </a:lnTo>
                  <a:close/>
                  <a:moveTo>
                    <a:pt x="10166" y="9200"/>
                  </a:moveTo>
                  <a:lnTo>
                    <a:pt x="8878" y="9200"/>
                  </a:lnTo>
                  <a:lnTo>
                    <a:pt x="10166" y="7636"/>
                  </a:lnTo>
                  <a:lnTo>
                    <a:pt x="10166" y="920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5" name="椭圆 64"/>
          <p:cNvSpPr/>
          <p:nvPr/>
        </p:nvSpPr>
        <p:spPr bwMode="auto">
          <a:xfrm>
            <a:off x="7851138" y="3519051"/>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66" name="TextBox 65"/>
          <p:cNvSpPr txBox="1"/>
          <p:nvPr/>
        </p:nvSpPr>
        <p:spPr>
          <a:xfrm>
            <a:off x="7877395" y="3935152"/>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环境管控</a:t>
            </a:r>
          </a:p>
        </p:txBody>
      </p:sp>
      <p:sp>
        <p:nvSpPr>
          <p:cNvPr id="67" name="TextBox 66"/>
          <p:cNvSpPr txBox="1"/>
          <p:nvPr/>
        </p:nvSpPr>
        <p:spPr>
          <a:xfrm>
            <a:off x="1596622" y="4608137"/>
            <a:ext cx="378152" cy="105227"/>
          </a:xfrm>
          <a:prstGeom prst="rect">
            <a:avLst/>
          </a:prstGeom>
          <a:noFill/>
        </p:spPr>
        <p:txBody>
          <a:bodyPr wrap="none" rtlCol="0">
            <a:prstTxWarp prst="textPlain">
              <a:avLst/>
            </a:prstTxWarp>
            <a:spAutoFit/>
          </a:bodyPr>
          <a:lstStyle/>
          <a:p>
            <a:r>
              <a:rPr lang="zh-CN" altLang="en-US" dirty="0" smtClean="0">
                <a:latin typeface="隶书" pitchFamily="49" charset="-122"/>
                <a:ea typeface="隶书" pitchFamily="49" charset="-122"/>
              </a:rPr>
              <a:t>先进教学</a:t>
            </a:r>
          </a:p>
        </p:txBody>
      </p:sp>
      <p:sp>
        <p:nvSpPr>
          <p:cNvPr id="68" name="TextBox 67"/>
          <p:cNvSpPr txBox="1"/>
          <p:nvPr/>
        </p:nvSpPr>
        <p:spPr>
          <a:xfrm>
            <a:off x="2230989" y="4604716"/>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数字图书馆</a:t>
            </a:r>
          </a:p>
        </p:txBody>
      </p:sp>
      <p:sp>
        <p:nvSpPr>
          <p:cNvPr id="69" name="TextBox 68"/>
          <p:cNvSpPr txBox="1"/>
          <p:nvPr/>
        </p:nvSpPr>
        <p:spPr>
          <a:xfrm>
            <a:off x="943546" y="4606030"/>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领先科研</a:t>
            </a:r>
          </a:p>
        </p:txBody>
      </p:sp>
      <p:grpSp>
        <p:nvGrpSpPr>
          <p:cNvPr id="70" name="组合 302"/>
          <p:cNvGrpSpPr/>
          <p:nvPr/>
        </p:nvGrpSpPr>
        <p:grpSpPr>
          <a:xfrm>
            <a:off x="1594381" y="4155747"/>
            <a:ext cx="406424" cy="396000"/>
            <a:chOff x="7054261" y="1423987"/>
            <a:chExt cx="406424" cy="396000"/>
          </a:xfrm>
        </p:grpSpPr>
        <p:sp>
          <p:nvSpPr>
            <p:cNvPr id="71" name="Freeform 105"/>
            <p:cNvSpPr>
              <a:spLocks noChangeAspect="1" noEditPoints="1"/>
            </p:cNvSpPr>
            <p:nvPr/>
          </p:nvSpPr>
          <p:spPr bwMode="auto">
            <a:xfrm>
              <a:off x="7106086" y="1493235"/>
              <a:ext cx="294263" cy="252000"/>
            </a:xfrm>
            <a:custGeom>
              <a:avLst/>
              <a:gdLst/>
              <a:ahLst/>
              <a:cxnLst>
                <a:cxn ang="0">
                  <a:pos x="13464" y="2024"/>
                </a:cxn>
                <a:cxn ang="0">
                  <a:pos x="16016" y="2024"/>
                </a:cxn>
                <a:cxn ang="0">
                  <a:pos x="16544" y="9196"/>
                </a:cxn>
                <a:cxn ang="0">
                  <a:pos x="15707" y="10384"/>
                </a:cxn>
                <a:cxn ang="0">
                  <a:pos x="14168" y="14168"/>
                </a:cxn>
                <a:cxn ang="0">
                  <a:pos x="8712" y="14168"/>
                </a:cxn>
                <a:cxn ang="0">
                  <a:pos x="8932" y="10384"/>
                </a:cxn>
                <a:cxn ang="0">
                  <a:pos x="8448" y="6952"/>
                </a:cxn>
                <a:cxn ang="0">
                  <a:pos x="8448" y="3036"/>
                </a:cxn>
                <a:cxn ang="0">
                  <a:pos x="7437" y="2024"/>
                </a:cxn>
                <a:cxn ang="0">
                  <a:pos x="10384" y="6336"/>
                </a:cxn>
                <a:cxn ang="0">
                  <a:pos x="10340" y="5324"/>
                </a:cxn>
                <a:cxn ang="0">
                  <a:pos x="10384" y="4488"/>
                </a:cxn>
                <a:cxn ang="0">
                  <a:pos x="10384" y="6336"/>
                </a:cxn>
                <a:cxn ang="0">
                  <a:pos x="15048" y="4356"/>
                </a:cxn>
                <a:cxn ang="0">
                  <a:pos x="14872" y="3784"/>
                </a:cxn>
                <a:cxn ang="0">
                  <a:pos x="14388" y="3916"/>
                </a:cxn>
                <a:cxn ang="0">
                  <a:pos x="14652" y="4048"/>
                </a:cxn>
                <a:cxn ang="0">
                  <a:pos x="14784" y="4092"/>
                </a:cxn>
                <a:cxn ang="0">
                  <a:pos x="14344" y="5192"/>
                </a:cxn>
                <a:cxn ang="0">
                  <a:pos x="13112" y="4752"/>
                </a:cxn>
                <a:cxn ang="0">
                  <a:pos x="12672" y="4620"/>
                </a:cxn>
                <a:cxn ang="0">
                  <a:pos x="12144" y="4620"/>
                </a:cxn>
                <a:cxn ang="0">
                  <a:pos x="11616" y="6336"/>
                </a:cxn>
                <a:cxn ang="0">
                  <a:pos x="12100" y="4884"/>
                </a:cxn>
                <a:cxn ang="0">
                  <a:pos x="12584" y="6336"/>
                </a:cxn>
                <a:cxn ang="0">
                  <a:pos x="12716" y="4884"/>
                </a:cxn>
                <a:cxn ang="0">
                  <a:pos x="14212" y="5368"/>
                </a:cxn>
                <a:cxn ang="0">
                  <a:pos x="13948" y="4620"/>
                </a:cxn>
                <a:cxn ang="0">
                  <a:pos x="13288" y="4796"/>
                </a:cxn>
                <a:cxn ang="0">
                  <a:pos x="13376" y="6247"/>
                </a:cxn>
                <a:cxn ang="0">
                  <a:pos x="14124" y="6247"/>
                </a:cxn>
                <a:cxn ang="0">
                  <a:pos x="13816" y="5588"/>
                </a:cxn>
                <a:cxn ang="0">
                  <a:pos x="13684" y="6072"/>
                </a:cxn>
                <a:cxn ang="0">
                  <a:pos x="13728" y="4884"/>
                </a:cxn>
                <a:cxn ang="0">
                  <a:pos x="14212" y="5368"/>
                </a:cxn>
                <a:cxn ang="0">
                  <a:pos x="10428" y="5368"/>
                </a:cxn>
                <a:cxn ang="0">
                  <a:pos x="10428" y="5588"/>
                </a:cxn>
                <a:cxn ang="0">
                  <a:pos x="13860" y="9196"/>
                </a:cxn>
                <a:cxn ang="0">
                  <a:pos x="8360" y="5764"/>
                </a:cxn>
                <a:cxn ang="0">
                  <a:pos x="5016" y="4224"/>
                </a:cxn>
                <a:cxn ang="0">
                  <a:pos x="0" y="7964"/>
                </a:cxn>
                <a:cxn ang="0">
                  <a:pos x="2156" y="14168"/>
                </a:cxn>
                <a:cxn ang="0">
                  <a:pos x="4532" y="14168"/>
                </a:cxn>
                <a:cxn ang="0">
                  <a:pos x="3388" y="8844"/>
                </a:cxn>
                <a:cxn ang="0">
                  <a:pos x="6820" y="7612"/>
                </a:cxn>
                <a:cxn ang="0">
                  <a:pos x="9284" y="5368"/>
                </a:cxn>
                <a:cxn ang="0">
                  <a:pos x="3299" y="132"/>
                </a:cxn>
                <a:cxn ang="0">
                  <a:pos x="2288" y="1188"/>
                </a:cxn>
                <a:cxn ang="0">
                  <a:pos x="2288" y="2684"/>
                </a:cxn>
                <a:cxn ang="0">
                  <a:pos x="3299" y="3740"/>
                </a:cxn>
                <a:cxn ang="0">
                  <a:pos x="4840" y="3740"/>
                </a:cxn>
                <a:cxn ang="0">
                  <a:pos x="5852" y="2684"/>
                </a:cxn>
                <a:cxn ang="0">
                  <a:pos x="5852" y="1188"/>
                </a:cxn>
                <a:cxn ang="0">
                  <a:pos x="4840" y="132"/>
                </a:cxn>
              </a:cxnLst>
              <a:rect l="0" t="0" r="r" b="b"/>
              <a:pathLst>
                <a:path w="16544" h="14168">
                  <a:moveTo>
                    <a:pt x="9503" y="572"/>
                  </a:moveTo>
                  <a:lnTo>
                    <a:pt x="10516" y="572"/>
                  </a:lnTo>
                  <a:lnTo>
                    <a:pt x="10428" y="2024"/>
                  </a:lnTo>
                  <a:lnTo>
                    <a:pt x="13464" y="2024"/>
                  </a:lnTo>
                  <a:lnTo>
                    <a:pt x="13376" y="572"/>
                  </a:lnTo>
                  <a:lnTo>
                    <a:pt x="14388" y="572"/>
                  </a:lnTo>
                  <a:lnTo>
                    <a:pt x="14476" y="2024"/>
                  </a:lnTo>
                  <a:lnTo>
                    <a:pt x="16016" y="2024"/>
                  </a:lnTo>
                  <a:lnTo>
                    <a:pt x="16544" y="2024"/>
                  </a:lnTo>
                  <a:lnTo>
                    <a:pt x="16544" y="2552"/>
                  </a:lnTo>
                  <a:lnTo>
                    <a:pt x="16544" y="8712"/>
                  </a:lnTo>
                  <a:lnTo>
                    <a:pt x="16544" y="9196"/>
                  </a:lnTo>
                  <a:lnTo>
                    <a:pt x="16016" y="9196"/>
                  </a:lnTo>
                  <a:lnTo>
                    <a:pt x="14872" y="9196"/>
                  </a:lnTo>
                  <a:lnTo>
                    <a:pt x="14960" y="10384"/>
                  </a:lnTo>
                  <a:lnTo>
                    <a:pt x="15707" y="10384"/>
                  </a:lnTo>
                  <a:lnTo>
                    <a:pt x="15707" y="11000"/>
                  </a:lnTo>
                  <a:lnTo>
                    <a:pt x="15004" y="11000"/>
                  </a:lnTo>
                  <a:lnTo>
                    <a:pt x="15180" y="14168"/>
                  </a:lnTo>
                  <a:lnTo>
                    <a:pt x="14168" y="14168"/>
                  </a:lnTo>
                  <a:lnTo>
                    <a:pt x="13992" y="11000"/>
                  </a:lnTo>
                  <a:lnTo>
                    <a:pt x="9900" y="11000"/>
                  </a:lnTo>
                  <a:lnTo>
                    <a:pt x="9724" y="14168"/>
                  </a:lnTo>
                  <a:lnTo>
                    <a:pt x="8712" y="14168"/>
                  </a:lnTo>
                  <a:lnTo>
                    <a:pt x="8888" y="11000"/>
                  </a:lnTo>
                  <a:lnTo>
                    <a:pt x="8140" y="11000"/>
                  </a:lnTo>
                  <a:lnTo>
                    <a:pt x="8140" y="10384"/>
                  </a:lnTo>
                  <a:lnTo>
                    <a:pt x="8932" y="10384"/>
                  </a:lnTo>
                  <a:lnTo>
                    <a:pt x="8976" y="9196"/>
                  </a:lnTo>
                  <a:lnTo>
                    <a:pt x="7437" y="9196"/>
                  </a:lnTo>
                  <a:lnTo>
                    <a:pt x="7437" y="7700"/>
                  </a:lnTo>
                  <a:lnTo>
                    <a:pt x="8448" y="6952"/>
                  </a:lnTo>
                  <a:lnTo>
                    <a:pt x="8448" y="8184"/>
                  </a:lnTo>
                  <a:lnTo>
                    <a:pt x="15488" y="8184"/>
                  </a:lnTo>
                  <a:lnTo>
                    <a:pt x="15488" y="3036"/>
                  </a:lnTo>
                  <a:lnTo>
                    <a:pt x="8448" y="3036"/>
                  </a:lnTo>
                  <a:lnTo>
                    <a:pt x="8448" y="5192"/>
                  </a:lnTo>
                  <a:lnTo>
                    <a:pt x="7437" y="5456"/>
                  </a:lnTo>
                  <a:lnTo>
                    <a:pt x="7437" y="2552"/>
                  </a:lnTo>
                  <a:lnTo>
                    <a:pt x="7437" y="2024"/>
                  </a:lnTo>
                  <a:lnTo>
                    <a:pt x="7920" y="2024"/>
                  </a:lnTo>
                  <a:lnTo>
                    <a:pt x="9416" y="2024"/>
                  </a:lnTo>
                  <a:lnTo>
                    <a:pt x="9503" y="572"/>
                  </a:lnTo>
                  <a:close/>
                  <a:moveTo>
                    <a:pt x="10384" y="6336"/>
                  </a:moveTo>
                  <a:lnTo>
                    <a:pt x="10384" y="6072"/>
                  </a:lnTo>
                  <a:lnTo>
                    <a:pt x="9944" y="6072"/>
                  </a:lnTo>
                  <a:lnTo>
                    <a:pt x="9944" y="5324"/>
                  </a:lnTo>
                  <a:lnTo>
                    <a:pt x="10340" y="5324"/>
                  </a:lnTo>
                  <a:lnTo>
                    <a:pt x="10340" y="5060"/>
                  </a:lnTo>
                  <a:lnTo>
                    <a:pt x="9944" y="5060"/>
                  </a:lnTo>
                  <a:lnTo>
                    <a:pt x="9944" y="4488"/>
                  </a:lnTo>
                  <a:lnTo>
                    <a:pt x="10384" y="4488"/>
                  </a:lnTo>
                  <a:lnTo>
                    <a:pt x="10384" y="4224"/>
                  </a:lnTo>
                  <a:lnTo>
                    <a:pt x="9460" y="4224"/>
                  </a:lnTo>
                  <a:lnTo>
                    <a:pt x="9460" y="6336"/>
                  </a:lnTo>
                  <a:lnTo>
                    <a:pt x="10384" y="6336"/>
                  </a:lnTo>
                  <a:close/>
                  <a:moveTo>
                    <a:pt x="15048" y="5192"/>
                  </a:moveTo>
                  <a:lnTo>
                    <a:pt x="15048" y="5016"/>
                  </a:lnTo>
                  <a:lnTo>
                    <a:pt x="14696" y="5016"/>
                  </a:lnTo>
                  <a:lnTo>
                    <a:pt x="15048" y="4356"/>
                  </a:lnTo>
                  <a:lnTo>
                    <a:pt x="15048" y="4181"/>
                  </a:lnTo>
                  <a:lnTo>
                    <a:pt x="15048" y="4004"/>
                  </a:lnTo>
                  <a:lnTo>
                    <a:pt x="15004" y="3872"/>
                  </a:lnTo>
                  <a:lnTo>
                    <a:pt x="14872" y="3784"/>
                  </a:lnTo>
                  <a:lnTo>
                    <a:pt x="14696" y="3784"/>
                  </a:lnTo>
                  <a:lnTo>
                    <a:pt x="14564" y="3784"/>
                  </a:lnTo>
                  <a:lnTo>
                    <a:pt x="14432" y="3828"/>
                  </a:lnTo>
                  <a:lnTo>
                    <a:pt x="14388" y="3916"/>
                  </a:lnTo>
                  <a:lnTo>
                    <a:pt x="14344" y="4048"/>
                  </a:lnTo>
                  <a:lnTo>
                    <a:pt x="14344" y="4312"/>
                  </a:lnTo>
                  <a:lnTo>
                    <a:pt x="14652" y="4312"/>
                  </a:lnTo>
                  <a:lnTo>
                    <a:pt x="14652" y="4048"/>
                  </a:lnTo>
                  <a:lnTo>
                    <a:pt x="14652" y="4004"/>
                  </a:lnTo>
                  <a:lnTo>
                    <a:pt x="14696" y="4004"/>
                  </a:lnTo>
                  <a:lnTo>
                    <a:pt x="14740" y="4004"/>
                  </a:lnTo>
                  <a:lnTo>
                    <a:pt x="14784" y="4092"/>
                  </a:lnTo>
                  <a:lnTo>
                    <a:pt x="14740" y="4268"/>
                  </a:lnTo>
                  <a:lnTo>
                    <a:pt x="14696" y="4356"/>
                  </a:lnTo>
                  <a:lnTo>
                    <a:pt x="14344" y="5016"/>
                  </a:lnTo>
                  <a:lnTo>
                    <a:pt x="14344" y="5192"/>
                  </a:lnTo>
                  <a:lnTo>
                    <a:pt x="15048" y="5192"/>
                  </a:lnTo>
                  <a:close/>
                  <a:moveTo>
                    <a:pt x="13156" y="6336"/>
                  </a:moveTo>
                  <a:lnTo>
                    <a:pt x="13156" y="4840"/>
                  </a:lnTo>
                  <a:lnTo>
                    <a:pt x="13112" y="4752"/>
                  </a:lnTo>
                  <a:lnTo>
                    <a:pt x="13068" y="4664"/>
                  </a:lnTo>
                  <a:lnTo>
                    <a:pt x="12936" y="4620"/>
                  </a:lnTo>
                  <a:lnTo>
                    <a:pt x="12848" y="4620"/>
                  </a:lnTo>
                  <a:lnTo>
                    <a:pt x="12672" y="4620"/>
                  </a:lnTo>
                  <a:lnTo>
                    <a:pt x="12540" y="4708"/>
                  </a:lnTo>
                  <a:lnTo>
                    <a:pt x="12408" y="4620"/>
                  </a:lnTo>
                  <a:lnTo>
                    <a:pt x="12276" y="4620"/>
                  </a:lnTo>
                  <a:lnTo>
                    <a:pt x="12144" y="4620"/>
                  </a:lnTo>
                  <a:lnTo>
                    <a:pt x="12012" y="4664"/>
                  </a:lnTo>
                  <a:lnTo>
                    <a:pt x="12012" y="4620"/>
                  </a:lnTo>
                  <a:lnTo>
                    <a:pt x="11616" y="4620"/>
                  </a:lnTo>
                  <a:lnTo>
                    <a:pt x="11616" y="6336"/>
                  </a:lnTo>
                  <a:lnTo>
                    <a:pt x="12012" y="6336"/>
                  </a:lnTo>
                  <a:lnTo>
                    <a:pt x="12012" y="4972"/>
                  </a:lnTo>
                  <a:lnTo>
                    <a:pt x="12056" y="4884"/>
                  </a:lnTo>
                  <a:lnTo>
                    <a:pt x="12100" y="4884"/>
                  </a:lnTo>
                  <a:lnTo>
                    <a:pt x="12144" y="4884"/>
                  </a:lnTo>
                  <a:lnTo>
                    <a:pt x="12188" y="4972"/>
                  </a:lnTo>
                  <a:lnTo>
                    <a:pt x="12188" y="6336"/>
                  </a:lnTo>
                  <a:lnTo>
                    <a:pt x="12584" y="6336"/>
                  </a:lnTo>
                  <a:lnTo>
                    <a:pt x="12584" y="4972"/>
                  </a:lnTo>
                  <a:lnTo>
                    <a:pt x="12584" y="4884"/>
                  </a:lnTo>
                  <a:lnTo>
                    <a:pt x="12672" y="4884"/>
                  </a:lnTo>
                  <a:lnTo>
                    <a:pt x="12716" y="4884"/>
                  </a:lnTo>
                  <a:lnTo>
                    <a:pt x="12716" y="4972"/>
                  </a:lnTo>
                  <a:lnTo>
                    <a:pt x="12716" y="6336"/>
                  </a:lnTo>
                  <a:lnTo>
                    <a:pt x="13156" y="6336"/>
                  </a:lnTo>
                  <a:close/>
                  <a:moveTo>
                    <a:pt x="14212" y="5368"/>
                  </a:moveTo>
                  <a:lnTo>
                    <a:pt x="14212" y="4928"/>
                  </a:lnTo>
                  <a:lnTo>
                    <a:pt x="14212" y="4796"/>
                  </a:lnTo>
                  <a:lnTo>
                    <a:pt x="14124" y="4708"/>
                  </a:lnTo>
                  <a:lnTo>
                    <a:pt x="13948" y="4620"/>
                  </a:lnTo>
                  <a:lnTo>
                    <a:pt x="13728" y="4620"/>
                  </a:lnTo>
                  <a:lnTo>
                    <a:pt x="13508" y="4620"/>
                  </a:lnTo>
                  <a:lnTo>
                    <a:pt x="13376" y="4708"/>
                  </a:lnTo>
                  <a:lnTo>
                    <a:pt x="13288" y="4796"/>
                  </a:lnTo>
                  <a:lnTo>
                    <a:pt x="13245" y="4972"/>
                  </a:lnTo>
                  <a:lnTo>
                    <a:pt x="13245" y="5984"/>
                  </a:lnTo>
                  <a:lnTo>
                    <a:pt x="13288" y="6160"/>
                  </a:lnTo>
                  <a:lnTo>
                    <a:pt x="13376" y="6247"/>
                  </a:lnTo>
                  <a:lnTo>
                    <a:pt x="13508" y="6336"/>
                  </a:lnTo>
                  <a:lnTo>
                    <a:pt x="13728" y="6336"/>
                  </a:lnTo>
                  <a:lnTo>
                    <a:pt x="13948" y="6336"/>
                  </a:lnTo>
                  <a:lnTo>
                    <a:pt x="14124" y="6247"/>
                  </a:lnTo>
                  <a:lnTo>
                    <a:pt x="14212" y="6160"/>
                  </a:lnTo>
                  <a:lnTo>
                    <a:pt x="14212" y="5984"/>
                  </a:lnTo>
                  <a:lnTo>
                    <a:pt x="14212" y="5588"/>
                  </a:lnTo>
                  <a:lnTo>
                    <a:pt x="13816" y="5588"/>
                  </a:lnTo>
                  <a:lnTo>
                    <a:pt x="13816" y="5984"/>
                  </a:lnTo>
                  <a:lnTo>
                    <a:pt x="13772" y="6072"/>
                  </a:lnTo>
                  <a:lnTo>
                    <a:pt x="13728" y="6072"/>
                  </a:lnTo>
                  <a:lnTo>
                    <a:pt x="13684" y="6072"/>
                  </a:lnTo>
                  <a:lnTo>
                    <a:pt x="13684" y="5984"/>
                  </a:lnTo>
                  <a:lnTo>
                    <a:pt x="13684" y="4972"/>
                  </a:lnTo>
                  <a:lnTo>
                    <a:pt x="13684" y="4884"/>
                  </a:lnTo>
                  <a:lnTo>
                    <a:pt x="13728" y="4884"/>
                  </a:lnTo>
                  <a:lnTo>
                    <a:pt x="13772" y="4884"/>
                  </a:lnTo>
                  <a:lnTo>
                    <a:pt x="13816" y="4972"/>
                  </a:lnTo>
                  <a:lnTo>
                    <a:pt x="13816" y="5368"/>
                  </a:lnTo>
                  <a:lnTo>
                    <a:pt x="14212" y="5368"/>
                  </a:lnTo>
                  <a:close/>
                  <a:moveTo>
                    <a:pt x="11484" y="5368"/>
                  </a:moveTo>
                  <a:lnTo>
                    <a:pt x="11484" y="5104"/>
                  </a:lnTo>
                  <a:lnTo>
                    <a:pt x="10428" y="5104"/>
                  </a:lnTo>
                  <a:lnTo>
                    <a:pt x="10428" y="5368"/>
                  </a:lnTo>
                  <a:lnTo>
                    <a:pt x="11484" y="5368"/>
                  </a:lnTo>
                  <a:close/>
                  <a:moveTo>
                    <a:pt x="11484" y="5852"/>
                  </a:moveTo>
                  <a:lnTo>
                    <a:pt x="11484" y="5588"/>
                  </a:lnTo>
                  <a:lnTo>
                    <a:pt x="10428" y="5588"/>
                  </a:lnTo>
                  <a:lnTo>
                    <a:pt x="10428" y="5852"/>
                  </a:lnTo>
                  <a:lnTo>
                    <a:pt x="11484" y="5852"/>
                  </a:lnTo>
                  <a:close/>
                  <a:moveTo>
                    <a:pt x="13948" y="10384"/>
                  </a:moveTo>
                  <a:lnTo>
                    <a:pt x="13860" y="9196"/>
                  </a:lnTo>
                  <a:lnTo>
                    <a:pt x="10032" y="9196"/>
                  </a:lnTo>
                  <a:lnTo>
                    <a:pt x="9944" y="10384"/>
                  </a:lnTo>
                  <a:lnTo>
                    <a:pt x="13948" y="10384"/>
                  </a:lnTo>
                  <a:close/>
                  <a:moveTo>
                    <a:pt x="8360" y="5764"/>
                  </a:moveTo>
                  <a:lnTo>
                    <a:pt x="8316" y="5676"/>
                  </a:lnTo>
                  <a:lnTo>
                    <a:pt x="6996" y="6028"/>
                  </a:lnTo>
                  <a:lnTo>
                    <a:pt x="5852" y="4224"/>
                  </a:lnTo>
                  <a:lnTo>
                    <a:pt x="5016" y="4224"/>
                  </a:lnTo>
                  <a:lnTo>
                    <a:pt x="4092" y="5456"/>
                  </a:lnTo>
                  <a:lnTo>
                    <a:pt x="3168" y="4224"/>
                  </a:lnTo>
                  <a:lnTo>
                    <a:pt x="2156" y="4224"/>
                  </a:lnTo>
                  <a:lnTo>
                    <a:pt x="0" y="7964"/>
                  </a:lnTo>
                  <a:lnTo>
                    <a:pt x="440" y="8360"/>
                  </a:lnTo>
                  <a:lnTo>
                    <a:pt x="2244" y="6732"/>
                  </a:lnTo>
                  <a:lnTo>
                    <a:pt x="2332" y="8888"/>
                  </a:lnTo>
                  <a:lnTo>
                    <a:pt x="2156" y="14168"/>
                  </a:lnTo>
                  <a:lnTo>
                    <a:pt x="3432" y="14168"/>
                  </a:lnTo>
                  <a:lnTo>
                    <a:pt x="3740" y="9680"/>
                  </a:lnTo>
                  <a:lnTo>
                    <a:pt x="4312" y="9680"/>
                  </a:lnTo>
                  <a:lnTo>
                    <a:pt x="4532" y="14168"/>
                  </a:lnTo>
                  <a:lnTo>
                    <a:pt x="5940" y="14168"/>
                  </a:lnTo>
                  <a:lnTo>
                    <a:pt x="5632" y="8888"/>
                  </a:lnTo>
                  <a:lnTo>
                    <a:pt x="5632" y="8844"/>
                  </a:lnTo>
                  <a:lnTo>
                    <a:pt x="3388" y="8844"/>
                  </a:lnTo>
                  <a:lnTo>
                    <a:pt x="5632" y="8448"/>
                  </a:lnTo>
                  <a:lnTo>
                    <a:pt x="5764" y="6468"/>
                  </a:lnTo>
                  <a:lnTo>
                    <a:pt x="6732" y="7524"/>
                  </a:lnTo>
                  <a:lnTo>
                    <a:pt x="6820" y="7612"/>
                  </a:lnTo>
                  <a:lnTo>
                    <a:pt x="8756" y="6247"/>
                  </a:lnTo>
                  <a:lnTo>
                    <a:pt x="8668" y="6116"/>
                  </a:lnTo>
                  <a:lnTo>
                    <a:pt x="9416" y="5588"/>
                  </a:lnTo>
                  <a:lnTo>
                    <a:pt x="9284" y="5368"/>
                  </a:lnTo>
                  <a:lnTo>
                    <a:pt x="8360" y="5764"/>
                  </a:lnTo>
                  <a:close/>
                  <a:moveTo>
                    <a:pt x="4092" y="0"/>
                  </a:moveTo>
                  <a:lnTo>
                    <a:pt x="3696" y="44"/>
                  </a:lnTo>
                  <a:lnTo>
                    <a:pt x="3299" y="132"/>
                  </a:lnTo>
                  <a:lnTo>
                    <a:pt x="2992" y="308"/>
                  </a:lnTo>
                  <a:lnTo>
                    <a:pt x="2684" y="572"/>
                  </a:lnTo>
                  <a:lnTo>
                    <a:pt x="2464" y="837"/>
                  </a:lnTo>
                  <a:lnTo>
                    <a:pt x="2288" y="1188"/>
                  </a:lnTo>
                  <a:lnTo>
                    <a:pt x="2156" y="1540"/>
                  </a:lnTo>
                  <a:lnTo>
                    <a:pt x="2112" y="1936"/>
                  </a:lnTo>
                  <a:lnTo>
                    <a:pt x="2156" y="2332"/>
                  </a:lnTo>
                  <a:lnTo>
                    <a:pt x="2288" y="2684"/>
                  </a:lnTo>
                  <a:lnTo>
                    <a:pt x="2464" y="3036"/>
                  </a:lnTo>
                  <a:lnTo>
                    <a:pt x="2684" y="3300"/>
                  </a:lnTo>
                  <a:lnTo>
                    <a:pt x="2992" y="3564"/>
                  </a:lnTo>
                  <a:lnTo>
                    <a:pt x="3299" y="3740"/>
                  </a:lnTo>
                  <a:lnTo>
                    <a:pt x="3696" y="3872"/>
                  </a:lnTo>
                  <a:lnTo>
                    <a:pt x="4092" y="3872"/>
                  </a:lnTo>
                  <a:lnTo>
                    <a:pt x="4488" y="3872"/>
                  </a:lnTo>
                  <a:lnTo>
                    <a:pt x="4840" y="3740"/>
                  </a:lnTo>
                  <a:lnTo>
                    <a:pt x="5148" y="3564"/>
                  </a:lnTo>
                  <a:lnTo>
                    <a:pt x="5456" y="3300"/>
                  </a:lnTo>
                  <a:lnTo>
                    <a:pt x="5676" y="3036"/>
                  </a:lnTo>
                  <a:lnTo>
                    <a:pt x="5852" y="2684"/>
                  </a:lnTo>
                  <a:lnTo>
                    <a:pt x="5984" y="2332"/>
                  </a:lnTo>
                  <a:lnTo>
                    <a:pt x="6028" y="1936"/>
                  </a:lnTo>
                  <a:lnTo>
                    <a:pt x="5984" y="1540"/>
                  </a:lnTo>
                  <a:lnTo>
                    <a:pt x="5852" y="1188"/>
                  </a:lnTo>
                  <a:lnTo>
                    <a:pt x="5676" y="837"/>
                  </a:lnTo>
                  <a:lnTo>
                    <a:pt x="5456" y="572"/>
                  </a:lnTo>
                  <a:lnTo>
                    <a:pt x="5148" y="308"/>
                  </a:lnTo>
                  <a:lnTo>
                    <a:pt x="4840" y="132"/>
                  </a:lnTo>
                  <a:lnTo>
                    <a:pt x="4488" y="44"/>
                  </a:lnTo>
                  <a:lnTo>
                    <a:pt x="4092"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 name="椭圆 71"/>
            <p:cNvSpPr/>
            <p:nvPr/>
          </p:nvSpPr>
          <p:spPr bwMode="auto">
            <a:xfrm>
              <a:off x="7054261" y="1423987"/>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grpSp>
      <p:grpSp>
        <p:nvGrpSpPr>
          <p:cNvPr id="73" name="组合 347"/>
          <p:cNvGrpSpPr/>
          <p:nvPr/>
        </p:nvGrpSpPr>
        <p:grpSpPr>
          <a:xfrm>
            <a:off x="915155" y="4153887"/>
            <a:ext cx="406424" cy="396000"/>
            <a:chOff x="5787436" y="2114549"/>
            <a:chExt cx="406424" cy="396000"/>
          </a:xfrm>
        </p:grpSpPr>
        <p:grpSp>
          <p:nvGrpSpPr>
            <p:cNvPr id="74" name="组合 340"/>
            <p:cNvGrpSpPr>
              <a:grpSpLocks noChangeAspect="1"/>
            </p:cNvGrpSpPr>
            <p:nvPr/>
          </p:nvGrpSpPr>
          <p:grpSpPr>
            <a:xfrm>
              <a:off x="5835850" y="2181228"/>
              <a:ext cx="318976" cy="252000"/>
              <a:chOff x="2987873" y="4367213"/>
              <a:chExt cx="354170" cy="279804"/>
            </a:xfrm>
            <a:solidFill>
              <a:srgbClr val="0070C0"/>
            </a:solidFill>
          </p:grpSpPr>
          <p:sp>
            <p:nvSpPr>
              <p:cNvPr id="76" name="Freeform 133"/>
              <p:cNvSpPr>
                <a:spLocks/>
              </p:cNvSpPr>
              <p:nvPr/>
            </p:nvSpPr>
            <p:spPr bwMode="auto">
              <a:xfrm>
                <a:off x="3133725" y="4367213"/>
                <a:ext cx="208318" cy="276225"/>
              </a:xfrm>
              <a:custGeom>
                <a:avLst/>
                <a:gdLst/>
                <a:ahLst/>
                <a:cxnLst>
                  <a:cxn ang="0">
                    <a:pos x="5650" y="14700"/>
                  </a:cxn>
                  <a:cxn ang="0">
                    <a:pos x="1500" y="10000"/>
                  </a:cxn>
                  <a:cxn ang="0">
                    <a:pos x="5700" y="10700"/>
                  </a:cxn>
                  <a:cxn ang="0">
                    <a:pos x="8000" y="10750"/>
                  </a:cxn>
                  <a:cxn ang="0">
                    <a:pos x="8900" y="10050"/>
                  </a:cxn>
                  <a:cxn ang="0">
                    <a:pos x="9500" y="9100"/>
                  </a:cxn>
                  <a:cxn ang="0">
                    <a:pos x="9850" y="8050"/>
                  </a:cxn>
                  <a:cxn ang="0">
                    <a:pos x="9800" y="6950"/>
                  </a:cxn>
                  <a:cxn ang="0">
                    <a:pos x="9500" y="5900"/>
                  </a:cxn>
                  <a:cxn ang="0">
                    <a:pos x="9050" y="5100"/>
                  </a:cxn>
                  <a:cxn ang="0">
                    <a:pos x="8450" y="4400"/>
                  </a:cxn>
                  <a:cxn ang="0">
                    <a:pos x="8400" y="8300"/>
                  </a:cxn>
                  <a:cxn ang="0">
                    <a:pos x="5450" y="8200"/>
                  </a:cxn>
                  <a:cxn ang="0">
                    <a:pos x="4150" y="8800"/>
                  </a:cxn>
                  <a:cxn ang="0">
                    <a:pos x="3700" y="7350"/>
                  </a:cxn>
                  <a:cxn ang="0">
                    <a:pos x="2700" y="7700"/>
                  </a:cxn>
                  <a:cxn ang="0">
                    <a:pos x="2700" y="6900"/>
                  </a:cxn>
                  <a:cxn ang="0">
                    <a:pos x="4600" y="6500"/>
                  </a:cxn>
                  <a:cxn ang="0">
                    <a:pos x="6450" y="2750"/>
                  </a:cxn>
                  <a:cxn ang="0">
                    <a:pos x="6800" y="2600"/>
                  </a:cxn>
                  <a:cxn ang="0">
                    <a:pos x="7950" y="750"/>
                  </a:cxn>
                  <a:cxn ang="0">
                    <a:pos x="7600" y="0"/>
                  </a:cxn>
                  <a:cxn ang="0">
                    <a:pos x="9750" y="1650"/>
                  </a:cxn>
                  <a:cxn ang="0">
                    <a:pos x="8450" y="2900"/>
                  </a:cxn>
                  <a:cxn ang="0">
                    <a:pos x="9150" y="3400"/>
                  </a:cxn>
                  <a:cxn ang="0">
                    <a:pos x="9750" y="4000"/>
                  </a:cxn>
                  <a:cxn ang="0">
                    <a:pos x="10250" y="4700"/>
                  </a:cxn>
                  <a:cxn ang="0">
                    <a:pos x="10650" y="5400"/>
                  </a:cxn>
                  <a:cxn ang="0">
                    <a:pos x="11050" y="6800"/>
                  </a:cxn>
                  <a:cxn ang="0">
                    <a:pos x="11050" y="8250"/>
                  </a:cxn>
                  <a:cxn ang="0">
                    <a:pos x="10650" y="9650"/>
                  </a:cxn>
                  <a:cxn ang="0">
                    <a:pos x="10050" y="10600"/>
                  </a:cxn>
                  <a:cxn ang="0">
                    <a:pos x="9500" y="11150"/>
                  </a:cxn>
                  <a:cxn ang="0">
                    <a:pos x="8850" y="11700"/>
                  </a:cxn>
                  <a:cxn ang="0">
                    <a:pos x="9700" y="14700"/>
                  </a:cxn>
                  <a:cxn ang="0">
                    <a:pos x="10950" y="16250"/>
                  </a:cxn>
                  <a:cxn ang="0">
                    <a:pos x="0" y="14700"/>
                  </a:cxn>
                </a:cxnLst>
                <a:rect l="0" t="0" r="r" b="b"/>
                <a:pathLst>
                  <a:path w="11100" h="16250">
                    <a:moveTo>
                      <a:pt x="0" y="14700"/>
                    </a:moveTo>
                    <a:lnTo>
                      <a:pt x="5650" y="14700"/>
                    </a:lnTo>
                    <a:lnTo>
                      <a:pt x="5650" y="12050"/>
                    </a:lnTo>
                    <a:lnTo>
                      <a:pt x="1500" y="10000"/>
                    </a:lnTo>
                    <a:lnTo>
                      <a:pt x="2050" y="8950"/>
                    </a:lnTo>
                    <a:lnTo>
                      <a:pt x="5700" y="10700"/>
                    </a:lnTo>
                    <a:lnTo>
                      <a:pt x="7950" y="10700"/>
                    </a:lnTo>
                    <a:lnTo>
                      <a:pt x="8000" y="10750"/>
                    </a:lnTo>
                    <a:lnTo>
                      <a:pt x="8450" y="10400"/>
                    </a:lnTo>
                    <a:lnTo>
                      <a:pt x="8900" y="10050"/>
                    </a:lnTo>
                    <a:lnTo>
                      <a:pt x="9251" y="9600"/>
                    </a:lnTo>
                    <a:lnTo>
                      <a:pt x="9500" y="9100"/>
                    </a:lnTo>
                    <a:lnTo>
                      <a:pt x="9700" y="8600"/>
                    </a:lnTo>
                    <a:lnTo>
                      <a:pt x="9850" y="8050"/>
                    </a:lnTo>
                    <a:lnTo>
                      <a:pt x="9850" y="7500"/>
                    </a:lnTo>
                    <a:lnTo>
                      <a:pt x="9800" y="6950"/>
                    </a:lnTo>
                    <a:lnTo>
                      <a:pt x="9700" y="6450"/>
                    </a:lnTo>
                    <a:lnTo>
                      <a:pt x="9500" y="5900"/>
                    </a:lnTo>
                    <a:lnTo>
                      <a:pt x="9300" y="5500"/>
                    </a:lnTo>
                    <a:lnTo>
                      <a:pt x="9050" y="5100"/>
                    </a:lnTo>
                    <a:lnTo>
                      <a:pt x="8750" y="4750"/>
                    </a:lnTo>
                    <a:lnTo>
                      <a:pt x="8450" y="4400"/>
                    </a:lnTo>
                    <a:lnTo>
                      <a:pt x="6900" y="7600"/>
                    </a:lnTo>
                    <a:lnTo>
                      <a:pt x="8400" y="8300"/>
                    </a:lnTo>
                    <a:lnTo>
                      <a:pt x="7850" y="9400"/>
                    </a:lnTo>
                    <a:lnTo>
                      <a:pt x="5450" y="8200"/>
                    </a:lnTo>
                    <a:lnTo>
                      <a:pt x="5000" y="9200"/>
                    </a:lnTo>
                    <a:lnTo>
                      <a:pt x="4150" y="8800"/>
                    </a:lnTo>
                    <a:lnTo>
                      <a:pt x="4650" y="7850"/>
                    </a:lnTo>
                    <a:lnTo>
                      <a:pt x="3700" y="7350"/>
                    </a:lnTo>
                    <a:lnTo>
                      <a:pt x="3350" y="8050"/>
                    </a:lnTo>
                    <a:lnTo>
                      <a:pt x="2700" y="7700"/>
                    </a:lnTo>
                    <a:lnTo>
                      <a:pt x="3000" y="7050"/>
                    </a:lnTo>
                    <a:lnTo>
                      <a:pt x="2700" y="6900"/>
                    </a:lnTo>
                    <a:lnTo>
                      <a:pt x="3250" y="5800"/>
                    </a:lnTo>
                    <a:lnTo>
                      <a:pt x="4600" y="6500"/>
                    </a:lnTo>
                    <a:lnTo>
                      <a:pt x="6300" y="2950"/>
                    </a:lnTo>
                    <a:lnTo>
                      <a:pt x="6450" y="2750"/>
                    </a:lnTo>
                    <a:lnTo>
                      <a:pt x="6600" y="2650"/>
                    </a:lnTo>
                    <a:lnTo>
                      <a:pt x="6800" y="2600"/>
                    </a:lnTo>
                    <a:lnTo>
                      <a:pt x="7050" y="2650"/>
                    </a:lnTo>
                    <a:lnTo>
                      <a:pt x="7950" y="750"/>
                    </a:lnTo>
                    <a:lnTo>
                      <a:pt x="7350" y="500"/>
                    </a:lnTo>
                    <a:lnTo>
                      <a:pt x="7600" y="0"/>
                    </a:lnTo>
                    <a:lnTo>
                      <a:pt x="10000" y="1150"/>
                    </a:lnTo>
                    <a:lnTo>
                      <a:pt x="9750" y="1650"/>
                    </a:lnTo>
                    <a:lnTo>
                      <a:pt x="9200" y="1350"/>
                    </a:lnTo>
                    <a:lnTo>
                      <a:pt x="8450" y="2900"/>
                    </a:lnTo>
                    <a:lnTo>
                      <a:pt x="8800" y="3150"/>
                    </a:lnTo>
                    <a:lnTo>
                      <a:pt x="9150" y="3400"/>
                    </a:lnTo>
                    <a:lnTo>
                      <a:pt x="9450" y="3700"/>
                    </a:lnTo>
                    <a:lnTo>
                      <a:pt x="9750" y="4000"/>
                    </a:lnTo>
                    <a:lnTo>
                      <a:pt x="10000" y="4350"/>
                    </a:lnTo>
                    <a:lnTo>
                      <a:pt x="10250" y="4700"/>
                    </a:lnTo>
                    <a:lnTo>
                      <a:pt x="10450" y="5050"/>
                    </a:lnTo>
                    <a:lnTo>
                      <a:pt x="10650" y="5400"/>
                    </a:lnTo>
                    <a:lnTo>
                      <a:pt x="10900" y="6100"/>
                    </a:lnTo>
                    <a:lnTo>
                      <a:pt x="11050" y="6800"/>
                    </a:lnTo>
                    <a:lnTo>
                      <a:pt x="11100" y="7500"/>
                    </a:lnTo>
                    <a:lnTo>
                      <a:pt x="11050" y="8250"/>
                    </a:lnTo>
                    <a:lnTo>
                      <a:pt x="10900" y="8950"/>
                    </a:lnTo>
                    <a:lnTo>
                      <a:pt x="10650" y="9650"/>
                    </a:lnTo>
                    <a:lnTo>
                      <a:pt x="10250" y="10300"/>
                    </a:lnTo>
                    <a:lnTo>
                      <a:pt x="10050" y="10600"/>
                    </a:lnTo>
                    <a:lnTo>
                      <a:pt x="9800" y="10900"/>
                    </a:lnTo>
                    <a:lnTo>
                      <a:pt x="9500" y="11150"/>
                    </a:lnTo>
                    <a:lnTo>
                      <a:pt x="9200" y="11450"/>
                    </a:lnTo>
                    <a:lnTo>
                      <a:pt x="8850" y="11700"/>
                    </a:lnTo>
                    <a:lnTo>
                      <a:pt x="8500" y="11900"/>
                    </a:lnTo>
                    <a:lnTo>
                      <a:pt x="9700" y="14700"/>
                    </a:lnTo>
                    <a:lnTo>
                      <a:pt x="10950" y="14700"/>
                    </a:lnTo>
                    <a:lnTo>
                      <a:pt x="10950" y="16250"/>
                    </a:lnTo>
                    <a:lnTo>
                      <a:pt x="0" y="16250"/>
                    </a:lnTo>
                    <a:lnTo>
                      <a:pt x="0" y="1470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77" name="组合 194"/>
              <p:cNvGrpSpPr/>
              <p:nvPr/>
            </p:nvGrpSpPr>
            <p:grpSpPr>
              <a:xfrm>
                <a:off x="2987873" y="4474483"/>
                <a:ext cx="313415" cy="172534"/>
                <a:chOff x="5133738" y="5274079"/>
                <a:chExt cx="1060450" cy="644525"/>
              </a:xfrm>
              <a:grpFill/>
            </p:grpSpPr>
            <p:sp>
              <p:nvSpPr>
                <p:cNvPr id="78" name="Freeform 158"/>
                <p:cNvSpPr>
                  <a:spLocks noEditPoints="1"/>
                </p:cNvSpPr>
                <p:nvPr/>
              </p:nvSpPr>
              <p:spPr bwMode="auto">
                <a:xfrm>
                  <a:off x="5543313" y="5274079"/>
                  <a:ext cx="244475" cy="587375"/>
                </a:xfrm>
                <a:custGeom>
                  <a:avLst/>
                  <a:gdLst/>
                  <a:ahLst/>
                  <a:cxnLst>
                    <a:cxn ang="0">
                      <a:pos x="432" y="1296"/>
                    </a:cxn>
                    <a:cxn ang="0">
                      <a:pos x="432" y="7440"/>
                    </a:cxn>
                    <a:cxn ang="0">
                      <a:pos x="480" y="7728"/>
                    </a:cxn>
                    <a:cxn ang="0">
                      <a:pos x="576" y="7968"/>
                    </a:cxn>
                    <a:cxn ang="0">
                      <a:pos x="672" y="8208"/>
                    </a:cxn>
                    <a:cxn ang="0">
                      <a:pos x="864" y="8448"/>
                    </a:cxn>
                    <a:cxn ang="0">
                      <a:pos x="1104" y="8640"/>
                    </a:cxn>
                    <a:cxn ang="0">
                      <a:pos x="1344" y="8736"/>
                    </a:cxn>
                    <a:cxn ang="0">
                      <a:pos x="1584" y="8832"/>
                    </a:cxn>
                    <a:cxn ang="0">
                      <a:pos x="1872" y="8880"/>
                    </a:cxn>
                    <a:cxn ang="0">
                      <a:pos x="2208" y="8832"/>
                    </a:cxn>
                    <a:cxn ang="0">
                      <a:pos x="2448" y="8736"/>
                    </a:cxn>
                    <a:cxn ang="0">
                      <a:pos x="2688" y="8640"/>
                    </a:cxn>
                    <a:cxn ang="0">
                      <a:pos x="2928" y="8448"/>
                    </a:cxn>
                    <a:cxn ang="0">
                      <a:pos x="3072" y="8208"/>
                    </a:cxn>
                    <a:cxn ang="0">
                      <a:pos x="3216" y="7968"/>
                    </a:cxn>
                    <a:cxn ang="0">
                      <a:pos x="3312" y="7728"/>
                    </a:cxn>
                    <a:cxn ang="0">
                      <a:pos x="3360" y="7440"/>
                    </a:cxn>
                    <a:cxn ang="0">
                      <a:pos x="3360" y="1296"/>
                    </a:cxn>
                    <a:cxn ang="0">
                      <a:pos x="3504" y="1296"/>
                    </a:cxn>
                    <a:cxn ang="0">
                      <a:pos x="3696" y="1296"/>
                    </a:cxn>
                    <a:cxn ang="0">
                      <a:pos x="3696" y="1056"/>
                    </a:cxn>
                    <a:cxn ang="0">
                      <a:pos x="3696" y="192"/>
                    </a:cxn>
                    <a:cxn ang="0">
                      <a:pos x="3696" y="0"/>
                    </a:cxn>
                    <a:cxn ang="0">
                      <a:pos x="3504" y="0"/>
                    </a:cxn>
                    <a:cxn ang="0">
                      <a:pos x="240" y="0"/>
                    </a:cxn>
                    <a:cxn ang="0">
                      <a:pos x="0" y="0"/>
                    </a:cxn>
                    <a:cxn ang="0">
                      <a:pos x="0" y="192"/>
                    </a:cxn>
                    <a:cxn ang="0">
                      <a:pos x="0" y="1056"/>
                    </a:cxn>
                    <a:cxn ang="0">
                      <a:pos x="0" y="1296"/>
                    </a:cxn>
                    <a:cxn ang="0">
                      <a:pos x="240" y="1296"/>
                    </a:cxn>
                    <a:cxn ang="0">
                      <a:pos x="432" y="1296"/>
                    </a:cxn>
                    <a:cxn ang="0">
                      <a:pos x="480" y="432"/>
                    </a:cxn>
                    <a:cxn ang="0">
                      <a:pos x="3264" y="432"/>
                    </a:cxn>
                    <a:cxn ang="0">
                      <a:pos x="3264" y="864"/>
                    </a:cxn>
                    <a:cxn ang="0">
                      <a:pos x="3120" y="864"/>
                    </a:cxn>
                    <a:cxn ang="0">
                      <a:pos x="2928" y="864"/>
                    </a:cxn>
                    <a:cxn ang="0">
                      <a:pos x="2928" y="1056"/>
                    </a:cxn>
                    <a:cxn ang="0">
                      <a:pos x="2928" y="7440"/>
                    </a:cxn>
                    <a:cxn ang="0">
                      <a:pos x="2880" y="7632"/>
                    </a:cxn>
                    <a:cxn ang="0">
                      <a:pos x="2832" y="7824"/>
                    </a:cxn>
                    <a:cxn ang="0">
                      <a:pos x="2736" y="7968"/>
                    </a:cxn>
                    <a:cxn ang="0">
                      <a:pos x="2592" y="8112"/>
                    </a:cxn>
                    <a:cxn ang="0">
                      <a:pos x="2448" y="8256"/>
                    </a:cxn>
                    <a:cxn ang="0">
                      <a:pos x="2304" y="8352"/>
                    </a:cxn>
                    <a:cxn ang="0">
                      <a:pos x="2112" y="8400"/>
                    </a:cxn>
                    <a:cxn ang="0">
                      <a:pos x="1872" y="8448"/>
                    </a:cxn>
                    <a:cxn ang="0">
                      <a:pos x="1680" y="8400"/>
                    </a:cxn>
                    <a:cxn ang="0">
                      <a:pos x="1488" y="8352"/>
                    </a:cxn>
                    <a:cxn ang="0">
                      <a:pos x="1344" y="8256"/>
                    </a:cxn>
                    <a:cxn ang="0">
                      <a:pos x="1200" y="8112"/>
                    </a:cxn>
                    <a:cxn ang="0">
                      <a:pos x="1056" y="7968"/>
                    </a:cxn>
                    <a:cxn ang="0">
                      <a:pos x="960" y="7824"/>
                    </a:cxn>
                    <a:cxn ang="0">
                      <a:pos x="912" y="7632"/>
                    </a:cxn>
                    <a:cxn ang="0">
                      <a:pos x="864" y="7440"/>
                    </a:cxn>
                    <a:cxn ang="0">
                      <a:pos x="864" y="1056"/>
                    </a:cxn>
                    <a:cxn ang="0">
                      <a:pos x="864" y="864"/>
                    </a:cxn>
                    <a:cxn ang="0">
                      <a:pos x="672" y="864"/>
                    </a:cxn>
                    <a:cxn ang="0">
                      <a:pos x="480" y="864"/>
                    </a:cxn>
                    <a:cxn ang="0">
                      <a:pos x="480" y="432"/>
                    </a:cxn>
                  </a:cxnLst>
                  <a:rect l="0" t="0" r="r" b="b"/>
                  <a:pathLst>
                    <a:path w="3696" h="8880">
                      <a:moveTo>
                        <a:pt x="432" y="1296"/>
                      </a:moveTo>
                      <a:lnTo>
                        <a:pt x="432" y="7440"/>
                      </a:lnTo>
                      <a:lnTo>
                        <a:pt x="480" y="7728"/>
                      </a:lnTo>
                      <a:lnTo>
                        <a:pt x="576" y="7968"/>
                      </a:lnTo>
                      <a:lnTo>
                        <a:pt x="672" y="8208"/>
                      </a:lnTo>
                      <a:lnTo>
                        <a:pt x="864" y="8448"/>
                      </a:lnTo>
                      <a:lnTo>
                        <a:pt x="1104" y="8640"/>
                      </a:lnTo>
                      <a:lnTo>
                        <a:pt x="1344" y="8736"/>
                      </a:lnTo>
                      <a:lnTo>
                        <a:pt x="1584" y="8832"/>
                      </a:lnTo>
                      <a:lnTo>
                        <a:pt x="1872" y="8880"/>
                      </a:lnTo>
                      <a:lnTo>
                        <a:pt x="2208" y="8832"/>
                      </a:lnTo>
                      <a:lnTo>
                        <a:pt x="2448" y="8736"/>
                      </a:lnTo>
                      <a:lnTo>
                        <a:pt x="2688" y="8640"/>
                      </a:lnTo>
                      <a:lnTo>
                        <a:pt x="2928" y="8448"/>
                      </a:lnTo>
                      <a:lnTo>
                        <a:pt x="3072" y="8208"/>
                      </a:lnTo>
                      <a:lnTo>
                        <a:pt x="3216" y="7968"/>
                      </a:lnTo>
                      <a:lnTo>
                        <a:pt x="3312" y="7728"/>
                      </a:lnTo>
                      <a:lnTo>
                        <a:pt x="3360" y="7440"/>
                      </a:lnTo>
                      <a:lnTo>
                        <a:pt x="3360" y="1296"/>
                      </a:lnTo>
                      <a:lnTo>
                        <a:pt x="3504" y="1296"/>
                      </a:lnTo>
                      <a:lnTo>
                        <a:pt x="3696" y="1296"/>
                      </a:lnTo>
                      <a:lnTo>
                        <a:pt x="3696" y="1056"/>
                      </a:lnTo>
                      <a:lnTo>
                        <a:pt x="3696" y="192"/>
                      </a:lnTo>
                      <a:lnTo>
                        <a:pt x="3696" y="0"/>
                      </a:lnTo>
                      <a:lnTo>
                        <a:pt x="3504" y="0"/>
                      </a:lnTo>
                      <a:lnTo>
                        <a:pt x="240" y="0"/>
                      </a:lnTo>
                      <a:lnTo>
                        <a:pt x="0" y="0"/>
                      </a:lnTo>
                      <a:lnTo>
                        <a:pt x="0" y="192"/>
                      </a:lnTo>
                      <a:lnTo>
                        <a:pt x="0" y="1056"/>
                      </a:lnTo>
                      <a:lnTo>
                        <a:pt x="0" y="1296"/>
                      </a:lnTo>
                      <a:lnTo>
                        <a:pt x="240" y="1296"/>
                      </a:lnTo>
                      <a:lnTo>
                        <a:pt x="432" y="1296"/>
                      </a:lnTo>
                      <a:close/>
                      <a:moveTo>
                        <a:pt x="480" y="432"/>
                      </a:moveTo>
                      <a:lnTo>
                        <a:pt x="3264" y="432"/>
                      </a:lnTo>
                      <a:lnTo>
                        <a:pt x="3264" y="864"/>
                      </a:lnTo>
                      <a:lnTo>
                        <a:pt x="3120" y="864"/>
                      </a:lnTo>
                      <a:lnTo>
                        <a:pt x="2928" y="864"/>
                      </a:lnTo>
                      <a:lnTo>
                        <a:pt x="2928" y="1056"/>
                      </a:lnTo>
                      <a:lnTo>
                        <a:pt x="2928" y="7440"/>
                      </a:lnTo>
                      <a:lnTo>
                        <a:pt x="2880" y="7632"/>
                      </a:lnTo>
                      <a:lnTo>
                        <a:pt x="2832" y="7824"/>
                      </a:lnTo>
                      <a:lnTo>
                        <a:pt x="2736" y="7968"/>
                      </a:lnTo>
                      <a:lnTo>
                        <a:pt x="2592" y="8112"/>
                      </a:lnTo>
                      <a:lnTo>
                        <a:pt x="2448" y="8256"/>
                      </a:lnTo>
                      <a:lnTo>
                        <a:pt x="2304" y="8352"/>
                      </a:lnTo>
                      <a:lnTo>
                        <a:pt x="2112" y="8400"/>
                      </a:lnTo>
                      <a:lnTo>
                        <a:pt x="1872" y="8448"/>
                      </a:lnTo>
                      <a:lnTo>
                        <a:pt x="1680" y="8400"/>
                      </a:lnTo>
                      <a:lnTo>
                        <a:pt x="1488" y="8352"/>
                      </a:lnTo>
                      <a:lnTo>
                        <a:pt x="1344" y="8256"/>
                      </a:lnTo>
                      <a:lnTo>
                        <a:pt x="1200" y="8112"/>
                      </a:lnTo>
                      <a:lnTo>
                        <a:pt x="1056" y="7968"/>
                      </a:lnTo>
                      <a:lnTo>
                        <a:pt x="960" y="7824"/>
                      </a:lnTo>
                      <a:lnTo>
                        <a:pt x="912" y="7632"/>
                      </a:lnTo>
                      <a:lnTo>
                        <a:pt x="864" y="7440"/>
                      </a:lnTo>
                      <a:lnTo>
                        <a:pt x="864" y="1056"/>
                      </a:lnTo>
                      <a:lnTo>
                        <a:pt x="864" y="864"/>
                      </a:lnTo>
                      <a:lnTo>
                        <a:pt x="672" y="864"/>
                      </a:lnTo>
                      <a:lnTo>
                        <a:pt x="480" y="864"/>
                      </a:lnTo>
                      <a:lnTo>
                        <a:pt x="480" y="4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79" name="组合 193"/>
                <p:cNvGrpSpPr/>
                <p:nvPr/>
              </p:nvGrpSpPr>
              <p:grpSpPr>
                <a:xfrm>
                  <a:off x="5133738" y="5274079"/>
                  <a:ext cx="1060450" cy="644525"/>
                  <a:chOff x="5133738" y="5274079"/>
                  <a:chExt cx="1060450" cy="644525"/>
                </a:xfrm>
                <a:grpFill/>
              </p:grpSpPr>
              <p:sp>
                <p:nvSpPr>
                  <p:cNvPr id="80" name="Freeform 159"/>
                  <p:cNvSpPr>
                    <a:spLocks/>
                  </p:cNvSpPr>
                  <p:nvPr/>
                </p:nvSpPr>
                <p:spPr bwMode="auto">
                  <a:xfrm>
                    <a:off x="5625863" y="5505854"/>
                    <a:ext cx="85725" cy="295275"/>
                  </a:xfrm>
                  <a:custGeom>
                    <a:avLst/>
                    <a:gdLst/>
                    <a:ahLst/>
                    <a:cxnLst>
                      <a:cxn ang="0">
                        <a:pos x="672" y="4464"/>
                      </a:cxn>
                      <a:cxn ang="0">
                        <a:pos x="912" y="4416"/>
                      </a:cxn>
                      <a:cxn ang="0">
                        <a:pos x="1104" y="4272"/>
                      </a:cxn>
                      <a:cxn ang="0">
                        <a:pos x="1248" y="4080"/>
                      </a:cxn>
                      <a:cxn ang="0">
                        <a:pos x="1296" y="3840"/>
                      </a:cxn>
                      <a:cxn ang="0">
                        <a:pos x="1296" y="0"/>
                      </a:cxn>
                      <a:cxn ang="0">
                        <a:pos x="0" y="0"/>
                      </a:cxn>
                      <a:cxn ang="0">
                        <a:pos x="0" y="3840"/>
                      </a:cxn>
                      <a:cxn ang="0">
                        <a:pos x="48" y="4080"/>
                      </a:cxn>
                      <a:cxn ang="0">
                        <a:pos x="192" y="4272"/>
                      </a:cxn>
                      <a:cxn ang="0">
                        <a:pos x="384" y="4416"/>
                      </a:cxn>
                      <a:cxn ang="0">
                        <a:pos x="672" y="4464"/>
                      </a:cxn>
                    </a:cxnLst>
                    <a:rect l="0" t="0" r="r" b="b"/>
                    <a:pathLst>
                      <a:path w="1296" h="4464">
                        <a:moveTo>
                          <a:pt x="672" y="4464"/>
                        </a:moveTo>
                        <a:lnTo>
                          <a:pt x="912" y="4416"/>
                        </a:lnTo>
                        <a:lnTo>
                          <a:pt x="1104" y="4272"/>
                        </a:lnTo>
                        <a:lnTo>
                          <a:pt x="1248" y="4080"/>
                        </a:lnTo>
                        <a:lnTo>
                          <a:pt x="1296" y="3840"/>
                        </a:lnTo>
                        <a:lnTo>
                          <a:pt x="1296" y="0"/>
                        </a:lnTo>
                        <a:lnTo>
                          <a:pt x="0" y="0"/>
                        </a:lnTo>
                        <a:lnTo>
                          <a:pt x="0" y="3840"/>
                        </a:lnTo>
                        <a:lnTo>
                          <a:pt x="48" y="4080"/>
                        </a:lnTo>
                        <a:lnTo>
                          <a:pt x="192" y="4272"/>
                        </a:lnTo>
                        <a:lnTo>
                          <a:pt x="384" y="4416"/>
                        </a:lnTo>
                        <a:lnTo>
                          <a:pt x="672" y="44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160"/>
                  <p:cNvSpPr>
                    <a:spLocks/>
                  </p:cNvSpPr>
                  <p:nvPr/>
                </p:nvSpPr>
                <p:spPr bwMode="auto">
                  <a:xfrm>
                    <a:off x="5905263" y="5505854"/>
                    <a:ext cx="85725" cy="295275"/>
                  </a:xfrm>
                  <a:custGeom>
                    <a:avLst/>
                    <a:gdLst/>
                    <a:ahLst/>
                    <a:cxnLst>
                      <a:cxn ang="0">
                        <a:pos x="624" y="4464"/>
                      </a:cxn>
                      <a:cxn ang="0">
                        <a:pos x="912" y="4416"/>
                      </a:cxn>
                      <a:cxn ang="0">
                        <a:pos x="1104" y="4272"/>
                      </a:cxn>
                      <a:cxn ang="0">
                        <a:pos x="1248" y="4080"/>
                      </a:cxn>
                      <a:cxn ang="0">
                        <a:pos x="1296" y="3840"/>
                      </a:cxn>
                      <a:cxn ang="0">
                        <a:pos x="1296" y="0"/>
                      </a:cxn>
                      <a:cxn ang="0">
                        <a:pos x="0" y="0"/>
                      </a:cxn>
                      <a:cxn ang="0">
                        <a:pos x="0" y="3840"/>
                      </a:cxn>
                      <a:cxn ang="0">
                        <a:pos x="48" y="4080"/>
                      </a:cxn>
                      <a:cxn ang="0">
                        <a:pos x="192" y="4272"/>
                      </a:cxn>
                      <a:cxn ang="0">
                        <a:pos x="384" y="4416"/>
                      </a:cxn>
                      <a:cxn ang="0">
                        <a:pos x="624" y="4464"/>
                      </a:cxn>
                    </a:cxnLst>
                    <a:rect l="0" t="0" r="r" b="b"/>
                    <a:pathLst>
                      <a:path w="1296" h="4464">
                        <a:moveTo>
                          <a:pt x="624" y="4464"/>
                        </a:moveTo>
                        <a:lnTo>
                          <a:pt x="912" y="4416"/>
                        </a:lnTo>
                        <a:lnTo>
                          <a:pt x="1104" y="4272"/>
                        </a:lnTo>
                        <a:lnTo>
                          <a:pt x="1248" y="4080"/>
                        </a:lnTo>
                        <a:lnTo>
                          <a:pt x="1296" y="3840"/>
                        </a:lnTo>
                        <a:lnTo>
                          <a:pt x="1296" y="0"/>
                        </a:lnTo>
                        <a:lnTo>
                          <a:pt x="0" y="0"/>
                        </a:lnTo>
                        <a:lnTo>
                          <a:pt x="0" y="3840"/>
                        </a:lnTo>
                        <a:lnTo>
                          <a:pt x="48" y="4080"/>
                        </a:lnTo>
                        <a:lnTo>
                          <a:pt x="192" y="4272"/>
                        </a:lnTo>
                        <a:lnTo>
                          <a:pt x="384" y="4416"/>
                        </a:lnTo>
                        <a:lnTo>
                          <a:pt x="624" y="44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161"/>
                  <p:cNvSpPr>
                    <a:spLocks noEditPoints="1"/>
                  </p:cNvSpPr>
                  <p:nvPr/>
                </p:nvSpPr>
                <p:spPr bwMode="auto">
                  <a:xfrm>
                    <a:off x="5133738" y="5274079"/>
                    <a:ext cx="1060450" cy="644525"/>
                  </a:xfrm>
                  <a:custGeom>
                    <a:avLst/>
                    <a:gdLst/>
                    <a:ahLst/>
                    <a:cxnLst>
                      <a:cxn ang="0">
                        <a:pos x="14928" y="1296"/>
                      </a:cxn>
                      <a:cxn ang="0">
                        <a:pos x="13776" y="1296"/>
                      </a:cxn>
                      <a:cxn ang="0">
                        <a:pos x="14112" y="1056"/>
                      </a:cxn>
                      <a:cxn ang="0">
                        <a:pos x="13920" y="0"/>
                      </a:cxn>
                      <a:cxn ang="0">
                        <a:pos x="10416" y="192"/>
                      </a:cxn>
                      <a:cxn ang="0">
                        <a:pos x="10656" y="1296"/>
                      </a:cxn>
                      <a:cxn ang="0">
                        <a:pos x="10896" y="7728"/>
                      </a:cxn>
                      <a:cxn ang="0">
                        <a:pos x="11281" y="8448"/>
                      </a:cxn>
                      <a:cxn ang="0">
                        <a:pos x="12000" y="8832"/>
                      </a:cxn>
                      <a:cxn ang="0">
                        <a:pos x="12864" y="8736"/>
                      </a:cxn>
                      <a:cxn ang="0">
                        <a:pos x="13488" y="8208"/>
                      </a:cxn>
                      <a:cxn ang="0">
                        <a:pos x="13776" y="7440"/>
                      </a:cxn>
                      <a:cxn ang="0">
                        <a:pos x="14928" y="9024"/>
                      </a:cxn>
                      <a:cxn ang="0">
                        <a:pos x="2496" y="2736"/>
                      </a:cxn>
                      <a:cxn ang="0">
                        <a:pos x="2592" y="7968"/>
                      </a:cxn>
                      <a:cxn ang="0">
                        <a:pos x="3120" y="8640"/>
                      </a:cxn>
                      <a:cxn ang="0">
                        <a:pos x="3936" y="8880"/>
                      </a:cxn>
                      <a:cxn ang="0">
                        <a:pos x="4751" y="8640"/>
                      </a:cxn>
                      <a:cxn ang="0">
                        <a:pos x="5280" y="7968"/>
                      </a:cxn>
                      <a:cxn ang="0">
                        <a:pos x="5376" y="1296"/>
                      </a:cxn>
                      <a:cxn ang="0">
                        <a:pos x="5759" y="1056"/>
                      </a:cxn>
                      <a:cxn ang="0">
                        <a:pos x="5520" y="0"/>
                      </a:cxn>
                      <a:cxn ang="0">
                        <a:pos x="2064" y="192"/>
                      </a:cxn>
                      <a:cxn ang="0">
                        <a:pos x="2304" y="1296"/>
                      </a:cxn>
                      <a:cxn ang="0">
                        <a:pos x="1296" y="2016"/>
                      </a:cxn>
                      <a:cxn ang="0">
                        <a:pos x="768" y="9024"/>
                      </a:cxn>
                      <a:cxn ang="0">
                        <a:pos x="16032" y="9744"/>
                      </a:cxn>
                      <a:cxn ang="0">
                        <a:pos x="13680" y="864"/>
                      </a:cxn>
                      <a:cxn ang="0">
                        <a:pos x="13296" y="1056"/>
                      </a:cxn>
                      <a:cxn ang="0">
                        <a:pos x="13248" y="7824"/>
                      </a:cxn>
                      <a:cxn ang="0">
                        <a:pos x="12864" y="8256"/>
                      </a:cxn>
                      <a:cxn ang="0">
                        <a:pos x="12288" y="8448"/>
                      </a:cxn>
                      <a:cxn ang="0">
                        <a:pos x="11760" y="8256"/>
                      </a:cxn>
                      <a:cxn ang="0">
                        <a:pos x="11376" y="7824"/>
                      </a:cxn>
                      <a:cxn ang="0">
                        <a:pos x="11281" y="1056"/>
                      </a:cxn>
                      <a:cxn ang="0">
                        <a:pos x="10848" y="864"/>
                      </a:cxn>
                      <a:cxn ang="0">
                        <a:pos x="13680" y="864"/>
                      </a:cxn>
                      <a:cxn ang="0">
                        <a:pos x="5328" y="864"/>
                      </a:cxn>
                      <a:cxn ang="0">
                        <a:pos x="4944" y="1056"/>
                      </a:cxn>
                      <a:cxn ang="0">
                        <a:pos x="4848" y="7824"/>
                      </a:cxn>
                      <a:cxn ang="0">
                        <a:pos x="4512" y="8256"/>
                      </a:cxn>
                      <a:cxn ang="0">
                        <a:pos x="3936" y="8448"/>
                      </a:cxn>
                      <a:cxn ang="0">
                        <a:pos x="3360" y="8256"/>
                      </a:cxn>
                      <a:cxn ang="0">
                        <a:pos x="3024" y="7824"/>
                      </a:cxn>
                      <a:cxn ang="0">
                        <a:pos x="2928" y="1056"/>
                      </a:cxn>
                      <a:cxn ang="0">
                        <a:pos x="2496" y="864"/>
                      </a:cxn>
                    </a:cxnLst>
                    <a:rect l="0" t="0" r="r" b="b"/>
                    <a:pathLst>
                      <a:path w="16032" h="9744">
                        <a:moveTo>
                          <a:pt x="15456" y="9024"/>
                        </a:moveTo>
                        <a:lnTo>
                          <a:pt x="15456" y="1296"/>
                        </a:lnTo>
                        <a:lnTo>
                          <a:pt x="14928" y="1296"/>
                        </a:lnTo>
                        <a:lnTo>
                          <a:pt x="14928" y="2112"/>
                        </a:lnTo>
                        <a:lnTo>
                          <a:pt x="13776" y="2112"/>
                        </a:lnTo>
                        <a:lnTo>
                          <a:pt x="13776" y="1296"/>
                        </a:lnTo>
                        <a:lnTo>
                          <a:pt x="13920" y="1296"/>
                        </a:lnTo>
                        <a:lnTo>
                          <a:pt x="14112" y="1296"/>
                        </a:lnTo>
                        <a:lnTo>
                          <a:pt x="14112" y="1056"/>
                        </a:lnTo>
                        <a:lnTo>
                          <a:pt x="14112" y="192"/>
                        </a:lnTo>
                        <a:lnTo>
                          <a:pt x="14112" y="0"/>
                        </a:lnTo>
                        <a:lnTo>
                          <a:pt x="13920" y="0"/>
                        </a:lnTo>
                        <a:lnTo>
                          <a:pt x="10656" y="0"/>
                        </a:lnTo>
                        <a:lnTo>
                          <a:pt x="10416" y="0"/>
                        </a:lnTo>
                        <a:lnTo>
                          <a:pt x="10416" y="192"/>
                        </a:lnTo>
                        <a:lnTo>
                          <a:pt x="10416" y="1056"/>
                        </a:lnTo>
                        <a:lnTo>
                          <a:pt x="10416" y="1296"/>
                        </a:lnTo>
                        <a:lnTo>
                          <a:pt x="10656" y="1296"/>
                        </a:lnTo>
                        <a:lnTo>
                          <a:pt x="10848" y="1296"/>
                        </a:lnTo>
                        <a:lnTo>
                          <a:pt x="10848" y="7440"/>
                        </a:lnTo>
                        <a:lnTo>
                          <a:pt x="10896" y="7728"/>
                        </a:lnTo>
                        <a:lnTo>
                          <a:pt x="10992" y="7968"/>
                        </a:lnTo>
                        <a:lnTo>
                          <a:pt x="11088" y="8208"/>
                        </a:lnTo>
                        <a:lnTo>
                          <a:pt x="11281" y="8448"/>
                        </a:lnTo>
                        <a:lnTo>
                          <a:pt x="11472" y="8640"/>
                        </a:lnTo>
                        <a:lnTo>
                          <a:pt x="11760" y="8736"/>
                        </a:lnTo>
                        <a:lnTo>
                          <a:pt x="12000" y="8832"/>
                        </a:lnTo>
                        <a:lnTo>
                          <a:pt x="12288" y="8880"/>
                        </a:lnTo>
                        <a:lnTo>
                          <a:pt x="12576" y="8832"/>
                        </a:lnTo>
                        <a:lnTo>
                          <a:pt x="12864" y="8736"/>
                        </a:lnTo>
                        <a:lnTo>
                          <a:pt x="13104" y="8640"/>
                        </a:lnTo>
                        <a:lnTo>
                          <a:pt x="13344" y="8448"/>
                        </a:lnTo>
                        <a:lnTo>
                          <a:pt x="13488" y="8208"/>
                        </a:lnTo>
                        <a:lnTo>
                          <a:pt x="13632" y="7968"/>
                        </a:lnTo>
                        <a:lnTo>
                          <a:pt x="13728" y="7728"/>
                        </a:lnTo>
                        <a:lnTo>
                          <a:pt x="13776" y="7440"/>
                        </a:lnTo>
                        <a:lnTo>
                          <a:pt x="13776" y="2832"/>
                        </a:lnTo>
                        <a:lnTo>
                          <a:pt x="14928" y="2832"/>
                        </a:lnTo>
                        <a:lnTo>
                          <a:pt x="14928" y="9024"/>
                        </a:lnTo>
                        <a:lnTo>
                          <a:pt x="1296" y="9024"/>
                        </a:lnTo>
                        <a:lnTo>
                          <a:pt x="1296" y="2736"/>
                        </a:lnTo>
                        <a:lnTo>
                          <a:pt x="2496" y="2736"/>
                        </a:lnTo>
                        <a:lnTo>
                          <a:pt x="2496" y="7440"/>
                        </a:lnTo>
                        <a:lnTo>
                          <a:pt x="2496" y="7728"/>
                        </a:lnTo>
                        <a:lnTo>
                          <a:pt x="2592" y="7968"/>
                        </a:lnTo>
                        <a:lnTo>
                          <a:pt x="2735" y="8208"/>
                        </a:lnTo>
                        <a:lnTo>
                          <a:pt x="2928" y="8448"/>
                        </a:lnTo>
                        <a:lnTo>
                          <a:pt x="3120" y="8640"/>
                        </a:lnTo>
                        <a:lnTo>
                          <a:pt x="3360" y="8736"/>
                        </a:lnTo>
                        <a:lnTo>
                          <a:pt x="3648" y="8832"/>
                        </a:lnTo>
                        <a:lnTo>
                          <a:pt x="3936" y="8880"/>
                        </a:lnTo>
                        <a:lnTo>
                          <a:pt x="4224" y="8832"/>
                        </a:lnTo>
                        <a:lnTo>
                          <a:pt x="4512" y="8736"/>
                        </a:lnTo>
                        <a:lnTo>
                          <a:pt x="4751" y="8640"/>
                        </a:lnTo>
                        <a:lnTo>
                          <a:pt x="4944" y="8448"/>
                        </a:lnTo>
                        <a:lnTo>
                          <a:pt x="5136" y="8208"/>
                        </a:lnTo>
                        <a:lnTo>
                          <a:pt x="5280" y="7968"/>
                        </a:lnTo>
                        <a:lnTo>
                          <a:pt x="5376" y="7728"/>
                        </a:lnTo>
                        <a:lnTo>
                          <a:pt x="5376" y="7440"/>
                        </a:lnTo>
                        <a:lnTo>
                          <a:pt x="5376" y="1296"/>
                        </a:lnTo>
                        <a:lnTo>
                          <a:pt x="5520" y="1296"/>
                        </a:lnTo>
                        <a:lnTo>
                          <a:pt x="5759" y="1296"/>
                        </a:lnTo>
                        <a:lnTo>
                          <a:pt x="5759" y="1056"/>
                        </a:lnTo>
                        <a:lnTo>
                          <a:pt x="5759" y="192"/>
                        </a:lnTo>
                        <a:lnTo>
                          <a:pt x="5759" y="0"/>
                        </a:lnTo>
                        <a:lnTo>
                          <a:pt x="5520" y="0"/>
                        </a:lnTo>
                        <a:lnTo>
                          <a:pt x="2304" y="0"/>
                        </a:lnTo>
                        <a:lnTo>
                          <a:pt x="2064" y="0"/>
                        </a:lnTo>
                        <a:lnTo>
                          <a:pt x="2064" y="192"/>
                        </a:lnTo>
                        <a:lnTo>
                          <a:pt x="2064" y="1056"/>
                        </a:lnTo>
                        <a:lnTo>
                          <a:pt x="2064" y="1296"/>
                        </a:lnTo>
                        <a:lnTo>
                          <a:pt x="2304" y="1296"/>
                        </a:lnTo>
                        <a:lnTo>
                          <a:pt x="2496" y="1296"/>
                        </a:lnTo>
                        <a:lnTo>
                          <a:pt x="2496" y="2016"/>
                        </a:lnTo>
                        <a:lnTo>
                          <a:pt x="1296" y="2016"/>
                        </a:lnTo>
                        <a:lnTo>
                          <a:pt x="1296" y="1296"/>
                        </a:lnTo>
                        <a:lnTo>
                          <a:pt x="768" y="1296"/>
                        </a:lnTo>
                        <a:lnTo>
                          <a:pt x="768" y="9024"/>
                        </a:lnTo>
                        <a:lnTo>
                          <a:pt x="0" y="9024"/>
                        </a:lnTo>
                        <a:lnTo>
                          <a:pt x="0" y="9744"/>
                        </a:lnTo>
                        <a:lnTo>
                          <a:pt x="16032" y="9744"/>
                        </a:lnTo>
                        <a:lnTo>
                          <a:pt x="16032" y="9024"/>
                        </a:lnTo>
                        <a:lnTo>
                          <a:pt x="15456" y="9024"/>
                        </a:lnTo>
                        <a:close/>
                        <a:moveTo>
                          <a:pt x="13680" y="864"/>
                        </a:moveTo>
                        <a:lnTo>
                          <a:pt x="13536" y="864"/>
                        </a:lnTo>
                        <a:lnTo>
                          <a:pt x="13296" y="864"/>
                        </a:lnTo>
                        <a:lnTo>
                          <a:pt x="13296" y="1056"/>
                        </a:lnTo>
                        <a:lnTo>
                          <a:pt x="13296" y="7440"/>
                        </a:lnTo>
                        <a:lnTo>
                          <a:pt x="13296" y="7632"/>
                        </a:lnTo>
                        <a:lnTo>
                          <a:pt x="13248" y="7824"/>
                        </a:lnTo>
                        <a:lnTo>
                          <a:pt x="13152" y="7968"/>
                        </a:lnTo>
                        <a:lnTo>
                          <a:pt x="13008" y="8112"/>
                        </a:lnTo>
                        <a:lnTo>
                          <a:pt x="12864" y="8256"/>
                        </a:lnTo>
                        <a:lnTo>
                          <a:pt x="12720" y="8352"/>
                        </a:lnTo>
                        <a:lnTo>
                          <a:pt x="12528" y="8400"/>
                        </a:lnTo>
                        <a:lnTo>
                          <a:pt x="12288" y="8448"/>
                        </a:lnTo>
                        <a:lnTo>
                          <a:pt x="12096" y="8400"/>
                        </a:lnTo>
                        <a:lnTo>
                          <a:pt x="11904" y="8352"/>
                        </a:lnTo>
                        <a:lnTo>
                          <a:pt x="11760" y="8256"/>
                        </a:lnTo>
                        <a:lnTo>
                          <a:pt x="11568" y="8112"/>
                        </a:lnTo>
                        <a:lnTo>
                          <a:pt x="11472" y="7968"/>
                        </a:lnTo>
                        <a:lnTo>
                          <a:pt x="11376" y="7824"/>
                        </a:lnTo>
                        <a:lnTo>
                          <a:pt x="11328" y="7632"/>
                        </a:lnTo>
                        <a:lnTo>
                          <a:pt x="11281" y="7440"/>
                        </a:lnTo>
                        <a:lnTo>
                          <a:pt x="11281" y="1056"/>
                        </a:lnTo>
                        <a:lnTo>
                          <a:pt x="11281" y="864"/>
                        </a:lnTo>
                        <a:lnTo>
                          <a:pt x="11088" y="864"/>
                        </a:lnTo>
                        <a:lnTo>
                          <a:pt x="10848" y="864"/>
                        </a:lnTo>
                        <a:lnTo>
                          <a:pt x="10848" y="432"/>
                        </a:lnTo>
                        <a:lnTo>
                          <a:pt x="13680" y="432"/>
                        </a:lnTo>
                        <a:lnTo>
                          <a:pt x="13680" y="864"/>
                        </a:lnTo>
                        <a:close/>
                        <a:moveTo>
                          <a:pt x="2496" y="432"/>
                        </a:moveTo>
                        <a:lnTo>
                          <a:pt x="5328" y="432"/>
                        </a:lnTo>
                        <a:lnTo>
                          <a:pt x="5328" y="864"/>
                        </a:lnTo>
                        <a:lnTo>
                          <a:pt x="5184" y="864"/>
                        </a:lnTo>
                        <a:lnTo>
                          <a:pt x="4944" y="864"/>
                        </a:lnTo>
                        <a:lnTo>
                          <a:pt x="4944" y="1056"/>
                        </a:lnTo>
                        <a:lnTo>
                          <a:pt x="4944" y="7440"/>
                        </a:lnTo>
                        <a:lnTo>
                          <a:pt x="4944" y="7632"/>
                        </a:lnTo>
                        <a:lnTo>
                          <a:pt x="4848" y="7824"/>
                        </a:lnTo>
                        <a:lnTo>
                          <a:pt x="4751" y="7968"/>
                        </a:lnTo>
                        <a:lnTo>
                          <a:pt x="4656" y="8112"/>
                        </a:lnTo>
                        <a:lnTo>
                          <a:pt x="4512" y="8256"/>
                        </a:lnTo>
                        <a:lnTo>
                          <a:pt x="4320" y="8352"/>
                        </a:lnTo>
                        <a:lnTo>
                          <a:pt x="4128" y="8400"/>
                        </a:lnTo>
                        <a:lnTo>
                          <a:pt x="3936" y="8448"/>
                        </a:lnTo>
                        <a:lnTo>
                          <a:pt x="3743" y="8400"/>
                        </a:lnTo>
                        <a:lnTo>
                          <a:pt x="3552" y="8352"/>
                        </a:lnTo>
                        <a:lnTo>
                          <a:pt x="3360" y="8256"/>
                        </a:lnTo>
                        <a:lnTo>
                          <a:pt x="3216" y="8112"/>
                        </a:lnTo>
                        <a:lnTo>
                          <a:pt x="3120" y="7968"/>
                        </a:lnTo>
                        <a:lnTo>
                          <a:pt x="3024" y="7824"/>
                        </a:lnTo>
                        <a:lnTo>
                          <a:pt x="2928" y="7632"/>
                        </a:lnTo>
                        <a:lnTo>
                          <a:pt x="2928" y="7440"/>
                        </a:lnTo>
                        <a:lnTo>
                          <a:pt x="2928" y="1056"/>
                        </a:lnTo>
                        <a:lnTo>
                          <a:pt x="2928" y="864"/>
                        </a:lnTo>
                        <a:lnTo>
                          <a:pt x="2688" y="864"/>
                        </a:lnTo>
                        <a:lnTo>
                          <a:pt x="2496" y="864"/>
                        </a:lnTo>
                        <a:lnTo>
                          <a:pt x="2496" y="432"/>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162"/>
                  <p:cNvSpPr>
                    <a:spLocks/>
                  </p:cNvSpPr>
                  <p:nvPr/>
                </p:nvSpPr>
                <p:spPr bwMode="auto">
                  <a:xfrm>
                    <a:off x="5352813" y="5505854"/>
                    <a:ext cx="85725" cy="295275"/>
                  </a:xfrm>
                  <a:custGeom>
                    <a:avLst/>
                    <a:gdLst/>
                    <a:ahLst/>
                    <a:cxnLst>
                      <a:cxn ang="0">
                        <a:pos x="624" y="4464"/>
                      </a:cxn>
                      <a:cxn ang="0">
                        <a:pos x="864" y="4416"/>
                      </a:cxn>
                      <a:cxn ang="0">
                        <a:pos x="1104" y="4272"/>
                      </a:cxn>
                      <a:cxn ang="0">
                        <a:pos x="1200" y="4080"/>
                      </a:cxn>
                      <a:cxn ang="0">
                        <a:pos x="1296" y="3840"/>
                      </a:cxn>
                      <a:cxn ang="0">
                        <a:pos x="1296" y="0"/>
                      </a:cxn>
                      <a:cxn ang="0">
                        <a:pos x="0" y="0"/>
                      </a:cxn>
                      <a:cxn ang="0">
                        <a:pos x="0" y="3840"/>
                      </a:cxn>
                      <a:cxn ang="0">
                        <a:pos x="48" y="4080"/>
                      </a:cxn>
                      <a:cxn ang="0">
                        <a:pos x="192" y="4272"/>
                      </a:cxn>
                      <a:cxn ang="0">
                        <a:pos x="384" y="4416"/>
                      </a:cxn>
                      <a:cxn ang="0">
                        <a:pos x="624" y="4464"/>
                      </a:cxn>
                    </a:cxnLst>
                    <a:rect l="0" t="0" r="r" b="b"/>
                    <a:pathLst>
                      <a:path w="1296" h="4464">
                        <a:moveTo>
                          <a:pt x="624" y="4464"/>
                        </a:moveTo>
                        <a:lnTo>
                          <a:pt x="864" y="4416"/>
                        </a:lnTo>
                        <a:lnTo>
                          <a:pt x="1104" y="4272"/>
                        </a:lnTo>
                        <a:lnTo>
                          <a:pt x="1200" y="4080"/>
                        </a:lnTo>
                        <a:lnTo>
                          <a:pt x="1296" y="3840"/>
                        </a:lnTo>
                        <a:lnTo>
                          <a:pt x="1296" y="0"/>
                        </a:lnTo>
                        <a:lnTo>
                          <a:pt x="0" y="0"/>
                        </a:lnTo>
                        <a:lnTo>
                          <a:pt x="0" y="3840"/>
                        </a:lnTo>
                        <a:lnTo>
                          <a:pt x="48" y="4080"/>
                        </a:lnTo>
                        <a:lnTo>
                          <a:pt x="192" y="4272"/>
                        </a:lnTo>
                        <a:lnTo>
                          <a:pt x="384" y="4416"/>
                        </a:lnTo>
                        <a:lnTo>
                          <a:pt x="624" y="44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75" name="椭圆 74"/>
            <p:cNvSpPr/>
            <p:nvPr/>
          </p:nvSpPr>
          <p:spPr bwMode="auto">
            <a:xfrm>
              <a:off x="5787436" y="2114549"/>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nvGrpSpPr>
          <p:cNvPr id="84" name="组合 83"/>
          <p:cNvGrpSpPr/>
          <p:nvPr/>
        </p:nvGrpSpPr>
        <p:grpSpPr>
          <a:xfrm>
            <a:off x="2212724" y="4160493"/>
            <a:ext cx="406424" cy="396000"/>
            <a:chOff x="5457059" y="3057832"/>
            <a:chExt cx="406424" cy="396000"/>
          </a:xfrm>
        </p:grpSpPr>
        <p:sp>
          <p:nvSpPr>
            <p:cNvPr id="85" name="椭圆 84"/>
            <p:cNvSpPr/>
            <p:nvPr/>
          </p:nvSpPr>
          <p:spPr bwMode="auto">
            <a:xfrm>
              <a:off x="5457059" y="3057832"/>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
                  <a:srgbClr val="CC9900"/>
                </a:buClr>
                <a:buSzTx/>
                <a:buFont typeface="Wingdings" pitchFamily="2" charset="2"/>
                <a:buChar char="n"/>
                <a:tabLst/>
              </a:pPr>
              <a:endParaRPr lang="zh-CN" altLang="en-US" smtClean="0">
                <a:latin typeface="Arial" charset="0"/>
                <a:ea typeface="宋体" charset="-122"/>
              </a:endParaRPr>
            </a:p>
          </p:txBody>
        </p:sp>
        <p:sp>
          <p:nvSpPr>
            <p:cNvPr id="86" name="Freeform 143"/>
            <p:cNvSpPr>
              <a:spLocks noEditPoints="1"/>
            </p:cNvSpPr>
            <p:nvPr/>
          </p:nvSpPr>
          <p:spPr bwMode="auto">
            <a:xfrm>
              <a:off x="5528024" y="3111807"/>
              <a:ext cx="265657" cy="279400"/>
            </a:xfrm>
            <a:custGeom>
              <a:avLst/>
              <a:gdLst/>
              <a:ahLst/>
              <a:cxnLst>
                <a:cxn ang="0">
                  <a:pos x="3256" y="3251"/>
                </a:cxn>
                <a:cxn ang="0">
                  <a:pos x="2068" y="3339"/>
                </a:cxn>
                <a:cxn ang="0">
                  <a:pos x="1540" y="3778"/>
                </a:cxn>
                <a:cxn ang="0">
                  <a:pos x="1320" y="4437"/>
                </a:cxn>
                <a:cxn ang="0">
                  <a:pos x="1364" y="11643"/>
                </a:cxn>
                <a:cxn ang="0">
                  <a:pos x="1672" y="12126"/>
                </a:cxn>
                <a:cxn ang="0">
                  <a:pos x="2200" y="12390"/>
                </a:cxn>
                <a:cxn ang="0">
                  <a:pos x="16412" y="15158"/>
                </a:cxn>
                <a:cxn ang="0">
                  <a:pos x="14300" y="12346"/>
                </a:cxn>
                <a:cxn ang="0">
                  <a:pos x="14784" y="11995"/>
                </a:cxn>
                <a:cxn ang="0">
                  <a:pos x="15004" y="11468"/>
                </a:cxn>
                <a:cxn ang="0">
                  <a:pos x="15004" y="4218"/>
                </a:cxn>
                <a:cxn ang="0">
                  <a:pos x="14696" y="3602"/>
                </a:cxn>
                <a:cxn ang="0">
                  <a:pos x="14080" y="3251"/>
                </a:cxn>
                <a:cxn ang="0">
                  <a:pos x="13112" y="4525"/>
                </a:cxn>
                <a:cxn ang="0">
                  <a:pos x="2464" y="11424"/>
                </a:cxn>
                <a:cxn ang="0">
                  <a:pos x="9328" y="791"/>
                </a:cxn>
                <a:cxn ang="0">
                  <a:pos x="9900" y="1098"/>
                </a:cxn>
                <a:cxn ang="0">
                  <a:pos x="6204" y="1977"/>
                </a:cxn>
                <a:cxn ang="0">
                  <a:pos x="5852" y="2328"/>
                </a:cxn>
                <a:cxn ang="0">
                  <a:pos x="5368" y="8129"/>
                </a:cxn>
                <a:cxn ang="0">
                  <a:pos x="11660" y="3999"/>
                </a:cxn>
                <a:cxn ang="0">
                  <a:pos x="8580" y="4394"/>
                </a:cxn>
                <a:cxn ang="0">
                  <a:pos x="12012" y="2944"/>
                </a:cxn>
                <a:cxn ang="0">
                  <a:pos x="12364" y="3471"/>
                </a:cxn>
                <a:cxn ang="0">
                  <a:pos x="12188" y="9534"/>
                </a:cxn>
                <a:cxn ang="0">
                  <a:pos x="7832" y="10282"/>
                </a:cxn>
                <a:cxn ang="0">
                  <a:pos x="7260" y="3163"/>
                </a:cxn>
                <a:cxn ang="0">
                  <a:pos x="7436" y="3471"/>
                </a:cxn>
                <a:cxn ang="0">
                  <a:pos x="7436" y="10237"/>
                </a:cxn>
                <a:cxn ang="0">
                  <a:pos x="7260" y="10325"/>
                </a:cxn>
                <a:cxn ang="0">
                  <a:pos x="6424" y="9710"/>
                </a:cxn>
                <a:cxn ang="0">
                  <a:pos x="6380" y="2900"/>
                </a:cxn>
                <a:cxn ang="0">
                  <a:pos x="6468" y="2680"/>
                </a:cxn>
                <a:cxn ang="0">
                  <a:pos x="7480" y="2856"/>
                </a:cxn>
                <a:cxn ang="0">
                  <a:pos x="11220" y="2285"/>
                </a:cxn>
                <a:cxn ang="0">
                  <a:pos x="10735" y="2153"/>
                </a:cxn>
                <a:cxn ang="0">
                  <a:pos x="4841" y="1011"/>
                </a:cxn>
                <a:cxn ang="0">
                  <a:pos x="5016" y="1318"/>
                </a:cxn>
                <a:cxn ang="0">
                  <a:pos x="5016" y="8129"/>
                </a:cxn>
                <a:cxn ang="0">
                  <a:pos x="4841" y="8173"/>
                </a:cxn>
                <a:cxn ang="0">
                  <a:pos x="3960" y="7557"/>
                </a:cxn>
                <a:cxn ang="0">
                  <a:pos x="3916" y="747"/>
                </a:cxn>
                <a:cxn ang="0">
                  <a:pos x="4048" y="572"/>
                </a:cxn>
                <a:cxn ang="0">
                  <a:pos x="5016" y="747"/>
                </a:cxn>
                <a:cxn ang="0">
                  <a:pos x="8756" y="132"/>
                </a:cxn>
                <a:cxn ang="0">
                  <a:pos x="8272" y="0"/>
                </a:cxn>
                <a:cxn ang="0">
                  <a:pos x="9064" y="13268"/>
                </a:cxn>
                <a:cxn ang="0">
                  <a:pos x="7304" y="13268"/>
                </a:cxn>
              </a:cxnLst>
              <a:rect l="0" t="0" r="r" b="b"/>
              <a:pathLst>
                <a:path w="16412" h="15158">
                  <a:moveTo>
                    <a:pt x="2464" y="4525"/>
                  </a:moveTo>
                  <a:lnTo>
                    <a:pt x="3256" y="4525"/>
                  </a:lnTo>
                  <a:lnTo>
                    <a:pt x="3256" y="3251"/>
                  </a:lnTo>
                  <a:lnTo>
                    <a:pt x="2508" y="3251"/>
                  </a:lnTo>
                  <a:lnTo>
                    <a:pt x="2288" y="3251"/>
                  </a:lnTo>
                  <a:lnTo>
                    <a:pt x="2068" y="3339"/>
                  </a:lnTo>
                  <a:lnTo>
                    <a:pt x="1848" y="3427"/>
                  </a:lnTo>
                  <a:lnTo>
                    <a:pt x="1672" y="3602"/>
                  </a:lnTo>
                  <a:lnTo>
                    <a:pt x="1540" y="3778"/>
                  </a:lnTo>
                  <a:lnTo>
                    <a:pt x="1408" y="3955"/>
                  </a:lnTo>
                  <a:lnTo>
                    <a:pt x="1320" y="4218"/>
                  </a:lnTo>
                  <a:lnTo>
                    <a:pt x="1320" y="4437"/>
                  </a:lnTo>
                  <a:lnTo>
                    <a:pt x="1320" y="11247"/>
                  </a:lnTo>
                  <a:lnTo>
                    <a:pt x="1320" y="11424"/>
                  </a:lnTo>
                  <a:lnTo>
                    <a:pt x="1364" y="11643"/>
                  </a:lnTo>
                  <a:lnTo>
                    <a:pt x="1452" y="11819"/>
                  </a:lnTo>
                  <a:lnTo>
                    <a:pt x="1584" y="11951"/>
                  </a:lnTo>
                  <a:lnTo>
                    <a:pt x="1672" y="12126"/>
                  </a:lnTo>
                  <a:lnTo>
                    <a:pt x="1848" y="12214"/>
                  </a:lnTo>
                  <a:lnTo>
                    <a:pt x="2024" y="12346"/>
                  </a:lnTo>
                  <a:lnTo>
                    <a:pt x="2200" y="12390"/>
                  </a:lnTo>
                  <a:lnTo>
                    <a:pt x="0" y="14103"/>
                  </a:lnTo>
                  <a:lnTo>
                    <a:pt x="0" y="15158"/>
                  </a:lnTo>
                  <a:lnTo>
                    <a:pt x="16412" y="15158"/>
                  </a:lnTo>
                  <a:lnTo>
                    <a:pt x="16412" y="14103"/>
                  </a:lnTo>
                  <a:lnTo>
                    <a:pt x="14080" y="12433"/>
                  </a:lnTo>
                  <a:lnTo>
                    <a:pt x="14300" y="12346"/>
                  </a:lnTo>
                  <a:lnTo>
                    <a:pt x="14476" y="12258"/>
                  </a:lnTo>
                  <a:lnTo>
                    <a:pt x="14608" y="12126"/>
                  </a:lnTo>
                  <a:lnTo>
                    <a:pt x="14784" y="11995"/>
                  </a:lnTo>
                  <a:lnTo>
                    <a:pt x="14872" y="11819"/>
                  </a:lnTo>
                  <a:lnTo>
                    <a:pt x="14960" y="11643"/>
                  </a:lnTo>
                  <a:lnTo>
                    <a:pt x="15004" y="11468"/>
                  </a:lnTo>
                  <a:lnTo>
                    <a:pt x="15048" y="11247"/>
                  </a:lnTo>
                  <a:lnTo>
                    <a:pt x="15048" y="4437"/>
                  </a:lnTo>
                  <a:lnTo>
                    <a:pt x="15004" y="4218"/>
                  </a:lnTo>
                  <a:lnTo>
                    <a:pt x="14960" y="3955"/>
                  </a:lnTo>
                  <a:lnTo>
                    <a:pt x="14828" y="3778"/>
                  </a:lnTo>
                  <a:lnTo>
                    <a:pt x="14696" y="3602"/>
                  </a:lnTo>
                  <a:lnTo>
                    <a:pt x="14519" y="3427"/>
                  </a:lnTo>
                  <a:lnTo>
                    <a:pt x="14300" y="3339"/>
                  </a:lnTo>
                  <a:lnTo>
                    <a:pt x="14080" y="3251"/>
                  </a:lnTo>
                  <a:lnTo>
                    <a:pt x="13816" y="3251"/>
                  </a:lnTo>
                  <a:lnTo>
                    <a:pt x="13112" y="3251"/>
                  </a:lnTo>
                  <a:lnTo>
                    <a:pt x="13112" y="4525"/>
                  </a:lnTo>
                  <a:lnTo>
                    <a:pt x="13860" y="4525"/>
                  </a:lnTo>
                  <a:lnTo>
                    <a:pt x="13860" y="11424"/>
                  </a:lnTo>
                  <a:lnTo>
                    <a:pt x="2464" y="11424"/>
                  </a:lnTo>
                  <a:lnTo>
                    <a:pt x="2464" y="4525"/>
                  </a:lnTo>
                  <a:close/>
                  <a:moveTo>
                    <a:pt x="5368" y="1318"/>
                  </a:moveTo>
                  <a:lnTo>
                    <a:pt x="9328" y="791"/>
                  </a:lnTo>
                  <a:lnTo>
                    <a:pt x="9548" y="835"/>
                  </a:lnTo>
                  <a:lnTo>
                    <a:pt x="9768" y="923"/>
                  </a:lnTo>
                  <a:lnTo>
                    <a:pt x="9900" y="1098"/>
                  </a:lnTo>
                  <a:lnTo>
                    <a:pt x="9944" y="1318"/>
                  </a:lnTo>
                  <a:lnTo>
                    <a:pt x="9944" y="1493"/>
                  </a:lnTo>
                  <a:lnTo>
                    <a:pt x="6204" y="1977"/>
                  </a:lnTo>
                  <a:lnTo>
                    <a:pt x="6028" y="2021"/>
                  </a:lnTo>
                  <a:lnTo>
                    <a:pt x="5896" y="2153"/>
                  </a:lnTo>
                  <a:lnTo>
                    <a:pt x="5852" y="2328"/>
                  </a:lnTo>
                  <a:lnTo>
                    <a:pt x="5808" y="2548"/>
                  </a:lnTo>
                  <a:lnTo>
                    <a:pt x="5808" y="8040"/>
                  </a:lnTo>
                  <a:lnTo>
                    <a:pt x="5368" y="8129"/>
                  </a:lnTo>
                  <a:lnTo>
                    <a:pt x="5368" y="1318"/>
                  </a:lnTo>
                  <a:close/>
                  <a:moveTo>
                    <a:pt x="8580" y="4394"/>
                  </a:moveTo>
                  <a:lnTo>
                    <a:pt x="11660" y="3999"/>
                  </a:lnTo>
                  <a:lnTo>
                    <a:pt x="11660" y="5360"/>
                  </a:lnTo>
                  <a:lnTo>
                    <a:pt x="8580" y="5755"/>
                  </a:lnTo>
                  <a:lnTo>
                    <a:pt x="8580" y="4394"/>
                  </a:lnTo>
                  <a:close/>
                  <a:moveTo>
                    <a:pt x="7832" y="3471"/>
                  </a:moveTo>
                  <a:lnTo>
                    <a:pt x="11748" y="2944"/>
                  </a:lnTo>
                  <a:lnTo>
                    <a:pt x="12012" y="2944"/>
                  </a:lnTo>
                  <a:lnTo>
                    <a:pt x="12188" y="3076"/>
                  </a:lnTo>
                  <a:lnTo>
                    <a:pt x="12320" y="3251"/>
                  </a:lnTo>
                  <a:lnTo>
                    <a:pt x="12364" y="3471"/>
                  </a:lnTo>
                  <a:lnTo>
                    <a:pt x="12364" y="9094"/>
                  </a:lnTo>
                  <a:lnTo>
                    <a:pt x="12320" y="9315"/>
                  </a:lnTo>
                  <a:lnTo>
                    <a:pt x="12188" y="9534"/>
                  </a:lnTo>
                  <a:lnTo>
                    <a:pt x="12012" y="9666"/>
                  </a:lnTo>
                  <a:lnTo>
                    <a:pt x="11748" y="9754"/>
                  </a:lnTo>
                  <a:lnTo>
                    <a:pt x="7832" y="10282"/>
                  </a:lnTo>
                  <a:lnTo>
                    <a:pt x="7832" y="3471"/>
                  </a:lnTo>
                  <a:close/>
                  <a:moveTo>
                    <a:pt x="6556" y="2725"/>
                  </a:moveTo>
                  <a:lnTo>
                    <a:pt x="7260" y="3163"/>
                  </a:lnTo>
                  <a:lnTo>
                    <a:pt x="7348" y="3251"/>
                  </a:lnTo>
                  <a:lnTo>
                    <a:pt x="7392" y="3339"/>
                  </a:lnTo>
                  <a:lnTo>
                    <a:pt x="7436" y="3471"/>
                  </a:lnTo>
                  <a:lnTo>
                    <a:pt x="7480" y="3602"/>
                  </a:lnTo>
                  <a:lnTo>
                    <a:pt x="7480" y="10149"/>
                  </a:lnTo>
                  <a:lnTo>
                    <a:pt x="7436" y="10237"/>
                  </a:lnTo>
                  <a:lnTo>
                    <a:pt x="7392" y="10325"/>
                  </a:lnTo>
                  <a:lnTo>
                    <a:pt x="7348" y="10369"/>
                  </a:lnTo>
                  <a:lnTo>
                    <a:pt x="7260" y="10325"/>
                  </a:lnTo>
                  <a:lnTo>
                    <a:pt x="6556" y="9886"/>
                  </a:lnTo>
                  <a:lnTo>
                    <a:pt x="6468" y="9798"/>
                  </a:lnTo>
                  <a:lnTo>
                    <a:pt x="6424" y="9710"/>
                  </a:lnTo>
                  <a:lnTo>
                    <a:pt x="6380" y="9578"/>
                  </a:lnTo>
                  <a:lnTo>
                    <a:pt x="6380" y="9447"/>
                  </a:lnTo>
                  <a:lnTo>
                    <a:pt x="6380" y="2900"/>
                  </a:lnTo>
                  <a:lnTo>
                    <a:pt x="6380" y="2812"/>
                  </a:lnTo>
                  <a:lnTo>
                    <a:pt x="6424" y="2725"/>
                  </a:lnTo>
                  <a:lnTo>
                    <a:pt x="6468" y="2680"/>
                  </a:lnTo>
                  <a:lnTo>
                    <a:pt x="6556" y="2725"/>
                  </a:lnTo>
                  <a:close/>
                  <a:moveTo>
                    <a:pt x="7040" y="2592"/>
                  </a:moveTo>
                  <a:lnTo>
                    <a:pt x="7480" y="2856"/>
                  </a:lnTo>
                  <a:lnTo>
                    <a:pt x="7524" y="2900"/>
                  </a:lnTo>
                  <a:lnTo>
                    <a:pt x="11308" y="2416"/>
                  </a:lnTo>
                  <a:lnTo>
                    <a:pt x="11220" y="2285"/>
                  </a:lnTo>
                  <a:lnTo>
                    <a:pt x="11088" y="2197"/>
                  </a:lnTo>
                  <a:lnTo>
                    <a:pt x="10912" y="2153"/>
                  </a:lnTo>
                  <a:lnTo>
                    <a:pt x="10735" y="2153"/>
                  </a:lnTo>
                  <a:lnTo>
                    <a:pt x="7040" y="2592"/>
                  </a:lnTo>
                  <a:close/>
                  <a:moveTo>
                    <a:pt x="4092" y="572"/>
                  </a:moveTo>
                  <a:lnTo>
                    <a:pt x="4841" y="1011"/>
                  </a:lnTo>
                  <a:lnTo>
                    <a:pt x="4884" y="1098"/>
                  </a:lnTo>
                  <a:lnTo>
                    <a:pt x="4972" y="1186"/>
                  </a:lnTo>
                  <a:lnTo>
                    <a:pt x="5016" y="1318"/>
                  </a:lnTo>
                  <a:lnTo>
                    <a:pt x="5016" y="1450"/>
                  </a:lnTo>
                  <a:lnTo>
                    <a:pt x="5016" y="7996"/>
                  </a:lnTo>
                  <a:lnTo>
                    <a:pt x="5016" y="8129"/>
                  </a:lnTo>
                  <a:lnTo>
                    <a:pt x="4972" y="8173"/>
                  </a:lnTo>
                  <a:lnTo>
                    <a:pt x="4884" y="8217"/>
                  </a:lnTo>
                  <a:lnTo>
                    <a:pt x="4841" y="8173"/>
                  </a:lnTo>
                  <a:lnTo>
                    <a:pt x="4092" y="7733"/>
                  </a:lnTo>
                  <a:lnTo>
                    <a:pt x="4048" y="7645"/>
                  </a:lnTo>
                  <a:lnTo>
                    <a:pt x="3960" y="7557"/>
                  </a:lnTo>
                  <a:lnTo>
                    <a:pt x="3916" y="7425"/>
                  </a:lnTo>
                  <a:lnTo>
                    <a:pt x="3916" y="7294"/>
                  </a:lnTo>
                  <a:lnTo>
                    <a:pt x="3916" y="747"/>
                  </a:lnTo>
                  <a:lnTo>
                    <a:pt x="3916" y="659"/>
                  </a:lnTo>
                  <a:lnTo>
                    <a:pt x="3960" y="572"/>
                  </a:lnTo>
                  <a:lnTo>
                    <a:pt x="4048" y="572"/>
                  </a:lnTo>
                  <a:lnTo>
                    <a:pt x="4092" y="572"/>
                  </a:lnTo>
                  <a:close/>
                  <a:moveTo>
                    <a:pt x="4620" y="483"/>
                  </a:moveTo>
                  <a:lnTo>
                    <a:pt x="5016" y="747"/>
                  </a:lnTo>
                  <a:lnTo>
                    <a:pt x="5104" y="791"/>
                  </a:lnTo>
                  <a:lnTo>
                    <a:pt x="8888" y="307"/>
                  </a:lnTo>
                  <a:lnTo>
                    <a:pt x="8756" y="132"/>
                  </a:lnTo>
                  <a:lnTo>
                    <a:pt x="8625" y="44"/>
                  </a:lnTo>
                  <a:lnTo>
                    <a:pt x="8492" y="0"/>
                  </a:lnTo>
                  <a:lnTo>
                    <a:pt x="8272" y="0"/>
                  </a:lnTo>
                  <a:lnTo>
                    <a:pt x="4620" y="483"/>
                  </a:lnTo>
                  <a:close/>
                  <a:moveTo>
                    <a:pt x="7304" y="13268"/>
                  </a:moveTo>
                  <a:lnTo>
                    <a:pt x="9064" y="13268"/>
                  </a:lnTo>
                  <a:lnTo>
                    <a:pt x="9636" y="14279"/>
                  </a:lnTo>
                  <a:lnTo>
                    <a:pt x="6776" y="14279"/>
                  </a:lnTo>
                  <a:lnTo>
                    <a:pt x="7304" y="13268"/>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7" name="TextBox 86"/>
          <p:cNvSpPr txBox="1"/>
          <p:nvPr/>
        </p:nvSpPr>
        <p:spPr>
          <a:xfrm>
            <a:off x="1291521" y="3955633"/>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校园一卡通</a:t>
            </a:r>
          </a:p>
        </p:txBody>
      </p:sp>
      <p:grpSp>
        <p:nvGrpSpPr>
          <p:cNvPr id="88" name="组合 219"/>
          <p:cNvGrpSpPr/>
          <p:nvPr/>
        </p:nvGrpSpPr>
        <p:grpSpPr>
          <a:xfrm>
            <a:off x="1853256" y="3530227"/>
            <a:ext cx="406424" cy="396000"/>
            <a:chOff x="6033539" y="3442454"/>
            <a:chExt cx="406424" cy="396000"/>
          </a:xfrm>
        </p:grpSpPr>
        <p:sp>
          <p:nvSpPr>
            <p:cNvPr id="89" name="Freeform 107"/>
            <p:cNvSpPr>
              <a:spLocks noEditPoints="1"/>
            </p:cNvSpPr>
            <p:nvPr/>
          </p:nvSpPr>
          <p:spPr bwMode="auto">
            <a:xfrm>
              <a:off x="6099141" y="3478491"/>
              <a:ext cx="301659" cy="292230"/>
            </a:xfrm>
            <a:custGeom>
              <a:avLst/>
              <a:gdLst/>
              <a:ahLst/>
              <a:cxnLst>
                <a:cxn ang="0">
                  <a:pos x="15272" y="4048"/>
                </a:cxn>
                <a:cxn ang="0">
                  <a:pos x="15272" y="13248"/>
                </a:cxn>
                <a:cxn ang="0">
                  <a:pos x="16330" y="13248"/>
                </a:cxn>
                <a:cxn ang="0">
                  <a:pos x="16330" y="13984"/>
                </a:cxn>
                <a:cxn ang="0">
                  <a:pos x="92" y="13984"/>
                </a:cxn>
                <a:cxn ang="0">
                  <a:pos x="92" y="13248"/>
                </a:cxn>
                <a:cxn ang="0">
                  <a:pos x="1058" y="13248"/>
                </a:cxn>
                <a:cxn ang="0">
                  <a:pos x="1058" y="4048"/>
                </a:cxn>
                <a:cxn ang="0">
                  <a:pos x="368" y="4048"/>
                </a:cxn>
                <a:cxn ang="0">
                  <a:pos x="0" y="3588"/>
                </a:cxn>
                <a:cxn ang="0">
                  <a:pos x="1150" y="1380"/>
                </a:cxn>
                <a:cxn ang="0">
                  <a:pos x="6900" y="1380"/>
                </a:cxn>
                <a:cxn ang="0">
                  <a:pos x="8096" y="1380"/>
                </a:cxn>
                <a:cxn ang="0">
                  <a:pos x="9338" y="1380"/>
                </a:cxn>
                <a:cxn ang="0">
                  <a:pos x="11086" y="1380"/>
                </a:cxn>
                <a:cxn ang="0">
                  <a:pos x="11086" y="0"/>
                </a:cxn>
                <a:cxn ang="0">
                  <a:pos x="12466" y="0"/>
                </a:cxn>
                <a:cxn ang="0">
                  <a:pos x="12466" y="1380"/>
                </a:cxn>
                <a:cxn ang="0">
                  <a:pos x="15088" y="1380"/>
                </a:cxn>
                <a:cxn ang="0">
                  <a:pos x="16238" y="3588"/>
                </a:cxn>
                <a:cxn ang="0">
                  <a:pos x="15870" y="4048"/>
                </a:cxn>
                <a:cxn ang="0">
                  <a:pos x="15272" y="4048"/>
                </a:cxn>
                <a:cxn ang="0">
                  <a:pos x="7406" y="3956"/>
                </a:cxn>
                <a:cxn ang="0">
                  <a:pos x="7406" y="5198"/>
                </a:cxn>
                <a:cxn ang="0">
                  <a:pos x="6164" y="5198"/>
                </a:cxn>
                <a:cxn ang="0">
                  <a:pos x="6164" y="6716"/>
                </a:cxn>
                <a:cxn ang="0">
                  <a:pos x="7406" y="6716"/>
                </a:cxn>
                <a:cxn ang="0">
                  <a:pos x="7406" y="7958"/>
                </a:cxn>
                <a:cxn ang="0">
                  <a:pos x="8924" y="7958"/>
                </a:cxn>
                <a:cxn ang="0">
                  <a:pos x="8924" y="6716"/>
                </a:cxn>
                <a:cxn ang="0">
                  <a:pos x="10166" y="6716"/>
                </a:cxn>
                <a:cxn ang="0">
                  <a:pos x="10166" y="5198"/>
                </a:cxn>
                <a:cxn ang="0">
                  <a:pos x="8924" y="5198"/>
                </a:cxn>
                <a:cxn ang="0">
                  <a:pos x="8924" y="3956"/>
                </a:cxn>
                <a:cxn ang="0">
                  <a:pos x="7406" y="3956"/>
                </a:cxn>
                <a:cxn ang="0">
                  <a:pos x="9660" y="13248"/>
                </a:cxn>
                <a:cxn ang="0">
                  <a:pos x="9660" y="8786"/>
                </a:cxn>
                <a:cxn ang="0">
                  <a:pos x="6762" y="8786"/>
                </a:cxn>
                <a:cxn ang="0">
                  <a:pos x="6762" y="13248"/>
                </a:cxn>
                <a:cxn ang="0">
                  <a:pos x="9660" y="13248"/>
                </a:cxn>
                <a:cxn ang="0">
                  <a:pos x="2438" y="8832"/>
                </a:cxn>
                <a:cxn ang="0">
                  <a:pos x="2438" y="11500"/>
                </a:cxn>
                <a:cxn ang="0">
                  <a:pos x="4462" y="11500"/>
                </a:cxn>
                <a:cxn ang="0">
                  <a:pos x="4462" y="8832"/>
                </a:cxn>
                <a:cxn ang="0">
                  <a:pos x="2438" y="8832"/>
                </a:cxn>
                <a:cxn ang="0">
                  <a:pos x="12006" y="8832"/>
                </a:cxn>
                <a:cxn ang="0">
                  <a:pos x="12006" y="11500"/>
                </a:cxn>
                <a:cxn ang="0">
                  <a:pos x="13984" y="11500"/>
                </a:cxn>
                <a:cxn ang="0">
                  <a:pos x="13984" y="8832"/>
                </a:cxn>
                <a:cxn ang="0">
                  <a:pos x="12006" y="8832"/>
                </a:cxn>
                <a:cxn ang="0">
                  <a:pos x="2438" y="4876"/>
                </a:cxn>
                <a:cxn ang="0">
                  <a:pos x="2438" y="7544"/>
                </a:cxn>
                <a:cxn ang="0">
                  <a:pos x="4462" y="7544"/>
                </a:cxn>
                <a:cxn ang="0">
                  <a:pos x="4462" y="4876"/>
                </a:cxn>
                <a:cxn ang="0">
                  <a:pos x="2438" y="4876"/>
                </a:cxn>
                <a:cxn ang="0">
                  <a:pos x="12006" y="4876"/>
                </a:cxn>
                <a:cxn ang="0">
                  <a:pos x="12006" y="7544"/>
                </a:cxn>
                <a:cxn ang="0">
                  <a:pos x="13984" y="7544"/>
                </a:cxn>
                <a:cxn ang="0">
                  <a:pos x="13984" y="4876"/>
                </a:cxn>
                <a:cxn ang="0">
                  <a:pos x="12006" y="4876"/>
                </a:cxn>
              </a:cxnLst>
              <a:rect l="0" t="0" r="r" b="b"/>
              <a:pathLst>
                <a:path w="16330" h="13984">
                  <a:moveTo>
                    <a:pt x="15272" y="4048"/>
                  </a:moveTo>
                  <a:lnTo>
                    <a:pt x="15272" y="13248"/>
                  </a:lnTo>
                  <a:lnTo>
                    <a:pt x="16330" y="13248"/>
                  </a:lnTo>
                  <a:lnTo>
                    <a:pt x="16330" y="13984"/>
                  </a:lnTo>
                  <a:lnTo>
                    <a:pt x="92" y="13984"/>
                  </a:lnTo>
                  <a:lnTo>
                    <a:pt x="92" y="13248"/>
                  </a:lnTo>
                  <a:lnTo>
                    <a:pt x="1058" y="13248"/>
                  </a:lnTo>
                  <a:lnTo>
                    <a:pt x="1058" y="4048"/>
                  </a:lnTo>
                  <a:lnTo>
                    <a:pt x="368" y="4048"/>
                  </a:lnTo>
                  <a:lnTo>
                    <a:pt x="0" y="3588"/>
                  </a:lnTo>
                  <a:lnTo>
                    <a:pt x="1150" y="1380"/>
                  </a:lnTo>
                  <a:lnTo>
                    <a:pt x="6900" y="1380"/>
                  </a:lnTo>
                  <a:lnTo>
                    <a:pt x="8096" y="1380"/>
                  </a:lnTo>
                  <a:lnTo>
                    <a:pt x="9338" y="1380"/>
                  </a:lnTo>
                  <a:lnTo>
                    <a:pt x="11086" y="1380"/>
                  </a:lnTo>
                  <a:lnTo>
                    <a:pt x="11086" y="0"/>
                  </a:lnTo>
                  <a:lnTo>
                    <a:pt x="12466" y="0"/>
                  </a:lnTo>
                  <a:lnTo>
                    <a:pt x="12466" y="1380"/>
                  </a:lnTo>
                  <a:lnTo>
                    <a:pt x="15088" y="1380"/>
                  </a:lnTo>
                  <a:lnTo>
                    <a:pt x="16238" y="3588"/>
                  </a:lnTo>
                  <a:lnTo>
                    <a:pt x="15870" y="4048"/>
                  </a:lnTo>
                  <a:lnTo>
                    <a:pt x="15272" y="4048"/>
                  </a:lnTo>
                  <a:close/>
                  <a:moveTo>
                    <a:pt x="7406" y="3956"/>
                  </a:moveTo>
                  <a:lnTo>
                    <a:pt x="7406" y="5198"/>
                  </a:lnTo>
                  <a:lnTo>
                    <a:pt x="6164" y="5198"/>
                  </a:lnTo>
                  <a:lnTo>
                    <a:pt x="6164" y="6716"/>
                  </a:lnTo>
                  <a:lnTo>
                    <a:pt x="7406" y="6716"/>
                  </a:lnTo>
                  <a:lnTo>
                    <a:pt x="7406" y="7958"/>
                  </a:lnTo>
                  <a:lnTo>
                    <a:pt x="8924" y="7958"/>
                  </a:lnTo>
                  <a:lnTo>
                    <a:pt x="8924" y="6716"/>
                  </a:lnTo>
                  <a:lnTo>
                    <a:pt x="10166" y="6716"/>
                  </a:lnTo>
                  <a:lnTo>
                    <a:pt x="10166" y="5198"/>
                  </a:lnTo>
                  <a:lnTo>
                    <a:pt x="8924" y="5198"/>
                  </a:lnTo>
                  <a:lnTo>
                    <a:pt x="8924" y="3956"/>
                  </a:lnTo>
                  <a:lnTo>
                    <a:pt x="7406" y="3956"/>
                  </a:lnTo>
                  <a:close/>
                  <a:moveTo>
                    <a:pt x="9660" y="13248"/>
                  </a:moveTo>
                  <a:lnTo>
                    <a:pt x="9660" y="8786"/>
                  </a:lnTo>
                  <a:lnTo>
                    <a:pt x="6762" y="8786"/>
                  </a:lnTo>
                  <a:lnTo>
                    <a:pt x="6762" y="13248"/>
                  </a:lnTo>
                  <a:lnTo>
                    <a:pt x="9660" y="13248"/>
                  </a:lnTo>
                  <a:close/>
                  <a:moveTo>
                    <a:pt x="2438" y="8832"/>
                  </a:moveTo>
                  <a:lnTo>
                    <a:pt x="2438" y="11500"/>
                  </a:lnTo>
                  <a:lnTo>
                    <a:pt x="4462" y="11500"/>
                  </a:lnTo>
                  <a:lnTo>
                    <a:pt x="4462" y="8832"/>
                  </a:lnTo>
                  <a:lnTo>
                    <a:pt x="2438" y="8832"/>
                  </a:lnTo>
                  <a:close/>
                  <a:moveTo>
                    <a:pt x="12006" y="8832"/>
                  </a:moveTo>
                  <a:lnTo>
                    <a:pt x="12006" y="11500"/>
                  </a:lnTo>
                  <a:lnTo>
                    <a:pt x="13984" y="11500"/>
                  </a:lnTo>
                  <a:lnTo>
                    <a:pt x="13984" y="8832"/>
                  </a:lnTo>
                  <a:lnTo>
                    <a:pt x="12006" y="8832"/>
                  </a:lnTo>
                  <a:close/>
                  <a:moveTo>
                    <a:pt x="2438" y="4876"/>
                  </a:moveTo>
                  <a:lnTo>
                    <a:pt x="2438" y="7544"/>
                  </a:lnTo>
                  <a:lnTo>
                    <a:pt x="4462" y="7544"/>
                  </a:lnTo>
                  <a:lnTo>
                    <a:pt x="4462" y="4876"/>
                  </a:lnTo>
                  <a:lnTo>
                    <a:pt x="2438" y="4876"/>
                  </a:lnTo>
                  <a:close/>
                  <a:moveTo>
                    <a:pt x="12006" y="4876"/>
                  </a:moveTo>
                  <a:lnTo>
                    <a:pt x="12006" y="7544"/>
                  </a:lnTo>
                  <a:lnTo>
                    <a:pt x="13984" y="7544"/>
                  </a:lnTo>
                  <a:lnTo>
                    <a:pt x="13984" y="4876"/>
                  </a:lnTo>
                  <a:lnTo>
                    <a:pt x="12006" y="487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90" name="组合 496"/>
            <p:cNvGrpSpPr/>
            <p:nvPr/>
          </p:nvGrpSpPr>
          <p:grpSpPr>
            <a:xfrm>
              <a:off x="6033539" y="3442454"/>
              <a:ext cx="406424" cy="396000"/>
              <a:chOff x="5306424" y="5243513"/>
              <a:chExt cx="406424" cy="396000"/>
            </a:xfrm>
          </p:grpSpPr>
          <p:grpSp>
            <p:nvGrpSpPr>
              <p:cNvPr id="91" name="组合 251"/>
              <p:cNvGrpSpPr/>
              <p:nvPr/>
            </p:nvGrpSpPr>
            <p:grpSpPr>
              <a:xfrm>
                <a:off x="5449733" y="5301288"/>
                <a:ext cx="92003" cy="50466"/>
                <a:chOff x="14293850" y="3422650"/>
                <a:chExt cx="401638" cy="209551"/>
              </a:xfrm>
              <a:solidFill>
                <a:srgbClr val="0070C0"/>
              </a:solidFill>
            </p:grpSpPr>
            <p:sp>
              <p:nvSpPr>
                <p:cNvPr id="93" name="Freeform 76"/>
                <p:cNvSpPr>
                  <a:spLocks/>
                </p:cNvSpPr>
                <p:nvPr/>
              </p:nvSpPr>
              <p:spPr bwMode="auto">
                <a:xfrm>
                  <a:off x="14293850" y="3422650"/>
                  <a:ext cx="401638" cy="141288"/>
                </a:xfrm>
                <a:custGeom>
                  <a:avLst/>
                  <a:gdLst/>
                  <a:ahLst/>
                  <a:cxnLst>
                    <a:cxn ang="0">
                      <a:pos x="439" y="172"/>
                    </a:cxn>
                    <a:cxn ang="0">
                      <a:pos x="452" y="179"/>
                    </a:cxn>
                    <a:cxn ang="0">
                      <a:pos x="459" y="177"/>
                    </a:cxn>
                    <a:cxn ang="0">
                      <a:pos x="501" y="143"/>
                    </a:cxn>
                    <a:cxn ang="0">
                      <a:pos x="504" y="138"/>
                    </a:cxn>
                    <a:cxn ang="0">
                      <a:pos x="506" y="132"/>
                    </a:cxn>
                    <a:cxn ang="0">
                      <a:pos x="501" y="118"/>
                    </a:cxn>
                    <a:cxn ang="0">
                      <a:pos x="477" y="93"/>
                    </a:cxn>
                    <a:cxn ang="0">
                      <a:pos x="423" y="52"/>
                    </a:cxn>
                    <a:cxn ang="0">
                      <a:pos x="363" y="22"/>
                    </a:cxn>
                    <a:cxn ang="0">
                      <a:pos x="297" y="5"/>
                    </a:cxn>
                    <a:cxn ang="0">
                      <a:pos x="262" y="0"/>
                    </a:cxn>
                    <a:cxn ang="0">
                      <a:pos x="241" y="0"/>
                    </a:cxn>
                    <a:cxn ang="0">
                      <a:pos x="177" y="7"/>
                    </a:cxn>
                    <a:cxn ang="0">
                      <a:pos x="115" y="24"/>
                    </a:cxn>
                    <a:cxn ang="0">
                      <a:pos x="57" y="52"/>
                    </a:cxn>
                    <a:cxn ang="0">
                      <a:pos x="7" y="91"/>
                    </a:cxn>
                    <a:cxn ang="0">
                      <a:pos x="2" y="98"/>
                    </a:cxn>
                    <a:cxn ang="0">
                      <a:pos x="2" y="111"/>
                    </a:cxn>
                    <a:cxn ang="0">
                      <a:pos x="37" y="152"/>
                    </a:cxn>
                    <a:cxn ang="0">
                      <a:pos x="42" y="155"/>
                    </a:cxn>
                    <a:cxn ang="0">
                      <a:pos x="51" y="157"/>
                    </a:cxn>
                    <a:cxn ang="0">
                      <a:pos x="62" y="154"/>
                    </a:cxn>
                    <a:cxn ang="0">
                      <a:pos x="81" y="137"/>
                    </a:cxn>
                    <a:cxn ang="0">
                      <a:pos x="123" y="111"/>
                    </a:cxn>
                    <a:cxn ang="0">
                      <a:pos x="169" y="93"/>
                    </a:cxn>
                    <a:cxn ang="0">
                      <a:pos x="216" y="84"/>
                    </a:cxn>
                    <a:cxn ang="0">
                      <a:pos x="241" y="83"/>
                    </a:cxn>
                    <a:cxn ang="0">
                      <a:pos x="256" y="84"/>
                    </a:cxn>
                    <a:cxn ang="0">
                      <a:pos x="309" y="93"/>
                    </a:cxn>
                    <a:cxn ang="0">
                      <a:pos x="358" y="110"/>
                    </a:cxn>
                    <a:cxn ang="0">
                      <a:pos x="402" y="137"/>
                    </a:cxn>
                    <a:cxn ang="0">
                      <a:pos x="439" y="172"/>
                    </a:cxn>
                  </a:cxnLst>
                  <a:rect l="0" t="0" r="r" b="b"/>
                  <a:pathLst>
                    <a:path w="506" h="179">
                      <a:moveTo>
                        <a:pt x="439" y="172"/>
                      </a:moveTo>
                      <a:lnTo>
                        <a:pt x="439" y="172"/>
                      </a:lnTo>
                      <a:lnTo>
                        <a:pt x="445" y="177"/>
                      </a:lnTo>
                      <a:lnTo>
                        <a:pt x="452" y="179"/>
                      </a:lnTo>
                      <a:lnTo>
                        <a:pt x="452" y="179"/>
                      </a:lnTo>
                      <a:lnTo>
                        <a:pt x="459" y="177"/>
                      </a:lnTo>
                      <a:lnTo>
                        <a:pt x="464" y="174"/>
                      </a:lnTo>
                      <a:lnTo>
                        <a:pt x="501" y="143"/>
                      </a:lnTo>
                      <a:lnTo>
                        <a:pt x="501" y="143"/>
                      </a:lnTo>
                      <a:lnTo>
                        <a:pt x="504" y="138"/>
                      </a:lnTo>
                      <a:lnTo>
                        <a:pt x="506" y="132"/>
                      </a:lnTo>
                      <a:lnTo>
                        <a:pt x="506" y="132"/>
                      </a:lnTo>
                      <a:lnTo>
                        <a:pt x="506" y="125"/>
                      </a:lnTo>
                      <a:lnTo>
                        <a:pt x="501" y="118"/>
                      </a:lnTo>
                      <a:lnTo>
                        <a:pt x="501" y="118"/>
                      </a:lnTo>
                      <a:lnTo>
                        <a:pt x="477" y="93"/>
                      </a:lnTo>
                      <a:lnTo>
                        <a:pt x="450" y="71"/>
                      </a:lnTo>
                      <a:lnTo>
                        <a:pt x="423" y="52"/>
                      </a:lnTo>
                      <a:lnTo>
                        <a:pt x="393" y="35"/>
                      </a:lnTo>
                      <a:lnTo>
                        <a:pt x="363" y="22"/>
                      </a:lnTo>
                      <a:lnTo>
                        <a:pt x="329" y="12"/>
                      </a:lnTo>
                      <a:lnTo>
                        <a:pt x="297" y="5"/>
                      </a:lnTo>
                      <a:lnTo>
                        <a:pt x="262" y="0"/>
                      </a:lnTo>
                      <a:lnTo>
                        <a:pt x="262" y="0"/>
                      </a:lnTo>
                      <a:lnTo>
                        <a:pt x="241" y="0"/>
                      </a:lnTo>
                      <a:lnTo>
                        <a:pt x="241" y="0"/>
                      </a:lnTo>
                      <a:lnTo>
                        <a:pt x="209" y="2"/>
                      </a:lnTo>
                      <a:lnTo>
                        <a:pt x="177" y="7"/>
                      </a:lnTo>
                      <a:lnTo>
                        <a:pt x="145" y="14"/>
                      </a:lnTo>
                      <a:lnTo>
                        <a:pt x="115" y="24"/>
                      </a:lnTo>
                      <a:lnTo>
                        <a:pt x="86" y="37"/>
                      </a:lnTo>
                      <a:lnTo>
                        <a:pt x="57" y="52"/>
                      </a:lnTo>
                      <a:lnTo>
                        <a:pt x="32" y="71"/>
                      </a:lnTo>
                      <a:lnTo>
                        <a:pt x="7" y="91"/>
                      </a:lnTo>
                      <a:lnTo>
                        <a:pt x="7" y="91"/>
                      </a:lnTo>
                      <a:lnTo>
                        <a:pt x="2" y="98"/>
                      </a:lnTo>
                      <a:lnTo>
                        <a:pt x="0" y="105"/>
                      </a:lnTo>
                      <a:lnTo>
                        <a:pt x="2" y="111"/>
                      </a:lnTo>
                      <a:lnTo>
                        <a:pt x="5" y="116"/>
                      </a:lnTo>
                      <a:lnTo>
                        <a:pt x="37" y="152"/>
                      </a:lnTo>
                      <a:lnTo>
                        <a:pt x="37" y="152"/>
                      </a:lnTo>
                      <a:lnTo>
                        <a:pt x="42" y="155"/>
                      </a:lnTo>
                      <a:lnTo>
                        <a:pt x="51" y="157"/>
                      </a:lnTo>
                      <a:lnTo>
                        <a:pt x="51" y="157"/>
                      </a:lnTo>
                      <a:lnTo>
                        <a:pt x="56" y="157"/>
                      </a:lnTo>
                      <a:lnTo>
                        <a:pt x="62" y="154"/>
                      </a:lnTo>
                      <a:lnTo>
                        <a:pt x="62" y="154"/>
                      </a:lnTo>
                      <a:lnTo>
                        <a:pt x="81" y="137"/>
                      </a:lnTo>
                      <a:lnTo>
                        <a:pt x="101" y="123"/>
                      </a:lnTo>
                      <a:lnTo>
                        <a:pt x="123" y="111"/>
                      </a:lnTo>
                      <a:lnTo>
                        <a:pt x="145" y="101"/>
                      </a:lnTo>
                      <a:lnTo>
                        <a:pt x="169" y="93"/>
                      </a:lnTo>
                      <a:lnTo>
                        <a:pt x="192" y="88"/>
                      </a:lnTo>
                      <a:lnTo>
                        <a:pt x="216" y="84"/>
                      </a:lnTo>
                      <a:lnTo>
                        <a:pt x="241" y="83"/>
                      </a:lnTo>
                      <a:lnTo>
                        <a:pt x="241" y="83"/>
                      </a:lnTo>
                      <a:lnTo>
                        <a:pt x="256" y="84"/>
                      </a:lnTo>
                      <a:lnTo>
                        <a:pt x="256" y="84"/>
                      </a:lnTo>
                      <a:lnTo>
                        <a:pt x="283" y="86"/>
                      </a:lnTo>
                      <a:lnTo>
                        <a:pt x="309" y="93"/>
                      </a:lnTo>
                      <a:lnTo>
                        <a:pt x="332" y="100"/>
                      </a:lnTo>
                      <a:lnTo>
                        <a:pt x="358" y="110"/>
                      </a:lnTo>
                      <a:lnTo>
                        <a:pt x="380" y="122"/>
                      </a:lnTo>
                      <a:lnTo>
                        <a:pt x="402" y="137"/>
                      </a:lnTo>
                      <a:lnTo>
                        <a:pt x="420" y="154"/>
                      </a:lnTo>
                      <a:lnTo>
                        <a:pt x="439" y="172"/>
                      </a:lnTo>
                      <a:lnTo>
                        <a:pt x="439" y="172"/>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77"/>
                <p:cNvSpPr>
                  <a:spLocks/>
                </p:cNvSpPr>
                <p:nvPr/>
              </p:nvSpPr>
              <p:spPr bwMode="auto">
                <a:xfrm>
                  <a:off x="14377988" y="3532188"/>
                  <a:ext cx="225425" cy="100013"/>
                </a:xfrm>
                <a:custGeom>
                  <a:avLst/>
                  <a:gdLst/>
                  <a:ahLst/>
                  <a:cxnLst>
                    <a:cxn ang="0">
                      <a:pos x="147" y="0"/>
                    </a:cxn>
                    <a:cxn ang="0">
                      <a:pos x="147" y="0"/>
                    </a:cxn>
                    <a:cxn ang="0">
                      <a:pos x="137" y="0"/>
                    </a:cxn>
                    <a:cxn ang="0">
                      <a:pos x="137" y="0"/>
                    </a:cxn>
                    <a:cxn ang="0">
                      <a:pos x="118" y="2"/>
                    </a:cxn>
                    <a:cxn ang="0">
                      <a:pos x="100" y="4"/>
                    </a:cxn>
                    <a:cxn ang="0">
                      <a:pos x="83" y="7"/>
                    </a:cxn>
                    <a:cxn ang="0">
                      <a:pos x="66" y="14"/>
                    </a:cxn>
                    <a:cxn ang="0">
                      <a:pos x="49" y="21"/>
                    </a:cxn>
                    <a:cxn ang="0">
                      <a:pos x="34" y="29"/>
                    </a:cxn>
                    <a:cxn ang="0">
                      <a:pos x="19" y="39"/>
                    </a:cxn>
                    <a:cxn ang="0">
                      <a:pos x="5" y="51"/>
                    </a:cxn>
                    <a:cxn ang="0">
                      <a:pos x="5" y="51"/>
                    </a:cxn>
                    <a:cxn ang="0">
                      <a:pos x="2" y="58"/>
                    </a:cxn>
                    <a:cxn ang="0">
                      <a:pos x="0" y="64"/>
                    </a:cxn>
                    <a:cxn ang="0">
                      <a:pos x="0" y="71"/>
                    </a:cxn>
                    <a:cxn ang="0">
                      <a:pos x="5" y="76"/>
                    </a:cxn>
                    <a:cxn ang="0">
                      <a:pos x="37" y="112"/>
                    </a:cxn>
                    <a:cxn ang="0">
                      <a:pos x="37" y="112"/>
                    </a:cxn>
                    <a:cxn ang="0">
                      <a:pos x="42" y="115"/>
                    </a:cxn>
                    <a:cxn ang="0">
                      <a:pos x="49" y="117"/>
                    </a:cxn>
                    <a:cxn ang="0">
                      <a:pos x="49" y="117"/>
                    </a:cxn>
                    <a:cxn ang="0">
                      <a:pos x="56" y="117"/>
                    </a:cxn>
                    <a:cxn ang="0">
                      <a:pos x="63" y="112"/>
                    </a:cxn>
                    <a:cxn ang="0">
                      <a:pos x="63" y="112"/>
                    </a:cxn>
                    <a:cxn ang="0">
                      <a:pos x="78" y="100"/>
                    </a:cxn>
                    <a:cxn ang="0">
                      <a:pos x="96" y="91"/>
                    </a:cxn>
                    <a:cxn ang="0">
                      <a:pos x="117" y="85"/>
                    </a:cxn>
                    <a:cxn ang="0">
                      <a:pos x="137" y="83"/>
                    </a:cxn>
                    <a:cxn ang="0">
                      <a:pos x="137" y="83"/>
                    </a:cxn>
                    <a:cxn ang="0">
                      <a:pos x="142" y="83"/>
                    </a:cxn>
                    <a:cxn ang="0">
                      <a:pos x="142" y="83"/>
                    </a:cxn>
                    <a:cxn ang="0">
                      <a:pos x="154" y="85"/>
                    </a:cxn>
                    <a:cxn ang="0">
                      <a:pos x="164" y="86"/>
                    </a:cxn>
                    <a:cxn ang="0">
                      <a:pos x="184" y="95"/>
                    </a:cxn>
                    <a:cxn ang="0">
                      <a:pos x="201" y="105"/>
                    </a:cxn>
                    <a:cxn ang="0">
                      <a:pos x="209" y="112"/>
                    </a:cxn>
                    <a:cxn ang="0">
                      <a:pos x="218" y="118"/>
                    </a:cxn>
                    <a:cxn ang="0">
                      <a:pos x="218" y="118"/>
                    </a:cxn>
                    <a:cxn ang="0">
                      <a:pos x="223" y="124"/>
                    </a:cxn>
                    <a:cxn ang="0">
                      <a:pos x="231" y="125"/>
                    </a:cxn>
                    <a:cxn ang="0">
                      <a:pos x="231" y="125"/>
                    </a:cxn>
                    <a:cxn ang="0">
                      <a:pos x="236" y="124"/>
                    </a:cxn>
                    <a:cxn ang="0">
                      <a:pos x="243" y="120"/>
                    </a:cxn>
                    <a:cxn ang="0">
                      <a:pos x="279" y="90"/>
                    </a:cxn>
                    <a:cxn ang="0">
                      <a:pos x="279" y="90"/>
                    </a:cxn>
                    <a:cxn ang="0">
                      <a:pos x="282" y="85"/>
                    </a:cxn>
                    <a:cxn ang="0">
                      <a:pos x="284" y="78"/>
                    </a:cxn>
                    <a:cxn ang="0">
                      <a:pos x="284" y="78"/>
                    </a:cxn>
                    <a:cxn ang="0">
                      <a:pos x="284" y="71"/>
                    </a:cxn>
                    <a:cxn ang="0">
                      <a:pos x="280" y="64"/>
                    </a:cxn>
                    <a:cxn ang="0">
                      <a:pos x="280" y="64"/>
                    </a:cxn>
                    <a:cxn ang="0">
                      <a:pos x="267" y="51"/>
                    </a:cxn>
                    <a:cxn ang="0">
                      <a:pos x="252" y="39"/>
                    </a:cxn>
                    <a:cxn ang="0">
                      <a:pos x="236" y="29"/>
                    </a:cxn>
                    <a:cxn ang="0">
                      <a:pos x="220" y="19"/>
                    </a:cxn>
                    <a:cxn ang="0">
                      <a:pos x="203" y="12"/>
                    </a:cxn>
                    <a:cxn ang="0">
                      <a:pos x="186" y="7"/>
                    </a:cxn>
                    <a:cxn ang="0">
                      <a:pos x="167" y="2"/>
                    </a:cxn>
                    <a:cxn ang="0">
                      <a:pos x="147" y="0"/>
                    </a:cxn>
                    <a:cxn ang="0">
                      <a:pos x="147" y="0"/>
                    </a:cxn>
                  </a:cxnLst>
                  <a:rect l="0" t="0" r="r" b="b"/>
                  <a:pathLst>
                    <a:path w="284" h="125">
                      <a:moveTo>
                        <a:pt x="147" y="0"/>
                      </a:moveTo>
                      <a:lnTo>
                        <a:pt x="147" y="0"/>
                      </a:lnTo>
                      <a:lnTo>
                        <a:pt x="137" y="0"/>
                      </a:lnTo>
                      <a:lnTo>
                        <a:pt x="137" y="0"/>
                      </a:lnTo>
                      <a:lnTo>
                        <a:pt x="118" y="2"/>
                      </a:lnTo>
                      <a:lnTo>
                        <a:pt x="100" y="4"/>
                      </a:lnTo>
                      <a:lnTo>
                        <a:pt x="83" y="7"/>
                      </a:lnTo>
                      <a:lnTo>
                        <a:pt x="66" y="14"/>
                      </a:lnTo>
                      <a:lnTo>
                        <a:pt x="49" y="21"/>
                      </a:lnTo>
                      <a:lnTo>
                        <a:pt x="34" y="29"/>
                      </a:lnTo>
                      <a:lnTo>
                        <a:pt x="19" y="39"/>
                      </a:lnTo>
                      <a:lnTo>
                        <a:pt x="5" y="51"/>
                      </a:lnTo>
                      <a:lnTo>
                        <a:pt x="5" y="51"/>
                      </a:lnTo>
                      <a:lnTo>
                        <a:pt x="2" y="58"/>
                      </a:lnTo>
                      <a:lnTo>
                        <a:pt x="0" y="64"/>
                      </a:lnTo>
                      <a:lnTo>
                        <a:pt x="0" y="71"/>
                      </a:lnTo>
                      <a:lnTo>
                        <a:pt x="5" y="76"/>
                      </a:lnTo>
                      <a:lnTo>
                        <a:pt x="37" y="112"/>
                      </a:lnTo>
                      <a:lnTo>
                        <a:pt x="37" y="112"/>
                      </a:lnTo>
                      <a:lnTo>
                        <a:pt x="42" y="115"/>
                      </a:lnTo>
                      <a:lnTo>
                        <a:pt x="49" y="117"/>
                      </a:lnTo>
                      <a:lnTo>
                        <a:pt x="49" y="117"/>
                      </a:lnTo>
                      <a:lnTo>
                        <a:pt x="56" y="117"/>
                      </a:lnTo>
                      <a:lnTo>
                        <a:pt x="63" y="112"/>
                      </a:lnTo>
                      <a:lnTo>
                        <a:pt x="63" y="112"/>
                      </a:lnTo>
                      <a:lnTo>
                        <a:pt x="78" y="100"/>
                      </a:lnTo>
                      <a:lnTo>
                        <a:pt x="96" y="91"/>
                      </a:lnTo>
                      <a:lnTo>
                        <a:pt x="117" y="85"/>
                      </a:lnTo>
                      <a:lnTo>
                        <a:pt x="137" y="83"/>
                      </a:lnTo>
                      <a:lnTo>
                        <a:pt x="137" y="83"/>
                      </a:lnTo>
                      <a:lnTo>
                        <a:pt x="142" y="83"/>
                      </a:lnTo>
                      <a:lnTo>
                        <a:pt x="142" y="83"/>
                      </a:lnTo>
                      <a:lnTo>
                        <a:pt x="154" y="85"/>
                      </a:lnTo>
                      <a:lnTo>
                        <a:pt x="164" y="86"/>
                      </a:lnTo>
                      <a:lnTo>
                        <a:pt x="184" y="95"/>
                      </a:lnTo>
                      <a:lnTo>
                        <a:pt x="201" y="105"/>
                      </a:lnTo>
                      <a:lnTo>
                        <a:pt x="209" y="112"/>
                      </a:lnTo>
                      <a:lnTo>
                        <a:pt x="218" y="118"/>
                      </a:lnTo>
                      <a:lnTo>
                        <a:pt x="218" y="118"/>
                      </a:lnTo>
                      <a:lnTo>
                        <a:pt x="223" y="124"/>
                      </a:lnTo>
                      <a:lnTo>
                        <a:pt x="231" y="125"/>
                      </a:lnTo>
                      <a:lnTo>
                        <a:pt x="231" y="125"/>
                      </a:lnTo>
                      <a:lnTo>
                        <a:pt x="236" y="124"/>
                      </a:lnTo>
                      <a:lnTo>
                        <a:pt x="243" y="120"/>
                      </a:lnTo>
                      <a:lnTo>
                        <a:pt x="279" y="90"/>
                      </a:lnTo>
                      <a:lnTo>
                        <a:pt x="279" y="90"/>
                      </a:lnTo>
                      <a:lnTo>
                        <a:pt x="282" y="85"/>
                      </a:lnTo>
                      <a:lnTo>
                        <a:pt x="284" y="78"/>
                      </a:lnTo>
                      <a:lnTo>
                        <a:pt x="284" y="78"/>
                      </a:lnTo>
                      <a:lnTo>
                        <a:pt x="284" y="71"/>
                      </a:lnTo>
                      <a:lnTo>
                        <a:pt x="280" y="64"/>
                      </a:lnTo>
                      <a:lnTo>
                        <a:pt x="280" y="64"/>
                      </a:lnTo>
                      <a:lnTo>
                        <a:pt x="267" y="51"/>
                      </a:lnTo>
                      <a:lnTo>
                        <a:pt x="252" y="39"/>
                      </a:lnTo>
                      <a:lnTo>
                        <a:pt x="236" y="29"/>
                      </a:lnTo>
                      <a:lnTo>
                        <a:pt x="220" y="19"/>
                      </a:lnTo>
                      <a:lnTo>
                        <a:pt x="203" y="12"/>
                      </a:lnTo>
                      <a:lnTo>
                        <a:pt x="186" y="7"/>
                      </a:lnTo>
                      <a:lnTo>
                        <a:pt x="167" y="2"/>
                      </a:lnTo>
                      <a:lnTo>
                        <a:pt x="147" y="0"/>
                      </a:lnTo>
                      <a:lnTo>
                        <a:pt x="147"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92" name="椭圆 91"/>
              <p:cNvSpPr/>
              <p:nvPr/>
            </p:nvSpPr>
            <p:spPr bwMode="auto">
              <a:xfrm>
                <a:off x="5306424" y="5243513"/>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sp>
        <p:nvSpPr>
          <p:cNvPr id="95" name="TextBox 94"/>
          <p:cNvSpPr txBox="1"/>
          <p:nvPr/>
        </p:nvSpPr>
        <p:spPr>
          <a:xfrm>
            <a:off x="1875281" y="3952723"/>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智慧医疗</a:t>
            </a:r>
          </a:p>
        </p:txBody>
      </p:sp>
      <p:grpSp>
        <p:nvGrpSpPr>
          <p:cNvPr id="96" name="组合 238"/>
          <p:cNvGrpSpPr/>
          <p:nvPr/>
        </p:nvGrpSpPr>
        <p:grpSpPr>
          <a:xfrm>
            <a:off x="1271065" y="3534707"/>
            <a:ext cx="406424" cy="396000"/>
            <a:chOff x="5997402" y="4584670"/>
            <a:chExt cx="406424" cy="396000"/>
          </a:xfrm>
        </p:grpSpPr>
        <p:sp>
          <p:nvSpPr>
            <p:cNvPr id="97" name="椭圆 96"/>
            <p:cNvSpPr/>
            <p:nvPr/>
          </p:nvSpPr>
          <p:spPr bwMode="auto">
            <a:xfrm>
              <a:off x="5997402" y="4584670"/>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98" name="Freeform 77"/>
            <p:cNvSpPr>
              <a:spLocks noEditPoints="1"/>
            </p:cNvSpPr>
            <p:nvPr/>
          </p:nvSpPr>
          <p:spPr bwMode="auto">
            <a:xfrm>
              <a:off x="6014301" y="4656841"/>
              <a:ext cx="365901" cy="236957"/>
            </a:xfrm>
            <a:custGeom>
              <a:avLst/>
              <a:gdLst/>
              <a:ahLst/>
              <a:cxnLst>
                <a:cxn ang="0">
                  <a:pos x="11340" y="0"/>
                </a:cxn>
                <a:cxn ang="0">
                  <a:pos x="9939" y="1190"/>
                </a:cxn>
                <a:cxn ang="0">
                  <a:pos x="11480" y="1960"/>
                </a:cxn>
                <a:cxn ang="0">
                  <a:pos x="12110" y="11130"/>
                </a:cxn>
                <a:cxn ang="0">
                  <a:pos x="11690" y="10780"/>
                </a:cxn>
                <a:cxn ang="0">
                  <a:pos x="12110" y="10360"/>
                </a:cxn>
                <a:cxn ang="0">
                  <a:pos x="16100" y="10640"/>
                </a:cxn>
                <a:cxn ang="0">
                  <a:pos x="15890" y="11060"/>
                </a:cxn>
                <a:cxn ang="0">
                  <a:pos x="11830" y="10010"/>
                </a:cxn>
                <a:cxn ang="0">
                  <a:pos x="11620" y="9520"/>
                </a:cxn>
                <a:cxn ang="0">
                  <a:pos x="15680" y="9310"/>
                </a:cxn>
                <a:cxn ang="0">
                  <a:pos x="16030" y="9730"/>
                </a:cxn>
                <a:cxn ang="0">
                  <a:pos x="15680" y="10080"/>
                </a:cxn>
                <a:cxn ang="0">
                  <a:pos x="11900" y="8890"/>
                </a:cxn>
                <a:cxn ang="0">
                  <a:pos x="11900" y="8400"/>
                </a:cxn>
                <a:cxn ang="0">
                  <a:pos x="15960" y="8330"/>
                </a:cxn>
                <a:cxn ang="0">
                  <a:pos x="16170" y="8820"/>
                </a:cxn>
                <a:cxn ang="0">
                  <a:pos x="12180" y="9030"/>
                </a:cxn>
                <a:cxn ang="0">
                  <a:pos x="4270" y="10290"/>
                </a:cxn>
                <a:cxn ang="0">
                  <a:pos x="3150" y="9170"/>
                </a:cxn>
                <a:cxn ang="0">
                  <a:pos x="4130" y="4340"/>
                </a:cxn>
                <a:cxn ang="0">
                  <a:pos x="13090" y="4690"/>
                </a:cxn>
                <a:cxn ang="0">
                  <a:pos x="14630" y="7840"/>
                </a:cxn>
                <a:cxn ang="0">
                  <a:pos x="14350" y="3220"/>
                </a:cxn>
                <a:cxn ang="0">
                  <a:pos x="2520" y="3290"/>
                </a:cxn>
                <a:cxn ang="0">
                  <a:pos x="2380" y="10780"/>
                </a:cxn>
                <a:cxn ang="0">
                  <a:pos x="11340" y="11060"/>
                </a:cxn>
                <a:cxn ang="0">
                  <a:pos x="11760" y="6580"/>
                </a:cxn>
                <a:cxn ang="0">
                  <a:pos x="11760" y="7560"/>
                </a:cxn>
                <a:cxn ang="0">
                  <a:pos x="12740" y="7560"/>
                </a:cxn>
                <a:cxn ang="0">
                  <a:pos x="12740" y="6580"/>
                </a:cxn>
                <a:cxn ang="0">
                  <a:pos x="4480" y="6440"/>
                </a:cxn>
                <a:cxn ang="0">
                  <a:pos x="4130" y="7350"/>
                </a:cxn>
                <a:cxn ang="0">
                  <a:pos x="5040" y="7700"/>
                </a:cxn>
                <a:cxn ang="0">
                  <a:pos x="5390" y="6790"/>
                </a:cxn>
                <a:cxn ang="0">
                  <a:pos x="8470" y="4480"/>
                </a:cxn>
                <a:cxn ang="0">
                  <a:pos x="6860" y="5250"/>
                </a:cxn>
                <a:cxn ang="0">
                  <a:pos x="6231" y="7070"/>
                </a:cxn>
                <a:cxn ang="0">
                  <a:pos x="6860" y="8890"/>
                </a:cxn>
                <a:cxn ang="0">
                  <a:pos x="8470" y="9660"/>
                </a:cxn>
                <a:cxn ang="0">
                  <a:pos x="10150" y="8890"/>
                </a:cxn>
                <a:cxn ang="0">
                  <a:pos x="10780" y="7070"/>
                </a:cxn>
                <a:cxn ang="0">
                  <a:pos x="10150" y="5250"/>
                </a:cxn>
                <a:cxn ang="0">
                  <a:pos x="8470" y="4480"/>
                </a:cxn>
                <a:cxn ang="0">
                  <a:pos x="8260" y="8260"/>
                </a:cxn>
                <a:cxn ang="0">
                  <a:pos x="7980" y="7700"/>
                </a:cxn>
                <a:cxn ang="0">
                  <a:pos x="8750" y="7560"/>
                </a:cxn>
                <a:cxn ang="0">
                  <a:pos x="7980" y="7210"/>
                </a:cxn>
                <a:cxn ang="0">
                  <a:pos x="7560" y="6370"/>
                </a:cxn>
                <a:cxn ang="0">
                  <a:pos x="8260" y="5530"/>
                </a:cxn>
                <a:cxn ang="0">
                  <a:pos x="9380" y="5950"/>
                </a:cxn>
                <a:cxn ang="0">
                  <a:pos x="8330" y="6370"/>
                </a:cxn>
                <a:cxn ang="0">
                  <a:pos x="8750" y="6790"/>
                </a:cxn>
                <a:cxn ang="0">
                  <a:pos x="9520" y="7490"/>
                </a:cxn>
                <a:cxn ang="0">
                  <a:pos x="8750" y="8260"/>
                </a:cxn>
                <a:cxn ang="0">
                  <a:pos x="1260" y="5320"/>
                </a:cxn>
                <a:cxn ang="0">
                  <a:pos x="1890" y="4550"/>
                </a:cxn>
                <a:cxn ang="0">
                  <a:pos x="350" y="3570"/>
                </a:cxn>
                <a:cxn ang="0">
                  <a:pos x="70" y="4130"/>
                </a:cxn>
              </a:cxnLst>
              <a:rect l="0" t="0" r="r" b="b"/>
              <a:pathLst>
                <a:path w="16170" h="11130">
                  <a:moveTo>
                    <a:pt x="11690" y="280"/>
                  </a:moveTo>
                  <a:lnTo>
                    <a:pt x="11620" y="140"/>
                  </a:lnTo>
                  <a:lnTo>
                    <a:pt x="11480" y="0"/>
                  </a:lnTo>
                  <a:lnTo>
                    <a:pt x="11340" y="0"/>
                  </a:lnTo>
                  <a:lnTo>
                    <a:pt x="11200" y="0"/>
                  </a:lnTo>
                  <a:lnTo>
                    <a:pt x="2940" y="2730"/>
                  </a:lnTo>
                  <a:lnTo>
                    <a:pt x="5390" y="2730"/>
                  </a:lnTo>
                  <a:lnTo>
                    <a:pt x="9939" y="1190"/>
                  </a:lnTo>
                  <a:lnTo>
                    <a:pt x="10220" y="1540"/>
                  </a:lnTo>
                  <a:lnTo>
                    <a:pt x="10570" y="1820"/>
                  </a:lnTo>
                  <a:lnTo>
                    <a:pt x="10990" y="1960"/>
                  </a:lnTo>
                  <a:lnTo>
                    <a:pt x="11480" y="1960"/>
                  </a:lnTo>
                  <a:lnTo>
                    <a:pt x="11690" y="2730"/>
                  </a:lnTo>
                  <a:lnTo>
                    <a:pt x="12530" y="2730"/>
                  </a:lnTo>
                  <a:lnTo>
                    <a:pt x="11690" y="280"/>
                  </a:lnTo>
                  <a:close/>
                  <a:moveTo>
                    <a:pt x="12110" y="11130"/>
                  </a:moveTo>
                  <a:lnTo>
                    <a:pt x="11970" y="11060"/>
                  </a:lnTo>
                  <a:lnTo>
                    <a:pt x="11830" y="10990"/>
                  </a:lnTo>
                  <a:lnTo>
                    <a:pt x="11760" y="10920"/>
                  </a:lnTo>
                  <a:lnTo>
                    <a:pt x="11690" y="10780"/>
                  </a:lnTo>
                  <a:lnTo>
                    <a:pt x="11760" y="10640"/>
                  </a:lnTo>
                  <a:lnTo>
                    <a:pt x="11830" y="10500"/>
                  </a:lnTo>
                  <a:lnTo>
                    <a:pt x="11970" y="10430"/>
                  </a:lnTo>
                  <a:lnTo>
                    <a:pt x="12110" y="10360"/>
                  </a:lnTo>
                  <a:lnTo>
                    <a:pt x="15750" y="10360"/>
                  </a:lnTo>
                  <a:lnTo>
                    <a:pt x="15890" y="10430"/>
                  </a:lnTo>
                  <a:lnTo>
                    <a:pt x="16030" y="10500"/>
                  </a:lnTo>
                  <a:lnTo>
                    <a:pt x="16100" y="10640"/>
                  </a:lnTo>
                  <a:lnTo>
                    <a:pt x="16100" y="10780"/>
                  </a:lnTo>
                  <a:lnTo>
                    <a:pt x="16100" y="10920"/>
                  </a:lnTo>
                  <a:lnTo>
                    <a:pt x="16030" y="10990"/>
                  </a:lnTo>
                  <a:lnTo>
                    <a:pt x="15890" y="11060"/>
                  </a:lnTo>
                  <a:lnTo>
                    <a:pt x="15750" y="11130"/>
                  </a:lnTo>
                  <a:lnTo>
                    <a:pt x="12110" y="11130"/>
                  </a:lnTo>
                  <a:close/>
                  <a:moveTo>
                    <a:pt x="11970" y="10080"/>
                  </a:moveTo>
                  <a:lnTo>
                    <a:pt x="11830" y="10010"/>
                  </a:lnTo>
                  <a:lnTo>
                    <a:pt x="11760" y="9940"/>
                  </a:lnTo>
                  <a:lnTo>
                    <a:pt x="11620" y="9870"/>
                  </a:lnTo>
                  <a:lnTo>
                    <a:pt x="11620" y="9730"/>
                  </a:lnTo>
                  <a:lnTo>
                    <a:pt x="11620" y="9520"/>
                  </a:lnTo>
                  <a:lnTo>
                    <a:pt x="11760" y="9450"/>
                  </a:lnTo>
                  <a:lnTo>
                    <a:pt x="11830" y="9380"/>
                  </a:lnTo>
                  <a:lnTo>
                    <a:pt x="11970" y="9310"/>
                  </a:lnTo>
                  <a:lnTo>
                    <a:pt x="15680" y="9310"/>
                  </a:lnTo>
                  <a:lnTo>
                    <a:pt x="15820" y="9380"/>
                  </a:lnTo>
                  <a:lnTo>
                    <a:pt x="15890" y="9450"/>
                  </a:lnTo>
                  <a:lnTo>
                    <a:pt x="15960" y="9520"/>
                  </a:lnTo>
                  <a:lnTo>
                    <a:pt x="16030" y="9730"/>
                  </a:lnTo>
                  <a:lnTo>
                    <a:pt x="15960" y="9870"/>
                  </a:lnTo>
                  <a:lnTo>
                    <a:pt x="15890" y="9940"/>
                  </a:lnTo>
                  <a:lnTo>
                    <a:pt x="15820" y="10010"/>
                  </a:lnTo>
                  <a:lnTo>
                    <a:pt x="15680" y="10080"/>
                  </a:lnTo>
                  <a:lnTo>
                    <a:pt x="11970" y="10080"/>
                  </a:lnTo>
                  <a:close/>
                  <a:moveTo>
                    <a:pt x="12180" y="9030"/>
                  </a:moveTo>
                  <a:lnTo>
                    <a:pt x="12040" y="8960"/>
                  </a:lnTo>
                  <a:lnTo>
                    <a:pt x="11900" y="8890"/>
                  </a:lnTo>
                  <a:lnTo>
                    <a:pt x="11830" y="8820"/>
                  </a:lnTo>
                  <a:lnTo>
                    <a:pt x="11760" y="8610"/>
                  </a:lnTo>
                  <a:lnTo>
                    <a:pt x="11830" y="8470"/>
                  </a:lnTo>
                  <a:lnTo>
                    <a:pt x="11900" y="8400"/>
                  </a:lnTo>
                  <a:lnTo>
                    <a:pt x="12040" y="8330"/>
                  </a:lnTo>
                  <a:lnTo>
                    <a:pt x="12180" y="8260"/>
                  </a:lnTo>
                  <a:lnTo>
                    <a:pt x="15820" y="8260"/>
                  </a:lnTo>
                  <a:lnTo>
                    <a:pt x="15960" y="8330"/>
                  </a:lnTo>
                  <a:lnTo>
                    <a:pt x="16100" y="8400"/>
                  </a:lnTo>
                  <a:lnTo>
                    <a:pt x="16170" y="8470"/>
                  </a:lnTo>
                  <a:lnTo>
                    <a:pt x="16170" y="8610"/>
                  </a:lnTo>
                  <a:lnTo>
                    <a:pt x="16170" y="8820"/>
                  </a:lnTo>
                  <a:lnTo>
                    <a:pt x="16100" y="8890"/>
                  </a:lnTo>
                  <a:lnTo>
                    <a:pt x="15960" y="8960"/>
                  </a:lnTo>
                  <a:lnTo>
                    <a:pt x="15820" y="9030"/>
                  </a:lnTo>
                  <a:lnTo>
                    <a:pt x="12180" y="9030"/>
                  </a:lnTo>
                  <a:close/>
                  <a:moveTo>
                    <a:pt x="11270" y="10780"/>
                  </a:moveTo>
                  <a:lnTo>
                    <a:pt x="11270" y="10500"/>
                  </a:lnTo>
                  <a:lnTo>
                    <a:pt x="11410" y="10290"/>
                  </a:lnTo>
                  <a:lnTo>
                    <a:pt x="4270" y="10290"/>
                  </a:lnTo>
                  <a:lnTo>
                    <a:pt x="4130" y="9870"/>
                  </a:lnTo>
                  <a:lnTo>
                    <a:pt x="3850" y="9520"/>
                  </a:lnTo>
                  <a:lnTo>
                    <a:pt x="3570" y="9310"/>
                  </a:lnTo>
                  <a:lnTo>
                    <a:pt x="3150" y="9170"/>
                  </a:lnTo>
                  <a:lnTo>
                    <a:pt x="3150" y="5110"/>
                  </a:lnTo>
                  <a:lnTo>
                    <a:pt x="3570" y="4970"/>
                  </a:lnTo>
                  <a:lnTo>
                    <a:pt x="3920" y="4690"/>
                  </a:lnTo>
                  <a:lnTo>
                    <a:pt x="4130" y="4340"/>
                  </a:lnTo>
                  <a:lnTo>
                    <a:pt x="4270" y="3920"/>
                  </a:lnTo>
                  <a:lnTo>
                    <a:pt x="12670" y="3920"/>
                  </a:lnTo>
                  <a:lnTo>
                    <a:pt x="12880" y="4340"/>
                  </a:lnTo>
                  <a:lnTo>
                    <a:pt x="13090" y="4690"/>
                  </a:lnTo>
                  <a:lnTo>
                    <a:pt x="13440" y="4970"/>
                  </a:lnTo>
                  <a:lnTo>
                    <a:pt x="13860" y="5110"/>
                  </a:lnTo>
                  <a:lnTo>
                    <a:pt x="13860" y="7840"/>
                  </a:lnTo>
                  <a:lnTo>
                    <a:pt x="14630" y="7840"/>
                  </a:lnTo>
                  <a:lnTo>
                    <a:pt x="14630" y="3570"/>
                  </a:lnTo>
                  <a:lnTo>
                    <a:pt x="14630" y="3430"/>
                  </a:lnTo>
                  <a:lnTo>
                    <a:pt x="14490" y="3290"/>
                  </a:lnTo>
                  <a:lnTo>
                    <a:pt x="14350" y="3220"/>
                  </a:lnTo>
                  <a:lnTo>
                    <a:pt x="14210" y="3150"/>
                  </a:lnTo>
                  <a:lnTo>
                    <a:pt x="2800" y="3150"/>
                  </a:lnTo>
                  <a:lnTo>
                    <a:pt x="2660" y="3220"/>
                  </a:lnTo>
                  <a:lnTo>
                    <a:pt x="2520" y="3290"/>
                  </a:lnTo>
                  <a:lnTo>
                    <a:pt x="2380" y="3430"/>
                  </a:lnTo>
                  <a:lnTo>
                    <a:pt x="2380" y="3570"/>
                  </a:lnTo>
                  <a:lnTo>
                    <a:pt x="2380" y="10640"/>
                  </a:lnTo>
                  <a:lnTo>
                    <a:pt x="2380" y="10780"/>
                  </a:lnTo>
                  <a:lnTo>
                    <a:pt x="2520" y="10920"/>
                  </a:lnTo>
                  <a:lnTo>
                    <a:pt x="2660" y="11060"/>
                  </a:lnTo>
                  <a:lnTo>
                    <a:pt x="2800" y="11060"/>
                  </a:lnTo>
                  <a:lnTo>
                    <a:pt x="11340" y="11060"/>
                  </a:lnTo>
                  <a:lnTo>
                    <a:pt x="11270" y="10780"/>
                  </a:lnTo>
                  <a:close/>
                  <a:moveTo>
                    <a:pt x="12250" y="6370"/>
                  </a:moveTo>
                  <a:lnTo>
                    <a:pt x="11970" y="6440"/>
                  </a:lnTo>
                  <a:lnTo>
                    <a:pt x="11760" y="6580"/>
                  </a:lnTo>
                  <a:lnTo>
                    <a:pt x="11620" y="6790"/>
                  </a:lnTo>
                  <a:lnTo>
                    <a:pt x="11550" y="7070"/>
                  </a:lnTo>
                  <a:lnTo>
                    <a:pt x="11620" y="7350"/>
                  </a:lnTo>
                  <a:lnTo>
                    <a:pt x="11760" y="7560"/>
                  </a:lnTo>
                  <a:lnTo>
                    <a:pt x="11970" y="7700"/>
                  </a:lnTo>
                  <a:lnTo>
                    <a:pt x="12250" y="7770"/>
                  </a:lnTo>
                  <a:lnTo>
                    <a:pt x="12530" y="7700"/>
                  </a:lnTo>
                  <a:lnTo>
                    <a:pt x="12740" y="7560"/>
                  </a:lnTo>
                  <a:lnTo>
                    <a:pt x="12880" y="7350"/>
                  </a:lnTo>
                  <a:lnTo>
                    <a:pt x="12950" y="7070"/>
                  </a:lnTo>
                  <a:lnTo>
                    <a:pt x="12880" y="6790"/>
                  </a:lnTo>
                  <a:lnTo>
                    <a:pt x="12740" y="6580"/>
                  </a:lnTo>
                  <a:lnTo>
                    <a:pt x="12530" y="6440"/>
                  </a:lnTo>
                  <a:lnTo>
                    <a:pt x="12250" y="6370"/>
                  </a:lnTo>
                  <a:close/>
                  <a:moveTo>
                    <a:pt x="4760" y="6370"/>
                  </a:moveTo>
                  <a:lnTo>
                    <a:pt x="4480" y="6440"/>
                  </a:lnTo>
                  <a:lnTo>
                    <a:pt x="4270" y="6580"/>
                  </a:lnTo>
                  <a:lnTo>
                    <a:pt x="4130" y="6790"/>
                  </a:lnTo>
                  <a:lnTo>
                    <a:pt x="4060" y="7070"/>
                  </a:lnTo>
                  <a:lnTo>
                    <a:pt x="4130" y="7350"/>
                  </a:lnTo>
                  <a:lnTo>
                    <a:pt x="4270" y="7560"/>
                  </a:lnTo>
                  <a:lnTo>
                    <a:pt x="4480" y="7700"/>
                  </a:lnTo>
                  <a:lnTo>
                    <a:pt x="4760" y="7770"/>
                  </a:lnTo>
                  <a:lnTo>
                    <a:pt x="5040" y="7700"/>
                  </a:lnTo>
                  <a:lnTo>
                    <a:pt x="5250" y="7560"/>
                  </a:lnTo>
                  <a:lnTo>
                    <a:pt x="5390" y="7350"/>
                  </a:lnTo>
                  <a:lnTo>
                    <a:pt x="5460" y="7070"/>
                  </a:lnTo>
                  <a:lnTo>
                    <a:pt x="5390" y="6790"/>
                  </a:lnTo>
                  <a:lnTo>
                    <a:pt x="5250" y="6580"/>
                  </a:lnTo>
                  <a:lnTo>
                    <a:pt x="5040" y="6440"/>
                  </a:lnTo>
                  <a:lnTo>
                    <a:pt x="4760" y="6370"/>
                  </a:lnTo>
                  <a:close/>
                  <a:moveTo>
                    <a:pt x="8470" y="4480"/>
                  </a:moveTo>
                  <a:lnTo>
                    <a:pt x="8050" y="4550"/>
                  </a:lnTo>
                  <a:lnTo>
                    <a:pt x="7630" y="4690"/>
                  </a:lnTo>
                  <a:lnTo>
                    <a:pt x="7210" y="4900"/>
                  </a:lnTo>
                  <a:lnTo>
                    <a:pt x="6860" y="5250"/>
                  </a:lnTo>
                  <a:lnTo>
                    <a:pt x="6580" y="5600"/>
                  </a:lnTo>
                  <a:lnTo>
                    <a:pt x="6370" y="6090"/>
                  </a:lnTo>
                  <a:lnTo>
                    <a:pt x="6231" y="6580"/>
                  </a:lnTo>
                  <a:lnTo>
                    <a:pt x="6231" y="7070"/>
                  </a:lnTo>
                  <a:lnTo>
                    <a:pt x="6231" y="7630"/>
                  </a:lnTo>
                  <a:lnTo>
                    <a:pt x="6370" y="8120"/>
                  </a:lnTo>
                  <a:lnTo>
                    <a:pt x="6580" y="8540"/>
                  </a:lnTo>
                  <a:lnTo>
                    <a:pt x="6860" y="8890"/>
                  </a:lnTo>
                  <a:lnTo>
                    <a:pt x="7210" y="9240"/>
                  </a:lnTo>
                  <a:lnTo>
                    <a:pt x="7630" y="9450"/>
                  </a:lnTo>
                  <a:lnTo>
                    <a:pt x="8050" y="9590"/>
                  </a:lnTo>
                  <a:lnTo>
                    <a:pt x="8470" y="9660"/>
                  </a:lnTo>
                  <a:lnTo>
                    <a:pt x="8960" y="9590"/>
                  </a:lnTo>
                  <a:lnTo>
                    <a:pt x="9380" y="9450"/>
                  </a:lnTo>
                  <a:lnTo>
                    <a:pt x="9800" y="9240"/>
                  </a:lnTo>
                  <a:lnTo>
                    <a:pt x="10150" y="8890"/>
                  </a:lnTo>
                  <a:lnTo>
                    <a:pt x="10430" y="8540"/>
                  </a:lnTo>
                  <a:lnTo>
                    <a:pt x="10640" y="8120"/>
                  </a:lnTo>
                  <a:lnTo>
                    <a:pt x="10780" y="7630"/>
                  </a:lnTo>
                  <a:lnTo>
                    <a:pt x="10780" y="7070"/>
                  </a:lnTo>
                  <a:lnTo>
                    <a:pt x="10780" y="6580"/>
                  </a:lnTo>
                  <a:lnTo>
                    <a:pt x="10640" y="6090"/>
                  </a:lnTo>
                  <a:lnTo>
                    <a:pt x="10430" y="5600"/>
                  </a:lnTo>
                  <a:lnTo>
                    <a:pt x="10150" y="5250"/>
                  </a:lnTo>
                  <a:lnTo>
                    <a:pt x="9800" y="4900"/>
                  </a:lnTo>
                  <a:lnTo>
                    <a:pt x="9380" y="4690"/>
                  </a:lnTo>
                  <a:lnTo>
                    <a:pt x="8960" y="4550"/>
                  </a:lnTo>
                  <a:lnTo>
                    <a:pt x="8470" y="4480"/>
                  </a:lnTo>
                  <a:close/>
                  <a:moveTo>
                    <a:pt x="8750" y="8260"/>
                  </a:moveTo>
                  <a:lnTo>
                    <a:pt x="8750" y="8610"/>
                  </a:lnTo>
                  <a:lnTo>
                    <a:pt x="8260" y="8610"/>
                  </a:lnTo>
                  <a:lnTo>
                    <a:pt x="8260" y="8260"/>
                  </a:lnTo>
                  <a:lnTo>
                    <a:pt x="7770" y="8190"/>
                  </a:lnTo>
                  <a:lnTo>
                    <a:pt x="7490" y="8120"/>
                  </a:lnTo>
                  <a:lnTo>
                    <a:pt x="7630" y="7560"/>
                  </a:lnTo>
                  <a:lnTo>
                    <a:pt x="7980" y="7700"/>
                  </a:lnTo>
                  <a:lnTo>
                    <a:pt x="8330" y="7770"/>
                  </a:lnTo>
                  <a:lnTo>
                    <a:pt x="8610" y="7700"/>
                  </a:lnTo>
                  <a:lnTo>
                    <a:pt x="8680" y="7630"/>
                  </a:lnTo>
                  <a:lnTo>
                    <a:pt x="8750" y="7560"/>
                  </a:lnTo>
                  <a:lnTo>
                    <a:pt x="8680" y="7490"/>
                  </a:lnTo>
                  <a:lnTo>
                    <a:pt x="8610" y="7420"/>
                  </a:lnTo>
                  <a:lnTo>
                    <a:pt x="8260" y="7280"/>
                  </a:lnTo>
                  <a:lnTo>
                    <a:pt x="7980" y="7210"/>
                  </a:lnTo>
                  <a:lnTo>
                    <a:pt x="7700" y="7070"/>
                  </a:lnTo>
                  <a:lnTo>
                    <a:pt x="7560" y="6860"/>
                  </a:lnTo>
                  <a:lnTo>
                    <a:pt x="7490" y="6580"/>
                  </a:lnTo>
                  <a:lnTo>
                    <a:pt x="7560" y="6370"/>
                  </a:lnTo>
                  <a:lnTo>
                    <a:pt x="7700" y="6160"/>
                  </a:lnTo>
                  <a:lnTo>
                    <a:pt x="7910" y="5950"/>
                  </a:lnTo>
                  <a:lnTo>
                    <a:pt x="8260" y="5880"/>
                  </a:lnTo>
                  <a:lnTo>
                    <a:pt x="8260" y="5530"/>
                  </a:lnTo>
                  <a:lnTo>
                    <a:pt x="8750" y="5530"/>
                  </a:lnTo>
                  <a:lnTo>
                    <a:pt x="8750" y="5880"/>
                  </a:lnTo>
                  <a:lnTo>
                    <a:pt x="9100" y="5880"/>
                  </a:lnTo>
                  <a:lnTo>
                    <a:pt x="9380" y="5950"/>
                  </a:lnTo>
                  <a:lnTo>
                    <a:pt x="9240" y="6510"/>
                  </a:lnTo>
                  <a:lnTo>
                    <a:pt x="9030" y="6370"/>
                  </a:lnTo>
                  <a:lnTo>
                    <a:pt x="8610" y="6370"/>
                  </a:lnTo>
                  <a:lnTo>
                    <a:pt x="8330" y="6370"/>
                  </a:lnTo>
                  <a:lnTo>
                    <a:pt x="8260" y="6510"/>
                  </a:lnTo>
                  <a:lnTo>
                    <a:pt x="8330" y="6580"/>
                  </a:lnTo>
                  <a:lnTo>
                    <a:pt x="8400" y="6650"/>
                  </a:lnTo>
                  <a:lnTo>
                    <a:pt x="8750" y="6790"/>
                  </a:lnTo>
                  <a:lnTo>
                    <a:pt x="9100" y="6930"/>
                  </a:lnTo>
                  <a:lnTo>
                    <a:pt x="9310" y="7070"/>
                  </a:lnTo>
                  <a:lnTo>
                    <a:pt x="9450" y="7280"/>
                  </a:lnTo>
                  <a:lnTo>
                    <a:pt x="9520" y="7490"/>
                  </a:lnTo>
                  <a:lnTo>
                    <a:pt x="9450" y="7770"/>
                  </a:lnTo>
                  <a:lnTo>
                    <a:pt x="9310" y="7980"/>
                  </a:lnTo>
                  <a:lnTo>
                    <a:pt x="9030" y="8120"/>
                  </a:lnTo>
                  <a:lnTo>
                    <a:pt x="8750" y="8260"/>
                  </a:lnTo>
                  <a:close/>
                  <a:moveTo>
                    <a:pt x="70" y="4130"/>
                  </a:moveTo>
                  <a:lnTo>
                    <a:pt x="1890" y="9660"/>
                  </a:lnTo>
                  <a:lnTo>
                    <a:pt x="1890" y="7280"/>
                  </a:lnTo>
                  <a:lnTo>
                    <a:pt x="1260" y="5320"/>
                  </a:lnTo>
                  <a:lnTo>
                    <a:pt x="1470" y="5180"/>
                  </a:lnTo>
                  <a:lnTo>
                    <a:pt x="1610" y="4970"/>
                  </a:lnTo>
                  <a:lnTo>
                    <a:pt x="1750" y="4760"/>
                  </a:lnTo>
                  <a:lnTo>
                    <a:pt x="1890" y="4550"/>
                  </a:lnTo>
                  <a:lnTo>
                    <a:pt x="1890" y="3570"/>
                  </a:lnTo>
                  <a:lnTo>
                    <a:pt x="1960" y="3220"/>
                  </a:lnTo>
                  <a:lnTo>
                    <a:pt x="2170" y="2940"/>
                  </a:lnTo>
                  <a:lnTo>
                    <a:pt x="350" y="3570"/>
                  </a:lnTo>
                  <a:lnTo>
                    <a:pt x="140" y="3640"/>
                  </a:lnTo>
                  <a:lnTo>
                    <a:pt x="70" y="3780"/>
                  </a:lnTo>
                  <a:lnTo>
                    <a:pt x="0" y="3920"/>
                  </a:lnTo>
                  <a:lnTo>
                    <a:pt x="70" y="413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06" name="TextBox 105"/>
          <p:cNvSpPr txBox="1"/>
          <p:nvPr/>
        </p:nvSpPr>
        <p:spPr>
          <a:xfrm>
            <a:off x="6697051" y="2872964"/>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无线宽带</a:t>
            </a:r>
          </a:p>
        </p:txBody>
      </p:sp>
      <p:grpSp>
        <p:nvGrpSpPr>
          <p:cNvPr id="99" name="组合 216"/>
          <p:cNvGrpSpPr/>
          <p:nvPr/>
        </p:nvGrpSpPr>
        <p:grpSpPr>
          <a:xfrm>
            <a:off x="6686835" y="2433482"/>
            <a:ext cx="406424" cy="396000"/>
            <a:chOff x="6686835" y="2433482"/>
            <a:chExt cx="406424" cy="396000"/>
          </a:xfrm>
        </p:grpSpPr>
        <p:grpSp>
          <p:nvGrpSpPr>
            <p:cNvPr id="101" name="组合 650"/>
            <p:cNvGrpSpPr/>
            <p:nvPr/>
          </p:nvGrpSpPr>
          <p:grpSpPr>
            <a:xfrm>
              <a:off x="6783672" y="2496961"/>
              <a:ext cx="246126" cy="265320"/>
              <a:chOff x="631696" y="1323832"/>
              <a:chExt cx="961335" cy="981929"/>
            </a:xfrm>
            <a:solidFill>
              <a:srgbClr val="0070C0"/>
            </a:solidFill>
          </p:grpSpPr>
          <p:sp>
            <p:nvSpPr>
              <p:cNvPr id="100" name="Freeform 51"/>
              <p:cNvSpPr>
                <a:spLocks noEditPoints="1"/>
              </p:cNvSpPr>
              <p:nvPr/>
            </p:nvSpPr>
            <p:spPr bwMode="auto">
              <a:xfrm>
                <a:off x="631696" y="1323832"/>
                <a:ext cx="961335" cy="981929"/>
              </a:xfrm>
              <a:custGeom>
                <a:avLst/>
                <a:gdLst/>
                <a:ahLst/>
                <a:cxnLst>
                  <a:cxn ang="0">
                    <a:pos x="391" y="7288"/>
                  </a:cxn>
                  <a:cxn ang="0">
                    <a:pos x="13792" y="12965"/>
                  </a:cxn>
                  <a:cxn ang="0">
                    <a:pos x="13245" y="13213"/>
                  </a:cxn>
                  <a:cxn ang="0">
                    <a:pos x="12490" y="13411"/>
                  </a:cxn>
                  <a:cxn ang="0">
                    <a:pos x="11310" y="13607"/>
                  </a:cxn>
                  <a:cxn ang="0">
                    <a:pos x="10102" y="13737"/>
                  </a:cxn>
                  <a:cxn ang="0">
                    <a:pos x="9765" y="13625"/>
                  </a:cxn>
                  <a:cxn ang="0">
                    <a:pos x="9327" y="13338"/>
                  </a:cxn>
                  <a:cxn ang="0">
                    <a:pos x="9113" y="12822"/>
                  </a:cxn>
                  <a:cxn ang="0">
                    <a:pos x="9383" y="12393"/>
                  </a:cxn>
                  <a:cxn ang="0">
                    <a:pos x="9949" y="12210"/>
                  </a:cxn>
                  <a:cxn ang="0">
                    <a:pos x="10630" y="12169"/>
                  </a:cxn>
                  <a:cxn ang="0">
                    <a:pos x="12049" y="12134"/>
                  </a:cxn>
                  <a:cxn ang="0">
                    <a:pos x="12551" y="12105"/>
                  </a:cxn>
                  <a:cxn ang="0">
                    <a:pos x="13123" y="11940"/>
                  </a:cxn>
                  <a:cxn ang="0">
                    <a:pos x="13706" y="11450"/>
                  </a:cxn>
                  <a:cxn ang="0">
                    <a:pos x="14007" y="10312"/>
                  </a:cxn>
                  <a:cxn ang="0">
                    <a:pos x="14572" y="7703"/>
                  </a:cxn>
                  <a:cxn ang="0">
                    <a:pos x="14727" y="7230"/>
                  </a:cxn>
                  <a:cxn ang="0">
                    <a:pos x="14994" y="6843"/>
                  </a:cxn>
                  <a:cxn ang="0">
                    <a:pos x="15429" y="6611"/>
                  </a:cxn>
                  <a:cxn ang="0">
                    <a:pos x="15803" y="6766"/>
                  </a:cxn>
                  <a:cxn ang="0">
                    <a:pos x="15891" y="7203"/>
                  </a:cxn>
                  <a:cxn ang="0">
                    <a:pos x="15859" y="7947"/>
                  </a:cxn>
                  <a:cxn ang="0">
                    <a:pos x="15662" y="9073"/>
                  </a:cxn>
                  <a:cxn ang="0">
                    <a:pos x="15078" y="11556"/>
                  </a:cxn>
                  <a:cxn ang="0">
                    <a:pos x="14970" y="11842"/>
                  </a:cxn>
                  <a:cxn ang="0">
                    <a:pos x="14699" y="12227"/>
                  </a:cxn>
                  <a:cxn ang="0">
                    <a:pos x="13153" y="4420"/>
                  </a:cxn>
                  <a:cxn ang="0">
                    <a:pos x="12907" y="10857"/>
                  </a:cxn>
                  <a:cxn ang="0">
                    <a:pos x="12413" y="11409"/>
                  </a:cxn>
                  <a:cxn ang="0">
                    <a:pos x="11601" y="11647"/>
                  </a:cxn>
                  <a:cxn ang="0">
                    <a:pos x="9374" y="11647"/>
                  </a:cxn>
                  <a:cxn ang="0">
                    <a:pos x="9589" y="7083"/>
                  </a:cxn>
                  <a:cxn ang="0">
                    <a:pos x="9370" y="7220"/>
                  </a:cxn>
                  <a:cxn ang="0">
                    <a:pos x="8999" y="7317"/>
                  </a:cxn>
                  <a:cxn ang="0">
                    <a:pos x="8401" y="7307"/>
                  </a:cxn>
                  <a:cxn ang="0">
                    <a:pos x="6475" y="7315"/>
                  </a:cxn>
                  <a:cxn ang="0">
                    <a:pos x="6013" y="7169"/>
                  </a:cxn>
                  <a:cxn ang="0">
                    <a:pos x="5848" y="6899"/>
                  </a:cxn>
                  <a:cxn ang="0">
                    <a:pos x="5796" y="6532"/>
                  </a:cxn>
                  <a:cxn ang="0">
                    <a:pos x="6013" y="6285"/>
                  </a:cxn>
                  <a:cxn ang="0">
                    <a:pos x="6390" y="6187"/>
                  </a:cxn>
                  <a:cxn ang="0">
                    <a:pos x="11009" y="4005"/>
                  </a:cxn>
                  <a:cxn ang="0">
                    <a:pos x="11406" y="3863"/>
                  </a:cxn>
                  <a:cxn ang="0">
                    <a:pos x="12047" y="3830"/>
                  </a:cxn>
                  <a:cxn ang="0">
                    <a:pos x="12712" y="4000"/>
                  </a:cxn>
                  <a:cxn ang="0">
                    <a:pos x="13042" y="4235"/>
                  </a:cxn>
                  <a:cxn ang="0">
                    <a:pos x="13153" y="4420"/>
                  </a:cxn>
                  <a:cxn ang="0">
                    <a:pos x="12929" y="155"/>
                  </a:cxn>
                  <a:cxn ang="0">
                    <a:pos x="13505" y="631"/>
                  </a:cxn>
                  <a:cxn ang="0">
                    <a:pos x="13800" y="1331"/>
                  </a:cxn>
                  <a:cxn ang="0">
                    <a:pos x="13723" y="2107"/>
                  </a:cxn>
                  <a:cxn ang="0">
                    <a:pos x="13303" y="2729"/>
                  </a:cxn>
                  <a:cxn ang="0">
                    <a:pos x="12640" y="3088"/>
                  </a:cxn>
                  <a:cxn ang="0">
                    <a:pos x="11859" y="3088"/>
                  </a:cxn>
                  <a:cxn ang="0">
                    <a:pos x="11197" y="2729"/>
                  </a:cxn>
                  <a:cxn ang="0">
                    <a:pos x="10777" y="2107"/>
                  </a:cxn>
                  <a:cxn ang="0">
                    <a:pos x="10701" y="1331"/>
                  </a:cxn>
                  <a:cxn ang="0">
                    <a:pos x="10994" y="631"/>
                  </a:cxn>
                  <a:cxn ang="0">
                    <a:pos x="11571" y="155"/>
                  </a:cxn>
                </a:cxnLst>
                <a:rect l="0" t="0" r="r" b="b"/>
                <a:pathLst>
                  <a:path w="16432" h="16784">
                    <a:moveTo>
                      <a:pt x="0" y="7972"/>
                    </a:moveTo>
                    <a:lnTo>
                      <a:pt x="7829" y="7972"/>
                    </a:lnTo>
                    <a:lnTo>
                      <a:pt x="7829" y="16784"/>
                    </a:lnTo>
                    <a:lnTo>
                      <a:pt x="0" y="16784"/>
                    </a:lnTo>
                    <a:lnTo>
                      <a:pt x="0" y="7972"/>
                    </a:lnTo>
                    <a:close/>
                    <a:moveTo>
                      <a:pt x="695" y="6789"/>
                    </a:moveTo>
                    <a:lnTo>
                      <a:pt x="4866" y="6789"/>
                    </a:lnTo>
                    <a:lnTo>
                      <a:pt x="4866" y="7288"/>
                    </a:lnTo>
                    <a:lnTo>
                      <a:pt x="695" y="7288"/>
                    </a:lnTo>
                    <a:lnTo>
                      <a:pt x="391" y="7288"/>
                    </a:lnTo>
                    <a:lnTo>
                      <a:pt x="196" y="7288"/>
                    </a:lnTo>
                    <a:lnTo>
                      <a:pt x="196" y="2812"/>
                    </a:lnTo>
                    <a:lnTo>
                      <a:pt x="696" y="2811"/>
                    </a:lnTo>
                    <a:lnTo>
                      <a:pt x="695" y="6789"/>
                    </a:lnTo>
                    <a:close/>
                    <a:moveTo>
                      <a:pt x="14433" y="12499"/>
                    </a:moveTo>
                    <a:lnTo>
                      <a:pt x="16432" y="16543"/>
                    </a:lnTo>
                    <a:lnTo>
                      <a:pt x="15575" y="16543"/>
                    </a:lnTo>
                    <a:lnTo>
                      <a:pt x="13886" y="12908"/>
                    </a:lnTo>
                    <a:lnTo>
                      <a:pt x="13839" y="12936"/>
                    </a:lnTo>
                    <a:lnTo>
                      <a:pt x="13792" y="12965"/>
                    </a:lnTo>
                    <a:lnTo>
                      <a:pt x="13742" y="12992"/>
                    </a:lnTo>
                    <a:lnTo>
                      <a:pt x="13693" y="13018"/>
                    </a:lnTo>
                    <a:lnTo>
                      <a:pt x="13643" y="13045"/>
                    </a:lnTo>
                    <a:lnTo>
                      <a:pt x="13591" y="13071"/>
                    </a:lnTo>
                    <a:lnTo>
                      <a:pt x="13539" y="13096"/>
                    </a:lnTo>
                    <a:lnTo>
                      <a:pt x="13486" y="13120"/>
                    </a:lnTo>
                    <a:lnTo>
                      <a:pt x="13430" y="13145"/>
                    </a:lnTo>
                    <a:lnTo>
                      <a:pt x="13371" y="13168"/>
                    </a:lnTo>
                    <a:lnTo>
                      <a:pt x="13309" y="13191"/>
                    </a:lnTo>
                    <a:lnTo>
                      <a:pt x="13245" y="13213"/>
                    </a:lnTo>
                    <a:lnTo>
                      <a:pt x="13179" y="13236"/>
                    </a:lnTo>
                    <a:lnTo>
                      <a:pt x="13110" y="13257"/>
                    </a:lnTo>
                    <a:lnTo>
                      <a:pt x="13039" y="13278"/>
                    </a:lnTo>
                    <a:lnTo>
                      <a:pt x="12965" y="13299"/>
                    </a:lnTo>
                    <a:lnTo>
                      <a:pt x="12890" y="13319"/>
                    </a:lnTo>
                    <a:lnTo>
                      <a:pt x="12812" y="13338"/>
                    </a:lnTo>
                    <a:lnTo>
                      <a:pt x="12734" y="13358"/>
                    </a:lnTo>
                    <a:lnTo>
                      <a:pt x="12654" y="13376"/>
                    </a:lnTo>
                    <a:lnTo>
                      <a:pt x="12572" y="13394"/>
                    </a:lnTo>
                    <a:lnTo>
                      <a:pt x="12490" y="13411"/>
                    </a:lnTo>
                    <a:lnTo>
                      <a:pt x="12407" y="13428"/>
                    </a:lnTo>
                    <a:lnTo>
                      <a:pt x="12323" y="13445"/>
                    </a:lnTo>
                    <a:lnTo>
                      <a:pt x="12238" y="13461"/>
                    </a:lnTo>
                    <a:lnTo>
                      <a:pt x="12153" y="13477"/>
                    </a:lnTo>
                    <a:lnTo>
                      <a:pt x="12067" y="13492"/>
                    </a:lnTo>
                    <a:lnTo>
                      <a:pt x="11982" y="13507"/>
                    </a:lnTo>
                    <a:lnTo>
                      <a:pt x="11810" y="13534"/>
                    </a:lnTo>
                    <a:lnTo>
                      <a:pt x="11640" y="13560"/>
                    </a:lnTo>
                    <a:lnTo>
                      <a:pt x="11473" y="13585"/>
                    </a:lnTo>
                    <a:lnTo>
                      <a:pt x="11310" y="13607"/>
                    </a:lnTo>
                    <a:lnTo>
                      <a:pt x="11151" y="13628"/>
                    </a:lnTo>
                    <a:lnTo>
                      <a:pt x="10999" y="13645"/>
                    </a:lnTo>
                    <a:lnTo>
                      <a:pt x="9637" y="16543"/>
                    </a:lnTo>
                    <a:lnTo>
                      <a:pt x="8877" y="16543"/>
                    </a:lnTo>
                    <a:lnTo>
                      <a:pt x="10243" y="13726"/>
                    </a:lnTo>
                    <a:lnTo>
                      <a:pt x="10187" y="13731"/>
                    </a:lnTo>
                    <a:lnTo>
                      <a:pt x="10146" y="13736"/>
                    </a:lnTo>
                    <a:lnTo>
                      <a:pt x="10121" y="13738"/>
                    </a:lnTo>
                    <a:lnTo>
                      <a:pt x="10112" y="13739"/>
                    </a:lnTo>
                    <a:lnTo>
                      <a:pt x="10102" y="13737"/>
                    </a:lnTo>
                    <a:lnTo>
                      <a:pt x="10071" y="13729"/>
                    </a:lnTo>
                    <a:lnTo>
                      <a:pt x="10049" y="13724"/>
                    </a:lnTo>
                    <a:lnTo>
                      <a:pt x="10024" y="13717"/>
                    </a:lnTo>
                    <a:lnTo>
                      <a:pt x="9995" y="13708"/>
                    </a:lnTo>
                    <a:lnTo>
                      <a:pt x="9962" y="13698"/>
                    </a:lnTo>
                    <a:lnTo>
                      <a:pt x="9928" y="13687"/>
                    </a:lnTo>
                    <a:lnTo>
                      <a:pt x="9890" y="13674"/>
                    </a:lnTo>
                    <a:lnTo>
                      <a:pt x="9850" y="13660"/>
                    </a:lnTo>
                    <a:lnTo>
                      <a:pt x="9808" y="13643"/>
                    </a:lnTo>
                    <a:lnTo>
                      <a:pt x="9765" y="13625"/>
                    </a:lnTo>
                    <a:lnTo>
                      <a:pt x="9721" y="13606"/>
                    </a:lnTo>
                    <a:lnTo>
                      <a:pt x="9676" y="13585"/>
                    </a:lnTo>
                    <a:lnTo>
                      <a:pt x="9631" y="13560"/>
                    </a:lnTo>
                    <a:lnTo>
                      <a:pt x="9585" y="13535"/>
                    </a:lnTo>
                    <a:lnTo>
                      <a:pt x="9540" y="13508"/>
                    </a:lnTo>
                    <a:lnTo>
                      <a:pt x="9495" y="13479"/>
                    </a:lnTo>
                    <a:lnTo>
                      <a:pt x="9451" y="13446"/>
                    </a:lnTo>
                    <a:lnTo>
                      <a:pt x="9408" y="13413"/>
                    </a:lnTo>
                    <a:lnTo>
                      <a:pt x="9367" y="13377"/>
                    </a:lnTo>
                    <a:lnTo>
                      <a:pt x="9327" y="13338"/>
                    </a:lnTo>
                    <a:lnTo>
                      <a:pt x="9290" y="13297"/>
                    </a:lnTo>
                    <a:lnTo>
                      <a:pt x="9256" y="13255"/>
                    </a:lnTo>
                    <a:lnTo>
                      <a:pt x="9223" y="13209"/>
                    </a:lnTo>
                    <a:lnTo>
                      <a:pt x="9195" y="13162"/>
                    </a:lnTo>
                    <a:lnTo>
                      <a:pt x="9171" y="13110"/>
                    </a:lnTo>
                    <a:lnTo>
                      <a:pt x="9150" y="13058"/>
                    </a:lnTo>
                    <a:lnTo>
                      <a:pt x="9133" y="13002"/>
                    </a:lnTo>
                    <a:lnTo>
                      <a:pt x="9121" y="12944"/>
                    </a:lnTo>
                    <a:lnTo>
                      <a:pt x="9114" y="12883"/>
                    </a:lnTo>
                    <a:lnTo>
                      <a:pt x="9113" y="12822"/>
                    </a:lnTo>
                    <a:lnTo>
                      <a:pt x="9117" y="12765"/>
                    </a:lnTo>
                    <a:lnTo>
                      <a:pt x="9128" y="12712"/>
                    </a:lnTo>
                    <a:lnTo>
                      <a:pt x="9145" y="12661"/>
                    </a:lnTo>
                    <a:lnTo>
                      <a:pt x="9165" y="12614"/>
                    </a:lnTo>
                    <a:lnTo>
                      <a:pt x="9192" y="12570"/>
                    </a:lnTo>
                    <a:lnTo>
                      <a:pt x="9222" y="12529"/>
                    </a:lnTo>
                    <a:lnTo>
                      <a:pt x="9257" y="12490"/>
                    </a:lnTo>
                    <a:lnTo>
                      <a:pt x="9295" y="12456"/>
                    </a:lnTo>
                    <a:lnTo>
                      <a:pt x="9337" y="12422"/>
                    </a:lnTo>
                    <a:lnTo>
                      <a:pt x="9383" y="12393"/>
                    </a:lnTo>
                    <a:lnTo>
                      <a:pt x="9432" y="12365"/>
                    </a:lnTo>
                    <a:lnTo>
                      <a:pt x="9482" y="12339"/>
                    </a:lnTo>
                    <a:lnTo>
                      <a:pt x="9536" y="12316"/>
                    </a:lnTo>
                    <a:lnTo>
                      <a:pt x="9591" y="12295"/>
                    </a:lnTo>
                    <a:lnTo>
                      <a:pt x="9649" y="12276"/>
                    </a:lnTo>
                    <a:lnTo>
                      <a:pt x="9708" y="12260"/>
                    </a:lnTo>
                    <a:lnTo>
                      <a:pt x="9767" y="12245"/>
                    </a:lnTo>
                    <a:lnTo>
                      <a:pt x="9827" y="12231"/>
                    </a:lnTo>
                    <a:lnTo>
                      <a:pt x="9888" y="12220"/>
                    </a:lnTo>
                    <a:lnTo>
                      <a:pt x="9949" y="12210"/>
                    </a:lnTo>
                    <a:lnTo>
                      <a:pt x="10010" y="12201"/>
                    </a:lnTo>
                    <a:lnTo>
                      <a:pt x="10070" y="12194"/>
                    </a:lnTo>
                    <a:lnTo>
                      <a:pt x="10130" y="12187"/>
                    </a:lnTo>
                    <a:lnTo>
                      <a:pt x="10188" y="12182"/>
                    </a:lnTo>
                    <a:lnTo>
                      <a:pt x="10245" y="12179"/>
                    </a:lnTo>
                    <a:lnTo>
                      <a:pt x="10300" y="12176"/>
                    </a:lnTo>
                    <a:lnTo>
                      <a:pt x="10353" y="12173"/>
                    </a:lnTo>
                    <a:lnTo>
                      <a:pt x="10453" y="12170"/>
                    </a:lnTo>
                    <a:lnTo>
                      <a:pt x="10540" y="12169"/>
                    </a:lnTo>
                    <a:lnTo>
                      <a:pt x="10630" y="12169"/>
                    </a:lnTo>
                    <a:lnTo>
                      <a:pt x="10741" y="12167"/>
                    </a:lnTo>
                    <a:lnTo>
                      <a:pt x="10869" y="12165"/>
                    </a:lnTo>
                    <a:lnTo>
                      <a:pt x="11010" y="12162"/>
                    </a:lnTo>
                    <a:lnTo>
                      <a:pt x="11159" y="12159"/>
                    </a:lnTo>
                    <a:lnTo>
                      <a:pt x="11314" y="12155"/>
                    </a:lnTo>
                    <a:lnTo>
                      <a:pt x="11470" y="12151"/>
                    </a:lnTo>
                    <a:lnTo>
                      <a:pt x="11626" y="12146"/>
                    </a:lnTo>
                    <a:lnTo>
                      <a:pt x="11777" y="12142"/>
                    </a:lnTo>
                    <a:lnTo>
                      <a:pt x="11919" y="12137"/>
                    </a:lnTo>
                    <a:lnTo>
                      <a:pt x="12049" y="12134"/>
                    </a:lnTo>
                    <a:lnTo>
                      <a:pt x="12163" y="12130"/>
                    </a:lnTo>
                    <a:lnTo>
                      <a:pt x="12259" y="12126"/>
                    </a:lnTo>
                    <a:lnTo>
                      <a:pt x="12331" y="12124"/>
                    </a:lnTo>
                    <a:lnTo>
                      <a:pt x="12376" y="12122"/>
                    </a:lnTo>
                    <a:lnTo>
                      <a:pt x="12393" y="12122"/>
                    </a:lnTo>
                    <a:lnTo>
                      <a:pt x="12408" y="12121"/>
                    </a:lnTo>
                    <a:lnTo>
                      <a:pt x="12449" y="12118"/>
                    </a:lnTo>
                    <a:lnTo>
                      <a:pt x="12478" y="12115"/>
                    </a:lnTo>
                    <a:lnTo>
                      <a:pt x="12512" y="12111"/>
                    </a:lnTo>
                    <a:lnTo>
                      <a:pt x="12551" y="12105"/>
                    </a:lnTo>
                    <a:lnTo>
                      <a:pt x="12596" y="12098"/>
                    </a:lnTo>
                    <a:lnTo>
                      <a:pt x="12644" y="12090"/>
                    </a:lnTo>
                    <a:lnTo>
                      <a:pt x="12696" y="12079"/>
                    </a:lnTo>
                    <a:lnTo>
                      <a:pt x="12751" y="12067"/>
                    </a:lnTo>
                    <a:lnTo>
                      <a:pt x="12808" y="12052"/>
                    </a:lnTo>
                    <a:lnTo>
                      <a:pt x="12869" y="12035"/>
                    </a:lnTo>
                    <a:lnTo>
                      <a:pt x="12931" y="12015"/>
                    </a:lnTo>
                    <a:lnTo>
                      <a:pt x="12994" y="11993"/>
                    </a:lnTo>
                    <a:lnTo>
                      <a:pt x="13058" y="11968"/>
                    </a:lnTo>
                    <a:lnTo>
                      <a:pt x="13123" y="11940"/>
                    </a:lnTo>
                    <a:lnTo>
                      <a:pt x="13188" y="11908"/>
                    </a:lnTo>
                    <a:lnTo>
                      <a:pt x="13252" y="11874"/>
                    </a:lnTo>
                    <a:lnTo>
                      <a:pt x="13316" y="11835"/>
                    </a:lnTo>
                    <a:lnTo>
                      <a:pt x="13379" y="11793"/>
                    </a:lnTo>
                    <a:lnTo>
                      <a:pt x="13439" y="11746"/>
                    </a:lnTo>
                    <a:lnTo>
                      <a:pt x="13498" y="11695"/>
                    </a:lnTo>
                    <a:lnTo>
                      <a:pt x="13556" y="11641"/>
                    </a:lnTo>
                    <a:lnTo>
                      <a:pt x="13609" y="11582"/>
                    </a:lnTo>
                    <a:lnTo>
                      <a:pt x="13659" y="11518"/>
                    </a:lnTo>
                    <a:lnTo>
                      <a:pt x="13706" y="11450"/>
                    </a:lnTo>
                    <a:lnTo>
                      <a:pt x="13748" y="11376"/>
                    </a:lnTo>
                    <a:lnTo>
                      <a:pt x="13785" y="11298"/>
                    </a:lnTo>
                    <a:lnTo>
                      <a:pt x="13818" y="11214"/>
                    </a:lnTo>
                    <a:lnTo>
                      <a:pt x="13845" y="11125"/>
                    </a:lnTo>
                    <a:lnTo>
                      <a:pt x="13866" y="11028"/>
                    </a:lnTo>
                    <a:lnTo>
                      <a:pt x="13885" y="10926"/>
                    </a:lnTo>
                    <a:lnTo>
                      <a:pt x="13906" y="10816"/>
                    </a:lnTo>
                    <a:lnTo>
                      <a:pt x="13928" y="10700"/>
                    </a:lnTo>
                    <a:lnTo>
                      <a:pt x="13953" y="10575"/>
                    </a:lnTo>
                    <a:lnTo>
                      <a:pt x="14007" y="10312"/>
                    </a:lnTo>
                    <a:lnTo>
                      <a:pt x="14064" y="10031"/>
                    </a:lnTo>
                    <a:lnTo>
                      <a:pt x="14126" y="9739"/>
                    </a:lnTo>
                    <a:lnTo>
                      <a:pt x="14189" y="9441"/>
                    </a:lnTo>
                    <a:lnTo>
                      <a:pt x="14254" y="9145"/>
                    </a:lnTo>
                    <a:lnTo>
                      <a:pt x="14317" y="8854"/>
                    </a:lnTo>
                    <a:lnTo>
                      <a:pt x="14378" y="8577"/>
                    </a:lnTo>
                    <a:lnTo>
                      <a:pt x="14436" y="8316"/>
                    </a:lnTo>
                    <a:lnTo>
                      <a:pt x="14488" y="8080"/>
                    </a:lnTo>
                    <a:lnTo>
                      <a:pt x="14534" y="7874"/>
                    </a:lnTo>
                    <a:lnTo>
                      <a:pt x="14572" y="7703"/>
                    </a:lnTo>
                    <a:lnTo>
                      <a:pt x="14601" y="7574"/>
                    </a:lnTo>
                    <a:lnTo>
                      <a:pt x="14620" y="7492"/>
                    </a:lnTo>
                    <a:lnTo>
                      <a:pt x="14626" y="7464"/>
                    </a:lnTo>
                    <a:lnTo>
                      <a:pt x="14630" y="7454"/>
                    </a:lnTo>
                    <a:lnTo>
                      <a:pt x="14639" y="7427"/>
                    </a:lnTo>
                    <a:lnTo>
                      <a:pt x="14656" y="7385"/>
                    </a:lnTo>
                    <a:lnTo>
                      <a:pt x="14680" y="7329"/>
                    </a:lnTo>
                    <a:lnTo>
                      <a:pt x="14693" y="7299"/>
                    </a:lnTo>
                    <a:lnTo>
                      <a:pt x="14709" y="7265"/>
                    </a:lnTo>
                    <a:lnTo>
                      <a:pt x="14727" y="7230"/>
                    </a:lnTo>
                    <a:lnTo>
                      <a:pt x="14746" y="7193"/>
                    </a:lnTo>
                    <a:lnTo>
                      <a:pt x="14767" y="7155"/>
                    </a:lnTo>
                    <a:lnTo>
                      <a:pt x="14790" y="7115"/>
                    </a:lnTo>
                    <a:lnTo>
                      <a:pt x="14814" y="7076"/>
                    </a:lnTo>
                    <a:lnTo>
                      <a:pt x="14840" y="7036"/>
                    </a:lnTo>
                    <a:lnTo>
                      <a:pt x="14868" y="6996"/>
                    </a:lnTo>
                    <a:lnTo>
                      <a:pt x="14897" y="6956"/>
                    </a:lnTo>
                    <a:lnTo>
                      <a:pt x="14927" y="6917"/>
                    </a:lnTo>
                    <a:lnTo>
                      <a:pt x="14960" y="6878"/>
                    </a:lnTo>
                    <a:lnTo>
                      <a:pt x="14994" y="6843"/>
                    </a:lnTo>
                    <a:lnTo>
                      <a:pt x="15030" y="6807"/>
                    </a:lnTo>
                    <a:lnTo>
                      <a:pt x="15068" y="6773"/>
                    </a:lnTo>
                    <a:lnTo>
                      <a:pt x="15108" y="6742"/>
                    </a:lnTo>
                    <a:lnTo>
                      <a:pt x="15148" y="6714"/>
                    </a:lnTo>
                    <a:lnTo>
                      <a:pt x="15191" y="6687"/>
                    </a:lnTo>
                    <a:lnTo>
                      <a:pt x="15235" y="6664"/>
                    </a:lnTo>
                    <a:lnTo>
                      <a:pt x="15281" y="6644"/>
                    </a:lnTo>
                    <a:lnTo>
                      <a:pt x="15328" y="6629"/>
                    </a:lnTo>
                    <a:lnTo>
                      <a:pt x="15377" y="6617"/>
                    </a:lnTo>
                    <a:lnTo>
                      <a:pt x="15429" y="6611"/>
                    </a:lnTo>
                    <a:lnTo>
                      <a:pt x="15482" y="6608"/>
                    </a:lnTo>
                    <a:lnTo>
                      <a:pt x="15532" y="6610"/>
                    </a:lnTo>
                    <a:lnTo>
                      <a:pt x="15580" y="6616"/>
                    </a:lnTo>
                    <a:lnTo>
                      <a:pt x="15623" y="6628"/>
                    </a:lnTo>
                    <a:lnTo>
                      <a:pt x="15661" y="6641"/>
                    </a:lnTo>
                    <a:lnTo>
                      <a:pt x="15697" y="6660"/>
                    </a:lnTo>
                    <a:lnTo>
                      <a:pt x="15728" y="6681"/>
                    </a:lnTo>
                    <a:lnTo>
                      <a:pt x="15757" y="6706"/>
                    </a:lnTo>
                    <a:lnTo>
                      <a:pt x="15781" y="6735"/>
                    </a:lnTo>
                    <a:lnTo>
                      <a:pt x="15803" y="6766"/>
                    </a:lnTo>
                    <a:lnTo>
                      <a:pt x="15822" y="6801"/>
                    </a:lnTo>
                    <a:lnTo>
                      <a:pt x="15839" y="6837"/>
                    </a:lnTo>
                    <a:lnTo>
                      <a:pt x="15852" y="6876"/>
                    </a:lnTo>
                    <a:lnTo>
                      <a:pt x="15864" y="6917"/>
                    </a:lnTo>
                    <a:lnTo>
                      <a:pt x="15873" y="6961"/>
                    </a:lnTo>
                    <a:lnTo>
                      <a:pt x="15879" y="7006"/>
                    </a:lnTo>
                    <a:lnTo>
                      <a:pt x="15886" y="7053"/>
                    </a:lnTo>
                    <a:lnTo>
                      <a:pt x="15889" y="7102"/>
                    </a:lnTo>
                    <a:lnTo>
                      <a:pt x="15891" y="7152"/>
                    </a:lnTo>
                    <a:lnTo>
                      <a:pt x="15891" y="7203"/>
                    </a:lnTo>
                    <a:lnTo>
                      <a:pt x="15891" y="7256"/>
                    </a:lnTo>
                    <a:lnTo>
                      <a:pt x="15888" y="7362"/>
                    </a:lnTo>
                    <a:lnTo>
                      <a:pt x="15883" y="7470"/>
                    </a:lnTo>
                    <a:lnTo>
                      <a:pt x="15875" y="7579"/>
                    </a:lnTo>
                    <a:lnTo>
                      <a:pt x="15869" y="7686"/>
                    </a:lnTo>
                    <a:lnTo>
                      <a:pt x="15866" y="7740"/>
                    </a:lnTo>
                    <a:lnTo>
                      <a:pt x="15864" y="7791"/>
                    </a:lnTo>
                    <a:lnTo>
                      <a:pt x="15862" y="7841"/>
                    </a:lnTo>
                    <a:lnTo>
                      <a:pt x="15862" y="7892"/>
                    </a:lnTo>
                    <a:lnTo>
                      <a:pt x="15859" y="7947"/>
                    </a:lnTo>
                    <a:lnTo>
                      <a:pt x="15853" y="8016"/>
                    </a:lnTo>
                    <a:lnTo>
                      <a:pt x="15844" y="8097"/>
                    </a:lnTo>
                    <a:lnTo>
                      <a:pt x="15830" y="8190"/>
                    </a:lnTo>
                    <a:lnTo>
                      <a:pt x="15814" y="8292"/>
                    </a:lnTo>
                    <a:lnTo>
                      <a:pt x="15794" y="8404"/>
                    </a:lnTo>
                    <a:lnTo>
                      <a:pt x="15772" y="8524"/>
                    </a:lnTo>
                    <a:lnTo>
                      <a:pt x="15748" y="8652"/>
                    </a:lnTo>
                    <a:lnTo>
                      <a:pt x="15722" y="8787"/>
                    </a:lnTo>
                    <a:lnTo>
                      <a:pt x="15693" y="8927"/>
                    </a:lnTo>
                    <a:lnTo>
                      <a:pt x="15662" y="9073"/>
                    </a:lnTo>
                    <a:lnTo>
                      <a:pt x="15631" y="9222"/>
                    </a:lnTo>
                    <a:lnTo>
                      <a:pt x="15564" y="9529"/>
                    </a:lnTo>
                    <a:lnTo>
                      <a:pt x="15494" y="9841"/>
                    </a:lnTo>
                    <a:lnTo>
                      <a:pt x="15421" y="10150"/>
                    </a:lnTo>
                    <a:lnTo>
                      <a:pt x="15351" y="10450"/>
                    </a:lnTo>
                    <a:lnTo>
                      <a:pt x="15283" y="10733"/>
                    </a:lnTo>
                    <a:lnTo>
                      <a:pt x="15220" y="10994"/>
                    </a:lnTo>
                    <a:lnTo>
                      <a:pt x="15163" y="11222"/>
                    </a:lnTo>
                    <a:lnTo>
                      <a:pt x="15116" y="11411"/>
                    </a:lnTo>
                    <a:lnTo>
                      <a:pt x="15078" y="11556"/>
                    </a:lnTo>
                    <a:lnTo>
                      <a:pt x="15054" y="11647"/>
                    </a:lnTo>
                    <a:lnTo>
                      <a:pt x="15048" y="11666"/>
                    </a:lnTo>
                    <a:lnTo>
                      <a:pt x="15042" y="11685"/>
                    </a:lnTo>
                    <a:lnTo>
                      <a:pt x="15033" y="11706"/>
                    </a:lnTo>
                    <a:lnTo>
                      <a:pt x="15026" y="11727"/>
                    </a:lnTo>
                    <a:lnTo>
                      <a:pt x="15016" y="11749"/>
                    </a:lnTo>
                    <a:lnTo>
                      <a:pt x="15006" y="11771"/>
                    </a:lnTo>
                    <a:lnTo>
                      <a:pt x="14995" y="11794"/>
                    </a:lnTo>
                    <a:lnTo>
                      <a:pt x="14983" y="11818"/>
                    </a:lnTo>
                    <a:lnTo>
                      <a:pt x="14970" y="11842"/>
                    </a:lnTo>
                    <a:lnTo>
                      <a:pt x="14957" y="11866"/>
                    </a:lnTo>
                    <a:lnTo>
                      <a:pt x="14942" y="11893"/>
                    </a:lnTo>
                    <a:lnTo>
                      <a:pt x="14926" y="11918"/>
                    </a:lnTo>
                    <a:lnTo>
                      <a:pt x="14893" y="11970"/>
                    </a:lnTo>
                    <a:lnTo>
                      <a:pt x="14856" y="12025"/>
                    </a:lnTo>
                    <a:lnTo>
                      <a:pt x="14815" y="12081"/>
                    </a:lnTo>
                    <a:lnTo>
                      <a:pt x="14771" y="12139"/>
                    </a:lnTo>
                    <a:lnTo>
                      <a:pt x="14748" y="12168"/>
                    </a:lnTo>
                    <a:lnTo>
                      <a:pt x="14724" y="12198"/>
                    </a:lnTo>
                    <a:lnTo>
                      <a:pt x="14699" y="12227"/>
                    </a:lnTo>
                    <a:lnTo>
                      <a:pt x="14673" y="12257"/>
                    </a:lnTo>
                    <a:lnTo>
                      <a:pt x="14645" y="12287"/>
                    </a:lnTo>
                    <a:lnTo>
                      <a:pt x="14618" y="12317"/>
                    </a:lnTo>
                    <a:lnTo>
                      <a:pt x="14590" y="12347"/>
                    </a:lnTo>
                    <a:lnTo>
                      <a:pt x="14559" y="12377"/>
                    </a:lnTo>
                    <a:lnTo>
                      <a:pt x="14529" y="12409"/>
                    </a:lnTo>
                    <a:lnTo>
                      <a:pt x="14498" y="12438"/>
                    </a:lnTo>
                    <a:lnTo>
                      <a:pt x="14466" y="12469"/>
                    </a:lnTo>
                    <a:lnTo>
                      <a:pt x="14433" y="12499"/>
                    </a:lnTo>
                    <a:close/>
                    <a:moveTo>
                      <a:pt x="13153" y="4420"/>
                    </a:moveTo>
                    <a:lnTo>
                      <a:pt x="13153" y="10411"/>
                    </a:lnTo>
                    <a:lnTo>
                      <a:pt x="13147" y="10425"/>
                    </a:lnTo>
                    <a:lnTo>
                      <a:pt x="13129" y="10465"/>
                    </a:lnTo>
                    <a:lnTo>
                      <a:pt x="13099" y="10526"/>
                    </a:lnTo>
                    <a:lnTo>
                      <a:pt x="13058" y="10604"/>
                    </a:lnTo>
                    <a:lnTo>
                      <a:pt x="13033" y="10649"/>
                    </a:lnTo>
                    <a:lnTo>
                      <a:pt x="13005" y="10698"/>
                    </a:lnTo>
                    <a:lnTo>
                      <a:pt x="12975" y="10749"/>
                    </a:lnTo>
                    <a:lnTo>
                      <a:pt x="12942" y="10803"/>
                    </a:lnTo>
                    <a:lnTo>
                      <a:pt x="12907" y="10857"/>
                    </a:lnTo>
                    <a:lnTo>
                      <a:pt x="12869" y="10914"/>
                    </a:lnTo>
                    <a:lnTo>
                      <a:pt x="12828" y="10971"/>
                    </a:lnTo>
                    <a:lnTo>
                      <a:pt x="12785" y="11029"/>
                    </a:lnTo>
                    <a:lnTo>
                      <a:pt x="12739" y="11087"/>
                    </a:lnTo>
                    <a:lnTo>
                      <a:pt x="12691" y="11145"/>
                    </a:lnTo>
                    <a:lnTo>
                      <a:pt x="12639" y="11201"/>
                    </a:lnTo>
                    <a:lnTo>
                      <a:pt x="12587" y="11256"/>
                    </a:lnTo>
                    <a:lnTo>
                      <a:pt x="12531" y="11309"/>
                    </a:lnTo>
                    <a:lnTo>
                      <a:pt x="12474" y="11361"/>
                    </a:lnTo>
                    <a:lnTo>
                      <a:pt x="12413" y="11409"/>
                    </a:lnTo>
                    <a:lnTo>
                      <a:pt x="12351" y="11454"/>
                    </a:lnTo>
                    <a:lnTo>
                      <a:pt x="12286" y="11496"/>
                    </a:lnTo>
                    <a:lnTo>
                      <a:pt x="12220" y="11533"/>
                    </a:lnTo>
                    <a:lnTo>
                      <a:pt x="12151" y="11566"/>
                    </a:lnTo>
                    <a:lnTo>
                      <a:pt x="12079" y="11594"/>
                    </a:lnTo>
                    <a:lnTo>
                      <a:pt x="12007" y="11617"/>
                    </a:lnTo>
                    <a:lnTo>
                      <a:pt x="11932" y="11633"/>
                    </a:lnTo>
                    <a:lnTo>
                      <a:pt x="11854" y="11643"/>
                    </a:lnTo>
                    <a:lnTo>
                      <a:pt x="11775" y="11647"/>
                    </a:lnTo>
                    <a:lnTo>
                      <a:pt x="11601" y="11647"/>
                    </a:lnTo>
                    <a:lnTo>
                      <a:pt x="11405" y="11647"/>
                    </a:lnTo>
                    <a:lnTo>
                      <a:pt x="11189" y="11647"/>
                    </a:lnTo>
                    <a:lnTo>
                      <a:pt x="10961" y="11647"/>
                    </a:lnTo>
                    <a:lnTo>
                      <a:pt x="10723" y="11647"/>
                    </a:lnTo>
                    <a:lnTo>
                      <a:pt x="10481" y="11647"/>
                    </a:lnTo>
                    <a:lnTo>
                      <a:pt x="10239" y="11647"/>
                    </a:lnTo>
                    <a:lnTo>
                      <a:pt x="10003" y="11647"/>
                    </a:lnTo>
                    <a:lnTo>
                      <a:pt x="9777" y="11647"/>
                    </a:lnTo>
                    <a:lnTo>
                      <a:pt x="9566" y="11647"/>
                    </a:lnTo>
                    <a:lnTo>
                      <a:pt x="9374" y="11647"/>
                    </a:lnTo>
                    <a:lnTo>
                      <a:pt x="9206" y="11647"/>
                    </a:lnTo>
                    <a:lnTo>
                      <a:pt x="9068" y="11647"/>
                    </a:lnTo>
                    <a:lnTo>
                      <a:pt x="8963" y="11647"/>
                    </a:lnTo>
                    <a:lnTo>
                      <a:pt x="8896" y="11647"/>
                    </a:lnTo>
                    <a:lnTo>
                      <a:pt x="8873" y="11647"/>
                    </a:lnTo>
                    <a:lnTo>
                      <a:pt x="8563" y="11825"/>
                    </a:lnTo>
                    <a:lnTo>
                      <a:pt x="8563" y="9981"/>
                    </a:lnTo>
                    <a:lnTo>
                      <a:pt x="10732" y="9981"/>
                    </a:lnTo>
                    <a:lnTo>
                      <a:pt x="10732" y="5939"/>
                    </a:lnTo>
                    <a:lnTo>
                      <a:pt x="9589" y="7083"/>
                    </a:lnTo>
                    <a:lnTo>
                      <a:pt x="9586" y="7086"/>
                    </a:lnTo>
                    <a:lnTo>
                      <a:pt x="9577" y="7095"/>
                    </a:lnTo>
                    <a:lnTo>
                      <a:pt x="9559" y="7109"/>
                    </a:lnTo>
                    <a:lnTo>
                      <a:pt x="9536" y="7127"/>
                    </a:lnTo>
                    <a:lnTo>
                      <a:pt x="9504" y="7148"/>
                    </a:lnTo>
                    <a:lnTo>
                      <a:pt x="9466" y="7171"/>
                    </a:lnTo>
                    <a:lnTo>
                      <a:pt x="9444" y="7184"/>
                    </a:lnTo>
                    <a:lnTo>
                      <a:pt x="9421" y="7195"/>
                    </a:lnTo>
                    <a:lnTo>
                      <a:pt x="9396" y="7208"/>
                    </a:lnTo>
                    <a:lnTo>
                      <a:pt x="9370" y="7220"/>
                    </a:lnTo>
                    <a:lnTo>
                      <a:pt x="9341" y="7232"/>
                    </a:lnTo>
                    <a:lnTo>
                      <a:pt x="9310" y="7244"/>
                    </a:lnTo>
                    <a:lnTo>
                      <a:pt x="9278" y="7256"/>
                    </a:lnTo>
                    <a:lnTo>
                      <a:pt x="9243" y="7266"/>
                    </a:lnTo>
                    <a:lnTo>
                      <a:pt x="9207" y="7278"/>
                    </a:lnTo>
                    <a:lnTo>
                      <a:pt x="9170" y="7287"/>
                    </a:lnTo>
                    <a:lnTo>
                      <a:pt x="9130" y="7296"/>
                    </a:lnTo>
                    <a:lnTo>
                      <a:pt x="9088" y="7304"/>
                    </a:lnTo>
                    <a:lnTo>
                      <a:pt x="9045" y="7312"/>
                    </a:lnTo>
                    <a:lnTo>
                      <a:pt x="8999" y="7317"/>
                    </a:lnTo>
                    <a:lnTo>
                      <a:pt x="8952" y="7321"/>
                    </a:lnTo>
                    <a:lnTo>
                      <a:pt x="8902" y="7324"/>
                    </a:lnTo>
                    <a:lnTo>
                      <a:pt x="8851" y="7326"/>
                    </a:lnTo>
                    <a:lnTo>
                      <a:pt x="8798" y="7326"/>
                    </a:lnTo>
                    <a:lnTo>
                      <a:pt x="8744" y="7324"/>
                    </a:lnTo>
                    <a:lnTo>
                      <a:pt x="8687" y="7321"/>
                    </a:lnTo>
                    <a:lnTo>
                      <a:pt x="8625" y="7317"/>
                    </a:lnTo>
                    <a:lnTo>
                      <a:pt x="8556" y="7314"/>
                    </a:lnTo>
                    <a:lnTo>
                      <a:pt x="8482" y="7310"/>
                    </a:lnTo>
                    <a:lnTo>
                      <a:pt x="8401" y="7307"/>
                    </a:lnTo>
                    <a:lnTo>
                      <a:pt x="8225" y="7303"/>
                    </a:lnTo>
                    <a:lnTo>
                      <a:pt x="8032" y="7301"/>
                    </a:lnTo>
                    <a:lnTo>
                      <a:pt x="7829" y="7300"/>
                    </a:lnTo>
                    <a:lnTo>
                      <a:pt x="7618" y="7300"/>
                    </a:lnTo>
                    <a:lnTo>
                      <a:pt x="7406" y="7301"/>
                    </a:lnTo>
                    <a:lnTo>
                      <a:pt x="7196" y="7303"/>
                    </a:lnTo>
                    <a:lnTo>
                      <a:pt x="6993" y="7306"/>
                    </a:lnTo>
                    <a:lnTo>
                      <a:pt x="6802" y="7308"/>
                    </a:lnTo>
                    <a:lnTo>
                      <a:pt x="6628" y="7312"/>
                    </a:lnTo>
                    <a:lnTo>
                      <a:pt x="6475" y="7315"/>
                    </a:lnTo>
                    <a:lnTo>
                      <a:pt x="6348" y="7317"/>
                    </a:lnTo>
                    <a:lnTo>
                      <a:pt x="6252" y="7319"/>
                    </a:lnTo>
                    <a:lnTo>
                      <a:pt x="6190" y="7321"/>
                    </a:lnTo>
                    <a:lnTo>
                      <a:pt x="6169" y="7321"/>
                    </a:lnTo>
                    <a:lnTo>
                      <a:pt x="6152" y="7307"/>
                    </a:lnTo>
                    <a:lnTo>
                      <a:pt x="6109" y="7270"/>
                    </a:lnTo>
                    <a:lnTo>
                      <a:pt x="6080" y="7242"/>
                    </a:lnTo>
                    <a:lnTo>
                      <a:pt x="6048" y="7209"/>
                    </a:lnTo>
                    <a:lnTo>
                      <a:pt x="6030" y="7190"/>
                    </a:lnTo>
                    <a:lnTo>
                      <a:pt x="6013" y="7169"/>
                    </a:lnTo>
                    <a:lnTo>
                      <a:pt x="5996" y="7148"/>
                    </a:lnTo>
                    <a:lnTo>
                      <a:pt x="5978" y="7125"/>
                    </a:lnTo>
                    <a:lnTo>
                      <a:pt x="5960" y="7101"/>
                    </a:lnTo>
                    <a:lnTo>
                      <a:pt x="5942" y="7076"/>
                    </a:lnTo>
                    <a:lnTo>
                      <a:pt x="5925" y="7049"/>
                    </a:lnTo>
                    <a:lnTo>
                      <a:pt x="5909" y="7022"/>
                    </a:lnTo>
                    <a:lnTo>
                      <a:pt x="5892" y="6994"/>
                    </a:lnTo>
                    <a:lnTo>
                      <a:pt x="5876" y="6963"/>
                    </a:lnTo>
                    <a:lnTo>
                      <a:pt x="5861" y="6932"/>
                    </a:lnTo>
                    <a:lnTo>
                      <a:pt x="5848" y="6899"/>
                    </a:lnTo>
                    <a:lnTo>
                      <a:pt x="5834" y="6867"/>
                    </a:lnTo>
                    <a:lnTo>
                      <a:pt x="5823" y="6832"/>
                    </a:lnTo>
                    <a:lnTo>
                      <a:pt x="5813" y="6798"/>
                    </a:lnTo>
                    <a:lnTo>
                      <a:pt x="5805" y="6762"/>
                    </a:lnTo>
                    <a:lnTo>
                      <a:pt x="5797" y="6725"/>
                    </a:lnTo>
                    <a:lnTo>
                      <a:pt x="5792" y="6686"/>
                    </a:lnTo>
                    <a:lnTo>
                      <a:pt x="5789" y="6648"/>
                    </a:lnTo>
                    <a:lnTo>
                      <a:pt x="5788" y="6608"/>
                    </a:lnTo>
                    <a:lnTo>
                      <a:pt x="5790" y="6569"/>
                    </a:lnTo>
                    <a:lnTo>
                      <a:pt x="5796" y="6532"/>
                    </a:lnTo>
                    <a:lnTo>
                      <a:pt x="5806" y="6499"/>
                    </a:lnTo>
                    <a:lnTo>
                      <a:pt x="5818" y="6467"/>
                    </a:lnTo>
                    <a:lnTo>
                      <a:pt x="5834" y="6438"/>
                    </a:lnTo>
                    <a:lnTo>
                      <a:pt x="5854" y="6409"/>
                    </a:lnTo>
                    <a:lnTo>
                      <a:pt x="5875" y="6384"/>
                    </a:lnTo>
                    <a:lnTo>
                      <a:pt x="5899" y="6360"/>
                    </a:lnTo>
                    <a:lnTo>
                      <a:pt x="5925" y="6339"/>
                    </a:lnTo>
                    <a:lnTo>
                      <a:pt x="5954" y="6319"/>
                    </a:lnTo>
                    <a:lnTo>
                      <a:pt x="5982" y="6301"/>
                    </a:lnTo>
                    <a:lnTo>
                      <a:pt x="6013" y="6285"/>
                    </a:lnTo>
                    <a:lnTo>
                      <a:pt x="6045" y="6270"/>
                    </a:lnTo>
                    <a:lnTo>
                      <a:pt x="6077" y="6256"/>
                    </a:lnTo>
                    <a:lnTo>
                      <a:pt x="6111" y="6245"/>
                    </a:lnTo>
                    <a:lnTo>
                      <a:pt x="6145" y="6233"/>
                    </a:lnTo>
                    <a:lnTo>
                      <a:pt x="6178" y="6224"/>
                    </a:lnTo>
                    <a:lnTo>
                      <a:pt x="6211" y="6216"/>
                    </a:lnTo>
                    <a:lnTo>
                      <a:pt x="6243" y="6209"/>
                    </a:lnTo>
                    <a:lnTo>
                      <a:pt x="6276" y="6203"/>
                    </a:lnTo>
                    <a:lnTo>
                      <a:pt x="6335" y="6193"/>
                    </a:lnTo>
                    <a:lnTo>
                      <a:pt x="6390" y="6187"/>
                    </a:lnTo>
                    <a:lnTo>
                      <a:pt x="6471" y="6181"/>
                    </a:lnTo>
                    <a:lnTo>
                      <a:pt x="6501" y="6180"/>
                    </a:lnTo>
                    <a:lnTo>
                      <a:pt x="8639" y="6180"/>
                    </a:lnTo>
                    <a:lnTo>
                      <a:pt x="10873" y="4088"/>
                    </a:lnTo>
                    <a:lnTo>
                      <a:pt x="10878" y="4084"/>
                    </a:lnTo>
                    <a:lnTo>
                      <a:pt x="10895" y="4072"/>
                    </a:lnTo>
                    <a:lnTo>
                      <a:pt x="10922" y="4054"/>
                    </a:lnTo>
                    <a:lnTo>
                      <a:pt x="10961" y="4031"/>
                    </a:lnTo>
                    <a:lnTo>
                      <a:pt x="10983" y="4019"/>
                    </a:lnTo>
                    <a:lnTo>
                      <a:pt x="11009" y="4005"/>
                    </a:lnTo>
                    <a:lnTo>
                      <a:pt x="11037" y="3990"/>
                    </a:lnTo>
                    <a:lnTo>
                      <a:pt x="11068" y="3976"/>
                    </a:lnTo>
                    <a:lnTo>
                      <a:pt x="11101" y="3961"/>
                    </a:lnTo>
                    <a:lnTo>
                      <a:pt x="11137" y="3945"/>
                    </a:lnTo>
                    <a:lnTo>
                      <a:pt x="11176" y="3931"/>
                    </a:lnTo>
                    <a:lnTo>
                      <a:pt x="11216" y="3916"/>
                    </a:lnTo>
                    <a:lnTo>
                      <a:pt x="11260" y="3902"/>
                    </a:lnTo>
                    <a:lnTo>
                      <a:pt x="11307" y="3889"/>
                    </a:lnTo>
                    <a:lnTo>
                      <a:pt x="11355" y="3875"/>
                    </a:lnTo>
                    <a:lnTo>
                      <a:pt x="11406" y="3863"/>
                    </a:lnTo>
                    <a:lnTo>
                      <a:pt x="11459" y="3853"/>
                    </a:lnTo>
                    <a:lnTo>
                      <a:pt x="11515" y="3842"/>
                    </a:lnTo>
                    <a:lnTo>
                      <a:pt x="11573" y="3835"/>
                    </a:lnTo>
                    <a:lnTo>
                      <a:pt x="11634" y="3828"/>
                    </a:lnTo>
                    <a:lnTo>
                      <a:pt x="11697" y="3823"/>
                    </a:lnTo>
                    <a:lnTo>
                      <a:pt x="11762" y="3819"/>
                    </a:lnTo>
                    <a:lnTo>
                      <a:pt x="11830" y="3818"/>
                    </a:lnTo>
                    <a:lnTo>
                      <a:pt x="11900" y="3820"/>
                    </a:lnTo>
                    <a:lnTo>
                      <a:pt x="11972" y="3824"/>
                    </a:lnTo>
                    <a:lnTo>
                      <a:pt x="12047" y="3830"/>
                    </a:lnTo>
                    <a:lnTo>
                      <a:pt x="12123" y="3839"/>
                    </a:lnTo>
                    <a:lnTo>
                      <a:pt x="12203" y="3851"/>
                    </a:lnTo>
                    <a:lnTo>
                      <a:pt x="12281" y="3866"/>
                    </a:lnTo>
                    <a:lnTo>
                      <a:pt x="12354" y="3880"/>
                    </a:lnTo>
                    <a:lnTo>
                      <a:pt x="12423" y="3898"/>
                    </a:lnTo>
                    <a:lnTo>
                      <a:pt x="12489" y="3916"/>
                    </a:lnTo>
                    <a:lnTo>
                      <a:pt x="12550" y="3936"/>
                    </a:lnTo>
                    <a:lnTo>
                      <a:pt x="12608" y="3957"/>
                    </a:lnTo>
                    <a:lnTo>
                      <a:pt x="12661" y="3978"/>
                    </a:lnTo>
                    <a:lnTo>
                      <a:pt x="12712" y="4000"/>
                    </a:lnTo>
                    <a:lnTo>
                      <a:pt x="12759" y="4023"/>
                    </a:lnTo>
                    <a:lnTo>
                      <a:pt x="12802" y="4046"/>
                    </a:lnTo>
                    <a:lnTo>
                      <a:pt x="12842" y="4070"/>
                    </a:lnTo>
                    <a:lnTo>
                      <a:pt x="12879" y="4094"/>
                    </a:lnTo>
                    <a:lnTo>
                      <a:pt x="12913" y="4118"/>
                    </a:lnTo>
                    <a:lnTo>
                      <a:pt x="12944" y="4143"/>
                    </a:lnTo>
                    <a:lnTo>
                      <a:pt x="12973" y="4166"/>
                    </a:lnTo>
                    <a:lnTo>
                      <a:pt x="12999" y="4190"/>
                    </a:lnTo>
                    <a:lnTo>
                      <a:pt x="13021" y="4213"/>
                    </a:lnTo>
                    <a:lnTo>
                      <a:pt x="13042" y="4235"/>
                    </a:lnTo>
                    <a:lnTo>
                      <a:pt x="13061" y="4257"/>
                    </a:lnTo>
                    <a:lnTo>
                      <a:pt x="13078" y="4279"/>
                    </a:lnTo>
                    <a:lnTo>
                      <a:pt x="13092" y="4299"/>
                    </a:lnTo>
                    <a:lnTo>
                      <a:pt x="13105" y="4318"/>
                    </a:lnTo>
                    <a:lnTo>
                      <a:pt x="13115" y="4336"/>
                    </a:lnTo>
                    <a:lnTo>
                      <a:pt x="13125" y="4352"/>
                    </a:lnTo>
                    <a:lnTo>
                      <a:pt x="13138" y="4381"/>
                    </a:lnTo>
                    <a:lnTo>
                      <a:pt x="13147" y="4403"/>
                    </a:lnTo>
                    <a:lnTo>
                      <a:pt x="13152" y="4416"/>
                    </a:lnTo>
                    <a:lnTo>
                      <a:pt x="13153" y="4420"/>
                    </a:lnTo>
                    <a:close/>
                    <a:moveTo>
                      <a:pt x="12250" y="0"/>
                    </a:moveTo>
                    <a:lnTo>
                      <a:pt x="12331" y="2"/>
                    </a:lnTo>
                    <a:lnTo>
                      <a:pt x="12410" y="8"/>
                    </a:lnTo>
                    <a:lnTo>
                      <a:pt x="12488" y="19"/>
                    </a:lnTo>
                    <a:lnTo>
                      <a:pt x="12565" y="33"/>
                    </a:lnTo>
                    <a:lnTo>
                      <a:pt x="12640" y="50"/>
                    </a:lnTo>
                    <a:lnTo>
                      <a:pt x="12715" y="71"/>
                    </a:lnTo>
                    <a:lnTo>
                      <a:pt x="12788" y="95"/>
                    </a:lnTo>
                    <a:lnTo>
                      <a:pt x="12860" y="124"/>
                    </a:lnTo>
                    <a:lnTo>
                      <a:pt x="12929" y="155"/>
                    </a:lnTo>
                    <a:lnTo>
                      <a:pt x="12996" y="190"/>
                    </a:lnTo>
                    <a:lnTo>
                      <a:pt x="13062" y="228"/>
                    </a:lnTo>
                    <a:lnTo>
                      <a:pt x="13126" y="269"/>
                    </a:lnTo>
                    <a:lnTo>
                      <a:pt x="13187" y="313"/>
                    </a:lnTo>
                    <a:lnTo>
                      <a:pt x="13246" y="360"/>
                    </a:lnTo>
                    <a:lnTo>
                      <a:pt x="13303" y="409"/>
                    </a:lnTo>
                    <a:lnTo>
                      <a:pt x="13359" y="461"/>
                    </a:lnTo>
                    <a:lnTo>
                      <a:pt x="13410" y="515"/>
                    </a:lnTo>
                    <a:lnTo>
                      <a:pt x="13459" y="572"/>
                    </a:lnTo>
                    <a:lnTo>
                      <a:pt x="13505" y="631"/>
                    </a:lnTo>
                    <a:lnTo>
                      <a:pt x="13550" y="693"/>
                    </a:lnTo>
                    <a:lnTo>
                      <a:pt x="13590" y="757"/>
                    </a:lnTo>
                    <a:lnTo>
                      <a:pt x="13628" y="822"/>
                    </a:lnTo>
                    <a:lnTo>
                      <a:pt x="13663" y="891"/>
                    </a:lnTo>
                    <a:lnTo>
                      <a:pt x="13694" y="960"/>
                    </a:lnTo>
                    <a:lnTo>
                      <a:pt x="13723" y="1031"/>
                    </a:lnTo>
                    <a:lnTo>
                      <a:pt x="13748" y="1104"/>
                    </a:lnTo>
                    <a:lnTo>
                      <a:pt x="13769" y="1178"/>
                    </a:lnTo>
                    <a:lnTo>
                      <a:pt x="13786" y="1254"/>
                    </a:lnTo>
                    <a:lnTo>
                      <a:pt x="13800" y="1331"/>
                    </a:lnTo>
                    <a:lnTo>
                      <a:pt x="13811" y="1409"/>
                    </a:lnTo>
                    <a:lnTo>
                      <a:pt x="13816" y="1489"/>
                    </a:lnTo>
                    <a:lnTo>
                      <a:pt x="13819" y="1568"/>
                    </a:lnTo>
                    <a:lnTo>
                      <a:pt x="13816" y="1650"/>
                    </a:lnTo>
                    <a:lnTo>
                      <a:pt x="13811" y="1729"/>
                    </a:lnTo>
                    <a:lnTo>
                      <a:pt x="13800" y="1807"/>
                    </a:lnTo>
                    <a:lnTo>
                      <a:pt x="13786" y="1884"/>
                    </a:lnTo>
                    <a:lnTo>
                      <a:pt x="13769" y="1961"/>
                    </a:lnTo>
                    <a:lnTo>
                      <a:pt x="13748" y="2035"/>
                    </a:lnTo>
                    <a:lnTo>
                      <a:pt x="13723" y="2107"/>
                    </a:lnTo>
                    <a:lnTo>
                      <a:pt x="13694" y="2179"/>
                    </a:lnTo>
                    <a:lnTo>
                      <a:pt x="13663" y="2248"/>
                    </a:lnTo>
                    <a:lnTo>
                      <a:pt x="13628" y="2316"/>
                    </a:lnTo>
                    <a:lnTo>
                      <a:pt x="13590" y="2382"/>
                    </a:lnTo>
                    <a:lnTo>
                      <a:pt x="13550" y="2445"/>
                    </a:lnTo>
                    <a:lnTo>
                      <a:pt x="13505" y="2507"/>
                    </a:lnTo>
                    <a:lnTo>
                      <a:pt x="13459" y="2566"/>
                    </a:lnTo>
                    <a:lnTo>
                      <a:pt x="13410" y="2623"/>
                    </a:lnTo>
                    <a:lnTo>
                      <a:pt x="13359" y="2677"/>
                    </a:lnTo>
                    <a:lnTo>
                      <a:pt x="13303" y="2729"/>
                    </a:lnTo>
                    <a:lnTo>
                      <a:pt x="13246" y="2779"/>
                    </a:lnTo>
                    <a:lnTo>
                      <a:pt x="13187" y="2825"/>
                    </a:lnTo>
                    <a:lnTo>
                      <a:pt x="13126" y="2869"/>
                    </a:lnTo>
                    <a:lnTo>
                      <a:pt x="13062" y="2910"/>
                    </a:lnTo>
                    <a:lnTo>
                      <a:pt x="12996" y="2948"/>
                    </a:lnTo>
                    <a:lnTo>
                      <a:pt x="12929" y="2983"/>
                    </a:lnTo>
                    <a:lnTo>
                      <a:pt x="12860" y="3014"/>
                    </a:lnTo>
                    <a:lnTo>
                      <a:pt x="12788" y="3042"/>
                    </a:lnTo>
                    <a:lnTo>
                      <a:pt x="12715" y="3067"/>
                    </a:lnTo>
                    <a:lnTo>
                      <a:pt x="12640" y="3088"/>
                    </a:lnTo>
                    <a:lnTo>
                      <a:pt x="12565" y="3106"/>
                    </a:lnTo>
                    <a:lnTo>
                      <a:pt x="12488" y="3120"/>
                    </a:lnTo>
                    <a:lnTo>
                      <a:pt x="12410" y="3129"/>
                    </a:lnTo>
                    <a:lnTo>
                      <a:pt x="12331" y="3135"/>
                    </a:lnTo>
                    <a:lnTo>
                      <a:pt x="12250" y="3138"/>
                    </a:lnTo>
                    <a:lnTo>
                      <a:pt x="12170" y="3135"/>
                    </a:lnTo>
                    <a:lnTo>
                      <a:pt x="12090" y="3129"/>
                    </a:lnTo>
                    <a:lnTo>
                      <a:pt x="12011" y="3120"/>
                    </a:lnTo>
                    <a:lnTo>
                      <a:pt x="11935" y="3106"/>
                    </a:lnTo>
                    <a:lnTo>
                      <a:pt x="11859" y="3088"/>
                    </a:lnTo>
                    <a:lnTo>
                      <a:pt x="11785" y="3067"/>
                    </a:lnTo>
                    <a:lnTo>
                      <a:pt x="11711" y="3042"/>
                    </a:lnTo>
                    <a:lnTo>
                      <a:pt x="11641" y="3014"/>
                    </a:lnTo>
                    <a:lnTo>
                      <a:pt x="11571" y="2983"/>
                    </a:lnTo>
                    <a:lnTo>
                      <a:pt x="11504" y="2948"/>
                    </a:lnTo>
                    <a:lnTo>
                      <a:pt x="11438" y="2910"/>
                    </a:lnTo>
                    <a:lnTo>
                      <a:pt x="11375" y="2869"/>
                    </a:lnTo>
                    <a:lnTo>
                      <a:pt x="11313" y="2825"/>
                    </a:lnTo>
                    <a:lnTo>
                      <a:pt x="11253" y="2779"/>
                    </a:lnTo>
                    <a:lnTo>
                      <a:pt x="11197" y="2729"/>
                    </a:lnTo>
                    <a:lnTo>
                      <a:pt x="11143" y="2677"/>
                    </a:lnTo>
                    <a:lnTo>
                      <a:pt x="11091" y="2623"/>
                    </a:lnTo>
                    <a:lnTo>
                      <a:pt x="11041" y="2566"/>
                    </a:lnTo>
                    <a:lnTo>
                      <a:pt x="10994" y="2507"/>
                    </a:lnTo>
                    <a:lnTo>
                      <a:pt x="10950" y="2445"/>
                    </a:lnTo>
                    <a:lnTo>
                      <a:pt x="10909" y="2382"/>
                    </a:lnTo>
                    <a:lnTo>
                      <a:pt x="10871" y="2316"/>
                    </a:lnTo>
                    <a:lnTo>
                      <a:pt x="10837" y="2248"/>
                    </a:lnTo>
                    <a:lnTo>
                      <a:pt x="10805" y="2179"/>
                    </a:lnTo>
                    <a:lnTo>
                      <a:pt x="10777" y="2107"/>
                    </a:lnTo>
                    <a:lnTo>
                      <a:pt x="10753" y="2035"/>
                    </a:lnTo>
                    <a:lnTo>
                      <a:pt x="10731" y="1961"/>
                    </a:lnTo>
                    <a:lnTo>
                      <a:pt x="10714" y="1884"/>
                    </a:lnTo>
                    <a:lnTo>
                      <a:pt x="10701" y="1807"/>
                    </a:lnTo>
                    <a:lnTo>
                      <a:pt x="10690" y="1729"/>
                    </a:lnTo>
                    <a:lnTo>
                      <a:pt x="10684" y="1650"/>
                    </a:lnTo>
                    <a:lnTo>
                      <a:pt x="10683" y="1568"/>
                    </a:lnTo>
                    <a:lnTo>
                      <a:pt x="10684" y="1489"/>
                    </a:lnTo>
                    <a:lnTo>
                      <a:pt x="10690" y="1409"/>
                    </a:lnTo>
                    <a:lnTo>
                      <a:pt x="10701" y="1331"/>
                    </a:lnTo>
                    <a:lnTo>
                      <a:pt x="10714" y="1254"/>
                    </a:lnTo>
                    <a:lnTo>
                      <a:pt x="10731" y="1178"/>
                    </a:lnTo>
                    <a:lnTo>
                      <a:pt x="10753" y="1104"/>
                    </a:lnTo>
                    <a:lnTo>
                      <a:pt x="10777" y="1031"/>
                    </a:lnTo>
                    <a:lnTo>
                      <a:pt x="10805" y="960"/>
                    </a:lnTo>
                    <a:lnTo>
                      <a:pt x="10837" y="891"/>
                    </a:lnTo>
                    <a:lnTo>
                      <a:pt x="10871" y="822"/>
                    </a:lnTo>
                    <a:lnTo>
                      <a:pt x="10909" y="757"/>
                    </a:lnTo>
                    <a:lnTo>
                      <a:pt x="10950" y="693"/>
                    </a:lnTo>
                    <a:lnTo>
                      <a:pt x="10994" y="631"/>
                    </a:lnTo>
                    <a:lnTo>
                      <a:pt x="11041" y="572"/>
                    </a:lnTo>
                    <a:lnTo>
                      <a:pt x="11091" y="515"/>
                    </a:lnTo>
                    <a:lnTo>
                      <a:pt x="11143" y="461"/>
                    </a:lnTo>
                    <a:lnTo>
                      <a:pt x="11197" y="409"/>
                    </a:lnTo>
                    <a:lnTo>
                      <a:pt x="11253" y="360"/>
                    </a:lnTo>
                    <a:lnTo>
                      <a:pt x="11313" y="313"/>
                    </a:lnTo>
                    <a:lnTo>
                      <a:pt x="11375" y="269"/>
                    </a:lnTo>
                    <a:lnTo>
                      <a:pt x="11438" y="228"/>
                    </a:lnTo>
                    <a:lnTo>
                      <a:pt x="11504" y="190"/>
                    </a:lnTo>
                    <a:lnTo>
                      <a:pt x="11571" y="155"/>
                    </a:lnTo>
                    <a:lnTo>
                      <a:pt x="11641" y="124"/>
                    </a:lnTo>
                    <a:lnTo>
                      <a:pt x="11711" y="95"/>
                    </a:lnTo>
                    <a:lnTo>
                      <a:pt x="11785" y="71"/>
                    </a:lnTo>
                    <a:lnTo>
                      <a:pt x="11859" y="50"/>
                    </a:lnTo>
                    <a:lnTo>
                      <a:pt x="11935" y="33"/>
                    </a:lnTo>
                    <a:lnTo>
                      <a:pt x="12011" y="19"/>
                    </a:lnTo>
                    <a:lnTo>
                      <a:pt x="12090" y="8"/>
                    </a:lnTo>
                    <a:lnTo>
                      <a:pt x="12170" y="2"/>
                    </a:lnTo>
                    <a:lnTo>
                      <a:pt x="12250"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10" name="组合 300"/>
              <p:cNvGrpSpPr/>
              <p:nvPr/>
            </p:nvGrpSpPr>
            <p:grpSpPr>
              <a:xfrm rot="8896630">
                <a:off x="753904" y="1415661"/>
                <a:ext cx="284795" cy="259481"/>
                <a:chOff x="2468404" y="1583301"/>
                <a:chExt cx="284795" cy="259481"/>
              </a:xfrm>
              <a:grpFill/>
            </p:grpSpPr>
            <p:sp>
              <p:nvSpPr>
                <p:cNvPr id="102" name="Freeform 52"/>
                <p:cNvSpPr>
                  <a:spLocks/>
                </p:cNvSpPr>
                <p:nvPr/>
              </p:nvSpPr>
              <p:spPr bwMode="auto">
                <a:xfrm>
                  <a:off x="2468404" y="1583301"/>
                  <a:ext cx="75946" cy="259481"/>
                </a:xfrm>
                <a:custGeom>
                  <a:avLst/>
                  <a:gdLst/>
                  <a:ahLst/>
                  <a:cxnLst>
                    <a:cxn ang="0">
                      <a:pos x="16" y="0"/>
                    </a:cxn>
                    <a:cxn ang="0">
                      <a:pos x="16" y="0"/>
                    </a:cxn>
                    <a:cxn ang="0">
                      <a:pos x="10" y="8"/>
                    </a:cxn>
                    <a:cxn ang="0">
                      <a:pos x="4" y="18"/>
                    </a:cxn>
                    <a:cxn ang="0">
                      <a:pos x="2" y="28"/>
                    </a:cxn>
                    <a:cxn ang="0">
                      <a:pos x="0" y="38"/>
                    </a:cxn>
                    <a:cxn ang="0">
                      <a:pos x="0" y="38"/>
                    </a:cxn>
                    <a:cxn ang="0">
                      <a:pos x="2" y="50"/>
                    </a:cxn>
                    <a:cxn ang="0">
                      <a:pos x="6" y="60"/>
                    </a:cxn>
                    <a:cxn ang="0">
                      <a:pos x="12" y="72"/>
                    </a:cxn>
                    <a:cxn ang="0">
                      <a:pos x="18" y="80"/>
                    </a:cxn>
                    <a:cxn ang="0">
                      <a:pos x="18" y="80"/>
                    </a:cxn>
                    <a:cxn ang="0">
                      <a:pos x="22" y="82"/>
                    </a:cxn>
                    <a:cxn ang="0">
                      <a:pos x="24" y="80"/>
                    </a:cxn>
                    <a:cxn ang="0">
                      <a:pos x="24" y="80"/>
                    </a:cxn>
                    <a:cxn ang="0">
                      <a:pos x="24" y="78"/>
                    </a:cxn>
                    <a:cxn ang="0">
                      <a:pos x="24" y="76"/>
                    </a:cxn>
                    <a:cxn ang="0">
                      <a:pos x="24" y="76"/>
                    </a:cxn>
                    <a:cxn ang="0">
                      <a:pos x="16" y="68"/>
                    </a:cxn>
                    <a:cxn ang="0">
                      <a:pos x="12" y="58"/>
                    </a:cxn>
                    <a:cxn ang="0">
                      <a:pos x="8" y="48"/>
                    </a:cxn>
                    <a:cxn ang="0">
                      <a:pos x="8" y="38"/>
                    </a:cxn>
                    <a:cxn ang="0">
                      <a:pos x="8" y="38"/>
                    </a:cxn>
                    <a:cxn ang="0">
                      <a:pos x="8" y="30"/>
                    </a:cxn>
                    <a:cxn ang="0">
                      <a:pos x="12" y="20"/>
                    </a:cxn>
                    <a:cxn ang="0">
                      <a:pos x="16" y="12"/>
                    </a:cxn>
                    <a:cxn ang="0">
                      <a:pos x="22" y="6"/>
                    </a:cxn>
                    <a:cxn ang="0">
                      <a:pos x="22" y="6"/>
                    </a:cxn>
                    <a:cxn ang="0">
                      <a:pos x="22" y="2"/>
                    </a:cxn>
                    <a:cxn ang="0">
                      <a:pos x="22" y="0"/>
                    </a:cxn>
                    <a:cxn ang="0">
                      <a:pos x="22" y="0"/>
                    </a:cxn>
                    <a:cxn ang="0">
                      <a:pos x="18" y="0"/>
                    </a:cxn>
                    <a:cxn ang="0">
                      <a:pos x="16" y="0"/>
                    </a:cxn>
                    <a:cxn ang="0">
                      <a:pos x="16" y="0"/>
                    </a:cxn>
                  </a:cxnLst>
                  <a:rect l="0" t="0" r="r" b="b"/>
                  <a:pathLst>
                    <a:path w="24" h="82">
                      <a:moveTo>
                        <a:pt x="16" y="0"/>
                      </a:moveTo>
                      <a:lnTo>
                        <a:pt x="16" y="0"/>
                      </a:lnTo>
                      <a:lnTo>
                        <a:pt x="10" y="8"/>
                      </a:lnTo>
                      <a:lnTo>
                        <a:pt x="4" y="18"/>
                      </a:lnTo>
                      <a:lnTo>
                        <a:pt x="2" y="28"/>
                      </a:lnTo>
                      <a:lnTo>
                        <a:pt x="0" y="38"/>
                      </a:lnTo>
                      <a:lnTo>
                        <a:pt x="0" y="38"/>
                      </a:lnTo>
                      <a:lnTo>
                        <a:pt x="2" y="50"/>
                      </a:lnTo>
                      <a:lnTo>
                        <a:pt x="6" y="60"/>
                      </a:lnTo>
                      <a:lnTo>
                        <a:pt x="12" y="72"/>
                      </a:lnTo>
                      <a:lnTo>
                        <a:pt x="18" y="80"/>
                      </a:lnTo>
                      <a:lnTo>
                        <a:pt x="18" y="80"/>
                      </a:lnTo>
                      <a:lnTo>
                        <a:pt x="22" y="82"/>
                      </a:lnTo>
                      <a:lnTo>
                        <a:pt x="24" y="80"/>
                      </a:lnTo>
                      <a:lnTo>
                        <a:pt x="24" y="80"/>
                      </a:lnTo>
                      <a:lnTo>
                        <a:pt x="24" y="78"/>
                      </a:lnTo>
                      <a:lnTo>
                        <a:pt x="24" y="76"/>
                      </a:lnTo>
                      <a:lnTo>
                        <a:pt x="24" y="76"/>
                      </a:lnTo>
                      <a:lnTo>
                        <a:pt x="16" y="68"/>
                      </a:lnTo>
                      <a:lnTo>
                        <a:pt x="12" y="58"/>
                      </a:lnTo>
                      <a:lnTo>
                        <a:pt x="8" y="48"/>
                      </a:lnTo>
                      <a:lnTo>
                        <a:pt x="8" y="38"/>
                      </a:lnTo>
                      <a:lnTo>
                        <a:pt x="8" y="38"/>
                      </a:lnTo>
                      <a:lnTo>
                        <a:pt x="8" y="30"/>
                      </a:lnTo>
                      <a:lnTo>
                        <a:pt x="12" y="20"/>
                      </a:lnTo>
                      <a:lnTo>
                        <a:pt x="16" y="12"/>
                      </a:lnTo>
                      <a:lnTo>
                        <a:pt x="22" y="6"/>
                      </a:lnTo>
                      <a:lnTo>
                        <a:pt x="22" y="6"/>
                      </a:lnTo>
                      <a:lnTo>
                        <a:pt x="22" y="2"/>
                      </a:lnTo>
                      <a:lnTo>
                        <a:pt x="22" y="0"/>
                      </a:lnTo>
                      <a:lnTo>
                        <a:pt x="22" y="0"/>
                      </a:lnTo>
                      <a:lnTo>
                        <a:pt x="18" y="0"/>
                      </a:lnTo>
                      <a:lnTo>
                        <a:pt x="16"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53"/>
                <p:cNvSpPr>
                  <a:spLocks/>
                </p:cNvSpPr>
                <p:nvPr/>
              </p:nvSpPr>
              <p:spPr bwMode="auto">
                <a:xfrm>
                  <a:off x="2538020" y="1602287"/>
                  <a:ext cx="69617" cy="221508"/>
                </a:xfrm>
                <a:custGeom>
                  <a:avLst/>
                  <a:gdLst/>
                  <a:ahLst/>
                  <a:cxnLst>
                    <a:cxn ang="0">
                      <a:pos x="14" y="0"/>
                    </a:cxn>
                    <a:cxn ang="0">
                      <a:pos x="14" y="0"/>
                    </a:cxn>
                    <a:cxn ang="0">
                      <a:pos x="8" y="8"/>
                    </a:cxn>
                    <a:cxn ang="0">
                      <a:pos x="4" y="16"/>
                    </a:cxn>
                    <a:cxn ang="0">
                      <a:pos x="0" y="24"/>
                    </a:cxn>
                    <a:cxn ang="0">
                      <a:pos x="0" y="32"/>
                    </a:cxn>
                    <a:cxn ang="0">
                      <a:pos x="0" y="32"/>
                    </a:cxn>
                    <a:cxn ang="0">
                      <a:pos x="2" y="42"/>
                    </a:cxn>
                    <a:cxn ang="0">
                      <a:pos x="4" y="52"/>
                    </a:cxn>
                    <a:cxn ang="0">
                      <a:pos x="8" y="60"/>
                    </a:cxn>
                    <a:cxn ang="0">
                      <a:pos x="16" y="68"/>
                    </a:cxn>
                    <a:cxn ang="0">
                      <a:pos x="16" y="68"/>
                    </a:cxn>
                    <a:cxn ang="0">
                      <a:pos x="18" y="70"/>
                    </a:cxn>
                    <a:cxn ang="0">
                      <a:pos x="20" y="68"/>
                    </a:cxn>
                    <a:cxn ang="0">
                      <a:pos x="20" y="68"/>
                    </a:cxn>
                    <a:cxn ang="0">
                      <a:pos x="22" y="66"/>
                    </a:cxn>
                    <a:cxn ang="0">
                      <a:pos x="20" y="64"/>
                    </a:cxn>
                    <a:cxn ang="0">
                      <a:pos x="20" y="64"/>
                    </a:cxn>
                    <a:cxn ang="0">
                      <a:pos x="14" y="56"/>
                    </a:cxn>
                    <a:cxn ang="0">
                      <a:pos x="10" y="48"/>
                    </a:cxn>
                    <a:cxn ang="0">
                      <a:pos x="8" y="40"/>
                    </a:cxn>
                    <a:cxn ang="0">
                      <a:pos x="8" y="32"/>
                    </a:cxn>
                    <a:cxn ang="0">
                      <a:pos x="8" y="32"/>
                    </a:cxn>
                    <a:cxn ang="0">
                      <a:pos x="8" y="26"/>
                    </a:cxn>
                    <a:cxn ang="0">
                      <a:pos x="10" y="18"/>
                    </a:cxn>
                    <a:cxn ang="0">
                      <a:pos x="14" y="12"/>
                    </a:cxn>
                    <a:cxn ang="0">
                      <a:pos x="18" y="6"/>
                    </a:cxn>
                    <a:cxn ang="0">
                      <a:pos x="18" y="6"/>
                    </a:cxn>
                    <a:cxn ang="0">
                      <a:pos x="20" y="4"/>
                    </a:cxn>
                    <a:cxn ang="0">
                      <a:pos x="18" y="0"/>
                    </a:cxn>
                    <a:cxn ang="0">
                      <a:pos x="18" y="0"/>
                    </a:cxn>
                    <a:cxn ang="0">
                      <a:pos x="16" y="0"/>
                    </a:cxn>
                    <a:cxn ang="0">
                      <a:pos x="14" y="0"/>
                    </a:cxn>
                    <a:cxn ang="0">
                      <a:pos x="14" y="0"/>
                    </a:cxn>
                  </a:cxnLst>
                  <a:rect l="0" t="0" r="r" b="b"/>
                  <a:pathLst>
                    <a:path w="22" h="70">
                      <a:moveTo>
                        <a:pt x="14" y="0"/>
                      </a:moveTo>
                      <a:lnTo>
                        <a:pt x="14" y="0"/>
                      </a:lnTo>
                      <a:lnTo>
                        <a:pt x="8" y="8"/>
                      </a:lnTo>
                      <a:lnTo>
                        <a:pt x="4" y="16"/>
                      </a:lnTo>
                      <a:lnTo>
                        <a:pt x="0" y="24"/>
                      </a:lnTo>
                      <a:lnTo>
                        <a:pt x="0" y="32"/>
                      </a:lnTo>
                      <a:lnTo>
                        <a:pt x="0" y="32"/>
                      </a:lnTo>
                      <a:lnTo>
                        <a:pt x="2" y="42"/>
                      </a:lnTo>
                      <a:lnTo>
                        <a:pt x="4" y="52"/>
                      </a:lnTo>
                      <a:lnTo>
                        <a:pt x="8" y="60"/>
                      </a:lnTo>
                      <a:lnTo>
                        <a:pt x="16" y="68"/>
                      </a:lnTo>
                      <a:lnTo>
                        <a:pt x="16" y="68"/>
                      </a:lnTo>
                      <a:lnTo>
                        <a:pt x="18" y="70"/>
                      </a:lnTo>
                      <a:lnTo>
                        <a:pt x="20" y="68"/>
                      </a:lnTo>
                      <a:lnTo>
                        <a:pt x="20" y="68"/>
                      </a:lnTo>
                      <a:lnTo>
                        <a:pt x="22" y="66"/>
                      </a:lnTo>
                      <a:lnTo>
                        <a:pt x="20" y="64"/>
                      </a:lnTo>
                      <a:lnTo>
                        <a:pt x="20" y="64"/>
                      </a:lnTo>
                      <a:lnTo>
                        <a:pt x="14" y="56"/>
                      </a:lnTo>
                      <a:lnTo>
                        <a:pt x="10" y="48"/>
                      </a:lnTo>
                      <a:lnTo>
                        <a:pt x="8" y="40"/>
                      </a:lnTo>
                      <a:lnTo>
                        <a:pt x="8" y="32"/>
                      </a:lnTo>
                      <a:lnTo>
                        <a:pt x="8" y="32"/>
                      </a:lnTo>
                      <a:lnTo>
                        <a:pt x="8" y="26"/>
                      </a:lnTo>
                      <a:lnTo>
                        <a:pt x="10" y="18"/>
                      </a:lnTo>
                      <a:lnTo>
                        <a:pt x="14" y="12"/>
                      </a:lnTo>
                      <a:lnTo>
                        <a:pt x="18" y="6"/>
                      </a:lnTo>
                      <a:lnTo>
                        <a:pt x="18" y="6"/>
                      </a:lnTo>
                      <a:lnTo>
                        <a:pt x="20" y="4"/>
                      </a:lnTo>
                      <a:lnTo>
                        <a:pt x="18" y="0"/>
                      </a:lnTo>
                      <a:lnTo>
                        <a:pt x="18" y="0"/>
                      </a:lnTo>
                      <a:lnTo>
                        <a:pt x="16"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54"/>
                <p:cNvSpPr>
                  <a:spLocks/>
                </p:cNvSpPr>
                <p:nvPr/>
              </p:nvSpPr>
              <p:spPr bwMode="auto">
                <a:xfrm>
                  <a:off x="2607637" y="1621274"/>
                  <a:ext cx="56959" cy="183535"/>
                </a:xfrm>
                <a:custGeom>
                  <a:avLst/>
                  <a:gdLst/>
                  <a:ahLst/>
                  <a:cxnLst>
                    <a:cxn ang="0">
                      <a:pos x="10" y="0"/>
                    </a:cxn>
                    <a:cxn ang="0">
                      <a:pos x="10" y="0"/>
                    </a:cxn>
                    <a:cxn ang="0">
                      <a:pos x="6" y="6"/>
                    </a:cxn>
                    <a:cxn ang="0">
                      <a:pos x="2" y="14"/>
                    </a:cxn>
                    <a:cxn ang="0">
                      <a:pos x="0" y="20"/>
                    </a:cxn>
                    <a:cxn ang="0">
                      <a:pos x="0" y="26"/>
                    </a:cxn>
                    <a:cxn ang="0">
                      <a:pos x="0" y="26"/>
                    </a:cxn>
                    <a:cxn ang="0">
                      <a:pos x="0" y="34"/>
                    </a:cxn>
                    <a:cxn ang="0">
                      <a:pos x="2" y="42"/>
                    </a:cxn>
                    <a:cxn ang="0">
                      <a:pos x="6" y="50"/>
                    </a:cxn>
                    <a:cxn ang="0">
                      <a:pos x="12" y="56"/>
                    </a:cxn>
                    <a:cxn ang="0">
                      <a:pos x="12" y="56"/>
                    </a:cxn>
                    <a:cxn ang="0">
                      <a:pos x="14" y="58"/>
                    </a:cxn>
                    <a:cxn ang="0">
                      <a:pos x="16" y="56"/>
                    </a:cxn>
                    <a:cxn ang="0">
                      <a:pos x="16" y="56"/>
                    </a:cxn>
                    <a:cxn ang="0">
                      <a:pos x="18" y="54"/>
                    </a:cxn>
                    <a:cxn ang="0">
                      <a:pos x="16" y="52"/>
                    </a:cxn>
                    <a:cxn ang="0">
                      <a:pos x="16" y="52"/>
                    </a:cxn>
                    <a:cxn ang="0">
                      <a:pos x="12" y="46"/>
                    </a:cxn>
                    <a:cxn ang="0">
                      <a:pos x="10" y="40"/>
                    </a:cxn>
                    <a:cxn ang="0">
                      <a:pos x="8" y="34"/>
                    </a:cxn>
                    <a:cxn ang="0">
                      <a:pos x="6" y="26"/>
                    </a:cxn>
                    <a:cxn ang="0">
                      <a:pos x="6" y="26"/>
                    </a:cxn>
                    <a:cxn ang="0">
                      <a:pos x="8" y="16"/>
                    </a:cxn>
                    <a:cxn ang="0">
                      <a:pos x="12" y="10"/>
                    </a:cxn>
                    <a:cxn ang="0">
                      <a:pos x="16" y="6"/>
                    </a:cxn>
                    <a:cxn ang="0">
                      <a:pos x="16" y="6"/>
                    </a:cxn>
                    <a:cxn ang="0">
                      <a:pos x="16" y="4"/>
                    </a:cxn>
                    <a:cxn ang="0">
                      <a:pos x="16" y="0"/>
                    </a:cxn>
                    <a:cxn ang="0">
                      <a:pos x="16" y="0"/>
                    </a:cxn>
                    <a:cxn ang="0">
                      <a:pos x="12" y="0"/>
                    </a:cxn>
                    <a:cxn ang="0">
                      <a:pos x="10" y="0"/>
                    </a:cxn>
                    <a:cxn ang="0">
                      <a:pos x="10" y="0"/>
                    </a:cxn>
                  </a:cxnLst>
                  <a:rect l="0" t="0" r="r" b="b"/>
                  <a:pathLst>
                    <a:path w="18" h="58">
                      <a:moveTo>
                        <a:pt x="10" y="0"/>
                      </a:moveTo>
                      <a:lnTo>
                        <a:pt x="10" y="0"/>
                      </a:lnTo>
                      <a:lnTo>
                        <a:pt x="6" y="6"/>
                      </a:lnTo>
                      <a:lnTo>
                        <a:pt x="2" y="14"/>
                      </a:lnTo>
                      <a:lnTo>
                        <a:pt x="0" y="20"/>
                      </a:lnTo>
                      <a:lnTo>
                        <a:pt x="0" y="26"/>
                      </a:lnTo>
                      <a:lnTo>
                        <a:pt x="0" y="26"/>
                      </a:lnTo>
                      <a:lnTo>
                        <a:pt x="0" y="34"/>
                      </a:lnTo>
                      <a:lnTo>
                        <a:pt x="2" y="42"/>
                      </a:lnTo>
                      <a:lnTo>
                        <a:pt x="6" y="50"/>
                      </a:lnTo>
                      <a:lnTo>
                        <a:pt x="12" y="56"/>
                      </a:lnTo>
                      <a:lnTo>
                        <a:pt x="12" y="56"/>
                      </a:lnTo>
                      <a:lnTo>
                        <a:pt x="14" y="58"/>
                      </a:lnTo>
                      <a:lnTo>
                        <a:pt x="16" y="56"/>
                      </a:lnTo>
                      <a:lnTo>
                        <a:pt x="16" y="56"/>
                      </a:lnTo>
                      <a:lnTo>
                        <a:pt x="18" y="54"/>
                      </a:lnTo>
                      <a:lnTo>
                        <a:pt x="16" y="52"/>
                      </a:lnTo>
                      <a:lnTo>
                        <a:pt x="16" y="52"/>
                      </a:lnTo>
                      <a:lnTo>
                        <a:pt x="12" y="46"/>
                      </a:lnTo>
                      <a:lnTo>
                        <a:pt x="10" y="40"/>
                      </a:lnTo>
                      <a:lnTo>
                        <a:pt x="8" y="34"/>
                      </a:lnTo>
                      <a:lnTo>
                        <a:pt x="6" y="26"/>
                      </a:lnTo>
                      <a:lnTo>
                        <a:pt x="6" y="26"/>
                      </a:lnTo>
                      <a:lnTo>
                        <a:pt x="8" y="16"/>
                      </a:lnTo>
                      <a:lnTo>
                        <a:pt x="12" y="10"/>
                      </a:lnTo>
                      <a:lnTo>
                        <a:pt x="16" y="6"/>
                      </a:lnTo>
                      <a:lnTo>
                        <a:pt x="16" y="6"/>
                      </a:lnTo>
                      <a:lnTo>
                        <a:pt x="16" y="4"/>
                      </a:lnTo>
                      <a:lnTo>
                        <a:pt x="16" y="0"/>
                      </a:lnTo>
                      <a:lnTo>
                        <a:pt x="16" y="0"/>
                      </a:lnTo>
                      <a:lnTo>
                        <a:pt x="12" y="0"/>
                      </a:lnTo>
                      <a:lnTo>
                        <a:pt x="10" y="0"/>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55"/>
                <p:cNvSpPr>
                  <a:spLocks/>
                </p:cNvSpPr>
                <p:nvPr/>
              </p:nvSpPr>
              <p:spPr bwMode="auto">
                <a:xfrm>
                  <a:off x="2670925" y="1671904"/>
                  <a:ext cx="82274" cy="82274"/>
                </a:xfrm>
                <a:custGeom>
                  <a:avLst/>
                  <a:gdLst/>
                  <a:ahLst/>
                  <a:cxnLst>
                    <a:cxn ang="0">
                      <a:pos x="14" y="0"/>
                    </a:cxn>
                    <a:cxn ang="0">
                      <a:pos x="14" y="0"/>
                    </a:cxn>
                    <a:cxn ang="0">
                      <a:pos x="18" y="0"/>
                    </a:cxn>
                    <a:cxn ang="0">
                      <a:pos x="22" y="4"/>
                    </a:cxn>
                    <a:cxn ang="0">
                      <a:pos x="24" y="8"/>
                    </a:cxn>
                    <a:cxn ang="0">
                      <a:pos x="26" y="12"/>
                    </a:cxn>
                    <a:cxn ang="0">
                      <a:pos x="26" y="12"/>
                    </a:cxn>
                    <a:cxn ang="0">
                      <a:pos x="24" y="18"/>
                    </a:cxn>
                    <a:cxn ang="0">
                      <a:pos x="22" y="22"/>
                    </a:cxn>
                    <a:cxn ang="0">
                      <a:pos x="18" y="24"/>
                    </a:cxn>
                    <a:cxn ang="0">
                      <a:pos x="14" y="26"/>
                    </a:cxn>
                    <a:cxn ang="0">
                      <a:pos x="14" y="26"/>
                    </a:cxn>
                    <a:cxn ang="0">
                      <a:pos x="8" y="24"/>
                    </a:cxn>
                    <a:cxn ang="0">
                      <a:pos x="4" y="22"/>
                    </a:cxn>
                    <a:cxn ang="0">
                      <a:pos x="2" y="18"/>
                    </a:cxn>
                    <a:cxn ang="0">
                      <a:pos x="0" y="12"/>
                    </a:cxn>
                    <a:cxn ang="0">
                      <a:pos x="0" y="12"/>
                    </a:cxn>
                    <a:cxn ang="0">
                      <a:pos x="2" y="8"/>
                    </a:cxn>
                    <a:cxn ang="0">
                      <a:pos x="4" y="4"/>
                    </a:cxn>
                    <a:cxn ang="0">
                      <a:pos x="8" y="0"/>
                    </a:cxn>
                    <a:cxn ang="0">
                      <a:pos x="14" y="0"/>
                    </a:cxn>
                    <a:cxn ang="0">
                      <a:pos x="14" y="0"/>
                    </a:cxn>
                  </a:cxnLst>
                  <a:rect l="0" t="0" r="r" b="b"/>
                  <a:pathLst>
                    <a:path w="26" h="26">
                      <a:moveTo>
                        <a:pt x="14" y="0"/>
                      </a:moveTo>
                      <a:lnTo>
                        <a:pt x="14" y="0"/>
                      </a:lnTo>
                      <a:lnTo>
                        <a:pt x="18" y="0"/>
                      </a:lnTo>
                      <a:lnTo>
                        <a:pt x="22" y="4"/>
                      </a:lnTo>
                      <a:lnTo>
                        <a:pt x="24" y="8"/>
                      </a:lnTo>
                      <a:lnTo>
                        <a:pt x="26" y="12"/>
                      </a:lnTo>
                      <a:lnTo>
                        <a:pt x="26" y="12"/>
                      </a:lnTo>
                      <a:lnTo>
                        <a:pt x="24" y="18"/>
                      </a:lnTo>
                      <a:lnTo>
                        <a:pt x="22" y="22"/>
                      </a:lnTo>
                      <a:lnTo>
                        <a:pt x="18" y="24"/>
                      </a:lnTo>
                      <a:lnTo>
                        <a:pt x="14" y="26"/>
                      </a:lnTo>
                      <a:lnTo>
                        <a:pt x="14" y="26"/>
                      </a:lnTo>
                      <a:lnTo>
                        <a:pt x="8" y="24"/>
                      </a:lnTo>
                      <a:lnTo>
                        <a:pt x="4" y="22"/>
                      </a:lnTo>
                      <a:lnTo>
                        <a:pt x="2" y="18"/>
                      </a:lnTo>
                      <a:lnTo>
                        <a:pt x="0" y="12"/>
                      </a:lnTo>
                      <a:lnTo>
                        <a:pt x="0" y="12"/>
                      </a:lnTo>
                      <a:lnTo>
                        <a:pt x="2" y="8"/>
                      </a:lnTo>
                      <a:lnTo>
                        <a:pt x="4" y="4"/>
                      </a:lnTo>
                      <a:lnTo>
                        <a:pt x="8"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107" name="椭圆 106"/>
            <p:cNvSpPr/>
            <p:nvPr/>
          </p:nvSpPr>
          <p:spPr bwMode="auto">
            <a:xfrm>
              <a:off x="6686835" y="2433482"/>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grpSp>
      <p:sp>
        <p:nvSpPr>
          <p:cNvPr id="108" name="TextBox 107"/>
          <p:cNvSpPr txBox="1"/>
          <p:nvPr/>
        </p:nvSpPr>
        <p:spPr>
          <a:xfrm>
            <a:off x="6066627" y="2881029"/>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行为管理</a:t>
            </a:r>
          </a:p>
        </p:txBody>
      </p:sp>
      <p:sp>
        <p:nvSpPr>
          <p:cNvPr id="109" name="TextBox 108"/>
          <p:cNvSpPr txBox="1"/>
          <p:nvPr/>
        </p:nvSpPr>
        <p:spPr>
          <a:xfrm>
            <a:off x="5406645" y="2880122"/>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网络安全</a:t>
            </a:r>
          </a:p>
        </p:txBody>
      </p:sp>
      <p:grpSp>
        <p:nvGrpSpPr>
          <p:cNvPr id="112" name="组合 434"/>
          <p:cNvGrpSpPr/>
          <p:nvPr/>
        </p:nvGrpSpPr>
        <p:grpSpPr>
          <a:xfrm>
            <a:off x="6039270" y="2433412"/>
            <a:ext cx="406424" cy="396000"/>
            <a:chOff x="6624049" y="1354136"/>
            <a:chExt cx="406424" cy="396000"/>
          </a:xfrm>
        </p:grpSpPr>
        <p:sp>
          <p:nvSpPr>
            <p:cNvPr id="111" name="椭圆 110"/>
            <p:cNvSpPr/>
            <p:nvPr/>
          </p:nvSpPr>
          <p:spPr bwMode="auto">
            <a:xfrm>
              <a:off x="6624049" y="1354136"/>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grpSp>
          <p:nvGrpSpPr>
            <p:cNvPr id="119" name="组合 173"/>
            <p:cNvGrpSpPr/>
            <p:nvPr/>
          </p:nvGrpSpPr>
          <p:grpSpPr>
            <a:xfrm>
              <a:off x="6667500" y="1428750"/>
              <a:ext cx="348404" cy="247247"/>
              <a:chOff x="-4491447" y="3955225"/>
              <a:chExt cx="827789" cy="580263"/>
            </a:xfrm>
            <a:solidFill>
              <a:srgbClr val="00B0F0"/>
            </a:solidFill>
          </p:grpSpPr>
          <p:sp>
            <p:nvSpPr>
              <p:cNvPr id="113" name="Freeform 51"/>
              <p:cNvSpPr>
                <a:spLocks noEditPoints="1"/>
              </p:cNvSpPr>
              <p:nvPr/>
            </p:nvSpPr>
            <p:spPr bwMode="auto">
              <a:xfrm>
                <a:off x="-4491447" y="4369119"/>
                <a:ext cx="580264" cy="166369"/>
              </a:xfrm>
              <a:custGeom>
                <a:avLst/>
                <a:gdLst/>
                <a:ahLst/>
                <a:cxnLst>
                  <a:cxn ang="0">
                    <a:pos x="226" y="14"/>
                  </a:cxn>
                  <a:cxn ang="0">
                    <a:pos x="226" y="14"/>
                  </a:cxn>
                  <a:cxn ang="0">
                    <a:pos x="222" y="0"/>
                  </a:cxn>
                  <a:cxn ang="0">
                    <a:pos x="40" y="0"/>
                  </a:cxn>
                  <a:cxn ang="0">
                    <a:pos x="40" y="0"/>
                  </a:cxn>
                  <a:cxn ang="0">
                    <a:pos x="32" y="0"/>
                  </a:cxn>
                  <a:cxn ang="0">
                    <a:pos x="24" y="2"/>
                  </a:cxn>
                  <a:cxn ang="0">
                    <a:pos x="18" y="6"/>
                  </a:cxn>
                  <a:cxn ang="0">
                    <a:pos x="12" y="10"/>
                  </a:cxn>
                  <a:cxn ang="0">
                    <a:pos x="6" y="14"/>
                  </a:cxn>
                  <a:cxn ang="0">
                    <a:pos x="4" y="20"/>
                  </a:cxn>
                  <a:cxn ang="0">
                    <a:pos x="0" y="28"/>
                  </a:cxn>
                  <a:cxn ang="0">
                    <a:pos x="0" y="34"/>
                  </a:cxn>
                  <a:cxn ang="0">
                    <a:pos x="0" y="48"/>
                  </a:cxn>
                  <a:cxn ang="0">
                    <a:pos x="0" y="48"/>
                  </a:cxn>
                  <a:cxn ang="0">
                    <a:pos x="0" y="54"/>
                  </a:cxn>
                  <a:cxn ang="0">
                    <a:pos x="4" y="62"/>
                  </a:cxn>
                  <a:cxn ang="0">
                    <a:pos x="6" y="68"/>
                  </a:cxn>
                  <a:cxn ang="0">
                    <a:pos x="12" y="72"/>
                  </a:cxn>
                  <a:cxn ang="0">
                    <a:pos x="18" y="76"/>
                  </a:cxn>
                  <a:cxn ang="0">
                    <a:pos x="24" y="80"/>
                  </a:cxn>
                  <a:cxn ang="0">
                    <a:pos x="32" y="82"/>
                  </a:cxn>
                  <a:cxn ang="0">
                    <a:pos x="40" y="82"/>
                  </a:cxn>
                  <a:cxn ang="0">
                    <a:pos x="282" y="82"/>
                  </a:cxn>
                  <a:cxn ang="0">
                    <a:pos x="282" y="82"/>
                  </a:cxn>
                  <a:cxn ang="0">
                    <a:pos x="286" y="82"/>
                  </a:cxn>
                  <a:cxn ang="0">
                    <a:pos x="286" y="82"/>
                  </a:cxn>
                  <a:cxn ang="0">
                    <a:pos x="266" y="68"/>
                  </a:cxn>
                  <a:cxn ang="0">
                    <a:pos x="250" y="50"/>
                  </a:cxn>
                  <a:cxn ang="0">
                    <a:pos x="238" y="32"/>
                  </a:cxn>
                  <a:cxn ang="0">
                    <a:pos x="226" y="14"/>
                  </a:cxn>
                  <a:cxn ang="0">
                    <a:pos x="226" y="14"/>
                  </a:cxn>
                  <a:cxn ang="0">
                    <a:pos x="48" y="54"/>
                  </a:cxn>
                  <a:cxn ang="0">
                    <a:pos x="48" y="54"/>
                  </a:cxn>
                  <a:cxn ang="0">
                    <a:pos x="44" y="54"/>
                  </a:cxn>
                  <a:cxn ang="0">
                    <a:pos x="40" y="50"/>
                  </a:cxn>
                  <a:cxn ang="0">
                    <a:pos x="36" y="46"/>
                  </a:cxn>
                  <a:cxn ang="0">
                    <a:pos x="36" y="40"/>
                  </a:cxn>
                  <a:cxn ang="0">
                    <a:pos x="36" y="40"/>
                  </a:cxn>
                  <a:cxn ang="0">
                    <a:pos x="36" y="36"/>
                  </a:cxn>
                  <a:cxn ang="0">
                    <a:pos x="40" y="32"/>
                  </a:cxn>
                  <a:cxn ang="0">
                    <a:pos x="44" y="28"/>
                  </a:cxn>
                  <a:cxn ang="0">
                    <a:pos x="48" y="28"/>
                  </a:cxn>
                  <a:cxn ang="0">
                    <a:pos x="48" y="28"/>
                  </a:cxn>
                  <a:cxn ang="0">
                    <a:pos x="54" y="28"/>
                  </a:cxn>
                  <a:cxn ang="0">
                    <a:pos x="58" y="32"/>
                  </a:cxn>
                  <a:cxn ang="0">
                    <a:pos x="62" y="36"/>
                  </a:cxn>
                  <a:cxn ang="0">
                    <a:pos x="62" y="40"/>
                  </a:cxn>
                  <a:cxn ang="0">
                    <a:pos x="62" y="40"/>
                  </a:cxn>
                  <a:cxn ang="0">
                    <a:pos x="62" y="46"/>
                  </a:cxn>
                  <a:cxn ang="0">
                    <a:pos x="58" y="50"/>
                  </a:cxn>
                  <a:cxn ang="0">
                    <a:pos x="54" y="54"/>
                  </a:cxn>
                  <a:cxn ang="0">
                    <a:pos x="48" y="54"/>
                  </a:cxn>
                  <a:cxn ang="0">
                    <a:pos x="48" y="54"/>
                  </a:cxn>
                </a:cxnLst>
                <a:rect l="0" t="0" r="r" b="b"/>
                <a:pathLst>
                  <a:path w="286" h="82">
                    <a:moveTo>
                      <a:pt x="226" y="14"/>
                    </a:moveTo>
                    <a:lnTo>
                      <a:pt x="226" y="14"/>
                    </a:lnTo>
                    <a:lnTo>
                      <a:pt x="222" y="0"/>
                    </a:lnTo>
                    <a:lnTo>
                      <a:pt x="40" y="0"/>
                    </a:lnTo>
                    <a:lnTo>
                      <a:pt x="40" y="0"/>
                    </a:lnTo>
                    <a:lnTo>
                      <a:pt x="32" y="0"/>
                    </a:lnTo>
                    <a:lnTo>
                      <a:pt x="24" y="2"/>
                    </a:lnTo>
                    <a:lnTo>
                      <a:pt x="18" y="6"/>
                    </a:lnTo>
                    <a:lnTo>
                      <a:pt x="12" y="10"/>
                    </a:lnTo>
                    <a:lnTo>
                      <a:pt x="6" y="14"/>
                    </a:lnTo>
                    <a:lnTo>
                      <a:pt x="4" y="20"/>
                    </a:lnTo>
                    <a:lnTo>
                      <a:pt x="0" y="28"/>
                    </a:lnTo>
                    <a:lnTo>
                      <a:pt x="0" y="34"/>
                    </a:lnTo>
                    <a:lnTo>
                      <a:pt x="0" y="48"/>
                    </a:lnTo>
                    <a:lnTo>
                      <a:pt x="0" y="48"/>
                    </a:lnTo>
                    <a:lnTo>
                      <a:pt x="0" y="54"/>
                    </a:lnTo>
                    <a:lnTo>
                      <a:pt x="4" y="62"/>
                    </a:lnTo>
                    <a:lnTo>
                      <a:pt x="6" y="68"/>
                    </a:lnTo>
                    <a:lnTo>
                      <a:pt x="12" y="72"/>
                    </a:lnTo>
                    <a:lnTo>
                      <a:pt x="18" y="76"/>
                    </a:lnTo>
                    <a:lnTo>
                      <a:pt x="24" y="80"/>
                    </a:lnTo>
                    <a:lnTo>
                      <a:pt x="32" y="82"/>
                    </a:lnTo>
                    <a:lnTo>
                      <a:pt x="40" y="82"/>
                    </a:lnTo>
                    <a:lnTo>
                      <a:pt x="282" y="82"/>
                    </a:lnTo>
                    <a:lnTo>
                      <a:pt x="282" y="82"/>
                    </a:lnTo>
                    <a:lnTo>
                      <a:pt x="286" y="82"/>
                    </a:lnTo>
                    <a:lnTo>
                      <a:pt x="286" y="82"/>
                    </a:lnTo>
                    <a:lnTo>
                      <a:pt x="266" y="68"/>
                    </a:lnTo>
                    <a:lnTo>
                      <a:pt x="250" y="50"/>
                    </a:lnTo>
                    <a:lnTo>
                      <a:pt x="238" y="32"/>
                    </a:lnTo>
                    <a:lnTo>
                      <a:pt x="226" y="14"/>
                    </a:lnTo>
                    <a:lnTo>
                      <a:pt x="226" y="14"/>
                    </a:lnTo>
                    <a:close/>
                    <a:moveTo>
                      <a:pt x="48" y="54"/>
                    </a:moveTo>
                    <a:lnTo>
                      <a:pt x="48" y="54"/>
                    </a:lnTo>
                    <a:lnTo>
                      <a:pt x="44" y="54"/>
                    </a:lnTo>
                    <a:lnTo>
                      <a:pt x="40" y="50"/>
                    </a:lnTo>
                    <a:lnTo>
                      <a:pt x="36" y="46"/>
                    </a:lnTo>
                    <a:lnTo>
                      <a:pt x="36" y="40"/>
                    </a:lnTo>
                    <a:lnTo>
                      <a:pt x="36" y="40"/>
                    </a:lnTo>
                    <a:lnTo>
                      <a:pt x="36" y="36"/>
                    </a:lnTo>
                    <a:lnTo>
                      <a:pt x="40" y="32"/>
                    </a:lnTo>
                    <a:lnTo>
                      <a:pt x="44" y="28"/>
                    </a:lnTo>
                    <a:lnTo>
                      <a:pt x="48" y="28"/>
                    </a:lnTo>
                    <a:lnTo>
                      <a:pt x="48" y="28"/>
                    </a:lnTo>
                    <a:lnTo>
                      <a:pt x="54" y="28"/>
                    </a:lnTo>
                    <a:lnTo>
                      <a:pt x="58" y="32"/>
                    </a:lnTo>
                    <a:lnTo>
                      <a:pt x="62" y="36"/>
                    </a:lnTo>
                    <a:lnTo>
                      <a:pt x="62" y="40"/>
                    </a:lnTo>
                    <a:lnTo>
                      <a:pt x="62" y="40"/>
                    </a:lnTo>
                    <a:lnTo>
                      <a:pt x="62" y="46"/>
                    </a:lnTo>
                    <a:lnTo>
                      <a:pt x="58" y="50"/>
                    </a:lnTo>
                    <a:lnTo>
                      <a:pt x="54" y="54"/>
                    </a:lnTo>
                    <a:lnTo>
                      <a:pt x="48" y="54"/>
                    </a:lnTo>
                    <a:lnTo>
                      <a:pt x="48"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52"/>
              <p:cNvSpPr>
                <a:spLocks noEditPoints="1"/>
              </p:cNvSpPr>
              <p:nvPr/>
            </p:nvSpPr>
            <p:spPr bwMode="auto">
              <a:xfrm>
                <a:off x="-4491447" y="4166230"/>
                <a:ext cx="442299" cy="170427"/>
              </a:xfrm>
              <a:custGeom>
                <a:avLst/>
                <a:gdLst/>
                <a:ahLst/>
                <a:cxnLst>
                  <a:cxn ang="0">
                    <a:pos x="212" y="0"/>
                  </a:cxn>
                  <a:cxn ang="0">
                    <a:pos x="40" y="0"/>
                  </a:cxn>
                  <a:cxn ang="0">
                    <a:pos x="40" y="0"/>
                  </a:cxn>
                  <a:cxn ang="0">
                    <a:pos x="32" y="0"/>
                  </a:cxn>
                  <a:cxn ang="0">
                    <a:pos x="24" y="2"/>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0"/>
                  </a:cxn>
                  <a:cxn ang="0">
                    <a:pos x="32" y="82"/>
                  </a:cxn>
                  <a:cxn ang="0">
                    <a:pos x="40" y="84"/>
                  </a:cxn>
                  <a:cxn ang="0">
                    <a:pos x="218" y="84"/>
                  </a:cxn>
                  <a:cxn ang="0">
                    <a:pos x="218" y="84"/>
                  </a:cxn>
                  <a:cxn ang="0">
                    <a:pos x="214" y="60"/>
                  </a:cxn>
                  <a:cxn ang="0">
                    <a:pos x="212" y="38"/>
                  </a:cxn>
                  <a:cxn ang="0">
                    <a:pos x="212" y="0"/>
                  </a:cxn>
                  <a:cxn ang="0">
                    <a:pos x="212" y="0"/>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218" h="84">
                    <a:moveTo>
                      <a:pt x="212" y="0"/>
                    </a:moveTo>
                    <a:lnTo>
                      <a:pt x="40" y="0"/>
                    </a:lnTo>
                    <a:lnTo>
                      <a:pt x="40" y="0"/>
                    </a:lnTo>
                    <a:lnTo>
                      <a:pt x="32" y="0"/>
                    </a:lnTo>
                    <a:lnTo>
                      <a:pt x="24" y="2"/>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0"/>
                    </a:lnTo>
                    <a:lnTo>
                      <a:pt x="32" y="82"/>
                    </a:lnTo>
                    <a:lnTo>
                      <a:pt x="40" y="84"/>
                    </a:lnTo>
                    <a:lnTo>
                      <a:pt x="218" y="84"/>
                    </a:lnTo>
                    <a:lnTo>
                      <a:pt x="218" y="84"/>
                    </a:lnTo>
                    <a:lnTo>
                      <a:pt x="214" y="60"/>
                    </a:lnTo>
                    <a:lnTo>
                      <a:pt x="212" y="38"/>
                    </a:lnTo>
                    <a:lnTo>
                      <a:pt x="212" y="0"/>
                    </a:lnTo>
                    <a:lnTo>
                      <a:pt x="212" y="0"/>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53"/>
              <p:cNvSpPr>
                <a:spLocks noEditPoints="1"/>
              </p:cNvSpPr>
              <p:nvPr/>
            </p:nvSpPr>
            <p:spPr bwMode="auto">
              <a:xfrm>
                <a:off x="-4491447" y="3955225"/>
                <a:ext cx="649246" cy="170427"/>
              </a:xfrm>
              <a:custGeom>
                <a:avLst/>
                <a:gdLst/>
                <a:ahLst/>
                <a:cxnLst>
                  <a:cxn ang="0">
                    <a:pos x="318" y="56"/>
                  </a:cxn>
                  <a:cxn ang="0">
                    <a:pos x="320" y="58"/>
                  </a:cxn>
                  <a:cxn ang="0">
                    <a:pos x="320" y="58"/>
                  </a:cxn>
                  <a:cxn ang="0">
                    <a:pos x="320" y="48"/>
                  </a:cxn>
                  <a:cxn ang="0">
                    <a:pos x="320" y="36"/>
                  </a:cxn>
                  <a:cxn ang="0">
                    <a:pos x="320" y="36"/>
                  </a:cxn>
                  <a:cxn ang="0">
                    <a:pos x="320" y="28"/>
                  </a:cxn>
                  <a:cxn ang="0">
                    <a:pos x="318" y="22"/>
                  </a:cxn>
                  <a:cxn ang="0">
                    <a:pos x="314" y="16"/>
                  </a:cxn>
                  <a:cxn ang="0">
                    <a:pos x="310" y="10"/>
                  </a:cxn>
                  <a:cxn ang="0">
                    <a:pos x="304" y="6"/>
                  </a:cxn>
                  <a:cxn ang="0">
                    <a:pos x="296" y="4"/>
                  </a:cxn>
                  <a:cxn ang="0">
                    <a:pos x="290" y="2"/>
                  </a:cxn>
                  <a:cxn ang="0">
                    <a:pos x="282" y="0"/>
                  </a:cxn>
                  <a:cxn ang="0">
                    <a:pos x="40" y="0"/>
                  </a:cxn>
                  <a:cxn ang="0">
                    <a:pos x="40" y="0"/>
                  </a:cxn>
                  <a:cxn ang="0">
                    <a:pos x="32" y="2"/>
                  </a:cxn>
                  <a:cxn ang="0">
                    <a:pos x="24" y="4"/>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2"/>
                  </a:cxn>
                  <a:cxn ang="0">
                    <a:pos x="32" y="84"/>
                  </a:cxn>
                  <a:cxn ang="0">
                    <a:pos x="40" y="84"/>
                  </a:cxn>
                  <a:cxn ang="0">
                    <a:pos x="244" y="84"/>
                  </a:cxn>
                  <a:cxn ang="0">
                    <a:pos x="318" y="56"/>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320" h="84">
                    <a:moveTo>
                      <a:pt x="318" y="56"/>
                    </a:moveTo>
                    <a:lnTo>
                      <a:pt x="320" y="58"/>
                    </a:lnTo>
                    <a:lnTo>
                      <a:pt x="320" y="58"/>
                    </a:lnTo>
                    <a:lnTo>
                      <a:pt x="320" y="48"/>
                    </a:lnTo>
                    <a:lnTo>
                      <a:pt x="320" y="36"/>
                    </a:lnTo>
                    <a:lnTo>
                      <a:pt x="320" y="36"/>
                    </a:lnTo>
                    <a:lnTo>
                      <a:pt x="320" y="28"/>
                    </a:lnTo>
                    <a:lnTo>
                      <a:pt x="318" y="22"/>
                    </a:lnTo>
                    <a:lnTo>
                      <a:pt x="314" y="16"/>
                    </a:lnTo>
                    <a:lnTo>
                      <a:pt x="310" y="10"/>
                    </a:lnTo>
                    <a:lnTo>
                      <a:pt x="304" y="6"/>
                    </a:lnTo>
                    <a:lnTo>
                      <a:pt x="296" y="4"/>
                    </a:lnTo>
                    <a:lnTo>
                      <a:pt x="290" y="2"/>
                    </a:lnTo>
                    <a:lnTo>
                      <a:pt x="282" y="0"/>
                    </a:lnTo>
                    <a:lnTo>
                      <a:pt x="40" y="0"/>
                    </a:lnTo>
                    <a:lnTo>
                      <a:pt x="40" y="0"/>
                    </a:lnTo>
                    <a:lnTo>
                      <a:pt x="32" y="2"/>
                    </a:lnTo>
                    <a:lnTo>
                      <a:pt x="24" y="4"/>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2"/>
                    </a:lnTo>
                    <a:lnTo>
                      <a:pt x="32" y="84"/>
                    </a:lnTo>
                    <a:lnTo>
                      <a:pt x="40" y="84"/>
                    </a:lnTo>
                    <a:lnTo>
                      <a:pt x="244" y="84"/>
                    </a:lnTo>
                    <a:lnTo>
                      <a:pt x="318" y="56"/>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54"/>
              <p:cNvSpPr>
                <a:spLocks noEditPoints="1"/>
              </p:cNvSpPr>
              <p:nvPr/>
            </p:nvSpPr>
            <p:spPr bwMode="auto">
              <a:xfrm>
                <a:off x="-4028859" y="4113478"/>
                <a:ext cx="365201" cy="422010"/>
              </a:xfrm>
              <a:custGeom>
                <a:avLst/>
                <a:gdLst/>
                <a:ahLst/>
                <a:cxnLst>
                  <a:cxn ang="0">
                    <a:pos x="180" y="34"/>
                  </a:cxn>
                  <a:cxn ang="0">
                    <a:pos x="180" y="34"/>
                  </a:cxn>
                  <a:cxn ang="0">
                    <a:pos x="90" y="0"/>
                  </a:cxn>
                  <a:cxn ang="0">
                    <a:pos x="0" y="34"/>
                  </a:cxn>
                  <a:cxn ang="0">
                    <a:pos x="0" y="34"/>
                  </a:cxn>
                  <a:cxn ang="0">
                    <a:pos x="0" y="54"/>
                  </a:cxn>
                  <a:cxn ang="0">
                    <a:pos x="0" y="82"/>
                  </a:cxn>
                  <a:cxn ang="0">
                    <a:pos x="4" y="110"/>
                  </a:cxn>
                  <a:cxn ang="0">
                    <a:pos x="8" y="122"/>
                  </a:cxn>
                  <a:cxn ang="0">
                    <a:pos x="12" y="134"/>
                  </a:cxn>
                  <a:cxn ang="0">
                    <a:pos x="12" y="134"/>
                  </a:cxn>
                  <a:cxn ang="0">
                    <a:pos x="24" y="156"/>
                  </a:cxn>
                  <a:cxn ang="0">
                    <a:pos x="32" y="168"/>
                  </a:cxn>
                  <a:cxn ang="0">
                    <a:pos x="42" y="178"/>
                  </a:cxn>
                  <a:cxn ang="0">
                    <a:pos x="52" y="186"/>
                  </a:cxn>
                  <a:cxn ang="0">
                    <a:pos x="62" y="194"/>
                  </a:cxn>
                  <a:cxn ang="0">
                    <a:pos x="76" y="202"/>
                  </a:cxn>
                  <a:cxn ang="0">
                    <a:pos x="90" y="208"/>
                  </a:cxn>
                  <a:cxn ang="0">
                    <a:pos x="90" y="208"/>
                  </a:cxn>
                  <a:cxn ang="0">
                    <a:pos x="104" y="202"/>
                  </a:cxn>
                  <a:cxn ang="0">
                    <a:pos x="116" y="194"/>
                  </a:cxn>
                  <a:cxn ang="0">
                    <a:pos x="128" y="186"/>
                  </a:cxn>
                  <a:cxn ang="0">
                    <a:pos x="138" y="178"/>
                  </a:cxn>
                  <a:cxn ang="0">
                    <a:pos x="146" y="168"/>
                  </a:cxn>
                  <a:cxn ang="0">
                    <a:pos x="154" y="156"/>
                  </a:cxn>
                  <a:cxn ang="0">
                    <a:pos x="166" y="134"/>
                  </a:cxn>
                  <a:cxn ang="0">
                    <a:pos x="166" y="134"/>
                  </a:cxn>
                  <a:cxn ang="0">
                    <a:pos x="170" y="122"/>
                  </a:cxn>
                  <a:cxn ang="0">
                    <a:pos x="174" y="110"/>
                  </a:cxn>
                  <a:cxn ang="0">
                    <a:pos x="178" y="82"/>
                  </a:cxn>
                  <a:cxn ang="0">
                    <a:pos x="180" y="54"/>
                  </a:cxn>
                  <a:cxn ang="0">
                    <a:pos x="180" y="34"/>
                  </a:cxn>
                  <a:cxn ang="0">
                    <a:pos x="180" y="34"/>
                  </a:cxn>
                  <a:cxn ang="0">
                    <a:pos x="160" y="48"/>
                  </a:cxn>
                  <a:cxn ang="0">
                    <a:pos x="160" y="48"/>
                  </a:cxn>
                  <a:cxn ang="0">
                    <a:pos x="158" y="88"/>
                  </a:cxn>
                  <a:cxn ang="0">
                    <a:pos x="154" y="110"/>
                  </a:cxn>
                  <a:cxn ang="0">
                    <a:pos x="150" y="126"/>
                  </a:cxn>
                  <a:cxn ang="0">
                    <a:pos x="150" y="126"/>
                  </a:cxn>
                  <a:cxn ang="0">
                    <a:pos x="138" y="146"/>
                  </a:cxn>
                  <a:cxn ang="0">
                    <a:pos x="126" y="162"/>
                  </a:cxn>
                  <a:cxn ang="0">
                    <a:pos x="108" y="178"/>
                  </a:cxn>
                  <a:cxn ang="0">
                    <a:pos x="100" y="184"/>
                  </a:cxn>
                  <a:cxn ang="0">
                    <a:pos x="90" y="188"/>
                  </a:cxn>
                  <a:cxn ang="0">
                    <a:pos x="90" y="188"/>
                  </a:cxn>
                  <a:cxn ang="0">
                    <a:pos x="80" y="184"/>
                  </a:cxn>
                  <a:cxn ang="0">
                    <a:pos x="70" y="178"/>
                  </a:cxn>
                  <a:cxn ang="0">
                    <a:pos x="54" y="162"/>
                  </a:cxn>
                  <a:cxn ang="0">
                    <a:pos x="40" y="146"/>
                  </a:cxn>
                  <a:cxn ang="0">
                    <a:pos x="30" y="126"/>
                  </a:cxn>
                  <a:cxn ang="0">
                    <a:pos x="30" y="126"/>
                  </a:cxn>
                  <a:cxn ang="0">
                    <a:pos x="24" y="110"/>
                  </a:cxn>
                  <a:cxn ang="0">
                    <a:pos x="20" y="88"/>
                  </a:cxn>
                  <a:cxn ang="0">
                    <a:pos x="18" y="48"/>
                  </a:cxn>
                  <a:cxn ang="0">
                    <a:pos x="90" y="20"/>
                  </a:cxn>
                  <a:cxn ang="0">
                    <a:pos x="162" y="48"/>
                  </a:cxn>
                  <a:cxn ang="0">
                    <a:pos x="160" y="48"/>
                  </a:cxn>
                </a:cxnLst>
                <a:rect l="0" t="0" r="r" b="b"/>
                <a:pathLst>
                  <a:path w="180" h="208">
                    <a:moveTo>
                      <a:pt x="180" y="34"/>
                    </a:moveTo>
                    <a:lnTo>
                      <a:pt x="180" y="34"/>
                    </a:lnTo>
                    <a:lnTo>
                      <a:pt x="90" y="0"/>
                    </a:lnTo>
                    <a:lnTo>
                      <a:pt x="0" y="34"/>
                    </a:lnTo>
                    <a:lnTo>
                      <a:pt x="0" y="34"/>
                    </a:lnTo>
                    <a:lnTo>
                      <a:pt x="0" y="54"/>
                    </a:lnTo>
                    <a:lnTo>
                      <a:pt x="0" y="82"/>
                    </a:lnTo>
                    <a:lnTo>
                      <a:pt x="4" y="110"/>
                    </a:lnTo>
                    <a:lnTo>
                      <a:pt x="8" y="122"/>
                    </a:lnTo>
                    <a:lnTo>
                      <a:pt x="12" y="134"/>
                    </a:lnTo>
                    <a:lnTo>
                      <a:pt x="12" y="134"/>
                    </a:lnTo>
                    <a:lnTo>
                      <a:pt x="24" y="156"/>
                    </a:lnTo>
                    <a:lnTo>
                      <a:pt x="32" y="168"/>
                    </a:lnTo>
                    <a:lnTo>
                      <a:pt x="42" y="178"/>
                    </a:lnTo>
                    <a:lnTo>
                      <a:pt x="52" y="186"/>
                    </a:lnTo>
                    <a:lnTo>
                      <a:pt x="62" y="194"/>
                    </a:lnTo>
                    <a:lnTo>
                      <a:pt x="76" y="202"/>
                    </a:lnTo>
                    <a:lnTo>
                      <a:pt x="90" y="208"/>
                    </a:lnTo>
                    <a:lnTo>
                      <a:pt x="90" y="208"/>
                    </a:lnTo>
                    <a:lnTo>
                      <a:pt x="104" y="202"/>
                    </a:lnTo>
                    <a:lnTo>
                      <a:pt x="116" y="194"/>
                    </a:lnTo>
                    <a:lnTo>
                      <a:pt x="128" y="186"/>
                    </a:lnTo>
                    <a:lnTo>
                      <a:pt x="138" y="178"/>
                    </a:lnTo>
                    <a:lnTo>
                      <a:pt x="146" y="168"/>
                    </a:lnTo>
                    <a:lnTo>
                      <a:pt x="154" y="156"/>
                    </a:lnTo>
                    <a:lnTo>
                      <a:pt x="166" y="134"/>
                    </a:lnTo>
                    <a:lnTo>
                      <a:pt x="166" y="134"/>
                    </a:lnTo>
                    <a:lnTo>
                      <a:pt x="170" y="122"/>
                    </a:lnTo>
                    <a:lnTo>
                      <a:pt x="174" y="110"/>
                    </a:lnTo>
                    <a:lnTo>
                      <a:pt x="178" y="82"/>
                    </a:lnTo>
                    <a:lnTo>
                      <a:pt x="180" y="54"/>
                    </a:lnTo>
                    <a:lnTo>
                      <a:pt x="180" y="34"/>
                    </a:lnTo>
                    <a:lnTo>
                      <a:pt x="180" y="34"/>
                    </a:lnTo>
                    <a:close/>
                    <a:moveTo>
                      <a:pt x="160" y="48"/>
                    </a:moveTo>
                    <a:lnTo>
                      <a:pt x="160" y="48"/>
                    </a:lnTo>
                    <a:lnTo>
                      <a:pt x="158" y="88"/>
                    </a:lnTo>
                    <a:lnTo>
                      <a:pt x="154" y="110"/>
                    </a:lnTo>
                    <a:lnTo>
                      <a:pt x="150" y="126"/>
                    </a:lnTo>
                    <a:lnTo>
                      <a:pt x="150" y="126"/>
                    </a:lnTo>
                    <a:lnTo>
                      <a:pt x="138" y="146"/>
                    </a:lnTo>
                    <a:lnTo>
                      <a:pt x="126" y="162"/>
                    </a:lnTo>
                    <a:lnTo>
                      <a:pt x="108" y="178"/>
                    </a:lnTo>
                    <a:lnTo>
                      <a:pt x="100" y="184"/>
                    </a:lnTo>
                    <a:lnTo>
                      <a:pt x="90" y="188"/>
                    </a:lnTo>
                    <a:lnTo>
                      <a:pt x="90" y="188"/>
                    </a:lnTo>
                    <a:lnTo>
                      <a:pt x="80" y="184"/>
                    </a:lnTo>
                    <a:lnTo>
                      <a:pt x="70" y="178"/>
                    </a:lnTo>
                    <a:lnTo>
                      <a:pt x="54" y="162"/>
                    </a:lnTo>
                    <a:lnTo>
                      <a:pt x="40" y="146"/>
                    </a:lnTo>
                    <a:lnTo>
                      <a:pt x="30" y="126"/>
                    </a:lnTo>
                    <a:lnTo>
                      <a:pt x="30" y="126"/>
                    </a:lnTo>
                    <a:lnTo>
                      <a:pt x="24" y="110"/>
                    </a:lnTo>
                    <a:lnTo>
                      <a:pt x="20" y="88"/>
                    </a:lnTo>
                    <a:lnTo>
                      <a:pt x="18" y="48"/>
                    </a:lnTo>
                    <a:lnTo>
                      <a:pt x="90" y="20"/>
                    </a:lnTo>
                    <a:lnTo>
                      <a:pt x="162" y="48"/>
                    </a:lnTo>
                    <a:lnTo>
                      <a:pt x="16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55"/>
              <p:cNvSpPr>
                <a:spLocks/>
              </p:cNvSpPr>
              <p:nvPr/>
            </p:nvSpPr>
            <p:spPr bwMode="auto">
              <a:xfrm>
                <a:off x="-3927415" y="4247385"/>
                <a:ext cx="198832" cy="223178"/>
              </a:xfrm>
              <a:custGeom>
                <a:avLst/>
                <a:gdLst/>
                <a:ahLst/>
                <a:cxnLst>
                  <a:cxn ang="0">
                    <a:pos x="0" y="74"/>
                  </a:cxn>
                  <a:cxn ang="0">
                    <a:pos x="0" y="74"/>
                  </a:cxn>
                  <a:cxn ang="0">
                    <a:pos x="8" y="86"/>
                  </a:cxn>
                  <a:cxn ang="0">
                    <a:pos x="16" y="94"/>
                  </a:cxn>
                  <a:cxn ang="0">
                    <a:pos x="28" y="102"/>
                  </a:cxn>
                  <a:cxn ang="0">
                    <a:pos x="40" y="110"/>
                  </a:cxn>
                  <a:cxn ang="0">
                    <a:pos x="40" y="110"/>
                  </a:cxn>
                  <a:cxn ang="0">
                    <a:pos x="56" y="100"/>
                  </a:cxn>
                  <a:cxn ang="0">
                    <a:pos x="70" y="88"/>
                  </a:cxn>
                  <a:cxn ang="0">
                    <a:pos x="80" y="72"/>
                  </a:cxn>
                  <a:cxn ang="0">
                    <a:pos x="90" y="56"/>
                  </a:cxn>
                  <a:cxn ang="0">
                    <a:pos x="90" y="56"/>
                  </a:cxn>
                  <a:cxn ang="0">
                    <a:pos x="94" y="44"/>
                  </a:cxn>
                  <a:cxn ang="0">
                    <a:pos x="96" y="30"/>
                  </a:cxn>
                  <a:cxn ang="0">
                    <a:pos x="98" y="0"/>
                  </a:cxn>
                  <a:cxn ang="0">
                    <a:pos x="0" y="74"/>
                  </a:cxn>
                </a:cxnLst>
                <a:rect l="0" t="0" r="r" b="b"/>
                <a:pathLst>
                  <a:path w="98" h="110">
                    <a:moveTo>
                      <a:pt x="0" y="74"/>
                    </a:moveTo>
                    <a:lnTo>
                      <a:pt x="0" y="74"/>
                    </a:lnTo>
                    <a:lnTo>
                      <a:pt x="8" y="86"/>
                    </a:lnTo>
                    <a:lnTo>
                      <a:pt x="16" y="94"/>
                    </a:lnTo>
                    <a:lnTo>
                      <a:pt x="28" y="102"/>
                    </a:lnTo>
                    <a:lnTo>
                      <a:pt x="40" y="110"/>
                    </a:lnTo>
                    <a:lnTo>
                      <a:pt x="40" y="110"/>
                    </a:lnTo>
                    <a:lnTo>
                      <a:pt x="56" y="100"/>
                    </a:lnTo>
                    <a:lnTo>
                      <a:pt x="70" y="88"/>
                    </a:lnTo>
                    <a:lnTo>
                      <a:pt x="80" y="72"/>
                    </a:lnTo>
                    <a:lnTo>
                      <a:pt x="90" y="56"/>
                    </a:lnTo>
                    <a:lnTo>
                      <a:pt x="90" y="56"/>
                    </a:lnTo>
                    <a:lnTo>
                      <a:pt x="94" y="44"/>
                    </a:lnTo>
                    <a:lnTo>
                      <a:pt x="96" y="30"/>
                    </a:lnTo>
                    <a:lnTo>
                      <a:pt x="98" y="0"/>
                    </a:lnTo>
                    <a:lnTo>
                      <a:pt x="0"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56"/>
              <p:cNvSpPr>
                <a:spLocks/>
              </p:cNvSpPr>
              <p:nvPr/>
            </p:nvSpPr>
            <p:spPr bwMode="auto">
              <a:xfrm>
                <a:off x="-3967993" y="4178403"/>
                <a:ext cx="227236" cy="194774"/>
              </a:xfrm>
              <a:custGeom>
                <a:avLst/>
                <a:gdLst/>
                <a:ahLst/>
                <a:cxnLst>
                  <a:cxn ang="0">
                    <a:pos x="60" y="0"/>
                  </a:cxn>
                  <a:cxn ang="0">
                    <a:pos x="0" y="24"/>
                  </a:cxn>
                  <a:cxn ang="0">
                    <a:pos x="0" y="24"/>
                  </a:cxn>
                  <a:cxn ang="0">
                    <a:pos x="2" y="58"/>
                  </a:cxn>
                  <a:cxn ang="0">
                    <a:pos x="4" y="76"/>
                  </a:cxn>
                  <a:cxn ang="0">
                    <a:pos x="10" y="90"/>
                  </a:cxn>
                  <a:cxn ang="0">
                    <a:pos x="10" y="90"/>
                  </a:cxn>
                  <a:cxn ang="0">
                    <a:pos x="12" y="96"/>
                  </a:cxn>
                  <a:cxn ang="0">
                    <a:pos x="112" y="20"/>
                  </a:cxn>
                  <a:cxn ang="0">
                    <a:pos x="60" y="0"/>
                  </a:cxn>
                </a:cxnLst>
                <a:rect l="0" t="0" r="r" b="b"/>
                <a:pathLst>
                  <a:path w="112" h="96">
                    <a:moveTo>
                      <a:pt x="60" y="0"/>
                    </a:moveTo>
                    <a:lnTo>
                      <a:pt x="0" y="24"/>
                    </a:lnTo>
                    <a:lnTo>
                      <a:pt x="0" y="24"/>
                    </a:lnTo>
                    <a:lnTo>
                      <a:pt x="2" y="58"/>
                    </a:lnTo>
                    <a:lnTo>
                      <a:pt x="4" y="76"/>
                    </a:lnTo>
                    <a:lnTo>
                      <a:pt x="10" y="90"/>
                    </a:lnTo>
                    <a:lnTo>
                      <a:pt x="10" y="90"/>
                    </a:lnTo>
                    <a:lnTo>
                      <a:pt x="12" y="96"/>
                    </a:lnTo>
                    <a:lnTo>
                      <a:pt x="112" y="20"/>
                    </a:lnTo>
                    <a:lnTo>
                      <a:pt x="6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5" name="组合 624"/>
          <p:cNvGrpSpPr/>
          <p:nvPr/>
        </p:nvGrpSpPr>
        <p:grpSpPr>
          <a:xfrm>
            <a:off x="5434142" y="2516561"/>
            <a:ext cx="311150" cy="206804"/>
            <a:chOff x="-1618534" y="2713542"/>
            <a:chExt cx="795326" cy="527513"/>
          </a:xfrm>
          <a:solidFill>
            <a:srgbClr val="00B0F0"/>
          </a:solidFill>
        </p:grpSpPr>
        <p:sp>
          <p:nvSpPr>
            <p:cNvPr id="120"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26" name="椭圆 125"/>
          <p:cNvSpPr/>
          <p:nvPr/>
        </p:nvSpPr>
        <p:spPr bwMode="auto">
          <a:xfrm>
            <a:off x="5377991" y="2426170"/>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27" name="TextBox 126"/>
          <p:cNvSpPr txBox="1"/>
          <p:nvPr/>
        </p:nvSpPr>
        <p:spPr>
          <a:xfrm>
            <a:off x="1859694" y="2829921"/>
            <a:ext cx="378152" cy="105227"/>
          </a:xfrm>
          <a:prstGeom prst="rect">
            <a:avLst/>
          </a:prstGeom>
          <a:noFill/>
        </p:spPr>
        <p:txBody>
          <a:bodyPr wrap="none" rtlCol="0">
            <a:prstTxWarp prst="textPlain">
              <a:avLst/>
            </a:prstTxWarp>
            <a:spAutoFit/>
          </a:bodyPr>
          <a:lstStyle/>
          <a:p>
            <a:pPr algn="ctr"/>
            <a:r>
              <a:rPr lang="en-US" altLang="zh-CN" dirty="0" smtClean="0">
                <a:latin typeface="隶书" pitchFamily="49" charset="-122"/>
                <a:ea typeface="隶书" pitchFamily="49" charset="-122"/>
              </a:rPr>
              <a:t>IP</a:t>
            </a:r>
            <a:r>
              <a:rPr lang="zh-CN" altLang="en-US" dirty="0" smtClean="0">
                <a:latin typeface="隶书" pitchFamily="49" charset="-122"/>
                <a:ea typeface="隶书" pitchFamily="49" charset="-122"/>
              </a:rPr>
              <a:t>演进</a:t>
            </a:r>
            <a:endParaRPr lang="en-US" altLang="zh-CN" dirty="0" smtClean="0">
              <a:latin typeface="隶书" pitchFamily="49" charset="-122"/>
              <a:ea typeface="隶书" pitchFamily="49" charset="-122"/>
            </a:endParaRPr>
          </a:p>
        </p:txBody>
      </p:sp>
      <p:sp>
        <p:nvSpPr>
          <p:cNvPr id="128" name="椭圆 127"/>
          <p:cNvSpPr/>
          <p:nvPr/>
        </p:nvSpPr>
        <p:spPr bwMode="auto">
          <a:xfrm>
            <a:off x="1849478" y="2399866"/>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129" name="TextBox 128"/>
          <p:cNvSpPr txBox="1"/>
          <p:nvPr/>
        </p:nvSpPr>
        <p:spPr>
          <a:xfrm>
            <a:off x="2553124" y="2829921"/>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云计算</a:t>
            </a:r>
            <a:endParaRPr lang="en-US" altLang="zh-CN" dirty="0" smtClean="0">
              <a:latin typeface="隶书" pitchFamily="49" charset="-122"/>
              <a:ea typeface="隶书" pitchFamily="49" charset="-122"/>
            </a:endParaRPr>
          </a:p>
        </p:txBody>
      </p:sp>
      <p:sp>
        <p:nvSpPr>
          <p:cNvPr id="130" name="椭圆 129"/>
          <p:cNvSpPr/>
          <p:nvPr/>
        </p:nvSpPr>
        <p:spPr bwMode="auto">
          <a:xfrm>
            <a:off x="2542908" y="2399866"/>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131" name="TextBox 130"/>
          <p:cNvSpPr txBox="1"/>
          <p:nvPr/>
        </p:nvSpPr>
        <p:spPr>
          <a:xfrm>
            <a:off x="3264023" y="2829921"/>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物联网</a:t>
            </a:r>
            <a:endParaRPr lang="en-US" altLang="zh-CN" dirty="0" smtClean="0">
              <a:latin typeface="隶书" pitchFamily="49" charset="-122"/>
              <a:ea typeface="隶书" pitchFamily="49" charset="-122"/>
            </a:endParaRPr>
          </a:p>
        </p:txBody>
      </p:sp>
      <p:sp>
        <p:nvSpPr>
          <p:cNvPr id="132" name="椭圆 131"/>
          <p:cNvSpPr/>
          <p:nvPr/>
        </p:nvSpPr>
        <p:spPr bwMode="auto">
          <a:xfrm>
            <a:off x="3253807" y="2399866"/>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133" name="TextBox 132"/>
          <p:cNvSpPr txBox="1"/>
          <p:nvPr/>
        </p:nvSpPr>
        <p:spPr>
          <a:xfrm>
            <a:off x="7343480" y="2870260"/>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管理中心</a:t>
            </a:r>
            <a:endParaRPr lang="en-US" altLang="zh-CN" dirty="0" smtClean="0">
              <a:latin typeface="隶书" pitchFamily="49" charset="-122"/>
              <a:ea typeface="隶书" pitchFamily="49" charset="-122"/>
            </a:endParaRPr>
          </a:p>
        </p:txBody>
      </p:sp>
      <p:sp>
        <p:nvSpPr>
          <p:cNvPr id="134" name="椭圆 133"/>
          <p:cNvSpPr/>
          <p:nvPr/>
        </p:nvSpPr>
        <p:spPr bwMode="auto">
          <a:xfrm>
            <a:off x="7333264" y="2440205"/>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grpSp>
        <p:nvGrpSpPr>
          <p:cNvPr id="142" name="组合 134"/>
          <p:cNvGrpSpPr>
            <a:grpSpLocks noChangeAspect="1"/>
          </p:cNvGrpSpPr>
          <p:nvPr/>
        </p:nvGrpSpPr>
        <p:grpSpPr>
          <a:xfrm>
            <a:off x="7408938" y="2509422"/>
            <a:ext cx="258300" cy="252000"/>
            <a:chOff x="6401163" y="5085426"/>
            <a:chExt cx="665477" cy="649246"/>
          </a:xfrm>
          <a:solidFill>
            <a:srgbClr val="00B0F0"/>
          </a:solidFill>
        </p:grpSpPr>
        <p:sp>
          <p:nvSpPr>
            <p:cNvPr id="136" name="Freeform 111"/>
            <p:cNvSpPr>
              <a:spLocks/>
            </p:cNvSpPr>
            <p:nvPr/>
          </p:nvSpPr>
          <p:spPr bwMode="auto">
            <a:xfrm>
              <a:off x="6462030" y="5466858"/>
              <a:ext cx="263756" cy="263756"/>
            </a:xfrm>
            <a:custGeom>
              <a:avLst/>
              <a:gdLst/>
              <a:ahLst/>
              <a:cxnLst>
                <a:cxn ang="0">
                  <a:pos x="68" y="42"/>
                </a:cxn>
                <a:cxn ang="0">
                  <a:pos x="44" y="48"/>
                </a:cxn>
                <a:cxn ang="0">
                  <a:pos x="0" y="114"/>
                </a:cxn>
                <a:cxn ang="0">
                  <a:pos x="18" y="130"/>
                </a:cxn>
                <a:cxn ang="0">
                  <a:pos x="84" y="86"/>
                </a:cxn>
                <a:cxn ang="0">
                  <a:pos x="88" y="62"/>
                </a:cxn>
                <a:cxn ang="0">
                  <a:pos x="130" y="20"/>
                </a:cxn>
                <a:cxn ang="0">
                  <a:pos x="110" y="0"/>
                </a:cxn>
                <a:cxn ang="0">
                  <a:pos x="68" y="42"/>
                </a:cxn>
              </a:cxnLst>
              <a:rect l="0" t="0" r="r" b="b"/>
              <a:pathLst>
                <a:path w="130" h="130">
                  <a:moveTo>
                    <a:pt x="68" y="42"/>
                  </a:moveTo>
                  <a:lnTo>
                    <a:pt x="44" y="48"/>
                  </a:lnTo>
                  <a:lnTo>
                    <a:pt x="0" y="114"/>
                  </a:lnTo>
                  <a:lnTo>
                    <a:pt x="18" y="130"/>
                  </a:lnTo>
                  <a:lnTo>
                    <a:pt x="84" y="86"/>
                  </a:lnTo>
                  <a:lnTo>
                    <a:pt x="88" y="62"/>
                  </a:lnTo>
                  <a:lnTo>
                    <a:pt x="130" y="20"/>
                  </a:lnTo>
                  <a:lnTo>
                    <a:pt x="110" y="0"/>
                  </a:lnTo>
                  <a:lnTo>
                    <a:pt x="68"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12"/>
            <p:cNvSpPr>
              <a:spLocks noEditPoints="1"/>
            </p:cNvSpPr>
            <p:nvPr/>
          </p:nvSpPr>
          <p:spPr bwMode="auto">
            <a:xfrm>
              <a:off x="6668977" y="5134120"/>
              <a:ext cx="397663" cy="397663"/>
            </a:xfrm>
            <a:custGeom>
              <a:avLst/>
              <a:gdLst/>
              <a:ahLst/>
              <a:cxnLst>
                <a:cxn ang="0">
                  <a:pos x="184" y="14"/>
                </a:cxn>
                <a:cxn ang="0">
                  <a:pos x="168" y="4"/>
                </a:cxn>
                <a:cxn ang="0">
                  <a:pos x="152" y="0"/>
                </a:cxn>
                <a:cxn ang="0">
                  <a:pos x="136" y="4"/>
                </a:cxn>
                <a:cxn ang="0">
                  <a:pos x="122" y="14"/>
                </a:cxn>
                <a:cxn ang="0">
                  <a:pos x="60" y="196"/>
                </a:cxn>
                <a:cxn ang="0">
                  <a:pos x="184" y="74"/>
                </a:cxn>
                <a:cxn ang="0">
                  <a:pos x="192" y="60"/>
                </a:cxn>
                <a:cxn ang="0">
                  <a:pos x="196" y="44"/>
                </a:cxn>
                <a:cxn ang="0">
                  <a:pos x="192" y="28"/>
                </a:cxn>
                <a:cxn ang="0">
                  <a:pos x="184" y="14"/>
                </a:cxn>
                <a:cxn ang="0">
                  <a:pos x="52" y="132"/>
                </a:cxn>
                <a:cxn ang="0">
                  <a:pos x="50" y="132"/>
                </a:cxn>
                <a:cxn ang="0">
                  <a:pos x="44" y="132"/>
                </a:cxn>
                <a:cxn ang="0">
                  <a:pos x="42" y="132"/>
                </a:cxn>
                <a:cxn ang="0">
                  <a:pos x="40" y="126"/>
                </a:cxn>
                <a:cxn ang="0">
                  <a:pos x="42" y="120"/>
                </a:cxn>
                <a:cxn ang="0">
                  <a:pos x="136" y="24"/>
                </a:cxn>
                <a:cxn ang="0">
                  <a:pos x="142" y="22"/>
                </a:cxn>
                <a:cxn ang="0">
                  <a:pos x="148" y="24"/>
                </a:cxn>
                <a:cxn ang="0">
                  <a:pos x="150" y="28"/>
                </a:cxn>
                <a:cxn ang="0">
                  <a:pos x="150" y="34"/>
                </a:cxn>
                <a:cxn ang="0">
                  <a:pos x="52" y="132"/>
                </a:cxn>
                <a:cxn ang="0">
                  <a:pos x="76" y="154"/>
                </a:cxn>
                <a:cxn ang="0">
                  <a:pos x="74" y="156"/>
                </a:cxn>
                <a:cxn ang="0">
                  <a:pos x="68" y="156"/>
                </a:cxn>
                <a:cxn ang="0">
                  <a:pos x="64" y="154"/>
                </a:cxn>
                <a:cxn ang="0">
                  <a:pos x="62" y="148"/>
                </a:cxn>
                <a:cxn ang="0">
                  <a:pos x="64" y="144"/>
                </a:cxn>
                <a:cxn ang="0">
                  <a:pos x="160" y="48"/>
                </a:cxn>
                <a:cxn ang="0">
                  <a:pos x="166" y="46"/>
                </a:cxn>
                <a:cxn ang="0">
                  <a:pos x="172" y="48"/>
                </a:cxn>
                <a:cxn ang="0">
                  <a:pos x="174" y="50"/>
                </a:cxn>
                <a:cxn ang="0">
                  <a:pos x="174" y="56"/>
                </a:cxn>
                <a:cxn ang="0">
                  <a:pos x="172" y="58"/>
                </a:cxn>
              </a:cxnLst>
              <a:rect l="0" t="0" r="r" b="b"/>
              <a:pathLst>
                <a:path w="196" h="196">
                  <a:moveTo>
                    <a:pt x="184" y="14"/>
                  </a:moveTo>
                  <a:lnTo>
                    <a:pt x="184" y="14"/>
                  </a:lnTo>
                  <a:lnTo>
                    <a:pt x="176" y="8"/>
                  </a:lnTo>
                  <a:lnTo>
                    <a:pt x="168" y="4"/>
                  </a:lnTo>
                  <a:lnTo>
                    <a:pt x="160" y="2"/>
                  </a:lnTo>
                  <a:lnTo>
                    <a:pt x="152" y="0"/>
                  </a:lnTo>
                  <a:lnTo>
                    <a:pt x="144" y="2"/>
                  </a:lnTo>
                  <a:lnTo>
                    <a:pt x="136" y="4"/>
                  </a:lnTo>
                  <a:lnTo>
                    <a:pt x="128" y="8"/>
                  </a:lnTo>
                  <a:lnTo>
                    <a:pt x="122" y="14"/>
                  </a:lnTo>
                  <a:lnTo>
                    <a:pt x="0" y="136"/>
                  </a:lnTo>
                  <a:lnTo>
                    <a:pt x="60" y="196"/>
                  </a:lnTo>
                  <a:lnTo>
                    <a:pt x="184" y="74"/>
                  </a:lnTo>
                  <a:lnTo>
                    <a:pt x="184" y="74"/>
                  </a:lnTo>
                  <a:lnTo>
                    <a:pt x="188" y="68"/>
                  </a:lnTo>
                  <a:lnTo>
                    <a:pt x="192" y="60"/>
                  </a:lnTo>
                  <a:lnTo>
                    <a:pt x="196" y="52"/>
                  </a:lnTo>
                  <a:lnTo>
                    <a:pt x="196" y="44"/>
                  </a:lnTo>
                  <a:lnTo>
                    <a:pt x="196" y="36"/>
                  </a:lnTo>
                  <a:lnTo>
                    <a:pt x="192" y="28"/>
                  </a:lnTo>
                  <a:lnTo>
                    <a:pt x="188" y="20"/>
                  </a:lnTo>
                  <a:lnTo>
                    <a:pt x="184" y="14"/>
                  </a:lnTo>
                  <a:lnTo>
                    <a:pt x="184" y="14"/>
                  </a:lnTo>
                  <a:close/>
                  <a:moveTo>
                    <a:pt x="52" y="132"/>
                  </a:moveTo>
                  <a:lnTo>
                    <a:pt x="52" y="132"/>
                  </a:lnTo>
                  <a:lnTo>
                    <a:pt x="50" y="132"/>
                  </a:lnTo>
                  <a:lnTo>
                    <a:pt x="48" y="134"/>
                  </a:lnTo>
                  <a:lnTo>
                    <a:pt x="44" y="132"/>
                  </a:lnTo>
                  <a:lnTo>
                    <a:pt x="42" y="132"/>
                  </a:lnTo>
                  <a:lnTo>
                    <a:pt x="42" y="132"/>
                  </a:lnTo>
                  <a:lnTo>
                    <a:pt x="40" y="128"/>
                  </a:lnTo>
                  <a:lnTo>
                    <a:pt x="40" y="126"/>
                  </a:lnTo>
                  <a:lnTo>
                    <a:pt x="40" y="122"/>
                  </a:lnTo>
                  <a:lnTo>
                    <a:pt x="42" y="120"/>
                  </a:lnTo>
                  <a:lnTo>
                    <a:pt x="136" y="24"/>
                  </a:lnTo>
                  <a:lnTo>
                    <a:pt x="136" y="24"/>
                  </a:lnTo>
                  <a:lnTo>
                    <a:pt x="140" y="22"/>
                  </a:lnTo>
                  <a:lnTo>
                    <a:pt x="142" y="22"/>
                  </a:lnTo>
                  <a:lnTo>
                    <a:pt x="146" y="22"/>
                  </a:lnTo>
                  <a:lnTo>
                    <a:pt x="148" y="24"/>
                  </a:lnTo>
                  <a:lnTo>
                    <a:pt x="148" y="24"/>
                  </a:lnTo>
                  <a:lnTo>
                    <a:pt x="150" y="28"/>
                  </a:lnTo>
                  <a:lnTo>
                    <a:pt x="150" y="30"/>
                  </a:lnTo>
                  <a:lnTo>
                    <a:pt x="150" y="34"/>
                  </a:lnTo>
                  <a:lnTo>
                    <a:pt x="148" y="36"/>
                  </a:lnTo>
                  <a:lnTo>
                    <a:pt x="52" y="132"/>
                  </a:lnTo>
                  <a:close/>
                  <a:moveTo>
                    <a:pt x="172" y="58"/>
                  </a:moveTo>
                  <a:lnTo>
                    <a:pt x="76" y="154"/>
                  </a:lnTo>
                  <a:lnTo>
                    <a:pt x="76" y="154"/>
                  </a:lnTo>
                  <a:lnTo>
                    <a:pt x="74" y="156"/>
                  </a:lnTo>
                  <a:lnTo>
                    <a:pt x="70" y="156"/>
                  </a:lnTo>
                  <a:lnTo>
                    <a:pt x="68" y="156"/>
                  </a:lnTo>
                  <a:lnTo>
                    <a:pt x="64" y="154"/>
                  </a:lnTo>
                  <a:lnTo>
                    <a:pt x="64" y="154"/>
                  </a:lnTo>
                  <a:lnTo>
                    <a:pt x="62" y="152"/>
                  </a:lnTo>
                  <a:lnTo>
                    <a:pt x="62" y="148"/>
                  </a:lnTo>
                  <a:lnTo>
                    <a:pt x="62" y="146"/>
                  </a:lnTo>
                  <a:lnTo>
                    <a:pt x="64" y="144"/>
                  </a:lnTo>
                  <a:lnTo>
                    <a:pt x="160" y="48"/>
                  </a:lnTo>
                  <a:lnTo>
                    <a:pt x="160" y="48"/>
                  </a:lnTo>
                  <a:lnTo>
                    <a:pt x="162" y="46"/>
                  </a:lnTo>
                  <a:lnTo>
                    <a:pt x="166" y="46"/>
                  </a:lnTo>
                  <a:lnTo>
                    <a:pt x="168" y="46"/>
                  </a:lnTo>
                  <a:lnTo>
                    <a:pt x="172" y="48"/>
                  </a:lnTo>
                  <a:lnTo>
                    <a:pt x="172" y="48"/>
                  </a:lnTo>
                  <a:lnTo>
                    <a:pt x="174" y="50"/>
                  </a:lnTo>
                  <a:lnTo>
                    <a:pt x="174" y="54"/>
                  </a:lnTo>
                  <a:lnTo>
                    <a:pt x="174" y="56"/>
                  </a:lnTo>
                  <a:lnTo>
                    <a:pt x="172" y="58"/>
                  </a:lnTo>
                  <a:lnTo>
                    <a:pt x="17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113"/>
            <p:cNvSpPr>
              <a:spLocks noEditPoints="1"/>
            </p:cNvSpPr>
            <p:nvPr/>
          </p:nvSpPr>
          <p:spPr bwMode="auto">
            <a:xfrm>
              <a:off x="6782595" y="5466858"/>
              <a:ext cx="267814" cy="267814"/>
            </a:xfrm>
            <a:custGeom>
              <a:avLst/>
              <a:gdLst/>
              <a:ahLst/>
              <a:cxnLst>
                <a:cxn ang="0">
                  <a:pos x="120" y="60"/>
                </a:cxn>
                <a:cxn ang="0">
                  <a:pos x="120" y="60"/>
                </a:cxn>
                <a:cxn ang="0">
                  <a:pos x="58" y="0"/>
                </a:cxn>
                <a:cxn ang="0">
                  <a:pos x="0" y="58"/>
                </a:cxn>
                <a:cxn ang="0">
                  <a:pos x="0" y="58"/>
                </a:cxn>
                <a:cxn ang="0">
                  <a:pos x="60" y="120"/>
                </a:cxn>
                <a:cxn ang="0">
                  <a:pos x="60" y="120"/>
                </a:cxn>
                <a:cxn ang="0">
                  <a:pos x="60" y="120"/>
                </a:cxn>
                <a:cxn ang="0">
                  <a:pos x="66" y="126"/>
                </a:cxn>
                <a:cxn ang="0">
                  <a:pos x="74" y="130"/>
                </a:cxn>
                <a:cxn ang="0">
                  <a:pos x="82" y="132"/>
                </a:cxn>
                <a:cxn ang="0">
                  <a:pos x="90" y="132"/>
                </a:cxn>
                <a:cxn ang="0">
                  <a:pos x="98" y="132"/>
                </a:cxn>
                <a:cxn ang="0">
                  <a:pos x="106" y="130"/>
                </a:cxn>
                <a:cxn ang="0">
                  <a:pos x="114" y="126"/>
                </a:cxn>
                <a:cxn ang="0">
                  <a:pos x="120" y="120"/>
                </a:cxn>
                <a:cxn ang="0">
                  <a:pos x="120" y="120"/>
                </a:cxn>
                <a:cxn ang="0">
                  <a:pos x="126" y="114"/>
                </a:cxn>
                <a:cxn ang="0">
                  <a:pos x="130" y="106"/>
                </a:cxn>
                <a:cxn ang="0">
                  <a:pos x="132" y="98"/>
                </a:cxn>
                <a:cxn ang="0">
                  <a:pos x="132" y="90"/>
                </a:cxn>
                <a:cxn ang="0">
                  <a:pos x="132" y="82"/>
                </a:cxn>
                <a:cxn ang="0">
                  <a:pos x="130" y="74"/>
                </a:cxn>
                <a:cxn ang="0">
                  <a:pos x="126" y="66"/>
                </a:cxn>
                <a:cxn ang="0">
                  <a:pos x="120" y="60"/>
                </a:cxn>
                <a:cxn ang="0">
                  <a:pos x="120" y="60"/>
                </a:cxn>
                <a:cxn ang="0">
                  <a:pos x="102" y="102"/>
                </a:cxn>
                <a:cxn ang="0">
                  <a:pos x="102" y="102"/>
                </a:cxn>
                <a:cxn ang="0">
                  <a:pos x="96" y="106"/>
                </a:cxn>
                <a:cxn ang="0">
                  <a:pos x="90" y="108"/>
                </a:cxn>
                <a:cxn ang="0">
                  <a:pos x="84" y="106"/>
                </a:cxn>
                <a:cxn ang="0">
                  <a:pos x="78" y="102"/>
                </a:cxn>
                <a:cxn ang="0">
                  <a:pos x="78" y="102"/>
                </a:cxn>
                <a:cxn ang="0">
                  <a:pos x="74" y="96"/>
                </a:cxn>
                <a:cxn ang="0">
                  <a:pos x="72" y="90"/>
                </a:cxn>
                <a:cxn ang="0">
                  <a:pos x="74" y="84"/>
                </a:cxn>
                <a:cxn ang="0">
                  <a:pos x="78" y="78"/>
                </a:cxn>
                <a:cxn ang="0">
                  <a:pos x="78" y="78"/>
                </a:cxn>
                <a:cxn ang="0">
                  <a:pos x="84" y="74"/>
                </a:cxn>
                <a:cxn ang="0">
                  <a:pos x="90" y="72"/>
                </a:cxn>
                <a:cxn ang="0">
                  <a:pos x="96" y="74"/>
                </a:cxn>
                <a:cxn ang="0">
                  <a:pos x="102" y="78"/>
                </a:cxn>
                <a:cxn ang="0">
                  <a:pos x="102" y="78"/>
                </a:cxn>
                <a:cxn ang="0">
                  <a:pos x="106" y="84"/>
                </a:cxn>
                <a:cxn ang="0">
                  <a:pos x="108" y="90"/>
                </a:cxn>
                <a:cxn ang="0">
                  <a:pos x="106" y="96"/>
                </a:cxn>
                <a:cxn ang="0">
                  <a:pos x="102" y="102"/>
                </a:cxn>
                <a:cxn ang="0">
                  <a:pos x="102" y="102"/>
                </a:cxn>
              </a:cxnLst>
              <a:rect l="0" t="0" r="r" b="b"/>
              <a:pathLst>
                <a:path w="132" h="132">
                  <a:moveTo>
                    <a:pt x="120" y="60"/>
                  </a:moveTo>
                  <a:lnTo>
                    <a:pt x="120" y="60"/>
                  </a:lnTo>
                  <a:lnTo>
                    <a:pt x="58" y="0"/>
                  </a:lnTo>
                  <a:lnTo>
                    <a:pt x="0" y="58"/>
                  </a:lnTo>
                  <a:lnTo>
                    <a:pt x="0" y="58"/>
                  </a:lnTo>
                  <a:lnTo>
                    <a:pt x="60" y="120"/>
                  </a:lnTo>
                  <a:lnTo>
                    <a:pt x="60" y="120"/>
                  </a:lnTo>
                  <a:lnTo>
                    <a:pt x="60" y="120"/>
                  </a:lnTo>
                  <a:lnTo>
                    <a:pt x="66" y="126"/>
                  </a:lnTo>
                  <a:lnTo>
                    <a:pt x="74" y="130"/>
                  </a:lnTo>
                  <a:lnTo>
                    <a:pt x="82" y="132"/>
                  </a:lnTo>
                  <a:lnTo>
                    <a:pt x="90" y="132"/>
                  </a:lnTo>
                  <a:lnTo>
                    <a:pt x="98" y="132"/>
                  </a:lnTo>
                  <a:lnTo>
                    <a:pt x="106" y="130"/>
                  </a:lnTo>
                  <a:lnTo>
                    <a:pt x="114" y="126"/>
                  </a:lnTo>
                  <a:lnTo>
                    <a:pt x="120" y="120"/>
                  </a:lnTo>
                  <a:lnTo>
                    <a:pt x="120" y="120"/>
                  </a:lnTo>
                  <a:lnTo>
                    <a:pt x="126" y="114"/>
                  </a:lnTo>
                  <a:lnTo>
                    <a:pt x="130" y="106"/>
                  </a:lnTo>
                  <a:lnTo>
                    <a:pt x="132" y="98"/>
                  </a:lnTo>
                  <a:lnTo>
                    <a:pt x="132" y="90"/>
                  </a:lnTo>
                  <a:lnTo>
                    <a:pt x="132" y="82"/>
                  </a:lnTo>
                  <a:lnTo>
                    <a:pt x="130" y="74"/>
                  </a:lnTo>
                  <a:lnTo>
                    <a:pt x="126" y="66"/>
                  </a:lnTo>
                  <a:lnTo>
                    <a:pt x="120" y="60"/>
                  </a:lnTo>
                  <a:lnTo>
                    <a:pt x="120" y="60"/>
                  </a:lnTo>
                  <a:close/>
                  <a:moveTo>
                    <a:pt x="102" y="102"/>
                  </a:moveTo>
                  <a:lnTo>
                    <a:pt x="102" y="102"/>
                  </a:lnTo>
                  <a:lnTo>
                    <a:pt x="96" y="106"/>
                  </a:lnTo>
                  <a:lnTo>
                    <a:pt x="90" y="108"/>
                  </a:lnTo>
                  <a:lnTo>
                    <a:pt x="84" y="106"/>
                  </a:lnTo>
                  <a:lnTo>
                    <a:pt x="78" y="102"/>
                  </a:lnTo>
                  <a:lnTo>
                    <a:pt x="78" y="102"/>
                  </a:lnTo>
                  <a:lnTo>
                    <a:pt x="74" y="96"/>
                  </a:lnTo>
                  <a:lnTo>
                    <a:pt x="72" y="90"/>
                  </a:lnTo>
                  <a:lnTo>
                    <a:pt x="74" y="84"/>
                  </a:lnTo>
                  <a:lnTo>
                    <a:pt x="78" y="78"/>
                  </a:lnTo>
                  <a:lnTo>
                    <a:pt x="78" y="78"/>
                  </a:lnTo>
                  <a:lnTo>
                    <a:pt x="84" y="74"/>
                  </a:lnTo>
                  <a:lnTo>
                    <a:pt x="90" y="72"/>
                  </a:lnTo>
                  <a:lnTo>
                    <a:pt x="96" y="74"/>
                  </a:lnTo>
                  <a:lnTo>
                    <a:pt x="102" y="78"/>
                  </a:lnTo>
                  <a:lnTo>
                    <a:pt x="102" y="78"/>
                  </a:lnTo>
                  <a:lnTo>
                    <a:pt x="106" y="84"/>
                  </a:lnTo>
                  <a:lnTo>
                    <a:pt x="108" y="90"/>
                  </a:lnTo>
                  <a:lnTo>
                    <a:pt x="106" y="96"/>
                  </a:lnTo>
                  <a:lnTo>
                    <a:pt x="102" y="102"/>
                  </a:lnTo>
                  <a:lnTo>
                    <a:pt x="102"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14"/>
            <p:cNvSpPr>
              <a:spLocks/>
            </p:cNvSpPr>
            <p:nvPr/>
          </p:nvSpPr>
          <p:spPr bwMode="auto">
            <a:xfrm>
              <a:off x="6401163" y="5085426"/>
              <a:ext cx="324623" cy="324623"/>
            </a:xfrm>
            <a:custGeom>
              <a:avLst/>
              <a:gdLst/>
              <a:ahLst/>
              <a:cxnLst>
                <a:cxn ang="0">
                  <a:pos x="80" y="0"/>
                </a:cxn>
                <a:cxn ang="0">
                  <a:pos x="80" y="0"/>
                </a:cxn>
                <a:cxn ang="0">
                  <a:pos x="64" y="2"/>
                </a:cxn>
                <a:cxn ang="0">
                  <a:pos x="50" y="6"/>
                </a:cxn>
                <a:cxn ang="0">
                  <a:pos x="92" y="48"/>
                </a:cxn>
                <a:cxn ang="0">
                  <a:pos x="92" y="48"/>
                </a:cxn>
                <a:cxn ang="0">
                  <a:pos x="96" y="56"/>
                </a:cxn>
                <a:cxn ang="0">
                  <a:pos x="98" y="62"/>
                </a:cxn>
                <a:cxn ang="0">
                  <a:pos x="96" y="70"/>
                </a:cxn>
                <a:cxn ang="0">
                  <a:pos x="92" y="76"/>
                </a:cxn>
                <a:cxn ang="0">
                  <a:pos x="76" y="94"/>
                </a:cxn>
                <a:cxn ang="0">
                  <a:pos x="76" y="94"/>
                </a:cxn>
                <a:cxn ang="0">
                  <a:pos x="70" y="98"/>
                </a:cxn>
                <a:cxn ang="0">
                  <a:pos x="62" y="98"/>
                </a:cxn>
                <a:cxn ang="0">
                  <a:pos x="54" y="98"/>
                </a:cxn>
                <a:cxn ang="0">
                  <a:pos x="48" y="94"/>
                </a:cxn>
                <a:cxn ang="0">
                  <a:pos x="6" y="50"/>
                </a:cxn>
                <a:cxn ang="0">
                  <a:pos x="6" y="50"/>
                </a:cxn>
                <a:cxn ang="0">
                  <a:pos x="2" y="64"/>
                </a:cxn>
                <a:cxn ang="0">
                  <a:pos x="0" y="80"/>
                </a:cxn>
                <a:cxn ang="0">
                  <a:pos x="0" y="80"/>
                </a:cxn>
                <a:cxn ang="0">
                  <a:pos x="2" y="96"/>
                </a:cxn>
                <a:cxn ang="0">
                  <a:pos x="6" y="110"/>
                </a:cxn>
                <a:cxn ang="0">
                  <a:pos x="14" y="124"/>
                </a:cxn>
                <a:cxn ang="0">
                  <a:pos x="24" y="136"/>
                </a:cxn>
                <a:cxn ang="0">
                  <a:pos x="36" y="146"/>
                </a:cxn>
                <a:cxn ang="0">
                  <a:pos x="50" y="154"/>
                </a:cxn>
                <a:cxn ang="0">
                  <a:pos x="64" y="158"/>
                </a:cxn>
                <a:cxn ang="0">
                  <a:pos x="80" y="160"/>
                </a:cxn>
                <a:cxn ang="0">
                  <a:pos x="80" y="160"/>
                </a:cxn>
                <a:cxn ang="0">
                  <a:pos x="96" y="158"/>
                </a:cxn>
                <a:cxn ang="0">
                  <a:pos x="112" y="154"/>
                </a:cxn>
                <a:cxn ang="0">
                  <a:pos x="124" y="146"/>
                </a:cxn>
                <a:cxn ang="0">
                  <a:pos x="136" y="136"/>
                </a:cxn>
                <a:cxn ang="0">
                  <a:pos x="146" y="124"/>
                </a:cxn>
                <a:cxn ang="0">
                  <a:pos x="154" y="110"/>
                </a:cxn>
                <a:cxn ang="0">
                  <a:pos x="158" y="96"/>
                </a:cxn>
                <a:cxn ang="0">
                  <a:pos x="160" y="80"/>
                </a:cxn>
                <a:cxn ang="0">
                  <a:pos x="160" y="80"/>
                </a:cxn>
                <a:cxn ang="0">
                  <a:pos x="158" y="64"/>
                </a:cxn>
                <a:cxn ang="0">
                  <a:pos x="154" y="48"/>
                </a:cxn>
                <a:cxn ang="0">
                  <a:pos x="146" y="36"/>
                </a:cxn>
                <a:cxn ang="0">
                  <a:pos x="136" y="24"/>
                </a:cxn>
                <a:cxn ang="0">
                  <a:pos x="124" y="14"/>
                </a:cxn>
                <a:cxn ang="0">
                  <a:pos x="112" y="6"/>
                </a:cxn>
                <a:cxn ang="0">
                  <a:pos x="96" y="2"/>
                </a:cxn>
                <a:cxn ang="0">
                  <a:pos x="80" y="0"/>
                </a:cxn>
                <a:cxn ang="0">
                  <a:pos x="80" y="0"/>
                </a:cxn>
              </a:cxnLst>
              <a:rect l="0" t="0" r="r" b="b"/>
              <a:pathLst>
                <a:path w="160" h="160">
                  <a:moveTo>
                    <a:pt x="80" y="0"/>
                  </a:moveTo>
                  <a:lnTo>
                    <a:pt x="80" y="0"/>
                  </a:lnTo>
                  <a:lnTo>
                    <a:pt x="64" y="2"/>
                  </a:lnTo>
                  <a:lnTo>
                    <a:pt x="50" y="6"/>
                  </a:lnTo>
                  <a:lnTo>
                    <a:pt x="92" y="48"/>
                  </a:lnTo>
                  <a:lnTo>
                    <a:pt x="92" y="48"/>
                  </a:lnTo>
                  <a:lnTo>
                    <a:pt x="96" y="56"/>
                  </a:lnTo>
                  <a:lnTo>
                    <a:pt x="98" y="62"/>
                  </a:lnTo>
                  <a:lnTo>
                    <a:pt x="96" y="70"/>
                  </a:lnTo>
                  <a:lnTo>
                    <a:pt x="92" y="76"/>
                  </a:lnTo>
                  <a:lnTo>
                    <a:pt x="76" y="94"/>
                  </a:lnTo>
                  <a:lnTo>
                    <a:pt x="76" y="94"/>
                  </a:lnTo>
                  <a:lnTo>
                    <a:pt x="70" y="98"/>
                  </a:lnTo>
                  <a:lnTo>
                    <a:pt x="62" y="98"/>
                  </a:lnTo>
                  <a:lnTo>
                    <a:pt x="54" y="98"/>
                  </a:lnTo>
                  <a:lnTo>
                    <a:pt x="48" y="94"/>
                  </a:lnTo>
                  <a:lnTo>
                    <a:pt x="6" y="50"/>
                  </a:lnTo>
                  <a:lnTo>
                    <a:pt x="6" y="50"/>
                  </a:lnTo>
                  <a:lnTo>
                    <a:pt x="2" y="64"/>
                  </a:lnTo>
                  <a:lnTo>
                    <a:pt x="0" y="80"/>
                  </a:lnTo>
                  <a:lnTo>
                    <a:pt x="0" y="80"/>
                  </a:lnTo>
                  <a:lnTo>
                    <a:pt x="2" y="96"/>
                  </a:lnTo>
                  <a:lnTo>
                    <a:pt x="6" y="110"/>
                  </a:lnTo>
                  <a:lnTo>
                    <a:pt x="14" y="124"/>
                  </a:lnTo>
                  <a:lnTo>
                    <a:pt x="24" y="136"/>
                  </a:lnTo>
                  <a:lnTo>
                    <a:pt x="36" y="146"/>
                  </a:lnTo>
                  <a:lnTo>
                    <a:pt x="50" y="154"/>
                  </a:lnTo>
                  <a:lnTo>
                    <a:pt x="64" y="158"/>
                  </a:lnTo>
                  <a:lnTo>
                    <a:pt x="80" y="160"/>
                  </a:lnTo>
                  <a:lnTo>
                    <a:pt x="80" y="160"/>
                  </a:lnTo>
                  <a:lnTo>
                    <a:pt x="96" y="158"/>
                  </a:lnTo>
                  <a:lnTo>
                    <a:pt x="112" y="154"/>
                  </a:lnTo>
                  <a:lnTo>
                    <a:pt x="124" y="146"/>
                  </a:lnTo>
                  <a:lnTo>
                    <a:pt x="136" y="136"/>
                  </a:lnTo>
                  <a:lnTo>
                    <a:pt x="146" y="124"/>
                  </a:lnTo>
                  <a:lnTo>
                    <a:pt x="154" y="110"/>
                  </a:lnTo>
                  <a:lnTo>
                    <a:pt x="158" y="96"/>
                  </a:lnTo>
                  <a:lnTo>
                    <a:pt x="160" y="80"/>
                  </a:lnTo>
                  <a:lnTo>
                    <a:pt x="160" y="80"/>
                  </a:lnTo>
                  <a:lnTo>
                    <a:pt x="158" y="64"/>
                  </a:lnTo>
                  <a:lnTo>
                    <a:pt x="154" y="48"/>
                  </a:lnTo>
                  <a:lnTo>
                    <a:pt x="146" y="36"/>
                  </a:lnTo>
                  <a:lnTo>
                    <a:pt x="136" y="24"/>
                  </a:lnTo>
                  <a:lnTo>
                    <a:pt x="124" y="14"/>
                  </a:lnTo>
                  <a:lnTo>
                    <a:pt x="112" y="6"/>
                  </a:lnTo>
                  <a:lnTo>
                    <a:pt x="96" y="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40" name="Freeform 10"/>
          <p:cNvSpPr>
            <a:spLocks noChangeAspect="1" noEditPoints="1"/>
          </p:cNvSpPr>
          <p:nvPr/>
        </p:nvSpPr>
        <p:spPr bwMode="auto">
          <a:xfrm>
            <a:off x="1890398" y="2439149"/>
            <a:ext cx="324000" cy="324000"/>
          </a:xfrm>
          <a:custGeom>
            <a:avLst/>
            <a:gdLst/>
            <a:ahLst/>
            <a:cxnLst>
              <a:cxn ang="0">
                <a:pos x="244" y="98"/>
              </a:cxn>
              <a:cxn ang="0">
                <a:pos x="210" y="36"/>
              </a:cxn>
              <a:cxn ang="0">
                <a:pos x="148" y="2"/>
              </a:cxn>
              <a:cxn ang="0">
                <a:pos x="110" y="2"/>
              </a:cxn>
              <a:cxn ang="0">
                <a:pos x="54" y="22"/>
              </a:cxn>
              <a:cxn ang="0">
                <a:pos x="6" y="86"/>
              </a:cxn>
              <a:cxn ang="0">
                <a:pos x="0" y="124"/>
              </a:cxn>
              <a:cxn ang="0">
                <a:pos x="10" y="170"/>
              </a:cxn>
              <a:cxn ang="0">
                <a:pos x="76" y="236"/>
              </a:cxn>
              <a:cxn ang="0">
                <a:pos x="124" y="246"/>
              </a:cxn>
              <a:cxn ang="0">
                <a:pos x="160" y="240"/>
              </a:cxn>
              <a:cxn ang="0">
                <a:pos x="226" y="192"/>
              </a:cxn>
              <a:cxn ang="0">
                <a:pos x="246" y="136"/>
              </a:cxn>
              <a:cxn ang="0">
                <a:pos x="56" y="132"/>
              </a:cxn>
              <a:cxn ang="0">
                <a:pos x="28" y="170"/>
              </a:cxn>
              <a:cxn ang="0">
                <a:pos x="18" y="132"/>
              </a:cxn>
              <a:cxn ang="0">
                <a:pos x="190" y="94"/>
              </a:cxn>
              <a:cxn ang="0">
                <a:pos x="224" y="94"/>
              </a:cxn>
              <a:cxn ang="0">
                <a:pos x="132" y="114"/>
              </a:cxn>
              <a:cxn ang="0">
                <a:pos x="172" y="94"/>
              </a:cxn>
              <a:cxn ang="0">
                <a:pos x="132" y="18"/>
              </a:cxn>
              <a:cxn ang="0">
                <a:pos x="148" y="38"/>
              </a:cxn>
              <a:cxn ang="0">
                <a:pos x="114" y="58"/>
              </a:cxn>
              <a:cxn ang="0">
                <a:pos x="114" y="18"/>
              </a:cxn>
              <a:cxn ang="0">
                <a:pos x="114" y="76"/>
              </a:cxn>
              <a:cxn ang="0">
                <a:pos x="74" y="94"/>
              </a:cxn>
              <a:cxn ang="0">
                <a:pos x="18" y="114"/>
              </a:cxn>
              <a:cxn ang="0">
                <a:pos x="62" y="76"/>
              </a:cxn>
              <a:cxn ang="0">
                <a:pos x="56" y="114"/>
              </a:cxn>
              <a:cxn ang="0">
                <a:pos x="80" y="170"/>
              </a:cxn>
              <a:cxn ang="0">
                <a:pos x="72" y="132"/>
              </a:cxn>
              <a:cxn ang="0">
                <a:pos x="100" y="206"/>
              </a:cxn>
              <a:cxn ang="0">
                <a:pos x="158" y="186"/>
              </a:cxn>
              <a:cxn ang="0">
                <a:pos x="132" y="186"/>
              </a:cxn>
              <a:cxn ang="0">
                <a:pos x="174" y="132"/>
              </a:cxn>
              <a:cxn ang="0">
                <a:pos x="192" y="132"/>
              </a:cxn>
              <a:cxn ang="0">
                <a:pos x="218" y="170"/>
              </a:cxn>
              <a:cxn ang="0">
                <a:pos x="192" y="132"/>
              </a:cxn>
              <a:cxn ang="0">
                <a:pos x="180" y="58"/>
              </a:cxn>
              <a:cxn ang="0">
                <a:pos x="174" y="30"/>
              </a:cxn>
              <a:cxn ang="0">
                <a:pos x="206" y="58"/>
              </a:cxn>
              <a:cxn ang="0">
                <a:pos x="68" y="58"/>
              </a:cxn>
              <a:cxn ang="0">
                <a:pos x="62" y="38"/>
              </a:cxn>
              <a:cxn ang="0">
                <a:pos x="40" y="186"/>
              </a:cxn>
              <a:cxn ang="0">
                <a:pos x="90" y="222"/>
              </a:cxn>
              <a:cxn ang="0">
                <a:pos x="50" y="198"/>
              </a:cxn>
              <a:cxn ang="0">
                <a:pos x="156" y="222"/>
              </a:cxn>
              <a:cxn ang="0">
                <a:pos x="208" y="186"/>
              </a:cxn>
              <a:cxn ang="0">
                <a:pos x="156" y="222"/>
              </a:cxn>
            </a:cxnLst>
            <a:rect l="0" t="0" r="r" b="b"/>
            <a:pathLst>
              <a:path w="246" h="246">
                <a:moveTo>
                  <a:pt x="246" y="124"/>
                </a:moveTo>
                <a:lnTo>
                  <a:pt x="246" y="124"/>
                </a:lnTo>
                <a:lnTo>
                  <a:pt x="246" y="110"/>
                </a:lnTo>
                <a:lnTo>
                  <a:pt x="244" y="98"/>
                </a:lnTo>
                <a:lnTo>
                  <a:pt x="240" y="86"/>
                </a:lnTo>
                <a:lnTo>
                  <a:pt x="236" y="76"/>
                </a:lnTo>
                <a:lnTo>
                  <a:pt x="226" y="54"/>
                </a:lnTo>
                <a:lnTo>
                  <a:pt x="210" y="36"/>
                </a:lnTo>
                <a:lnTo>
                  <a:pt x="192" y="22"/>
                </a:lnTo>
                <a:lnTo>
                  <a:pt x="172" y="10"/>
                </a:lnTo>
                <a:lnTo>
                  <a:pt x="160" y="6"/>
                </a:lnTo>
                <a:lnTo>
                  <a:pt x="148" y="2"/>
                </a:lnTo>
                <a:lnTo>
                  <a:pt x="136" y="2"/>
                </a:lnTo>
                <a:lnTo>
                  <a:pt x="124" y="0"/>
                </a:lnTo>
                <a:lnTo>
                  <a:pt x="124" y="0"/>
                </a:lnTo>
                <a:lnTo>
                  <a:pt x="110" y="2"/>
                </a:lnTo>
                <a:lnTo>
                  <a:pt x="98" y="2"/>
                </a:lnTo>
                <a:lnTo>
                  <a:pt x="88" y="6"/>
                </a:lnTo>
                <a:lnTo>
                  <a:pt x="76" y="10"/>
                </a:lnTo>
                <a:lnTo>
                  <a:pt x="54" y="22"/>
                </a:lnTo>
                <a:lnTo>
                  <a:pt x="36" y="36"/>
                </a:lnTo>
                <a:lnTo>
                  <a:pt x="22" y="54"/>
                </a:lnTo>
                <a:lnTo>
                  <a:pt x="10" y="76"/>
                </a:lnTo>
                <a:lnTo>
                  <a:pt x="6" y="86"/>
                </a:lnTo>
                <a:lnTo>
                  <a:pt x="4" y="98"/>
                </a:lnTo>
                <a:lnTo>
                  <a:pt x="2" y="110"/>
                </a:lnTo>
                <a:lnTo>
                  <a:pt x="0" y="124"/>
                </a:lnTo>
                <a:lnTo>
                  <a:pt x="0" y="124"/>
                </a:lnTo>
                <a:lnTo>
                  <a:pt x="2" y="136"/>
                </a:lnTo>
                <a:lnTo>
                  <a:pt x="4" y="148"/>
                </a:lnTo>
                <a:lnTo>
                  <a:pt x="6" y="160"/>
                </a:lnTo>
                <a:lnTo>
                  <a:pt x="10" y="170"/>
                </a:lnTo>
                <a:lnTo>
                  <a:pt x="22" y="192"/>
                </a:lnTo>
                <a:lnTo>
                  <a:pt x="36" y="210"/>
                </a:lnTo>
                <a:lnTo>
                  <a:pt x="54" y="224"/>
                </a:lnTo>
                <a:lnTo>
                  <a:pt x="76" y="236"/>
                </a:lnTo>
                <a:lnTo>
                  <a:pt x="88" y="240"/>
                </a:lnTo>
                <a:lnTo>
                  <a:pt x="98" y="244"/>
                </a:lnTo>
                <a:lnTo>
                  <a:pt x="110" y="246"/>
                </a:lnTo>
                <a:lnTo>
                  <a:pt x="124" y="246"/>
                </a:lnTo>
                <a:lnTo>
                  <a:pt x="124" y="246"/>
                </a:lnTo>
                <a:lnTo>
                  <a:pt x="136" y="246"/>
                </a:lnTo>
                <a:lnTo>
                  <a:pt x="148" y="244"/>
                </a:lnTo>
                <a:lnTo>
                  <a:pt x="160" y="240"/>
                </a:lnTo>
                <a:lnTo>
                  <a:pt x="172" y="236"/>
                </a:lnTo>
                <a:lnTo>
                  <a:pt x="192" y="224"/>
                </a:lnTo>
                <a:lnTo>
                  <a:pt x="210" y="210"/>
                </a:lnTo>
                <a:lnTo>
                  <a:pt x="226" y="192"/>
                </a:lnTo>
                <a:lnTo>
                  <a:pt x="236" y="170"/>
                </a:lnTo>
                <a:lnTo>
                  <a:pt x="240" y="160"/>
                </a:lnTo>
                <a:lnTo>
                  <a:pt x="244" y="148"/>
                </a:lnTo>
                <a:lnTo>
                  <a:pt x="246" y="136"/>
                </a:lnTo>
                <a:lnTo>
                  <a:pt x="246" y="124"/>
                </a:lnTo>
                <a:lnTo>
                  <a:pt x="246" y="124"/>
                </a:lnTo>
                <a:close/>
                <a:moveTo>
                  <a:pt x="18" y="132"/>
                </a:moveTo>
                <a:lnTo>
                  <a:pt x="56" y="132"/>
                </a:lnTo>
                <a:lnTo>
                  <a:pt x="56" y="132"/>
                </a:lnTo>
                <a:lnTo>
                  <a:pt x="58" y="150"/>
                </a:lnTo>
                <a:lnTo>
                  <a:pt x="62" y="170"/>
                </a:lnTo>
                <a:lnTo>
                  <a:pt x="28" y="170"/>
                </a:lnTo>
                <a:lnTo>
                  <a:pt x="28" y="170"/>
                </a:lnTo>
                <a:lnTo>
                  <a:pt x="22" y="152"/>
                </a:lnTo>
                <a:lnTo>
                  <a:pt x="18" y="132"/>
                </a:lnTo>
                <a:lnTo>
                  <a:pt x="18" y="132"/>
                </a:lnTo>
                <a:close/>
                <a:moveTo>
                  <a:pt x="228" y="114"/>
                </a:moveTo>
                <a:lnTo>
                  <a:pt x="192" y="114"/>
                </a:lnTo>
                <a:lnTo>
                  <a:pt x="192" y="114"/>
                </a:lnTo>
                <a:lnTo>
                  <a:pt x="190" y="94"/>
                </a:lnTo>
                <a:lnTo>
                  <a:pt x="186" y="76"/>
                </a:lnTo>
                <a:lnTo>
                  <a:pt x="218" y="76"/>
                </a:lnTo>
                <a:lnTo>
                  <a:pt x="218" y="76"/>
                </a:lnTo>
                <a:lnTo>
                  <a:pt x="224" y="94"/>
                </a:lnTo>
                <a:lnTo>
                  <a:pt x="228" y="114"/>
                </a:lnTo>
                <a:lnTo>
                  <a:pt x="228" y="114"/>
                </a:lnTo>
                <a:close/>
                <a:moveTo>
                  <a:pt x="174" y="114"/>
                </a:moveTo>
                <a:lnTo>
                  <a:pt x="132" y="114"/>
                </a:lnTo>
                <a:lnTo>
                  <a:pt x="132" y="76"/>
                </a:lnTo>
                <a:lnTo>
                  <a:pt x="168" y="76"/>
                </a:lnTo>
                <a:lnTo>
                  <a:pt x="168" y="76"/>
                </a:lnTo>
                <a:lnTo>
                  <a:pt x="172" y="94"/>
                </a:lnTo>
                <a:lnTo>
                  <a:pt x="174" y="114"/>
                </a:lnTo>
                <a:lnTo>
                  <a:pt x="174" y="114"/>
                </a:lnTo>
                <a:close/>
                <a:moveTo>
                  <a:pt x="132" y="58"/>
                </a:moveTo>
                <a:lnTo>
                  <a:pt x="132" y="18"/>
                </a:lnTo>
                <a:lnTo>
                  <a:pt x="132" y="18"/>
                </a:lnTo>
                <a:lnTo>
                  <a:pt x="132" y="18"/>
                </a:lnTo>
                <a:lnTo>
                  <a:pt x="132" y="18"/>
                </a:lnTo>
                <a:lnTo>
                  <a:pt x="148" y="38"/>
                </a:lnTo>
                <a:lnTo>
                  <a:pt x="160" y="58"/>
                </a:lnTo>
                <a:lnTo>
                  <a:pt x="132" y="58"/>
                </a:lnTo>
                <a:close/>
                <a:moveTo>
                  <a:pt x="114" y="18"/>
                </a:moveTo>
                <a:lnTo>
                  <a:pt x="114" y="58"/>
                </a:lnTo>
                <a:lnTo>
                  <a:pt x="86" y="58"/>
                </a:lnTo>
                <a:lnTo>
                  <a:pt x="86" y="58"/>
                </a:lnTo>
                <a:lnTo>
                  <a:pt x="98" y="38"/>
                </a:lnTo>
                <a:lnTo>
                  <a:pt x="114" y="18"/>
                </a:lnTo>
                <a:lnTo>
                  <a:pt x="114" y="18"/>
                </a:lnTo>
                <a:lnTo>
                  <a:pt x="114" y="18"/>
                </a:lnTo>
                <a:lnTo>
                  <a:pt x="114" y="18"/>
                </a:lnTo>
                <a:close/>
                <a:moveTo>
                  <a:pt x="114" y="76"/>
                </a:moveTo>
                <a:lnTo>
                  <a:pt x="114" y="114"/>
                </a:lnTo>
                <a:lnTo>
                  <a:pt x="72" y="114"/>
                </a:lnTo>
                <a:lnTo>
                  <a:pt x="72" y="114"/>
                </a:lnTo>
                <a:lnTo>
                  <a:pt x="74" y="94"/>
                </a:lnTo>
                <a:lnTo>
                  <a:pt x="80" y="76"/>
                </a:lnTo>
                <a:lnTo>
                  <a:pt x="114" y="76"/>
                </a:lnTo>
                <a:close/>
                <a:moveTo>
                  <a:pt x="56" y="114"/>
                </a:moveTo>
                <a:lnTo>
                  <a:pt x="18" y="114"/>
                </a:lnTo>
                <a:lnTo>
                  <a:pt x="18" y="114"/>
                </a:lnTo>
                <a:lnTo>
                  <a:pt x="22" y="94"/>
                </a:lnTo>
                <a:lnTo>
                  <a:pt x="30" y="76"/>
                </a:lnTo>
                <a:lnTo>
                  <a:pt x="62" y="76"/>
                </a:lnTo>
                <a:lnTo>
                  <a:pt x="62" y="76"/>
                </a:lnTo>
                <a:lnTo>
                  <a:pt x="58" y="94"/>
                </a:lnTo>
                <a:lnTo>
                  <a:pt x="56" y="114"/>
                </a:lnTo>
                <a:lnTo>
                  <a:pt x="56" y="114"/>
                </a:lnTo>
                <a:close/>
                <a:moveTo>
                  <a:pt x="72" y="132"/>
                </a:moveTo>
                <a:lnTo>
                  <a:pt x="114" y="132"/>
                </a:lnTo>
                <a:lnTo>
                  <a:pt x="114" y="170"/>
                </a:lnTo>
                <a:lnTo>
                  <a:pt x="80" y="170"/>
                </a:lnTo>
                <a:lnTo>
                  <a:pt x="80" y="170"/>
                </a:lnTo>
                <a:lnTo>
                  <a:pt x="76" y="150"/>
                </a:lnTo>
                <a:lnTo>
                  <a:pt x="72" y="132"/>
                </a:lnTo>
                <a:lnTo>
                  <a:pt x="72" y="132"/>
                </a:lnTo>
                <a:close/>
                <a:moveTo>
                  <a:pt x="114" y="186"/>
                </a:moveTo>
                <a:lnTo>
                  <a:pt x="114" y="224"/>
                </a:lnTo>
                <a:lnTo>
                  <a:pt x="114" y="224"/>
                </a:lnTo>
                <a:lnTo>
                  <a:pt x="100" y="206"/>
                </a:lnTo>
                <a:lnTo>
                  <a:pt x="88" y="186"/>
                </a:lnTo>
                <a:lnTo>
                  <a:pt x="114" y="186"/>
                </a:lnTo>
                <a:close/>
                <a:moveTo>
                  <a:pt x="132" y="186"/>
                </a:moveTo>
                <a:lnTo>
                  <a:pt x="158" y="186"/>
                </a:lnTo>
                <a:lnTo>
                  <a:pt x="158" y="186"/>
                </a:lnTo>
                <a:lnTo>
                  <a:pt x="148" y="206"/>
                </a:lnTo>
                <a:lnTo>
                  <a:pt x="132" y="224"/>
                </a:lnTo>
                <a:lnTo>
                  <a:pt x="132" y="186"/>
                </a:lnTo>
                <a:close/>
                <a:moveTo>
                  <a:pt x="132" y="170"/>
                </a:moveTo>
                <a:lnTo>
                  <a:pt x="132" y="132"/>
                </a:lnTo>
                <a:lnTo>
                  <a:pt x="174" y="132"/>
                </a:lnTo>
                <a:lnTo>
                  <a:pt x="174" y="132"/>
                </a:lnTo>
                <a:lnTo>
                  <a:pt x="172" y="150"/>
                </a:lnTo>
                <a:lnTo>
                  <a:pt x="166" y="170"/>
                </a:lnTo>
                <a:lnTo>
                  <a:pt x="132" y="170"/>
                </a:lnTo>
                <a:close/>
                <a:moveTo>
                  <a:pt x="192" y="132"/>
                </a:moveTo>
                <a:lnTo>
                  <a:pt x="228" y="132"/>
                </a:lnTo>
                <a:lnTo>
                  <a:pt x="228" y="132"/>
                </a:lnTo>
                <a:lnTo>
                  <a:pt x="224" y="152"/>
                </a:lnTo>
                <a:lnTo>
                  <a:pt x="218" y="170"/>
                </a:lnTo>
                <a:lnTo>
                  <a:pt x="184" y="170"/>
                </a:lnTo>
                <a:lnTo>
                  <a:pt x="184" y="170"/>
                </a:lnTo>
                <a:lnTo>
                  <a:pt x="188" y="150"/>
                </a:lnTo>
                <a:lnTo>
                  <a:pt x="192" y="132"/>
                </a:lnTo>
                <a:lnTo>
                  <a:pt x="192" y="132"/>
                </a:lnTo>
                <a:close/>
                <a:moveTo>
                  <a:pt x="206" y="58"/>
                </a:moveTo>
                <a:lnTo>
                  <a:pt x="180" y="58"/>
                </a:lnTo>
                <a:lnTo>
                  <a:pt x="180" y="58"/>
                </a:lnTo>
                <a:lnTo>
                  <a:pt x="172" y="40"/>
                </a:lnTo>
                <a:lnTo>
                  <a:pt x="160" y="24"/>
                </a:lnTo>
                <a:lnTo>
                  <a:pt x="160" y="24"/>
                </a:lnTo>
                <a:lnTo>
                  <a:pt x="174" y="30"/>
                </a:lnTo>
                <a:lnTo>
                  <a:pt x="186" y="38"/>
                </a:lnTo>
                <a:lnTo>
                  <a:pt x="196" y="48"/>
                </a:lnTo>
                <a:lnTo>
                  <a:pt x="206" y="58"/>
                </a:lnTo>
                <a:lnTo>
                  <a:pt x="206" y="58"/>
                </a:lnTo>
                <a:close/>
                <a:moveTo>
                  <a:pt x="86" y="24"/>
                </a:moveTo>
                <a:lnTo>
                  <a:pt x="86" y="24"/>
                </a:lnTo>
                <a:lnTo>
                  <a:pt x="76" y="40"/>
                </a:lnTo>
                <a:lnTo>
                  <a:pt x="68" y="58"/>
                </a:lnTo>
                <a:lnTo>
                  <a:pt x="40" y="58"/>
                </a:lnTo>
                <a:lnTo>
                  <a:pt x="40" y="58"/>
                </a:lnTo>
                <a:lnTo>
                  <a:pt x="50" y="48"/>
                </a:lnTo>
                <a:lnTo>
                  <a:pt x="62" y="38"/>
                </a:lnTo>
                <a:lnTo>
                  <a:pt x="72" y="30"/>
                </a:lnTo>
                <a:lnTo>
                  <a:pt x="86" y="24"/>
                </a:lnTo>
                <a:lnTo>
                  <a:pt x="86" y="24"/>
                </a:lnTo>
                <a:close/>
                <a:moveTo>
                  <a:pt x="40" y="186"/>
                </a:moveTo>
                <a:lnTo>
                  <a:pt x="68" y="186"/>
                </a:lnTo>
                <a:lnTo>
                  <a:pt x="68" y="186"/>
                </a:lnTo>
                <a:lnTo>
                  <a:pt x="78" y="206"/>
                </a:lnTo>
                <a:lnTo>
                  <a:pt x="90" y="222"/>
                </a:lnTo>
                <a:lnTo>
                  <a:pt x="90" y="222"/>
                </a:lnTo>
                <a:lnTo>
                  <a:pt x="76" y="216"/>
                </a:lnTo>
                <a:lnTo>
                  <a:pt x="62" y="208"/>
                </a:lnTo>
                <a:lnTo>
                  <a:pt x="50" y="198"/>
                </a:lnTo>
                <a:lnTo>
                  <a:pt x="40" y="186"/>
                </a:lnTo>
                <a:lnTo>
                  <a:pt x="40" y="186"/>
                </a:lnTo>
                <a:close/>
                <a:moveTo>
                  <a:pt x="156" y="222"/>
                </a:moveTo>
                <a:lnTo>
                  <a:pt x="156" y="222"/>
                </a:lnTo>
                <a:lnTo>
                  <a:pt x="168" y="206"/>
                </a:lnTo>
                <a:lnTo>
                  <a:pt x="178" y="186"/>
                </a:lnTo>
                <a:lnTo>
                  <a:pt x="208" y="186"/>
                </a:lnTo>
                <a:lnTo>
                  <a:pt x="208" y="186"/>
                </a:lnTo>
                <a:lnTo>
                  <a:pt x="196" y="198"/>
                </a:lnTo>
                <a:lnTo>
                  <a:pt x="184" y="208"/>
                </a:lnTo>
                <a:lnTo>
                  <a:pt x="172" y="216"/>
                </a:lnTo>
                <a:lnTo>
                  <a:pt x="156" y="222"/>
                </a:lnTo>
                <a:lnTo>
                  <a:pt x="156" y="222"/>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20"/>
          <p:cNvSpPr>
            <a:spLocks noEditPoints="1"/>
          </p:cNvSpPr>
          <p:nvPr/>
        </p:nvSpPr>
        <p:spPr bwMode="auto">
          <a:xfrm>
            <a:off x="2571084" y="2442316"/>
            <a:ext cx="357823" cy="320099"/>
          </a:xfrm>
          <a:custGeom>
            <a:avLst/>
            <a:gdLst/>
            <a:ahLst/>
            <a:cxnLst>
              <a:cxn ang="0">
                <a:pos x="302" y="2"/>
              </a:cxn>
              <a:cxn ang="0">
                <a:pos x="376" y="32"/>
              </a:cxn>
              <a:cxn ang="0">
                <a:pos x="428" y="88"/>
              </a:cxn>
              <a:cxn ang="0">
                <a:pos x="448" y="112"/>
              </a:cxn>
              <a:cxn ang="0">
                <a:pos x="476" y="114"/>
              </a:cxn>
              <a:cxn ang="0">
                <a:pos x="514" y="128"/>
              </a:cxn>
              <a:cxn ang="0">
                <a:pos x="546" y="152"/>
              </a:cxn>
              <a:cxn ang="0">
                <a:pos x="570" y="186"/>
              </a:cxn>
              <a:cxn ang="0">
                <a:pos x="584" y="224"/>
              </a:cxn>
              <a:cxn ang="0">
                <a:pos x="586" y="252"/>
              </a:cxn>
              <a:cxn ang="0">
                <a:pos x="580" y="294"/>
              </a:cxn>
              <a:cxn ang="0">
                <a:pos x="562" y="330"/>
              </a:cxn>
              <a:cxn ang="0">
                <a:pos x="536" y="360"/>
              </a:cxn>
              <a:cxn ang="0">
                <a:pos x="502" y="380"/>
              </a:cxn>
              <a:cxn ang="0">
                <a:pos x="462" y="390"/>
              </a:cxn>
              <a:cxn ang="0">
                <a:pos x="442" y="158"/>
              </a:cxn>
              <a:cxn ang="0">
                <a:pos x="116" y="392"/>
              </a:cxn>
              <a:cxn ang="0">
                <a:pos x="92" y="388"/>
              </a:cxn>
              <a:cxn ang="0">
                <a:pos x="34" y="358"/>
              </a:cxn>
              <a:cxn ang="0">
                <a:pos x="2" y="298"/>
              </a:cxn>
              <a:cxn ang="0">
                <a:pos x="0" y="274"/>
              </a:cxn>
              <a:cxn ang="0">
                <a:pos x="16" y="216"/>
              </a:cxn>
              <a:cxn ang="0">
                <a:pos x="58" y="174"/>
              </a:cxn>
              <a:cxn ang="0">
                <a:pos x="98" y="160"/>
              </a:cxn>
              <a:cxn ang="0">
                <a:pos x="110" y="112"/>
              </a:cxn>
              <a:cxn ang="0">
                <a:pos x="134" y="70"/>
              </a:cxn>
              <a:cxn ang="0">
                <a:pos x="168" y="36"/>
              </a:cxn>
              <a:cxn ang="0">
                <a:pos x="210" y="14"/>
              </a:cxn>
              <a:cxn ang="0">
                <a:pos x="258" y="2"/>
              </a:cxn>
              <a:cxn ang="0">
                <a:pos x="180" y="262"/>
              </a:cxn>
              <a:cxn ang="0">
                <a:pos x="180" y="284"/>
              </a:cxn>
              <a:cxn ang="0">
                <a:pos x="180" y="226"/>
              </a:cxn>
              <a:cxn ang="0">
                <a:pos x="180" y="248"/>
              </a:cxn>
              <a:cxn ang="0">
                <a:pos x="180" y="190"/>
              </a:cxn>
              <a:cxn ang="0">
                <a:pos x="180" y="210"/>
              </a:cxn>
              <a:cxn ang="0">
                <a:pos x="160" y="172"/>
              </a:cxn>
              <a:cxn ang="0">
                <a:pos x="160" y="424"/>
              </a:cxn>
              <a:cxn ang="0">
                <a:pos x="448" y="488"/>
              </a:cxn>
              <a:cxn ang="0">
                <a:pos x="448" y="470"/>
              </a:cxn>
              <a:cxn ang="0">
                <a:pos x="194" y="488"/>
              </a:cxn>
              <a:cxn ang="0">
                <a:pos x="194" y="470"/>
              </a:cxn>
              <a:cxn ang="0">
                <a:pos x="336" y="488"/>
              </a:cxn>
              <a:cxn ang="0">
                <a:pos x="336" y="470"/>
              </a:cxn>
              <a:cxn ang="0">
                <a:pos x="374" y="462"/>
              </a:cxn>
              <a:cxn ang="0">
                <a:pos x="342" y="498"/>
              </a:cxn>
              <a:cxn ang="0">
                <a:pos x="354" y="434"/>
              </a:cxn>
              <a:cxn ang="0">
                <a:pos x="374" y="462"/>
              </a:cxn>
              <a:cxn ang="0">
                <a:pos x="244" y="498"/>
              </a:cxn>
              <a:cxn ang="0">
                <a:pos x="214" y="462"/>
              </a:cxn>
              <a:cxn ang="0">
                <a:pos x="232" y="462"/>
              </a:cxn>
              <a:cxn ang="0">
                <a:pos x="408" y="262"/>
              </a:cxn>
              <a:cxn ang="0">
                <a:pos x="320" y="262"/>
              </a:cxn>
              <a:cxn ang="0">
                <a:pos x="408" y="226"/>
              </a:cxn>
              <a:cxn ang="0">
                <a:pos x="320" y="226"/>
              </a:cxn>
              <a:cxn ang="0">
                <a:pos x="408" y="190"/>
              </a:cxn>
              <a:cxn ang="0">
                <a:pos x="320" y="190"/>
              </a:cxn>
              <a:cxn ang="0">
                <a:pos x="426" y="172"/>
              </a:cxn>
              <a:cxn ang="0">
                <a:pos x="302" y="172"/>
              </a:cxn>
            </a:cxnLst>
            <a:rect l="0" t="0" r="r" b="b"/>
            <a:pathLst>
              <a:path w="586" h="498">
                <a:moveTo>
                  <a:pt x="274" y="0"/>
                </a:moveTo>
                <a:lnTo>
                  <a:pt x="274" y="0"/>
                </a:lnTo>
                <a:lnTo>
                  <a:pt x="302" y="2"/>
                </a:lnTo>
                <a:lnTo>
                  <a:pt x="328" y="10"/>
                </a:lnTo>
                <a:lnTo>
                  <a:pt x="354" y="18"/>
                </a:lnTo>
                <a:lnTo>
                  <a:pt x="376" y="32"/>
                </a:lnTo>
                <a:lnTo>
                  <a:pt x="396" y="48"/>
                </a:lnTo>
                <a:lnTo>
                  <a:pt x="414" y="68"/>
                </a:lnTo>
                <a:lnTo>
                  <a:pt x="428" y="88"/>
                </a:lnTo>
                <a:lnTo>
                  <a:pt x="440" y="112"/>
                </a:lnTo>
                <a:lnTo>
                  <a:pt x="440" y="112"/>
                </a:lnTo>
                <a:lnTo>
                  <a:pt x="448" y="112"/>
                </a:lnTo>
                <a:lnTo>
                  <a:pt x="448" y="112"/>
                </a:lnTo>
                <a:lnTo>
                  <a:pt x="462" y="112"/>
                </a:lnTo>
                <a:lnTo>
                  <a:pt x="476" y="114"/>
                </a:lnTo>
                <a:lnTo>
                  <a:pt x="488" y="118"/>
                </a:lnTo>
                <a:lnTo>
                  <a:pt x="502" y="124"/>
                </a:lnTo>
                <a:lnTo>
                  <a:pt x="514" y="128"/>
                </a:lnTo>
                <a:lnTo>
                  <a:pt x="526" y="136"/>
                </a:lnTo>
                <a:lnTo>
                  <a:pt x="536" y="144"/>
                </a:lnTo>
                <a:lnTo>
                  <a:pt x="546" y="152"/>
                </a:lnTo>
                <a:lnTo>
                  <a:pt x="554" y="162"/>
                </a:lnTo>
                <a:lnTo>
                  <a:pt x="562" y="174"/>
                </a:lnTo>
                <a:lnTo>
                  <a:pt x="570" y="186"/>
                </a:lnTo>
                <a:lnTo>
                  <a:pt x="576" y="198"/>
                </a:lnTo>
                <a:lnTo>
                  <a:pt x="580" y="210"/>
                </a:lnTo>
                <a:lnTo>
                  <a:pt x="584" y="224"/>
                </a:lnTo>
                <a:lnTo>
                  <a:pt x="586" y="238"/>
                </a:lnTo>
                <a:lnTo>
                  <a:pt x="586" y="252"/>
                </a:lnTo>
                <a:lnTo>
                  <a:pt x="586" y="252"/>
                </a:lnTo>
                <a:lnTo>
                  <a:pt x="586" y="266"/>
                </a:lnTo>
                <a:lnTo>
                  <a:pt x="584" y="280"/>
                </a:lnTo>
                <a:lnTo>
                  <a:pt x="580" y="294"/>
                </a:lnTo>
                <a:lnTo>
                  <a:pt x="576" y="306"/>
                </a:lnTo>
                <a:lnTo>
                  <a:pt x="570" y="318"/>
                </a:lnTo>
                <a:lnTo>
                  <a:pt x="562" y="330"/>
                </a:lnTo>
                <a:lnTo>
                  <a:pt x="554" y="340"/>
                </a:lnTo>
                <a:lnTo>
                  <a:pt x="546" y="350"/>
                </a:lnTo>
                <a:lnTo>
                  <a:pt x="536" y="360"/>
                </a:lnTo>
                <a:lnTo>
                  <a:pt x="526" y="368"/>
                </a:lnTo>
                <a:lnTo>
                  <a:pt x="514" y="374"/>
                </a:lnTo>
                <a:lnTo>
                  <a:pt x="502" y="380"/>
                </a:lnTo>
                <a:lnTo>
                  <a:pt x="488" y="384"/>
                </a:lnTo>
                <a:lnTo>
                  <a:pt x="476" y="388"/>
                </a:lnTo>
                <a:lnTo>
                  <a:pt x="462" y="390"/>
                </a:lnTo>
                <a:lnTo>
                  <a:pt x="448" y="392"/>
                </a:lnTo>
                <a:lnTo>
                  <a:pt x="442" y="392"/>
                </a:lnTo>
                <a:lnTo>
                  <a:pt x="442" y="158"/>
                </a:lnTo>
                <a:lnTo>
                  <a:pt x="146" y="158"/>
                </a:lnTo>
                <a:lnTo>
                  <a:pt x="146" y="392"/>
                </a:lnTo>
                <a:lnTo>
                  <a:pt x="116" y="392"/>
                </a:lnTo>
                <a:lnTo>
                  <a:pt x="116" y="392"/>
                </a:lnTo>
                <a:lnTo>
                  <a:pt x="104" y="390"/>
                </a:lnTo>
                <a:lnTo>
                  <a:pt x="92" y="388"/>
                </a:lnTo>
                <a:lnTo>
                  <a:pt x="70" y="382"/>
                </a:lnTo>
                <a:lnTo>
                  <a:pt x="52" y="372"/>
                </a:lnTo>
                <a:lnTo>
                  <a:pt x="34" y="358"/>
                </a:lnTo>
                <a:lnTo>
                  <a:pt x="20" y="340"/>
                </a:lnTo>
                <a:lnTo>
                  <a:pt x="10" y="320"/>
                </a:lnTo>
                <a:lnTo>
                  <a:pt x="2" y="298"/>
                </a:lnTo>
                <a:lnTo>
                  <a:pt x="0" y="286"/>
                </a:lnTo>
                <a:lnTo>
                  <a:pt x="0" y="274"/>
                </a:lnTo>
                <a:lnTo>
                  <a:pt x="0" y="274"/>
                </a:lnTo>
                <a:lnTo>
                  <a:pt x="2" y="254"/>
                </a:lnTo>
                <a:lnTo>
                  <a:pt x="8" y="234"/>
                </a:lnTo>
                <a:lnTo>
                  <a:pt x="16" y="216"/>
                </a:lnTo>
                <a:lnTo>
                  <a:pt x="28" y="200"/>
                </a:lnTo>
                <a:lnTo>
                  <a:pt x="42" y="186"/>
                </a:lnTo>
                <a:lnTo>
                  <a:pt x="58" y="174"/>
                </a:lnTo>
                <a:lnTo>
                  <a:pt x="78" y="166"/>
                </a:lnTo>
                <a:lnTo>
                  <a:pt x="98" y="160"/>
                </a:lnTo>
                <a:lnTo>
                  <a:pt x="98" y="160"/>
                </a:lnTo>
                <a:lnTo>
                  <a:pt x="100" y="144"/>
                </a:lnTo>
                <a:lnTo>
                  <a:pt x="104" y="128"/>
                </a:lnTo>
                <a:lnTo>
                  <a:pt x="110" y="112"/>
                </a:lnTo>
                <a:lnTo>
                  <a:pt x="116" y="98"/>
                </a:lnTo>
                <a:lnTo>
                  <a:pt x="124" y="84"/>
                </a:lnTo>
                <a:lnTo>
                  <a:pt x="134" y="70"/>
                </a:lnTo>
                <a:lnTo>
                  <a:pt x="144" y="58"/>
                </a:lnTo>
                <a:lnTo>
                  <a:pt x="154" y="46"/>
                </a:lnTo>
                <a:lnTo>
                  <a:pt x="168" y="36"/>
                </a:lnTo>
                <a:lnTo>
                  <a:pt x="180" y="28"/>
                </a:lnTo>
                <a:lnTo>
                  <a:pt x="194" y="20"/>
                </a:lnTo>
                <a:lnTo>
                  <a:pt x="210" y="14"/>
                </a:lnTo>
                <a:lnTo>
                  <a:pt x="224" y="8"/>
                </a:lnTo>
                <a:lnTo>
                  <a:pt x="242" y="4"/>
                </a:lnTo>
                <a:lnTo>
                  <a:pt x="258" y="2"/>
                </a:lnTo>
                <a:lnTo>
                  <a:pt x="274" y="0"/>
                </a:lnTo>
                <a:lnTo>
                  <a:pt x="274" y="0"/>
                </a:lnTo>
                <a:close/>
                <a:moveTo>
                  <a:pt x="180" y="262"/>
                </a:moveTo>
                <a:lnTo>
                  <a:pt x="266" y="262"/>
                </a:lnTo>
                <a:lnTo>
                  <a:pt x="266" y="284"/>
                </a:lnTo>
                <a:lnTo>
                  <a:pt x="180" y="284"/>
                </a:lnTo>
                <a:lnTo>
                  <a:pt x="180" y="262"/>
                </a:lnTo>
                <a:lnTo>
                  <a:pt x="180" y="262"/>
                </a:lnTo>
                <a:close/>
                <a:moveTo>
                  <a:pt x="180" y="226"/>
                </a:moveTo>
                <a:lnTo>
                  <a:pt x="266" y="226"/>
                </a:lnTo>
                <a:lnTo>
                  <a:pt x="266" y="248"/>
                </a:lnTo>
                <a:lnTo>
                  <a:pt x="180" y="248"/>
                </a:lnTo>
                <a:lnTo>
                  <a:pt x="180" y="226"/>
                </a:lnTo>
                <a:lnTo>
                  <a:pt x="180" y="226"/>
                </a:lnTo>
                <a:close/>
                <a:moveTo>
                  <a:pt x="180" y="190"/>
                </a:moveTo>
                <a:lnTo>
                  <a:pt x="266" y="190"/>
                </a:lnTo>
                <a:lnTo>
                  <a:pt x="266" y="210"/>
                </a:lnTo>
                <a:lnTo>
                  <a:pt x="180" y="210"/>
                </a:lnTo>
                <a:lnTo>
                  <a:pt x="180" y="190"/>
                </a:lnTo>
                <a:lnTo>
                  <a:pt x="180" y="190"/>
                </a:lnTo>
                <a:close/>
                <a:moveTo>
                  <a:pt x="160" y="172"/>
                </a:moveTo>
                <a:lnTo>
                  <a:pt x="284" y="172"/>
                </a:lnTo>
                <a:lnTo>
                  <a:pt x="284" y="424"/>
                </a:lnTo>
                <a:lnTo>
                  <a:pt x="160" y="424"/>
                </a:lnTo>
                <a:lnTo>
                  <a:pt x="160" y="172"/>
                </a:lnTo>
                <a:lnTo>
                  <a:pt x="160" y="172"/>
                </a:lnTo>
                <a:close/>
                <a:moveTo>
                  <a:pt x="448" y="488"/>
                </a:moveTo>
                <a:lnTo>
                  <a:pt x="392" y="488"/>
                </a:lnTo>
                <a:lnTo>
                  <a:pt x="392" y="470"/>
                </a:lnTo>
                <a:lnTo>
                  <a:pt x="448" y="470"/>
                </a:lnTo>
                <a:lnTo>
                  <a:pt x="448" y="488"/>
                </a:lnTo>
                <a:lnTo>
                  <a:pt x="448" y="488"/>
                </a:lnTo>
                <a:close/>
                <a:moveTo>
                  <a:pt x="194" y="488"/>
                </a:moveTo>
                <a:lnTo>
                  <a:pt x="138" y="488"/>
                </a:lnTo>
                <a:lnTo>
                  <a:pt x="138" y="470"/>
                </a:lnTo>
                <a:lnTo>
                  <a:pt x="194" y="470"/>
                </a:lnTo>
                <a:lnTo>
                  <a:pt x="194" y="488"/>
                </a:lnTo>
                <a:lnTo>
                  <a:pt x="194" y="488"/>
                </a:lnTo>
                <a:close/>
                <a:moveTo>
                  <a:pt x="336" y="488"/>
                </a:moveTo>
                <a:lnTo>
                  <a:pt x="250" y="488"/>
                </a:lnTo>
                <a:lnTo>
                  <a:pt x="250" y="470"/>
                </a:lnTo>
                <a:lnTo>
                  <a:pt x="336" y="470"/>
                </a:lnTo>
                <a:lnTo>
                  <a:pt x="336" y="488"/>
                </a:lnTo>
                <a:lnTo>
                  <a:pt x="336" y="488"/>
                </a:lnTo>
                <a:close/>
                <a:moveTo>
                  <a:pt x="374" y="462"/>
                </a:moveTo>
                <a:lnTo>
                  <a:pt x="386" y="462"/>
                </a:lnTo>
                <a:lnTo>
                  <a:pt x="386" y="498"/>
                </a:lnTo>
                <a:lnTo>
                  <a:pt x="342" y="498"/>
                </a:lnTo>
                <a:lnTo>
                  <a:pt x="342" y="462"/>
                </a:lnTo>
                <a:lnTo>
                  <a:pt x="354" y="462"/>
                </a:lnTo>
                <a:lnTo>
                  <a:pt x="354" y="434"/>
                </a:lnTo>
                <a:lnTo>
                  <a:pt x="374" y="434"/>
                </a:lnTo>
                <a:lnTo>
                  <a:pt x="374" y="462"/>
                </a:lnTo>
                <a:lnTo>
                  <a:pt x="374" y="462"/>
                </a:lnTo>
                <a:close/>
                <a:moveTo>
                  <a:pt x="232" y="462"/>
                </a:moveTo>
                <a:lnTo>
                  <a:pt x="244" y="462"/>
                </a:lnTo>
                <a:lnTo>
                  <a:pt x="244" y="498"/>
                </a:lnTo>
                <a:lnTo>
                  <a:pt x="202" y="498"/>
                </a:lnTo>
                <a:lnTo>
                  <a:pt x="202" y="462"/>
                </a:lnTo>
                <a:lnTo>
                  <a:pt x="214" y="462"/>
                </a:lnTo>
                <a:lnTo>
                  <a:pt x="214" y="434"/>
                </a:lnTo>
                <a:lnTo>
                  <a:pt x="232" y="434"/>
                </a:lnTo>
                <a:lnTo>
                  <a:pt x="232" y="462"/>
                </a:lnTo>
                <a:lnTo>
                  <a:pt x="232" y="462"/>
                </a:lnTo>
                <a:close/>
                <a:moveTo>
                  <a:pt x="320" y="262"/>
                </a:moveTo>
                <a:lnTo>
                  <a:pt x="408" y="262"/>
                </a:lnTo>
                <a:lnTo>
                  <a:pt x="408" y="284"/>
                </a:lnTo>
                <a:lnTo>
                  <a:pt x="320" y="284"/>
                </a:lnTo>
                <a:lnTo>
                  <a:pt x="320" y="262"/>
                </a:lnTo>
                <a:lnTo>
                  <a:pt x="320" y="262"/>
                </a:lnTo>
                <a:close/>
                <a:moveTo>
                  <a:pt x="320" y="226"/>
                </a:moveTo>
                <a:lnTo>
                  <a:pt x="408" y="226"/>
                </a:lnTo>
                <a:lnTo>
                  <a:pt x="408" y="248"/>
                </a:lnTo>
                <a:lnTo>
                  <a:pt x="320" y="248"/>
                </a:lnTo>
                <a:lnTo>
                  <a:pt x="320" y="226"/>
                </a:lnTo>
                <a:lnTo>
                  <a:pt x="320" y="226"/>
                </a:lnTo>
                <a:close/>
                <a:moveTo>
                  <a:pt x="320" y="190"/>
                </a:moveTo>
                <a:lnTo>
                  <a:pt x="408" y="190"/>
                </a:lnTo>
                <a:lnTo>
                  <a:pt x="408" y="210"/>
                </a:lnTo>
                <a:lnTo>
                  <a:pt x="320" y="210"/>
                </a:lnTo>
                <a:lnTo>
                  <a:pt x="320" y="190"/>
                </a:lnTo>
                <a:lnTo>
                  <a:pt x="320" y="190"/>
                </a:lnTo>
                <a:close/>
                <a:moveTo>
                  <a:pt x="302" y="172"/>
                </a:moveTo>
                <a:lnTo>
                  <a:pt x="426" y="172"/>
                </a:lnTo>
                <a:lnTo>
                  <a:pt x="426" y="424"/>
                </a:lnTo>
                <a:lnTo>
                  <a:pt x="302" y="424"/>
                </a:lnTo>
                <a:lnTo>
                  <a:pt x="302" y="172"/>
                </a:lnTo>
                <a:lnTo>
                  <a:pt x="302" y="172"/>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5" name="组合 643"/>
          <p:cNvGrpSpPr>
            <a:grpSpLocks noChangeAspect="1"/>
          </p:cNvGrpSpPr>
          <p:nvPr/>
        </p:nvGrpSpPr>
        <p:grpSpPr>
          <a:xfrm>
            <a:off x="3320391" y="2462450"/>
            <a:ext cx="293141" cy="288000"/>
            <a:chOff x="-587375" y="3082925"/>
            <a:chExt cx="452437" cy="444500"/>
          </a:xfrm>
          <a:solidFill>
            <a:srgbClr val="00B0F0"/>
          </a:solidFill>
        </p:grpSpPr>
        <p:sp>
          <p:nvSpPr>
            <p:cNvPr id="143" name="Rectangle 6"/>
            <p:cNvSpPr>
              <a:spLocks noChangeArrowheads="1"/>
            </p:cNvSpPr>
            <p:nvPr/>
          </p:nvSpPr>
          <p:spPr bwMode="auto">
            <a:xfrm>
              <a:off x="-454025" y="3213100"/>
              <a:ext cx="182562" cy="1841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44" name="Freeform 7"/>
            <p:cNvSpPr>
              <a:spLocks noEditPoints="1"/>
            </p:cNvSpPr>
            <p:nvPr/>
          </p:nvSpPr>
          <p:spPr bwMode="auto">
            <a:xfrm>
              <a:off x="-587375" y="3082925"/>
              <a:ext cx="452437" cy="444500"/>
            </a:xfrm>
            <a:custGeom>
              <a:avLst/>
              <a:gdLst/>
              <a:ahLst/>
              <a:cxnLst>
                <a:cxn ang="0">
                  <a:pos x="3607" y="2525"/>
                </a:cxn>
                <a:cxn ang="0">
                  <a:pos x="12779" y="2555"/>
                </a:cxn>
                <a:cxn ang="0">
                  <a:pos x="13040" y="2666"/>
                </a:cxn>
                <a:cxn ang="0">
                  <a:pos x="13256" y="2843"/>
                </a:cxn>
                <a:cxn ang="0">
                  <a:pos x="13412" y="3076"/>
                </a:cxn>
                <a:cxn ang="0">
                  <a:pos x="13498" y="3348"/>
                </a:cxn>
                <a:cxn ang="0">
                  <a:pos x="13504" y="12518"/>
                </a:cxn>
                <a:cxn ang="0">
                  <a:pos x="13433" y="12797"/>
                </a:cxn>
                <a:cxn ang="0">
                  <a:pos x="13286" y="13037"/>
                </a:cxn>
                <a:cxn ang="0">
                  <a:pos x="13079" y="13225"/>
                </a:cxn>
                <a:cxn ang="0">
                  <a:pos x="12824" y="13347"/>
                </a:cxn>
                <a:cxn ang="0">
                  <a:pos x="12537" y="13391"/>
                </a:cxn>
                <a:cxn ang="0">
                  <a:pos x="3365" y="13360"/>
                </a:cxn>
                <a:cxn ang="0">
                  <a:pos x="3104" y="13251"/>
                </a:cxn>
                <a:cxn ang="0">
                  <a:pos x="2889" y="13072"/>
                </a:cxn>
                <a:cxn ang="0">
                  <a:pos x="2731" y="12840"/>
                </a:cxn>
                <a:cxn ang="0">
                  <a:pos x="2646" y="12567"/>
                </a:cxn>
                <a:cxn ang="0">
                  <a:pos x="2640" y="3397"/>
                </a:cxn>
                <a:cxn ang="0">
                  <a:pos x="2712" y="3119"/>
                </a:cxn>
                <a:cxn ang="0">
                  <a:pos x="2858" y="2879"/>
                </a:cxn>
                <a:cxn ang="0">
                  <a:pos x="3064" y="2691"/>
                </a:cxn>
                <a:cxn ang="0">
                  <a:pos x="3319" y="2568"/>
                </a:cxn>
                <a:cxn ang="0">
                  <a:pos x="3607" y="2525"/>
                </a:cxn>
                <a:cxn ang="0">
                  <a:pos x="12050" y="3336"/>
                </a:cxn>
                <a:cxn ang="0">
                  <a:pos x="12278" y="3421"/>
                </a:cxn>
                <a:cxn ang="0">
                  <a:pos x="12469" y="3563"/>
                </a:cxn>
                <a:cxn ang="0">
                  <a:pos x="12612" y="3754"/>
                </a:cxn>
                <a:cxn ang="0">
                  <a:pos x="12696" y="3983"/>
                </a:cxn>
                <a:cxn ang="0">
                  <a:pos x="12712" y="11809"/>
                </a:cxn>
                <a:cxn ang="0">
                  <a:pos x="12663" y="12051"/>
                </a:cxn>
                <a:cxn ang="0">
                  <a:pos x="12547" y="12262"/>
                </a:cxn>
                <a:cxn ang="0">
                  <a:pos x="12379" y="12431"/>
                </a:cxn>
                <a:cxn ang="0">
                  <a:pos x="12168" y="12546"/>
                </a:cxn>
                <a:cxn ang="0">
                  <a:pos x="11926" y="12595"/>
                </a:cxn>
                <a:cxn ang="0">
                  <a:pos x="4094" y="12579"/>
                </a:cxn>
                <a:cxn ang="0">
                  <a:pos x="3865" y="12496"/>
                </a:cxn>
                <a:cxn ang="0">
                  <a:pos x="3674" y="12353"/>
                </a:cxn>
                <a:cxn ang="0">
                  <a:pos x="3531" y="12162"/>
                </a:cxn>
                <a:cxn ang="0">
                  <a:pos x="3448" y="11934"/>
                </a:cxn>
                <a:cxn ang="0">
                  <a:pos x="3432" y="4106"/>
                </a:cxn>
                <a:cxn ang="0">
                  <a:pos x="3482" y="3865"/>
                </a:cxn>
                <a:cxn ang="0">
                  <a:pos x="3596" y="3654"/>
                </a:cxn>
                <a:cxn ang="0">
                  <a:pos x="3765" y="3485"/>
                </a:cxn>
                <a:cxn ang="0">
                  <a:pos x="3976" y="3370"/>
                </a:cxn>
                <a:cxn ang="0">
                  <a:pos x="4219" y="3320"/>
                </a:cxn>
                <a:cxn ang="0">
                  <a:pos x="3942" y="14186"/>
                </a:cxn>
                <a:cxn ang="0">
                  <a:pos x="7548" y="14186"/>
                </a:cxn>
                <a:cxn ang="0">
                  <a:pos x="10346" y="14186"/>
                </a:cxn>
                <a:cxn ang="0">
                  <a:pos x="12149" y="15960"/>
                </a:cxn>
                <a:cxn ang="0">
                  <a:pos x="0" y="3857"/>
                </a:cxn>
                <a:cxn ang="0">
                  <a:pos x="1775" y="5659"/>
                </a:cxn>
                <a:cxn ang="0">
                  <a:pos x="1775" y="9262"/>
                </a:cxn>
                <a:cxn ang="0">
                  <a:pos x="1775" y="12059"/>
                </a:cxn>
                <a:cxn ang="0">
                  <a:pos x="14470" y="4852"/>
                </a:cxn>
                <a:cxn ang="0">
                  <a:pos x="14470" y="5659"/>
                </a:cxn>
                <a:cxn ang="0">
                  <a:pos x="16245" y="7460"/>
                </a:cxn>
                <a:cxn ang="0">
                  <a:pos x="16245" y="11063"/>
                </a:cxn>
                <a:cxn ang="0">
                  <a:pos x="4938" y="0"/>
                </a:cxn>
                <a:cxn ang="0">
                  <a:pos x="6741" y="1774"/>
                </a:cxn>
                <a:cxn ang="0">
                  <a:pos x="7548" y="1774"/>
                </a:cxn>
                <a:cxn ang="0">
                  <a:pos x="9351" y="0"/>
                </a:cxn>
              </a:cxnLst>
              <a:rect l="0" t="0" r="r" b="b"/>
              <a:pathLst>
                <a:path w="16245" h="15960">
                  <a:moveTo>
                    <a:pt x="11153" y="0"/>
                  </a:moveTo>
                  <a:lnTo>
                    <a:pt x="12149" y="0"/>
                  </a:lnTo>
                  <a:lnTo>
                    <a:pt x="12149" y="1774"/>
                  </a:lnTo>
                  <a:lnTo>
                    <a:pt x="11153" y="1774"/>
                  </a:lnTo>
                  <a:lnTo>
                    <a:pt x="11153" y="0"/>
                  </a:lnTo>
                  <a:close/>
                  <a:moveTo>
                    <a:pt x="3607" y="2525"/>
                  </a:moveTo>
                  <a:lnTo>
                    <a:pt x="12537" y="2525"/>
                  </a:lnTo>
                  <a:lnTo>
                    <a:pt x="12586" y="2526"/>
                  </a:lnTo>
                  <a:lnTo>
                    <a:pt x="12636" y="2530"/>
                  </a:lnTo>
                  <a:lnTo>
                    <a:pt x="12684" y="2536"/>
                  </a:lnTo>
                  <a:lnTo>
                    <a:pt x="12732" y="2544"/>
                  </a:lnTo>
                  <a:lnTo>
                    <a:pt x="12779" y="2555"/>
                  </a:lnTo>
                  <a:lnTo>
                    <a:pt x="12824" y="2568"/>
                  </a:lnTo>
                  <a:lnTo>
                    <a:pt x="12870" y="2583"/>
                  </a:lnTo>
                  <a:lnTo>
                    <a:pt x="12914" y="2601"/>
                  </a:lnTo>
                  <a:lnTo>
                    <a:pt x="12957" y="2621"/>
                  </a:lnTo>
                  <a:lnTo>
                    <a:pt x="12999" y="2642"/>
                  </a:lnTo>
                  <a:lnTo>
                    <a:pt x="13040" y="2666"/>
                  </a:lnTo>
                  <a:lnTo>
                    <a:pt x="13079" y="2691"/>
                  </a:lnTo>
                  <a:lnTo>
                    <a:pt x="13117" y="2718"/>
                  </a:lnTo>
                  <a:lnTo>
                    <a:pt x="13154" y="2747"/>
                  </a:lnTo>
                  <a:lnTo>
                    <a:pt x="13189" y="2777"/>
                  </a:lnTo>
                  <a:lnTo>
                    <a:pt x="13223" y="2810"/>
                  </a:lnTo>
                  <a:lnTo>
                    <a:pt x="13256" y="2843"/>
                  </a:lnTo>
                  <a:lnTo>
                    <a:pt x="13286" y="2879"/>
                  </a:lnTo>
                  <a:lnTo>
                    <a:pt x="13315" y="2916"/>
                  </a:lnTo>
                  <a:lnTo>
                    <a:pt x="13342" y="2954"/>
                  </a:lnTo>
                  <a:lnTo>
                    <a:pt x="13368" y="2993"/>
                  </a:lnTo>
                  <a:lnTo>
                    <a:pt x="13391" y="3034"/>
                  </a:lnTo>
                  <a:lnTo>
                    <a:pt x="13412" y="3076"/>
                  </a:lnTo>
                  <a:lnTo>
                    <a:pt x="13433" y="3119"/>
                  </a:lnTo>
                  <a:lnTo>
                    <a:pt x="13450" y="3163"/>
                  </a:lnTo>
                  <a:lnTo>
                    <a:pt x="13465" y="3208"/>
                  </a:lnTo>
                  <a:lnTo>
                    <a:pt x="13478" y="3254"/>
                  </a:lnTo>
                  <a:lnTo>
                    <a:pt x="13489" y="3301"/>
                  </a:lnTo>
                  <a:lnTo>
                    <a:pt x="13498" y="3348"/>
                  </a:lnTo>
                  <a:lnTo>
                    <a:pt x="13504" y="3397"/>
                  </a:lnTo>
                  <a:lnTo>
                    <a:pt x="13508" y="3447"/>
                  </a:lnTo>
                  <a:lnTo>
                    <a:pt x="13509" y="3496"/>
                  </a:lnTo>
                  <a:lnTo>
                    <a:pt x="13509" y="12420"/>
                  </a:lnTo>
                  <a:lnTo>
                    <a:pt x="13508" y="12469"/>
                  </a:lnTo>
                  <a:lnTo>
                    <a:pt x="13504" y="12518"/>
                  </a:lnTo>
                  <a:lnTo>
                    <a:pt x="13498" y="12567"/>
                  </a:lnTo>
                  <a:lnTo>
                    <a:pt x="13489" y="12615"/>
                  </a:lnTo>
                  <a:lnTo>
                    <a:pt x="13478" y="12662"/>
                  </a:lnTo>
                  <a:lnTo>
                    <a:pt x="13465" y="12708"/>
                  </a:lnTo>
                  <a:lnTo>
                    <a:pt x="13450" y="12753"/>
                  </a:lnTo>
                  <a:lnTo>
                    <a:pt x="13433" y="12797"/>
                  </a:lnTo>
                  <a:lnTo>
                    <a:pt x="13412" y="12840"/>
                  </a:lnTo>
                  <a:lnTo>
                    <a:pt x="13391" y="12881"/>
                  </a:lnTo>
                  <a:lnTo>
                    <a:pt x="13368" y="12923"/>
                  </a:lnTo>
                  <a:lnTo>
                    <a:pt x="13342" y="12962"/>
                  </a:lnTo>
                  <a:lnTo>
                    <a:pt x="13315" y="13000"/>
                  </a:lnTo>
                  <a:lnTo>
                    <a:pt x="13286" y="13037"/>
                  </a:lnTo>
                  <a:lnTo>
                    <a:pt x="13256" y="13072"/>
                  </a:lnTo>
                  <a:lnTo>
                    <a:pt x="13223" y="13106"/>
                  </a:lnTo>
                  <a:lnTo>
                    <a:pt x="13189" y="13138"/>
                  </a:lnTo>
                  <a:lnTo>
                    <a:pt x="13154" y="13169"/>
                  </a:lnTo>
                  <a:lnTo>
                    <a:pt x="13117" y="13198"/>
                  </a:lnTo>
                  <a:lnTo>
                    <a:pt x="13079" y="13225"/>
                  </a:lnTo>
                  <a:lnTo>
                    <a:pt x="13040" y="13251"/>
                  </a:lnTo>
                  <a:lnTo>
                    <a:pt x="12999" y="13274"/>
                  </a:lnTo>
                  <a:lnTo>
                    <a:pt x="12957" y="13295"/>
                  </a:lnTo>
                  <a:lnTo>
                    <a:pt x="12914" y="13315"/>
                  </a:lnTo>
                  <a:lnTo>
                    <a:pt x="12870" y="13332"/>
                  </a:lnTo>
                  <a:lnTo>
                    <a:pt x="12824" y="13347"/>
                  </a:lnTo>
                  <a:lnTo>
                    <a:pt x="12779" y="13360"/>
                  </a:lnTo>
                  <a:lnTo>
                    <a:pt x="12732" y="13372"/>
                  </a:lnTo>
                  <a:lnTo>
                    <a:pt x="12684" y="13380"/>
                  </a:lnTo>
                  <a:lnTo>
                    <a:pt x="12636" y="13387"/>
                  </a:lnTo>
                  <a:lnTo>
                    <a:pt x="12586" y="13390"/>
                  </a:lnTo>
                  <a:lnTo>
                    <a:pt x="12537" y="13391"/>
                  </a:lnTo>
                  <a:lnTo>
                    <a:pt x="3607" y="13391"/>
                  </a:lnTo>
                  <a:lnTo>
                    <a:pt x="3558" y="13390"/>
                  </a:lnTo>
                  <a:lnTo>
                    <a:pt x="3509" y="13387"/>
                  </a:lnTo>
                  <a:lnTo>
                    <a:pt x="3460" y="13380"/>
                  </a:lnTo>
                  <a:lnTo>
                    <a:pt x="3412" y="13372"/>
                  </a:lnTo>
                  <a:lnTo>
                    <a:pt x="3365" y="13360"/>
                  </a:lnTo>
                  <a:lnTo>
                    <a:pt x="3319" y="13347"/>
                  </a:lnTo>
                  <a:lnTo>
                    <a:pt x="3273" y="13332"/>
                  </a:lnTo>
                  <a:lnTo>
                    <a:pt x="3230" y="13315"/>
                  </a:lnTo>
                  <a:lnTo>
                    <a:pt x="3187" y="13295"/>
                  </a:lnTo>
                  <a:lnTo>
                    <a:pt x="3144" y="13274"/>
                  </a:lnTo>
                  <a:lnTo>
                    <a:pt x="3104" y="13251"/>
                  </a:lnTo>
                  <a:lnTo>
                    <a:pt x="3064" y="13225"/>
                  </a:lnTo>
                  <a:lnTo>
                    <a:pt x="3027" y="13198"/>
                  </a:lnTo>
                  <a:lnTo>
                    <a:pt x="2990" y="13169"/>
                  </a:lnTo>
                  <a:lnTo>
                    <a:pt x="2955" y="13138"/>
                  </a:lnTo>
                  <a:lnTo>
                    <a:pt x="2921" y="13106"/>
                  </a:lnTo>
                  <a:lnTo>
                    <a:pt x="2889" y="13072"/>
                  </a:lnTo>
                  <a:lnTo>
                    <a:pt x="2858" y="13037"/>
                  </a:lnTo>
                  <a:lnTo>
                    <a:pt x="2829" y="13000"/>
                  </a:lnTo>
                  <a:lnTo>
                    <a:pt x="2801" y="12962"/>
                  </a:lnTo>
                  <a:lnTo>
                    <a:pt x="2776" y="12923"/>
                  </a:lnTo>
                  <a:lnTo>
                    <a:pt x="2753" y="12881"/>
                  </a:lnTo>
                  <a:lnTo>
                    <a:pt x="2731" y="12840"/>
                  </a:lnTo>
                  <a:lnTo>
                    <a:pt x="2712" y="12797"/>
                  </a:lnTo>
                  <a:lnTo>
                    <a:pt x="2694" y="12753"/>
                  </a:lnTo>
                  <a:lnTo>
                    <a:pt x="2678" y="12708"/>
                  </a:lnTo>
                  <a:lnTo>
                    <a:pt x="2665" y="12662"/>
                  </a:lnTo>
                  <a:lnTo>
                    <a:pt x="2655" y="12615"/>
                  </a:lnTo>
                  <a:lnTo>
                    <a:pt x="2646" y="12567"/>
                  </a:lnTo>
                  <a:lnTo>
                    <a:pt x="2640" y="12518"/>
                  </a:lnTo>
                  <a:lnTo>
                    <a:pt x="2637" y="12469"/>
                  </a:lnTo>
                  <a:lnTo>
                    <a:pt x="2635" y="12420"/>
                  </a:lnTo>
                  <a:lnTo>
                    <a:pt x="2635" y="3496"/>
                  </a:lnTo>
                  <a:lnTo>
                    <a:pt x="2637" y="3447"/>
                  </a:lnTo>
                  <a:lnTo>
                    <a:pt x="2640" y="3397"/>
                  </a:lnTo>
                  <a:lnTo>
                    <a:pt x="2646" y="3348"/>
                  </a:lnTo>
                  <a:lnTo>
                    <a:pt x="2655" y="3301"/>
                  </a:lnTo>
                  <a:lnTo>
                    <a:pt x="2665" y="3254"/>
                  </a:lnTo>
                  <a:lnTo>
                    <a:pt x="2678" y="3208"/>
                  </a:lnTo>
                  <a:lnTo>
                    <a:pt x="2694" y="3163"/>
                  </a:lnTo>
                  <a:lnTo>
                    <a:pt x="2712" y="3119"/>
                  </a:lnTo>
                  <a:lnTo>
                    <a:pt x="2731" y="3076"/>
                  </a:lnTo>
                  <a:lnTo>
                    <a:pt x="2753" y="3034"/>
                  </a:lnTo>
                  <a:lnTo>
                    <a:pt x="2776" y="2993"/>
                  </a:lnTo>
                  <a:lnTo>
                    <a:pt x="2801" y="2954"/>
                  </a:lnTo>
                  <a:lnTo>
                    <a:pt x="2829" y="2916"/>
                  </a:lnTo>
                  <a:lnTo>
                    <a:pt x="2858" y="2879"/>
                  </a:lnTo>
                  <a:lnTo>
                    <a:pt x="2889" y="2843"/>
                  </a:lnTo>
                  <a:lnTo>
                    <a:pt x="2921" y="2810"/>
                  </a:lnTo>
                  <a:lnTo>
                    <a:pt x="2955" y="2777"/>
                  </a:lnTo>
                  <a:lnTo>
                    <a:pt x="2990" y="2747"/>
                  </a:lnTo>
                  <a:lnTo>
                    <a:pt x="3027" y="2718"/>
                  </a:lnTo>
                  <a:lnTo>
                    <a:pt x="3064" y="2691"/>
                  </a:lnTo>
                  <a:lnTo>
                    <a:pt x="3104" y="2666"/>
                  </a:lnTo>
                  <a:lnTo>
                    <a:pt x="3144" y="2642"/>
                  </a:lnTo>
                  <a:lnTo>
                    <a:pt x="3187" y="2621"/>
                  </a:lnTo>
                  <a:lnTo>
                    <a:pt x="3230" y="2601"/>
                  </a:lnTo>
                  <a:lnTo>
                    <a:pt x="3273" y="2583"/>
                  </a:lnTo>
                  <a:lnTo>
                    <a:pt x="3319" y="2568"/>
                  </a:lnTo>
                  <a:lnTo>
                    <a:pt x="3365" y="2555"/>
                  </a:lnTo>
                  <a:lnTo>
                    <a:pt x="3412" y="2544"/>
                  </a:lnTo>
                  <a:lnTo>
                    <a:pt x="3460" y="2536"/>
                  </a:lnTo>
                  <a:lnTo>
                    <a:pt x="3509" y="2530"/>
                  </a:lnTo>
                  <a:lnTo>
                    <a:pt x="3558" y="2526"/>
                  </a:lnTo>
                  <a:lnTo>
                    <a:pt x="3607" y="2525"/>
                  </a:lnTo>
                  <a:close/>
                  <a:moveTo>
                    <a:pt x="4261" y="3319"/>
                  </a:moveTo>
                  <a:lnTo>
                    <a:pt x="11883" y="3319"/>
                  </a:lnTo>
                  <a:lnTo>
                    <a:pt x="11926" y="3320"/>
                  </a:lnTo>
                  <a:lnTo>
                    <a:pt x="11967" y="3324"/>
                  </a:lnTo>
                  <a:lnTo>
                    <a:pt x="12009" y="3329"/>
                  </a:lnTo>
                  <a:lnTo>
                    <a:pt x="12050" y="3336"/>
                  </a:lnTo>
                  <a:lnTo>
                    <a:pt x="12090" y="3345"/>
                  </a:lnTo>
                  <a:lnTo>
                    <a:pt x="12129" y="3357"/>
                  </a:lnTo>
                  <a:lnTo>
                    <a:pt x="12168" y="3370"/>
                  </a:lnTo>
                  <a:lnTo>
                    <a:pt x="12205" y="3385"/>
                  </a:lnTo>
                  <a:lnTo>
                    <a:pt x="12242" y="3402"/>
                  </a:lnTo>
                  <a:lnTo>
                    <a:pt x="12278" y="3421"/>
                  </a:lnTo>
                  <a:lnTo>
                    <a:pt x="12313" y="3440"/>
                  </a:lnTo>
                  <a:lnTo>
                    <a:pt x="12346" y="3462"/>
                  </a:lnTo>
                  <a:lnTo>
                    <a:pt x="12379" y="3485"/>
                  </a:lnTo>
                  <a:lnTo>
                    <a:pt x="12410" y="3510"/>
                  </a:lnTo>
                  <a:lnTo>
                    <a:pt x="12441" y="3535"/>
                  </a:lnTo>
                  <a:lnTo>
                    <a:pt x="12469" y="3563"/>
                  </a:lnTo>
                  <a:lnTo>
                    <a:pt x="12496" y="3592"/>
                  </a:lnTo>
                  <a:lnTo>
                    <a:pt x="12523" y="3622"/>
                  </a:lnTo>
                  <a:lnTo>
                    <a:pt x="12547" y="3654"/>
                  </a:lnTo>
                  <a:lnTo>
                    <a:pt x="12571" y="3686"/>
                  </a:lnTo>
                  <a:lnTo>
                    <a:pt x="12592" y="3720"/>
                  </a:lnTo>
                  <a:lnTo>
                    <a:pt x="12612" y="3754"/>
                  </a:lnTo>
                  <a:lnTo>
                    <a:pt x="12630" y="3791"/>
                  </a:lnTo>
                  <a:lnTo>
                    <a:pt x="12648" y="3827"/>
                  </a:lnTo>
                  <a:lnTo>
                    <a:pt x="12663" y="3865"/>
                  </a:lnTo>
                  <a:lnTo>
                    <a:pt x="12676" y="3903"/>
                  </a:lnTo>
                  <a:lnTo>
                    <a:pt x="12687" y="3942"/>
                  </a:lnTo>
                  <a:lnTo>
                    <a:pt x="12696" y="3983"/>
                  </a:lnTo>
                  <a:lnTo>
                    <a:pt x="12704" y="4023"/>
                  </a:lnTo>
                  <a:lnTo>
                    <a:pt x="12709" y="4065"/>
                  </a:lnTo>
                  <a:lnTo>
                    <a:pt x="12712" y="4106"/>
                  </a:lnTo>
                  <a:lnTo>
                    <a:pt x="12714" y="4149"/>
                  </a:lnTo>
                  <a:lnTo>
                    <a:pt x="12714" y="11766"/>
                  </a:lnTo>
                  <a:lnTo>
                    <a:pt x="12712" y="11809"/>
                  </a:lnTo>
                  <a:lnTo>
                    <a:pt x="12709" y="11852"/>
                  </a:lnTo>
                  <a:lnTo>
                    <a:pt x="12704" y="11893"/>
                  </a:lnTo>
                  <a:lnTo>
                    <a:pt x="12696" y="11934"/>
                  </a:lnTo>
                  <a:lnTo>
                    <a:pt x="12687" y="11973"/>
                  </a:lnTo>
                  <a:lnTo>
                    <a:pt x="12676" y="12013"/>
                  </a:lnTo>
                  <a:lnTo>
                    <a:pt x="12663" y="12051"/>
                  </a:lnTo>
                  <a:lnTo>
                    <a:pt x="12648" y="12089"/>
                  </a:lnTo>
                  <a:lnTo>
                    <a:pt x="12630" y="12126"/>
                  </a:lnTo>
                  <a:lnTo>
                    <a:pt x="12612" y="12162"/>
                  </a:lnTo>
                  <a:lnTo>
                    <a:pt x="12592" y="12197"/>
                  </a:lnTo>
                  <a:lnTo>
                    <a:pt x="12571" y="12230"/>
                  </a:lnTo>
                  <a:lnTo>
                    <a:pt x="12547" y="12262"/>
                  </a:lnTo>
                  <a:lnTo>
                    <a:pt x="12523" y="12294"/>
                  </a:lnTo>
                  <a:lnTo>
                    <a:pt x="12496" y="12323"/>
                  </a:lnTo>
                  <a:lnTo>
                    <a:pt x="12469" y="12353"/>
                  </a:lnTo>
                  <a:lnTo>
                    <a:pt x="12441" y="12380"/>
                  </a:lnTo>
                  <a:lnTo>
                    <a:pt x="12410" y="12407"/>
                  </a:lnTo>
                  <a:lnTo>
                    <a:pt x="12379" y="12431"/>
                  </a:lnTo>
                  <a:lnTo>
                    <a:pt x="12346" y="12454"/>
                  </a:lnTo>
                  <a:lnTo>
                    <a:pt x="12313" y="12476"/>
                  </a:lnTo>
                  <a:lnTo>
                    <a:pt x="12278" y="12496"/>
                  </a:lnTo>
                  <a:lnTo>
                    <a:pt x="12242" y="12514"/>
                  </a:lnTo>
                  <a:lnTo>
                    <a:pt x="12205" y="12530"/>
                  </a:lnTo>
                  <a:lnTo>
                    <a:pt x="12168" y="12546"/>
                  </a:lnTo>
                  <a:lnTo>
                    <a:pt x="12129" y="12559"/>
                  </a:lnTo>
                  <a:lnTo>
                    <a:pt x="12090" y="12570"/>
                  </a:lnTo>
                  <a:lnTo>
                    <a:pt x="12050" y="12579"/>
                  </a:lnTo>
                  <a:lnTo>
                    <a:pt x="12009" y="12587"/>
                  </a:lnTo>
                  <a:lnTo>
                    <a:pt x="11967" y="12592"/>
                  </a:lnTo>
                  <a:lnTo>
                    <a:pt x="11926" y="12595"/>
                  </a:lnTo>
                  <a:lnTo>
                    <a:pt x="11883" y="12596"/>
                  </a:lnTo>
                  <a:lnTo>
                    <a:pt x="4261" y="12596"/>
                  </a:lnTo>
                  <a:lnTo>
                    <a:pt x="4219" y="12595"/>
                  </a:lnTo>
                  <a:lnTo>
                    <a:pt x="4176" y="12592"/>
                  </a:lnTo>
                  <a:lnTo>
                    <a:pt x="4134" y="12587"/>
                  </a:lnTo>
                  <a:lnTo>
                    <a:pt x="4094" y="12579"/>
                  </a:lnTo>
                  <a:lnTo>
                    <a:pt x="4054" y="12570"/>
                  </a:lnTo>
                  <a:lnTo>
                    <a:pt x="4015" y="12559"/>
                  </a:lnTo>
                  <a:lnTo>
                    <a:pt x="3976" y="12546"/>
                  </a:lnTo>
                  <a:lnTo>
                    <a:pt x="3938" y="12530"/>
                  </a:lnTo>
                  <a:lnTo>
                    <a:pt x="3902" y="12514"/>
                  </a:lnTo>
                  <a:lnTo>
                    <a:pt x="3865" y="12496"/>
                  </a:lnTo>
                  <a:lnTo>
                    <a:pt x="3831" y="12476"/>
                  </a:lnTo>
                  <a:lnTo>
                    <a:pt x="3797" y="12454"/>
                  </a:lnTo>
                  <a:lnTo>
                    <a:pt x="3765" y="12431"/>
                  </a:lnTo>
                  <a:lnTo>
                    <a:pt x="3733" y="12407"/>
                  </a:lnTo>
                  <a:lnTo>
                    <a:pt x="3703" y="12380"/>
                  </a:lnTo>
                  <a:lnTo>
                    <a:pt x="3674" y="12353"/>
                  </a:lnTo>
                  <a:lnTo>
                    <a:pt x="3647" y="12323"/>
                  </a:lnTo>
                  <a:lnTo>
                    <a:pt x="3621" y="12294"/>
                  </a:lnTo>
                  <a:lnTo>
                    <a:pt x="3596" y="12262"/>
                  </a:lnTo>
                  <a:lnTo>
                    <a:pt x="3573" y="12230"/>
                  </a:lnTo>
                  <a:lnTo>
                    <a:pt x="3552" y="12197"/>
                  </a:lnTo>
                  <a:lnTo>
                    <a:pt x="3531" y="12162"/>
                  </a:lnTo>
                  <a:lnTo>
                    <a:pt x="3513" y="12126"/>
                  </a:lnTo>
                  <a:lnTo>
                    <a:pt x="3496" y="12089"/>
                  </a:lnTo>
                  <a:lnTo>
                    <a:pt x="3482" y="12051"/>
                  </a:lnTo>
                  <a:lnTo>
                    <a:pt x="3468" y="12013"/>
                  </a:lnTo>
                  <a:lnTo>
                    <a:pt x="3457" y="11973"/>
                  </a:lnTo>
                  <a:lnTo>
                    <a:pt x="3448" y="11934"/>
                  </a:lnTo>
                  <a:lnTo>
                    <a:pt x="3440" y="11893"/>
                  </a:lnTo>
                  <a:lnTo>
                    <a:pt x="3435" y="11852"/>
                  </a:lnTo>
                  <a:lnTo>
                    <a:pt x="3432" y="11809"/>
                  </a:lnTo>
                  <a:lnTo>
                    <a:pt x="3431" y="11766"/>
                  </a:lnTo>
                  <a:lnTo>
                    <a:pt x="3431" y="4149"/>
                  </a:lnTo>
                  <a:lnTo>
                    <a:pt x="3432" y="4106"/>
                  </a:lnTo>
                  <a:lnTo>
                    <a:pt x="3435" y="4065"/>
                  </a:lnTo>
                  <a:lnTo>
                    <a:pt x="3440" y="4023"/>
                  </a:lnTo>
                  <a:lnTo>
                    <a:pt x="3448" y="3983"/>
                  </a:lnTo>
                  <a:lnTo>
                    <a:pt x="3457" y="3942"/>
                  </a:lnTo>
                  <a:lnTo>
                    <a:pt x="3468" y="3903"/>
                  </a:lnTo>
                  <a:lnTo>
                    <a:pt x="3482" y="3865"/>
                  </a:lnTo>
                  <a:lnTo>
                    <a:pt x="3496" y="3827"/>
                  </a:lnTo>
                  <a:lnTo>
                    <a:pt x="3513" y="3791"/>
                  </a:lnTo>
                  <a:lnTo>
                    <a:pt x="3531" y="3754"/>
                  </a:lnTo>
                  <a:lnTo>
                    <a:pt x="3552" y="3720"/>
                  </a:lnTo>
                  <a:lnTo>
                    <a:pt x="3573" y="3686"/>
                  </a:lnTo>
                  <a:lnTo>
                    <a:pt x="3596" y="3654"/>
                  </a:lnTo>
                  <a:lnTo>
                    <a:pt x="3621" y="3622"/>
                  </a:lnTo>
                  <a:lnTo>
                    <a:pt x="3647" y="3592"/>
                  </a:lnTo>
                  <a:lnTo>
                    <a:pt x="3674" y="3563"/>
                  </a:lnTo>
                  <a:lnTo>
                    <a:pt x="3703" y="3535"/>
                  </a:lnTo>
                  <a:lnTo>
                    <a:pt x="3733" y="3510"/>
                  </a:lnTo>
                  <a:lnTo>
                    <a:pt x="3765" y="3485"/>
                  </a:lnTo>
                  <a:lnTo>
                    <a:pt x="3797" y="3462"/>
                  </a:lnTo>
                  <a:lnTo>
                    <a:pt x="3831" y="3440"/>
                  </a:lnTo>
                  <a:lnTo>
                    <a:pt x="3865" y="3421"/>
                  </a:lnTo>
                  <a:lnTo>
                    <a:pt x="3902" y="3402"/>
                  </a:lnTo>
                  <a:lnTo>
                    <a:pt x="3938" y="3385"/>
                  </a:lnTo>
                  <a:lnTo>
                    <a:pt x="3976" y="3370"/>
                  </a:lnTo>
                  <a:lnTo>
                    <a:pt x="4015" y="3357"/>
                  </a:lnTo>
                  <a:lnTo>
                    <a:pt x="4054" y="3345"/>
                  </a:lnTo>
                  <a:lnTo>
                    <a:pt x="4094" y="3336"/>
                  </a:lnTo>
                  <a:lnTo>
                    <a:pt x="4134" y="3329"/>
                  </a:lnTo>
                  <a:lnTo>
                    <a:pt x="4176" y="3324"/>
                  </a:lnTo>
                  <a:lnTo>
                    <a:pt x="4219" y="3320"/>
                  </a:lnTo>
                  <a:lnTo>
                    <a:pt x="4261" y="3319"/>
                  </a:lnTo>
                  <a:close/>
                  <a:moveTo>
                    <a:pt x="3942" y="14186"/>
                  </a:moveTo>
                  <a:lnTo>
                    <a:pt x="4938" y="14186"/>
                  </a:lnTo>
                  <a:lnTo>
                    <a:pt x="4938" y="15960"/>
                  </a:lnTo>
                  <a:lnTo>
                    <a:pt x="3942" y="15960"/>
                  </a:lnTo>
                  <a:lnTo>
                    <a:pt x="3942" y="14186"/>
                  </a:lnTo>
                  <a:close/>
                  <a:moveTo>
                    <a:pt x="5745" y="14186"/>
                  </a:moveTo>
                  <a:lnTo>
                    <a:pt x="6741" y="14186"/>
                  </a:lnTo>
                  <a:lnTo>
                    <a:pt x="6741" y="15960"/>
                  </a:lnTo>
                  <a:lnTo>
                    <a:pt x="5745" y="15960"/>
                  </a:lnTo>
                  <a:lnTo>
                    <a:pt x="5745" y="14186"/>
                  </a:lnTo>
                  <a:close/>
                  <a:moveTo>
                    <a:pt x="7548" y="14186"/>
                  </a:moveTo>
                  <a:lnTo>
                    <a:pt x="8544" y="14186"/>
                  </a:lnTo>
                  <a:lnTo>
                    <a:pt x="8544" y="15960"/>
                  </a:lnTo>
                  <a:lnTo>
                    <a:pt x="7548" y="15960"/>
                  </a:lnTo>
                  <a:lnTo>
                    <a:pt x="7548" y="14186"/>
                  </a:lnTo>
                  <a:close/>
                  <a:moveTo>
                    <a:pt x="9351" y="14186"/>
                  </a:moveTo>
                  <a:lnTo>
                    <a:pt x="10346" y="14186"/>
                  </a:lnTo>
                  <a:lnTo>
                    <a:pt x="10346" y="15960"/>
                  </a:lnTo>
                  <a:lnTo>
                    <a:pt x="9351" y="15960"/>
                  </a:lnTo>
                  <a:lnTo>
                    <a:pt x="9351" y="14186"/>
                  </a:lnTo>
                  <a:close/>
                  <a:moveTo>
                    <a:pt x="11153" y="14186"/>
                  </a:moveTo>
                  <a:lnTo>
                    <a:pt x="12149" y="14186"/>
                  </a:lnTo>
                  <a:lnTo>
                    <a:pt x="12149" y="15960"/>
                  </a:lnTo>
                  <a:lnTo>
                    <a:pt x="11153" y="15960"/>
                  </a:lnTo>
                  <a:lnTo>
                    <a:pt x="11153" y="14186"/>
                  </a:lnTo>
                  <a:close/>
                  <a:moveTo>
                    <a:pt x="1775" y="3857"/>
                  </a:moveTo>
                  <a:lnTo>
                    <a:pt x="1775" y="4852"/>
                  </a:lnTo>
                  <a:lnTo>
                    <a:pt x="0" y="4852"/>
                  </a:lnTo>
                  <a:lnTo>
                    <a:pt x="0" y="3857"/>
                  </a:lnTo>
                  <a:lnTo>
                    <a:pt x="1775" y="3857"/>
                  </a:lnTo>
                  <a:close/>
                  <a:moveTo>
                    <a:pt x="1775" y="5659"/>
                  </a:moveTo>
                  <a:lnTo>
                    <a:pt x="1775" y="6653"/>
                  </a:lnTo>
                  <a:lnTo>
                    <a:pt x="0" y="6653"/>
                  </a:lnTo>
                  <a:lnTo>
                    <a:pt x="0" y="5659"/>
                  </a:lnTo>
                  <a:lnTo>
                    <a:pt x="1775" y="5659"/>
                  </a:lnTo>
                  <a:close/>
                  <a:moveTo>
                    <a:pt x="1775" y="7460"/>
                  </a:moveTo>
                  <a:lnTo>
                    <a:pt x="1775" y="8455"/>
                  </a:lnTo>
                  <a:lnTo>
                    <a:pt x="0" y="8455"/>
                  </a:lnTo>
                  <a:lnTo>
                    <a:pt x="0" y="7460"/>
                  </a:lnTo>
                  <a:lnTo>
                    <a:pt x="1775" y="7460"/>
                  </a:lnTo>
                  <a:close/>
                  <a:moveTo>
                    <a:pt x="1775" y="9262"/>
                  </a:moveTo>
                  <a:lnTo>
                    <a:pt x="1775" y="10256"/>
                  </a:lnTo>
                  <a:lnTo>
                    <a:pt x="0" y="10256"/>
                  </a:lnTo>
                  <a:lnTo>
                    <a:pt x="0" y="9262"/>
                  </a:lnTo>
                  <a:lnTo>
                    <a:pt x="1775" y="9262"/>
                  </a:lnTo>
                  <a:close/>
                  <a:moveTo>
                    <a:pt x="1775" y="11063"/>
                  </a:moveTo>
                  <a:lnTo>
                    <a:pt x="1775" y="12059"/>
                  </a:lnTo>
                  <a:lnTo>
                    <a:pt x="0" y="12059"/>
                  </a:lnTo>
                  <a:lnTo>
                    <a:pt x="0" y="11063"/>
                  </a:lnTo>
                  <a:lnTo>
                    <a:pt x="1775" y="11063"/>
                  </a:lnTo>
                  <a:close/>
                  <a:moveTo>
                    <a:pt x="16245" y="3857"/>
                  </a:moveTo>
                  <a:lnTo>
                    <a:pt x="16245" y="4852"/>
                  </a:lnTo>
                  <a:lnTo>
                    <a:pt x="14470" y="4852"/>
                  </a:lnTo>
                  <a:lnTo>
                    <a:pt x="14470" y="3857"/>
                  </a:lnTo>
                  <a:lnTo>
                    <a:pt x="16245" y="3857"/>
                  </a:lnTo>
                  <a:close/>
                  <a:moveTo>
                    <a:pt x="16245" y="5659"/>
                  </a:moveTo>
                  <a:lnTo>
                    <a:pt x="16245" y="6653"/>
                  </a:lnTo>
                  <a:lnTo>
                    <a:pt x="14470" y="6653"/>
                  </a:lnTo>
                  <a:lnTo>
                    <a:pt x="14470" y="5659"/>
                  </a:lnTo>
                  <a:lnTo>
                    <a:pt x="16245" y="5659"/>
                  </a:lnTo>
                  <a:close/>
                  <a:moveTo>
                    <a:pt x="16245" y="7460"/>
                  </a:moveTo>
                  <a:lnTo>
                    <a:pt x="16245" y="8455"/>
                  </a:lnTo>
                  <a:lnTo>
                    <a:pt x="14470" y="8455"/>
                  </a:lnTo>
                  <a:lnTo>
                    <a:pt x="14470" y="7460"/>
                  </a:lnTo>
                  <a:lnTo>
                    <a:pt x="16245" y="7460"/>
                  </a:lnTo>
                  <a:close/>
                  <a:moveTo>
                    <a:pt x="16245" y="9262"/>
                  </a:moveTo>
                  <a:lnTo>
                    <a:pt x="16245" y="10256"/>
                  </a:lnTo>
                  <a:lnTo>
                    <a:pt x="14470" y="10256"/>
                  </a:lnTo>
                  <a:lnTo>
                    <a:pt x="14470" y="9262"/>
                  </a:lnTo>
                  <a:lnTo>
                    <a:pt x="16245" y="9262"/>
                  </a:lnTo>
                  <a:close/>
                  <a:moveTo>
                    <a:pt x="16245" y="11063"/>
                  </a:moveTo>
                  <a:lnTo>
                    <a:pt x="16245" y="12059"/>
                  </a:lnTo>
                  <a:lnTo>
                    <a:pt x="14470" y="12059"/>
                  </a:lnTo>
                  <a:lnTo>
                    <a:pt x="14470" y="11063"/>
                  </a:lnTo>
                  <a:lnTo>
                    <a:pt x="16245" y="11063"/>
                  </a:lnTo>
                  <a:close/>
                  <a:moveTo>
                    <a:pt x="3942" y="0"/>
                  </a:moveTo>
                  <a:lnTo>
                    <a:pt x="4938" y="0"/>
                  </a:lnTo>
                  <a:lnTo>
                    <a:pt x="4938" y="1774"/>
                  </a:lnTo>
                  <a:lnTo>
                    <a:pt x="3942" y="1774"/>
                  </a:lnTo>
                  <a:lnTo>
                    <a:pt x="3942" y="0"/>
                  </a:lnTo>
                  <a:close/>
                  <a:moveTo>
                    <a:pt x="5745" y="0"/>
                  </a:moveTo>
                  <a:lnTo>
                    <a:pt x="6741" y="0"/>
                  </a:lnTo>
                  <a:lnTo>
                    <a:pt x="6741" y="1774"/>
                  </a:lnTo>
                  <a:lnTo>
                    <a:pt x="5745" y="1774"/>
                  </a:lnTo>
                  <a:lnTo>
                    <a:pt x="5745" y="0"/>
                  </a:lnTo>
                  <a:close/>
                  <a:moveTo>
                    <a:pt x="7548" y="0"/>
                  </a:moveTo>
                  <a:lnTo>
                    <a:pt x="8544" y="0"/>
                  </a:lnTo>
                  <a:lnTo>
                    <a:pt x="8544" y="1774"/>
                  </a:lnTo>
                  <a:lnTo>
                    <a:pt x="7548" y="1774"/>
                  </a:lnTo>
                  <a:lnTo>
                    <a:pt x="7548" y="0"/>
                  </a:lnTo>
                  <a:close/>
                  <a:moveTo>
                    <a:pt x="9351" y="0"/>
                  </a:moveTo>
                  <a:lnTo>
                    <a:pt x="10346" y="0"/>
                  </a:lnTo>
                  <a:lnTo>
                    <a:pt x="10346" y="1774"/>
                  </a:lnTo>
                  <a:lnTo>
                    <a:pt x="9351" y="1774"/>
                  </a:lnTo>
                  <a:lnTo>
                    <a:pt x="935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146" name="组合 293"/>
          <p:cNvGrpSpPr/>
          <p:nvPr/>
        </p:nvGrpSpPr>
        <p:grpSpPr>
          <a:xfrm>
            <a:off x="3089890" y="1152664"/>
            <a:ext cx="406424" cy="396000"/>
            <a:chOff x="5306424" y="5243513"/>
            <a:chExt cx="406424" cy="396000"/>
          </a:xfrm>
        </p:grpSpPr>
        <p:grpSp>
          <p:nvGrpSpPr>
            <p:cNvPr id="153" name="组合 251"/>
            <p:cNvGrpSpPr/>
            <p:nvPr/>
          </p:nvGrpSpPr>
          <p:grpSpPr>
            <a:xfrm>
              <a:off x="5337006" y="5301281"/>
              <a:ext cx="349466" cy="237034"/>
              <a:chOff x="13801725" y="3422650"/>
              <a:chExt cx="1525588" cy="984250"/>
            </a:xfrm>
            <a:solidFill>
              <a:srgbClr val="0070C0"/>
            </a:solidFill>
          </p:grpSpPr>
          <p:sp>
            <p:nvSpPr>
              <p:cNvPr id="148" name="Freeform 76"/>
              <p:cNvSpPr>
                <a:spLocks/>
              </p:cNvSpPr>
              <p:nvPr/>
            </p:nvSpPr>
            <p:spPr bwMode="auto">
              <a:xfrm>
                <a:off x="14293850" y="3422650"/>
                <a:ext cx="401638" cy="141288"/>
              </a:xfrm>
              <a:custGeom>
                <a:avLst/>
                <a:gdLst/>
                <a:ahLst/>
                <a:cxnLst>
                  <a:cxn ang="0">
                    <a:pos x="439" y="172"/>
                  </a:cxn>
                  <a:cxn ang="0">
                    <a:pos x="452" y="179"/>
                  </a:cxn>
                  <a:cxn ang="0">
                    <a:pos x="459" y="177"/>
                  </a:cxn>
                  <a:cxn ang="0">
                    <a:pos x="501" y="143"/>
                  </a:cxn>
                  <a:cxn ang="0">
                    <a:pos x="504" y="138"/>
                  </a:cxn>
                  <a:cxn ang="0">
                    <a:pos x="506" y="132"/>
                  </a:cxn>
                  <a:cxn ang="0">
                    <a:pos x="501" y="118"/>
                  </a:cxn>
                  <a:cxn ang="0">
                    <a:pos x="477" y="93"/>
                  </a:cxn>
                  <a:cxn ang="0">
                    <a:pos x="423" y="52"/>
                  </a:cxn>
                  <a:cxn ang="0">
                    <a:pos x="363" y="22"/>
                  </a:cxn>
                  <a:cxn ang="0">
                    <a:pos x="297" y="5"/>
                  </a:cxn>
                  <a:cxn ang="0">
                    <a:pos x="262" y="0"/>
                  </a:cxn>
                  <a:cxn ang="0">
                    <a:pos x="241" y="0"/>
                  </a:cxn>
                  <a:cxn ang="0">
                    <a:pos x="177" y="7"/>
                  </a:cxn>
                  <a:cxn ang="0">
                    <a:pos x="115" y="24"/>
                  </a:cxn>
                  <a:cxn ang="0">
                    <a:pos x="57" y="52"/>
                  </a:cxn>
                  <a:cxn ang="0">
                    <a:pos x="7" y="91"/>
                  </a:cxn>
                  <a:cxn ang="0">
                    <a:pos x="2" y="98"/>
                  </a:cxn>
                  <a:cxn ang="0">
                    <a:pos x="2" y="111"/>
                  </a:cxn>
                  <a:cxn ang="0">
                    <a:pos x="37" y="152"/>
                  </a:cxn>
                  <a:cxn ang="0">
                    <a:pos x="42" y="155"/>
                  </a:cxn>
                  <a:cxn ang="0">
                    <a:pos x="51" y="157"/>
                  </a:cxn>
                  <a:cxn ang="0">
                    <a:pos x="62" y="154"/>
                  </a:cxn>
                  <a:cxn ang="0">
                    <a:pos x="81" y="137"/>
                  </a:cxn>
                  <a:cxn ang="0">
                    <a:pos x="123" y="111"/>
                  </a:cxn>
                  <a:cxn ang="0">
                    <a:pos x="169" y="93"/>
                  </a:cxn>
                  <a:cxn ang="0">
                    <a:pos x="216" y="84"/>
                  </a:cxn>
                  <a:cxn ang="0">
                    <a:pos x="241" y="83"/>
                  </a:cxn>
                  <a:cxn ang="0">
                    <a:pos x="256" y="84"/>
                  </a:cxn>
                  <a:cxn ang="0">
                    <a:pos x="309" y="93"/>
                  </a:cxn>
                  <a:cxn ang="0">
                    <a:pos x="358" y="110"/>
                  </a:cxn>
                  <a:cxn ang="0">
                    <a:pos x="402" y="137"/>
                  </a:cxn>
                  <a:cxn ang="0">
                    <a:pos x="439" y="172"/>
                  </a:cxn>
                </a:cxnLst>
                <a:rect l="0" t="0" r="r" b="b"/>
                <a:pathLst>
                  <a:path w="506" h="179">
                    <a:moveTo>
                      <a:pt x="439" y="172"/>
                    </a:moveTo>
                    <a:lnTo>
                      <a:pt x="439" y="172"/>
                    </a:lnTo>
                    <a:lnTo>
                      <a:pt x="445" y="177"/>
                    </a:lnTo>
                    <a:lnTo>
                      <a:pt x="452" y="179"/>
                    </a:lnTo>
                    <a:lnTo>
                      <a:pt x="452" y="179"/>
                    </a:lnTo>
                    <a:lnTo>
                      <a:pt x="459" y="177"/>
                    </a:lnTo>
                    <a:lnTo>
                      <a:pt x="464" y="174"/>
                    </a:lnTo>
                    <a:lnTo>
                      <a:pt x="501" y="143"/>
                    </a:lnTo>
                    <a:lnTo>
                      <a:pt x="501" y="143"/>
                    </a:lnTo>
                    <a:lnTo>
                      <a:pt x="504" y="138"/>
                    </a:lnTo>
                    <a:lnTo>
                      <a:pt x="506" y="132"/>
                    </a:lnTo>
                    <a:lnTo>
                      <a:pt x="506" y="132"/>
                    </a:lnTo>
                    <a:lnTo>
                      <a:pt x="506" y="125"/>
                    </a:lnTo>
                    <a:lnTo>
                      <a:pt x="501" y="118"/>
                    </a:lnTo>
                    <a:lnTo>
                      <a:pt x="501" y="118"/>
                    </a:lnTo>
                    <a:lnTo>
                      <a:pt x="477" y="93"/>
                    </a:lnTo>
                    <a:lnTo>
                      <a:pt x="450" y="71"/>
                    </a:lnTo>
                    <a:lnTo>
                      <a:pt x="423" y="52"/>
                    </a:lnTo>
                    <a:lnTo>
                      <a:pt x="393" y="35"/>
                    </a:lnTo>
                    <a:lnTo>
                      <a:pt x="363" y="22"/>
                    </a:lnTo>
                    <a:lnTo>
                      <a:pt x="329" y="12"/>
                    </a:lnTo>
                    <a:lnTo>
                      <a:pt x="297" y="5"/>
                    </a:lnTo>
                    <a:lnTo>
                      <a:pt x="262" y="0"/>
                    </a:lnTo>
                    <a:lnTo>
                      <a:pt x="262" y="0"/>
                    </a:lnTo>
                    <a:lnTo>
                      <a:pt x="241" y="0"/>
                    </a:lnTo>
                    <a:lnTo>
                      <a:pt x="241" y="0"/>
                    </a:lnTo>
                    <a:lnTo>
                      <a:pt x="209" y="2"/>
                    </a:lnTo>
                    <a:lnTo>
                      <a:pt x="177" y="7"/>
                    </a:lnTo>
                    <a:lnTo>
                      <a:pt x="145" y="14"/>
                    </a:lnTo>
                    <a:lnTo>
                      <a:pt x="115" y="24"/>
                    </a:lnTo>
                    <a:lnTo>
                      <a:pt x="86" y="37"/>
                    </a:lnTo>
                    <a:lnTo>
                      <a:pt x="57" y="52"/>
                    </a:lnTo>
                    <a:lnTo>
                      <a:pt x="32" y="71"/>
                    </a:lnTo>
                    <a:lnTo>
                      <a:pt x="7" y="91"/>
                    </a:lnTo>
                    <a:lnTo>
                      <a:pt x="7" y="91"/>
                    </a:lnTo>
                    <a:lnTo>
                      <a:pt x="2" y="98"/>
                    </a:lnTo>
                    <a:lnTo>
                      <a:pt x="0" y="105"/>
                    </a:lnTo>
                    <a:lnTo>
                      <a:pt x="2" y="111"/>
                    </a:lnTo>
                    <a:lnTo>
                      <a:pt x="5" y="116"/>
                    </a:lnTo>
                    <a:lnTo>
                      <a:pt x="37" y="152"/>
                    </a:lnTo>
                    <a:lnTo>
                      <a:pt x="37" y="152"/>
                    </a:lnTo>
                    <a:lnTo>
                      <a:pt x="42" y="155"/>
                    </a:lnTo>
                    <a:lnTo>
                      <a:pt x="51" y="157"/>
                    </a:lnTo>
                    <a:lnTo>
                      <a:pt x="51" y="157"/>
                    </a:lnTo>
                    <a:lnTo>
                      <a:pt x="56" y="157"/>
                    </a:lnTo>
                    <a:lnTo>
                      <a:pt x="62" y="154"/>
                    </a:lnTo>
                    <a:lnTo>
                      <a:pt x="62" y="154"/>
                    </a:lnTo>
                    <a:lnTo>
                      <a:pt x="81" y="137"/>
                    </a:lnTo>
                    <a:lnTo>
                      <a:pt x="101" y="123"/>
                    </a:lnTo>
                    <a:lnTo>
                      <a:pt x="123" y="111"/>
                    </a:lnTo>
                    <a:lnTo>
                      <a:pt x="145" y="101"/>
                    </a:lnTo>
                    <a:lnTo>
                      <a:pt x="169" y="93"/>
                    </a:lnTo>
                    <a:lnTo>
                      <a:pt x="192" y="88"/>
                    </a:lnTo>
                    <a:lnTo>
                      <a:pt x="216" y="84"/>
                    </a:lnTo>
                    <a:lnTo>
                      <a:pt x="241" y="83"/>
                    </a:lnTo>
                    <a:lnTo>
                      <a:pt x="241" y="83"/>
                    </a:lnTo>
                    <a:lnTo>
                      <a:pt x="256" y="84"/>
                    </a:lnTo>
                    <a:lnTo>
                      <a:pt x="256" y="84"/>
                    </a:lnTo>
                    <a:lnTo>
                      <a:pt x="283" y="86"/>
                    </a:lnTo>
                    <a:lnTo>
                      <a:pt x="309" y="93"/>
                    </a:lnTo>
                    <a:lnTo>
                      <a:pt x="332" y="100"/>
                    </a:lnTo>
                    <a:lnTo>
                      <a:pt x="358" y="110"/>
                    </a:lnTo>
                    <a:lnTo>
                      <a:pt x="380" y="122"/>
                    </a:lnTo>
                    <a:lnTo>
                      <a:pt x="402" y="137"/>
                    </a:lnTo>
                    <a:lnTo>
                      <a:pt x="420" y="154"/>
                    </a:lnTo>
                    <a:lnTo>
                      <a:pt x="439" y="172"/>
                    </a:lnTo>
                    <a:lnTo>
                      <a:pt x="439" y="172"/>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9" name="Freeform 77"/>
              <p:cNvSpPr>
                <a:spLocks/>
              </p:cNvSpPr>
              <p:nvPr/>
            </p:nvSpPr>
            <p:spPr bwMode="auto">
              <a:xfrm>
                <a:off x="14377988" y="3532188"/>
                <a:ext cx="225425" cy="100013"/>
              </a:xfrm>
              <a:custGeom>
                <a:avLst/>
                <a:gdLst/>
                <a:ahLst/>
                <a:cxnLst>
                  <a:cxn ang="0">
                    <a:pos x="147" y="0"/>
                  </a:cxn>
                  <a:cxn ang="0">
                    <a:pos x="147" y="0"/>
                  </a:cxn>
                  <a:cxn ang="0">
                    <a:pos x="137" y="0"/>
                  </a:cxn>
                  <a:cxn ang="0">
                    <a:pos x="137" y="0"/>
                  </a:cxn>
                  <a:cxn ang="0">
                    <a:pos x="118" y="2"/>
                  </a:cxn>
                  <a:cxn ang="0">
                    <a:pos x="100" y="4"/>
                  </a:cxn>
                  <a:cxn ang="0">
                    <a:pos x="83" y="7"/>
                  </a:cxn>
                  <a:cxn ang="0">
                    <a:pos x="66" y="14"/>
                  </a:cxn>
                  <a:cxn ang="0">
                    <a:pos x="49" y="21"/>
                  </a:cxn>
                  <a:cxn ang="0">
                    <a:pos x="34" y="29"/>
                  </a:cxn>
                  <a:cxn ang="0">
                    <a:pos x="19" y="39"/>
                  </a:cxn>
                  <a:cxn ang="0">
                    <a:pos x="5" y="51"/>
                  </a:cxn>
                  <a:cxn ang="0">
                    <a:pos x="5" y="51"/>
                  </a:cxn>
                  <a:cxn ang="0">
                    <a:pos x="2" y="58"/>
                  </a:cxn>
                  <a:cxn ang="0">
                    <a:pos x="0" y="64"/>
                  </a:cxn>
                  <a:cxn ang="0">
                    <a:pos x="0" y="71"/>
                  </a:cxn>
                  <a:cxn ang="0">
                    <a:pos x="5" y="76"/>
                  </a:cxn>
                  <a:cxn ang="0">
                    <a:pos x="37" y="112"/>
                  </a:cxn>
                  <a:cxn ang="0">
                    <a:pos x="37" y="112"/>
                  </a:cxn>
                  <a:cxn ang="0">
                    <a:pos x="42" y="115"/>
                  </a:cxn>
                  <a:cxn ang="0">
                    <a:pos x="49" y="117"/>
                  </a:cxn>
                  <a:cxn ang="0">
                    <a:pos x="49" y="117"/>
                  </a:cxn>
                  <a:cxn ang="0">
                    <a:pos x="56" y="117"/>
                  </a:cxn>
                  <a:cxn ang="0">
                    <a:pos x="63" y="112"/>
                  </a:cxn>
                  <a:cxn ang="0">
                    <a:pos x="63" y="112"/>
                  </a:cxn>
                  <a:cxn ang="0">
                    <a:pos x="78" y="100"/>
                  </a:cxn>
                  <a:cxn ang="0">
                    <a:pos x="96" y="91"/>
                  </a:cxn>
                  <a:cxn ang="0">
                    <a:pos x="117" y="85"/>
                  </a:cxn>
                  <a:cxn ang="0">
                    <a:pos x="137" y="83"/>
                  </a:cxn>
                  <a:cxn ang="0">
                    <a:pos x="137" y="83"/>
                  </a:cxn>
                  <a:cxn ang="0">
                    <a:pos x="142" y="83"/>
                  </a:cxn>
                  <a:cxn ang="0">
                    <a:pos x="142" y="83"/>
                  </a:cxn>
                  <a:cxn ang="0">
                    <a:pos x="154" y="85"/>
                  </a:cxn>
                  <a:cxn ang="0">
                    <a:pos x="164" y="86"/>
                  </a:cxn>
                  <a:cxn ang="0">
                    <a:pos x="184" y="95"/>
                  </a:cxn>
                  <a:cxn ang="0">
                    <a:pos x="201" y="105"/>
                  </a:cxn>
                  <a:cxn ang="0">
                    <a:pos x="209" y="112"/>
                  </a:cxn>
                  <a:cxn ang="0">
                    <a:pos x="218" y="118"/>
                  </a:cxn>
                  <a:cxn ang="0">
                    <a:pos x="218" y="118"/>
                  </a:cxn>
                  <a:cxn ang="0">
                    <a:pos x="223" y="124"/>
                  </a:cxn>
                  <a:cxn ang="0">
                    <a:pos x="231" y="125"/>
                  </a:cxn>
                  <a:cxn ang="0">
                    <a:pos x="231" y="125"/>
                  </a:cxn>
                  <a:cxn ang="0">
                    <a:pos x="236" y="124"/>
                  </a:cxn>
                  <a:cxn ang="0">
                    <a:pos x="243" y="120"/>
                  </a:cxn>
                  <a:cxn ang="0">
                    <a:pos x="279" y="90"/>
                  </a:cxn>
                  <a:cxn ang="0">
                    <a:pos x="279" y="90"/>
                  </a:cxn>
                  <a:cxn ang="0">
                    <a:pos x="282" y="85"/>
                  </a:cxn>
                  <a:cxn ang="0">
                    <a:pos x="284" y="78"/>
                  </a:cxn>
                  <a:cxn ang="0">
                    <a:pos x="284" y="78"/>
                  </a:cxn>
                  <a:cxn ang="0">
                    <a:pos x="284" y="71"/>
                  </a:cxn>
                  <a:cxn ang="0">
                    <a:pos x="280" y="64"/>
                  </a:cxn>
                  <a:cxn ang="0">
                    <a:pos x="280" y="64"/>
                  </a:cxn>
                  <a:cxn ang="0">
                    <a:pos x="267" y="51"/>
                  </a:cxn>
                  <a:cxn ang="0">
                    <a:pos x="252" y="39"/>
                  </a:cxn>
                  <a:cxn ang="0">
                    <a:pos x="236" y="29"/>
                  </a:cxn>
                  <a:cxn ang="0">
                    <a:pos x="220" y="19"/>
                  </a:cxn>
                  <a:cxn ang="0">
                    <a:pos x="203" y="12"/>
                  </a:cxn>
                  <a:cxn ang="0">
                    <a:pos x="186" y="7"/>
                  </a:cxn>
                  <a:cxn ang="0">
                    <a:pos x="167" y="2"/>
                  </a:cxn>
                  <a:cxn ang="0">
                    <a:pos x="147" y="0"/>
                  </a:cxn>
                  <a:cxn ang="0">
                    <a:pos x="147" y="0"/>
                  </a:cxn>
                </a:cxnLst>
                <a:rect l="0" t="0" r="r" b="b"/>
                <a:pathLst>
                  <a:path w="284" h="125">
                    <a:moveTo>
                      <a:pt x="147" y="0"/>
                    </a:moveTo>
                    <a:lnTo>
                      <a:pt x="147" y="0"/>
                    </a:lnTo>
                    <a:lnTo>
                      <a:pt x="137" y="0"/>
                    </a:lnTo>
                    <a:lnTo>
                      <a:pt x="137" y="0"/>
                    </a:lnTo>
                    <a:lnTo>
                      <a:pt x="118" y="2"/>
                    </a:lnTo>
                    <a:lnTo>
                      <a:pt x="100" y="4"/>
                    </a:lnTo>
                    <a:lnTo>
                      <a:pt x="83" y="7"/>
                    </a:lnTo>
                    <a:lnTo>
                      <a:pt x="66" y="14"/>
                    </a:lnTo>
                    <a:lnTo>
                      <a:pt x="49" y="21"/>
                    </a:lnTo>
                    <a:lnTo>
                      <a:pt x="34" y="29"/>
                    </a:lnTo>
                    <a:lnTo>
                      <a:pt x="19" y="39"/>
                    </a:lnTo>
                    <a:lnTo>
                      <a:pt x="5" y="51"/>
                    </a:lnTo>
                    <a:lnTo>
                      <a:pt x="5" y="51"/>
                    </a:lnTo>
                    <a:lnTo>
                      <a:pt x="2" y="58"/>
                    </a:lnTo>
                    <a:lnTo>
                      <a:pt x="0" y="64"/>
                    </a:lnTo>
                    <a:lnTo>
                      <a:pt x="0" y="71"/>
                    </a:lnTo>
                    <a:lnTo>
                      <a:pt x="5" y="76"/>
                    </a:lnTo>
                    <a:lnTo>
                      <a:pt x="37" y="112"/>
                    </a:lnTo>
                    <a:lnTo>
                      <a:pt x="37" y="112"/>
                    </a:lnTo>
                    <a:lnTo>
                      <a:pt x="42" y="115"/>
                    </a:lnTo>
                    <a:lnTo>
                      <a:pt x="49" y="117"/>
                    </a:lnTo>
                    <a:lnTo>
                      <a:pt x="49" y="117"/>
                    </a:lnTo>
                    <a:lnTo>
                      <a:pt x="56" y="117"/>
                    </a:lnTo>
                    <a:lnTo>
                      <a:pt x="63" y="112"/>
                    </a:lnTo>
                    <a:lnTo>
                      <a:pt x="63" y="112"/>
                    </a:lnTo>
                    <a:lnTo>
                      <a:pt x="78" y="100"/>
                    </a:lnTo>
                    <a:lnTo>
                      <a:pt x="96" y="91"/>
                    </a:lnTo>
                    <a:lnTo>
                      <a:pt x="117" y="85"/>
                    </a:lnTo>
                    <a:lnTo>
                      <a:pt x="137" y="83"/>
                    </a:lnTo>
                    <a:lnTo>
                      <a:pt x="137" y="83"/>
                    </a:lnTo>
                    <a:lnTo>
                      <a:pt x="142" y="83"/>
                    </a:lnTo>
                    <a:lnTo>
                      <a:pt x="142" y="83"/>
                    </a:lnTo>
                    <a:lnTo>
                      <a:pt x="154" y="85"/>
                    </a:lnTo>
                    <a:lnTo>
                      <a:pt x="164" y="86"/>
                    </a:lnTo>
                    <a:lnTo>
                      <a:pt x="184" y="95"/>
                    </a:lnTo>
                    <a:lnTo>
                      <a:pt x="201" y="105"/>
                    </a:lnTo>
                    <a:lnTo>
                      <a:pt x="209" y="112"/>
                    </a:lnTo>
                    <a:lnTo>
                      <a:pt x="218" y="118"/>
                    </a:lnTo>
                    <a:lnTo>
                      <a:pt x="218" y="118"/>
                    </a:lnTo>
                    <a:lnTo>
                      <a:pt x="223" y="124"/>
                    </a:lnTo>
                    <a:lnTo>
                      <a:pt x="231" y="125"/>
                    </a:lnTo>
                    <a:lnTo>
                      <a:pt x="231" y="125"/>
                    </a:lnTo>
                    <a:lnTo>
                      <a:pt x="236" y="124"/>
                    </a:lnTo>
                    <a:lnTo>
                      <a:pt x="243" y="120"/>
                    </a:lnTo>
                    <a:lnTo>
                      <a:pt x="279" y="90"/>
                    </a:lnTo>
                    <a:lnTo>
                      <a:pt x="279" y="90"/>
                    </a:lnTo>
                    <a:lnTo>
                      <a:pt x="282" y="85"/>
                    </a:lnTo>
                    <a:lnTo>
                      <a:pt x="284" y="78"/>
                    </a:lnTo>
                    <a:lnTo>
                      <a:pt x="284" y="78"/>
                    </a:lnTo>
                    <a:lnTo>
                      <a:pt x="284" y="71"/>
                    </a:lnTo>
                    <a:lnTo>
                      <a:pt x="280" y="64"/>
                    </a:lnTo>
                    <a:lnTo>
                      <a:pt x="280" y="64"/>
                    </a:lnTo>
                    <a:lnTo>
                      <a:pt x="267" y="51"/>
                    </a:lnTo>
                    <a:lnTo>
                      <a:pt x="252" y="39"/>
                    </a:lnTo>
                    <a:lnTo>
                      <a:pt x="236" y="29"/>
                    </a:lnTo>
                    <a:lnTo>
                      <a:pt x="220" y="19"/>
                    </a:lnTo>
                    <a:lnTo>
                      <a:pt x="203" y="12"/>
                    </a:lnTo>
                    <a:lnTo>
                      <a:pt x="186" y="7"/>
                    </a:lnTo>
                    <a:lnTo>
                      <a:pt x="167" y="2"/>
                    </a:lnTo>
                    <a:lnTo>
                      <a:pt x="147" y="0"/>
                    </a:lnTo>
                    <a:lnTo>
                      <a:pt x="147"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78"/>
              <p:cNvSpPr>
                <a:spLocks noEditPoints="1"/>
              </p:cNvSpPr>
              <p:nvPr/>
            </p:nvSpPr>
            <p:spPr bwMode="auto">
              <a:xfrm>
                <a:off x="13801725" y="3470275"/>
                <a:ext cx="1525588" cy="936625"/>
              </a:xfrm>
              <a:custGeom>
                <a:avLst/>
                <a:gdLst/>
                <a:ahLst/>
                <a:cxnLst>
                  <a:cxn ang="0">
                    <a:pos x="1805" y="1019"/>
                  </a:cxn>
                  <a:cxn ang="0">
                    <a:pos x="1625" y="1019"/>
                  </a:cxn>
                  <a:cxn ang="0">
                    <a:pos x="1176" y="0"/>
                  </a:cxn>
                  <a:cxn ang="0">
                    <a:pos x="1093" y="494"/>
                  </a:cxn>
                  <a:cxn ang="0">
                    <a:pos x="572" y="1019"/>
                  </a:cxn>
                  <a:cxn ang="0">
                    <a:pos x="523" y="176"/>
                  </a:cxn>
                  <a:cxn ang="0">
                    <a:pos x="314" y="203"/>
                  </a:cxn>
                  <a:cxn ang="0">
                    <a:pos x="301" y="262"/>
                  </a:cxn>
                  <a:cxn ang="0">
                    <a:pos x="118" y="1019"/>
                  </a:cxn>
                  <a:cxn ang="0">
                    <a:pos x="2" y="1169"/>
                  </a:cxn>
                  <a:cxn ang="0">
                    <a:pos x="1917" y="1181"/>
                  </a:cxn>
                  <a:cxn ang="0">
                    <a:pos x="1922" y="1169"/>
                  </a:cxn>
                  <a:cxn ang="0">
                    <a:pos x="741" y="756"/>
                  </a:cxn>
                  <a:cxn ang="0">
                    <a:pos x="896" y="756"/>
                  </a:cxn>
                  <a:cxn ang="0">
                    <a:pos x="1049" y="756"/>
                  </a:cxn>
                  <a:cxn ang="0">
                    <a:pos x="677" y="756"/>
                  </a:cxn>
                  <a:cxn ang="0">
                    <a:pos x="434" y="604"/>
                  </a:cxn>
                  <a:cxn ang="0">
                    <a:pos x="425" y="533"/>
                  </a:cxn>
                  <a:cxn ang="0">
                    <a:pos x="498" y="520"/>
                  </a:cxn>
                  <a:cxn ang="0">
                    <a:pos x="513" y="533"/>
                  </a:cxn>
                  <a:cxn ang="0">
                    <a:pos x="505" y="604"/>
                  </a:cxn>
                  <a:cxn ang="0">
                    <a:pos x="513" y="933"/>
                  </a:cxn>
                  <a:cxn ang="0">
                    <a:pos x="439" y="947"/>
                  </a:cxn>
                  <a:cxn ang="0">
                    <a:pos x="425" y="933"/>
                  </a:cxn>
                  <a:cxn ang="0">
                    <a:pos x="434" y="862"/>
                  </a:cxn>
                  <a:cxn ang="0">
                    <a:pos x="508" y="866"/>
                  </a:cxn>
                  <a:cxn ang="0">
                    <a:pos x="348" y="791"/>
                  </a:cxn>
                  <a:cxn ang="0">
                    <a:pos x="334" y="805"/>
                  </a:cxn>
                  <a:cxn ang="0">
                    <a:pos x="262" y="796"/>
                  </a:cxn>
                  <a:cxn ang="0">
                    <a:pos x="263" y="724"/>
                  </a:cxn>
                  <a:cxn ang="0">
                    <a:pos x="339" y="720"/>
                  </a:cxn>
                  <a:cxn ang="0">
                    <a:pos x="243" y="397"/>
                  </a:cxn>
                  <a:cxn ang="0">
                    <a:pos x="258" y="383"/>
                  </a:cxn>
                  <a:cxn ang="0">
                    <a:pos x="331" y="391"/>
                  </a:cxn>
                  <a:cxn ang="0">
                    <a:pos x="328" y="464"/>
                  </a:cxn>
                  <a:cxn ang="0">
                    <a:pos x="252" y="467"/>
                  </a:cxn>
                  <a:cxn ang="0">
                    <a:pos x="1464" y="105"/>
                  </a:cxn>
                  <a:cxn ang="0">
                    <a:pos x="1471" y="96"/>
                  </a:cxn>
                  <a:cxn ang="0">
                    <a:pos x="1490" y="101"/>
                  </a:cxn>
                  <a:cxn ang="0">
                    <a:pos x="1490" y="940"/>
                  </a:cxn>
                  <a:cxn ang="0">
                    <a:pos x="1471" y="945"/>
                  </a:cxn>
                  <a:cxn ang="0">
                    <a:pos x="1464" y="105"/>
                  </a:cxn>
                  <a:cxn ang="0">
                    <a:pos x="1362" y="98"/>
                  </a:cxn>
                  <a:cxn ang="0">
                    <a:pos x="1382" y="100"/>
                  </a:cxn>
                  <a:cxn ang="0">
                    <a:pos x="1383" y="940"/>
                  </a:cxn>
                  <a:cxn ang="0">
                    <a:pos x="1363" y="945"/>
                  </a:cxn>
                  <a:cxn ang="0">
                    <a:pos x="1356" y="105"/>
                  </a:cxn>
                  <a:cxn ang="0">
                    <a:pos x="1254" y="98"/>
                  </a:cxn>
                  <a:cxn ang="0">
                    <a:pos x="1276" y="100"/>
                  </a:cxn>
                  <a:cxn ang="0">
                    <a:pos x="1277" y="940"/>
                  </a:cxn>
                  <a:cxn ang="0">
                    <a:pos x="1257" y="945"/>
                  </a:cxn>
                  <a:cxn ang="0">
                    <a:pos x="1250" y="105"/>
                  </a:cxn>
                </a:cxnLst>
                <a:rect l="0" t="0" r="r" b="b"/>
                <a:pathLst>
                  <a:path w="1923" h="1181">
                    <a:moveTo>
                      <a:pt x="1820" y="1029"/>
                    </a:moveTo>
                    <a:lnTo>
                      <a:pt x="1820" y="1029"/>
                    </a:lnTo>
                    <a:lnTo>
                      <a:pt x="1815" y="1024"/>
                    </a:lnTo>
                    <a:lnTo>
                      <a:pt x="1810" y="1021"/>
                    </a:lnTo>
                    <a:lnTo>
                      <a:pt x="1805" y="1019"/>
                    </a:lnTo>
                    <a:lnTo>
                      <a:pt x="1798" y="1019"/>
                    </a:lnTo>
                    <a:lnTo>
                      <a:pt x="1750" y="1019"/>
                    </a:lnTo>
                    <a:lnTo>
                      <a:pt x="1750" y="739"/>
                    </a:lnTo>
                    <a:lnTo>
                      <a:pt x="1625" y="606"/>
                    </a:lnTo>
                    <a:lnTo>
                      <a:pt x="1625" y="1019"/>
                    </a:lnTo>
                    <a:lnTo>
                      <a:pt x="1583" y="1019"/>
                    </a:lnTo>
                    <a:lnTo>
                      <a:pt x="1583" y="562"/>
                    </a:lnTo>
                    <a:lnTo>
                      <a:pt x="1583" y="0"/>
                    </a:lnTo>
                    <a:lnTo>
                      <a:pt x="1218" y="0"/>
                    </a:lnTo>
                    <a:lnTo>
                      <a:pt x="1176" y="0"/>
                    </a:lnTo>
                    <a:lnTo>
                      <a:pt x="1176" y="1019"/>
                    </a:lnTo>
                    <a:lnTo>
                      <a:pt x="1124" y="1019"/>
                    </a:lnTo>
                    <a:lnTo>
                      <a:pt x="1124" y="562"/>
                    </a:lnTo>
                    <a:lnTo>
                      <a:pt x="1093" y="562"/>
                    </a:lnTo>
                    <a:lnTo>
                      <a:pt x="1093" y="494"/>
                    </a:lnTo>
                    <a:lnTo>
                      <a:pt x="751" y="553"/>
                    </a:lnTo>
                    <a:lnTo>
                      <a:pt x="751" y="562"/>
                    </a:lnTo>
                    <a:lnTo>
                      <a:pt x="626" y="562"/>
                    </a:lnTo>
                    <a:lnTo>
                      <a:pt x="626" y="1019"/>
                    </a:lnTo>
                    <a:lnTo>
                      <a:pt x="572" y="1019"/>
                    </a:lnTo>
                    <a:lnTo>
                      <a:pt x="572" y="262"/>
                    </a:lnTo>
                    <a:lnTo>
                      <a:pt x="525" y="262"/>
                    </a:lnTo>
                    <a:lnTo>
                      <a:pt x="525" y="181"/>
                    </a:lnTo>
                    <a:lnTo>
                      <a:pt x="525" y="181"/>
                    </a:lnTo>
                    <a:lnTo>
                      <a:pt x="523" y="176"/>
                    </a:lnTo>
                    <a:lnTo>
                      <a:pt x="522" y="170"/>
                    </a:lnTo>
                    <a:lnTo>
                      <a:pt x="516" y="169"/>
                    </a:lnTo>
                    <a:lnTo>
                      <a:pt x="511" y="169"/>
                    </a:lnTo>
                    <a:lnTo>
                      <a:pt x="314" y="203"/>
                    </a:lnTo>
                    <a:lnTo>
                      <a:pt x="314" y="203"/>
                    </a:lnTo>
                    <a:lnTo>
                      <a:pt x="309" y="204"/>
                    </a:lnTo>
                    <a:lnTo>
                      <a:pt x="304" y="208"/>
                    </a:lnTo>
                    <a:lnTo>
                      <a:pt x="301" y="213"/>
                    </a:lnTo>
                    <a:lnTo>
                      <a:pt x="301" y="218"/>
                    </a:lnTo>
                    <a:lnTo>
                      <a:pt x="301" y="262"/>
                    </a:lnTo>
                    <a:lnTo>
                      <a:pt x="181" y="262"/>
                    </a:lnTo>
                    <a:lnTo>
                      <a:pt x="181" y="1019"/>
                    </a:lnTo>
                    <a:lnTo>
                      <a:pt x="125" y="1019"/>
                    </a:lnTo>
                    <a:lnTo>
                      <a:pt x="125" y="1019"/>
                    </a:lnTo>
                    <a:lnTo>
                      <a:pt x="118" y="1019"/>
                    </a:lnTo>
                    <a:lnTo>
                      <a:pt x="113" y="1021"/>
                    </a:lnTo>
                    <a:lnTo>
                      <a:pt x="108" y="1024"/>
                    </a:lnTo>
                    <a:lnTo>
                      <a:pt x="103" y="1029"/>
                    </a:lnTo>
                    <a:lnTo>
                      <a:pt x="2" y="1169"/>
                    </a:lnTo>
                    <a:lnTo>
                      <a:pt x="2" y="1169"/>
                    </a:lnTo>
                    <a:lnTo>
                      <a:pt x="0" y="1174"/>
                    </a:lnTo>
                    <a:lnTo>
                      <a:pt x="2" y="1178"/>
                    </a:lnTo>
                    <a:lnTo>
                      <a:pt x="4" y="1179"/>
                    </a:lnTo>
                    <a:lnTo>
                      <a:pt x="7" y="1181"/>
                    </a:lnTo>
                    <a:lnTo>
                      <a:pt x="1917" y="1181"/>
                    </a:lnTo>
                    <a:lnTo>
                      <a:pt x="1917" y="1181"/>
                    </a:lnTo>
                    <a:lnTo>
                      <a:pt x="1920" y="1179"/>
                    </a:lnTo>
                    <a:lnTo>
                      <a:pt x="1922" y="1178"/>
                    </a:lnTo>
                    <a:lnTo>
                      <a:pt x="1923" y="1174"/>
                    </a:lnTo>
                    <a:lnTo>
                      <a:pt x="1922" y="1169"/>
                    </a:lnTo>
                    <a:lnTo>
                      <a:pt x="1820" y="1029"/>
                    </a:lnTo>
                    <a:close/>
                    <a:moveTo>
                      <a:pt x="741" y="660"/>
                    </a:moveTo>
                    <a:lnTo>
                      <a:pt x="879" y="660"/>
                    </a:lnTo>
                    <a:lnTo>
                      <a:pt x="879" y="756"/>
                    </a:lnTo>
                    <a:lnTo>
                      <a:pt x="741" y="756"/>
                    </a:lnTo>
                    <a:lnTo>
                      <a:pt x="741" y="660"/>
                    </a:lnTo>
                    <a:close/>
                    <a:moveTo>
                      <a:pt x="896" y="660"/>
                    </a:moveTo>
                    <a:lnTo>
                      <a:pt x="1033" y="660"/>
                    </a:lnTo>
                    <a:lnTo>
                      <a:pt x="1033" y="756"/>
                    </a:lnTo>
                    <a:lnTo>
                      <a:pt x="896" y="756"/>
                    </a:lnTo>
                    <a:lnTo>
                      <a:pt x="896" y="660"/>
                    </a:lnTo>
                    <a:close/>
                    <a:moveTo>
                      <a:pt x="1049" y="660"/>
                    </a:moveTo>
                    <a:lnTo>
                      <a:pt x="1082" y="660"/>
                    </a:lnTo>
                    <a:lnTo>
                      <a:pt x="1082" y="756"/>
                    </a:lnTo>
                    <a:lnTo>
                      <a:pt x="1049" y="756"/>
                    </a:lnTo>
                    <a:lnTo>
                      <a:pt x="1049" y="660"/>
                    </a:lnTo>
                    <a:close/>
                    <a:moveTo>
                      <a:pt x="677" y="660"/>
                    </a:moveTo>
                    <a:lnTo>
                      <a:pt x="724" y="660"/>
                    </a:lnTo>
                    <a:lnTo>
                      <a:pt x="724" y="756"/>
                    </a:lnTo>
                    <a:lnTo>
                      <a:pt x="677" y="756"/>
                    </a:lnTo>
                    <a:lnTo>
                      <a:pt x="677" y="660"/>
                    </a:lnTo>
                    <a:close/>
                    <a:moveTo>
                      <a:pt x="498" y="606"/>
                    </a:moveTo>
                    <a:lnTo>
                      <a:pt x="439" y="606"/>
                    </a:lnTo>
                    <a:lnTo>
                      <a:pt x="439" y="606"/>
                    </a:lnTo>
                    <a:lnTo>
                      <a:pt x="434" y="604"/>
                    </a:lnTo>
                    <a:lnTo>
                      <a:pt x="429" y="601"/>
                    </a:lnTo>
                    <a:lnTo>
                      <a:pt x="425" y="597"/>
                    </a:lnTo>
                    <a:lnTo>
                      <a:pt x="425" y="591"/>
                    </a:lnTo>
                    <a:lnTo>
                      <a:pt x="425" y="533"/>
                    </a:lnTo>
                    <a:lnTo>
                      <a:pt x="425" y="533"/>
                    </a:lnTo>
                    <a:lnTo>
                      <a:pt x="425" y="528"/>
                    </a:lnTo>
                    <a:lnTo>
                      <a:pt x="429" y="523"/>
                    </a:lnTo>
                    <a:lnTo>
                      <a:pt x="434" y="521"/>
                    </a:lnTo>
                    <a:lnTo>
                      <a:pt x="439" y="520"/>
                    </a:lnTo>
                    <a:lnTo>
                      <a:pt x="498" y="520"/>
                    </a:lnTo>
                    <a:lnTo>
                      <a:pt x="498" y="520"/>
                    </a:lnTo>
                    <a:lnTo>
                      <a:pt x="505" y="521"/>
                    </a:lnTo>
                    <a:lnTo>
                      <a:pt x="508" y="523"/>
                    </a:lnTo>
                    <a:lnTo>
                      <a:pt x="511" y="528"/>
                    </a:lnTo>
                    <a:lnTo>
                      <a:pt x="513" y="533"/>
                    </a:lnTo>
                    <a:lnTo>
                      <a:pt x="513" y="591"/>
                    </a:lnTo>
                    <a:lnTo>
                      <a:pt x="513" y="591"/>
                    </a:lnTo>
                    <a:lnTo>
                      <a:pt x="511" y="597"/>
                    </a:lnTo>
                    <a:lnTo>
                      <a:pt x="508" y="601"/>
                    </a:lnTo>
                    <a:lnTo>
                      <a:pt x="505" y="604"/>
                    </a:lnTo>
                    <a:lnTo>
                      <a:pt x="498" y="606"/>
                    </a:lnTo>
                    <a:lnTo>
                      <a:pt x="498" y="606"/>
                    </a:lnTo>
                    <a:close/>
                    <a:moveTo>
                      <a:pt x="513" y="874"/>
                    </a:moveTo>
                    <a:lnTo>
                      <a:pt x="513" y="933"/>
                    </a:lnTo>
                    <a:lnTo>
                      <a:pt x="513" y="933"/>
                    </a:lnTo>
                    <a:lnTo>
                      <a:pt x="511" y="938"/>
                    </a:lnTo>
                    <a:lnTo>
                      <a:pt x="508" y="941"/>
                    </a:lnTo>
                    <a:lnTo>
                      <a:pt x="505" y="945"/>
                    </a:lnTo>
                    <a:lnTo>
                      <a:pt x="498" y="947"/>
                    </a:lnTo>
                    <a:lnTo>
                      <a:pt x="439" y="947"/>
                    </a:lnTo>
                    <a:lnTo>
                      <a:pt x="439" y="947"/>
                    </a:lnTo>
                    <a:lnTo>
                      <a:pt x="434" y="945"/>
                    </a:lnTo>
                    <a:lnTo>
                      <a:pt x="429" y="941"/>
                    </a:lnTo>
                    <a:lnTo>
                      <a:pt x="425" y="938"/>
                    </a:lnTo>
                    <a:lnTo>
                      <a:pt x="425" y="933"/>
                    </a:lnTo>
                    <a:lnTo>
                      <a:pt x="425" y="874"/>
                    </a:lnTo>
                    <a:lnTo>
                      <a:pt x="425" y="874"/>
                    </a:lnTo>
                    <a:lnTo>
                      <a:pt x="425" y="869"/>
                    </a:lnTo>
                    <a:lnTo>
                      <a:pt x="429" y="866"/>
                    </a:lnTo>
                    <a:lnTo>
                      <a:pt x="434" y="862"/>
                    </a:lnTo>
                    <a:lnTo>
                      <a:pt x="439" y="860"/>
                    </a:lnTo>
                    <a:lnTo>
                      <a:pt x="498" y="860"/>
                    </a:lnTo>
                    <a:lnTo>
                      <a:pt x="498" y="860"/>
                    </a:lnTo>
                    <a:lnTo>
                      <a:pt x="505" y="862"/>
                    </a:lnTo>
                    <a:lnTo>
                      <a:pt x="508" y="866"/>
                    </a:lnTo>
                    <a:lnTo>
                      <a:pt x="511" y="869"/>
                    </a:lnTo>
                    <a:lnTo>
                      <a:pt x="513" y="874"/>
                    </a:lnTo>
                    <a:lnTo>
                      <a:pt x="513" y="874"/>
                    </a:lnTo>
                    <a:close/>
                    <a:moveTo>
                      <a:pt x="348" y="734"/>
                    </a:moveTo>
                    <a:lnTo>
                      <a:pt x="348" y="791"/>
                    </a:lnTo>
                    <a:lnTo>
                      <a:pt x="348" y="791"/>
                    </a:lnTo>
                    <a:lnTo>
                      <a:pt x="346" y="796"/>
                    </a:lnTo>
                    <a:lnTo>
                      <a:pt x="343" y="801"/>
                    </a:lnTo>
                    <a:lnTo>
                      <a:pt x="339" y="805"/>
                    </a:lnTo>
                    <a:lnTo>
                      <a:pt x="334" y="805"/>
                    </a:lnTo>
                    <a:lnTo>
                      <a:pt x="274" y="805"/>
                    </a:lnTo>
                    <a:lnTo>
                      <a:pt x="274" y="805"/>
                    </a:lnTo>
                    <a:lnTo>
                      <a:pt x="269" y="805"/>
                    </a:lnTo>
                    <a:lnTo>
                      <a:pt x="263" y="801"/>
                    </a:lnTo>
                    <a:lnTo>
                      <a:pt x="262" y="796"/>
                    </a:lnTo>
                    <a:lnTo>
                      <a:pt x="260" y="791"/>
                    </a:lnTo>
                    <a:lnTo>
                      <a:pt x="260" y="734"/>
                    </a:lnTo>
                    <a:lnTo>
                      <a:pt x="260" y="734"/>
                    </a:lnTo>
                    <a:lnTo>
                      <a:pt x="262" y="729"/>
                    </a:lnTo>
                    <a:lnTo>
                      <a:pt x="263" y="724"/>
                    </a:lnTo>
                    <a:lnTo>
                      <a:pt x="269" y="720"/>
                    </a:lnTo>
                    <a:lnTo>
                      <a:pt x="274" y="720"/>
                    </a:lnTo>
                    <a:lnTo>
                      <a:pt x="334" y="720"/>
                    </a:lnTo>
                    <a:lnTo>
                      <a:pt x="334" y="720"/>
                    </a:lnTo>
                    <a:lnTo>
                      <a:pt x="339" y="720"/>
                    </a:lnTo>
                    <a:lnTo>
                      <a:pt x="343" y="724"/>
                    </a:lnTo>
                    <a:lnTo>
                      <a:pt x="346" y="729"/>
                    </a:lnTo>
                    <a:lnTo>
                      <a:pt x="348" y="734"/>
                    </a:lnTo>
                    <a:lnTo>
                      <a:pt x="348" y="734"/>
                    </a:lnTo>
                    <a:close/>
                    <a:moveTo>
                      <a:pt x="243" y="397"/>
                    </a:moveTo>
                    <a:lnTo>
                      <a:pt x="243" y="397"/>
                    </a:lnTo>
                    <a:lnTo>
                      <a:pt x="245" y="391"/>
                    </a:lnTo>
                    <a:lnTo>
                      <a:pt x="248" y="386"/>
                    </a:lnTo>
                    <a:lnTo>
                      <a:pt x="252" y="385"/>
                    </a:lnTo>
                    <a:lnTo>
                      <a:pt x="258" y="383"/>
                    </a:lnTo>
                    <a:lnTo>
                      <a:pt x="317" y="383"/>
                    </a:lnTo>
                    <a:lnTo>
                      <a:pt x="317" y="383"/>
                    </a:lnTo>
                    <a:lnTo>
                      <a:pt x="322" y="385"/>
                    </a:lnTo>
                    <a:lnTo>
                      <a:pt x="328" y="386"/>
                    </a:lnTo>
                    <a:lnTo>
                      <a:pt x="331" y="391"/>
                    </a:lnTo>
                    <a:lnTo>
                      <a:pt x="331" y="397"/>
                    </a:lnTo>
                    <a:lnTo>
                      <a:pt x="331" y="454"/>
                    </a:lnTo>
                    <a:lnTo>
                      <a:pt x="331" y="454"/>
                    </a:lnTo>
                    <a:lnTo>
                      <a:pt x="331" y="461"/>
                    </a:lnTo>
                    <a:lnTo>
                      <a:pt x="328" y="464"/>
                    </a:lnTo>
                    <a:lnTo>
                      <a:pt x="322" y="467"/>
                    </a:lnTo>
                    <a:lnTo>
                      <a:pt x="317" y="469"/>
                    </a:lnTo>
                    <a:lnTo>
                      <a:pt x="258" y="469"/>
                    </a:lnTo>
                    <a:lnTo>
                      <a:pt x="258" y="469"/>
                    </a:lnTo>
                    <a:lnTo>
                      <a:pt x="252" y="467"/>
                    </a:lnTo>
                    <a:lnTo>
                      <a:pt x="248" y="464"/>
                    </a:lnTo>
                    <a:lnTo>
                      <a:pt x="245" y="461"/>
                    </a:lnTo>
                    <a:lnTo>
                      <a:pt x="243" y="454"/>
                    </a:lnTo>
                    <a:lnTo>
                      <a:pt x="243" y="397"/>
                    </a:lnTo>
                    <a:close/>
                    <a:moveTo>
                      <a:pt x="1464" y="105"/>
                    </a:moveTo>
                    <a:lnTo>
                      <a:pt x="1464" y="105"/>
                    </a:lnTo>
                    <a:lnTo>
                      <a:pt x="1464" y="101"/>
                    </a:lnTo>
                    <a:lnTo>
                      <a:pt x="1466" y="100"/>
                    </a:lnTo>
                    <a:lnTo>
                      <a:pt x="1468" y="98"/>
                    </a:lnTo>
                    <a:lnTo>
                      <a:pt x="1471" y="96"/>
                    </a:lnTo>
                    <a:lnTo>
                      <a:pt x="1485" y="96"/>
                    </a:lnTo>
                    <a:lnTo>
                      <a:pt x="1485" y="96"/>
                    </a:lnTo>
                    <a:lnTo>
                      <a:pt x="1486" y="98"/>
                    </a:lnTo>
                    <a:lnTo>
                      <a:pt x="1490" y="100"/>
                    </a:lnTo>
                    <a:lnTo>
                      <a:pt x="1490" y="101"/>
                    </a:lnTo>
                    <a:lnTo>
                      <a:pt x="1491" y="105"/>
                    </a:lnTo>
                    <a:lnTo>
                      <a:pt x="1491" y="464"/>
                    </a:lnTo>
                    <a:lnTo>
                      <a:pt x="1491" y="938"/>
                    </a:lnTo>
                    <a:lnTo>
                      <a:pt x="1491" y="938"/>
                    </a:lnTo>
                    <a:lnTo>
                      <a:pt x="1490" y="940"/>
                    </a:lnTo>
                    <a:lnTo>
                      <a:pt x="1490" y="941"/>
                    </a:lnTo>
                    <a:lnTo>
                      <a:pt x="1486" y="943"/>
                    </a:lnTo>
                    <a:lnTo>
                      <a:pt x="1485" y="945"/>
                    </a:lnTo>
                    <a:lnTo>
                      <a:pt x="1471" y="945"/>
                    </a:lnTo>
                    <a:lnTo>
                      <a:pt x="1471" y="945"/>
                    </a:lnTo>
                    <a:lnTo>
                      <a:pt x="1466" y="943"/>
                    </a:lnTo>
                    <a:lnTo>
                      <a:pt x="1466" y="943"/>
                    </a:lnTo>
                    <a:lnTo>
                      <a:pt x="1464" y="940"/>
                    </a:lnTo>
                    <a:lnTo>
                      <a:pt x="1464" y="938"/>
                    </a:lnTo>
                    <a:lnTo>
                      <a:pt x="1464" y="105"/>
                    </a:lnTo>
                    <a:close/>
                    <a:moveTo>
                      <a:pt x="1356" y="105"/>
                    </a:moveTo>
                    <a:lnTo>
                      <a:pt x="1356" y="105"/>
                    </a:lnTo>
                    <a:lnTo>
                      <a:pt x="1358" y="101"/>
                    </a:lnTo>
                    <a:lnTo>
                      <a:pt x="1360" y="100"/>
                    </a:lnTo>
                    <a:lnTo>
                      <a:pt x="1362" y="98"/>
                    </a:lnTo>
                    <a:lnTo>
                      <a:pt x="1363" y="96"/>
                    </a:lnTo>
                    <a:lnTo>
                      <a:pt x="1377" y="96"/>
                    </a:lnTo>
                    <a:lnTo>
                      <a:pt x="1377" y="96"/>
                    </a:lnTo>
                    <a:lnTo>
                      <a:pt x="1380" y="98"/>
                    </a:lnTo>
                    <a:lnTo>
                      <a:pt x="1382" y="100"/>
                    </a:lnTo>
                    <a:lnTo>
                      <a:pt x="1383" y="101"/>
                    </a:lnTo>
                    <a:lnTo>
                      <a:pt x="1383" y="105"/>
                    </a:lnTo>
                    <a:lnTo>
                      <a:pt x="1383" y="938"/>
                    </a:lnTo>
                    <a:lnTo>
                      <a:pt x="1383" y="938"/>
                    </a:lnTo>
                    <a:lnTo>
                      <a:pt x="1383" y="940"/>
                    </a:lnTo>
                    <a:lnTo>
                      <a:pt x="1382" y="941"/>
                    </a:lnTo>
                    <a:lnTo>
                      <a:pt x="1380" y="943"/>
                    </a:lnTo>
                    <a:lnTo>
                      <a:pt x="1377" y="945"/>
                    </a:lnTo>
                    <a:lnTo>
                      <a:pt x="1363" y="945"/>
                    </a:lnTo>
                    <a:lnTo>
                      <a:pt x="1363" y="945"/>
                    </a:lnTo>
                    <a:lnTo>
                      <a:pt x="1362" y="943"/>
                    </a:lnTo>
                    <a:lnTo>
                      <a:pt x="1360" y="941"/>
                    </a:lnTo>
                    <a:lnTo>
                      <a:pt x="1358" y="940"/>
                    </a:lnTo>
                    <a:lnTo>
                      <a:pt x="1356" y="938"/>
                    </a:lnTo>
                    <a:lnTo>
                      <a:pt x="1356" y="105"/>
                    </a:lnTo>
                    <a:close/>
                    <a:moveTo>
                      <a:pt x="1250" y="105"/>
                    </a:moveTo>
                    <a:lnTo>
                      <a:pt x="1250" y="105"/>
                    </a:lnTo>
                    <a:lnTo>
                      <a:pt x="1250" y="101"/>
                    </a:lnTo>
                    <a:lnTo>
                      <a:pt x="1252" y="100"/>
                    </a:lnTo>
                    <a:lnTo>
                      <a:pt x="1254" y="98"/>
                    </a:lnTo>
                    <a:lnTo>
                      <a:pt x="1257" y="96"/>
                    </a:lnTo>
                    <a:lnTo>
                      <a:pt x="1270" y="96"/>
                    </a:lnTo>
                    <a:lnTo>
                      <a:pt x="1270" y="96"/>
                    </a:lnTo>
                    <a:lnTo>
                      <a:pt x="1274" y="98"/>
                    </a:lnTo>
                    <a:lnTo>
                      <a:pt x="1276" y="100"/>
                    </a:lnTo>
                    <a:lnTo>
                      <a:pt x="1277" y="101"/>
                    </a:lnTo>
                    <a:lnTo>
                      <a:pt x="1277" y="105"/>
                    </a:lnTo>
                    <a:lnTo>
                      <a:pt x="1277" y="938"/>
                    </a:lnTo>
                    <a:lnTo>
                      <a:pt x="1277" y="938"/>
                    </a:lnTo>
                    <a:lnTo>
                      <a:pt x="1277" y="940"/>
                    </a:lnTo>
                    <a:lnTo>
                      <a:pt x="1276" y="941"/>
                    </a:lnTo>
                    <a:lnTo>
                      <a:pt x="1274" y="943"/>
                    </a:lnTo>
                    <a:lnTo>
                      <a:pt x="1270" y="945"/>
                    </a:lnTo>
                    <a:lnTo>
                      <a:pt x="1257" y="945"/>
                    </a:lnTo>
                    <a:lnTo>
                      <a:pt x="1257" y="945"/>
                    </a:lnTo>
                    <a:lnTo>
                      <a:pt x="1254" y="943"/>
                    </a:lnTo>
                    <a:lnTo>
                      <a:pt x="1252" y="941"/>
                    </a:lnTo>
                    <a:lnTo>
                      <a:pt x="1250" y="940"/>
                    </a:lnTo>
                    <a:lnTo>
                      <a:pt x="1250" y="938"/>
                    </a:lnTo>
                    <a:lnTo>
                      <a:pt x="1250" y="10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47" name="椭圆 146"/>
            <p:cNvSpPr/>
            <p:nvPr/>
          </p:nvSpPr>
          <p:spPr bwMode="auto">
            <a:xfrm>
              <a:off x="5306424" y="5243513"/>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sp>
        <p:nvSpPr>
          <p:cNvPr id="151" name="TextBox 150"/>
          <p:cNvSpPr txBox="1"/>
          <p:nvPr/>
        </p:nvSpPr>
        <p:spPr>
          <a:xfrm>
            <a:off x="6421745" y="1607486"/>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协同办公</a:t>
            </a:r>
            <a:endParaRPr lang="en-US" altLang="zh-CN" dirty="0" smtClean="0">
              <a:latin typeface="隶书" pitchFamily="49" charset="-122"/>
              <a:ea typeface="隶书" pitchFamily="49" charset="-122"/>
            </a:endParaRPr>
          </a:p>
        </p:txBody>
      </p:sp>
      <p:sp>
        <p:nvSpPr>
          <p:cNvPr id="152" name="TextBox 151"/>
          <p:cNvSpPr txBox="1"/>
          <p:nvPr/>
        </p:nvSpPr>
        <p:spPr>
          <a:xfrm>
            <a:off x="2346174" y="1609670"/>
            <a:ext cx="378152" cy="105227"/>
          </a:xfrm>
          <a:prstGeom prst="rect">
            <a:avLst/>
          </a:prstGeom>
          <a:noFill/>
        </p:spPr>
        <p:txBody>
          <a:bodyPr wrap="none" rtlCol="0">
            <a:prstTxWarp prst="textPlain">
              <a:avLst/>
            </a:prstTxWarp>
            <a:spAutoFit/>
          </a:bodyPr>
          <a:lstStyle/>
          <a:p>
            <a:pPr algn="ctr"/>
            <a:r>
              <a:rPr lang="zh-CN" altLang="en-US" sz="1200" dirty="0" smtClean="0">
                <a:latin typeface="微软雅黑" pitchFamily="34" charset="-122"/>
                <a:ea typeface="微软雅黑" pitchFamily="34" charset="-122"/>
              </a:rPr>
              <a:t>校长仪表盘</a:t>
            </a:r>
          </a:p>
        </p:txBody>
      </p:sp>
      <p:grpSp>
        <p:nvGrpSpPr>
          <p:cNvPr id="155" name="组合 479"/>
          <p:cNvGrpSpPr/>
          <p:nvPr/>
        </p:nvGrpSpPr>
        <p:grpSpPr>
          <a:xfrm>
            <a:off x="2315623" y="1159823"/>
            <a:ext cx="406424" cy="396000"/>
            <a:chOff x="7983252" y="262331"/>
            <a:chExt cx="406424" cy="396000"/>
          </a:xfrm>
        </p:grpSpPr>
        <p:sp>
          <p:nvSpPr>
            <p:cNvPr id="154" name="椭圆 153"/>
            <p:cNvSpPr/>
            <p:nvPr/>
          </p:nvSpPr>
          <p:spPr bwMode="auto">
            <a:xfrm>
              <a:off x="7983252" y="262331"/>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157" name="组合 266"/>
            <p:cNvGrpSpPr>
              <a:grpSpLocks noChangeAspect="1"/>
            </p:cNvGrpSpPr>
            <p:nvPr/>
          </p:nvGrpSpPr>
          <p:grpSpPr>
            <a:xfrm>
              <a:off x="8024914" y="358218"/>
              <a:ext cx="324000" cy="249492"/>
              <a:chOff x="6048440" y="3617649"/>
              <a:chExt cx="1136109" cy="865719"/>
            </a:xfrm>
            <a:solidFill>
              <a:srgbClr val="00B0F0"/>
            </a:solidFill>
          </p:grpSpPr>
          <p:sp>
            <p:nvSpPr>
              <p:cNvPr id="156" name="Freeform 14"/>
              <p:cNvSpPr>
                <a:spLocks noEditPoints="1"/>
              </p:cNvSpPr>
              <p:nvPr/>
            </p:nvSpPr>
            <p:spPr bwMode="auto">
              <a:xfrm>
                <a:off x="6048440" y="3617649"/>
                <a:ext cx="1136109" cy="865719"/>
              </a:xfrm>
              <a:custGeom>
                <a:avLst/>
                <a:gdLst/>
                <a:ahLst/>
                <a:cxnLst>
                  <a:cxn ang="0">
                    <a:pos x="3845" y="13163"/>
                  </a:cxn>
                  <a:cxn ang="0">
                    <a:pos x="7457" y="13163"/>
                  </a:cxn>
                  <a:cxn ang="0">
                    <a:pos x="7457" y="11165"/>
                  </a:cxn>
                  <a:cxn ang="0">
                    <a:pos x="0" y="11165"/>
                  </a:cxn>
                  <a:cxn ang="0">
                    <a:pos x="0" y="0"/>
                  </a:cxn>
                  <a:cxn ang="0">
                    <a:pos x="16812" y="0"/>
                  </a:cxn>
                  <a:cxn ang="0">
                    <a:pos x="16812" y="11165"/>
                  </a:cxn>
                  <a:cxn ang="0">
                    <a:pos x="10277" y="11165"/>
                  </a:cxn>
                  <a:cxn ang="0">
                    <a:pos x="10277" y="13163"/>
                  </a:cxn>
                  <a:cxn ang="0">
                    <a:pos x="13890" y="13163"/>
                  </a:cxn>
                  <a:cxn ang="0">
                    <a:pos x="13890" y="13572"/>
                  </a:cxn>
                  <a:cxn ang="0">
                    <a:pos x="3845" y="13572"/>
                  </a:cxn>
                  <a:cxn ang="0">
                    <a:pos x="3845" y="13163"/>
                  </a:cxn>
                  <a:cxn ang="0">
                    <a:pos x="829" y="863"/>
                  </a:cxn>
                  <a:cxn ang="0">
                    <a:pos x="15983" y="863"/>
                  </a:cxn>
                  <a:cxn ang="0">
                    <a:pos x="15983" y="10067"/>
                  </a:cxn>
                  <a:cxn ang="0">
                    <a:pos x="829" y="10067"/>
                  </a:cxn>
                  <a:cxn ang="0">
                    <a:pos x="829" y="863"/>
                  </a:cxn>
                </a:cxnLst>
                <a:rect l="0" t="0" r="r" b="b"/>
                <a:pathLst>
                  <a:path w="16812" h="13572">
                    <a:moveTo>
                      <a:pt x="3845" y="13163"/>
                    </a:moveTo>
                    <a:lnTo>
                      <a:pt x="7457" y="13163"/>
                    </a:lnTo>
                    <a:lnTo>
                      <a:pt x="7457" y="11165"/>
                    </a:lnTo>
                    <a:lnTo>
                      <a:pt x="0" y="11165"/>
                    </a:lnTo>
                    <a:lnTo>
                      <a:pt x="0" y="0"/>
                    </a:lnTo>
                    <a:lnTo>
                      <a:pt x="16812" y="0"/>
                    </a:lnTo>
                    <a:lnTo>
                      <a:pt x="16812" y="11165"/>
                    </a:lnTo>
                    <a:lnTo>
                      <a:pt x="10277" y="11165"/>
                    </a:lnTo>
                    <a:lnTo>
                      <a:pt x="10277" y="13163"/>
                    </a:lnTo>
                    <a:lnTo>
                      <a:pt x="13890" y="13163"/>
                    </a:lnTo>
                    <a:lnTo>
                      <a:pt x="13890" y="13572"/>
                    </a:lnTo>
                    <a:lnTo>
                      <a:pt x="3845" y="13572"/>
                    </a:lnTo>
                    <a:lnTo>
                      <a:pt x="3845" y="13163"/>
                    </a:lnTo>
                    <a:close/>
                    <a:moveTo>
                      <a:pt x="829" y="863"/>
                    </a:moveTo>
                    <a:lnTo>
                      <a:pt x="15983" y="863"/>
                    </a:lnTo>
                    <a:lnTo>
                      <a:pt x="15983" y="10067"/>
                    </a:lnTo>
                    <a:lnTo>
                      <a:pt x="829" y="10067"/>
                    </a:lnTo>
                    <a:lnTo>
                      <a:pt x="829" y="8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grpSp>
            <p:nvGrpSpPr>
              <p:cNvPr id="158" name="组合 386"/>
              <p:cNvGrpSpPr/>
              <p:nvPr/>
            </p:nvGrpSpPr>
            <p:grpSpPr>
              <a:xfrm>
                <a:off x="6656490" y="3718560"/>
                <a:ext cx="439435" cy="505545"/>
                <a:chOff x="3356610" y="2839692"/>
                <a:chExt cx="781050" cy="898553"/>
              </a:xfrm>
              <a:grpFill/>
            </p:grpSpPr>
            <p:sp>
              <p:nvSpPr>
                <p:cNvPr id="162" name="Freeform 103"/>
                <p:cNvSpPr>
                  <a:spLocks/>
                </p:cNvSpPr>
                <p:nvPr/>
              </p:nvSpPr>
              <p:spPr bwMode="auto">
                <a:xfrm>
                  <a:off x="3356610" y="3689861"/>
                  <a:ext cx="781050" cy="48384"/>
                </a:xfrm>
                <a:custGeom>
                  <a:avLst/>
                  <a:gdLst/>
                  <a:ahLst/>
                  <a:cxnLst>
                    <a:cxn ang="0">
                      <a:pos x="226" y="8"/>
                    </a:cxn>
                    <a:cxn ang="0">
                      <a:pos x="226" y="8"/>
                    </a:cxn>
                    <a:cxn ang="0">
                      <a:pos x="224" y="12"/>
                    </a:cxn>
                    <a:cxn ang="0">
                      <a:pos x="222" y="14"/>
                    </a:cxn>
                    <a:cxn ang="0">
                      <a:pos x="4" y="14"/>
                    </a:cxn>
                    <a:cxn ang="0">
                      <a:pos x="4" y="14"/>
                    </a:cxn>
                    <a:cxn ang="0">
                      <a:pos x="2" y="12"/>
                    </a:cxn>
                    <a:cxn ang="0">
                      <a:pos x="0" y="8"/>
                    </a:cxn>
                    <a:cxn ang="0">
                      <a:pos x="0" y="8"/>
                    </a:cxn>
                    <a:cxn ang="0">
                      <a:pos x="0" y="8"/>
                    </a:cxn>
                    <a:cxn ang="0">
                      <a:pos x="2" y="2"/>
                    </a:cxn>
                    <a:cxn ang="0">
                      <a:pos x="4" y="0"/>
                    </a:cxn>
                    <a:cxn ang="0">
                      <a:pos x="222" y="0"/>
                    </a:cxn>
                    <a:cxn ang="0">
                      <a:pos x="222" y="0"/>
                    </a:cxn>
                    <a:cxn ang="0">
                      <a:pos x="224" y="2"/>
                    </a:cxn>
                    <a:cxn ang="0">
                      <a:pos x="226" y="8"/>
                    </a:cxn>
                    <a:cxn ang="0">
                      <a:pos x="226" y="8"/>
                    </a:cxn>
                  </a:cxnLst>
                  <a:rect l="0" t="0" r="r" b="b"/>
                  <a:pathLst>
                    <a:path w="226" h="14">
                      <a:moveTo>
                        <a:pt x="226" y="8"/>
                      </a:moveTo>
                      <a:lnTo>
                        <a:pt x="226" y="8"/>
                      </a:lnTo>
                      <a:lnTo>
                        <a:pt x="224" y="12"/>
                      </a:lnTo>
                      <a:lnTo>
                        <a:pt x="222" y="14"/>
                      </a:lnTo>
                      <a:lnTo>
                        <a:pt x="4" y="14"/>
                      </a:lnTo>
                      <a:lnTo>
                        <a:pt x="4" y="14"/>
                      </a:lnTo>
                      <a:lnTo>
                        <a:pt x="2" y="12"/>
                      </a:lnTo>
                      <a:lnTo>
                        <a:pt x="0" y="8"/>
                      </a:lnTo>
                      <a:lnTo>
                        <a:pt x="0" y="8"/>
                      </a:lnTo>
                      <a:lnTo>
                        <a:pt x="0" y="8"/>
                      </a:lnTo>
                      <a:lnTo>
                        <a:pt x="2" y="2"/>
                      </a:lnTo>
                      <a:lnTo>
                        <a:pt x="4" y="0"/>
                      </a:lnTo>
                      <a:lnTo>
                        <a:pt x="222" y="0"/>
                      </a:lnTo>
                      <a:lnTo>
                        <a:pt x="222" y="0"/>
                      </a:lnTo>
                      <a:lnTo>
                        <a:pt x="224" y="2"/>
                      </a:lnTo>
                      <a:lnTo>
                        <a:pt x="226" y="8"/>
                      </a:lnTo>
                      <a:lnTo>
                        <a:pt x="22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104"/>
                <p:cNvSpPr>
                  <a:spLocks/>
                </p:cNvSpPr>
                <p:nvPr/>
              </p:nvSpPr>
              <p:spPr bwMode="auto">
                <a:xfrm>
                  <a:off x="3577792" y="2839692"/>
                  <a:ext cx="338685" cy="338685"/>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106"/>
                <p:cNvSpPr>
                  <a:spLocks/>
                </p:cNvSpPr>
                <p:nvPr/>
              </p:nvSpPr>
              <p:spPr bwMode="auto">
                <a:xfrm>
                  <a:off x="3446465" y="321293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107"/>
                <p:cNvSpPr>
                  <a:spLocks/>
                </p:cNvSpPr>
                <p:nvPr/>
              </p:nvSpPr>
              <p:spPr bwMode="auto">
                <a:xfrm>
                  <a:off x="3716031" y="321984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108"/>
                <p:cNvSpPr>
                  <a:spLocks/>
                </p:cNvSpPr>
                <p:nvPr/>
              </p:nvSpPr>
              <p:spPr bwMode="auto">
                <a:xfrm>
                  <a:off x="3716031" y="335117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109"/>
                <p:cNvSpPr>
                  <a:spLocks/>
                </p:cNvSpPr>
                <p:nvPr/>
              </p:nvSpPr>
              <p:spPr bwMode="auto">
                <a:xfrm>
                  <a:off x="3736767" y="321293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71" name="组合 387"/>
              <p:cNvGrpSpPr/>
              <p:nvPr/>
            </p:nvGrpSpPr>
            <p:grpSpPr>
              <a:xfrm>
                <a:off x="6208139" y="3749040"/>
                <a:ext cx="425252" cy="430438"/>
                <a:chOff x="10766425" y="2717800"/>
                <a:chExt cx="260350" cy="263525"/>
              </a:xfrm>
              <a:grpFill/>
            </p:grpSpPr>
            <p:sp>
              <p:nvSpPr>
                <p:cNvPr id="159" name="Freeform 16"/>
                <p:cNvSpPr>
                  <a:spLocks/>
                </p:cNvSpPr>
                <p:nvPr/>
              </p:nvSpPr>
              <p:spPr bwMode="auto">
                <a:xfrm>
                  <a:off x="10912475" y="2762250"/>
                  <a:ext cx="114300" cy="203200"/>
                </a:xfrm>
                <a:custGeom>
                  <a:avLst/>
                  <a:gdLst/>
                  <a:ahLst/>
                  <a:cxnLst>
                    <a:cxn ang="0">
                      <a:pos x="72" y="60"/>
                    </a:cxn>
                    <a:cxn ang="0">
                      <a:pos x="72" y="60"/>
                    </a:cxn>
                    <a:cxn ang="0">
                      <a:pos x="72" y="56"/>
                    </a:cxn>
                    <a:cxn ang="0">
                      <a:pos x="72" y="56"/>
                    </a:cxn>
                    <a:cxn ang="0">
                      <a:pos x="72" y="52"/>
                    </a:cxn>
                    <a:cxn ang="0">
                      <a:pos x="72" y="52"/>
                    </a:cxn>
                    <a:cxn ang="0">
                      <a:pos x="70" y="38"/>
                    </a:cxn>
                    <a:cxn ang="0">
                      <a:pos x="66" y="24"/>
                    </a:cxn>
                    <a:cxn ang="0">
                      <a:pos x="58" y="12"/>
                    </a:cxn>
                    <a:cxn ang="0">
                      <a:pos x="50" y="0"/>
                    </a:cxn>
                    <a:cxn ang="0">
                      <a:pos x="4" y="52"/>
                    </a:cxn>
                    <a:cxn ang="0">
                      <a:pos x="0" y="56"/>
                    </a:cxn>
                    <a:cxn ang="0">
                      <a:pos x="0" y="60"/>
                    </a:cxn>
                    <a:cxn ang="0">
                      <a:pos x="28" y="128"/>
                    </a:cxn>
                    <a:cxn ang="0">
                      <a:pos x="28" y="128"/>
                    </a:cxn>
                    <a:cxn ang="0">
                      <a:pos x="36" y="124"/>
                    </a:cxn>
                    <a:cxn ang="0">
                      <a:pos x="44" y="116"/>
                    </a:cxn>
                    <a:cxn ang="0">
                      <a:pos x="52" y="110"/>
                    </a:cxn>
                    <a:cxn ang="0">
                      <a:pos x="58" y="100"/>
                    </a:cxn>
                    <a:cxn ang="0">
                      <a:pos x="64" y="92"/>
                    </a:cxn>
                    <a:cxn ang="0">
                      <a:pos x="68" y="82"/>
                    </a:cxn>
                    <a:cxn ang="0">
                      <a:pos x="72" y="72"/>
                    </a:cxn>
                    <a:cxn ang="0">
                      <a:pos x="72" y="60"/>
                    </a:cxn>
                    <a:cxn ang="0">
                      <a:pos x="72" y="60"/>
                    </a:cxn>
                  </a:cxnLst>
                  <a:rect l="0" t="0" r="r" b="b"/>
                  <a:pathLst>
                    <a:path w="72" h="128">
                      <a:moveTo>
                        <a:pt x="72" y="60"/>
                      </a:moveTo>
                      <a:lnTo>
                        <a:pt x="72" y="60"/>
                      </a:lnTo>
                      <a:lnTo>
                        <a:pt x="72" y="56"/>
                      </a:lnTo>
                      <a:lnTo>
                        <a:pt x="72" y="56"/>
                      </a:lnTo>
                      <a:lnTo>
                        <a:pt x="72" y="52"/>
                      </a:lnTo>
                      <a:lnTo>
                        <a:pt x="72" y="52"/>
                      </a:lnTo>
                      <a:lnTo>
                        <a:pt x="70" y="38"/>
                      </a:lnTo>
                      <a:lnTo>
                        <a:pt x="66" y="24"/>
                      </a:lnTo>
                      <a:lnTo>
                        <a:pt x="58" y="12"/>
                      </a:lnTo>
                      <a:lnTo>
                        <a:pt x="50" y="0"/>
                      </a:lnTo>
                      <a:lnTo>
                        <a:pt x="4" y="52"/>
                      </a:lnTo>
                      <a:lnTo>
                        <a:pt x="0" y="56"/>
                      </a:lnTo>
                      <a:lnTo>
                        <a:pt x="0" y="60"/>
                      </a:lnTo>
                      <a:lnTo>
                        <a:pt x="28" y="128"/>
                      </a:lnTo>
                      <a:lnTo>
                        <a:pt x="28" y="128"/>
                      </a:lnTo>
                      <a:lnTo>
                        <a:pt x="36" y="124"/>
                      </a:lnTo>
                      <a:lnTo>
                        <a:pt x="44" y="116"/>
                      </a:lnTo>
                      <a:lnTo>
                        <a:pt x="52" y="110"/>
                      </a:lnTo>
                      <a:lnTo>
                        <a:pt x="58" y="100"/>
                      </a:lnTo>
                      <a:lnTo>
                        <a:pt x="64" y="92"/>
                      </a:lnTo>
                      <a:lnTo>
                        <a:pt x="68" y="82"/>
                      </a:lnTo>
                      <a:lnTo>
                        <a:pt x="72" y="72"/>
                      </a:lnTo>
                      <a:lnTo>
                        <a:pt x="72" y="60"/>
                      </a:lnTo>
                      <a:lnTo>
                        <a:pt x="7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17"/>
                <p:cNvSpPr>
                  <a:spLocks/>
                </p:cNvSpPr>
                <p:nvPr/>
              </p:nvSpPr>
              <p:spPr bwMode="auto">
                <a:xfrm>
                  <a:off x="10766425" y="2860675"/>
                  <a:ext cx="171450" cy="120650"/>
                </a:xfrm>
                <a:custGeom>
                  <a:avLst/>
                  <a:gdLst/>
                  <a:ahLst/>
                  <a:cxnLst>
                    <a:cxn ang="0">
                      <a:pos x="108" y="70"/>
                    </a:cxn>
                    <a:cxn ang="0">
                      <a:pos x="82" y="2"/>
                    </a:cxn>
                    <a:cxn ang="0">
                      <a:pos x="80" y="0"/>
                    </a:cxn>
                    <a:cxn ang="0">
                      <a:pos x="72" y="0"/>
                    </a:cxn>
                    <a:cxn ang="0">
                      <a:pos x="0" y="0"/>
                    </a:cxn>
                    <a:cxn ang="0">
                      <a:pos x="0" y="0"/>
                    </a:cxn>
                    <a:cxn ang="0">
                      <a:pos x="2" y="14"/>
                    </a:cxn>
                    <a:cxn ang="0">
                      <a:pos x="8" y="28"/>
                    </a:cxn>
                    <a:cxn ang="0">
                      <a:pos x="16" y="42"/>
                    </a:cxn>
                    <a:cxn ang="0">
                      <a:pos x="24" y="52"/>
                    </a:cxn>
                    <a:cxn ang="0">
                      <a:pos x="24" y="52"/>
                    </a:cxn>
                    <a:cxn ang="0">
                      <a:pos x="32" y="58"/>
                    </a:cxn>
                    <a:cxn ang="0">
                      <a:pos x="32" y="58"/>
                    </a:cxn>
                    <a:cxn ang="0">
                      <a:pos x="42" y="66"/>
                    </a:cxn>
                    <a:cxn ang="0">
                      <a:pos x="54" y="70"/>
                    </a:cxn>
                    <a:cxn ang="0">
                      <a:pos x="66" y="74"/>
                    </a:cxn>
                    <a:cxn ang="0">
                      <a:pos x="80" y="76"/>
                    </a:cxn>
                    <a:cxn ang="0">
                      <a:pos x="80" y="76"/>
                    </a:cxn>
                    <a:cxn ang="0">
                      <a:pos x="94" y="74"/>
                    </a:cxn>
                    <a:cxn ang="0">
                      <a:pos x="108" y="70"/>
                    </a:cxn>
                    <a:cxn ang="0">
                      <a:pos x="108" y="70"/>
                    </a:cxn>
                  </a:cxnLst>
                  <a:rect l="0" t="0" r="r" b="b"/>
                  <a:pathLst>
                    <a:path w="108" h="76">
                      <a:moveTo>
                        <a:pt x="108" y="70"/>
                      </a:moveTo>
                      <a:lnTo>
                        <a:pt x="82" y="2"/>
                      </a:lnTo>
                      <a:lnTo>
                        <a:pt x="80" y="0"/>
                      </a:lnTo>
                      <a:lnTo>
                        <a:pt x="72" y="0"/>
                      </a:lnTo>
                      <a:lnTo>
                        <a:pt x="0" y="0"/>
                      </a:lnTo>
                      <a:lnTo>
                        <a:pt x="0" y="0"/>
                      </a:lnTo>
                      <a:lnTo>
                        <a:pt x="2" y="14"/>
                      </a:lnTo>
                      <a:lnTo>
                        <a:pt x="8" y="28"/>
                      </a:lnTo>
                      <a:lnTo>
                        <a:pt x="16" y="42"/>
                      </a:lnTo>
                      <a:lnTo>
                        <a:pt x="24" y="52"/>
                      </a:lnTo>
                      <a:lnTo>
                        <a:pt x="24" y="52"/>
                      </a:lnTo>
                      <a:lnTo>
                        <a:pt x="32" y="58"/>
                      </a:lnTo>
                      <a:lnTo>
                        <a:pt x="32" y="58"/>
                      </a:lnTo>
                      <a:lnTo>
                        <a:pt x="42" y="66"/>
                      </a:lnTo>
                      <a:lnTo>
                        <a:pt x="54" y="70"/>
                      </a:lnTo>
                      <a:lnTo>
                        <a:pt x="66" y="74"/>
                      </a:lnTo>
                      <a:lnTo>
                        <a:pt x="80" y="76"/>
                      </a:lnTo>
                      <a:lnTo>
                        <a:pt x="80" y="76"/>
                      </a:lnTo>
                      <a:lnTo>
                        <a:pt x="94" y="74"/>
                      </a:lnTo>
                      <a:lnTo>
                        <a:pt x="108" y="70"/>
                      </a:lnTo>
                      <a:lnTo>
                        <a:pt x="108"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18"/>
                <p:cNvSpPr>
                  <a:spLocks/>
                </p:cNvSpPr>
                <p:nvPr/>
              </p:nvSpPr>
              <p:spPr bwMode="auto">
                <a:xfrm>
                  <a:off x="10769600" y="2717800"/>
                  <a:ext cx="209550" cy="120650"/>
                </a:xfrm>
                <a:custGeom>
                  <a:avLst/>
                  <a:gdLst/>
                  <a:ahLst/>
                  <a:cxnLst>
                    <a:cxn ang="0">
                      <a:pos x="80" y="0"/>
                    </a:cxn>
                    <a:cxn ang="0">
                      <a:pos x="80" y="0"/>
                    </a:cxn>
                    <a:cxn ang="0">
                      <a:pos x="68" y="2"/>
                    </a:cxn>
                    <a:cxn ang="0">
                      <a:pos x="58" y="4"/>
                    </a:cxn>
                    <a:cxn ang="0">
                      <a:pos x="58" y="4"/>
                    </a:cxn>
                    <a:cxn ang="0">
                      <a:pos x="50" y="8"/>
                    </a:cxn>
                    <a:cxn ang="0">
                      <a:pos x="50" y="8"/>
                    </a:cxn>
                    <a:cxn ang="0">
                      <a:pos x="38" y="14"/>
                    </a:cxn>
                    <a:cxn ang="0">
                      <a:pos x="26" y="22"/>
                    </a:cxn>
                    <a:cxn ang="0">
                      <a:pos x="18" y="30"/>
                    </a:cxn>
                    <a:cxn ang="0">
                      <a:pos x="10" y="42"/>
                    </a:cxn>
                    <a:cxn ang="0">
                      <a:pos x="72" y="42"/>
                    </a:cxn>
                    <a:cxn ang="0">
                      <a:pos x="72" y="42"/>
                    </a:cxn>
                    <a:cxn ang="0">
                      <a:pos x="74" y="42"/>
                    </a:cxn>
                    <a:cxn ang="0">
                      <a:pos x="76" y="44"/>
                    </a:cxn>
                    <a:cxn ang="0">
                      <a:pos x="76" y="48"/>
                    </a:cxn>
                    <a:cxn ang="0">
                      <a:pos x="76" y="48"/>
                    </a:cxn>
                    <a:cxn ang="0">
                      <a:pos x="74" y="48"/>
                    </a:cxn>
                    <a:cxn ang="0">
                      <a:pos x="72" y="50"/>
                    </a:cxn>
                    <a:cxn ang="0">
                      <a:pos x="6" y="50"/>
                    </a:cxn>
                    <a:cxn ang="0">
                      <a:pos x="6" y="50"/>
                    </a:cxn>
                    <a:cxn ang="0">
                      <a:pos x="4" y="56"/>
                    </a:cxn>
                    <a:cxn ang="0">
                      <a:pos x="66" y="56"/>
                    </a:cxn>
                    <a:cxn ang="0">
                      <a:pos x="66" y="56"/>
                    </a:cxn>
                    <a:cxn ang="0">
                      <a:pos x="68" y="56"/>
                    </a:cxn>
                    <a:cxn ang="0">
                      <a:pos x="70" y="58"/>
                    </a:cxn>
                    <a:cxn ang="0">
                      <a:pos x="70" y="62"/>
                    </a:cxn>
                    <a:cxn ang="0">
                      <a:pos x="70" y="62"/>
                    </a:cxn>
                    <a:cxn ang="0">
                      <a:pos x="68" y="62"/>
                    </a:cxn>
                    <a:cxn ang="0">
                      <a:pos x="66" y="64"/>
                    </a:cxn>
                    <a:cxn ang="0">
                      <a:pos x="2" y="64"/>
                    </a:cxn>
                    <a:cxn ang="0">
                      <a:pos x="2" y="64"/>
                    </a:cxn>
                    <a:cxn ang="0">
                      <a:pos x="0" y="76"/>
                    </a:cxn>
                    <a:cxn ang="0">
                      <a:pos x="76" y="76"/>
                    </a:cxn>
                    <a:cxn ang="0">
                      <a:pos x="80" y="76"/>
                    </a:cxn>
                    <a:cxn ang="0">
                      <a:pos x="84" y="74"/>
                    </a:cxn>
                    <a:cxn ang="0">
                      <a:pos x="132" y="20"/>
                    </a:cxn>
                    <a:cxn ang="0">
                      <a:pos x="132" y="20"/>
                    </a:cxn>
                    <a:cxn ang="0">
                      <a:pos x="120" y="12"/>
                    </a:cxn>
                    <a:cxn ang="0">
                      <a:pos x="108" y="6"/>
                    </a:cxn>
                    <a:cxn ang="0">
                      <a:pos x="94" y="2"/>
                    </a:cxn>
                    <a:cxn ang="0">
                      <a:pos x="80" y="0"/>
                    </a:cxn>
                    <a:cxn ang="0">
                      <a:pos x="80" y="0"/>
                    </a:cxn>
                  </a:cxnLst>
                  <a:rect l="0" t="0" r="r" b="b"/>
                  <a:pathLst>
                    <a:path w="132" h="76">
                      <a:moveTo>
                        <a:pt x="80" y="0"/>
                      </a:moveTo>
                      <a:lnTo>
                        <a:pt x="80" y="0"/>
                      </a:lnTo>
                      <a:lnTo>
                        <a:pt x="68" y="2"/>
                      </a:lnTo>
                      <a:lnTo>
                        <a:pt x="58" y="4"/>
                      </a:lnTo>
                      <a:lnTo>
                        <a:pt x="58" y="4"/>
                      </a:lnTo>
                      <a:lnTo>
                        <a:pt x="50" y="8"/>
                      </a:lnTo>
                      <a:lnTo>
                        <a:pt x="50" y="8"/>
                      </a:lnTo>
                      <a:lnTo>
                        <a:pt x="38" y="14"/>
                      </a:lnTo>
                      <a:lnTo>
                        <a:pt x="26" y="22"/>
                      </a:lnTo>
                      <a:lnTo>
                        <a:pt x="18" y="30"/>
                      </a:lnTo>
                      <a:lnTo>
                        <a:pt x="10" y="42"/>
                      </a:lnTo>
                      <a:lnTo>
                        <a:pt x="72" y="42"/>
                      </a:lnTo>
                      <a:lnTo>
                        <a:pt x="72" y="42"/>
                      </a:lnTo>
                      <a:lnTo>
                        <a:pt x="74" y="42"/>
                      </a:lnTo>
                      <a:lnTo>
                        <a:pt x="76" y="44"/>
                      </a:lnTo>
                      <a:lnTo>
                        <a:pt x="76" y="48"/>
                      </a:lnTo>
                      <a:lnTo>
                        <a:pt x="76" y="48"/>
                      </a:lnTo>
                      <a:lnTo>
                        <a:pt x="74" y="48"/>
                      </a:lnTo>
                      <a:lnTo>
                        <a:pt x="72" y="50"/>
                      </a:lnTo>
                      <a:lnTo>
                        <a:pt x="6" y="50"/>
                      </a:lnTo>
                      <a:lnTo>
                        <a:pt x="6" y="50"/>
                      </a:lnTo>
                      <a:lnTo>
                        <a:pt x="4" y="56"/>
                      </a:lnTo>
                      <a:lnTo>
                        <a:pt x="66" y="56"/>
                      </a:lnTo>
                      <a:lnTo>
                        <a:pt x="66" y="56"/>
                      </a:lnTo>
                      <a:lnTo>
                        <a:pt x="68" y="56"/>
                      </a:lnTo>
                      <a:lnTo>
                        <a:pt x="70" y="58"/>
                      </a:lnTo>
                      <a:lnTo>
                        <a:pt x="70" y="62"/>
                      </a:lnTo>
                      <a:lnTo>
                        <a:pt x="70" y="62"/>
                      </a:lnTo>
                      <a:lnTo>
                        <a:pt x="68" y="62"/>
                      </a:lnTo>
                      <a:lnTo>
                        <a:pt x="66" y="64"/>
                      </a:lnTo>
                      <a:lnTo>
                        <a:pt x="2" y="64"/>
                      </a:lnTo>
                      <a:lnTo>
                        <a:pt x="2" y="64"/>
                      </a:lnTo>
                      <a:lnTo>
                        <a:pt x="0" y="76"/>
                      </a:lnTo>
                      <a:lnTo>
                        <a:pt x="76" y="76"/>
                      </a:lnTo>
                      <a:lnTo>
                        <a:pt x="80" y="76"/>
                      </a:lnTo>
                      <a:lnTo>
                        <a:pt x="84" y="74"/>
                      </a:lnTo>
                      <a:lnTo>
                        <a:pt x="132" y="20"/>
                      </a:lnTo>
                      <a:lnTo>
                        <a:pt x="132" y="20"/>
                      </a:lnTo>
                      <a:lnTo>
                        <a:pt x="120" y="12"/>
                      </a:lnTo>
                      <a:lnTo>
                        <a:pt x="108" y="6"/>
                      </a:lnTo>
                      <a:lnTo>
                        <a:pt x="94" y="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168" name="TextBox 167"/>
          <p:cNvSpPr txBox="1"/>
          <p:nvPr/>
        </p:nvSpPr>
        <p:spPr>
          <a:xfrm>
            <a:off x="3107528" y="1591436"/>
            <a:ext cx="378152" cy="105227"/>
          </a:xfrm>
          <a:prstGeom prst="rect">
            <a:avLst/>
          </a:prstGeom>
          <a:noFill/>
        </p:spPr>
        <p:txBody>
          <a:bodyPr wrap="none" rtlCol="0">
            <a:prstTxWarp prst="textPlain">
              <a:avLst/>
            </a:prstTxWarp>
            <a:spAutoFit/>
          </a:bodyPr>
          <a:lstStyle/>
          <a:p>
            <a:pPr algn="ctr"/>
            <a:r>
              <a:rPr lang="en-US" altLang="zh-CN" dirty="0" smtClean="0">
                <a:latin typeface="隶书" pitchFamily="49" charset="-122"/>
                <a:ea typeface="隶书" pitchFamily="49" charset="-122"/>
              </a:rPr>
              <a:t>URP</a:t>
            </a:r>
            <a:r>
              <a:rPr lang="zh-CN" altLang="en-US" dirty="0" smtClean="0">
                <a:latin typeface="隶书" pitchFamily="49" charset="-122"/>
                <a:ea typeface="隶书" pitchFamily="49" charset="-122"/>
              </a:rPr>
              <a:t>系统</a:t>
            </a:r>
            <a:endParaRPr lang="en-US" altLang="zh-CN" dirty="0" smtClean="0">
              <a:latin typeface="隶书" pitchFamily="49" charset="-122"/>
              <a:ea typeface="隶书" pitchFamily="49" charset="-122"/>
            </a:endParaRPr>
          </a:p>
        </p:txBody>
      </p:sp>
      <p:sp>
        <p:nvSpPr>
          <p:cNvPr id="169" name="椭圆 168"/>
          <p:cNvSpPr/>
          <p:nvPr/>
        </p:nvSpPr>
        <p:spPr bwMode="auto">
          <a:xfrm>
            <a:off x="5678240" y="1178238"/>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0" name="TextBox 169"/>
          <p:cNvSpPr txBox="1"/>
          <p:nvPr/>
        </p:nvSpPr>
        <p:spPr>
          <a:xfrm>
            <a:off x="5695878" y="1607485"/>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统一呼叫中心</a:t>
            </a:r>
            <a:endParaRPr lang="en-US" altLang="zh-CN" dirty="0" smtClean="0">
              <a:latin typeface="隶书" pitchFamily="49" charset="-122"/>
              <a:ea typeface="隶书" pitchFamily="49" charset="-122"/>
            </a:endParaRPr>
          </a:p>
        </p:txBody>
      </p:sp>
      <p:grpSp>
        <p:nvGrpSpPr>
          <p:cNvPr id="173" name="组合 170"/>
          <p:cNvGrpSpPr/>
          <p:nvPr/>
        </p:nvGrpSpPr>
        <p:grpSpPr>
          <a:xfrm>
            <a:off x="6389432" y="1166547"/>
            <a:ext cx="406424" cy="396000"/>
            <a:chOff x="6131567" y="1017499"/>
            <a:chExt cx="406424" cy="396000"/>
          </a:xfrm>
        </p:grpSpPr>
        <p:sp>
          <p:nvSpPr>
            <p:cNvPr id="172" name="椭圆 171"/>
            <p:cNvSpPr/>
            <p:nvPr/>
          </p:nvSpPr>
          <p:spPr bwMode="auto">
            <a:xfrm>
              <a:off x="6131567" y="1017499"/>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174" name="组合 176"/>
            <p:cNvGrpSpPr>
              <a:grpSpLocks noChangeAspect="1"/>
            </p:cNvGrpSpPr>
            <p:nvPr/>
          </p:nvGrpSpPr>
          <p:grpSpPr>
            <a:xfrm>
              <a:off x="6175042" y="1088874"/>
              <a:ext cx="345730" cy="288000"/>
              <a:chOff x="6664389" y="3756660"/>
              <a:chExt cx="1627972" cy="875519"/>
            </a:xfrm>
            <a:solidFill>
              <a:srgbClr val="00B0F0"/>
            </a:solidFill>
          </p:grpSpPr>
          <p:grpSp>
            <p:nvGrpSpPr>
              <p:cNvPr id="175" name="组合 155"/>
              <p:cNvGrpSpPr/>
              <p:nvPr/>
            </p:nvGrpSpPr>
            <p:grpSpPr>
              <a:xfrm>
                <a:off x="6664389" y="3756660"/>
                <a:ext cx="1627972" cy="875519"/>
                <a:chOff x="9391650" y="3060700"/>
                <a:chExt cx="1928813" cy="769938"/>
              </a:xfrm>
              <a:grpFill/>
            </p:grpSpPr>
            <p:sp>
              <p:nvSpPr>
                <p:cNvPr id="181" name="Freeform 6"/>
                <p:cNvSpPr>
                  <a:spLocks noEditPoints="1"/>
                </p:cNvSpPr>
                <p:nvPr/>
              </p:nvSpPr>
              <p:spPr bwMode="auto">
                <a:xfrm>
                  <a:off x="9391650" y="3384550"/>
                  <a:ext cx="1928813" cy="446088"/>
                </a:xfrm>
                <a:custGeom>
                  <a:avLst/>
                  <a:gdLst/>
                  <a:ahLst/>
                  <a:cxnLst>
                    <a:cxn ang="0">
                      <a:pos x="62" y="330"/>
                    </a:cxn>
                    <a:cxn ang="0">
                      <a:pos x="212" y="278"/>
                    </a:cxn>
                    <a:cxn ang="0">
                      <a:pos x="2393" y="128"/>
                    </a:cxn>
                    <a:cxn ang="0">
                      <a:pos x="4510" y="206"/>
                    </a:cxn>
                    <a:cxn ang="0">
                      <a:pos x="7765" y="353"/>
                    </a:cxn>
                    <a:cxn ang="0">
                      <a:pos x="10877" y="240"/>
                    </a:cxn>
                    <a:cxn ang="0">
                      <a:pos x="13961" y="54"/>
                    </a:cxn>
                    <a:cxn ang="0">
                      <a:pos x="16864" y="102"/>
                    </a:cxn>
                    <a:cxn ang="0">
                      <a:pos x="16999" y="197"/>
                    </a:cxn>
                    <a:cxn ang="0">
                      <a:pos x="16963" y="378"/>
                    </a:cxn>
                    <a:cxn ang="0">
                      <a:pos x="16746" y="799"/>
                    </a:cxn>
                    <a:cxn ang="0">
                      <a:pos x="16144" y="2365"/>
                    </a:cxn>
                    <a:cxn ang="0">
                      <a:pos x="15928" y="2534"/>
                    </a:cxn>
                    <a:cxn ang="0">
                      <a:pos x="15168" y="2502"/>
                    </a:cxn>
                    <a:cxn ang="0">
                      <a:pos x="14362" y="2416"/>
                    </a:cxn>
                    <a:cxn ang="0">
                      <a:pos x="14106" y="2326"/>
                    </a:cxn>
                    <a:cxn ang="0">
                      <a:pos x="13964" y="2178"/>
                    </a:cxn>
                    <a:cxn ang="0">
                      <a:pos x="13919" y="2001"/>
                    </a:cxn>
                    <a:cxn ang="0">
                      <a:pos x="12236" y="3551"/>
                    </a:cxn>
                    <a:cxn ang="0">
                      <a:pos x="12157" y="3752"/>
                    </a:cxn>
                    <a:cxn ang="0">
                      <a:pos x="11921" y="3844"/>
                    </a:cxn>
                    <a:cxn ang="0">
                      <a:pos x="11645" y="3844"/>
                    </a:cxn>
                    <a:cxn ang="0">
                      <a:pos x="10774" y="3204"/>
                    </a:cxn>
                    <a:cxn ang="0">
                      <a:pos x="10657" y="2863"/>
                    </a:cxn>
                    <a:cxn ang="0">
                      <a:pos x="10627" y="2313"/>
                    </a:cxn>
                    <a:cxn ang="0">
                      <a:pos x="6840" y="1774"/>
                    </a:cxn>
                    <a:cxn ang="0">
                      <a:pos x="6783" y="3140"/>
                    </a:cxn>
                    <a:cxn ang="0">
                      <a:pos x="6615" y="3402"/>
                    </a:cxn>
                    <a:cxn ang="0">
                      <a:pos x="6098" y="3899"/>
                    </a:cxn>
                    <a:cxn ang="0">
                      <a:pos x="5811" y="3936"/>
                    </a:cxn>
                    <a:cxn ang="0">
                      <a:pos x="5562" y="3846"/>
                    </a:cxn>
                    <a:cxn ang="0">
                      <a:pos x="5461" y="3601"/>
                    </a:cxn>
                    <a:cxn ang="0">
                      <a:pos x="5457" y="2622"/>
                    </a:cxn>
                    <a:cxn ang="0">
                      <a:pos x="3263" y="2085"/>
                    </a:cxn>
                    <a:cxn ang="0">
                      <a:pos x="3115" y="2420"/>
                    </a:cxn>
                    <a:cxn ang="0">
                      <a:pos x="2862" y="2578"/>
                    </a:cxn>
                    <a:cxn ang="0">
                      <a:pos x="1682" y="2738"/>
                    </a:cxn>
                    <a:cxn ang="0">
                      <a:pos x="1208" y="2739"/>
                    </a:cxn>
                    <a:cxn ang="0">
                      <a:pos x="954" y="2606"/>
                    </a:cxn>
                    <a:cxn ang="0">
                      <a:pos x="728" y="2303"/>
                    </a:cxn>
                    <a:cxn ang="0">
                      <a:pos x="504" y="937"/>
                    </a:cxn>
                    <a:cxn ang="0">
                      <a:pos x="320" y="728"/>
                    </a:cxn>
                    <a:cxn ang="0">
                      <a:pos x="0" y="493"/>
                    </a:cxn>
                    <a:cxn ang="0">
                      <a:pos x="15805" y="1979"/>
                    </a:cxn>
                    <a:cxn ang="0">
                      <a:pos x="15716" y="2093"/>
                    </a:cxn>
                    <a:cxn ang="0">
                      <a:pos x="15355" y="2064"/>
                    </a:cxn>
                    <a:cxn ang="0">
                      <a:pos x="14590" y="1994"/>
                    </a:cxn>
                    <a:cxn ang="0">
                      <a:pos x="12376" y="1529"/>
                    </a:cxn>
                    <a:cxn ang="0">
                      <a:pos x="11066" y="2953"/>
                    </a:cxn>
                    <a:cxn ang="0">
                      <a:pos x="11017" y="2709"/>
                    </a:cxn>
                    <a:cxn ang="0">
                      <a:pos x="11018" y="1948"/>
                    </a:cxn>
                    <a:cxn ang="0">
                      <a:pos x="6398" y="3094"/>
                    </a:cxn>
                    <a:cxn ang="0">
                      <a:pos x="6480" y="2792"/>
                    </a:cxn>
                    <a:cxn ang="0">
                      <a:pos x="6479" y="2171"/>
                    </a:cxn>
                    <a:cxn ang="0">
                      <a:pos x="2589" y="2054"/>
                    </a:cxn>
                    <a:cxn ang="0">
                      <a:pos x="2512" y="2140"/>
                    </a:cxn>
                    <a:cxn ang="0">
                      <a:pos x="1684" y="2267"/>
                    </a:cxn>
                    <a:cxn ang="0">
                      <a:pos x="1357" y="2281"/>
                    </a:cxn>
                    <a:cxn ang="0">
                      <a:pos x="1307" y="2205"/>
                    </a:cxn>
                  </a:cxnLst>
                  <a:rect l="0" t="0" r="r" b="b"/>
                  <a:pathLst>
                    <a:path w="17010" h="3937">
                      <a:moveTo>
                        <a:pt x="0" y="493"/>
                      </a:moveTo>
                      <a:lnTo>
                        <a:pt x="1" y="483"/>
                      </a:lnTo>
                      <a:lnTo>
                        <a:pt x="5" y="460"/>
                      </a:lnTo>
                      <a:lnTo>
                        <a:pt x="10" y="444"/>
                      </a:lnTo>
                      <a:lnTo>
                        <a:pt x="14" y="426"/>
                      </a:lnTo>
                      <a:lnTo>
                        <a:pt x="20" y="406"/>
                      </a:lnTo>
                      <a:lnTo>
                        <a:pt x="28" y="386"/>
                      </a:lnTo>
                      <a:lnTo>
                        <a:pt x="37" y="366"/>
                      </a:lnTo>
                      <a:lnTo>
                        <a:pt x="48" y="347"/>
                      </a:lnTo>
                      <a:lnTo>
                        <a:pt x="54" y="338"/>
                      </a:lnTo>
                      <a:lnTo>
                        <a:pt x="62" y="330"/>
                      </a:lnTo>
                      <a:lnTo>
                        <a:pt x="68" y="321"/>
                      </a:lnTo>
                      <a:lnTo>
                        <a:pt x="77" y="313"/>
                      </a:lnTo>
                      <a:lnTo>
                        <a:pt x="84" y="306"/>
                      </a:lnTo>
                      <a:lnTo>
                        <a:pt x="94" y="300"/>
                      </a:lnTo>
                      <a:lnTo>
                        <a:pt x="103" y="294"/>
                      </a:lnTo>
                      <a:lnTo>
                        <a:pt x="113" y="289"/>
                      </a:lnTo>
                      <a:lnTo>
                        <a:pt x="123" y="285"/>
                      </a:lnTo>
                      <a:lnTo>
                        <a:pt x="135" y="282"/>
                      </a:lnTo>
                      <a:lnTo>
                        <a:pt x="147" y="281"/>
                      </a:lnTo>
                      <a:lnTo>
                        <a:pt x="159" y="280"/>
                      </a:lnTo>
                      <a:lnTo>
                        <a:pt x="212" y="278"/>
                      </a:lnTo>
                      <a:lnTo>
                        <a:pt x="311" y="272"/>
                      </a:lnTo>
                      <a:lnTo>
                        <a:pt x="453" y="263"/>
                      </a:lnTo>
                      <a:lnTo>
                        <a:pt x="627" y="252"/>
                      </a:lnTo>
                      <a:lnTo>
                        <a:pt x="829" y="238"/>
                      </a:lnTo>
                      <a:lnTo>
                        <a:pt x="1050" y="222"/>
                      </a:lnTo>
                      <a:lnTo>
                        <a:pt x="1284" y="206"/>
                      </a:lnTo>
                      <a:lnTo>
                        <a:pt x="1523" y="189"/>
                      </a:lnTo>
                      <a:lnTo>
                        <a:pt x="1761" y="172"/>
                      </a:lnTo>
                      <a:lnTo>
                        <a:pt x="1990" y="156"/>
                      </a:lnTo>
                      <a:lnTo>
                        <a:pt x="2203" y="141"/>
                      </a:lnTo>
                      <a:lnTo>
                        <a:pt x="2393" y="128"/>
                      </a:lnTo>
                      <a:lnTo>
                        <a:pt x="2554" y="116"/>
                      </a:lnTo>
                      <a:lnTo>
                        <a:pt x="2677" y="107"/>
                      </a:lnTo>
                      <a:lnTo>
                        <a:pt x="2756" y="101"/>
                      </a:lnTo>
                      <a:lnTo>
                        <a:pt x="2784" y="99"/>
                      </a:lnTo>
                      <a:lnTo>
                        <a:pt x="2829" y="102"/>
                      </a:lnTo>
                      <a:lnTo>
                        <a:pt x="2958" y="111"/>
                      </a:lnTo>
                      <a:lnTo>
                        <a:pt x="3160" y="123"/>
                      </a:lnTo>
                      <a:lnTo>
                        <a:pt x="3426" y="140"/>
                      </a:lnTo>
                      <a:lnTo>
                        <a:pt x="3746" y="161"/>
                      </a:lnTo>
                      <a:lnTo>
                        <a:pt x="4111" y="183"/>
                      </a:lnTo>
                      <a:lnTo>
                        <a:pt x="4510" y="206"/>
                      </a:lnTo>
                      <a:lnTo>
                        <a:pt x="4934" y="231"/>
                      </a:lnTo>
                      <a:lnTo>
                        <a:pt x="5373" y="255"/>
                      </a:lnTo>
                      <a:lnTo>
                        <a:pt x="5816" y="279"/>
                      </a:lnTo>
                      <a:lnTo>
                        <a:pt x="6255" y="300"/>
                      </a:lnTo>
                      <a:lnTo>
                        <a:pt x="6680" y="319"/>
                      </a:lnTo>
                      <a:lnTo>
                        <a:pt x="6883" y="328"/>
                      </a:lnTo>
                      <a:lnTo>
                        <a:pt x="7078" y="335"/>
                      </a:lnTo>
                      <a:lnTo>
                        <a:pt x="7266" y="341"/>
                      </a:lnTo>
                      <a:lnTo>
                        <a:pt x="7444" y="347"/>
                      </a:lnTo>
                      <a:lnTo>
                        <a:pt x="7611" y="350"/>
                      </a:lnTo>
                      <a:lnTo>
                        <a:pt x="7765" y="353"/>
                      </a:lnTo>
                      <a:lnTo>
                        <a:pt x="7906" y="354"/>
                      </a:lnTo>
                      <a:lnTo>
                        <a:pt x="8033" y="354"/>
                      </a:lnTo>
                      <a:lnTo>
                        <a:pt x="8161" y="352"/>
                      </a:lnTo>
                      <a:lnTo>
                        <a:pt x="8304" y="350"/>
                      </a:lnTo>
                      <a:lnTo>
                        <a:pt x="8465" y="346"/>
                      </a:lnTo>
                      <a:lnTo>
                        <a:pt x="8639" y="340"/>
                      </a:lnTo>
                      <a:lnTo>
                        <a:pt x="9025" y="326"/>
                      </a:lnTo>
                      <a:lnTo>
                        <a:pt x="9452" y="309"/>
                      </a:lnTo>
                      <a:lnTo>
                        <a:pt x="9910" y="287"/>
                      </a:lnTo>
                      <a:lnTo>
                        <a:pt x="10389" y="265"/>
                      </a:lnTo>
                      <a:lnTo>
                        <a:pt x="10877" y="240"/>
                      </a:lnTo>
                      <a:lnTo>
                        <a:pt x="11365" y="214"/>
                      </a:lnTo>
                      <a:lnTo>
                        <a:pt x="11840" y="188"/>
                      </a:lnTo>
                      <a:lnTo>
                        <a:pt x="12294" y="163"/>
                      </a:lnTo>
                      <a:lnTo>
                        <a:pt x="12715" y="138"/>
                      </a:lnTo>
                      <a:lnTo>
                        <a:pt x="13092" y="116"/>
                      </a:lnTo>
                      <a:lnTo>
                        <a:pt x="13417" y="95"/>
                      </a:lnTo>
                      <a:lnTo>
                        <a:pt x="13677" y="78"/>
                      </a:lnTo>
                      <a:lnTo>
                        <a:pt x="13779" y="70"/>
                      </a:lnTo>
                      <a:lnTo>
                        <a:pt x="13862" y="64"/>
                      </a:lnTo>
                      <a:lnTo>
                        <a:pt x="13923" y="59"/>
                      </a:lnTo>
                      <a:lnTo>
                        <a:pt x="13961" y="54"/>
                      </a:lnTo>
                      <a:lnTo>
                        <a:pt x="14058" y="41"/>
                      </a:lnTo>
                      <a:lnTo>
                        <a:pt x="14135" y="31"/>
                      </a:lnTo>
                      <a:lnTo>
                        <a:pt x="14196" y="21"/>
                      </a:lnTo>
                      <a:lnTo>
                        <a:pt x="14242" y="14"/>
                      </a:lnTo>
                      <a:lnTo>
                        <a:pt x="14275" y="7"/>
                      </a:lnTo>
                      <a:lnTo>
                        <a:pt x="14295" y="3"/>
                      </a:lnTo>
                      <a:lnTo>
                        <a:pt x="14306" y="0"/>
                      </a:lnTo>
                      <a:lnTo>
                        <a:pt x="14310" y="0"/>
                      </a:lnTo>
                      <a:lnTo>
                        <a:pt x="16831" y="91"/>
                      </a:lnTo>
                      <a:lnTo>
                        <a:pt x="16841" y="94"/>
                      </a:lnTo>
                      <a:lnTo>
                        <a:pt x="16864" y="102"/>
                      </a:lnTo>
                      <a:lnTo>
                        <a:pt x="16879" y="107"/>
                      </a:lnTo>
                      <a:lnTo>
                        <a:pt x="16896" y="115"/>
                      </a:lnTo>
                      <a:lnTo>
                        <a:pt x="16914" y="123"/>
                      </a:lnTo>
                      <a:lnTo>
                        <a:pt x="16932" y="134"/>
                      </a:lnTo>
                      <a:lnTo>
                        <a:pt x="16950" y="146"/>
                      </a:lnTo>
                      <a:lnTo>
                        <a:pt x="16966" y="159"/>
                      </a:lnTo>
                      <a:lnTo>
                        <a:pt x="16975" y="165"/>
                      </a:lnTo>
                      <a:lnTo>
                        <a:pt x="16981" y="172"/>
                      </a:lnTo>
                      <a:lnTo>
                        <a:pt x="16988" y="180"/>
                      </a:lnTo>
                      <a:lnTo>
                        <a:pt x="16994" y="188"/>
                      </a:lnTo>
                      <a:lnTo>
                        <a:pt x="16999" y="197"/>
                      </a:lnTo>
                      <a:lnTo>
                        <a:pt x="17004" y="205"/>
                      </a:lnTo>
                      <a:lnTo>
                        <a:pt x="17007" y="215"/>
                      </a:lnTo>
                      <a:lnTo>
                        <a:pt x="17009" y="224"/>
                      </a:lnTo>
                      <a:lnTo>
                        <a:pt x="17010" y="234"/>
                      </a:lnTo>
                      <a:lnTo>
                        <a:pt x="17010" y="244"/>
                      </a:lnTo>
                      <a:lnTo>
                        <a:pt x="17009" y="254"/>
                      </a:lnTo>
                      <a:lnTo>
                        <a:pt x="17006" y="266"/>
                      </a:lnTo>
                      <a:lnTo>
                        <a:pt x="16998" y="289"/>
                      </a:lnTo>
                      <a:lnTo>
                        <a:pt x="16988" y="317"/>
                      </a:lnTo>
                      <a:lnTo>
                        <a:pt x="16976" y="346"/>
                      </a:lnTo>
                      <a:lnTo>
                        <a:pt x="16963" y="378"/>
                      </a:lnTo>
                      <a:lnTo>
                        <a:pt x="16933" y="443"/>
                      </a:lnTo>
                      <a:lnTo>
                        <a:pt x="16902" y="510"/>
                      </a:lnTo>
                      <a:lnTo>
                        <a:pt x="16871" y="574"/>
                      </a:lnTo>
                      <a:lnTo>
                        <a:pt x="16842" y="631"/>
                      </a:lnTo>
                      <a:lnTo>
                        <a:pt x="16819" y="677"/>
                      </a:lnTo>
                      <a:lnTo>
                        <a:pt x="16804" y="706"/>
                      </a:lnTo>
                      <a:lnTo>
                        <a:pt x="16793" y="727"/>
                      </a:lnTo>
                      <a:lnTo>
                        <a:pt x="16782" y="746"/>
                      </a:lnTo>
                      <a:lnTo>
                        <a:pt x="16772" y="763"/>
                      </a:lnTo>
                      <a:lnTo>
                        <a:pt x="16761" y="778"/>
                      </a:lnTo>
                      <a:lnTo>
                        <a:pt x="16746" y="799"/>
                      </a:lnTo>
                      <a:lnTo>
                        <a:pt x="16740" y="807"/>
                      </a:lnTo>
                      <a:lnTo>
                        <a:pt x="16300" y="899"/>
                      </a:lnTo>
                      <a:lnTo>
                        <a:pt x="16235" y="2164"/>
                      </a:lnTo>
                      <a:lnTo>
                        <a:pt x="16230" y="2182"/>
                      </a:lnTo>
                      <a:lnTo>
                        <a:pt x="16215" y="2228"/>
                      </a:lnTo>
                      <a:lnTo>
                        <a:pt x="16202" y="2257"/>
                      </a:lnTo>
                      <a:lnTo>
                        <a:pt x="16186" y="2291"/>
                      </a:lnTo>
                      <a:lnTo>
                        <a:pt x="16178" y="2309"/>
                      </a:lnTo>
                      <a:lnTo>
                        <a:pt x="16167" y="2328"/>
                      </a:lnTo>
                      <a:lnTo>
                        <a:pt x="16155" y="2347"/>
                      </a:lnTo>
                      <a:lnTo>
                        <a:pt x="16144" y="2365"/>
                      </a:lnTo>
                      <a:lnTo>
                        <a:pt x="16130" y="2384"/>
                      </a:lnTo>
                      <a:lnTo>
                        <a:pt x="16115" y="2402"/>
                      </a:lnTo>
                      <a:lnTo>
                        <a:pt x="16099" y="2420"/>
                      </a:lnTo>
                      <a:lnTo>
                        <a:pt x="16082" y="2438"/>
                      </a:lnTo>
                      <a:lnTo>
                        <a:pt x="16064" y="2454"/>
                      </a:lnTo>
                      <a:lnTo>
                        <a:pt x="16045" y="2471"/>
                      </a:lnTo>
                      <a:lnTo>
                        <a:pt x="16024" y="2486"/>
                      </a:lnTo>
                      <a:lnTo>
                        <a:pt x="16002" y="2500"/>
                      </a:lnTo>
                      <a:lnTo>
                        <a:pt x="15979" y="2513"/>
                      </a:lnTo>
                      <a:lnTo>
                        <a:pt x="15953" y="2523"/>
                      </a:lnTo>
                      <a:lnTo>
                        <a:pt x="15928" y="2534"/>
                      </a:lnTo>
                      <a:lnTo>
                        <a:pt x="15900" y="2541"/>
                      </a:lnTo>
                      <a:lnTo>
                        <a:pt x="15870" y="2548"/>
                      </a:lnTo>
                      <a:lnTo>
                        <a:pt x="15839" y="2551"/>
                      </a:lnTo>
                      <a:lnTo>
                        <a:pt x="15808" y="2553"/>
                      </a:lnTo>
                      <a:lnTo>
                        <a:pt x="15774" y="2553"/>
                      </a:lnTo>
                      <a:lnTo>
                        <a:pt x="15697" y="2549"/>
                      </a:lnTo>
                      <a:lnTo>
                        <a:pt x="15607" y="2541"/>
                      </a:lnTo>
                      <a:lnTo>
                        <a:pt x="15507" y="2534"/>
                      </a:lnTo>
                      <a:lnTo>
                        <a:pt x="15398" y="2524"/>
                      </a:lnTo>
                      <a:lnTo>
                        <a:pt x="15285" y="2514"/>
                      </a:lnTo>
                      <a:lnTo>
                        <a:pt x="15168" y="2502"/>
                      </a:lnTo>
                      <a:lnTo>
                        <a:pt x="15050" y="2490"/>
                      </a:lnTo>
                      <a:lnTo>
                        <a:pt x="14934" y="2479"/>
                      </a:lnTo>
                      <a:lnTo>
                        <a:pt x="14822" y="2467"/>
                      </a:lnTo>
                      <a:lnTo>
                        <a:pt x="14718" y="2455"/>
                      </a:lnTo>
                      <a:lnTo>
                        <a:pt x="14622" y="2445"/>
                      </a:lnTo>
                      <a:lnTo>
                        <a:pt x="14539" y="2436"/>
                      </a:lnTo>
                      <a:lnTo>
                        <a:pt x="14469" y="2429"/>
                      </a:lnTo>
                      <a:lnTo>
                        <a:pt x="14417" y="2422"/>
                      </a:lnTo>
                      <a:lnTo>
                        <a:pt x="14384" y="2418"/>
                      </a:lnTo>
                      <a:lnTo>
                        <a:pt x="14372" y="2417"/>
                      </a:lnTo>
                      <a:lnTo>
                        <a:pt x="14362" y="2416"/>
                      </a:lnTo>
                      <a:lnTo>
                        <a:pt x="14334" y="2409"/>
                      </a:lnTo>
                      <a:lnTo>
                        <a:pt x="14315" y="2405"/>
                      </a:lnTo>
                      <a:lnTo>
                        <a:pt x="14293" y="2400"/>
                      </a:lnTo>
                      <a:lnTo>
                        <a:pt x="14268" y="2393"/>
                      </a:lnTo>
                      <a:lnTo>
                        <a:pt x="14242" y="2385"/>
                      </a:lnTo>
                      <a:lnTo>
                        <a:pt x="14215" y="2376"/>
                      </a:lnTo>
                      <a:lnTo>
                        <a:pt x="14187" y="2366"/>
                      </a:lnTo>
                      <a:lnTo>
                        <a:pt x="14159" y="2354"/>
                      </a:lnTo>
                      <a:lnTo>
                        <a:pt x="14132" y="2340"/>
                      </a:lnTo>
                      <a:lnTo>
                        <a:pt x="14118" y="2334"/>
                      </a:lnTo>
                      <a:lnTo>
                        <a:pt x="14106" y="2326"/>
                      </a:lnTo>
                      <a:lnTo>
                        <a:pt x="14093" y="2318"/>
                      </a:lnTo>
                      <a:lnTo>
                        <a:pt x="14080" y="2309"/>
                      </a:lnTo>
                      <a:lnTo>
                        <a:pt x="14068" y="2301"/>
                      </a:lnTo>
                      <a:lnTo>
                        <a:pt x="14058" y="2291"/>
                      </a:lnTo>
                      <a:lnTo>
                        <a:pt x="14047" y="2283"/>
                      </a:lnTo>
                      <a:lnTo>
                        <a:pt x="14038" y="2272"/>
                      </a:lnTo>
                      <a:lnTo>
                        <a:pt x="14019" y="2252"/>
                      </a:lnTo>
                      <a:lnTo>
                        <a:pt x="14003" y="2233"/>
                      </a:lnTo>
                      <a:lnTo>
                        <a:pt x="13989" y="2214"/>
                      </a:lnTo>
                      <a:lnTo>
                        <a:pt x="13976" y="2196"/>
                      </a:lnTo>
                      <a:lnTo>
                        <a:pt x="13964" y="2178"/>
                      </a:lnTo>
                      <a:lnTo>
                        <a:pt x="13955" y="2161"/>
                      </a:lnTo>
                      <a:lnTo>
                        <a:pt x="13945" y="2143"/>
                      </a:lnTo>
                      <a:lnTo>
                        <a:pt x="13938" y="2126"/>
                      </a:lnTo>
                      <a:lnTo>
                        <a:pt x="13932" y="2111"/>
                      </a:lnTo>
                      <a:lnTo>
                        <a:pt x="13927" y="2093"/>
                      </a:lnTo>
                      <a:lnTo>
                        <a:pt x="13923" y="2079"/>
                      </a:lnTo>
                      <a:lnTo>
                        <a:pt x="13921" y="2063"/>
                      </a:lnTo>
                      <a:lnTo>
                        <a:pt x="13918" y="2047"/>
                      </a:lnTo>
                      <a:lnTo>
                        <a:pt x="13918" y="2032"/>
                      </a:lnTo>
                      <a:lnTo>
                        <a:pt x="13918" y="2016"/>
                      </a:lnTo>
                      <a:lnTo>
                        <a:pt x="13919" y="2001"/>
                      </a:lnTo>
                      <a:lnTo>
                        <a:pt x="13927" y="1946"/>
                      </a:lnTo>
                      <a:lnTo>
                        <a:pt x="13932" y="1903"/>
                      </a:lnTo>
                      <a:lnTo>
                        <a:pt x="13937" y="1875"/>
                      </a:lnTo>
                      <a:lnTo>
                        <a:pt x="13938" y="1865"/>
                      </a:lnTo>
                      <a:lnTo>
                        <a:pt x="12265" y="1792"/>
                      </a:lnTo>
                      <a:lnTo>
                        <a:pt x="12247" y="3421"/>
                      </a:lnTo>
                      <a:lnTo>
                        <a:pt x="12247" y="3435"/>
                      </a:lnTo>
                      <a:lnTo>
                        <a:pt x="12245" y="3470"/>
                      </a:lnTo>
                      <a:lnTo>
                        <a:pt x="12243" y="3494"/>
                      </a:lnTo>
                      <a:lnTo>
                        <a:pt x="12240" y="3521"/>
                      </a:lnTo>
                      <a:lnTo>
                        <a:pt x="12236" y="3551"/>
                      </a:lnTo>
                      <a:lnTo>
                        <a:pt x="12230" y="3582"/>
                      </a:lnTo>
                      <a:lnTo>
                        <a:pt x="12223" y="3614"/>
                      </a:lnTo>
                      <a:lnTo>
                        <a:pt x="12214" y="3644"/>
                      </a:lnTo>
                      <a:lnTo>
                        <a:pt x="12209" y="3660"/>
                      </a:lnTo>
                      <a:lnTo>
                        <a:pt x="12204" y="3675"/>
                      </a:lnTo>
                      <a:lnTo>
                        <a:pt x="12197" y="3690"/>
                      </a:lnTo>
                      <a:lnTo>
                        <a:pt x="12190" y="3704"/>
                      </a:lnTo>
                      <a:lnTo>
                        <a:pt x="12182" y="3717"/>
                      </a:lnTo>
                      <a:lnTo>
                        <a:pt x="12175" y="3730"/>
                      </a:lnTo>
                      <a:lnTo>
                        <a:pt x="12165" y="3741"/>
                      </a:lnTo>
                      <a:lnTo>
                        <a:pt x="12157" y="3752"/>
                      </a:lnTo>
                      <a:lnTo>
                        <a:pt x="12146" y="3761"/>
                      </a:lnTo>
                      <a:lnTo>
                        <a:pt x="12136" y="3770"/>
                      </a:lnTo>
                      <a:lnTo>
                        <a:pt x="12124" y="3777"/>
                      </a:lnTo>
                      <a:lnTo>
                        <a:pt x="12111" y="3783"/>
                      </a:lnTo>
                      <a:lnTo>
                        <a:pt x="12086" y="3793"/>
                      </a:lnTo>
                      <a:lnTo>
                        <a:pt x="12059" y="3803"/>
                      </a:lnTo>
                      <a:lnTo>
                        <a:pt x="12032" y="3813"/>
                      </a:lnTo>
                      <a:lnTo>
                        <a:pt x="12005" y="3821"/>
                      </a:lnTo>
                      <a:lnTo>
                        <a:pt x="11976" y="3830"/>
                      </a:lnTo>
                      <a:lnTo>
                        <a:pt x="11948" y="3837"/>
                      </a:lnTo>
                      <a:lnTo>
                        <a:pt x="11921" y="3844"/>
                      </a:lnTo>
                      <a:lnTo>
                        <a:pt x="11892" y="3850"/>
                      </a:lnTo>
                      <a:lnTo>
                        <a:pt x="11864" y="3855"/>
                      </a:lnTo>
                      <a:lnTo>
                        <a:pt x="11837" y="3859"/>
                      </a:lnTo>
                      <a:lnTo>
                        <a:pt x="11810" y="3861"/>
                      </a:lnTo>
                      <a:lnTo>
                        <a:pt x="11784" y="3864"/>
                      </a:lnTo>
                      <a:lnTo>
                        <a:pt x="11758" y="3864"/>
                      </a:lnTo>
                      <a:lnTo>
                        <a:pt x="11733" y="3863"/>
                      </a:lnTo>
                      <a:lnTo>
                        <a:pt x="11709" y="3859"/>
                      </a:lnTo>
                      <a:lnTo>
                        <a:pt x="11687" y="3855"/>
                      </a:lnTo>
                      <a:lnTo>
                        <a:pt x="11666" y="3850"/>
                      </a:lnTo>
                      <a:lnTo>
                        <a:pt x="11645" y="3844"/>
                      </a:lnTo>
                      <a:lnTo>
                        <a:pt x="11627" y="3838"/>
                      </a:lnTo>
                      <a:lnTo>
                        <a:pt x="11610" y="3832"/>
                      </a:lnTo>
                      <a:lnTo>
                        <a:pt x="11594" y="3824"/>
                      </a:lnTo>
                      <a:lnTo>
                        <a:pt x="11581" y="3818"/>
                      </a:lnTo>
                      <a:lnTo>
                        <a:pt x="11568" y="3811"/>
                      </a:lnTo>
                      <a:lnTo>
                        <a:pt x="11557" y="3805"/>
                      </a:lnTo>
                      <a:lnTo>
                        <a:pt x="11538" y="3792"/>
                      </a:lnTo>
                      <a:lnTo>
                        <a:pt x="11525" y="3783"/>
                      </a:lnTo>
                      <a:lnTo>
                        <a:pt x="11518" y="3776"/>
                      </a:lnTo>
                      <a:lnTo>
                        <a:pt x="11515" y="3774"/>
                      </a:lnTo>
                      <a:lnTo>
                        <a:pt x="10774" y="3204"/>
                      </a:lnTo>
                      <a:lnTo>
                        <a:pt x="10768" y="3194"/>
                      </a:lnTo>
                      <a:lnTo>
                        <a:pt x="10755" y="3165"/>
                      </a:lnTo>
                      <a:lnTo>
                        <a:pt x="10746" y="3144"/>
                      </a:lnTo>
                      <a:lnTo>
                        <a:pt x="10735" y="3119"/>
                      </a:lnTo>
                      <a:lnTo>
                        <a:pt x="10724" y="3091"/>
                      </a:lnTo>
                      <a:lnTo>
                        <a:pt x="10712" y="3059"/>
                      </a:lnTo>
                      <a:lnTo>
                        <a:pt x="10700" y="3025"/>
                      </a:lnTo>
                      <a:lnTo>
                        <a:pt x="10689" y="2988"/>
                      </a:lnTo>
                      <a:lnTo>
                        <a:pt x="10677" y="2948"/>
                      </a:lnTo>
                      <a:lnTo>
                        <a:pt x="10666" y="2906"/>
                      </a:lnTo>
                      <a:lnTo>
                        <a:pt x="10657" y="2863"/>
                      </a:lnTo>
                      <a:lnTo>
                        <a:pt x="10649" y="2818"/>
                      </a:lnTo>
                      <a:lnTo>
                        <a:pt x="10645" y="2796"/>
                      </a:lnTo>
                      <a:lnTo>
                        <a:pt x="10642" y="2772"/>
                      </a:lnTo>
                      <a:lnTo>
                        <a:pt x="10640" y="2749"/>
                      </a:lnTo>
                      <a:lnTo>
                        <a:pt x="10638" y="2724"/>
                      </a:lnTo>
                      <a:lnTo>
                        <a:pt x="10634" y="2672"/>
                      </a:lnTo>
                      <a:lnTo>
                        <a:pt x="10632" y="2612"/>
                      </a:lnTo>
                      <a:lnTo>
                        <a:pt x="10630" y="2543"/>
                      </a:lnTo>
                      <a:lnTo>
                        <a:pt x="10629" y="2469"/>
                      </a:lnTo>
                      <a:lnTo>
                        <a:pt x="10628" y="2392"/>
                      </a:lnTo>
                      <a:lnTo>
                        <a:pt x="10627" y="2313"/>
                      </a:lnTo>
                      <a:lnTo>
                        <a:pt x="10627" y="2233"/>
                      </a:lnTo>
                      <a:lnTo>
                        <a:pt x="10627" y="2155"/>
                      </a:lnTo>
                      <a:lnTo>
                        <a:pt x="10627" y="2080"/>
                      </a:lnTo>
                      <a:lnTo>
                        <a:pt x="10627" y="2008"/>
                      </a:lnTo>
                      <a:lnTo>
                        <a:pt x="10627" y="1945"/>
                      </a:lnTo>
                      <a:lnTo>
                        <a:pt x="10628" y="1887"/>
                      </a:lnTo>
                      <a:lnTo>
                        <a:pt x="10628" y="1840"/>
                      </a:lnTo>
                      <a:lnTo>
                        <a:pt x="10628" y="1805"/>
                      </a:lnTo>
                      <a:lnTo>
                        <a:pt x="10629" y="1783"/>
                      </a:lnTo>
                      <a:lnTo>
                        <a:pt x="10629" y="1774"/>
                      </a:lnTo>
                      <a:lnTo>
                        <a:pt x="6840" y="1774"/>
                      </a:lnTo>
                      <a:lnTo>
                        <a:pt x="6840" y="2797"/>
                      </a:lnTo>
                      <a:lnTo>
                        <a:pt x="6840" y="2812"/>
                      </a:lnTo>
                      <a:lnTo>
                        <a:pt x="6837" y="2851"/>
                      </a:lnTo>
                      <a:lnTo>
                        <a:pt x="6835" y="2877"/>
                      </a:lnTo>
                      <a:lnTo>
                        <a:pt x="6832" y="2908"/>
                      </a:lnTo>
                      <a:lnTo>
                        <a:pt x="6826" y="2943"/>
                      </a:lnTo>
                      <a:lnTo>
                        <a:pt x="6821" y="2981"/>
                      </a:lnTo>
                      <a:lnTo>
                        <a:pt x="6814" y="3019"/>
                      </a:lnTo>
                      <a:lnTo>
                        <a:pt x="6805" y="3059"/>
                      </a:lnTo>
                      <a:lnTo>
                        <a:pt x="6795" y="3100"/>
                      </a:lnTo>
                      <a:lnTo>
                        <a:pt x="6783" y="3140"/>
                      </a:lnTo>
                      <a:lnTo>
                        <a:pt x="6776" y="3160"/>
                      </a:lnTo>
                      <a:lnTo>
                        <a:pt x="6769" y="3180"/>
                      </a:lnTo>
                      <a:lnTo>
                        <a:pt x="6761" y="3199"/>
                      </a:lnTo>
                      <a:lnTo>
                        <a:pt x="6753" y="3218"/>
                      </a:lnTo>
                      <a:lnTo>
                        <a:pt x="6744" y="3236"/>
                      </a:lnTo>
                      <a:lnTo>
                        <a:pt x="6735" y="3253"/>
                      </a:lnTo>
                      <a:lnTo>
                        <a:pt x="6724" y="3270"/>
                      </a:lnTo>
                      <a:lnTo>
                        <a:pt x="6714" y="3286"/>
                      </a:lnTo>
                      <a:lnTo>
                        <a:pt x="6688" y="3319"/>
                      </a:lnTo>
                      <a:lnTo>
                        <a:pt x="6654" y="3358"/>
                      </a:lnTo>
                      <a:lnTo>
                        <a:pt x="6615" y="3402"/>
                      </a:lnTo>
                      <a:lnTo>
                        <a:pt x="6571" y="3449"/>
                      </a:lnTo>
                      <a:lnTo>
                        <a:pt x="6523" y="3499"/>
                      </a:lnTo>
                      <a:lnTo>
                        <a:pt x="6473" y="3549"/>
                      </a:lnTo>
                      <a:lnTo>
                        <a:pt x="6422" y="3600"/>
                      </a:lnTo>
                      <a:lnTo>
                        <a:pt x="6371" y="3650"/>
                      </a:lnTo>
                      <a:lnTo>
                        <a:pt x="6275" y="3743"/>
                      </a:lnTo>
                      <a:lnTo>
                        <a:pt x="6194" y="3820"/>
                      </a:lnTo>
                      <a:lnTo>
                        <a:pt x="6137" y="3872"/>
                      </a:lnTo>
                      <a:lnTo>
                        <a:pt x="6117" y="3891"/>
                      </a:lnTo>
                      <a:lnTo>
                        <a:pt x="6112" y="3893"/>
                      </a:lnTo>
                      <a:lnTo>
                        <a:pt x="6098" y="3899"/>
                      </a:lnTo>
                      <a:lnTo>
                        <a:pt x="6075" y="3906"/>
                      </a:lnTo>
                      <a:lnTo>
                        <a:pt x="6045" y="3915"/>
                      </a:lnTo>
                      <a:lnTo>
                        <a:pt x="6027" y="3919"/>
                      </a:lnTo>
                      <a:lnTo>
                        <a:pt x="6008" y="3923"/>
                      </a:lnTo>
                      <a:lnTo>
                        <a:pt x="5986" y="3926"/>
                      </a:lnTo>
                      <a:lnTo>
                        <a:pt x="5964" y="3930"/>
                      </a:lnTo>
                      <a:lnTo>
                        <a:pt x="5941" y="3933"/>
                      </a:lnTo>
                      <a:lnTo>
                        <a:pt x="5916" y="3935"/>
                      </a:lnTo>
                      <a:lnTo>
                        <a:pt x="5891" y="3937"/>
                      </a:lnTo>
                      <a:lnTo>
                        <a:pt x="5864" y="3937"/>
                      </a:lnTo>
                      <a:lnTo>
                        <a:pt x="5811" y="3936"/>
                      </a:lnTo>
                      <a:lnTo>
                        <a:pt x="5763" y="3933"/>
                      </a:lnTo>
                      <a:lnTo>
                        <a:pt x="5721" y="3928"/>
                      </a:lnTo>
                      <a:lnTo>
                        <a:pt x="5683" y="3923"/>
                      </a:lnTo>
                      <a:lnTo>
                        <a:pt x="5653" y="3919"/>
                      </a:lnTo>
                      <a:lnTo>
                        <a:pt x="5630" y="3914"/>
                      </a:lnTo>
                      <a:lnTo>
                        <a:pt x="5615" y="3911"/>
                      </a:lnTo>
                      <a:lnTo>
                        <a:pt x="5611" y="3909"/>
                      </a:lnTo>
                      <a:lnTo>
                        <a:pt x="5604" y="3902"/>
                      </a:lnTo>
                      <a:lnTo>
                        <a:pt x="5587" y="3880"/>
                      </a:lnTo>
                      <a:lnTo>
                        <a:pt x="5575" y="3865"/>
                      </a:lnTo>
                      <a:lnTo>
                        <a:pt x="5562" y="3846"/>
                      </a:lnTo>
                      <a:lnTo>
                        <a:pt x="5548" y="3824"/>
                      </a:lnTo>
                      <a:lnTo>
                        <a:pt x="5534" y="3800"/>
                      </a:lnTo>
                      <a:lnTo>
                        <a:pt x="5520" y="3774"/>
                      </a:lnTo>
                      <a:lnTo>
                        <a:pt x="5506" y="3746"/>
                      </a:lnTo>
                      <a:lnTo>
                        <a:pt x="5492" y="3716"/>
                      </a:lnTo>
                      <a:lnTo>
                        <a:pt x="5481" y="3685"/>
                      </a:lnTo>
                      <a:lnTo>
                        <a:pt x="5476" y="3669"/>
                      </a:lnTo>
                      <a:lnTo>
                        <a:pt x="5471" y="3652"/>
                      </a:lnTo>
                      <a:lnTo>
                        <a:pt x="5467" y="3635"/>
                      </a:lnTo>
                      <a:lnTo>
                        <a:pt x="5463" y="3618"/>
                      </a:lnTo>
                      <a:lnTo>
                        <a:pt x="5461" y="3601"/>
                      </a:lnTo>
                      <a:lnTo>
                        <a:pt x="5459" y="3584"/>
                      </a:lnTo>
                      <a:lnTo>
                        <a:pt x="5457" y="3566"/>
                      </a:lnTo>
                      <a:lnTo>
                        <a:pt x="5457" y="3548"/>
                      </a:lnTo>
                      <a:lnTo>
                        <a:pt x="5457" y="3498"/>
                      </a:lnTo>
                      <a:lnTo>
                        <a:pt x="5457" y="3420"/>
                      </a:lnTo>
                      <a:lnTo>
                        <a:pt x="5457" y="3320"/>
                      </a:lnTo>
                      <a:lnTo>
                        <a:pt x="5457" y="3201"/>
                      </a:lnTo>
                      <a:lnTo>
                        <a:pt x="5457" y="3067"/>
                      </a:lnTo>
                      <a:lnTo>
                        <a:pt x="5457" y="2923"/>
                      </a:lnTo>
                      <a:lnTo>
                        <a:pt x="5457" y="2773"/>
                      </a:lnTo>
                      <a:lnTo>
                        <a:pt x="5457" y="2622"/>
                      </a:lnTo>
                      <a:lnTo>
                        <a:pt x="5457" y="2472"/>
                      </a:lnTo>
                      <a:lnTo>
                        <a:pt x="5457" y="2329"/>
                      </a:lnTo>
                      <a:lnTo>
                        <a:pt x="5457" y="2197"/>
                      </a:lnTo>
                      <a:lnTo>
                        <a:pt x="5457" y="2079"/>
                      </a:lnTo>
                      <a:lnTo>
                        <a:pt x="5457" y="1980"/>
                      </a:lnTo>
                      <a:lnTo>
                        <a:pt x="5457" y="1903"/>
                      </a:lnTo>
                      <a:lnTo>
                        <a:pt x="5457" y="1855"/>
                      </a:lnTo>
                      <a:lnTo>
                        <a:pt x="5457" y="1838"/>
                      </a:lnTo>
                      <a:lnTo>
                        <a:pt x="3278" y="2009"/>
                      </a:lnTo>
                      <a:lnTo>
                        <a:pt x="3274" y="2031"/>
                      </a:lnTo>
                      <a:lnTo>
                        <a:pt x="3263" y="2085"/>
                      </a:lnTo>
                      <a:lnTo>
                        <a:pt x="3252" y="2121"/>
                      </a:lnTo>
                      <a:lnTo>
                        <a:pt x="3240" y="2163"/>
                      </a:lnTo>
                      <a:lnTo>
                        <a:pt x="3226" y="2208"/>
                      </a:lnTo>
                      <a:lnTo>
                        <a:pt x="3206" y="2255"/>
                      </a:lnTo>
                      <a:lnTo>
                        <a:pt x="3197" y="2280"/>
                      </a:lnTo>
                      <a:lnTo>
                        <a:pt x="3185" y="2304"/>
                      </a:lnTo>
                      <a:lnTo>
                        <a:pt x="3173" y="2328"/>
                      </a:lnTo>
                      <a:lnTo>
                        <a:pt x="3160" y="2352"/>
                      </a:lnTo>
                      <a:lnTo>
                        <a:pt x="3146" y="2375"/>
                      </a:lnTo>
                      <a:lnTo>
                        <a:pt x="3131" y="2398"/>
                      </a:lnTo>
                      <a:lnTo>
                        <a:pt x="3115" y="2420"/>
                      </a:lnTo>
                      <a:lnTo>
                        <a:pt x="3099" y="2441"/>
                      </a:lnTo>
                      <a:lnTo>
                        <a:pt x="3081" y="2462"/>
                      </a:lnTo>
                      <a:lnTo>
                        <a:pt x="3062" y="2481"/>
                      </a:lnTo>
                      <a:lnTo>
                        <a:pt x="3042" y="2499"/>
                      </a:lnTo>
                      <a:lnTo>
                        <a:pt x="3021" y="2515"/>
                      </a:lnTo>
                      <a:lnTo>
                        <a:pt x="2999" y="2530"/>
                      </a:lnTo>
                      <a:lnTo>
                        <a:pt x="2976" y="2542"/>
                      </a:lnTo>
                      <a:lnTo>
                        <a:pt x="2951" y="2553"/>
                      </a:lnTo>
                      <a:lnTo>
                        <a:pt x="2926" y="2562"/>
                      </a:lnTo>
                      <a:lnTo>
                        <a:pt x="2896" y="2570"/>
                      </a:lnTo>
                      <a:lnTo>
                        <a:pt x="2862" y="2578"/>
                      </a:lnTo>
                      <a:lnTo>
                        <a:pt x="2823" y="2586"/>
                      </a:lnTo>
                      <a:lnTo>
                        <a:pt x="2778" y="2595"/>
                      </a:lnTo>
                      <a:lnTo>
                        <a:pt x="2679" y="2612"/>
                      </a:lnTo>
                      <a:lnTo>
                        <a:pt x="2565" y="2629"/>
                      </a:lnTo>
                      <a:lnTo>
                        <a:pt x="2442" y="2647"/>
                      </a:lnTo>
                      <a:lnTo>
                        <a:pt x="2313" y="2664"/>
                      </a:lnTo>
                      <a:lnTo>
                        <a:pt x="2180" y="2681"/>
                      </a:lnTo>
                      <a:lnTo>
                        <a:pt x="2048" y="2697"/>
                      </a:lnTo>
                      <a:lnTo>
                        <a:pt x="1918" y="2712"/>
                      </a:lnTo>
                      <a:lnTo>
                        <a:pt x="1795" y="2725"/>
                      </a:lnTo>
                      <a:lnTo>
                        <a:pt x="1682" y="2738"/>
                      </a:lnTo>
                      <a:lnTo>
                        <a:pt x="1582" y="2749"/>
                      </a:lnTo>
                      <a:lnTo>
                        <a:pt x="1498" y="2757"/>
                      </a:lnTo>
                      <a:lnTo>
                        <a:pt x="1434" y="2765"/>
                      </a:lnTo>
                      <a:lnTo>
                        <a:pt x="1394" y="2769"/>
                      </a:lnTo>
                      <a:lnTo>
                        <a:pt x="1379" y="2770"/>
                      </a:lnTo>
                      <a:lnTo>
                        <a:pt x="1366" y="2769"/>
                      </a:lnTo>
                      <a:lnTo>
                        <a:pt x="1330" y="2766"/>
                      </a:lnTo>
                      <a:lnTo>
                        <a:pt x="1304" y="2762"/>
                      </a:lnTo>
                      <a:lnTo>
                        <a:pt x="1276" y="2756"/>
                      </a:lnTo>
                      <a:lnTo>
                        <a:pt x="1243" y="2749"/>
                      </a:lnTo>
                      <a:lnTo>
                        <a:pt x="1208" y="2739"/>
                      </a:lnTo>
                      <a:lnTo>
                        <a:pt x="1171" y="2728"/>
                      </a:lnTo>
                      <a:lnTo>
                        <a:pt x="1131" y="2713"/>
                      </a:lnTo>
                      <a:lnTo>
                        <a:pt x="1111" y="2704"/>
                      </a:lnTo>
                      <a:lnTo>
                        <a:pt x="1091" y="2696"/>
                      </a:lnTo>
                      <a:lnTo>
                        <a:pt x="1072" y="2685"/>
                      </a:lnTo>
                      <a:lnTo>
                        <a:pt x="1051" y="2674"/>
                      </a:lnTo>
                      <a:lnTo>
                        <a:pt x="1031" y="2663"/>
                      </a:lnTo>
                      <a:lnTo>
                        <a:pt x="1011" y="2650"/>
                      </a:lnTo>
                      <a:lnTo>
                        <a:pt x="992" y="2636"/>
                      </a:lnTo>
                      <a:lnTo>
                        <a:pt x="973" y="2622"/>
                      </a:lnTo>
                      <a:lnTo>
                        <a:pt x="954" y="2606"/>
                      </a:lnTo>
                      <a:lnTo>
                        <a:pt x="936" y="2589"/>
                      </a:lnTo>
                      <a:lnTo>
                        <a:pt x="917" y="2572"/>
                      </a:lnTo>
                      <a:lnTo>
                        <a:pt x="900" y="2553"/>
                      </a:lnTo>
                      <a:lnTo>
                        <a:pt x="868" y="2515"/>
                      </a:lnTo>
                      <a:lnTo>
                        <a:pt x="839" y="2479"/>
                      </a:lnTo>
                      <a:lnTo>
                        <a:pt x="813" y="2443"/>
                      </a:lnTo>
                      <a:lnTo>
                        <a:pt x="791" y="2412"/>
                      </a:lnTo>
                      <a:lnTo>
                        <a:pt x="772" y="2381"/>
                      </a:lnTo>
                      <a:lnTo>
                        <a:pt x="755" y="2353"/>
                      </a:lnTo>
                      <a:lnTo>
                        <a:pt x="740" y="2326"/>
                      </a:lnTo>
                      <a:lnTo>
                        <a:pt x="728" y="2303"/>
                      </a:lnTo>
                      <a:lnTo>
                        <a:pt x="719" y="2282"/>
                      </a:lnTo>
                      <a:lnTo>
                        <a:pt x="710" y="2263"/>
                      </a:lnTo>
                      <a:lnTo>
                        <a:pt x="704" y="2247"/>
                      </a:lnTo>
                      <a:lnTo>
                        <a:pt x="700" y="2234"/>
                      </a:lnTo>
                      <a:lnTo>
                        <a:pt x="693" y="2215"/>
                      </a:lnTo>
                      <a:lnTo>
                        <a:pt x="692" y="2209"/>
                      </a:lnTo>
                      <a:lnTo>
                        <a:pt x="689" y="2085"/>
                      </a:lnTo>
                      <a:lnTo>
                        <a:pt x="830" y="1948"/>
                      </a:lnTo>
                      <a:lnTo>
                        <a:pt x="768" y="1021"/>
                      </a:lnTo>
                      <a:lnTo>
                        <a:pt x="511" y="943"/>
                      </a:lnTo>
                      <a:lnTo>
                        <a:pt x="504" y="937"/>
                      </a:lnTo>
                      <a:lnTo>
                        <a:pt x="485" y="921"/>
                      </a:lnTo>
                      <a:lnTo>
                        <a:pt x="458" y="897"/>
                      </a:lnTo>
                      <a:lnTo>
                        <a:pt x="425" y="866"/>
                      </a:lnTo>
                      <a:lnTo>
                        <a:pt x="408" y="848"/>
                      </a:lnTo>
                      <a:lnTo>
                        <a:pt x="391" y="830"/>
                      </a:lnTo>
                      <a:lnTo>
                        <a:pt x="374" y="810"/>
                      </a:lnTo>
                      <a:lnTo>
                        <a:pt x="358" y="789"/>
                      </a:lnTo>
                      <a:lnTo>
                        <a:pt x="344" y="769"/>
                      </a:lnTo>
                      <a:lnTo>
                        <a:pt x="332" y="749"/>
                      </a:lnTo>
                      <a:lnTo>
                        <a:pt x="325" y="738"/>
                      </a:lnTo>
                      <a:lnTo>
                        <a:pt x="320" y="728"/>
                      </a:lnTo>
                      <a:lnTo>
                        <a:pt x="316" y="717"/>
                      </a:lnTo>
                      <a:lnTo>
                        <a:pt x="313" y="707"/>
                      </a:lnTo>
                      <a:lnTo>
                        <a:pt x="301" y="669"/>
                      </a:lnTo>
                      <a:lnTo>
                        <a:pt x="291" y="636"/>
                      </a:lnTo>
                      <a:lnTo>
                        <a:pt x="285" y="608"/>
                      </a:lnTo>
                      <a:lnTo>
                        <a:pt x="281" y="585"/>
                      </a:lnTo>
                      <a:lnTo>
                        <a:pt x="279" y="567"/>
                      </a:lnTo>
                      <a:lnTo>
                        <a:pt x="276" y="554"/>
                      </a:lnTo>
                      <a:lnTo>
                        <a:pt x="276" y="547"/>
                      </a:lnTo>
                      <a:lnTo>
                        <a:pt x="276" y="545"/>
                      </a:lnTo>
                      <a:lnTo>
                        <a:pt x="0" y="493"/>
                      </a:lnTo>
                      <a:close/>
                      <a:moveTo>
                        <a:pt x="1208" y="1116"/>
                      </a:moveTo>
                      <a:lnTo>
                        <a:pt x="1894" y="1205"/>
                      </a:lnTo>
                      <a:lnTo>
                        <a:pt x="2601" y="1652"/>
                      </a:lnTo>
                      <a:lnTo>
                        <a:pt x="2595" y="1817"/>
                      </a:lnTo>
                      <a:lnTo>
                        <a:pt x="1276" y="1914"/>
                      </a:lnTo>
                      <a:lnTo>
                        <a:pt x="1208" y="1116"/>
                      </a:lnTo>
                      <a:close/>
                      <a:moveTo>
                        <a:pt x="14533" y="1838"/>
                      </a:moveTo>
                      <a:lnTo>
                        <a:pt x="15819" y="1936"/>
                      </a:lnTo>
                      <a:lnTo>
                        <a:pt x="15817" y="1945"/>
                      </a:lnTo>
                      <a:lnTo>
                        <a:pt x="15811" y="1965"/>
                      </a:lnTo>
                      <a:lnTo>
                        <a:pt x="15805" y="1979"/>
                      </a:lnTo>
                      <a:lnTo>
                        <a:pt x="15800" y="1995"/>
                      </a:lnTo>
                      <a:lnTo>
                        <a:pt x="15793" y="2011"/>
                      </a:lnTo>
                      <a:lnTo>
                        <a:pt x="15783" y="2026"/>
                      </a:lnTo>
                      <a:lnTo>
                        <a:pt x="15774" y="2042"/>
                      </a:lnTo>
                      <a:lnTo>
                        <a:pt x="15761" y="2058"/>
                      </a:lnTo>
                      <a:lnTo>
                        <a:pt x="15754" y="2066"/>
                      </a:lnTo>
                      <a:lnTo>
                        <a:pt x="15748" y="2072"/>
                      </a:lnTo>
                      <a:lnTo>
                        <a:pt x="15741" y="2079"/>
                      </a:lnTo>
                      <a:lnTo>
                        <a:pt x="15733" y="2084"/>
                      </a:lnTo>
                      <a:lnTo>
                        <a:pt x="15725" y="2089"/>
                      </a:lnTo>
                      <a:lnTo>
                        <a:pt x="15716" y="2093"/>
                      </a:lnTo>
                      <a:lnTo>
                        <a:pt x="15708" y="2097"/>
                      </a:lnTo>
                      <a:lnTo>
                        <a:pt x="15698" y="2099"/>
                      </a:lnTo>
                      <a:lnTo>
                        <a:pt x="15689" y="2101"/>
                      </a:lnTo>
                      <a:lnTo>
                        <a:pt x="15678" y="2101"/>
                      </a:lnTo>
                      <a:lnTo>
                        <a:pt x="15667" y="2101"/>
                      </a:lnTo>
                      <a:lnTo>
                        <a:pt x="15657" y="2099"/>
                      </a:lnTo>
                      <a:lnTo>
                        <a:pt x="15624" y="2093"/>
                      </a:lnTo>
                      <a:lnTo>
                        <a:pt x="15576" y="2087"/>
                      </a:lnTo>
                      <a:lnTo>
                        <a:pt x="15512" y="2080"/>
                      </a:lnTo>
                      <a:lnTo>
                        <a:pt x="15438" y="2072"/>
                      </a:lnTo>
                      <a:lnTo>
                        <a:pt x="15355" y="2064"/>
                      </a:lnTo>
                      <a:lnTo>
                        <a:pt x="15265" y="2055"/>
                      </a:lnTo>
                      <a:lnTo>
                        <a:pt x="15172" y="2046"/>
                      </a:lnTo>
                      <a:lnTo>
                        <a:pt x="15077" y="2037"/>
                      </a:lnTo>
                      <a:lnTo>
                        <a:pt x="14984" y="2029"/>
                      </a:lnTo>
                      <a:lnTo>
                        <a:pt x="14895" y="2020"/>
                      </a:lnTo>
                      <a:lnTo>
                        <a:pt x="14813" y="2013"/>
                      </a:lnTo>
                      <a:lnTo>
                        <a:pt x="14739" y="2006"/>
                      </a:lnTo>
                      <a:lnTo>
                        <a:pt x="14678" y="2001"/>
                      </a:lnTo>
                      <a:lnTo>
                        <a:pt x="14631" y="1997"/>
                      </a:lnTo>
                      <a:lnTo>
                        <a:pt x="14601" y="1994"/>
                      </a:lnTo>
                      <a:lnTo>
                        <a:pt x="14590" y="1994"/>
                      </a:lnTo>
                      <a:lnTo>
                        <a:pt x="14533" y="1838"/>
                      </a:lnTo>
                      <a:close/>
                      <a:moveTo>
                        <a:pt x="14557" y="1651"/>
                      </a:moveTo>
                      <a:lnTo>
                        <a:pt x="15811" y="1733"/>
                      </a:lnTo>
                      <a:lnTo>
                        <a:pt x="15860" y="1007"/>
                      </a:lnTo>
                      <a:lnTo>
                        <a:pt x="15192" y="1081"/>
                      </a:lnTo>
                      <a:lnTo>
                        <a:pt x="14549" y="1504"/>
                      </a:lnTo>
                      <a:lnTo>
                        <a:pt x="14557" y="1651"/>
                      </a:lnTo>
                      <a:close/>
                      <a:moveTo>
                        <a:pt x="12376" y="1529"/>
                      </a:moveTo>
                      <a:lnTo>
                        <a:pt x="13914" y="1627"/>
                      </a:lnTo>
                      <a:lnTo>
                        <a:pt x="13947" y="1277"/>
                      </a:lnTo>
                      <a:lnTo>
                        <a:pt x="12376" y="1529"/>
                      </a:lnTo>
                      <a:close/>
                      <a:moveTo>
                        <a:pt x="11017" y="1773"/>
                      </a:moveTo>
                      <a:lnTo>
                        <a:pt x="11815" y="1773"/>
                      </a:lnTo>
                      <a:lnTo>
                        <a:pt x="11799" y="3516"/>
                      </a:lnTo>
                      <a:lnTo>
                        <a:pt x="11147" y="3092"/>
                      </a:lnTo>
                      <a:lnTo>
                        <a:pt x="11142" y="3085"/>
                      </a:lnTo>
                      <a:lnTo>
                        <a:pt x="11126" y="3063"/>
                      </a:lnTo>
                      <a:lnTo>
                        <a:pt x="11115" y="3047"/>
                      </a:lnTo>
                      <a:lnTo>
                        <a:pt x="11103" y="3027"/>
                      </a:lnTo>
                      <a:lnTo>
                        <a:pt x="11092" y="3005"/>
                      </a:lnTo>
                      <a:lnTo>
                        <a:pt x="11079" y="2981"/>
                      </a:lnTo>
                      <a:lnTo>
                        <a:pt x="11066" y="2953"/>
                      </a:lnTo>
                      <a:lnTo>
                        <a:pt x="11054" y="2924"/>
                      </a:lnTo>
                      <a:lnTo>
                        <a:pt x="11044" y="2892"/>
                      </a:lnTo>
                      <a:lnTo>
                        <a:pt x="11034" y="2859"/>
                      </a:lnTo>
                      <a:lnTo>
                        <a:pt x="11030" y="2841"/>
                      </a:lnTo>
                      <a:lnTo>
                        <a:pt x="11026" y="2823"/>
                      </a:lnTo>
                      <a:lnTo>
                        <a:pt x="11022" y="2805"/>
                      </a:lnTo>
                      <a:lnTo>
                        <a:pt x="11020" y="2787"/>
                      </a:lnTo>
                      <a:lnTo>
                        <a:pt x="11018" y="2768"/>
                      </a:lnTo>
                      <a:lnTo>
                        <a:pt x="11017" y="2749"/>
                      </a:lnTo>
                      <a:lnTo>
                        <a:pt x="11016" y="2730"/>
                      </a:lnTo>
                      <a:lnTo>
                        <a:pt x="11017" y="2709"/>
                      </a:lnTo>
                      <a:lnTo>
                        <a:pt x="11018" y="2665"/>
                      </a:lnTo>
                      <a:lnTo>
                        <a:pt x="11019" y="2608"/>
                      </a:lnTo>
                      <a:lnTo>
                        <a:pt x="11019" y="2545"/>
                      </a:lnTo>
                      <a:lnTo>
                        <a:pt x="11020" y="2474"/>
                      </a:lnTo>
                      <a:lnTo>
                        <a:pt x="11020" y="2399"/>
                      </a:lnTo>
                      <a:lnTo>
                        <a:pt x="11020" y="2320"/>
                      </a:lnTo>
                      <a:lnTo>
                        <a:pt x="11020" y="2241"/>
                      </a:lnTo>
                      <a:lnTo>
                        <a:pt x="11020" y="2162"/>
                      </a:lnTo>
                      <a:lnTo>
                        <a:pt x="11019" y="2086"/>
                      </a:lnTo>
                      <a:lnTo>
                        <a:pt x="11019" y="2014"/>
                      </a:lnTo>
                      <a:lnTo>
                        <a:pt x="11018" y="1948"/>
                      </a:lnTo>
                      <a:lnTo>
                        <a:pt x="11018" y="1889"/>
                      </a:lnTo>
                      <a:lnTo>
                        <a:pt x="11017" y="1841"/>
                      </a:lnTo>
                      <a:lnTo>
                        <a:pt x="11017" y="1805"/>
                      </a:lnTo>
                      <a:lnTo>
                        <a:pt x="11017" y="1782"/>
                      </a:lnTo>
                      <a:lnTo>
                        <a:pt x="11017" y="1773"/>
                      </a:lnTo>
                      <a:close/>
                      <a:moveTo>
                        <a:pt x="6481" y="1773"/>
                      </a:moveTo>
                      <a:lnTo>
                        <a:pt x="5876" y="1773"/>
                      </a:lnTo>
                      <a:lnTo>
                        <a:pt x="5888" y="3559"/>
                      </a:lnTo>
                      <a:lnTo>
                        <a:pt x="6382" y="3125"/>
                      </a:lnTo>
                      <a:lnTo>
                        <a:pt x="6386" y="3117"/>
                      </a:lnTo>
                      <a:lnTo>
                        <a:pt x="6398" y="3094"/>
                      </a:lnTo>
                      <a:lnTo>
                        <a:pt x="6406" y="3077"/>
                      </a:lnTo>
                      <a:lnTo>
                        <a:pt x="6415" y="3058"/>
                      </a:lnTo>
                      <a:lnTo>
                        <a:pt x="6424" y="3036"/>
                      </a:lnTo>
                      <a:lnTo>
                        <a:pt x="6434" y="3010"/>
                      </a:lnTo>
                      <a:lnTo>
                        <a:pt x="6443" y="2983"/>
                      </a:lnTo>
                      <a:lnTo>
                        <a:pt x="6452" y="2952"/>
                      </a:lnTo>
                      <a:lnTo>
                        <a:pt x="6461" y="2920"/>
                      </a:lnTo>
                      <a:lnTo>
                        <a:pt x="6468" y="2886"/>
                      </a:lnTo>
                      <a:lnTo>
                        <a:pt x="6473" y="2850"/>
                      </a:lnTo>
                      <a:lnTo>
                        <a:pt x="6479" y="2812"/>
                      </a:lnTo>
                      <a:lnTo>
                        <a:pt x="6480" y="2792"/>
                      </a:lnTo>
                      <a:lnTo>
                        <a:pt x="6481" y="2773"/>
                      </a:lnTo>
                      <a:lnTo>
                        <a:pt x="6481" y="2753"/>
                      </a:lnTo>
                      <a:lnTo>
                        <a:pt x="6481" y="2733"/>
                      </a:lnTo>
                      <a:lnTo>
                        <a:pt x="6480" y="2686"/>
                      </a:lnTo>
                      <a:lnTo>
                        <a:pt x="6479" y="2630"/>
                      </a:lnTo>
                      <a:lnTo>
                        <a:pt x="6479" y="2564"/>
                      </a:lnTo>
                      <a:lnTo>
                        <a:pt x="6478" y="2491"/>
                      </a:lnTo>
                      <a:lnTo>
                        <a:pt x="6478" y="2414"/>
                      </a:lnTo>
                      <a:lnTo>
                        <a:pt x="6478" y="2334"/>
                      </a:lnTo>
                      <a:lnTo>
                        <a:pt x="6478" y="2252"/>
                      </a:lnTo>
                      <a:lnTo>
                        <a:pt x="6479" y="2171"/>
                      </a:lnTo>
                      <a:lnTo>
                        <a:pt x="6479" y="2093"/>
                      </a:lnTo>
                      <a:lnTo>
                        <a:pt x="6479" y="2020"/>
                      </a:lnTo>
                      <a:lnTo>
                        <a:pt x="6480" y="1952"/>
                      </a:lnTo>
                      <a:lnTo>
                        <a:pt x="6480" y="1892"/>
                      </a:lnTo>
                      <a:lnTo>
                        <a:pt x="6480" y="1844"/>
                      </a:lnTo>
                      <a:lnTo>
                        <a:pt x="6481" y="1805"/>
                      </a:lnTo>
                      <a:lnTo>
                        <a:pt x="6481" y="1782"/>
                      </a:lnTo>
                      <a:lnTo>
                        <a:pt x="6481" y="1773"/>
                      </a:lnTo>
                      <a:close/>
                      <a:moveTo>
                        <a:pt x="1303" y="2202"/>
                      </a:moveTo>
                      <a:lnTo>
                        <a:pt x="2588" y="2051"/>
                      </a:lnTo>
                      <a:lnTo>
                        <a:pt x="2589" y="2054"/>
                      </a:lnTo>
                      <a:lnTo>
                        <a:pt x="2588" y="2062"/>
                      </a:lnTo>
                      <a:lnTo>
                        <a:pt x="2586" y="2072"/>
                      </a:lnTo>
                      <a:lnTo>
                        <a:pt x="2581" y="2085"/>
                      </a:lnTo>
                      <a:lnTo>
                        <a:pt x="2577" y="2092"/>
                      </a:lnTo>
                      <a:lnTo>
                        <a:pt x="2573" y="2100"/>
                      </a:lnTo>
                      <a:lnTo>
                        <a:pt x="2566" y="2107"/>
                      </a:lnTo>
                      <a:lnTo>
                        <a:pt x="2559" y="2115"/>
                      </a:lnTo>
                      <a:lnTo>
                        <a:pt x="2550" y="2122"/>
                      </a:lnTo>
                      <a:lnTo>
                        <a:pt x="2540" y="2129"/>
                      </a:lnTo>
                      <a:lnTo>
                        <a:pt x="2527" y="2135"/>
                      </a:lnTo>
                      <a:lnTo>
                        <a:pt x="2512" y="2140"/>
                      </a:lnTo>
                      <a:lnTo>
                        <a:pt x="2487" y="2147"/>
                      </a:lnTo>
                      <a:lnTo>
                        <a:pt x="2443" y="2155"/>
                      </a:lnTo>
                      <a:lnTo>
                        <a:pt x="2385" y="2165"/>
                      </a:lnTo>
                      <a:lnTo>
                        <a:pt x="2312" y="2176"/>
                      </a:lnTo>
                      <a:lnTo>
                        <a:pt x="2230" y="2189"/>
                      </a:lnTo>
                      <a:lnTo>
                        <a:pt x="2142" y="2202"/>
                      </a:lnTo>
                      <a:lnTo>
                        <a:pt x="2048" y="2216"/>
                      </a:lnTo>
                      <a:lnTo>
                        <a:pt x="1953" y="2230"/>
                      </a:lnTo>
                      <a:lnTo>
                        <a:pt x="1858" y="2243"/>
                      </a:lnTo>
                      <a:lnTo>
                        <a:pt x="1768" y="2256"/>
                      </a:lnTo>
                      <a:lnTo>
                        <a:pt x="1684" y="2267"/>
                      </a:lnTo>
                      <a:lnTo>
                        <a:pt x="1609" y="2278"/>
                      </a:lnTo>
                      <a:lnTo>
                        <a:pt x="1546" y="2286"/>
                      </a:lnTo>
                      <a:lnTo>
                        <a:pt x="1497" y="2292"/>
                      </a:lnTo>
                      <a:lnTo>
                        <a:pt x="1466" y="2297"/>
                      </a:lnTo>
                      <a:lnTo>
                        <a:pt x="1454" y="2299"/>
                      </a:lnTo>
                      <a:lnTo>
                        <a:pt x="1437" y="2298"/>
                      </a:lnTo>
                      <a:lnTo>
                        <a:pt x="1398" y="2293"/>
                      </a:lnTo>
                      <a:lnTo>
                        <a:pt x="1387" y="2291"/>
                      </a:lnTo>
                      <a:lnTo>
                        <a:pt x="1377" y="2288"/>
                      </a:lnTo>
                      <a:lnTo>
                        <a:pt x="1366" y="2285"/>
                      </a:lnTo>
                      <a:lnTo>
                        <a:pt x="1357" y="2281"/>
                      </a:lnTo>
                      <a:lnTo>
                        <a:pt x="1348" y="2276"/>
                      </a:lnTo>
                      <a:lnTo>
                        <a:pt x="1341" y="2271"/>
                      </a:lnTo>
                      <a:lnTo>
                        <a:pt x="1337" y="2268"/>
                      </a:lnTo>
                      <a:lnTo>
                        <a:pt x="1335" y="2265"/>
                      </a:lnTo>
                      <a:lnTo>
                        <a:pt x="1333" y="2261"/>
                      </a:lnTo>
                      <a:lnTo>
                        <a:pt x="1331" y="2257"/>
                      </a:lnTo>
                      <a:lnTo>
                        <a:pt x="1326" y="2243"/>
                      </a:lnTo>
                      <a:lnTo>
                        <a:pt x="1321" y="2232"/>
                      </a:lnTo>
                      <a:lnTo>
                        <a:pt x="1316" y="2222"/>
                      </a:lnTo>
                      <a:lnTo>
                        <a:pt x="1312" y="2215"/>
                      </a:lnTo>
                      <a:lnTo>
                        <a:pt x="1307" y="2205"/>
                      </a:lnTo>
                      <a:lnTo>
                        <a:pt x="1303" y="2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7"/>
                <p:cNvSpPr>
                  <a:spLocks noEditPoints="1"/>
                </p:cNvSpPr>
                <p:nvPr/>
              </p:nvSpPr>
              <p:spPr bwMode="auto">
                <a:xfrm>
                  <a:off x="9586913" y="3060700"/>
                  <a:ext cx="1512888" cy="342900"/>
                </a:xfrm>
                <a:custGeom>
                  <a:avLst/>
                  <a:gdLst/>
                  <a:ahLst/>
                  <a:cxnLst>
                    <a:cxn ang="0">
                      <a:pos x="12983" y="15"/>
                    </a:cxn>
                    <a:cxn ang="0">
                      <a:pos x="13125" y="80"/>
                    </a:cxn>
                    <a:cxn ang="0">
                      <a:pos x="13238" y="187"/>
                    </a:cxn>
                    <a:cxn ang="0">
                      <a:pos x="13309" y="327"/>
                    </a:cxn>
                    <a:cxn ang="0">
                      <a:pos x="13330" y="2696"/>
                    </a:cxn>
                    <a:cxn ang="0">
                      <a:pos x="12299" y="2713"/>
                    </a:cxn>
                    <a:cxn ang="0">
                      <a:pos x="11963" y="2746"/>
                    </a:cxn>
                    <a:cxn ang="0">
                      <a:pos x="10964" y="2808"/>
                    </a:cxn>
                    <a:cxn ang="0">
                      <a:pos x="9474" y="2891"/>
                    </a:cxn>
                    <a:cxn ang="0">
                      <a:pos x="8162" y="2957"/>
                    </a:cxn>
                    <a:cxn ang="0">
                      <a:pos x="7295" y="2994"/>
                    </a:cxn>
                    <a:cxn ang="0">
                      <a:pos x="6428" y="3021"/>
                    </a:cxn>
                    <a:cxn ang="0">
                      <a:pos x="5784" y="3017"/>
                    </a:cxn>
                    <a:cxn ang="0">
                      <a:pos x="5142" y="2996"/>
                    </a:cxn>
                    <a:cxn ang="0">
                      <a:pos x="3825" y="2933"/>
                    </a:cxn>
                    <a:cxn ang="0">
                      <a:pos x="2239" y="2842"/>
                    </a:cxn>
                    <a:cxn ang="0">
                      <a:pos x="1229" y="2779"/>
                    </a:cxn>
                    <a:cxn ang="0">
                      <a:pos x="923" y="2776"/>
                    </a:cxn>
                    <a:cxn ang="0">
                      <a:pos x="463" y="2809"/>
                    </a:cxn>
                    <a:cxn ang="0">
                      <a:pos x="4" y="2842"/>
                    </a:cxn>
                    <a:cxn ang="0">
                      <a:pos x="2" y="417"/>
                    </a:cxn>
                    <a:cxn ang="0">
                      <a:pos x="45" y="263"/>
                    </a:cxn>
                    <a:cxn ang="0">
                      <a:pos x="136" y="136"/>
                    </a:cxn>
                    <a:cxn ang="0">
                      <a:pos x="262" y="46"/>
                    </a:cxn>
                    <a:cxn ang="0">
                      <a:pos x="416" y="2"/>
                    </a:cxn>
                    <a:cxn ang="0">
                      <a:pos x="6288" y="165"/>
                    </a:cxn>
                    <a:cxn ang="0">
                      <a:pos x="6323" y="197"/>
                    </a:cxn>
                    <a:cxn ang="0">
                      <a:pos x="6331" y="246"/>
                    </a:cxn>
                    <a:cxn ang="0">
                      <a:pos x="6306" y="286"/>
                    </a:cxn>
                    <a:cxn ang="0">
                      <a:pos x="6260" y="303"/>
                    </a:cxn>
                    <a:cxn ang="0">
                      <a:pos x="6215" y="286"/>
                    </a:cxn>
                    <a:cxn ang="0">
                      <a:pos x="6190" y="246"/>
                    </a:cxn>
                    <a:cxn ang="0">
                      <a:pos x="6198" y="197"/>
                    </a:cxn>
                    <a:cxn ang="0">
                      <a:pos x="6233" y="165"/>
                    </a:cxn>
                    <a:cxn ang="0">
                      <a:pos x="6679" y="161"/>
                    </a:cxn>
                    <a:cxn ang="0">
                      <a:pos x="6721" y="186"/>
                    </a:cxn>
                    <a:cxn ang="0">
                      <a:pos x="6737" y="231"/>
                    </a:cxn>
                    <a:cxn ang="0">
                      <a:pos x="6721" y="277"/>
                    </a:cxn>
                    <a:cxn ang="0">
                      <a:pos x="6679" y="301"/>
                    </a:cxn>
                    <a:cxn ang="0">
                      <a:pos x="6631" y="295"/>
                    </a:cxn>
                    <a:cxn ang="0">
                      <a:pos x="6600" y="260"/>
                    </a:cxn>
                    <a:cxn ang="0">
                      <a:pos x="6596" y="210"/>
                    </a:cxn>
                    <a:cxn ang="0">
                      <a:pos x="6625" y="172"/>
                    </a:cxn>
                    <a:cxn ang="0">
                      <a:pos x="7069" y="160"/>
                    </a:cxn>
                    <a:cxn ang="0">
                      <a:pos x="7115" y="177"/>
                    </a:cxn>
                    <a:cxn ang="0">
                      <a:pos x="7140" y="217"/>
                    </a:cxn>
                    <a:cxn ang="0">
                      <a:pos x="7132" y="265"/>
                    </a:cxn>
                    <a:cxn ang="0">
                      <a:pos x="7098" y="297"/>
                    </a:cxn>
                    <a:cxn ang="0">
                      <a:pos x="7048" y="300"/>
                    </a:cxn>
                    <a:cxn ang="0">
                      <a:pos x="7011" y="271"/>
                    </a:cxn>
                    <a:cxn ang="0">
                      <a:pos x="6998" y="224"/>
                    </a:cxn>
                    <a:cxn ang="0">
                      <a:pos x="7019" y="181"/>
                    </a:cxn>
                    <a:cxn ang="0">
                      <a:pos x="7062" y="160"/>
                    </a:cxn>
                    <a:cxn ang="0">
                      <a:pos x="589" y="468"/>
                    </a:cxn>
                    <a:cxn ang="0">
                      <a:pos x="8587" y="2531"/>
                    </a:cxn>
                    <a:cxn ang="0">
                      <a:pos x="8898" y="468"/>
                    </a:cxn>
                  </a:cxnLst>
                  <a:rect l="0" t="0" r="r" b="b"/>
                  <a:pathLst>
                    <a:path w="13330" h="3022">
                      <a:moveTo>
                        <a:pt x="463" y="0"/>
                      </a:moveTo>
                      <a:lnTo>
                        <a:pt x="12867" y="0"/>
                      </a:lnTo>
                      <a:lnTo>
                        <a:pt x="12891" y="1"/>
                      </a:lnTo>
                      <a:lnTo>
                        <a:pt x="12914" y="2"/>
                      </a:lnTo>
                      <a:lnTo>
                        <a:pt x="12937" y="5"/>
                      </a:lnTo>
                      <a:lnTo>
                        <a:pt x="12960" y="10"/>
                      </a:lnTo>
                      <a:lnTo>
                        <a:pt x="12983" y="15"/>
                      </a:lnTo>
                      <a:lnTo>
                        <a:pt x="13004" y="21"/>
                      </a:lnTo>
                      <a:lnTo>
                        <a:pt x="13026" y="29"/>
                      </a:lnTo>
                      <a:lnTo>
                        <a:pt x="13046" y="36"/>
                      </a:lnTo>
                      <a:lnTo>
                        <a:pt x="13068" y="46"/>
                      </a:lnTo>
                      <a:lnTo>
                        <a:pt x="13088" y="56"/>
                      </a:lnTo>
                      <a:lnTo>
                        <a:pt x="13107" y="67"/>
                      </a:lnTo>
                      <a:lnTo>
                        <a:pt x="13125" y="80"/>
                      </a:lnTo>
                      <a:lnTo>
                        <a:pt x="13144" y="93"/>
                      </a:lnTo>
                      <a:lnTo>
                        <a:pt x="13161" y="106"/>
                      </a:lnTo>
                      <a:lnTo>
                        <a:pt x="13178" y="121"/>
                      </a:lnTo>
                      <a:lnTo>
                        <a:pt x="13194" y="136"/>
                      </a:lnTo>
                      <a:lnTo>
                        <a:pt x="13210" y="152"/>
                      </a:lnTo>
                      <a:lnTo>
                        <a:pt x="13224" y="169"/>
                      </a:lnTo>
                      <a:lnTo>
                        <a:pt x="13238" y="187"/>
                      </a:lnTo>
                      <a:lnTo>
                        <a:pt x="13250" y="205"/>
                      </a:lnTo>
                      <a:lnTo>
                        <a:pt x="13263" y="223"/>
                      </a:lnTo>
                      <a:lnTo>
                        <a:pt x="13274" y="244"/>
                      </a:lnTo>
                      <a:lnTo>
                        <a:pt x="13284" y="263"/>
                      </a:lnTo>
                      <a:lnTo>
                        <a:pt x="13294" y="284"/>
                      </a:lnTo>
                      <a:lnTo>
                        <a:pt x="13303" y="305"/>
                      </a:lnTo>
                      <a:lnTo>
                        <a:pt x="13309" y="327"/>
                      </a:lnTo>
                      <a:lnTo>
                        <a:pt x="13315" y="348"/>
                      </a:lnTo>
                      <a:lnTo>
                        <a:pt x="13321" y="370"/>
                      </a:lnTo>
                      <a:lnTo>
                        <a:pt x="13325" y="394"/>
                      </a:lnTo>
                      <a:lnTo>
                        <a:pt x="13328" y="417"/>
                      </a:lnTo>
                      <a:lnTo>
                        <a:pt x="13330" y="440"/>
                      </a:lnTo>
                      <a:lnTo>
                        <a:pt x="13330" y="464"/>
                      </a:lnTo>
                      <a:lnTo>
                        <a:pt x="13330" y="2696"/>
                      </a:lnTo>
                      <a:lnTo>
                        <a:pt x="12564" y="2668"/>
                      </a:lnTo>
                      <a:lnTo>
                        <a:pt x="12520" y="2677"/>
                      </a:lnTo>
                      <a:lnTo>
                        <a:pt x="12475" y="2686"/>
                      </a:lnTo>
                      <a:lnTo>
                        <a:pt x="12432" y="2693"/>
                      </a:lnTo>
                      <a:lnTo>
                        <a:pt x="12387" y="2700"/>
                      </a:lnTo>
                      <a:lnTo>
                        <a:pt x="12344" y="2707"/>
                      </a:lnTo>
                      <a:lnTo>
                        <a:pt x="12299" y="2713"/>
                      </a:lnTo>
                      <a:lnTo>
                        <a:pt x="12255" y="2719"/>
                      </a:lnTo>
                      <a:lnTo>
                        <a:pt x="12211" y="2724"/>
                      </a:lnTo>
                      <a:lnTo>
                        <a:pt x="12161" y="2730"/>
                      </a:lnTo>
                      <a:lnTo>
                        <a:pt x="12112" y="2734"/>
                      </a:lnTo>
                      <a:lnTo>
                        <a:pt x="12062" y="2738"/>
                      </a:lnTo>
                      <a:lnTo>
                        <a:pt x="12013" y="2741"/>
                      </a:lnTo>
                      <a:lnTo>
                        <a:pt x="11963" y="2746"/>
                      </a:lnTo>
                      <a:lnTo>
                        <a:pt x="11913" y="2749"/>
                      </a:lnTo>
                      <a:lnTo>
                        <a:pt x="11864" y="2752"/>
                      </a:lnTo>
                      <a:lnTo>
                        <a:pt x="11814" y="2755"/>
                      </a:lnTo>
                      <a:lnTo>
                        <a:pt x="11602" y="2769"/>
                      </a:lnTo>
                      <a:lnTo>
                        <a:pt x="11389" y="2783"/>
                      </a:lnTo>
                      <a:lnTo>
                        <a:pt x="11176" y="2796"/>
                      </a:lnTo>
                      <a:lnTo>
                        <a:pt x="10964" y="2808"/>
                      </a:lnTo>
                      <a:lnTo>
                        <a:pt x="10751" y="2821"/>
                      </a:lnTo>
                      <a:lnTo>
                        <a:pt x="10538" y="2834"/>
                      </a:lnTo>
                      <a:lnTo>
                        <a:pt x="10326" y="2846"/>
                      </a:lnTo>
                      <a:lnTo>
                        <a:pt x="10112" y="2857"/>
                      </a:lnTo>
                      <a:lnTo>
                        <a:pt x="9899" y="2869"/>
                      </a:lnTo>
                      <a:lnTo>
                        <a:pt x="9687" y="2881"/>
                      </a:lnTo>
                      <a:lnTo>
                        <a:pt x="9474" y="2891"/>
                      </a:lnTo>
                      <a:lnTo>
                        <a:pt x="9262" y="2903"/>
                      </a:lnTo>
                      <a:lnTo>
                        <a:pt x="9049" y="2914"/>
                      </a:lnTo>
                      <a:lnTo>
                        <a:pt x="8835" y="2924"/>
                      </a:lnTo>
                      <a:lnTo>
                        <a:pt x="8623" y="2935"/>
                      </a:lnTo>
                      <a:lnTo>
                        <a:pt x="8410" y="2946"/>
                      </a:lnTo>
                      <a:lnTo>
                        <a:pt x="8287" y="2951"/>
                      </a:lnTo>
                      <a:lnTo>
                        <a:pt x="8162" y="2957"/>
                      </a:lnTo>
                      <a:lnTo>
                        <a:pt x="8039" y="2963"/>
                      </a:lnTo>
                      <a:lnTo>
                        <a:pt x="7915" y="2968"/>
                      </a:lnTo>
                      <a:lnTo>
                        <a:pt x="7791" y="2974"/>
                      </a:lnTo>
                      <a:lnTo>
                        <a:pt x="7667" y="2980"/>
                      </a:lnTo>
                      <a:lnTo>
                        <a:pt x="7544" y="2985"/>
                      </a:lnTo>
                      <a:lnTo>
                        <a:pt x="7419" y="2990"/>
                      </a:lnTo>
                      <a:lnTo>
                        <a:pt x="7295" y="2994"/>
                      </a:lnTo>
                      <a:lnTo>
                        <a:pt x="7171" y="3000"/>
                      </a:lnTo>
                      <a:lnTo>
                        <a:pt x="7047" y="3004"/>
                      </a:lnTo>
                      <a:lnTo>
                        <a:pt x="6924" y="3008"/>
                      </a:lnTo>
                      <a:lnTo>
                        <a:pt x="6799" y="3012"/>
                      </a:lnTo>
                      <a:lnTo>
                        <a:pt x="6676" y="3016"/>
                      </a:lnTo>
                      <a:lnTo>
                        <a:pt x="6552" y="3019"/>
                      </a:lnTo>
                      <a:lnTo>
                        <a:pt x="6428" y="3021"/>
                      </a:lnTo>
                      <a:lnTo>
                        <a:pt x="6336" y="3022"/>
                      </a:lnTo>
                      <a:lnTo>
                        <a:pt x="6244" y="3022"/>
                      </a:lnTo>
                      <a:lnTo>
                        <a:pt x="6152" y="3022"/>
                      </a:lnTo>
                      <a:lnTo>
                        <a:pt x="6061" y="3022"/>
                      </a:lnTo>
                      <a:lnTo>
                        <a:pt x="5968" y="3021"/>
                      </a:lnTo>
                      <a:lnTo>
                        <a:pt x="5877" y="3019"/>
                      </a:lnTo>
                      <a:lnTo>
                        <a:pt x="5784" y="3017"/>
                      </a:lnTo>
                      <a:lnTo>
                        <a:pt x="5693" y="3015"/>
                      </a:lnTo>
                      <a:lnTo>
                        <a:pt x="5601" y="3012"/>
                      </a:lnTo>
                      <a:lnTo>
                        <a:pt x="5509" y="3009"/>
                      </a:lnTo>
                      <a:lnTo>
                        <a:pt x="5417" y="3006"/>
                      </a:lnTo>
                      <a:lnTo>
                        <a:pt x="5325" y="3003"/>
                      </a:lnTo>
                      <a:lnTo>
                        <a:pt x="5233" y="2999"/>
                      </a:lnTo>
                      <a:lnTo>
                        <a:pt x="5142" y="2996"/>
                      </a:lnTo>
                      <a:lnTo>
                        <a:pt x="5049" y="2991"/>
                      </a:lnTo>
                      <a:lnTo>
                        <a:pt x="4958" y="2988"/>
                      </a:lnTo>
                      <a:lnTo>
                        <a:pt x="4732" y="2977"/>
                      </a:lnTo>
                      <a:lnTo>
                        <a:pt x="4504" y="2967"/>
                      </a:lnTo>
                      <a:lnTo>
                        <a:pt x="4278" y="2956"/>
                      </a:lnTo>
                      <a:lnTo>
                        <a:pt x="4051" y="2944"/>
                      </a:lnTo>
                      <a:lnTo>
                        <a:pt x="3825" y="2933"/>
                      </a:lnTo>
                      <a:lnTo>
                        <a:pt x="3598" y="2921"/>
                      </a:lnTo>
                      <a:lnTo>
                        <a:pt x="3372" y="2908"/>
                      </a:lnTo>
                      <a:lnTo>
                        <a:pt x="3144" y="2896"/>
                      </a:lnTo>
                      <a:lnTo>
                        <a:pt x="2918" y="2883"/>
                      </a:lnTo>
                      <a:lnTo>
                        <a:pt x="2691" y="2870"/>
                      </a:lnTo>
                      <a:lnTo>
                        <a:pt x="2465" y="2856"/>
                      </a:lnTo>
                      <a:lnTo>
                        <a:pt x="2239" y="2842"/>
                      </a:lnTo>
                      <a:lnTo>
                        <a:pt x="2012" y="2829"/>
                      </a:lnTo>
                      <a:lnTo>
                        <a:pt x="1786" y="2815"/>
                      </a:lnTo>
                      <a:lnTo>
                        <a:pt x="1559" y="2800"/>
                      </a:lnTo>
                      <a:lnTo>
                        <a:pt x="1333" y="2786"/>
                      </a:lnTo>
                      <a:lnTo>
                        <a:pt x="1298" y="2784"/>
                      </a:lnTo>
                      <a:lnTo>
                        <a:pt x="1264" y="2781"/>
                      </a:lnTo>
                      <a:lnTo>
                        <a:pt x="1229" y="2779"/>
                      </a:lnTo>
                      <a:lnTo>
                        <a:pt x="1194" y="2776"/>
                      </a:lnTo>
                      <a:lnTo>
                        <a:pt x="1158" y="2774"/>
                      </a:lnTo>
                      <a:lnTo>
                        <a:pt x="1124" y="2772"/>
                      </a:lnTo>
                      <a:lnTo>
                        <a:pt x="1089" y="2770"/>
                      </a:lnTo>
                      <a:lnTo>
                        <a:pt x="1054" y="2768"/>
                      </a:lnTo>
                      <a:lnTo>
                        <a:pt x="988" y="2772"/>
                      </a:lnTo>
                      <a:lnTo>
                        <a:pt x="923" y="2776"/>
                      </a:lnTo>
                      <a:lnTo>
                        <a:pt x="858" y="2782"/>
                      </a:lnTo>
                      <a:lnTo>
                        <a:pt x="792" y="2786"/>
                      </a:lnTo>
                      <a:lnTo>
                        <a:pt x="726" y="2790"/>
                      </a:lnTo>
                      <a:lnTo>
                        <a:pt x="660" y="2796"/>
                      </a:lnTo>
                      <a:lnTo>
                        <a:pt x="595" y="2800"/>
                      </a:lnTo>
                      <a:lnTo>
                        <a:pt x="529" y="2805"/>
                      </a:lnTo>
                      <a:lnTo>
                        <a:pt x="463" y="2809"/>
                      </a:lnTo>
                      <a:lnTo>
                        <a:pt x="397" y="2815"/>
                      </a:lnTo>
                      <a:lnTo>
                        <a:pt x="332" y="2819"/>
                      </a:lnTo>
                      <a:lnTo>
                        <a:pt x="266" y="2823"/>
                      </a:lnTo>
                      <a:lnTo>
                        <a:pt x="201" y="2829"/>
                      </a:lnTo>
                      <a:lnTo>
                        <a:pt x="135" y="2833"/>
                      </a:lnTo>
                      <a:lnTo>
                        <a:pt x="69" y="2838"/>
                      </a:lnTo>
                      <a:lnTo>
                        <a:pt x="4" y="2842"/>
                      </a:lnTo>
                      <a:lnTo>
                        <a:pt x="2" y="2827"/>
                      </a:lnTo>
                      <a:lnTo>
                        <a:pt x="1" y="2813"/>
                      </a:lnTo>
                      <a:lnTo>
                        <a:pt x="0" y="2798"/>
                      </a:lnTo>
                      <a:lnTo>
                        <a:pt x="0" y="2783"/>
                      </a:lnTo>
                      <a:lnTo>
                        <a:pt x="0" y="464"/>
                      </a:lnTo>
                      <a:lnTo>
                        <a:pt x="1" y="440"/>
                      </a:lnTo>
                      <a:lnTo>
                        <a:pt x="2" y="417"/>
                      </a:lnTo>
                      <a:lnTo>
                        <a:pt x="5" y="394"/>
                      </a:lnTo>
                      <a:lnTo>
                        <a:pt x="9" y="370"/>
                      </a:lnTo>
                      <a:lnTo>
                        <a:pt x="15" y="348"/>
                      </a:lnTo>
                      <a:lnTo>
                        <a:pt x="21" y="327"/>
                      </a:lnTo>
                      <a:lnTo>
                        <a:pt x="28" y="305"/>
                      </a:lnTo>
                      <a:lnTo>
                        <a:pt x="36" y="284"/>
                      </a:lnTo>
                      <a:lnTo>
                        <a:pt x="45" y="263"/>
                      </a:lnTo>
                      <a:lnTo>
                        <a:pt x="56" y="244"/>
                      </a:lnTo>
                      <a:lnTo>
                        <a:pt x="67" y="223"/>
                      </a:lnTo>
                      <a:lnTo>
                        <a:pt x="79" y="205"/>
                      </a:lnTo>
                      <a:lnTo>
                        <a:pt x="92" y="187"/>
                      </a:lnTo>
                      <a:lnTo>
                        <a:pt x="106" y="169"/>
                      </a:lnTo>
                      <a:lnTo>
                        <a:pt x="121" y="152"/>
                      </a:lnTo>
                      <a:lnTo>
                        <a:pt x="136" y="136"/>
                      </a:lnTo>
                      <a:lnTo>
                        <a:pt x="152" y="121"/>
                      </a:lnTo>
                      <a:lnTo>
                        <a:pt x="169" y="106"/>
                      </a:lnTo>
                      <a:lnTo>
                        <a:pt x="187" y="93"/>
                      </a:lnTo>
                      <a:lnTo>
                        <a:pt x="205" y="80"/>
                      </a:lnTo>
                      <a:lnTo>
                        <a:pt x="223" y="67"/>
                      </a:lnTo>
                      <a:lnTo>
                        <a:pt x="243" y="56"/>
                      </a:lnTo>
                      <a:lnTo>
                        <a:pt x="262" y="46"/>
                      </a:lnTo>
                      <a:lnTo>
                        <a:pt x="283" y="36"/>
                      </a:lnTo>
                      <a:lnTo>
                        <a:pt x="305" y="29"/>
                      </a:lnTo>
                      <a:lnTo>
                        <a:pt x="326" y="21"/>
                      </a:lnTo>
                      <a:lnTo>
                        <a:pt x="347" y="15"/>
                      </a:lnTo>
                      <a:lnTo>
                        <a:pt x="370" y="10"/>
                      </a:lnTo>
                      <a:lnTo>
                        <a:pt x="393" y="5"/>
                      </a:lnTo>
                      <a:lnTo>
                        <a:pt x="416" y="2"/>
                      </a:lnTo>
                      <a:lnTo>
                        <a:pt x="440" y="1"/>
                      </a:lnTo>
                      <a:lnTo>
                        <a:pt x="463" y="0"/>
                      </a:lnTo>
                      <a:close/>
                      <a:moveTo>
                        <a:pt x="6260" y="160"/>
                      </a:moveTo>
                      <a:lnTo>
                        <a:pt x="6268" y="160"/>
                      </a:lnTo>
                      <a:lnTo>
                        <a:pt x="6274" y="161"/>
                      </a:lnTo>
                      <a:lnTo>
                        <a:pt x="6282" y="163"/>
                      </a:lnTo>
                      <a:lnTo>
                        <a:pt x="6288" y="165"/>
                      </a:lnTo>
                      <a:lnTo>
                        <a:pt x="6294" y="168"/>
                      </a:lnTo>
                      <a:lnTo>
                        <a:pt x="6300" y="172"/>
                      </a:lnTo>
                      <a:lnTo>
                        <a:pt x="6306" y="177"/>
                      </a:lnTo>
                      <a:lnTo>
                        <a:pt x="6310" y="181"/>
                      </a:lnTo>
                      <a:lnTo>
                        <a:pt x="6316" y="186"/>
                      </a:lnTo>
                      <a:lnTo>
                        <a:pt x="6320" y="191"/>
                      </a:lnTo>
                      <a:lnTo>
                        <a:pt x="6323" y="197"/>
                      </a:lnTo>
                      <a:lnTo>
                        <a:pt x="6326" y="203"/>
                      </a:lnTo>
                      <a:lnTo>
                        <a:pt x="6328" y="210"/>
                      </a:lnTo>
                      <a:lnTo>
                        <a:pt x="6331" y="217"/>
                      </a:lnTo>
                      <a:lnTo>
                        <a:pt x="6332" y="224"/>
                      </a:lnTo>
                      <a:lnTo>
                        <a:pt x="6332" y="231"/>
                      </a:lnTo>
                      <a:lnTo>
                        <a:pt x="6332" y="238"/>
                      </a:lnTo>
                      <a:lnTo>
                        <a:pt x="6331" y="246"/>
                      </a:lnTo>
                      <a:lnTo>
                        <a:pt x="6328" y="252"/>
                      </a:lnTo>
                      <a:lnTo>
                        <a:pt x="6326" y="260"/>
                      </a:lnTo>
                      <a:lnTo>
                        <a:pt x="6323" y="265"/>
                      </a:lnTo>
                      <a:lnTo>
                        <a:pt x="6320" y="271"/>
                      </a:lnTo>
                      <a:lnTo>
                        <a:pt x="6316" y="277"/>
                      </a:lnTo>
                      <a:lnTo>
                        <a:pt x="6310" y="282"/>
                      </a:lnTo>
                      <a:lnTo>
                        <a:pt x="6306" y="286"/>
                      </a:lnTo>
                      <a:lnTo>
                        <a:pt x="6300" y="290"/>
                      </a:lnTo>
                      <a:lnTo>
                        <a:pt x="6294" y="295"/>
                      </a:lnTo>
                      <a:lnTo>
                        <a:pt x="6288" y="297"/>
                      </a:lnTo>
                      <a:lnTo>
                        <a:pt x="6282" y="300"/>
                      </a:lnTo>
                      <a:lnTo>
                        <a:pt x="6274" y="301"/>
                      </a:lnTo>
                      <a:lnTo>
                        <a:pt x="6268" y="302"/>
                      </a:lnTo>
                      <a:lnTo>
                        <a:pt x="6260" y="303"/>
                      </a:lnTo>
                      <a:lnTo>
                        <a:pt x="6253" y="302"/>
                      </a:lnTo>
                      <a:lnTo>
                        <a:pt x="6246" y="301"/>
                      </a:lnTo>
                      <a:lnTo>
                        <a:pt x="6239" y="300"/>
                      </a:lnTo>
                      <a:lnTo>
                        <a:pt x="6233" y="297"/>
                      </a:lnTo>
                      <a:lnTo>
                        <a:pt x="6226" y="295"/>
                      </a:lnTo>
                      <a:lnTo>
                        <a:pt x="6220" y="290"/>
                      </a:lnTo>
                      <a:lnTo>
                        <a:pt x="6215" y="286"/>
                      </a:lnTo>
                      <a:lnTo>
                        <a:pt x="6209" y="282"/>
                      </a:lnTo>
                      <a:lnTo>
                        <a:pt x="6205" y="277"/>
                      </a:lnTo>
                      <a:lnTo>
                        <a:pt x="6201" y="271"/>
                      </a:lnTo>
                      <a:lnTo>
                        <a:pt x="6198" y="265"/>
                      </a:lnTo>
                      <a:lnTo>
                        <a:pt x="6194" y="260"/>
                      </a:lnTo>
                      <a:lnTo>
                        <a:pt x="6192" y="252"/>
                      </a:lnTo>
                      <a:lnTo>
                        <a:pt x="6190" y="246"/>
                      </a:lnTo>
                      <a:lnTo>
                        <a:pt x="6189" y="238"/>
                      </a:lnTo>
                      <a:lnTo>
                        <a:pt x="6189" y="231"/>
                      </a:lnTo>
                      <a:lnTo>
                        <a:pt x="6189" y="224"/>
                      </a:lnTo>
                      <a:lnTo>
                        <a:pt x="6190" y="217"/>
                      </a:lnTo>
                      <a:lnTo>
                        <a:pt x="6192" y="210"/>
                      </a:lnTo>
                      <a:lnTo>
                        <a:pt x="6194" y="203"/>
                      </a:lnTo>
                      <a:lnTo>
                        <a:pt x="6198" y="197"/>
                      </a:lnTo>
                      <a:lnTo>
                        <a:pt x="6201" y="191"/>
                      </a:lnTo>
                      <a:lnTo>
                        <a:pt x="6205" y="186"/>
                      </a:lnTo>
                      <a:lnTo>
                        <a:pt x="6209" y="181"/>
                      </a:lnTo>
                      <a:lnTo>
                        <a:pt x="6215" y="177"/>
                      </a:lnTo>
                      <a:lnTo>
                        <a:pt x="6220" y="172"/>
                      </a:lnTo>
                      <a:lnTo>
                        <a:pt x="6226" y="168"/>
                      </a:lnTo>
                      <a:lnTo>
                        <a:pt x="6233" y="165"/>
                      </a:lnTo>
                      <a:lnTo>
                        <a:pt x="6239" y="163"/>
                      </a:lnTo>
                      <a:lnTo>
                        <a:pt x="6246" y="161"/>
                      </a:lnTo>
                      <a:lnTo>
                        <a:pt x="6253" y="160"/>
                      </a:lnTo>
                      <a:lnTo>
                        <a:pt x="6260" y="160"/>
                      </a:lnTo>
                      <a:close/>
                      <a:moveTo>
                        <a:pt x="6665" y="160"/>
                      </a:moveTo>
                      <a:lnTo>
                        <a:pt x="6672" y="160"/>
                      </a:lnTo>
                      <a:lnTo>
                        <a:pt x="6679" y="161"/>
                      </a:lnTo>
                      <a:lnTo>
                        <a:pt x="6687" y="163"/>
                      </a:lnTo>
                      <a:lnTo>
                        <a:pt x="6693" y="165"/>
                      </a:lnTo>
                      <a:lnTo>
                        <a:pt x="6699" y="168"/>
                      </a:lnTo>
                      <a:lnTo>
                        <a:pt x="6705" y="172"/>
                      </a:lnTo>
                      <a:lnTo>
                        <a:pt x="6710" y="177"/>
                      </a:lnTo>
                      <a:lnTo>
                        <a:pt x="6715" y="181"/>
                      </a:lnTo>
                      <a:lnTo>
                        <a:pt x="6721" y="186"/>
                      </a:lnTo>
                      <a:lnTo>
                        <a:pt x="6724" y="191"/>
                      </a:lnTo>
                      <a:lnTo>
                        <a:pt x="6728" y="197"/>
                      </a:lnTo>
                      <a:lnTo>
                        <a:pt x="6731" y="203"/>
                      </a:lnTo>
                      <a:lnTo>
                        <a:pt x="6733" y="210"/>
                      </a:lnTo>
                      <a:lnTo>
                        <a:pt x="6736" y="217"/>
                      </a:lnTo>
                      <a:lnTo>
                        <a:pt x="6737" y="224"/>
                      </a:lnTo>
                      <a:lnTo>
                        <a:pt x="6737" y="231"/>
                      </a:lnTo>
                      <a:lnTo>
                        <a:pt x="6737" y="238"/>
                      </a:lnTo>
                      <a:lnTo>
                        <a:pt x="6736" y="246"/>
                      </a:lnTo>
                      <a:lnTo>
                        <a:pt x="6733" y="252"/>
                      </a:lnTo>
                      <a:lnTo>
                        <a:pt x="6731" y="260"/>
                      </a:lnTo>
                      <a:lnTo>
                        <a:pt x="6728" y="265"/>
                      </a:lnTo>
                      <a:lnTo>
                        <a:pt x="6724" y="271"/>
                      </a:lnTo>
                      <a:lnTo>
                        <a:pt x="6721" y="277"/>
                      </a:lnTo>
                      <a:lnTo>
                        <a:pt x="6715" y="282"/>
                      </a:lnTo>
                      <a:lnTo>
                        <a:pt x="6710" y="286"/>
                      </a:lnTo>
                      <a:lnTo>
                        <a:pt x="6705" y="290"/>
                      </a:lnTo>
                      <a:lnTo>
                        <a:pt x="6699" y="295"/>
                      </a:lnTo>
                      <a:lnTo>
                        <a:pt x="6693" y="297"/>
                      </a:lnTo>
                      <a:lnTo>
                        <a:pt x="6687" y="300"/>
                      </a:lnTo>
                      <a:lnTo>
                        <a:pt x="6679" y="301"/>
                      </a:lnTo>
                      <a:lnTo>
                        <a:pt x="6672" y="302"/>
                      </a:lnTo>
                      <a:lnTo>
                        <a:pt x="6665" y="303"/>
                      </a:lnTo>
                      <a:lnTo>
                        <a:pt x="6658" y="302"/>
                      </a:lnTo>
                      <a:lnTo>
                        <a:pt x="6651" y="301"/>
                      </a:lnTo>
                      <a:lnTo>
                        <a:pt x="6644" y="300"/>
                      </a:lnTo>
                      <a:lnTo>
                        <a:pt x="6637" y="297"/>
                      </a:lnTo>
                      <a:lnTo>
                        <a:pt x="6631" y="295"/>
                      </a:lnTo>
                      <a:lnTo>
                        <a:pt x="6625" y="290"/>
                      </a:lnTo>
                      <a:lnTo>
                        <a:pt x="6620" y="286"/>
                      </a:lnTo>
                      <a:lnTo>
                        <a:pt x="6614" y="282"/>
                      </a:lnTo>
                      <a:lnTo>
                        <a:pt x="6610" y="277"/>
                      </a:lnTo>
                      <a:lnTo>
                        <a:pt x="6606" y="271"/>
                      </a:lnTo>
                      <a:lnTo>
                        <a:pt x="6602" y="265"/>
                      </a:lnTo>
                      <a:lnTo>
                        <a:pt x="6600" y="260"/>
                      </a:lnTo>
                      <a:lnTo>
                        <a:pt x="6596" y="252"/>
                      </a:lnTo>
                      <a:lnTo>
                        <a:pt x="6595" y="246"/>
                      </a:lnTo>
                      <a:lnTo>
                        <a:pt x="6594" y="238"/>
                      </a:lnTo>
                      <a:lnTo>
                        <a:pt x="6593" y="231"/>
                      </a:lnTo>
                      <a:lnTo>
                        <a:pt x="6594" y="224"/>
                      </a:lnTo>
                      <a:lnTo>
                        <a:pt x="6595" y="217"/>
                      </a:lnTo>
                      <a:lnTo>
                        <a:pt x="6596" y="210"/>
                      </a:lnTo>
                      <a:lnTo>
                        <a:pt x="6600" y="203"/>
                      </a:lnTo>
                      <a:lnTo>
                        <a:pt x="6602" y="197"/>
                      </a:lnTo>
                      <a:lnTo>
                        <a:pt x="6606" y="191"/>
                      </a:lnTo>
                      <a:lnTo>
                        <a:pt x="6610" y="186"/>
                      </a:lnTo>
                      <a:lnTo>
                        <a:pt x="6614" y="181"/>
                      </a:lnTo>
                      <a:lnTo>
                        <a:pt x="6620" y="177"/>
                      </a:lnTo>
                      <a:lnTo>
                        <a:pt x="6625" y="172"/>
                      </a:lnTo>
                      <a:lnTo>
                        <a:pt x="6631" y="168"/>
                      </a:lnTo>
                      <a:lnTo>
                        <a:pt x="6637" y="165"/>
                      </a:lnTo>
                      <a:lnTo>
                        <a:pt x="6644" y="163"/>
                      </a:lnTo>
                      <a:lnTo>
                        <a:pt x="6651" y="161"/>
                      </a:lnTo>
                      <a:lnTo>
                        <a:pt x="6658" y="160"/>
                      </a:lnTo>
                      <a:lnTo>
                        <a:pt x="6665" y="160"/>
                      </a:lnTo>
                      <a:close/>
                      <a:moveTo>
                        <a:pt x="7069" y="160"/>
                      </a:moveTo>
                      <a:lnTo>
                        <a:pt x="7077" y="160"/>
                      </a:lnTo>
                      <a:lnTo>
                        <a:pt x="7084" y="161"/>
                      </a:lnTo>
                      <a:lnTo>
                        <a:pt x="7091" y="163"/>
                      </a:lnTo>
                      <a:lnTo>
                        <a:pt x="7098" y="165"/>
                      </a:lnTo>
                      <a:lnTo>
                        <a:pt x="7103" y="168"/>
                      </a:lnTo>
                      <a:lnTo>
                        <a:pt x="7110" y="172"/>
                      </a:lnTo>
                      <a:lnTo>
                        <a:pt x="7115" y="177"/>
                      </a:lnTo>
                      <a:lnTo>
                        <a:pt x="7120" y="181"/>
                      </a:lnTo>
                      <a:lnTo>
                        <a:pt x="7125" y="186"/>
                      </a:lnTo>
                      <a:lnTo>
                        <a:pt x="7129" y="191"/>
                      </a:lnTo>
                      <a:lnTo>
                        <a:pt x="7132" y="197"/>
                      </a:lnTo>
                      <a:lnTo>
                        <a:pt x="7135" y="203"/>
                      </a:lnTo>
                      <a:lnTo>
                        <a:pt x="7139" y="210"/>
                      </a:lnTo>
                      <a:lnTo>
                        <a:pt x="7140" y="217"/>
                      </a:lnTo>
                      <a:lnTo>
                        <a:pt x="7141" y="224"/>
                      </a:lnTo>
                      <a:lnTo>
                        <a:pt x="7142" y="231"/>
                      </a:lnTo>
                      <a:lnTo>
                        <a:pt x="7141" y="238"/>
                      </a:lnTo>
                      <a:lnTo>
                        <a:pt x="7140" y="246"/>
                      </a:lnTo>
                      <a:lnTo>
                        <a:pt x="7139" y="252"/>
                      </a:lnTo>
                      <a:lnTo>
                        <a:pt x="7135" y="260"/>
                      </a:lnTo>
                      <a:lnTo>
                        <a:pt x="7132" y="265"/>
                      </a:lnTo>
                      <a:lnTo>
                        <a:pt x="7129" y="271"/>
                      </a:lnTo>
                      <a:lnTo>
                        <a:pt x="7125" y="277"/>
                      </a:lnTo>
                      <a:lnTo>
                        <a:pt x="7120" y="282"/>
                      </a:lnTo>
                      <a:lnTo>
                        <a:pt x="7115" y="286"/>
                      </a:lnTo>
                      <a:lnTo>
                        <a:pt x="7110" y="290"/>
                      </a:lnTo>
                      <a:lnTo>
                        <a:pt x="7103" y="295"/>
                      </a:lnTo>
                      <a:lnTo>
                        <a:pt x="7098" y="297"/>
                      </a:lnTo>
                      <a:lnTo>
                        <a:pt x="7091" y="300"/>
                      </a:lnTo>
                      <a:lnTo>
                        <a:pt x="7084" y="301"/>
                      </a:lnTo>
                      <a:lnTo>
                        <a:pt x="7077" y="302"/>
                      </a:lnTo>
                      <a:lnTo>
                        <a:pt x="7069" y="303"/>
                      </a:lnTo>
                      <a:lnTo>
                        <a:pt x="7062" y="302"/>
                      </a:lnTo>
                      <a:lnTo>
                        <a:pt x="7056" y="301"/>
                      </a:lnTo>
                      <a:lnTo>
                        <a:pt x="7048" y="300"/>
                      </a:lnTo>
                      <a:lnTo>
                        <a:pt x="7042" y="297"/>
                      </a:lnTo>
                      <a:lnTo>
                        <a:pt x="7035" y="295"/>
                      </a:lnTo>
                      <a:lnTo>
                        <a:pt x="7030" y="290"/>
                      </a:lnTo>
                      <a:lnTo>
                        <a:pt x="7025" y="286"/>
                      </a:lnTo>
                      <a:lnTo>
                        <a:pt x="7019" y="282"/>
                      </a:lnTo>
                      <a:lnTo>
                        <a:pt x="7014" y="277"/>
                      </a:lnTo>
                      <a:lnTo>
                        <a:pt x="7011" y="271"/>
                      </a:lnTo>
                      <a:lnTo>
                        <a:pt x="7007" y="265"/>
                      </a:lnTo>
                      <a:lnTo>
                        <a:pt x="7004" y="260"/>
                      </a:lnTo>
                      <a:lnTo>
                        <a:pt x="7001" y="252"/>
                      </a:lnTo>
                      <a:lnTo>
                        <a:pt x="6999" y="246"/>
                      </a:lnTo>
                      <a:lnTo>
                        <a:pt x="6998" y="238"/>
                      </a:lnTo>
                      <a:lnTo>
                        <a:pt x="6998" y="231"/>
                      </a:lnTo>
                      <a:lnTo>
                        <a:pt x="6998" y="224"/>
                      </a:lnTo>
                      <a:lnTo>
                        <a:pt x="6999" y="217"/>
                      </a:lnTo>
                      <a:lnTo>
                        <a:pt x="7001" y="210"/>
                      </a:lnTo>
                      <a:lnTo>
                        <a:pt x="7004" y="203"/>
                      </a:lnTo>
                      <a:lnTo>
                        <a:pt x="7007" y="197"/>
                      </a:lnTo>
                      <a:lnTo>
                        <a:pt x="7011" y="191"/>
                      </a:lnTo>
                      <a:lnTo>
                        <a:pt x="7014" y="186"/>
                      </a:lnTo>
                      <a:lnTo>
                        <a:pt x="7019" y="181"/>
                      </a:lnTo>
                      <a:lnTo>
                        <a:pt x="7025" y="177"/>
                      </a:lnTo>
                      <a:lnTo>
                        <a:pt x="7030" y="172"/>
                      </a:lnTo>
                      <a:lnTo>
                        <a:pt x="7035" y="168"/>
                      </a:lnTo>
                      <a:lnTo>
                        <a:pt x="7042" y="165"/>
                      </a:lnTo>
                      <a:lnTo>
                        <a:pt x="7048" y="163"/>
                      </a:lnTo>
                      <a:lnTo>
                        <a:pt x="7056" y="161"/>
                      </a:lnTo>
                      <a:lnTo>
                        <a:pt x="7062" y="160"/>
                      </a:lnTo>
                      <a:lnTo>
                        <a:pt x="7069" y="160"/>
                      </a:lnTo>
                      <a:close/>
                      <a:moveTo>
                        <a:pt x="6044" y="78"/>
                      </a:moveTo>
                      <a:lnTo>
                        <a:pt x="7286" y="78"/>
                      </a:lnTo>
                      <a:lnTo>
                        <a:pt x="7286" y="385"/>
                      </a:lnTo>
                      <a:lnTo>
                        <a:pt x="6044" y="385"/>
                      </a:lnTo>
                      <a:lnTo>
                        <a:pt x="6044" y="78"/>
                      </a:lnTo>
                      <a:close/>
                      <a:moveTo>
                        <a:pt x="589" y="468"/>
                      </a:moveTo>
                      <a:lnTo>
                        <a:pt x="4432" y="468"/>
                      </a:lnTo>
                      <a:lnTo>
                        <a:pt x="4432" y="2531"/>
                      </a:lnTo>
                      <a:lnTo>
                        <a:pt x="589" y="2531"/>
                      </a:lnTo>
                      <a:lnTo>
                        <a:pt x="589" y="468"/>
                      </a:lnTo>
                      <a:close/>
                      <a:moveTo>
                        <a:pt x="4743" y="468"/>
                      </a:moveTo>
                      <a:lnTo>
                        <a:pt x="8587" y="468"/>
                      </a:lnTo>
                      <a:lnTo>
                        <a:pt x="8587" y="2531"/>
                      </a:lnTo>
                      <a:lnTo>
                        <a:pt x="4743" y="2531"/>
                      </a:lnTo>
                      <a:lnTo>
                        <a:pt x="4743" y="468"/>
                      </a:lnTo>
                      <a:close/>
                      <a:moveTo>
                        <a:pt x="8898" y="468"/>
                      </a:moveTo>
                      <a:lnTo>
                        <a:pt x="12741" y="468"/>
                      </a:lnTo>
                      <a:lnTo>
                        <a:pt x="12741" y="2531"/>
                      </a:lnTo>
                      <a:lnTo>
                        <a:pt x="8898" y="2531"/>
                      </a:lnTo>
                      <a:lnTo>
                        <a:pt x="8898" y="4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83" name="组合 170"/>
              <p:cNvGrpSpPr/>
              <p:nvPr/>
            </p:nvGrpSpPr>
            <p:grpSpPr>
              <a:xfrm>
                <a:off x="6926580" y="3825302"/>
                <a:ext cx="175260" cy="246636"/>
                <a:chOff x="2247900" y="4005263"/>
                <a:chExt cx="787400" cy="1108075"/>
              </a:xfrm>
              <a:grpFill/>
            </p:grpSpPr>
            <p:sp>
              <p:nvSpPr>
                <p:cNvPr id="178" name="Freeform 111"/>
                <p:cNvSpPr>
                  <a:spLocks/>
                </p:cNvSpPr>
                <p:nvPr/>
              </p:nvSpPr>
              <p:spPr bwMode="auto">
                <a:xfrm>
                  <a:off x="2562225" y="4075113"/>
                  <a:ext cx="149225" cy="146050"/>
                </a:xfrm>
                <a:custGeom>
                  <a:avLst/>
                  <a:gdLst/>
                  <a:ahLst/>
                  <a:cxnLst>
                    <a:cxn ang="0">
                      <a:pos x="690" y="2117"/>
                    </a:cxn>
                    <a:cxn ang="0">
                      <a:pos x="1426" y="2117"/>
                    </a:cxn>
                    <a:cxn ang="0">
                      <a:pos x="1426" y="1426"/>
                    </a:cxn>
                    <a:cxn ang="0">
                      <a:pos x="2162" y="1426"/>
                    </a:cxn>
                    <a:cxn ang="0">
                      <a:pos x="2162" y="690"/>
                    </a:cxn>
                    <a:cxn ang="0">
                      <a:pos x="1426" y="690"/>
                    </a:cxn>
                    <a:cxn ang="0">
                      <a:pos x="1426" y="0"/>
                    </a:cxn>
                    <a:cxn ang="0">
                      <a:pos x="690" y="0"/>
                    </a:cxn>
                    <a:cxn ang="0">
                      <a:pos x="690" y="690"/>
                    </a:cxn>
                    <a:cxn ang="0">
                      <a:pos x="0" y="690"/>
                    </a:cxn>
                    <a:cxn ang="0">
                      <a:pos x="0" y="1426"/>
                    </a:cxn>
                    <a:cxn ang="0">
                      <a:pos x="690" y="1426"/>
                    </a:cxn>
                    <a:cxn ang="0">
                      <a:pos x="690" y="2117"/>
                    </a:cxn>
                  </a:cxnLst>
                  <a:rect l="0" t="0" r="r" b="b"/>
                  <a:pathLst>
                    <a:path w="2162" h="2117">
                      <a:moveTo>
                        <a:pt x="690" y="2117"/>
                      </a:moveTo>
                      <a:lnTo>
                        <a:pt x="1426" y="2117"/>
                      </a:lnTo>
                      <a:lnTo>
                        <a:pt x="1426" y="1426"/>
                      </a:lnTo>
                      <a:lnTo>
                        <a:pt x="2162" y="1426"/>
                      </a:lnTo>
                      <a:lnTo>
                        <a:pt x="2162" y="690"/>
                      </a:lnTo>
                      <a:lnTo>
                        <a:pt x="1426" y="690"/>
                      </a:lnTo>
                      <a:lnTo>
                        <a:pt x="1426" y="0"/>
                      </a:lnTo>
                      <a:lnTo>
                        <a:pt x="690" y="0"/>
                      </a:lnTo>
                      <a:lnTo>
                        <a:pt x="690" y="690"/>
                      </a:lnTo>
                      <a:lnTo>
                        <a:pt x="0" y="690"/>
                      </a:lnTo>
                      <a:lnTo>
                        <a:pt x="0" y="1426"/>
                      </a:lnTo>
                      <a:lnTo>
                        <a:pt x="690" y="1426"/>
                      </a:lnTo>
                      <a:lnTo>
                        <a:pt x="690" y="21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112"/>
                <p:cNvSpPr>
                  <a:spLocks/>
                </p:cNvSpPr>
                <p:nvPr/>
              </p:nvSpPr>
              <p:spPr bwMode="auto">
                <a:xfrm>
                  <a:off x="2247900" y="4824413"/>
                  <a:ext cx="787400" cy="288925"/>
                </a:xfrm>
                <a:custGeom>
                  <a:avLst/>
                  <a:gdLst/>
                  <a:ahLst/>
                  <a:cxnLst>
                    <a:cxn ang="0">
                      <a:pos x="10258" y="414"/>
                    </a:cxn>
                    <a:cxn ang="0">
                      <a:pos x="7084" y="0"/>
                    </a:cxn>
                    <a:cxn ang="0">
                      <a:pos x="5704" y="2346"/>
                    </a:cxn>
                    <a:cxn ang="0">
                      <a:pos x="4232" y="46"/>
                    </a:cxn>
                    <a:cxn ang="0">
                      <a:pos x="1150" y="414"/>
                    </a:cxn>
                    <a:cxn ang="0">
                      <a:pos x="828" y="782"/>
                    </a:cxn>
                    <a:cxn ang="0">
                      <a:pos x="552" y="1242"/>
                    </a:cxn>
                    <a:cxn ang="0">
                      <a:pos x="322" y="1656"/>
                    </a:cxn>
                    <a:cxn ang="0">
                      <a:pos x="184" y="2162"/>
                    </a:cxn>
                    <a:cxn ang="0">
                      <a:pos x="92" y="2622"/>
                    </a:cxn>
                    <a:cxn ang="0">
                      <a:pos x="0" y="3128"/>
                    </a:cxn>
                    <a:cxn ang="0">
                      <a:pos x="0" y="3634"/>
                    </a:cxn>
                    <a:cxn ang="0">
                      <a:pos x="0" y="4186"/>
                    </a:cxn>
                    <a:cxn ang="0">
                      <a:pos x="11362" y="4186"/>
                    </a:cxn>
                    <a:cxn ang="0">
                      <a:pos x="11408" y="3634"/>
                    </a:cxn>
                    <a:cxn ang="0">
                      <a:pos x="11362" y="3128"/>
                    </a:cxn>
                    <a:cxn ang="0">
                      <a:pos x="11316" y="2622"/>
                    </a:cxn>
                    <a:cxn ang="0">
                      <a:pos x="11178" y="2162"/>
                    </a:cxn>
                    <a:cxn ang="0">
                      <a:pos x="11040" y="1656"/>
                    </a:cxn>
                    <a:cxn ang="0">
                      <a:pos x="10810" y="1242"/>
                    </a:cxn>
                    <a:cxn ang="0">
                      <a:pos x="10580" y="782"/>
                    </a:cxn>
                    <a:cxn ang="0">
                      <a:pos x="10258" y="414"/>
                    </a:cxn>
                  </a:cxnLst>
                  <a:rect l="0" t="0" r="r" b="b"/>
                  <a:pathLst>
                    <a:path w="11408" h="4186">
                      <a:moveTo>
                        <a:pt x="10258" y="414"/>
                      </a:moveTo>
                      <a:lnTo>
                        <a:pt x="7084" y="0"/>
                      </a:lnTo>
                      <a:lnTo>
                        <a:pt x="5704" y="2346"/>
                      </a:lnTo>
                      <a:lnTo>
                        <a:pt x="4232" y="46"/>
                      </a:lnTo>
                      <a:lnTo>
                        <a:pt x="1150" y="414"/>
                      </a:lnTo>
                      <a:lnTo>
                        <a:pt x="828" y="782"/>
                      </a:lnTo>
                      <a:lnTo>
                        <a:pt x="552" y="1242"/>
                      </a:lnTo>
                      <a:lnTo>
                        <a:pt x="322" y="1656"/>
                      </a:lnTo>
                      <a:lnTo>
                        <a:pt x="184" y="2162"/>
                      </a:lnTo>
                      <a:lnTo>
                        <a:pt x="92" y="2622"/>
                      </a:lnTo>
                      <a:lnTo>
                        <a:pt x="0" y="3128"/>
                      </a:lnTo>
                      <a:lnTo>
                        <a:pt x="0" y="3634"/>
                      </a:lnTo>
                      <a:lnTo>
                        <a:pt x="0" y="4186"/>
                      </a:lnTo>
                      <a:lnTo>
                        <a:pt x="11362" y="4186"/>
                      </a:lnTo>
                      <a:lnTo>
                        <a:pt x="11408" y="3634"/>
                      </a:lnTo>
                      <a:lnTo>
                        <a:pt x="11362" y="3128"/>
                      </a:lnTo>
                      <a:lnTo>
                        <a:pt x="11316" y="2622"/>
                      </a:lnTo>
                      <a:lnTo>
                        <a:pt x="11178" y="2162"/>
                      </a:lnTo>
                      <a:lnTo>
                        <a:pt x="11040" y="1656"/>
                      </a:lnTo>
                      <a:lnTo>
                        <a:pt x="10810" y="1242"/>
                      </a:lnTo>
                      <a:lnTo>
                        <a:pt x="10580" y="782"/>
                      </a:lnTo>
                      <a:lnTo>
                        <a:pt x="10258"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113"/>
                <p:cNvSpPr>
                  <a:spLocks noEditPoints="1"/>
                </p:cNvSpPr>
                <p:nvPr/>
              </p:nvSpPr>
              <p:spPr bwMode="auto">
                <a:xfrm>
                  <a:off x="2339975" y="4005263"/>
                  <a:ext cx="590550" cy="806450"/>
                </a:xfrm>
                <a:custGeom>
                  <a:avLst/>
                  <a:gdLst/>
                  <a:ahLst/>
                  <a:cxnLst>
                    <a:cxn ang="0">
                      <a:pos x="4324" y="11684"/>
                    </a:cxn>
                    <a:cxn ang="0">
                      <a:pos x="4968" y="11455"/>
                    </a:cxn>
                    <a:cxn ang="0">
                      <a:pos x="5980" y="10810"/>
                    </a:cxn>
                    <a:cxn ang="0">
                      <a:pos x="6440" y="10350"/>
                    </a:cxn>
                    <a:cxn ang="0">
                      <a:pos x="8556" y="10166"/>
                    </a:cxn>
                    <a:cxn ang="0">
                      <a:pos x="8326" y="5842"/>
                    </a:cxn>
                    <a:cxn ang="0">
                      <a:pos x="8188" y="5106"/>
                    </a:cxn>
                    <a:cxn ang="0">
                      <a:pos x="7912" y="4462"/>
                    </a:cxn>
                    <a:cxn ang="0">
                      <a:pos x="7590" y="3864"/>
                    </a:cxn>
                    <a:cxn ang="0">
                      <a:pos x="7590" y="414"/>
                    </a:cxn>
                    <a:cxn ang="0">
                      <a:pos x="7221" y="0"/>
                    </a:cxn>
                    <a:cxn ang="0">
                      <a:pos x="874" y="0"/>
                    </a:cxn>
                    <a:cxn ang="0">
                      <a:pos x="1196" y="3680"/>
                    </a:cxn>
                    <a:cxn ang="0">
                      <a:pos x="690" y="4554"/>
                    </a:cxn>
                    <a:cxn ang="0">
                      <a:pos x="460" y="5152"/>
                    </a:cxn>
                    <a:cxn ang="0">
                      <a:pos x="368" y="5842"/>
                    </a:cxn>
                    <a:cxn ang="0">
                      <a:pos x="0" y="10166"/>
                    </a:cxn>
                    <a:cxn ang="0">
                      <a:pos x="2208" y="10442"/>
                    </a:cxn>
                    <a:cxn ang="0">
                      <a:pos x="2760" y="10948"/>
                    </a:cxn>
                    <a:cxn ang="0">
                      <a:pos x="3312" y="11316"/>
                    </a:cxn>
                    <a:cxn ang="0">
                      <a:pos x="3910" y="11546"/>
                    </a:cxn>
                    <a:cxn ang="0">
                      <a:pos x="6808" y="782"/>
                    </a:cxn>
                    <a:cxn ang="0">
                      <a:pos x="5980" y="3542"/>
                    </a:cxn>
                    <a:cxn ang="0">
                      <a:pos x="4830" y="3404"/>
                    </a:cxn>
                    <a:cxn ang="0">
                      <a:pos x="3680" y="3404"/>
                    </a:cxn>
                    <a:cxn ang="0">
                      <a:pos x="2576" y="3542"/>
                    </a:cxn>
                    <a:cxn ang="0">
                      <a:pos x="1702" y="782"/>
                    </a:cxn>
                    <a:cxn ang="0">
                      <a:pos x="1748" y="6808"/>
                    </a:cxn>
                    <a:cxn ang="0">
                      <a:pos x="2576" y="6440"/>
                    </a:cxn>
                    <a:cxn ang="0">
                      <a:pos x="2852" y="5750"/>
                    </a:cxn>
                    <a:cxn ang="0">
                      <a:pos x="2944" y="6440"/>
                    </a:cxn>
                    <a:cxn ang="0">
                      <a:pos x="3772" y="6762"/>
                    </a:cxn>
                    <a:cxn ang="0">
                      <a:pos x="5106" y="6486"/>
                    </a:cxn>
                    <a:cxn ang="0">
                      <a:pos x="6164" y="6118"/>
                    </a:cxn>
                    <a:cxn ang="0">
                      <a:pos x="6716" y="6854"/>
                    </a:cxn>
                    <a:cxn ang="0">
                      <a:pos x="6670" y="7820"/>
                    </a:cxn>
                    <a:cxn ang="0">
                      <a:pos x="6394" y="8970"/>
                    </a:cxn>
                    <a:cxn ang="0">
                      <a:pos x="5888" y="9890"/>
                    </a:cxn>
                    <a:cxn ang="0">
                      <a:pos x="5796" y="9936"/>
                    </a:cxn>
                    <a:cxn ang="0">
                      <a:pos x="5750" y="10028"/>
                    </a:cxn>
                    <a:cxn ang="0">
                      <a:pos x="5704" y="10074"/>
                    </a:cxn>
                    <a:cxn ang="0">
                      <a:pos x="5658" y="10120"/>
                    </a:cxn>
                    <a:cxn ang="0">
                      <a:pos x="5612" y="10166"/>
                    </a:cxn>
                    <a:cxn ang="0">
                      <a:pos x="5014" y="10626"/>
                    </a:cxn>
                    <a:cxn ang="0">
                      <a:pos x="4324" y="10948"/>
                    </a:cxn>
                    <a:cxn ang="0">
                      <a:pos x="3588" y="10626"/>
                    </a:cxn>
                    <a:cxn ang="0">
                      <a:pos x="2944" y="10166"/>
                    </a:cxn>
                    <a:cxn ang="0">
                      <a:pos x="2898" y="10120"/>
                    </a:cxn>
                    <a:cxn ang="0">
                      <a:pos x="2852" y="10074"/>
                    </a:cxn>
                    <a:cxn ang="0">
                      <a:pos x="2760" y="10028"/>
                    </a:cxn>
                    <a:cxn ang="0">
                      <a:pos x="2714" y="9936"/>
                    </a:cxn>
                    <a:cxn ang="0">
                      <a:pos x="2668" y="9890"/>
                    </a:cxn>
                    <a:cxn ang="0">
                      <a:pos x="2622" y="9798"/>
                    </a:cxn>
                    <a:cxn ang="0">
                      <a:pos x="2576" y="9752"/>
                    </a:cxn>
                    <a:cxn ang="0">
                      <a:pos x="2484" y="9660"/>
                    </a:cxn>
                    <a:cxn ang="0">
                      <a:pos x="2392" y="9522"/>
                    </a:cxn>
                    <a:cxn ang="0">
                      <a:pos x="2346" y="9476"/>
                    </a:cxn>
                    <a:cxn ang="0">
                      <a:pos x="2070" y="8878"/>
                    </a:cxn>
                    <a:cxn ang="0">
                      <a:pos x="1748" y="7590"/>
                    </a:cxn>
                  </a:cxnLst>
                  <a:rect l="0" t="0" r="r" b="b"/>
                  <a:pathLst>
                    <a:path w="8556" h="11684">
                      <a:moveTo>
                        <a:pt x="4232" y="11638"/>
                      </a:moveTo>
                      <a:lnTo>
                        <a:pt x="4324" y="11684"/>
                      </a:lnTo>
                      <a:lnTo>
                        <a:pt x="4370" y="11638"/>
                      </a:lnTo>
                      <a:lnTo>
                        <a:pt x="4968" y="11455"/>
                      </a:lnTo>
                      <a:lnTo>
                        <a:pt x="5474" y="11178"/>
                      </a:lnTo>
                      <a:lnTo>
                        <a:pt x="5980" y="10810"/>
                      </a:lnTo>
                      <a:lnTo>
                        <a:pt x="6210" y="10580"/>
                      </a:lnTo>
                      <a:lnTo>
                        <a:pt x="6440" y="10350"/>
                      </a:lnTo>
                      <a:lnTo>
                        <a:pt x="6532" y="10166"/>
                      </a:lnTo>
                      <a:lnTo>
                        <a:pt x="8556" y="10166"/>
                      </a:lnTo>
                      <a:lnTo>
                        <a:pt x="8326" y="6210"/>
                      </a:lnTo>
                      <a:lnTo>
                        <a:pt x="8326" y="5842"/>
                      </a:lnTo>
                      <a:lnTo>
                        <a:pt x="8234" y="5474"/>
                      </a:lnTo>
                      <a:lnTo>
                        <a:pt x="8188" y="5106"/>
                      </a:lnTo>
                      <a:lnTo>
                        <a:pt x="8050" y="4784"/>
                      </a:lnTo>
                      <a:lnTo>
                        <a:pt x="7912" y="4462"/>
                      </a:lnTo>
                      <a:lnTo>
                        <a:pt x="7774" y="4140"/>
                      </a:lnTo>
                      <a:lnTo>
                        <a:pt x="7590" y="3864"/>
                      </a:lnTo>
                      <a:lnTo>
                        <a:pt x="7360" y="3588"/>
                      </a:lnTo>
                      <a:lnTo>
                        <a:pt x="7590" y="414"/>
                      </a:lnTo>
                      <a:lnTo>
                        <a:pt x="7636" y="0"/>
                      </a:lnTo>
                      <a:lnTo>
                        <a:pt x="7221" y="0"/>
                      </a:lnTo>
                      <a:lnTo>
                        <a:pt x="1288" y="0"/>
                      </a:lnTo>
                      <a:lnTo>
                        <a:pt x="874" y="0"/>
                      </a:lnTo>
                      <a:lnTo>
                        <a:pt x="920" y="414"/>
                      </a:lnTo>
                      <a:lnTo>
                        <a:pt x="1196" y="3680"/>
                      </a:lnTo>
                      <a:lnTo>
                        <a:pt x="828" y="4232"/>
                      </a:lnTo>
                      <a:lnTo>
                        <a:pt x="690" y="4554"/>
                      </a:lnTo>
                      <a:lnTo>
                        <a:pt x="552" y="4830"/>
                      </a:lnTo>
                      <a:lnTo>
                        <a:pt x="460" y="5152"/>
                      </a:lnTo>
                      <a:lnTo>
                        <a:pt x="414" y="5474"/>
                      </a:lnTo>
                      <a:lnTo>
                        <a:pt x="368" y="5842"/>
                      </a:lnTo>
                      <a:lnTo>
                        <a:pt x="322" y="6210"/>
                      </a:lnTo>
                      <a:lnTo>
                        <a:pt x="0" y="10166"/>
                      </a:lnTo>
                      <a:lnTo>
                        <a:pt x="1978" y="10166"/>
                      </a:lnTo>
                      <a:lnTo>
                        <a:pt x="2208" y="10442"/>
                      </a:lnTo>
                      <a:lnTo>
                        <a:pt x="2484" y="10718"/>
                      </a:lnTo>
                      <a:lnTo>
                        <a:pt x="2760" y="10948"/>
                      </a:lnTo>
                      <a:lnTo>
                        <a:pt x="3036" y="11132"/>
                      </a:lnTo>
                      <a:lnTo>
                        <a:pt x="3312" y="11316"/>
                      </a:lnTo>
                      <a:lnTo>
                        <a:pt x="3634" y="11455"/>
                      </a:lnTo>
                      <a:lnTo>
                        <a:pt x="3910" y="11546"/>
                      </a:lnTo>
                      <a:lnTo>
                        <a:pt x="4232" y="11638"/>
                      </a:lnTo>
                      <a:close/>
                      <a:moveTo>
                        <a:pt x="6808" y="782"/>
                      </a:moveTo>
                      <a:lnTo>
                        <a:pt x="6578" y="3634"/>
                      </a:lnTo>
                      <a:lnTo>
                        <a:pt x="5980" y="3542"/>
                      </a:lnTo>
                      <a:lnTo>
                        <a:pt x="5428" y="3450"/>
                      </a:lnTo>
                      <a:lnTo>
                        <a:pt x="4830" y="3404"/>
                      </a:lnTo>
                      <a:lnTo>
                        <a:pt x="4278" y="3358"/>
                      </a:lnTo>
                      <a:lnTo>
                        <a:pt x="3680" y="3404"/>
                      </a:lnTo>
                      <a:lnTo>
                        <a:pt x="3128" y="3450"/>
                      </a:lnTo>
                      <a:lnTo>
                        <a:pt x="2576" y="3542"/>
                      </a:lnTo>
                      <a:lnTo>
                        <a:pt x="1978" y="3634"/>
                      </a:lnTo>
                      <a:lnTo>
                        <a:pt x="1702" y="782"/>
                      </a:lnTo>
                      <a:lnTo>
                        <a:pt x="6808" y="782"/>
                      </a:lnTo>
                      <a:close/>
                      <a:moveTo>
                        <a:pt x="1748" y="6808"/>
                      </a:moveTo>
                      <a:lnTo>
                        <a:pt x="2438" y="6808"/>
                      </a:lnTo>
                      <a:lnTo>
                        <a:pt x="2576" y="6440"/>
                      </a:lnTo>
                      <a:lnTo>
                        <a:pt x="2714" y="6118"/>
                      </a:lnTo>
                      <a:lnTo>
                        <a:pt x="2852" y="5750"/>
                      </a:lnTo>
                      <a:lnTo>
                        <a:pt x="2898" y="6118"/>
                      </a:lnTo>
                      <a:lnTo>
                        <a:pt x="2944" y="6440"/>
                      </a:lnTo>
                      <a:lnTo>
                        <a:pt x="2990" y="6808"/>
                      </a:lnTo>
                      <a:lnTo>
                        <a:pt x="3772" y="6762"/>
                      </a:lnTo>
                      <a:lnTo>
                        <a:pt x="4554" y="6624"/>
                      </a:lnTo>
                      <a:lnTo>
                        <a:pt x="5106" y="6486"/>
                      </a:lnTo>
                      <a:lnTo>
                        <a:pt x="5612" y="6302"/>
                      </a:lnTo>
                      <a:lnTo>
                        <a:pt x="6164" y="6118"/>
                      </a:lnTo>
                      <a:lnTo>
                        <a:pt x="6624" y="5888"/>
                      </a:lnTo>
                      <a:lnTo>
                        <a:pt x="6716" y="6854"/>
                      </a:lnTo>
                      <a:lnTo>
                        <a:pt x="6716" y="7314"/>
                      </a:lnTo>
                      <a:lnTo>
                        <a:pt x="6670" y="7820"/>
                      </a:lnTo>
                      <a:lnTo>
                        <a:pt x="6578" y="8418"/>
                      </a:lnTo>
                      <a:lnTo>
                        <a:pt x="6394" y="8970"/>
                      </a:lnTo>
                      <a:lnTo>
                        <a:pt x="6164" y="9476"/>
                      </a:lnTo>
                      <a:lnTo>
                        <a:pt x="5888" y="9890"/>
                      </a:lnTo>
                      <a:lnTo>
                        <a:pt x="5842" y="9936"/>
                      </a:lnTo>
                      <a:lnTo>
                        <a:pt x="5796" y="9936"/>
                      </a:lnTo>
                      <a:lnTo>
                        <a:pt x="5796" y="9982"/>
                      </a:lnTo>
                      <a:lnTo>
                        <a:pt x="5750" y="10028"/>
                      </a:lnTo>
                      <a:lnTo>
                        <a:pt x="5750" y="10074"/>
                      </a:lnTo>
                      <a:lnTo>
                        <a:pt x="5704" y="10074"/>
                      </a:lnTo>
                      <a:lnTo>
                        <a:pt x="5704" y="10120"/>
                      </a:lnTo>
                      <a:lnTo>
                        <a:pt x="5658" y="10120"/>
                      </a:lnTo>
                      <a:lnTo>
                        <a:pt x="5658" y="10166"/>
                      </a:lnTo>
                      <a:lnTo>
                        <a:pt x="5612" y="10166"/>
                      </a:lnTo>
                      <a:lnTo>
                        <a:pt x="5336" y="10442"/>
                      </a:lnTo>
                      <a:lnTo>
                        <a:pt x="5014" y="10626"/>
                      </a:lnTo>
                      <a:lnTo>
                        <a:pt x="4646" y="10810"/>
                      </a:lnTo>
                      <a:lnTo>
                        <a:pt x="4324" y="10948"/>
                      </a:lnTo>
                      <a:lnTo>
                        <a:pt x="3956" y="10810"/>
                      </a:lnTo>
                      <a:lnTo>
                        <a:pt x="3588" y="10626"/>
                      </a:lnTo>
                      <a:lnTo>
                        <a:pt x="3266" y="10442"/>
                      </a:lnTo>
                      <a:lnTo>
                        <a:pt x="2944" y="10166"/>
                      </a:lnTo>
                      <a:lnTo>
                        <a:pt x="2898" y="10166"/>
                      </a:lnTo>
                      <a:lnTo>
                        <a:pt x="2898" y="10120"/>
                      </a:lnTo>
                      <a:lnTo>
                        <a:pt x="2852" y="10120"/>
                      </a:lnTo>
                      <a:lnTo>
                        <a:pt x="2852" y="10074"/>
                      </a:lnTo>
                      <a:lnTo>
                        <a:pt x="2806" y="10028"/>
                      </a:lnTo>
                      <a:lnTo>
                        <a:pt x="2760" y="10028"/>
                      </a:lnTo>
                      <a:lnTo>
                        <a:pt x="2760" y="9982"/>
                      </a:lnTo>
                      <a:lnTo>
                        <a:pt x="2714" y="9936"/>
                      </a:lnTo>
                      <a:lnTo>
                        <a:pt x="2714" y="9890"/>
                      </a:lnTo>
                      <a:lnTo>
                        <a:pt x="2668" y="9890"/>
                      </a:lnTo>
                      <a:lnTo>
                        <a:pt x="2622" y="9844"/>
                      </a:lnTo>
                      <a:lnTo>
                        <a:pt x="2622" y="9798"/>
                      </a:lnTo>
                      <a:lnTo>
                        <a:pt x="2576" y="9798"/>
                      </a:lnTo>
                      <a:lnTo>
                        <a:pt x="2576" y="9752"/>
                      </a:lnTo>
                      <a:lnTo>
                        <a:pt x="2530" y="9706"/>
                      </a:lnTo>
                      <a:lnTo>
                        <a:pt x="2484" y="9660"/>
                      </a:lnTo>
                      <a:lnTo>
                        <a:pt x="2438" y="9568"/>
                      </a:lnTo>
                      <a:lnTo>
                        <a:pt x="2392" y="9522"/>
                      </a:lnTo>
                      <a:lnTo>
                        <a:pt x="2392" y="9476"/>
                      </a:lnTo>
                      <a:lnTo>
                        <a:pt x="2346" y="9476"/>
                      </a:lnTo>
                      <a:lnTo>
                        <a:pt x="2346" y="9430"/>
                      </a:lnTo>
                      <a:lnTo>
                        <a:pt x="2070" y="8878"/>
                      </a:lnTo>
                      <a:lnTo>
                        <a:pt x="1886" y="8280"/>
                      </a:lnTo>
                      <a:lnTo>
                        <a:pt x="1748" y="7590"/>
                      </a:lnTo>
                      <a:lnTo>
                        <a:pt x="1748" y="68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76" name="Freeform 118"/>
              <p:cNvSpPr>
                <a:spLocks noEditPoints="1"/>
              </p:cNvSpPr>
              <p:nvPr/>
            </p:nvSpPr>
            <p:spPr bwMode="auto">
              <a:xfrm>
                <a:off x="7765912" y="3819548"/>
                <a:ext cx="219847" cy="246675"/>
              </a:xfrm>
              <a:custGeom>
                <a:avLst/>
                <a:gdLst/>
                <a:ahLst/>
                <a:cxnLst>
                  <a:cxn ang="0">
                    <a:pos x="2600" y="1750"/>
                  </a:cxn>
                  <a:cxn ang="0">
                    <a:pos x="4050" y="1600"/>
                  </a:cxn>
                  <a:cxn ang="0">
                    <a:pos x="6000" y="850"/>
                  </a:cxn>
                  <a:cxn ang="0">
                    <a:pos x="8000" y="150"/>
                  </a:cxn>
                  <a:cxn ang="0">
                    <a:pos x="9500" y="50"/>
                  </a:cxn>
                  <a:cxn ang="0">
                    <a:pos x="11050" y="700"/>
                  </a:cxn>
                  <a:cxn ang="0">
                    <a:pos x="11500" y="4650"/>
                  </a:cxn>
                  <a:cxn ang="0">
                    <a:pos x="11200" y="6850"/>
                  </a:cxn>
                  <a:cxn ang="0">
                    <a:pos x="10401" y="9200"/>
                  </a:cxn>
                  <a:cxn ang="0">
                    <a:pos x="9400" y="10550"/>
                  </a:cxn>
                  <a:cxn ang="0">
                    <a:pos x="8150" y="10800"/>
                  </a:cxn>
                  <a:cxn ang="0">
                    <a:pos x="5350" y="10700"/>
                  </a:cxn>
                  <a:cxn ang="0">
                    <a:pos x="4550" y="9950"/>
                  </a:cxn>
                  <a:cxn ang="0">
                    <a:pos x="3350" y="7600"/>
                  </a:cxn>
                  <a:cxn ang="0">
                    <a:pos x="2900" y="5550"/>
                  </a:cxn>
                  <a:cxn ang="0">
                    <a:pos x="7500" y="6000"/>
                  </a:cxn>
                  <a:cxn ang="0">
                    <a:pos x="9350" y="6000"/>
                  </a:cxn>
                  <a:cxn ang="0">
                    <a:pos x="6900" y="5550"/>
                  </a:cxn>
                  <a:cxn ang="0">
                    <a:pos x="4600" y="5800"/>
                  </a:cxn>
                  <a:cxn ang="0">
                    <a:pos x="4950" y="7300"/>
                  </a:cxn>
                  <a:cxn ang="0">
                    <a:pos x="7000" y="7150"/>
                  </a:cxn>
                  <a:cxn ang="0">
                    <a:pos x="7449" y="7300"/>
                  </a:cxn>
                  <a:cxn ang="0">
                    <a:pos x="9700" y="7300"/>
                  </a:cxn>
                  <a:cxn ang="0">
                    <a:pos x="9800" y="5550"/>
                  </a:cxn>
                  <a:cxn ang="0">
                    <a:pos x="6900" y="6000"/>
                  </a:cxn>
                  <a:cxn ang="0">
                    <a:pos x="6650" y="6850"/>
                  </a:cxn>
                  <a:cxn ang="0">
                    <a:pos x="5500" y="11500"/>
                  </a:cxn>
                  <a:cxn ang="0">
                    <a:pos x="0" y="15900"/>
                  </a:cxn>
                  <a:cxn ang="0">
                    <a:pos x="250" y="14050"/>
                  </a:cxn>
                  <a:cxn ang="0">
                    <a:pos x="1100" y="12450"/>
                  </a:cxn>
                  <a:cxn ang="0">
                    <a:pos x="11550" y="13000"/>
                  </a:cxn>
                  <a:cxn ang="0">
                    <a:pos x="12400" y="14750"/>
                  </a:cxn>
                  <a:cxn ang="0">
                    <a:pos x="10650" y="15600"/>
                  </a:cxn>
                  <a:cxn ang="0">
                    <a:pos x="9800" y="13850"/>
                  </a:cxn>
                  <a:cxn ang="0">
                    <a:pos x="9200" y="11500"/>
                  </a:cxn>
                  <a:cxn ang="0">
                    <a:pos x="14750" y="15900"/>
                  </a:cxn>
                  <a:cxn ang="0">
                    <a:pos x="14500" y="14050"/>
                  </a:cxn>
                  <a:cxn ang="0">
                    <a:pos x="13700" y="12450"/>
                  </a:cxn>
                  <a:cxn ang="0">
                    <a:pos x="5700" y="4600"/>
                  </a:cxn>
                  <a:cxn ang="0">
                    <a:pos x="3800" y="4150"/>
                  </a:cxn>
                  <a:cxn ang="0">
                    <a:pos x="4150" y="6550"/>
                  </a:cxn>
                  <a:cxn ang="0">
                    <a:pos x="4950" y="8600"/>
                  </a:cxn>
                  <a:cxn ang="0">
                    <a:pos x="6450" y="9750"/>
                  </a:cxn>
                  <a:cxn ang="0">
                    <a:pos x="8750" y="9700"/>
                  </a:cxn>
                  <a:cxn ang="0">
                    <a:pos x="9800" y="7950"/>
                  </a:cxn>
                  <a:cxn ang="0">
                    <a:pos x="10300" y="6000"/>
                  </a:cxn>
                  <a:cxn ang="0">
                    <a:pos x="9250" y="5050"/>
                  </a:cxn>
                  <a:cxn ang="0">
                    <a:pos x="7449" y="5000"/>
                  </a:cxn>
                </a:cxnLst>
                <a:rect l="0" t="0" r="r" b="b"/>
                <a:pathLst>
                  <a:path w="14750" h="16550">
                    <a:moveTo>
                      <a:pt x="2800" y="4800"/>
                    </a:moveTo>
                    <a:lnTo>
                      <a:pt x="2100" y="1701"/>
                    </a:lnTo>
                    <a:lnTo>
                      <a:pt x="2600" y="1750"/>
                    </a:lnTo>
                    <a:lnTo>
                      <a:pt x="3100" y="1750"/>
                    </a:lnTo>
                    <a:lnTo>
                      <a:pt x="3950" y="2900"/>
                    </a:lnTo>
                    <a:lnTo>
                      <a:pt x="4050" y="1600"/>
                    </a:lnTo>
                    <a:lnTo>
                      <a:pt x="4550" y="1450"/>
                    </a:lnTo>
                    <a:lnTo>
                      <a:pt x="5050" y="1250"/>
                    </a:lnTo>
                    <a:lnTo>
                      <a:pt x="6000" y="850"/>
                    </a:lnTo>
                    <a:lnTo>
                      <a:pt x="7000" y="450"/>
                    </a:lnTo>
                    <a:lnTo>
                      <a:pt x="7500" y="250"/>
                    </a:lnTo>
                    <a:lnTo>
                      <a:pt x="8000" y="150"/>
                    </a:lnTo>
                    <a:lnTo>
                      <a:pt x="8500" y="50"/>
                    </a:lnTo>
                    <a:lnTo>
                      <a:pt x="9000" y="0"/>
                    </a:lnTo>
                    <a:lnTo>
                      <a:pt x="9500" y="50"/>
                    </a:lnTo>
                    <a:lnTo>
                      <a:pt x="10000" y="200"/>
                    </a:lnTo>
                    <a:lnTo>
                      <a:pt x="10500" y="400"/>
                    </a:lnTo>
                    <a:lnTo>
                      <a:pt x="11050" y="700"/>
                    </a:lnTo>
                    <a:lnTo>
                      <a:pt x="11550" y="1150"/>
                    </a:lnTo>
                    <a:lnTo>
                      <a:pt x="12050" y="1701"/>
                    </a:lnTo>
                    <a:lnTo>
                      <a:pt x="11500" y="4650"/>
                    </a:lnTo>
                    <a:lnTo>
                      <a:pt x="11400" y="5400"/>
                    </a:lnTo>
                    <a:lnTo>
                      <a:pt x="11350" y="6150"/>
                    </a:lnTo>
                    <a:lnTo>
                      <a:pt x="11200" y="6850"/>
                    </a:lnTo>
                    <a:lnTo>
                      <a:pt x="11050" y="7500"/>
                    </a:lnTo>
                    <a:lnTo>
                      <a:pt x="10750" y="8400"/>
                    </a:lnTo>
                    <a:lnTo>
                      <a:pt x="10401" y="9200"/>
                    </a:lnTo>
                    <a:lnTo>
                      <a:pt x="9950" y="9900"/>
                    </a:lnTo>
                    <a:lnTo>
                      <a:pt x="9700" y="10250"/>
                    </a:lnTo>
                    <a:lnTo>
                      <a:pt x="9400" y="10550"/>
                    </a:lnTo>
                    <a:lnTo>
                      <a:pt x="9300" y="10700"/>
                    </a:lnTo>
                    <a:lnTo>
                      <a:pt x="9100" y="10700"/>
                    </a:lnTo>
                    <a:lnTo>
                      <a:pt x="8150" y="10800"/>
                    </a:lnTo>
                    <a:lnTo>
                      <a:pt x="7250" y="10850"/>
                    </a:lnTo>
                    <a:lnTo>
                      <a:pt x="6300" y="10800"/>
                    </a:lnTo>
                    <a:lnTo>
                      <a:pt x="5350" y="10700"/>
                    </a:lnTo>
                    <a:lnTo>
                      <a:pt x="5200" y="10700"/>
                    </a:lnTo>
                    <a:lnTo>
                      <a:pt x="5050" y="10550"/>
                    </a:lnTo>
                    <a:lnTo>
                      <a:pt x="4550" y="9950"/>
                    </a:lnTo>
                    <a:lnTo>
                      <a:pt x="4100" y="9250"/>
                    </a:lnTo>
                    <a:lnTo>
                      <a:pt x="3700" y="8450"/>
                    </a:lnTo>
                    <a:lnTo>
                      <a:pt x="3350" y="7600"/>
                    </a:lnTo>
                    <a:lnTo>
                      <a:pt x="3200" y="6950"/>
                    </a:lnTo>
                    <a:lnTo>
                      <a:pt x="3000" y="6250"/>
                    </a:lnTo>
                    <a:lnTo>
                      <a:pt x="2900" y="5550"/>
                    </a:lnTo>
                    <a:lnTo>
                      <a:pt x="2800" y="4800"/>
                    </a:lnTo>
                    <a:close/>
                    <a:moveTo>
                      <a:pt x="9350" y="6000"/>
                    </a:moveTo>
                    <a:lnTo>
                      <a:pt x="7500" y="6000"/>
                    </a:lnTo>
                    <a:lnTo>
                      <a:pt x="7800" y="6850"/>
                    </a:lnTo>
                    <a:lnTo>
                      <a:pt x="9300" y="6850"/>
                    </a:lnTo>
                    <a:lnTo>
                      <a:pt x="9350" y="6000"/>
                    </a:lnTo>
                    <a:close/>
                    <a:moveTo>
                      <a:pt x="7500" y="5550"/>
                    </a:moveTo>
                    <a:lnTo>
                      <a:pt x="7200" y="5550"/>
                    </a:lnTo>
                    <a:lnTo>
                      <a:pt x="6900" y="5550"/>
                    </a:lnTo>
                    <a:lnTo>
                      <a:pt x="4850" y="5550"/>
                    </a:lnTo>
                    <a:lnTo>
                      <a:pt x="4600" y="5550"/>
                    </a:lnTo>
                    <a:lnTo>
                      <a:pt x="4600" y="5800"/>
                    </a:lnTo>
                    <a:lnTo>
                      <a:pt x="4700" y="7100"/>
                    </a:lnTo>
                    <a:lnTo>
                      <a:pt x="4750" y="7300"/>
                    </a:lnTo>
                    <a:lnTo>
                      <a:pt x="4950" y="7300"/>
                    </a:lnTo>
                    <a:lnTo>
                      <a:pt x="6800" y="7300"/>
                    </a:lnTo>
                    <a:lnTo>
                      <a:pt x="6950" y="7300"/>
                    </a:lnTo>
                    <a:lnTo>
                      <a:pt x="7000" y="7150"/>
                    </a:lnTo>
                    <a:lnTo>
                      <a:pt x="7200" y="6500"/>
                    </a:lnTo>
                    <a:lnTo>
                      <a:pt x="7400" y="7150"/>
                    </a:lnTo>
                    <a:lnTo>
                      <a:pt x="7449" y="7300"/>
                    </a:lnTo>
                    <a:lnTo>
                      <a:pt x="7600" y="7300"/>
                    </a:lnTo>
                    <a:lnTo>
                      <a:pt x="9500" y="7300"/>
                    </a:lnTo>
                    <a:lnTo>
                      <a:pt x="9700" y="7300"/>
                    </a:lnTo>
                    <a:lnTo>
                      <a:pt x="9700" y="7100"/>
                    </a:lnTo>
                    <a:lnTo>
                      <a:pt x="9800" y="5800"/>
                    </a:lnTo>
                    <a:lnTo>
                      <a:pt x="9800" y="5550"/>
                    </a:lnTo>
                    <a:lnTo>
                      <a:pt x="9600" y="5550"/>
                    </a:lnTo>
                    <a:lnTo>
                      <a:pt x="7500" y="5550"/>
                    </a:lnTo>
                    <a:close/>
                    <a:moveTo>
                      <a:pt x="6900" y="6000"/>
                    </a:moveTo>
                    <a:lnTo>
                      <a:pt x="5050" y="6000"/>
                    </a:lnTo>
                    <a:lnTo>
                      <a:pt x="5150" y="6850"/>
                    </a:lnTo>
                    <a:lnTo>
                      <a:pt x="6650" y="6850"/>
                    </a:lnTo>
                    <a:lnTo>
                      <a:pt x="6900" y="6000"/>
                    </a:lnTo>
                    <a:close/>
                    <a:moveTo>
                      <a:pt x="1500" y="11950"/>
                    </a:moveTo>
                    <a:lnTo>
                      <a:pt x="5500" y="11500"/>
                    </a:lnTo>
                    <a:lnTo>
                      <a:pt x="7100" y="16550"/>
                    </a:lnTo>
                    <a:lnTo>
                      <a:pt x="50" y="16550"/>
                    </a:lnTo>
                    <a:lnTo>
                      <a:pt x="0" y="15900"/>
                    </a:lnTo>
                    <a:lnTo>
                      <a:pt x="50" y="15300"/>
                    </a:lnTo>
                    <a:lnTo>
                      <a:pt x="150" y="14650"/>
                    </a:lnTo>
                    <a:lnTo>
                      <a:pt x="250" y="14050"/>
                    </a:lnTo>
                    <a:lnTo>
                      <a:pt x="500" y="13500"/>
                    </a:lnTo>
                    <a:lnTo>
                      <a:pt x="750" y="12950"/>
                    </a:lnTo>
                    <a:lnTo>
                      <a:pt x="1100" y="12450"/>
                    </a:lnTo>
                    <a:lnTo>
                      <a:pt x="1500" y="11950"/>
                    </a:lnTo>
                    <a:close/>
                    <a:moveTo>
                      <a:pt x="10650" y="13000"/>
                    </a:moveTo>
                    <a:lnTo>
                      <a:pt x="11550" y="13000"/>
                    </a:lnTo>
                    <a:lnTo>
                      <a:pt x="11550" y="13850"/>
                    </a:lnTo>
                    <a:lnTo>
                      <a:pt x="12400" y="13850"/>
                    </a:lnTo>
                    <a:lnTo>
                      <a:pt x="12400" y="14750"/>
                    </a:lnTo>
                    <a:lnTo>
                      <a:pt x="11550" y="14750"/>
                    </a:lnTo>
                    <a:lnTo>
                      <a:pt x="11550" y="15600"/>
                    </a:lnTo>
                    <a:lnTo>
                      <a:pt x="10650" y="15600"/>
                    </a:lnTo>
                    <a:lnTo>
                      <a:pt x="10650" y="14750"/>
                    </a:lnTo>
                    <a:lnTo>
                      <a:pt x="9800" y="14750"/>
                    </a:lnTo>
                    <a:lnTo>
                      <a:pt x="9800" y="13850"/>
                    </a:lnTo>
                    <a:lnTo>
                      <a:pt x="10650" y="13850"/>
                    </a:lnTo>
                    <a:lnTo>
                      <a:pt x="10650" y="13000"/>
                    </a:lnTo>
                    <a:close/>
                    <a:moveTo>
                      <a:pt x="9200" y="11500"/>
                    </a:moveTo>
                    <a:lnTo>
                      <a:pt x="7650" y="16550"/>
                    </a:lnTo>
                    <a:lnTo>
                      <a:pt x="14750" y="16550"/>
                    </a:lnTo>
                    <a:lnTo>
                      <a:pt x="14750" y="15900"/>
                    </a:lnTo>
                    <a:lnTo>
                      <a:pt x="14700" y="15300"/>
                    </a:lnTo>
                    <a:lnTo>
                      <a:pt x="14650" y="14650"/>
                    </a:lnTo>
                    <a:lnTo>
                      <a:pt x="14500" y="14050"/>
                    </a:lnTo>
                    <a:lnTo>
                      <a:pt x="14300" y="13500"/>
                    </a:lnTo>
                    <a:lnTo>
                      <a:pt x="14000" y="12950"/>
                    </a:lnTo>
                    <a:lnTo>
                      <a:pt x="13700" y="12450"/>
                    </a:lnTo>
                    <a:lnTo>
                      <a:pt x="13250" y="11950"/>
                    </a:lnTo>
                    <a:lnTo>
                      <a:pt x="9200" y="11500"/>
                    </a:lnTo>
                    <a:close/>
                    <a:moveTo>
                      <a:pt x="5700" y="4600"/>
                    </a:moveTo>
                    <a:lnTo>
                      <a:pt x="4750" y="4300"/>
                    </a:lnTo>
                    <a:lnTo>
                      <a:pt x="4250" y="4200"/>
                    </a:lnTo>
                    <a:lnTo>
                      <a:pt x="3800" y="4150"/>
                    </a:lnTo>
                    <a:lnTo>
                      <a:pt x="3850" y="5000"/>
                    </a:lnTo>
                    <a:lnTo>
                      <a:pt x="4000" y="5800"/>
                    </a:lnTo>
                    <a:lnTo>
                      <a:pt x="4150" y="6550"/>
                    </a:lnTo>
                    <a:lnTo>
                      <a:pt x="4349" y="7300"/>
                    </a:lnTo>
                    <a:lnTo>
                      <a:pt x="4600" y="8000"/>
                    </a:lnTo>
                    <a:lnTo>
                      <a:pt x="4950" y="8600"/>
                    </a:lnTo>
                    <a:lnTo>
                      <a:pt x="5300" y="9200"/>
                    </a:lnTo>
                    <a:lnTo>
                      <a:pt x="5700" y="9700"/>
                    </a:lnTo>
                    <a:lnTo>
                      <a:pt x="6450" y="9750"/>
                    </a:lnTo>
                    <a:lnTo>
                      <a:pt x="7250" y="9800"/>
                    </a:lnTo>
                    <a:lnTo>
                      <a:pt x="8000" y="9750"/>
                    </a:lnTo>
                    <a:lnTo>
                      <a:pt x="8750" y="9700"/>
                    </a:lnTo>
                    <a:lnTo>
                      <a:pt x="9150" y="9150"/>
                    </a:lnTo>
                    <a:lnTo>
                      <a:pt x="9500" y="8600"/>
                    </a:lnTo>
                    <a:lnTo>
                      <a:pt x="9800" y="7950"/>
                    </a:lnTo>
                    <a:lnTo>
                      <a:pt x="10050" y="7250"/>
                    </a:lnTo>
                    <a:lnTo>
                      <a:pt x="10200" y="6600"/>
                    </a:lnTo>
                    <a:lnTo>
                      <a:pt x="10300" y="6000"/>
                    </a:lnTo>
                    <a:lnTo>
                      <a:pt x="10450" y="4600"/>
                    </a:lnTo>
                    <a:lnTo>
                      <a:pt x="9850" y="4850"/>
                    </a:lnTo>
                    <a:lnTo>
                      <a:pt x="9250" y="5050"/>
                    </a:lnTo>
                    <a:lnTo>
                      <a:pt x="8650" y="5101"/>
                    </a:lnTo>
                    <a:lnTo>
                      <a:pt x="8050" y="5101"/>
                    </a:lnTo>
                    <a:lnTo>
                      <a:pt x="7449" y="5000"/>
                    </a:lnTo>
                    <a:lnTo>
                      <a:pt x="6900" y="4900"/>
                    </a:lnTo>
                    <a:lnTo>
                      <a:pt x="5700" y="46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128"/>
              <p:cNvSpPr>
                <a:spLocks noEditPoints="1"/>
              </p:cNvSpPr>
              <p:nvPr/>
            </p:nvSpPr>
            <p:spPr bwMode="auto">
              <a:xfrm>
                <a:off x="7326313" y="3830525"/>
                <a:ext cx="255587" cy="240459"/>
              </a:xfrm>
              <a:custGeom>
                <a:avLst/>
                <a:gdLst/>
                <a:ahLst/>
                <a:cxnLst>
                  <a:cxn ang="0">
                    <a:pos x="7800" y="10600"/>
                  </a:cxn>
                  <a:cxn ang="0">
                    <a:pos x="10150" y="11350"/>
                  </a:cxn>
                  <a:cxn ang="0">
                    <a:pos x="9950" y="13900"/>
                  </a:cxn>
                  <a:cxn ang="0">
                    <a:pos x="7650" y="14350"/>
                  </a:cxn>
                  <a:cxn ang="0">
                    <a:pos x="7550" y="13200"/>
                  </a:cxn>
                  <a:cxn ang="0">
                    <a:pos x="6550" y="12000"/>
                  </a:cxn>
                  <a:cxn ang="0">
                    <a:pos x="6000" y="2300"/>
                  </a:cxn>
                  <a:cxn ang="0">
                    <a:pos x="5700" y="5050"/>
                  </a:cxn>
                  <a:cxn ang="0">
                    <a:pos x="7250" y="7400"/>
                  </a:cxn>
                  <a:cxn ang="0">
                    <a:pos x="9700" y="8250"/>
                  </a:cxn>
                  <a:cxn ang="0">
                    <a:pos x="11700" y="8800"/>
                  </a:cxn>
                  <a:cxn ang="0">
                    <a:pos x="14400" y="14000"/>
                  </a:cxn>
                  <a:cxn ang="0">
                    <a:pos x="15850" y="13700"/>
                  </a:cxn>
                  <a:cxn ang="0">
                    <a:pos x="13750" y="8650"/>
                  </a:cxn>
                  <a:cxn ang="0">
                    <a:pos x="12700" y="6950"/>
                  </a:cxn>
                  <a:cxn ang="0">
                    <a:pos x="13800" y="3600"/>
                  </a:cxn>
                  <a:cxn ang="0">
                    <a:pos x="12500" y="1100"/>
                  </a:cxn>
                  <a:cxn ang="0">
                    <a:pos x="10000" y="0"/>
                  </a:cxn>
                  <a:cxn ang="0">
                    <a:pos x="6950" y="4750"/>
                  </a:cxn>
                  <a:cxn ang="0">
                    <a:pos x="7500" y="2200"/>
                  </a:cxn>
                  <a:cxn ang="0">
                    <a:pos x="9950" y="1200"/>
                  </a:cxn>
                  <a:cxn ang="0">
                    <a:pos x="8150" y="2350"/>
                  </a:cxn>
                  <a:cxn ang="0">
                    <a:pos x="10600" y="750"/>
                  </a:cxn>
                  <a:cxn ang="0">
                    <a:pos x="12550" y="2100"/>
                  </a:cxn>
                  <a:cxn ang="0">
                    <a:pos x="13200" y="4350"/>
                  </a:cxn>
                  <a:cxn ang="0">
                    <a:pos x="12300" y="6500"/>
                  </a:cxn>
                  <a:cxn ang="0">
                    <a:pos x="10150" y="7600"/>
                  </a:cxn>
                  <a:cxn ang="0">
                    <a:pos x="7900" y="7100"/>
                  </a:cxn>
                  <a:cxn ang="0">
                    <a:pos x="6400" y="5250"/>
                  </a:cxn>
                  <a:cxn ang="0">
                    <a:pos x="6450" y="2900"/>
                  </a:cxn>
                  <a:cxn ang="0">
                    <a:pos x="7950" y="1100"/>
                  </a:cxn>
                  <a:cxn ang="0">
                    <a:pos x="10300" y="700"/>
                  </a:cxn>
                  <a:cxn ang="0">
                    <a:pos x="5100" y="2000"/>
                  </a:cxn>
                  <a:cxn ang="0">
                    <a:pos x="5100" y="4800"/>
                  </a:cxn>
                  <a:cxn ang="0">
                    <a:pos x="7600" y="4350"/>
                  </a:cxn>
                  <a:cxn ang="0">
                    <a:pos x="8750" y="4500"/>
                  </a:cxn>
                  <a:cxn ang="0">
                    <a:pos x="2150" y="6500"/>
                  </a:cxn>
                  <a:cxn ang="0">
                    <a:pos x="2550" y="10900"/>
                  </a:cxn>
                  <a:cxn ang="0">
                    <a:pos x="4100" y="12500"/>
                  </a:cxn>
                  <a:cxn ang="0">
                    <a:pos x="4300" y="600"/>
                  </a:cxn>
                  <a:cxn ang="0">
                    <a:pos x="6050" y="250"/>
                  </a:cxn>
                  <a:cxn ang="0">
                    <a:pos x="5150" y="2550"/>
                  </a:cxn>
                  <a:cxn ang="0">
                    <a:pos x="4550" y="1500"/>
                  </a:cxn>
                  <a:cxn ang="0">
                    <a:pos x="1150" y="6800"/>
                  </a:cxn>
                  <a:cxn ang="0">
                    <a:pos x="2400" y="6250"/>
                  </a:cxn>
                  <a:cxn ang="0">
                    <a:pos x="3350" y="5900"/>
                  </a:cxn>
                  <a:cxn ang="0">
                    <a:pos x="2300" y="4650"/>
                  </a:cxn>
                  <a:cxn ang="0">
                    <a:pos x="850" y="5400"/>
                  </a:cxn>
                  <a:cxn ang="0">
                    <a:pos x="11200" y="2750"/>
                  </a:cxn>
                  <a:cxn ang="0">
                    <a:pos x="11400" y="5200"/>
                  </a:cxn>
                  <a:cxn ang="0">
                    <a:pos x="8850" y="5951"/>
                  </a:cxn>
                  <a:cxn ang="0">
                    <a:pos x="9050" y="4550"/>
                  </a:cxn>
                  <a:cxn ang="0">
                    <a:pos x="8350" y="3400"/>
                  </a:cxn>
                  <a:cxn ang="0">
                    <a:pos x="9250" y="2300"/>
                  </a:cxn>
                  <a:cxn ang="0">
                    <a:pos x="800" y="11650"/>
                  </a:cxn>
                  <a:cxn ang="0">
                    <a:pos x="3200" y="11850"/>
                  </a:cxn>
                  <a:cxn ang="0">
                    <a:pos x="3450" y="14250"/>
                  </a:cxn>
                  <a:cxn ang="0">
                    <a:pos x="1200" y="14951"/>
                  </a:cxn>
                </a:cxnLst>
                <a:rect l="0" t="0" r="r" b="b"/>
                <a:pathLst>
                  <a:path w="16050" h="15100">
                    <a:moveTo>
                      <a:pt x="6550" y="12000"/>
                    </a:moveTo>
                    <a:lnTo>
                      <a:pt x="6650" y="11700"/>
                    </a:lnTo>
                    <a:lnTo>
                      <a:pt x="6800" y="11400"/>
                    </a:lnTo>
                    <a:lnTo>
                      <a:pt x="7000" y="11150"/>
                    </a:lnTo>
                    <a:lnTo>
                      <a:pt x="7250" y="10950"/>
                    </a:lnTo>
                    <a:lnTo>
                      <a:pt x="7500" y="10750"/>
                    </a:lnTo>
                    <a:lnTo>
                      <a:pt x="7800" y="10600"/>
                    </a:lnTo>
                    <a:lnTo>
                      <a:pt x="8150" y="10500"/>
                    </a:lnTo>
                    <a:lnTo>
                      <a:pt x="8450" y="10500"/>
                    </a:lnTo>
                    <a:lnTo>
                      <a:pt x="8900" y="10550"/>
                    </a:lnTo>
                    <a:lnTo>
                      <a:pt x="9250" y="10650"/>
                    </a:lnTo>
                    <a:lnTo>
                      <a:pt x="9600" y="10800"/>
                    </a:lnTo>
                    <a:lnTo>
                      <a:pt x="9900" y="11050"/>
                    </a:lnTo>
                    <a:lnTo>
                      <a:pt x="10150" y="11350"/>
                    </a:lnTo>
                    <a:lnTo>
                      <a:pt x="10350" y="11700"/>
                    </a:lnTo>
                    <a:lnTo>
                      <a:pt x="10450" y="12100"/>
                    </a:lnTo>
                    <a:lnTo>
                      <a:pt x="10500" y="12500"/>
                    </a:lnTo>
                    <a:lnTo>
                      <a:pt x="10500" y="12900"/>
                    </a:lnTo>
                    <a:lnTo>
                      <a:pt x="10350" y="13250"/>
                    </a:lnTo>
                    <a:lnTo>
                      <a:pt x="10200" y="13600"/>
                    </a:lnTo>
                    <a:lnTo>
                      <a:pt x="9950" y="13900"/>
                    </a:lnTo>
                    <a:lnTo>
                      <a:pt x="9650" y="14150"/>
                    </a:lnTo>
                    <a:lnTo>
                      <a:pt x="9300" y="14350"/>
                    </a:lnTo>
                    <a:lnTo>
                      <a:pt x="8900" y="14500"/>
                    </a:lnTo>
                    <a:lnTo>
                      <a:pt x="8499" y="14550"/>
                    </a:lnTo>
                    <a:lnTo>
                      <a:pt x="8200" y="14500"/>
                    </a:lnTo>
                    <a:lnTo>
                      <a:pt x="7950" y="14450"/>
                    </a:lnTo>
                    <a:lnTo>
                      <a:pt x="7650" y="14350"/>
                    </a:lnTo>
                    <a:lnTo>
                      <a:pt x="7450" y="14200"/>
                    </a:lnTo>
                    <a:lnTo>
                      <a:pt x="7200" y="14050"/>
                    </a:lnTo>
                    <a:lnTo>
                      <a:pt x="7000" y="13850"/>
                    </a:lnTo>
                    <a:lnTo>
                      <a:pt x="6850" y="13650"/>
                    </a:lnTo>
                    <a:lnTo>
                      <a:pt x="6700" y="13400"/>
                    </a:lnTo>
                    <a:lnTo>
                      <a:pt x="7500" y="13300"/>
                    </a:lnTo>
                    <a:lnTo>
                      <a:pt x="7550" y="13200"/>
                    </a:lnTo>
                    <a:lnTo>
                      <a:pt x="7650" y="12850"/>
                    </a:lnTo>
                    <a:lnTo>
                      <a:pt x="7650" y="12550"/>
                    </a:lnTo>
                    <a:lnTo>
                      <a:pt x="7550" y="12250"/>
                    </a:lnTo>
                    <a:lnTo>
                      <a:pt x="7500" y="12100"/>
                    </a:lnTo>
                    <a:lnTo>
                      <a:pt x="7350" y="12000"/>
                    </a:lnTo>
                    <a:lnTo>
                      <a:pt x="7300" y="11950"/>
                    </a:lnTo>
                    <a:lnTo>
                      <a:pt x="6550" y="12000"/>
                    </a:lnTo>
                    <a:close/>
                    <a:moveTo>
                      <a:pt x="7650" y="550"/>
                    </a:moveTo>
                    <a:lnTo>
                      <a:pt x="7300" y="800"/>
                    </a:lnTo>
                    <a:lnTo>
                      <a:pt x="7000" y="1050"/>
                    </a:lnTo>
                    <a:lnTo>
                      <a:pt x="6700" y="1350"/>
                    </a:lnTo>
                    <a:lnTo>
                      <a:pt x="6450" y="1650"/>
                    </a:lnTo>
                    <a:lnTo>
                      <a:pt x="6200" y="1950"/>
                    </a:lnTo>
                    <a:lnTo>
                      <a:pt x="6000" y="2300"/>
                    </a:lnTo>
                    <a:lnTo>
                      <a:pt x="5850" y="2700"/>
                    </a:lnTo>
                    <a:lnTo>
                      <a:pt x="5750" y="3050"/>
                    </a:lnTo>
                    <a:lnTo>
                      <a:pt x="5650" y="3450"/>
                    </a:lnTo>
                    <a:lnTo>
                      <a:pt x="5600" y="3850"/>
                    </a:lnTo>
                    <a:lnTo>
                      <a:pt x="5600" y="4250"/>
                    </a:lnTo>
                    <a:lnTo>
                      <a:pt x="5650" y="4650"/>
                    </a:lnTo>
                    <a:lnTo>
                      <a:pt x="5700" y="5050"/>
                    </a:lnTo>
                    <a:lnTo>
                      <a:pt x="5800" y="5400"/>
                    </a:lnTo>
                    <a:lnTo>
                      <a:pt x="5950" y="5800"/>
                    </a:lnTo>
                    <a:lnTo>
                      <a:pt x="6150" y="6200"/>
                    </a:lnTo>
                    <a:lnTo>
                      <a:pt x="6400" y="6550"/>
                    </a:lnTo>
                    <a:lnTo>
                      <a:pt x="6650" y="6850"/>
                    </a:lnTo>
                    <a:lnTo>
                      <a:pt x="6899" y="7150"/>
                    </a:lnTo>
                    <a:lnTo>
                      <a:pt x="7250" y="7400"/>
                    </a:lnTo>
                    <a:lnTo>
                      <a:pt x="7550" y="7650"/>
                    </a:lnTo>
                    <a:lnTo>
                      <a:pt x="7900" y="7850"/>
                    </a:lnTo>
                    <a:lnTo>
                      <a:pt x="8250" y="8000"/>
                    </a:lnTo>
                    <a:lnTo>
                      <a:pt x="8650" y="8100"/>
                    </a:lnTo>
                    <a:lnTo>
                      <a:pt x="9000" y="8200"/>
                    </a:lnTo>
                    <a:lnTo>
                      <a:pt x="9350" y="8250"/>
                    </a:lnTo>
                    <a:lnTo>
                      <a:pt x="9700" y="8250"/>
                    </a:lnTo>
                    <a:lnTo>
                      <a:pt x="10050" y="8250"/>
                    </a:lnTo>
                    <a:lnTo>
                      <a:pt x="10450" y="8200"/>
                    </a:lnTo>
                    <a:lnTo>
                      <a:pt x="10800" y="8100"/>
                    </a:lnTo>
                    <a:lnTo>
                      <a:pt x="11150" y="8000"/>
                    </a:lnTo>
                    <a:lnTo>
                      <a:pt x="11500" y="7850"/>
                    </a:lnTo>
                    <a:lnTo>
                      <a:pt x="11850" y="8500"/>
                    </a:lnTo>
                    <a:lnTo>
                      <a:pt x="11700" y="8800"/>
                    </a:lnTo>
                    <a:lnTo>
                      <a:pt x="11600" y="9150"/>
                    </a:lnTo>
                    <a:lnTo>
                      <a:pt x="11650" y="9500"/>
                    </a:lnTo>
                    <a:lnTo>
                      <a:pt x="11750" y="9800"/>
                    </a:lnTo>
                    <a:lnTo>
                      <a:pt x="13950" y="13550"/>
                    </a:lnTo>
                    <a:lnTo>
                      <a:pt x="14050" y="13750"/>
                    </a:lnTo>
                    <a:lnTo>
                      <a:pt x="14250" y="13900"/>
                    </a:lnTo>
                    <a:lnTo>
                      <a:pt x="14400" y="14000"/>
                    </a:lnTo>
                    <a:lnTo>
                      <a:pt x="14600" y="14100"/>
                    </a:lnTo>
                    <a:lnTo>
                      <a:pt x="14850" y="14150"/>
                    </a:lnTo>
                    <a:lnTo>
                      <a:pt x="15050" y="14100"/>
                    </a:lnTo>
                    <a:lnTo>
                      <a:pt x="15300" y="14050"/>
                    </a:lnTo>
                    <a:lnTo>
                      <a:pt x="15500" y="14000"/>
                    </a:lnTo>
                    <a:lnTo>
                      <a:pt x="15650" y="13850"/>
                    </a:lnTo>
                    <a:lnTo>
                      <a:pt x="15850" y="13700"/>
                    </a:lnTo>
                    <a:lnTo>
                      <a:pt x="15950" y="13500"/>
                    </a:lnTo>
                    <a:lnTo>
                      <a:pt x="16000" y="13300"/>
                    </a:lnTo>
                    <a:lnTo>
                      <a:pt x="16050" y="13050"/>
                    </a:lnTo>
                    <a:lnTo>
                      <a:pt x="16050" y="12850"/>
                    </a:lnTo>
                    <a:lnTo>
                      <a:pt x="16000" y="12650"/>
                    </a:lnTo>
                    <a:lnTo>
                      <a:pt x="15900" y="12400"/>
                    </a:lnTo>
                    <a:lnTo>
                      <a:pt x="13750" y="8650"/>
                    </a:lnTo>
                    <a:lnTo>
                      <a:pt x="13500" y="8400"/>
                    </a:lnTo>
                    <a:lnTo>
                      <a:pt x="13200" y="8200"/>
                    </a:lnTo>
                    <a:lnTo>
                      <a:pt x="12900" y="8100"/>
                    </a:lnTo>
                    <a:lnTo>
                      <a:pt x="12550" y="8100"/>
                    </a:lnTo>
                    <a:lnTo>
                      <a:pt x="12150" y="7450"/>
                    </a:lnTo>
                    <a:lnTo>
                      <a:pt x="12450" y="7200"/>
                    </a:lnTo>
                    <a:lnTo>
                      <a:pt x="12700" y="6950"/>
                    </a:lnTo>
                    <a:lnTo>
                      <a:pt x="13150" y="6450"/>
                    </a:lnTo>
                    <a:lnTo>
                      <a:pt x="13450" y="5850"/>
                    </a:lnTo>
                    <a:lnTo>
                      <a:pt x="13700" y="5200"/>
                    </a:lnTo>
                    <a:lnTo>
                      <a:pt x="13750" y="4800"/>
                    </a:lnTo>
                    <a:lnTo>
                      <a:pt x="13800" y="4400"/>
                    </a:lnTo>
                    <a:lnTo>
                      <a:pt x="13850" y="4000"/>
                    </a:lnTo>
                    <a:lnTo>
                      <a:pt x="13800" y="3600"/>
                    </a:lnTo>
                    <a:lnTo>
                      <a:pt x="13750" y="3200"/>
                    </a:lnTo>
                    <a:lnTo>
                      <a:pt x="13600" y="2850"/>
                    </a:lnTo>
                    <a:lnTo>
                      <a:pt x="13450" y="2450"/>
                    </a:lnTo>
                    <a:lnTo>
                      <a:pt x="13300" y="2050"/>
                    </a:lnTo>
                    <a:lnTo>
                      <a:pt x="13050" y="1700"/>
                    </a:lnTo>
                    <a:lnTo>
                      <a:pt x="12800" y="1400"/>
                    </a:lnTo>
                    <a:lnTo>
                      <a:pt x="12500" y="1100"/>
                    </a:lnTo>
                    <a:lnTo>
                      <a:pt x="12200" y="850"/>
                    </a:lnTo>
                    <a:lnTo>
                      <a:pt x="11850" y="600"/>
                    </a:lnTo>
                    <a:lnTo>
                      <a:pt x="11500" y="450"/>
                    </a:lnTo>
                    <a:lnTo>
                      <a:pt x="11150" y="250"/>
                    </a:lnTo>
                    <a:lnTo>
                      <a:pt x="10800" y="150"/>
                    </a:lnTo>
                    <a:lnTo>
                      <a:pt x="10400" y="50"/>
                    </a:lnTo>
                    <a:lnTo>
                      <a:pt x="10000" y="0"/>
                    </a:lnTo>
                    <a:lnTo>
                      <a:pt x="9600" y="0"/>
                    </a:lnTo>
                    <a:lnTo>
                      <a:pt x="9200" y="50"/>
                    </a:lnTo>
                    <a:lnTo>
                      <a:pt x="8800" y="100"/>
                    </a:lnTo>
                    <a:lnTo>
                      <a:pt x="8400" y="200"/>
                    </a:lnTo>
                    <a:lnTo>
                      <a:pt x="8050" y="350"/>
                    </a:lnTo>
                    <a:lnTo>
                      <a:pt x="7650" y="550"/>
                    </a:lnTo>
                    <a:close/>
                    <a:moveTo>
                      <a:pt x="6950" y="4750"/>
                    </a:moveTo>
                    <a:lnTo>
                      <a:pt x="6850" y="4350"/>
                    </a:lnTo>
                    <a:lnTo>
                      <a:pt x="6850" y="3950"/>
                    </a:lnTo>
                    <a:lnTo>
                      <a:pt x="6850" y="3550"/>
                    </a:lnTo>
                    <a:lnTo>
                      <a:pt x="6950" y="3200"/>
                    </a:lnTo>
                    <a:lnTo>
                      <a:pt x="7050" y="2800"/>
                    </a:lnTo>
                    <a:lnTo>
                      <a:pt x="7250" y="2500"/>
                    </a:lnTo>
                    <a:lnTo>
                      <a:pt x="7500" y="2200"/>
                    </a:lnTo>
                    <a:lnTo>
                      <a:pt x="7750" y="1900"/>
                    </a:lnTo>
                    <a:lnTo>
                      <a:pt x="8050" y="1700"/>
                    </a:lnTo>
                    <a:lnTo>
                      <a:pt x="8350" y="1500"/>
                    </a:lnTo>
                    <a:lnTo>
                      <a:pt x="8750" y="1350"/>
                    </a:lnTo>
                    <a:lnTo>
                      <a:pt x="9100" y="1250"/>
                    </a:lnTo>
                    <a:lnTo>
                      <a:pt x="9550" y="1200"/>
                    </a:lnTo>
                    <a:lnTo>
                      <a:pt x="9950" y="1200"/>
                    </a:lnTo>
                    <a:lnTo>
                      <a:pt x="10400" y="1250"/>
                    </a:lnTo>
                    <a:lnTo>
                      <a:pt x="10850" y="1400"/>
                    </a:lnTo>
                    <a:lnTo>
                      <a:pt x="10000" y="1550"/>
                    </a:lnTo>
                    <a:lnTo>
                      <a:pt x="9300" y="1750"/>
                    </a:lnTo>
                    <a:lnTo>
                      <a:pt x="8650" y="2000"/>
                    </a:lnTo>
                    <a:lnTo>
                      <a:pt x="8400" y="2150"/>
                    </a:lnTo>
                    <a:lnTo>
                      <a:pt x="8150" y="2350"/>
                    </a:lnTo>
                    <a:lnTo>
                      <a:pt x="7900" y="2550"/>
                    </a:lnTo>
                    <a:lnTo>
                      <a:pt x="7700" y="2800"/>
                    </a:lnTo>
                    <a:lnTo>
                      <a:pt x="7550" y="3050"/>
                    </a:lnTo>
                    <a:lnTo>
                      <a:pt x="7400" y="3350"/>
                    </a:lnTo>
                    <a:lnTo>
                      <a:pt x="7100" y="4000"/>
                    </a:lnTo>
                    <a:lnTo>
                      <a:pt x="6950" y="4750"/>
                    </a:lnTo>
                    <a:close/>
                    <a:moveTo>
                      <a:pt x="10600" y="750"/>
                    </a:moveTo>
                    <a:lnTo>
                      <a:pt x="10950" y="850"/>
                    </a:lnTo>
                    <a:lnTo>
                      <a:pt x="11250" y="1000"/>
                    </a:lnTo>
                    <a:lnTo>
                      <a:pt x="11550" y="1150"/>
                    </a:lnTo>
                    <a:lnTo>
                      <a:pt x="11800" y="1350"/>
                    </a:lnTo>
                    <a:lnTo>
                      <a:pt x="12100" y="1550"/>
                    </a:lnTo>
                    <a:lnTo>
                      <a:pt x="12350" y="1800"/>
                    </a:lnTo>
                    <a:lnTo>
                      <a:pt x="12550" y="2100"/>
                    </a:lnTo>
                    <a:lnTo>
                      <a:pt x="12750" y="2400"/>
                    </a:lnTo>
                    <a:lnTo>
                      <a:pt x="12900" y="2700"/>
                    </a:lnTo>
                    <a:lnTo>
                      <a:pt x="13050" y="3000"/>
                    </a:lnTo>
                    <a:lnTo>
                      <a:pt x="13100" y="3350"/>
                    </a:lnTo>
                    <a:lnTo>
                      <a:pt x="13200" y="3700"/>
                    </a:lnTo>
                    <a:lnTo>
                      <a:pt x="13200" y="4050"/>
                    </a:lnTo>
                    <a:lnTo>
                      <a:pt x="13200" y="4350"/>
                    </a:lnTo>
                    <a:lnTo>
                      <a:pt x="13150" y="4700"/>
                    </a:lnTo>
                    <a:lnTo>
                      <a:pt x="13100" y="5050"/>
                    </a:lnTo>
                    <a:lnTo>
                      <a:pt x="12999" y="5350"/>
                    </a:lnTo>
                    <a:lnTo>
                      <a:pt x="12850" y="5650"/>
                    </a:lnTo>
                    <a:lnTo>
                      <a:pt x="12700" y="5951"/>
                    </a:lnTo>
                    <a:lnTo>
                      <a:pt x="12500" y="6250"/>
                    </a:lnTo>
                    <a:lnTo>
                      <a:pt x="12300" y="6500"/>
                    </a:lnTo>
                    <a:lnTo>
                      <a:pt x="12050" y="6750"/>
                    </a:lnTo>
                    <a:lnTo>
                      <a:pt x="11750" y="6950"/>
                    </a:lnTo>
                    <a:lnTo>
                      <a:pt x="11450" y="7150"/>
                    </a:lnTo>
                    <a:lnTo>
                      <a:pt x="11150" y="7300"/>
                    </a:lnTo>
                    <a:lnTo>
                      <a:pt x="10800" y="7450"/>
                    </a:lnTo>
                    <a:lnTo>
                      <a:pt x="10500" y="7551"/>
                    </a:lnTo>
                    <a:lnTo>
                      <a:pt x="10150" y="7600"/>
                    </a:lnTo>
                    <a:lnTo>
                      <a:pt x="9800" y="7600"/>
                    </a:lnTo>
                    <a:lnTo>
                      <a:pt x="9450" y="7600"/>
                    </a:lnTo>
                    <a:lnTo>
                      <a:pt x="9151" y="7551"/>
                    </a:lnTo>
                    <a:lnTo>
                      <a:pt x="8800" y="7500"/>
                    </a:lnTo>
                    <a:lnTo>
                      <a:pt x="8499" y="7400"/>
                    </a:lnTo>
                    <a:lnTo>
                      <a:pt x="8200" y="7250"/>
                    </a:lnTo>
                    <a:lnTo>
                      <a:pt x="7900" y="7100"/>
                    </a:lnTo>
                    <a:lnTo>
                      <a:pt x="7600" y="6900"/>
                    </a:lnTo>
                    <a:lnTo>
                      <a:pt x="7350" y="6700"/>
                    </a:lnTo>
                    <a:lnTo>
                      <a:pt x="7100" y="6450"/>
                    </a:lnTo>
                    <a:lnTo>
                      <a:pt x="6899" y="6150"/>
                    </a:lnTo>
                    <a:lnTo>
                      <a:pt x="6700" y="5850"/>
                    </a:lnTo>
                    <a:lnTo>
                      <a:pt x="6500" y="5550"/>
                    </a:lnTo>
                    <a:lnTo>
                      <a:pt x="6400" y="5250"/>
                    </a:lnTo>
                    <a:lnTo>
                      <a:pt x="6300" y="4900"/>
                    </a:lnTo>
                    <a:lnTo>
                      <a:pt x="6250" y="4550"/>
                    </a:lnTo>
                    <a:lnTo>
                      <a:pt x="6200" y="4200"/>
                    </a:lnTo>
                    <a:lnTo>
                      <a:pt x="6200" y="3900"/>
                    </a:lnTo>
                    <a:lnTo>
                      <a:pt x="6250" y="3550"/>
                    </a:lnTo>
                    <a:lnTo>
                      <a:pt x="6350" y="3200"/>
                    </a:lnTo>
                    <a:lnTo>
                      <a:pt x="6450" y="2900"/>
                    </a:lnTo>
                    <a:lnTo>
                      <a:pt x="6550" y="2600"/>
                    </a:lnTo>
                    <a:lnTo>
                      <a:pt x="6750" y="2300"/>
                    </a:lnTo>
                    <a:lnTo>
                      <a:pt x="6899" y="2000"/>
                    </a:lnTo>
                    <a:lnTo>
                      <a:pt x="7150" y="1750"/>
                    </a:lnTo>
                    <a:lnTo>
                      <a:pt x="7400" y="1500"/>
                    </a:lnTo>
                    <a:lnTo>
                      <a:pt x="7650" y="1300"/>
                    </a:lnTo>
                    <a:lnTo>
                      <a:pt x="7950" y="1100"/>
                    </a:lnTo>
                    <a:lnTo>
                      <a:pt x="8300" y="950"/>
                    </a:lnTo>
                    <a:lnTo>
                      <a:pt x="8600" y="800"/>
                    </a:lnTo>
                    <a:lnTo>
                      <a:pt x="8950" y="700"/>
                    </a:lnTo>
                    <a:lnTo>
                      <a:pt x="9300" y="650"/>
                    </a:lnTo>
                    <a:lnTo>
                      <a:pt x="9600" y="650"/>
                    </a:lnTo>
                    <a:lnTo>
                      <a:pt x="9950" y="650"/>
                    </a:lnTo>
                    <a:lnTo>
                      <a:pt x="10300" y="700"/>
                    </a:lnTo>
                    <a:lnTo>
                      <a:pt x="10600" y="750"/>
                    </a:lnTo>
                    <a:close/>
                    <a:moveTo>
                      <a:pt x="2800" y="4400"/>
                    </a:moveTo>
                    <a:lnTo>
                      <a:pt x="4800" y="1800"/>
                    </a:lnTo>
                    <a:lnTo>
                      <a:pt x="4900" y="1800"/>
                    </a:lnTo>
                    <a:lnTo>
                      <a:pt x="5000" y="1850"/>
                    </a:lnTo>
                    <a:lnTo>
                      <a:pt x="5050" y="1950"/>
                    </a:lnTo>
                    <a:lnTo>
                      <a:pt x="5100" y="2000"/>
                    </a:lnTo>
                    <a:lnTo>
                      <a:pt x="3300" y="4750"/>
                    </a:lnTo>
                    <a:lnTo>
                      <a:pt x="3050" y="4550"/>
                    </a:lnTo>
                    <a:lnTo>
                      <a:pt x="2800" y="4400"/>
                    </a:lnTo>
                    <a:close/>
                    <a:moveTo>
                      <a:pt x="3700" y="6050"/>
                    </a:moveTo>
                    <a:lnTo>
                      <a:pt x="5350" y="5700"/>
                    </a:lnTo>
                    <a:lnTo>
                      <a:pt x="5200" y="5250"/>
                    </a:lnTo>
                    <a:lnTo>
                      <a:pt x="5100" y="4800"/>
                    </a:lnTo>
                    <a:lnTo>
                      <a:pt x="3550" y="5300"/>
                    </a:lnTo>
                    <a:lnTo>
                      <a:pt x="3650" y="5600"/>
                    </a:lnTo>
                    <a:lnTo>
                      <a:pt x="3700" y="5900"/>
                    </a:lnTo>
                    <a:lnTo>
                      <a:pt x="3700" y="6050"/>
                    </a:lnTo>
                    <a:close/>
                    <a:moveTo>
                      <a:pt x="7400" y="5250"/>
                    </a:moveTo>
                    <a:lnTo>
                      <a:pt x="7500" y="4850"/>
                    </a:lnTo>
                    <a:lnTo>
                      <a:pt x="7600" y="4350"/>
                    </a:lnTo>
                    <a:lnTo>
                      <a:pt x="7700" y="3950"/>
                    </a:lnTo>
                    <a:lnTo>
                      <a:pt x="8350" y="3700"/>
                    </a:lnTo>
                    <a:lnTo>
                      <a:pt x="8499" y="3850"/>
                    </a:lnTo>
                    <a:lnTo>
                      <a:pt x="8600" y="3950"/>
                    </a:lnTo>
                    <a:lnTo>
                      <a:pt x="8650" y="4150"/>
                    </a:lnTo>
                    <a:lnTo>
                      <a:pt x="8750" y="4300"/>
                    </a:lnTo>
                    <a:lnTo>
                      <a:pt x="8750" y="4500"/>
                    </a:lnTo>
                    <a:lnTo>
                      <a:pt x="8750" y="4650"/>
                    </a:lnTo>
                    <a:lnTo>
                      <a:pt x="8700" y="4800"/>
                    </a:lnTo>
                    <a:lnTo>
                      <a:pt x="8650" y="4950"/>
                    </a:lnTo>
                    <a:lnTo>
                      <a:pt x="7400" y="5250"/>
                    </a:lnTo>
                    <a:close/>
                    <a:moveTo>
                      <a:pt x="2550" y="10900"/>
                    </a:moveTo>
                    <a:lnTo>
                      <a:pt x="2300" y="6550"/>
                    </a:lnTo>
                    <a:lnTo>
                      <a:pt x="2150" y="6500"/>
                    </a:lnTo>
                    <a:lnTo>
                      <a:pt x="2000" y="6500"/>
                    </a:lnTo>
                    <a:lnTo>
                      <a:pt x="1850" y="6500"/>
                    </a:lnTo>
                    <a:lnTo>
                      <a:pt x="1700" y="6600"/>
                    </a:lnTo>
                    <a:lnTo>
                      <a:pt x="1550" y="10900"/>
                    </a:lnTo>
                    <a:lnTo>
                      <a:pt x="2000" y="10850"/>
                    </a:lnTo>
                    <a:lnTo>
                      <a:pt x="2300" y="10850"/>
                    </a:lnTo>
                    <a:lnTo>
                      <a:pt x="2550" y="10900"/>
                    </a:lnTo>
                    <a:close/>
                    <a:moveTo>
                      <a:pt x="4250" y="13450"/>
                    </a:moveTo>
                    <a:lnTo>
                      <a:pt x="7150" y="13050"/>
                    </a:lnTo>
                    <a:lnTo>
                      <a:pt x="7200" y="12850"/>
                    </a:lnTo>
                    <a:lnTo>
                      <a:pt x="7200" y="12650"/>
                    </a:lnTo>
                    <a:lnTo>
                      <a:pt x="7150" y="12450"/>
                    </a:lnTo>
                    <a:lnTo>
                      <a:pt x="7050" y="12250"/>
                    </a:lnTo>
                    <a:lnTo>
                      <a:pt x="4100" y="12500"/>
                    </a:lnTo>
                    <a:lnTo>
                      <a:pt x="4200" y="12850"/>
                    </a:lnTo>
                    <a:lnTo>
                      <a:pt x="4250" y="13200"/>
                    </a:lnTo>
                    <a:lnTo>
                      <a:pt x="4250" y="13450"/>
                    </a:lnTo>
                    <a:close/>
                    <a:moveTo>
                      <a:pt x="4100" y="1300"/>
                    </a:moveTo>
                    <a:lnTo>
                      <a:pt x="4100" y="1050"/>
                    </a:lnTo>
                    <a:lnTo>
                      <a:pt x="4200" y="850"/>
                    </a:lnTo>
                    <a:lnTo>
                      <a:pt x="4300" y="600"/>
                    </a:lnTo>
                    <a:lnTo>
                      <a:pt x="4450" y="400"/>
                    </a:lnTo>
                    <a:lnTo>
                      <a:pt x="4650" y="250"/>
                    </a:lnTo>
                    <a:lnTo>
                      <a:pt x="4850" y="150"/>
                    </a:lnTo>
                    <a:lnTo>
                      <a:pt x="5100" y="50"/>
                    </a:lnTo>
                    <a:lnTo>
                      <a:pt x="5350" y="50"/>
                    </a:lnTo>
                    <a:lnTo>
                      <a:pt x="5700" y="100"/>
                    </a:lnTo>
                    <a:lnTo>
                      <a:pt x="6050" y="250"/>
                    </a:lnTo>
                    <a:lnTo>
                      <a:pt x="6300" y="450"/>
                    </a:lnTo>
                    <a:lnTo>
                      <a:pt x="6500" y="750"/>
                    </a:lnTo>
                    <a:lnTo>
                      <a:pt x="6100" y="1150"/>
                    </a:lnTo>
                    <a:lnTo>
                      <a:pt x="5800" y="1600"/>
                    </a:lnTo>
                    <a:lnTo>
                      <a:pt x="5550" y="2050"/>
                    </a:lnTo>
                    <a:lnTo>
                      <a:pt x="5300" y="2600"/>
                    </a:lnTo>
                    <a:lnTo>
                      <a:pt x="5150" y="2550"/>
                    </a:lnTo>
                    <a:lnTo>
                      <a:pt x="5450" y="2100"/>
                    </a:lnTo>
                    <a:lnTo>
                      <a:pt x="5400" y="1950"/>
                    </a:lnTo>
                    <a:lnTo>
                      <a:pt x="5300" y="1750"/>
                    </a:lnTo>
                    <a:lnTo>
                      <a:pt x="5150" y="1600"/>
                    </a:lnTo>
                    <a:lnTo>
                      <a:pt x="4950" y="1500"/>
                    </a:lnTo>
                    <a:lnTo>
                      <a:pt x="4700" y="1500"/>
                    </a:lnTo>
                    <a:lnTo>
                      <a:pt x="4550" y="1500"/>
                    </a:lnTo>
                    <a:lnTo>
                      <a:pt x="4250" y="1950"/>
                    </a:lnTo>
                    <a:lnTo>
                      <a:pt x="4150" y="1650"/>
                    </a:lnTo>
                    <a:lnTo>
                      <a:pt x="4100" y="1300"/>
                    </a:lnTo>
                    <a:close/>
                    <a:moveTo>
                      <a:pt x="800" y="5900"/>
                    </a:moveTo>
                    <a:lnTo>
                      <a:pt x="800" y="6250"/>
                    </a:lnTo>
                    <a:lnTo>
                      <a:pt x="950" y="6550"/>
                    </a:lnTo>
                    <a:lnTo>
                      <a:pt x="1150" y="6800"/>
                    </a:lnTo>
                    <a:lnTo>
                      <a:pt x="1350" y="6950"/>
                    </a:lnTo>
                    <a:lnTo>
                      <a:pt x="1400" y="6500"/>
                    </a:lnTo>
                    <a:lnTo>
                      <a:pt x="1450" y="6400"/>
                    </a:lnTo>
                    <a:lnTo>
                      <a:pt x="1700" y="6250"/>
                    </a:lnTo>
                    <a:lnTo>
                      <a:pt x="2000" y="6150"/>
                    </a:lnTo>
                    <a:lnTo>
                      <a:pt x="2300" y="6200"/>
                    </a:lnTo>
                    <a:lnTo>
                      <a:pt x="2400" y="6250"/>
                    </a:lnTo>
                    <a:lnTo>
                      <a:pt x="2500" y="6350"/>
                    </a:lnTo>
                    <a:lnTo>
                      <a:pt x="2600" y="6450"/>
                    </a:lnTo>
                    <a:lnTo>
                      <a:pt x="2650" y="7050"/>
                    </a:lnTo>
                    <a:lnTo>
                      <a:pt x="2900" y="6850"/>
                    </a:lnTo>
                    <a:lnTo>
                      <a:pt x="3150" y="6550"/>
                    </a:lnTo>
                    <a:lnTo>
                      <a:pt x="3300" y="6250"/>
                    </a:lnTo>
                    <a:lnTo>
                      <a:pt x="3350" y="5900"/>
                    </a:lnTo>
                    <a:lnTo>
                      <a:pt x="3300" y="5650"/>
                    </a:lnTo>
                    <a:lnTo>
                      <a:pt x="3200" y="5400"/>
                    </a:lnTo>
                    <a:lnTo>
                      <a:pt x="3100" y="5200"/>
                    </a:lnTo>
                    <a:lnTo>
                      <a:pt x="2950" y="5000"/>
                    </a:lnTo>
                    <a:lnTo>
                      <a:pt x="2750" y="4850"/>
                    </a:lnTo>
                    <a:lnTo>
                      <a:pt x="2550" y="4700"/>
                    </a:lnTo>
                    <a:lnTo>
                      <a:pt x="2300" y="4650"/>
                    </a:lnTo>
                    <a:lnTo>
                      <a:pt x="2050" y="4650"/>
                    </a:lnTo>
                    <a:lnTo>
                      <a:pt x="1800" y="4650"/>
                    </a:lnTo>
                    <a:lnTo>
                      <a:pt x="1550" y="4750"/>
                    </a:lnTo>
                    <a:lnTo>
                      <a:pt x="1350" y="4850"/>
                    </a:lnTo>
                    <a:lnTo>
                      <a:pt x="1150" y="5000"/>
                    </a:lnTo>
                    <a:lnTo>
                      <a:pt x="1000" y="5200"/>
                    </a:lnTo>
                    <a:lnTo>
                      <a:pt x="850" y="5400"/>
                    </a:lnTo>
                    <a:lnTo>
                      <a:pt x="800" y="5650"/>
                    </a:lnTo>
                    <a:lnTo>
                      <a:pt x="800" y="5900"/>
                    </a:lnTo>
                    <a:close/>
                    <a:moveTo>
                      <a:pt x="9900" y="2100"/>
                    </a:moveTo>
                    <a:lnTo>
                      <a:pt x="10300" y="2150"/>
                    </a:lnTo>
                    <a:lnTo>
                      <a:pt x="10600" y="2300"/>
                    </a:lnTo>
                    <a:lnTo>
                      <a:pt x="10900" y="2500"/>
                    </a:lnTo>
                    <a:lnTo>
                      <a:pt x="11200" y="2750"/>
                    </a:lnTo>
                    <a:lnTo>
                      <a:pt x="11400" y="3050"/>
                    </a:lnTo>
                    <a:lnTo>
                      <a:pt x="11550" y="3350"/>
                    </a:lnTo>
                    <a:lnTo>
                      <a:pt x="11650" y="3700"/>
                    </a:lnTo>
                    <a:lnTo>
                      <a:pt x="11700" y="4100"/>
                    </a:lnTo>
                    <a:lnTo>
                      <a:pt x="11700" y="4500"/>
                    </a:lnTo>
                    <a:lnTo>
                      <a:pt x="11550" y="4850"/>
                    </a:lnTo>
                    <a:lnTo>
                      <a:pt x="11400" y="5200"/>
                    </a:lnTo>
                    <a:lnTo>
                      <a:pt x="11150" y="5500"/>
                    </a:lnTo>
                    <a:lnTo>
                      <a:pt x="10850" y="5750"/>
                    </a:lnTo>
                    <a:lnTo>
                      <a:pt x="10500" y="5951"/>
                    </a:lnTo>
                    <a:lnTo>
                      <a:pt x="10100" y="6100"/>
                    </a:lnTo>
                    <a:lnTo>
                      <a:pt x="9700" y="6150"/>
                    </a:lnTo>
                    <a:lnTo>
                      <a:pt x="9250" y="6100"/>
                    </a:lnTo>
                    <a:lnTo>
                      <a:pt x="8850" y="5951"/>
                    </a:lnTo>
                    <a:lnTo>
                      <a:pt x="8450" y="5700"/>
                    </a:lnTo>
                    <a:lnTo>
                      <a:pt x="8150" y="5400"/>
                    </a:lnTo>
                    <a:lnTo>
                      <a:pt x="8800" y="5250"/>
                    </a:lnTo>
                    <a:lnTo>
                      <a:pt x="8850" y="5150"/>
                    </a:lnTo>
                    <a:lnTo>
                      <a:pt x="9000" y="5000"/>
                    </a:lnTo>
                    <a:lnTo>
                      <a:pt x="9050" y="4800"/>
                    </a:lnTo>
                    <a:lnTo>
                      <a:pt x="9050" y="4550"/>
                    </a:lnTo>
                    <a:lnTo>
                      <a:pt x="9050" y="4350"/>
                    </a:lnTo>
                    <a:lnTo>
                      <a:pt x="9000" y="4150"/>
                    </a:lnTo>
                    <a:lnTo>
                      <a:pt x="8900" y="3950"/>
                    </a:lnTo>
                    <a:lnTo>
                      <a:pt x="8800" y="3750"/>
                    </a:lnTo>
                    <a:lnTo>
                      <a:pt x="8650" y="3600"/>
                    </a:lnTo>
                    <a:lnTo>
                      <a:pt x="8450" y="3450"/>
                    </a:lnTo>
                    <a:lnTo>
                      <a:pt x="8350" y="3400"/>
                    </a:lnTo>
                    <a:lnTo>
                      <a:pt x="7900" y="3500"/>
                    </a:lnTo>
                    <a:lnTo>
                      <a:pt x="8050" y="3250"/>
                    </a:lnTo>
                    <a:lnTo>
                      <a:pt x="8250" y="3000"/>
                    </a:lnTo>
                    <a:lnTo>
                      <a:pt x="8450" y="2800"/>
                    </a:lnTo>
                    <a:lnTo>
                      <a:pt x="8700" y="2600"/>
                    </a:lnTo>
                    <a:lnTo>
                      <a:pt x="8950" y="2450"/>
                    </a:lnTo>
                    <a:lnTo>
                      <a:pt x="9250" y="2300"/>
                    </a:lnTo>
                    <a:lnTo>
                      <a:pt x="9900" y="2100"/>
                    </a:lnTo>
                    <a:close/>
                    <a:moveTo>
                      <a:pt x="0" y="13250"/>
                    </a:moveTo>
                    <a:lnTo>
                      <a:pt x="50" y="12850"/>
                    </a:lnTo>
                    <a:lnTo>
                      <a:pt x="150" y="12500"/>
                    </a:lnTo>
                    <a:lnTo>
                      <a:pt x="300" y="12150"/>
                    </a:lnTo>
                    <a:lnTo>
                      <a:pt x="550" y="11900"/>
                    </a:lnTo>
                    <a:lnTo>
                      <a:pt x="800" y="11650"/>
                    </a:lnTo>
                    <a:lnTo>
                      <a:pt x="1150" y="11500"/>
                    </a:lnTo>
                    <a:lnTo>
                      <a:pt x="1500" y="11350"/>
                    </a:lnTo>
                    <a:lnTo>
                      <a:pt x="1850" y="11350"/>
                    </a:lnTo>
                    <a:lnTo>
                      <a:pt x="2250" y="11350"/>
                    </a:lnTo>
                    <a:lnTo>
                      <a:pt x="2600" y="11450"/>
                    </a:lnTo>
                    <a:lnTo>
                      <a:pt x="2950" y="11650"/>
                    </a:lnTo>
                    <a:lnTo>
                      <a:pt x="3200" y="11850"/>
                    </a:lnTo>
                    <a:lnTo>
                      <a:pt x="3450" y="12150"/>
                    </a:lnTo>
                    <a:lnTo>
                      <a:pt x="3600" y="12450"/>
                    </a:lnTo>
                    <a:lnTo>
                      <a:pt x="3750" y="12800"/>
                    </a:lnTo>
                    <a:lnTo>
                      <a:pt x="3800" y="13200"/>
                    </a:lnTo>
                    <a:lnTo>
                      <a:pt x="3750" y="13550"/>
                    </a:lnTo>
                    <a:lnTo>
                      <a:pt x="3650" y="13900"/>
                    </a:lnTo>
                    <a:lnTo>
                      <a:pt x="3450" y="14250"/>
                    </a:lnTo>
                    <a:lnTo>
                      <a:pt x="3250" y="14550"/>
                    </a:lnTo>
                    <a:lnTo>
                      <a:pt x="2950" y="14750"/>
                    </a:lnTo>
                    <a:lnTo>
                      <a:pt x="2650" y="14951"/>
                    </a:lnTo>
                    <a:lnTo>
                      <a:pt x="2300" y="15050"/>
                    </a:lnTo>
                    <a:lnTo>
                      <a:pt x="1900" y="15100"/>
                    </a:lnTo>
                    <a:lnTo>
                      <a:pt x="1550" y="15050"/>
                    </a:lnTo>
                    <a:lnTo>
                      <a:pt x="1200" y="14951"/>
                    </a:lnTo>
                    <a:lnTo>
                      <a:pt x="850" y="14800"/>
                    </a:lnTo>
                    <a:lnTo>
                      <a:pt x="600" y="14550"/>
                    </a:lnTo>
                    <a:lnTo>
                      <a:pt x="350" y="14300"/>
                    </a:lnTo>
                    <a:lnTo>
                      <a:pt x="150" y="13950"/>
                    </a:lnTo>
                    <a:lnTo>
                      <a:pt x="50" y="13600"/>
                    </a:lnTo>
                    <a:lnTo>
                      <a:pt x="0" y="132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84" name="组合 195"/>
          <p:cNvGrpSpPr>
            <a:grpSpLocks noChangeAspect="1"/>
          </p:cNvGrpSpPr>
          <p:nvPr/>
        </p:nvGrpSpPr>
        <p:grpSpPr>
          <a:xfrm>
            <a:off x="5719434" y="1196971"/>
            <a:ext cx="321684" cy="324000"/>
            <a:chOff x="2904232" y="1201003"/>
            <a:chExt cx="1089103" cy="1096955"/>
          </a:xfrm>
          <a:solidFill>
            <a:srgbClr val="00B0F0"/>
          </a:solidFill>
        </p:grpSpPr>
        <p:grpSp>
          <p:nvGrpSpPr>
            <p:cNvPr id="186" name="组合 175"/>
            <p:cNvGrpSpPr/>
            <p:nvPr/>
          </p:nvGrpSpPr>
          <p:grpSpPr>
            <a:xfrm>
              <a:off x="3311378" y="1201003"/>
              <a:ext cx="320346" cy="434493"/>
              <a:chOff x="4896805" y="3693132"/>
              <a:chExt cx="601339" cy="815610"/>
            </a:xfrm>
            <a:grpFill/>
          </p:grpSpPr>
          <p:sp>
            <p:nvSpPr>
              <p:cNvPr id="200" name="Freeform 104"/>
              <p:cNvSpPr>
                <a:spLocks/>
              </p:cNvSpPr>
              <p:nvPr/>
            </p:nvSpPr>
            <p:spPr bwMode="auto">
              <a:xfrm>
                <a:off x="5028132" y="3693132"/>
                <a:ext cx="338685" cy="338685"/>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 name="Freeform 106"/>
              <p:cNvSpPr>
                <a:spLocks/>
              </p:cNvSpPr>
              <p:nvPr/>
            </p:nvSpPr>
            <p:spPr bwMode="auto">
              <a:xfrm>
                <a:off x="4896805" y="406637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 name="Freeform 107"/>
              <p:cNvSpPr>
                <a:spLocks/>
              </p:cNvSpPr>
              <p:nvPr/>
            </p:nvSpPr>
            <p:spPr bwMode="auto">
              <a:xfrm>
                <a:off x="5166371" y="407328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 name="Freeform 108"/>
              <p:cNvSpPr>
                <a:spLocks/>
              </p:cNvSpPr>
              <p:nvPr/>
            </p:nvSpPr>
            <p:spPr bwMode="auto">
              <a:xfrm>
                <a:off x="5166371" y="420461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 name="Freeform 109"/>
              <p:cNvSpPr>
                <a:spLocks/>
              </p:cNvSpPr>
              <p:nvPr/>
            </p:nvSpPr>
            <p:spPr bwMode="auto">
              <a:xfrm>
                <a:off x="5187107" y="406637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85" name="Freeform 135"/>
            <p:cNvSpPr>
              <a:spLocks/>
            </p:cNvSpPr>
            <p:nvPr/>
          </p:nvSpPr>
          <p:spPr bwMode="auto">
            <a:xfrm flipH="1">
              <a:off x="3659738" y="1440351"/>
              <a:ext cx="283206" cy="246119"/>
            </a:xfrm>
            <a:custGeom>
              <a:avLst/>
              <a:gdLst/>
              <a:ahLst/>
              <a:cxnLst>
                <a:cxn ang="0">
                  <a:pos x="4" y="146"/>
                </a:cxn>
                <a:cxn ang="0">
                  <a:pos x="4" y="146"/>
                </a:cxn>
                <a:cxn ang="0">
                  <a:pos x="0" y="134"/>
                </a:cxn>
                <a:cxn ang="0">
                  <a:pos x="0" y="118"/>
                </a:cxn>
                <a:cxn ang="0">
                  <a:pos x="2" y="100"/>
                </a:cxn>
                <a:cxn ang="0">
                  <a:pos x="4" y="92"/>
                </a:cxn>
                <a:cxn ang="0">
                  <a:pos x="8" y="82"/>
                </a:cxn>
                <a:cxn ang="0">
                  <a:pos x="14" y="72"/>
                </a:cxn>
                <a:cxn ang="0">
                  <a:pos x="20" y="62"/>
                </a:cxn>
                <a:cxn ang="0">
                  <a:pos x="30" y="54"/>
                </a:cxn>
                <a:cxn ang="0">
                  <a:pos x="42" y="46"/>
                </a:cxn>
                <a:cxn ang="0">
                  <a:pos x="56" y="38"/>
                </a:cxn>
                <a:cxn ang="0">
                  <a:pos x="74" y="32"/>
                </a:cxn>
                <a:cxn ang="0">
                  <a:pos x="74" y="32"/>
                </a:cxn>
                <a:cxn ang="0">
                  <a:pos x="74" y="0"/>
                </a:cxn>
                <a:cxn ang="0">
                  <a:pos x="168" y="54"/>
                </a:cxn>
                <a:cxn ang="0">
                  <a:pos x="74" y="120"/>
                </a:cxn>
                <a:cxn ang="0">
                  <a:pos x="74" y="90"/>
                </a:cxn>
                <a:cxn ang="0">
                  <a:pos x="74" y="80"/>
                </a:cxn>
                <a:cxn ang="0">
                  <a:pos x="74" y="80"/>
                </a:cxn>
                <a:cxn ang="0">
                  <a:pos x="66" y="82"/>
                </a:cxn>
                <a:cxn ang="0">
                  <a:pos x="56" y="84"/>
                </a:cxn>
                <a:cxn ang="0">
                  <a:pos x="44" y="90"/>
                </a:cxn>
                <a:cxn ang="0">
                  <a:pos x="32" y="98"/>
                </a:cxn>
                <a:cxn ang="0">
                  <a:pos x="22" y="110"/>
                </a:cxn>
                <a:cxn ang="0">
                  <a:pos x="12" y="126"/>
                </a:cxn>
                <a:cxn ang="0">
                  <a:pos x="8" y="136"/>
                </a:cxn>
                <a:cxn ang="0">
                  <a:pos x="4" y="146"/>
                </a:cxn>
                <a:cxn ang="0">
                  <a:pos x="4" y="146"/>
                </a:cxn>
              </a:cxnLst>
              <a:rect l="0" t="0" r="r" b="b"/>
              <a:pathLst>
                <a:path w="168" h="146">
                  <a:moveTo>
                    <a:pt x="4" y="146"/>
                  </a:moveTo>
                  <a:lnTo>
                    <a:pt x="4" y="146"/>
                  </a:lnTo>
                  <a:lnTo>
                    <a:pt x="0" y="134"/>
                  </a:lnTo>
                  <a:lnTo>
                    <a:pt x="0" y="118"/>
                  </a:lnTo>
                  <a:lnTo>
                    <a:pt x="2" y="100"/>
                  </a:lnTo>
                  <a:lnTo>
                    <a:pt x="4" y="92"/>
                  </a:lnTo>
                  <a:lnTo>
                    <a:pt x="8" y="82"/>
                  </a:lnTo>
                  <a:lnTo>
                    <a:pt x="14" y="72"/>
                  </a:lnTo>
                  <a:lnTo>
                    <a:pt x="20" y="62"/>
                  </a:lnTo>
                  <a:lnTo>
                    <a:pt x="30" y="54"/>
                  </a:lnTo>
                  <a:lnTo>
                    <a:pt x="42" y="46"/>
                  </a:lnTo>
                  <a:lnTo>
                    <a:pt x="56" y="38"/>
                  </a:lnTo>
                  <a:lnTo>
                    <a:pt x="74" y="32"/>
                  </a:lnTo>
                  <a:lnTo>
                    <a:pt x="74" y="32"/>
                  </a:lnTo>
                  <a:lnTo>
                    <a:pt x="74" y="0"/>
                  </a:lnTo>
                  <a:lnTo>
                    <a:pt x="168" y="54"/>
                  </a:lnTo>
                  <a:lnTo>
                    <a:pt x="74" y="120"/>
                  </a:lnTo>
                  <a:lnTo>
                    <a:pt x="74" y="90"/>
                  </a:lnTo>
                  <a:lnTo>
                    <a:pt x="74" y="80"/>
                  </a:lnTo>
                  <a:lnTo>
                    <a:pt x="74" y="80"/>
                  </a:lnTo>
                  <a:lnTo>
                    <a:pt x="66" y="82"/>
                  </a:lnTo>
                  <a:lnTo>
                    <a:pt x="56" y="84"/>
                  </a:lnTo>
                  <a:lnTo>
                    <a:pt x="44" y="90"/>
                  </a:lnTo>
                  <a:lnTo>
                    <a:pt x="32" y="98"/>
                  </a:lnTo>
                  <a:lnTo>
                    <a:pt x="22" y="110"/>
                  </a:lnTo>
                  <a:lnTo>
                    <a:pt x="12" y="126"/>
                  </a:lnTo>
                  <a:lnTo>
                    <a:pt x="8" y="136"/>
                  </a:lnTo>
                  <a:lnTo>
                    <a:pt x="4" y="146"/>
                  </a:lnTo>
                  <a:lnTo>
                    <a:pt x="4" y="1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87" name="组合 180"/>
            <p:cNvGrpSpPr/>
            <p:nvPr/>
          </p:nvGrpSpPr>
          <p:grpSpPr>
            <a:xfrm>
              <a:off x="3672989" y="1746288"/>
              <a:ext cx="320346" cy="434493"/>
              <a:chOff x="4896805" y="3693132"/>
              <a:chExt cx="601339" cy="815610"/>
            </a:xfrm>
            <a:grpFill/>
          </p:grpSpPr>
          <p:sp>
            <p:nvSpPr>
              <p:cNvPr id="195" name="Freeform 104"/>
              <p:cNvSpPr>
                <a:spLocks/>
              </p:cNvSpPr>
              <p:nvPr/>
            </p:nvSpPr>
            <p:spPr bwMode="auto">
              <a:xfrm>
                <a:off x="5028132" y="3693132"/>
                <a:ext cx="338685" cy="338685"/>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106"/>
              <p:cNvSpPr>
                <a:spLocks/>
              </p:cNvSpPr>
              <p:nvPr/>
            </p:nvSpPr>
            <p:spPr bwMode="auto">
              <a:xfrm>
                <a:off x="4896805" y="406637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 name="Freeform 107"/>
              <p:cNvSpPr>
                <a:spLocks/>
              </p:cNvSpPr>
              <p:nvPr/>
            </p:nvSpPr>
            <p:spPr bwMode="auto">
              <a:xfrm>
                <a:off x="5166371" y="407328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 name="Freeform 108"/>
              <p:cNvSpPr>
                <a:spLocks/>
              </p:cNvSpPr>
              <p:nvPr/>
            </p:nvSpPr>
            <p:spPr bwMode="auto">
              <a:xfrm>
                <a:off x="5166371" y="420461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 name="Freeform 109"/>
              <p:cNvSpPr>
                <a:spLocks/>
              </p:cNvSpPr>
              <p:nvPr/>
            </p:nvSpPr>
            <p:spPr bwMode="auto">
              <a:xfrm>
                <a:off x="5187107" y="406637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17" name="组合 186"/>
            <p:cNvGrpSpPr/>
            <p:nvPr/>
          </p:nvGrpSpPr>
          <p:grpSpPr>
            <a:xfrm>
              <a:off x="2904232" y="1746288"/>
              <a:ext cx="320346" cy="434493"/>
              <a:chOff x="4896805" y="3693132"/>
              <a:chExt cx="601339" cy="815610"/>
            </a:xfrm>
            <a:grpFill/>
          </p:grpSpPr>
          <p:sp>
            <p:nvSpPr>
              <p:cNvPr id="190" name="Freeform 104"/>
              <p:cNvSpPr>
                <a:spLocks/>
              </p:cNvSpPr>
              <p:nvPr/>
            </p:nvSpPr>
            <p:spPr bwMode="auto">
              <a:xfrm>
                <a:off x="5028132" y="3693132"/>
                <a:ext cx="338685" cy="338685"/>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106"/>
              <p:cNvSpPr>
                <a:spLocks/>
              </p:cNvSpPr>
              <p:nvPr/>
            </p:nvSpPr>
            <p:spPr bwMode="auto">
              <a:xfrm>
                <a:off x="4896805" y="406637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107"/>
              <p:cNvSpPr>
                <a:spLocks/>
              </p:cNvSpPr>
              <p:nvPr/>
            </p:nvSpPr>
            <p:spPr bwMode="auto">
              <a:xfrm>
                <a:off x="5166371" y="407328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108"/>
              <p:cNvSpPr>
                <a:spLocks/>
              </p:cNvSpPr>
              <p:nvPr/>
            </p:nvSpPr>
            <p:spPr bwMode="auto">
              <a:xfrm>
                <a:off x="5166371" y="420461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109"/>
              <p:cNvSpPr>
                <a:spLocks/>
              </p:cNvSpPr>
              <p:nvPr/>
            </p:nvSpPr>
            <p:spPr bwMode="auto">
              <a:xfrm>
                <a:off x="5187107" y="406637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88" name="Freeform 135"/>
            <p:cNvSpPr>
              <a:spLocks/>
            </p:cNvSpPr>
            <p:nvPr/>
          </p:nvSpPr>
          <p:spPr bwMode="auto">
            <a:xfrm rot="16200000" flipH="1">
              <a:off x="2998127" y="1476705"/>
              <a:ext cx="283206" cy="246119"/>
            </a:xfrm>
            <a:custGeom>
              <a:avLst/>
              <a:gdLst/>
              <a:ahLst/>
              <a:cxnLst>
                <a:cxn ang="0">
                  <a:pos x="4" y="146"/>
                </a:cxn>
                <a:cxn ang="0">
                  <a:pos x="4" y="146"/>
                </a:cxn>
                <a:cxn ang="0">
                  <a:pos x="0" y="134"/>
                </a:cxn>
                <a:cxn ang="0">
                  <a:pos x="0" y="118"/>
                </a:cxn>
                <a:cxn ang="0">
                  <a:pos x="2" y="100"/>
                </a:cxn>
                <a:cxn ang="0">
                  <a:pos x="4" y="92"/>
                </a:cxn>
                <a:cxn ang="0">
                  <a:pos x="8" y="82"/>
                </a:cxn>
                <a:cxn ang="0">
                  <a:pos x="14" y="72"/>
                </a:cxn>
                <a:cxn ang="0">
                  <a:pos x="20" y="62"/>
                </a:cxn>
                <a:cxn ang="0">
                  <a:pos x="30" y="54"/>
                </a:cxn>
                <a:cxn ang="0">
                  <a:pos x="42" y="46"/>
                </a:cxn>
                <a:cxn ang="0">
                  <a:pos x="56" y="38"/>
                </a:cxn>
                <a:cxn ang="0">
                  <a:pos x="74" y="32"/>
                </a:cxn>
                <a:cxn ang="0">
                  <a:pos x="74" y="32"/>
                </a:cxn>
                <a:cxn ang="0">
                  <a:pos x="74" y="0"/>
                </a:cxn>
                <a:cxn ang="0">
                  <a:pos x="168" y="54"/>
                </a:cxn>
                <a:cxn ang="0">
                  <a:pos x="74" y="120"/>
                </a:cxn>
                <a:cxn ang="0">
                  <a:pos x="74" y="90"/>
                </a:cxn>
                <a:cxn ang="0">
                  <a:pos x="74" y="80"/>
                </a:cxn>
                <a:cxn ang="0">
                  <a:pos x="74" y="80"/>
                </a:cxn>
                <a:cxn ang="0">
                  <a:pos x="66" y="82"/>
                </a:cxn>
                <a:cxn ang="0">
                  <a:pos x="56" y="84"/>
                </a:cxn>
                <a:cxn ang="0">
                  <a:pos x="44" y="90"/>
                </a:cxn>
                <a:cxn ang="0">
                  <a:pos x="32" y="98"/>
                </a:cxn>
                <a:cxn ang="0">
                  <a:pos x="22" y="110"/>
                </a:cxn>
                <a:cxn ang="0">
                  <a:pos x="12" y="126"/>
                </a:cxn>
                <a:cxn ang="0">
                  <a:pos x="8" y="136"/>
                </a:cxn>
                <a:cxn ang="0">
                  <a:pos x="4" y="146"/>
                </a:cxn>
                <a:cxn ang="0">
                  <a:pos x="4" y="146"/>
                </a:cxn>
              </a:cxnLst>
              <a:rect l="0" t="0" r="r" b="b"/>
              <a:pathLst>
                <a:path w="168" h="146">
                  <a:moveTo>
                    <a:pt x="4" y="146"/>
                  </a:moveTo>
                  <a:lnTo>
                    <a:pt x="4" y="146"/>
                  </a:lnTo>
                  <a:lnTo>
                    <a:pt x="0" y="134"/>
                  </a:lnTo>
                  <a:lnTo>
                    <a:pt x="0" y="118"/>
                  </a:lnTo>
                  <a:lnTo>
                    <a:pt x="2" y="100"/>
                  </a:lnTo>
                  <a:lnTo>
                    <a:pt x="4" y="92"/>
                  </a:lnTo>
                  <a:lnTo>
                    <a:pt x="8" y="82"/>
                  </a:lnTo>
                  <a:lnTo>
                    <a:pt x="14" y="72"/>
                  </a:lnTo>
                  <a:lnTo>
                    <a:pt x="20" y="62"/>
                  </a:lnTo>
                  <a:lnTo>
                    <a:pt x="30" y="54"/>
                  </a:lnTo>
                  <a:lnTo>
                    <a:pt x="42" y="46"/>
                  </a:lnTo>
                  <a:lnTo>
                    <a:pt x="56" y="38"/>
                  </a:lnTo>
                  <a:lnTo>
                    <a:pt x="74" y="32"/>
                  </a:lnTo>
                  <a:lnTo>
                    <a:pt x="74" y="32"/>
                  </a:lnTo>
                  <a:lnTo>
                    <a:pt x="74" y="0"/>
                  </a:lnTo>
                  <a:lnTo>
                    <a:pt x="168" y="54"/>
                  </a:lnTo>
                  <a:lnTo>
                    <a:pt x="74" y="120"/>
                  </a:lnTo>
                  <a:lnTo>
                    <a:pt x="74" y="90"/>
                  </a:lnTo>
                  <a:lnTo>
                    <a:pt x="74" y="80"/>
                  </a:lnTo>
                  <a:lnTo>
                    <a:pt x="74" y="80"/>
                  </a:lnTo>
                  <a:lnTo>
                    <a:pt x="66" y="82"/>
                  </a:lnTo>
                  <a:lnTo>
                    <a:pt x="56" y="84"/>
                  </a:lnTo>
                  <a:lnTo>
                    <a:pt x="44" y="90"/>
                  </a:lnTo>
                  <a:lnTo>
                    <a:pt x="32" y="98"/>
                  </a:lnTo>
                  <a:lnTo>
                    <a:pt x="22" y="110"/>
                  </a:lnTo>
                  <a:lnTo>
                    <a:pt x="12" y="126"/>
                  </a:lnTo>
                  <a:lnTo>
                    <a:pt x="8" y="136"/>
                  </a:lnTo>
                  <a:lnTo>
                    <a:pt x="4" y="146"/>
                  </a:lnTo>
                  <a:lnTo>
                    <a:pt x="4" y="1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135"/>
            <p:cNvSpPr>
              <a:spLocks/>
            </p:cNvSpPr>
            <p:nvPr/>
          </p:nvSpPr>
          <p:spPr bwMode="auto">
            <a:xfrm rot="9000000" flipH="1">
              <a:off x="3339839" y="2051839"/>
              <a:ext cx="283206" cy="246119"/>
            </a:xfrm>
            <a:custGeom>
              <a:avLst/>
              <a:gdLst/>
              <a:ahLst/>
              <a:cxnLst>
                <a:cxn ang="0">
                  <a:pos x="4" y="146"/>
                </a:cxn>
                <a:cxn ang="0">
                  <a:pos x="4" y="146"/>
                </a:cxn>
                <a:cxn ang="0">
                  <a:pos x="0" y="134"/>
                </a:cxn>
                <a:cxn ang="0">
                  <a:pos x="0" y="118"/>
                </a:cxn>
                <a:cxn ang="0">
                  <a:pos x="2" y="100"/>
                </a:cxn>
                <a:cxn ang="0">
                  <a:pos x="4" y="92"/>
                </a:cxn>
                <a:cxn ang="0">
                  <a:pos x="8" y="82"/>
                </a:cxn>
                <a:cxn ang="0">
                  <a:pos x="14" y="72"/>
                </a:cxn>
                <a:cxn ang="0">
                  <a:pos x="20" y="62"/>
                </a:cxn>
                <a:cxn ang="0">
                  <a:pos x="30" y="54"/>
                </a:cxn>
                <a:cxn ang="0">
                  <a:pos x="42" y="46"/>
                </a:cxn>
                <a:cxn ang="0">
                  <a:pos x="56" y="38"/>
                </a:cxn>
                <a:cxn ang="0">
                  <a:pos x="74" y="32"/>
                </a:cxn>
                <a:cxn ang="0">
                  <a:pos x="74" y="32"/>
                </a:cxn>
                <a:cxn ang="0">
                  <a:pos x="74" y="0"/>
                </a:cxn>
                <a:cxn ang="0">
                  <a:pos x="168" y="54"/>
                </a:cxn>
                <a:cxn ang="0">
                  <a:pos x="74" y="120"/>
                </a:cxn>
                <a:cxn ang="0">
                  <a:pos x="74" y="90"/>
                </a:cxn>
                <a:cxn ang="0">
                  <a:pos x="74" y="80"/>
                </a:cxn>
                <a:cxn ang="0">
                  <a:pos x="74" y="80"/>
                </a:cxn>
                <a:cxn ang="0">
                  <a:pos x="66" y="82"/>
                </a:cxn>
                <a:cxn ang="0">
                  <a:pos x="56" y="84"/>
                </a:cxn>
                <a:cxn ang="0">
                  <a:pos x="44" y="90"/>
                </a:cxn>
                <a:cxn ang="0">
                  <a:pos x="32" y="98"/>
                </a:cxn>
                <a:cxn ang="0">
                  <a:pos x="22" y="110"/>
                </a:cxn>
                <a:cxn ang="0">
                  <a:pos x="12" y="126"/>
                </a:cxn>
                <a:cxn ang="0">
                  <a:pos x="8" y="136"/>
                </a:cxn>
                <a:cxn ang="0">
                  <a:pos x="4" y="146"/>
                </a:cxn>
                <a:cxn ang="0">
                  <a:pos x="4" y="146"/>
                </a:cxn>
              </a:cxnLst>
              <a:rect l="0" t="0" r="r" b="b"/>
              <a:pathLst>
                <a:path w="168" h="146">
                  <a:moveTo>
                    <a:pt x="4" y="146"/>
                  </a:moveTo>
                  <a:lnTo>
                    <a:pt x="4" y="146"/>
                  </a:lnTo>
                  <a:lnTo>
                    <a:pt x="0" y="134"/>
                  </a:lnTo>
                  <a:lnTo>
                    <a:pt x="0" y="118"/>
                  </a:lnTo>
                  <a:lnTo>
                    <a:pt x="2" y="100"/>
                  </a:lnTo>
                  <a:lnTo>
                    <a:pt x="4" y="92"/>
                  </a:lnTo>
                  <a:lnTo>
                    <a:pt x="8" y="82"/>
                  </a:lnTo>
                  <a:lnTo>
                    <a:pt x="14" y="72"/>
                  </a:lnTo>
                  <a:lnTo>
                    <a:pt x="20" y="62"/>
                  </a:lnTo>
                  <a:lnTo>
                    <a:pt x="30" y="54"/>
                  </a:lnTo>
                  <a:lnTo>
                    <a:pt x="42" y="46"/>
                  </a:lnTo>
                  <a:lnTo>
                    <a:pt x="56" y="38"/>
                  </a:lnTo>
                  <a:lnTo>
                    <a:pt x="74" y="32"/>
                  </a:lnTo>
                  <a:lnTo>
                    <a:pt x="74" y="32"/>
                  </a:lnTo>
                  <a:lnTo>
                    <a:pt x="74" y="0"/>
                  </a:lnTo>
                  <a:lnTo>
                    <a:pt x="168" y="54"/>
                  </a:lnTo>
                  <a:lnTo>
                    <a:pt x="74" y="120"/>
                  </a:lnTo>
                  <a:lnTo>
                    <a:pt x="74" y="90"/>
                  </a:lnTo>
                  <a:lnTo>
                    <a:pt x="74" y="80"/>
                  </a:lnTo>
                  <a:lnTo>
                    <a:pt x="74" y="80"/>
                  </a:lnTo>
                  <a:lnTo>
                    <a:pt x="66" y="82"/>
                  </a:lnTo>
                  <a:lnTo>
                    <a:pt x="56" y="84"/>
                  </a:lnTo>
                  <a:lnTo>
                    <a:pt x="44" y="90"/>
                  </a:lnTo>
                  <a:lnTo>
                    <a:pt x="32" y="98"/>
                  </a:lnTo>
                  <a:lnTo>
                    <a:pt x="22" y="110"/>
                  </a:lnTo>
                  <a:lnTo>
                    <a:pt x="12" y="126"/>
                  </a:lnTo>
                  <a:lnTo>
                    <a:pt x="8" y="136"/>
                  </a:lnTo>
                  <a:lnTo>
                    <a:pt x="4" y="146"/>
                  </a:lnTo>
                  <a:lnTo>
                    <a:pt x="4" y="1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09" name="TextBox 208"/>
          <p:cNvSpPr txBox="1"/>
          <p:nvPr/>
        </p:nvSpPr>
        <p:spPr>
          <a:xfrm>
            <a:off x="1180614" y="2829922"/>
            <a:ext cx="378152" cy="105227"/>
          </a:xfrm>
          <a:prstGeom prst="rect">
            <a:avLst/>
          </a:prstGeom>
          <a:noFill/>
        </p:spPr>
        <p:txBody>
          <a:bodyPr wrap="none" rtlCol="0">
            <a:prstTxWarp prst="textPlain">
              <a:avLst/>
            </a:prstTxWarp>
            <a:spAutoFit/>
          </a:bodyPr>
          <a:lstStyle/>
          <a:p>
            <a:pPr algn="ctr"/>
            <a:r>
              <a:rPr lang="zh-CN" altLang="en-US" dirty="0" smtClean="0">
                <a:latin typeface="隶书" pitchFamily="49" charset="-122"/>
                <a:ea typeface="隶书" pitchFamily="49" charset="-122"/>
              </a:rPr>
              <a:t>多网融合</a:t>
            </a:r>
            <a:endParaRPr lang="en-US" altLang="zh-CN" dirty="0" smtClean="0">
              <a:latin typeface="隶书" pitchFamily="49" charset="-122"/>
              <a:ea typeface="隶书" pitchFamily="49" charset="-122"/>
            </a:endParaRPr>
          </a:p>
        </p:txBody>
      </p:sp>
      <p:sp>
        <p:nvSpPr>
          <p:cNvPr id="210" name="椭圆 209"/>
          <p:cNvSpPr/>
          <p:nvPr/>
        </p:nvSpPr>
        <p:spPr bwMode="auto">
          <a:xfrm>
            <a:off x="1170398" y="2399867"/>
            <a:ext cx="406424" cy="396000"/>
          </a:xfrm>
          <a:prstGeom prst="ellipse">
            <a:avLst/>
          </a:prstGeom>
          <a:noFill/>
          <a:ln w="12700" cmpd="sng">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211" name="Freeform 10"/>
          <p:cNvSpPr>
            <a:spLocks noChangeAspect="1" noEditPoints="1"/>
          </p:cNvSpPr>
          <p:nvPr/>
        </p:nvSpPr>
        <p:spPr bwMode="auto">
          <a:xfrm>
            <a:off x="1211318" y="2439150"/>
            <a:ext cx="324000" cy="324000"/>
          </a:xfrm>
          <a:custGeom>
            <a:avLst/>
            <a:gdLst/>
            <a:ahLst/>
            <a:cxnLst>
              <a:cxn ang="0">
                <a:pos x="244" y="98"/>
              </a:cxn>
              <a:cxn ang="0">
                <a:pos x="210" y="36"/>
              </a:cxn>
              <a:cxn ang="0">
                <a:pos x="148" y="2"/>
              </a:cxn>
              <a:cxn ang="0">
                <a:pos x="110" y="2"/>
              </a:cxn>
              <a:cxn ang="0">
                <a:pos x="54" y="22"/>
              </a:cxn>
              <a:cxn ang="0">
                <a:pos x="6" y="86"/>
              </a:cxn>
              <a:cxn ang="0">
                <a:pos x="0" y="124"/>
              </a:cxn>
              <a:cxn ang="0">
                <a:pos x="10" y="170"/>
              </a:cxn>
              <a:cxn ang="0">
                <a:pos x="76" y="236"/>
              </a:cxn>
              <a:cxn ang="0">
                <a:pos x="124" y="246"/>
              </a:cxn>
              <a:cxn ang="0">
                <a:pos x="160" y="240"/>
              </a:cxn>
              <a:cxn ang="0">
                <a:pos x="226" y="192"/>
              </a:cxn>
              <a:cxn ang="0">
                <a:pos x="246" y="136"/>
              </a:cxn>
              <a:cxn ang="0">
                <a:pos x="56" y="132"/>
              </a:cxn>
              <a:cxn ang="0">
                <a:pos x="28" y="170"/>
              </a:cxn>
              <a:cxn ang="0">
                <a:pos x="18" y="132"/>
              </a:cxn>
              <a:cxn ang="0">
                <a:pos x="190" y="94"/>
              </a:cxn>
              <a:cxn ang="0">
                <a:pos x="224" y="94"/>
              </a:cxn>
              <a:cxn ang="0">
                <a:pos x="132" y="114"/>
              </a:cxn>
              <a:cxn ang="0">
                <a:pos x="172" y="94"/>
              </a:cxn>
              <a:cxn ang="0">
                <a:pos x="132" y="18"/>
              </a:cxn>
              <a:cxn ang="0">
                <a:pos x="148" y="38"/>
              </a:cxn>
              <a:cxn ang="0">
                <a:pos x="114" y="58"/>
              </a:cxn>
              <a:cxn ang="0">
                <a:pos x="114" y="18"/>
              </a:cxn>
              <a:cxn ang="0">
                <a:pos x="114" y="76"/>
              </a:cxn>
              <a:cxn ang="0">
                <a:pos x="74" y="94"/>
              </a:cxn>
              <a:cxn ang="0">
                <a:pos x="18" y="114"/>
              </a:cxn>
              <a:cxn ang="0">
                <a:pos x="62" y="76"/>
              </a:cxn>
              <a:cxn ang="0">
                <a:pos x="56" y="114"/>
              </a:cxn>
              <a:cxn ang="0">
                <a:pos x="80" y="170"/>
              </a:cxn>
              <a:cxn ang="0">
                <a:pos x="72" y="132"/>
              </a:cxn>
              <a:cxn ang="0">
                <a:pos x="100" y="206"/>
              </a:cxn>
              <a:cxn ang="0">
                <a:pos x="158" y="186"/>
              </a:cxn>
              <a:cxn ang="0">
                <a:pos x="132" y="186"/>
              </a:cxn>
              <a:cxn ang="0">
                <a:pos x="174" y="132"/>
              </a:cxn>
              <a:cxn ang="0">
                <a:pos x="192" y="132"/>
              </a:cxn>
              <a:cxn ang="0">
                <a:pos x="218" y="170"/>
              </a:cxn>
              <a:cxn ang="0">
                <a:pos x="192" y="132"/>
              </a:cxn>
              <a:cxn ang="0">
                <a:pos x="180" y="58"/>
              </a:cxn>
              <a:cxn ang="0">
                <a:pos x="174" y="30"/>
              </a:cxn>
              <a:cxn ang="0">
                <a:pos x="206" y="58"/>
              </a:cxn>
              <a:cxn ang="0">
                <a:pos x="68" y="58"/>
              </a:cxn>
              <a:cxn ang="0">
                <a:pos x="62" y="38"/>
              </a:cxn>
              <a:cxn ang="0">
                <a:pos x="40" y="186"/>
              </a:cxn>
              <a:cxn ang="0">
                <a:pos x="90" y="222"/>
              </a:cxn>
              <a:cxn ang="0">
                <a:pos x="50" y="198"/>
              </a:cxn>
              <a:cxn ang="0">
                <a:pos x="156" y="222"/>
              </a:cxn>
              <a:cxn ang="0">
                <a:pos x="208" y="186"/>
              </a:cxn>
              <a:cxn ang="0">
                <a:pos x="156" y="222"/>
              </a:cxn>
            </a:cxnLst>
            <a:rect l="0" t="0" r="r" b="b"/>
            <a:pathLst>
              <a:path w="246" h="246">
                <a:moveTo>
                  <a:pt x="246" y="124"/>
                </a:moveTo>
                <a:lnTo>
                  <a:pt x="246" y="124"/>
                </a:lnTo>
                <a:lnTo>
                  <a:pt x="246" y="110"/>
                </a:lnTo>
                <a:lnTo>
                  <a:pt x="244" y="98"/>
                </a:lnTo>
                <a:lnTo>
                  <a:pt x="240" y="86"/>
                </a:lnTo>
                <a:lnTo>
                  <a:pt x="236" y="76"/>
                </a:lnTo>
                <a:lnTo>
                  <a:pt x="226" y="54"/>
                </a:lnTo>
                <a:lnTo>
                  <a:pt x="210" y="36"/>
                </a:lnTo>
                <a:lnTo>
                  <a:pt x="192" y="22"/>
                </a:lnTo>
                <a:lnTo>
                  <a:pt x="172" y="10"/>
                </a:lnTo>
                <a:lnTo>
                  <a:pt x="160" y="6"/>
                </a:lnTo>
                <a:lnTo>
                  <a:pt x="148" y="2"/>
                </a:lnTo>
                <a:lnTo>
                  <a:pt x="136" y="2"/>
                </a:lnTo>
                <a:lnTo>
                  <a:pt x="124" y="0"/>
                </a:lnTo>
                <a:lnTo>
                  <a:pt x="124" y="0"/>
                </a:lnTo>
                <a:lnTo>
                  <a:pt x="110" y="2"/>
                </a:lnTo>
                <a:lnTo>
                  <a:pt x="98" y="2"/>
                </a:lnTo>
                <a:lnTo>
                  <a:pt x="88" y="6"/>
                </a:lnTo>
                <a:lnTo>
                  <a:pt x="76" y="10"/>
                </a:lnTo>
                <a:lnTo>
                  <a:pt x="54" y="22"/>
                </a:lnTo>
                <a:lnTo>
                  <a:pt x="36" y="36"/>
                </a:lnTo>
                <a:lnTo>
                  <a:pt x="22" y="54"/>
                </a:lnTo>
                <a:lnTo>
                  <a:pt x="10" y="76"/>
                </a:lnTo>
                <a:lnTo>
                  <a:pt x="6" y="86"/>
                </a:lnTo>
                <a:lnTo>
                  <a:pt x="4" y="98"/>
                </a:lnTo>
                <a:lnTo>
                  <a:pt x="2" y="110"/>
                </a:lnTo>
                <a:lnTo>
                  <a:pt x="0" y="124"/>
                </a:lnTo>
                <a:lnTo>
                  <a:pt x="0" y="124"/>
                </a:lnTo>
                <a:lnTo>
                  <a:pt x="2" y="136"/>
                </a:lnTo>
                <a:lnTo>
                  <a:pt x="4" y="148"/>
                </a:lnTo>
                <a:lnTo>
                  <a:pt x="6" y="160"/>
                </a:lnTo>
                <a:lnTo>
                  <a:pt x="10" y="170"/>
                </a:lnTo>
                <a:lnTo>
                  <a:pt x="22" y="192"/>
                </a:lnTo>
                <a:lnTo>
                  <a:pt x="36" y="210"/>
                </a:lnTo>
                <a:lnTo>
                  <a:pt x="54" y="224"/>
                </a:lnTo>
                <a:lnTo>
                  <a:pt x="76" y="236"/>
                </a:lnTo>
                <a:lnTo>
                  <a:pt x="88" y="240"/>
                </a:lnTo>
                <a:lnTo>
                  <a:pt x="98" y="244"/>
                </a:lnTo>
                <a:lnTo>
                  <a:pt x="110" y="246"/>
                </a:lnTo>
                <a:lnTo>
                  <a:pt x="124" y="246"/>
                </a:lnTo>
                <a:lnTo>
                  <a:pt x="124" y="246"/>
                </a:lnTo>
                <a:lnTo>
                  <a:pt x="136" y="246"/>
                </a:lnTo>
                <a:lnTo>
                  <a:pt x="148" y="244"/>
                </a:lnTo>
                <a:lnTo>
                  <a:pt x="160" y="240"/>
                </a:lnTo>
                <a:lnTo>
                  <a:pt x="172" y="236"/>
                </a:lnTo>
                <a:lnTo>
                  <a:pt x="192" y="224"/>
                </a:lnTo>
                <a:lnTo>
                  <a:pt x="210" y="210"/>
                </a:lnTo>
                <a:lnTo>
                  <a:pt x="226" y="192"/>
                </a:lnTo>
                <a:lnTo>
                  <a:pt x="236" y="170"/>
                </a:lnTo>
                <a:lnTo>
                  <a:pt x="240" y="160"/>
                </a:lnTo>
                <a:lnTo>
                  <a:pt x="244" y="148"/>
                </a:lnTo>
                <a:lnTo>
                  <a:pt x="246" y="136"/>
                </a:lnTo>
                <a:lnTo>
                  <a:pt x="246" y="124"/>
                </a:lnTo>
                <a:lnTo>
                  <a:pt x="246" y="124"/>
                </a:lnTo>
                <a:close/>
                <a:moveTo>
                  <a:pt x="18" y="132"/>
                </a:moveTo>
                <a:lnTo>
                  <a:pt x="56" y="132"/>
                </a:lnTo>
                <a:lnTo>
                  <a:pt x="56" y="132"/>
                </a:lnTo>
                <a:lnTo>
                  <a:pt x="58" y="150"/>
                </a:lnTo>
                <a:lnTo>
                  <a:pt x="62" y="170"/>
                </a:lnTo>
                <a:lnTo>
                  <a:pt x="28" y="170"/>
                </a:lnTo>
                <a:lnTo>
                  <a:pt x="28" y="170"/>
                </a:lnTo>
                <a:lnTo>
                  <a:pt x="22" y="152"/>
                </a:lnTo>
                <a:lnTo>
                  <a:pt x="18" y="132"/>
                </a:lnTo>
                <a:lnTo>
                  <a:pt x="18" y="132"/>
                </a:lnTo>
                <a:close/>
                <a:moveTo>
                  <a:pt x="228" y="114"/>
                </a:moveTo>
                <a:lnTo>
                  <a:pt x="192" y="114"/>
                </a:lnTo>
                <a:lnTo>
                  <a:pt x="192" y="114"/>
                </a:lnTo>
                <a:lnTo>
                  <a:pt x="190" y="94"/>
                </a:lnTo>
                <a:lnTo>
                  <a:pt x="186" y="76"/>
                </a:lnTo>
                <a:lnTo>
                  <a:pt x="218" y="76"/>
                </a:lnTo>
                <a:lnTo>
                  <a:pt x="218" y="76"/>
                </a:lnTo>
                <a:lnTo>
                  <a:pt x="224" y="94"/>
                </a:lnTo>
                <a:lnTo>
                  <a:pt x="228" y="114"/>
                </a:lnTo>
                <a:lnTo>
                  <a:pt x="228" y="114"/>
                </a:lnTo>
                <a:close/>
                <a:moveTo>
                  <a:pt x="174" y="114"/>
                </a:moveTo>
                <a:lnTo>
                  <a:pt x="132" y="114"/>
                </a:lnTo>
                <a:lnTo>
                  <a:pt x="132" y="76"/>
                </a:lnTo>
                <a:lnTo>
                  <a:pt x="168" y="76"/>
                </a:lnTo>
                <a:lnTo>
                  <a:pt x="168" y="76"/>
                </a:lnTo>
                <a:lnTo>
                  <a:pt x="172" y="94"/>
                </a:lnTo>
                <a:lnTo>
                  <a:pt x="174" y="114"/>
                </a:lnTo>
                <a:lnTo>
                  <a:pt x="174" y="114"/>
                </a:lnTo>
                <a:close/>
                <a:moveTo>
                  <a:pt x="132" y="58"/>
                </a:moveTo>
                <a:lnTo>
                  <a:pt x="132" y="18"/>
                </a:lnTo>
                <a:lnTo>
                  <a:pt x="132" y="18"/>
                </a:lnTo>
                <a:lnTo>
                  <a:pt x="132" y="18"/>
                </a:lnTo>
                <a:lnTo>
                  <a:pt x="132" y="18"/>
                </a:lnTo>
                <a:lnTo>
                  <a:pt x="148" y="38"/>
                </a:lnTo>
                <a:lnTo>
                  <a:pt x="160" y="58"/>
                </a:lnTo>
                <a:lnTo>
                  <a:pt x="132" y="58"/>
                </a:lnTo>
                <a:close/>
                <a:moveTo>
                  <a:pt x="114" y="18"/>
                </a:moveTo>
                <a:lnTo>
                  <a:pt x="114" y="58"/>
                </a:lnTo>
                <a:lnTo>
                  <a:pt x="86" y="58"/>
                </a:lnTo>
                <a:lnTo>
                  <a:pt x="86" y="58"/>
                </a:lnTo>
                <a:lnTo>
                  <a:pt x="98" y="38"/>
                </a:lnTo>
                <a:lnTo>
                  <a:pt x="114" y="18"/>
                </a:lnTo>
                <a:lnTo>
                  <a:pt x="114" y="18"/>
                </a:lnTo>
                <a:lnTo>
                  <a:pt x="114" y="18"/>
                </a:lnTo>
                <a:lnTo>
                  <a:pt x="114" y="18"/>
                </a:lnTo>
                <a:close/>
                <a:moveTo>
                  <a:pt x="114" y="76"/>
                </a:moveTo>
                <a:lnTo>
                  <a:pt x="114" y="114"/>
                </a:lnTo>
                <a:lnTo>
                  <a:pt x="72" y="114"/>
                </a:lnTo>
                <a:lnTo>
                  <a:pt x="72" y="114"/>
                </a:lnTo>
                <a:lnTo>
                  <a:pt x="74" y="94"/>
                </a:lnTo>
                <a:lnTo>
                  <a:pt x="80" y="76"/>
                </a:lnTo>
                <a:lnTo>
                  <a:pt x="114" y="76"/>
                </a:lnTo>
                <a:close/>
                <a:moveTo>
                  <a:pt x="56" y="114"/>
                </a:moveTo>
                <a:lnTo>
                  <a:pt x="18" y="114"/>
                </a:lnTo>
                <a:lnTo>
                  <a:pt x="18" y="114"/>
                </a:lnTo>
                <a:lnTo>
                  <a:pt x="22" y="94"/>
                </a:lnTo>
                <a:lnTo>
                  <a:pt x="30" y="76"/>
                </a:lnTo>
                <a:lnTo>
                  <a:pt x="62" y="76"/>
                </a:lnTo>
                <a:lnTo>
                  <a:pt x="62" y="76"/>
                </a:lnTo>
                <a:lnTo>
                  <a:pt x="58" y="94"/>
                </a:lnTo>
                <a:lnTo>
                  <a:pt x="56" y="114"/>
                </a:lnTo>
                <a:lnTo>
                  <a:pt x="56" y="114"/>
                </a:lnTo>
                <a:close/>
                <a:moveTo>
                  <a:pt x="72" y="132"/>
                </a:moveTo>
                <a:lnTo>
                  <a:pt x="114" y="132"/>
                </a:lnTo>
                <a:lnTo>
                  <a:pt x="114" y="170"/>
                </a:lnTo>
                <a:lnTo>
                  <a:pt x="80" y="170"/>
                </a:lnTo>
                <a:lnTo>
                  <a:pt x="80" y="170"/>
                </a:lnTo>
                <a:lnTo>
                  <a:pt x="76" y="150"/>
                </a:lnTo>
                <a:lnTo>
                  <a:pt x="72" y="132"/>
                </a:lnTo>
                <a:lnTo>
                  <a:pt x="72" y="132"/>
                </a:lnTo>
                <a:close/>
                <a:moveTo>
                  <a:pt x="114" y="186"/>
                </a:moveTo>
                <a:lnTo>
                  <a:pt x="114" y="224"/>
                </a:lnTo>
                <a:lnTo>
                  <a:pt x="114" y="224"/>
                </a:lnTo>
                <a:lnTo>
                  <a:pt x="100" y="206"/>
                </a:lnTo>
                <a:lnTo>
                  <a:pt x="88" y="186"/>
                </a:lnTo>
                <a:lnTo>
                  <a:pt x="114" y="186"/>
                </a:lnTo>
                <a:close/>
                <a:moveTo>
                  <a:pt x="132" y="186"/>
                </a:moveTo>
                <a:lnTo>
                  <a:pt x="158" y="186"/>
                </a:lnTo>
                <a:lnTo>
                  <a:pt x="158" y="186"/>
                </a:lnTo>
                <a:lnTo>
                  <a:pt x="148" y="206"/>
                </a:lnTo>
                <a:lnTo>
                  <a:pt x="132" y="224"/>
                </a:lnTo>
                <a:lnTo>
                  <a:pt x="132" y="186"/>
                </a:lnTo>
                <a:close/>
                <a:moveTo>
                  <a:pt x="132" y="170"/>
                </a:moveTo>
                <a:lnTo>
                  <a:pt x="132" y="132"/>
                </a:lnTo>
                <a:lnTo>
                  <a:pt x="174" y="132"/>
                </a:lnTo>
                <a:lnTo>
                  <a:pt x="174" y="132"/>
                </a:lnTo>
                <a:lnTo>
                  <a:pt x="172" y="150"/>
                </a:lnTo>
                <a:lnTo>
                  <a:pt x="166" y="170"/>
                </a:lnTo>
                <a:lnTo>
                  <a:pt x="132" y="170"/>
                </a:lnTo>
                <a:close/>
                <a:moveTo>
                  <a:pt x="192" y="132"/>
                </a:moveTo>
                <a:lnTo>
                  <a:pt x="228" y="132"/>
                </a:lnTo>
                <a:lnTo>
                  <a:pt x="228" y="132"/>
                </a:lnTo>
                <a:lnTo>
                  <a:pt x="224" y="152"/>
                </a:lnTo>
                <a:lnTo>
                  <a:pt x="218" y="170"/>
                </a:lnTo>
                <a:lnTo>
                  <a:pt x="184" y="170"/>
                </a:lnTo>
                <a:lnTo>
                  <a:pt x="184" y="170"/>
                </a:lnTo>
                <a:lnTo>
                  <a:pt x="188" y="150"/>
                </a:lnTo>
                <a:lnTo>
                  <a:pt x="192" y="132"/>
                </a:lnTo>
                <a:lnTo>
                  <a:pt x="192" y="132"/>
                </a:lnTo>
                <a:close/>
                <a:moveTo>
                  <a:pt x="206" y="58"/>
                </a:moveTo>
                <a:lnTo>
                  <a:pt x="180" y="58"/>
                </a:lnTo>
                <a:lnTo>
                  <a:pt x="180" y="58"/>
                </a:lnTo>
                <a:lnTo>
                  <a:pt x="172" y="40"/>
                </a:lnTo>
                <a:lnTo>
                  <a:pt x="160" y="24"/>
                </a:lnTo>
                <a:lnTo>
                  <a:pt x="160" y="24"/>
                </a:lnTo>
                <a:lnTo>
                  <a:pt x="174" y="30"/>
                </a:lnTo>
                <a:lnTo>
                  <a:pt x="186" y="38"/>
                </a:lnTo>
                <a:lnTo>
                  <a:pt x="196" y="48"/>
                </a:lnTo>
                <a:lnTo>
                  <a:pt x="206" y="58"/>
                </a:lnTo>
                <a:lnTo>
                  <a:pt x="206" y="58"/>
                </a:lnTo>
                <a:close/>
                <a:moveTo>
                  <a:pt x="86" y="24"/>
                </a:moveTo>
                <a:lnTo>
                  <a:pt x="86" y="24"/>
                </a:lnTo>
                <a:lnTo>
                  <a:pt x="76" y="40"/>
                </a:lnTo>
                <a:lnTo>
                  <a:pt x="68" y="58"/>
                </a:lnTo>
                <a:lnTo>
                  <a:pt x="40" y="58"/>
                </a:lnTo>
                <a:lnTo>
                  <a:pt x="40" y="58"/>
                </a:lnTo>
                <a:lnTo>
                  <a:pt x="50" y="48"/>
                </a:lnTo>
                <a:lnTo>
                  <a:pt x="62" y="38"/>
                </a:lnTo>
                <a:lnTo>
                  <a:pt x="72" y="30"/>
                </a:lnTo>
                <a:lnTo>
                  <a:pt x="86" y="24"/>
                </a:lnTo>
                <a:lnTo>
                  <a:pt x="86" y="24"/>
                </a:lnTo>
                <a:close/>
                <a:moveTo>
                  <a:pt x="40" y="186"/>
                </a:moveTo>
                <a:lnTo>
                  <a:pt x="68" y="186"/>
                </a:lnTo>
                <a:lnTo>
                  <a:pt x="68" y="186"/>
                </a:lnTo>
                <a:lnTo>
                  <a:pt x="78" y="206"/>
                </a:lnTo>
                <a:lnTo>
                  <a:pt x="90" y="222"/>
                </a:lnTo>
                <a:lnTo>
                  <a:pt x="90" y="222"/>
                </a:lnTo>
                <a:lnTo>
                  <a:pt x="76" y="216"/>
                </a:lnTo>
                <a:lnTo>
                  <a:pt x="62" y="208"/>
                </a:lnTo>
                <a:lnTo>
                  <a:pt x="50" y="198"/>
                </a:lnTo>
                <a:lnTo>
                  <a:pt x="40" y="186"/>
                </a:lnTo>
                <a:lnTo>
                  <a:pt x="40" y="186"/>
                </a:lnTo>
                <a:close/>
                <a:moveTo>
                  <a:pt x="156" y="222"/>
                </a:moveTo>
                <a:lnTo>
                  <a:pt x="156" y="222"/>
                </a:lnTo>
                <a:lnTo>
                  <a:pt x="168" y="206"/>
                </a:lnTo>
                <a:lnTo>
                  <a:pt x="178" y="186"/>
                </a:lnTo>
                <a:lnTo>
                  <a:pt x="208" y="186"/>
                </a:lnTo>
                <a:lnTo>
                  <a:pt x="208" y="186"/>
                </a:lnTo>
                <a:lnTo>
                  <a:pt x="196" y="198"/>
                </a:lnTo>
                <a:lnTo>
                  <a:pt x="184" y="208"/>
                </a:lnTo>
                <a:lnTo>
                  <a:pt x="172" y="216"/>
                </a:lnTo>
                <a:lnTo>
                  <a:pt x="156" y="222"/>
                </a:lnTo>
                <a:lnTo>
                  <a:pt x="156" y="222"/>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 name="标题 1"/>
          <p:cNvSpPr txBox="1">
            <a:spLocks/>
          </p:cNvSpPr>
          <p:nvPr/>
        </p:nvSpPr>
        <p:spPr bwMode="auto">
          <a:xfrm>
            <a:off x="360000" y="281025"/>
            <a:ext cx="7744795" cy="442800"/>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eaLnBrk="0" hangingPunct="0"/>
            <a:r>
              <a:rPr lang="zh-CN" altLang="en-US" sz="2400" b="1" dirty="0" smtClean="0">
                <a:solidFill>
                  <a:schemeClr val="tx2"/>
                </a:solidFill>
                <a:latin typeface="微软雅黑" pitchFamily="34" charset="-122"/>
                <a:ea typeface="微软雅黑" pitchFamily="34" charset="-122"/>
              </a:rPr>
              <a:t>校园信息化的实质是各角色对信息充分的拥有和共享</a:t>
            </a:r>
            <a:endParaRPr lang="en-US" altLang="zh-CN" sz="2400" b="1" dirty="0" smtClean="0">
              <a:solidFill>
                <a:schemeClr val="tx2"/>
              </a:solidFill>
              <a:latin typeface="微软雅黑" pitchFamily="34" charset="-122"/>
              <a:ea typeface="微软雅黑" pitchFamily="34" charset="-122"/>
            </a:endParaRPr>
          </a:p>
        </p:txBody>
      </p:sp>
      <p:sp>
        <p:nvSpPr>
          <p:cNvPr id="213" name="TextBox 21"/>
          <p:cNvSpPr txBox="1">
            <a:spLocks noChangeArrowheads="1"/>
          </p:cNvSpPr>
          <p:nvPr/>
        </p:nvSpPr>
        <p:spPr bwMode="auto">
          <a:xfrm>
            <a:off x="692701" y="2182917"/>
            <a:ext cx="725964" cy="136695"/>
          </a:xfrm>
          <a:prstGeom prst="rect">
            <a:avLst/>
          </a:prstGeom>
          <a:noFill/>
          <a:ln w="9525">
            <a:noFill/>
            <a:miter lim="800000"/>
            <a:headEnd/>
            <a:tailEnd/>
          </a:ln>
        </p:spPr>
        <p:txBody>
          <a:bodyPr wrap="none">
            <a:prstTxWarp prst="textPlain">
              <a:avLst/>
            </a:prstTxWarp>
            <a:spAutoFit/>
          </a:bodyPr>
          <a:lstStyle/>
          <a:p>
            <a:pPr algn="ctr"/>
            <a:r>
              <a:rPr lang="en-US" altLang="zh-CN" sz="1600" b="1" dirty="0" smtClean="0">
                <a:solidFill>
                  <a:srgbClr val="C00000"/>
                </a:solidFill>
                <a:latin typeface="微软雅黑" pitchFamily="34" charset="-122"/>
                <a:ea typeface="微软雅黑" pitchFamily="34" charset="-122"/>
              </a:rPr>
              <a:t>ICT</a:t>
            </a:r>
            <a:r>
              <a:rPr lang="zh-CN" altLang="en-US" sz="1600" b="1" dirty="0" smtClean="0">
                <a:solidFill>
                  <a:srgbClr val="C00000"/>
                </a:solidFill>
                <a:latin typeface="微软雅黑" pitchFamily="34" charset="-122"/>
                <a:ea typeface="微软雅黑" pitchFamily="34" charset="-122"/>
              </a:rPr>
              <a:t>基础设施</a:t>
            </a:r>
            <a:endParaRPr lang="en-US" sz="1600" b="1" dirty="0">
              <a:solidFill>
                <a:srgbClr val="C00000"/>
              </a:solidFill>
              <a:latin typeface="微软雅黑" pitchFamily="34" charset="-122"/>
              <a:ea typeface="微软雅黑" pitchFamily="34" charset="-122"/>
            </a:endParaRPr>
          </a:p>
        </p:txBody>
      </p:sp>
      <p:sp>
        <p:nvSpPr>
          <p:cNvPr id="214" name="TextBox 21"/>
          <p:cNvSpPr txBox="1">
            <a:spLocks noChangeArrowheads="1"/>
          </p:cNvSpPr>
          <p:nvPr/>
        </p:nvSpPr>
        <p:spPr bwMode="auto">
          <a:xfrm>
            <a:off x="3146789" y="4583217"/>
            <a:ext cx="725964" cy="136695"/>
          </a:xfrm>
          <a:prstGeom prst="rect">
            <a:avLst/>
          </a:prstGeom>
          <a:noFill/>
          <a:ln w="9525">
            <a:noFill/>
            <a:miter lim="800000"/>
            <a:headEnd/>
            <a:tailEnd/>
          </a:ln>
        </p:spPr>
        <p:txBody>
          <a:bodyPr wrap="none">
            <a:prstTxWarp prst="textPlain">
              <a:avLst/>
            </a:prstTxWarp>
            <a:spAutoFit/>
          </a:bodyPr>
          <a:lstStyle/>
          <a:p>
            <a:pPr algn="ctr"/>
            <a:r>
              <a:rPr lang="zh-CN" altLang="en-US" sz="1600" b="1" dirty="0" smtClean="0">
                <a:solidFill>
                  <a:srgbClr val="C00000"/>
                </a:solidFill>
                <a:latin typeface="微软雅黑" pitchFamily="34" charset="-122"/>
                <a:ea typeface="微软雅黑" pitchFamily="34" charset="-122"/>
              </a:rPr>
              <a:t>教研、生活</a:t>
            </a:r>
            <a:endParaRPr lang="en-US" sz="1600" b="1" dirty="0">
              <a:solidFill>
                <a:srgbClr val="C00000"/>
              </a:solidFill>
              <a:latin typeface="微软雅黑" pitchFamily="34" charset="-122"/>
              <a:ea typeface="微软雅黑" pitchFamily="34" charset="-122"/>
            </a:endParaRPr>
          </a:p>
        </p:txBody>
      </p:sp>
      <p:sp>
        <p:nvSpPr>
          <p:cNvPr id="215" name="TextBox 21"/>
          <p:cNvSpPr txBox="1">
            <a:spLocks noChangeArrowheads="1"/>
          </p:cNvSpPr>
          <p:nvPr/>
        </p:nvSpPr>
        <p:spPr bwMode="auto">
          <a:xfrm>
            <a:off x="5224359" y="4576494"/>
            <a:ext cx="725964" cy="136695"/>
          </a:xfrm>
          <a:prstGeom prst="rect">
            <a:avLst/>
          </a:prstGeom>
          <a:noFill/>
          <a:ln w="9525">
            <a:noFill/>
            <a:miter lim="800000"/>
            <a:headEnd/>
            <a:tailEnd/>
          </a:ln>
        </p:spPr>
        <p:txBody>
          <a:bodyPr wrap="none">
            <a:prstTxWarp prst="textPlain">
              <a:avLst/>
            </a:prstTxWarp>
            <a:spAutoFit/>
          </a:bodyPr>
          <a:lstStyle/>
          <a:p>
            <a:pPr algn="ctr"/>
            <a:r>
              <a:rPr lang="zh-CN" altLang="en-US" sz="1600" b="1" dirty="0" smtClean="0">
                <a:solidFill>
                  <a:srgbClr val="C00000"/>
                </a:solidFill>
                <a:latin typeface="微软雅黑" pitchFamily="34" charset="-122"/>
                <a:ea typeface="微软雅黑" pitchFamily="34" charset="-122"/>
              </a:rPr>
              <a:t>生产、运营</a:t>
            </a:r>
            <a:endParaRPr lang="en-US" sz="1600" b="1" dirty="0">
              <a:solidFill>
                <a:srgbClr val="C00000"/>
              </a:solidFill>
              <a:latin typeface="微软雅黑" pitchFamily="34" charset="-122"/>
              <a:ea typeface="微软雅黑" pitchFamily="34" charset="-122"/>
            </a:endParaRPr>
          </a:p>
        </p:txBody>
      </p:sp>
      <p:sp>
        <p:nvSpPr>
          <p:cNvPr id="216" name="TextBox 21"/>
          <p:cNvSpPr txBox="1">
            <a:spLocks noChangeArrowheads="1"/>
          </p:cNvSpPr>
          <p:nvPr/>
        </p:nvSpPr>
        <p:spPr bwMode="auto">
          <a:xfrm>
            <a:off x="672530" y="899844"/>
            <a:ext cx="725964" cy="136695"/>
          </a:xfrm>
          <a:prstGeom prst="rect">
            <a:avLst/>
          </a:prstGeom>
          <a:noFill/>
          <a:ln w="9525">
            <a:noFill/>
            <a:miter lim="800000"/>
            <a:headEnd/>
            <a:tailEnd/>
          </a:ln>
        </p:spPr>
        <p:txBody>
          <a:bodyPr wrap="none">
            <a:prstTxWarp prst="textPlain">
              <a:avLst/>
            </a:prstTxWarp>
            <a:spAutoFit/>
          </a:bodyPr>
          <a:lstStyle/>
          <a:p>
            <a:pPr algn="ctr"/>
            <a:r>
              <a:rPr lang="zh-CN" altLang="en-US" sz="1600" b="1" dirty="0" smtClean="0">
                <a:solidFill>
                  <a:srgbClr val="C00000"/>
                </a:solidFill>
                <a:latin typeface="微软雅黑" pitchFamily="34" charset="-122"/>
                <a:ea typeface="微软雅黑" pitchFamily="34" charset="-122"/>
              </a:rPr>
              <a:t>管理、决策</a:t>
            </a:r>
            <a:endParaRPr lang="en-US" sz="1600" b="1" dirty="0">
              <a:solidFill>
                <a:srgbClr val="C00000"/>
              </a:solidFill>
              <a:latin typeface="微软雅黑" pitchFamily="34" charset="-122"/>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4"/>
          <p:cNvPicPr>
            <a:picLocks noChangeAspect="1" noChangeArrowheads="1"/>
          </p:cNvPicPr>
          <p:nvPr/>
        </p:nvPicPr>
        <p:blipFill>
          <a:blip r:embed="rId2" cstate="print"/>
          <a:srcRect/>
          <a:stretch>
            <a:fillRect/>
          </a:stretch>
        </p:blipFill>
        <p:spPr bwMode="auto">
          <a:xfrm>
            <a:off x="2765255" y="2331556"/>
            <a:ext cx="3619840" cy="2140120"/>
          </a:xfrm>
          <a:prstGeom prst="rect">
            <a:avLst/>
          </a:prstGeom>
          <a:noFill/>
          <a:ln w="9525">
            <a:noFill/>
            <a:miter lim="800000"/>
            <a:headEnd/>
            <a:tailEnd/>
          </a:ln>
        </p:spPr>
      </p:pic>
      <p:sp>
        <p:nvSpPr>
          <p:cNvPr id="5" name="矩形 4"/>
          <p:cNvSpPr/>
          <p:nvPr/>
        </p:nvSpPr>
        <p:spPr>
          <a:xfrm>
            <a:off x="2769758" y="1624011"/>
            <a:ext cx="1306586"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zh-CN" altLang="en-US" sz="1600" dirty="0" smtClean="0">
                <a:solidFill>
                  <a:schemeClr val="bg1"/>
                </a:solidFill>
                <a:latin typeface="+mn-lt"/>
                <a:ea typeface="微软雅黑" pitchFamily="34" charset="-122"/>
                <a:cs typeface="Arial" pitchFamily="34" charset="0"/>
                <a:sym typeface="Arial" pitchFamily="34" charset="0"/>
              </a:rPr>
              <a:t>防病毒系统</a:t>
            </a:r>
          </a:p>
        </p:txBody>
      </p:sp>
      <p:sp>
        <p:nvSpPr>
          <p:cNvPr id="7" name="矩形 6"/>
          <p:cNvSpPr/>
          <p:nvPr/>
        </p:nvSpPr>
        <p:spPr>
          <a:xfrm>
            <a:off x="4093910" y="1624011"/>
            <a:ext cx="606277"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en-US" altLang="zh-CN" sz="1600" dirty="0" smtClean="0">
                <a:solidFill>
                  <a:schemeClr val="bg1"/>
                </a:solidFill>
                <a:latin typeface="+mn-lt"/>
                <a:ea typeface="微软雅黑" pitchFamily="34" charset="-122"/>
                <a:cs typeface="Arial" pitchFamily="34" charset="0"/>
                <a:sym typeface="Arial" pitchFamily="34" charset="0"/>
              </a:rPr>
              <a:t>AD</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8" name="矩形 7"/>
          <p:cNvSpPr/>
          <p:nvPr/>
        </p:nvSpPr>
        <p:spPr>
          <a:xfrm>
            <a:off x="4714875" y="1624010"/>
            <a:ext cx="839891"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en-US" altLang="zh-CN" sz="1600" dirty="0" smtClean="0">
                <a:solidFill>
                  <a:schemeClr val="bg1"/>
                </a:solidFill>
                <a:latin typeface="+mn-lt"/>
                <a:ea typeface="微软雅黑" pitchFamily="34" charset="-122"/>
                <a:cs typeface="Arial" pitchFamily="34" charset="0"/>
                <a:sym typeface="Arial" pitchFamily="34" charset="0"/>
              </a:rPr>
              <a:t>DHCP</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9" name="矩形 8"/>
          <p:cNvSpPr/>
          <p:nvPr/>
        </p:nvSpPr>
        <p:spPr>
          <a:xfrm>
            <a:off x="5571858" y="1624009"/>
            <a:ext cx="802532"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en-US" altLang="zh-CN" sz="1600" dirty="0" smtClean="0">
                <a:solidFill>
                  <a:schemeClr val="bg1"/>
                </a:solidFill>
                <a:latin typeface="+mn-lt"/>
                <a:ea typeface="微软雅黑" pitchFamily="34" charset="-122"/>
                <a:cs typeface="Arial" pitchFamily="34" charset="0"/>
                <a:sym typeface="Arial" pitchFamily="34" charset="0"/>
              </a:rPr>
              <a:t>DNS</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10" name="矩形 9"/>
          <p:cNvSpPr/>
          <p:nvPr/>
        </p:nvSpPr>
        <p:spPr>
          <a:xfrm>
            <a:off x="2769758" y="1268546"/>
            <a:ext cx="1212582"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zh-CN" altLang="en-US" sz="1600" dirty="0" smtClean="0">
                <a:solidFill>
                  <a:schemeClr val="bg1"/>
                </a:solidFill>
                <a:latin typeface="+mn-lt"/>
                <a:ea typeface="微软雅黑" pitchFamily="34" charset="-122"/>
                <a:cs typeface="Arial" pitchFamily="34" charset="0"/>
                <a:sym typeface="Arial" pitchFamily="34" charset="0"/>
              </a:rPr>
              <a:t>财务管理</a:t>
            </a:r>
          </a:p>
        </p:txBody>
      </p:sp>
      <p:sp>
        <p:nvSpPr>
          <p:cNvPr id="12" name="矩形 11"/>
          <p:cNvSpPr/>
          <p:nvPr/>
        </p:nvSpPr>
        <p:spPr>
          <a:xfrm>
            <a:off x="3999435" y="1268546"/>
            <a:ext cx="1136591"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zh-CN" altLang="en-US" sz="1600" dirty="0" smtClean="0">
                <a:solidFill>
                  <a:schemeClr val="bg1"/>
                </a:solidFill>
                <a:latin typeface="+mn-lt"/>
                <a:ea typeface="微软雅黑" pitchFamily="34" charset="-122"/>
                <a:cs typeface="Arial" pitchFamily="34" charset="0"/>
                <a:sym typeface="Arial" pitchFamily="34" charset="0"/>
              </a:rPr>
              <a:t>邮件系统</a:t>
            </a:r>
          </a:p>
        </p:txBody>
      </p:sp>
      <p:sp>
        <p:nvSpPr>
          <p:cNvPr id="13" name="矩形 12"/>
          <p:cNvSpPr/>
          <p:nvPr/>
        </p:nvSpPr>
        <p:spPr>
          <a:xfrm>
            <a:off x="5153114" y="1268545"/>
            <a:ext cx="1222058"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zh-CN" altLang="en-US" sz="1600" dirty="0" smtClean="0">
                <a:solidFill>
                  <a:schemeClr val="bg1"/>
                </a:solidFill>
                <a:latin typeface="+mn-lt"/>
                <a:ea typeface="微软雅黑" pitchFamily="34" charset="-122"/>
                <a:cs typeface="Arial" pitchFamily="34" charset="0"/>
                <a:sym typeface="Arial" pitchFamily="34" charset="0"/>
              </a:rPr>
              <a:t>门户网站</a:t>
            </a:r>
          </a:p>
        </p:txBody>
      </p:sp>
      <p:sp>
        <p:nvSpPr>
          <p:cNvPr id="15" name="矩形 14"/>
          <p:cNvSpPr/>
          <p:nvPr/>
        </p:nvSpPr>
        <p:spPr>
          <a:xfrm>
            <a:off x="2782912" y="910857"/>
            <a:ext cx="1190441"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en-US" altLang="zh-CN" sz="1600" dirty="0" smtClean="0">
                <a:solidFill>
                  <a:schemeClr val="bg1"/>
                </a:solidFill>
                <a:latin typeface="+mn-lt"/>
                <a:ea typeface="微软雅黑" pitchFamily="34" charset="-122"/>
                <a:cs typeface="Arial" pitchFamily="34" charset="0"/>
                <a:sym typeface="Arial" pitchFamily="34" charset="0"/>
              </a:rPr>
              <a:t>URP</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16" name="矩形 15"/>
          <p:cNvSpPr/>
          <p:nvPr/>
        </p:nvSpPr>
        <p:spPr>
          <a:xfrm>
            <a:off x="3994064" y="910857"/>
            <a:ext cx="1120861"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en-US" altLang="zh-CN" sz="1600" dirty="0" smtClean="0">
                <a:solidFill>
                  <a:schemeClr val="bg1"/>
                </a:solidFill>
                <a:latin typeface="+mn-lt"/>
                <a:ea typeface="微软雅黑" pitchFamily="34" charset="-122"/>
                <a:cs typeface="Arial" pitchFamily="34" charset="0"/>
                <a:sym typeface="Arial" pitchFamily="34" charset="0"/>
              </a:rPr>
              <a:t>LMS</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18" name="矩形 17"/>
          <p:cNvSpPr/>
          <p:nvPr/>
        </p:nvSpPr>
        <p:spPr>
          <a:xfrm>
            <a:off x="5143500" y="910856"/>
            <a:ext cx="1238249"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en-US" altLang="zh-CN" sz="1600" dirty="0" smtClean="0">
                <a:solidFill>
                  <a:schemeClr val="bg1"/>
                </a:solidFill>
                <a:latin typeface="+mn-lt"/>
                <a:ea typeface="微软雅黑" pitchFamily="34" charset="-122"/>
                <a:cs typeface="Arial" pitchFamily="34" charset="0"/>
                <a:sym typeface="Arial" pitchFamily="34" charset="0"/>
              </a:rPr>
              <a:t>TMS</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20" name="矩形 19"/>
          <p:cNvSpPr/>
          <p:nvPr/>
        </p:nvSpPr>
        <p:spPr>
          <a:xfrm>
            <a:off x="2769758" y="1977847"/>
            <a:ext cx="1212582"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zh-CN" altLang="en-US" sz="1600" dirty="0" smtClean="0">
                <a:solidFill>
                  <a:schemeClr val="bg1"/>
                </a:solidFill>
                <a:ea typeface="微软雅黑" pitchFamily="34" charset="-122"/>
                <a:cs typeface="Arial" pitchFamily="34" charset="0"/>
                <a:sym typeface="Arial" pitchFamily="34" charset="0"/>
              </a:rPr>
              <a:t>资源库</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21" name="矩形 20"/>
          <p:cNvSpPr/>
          <p:nvPr/>
        </p:nvSpPr>
        <p:spPr>
          <a:xfrm>
            <a:off x="3999435" y="1977847"/>
            <a:ext cx="1136591"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zh-CN" altLang="en-US" sz="1600" dirty="0" smtClean="0">
                <a:solidFill>
                  <a:schemeClr val="bg1"/>
                </a:solidFill>
                <a:ea typeface="微软雅黑" pitchFamily="34" charset="-122"/>
                <a:cs typeface="Arial" pitchFamily="34" charset="0"/>
                <a:sym typeface="Arial" pitchFamily="34" charset="0"/>
              </a:rPr>
              <a:t>数据库</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22" name="矩形 21"/>
          <p:cNvSpPr/>
          <p:nvPr/>
        </p:nvSpPr>
        <p:spPr>
          <a:xfrm>
            <a:off x="5153114" y="1977846"/>
            <a:ext cx="1222058" cy="338554"/>
          </a:xfrm>
          <a:prstGeom prst="rect">
            <a:avLst/>
          </a:prstGeom>
          <a:solidFill>
            <a:schemeClr val="tx1">
              <a:lumMod val="50000"/>
              <a:lumOff val="50000"/>
            </a:schemeClr>
          </a:solidFill>
        </p:spPr>
        <p:txBody>
          <a:bodyPr wrap="square" anchor="ctr">
            <a:spAutoFit/>
          </a:bodyPr>
          <a:lstStyle/>
          <a:p>
            <a:pPr algn="ctr" eaLnBrk="0" hangingPunct="0">
              <a:buClr>
                <a:srgbClr val="990000"/>
              </a:buClr>
            </a:pPr>
            <a:r>
              <a:rPr lang="en-US" altLang="zh-CN" sz="1600" dirty="0" smtClean="0">
                <a:solidFill>
                  <a:schemeClr val="bg1"/>
                </a:solidFill>
                <a:latin typeface="+mn-lt"/>
                <a:ea typeface="微软雅黑" pitchFamily="34" charset="-122"/>
                <a:cs typeface="Arial" pitchFamily="34" charset="0"/>
                <a:sym typeface="Arial" pitchFamily="34" charset="0"/>
              </a:rPr>
              <a:t>……</a:t>
            </a:r>
            <a:endParaRPr lang="zh-CN" altLang="en-US" sz="1600" dirty="0" smtClean="0">
              <a:solidFill>
                <a:schemeClr val="bg1"/>
              </a:solidFill>
              <a:latin typeface="+mn-lt"/>
              <a:ea typeface="微软雅黑" pitchFamily="34" charset="-122"/>
              <a:cs typeface="Arial" pitchFamily="34" charset="0"/>
              <a:sym typeface="Arial" pitchFamily="34" charset="0"/>
            </a:endParaRPr>
          </a:p>
        </p:txBody>
      </p:sp>
      <p:sp>
        <p:nvSpPr>
          <p:cNvPr id="23" name="AutoShape 44"/>
          <p:cNvSpPr>
            <a:spLocks noChangeArrowheads="1"/>
          </p:cNvSpPr>
          <p:nvPr/>
        </p:nvSpPr>
        <p:spPr bwMode="auto">
          <a:xfrm>
            <a:off x="361513" y="916605"/>
            <a:ext cx="2347504" cy="360000"/>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r>
              <a:rPr lang="zh-CN" altLang="en-US" sz="1600" dirty="0" smtClean="0">
                <a:solidFill>
                  <a:prstClr val="white"/>
                </a:solidFill>
                <a:latin typeface="微软雅黑" pitchFamily="34" charset="-122"/>
                <a:ea typeface="微软雅黑" pitchFamily="34" charset="-122"/>
                <a:cs typeface="Arial" pitchFamily="34" charset="0"/>
                <a:sym typeface="Lucida Grande" charset="0"/>
              </a:rPr>
              <a:t>资源分散</a:t>
            </a:r>
            <a:endParaRPr lang="zh-CN" altLang="en-US" sz="1600" dirty="0">
              <a:solidFill>
                <a:prstClr val="white"/>
              </a:solidFill>
              <a:latin typeface="微软雅黑" pitchFamily="34" charset="-122"/>
              <a:ea typeface="微软雅黑" pitchFamily="34" charset="-122"/>
              <a:cs typeface="Arial" pitchFamily="34" charset="0"/>
            </a:endParaRPr>
          </a:p>
        </p:txBody>
      </p:sp>
      <p:sp>
        <p:nvSpPr>
          <p:cNvPr id="24" name="同侧圆角矩形 23"/>
          <p:cNvSpPr/>
          <p:nvPr/>
        </p:nvSpPr>
        <p:spPr bwMode="auto">
          <a:xfrm>
            <a:off x="358451" y="1270585"/>
            <a:ext cx="2342020" cy="1401178"/>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kern="0" dirty="0">
              <a:solidFill>
                <a:srgbClr val="5F5F5F"/>
              </a:solidFill>
              <a:latin typeface="微软雅黑" pitchFamily="34" charset="-122"/>
              <a:ea typeface="微软雅黑" pitchFamily="34" charset="-122"/>
              <a:cs typeface="Arial" pitchFamily="34" charset="0"/>
            </a:endParaRPr>
          </a:p>
        </p:txBody>
      </p:sp>
      <p:sp>
        <p:nvSpPr>
          <p:cNvPr id="25" name="矩形 24"/>
          <p:cNvSpPr/>
          <p:nvPr/>
        </p:nvSpPr>
        <p:spPr>
          <a:xfrm>
            <a:off x="1162413" y="1465873"/>
            <a:ext cx="1520966" cy="1041311"/>
          </a:xfrm>
          <a:prstGeom prst="rect">
            <a:avLst/>
          </a:prstGeom>
        </p:spPr>
        <p:txBody>
          <a:bodyPr wrap="square">
            <a:spAutoFit/>
          </a:bodyPr>
          <a:lstStyle/>
          <a:p>
            <a:pPr marL="177800" indent="-177800">
              <a:spcBef>
                <a:spcPts val="200"/>
              </a:spcBef>
              <a:buClr>
                <a:schemeClr val="tx1">
                  <a:lumMod val="50000"/>
                  <a:lumOff val="50000"/>
                </a:schemeClr>
              </a:buClr>
              <a:buSzPct val="70000"/>
              <a:buFont typeface="Wingdings" pitchFamily="2" charset="2"/>
              <a:buChar char="l"/>
            </a:pPr>
            <a:r>
              <a:rPr lang="zh-CN" altLang="en-US" sz="1200" dirty="0" smtClean="0">
                <a:solidFill>
                  <a:schemeClr val="tx1">
                    <a:lumMod val="75000"/>
                    <a:lumOff val="25000"/>
                  </a:schemeClr>
                </a:solidFill>
                <a:latin typeface="微软雅黑" pitchFamily="34" charset="-122"/>
                <a:ea typeface="微软雅黑" pitchFamily="34" charset="-122"/>
              </a:rPr>
              <a:t>基础设施重复建设；</a:t>
            </a:r>
            <a:endParaRPr lang="en-US" altLang="zh-CN" sz="1200" dirty="0" smtClean="0">
              <a:solidFill>
                <a:schemeClr val="tx1">
                  <a:lumMod val="75000"/>
                  <a:lumOff val="25000"/>
                </a:schemeClr>
              </a:solidFill>
              <a:latin typeface="微软雅黑" pitchFamily="34" charset="-122"/>
              <a:ea typeface="微软雅黑" pitchFamily="34" charset="-122"/>
            </a:endParaRPr>
          </a:p>
          <a:p>
            <a:pPr marL="177800" indent="-177800">
              <a:spcBef>
                <a:spcPts val="200"/>
              </a:spcBef>
              <a:buClr>
                <a:schemeClr val="tx1">
                  <a:lumMod val="50000"/>
                  <a:lumOff val="50000"/>
                </a:schemeClr>
              </a:buClr>
              <a:buSzPct val="70000"/>
              <a:buFont typeface="Wingdings" pitchFamily="2" charset="2"/>
              <a:buChar char="l"/>
            </a:pPr>
            <a:r>
              <a:rPr lang="zh-CN" altLang="en-US" sz="1200" dirty="0" smtClean="0">
                <a:solidFill>
                  <a:schemeClr val="tx1">
                    <a:lumMod val="75000"/>
                    <a:lumOff val="25000"/>
                  </a:schemeClr>
                </a:solidFill>
                <a:latin typeface="微软雅黑" pitchFamily="34" charset="-122"/>
                <a:ea typeface="微软雅黑" pitchFamily="34" charset="-122"/>
              </a:rPr>
              <a:t>运维成本不断增加，达到</a:t>
            </a:r>
            <a:r>
              <a:rPr lang="en-US" altLang="zh-CN" sz="1200" dirty="0" smtClean="0">
                <a:solidFill>
                  <a:schemeClr val="tx1">
                    <a:lumMod val="75000"/>
                    <a:lumOff val="25000"/>
                  </a:schemeClr>
                </a:solidFill>
                <a:latin typeface="微软雅黑" pitchFamily="34" charset="-122"/>
                <a:ea typeface="微软雅黑" pitchFamily="34" charset="-122"/>
              </a:rPr>
              <a:t>IT</a:t>
            </a:r>
            <a:r>
              <a:rPr lang="zh-CN" altLang="en-US" sz="1200" dirty="0" smtClean="0">
                <a:solidFill>
                  <a:schemeClr val="tx1">
                    <a:lumMod val="75000"/>
                    <a:lumOff val="25000"/>
                  </a:schemeClr>
                </a:solidFill>
                <a:latin typeface="微软雅黑" pitchFamily="34" charset="-122"/>
                <a:ea typeface="微软雅黑" pitchFamily="34" charset="-122"/>
              </a:rPr>
              <a:t>支出的</a:t>
            </a:r>
            <a:r>
              <a:rPr lang="en-US" altLang="zh-CN" sz="1200" b="1" dirty="0" smtClean="0">
                <a:solidFill>
                  <a:srgbClr val="C00000"/>
                </a:solidFill>
                <a:latin typeface="微软雅黑" pitchFamily="34" charset="-122"/>
                <a:ea typeface="微软雅黑" pitchFamily="34" charset="-122"/>
              </a:rPr>
              <a:t>50%</a:t>
            </a:r>
          </a:p>
        </p:txBody>
      </p:sp>
      <p:pic>
        <p:nvPicPr>
          <p:cNvPr id="26" name="Picture 4" descr="F:\PIC\16：10_PPT_pic\ICOS\Coin-icon.png"/>
          <p:cNvPicPr>
            <a:picLocks noChangeAspect="1" noChangeArrowheads="1"/>
          </p:cNvPicPr>
          <p:nvPr/>
        </p:nvPicPr>
        <p:blipFill>
          <a:blip r:embed="rId3" cstate="print"/>
          <a:srcRect/>
          <a:stretch>
            <a:fillRect/>
          </a:stretch>
        </p:blipFill>
        <p:spPr bwMode="auto">
          <a:xfrm>
            <a:off x="330200" y="1543119"/>
            <a:ext cx="950309" cy="950309"/>
          </a:xfrm>
          <a:prstGeom prst="rect">
            <a:avLst/>
          </a:prstGeom>
          <a:noFill/>
        </p:spPr>
      </p:pic>
      <p:sp>
        <p:nvSpPr>
          <p:cNvPr id="27" name="AutoShape 44"/>
          <p:cNvSpPr>
            <a:spLocks noChangeArrowheads="1"/>
          </p:cNvSpPr>
          <p:nvPr/>
        </p:nvSpPr>
        <p:spPr bwMode="auto">
          <a:xfrm>
            <a:off x="6455925" y="916605"/>
            <a:ext cx="2347504" cy="360000"/>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r>
              <a:rPr lang="zh-CN" altLang="en-US" sz="1600" dirty="0" smtClean="0">
                <a:solidFill>
                  <a:prstClr val="white"/>
                </a:solidFill>
                <a:latin typeface="微软雅黑" pitchFamily="34" charset="-122"/>
                <a:ea typeface="微软雅黑" pitchFamily="34" charset="-122"/>
                <a:cs typeface="Arial" pitchFamily="34" charset="0"/>
              </a:rPr>
              <a:t>业务上线周期长</a:t>
            </a:r>
            <a:endParaRPr lang="zh-CN" altLang="en-US" sz="1600" dirty="0">
              <a:solidFill>
                <a:prstClr val="white"/>
              </a:solidFill>
              <a:latin typeface="微软雅黑" pitchFamily="34" charset="-122"/>
              <a:ea typeface="微软雅黑" pitchFamily="34" charset="-122"/>
              <a:cs typeface="Arial" pitchFamily="34" charset="0"/>
            </a:endParaRPr>
          </a:p>
        </p:txBody>
      </p:sp>
      <p:sp>
        <p:nvSpPr>
          <p:cNvPr id="28" name="同侧圆角矩形 27"/>
          <p:cNvSpPr/>
          <p:nvPr/>
        </p:nvSpPr>
        <p:spPr bwMode="auto">
          <a:xfrm>
            <a:off x="6452863" y="1270585"/>
            <a:ext cx="2342020" cy="1401178"/>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kern="0" dirty="0">
              <a:solidFill>
                <a:srgbClr val="5F5F5F"/>
              </a:solidFill>
              <a:latin typeface="微软雅黑" pitchFamily="34" charset="-122"/>
              <a:ea typeface="微软雅黑" pitchFamily="34" charset="-122"/>
              <a:cs typeface="Arial" pitchFamily="34" charset="0"/>
            </a:endParaRPr>
          </a:p>
        </p:txBody>
      </p:sp>
      <p:sp>
        <p:nvSpPr>
          <p:cNvPr id="29" name="矩形 28"/>
          <p:cNvSpPr/>
          <p:nvPr/>
        </p:nvSpPr>
        <p:spPr>
          <a:xfrm>
            <a:off x="7256825" y="1465873"/>
            <a:ext cx="1520966" cy="1041311"/>
          </a:xfrm>
          <a:prstGeom prst="rect">
            <a:avLst/>
          </a:prstGeom>
        </p:spPr>
        <p:txBody>
          <a:bodyPr wrap="square">
            <a:spAutoFit/>
          </a:bodyPr>
          <a:lstStyle/>
          <a:p>
            <a:pPr marL="177800" indent="-177800">
              <a:spcBef>
                <a:spcPts val="200"/>
              </a:spcBef>
              <a:buClr>
                <a:schemeClr val="tx1">
                  <a:lumMod val="50000"/>
                  <a:lumOff val="50000"/>
                </a:schemeClr>
              </a:buClr>
              <a:buSzPct val="70000"/>
              <a:buFont typeface="Wingdings" pitchFamily="2" charset="2"/>
              <a:buChar char="l"/>
            </a:pPr>
            <a:r>
              <a:rPr lang="zh-CN" altLang="en-US" sz="1200" dirty="0" smtClean="0">
                <a:solidFill>
                  <a:schemeClr val="tx1">
                    <a:lumMod val="75000"/>
                    <a:lumOff val="25000"/>
                  </a:schemeClr>
                </a:solidFill>
                <a:latin typeface="微软雅黑" pitchFamily="34" charset="-122"/>
                <a:ea typeface="微软雅黑" pitchFamily="34" charset="-122"/>
              </a:rPr>
              <a:t>从硬件选型采购到软件安装部署，</a:t>
            </a:r>
            <a:r>
              <a:rPr lang="zh-CN" altLang="en-US" sz="1200" b="1" dirty="0" smtClean="0">
                <a:solidFill>
                  <a:srgbClr val="C00000"/>
                </a:solidFill>
                <a:latin typeface="微软雅黑" pitchFamily="34" charset="-122"/>
                <a:ea typeface="微软雅黑" pitchFamily="34" charset="-122"/>
              </a:rPr>
              <a:t>流程复杂</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smtClean="0">
              <a:solidFill>
                <a:schemeClr val="tx1">
                  <a:lumMod val="75000"/>
                  <a:lumOff val="25000"/>
                </a:schemeClr>
              </a:solidFill>
              <a:latin typeface="微软雅黑" pitchFamily="34" charset="-122"/>
              <a:ea typeface="微软雅黑" pitchFamily="34" charset="-122"/>
            </a:endParaRPr>
          </a:p>
          <a:p>
            <a:pPr marL="177800" indent="-177800">
              <a:spcBef>
                <a:spcPts val="200"/>
              </a:spcBef>
              <a:buClr>
                <a:schemeClr val="tx1">
                  <a:lumMod val="50000"/>
                  <a:lumOff val="50000"/>
                </a:schemeClr>
              </a:buClr>
              <a:buSzPct val="70000"/>
              <a:buFont typeface="Wingdings" pitchFamily="2" charset="2"/>
              <a:buChar char="l"/>
            </a:pPr>
            <a:r>
              <a:rPr lang="zh-CN" altLang="en-US" sz="1200" dirty="0" smtClean="0">
                <a:solidFill>
                  <a:schemeClr val="tx1">
                    <a:lumMod val="75000"/>
                    <a:lumOff val="25000"/>
                  </a:schemeClr>
                </a:solidFill>
                <a:latin typeface="微软雅黑" pitchFamily="34" charset="-122"/>
                <a:ea typeface="微软雅黑" pitchFamily="34" charset="-122"/>
              </a:rPr>
              <a:t>新业务平均上线周期</a:t>
            </a:r>
            <a:r>
              <a:rPr lang="en-US" altLang="zh-CN" sz="1200" b="1" dirty="0" smtClean="0">
                <a:solidFill>
                  <a:srgbClr val="C00000"/>
                </a:solidFill>
                <a:latin typeface="微软雅黑" pitchFamily="34" charset="-122"/>
                <a:ea typeface="微软雅黑" pitchFamily="34" charset="-122"/>
              </a:rPr>
              <a:t>90</a:t>
            </a:r>
            <a:r>
              <a:rPr lang="zh-CN" altLang="en-US" sz="1200" b="1" dirty="0" smtClean="0">
                <a:solidFill>
                  <a:srgbClr val="C00000"/>
                </a:solidFill>
                <a:latin typeface="微软雅黑" pitchFamily="34" charset="-122"/>
                <a:ea typeface="微软雅黑" pitchFamily="34" charset="-122"/>
              </a:rPr>
              <a:t>天</a:t>
            </a:r>
            <a:endParaRPr lang="en-US" altLang="zh-CN" sz="1200" b="1" dirty="0" smtClean="0">
              <a:solidFill>
                <a:srgbClr val="C00000"/>
              </a:solidFill>
              <a:latin typeface="微软雅黑" pitchFamily="34" charset="-122"/>
              <a:ea typeface="微软雅黑" pitchFamily="34" charset="-122"/>
            </a:endParaRPr>
          </a:p>
        </p:txBody>
      </p:sp>
      <p:pic>
        <p:nvPicPr>
          <p:cNvPr id="31" name="Picture 4" descr="F:\PIC\16：10_PPT_pic\ICOS\Apps-preferences-system-time-icon.png"/>
          <p:cNvPicPr>
            <a:picLocks noChangeAspect="1" noChangeArrowheads="1"/>
          </p:cNvPicPr>
          <p:nvPr/>
        </p:nvPicPr>
        <p:blipFill>
          <a:blip r:embed="rId4" cstate="print"/>
          <a:srcRect/>
          <a:stretch>
            <a:fillRect/>
          </a:stretch>
        </p:blipFill>
        <p:spPr bwMode="auto">
          <a:xfrm>
            <a:off x="6528984" y="1574649"/>
            <a:ext cx="803307" cy="803307"/>
          </a:xfrm>
          <a:prstGeom prst="rect">
            <a:avLst/>
          </a:prstGeom>
          <a:noFill/>
        </p:spPr>
      </p:pic>
      <p:sp>
        <p:nvSpPr>
          <p:cNvPr id="30" name="AutoShape 44"/>
          <p:cNvSpPr>
            <a:spLocks noChangeArrowheads="1"/>
          </p:cNvSpPr>
          <p:nvPr/>
        </p:nvSpPr>
        <p:spPr bwMode="auto">
          <a:xfrm>
            <a:off x="364384" y="2731585"/>
            <a:ext cx="2347504" cy="360000"/>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r>
              <a:rPr lang="zh-CN" altLang="en-US" sz="1600" dirty="0" smtClean="0">
                <a:solidFill>
                  <a:prstClr val="white"/>
                </a:solidFill>
                <a:latin typeface="微软雅黑" pitchFamily="34" charset="-122"/>
                <a:ea typeface="微软雅黑" pitchFamily="34" charset="-122"/>
                <a:cs typeface="Arial" pitchFamily="34" charset="0"/>
              </a:rPr>
              <a:t>资源利用率低</a:t>
            </a:r>
            <a:endParaRPr lang="zh-CN" altLang="en-US" sz="1600" dirty="0">
              <a:solidFill>
                <a:prstClr val="white"/>
              </a:solidFill>
              <a:latin typeface="微软雅黑" pitchFamily="34" charset="-122"/>
              <a:ea typeface="微软雅黑" pitchFamily="34" charset="-122"/>
              <a:cs typeface="Arial" pitchFamily="34" charset="0"/>
            </a:endParaRPr>
          </a:p>
        </p:txBody>
      </p:sp>
      <p:sp>
        <p:nvSpPr>
          <p:cNvPr id="32" name="同侧圆角矩形 31"/>
          <p:cNvSpPr/>
          <p:nvPr/>
        </p:nvSpPr>
        <p:spPr bwMode="auto">
          <a:xfrm>
            <a:off x="361322" y="3085565"/>
            <a:ext cx="2342020" cy="1401178"/>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kern="0" dirty="0">
              <a:solidFill>
                <a:srgbClr val="5F5F5F"/>
              </a:solidFill>
              <a:latin typeface="微软雅黑" pitchFamily="34" charset="-122"/>
              <a:ea typeface="微软雅黑" pitchFamily="34" charset="-122"/>
              <a:cs typeface="Arial" pitchFamily="34" charset="0"/>
            </a:endParaRPr>
          </a:p>
        </p:txBody>
      </p:sp>
      <p:sp>
        <p:nvSpPr>
          <p:cNvPr id="33" name="矩形 32"/>
          <p:cNvSpPr/>
          <p:nvPr/>
        </p:nvSpPr>
        <p:spPr>
          <a:xfrm>
            <a:off x="1165284" y="3280853"/>
            <a:ext cx="1520966" cy="1041311"/>
          </a:xfrm>
          <a:prstGeom prst="rect">
            <a:avLst/>
          </a:prstGeom>
        </p:spPr>
        <p:txBody>
          <a:bodyPr wrap="square">
            <a:spAutoFit/>
          </a:bodyPr>
          <a:lstStyle/>
          <a:p>
            <a:pPr marL="177800" indent="-177800">
              <a:spcBef>
                <a:spcPts val="200"/>
              </a:spcBef>
              <a:buClr>
                <a:schemeClr val="tx1">
                  <a:lumMod val="50000"/>
                  <a:lumOff val="50000"/>
                </a:schemeClr>
              </a:buClr>
              <a:buSzPct val="70000"/>
              <a:buFont typeface="Wingdings" pitchFamily="2" charset="2"/>
              <a:buChar char="l"/>
            </a:pPr>
            <a:r>
              <a:rPr lang="zh-CN" altLang="en-US" sz="1200" dirty="0" smtClean="0">
                <a:solidFill>
                  <a:schemeClr val="tx1">
                    <a:lumMod val="75000"/>
                    <a:lumOff val="25000"/>
                  </a:schemeClr>
                </a:solidFill>
                <a:latin typeface="微软雅黑" pitchFamily="34" charset="-122"/>
                <a:ea typeface="微软雅黑" pitchFamily="34" charset="-122"/>
              </a:rPr>
              <a:t>并发需求大，均需按照业务高峰规划；</a:t>
            </a:r>
            <a:endParaRPr lang="en-US" altLang="zh-CN" sz="1200" dirty="0" smtClean="0">
              <a:solidFill>
                <a:schemeClr val="tx1">
                  <a:lumMod val="75000"/>
                  <a:lumOff val="25000"/>
                </a:schemeClr>
              </a:solidFill>
              <a:latin typeface="微软雅黑" pitchFamily="34" charset="-122"/>
              <a:ea typeface="微软雅黑" pitchFamily="34" charset="-122"/>
            </a:endParaRPr>
          </a:p>
          <a:p>
            <a:pPr marL="177800" indent="-177800">
              <a:spcBef>
                <a:spcPts val="200"/>
              </a:spcBef>
              <a:buClr>
                <a:schemeClr val="tx1">
                  <a:lumMod val="50000"/>
                  <a:lumOff val="50000"/>
                </a:schemeClr>
              </a:buClr>
              <a:buSzPct val="70000"/>
              <a:buFont typeface="Wingdings" pitchFamily="2" charset="2"/>
              <a:buChar char="l"/>
            </a:pPr>
            <a:r>
              <a:rPr lang="zh-CN" altLang="en-US" sz="1200" dirty="0" smtClean="0">
                <a:solidFill>
                  <a:schemeClr val="tx1">
                    <a:lumMod val="75000"/>
                    <a:lumOff val="25000"/>
                  </a:schemeClr>
                </a:solidFill>
                <a:latin typeface="微软雅黑" pitchFamily="34" charset="-122"/>
                <a:ea typeface="微软雅黑" pitchFamily="34" charset="-122"/>
              </a:rPr>
              <a:t>服务器平均资源利用率</a:t>
            </a:r>
            <a:r>
              <a:rPr lang="zh-CN" altLang="en-US" sz="1200" b="1" dirty="0" smtClean="0">
                <a:solidFill>
                  <a:srgbClr val="C00000"/>
                </a:solidFill>
                <a:latin typeface="微软雅黑" pitchFamily="34" charset="-122"/>
                <a:ea typeface="微软雅黑" pitchFamily="34" charset="-122"/>
              </a:rPr>
              <a:t>低于</a:t>
            </a:r>
            <a:r>
              <a:rPr lang="en-US" altLang="zh-CN" sz="1200" b="1" dirty="0" smtClean="0">
                <a:solidFill>
                  <a:srgbClr val="C00000"/>
                </a:solidFill>
                <a:latin typeface="微软雅黑" pitchFamily="34" charset="-122"/>
                <a:ea typeface="微软雅黑" pitchFamily="34" charset="-122"/>
              </a:rPr>
              <a:t>20%</a:t>
            </a:r>
          </a:p>
        </p:txBody>
      </p:sp>
      <p:sp>
        <p:nvSpPr>
          <p:cNvPr id="35" name="AutoShape 44"/>
          <p:cNvSpPr>
            <a:spLocks noChangeArrowheads="1"/>
          </p:cNvSpPr>
          <p:nvPr/>
        </p:nvSpPr>
        <p:spPr bwMode="auto">
          <a:xfrm>
            <a:off x="6455925" y="2731585"/>
            <a:ext cx="2347504" cy="360000"/>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r>
              <a:rPr lang="zh-CN" altLang="en-US" sz="1600" dirty="0" smtClean="0">
                <a:solidFill>
                  <a:prstClr val="white"/>
                </a:solidFill>
                <a:latin typeface="微软雅黑" pitchFamily="34" charset="-122"/>
                <a:ea typeface="微软雅黑" pitchFamily="34" charset="-122"/>
                <a:cs typeface="Arial" pitchFamily="34" charset="0"/>
              </a:rPr>
              <a:t>运维难度大</a:t>
            </a:r>
            <a:endParaRPr lang="zh-CN" altLang="en-US" sz="1600" dirty="0">
              <a:solidFill>
                <a:prstClr val="white"/>
              </a:solidFill>
              <a:latin typeface="微软雅黑" pitchFamily="34" charset="-122"/>
              <a:ea typeface="微软雅黑" pitchFamily="34" charset="-122"/>
              <a:cs typeface="Arial" pitchFamily="34" charset="0"/>
            </a:endParaRPr>
          </a:p>
        </p:txBody>
      </p:sp>
      <p:sp>
        <p:nvSpPr>
          <p:cNvPr id="36" name="同侧圆角矩形 35"/>
          <p:cNvSpPr/>
          <p:nvPr/>
        </p:nvSpPr>
        <p:spPr bwMode="auto">
          <a:xfrm>
            <a:off x="6452863" y="3085565"/>
            <a:ext cx="2342020" cy="1401178"/>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kern="0" dirty="0">
              <a:solidFill>
                <a:srgbClr val="5F5F5F"/>
              </a:solidFill>
              <a:latin typeface="微软雅黑" pitchFamily="34" charset="-122"/>
              <a:ea typeface="微软雅黑" pitchFamily="34" charset="-122"/>
              <a:cs typeface="Arial" pitchFamily="34" charset="0"/>
            </a:endParaRPr>
          </a:p>
        </p:txBody>
      </p:sp>
      <p:sp>
        <p:nvSpPr>
          <p:cNvPr id="37" name="矩形 36"/>
          <p:cNvSpPr/>
          <p:nvPr/>
        </p:nvSpPr>
        <p:spPr>
          <a:xfrm>
            <a:off x="7256825" y="3280853"/>
            <a:ext cx="1520966" cy="856645"/>
          </a:xfrm>
          <a:prstGeom prst="rect">
            <a:avLst/>
          </a:prstGeom>
        </p:spPr>
        <p:txBody>
          <a:bodyPr wrap="square">
            <a:spAutoFit/>
          </a:bodyPr>
          <a:lstStyle/>
          <a:p>
            <a:pPr marL="177800" indent="-177800">
              <a:spcBef>
                <a:spcPts val="200"/>
              </a:spcBef>
              <a:buClr>
                <a:schemeClr val="tx1">
                  <a:lumMod val="50000"/>
                  <a:lumOff val="50000"/>
                </a:schemeClr>
              </a:buClr>
              <a:buSzPct val="70000"/>
              <a:buFont typeface="Wingdings" pitchFamily="2" charset="2"/>
              <a:buChar char="l"/>
            </a:pPr>
            <a:r>
              <a:rPr lang="zh-CN" altLang="en-US" sz="1200" dirty="0" smtClean="0">
                <a:solidFill>
                  <a:schemeClr val="tx1">
                    <a:lumMod val="75000"/>
                    <a:lumOff val="25000"/>
                  </a:schemeClr>
                </a:solidFill>
                <a:latin typeface="微软雅黑" pitchFamily="34" charset="-122"/>
                <a:ea typeface="微软雅黑" pitchFamily="34" charset="-122"/>
              </a:rPr>
              <a:t>设备节点众多难以统一管理；</a:t>
            </a:r>
            <a:endParaRPr lang="en-US" altLang="zh-CN" sz="1200" dirty="0" smtClean="0">
              <a:solidFill>
                <a:schemeClr val="tx1">
                  <a:lumMod val="75000"/>
                  <a:lumOff val="25000"/>
                </a:schemeClr>
              </a:solidFill>
              <a:latin typeface="微软雅黑" pitchFamily="34" charset="-122"/>
              <a:ea typeface="微软雅黑" pitchFamily="34" charset="-122"/>
            </a:endParaRPr>
          </a:p>
          <a:p>
            <a:pPr marL="177800" indent="-177800">
              <a:spcBef>
                <a:spcPts val="200"/>
              </a:spcBef>
              <a:buClr>
                <a:schemeClr val="tx1">
                  <a:lumMod val="50000"/>
                  <a:lumOff val="50000"/>
                </a:schemeClr>
              </a:buClr>
              <a:buSzPct val="70000"/>
              <a:buFont typeface="Wingdings" pitchFamily="2" charset="2"/>
              <a:buChar char="l"/>
            </a:pPr>
            <a:r>
              <a:rPr lang="zh-CN" altLang="en-US" sz="1200" dirty="0" smtClean="0">
                <a:solidFill>
                  <a:schemeClr val="tx1">
                    <a:lumMod val="75000"/>
                    <a:lumOff val="25000"/>
                  </a:schemeClr>
                </a:solidFill>
                <a:latin typeface="微软雅黑" pitchFamily="34" charset="-122"/>
                <a:ea typeface="微软雅黑" pitchFamily="34" charset="-122"/>
              </a:rPr>
              <a:t>多厂家设备运维操作复杂</a:t>
            </a:r>
            <a:endParaRPr lang="en-US" altLang="zh-CN" sz="1200" dirty="0" smtClean="0">
              <a:solidFill>
                <a:schemeClr val="tx1">
                  <a:lumMod val="75000"/>
                  <a:lumOff val="25000"/>
                </a:schemeClr>
              </a:solidFill>
              <a:latin typeface="微软雅黑" pitchFamily="34" charset="-122"/>
              <a:ea typeface="微软雅黑" pitchFamily="34" charset="-122"/>
            </a:endParaRPr>
          </a:p>
        </p:txBody>
      </p:sp>
      <p:pic>
        <p:nvPicPr>
          <p:cNvPr id="39" name="Picture 7" descr="F:\PIC\16：10_PPT_pic\ICOS\Apps-kchart-icon.png"/>
          <p:cNvPicPr>
            <a:picLocks noChangeAspect="1" noChangeArrowheads="1"/>
          </p:cNvPicPr>
          <p:nvPr/>
        </p:nvPicPr>
        <p:blipFill>
          <a:blip r:embed="rId5" cstate="screen"/>
          <a:srcRect/>
          <a:stretch>
            <a:fillRect/>
          </a:stretch>
        </p:blipFill>
        <p:spPr bwMode="auto">
          <a:xfrm>
            <a:off x="355838" y="3306362"/>
            <a:ext cx="891849" cy="891849"/>
          </a:xfrm>
          <a:prstGeom prst="rect">
            <a:avLst/>
          </a:prstGeom>
          <a:noFill/>
        </p:spPr>
      </p:pic>
      <p:pic>
        <p:nvPicPr>
          <p:cNvPr id="40" name="图片 39" descr="20130202113331969_easyicon_cn_128.png"/>
          <p:cNvPicPr>
            <a:picLocks noChangeAspect="1"/>
          </p:cNvPicPr>
          <p:nvPr/>
        </p:nvPicPr>
        <p:blipFill>
          <a:blip r:embed="rId6" cstate="print"/>
          <a:stretch>
            <a:fillRect/>
          </a:stretch>
        </p:blipFill>
        <p:spPr>
          <a:xfrm>
            <a:off x="6500500" y="3371181"/>
            <a:ext cx="886849" cy="886849"/>
          </a:xfrm>
          <a:prstGeom prst="rect">
            <a:avLst/>
          </a:prstGeom>
        </p:spPr>
      </p:pic>
      <p:sp>
        <p:nvSpPr>
          <p:cNvPr id="38" name="Title 2"/>
          <p:cNvSpPr txBox="1">
            <a:spLocks/>
          </p:cNvSpPr>
          <p:nvPr/>
        </p:nvSpPr>
        <p:spPr>
          <a:xfrm>
            <a:off x="229470" y="317711"/>
            <a:ext cx="7632700" cy="479731"/>
          </a:xfrm>
          <a:prstGeom prst="rect">
            <a:avLst/>
          </a:prstGeom>
        </p:spPr>
        <p:txBody>
          <a:bodyPr/>
          <a:lstStyle/>
          <a:p>
            <a:pPr fontAlgn="auto">
              <a:spcBef>
                <a:spcPts val="0"/>
              </a:spcBef>
              <a:spcAft>
                <a:spcPts val="0"/>
              </a:spcAft>
              <a:defRPr/>
            </a:pPr>
            <a:r>
              <a:rPr lang="zh-CN" altLang="en-US" sz="2400" b="1" dirty="0" smtClean="0">
                <a:solidFill>
                  <a:schemeClr val="tx2"/>
                </a:solidFill>
                <a:latin typeface="Arial" pitchFamily="34" charset="0"/>
                <a:ea typeface="微软雅黑" pitchFamily="34" charset="-122"/>
                <a:cs typeface="Arial" pitchFamily="34" charset="0"/>
              </a:rPr>
              <a:t>高校信息化解决方案的现状</a:t>
            </a:r>
            <a:endParaRPr lang="zh-CN" altLang="en-US" sz="2400" b="1" dirty="0" smtClean="0">
              <a:solidFill>
                <a:schemeClr val="tx2"/>
              </a:solidFill>
              <a:latin typeface="微软雅黑" pitchFamily="34" charset="-122"/>
              <a:ea typeface="微软雅黑" pitchFamily="34" charset="-122"/>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Img201108050016_N.JPG"/>
          <p:cNvPicPr>
            <a:picLocks noChangeAspect="1"/>
          </p:cNvPicPr>
          <p:nvPr/>
        </p:nvPicPr>
        <p:blipFill>
          <a:blip r:embed="rId3" cstate="print"/>
          <a:stretch>
            <a:fillRect/>
          </a:stretch>
        </p:blipFill>
        <p:spPr>
          <a:xfrm>
            <a:off x="0" y="0"/>
            <a:ext cx="9144000" cy="5143500"/>
          </a:xfrm>
          <a:prstGeom prst="rect">
            <a:avLst/>
          </a:prstGeom>
        </p:spPr>
      </p:pic>
      <p:sp>
        <p:nvSpPr>
          <p:cNvPr id="4" name="标题 1"/>
          <p:cNvSpPr txBox="1">
            <a:spLocks/>
          </p:cNvSpPr>
          <p:nvPr/>
        </p:nvSpPr>
        <p:spPr>
          <a:xfrm flipH="1">
            <a:off x="4246856" y="2557645"/>
            <a:ext cx="4886509" cy="760089"/>
          </a:xfrm>
          <a:prstGeom prst="snip1Rect">
            <a:avLst/>
          </a:prstGeom>
          <a:solidFill>
            <a:srgbClr val="0070C0">
              <a:alpha val="40000"/>
            </a:srgbClr>
          </a:solidFill>
          <a:ln>
            <a:solidFill>
              <a:schemeClr val="bg1"/>
            </a:solidFill>
          </a:ln>
        </p:spPr>
        <p:txBody>
          <a:bodyPr lIns="68562" tIns="34281" rIns="68562" bIns="3428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微软雅黑" pitchFamily="34" charset="-122"/>
                <a:ea typeface="微软雅黑" pitchFamily="34" charset="-122"/>
                <a:cs typeface="+mj-cs"/>
              </a:rPr>
              <a:t>相助</a:t>
            </a:r>
            <a:endParaRPr kumimoji="0" lang="zh-CN" alt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itchFamily="34" charset="-122"/>
              <a:ea typeface="微软雅黑" pitchFamily="34" charset="-122"/>
              <a:cs typeface="+mj-cs"/>
            </a:endParaRPr>
          </a:p>
        </p:txBody>
      </p:sp>
      <p:sp>
        <p:nvSpPr>
          <p:cNvPr id="5" name="标题 1"/>
          <p:cNvSpPr txBox="1">
            <a:spLocks/>
          </p:cNvSpPr>
          <p:nvPr/>
        </p:nvSpPr>
        <p:spPr bwMode="auto">
          <a:xfrm>
            <a:off x="4246856" y="3321303"/>
            <a:ext cx="4885200" cy="486697"/>
          </a:xfrm>
          <a:prstGeom prst="rect">
            <a:avLst/>
          </a:prstGeom>
          <a:solidFill>
            <a:schemeClr val="accent4">
              <a:lumMod val="50000"/>
              <a:lumOff val="50000"/>
              <a:alpha val="60000"/>
            </a:schemeClr>
          </a:solidFill>
          <a:ln w="9525">
            <a:solidFill>
              <a:schemeClr val="bg1"/>
            </a:solidFill>
            <a:miter lim="800000"/>
            <a:headEnd/>
            <a:tailEnd/>
          </a:ln>
        </p:spPr>
        <p:txBody>
          <a:bodyPr vert="horz" wrap="square" lIns="68540" tIns="34270" rIns="68540" bIns="34270" numCol="1" anchor="ctr" anchorCtr="0" compatLnSpc="1">
            <a:prstTxWarp prst="textNoShape">
              <a:avLst/>
            </a:prstTxWarp>
          </a:bodyPr>
          <a:lstStyle/>
          <a:p>
            <a:pPr algn="ctr" defTabSz="658147"/>
            <a:r>
              <a:rPr lang="zh-CN" altLang="en-US" dirty="0" smtClean="0">
                <a:solidFill>
                  <a:srgbClr val="FFFFFF"/>
                </a:solidFill>
                <a:latin typeface="黑体" pitchFamily="49" charset="-122"/>
                <a:ea typeface="黑体" pitchFamily="49" charset="-122"/>
                <a:cs typeface="Arial" pitchFamily="34" charset="0"/>
              </a:rPr>
              <a:t>网筑数字校园，云播智慧教育</a:t>
            </a:r>
          </a:p>
        </p:txBody>
      </p:sp>
    </p:spTree>
  </p:cSld>
  <p:clrMapOvr>
    <a:masterClrMapping/>
  </p:clrMapOvr>
  <p:transition advClick="0" advTm="8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00025" y="276225"/>
            <a:ext cx="7632700" cy="560388"/>
          </a:xfrm>
          <a:prstGeom prst="rect">
            <a:avLst/>
          </a:prstGeom>
        </p:spPr>
        <p:txBody>
          <a:bodyPr lIns="91434" tIns="45717" rIns="91434" bIns="45717"/>
          <a:lstStyle/>
          <a:p>
            <a:r>
              <a:rPr lang="zh-CN" altLang="en-US" sz="2400" kern="1200" dirty="0" smtClean="0">
                <a:solidFill>
                  <a:schemeClr val="tx2"/>
                </a:solidFill>
                <a:latin typeface="微软雅黑" pitchFamily="34" charset="-122"/>
                <a:ea typeface="微软雅黑" pitchFamily="34" charset="-122"/>
                <a:cs typeface="+mn-cs"/>
              </a:rPr>
              <a:t>四层次布局支撑智慧校园建设</a:t>
            </a:r>
            <a:endParaRPr lang="zh-CN" altLang="en-US" sz="2400" kern="1200" dirty="0">
              <a:solidFill>
                <a:schemeClr val="tx2"/>
              </a:solidFill>
              <a:latin typeface="微软雅黑" pitchFamily="34" charset="-122"/>
              <a:ea typeface="微软雅黑" pitchFamily="34" charset="-122"/>
              <a:cs typeface="+mn-cs"/>
            </a:endParaRPr>
          </a:p>
        </p:txBody>
      </p:sp>
      <p:sp>
        <p:nvSpPr>
          <p:cNvPr id="334" name="下箭头标注 333"/>
          <p:cNvSpPr/>
          <p:nvPr/>
        </p:nvSpPr>
        <p:spPr bwMode="auto">
          <a:xfrm>
            <a:off x="437321" y="1002338"/>
            <a:ext cx="886691" cy="486461"/>
          </a:xfrm>
          <a:prstGeom prst="downArrowCallout">
            <a:avLst/>
          </a:prstGeom>
          <a:solidFill>
            <a:schemeClr val="bg1">
              <a:lumMod val="95000"/>
            </a:schemeClr>
          </a:solidFill>
          <a:ln w="317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
                <a:srgbClr val="CC9900"/>
              </a:buClr>
              <a:buSzTx/>
              <a:buFont typeface="Wingdings" pitchFamily="2" charset="2"/>
              <a:buChar char="n"/>
              <a:tabLst/>
            </a:pPr>
            <a:endParaRPr lang="zh-CN" altLang="en-US" dirty="0" smtClean="0">
              <a:latin typeface="Arial" charset="0"/>
              <a:ea typeface="宋体" charset="-122"/>
            </a:endParaRPr>
          </a:p>
        </p:txBody>
      </p:sp>
      <p:sp>
        <p:nvSpPr>
          <p:cNvPr id="336" name="下箭头标注 335"/>
          <p:cNvSpPr/>
          <p:nvPr/>
        </p:nvSpPr>
        <p:spPr bwMode="auto">
          <a:xfrm>
            <a:off x="1497193" y="1002338"/>
            <a:ext cx="886691" cy="486461"/>
          </a:xfrm>
          <a:prstGeom prst="downArrowCallout">
            <a:avLst/>
          </a:prstGeom>
          <a:solidFill>
            <a:schemeClr val="bg1">
              <a:lumMod val="95000"/>
            </a:schemeClr>
          </a:solidFill>
          <a:ln w="317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337" name="下箭头标注 336"/>
          <p:cNvSpPr/>
          <p:nvPr/>
        </p:nvSpPr>
        <p:spPr bwMode="auto">
          <a:xfrm>
            <a:off x="2581160" y="1002338"/>
            <a:ext cx="886691" cy="486461"/>
          </a:xfrm>
          <a:prstGeom prst="downArrowCallout">
            <a:avLst/>
          </a:prstGeom>
          <a:solidFill>
            <a:schemeClr val="bg1">
              <a:lumMod val="95000"/>
            </a:schemeClr>
          </a:solidFill>
          <a:ln w="317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338" name="下箭头标注 337"/>
          <p:cNvSpPr/>
          <p:nvPr/>
        </p:nvSpPr>
        <p:spPr bwMode="auto">
          <a:xfrm>
            <a:off x="3691634" y="1002338"/>
            <a:ext cx="886691" cy="486461"/>
          </a:xfrm>
          <a:prstGeom prst="downArrowCallout">
            <a:avLst/>
          </a:prstGeom>
          <a:solidFill>
            <a:schemeClr val="bg1">
              <a:lumMod val="95000"/>
            </a:schemeClr>
          </a:solidFill>
          <a:ln w="317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339" name="下箭头标注 338"/>
          <p:cNvSpPr/>
          <p:nvPr/>
        </p:nvSpPr>
        <p:spPr bwMode="auto">
          <a:xfrm>
            <a:off x="4815357" y="1002338"/>
            <a:ext cx="886691" cy="486461"/>
          </a:xfrm>
          <a:prstGeom prst="downArrowCallout">
            <a:avLst/>
          </a:prstGeom>
          <a:solidFill>
            <a:schemeClr val="bg1">
              <a:lumMod val="95000"/>
            </a:schemeClr>
          </a:solidFill>
          <a:ln w="317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grpSp>
        <p:nvGrpSpPr>
          <p:cNvPr id="3" name="组合 151"/>
          <p:cNvGrpSpPr/>
          <p:nvPr/>
        </p:nvGrpSpPr>
        <p:grpSpPr>
          <a:xfrm>
            <a:off x="6078389" y="3619914"/>
            <a:ext cx="2620997" cy="978868"/>
            <a:chOff x="554317" y="960266"/>
            <a:chExt cx="2620997" cy="1107358"/>
          </a:xfrm>
        </p:grpSpPr>
        <p:sp>
          <p:nvSpPr>
            <p:cNvPr id="153" name="同侧圆角矩形 152"/>
            <p:cNvSpPr/>
            <p:nvPr/>
          </p:nvSpPr>
          <p:spPr bwMode="auto">
            <a:xfrm>
              <a:off x="566189" y="1395836"/>
              <a:ext cx="2609125" cy="671788"/>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513788" eaLnBrk="0" fontAlgn="auto" hangingPunct="0">
                <a:spcBef>
                  <a:spcPts val="0"/>
                </a:spcBef>
                <a:spcAft>
                  <a:spcPts val="0"/>
                </a:spcAft>
                <a:buSzPct val="60000"/>
                <a:buFont typeface="Arial" pitchFamily="34" charset="0"/>
                <a:buChar char="•"/>
                <a:defRPr/>
              </a:pPr>
              <a:endParaRPr lang="en-US" altLang="zh-CN" sz="1200" kern="0" dirty="0" smtClean="0">
                <a:solidFill>
                  <a:srgbClr val="5F5F5F"/>
                </a:solidFill>
                <a:latin typeface="微软雅黑" pitchFamily="34" charset="-122"/>
                <a:ea typeface="微软雅黑" pitchFamily="34" charset="-122"/>
                <a:cs typeface="Arial" pitchFamily="34" charset="0"/>
              </a:endParaRPr>
            </a:p>
          </p:txBody>
        </p:sp>
        <p:sp>
          <p:nvSpPr>
            <p:cNvPr id="154" name="AutoShape 44"/>
            <p:cNvSpPr>
              <a:spLocks noChangeArrowheads="1"/>
            </p:cNvSpPr>
            <p:nvPr/>
          </p:nvSpPr>
          <p:spPr bwMode="auto">
            <a:xfrm>
              <a:off x="568007" y="1064639"/>
              <a:ext cx="2607195" cy="306964"/>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440642" eaLnBrk="0" hangingPunct="0">
                <a:buSzPct val="60000"/>
                <a:buFont typeface="Arial" pitchFamily="34" charset="0"/>
                <a:buChar char="•"/>
              </a:pPr>
              <a:endParaRPr lang="zh-CN" altLang="en-US" sz="1200" dirty="0" smtClean="0">
                <a:solidFill>
                  <a:prstClr val="white"/>
                </a:solidFill>
                <a:latin typeface="微软雅黑" pitchFamily="34" charset="-122"/>
                <a:ea typeface="微软雅黑" pitchFamily="34" charset="-122"/>
                <a:cs typeface="Arial" pitchFamily="34" charset="0"/>
              </a:endParaRPr>
            </a:p>
          </p:txBody>
        </p:sp>
        <p:sp>
          <p:nvSpPr>
            <p:cNvPr id="155" name="Content Placeholder 3"/>
            <p:cNvSpPr txBox="1">
              <a:spLocks/>
            </p:cNvSpPr>
            <p:nvPr/>
          </p:nvSpPr>
          <p:spPr>
            <a:xfrm>
              <a:off x="554317" y="1418168"/>
              <a:ext cx="2520862" cy="597704"/>
            </a:xfrm>
            <a:prstGeom prst="rect">
              <a:avLst/>
            </a:prstGeom>
          </p:spPr>
          <p:txBody>
            <a:bodyPr/>
            <a:lstStyle/>
            <a:p>
              <a:pPr marL="137047" indent="-137047" defTabSz="625752" fontAlgn="auto">
                <a:spcBef>
                  <a:spcPts val="0"/>
                </a:spcBef>
                <a:spcAft>
                  <a:spcPts val="0"/>
                </a:spcAft>
                <a:buClr>
                  <a:srgbClr val="FFFFFF">
                    <a:lumMod val="50000"/>
                  </a:srgbClr>
                </a:buClr>
                <a:buSzPct val="100000"/>
                <a:buFont typeface="Arial" pitchFamily="34" charset="0"/>
                <a:buChar char="•"/>
                <a:defRPr/>
              </a:pPr>
              <a:r>
                <a:rPr kumimoji="1" lang="en-US" altLang="zh-CN" sz="1000" dirty="0" smtClean="0">
                  <a:latin typeface="微软雅黑" pitchFamily="34" charset="-122"/>
                  <a:ea typeface="微软雅黑" pitchFamily="34" charset="-122"/>
                  <a:cs typeface="Arial" pitchFamily="34" charset="0"/>
                </a:rPr>
                <a:t>VDI/BYOD</a:t>
              </a:r>
              <a:r>
                <a:rPr kumimoji="1" lang="zh-CN" altLang="en-US" sz="1000" dirty="0" smtClean="0">
                  <a:latin typeface="微软雅黑" pitchFamily="34" charset="-122"/>
                  <a:ea typeface="微软雅黑" pitchFamily="34" charset="-122"/>
                  <a:cs typeface="Arial" pitchFamily="34" charset="0"/>
                </a:rPr>
                <a:t> 泛在学习</a:t>
              </a:r>
              <a:endParaRPr kumimoji="1" lang="en-US" altLang="zh-CN" sz="1000" dirty="0" smtClean="0">
                <a:latin typeface="微软雅黑" pitchFamily="34" charset="-122"/>
                <a:ea typeface="微软雅黑" pitchFamily="34" charset="-122"/>
                <a:cs typeface="Arial" pitchFamily="34" charset="0"/>
              </a:endParaRPr>
            </a:p>
            <a:p>
              <a:pPr marL="137047" indent="-137047" defTabSz="625752" fontAlgn="auto">
                <a:spcBef>
                  <a:spcPts val="0"/>
                </a:spcBef>
                <a:spcAft>
                  <a:spcPts val="0"/>
                </a:spcAft>
                <a:buClr>
                  <a:srgbClr val="FFFFFF">
                    <a:lumMod val="50000"/>
                  </a:srgbClr>
                </a:buClr>
                <a:buSzPct val="100000"/>
                <a:buFont typeface="Arial" pitchFamily="34" charset="0"/>
                <a:buChar char="•"/>
                <a:defRPr/>
              </a:pPr>
              <a:r>
                <a:rPr kumimoji="1" lang="zh-CN" altLang="en-US" sz="1000" dirty="0" smtClean="0">
                  <a:latin typeface="微软雅黑" pitchFamily="34" charset="-122"/>
                  <a:ea typeface="微软雅黑" pitchFamily="34" charset="-122"/>
                  <a:cs typeface="Arial" pitchFamily="34" charset="0"/>
                </a:rPr>
                <a:t>统一接入、统一策略、统一管理</a:t>
              </a:r>
              <a:endParaRPr kumimoji="1" lang="en-US" altLang="zh-CN" sz="1000" dirty="0" smtClean="0">
                <a:latin typeface="微软雅黑" pitchFamily="34" charset="-122"/>
                <a:ea typeface="微软雅黑" pitchFamily="34" charset="-122"/>
                <a:cs typeface="Arial" pitchFamily="34" charset="0"/>
              </a:endParaRPr>
            </a:p>
          </p:txBody>
        </p:sp>
        <p:sp>
          <p:nvSpPr>
            <p:cNvPr id="157" name="矩形 156"/>
            <p:cNvSpPr/>
            <p:nvPr/>
          </p:nvSpPr>
          <p:spPr>
            <a:xfrm>
              <a:off x="636045" y="960266"/>
              <a:ext cx="2413067" cy="476536"/>
            </a:xfrm>
            <a:prstGeom prst="rect">
              <a:avLst/>
            </a:prstGeom>
          </p:spPr>
          <p:txBody>
            <a:bodyPr wrap="square" lIns="51408" tIns="25704" rIns="51408" bIns="25704" anchor="ctr">
              <a:spAutoFit/>
            </a:bodyPr>
            <a:lstStyle/>
            <a:p>
              <a:pPr marL="130860" indent="-130860" algn="ctr" fontAlgn="auto">
                <a:lnSpc>
                  <a:spcPct val="150000"/>
                </a:lnSpc>
                <a:spcBef>
                  <a:spcPts val="0"/>
                </a:spcBef>
                <a:spcAft>
                  <a:spcPts val="0"/>
                </a:spcAft>
                <a:tabLst>
                  <a:tab pos="130860" algn="l"/>
                </a:tabLst>
              </a:pPr>
              <a:r>
                <a:rPr lang="zh-CN" altLang="en-US" sz="1600" dirty="0" smtClean="0">
                  <a:solidFill>
                    <a:prstClr val="white"/>
                  </a:solidFill>
                  <a:latin typeface="微软雅黑" pitchFamily="34" charset="-122"/>
                  <a:ea typeface="微软雅黑" pitchFamily="34" charset="-122"/>
                  <a:cs typeface="Arial" pitchFamily="34" charset="0"/>
                </a:rPr>
                <a:t>移动学习</a:t>
              </a:r>
              <a:endParaRPr lang="en-US" altLang="zh-CN" sz="1600" dirty="0" smtClean="0">
                <a:solidFill>
                  <a:prstClr val="white"/>
                </a:solidFill>
                <a:latin typeface="微软雅黑" pitchFamily="34" charset="-122"/>
                <a:ea typeface="微软雅黑" pitchFamily="34" charset="-122"/>
                <a:cs typeface="Arial" pitchFamily="34" charset="0"/>
              </a:endParaRPr>
            </a:p>
          </p:txBody>
        </p:sp>
      </p:grpSp>
      <p:grpSp>
        <p:nvGrpSpPr>
          <p:cNvPr id="13" name="组合 157"/>
          <p:cNvGrpSpPr/>
          <p:nvPr/>
        </p:nvGrpSpPr>
        <p:grpSpPr>
          <a:xfrm>
            <a:off x="6069555" y="864706"/>
            <a:ext cx="2609125" cy="1009422"/>
            <a:chOff x="3261458" y="957282"/>
            <a:chExt cx="2609125" cy="1141923"/>
          </a:xfrm>
        </p:grpSpPr>
        <p:sp>
          <p:nvSpPr>
            <p:cNvPr id="159" name="同侧圆角矩形 158"/>
            <p:cNvSpPr/>
            <p:nvPr/>
          </p:nvSpPr>
          <p:spPr bwMode="auto">
            <a:xfrm>
              <a:off x="3261458" y="1395836"/>
              <a:ext cx="2609125" cy="703369"/>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513788" eaLnBrk="0" fontAlgn="auto" hangingPunct="0">
                <a:spcBef>
                  <a:spcPts val="0"/>
                </a:spcBef>
                <a:spcAft>
                  <a:spcPts val="0"/>
                </a:spcAft>
                <a:buSzPct val="60000"/>
                <a:buFont typeface="Arial" pitchFamily="34" charset="0"/>
                <a:buChar char="•"/>
                <a:defRPr/>
              </a:pPr>
              <a:endParaRPr lang="en-US" altLang="zh-CN" sz="1200" kern="0" dirty="0" smtClean="0">
                <a:solidFill>
                  <a:srgbClr val="5F5F5F"/>
                </a:solidFill>
                <a:latin typeface="微软雅黑" pitchFamily="34" charset="-122"/>
                <a:ea typeface="微软雅黑" pitchFamily="34" charset="-122"/>
                <a:cs typeface="Arial" pitchFamily="34" charset="0"/>
              </a:endParaRPr>
            </a:p>
          </p:txBody>
        </p:sp>
        <p:sp>
          <p:nvSpPr>
            <p:cNvPr id="160" name="AutoShape 44"/>
            <p:cNvSpPr>
              <a:spLocks noChangeArrowheads="1"/>
            </p:cNvSpPr>
            <p:nvPr/>
          </p:nvSpPr>
          <p:spPr bwMode="auto">
            <a:xfrm>
              <a:off x="3263276" y="1101963"/>
              <a:ext cx="2607195" cy="296247"/>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440642" eaLnBrk="0" hangingPunct="0">
                <a:buSzPct val="60000"/>
                <a:buFont typeface="Arial" pitchFamily="34" charset="0"/>
                <a:buChar char="•"/>
              </a:pPr>
              <a:endParaRPr lang="zh-CN" altLang="en-US" sz="1200" dirty="0" smtClean="0">
                <a:solidFill>
                  <a:prstClr val="white"/>
                </a:solidFill>
                <a:latin typeface="微软雅黑" pitchFamily="34" charset="-122"/>
                <a:ea typeface="微软雅黑" pitchFamily="34" charset="-122"/>
                <a:cs typeface="Arial" pitchFamily="34" charset="0"/>
              </a:endParaRPr>
            </a:p>
          </p:txBody>
        </p:sp>
        <p:sp>
          <p:nvSpPr>
            <p:cNvPr id="161" name="Content Placeholder 3"/>
            <p:cNvSpPr txBox="1">
              <a:spLocks/>
            </p:cNvSpPr>
            <p:nvPr/>
          </p:nvSpPr>
          <p:spPr>
            <a:xfrm>
              <a:off x="3333559" y="1437743"/>
              <a:ext cx="2311680" cy="648492"/>
            </a:xfrm>
            <a:prstGeom prst="rect">
              <a:avLst/>
            </a:prstGeom>
          </p:spPr>
          <p:txBody>
            <a:bodyPr/>
            <a:lstStyle/>
            <a:p>
              <a:pPr marL="130839" indent="-130839" fontAlgn="auto">
                <a:spcBef>
                  <a:spcPts val="0"/>
                </a:spcBef>
                <a:spcAft>
                  <a:spcPts val="0"/>
                </a:spcAft>
                <a:buClr>
                  <a:srgbClr val="FF0000"/>
                </a:buClr>
                <a:buFont typeface="Arial" pitchFamily="34" charset="0"/>
                <a:buChar char="•"/>
                <a:defRPr/>
              </a:pPr>
              <a:r>
                <a:rPr lang="zh-CN" altLang="en-US" sz="1000" dirty="0" smtClean="0">
                  <a:solidFill>
                    <a:srgbClr val="000000"/>
                  </a:solidFill>
                  <a:latin typeface="微软雅黑" pitchFamily="34" charset="-122"/>
                  <a:ea typeface="微软雅黑" pitchFamily="34" charset="-122"/>
                </a:rPr>
                <a:t>分布式云数据中心</a:t>
              </a:r>
              <a:endParaRPr lang="en-US" altLang="zh-CN" sz="1000" dirty="0" smtClean="0">
                <a:solidFill>
                  <a:srgbClr val="000000"/>
                </a:solidFill>
                <a:latin typeface="微软雅黑" pitchFamily="34" charset="-122"/>
                <a:ea typeface="微软雅黑" pitchFamily="34" charset="-122"/>
              </a:endParaRPr>
            </a:p>
            <a:p>
              <a:pPr marL="130839" indent="-130839" fontAlgn="auto">
                <a:spcBef>
                  <a:spcPts val="0"/>
                </a:spcBef>
                <a:spcAft>
                  <a:spcPts val="0"/>
                </a:spcAft>
                <a:buClr>
                  <a:srgbClr val="FF0000"/>
                </a:buClr>
                <a:buFont typeface="Arial" pitchFamily="34" charset="0"/>
                <a:buChar char="•"/>
                <a:defRPr/>
              </a:pPr>
              <a:r>
                <a:rPr lang="zh-CN" altLang="en-US" sz="1000" kern="0" dirty="0" smtClean="0">
                  <a:solidFill>
                    <a:srgbClr val="000000"/>
                  </a:solidFill>
                  <a:latin typeface="微软雅黑" pitchFamily="34" charset="-122"/>
                  <a:ea typeface="微软雅黑" pitchFamily="34" charset="-122"/>
                </a:rPr>
                <a:t>云操作系统</a:t>
              </a:r>
              <a:endParaRPr lang="en-US" altLang="zh-CN" sz="1000" kern="0" dirty="0" smtClean="0">
                <a:solidFill>
                  <a:srgbClr val="000000"/>
                </a:solidFill>
                <a:latin typeface="微软雅黑" pitchFamily="34" charset="-122"/>
                <a:ea typeface="微软雅黑" pitchFamily="34" charset="-122"/>
              </a:endParaRPr>
            </a:p>
            <a:p>
              <a:pPr marL="130839" indent="-130839" fontAlgn="auto">
                <a:spcBef>
                  <a:spcPts val="0"/>
                </a:spcBef>
                <a:spcAft>
                  <a:spcPts val="0"/>
                </a:spcAft>
                <a:buClr>
                  <a:srgbClr val="FF0000"/>
                </a:buClr>
                <a:buFont typeface="Arial" pitchFamily="34" charset="0"/>
                <a:buChar char="•"/>
                <a:defRPr/>
              </a:pPr>
              <a:r>
                <a:rPr lang="zh-CN" altLang="en-US" sz="1000" kern="0" dirty="0" smtClean="0">
                  <a:solidFill>
                    <a:srgbClr val="000000"/>
                  </a:solidFill>
                  <a:latin typeface="微软雅黑" pitchFamily="34" charset="-122"/>
                  <a:ea typeface="微软雅黑" pitchFamily="34" charset="-122"/>
                </a:rPr>
                <a:t>统一管理平台</a:t>
              </a:r>
              <a:endParaRPr lang="en-US" altLang="zh-CN" sz="1000" kern="0" dirty="0" smtClean="0">
                <a:solidFill>
                  <a:srgbClr val="000000"/>
                </a:solidFill>
                <a:latin typeface="微软雅黑" pitchFamily="34" charset="-122"/>
                <a:ea typeface="微软雅黑" pitchFamily="34" charset="-122"/>
              </a:endParaRPr>
            </a:p>
            <a:p>
              <a:pPr marL="130839" indent="-130839" fontAlgn="auto">
                <a:spcBef>
                  <a:spcPts val="0"/>
                </a:spcBef>
                <a:spcAft>
                  <a:spcPts val="0"/>
                </a:spcAft>
                <a:buClr>
                  <a:srgbClr val="FF0000"/>
                </a:buClr>
                <a:buFont typeface="Arial" pitchFamily="34" charset="0"/>
                <a:buChar char="•"/>
                <a:defRPr/>
              </a:pPr>
              <a:r>
                <a:rPr lang="en-US" altLang="zh-CN" sz="1000" kern="0" dirty="0" smtClean="0">
                  <a:solidFill>
                    <a:srgbClr val="000000"/>
                  </a:solidFill>
                  <a:latin typeface="微软雅黑" pitchFamily="34" charset="-122"/>
                  <a:ea typeface="微软雅黑" pitchFamily="34" charset="-122"/>
                </a:rPr>
                <a:t>……</a:t>
              </a:r>
              <a:endParaRPr lang="en-US" altLang="zh-CN" sz="1000" kern="0" dirty="0">
                <a:solidFill>
                  <a:srgbClr val="000000"/>
                </a:solidFill>
                <a:latin typeface="微软雅黑" pitchFamily="34" charset="-122"/>
                <a:ea typeface="微软雅黑" pitchFamily="34" charset="-122"/>
              </a:endParaRPr>
            </a:p>
          </p:txBody>
        </p:sp>
        <p:sp>
          <p:nvSpPr>
            <p:cNvPr id="162" name="矩形 161"/>
            <p:cNvSpPr/>
            <p:nvPr/>
          </p:nvSpPr>
          <p:spPr>
            <a:xfrm>
              <a:off x="4151699" y="957282"/>
              <a:ext cx="754016" cy="496131"/>
            </a:xfrm>
            <a:prstGeom prst="rect">
              <a:avLst/>
            </a:prstGeom>
          </p:spPr>
          <p:txBody>
            <a:bodyPr wrap="none" lIns="68562" tIns="34281" rIns="68562" bIns="34281">
              <a:spAutoFit/>
            </a:bodyPr>
            <a:lstStyle/>
            <a:p>
              <a:pPr marL="130860" indent="-130860" algn="ctr" fontAlgn="auto">
                <a:lnSpc>
                  <a:spcPct val="150000"/>
                </a:lnSpc>
                <a:spcBef>
                  <a:spcPts val="0"/>
                </a:spcBef>
                <a:spcAft>
                  <a:spcPts val="0"/>
                </a:spcAft>
                <a:tabLst>
                  <a:tab pos="130860" algn="l"/>
                </a:tabLst>
              </a:pPr>
              <a:r>
                <a:rPr lang="zh-CN" altLang="en-US" sz="1600" dirty="0" smtClean="0">
                  <a:solidFill>
                    <a:prstClr val="white"/>
                  </a:solidFill>
                  <a:latin typeface="微软雅黑" pitchFamily="34" charset="-122"/>
                  <a:ea typeface="微软雅黑" pitchFamily="34" charset="-122"/>
                  <a:cs typeface="Arial" pitchFamily="34" charset="0"/>
                </a:rPr>
                <a:t>教育云</a:t>
              </a:r>
              <a:endParaRPr lang="en-US" altLang="zh-CN" sz="1600" dirty="0" smtClean="0">
                <a:solidFill>
                  <a:prstClr val="white"/>
                </a:solidFill>
                <a:latin typeface="微软雅黑" pitchFamily="34" charset="-122"/>
                <a:ea typeface="微软雅黑" pitchFamily="34" charset="-122"/>
                <a:cs typeface="Arial" pitchFamily="34" charset="0"/>
              </a:endParaRPr>
            </a:p>
          </p:txBody>
        </p:sp>
      </p:grpSp>
      <p:grpSp>
        <p:nvGrpSpPr>
          <p:cNvPr id="38" name="组合 164"/>
          <p:cNvGrpSpPr/>
          <p:nvPr/>
        </p:nvGrpSpPr>
        <p:grpSpPr>
          <a:xfrm>
            <a:off x="6085866" y="1879122"/>
            <a:ext cx="2609125" cy="889291"/>
            <a:chOff x="5992978" y="943108"/>
            <a:chExt cx="2609125" cy="1516329"/>
          </a:xfrm>
        </p:grpSpPr>
        <p:sp>
          <p:nvSpPr>
            <p:cNvPr id="166" name="同侧圆角矩形 165"/>
            <p:cNvSpPr/>
            <p:nvPr/>
          </p:nvSpPr>
          <p:spPr bwMode="auto">
            <a:xfrm>
              <a:off x="5992978" y="1385561"/>
              <a:ext cx="2609125" cy="1073876"/>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513788" eaLnBrk="0" fontAlgn="auto" hangingPunct="0">
                <a:spcBef>
                  <a:spcPts val="0"/>
                </a:spcBef>
                <a:spcAft>
                  <a:spcPts val="0"/>
                </a:spcAft>
                <a:buSzPct val="60000"/>
                <a:buFont typeface="Arial" pitchFamily="34" charset="0"/>
                <a:buChar char="•"/>
                <a:defRPr/>
              </a:pPr>
              <a:endParaRPr lang="en-US" altLang="zh-CN" sz="1200" kern="0" dirty="0" smtClean="0">
                <a:solidFill>
                  <a:srgbClr val="5F5F5F"/>
                </a:solidFill>
                <a:latin typeface="微软雅黑" pitchFamily="34" charset="-122"/>
                <a:ea typeface="微软雅黑" pitchFamily="34" charset="-122"/>
                <a:cs typeface="Arial" pitchFamily="34" charset="0"/>
              </a:endParaRPr>
            </a:p>
          </p:txBody>
        </p:sp>
        <p:sp>
          <p:nvSpPr>
            <p:cNvPr id="167" name="AutoShape 44"/>
            <p:cNvSpPr>
              <a:spLocks noChangeArrowheads="1"/>
            </p:cNvSpPr>
            <p:nvPr/>
          </p:nvSpPr>
          <p:spPr bwMode="auto">
            <a:xfrm>
              <a:off x="5994796" y="998375"/>
              <a:ext cx="2607195" cy="489988"/>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440642" eaLnBrk="0" hangingPunct="0">
                <a:spcBef>
                  <a:spcPts val="0"/>
                </a:spcBef>
                <a:buSzPct val="60000"/>
                <a:buFont typeface="Arial" pitchFamily="34" charset="0"/>
                <a:buChar char="•"/>
              </a:pPr>
              <a:endParaRPr lang="zh-CN" altLang="en-US" sz="1200" dirty="0" smtClean="0">
                <a:solidFill>
                  <a:prstClr val="white"/>
                </a:solidFill>
                <a:latin typeface="微软雅黑" pitchFamily="34" charset="-122"/>
                <a:ea typeface="微软雅黑" pitchFamily="34" charset="-122"/>
                <a:cs typeface="Arial" pitchFamily="34" charset="0"/>
              </a:endParaRPr>
            </a:p>
          </p:txBody>
        </p:sp>
        <p:sp>
          <p:nvSpPr>
            <p:cNvPr id="169" name="矩形 168"/>
            <p:cNvSpPr/>
            <p:nvPr/>
          </p:nvSpPr>
          <p:spPr>
            <a:xfrm>
              <a:off x="6857862" y="943108"/>
              <a:ext cx="959202" cy="537879"/>
            </a:xfrm>
            <a:prstGeom prst="rect">
              <a:avLst/>
            </a:prstGeom>
          </p:spPr>
          <p:txBody>
            <a:bodyPr wrap="square" lIns="68562" tIns="34281" rIns="68562" bIns="34281">
              <a:spAutoFit/>
            </a:bodyPr>
            <a:lstStyle/>
            <a:p>
              <a:pPr marL="130860" indent="-130860" algn="ctr" fontAlgn="auto">
                <a:spcBef>
                  <a:spcPts val="0"/>
                </a:spcBef>
                <a:spcAft>
                  <a:spcPts val="0"/>
                </a:spcAft>
                <a:tabLst>
                  <a:tab pos="130860" algn="l"/>
                </a:tabLst>
              </a:pPr>
              <a:r>
                <a:rPr lang="zh-CN" altLang="en-US" sz="1600" dirty="0" smtClean="0">
                  <a:solidFill>
                    <a:prstClr val="white"/>
                  </a:solidFill>
                  <a:latin typeface="微软雅黑" pitchFamily="34" charset="-122"/>
                  <a:ea typeface="微软雅黑" pitchFamily="34" charset="-122"/>
                  <a:cs typeface="Arial" pitchFamily="34" charset="0"/>
                </a:rPr>
                <a:t>校园网络</a:t>
              </a:r>
              <a:endParaRPr lang="en-US" altLang="zh-CN" sz="1600" dirty="0" smtClean="0">
                <a:solidFill>
                  <a:prstClr val="white"/>
                </a:solidFill>
                <a:latin typeface="微软雅黑" pitchFamily="34" charset="-122"/>
                <a:ea typeface="微软雅黑" pitchFamily="34" charset="-122"/>
                <a:cs typeface="Arial" pitchFamily="34" charset="0"/>
              </a:endParaRPr>
            </a:p>
          </p:txBody>
        </p:sp>
        <p:sp>
          <p:nvSpPr>
            <p:cNvPr id="170" name="矩形 169"/>
            <p:cNvSpPr/>
            <p:nvPr/>
          </p:nvSpPr>
          <p:spPr>
            <a:xfrm>
              <a:off x="6028928" y="1522166"/>
              <a:ext cx="2538177" cy="905230"/>
            </a:xfrm>
            <a:prstGeom prst="rect">
              <a:avLst/>
            </a:prstGeom>
          </p:spPr>
          <p:txBody>
            <a:bodyPr wrap="square" lIns="68562" tIns="34281" rIns="68562" bIns="34281">
              <a:spAutoFit/>
            </a:bodyPr>
            <a:lstStyle/>
            <a:p>
              <a:pPr marL="134430" indent="-134430" defTabSz="625752">
                <a:spcBef>
                  <a:spcPts val="0"/>
                </a:spcBef>
                <a:buClr>
                  <a:srgbClr val="990000"/>
                </a:buClr>
                <a:buSzPct val="55000"/>
                <a:buFont typeface="Arial" pitchFamily="34" charset="0"/>
                <a:buChar char="•"/>
                <a:defRPr/>
              </a:pPr>
              <a:r>
                <a:rPr lang="zh-CN" altLang="en-US" sz="1000" dirty="0" smtClean="0">
                  <a:solidFill>
                    <a:srgbClr val="000000"/>
                  </a:solidFill>
                  <a:latin typeface="微软雅黑" pitchFamily="34" charset="-122"/>
                  <a:ea typeface="微软雅黑" pitchFamily="34" charset="-122"/>
                </a:rPr>
                <a:t>融合网络、泛在接入；</a:t>
              </a:r>
              <a:endParaRPr lang="en-US" altLang="zh-CN" sz="1000" dirty="0" smtClean="0">
                <a:solidFill>
                  <a:srgbClr val="000000"/>
                </a:solidFill>
                <a:latin typeface="微软雅黑" pitchFamily="34" charset="-122"/>
                <a:ea typeface="微软雅黑" pitchFamily="34" charset="-122"/>
              </a:endParaRPr>
            </a:p>
            <a:p>
              <a:pPr marL="134430" indent="-134430" defTabSz="625752">
                <a:spcBef>
                  <a:spcPts val="0"/>
                </a:spcBef>
                <a:buClr>
                  <a:srgbClr val="990000"/>
                </a:buClr>
                <a:buSzPct val="55000"/>
                <a:buFont typeface="Arial" pitchFamily="34" charset="0"/>
                <a:buChar char="•"/>
                <a:defRPr/>
              </a:pPr>
              <a:r>
                <a:rPr kumimoji="1" lang="zh-CN" altLang="en-US" sz="1000" dirty="0" smtClean="0">
                  <a:solidFill>
                    <a:srgbClr val="000000"/>
                  </a:solidFill>
                  <a:latin typeface="微软雅黑" pitchFamily="34" charset="-122"/>
                  <a:ea typeface="微软雅黑" pitchFamily="34" charset="-122"/>
                  <a:cs typeface="Arial" pitchFamily="34" charset="0"/>
                </a:rPr>
                <a:t>智能管控，省心、省钱、省事</a:t>
              </a:r>
              <a:endParaRPr kumimoji="1" lang="en-US" altLang="zh-CN" sz="1000" dirty="0" smtClean="0">
                <a:solidFill>
                  <a:srgbClr val="000000"/>
                </a:solidFill>
                <a:latin typeface="微软雅黑" pitchFamily="34" charset="-122"/>
                <a:ea typeface="微软雅黑" pitchFamily="34" charset="-122"/>
                <a:cs typeface="Arial" pitchFamily="34" charset="0"/>
              </a:endParaRPr>
            </a:p>
            <a:p>
              <a:pPr marL="134430" indent="-134430" defTabSz="625752">
                <a:spcBef>
                  <a:spcPts val="0"/>
                </a:spcBef>
                <a:buClr>
                  <a:srgbClr val="990000"/>
                </a:buClr>
                <a:buSzPct val="55000"/>
                <a:buFont typeface="Arial" pitchFamily="34" charset="0"/>
                <a:buChar char="•"/>
                <a:defRPr/>
              </a:pPr>
              <a:r>
                <a:rPr kumimoji="1" lang="zh-CN" altLang="en-US" sz="1000" dirty="0" smtClean="0">
                  <a:solidFill>
                    <a:srgbClr val="000000"/>
                  </a:solidFill>
                  <a:latin typeface="微软雅黑" pitchFamily="34" charset="-122"/>
                  <a:ea typeface="微软雅黑" pitchFamily="34" charset="-122"/>
                  <a:cs typeface="Arial" pitchFamily="34" charset="0"/>
                </a:rPr>
                <a:t>智慧运营，高效、安全、绿色、便捷；</a:t>
              </a:r>
              <a:endParaRPr kumimoji="1" lang="en-US" altLang="zh-CN" sz="1000" dirty="0" smtClean="0">
                <a:solidFill>
                  <a:srgbClr val="000000"/>
                </a:solidFill>
                <a:latin typeface="微软雅黑" pitchFamily="34" charset="-122"/>
                <a:ea typeface="微软雅黑" pitchFamily="34" charset="-122"/>
                <a:cs typeface="Arial" pitchFamily="34" charset="0"/>
              </a:endParaRPr>
            </a:p>
          </p:txBody>
        </p:sp>
      </p:grpSp>
      <p:grpSp>
        <p:nvGrpSpPr>
          <p:cNvPr id="40" name="组合 164"/>
          <p:cNvGrpSpPr/>
          <p:nvPr/>
        </p:nvGrpSpPr>
        <p:grpSpPr>
          <a:xfrm>
            <a:off x="6085866" y="2802159"/>
            <a:ext cx="2609125" cy="869410"/>
            <a:chOff x="5992978" y="977006"/>
            <a:chExt cx="2609125" cy="1482431"/>
          </a:xfrm>
        </p:grpSpPr>
        <p:sp>
          <p:nvSpPr>
            <p:cNvPr id="168" name="同侧圆角矩形 167"/>
            <p:cNvSpPr/>
            <p:nvPr/>
          </p:nvSpPr>
          <p:spPr bwMode="auto">
            <a:xfrm>
              <a:off x="5992978" y="1385561"/>
              <a:ext cx="2609125" cy="1073876"/>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513788" eaLnBrk="0" fontAlgn="auto" hangingPunct="0">
                <a:spcBef>
                  <a:spcPts val="0"/>
                </a:spcBef>
                <a:spcAft>
                  <a:spcPts val="0"/>
                </a:spcAft>
                <a:buSzPct val="60000"/>
                <a:buFont typeface="Arial" pitchFamily="34" charset="0"/>
                <a:buChar char="•"/>
                <a:defRPr/>
              </a:pPr>
              <a:endParaRPr lang="en-US" altLang="zh-CN" sz="1200" kern="0" dirty="0" smtClean="0">
                <a:solidFill>
                  <a:srgbClr val="5F5F5F"/>
                </a:solidFill>
                <a:latin typeface="微软雅黑" pitchFamily="34" charset="-122"/>
                <a:ea typeface="微软雅黑" pitchFamily="34" charset="-122"/>
                <a:cs typeface="Arial" pitchFamily="34" charset="0"/>
              </a:endParaRPr>
            </a:p>
          </p:txBody>
        </p:sp>
        <p:sp>
          <p:nvSpPr>
            <p:cNvPr id="173" name="AutoShape 44"/>
            <p:cNvSpPr>
              <a:spLocks noChangeArrowheads="1"/>
            </p:cNvSpPr>
            <p:nvPr/>
          </p:nvSpPr>
          <p:spPr bwMode="auto">
            <a:xfrm>
              <a:off x="5994796" y="998375"/>
              <a:ext cx="2607195" cy="489988"/>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440642" eaLnBrk="0" hangingPunct="0">
                <a:spcBef>
                  <a:spcPts val="0"/>
                </a:spcBef>
                <a:buSzPct val="60000"/>
                <a:buFont typeface="Arial" pitchFamily="34" charset="0"/>
                <a:buChar char="•"/>
              </a:pPr>
              <a:endParaRPr lang="zh-CN" altLang="en-US" sz="1200" dirty="0" smtClean="0">
                <a:solidFill>
                  <a:prstClr val="white"/>
                </a:solidFill>
                <a:latin typeface="微软雅黑" pitchFamily="34" charset="-122"/>
                <a:ea typeface="微软雅黑" pitchFamily="34" charset="-122"/>
                <a:cs typeface="Arial" pitchFamily="34" charset="0"/>
              </a:endParaRPr>
            </a:p>
          </p:txBody>
        </p:sp>
        <p:sp>
          <p:nvSpPr>
            <p:cNvPr id="175" name="矩形 174"/>
            <p:cNvSpPr/>
            <p:nvPr/>
          </p:nvSpPr>
          <p:spPr>
            <a:xfrm>
              <a:off x="6605808" y="977006"/>
              <a:ext cx="1381327" cy="537879"/>
            </a:xfrm>
            <a:prstGeom prst="rect">
              <a:avLst/>
            </a:prstGeom>
          </p:spPr>
          <p:txBody>
            <a:bodyPr wrap="square" lIns="68562" tIns="34281" rIns="68562" bIns="34281">
              <a:spAutoFit/>
            </a:bodyPr>
            <a:lstStyle/>
            <a:p>
              <a:pPr marL="130860" indent="-130860" algn="ctr" fontAlgn="auto">
                <a:spcBef>
                  <a:spcPts val="0"/>
                </a:spcBef>
                <a:spcAft>
                  <a:spcPts val="0"/>
                </a:spcAft>
                <a:tabLst>
                  <a:tab pos="130860" algn="l"/>
                </a:tabLst>
              </a:pPr>
              <a:r>
                <a:rPr lang="zh-CN" altLang="en-US" sz="1600" dirty="0" smtClean="0">
                  <a:solidFill>
                    <a:prstClr val="white"/>
                  </a:solidFill>
                  <a:latin typeface="微软雅黑" pitchFamily="34" charset="-122"/>
                  <a:ea typeface="微软雅黑" pitchFamily="34" charset="-122"/>
                  <a:cs typeface="Arial" pitchFamily="34" charset="0"/>
                </a:rPr>
                <a:t>互动教室</a:t>
              </a:r>
              <a:endParaRPr lang="en-US" altLang="zh-CN" sz="1600" dirty="0" smtClean="0">
                <a:solidFill>
                  <a:prstClr val="white"/>
                </a:solidFill>
                <a:latin typeface="微软雅黑" pitchFamily="34" charset="-122"/>
                <a:ea typeface="微软雅黑" pitchFamily="34" charset="-122"/>
                <a:cs typeface="Arial" pitchFamily="34" charset="0"/>
              </a:endParaRPr>
            </a:p>
          </p:txBody>
        </p:sp>
        <p:sp>
          <p:nvSpPr>
            <p:cNvPr id="176" name="矩形 175"/>
            <p:cNvSpPr/>
            <p:nvPr/>
          </p:nvSpPr>
          <p:spPr>
            <a:xfrm>
              <a:off x="6028929" y="1561197"/>
              <a:ext cx="2427340" cy="642836"/>
            </a:xfrm>
            <a:prstGeom prst="rect">
              <a:avLst/>
            </a:prstGeom>
          </p:spPr>
          <p:txBody>
            <a:bodyPr wrap="square" lIns="68562" tIns="34281" rIns="68562" bIns="34281">
              <a:spAutoFit/>
            </a:bodyPr>
            <a:lstStyle/>
            <a:p>
              <a:pPr marL="134430" indent="-134430" defTabSz="625752">
                <a:spcBef>
                  <a:spcPts val="0"/>
                </a:spcBef>
                <a:buClr>
                  <a:srgbClr val="990000"/>
                </a:buClr>
                <a:buSzPct val="55000"/>
                <a:buFont typeface="Arial" pitchFamily="34" charset="0"/>
                <a:buChar char="•"/>
                <a:defRPr/>
              </a:pPr>
              <a:r>
                <a:rPr lang="zh-CN" altLang="en-US" sz="1000" dirty="0" smtClean="0">
                  <a:solidFill>
                    <a:srgbClr val="000000"/>
                  </a:solidFill>
                  <a:latin typeface="微软雅黑" pitchFamily="34" charset="-122"/>
                  <a:ea typeface="微软雅黑" pitchFamily="34" charset="-122"/>
                </a:rPr>
                <a:t>智能云边界，有线无线统一接入；</a:t>
              </a:r>
              <a:endParaRPr lang="en-US" altLang="zh-CN" sz="1000" dirty="0" smtClean="0">
                <a:solidFill>
                  <a:srgbClr val="000000"/>
                </a:solidFill>
                <a:latin typeface="微软雅黑" pitchFamily="34" charset="-122"/>
                <a:ea typeface="微软雅黑" pitchFamily="34" charset="-122"/>
              </a:endParaRPr>
            </a:p>
            <a:p>
              <a:pPr marL="134430" indent="-134430" defTabSz="625752">
                <a:spcBef>
                  <a:spcPts val="0"/>
                </a:spcBef>
                <a:buClr>
                  <a:srgbClr val="990000"/>
                </a:buClr>
                <a:buSzPct val="55000"/>
                <a:buFont typeface="Arial" pitchFamily="34" charset="0"/>
                <a:buChar char="•"/>
                <a:defRPr/>
              </a:pPr>
              <a:r>
                <a:rPr lang="zh-CN" altLang="en-US" sz="1000" dirty="0" smtClean="0">
                  <a:solidFill>
                    <a:srgbClr val="000000"/>
                  </a:solidFill>
                  <a:latin typeface="微软雅黑" pitchFamily="34" charset="-122"/>
                  <a:ea typeface="微软雅黑" pitchFamily="34" charset="-122"/>
                </a:rPr>
                <a:t>互动课堂、主动学习</a:t>
              </a:r>
              <a:endParaRPr lang="en-US" altLang="zh-CN" sz="1000" dirty="0" smtClean="0">
                <a:solidFill>
                  <a:srgbClr val="000000"/>
                </a:solidFill>
                <a:latin typeface="微软雅黑" pitchFamily="34" charset="-122"/>
                <a:ea typeface="微软雅黑" pitchFamily="34" charset="-122"/>
              </a:endParaRPr>
            </a:p>
          </p:txBody>
        </p:sp>
      </p:grpSp>
      <p:sp>
        <p:nvSpPr>
          <p:cNvPr id="4" name="圆角矩形 3"/>
          <p:cNvSpPr/>
          <p:nvPr/>
        </p:nvSpPr>
        <p:spPr bwMode="auto">
          <a:xfrm>
            <a:off x="351506" y="1543540"/>
            <a:ext cx="5388098" cy="3044728"/>
          </a:xfrm>
          <a:prstGeom prst="roundRect">
            <a:avLst>
              <a:gd name="adj" fmla="val 4544"/>
            </a:avLst>
          </a:prstGeom>
          <a:solidFill>
            <a:schemeClr val="bg1">
              <a:lumMod val="95000"/>
            </a:schemeClr>
          </a:solidFill>
          <a:ln w="31750">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5" name="椭圆 4"/>
          <p:cNvSpPr/>
          <p:nvPr/>
        </p:nvSpPr>
        <p:spPr bwMode="auto">
          <a:xfrm rot="2688866">
            <a:off x="3168985" y="2177785"/>
            <a:ext cx="2138678" cy="1119017"/>
          </a:xfrm>
          <a:prstGeom prst="ellipse">
            <a:avLst/>
          </a:prstGeom>
          <a:noFill/>
          <a:ln w="53975" cmpd="dbl">
            <a:solidFill>
              <a:srgbClr val="3366FF"/>
            </a:solidFill>
            <a:round/>
            <a:headEnd/>
            <a:tailEnd/>
          </a:ln>
        </p:spPr>
        <p:txBody>
          <a:bodyPr wrap="none" lIns="91374" tIns="45688" rIns="91374" bIns="45688" rtlCol="0" anchor="ctr">
            <a:noAutofit/>
          </a:bodyPr>
          <a:lstStyle/>
          <a:p>
            <a:pPr algn="ctr"/>
            <a:endParaRPr lang="zh-CN" altLang="en-US" sz="1000" dirty="0">
              <a:solidFill>
                <a:srgbClr val="000000"/>
              </a:solidFill>
            </a:endParaRPr>
          </a:p>
        </p:txBody>
      </p:sp>
      <p:sp>
        <p:nvSpPr>
          <p:cNvPr id="6" name="TextBox 5"/>
          <p:cNvSpPr txBox="1"/>
          <p:nvPr/>
        </p:nvSpPr>
        <p:spPr>
          <a:xfrm>
            <a:off x="533518" y="1617954"/>
            <a:ext cx="650370" cy="133797"/>
          </a:xfrm>
          <a:prstGeom prst="rect">
            <a:avLst/>
          </a:prstGeom>
          <a:noFill/>
        </p:spPr>
        <p:txBody>
          <a:bodyPr wrap="none" lIns="91389" tIns="45696" rIns="91389" bIns="45696"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000000"/>
                </a:solidFill>
                <a:latin typeface="黑体" pitchFamily="49" charset="-122"/>
                <a:ea typeface="黑体" pitchFamily="49" charset="-122"/>
              </a:rPr>
              <a:t>智慧云教育</a:t>
            </a:r>
            <a:endParaRPr lang="zh-CN" altLang="en-US" b="1" spc="50" dirty="0">
              <a:ln w="11430"/>
              <a:solidFill>
                <a:srgbClr val="000000"/>
              </a:solidFill>
              <a:latin typeface="黑体" pitchFamily="49" charset="-122"/>
              <a:ea typeface="黑体" pitchFamily="49" charset="-122"/>
            </a:endParaRPr>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3767056" y="1557527"/>
            <a:ext cx="1883951" cy="748478"/>
          </a:xfrm>
          <a:prstGeom prst="rect">
            <a:avLst/>
          </a:prstGeom>
          <a:noFill/>
          <a:ln w="9525">
            <a:noFill/>
            <a:miter lim="800000"/>
            <a:headEnd/>
            <a:tailEnd/>
          </a:ln>
          <a:effectLst/>
        </p:spPr>
      </p:pic>
      <p:sp>
        <p:nvSpPr>
          <p:cNvPr id="8" name="圆角矩形 7"/>
          <p:cNvSpPr/>
          <p:nvPr/>
        </p:nvSpPr>
        <p:spPr bwMode="auto">
          <a:xfrm>
            <a:off x="468986" y="2456730"/>
            <a:ext cx="3223536" cy="2081784"/>
          </a:xfrm>
          <a:prstGeom prst="roundRect">
            <a:avLst>
              <a:gd name="adj" fmla="val 5143"/>
            </a:avLst>
          </a:prstGeom>
          <a:solidFill>
            <a:schemeClr val="bg1">
              <a:lumMod val="85000"/>
            </a:schemeClr>
          </a:solidFill>
          <a:ln w="31750">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9" name="TextBox 8"/>
          <p:cNvSpPr txBox="1"/>
          <p:nvPr/>
        </p:nvSpPr>
        <p:spPr>
          <a:xfrm>
            <a:off x="608765" y="2530385"/>
            <a:ext cx="449474" cy="122648"/>
          </a:xfrm>
          <a:prstGeom prst="rect">
            <a:avLst/>
          </a:prstGeom>
          <a:noFill/>
        </p:spPr>
        <p:txBody>
          <a:bodyPr wrap="none" lIns="91389" tIns="45696" rIns="91389" bIns="45696"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000000"/>
                </a:solidFill>
                <a:latin typeface="黑体" pitchFamily="49" charset="-122"/>
                <a:ea typeface="黑体" pitchFamily="49" charset="-122"/>
              </a:rPr>
              <a:t>智慧校园</a:t>
            </a:r>
            <a:endParaRPr lang="zh-CN" altLang="en-US" b="1" spc="50" dirty="0">
              <a:ln w="11430"/>
              <a:solidFill>
                <a:srgbClr val="000000"/>
              </a:solidFill>
              <a:latin typeface="黑体" pitchFamily="49" charset="-122"/>
              <a:ea typeface="黑体" pitchFamily="49" charset="-122"/>
            </a:endParaRPr>
          </a:p>
        </p:txBody>
      </p:sp>
      <p:sp>
        <p:nvSpPr>
          <p:cNvPr id="10" name="云形 9"/>
          <p:cNvSpPr/>
          <p:nvPr/>
        </p:nvSpPr>
        <p:spPr bwMode="auto">
          <a:xfrm>
            <a:off x="1726970" y="2786161"/>
            <a:ext cx="627276" cy="222995"/>
          </a:xfrm>
          <a:prstGeom prst="cloud">
            <a:avLst/>
          </a:prstGeom>
          <a:solidFill>
            <a:schemeClr val="bg1"/>
          </a:solidFill>
          <a:ln>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11" name="TextBox 10"/>
          <p:cNvSpPr txBox="1"/>
          <p:nvPr/>
        </p:nvSpPr>
        <p:spPr>
          <a:xfrm>
            <a:off x="1898729" y="2852130"/>
            <a:ext cx="275230" cy="94772"/>
          </a:xfrm>
          <a:prstGeom prst="rect">
            <a:avLst/>
          </a:prstGeom>
          <a:noFill/>
        </p:spPr>
        <p:txBody>
          <a:bodyPr wrap="none" lIns="91389" tIns="45696" rIns="91389" bIns="45696" rtlCol="0">
            <a:prstTxWarp prst="textPlain">
              <a:avLst/>
            </a:prstTxWarp>
            <a:spAutoFit/>
          </a:bodyPr>
          <a:lstStyle/>
          <a:p>
            <a:r>
              <a:rPr lang="zh-CN" altLang="en-US" dirty="0" smtClean="0">
                <a:solidFill>
                  <a:srgbClr val="000000"/>
                </a:solidFill>
                <a:ea typeface="宋体" pitchFamily="2" charset="-122"/>
              </a:rPr>
              <a:t>教师社区</a:t>
            </a:r>
            <a:endParaRPr lang="zh-CN" altLang="en-US" dirty="0">
              <a:solidFill>
                <a:srgbClr val="000000"/>
              </a:solidFill>
              <a:ea typeface="宋体" pitchFamily="2" charset="-122"/>
            </a:endParaRPr>
          </a:p>
        </p:txBody>
      </p:sp>
      <p:sp>
        <p:nvSpPr>
          <p:cNvPr id="12" name="椭圆 11"/>
          <p:cNvSpPr>
            <a:spLocks/>
          </p:cNvSpPr>
          <p:nvPr/>
        </p:nvSpPr>
        <p:spPr bwMode="auto">
          <a:xfrm>
            <a:off x="876567" y="3016832"/>
            <a:ext cx="1485517" cy="1293852"/>
          </a:xfrm>
          <a:prstGeom prst="ellipse">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grpSp>
        <p:nvGrpSpPr>
          <p:cNvPr id="66" name="组合 68"/>
          <p:cNvGrpSpPr/>
          <p:nvPr/>
        </p:nvGrpSpPr>
        <p:grpSpPr>
          <a:xfrm>
            <a:off x="865582" y="3011507"/>
            <a:ext cx="1485517" cy="1293852"/>
            <a:chOff x="4320000" y="2520000"/>
            <a:chExt cx="1620000" cy="1620000"/>
          </a:xfrm>
        </p:grpSpPr>
        <p:sp>
          <p:nvSpPr>
            <p:cNvPr id="14" name="弧形 13"/>
            <p:cNvSpPr>
              <a:spLocks noChangeAspect="1"/>
            </p:cNvSpPr>
            <p:nvPr/>
          </p:nvSpPr>
          <p:spPr bwMode="auto">
            <a:xfrm>
              <a:off x="4320000" y="2520000"/>
              <a:ext cx="1620000" cy="1620000"/>
            </a:xfrm>
            <a:prstGeom prst="arc">
              <a:avLst>
                <a:gd name="adj1" fmla="val 16200000"/>
                <a:gd name="adj2" fmla="val 20730442"/>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5" name="弧形 14"/>
            <p:cNvSpPr>
              <a:spLocks noChangeAspect="1"/>
            </p:cNvSpPr>
            <p:nvPr/>
          </p:nvSpPr>
          <p:spPr bwMode="auto">
            <a:xfrm>
              <a:off x="4320000" y="2520000"/>
              <a:ext cx="1620000" cy="1620000"/>
            </a:xfrm>
            <a:prstGeom prst="arc">
              <a:avLst>
                <a:gd name="adj1" fmla="val 10772306"/>
                <a:gd name="adj2" fmla="val 15285803"/>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6" name="弧形 15"/>
            <p:cNvSpPr>
              <a:spLocks noChangeAspect="1"/>
            </p:cNvSpPr>
            <p:nvPr/>
          </p:nvSpPr>
          <p:spPr bwMode="auto">
            <a:xfrm>
              <a:off x="4320000" y="2520000"/>
              <a:ext cx="1620000" cy="1620000"/>
            </a:xfrm>
            <a:prstGeom prst="arc">
              <a:avLst>
                <a:gd name="adj1" fmla="val 21579488"/>
                <a:gd name="adj2" fmla="val 5415002"/>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7" name="弧形 16"/>
            <p:cNvSpPr>
              <a:spLocks noChangeAspect="1"/>
            </p:cNvSpPr>
            <p:nvPr/>
          </p:nvSpPr>
          <p:spPr bwMode="auto">
            <a:xfrm>
              <a:off x="4320000" y="2520000"/>
              <a:ext cx="1620000" cy="1620000"/>
            </a:xfrm>
            <a:prstGeom prst="arc">
              <a:avLst>
                <a:gd name="adj1" fmla="val 5418770"/>
                <a:gd name="adj2" fmla="val 9844167"/>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grpSp>
      <p:sp>
        <p:nvSpPr>
          <p:cNvPr id="18" name="TextBox 17"/>
          <p:cNvSpPr txBox="1"/>
          <p:nvPr/>
        </p:nvSpPr>
        <p:spPr>
          <a:xfrm>
            <a:off x="1350554" y="4145011"/>
            <a:ext cx="463847" cy="108769"/>
          </a:xfrm>
          <a:prstGeom prst="rect">
            <a:avLst/>
          </a:prstGeom>
          <a:noFill/>
        </p:spPr>
        <p:txBody>
          <a:bodyPr wrap="none" lIns="91389" tIns="45696" rIns="91389" bIns="45696"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000000"/>
                </a:solidFill>
                <a:latin typeface="黑体" pitchFamily="49" charset="-122"/>
                <a:ea typeface="黑体" pitchFamily="49" charset="-122"/>
              </a:rPr>
              <a:t>智慧教室</a:t>
            </a:r>
            <a:endParaRPr lang="zh-CN" altLang="en-US" b="1" spc="50" dirty="0">
              <a:ln w="11430"/>
              <a:solidFill>
                <a:srgbClr val="000000"/>
              </a:solidFill>
              <a:latin typeface="黑体" pitchFamily="49" charset="-122"/>
              <a:ea typeface="黑体" pitchFamily="49" charset="-122"/>
            </a:endParaRPr>
          </a:p>
        </p:txBody>
      </p:sp>
      <p:sp>
        <p:nvSpPr>
          <p:cNvPr id="19" name="椭圆 18"/>
          <p:cNvSpPr>
            <a:spLocks noChangeAspect="1"/>
          </p:cNvSpPr>
          <p:nvPr/>
        </p:nvSpPr>
        <p:spPr bwMode="auto">
          <a:xfrm>
            <a:off x="2194222" y="3511073"/>
            <a:ext cx="330115" cy="287523"/>
          </a:xfrm>
          <a:prstGeom prst="ellipse">
            <a:avLst/>
          </a:prstGeom>
          <a:blipFill>
            <a:blip r:embed="rId4"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20" name="椭圆 19"/>
          <p:cNvSpPr>
            <a:spLocks noChangeAspect="1"/>
          </p:cNvSpPr>
          <p:nvPr/>
        </p:nvSpPr>
        <p:spPr bwMode="auto">
          <a:xfrm>
            <a:off x="695211" y="3508829"/>
            <a:ext cx="330115" cy="287523"/>
          </a:xfrm>
          <a:prstGeom prst="ellipse">
            <a:avLst/>
          </a:prstGeom>
          <a:blipFill>
            <a:blip r:embed="rId5"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pic>
        <p:nvPicPr>
          <p:cNvPr id="21" name="Picture 26"/>
          <p:cNvPicPr>
            <a:picLocks noChangeAspect="1" noChangeArrowheads="1"/>
          </p:cNvPicPr>
          <p:nvPr/>
        </p:nvPicPr>
        <p:blipFill>
          <a:blip r:embed="rId6" cstate="print"/>
          <a:srcRect/>
          <a:stretch>
            <a:fillRect/>
          </a:stretch>
        </p:blipFill>
        <p:spPr bwMode="auto">
          <a:xfrm>
            <a:off x="1083832" y="3430241"/>
            <a:ext cx="316699" cy="203800"/>
          </a:xfrm>
          <a:prstGeom prst="rect">
            <a:avLst/>
          </a:prstGeom>
          <a:noFill/>
          <a:ln w="9525">
            <a:noFill/>
            <a:miter lim="800000"/>
            <a:headEnd/>
            <a:tailEnd/>
          </a:ln>
          <a:effectLst>
            <a:softEdge rad="63500"/>
          </a:effectLst>
        </p:spPr>
      </p:pic>
      <p:pic>
        <p:nvPicPr>
          <p:cNvPr id="22" name="Picture 12" descr="http://t1.gstatic.com/images?q=tbn:ANd9GcQZjeDZHTJUYYcwIP0h5kx1Tk0Gi3-PoEhrql6q8_CDLd9HLsLV"/>
          <p:cNvPicPr>
            <a:picLocks noChangeAspect="1" noChangeArrowheads="1"/>
          </p:cNvPicPr>
          <p:nvPr/>
        </p:nvPicPr>
        <p:blipFill>
          <a:blip r:embed="rId7" cstate="print"/>
          <a:srcRect/>
          <a:stretch>
            <a:fillRect/>
          </a:stretch>
        </p:blipFill>
        <p:spPr bwMode="auto">
          <a:xfrm>
            <a:off x="1045185" y="3640009"/>
            <a:ext cx="363257" cy="228024"/>
          </a:xfrm>
          <a:prstGeom prst="rect">
            <a:avLst/>
          </a:prstGeom>
          <a:noFill/>
          <a:ln w="9525">
            <a:noFill/>
            <a:miter lim="800000"/>
            <a:headEnd/>
            <a:tailEnd/>
          </a:ln>
          <a:effectLst>
            <a:softEdge rad="63500"/>
          </a:effectLst>
        </p:spPr>
      </p:pic>
      <p:pic>
        <p:nvPicPr>
          <p:cNvPr id="23" name="Picture 42"/>
          <p:cNvPicPr>
            <a:picLocks noChangeAspect="1" noChangeArrowheads="1"/>
          </p:cNvPicPr>
          <p:nvPr/>
        </p:nvPicPr>
        <p:blipFill>
          <a:blip r:embed="rId8" cstate="print">
            <a:clrChange>
              <a:clrFrom>
                <a:srgbClr val="7E801B"/>
              </a:clrFrom>
              <a:clrTo>
                <a:srgbClr val="7E801B">
                  <a:alpha val="0"/>
                </a:srgbClr>
              </a:clrTo>
            </a:clrChange>
          </a:blip>
          <a:srcRect/>
          <a:stretch>
            <a:fillRect/>
          </a:stretch>
        </p:blipFill>
        <p:spPr bwMode="auto">
          <a:xfrm>
            <a:off x="1391287" y="3251546"/>
            <a:ext cx="385017" cy="138273"/>
          </a:xfrm>
          <a:prstGeom prst="rect">
            <a:avLst/>
          </a:prstGeom>
          <a:noFill/>
          <a:ln w="19050" algn="ctr">
            <a:noFill/>
            <a:miter lim="800000"/>
            <a:headEnd/>
            <a:tailEnd/>
          </a:ln>
        </p:spPr>
      </p:pic>
      <p:pic>
        <p:nvPicPr>
          <p:cNvPr id="24" name="Picture 7"/>
          <p:cNvPicPr>
            <a:picLocks noChangeAspect="1" noChangeArrowheads="1"/>
          </p:cNvPicPr>
          <p:nvPr/>
        </p:nvPicPr>
        <p:blipFill>
          <a:blip r:embed="rId9" cstate="print"/>
          <a:srcRect/>
          <a:stretch>
            <a:fillRect/>
          </a:stretch>
        </p:blipFill>
        <p:spPr bwMode="auto">
          <a:xfrm>
            <a:off x="1817576" y="3896391"/>
            <a:ext cx="257398" cy="217161"/>
          </a:xfrm>
          <a:prstGeom prst="rect">
            <a:avLst/>
          </a:prstGeom>
          <a:noFill/>
          <a:ln w="28575" algn="ctr">
            <a:noFill/>
            <a:miter lim="800000"/>
            <a:headEnd/>
            <a:tailEnd/>
          </a:ln>
        </p:spPr>
      </p:pic>
      <p:pic>
        <p:nvPicPr>
          <p:cNvPr id="25"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82194" y="3911930"/>
            <a:ext cx="277563" cy="167849"/>
          </a:xfrm>
          <a:prstGeom prst="rect">
            <a:avLst/>
          </a:prstGeom>
          <a:noFill/>
          <a:ln w="9525">
            <a:noFill/>
            <a:miter lim="800000"/>
            <a:headEnd/>
            <a:tailEnd/>
          </a:ln>
        </p:spPr>
      </p:pic>
      <p:pic>
        <p:nvPicPr>
          <p:cNvPr id="26" name="Picture 8"/>
          <p:cNvPicPr>
            <a:picLocks noChangeAspect="1" noChangeArrowheads="1"/>
          </p:cNvPicPr>
          <p:nvPr/>
        </p:nvPicPr>
        <p:blipFill>
          <a:blip r:embed="rId11" cstate="print">
            <a:clrChange>
              <a:clrFrom>
                <a:srgbClr val="FEFFFF"/>
              </a:clrFrom>
              <a:clrTo>
                <a:srgbClr val="FEFFFF">
                  <a:alpha val="0"/>
                </a:srgbClr>
              </a:clrTo>
            </a:clrChange>
          </a:blip>
          <a:srcRect/>
          <a:stretch>
            <a:fillRect/>
          </a:stretch>
        </p:blipFill>
        <p:spPr bwMode="auto">
          <a:xfrm>
            <a:off x="1859002" y="3607935"/>
            <a:ext cx="237466" cy="252898"/>
          </a:xfrm>
          <a:prstGeom prst="rect">
            <a:avLst/>
          </a:prstGeom>
          <a:noFill/>
          <a:ln w="9525">
            <a:noFill/>
            <a:miter lim="800000"/>
            <a:headEnd/>
            <a:tailEnd/>
          </a:ln>
        </p:spPr>
      </p:pic>
      <p:sp>
        <p:nvSpPr>
          <p:cNvPr id="27" name="上下箭头 26"/>
          <p:cNvSpPr/>
          <p:nvPr/>
        </p:nvSpPr>
        <p:spPr bwMode="auto">
          <a:xfrm>
            <a:off x="1520038" y="3399163"/>
            <a:ext cx="124882" cy="722539"/>
          </a:xfrm>
          <a:prstGeom prst="upDown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pic>
        <p:nvPicPr>
          <p:cNvPr id="28" name="Picture 2" descr="http://www.edu.cn/tp_xin_wen_5671/20070611/W020070611517386611511.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49362" y="3406930"/>
            <a:ext cx="244952" cy="233076"/>
          </a:xfrm>
          <a:prstGeom prst="rect">
            <a:avLst/>
          </a:prstGeom>
          <a:noFill/>
        </p:spPr>
      </p:pic>
      <p:sp>
        <p:nvSpPr>
          <p:cNvPr id="29" name="左右箭头 28"/>
          <p:cNvSpPr/>
          <p:nvPr/>
        </p:nvSpPr>
        <p:spPr bwMode="auto">
          <a:xfrm>
            <a:off x="1377315" y="3523472"/>
            <a:ext cx="142722" cy="38847"/>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30" name="左右箭头 29"/>
          <p:cNvSpPr/>
          <p:nvPr/>
        </p:nvSpPr>
        <p:spPr bwMode="auto">
          <a:xfrm>
            <a:off x="1377315" y="3733240"/>
            <a:ext cx="142722" cy="38847"/>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31" name="左右箭头 30"/>
          <p:cNvSpPr/>
          <p:nvPr/>
        </p:nvSpPr>
        <p:spPr bwMode="auto">
          <a:xfrm>
            <a:off x="1377315" y="3966317"/>
            <a:ext cx="142722" cy="38847"/>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32" name="左右箭头 31"/>
          <p:cNvSpPr/>
          <p:nvPr/>
        </p:nvSpPr>
        <p:spPr bwMode="auto">
          <a:xfrm>
            <a:off x="1635999" y="3966317"/>
            <a:ext cx="142722" cy="38847"/>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33" name="左右箭头 32"/>
          <p:cNvSpPr/>
          <p:nvPr/>
        </p:nvSpPr>
        <p:spPr bwMode="auto">
          <a:xfrm>
            <a:off x="1635999" y="3741012"/>
            <a:ext cx="142722" cy="38847"/>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34" name="左右箭头 33"/>
          <p:cNvSpPr/>
          <p:nvPr/>
        </p:nvSpPr>
        <p:spPr bwMode="auto">
          <a:xfrm>
            <a:off x="1636000" y="3531240"/>
            <a:ext cx="142722" cy="38847"/>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35" name="椭圆 34"/>
          <p:cNvSpPr>
            <a:spLocks noChangeAspect="1"/>
          </p:cNvSpPr>
          <p:nvPr/>
        </p:nvSpPr>
        <p:spPr bwMode="auto">
          <a:xfrm>
            <a:off x="1426137" y="2892262"/>
            <a:ext cx="330115" cy="287523"/>
          </a:xfrm>
          <a:prstGeom prst="ellipse">
            <a:avLst/>
          </a:prstGeom>
          <a:blipFill>
            <a:blip r:embed="rId13"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36" name="云形 35"/>
          <p:cNvSpPr/>
          <p:nvPr/>
        </p:nvSpPr>
        <p:spPr bwMode="auto">
          <a:xfrm>
            <a:off x="509588" y="3273665"/>
            <a:ext cx="627276" cy="222995"/>
          </a:xfrm>
          <a:prstGeom prst="cloud">
            <a:avLst/>
          </a:prstGeom>
          <a:solidFill>
            <a:schemeClr val="bg1"/>
          </a:solidFill>
          <a:ln>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37" name="TextBox 36"/>
          <p:cNvSpPr txBox="1"/>
          <p:nvPr/>
        </p:nvSpPr>
        <p:spPr>
          <a:xfrm>
            <a:off x="681347" y="3330729"/>
            <a:ext cx="275230" cy="94772"/>
          </a:xfrm>
          <a:prstGeom prst="rect">
            <a:avLst/>
          </a:prstGeom>
          <a:noFill/>
        </p:spPr>
        <p:txBody>
          <a:bodyPr wrap="none" lIns="91389" tIns="45696" rIns="91389" bIns="45696" rtlCol="0">
            <a:prstTxWarp prst="textPlain">
              <a:avLst/>
            </a:prstTxWarp>
            <a:spAutoFit/>
          </a:bodyPr>
          <a:lstStyle/>
          <a:p>
            <a:r>
              <a:rPr lang="zh-CN" altLang="en-US" dirty="0" smtClean="0">
                <a:solidFill>
                  <a:srgbClr val="000000"/>
                </a:solidFill>
                <a:ea typeface="宋体" pitchFamily="2" charset="-122"/>
              </a:rPr>
              <a:t>家校通</a:t>
            </a:r>
            <a:endParaRPr lang="zh-CN" altLang="en-US" dirty="0">
              <a:solidFill>
                <a:srgbClr val="000000"/>
              </a:solidFill>
              <a:ea typeface="宋体" pitchFamily="2" charset="-122"/>
            </a:endParaRPr>
          </a:p>
        </p:txBody>
      </p:sp>
      <p:grpSp>
        <p:nvGrpSpPr>
          <p:cNvPr id="73" name="组合 102"/>
          <p:cNvGrpSpPr>
            <a:grpSpLocks noChangeAspect="1"/>
          </p:cNvGrpSpPr>
          <p:nvPr/>
        </p:nvGrpSpPr>
        <p:grpSpPr>
          <a:xfrm>
            <a:off x="2315701" y="3697674"/>
            <a:ext cx="1038173" cy="805063"/>
            <a:chOff x="822296" y="2371168"/>
            <a:chExt cx="1994717" cy="1775971"/>
          </a:xfrm>
        </p:grpSpPr>
        <p:sp>
          <p:nvSpPr>
            <p:cNvPr id="39" name="椭圆 38"/>
            <p:cNvSpPr>
              <a:spLocks/>
            </p:cNvSpPr>
            <p:nvPr/>
          </p:nvSpPr>
          <p:spPr bwMode="auto">
            <a:xfrm>
              <a:off x="1020067" y="2527139"/>
              <a:ext cx="1620000" cy="1620000"/>
            </a:xfrm>
            <a:prstGeom prst="ellipse">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grpSp>
          <p:nvGrpSpPr>
            <p:cNvPr id="74" name="组合 68"/>
            <p:cNvGrpSpPr/>
            <p:nvPr/>
          </p:nvGrpSpPr>
          <p:grpSpPr>
            <a:xfrm>
              <a:off x="1008088" y="2520469"/>
              <a:ext cx="1620000" cy="1620000"/>
              <a:chOff x="4320000" y="2520000"/>
              <a:chExt cx="1620000" cy="1620000"/>
            </a:xfrm>
          </p:grpSpPr>
          <p:sp>
            <p:nvSpPr>
              <p:cNvPr id="58" name="弧形 57"/>
              <p:cNvSpPr>
                <a:spLocks noChangeAspect="1"/>
              </p:cNvSpPr>
              <p:nvPr/>
            </p:nvSpPr>
            <p:spPr bwMode="auto">
              <a:xfrm>
                <a:off x="4320000" y="2520000"/>
                <a:ext cx="1620000" cy="1620000"/>
              </a:xfrm>
              <a:prstGeom prst="arc">
                <a:avLst>
                  <a:gd name="adj1" fmla="val 16200000"/>
                  <a:gd name="adj2" fmla="val 20730442"/>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59" name="弧形 58"/>
              <p:cNvSpPr>
                <a:spLocks noChangeAspect="1"/>
              </p:cNvSpPr>
              <p:nvPr/>
            </p:nvSpPr>
            <p:spPr bwMode="auto">
              <a:xfrm>
                <a:off x="4320000" y="2520000"/>
                <a:ext cx="1620000" cy="1620000"/>
              </a:xfrm>
              <a:prstGeom prst="arc">
                <a:avLst>
                  <a:gd name="adj1" fmla="val 10772306"/>
                  <a:gd name="adj2" fmla="val 15285803"/>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60" name="弧形 59"/>
              <p:cNvSpPr>
                <a:spLocks noChangeAspect="1"/>
              </p:cNvSpPr>
              <p:nvPr/>
            </p:nvSpPr>
            <p:spPr bwMode="auto">
              <a:xfrm>
                <a:off x="4320000" y="2520000"/>
                <a:ext cx="1620000" cy="1620000"/>
              </a:xfrm>
              <a:prstGeom prst="arc">
                <a:avLst>
                  <a:gd name="adj1" fmla="val 21579488"/>
                  <a:gd name="adj2" fmla="val 5415002"/>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61" name="弧形 60"/>
              <p:cNvSpPr>
                <a:spLocks noChangeAspect="1"/>
              </p:cNvSpPr>
              <p:nvPr/>
            </p:nvSpPr>
            <p:spPr bwMode="auto">
              <a:xfrm>
                <a:off x="4320000" y="2520000"/>
                <a:ext cx="1620000" cy="1620000"/>
              </a:xfrm>
              <a:prstGeom prst="arc">
                <a:avLst>
                  <a:gd name="adj1" fmla="val 5418770"/>
                  <a:gd name="adj2" fmla="val 9844167"/>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grpSp>
        <p:sp>
          <p:nvSpPr>
            <p:cNvPr id="41" name="椭圆 40"/>
            <p:cNvSpPr>
              <a:spLocks noChangeAspect="1"/>
            </p:cNvSpPr>
            <p:nvPr/>
          </p:nvSpPr>
          <p:spPr bwMode="auto">
            <a:xfrm>
              <a:off x="2457013" y="3145965"/>
              <a:ext cx="360000" cy="360000"/>
            </a:xfrm>
            <a:prstGeom prst="ellipse">
              <a:avLst/>
            </a:prstGeom>
            <a:blipFill>
              <a:blip r:embed="rId14"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42" name="椭圆 41"/>
            <p:cNvSpPr>
              <a:spLocks noChangeAspect="1"/>
            </p:cNvSpPr>
            <p:nvPr/>
          </p:nvSpPr>
          <p:spPr bwMode="auto">
            <a:xfrm>
              <a:off x="822296" y="3143156"/>
              <a:ext cx="360000" cy="360000"/>
            </a:xfrm>
            <a:prstGeom prst="ellipse">
              <a:avLst/>
            </a:prstGeom>
            <a:blipFill>
              <a:blip r:embed="rId15"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pic>
          <p:nvPicPr>
            <p:cNvPr id="43" name="Picture 26"/>
            <p:cNvPicPr>
              <a:picLocks noChangeAspect="1" noChangeArrowheads="1"/>
            </p:cNvPicPr>
            <p:nvPr/>
          </p:nvPicPr>
          <p:blipFill>
            <a:blip r:embed="rId16" cstate="print"/>
            <a:srcRect/>
            <a:stretch>
              <a:fillRect/>
            </a:stretch>
          </p:blipFill>
          <p:spPr bwMode="auto">
            <a:xfrm>
              <a:off x="1246096" y="3044752"/>
              <a:ext cx="345370" cy="255174"/>
            </a:xfrm>
            <a:prstGeom prst="rect">
              <a:avLst/>
            </a:prstGeom>
            <a:noFill/>
            <a:ln w="9525">
              <a:noFill/>
              <a:miter lim="800000"/>
              <a:headEnd/>
              <a:tailEnd/>
            </a:ln>
            <a:effectLst>
              <a:softEdge rad="63500"/>
            </a:effectLst>
          </p:spPr>
        </p:pic>
        <p:pic>
          <p:nvPicPr>
            <p:cNvPr id="44" name="Picture 12" descr="http://t1.gstatic.com/images?q=tbn:ANd9GcQZjeDZHTJUYYcwIP0h5kx1Tk0Gi3-PoEhrql6q8_CDLd9HLsLV"/>
            <p:cNvPicPr>
              <a:picLocks noChangeAspect="1" noChangeArrowheads="1"/>
            </p:cNvPicPr>
            <p:nvPr/>
          </p:nvPicPr>
          <p:blipFill>
            <a:blip r:embed="rId17" cstate="print"/>
            <a:srcRect/>
            <a:stretch>
              <a:fillRect/>
            </a:stretch>
          </p:blipFill>
          <p:spPr bwMode="auto">
            <a:xfrm>
              <a:off x="1203950" y="3307400"/>
              <a:ext cx="396142" cy="285503"/>
            </a:xfrm>
            <a:prstGeom prst="rect">
              <a:avLst/>
            </a:prstGeom>
            <a:noFill/>
            <a:ln w="9525">
              <a:noFill/>
              <a:miter lim="800000"/>
              <a:headEnd/>
              <a:tailEnd/>
            </a:ln>
            <a:effectLst>
              <a:softEdge rad="63500"/>
            </a:effectLst>
          </p:spPr>
        </p:pic>
        <p:pic>
          <p:nvPicPr>
            <p:cNvPr id="45" name="Picture 42"/>
            <p:cNvPicPr>
              <a:picLocks noChangeAspect="1" noChangeArrowheads="1"/>
            </p:cNvPicPr>
            <p:nvPr/>
          </p:nvPicPr>
          <p:blipFill>
            <a:blip r:embed="rId18" cstate="print">
              <a:clrChange>
                <a:clrFrom>
                  <a:srgbClr val="7E801B"/>
                </a:clrFrom>
                <a:clrTo>
                  <a:srgbClr val="7E801B">
                    <a:alpha val="0"/>
                  </a:srgbClr>
                </a:clrTo>
              </a:clrChange>
            </a:blip>
            <a:srcRect/>
            <a:stretch>
              <a:fillRect/>
            </a:stretch>
          </p:blipFill>
          <p:spPr bwMode="auto">
            <a:xfrm>
              <a:off x="1581390" y="2821017"/>
              <a:ext cx="419872" cy="173128"/>
            </a:xfrm>
            <a:prstGeom prst="rect">
              <a:avLst/>
            </a:prstGeom>
            <a:noFill/>
            <a:ln w="19050" algn="ctr">
              <a:noFill/>
              <a:miter lim="800000"/>
              <a:headEnd/>
              <a:tailEnd/>
            </a:ln>
          </p:spPr>
        </p:pic>
        <p:pic>
          <p:nvPicPr>
            <p:cNvPr id="46" name="Picture 7"/>
            <p:cNvPicPr>
              <a:picLocks noChangeAspect="1" noChangeArrowheads="1"/>
            </p:cNvPicPr>
            <p:nvPr/>
          </p:nvPicPr>
          <p:blipFill>
            <a:blip r:embed="rId19" cstate="print"/>
            <a:srcRect/>
            <a:stretch>
              <a:fillRect/>
            </a:stretch>
          </p:blipFill>
          <p:spPr bwMode="auto">
            <a:xfrm>
              <a:off x="2046270" y="3628410"/>
              <a:ext cx="280700" cy="271902"/>
            </a:xfrm>
            <a:prstGeom prst="rect">
              <a:avLst/>
            </a:prstGeom>
            <a:noFill/>
            <a:ln w="28575" algn="ctr">
              <a:noFill/>
              <a:miter lim="800000"/>
              <a:headEnd/>
              <a:tailEnd/>
            </a:ln>
          </p:spPr>
        </p:pic>
        <p:pic>
          <p:nvPicPr>
            <p:cNvPr id="47" name="Picture 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244313" y="3647866"/>
              <a:ext cx="302691" cy="210159"/>
            </a:xfrm>
            <a:prstGeom prst="rect">
              <a:avLst/>
            </a:prstGeom>
            <a:noFill/>
            <a:ln w="9525">
              <a:noFill/>
              <a:miter lim="800000"/>
              <a:headEnd/>
              <a:tailEnd/>
            </a:ln>
          </p:spPr>
        </p:pic>
        <p:pic>
          <p:nvPicPr>
            <p:cNvPr id="48" name="Picture 8"/>
            <p:cNvPicPr>
              <a:picLocks noChangeAspect="1" noChangeArrowheads="1"/>
            </p:cNvPicPr>
            <p:nvPr/>
          </p:nvPicPr>
          <p:blipFill>
            <a:blip r:embed="rId21" cstate="print">
              <a:clrChange>
                <a:clrFrom>
                  <a:srgbClr val="FEFFFF"/>
                </a:clrFrom>
                <a:clrTo>
                  <a:srgbClr val="FEFFFF">
                    <a:alpha val="0"/>
                  </a:srgbClr>
                </a:clrTo>
              </a:clrChange>
            </a:blip>
            <a:srcRect/>
            <a:stretch>
              <a:fillRect/>
            </a:stretch>
          </p:blipFill>
          <p:spPr bwMode="auto">
            <a:xfrm>
              <a:off x="2091447" y="3267244"/>
              <a:ext cx="258964" cy="316647"/>
            </a:xfrm>
            <a:prstGeom prst="rect">
              <a:avLst/>
            </a:prstGeom>
            <a:noFill/>
            <a:ln w="9525">
              <a:noFill/>
              <a:miter lim="800000"/>
              <a:headEnd/>
              <a:tailEnd/>
            </a:ln>
          </p:spPr>
        </p:pic>
        <p:sp>
          <p:nvSpPr>
            <p:cNvPr id="49" name="上下箭头 48"/>
            <p:cNvSpPr/>
            <p:nvPr/>
          </p:nvSpPr>
          <p:spPr bwMode="auto">
            <a:xfrm>
              <a:off x="1721796" y="3005841"/>
              <a:ext cx="136188" cy="904673"/>
            </a:xfrm>
            <a:prstGeom prst="upDown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pic>
          <p:nvPicPr>
            <p:cNvPr id="50" name="Picture 2" descr="http://www.edu.cn/tp_xin_wen_5671/20070611/W020070611517386611511.jpg"/>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2080934" y="3015570"/>
              <a:ext cx="267127" cy="291829"/>
            </a:xfrm>
            <a:prstGeom prst="rect">
              <a:avLst/>
            </a:prstGeom>
            <a:noFill/>
          </p:spPr>
        </p:pic>
        <p:sp>
          <p:nvSpPr>
            <p:cNvPr id="51" name="左右箭头 50"/>
            <p:cNvSpPr/>
            <p:nvPr/>
          </p:nvSpPr>
          <p:spPr bwMode="auto">
            <a:xfrm>
              <a:off x="1566153" y="3161489"/>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52" name="左右箭头 51"/>
            <p:cNvSpPr/>
            <p:nvPr/>
          </p:nvSpPr>
          <p:spPr bwMode="auto">
            <a:xfrm>
              <a:off x="1566153" y="342413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53" name="左右箭头 52"/>
            <p:cNvSpPr/>
            <p:nvPr/>
          </p:nvSpPr>
          <p:spPr bwMode="auto">
            <a:xfrm>
              <a:off x="1566153" y="371596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54" name="左右箭头 53"/>
            <p:cNvSpPr/>
            <p:nvPr/>
          </p:nvSpPr>
          <p:spPr bwMode="auto">
            <a:xfrm>
              <a:off x="1848255" y="371596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55" name="左右箭头 54"/>
            <p:cNvSpPr/>
            <p:nvPr/>
          </p:nvSpPr>
          <p:spPr bwMode="auto">
            <a:xfrm>
              <a:off x="1848255" y="3433863"/>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56" name="左右箭头 55"/>
            <p:cNvSpPr/>
            <p:nvPr/>
          </p:nvSpPr>
          <p:spPr bwMode="auto">
            <a:xfrm>
              <a:off x="1848256" y="3171216"/>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57" name="椭圆 56"/>
            <p:cNvSpPr>
              <a:spLocks noChangeAspect="1"/>
            </p:cNvSpPr>
            <p:nvPr/>
          </p:nvSpPr>
          <p:spPr bwMode="auto">
            <a:xfrm>
              <a:off x="1619395" y="2371168"/>
              <a:ext cx="360000" cy="360000"/>
            </a:xfrm>
            <a:prstGeom prst="ellipse">
              <a:avLst/>
            </a:prstGeom>
            <a:blipFill>
              <a:blip r:embed="rId23"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grpSp>
      <p:cxnSp>
        <p:nvCxnSpPr>
          <p:cNvPr id="62" name="直接箭头连接符 61"/>
          <p:cNvCxnSpPr>
            <a:endCxn id="145" idx="2"/>
          </p:cNvCxnSpPr>
          <p:nvPr/>
        </p:nvCxnSpPr>
        <p:spPr bwMode="auto">
          <a:xfrm flipV="1">
            <a:off x="2189048" y="2987397"/>
            <a:ext cx="898042" cy="240846"/>
          </a:xfrm>
          <a:prstGeom prst="straightConnector1">
            <a:avLst/>
          </a:prstGeom>
          <a:noFill/>
          <a:ln w="22225">
            <a:solidFill>
              <a:schemeClr val="bg1"/>
            </a:solidFill>
            <a:prstDash val="solid"/>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3" name="直接箭头连接符 62"/>
          <p:cNvCxnSpPr/>
          <p:nvPr/>
        </p:nvCxnSpPr>
        <p:spPr bwMode="auto">
          <a:xfrm flipV="1">
            <a:off x="3098900" y="2987395"/>
            <a:ext cx="0" cy="877923"/>
          </a:xfrm>
          <a:prstGeom prst="straightConnector1">
            <a:avLst/>
          </a:prstGeom>
          <a:noFill/>
          <a:ln w="22225">
            <a:solidFill>
              <a:schemeClr val="bg1"/>
            </a:solidFill>
            <a:prstDash val="solid"/>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云形 63"/>
          <p:cNvSpPr/>
          <p:nvPr/>
        </p:nvSpPr>
        <p:spPr bwMode="auto">
          <a:xfrm>
            <a:off x="2187452" y="3259074"/>
            <a:ext cx="627276" cy="222995"/>
          </a:xfrm>
          <a:prstGeom prst="cloud">
            <a:avLst/>
          </a:prstGeom>
          <a:solidFill>
            <a:schemeClr val="bg1"/>
          </a:solidFill>
          <a:ln>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65" name="TextBox 64"/>
          <p:cNvSpPr txBox="1"/>
          <p:nvPr/>
        </p:nvSpPr>
        <p:spPr>
          <a:xfrm>
            <a:off x="2359211" y="3325042"/>
            <a:ext cx="275230" cy="94772"/>
          </a:xfrm>
          <a:prstGeom prst="rect">
            <a:avLst/>
          </a:prstGeom>
          <a:noFill/>
        </p:spPr>
        <p:txBody>
          <a:bodyPr wrap="none" lIns="91389" tIns="45696" rIns="91389" bIns="45696" rtlCol="0">
            <a:prstTxWarp prst="textPlain">
              <a:avLst/>
            </a:prstTxWarp>
            <a:spAutoFit/>
          </a:bodyPr>
          <a:lstStyle/>
          <a:p>
            <a:r>
              <a:rPr lang="zh-CN" altLang="en-US" dirty="0" smtClean="0">
                <a:solidFill>
                  <a:srgbClr val="000000"/>
                </a:solidFill>
                <a:ea typeface="宋体" pitchFamily="2" charset="-122"/>
              </a:rPr>
              <a:t>学生社区</a:t>
            </a:r>
            <a:endParaRPr lang="zh-CN" altLang="en-US" dirty="0">
              <a:solidFill>
                <a:srgbClr val="000000"/>
              </a:solidFill>
              <a:ea typeface="宋体" pitchFamily="2" charset="-122"/>
            </a:endParaRPr>
          </a:p>
        </p:txBody>
      </p:sp>
      <p:grpSp>
        <p:nvGrpSpPr>
          <p:cNvPr id="75" name="组合 253"/>
          <p:cNvGrpSpPr/>
          <p:nvPr/>
        </p:nvGrpSpPr>
        <p:grpSpPr>
          <a:xfrm>
            <a:off x="4463680" y="1640215"/>
            <a:ext cx="972299" cy="385778"/>
            <a:chOff x="3822964" y="2026081"/>
            <a:chExt cx="846785" cy="373291"/>
          </a:xfrm>
        </p:grpSpPr>
        <p:pic>
          <p:nvPicPr>
            <p:cNvPr id="67" name="Picture 2"/>
            <p:cNvPicPr>
              <a:picLocks noChangeAspect="1" noChangeArrowheads="1"/>
            </p:cNvPicPr>
            <p:nvPr/>
          </p:nvPicPr>
          <p:blipFill>
            <a:blip r:embed="rId24" cstate="print"/>
            <a:srcRect/>
            <a:stretch>
              <a:fillRect/>
            </a:stretch>
          </p:blipFill>
          <p:spPr bwMode="auto">
            <a:xfrm>
              <a:off x="3851383" y="2026081"/>
              <a:ext cx="182026" cy="222190"/>
            </a:xfrm>
            <a:prstGeom prst="rect">
              <a:avLst/>
            </a:prstGeom>
            <a:noFill/>
            <a:ln w="9525">
              <a:noFill/>
              <a:miter lim="800000"/>
              <a:headEnd/>
              <a:tailEnd/>
            </a:ln>
            <a:effectLst/>
          </p:spPr>
        </p:pic>
        <p:pic>
          <p:nvPicPr>
            <p:cNvPr id="68" name="Picture 4"/>
            <p:cNvPicPr>
              <a:picLocks noChangeAspect="1" noChangeArrowheads="1"/>
            </p:cNvPicPr>
            <p:nvPr/>
          </p:nvPicPr>
          <p:blipFill>
            <a:blip r:embed="rId25" cstate="print"/>
            <a:srcRect/>
            <a:stretch>
              <a:fillRect/>
            </a:stretch>
          </p:blipFill>
          <p:spPr bwMode="auto">
            <a:xfrm>
              <a:off x="4398788" y="2044857"/>
              <a:ext cx="260496" cy="179693"/>
            </a:xfrm>
            <a:prstGeom prst="rect">
              <a:avLst/>
            </a:prstGeom>
            <a:noFill/>
            <a:ln w="9525">
              <a:noFill/>
              <a:miter lim="800000"/>
              <a:headEnd/>
              <a:tailEnd/>
            </a:ln>
            <a:effectLst/>
          </p:spPr>
        </p:pic>
        <p:pic>
          <p:nvPicPr>
            <p:cNvPr id="69" name="Picture 4"/>
            <p:cNvPicPr>
              <a:picLocks noChangeAspect="1" noChangeArrowheads="1"/>
            </p:cNvPicPr>
            <p:nvPr/>
          </p:nvPicPr>
          <p:blipFill>
            <a:blip r:embed="rId26" cstate="print"/>
            <a:srcRect/>
            <a:stretch>
              <a:fillRect/>
            </a:stretch>
          </p:blipFill>
          <p:spPr bwMode="auto">
            <a:xfrm>
              <a:off x="4147678" y="2028615"/>
              <a:ext cx="185182" cy="214772"/>
            </a:xfrm>
            <a:prstGeom prst="rect">
              <a:avLst/>
            </a:prstGeom>
            <a:noFill/>
            <a:ln w="9525">
              <a:noFill/>
              <a:miter lim="800000"/>
              <a:headEnd/>
              <a:tailEnd/>
            </a:ln>
            <a:effectLst/>
          </p:spPr>
        </p:pic>
        <p:sp>
          <p:nvSpPr>
            <p:cNvPr id="70" name="矩形 69"/>
            <p:cNvSpPr/>
            <p:nvPr/>
          </p:nvSpPr>
          <p:spPr>
            <a:xfrm>
              <a:off x="3822964"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solidFill>
                    <a:srgbClr val="000000"/>
                  </a:solidFill>
                  <a:latin typeface="Arial" charset="0"/>
                </a:rPr>
                <a:t>评价</a:t>
              </a:r>
            </a:p>
          </p:txBody>
        </p:sp>
        <p:sp>
          <p:nvSpPr>
            <p:cNvPr id="71" name="矩形 70"/>
            <p:cNvSpPr/>
            <p:nvPr/>
          </p:nvSpPr>
          <p:spPr>
            <a:xfrm>
              <a:off x="4427707"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solidFill>
                    <a:srgbClr val="000000"/>
                  </a:solidFill>
                  <a:latin typeface="Arial" charset="0"/>
                </a:rPr>
                <a:t>决策</a:t>
              </a:r>
            </a:p>
          </p:txBody>
        </p:sp>
        <p:sp>
          <p:nvSpPr>
            <p:cNvPr id="72" name="矩形 71"/>
            <p:cNvSpPr/>
            <p:nvPr/>
          </p:nvSpPr>
          <p:spPr>
            <a:xfrm>
              <a:off x="4113910"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solidFill>
                    <a:srgbClr val="000000"/>
                  </a:solidFill>
                  <a:latin typeface="Arial" charset="0"/>
                </a:rPr>
                <a:t>共享</a:t>
              </a:r>
            </a:p>
          </p:txBody>
        </p:sp>
      </p:grpSp>
      <p:sp>
        <p:nvSpPr>
          <p:cNvPr id="79" name="圆角矩形 78"/>
          <p:cNvSpPr/>
          <p:nvPr/>
        </p:nvSpPr>
        <p:spPr bwMode="auto">
          <a:xfrm>
            <a:off x="4060107" y="3418741"/>
            <a:ext cx="1582486" cy="1092586"/>
          </a:xfrm>
          <a:prstGeom prst="roundRect">
            <a:avLst>
              <a:gd name="adj" fmla="val 5143"/>
            </a:avLst>
          </a:prstGeom>
          <a:solidFill>
            <a:schemeClr val="bg1">
              <a:lumMod val="85000"/>
            </a:schemeClr>
          </a:solidFill>
          <a:ln w="31750">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80" name="TextBox 79"/>
          <p:cNvSpPr txBox="1"/>
          <p:nvPr/>
        </p:nvSpPr>
        <p:spPr>
          <a:xfrm>
            <a:off x="4109406" y="3442685"/>
            <a:ext cx="378469" cy="100211"/>
          </a:xfrm>
          <a:prstGeom prst="rect">
            <a:avLst/>
          </a:prstGeom>
          <a:noFill/>
        </p:spPr>
        <p:txBody>
          <a:bodyPr wrap="none" lIns="91389" tIns="45696" rIns="91389" bIns="45696"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000000"/>
                </a:solidFill>
                <a:latin typeface="黑体" pitchFamily="49" charset="-122"/>
                <a:ea typeface="黑体" pitchFamily="49" charset="-122"/>
              </a:rPr>
              <a:t>智慧校园</a:t>
            </a:r>
            <a:endParaRPr lang="zh-CN" altLang="en-US" b="1" spc="50" dirty="0">
              <a:ln w="11430"/>
              <a:solidFill>
                <a:srgbClr val="000000"/>
              </a:solidFill>
              <a:latin typeface="黑体" pitchFamily="49" charset="-122"/>
              <a:ea typeface="黑体" pitchFamily="49" charset="-122"/>
            </a:endParaRPr>
          </a:p>
        </p:txBody>
      </p:sp>
      <p:grpSp>
        <p:nvGrpSpPr>
          <p:cNvPr id="76" name="组合 100"/>
          <p:cNvGrpSpPr/>
          <p:nvPr/>
        </p:nvGrpSpPr>
        <p:grpSpPr>
          <a:xfrm>
            <a:off x="4032341" y="3518972"/>
            <a:ext cx="1102595" cy="855020"/>
            <a:chOff x="822296" y="2371168"/>
            <a:chExt cx="1994717" cy="1775971"/>
          </a:xfrm>
        </p:grpSpPr>
        <p:sp>
          <p:nvSpPr>
            <p:cNvPr id="82" name="椭圆 81"/>
            <p:cNvSpPr>
              <a:spLocks/>
            </p:cNvSpPr>
            <p:nvPr/>
          </p:nvSpPr>
          <p:spPr bwMode="auto">
            <a:xfrm>
              <a:off x="1020067" y="2527139"/>
              <a:ext cx="1620000" cy="1620000"/>
            </a:xfrm>
            <a:prstGeom prst="ellipse">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grpSp>
          <p:nvGrpSpPr>
            <p:cNvPr id="77" name="组合 68"/>
            <p:cNvGrpSpPr/>
            <p:nvPr/>
          </p:nvGrpSpPr>
          <p:grpSpPr>
            <a:xfrm>
              <a:off x="1008088" y="2520469"/>
              <a:ext cx="1620000" cy="1620000"/>
              <a:chOff x="4320000" y="2520000"/>
              <a:chExt cx="1620000" cy="1620000"/>
            </a:xfrm>
          </p:grpSpPr>
          <p:sp>
            <p:nvSpPr>
              <p:cNvPr id="101" name="弧形 100"/>
              <p:cNvSpPr>
                <a:spLocks noChangeAspect="1"/>
              </p:cNvSpPr>
              <p:nvPr/>
            </p:nvSpPr>
            <p:spPr bwMode="auto">
              <a:xfrm>
                <a:off x="4320000" y="2520000"/>
                <a:ext cx="1620000" cy="1620000"/>
              </a:xfrm>
              <a:prstGeom prst="arc">
                <a:avLst>
                  <a:gd name="adj1" fmla="val 16200000"/>
                  <a:gd name="adj2" fmla="val 20730442"/>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02" name="弧形 101"/>
              <p:cNvSpPr>
                <a:spLocks noChangeAspect="1"/>
              </p:cNvSpPr>
              <p:nvPr/>
            </p:nvSpPr>
            <p:spPr bwMode="auto">
              <a:xfrm>
                <a:off x="4320000" y="2520000"/>
                <a:ext cx="1620000" cy="1620000"/>
              </a:xfrm>
              <a:prstGeom prst="arc">
                <a:avLst>
                  <a:gd name="adj1" fmla="val 10772306"/>
                  <a:gd name="adj2" fmla="val 15285803"/>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03" name="弧形 102"/>
              <p:cNvSpPr>
                <a:spLocks noChangeAspect="1"/>
              </p:cNvSpPr>
              <p:nvPr/>
            </p:nvSpPr>
            <p:spPr bwMode="auto">
              <a:xfrm>
                <a:off x="4320000" y="2520000"/>
                <a:ext cx="1620000" cy="1620000"/>
              </a:xfrm>
              <a:prstGeom prst="arc">
                <a:avLst>
                  <a:gd name="adj1" fmla="val 21579488"/>
                  <a:gd name="adj2" fmla="val 5415002"/>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04" name="弧形 103"/>
              <p:cNvSpPr>
                <a:spLocks noChangeAspect="1"/>
              </p:cNvSpPr>
              <p:nvPr/>
            </p:nvSpPr>
            <p:spPr bwMode="auto">
              <a:xfrm>
                <a:off x="4320000" y="2520000"/>
                <a:ext cx="1620000" cy="1620000"/>
              </a:xfrm>
              <a:prstGeom prst="arc">
                <a:avLst>
                  <a:gd name="adj1" fmla="val 5418770"/>
                  <a:gd name="adj2" fmla="val 9844167"/>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grpSp>
        <p:sp>
          <p:nvSpPr>
            <p:cNvPr id="84" name="椭圆 83"/>
            <p:cNvSpPr>
              <a:spLocks noChangeAspect="1"/>
            </p:cNvSpPr>
            <p:nvPr/>
          </p:nvSpPr>
          <p:spPr bwMode="auto">
            <a:xfrm>
              <a:off x="2457013" y="3145965"/>
              <a:ext cx="360000" cy="360000"/>
            </a:xfrm>
            <a:prstGeom prst="ellipse">
              <a:avLst/>
            </a:prstGeom>
            <a:blipFill>
              <a:blip r:embed="rId27"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85" name="椭圆 84"/>
            <p:cNvSpPr>
              <a:spLocks noChangeAspect="1"/>
            </p:cNvSpPr>
            <p:nvPr/>
          </p:nvSpPr>
          <p:spPr bwMode="auto">
            <a:xfrm>
              <a:off x="822296" y="3143156"/>
              <a:ext cx="360000" cy="360000"/>
            </a:xfrm>
            <a:prstGeom prst="ellipse">
              <a:avLst/>
            </a:prstGeom>
            <a:blipFill>
              <a:blip r:embed="rId28"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pic>
          <p:nvPicPr>
            <p:cNvPr id="86" name="Picture 26"/>
            <p:cNvPicPr>
              <a:picLocks noChangeAspect="1" noChangeArrowheads="1"/>
            </p:cNvPicPr>
            <p:nvPr/>
          </p:nvPicPr>
          <p:blipFill>
            <a:blip r:embed="rId29" cstate="print"/>
            <a:srcRect/>
            <a:stretch>
              <a:fillRect/>
            </a:stretch>
          </p:blipFill>
          <p:spPr bwMode="auto">
            <a:xfrm>
              <a:off x="1246096" y="3044752"/>
              <a:ext cx="345370" cy="255174"/>
            </a:xfrm>
            <a:prstGeom prst="rect">
              <a:avLst/>
            </a:prstGeom>
            <a:noFill/>
            <a:ln w="9525">
              <a:noFill/>
              <a:miter lim="800000"/>
              <a:headEnd/>
              <a:tailEnd/>
            </a:ln>
            <a:effectLst>
              <a:softEdge rad="63500"/>
            </a:effectLst>
          </p:spPr>
        </p:pic>
        <p:pic>
          <p:nvPicPr>
            <p:cNvPr id="87" name="Picture 12" descr="http://t1.gstatic.com/images?q=tbn:ANd9GcQZjeDZHTJUYYcwIP0h5kx1Tk0Gi3-PoEhrql6q8_CDLd9HLsLV"/>
            <p:cNvPicPr>
              <a:picLocks noChangeAspect="1" noChangeArrowheads="1"/>
            </p:cNvPicPr>
            <p:nvPr/>
          </p:nvPicPr>
          <p:blipFill>
            <a:blip r:embed="rId30" cstate="print"/>
            <a:srcRect/>
            <a:stretch>
              <a:fillRect/>
            </a:stretch>
          </p:blipFill>
          <p:spPr bwMode="auto">
            <a:xfrm>
              <a:off x="1203950" y="3307400"/>
              <a:ext cx="396142" cy="285503"/>
            </a:xfrm>
            <a:prstGeom prst="rect">
              <a:avLst/>
            </a:prstGeom>
            <a:noFill/>
            <a:ln w="9525">
              <a:noFill/>
              <a:miter lim="800000"/>
              <a:headEnd/>
              <a:tailEnd/>
            </a:ln>
            <a:effectLst>
              <a:softEdge rad="63500"/>
            </a:effectLst>
          </p:spPr>
        </p:pic>
        <p:pic>
          <p:nvPicPr>
            <p:cNvPr id="88" name="Picture 42"/>
            <p:cNvPicPr>
              <a:picLocks noChangeAspect="1" noChangeArrowheads="1"/>
            </p:cNvPicPr>
            <p:nvPr/>
          </p:nvPicPr>
          <p:blipFill>
            <a:blip r:embed="rId31" cstate="print">
              <a:clrChange>
                <a:clrFrom>
                  <a:srgbClr val="7E801B"/>
                </a:clrFrom>
                <a:clrTo>
                  <a:srgbClr val="7E801B">
                    <a:alpha val="0"/>
                  </a:srgbClr>
                </a:clrTo>
              </a:clrChange>
            </a:blip>
            <a:srcRect/>
            <a:stretch>
              <a:fillRect/>
            </a:stretch>
          </p:blipFill>
          <p:spPr bwMode="auto">
            <a:xfrm>
              <a:off x="1581390" y="2821017"/>
              <a:ext cx="419872" cy="173128"/>
            </a:xfrm>
            <a:prstGeom prst="rect">
              <a:avLst/>
            </a:prstGeom>
            <a:noFill/>
            <a:ln w="19050" algn="ctr">
              <a:noFill/>
              <a:miter lim="800000"/>
              <a:headEnd/>
              <a:tailEnd/>
            </a:ln>
          </p:spPr>
        </p:pic>
        <p:pic>
          <p:nvPicPr>
            <p:cNvPr id="89" name="Picture 7"/>
            <p:cNvPicPr>
              <a:picLocks noChangeAspect="1" noChangeArrowheads="1"/>
            </p:cNvPicPr>
            <p:nvPr/>
          </p:nvPicPr>
          <p:blipFill>
            <a:blip r:embed="rId32" cstate="print"/>
            <a:srcRect/>
            <a:stretch>
              <a:fillRect/>
            </a:stretch>
          </p:blipFill>
          <p:spPr bwMode="auto">
            <a:xfrm>
              <a:off x="2046270" y="3628410"/>
              <a:ext cx="280700" cy="271902"/>
            </a:xfrm>
            <a:prstGeom prst="rect">
              <a:avLst/>
            </a:prstGeom>
            <a:noFill/>
            <a:ln w="28575" algn="ctr">
              <a:noFill/>
              <a:miter lim="800000"/>
              <a:headEnd/>
              <a:tailEnd/>
            </a:ln>
          </p:spPr>
        </p:pic>
        <p:pic>
          <p:nvPicPr>
            <p:cNvPr id="90" name="Picture 1"/>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1244313" y="3647866"/>
              <a:ext cx="302691" cy="210159"/>
            </a:xfrm>
            <a:prstGeom prst="rect">
              <a:avLst/>
            </a:prstGeom>
            <a:noFill/>
            <a:ln w="9525">
              <a:noFill/>
              <a:miter lim="800000"/>
              <a:headEnd/>
              <a:tailEnd/>
            </a:ln>
          </p:spPr>
        </p:pic>
        <p:pic>
          <p:nvPicPr>
            <p:cNvPr id="91" name="Picture 8"/>
            <p:cNvPicPr>
              <a:picLocks noChangeAspect="1" noChangeArrowheads="1"/>
            </p:cNvPicPr>
            <p:nvPr/>
          </p:nvPicPr>
          <p:blipFill>
            <a:blip r:embed="rId34" cstate="print">
              <a:clrChange>
                <a:clrFrom>
                  <a:srgbClr val="FEFFFF"/>
                </a:clrFrom>
                <a:clrTo>
                  <a:srgbClr val="FEFFFF">
                    <a:alpha val="0"/>
                  </a:srgbClr>
                </a:clrTo>
              </a:clrChange>
            </a:blip>
            <a:srcRect/>
            <a:stretch>
              <a:fillRect/>
            </a:stretch>
          </p:blipFill>
          <p:spPr bwMode="auto">
            <a:xfrm>
              <a:off x="2091447" y="3267244"/>
              <a:ext cx="258964" cy="316647"/>
            </a:xfrm>
            <a:prstGeom prst="rect">
              <a:avLst/>
            </a:prstGeom>
            <a:noFill/>
            <a:ln w="9525">
              <a:noFill/>
              <a:miter lim="800000"/>
              <a:headEnd/>
              <a:tailEnd/>
            </a:ln>
          </p:spPr>
        </p:pic>
        <p:sp>
          <p:nvSpPr>
            <p:cNvPr id="92" name="上下箭头 91"/>
            <p:cNvSpPr/>
            <p:nvPr/>
          </p:nvSpPr>
          <p:spPr bwMode="auto">
            <a:xfrm>
              <a:off x="1721796" y="3005841"/>
              <a:ext cx="136188" cy="904673"/>
            </a:xfrm>
            <a:prstGeom prst="upDown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pic>
          <p:nvPicPr>
            <p:cNvPr id="93" name="Picture 2" descr="http://www.edu.cn/tp_xin_wen_5671/20070611/W020070611517386611511.jpg"/>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2080934" y="3015570"/>
              <a:ext cx="267127" cy="291829"/>
            </a:xfrm>
            <a:prstGeom prst="rect">
              <a:avLst/>
            </a:prstGeom>
            <a:noFill/>
          </p:spPr>
        </p:pic>
        <p:sp>
          <p:nvSpPr>
            <p:cNvPr id="94" name="左右箭头 93"/>
            <p:cNvSpPr/>
            <p:nvPr/>
          </p:nvSpPr>
          <p:spPr bwMode="auto">
            <a:xfrm>
              <a:off x="1566153" y="3161489"/>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95" name="左右箭头 94"/>
            <p:cNvSpPr/>
            <p:nvPr/>
          </p:nvSpPr>
          <p:spPr bwMode="auto">
            <a:xfrm>
              <a:off x="1566153" y="342413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96" name="左右箭头 95"/>
            <p:cNvSpPr/>
            <p:nvPr/>
          </p:nvSpPr>
          <p:spPr bwMode="auto">
            <a:xfrm>
              <a:off x="1566153" y="371596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97" name="左右箭头 96"/>
            <p:cNvSpPr/>
            <p:nvPr/>
          </p:nvSpPr>
          <p:spPr bwMode="auto">
            <a:xfrm>
              <a:off x="1848255" y="371596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98" name="左右箭头 97"/>
            <p:cNvSpPr/>
            <p:nvPr/>
          </p:nvSpPr>
          <p:spPr bwMode="auto">
            <a:xfrm>
              <a:off x="1848255" y="3433863"/>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99" name="左右箭头 98"/>
            <p:cNvSpPr/>
            <p:nvPr/>
          </p:nvSpPr>
          <p:spPr bwMode="auto">
            <a:xfrm>
              <a:off x="1848256" y="3171216"/>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100" name="椭圆 99"/>
            <p:cNvSpPr>
              <a:spLocks noChangeAspect="1"/>
            </p:cNvSpPr>
            <p:nvPr/>
          </p:nvSpPr>
          <p:spPr bwMode="auto">
            <a:xfrm>
              <a:off x="1619395" y="2371168"/>
              <a:ext cx="360000" cy="360000"/>
            </a:xfrm>
            <a:prstGeom prst="ellipse">
              <a:avLst/>
            </a:prstGeom>
            <a:blipFill>
              <a:blip r:embed="rId36"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grpSp>
      <p:grpSp>
        <p:nvGrpSpPr>
          <p:cNvPr id="78" name="组合 102"/>
          <p:cNvGrpSpPr>
            <a:grpSpLocks noChangeAspect="1"/>
          </p:cNvGrpSpPr>
          <p:nvPr/>
        </p:nvGrpSpPr>
        <p:grpSpPr>
          <a:xfrm>
            <a:off x="5009172" y="4004476"/>
            <a:ext cx="625809" cy="485290"/>
            <a:chOff x="822296" y="2371168"/>
            <a:chExt cx="1994717" cy="1775971"/>
          </a:xfrm>
        </p:grpSpPr>
        <p:sp>
          <p:nvSpPr>
            <p:cNvPr id="106" name="椭圆 105"/>
            <p:cNvSpPr>
              <a:spLocks/>
            </p:cNvSpPr>
            <p:nvPr/>
          </p:nvSpPr>
          <p:spPr bwMode="auto">
            <a:xfrm>
              <a:off x="1020067" y="2527139"/>
              <a:ext cx="1620000" cy="1620000"/>
            </a:xfrm>
            <a:prstGeom prst="ellipse">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grpSp>
          <p:nvGrpSpPr>
            <p:cNvPr id="81" name="组合 68"/>
            <p:cNvGrpSpPr/>
            <p:nvPr/>
          </p:nvGrpSpPr>
          <p:grpSpPr>
            <a:xfrm>
              <a:off x="1008088" y="2520469"/>
              <a:ext cx="1620000" cy="1620000"/>
              <a:chOff x="4320000" y="2520000"/>
              <a:chExt cx="1620000" cy="1620000"/>
            </a:xfrm>
          </p:grpSpPr>
          <p:sp>
            <p:nvSpPr>
              <p:cNvPr id="129" name="弧形 128"/>
              <p:cNvSpPr>
                <a:spLocks noChangeAspect="1"/>
              </p:cNvSpPr>
              <p:nvPr/>
            </p:nvSpPr>
            <p:spPr bwMode="auto">
              <a:xfrm>
                <a:off x="4320000" y="2520000"/>
                <a:ext cx="1620000" cy="1620000"/>
              </a:xfrm>
              <a:prstGeom prst="arc">
                <a:avLst>
                  <a:gd name="adj1" fmla="val 16200000"/>
                  <a:gd name="adj2" fmla="val 20730442"/>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30" name="弧形 129"/>
              <p:cNvSpPr>
                <a:spLocks noChangeAspect="1"/>
              </p:cNvSpPr>
              <p:nvPr/>
            </p:nvSpPr>
            <p:spPr bwMode="auto">
              <a:xfrm>
                <a:off x="4320000" y="2520000"/>
                <a:ext cx="1620000" cy="1620000"/>
              </a:xfrm>
              <a:prstGeom prst="arc">
                <a:avLst>
                  <a:gd name="adj1" fmla="val 10772306"/>
                  <a:gd name="adj2" fmla="val 15285803"/>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31" name="弧形 130"/>
              <p:cNvSpPr>
                <a:spLocks noChangeAspect="1"/>
              </p:cNvSpPr>
              <p:nvPr/>
            </p:nvSpPr>
            <p:spPr bwMode="auto">
              <a:xfrm>
                <a:off x="4320000" y="2520000"/>
                <a:ext cx="1620000" cy="1620000"/>
              </a:xfrm>
              <a:prstGeom prst="arc">
                <a:avLst>
                  <a:gd name="adj1" fmla="val 21579488"/>
                  <a:gd name="adj2" fmla="val 5415002"/>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sp>
            <p:nvSpPr>
              <p:cNvPr id="132" name="弧形 131"/>
              <p:cNvSpPr>
                <a:spLocks noChangeAspect="1"/>
              </p:cNvSpPr>
              <p:nvPr/>
            </p:nvSpPr>
            <p:spPr bwMode="auto">
              <a:xfrm>
                <a:off x="4320000" y="2520000"/>
                <a:ext cx="1620000" cy="1620000"/>
              </a:xfrm>
              <a:prstGeom prst="arc">
                <a:avLst>
                  <a:gd name="adj1" fmla="val 5418770"/>
                  <a:gd name="adj2" fmla="val 9844167"/>
                </a:avLst>
              </a:prstGeom>
              <a:noFill/>
              <a:ln w="254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solidFill>
                    <a:srgbClr val="000000"/>
                  </a:solidFill>
                  <a:ea typeface="宋体" pitchFamily="2" charset="-122"/>
                </a:endParaRPr>
              </a:p>
            </p:txBody>
          </p:sp>
        </p:grpSp>
        <p:sp>
          <p:nvSpPr>
            <p:cNvPr id="108" name="TextBox 107"/>
            <p:cNvSpPr txBox="1"/>
            <p:nvPr/>
          </p:nvSpPr>
          <p:spPr>
            <a:xfrm>
              <a:off x="1556425" y="3921875"/>
              <a:ext cx="505839" cy="173470"/>
            </a:xfrm>
            <a:prstGeom prst="rect">
              <a:avLst/>
            </a:prstGeom>
            <a:noFill/>
          </p:spPr>
          <p:txBody>
            <a:bodyPr wrap="none" rtlCol="0">
              <a:prstTxWarp prst="textPlain">
                <a:avLst/>
              </a:prstTxWarp>
              <a:spAutoFit/>
            </a:bodyPr>
            <a:lstStyle/>
            <a:p>
              <a:r>
                <a:rPr lang="zh-CN" altLang="en-US" dirty="0" smtClean="0">
                  <a:solidFill>
                    <a:srgbClr val="000000"/>
                  </a:solidFill>
                  <a:ea typeface="宋体" pitchFamily="2" charset="-122"/>
                </a:rPr>
                <a:t>互动教室</a:t>
              </a:r>
              <a:endParaRPr lang="zh-CN" altLang="en-US" dirty="0">
                <a:solidFill>
                  <a:srgbClr val="000000"/>
                </a:solidFill>
                <a:ea typeface="宋体" pitchFamily="2" charset="-122"/>
              </a:endParaRPr>
            </a:p>
          </p:txBody>
        </p:sp>
        <p:sp>
          <p:nvSpPr>
            <p:cNvPr id="109" name="TextBox 108"/>
            <p:cNvSpPr txBox="1"/>
            <p:nvPr/>
          </p:nvSpPr>
          <p:spPr>
            <a:xfrm>
              <a:off x="1965550" y="2574057"/>
              <a:ext cx="216000" cy="108000"/>
            </a:xfrm>
            <a:prstGeom prst="rect">
              <a:avLst/>
            </a:prstGeom>
            <a:noFill/>
          </p:spPr>
          <p:txBody>
            <a:bodyPr wrap="none" rtlCol="0">
              <a:prstTxWarp prst="textPlain">
                <a:avLst/>
              </a:prstTxWarp>
              <a:spAutoFit/>
            </a:bodyPr>
            <a:lstStyle/>
            <a:p>
              <a:r>
                <a:rPr lang="zh-CN" altLang="en-US" dirty="0" smtClean="0">
                  <a:solidFill>
                    <a:srgbClr val="000000"/>
                  </a:solidFill>
                  <a:ea typeface="宋体" pitchFamily="2" charset="-122"/>
                </a:rPr>
                <a:t>教师</a:t>
              </a:r>
              <a:endParaRPr lang="zh-CN" altLang="en-US" dirty="0">
                <a:solidFill>
                  <a:srgbClr val="000000"/>
                </a:solidFill>
                <a:ea typeface="宋体" pitchFamily="2" charset="-122"/>
              </a:endParaRPr>
            </a:p>
          </p:txBody>
        </p:sp>
        <p:sp>
          <p:nvSpPr>
            <p:cNvPr id="110" name="TextBox 109"/>
            <p:cNvSpPr txBox="1"/>
            <p:nvPr/>
          </p:nvSpPr>
          <p:spPr>
            <a:xfrm>
              <a:off x="2554420" y="3530894"/>
              <a:ext cx="216000" cy="108000"/>
            </a:xfrm>
            <a:prstGeom prst="rect">
              <a:avLst/>
            </a:prstGeom>
            <a:noFill/>
          </p:spPr>
          <p:txBody>
            <a:bodyPr wrap="none" rtlCol="0">
              <a:prstTxWarp prst="textPlain">
                <a:avLst/>
              </a:prstTxWarp>
              <a:spAutoFit/>
            </a:bodyPr>
            <a:lstStyle/>
            <a:p>
              <a:r>
                <a:rPr lang="zh-CN" altLang="en-US" dirty="0" smtClean="0">
                  <a:solidFill>
                    <a:srgbClr val="000000"/>
                  </a:solidFill>
                  <a:ea typeface="宋体" pitchFamily="2" charset="-122"/>
                </a:rPr>
                <a:t>学生</a:t>
              </a:r>
              <a:endParaRPr lang="zh-CN" altLang="en-US" dirty="0">
                <a:solidFill>
                  <a:srgbClr val="000000"/>
                </a:solidFill>
                <a:ea typeface="宋体" pitchFamily="2" charset="-122"/>
              </a:endParaRPr>
            </a:p>
          </p:txBody>
        </p:sp>
        <p:sp>
          <p:nvSpPr>
            <p:cNvPr id="111" name="TextBox 110"/>
            <p:cNvSpPr txBox="1"/>
            <p:nvPr/>
          </p:nvSpPr>
          <p:spPr>
            <a:xfrm>
              <a:off x="836324" y="3516971"/>
              <a:ext cx="216000" cy="108000"/>
            </a:xfrm>
            <a:prstGeom prst="rect">
              <a:avLst/>
            </a:prstGeom>
            <a:noFill/>
          </p:spPr>
          <p:txBody>
            <a:bodyPr wrap="none" rtlCol="0">
              <a:prstTxWarp prst="textPlain">
                <a:avLst/>
              </a:prstTxWarp>
              <a:spAutoFit/>
            </a:bodyPr>
            <a:lstStyle/>
            <a:p>
              <a:r>
                <a:rPr lang="zh-CN" altLang="en-US" dirty="0" smtClean="0">
                  <a:solidFill>
                    <a:srgbClr val="000000"/>
                  </a:solidFill>
                  <a:ea typeface="宋体" pitchFamily="2" charset="-122"/>
                </a:rPr>
                <a:t>家长</a:t>
              </a:r>
              <a:endParaRPr lang="zh-CN" altLang="en-US" dirty="0">
                <a:solidFill>
                  <a:srgbClr val="000000"/>
                </a:solidFill>
                <a:ea typeface="宋体" pitchFamily="2" charset="-122"/>
              </a:endParaRPr>
            </a:p>
          </p:txBody>
        </p:sp>
        <p:sp>
          <p:nvSpPr>
            <p:cNvPr id="112" name="椭圆 111"/>
            <p:cNvSpPr>
              <a:spLocks noChangeAspect="1"/>
            </p:cNvSpPr>
            <p:nvPr/>
          </p:nvSpPr>
          <p:spPr bwMode="auto">
            <a:xfrm>
              <a:off x="2457013" y="3145965"/>
              <a:ext cx="360000" cy="360000"/>
            </a:xfrm>
            <a:prstGeom prst="ellipse">
              <a:avLst/>
            </a:prstGeom>
            <a:blipFill>
              <a:blip r:embed="rId37"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113" name="椭圆 112"/>
            <p:cNvSpPr>
              <a:spLocks noChangeAspect="1"/>
            </p:cNvSpPr>
            <p:nvPr/>
          </p:nvSpPr>
          <p:spPr bwMode="auto">
            <a:xfrm>
              <a:off x="822296" y="3143156"/>
              <a:ext cx="360000" cy="360000"/>
            </a:xfrm>
            <a:prstGeom prst="ellipse">
              <a:avLst/>
            </a:prstGeom>
            <a:blipFill>
              <a:blip r:embed="rId38"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pic>
          <p:nvPicPr>
            <p:cNvPr id="114" name="Picture 26"/>
            <p:cNvPicPr>
              <a:picLocks noChangeAspect="1" noChangeArrowheads="1"/>
            </p:cNvPicPr>
            <p:nvPr/>
          </p:nvPicPr>
          <p:blipFill>
            <a:blip r:embed="rId39" cstate="print"/>
            <a:srcRect/>
            <a:stretch>
              <a:fillRect/>
            </a:stretch>
          </p:blipFill>
          <p:spPr bwMode="auto">
            <a:xfrm>
              <a:off x="1246096" y="3044752"/>
              <a:ext cx="345370" cy="255174"/>
            </a:xfrm>
            <a:prstGeom prst="rect">
              <a:avLst/>
            </a:prstGeom>
            <a:noFill/>
            <a:ln w="9525">
              <a:noFill/>
              <a:miter lim="800000"/>
              <a:headEnd/>
              <a:tailEnd/>
            </a:ln>
            <a:effectLst>
              <a:softEdge rad="63500"/>
            </a:effectLst>
          </p:spPr>
        </p:pic>
        <p:pic>
          <p:nvPicPr>
            <p:cNvPr id="115" name="Picture 12" descr="http://t1.gstatic.com/images?q=tbn:ANd9GcQZjeDZHTJUYYcwIP0h5kx1Tk0Gi3-PoEhrql6q8_CDLd9HLsLV"/>
            <p:cNvPicPr>
              <a:picLocks noChangeAspect="1" noChangeArrowheads="1"/>
            </p:cNvPicPr>
            <p:nvPr/>
          </p:nvPicPr>
          <p:blipFill>
            <a:blip r:embed="rId40" cstate="print"/>
            <a:srcRect/>
            <a:stretch>
              <a:fillRect/>
            </a:stretch>
          </p:blipFill>
          <p:spPr bwMode="auto">
            <a:xfrm>
              <a:off x="1203950" y="3307400"/>
              <a:ext cx="396142" cy="285503"/>
            </a:xfrm>
            <a:prstGeom prst="rect">
              <a:avLst/>
            </a:prstGeom>
            <a:noFill/>
            <a:ln w="9525">
              <a:noFill/>
              <a:miter lim="800000"/>
              <a:headEnd/>
              <a:tailEnd/>
            </a:ln>
            <a:effectLst>
              <a:softEdge rad="63500"/>
            </a:effectLst>
          </p:spPr>
        </p:pic>
        <p:pic>
          <p:nvPicPr>
            <p:cNvPr id="116" name="Picture 42"/>
            <p:cNvPicPr>
              <a:picLocks noChangeAspect="1" noChangeArrowheads="1"/>
            </p:cNvPicPr>
            <p:nvPr/>
          </p:nvPicPr>
          <p:blipFill>
            <a:blip r:embed="rId41" cstate="print">
              <a:clrChange>
                <a:clrFrom>
                  <a:srgbClr val="7E801B"/>
                </a:clrFrom>
                <a:clrTo>
                  <a:srgbClr val="7E801B">
                    <a:alpha val="0"/>
                  </a:srgbClr>
                </a:clrTo>
              </a:clrChange>
            </a:blip>
            <a:srcRect/>
            <a:stretch>
              <a:fillRect/>
            </a:stretch>
          </p:blipFill>
          <p:spPr bwMode="auto">
            <a:xfrm>
              <a:off x="1581390" y="2821017"/>
              <a:ext cx="419872" cy="173128"/>
            </a:xfrm>
            <a:prstGeom prst="rect">
              <a:avLst/>
            </a:prstGeom>
            <a:noFill/>
            <a:ln w="19050" algn="ctr">
              <a:noFill/>
              <a:miter lim="800000"/>
              <a:headEnd/>
              <a:tailEnd/>
            </a:ln>
          </p:spPr>
        </p:pic>
        <p:pic>
          <p:nvPicPr>
            <p:cNvPr id="117" name="Picture 7"/>
            <p:cNvPicPr>
              <a:picLocks noChangeAspect="1" noChangeArrowheads="1"/>
            </p:cNvPicPr>
            <p:nvPr/>
          </p:nvPicPr>
          <p:blipFill>
            <a:blip r:embed="rId42" cstate="print"/>
            <a:srcRect/>
            <a:stretch>
              <a:fillRect/>
            </a:stretch>
          </p:blipFill>
          <p:spPr bwMode="auto">
            <a:xfrm>
              <a:off x="2046270" y="3628410"/>
              <a:ext cx="280700" cy="271902"/>
            </a:xfrm>
            <a:prstGeom prst="rect">
              <a:avLst/>
            </a:prstGeom>
            <a:noFill/>
            <a:ln w="28575" algn="ctr">
              <a:noFill/>
              <a:miter lim="800000"/>
              <a:headEnd/>
              <a:tailEnd/>
            </a:ln>
          </p:spPr>
        </p:pic>
        <p:pic>
          <p:nvPicPr>
            <p:cNvPr id="118" name="Picture 1"/>
            <p:cNvPicPr>
              <a:picLocks noChangeAspect="1" noChangeArrowheads="1"/>
            </p:cNvPicPr>
            <p:nvPr/>
          </p:nvPicPr>
          <p:blipFill>
            <a:blip r:embed="rId43" cstate="print">
              <a:clrChange>
                <a:clrFrom>
                  <a:srgbClr val="FFFFFF"/>
                </a:clrFrom>
                <a:clrTo>
                  <a:srgbClr val="FFFFFF">
                    <a:alpha val="0"/>
                  </a:srgbClr>
                </a:clrTo>
              </a:clrChange>
            </a:blip>
            <a:srcRect/>
            <a:stretch>
              <a:fillRect/>
            </a:stretch>
          </p:blipFill>
          <p:spPr bwMode="auto">
            <a:xfrm>
              <a:off x="1244313" y="3647866"/>
              <a:ext cx="302691" cy="210159"/>
            </a:xfrm>
            <a:prstGeom prst="rect">
              <a:avLst/>
            </a:prstGeom>
            <a:noFill/>
            <a:ln w="9525">
              <a:noFill/>
              <a:miter lim="800000"/>
              <a:headEnd/>
              <a:tailEnd/>
            </a:ln>
          </p:spPr>
        </p:pic>
        <p:pic>
          <p:nvPicPr>
            <p:cNvPr id="119" name="Picture 8"/>
            <p:cNvPicPr>
              <a:picLocks noChangeAspect="1" noChangeArrowheads="1"/>
            </p:cNvPicPr>
            <p:nvPr/>
          </p:nvPicPr>
          <p:blipFill>
            <a:blip r:embed="rId44" cstate="print">
              <a:clrChange>
                <a:clrFrom>
                  <a:srgbClr val="FEFFFF"/>
                </a:clrFrom>
                <a:clrTo>
                  <a:srgbClr val="FEFFFF">
                    <a:alpha val="0"/>
                  </a:srgbClr>
                </a:clrTo>
              </a:clrChange>
            </a:blip>
            <a:srcRect/>
            <a:stretch>
              <a:fillRect/>
            </a:stretch>
          </p:blipFill>
          <p:spPr bwMode="auto">
            <a:xfrm>
              <a:off x="2091447" y="3267244"/>
              <a:ext cx="258964" cy="316647"/>
            </a:xfrm>
            <a:prstGeom prst="rect">
              <a:avLst/>
            </a:prstGeom>
            <a:noFill/>
            <a:ln w="9525">
              <a:noFill/>
              <a:miter lim="800000"/>
              <a:headEnd/>
              <a:tailEnd/>
            </a:ln>
          </p:spPr>
        </p:pic>
        <p:sp>
          <p:nvSpPr>
            <p:cNvPr id="120" name="上下箭头 119"/>
            <p:cNvSpPr/>
            <p:nvPr/>
          </p:nvSpPr>
          <p:spPr bwMode="auto">
            <a:xfrm>
              <a:off x="1721796" y="3005841"/>
              <a:ext cx="136188" cy="904673"/>
            </a:xfrm>
            <a:prstGeom prst="upDown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pic>
          <p:nvPicPr>
            <p:cNvPr id="121" name="Picture 2" descr="http://www.edu.cn/tp_xin_wen_5671/20070611/W020070611517386611511.jpg"/>
            <p:cNvPicPr>
              <a:picLocks noChangeAspect="1" noChangeArrowheads="1"/>
            </p:cNvPicPr>
            <p:nvPr/>
          </p:nvPicPr>
          <p:blipFill>
            <a:blip r:embed="rId45" cstate="print">
              <a:clrChange>
                <a:clrFrom>
                  <a:srgbClr val="FFFFFF"/>
                </a:clrFrom>
                <a:clrTo>
                  <a:srgbClr val="FFFFFF">
                    <a:alpha val="0"/>
                  </a:srgbClr>
                </a:clrTo>
              </a:clrChange>
            </a:blip>
            <a:srcRect/>
            <a:stretch>
              <a:fillRect/>
            </a:stretch>
          </p:blipFill>
          <p:spPr bwMode="auto">
            <a:xfrm>
              <a:off x="2080934" y="3015570"/>
              <a:ext cx="267127" cy="291829"/>
            </a:xfrm>
            <a:prstGeom prst="rect">
              <a:avLst/>
            </a:prstGeom>
            <a:noFill/>
          </p:spPr>
        </p:pic>
        <p:sp>
          <p:nvSpPr>
            <p:cNvPr id="122" name="左右箭头 121"/>
            <p:cNvSpPr/>
            <p:nvPr/>
          </p:nvSpPr>
          <p:spPr bwMode="auto">
            <a:xfrm>
              <a:off x="1566153" y="3161489"/>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123" name="左右箭头 122"/>
            <p:cNvSpPr/>
            <p:nvPr/>
          </p:nvSpPr>
          <p:spPr bwMode="auto">
            <a:xfrm>
              <a:off x="1566153" y="342413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124" name="左右箭头 123"/>
            <p:cNvSpPr/>
            <p:nvPr/>
          </p:nvSpPr>
          <p:spPr bwMode="auto">
            <a:xfrm>
              <a:off x="1566153" y="371596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125" name="左右箭头 124"/>
            <p:cNvSpPr/>
            <p:nvPr/>
          </p:nvSpPr>
          <p:spPr bwMode="auto">
            <a:xfrm>
              <a:off x="1848255" y="371596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126" name="左右箭头 125"/>
            <p:cNvSpPr/>
            <p:nvPr/>
          </p:nvSpPr>
          <p:spPr bwMode="auto">
            <a:xfrm>
              <a:off x="1848255" y="3433863"/>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127" name="左右箭头 126"/>
            <p:cNvSpPr/>
            <p:nvPr/>
          </p:nvSpPr>
          <p:spPr bwMode="auto">
            <a:xfrm>
              <a:off x="1848256" y="3171216"/>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128" name="椭圆 127"/>
            <p:cNvSpPr>
              <a:spLocks noChangeAspect="1"/>
            </p:cNvSpPr>
            <p:nvPr/>
          </p:nvSpPr>
          <p:spPr bwMode="auto">
            <a:xfrm>
              <a:off x="1619395" y="2371168"/>
              <a:ext cx="360000" cy="360000"/>
            </a:xfrm>
            <a:prstGeom prst="ellipse">
              <a:avLst/>
            </a:prstGeom>
            <a:blipFill>
              <a:blip r:embed="rId46"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grpSp>
      <p:cxnSp>
        <p:nvCxnSpPr>
          <p:cNvPr id="133" name="直接箭头连接符 132"/>
          <p:cNvCxnSpPr>
            <a:endCxn id="135" idx="2"/>
          </p:cNvCxnSpPr>
          <p:nvPr/>
        </p:nvCxnSpPr>
        <p:spPr bwMode="auto">
          <a:xfrm flipV="1">
            <a:off x="4932823" y="3576318"/>
            <a:ext cx="541338" cy="145182"/>
          </a:xfrm>
          <a:prstGeom prst="straightConnector1">
            <a:avLst/>
          </a:prstGeom>
          <a:noFill/>
          <a:ln w="22225">
            <a:solidFill>
              <a:schemeClr val="bg1"/>
            </a:solidFill>
            <a:prstDash val="solid"/>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4" name="直接箭头连接符 133"/>
          <p:cNvCxnSpPr/>
          <p:nvPr/>
        </p:nvCxnSpPr>
        <p:spPr bwMode="auto">
          <a:xfrm flipV="1">
            <a:off x="5481280" y="3576318"/>
            <a:ext cx="0" cy="529208"/>
          </a:xfrm>
          <a:prstGeom prst="straightConnector1">
            <a:avLst/>
          </a:prstGeom>
          <a:noFill/>
          <a:ln w="22225">
            <a:solidFill>
              <a:schemeClr val="bg1"/>
            </a:solidFill>
            <a:prstDash val="solid"/>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35" name="Picture 42"/>
          <p:cNvPicPr>
            <a:picLocks noChangeAspect="1" noChangeArrowheads="1"/>
          </p:cNvPicPr>
          <p:nvPr/>
        </p:nvPicPr>
        <p:blipFill>
          <a:blip r:embed="rId47" cstate="print">
            <a:clrChange>
              <a:clrFrom>
                <a:srgbClr val="7E801B"/>
              </a:clrFrom>
              <a:clrTo>
                <a:srgbClr val="7E801B">
                  <a:alpha val="0"/>
                </a:srgbClr>
              </a:clrTo>
            </a:clrChange>
          </a:blip>
          <a:srcRect/>
          <a:stretch>
            <a:fillRect/>
          </a:stretch>
        </p:blipFill>
        <p:spPr bwMode="auto">
          <a:xfrm>
            <a:off x="5308985" y="3457673"/>
            <a:ext cx="330363" cy="118645"/>
          </a:xfrm>
          <a:prstGeom prst="rect">
            <a:avLst/>
          </a:prstGeom>
          <a:noFill/>
          <a:ln w="19050" algn="ctr">
            <a:noFill/>
            <a:miter lim="800000"/>
            <a:headEnd/>
            <a:tailEnd/>
          </a:ln>
        </p:spPr>
      </p:pic>
      <p:grpSp>
        <p:nvGrpSpPr>
          <p:cNvPr id="83" name="组合 154"/>
          <p:cNvGrpSpPr/>
          <p:nvPr/>
        </p:nvGrpSpPr>
        <p:grpSpPr>
          <a:xfrm>
            <a:off x="2550016" y="2164608"/>
            <a:ext cx="1580382" cy="735427"/>
            <a:chOff x="3366706" y="1545055"/>
            <a:chExt cx="1869227" cy="1031835"/>
          </a:xfrm>
        </p:grpSpPr>
        <p:pic>
          <p:nvPicPr>
            <p:cNvPr id="13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3366706" y="1545055"/>
              <a:ext cx="1869227" cy="1031835"/>
            </a:xfrm>
            <a:prstGeom prst="rect">
              <a:avLst/>
            </a:prstGeom>
            <a:noFill/>
            <a:ln w="9525">
              <a:noFill/>
              <a:miter lim="800000"/>
              <a:headEnd/>
              <a:tailEnd/>
            </a:ln>
            <a:effectLst/>
          </p:spPr>
        </p:pic>
        <p:grpSp>
          <p:nvGrpSpPr>
            <p:cNvPr id="105" name="组合 252"/>
            <p:cNvGrpSpPr/>
            <p:nvPr/>
          </p:nvGrpSpPr>
          <p:grpSpPr>
            <a:xfrm>
              <a:off x="3823903" y="1876499"/>
              <a:ext cx="1060321" cy="483023"/>
              <a:chOff x="3822964" y="2026081"/>
              <a:chExt cx="846785" cy="373291"/>
            </a:xfrm>
          </p:grpSpPr>
          <p:pic>
            <p:nvPicPr>
              <p:cNvPr id="139" name="Picture 2"/>
              <p:cNvPicPr>
                <a:picLocks noChangeAspect="1" noChangeArrowheads="1"/>
              </p:cNvPicPr>
              <p:nvPr/>
            </p:nvPicPr>
            <p:blipFill>
              <a:blip r:embed="rId24" cstate="print"/>
              <a:srcRect/>
              <a:stretch>
                <a:fillRect/>
              </a:stretch>
            </p:blipFill>
            <p:spPr bwMode="auto">
              <a:xfrm>
                <a:off x="3882459" y="2026081"/>
                <a:ext cx="182026" cy="222190"/>
              </a:xfrm>
              <a:prstGeom prst="rect">
                <a:avLst/>
              </a:prstGeom>
              <a:noFill/>
              <a:ln w="9525">
                <a:noFill/>
                <a:miter lim="800000"/>
                <a:headEnd/>
                <a:tailEnd/>
              </a:ln>
              <a:effectLst/>
            </p:spPr>
          </p:pic>
          <p:pic>
            <p:nvPicPr>
              <p:cNvPr id="140" name="Picture 4"/>
              <p:cNvPicPr>
                <a:picLocks noChangeAspect="1" noChangeArrowheads="1"/>
              </p:cNvPicPr>
              <p:nvPr/>
            </p:nvPicPr>
            <p:blipFill>
              <a:blip r:embed="rId48" cstate="print"/>
              <a:srcRect/>
              <a:stretch>
                <a:fillRect/>
              </a:stretch>
            </p:blipFill>
            <p:spPr bwMode="auto">
              <a:xfrm>
                <a:off x="4398788" y="2044857"/>
                <a:ext cx="260496" cy="179693"/>
              </a:xfrm>
              <a:prstGeom prst="rect">
                <a:avLst/>
              </a:prstGeom>
              <a:noFill/>
              <a:ln w="9525">
                <a:noFill/>
                <a:miter lim="800000"/>
                <a:headEnd/>
                <a:tailEnd/>
              </a:ln>
              <a:effectLst/>
            </p:spPr>
          </p:pic>
          <p:pic>
            <p:nvPicPr>
              <p:cNvPr id="141" name="Picture 4"/>
              <p:cNvPicPr>
                <a:picLocks noChangeAspect="1" noChangeArrowheads="1"/>
              </p:cNvPicPr>
              <p:nvPr/>
            </p:nvPicPr>
            <p:blipFill>
              <a:blip r:embed="rId49" cstate="print"/>
              <a:srcRect/>
              <a:stretch>
                <a:fillRect/>
              </a:stretch>
            </p:blipFill>
            <p:spPr bwMode="auto">
              <a:xfrm>
                <a:off x="4147678" y="2028615"/>
                <a:ext cx="185182" cy="214772"/>
              </a:xfrm>
              <a:prstGeom prst="rect">
                <a:avLst/>
              </a:prstGeom>
              <a:noFill/>
              <a:ln w="9525">
                <a:noFill/>
                <a:miter lim="800000"/>
                <a:headEnd/>
                <a:tailEnd/>
              </a:ln>
              <a:effectLst/>
            </p:spPr>
          </p:pic>
          <p:sp>
            <p:nvSpPr>
              <p:cNvPr id="142" name="矩形 141"/>
              <p:cNvSpPr/>
              <p:nvPr/>
            </p:nvSpPr>
            <p:spPr>
              <a:xfrm>
                <a:off x="3822964"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solidFill>
                      <a:srgbClr val="000000"/>
                    </a:solidFill>
                    <a:latin typeface="Arial" charset="0"/>
                  </a:rPr>
                  <a:t>教学</a:t>
                </a:r>
              </a:p>
            </p:txBody>
          </p:sp>
          <p:sp>
            <p:nvSpPr>
              <p:cNvPr id="143" name="矩形 142"/>
              <p:cNvSpPr/>
              <p:nvPr/>
            </p:nvSpPr>
            <p:spPr>
              <a:xfrm>
                <a:off x="4427707"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solidFill>
                      <a:srgbClr val="000000"/>
                    </a:solidFill>
                    <a:latin typeface="Arial" charset="0"/>
                  </a:rPr>
                  <a:t>管理</a:t>
                </a:r>
              </a:p>
            </p:txBody>
          </p:sp>
          <p:sp>
            <p:nvSpPr>
              <p:cNvPr id="144" name="矩形 143"/>
              <p:cNvSpPr/>
              <p:nvPr/>
            </p:nvSpPr>
            <p:spPr>
              <a:xfrm>
                <a:off x="4113910"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solidFill>
                      <a:srgbClr val="000000"/>
                    </a:solidFill>
                    <a:latin typeface="Arial" charset="0"/>
                  </a:rPr>
                  <a:t>资源</a:t>
                </a:r>
              </a:p>
            </p:txBody>
          </p:sp>
        </p:grpSp>
      </p:grpSp>
      <p:pic>
        <p:nvPicPr>
          <p:cNvPr id="145" name="Picture 42"/>
          <p:cNvPicPr>
            <a:picLocks noChangeAspect="1" noChangeArrowheads="1"/>
          </p:cNvPicPr>
          <p:nvPr/>
        </p:nvPicPr>
        <p:blipFill>
          <a:blip r:embed="rId50" cstate="print">
            <a:clrChange>
              <a:clrFrom>
                <a:srgbClr val="7E801B"/>
              </a:clrFrom>
              <a:clrTo>
                <a:srgbClr val="7E801B">
                  <a:alpha val="0"/>
                </a:srgbClr>
              </a:clrTo>
            </a:clrChange>
          </a:blip>
          <a:srcRect/>
          <a:stretch>
            <a:fillRect/>
          </a:stretch>
        </p:blipFill>
        <p:spPr bwMode="auto">
          <a:xfrm>
            <a:off x="2813065" y="2790572"/>
            <a:ext cx="548049" cy="196824"/>
          </a:xfrm>
          <a:prstGeom prst="rect">
            <a:avLst/>
          </a:prstGeom>
          <a:noFill/>
          <a:ln w="19050" algn="ctr">
            <a:noFill/>
            <a:miter lim="800000"/>
            <a:headEnd/>
            <a:tailEnd/>
          </a:ln>
        </p:spPr>
      </p:pic>
      <p:sp>
        <p:nvSpPr>
          <p:cNvPr id="147" name="TextBox 146"/>
          <p:cNvSpPr txBox="1"/>
          <p:nvPr/>
        </p:nvSpPr>
        <p:spPr>
          <a:xfrm>
            <a:off x="1484877" y="2999921"/>
            <a:ext cx="198069" cy="86257"/>
          </a:xfrm>
          <a:prstGeom prst="rect">
            <a:avLst/>
          </a:prstGeom>
          <a:noFill/>
        </p:spPr>
        <p:txBody>
          <a:bodyPr wrap="none" lIns="91389" tIns="45696" rIns="91389" bIns="45696"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FF0000"/>
                </a:solidFill>
                <a:effectLst>
                  <a:outerShdw blurRad="76200" dist="50800" dir="5400000" algn="tl" rotWithShape="0">
                    <a:srgbClr val="000000">
                      <a:alpha val="65000"/>
                    </a:srgbClr>
                  </a:outerShdw>
                </a:effectLst>
              </a:rPr>
              <a:t>教师</a:t>
            </a:r>
            <a:endParaRPr lang="zh-CN" altLang="en-US" b="1" spc="50" dirty="0">
              <a:ln w="11430"/>
              <a:solidFill>
                <a:srgbClr val="FF0000"/>
              </a:solidFill>
              <a:effectLst>
                <a:outerShdw blurRad="76200" dist="50800" dir="5400000" algn="tl" rotWithShape="0">
                  <a:srgbClr val="000000">
                    <a:alpha val="65000"/>
                  </a:srgbClr>
                </a:outerShdw>
              </a:effectLst>
            </a:endParaRPr>
          </a:p>
        </p:txBody>
      </p:sp>
      <p:sp>
        <p:nvSpPr>
          <p:cNvPr id="148" name="TextBox 147"/>
          <p:cNvSpPr txBox="1"/>
          <p:nvPr/>
        </p:nvSpPr>
        <p:spPr>
          <a:xfrm>
            <a:off x="2274627" y="3632044"/>
            <a:ext cx="198069" cy="86257"/>
          </a:xfrm>
          <a:prstGeom prst="rect">
            <a:avLst/>
          </a:prstGeom>
          <a:noFill/>
        </p:spPr>
        <p:txBody>
          <a:bodyPr wrap="none" lIns="91389" tIns="45696" rIns="91389" bIns="45696"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FF0000"/>
                </a:solidFill>
                <a:effectLst>
                  <a:outerShdw blurRad="76200" dist="50800" dir="5400000" algn="tl" rotWithShape="0">
                    <a:srgbClr val="000000">
                      <a:alpha val="65000"/>
                    </a:srgbClr>
                  </a:outerShdw>
                </a:effectLst>
              </a:rPr>
              <a:t>学生</a:t>
            </a:r>
            <a:endParaRPr lang="zh-CN" altLang="en-US" b="1" spc="50" dirty="0">
              <a:ln w="11430"/>
              <a:solidFill>
                <a:srgbClr val="FF0000"/>
              </a:solidFill>
              <a:effectLst>
                <a:outerShdw blurRad="76200" dist="50800" dir="5400000" algn="tl" rotWithShape="0">
                  <a:srgbClr val="000000">
                    <a:alpha val="65000"/>
                  </a:srgbClr>
                </a:outerShdw>
              </a:effectLst>
            </a:endParaRPr>
          </a:p>
        </p:txBody>
      </p:sp>
      <p:sp>
        <p:nvSpPr>
          <p:cNvPr id="149" name="TextBox 148"/>
          <p:cNvSpPr txBox="1"/>
          <p:nvPr/>
        </p:nvSpPr>
        <p:spPr>
          <a:xfrm>
            <a:off x="770519" y="3613156"/>
            <a:ext cx="198069" cy="86257"/>
          </a:xfrm>
          <a:prstGeom prst="rect">
            <a:avLst/>
          </a:prstGeom>
          <a:noFill/>
        </p:spPr>
        <p:txBody>
          <a:bodyPr wrap="none" lIns="91389" tIns="45696" rIns="91389" bIns="45696"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FF0000"/>
                </a:solidFill>
                <a:effectLst>
                  <a:outerShdw blurRad="76200" dist="50800" dir="5400000" algn="tl" rotWithShape="0">
                    <a:srgbClr val="000000">
                      <a:alpha val="65000"/>
                    </a:srgbClr>
                  </a:outerShdw>
                </a:effectLst>
              </a:rPr>
              <a:t>家长</a:t>
            </a:r>
            <a:endParaRPr lang="zh-CN" altLang="en-US" b="1" spc="50" dirty="0">
              <a:ln w="11430"/>
              <a:solidFill>
                <a:srgbClr val="FF0000"/>
              </a:solidFill>
              <a:effectLst>
                <a:outerShdw blurRad="76200" dist="50800" dir="5400000" algn="tl" rotWithShape="0">
                  <a:srgbClr val="000000">
                    <a:alpha val="65000"/>
                  </a:srgbClr>
                </a:outerShdw>
              </a:effectLst>
            </a:endParaRPr>
          </a:p>
        </p:txBody>
      </p:sp>
      <p:sp>
        <p:nvSpPr>
          <p:cNvPr id="184" name="圆角矩形 183"/>
          <p:cNvSpPr/>
          <p:nvPr/>
        </p:nvSpPr>
        <p:spPr bwMode="auto">
          <a:xfrm>
            <a:off x="333848" y="1529875"/>
            <a:ext cx="5429060" cy="3074579"/>
          </a:xfrm>
          <a:prstGeom prst="roundRect">
            <a:avLst>
              <a:gd name="adj" fmla="val 2008"/>
            </a:avLst>
          </a:prstGeom>
          <a:solidFill>
            <a:schemeClr val="bg1">
              <a:lumMod val="95000"/>
            </a:schemeClr>
          </a:solidFill>
          <a:ln w="31750">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185" name="椭圆 184"/>
          <p:cNvSpPr/>
          <p:nvPr/>
        </p:nvSpPr>
        <p:spPr bwMode="auto">
          <a:xfrm rot="1851062">
            <a:off x="3867785" y="2201919"/>
            <a:ext cx="790571" cy="1063519"/>
          </a:xfrm>
          <a:prstGeom prst="ellipse">
            <a:avLst/>
          </a:prstGeom>
          <a:noFill/>
          <a:ln w="53975" cmpd="dbl">
            <a:solidFill>
              <a:srgbClr val="66CCFF"/>
            </a:solidFill>
            <a:round/>
            <a:headEnd/>
            <a:tailEnd/>
          </a:ln>
        </p:spPr>
        <p:txBody>
          <a:bodyPr wrap="none" lIns="91425" tIns="45712" rIns="91425" bIns="45712" rtlCol="0" anchor="ctr">
            <a:noAutofit/>
          </a:bodyPr>
          <a:lstStyle/>
          <a:p>
            <a:pPr algn="ctr"/>
            <a:endParaRPr lang="zh-CN" altLang="en-US" sz="1000" dirty="0"/>
          </a:p>
        </p:txBody>
      </p:sp>
      <p:pic>
        <p:nvPicPr>
          <p:cNvPr id="1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3831906" y="1508149"/>
            <a:ext cx="1947431" cy="974756"/>
          </a:xfrm>
          <a:prstGeom prst="rect">
            <a:avLst/>
          </a:prstGeom>
          <a:noFill/>
          <a:ln w="9525">
            <a:noFill/>
            <a:miter lim="800000"/>
            <a:headEnd/>
            <a:tailEnd/>
          </a:ln>
          <a:effectLst/>
        </p:spPr>
      </p:pic>
      <p:sp>
        <p:nvSpPr>
          <p:cNvPr id="188" name="圆角矩形 187"/>
          <p:cNvSpPr/>
          <p:nvPr/>
        </p:nvSpPr>
        <p:spPr bwMode="auto">
          <a:xfrm>
            <a:off x="452220" y="2046666"/>
            <a:ext cx="3248042" cy="2383782"/>
          </a:xfrm>
          <a:prstGeom prst="roundRect">
            <a:avLst>
              <a:gd name="adj" fmla="val 2019"/>
            </a:avLst>
          </a:prstGeom>
          <a:solidFill>
            <a:schemeClr val="bg1">
              <a:lumMod val="85000"/>
            </a:schemeClr>
          </a:solidFill>
          <a:ln w="31750">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189" name="TextBox 188"/>
          <p:cNvSpPr txBox="1"/>
          <p:nvPr/>
        </p:nvSpPr>
        <p:spPr>
          <a:xfrm>
            <a:off x="582794" y="2113197"/>
            <a:ext cx="609600" cy="265755"/>
          </a:xfrm>
          <a:prstGeom prst="rect">
            <a:avLst/>
          </a:prstGeom>
          <a:noFill/>
        </p:spPr>
        <p:txBody>
          <a:bodyPr wrap="none" rtlCol="0">
            <a:prstTxWarp prst="textPlain">
              <a:avLst/>
            </a:prstTxWarp>
            <a:spAutoFit/>
          </a:bodyPr>
          <a:lstStyle/>
          <a:p>
            <a:pPr algn="ctr"/>
            <a:r>
              <a:rPr lang="zh-CN" altLang="en-US" b="1" dirty="0" smtClean="0">
                <a:solidFill>
                  <a:srgbClr val="FF0000"/>
                </a:solidFill>
                <a:latin typeface="黑体" pitchFamily="49" charset="-122"/>
                <a:ea typeface="黑体" pitchFamily="49" charset="-122"/>
              </a:rPr>
              <a:t>数字校园</a:t>
            </a:r>
            <a:endParaRPr lang="en-US" altLang="zh-CN" b="1" dirty="0" smtClean="0">
              <a:solidFill>
                <a:srgbClr val="FF0000"/>
              </a:solidFill>
              <a:latin typeface="黑体" pitchFamily="49" charset="-122"/>
              <a:ea typeface="黑体" pitchFamily="49" charset="-122"/>
            </a:endParaRPr>
          </a:p>
          <a:p>
            <a:pPr algn="ctr"/>
            <a:r>
              <a:rPr lang="zh-CN" altLang="en-US" b="1" dirty="0" smtClean="0">
                <a:solidFill>
                  <a:srgbClr val="FF0000"/>
                </a:solidFill>
                <a:latin typeface="黑体" pitchFamily="49" charset="-122"/>
                <a:ea typeface="黑体" pitchFamily="49" charset="-122"/>
              </a:rPr>
              <a:t>（</a:t>
            </a:r>
            <a:r>
              <a:rPr lang="en-US" altLang="zh-CN" b="1" dirty="0" smtClean="0">
                <a:solidFill>
                  <a:srgbClr val="FF0000"/>
                </a:solidFill>
                <a:latin typeface="黑体" pitchFamily="49" charset="-122"/>
                <a:ea typeface="黑体" pitchFamily="49" charset="-122"/>
              </a:rPr>
              <a:t>iCampus</a:t>
            </a:r>
            <a:r>
              <a:rPr lang="zh-CN" altLang="en-US" b="1" dirty="0" smtClean="0">
                <a:solidFill>
                  <a:srgbClr val="FF0000"/>
                </a:solidFill>
                <a:latin typeface="黑体" pitchFamily="49" charset="-122"/>
                <a:ea typeface="黑体" pitchFamily="49" charset="-122"/>
              </a:rPr>
              <a:t>）</a:t>
            </a:r>
            <a:endParaRPr lang="zh-CN" altLang="en-US" b="1" dirty="0">
              <a:solidFill>
                <a:srgbClr val="FF0000"/>
              </a:solidFill>
              <a:latin typeface="黑体" pitchFamily="49" charset="-122"/>
              <a:ea typeface="黑体" pitchFamily="49" charset="-122"/>
            </a:endParaRPr>
          </a:p>
        </p:txBody>
      </p:sp>
      <p:sp>
        <p:nvSpPr>
          <p:cNvPr id="190" name="椭圆 189"/>
          <p:cNvSpPr>
            <a:spLocks/>
          </p:cNvSpPr>
          <p:nvPr/>
        </p:nvSpPr>
        <p:spPr bwMode="auto">
          <a:xfrm>
            <a:off x="2674840" y="3601311"/>
            <a:ext cx="849557" cy="770329"/>
          </a:xfrm>
          <a:prstGeom prst="ellipse">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grpSp>
        <p:nvGrpSpPr>
          <p:cNvPr id="107" name="组合 68"/>
          <p:cNvGrpSpPr/>
          <p:nvPr/>
        </p:nvGrpSpPr>
        <p:grpSpPr>
          <a:xfrm>
            <a:off x="2668557" y="3598139"/>
            <a:ext cx="849557" cy="770329"/>
            <a:chOff x="4320000" y="2520000"/>
            <a:chExt cx="1620000" cy="1620000"/>
          </a:xfrm>
        </p:grpSpPr>
        <p:sp>
          <p:nvSpPr>
            <p:cNvPr id="329" name="弧形 328"/>
            <p:cNvSpPr>
              <a:spLocks noChangeAspect="1"/>
            </p:cNvSpPr>
            <p:nvPr/>
          </p:nvSpPr>
          <p:spPr bwMode="auto">
            <a:xfrm>
              <a:off x="4320000" y="2520000"/>
              <a:ext cx="1620000" cy="1620000"/>
            </a:xfrm>
            <a:prstGeom prst="arc">
              <a:avLst>
                <a:gd name="adj1" fmla="val 16200000"/>
                <a:gd name="adj2" fmla="val 20730442"/>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330" name="弧形 329"/>
            <p:cNvSpPr>
              <a:spLocks noChangeAspect="1"/>
            </p:cNvSpPr>
            <p:nvPr/>
          </p:nvSpPr>
          <p:spPr bwMode="auto">
            <a:xfrm>
              <a:off x="4320000" y="2520000"/>
              <a:ext cx="1620000" cy="1620000"/>
            </a:xfrm>
            <a:prstGeom prst="arc">
              <a:avLst>
                <a:gd name="adj1" fmla="val 10772306"/>
                <a:gd name="adj2" fmla="val 15285803"/>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331" name="弧形 330"/>
            <p:cNvSpPr>
              <a:spLocks noChangeAspect="1"/>
            </p:cNvSpPr>
            <p:nvPr/>
          </p:nvSpPr>
          <p:spPr bwMode="auto">
            <a:xfrm>
              <a:off x="4320000" y="2520000"/>
              <a:ext cx="1620000" cy="1620000"/>
            </a:xfrm>
            <a:prstGeom prst="arc">
              <a:avLst>
                <a:gd name="adj1" fmla="val 21579488"/>
                <a:gd name="adj2" fmla="val 5415002"/>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332" name="弧形 331"/>
            <p:cNvSpPr>
              <a:spLocks noChangeAspect="1"/>
            </p:cNvSpPr>
            <p:nvPr/>
          </p:nvSpPr>
          <p:spPr bwMode="auto">
            <a:xfrm>
              <a:off x="4320000" y="2520000"/>
              <a:ext cx="1620000" cy="1620000"/>
            </a:xfrm>
            <a:prstGeom prst="arc">
              <a:avLst>
                <a:gd name="adj1" fmla="val 5418770"/>
                <a:gd name="adj2" fmla="val 9844167"/>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grpSp>
      <p:sp>
        <p:nvSpPr>
          <p:cNvPr id="192" name="椭圆 191"/>
          <p:cNvSpPr>
            <a:spLocks noChangeAspect="1"/>
          </p:cNvSpPr>
          <p:nvPr/>
        </p:nvSpPr>
        <p:spPr bwMode="auto">
          <a:xfrm>
            <a:off x="3428400" y="3895570"/>
            <a:ext cx="188790" cy="171185"/>
          </a:xfrm>
          <a:prstGeom prst="ellipse">
            <a:avLst/>
          </a:prstGeom>
          <a:blipFill>
            <a:blip r:embed="rId51"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pic>
        <p:nvPicPr>
          <p:cNvPr id="193" name="Picture 26"/>
          <p:cNvPicPr>
            <a:picLocks noChangeAspect="1" noChangeArrowheads="1"/>
          </p:cNvPicPr>
          <p:nvPr/>
        </p:nvPicPr>
        <p:blipFill>
          <a:blip r:embed="rId52" cstate="print"/>
          <a:srcRect/>
          <a:stretch>
            <a:fillRect/>
          </a:stretch>
        </p:blipFill>
        <p:spPr bwMode="auto">
          <a:xfrm>
            <a:off x="2793373" y="3847442"/>
            <a:ext cx="181119" cy="121338"/>
          </a:xfrm>
          <a:prstGeom prst="rect">
            <a:avLst/>
          </a:prstGeom>
          <a:noFill/>
          <a:ln w="9525">
            <a:noFill/>
            <a:miter lim="800000"/>
            <a:headEnd/>
            <a:tailEnd/>
          </a:ln>
          <a:effectLst>
            <a:softEdge rad="63500"/>
          </a:effectLst>
        </p:spPr>
      </p:pic>
      <p:pic>
        <p:nvPicPr>
          <p:cNvPr id="194" name="Picture 12" descr="http://t1.gstatic.com/images?q=tbn:ANd9GcQZjeDZHTJUYYcwIP0h5kx1Tk0Gi3-PoEhrql6q8_CDLd9HLsLV"/>
          <p:cNvPicPr>
            <a:picLocks noChangeAspect="1" noChangeArrowheads="1"/>
          </p:cNvPicPr>
          <p:nvPr/>
        </p:nvPicPr>
        <p:blipFill>
          <a:blip r:embed="rId53" cstate="print"/>
          <a:srcRect/>
          <a:stretch>
            <a:fillRect/>
          </a:stretch>
        </p:blipFill>
        <p:spPr bwMode="auto">
          <a:xfrm>
            <a:off x="2771271" y="3972334"/>
            <a:ext cx="207744" cy="135760"/>
          </a:xfrm>
          <a:prstGeom prst="rect">
            <a:avLst/>
          </a:prstGeom>
          <a:noFill/>
          <a:ln w="9525">
            <a:noFill/>
            <a:miter lim="800000"/>
            <a:headEnd/>
            <a:tailEnd/>
          </a:ln>
          <a:effectLst>
            <a:softEdge rad="63500"/>
          </a:effectLst>
        </p:spPr>
      </p:pic>
      <p:pic>
        <p:nvPicPr>
          <p:cNvPr id="195" name="Picture 42"/>
          <p:cNvPicPr>
            <a:picLocks noChangeAspect="1" noChangeArrowheads="1"/>
          </p:cNvPicPr>
          <p:nvPr/>
        </p:nvPicPr>
        <p:blipFill>
          <a:blip r:embed="rId54" cstate="print">
            <a:clrChange>
              <a:clrFrom>
                <a:srgbClr val="7E801B"/>
              </a:clrFrom>
              <a:clrTo>
                <a:srgbClr val="7E801B">
                  <a:alpha val="0"/>
                </a:srgbClr>
              </a:clrTo>
            </a:clrChange>
          </a:blip>
          <a:srcRect/>
          <a:stretch>
            <a:fillRect/>
          </a:stretch>
        </p:blipFill>
        <p:spPr bwMode="auto">
          <a:xfrm>
            <a:off x="2969207" y="3741053"/>
            <a:ext cx="220188" cy="82324"/>
          </a:xfrm>
          <a:prstGeom prst="rect">
            <a:avLst/>
          </a:prstGeom>
          <a:noFill/>
          <a:ln w="19050" algn="ctr">
            <a:noFill/>
            <a:miter lim="800000"/>
            <a:headEnd/>
            <a:tailEnd/>
          </a:ln>
        </p:spPr>
      </p:pic>
      <p:pic>
        <p:nvPicPr>
          <p:cNvPr id="196" name="Picture 7"/>
          <p:cNvPicPr>
            <a:picLocks noChangeAspect="1" noChangeArrowheads="1"/>
          </p:cNvPicPr>
          <p:nvPr/>
        </p:nvPicPr>
        <p:blipFill>
          <a:blip r:embed="rId55" cstate="print"/>
          <a:srcRect/>
          <a:stretch>
            <a:fillRect/>
          </a:stretch>
        </p:blipFill>
        <p:spPr bwMode="auto">
          <a:xfrm>
            <a:off x="3212999" y="4124977"/>
            <a:ext cx="147204" cy="129292"/>
          </a:xfrm>
          <a:prstGeom prst="rect">
            <a:avLst/>
          </a:prstGeom>
          <a:noFill/>
          <a:ln w="28575" algn="ctr">
            <a:noFill/>
            <a:miter lim="800000"/>
            <a:headEnd/>
            <a:tailEnd/>
          </a:ln>
        </p:spPr>
      </p:pic>
      <p:pic>
        <p:nvPicPr>
          <p:cNvPr id="197" name="Picture 1"/>
          <p:cNvPicPr>
            <a:picLocks noChangeAspect="1" noChangeArrowheads="1"/>
          </p:cNvPicPr>
          <p:nvPr/>
        </p:nvPicPr>
        <p:blipFill>
          <a:blip r:embed="rId56" cstate="print">
            <a:clrChange>
              <a:clrFrom>
                <a:srgbClr val="FFFFFF"/>
              </a:clrFrom>
              <a:clrTo>
                <a:srgbClr val="FFFFFF">
                  <a:alpha val="0"/>
                </a:srgbClr>
              </a:clrTo>
            </a:clrChange>
          </a:blip>
          <a:srcRect/>
          <a:stretch>
            <a:fillRect/>
          </a:stretch>
        </p:blipFill>
        <p:spPr bwMode="auto">
          <a:xfrm>
            <a:off x="2792438" y="4134229"/>
            <a:ext cx="158737" cy="99933"/>
          </a:xfrm>
          <a:prstGeom prst="rect">
            <a:avLst/>
          </a:prstGeom>
          <a:noFill/>
          <a:ln w="9525">
            <a:noFill/>
            <a:miter lim="800000"/>
            <a:headEnd/>
            <a:tailEnd/>
          </a:ln>
        </p:spPr>
      </p:pic>
      <p:pic>
        <p:nvPicPr>
          <p:cNvPr id="198" name="Picture 8"/>
          <p:cNvPicPr>
            <a:picLocks noChangeAspect="1" noChangeArrowheads="1"/>
          </p:cNvPicPr>
          <p:nvPr/>
        </p:nvPicPr>
        <p:blipFill>
          <a:blip r:embed="rId57" cstate="print">
            <a:clrChange>
              <a:clrFrom>
                <a:srgbClr val="FEFFFF"/>
              </a:clrFrom>
              <a:clrTo>
                <a:srgbClr val="FEFFFF">
                  <a:alpha val="0"/>
                </a:srgbClr>
              </a:clrTo>
            </a:clrChange>
          </a:blip>
          <a:srcRect/>
          <a:stretch>
            <a:fillRect/>
          </a:stretch>
        </p:blipFill>
        <p:spPr bwMode="auto">
          <a:xfrm>
            <a:off x="3236691" y="3953239"/>
            <a:ext cx="135805" cy="150570"/>
          </a:xfrm>
          <a:prstGeom prst="rect">
            <a:avLst/>
          </a:prstGeom>
          <a:noFill/>
          <a:ln w="9525">
            <a:noFill/>
            <a:miter lim="800000"/>
            <a:headEnd/>
            <a:tailEnd/>
          </a:ln>
        </p:spPr>
      </p:pic>
      <p:sp>
        <p:nvSpPr>
          <p:cNvPr id="199" name="上下箭头 198"/>
          <p:cNvSpPr/>
          <p:nvPr/>
        </p:nvSpPr>
        <p:spPr bwMode="auto">
          <a:xfrm>
            <a:off x="3042839" y="3828939"/>
            <a:ext cx="71419" cy="430183"/>
          </a:xfrm>
          <a:prstGeom prst="upDown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pic>
        <p:nvPicPr>
          <p:cNvPr id="200" name="Picture 2" descr="http://www.edu.cn/tp_xin_wen_5671/20070611/W020070611517386611511.jpg"/>
          <p:cNvPicPr>
            <a:picLocks noChangeAspect="1" noChangeArrowheads="1"/>
          </p:cNvPicPr>
          <p:nvPr/>
        </p:nvPicPr>
        <p:blipFill>
          <a:blip r:embed="rId58" cstate="print">
            <a:clrChange>
              <a:clrFrom>
                <a:srgbClr val="FFFFFF"/>
              </a:clrFrom>
              <a:clrTo>
                <a:srgbClr val="FFFFFF">
                  <a:alpha val="0"/>
                </a:srgbClr>
              </a:clrTo>
            </a:clrChange>
          </a:blip>
          <a:srcRect/>
          <a:stretch>
            <a:fillRect/>
          </a:stretch>
        </p:blipFill>
        <p:spPr bwMode="auto">
          <a:xfrm>
            <a:off x="3231177" y="3833565"/>
            <a:ext cx="140086" cy="138768"/>
          </a:xfrm>
          <a:prstGeom prst="rect">
            <a:avLst/>
          </a:prstGeom>
          <a:noFill/>
        </p:spPr>
      </p:pic>
      <p:sp>
        <p:nvSpPr>
          <p:cNvPr id="201" name="左右箭头 200"/>
          <p:cNvSpPr/>
          <p:nvPr/>
        </p:nvSpPr>
        <p:spPr bwMode="auto">
          <a:xfrm>
            <a:off x="2961217" y="3902951"/>
            <a:ext cx="81622" cy="23128"/>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02" name="左右箭头 201"/>
          <p:cNvSpPr/>
          <p:nvPr/>
        </p:nvSpPr>
        <p:spPr bwMode="auto">
          <a:xfrm>
            <a:off x="2961217" y="4027843"/>
            <a:ext cx="81622" cy="23128"/>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203" name="左右箭头 202"/>
          <p:cNvSpPr/>
          <p:nvPr/>
        </p:nvSpPr>
        <p:spPr bwMode="auto">
          <a:xfrm>
            <a:off x="2961217" y="4166612"/>
            <a:ext cx="81622" cy="23128"/>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204" name="左右箭头 203"/>
          <p:cNvSpPr/>
          <p:nvPr/>
        </p:nvSpPr>
        <p:spPr bwMode="auto">
          <a:xfrm>
            <a:off x="3109156" y="4166612"/>
            <a:ext cx="81622" cy="23128"/>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05" name="左右箭头 204"/>
          <p:cNvSpPr/>
          <p:nvPr/>
        </p:nvSpPr>
        <p:spPr bwMode="auto">
          <a:xfrm>
            <a:off x="3109156" y="4032468"/>
            <a:ext cx="81622" cy="23128"/>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06" name="左右箭头 205"/>
          <p:cNvSpPr/>
          <p:nvPr/>
        </p:nvSpPr>
        <p:spPr bwMode="auto">
          <a:xfrm>
            <a:off x="3109157" y="3907577"/>
            <a:ext cx="81622" cy="23128"/>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207" name="椭圆 206"/>
          <p:cNvSpPr>
            <a:spLocks noChangeAspect="1"/>
          </p:cNvSpPr>
          <p:nvPr/>
        </p:nvSpPr>
        <p:spPr bwMode="auto">
          <a:xfrm>
            <a:off x="2989138" y="3527144"/>
            <a:ext cx="188790" cy="171185"/>
          </a:xfrm>
          <a:prstGeom prst="ellipse">
            <a:avLst/>
          </a:prstGeom>
          <a:blipFill>
            <a:blip r:embed="rId59"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cxnSp>
        <p:nvCxnSpPr>
          <p:cNvPr id="208" name="直接箭头连接符 207"/>
          <p:cNvCxnSpPr>
            <a:endCxn id="218" idx="2"/>
          </p:cNvCxnSpPr>
          <p:nvPr/>
        </p:nvCxnSpPr>
        <p:spPr bwMode="auto">
          <a:xfrm flipV="1">
            <a:off x="2062160" y="2728875"/>
            <a:ext cx="1028068" cy="317948"/>
          </a:xfrm>
          <a:prstGeom prst="straightConnector1">
            <a:avLst/>
          </a:prstGeom>
          <a:noFill/>
          <a:ln w="22225">
            <a:solidFill>
              <a:schemeClr val="bg1"/>
            </a:solidFill>
            <a:prstDash val="solid"/>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9" name="直接箭头连接符 208"/>
          <p:cNvCxnSpPr>
            <a:stCxn id="207" idx="0"/>
            <a:endCxn id="218" idx="2"/>
          </p:cNvCxnSpPr>
          <p:nvPr/>
        </p:nvCxnSpPr>
        <p:spPr bwMode="auto">
          <a:xfrm flipV="1">
            <a:off x="3083533" y="2728875"/>
            <a:ext cx="6695" cy="798269"/>
          </a:xfrm>
          <a:prstGeom prst="straightConnector1">
            <a:avLst/>
          </a:prstGeom>
          <a:noFill/>
          <a:ln w="22225">
            <a:solidFill>
              <a:schemeClr val="bg1"/>
            </a:solidFill>
            <a:prstDash val="solid"/>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6" name="组合 253"/>
          <p:cNvGrpSpPr/>
          <p:nvPr/>
        </p:nvGrpSpPr>
        <p:grpSpPr>
          <a:xfrm>
            <a:off x="4477283" y="1817233"/>
            <a:ext cx="979691" cy="404673"/>
            <a:chOff x="3822964" y="2026081"/>
            <a:chExt cx="846785" cy="373291"/>
          </a:xfrm>
        </p:grpSpPr>
        <p:pic>
          <p:nvPicPr>
            <p:cNvPr id="323" name="Picture 2"/>
            <p:cNvPicPr>
              <a:picLocks noChangeAspect="1" noChangeArrowheads="1"/>
            </p:cNvPicPr>
            <p:nvPr/>
          </p:nvPicPr>
          <p:blipFill>
            <a:blip r:embed="rId24" cstate="print"/>
            <a:srcRect/>
            <a:stretch>
              <a:fillRect/>
            </a:stretch>
          </p:blipFill>
          <p:spPr bwMode="auto">
            <a:xfrm>
              <a:off x="3851383" y="2026081"/>
              <a:ext cx="182026" cy="222190"/>
            </a:xfrm>
            <a:prstGeom prst="rect">
              <a:avLst/>
            </a:prstGeom>
            <a:noFill/>
            <a:ln w="9525">
              <a:noFill/>
              <a:miter lim="800000"/>
              <a:headEnd/>
              <a:tailEnd/>
            </a:ln>
            <a:effectLst/>
          </p:spPr>
        </p:pic>
        <p:pic>
          <p:nvPicPr>
            <p:cNvPr id="324" name="Picture 4"/>
            <p:cNvPicPr>
              <a:picLocks noChangeAspect="1" noChangeArrowheads="1"/>
            </p:cNvPicPr>
            <p:nvPr/>
          </p:nvPicPr>
          <p:blipFill>
            <a:blip r:embed="rId60" cstate="print"/>
            <a:srcRect/>
            <a:stretch>
              <a:fillRect/>
            </a:stretch>
          </p:blipFill>
          <p:spPr bwMode="auto">
            <a:xfrm>
              <a:off x="4398788" y="2044857"/>
              <a:ext cx="260496" cy="179693"/>
            </a:xfrm>
            <a:prstGeom prst="rect">
              <a:avLst/>
            </a:prstGeom>
            <a:noFill/>
            <a:ln w="9525">
              <a:noFill/>
              <a:miter lim="800000"/>
              <a:headEnd/>
              <a:tailEnd/>
            </a:ln>
            <a:effectLst/>
          </p:spPr>
        </p:pic>
        <p:pic>
          <p:nvPicPr>
            <p:cNvPr id="325" name="Picture 4"/>
            <p:cNvPicPr>
              <a:picLocks noChangeAspect="1" noChangeArrowheads="1"/>
            </p:cNvPicPr>
            <p:nvPr/>
          </p:nvPicPr>
          <p:blipFill>
            <a:blip r:embed="rId61" cstate="print"/>
            <a:srcRect/>
            <a:stretch>
              <a:fillRect/>
            </a:stretch>
          </p:blipFill>
          <p:spPr bwMode="auto">
            <a:xfrm>
              <a:off x="4147678" y="2028615"/>
              <a:ext cx="185182" cy="214772"/>
            </a:xfrm>
            <a:prstGeom prst="rect">
              <a:avLst/>
            </a:prstGeom>
            <a:noFill/>
            <a:ln w="9525">
              <a:noFill/>
              <a:miter lim="800000"/>
              <a:headEnd/>
              <a:tailEnd/>
            </a:ln>
            <a:effectLst/>
          </p:spPr>
        </p:pic>
        <p:sp>
          <p:nvSpPr>
            <p:cNvPr id="326" name="矩形 325"/>
            <p:cNvSpPr/>
            <p:nvPr/>
          </p:nvSpPr>
          <p:spPr>
            <a:xfrm>
              <a:off x="3822964"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评价</a:t>
              </a:r>
            </a:p>
          </p:txBody>
        </p:sp>
        <p:sp>
          <p:nvSpPr>
            <p:cNvPr id="327" name="矩形 326"/>
            <p:cNvSpPr/>
            <p:nvPr/>
          </p:nvSpPr>
          <p:spPr>
            <a:xfrm>
              <a:off x="4427707"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决策</a:t>
              </a:r>
            </a:p>
          </p:txBody>
        </p:sp>
        <p:sp>
          <p:nvSpPr>
            <p:cNvPr id="328" name="矩形 327"/>
            <p:cNvSpPr/>
            <p:nvPr/>
          </p:nvSpPr>
          <p:spPr>
            <a:xfrm>
              <a:off x="4113910"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共享</a:t>
              </a:r>
            </a:p>
          </p:txBody>
        </p:sp>
      </p:grpSp>
      <p:sp>
        <p:nvSpPr>
          <p:cNvPr id="211" name="圆角矩形 210"/>
          <p:cNvSpPr/>
          <p:nvPr/>
        </p:nvSpPr>
        <p:spPr bwMode="auto">
          <a:xfrm>
            <a:off x="3880971" y="3267691"/>
            <a:ext cx="1784189" cy="1146101"/>
          </a:xfrm>
          <a:prstGeom prst="roundRect">
            <a:avLst>
              <a:gd name="adj" fmla="val 5143"/>
            </a:avLst>
          </a:prstGeom>
          <a:solidFill>
            <a:schemeClr val="bg1">
              <a:lumMod val="85000"/>
            </a:schemeClr>
          </a:solidFill>
          <a:ln w="31750">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a typeface="宋体" charset="-122"/>
            </a:endParaRPr>
          </a:p>
        </p:txBody>
      </p:sp>
      <p:sp>
        <p:nvSpPr>
          <p:cNvPr id="212" name="TextBox 211"/>
          <p:cNvSpPr txBox="1"/>
          <p:nvPr/>
        </p:nvSpPr>
        <p:spPr>
          <a:xfrm>
            <a:off x="5071666" y="3309095"/>
            <a:ext cx="488435" cy="116448"/>
          </a:xfrm>
          <a:prstGeom prst="rect">
            <a:avLst/>
          </a:prstGeom>
          <a:noFill/>
        </p:spPr>
        <p:txBody>
          <a:bodyPr wrap="none" rtlCol="0">
            <a:prstTxWarp prst="textPlain">
              <a:avLst/>
            </a:prstTxWarp>
            <a:spAutoFit/>
          </a:bodyPr>
          <a:lstStyle/>
          <a:p>
            <a:r>
              <a:rPr lang="zh-CN" altLang="en-US" dirty="0" smtClean="0">
                <a:latin typeface="黑体" pitchFamily="49" charset="-122"/>
                <a:ea typeface="黑体" pitchFamily="49" charset="-122"/>
              </a:rPr>
              <a:t>智慧校园</a:t>
            </a:r>
            <a:endParaRPr lang="zh-CN" altLang="en-US" dirty="0">
              <a:latin typeface="黑体" pitchFamily="49" charset="-122"/>
              <a:ea typeface="黑体" pitchFamily="49" charset="-122"/>
            </a:endParaRPr>
          </a:p>
        </p:txBody>
      </p:sp>
      <p:grpSp>
        <p:nvGrpSpPr>
          <p:cNvPr id="138" name="组合 162"/>
          <p:cNvGrpSpPr/>
          <p:nvPr/>
        </p:nvGrpSpPr>
        <p:grpSpPr>
          <a:xfrm>
            <a:off x="4523771" y="3468591"/>
            <a:ext cx="1110977" cy="896899"/>
            <a:chOff x="4404104" y="3081527"/>
            <a:chExt cx="1202412" cy="1070549"/>
          </a:xfrm>
        </p:grpSpPr>
        <p:sp>
          <p:nvSpPr>
            <p:cNvPr id="300" name="椭圆 299"/>
            <p:cNvSpPr>
              <a:spLocks/>
            </p:cNvSpPr>
            <p:nvPr/>
          </p:nvSpPr>
          <p:spPr bwMode="auto">
            <a:xfrm>
              <a:off x="4523320" y="3175546"/>
              <a:ext cx="976533" cy="976530"/>
            </a:xfrm>
            <a:prstGeom prst="ellipse">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grpSp>
          <p:nvGrpSpPr>
            <p:cNvPr id="146" name="组合 68"/>
            <p:cNvGrpSpPr/>
            <p:nvPr/>
          </p:nvGrpSpPr>
          <p:grpSpPr>
            <a:xfrm>
              <a:off x="4516099" y="3171525"/>
              <a:ext cx="976533" cy="976530"/>
              <a:chOff x="4320000" y="2520000"/>
              <a:chExt cx="1620000" cy="1620000"/>
            </a:xfrm>
          </p:grpSpPr>
          <p:sp>
            <p:nvSpPr>
              <p:cNvPr id="319" name="弧形 318"/>
              <p:cNvSpPr>
                <a:spLocks noChangeAspect="1"/>
              </p:cNvSpPr>
              <p:nvPr/>
            </p:nvSpPr>
            <p:spPr bwMode="auto">
              <a:xfrm>
                <a:off x="4320000" y="2520000"/>
                <a:ext cx="1620000" cy="1620000"/>
              </a:xfrm>
              <a:prstGeom prst="arc">
                <a:avLst>
                  <a:gd name="adj1" fmla="val 16200000"/>
                  <a:gd name="adj2" fmla="val 20730442"/>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320" name="弧形 319"/>
              <p:cNvSpPr>
                <a:spLocks noChangeAspect="1"/>
              </p:cNvSpPr>
              <p:nvPr/>
            </p:nvSpPr>
            <p:spPr bwMode="auto">
              <a:xfrm>
                <a:off x="4320000" y="2520000"/>
                <a:ext cx="1620000" cy="1620000"/>
              </a:xfrm>
              <a:prstGeom prst="arc">
                <a:avLst>
                  <a:gd name="adj1" fmla="val 10772306"/>
                  <a:gd name="adj2" fmla="val 15285803"/>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321" name="弧形 320"/>
              <p:cNvSpPr>
                <a:spLocks noChangeAspect="1"/>
              </p:cNvSpPr>
              <p:nvPr/>
            </p:nvSpPr>
            <p:spPr bwMode="auto">
              <a:xfrm>
                <a:off x="4320000" y="2520000"/>
                <a:ext cx="1620000" cy="1620000"/>
              </a:xfrm>
              <a:prstGeom prst="arc">
                <a:avLst>
                  <a:gd name="adj1" fmla="val 21579488"/>
                  <a:gd name="adj2" fmla="val 5415002"/>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322" name="弧形 321"/>
              <p:cNvSpPr>
                <a:spLocks noChangeAspect="1"/>
              </p:cNvSpPr>
              <p:nvPr/>
            </p:nvSpPr>
            <p:spPr bwMode="auto">
              <a:xfrm>
                <a:off x="4320000" y="2520000"/>
                <a:ext cx="1620000" cy="1620000"/>
              </a:xfrm>
              <a:prstGeom prst="arc">
                <a:avLst>
                  <a:gd name="adj1" fmla="val 5418770"/>
                  <a:gd name="adj2" fmla="val 9844167"/>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grpSp>
        <p:sp>
          <p:nvSpPr>
            <p:cNvPr id="302" name="椭圆 301"/>
            <p:cNvSpPr>
              <a:spLocks noChangeAspect="1"/>
            </p:cNvSpPr>
            <p:nvPr/>
          </p:nvSpPr>
          <p:spPr bwMode="auto">
            <a:xfrm>
              <a:off x="5389509" y="3548572"/>
              <a:ext cx="217007" cy="217007"/>
            </a:xfrm>
            <a:prstGeom prst="ellipse">
              <a:avLst/>
            </a:prstGeom>
            <a:blipFill>
              <a:blip r:embed="rId62"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sp>
          <p:nvSpPr>
            <p:cNvPr id="303" name="椭圆 302"/>
            <p:cNvSpPr>
              <a:spLocks noChangeAspect="1"/>
            </p:cNvSpPr>
            <p:nvPr/>
          </p:nvSpPr>
          <p:spPr bwMode="auto">
            <a:xfrm>
              <a:off x="4404104" y="3546879"/>
              <a:ext cx="217007" cy="217007"/>
            </a:xfrm>
            <a:prstGeom prst="ellipse">
              <a:avLst/>
            </a:prstGeom>
            <a:blipFill>
              <a:blip r:embed="rId63"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pic>
          <p:nvPicPr>
            <p:cNvPr id="304" name="Picture 26"/>
            <p:cNvPicPr>
              <a:picLocks noChangeAspect="1" noChangeArrowheads="1"/>
            </p:cNvPicPr>
            <p:nvPr/>
          </p:nvPicPr>
          <p:blipFill>
            <a:blip r:embed="rId64" cstate="print"/>
            <a:srcRect/>
            <a:stretch>
              <a:fillRect/>
            </a:stretch>
          </p:blipFill>
          <p:spPr bwMode="auto">
            <a:xfrm>
              <a:off x="4659570" y="3487561"/>
              <a:ext cx="208188" cy="153818"/>
            </a:xfrm>
            <a:prstGeom prst="rect">
              <a:avLst/>
            </a:prstGeom>
            <a:noFill/>
            <a:ln w="9525">
              <a:noFill/>
              <a:miter lim="800000"/>
              <a:headEnd/>
              <a:tailEnd/>
            </a:ln>
            <a:effectLst>
              <a:softEdge rad="63500"/>
            </a:effectLst>
          </p:spPr>
        </p:pic>
        <p:pic>
          <p:nvPicPr>
            <p:cNvPr id="305" name="Picture 12" descr="http://t1.gstatic.com/images?q=tbn:ANd9GcQZjeDZHTJUYYcwIP0h5kx1Tk0Gi3-PoEhrql6q8_CDLd9HLsLV"/>
            <p:cNvPicPr>
              <a:picLocks noChangeAspect="1" noChangeArrowheads="1"/>
            </p:cNvPicPr>
            <p:nvPr/>
          </p:nvPicPr>
          <p:blipFill>
            <a:blip r:embed="rId65" cstate="print"/>
            <a:srcRect/>
            <a:stretch>
              <a:fillRect/>
            </a:stretch>
          </p:blipFill>
          <p:spPr bwMode="auto">
            <a:xfrm>
              <a:off x="4634164" y="3645884"/>
              <a:ext cx="238794" cy="172100"/>
            </a:xfrm>
            <a:prstGeom prst="rect">
              <a:avLst/>
            </a:prstGeom>
            <a:noFill/>
            <a:ln w="9525">
              <a:noFill/>
              <a:miter lim="800000"/>
              <a:headEnd/>
              <a:tailEnd/>
            </a:ln>
            <a:effectLst>
              <a:softEdge rad="63500"/>
            </a:effectLst>
          </p:spPr>
        </p:pic>
        <p:pic>
          <p:nvPicPr>
            <p:cNvPr id="306" name="Picture 42"/>
            <p:cNvPicPr>
              <a:picLocks noChangeAspect="1" noChangeArrowheads="1"/>
            </p:cNvPicPr>
            <p:nvPr/>
          </p:nvPicPr>
          <p:blipFill>
            <a:blip r:embed="rId66" cstate="print">
              <a:clrChange>
                <a:clrFrom>
                  <a:srgbClr val="7E801B"/>
                </a:clrFrom>
                <a:clrTo>
                  <a:srgbClr val="7E801B">
                    <a:alpha val="0"/>
                  </a:srgbClr>
                </a:clrTo>
              </a:clrChange>
            </a:blip>
            <a:srcRect/>
            <a:stretch>
              <a:fillRect/>
            </a:stretch>
          </p:blipFill>
          <p:spPr bwMode="auto">
            <a:xfrm>
              <a:off x="4861685" y="3352694"/>
              <a:ext cx="253098" cy="104361"/>
            </a:xfrm>
            <a:prstGeom prst="rect">
              <a:avLst/>
            </a:prstGeom>
            <a:noFill/>
            <a:ln w="19050" algn="ctr">
              <a:noFill/>
              <a:miter lim="800000"/>
              <a:headEnd/>
              <a:tailEnd/>
            </a:ln>
          </p:spPr>
        </p:pic>
        <p:pic>
          <p:nvPicPr>
            <p:cNvPr id="307" name="Picture 7"/>
            <p:cNvPicPr>
              <a:picLocks noChangeAspect="1" noChangeArrowheads="1"/>
            </p:cNvPicPr>
            <p:nvPr/>
          </p:nvPicPr>
          <p:blipFill>
            <a:blip r:embed="rId67" cstate="print"/>
            <a:srcRect/>
            <a:stretch>
              <a:fillRect/>
            </a:stretch>
          </p:blipFill>
          <p:spPr bwMode="auto">
            <a:xfrm>
              <a:off x="5141913" y="3839388"/>
              <a:ext cx="169205" cy="163902"/>
            </a:xfrm>
            <a:prstGeom prst="rect">
              <a:avLst/>
            </a:prstGeom>
            <a:noFill/>
            <a:ln w="28575" algn="ctr">
              <a:noFill/>
              <a:miter lim="800000"/>
              <a:headEnd/>
              <a:tailEnd/>
            </a:ln>
          </p:spPr>
        </p:pic>
        <p:pic>
          <p:nvPicPr>
            <p:cNvPr id="308" name="Picture 1"/>
            <p:cNvPicPr>
              <a:picLocks noChangeAspect="1" noChangeArrowheads="1"/>
            </p:cNvPicPr>
            <p:nvPr/>
          </p:nvPicPr>
          <p:blipFill>
            <a:blip r:embed="rId68" cstate="print">
              <a:clrChange>
                <a:clrFrom>
                  <a:srgbClr val="FFFFFF"/>
                </a:clrFrom>
                <a:clrTo>
                  <a:srgbClr val="FFFFFF">
                    <a:alpha val="0"/>
                  </a:srgbClr>
                </a:clrTo>
              </a:clrChange>
            </a:blip>
            <a:srcRect/>
            <a:stretch>
              <a:fillRect/>
            </a:stretch>
          </p:blipFill>
          <p:spPr bwMode="auto">
            <a:xfrm>
              <a:off x="4658495" y="3851116"/>
              <a:ext cx="182462" cy="126683"/>
            </a:xfrm>
            <a:prstGeom prst="rect">
              <a:avLst/>
            </a:prstGeom>
            <a:noFill/>
            <a:ln w="9525">
              <a:noFill/>
              <a:miter lim="800000"/>
              <a:headEnd/>
              <a:tailEnd/>
            </a:ln>
          </p:spPr>
        </p:pic>
        <p:pic>
          <p:nvPicPr>
            <p:cNvPr id="309" name="Picture 8"/>
            <p:cNvPicPr>
              <a:picLocks noChangeAspect="1" noChangeArrowheads="1"/>
            </p:cNvPicPr>
            <p:nvPr/>
          </p:nvPicPr>
          <p:blipFill>
            <a:blip r:embed="rId69" cstate="print">
              <a:clrChange>
                <a:clrFrom>
                  <a:srgbClr val="FEFFFF"/>
                </a:clrFrom>
                <a:clrTo>
                  <a:srgbClr val="FEFFFF">
                    <a:alpha val="0"/>
                  </a:srgbClr>
                </a:clrTo>
              </a:clrChange>
            </a:blip>
            <a:srcRect/>
            <a:stretch>
              <a:fillRect/>
            </a:stretch>
          </p:blipFill>
          <p:spPr bwMode="auto">
            <a:xfrm>
              <a:off x="5169146" y="3621678"/>
              <a:ext cx="156103" cy="190874"/>
            </a:xfrm>
            <a:prstGeom prst="rect">
              <a:avLst/>
            </a:prstGeom>
            <a:noFill/>
            <a:ln w="9525">
              <a:noFill/>
              <a:miter lim="800000"/>
              <a:headEnd/>
              <a:tailEnd/>
            </a:ln>
          </p:spPr>
        </p:pic>
        <p:sp>
          <p:nvSpPr>
            <p:cNvPr id="310" name="上下箭头 309"/>
            <p:cNvSpPr/>
            <p:nvPr/>
          </p:nvSpPr>
          <p:spPr bwMode="auto">
            <a:xfrm>
              <a:off x="4946321" y="3464106"/>
              <a:ext cx="82094" cy="545334"/>
            </a:xfrm>
            <a:prstGeom prst="upDown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pic>
          <p:nvPicPr>
            <p:cNvPr id="311" name="Picture 2" descr="http://www.edu.cn/tp_xin_wen_5671/20070611/W020070611517386611511.jpg"/>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5162809" y="3469970"/>
              <a:ext cx="161024" cy="175913"/>
            </a:xfrm>
            <a:prstGeom prst="rect">
              <a:avLst/>
            </a:prstGeom>
            <a:noFill/>
          </p:spPr>
        </p:pic>
        <p:sp>
          <p:nvSpPr>
            <p:cNvPr id="312" name="左右箭头 311"/>
            <p:cNvSpPr/>
            <p:nvPr/>
          </p:nvSpPr>
          <p:spPr bwMode="auto">
            <a:xfrm>
              <a:off x="4852500" y="3557930"/>
              <a:ext cx="93821" cy="2931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313" name="左右箭头 312"/>
            <p:cNvSpPr/>
            <p:nvPr/>
          </p:nvSpPr>
          <p:spPr bwMode="auto">
            <a:xfrm>
              <a:off x="4852500" y="3716252"/>
              <a:ext cx="93821" cy="2931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314" name="左右箭头 313"/>
            <p:cNvSpPr/>
            <p:nvPr/>
          </p:nvSpPr>
          <p:spPr bwMode="auto">
            <a:xfrm>
              <a:off x="4852500" y="3892166"/>
              <a:ext cx="93821" cy="2931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315" name="左右箭头 314"/>
            <p:cNvSpPr/>
            <p:nvPr/>
          </p:nvSpPr>
          <p:spPr bwMode="auto">
            <a:xfrm>
              <a:off x="5022550" y="3892166"/>
              <a:ext cx="93821" cy="2931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316" name="左右箭头 315"/>
            <p:cNvSpPr/>
            <p:nvPr/>
          </p:nvSpPr>
          <p:spPr bwMode="auto">
            <a:xfrm>
              <a:off x="5022550" y="3722116"/>
              <a:ext cx="93821" cy="2931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317" name="左右箭头 316"/>
            <p:cNvSpPr/>
            <p:nvPr/>
          </p:nvSpPr>
          <p:spPr bwMode="auto">
            <a:xfrm>
              <a:off x="5022551" y="3563793"/>
              <a:ext cx="93821" cy="2931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318" name="椭圆 317"/>
            <p:cNvSpPr>
              <a:spLocks noChangeAspect="1"/>
            </p:cNvSpPr>
            <p:nvPr/>
          </p:nvSpPr>
          <p:spPr bwMode="auto">
            <a:xfrm>
              <a:off x="4884594" y="3081527"/>
              <a:ext cx="217007" cy="217007"/>
            </a:xfrm>
            <a:prstGeom prst="ellipse">
              <a:avLst/>
            </a:prstGeom>
            <a:blipFill>
              <a:blip r:embed="rId71"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grpSp>
      <p:grpSp>
        <p:nvGrpSpPr>
          <p:cNvPr id="150" name="组合 159"/>
          <p:cNvGrpSpPr/>
          <p:nvPr/>
        </p:nvGrpSpPr>
        <p:grpSpPr>
          <a:xfrm>
            <a:off x="3923899" y="3828911"/>
            <a:ext cx="630567" cy="509059"/>
            <a:chOff x="5469362" y="3689409"/>
            <a:chExt cx="682463" cy="607619"/>
          </a:xfrm>
        </p:grpSpPr>
        <p:sp>
          <p:nvSpPr>
            <p:cNvPr id="273" name="椭圆 272"/>
            <p:cNvSpPr>
              <a:spLocks/>
            </p:cNvSpPr>
            <p:nvPr/>
          </p:nvSpPr>
          <p:spPr bwMode="auto">
            <a:xfrm>
              <a:off x="5537026" y="3742772"/>
              <a:ext cx="554259" cy="554256"/>
            </a:xfrm>
            <a:prstGeom prst="ellipse">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grpSp>
          <p:nvGrpSpPr>
            <p:cNvPr id="151" name="组合 68"/>
            <p:cNvGrpSpPr/>
            <p:nvPr/>
          </p:nvGrpSpPr>
          <p:grpSpPr>
            <a:xfrm>
              <a:off x="5532928" y="3740490"/>
              <a:ext cx="554259" cy="554256"/>
              <a:chOff x="4320000" y="2520000"/>
              <a:chExt cx="1620000" cy="1620000"/>
            </a:xfrm>
          </p:grpSpPr>
          <p:sp>
            <p:nvSpPr>
              <p:cNvPr id="296" name="弧形 295"/>
              <p:cNvSpPr>
                <a:spLocks noChangeAspect="1"/>
              </p:cNvSpPr>
              <p:nvPr/>
            </p:nvSpPr>
            <p:spPr bwMode="auto">
              <a:xfrm>
                <a:off x="4320000" y="2520000"/>
                <a:ext cx="1620000" cy="1620000"/>
              </a:xfrm>
              <a:prstGeom prst="arc">
                <a:avLst>
                  <a:gd name="adj1" fmla="val 16200000"/>
                  <a:gd name="adj2" fmla="val 20730442"/>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297" name="弧形 296"/>
              <p:cNvSpPr>
                <a:spLocks noChangeAspect="1"/>
              </p:cNvSpPr>
              <p:nvPr/>
            </p:nvSpPr>
            <p:spPr bwMode="auto">
              <a:xfrm>
                <a:off x="4320000" y="2520000"/>
                <a:ext cx="1620000" cy="1620000"/>
              </a:xfrm>
              <a:prstGeom prst="arc">
                <a:avLst>
                  <a:gd name="adj1" fmla="val 10772306"/>
                  <a:gd name="adj2" fmla="val 15285803"/>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298" name="弧形 297"/>
              <p:cNvSpPr>
                <a:spLocks noChangeAspect="1"/>
              </p:cNvSpPr>
              <p:nvPr/>
            </p:nvSpPr>
            <p:spPr bwMode="auto">
              <a:xfrm>
                <a:off x="4320000" y="2520000"/>
                <a:ext cx="1620000" cy="1620000"/>
              </a:xfrm>
              <a:prstGeom prst="arc">
                <a:avLst>
                  <a:gd name="adj1" fmla="val 21579488"/>
                  <a:gd name="adj2" fmla="val 5415002"/>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299" name="弧形 298"/>
              <p:cNvSpPr>
                <a:spLocks noChangeAspect="1"/>
              </p:cNvSpPr>
              <p:nvPr/>
            </p:nvSpPr>
            <p:spPr bwMode="auto">
              <a:xfrm>
                <a:off x="4320000" y="2520000"/>
                <a:ext cx="1620000" cy="1620000"/>
              </a:xfrm>
              <a:prstGeom prst="arc">
                <a:avLst>
                  <a:gd name="adj1" fmla="val 5418770"/>
                  <a:gd name="adj2" fmla="val 9844167"/>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grpSp>
        <p:sp>
          <p:nvSpPr>
            <p:cNvPr id="275" name="TextBox 274"/>
            <p:cNvSpPr txBox="1"/>
            <p:nvPr/>
          </p:nvSpPr>
          <p:spPr>
            <a:xfrm>
              <a:off x="5720533" y="4219958"/>
              <a:ext cx="173065" cy="59350"/>
            </a:xfrm>
            <a:prstGeom prst="rect">
              <a:avLst/>
            </a:prstGeom>
            <a:noFill/>
          </p:spPr>
          <p:txBody>
            <a:bodyPr wrap="none" rtlCol="0">
              <a:prstTxWarp prst="textPlain">
                <a:avLst/>
              </a:prstTxWarp>
              <a:spAutoFit/>
            </a:bodyPr>
            <a:lstStyle/>
            <a:p>
              <a:r>
                <a:rPr lang="zh-CN" altLang="en-US" dirty="0" smtClean="0"/>
                <a:t>互动教室</a:t>
              </a:r>
              <a:endParaRPr lang="zh-CN" altLang="en-US" dirty="0"/>
            </a:p>
          </p:txBody>
        </p:sp>
        <p:sp>
          <p:nvSpPr>
            <p:cNvPr id="276" name="TextBox 275"/>
            <p:cNvSpPr txBox="1"/>
            <p:nvPr/>
          </p:nvSpPr>
          <p:spPr>
            <a:xfrm>
              <a:off x="5860509" y="3758824"/>
              <a:ext cx="73901" cy="36950"/>
            </a:xfrm>
            <a:prstGeom prst="rect">
              <a:avLst/>
            </a:prstGeom>
            <a:noFill/>
          </p:spPr>
          <p:txBody>
            <a:bodyPr wrap="none" rtlCol="0">
              <a:prstTxWarp prst="textPlain">
                <a:avLst/>
              </a:prstTxWarp>
              <a:spAutoFit/>
            </a:bodyPr>
            <a:lstStyle/>
            <a:p>
              <a:r>
                <a:rPr lang="zh-CN" altLang="en-US" dirty="0" smtClean="0"/>
                <a:t>教师</a:t>
              </a:r>
              <a:endParaRPr lang="zh-CN" altLang="en-US" dirty="0"/>
            </a:p>
          </p:txBody>
        </p:sp>
        <p:sp>
          <p:nvSpPr>
            <p:cNvPr id="277" name="TextBox 276"/>
            <p:cNvSpPr txBox="1"/>
            <p:nvPr/>
          </p:nvSpPr>
          <p:spPr>
            <a:xfrm>
              <a:off x="6061983" y="4086190"/>
              <a:ext cx="73901" cy="36950"/>
            </a:xfrm>
            <a:prstGeom prst="rect">
              <a:avLst/>
            </a:prstGeom>
            <a:noFill/>
          </p:spPr>
          <p:txBody>
            <a:bodyPr wrap="none" rtlCol="0">
              <a:prstTxWarp prst="textPlain">
                <a:avLst/>
              </a:prstTxWarp>
              <a:spAutoFit/>
            </a:bodyPr>
            <a:lstStyle/>
            <a:p>
              <a:r>
                <a:rPr lang="zh-CN" altLang="en-US" dirty="0" smtClean="0"/>
                <a:t>学生</a:t>
              </a:r>
              <a:endParaRPr lang="zh-CN" altLang="en-US" dirty="0"/>
            </a:p>
          </p:txBody>
        </p:sp>
        <p:sp>
          <p:nvSpPr>
            <p:cNvPr id="278" name="TextBox 277"/>
            <p:cNvSpPr txBox="1"/>
            <p:nvPr/>
          </p:nvSpPr>
          <p:spPr>
            <a:xfrm>
              <a:off x="5474161" y="4081426"/>
              <a:ext cx="73901" cy="36950"/>
            </a:xfrm>
            <a:prstGeom prst="rect">
              <a:avLst/>
            </a:prstGeom>
            <a:noFill/>
          </p:spPr>
          <p:txBody>
            <a:bodyPr wrap="none" rtlCol="0">
              <a:prstTxWarp prst="textPlain">
                <a:avLst/>
              </a:prstTxWarp>
              <a:spAutoFit/>
            </a:bodyPr>
            <a:lstStyle/>
            <a:p>
              <a:r>
                <a:rPr lang="zh-CN" altLang="en-US" dirty="0" smtClean="0"/>
                <a:t>家长</a:t>
              </a:r>
              <a:endParaRPr lang="zh-CN" altLang="en-US" dirty="0"/>
            </a:p>
          </p:txBody>
        </p:sp>
        <p:sp>
          <p:nvSpPr>
            <p:cNvPr id="279" name="椭圆 278"/>
            <p:cNvSpPr>
              <a:spLocks noChangeAspect="1"/>
            </p:cNvSpPr>
            <p:nvPr/>
          </p:nvSpPr>
          <p:spPr bwMode="auto">
            <a:xfrm>
              <a:off x="6028656" y="3954493"/>
              <a:ext cx="123169" cy="123168"/>
            </a:xfrm>
            <a:prstGeom prst="ellipse">
              <a:avLst/>
            </a:prstGeom>
            <a:blipFill>
              <a:blip r:embed="rId72"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sp>
          <p:nvSpPr>
            <p:cNvPr id="280" name="椭圆 279"/>
            <p:cNvSpPr>
              <a:spLocks noChangeAspect="1"/>
            </p:cNvSpPr>
            <p:nvPr/>
          </p:nvSpPr>
          <p:spPr bwMode="auto">
            <a:xfrm>
              <a:off x="5469362" y="3953532"/>
              <a:ext cx="123169" cy="123168"/>
            </a:xfrm>
            <a:prstGeom prst="ellipse">
              <a:avLst/>
            </a:prstGeom>
            <a:blipFill>
              <a:blip r:embed="rId73"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pic>
          <p:nvPicPr>
            <p:cNvPr id="281" name="Picture 26"/>
            <p:cNvPicPr>
              <a:picLocks noChangeAspect="1" noChangeArrowheads="1"/>
            </p:cNvPicPr>
            <p:nvPr/>
          </p:nvPicPr>
          <p:blipFill>
            <a:blip r:embed="rId74" cstate="print"/>
            <a:srcRect/>
            <a:stretch>
              <a:fillRect/>
            </a:stretch>
          </p:blipFill>
          <p:spPr bwMode="auto">
            <a:xfrm>
              <a:off x="5614359" y="3919865"/>
              <a:ext cx="118163" cy="87304"/>
            </a:xfrm>
            <a:prstGeom prst="rect">
              <a:avLst/>
            </a:prstGeom>
            <a:noFill/>
            <a:ln w="9525">
              <a:noFill/>
              <a:miter lim="800000"/>
              <a:headEnd/>
              <a:tailEnd/>
            </a:ln>
            <a:effectLst>
              <a:softEdge rad="63500"/>
            </a:effectLst>
          </p:spPr>
        </p:pic>
        <p:pic>
          <p:nvPicPr>
            <p:cNvPr id="282" name="Picture 12" descr="http://t1.gstatic.com/images?q=tbn:ANd9GcQZjeDZHTJUYYcwIP0h5kx1Tk0Gi3-PoEhrql6q8_CDLd9HLsLV"/>
            <p:cNvPicPr>
              <a:picLocks noChangeAspect="1" noChangeArrowheads="1"/>
            </p:cNvPicPr>
            <p:nvPr/>
          </p:nvPicPr>
          <p:blipFill>
            <a:blip r:embed="rId75" cstate="print"/>
            <a:srcRect/>
            <a:stretch>
              <a:fillRect/>
            </a:stretch>
          </p:blipFill>
          <p:spPr bwMode="auto">
            <a:xfrm>
              <a:off x="5599939" y="4009725"/>
              <a:ext cx="135534" cy="97680"/>
            </a:xfrm>
            <a:prstGeom prst="rect">
              <a:avLst/>
            </a:prstGeom>
            <a:noFill/>
            <a:ln w="9525">
              <a:noFill/>
              <a:miter lim="800000"/>
              <a:headEnd/>
              <a:tailEnd/>
            </a:ln>
            <a:effectLst>
              <a:softEdge rad="63500"/>
            </a:effectLst>
          </p:spPr>
        </p:pic>
        <p:pic>
          <p:nvPicPr>
            <p:cNvPr id="283" name="Picture 42"/>
            <p:cNvPicPr>
              <a:picLocks noChangeAspect="1" noChangeArrowheads="1"/>
            </p:cNvPicPr>
            <p:nvPr/>
          </p:nvPicPr>
          <p:blipFill>
            <a:blip r:embed="rId76" cstate="print">
              <a:clrChange>
                <a:clrFrom>
                  <a:srgbClr val="7E801B"/>
                </a:clrFrom>
                <a:clrTo>
                  <a:srgbClr val="7E801B">
                    <a:alpha val="0"/>
                  </a:srgbClr>
                </a:clrTo>
              </a:clrChange>
            </a:blip>
            <a:srcRect/>
            <a:stretch>
              <a:fillRect/>
            </a:stretch>
          </p:blipFill>
          <p:spPr bwMode="auto">
            <a:xfrm>
              <a:off x="5729075" y="3843317"/>
              <a:ext cx="143653" cy="59233"/>
            </a:xfrm>
            <a:prstGeom prst="rect">
              <a:avLst/>
            </a:prstGeom>
            <a:noFill/>
            <a:ln w="19050" algn="ctr">
              <a:noFill/>
              <a:miter lim="800000"/>
              <a:headEnd/>
              <a:tailEnd/>
            </a:ln>
          </p:spPr>
        </p:pic>
        <p:pic>
          <p:nvPicPr>
            <p:cNvPr id="284" name="Picture 7"/>
            <p:cNvPicPr>
              <a:picLocks noChangeAspect="1" noChangeArrowheads="1"/>
            </p:cNvPicPr>
            <p:nvPr/>
          </p:nvPicPr>
          <p:blipFill>
            <a:blip r:embed="rId77" cstate="print"/>
            <a:srcRect/>
            <a:stretch>
              <a:fillRect/>
            </a:stretch>
          </p:blipFill>
          <p:spPr bwMode="auto">
            <a:xfrm>
              <a:off x="5888127" y="4119553"/>
              <a:ext cx="96037" cy="93027"/>
            </a:xfrm>
            <a:prstGeom prst="rect">
              <a:avLst/>
            </a:prstGeom>
            <a:noFill/>
            <a:ln w="28575" algn="ctr">
              <a:noFill/>
              <a:miter lim="800000"/>
              <a:headEnd/>
              <a:tailEnd/>
            </a:ln>
          </p:spPr>
        </p:pic>
        <p:pic>
          <p:nvPicPr>
            <p:cNvPr id="285" name="Picture 1"/>
            <p:cNvPicPr>
              <a:picLocks noChangeAspect="1" noChangeArrowheads="1"/>
            </p:cNvPicPr>
            <p:nvPr/>
          </p:nvPicPr>
          <p:blipFill>
            <a:blip r:embed="rId43" cstate="print">
              <a:clrChange>
                <a:clrFrom>
                  <a:srgbClr val="FFFFFF"/>
                </a:clrFrom>
                <a:clrTo>
                  <a:srgbClr val="FFFFFF">
                    <a:alpha val="0"/>
                  </a:srgbClr>
                </a:clrTo>
              </a:clrChange>
            </a:blip>
            <a:srcRect/>
            <a:stretch>
              <a:fillRect/>
            </a:stretch>
          </p:blipFill>
          <p:spPr bwMode="auto">
            <a:xfrm>
              <a:off x="5613749" y="4126210"/>
              <a:ext cx="103561" cy="71902"/>
            </a:xfrm>
            <a:prstGeom prst="rect">
              <a:avLst/>
            </a:prstGeom>
            <a:noFill/>
            <a:ln w="9525">
              <a:noFill/>
              <a:miter lim="800000"/>
              <a:headEnd/>
              <a:tailEnd/>
            </a:ln>
          </p:spPr>
        </p:pic>
        <p:pic>
          <p:nvPicPr>
            <p:cNvPr id="286" name="Picture 8"/>
            <p:cNvPicPr>
              <a:picLocks noChangeAspect="1" noChangeArrowheads="1"/>
            </p:cNvPicPr>
            <p:nvPr/>
          </p:nvPicPr>
          <p:blipFill>
            <a:blip r:embed="rId78" cstate="print">
              <a:clrChange>
                <a:clrFrom>
                  <a:srgbClr val="FEFFFF"/>
                </a:clrFrom>
                <a:clrTo>
                  <a:srgbClr val="FEFFFF">
                    <a:alpha val="0"/>
                  </a:srgbClr>
                </a:clrTo>
              </a:clrChange>
            </a:blip>
            <a:srcRect/>
            <a:stretch>
              <a:fillRect/>
            </a:stretch>
          </p:blipFill>
          <p:spPr bwMode="auto">
            <a:xfrm>
              <a:off x="5903583" y="3995987"/>
              <a:ext cx="88601" cy="108336"/>
            </a:xfrm>
            <a:prstGeom prst="rect">
              <a:avLst/>
            </a:prstGeom>
            <a:noFill/>
            <a:ln w="9525">
              <a:noFill/>
              <a:miter lim="800000"/>
              <a:headEnd/>
              <a:tailEnd/>
            </a:ln>
          </p:spPr>
        </p:pic>
        <p:sp>
          <p:nvSpPr>
            <p:cNvPr id="287" name="上下箭头 286"/>
            <p:cNvSpPr/>
            <p:nvPr/>
          </p:nvSpPr>
          <p:spPr bwMode="auto">
            <a:xfrm>
              <a:off x="5777113" y="3906552"/>
              <a:ext cx="46595" cy="309519"/>
            </a:xfrm>
            <a:prstGeom prst="upDown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pic>
          <p:nvPicPr>
            <p:cNvPr id="288" name="Picture 2" descr="http://www.edu.cn/tp_xin_wen_5671/20070611/W020070611517386611511.jpg"/>
            <p:cNvPicPr>
              <a:picLocks noChangeAspect="1" noChangeArrowheads="1"/>
            </p:cNvPicPr>
            <p:nvPr/>
          </p:nvPicPr>
          <p:blipFill>
            <a:blip r:embed="rId79" cstate="print">
              <a:clrChange>
                <a:clrFrom>
                  <a:srgbClr val="FFFFFF"/>
                </a:clrFrom>
                <a:clrTo>
                  <a:srgbClr val="FFFFFF">
                    <a:alpha val="0"/>
                  </a:srgbClr>
                </a:clrTo>
              </a:clrChange>
            </a:blip>
            <a:srcRect/>
            <a:stretch>
              <a:fillRect/>
            </a:stretch>
          </p:blipFill>
          <p:spPr bwMode="auto">
            <a:xfrm>
              <a:off x="5899986" y="3909880"/>
              <a:ext cx="91394" cy="99844"/>
            </a:xfrm>
            <a:prstGeom prst="rect">
              <a:avLst/>
            </a:prstGeom>
            <a:noFill/>
          </p:spPr>
        </p:pic>
        <p:sp>
          <p:nvSpPr>
            <p:cNvPr id="289" name="左右箭头 288"/>
            <p:cNvSpPr/>
            <p:nvPr/>
          </p:nvSpPr>
          <p:spPr bwMode="auto">
            <a:xfrm>
              <a:off x="5723862" y="3959804"/>
              <a:ext cx="53251" cy="16641"/>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90" name="左右箭头 289"/>
            <p:cNvSpPr/>
            <p:nvPr/>
          </p:nvSpPr>
          <p:spPr bwMode="auto">
            <a:xfrm>
              <a:off x="5723862" y="4049664"/>
              <a:ext cx="53251" cy="16641"/>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91" name="左右箭头 290"/>
            <p:cNvSpPr/>
            <p:nvPr/>
          </p:nvSpPr>
          <p:spPr bwMode="auto">
            <a:xfrm>
              <a:off x="5723862" y="4149509"/>
              <a:ext cx="53251" cy="16641"/>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292" name="左右箭头 291"/>
            <p:cNvSpPr/>
            <p:nvPr/>
          </p:nvSpPr>
          <p:spPr bwMode="auto">
            <a:xfrm>
              <a:off x="5820379" y="4149509"/>
              <a:ext cx="53251" cy="16641"/>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93" name="左右箭头 292"/>
            <p:cNvSpPr/>
            <p:nvPr/>
          </p:nvSpPr>
          <p:spPr bwMode="auto">
            <a:xfrm>
              <a:off x="5820379" y="4052992"/>
              <a:ext cx="53251" cy="16641"/>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94" name="左右箭头 293"/>
            <p:cNvSpPr/>
            <p:nvPr/>
          </p:nvSpPr>
          <p:spPr bwMode="auto">
            <a:xfrm>
              <a:off x="5820379" y="3963132"/>
              <a:ext cx="53251" cy="16641"/>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295" name="椭圆 294"/>
            <p:cNvSpPr>
              <a:spLocks noChangeAspect="1"/>
            </p:cNvSpPr>
            <p:nvPr/>
          </p:nvSpPr>
          <p:spPr bwMode="auto">
            <a:xfrm>
              <a:off x="5742078" y="3689409"/>
              <a:ext cx="123169" cy="123168"/>
            </a:xfrm>
            <a:prstGeom prst="ellipse">
              <a:avLst/>
            </a:prstGeom>
            <a:blipFill>
              <a:blip r:embed="rId80"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grpSp>
      <p:cxnSp>
        <p:nvCxnSpPr>
          <p:cNvPr id="215" name="直接箭头连接符 214"/>
          <p:cNvCxnSpPr>
            <a:stCxn id="295" idx="1"/>
            <a:endCxn id="221" idx="2"/>
          </p:cNvCxnSpPr>
          <p:nvPr/>
        </p:nvCxnSpPr>
        <p:spPr bwMode="auto">
          <a:xfrm flipV="1">
            <a:off x="4192543" y="3481595"/>
            <a:ext cx="1748" cy="362429"/>
          </a:xfrm>
          <a:prstGeom prst="straightConnector1">
            <a:avLst/>
          </a:prstGeom>
          <a:noFill/>
          <a:ln w="22225">
            <a:solidFill>
              <a:schemeClr val="bg1"/>
            </a:solidFill>
            <a:prstDash val="solid"/>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6" name="直接箭头连接符 215"/>
          <p:cNvCxnSpPr>
            <a:stCxn id="300" idx="1"/>
            <a:endCxn id="221" idx="2"/>
          </p:cNvCxnSpPr>
          <p:nvPr/>
        </p:nvCxnSpPr>
        <p:spPr bwMode="auto">
          <a:xfrm flipH="1" flipV="1">
            <a:off x="4194291" y="3481595"/>
            <a:ext cx="571765" cy="185577"/>
          </a:xfrm>
          <a:prstGeom prst="straightConnector1">
            <a:avLst/>
          </a:prstGeom>
          <a:noFill/>
          <a:ln w="22225">
            <a:solidFill>
              <a:schemeClr val="bg1"/>
            </a:solidFill>
            <a:prstDash val="solid"/>
            <a:headEnd type="triangl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52" name="组合 154"/>
          <p:cNvGrpSpPr/>
          <p:nvPr/>
        </p:nvGrpSpPr>
        <p:grpSpPr>
          <a:xfrm>
            <a:off x="2607744" y="1897706"/>
            <a:ext cx="1592397" cy="771449"/>
            <a:chOff x="3366706" y="1545055"/>
            <a:chExt cx="1869227" cy="1031835"/>
          </a:xfrm>
        </p:grpSpPr>
        <p:pic>
          <p:nvPicPr>
            <p:cNvPr id="26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3366706" y="1545055"/>
              <a:ext cx="1869227" cy="1031835"/>
            </a:xfrm>
            <a:prstGeom prst="rect">
              <a:avLst/>
            </a:prstGeom>
            <a:noFill/>
            <a:ln w="9525">
              <a:noFill/>
              <a:miter lim="800000"/>
              <a:headEnd/>
              <a:tailEnd/>
            </a:ln>
            <a:effectLst/>
          </p:spPr>
        </p:pic>
        <p:grpSp>
          <p:nvGrpSpPr>
            <p:cNvPr id="156" name="组合 252"/>
            <p:cNvGrpSpPr/>
            <p:nvPr/>
          </p:nvGrpSpPr>
          <p:grpSpPr>
            <a:xfrm>
              <a:off x="3823903" y="1876499"/>
              <a:ext cx="1060321" cy="483023"/>
              <a:chOff x="3822964" y="2026081"/>
              <a:chExt cx="846785" cy="373291"/>
            </a:xfrm>
          </p:grpSpPr>
          <p:pic>
            <p:nvPicPr>
              <p:cNvPr id="267" name="Picture 2"/>
              <p:cNvPicPr>
                <a:picLocks noChangeAspect="1" noChangeArrowheads="1"/>
              </p:cNvPicPr>
              <p:nvPr/>
            </p:nvPicPr>
            <p:blipFill>
              <a:blip r:embed="rId24" cstate="print"/>
              <a:srcRect/>
              <a:stretch>
                <a:fillRect/>
              </a:stretch>
            </p:blipFill>
            <p:spPr bwMode="auto">
              <a:xfrm>
                <a:off x="3882459" y="2026081"/>
                <a:ext cx="182026" cy="222190"/>
              </a:xfrm>
              <a:prstGeom prst="rect">
                <a:avLst/>
              </a:prstGeom>
              <a:noFill/>
              <a:ln w="9525">
                <a:noFill/>
                <a:miter lim="800000"/>
                <a:headEnd/>
                <a:tailEnd/>
              </a:ln>
              <a:effectLst/>
            </p:spPr>
          </p:pic>
          <p:pic>
            <p:nvPicPr>
              <p:cNvPr id="268" name="Picture 4"/>
              <p:cNvPicPr>
                <a:picLocks noChangeAspect="1" noChangeArrowheads="1"/>
              </p:cNvPicPr>
              <p:nvPr/>
            </p:nvPicPr>
            <p:blipFill>
              <a:blip r:embed="rId81" cstate="print"/>
              <a:srcRect/>
              <a:stretch>
                <a:fillRect/>
              </a:stretch>
            </p:blipFill>
            <p:spPr bwMode="auto">
              <a:xfrm>
                <a:off x="4398788" y="2044857"/>
                <a:ext cx="260496" cy="179693"/>
              </a:xfrm>
              <a:prstGeom prst="rect">
                <a:avLst/>
              </a:prstGeom>
              <a:noFill/>
              <a:ln w="9525">
                <a:noFill/>
                <a:miter lim="800000"/>
                <a:headEnd/>
                <a:tailEnd/>
              </a:ln>
              <a:effectLst/>
            </p:spPr>
          </p:pic>
          <p:pic>
            <p:nvPicPr>
              <p:cNvPr id="269" name="Picture 4"/>
              <p:cNvPicPr>
                <a:picLocks noChangeAspect="1" noChangeArrowheads="1"/>
              </p:cNvPicPr>
              <p:nvPr/>
            </p:nvPicPr>
            <p:blipFill>
              <a:blip r:embed="rId82" cstate="print"/>
              <a:srcRect/>
              <a:stretch>
                <a:fillRect/>
              </a:stretch>
            </p:blipFill>
            <p:spPr bwMode="auto">
              <a:xfrm>
                <a:off x="4147678" y="2028615"/>
                <a:ext cx="185182" cy="214772"/>
              </a:xfrm>
              <a:prstGeom prst="rect">
                <a:avLst/>
              </a:prstGeom>
              <a:noFill/>
              <a:ln w="9525">
                <a:noFill/>
                <a:miter lim="800000"/>
                <a:headEnd/>
                <a:tailEnd/>
              </a:ln>
              <a:effectLst/>
            </p:spPr>
          </p:pic>
          <p:sp>
            <p:nvSpPr>
              <p:cNvPr id="270" name="矩形 269"/>
              <p:cNvSpPr/>
              <p:nvPr/>
            </p:nvSpPr>
            <p:spPr>
              <a:xfrm>
                <a:off x="3822964"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教学</a:t>
                </a:r>
              </a:p>
            </p:txBody>
          </p:sp>
          <p:sp>
            <p:nvSpPr>
              <p:cNvPr id="271" name="矩形 270"/>
              <p:cNvSpPr/>
              <p:nvPr/>
            </p:nvSpPr>
            <p:spPr>
              <a:xfrm>
                <a:off x="4427707"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管理</a:t>
                </a:r>
              </a:p>
            </p:txBody>
          </p:sp>
          <p:sp>
            <p:nvSpPr>
              <p:cNvPr id="272" name="矩形 271"/>
              <p:cNvSpPr/>
              <p:nvPr/>
            </p:nvSpPr>
            <p:spPr>
              <a:xfrm>
                <a:off x="4113910"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资源</a:t>
                </a:r>
              </a:p>
            </p:txBody>
          </p:sp>
        </p:grpSp>
      </p:grpSp>
      <p:pic>
        <p:nvPicPr>
          <p:cNvPr id="218" name="Picture 42"/>
          <p:cNvPicPr>
            <a:picLocks noChangeAspect="1" noChangeArrowheads="1"/>
          </p:cNvPicPr>
          <p:nvPr/>
        </p:nvPicPr>
        <p:blipFill>
          <a:blip r:embed="rId83" cstate="print">
            <a:clrChange>
              <a:clrFrom>
                <a:srgbClr val="7E801B"/>
              </a:clrFrom>
              <a:clrTo>
                <a:srgbClr val="7E801B">
                  <a:alpha val="0"/>
                </a:srgbClr>
              </a:clrTo>
            </a:clrChange>
          </a:blip>
          <a:srcRect/>
          <a:stretch>
            <a:fillRect/>
          </a:stretch>
        </p:blipFill>
        <p:spPr bwMode="auto">
          <a:xfrm>
            <a:off x="2814120" y="2522411"/>
            <a:ext cx="552216" cy="206464"/>
          </a:xfrm>
          <a:prstGeom prst="rect">
            <a:avLst/>
          </a:prstGeom>
          <a:noFill/>
          <a:ln w="19050" algn="ctr">
            <a:noFill/>
            <a:miter lim="800000"/>
            <a:headEnd/>
            <a:tailEnd/>
          </a:ln>
        </p:spPr>
      </p:pic>
      <p:grpSp>
        <p:nvGrpSpPr>
          <p:cNvPr id="158" name="组合 179"/>
          <p:cNvGrpSpPr/>
          <p:nvPr/>
        </p:nvGrpSpPr>
        <p:grpSpPr>
          <a:xfrm>
            <a:off x="446195" y="2634824"/>
            <a:ext cx="2531237" cy="1983148"/>
            <a:chOff x="511639" y="2200633"/>
            <a:chExt cx="2564623" cy="2148159"/>
          </a:xfrm>
        </p:grpSpPr>
        <p:sp>
          <p:nvSpPr>
            <p:cNvPr id="231" name="云形 230"/>
            <p:cNvSpPr/>
            <p:nvPr/>
          </p:nvSpPr>
          <p:spPr bwMode="auto">
            <a:xfrm>
              <a:off x="1826530" y="2200633"/>
              <a:ext cx="684063" cy="279207"/>
            </a:xfrm>
            <a:prstGeom prst="cloud">
              <a:avLst/>
            </a:prstGeom>
            <a:solidFill>
              <a:schemeClr val="bg1"/>
            </a:solidFill>
            <a:ln>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sp>
          <p:nvSpPr>
            <p:cNvPr id="232" name="TextBox 231"/>
            <p:cNvSpPr txBox="1"/>
            <p:nvPr/>
          </p:nvSpPr>
          <p:spPr>
            <a:xfrm>
              <a:off x="2013838" y="2283232"/>
              <a:ext cx="424562" cy="117068"/>
            </a:xfrm>
            <a:prstGeom prst="rect">
              <a:avLst/>
            </a:prstGeom>
            <a:noFill/>
          </p:spPr>
          <p:txBody>
            <a:bodyPr wrap="none" rtlCol="0">
              <a:prstTxWarp prst="textPlain">
                <a:avLst/>
              </a:prstTxWarp>
              <a:spAutoFit/>
            </a:bodyPr>
            <a:lstStyle/>
            <a:p>
              <a:r>
                <a:rPr lang="zh-CN" altLang="en-US" dirty="0" smtClean="0"/>
                <a:t>教师社区</a:t>
              </a:r>
              <a:endParaRPr lang="zh-CN" altLang="en-US" dirty="0"/>
            </a:p>
          </p:txBody>
        </p:sp>
        <p:sp>
          <p:nvSpPr>
            <p:cNvPr id="233" name="椭圆 232"/>
            <p:cNvSpPr>
              <a:spLocks/>
            </p:cNvSpPr>
            <p:nvPr/>
          </p:nvSpPr>
          <p:spPr bwMode="auto">
            <a:xfrm>
              <a:off x="911835" y="2502151"/>
              <a:ext cx="1620000" cy="1620000"/>
            </a:xfrm>
            <a:prstGeom prst="ellipse">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grpSp>
          <p:nvGrpSpPr>
            <p:cNvPr id="163" name="组合 68"/>
            <p:cNvGrpSpPr/>
            <p:nvPr/>
          </p:nvGrpSpPr>
          <p:grpSpPr>
            <a:xfrm>
              <a:off x="899856" y="2495481"/>
              <a:ext cx="1620000" cy="1620000"/>
              <a:chOff x="4320000" y="2520000"/>
              <a:chExt cx="1620000" cy="1620000"/>
            </a:xfrm>
          </p:grpSpPr>
          <p:sp>
            <p:nvSpPr>
              <p:cNvPr id="261" name="弧形 260"/>
              <p:cNvSpPr>
                <a:spLocks noChangeAspect="1"/>
              </p:cNvSpPr>
              <p:nvPr/>
            </p:nvSpPr>
            <p:spPr bwMode="auto">
              <a:xfrm>
                <a:off x="4320000" y="2520000"/>
                <a:ext cx="1620000" cy="1620000"/>
              </a:xfrm>
              <a:prstGeom prst="arc">
                <a:avLst>
                  <a:gd name="adj1" fmla="val 16200000"/>
                  <a:gd name="adj2" fmla="val 20730442"/>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262" name="弧形 261"/>
              <p:cNvSpPr>
                <a:spLocks noChangeAspect="1"/>
              </p:cNvSpPr>
              <p:nvPr/>
            </p:nvSpPr>
            <p:spPr bwMode="auto">
              <a:xfrm>
                <a:off x="4320000" y="2520000"/>
                <a:ext cx="1620000" cy="1620000"/>
              </a:xfrm>
              <a:prstGeom prst="arc">
                <a:avLst>
                  <a:gd name="adj1" fmla="val 10772306"/>
                  <a:gd name="adj2" fmla="val 15285803"/>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263" name="弧形 262"/>
              <p:cNvSpPr>
                <a:spLocks noChangeAspect="1"/>
              </p:cNvSpPr>
              <p:nvPr/>
            </p:nvSpPr>
            <p:spPr bwMode="auto">
              <a:xfrm>
                <a:off x="4320000" y="2520000"/>
                <a:ext cx="1620000" cy="1620000"/>
              </a:xfrm>
              <a:prstGeom prst="arc">
                <a:avLst>
                  <a:gd name="adj1" fmla="val 21579488"/>
                  <a:gd name="adj2" fmla="val 5415002"/>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sp>
            <p:nvSpPr>
              <p:cNvPr id="264" name="弧形 263"/>
              <p:cNvSpPr>
                <a:spLocks noChangeAspect="1"/>
              </p:cNvSpPr>
              <p:nvPr/>
            </p:nvSpPr>
            <p:spPr bwMode="auto">
              <a:xfrm>
                <a:off x="4320000" y="2520000"/>
                <a:ext cx="1620000" cy="1620000"/>
              </a:xfrm>
              <a:prstGeom prst="arc">
                <a:avLst>
                  <a:gd name="adj1" fmla="val 5418770"/>
                  <a:gd name="adj2" fmla="val 9844167"/>
                </a:avLst>
              </a:prstGeom>
              <a:noFill/>
              <a:ln w="12700">
                <a:solidFill>
                  <a:srgbClr val="0070C0"/>
                </a:solidFill>
                <a:prstDash val="sysDash"/>
                <a:headEnd type="none"/>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zh-CN" altLang="en-US"/>
              </a:p>
            </p:txBody>
          </p:sp>
        </p:grpSp>
        <p:sp>
          <p:nvSpPr>
            <p:cNvPr id="235" name="椭圆 234"/>
            <p:cNvSpPr>
              <a:spLocks noChangeAspect="1"/>
            </p:cNvSpPr>
            <p:nvPr/>
          </p:nvSpPr>
          <p:spPr bwMode="auto">
            <a:xfrm>
              <a:off x="2348781" y="3120977"/>
              <a:ext cx="360000" cy="360000"/>
            </a:xfrm>
            <a:prstGeom prst="ellipse">
              <a:avLst/>
            </a:prstGeom>
            <a:blipFill>
              <a:blip r:embed="rId84"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sp>
          <p:nvSpPr>
            <p:cNvPr id="236" name="椭圆 235"/>
            <p:cNvSpPr>
              <a:spLocks noChangeAspect="1"/>
            </p:cNvSpPr>
            <p:nvPr/>
          </p:nvSpPr>
          <p:spPr bwMode="auto">
            <a:xfrm>
              <a:off x="714064" y="3118168"/>
              <a:ext cx="360000" cy="360000"/>
            </a:xfrm>
            <a:prstGeom prst="ellipse">
              <a:avLst/>
            </a:prstGeom>
            <a:blipFill>
              <a:blip r:embed="rId85"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pic>
          <p:nvPicPr>
            <p:cNvPr id="237" name="Picture 26"/>
            <p:cNvPicPr>
              <a:picLocks noChangeAspect="1" noChangeArrowheads="1"/>
            </p:cNvPicPr>
            <p:nvPr/>
          </p:nvPicPr>
          <p:blipFill>
            <a:blip r:embed="rId86" cstate="print"/>
            <a:srcRect/>
            <a:stretch>
              <a:fillRect/>
            </a:stretch>
          </p:blipFill>
          <p:spPr bwMode="auto">
            <a:xfrm>
              <a:off x="1137864" y="3019764"/>
              <a:ext cx="345370" cy="255174"/>
            </a:xfrm>
            <a:prstGeom prst="rect">
              <a:avLst/>
            </a:prstGeom>
            <a:noFill/>
            <a:ln w="9525">
              <a:noFill/>
              <a:miter lim="800000"/>
              <a:headEnd/>
              <a:tailEnd/>
            </a:ln>
            <a:effectLst>
              <a:softEdge rad="63500"/>
            </a:effectLst>
          </p:spPr>
        </p:pic>
        <p:pic>
          <p:nvPicPr>
            <p:cNvPr id="238" name="Picture 12" descr="http://t1.gstatic.com/images?q=tbn:ANd9GcQZjeDZHTJUYYcwIP0h5kx1Tk0Gi3-PoEhrql6q8_CDLd9HLsLV"/>
            <p:cNvPicPr>
              <a:picLocks noChangeAspect="1" noChangeArrowheads="1"/>
            </p:cNvPicPr>
            <p:nvPr/>
          </p:nvPicPr>
          <p:blipFill>
            <a:blip r:embed="rId87" cstate="print"/>
            <a:srcRect/>
            <a:stretch>
              <a:fillRect/>
            </a:stretch>
          </p:blipFill>
          <p:spPr bwMode="auto">
            <a:xfrm>
              <a:off x="1095718" y="3282412"/>
              <a:ext cx="396142" cy="285503"/>
            </a:xfrm>
            <a:prstGeom prst="rect">
              <a:avLst/>
            </a:prstGeom>
            <a:noFill/>
            <a:ln w="9525">
              <a:noFill/>
              <a:miter lim="800000"/>
              <a:headEnd/>
              <a:tailEnd/>
            </a:ln>
            <a:effectLst>
              <a:softEdge rad="63500"/>
            </a:effectLst>
          </p:spPr>
        </p:pic>
        <p:pic>
          <p:nvPicPr>
            <p:cNvPr id="239" name="Picture 42"/>
            <p:cNvPicPr>
              <a:picLocks noChangeAspect="1" noChangeArrowheads="1"/>
            </p:cNvPicPr>
            <p:nvPr/>
          </p:nvPicPr>
          <p:blipFill>
            <a:blip r:embed="rId88" cstate="print">
              <a:clrChange>
                <a:clrFrom>
                  <a:srgbClr val="7E801B"/>
                </a:clrFrom>
                <a:clrTo>
                  <a:srgbClr val="7E801B">
                    <a:alpha val="0"/>
                  </a:srgbClr>
                </a:clrTo>
              </a:clrChange>
            </a:blip>
            <a:srcRect/>
            <a:stretch>
              <a:fillRect/>
            </a:stretch>
          </p:blipFill>
          <p:spPr bwMode="auto">
            <a:xfrm>
              <a:off x="1473158" y="2796029"/>
              <a:ext cx="419872" cy="173128"/>
            </a:xfrm>
            <a:prstGeom prst="rect">
              <a:avLst/>
            </a:prstGeom>
            <a:noFill/>
            <a:ln w="19050" algn="ctr">
              <a:noFill/>
              <a:miter lim="800000"/>
              <a:headEnd/>
              <a:tailEnd/>
            </a:ln>
          </p:spPr>
        </p:pic>
        <p:pic>
          <p:nvPicPr>
            <p:cNvPr id="240" name="Picture 7"/>
            <p:cNvPicPr>
              <a:picLocks noChangeAspect="1" noChangeArrowheads="1"/>
            </p:cNvPicPr>
            <p:nvPr/>
          </p:nvPicPr>
          <p:blipFill>
            <a:blip r:embed="rId89" cstate="print"/>
            <a:srcRect/>
            <a:stretch>
              <a:fillRect/>
            </a:stretch>
          </p:blipFill>
          <p:spPr bwMode="auto">
            <a:xfrm>
              <a:off x="1938038" y="3603422"/>
              <a:ext cx="280700" cy="271902"/>
            </a:xfrm>
            <a:prstGeom prst="rect">
              <a:avLst/>
            </a:prstGeom>
            <a:noFill/>
            <a:ln w="28575" algn="ctr">
              <a:noFill/>
              <a:miter lim="800000"/>
              <a:headEnd/>
              <a:tailEnd/>
            </a:ln>
          </p:spPr>
        </p:pic>
        <p:pic>
          <p:nvPicPr>
            <p:cNvPr id="241" name="Picture 1"/>
            <p:cNvPicPr>
              <a:picLocks noChangeAspect="1" noChangeArrowheads="1"/>
            </p:cNvPicPr>
            <p:nvPr/>
          </p:nvPicPr>
          <p:blipFill>
            <a:blip r:embed="rId90" cstate="print">
              <a:clrChange>
                <a:clrFrom>
                  <a:srgbClr val="FFFFFF"/>
                </a:clrFrom>
                <a:clrTo>
                  <a:srgbClr val="FFFFFF">
                    <a:alpha val="0"/>
                  </a:srgbClr>
                </a:clrTo>
              </a:clrChange>
            </a:blip>
            <a:srcRect/>
            <a:stretch>
              <a:fillRect/>
            </a:stretch>
          </p:blipFill>
          <p:spPr bwMode="auto">
            <a:xfrm>
              <a:off x="1136081" y="3622878"/>
              <a:ext cx="302691" cy="210159"/>
            </a:xfrm>
            <a:prstGeom prst="rect">
              <a:avLst/>
            </a:prstGeom>
            <a:noFill/>
            <a:ln w="9525">
              <a:noFill/>
              <a:miter lim="800000"/>
              <a:headEnd/>
              <a:tailEnd/>
            </a:ln>
          </p:spPr>
        </p:pic>
        <p:pic>
          <p:nvPicPr>
            <p:cNvPr id="242" name="Picture 8"/>
            <p:cNvPicPr>
              <a:picLocks noChangeAspect="1" noChangeArrowheads="1"/>
            </p:cNvPicPr>
            <p:nvPr/>
          </p:nvPicPr>
          <p:blipFill>
            <a:blip r:embed="rId91" cstate="print">
              <a:clrChange>
                <a:clrFrom>
                  <a:srgbClr val="FEFFFF"/>
                </a:clrFrom>
                <a:clrTo>
                  <a:srgbClr val="FEFFFF">
                    <a:alpha val="0"/>
                  </a:srgbClr>
                </a:clrTo>
              </a:clrChange>
            </a:blip>
            <a:srcRect/>
            <a:stretch>
              <a:fillRect/>
            </a:stretch>
          </p:blipFill>
          <p:spPr bwMode="auto">
            <a:xfrm>
              <a:off x="1983215" y="3242256"/>
              <a:ext cx="258964" cy="316647"/>
            </a:xfrm>
            <a:prstGeom prst="rect">
              <a:avLst/>
            </a:prstGeom>
            <a:noFill/>
            <a:ln w="9525">
              <a:noFill/>
              <a:miter lim="800000"/>
              <a:headEnd/>
              <a:tailEnd/>
            </a:ln>
          </p:spPr>
        </p:pic>
        <p:sp>
          <p:nvSpPr>
            <p:cNvPr id="243" name="上下箭头 242"/>
            <p:cNvSpPr/>
            <p:nvPr/>
          </p:nvSpPr>
          <p:spPr bwMode="auto">
            <a:xfrm>
              <a:off x="1613564" y="2980853"/>
              <a:ext cx="136188" cy="904673"/>
            </a:xfrm>
            <a:prstGeom prst="upDown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pic>
          <p:nvPicPr>
            <p:cNvPr id="244" name="Picture 2" descr="http://www.edu.cn/tp_xin_wen_5671/20070611/W020070611517386611511.jpg"/>
            <p:cNvPicPr>
              <a:picLocks noChangeAspect="1" noChangeArrowheads="1"/>
            </p:cNvPicPr>
            <p:nvPr/>
          </p:nvPicPr>
          <p:blipFill>
            <a:blip r:embed="rId92" cstate="print">
              <a:clrChange>
                <a:clrFrom>
                  <a:srgbClr val="FFFFFF"/>
                </a:clrFrom>
                <a:clrTo>
                  <a:srgbClr val="FFFFFF">
                    <a:alpha val="0"/>
                  </a:srgbClr>
                </a:clrTo>
              </a:clrChange>
            </a:blip>
            <a:srcRect/>
            <a:stretch>
              <a:fillRect/>
            </a:stretch>
          </p:blipFill>
          <p:spPr bwMode="auto">
            <a:xfrm>
              <a:off x="1972702" y="2990582"/>
              <a:ext cx="267127" cy="291829"/>
            </a:xfrm>
            <a:prstGeom prst="rect">
              <a:avLst/>
            </a:prstGeom>
            <a:noFill/>
          </p:spPr>
        </p:pic>
        <p:sp>
          <p:nvSpPr>
            <p:cNvPr id="245" name="左右箭头 244"/>
            <p:cNvSpPr/>
            <p:nvPr/>
          </p:nvSpPr>
          <p:spPr bwMode="auto">
            <a:xfrm>
              <a:off x="1457921" y="3136501"/>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46" name="左右箭头 245"/>
            <p:cNvSpPr/>
            <p:nvPr/>
          </p:nvSpPr>
          <p:spPr bwMode="auto">
            <a:xfrm>
              <a:off x="1457921" y="3399147"/>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47" name="左右箭头 246"/>
            <p:cNvSpPr/>
            <p:nvPr/>
          </p:nvSpPr>
          <p:spPr bwMode="auto">
            <a:xfrm>
              <a:off x="1457921" y="3690977"/>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248" name="左右箭头 247"/>
            <p:cNvSpPr/>
            <p:nvPr/>
          </p:nvSpPr>
          <p:spPr bwMode="auto">
            <a:xfrm>
              <a:off x="1740023" y="3690977"/>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49" name="左右箭头 248"/>
            <p:cNvSpPr/>
            <p:nvPr/>
          </p:nvSpPr>
          <p:spPr bwMode="auto">
            <a:xfrm>
              <a:off x="1740023" y="3408875"/>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atin typeface="Arial" charset="0"/>
                <a:ea typeface="宋体" charset="-122"/>
              </a:endParaRPr>
            </a:p>
          </p:txBody>
        </p:sp>
        <p:sp>
          <p:nvSpPr>
            <p:cNvPr id="250" name="左右箭头 249"/>
            <p:cNvSpPr/>
            <p:nvPr/>
          </p:nvSpPr>
          <p:spPr bwMode="auto">
            <a:xfrm>
              <a:off x="1740024" y="3146228"/>
              <a:ext cx="155643" cy="48639"/>
            </a:xfrm>
            <a:prstGeom prst="leftRightArrow">
              <a:avLst/>
            </a:prstGeom>
            <a:solidFill>
              <a:schemeClr val="bg1"/>
            </a:solid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Arial" charset="0"/>
                <a:ea typeface="宋体" charset="-122"/>
              </a:endParaRPr>
            </a:p>
          </p:txBody>
        </p:sp>
        <p:sp>
          <p:nvSpPr>
            <p:cNvPr id="251" name="椭圆 250"/>
            <p:cNvSpPr>
              <a:spLocks noChangeAspect="1"/>
            </p:cNvSpPr>
            <p:nvPr/>
          </p:nvSpPr>
          <p:spPr bwMode="auto">
            <a:xfrm>
              <a:off x="1511163" y="2346180"/>
              <a:ext cx="360000" cy="360000"/>
            </a:xfrm>
            <a:prstGeom prst="ellipse">
              <a:avLst/>
            </a:prstGeom>
            <a:blipFill>
              <a:blip r:embed="rId93"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sp>
          <p:nvSpPr>
            <p:cNvPr id="252" name="云形 251"/>
            <p:cNvSpPr/>
            <p:nvPr/>
          </p:nvSpPr>
          <p:spPr bwMode="auto">
            <a:xfrm>
              <a:off x="511639" y="2823725"/>
              <a:ext cx="684063" cy="279207"/>
            </a:xfrm>
            <a:prstGeom prst="cloud">
              <a:avLst/>
            </a:prstGeom>
            <a:solidFill>
              <a:schemeClr val="bg1"/>
            </a:solidFill>
            <a:ln>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sp>
          <p:nvSpPr>
            <p:cNvPr id="253" name="TextBox 252"/>
            <p:cNvSpPr txBox="1"/>
            <p:nvPr/>
          </p:nvSpPr>
          <p:spPr>
            <a:xfrm>
              <a:off x="698947" y="2895173"/>
              <a:ext cx="300146" cy="118662"/>
            </a:xfrm>
            <a:prstGeom prst="rect">
              <a:avLst/>
            </a:prstGeom>
            <a:noFill/>
          </p:spPr>
          <p:txBody>
            <a:bodyPr wrap="none" rtlCol="0">
              <a:prstTxWarp prst="textPlain">
                <a:avLst/>
              </a:prstTxWarp>
              <a:spAutoFit/>
            </a:bodyPr>
            <a:lstStyle/>
            <a:p>
              <a:r>
                <a:rPr lang="zh-CN" altLang="en-US" dirty="0" smtClean="0"/>
                <a:t>家校通</a:t>
              </a:r>
              <a:endParaRPr lang="zh-CN" altLang="en-US" dirty="0"/>
            </a:p>
          </p:txBody>
        </p:sp>
        <p:sp>
          <p:nvSpPr>
            <p:cNvPr id="254" name="椭圆 253"/>
            <p:cNvSpPr>
              <a:spLocks noChangeAspect="1"/>
            </p:cNvSpPr>
            <p:nvPr/>
          </p:nvSpPr>
          <p:spPr bwMode="auto">
            <a:xfrm>
              <a:off x="2811453" y="3703879"/>
              <a:ext cx="204328" cy="204328"/>
            </a:xfrm>
            <a:prstGeom prst="ellipse">
              <a:avLst/>
            </a:prstGeom>
            <a:blipFill>
              <a:blip r:embed="rId94" cstate="print"/>
              <a:stretch>
                <a:fillRect/>
              </a:stretch>
            </a:blip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sp>
          <p:nvSpPr>
            <p:cNvPr id="255" name="云形 254"/>
            <p:cNvSpPr/>
            <p:nvPr/>
          </p:nvSpPr>
          <p:spPr bwMode="auto">
            <a:xfrm>
              <a:off x="2392199" y="2741954"/>
              <a:ext cx="684063" cy="279207"/>
            </a:xfrm>
            <a:prstGeom prst="cloud">
              <a:avLst/>
            </a:prstGeom>
            <a:solidFill>
              <a:schemeClr val="bg1"/>
            </a:solidFill>
            <a:ln>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278">
                <a:buClr>
                  <a:srgbClr val="CC9900"/>
                </a:buClr>
                <a:buFont typeface="Wingdings" pitchFamily="2" charset="2"/>
                <a:buChar char="n"/>
              </a:pPr>
              <a:endParaRPr lang="zh-CN" altLang="en-US" dirty="0" smtClean="0">
                <a:latin typeface="Arial" charset="0"/>
              </a:endParaRPr>
            </a:p>
          </p:txBody>
        </p:sp>
        <p:sp>
          <p:nvSpPr>
            <p:cNvPr id="256" name="TextBox 255"/>
            <p:cNvSpPr txBox="1"/>
            <p:nvPr/>
          </p:nvSpPr>
          <p:spPr>
            <a:xfrm>
              <a:off x="2579507" y="2824553"/>
              <a:ext cx="300146" cy="118662"/>
            </a:xfrm>
            <a:prstGeom prst="rect">
              <a:avLst/>
            </a:prstGeom>
            <a:noFill/>
          </p:spPr>
          <p:txBody>
            <a:bodyPr wrap="none" rtlCol="0">
              <a:prstTxWarp prst="textPlain">
                <a:avLst/>
              </a:prstTxWarp>
              <a:spAutoFit/>
            </a:bodyPr>
            <a:lstStyle/>
            <a:p>
              <a:r>
                <a:rPr lang="zh-CN" altLang="en-US" dirty="0" smtClean="0"/>
                <a:t>学生社区</a:t>
              </a:r>
              <a:endParaRPr lang="zh-CN" altLang="en-US" dirty="0"/>
            </a:p>
          </p:txBody>
        </p:sp>
        <p:sp>
          <p:nvSpPr>
            <p:cNvPr id="257" name="TextBox 256"/>
            <p:cNvSpPr txBox="1"/>
            <p:nvPr/>
          </p:nvSpPr>
          <p:spPr>
            <a:xfrm>
              <a:off x="1575215" y="2480975"/>
              <a:ext cx="216000" cy="108000"/>
            </a:xfrm>
            <a:prstGeom prst="rect">
              <a:avLst/>
            </a:prstGeom>
            <a:noFill/>
          </p:spPr>
          <p:txBody>
            <a:bodyPr wrap="non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FF0000"/>
                  </a:solidFill>
                  <a:effectLst>
                    <a:outerShdw blurRad="76200" dist="50800" dir="5400000" algn="tl" rotWithShape="0">
                      <a:srgbClr val="000000">
                        <a:alpha val="65000"/>
                      </a:srgbClr>
                    </a:outerShdw>
                  </a:effectLst>
                </a:rPr>
                <a:t>教师</a:t>
              </a:r>
              <a:endParaRPr lang="zh-CN" altLang="en-US" b="1" spc="50" dirty="0">
                <a:ln w="11430"/>
                <a:solidFill>
                  <a:srgbClr val="FF0000"/>
                </a:solidFill>
                <a:effectLst>
                  <a:outerShdw blurRad="76200" dist="50800" dir="5400000" algn="tl" rotWithShape="0">
                    <a:srgbClr val="000000">
                      <a:alpha val="65000"/>
                    </a:srgbClr>
                  </a:outerShdw>
                </a:effectLst>
              </a:endParaRPr>
            </a:p>
          </p:txBody>
        </p:sp>
        <p:sp>
          <p:nvSpPr>
            <p:cNvPr id="258" name="TextBox 257"/>
            <p:cNvSpPr txBox="1"/>
            <p:nvPr/>
          </p:nvSpPr>
          <p:spPr>
            <a:xfrm>
              <a:off x="2436460" y="3272442"/>
              <a:ext cx="216000" cy="108000"/>
            </a:xfrm>
            <a:prstGeom prst="rect">
              <a:avLst/>
            </a:prstGeom>
            <a:noFill/>
          </p:spPr>
          <p:txBody>
            <a:bodyPr wrap="non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FF0000"/>
                  </a:solidFill>
                  <a:effectLst>
                    <a:outerShdw blurRad="76200" dist="50800" dir="5400000" algn="tl" rotWithShape="0">
                      <a:srgbClr val="000000">
                        <a:alpha val="65000"/>
                      </a:srgbClr>
                    </a:outerShdw>
                  </a:effectLst>
                </a:rPr>
                <a:t>学生</a:t>
              </a:r>
              <a:endParaRPr lang="zh-CN" altLang="en-US" b="1" spc="50" dirty="0">
                <a:ln w="11430"/>
                <a:solidFill>
                  <a:srgbClr val="FF0000"/>
                </a:solidFill>
                <a:effectLst>
                  <a:outerShdw blurRad="76200" dist="50800" dir="5400000" algn="tl" rotWithShape="0">
                    <a:srgbClr val="000000">
                      <a:alpha val="65000"/>
                    </a:srgbClr>
                  </a:outerShdw>
                </a:effectLst>
              </a:endParaRPr>
            </a:p>
          </p:txBody>
        </p:sp>
        <p:sp>
          <p:nvSpPr>
            <p:cNvPr id="259" name="TextBox 258"/>
            <p:cNvSpPr txBox="1"/>
            <p:nvPr/>
          </p:nvSpPr>
          <p:spPr>
            <a:xfrm>
              <a:off x="796186" y="3248792"/>
              <a:ext cx="216000" cy="108000"/>
            </a:xfrm>
            <a:prstGeom prst="rect">
              <a:avLst/>
            </a:prstGeom>
            <a:noFill/>
          </p:spPr>
          <p:txBody>
            <a:bodyPr wrap="non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solidFill>
                    <a:srgbClr val="FF0000"/>
                  </a:solidFill>
                  <a:effectLst>
                    <a:outerShdw blurRad="76200" dist="50800" dir="5400000" algn="tl" rotWithShape="0">
                      <a:srgbClr val="000000">
                        <a:alpha val="65000"/>
                      </a:srgbClr>
                    </a:outerShdw>
                  </a:effectLst>
                </a:rPr>
                <a:t>家长</a:t>
              </a:r>
              <a:endParaRPr lang="zh-CN" altLang="en-US" b="1" spc="50" dirty="0">
                <a:ln w="11430"/>
                <a:solidFill>
                  <a:srgbClr val="FF0000"/>
                </a:solidFill>
                <a:effectLst>
                  <a:outerShdw blurRad="76200" dist="50800" dir="5400000" algn="tl" rotWithShape="0">
                    <a:srgbClr val="000000">
                      <a:alpha val="65000"/>
                    </a:srgbClr>
                  </a:outerShdw>
                </a:effectLst>
              </a:endParaRPr>
            </a:p>
          </p:txBody>
        </p:sp>
        <p:sp>
          <p:nvSpPr>
            <p:cNvPr id="260" name="TextBox 259"/>
            <p:cNvSpPr txBox="1"/>
            <p:nvPr/>
          </p:nvSpPr>
          <p:spPr>
            <a:xfrm>
              <a:off x="1377840" y="4090097"/>
              <a:ext cx="667383" cy="258695"/>
            </a:xfrm>
            <a:prstGeom prst="rect">
              <a:avLst/>
            </a:prstGeom>
            <a:noFill/>
          </p:spPr>
          <p:txBody>
            <a:bodyPr wrap="none" rtlCol="0">
              <a:prstTxWarp prst="textPlain">
                <a:avLst/>
              </a:prstTxWarp>
              <a:spAutoFit/>
            </a:bodyPr>
            <a:lstStyle/>
            <a:p>
              <a:pPr algn="ctr"/>
              <a:r>
                <a:rPr lang="zh-CN" altLang="en-US" b="1" dirty="0" smtClean="0">
                  <a:solidFill>
                    <a:srgbClr val="FF0000"/>
                  </a:solidFill>
                  <a:latin typeface="黑体" pitchFamily="49" charset="-122"/>
                  <a:ea typeface="黑体" pitchFamily="49" charset="-122"/>
                </a:rPr>
                <a:t>互动教室</a:t>
              </a:r>
              <a:endParaRPr lang="en-US" altLang="zh-CN" b="1" dirty="0" smtClean="0">
                <a:solidFill>
                  <a:srgbClr val="FF0000"/>
                </a:solidFill>
                <a:latin typeface="黑体" pitchFamily="49" charset="-122"/>
                <a:ea typeface="黑体" pitchFamily="49" charset="-122"/>
              </a:endParaRPr>
            </a:p>
            <a:p>
              <a:pPr algn="ctr"/>
              <a:r>
                <a:rPr lang="zh-CN" altLang="en-US" b="1" dirty="0" smtClean="0">
                  <a:solidFill>
                    <a:srgbClr val="FF0000"/>
                  </a:solidFill>
                  <a:latin typeface="黑体" pitchFamily="49" charset="-122"/>
                  <a:ea typeface="黑体" pitchFamily="49" charset="-122"/>
                </a:rPr>
                <a:t>（</a:t>
              </a:r>
              <a:r>
                <a:rPr lang="en-US" altLang="zh-CN" b="1" dirty="0" smtClean="0">
                  <a:solidFill>
                    <a:srgbClr val="FF0000"/>
                  </a:solidFill>
                  <a:latin typeface="黑体" pitchFamily="49" charset="-122"/>
                  <a:ea typeface="黑体" pitchFamily="49" charset="-122"/>
                </a:rPr>
                <a:t>iClassroom</a:t>
              </a:r>
              <a:r>
                <a:rPr lang="zh-CN" altLang="en-US" b="1" dirty="0" smtClean="0">
                  <a:solidFill>
                    <a:srgbClr val="FF0000"/>
                  </a:solidFill>
                  <a:latin typeface="黑体" pitchFamily="49" charset="-122"/>
                  <a:ea typeface="黑体" pitchFamily="49" charset="-122"/>
                </a:rPr>
                <a:t>）</a:t>
              </a:r>
              <a:endParaRPr lang="zh-CN" altLang="en-US" b="1" dirty="0">
                <a:solidFill>
                  <a:srgbClr val="FF0000"/>
                </a:solidFill>
                <a:latin typeface="黑体" pitchFamily="49" charset="-122"/>
                <a:ea typeface="黑体" pitchFamily="49" charset="-122"/>
              </a:endParaRPr>
            </a:p>
          </p:txBody>
        </p:sp>
        <p:sp>
          <p:nvSpPr>
            <p:cNvPr id="333" name="TextBox 332"/>
            <p:cNvSpPr txBox="1"/>
            <p:nvPr/>
          </p:nvSpPr>
          <p:spPr>
            <a:xfrm>
              <a:off x="1498074" y="3297745"/>
              <a:ext cx="353985" cy="226089"/>
            </a:xfrm>
            <a:prstGeom prst="rect">
              <a:avLst/>
            </a:prstGeom>
            <a:noFill/>
          </p:spPr>
          <p:txBody>
            <a:bodyPr wrap="none" rtlCol="0">
              <a:prstTxWarp prst="textPlain">
                <a:avLst/>
              </a:prstTxWarp>
              <a:spAutoFit/>
            </a:bodyPr>
            <a:lstStyle/>
            <a:p>
              <a:r>
                <a:rPr lang="zh-CN" altLang="en-US" b="1" dirty="0" smtClean="0">
                  <a:solidFill>
                    <a:srgbClr val="FF0000"/>
                  </a:solidFill>
                  <a:latin typeface="黑体" pitchFamily="49" charset="-122"/>
                  <a:ea typeface="黑体" pitchFamily="49" charset="-122"/>
                </a:rPr>
                <a:t>电子书包</a:t>
              </a:r>
              <a:endParaRPr lang="en-US" altLang="zh-CN" b="1" dirty="0" smtClean="0">
                <a:solidFill>
                  <a:srgbClr val="FF0000"/>
                </a:solidFill>
                <a:latin typeface="黑体" pitchFamily="49" charset="-122"/>
                <a:ea typeface="黑体" pitchFamily="49" charset="-122"/>
              </a:endParaRPr>
            </a:p>
            <a:p>
              <a:r>
                <a:rPr lang="zh-CN" altLang="en-US" b="1" dirty="0" smtClean="0">
                  <a:solidFill>
                    <a:srgbClr val="FF0000"/>
                  </a:solidFill>
                  <a:latin typeface="黑体" pitchFamily="49" charset="-122"/>
                  <a:ea typeface="黑体" pitchFamily="49" charset="-122"/>
                </a:rPr>
                <a:t>（</a:t>
              </a:r>
              <a:r>
                <a:rPr lang="en-US" altLang="zh-CN" b="1" dirty="0" smtClean="0">
                  <a:solidFill>
                    <a:srgbClr val="FF0000"/>
                  </a:solidFill>
                  <a:latin typeface="黑体" pitchFamily="49" charset="-122"/>
                  <a:ea typeface="黑体" pitchFamily="49" charset="-122"/>
                </a:rPr>
                <a:t>iBag</a:t>
              </a:r>
              <a:r>
                <a:rPr lang="zh-CN" altLang="en-US" b="1" dirty="0" smtClean="0">
                  <a:solidFill>
                    <a:srgbClr val="FF0000"/>
                  </a:solidFill>
                  <a:latin typeface="黑体" pitchFamily="49" charset="-122"/>
                  <a:ea typeface="黑体" pitchFamily="49" charset="-122"/>
                </a:rPr>
                <a:t>）</a:t>
              </a:r>
              <a:endParaRPr lang="zh-CN" altLang="en-US" b="1" dirty="0">
                <a:solidFill>
                  <a:srgbClr val="FF0000"/>
                </a:solidFill>
                <a:latin typeface="黑体" pitchFamily="49" charset="-122"/>
                <a:ea typeface="黑体" pitchFamily="49" charset="-122"/>
              </a:endParaRPr>
            </a:p>
          </p:txBody>
        </p:sp>
      </p:grpSp>
      <p:grpSp>
        <p:nvGrpSpPr>
          <p:cNvPr id="164" name="组合 176"/>
          <p:cNvGrpSpPr/>
          <p:nvPr/>
        </p:nvGrpSpPr>
        <p:grpSpPr>
          <a:xfrm>
            <a:off x="3648630" y="2940424"/>
            <a:ext cx="971597" cy="484169"/>
            <a:chOff x="-2054862" y="1879600"/>
            <a:chExt cx="1051561" cy="577910"/>
          </a:xfrm>
        </p:grpSpPr>
        <p:pic>
          <p:nvPicPr>
            <p:cNvPr id="2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4862" y="1879600"/>
              <a:ext cx="1051561" cy="577910"/>
            </a:xfrm>
            <a:prstGeom prst="rect">
              <a:avLst/>
            </a:prstGeom>
            <a:noFill/>
            <a:ln w="9525">
              <a:noFill/>
              <a:miter lim="800000"/>
              <a:headEnd/>
              <a:tailEnd/>
            </a:ln>
            <a:effectLst/>
          </p:spPr>
        </p:pic>
        <p:grpSp>
          <p:nvGrpSpPr>
            <p:cNvPr id="165" name="组合 252"/>
            <p:cNvGrpSpPr/>
            <p:nvPr/>
          </p:nvGrpSpPr>
          <p:grpSpPr>
            <a:xfrm>
              <a:off x="-1830568" y="2090635"/>
              <a:ext cx="584971" cy="270531"/>
              <a:chOff x="3822964" y="2026081"/>
              <a:chExt cx="846785" cy="373291"/>
            </a:xfrm>
          </p:grpSpPr>
          <p:pic>
            <p:nvPicPr>
              <p:cNvPr id="225" name="Picture 2"/>
              <p:cNvPicPr>
                <a:picLocks noChangeAspect="1" noChangeArrowheads="1"/>
              </p:cNvPicPr>
              <p:nvPr/>
            </p:nvPicPr>
            <p:blipFill>
              <a:blip r:embed="rId95" cstate="print"/>
              <a:srcRect/>
              <a:stretch>
                <a:fillRect/>
              </a:stretch>
            </p:blipFill>
            <p:spPr bwMode="auto">
              <a:xfrm>
                <a:off x="3882459" y="2026081"/>
                <a:ext cx="182026" cy="222190"/>
              </a:xfrm>
              <a:prstGeom prst="rect">
                <a:avLst/>
              </a:prstGeom>
              <a:noFill/>
              <a:ln w="9525">
                <a:noFill/>
                <a:miter lim="800000"/>
                <a:headEnd/>
                <a:tailEnd/>
              </a:ln>
              <a:effectLst/>
            </p:spPr>
          </p:pic>
          <p:pic>
            <p:nvPicPr>
              <p:cNvPr id="226" name="Picture 4"/>
              <p:cNvPicPr>
                <a:picLocks noChangeAspect="1" noChangeArrowheads="1"/>
              </p:cNvPicPr>
              <p:nvPr/>
            </p:nvPicPr>
            <p:blipFill>
              <a:blip r:embed="rId96" cstate="print"/>
              <a:srcRect/>
              <a:stretch>
                <a:fillRect/>
              </a:stretch>
            </p:blipFill>
            <p:spPr bwMode="auto">
              <a:xfrm>
                <a:off x="4398788" y="2044857"/>
                <a:ext cx="260496" cy="179693"/>
              </a:xfrm>
              <a:prstGeom prst="rect">
                <a:avLst/>
              </a:prstGeom>
              <a:noFill/>
              <a:ln w="9525">
                <a:noFill/>
                <a:miter lim="800000"/>
                <a:headEnd/>
                <a:tailEnd/>
              </a:ln>
              <a:effectLst/>
            </p:spPr>
          </p:pic>
          <p:pic>
            <p:nvPicPr>
              <p:cNvPr id="227" name="Picture 4"/>
              <p:cNvPicPr>
                <a:picLocks noChangeAspect="1" noChangeArrowheads="1"/>
              </p:cNvPicPr>
              <p:nvPr/>
            </p:nvPicPr>
            <p:blipFill>
              <a:blip r:embed="rId97" cstate="print"/>
              <a:srcRect/>
              <a:stretch>
                <a:fillRect/>
              </a:stretch>
            </p:blipFill>
            <p:spPr bwMode="auto">
              <a:xfrm>
                <a:off x="4147678" y="2028615"/>
                <a:ext cx="185182" cy="214772"/>
              </a:xfrm>
              <a:prstGeom prst="rect">
                <a:avLst/>
              </a:prstGeom>
              <a:noFill/>
              <a:ln w="9525">
                <a:noFill/>
                <a:miter lim="800000"/>
                <a:headEnd/>
                <a:tailEnd/>
              </a:ln>
              <a:effectLst/>
            </p:spPr>
          </p:pic>
          <p:sp>
            <p:nvSpPr>
              <p:cNvPr id="228" name="矩形 227"/>
              <p:cNvSpPr/>
              <p:nvPr/>
            </p:nvSpPr>
            <p:spPr>
              <a:xfrm>
                <a:off x="3822964"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教学</a:t>
                </a:r>
              </a:p>
            </p:txBody>
          </p:sp>
          <p:sp>
            <p:nvSpPr>
              <p:cNvPr id="229" name="矩形 228"/>
              <p:cNvSpPr/>
              <p:nvPr/>
            </p:nvSpPr>
            <p:spPr>
              <a:xfrm>
                <a:off x="4427707"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管理</a:t>
                </a:r>
              </a:p>
            </p:txBody>
          </p:sp>
          <p:sp>
            <p:nvSpPr>
              <p:cNvPr id="230" name="矩形 229"/>
              <p:cNvSpPr/>
              <p:nvPr/>
            </p:nvSpPr>
            <p:spPr>
              <a:xfrm>
                <a:off x="4113910" y="2270671"/>
                <a:ext cx="242042" cy="128701"/>
              </a:xfrm>
              <a:prstGeom prst="rect">
                <a:avLst/>
              </a:prstGeom>
            </p:spPr>
            <p:txBody>
              <a:bodyPr wrap="none">
                <a:prstTxWarp prst="textPlain">
                  <a:avLst/>
                </a:prstTxWarp>
                <a:spAutoFit/>
              </a:bodyPr>
              <a:lstStyle/>
              <a:p>
                <a:pPr>
                  <a:buClr>
                    <a:srgbClr val="CC9900"/>
                  </a:buClr>
                </a:pPr>
                <a:r>
                  <a:rPr lang="zh-CN" altLang="en-US" sz="1200" dirty="0" smtClean="0">
                    <a:latin typeface="Arial" charset="0"/>
                  </a:rPr>
                  <a:t>资源</a:t>
                </a:r>
              </a:p>
            </p:txBody>
          </p:sp>
        </p:grpSp>
      </p:grpSp>
      <p:pic>
        <p:nvPicPr>
          <p:cNvPr id="221" name="Picture 42"/>
          <p:cNvPicPr>
            <a:picLocks noChangeAspect="1" noChangeArrowheads="1"/>
          </p:cNvPicPr>
          <p:nvPr/>
        </p:nvPicPr>
        <p:blipFill>
          <a:blip r:embed="rId98" cstate="print">
            <a:clrChange>
              <a:clrFrom>
                <a:srgbClr val="7E801B"/>
              </a:clrFrom>
              <a:clrTo>
                <a:srgbClr val="7E801B">
                  <a:alpha val="0"/>
                </a:srgbClr>
              </a:clrTo>
            </a:clrChange>
          </a:blip>
          <a:srcRect/>
          <a:stretch>
            <a:fillRect/>
          </a:stretch>
        </p:blipFill>
        <p:spPr bwMode="auto">
          <a:xfrm>
            <a:off x="3991305" y="3329809"/>
            <a:ext cx="405972" cy="151786"/>
          </a:xfrm>
          <a:prstGeom prst="rect">
            <a:avLst/>
          </a:prstGeom>
          <a:noFill/>
          <a:ln w="19050" algn="ctr">
            <a:noFill/>
            <a:miter lim="800000"/>
            <a:headEnd/>
            <a:tailEnd/>
          </a:ln>
        </p:spPr>
      </p:pic>
      <p:sp>
        <p:nvSpPr>
          <p:cNvPr id="222" name="TextBox 221"/>
          <p:cNvSpPr txBox="1"/>
          <p:nvPr/>
        </p:nvSpPr>
        <p:spPr>
          <a:xfrm>
            <a:off x="499665" y="1587726"/>
            <a:ext cx="673151" cy="277834"/>
          </a:xfrm>
          <a:prstGeom prst="rect">
            <a:avLst/>
          </a:prstGeom>
          <a:noFill/>
        </p:spPr>
        <p:txBody>
          <a:bodyPr wrap="none" rtlCol="0">
            <a:prstTxWarp prst="textPlain">
              <a:avLst/>
            </a:prstTxWarp>
            <a:spAutoFit/>
          </a:bodyPr>
          <a:lstStyle/>
          <a:p>
            <a:pPr algn="ctr"/>
            <a:r>
              <a:rPr lang="zh-CN" altLang="en-US" b="1" dirty="0" smtClean="0">
                <a:solidFill>
                  <a:srgbClr val="FF0000"/>
                </a:solidFill>
                <a:latin typeface="黑体" pitchFamily="49" charset="-122"/>
                <a:ea typeface="黑体" pitchFamily="49" charset="-122"/>
              </a:rPr>
              <a:t>智慧教育云</a:t>
            </a:r>
            <a:endParaRPr lang="en-US" altLang="zh-CN" b="1" dirty="0" smtClean="0">
              <a:solidFill>
                <a:srgbClr val="FF0000"/>
              </a:solidFill>
              <a:latin typeface="黑体" pitchFamily="49" charset="-122"/>
              <a:ea typeface="黑体" pitchFamily="49" charset="-122"/>
            </a:endParaRPr>
          </a:p>
          <a:p>
            <a:pPr algn="ctr"/>
            <a:r>
              <a:rPr lang="zh-CN" altLang="en-US" b="1" dirty="0" smtClean="0">
                <a:solidFill>
                  <a:srgbClr val="FF0000"/>
                </a:solidFill>
                <a:latin typeface="黑体" pitchFamily="49" charset="-122"/>
                <a:ea typeface="黑体" pitchFamily="49" charset="-122"/>
              </a:rPr>
              <a:t>（</a:t>
            </a:r>
            <a:r>
              <a:rPr lang="en-US" altLang="zh-CN" b="1" dirty="0" smtClean="0">
                <a:solidFill>
                  <a:srgbClr val="FF0000"/>
                </a:solidFill>
                <a:latin typeface="黑体" pitchFamily="49" charset="-122"/>
                <a:ea typeface="黑体" pitchFamily="49" charset="-122"/>
              </a:rPr>
              <a:t>iCloudEdu</a:t>
            </a:r>
            <a:r>
              <a:rPr lang="zh-CN" altLang="en-US" b="1" dirty="0" smtClean="0">
                <a:solidFill>
                  <a:srgbClr val="FF0000"/>
                </a:solidFill>
                <a:latin typeface="黑体" pitchFamily="49" charset="-122"/>
                <a:ea typeface="黑体" pitchFamily="49" charset="-122"/>
              </a:rPr>
              <a:t>）</a:t>
            </a:r>
          </a:p>
        </p:txBody>
      </p:sp>
      <p:sp>
        <p:nvSpPr>
          <p:cNvPr id="340" name="矩形 339"/>
          <p:cNvSpPr/>
          <p:nvPr/>
        </p:nvSpPr>
        <p:spPr>
          <a:xfrm>
            <a:off x="596200" y="1080000"/>
            <a:ext cx="576000" cy="144000"/>
          </a:xfrm>
          <a:prstGeom prst="rect">
            <a:avLst/>
          </a:prstGeom>
        </p:spPr>
        <p:txBody>
          <a:bodyPr wrap="none">
            <a:prstTxWarp prst="textPlain">
              <a:avLst/>
            </a:prstTxWarp>
            <a:spAutoFit/>
          </a:bodyPr>
          <a:lstStyle/>
          <a:p>
            <a:pPr algn="ctr"/>
            <a:r>
              <a:rPr lang="zh-CN" altLang="en-US" dirty="0" smtClean="0">
                <a:solidFill>
                  <a:schemeClr val="bg2">
                    <a:lumMod val="50000"/>
                  </a:schemeClr>
                </a:solidFill>
                <a:latin typeface="黑体" pitchFamily="49" charset="-122"/>
                <a:ea typeface="黑体" pitchFamily="49" charset="-122"/>
              </a:rPr>
              <a:t>领先教研</a:t>
            </a:r>
            <a:endParaRPr lang="zh-CN" altLang="en-US" dirty="0">
              <a:solidFill>
                <a:schemeClr val="bg2">
                  <a:lumMod val="50000"/>
                </a:schemeClr>
              </a:solidFill>
              <a:latin typeface="黑体" pitchFamily="49" charset="-122"/>
              <a:ea typeface="黑体" pitchFamily="49" charset="-122"/>
            </a:endParaRPr>
          </a:p>
        </p:txBody>
      </p:sp>
      <p:sp>
        <p:nvSpPr>
          <p:cNvPr id="341" name="矩形 340"/>
          <p:cNvSpPr/>
          <p:nvPr/>
        </p:nvSpPr>
        <p:spPr>
          <a:xfrm>
            <a:off x="1664467" y="1080000"/>
            <a:ext cx="576000" cy="144000"/>
          </a:xfrm>
          <a:prstGeom prst="rect">
            <a:avLst/>
          </a:prstGeom>
        </p:spPr>
        <p:txBody>
          <a:bodyPr wrap="none">
            <a:prstTxWarp prst="textPlain">
              <a:avLst/>
            </a:prstTxWarp>
            <a:spAutoFit/>
          </a:bodyPr>
          <a:lstStyle/>
          <a:p>
            <a:pPr algn="ctr"/>
            <a:r>
              <a:rPr lang="zh-CN" altLang="en-US" dirty="0" smtClean="0">
                <a:solidFill>
                  <a:schemeClr val="bg2">
                    <a:lumMod val="50000"/>
                  </a:schemeClr>
                </a:solidFill>
                <a:latin typeface="黑体" pitchFamily="49" charset="-122"/>
                <a:ea typeface="黑体" pitchFamily="49" charset="-122"/>
              </a:rPr>
              <a:t>智慧管理</a:t>
            </a:r>
            <a:endParaRPr lang="zh-CN" altLang="en-US" dirty="0">
              <a:solidFill>
                <a:schemeClr val="bg2">
                  <a:lumMod val="50000"/>
                </a:schemeClr>
              </a:solidFill>
              <a:latin typeface="黑体" pitchFamily="49" charset="-122"/>
              <a:ea typeface="黑体" pitchFamily="49" charset="-122"/>
            </a:endParaRPr>
          </a:p>
        </p:txBody>
      </p:sp>
      <p:sp>
        <p:nvSpPr>
          <p:cNvPr id="342" name="矩形 341"/>
          <p:cNvSpPr/>
          <p:nvPr/>
        </p:nvSpPr>
        <p:spPr>
          <a:xfrm>
            <a:off x="2751354" y="1080000"/>
            <a:ext cx="576000" cy="144000"/>
          </a:xfrm>
          <a:prstGeom prst="rect">
            <a:avLst/>
          </a:prstGeom>
        </p:spPr>
        <p:txBody>
          <a:bodyPr wrap="none">
            <a:prstTxWarp prst="textPlain">
              <a:avLst/>
            </a:prstTxWarp>
            <a:spAutoFit/>
          </a:bodyPr>
          <a:lstStyle/>
          <a:p>
            <a:pPr algn="ctr"/>
            <a:r>
              <a:rPr lang="zh-CN" altLang="en-US" dirty="0" smtClean="0">
                <a:solidFill>
                  <a:schemeClr val="bg2">
                    <a:lumMod val="50000"/>
                  </a:schemeClr>
                </a:solidFill>
                <a:latin typeface="黑体" pitchFamily="49" charset="-122"/>
                <a:ea typeface="黑体" pitchFamily="49" charset="-122"/>
              </a:rPr>
              <a:t>便捷生活</a:t>
            </a:r>
          </a:p>
        </p:txBody>
      </p:sp>
      <p:sp>
        <p:nvSpPr>
          <p:cNvPr id="343" name="矩形 342"/>
          <p:cNvSpPr/>
          <p:nvPr/>
        </p:nvSpPr>
        <p:spPr>
          <a:xfrm>
            <a:off x="3854720" y="1080000"/>
            <a:ext cx="576000" cy="144000"/>
          </a:xfrm>
          <a:prstGeom prst="rect">
            <a:avLst/>
          </a:prstGeom>
        </p:spPr>
        <p:txBody>
          <a:bodyPr wrap="none">
            <a:prstTxWarp prst="textPlain">
              <a:avLst/>
            </a:prstTxWarp>
            <a:spAutoFit/>
          </a:bodyPr>
          <a:lstStyle/>
          <a:p>
            <a:pPr algn="ctr"/>
            <a:r>
              <a:rPr lang="zh-CN" altLang="en-US" dirty="0" smtClean="0">
                <a:solidFill>
                  <a:schemeClr val="bg2">
                    <a:lumMod val="50000"/>
                  </a:schemeClr>
                </a:solidFill>
                <a:latin typeface="黑体" pitchFamily="49" charset="-122"/>
                <a:ea typeface="黑体" pitchFamily="49" charset="-122"/>
              </a:rPr>
              <a:t>安心校园</a:t>
            </a:r>
            <a:endParaRPr lang="zh-CN" altLang="en-US" dirty="0">
              <a:solidFill>
                <a:schemeClr val="bg2">
                  <a:lumMod val="50000"/>
                </a:schemeClr>
              </a:solidFill>
              <a:latin typeface="黑体" pitchFamily="49" charset="-122"/>
              <a:ea typeface="黑体" pitchFamily="49" charset="-122"/>
            </a:endParaRPr>
          </a:p>
        </p:txBody>
      </p:sp>
      <p:sp>
        <p:nvSpPr>
          <p:cNvPr id="344" name="矩形 343"/>
          <p:cNvSpPr/>
          <p:nvPr/>
        </p:nvSpPr>
        <p:spPr>
          <a:xfrm>
            <a:off x="4973645" y="1080000"/>
            <a:ext cx="576000" cy="144000"/>
          </a:xfrm>
          <a:prstGeom prst="rect">
            <a:avLst/>
          </a:prstGeom>
        </p:spPr>
        <p:txBody>
          <a:bodyPr wrap="none">
            <a:prstTxWarp prst="textPlain">
              <a:avLst/>
            </a:prstTxWarp>
            <a:spAutoFit/>
          </a:bodyPr>
          <a:lstStyle/>
          <a:p>
            <a:pPr algn="ctr"/>
            <a:r>
              <a:rPr lang="zh-CN" altLang="en-US" dirty="0" smtClean="0">
                <a:solidFill>
                  <a:schemeClr val="bg2">
                    <a:lumMod val="50000"/>
                  </a:schemeClr>
                </a:solidFill>
                <a:latin typeface="黑体" pitchFamily="49" charset="-122"/>
                <a:ea typeface="黑体" pitchFamily="49" charset="-122"/>
              </a:rPr>
              <a:t>绿色校园</a:t>
            </a:r>
            <a:endParaRPr lang="zh-CN" altLang="en-US" dirty="0">
              <a:solidFill>
                <a:schemeClr val="bg2">
                  <a:lumMod val="50000"/>
                </a:schemeClr>
              </a:solidFill>
              <a:latin typeface="黑体" pitchFamily="49" charset="-122"/>
              <a:ea typeface="黑体" pitchFamily="49" charset="-122"/>
            </a:endParaRPr>
          </a:p>
        </p:txBody>
      </p:sp>
    </p:spTree>
  </p:cSld>
  <p:clrMapOvr>
    <a:masterClrMapping/>
  </p:clrMapOvr>
  <p:transition advClick="0" advTm="8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6110" y="253603"/>
            <a:ext cx="8229838" cy="857250"/>
          </a:xfrm>
        </p:spPr>
        <p:txBody>
          <a:bodyPr/>
          <a:lstStyle/>
          <a:p>
            <a:r>
              <a:rPr lang="zh-CN" altLang="en-US" sz="2400" dirty="0" smtClean="0">
                <a:latin typeface="微软雅黑" pitchFamily="34" charset="-122"/>
                <a:ea typeface="微软雅黑" pitchFamily="34" charset="-122"/>
              </a:rPr>
              <a:t>分布式云数据中心构建大学教育云</a:t>
            </a:r>
            <a:endParaRPr lang="zh-CN" altLang="en-US" sz="2400" dirty="0">
              <a:latin typeface="微软雅黑" pitchFamily="34" charset="-122"/>
              <a:ea typeface="微软雅黑" pitchFamily="34" charset="-122"/>
            </a:endParaRPr>
          </a:p>
        </p:txBody>
      </p:sp>
      <p:grpSp>
        <p:nvGrpSpPr>
          <p:cNvPr id="3" name="Group 44"/>
          <p:cNvGrpSpPr/>
          <p:nvPr/>
        </p:nvGrpSpPr>
        <p:grpSpPr>
          <a:xfrm>
            <a:off x="314003" y="1122065"/>
            <a:ext cx="4536504" cy="3528392"/>
            <a:chOff x="323528" y="1131590"/>
            <a:chExt cx="4536504" cy="3528392"/>
          </a:xfrm>
        </p:grpSpPr>
        <p:pic>
          <p:nvPicPr>
            <p:cNvPr id="42" name="Picture 88" descr="Blue_Cloud.png"/>
            <p:cNvPicPr>
              <a:picLocks noChangeAspect="1"/>
            </p:cNvPicPr>
            <p:nvPr/>
          </p:nvPicPr>
          <p:blipFill>
            <a:blip r:embed="rId3" cstate="email"/>
            <a:srcRect/>
            <a:stretch>
              <a:fillRect/>
            </a:stretch>
          </p:blipFill>
          <p:spPr bwMode="auto">
            <a:xfrm>
              <a:off x="323528" y="1419622"/>
              <a:ext cx="4536504" cy="819943"/>
            </a:xfrm>
            <a:prstGeom prst="rect">
              <a:avLst/>
            </a:prstGeom>
            <a:noFill/>
            <a:ln w="9525">
              <a:noFill/>
              <a:miter lim="800000"/>
              <a:headEnd/>
              <a:tailEnd/>
            </a:ln>
          </p:spPr>
        </p:pic>
        <p:pic>
          <p:nvPicPr>
            <p:cNvPr id="16" name="Picture 4" descr="cells"/>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557347" y="1766169"/>
              <a:ext cx="3907447" cy="2893813"/>
            </a:xfrm>
            <a:prstGeom prst="rect">
              <a:avLst/>
            </a:prstGeom>
            <a:noFill/>
            <a:ln w="9525">
              <a:noFill/>
              <a:miter lim="800000"/>
              <a:headEnd/>
              <a:tailEnd/>
            </a:ln>
          </p:spPr>
        </p:pic>
        <p:pic>
          <p:nvPicPr>
            <p:cNvPr id="17" name="Picture 7"/>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267744" y="1131590"/>
              <a:ext cx="1439523" cy="884193"/>
            </a:xfrm>
            <a:prstGeom prst="rect">
              <a:avLst/>
            </a:prstGeom>
            <a:noFill/>
            <a:ln w="9525">
              <a:noFill/>
              <a:miter lim="800000"/>
              <a:headEnd/>
              <a:tailEnd/>
            </a:ln>
          </p:spPr>
        </p:pic>
        <p:pic>
          <p:nvPicPr>
            <p:cNvPr id="18"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3298373" y="3942017"/>
              <a:ext cx="201970" cy="335650"/>
            </a:xfrm>
            <a:prstGeom prst="rect">
              <a:avLst/>
            </a:prstGeom>
          </p:spPr>
        </p:pic>
        <p:pic>
          <p:nvPicPr>
            <p:cNvPr id="19"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3902747" y="3623421"/>
              <a:ext cx="201970" cy="335650"/>
            </a:xfrm>
            <a:prstGeom prst="rect">
              <a:avLst/>
            </a:prstGeom>
          </p:spPr>
        </p:pic>
        <p:pic>
          <p:nvPicPr>
            <p:cNvPr id="20"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3670532" y="3003284"/>
              <a:ext cx="201970" cy="335650"/>
            </a:xfrm>
            <a:prstGeom prst="rect">
              <a:avLst/>
            </a:prstGeom>
          </p:spPr>
        </p:pic>
        <p:pic>
          <p:nvPicPr>
            <p:cNvPr id="21"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3608506" y="2557250"/>
              <a:ext cx="201970" cy="335650"/>
            </a:xfrm>
            <a:prstGeom prst="rect">
              <a:avLst/>
            </a:prstGeom>
          </p:spPr>
        </p:pic>
        <p:pic>
          <p:nvPicPr>
            <p:cNvPr id="22"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2538164" y="3623421"/>
              <a:ext cx="201970" cy="335650"/>
            </a:xfrm>
            <a:prstGeom prst="rect">
              <a:avLst/>
            </a:prstGeom>
          </p:spPr>
        </p:pic>
        <p:pic>
          <p:nvPicPr>
            <p:cNvPr id="23"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2538164" y="3003284"/>
              <a:ext cx="201970" cy="335650"/>
            </a:xfrm>
            <a:prstGeom prst="rect">
              <a:avLst/>
            </a:prstGeom>
          </p:spPr>
        </p:pic>
        <p:pic>
          <p:nvPicPr>
            <p:cNvPr id="24"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3096403" y="2667634"/>
              <a:ext cx="201970" cy="335650"/>
            </a:xfrm>
            <a:prstGeom prst="rect">
              <a:avLst/>
            </a:prstGeom>
          </p:spPr>
        </p:pic>
        <p:pic>
          <p:nvPicPr>
            <p:cNvPr id="25"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3050267" y="2302373"/>
              <a:ext cx="201970" cy="335650"/>
            </a:xfrm>
            <a:prstGeom prst="rect">
              <a:avLst/>
            </a:prstGeom>
          </p:spPr>
        </p:pic>
        <p:pic>
          <p:nvPicPr>
            <p:cNvPr id="26"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2988240" y="1920059"/>
              <a:ext cx="201970" cy="335650"/>
            </a:xfrm>
            <a:prstGeom prst="rect">
              <a:avLst/>
            </a:prstGeom>
          </p:spPr>
        </p:pic>
        <p:pic>
          <p:nvPicPr>
            <p:cNvPr id="27"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2554055" y="2429812"/>
              <a:ext cx="201970" cy="335650"/>
            </a:xfrm>
            <a:prstGeom prst="rect">
              <a:avLst/>
            </a:prstGeom>
          </p:spPr>
        </p:pic>
        <p:pic>
          <p:nvPicPr>
            <p:cNvPr id="28"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2600190" y="2047497"/>
              <a:ext cx="201970" cy="335650"/>
            </a:xfrm>
            <a:prstGeom prst="rect">
              <a:avLst/>
            </a:prstGeom>
          </p:spPr>
        </p:pic>
        <p:pic>
          <p:nvPicPr>
            <p:cNvPr id="29"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1313524" y="2939565"/>
              <a:ext cx="201970" cy="335650"/>
            </a:xfrm>
            <a:prstGeom prst="rect">
              <a:avLst/>
            </a:prstGeom>
          </p:spPr>
        </p:pic>
        <p:pic>
          <p:nvPicPr>
            <p:cNvPr id="30"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1421686" y="2493531"/>
              <a:ext cx="201970" cy="335650"/>
            </a:xfrm>
            <a:prstGeom prst="rect">
              <a:avLst/>
            </a:prstGeom>
          </p:spPr>
        </p:pic>
        <p:pic>
          <p:nvPicPr>
            <p:cNvPr id="31"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879338" y="2302373"/>
              <a:ext cx="201970" cy="335650"/>
            </a:xfrm>
            <a:prstGeom prst="rect">
              <a:avLst/>
            </a:prstGeom>
          </p:spPr>
        </p:pic>
        <p:pic>
          <p:nvPicPr>
            <p:cNvPr id="32"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1499604" y="2111216"/>
              <a:ext cx="201970" cy="335650"/>
            </a:xfrm>
            <a:prstGeom prst="rect">
              <a:avLst/>
            </a:prstGeom>
          </p:spPr>
        </p:pic>
        <p:pic>
          <p:nvPicPr>
            <p:cNvPr id="33"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1003391" y="1920059"/>
              <a:ext cx="201970" cy="335650"/>
            </a:xfrm>
            <a:prstGeom prst="rect">
              <a:avLst/>
            </a:prstGeom>
          </p:spPr>
        </p:pic>
        <p:pic>
          <p:nvPicPr>
            <p:cNvPr id="34"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1561630" y="1728901"/>
              <a:ext cx="201970" cy="335650"/>
            </a:xfrm>
            <a:prstGeom prst="rect">
              <a:avLst/>
            </a:prstGeom>
          </p:spPr>
        </p:pic>
        <p:pic>
          <p:nvPicPr>
            <p:cNvPr id="35"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1995816" y="1983778"/>
              <a:ext cx="201970" cy="335650"/>
            </a:xfrm>
            <a:prstGeom prst="rect">
              <a:avLst/>
            </a:prstGeom>
          </p:spPr>
        </p:pic>
        <p:pic>
          <p:nvPicPr>
            <p:cNvPr id="36"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2057842" y="1665182"/>
              <a:ext cx="201970" cy="335650"/>
            </a:xfrm>
            <a:prstGeom prst="rect">
              <a:avLst/>
            </a:prstGeom>
          </p:spPr>
        </p:pic>
        <p:pic>
          <p:nvPicPr>
            <p:cNvPr id="38" name="Picture 2"/>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1702053" y="2581275"/>
              <a:ext cx="673201" cy="514006"/>
            </a:xfrm>
            <a:prstGeom prst="rect">
              <a:avLst/>
            </a:prstGeom>
            <a:noFill/>
            <a:ln w="9525">
              <a:noFill/>
              <a:miter lim="800000"/>
              <a:headEnd/>
              <a:tailEnd/>
            </a:ln>
          </p:spPr>
        </p:pic>
        <p:sp>
          <p:nvSpPr>
            <p:cNvPr id="6" name="TextBox 5"/>
            <p:cNvSpPr txBox="1"/>
            <p:nvPr/>
          </p:nvSpPr>
          <p:spPr>
            <a:xfrm>
              <a:off x="3635896" y="1131590"/>
              <a:ext cx="863566" cy="430887"/>
            </a:xfrm>
            <a:prstGeom prst="rect">
              <a:avLst/>
            </a:prstGeom>
            <a:noFill/>
          </p:spPr>
          <p:txBody>
            <a:bodyPr wrap="square" rtlCol="0">
              <a:spAutoFit/>
            </a:bodyPr>
            <a:lstStyle/>
            <a:p>
              <a:pPr algn="ctr">
                <a:defRPr/>
              </a:pPr>
              <a:r>
                <a:rPr lang="zh-CN" altLang="en-US" sz="1100" b="1" kern="0" dirty="0" smtClean="0">
                  <a:solidFill>
                    <a:srgbClr val="000000"/>
                  </a:solidFill>
                  <a:latin typeface="+mn-ea"/>
                  <a:ea typeface="+mn-ea"/>
                </a:rPr>
                <a:t>校本部</a:t>
              </a:r>
              <a:endParaRPr lang="en-US" altLang="zh-CN" sz="1100" b="1" kern="0" dirty="0" smtClean="0">
                <a:solidFill>
                  <a:srgbClr val="000000"/>
                </a:solidFill>
                <a:latin typeface="+mn-ea"/>
                <a:ea typeface="+mn-ea"/>
              </a:endParaRPr>
            </a:p>
            <a:p>
              <a:pPr algn="ctr">
                <a:defRPr/>
              </a:pPr>
              <a:r>
                <a:rPr lang="zh-CN" altLang="en-US" sz="1100" b="1" kern="0" dirty="0" smtClean="0">
                  <a:solidFill>
                    <a:srgbClr val="000000"/>
                  </a:solidFill>
                  <a:latin typeface="+mn-ea"/>
                  <a:ea typeface="+mn-ea"/>
                </a:rPr>
                <a:t>数据中心</a:t>
              </a:r>
            </a:p>
          </p:txBody>
        </p:sp>
        <p:sp>
          <p:nvSpPr>
            <p:cNvPr id="9" name="TextBox 8"/>
            <p:cNvSpPr txBox="1"/>
            <p:nvPr/>
          </p:nvSpPr>
          <p:spPr>
            <a:xfrm>
              <a:off x="3971612" y="2491890"/>
              <a:ext cx="863566" cy="600164"/>
            </a:xfrm>
            <a:prstGeom prst="rect">
              <a:avLst/>
            </a:prstGeom>
            <a:noFill/>
          </p:spPr>
          <p:txBody>
            <a:bodyPr wrap="square" rtlCol="0">
              <a:spAutoFit/>
            </a:bodyPr>
            <a:lstStyle/>
            <a:p>
              <a:pPr algn="ctr">
                <a:defRPr/>
              </a:pPr>
              <a:r>
                <a:rPr lang="zh-CN" altLang="en-US" sz="1100" b="1" kern="0" dirty="0" smtClean="0">
                  <a:solidFill>
                    <a:srgbClr val="000000"/>
                  </a:solidFill>
                  <a:latin typeface="+mn-ea"/>
                  <a:ea typeface="+mn-ea"/>
                </a:rPr>
                <a:t>各院系</a:t>
              </a:r>
              <a:endParaRPr lang="en-US" altLang="zh-CN" sz="1100" b="1" kern="0" dirty="0" smtClean="0">
                <a:solidFill>
                  <a:srgbClr val="000000"/>
                </a:solidFill>
                <a:latin typeface="+mn-ea"/>
                <a:ea typeface="+mn-ea"/>
              </a:endParaRPr>
            </a:p>
            <a:p>
              <a:pPr algn="ctr">
                <a:defRPr/>
              </a:pPr>
              <a:r>
                <a:rPr lang="zh-CN" altLang="en-US" sz="1100" b="1" kern="0" dirty="0" smtClean="0">
                  <a:solidFill>
                    <a:srgbClr val="000000"/>
                  </a:solidFill>
                  <a:latin typeface="+mn-ea"/>
                  <a:ea typeface="+mn-ea"/>
                </a:rPr>
                <a:t>分布式</a:t>
              </a:r>
              <a:endParaRPr lang="en-US" altLang="zh-CN" sz="1100" b="1" kern="0" dirty="0" smtClean="0">
                <a:solidFill>
                  <a:srgbClr val="000000"/>
                </a:solidFill>
                <a:latin typeface="+mn-ea"/>
                <a:ea typeface="+mn-ea"/>
              </a:endParaRPr>
            </a:p>
            <a:p>
              <a:pPr algn="ctr">
                <a:defRPr/>
              </a:pPr>
              <a:r>
                <a:rPr lang="zh-CN" altLang="en-US" sz="1100" b="1" kern="0" dirty="0" smtClean="0">
                  <a:solidFill>
                    <a:srgbClr val="000000"/>
                  </a:solidFill>
                  <a:latin typeface="+mn-ea"/>
                  <a:ea typeface="+mn-ea"/>
                </a:rPr>
                <a:t>数据中心</a:t>
              </a:r>
            </a:p>
          </p:txBody>
        </p:sp>
        <p:sp>
          <p:nvSpPr>
            <p:cNvPr id="13" name="TextBox 12"/>
            <p:cNvSpPr txBox="1"/>
            <p:nvPr/>
          </p:nvSpPr>
          <p:spPr>
            <a:xfrm>
              <a:off x="3503502" y="3472699"/>
              <a:ext cx="863566" cy="246221"/>
            </a:xfrm>
            <a:prstGeom prst="rect">
              <a:avLst/>
            </a:prstGeom>
            <a:noFill/>
          </p:spPr>
          <p:txBody>
            <a:bodyPr wrap="square" rtlCol="0">
              <a:spAutoFit/>
            </a:bodyPr>
            <a:lstStyle/>
            <a:p>
              <a:pPr algn="ctr">
                <a:defRPr/>
              </a:pPr>
              <a:r>
                <a:rPr lang="zh-CN" altLang="en-US" sz="1000" b="1" kern="0" dirty="0" smtClean="0">
                  <a:solidFill>
                    <a:srgbClr val="000000"/>
                  </a:solidFill>
                  <a:latin typeface="+mn-ea"/>
                  <a:ea typeface="+mn-ea"/>
                </a:rPr>
                <a:t>校办企业</a:t>
              </a:r>
            </a:p>
          </p:txBody>
        </p:sp>
        <p:sp>
          <p:nvSpPr>
            <p:cNvPr id="14" name="TextBox 13"/>
            <p:cNvSpPr txBox="1"/>
            <p:nvPr/>
          </p:nvSpPr>
          <p:spPr>
            <a:xfrm>
              <a:off x="2926214" y="3727575"/>
              <a:ext cx="863566" cy="246221"/>
            </a:xfrm>
            <a:prstGeom prst="rect">
              <a:avLst/>
            </a:prstGeom>
            <a:noFill/>
          </p:spPr>
          <p:txBody>
            <a:bodyPr wrap="square" rtlCol="0">
              <a:spAutoFit/>
            </a:bodyPr>
            <a:lstStyle/>
            <a:p>
              <a:pPr algn="ctr">
                <a:defRPr/>
              </a:pPr>
              <a:r>
                <a:rPr lang="zh-CN" altLang="en-US" sz="1000" b="1" kern="0" dirty="0" smtClean="0">
                  <a:solidFill>
                    <a:srgbClr val="000000"/>
                  </a:solidFill>
                  <a:latin typeface="+mn-ea"/>
                  <a:ea typeface="+mn-ea"/>
                </a:rPr>
                <a:t>附属学校</a:t>
              </a:r>
            </a:p>
          </p:txBody>
        </p:sp>
        <p:sp>
          <p:nvSpPr>
            <p:cNvPr id="15" name="TextBox 14"/>
            <p:cNvSpPr txBox="1"/>
            <p:nvPr/>
          </p:nvSpPr>
          <p:spPr>
            <a:xfrm>
              <a:off x="2243922" y="3449318"/>
              <a:ext cx="863566" cy="246221"/>
            </a:xfrm>
            <a:prstGeom prst="rect">
              <a:avLst/>
            </a:prstGeom>
            <a:noFill/>
          </p:spPr>
          <p:txBody>
            <a:bodyPr wrap="square" rtlCol="0">
              <a:spAutoFit/>
            </a:bodyPr>
            <a:lstStyle/>
            <a:p>
              <a:pPr algn="ctr">
                <a:defRPr/>
              </a:pPr>
              <a:r>
                <a:rPr lang="zh-CN" altLang="en-US" sz="1000" b="1" kern="0" dirty="0" smtClean="0">
                  <a:solidFill>
                    <a:srgbClr val="000000"/>
                  </a:solidFill>
                  <a:latin typeface="+mn-ea"/>
                  <a:ea typeface="+mn-ea"/>
                </a:rPr>
                <a:t>分校</a:t>
              </a:r>
            </a:p>
          </p:txBody>
        </p:sp>
        <p:pic>
          <p:nvPicPr>
            <p:cNvPr id="43" name="Picture 2"/>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3307418" y="1995686"/>
              <a:ext cx="713270" cy="544600"/>
            </a:xfrm>
            <a:prstGeom prst="rect">
              <a:avLst/>
            </a:prstGeom>
            <a:noFill/>
            <a:ln w="9525">
              <a:noFill/>
              <a:miter lim="800000"/>
              <a:headEnd/>
              <a:tailEnd/>
            </a:ln>
          </p:spPr>
        </p:pic>
      </p:grpSp>
      <p:grpSp>
        <p:nvGrpSpPr>
          <p:cNvPr id="4" name="Group 57"/>
          <p:cNvGrpSpPr/>
          <p:nvPr/>
        </p:nvGrpSpPr>
        <p:grpSpPr>
          <a:xfrm>
            <a:off x="5292080" y="1450019"/>
            <a:ext cx="3456384" cy="2489883"/>
            <a:chOff x="8388348" y="1093630"/>
            <a:chExt cx="1771742" cy="2877980"/>
          </a:xfrm>
        </p:grpSpPr>
        <p:sp>
          <p:nvSpPr>
            <p:cNvPr id="54" name="圆角矩形 144"/>
            <p:cNvSpPr/>
            <p:nvPr/>
          </p:nvSpPr>
          <p:spPr bwMode="auto">
            <a:xfrm>
              <a:off x="8388350" y="1184426"/>
              <a:ext cx="1771740" cy="2787184"/>
            </a:xfrm>
            <a:prstGeom prst="roundRect">
              <a:avLst>
                <a:gd name="adj" fmla="val 5508"/>
              </a:avLst>
            </a:prstGeom>
            <a:solidFill>
              <a:srgbClr val="FFFFFF">
                <a:alpha val="70000"/>
              </a:srgbClr>
            </a:solidFill>
            <a:ln>
              <a:noFill/>
            </a:ln>
            <a:effectLst>
              <a:outerShdw blurRad="88900" algn="ctr" rotWithShape="0">
                <a:prstClr val="black">
                  <a:alpha val="8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lIns="0" rIns="0" anchor="ctr"/>
            <a:lstStyle/>
            <a:p>
              <a:pPr algn="ctr">
                <a:lnSpc>
                  <a:spcPct val="150000"/>
                </a:lnSpc>
              </a:pPr>
              <a:endParaRPr lang="zh-CN" altLang="en-US" sz="1400" kern="0" dirty="0">
                <a:solidFill>
                  <a:srgbClr val="000000">
                    <a:lumMod val="85000"/>
                    <a:lumOff val="15000"/>
                  </a:srgbClr>
                </a:solidFill>
                <a:latin typeface="华文细黑"/>
                <a:ea typeface="华文细黑"/>
              </a:endParaRPr>
            </a:p>
          </p:txBody>
        </p:sp>
        <p:sp>
          <p:nvSpPr>
            <p:cNvPr id="55" name="矩形 8"/>
            <p:cNvSpPr/>
            <p:nvPr/>
          </p:nvSpPr>
          <p:spPr bwMode="auto">
            <a:xfrm>
              <a:off x="8388348" y="1662766"/>
              <a:ext cx="1760095" cy="2308844"/>
            </a:xfrm>
            <a:prstGeom prst="rect">
              <a:avLst/>
            </a:prstGeom>
            <a:noFill/>
            <a:ln w="9525" cap="flat" cmpd="sng" algn="ctr">
              <a:noFill/>
              <a:prstDash val="solid"/>
              <a:round/>
              <a:headEnd type="none" w="med" len="med"/>
              <a:tailEnd type="none" w="med" len="med"/>
            </a:ln>
            <a:effectLst/>
          </p:spPr>
          <p:txBody>
            <a:bodyPr vert="horz" wrap="square" lIns="91386" tIns="45696" rIns="91386" bIns="45696" numCol="1" rtlCol="0" anchor="ctr" anchorCtr="0" compatLnSpc="1">
              <a:prstTxWarp prst="textNoShape">
                <a:avLst/>
              </a:prstTxWarp>
            </a:bodyPr>
            <a:lstStyle/>
            <a:p>
              <a:pPr marL="185738" indent="-185738">
                <a:lnSpc>
                  <a:spcPct val="150000"/>
                </a:lnSpc>
                <a:buClr>
                  <a:srgbClr val="990000"/>
                </a:buClr>
                <a:buSzPct val="60000"/>
                <a:buFont typeface="Wingdings" pitchFamily="2" charset="2"/>
                <a:buChar char="l"/>
              </a:pPr>
              <a:r>
                <a:rPr lang="en-US" altLang="zh-CN" sz="1400" b="1" dirty="0" smtClean="0">
                  <a:solidFill>
                    <a:srgbClr val="000000">
                      <a:lumMod val="85000"/>
                      <a:lumOff val="15000"/>
                    </a:srgbClr>
                  </a:solidFill>
                  <a:latin typeface="华文细黑"/>
                  <a:ea typeface="华文细黑"/>
                </a:rPr>
                <a:t>DC</a:t>
              </a:r>
              <a:r>
                <a:rPr lang="zh-CN" altLang="en-US" sz="1400" b="1" dirty="0" smtClean="0">
                  <a:solidFill>
                    <a:srgbClr val="C00000"/>
                  </a:solidFill>
                  <a:latin typeface="华文细黑"/>
                  <a:ea typeface="华文细黑"/>
                </a:rPr>
                <a:t>分层设计</a:t>
              </a:r>
              <a:r>
                <a:rPr lang="zh-CN" altLang="en-US" sz="1400" b="1" dirty="0" smtClean="0">
                  <a:solidFill>
                    <a:srgbClr val="000000">
                      <a:lumMod val="85000"/>
                      <a:lumOff val="15000"/>
                    </a:srgbClr>
                  </a:solidFill>
                  <a:latin typeface="华文细黑"/>
                  <a:ea typeface="华文细黑"/>
                </a:rPr>
                <a:t>、物理分散：校本部</a:t>
              </a:r>
              <a:r>
                <a:rPr lang="en-US" altLang="zh-CN" sz="1400" b="1" dirty="0" smtClean="0">
                  <a:solidFill>
                    <a:srgbClr val="000000">
                      <a:lumMod val="85000"/>
                      <a:lumOff val="15000"/>
                    </a:srgbClr>
                  </a:solidFill>
                  <a:latin typeface="华文细黑"/>
                  <a:ea typeface="华文细黑"/>
                </a:rPr>
                <a:t>DC</a:t>
              </a:r>
              <a:r>
                <a:rPr lang="zh-CN" altLang="en-US" sz="1400" b="1" dirty="0" smtClean="0">
                  <a:solidFill>
                    <a:srgbClr val="000000">
                      <a:lumMod val="85000"/>
                      <a:lumOff val="15000"/>
                    </a:srgbClr>
                  </a:solidFill>
                  <a:latin typeface="华文细黑"/>
                  <a:ea typeface="华文细黑"/>
                </a:rPr>
                <a:t>、分校</a:t>
              </a:r>
              <a:r>
                <a:rPr lang="en-US" altLang="zh-CN" sz="1400" b="1" dirty="0" smtClean="0">
                  <a:solidFill>
                    <a:srgbClr val="000000">
                      <a:lumMod val="85000"/>
                      <a:lumOff val="15000"/>
                    </a:srgbClr>
                  </a:solidFill>
                  <a:latin typeface="华文细黑"/>
                  <a:ea typeface="华文细黑"/>
                </a:rPr>
                <a:t>DC</a:t>
              </a:r>
              <a:r>
                <a:rPr lang="zh-CN" altLang="en-US" sz="1400" b="1" dirty="0" smtClean="0">
                  <a:solidFill>
                    <a:srgbClr val="000000">
                      <a:lumMod val="85000"/>
                      <a:lumOff val="15000"/>
                    </a:srgbClr>
                  </a:solidFill>
                  <a:latin typeface="华文细黑"/>
                  <a:ea typeface="华文细黑"/>
                </a:rPr>
                <a:t>、分支机构微型</a:t>
              </a:r>
              <a:r>
                <a:rPr lang="en-US" altLang="zh-CN" sz="1400" b="1" dirty="0" smtClean="0">
                  <a:solidFill>
                    <a:srgbClr val="000000">
                      <a:lumMod val="85000"/>
                      <a:lumOff val="15000"/>
                    </a:srgbClr>
                  </a:solidFill>
                  <a:latin typeface="华文细黑"/>
                  <a:ea typeface="华文细黑"/>
                </a:rPr>
                <a:t>DC</a:t>
              </a:r>
            </a:p>
            <a:p>
              <a:pPr marL="185738" indent="-185738">
                <a:lnSpc>
                  <a:spcPct val="150000"/>
                </a:lnSpc>
                <a:buClr>
                  <a:srgbClr val="990000"/>
                </a:buClr>
                <a:buSzPct val="60000"/>
                <a:buFont typeface="Wingdings" pitchFamily="2" charset="2"/>
                <a:buChar char="l"/>
              </a:pPr>
              <a:r>
                <a:rPr lang="zh-CN" altLang="en-US" sz="1400" b="1" dirty="0" smtClean="0">
                  <a:solidFill>
                    <a:srgbClr val="000000">
                      <a:lumMod val="85000"/>
                      <a:lumOff val="15000"/>
                    </a:srgbClr>
                  </a:solidFill>
                  <a:latin typeface="华文细黑"/>
                  <a:ea typeface="华文细黑"/>
                </a:rPr>
                <a:t>层内各子节点对等互联、互为备份</a:t>
              </a:r>
              <a:endParaRPr lang="en-US" altLang="zh-CN" sz="1400" b="1" dirty="0" smtClean="0">
                <a:solidFill>
                  <a:srgbClr val="000000">
                    <a:lumMod val="85000"/>
                    <a:lumOff val="15000"/>
                  </a:srgbClr>
                </a:solidFill>
                <a:latin typeface="华文细黑"/>
                <a:ea typeface="华文细黑"/>
              </a:endParaRPr>
            </a:p>
            <a:p>
              <a:pPr marL="185738" indent="-185738">
                <a:lnSpc>
                  <a:spcPct val="150000"/>
                </a:lnSpc>
                <a:buClr>
                  <a:srgbClr val="990000"/>
                </a:buClr>
                <a:buSzPct val="60000"/>
                <a:buFont typeface="Wingdings" pitchFamily="2" charset="2"/>
                <a:buChar char="l"/>
              </a:pPr>
              <a:r>
                <a:rPr lang="zh-CN" altLang="en-US" sz="1400" b="1" dirty="0" smtClean="0">
                  <a:solidFill>
                    <a:srgbClr val="000000">
                      <a:lumMod val="85000"/>
                      <a:lumOff val="15000"/>
                    </a:srgbClr>
                  </a:solidFill>
                  <a:latin typeface="华文细黑"/>
                  <a:ea typeface="华文细黑"/>
                </a:rPr>
                <a:t>全部资源</a:t>
              </a:r>
              <a:r>
                <a:rPr lang="zh-CN" altLang="en-US" sz="1400" b="1" dirty="0" smtClean="0">
                  <a:solidFill>
                    <a:srgbClr val="C00000"/>
                  </a:solidFill>
                  <a:latin typeface="华文细黑"/>
                  <a:ea typeface="华文细黑"/>
                </a:rPr>
                <a:t>统一</a:t>
              </a:r>
              <a:r>
                <a:rPr lang="zh-CN" altLang="en-US" sz="1400" b="1" dirty="0" smtClean="0">
                  <a:solidFill>
                    <a:srgbClr val="000000">
                      <a:lumMod val="85000"/>
                      <a:lumOff val="15000"/>
                    </a:srgbClr>
                  </a:solidFill>
                  <a:latin typeface="华文细黑"/>
                  <a:ea typeface="华文细黑"/>
                </a:rPr>
                <a:t>管理和调度</a:t>
              </a:r>
              <a:endParaRPr lang="en-US" altLang="zh-CN" sz="1400" b="1" dirty="0" smtClean="0">
                <a:solidFill>
                  <a:srgbClr val="000000">
                    <a:lumMod val="85000"/>
                    <a:lumOff val="15000"/>
                  </a:srgbClr>
                </a:solidFill>
                <a:latin typeface="华文细黑"/>
                <a:ea typeface="华文细黑"/>
              </a:endParaRPr>
            </a:p>
            <a:p>
              <a:pPr marL="185738" indent="-185738">
                <a:lnSpc>
                  <a:spcPct val="150000"/>
                </a:lnSpc>
                <a:buClr>
                  <a:srgbClr val="990000"/>
                </a:buClr>
                <a:buSzPct val="60000"/>
                <a:buFont typeface="Wingdings" pitchFamily="2" charset="2"/>
                <a:buChar char="l"/>
              </a:pPr>
              <a:r>
                <a:rPr lang="zh-CN" altLang="en-US" sz="1400" b="1" dirty="0" smtClean="0">
                  <a:solidFill>
                    <a:srgbClr val="000000">
                      <a:lumMod val="85000"/>
                      <a:lumOff val="15000"/>
                    </a:srgbClr>
                  </a:solidFill>
                  <a:latin typeface="华文细黑"/>
                  <a:ea typeface="华文细黑"/>
                </a:rPr>
                <a:t>用户</a:t>
              </a:r>
              <a:r>
                <a:rPr lang="zh-CN" altLang="en-US" sz="1400" b="1" dirty="0" smtClean="0">
                  <a:solidFill>
                    <a:srgbClr val="C00000"/>
                  </a:solidFill>
                  <a:latin typeface="华文细黑"/>
                  <a:ea typeface="华文细黑"/>
                </a:rPr>
                <a:t>就近接入</a:t>
              </a:r>
              <a:r>
                <a:rPr lang="zh-CN" altLang="en-US" sz="1400" b="1" dirty="0" smtClean="0">
                  <a:solidFill>
                    <a:srgbClr val="000000">
                      <a:lumMod val="85000"/>
                      <a:lumOff val="15000"/>
                    </a:srgbClr>
                  </a:solidFill>
                  <a:latin typeface="华文细黑"/>
                  <a:ea typeface="华文细黑"/>
                </a:rPr>
                <a:t>子节点，保证最优体验</a:t>
              </a:r>
              <a:endParaRPr lang="en-US" altLang="zh-CN" sz="1400" b="1" dirty="0" smtClean="0">
                <a:solidFill>
                  <a:srgbClr val="C00000"/>
                </a:solidFill>
                <a:latin typeface="华文细黑"/>
                <a:ea typeface="华文细黑"/>
              </a:endParaRPr>
            </a:p>
          </p:txBody>
        </p:sp>
        <p:sp>
          <p:nvSpPr>
            <p:cNvPr id="56" name="Rectangle 179"/>
            <p:cNvSpPr/>
            <p:nvPr/>
          </p:nvSpPr>
          <p:spPr>
            <a:xfrm>
              <a:off x="8388350" y="1093630"/>
              <a:ext cx="1771740" cy="713953"/>
            </a:xfrm>
            <a:prstGeom prst="round2SameRect">
              <a:avLst/>
            </a:prstGeom>
            <a:solidFill>
              <a:srgbClr val="C00000"/>
            </a:solidFill>
            <a:ln>
              <a:noFill/>
            </a:ln>
            <a:effectLst>
              <a:outerShdw blurRad="40000" dist="23000" dir="5400000" rotWithShape="0">
                <a:srgbClr val="000000">
                  <a:alpha val="35000"/>
                </a:srgbClr>
              </a:outerShdw>
            </a:effectLst>
          </p:spPr>
          <p:txBody>
            <a:bodyPr lIns="0" rIns="0" anchor="t"/>
            <a:lstStyle/>
            <a:p>
              <a:pPr algn="ctr">
                <a:lnSpc>
                  <a:spcPct val="150000"/>
                </a:lnSpc>
              </a:pPr>
              <a:r>
                <a:rPr lang="zh-CN" altLang="en-US" sz="2000" b="1" kern="0" dirty="0" smtClean="0">
                  <a:solidFill>
                    <a:srgbClr val="FFFFFF"/>
                  </a:solidFill>
                  <a:effectLst>
                    <a:outerShdw blurRad="38100" dist="38100" dir="2700000" algn="tl">
                      <a:srgbClr val="000000">
                        <a:alpha val="43137"/>
                      </a:srgbClr>
                    </a:outerShdw>
                  </a:effectLst>
                  <a:latin typeface="华文细黑"/>
                  <a:ea typeface="华文细黑"/>
                </a:rPr>
                <a:t>物理分散、逻辑集中</a:t>
              </a:r>
            </a:p>
          </p:txBody>
        </p:sp>
      </p:grpSp>
      <p:pic>
        <p:nvPicPr>
          <p:cNvPr id="44" name="图片 287" descr="MDC.jpg"/>
          <p:cNvPicPr>
            <a:picLocks noChangeAspect="1"/>
          </p:cNvPicPr>
          <p:nvPr/>
        </p:nvPicPr>
        <p:blipFill>
          <a:blip r:embed="rId6" cstate="email">
            <a:clrChange>
              <a:clrFrom>
                <a:srgbClr val="FFFEFF"/>
              </a:clrFrom>
              <a:clrTo>
                <a:srgbClr val="FFFEFF">
                  <a:alpha val="0"/>
                </a:srgbClr>
              </a:clrTo>
            </a:clrChange>
          </a:blip>
          <a:stretch>
            <a:fillRect/>
          </a:stretch>
        </p:blipFill>
        <p:spPr>
          <a:xfrm>
            <a:off x="3153553" y="3248659"/>
            <a:ext cx="201970" cy="335650"/>
          </a:xfrm>
          <a:prstGeom prst="rect">
            <a:avLst/>
          </a:prstGeom>
        </p:spPr>
      </p:pic>
      <p:sp>
        <p:nvSpPr>
          <p:cNvPr id="39" name="燕尾形 38"/>
          <p:cNvSpPr/>
          <p:nvPr/>
        </p:nvSpPr>
        <p:spPr bwMode="auto">
          <a:xfrm>
            <a:off x="6090411" y="1"/>
            <a:ext cx="1188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校园网</a:t>
            </a:r>
          </a:p>
        </p:txBody>
      </p:sp>
      <p:sp>
        <p:nvSpPr>
          <p:cNvPr id="40" name="燕尾形 39"/>
          <p:cNvSpPr/>
          <p:nvPr/>
        </p:nvSpPr>
        <p:spPr bwMode="auto">
          <a:xfrm>
            <a:off x="5012124" y="1"/>
            <a:ext cx="1224000" cy="275771"/>
          </a:xfrm>
          <a:prstGeom prst="chevron">
            <a:avLst/>
          </a:prstGeom>
          <a:solidFill>
            <a:srgbClr val="C00000"/>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solidFill>
                  <a:schemeClr val="bg1"/>
                </a:solidFill>
              </a:rPr>
              <a:t>教育云</a:t>
            </a:r>
            <a:endParaRPr lang="zh-CN" altLang="en-US" sz="1200" b="1" dirty="0">
              <a:solidFill>
                <a:schemeClr val="bg1"/>
              </a:solidFill>
            </a:endParaRPr>
          </a:p>
        </p:txBody>
      </p:sp>
      <p:sp>
        <p:nvSpPr>
          <p:cNvPr id="41" name="燕尾形 40"/>
          <p:cNvSpPr/>
          <p:nvPr/>
        </p:nvSpPr>
        <p:spPr bwMode="auto">
          <a:xfrm>
            <a:off x="7133135" y="1"/>
            <a:ext cx="1116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互动教室</a:t>
            </a:r>
            <a:endParaRPr lang="zh-CN" altLang="en-US" sz="1200" b="1" dirty="0"/>
          </a:p>
        </p:txBody>
      </p:sp>
      <p:sp>
        <p:nvSpPr>
          <p:cNvPr id="45" name="燕尾形 44"/>
          <p:cNvSpPr/>
          <p:nvPr/>
        </p:nvSpPr>
        <p:spPr bwMode="auto">
          <a:xfrm>
            <a:off x="8081130" y="1"/>
            <a:ext cx="1080000" cy="275771"/>
          </a:xfrm>
          <a:prstGeom prst="chevron">
            <a:avLst/>
          </a:prstGeom>
          <a:solidFill>
            <a:schemeClr val="bg2"/>
          </a:solidFill>
          <a:ln w="22225">
            <a:solidFill>
              <a:schemeClr val="tx1"/>
            </a:solidFill>
            <a:prstDash val="solid"/>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r>
              <a:rPr lang="zh-CN" altLang="en-US" sz="1200" b="1" dirty="0" smtClean="0"/>
              <a:t>移动学习</a:t>
            </a:r>
            <a:endParaRPr lang="zh-CN" altLang="en-US" sz="1200" b="1" dirty="0"/>
          </a:p>
        </p:txBody>
      </p:sp>
    </p:spTree>
  </p:cSld>
  <p:clrMapOvr>
    <a:masterClrMapping/>
  </p:clrMapOvr>
  <p:transition advClick="0" advTm="8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3FEEF855-4E2D-42A7-AA19-768DA1319C2E}"/>
</p:tagLst>
</file>

<file path=ppt/theme/theme1.xml><?xml version="1.0" encoding="utf-8"?>
<a:theme xmlns:a="http://schemas.openxmlformats.org/drawingml/2006/main" name="3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uawei Theme2">
  <a:themeElements>
    <a:clrScheme name="默认设计模板 2">
      <a:dk1>
        <a:srgbClr val="B2B2B2"/>
      </a:dk1>
      <a:lt1>
        <a:srgbClr val="FFFFFF"/>
      </a:lt1>
      <a:dk2>
        <a:srgbClr val="990000"/>
      </a:dk2>
      <a:lt2>
        <a:srgbClr val="2D2015"/>
      </a:lt2>
      <a:accent1>
        <a:srgbClr val="FFCC99"/>
      </a:accent1>
      <a:accent2>
        <a:srgbClr val="FFCC66"/>
      </a:accent2>
      <a:accent3>
        <a:srgbClr val="FFFFFF"/>
      </a:accent3>
      <a:accent4>
        <a:srgbClr val="979797"/>
      </a:accent4>
      <a:accent5>
        <a:srgbClr val="FFE2CA"/>
      </a:accent5>
      <a:accent6>
        <a:srgbClr val="E7B95C"/>
      </a:accent6>
      <a:hlink>
        <a:srgbClr val="FF9900"/>
      </a:hlink>
      <a:folHlink>
        <a:srgbClr val="9966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2"/>
          </a:solidFill>
        </a:ln>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square" rtlCol="0">
        <a:noAutofit/>
      </a:bodyPr>
      <a:lstStyle>
        <a:defPPr>
          <a:defRPr dirty="0"/>
        </a:defPPr>
      </a:lstStyle>
    </a:txDef>
  </a:objectDefaults>
  <a:extraClrSchemeLst>
    <a:extraClrScheme>
      <a:clrScheme name="默认设计模板 1">
        <a:dk1>
          <a:srgbClr val="B2B2B2"/>
        </a:dk1>
        <a:lt1>
          <a:srgbClr val="FFFFFF"/>
        </a:lt1>
        <a:dk2>
          <a:srgbClr val="990000"/>
        </a:dk2>
        <a:lt2>
          <a:srgbClr val="2D2015"/>
        </a:lt2>
        <a:accent1>
          <a:srgbClr val="99CCFF"/>
        </a:accent1>
        <a:accent2>
          <a:srgbClr val="669900"/>
        </a:accent2>
        <a:accent3>
          <a:srgbClr val="FFFFFF"/>
        </a:accent3>
        <a:accent4>
          <a:srgbClr val="979797"/>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默认设计模板 2">
        <a:dk1>
          <a:srgbClr val="B2B2B2"/>
        </a:dk1>
        <a:lt1>
          <a:srgbClr val="FFFFFF"/>
        </a:lt1>
        <a:dk2>
          <a:srgbClr val="990000"/>
        </a:dk2>
        <a:lt2>
          <a:srgbClr val="2D2015"/>
        </a:lt2>
        <a:accent1>
          <a:srgbClr val="FFCC99"/>
        </a:accent1>
        <a:accent2>
          <a:srgbClr val="FFCC66"/>
        </a:accent2>
        <a:accent3>
          <a:srgbClr val="FFFFFF"/>
        </a:accent3>
        <a:accent4>
          <a:srgbClr val="979797"/>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默认设计模板 4">
        <a:dk1>
          <a:srgbClr val="B2B2B2"/>
        </a:dk1>
        <a:lt1>
          <a:srgbClr val="FFFFFF"/>
        </a:lt1>
        <a:dk2>
          <a:srgbClr val="990000"/>
        </a:dk2>
        <a:lt2>
          <a:srgbClr val="2D2015"/>
        </a:lt2>
        <a:accent1>
          <a:srgbClr val="CCFF99"/>
        </a:accent1>
        <a:accent2>
          <a:srgbClr val="99CCCC"/>
        </a:accent2>
        <a:accent3>
          <a:srgbClr val="FFFFFF"/>
        </a:accent3>
        <a:accent4>
          <a:srgbClr val="979797"/>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默认设计模板 5">
        <a:dk1>
          <a:srgbClr val="B2B2B2"/>
        </a:dk1>
        <a:lt1>
          <a:srgbClr val="FFFFFF"/>
        </a:lt1>
        <a:dk2>
          <a:srgbClr val="990000"/>
        </a:dk2>
        <a:lt2>
          <a:srgbClr val="2D2015"/>
        </a:lt2>
        <a:accent1>
          <a:srgbClr val="FFCC66"/>
        </a:accent1>
        <a:accent2>
          <a:srgbClr val="FFCC99"/>
        </a:accent2>
        <a:accent3>
          <a:srgbClr val="FFFFFF"/>
        </a:accent3>
        <a:accent4>
          <a:srgbClr val="979797"/>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默认设计模板 6">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默认设计模板 7">
        <a:dk1>
          <a:srgbClr val="B2B2B2"/>
        </a:dk1>
        <a:lt1>
          <a:srgbClr val="FFFFFF"/>
        </a:lt1>
        <a:dk2>
          <a:srgbClr val="990000"/>
        </a:dk2>
        <a:lt2>
          <a:srgbClr val="2D2015"/>
        </a:lt2>
        <a:accent1>
          <a:srgbClr val="99CCCC"/>
        </a:accent1>
        <a:accent2>
          <a:srgbClr val="CCFF99"/>
        </a:accent2>
        <a:accent3>
          <a:srgbClr val="FFFFFF"/>
        </a:accent3>
        <a:accent4>
          <a:srgbClr val="979797"/>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默认设计模板 8">
        <a:dk1>
          <a:srgbClr val="B2B2B2"/>
        </a:dk1>
        <a:lt1>
          <a:srgbClr val="FFFFFF"/>
        </a:lt1>
        <a:dk2>
          <a:srgbClr val="990000"/>
        </a:dk2>
        <a:lt2>
          <a:srgbClr val="2D2015"/>
        </a:lt2>
        <a:accent1>
          <a:srgbClr val="99CCCC"/>
        </a:accent1>
        <a:accent2>
          <a:srgbClr val="CCFF99"/>
        </a:accent2>
        <a:accent3>
          <a:srgbClr val="FFFFFF"/>
        </a:accent3>
        <a:accent4>
          <a:srgbClr val="979797"/>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默认设计模板 9">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默认设计模板 10">
        <a:dk1>
          <a:srgbClr val="B2B2B2"/>
        </a:dk1>
        <a:lt1>
          <a:srgbClr val="FFFFFF"/>
        </a:lt1>
        <a:dk2>
          <a:srgbClr val="990000"/>
        </a:dk2>
        <a:lt2>
          <a:srgbClr val="2D2015"/>
        </a:lt2>
        <a:accent1>
          <a:srgbClr val="FFCC66"/>
        </a:accent1>
        <a:accent2>
          <a:srgbClr val="FFCC99"/>
        </a:accent2>
        <a:accent3>
          <a:srgbClr val="FFFFFF"/>
        </a:accent3>
        <a:accent4>
          <a:srgbClr val="979797"/>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默认设计模板 11">
        <a:dk1>
          <a:srgbClr val="B2B2B2"/>
        </a:dk1>
        <a:lt1>
          <a:srgbClr val="FFFFFF"/>
        </a:lt1>
        <a:dk2>
          <a:srgbClr val="990000"/>
        </a:dk2>
        <a:lt2>
          <a:srgbClr val="2D2015"/>
        </a:lt2>
        <a:accent1>
          <a:srgbClr val="FFCC66"/>
        </a:accent1>
        <a:accent2>
          <a:srgbClr val="FFCC99"/>
        </a:accent2>
        <a:accent3>
          <a:srgbClr val="FFFFFF"/>
        </a:accent3>
        <a:accent4>
          <a:srgbClr val="979797"/>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默认设计模板 12">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默认设计模板 13">
        <a:dk1>
          <a:srgbClr val="B2B2B2"/>
        </a:dk1>
        <a:lt1>
          <a:srgbClr val="FFFFFF"/>
        </a:lt1>
        <a:dk2>
          <a:srgbClr val="990000"/>
        </a:dk2>
        <a:lt2>
          <a:srgbClr val="2D2015"/>
        </a:lt2>
        <a:accent1>
          <a:srgbClr val="99CCCC"/>
        </a:accent1>
        <a:accent2>
          <a:srgbClr val="CCFF99"/>
        </a:accent2>
        <a:accent3>
          <a:srgbClr val="FFFFFF"/>
        </a:accent3>
        <a:accent4>
          <a:srgbClr val="979797"/>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noFill/>
        <a:ln w="381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136956</TotalTime>
  <Words>5627</Words>
  <Application>Microsoft Office PowerPoint</Application>
  <PresentationFormat>全屏显示(16:9)</PresentationFormat>
  <Paragraphs>1025</Paragraphs>
  <Slides>42</Slides>
  <Notes>26</Notes>
  <HiddenSlides>0</HiddenSlides>
  <MMClips>0</MMClips>
  <ScaleCrop>false</ScaleCrop>
  <HeadingPairs>
    <vt:vector size="4" baseType="variant">
      <vt:variant>
        <vt:lpstr>主题</vt:lpstr>
      </vt:variant>
      <vt:variant>
        <vt:i4>9</vt:i4>
      </vt:variant>
      <vt:variant>
        <vt:lpstr>幻灯片标题</vt:lpstr>
      </vt:variant>
      <vt:variant>
        <vt:i4>42</vt:i4>
      </vt:variant>
    </vt:vector>
  </HeadingPairs>
  <TitlesOfParts>
    <vt:vector size="51" baseType="lpstr">
      <vt:lpstr>3_主题1</vt:lpstr>
      <vt:lpstr>20_主题1</vt:lpstr>
      <vt:lpstr>21_主题1</vt:lpstr>
      <vt:lpstr>2_自定义设计方案</vt:lpstr>
      <vt:lpstr>Huawei Theme2</vt:lpstr>
      <vt:lpstr>10_主题1</vt:lpstr>
      <vt:lpstr>9_主题1</vt:lpstr>
      <vt:lpstr>30_主题1</vt:lpstr>
      <vt:lpstr>36_主题1</vt:lpstr>
      <vt:lpstr>幻灯片 1</vt:lpstr>
      <vt:lpstr>理解</vt:lpstr>
      <vt:lpstr>幻灯片 3</vt:lpstr>
      <vt:lpstr>幻灯片 4</vt:lpstr>
      <vt:lpstr>幻灯片 5</vt:lpstr>
      <vt:lpstr>幻灯片 6</vt:lpstr>
      <vt:lpstr>幻灯片 7</vt:lpstr>
      <vt:lpstr>四层次布局支撑智慧校园建设</vt:lpstr>
      <vt:lpstr>分布式云数据中心构建大学教育云</vt:lpstr>
      <vt:lpstr>大学教育云解决方案架构</vt:lpstr>
      <vt:lpstr>华为云操作系统 FusionSphere：综合性能业界领先</vt:lpstr>
      <vt:lpstr>模块化数据中心让教育云快速部署、灵活扩展</vt:lpstr>
      <vt:lpstr>应对高校大量、短时、高并发需求</vt:lpstr>
      <vt:lpstr>幻灯片 14</vt:lpstr>
      <vt:lpstr>校园网络发展带来的新挑战</vt:lpstr>
      <vt:lpstr>应对挑战 —— 校园网络向精细化运营转身</vt:lpstr>
      <vt:lpstr>大学精细化运营网改案例</vt:lpstr>
      <vt:lpstr>有线用户IPv4/IPv6认证方案</vt:lpstr>
      <vt:lpstr>无线用户IPv4/IPv6认证方案</vt:lpstr>
      <vt:lpstr>一次认证两级管控</vt:lpstr>
      <vt:lpstr>创新的计费方式——按目的地址计费DAA</vt:lpstr>
      <vt:lpstr>用户行为追踪溯源</vt:lpstr>
      <vt:lpstr>特殊业务流量识别与管控（P2P、游戏网站、非法网站）</vt:lpstr>
      <vt:lpstr>无线宽带: 业界吞吐率No.1 提升覆盖效率20%</vt:lpstr>
      <vt:lpstr>幻灯片 25</vt:lpstr>
      <vt:lpstr>华为统一运维管理解决方案</vt:lpstr>
      <vt:lpstr>华为远程互动教室解决方案：智能、绿色、简洁</vt:lpstr>
      <vt:lpstr>远程互动教室：支持多种场景的多媒体教室</vt:lpstr>
      <vt:lpstr>多媒体教室应用</vt:lpstr>
      <vt:lpstr>幻灯片 30</vt:lpstr>
      <vt:lpstr>幻灯片 31</vt:lpstr>
      <vt:lpstr>信赖</vt:lpstr>
      <vt:lpstr>幻灯片 33</vt:lpstr>
      <vt:lpstr>华为ICT认证培训体系</vt:lpstr>
      <vt:lpstr>幻灯片 35</vt:lpstr>
      <vt:lpstr>世界最大教育科研网项目——华为助力CERNET全面提速</vt:lpstr>
      <vt:lpstr>华为BRAS助力中南财大构建智能IP传输平台</vt:lpstr>
      <vt:lpstr>万兆云园区---中山大学打造第二代数字化校园</vt:lpstr>
      <vt:lpstr>幻灯片 39</vt:lpstr>
      <vt:lpstr>华为 长期可信赖的ICT合作伙伴</vt:lpstr>
      <vt:lpstr>幻灯片 41</vt:lpstr>
      <vt:lpstr> 感谢您长期的关心与支持！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MC SYSTEM</dc:creator>
  <cp:lastModifiedBy>k00111437</cp:lastModifiedBy>
  <cp:revision>10283</cp:revision>
  <dcterms:created xsi:type="dcterms:W3CDTF">2010-09-30T06:00:50Z</dcterms:created>
  <dcterms:modified xsi:type="dcterms:W3CDTF">2013-05-24T06:17:59Z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(4)8GNoRYUtPc/kdLZfiYJrHg8lCwuooLSw7xyNK5B6REAlzmGLdRyBmBcS2Lu1T3OR3ZP8hVVRH+p51nRuUXDKnAsMXyFAB1nha0oCt/swHAlUYjwahfUmES4siBMI4+rtHJz2N2z6lI73mXnV87ltmCph5+aPfgkQpqh72BlIorMO9aVfbayV+gIEv6T4Y3785SKKT5mdFkSOF6YaNIXUiYo8wUdvwYm0J4qqfnKN5n2t4vlk</vt:lpwstr>
  </property>
  <property fmtid="{D5CDD505-2E9C-101B-9397-08002B2CF9AE}" pid="3" name="_ms_pID_7253431">
    <vt:lpwstr>XCIvIuTDPzCWRwRxfOEO31XFjJb3rn+hIrx48gC25Oq7ilr9JTKpFwXOZM6Kdc3hauW7oz0fvhgED2D7urLApbEmfWVk7YIO42Gx0b8fUOSuFAKt9Pt0+Zbq2c/Ya3GIOB8vNeLSUqLPilHWmb8gxSncEFTVCffbucbkbp2f3TAdWjMrKv5kEhExx90BfRF4UOU4b7cmq3YF9UX84TfB4ThZiQ2Fca4vYxpySt3Xe+V1FSZz</vt:lpwstr>
  </property>
  <property fmtid="{D5CDD505-2E9C-101B-9397-08002B2CF9AE}" pid="4" name="_ms_pID_7253432">
    <vt:lpwstr>fIcl+bSA/iCbn+QnSy25qsgnDwKZ5NOMTWySwuhY+VcD4EDqF0VA9FtdTWQIhOEKzhL1WcoVHp+bADqAeD+NnlHohad+XSAO9ac/EJhHEUys55MKUsewauR1HjHuMWa15JfLzErkRZJE07pGAWn41QOhDqdZ1KR7bK28Nhyxao/zGq9fQWcsITGx++LRllHqjH4dQvel8iW+HYbHqaJQpakG0+ClIzvwMErEuLwW9KX+akyR</vt:lpwstr>
  </property>
  <property fmtid="{D5CDD505-2E9C-101B-9397-08002B2CF9AE}" pid="5" name="sflag">
    <vt:lpwstr>1369313237</vt:lpwstr>
  </property>
  <property fmtid="{D5CDD505-2E9C-101B-9397-08002B2CF9AE}" pid="6" name="_ms_pID_7253433">
    <vt:lpwstr>TRVYMVxnaucpf+gDgWOazRJK119/OntP6iXh9uJGg81mBBRvbYAiHUTws6+bb4qkO5XEsLC3BmKk+NZiMs+Zj271l6nUbXapLb55qUHKI0yoRZoPf/HuNAM/ie7JSaNAOQM+w9PjCnCxFjjHwnynDt/NB4WlSshagNLdUPxveuHwF46x5CYftLdtmKsQuPH7bAxalA==</vt:lpwstr>
  </property>
</Properties>
</file>