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665" r:id="rId2"/>
    <p:sldId id="606" r:id="rId3"/>
    <p:sldId id="821" r:id="rId4"/>
    <p:sldId id="608" r:id="rId5"/>
    <p:sldId id="609" r:id="rId6"/>
    <p:sldId id="834" r:id="rId7"/>
    <p:sldId id="610" r:id="rId8"/>
    <p:sldId id="916" r:id="rId9"/>
    <p:sldId id="917" r:id="rId10"/>
    <p:sldId id="967" r:id="rId11"/>
    <p:sldId id="859" r:id="rId12"/>
    <p:sldId id="978" r:id="rId13"/>
    <p:sldId id="979" r:id="rId14"/>
    <p:sldId id="980" r:id="rId15"/>
    <p:sldId id="887" r:id="rId16"/>
    <p:sldId id="926" r:id="rId17"/>
    <p:sldId id="929" r:id="rId18"/>
    <p:sldId id="968" r:id="rId19"/>
    <p:sldId id="927" r:id="rId20"/>
    <p:sldId id="991" r:id="rId21"/>
    <p:sldId id="959" r:id="rId22"/>
    <p:sldId id="960" r:id="rId23"/>
    <p:sldId id="961" r:id="rId24"/>
    <p:sldId id="984" r:id="rId25"/>
    <p:sldId id="981" r:id="rId26"/>
    <p:sldId id="983" r:id="rId27"/>
    <p:sldId id="985" r:id="rId28"/>
    <p:sldId id="986" r:id="rId29"/>
    <p:sldId id="982" r:id="rId30"/>
    <p:sldId id="940" r:id="rId31"/>
    <p:sldId id="942" r:id="rId32"/>
    <p:sldId id="943" r:id="rId33"/>
    <p:sldId id="955" r:id="rId34"/>
    <p:sldId id="953" r:id="rId35"/>
    <p:sldId id="852" r:id="rId36"/>
    <p:sldId id="937" r:id="rId37"/>
    <p:sldId id="938" r:id="rId38"/>
    <p:sldId id="987" r:id="rId39"/>
    <p:sldId id="975" r:id="rId40"/>
    <p:sldId id="853" r:id="rId41"/>
    <p:sldId id="935" r:id="rId42"/>
    <p:sldId id="973" r:id="rId43"/>
    <p:sldId id="974" r:id="rId44"/>
    <p:sldId id="988" r:id="rId45"/>
    <p:sldId id="932" r:id="rId46"/>
    <p:sldId id="990" r:id="rId47"/>
    <p:sldId id="989" r:id="rId48"/>
    <p:sldId id="912" r:id="rId49"/>
    <p:sldId id="914" r:id="rId50"/>
    <p:sldId id="976" r:id="rId51"/>
    <p:sldId id="604" r:id="rId52"/>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777777"/>
    <a:srgbClr val="000000"/>
    <a:srgbClr val="A5C249"/>
    <a:srgbClr val="89A22E"/>
    <a:srgbClr val="FFFFFF"/>
    <a:srgbClr val="FF9933"/>
    <a:srgbClr val="993300"/>
    <a:srgbClr val="014C8D"/>
    <a:srgbClr val="05D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6" autoAdjust="0"/>
    <p:restoredTop sz="92857" autoAdjust="0"/>
  </p:normalViewPr>
  <p:slideViewPr>
    <p:cSldViewPr>
      <p:cViewPr varScale="1">
        <p:scale>
          <a:sx n="74" d="100"/>
          <a:sy n="74" d="100"/>
        </p:scale>
        <p:origin x="31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4" d="100"/>
          <a:sy n="74" d="100"/>
        </p:scale>
        <p:origin x="-1476" y="-90"/>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4887" tIns="47444" rIns="94887" bIns="47444"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4887" tIns="47444" rIns="94887" bIns="47444" rtlCol="0"/>
          <a:lstStyle>
            <a:lvl1pPr algn="r" fontAlgn="auto">
              <a:spcBef>
                <a:spcPts val="0"/>
              </a:spcBef>
              <a:spcAft>
                <a:spcPts val="0"/>
              </a:spcAft>
              <a:defRPr sz="1200">
                <a:latin typeface="+mn-lt"/>
                <a:ea typeface="+mn-ea"/>
              </a:defRPr>
            </a:lvl1pPr>
          </a:lstStyle>
          <a:p>
            <a:pPr>
              <a:defRPr/>
            </a:pPr>
            <a:fld id="{CD88429E-5E05-47FA-885E-102E6E299AEB}" type="datetimeFigureOut">
              <a:rPr lang="zh-CN" altLang="en-US"/>
              <a:pPr>
                <a:defRPr/>
              </a:pPr>
              <a:t>2014/10/18</a:t>
            </a:fld>
            <a:endParaRPr lang="zh-CN" altLang="en-US"/>
          </a:p>
        </p:txBody>
      </p:sp>
      <p:sp>
        <p:nvSpPr>
          <p:cNvPr id="4" name="页脚占位符 3"/>
          <p:cNvSpPr>
            <a:spLocks noGrp="1"/>
          </p:cNvSpPr>
          <p:nvPr>
            <p:ph type="ftr" sz="quarter" idx="2"/>
          </p:nvPr>
        </p:nvSpPr>
        <p:spPr>
          <a:xfrm>
            <a:off x="0" y="9720263"/>
            <a:ext cx="3076575" cy="511175"/>
          </a:xfrm>
          <a:prstGeom prst="rect">
            <a:avLst/>
          </a:prstGeom>
        </p:spPr>
        <p:txBody>
          <a:bodyPr vert="horz" lIns="94887" tIns="47444" rIns="94887" bIns="47444"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4021138" y="9720263"/>
            <a:ext cx="3076575" cy="511175"/>
          </a:xfrm>
          <a:prstGeom prst="rect">
            <a:avLst/>
          </a:prstGeom>
        </p:spPr>
        <p:txBody>
          <a:bodyPr vert="horz" wrap="square" lIns="94887" tIns="47444" rIns="94887" bIns="47444" numCol="1" anchor="b" anchorCtr="0" compatLnSpc="1">
            <a:prstTxWarp prst="textNoShape">
              <a:avLst/>
            </a:prstTxWarp>
          </a:bodyPr>
          <a:lstStyle>
            <a:lvl1pPr algn="r">
              <a:defRPr sz="1200">
                <a:latin typeface="Calibri" panose="020F0502020204030204" pitchFamily="34" charset="0"/>
              </a:defRPr>
            </a:lvl1pPr>
          </a:lstStyle>
          <a:p>
            <a:fld id="{DCC62FAE-60CD-474C-BED6-9C8A10B9C9A9}" type="slidenum">
              <a:rPr lang="zh-CN" altLang="en-US"/>
              <a:pPr/>
              <a:t>‹#›</a:t>
            </a:fld>
            <a:endParaRPr lang="zh-CN" altLang="en-US"/>
          </a:p>
        </p:txBody>
      </p:sp>
    </p:spTree>
    <p:extLst>
      <p:ext uri="{BB962C8B-B14F-4D97-AF65-F5344CB8AC3E}">
        <p14:creationId xmlns:p14="http://schemas.microsoft.com/office/powerpoint/2010/main" val="1788277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4887" tIns="47444" rIns="94887" bIns="47444"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4021138" y="0"/>
            <a:ext cx="3076575" cy="511175"/>
          </a:xfrm>
          <a:prstGeom prst="rect">
            <a:avLst/>
          </a:prstGeom>
        </p:spPr>
        <p:txBody>
          <a:bodyPr vert="horz" lIns="94887" tIns="47444" rIns="94887" bIns="47444" rtlCol="0"/>
          <a:lstStyle>
            <a:lvl1pPr algn="r" fontAlgn="auto">
              <a:spcBef>
                <a:spcPts val="0"/>
              </a:spcBef>
              <a:spcAft>
                <a:spcPts val="0"/>
              </a:spcAft>
              <a:defRPr sz="1200">
                <a:latin typeface="+mn-lt"/>
                <a:ea typeface="+mn-ea"/>
              </a:defRPr>
            </a:lvl1pPr>
          </a:lstStyle>
          <a:p>
            <a:pPr>
              <a:defRPr/>
            </a:pPr>
            <a:fld id="{3A9A4FC1-2F80-4BF0-84AE-79F3C3844497}" type="datetimeFigureOut">
              <a:rPr lang="zh-CN" altLang="en-US"/>
              <a:pPr>
                <a:defRPr/>
              </a:pPr>
              <a:t>2014/10/18</a:t>
            </a:fld>
            <a:endParaRPr lang="zh-CN" altLang="en-US"/>
          </a:p>
        </p:txBody>
      </p:sp>
      <p:sp>
        <p:nvSpPr>
          <p:cNvPr id="4" name="幻灯片图像占位符 3"/>
          <p:cNvSpPr>
            <a:spLocks noGrp="1" noRot="1" noChangeAspect="1"/>
          </p:cNvSpPr>
          <p:nvPr>
            <p:ph type="sldImg" idx="2"/>
          </p:nvPr>
        </p:nvSpPr>
        <p:spPr>
          <a:xfrm>
            <a:off x="990600" y="766763"/>
            <a:ext cx="5118100" cy="3840162"/>
          </a:xfrm>
          <a:prstGeom prst="rect">
            <a:avLst/>
          </a:prstGeom>
          <a:noFill/>
          <a:ln w="12700">
            <a:solidFill>
              <a:prstClr val="black"/>
            </a:solidFill>
          </a:ln>
        </p:spPr>
        <p:txBody>
          <a:bodyPr vert="horz" lIns="94887" tIns="47444" rIns="94887" bIns="47444" rtlCol="0" anchor="ctr"/>
          <a:lstStyle/>
          <a:p>
            <a:pPr lvl="0"/>
            <a:endParaRPr lang="zh-CN" altLang="en-US" noProof="0"/>
          </a:p>
        </p:txBody>
      </p:sp>
      <p:sp>
        <p:nvSpPr>
          <p:cNvPr id="5" name="备注占位符 4"/>
          <p:cNvSpPr>
            <a:spLocks noGrp="1"/>
          </p:cNvSpPr>
          <p:nvPr>
            <p:ph type="body" sz="quarter" idx="3"/>
          </p:nvPr>
        </p:nvSpPr>
        <p:spPr>
          <a:xfrm>
            <a:off x="709613" y="4860925"/>
            <a:ext cx="5680075" cy="4606925"/>
          </a:xfrm>
          <a:prstGeom prst="rect">
            <a:avLst/>
          </a:prstGeom>
        </p:spPr>
        <p:txBody>
          <a:bodyPr vert="horz" lIns="94887" tIns="47444" rIns="94887" bIns="47444"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720263"/>
            <a:ext cx="3076575" cy="511175"/>
          </a:xfrm>
          <a:prstGeom prst="rect">
            <a:avLst/>
          </a:prstGeom>
        </p:spPr>
        <p:txBody>
          <a:bodyPr vert="horz" lIns="94887" tIns="47444" rIns="94887" bIns="47444"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1138" y="9720263"/>
            <a:ext cx="3076575" cy="511175"/>
          </a:xfrm>
          <a:prstGeom prst="rect">
            <a:avLst/>
          </a:prstGeom>
        </p:spPr>
        <p:txBody>
          <a:bodyPr vert="horz" wrap="square" lIns="94887" tIns="47444" rIns="94887" bIns="47444" numCol="1" anchor="b" anchorCtr="0" compatLnSpc="1">
            <a:prstTxWarp prst="textNoShape">
              <a:avLst/>
            </a:prstTxWarp>
          </a:bodyPr>
          <a:lstStyle>
            <a:lvl1pPr algn="r">
              <a:defRPr sz="1200">
                <a:latin typeface="Calibri" panose="020F0502020204030204" pitchFamily="34" charset="0"/>
              </a:defRPr>
            </a:lvl1pPr>
          </a:lstStyle>
          <a:p>
            <a:fld id="{627128FA-9100-483C-927C-99C47639D25E}" type="slidenum">
              <a:rPr lang="zh-CN" altLang="en-US"/>
              <a:pPr/>
              <a:t>‹#›</a:t>
            </a:fld>
            <a:endParaRPr lang="zh-CN" altLang="en-US"/>
          </a:p>
        </p:txBody>
      </p:sp>
    </p:spTree>
    <p:extLst>
      <p:ext uri="{BB962C8B-B14F-4D97-AF65-F5344CB8AC3E}">
        <p14:creationId xmlns:p14="http://schemas.microsoft.com/office/powerpoint/2010/main" val="32178567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solidFill>
                <a:srgbClr val="FF0000"/>
              </a:solidFill>
            </a:endParaRPr>
          </a:p>
        </p:txBody>
      </p:sp>
      <p:sp>
        <p:nvSpPr>
          <p:cNvPr id="46084" name="灯片编号占位符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10CCD8E-B25A-4472-B47F-233194277484}" type="slidenum">
              <a:rPr lang="zh-CN" altLang="en-US">
                <a:latin typeface="Calibri" panose="020F0502020204030204" pitchFamily="34" charset="0"/>
              </a:rPr>
              <a:pPr eaLnBrk="1" hangingPunct="1"/>
              <a:t>1</a:t>
            </a:fld>
            <a:endParaRPr lang="zh-CN" altLang="en-US">
              <a:latin typeface="Calibri" panose="020F0502020204030204" pitchFamily="34" charset="0"/>
            </a:endParaRPr>
          </a:p>
        </p:txBody>
      </p:sp>
    </p:spTree>
    <p:extLst>
      <p:ext uri="{BB962C8B-B14F-4D97-AF65-F5344CB8AC3E}">
        <p14:creationId xmlns:p14="http://schemas.microsoft.com/office/powerpoint/2010/main" val="404782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把建立新型校园学习生态系统列入了江南大学信息化建设规划中</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17</a:t>
            </a:fld>
            <a:endParaRPr lang="zh-CN" altLang="en-US"/>
          </a:p>
        </p:txBody>
      </p:sp>
    </p:spTree>
    <p:extLst>
      <p:ext uri="{BB962C8B-B14F-4D97-AF65-F5344CB8AC3E}">
        <p14:creationId xmlns:p14="http://schemas.microsoft.com/office/powerpoint/2010/main" val="241727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物联网、信息化、专家系统。云计算，云服务和云存储，完成互联互通和共享。</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18</a:t>
            </a:fld>
            <a:endParaRPr lang="zh-CN" altLang="en-US"/>
          </a:p>
        </p:txBody>
      </p:sp>
    </p:spTree>
    <p:extLst>
      <p:ext uri="{BB962C8B-B14F-4D97-AF65-F5344CB8AC3E}">
        <p14:creationId xmlns:p14="http://schemas.microsoft.com/office/powerpoint/2010/main" val="2622833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基于学习生态系统。我们认为，</a:t>
            </a:r>
            <a:r>
              <a:rPr lang="zh-CN" altLang="zh-CN" sz="1200" kern="1200" dirty="0" smtClean="0">
                <a:solidFill>
                  <a:schemeClr val="tx1"/>
                </a:solidFill>
                <a:effectLst/>
                <a:latin typeface="+mn-lt"/>
                <a:ea typeface="+mn-ea"/>
                <a:cs typeface="+mn-cs"/>
              </a:rPr>
              <a:t>教育之所以能实现，在于，在一定的环境中（学校），借助特定的平台和渠道（课堂），采用多样化的手段（教学方法），实现知识和思想，从教育者向被教育者的转移</a:t>
            </a:r>
            <a:r>
              <a:rPr lang="zh-CN" altLang="en-US" sz="1200" kern="1200" dirty="0" smtClean="0">
                <a:solidFill>
                  <a:schemeClr val="tx1"/>
                </a:solidFill>
                <a:effectLst/>
                <a:latin typeface="+mn-lt"/>
                <a:ea typeface="+mn-ea"/>
                <a:cs typeface="+mn-cs"/>
              </a:rPr>
              <a:t>。教育信息化的借力点就在教育环境、平台和手段，可以有针对性开展物理环境、公共平台和教学手段的信息化。所以我们智慧校园的建设的重点在</a:t>
            </a:r>
            <a:r>
              <a:rPr lang="en-US" altLang="zh-CN" sz="1200" kern="1200" dirty="0" smtClean="0">
                <a:solidFill>
                  <a:schemeClr val="tx1"/>
                </a:solidFill>
                <a:effectLst/>
                <a:latin typeface="+mn-lt"/>
                <a:ea typeface="+mn-ea"/>
                <a:cs typeface="+mn-cs"/>
              </a:rPr>
              <a:t>4</a:t>
            </a:r>
            <a:r>
              <a:rPr lang="zh-CN" altLang="en-US" sz="1200" kern="1200" dirty="0" smtClean="0">
                <a:solidFill>
                  <a:schemeClr val="tx1"/>
                </a:solidFill>
                <a:effectLst/>
                <a:latin typeface="+mn-lt"/>
                <a:ea typeface="+mn-ea"/>
                <a:cs typeface="+mn-cs"/>
              </a:rPr>
              <a:t>个方面。</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19</a:t>
            </a:fld>
            <a:endParaRPr lang="zh-CN" altLang="en-US"/>
          </a:p>
        </p:txBody>
      </p:sp>
    </p:spTree>
    <p:extLst>
      <p:ext uri="{BB962C8B-B14F-4D97-AF65-F5344CB8AC3E}">
        <p14:creationId xmlns:p14="http://schemas.microsoft.com/office/powerpoint/2010/main" val="381254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智慧校园特征，有环境、资源、有人，有人与人之间和人与环境之间的交互。</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20</a:t>
            </a:fld>
            <a:endParaRPr lang="zh-CN" altLang="en-US"/>
          </a:p>
        </p:txBody>
      </p:sp>
    </p:spTree>
    <p:extLst>
      <p:ext uri="{BB962C8B-B14F-4D97-AF65-F5344CB8AC3E}">
        <p14:creationId xmlns:p14="http://schemas.microsoft.com/office/powerpoint/2010/main" val="342833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此几页</a:t>
            </a:r>
            <a:r>
              <a:rPr lang="zh-CN" altLang="en-US" smtClean="0"/>
              <a:t>作为技术</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21</a:t>
            </a:fld>
            <a:endParaRPr lang="zh-CN" altLang="en-US"/>
          </a:p>
        </p:txBody>
      </p:sp>
    </p:spTree>
    <p:extLst>
      <p:ext uri="{BB962C8B-B14F-4D97-AF65-F5344CB8AC3E}">
        <p14:creationId xmlns:p14="http://schemas.microsoft.com/office/powerpoint/2010/main" val="3255701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25</a:t>
            </a:fld>
            <a:endParaRPr lang="zh-CN" altLang="en-US"/>
          </a:p>
        </p:txBody>
      </p:sp>
    </p:spTree>
    <p:extLst>
      <p:ext uri="{BB962C8B-B14F-4D97-AF65-F5344CB8AC3E}">
        <p14:creationId xmlns:p14="http://schemas.microsoft.com/office/powerpoint/2010/main" val="49058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加强信息化基础设施建设。</a:t>
            </a:r>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26</a:t>
            </a:fld>
            <a:endParaRPr lang="zh-CN" altLang="en-US"/>
          </a:p>
        </p:txBody>
      </p:sp>
    </p:spTree>
    <p:extLst>
      <p:ext uri="{BB962C8B-B14F-4D97-AF65-F5344CB8AC3E}">
        <p14:creationId xmlns:p14="http://schemas.microsoft.com/office/powerpoint/2010/main" val="416853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学习环境的信息化改造，教室始终是最关键的和最重要的。根据教育教学发展的要求，学校在教学楼中大规模建设“智慧教室”。</a:t>
            </a:r>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27</a:t>
            </a:fld>
            <a:endParaRPr lang="zh-CN" altLang="en-US"/>
          </a:p>
        </p:txBody>
      </p:sp>
    </p:spTree>
    <p:extLst>
      <p:ext uri="{BB962C8B-B14F-4D97-AF65-F5344CB8AC3E}">
        <p14:creationId xmlns:p14="http://schemas.microsoft.com/office/powerpoint/2010/main" val="42272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28</a:t>
            </a:fld>
            <a:endParaRPr lang="zh-CN" altLang="en-US"/>
          </a:p>
        </p:txBody>
      </p:sp>
    </p:spTree>
    <p:extLst>
      <p:ext uri="{BB962C8B-B14F-4D97-AF65-F5344CB8AC3E}">
        <p14:creationId xmlns:p14="http://schemas.microsoft.com/office/powerpoint/2010/main" val="212832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29</a:t>
            </a:fld>
            <a:endParaRPr lang="zh-CN" altLang="en-US"/>
          </a:p>
        </p:txBody>
      </p:sp>
    </p:spTree>
    <p:extLst>
      <p:ext uri="{BB962C8B-B14F-4D97-AF65-F5344CB8AC3E}">
        <p14:creationId xmlns:p14="http://schemas.microsoft.com/office/powerpoint/2010/main" val="272394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物联感知，智慧校园</a:t>
            </a:r>
            <a:r>
              <a:rPr lang="zh-CN" altLang="en-US" baseline="0" dirty="0" smtClean="0"/>
              <a:t>                         </a:t>
            </a:r>
            <a:endParaRPr lang="zh-CN" altLang="en-US" dirty="0" smtClean="0"/>
          </a:p>
        </p:txBody>
      </p:sp>
      <p:sp>
        <p:nvSpPr>
          <p:cNvPr id="18435" name="灯片编号占位符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9B616B-35BD-4BB4-A8D7-30E6CCD78ED9}" type="slidenum">
              <a:rPr lang="zh-CN" altLang="en-US">
                <a:latin typeface="Calibri" panose="020F0502020204030204" pitchFamily="34" charset="0"/>
              </a:rPr>
              <a:pPr eaLnBrk="1" hangingPunct="1"/>
              <a:t>2</a:t>
            </a:fld>
            <a:endParaRPr lang="zh-CN" altLang="en-US">
              <a:latin typeface="Calibri" panose="020F0502020204030204" pitchFamily="34" charset="0"/>
            </a:endParaRPr>
          </a:p>
        </p:txBody>
      </p:sp>
    </p:spTree>
    <p:extLst>
      <p:ext uri="{BB962C8B-B14F-4D97-AF65-F5344CB8AC3E}">
        <p14:creationId xmlns:p14="http://schemas.microsoft.com/office/powerpoint/2010/main" val="20101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在具体应用上，以能源监管平台为例。</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30</a:t>
            </a:fld>
            <a:endParaRPr lang="zh-CN" altLang="en-US"/>
          </a:p>
        </p:txBody>
      </p:sp>
    </p:spTree>
    <p:extLst>
      <p:ext uri="{BB962C8B-B14F-4D97-AF65-F5344CB8AC3E}">
        <p14:creationId xmlns:p14="http://schemas.microsoft.com/office/powerpoint/2010/main" val="393783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35</a:t>
            </a:fld>
            <a:endParaRPr lang="zh-CN" altLang="en-US"/>
          </a:p>
        </p:txBody>
      </p:sp>
    </p:spTree>
    <p:extLst>
      <p:ext uri="{BB962C8B-B14F-4D97-AF65-F5344CB8AC3E}">
        <p14:creationId xmlns:p14="http://schemas.microsoft.com/office/powerpoint/2010/main" val="340180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39</a:t>
            </a:fld>
            <a:endParaRPr lang="zh-CN" altLang="en-US"/>
          </a:p>
        </p:txBody>
      </p:sp>
    </p:spTree>
    <p:extLst>
      <p:ext uri="{BB962C8B-B14F-4D97-AF65-F5344CB8AC3E}">
        <p14:creationId xmlns:p14="http://schemas.microsoft.com/office/powerpoint/2010/main" val="360000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40</a:t>
            </a:fld>
            <a:endParaRPr lang="zh-CN" altLang="en-US"/>
          </a:p>
        </p:txBody>
      </p:sp>
    </p:spTree>
    <p:extLst>
      <p:ext uri="{BB962C8B-B14F-4D97-AF65-F5344CB8AC3E}">
        <p14:creationId xmlns:p14="http://schemas.microsoft.com/office/powerpoint/2010/main" val="2983588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41</a:t>
            </a:fld>
            <a:endParaRPr lang="zh-CN" altLang="en-US"/>
          </a:p>
        </p:txBody>
      </p:sp>
    </p:spTree>
    <p:extLst>
      <p:ext uri="{BB962C8B-B14F-4D97-AF65-F5344CB8AC3E}">
        <p14:creationId xmlns:p14="http://schemas.microsoft.com/office/powerpoint/2010/main" val="3654305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42</a:t>
            </a:fld>
            <a:endParaRPr lang="zh-CN" altLang="en-US"/>
          </a:p>
        </p:txBody>
      </p:sp>
    </p:spTree>
    <p:extLst>
      <p:ext uri="{BB962C8B-B14F-4D97-AF65-F5344CB8AC3E}">
        <p14:creationId xmlns:p14="http://schemas.microsoft.com/office/powerpoint/2010/main" val="1549392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43</a:t>
            </a:fld>
            <a:endParaRPr lang="zh-CN" altLang="en-US"/>
          </a:p>
        </p:txBody>
      </p:sp>
    </p:spTree>
    <p:extLst>
      <p:ext uri="{BB962C8B-B14F-4D97-AF65-F5344CB8AC3E}">
        <p14:creationId xmlns:p14="http://schemas.microsoft.com/office/powerpoint/2010/main" val="3533610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44</a:t>
            </a:fld>
            <a:endParaRPr lang="zh-CN" altLang="en-US"/>
          </a:p>
        </p:txBody>
      </p:sp>
    </p:spTree>
    <p:extLst>
      <p:ext uri="{BB962C8B-B14F-4D97-AF65-F5344CB8AC3E}">
        <p14:creationId xmlns:p14="http://schemas.microsoft.com/office/powerpoint/2010/main" val="3556626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45</a:t>
            </a:fld>
            <a:endParaRPr lang="zh-CN" altLang="en-US"/>
          </a:p>
        </p:txBody>
      </p:sp>
    </p:spTree>
    <p:extLst>
      <p:ext uri="{BB962C8B-B14F-4D97-AF65-F5344CB8AC3E}">
        <p14:creationId xmlns:p14="http://schemas.microsoft.com/office/powerpoint/2010/main" val="1190806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46</a:t>
            </a:fld>
            <a:endParaRPr lang="zh-CN" altLang="en-US"/>
          </a:p>
        </p:txBody>
      </p:sp>
    </p:spTree>
    <p:extLst>
      <p:ext uri="{BB962C8B-B14F-4D97-AF65-F5344CB8AC3E}">
        <p14:creationId xmlns:p14="http://schemas.microsoft.com/office/powerpoint/2010/main" val="153987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4019550" y="9720263"/>
            <a:ext cx="30781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4563" eaLnBrk="0" hangingPunct="0">
              <a:defRPr>
                <a:solidFill>
                  <a:schemeClr val="tx1"/>
                </a:solidFill>
                <a:latin typeface="Arial" panose="020B0604020202020204" pitchFamily="34" charset="0"/>
                <a:ea typeface="宋体" panose="02010600030101010101" pitchFamily="2" charset="-122"/>
              </a:defRPr>
            </a:lvl1pPr>
            <a:lvl2pPr marL="742950" indent="-285750" defTabSz="944563" eaLnBrk="0" hangingPunct="0">
              <a:defRPr>
                <a:solidFill>
                  <a:schemeClr val="tx1"/>
                </a:solidFill>
                <a:latin typeface="Arial" panose="020B0604020202020204" pitchFamily="34" charset="0"/>
                <a:ea typeface="宋体" panose="02010600030101010101" pitchFamily="2" charset="-122"/>
              </a:defRPr>
            </a:lvl2pPr>
            <a:lvl3pPr marL="1143000" indent="-228600" defTabSz="944563" eaLnBrk="0" hangingPunct="0">
              <a:defRPr>
                <a:solidFill>
                  <a:schemeClr val="tx1"/>
                </a:solidFill>
                <a:latin typeface="Arial" panose="020B0604020202020204" pitchFamily="34" charset="0"/>
                <a:ea typeface="宋体" panose="02010600030101010101" pitchFamily="2" charset="-122"/>
              </a:defRPr>
            </a:lvl3pPr>
            <a:lvl4pPr marL="1600200" indent="-228600" defTabSz="944563" eaLnBrk="0" hangingPunct="0">
              <a:defRPr>
                <a:solidFill>
                  <a:schemeClr val="tx1"/>
                </a:solidFill>
                <a:latin typeface="Arial" panose="020B0604020202020204" pitchFamily="34" charset="0"/>
                <a:ea typeface="宋体" panose="02010600030101010101" pitchFamily="2" charset="-122"/>
              </a:defRPr>
            </a:lvl4pPr>
            <a:lvl5pPr marL="2057400" indent="-228600" defTabSz="944563" eaLnBrk="0" hangingPunct="0">
              <a:defRPr>
                <a:solidFill>
                  <a:schemeClr val="tx1"/>
                </a:solidFill>
                <a:latin typeface="Arial" panose="020B0604020202020204" pitchFamily="34" charset="0"/>
                <a:ea typeface="宋体" panose="02010600030101010101" pitchFamily="2" charset="-122"/>
              </a:defRPr>
            </a:lvl5pPr>
            <a:lvl6pPr marL="2514600" indent="-228600" defTabSz="9445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445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445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4456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E5F3C55-644B-42BE-AAAA-C850E9765ED5}" type="slidenum">
              <a:rPr lang="en-US" altLang="zh-CN" sz="1200"/>
              <a:pPr algn="r" eaLnBrk="1" hangingPunct="1"/>
              <a:t>9</a:t>
            </a:fld>
            <a:endParaRPr lang="en-US" altLang="zh-CN" sz="120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smtClean="0">
              <a:latin typeface="Arial" panose="020B0604020202020204" pitchFamily="34" charset="0"/>
            </a:endParaRPr>
          </a:p>
        </p:txBody>
      </p:sp>
    </p:spTree>
    <p:extLst>
      <p:ext uri="{BB962C8B-B14F-4D97-AF65-F5344CB8AC3E}">
        <p14:creationId xmlns:p14="http://schemas.microsoft.com/office/powerpoint/2010/main" val="2763057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5ACEAE-2C56-4035-8069-727E568D1FD1}" type="slidenum">
              <a:rPr lang="zh-CN" altLang="en-US" smtClean="0"/>
              <a:pPr>
                <a:defRPr/>
              </a:pPr>
              <a:t>47</a:t>
            </a:fld>
            <a:endParaRPr lang="zh-CN" altLang="en-US"/>
          </a:p>
        </p:txBody>
      </p:sp>
    </p:spTree>
    <p:extLst>
      <p:ext uri="{BB962C8B-B14F-4D97-AF65-F5344CB8AC3E}">
        <p14:creationId xmlns:p14="http://schemas.microsoft.com/office/powerpoint/2010/main" val="2246785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09321C-6981-4F88-90BA-81836EDB1D47}" type="slidenum">
              <a:rPr lang="zh-CN" altLang="en-US" smtClean="0"/>
              <a:pPr/>
              <a:t>48</a:t>
            </a:fld>
            <a:endParaRPr lang="zh-CN" altLang="en-US"/>
          </a:p>
        </p:txBody>
      </p:sp>
    </p:spTree>
    <p:extLst>
      <p:ext uri="{BB962C8B-B14F-4D97-AF65-F5344CB8AC3E}">
        <p14:creationId xmlns:p14="http://schemas.microsoft.com/office/powerpoint/2010/main" val="1283509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09321C-6981-4F88-90BA-81836EDB1D47}" type="slidenum">
              <a:rPr lang="zh-CN" altLang="en-US" smtClean="0"/>
              <a:pPr/>
              <a:t>49</a:t>
            </a:fld>
            <a:endParaRPr lang="zh-CN" altLang="en-US"/>
          </a:p>
        </p:txBody>
      </p:sp>
    </p:spTree>
    <p:extLst>
      <p:ext uri="{BB962C8B-B14F-4D97-AF65-F5344CB8AC3E}">
        <p14:creationId xmlns:p14="http://schemas.microsoft.com/office/powerpoint/2010/main" val="63037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09321C-6981-4F88-90BA-81836EDB1D47}" type="slidenum">
              <a:rPr lang="zh-CN" altLang="en-US" smtClean="0"/>
              <a:pPr/>
              <a:t>50</a:t>
            </a:fld>
            <a:endParaRPr lang="zh-CN" altLang="en-US"/>
          </a:p>
        </p:txBody>
      </p:sp>
    </p:spTree>
    <p:extLst>
      <p:ext uri="{BB962C8B-B14F-4D97-AF65-F5344CB8AC3E}">
        <p14:creationId xmlns:p14="http://schemas.microsoft.com/office/powerpoint/2010/main" val="318906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11</a:t>
            </a:fld>
            <a:endParaRPr lang="zh-CN" altLang="en-US"/>
          </a:p>
        </p:txBody>
      </p:sp>
    </p:spTree>
    <p:extLst>
      <p:ext uri="{BB962C8B-B14F-4D97-AF65-F5344CB8AC3E}">
        <p14:creationId xmlns:p14="http://schemas.microsoft.com/office/powerpoint/2010/main" val="302695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生态系统中有几个主要的概念，即在一定的环境中，非生物的物质（如水、无机物）和能量（如热能）等在生产者（如植物）与消费者（如动物）中交换，达到动态和良性循环</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12</a:t>
            </a:fld>
            <a:endParaRPr lang="zh-CN" altLang="en-US"/>
          </a:p>
        </p:txBody>
      </p:sp>
    </p:spTree>
    <p:extLst>
      <p:ext uri="{BB962C8B-B14F-4D97-AF65-F5344CB8AC3E}">
        <p14:creationId xmlns:p14="http://schemas.microsoft.com/office/powerpoint/2010/main" val="240303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把生物学上的生态系统概论引入学习系统中来，则可以简单地认为，在校园环境中，老师和学生之间开展知识和信息的传递等的学习活动。在这个学习活动中，组成了“学习共同体”。在以往生产者和消费者都比较明确和单一，但是在现在教育理念下，老师和学生既是知识的生产者也是消费者。</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13</a:t>
            </a:fld>
            <a:endParaRPr lang="zh-CN" altLang="en-US"/>
          </a:p>
        </p:txBody>
      </p:sp>
    </p:spTree>
    <p:extLst>
      <p:ext uri="{BB962C8B-B14F-4D97-AF65-F5344CB8AC3E}">
        <p14:creationId xmlns:p14="http://schemas.microsoft.com/office/powerpoint/2010/main" val="367387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随着时代和技术的进步，信息化时代已经到来，信息化化对学习的促进和改变是非常明显的。对学习生态系统来讲，信息化时代也有了新的特点。</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14</a:t>
            </a:fld>
            <a:endParaRPr lang="zh-CN" altLang="en-US"/>
          </a:p>
        </p:txBody>
      </p:sp>
    </p:spTree>
    <p:extLst>
      <p:ext uri="{BB962C8B-B14F-4D97-AF65-F5344CB8AC3E}">
        <p14:creationId xmlns:p14="http://schemas.microsoft.com/office/powerpoint/2010/main" val="179620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江南大学信息化建设同样定位在通过“智慧校园”建设的教育信息化带动教育现代化，目标就是提高人才培养质量。</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15</a:t>
            </a:fld>
            <a:endParaRPr lang="zh-CN" altLang="en-US"/>
          </a:p>
        </p:txBody>
      </p:sp>
    </p:spTree>
    <p:extLst>
      <p:ext uri="{BB962C8B-B14F-4D97-AF65-F5344CB8AC3E}">
        <p14:creationId xmlns:p14="http://schemas.microsoft.com/office/powerpoint/2010/main" val="60797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为此，我们提出了要建立“新型校园学习生态系统”。</a:t>
            </a:r>
            <a:endParaRPr lang="zh-CN" altLang="en-US" dirty="0"/>
          </a:p>
        </p:txBody>
      </p:sp>
      <p:sp>
        <p:nvSpPr>
          <p:cNvPr id="4" name="灯片编号占位符 3"/>
          <p:cNvSpPr>
            <a:spLocks noGrp="1"/>
          </p:cNvSpPr>
          <p:nvPr>
            <p:ph type="sldNum" sz="quarter" idx="10"/>
          </p:nvPr>
        </p:nvSpPr>
        <p:spPr/>
        <p:txBody>
          <a:bodyPr/>
          <a:lstStyle/>
          <a:p>
            <a:fld id="{627128FA-9100-483C-927C-99C47639D25E}" type="slidenum">
              <a:rPr lang="zh-CN" altLang="en-US" smtClean="0"/>
              <a:pPr/>
              <a:t>16</a:t>
            </a:fld>
            <a:endParaRPr lang="zh-CN" altLang="en-US"/>
          </a:p>
        </p:txBody>
      </p:sp>
    </p:spTree>
    <p:extLst>
      <p:ext uri="{BB962C8B-B14F-4D97-AF65-F5344CB8AC3E}">
        <p14:creationId xmlns:p14="http://schemas.microsoft.com/office/powerpoint/2010/main" val="894467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sp>
        <p:nvSpPr>
          <p:cNvPr id="4" name="矩形 6"/>
          <p:cNvSpPr/>
          <p:nvPr userDrawn="1"/>
        </p:nvSpPr>
        <p:spPr>
          <a:xfrm>
            <a:off x="0" y="1614488"/>
            <a:ext cx="9144000" cy="2968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 name="图片 9"/>
          <p:cNvPicPr>
            <a:picLocks noChangeAspect="1"/>
          </p:cNvPicPr>
          <p:nvPr userDrawn="1"/>
        </p:nvPicPr>
        <p:blipFill rotWithShape="1">
          <a:blip r:embed="rId2" cstate="print"/>
          <a:srcRect l="40656" r="5305"/>
          <a:stretch/>
        </p:blipFill>
        <p:spPr>
          <a:xfrm>
            <a:off x="0" y="1614488"/>
            <a:ext cx="9144000" cy="927100"/>
          </a:xfrm>
          <a:prstGeom prst="rect">
            <a:avLst/>
          </a:prstGeom>
          <a:effectLst>
            <a:outerShdw blurRad="50800" dist="38100" dir="5400000" algn="t" rotWithShape="0">
              <a:prstClr val="black">
                <a:alpha val="40000"/>
              </a:prstClr>
            </a:outerShdw>
          </a:effectLst>
        </p:spPr>
      </p:pic>
      <p:sp>
        <p:nvSpPr>
          <p:cNvPr id="6" name="矩形 7"/>
          <p:cNvSpPr/>
          <p:nvPr userDrawn="1"/>
        </p:nvSpPr>
        <p:spPr>
          <a:xfrm>
            <a:off x="0" y="1268413"/>
            <a:ext cx="9144000" cy="34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50" dirty="0"/>
          </a:p>
        </p:txBody>
      </p:sp>
      <p:sp>
        <p:nvSpPr>
          <p:cNvPr id="7" name="矩形 8"/>
          <p:cNvSpPr/>
          <p:nvPr userDrawn="1"/>
        </p:nvSpPr>
        <p:spPr>
          <a:xfrm>
            <a:off x="0" y="4546600"/>
            <a:ext cx="9144000" cy="34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Picture 2" descr="D:\我的照片\图片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8313" y="333375"/>
            <a:ext cx="201771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0" y="2802239"/>
            <a:ext cx="9144000" cy="1744313"/>
          </a:xfrm>
        </p:spPr>
        <p:txBody>
          <a:bodyPr/>
          <a:lstStyle>
            <a:lvl1pPr algn="ctr">
              <a:defRPr>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4892150"/>
            <a:ext cx="6400800" cy="8699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Tree>
    <p:extLst>
      <p:ext uri="{BB962C8B-B14F-4D97-AF65-F5344CB8AC3E}">
        <p14:creationId xmlns:p14="http://schemas.microsoft.com/office/powerpoint/2010/main" val="79068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4" name="矩形 3"/>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6"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216172BD-534B-43DB-A46D-2B83EBD7AF4D}" type="datetimeFigureOut">
              <a:rPr lang="zh-CN" altLang="en-US"/>
              <a:pPr>
                <a:defRPr/>
              </a:pPr>
              <a:t>2014/10/18</a:t>
            </a:fld>
            <a:endParaRPr lang="zh-CN" altLang="en-US"/>
          </a:p>
        </p:txBody>
      </p:sp>
      <p:sp>
        <p:nvSpPr>
          <p:cNvPr id="8" name="页脚占位符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p>
        </p:txBody>
      </p:sp>
      <p:sp>
        <p:nvSpPr>
          <p:cNvPr id="9"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247B51E9-2203-4079-A194-A201426F0CF8}" type="slidenum">
              <a:rPr lang="zh-CN" altLang="en-US"/>
              <a:pPr/>
              <a:t>‹#›</a:t>
            </a:fld>
            <a:endParaRPr lang="zh-CN" altLang="en-US"/>
          </a:p>
        </p:txBody>
      </p:sp>
    </p:spTree>
    <p:extLst>
      <p:ext uri="{BB962C8B-B14F-4D97-AF65-F5344CB8AC3E}">
        <p14:creationId xmlns:p14="http://schemas.microsoft.com/office/powerpoint/2010/main" val="427629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矩形 3"/>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6"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1E661197-66F9-4D10-B663-B9F39BBE2F0E}" type="datetimeFigureOut">
              <a:rPr lang="zh-CN" altLang="en-US"/>
              <a:pPr>
                <a:defRPr/>
              </a:pPr>
              <a:t>2014/10/18</a:t>
            </a:fld>
            <a:endParaRPr lang="zh-CN" altLang="en-US"/>
          </a:p>
        </p:txBody>
      </p:sp>
      <p:sp>
        <p:nvSpPr>
          <p:cNvPr id="8" name="页脚占位符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p>
        </p:txBody>
      </p:sp>
      <p:sp>
        <p:nvSpPr>
          <p:cNvPr id="9"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D3280F1-4317-4677-80F7-5A949B1C7344}" type="slidenum">
              <a:rPr lang="zh-CN" altLang="en-US"/>
              <a:pPr/>
              <a:t>‹#›</a:t>
            </a:fld>
            <a:endParaRPr lang="zh-CN" altLang="en-US"/>
          </a:p>
        </p:txBody>
      </p:sp>
    </p:spTree>
    <p:extLst>
      <p:ext uri="{BB962C8B-B14F-4D97-AF65-F5344CB8AC3E}">
        <p14:creationId xmlns:p14="http://schemas.microsoft.com/office/powerpoint/2010/main" val="59790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6"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89368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tx2"/>
        </a:solidFill>
        <a:effectLst/>
      </p:bgPr>
    </p:bg>
    <p:spTree>
      <p:nvGrpSpPr>
        <p:cNvPr id="1" name=""/>
        <p:cNvGrpSpPr/>
        <p:nvPr/>
      </p:nvGrpSpPr>
      <p:grpSpPr>
        <a:xfrm>
          <a:off x="0" y="0"/>
          <a:ext cx="0" cy="0"/>
          <a:chOff x="0" y="0"/>
          <a:chExt cx="0" cy="0"/>
        </a:xfrm>
      </p:grpSpPr>
      <p:sp>
        <p:nvSpPr>
          <p:cNvPr id="3" name="矩形 8"/>
          <p:cNvSpPr/>
          <p:nvPr userDrawn="1"/>
        </p:nvSpPr>
        <p:spPr>
          <a:xfrm>
            <a:off x="0" y="2909888"/>
            <a:ext cx="9144000" cy="16732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9"/>
          <p:cNvSpPr/>
          <p:nvPr userDrawn="1"/>
        </p:nvSpPr>
        <p:spPr>
          <a:xfrm>
            <a:off x="0" y="4984750"/>
            <a:ext cx="9144000" cy="1730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10"/>
          <p:cNvSpPr/>
          <p:nvPr userDrawn="1"/>
        </p:nvSpPr>
        <p:spPr>
          <a:xfrm>
            <a:off x="0" y="4789488"/>
            <a:ext cx="9144000" cy="130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11"/>
          <p:cNvSpPr/>
          <p:nvPr userDrawn="1"/>
        </p:nvSpPr>
        <p:spPr>
          <a:xfrm>
            <a:off x="0" y="4638675"/>
            <a:ext cx="9144000" cy="85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图片 7"/>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250825" y="287338"/>
            <a:ext cx="20177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0" y="3184475"/>
            <a:ext cx="9144000" cy="1362076"/>
          </a:xfrm>
        </p:spPr>
        <p:txBody>
          <a:bodyPr anchor="t"/>
          <a:lstStyle>
            <a:lvl1pPr algn="ctr">
              <a:defRPr sz="4000" b="0" cap="all">
                <a:latin typeface="黑体" pitchFamily="49" charset="-122"/>
                <a:ea typeface="黑体" pitchFamily="49"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4088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6"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8034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9"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7379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84789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 name="矩形 8"/>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占位符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34C34779-9E3A-4456-A3D3-4897F3589BE0}" type="datetimeFigureOut">
              <a:rPr lang="zh-CN" altLang="en-US"/>
              <a:pPr>
                <a:defRPr/>
              </a:pPr>
              <a:t>2014/10/18</a:t>
            </a:fld>
            <a:endParaRPr lang="zh-CN" altLang="en-US"/>
          </a:p>
        </p:txBody>
      </p:sp>
      <p:sp>
        <p:nvSpPr>
          <p:cNvPr id="6" name="页脚占位符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p>
        </p:txBody>
      </p:sp>
      <p:sp>
        <p:nvSpPr>
          <p:cNvPr id="7" name="灯片编号占位符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A527409E-2D9C-4720-9570-9C001D505D6C}" type="slidenum">
              <a:rPr lang="zh-CN" altLang="en-US"/>
              <a:pPr/>
              <a:t>‹#›</a:t>
            </a:fld>
            <a:endParaRPr lang="zh-CN" altLang="en-US"/>
          </a:p>
        </p:txBody>
      </p:sp>
    </p:spTree>
    <p:extLst>
      <p:ext uri="{BB962C8B-B14F-4D97-AF65-F5344CB8AC3E}">
        <p14:creationId xmlns:p14="http://schemas.microsoft.com/office/powerpoint/2010/main" val="20596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6" name="矩形 5"/>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4" y="273052"/>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F43A95EA-4D30-4D29-B0EE-45DB2241BDB1}" type="datetimeFigureOut">
              <a:rPr lang="zh-CN" altLang="en-US"/>
              <a:pPr>
                <a:defRPr/>
              </a:pPr>
              <a:t>2014/10/18</a:t>
            </a:fld>
            <a:endParaRPr lang="zh-CN" altLang="en-US"/>
          </a:p>
        </p:txBody>
      </p:sp>
      <p:sp>
        <p:nvSpPr>
          <p:cNvPr id="9" name="页脚占位符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p>
        </p:txBody>
      </p:sp>
      <p:sp>
        <p:nvSpPr>
          <p:cNvPr id="10" name="灯片编号占位符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23BDB9DF-6B2C-485F-A49F-034F9CEDD785}" type="slidenum">
              <a:rPr lang="zh-CN" altLang="en-US"/>
              <a:pPr/>
              <a:t>‹#›</a:t>
            </a:fld>
            <a:endParaRPr lang="zh-CN" altLang="en-US"/>
          </a:p>
        </p:txBody>
      </p:sp>
    </p:spTree>
    <p:extLst>
      <p:ext uri="{BB962C8B-B14F-4D97-AF65-F5344CB8AC3E}">
        <p14:creationId xmlns:p14="http://schemas.microsoft.com/office/powerpoint/2010/main" val="80992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矩形 6"/>
          <p:cNvSpPr/>
          <p:nvPr userDrawn="1"/>
        </p:nvSpPr>
        <p:spPr>
          <a:xfrm>
            <a:off x="-4763" y="6194425"/>
            <a:ext cx="9144001" cy="663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6" name="矩形 5"/>
          <p:cNvSpPr/>
          <p:nvPr userDrawn="1"/>
        </p:nvSpPr>
        <p:spPr>
          <a:xfrm>
            <a:off x="-4763" y="6061075"/>
            <a:ext cx="9144001"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Picture 2" descr="D:\我的照片\图片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163" y="6237288"/>
            <a:ext cx="20177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97B1F453-93E0-4B2D-95D5-90D3704F1A5C}" type="datetimeFigureOut">
              <a:rPr lang="zh-CN" altLang="en-US"/>
              <a:pPr>
                <a:defRPr/>
              </a:pPr>
              <a:t>2014/10/18</a:t>
            </a:fld>
            <a:endParaRPr lang="zh-CN" altLang="en-US"/>
          </a:p>
        </p:txBody>
      </p:sp>
      <p:sp>
        <p:nvSpPr>
          <p:cNvPr id="9" name="页脚占位符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p>
        </p:txBody>
      </p:sp>
      <p:sp>
        <p:nvSpPr>
          <p:cNvPr id="10" name="灯片编号占位符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3CBBDB7-5B61-47C9-9167-4180D5BA9A1A}" type="slidenum">
              <a:rPr lang="zh-CN" altLang="en-US"/>
              <a:pPr/>
              <a:t>‹#›</a:t>
            </a:fld>
            <a:endParaRPr lang="zh-CN" altLang="en-US"/>
          </a:p>
        </p:txBody>
      </p:sp>
    </p:spTree>
    <p:extLst>
      <p:ext uri="{BB962C8B-B14F-4D97-AF65-F5344CB8AC3E}">
        <p14:creationId xmlns:p14="http://schemas.microsoft.com/office/powerpoint/2010/main" val="168577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395288" y="274638"/>
            <a:ext cx="8748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黑体" pitchFamily="49" charset="-122"/>
          <a:ea typeface="黑体" pitchFamily="49" charset="-122"/>
          <a:cs typeface="+mj-cs"/>
        </a:defRPr>
      </a:lvl1pPr>
      <a:lvl2pPr algn="l" rtl="0" eaLnBrk="0" fontAlgn="base" hangingPunct="0">
        <a:spcBef>
          <a:spcPct val="0"/>
        </a:spcBef>
        <a:spcAft>
          <a:spcPct val="0"/>
        </a:spcAft>
        <a:defRPr sz="4000">
          <a:solidFill>
            <a:schemeClr val="tx1"/>
          </a:solidFill>
          <a:latin typeface="黑体" pitchFamily="49" charset="-122"/>
          <a:ea typeface="黑体" pitchFamily="49" charset="-122"/>
        </a:defRPr>
      </a:lvl2pPr>
      <a:lvl3pPr algn="l" rtl="0" eaLnBrk="0" fontAlgn="base" hangingPunct="0">
        <a:spcBef>
          <a:spcPct val="0"/>
        </a:spcBef>
        <a:spcAft>
          <a:spcPct val="0"/>
        </a:spcAft>
        <a:defRPr sz="4000">
          <a:solidFill>
            <a:schemeClr val="tx1"/>
          </a:solidFill>
          <a:latin typeface="黑体" pitchFamily="49" charset="-122"/>
          <a:ea typeface="黑体" pitchFamily="49" charset="-122"/>
        </a:defRPr>
      </a:lvl3pPr>
      <a:lvl4pPr algn="l" rtl="0" eaLnBrk="0" fontAlgn="base" hangingPunct="0">
        <a:spcBef>
          <a:spcPct val="0"/>
        </a:spcBef>
        <a:spcAft>
          <a:spcPct val="0"/>
        </a:spcAft>
        <a:defRPr sz="4000">
          <a:solidFill>
            <a:schemeClr val="tx1"/>
          </a:solidFill>
          <a:latin typeface="黑体" pitchFamily="49" charset="-122"/>
          <a:ea typeface="黑体" pitchFamily="49" charset="-122"/>
        </a:defRPr>
      </a:lvl4pPr>
      <a:lvl5pPr algn="l" rtl="0" eaLnBrk="0" fontAlgn="base" hangingPunct="0">
        <a:spcBef>
          <a:spcPct val="0"/>
        </a:spcBef>
        <a:spcAft>
          <a:spcPct val="0"/>
        </a:spcAft>
        <a:defRPr sz="4000">
          <a:solidFill>
            <a:schemeClr val="tx1"/>
          </a:solidFill>
          <a:latin typeface="黑体" pitchFamily="49" charset="-122"/>
          <a:ea typeface="黑体" pitchFamily="49" charset="-122"/>
        </a:defRPr>
      </a:lvl5pPr>
      <a:lvl6pPr marL="457200" algn="l" rtl="0" fontAlgn="base">
        <a:spcBef>
          <a:spcPct val="0"/>
        </a:spcBef>
        <a:spcAft>
          <a:spcPct val="0"/>
        </a:spcAft>
        <a:defRPr sz="4000">
          <a:solidFill>
            <a:schemeClr val="tx1"/>
          </a:solidFill>
          <a:latin typeface="黑体" pitchFamily="49" charset="-122"/>
          <a:ea typeface="黑体" pitchFamily="49" charset="-122"/>
        </a:defRPr>
      </a:lvl6pPr>
      <a:lvl7pPr marL="914400" algn="l" rtl="0" fontAlgn="base">
        <a:spcBef>
          <a:spcPct val="0"/>
        </a:spcBef>
        <a:spcAft>
          <a:spcPct val="0"/>
        </a:spcAft>
        <a:defRPr sz="4000">
          <a:solidFill>
            <a:schemeClr val="tx1"/>
          </a:solidFill>
          <a:latin typeface="黑体" pitchFamily="49" charset="-122"/>
          <a:ea typeface="黑体" pitchFamily="49" charset="-122"/>
        </a:defRPr>
      </a:lvl7pPr>
      <a:lvl8pPr marL="1371600" algn="l" rtl="0" fontAlgn="base">
        <a:spcBef>
          <a:spcPct val="0"/>
        </a:spcBef>
        <a:spcAft>
          <a:spcPct val="0"/>
        </a:spcAft>
        <a:defRPr sz="4000">
          <a:solidFill>
            <a:schemeClr val="tx1"/>
          </a:solidFill>
          <a:latin typeface="黑体" pitchFamily="49" charset="-122"/>
          <a:ea typeface="黑体" pitchFamily="49" charset="-122"/>
        </a:defRPr>
      </a:lvl8pPr>
      <a:lvl9pPr marL="1828800" algn="l" rtl="0" fontAlgn="base">
        <a:spcBef>
          <a:spcPct val="0"/>
        </a:spcBef>
        <a:spcAft>
          <a:spcPct val="0"/>
        </a:spcAft>
        <a:defRPr sz="4000">
          <a:solidFill>
            <a:schemeClr val="tx1"/>
          </a:solidFill>
          <a:latin typeface="黑体" pitchFamily="49" charset="-122"/>
          <a:ea typeface="黑体" pitchFamily="49" charset="-122"/>
        </a:defRPr>
      </a:lvl9pPr>
    </p:titleStyle>
    <p:bodyStyle>
      <a:lvl1pPr marL="342900" indent="-342900" algn="l" rtl="0" eaLnBrk="0" fontAlgn="base" hangingPunct="0">
        <a:spcBef>
          <a:spcPct val="20000"/>
        </a:spcBef>
        <a:spcAft>
          <a:spcPct val="0"/>
        </a:spcAft>
        <a:buBlip>
          <a:blip r:embed="rId13"/>
        </a:buBlip>
        <a:defRPr sz="3200" kern="1200">
          <a:solidFill>
            <a:schemeClr val="tx1"/>
          </a:solidFill>
          <a:latin typeface="黑体" pitchFamily="49" charset="-122"/>
          <a:ea typeface="黑体" pitchFamily="49" charset="-122"/>
          <a:cs typeface="+mn-cs"/>
        </a:defRPr>
      </a:lvl1pPr>
      <a:lvl2pPr marL="742950" indent="-285750" algn="l" rtl="0" eaLnBrk="0" fontAlgn="base" hangingPunct="0">
        <a:spcBef>
          <a:spcPct val="20000"/>
        </a:spcBef>
        <a:spcAft>
          <a:spcPct val="0"/>
        </a:spcAft>
        <a:buBlip>
          <a:blip r:embed="rId13"/>
        </a:buBlip>
        <a:defRPr sz="2800" kern="1200">
          <a:solidFill>
            <a:schemeClr val="tx1"/>
          </a:solidFill>
          <a:latin typeface="黑体" pitchFamily="49" charset="-122"/>
          <a:ea typeface="黑体" pitchFamily="49" charset="-122"/>
          <a:cs typeface="+mn-cs"/>
        </a:defRPr>
      </a:lvl2pPr>
      <a:lvl3pPr marL="1143000" indent="-228600" algn="l" rtl="0" eaLnBrk="0" fontAlgn="base" hangingPunct="0">
        <a:spcBef>
          <a:spcPct val="20000"/>
        </a:spcBef>
        <a:spcAft>
          <a:spcPct val="0"/>
        </a:spcAft>
        <a:buBlip>
          <a:blip r:embed="rId13"/>
        </a:buBlip>
        <a:defRPr sz="2400" kern="1200">
          <a:solidFill>
            <a:schemeClr val="tx1"/>
          </a:solidFill>
          <a:latin typeface="黑体" pitchFamily="49" charset="-122"/>
          <a:ea typeface="黑体" pitchFamily="49" charset="-122"/>
          <a:cs typeface="+mn-cs"/>
        </a:defRPr>
      </a:lvl3pPr>
      <a:lvl4pPr marL="1600200" indent="-228600" algn="l" rtl="0" eaLnBrk="0" fontAlgn="base" hangingPunct="0">
        <a:spcBef>
          <a:spcPct val="20000"/>
        </a:spcBef>
        <a:spcAft>
          <a:spcPct val="0"/>
        </a:spcAft>
        <a:buBlip>
          <a:blip r:embed="rId13"/>
        </a:buBlip>
        <a:defRPr sz="2000" kern="1200">
          <a:solidFill>
            <a:schemeClr val="tx1"/>
          </a:solidFill>
          <a:latin typeface="黑体" pitchFamily="49" charset="-122"/>
          <a:ea typeface="黑体" pitchFamily="49" charset="-122"/>
          <a:cs typeface="+mn-cs"/>
        </a:defRPr>
      </a:lvl4pPr>
      <a:lvl5pPr marL="2057400" indent="-228600" algn="l" rtl="0" eaLnBrk="0" fontAlgn="base" hangingPunct="0">
        <a:spcBef>
          <a:spcPct val="20000"/>
        </a:spcBef>
        <a:spcAft>
          <a:spcPct val="0"/>
        </a:spcAft>
        <a:buBlip>
          <a:blip r:embed="rId13"/>
        </a:buBlip>
        <a:defRPr sz="2000" kern="1200">
          <a:solidFill>
            <a:schemeClr val="tx1"/>
          </a:solidFill>
          <a:latin typeface="黑体" pitchFamily="49" charset="-122"/>
          <a:ea typeface="黑体" pitchFamily="49"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wmf"/><Relationship Id="rId9"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7"/>
          <p:cNvSpPr txBox="1">
            <a:spLocks noChangeArrowheads="1"/>
          </p:cNvSpPr>
          <p:nvPr/>
        </p:nvSpPr>
        <p:spPr bwMode="auto">
          <a:xfrm>
            <a:off x="0" y="5329238"/>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chemeClr val="bg1"/>
                </a:solidFill>
                <a:latin typeface="+mn-ea"/>
                <a:ea typeface="+mn-ea"/>
              </a:rPr>
              <a:t>江南</a:t>
            </a:r>
            <a:r>
              <a:rPr lang="zh-CN" altLang="en-US" sz="2400" b="1" dirty="0" smtClean="0">
                <a:solidFill>
                  <a:schemeClr val="bg1"/>
                </a:solidFill>
                <a:latin typeface="+mn-ea"/>
                <a:ea typeface="+mn-ea"/>
              </a:rPr>
              <a:t>大学 </a:t>
            </a:r>
            <a:r>
              <a:rPr lang="en-US" altLang="zh-CN" sz="2400" b="1" dirty="0" smtClean="0">
                <a:solidFill>
                  <a:schemeClr val="bg1"/>
                </a:solidFill>
                <a:latin typeface="+mn-ea"/>
                <a:ea typeface="+mn-ea"/>
              </a:rPr>
              <a:t>CIO</a:t>
            </a:r>
            <a:r>
              <a:rPr lang="zh-CN" altLang="en-US" sz="2400" b="1" dirty="0" smtClean="0">
                <a:solidFill>
                  <a:schemeClr val="bg1"/>
                </a:solidFill>
                <a:latin typeface="+mn-ea"/>
                <a:ea typeface="+mn-ea"/>
              </a:rPr>
              <a:t> 田备</a:t>
            </a:r>
            <a:endParaRPr lang="en-US" altLang="zh-CN" sz="2400" b="1" dirty="0">
              <a:solidFill>
                <a:schemeClr val="bg1"/>
              </a:solidFill>
              <a:latin typeface="+mn-ea"/>
              <a:ea typeface="+mn-ea"/>
            </a:endParaRPr>
          </a:p>
          <a:p>
            <a:pPr algn="ctr" eaLnBrk="1" hangingPunct="1"/>
            <a:endParaRPr lang="en-US" altLang="zh-CN" sz="1000" b="1" dirty="0">
              <a:solidFill>
                <a:schemeClr val="bg1"/>
              </a:solidFill>
              <a:latin typeface="+mn-ea"/>
              <a:ea typeface="+mn-ea"/>
            </a:endParaRPr>
          </a:p>
          <a:p>
            <a:pPr algn="ctr" eaLnBrk="1" hangingPunct="1"/>
            <a:r>
              <a:rPr lang="en-US" altLang="zh-CN" sz="2000" dirty="0">
                <a:solidFill>
                  <a:schemeClr val="bg1"/>
                </a:solidFill>
                <a:latin typeface="+mn-ea"/>
                <a:ea typeface="+mn-ea"/>
              </a:rPr>
              <a:t> 2014</a:t>
            </a:r>
            <a:r>
              <a:rPr lang="zh-CN" altLang="en-US" sz="2000" dirty="0" smtClean="0">
                <a:solidFill>
                  <a:schemeClr val="bg1"/>
                </a:solidFill>
                <a:latin typeface="+mn-ea"/>
                <a:ea typeface="+mn-ea"/>
              </a:rPr>
              <a:t>年</a:t>
            </a:r>
            <a:r>
              <a:rPr lang="en-US" altLang="zh-CN" sz="2000" dirty="0" smtClean="0">
                <a:solidFill>
                  <a:schemeClr val="bg1"/>
                </a:solidFill>
                <a:latin typeface="+mn-ea"/>
                <a:ea typeface="+mn-ea"/>
              </a:rPr>
              <a:t>10</a:t>
            </a:r>
            <a:r>
              <a:rPr lang="zh-CN" altLang="en-US" sz="2000" dirty="0" smtClean="0">
                <a:solidFill>
                  <a:schemeClr val="bg1"/>
                </a:solidFill>
                <a:latin typeface="+mn-ea"/>
                <a:ea typeface="+mn-ea"/>
              </a:rPr>
              <a:t>月</a:t>
            </a:r>
            <a:r>
              <a:rPr lang="en-US" altLang="zh-CN" sz="2000" dirty="0" smtClean="0">
                <a:solidFill>
                  <a:schemeClr val="bg1"/>
                </a:solidFill>
                <a:latin typeface="+mn-ea"/>
                <a:ea typeface="+mn-ea"/>
              </a:rPr>
              <a:t>18</a:t>
            </a:r>
            <a:r>
              <a:rPr lang="zh-CN" altLang="en-US" sz="2000" dirty="0" smtClean="0">
                <a:solidFill>
                  <a:schemeClr val="bg1"/>
                </a:solidFill>
                <a:latin typeface="+mn-ea"/>
                <a:ea typeface="+mn-ea"/>
              </a:rPr>
              <a:t>日</a:t>
            </a:r>
            <a:endParaRPr lang="en-US" altLang="zh-CN" sz="2000" dirty="0">
              <a:solidFill>
                <a:schemeClr val="bg1"/>
              </a:solidFill>
              <a:latin typeface="+mn-ea"/>
              <a:ea typeface="+mn-ea"/>
            </a:endParaRPr>
          </a:p>
        </p:txBody>
      </p:sp>
      <p:sp>
        <p:nvSpPr>
          <p:cNvPr id="5" name="标题 3"/>
          <p:cNvSpPr>
            <a:spLocks noGrp="1"/>
          </p:cNvSpPr>
          <p:nvPr>
            <p:ph type="ctrTitle"/>
          </p:nvPr>
        </p:nvSpPr>
        <p:spPr>
          <a:xfrm>
            <a:off x="-36513" y="2420938"/>
            <a:ext cx="9144001" cy="2160587"/>
          </a:xfrm>
        </p:spPr>
        <p:txBody>
          <a:bodyPr rtlCol="0">
            <a:noAutofit/>
          </a:bodyPr>
          <a:lstStyle/>
          <a:p>
            <a:pPr eaLnBrk="1" fontAlgn="auto" hangingPunct="1">
              <a:lnSpc>
                <a:spcPct val="120000"/>
              </a:lnSpc>
              <a:spcAft>
                <a:spcPts val="0"/>
              </a:spcAft>
              <a:defRPr/>
            </a:pPr>
            <a:r>
              <a:rPr lang="zh-CN" altLang="en-US" b="1" dirty="0">
                <a:solidFill>
                  <a:srgbClr val="FF0000"/>
                </a:solidFill>
                <a:latin typeface="微软雅黑" panose="020B0503020204020204" pitchFamily="34" charset="-122"/>
                <a:ea typeface="微软雅黑" panose="020B0503020204020204" pitchFamily="34" charset="-122"/>
              </a:rPr>
              <a:t>学习</a:t>
            </a:r>
            <a:r>
              <a:rPr lang="zh-CN" altLang="en-US" b="1" dirty="0" smtClean="0">
                <a:solidFill>
                  <a:srgbClr val="FF0000"/>
                </a:solidFill>
                <a:latin typeface="微软雅黑" panose="020B0503020204020204" pitchFamily="34" charset="-122"/>
                <a:ea typeface="微软雅黑" panose="020B0503020204020204" pitchFamily="34" charset="-122"/>
              </a:rPr>
              <a:t>生态系统视角下的智慧校园建设</a:t>
            </a:r>
            <a:r>
              <a:rPr lang="en-US" altLang="zh-CN" sz="5400" b="1" dirty="0" smtClean="0">
                <a:solidFill>
                  <a:srgbClr val="FF0000"/>
                </a:solidFill>
                <a:latin typeface="微软雅黑" panose="020B0503020204020204" pitchFamily="34" charset="-122"/>
                <a:ea typeface="微软雅黑" panose="020B0503020204020204" pitchFamily="34" charset="-122"/>
              </a:rPr>
              <a:t/>
            </a:r>
            <a:br>
              <a:rPr lang="en-US" altLang="zh-CN" sz="5400" b="1" dirty="0" smtClean="0">
                <a:solidFill>
                  <a:srgbClr val="FF0000"/>
                </a:solidFill>
                <a:latin typeface="微软雅黑" panose="020B0503020204020204" pitchFamily="34" charset="-122"/>
                <a:ea typeface="微软雅黑" panose="020B0503020204020204" pitchFamily="34" charset="-122"/>
              </a:rPr>
            </a:br>
            <a:endParaRPr lang="zh-CN" altLang="en-US" b="1" dirty="0" smtClean="0">
              <a:solidFill>
                <a:srgbClr val="002060"/>
              </a:solidFill>
              <a:latin typeface="微软雅黑" panose="020B0503020204020204" pitchFamily="34" charset="-122"/>
              <a:ea typeface="微软雅黑" panose="020B0503020204020204" pitchFamily="34" charset="-122"/>
            </a:endParaRPr>
          </a:p>
        </p:txBody>
      </p:sp>
      <p:sp>
        <p:nvSpPr>
          <p:cNvPr id="2" name="矩形 1"/>
          <p:cNvSpPr/>
          <p:nvPr/>
        </p:nvSpPr>
        <p:spPr>
          <a:xfrm>
            <a:off x="2087216" y="3933056"/>
            <a:ext cx="6517232" cy="461665"/>
          </a:xfrm>
          <a:prstGeom prst="rect">
            <a:avLst/>
          </a:prstGeom>
        </p:spPr>
        <p:txBody>
          <a:bodyPr wrap="square">
            <a:spAutoFit/>
          </a:bodyPr>
          <a:lstStyle/>
          <a:p>
            <a:pPr algn="r"/>
            <a:r>
              <a:rPr lang="en-US" altLang="zh-CN" sz="2400" dirty="0" smtClean="0">
                <a:solidFill>
                  <a:srgbClr val="002060"/>
                </a:solidFill>
                <a:latin typeface="黑体" panose="02010609060101010101" pitchFamily="49" charset="-122"/>
                <a:ea typeface="黑体" panose="02010609060101010101" pitchFamily="49" charset="-122"/>
              </a:rPr>
              <a:t>——</a:t>
            </a:r>
            <a:r>
              <a:rPr lang="zh-CN" altLang="en-US" sz="2400" dirty="0" smtClean="0">
                <a:solidFill>
                  <a:srgbClr val="002060"/>
                </a:solidFill>
                <a:latin typeface="黑体" panose="02010609060101010101" pitchFamily="49" charset="-122"/>
                <a:ea typeface="黑体" panose="02010609060101010101" pitchFamily="49" charset="-122"/>
              </a:rPr>
              <a:t>第</a:t>
            </a:r>
            <a:r>
              <a:rPr lang="en-US" altLang="zh-CN" sz="2400" dirty="0" smtClean="0">
                <a:solidFill>
                  <a:srgbClr val="002060"/>
                </a:solidFill>
                <a:latin typeface="黑体" panose="02010609060101010101" pitchFamily="49" charset="-122"/>
                <a:ea typeface="黑体" panose="02010609060101010101" pitchFamily="49" charset="-122"/>
              </a:rPr>
              <a:t>13</a:t>
            </a:r>
            <a:r>
              <a:rPr lang="zh-CN" altLang="en-US" sz="2400" dirty="0" smtClean="0">
                <a:solidFill>
                  <a:srgbClr val="002060"/>
                </a:solidFill>
                <a:latin typeface="黑体" panose="02010609060101010101" pitchFamily="49" charset="-122"/>
                <a:ea typeface="黑体" panose="02010609060101010101" pitchFamily="49" charset="-122"/>
              </a:rPr>
              <a:t>届教育技术国际论坛</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16088" y="4589463"/>
            <a:ext cx="263525" cy="21590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055813" y="4221163"/>
            <a:ext cx="2236510" cy="584775"/>
          </a:xfrm>
          <a:prstGeom prst="rect">
            <a:avLst/>
          </a:prstGeom>
        </p:spPr>
        <p:txBody>
          <a:bodyPr wrap="none">
            <a:spAutoFit/>
          </a:bodyPr>
          <a:lstStyle/>
          <a:p>
            <a:pPr fontAlgn="auto">
              <a:spcBef>
                <a:spcPts val="0"/>
              </a:spcBef>
              <a:spcAft>
                <a:spcPts val="0"/>
              </a:spcAft>
              <a:defRPr/>
            </a:pPr>
            <a:r>
              <a:rPr lang="zh-CN" altLang="en-US" sz="3200" dirty="0" smtClean="0">
                <a:solidFill>
                  <a:schemeClr val="tx1">
                    <a:lumMod val="65000"/>
                    <a:lumOff val="35000"/>
                  </a:schemeClr>
                </a:solidFill>
                <a:latin typeface="黑体" pitchFamily="49" charset="-122"/>
                <a:ea typeface="黑体" pitchFamily="49" charset="-122"/>
              </a:rPr>
              <a:t>创新模式，</a:t>
            </a:r>
            <a:endParaRPr lang="zh-CN" altLang="en-US" sz="3200" dirty="0">
              <a:solidFill>
                <a:schemeClr val="tx1">
                  <a:lumMod val="65000"/>
                  <a:lumOff val="35000"/>
                </a:schemeClr>
              </a:solidFill>
              <a:latin typeface="+mn-lt"/>
              <a:ea typeface="+mn-ea"/>
            </a:endParaRPr>
          </a:p>
        </p:txBody>
      </p:sp>
      <p:sp>
        <p:nvSpPr>
          <p:cNvPr id="4" name="矩形 3"/>
          <p:cNvSpPr/>
          <p:nvPr/>
        </p:nvSpPr>
        <p:spPr>
          <a:xfrm>
            <a:off x="1793875" y="4300538"/>
            <a:ext cx="107950" cy="584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 name="直接连接符 4"/>
          <p:cNvCxnSpPr/>
          <p:nvPr/>
        </p:nvCxnSpPr>
        <p:spPr>
          <a:xfrm>
            <a:off x="1979613" y="4805363"/>
            <a:ext cx="5329237"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68388" y="4589463"/>
            <a:ext cx="647700"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631" name="TextBox 6"/>
          <p:cNvSpPr txBox="1">
            <a:spLocks noChangeArrowheads="1"/>
          </p:cNvSpPr>
          <p:nvPr/>
        </p:nvSpPr>
        <p:spPr bwMode="auto">
          <a:xfrm>
            <a:off x="900113" y="3573463"/>
            <a:ext cx="954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000" dirty="0" smtClean="0">
                <a:solidFill>
                  <a:srgbClr val="C00000"/>
                </a:solidFill>
                <a:latin typeface="黑体" panose="02010609060101010101" pitchFamily="49" charset="-122"/>
                <a:ea typeface="黑体" panose="02010609060101010101" pitchFamily="49" charset="-122"/>
              </a:rPr>
              <a:t>贰</a:t>
            </a:r>
            <a:endParaRPr lang="zh-CN" altLang="en-US" sz="6000" dirty="0">
              <a:solidFill>
                <a:srgbClr val="C00000"/>
              </a:solidFill>
              <a:latin typeface="黑体" panose="02010609060101010101" pitchFamily="49" charset="-122"/>
              <a:ea typeface="黑体" panose="02010609060101010101" pitchFamily="49" charset="-122"/>
            </a:endParaRPr>
          </a:p>
        </p:txBody>
      </p:sp>
      <p:sp>
        <p:nvSpPr>
          <p:cNvPr id="26632" name="矩形 7"/>
          <p:cNvSpPr>
            <a:spLocks noChangeArrowheads="1"/>
          </p:cNvSpPr>
          <p:nvPr/>
        </p:nvSpPr>
        <p:spPr bwMode="auto">
          <a:xfrm>
            <a:off x="4262438" y="3852863"/>
            <a:ext cx="1415772" cy="83099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800" dirty="0" smtClean="0">
                <a:solidFill>
                  <a:schemeClr val="bg1"/>
                </a:solidFill>
                <a:latin typeface="黑体" panose="02010609060101010101" pitchFamily="49" charset="-122"/>
                <a:ea typeface="黑体" panose="02010609060101010101" pitchFamily="49" charset="-122"/>
              </a:rPr>
              <a:t>学习</a:t>
            </a:r>
            <a:endParaRPr lang="zh-CN" altLang="en-US" sz="4800" dirty="0">
              <a:solidFill>
                <a:schemeClr val="bg1"/>
              </a:solidFill>
              <a:latin typeface="Calibri" panose="020F0502020204030204" pitchFamily="34" charset="0"/>
            </a:endParaRPr>
          </a:p>
        </p:txBody>
      </p:sp>
      <p:sp>
        <p:nvSpPr>
          <p:cNvPr id="9" name="矩形 8"/>
          <p:cNvSpPr/>
          <p:nvPr/>
        </p:nvSpPr>
        <p:spPr>
          <a:xfrm>
            <a:off x="5940425" y="4219575"/>
            <a:ext cx="1005403" cy="584775"/>
          </a:xfrm>
          <a:prstGeom prst="rect">
            <a:avLst/>
          </a:prstGeom>
        </p:spPr>
        <p:txBody>
          <a:bodyPr wrap="none">
            <a:spAutoFit/>
          </a:bodyPr>
          <a:lstStyle/>
          <a:p>
            <a:pPr fontAlgn="auto">
              <a:spcBef>
                <a:spcPts val="0"/>
              </a:spcBef>
              <a:spcAft>
                <a:spcPts val="0"/>
              </a:spcAft>
              <a:defRPr/>
            </a:pPr>
            <a:r>
              <a:rPr lang="zh-CN" altLang="en-US" sz="3200" dirty="0" smtClean="0">
                <a:solidFill>
                  <a:schemeClr val="tx1">
                    <a:lumMod val="65000"/>
                    <a:lumOff val="35000"/>
                  </a:schemeClr>
                </a:solidFill>
                <a:latin typeface="+mn-lt"/>
                <a:ea typeface="+mn-ea"/>
              </a:rPr>
              <a:t>生态</a:t>
            </a:r>
            <a:endParaRPr lang="zh-CN" altLang="en-US" sz="3200" dirty="0">
              <a:solidFill>
                <a:schemeClr val="tx1">
                  <a:lumMod val="65000"/>
                  <a:lumOff val="35000"/>
                </a:schemeClr>
              </a:solidFill>
              <a:latin typeface="+mn-lt"/>
              <a:ea typeface="+mn-ea"/>
            </a:endParaRPr>
          </a:p>
        </p:txBody>
      </p:sp>
    </p:spTree>
    <p:extLst>
      <p:ext uri="{BB962C8B-B14F-4D97-AF65-F5344CB8AC3E}">
        <p14:creationId xmlns:p14="http://schemas.microsoft.com/office/powerpoint/2010/main" val="3084088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4"/>
          <p:cNvGrpSpPr>
            <a:grpSpLocks/>
          </p:cNvGrpSpPr>
          <p:nvPr/>
        </p:nvGrpSpPr>
        <p:grpSpPr bwMode="auto">
          <a:xfrm>
            <a:off x="288925" y="290513"/>
            <a:ext cx="4057650" cy="936625"/>
            <a:chOff x="289620" y="290612"/>
            <a:chExt cx="3699969" cy="936104"/>
          </a:xfrm>
        </p:grpSpPr>
        <p:grpSp>
          <p:nvGrpSpPr>
            <p:cNvPr id="21" name="组合 25"/>
            <p:cNvGrpSpPr>
              <a:grpSpLocks/>
            </p:cNvGrpSpPr>
            <p:nvPr/>
          </p:nvGrpSpPr>
          <p:grpSpPr bwMode="auto">
            <a:xfrm>
              <a:off x="289620" y="290612"/>
              <a:ext cx="3699969" cy="936104"/>
              <a:chOff x="289620" y="290612"/>
              <a:chExt cx="3699969" cy="936104"/>
            </a:xfrm>
          </p:grpSpPr>
          <p:sp>
            <p:nvSpPr>
              <p:cNvPr id="23" name="椭圆 22"/>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24" name="圆角矩形 23"/>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5" name="圆角矩形 24"/>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生态系统</a:t>
                </a:r>
                <a:endParaRPr lang="zh-CN" altLang="en-US" sz="2800" b="1" dirty="0">
                  <a:solidFill>
                    <a:prstClr val="black"/>
                  </a:solidFill>
                  <a:latin typeface="黑体" pitchFamily="2" charset="-122"/>
                  <a:ea typeface="黑体" pitchFamily="2" charset="-122"/>
                </a:endParaRPr>
              </a:p>
            </p:txBody>
          </p:sp>
        </p:grpSp>
        <p:sp>
          <p:nvSpPr>
            <p:cNvPr id="22"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rgbClr val="FFFFFF"/>
                  </a:solidFill>
                  <a:latin typeface="Calibri" panose="020F0502020204030204" pitchFamily="34" charset="0"/>
                </a:rPr>
                <a:t>1</a:t>
              </a:r>
              <a:endParaRPr lang="zh-CN" altLang="en-US" sz="4800">
                <a:solidFill>
                  <a:srgbClr val="FFFFFF"/>
                </a:solidFill>
                <a:latin typeface="Calibri" panose="020F0502020204030204" pitchFamily="34" charset="0"/>
              </a:endParaRPr>
            </a:p>
          </p:txBody>
        </p:sp>
      </p:grpSp>
      <p:sp>
        <p:nvSpPr>
          <p:cNvPr id="10" name="矩形 9"/>
          <p:cNvSpPr/>
          <p:nvPr/>
        </p:nvSpPr>
        <p:spPr>
          <a:xfrm>
            <a:off x="5879945" y="1108183"/>
            <a:ext cx="3042963" cy="4154984"/>
          </a:xfrm>
          <a:prstGeom prst="rect">
            <a:avLst/>
          </a:prstGeom>
        </p:spPr>
        <p:txBody>
          <a:bodyPr wrap="square">
            <a:spAutoFit/>
          </a:bodyPr>
          <a:lstStyle/>
          <a:p>
            <a:pPr>
              <a:lnSpc>
                <a:spcPct val="150000"/>
              </a:lnSpc>
            </a:pPr>
            <a:r>
              <a:rPr lang="zh-CN" altLang="en-US" sz="3600" b="1" dirty="0" smtClean="0">
                <a:latin typeface="微软雅黑" panose="020B0503020204020204" pitchFamily="34" charset="-122"/>
                <a:ea typeface="微软雅黑" panose="020B0503020204020204" pitchFamily="34" charset="-122"/>
              </a:rPr>
              <a:t>生态系统</a:t>
            </a:r>
            <a:r>
              <a:rPr lang="zh-CN" altLang="en-US" sz="2000" dirty="0" smtClean="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指在自然界的一定的空间内，生物与环境构成的统一整体，在这个统一整体中，生物与环境之间相互影响、相互制约，并在一定时期内处于相对稳定的动态平衡状态。</a:t>
            </a:r>
          </a:p>
        </p:txBody>
      </p:sp>
      <p:pic>
        <p:nvPicPr>
          <p:cNvPr id="19" name="Picture 2" descr="0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554" y="4372352"/>
            <a:ext cx="2726177" cy="136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田野00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418" y="4349627"/>
            <a:ext cx="2778604" cy="131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m2-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521229"/>
            <a:ext cx="2778604" cy="14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8116" y="1531058"/>
            <a:ext cx="2701056" cy="14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animal_1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2933900"/>
            <a:ext cx="2778604" cy="143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7"/>
          <p:cNvSpPr>
            <a:spLocks noChangeArrowheads="1"/>
          </p:cNvSpPr>
          <p:nvPr/>
        </p:nvSpPr>
        <p:spPr bwMode="auto">
          <a:xfrm>
            <a:off x="5437312" y="2681846"/>
            <a:ext cx="126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srgbClr val="ECEC0C"/>
              </a:solidFill>
              <a:latin typeface="方正姚体" panose="02010601030101010101" pitchFamily="2" charset="-122"/>
              <a:ea typeface="方正姚体" panose="02010601030101010101" pitchFamily="2" charset="-122"/>
            </a:endParaRPr>
          </a:p>
        </p:txBody>
      </p:sp>
      <p:sp>
        <p:nvSpPr>
          <p:cNvPr id="31" name="Rectangle 8"/>
          <p:cNvSpPr>
            <a:spLocks noChangeArrowheads="1"/>
          </p:cNvSpPr>
          <p:nvPr/>
        </p:nvSpPr>
        <p:spPr bwMode="auto">
          <a:xfrm>
            <a:off x="288925" y="6455401"/>
            <a:ext cx="1782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srgbClr val="ECEC0C"/>
              </a:solidFill>
              <a:latin typeface="方正姚体" panose="02010601030101010101" pitchFamily="2" charset="-122"/>
              <a:ea typeface="方正姚体" panose="02010601030101010101" pitchFamily="2" charset="-122"/>
            </a:endParaRPr>
          </a:p>
        </p:txBody>
      </p:sp>
      <p:sp>
        <p:nvSpPr>
          <p:cNvPr id="32" name="Rectangle 9"/>
          <p:cNvSpPr>
            <a:spLocks noChangeArrowheads="1"/>
          </p:cNvSpPr>
          <p:nvPr/>
        </p:nvSpPr>
        <p:spPr bwMode="auto">
          <a:xfrm>
            <a:off x="2651125" y="6474451"/>
            <a:ext cx="126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solidFill>
                <a:srgbClr val="ECEC0C"/>
              </a:solidFill>
              <a:latin typeface="Times New Roman" panose="02020603050405020304" pitchFamily="18" charset="0"/>
              <a:ea typeface="方正姚体" panose="02010601030101010101" pitchFamily="2" charset="-122"/>
            </a:endParaRPr>
          </a:p>
        </p:txBody>
      </p:sp>
      <p:grpSp>
        <p:nvGrpSpPr>
          <p:cNvPr id="33" name="Group 10"/>
          <p:cNvGrpSpPr>
            <a:grpSpLocks/>
          </p:cNvGrpSpPr>
          <p:nvPr/>
        </p:nvGrpSpPr>
        <p:grpSpPr bwMode="auto">
          <a:xfrm>
            <a:off x="856766" y="5133517"/>
            <a:ext cx="4774634" cy="499617"/>
            <a:chOff x="487" y="-1969"/>
            <a:chExt cx="4238" cy="679"/>
          </a:xfrm>
        </p:grpSpPr>
        <p:sp>
          <p:nvSpPr>
            <p:cNvPr id="34" name="Rectangle 11"/>
            <p:cNvSpPr>
              <a:spLocks noChangeArrowheads="1"/>
            </p:cNvSpPr>
            <p:nvPr/>
          </p:nvSpPr>
          <p:spPr bwMode="auto">
            <a:xfrm>
              <a:off x="2871" y="-1969"/>
              <a:ext cx="1854"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Times New Roman" panose="02020603050405020304" pitchFamily="18" charset="0"/>
                  <a:ea typeface="黑体" panose="02010609060101010101" pitchFamily="49" charset="-122"/>
                </a:rPr>
                <a:t>城市</a:t>
              </a:r>
              <a:r>
                <a:rPr lang="zh-CN" altLang="en-US" sz="2400" b="1" dirty="0">
                  <a:solidFill>
                    <a:srgbClr val="FF0000"/>
                  </a:solidFill>
                  <a:latin typeface="方正姚体" panose="02010601030101010101" pitchFamily="2" charset="-122"/>
                  <a:ea typeface="黑体" panose="02010609060101010101" pitchFamily="49" charset="-122"/>
                </a:rPr>
                <a:t>生态系统</a:t>
              </a:r>
            </a:p>
          </p:txBody>
        </p:sp>
        <p:sp>
          <p:nvSpPr>
            <p:cNvPr id="35" name="Rectangle 12"/>
            <p:cNvSpPr>
              <a:spLocks noChangeArrowheads="1"/>
            </p:cNvSpPr>
            <p:nvPr/>
          </p:nvSpPr>
          <p:spPr bwMode="auto">
            <a:xfrm>
              <a:off x="487" y="-1917"/>
              <a:ext cx="1812"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Times New Roman" panose="02020603050405020304" pitchFamily="18" charset="0"/>
                  <a:ea typeface="黑体" panose="02010609060101010101" pitchFamily="49" charset="-122"/>
                </a:rPr>
                <a:t>农田</a:t>
              </a:r>
              <a:r>
                <a:rPr lang="zh-CN" altLang="en-US" sz="2400" b="1" dirty="0">
                  <a:solidFill>
                    <a:srgbClr val="FF0000"/>
                  </a:solidFill>
                  <a:latin typeface="方正姚体" panose="02010601030101010101" pitchFamily="2" charset="-122"/>
                  <a:ea typeface="黑体" panose="02010609060101010101" pitchFamily="49" charset="-122"/>
                </a:rPr>
                <a:t>生态系统</a:t>
              </a:r>
            </a:p>
          </p:txBody>
        </p:sp>
      </p:grpSp>
      <p:pic>
        <p:nvPicPr>
          <p:cNvPr id="36" name="Picture 13"/>
          <p:cNvPicPr>
            <a:picLocks noChangeAspect="1" noChangeArrowheads="1"/>
          </p:cNvPicPr>
          <p:nvPr/>
        </p:nvPicPr>
        <p:blipFill>
          <a:blip r:embed="rId8" cstate="print">
            <a:lum bright="6000"/>
            <a:extLst>
              <a:ext uri="{28A0092B-C50C-407E-A947-70E740481C1C}">
                <a14:useLocalDpi xmlns:a14="http://schemas.microsoft.com/office/drawing/2010/main" val="0"/>
              </a:ext>
            </a:extLst>
          </a:blip>
          <a:srcRect/>
          <a:stretch>
            <a:fillRect/>
          </a:stretch>
        </p:blipFill>
        <p:spPr bwMode="auto">
          <a:xfrm>
            <a:off x="2955931" y="2949469"/>
            <a:ext cx="2705425" cy="14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15"/>
          <p:cNvGrpSpPr>
            <a:grpSpLocks/>
          </p:cNvGrpSpPr>
          <p:nvPr/>
        </p:nvGrpSpPr>
        <p:grpSpPr bwMode="auto">
          <a:xfrm>
            <a:off x="924759" y="2469593"/>
            <a:ext cx="4790470" cy="1882216"/>
            <a:chOff x="630" y="-1651"/>
            <a:chExt cx="4386" cy="2558"/>
          </a:xfrm>
        </p:grpSpPr>
        <p:sp>
          <p:nvSpPr>
            <p:cNvPr id="38" name="Rectangle 16"/>
            <p:cNvSpPr>
              <a:spLocks noChangeArrowheads="1"/>
            </p:cNvSpPr>
            <p:nvPr/>
          </p:nvSpPr>
          <p:spPr bwMode="auto">
            <a:xfrm>
              <a:off x="630" y="-1594"/>
              <a:ext cx="1869"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黑体" panose="02010609060101010101" pitchFamily="49" charset="-122"/>
                  <a:ea typeface="黑体" panose="02010609060101010101" pitchFamily="49" charset="-122"/>
                </a:rPr>
                <a:t>森林生态系统</a:t>
              </a:r>
            </a:p>
          </p:txBody>
        </p:sp>
        <p:sp>
          <p:nvSpPr>
            <p:cNvPr id="39" name="Rectangle 17"/>
            <p:cNvSpPr>
              <a:spLocks noChangeArrowheads="1"/>
            </p:cNvSpPr>
            <p:nvPr/>
          </p:nvSpPr>
          <p:spPr bwMode="auto">
            <a:xfrm>
              <a:off x="3110" y="280"/>
              <a:ext cx="1869"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Times New Roman" panose="02020603050405020304" pitchFamily="18" charset="0"/>
                  <a:ea typeface="黑体" panose="02010609060101010101" pitchFamily="49" charset="-122"/>
                </a:rPr>
                <a:t>海洋</a:t>
              </a:r>
              <a:r>
                <a:rPr lang="zh-CN" altLang="en-US" sz="2400" b="1" dirty="0">
                  <a:solidFill>
                    <a:srgbClr val="FF0000"/>
                  </a:solidFill>
                  <a:latin typeface="方正姚体" panose="02010601030101010101" pitchFamily="2" charset="-122"/>
                  <a:ea typeface="黑体" panose="02010609060101010101" pitchFamily="49" charset="-122"/>
                </a:rPr>
                <a:t>生态系统</a:t>
              </a:r>
            </a:p>
          </p:txBody>
        </p:sp>
        <p:sp>
          <p:nvSpPr>
            <p:cNvPr id="40" name="Rectangle 18"/>
            <p:cNvSpPr>
              <a:spLocks noChangeArrowheads="1"/>
            </p:cNvSpPr>
            <p:nvPr/>
          </p:nvSpPr>
          <p:spPr bwMode="auto">
            <a:xfrm>
              <a:off x="673" y="267"/>
              <a:ext cx="1869"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黑体" panose="02010609060101010101" pitchFamily="49" charset="-122"/>
                  <a:ea typeface="黑体" panose="02010609060101010101" pitchFamily="49" charset="-122"/>
                </a:rPr>
                <a:t>草原生态系统</a:t>
              </a:r>
            </a:p>
          </p:txBody>
        </p:sp>
        <p:sp>
          <p:nvSpPr>
            <p:cNvPr id="41" name="Rectangle 19"/>
            <p:cNvSpPr>
              <a:spLocks noChangeArrowheads="1"/>
            </p:cNvSpPr>
            <p:nvPr/>
          </p:nvSpPr>
          <p:spPr bwMode="auto">
            <a:xfrm>
              <a:off x="3147" y="-1651"/>
              <a:ext cx="1869"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Times New Roman" panose="02020603050405020304" pitchFamily="18" charset="0"/>
                  <a:ea typeface="黑体" panose="02010609060101010101" pitchFamily="49" charset="-122"/>
                </a:rPr>
                <a:t>湖泊</a:t>
              </a:r>
              <a:r>
                <a:rPr lang="zh-CN" altLang="en-US" sz="2400" b="1" dirty="0">
                  <a:solidFill>
                    <a:srgbClr val="FF0000"/>
                  </a:solidFill>
                  <a:latin typeface="方正姚体" panose="02010601030101010101" pitchFamily="2" charset="-122"/>
                  <a:ea typeface="黑体" panose="02010609060101010101" pitchFamily="49" charset="-122"/>
                </a:rPr>
                <a:t>生态系统</a:t>
              </a:r>
            </a:p>
          </p:txBody>
        </p:sp>
      </p:grpSp>
    </p:spTree>
    <p:extLst>
      <p:ext uri="{BB962C8B-B14F-4D97-AF65-F5344CB8AC3E}">
        <p14:creationId xmlns:p14="http://schemas.microsoft.com/office/powerpoint/2010/main" val="208722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4"/>
          <p:cNvGrpSpPr>
            <a:grpSpLocks/>
          </p:cNvGrpSpPr>
          <p:nvPr/>
        </p:nvGrpSpPr>
        <p:grpSpPr bwMode="auto">
          <a:xfrm>
            <a:off x="288925" y="290513"/>
            <a:ext cx="4057650" cy="936625"/>
            <a:chOff x="289620" y="290612"/>
            <a:chExt cx="3699969" cy="936104"/>
          </a:xfrm>
        </p:grpSpPr>
        <p:grpSp>
          <p:nvGrpSpPr>
            <p:cNvPr id="21" name="组合 25"/>
            <p:cNvGrpSpPr>
              <a:grpSpLocks/>
            </p:cNvGrpSpPr>
            <p:nvPr/>
          </p:nvGrpSpPr>
          <p:grpSpPr bwMode="auto">
            <a:xfrm>
              <a:off x="289620" y="290612"/>
              <a:ext cx="3699969" cy="936104"/>
              <a:chOff x="289620" y="290612"/>
              <a:chExt cx="3699969" cy="936104"/>
            </a:xfrm>
          </p:grpSpPr>
          <p:sp>
            <p:nvSpPr>
              <p:cNvPr id="23" name="椭圆 22"/>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24" name="圆角矩形 23"/>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5" name="圆角矩形 24"/>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生态系统</a:t>
                </a:r>
                <a:endParaRPr lang="zh-CN" altLang="en-US" sz="2800" b="1" dirty="0">
                  <a:solidFill>
                    <a:prstClr val="black"/>
                  </a:solidFill>
                  <a:latin typeface="黑体" pitchFamily="2" charset="-122"/>
                  <a:ea typeface="黑体" pitchFamily="2" charset="-122"/>
                </a:endParaRPr>
              </a:p>
            </p:txBody>
          </p:sp>
        </p:grpSp>
        <p:sp>
          <p:nvSpPr>
            <p:cNvPr id="22"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rgbClr val="FFFFFF"/>
                  </a:solidFill>
                  <a:latin typeface="Calibri" panose="020F0502020204030204" pitchFamily="34" charset="0"/>
                </a:rPr>
                <a:t>1</a:t>
              </a:r>
              <a:endParaRPr lang="zh-CN" altLang="en-US" sz="4800">
                <a:solidFill>
                  <a:srgbClr val="FFFFFF"/>
                </a:solidFill>
                <a:latin typeface="Calibri" panose="020F0502020204030204" pitchFamily="34" charset="0"/>
              </a:endParaRPr>
            </a:p>
          </p:txBody>
        </p:sp>
      </p:grpSp>
      <p:sp>
        <p:nvSpPr>
          <p:cNvPr id="8" name="椭圆 7"/>
          <p:cNvSpPr>
            <a:spLocks noChangeArrowheads="1"/>
          </p:cNvSpPr>
          <p:nvPr/>
        </p:nvSpPr>
        <p:spPr bwMode="auto">
          <a:xfrm>
            <a:off x="3244442" y="1578857"/>
            <a:ext cx="1879862" cy="735747"/>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a:solidFill>
                  <a:schemeClr val="bg1"/>
                </a:solidFill>
                <a:latin typeface="黑体" pitchFamily="49" charset="-122"/>
                <a:ea typeface="黑体" pitchFamily="49" charset="-122"/>
              </a:rPr>
              <a:t>生产者</a:t>
            </a:r>
          </a:p>
        </p:txBody>
      </p:sp>
      <p:sp>
        <p:nvSpPr>
          <p:cNvPr id="9" name="矩形 7"/>
          <p:cNvSpPr>
            <a:spLocks noChangeArrowheads="1"/>
          </p:cNvSpPr>
          <p:nvPr/>
        </p:nvSpPr>
        <p:spPr bwMode="auto">
          <a:xfrm>
            <a:off x="1162002" y="3397082"/>
            <a:ext cx="1635420"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生态系统</a:t>
            </a:r>
            <a:endParaRPr lang="zh-CN" altLang="en-US" sz="2800" dirty="0">
              <a:latin typeface="黑体" pitchFamily="49" charset="-122"/>
              <a:ea typeface="黑体" pitchFamily="49" charset="-122"/>
            </a:endParaRPr>
          </a:p>
        </p:txBody>
      </p:sp>
      <p:sp>
        <p:nvSpPr>
          <p:cNvPr id="12" name="椭圆 11"/>
          <p:cNvSpPr>
            <a:spLocks noChangeArrowheads="1"/>
          </p:cNvSpPr>
          <p:nvPr/>
        </p:nvSpPr>
        <p:spPr bwMode="auto">
          <a:xfrm>
            <a:off x="3244442" y="4806420"/>
            <a:ext cx="1879862" cy="735747"/>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a:solidFill>
                  <a:schemeClr val="bg1"/>
                </a:solidFill>
                <a:latin typeface="黑体" pitchFamily="49" charset="-122"/>
                <a:ea typeface="黑体" pitchFamily="49" charset="-122"/>
              </a:rPr>
              <a:t>消费者</a:t>
            </a:r>
          </a:p>
        </p:txBody>
      </p:sp>
      <p:sp>
        <p:nvSpPr>
          <p:cNvPr id="13" name="椭圆 12"/>
          <p:cNvSpPr>
            <a:spLocks noChangeArrowheads="1"/>
          </p:cNvSpPr>
          <p:nvPr/>
        </p:nvSpPr>
        <p:spPr bwMode="auto">
          <a:xfrm>
            <a:off x="2855345" y="3098391"/>
            <a:ext cx="2845022" cy="891094"/>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物质、能量</a:t>
            </a:r>
            <a:endParaRPr lang="zh-CN" altLang="en-US" sz="2800" dirty="0">
              <a:solidFill>
                <a:schemeClr val="bg1"/>
              </a:solidFill>
              <a:latin typeface="黑体" pitchFamily="49" charset="-122"/>
              <a:ea typeface="黑体" pitchFamily="49" charset="-122"/>
            </a:endParaRPr>
          </a:p>
        </p:txBody>
      </p:sp>
      <p:cxnSp>
        <p:nvCxnSpPr>
          <p:cNvPr id="3" name="直接箭头连接符 2"/>
          <p:cNvCxnSpPr/>
          <p:nvPr/>
        </p:nvCxnSpPr>
        <p:spPr>
          <a:xfrm>
            <a:off x="3900167" y="2442953"/>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3897593" y="4099137"/>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4428054" y="2428346"/>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4445367" y="4099137"/>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979712" y="1297621"/>
            <a:ext cx="6060407" cy="47221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a:spLocks noChangeArrowheads="1"/>
          </p:cNvSpPr>
          <p:nvPr/>
        </p:nvSpPr>
        <p:spPr bwMode="auto">
          <a:xfrm>
            <a:off x="5977378" y="3202365"/>
            <a:ext cx="1423018" cy="7357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环境</a:t>
            </a:r>
            <a:endParaRPr lang="zh-CN" altLang="en-US" sz="2800" dirty="0">
              <a:solidFill>
                <a:schemeClr val="bg1"/>
              </a:solidFill>
              <a:latin typeface="黑体" pitchFamily="49" charset="-122"/>
              <a:ea typeface="黑体" pitchFamily="49" charset="-122"/>
            </a:endParaRPr>
          </a:p>
        </p:txBody>
      </p:sp>
      <p:sp>
        <p:nvSpPr>
          <p:cNvPr id="5" name="文本框 4"/>
          <p:cNvSpPr txBox="1"/>
          <p:nvPr/>
        </p:nvSpPr>
        <p:spPr>
          <a:xfrm>
            <a:off x="5364088" y="1762064"/>
            <a:ext cx="877163" cy="369332"/>
          </a:xfrm>
          <a:prstGeom prst="rect">
            <a:avLst/>
          </a:prstGeom>
          <a:noFill/>
        </p:spPr>
        <p:txBody>
          <a:bodyPr wrap="none" rtlCol="0">
            <a:spAutoFit/>
          </a:bodyPr>
          <a:lstStyle/>
          <a:p>
            <a:r>
              <a:rPr lang="zh-CN" altLang="en-US" dirty="0" smtClean="0"/>
              <a:t>如植物</a:t>
            </a:r>
            <a:endParaRPr lang="zh-CN" altLang="en-US" dirty="0"/>
          </a:p>
        </p:txBody>
      </p:sp>
      <p:sp>
        <p:nvSpPr>
          <p:cNvPr id="27" name="文本框 26"/>
          <p:cNvSpPr txBox="1"/>
          <p:nvPr/>
        </p:nvSpPr>
        <p:spPr>
          <a:xfrm>
            <a:off x="5477482" y="4980158"/>
            <a:ext cx="877163" cy="369332"/>
          </a:xfrm>
          <a:prstGeom prst="rect">
            <a:avLst/>
          </a:prstGeom>
          <a:noFill/>
        </p:spPr>
        <p:txBody>
          <a:bodyPr wrap="none" rtlCol="0">
            <a:spAutoFit/>
          </a:bodyPr>
          <a:lstStyle/>
          <a:p>
            <a:r>
              <a:rPr lang="zh-CN" altLang="en-US" dirty="0" smtClean="0"/>
              <a:t>如动物</a:t>
            </a:r>
            <a:endParaRPr lang="zh-CN" altLang="en-US" dirty="0"/>
          </a:p>
        </p:txBody>
      </p:sp>
      <p:sp>
        <p:nvSpPr>
          <p:cNvPr id="28" name="文本框 27"/>
          <p:cNvSpPr txBox="1"/>
          <p:nvPr/>
        </p:nvSpPr>
        <p:spPr>
          <a:xfrm>
            <a:off x="4807183" y="2649685"/>
            <a:ext cx="1338828" cy="369332"/>
          </a:xfrm>
          <a:prstGeom prst="rect">
            <a:avLst/>
          </a:prstGeom>
          <a:noFill/>
        </p:spPr>
        <p:txBody>
          <a:bodyPr wrap="none" rtlCol="0">
            <a:spAutoFit/>
          </a:bodyPr>
          <a:lstStyle/>
          <a:p>
            <a:r>
              <a:rPr lang="zh-CN" altLang="en-US" dirty="0" smtClean="0"/>
              <a:t>如水、热能</a:t>
            </a:r>
            <a:endParaRPr lang="zh-CN" altLang="en-US" dirty="0"/>
          </a:p>
        </p:txBody>
      </p:sp>
      <p:sp>
        <p:nvSpPr>
          <p:cNvPr id="29" name="文本框 28"/>
          <p:cNvSpPr txBox="1"/>
          <p:nvPr/>
        </p:nvSpPr>
        <p:spPr>
          <a:xfrm>
            <a:off x="6762080" y="2729059"/>
            <a:ext cx="877163" cy="369332"/>
          </a:xfrm>
          <a:prstGeom prst="rect">
            <a:avLst/>
          </a:prstGeom>
          <a:noFill/>
        </p:spPr>
        <p:txBody>
          <a:bodyPr wrap="none" rtlCol="0">
            <a:spAutoFit/>
          </a:bodyPr>
          <a:lstStyle/>
          <a:p>
            <a:r>
              <a:rPr lang="zh-CN" altLang="en-US" dirty="0" smtClean="0"/>
              <a:t>如森林</a:t>
            </a:r>
            <a:endParaRPr lang="zh-CN" altLang="en-US" dirty="0"/>
          </a:p>
        </p:txBody>
      </p:sp>
      <p:sp>
        <p:nvSpPr>
          <p:cNvPr id="30" name="文本框 29"/>
          <p:cNvSpPr txBox="1"/>
          <p:nvPr/>
        </p:nvSpPr>
        <p:spPr>
          <a:xfrm>
            <a:off x="580969" y="4253989"/>
            <a:ext cx="2339102" cy="461665"/>
          </a:xfrm>
          <a:prstGeom prst="rect">
            <a:avLst/>
          </a:prstGeom>
          <a:noFill/>
        </p:spPr>
        <p:txBody>
          <a:bodyPr wrap="none" rtlCol="0">
            <a:spAutoFit/>
          </a:bodyPr>
          <a:lstStyle/>
          <a:p>
            <a:r>
              <a:rPr lang="zh-CN" altLang="en-US" sz="2400" dirty="0" smtClean="0">
                <a:latin typeface="黑体" panose="02010609060101010101" pitchFamily="49" charset="-122"/>
                <a:ea typeface="黑体" panose="02010609060101010101" pitchFamily="49" charset="-122"/>
              </a:rPr>
              <a:t>动态和良性循环</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32337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4"/>
          <p:cNvGrpSpPr>
            <a:grpSpLocks/>
          </p:cNvGrpSpPr>
          <p:nvPr/>
        </p:nvGrpSpPr>
        <p:grpSpPr bwMode="auto">
          <a:xfrm>
            <a:off x="288925" y="290513"/>
            <a:ext cx="4057650" cy="936625"/>
            <a:chOff x="289620" y="290612"/>
            <a:chExt cx="3699969" cy="936104"/>
          </a:xfrm>
        </p:grpSpPr>
        <p:grpSp>
          <p:nvGrpSpPr>
            <p:cNvPr id="21" name="组合 25"/>
            <p:cNvGrpSpPr>
              <a:grpSpLocks/>
            </p:cNvGrpSpPr>
            <p:nvPr/>
          </p:nvGrpSpPr>
          <p:grpSpPr bwMode="auto">
            <a:xfrm>
              <a:off x="289620" y="290612"/>
              <a:ext cx="3699969" cy="936104"/>
              <a:chOff x="289620" y="290612"/>
              <a:chExt cx="3699969" cy="936104"/>
            </a:xfrm>
          </p:grpSpPr>
          <p:sp>
            <p:nvSpPr>
              <p:cNvPr id="23" name="椭圆 22"/>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24" name="圆角矩形 23"/>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5" name="圆角矩形 24"/>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学习生态系统</a:t>
                </a:r>
                <a:endParaRPr lang="zh-CN" altLang="en-US" sz="2800" b="1" dirty="0">
                  <a:solidFill>
                    <a:prstClr val="black"/>
                  </a:solidFill>
                  <a:latin typeface="黑体" pitchFamily="2" charset="-122"/>
                  <a:ea typeface="黑体" pitchFamily="2" charset="-122"/>
                </a:endParaRPr>
              </a:p>
            </p:txBody>
          </p:sp>
        </p:grpSp>
        <p:sp>
          <p:nvSpPr>
            <p:cNvPr id="22"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2</a:t>
              </a:r>
              <a:endParaRPr lang="zh-CN" altLang="en-US" sz="4800" dirty="0">
                <a:solidFill>
                  <a:srgbClr val="FFFFFF"/>
                </a:solidFill>
                <a:latin typeface="Calibri" panose="020F0502020204030204" pitchFamily="34" charset="0"/>
              </a:endParaRPr>
            </a:p>
          </p:txBody>
        </p:sp>
      </p:grpSp>
      <p:sp>
        <p:nvSpPr>
          <p:cNvPr id="9" name="椭圆 8"/>
          <p:cNvSpPr>
            <a:spLocks noChangeArrowheads="1"/>
          </p:cNvSpPr>
          <p:nvPr/>
        </p:nvSpPr>
        <p:spPr bwMode="auto">
          <a:xfrm>
            <a:off x="3469606" y="1570850"/>
            <a:ext cx="1879862" cy="735747"/>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老师</a:t>
            </a:r>
            <a:endParaRPr lang="zh-CN" altLang="en-US" sz="2800" dirty="0">
              <a:solidFill>
                <a:schemeClr val="bg1"/>
              </a:solidFill>
              <a:latin typeface="黑体" pitchFamily="49" charset="-122"/>
              <a:ea typeface="黑体" pitchFamily="49" charset="-122"/>
            </a:endParaRPr>
          </a:p>
        </p:txBody>
      </p:sp>
      <p:sp>
        <p:nvSpPr>
          <p:cNvPr id="10" name="矩形 7"/>
          <p:cNvSpPr>
            <a:spLocks noChangeArrowheads="1"/>
          </p:cNvSpPr>
          <p:nvPr/>
        </p:nvSpPr>
        <p:spPr bwMode="auto">
          <a:xfrm>
            <a:off x="523070" y="3013365"/>
            <a:ext cx="1681806" cy="954107"/>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学习</a:t>
            </a:r>
            <a:endParaRPr lang="en-US" altLang="zh-CN" sz="2800" dirty="0" smtClean="0">
              <a:latin typeface="黑体" pitchFamily="49" charset="-122"/>
              <a:ea typeface="黑体" pitchFamily="49" charset="-122"/>
            </a:endParaRPr>
          </a:p>
          <a:p>
            <a:pPr algn="ctr"/>
            <a:r>
              <a:rPr lang="zh-CN" altLang="en-US" sz="2800" dirty="0" smtClean="0">
                <a:latin typeface="黑体" pitchFamily="49" charset="-122"/>
                <a:ea typeface="黑体" pitchFamily="49" charset="-122"/>
              </a:rPr>
              <a:t>生态系统</a:t>
            </a:r>
            <a:endParaRPr lang="zh-CN" altLang="en-US" sz="2800" dirty="0">
              <a:latin typeface="黑体" pitchFamily="49" charset="-122"/>
              <a:ea typeface="黑体" pitchFamily="49" charset="-122"/>
            </a:endParaRPr>
          </a:p>
        </p:txBody>
      </p:sp>
      <p:sp>
        <p:nvSpPr>
          <p:cNvPr id="11" name="椭圆 10"/>
          <p:cNvSpPr>
            <a:spLocks noChangeArrowheads="1"/>
          </p:cNvSpPr>
          <p:nvPr/>
        </p:nvSpPr>
        <p:spPr bwMode="auto">
          <a:xfrm>
            <a:off x="3469606" y="4798413"/>
            <a:ext cx="1879862" cy="735747"/>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学生</a:t>
            </a:r>
            <a:endParaRPr lang="zh-CN" altLang="en-US" sz="2800" dirty="0">
              <a:solidFill>
                <a:schemeClr val="bg1"/>
              </a:solidFill>
              <a:latin typeface="黑体" pitchFamily="49" charset="-122"/>
              <a:ea typeface="黑体" pitchFamily="49" charset="-122"/>
            </a:endParaRPr>
          </a:p>
        </p:txBody>
      </p:sp>
      <p:sp>
        <p:nvSpPr>
          <p:cNvPr id="12" name="椭圆 11"/>
          <p:cNvSpPr>
            <a:spLocks noChangeArrowheads="1"/>
          </p:cNvSpPr>
          <p:nvPr/>
        </p:nvSpPr>
        <p:spPr bwMode="auto">
          <a:xfrm>
            <a:off x="3080509" y="3090384"/>
            <a:ext cx="2845022" cy="891094"/>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知识、信息</a:t>
            </a:r>
            <a:endParaRPr lang="zh-CN" altLang="en-US" sz="2800" dirty="0">
              <a:solidFill>
                <a:schemeClr val="bg1"/>
              </a:solidFill>
              <a:latin typeface="黑体" pitchFamily="49" charset="-122"/>
              <a:ea typeface="黑体" pitchFamily="49" charset="-122"/>
            </a:endParaRPr>
          </a:p>
        </p:txBody>
      </p:sp>
      <p:cxnSp>
        <p:nvCxnSpPr>
          <p:cNvPr id="13" name="直接箭头连接符 12"/>
          <p:cNvCxnSpPr/>
          <p:nvPr/>
        </p:nvCxnSpPr>
        <p:spPr>
          <a:xfrm>
            <a:off x="4125331" y="2434946"/>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4122757" y="4091130"/>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4653218" y="2420339"/>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4670531" y="4091130"/>
            <a:ext cx="0"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2204876" y="1289614"/>
            <a:ext cx="6060407" cy="47221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a:spLocks noChangeArrowheads="1"/>
          </p:cNvSpPr>
          <p:nvPr/>
        </p:nvSpPr>
        <p:spPr bwMode="auto">
          <a:xfrm>
            <a:off x="6202542" y="3194358"/>
            <a:ext cx="1423018" cy="7357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a:r>
              <a:rPr lang="zh-CN" altLang="en-US" sz="2800" dirty="0" smtClean="0">
                <a:solidFill>
                  <a:schemeClr val="bg1"/>
                </a:solidFill>
                <a:latin typeface="黑体" pitchFamily="49" charset="-122"/>
                <a:ea typeface="黑体" pitchFamily="49" charset="-122"/>
              </a:rPr>
              <a:t>校园</a:t>
            </a:r>
            <a:endParaRPr lang="zh-CN" altLang="en-US" sz="2800" dirty="0">
              <a:solidFill>
                <a:schemeClr val="bg1"/>
              </a:solidFill>
              <a:latin typeface="黑体" pitchFamily="49" charset="-122"/>
              <a:ea typeface="黑体" pitchFamily="49" charset="-122"/>
            </a:endParaRPr>
          </a:p>
        </p:txBody>
      </p:sp>
      <p:sp>
        <p:nvSpPr>
          <p:cNvPr id="29" name="文本框 28"/>
          <p:cNvSpPr txBox="1"/>
          <p:nvPr/>
        </p:nvSpPr>
        <p:spPr>
          <a:xfrm>
            <a:off x="1192588" y="4332334"/>
            <a:ext cx="2339102" cy="461665"/>
          </a:xfrm>
          <a:prstGeom prst="rect">
            <a:avLst/>
          </a:prstGeom>
          <a:noFill/>
        </p:spPr>
        <p:txBody>
          <a:bodyPr wrap="none" rtlCol="0">
            <a:spAutoFit/>
          </a:bodyPr>
          <a:lstStyle/>
          <a:p>
            <a:r>
              <a:rPr lang="zh-CN" altLang="en-US" sz="2400" dirty="0" smtClean="0">
                <a:latin typeface="黑体" panose="02010609060101010101" pitchFamily="49" charset="-122"/>
                <a:ea typeface="黑体" panose="02010609060101010101" pitchFamily="49" charset="-122"/>
              </a:rPr>
              <a:t>动态和良性循环</a:t>
            </a:r>
            <a:endParaRPr lang="zh-CN" altLang="en-US" sz="2400" dirty="0">
              <a:latin typeface="黑体" panose="02010609060101010101" pitchFamily="49" charset="-122"/>
              <a:ea typeface="黑体" panose="02010609060101010101" pitchFamily="49" charset="-122"/>
            </a:endParaRPr>
          </a:p>
        </p:txBody>
      </p:sp>
      <p:sp>
        <p:nvSpPr>
          <p:cNvPr id="36" name="文本框 35"/>
          <p:cNvSpPr txBox="1"/>
          <p:nvPr/>
        </p:nvSpPr>
        <p:spPr>
          <a:xfrm>
            <a:off x="6166604" y="671656"/>
            <a:ext cx="2363272"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学习共同体</a:t>
            </a:r>
            <a:endParaRPr lang="zh-CN" altLang="en-US" sz="2800" dirty="0">
              <a:latin typeface="黑体" panose="02010609060101010101" pitchFamily="49" charset="-122"/>
              <a:ea typeface="黑体" panose="02010609060101010101" pitchFamily="49" charset="-122"/>
            </a:endParaRPr>
          </a:p>
        </p:txBody>
      </p:sp>
      <p:cxnSp>
        <p:nvCxnSpPr>
          <p:cNvPr id="37" name="直接箭头连接符 36"/>
          <p:cNvCxnSpPr>
            <a:stCxn id="9" idx="7"/>
          </p:cNvCxnSpPr>
          <p:nvPr/>
        </p:nvCxnSpPr>
        <p:spPr>
          <a:xfrm flipV="1">
            <a:off x="5074169" y="956602"/>
            <a:ext cx="827842" cy="721996"/>
          </a:xfrm>
          <a:prstGeom prst="straightConnector1">
            <a:avLst/>
          </a:prstGeom>
          <a:ln w="2857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V="1">
            <a:off x="5349468" y="1227139"/>
            <a:ext cx="933299" cy="3786037"/>
          </a:xfrm>
          <a:prstGeom prst="straightConnector1">
            <a:avLst/>
          </a:prstGeom>
          <a:ln w="2857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463429" y="1707905"/>
            <a:ext cx="877163" cy="369332"/>
          </a:xfrm>
          <a:prstGeom prst="rect">
            <a:avLst/>
          </a:prstGeom>
          <a:noFill/>
        </p:spPr>
        <p:txBody>
          <a:bodyPr wrap="none" rtlCol="0">
            <a:spAutoFit/>
          </a:bodyPr>
          <a:lstStyle/>
          <a:p>
            <a:r>
              <a:rPr lang="zh-CN" altLang="en-US" dirty="0" smtClean="0"/>
              <a:t>生产者</a:t>
            </a:r>
            <a:endParaRPr lang="zh-CN" altLang="en-US" dirty="0"/>
          </a:p>
        </p:txBody>
      </p:sp>
      <p:sp>
        <p:nvSpPr>
          <p:cNvPr id="42" name="文本框 41"/>
          <p:cNvSpPr txBox="1"/>
          <p:nvPr/>
        </p:nvSpPr>
        <p:spPr>
          <a:xfrm>
            <a:off x="5652177" y="4859639"/>
            <a:ext cx="877163" cy="369332"/>
          </a:xfrm>
          <a:prstGeom prst="rect">
            <a:avLst/>
          </a:prstGeom>
          <a:noFill/>
        </p:spPr>
        <p:txBody>
          <a:bodyPr wrap="none" rtlCol="0">
            <a:spAutoFit/>
          </a:bodyPr>
          <a:lstStyle/>
          <a:p>
            <a:r>
              <a:rPr lang="zh-CN" altLang="en-US" dirty="0" smtClean="0"/>
              <a:t>消费者</a:t>
            </a:r>
            <a:endParaRPr lang="zh-CN" altLang="en-US" dirty="0"/>
          </a:p>
        </p:txBody>
      </p:sp>
      <p:sp>
        <p:nvSpPr>
          <p:cNvPr id="43" name="文本框 42"/>
          <p:cNvSpPr txBox="1"/>
          <p:nvPr/>
        </p:nvSpPr>
        <p:spPr>
          <a:xfrm>
            <a:off x="5168624" y="2622311"/>
            <a:ext cx="1338828" cy="369332"/>
          </a:xfrm>
          <a:prstGeom prst="rect">
            <a:avLst/>
          </a:prstGeom>
          <a:noFill/>
        </p:spPr>
        <p:txBody>
          <a:bodyPr wrap="none" rtlCol="0">
            <a:spAutoFit/>
          </a:bodyPr>
          <a:lstStyle/>
          <a:p>
            <a:r>
              <a:rPr lang="zh-CN" altLang="en-US" dirty="0" smtClean="0"/>
              <a:t>物质、能量</a:t>
            </a:r>
            <a:endParaRPr lang="zh-CN" altLang="en-US" dirty="0"/>
          </a:p>
        </p:txBody>
      </p:sp>
      <p:sp>
        <p:nvSpPr>
          <p:cNvPr id="44" name="文本框 43"/>
          <p:cNvSpPr txBox="1"/>
          <p:nvPr/>
        </p:nvSpPr>
        <p:spPr>
          <a:xfrm>
            <a:off x="7016172" y="2723669"/>
            <a:ext cx="646331" cy="369332"/>
          </a:xfrm>
          <a:prstGeom prst="rect">
            <a:avLst/>
          </a:prstGeom>
          <a:noFill/>
        </p:spPr>
        <p:txBody>
          <a:bodyPr wrap="none" rtlCol="0">
            <a:spAutoFit/>
          </a:bodyPr>
          <a:lstStyle/>
          <a:p>
            <a:r>
              <a:rPr lang="zh-CN" altLang="en-US" dirty="0" smtClean="0"/>
              <a:t>环境</a:t>
            </a:r>
            <a:endParaRPr lang="zh-CN" altLang="en-US" dirty="0"/>
          </a:p>
        </p:txBody>
      </p:sp>
    </p:spTree>
    <p:extLst>
      <p:ext uri="{BB962C8B-B14F-4D97-AF65-F5344CB8AC3E}">
        <p14:creationId xmlns:p14="http://schemas.microsoft.com/office/powerpoint/2010/main" val="3853372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4"/>
          <p:cNvGrpSpPr>
            <a:grpSpLocks/>
          </p:cNvGrpSpPr>
          <p:nvPr/>
        </p:nvGrpSpPr>
        <p:grpSpPr bwMode="auto">
          <a:xfrm>
            <a:off x="288925" y="290513"/>
            <a:ext cx="4057650" cy="936625"/>
            <a:chOff x="289620" y="290612"/>
            <a:chExt cx="3699969" cy="936104"/>
          </a:xfrm>
        </p:grpSpPr>
        <p:grpSp>
          <p:nvGrpSpPr>
            <p:cNvPr id="21" name="组合 25"/>
            <p:cNvGrpSpPr>
              <a:grpSpLocks/>
            </p:cNvGrpSpPr>
            <p:nvPr/>
          </p:nvGrpSpPr>
          <p:grpSpPr bwMode="auto">
            <a:xfrm>
              <a:off x="289620" y="290612"/>
              <a:ext cx="3699969" cy="936104"/>
              <a:chOff x="289620" y="290612"/>
              <a:chExt cx="3699969" cy="936104"/>
            </a:xfrm>
          </p:grpSpPr>
          <p:sp>
            <p:nvSpPr>
              <p:cNvPr id="23" name="椭圆 22"/>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24" name="圆角矩形 23"/>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5" name="圆角矩形 24"/>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学习生态系统</a:t>
                </a:r>
                <a:endParaRPr lang="zh-CN" altLang="en-US" sz="2800" b="1" dirty="0">
                  <a:solidFill>
                    <a:prstClr val="black"/>
                  </a:solidFill>
                  <a:latin typeface="黑体" pitchFamily="2" charset="-122"/>
                  <a:ea typeface="黑体" pitchFamily="2" charset="-122"/>
                </a:endParaRPr>
              </a:p>
            </p:txBody>
          </p:sp>
        </p:grpSp>
        <p:sp>
          <p:nvSpPr>
            <p:cNvPr id="22"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2</a:t>
              </a:r>
              <a:endParaRPr lang="zh-CN" altLang="en-US" sz="4800" dirty="0">
                <a:solidFill>
                  <a:srgbClr val="FFFFFF"/>
                </a:solidFill>
                <a:latin typeface="Calibri" panose="020F0502020204030204" pitchFamily="34" charset="0"/>
              </a:endParaRPr>
            </a:p>
          </p:txBody>
        </p:sp>
      </p:grpSp>
      <p:sp>
        <p:nvSpPr>
          <p:cNvPr id="8" name="矩形 7"/>
          <p:cNvSpPr/>
          <p:nvPr/>
        </p:nvSpPr>
        <p:spPr>
          <a:xfrm>
            <a:off x="827493" y="2204864"/>
            <a:ext cx="8138108" cy="3323987"/>
          </a:xfrm>
          <a:prstGeom prst="rect">
            <a:avLst/>
          </a:prstGeom>
        </p:spPr>
        <p:txBody>
          <a:bodyPr wrap="square">
            <a:spAutoFit/>
          </a:bodyPr>
          <a:lstStyle/>
          <a:p>
            <a:pPr>
              <a:lnSpc>
                <a:spcPct val="150000"/>
              </a:lnSpc>
            </a:pPr>
            <a:r>
              <a:rPr lang="en-US" altLang="zh-CN" sz="2000" dirty="0" smtClean="0">
                <a:latin typeface="黑体" panose="02010609060101010101" pitchFamily="49" charset="-122"/>
                <a:ea typeface="黑体" panose="02010609060101010101" pitchFamily="49" charset="-122"/>
              </a:rPr>
              <a:t>1</a:t>
            </a:r>
            <a:r>
              <a:rPr lang="zh-CN" altLang="en-US" sz="2000" dirty="0" smtClean="0">
                <a:latin typeface="黑体" panose="02010609060101010101" pitchFamily="49" charset="-122"/>
                <a:ea typeface="黑体" panose="02010609060101010101" pitchFamily="49" charset="-122"/>
              </a:rPr>
              <a:t>、老师和学生组成“学习共同体”；</a:t>
            </a:r>
            <a:endParaRPr lang="en-US" altLang="zh-CN" sz="2000" dirty="0" smtClean="0">
              <a:latin typeface="黑体" panose="02010609060101010101" pitchFamily="49" charset="-122"/>
              <a:ea typeface="黑体" panose="02010609060101010101" pitchFamily="49" charset="-122"/>
            </a:endParaRPr>
          </a:p>
          <a:p>
            <a:pPr>
              <a:lnSpc>
                <a:spcPct val="150000"/>
              </a:lnSpc>
            </a:pPr>
            <a:r>
              <a:rPr lang="en-US" altLang="zh-CN" sz="2000" dirty="0" smtClean="0">
                <a:latin typeface="黑体" panose="02010609060101010101" pitchFamily="49" charset="-122"/>
                <a:ea typeface="黑体" panose="02010609060101010101" pitchFamily="49" charset="-122"/>
              </a:rPr>
              <a:t>2</a:t>
            </a:r>
            <a:r>
              <a:rPr lang="zh-CN" altLang="en-US" sz="2000" dirty="0" smtClean="0">
                <a:latin typeface="黑体" panose="02010609060101010101" pitchFamily="49" charset="-122"/>
                <a:ea typeface="黑体" panose="02010609060101010101" pitchFamily="49" charset="-122"/>
              </a:rPr>
              <a:t>、在现代教育理念件</a:t>
            </a:r>
            <a:r>
              <a:rPr lang="zh-CN" altLang="en-US" sz="2000" dirty="0">
                <a:latin typeface="黑体" panose="02010609060101010101" pitchFamily="49" charset="-122"/>
                <a:ea typeface="黑体" panose="02010609060101010101" pitchFamily="49" charset="-122"/>
              </a:rPr>
              <a:t>下，老师和</a:t>
            </a:r>
            <a:r>
              <a:rPr lang="zh-CN" altLang="en-US" sz="2000" dirty="0" smtClean="0">
                <a:latin typeface="黑体" panose="02010609060101010101" pitchFamily="49" charset="-122"/>
                <a:ea typeface="黑体" panose="02010609060101010101" pitchFamily="49" charset="-122"/>
              </a:rPr>
              <a:t>学生摆脱以往的单一角色，成为既是“知识”的“生产者”也是“消费者”；</a:t>
            </a:r>
            <a:endParaRPr lang="en-US" altLang="zh-CN" sz="2000" dirty="0" smtClean="0">
              <a:latin typeface="黑体" panose="02010609060101010101" pitchFamily="49" charset="-122"/>
              <a:ea typeface="黑体" panose="02010609060101010101" pitchFamily="49" charset="-122"/>
            </a:endParaRPr>
          </a:p>
          <a:p>
            <a:pPr>
              <a:lnSpc>
                <a:spcPct val="150000"/>
              </a:lnSpc>
            </a:pPr>
            <a:r>
              <a:rPr lang="en-US" altLang="zh-CN" sz="2000" dirty="0" smtClean="0">
                <a:latin typeface="黑体" panose="02010609060101010101" pitchFamily="49" charset="-122"/>
                <a:ea typeface="黑体" panose="02010609060101010101" pitchFamily="49" charset="-122"/>
              </a:rPr>
              <a:t>3</a:t>
            </a:r>
            <a:r>
              <a:rPr lang="zh-CN" altLang="en-US" sz="2000" dirty="0" smtClean="0">
                <a:latin typeface="黑体" panose="02010609060101010101" pitchFamily="49" charset="-122"/>
                <a:ea typeface="黑体" panose="02010609060101010101" pitchFamily="49" charset="-122"/>
              </a:rPr>
              <a:t>、学习的环境不仅仅包括现实的物理环境，还包括网络化的虚拟环境；</a:t>
            </a:r>
            <a:endParaRPr lang="en-US" altLang="zh-CN" sz="2000" dirty="0" smtClean="0">
              <a:latin typeface="黑体" panose="02010609060101010101" pitchFamily="49" charset="-122"/>
              <a:ea typeface="黑体" panose="02010609060101010101" pitchFamily="49" charset="-122"/>
            </a:endParaRPr>
          </a:p>
          <a:p>
            <a:pPr>
              <a:lnSpc>
                <a:spcPct val="150000"/>
              </a:lnSpc>
            </a:pPr>
            <a:r>
              <a:rPr lang="en-US" altLang="zh-CN" sz="2000" dirty="0" smtClean="0">
                <a:latin typeface="黑体" panose="02010609060101010101" pitchFamily="49" charset="-122"/>
                <a:ea typeface="黑体" panose="02010609060101010101" pitchFamily="49" charset="-122"/>
              </a:rPr>
              <a:t>4</a:t>
            </a:r>
            <a:r>
              <a:rPr lang="zh-CN" altLang="en-US" sz="2000" dirty="0" smtClean="0">
                <a:latin typeface="黑体" panose="02010609060101010101" pitchFamily="49" charset="-122"/>
                <a:ea typeface="黑体" panose="02010609060101010101" pitchFamily="49" charset="-122"/>
              </a:rPr>
              <a:t>、技术从单纯支持个体的“教”或者“学”的工具，转变成为支撑“互动关系”的工具。</a:t>
            </a:r>
            <a:endParaRPr lang="en-US" altLang="zh-CN" sz="2000" dirty="0" smtClean="0">
              <a:latin typeface="黑体" panose="02010609060101010101" pitchFamily="49" charset="-122"/>
              <a:ea typeface="黑体" panose="02010609060101010101" pitchFamily="49" charset="-122"/>
            </a:endParaRPr>
          </a:p>
          <a:p>
            <a:pPr>
              <a:lnSpc>
                <a:spcPct val="150000"/>
              </a:lnSpc>
            </a:pPr>
            <a:endParaRPr lang="zh-CN" altLang="en-US" sz="2000" dirty="0">
              <a:latin typeface="黑体" panose="02010609060101010101" pitchFamily="49" charset="-122"/>
              <a:ea typeface="黑体" panose="02010609060101010101" pitchFamily="49" charset="-122"/>
            </a:endParaRPr>
          </a:p>
        </p:txBody>
      </p:sp>
      <p:sp>
        <p:nvSpPr>
          <p:cNvPr id="9" name="矩形 7"/>
          <p:cNvSpPr>
            <a:spLocks noChangeArrowheads="1"/>
          </p:cNvSpPr>
          <p:nvPr/>
        </p:nvSpPr>
        <p:spPr bwMode="auto">
          <a:xfrm>
            <a:off x="971601" y="1289614"/>
            <a:ext cx="5760640"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信息时代下的学习生态系统新特点</a:t>
            </a:r>
            <a:endParaRPr lang="zh-CN" altLang="en-US" sz="2800" dirty="0">
              <a:latin typeface="黑体" pitchFamily="49" charset="-122"/>
              <a:ea typeface="黑体" pitchFamily="49" charset="-122"/>
            </a:endParaRPr>
          </a:p>
        </p:txBody>
      </p:sp>
    </p:spTree>
    <p:extLst>
      <p:ext uri="{BB962C8B-B14F-4D97-AF65-F5344CB8AC3E}">
        <p14:creationId xmlns:p14="http://schemas.microsoft.com/office/powerpoint/2010/main" val="3117698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1800068"/>
            <a:ext cx="9144000" cy="769441"/>
          </a:xfrm>
          <a:prstGeom prst="rect">
            <a:avLst/>
          </a:prstGeom>
          <a:noFill/>
        </p:spPr>
        <p:txBody>
          <a:bodyPr wrap="square" rtlCol="0">
            <a:spAutoFit/>
          </a:bodyPr>
          <a:lstStyle/>
          <a:p>
            <a:pPr algn="ctr"/>
            <a:r>
              <a:rPr lang="zh-CN" altLang="en-US" sz="4400" b="1" dirty="0" smtClean="0">
                <a:solidFill>
                  <a:schemeClr val="tx2"/>
                </a:solidFill>
                <a:latin typeface="微软雅黑" panose="020B0503020204020204" pitchFamily="34" charset="-122"/>
                <a:ea typeface="微软雅黑" panose="020B0503020204020204" pitchFamily="34" charset="-122"/>
              </a:rPr>
              <a:t>“教育</a:t>
            </a:r>
            <a:r>
              <a:rPr lang="zh-CN" altLang="en-US" sz="4400" b="1" dirty="0">
                <a:solidFill>
                  <a:schemeClr val="tx2"/>
                </a:solidFill>
                <a:latin typeface="微软雅黑" panose="020B0503020204020204" pitchFamily="34" charset="-122"/>
                <a:ea typeface="微软雅黑" panose="020B0503020204020204" pitchFamily="34" charset="-122"/>
              </a:rPr>
              <a:t>信息化带动教育</a:t>
            </a:r>
            <a:r>
              <a:rPr lang="zh-CN" altLang="en-US" sz="4400" b="1" dirty="0" smtClean="0">
                <a:solidFill>
                  <a:schemeClr val="tx2"/>
                </a:solidFill>
                <a:latin typeface="微软雅黑" panose="020B0503020204020204" pitchFamily="34" charset="-122"/>
                <a:ea typeface="微软雅黑" panose="020B0503020204020204" pitchFamily="34" charset="-122"/>
              </a:rPr>
              <a:t>现代化”</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
        <p:nvSpPr>
          <p:cNvPr id="48" name="流程图: 合并 4"/>
          <p:cNvSpPr/>
          <p:nvPr/>
        </p:nvSpPr>
        <p:spPr>
          <a:xfrm>
            <a:off x="1979271" y="2569509"/>
            <a:ext cx="6609133" cy="260437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10090 w 20090"/>
              <a:gd name="connsiteY0" fmla="*/ 0 h 11473"/>
              <a:gd name="connsiteX1" fmla="*/ 20090 w 20090"/>
              <a:gd name="connsiteY1" fmla="*/ 0 h 11473"/>
              <a:gd name="connsiteX2" fmla="*/ 0 w 20090"/>
              <a:gd name="connsiteY2" fmla="*/ 11473 h 11473"/>
              <a:gd name="connsiteX3" fmla="*/ 10090 w 20090"/>
              <a:gd name="connsiteY3" fmla="*/ 0 h 11473"/>
              <a:gd name="connsiteX0" fmla="*/ 10090 w 32425"/>
              <a:gd name="connsiteY0" fmla="*/ 0 h 11473"/>
              <a:gd name="connsiteX1" fmla="*/ 32425 w 32425"/>
              <a:gd name="connsiteY1" fmla="*/ 0 h 11473"/>
              <a:gd name="connsiteX2" fmla="*/ 0 w 32425"/>
              <a:gd name="connsiteY2" fmla="*/ 11473 h 11473"/>
              <a:gd name="connsiteX3" fmla="*/ 10090 w 32425"/>
              <a:gd name="connsiteY3" fmla="*/ 0 h 11473"/>
              <a:gd name="connsiteX0" fmla="*/ 10090 w 33084"/>
              <a:gd name="connsiteY0" fmla="*/ 268 h 11741"/>
              <a:gd name="connsiteX1" fmla="*/ 33084 w 33084"/>
              <a:gd name="connsiteY1" fmla="*/ 0 h 11741"/>
              <a:gd name="connsiteX2" fmla="*/ 0 w 33084"/>
              <a:gd name="connsiteY2" fmla="*/ 11741 h 11741"/>
              <a:gd name="connsiteX3" fmla="*/ 10090 w 33084"/>
              <a:gd name="connsiteY3" fmla="*/ 268 h 11741"/>
              <a:gd name="connsiteX0" fmla="*/ 10090 w 33142"/>
              <a:gd name="connsiteY0" fmla="*/ 701 h 12174"/>
              <a:gd name="connsiteX1" fmla="*/ 33142 w 33142"/>
              <a:gd name="connsiteY1" fmla="*/ 0 h 12174"/>
              <a:gd name="connsiteX2" fmla="*/ 0 w 33142"/>
              <a:gd name="connsiteY2" fmla="*/ 12174 h 12174"/>
              <a:gd name="connsiteX3" fmla="*/ 10090 w 33142"/>
              <a:gd name="connsiteY3" fmla="*/ 701 h 12174"/>
            </a:gdLst>
            <a:ahLst/>
            <a:cxnLst>
              <a:cxn ang="0">
                <a:pos x="connsiteX0" y="connsiteY0"/>
              </a:cxn>
              <a:cxn ang="0">
                <a:pos x="connsiteX1" y="connsiteY1"/>
              </a:cxn>
              <a:cxn ang="0">
                <a:pos x="connsiteX2" y="connsiteY2"/>
              </a:cxn>
              <a:cxn ang="0">
                <a:pos x="connsiteX3" y="connsiteY3"/>
              </a:cxn>
            </a:cxnLst>
            <a:rect l="l" t="t" r="r" b="b"/>
            <a:pathLst>
              <a:path w="33142" h="12174">
                <a:moveTo>
                  <a:pt x="10090" y="701"/>
                </a:moveTo>
                <a:lnTo>
                  <a:pt x="33142" y="0"/>
                </a:lnTo>
                <a:lnTo>
                  <a:pt x="0" y="12174"/>
                </a:lnTo>
                <a:lnTo>
                  <a:pt x="10090" y="701"/>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b="1" dirty="0" smtClean="0">
              <a:latin typeface="微软雅黑" panose="020B0503020204020204" pitchFamily="34" charset="-122"/>
              <a:ea typeface="微软雅黑" panose="020B0503020204020204" pitchFamily="34" charset="-122"/>
            </a:endParaRPr>
          </a:p>
        </p:txBody>
      </p:sp>
      <p:sp>
        <p:nvSpPr>
          <p:cNvPr id="49" name="文本框 48"/>
          <p:cNvSpPr txBox="1"/>
          <p:nvPr/>
        </p:nvSpPr>
        <p:spPr>
          <a:xfrm>
            <a:off x="658871" y="5292236"/>
            <a:ext cx="4755340" cy="584775"/>
          </a:xfrm>
          <a:prstGeom prst="rect">
            <a:avLst/>
          </a:prstGeom>
          <a:noFill/>
        </p:spPr>
        <p:txBody>
          <a:bodyPr wrap="square" rtlCol="0">
            <a:spAutoFit/>
          </a:bodyPr>
          <a:lstStyle>
            <a:defPPr>
              <a:defRPr lang="zh-CN"/>
            </a:defPPr>
            <a:lvl1pPr algn="ctr">
              <a:defRPr sz="2400" b="1">
                <a:solidFill>
                  <a:schemeClr val="tx2"/>
                </a:solidFill>
              </a:defRPr>
            </a:lvl1pPr>
          </a:lstStyle>
          <a:p>
            <a:pPr algn="l"/>
            <a:r>
              <a:rPr lang="zh-CN" altLang="en-US" sz="3200" dirty="0" smtClean="0">
                <a:latin typeface="黑体" panose="02010609060101010101" pitchFamily="49" charset="-122"/>
                <a:ea typeface="黑体" panose="02010609060101010101" pitchFamily="49" charset="-122"/>
              </a:rPr>
              <a:t>江南大学信息化建设</a:t>
            </a:r>
            <a:endParaRPr lang="zh-CN" altLang="en-US" sz="3200" dirty="0">
              <a:latin typeface="黑体" panose="02010609060101010101" pitchFamily="49" charset="-122"/>
              <a:ea typeface="黑体" panose="02010609060101010101" pitchFamily="49" charset="-122"/>
            </a:endParaRPr>
          </a:p>
        </p:txBody>
      </p:sp>
      <p:sp>
        <p:nvSpPr>
          <p:cNvPr id="50" name="椭圆 49"/>
          <p:cNvSpPr/>
          <p:nvPr/>
        </p:nvSpPr>
        <p:spPr>
          <a:xfrm>
            <a:off x="5455004" y="2854908"/>
            <a:ext cx="2033575" cy="20335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latin typeface="微软雅黑" panose="020B0503020204020204" pitchFamily="34" charset="-122"/>
                <a:ea typeface="微软雅黑" panose="020B0503020204020204" pitchFamily="34" charset="-122"/>
              </a:rPr>
              <a:t>人才培养</a:t>
            </a:r>
            <a:endParaRPr lang="zh-CN" altLang="en-US" sz="4400" b="1" dirty="0">
              <a:latin typeface="微软雅黑" panose="020B0503020204020204" pitchFamily="34" charset="-122"/>
              <a:ea typeface="微软雅黑" panose="020B0503020204020204" pitchFamily="34" charset="-122"/>
            </a:endParaRPr>
          </a:p>
        </p:txBody>
      </p:sp>
      <p:sp>
        <p:nvSpPr>
          <p:cNvPr id="51" name="矩形 50"/>
          <p:cNvSpPr/>
          <p:nvPr/>
        </p:nvSpPr>
        <p:spPr>
          <a:xfrm>
            <a:off x="6345922" y="4540563"/>
            <a:ext cx="2520280" cy="461665"/>
          </a:xfrm>
          <a:prstGeom prst="rect">
            <a:avLst/>
          </a:prstGeom>
          <a:noFill/>
        </p:spPr>
        <p:txBody>
          <a:bodyPr wrap="square" rtlCol="0">
            <a:spAutoFit/>
          </a:bodyPr>
          <a:lstStyle/>
          <a:p>
            <a:pPr algn="ctr"/>
            <a:r>
              <a:rPr lang="zh-CN" altLang="en-US" sz="2400" b="1" dirty="0" smtClean="0">
                <a:solidFill>
                  <a:srgbClr val="00B050"/>
                </a:solidFill>
                <a:latin typeface="微软雅黑" panose="020B0503020204020204" pitchFamily="34" charset="-122"/>
                <a:ea typeface="微软雅黑" panose="020B0503020204020204" pitchFamily="34" charset="-122"/>
              </a:rPr>
              <a:t>目标</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sp>
        <p:nvSpPr>
          <p:cNvPr id="13" name="矩形 12"/>
          <p:cNvSpPr/>
          <p:nvPr/>
        </p:nvSpPr>
        <p:spPr>
          <a:xfrm>
            <a:off x="163535" y="4331511"/>
            <a:ext cx="2520280" cy="461665"/>
          </a:xfrm>
          <a:prstGeom prst="rect">
            <a:avLst/>
          </a:prstGeom>
          <a:noFill/>
        </p:spPr>
        <p:txBody>
          <a:bodyPr wrap="square" rtlCol="0">
            <a:spAutoFit/>
          </a:bodyPr>
          <a:lstStyle/>
          <a:p>
            <a:pPr algn="ctr"/>
            <a:r>
              <a:rPr lang="zh-CN" altLang="en-US" sz="2400" b="1" dirty="0" smtClean="0">
                <a:solidFill>
                  <a:srgbClr val="00B050"/>
                </a:solidFill>
                <a:latin typeface="微软雅黑" panose="020B0503020204020204" pitchFamily="34" charset="-122"/>
                <a:ea typeface="微软雅黑" panose="020B0503020204020204" pitchFamily="34" charset="-122"/>
              </a:rPr>
              <a:t>定位</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grpSp>
        <p:nvGrpSpPr>
          <p:cNvPr id="14" name="组合 24"/>
          <p:cNvGrpSpPr>
            <a:grpSpLocks/>
          </p:cNvGrpSpPr>
          <p:nvPr/>
        </p:nvGrpSpPr>
        <p:grpSpPr bwMode="auto">
          <a:xfrm>
            <a:off x="288925" y="290513"/>
            <a:ext cx="4057650" cy="936625"/>
            <a:chOff x="289620" y="290612"/>
            <a:chExt cx="3699969" cy="936104"/>
          </a:xfrm>
        </p:grpSpPr>
        <p:grpSp>
          <p:nvGrpSpPr>
            <p:cNvPr id="15" name="组合 25"/>
            <p:cNvGrpSpPr>
              <a:grpSpLocks/>
            </p:cNvGrpSpPr>
            <p:nvPr/>
          </p:nvGrpSpPr>
          <p:grpSpPr bwMode="auto">
            <a:xfrm>
              <a:off x="289620" y="290612"/>
              <a:ext cx="3699969" cy="936104"/>
              <a:chOff x="289620" y="290612"/>
              <a:chExt cx="3699969" cy="936104"/>
            </a:xfrm>
          </p:grpSpPr>
          <p:sp>
            <p:nvSpPr>
              <p:cNvPr id="17" name="椭圆 16"/>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18" name="圆角矩形 17"/>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9" name="圆角矩形 18"/>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江南大学信息化</a:t>
                </a:r>
                <a:endParaRPr lang="zh-CN" altLang="en-US" sz="2800" b="1" dirty="0">
                  <a:solidFill>
                    <a:prstClr val="black"/>
                  </a:solidFill>
                  <a:latin typeface="黑体" pitchFamily="2" charset="-122"/>
                  <a:ea typeface="黑体" pitchFamily="2" charset="-122"/>
                </a:endParaRPr>
              </a:p>
            </p:txBody>
          </p:sp>
        </p:grpSp>
        <p:sp>
          <p:nvSpPr>
            <p:cNvPr id="16"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3</a:t>
              </a:r>
              <a:endParaRPr lang="zh-CN" altLang="en-US" sz="4800" dirty="0">
                <a:solidFill>
                  <a:srgbClr val="FFFFFF"/>
                </a:solidFill>
                <a:latin typeface="Calibri" panose="020F0502020204030204" pitchFamily="34" charset="0"/>
              </a:endParaRPr>
            </a:p>
          </p:txBody>
        </p:sp>
      </p:grpSp>
      <p:sp>
        <p:nvSpPr>
          <p:cNvPr id="2" name="文本框 1"/>
          <p:cNvSpPr txBox="1"/>
          <p:nvPr/>
        </p:nvSpPr>
        <p:spPr>
          <a:xfrm rot="19789587">
            <a:off x="3263825" y="3403554"/>
            <a:ext cx="1627369" cy="523220"/>
          </a:xfrm>
          <a:prstGeom prst="rect">
            <a:avLst/>
          </a:prstGeom>
          <a:noFill/>
        </p:spPr>
        <p:txBody>
          <a:bodyPr wrap="none" rtlCol="0">
            <a:spAutoFit/>
          </a:bodyPr>
          <a:lstStyle/>
          <a:p>
            <a:r>
              <a:rPr lang="zh-CN" altLang="en-US" sz="2800" b="1" dirty="0" smtClean="0">
                <a:solidFill>
                  <a:srgbClr val="FFFF00"/>
                </a:solidFill>
                <a:latin typeface="黑体" panose="02010609060101010101" pitchFamily="49" charset="-122"/>
                <a:ea typeface="黑体" panose="02010609060101010101" pitchFamily="49" charset="-122"/>
              </a:rPr>
              <a:t>智慧校园</a:t>
            </a:r>
            <a:endParaRPr lang="zh-CN" altLang="en-US" sz="2800" b="1"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087316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259554" y="2016114"/>
            <a:ext cx="1311079" cy="720080"/>
          </a:xfrm>
          <a:prstGeom prst="rect">
            <a:avLst/>
          </a:prstGeom>
          <a:solidFill>
            <a:srgbClr val="669900"/>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F5F5F5"/>
                </a:solidFill>
                <a:effectLst/>
                <a:uLnTx/>
                <a:uFillTx/>
                <a:latin typeface="Arial" panose="020B0604020202020204"/>
                <a:ea typeface="黑体" panose="02010609060101010101" pitchFamily="49" charset="-122"/>
              </a:rPr>
              <a:t>硬件</a:t>
            </a:r>
            <a:endParaRPr kumimoji="0" lang="zh-CN" altLang="en-US" sz="2800" b="1" i="0" u="none" strike="noStrike" kern="0" cap="none" spc="0" normalizeH="0" baseline="0" noProof="0" dirty="0">
              <a:ln>
                <a:noFill/>
              </a:ln>
              <a:solidFill>
                <a:srgbClr val="F5F5F5"/>
              </a:solidFill>
              <a:effectLst/>
              <a:uLnTx/>
              <a:uFillTx/>
              <a:latin typeface="Arial" panose="020B0604020202020204"/>
              <a:ea typeface="黑体" panose="02010609060101010101" pitchFamily="49" charset="-122"/>
            </a:endParaRPr>
          </a:p>
        </p:txBody>
      </p:sp>
      <p:sp>
        <p:nvSpPr>
          <p:cNvPr id="45" name="文本框 44"/>
          <p:cNvSpPr txBox="1"/>
          <p:nvPr/>
        </p:nvSpPr>
        <p:spPr>
          <a:xfrm>
            <a:off x="249862" y="2758834"/>
            <a:ext cx="1311079" cy="720080"/>
          </a:xfrm>
          <a:prstGeom prst="rect">
            <a:avLst/>
          </a:prstGeom>
          <a:solidFill>
            <a:srgbClr val="669900"/>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F5F5F5"/>
                </a:solidFill>
                <a:effectLst/>
                <a:uLnTx/>
                <a:uFillTx/>
                <a:latin typeface="Arial" panose="020B0604020202020204"/>
                <a:ea typeface="黑体" panose="02010609060101010101" pitchFamily="49" charset="-122"/>
              </a:rPr>
              <a:t>软件</a:t>
            </a:r>
            <a:endParaRPr kumimoji="0" lang="zh-CN" altLang="en-US" sz="2800" b="1" i="0" u="none" strike="noStrike" kern="0" cap="none" spc="0" normalizeH="0" baseline="0" noProof="0" dirty="0">
              <a:ln>
                <a:noFill/>
              </a:ln>
              <a:solidFill>
                <a:srgbClr val="F5F5F5"/>
              </a:solidFill>
              <a:effectLst/>
              <a:uLnTx/>
              <a:uFillTx/>
              <a:latin typeface="Arial" panose="020B0604020202020204"/>
              <a:ea typeface="黑体" panose="02010609060101010101" pitchFamily="49" charset="-122"/>
            </a:endParaRPr>
          </a:p>
        </p:txBody>
      </p:sp>
      <p:sp>
        <p:nvSpPr>
          <p:cNvPr id="46" name="文本框 45"/>
          <p:cNvSpPr txBox="1"/>
          <p:nvPr/>
        </p:nvSpPr>
        <p:spPr>
          <a:xfrm>
            <a:off x="2167754" y="1409377"/>
            <a:ext cx="1296000" cy="1296000"/>
          </a:xfrm>
          <a:prstGeom prst="ellipse">
            <a:avLst/>
          </a:prstGeom>
          <a:solidFill>
            <a:srgbClr val="669900"/>
          </a:solidFill>
        </p:spPr>
        <p:txBody>
          <a:bodyPr wrap="square" rtlCol="0" anchor="ctr" anchorCtr="0">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800" b="1" i="0" u="none" strike="noStrike" kern="0" cap="none" spc="0" normalizeH="0" baseline="0">
                <a:ln>
                  <a:noFill/>
                </a:ln>
                <a:solidFill>
                  <a:srgbClr val="F5F5F5"/>
                </a:solidFill>
                <a:effectLst/>
                <a:uLnTx/>
                <a:uFillTx/>
                <a:latin typeface="Arial" panose="020B0604020202020204"/>
                <a:ea typeface="黑体" panose="02010609060101010101" pitchFamily="49" charset="-122"/>
              </a:defRPr>
            </a:lvl1pPr>
          </a:lstStyle>
          <a:p>
            <a:r>
              <a:rPr lang="zh-CN" altLang="en-US" dirty="0"/>
              <a:t>教学资源</a:t>
            </a:r>
          </a:p>
        </p:txBody>
      </p:sp>
      <p:sp>
        <p:nvSpPr>
          <p:cNvPr id="48" name="文本框 47"/>
          <p:cNvSpPr txBox="1"/>
          <p:nvPr/>
        </p:nvSpPr>
        <p:spPr>
          <a:xfrm>
            <a:off x="2195665" y="2709064"/>
            <a:ext cx="1296000" cy="1296000"/>
          </a:xfrm>
          <a:prstGeom prst="ellipse">
            <a:avLst/>
          </a:prstGeom>
          <a:solidFill>
            <a:srgbClr val="669900"/>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F5F5F5"/>
                </a:solidFill>
                <a:effectLst/>
                <a:uLnTx/>
                <a:uFillTx/>
                <a:latin typeface="Arial" panose="020B0604020202020204"/>
                <a:ea typeface="黑体" panose="02010609060101010101" pitchFamily="49" charset="-122"/>
              </a:rPr>
              <a:t>教学工具</a:t>
            </a:r>
            <a:endParaRPr kumimoji="0" lang="zh-CN" altLang="en-US" sz="2800" b="1" i="0" u="none" strike="noStrike" kern="0" cap="none" spc="0" normalizeH="0" baseline="0" noProof="0" dirty="0">
              <a:ln>
                <a:noFill/>
              </a:ln>
              <a:solidFill>
                <a:srgbClr val="F5F5F5"/>
              </a:solidFill>
              <a:effectLst/>
              <a:uLnTx/>
              <a:uFillTx/>
              <a:latin typeface="Arial" panose="020B0604020202020204"/>
              <a:ea typeface="黑体" panose="02010609060101010101" pitchFamily="49" charset="-122"/>
            </a:endParaRPr>
          </a:p>
        </p:txBody>
      </p:sp>
      <p:sp>
        <p:nvSpPr>
          <p:cNvPr id="49" name="六边形 48"/>
          <p:cNvSpPr/>
          <p:nvPr/>
        </p:nvSpPr>
        <p:spPr>
          <a:xfrm>
            <a:off x="4012970" y="2626429"/>
            <a:ext cx="1594650" cy="1352341"/>
          </a:xfrm>
          <a:prstGeom prst="hexagon">
            <a:avLst/>
          </a:prstGeom>
          <a:solidFill>
            <a:srgbClr val="669900"/>
          </a:solidFill>
        </p:spPr>
        <p:txBody>
          <a:bodyPr wrap="square" rtlCol="0" anchor="ctr" anchorCtr="0">
            <a:noAutofit/>
          </a:bodyPr>
          <a:lstStyle/>
          <a:p>
            <a:pPr algn="ctr" fontAlgn="auto">
              <a:spcBef>
                <a:spcPts val="0"/>
              </a:spcBef>
              <a:spcAft>
                <a:spcPts val="0"/>
              </a:spcAft>
            </a:pPr>
            <a:r>
              <a:rPr lang="zh-CN" altLang="en-US" sz="2800" b="1" kern="0" dirty="0" smtClean="0">
                <a:solidFill>
                  <a:srgbClr val="F5F5F5"/>
                </a:solidFill>
                <a:latin typeface="Arial" panose="020B0604020202020204"/>
                <a:ea typeface="黑体" panose="02010609060101010101" pitchFamily="49" charset="-122"/>
              </a:rPr>
              <a:t>信息素养</a:t>
            </a:r>
            <a:endParaRPr lang="zh-CN" altLang="en-US" sz="2800" b="1" kern="0" dirty="0">
              <a:solidFill>
                <a:srgbClr val="F5F5F5"/>
              </a:solidFill>
              <a:latin typeface="Arial" panose="020B0604020202020204"/>
              <a:ea typeface="黑体" panose="02010609060101010101" pitchFamily="49" charset="-122"/>
            </a:endParaRPr>
          </a:p>
        </p:txBody>
      </p:sp>
      <p:sp>
        <p:nvSpPr>
          <p:cNvPr id="15" name="矩形 14"/>
          <p:cNvSpPr/>
          <p:nvPr/>
        </p:nvSpPr>
        <p:spPr>
          <a:xfrm>
            <a:off x="225732" y="4102362"/>
            <a:ext cx="8374849" cy="1938992"/>
          </a:xfrm>
          <a:prstGeom prst="rect">
            <a:avLst/>
          </a:prstGeom>
        </p:spPr>
        <p:txBody>
          <a:bodyPr wrap="square">
            <a:spAutoFit/>
          </a:bodyPr>
          <a:lstStyle/>
          <a:p>
            <a:pPr>
              <a:lnSpc>
                <a:spcPct val="150000"/>
              </a:lnSpc>
            </a:pPr>
            <a:r>
              <a:rPr lang="zh-CN" altLang="zh-CN" sz="2000" dirty="0">
                <a:latin typeface="黑体" panose="02010609060101010101" pitchFamily="49" charset="-122"/>
                <a:ea typeface="黑体" panose="02010609060101010101" pitchFamily="49" charset="-122"/>
                <a:cs typeface="Times New Roman" panose="02020603050405020304" pitchFamily="18" charset="0"/>
              </a:rPr>
              <a:t>以学生为中心，整合各类学习资源和工具</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，以</a:t>
            </a:r>
            <a:r>
              <a:rPr lang="zh-CN" altLang="zh-CN" sz="2000" dirty="0">
                <a:latin typeface="黑体" panose="02010609060101010101" pitchFamily="49" charset="-122"/>
                <a:ea typeface="黑体" panose="02010609060101010101" pitchFamily="49" charset="-122"/>
                <a:cs typeface="Times New Roman" panose="02020603050405020304" pitchFamily="18" charset="0"/>
              </a:rPr>
              <a:t>提供学习资源和场所为表征，以形成师生学习共同体为内涵，以提升师生信息化素养为手段，以学习方式多样化和学习效果有效性为目标</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a:t>
            </a:r>
            <a:endParaRPr lang="en-US" altLang="zh-CN" sz="2000" dirty="0" smtClean="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以</a:t>
            </a:r>
            <a:r>
              <a:rPr lang="zh-CN" altLang="zh-CN" sz="2000" dirty="0">
                <a:latin typeface="黑体" panose="02010609060101010101" pitchFamily="49" charset="-122"/>
                <a:ea typeface="黑体" panose="02010609060101010101" pitchFamily="49" charset="-122"/>
                <a:cs typeface="Times New Roman" panose="02020603050405020304" pitchFamily="18" charset="0"/>
              </a:rPr>
              <a:t>学习互动社区为平台</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的</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rPr>
              <a:t>良性生态。</a:t>
            </a:r>
            <a:endParaRPr lang="zh-CN" altLang="en-US" sz="2000" dirty="0">
              <a:latin typeface="黑体" panose="02010609060101010101" pitchFamily="49" charset="-122"/>
              <a:ea typeface="黑体" panose="02010609060101010101" pitchFamily="49" charset="-122"/>
            </a:endParaRPr>
          </a:p>
        </p:txBody>
      </p:sp>
      <p:sp>
        <p:nvSpPr>
          <p:cNvPr id="91" name="六边形 90"/>
          <p:cNvSpPr/>
          <p:nvPr/>
        </p:nvSpPr>
        <p:spPr>
          <a:xfrm>
            <a:off x="4012970" y="1243094"/>
            <a:ext cx="1594650" cy="1352341"/>
          </a:xfrm>
          <a:prstGeom prst="hexagon">
            <a:avLst/>
          </a:prstGeom>
          <a:solidFill>
            <a:srgbClr val="669900"/>
          </a:solidFill>
        </p:spPr>
        <p:txBody>
          <a:bodyPr wrap="square" rtlCol="0" anchor="ctr" anchorCtr="0">
            <a:noAutofit/>
          </a:bodyPr>
          <a:lstStyle/>
          <a:p>
            <a:pPr algn="ctr" fontAlgn="auto">
              <a:spcBef>
                <a:spcPts val="0"/>
              </a:spcBef>
              <a:spcAft>
                <a:spcPts val="0"/>
              </a:spcAft>
            </a:pPr>
            <a:r>
              <a:rPr lang="zh-CN" altLang="en-US" sz="2800" b="1" kern="0" dirty="0" smtClean="0">
                <a:solidFill>
                  <a:srgbClr val="F5F5F5"/>
                </a:solidFill>
                <a:latin typeface="Arial" panose="020B0604020202020204"/>
                <a:ea typeface="黑体" panose="02010609060101010101" pitchFamily="49" charset="-122"/>
              </a:rPr>
              <a:t>学习共同体</a:t>
            </a:r>
            <a:endParaRPr lang="zh-CN" altLang="en-US" sz="2800" b="1" kern="0" dirty="0">
              <a:solidFill>
                <a:srgbClr val="F5F5F5"/>
              </a:solidFill>
              <a:latin typeface="Arial" panose="020B0604020202020204"/>
              <a:ea typeface="黑体" panose="02010609060101010101" pitchFamily="49" charset="-122"/>
            </a:endParaRPr>
          </a:p>
        </p:txBody>
      </p:sp>
      <p:grpSp>
        <p:nvGrpSpPr>
          <p:cNvPr id="92" name="组合 91"/>
          <p:cNvGrpSpPr/>
          <p:nvPr/>
        </p:nvGrpSpPr>
        <p:grpSpPr>
          <a:xfrm rot="18900000" flipH="1">
            <a:off x="1598396" y="2562660"/>
            <a:ext cx="360040" cy="360040"/>
            <a:chOff x="2748955" y="1700808"/>
            <a:chExt cx="360040" cy="360040"/>
          </a:xfrm>
        </p:grpSpPr>
        <p:cxnSp>
          <p:nvCxnSpPr>
            <p:cNvPr id="93" name="直接连接符 92"/>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rot="18900000" flipH="1">
            <a:off x="1836247" y="2578813"/>
            <a:ext cx="360040" cy="360040"/>
            <a:chOff x="2748955" y="1700808"/>
            <a:chExt cx="360040" cy="360040"/>
          </a:xfrm>
        </p:grpSpPr>
        <p:cxnSp>
          <p:nvCxnSpPr>
            <p:cNvPr id="96" name="直接连接符 95"/>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rot="18900000" flipH="1">
            <a:off x="3430499" y="2463451"/>
            <a:ext cx="360040" cy="360040"/>
            <a:chOff x="2748955" y="1700808"/>
            <a:chExt cx="360040" cy="360040"/>
          </a:xfrm>
        </p:grpSpPr>
        <p:cxnSp>
          <p:nvCxnSpPr>
            <p:cNvPr id="99" name="直接连接符 98"/>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101" name="组合 100"/>
          <p:cNvGrpSpPr/>
          <p:nvPr/>
        </p:nvGrpSpPr>
        <p:grpSpPr>
          <a:xfrm rot="18900000" flipH="1">
            <a:off x="3668350" y="2479604"/>
            <a:ext cx="360040" cy="360040"/>
            <a:chOff x="2748955" y="1700808"/>
            <a:chExt cx="360040" cy="360040"/>
          </a:xfrm>
        </p:grpSpPr>
        <p:cxnSp>
          <p:nvCxnSpPr>
            <p:cNvPr id="102" name="直接连接符 101"/>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rot="18900000" flipH="1">
            <a:off x="5456467" y="2463452"/>
            <a:ext cx="360040" cy="360040"/>
            <a:chOff x="2748955" y="1700808"/>
            <a:chExt cx="360040" cy="360040"/>
          </a:xfrm>
        </p:grpSpPr>
        <p:cxnSp>
          <p:nvCxnSpPr>
            <p:cNvPr id="108" name="直接连接符 107"/>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rot="18900000" flipH="1">
            <a:off x="5694318" y="2479605"/>
            <a:ext cx="360040" cy="360040"/>
            <a:chOff x="2748955" y="1700808"/>
            <a:chExt cx="360040" cy="360040"/>
          </a:xfrm>
        </p:grpSpPr>
        <p:cxnSp>
          <p:nvCxnSpPr>
            <p:cNvPr id="111" name="直接连接符 110"/>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sp>
        <p:nvSpPr>
          <p:cNvPr id="16" name="云形 15"/>
          <p:cNvSpPr/>
          <p:nvPr/>
        </p:nvSpPr>
        <p:spPr>
          <a:xfrm>
            <a:off x="7550156" y="1724847"/>
            <a:ext cx="1578584" cy="1591104"/>
          </a:xfrm>
          <a:prstGeom prst="cloud">
            <a:avLst/>
          </a:prstGeom>
          <a:solidFill>
            <a:srgbClr val="669900"/>
          </a:solidFill>
        </p:spPr>
        <p:txBody>
          <a:bodyPr wrap="square" rtlCol="0" anchor="ctr" anchorCtr="0">
            <a:noAutofit/>
          </a:bodyPr>
          <a:lstStyle/>
          <a:p>
            <a:pPr algn="ctr" fontAlgn="auto">
              <a:spcBef>
                <a:spcPts val="0"/>
              </a:spcBef>
              <a:spcAft>
                <a:spcPts val="0"/>
              </a:spcAft>
            </a:pPr>
            <a:r>
              <a:rPr lang="zh-CN" altLang="en-US" sz="3200" b="1" kern="0" dirty="0" smtClean="0">
                <a:solidFill>
                  <a:srgbClr val="F5F5F5"/>
                </a:solidFill>
                <a:latin typeface="Arial" panose="020B0604020202020204"/>
                <a:ea typeface="黑体" panose="02010609060101010101" pitchFamily="49" charset="-122"/>
              </a:rPr>
              <a:t>学习</a:t>
            </a:r>
            <a:endParaRPr lang="en-US" altLang="zh-CN" sz="3200" b="1" kern="0" dirty="0" smtClean="0">
              <a:solidFill>
                <a:srgbClr val="F5F5F5"/>
              </a:solidFill>
              <a:latin typeface="Arial" panose="020B0604020202020204"/>
              <a:ea typeface="黑体" panose="02010609060101010101" pitchFamily="49" charset="-122"/>
            </a:endParaRPr>
          </a:p>
          <a:p>
            <a:pPr algn="ctr" fontAlgn="auto">
              <a:spcBef>
                <a:spcPts val="0"/>
              </a:spcBef>
              <a:spcAft>
                <a:spcPts val="0"/>
              </a:spcAft>
            </a:pPr>
            <a:r>
              <a:rPr lang="zh-CN" altLang="en-US" sz="3200" b="1" kern="0" dirty="0" smtClean="0">
                <a:solidFill>
                  <a:srgbClr val="F5F5F5"/>
                </a:solidFill>
                <a:latin typeface="Arial" panose="020B0604020202020204"/>
                <a:ea typeface="黑体" panose="02010609060101010101" pitchFamily="49" charset="-122"/>
              </a:rPr>
              <a:t>效果</a:t>
            </a:r>
            <a:endParaRPr lang="zh-CN" altLang="en-US" sz="3200" b="1" kern="0" dirty="0">
              <a:solidFill>
                <a:srgbClr val="F5F5F5"/>
              </a:solidFill>
              <a:latin typeface="Arial" panose="020B0604020202020204"/>
              <a:ea typeface="黑体" panose="02010609060101010101" pitchFamily="49" charset="-122"/>
            </a:endParaRPr>
          </a:p>
        </p:txBody>
      </p:sp>
      <p:sp>
        <p:nvSpPr>
          <p:cNvPr id="17" name="对角圆角矩形 16"/>
          <p:cNvSpPr/>
          <p:nvPr/>
        </p:nvSpPr>
        <p:spPr>
          <a:xfrm>
            <a:off x="6258384" y="1253717"/>
            <a:ext cx="762419" cy="2683436"/>
          </a:xfrm>
          <a:prstGeom prst="round2DiagRect">
            <a:avLst/>
          </a:prstGeom>
          <a:solidFill>
            <a:srgbClr val="669900"/>
          </a:solidFill>
        </p:spPr>
        <p:txBody>
          <a:bodyPr wrap="square" rtlCol="0" anchor="ctr" anchorCtr="0">
            <a:noAutofit/>
          </a:bodyPr>
          <a:lstStyle/>
          <a:p>
            <a:pPr algn="ctr" fontAlgn="auto">
              <a:spcBef>
                <a:spcPts val="0"/>
              </a:spcBef>
              <a:spcAft>
                <a:spcPts val="0"/>
              </a:spcAft>
            </a:pPr>
            <a:r>
              <a:rPr lang="zh-CN" altLang="en-US" sz="2800" b="1" kern="0" dirty="0">
                <a:solidFill>
                  <a:srgbClr val="F5F5F5"/>
                </a:solidFill>
                <a:latin typeface="Arial" panose="020B0604020202020204"/>
                <a:ea typeface="黑体" panose="02010609060101010101" pitchFamily="49" charset="-122"/>
              </a:rPr>
              <a:t>交互式学习</a:t>
            </a:r>
          </a:p>
        </p:txBody>
      </p:sp>
      <p:grpSp>
        <p:nvGrpSpPr>
          <p:cNvPr id="118" name="组合 117"/>
          <p:cNvGrpSpPr/>
          <p:nvPr/>
        </p:nvGrpSpPr>
        <p:grpSpPr>
          <a:xfrm rot="18900000" flipH="1">
            <a:off x="6985813" y="2415415"/>
            <a:ext cx="360040" cy="360040"/>
            <a:chOff x="2748955" y="1700808"/>
            <a:chExt cx="360040" cy="360040"/>
          </a:xfrm>
        </p:grpSpPr>
        <p:cxnSp>
          <p:nvCxnSpPr>
            <p:cNvPr id="119" name="直接连接符 118"/>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rot="18900000" flipH="1">
            <a:off x="7223664" y="2431568"/>
            <a:ext cx="360040" cy="360040"/>
            <a:chOff x="2748955" y="1700808"/>
            <a:chExt cx="360040" cy="360040"/>
          </a:xfrm>
        </p:grpSpPr>
        <p:cxnSp>
          <p:nvCxnSpPr>
            <p:cNvPr id="122" name="直接连接符 121"/>
            <p:cNvCxnSpPr/>
            <p:nvPr/>
          </p:nvCxnSpPr>
          <p:spPr>
            <a:xfrm>
              <a:off x="2771800" y="1700808"/>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rot="16200000">
              <a:off x="2928975" y="1858805"/>
              <a:ext cx="0" cy="360040"/>
            </a:xfrm>
            <a:prstGeom prst="line">
              <a:avLst/>
            </a:prstGeom>
            <a:ln w="47625" cmpd="sng"/>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238936" y="5224371"/>
            <a:ext cx="4801314" cy="646331"/>
          </a:xfrm>
          <a:prstGeom prst="rect">
            <a:avLst/>
          </a:prstGeom>
        </p:spPr>
        <p:txBody>
          <a:bodyPr wrap="none">
            <a:spAutoFit/>
          </a:bodyPr>
          <a:lstStyle/>
          <a:p>
            <a:r>
              <a:rPr lang="zh-CN" altLang="zh-CN" sz="3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新型校园学习</a:t>
            </a:r>
            <a:r>
              <a:rPr lang="zh-CN" altLang="zh-CN" sz="3600"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生态</a:t>
            </a:r>
            <a:r>
              <a:rPr lang="zh-CN" altLang="en-US" sz="3600"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系统</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grpSp>
        <p:nvGrpSpPr>
          <p:cNvPr id="47" name="组合 24"/>
          <p:cNvGrpSpPr>
            <a:grpSpLocks/>
          </p:cNvGrpSpPr>
          <p:nvPr/>
        </p:nvGrpSpPr>
        <p:grpSpPr bwMode="auto">
          <a:xfrm>
            <a:off x="288925" y="290513"/>
            <a:ext cx="4057650" cy="936625"/>
            <a:chOff x="289620" y="290612"/>
            <a:chExt cx="3699969" cy="936104"/>
          </a:xfrm>
        </p:grpSpPr>
        <p:grpSp>
          <p:nvGrpSpPr>
            <p:cNvPr id="50" name="组合 25"/>
            <p:cNvGrpSpPr>
              <a:grpSpLocks/>
            </p:cNvGrpSpPr>
            <p:nvPr/>
          </p:nvGrpSpPr>
          <p:grpSpPr bwMode="auto">
            <a:xfrm>
              <a:off x="289620" y="290612"/>
              <a:ext cx="3699969" cy="936104"/>
              <a:chOff x="289620" y="290612"/>
              <a:chExt cx="3699969" cy="936104"/>
            </a:xfrm>
          </p:grpSpPr>
          <p:sp>
            <p:nvSpPr>
              <p:cNvPr id="52" name="椭圆 51"/>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53" name="圆角矩形 52"/>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4" name="圆角矩形 53"/>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江南大学信息化</a:t>
                </a:r>
                <a:endParaRPr lang="zh-CN" altLang="en-US" sz="2800" b="1" dirty="0">
                  <a:solidFill>
                    <a:prstClr val="black"/>
                  </a:solidFill>
                  <a:latin typeface="黑体" pitchFamily="2" charset="-122"/>
                  <a:ea typeface="黑体" pitchFamily="2" charset="-122"/>
                </a:endParaRPr>
              </a:p>
            </p:txBody>
          </p:sp>
        </p:grpSp>
        <p:sp>
          <p:nvSpPr>
            <p:cNvPr id="51"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3</a:t>
              </a:r>
              <a:endParaRPr lang="zh-CN" altLang="en-US" sz="4800"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266032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2126" y="1587205"/>
            <a:ext cx="8229866" cy="722226"/>
            <a:chOff x="734622" y="4149080"/>
            <a:chExt cx="8229866" cy="722226"/>
          </a:xfrm>
        </p:grpSpPr>
        <p:sp>
          <p:nvSpPr>
            <p:cNvPr id="28" name="矩形 27"/>
            <p:cNvSpPr/>
            <p:nvPr/>
          </p:nvSpPr>
          <p:spPr>
            <a:xfrm>
              <a:off x="734622" y="4151226"/>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基本建成</a:t>
              </a:r>
            </a:p>
          </p:txBody>
        </p:sp>
        <p:sp>
          <p:nvSpPr>
            <p:cNvPr id="29" name="矩形 28"/>
            <p:cNvSpPr/>
            <p:nvPr/>
          </p:nvSpPr>
          <p:spPr>
            <a:xfrm>
              <a:off x="2339752" y="4149080"/>
              <a:ext cx="6624736"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rPr>
                <a:t>拥有资源和服务的新型</a:t>
              </a: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校园学习生态系统</a:t>
              </a:r>
              <a:endPar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endParaRPr>
            </a:p>
          </p:txBody>
        </p:sp>
      </p:grpSp>
      <p:grpSp>
        <p:nvGrpSpPr>
          <p:cNvPr id="30" name="组合 29"/>
          <p:cNvGrpSpPr/>
          <p:nvPr/>
        </p:nvGrpSpPr>
        <p:grpSpPr>
          <a:xfrm>
            <a:off x="-12126" y="2317772"/>
            <a:ext cx="8229866" cy="722226"/>
            <a:chOff x="734622" y="4149080"/>
            <a:chExt cx="8229866" cy="722226"/>
          </a:xfrm>
        </p:grpSpPr>
        <p:sp>
          <p:nvSpPr>
            <p:cNvPr id="31" name="矩形 30"/>
            <p:cNvSpPr/>
            <p:nvPr/>
          </p:nvSpPr>
          <p:spPr>
            <a:xfrm>
              <a:off x="734622" y="4151226"/>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基本实现</a:t>
              </a:r>
            </a:p>
          </p:txBody>
        </p:sp>
        <p:sp>
          <p:nvSpPr>
            <p:cNvPr id="47" name="矩形 46"/>
            <p:cNvSpPr/>
            <p:nvPr/>
          </p:nvSpPr>
          <p:spPr>
            <a:xfrm>
              <a:off x="2339752" y="4149080"/>
              <a:ext cx="6624736"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信息技术和教育教学的融合发展</a:t>
              </a:r>
              <a:endPar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endParaRPr>
            </a:p>
          </p:txBody>
        </p:sp>
      </p:grpSp>
      <p:grpSp>
        <p:nvGrpSpPr>
          <p:cNvPr id="48" name="组合 47"/>
          <p:cNvGrpSpPr/>
          <p:nvPr/>
        </p:nvGrpSpPr>
        <p:grpSpPr>
          <a:xfrm>
            <a:off x="-12126" y="3050860"/>
            <a:ext cx="8229866" cy="722226"/>
            <a:chOff x="734622" y="4149080"/>
            <a:chExt cx="8229866" cy="722226"/>
          </a:xfrm>
        </p:grpSpPr>
        <p:sp>
          <p:nvSpPr>
            <p:cNvPr id="49" name="矩形 48"/>
            <p:cNvSpPr/>
            <p:nvPr/>
          </p:nvSpPr>
          <p:spPr>
            <a:xfrm>
              <a:off x="734622" y="4151226"/>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基本形成</a:t>
              </a:r>
            </a:p>
          </p:txBody>
        </p:sp>
        <p:sp>
          <p:nvSpPr>
            <p:cNvPr id="50" name="矩形 49"/>
            <p:cNvSpPr/>
            <p:nvPr/>
          </p:nvSpPr>
          <p:spPr>
            <a:xfrm>
              <a:off x="2339752" y="4149080"/>
              <a:ext cx="6624736"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与学校中长期战略发展目标相</a:t>
              </a:r>
              <a:r>
                <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rPr>
                <a:t>适应的信息化体系</a:t>
              </a:r>
            </a:p>
          </p:txBody>
        </p:sp>
      </p:grpSp>
      <p:sp>
        <p:nvSpPr>
          <p:cNvPr id="51" name="矩形 50"/>
          <p:cNvSpPr/>
          <p:nvPr/>
        </p:nvSpPr>
        <p:spPr>
          <a:xfrm>
            <a:off x="1079087" y="3861048"/>
            <a:ext cx="6408369"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教育管理信息化</a:t>
            </a:r>
            <a:r>
              <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rPr>
              <a:t>水平</a:t>
            </a:r>
            <a:r>
              <a:rPr kumimoji="0" lang="zh-CN" altLang="en-US" sz="3200" b="0" i="0" u="none" strike="noStrike" kern="0" cap="none" spc="0" normalizeH="0" baseline="0" noProof="0" dirty="0" smtClean="0">
                <a:ln>
                  <a:noFill/>
                </a:ln>
                <a:solidFill>
                  <a:schemeClr val="tx2">
                    <a:lumMod val="50000"/>
                  </a:schemeClr>
                </a:solidFill>
                <a:effectLst/>
                <a:uLnTx/>
                <a:uFillTx/>
                <a:latin typeface="黑体"/>
                <a:ea typeface="黑体"/>
                <a:cs typeface="+mn-cs"/>
              </a:rPr>
              <a:t>显著提升</a:t>
            </a:r>
          </a:p>
        </p:txBody>
      </p:sp>
      <p:sp>
        <p:nvSpPr>
          <p:cNvPr id="62" name="矩形 61"/>
          <p:cNvSpPr/>
          <p:nvPr/>
        </p:nvSpPr>
        <p:spPr>
          <a:xfrm>
            <a:off x="7486017" y="3862821"/>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标志一</a:t>
            </a:r>
          </a:p>
        </p:txBody>
      </p:sp>
      <p:sp>
        <p:nvSpPr>
          <p:cNvPr id="63" name="矩形 62"/>
          <p:cNvSpPr/>
          <p:nvPr/>
        </p:nvSpPr>
        <p:spPr>
          <a:xfrm>
            <a:off x="1079087" y="4620727"/>
            <a:ext cx="6410676"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信息化对</a:t>
            </a:r>
            <a:r>
              <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rPr>
              <a:t>教育教学的促进</a:t>
            </a: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作用</a:t>
            </a:r>
            <a:r>
              <a:rPr kumimoji="0" lang="zh-CN" altLang="en-US" sz="3200" b="0" i="0" u="none" strike="noStrike" kern="0" cap="none" spc="0" normalizeH="0" baseline="0" noProof="0" dirty="0">
                <a:ln>
                  <a:noFill/>
                </a:ln>
                <a:solidFill>
                  <a:schemeClr val="tx2">
                    <a:lumMod val="50000"/>
                  </a:schemeClr>
                </a:solidFill>
                <a:effectLst/>
                <a:uLnTx/>
                <a:uFillTx/>
                <a:latin typeface="黑体"/>
                <a:ea typeface="黑体"/>
                <a:cs typeface="+mn-cs"/>
              </a:rPr>
              <a:t>显著增强</a:t>
            </a:r>
            <a:endParaRPr kumimoji="0" lang="zh-CN" altLang="en-US" sz="3200" b="0" i="0" u="none" strike="noStrike" kern="0" cap="none" spc="0" normalizeH="0" baseline="0" noProof="0" dirty="0" smtClean="0">
              <a:ln>
                <a:noFill/>
              </a:ln>
              <a:solidFill>
                <a:schemeClr val="tx2">
                  <a:lumMod val="50000"/>
                </a:schemeClr>
              </a:solidFill>
              <a:effectLst/>
              <a:uLnTx/>
              <a:uFillTx/>
              <a:latin typeface="黑体"/>
              <a:ea typeface="黑体"/>
              <a:cs typeface="+mn-cs"/>
            </a:endParaRPr>
          </a:p>
        </p:txBody>
      </p:sp>
      <p:sp>
        <p:nvSpPr>
          <p:cNvPr id="64" name="矩形 63"/>
          <p:cNvSpPr/>
          <p:nvPr/>
        </p:nvSpPr>
        <p:spPr>
          <a:xfrm>
            <a:off x="7488324" y="4622500"/>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标志二</a:t>
            </a:r>
          </a:p>
        </p:txBody>
      </p:sp>
      <p:sp>
        <p:nvSpPr>
          <p:cNvPr id="65" name="矩形 64"/>
          <p:cNvSpPr/>
          <p:nvPr/>
        </p:nvSpPr>
        <p:spPr>
          <a:xfrm>
            <a:off x="1079087" y="5387892"/>
            <a:ext cx="6410676" cy="720080"/>
          </a:xfrm>
          <a:prstGeom prst="rect">
            <a:avLst/>
          </a:prstGeom>
          <a:solidFill>
            <a:srgbClr val="A5C249"/>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ysClr val="window" lastClr="FFFFFF"/>
                </a:solidFill>
                <a:effectLst/>
                <a:uLnTx/>
                <a:uFillTx/>
                <a:latin typeface="黑体"/>
                <a:ea typeface="黑体"/>
                <a:cs typeface="+mn-cs"/>
              </a:rPr>
              <a:t>信息化工作总体水平达到国内</a:t>
            </a:r>
            <a:r>
              <a:rPr kumimoji="0" lang="zh-CN" altLang="en-US" sz="2400" b="0" i="0" u="none" strike="noStrike" kern="0" cap="none" spc="0" normalizeH="0" baseline="0" noProof="0" dirty="0" smtClean="0">
                <a:ln>
                  <a:noFill/>
                </a:ln>
                <a:solidFill>
                  <a:sysClr val="window" lastClr="FFFFFF"/>
                </a:solidFill>
                <a:effectLst/>
                <a:uLnTx/>
                <a:uFillTx/>
                <a:latin typeface="黑体"/>
                <a:ea typeface="黑体"/>
                <a:cs typeface="+mn-cs"/>
              </a:rPr>
              <a:t>高校</a:t>
            </a:r>
            <a:r>
              <a:rPr kumimoji="0" lang="zh-CN" altLang="en-US" sz="3200" b="0" i="0" u="none" strike="noStrike" kern="0" cap="none" spc="0" normalizeH="0" baseline="0" noProof="0" dirty="0" smtClean="0">
                <a:ln>
                  <a:noFill/>
                </a:ln>
                <a:solidFill>
                  <a:schemeClr val="tx2">
                    <a:lumMod val="50000"/>
                  </a:schemeClr>
                </a:solidFill>
                <a:effectLst/>
                <a:uLnTx/>
                <a:uFillTx/>
                <a:latin typeface="黑体"/>
                <a:ea typeface="黑体"/>
                <a:cs typeface="+mn-cs"/>
              </a:rPr>
              <a:t>先进水平</a:t>
            </a:r>
            <a:endParaRPr kumimoji="0" lang="zh-CN" altLang="en-US" sz="3200" b="0" i="0" u="none" strike="noStrike" kern="0" cap="none" spc="0" normalizeH="0" baseline="0" noProof="0" dirty="0">
              <a:ln>
                <a:noFill/>
              </a:ln>
              <a:solidFill>
                <a:schemeClr val="tx2">
                  <a:lumMod val="50000"/>
                </a:schemeClr>
              </a:solidFill>
              <a:effectLst/>
              <a:uLnTx/>
              <a:uFillTx/>
              <a:latin typeface="黑体"/>
              <a:ea typeface="黑体"/>
              <a:cs typeface="+mn-cs"/>
            </a:endParaRPr>
          </a:p>
        </p:txBody>
      </p:sp>
      <p:sp>
        <p:nvSpPr>
          <p:cNvPr id="66" name="矩形 65"/>
          <p:cNvSpPr/>
          <p:nvPr/>
        </p:nvSpPr>
        <p:spPr>
          <a:xfrm>
            <a:off x="7488324" y="5389665"/>
            <a:ext cx="1620180"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标志三</a:t>
            </a:r>
          </a:p>
        </p:txBody>
      </p:sp>
      <p:sp>
        <p:nvSpPr>
          <p:cNvPr id="67" name="Text Box 6"/>
          <p:cNvSpPr txBox="1">
            <a:spLocks noChangeArrowheads="1"/>
          </p:cNvSpPr>
          <p:nvPr/>
        </p:nvSpPr>
        <p:spPr bwMode="auto">
          <a:xfrm>
            <a:off x="5292080" y="390778"/>
            <a:ext cx="3438982" cy="1077218"/>
          </a:xfrm>
          <a:prstGeom prst="rect">
            <a:avLst/>
          </a:prstGeom>
          <a:noFill/>
        </p:spPr>
        <p:txBody>
          <a:bodyPr wrap="square" rtlCol="0">
            <a:spAutoFit/>
          </a:bodyPr>
          <a:lstStyle>
            <a:defPPr>
              <a:defRPr lang="zh-CN"/>
            </a:defPPr>
            <a:lvl1pPr>
              <a:defRPr sz="2400">
                <a:latin typeface="黑体" pitchFamily="49" charset="-122"/>
                <a:ea typeface="黑体" pitchFamily="49" charset="-122"/>
              </a:defRPr>
            </a:lvl1pPr>
          </a:lstStyle>
          <a:p>
            <a:pPr algn="r"/>
            <a:r>
              <a:rPr lang="zh-CN" altLang="en-US" sz="3200" b="1" dirty="0" smtClean="0">
                <a:latin typeface="微软雅黑" panose="020B0503020204020204" pitchFamily="34" charset="-122"/>
                <a:ea typeface="微软雅黑" panose="020B0503020204020204" pitchFamily="34" charset="-122"/>
              </a:rPr>
              <a:t>江南大学</a:t>
            </a:r>
            <a:endParaRPr lang="en-US" altLang="zh-CN" sz="3200" b="1" dirty="0" smtClean="0">
              <a:latin typeface="微软雅黑" panose="020B0503020204020204" pitchFamily="34" charset="-122"/>
              <a:ea typeface="微软雅黑" panose="020B0503020204020204" pitchFamily="34" charset="-122"/>
            </a:endParaRPr>
          </a:p>
          <a:p>
            <a:pPr algn="r"/>
            <a:r>
              <a:rPr lang="zh-CN" altLang="en-US" sz="3200" b="1" dirty="0" smtClean="0">
                <a:latin typeface="微软雅黑" panose="020B0503020204020204" pitchFamily="34" charset="-122"/>
                <a:ea typeface="微软雅黑" panose="020B0503020204020204" pitchFamily="34" charset="-122"/>
              </a:rPr>
              <a:t>信息化发展目标</a:t>
            </a:r>
            <a:endParaRPr lang="zh-CN" altLang="en-US" sz="3200" b="1" dirty="0">
              <a:latin typeface="微软雅黑" panose="020B0503020204020204" pitchFamily="34" charset="-122"/>
              <a:ea typeface="微软雅黑" panose="020B0503020204020204" pitchFamily="34" charset="-122"/>
            </a:endParaRPr>
          </a:p>
        </p:txBody>
      </p:sp>
      <p:grpSp>
        <p:nvGrpSpPr>
          <p:cNvPr id="24" name="组合 24"/>
          <p:cNvGrpSpPr>
            <a:grpSpLocks/>
          </p:cNvGrpSpPr>
          <p:nvPr/>
        </p:nvGrpSpPr>
        <p:grpSpPr bwMode="auto">
          <a:xfrm>
            <a:off x="288925" y="290513"/>
            <a:ext cx="4057650" cy="936625"/>
            <a:chOff x="289620" y="290612"/>
            <a:chExt cx="3699969" cy="936104"/>
          </a:xfrm>
        </p:grpSpPr>
        <p:grpSp>
          <p:nvGrpSpPr>
            <p:cNvPr id="25" name="组合 25"/>
            <p:cNvGrpSpPr>
              <a:grpSpLocks/>
            </p:cNvGrpSpPr>
            <p:nvPr/>
          </p:nvGrpSpPr>
          <p:grpSpPr bwMode="auto">
            <a:xfrm>
              <a:off x="289620" y="290612"/>
              <a:ext cx="3699969" cy="936104"/>
              <a:chOff x="289620" y="290612"/>
              <a:chExt cx="3699969" cy="936104"/>
            </a:xfrm>
          </p:grpSpPr>
          <p:sp>
            <p:nvSpPr>
              <p:cNvPr id="32" name="椭圆 31"/>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33" name="圆角矩形 32"/>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4" name="圆角矩形 33"/>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江南大学信息化</a:t>
                </a:r>
                <a:endParaRPr lang="zh-CN" altLang="en-US" sz="2800" b="1" dirty="0">
                  <a:solidFill>
                    <a:prstClr val="black"/>
                  </a:solidFill>
                  <a:latin typeface="黑体" pitchFamily="2" charset="-122"/>
                  <a:ea typeface="黑体" pitchFamily="2" charset="-122"/>
                </a:endParaRPr>
              </a:p>
            </p:txBody>
          </p:sp>
        </p:grpSp>
        <p:sp>
          <p:nvSpPr>
            <p:cNvPr id="26"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3</a:t>
              </a:r>
              <a:endParaRPr lang="zh-CN" altLang="en-US" sz="4800"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75956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16088" y="4589463"/>
            <a:ext cx="263525" cy="21590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055813" y="4221163"/>
            <a:ext cx="2236510" cy="584775"/>
          </a:xfrm>
          <a:prstGeom prst="rect">
            <a:avLst/>
          </a:prstGeom>
        </p:spPr>
        <p:txBody>
          <a:bodyPr wrap="none">
            <a:spAutoFit/>
          </a:bodyPr>
          <a:lstStyle/>
          <a:p>
            <a:pPr fontAlgn="auto">
              <a:spcBef>
                <a:spcPts val="0"/>
              </a:spcBef>
              <a:spcAft>
                <a:spcPts val="0"/>
              </a:spcAft>
              <a:defRPr/>
            </a:pPr>
            <a:r>
              <a:rPr lang="zh-CN" altLang="en-US" sz="3200" dirty="0" smtClean="0">
                <a:solidFill>
                  <a:schemeClr val="tx1">
                    <a:lumMod val="65000"/>
                    <a:lumOff val="35000"/>
                  </a:schemeClr>
                </a:solidFill>
                <a:latin typeface="黑体" pitchFamily="49" charset="-122"/>
                <a:ea typeface="黑体" pitchFamily="49" charset="-122"/>
              </a:rPr>
              <a:t>信息推动，</a:t>
            </a:r>
            <a:endParaRPr lang="zh-CN" altLang="en-US" sz="3200" dirty="0">
              <a:solidFill>
                <a:schemeClr val="tx1">
                  <a:lumMod val="65000"/>
                  <a:lumOff val="35000"/>
                </a:schemeClr>
              </a:solidFill>
              <a:latin typeface="+mn-lt"/>
              <a:ea typeface="+mn-ea"/>
            </a:endParaRPr>
          </a:p>
        </p:txBody>
      </p:sp>
      <p:sp>
        <p:nvSpPr>
          <p:cNvPr id="4" name="矩形 3"/>
          <p:cNvSpPr/>
          <p:nvPr/>
        </p:nvSpPr>
        <p:spPr>
          <a:xfrm>
            <a:off x="1793875" y="4300538"/>
            <a:ext cx="107950" cy="584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 name="直接连接符 4"/>
          <p:cNvCxnSpPr/>
          <p:nvPr/>
        </p:nvCxnSpPr>
        <p:spPr>
          <a:xfrm>
            <a:off x="1979613" y="4805363"/>
            <a:ext cx="5329237"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68388" y="4589463"/>
            <a:ext cx="647700"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631" name="TextBox 6"/>
          <p:cNvSpPr txBox="1">
            <a:spLocks noChangeArrowheads="1"/>
          </p:cNvSpPr>
          <p:nvPr/>
        </p:nvSpPr>
        <p:spPr bwMode="auto">
          <a:xfrm>
            <a:off x="900113" y="3573463"/>
            <a:ext cx="9541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000" dirty="0" smtClean="0">
                <a:solidFill>
                  <a:srgbClr val="C00000"/>
                </a:solidFill>
                <a:latin typeface="黑体" panose="02010609060101010101" pitchFamily="49" charset="-122"/>
                <a:ea typeface="黑体" panose="02010609060101010101" pitchFamily="49" charset="-122"/>
              </a:rPr>
              <a:t>叁</a:t>
            </a:r>
            <a:endParaRPr lang="zh-CN" altLang="en-US" sz="6000" dirty="0">
              <a:solidFill>
                <a:srgbClr val="C00000"/>
              </a:solidFill>
              <a:latin typeface="黑体" panose="02010609060101010101" pitchFamily="49" charset="-122"/>
              <a:ea typeface="黑体" panose="02010609060101010101" pitchFamily="49" charset="-122"/>
            </a:endParaRPr>
          </a:p>
        </p:txBody>
      </p:sp>
      <p:sp>
        <p:nvSpPr>
          <p:cNvPr id="26632" name="矩形 7"/>
          <p:cNvSpPr>
            <a:spLocks noChangeArrowheads="1"/>
          </p:cNvSpPr>
          <p:nvPr/>
        </p:nvSpPr>
        <p:spPr bwMode="auto">
          <a:xfrm>
            <a:off x="4262438" y="3852863"/>
            <a:ext cx="1415772" cy="83099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800" dirty="0" smtClean="0">
                <a:solidFill>
                  <a:schemeClr val="bg1"/>
                </a:solidFill>
                <a:latin typeface="黑体" panose="02010609060101010101" pitchFamily="49" charset="-122"/>
                <a:ea typeface="黑体" panose="02010609060101010101" pitchFamily="49" charset="-122"/>
              </a:rPr>
              <a:t>智慧</a:t>
            </a:r>
            <a:endParaRPr lang="zh-CN" altLang="en-US" sz="4800" dirty="0">
              <a:solidFill>
                <a:schemeClr val="bg1"/>
              </a:solidFill>
              <a:latin typeface="Calibri" panose="020F0502020204030204" pitchFamily="34" charset="0"/>
            </a:endParaRPr>
          </a:p>
        </p:txBody>
      </p:sp>
      <p:sp>
        <p:nvSpPr>
          <p:cNvPr id="9" name="矩形 8"/>
          <p:cNvSpPr/>
          <p:nvPr/>
        </p:nvSpPr>
        <p:spPr>
          <a:xfrm>
            <a:off x="5940425" y="4219575"/>
            <a:ext cx="1005403" cy="584775"/>
          </a:xfrm>
          <a:prstGeom prst="rect">
            <a:avLst/>
          </a:prstGeom>
        </p:spPr>
        <p:txBody>
          <a:bodyPr wrap="none">
            <a:spAutoFit/>
          </a:bodyPr>
          <a:lstStyle/>
          <a:p>
            <a:pPr fontAlgn="auto">
              <a:spcBef>
                <a:spcPts val="0"/>
              </a:spcBef>
              <a:spcAft>
                <a:spcPts val="0"/>
              </a:spcAft>
              <a:defRPr/>
            </a:pPr>
            <a:r>
              <a:rPr lang="zh-CN" altLang="en-US" sz="3200" dirty="0" smtClean="0">
                <a:solidFill>
                  <a:schemeClr val="tx1">
                    <a:lumMod val="65000"/>
                    <a:lumOff val="35000"/>
                  </a:schemeClr>
                </a:solidFill>
                <a:latin typeface="+mn-lt"/>
                <a:ea typeface="+mn-ea"/>
              </a:rPr>
              <a:t>校园</a:t>
            </a:r>
            <a:endParaRPr lang="zh-CN" altLang="en-US" sz="3200" dirty="0">
              <a:solidFill>
                <a:schemeClr val="tx1">
                  <a:lumMod val="65000"/>
                  <a:lumOff val="35000"/>
                </a:schemeClr>
              </a:solidFill>
              <a:latin typeface="+mn-lt"/>
              <a:ea typeface="+mn-ea"/>
            </a:endParaRPr>
          </a:p>
        </p:txBody>
      </p:sp>
    </p:spTree>
    <p:extLst>
      <p:ext uri="{BB962C8B-B14F-4D97-AF65-F5344CB8AC3E}">
        <p14:creationId xmlns:p14="http://schemas.microsoft.com/office/powerpoint/2010/main" val="1815276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62257" y="3287602"/>
            <a:ext cx="2442984" cy="859915"/>
          </a:xfrm>
          <a:prstGeom prst="rect">
            <a:avLst/>
          </a:prstGeom>
          <a:solidFill>
            <a:srgbClr val="3F3F3F"/>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smtClean="0">
                <a:ln>
                  <a:noFill/>
                </a:ln>
                <a:solidFill>
                  <a:srgbClr val="F5F5F5"/>
                </a:solidFill>
                <a:effectLst/>
                <a:uLnTx/>
                <a:uFillTx/>
                <a:latin typeface="微软雅黑" panose="020B0503020204020204" pitchFamily="34" charset="-122"/>
                <a:ea typeface="微软雅黑" panose="020B0503020204020204" pitchFamily="34" charset="-122"/>
              </a:rPr>
              <a:t>教育环境</a:t>
            </a:r>
            <a:endParaRPr kumimoji="0" lang="zh-CN" altLang="en-US" sz="4400" b="1" i="0" u="none" strike="noStrike" kern="0" cap="none" spc="0" normalizeH="0" baseline="0" noProof="0" dirty="0">
              <a:ln>
                <a:noFill/>
              </a:ln>
              <a:solidFill>
                <a:srgbClr val="F5F5F5"/>
              </a:solidFill>
              <a:effectLst/>
              <a:uLnTx/>
              <a:uFillTx/>
              <a:latin typeface="微软雅黑" panose="020B0503020204020204" pitchFamily="34" charset="-122"/>
              <a:ea typeface="微软雅黑" panose="020B0503020204020204" pitchFamily="34" charset="-122"/>
            </a:endParaRPr>
          </a:p>
        </p:txBody>
      </p:sp>
      <p:sp>
        <p:nvSpPr>
          <p:cNvPr id="33" name="矩形 32"/>
          <p:cNvSpPr/>
          <p:nvPr/>
        </p:nvSpPr>
        <p:spPr>
          <a:xfrm>
            <a:off x="462257" y="2610759"/>
            <a:ext cx="798653"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在</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172662" y="3287602"/>
            <a:ext cx="2442984" cy="859915"/>
          </a:xfrm>
          <a:prstGeom prst="rect">
            <a:avLst/>
          </a:prstGeom>
          <a:solidFill>
            <a:srgbClr val="3F3F3F"/>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smtClean="0">
                <a:ln>
                  <a:noFill/>
                </a:ln>
                <a:solidFill>
                  <a:srgbClr val="F5F5F5"/>
                </a:solidFill>
                <a:effectLst/>
                <a:uLnTx/>
                <a:uFillTx/>
                <a:latin typeface="微软雅黑" panose="020B0503020204020204" pitchFamily="34" charset="-122"/>
                <a:ea typeface="微软雅黑" panose="020B0503020204020204" pitchFamily="34" charset="-122"/>
              </a:rPr>
              <a:t>教育平台</a:t>
            </a:r>
            <a:endParaRPr kumimoji="0" lang="zh-CN" altLang="en-US" sz="4400" b="1" i="0" u="none" strike="noStrike" kern="0" cap="none" spc="0" normalizeH="0" baseline="0" noProof="0" dirty="0">
              <a:ln>
                <a:noFill/>
              </a:ln>
              <a:solidFill>
                <a:srgbClr val="F5F5F5"/>
              </a:solidFill>
              <a:effectLst/>
              <a:uLnTx/>
              <a:uFillTx/>
              <a:latin typeface="微软雅黑" panose="020B0503020204020204" pitchFamily="34" charset="-122"/>
              <a:ea typeface="微软雅黑" panose="020B0503020204020204" pitchFamily="34" charset="-122"/>
            </a:endParaRPr>
          </a:p>
        </p:txBody>
      </p:sp>
      <p:sp>
        <p:nvSpPr>
          <p:cNvPr id="35" name="矩形 34"/>
          <p:cNvSpPr/>
          <p:nvPr/>
        </p:nvSpPr>
        <p:spPr>
          <a:xfrm>
            <a:off x="3172662" y="2610759"/>
            <a:ext cx="1214143"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借助</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36" name="矩形 35"/>
          <p:cNvSpPr/>
          <p:nvPr/>
        </p:nvSpPr>
        <p:spPr>
          <a:xfrm>
            <a:off x="462256" y="4147517"/>
            <a:ext cx="2072600"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（校园）</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40" name="矩形 39"/>
          <p:cNvSpPr/>
          <p:nvPr/>
        </p:nvSpPr>
        <p:spPr>
          <a:xfrm>
            <a:off x="3068489" y="4147516"/>
            <a:ext cx="2072600"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（课堂）</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5823346" y="3287602"/>
            <a:ext cx="2442984" cy="859915"/>
          </a:xfrm>
          <a:prstGeom prst="rect">
            <a:avLst/>
          </a:prstGeom>
          <a:solidFill>
            <a:srgbClr val="3F3F3F"/>
          </a:solidFill>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smtClean="0">
                <a:ln>
                  <a:noFill/>
                </a:ln>
                <a:solidFill>
                  <a:srgbClr val="F5F5F5"/>
                </a:solidFill>
                <a:effectLst/>
                <a:uLnTx/>
                <a:uFillTx/>
                <a:latin typeface="微软雅黑" panose="020B0503020204020204" pitchFamily="34" charset="-122"/>
                <a:ea typeface="微软雅黑" panose="020B0503020204020204" pitchFamily="34" charset="-122"/>
              </a:rPr>
              <a:t>教育手段</a:t>
            </a:r>
            <a:endParaRPr kumimoji="0" lang="zh-CN" altLang="en-US" sz="4400" b="1" i="0" u="none" strike="noStrike" kern="0" cap="none" spc="0" normalizeH="0" baseline="0" noProof="0" dirty="0">
              <a:ln>
                <a:noFill/>
              </a:ln>
              <a:solidFill>
                <a:srgbClr val="F5F5F5"/>
              </a:solidFill>
              <a:effectLst/>
              <a:uLnTx/>
              <a:uFillTx/>
              <a:latin typeface="微软雅黑" panose="020B0503020204020204" pitchFamily="34" charset="-122"/>
              <a:ea typeface="微软雅黑" panose="020B0503020204020204" pitchFamily="34" charset="-122"/>
            </a:endParaRPr>
          </a:p>
        </p:txBody>
      </p:sp>
      <p:sp>
        <p:nvSpPr>
          <p:cNvPr id="45" name="矩形 44"/>
          <p:cNvSpPr/>
          <p:nvPr/>
        </p:nvSpPr>
        <p:spPr>
          <a:xfrm>
            <a:off x="5823346" y="2610759"/>
            <a:ext cx="1214143"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采用</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46" name="矩形 45"/>
          <p:cNvSpPr/>
          <p:nvPr/>
        </p:nvSpPr>
        <p:spPr>
          <a:xfrm>
            <a:off x="5672873" y="4147516"/>
            <a:ext cx="2072600"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（教学）</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829827" y="1652143"/>
            <a:ext cx="1848729" cy="523220"/>
          </a:xfrm>
          <a:prstGeom prst="rect">
            <a:avLst/>
          </a:prstGeom>
          <a:solidFill>
            <a:srgbClr val="C00000"/>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F5F5F5"/>
                </a:solidFill>
                <a:effectLst/>
                <a:uLnTx/>
                <a:uFillTx/>
                <a:latin typeface="Arial" panose="020B0604020202020204"/>
                <a:ea typeface="黑体" panose="02010609060101010101" pitchFamily="49" charset="-122"/>
              </a:rPr>
              <a:t>教育者</a:t>
            </a:r>
            <a:endParaRPr kumimoji="0" lang="zh-CN" altLang="en-US" sz="2800" b="1" i="0" u="none" strike="noStrike" kern="0" cap="none" spc="0" normalizeH="0" baseline="0" noProof="0" dirty="0">
              <a:ln>
                <a:noFill/>
              </a:ln>
              <a:solidFill>
                <a:srgbClr val="F5F5F5"/>
              </a:solidFill>
              <a:effectLst/>
              <a:uLnTx/>
              <a:uFillTx/>
              <a:latin typeface="Arial" panose="020B0604020202020204"/>
              <a:ea typeface="黑体" panose="02010609060101010101" pitchFamily="49" charset="-122"/>
            </a:endParaRPr>
          </a:p>
        </p:txBody>
      </p:sp>
      <p:sp>
        <p:nvSpPr>
          <p:cNvPr id="53" name="文本框 52"/>
          <p:cNvSpPr txBox="1"/>
          <p:nvPr/>
        </p:nvSpPr>
        <p:spPr>
          <a:xfrm>
            <a:off x="5956620" y="1647588"/>
            <a:ext cx="1848729" cy="523220"/>
          </a:xfrm>
          <a:prstGeom prst="rect">
            <a:avLst/>
          </a:prstGeom>
          <a:solidFill>
            <a:srgbClr val="C00000"/>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F5F5F5"/>
                </a:solidFill>
                <a:effectLst/>
                <a:uLnTx/>
                <a:uFillTx/>
                <a:latin typeface="Arial" panose="020B0604020202020204"/>
                <a:ea typeface="黑体" panose="02010609060101010101" pitchFamily="49" charset="-122"/>
              </a:rPr>
              <a:t>受教育者</a:t>
            </a:r>
            <a:endParaRPr kumimoji="0" lang="zh-CN" altLang="en-US" sz="2800" b="1" i="0" u="none" strike="noStrike" kern="0" cap="none" spc="0" normalizeH="0" baseline="0" noProof="0" dirty="0">
              <a:ln>
                <a:noFill/>
              </a:ln>
              <a:solidFill>
                <a:srgbClr val="F5F5F5"/>
              </a:solidFill>
              <a:effectLst/>
              <a:uLnTx/>
              <a:uFillTx/>
              <a:latin typeface="Arial" panose="020B0604020202020204"/>
              <a:ea typeface="黑体" panose="02010609060101010101" pitchFamily="49" charset="-122"/>
            </a:endParaRPr>
          </a:p>
        </p:txBody>
      </p:sp>
      <p:cxnSp>
        <p:nvCxnSpPr>
          <p:cNvPr id="54" name="直接箭头连接符 53"/>
          <p:cNvCxnSpPr>
            <a:stCxn id="52" idx="3"/>
            <a:endCxn id="53" idx="1"/>
          </p:cNvCxnSpPr>
          <p:nvPr/>
        </p:nvCxnSpPr>
        <p:spPr>
          <a:xfrm flipV="1">
            <a:off x="2678556" y="1909198"/>
            <a:ext cx="3278064" cy="4555"/>
          </a:xfrm>
          <a:prstGeom prst="straightConnector1">
            <a:avLst/>
          </a:prstGeom>
          <a:noFill/>
          <a:ln w="28575" cap="flat" cmpd="sng" algn="ctr">
            <a:solidFill>
              <a:srgbClr val="89A22E"/>
            </a:solidFill>
            <a:prstDash val="solid"/>
            <a:miter lim="800000"/>
            <a:tailEnd type="triangle"/>
          </a:ln>
          <a:effectLst/>
        </p:spPr>
      </p:cxnSp>
      <p:sp>
        <p:nvSpPr>
          <p:cNvPr id="55" name="矩形 54"/>
          <p:cNvSpPr/>
          <p:nvPr/>
        </p:nvSpPr>
        <p:spPr>
          <a:xfrm>
            <a:off x="3140095" y="1303345"/>
            <a:ext cx="2570390" cy="584775"/>
          </a:xfrm>
          <a:prstGeom prst="rect">
            <a:avLst/>
          </a:prstGeom>
          <a:noFill/>
        </p:spPr>
        <p:txBody>
          <a:bodyPr wrap="square" rtlCol="0">
            <a:spAutoFit/>
          </a:bodyPr>
          <a:lstStyle/>
          <a:p>
            <a:pP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知识    思想</a:t>
            </a:r>
            <a:endParaRPr lang="zh-CN" altLang="en-US" sz="3200" b="1" dirty="0">
              <a:solidFill>
                <a:srgbClr val="3F3F3F"/>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462257" y="5252228"/>
            <a:ext cx="2442984" cy="859915"/>
          </a:xfrm>
          <a:prstGeom prst="rect">
            <a:avLst/>
          </a:prstGeom>
          <a:solidFill>
            <a:srgbClr val="F5F5F5"/>
          </a:solidFill>
          <a:ln w="38100">
            <a:solidFill>
              <a:srgbClr val="33CCFF"/>
            </a:solidFill>
          </a:ln>
        </p:spPr>
        <p:txBody>
          <a:bodyPr wrap="square" rtlCol="0" anchor="ctr" anchorCtr="0">
            <a:no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E7E6E6">
                    <a:lumMod val="25000"/>
                  </a:srgbClr>
                </a:solidFill>
                <a:effectLst/>
                <a:uLnTx/>
                <a:uFillTx/>
                <a:latin typeface="微软雅黑" panose="020B0503020204020204" pitchFamily="34" charset="-122"/>
                <a:ea typeface="微软雅黑" panose="020B0503020204020204" pitchFamily="34" charset="-122"/>
              </a:rPr>
              <a:t>1.</a:t>
            </a:r>
            <a:r>
              <a:rPr kumimoji="0" lang="zh-CN" altLang="en-US" sz="2000" b="1" i="0" u="none" strike="noStrike" kern="0" cap="none" spc="0" normalizeH="0" baseline="0" noProof="0" dirty="0" smtClean="0">
                <a:ln>
                  <a:noFill/>
                </a:ln>
                <a:solidFill>
                  <a:srgbClr val="E7E6E6">
                    <a:lumMod val="25000"/>
                  </a:srgbClr>
                </a:solidFill>
                <a:effectLst/>
                <a:uLnTx/>
                <a:uFillTx/>
                <a:latin typeface="微软雅黑" panose="020B0503020204020204" pitchFamily="34" charset="-122"/>
                <a:ea typeface="微软雅黑" panose="020B0503020204020204" pitchFamily="34" charset="-122"/>
              </a:rPr>
              <a:t>物理环境信息化</a:t>
            </a:r>
            <a:endParaRPr kumimoji="0" lang="zh-CN" altLang="en-US" sz="2000" b="1" i="0" u="none" strike="noStrike" kern="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endParaRPr>
          </a:p>
        </p:txBody>
      </p:sp>
      <p:sp>
        <p:nvSpPr>
          <p:cNvPr id="57" name="文本框 56"/>
          <p:cNvSpPr txBox="1"/>
          <p:nvPr/>
        </p:nvSpPr>
        <p:spPr>
          <a:xfrm>
            <a:off x="5710485" y="311681"/>
            <a:ext cx="2442984" cy="859915"/>
          </a:xfrm>
          <a:prstGeom prst="rect">
            <a:avLst/>
          </a:prstGeom>
          <a:solidFill>
            <a:srgbClr val="F5F5F5"/>
          </a:solidFill>
          <a:ln w="38100">
            <a:solidFill>
              <a:srgbClr val="33CCFF"/>
            </a:solidFill>
          </a:ln>
        </p:spPr>
        <p:txBody>
          <a:bodyPr wrap="square" rtlCol="0" anchor="ctr" anchorCtr="0">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kern="0" cap="none" spc="0" normalizeH="0" baseline="0">
                <a:ln>
                  <a:noFill/>
                </a:ln>
                <a:solidFill>
                  <a:srgbClr val="E7E6E6">
                    <a:lumMod val="25000"/>
                  </a:srgbClr>
                </a:solidFill>
                <a:effectLst/>
                <a:uLnTx/>
                <a:uFillTx/>
                <a:latin typeface="微软雅黑" panose="020B0503020204020204" pitchFamily="34" charset="-122"/>
                <a:ea typeface="微软雅黑" panose="020B0503020204020204" pitchFamily="34" charset="-122"/>
              </a:defRPr>
            </a:lvl1pPr>
          </a:lstStyle>
          <a:p>
            <a:r>
              <a:rPr lang="en-US" altLang="zh-CN" sz="2000" dirty="0" smtClean="0"/>
              <a:t>4.</a:t>
            </a:r>
            <a:r>
              <a:rPr lang="zh-CN" altLang="en-US" sz="2000" dirty="0" smtClean="0"/>
              <a:t>信息化素养</a:t>
            </a:r>
            <a:endParaRPr lang="zh-CN" altLang="en-US" sz="2000" dirty="0"/>
          </a:p>
        </p:txBody>
      </p:sp>
      <p:sp>
        <p:nvSpPr>
          <p:cNvPr id="58" name="文本框 57"/>
          <p:cNvSpPr txBox="1"/>
          <p:nvPr/>
        </p:nvSpPr>
        <p:spPr>
          <a:xfrm>
            <a:off x="5823346" y="5252229"/>
            <a:ext cx="2442984" cy="859915"/>
          </a:xfrm>
          <a:prstGeom prst="rect">
            <a:avLst/>
          </a:prstGeom>
          <a:solidFill>
            <a:srgbClr val="F5F5F5"/>
          </a:solidFill>
          <a:ln w="38100">
            <a:solidFill>
              <a:srgbClr val="33CCFF"/>
            </a:solidFill>
          </a:ln>
        </p:spPr>
        <p:txBody>
          <a:bodyPr wrap="square" rtlCol="0" anchor="ctr" anchorCtr="0">
            <a:noAutofit/>
          </a:bodyPr>
          <a:lstStyle>
            <a:defPPr>
              <a:defRPr lang="zh-CN"/>
            </a:defPPr>
            <a:lvl1pPr algn="ctr">
              <a:defRPr sz="2400" b="1">
                <a:solidFill>
                  <a:schemeClr val="bg1">
                    <a:lumMod val="50000"/>
                  </a:schemeClr>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E7E6E6">
                    <a:lumMod val="25000"/>
                  </a:srgbClr>
                </a:solidFill>
                <a:effectLst/>
                <a:uLnTx/>
                <a:uFillTx/>
                <a:latin typeface="微软雅黑" panose="020B0503020204020204" pitchFamily="34" charset="-122"/>
                <a:ea typeface="微软雅黑" panose="020B0503020204020204" pitchFamily="34" charset="-122"/>
              </a:rPr>
              <a:t>3.</a:t>
            </a:r>
            <a:r>
              <a:rPr kumimoji="0" lang="zh-CN" altLang="en-US" sz="2000" b="1" i="0" u="none" strike="noStrike" kern="0" cap="none" spc="0" normalizeH="0" baseline="0" noProof="0" dirty="0" smtClean="0">
                <a:ln>
                  <a:noFill/>
                </a:ln>
                <a:solidFill>
                  <a:srgbClr val="E7E6E6">
                    <a:lumMod val="25000"/>
                  </a:srgbClr>
                </a:solidFill>
                <a:effectLst/>
                <a:uLnTx/>
                <a:uFillTx/>
                <a:latin typeface="微软雅黑" panose="020B0503020204020204" pitchFamily="34" charset="-122"/>
                <a:ea typeface="微软雅黑" panose="020B0503020204020204" pitchFamily="34" charset="-122"/>
              </a:rPr>
              <a:t>教学手段信息化</a:t>
            </a:r>
            <a:endParaRPr kumimoji="0" lang="zh-CN" altLang="en-US" sz="2000" b="1" i="0" u="none" strike="noStrike" kern="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endParaRPr>
          </a:p>
        </p:txBody>
      </p:sp>
      <p:sp>
        <p:nvSpPr>
          <p:cNvPr id="59" name="虚尾箭头 58"/>
          <p:cNvSpPr/>
          <p:nvPr/>
        </p:nvSpPr>
        <p:spPr>
          <a:xfrm rot="5400000">
            <a:off x="2121670" y="4549198"/>
            <a:ext cx="989613" cy="370390"/>
          </a:xfrm>
          <a:prstGeom prst="stripedRightArrow">
            <a:avLst>
              <a:gd name="adj1" fmla="val 50002"/>
              <a:gd name="adj2" fmla="val 50000"/>
            </a:avLst>
          </a:prstGeom>
          <a:solidFill>
            <a:srgbClr val="B7FE2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smtClean="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
        <p:nvSpPr>
          <p:cNvPr id="60" name="虚尾箭头 59"/>
          <p:cNvSpPr/>
          <p:nvPr/>
        </p:nvSpPr>
        <p:spPr>
          <a:xfrm rot="5400000">
            <a:off x="4872585" y="4549198"/>
            <a:ext cx="989612" cy="370390"/>
          </a:xfrm>
          <a:prstGeom prst="stripedRightArrow">
            <a:avLst>
              <a:gd name="adj1" fmla="val 50002"/>
              <a:gd name="adj2" fmla="val 50000"/>
            </a:avLst>
          </a:prstGeom>
          <a:solidFill>
            <a:srgbClr val="B7FE2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smtClean="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
        <p:nvSpPr>
          <p:cNvPr id="61" name="虚尾箭头 60"/>
          <p:cNvSpPr/>
          <p:nvPr/>
        </p:nvSpPr>
        <p:spPr>
          <a:xfrm rot="5400000">
            <a:off x="7436460" y="4549198"/>
            <a:ext cx="989613" cy="370390"/>
          </a:xfrm>
          <a:prstGeom prst="stripedRightArrow">
            <a:avLst>
              <a:gd name="adj1" fmla="val 50002"/>
              <a:gd name="adj2" fmla="val 50000"/>
            </a:avLst>
          </a:prstGeom>
          <a:solidFill>
            <a:srgbClr val="B7FE2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smtClean="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grpSp>
        <p:nvGrpSpPr>
          <p:cNvPr id="27" name="组合 24"/>
          <p:cNvGrpSpPr>
            <a:grpSpLocks/>
          </p:cNvGrpSpPr>
          <p:nvPr/>
        </p:nvGrpSpPr>
        <p:grpSpPr bwMode="auto">
          <a:xfrm>
            <a:off x="288925" y="290513"/>
            <a:ext cx="4057650" cy="936625"/>
            <a:chOff x="289620" y="290612"/>
            <a:chExt cx="3699969" cy="936104"/>
          </a:xfrm>
        </p:grpSpPr>
        <p:grpSp>
          <p:nvGrpSpPr>
            <p:cNvPr id="28" name="组合 25"/>
            <p:cNvGrpSpPr>
              <a:grpSpLocks/>
            </p:cNvGrpSpPr>
            <p:nvPr/>
          </p:nvGrpSpPr>
          <p:grpSpPr bwMode="auto">
            <a:xfrm>
              <a:off x="289620" y="290612"/>
              <a:ext cx="3699969" cy="936104"/>
              <a:chOff x="289620" y="290612"/>
              <a:chExt cx="3699969" cy="936104"/>
            </a:xfrm>
          </p:grpSpPr>
          <p:sp>
            <p:nvSpPr>
              <p:cNvPr id="30" name="椭圆 29"/>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31" name="圆角矩形 30"/>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47" name="圆角矩形 46"/>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智慧校园</a:t>
                </a:r>
                <a:endParaRPr lang="zh-CN" altLang="en-US" sz="2800" b="1" dirty="0">
                  <a:solidFill>
                    <a:prstClr val="black"/>
                  </a:solidFill>
                  <a:latin typeface="黑体" pitchFamily="2" charset="-122"/>
                  <a:ea typeface="黑体" pitchFamily="2" charset="-122"/>
                </a:endParaRPr>
              </a:p>
            </p:txBody>
          </p:sp>
        </p:grpSp>
        <p:sp>
          <p:nvSpPr>
            <p:cNvPr id="29"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1</a:t>
              </a:r>
              <a:endParaRPr lang="zh-CN" altLang="en-US" sz="4800" dirty="0">
                <a:solidFill>
                  <a:srgbClr val="FFFFFF"/>
                </a:solidFill>
                <a:latin typeface="Calibri" panose="020F0502020204030204" pitchFamily="34" charset="0"/>
              </a:endParaRPr>
            </a:p>
          </p:txBody>
        </p:sp>
      </p:grpSp>
      <p:sp>
        <p:nvSpPr>
          <p:cNvPr id="48" name="虚尾箭头 47"/>
          <p:cNvSpPr/>
          <p:nvPr/>
        </p:nvSpPr>
        <p:spPr>
          <a:xfrm rot="16200000" flipV="1">
            <a:off x="5971891" y="1113890"/>
            <a:ext cx="546662" cy="370390"/>
          </a:xfrm>
          <a:prstGeom prst="stripedRightArrow">
            <a:avLst>
              <a:gd name="adj1" fmla="val 50002"/>
              <a:gd name="adj2" fmla="val 50000"/>
            </a:avLst>
          </a:prstGeom>
          <a:solidFill>
            <a:srgbClr val="B7FE2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smtClean="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nvSpPr>
        <p:spPr>
          <a:xfrm>
            <a:off x="3172662" y="5252229"/>
            <a:ext cx="2442984" cy="859915"/>
          </a:xfrm>
          <a:prstGeom prst="rect">
            <a:avLst/>
          </a:prstGeom>
          <a:solidFill>
            <a:srgbClr val="F5F5F5"/>
          </a:solidFill>
          <a:ln w="38100">
            <a:solidFill>
              <a:srgbClr val="33CCFF"/>
            </a:solidFill>
          </a:ln>
        </p:spPr>
        <p:txBody>
          <a:bodyPr wrap="square" rtlCol="0" anchor="ctr" anchorCtr="0">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kern="0" cap="none" spc="0" normalizeH="0" baseline="0">
                <a:ln>
                  <a:noFill/>
                </a:ln>
                <a:solidFill>
                  <a:srgbClr val="E7E6E6">
                    <a:lumMod val="25000"/>
                  </a:srgbClr>
                </a:solidFill>
                <a:effectLst/>
                <a:uLnTx/>
                <a:uFillTx/>
                <a:latin typeface="微软雅黑" panose="020B0503020204020204" pitchFamily="34" charset="-122"/>
                <a:ea typeface="微软雅黑" panose="020B0503020204020204" pitchFamily="34" charset="-122"/>
              </a:defRPr>
            </a:lvl1pPr>
          </a:lstStyle>
          <a:p>
            <a:r>
              <a:rPr lang="en-US" altLang="zh-CN" sz="2000" dirty="0" smtClean="0"/>
              <a:t>2.</a:t>
            </a:r>
            <a:r>
              <a:rPr lang="zh-CN" altLang="en-US" sz="2000" dirty="0" smtClean="0"/>
              <a:t>信息化公共</a:t>
            </a:r>
            <a:r>
              <a:rPr lang="zh-CN" altLang="en-US" sz="2000" dirty="0"/>
              <a:t>平台</a:t>
            </a:r>
          </a:p>
        </p:txBody>
      </p:sp>
    </p:spTree>
    <p:extLst>
      <p:ext uri="{BB962C8B-B14F-4D97-AF65-F5344CB8AC3E}">
        <p14:creationId xmlns:p14="http://schemas.microsoft.com/office/powerpoint/2010/main" val="1879415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116013" y="836613"/>
            <a:ext cx="1154112" cy="574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a:solidFill>
                  <a:srgbClr val="FFFFFF"/>
                </a:solidFill>
                <a:latin typeface="黑体" panose="02010609060101010101" pitchFamily="49" charset="-122"/>
                <a:ea typeface="黑体" panose="02010609060101010101" pitchFamily="49" charset="-122"/>
              </a:rPr>
              <a:t>目录</a:t>
            </a:r>
          </a:p>
        </p:txBody>
      </p:sp>
      <p:sp>
        <p:nvSpPr>
          <p:cNvPr id="7" name="TextBox 6"/>
          <p:cNvSpPr txBox="1"/>
          <p:nvPr/>
        </p:nvSpPr>
        <p:spPr>
          <a:xfrm>
            <a:off x="2868613" y="3790950"/>
            <a:ext cx="4176712" cy="841375"/>
          </a:xfrm>
          <a:prstGeom prst="roundRect">
            <a:avLst>
              <a:gd name="adj" fmla="val 8176"/>
            </a:avLst>
          </a:prstGeom>
          <a:noFill/>
          <a:ln w="19050">
            <a:solidFill>
              <a:schemeClr val="bg1">
                <a:lumMod val="65000"/>
              </a:schemeClr>
            </a:solidFill>
          </a:ln>
        </p:spPr>
        <p:txBody>
          <a:bodyPr wrap="none" anchor="ctr"/>
          <a:lstStyle/>
          <a:p>
            <a:pPr fontAlgn="auto">
              <a:spcBef>
                <a:spcPts val="0"/>
              </a:spcBef>
              <a:spcAft>
                <a:spcPts val="0"/>
              </a:spcAft>
              <a:defRPr/>
            </a:pPr>
            <a:r>
              <a:rPr lang="zh-CN" altLang="en-US" sz="2800" b="1" dirty="0" smtClean="0">
                <a:latin typeface="黑体" pitchFamily="49" charset="-122"/>
                <a:ea typeface="黑体" pitchFamily="49" charset="-122"/>
              </a:rPr>
              <a:t>，信息推动，</a:t>
            </a:r>
            <a:r>
              <a:rPr lang="zh-CN" altLang="en-US" sz="2800" b="1" dirty="0">
                <a:latin typeface="黑体" pitchFamily="49" charset="-122"/>
                <a:ea typeface="黑体" pitchFamily="49" charset="-122"/>
              </a:rPr>
              <a:t>智慧</a:t>
            </a:r>
            <a:r>
              <a:rPr lang="zh-CN" altLang="en-US" sz="2800" b="1" dirty="0" smtClean="0">
                <a:latin typeface="黑体" pitchFamily="49" charset="-122"/>
                <a:ea typeface="黑体" pitchFamily="49" charset="-122"/>
              </a:rPr>
              <a:t>校园</a:t>
            </a:r>
            <a:endParaRPr lang="zh-CN" altLang="en-US" sz="2800" b="1" dirty="0">
              <a:latin typeface="黑体" pitchFamily="49" charset="-122"/>
              <a:ea typeface="黑体" pitchFamily="49" charset="-122"/>
            </a:endParaRPr>
          </a:p>
        </p:txBody>
      </p:sp>
      <p:sp>
        <p:nvSpPr>
          <p:cNvPr id="8" name="椭圆 7"/>
          <p:cNvSpPr/>
          <p:nvPr/>
        </p:nvSpPr>
        <p:spPr>
          <a:xfrm>
            <a:off x="2555875" y="3898900"/>
            <a:ext cx="625475" cy="625475"/>
          </a:xfrm>
          <a:prstGeom prst="ellipse">
            <a:avLst/>
          </a:prstGeom>
          <a:solidFill>
            <a:schemeClr val="bg1"/>
          </a:solidFill>
          <a:ln w="19050">
            <a:solidFill>
              <a:schemeClr val="bg1">
                <a:lumMod val="65000"/>
              </a:schemeClr>
            </a:solidFill>
          </a:ln>
        </p:spPr>
        <p:txBody>
          <a:bodyPr wrap="none" anchor="ctr"/>
          <a:lstStyle/>
          <a:p>
            <a:pPr algn="ctr" fontAlgn="auto">
              <a:spcBef>
                <a:spcPts val="0"/>
              </a:spcBef>
              <a:spcAft>
                <a:spcPts val="0"/>
              </a:spcAft>
              <a:defRPr/>
            </a:pPr>
            <a:r>
              <a:rPr lang="zh-CN" altLang="en-US" sz="2800" b="1" dirty="0">
                <a:solidFill>
                  <a:schemeClr val="accent1"/>
                </a:solidFill>
                <a:latin typeface="黑体" pitchFamily="2" charset="-122"/>
                <a:ea typeface="黑体" pitchFamily="2" charset="-122"/>
                <a:cs typeface="Arial Unicode MS" pitchFamily="34" charset="-122"/>
              </a:rPr>
              <a:t>三</a:t>
            </a:r>
          </a:p>
        </p:txBody>
      </p:sp>
      <p:sp>
        <p:nvSpPr>
          <p:cNvPr id="13" name="TextBox 12"/>
          <p:cNvSpPr txBox="1"/>
          <p:nvPr/>
        </p:nvSpPr>
        <p:spPr>
          <a:xfrm>
            <a:off x="2843213" y="2781300"/>
            <a:ext cx="4176712" cy="841375"/>
          </a:xfrm>
          <a:prstGeom prst="roundRect">
            <a:avLst>
              <a:gd name="adj" fmla="val 8176"/>
            </a:avLst>
          </a:prstGeom>
          <a:noFill/>
          <a:ln w="19050">
            <a:solidFill>
              <a:schemeClr val="bg1">
                <a:lumMod val="65000"/>
              </a:schemeClr>
            </a:solidFill>
          </a:ln>
        </p:spPr>
        <p:txBody>
          <a:bodyPr wrap="none" anchor="ctr"/>
          <a:lstStyle/>
          <a:p>
            <a:pPr fontAlgn="auto">
              <a:spcBef>
                <a:spcPts val="0"/>
              </a:spcBef>
              <a:spcAft>
                <a:spcPts val="0"/>
              </a:spcAft>
              <a:defRPr/>
            </a:pPr>
            <a:r>
              <a:rPr lang="zh-CN" altLang="en-US" sz="2800" b="1" dirty="0">
                <a:latin typeface="黑体" pitchFamily="49" charset="-122"/>
                <a:ea typeface="黑体" pitchFamily="49" charset="-122"/>
              </a:rPr>
              <a:t>  </a:t>
            </a:r>
            <a:r>
              <a:rPr lang="zh-CN" altLang="en-US" sz="2800" b="1" dirty="0" smtClean="0">
                <a:latin typeface="黑体" pitchFamily="49" charset="-122"/>
                <a:ea typeface="黑体" pitchFamily="49" charset="-122"/>
              </a:rPr>
              <a:t>创新模式，学习生态</a:t>
            </a:r>
            <a:endParaRPr lang="zh-CN" altLang="en-US" sz="2800" b="1" dirty="0">
              <a:latin typeface="黑体" pitchFamily="49" charset="-122"/>
              <a:ea typeface="黑体" pitchFamily="49" charset="-122"/>
            </a:endParaRPr>
          </a:p>
        </p:txBody>
      </p:sp>
      <p:sp>
        <p:nvSpPr>
          <p:cNvPr id="14" name="椭圆 13"/>
          <p:cNvSpPr/>
          <p:nvPr/>
        </p:nvSpPr>
        <p:spPr>
          <a:xfrm>
            <a:off x="2530475" y="2890838"/>
            <a:ext cx="625475" cy="623887"/>
          </a:xfrm>
          <a:prstGeom prst="ellipse">
            <a:avLst/>
          </a:prstGeom>
          <a:solidFill>
            <a:schemeClr val="bg1"/>
          </a:solidFill>
          <a:ln w="19050">
            <a:solidFill>
              <a:schemeClr val="bg1">
                <a:lumMod val="65000"/>
              </a:schemeClr>
            </a:solidFill>
          </a:ln>
        </p:spPr>
        <p:txBody>
          <a:bodyPr wrap="none" anchor="ctr"/>
          <a:lstStyle/>
          <a:p>
            <a:pPr algn="ctr" fontAlgn="auto">
              <a:spcBef>
                <a:spcPts val="0"/>
              </a:spcBef>
              <a:spcAft>
                <a:spcPts val="0"/>
              </a:spcAft>
              <a:defRPr/>
            </a:pPr>
            <a:r>
              <a:rPr lang="zh-CN" altLang="en-US" sz="2800" b="1" dirty="0">
                <a:solidFill>
                  <a:schemeClr val="accent1"/>
                </a:solidFill>
                <a:latin typeface="黑体" pitchFamily="2" charset="-122"/>
                <a:ea typeface="黑体" pitchFamily="2" charset="-122"/>
                <a:cs typeface="Arial Unicode MS" pitchFamily="34" charset="-122"/>
              </a:rPr>
              <a:t>二</a:t>
            </a:r>
          </a:p>
        </p:txBody>
      </p:sp>
      <p:sp>
        <p:nvSpPr>
          <p:cNvPr id="11" name="TextBox 10"/>
          <p:cNvSpPr txBox="1"/>
          <p:nvPr/>
        </p:nvSpPr>
        <p:spPr>
          <a:xfrm>
            <a:off x="2843213" y="1773238"/>
            <a:ext cx="4176712" cy="841375"/>
          </a:xfrm>
          <a:prstGeom prst="roundRect">
            <a:avLst>
              <a:gd name="adj" fmla="val 8176"/>
            </a:avLst>
          </a:prstGeom>
          <a:noFill/>
          <a:ln w="19050">
            <a:solidFill>
              <a:schemeClr val="bg1">
                <a:lumMod val="65000"/>
              </a:schemeClr>
            </a:solidFill>
          </a:ln>
        </p:spPr>
        <p:txBody>
          <a:bodyPr wrap="none" anchor="ctr"/>
          <a:lstStyle/>
          <a:p>
            <a:pPr fontAlgn="auto">
              <a:spcBef>
                <a:spcPts val="0"/>
              </a:spcBef>
              <a:spcAft>
                <a:spcPts val="0"/>
              </a:spcAft>
              <a:defRPr/>
            </a:pPr>
            <a:r>
              <a:rPr lang="zh-CN" altLang="en-US" sz="2800" b="1" dirty="0">
                <a:latin typeface="黑体" pitchFamily="49" charset="-122"/>
                <a:ea typeface="黑体" pitchFamily="49" charset="-122"/>
              </a:rPr>
              <a:t>  百年江大，生态校园</a:t>
            </a:r>
          </a:p>
        </p:txBody>
      </p:sp>
      <p:sp>
        <p:nvSpPr>
          <p:cNvPr id="12" name="椭圆 11"/>
          <p:cNvSpPr/>
          <p:nvPr/>
        </p:nvSpPr>
        <p:spPr>
          <a:xfrm>
            <a:off x="2530475" y="1882775"/>
            <a:ext cx="625475" cy="623888"/>
          </a:xfrm>
          <a:prstGeom prst="ellipse">
            <a:avLst/>
          </a:prstGeom>
          <a:solidFill>
            <a:schemeClr val="bg1"/>
          </a:solidFill>
          <a:ln w="19050">
            <a:solidFill>
              <a:schemeClr val="bg1">
                <a:lumMod val="65000"/>
              </a:schemeClr>
            </a:solidFill>
          </a:ln>
        </p:spPr>
        <p:txBody>
          <a:bodyPr wrap="none" anchor="ctr"/>
          <a:lstStyle/>
          <a:p>
            <a:pPr algn="ctr" fontAlgn="auto">
              <a:spcBef>
                <a:spcPts val="0"/>
              </a:spcBef>
              <a:spcAft>
                <a:spcPts val="0"/>
              </a:spcAft>
              <a:defRPr/>
            </a:pPr>
            <a:r>
              <a:rPr lang="zh-CN" altLang="en-US" sz="2800" b="1" dirty="0">
                <a:solidFill>
                  <a:schemeClr val="accent1"/>
                </a:solidFill>
                <a:latin typeface="黑体" pitchFamily="2" charset="-122"/>
                <a:ea typeface="黑体" pitchFamily="2" charset="-122"/>
                <a:cs typeface="Arial Unicode MS" pitchFamily="34" charset="-122"/>
              </a:rPr>
              <a:t>一</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4"/>
          <p:cNvGrpSpPr>
            <a:grpSpLocks/>
          </p:cNvGrpSpPr>
          <p:nvPr/>
        </p:nvGrpSpPr>
        <p:grpSpPr bwMode="auto">
          <a:xfrm>
            <a:off x="288925" y="290513"/>
            <a:ext cx="4057650" cy="936625"/>
            <a:chOff x="289620" y="290612"/>
            <a:chExt cx="3699969" cy="936104"/>
          </a:xfrm>
        </p:grpSpPr>
        <p:grpSp>
          <p:nvGrpSpPr>
            <p:cNvPr id="28" name="组合 25"/>
            <p:cNvGrpSpPr>
              <a:grpSpLocks/>
            </p:cNvGrpSpPr>
            <p:nvPr/>
          </p:nvGrpSpPr>
          <p:grpSpPr bwMode="auto">
            <a:xfrm>
              <a:off x="289620" y="290612"/>
              <a:ext cx="3699969" cy="936104"/>
              <a:chOff x="289620" y="290612"/>
              <a:chExt cx="3699969" cy="936104"/>
            </a:xfrm>
          </p:grpSpPr>
          <p:sp>
            <p:nvSpPr>
              <p:cNvPr id="30" name="椭圆 29"/>
              <p:cNvSpPr/>
              <p:nvPr/>
            </p:nvSpPr>
            <p:spPr>
              <a:xfrm>
                <a:off x="289620" y="290612"/>
                <a:ext cx="936573"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31" name="圆角矩形 30"/>
              <p:cNvSpPr/>
              <p:nvPr/>
            </p:nvSpPr>
            <p:spPr>
              <a:xfrm>
                <a:off x="755735" y="409608"/>
                <a:ext cx="2880649"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47" name="圆角矩形 46"/>
              <p:cNvSpPr/>
              <p:nvPr/>
            </p:nvSpPr>
            <p:spPr>
              <a:xfrm>
                <a:off x="789029" y="428647"/>
                <a:ext cx="3200560"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prstClr val="black"/>
                    </a:solidFill>
                    <a:latin typeface="黑体" pitchFamily="2" charset="-122"/>
                    <a:ea typeface="黑体" pitchFamily="2" charset="-122"/>
                  </a:rPr>
                  <a:t>智慧校园</a:t>
                </a:r>
                <a:endParaRPr lang="zh-CN" altLang="en-US" sz="2800" b="1" dirty="0">
                  <a:solidFill>
                    <a:prstClr val="black"/>
                  </a:solidFill>
                  <a:latin typeface="黑体" pitchFamily="2" charset="-122"/>
                  <a:ea typeface="黑体" pitchFamily="2" charset="-122"/>
                </a:endParaRPr>
              </a:p>
            </p:txBody>
          </p:sp>
        </p:grpSp>
        <p:sp>
          <p:nvSpPr>
            <p:cNvPr id="29" name="TextBox 26"/>
            <p:cNvSpPr txBox="1">
              <a:spLocks noChangeArrowheads="1"/>
            </p:cNvSpPr>
            <p:nvPr/>
          </p:nvSpPr>
          <p:spPr bwMode="auto">
            <a:xfrm>
              <a:off x="328724" y="347167"/>
              <a:ext cx="453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FFFFFF"/>
                  </a:solidFill>
                  <a:latin typeface="Calibri" panose="020F0502020204030204" pitchFamily="34" charset="0"/>
                </a:rPr>
                <a:t>1</a:t>
              </a:r>
              <a:endParaRPr lang="zh-CN" altLang="en-US" sz="4800" dirty="0">
                <a:solidFill>
                  <a:srgbClr val="FFFFFF"/>
                </a:solidFill>
                <a:latin typeface="Calibri" panose="020F0502020204030204" pitchFamily="34" charset="0"/>
              </a:endParaRPr>
            </a:p>
          </p:txBody>
        </p:sp>
      </p:grpSp>
      <p:sp>
        <p:nvSpPr>
          <p:cNvPr id="38" name="矩形 37"/>
          <p:cNvSpPr/>
          <p:nvPr/>
        </p:nvSpPr>
        <p:spPr>
          <a:xfrm>
            <a:off x="800100" y="1628800"/>
            <a:ext cx="6947371" cy="3970318"/>
          </a:xfrm>
          <a:prstGeom prst="rect">
            <a:avLst/>
          </a:prstGeom>
        </p:spPr>
        <p:txBody>
          <a:bodyPr wrap="square">
            <a:spAutoFit/>
          </a:bodyPr>
          <a:lstStyle/>
          <a:p>
            <a:pPr>
              <a:lnSpc>
                <a:spcPct val="150000"/>
              </a:lnSpc>
            </a:pPr>
            <a:r>
              <a:rPr lang="zh-CN" altLang="en-US" sz="2400" dirty="0" smtClean="0">
                <a:latin typeface="黑体" panose="02010609060101010101" pitchFamily="49" charset="-122"/>
                <a:ea typeface="黑体" panose="02010609060101010101" pitchFamily="49" charset="-122"/>
              </a:rPr>
              <a:t>    在构建学习生态系统的视角下，“智慧校园”建设应重点关注</a:t>
            </a:r>
            <a:r>
              <a:rPr lang="en-US" altLang="zh-CN" sz="240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a:p>
            <a:pPr>
              <a:lnSpc>
                <a:spcPct val="150000"/>
              </a:lnSpc>
            </a:pPr>
            <a:r>
              <a:rPr lang="zh-CN" altLang="en-US" sz="2400" dirty="0" smtClean="0">
                <a:latin typeface="黑体" panose="02010609060101010101" pitchFamily="49" charset="-122"/>
                <a:ea typeface="黑体" panose="02010609060101010101" pitchFamily="49" charset="-122"/>
              </a:rPr>
              <a:t>物理的和虚拟的学习环境；</a:t>
            </a:r>
            <a:endParaRPr lang="en-US" altLang="zh-CN" sz="2400" dirty="0" smtClean="0">
              <a:latin typeface="黑体" panose="02010609060101010101" pitchFamily="49" charset="-122"/>
              <a:ea typeface="黑体" panose="02010609060101010101" pitchFamily="49" charset="-122"/>
            </a:endParaRPr>
          </a:p>
          <a:p>
            <a:pPr>
              <a:lnSpc>
                <a:spcPct val="150000"/>
              </a:lnSpc>
            </a:pPr>
            <a:r>
              <a:rPr lang="zh-CN" altLang="en-US" sz="2400" dirty="0" smtClean="0">
                <a:latin typeface="黑体" panose="02010609060101010101" pitchFamily="49" charset="-122"/>
                <a:ea typeface="黑体" panose="02010609060101010101" pitchFamily="49" charset="-122"/>
              </a:rPr>
              <a:t>优质教育资源的生产和共享；</a:t>
            </a:r>
            <a:endParaRPr lang="en-US" altLang="zh-CN" sz="2400" dirty="0" smtClean="0">
              <a:latin typeface="黑体" panose="02010609060101010101" pitchFamily="49" charset="-122"/>
              <a:ea typeface="黑体" panose="02010609060101010101" pitchFamily="49" charset="-122"/>
            </a:endParaRPr>
          </a:p>
          <a:p>
            <a:pPr>
              <a:lnSpc>
                <a:spcPct val="150000"/>
              </a:lnSpc>
            </a:pPr>
            <a:r>
              <a:rPr lang="zh-CN" altLang="en-US" sz="2400" dirty="0" smtClean="0">
                <a:latin typeface="黑体" panose="02010609060101010101" pitchFamily="49" charset="-122"/>
                <a:ea typeface="黑体" panose="02010609060101010101" pitchFamily="49" charset="-122"/>
              </a:rPr>
              <a:t>师生信息化素养的提升；</a:t>
            </a:r>
            <a:endParaRPr lang="en-US" altLang="zh-CN" sz="2400" dirty="0" smtClean="0">
              <a:latin typeface="黑体" panose="02010609060101010101" pitchFamily="49" charset="-122"/>
              <a:ea typeface="黑体" panose="02010609060101010101" pitchFamily="49" charset="-122"/>
            </a:endParaRPr>
          </a:p>
          <a:p>
            <a:pPr>
              <a:lnSpc>
                <a:spcPct val="150000"/>
              </a:lnSpc>
            </a:pPr>
            <a:r>
              <a:rPr lang="zh-CN" altLang="en-US" sz="2400" dirty="0" smtClean="0">
                <a:latin typeface="黑体" panose="02010609060101010101" pitchFamily="49" charset="-122"/>
                <a:ea typeface="黑体" panose="02010609060101010101" pitchFamily="49" charset="-122"/>
              </a:rPr>
              <a:t>拥有较高信息化素养的师生在信息化环境中的教与学的互动。</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97724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左箭头标注 10"/>
          <p:cNvSpPr/>
          <p:nvPr/>
        </p:nvSpPr>
        <p:spPr>
          <a:xfrm>
            <a:off x="3167063" y="1555750"/>
            <a:ext cx="5600700" cy="3960813"/>
          </a:xfrm>
          <a:prstGeom prst="leftArrowCallout">
            <a:avLst>
              <a:gd name="adj1" fmla="val 21152"/>
              <a:gd name="adj2" fmla="val 17945"/>
              <a:gd name="adj3" fmla="val 16342"/>
              <a:gd name="adj4" fmla="val 52947"/>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3" name="圆角矩形 12"/>
          <p:cNvSpPr/>
          <p:nvPr/>
        </p:nvSpPr>
        <p:spPr bwMode="auto">
          <a:xfrm>
            <a:off x="557213" y="1736725"/>
            <a:ext cx="2555875" cy="356393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基于物联网技术的</a:t>
            </a:r>
            <a:r>
              <a:rPr lang="en-US" altLang="zh-CN" sz="3200" dirty="0">
                <a:solidFill>
                  <a:schemeClr val="tx2"/>
                </a:solidFill>
                <a:latin typeface="黑体" pitchFamily="2" charset="-122"/>
                <a:ea typeface="黑体" pitchFamily="2" charset="-122"/>
              </a:rPr>
              <a:t/>
            </a:r>
            <a:br>
              <a:rPr lang="en-US" altLang="zh-CN" sz="3200" dirty="0">
                <a:solidFill>
                  <a:schemeClr val="tx2"/>
                </a:solidFill>
                <a:latin typeface="黑体" pitchFamily="2" charset="-122"/>
                <a:ea typeface="黑体" pitchFamily="2" charset="-122"/>
              </a:rPr>
            </a:br>
            <a:r>
              <a:rPr lang="zh-CN" altLang="en-US" sz="3200" dirty="0">
                <a:solidFill>
                  <a:schemeClr val="tx2"/>
                </a:solidFill>
                <a:latin typeface="黑体" pitchFamily="2" charset="-122"/>
                <a:ea typeface="黑体" pitchFamily="2" charset="-122"/>
              </a:rPr>
              <a:t>数字化校园</a:t>
            </a:r>
            <a:endParaRPr lang="en-US" altLang="zh-CN" sz="3200" dirty="0">
              <a:solidFill>
                <a:schemeClr val="tx2"/>
              </a:solidFill>
              <a:latin typeface="黑体" pitchFamily="2" charset="-122"/>
              <a:ea typeface="黑体" pitchFamily="2" charset="-122"/>
            </a:endParaRPr>
          </a:p>
          <a:p>
            <a:pPr algn="ctr" fontAlgn="auto">
              <a:spcBef>
                <a:spcPts val="0"/>
              </a:spcBef>
              <a:spcAft>
                <a:spcPts val="0"/>
              </a:spcAft>
              <a:defRPr/>
            </a:pPr>
            <a:endParaRPr lang="en-US" altLang="zh-CN" dirty="0">
              <a:solidFill>
                <a:schemeClr val="tx2"/>
              </a:solidFill>
              <a:latin typeface="黑体" pitchFamily="2" charset="-122"/>
              <a:ea typeface="黑体" pitchFamily="2" charset="-122"/>
            </a:endParaRPr>
          </a:p>
          <a:p>
            <a:pPr algn="ctr" fontAlgn="auto">
              <a:spcBef>
                <a:spcPts val="0"/>
              </a:spcBef>
              <a:spcAft>
                <a:spcPts val="0"/>
              </a:spcAft>
              <a:defRPr/>
            </a:pPr>
            <a:r>
              <a:rPr lang="zh-CN" altLang="en-US" sz="3200" b="1" dirty="0">
                <a:solidFill>
                  <a:srgbClr val="C00000"/>
                </a:solidFill>
                <a:latin typeface="黑体" pitchFamily="2" charset="-122"/>
                <a:ea typeface="黑体" pitchFamily="2" charset="-122"/>
              </a:rPr>
              <a:t>物联感知</a:t>
            </a:r>
            <a:endParaRPr lang="en-US" altLang="zh-CN" sz="3200" b="1" dirty="0">
              <a:solidFill>
                <a:srgbClr val="C00000"/>
              </a:solidFill>
              <a:latin typeface="黑体" pitchFamily="2" charset="-122"/>
              <a:ea typeface="黑体" pitchFamily="2" charset="-122"/>
            </a:endParaRPr>
          </a:p>
          <a:p>
            <a:pPr algn="ctr" fontAlgn="auto">
              <a:spcBef>
                <a:spcPts val="0"/>
              </a:spcBef>
              <a:spcAft>
                <a:spcPts val="0"/>
              </a:spcAft>
              <a:defRPr/>
            </a:pPr>
            <a:endParaRPr lang="en-US" altLang="zh-CN" sz="2400" dirty="0">
              <a:solidFill>
                <a:srgbClr val="C00000"/>
              </a:solidFill>
              <a:latin typeface="黑体" pitchFamily="2" charset="-122"/>
              <a:ea typeface="黑体" pitchFamily="2" charset="-122"/>
            </a:endParaRPr>
          </a:p>
          <a:p>
            <a:pPr algn="ctr" fontAlgn="auto">
              <a:spcBef>
                <a:spcPts val="0"/>
              </a:spcBef>
              <a:spcAft>
                <a:spcPts val="0"/>
              </a:spcAft>
              <a:defRPr/>
            </a:pPr>
            <a:r>
              <a:rPr lang="zh-CN" altLang="en-US" sz="3200" dirty="0">
                <a:solidFill>
                  <a:srgbClr val="C00000"/>
                </a:solidFill>
                <a:latin typeface="黑体" pitchFamily="2" charset="-122"/>
                <a:ea typeface="黑体" pitchFamily="2" charset="-122"/>
              </a:rPr>
              <a:t>第一层面</a:t>
            </a:r>
          </a:p>
        </p:txBody>
      </p:sp>
      <p:pic>
        <p:nvPicPr>
          <p:cNvPr id="49156" name="Picture 2" descr="E:\张华\Documents\My Pictures\Aiimg_com_281_baobaopng\Alpha Dista Icon 9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7050" y="3927475"/>
            <a:ext cx="7762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E:\张华\Documents\My Pictures\Aiimg_com_281_baobaopng\128x128_ho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575" y="3165475"/>
            <a:ext cx="7175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5" descr="高速球右侧"/>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050" y="2147888"/>
            <a:ext cx="8667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9" descr="E:\张华\Documents\My Pictures\未命名.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3488" y="2384425"/>
            <a:ext cx="5937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E:\张华\Documents\My Pictures\未命名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1100" y="4029075"/>
            <a:ext cx="7239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1" name="组合 17"/>
          <p:cNvGrpSpPr>
            <a:grpSpLocks/>
          </p:cNvGrpSpPr>
          <p:nvPr/>
        </p:nvGrpSpPr>
        <p:grpSpPr bwMode="auto">
          <a:xfrm>
            <a:off x="6969125" y="4071938"/>
            <a:ext cx="1363663" cy="461962"/>
            <a:chOff x="7320880" y="1644786"/>
            <a:chExt cx="1363707" cy="461665"/>
          </a:xfrm>
        </p:grpSpPr>
        <p:sp>
          <p:nvSpPr>
            <p:cNvPr id="49186" name="TextBox 18"/>
            <p:cNvSpPr txBox="1">
              <a:spLocks noChangeArrowheads="1"/>
            </p:cNvSpPr>
            <p:nvPr/>
          </p:nvSpPr>
          <p:spPr bwMode="auto">
            <a:xfrm>
              <a:off x="7884368" y="1644786"/>
              <a:ext cx="800219" cy="461665"/>
            </a:xfrm>
            <a:prstGeom prst="rect">
              <a:avLst/>
            </a:prstGeom>
            <a:noFill/>
            <a:ln w="9525">
              <a:solidFill>
                <a:schemeClr val="tx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黑体" panose="02010609060101010101" pitchFamily="49" charset="-122"/>
                  <a:ea typeface="黑体" panose="02010609060101010101" pitchFamily="49" charset="-122"/>
                </a:rPr>
                <a:t>交通</a:t>
              </a:r>
            </a:p>
          </p:txBody>
        </p:sp>
        <p:cxnSp>
          <p:nvCxnSpPr>
            <p:cNvPr id="22" name="直接连接符 21"/>
            <p:cNvCxnSpPr/>
            <p:nvPr/>
          </p:nvCxnSpPr>
          <p:spPr>
            <a:xfrm>
              <a:off x="7320880" y="2106451"/>
              <a:ext cx="720748"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49162" name="组合 20"/>
          <p:cNvGrpSpPr>
            <a:grpSpLocks/>
          </p:cNvGrpSpPr>
          <p:nvPr/>
        </p:nvGrpSpPr>
        <p:grpSpPr bwMode="auto">
          <a:xfrm>
            <a:off x="6969125" y="3281363"/>
            <a:ext cx="1363663" cy="460375"/>
            <a:chOff x="7320880" y="1644786"/>
            <a:chExt cx="1363707" cy="461665"/>
          </a:xfrm>
        </p:grpSpPr>
        <p:sp>
          <p:nvSpPr>
            <p:cNvPr id="49184" name="TextBox 21"/>
            <p:cNvSpPr txBox="1">
              <a:spLocks noChangeArrowheads="1"/>
            </p:cNvSpPr>
            <p:nvPr/>
          </p:nvSpPr>
          <p:spPr bwMode="auto">
            <a:xfrm>
              <a:off x="7884368" y="1644786"/>
              <a:ext cx="800219" cy="461665"/>
            </a:xfrm>
            <a:prstGeom prst="rect">
              <a:avLst/>
            </a:prstGeom>
            <a:noFill/>
            <a:ln w="9525">
              <a:solidFill>
                <a:schemeClr val="tx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黑体" panose="02010609060101010101" pitchFamily="49" charset="-122"/>
                  <a:ea typeface="黑体" panose="02010609060101010101" pitchFamily="49" charset="-122"/>
                </a:rPr>
                <a:t>房产</a:t>
              </a:r>
            </a:p>
          </p:txBody>
        </p:sp>
        <p:cxnSp>
          <p:nvCxnSpPr>
            <p:cNvPr id="25" name="直接连接符 24"/>
            <p:cNvCxnSpPr/>
            <p:nvPr/>
          </p:nvCxnSpPr>
          <p:spPr>
            <a:xfrm>
              <a:off x="7320880" y="2106451"/>
              <a:ext cx="720748"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49163" name="组合 23"/>
          <p:cNvGrpSpPr>
            <a:grpSpLocks/>
          </p:cNvGrpSpPr>
          <p:nvPr/>
        </p:nvGrpSpPr>
        <p:grpSpPr bwMode="auto">
          <a:xfrm>
            <a:off x="6969125" y="2517775"/>
            <a:ext cx="1363663" cy="461963"/>
            <a:chOff x="7320880" y="1644786"/>
            <a:chExt cx="1363707" cy="461665"/>
          </a:xfrm>
        </p:grpSpPr>
        <p:sp>
          <p:nvSpPr>
            <p:cNvPr id="49182" name="TextBox 24"/>
            <p:cNvSpPr txBox="1">
              <a:spLocks noChangeArrowheads="1"/>
            </p:cNvSpPr>
            <p:nvPr/>
          </p:nvSpPr>
          <p:spPr bwMode="auto">
            <a:xfrm>
              <a:off x="7884368" y="1644786"/>
              <a:ext cx="800219" cy="461665"/>
            </a:xfrm>
            <a:prstGeom prst="rect">
              <a:avLst/>
            </a:prstGeom>
            <a:noFill/>
            <a:ln w="9525">
              <a:solidFill>
                <a:schemeClr val="tx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黑体" panose="02010609060101010101" pitchFamily="49" charset="-122"/>
                  <a:ea typeface="黑体" panose="02010609060101010101" pitchFamily="49" charset="-122"/>
                </a:rPr>
                <a:t>能源</a:t>
              </a:r>
            </a:p>
          </p:txBody>
        </p:sp>
        <p:cxnSp>
          <p:nvCxnSpPr>
            <p:cNvPr id="28" name="直接连接符 27"/>
            <p:cNvCxnSpPr/>
            <p:nvPr/>
          </p:nvCxnSpPr>
          <p:spPr>
            <a:xfrm>
              <a:off x="7320880" y="2106451"/>
              <a:ext cx="720748"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49164" name="TextBox 26"/>
          <p:cNvSpPr txBox="1">
            <a:spLocks noChangeArrowheads="1"/>
          </p:cNvSpPr>
          <p:nvPr/>
        </p:nvSpPr>
        <p:spPr bwMode="auto">
          <a:xfrm>
            <a:off x="3525838" y="3040063"/>
            <a:ext cx="2646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rgbClr val="C00000"/>
                </a:solidFill>
                <a:latin typeface="Times New Roman" panose="02020603050405020304" pitchFamily="18" charset="0"/>
                <a:cs typeface="Times New Roman" panose="02020603050405020304" pitchFamily="18" charset="0"/>
              </a:rPr>
              <a:t>A/D+</a:t>
            </a:r>
            <a:r>
              <a:rPr lang="zh-CN" altLang="en-US" sz="4800">
                <a:solidFill>
                  <a:srgbClr val="C00000"/>
                </a:solidFill>
                <a:latin typeface="Times New Roman" panose="02020603050405020304" pitchFamily="18" charset="0"/>
                <a:cs typeface="Times New Roman" panose="02020603050405020304" pitchFamily="18" charset="0"/>
              </a:rPr>
              <a:t>网络</a:t>
            </a:r>
          </a:p>
        </p:txBody>
      </p:sp>
      <p:cxnSp>
        <p:nvCxnSpPr>
          <p:cNvPr id="30" name="直接连接符 29"/>
          <p:cNvCxnSpPr/>
          <p:nvPr/>
        </p:nvCxnSpPr>
        <p:spPr>
          <a:xfrm>
            <a:off x="611188" y="3454400"/>
            <a:ext cx="2447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65163" y="4283075"/>
            <a:ext cx="244792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9167" name="组合 23"/>
          <p:cNvGrpSpPr>
            <a:grpSpLocks/>
          </p:cNvGrpSpPr>
          <p:nvPr/>
        </p:nvGrpSpPr>
        <p:grpSpPr bwMode="auto">
          <a:xfrm>
            <a:off x="6958013" y="1728788"/>
            <a:ext cx="1363662" cy="461962"/>
            <a:chOff x="7320880" y="1644786"/>
            <a:chExt cx="1363733" cy="461665"/>
          </a:xfrm>
        </p:grpSpPr>
        <p:sp>
          <p:nvSpPr>
            <p:cNvPr id="49180" name="TextBox 24"/>
            <p:cNvSpPr txBox="1">
              <a:spLocks noChangeArrowheads="1"/>
            </p:cNvSpPr>
            <p:nvPr/>
          </p:nvSpPr>
          <p:spPr bwMode="auto">
            <a:xfrm>
              <a:off x="7884368" y="1644786"/>
              <a:ext cx="800245" cy="461367"/>
            </a:xfrm>
            <a:prstGeom prst="rect">
              <a:avLst/>
            </a:prstGeom>
            <a:noFill/>
            <a:ln w="9525">
              <a:solidFill>
                <a:schemeClr val="tx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黑体" panose="02010609060101010101" pitchFamily="49" charset="-122"/>
                  <a:ea typeface="黑体" panose="02010609060101010101" pitchFamily="49" charset="-122"/>
                </a:rPr>
                <a:t>人员</a:t>
              </a:r>
            </a:p>
          </p:txBody>
        </p:sp>
        <p:cxnSp>
          <p:nvCxnSpPr>
            <p:cNvPr id="36" name="直接连接符 35"/>
            <p:cNvCxnSpPr/>
            <p:nvPr/>
          </p:nvCxnSpPr>
          <p:spPr>
            <a:xfrm>
              <a:off x="7320880" y="2106451"/>
              <a:ext cx="7207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pic>
        <p:nvPicPr>
          <p:cNvPr id="49168" name="Picture 3" descr="C:\Users\jj\AppData\Local\Microsoft\Windows\Temporary Internet Files\Content.IE5\W08E7RKA\MP900399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3313" y="1635125"/>
            <a:ext cx="8350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4" descr="C:\Users\jj\AppData\Local\Microsoft\Windows\Temporary Internet Files\Content.IE5\W08E7RKA\MC900234267[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2213" y="4737100"/>
            <a:ext cx="7127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70" name="组合 17"/>
          <p:cNvGrpSpPr>
            <a:grpSpLocks/>
          </p:cNvGrpSpPr>
          <p:nvPr/>
        </p:nvGrpSpPr>
        <p:grpSpPr bwMode="auto">
          <a:xfrm>
            <a:off x="6958013" y="4816475"/>
            <a:ext cx="1363662" cy="461963"/>
            <a:chOff x="7320880" y="1644786"/>
            <a:chExt cx="1363733" cy="461665"/>
          </a:xfrm>
        </p:grpSpPr>
        <p:sp>
          <p:nvSpPr>
            <p:cNvPr id="49178" name="TextBox 18"/>
            <p:cNvSpPr txBox="1">
              <a:spLocks noChangeArrowheads="1"/>
            </p:cNvSpPr>
            <p:nvPr/>
          </p:nvSpPr>
          <p:spPr bwMode="auto">
            <a:xfrm>
              <a:off x="7884368" y="1644786"/>
              <a:ext cx="800245" cy="461367"/>
            </a:xfrm>
            <a:prstGeom prst="rect">
              <a:avLst/>
            </a:prstGeom>
            <a:noFill/>
            <a:ln w="9525">
              <a:solidFill>
                <a:schemeClr val="tx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黑体" panose="02010609060101010101" pitchFamily="49" charset="-122"/>
                  <a:ea typeface="黑体" panose="02010609060101010101" pitchFamily="49" charset="-122"/>
                </a:rPr>
                <a:t>设备</a:t>
              </a:r>
            </a:p>
          </p:txBody>
        </p:sp>
        <p:cxnSp>
          <p:nvCxnSpPr>
            <p:cNvPr id="39" name="直接连接符 38"/>
            <p:cNvCxnSpPr/>
            <p:nvPr/>
          </p:nvCxnSpPr>
          <p:spPr>
            <a:xfrm>
              <a:off x="7320880" y="2106451"/>
              <a:ext cx="7207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5436096" y="619314"/>
            <a:ext cx="2698175" cy="523220"/>
          </a:xfrm>
          <a:prstGeom prst="rect">
            <a:avLst/>
          </a:prstGeom>
          <a:solidFill>
            <a:schemeClr val="tx2">
              <a:lumMod val="60000"/>
              <a:lumOff val="40000"/>
            </a:schemeClr>
          </a:solidFill>
        </p:spPr>
        <p:txBody>
          <a:bodyPr wrap="none">
            <a:spAutoFit/>
          </a:bodyPr>
          <a:lstStyle/>
          <a:p>
            <a:r>
              <a:rPr lang="zh-CN" altLang="zh-CN" sz="2800" dirty="0">
                <a:latin typeface="黑体" panose="02010609060101010101" pitchFamily="49" charset="-122"/>
                <a:ea typeface="黑体" panose="02010609060101010101" pitchFamily="49" charset="-122"/>
                <a:cs typeface="Times New Roman" panose="02020603050405020304" pitchFamily="18" charset="0"/>
              </a:rPr>
              <a:t>数据采集数字化</a:t>
            </a:r>
            <a:endParaRPr lang="zh-CN" altLang="en-US" sz="2800" dirty="0">
              <a:latin typeface="黑体" panose="02010609060101010101" pitchFamily="49" charset="-122"/>
              <a:ea typeface="黑体" panose="02010609060101010101" pitchFamily="49" charset="-122"/>
            </a:endParaRPr>
          </a:p>
        </p:txBody>
      </p:sp>
      <p:grpSp>
        <p:nvGrpSpPr>
          <p:cNvPr id="38" name="组合 37"/>
          <p:cNvGrpSpPr/>
          <p:nvPr/>
        </p:nvGrpSpPr>
        <p:grpSpPr>
          <a:xfrm>
            <a:off x="288925" y="290513"/>
            <a:ext cx="4859338" cy="936625"/>
            <a:chOff x="288925" y="290513"/>
            <a:chExt cx="4859338" cy="936625"/>
          </a:xfrm>
        </p:grpSpPr>
        <p:grpSp>
          <p:nvGrpSpPr>
            <p:cNvPr id="40" name="组合 8"/>
            <p:cNvGrpSpPr>
              <a:grpSpLocks/>
            </p:cNvGrpSpPr>
            <p:nvPr/>
          </p:nvGrpSpPr>
          <p:grpSpPr bwMode="auto">
            <a:xfrm>
              <a:off x="288925" y="290513"/>
              <a:ext cx="4859338" cy="936625"/>
              <a:chOff x="289620" y="290612"/>
              <a:chExt cx="4430161" cy="936104"/>
            </a:xfrm>
          </p:grpSpPr>
          <p:grpSp>
            <p:nvGrpSpPr>
              <p:cNvPr id="42" name="组合 58"/>
              <p:cNvGrpSpPr>
                <a:grpSpLocks/>
              </p:cNvGrpSpPr>
              <p:nvPr/>
            </p:nvGrpSpPr>
            <p:grpSpPr bwMode="auto">
              <a:xfrm>
                <a:off x="289620" y="290612"/>
                <a:ext cx="4430161" cy="936104"/>
                <a:chOff x="289620" y="290612"/>
                <a:chExt cx="4430161" cy="936104"/>
              </a:xfrm>
            </p:grpSpPr>
            <p:sp>
              <p:nvSpPr>
                <p:cNvPr id="52" name="椭圆 51"/>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3" name="圆角矩形 52"/>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4" name="圆角矩形 53"/>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技术路径</a:t>
                  </a:r>
                  <a:endParaRPr lang="zh-CN" altLang="en-US" sz="2800" b="1" dirty="0">
                    <a:solidFill>
                      <a:schemeClr val="tx1"/>
                    </a:solidFill>
                    <a:latin typeface="黑体" pitchFamily="2" charset="-122"/>
                    <a:ea typeface="黑体" pitchFamily="2" charset="-122"/>
                  </a:endParaRPr>
                </a:p>
              </p:txBody>
            </p:sp>
          </p:grpSp>
          <p:sp>
            <p:nvSpPr>
              <p:cNvPr id="43"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1"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2</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75065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41"/>
          <p:cNvSpPr>
            <a:spLocks noChangeArrowheads="1"/>
          </p:cNvSpPr>
          <p:nvPr/>
        </p:nvSpPr>
        <p:spPr bwMode="auto">
          <a:xfrm>
            <a:off x="4256088" y="1619250"/>
            <a:ext cx="1620837" cy="4013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defRPr/>
            </a:pPr>
            <a:endParaRPr lang="zh-CN" altLang="en-US"/>
          </a:p>
        </p:txBody>
      </p:sp>
      <p:sp>
        <p:nvSpPr>
          <p:cNvPr id="41" name="圆角矩形 40"/>
          <p:cNvSpPr/>
          <p:nvPr/>
        </p:nvSpPr>
        <p:spPr bwMode="auto">
          <a:xfrm>
            <a:off x="6556375" y="1484313"/>
            <a:ext cx="1476375" cy="42481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数字化校园</a:t>
            </a:r>
            <a:r>
              <a:rPr lang="en-US" altLang="zh-CN" sz="3200" dirty="0">
                <a:solidFill>
                  <a:schemeClr val="tx2"/>
                </a:solidFill>
                <a:latin typeface="黑体" pitchFamily="2" charset="-122"/>
                <a:ea typeface="黑体" pitchFamily="2" charset="-122"/>
              </a:rPr>
              <a:t/>
            </a:r>
            <a:br>
              <a:rPr lang="en-US" altLang="zh-CN" sz="3200" dirty="0">
                <a:solidFill>
                  <a:schemeClr val="tx2"/>
                </a:solidFill>
                <a:latin typeface="黑体" pitchFamily="2" charset="-122"/>
                <a:ea typeface="黑体" pitchFamily="2" charset="-122"/>
              </a:rPr>
            </a:br>
            <a:r>
              <a:rPr lang="zh-CN" altLang="en-US" sz="3200" dirty="0">
                <a:solidFill>
                  <a:schemeClr val="tx2"/>
                </a:solidFill>
                <a:latin typeface="黑体" pitchFamily="2" charset="-122"/>
                <a:ea typeface="黑体" pitchFamily="2" charset="-122"/>
              </a:rPr>
              <a:t>（物联感知）</a:t>
            </a:r>
          </a:p>
        </p:txBody>
      </p:sp>
      <p:grpSp>
        <p:nvGrpSpPr>
          <p:cNvPr id="2" name="组合 20"/>
          <p:cNvGrpSpPr>
            <a:grpSpLocks/>
          </p:cNvGrpSpPr>
          <p:nvPr/>
        </p:nvGrpSpPr>
        <p:grpSpPr bwMode="auto">
          <a:xfrm>
            <a:off x="4324350" y="1771650"/>
            <a:ext cx="1395413" cy="3684588"/>
            <a:chOff x="4644008" y="1345332"/>
            <a:chExt cx="1395326" cy="3684200"/>
          </a:xfrm>
        </p:grpSpPr>
        <p:sp>
          <p:nvSpPr>
            <p:cNvPr id="44" name="对角圆角矩形 43"/>
            <p:cNvSpPr/>
            <p:nvPr/>
          </p:nvSpPr>
          <p:spPr>
            <a:xfrm>
              <a:off x="4664645" y="1345332"/>
              <a:ext cx="1366752" cy="384135"/>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宿舍管理</a:t>
              </a:r>
            </a:p>
          </p:txBody>
        </p:sp>
        <p:sp>
          <p:nvSpPr>
            <p:cNvPr id="45" name="对角圆角矩形 44"/>
            <p:cNvSpPr/>
            <p:nvPr/>
          </p:nvSpPr>
          <p:spPr>
            <a:xfrm>
              <a:off x="4644008" y="1815183"/>
              <a:ext cx="1366753" cy="384135"/>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能源管理</a:t>
              </a:r>
            </a:p>
          </p:txBody>
        </p:sp>
        <p:sp>
          <p:nvSpPr>
            <p:cNvPr id="46" name="对角圆角矩形 45"/>
            <p:cNvSpPr/>
            <p:nvPr/>
          </p:nvSpPr>
          <p:spPr>
            <a:xfrm>
              <a:off x="4664645" y="2305669"/>
              <a:ext cx="1366752" cy="385721"/>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维修管理</a:t>
              </a:r>
            </a:p>
          </p:txBody>
        </p:sp>
        <p:sp>
          <p:nvSpPr>
            <p:cNvPr id="47" name="对角圆角矩形 46"/>
            <p:cNvSpPr/>
            <p:nvPr/>
          </p:nvSpPr>
          <p:spPr>
            <a:xfrm>
              <a:off x="4670994" y="2796154"/>
              <a:ext cx="1365165" cy="384135"/>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户政管理</a:t>
              </a:r>
            </a:p>
          </p:txBody>
        </p:sp>
        <p:sp>
          <p:nvSpPr>
            <p:cNvPr id="48" name="对角圆角矩形 47"/>
            <p:cNvSpPr/>
            <p:nvPr/>
          </p:nvSpPr>
          <p:spPr>
            <a:xfrm>
              <a:off x="4672581" y="3270767"/>
              <a:ext cx="1366753" cy="384135"/>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zh-CN" altLang="en-US" sz="1600" dirty="0">
                  <a:latin typeface="黑体" pitchFamily="2" charset="-122"/>
                  <a:ea typeface="黑体" pitchFamily="2" charset="-122"/>
                </a:rPr>
                <a:t>场馆管理</a:t>
              </a:r>
            </a:p>
          </p:txBody>
        </p:sp>
        <p:sp>
          <p:nvSpPr>
            <p:cNvPr id="49" name="对角圆角矩形 48"/>
            <p:cNvSpPr/>
            <p:nvPr/>
          </p:nvSpPr>
          <p:spPr>
            <a:xfrm>
              <a:off x="4672581" y="4188246"/>
              <a:ext cx="1366753" cy="385721"/>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医疗管理</a:t>
              </a:r>
            </a:p>
          </p:txBody>
        </p:sp>
        <p:sp>
          <p:nvSpPr>
            <p:cNvPr id="50" name="对角圆角矩形 49"/>
            <p:cNvSpPr/>
            <p:nvPr/>
          </p:nvSpPr>
          <p:spPr>
            <a:xfrm>
              <a:off x="4669406" y="3735855"/>
              <a:ext cx="1366753" cy="385722"/>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餐饮管理</a:t>
              </a:r>
            </a:p>
          </p:txBody>
        </p:sp>
        <p:sp>
          <p:nvSpPr>
            <p:cNvPr id="51" name="对角圆角矩形 50"/>
            <p:cNvSpPr/>
            <p:nvPr/>
          </p:nvSpPr>
          <p:spPr>
            <a:xfrm>
              <a:off x="4672581" y="4645397"/>
              <a:ext cx="1366753" cy="384135"/>
            </a:xfrm>
            <a:prstGeom prst="round2Diag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dirty="0">
                  <a:latin typeface="黑体" pitchFamily="2" charset="-122"/>
                  <a:ea typeface="黑体" pitchFamily="2" charset="-122"/>
                </a:rPr>
                <a:t>房产管理</a:t>
              </a:r>
            </a:p>
          </p:txBody>
        </p:sp>
      </p:grpSp>
      <p:grpSp>
        <p:nvGrpSpPr>
          <p:cNvPr id="3" name="组合 38"/>
          <p:cNvGrpSpPr>
            <a:grpSpLocks/>
          </p:cNvGrpSpPr>
          <p:nvPr/>
        </p:nvGrpSpPr>
        <p:grpSpPr bwMode="auto">
          <a:xfrm>
            <a:off x="3532188" y="1963738"/>
            <a:ext cx="720725" cy="3300412"/>
            <a:chOff x="3779912" y="1393525"/>
            <a:chExt cx="720080" cy="3299782"/>
          </a:xfrm>
        </p:grpSpPr>
        <p:sp>
          <p:nvSpPr>
            <p:cNvPr id="62" name="左中括号 61"/>
            <p:cNvSpPr/>
            <p:nvPr/>
          </p:nvSpPr>
          <p:spPr>
            <a:xfrm>
              <a:off x="4211326" y="1393525"/>
              <a:ext cx="288666" cy="3299782"/>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63" name="左箭头 62"/>
            <p:cNvSpPr/>
            <p:nvPr/>
          </p:nvSpPr>
          <p:spPr>
            <a:xfrm>
              <a:off x="3779912" y="2353779"/>
              <a:ext cx="431414" cy="1131672"/>
            </a:xfrm>
            <a:prstGeom prst="lef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cxnSp>
          <p:nvCxnSpPr>
            <p:cNvPr id="64" name="直接连接符 63"/>
            <p:cNvCxnSpPr/>
            <p:nvPr/>
          </p:nvCxnSpPr>
          <p:spPr>
            <a:xfrm>
              <a:off x="4211326" y="2652172"/>
              <a:ext cx="0" cy="565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组合 1"/>
          <p:cNvGrpSpPr>
            <a:grpSpLocks/>
          </p:cNvGrpSpPr>
          <p:nvPr/>
        </p:nvGrpSpPr>
        <p:grpSpPr bwMode="auto">
          <a:xfrm>
            <a:off x="892175" y="1808163"/>
            <a:ext cx="2555875" cy="3563937"/>
            <a:chOff x="1139825" y="1881188"/>
            <a:chExt cx="2555875" cy="3563937"/>
          </a:xfrm>
        </p:grpSpPr>
        <p:sp>
          <p:nvSpPr>
            <p:cNvPr id="69" name="圆角矩形 68"/>
            <p:cNvSpPr/>
            <p:nvPr/>
          </p:nvSpPr>
          <p:spPr bwMode="auto">
            <a:xfrm>
              <a:off x="1139825" y="1881188"/>
              <a:ext cx="2555875" cy="35639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方便管理、提高效率的信息系统群</a:t>
              </a:r>
              <a:endParaRPr lang="en-US" altLang="zh-CN" sz="3200" dirty="0">
                <a:solidFill>
                  <a:schemeClr val="tx2"/>
                </a:solidFill>
                <a:latin typeface="黑体" pitchFamily="2" charset="-122"/>
                <a:ea typeface="黑体" pitchFamily="2" charset="-122"/>
              </a:endParaRPr>
            </a:p>
            <a:p>
              <a:pPr algn="ctr" fontAlgn="auto">
                <a:spcBef>
                  <a:spcPts val="0"/>
                </a:spcBef>
                <a:spcAft>
                  <a:spcPts val="0"/>
                </a:spcAft>
                <a:defRPr/>
              </a:pPr>
              <a:endParaRPr lang="en-US" altLang="zh-CN" dirty="0">
                <a:solidFill>
                  <a:schemeClr val="tx2"/>
                </a:solidFill>
                <a:latin typeface="黑体" pitchFamily="2" charset="-122"/>
                <a:ea typeface="黑体" pitchFamily="2" charset="-122"/>
              </a:endParaRPr>
            </a:p>
            <a:p>
              <a:pPr algn="ctr" fontAlgn="auto">
                <a:spcBef>
                  <a:spcPts val="0"/>
                </a:spcBef>
                <a:spcAft>
                  <a:spcPts val="0"/>
                </a:spcAft>
                <a:defRPr/>
              </a:pPr>
              <a:r>
                <a:rPr lang="zh-CN" altLang="en-US" sz="3200" b="1" dirty="0">
                  <a:solidFill>
                    <a:srgbClr val="C00000"/>
                  </a:solidFill>
                  <a:latin typeface="黑体" pitchFamily="2" charset="-122"/>
                  <a:ea typeface="黑体" pitchFamily="2" charset="-122"/>
                </a:rPr>
                <a:t>综合管控</a:t>
              </a:r>
              <a:endParaRPr lang="en-US" altLang="zh-CN" sz="3200" b="1" dirty="0">
                <a:solidFill>
                  <a:srgbClr val="C00000"/>
                </a:solidFill>
                <a:latin typeface="黑体" pitchFamily="2" charset="-122"/>
                <a:ea typeface="黑体" pitchFamily="2" charset="-122"/>
              </a:endParaRPr>
            </a:p>
            <a:p>
              <a:pPr algn="ctr" fontAlgn="auto">
                <a:spcBef>
                  <a:spcPts val="0"/>
                </a:spcBef>
                <a:spcAft>
                  <a:spcPts val="0"/>
                </a:spcAft>
                <a:defRPr/>
              </a:pPr>
              <a:endParaRPr lang="en-US" altLang="zh-CN" sz="2400" dirty="0">
                <a:solidFill>
                  <a:srgbClr val="C00000"/>
                </a:solidFill>
                <a:latin typeface="黑体" pitchFamily="2" charset="-122"/>
                <a:ea typeface="黑体" pitchFamily="2" charset="-122"/>
              </a:endParaRPr>
            </a:p>
            <a:p>
              <a:pPr algn="ctr" fontAlgn="auto">
                <a:spcBef>
                  <a:spcPts val="0"/>
                </a:spcBef>
                <a:spcAft>
                  <a:spcPts val="0"/>
                </a:spcAft>
                <a:defRPr/>
              </a:pPr>
              <a:r>
                <a:rPr lang="zh-CN" altLang="en-US" sz="3200" dirty="0">
                  <a:solidFill>
                    <a:srgbClr val="C00000"/>
                  </a:solidFill>
                  <a:latin typeface="黑体" pitchFamily="2" charset="-122"/>
                  <a:ea typeface="黑体" pitchFamily="2" charset="-122"/>
                </a:rPr>
                <a:t>第二层面</a:t>
              </a:r>
            </a:p>
          </p:txBody>
        </p:sp>
        <p:cxnSp>
          <p:nvCxnSpPr>
            <p:cNvPr id="67" name="直接连接符 66"/>
            <p:cNvCxnSpPr/>
            <p:nvPr/>
          </p:nvCxnSpPr>
          <p:spPr bwMode="auto">
            <a:xfrm>
              <a:off x="1139825" y="3644900"/>
              <a:ext cx="2447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bwMode="auto">
            <a:xfrm>
              <a:off x="1193800" y="4475163"/>
              <a:ext cx="244792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183" name="TextBox 28"/>
          <p:cNvSpPr txBox="1">
            <a:spLocks noChangeArrowheads="1"/>
          </p:cNvSpPr>
          <p:nvPr/>
        </p:nvSpPr>
        <p:spPr bwMode="auto">
          <a:xfrm>
            <a:off x="5948363" y="3106738"/>
            <a:ext cx="546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a:latin typeface="Times New Roman" panose="02020603050405020304" pitchFamily="18" charset="0"/>
              </a:rPr>
              <a:t>+</a:t>
            </a:r>
            <a:endParaRPr lang="zh-CN" altLang="en-US" sz="6000" b="1">
              <a:latin typeface="Times New Roman" panose="02020603050405020304" pitchFamily="18" charset="0"/>
            </a:endParaRPr>
          </a:p>
        </p:txBody>
      </p:sp>
      <p:sp>
        <p:nvSpPr>
          <p:cNvPr id="29" name="矩形 28"/>
          <p:cNvSpPr/>
          <p:nvPr/>
        </p:nvSpPr>
        <p:spPr>
          <a:xfrm>
            <a:off x="5436096" y="619314"/>
            <a:ext cx="2698175" cy="523220"/>
          </a:xfrm>
          <a:prstGeom prst="rect">
            <a:avLst/>
          </a:prstGeom>
          <a:solidFill>
            <a:schemeClr val="tx2">
              <a:lumMod val="60000"/>
              <a:lumOff val="40000"/>
            </a:schemeClr>
          </a:solidFill>
        </p:spPr>
        <p:txBody>
          <a:bodyPr wrap="none">
            <a:spAutoFit/>
          </a:bodyPr>
          <a:lstStyle/>
          <a:p>
            <a:r>
              <a:rPr lang="zh-CN" altLang="en-US" sz="2800" dirty="0" smtClean="0">
                <a:latin typeface="黑体" panose="02010609060101010101" pitchFamily="49" charset="-122"/>
                <a:ea typeface="黑体" panose="02010609060101010101" pitchFamily="49" charset="-122"/>
                <a:cs typeface="Times New Roman" panose="02020603050405020304" pitchFamily="18" charset="0"/>
              </a:rPr>
              <a:t>信息处理</a:t>
            </a:r>
            <a:r>
              <a:rPr lang="zh-CN" altLang="en-US" sz="2800" dirty="0">
                <a:latin typeface="黑体" panose="02010609060101010101" pitchFamily="49" charset="-122"/>
                <a:ea typeface="黑体" panose="02010609060101010101" pitchFamily="49" charset="-122"/>
                <a:cs typeface="Times New Roman" panose="02020603050405020304" pitchFamily="18" charset="0"/>
              </a:rPr>
              <a:t>智能化</a:t>
            </a:r>
            <a:endParaRPr lang="zh-CN" altLang="en-US" sz="2800" dirty="0">
              <a:latin typeface="黑体" panose="02010609060101010101" pitchFamily="49" charset="-122"/>
              <a:ea typeface="黑体" panose="02010609060101010101" pitchFamily="49" charset="-122"/>
            </a:endParaRPr>
          </a:p>
        </p:txBody>
      </p:sp>
      <p:grpSp>
        <p:nvGrpSpPr>
          <p:cNvPr id="31" name="组合 30"/>
          <p:cNvGrpSpPr/>
          <p:nvPr/>
        </p:nvGrpSpPr>
        <p:grpSpPr>
          <a:xfrm>
            <a:off x="288925" y="290513"/>
            <a:ext cx="4859338" cy="936625"/>
            <a:chOff x="288925" y="290513"/>
            <a:chExt cx="4859338" cy="936625"/>
          </a:xfrm>
        </p:grpSpPr>
        <p:grpSp>
          <p:nvGrpSpPr>
            <p:cNvPr id="32" name="组合 8"/>
            <p:cNvGrpSpPr>
              <a:grpSpLocks/>
            </p:cNvGrpSpPr>
            <p:nvPr/>
          </p:nvGrpSpPr>
          <p:grpSpPr bwMode="auto">
            <a:xfrm>
              <a:off x="288925" y="290513"/>
              <a:ext cx="4859338" cy="936625"/>
              <a:chOff x="289620" y="290612"/>
              <a:chExt cx="4430161" cy="936104"/>
            </a:xfrm>
          </p:grpSpPr>
          <p:grpSp>
            <p:nvGrpSpPr>
              <p:cNvPr id="34" name="组合 58"/>
              <p:cNvGrpSpPr>
                <a:grpSpLocks/>
              </p:cNvGrpSpPr>
              <p:nvPr/>
            </p:nvGrpSpPr>
            <p:grpSpPr bwMode="auto">
              <a:xfrm>
                <a:off x="289620" y="290612"/>
                <a:ext cx="4430161" cy="936104"/>
                <a:chOff x="289620" y="290612"/>
                <a:chExt cx="4430161" cy="936104"/>
              </a:xfrm>
            </p:grpSpPr>
            <p:sp>
              <p:nvSpPr>
                <p:cNvPr id="43" name="椭圆 42"/>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3" name="圆角矩形 52"/>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4" name="圆角矩形 53"/>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技术路径</a:t>
                  </a:r>
                  <a:endParaRPr lang="zh-CN" altLang="en-US" sz="2800" b="1" dirty="0">
                    <a:solidFill>
                      <a:schemeClr val="tx1"/>
                    </a:solidFill>
                    <a:latin typeface="黑体" pitchFamily="2" charset="-122"/>
                    <a:ea typeface="黑体" pitchFamily="2" charset="-122"/>
                  </a:endParaRPr>
                </a:p>
              </p:txBody>
            </p:sp>
          </p:grpSp>
          <p:sp>
            <p:nvSpPr>
              <p:cNvPr id="42"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2</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20296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组合 52"/>
          <p:cNvGrpSpPr>
            <a:grpSpLocks/>
          </p:cNvGrpSpPr>
          <p:nvPr/>
        </p:nvGrpSpPr>
        <p:grpSpPr bwMode="auto">
          <a:xfrm>
            <a:off x="5600700" y="2314575"/>
            <a:ext cx="2066925" cy="2665413"/>
            <a:chOff x="5601261" y="1921396"/>
            <a:chExt cx="2067081" cy="2664296"/>
          </a:xfrm>
        </p:grpSpPr>
        <p:sp>
          <p:nvSpPr>
            <p:cNvPr id="12" name="左箭头 11"/>
            <p:cNvSpPr/>
            <p:nvPr/>
          </p:nvSpPr>
          <p:spPr>
            <a:xfrm>
              <a:off x="5601261" y="2589454"/>
              <a:ext cx="2067081" cy="1131413"/>
            </a:xfrm>
            <a:prstGeom prst="leftArrow">
              <a:avLst>
                <a:gd name="adj1" fmla="val 50000"/>
                <a:gd name="adj2" fmla="val 31867"/>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000" dirty="0">
                  <a:solidFill>
                    <a:srgbClr val="C00000"/>
                  </a:solidFill>
                  <a:latin typeface="黑体" pitchFamily="2" charset="-122"/>
                  <a:ea typeface="黑体" pitchFamily="2" charset="-122"/>
                </a:rPr>
                <a:t>数字     码流</a:t>
              </a:r>
            </a:p>
          </p:txBody>
        </p:sp>
        <p:sp>
          <p:nvSpPr>
            <p:cNvPr id="13" name="矩形 12"/>
            <p:cNvSpPr/>
            <p:nvPr/>
          </p:nvSpPr>
          <p:spPr>
            <a:xfrm>
              <a:off x="6456989" y="1921396"/>
              <a:ext cx="503275" cy="266429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2800" dirty="0">
                  <a:solidFill>
                    <a:schemeClr val="tx2"/>
                  </a:solidFill>
                  <a:latin typeface="黑体" pitchFamily="2" charset="-122"/>
                  <a:ea typeface="黑体" pitchFamily="2" charset="-122"/>
                </a:rPr>
                <a:t>信息系统</a:t>
              </a:r>
            </a:p>
          </p:txBody>
        </p:sp>
      </p:grpSp>
      <p:grpSp>
        <p:nvGrpSpPr>
          <p:cNvPr id="3" name="组合 55"/>
          <p:cNvGrpSpPr>
            <a:grpSpLocks/>
          </p:cNvGrpSpPr>
          <p:nvPr/>
        </p:nvGrpSpPr>
        <p:grpSpPr bwMode="auto">
          <a:xfrm>
            <a:off x="2493963" y="2278063"/>
            <a:ext cx="2049462" cy="2663825"/>
            <a:chOff x="2327025" y="1884199"/>
            <a:chExt cx="2049916" cy="2664296"/>
          </a:xfrm>
        </p:grpSpPr>
        <p:sp>
          <p:nvSpPr>
            <p:cNvPr id="15" name="左箭头 14"/>
            <p:cNvSpPr/>
            <p:nvPr/>
          </p:nvSpPr>
          <p:spPr>
            <a:xfrm>
              <a:off x="2327025" y="2551067"/>
              <a:ext cx="2049916" cy="1133675"/>
            </a:xfrm>
            <a:prstGeom prst="leftArrow">
              <a:avLst>
                <a:gd name="adj1" fmla="val 50000"/>
                <a:gd name="adj2" fmla="val 31867"/>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000" dirty="0">
                  <a:solidFill>
                    <a:srgbClr val="C00000"/>
                  </a:solidFill>
                  <a:latin typeface="黑体" pitchFamily="2" charset="-122"/>
                  <a:ea typeface="黑体" pitchFamily="2" charset="-122"/>
                </a:rPr>
                <a:t>信息     融合</a:t>
              </a:r>
            </a:p>
          </p:txBody>
        </p:sp>
        <p:sp>
          <p:nvSpPr>
            <p:cNvPr id="16" name="矩形 15"/>
            <p:cNvSpPr/>
            <p:nvPr/>
          </p:nvSpPr>
          <p:spPr>
            <a:xfrm>
              <a:off x="3168586" y="1884199"/>
              <a:ext cx="504937" cy="2664296"/>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3200" dirty="0">
                  <a:solidFill>
                    <a:schemeClr val="bg1"/>
                  </a:solidFill>
                  <a:latin typeface="黑体" pitchFamily="2" charset="-122"/>
                  <a:ea typeface="黑体" pitchFamily="2" charset="-122"/>
                </a:rPr>
                <a:t>服务门户</a:t>
              </a:r>
            </a:p>
          </p:txBody>
        </p:sp>
      </p:grpSp>
      <p:sp>
        <p:nvSpPr>
          <p:cNvPr id="18" name="矩形 17"/>
          <p:cNvSpPr/>
          <p:nvPr/>
        </p:nvSpPr>
        <p:spPr bwMode="auto">
          <a:xfrm>
            <a:off x="7518400" y="1522413"/>
            <a:ext cx="1298575" cy="40322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数字化校园</a:t>
            </a:r>
            <a:r>
              <a:rPr lang="en-US" altLang="zh-CN" sz="3200" dirty="0">
                <a:solidFill>
                  <a:schemeClr val="tx2"/>
                </a:solidFill>
                <a:latin typeface="黑体" pitchFamily="2" charset="-122"/>
                <a:ea typeface="黑体" pitchFamily="2" charset="-122"/>
              </a:rPr>
              <a:t/>
            </a:r>
            <a:br>
              <a:rPr lang="en-US" altLang="zh-CN" sz="3200" dirty="0">
                <a:solidFill>
                  <a:schemeClr val="tx2"/>
                </a:solidFill>
                <a:latin typeface="黑体" pitchFamily="2" charset="-122"/>
                <a:ea typeface="黑体" pitchFamily="2" charset="-122"/>
              </a:rPr>
            </a:br>
            <a:r>
              <a:rPr lang="zh-CN" altLang="en-US" sz="3200" dirty="0">
                <a:solidFill>
                  <a:schemeClr val="tx2"/>
                </a:solidFill>
                <a:latin typeface="黑体" pitchFamily="2" charset="-122"/>
                <a:ea typeface="黑体" pitchFamily="2" charset="-122"/>
              </a:rPr>
              <a:t>（物联感知）</a:t>
            </a:r>
          </a:p>
        </p:txBody>
      </p:sp>
      <p:sp>
        <p:nvSpPr>
          <p:cNvPr id="21" name="矩形 20"/>
          <p:cNvSpPr/>
          <p:nvPr/>
        </p:nvSpPr>
        <p:spPr bwMode="auto">
          <a:xfrm>
            <a:off x="4500563" y="1484313"/>
            <a:ext cx="1100137" cy="40322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综合管理平台</a:t>
            </a:r>
          </a:p>
        </p:txBody>
      </p:sp>
      <p:grpSp>
        <p:nvGrpSpPr>
          <p:cNvPr id="4" name="组合 1"/>
          <p:cNvGrpSpPr>
            <a:grpSpLocks/>
          </p:cNvGrpSpPr>
          <p:nvPr/>
        </p:nvGrpSpPr>
        <p:grpSpPr bwMode="auto">
          <a:xfrm>
            <a:off x="323850" y="1736725"/>
            <a:ext cx="2170113" cy="3563938"/>
            <a:chOff x="323850" y="1914525"/>
            <a:chExt cx="2170113" cy="3563938"/>
          </a:xfrm>
        </p:grpSpPr>
        <p:sp>
          <p:nvSpPr>
            <p:cNvPr id="27" name="矩形 26"/>
            <p:cNvSpPr/>
            <p:nvPr/>
          </p:nvSpPr>
          <p:spPr bwMode="auto">
            <a:xfrm>
              <a:off x="323850" y="1914525"/>
              <a:ext cx="2170113" cy="356393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zh-CN" altLang="en-US" sz="3200" dirty="0">
                  <a:solidFill>
                    <a:schemeClr val="tx2"/>
                  </a:solidFill>
                  <a:latin typeface="黑体" pitchFamily="2" charset="-122"/>
                  <a:ea typeface="黑体" pitchFamily="2" charset="-122"/>
                </a:rPr>
                <a:t>面向师生的信息化公共服务</a:t>
              </a:r>
              <a:endParaRPr lang="en-US" altLang="zh-CN" sz="3200" dirty="0">
                <a:solidFill>
                  <a:schemeClr val="tx2"/>
                </a:solidFill>
                <a:latin typeface="黑体" pitchFamily="2" charset="-122"/>
                <a:ea typeface="黑体" pitchFamily="2" charset="-122"/>
              </a:endParaRPr>
            </a:p>
            <a:p>
              <a:pPr algn="ctr" fontAlgn="auto">
                <a:spcBef>
                  <a:spcPts val="0"/>
                </a:spcBef>
                <a:spcAft>
                  <a:spcPts val="0"/>
                </a:spcAft>
                <a:defRPr/>
              </a:pPr>
              <a:endParaRPr lang="en-US" altLang="zh-CN" dirty="0">
                <a:solidFill>
                  <a:schemeClr val="tx2"/>
                </a:solidFill>
                <a:latin typeface="黑体" pitchFamily="2" charset="-122"/>
                <a:ea typeface="黑体" pitchFamily="2" charset="-122"/>
              </a:endParaRPr>
            </a:p>
            <a:p>
              <a:pPr algn="ctr" fontAlgn="auto">
                <a:spcBef>
                  <a:spcPts val="0"/>
                </a:spcBef>
                <a:spcAft>
                  <a:spcPts val="0"/>
                </a:spcAft>
                <a:defRPr/>
              </a:pPr>
              <a:r>
                <a:rPr lang="zh-CN" altLang="en-US" sz="3200" b="1" dirty="0">
                  <a:solidFill>
                    <a:srgbClr val="C00000"/>
                  </a:solidFill>
                  <a:latin typeface="黑体" pitchFamily="2" charset="-122"/>
                  <a:ea typeface="黑体" pitchFamily="2" charset="-122"/>
                </a:rPr>
                <a:t>公共服务</a:t>
              </a:r>
              <a:endParaRPr lang="en-US" altLang="zh-CN" sz="3200" b="1" dirty="0">
                <a:solidFill>
                  <a:srgbClr val="C00000"/>
                </a:solidFill>
                <a:latin typeface="黑体" pitchFamily="2" charset="-122"/>
                <a:ea typeface="黑体" pitchFamily="2" charset="-122"/>
              </a:endParaRPr>
            </a:p>
            <a:p>
              <a:pPr algn="ctr" fontAlgn="auto">
                <a:spcBef>
                  <a:spcPts val="0"/>
                </a:spcBef>
                <a:spcAft>
                  <a:spcPts val="0"/>
                </a:spcAft>
                <a:defRPr/>
              </a:pPr>
              <a:endParaRPr lang="en-US" altLang="zh-CN" sz="2400" dirty="0">
                <a:solidFill>
                  <a:srgbClr val="C00000"/>
                </a:solidFill>
                <a:latin typeface="黑体" pitchFamily="2" charset="-122"/>
                <a:ea typeface="黑体" pitchFamily="2" charset="-122"/>
              </a:endParaRPr>
            </a:p>
            <a:p>
              <a:pPr algn="ctr" fontAlgn="auto">
                <a:spcBef>
                  <a:spcPts val="0"/>
                </a:spcBef>
                <a:spcAft>
                  <a:spcPts val="0"/>
                </a:spcAft>
                <a:defRPr/>
              </a:pPr>
              <a:r>
                <a:rPr lang="zh-CN" altLang="en-US" sz="3200" dirty="0">
                  <a:solidFill>
                    <a:srgbClr val="C00000"/>
                  </a:solidFill>
                  <a:latin typeface="黑体" pitchFamily="2" charset="-122"/>
                  <a:ea typeface="黑体" pitchFamily="2" charset="-122"/>
                </a:rPr>
                <a:t>第三层面</a:t>
              </a:r>
            </a:p>
          </p:txBody>
        </p:sp>
        <p:cxnSp>
          <p:nvCxnSpPr>
            <p:cNvPr id="25" name="直接连接符 24"/>
            <p:cNvCxnSpPr/>
            <p:nvPr/>
          </p:nvCxnSpPr>
          <p:spPr bwMode="auto">
            <a:xfrm>
              <a:off x="323850" y="3678238"/>
              <a:ext cx="20780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bwMode="auto">
            <a:xfrm>
              <a:off x="369888" y="4508500"/>
              <a:ext cx="207803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5436096" y="619314"/>
            <a:ext cx="2698175" cy="523220"/>
          </a:xfrm>
          <a:prstGeom prst="rect">
            <a:avLst/>
          </a:prstGeom>
          <a:solidFill>
            <a:schemeClr val="tx2">
              <a:lumMod val="60000"/>
              <a:lumOff val="40000"/>
            </a:schemeClr>
          </a:solidFill>
        </p:spPr>
        <p:txBody>
          <a:bodyPr wrap="none">
            <a:spAutoFit/>
          </a:bodyPr>
          <a:lstStyle/>
          <a:p>
            <a:r>
              <a:rPr lang="zh-CN" altLang="en-US" sz="2800" dirty="0">
                <a:latin typeface="黑体" panose="02010609060101010101" pitchFamily="49" charset="-122"/>
                <a:ea typeface="黑体" panose="02010609060101010101" pitchFamily="49" charset="-122"/>
                <a:cs typeface="Times New Roman" panose="02020603050405020304" pitchFamily="18" charset="0"/>
              </a:rPr>
              <a:t>管理服务智慧化</a:t>
            </a:r>
            <a:endParaRPr lang="zh-CN" altLang="en-US" sz="2800" dirty="0">
              <a:latin typeface="黑体" panose="02010609060101010101" pitchFamily="49" charset="-122"/>
              <a:ea typeface="黑体" panose="02010609060101010101" pitchFamily="49" charset="-122"/>
            </a:endParaRPr>
          </a:p>
        </p:txBody>
      </p:sp>
      <p:grpSp>
        <p:nvGrpSpPr>
          <p:cNvPr id="34" name="组合 33"/>
          <p:cNvGrpSpPr/>
          <p:nvPr/>
        </p:nvGrpSpPr>
        <p:grpSpPr>
          <a:xfrm>
            <a:off x="288925" y="290513"/>
            <a:ext cx="4859338" cy="936625"/>
            <a:chOff x="288925" y="290513"/>
            <a:chExt cx="4859338" cy="936625"/>
          </a:xfrm>
        </p:grpSpPr>
        <p:grpSp>
          <p:nvGrpSpPr>
            <p:cNvPr id="35" name="组合 8"/>
            <p:cNvGrpSpPr>
              <a:grpSpLocks/>
            </p:cNvGrpSpPr>
            <p:nvPr/>
          </p:nvGrpSpPr>
          <p:grpSpPr bwMode="auto">
            <a:xfrm>
              <a:off x="288925" y="290513"/>
              <a:ext cx="4859338" cy="936625"/>
              <a:chOff x="289620" y="290612"/>
              <a:chExt cx="4430161" cy="936104"/>
            </a:xfrm>
          </p:grpSpPr>
          <p:grpSp>
            <p:nvGrpSpPr>
              <p:cNvPr id="37" name="组合 58"/>
              <p:cNvGrpSpPr>
                <a:grpSpLocks/>
              </p:cNvGrpSpPr>
              <p:nvPr/>
            </p:nvGrpSpPr>
            <p:grpSpPr bwMode="auto">
              <a:xfrm>
                <a:off x="289620" y="290612"/>
                <a:ext cx="4430161" cy="936104"/>
                <a:chOff x="289620" y="290612"/>
                <a:chExt cx="4430161" cy="936104"/>
              </a:xfrm>
            </p:grpSpPr>
            <p:sp>
              <p:nvSpPr>
                <p:cNvPr id="39" name="椭圆 38"/>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0" name="圆角矩形 39"/>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 name="圆角矩形 40"/>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技术路径</a:t>
                  </a:r>
                  <a:endParaRPr lang="zh-CN" altLang="en-US" sz="2800" b="1" dirty="0">
                    <a:solidFill>
                      <a:schemeClr val="tx1"/>
                    </a:solidFill>
                    <a:latin typeface="黑体" pitchFamily="2" charset="-122"/>
                    <a:ea typeface="黑体" pitchFamily="2" charset="-122"/>
                  </a:endParaRPr>
                </a:p>
              </p:txBody>
            </p:sp>
          </p:grpSp>
          <p:sp>
            <p:nvSpPr>
              <p:cNvPr id="38"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6"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2</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757251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88925" y="290513"/>
            <a:ext cx="4859338" cy="936625"/>
            <a:chOff x="288925" y="290513"/>
            <a:chExt cx="4859338" cy="936625"/>
          </a:xfrm>
        </p:grpSpPr>
        <p:grpSp>
          <p:nvGrpSpPr>
            <p:cNvPr id="34" name="组合 8"/>
            <p:cNvGrpSpPr>
              <a:grpSpLocks/>
            </p:cNvGrpSpPr>
            <p:nvPr/>
          </p:nvGrpSpPr>
          <p:grpSpPr bwMode="auto">
            <a:xfrm>
              <a:off x="288925" y="290513"/>
              <a:ext cx="4859338" cy="936625"/>
              <a:chOff x="289620" y="290612"/>
              <a:chExt cx="4430161" cy="936104"/>
            </a:xfrm>
          </p:grpSpPr>
          <p:grpSp>
            <p:nvGrpSpPr>
              <p:cNvPr id="36" name="组合 58"/>
              <p:cNvGrpSpPr>
                <a:grpSpLocks/>
              </p:cNvGrpSpPr>
              <p:nvPr/>
            </p:nvGrpSpPr>
            <p:grpSpPr bwMode="auto">
              <a:xfrm>
                <a:off x="289620" y="290612"/>
                <a:ext cx="4430161" cy="936104"/>
                <a:chOff x="289620" y="290612"/>
                <a:chExt cx="4430161" cy="936104"/>
              </a:xfrm>
            </p:grpSpPr>
            <p:sp>
              <p:nvSpPr>
                <p:cNvPr id="38" name="椭圆 37"/>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9" name="圆角矩形 38"/>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 name="圆角矩形 39"/>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技术路径</a:t>
                  </a:r>
                  <a:endParaRPr lang="zh-CN" altLang="en-US" sz="2800" b="1" dirty="0">
                    <a:solidFill>
                      <a:schemeClr val="tx1"/>
                    </a:solidFill>
                    <a:latin typeface="黑体" pitchFamily="2" charset="-122"/>
                    <a:ea typeface="黑体" pitchFamily="2" charset="-122"/>
                  </a:endParaRPr>
                </a:p>
              </p:txBody>
            </p:sp>
          </p:grpSp>
          <p:sp>
            <p:nvSpPr>
              <p:cNvPr id="37"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5"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2</a:t>
              </a:r>
              <a:endParaRPr lang="zh-CN" altLang="en-US" sz="4800" dirty="0">
                <a:solidFill>
                  <a:schemeClr val="bg1"/>
                </a:solidFill>
                <a:latin typeface="Calibri" panose="020F0502020204030204" pitchFamily="34" charset="0"/>
              </a:endParaRPr>
            </a:p>
          </p:txBody>
        </p:sp>
      </p:grpSp>
      <p:cxnSp>
        <p:nvCxnSpPr>
          <p:cNvPr id="41" name="AutoShape 224"/>
          <p:cNvCxnSpPr>
            <a:cxnSpLocks noChangeShapeType="1"/>
            <a:endCxn id="69" idx="1"/>
          </p:cNvCxnSpPr>
          <p:nvPr/>
        </p:nvCxnSpPr>
        <p:spPr bwMode="auto">
          <a:xfrm>
            <a:off x="1973263" y="2435820"/>
            <a:ext cx="817562" cy="1616075"/>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sp>
        <p:nvSpPr>
          <p:cNvPr id="42" name="AutoShape 225"/>
          <p:cNvSpPr>
            <a:spLocks noChangeArrowheads="1"/>
          </p:cNvSpPr>
          <p:nvPr/>
        </p:nvSpPr>
        <p:spPr bwMode="auto">
          <a:xfrm>
            <a:off x="400050" y="1713507"/>
            <a:ext cx="1095375" cy="4392613"/>
          </a:xfrm>
          <a:prstGeom prst="roundRect">
            <a:avLst>
              <a:gd name="adj" fmla="val 5509"/>
            </a:avLst>
          </a:prstGeom>
          <a:solidFill>
            <a:srgbClr val="FFFFFF"/>
          </a:solidFill>
          <a:ln w="19050" algn="ctr">
            <a:solidFill>
              <a:srgbClr val="6666FF"/>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ko-KR" altLang="en-US">
              <a:latin typeface="黑体" panose="02010609060101010101" pitchFamily="49" charset="-122"/>
              <a:ea typeface="Malgun Gothic" panose="020B0503020000020004" pitchFamily="34" charset="-127"/>
            </a:endParaRPr>
          </a:p>
        </p:txBody>
      </p:sp>
      <p:sp>
        <p:nvSpPr>
          <p:cNvPr id="43" name="Text Box 227"/>
          <p:cNvSpPr txBox="1">
            <a:spLocks noChangeArrowheads="1"/>
          </p:cNvSpPr>
          <p:nvPr/>
        </p:nvSpPr>
        <p:spPr bwMode="auto">
          <a:xfrm rot="5400000">
            <a:off x="614203" y="56181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None/>
            </a:pPr>
            <a:r>
              <a:rPr kumimoji="1" lang="en-US" altLang="ko-KR" sz="2400">
                <a:solidFill>
                  <a:srgbClr val="666699"/>
                </a:solidFill>
                <a:latin typeface="黑体" panose="02010609060101010101" pitchFamily="49" charset="-122"/>
                <a:ea typeface="黑体" panose="02010609060101010101" pitchFamily="49" charset="-122"/>
              </a:rPr>
              <a:t>…</a:t>
            </a:r>
          </a:p>
        </p:txBody>
      </p:sp>
      <p:grpSp>
        <p:nvGrpSpPr>
          <p:cNvPr id="44" name="Group 237"/>
          <p:cNvGrpSpPr>
            <a:grpSpLocks/>
          </p:cNvGrpSpPr>
          <p:nvPr/>
        </p:nvGrpSpPr>
        <p:grpSpPr bwMode="auto">
          <a:xfrm>
            <a:off x="501650" y="4261445"/>
            <a:ext cx="849313" cy="350837"/>
            <a:chOff x="440" y="2614"/>
            <a:chExt cx="535" cy="221"/>
          </a:xfrm>
        </p:grpSpPr>
        <p:pic>
          <p:nvPicPr>
            <p:cNvPr id="4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17018" t="32072" r="60649" b="33124"/>
            <a:stretch>
              <a:fillRect/>
            </a:stretch>
          </p:blipFill>
          <p:spPr bwMode="auto">
            <a:xfrm>
              <a:off x="748" y="2614"/>
              <a:ext cx="227"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39"/>
            <p:cNvSpPr txBox="1">
              <a:spLocks noChangeArrowheads="1"/>
            </p:cNvSpPr>
            <p:nvPr/>
          </p:nvSpPr>
          <p:spPr bwMode="auto">
            <a:xfrm>
              <a:off x="440" y="2621"/>
              <a:ext cx="308" cy="173"/>
            </a:xfrm>
            <a:prstGeom prst="rect">
              <a:avLst/>
            </a:prstGeom>
            <a:noFill/>
            <a:ln>
              <a:noFill/>
            </a:ln>
            <a:extLst/>
          </p:spPr>
          <p:txBody>
            <a:bodyPr wrap="none" anchor="ctr">
              <a:spAutoFit/>
            </a:bodyPr>
            <a:lstStyle>
              <a:lvl1pPr eaLnBrk="0" hangingPunct="0">
                <a:defRPr kumimoji="1">
                  <a:solidFill>
                    <a:schemeClr val="tx1"/>
                  </a:solidFill>
                  <a:latin typeface="HY견고딕" pitchFamily="18" charset="-127"/>
                  <a:ea typeface="굴림" pitchFamily="34" charset="-127"/>
                </a:defRPr>
              </a:lvl1pPr>
              <a:lvl2pPr marL="742950" indent="-285750" eaLnBrk="0" hangingPunct="0">
                <a:defRPr kumimoji="1">
                  <a:solidFill>
                    <a:schemeClr val="tx1"/>
                  </a:solidFill>
                  <a:latin typeface="HY견고딕" pitchFamily="18" charset="-127"/>
                  <a:ea typeface="굴림" pitchFamily="34" charset="-127"/>
                </a:defRPr>
              </a:lvl2pPr>
              <a:lvl3pPr marL="1143000" indent="-228600" eaLnBrk="0" hangingPunct="0">
                <a:defRPr kumimoji="1">
                  <a:solidFill>
                    <a:schemeClr val="tx1"/>
                  </a:solidFill>
                  <a:latin typeface="HY견고딕" pitchFamily="18" charset="-127"/>
                  <a:ea typeface="굴림" pitchFamily="34" charset="-127"/>
                </a:defRPr>
              </a:lvl3pPr>
              <a:lvl4pPr marL="1600200" indent="-228600" eaLnBrk="0" hangingPunct="0">
                <a:defRPr kumimoji="1">
                  <a:solidFill>
                    <a:schemeClr val="tx1"/>
                  </a:solidFill>
                  <a:latin typeface="HY견고딕" pitchFamily="18" charset="-127"/>
                  <a:ea typeface="굴림" pitchFamily="34" charset="-127"/>
                </a:defRPr>
              </a:lvl4pPr>
              <a:lvl5pPr marL="2057400" indent="-228600" eaLnBrk="0" hangingPunct="0">
                <a:defRPr kumimoji="1">
                  <a:solidFill>
                    <a:schemeClr val="tx1"/>
                  </a:solidFill>
                  <a:latin typeface="HY견고딕" pitchFamily="18"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9pPr>
            </a:lstStyle>
            <a:p>
              <a:pPr algn="r" eaLnBrk="1" fontAlgn="auto" hangingPunct="1">
                <a:spcBef>
                  <a:spcPts val="0"/>
                </a:spcBef>
                <a:spcAft>
                  <a:spcPts val="0"/>
                </a:spcAft>
                <a:buFont typeface="Wingdings" pitchFamily="2" charset="2"/>
                <a:buNone/>
                <a:defRPr/>
              </a:pPr>
              <a:r>
                <a:rPr lang="zh-CN" altLang="en-US" sz="1200" b="1" dirty="0" smtClean="0">
                  <a:solidFill>
                    <a:srgbClr val="000000"/>
                  </a:solidFill>
                  <a:latin typeface="黑体" panose="02010609060101010101" pitchFamily="49" charset="-122"/>
                  <a:ea typeface="黑体" panose="02010609060101010101" pitchFamily="49" charset="-122"/>
                </a:rPr>
                <a:t>空调</a:t>
              </a:r>
              <a:endParaRPr lang="zh-CN" altLang="en-US" sz="1200" b="1" dirty="0">
                <a:solidFill>
                  <a:srgbClr val="000000"/>
                </a:solidFill>
                <a:latin typeface="黑体" panose="02010609060101010101" pitchFamily="49" charset="-122"/>
                <a:ea typeface="黑体" panose="02010609060101010101" pitchFamily="49" charset="-122"/>
              </a:endParaRPr>
            </a:p>
          </p:txBody>
        </p:sp>
      </p:grpSp>
      <p:grpSp>
        <p:nvGrpSpPr>
          <p:cNvPr id="47" name="Group 243"/>
          <p:cNvGrpSpPr>
            <a:grpSpLocks/>
          </p:cNvGrpSpPr>
          <p:nvPr/>
        </p:nvGrpSpPr>
        <p:grpSpPr bwMode="auto">
          <a:xfrm>
            <a:off x="501650" y="4764682"/>
            <a:ext cx="849313" cy="350838"/>
            <a:chOff x="440" y="2931"/>
            <a:chExt cx="535" cy="221"/>
          </a:xfrm>
        </p:grpSpPr>
        <p:sp>
          <p:nvSpPr>
            <p:cNvPr id="48" name="Text Box 244"/>
            <p:cNvSpPr txBox="1">
              <a:spLocks noChangeArrowheads="1"/>
            </p:cNvSpPr>
            <p:nvPr/>
          </p:nvSpPr>
          <p:spPr bwMode="auto">
            <a:xfrm>
              <a:off x="440" y="2939"/>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电梯</a:t>
              </a:r>
            </a:p>
          </p:txBody>
        </p:sp>
        <p:pic>
          <p:nvPicPr>
            <p:cNvPr id="4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17018" t="32072" r="60649" b="33124"/>
            <a:stretch>
              <a:fillRect/>
            </a:stretch>
          </p:blipFill>
          <p:spPr bwMode="auto">
            <a:xfrm>
              <a:off x="748" y="2931"/>
              <a:ext cx="227"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246"/>
          <p:cNvGrpSpPr>
            <a:grpSpLocks/>
          </p:cNvGrpSpPr>
          <p:nvPr/>
        </p:nvGrpSpPr>
        <p:grpSpPr bwMode="auto">
          <a:xfrm>
            <a:off x="501650" y="5269507"/>
            <a:ext cx="849313" cy="350838"/>
            <a:chOff x="440" y="3249"/>
            <a:chExt cx="535" cy="221"/>
          </a:xfrm>
        </p:grpSpPr>
        <p:sp>
          <p:nvSpPr>
            <p:cNvPr id="51" name="Text Box 247"/>
            <p:cNvSpPr txBox="1">
              <a:spLocks noChangeArrowheads="1"/>
            </p:cNvSpPr>
            <p:nvPr/>
          </p:nvSpPr>
          <p:spPr bwMode="auto">
            <a:xfrm>
              <a:off x="440" y="3258"/>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消防</a:t>
              </a:r>
            </a:p>
          </p:txBody>
        </p:sp>
        <p:pic>
          <p:nvPicPr>
            <p:cNvPr id="52"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17018" t="32072" r="60649" b="33124"/>
            <a:stretch>
              <a:fillRect/>
            </a:stretch>
          </p:blipFill>
          <p:spPr bwMode="auto">
            <a:xfrm>
              <a:off x="748" y="3249"/>
              <a:ext cx="227"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Line 249"/>
          <p:cNvSpPr>
            <a:spLocks noChangeShapeType="1"/>
          </p:cNvSpPr>
          <p:nvPr/>
        </p:nvSpPr>
        <p:spPr bwMode="auto">
          <a:xfrm>
            <a:off x="1495425" y="2434232"/>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4" name="Line 250"/>
          <p:cNvSpPr>
            <a:spLocks noChangeShapeType="1"/>
          </p:cNvSpPr>
          <p:nvPr/>
        </p:nvSpPr>
        <p:spPr bwMode="auto">
          <a:xfrm>
            <a:off x="1495425" y="2937470"/>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5" name="Line 251"/>
          <p:cNvSpPr>
            <a:spLocks noChangeShapeType="1"/>
          </p:cNvSpPr>
          <p:nvPr/>
        </p:nvSpPr>
        <p:spPr bwMode="auto">
          <a:xfrm>
            <a:off x="1495425" y="3442295"/>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6" name="Line 252"/>
          <p:cNvSpPr>
            <a:spLocks noChangeShapeType="1"/>
          </p:cNvSpPr>
          <p:nvPr/>
        </p:nvSpPr>
        <p:spPr bwMode="auto">
          <a:xfrm flipV="1">
            <a:off x="1495425" y="3874095"/>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7" name="Line 253"/>
          <p:cNvSpPr>
            <a:spLocks noChangeShapeType="1"/>
          </p:cNvSpPr>
          <p:nvPr/>
        </p:nvSpPr>
        <p:spPr bwMode="auto">
          <a:xfrm flipV="1">
            <a:off x="1495425" y="4377332"/>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8" name="Line 254"/>
          <p:cNvSpPr>
            <a:spLocks noChangeShapeType="1"/>
          </p:cNvSpPr>
          <p:nvPr/>
        </p:nvSpPr>
        <p:spPr bwMode="auto">
          <a:xfrm flipV="1">
            <a:off x="1495425" y="4882157"/>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59" name="Line 255"/>
          <p:cNvSpPr>
            <a:spLocks noChangeShapeType="1"/>
          </p:cNvSpPr>
          <p:nvPr/>
        </p:nvSpPr>
        <p:spPr bwMode="auto">
          <a:xfrm flipV="1">
            <a:off x="1495425" y="5385395"/>
            <a:ext cx="358775" cy="0"/>
          </a:xfrm>
          <a:prstGeom prst="line">
            <a:avLst/>
          </a:prstGeom>
          <a:noFill/>
          <a:ln w="19050">
            <a:solidFill>
              <a:srgbClr val="6666FF"/>
            </a:solidFill>
            <a:round/>
            <a:headEnd/>
            <a:tailEnd/>
          </a:ln>
          <a:extLst/>
        </p:spPr>
        <p:txBody>
          <a:bodyPr wrap="none" anchor="ct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60" name="AutoShape 263"/>
          <p:cNvSpPr>
            <a:spLocks noChangeArrowheads="1"/>
          </p:cNvSpPr>
          <p:nvPr/>
        </p:nvSpPr>
        <p:spPr bwMode="auto">
          <a:xfrm>
            <a:off x="514350" y="1267420"/>
            <a:ext cx="1022350" cy="339725"/>
          </a:xfrm>
          <a:prstGeom prst="roundRect">
            <a:avLst>
              <a:gd name="adj" fmla="val 280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a:solidFill>
                  <a:srgbClr val="FFFFFF"/>
                </a:solidFill>
                <a:latin typeface="黑体" panose="02010609060101010101" pitchFamily="49" charset="-122"/>
                <a:ea typeface="黑体" panose="02010609060101010101" pitchFamily="49" charset="-122"/>
              </a:rPr>
              <a:t>感知</a:t>
            </a:r>
            <a:endParaRPr lang="en-US" altLang="ko-KR" sz="2000">
              <a:solidFill>
                <a:srgbClr val="FFFFFF"/>
              </a:solidFill>
              <a:latin typeface="黑体" panose="02010609060101010101" pitchFamily="49" charset="-122"/>
              <a:ea typeface="黑体" panose="02010609060101010101" pitchFamily="49" charset="-122"/>
            </a:endParaRPr>
          </a:p>
        </p:txBody>
      </p:sp>
      <p:sp>
        <p:nvSpPr>
          <p:cNvPr id="61" name="AutoShape 264"/>
          <p:cNvSpPr>
            <a:spLocks noChangeArrowheads="1"/>
          </p:cNvSpPr>
          <p:nvPr/>
        </p:nvSpPr>
        <p:spPr bwMode="auto">
          <a:xfrm>
            <a:off x="1982788" y="1267420"/>
            <a:ext cx="895350" cy="339725"/>
          </a:xfrm>
          <a:prstGeom prst="roundRect">
            <a:avLst>
              <a:gd name="adj" fmla="val 280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a:solidFill>
                  <a:srgbClr val="FFFFFF"/>
                </a:solidFill>
                <a:latin typeface="黑体" panose="02010609060101010101" pitchFamily="49" charset="-122"/>
                <a:ea typeface="黑体" panose="02010609060101010101" pitchFamily="49" charset="-122"/>
              </a:rPr>
              <a:t>传输</a:t>
            </a:r>
            <a:endParaRPr lang="en-US" altLang="ko-KR">
              <a:solidFill>
                <a:srgbClr val="FFFFFF"/>
              </a:solidFill>
              <a:latin typeface="黑体" panose="02010609060101010101" pitchFamily="49" charset="-122"/>
              <a:ea typeface="黑体" panose="02010609060101010101" pitchFamily="49" charset="-122"/>
            </a:endParaRPr>
          </a:p>
        </p:txBody>
      </p:sp>
      <p:sp>
        <p:nvSpPr>
          <p:cNvPr id="62" name="Rectangle 265"/>
          <p:cNvSpPr>
            <a:spLocks noChangeArrowheads="1"/>
          </p:cNvSpPr>
          <p:nvPr/>
        </p:nvSpPr>
        <p:spPr bwMode="auto">
          <a:xfrm>
            <a:off x="6315075" y="1656357"/>
            <a:ext cx="201613" cy="4578350"/>
          </a:xfrm>
          <a:prstGeom prst="rect">
            <a:avLst/>
          </a:prstGeom>
          <a:gradFill rotWithShape="1">
            <a:gsLst>
              <a:gs pos="0">
                <a:srgbClr val="C0C0C0"/>
              </a:gs>
              <a:gs pos="50000">
                <a:srgbClr val="FFFFFF"/>
              </a:gs>
              <a:gs pos="100000">
                <a:srgbClr val="C0C0C0"/>
              </a:gs>
            </a:gsLst>
            <a:lin ang="0" scaled="1"/>
          </a:gradFill>
          <a:ln w="9525">
            <a:solidFill>
              <a:srgbClr val="FFFFFF"/>
            </a:solidFill>
            <a:miter lim="800000"/>
            <a:headEnd/>
            <a:tailEnd/>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ko-KR" sz="1000">
                <a:solidFill>
                  <a:srgbClr val="6666FF"/>
                </a:solidFill>
                <a:latin typeface="黑体" panose="02010609060101010101" pitchFamily="49" charset="-122"/>
                <a:ea typeface="黑体" panose="02010609060101010101" pitchFamily="49" charset="-122"/>
              </a:rPr>
              <a:t>INTERNET (TCP/IP)</a:t>
            </a:r>
          </a:p>
        </p:txBody>
      </p:sp>
      <p:cxnSp>
        <p:nvCxnSpPr>
          <p:cNvPr id="63" name="AutoShape 266"/>
          <p:cNvCxnSpPr>
            <a:cxnSpLocks noChangeShapeType="1"/>
            <a:stCxn id="69" idx="3"/>
            <a:endCxn id="62" idx="1"/>
          </p:cNvCxnSpPr>
          <p:nvPr/>
        </p:nvCxnSpPr>
        <p:spPr bwMode="auto">
          <a:xfrm flipV="1">
            <a:off x="6165850" y="3945532"/>
            <a:ext cx="149225" cy="106363"/>
          </a:xfrm>
          <a:prstGeom prst="curvedConnector3">
            <a:avLst>
              <a:gd name="adj1" fmla="val 4681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sp>
        <p:nvSpPr>
          <p:cNvPr id="64" name="AutoShape 267"/>
          <p:cNvSpPr>
            <a:spLocks noChangeArrowheads="1"/>
          </p:cNvSpPr>
          <p:nvPr/>
        </p:nvSpPr>
        <p:spPr bwMode="auto">
          <a:xfrm>
            <a:off x="6696075" y="1713507"/>
            <a:ext cx="1797050" cy="2147888"/>
          </a:xfrm>
          <a:prstGeom prst="roundRect">
            <a:avLst>
              <a:gd name="adj" fmla="val 5509"/>
            </a:avLst>
          </a:prstGeom>
          <a:solidFill>
            <a:srgbClr val="FFFFFF"/>
          </a:solidFill>
          <a:ln w="19050" algn="ctr">
            <a:solidFill>
              <a:srgbClr val="6666FF"/>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ko-KR" altLang="en-US">
              <a:latin typeface="黑体" panose="02010609060101010101" pitchFamily="49" charset="-122"/>
              <a:ea typeface="Malgun Gothic" panose="020B0503020000020004" pitchFamily="34" charset="-127"/>
            </a:endParaRPr>
          </a:p>
        </p:txBody>
      </p:sp>
      <p:sp>
        <p:nvSpPr>
          <p:cNvPr id="65" name="Text Box 302"/>
          <p:cNvSpPr txBox="1">
            <a:spLocks noChangeArrowheads="1"/>
          </p:cNvSpPr>
          <p:nvPr/>
        </p:nvSpPr>
        <p:spPr bwMode="auto">
          <a:xfrm>
            <a:off x="7308850" y="5607645"/>
            <a:ext cx="49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None/>
            </a:pPr>
            <a:r>
              <a:rPr kumimoji="1" lang="en-US" altLang="ko-KR" sz="4000">
                <a:solidFill>
                  <a:srgbClr val="666699"/>
                </a:solidFill>
                <a:latin typeface="黑体" panose="02010609060101010101" pitchFamily="49" charset="-122"/>
                <a:ea typeface="黑体" panose="02010609060101010101" pitchFamily="49" charset="-122"/>
              </a:rPr>
              <a:t>…</a:t>
            </a:r>
          </a:p>
        </p:txBody>
      </p:sp>
      <p:sp>
        <p:nvSpPr>
          <p:cNvPr id="66" name="Text Box 305"/>
          <p:cNvSpPr txBox="1">
            <a:spLocks noChangeArrowheads="1"/>
          </p:cNvSpPr>
          <p:nvPr/>
        </p:nvSpPr>
        <p:spPr bwMode="auto">
          <a:xfrm>
            <a:off x="3368675" y="2472332"/>
            <a:ext cx="1681163" cy="366713"/>
          </a:xfrm>
          <a:prstGeom prst="rect">
            <a:avLst/>
          </a:prstGeom>
          <a:noFill/>
          <a:ln>
            <a:noFill/>
          </a:ln>
          <a:extLst/>
        </p:spPr>
        <p:txBody>
          <a:bodyPr wrap="none">
            <a:spAutoFit/>
          </a:bodyPr>
          <a:lstStyle>
            <a:lvl1pPr eaLnBrk="0" hangingPunct="0">
              <a:defRPr kumimoji="1">
                <a:solidFill>
                  <a:schemeClr val="tx1"/>
                </a:solidFill>
                <a:latin typeface="HY견고딕" pitchFamily="18" charset="-127"/>
                <a:ea typeface="굴림" pitchFamily="34" charset="-127"/>
              </a:defRPr>
            </a:lvl1pPr>
            <a:lvl2pPr marL="742950" indent="-285750" eaLnBrk="0" hangingPunct="0">
              <a:defRPr kumimoji="1">
                <a:solidFill>
                  <a:schemeClr val="tx1"/>
                </a:solidFill>
                <a:latin typeface="HY견고딕" pitchFamily="18" charset="-127"/>
                <a:ea typeface="굴림" pitchFamily="34" charset="-127"/>
              </a:defRPr>
            </a:lvl2pPr>
            <a:lvl3pPr marL="1143000" indent="-228600" eaLnBrk="0" hangingPunct="0">
              <a:defRPr kumimoji="1">
                <a:solidFill>
                  <a:schemeClr val="tx1"/>
                </a:solidFill>
                <a:latin typeface="HY견고딕" pitchFamily="18" charset="-127"/>
                <a:ea typeface="굴림" pitchFamily="34" charset="-127"/>
              </a:defRPr>
            </a:lvl3pPr>
            <a:lvl4pPr marL="1600200" indent="-228600" eaLnBrk="0" hangingPunct="0">
              <a:defRPr kumimoji="1">
                <a:solidFill>
                  <a:schemeClr val="tx1"/>
                </a:solidFill>
                <a:latin typeface="HY견고딕" pitchFamily="18" charset="-127"/>
                <a:ea typeface="굴림" pitchFamily="34" charset="-127"/>
              </a:defRPr>
            </a:lvl4pPr>
            <a:lvl5pPr marL="2057400" indent="-228600" eaLnBrk="0" hangingPunct="0">
              <a:defRPr kumimoji="1">
                <a:solidFill>
                  <a:schemeClr val="tx1"/>
                </a:solidFill>
                <a:latin typeface="HY견고딕" pitchFamily="18"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9pPr>
          </a:lstStyle>
          <a:p>
            <a:pPr eaLnBrk="1" fontAlgn="auto" hangingPunct="1">
              <a:spcBef>
                <a:spcPts val="0"/>
              </a:spcBef>
              <a:spcAft>
                <a:spcPts val="0"/>
              </a:spcAft>
              <a:buFont typeface="Wingdings" pitchFamily="2" charset="2"/>
              <a:buNone/>
              <a:defRPr/>
            </a:pPr>
            <a:r>
              <a:rPr lang="zh-CN" altLang="en-US" b="1" dirty="0" smtClean="0">
                <a:solidFill>
                  <a:srgbClr val="FFC000"/>
                </a:solidFill>
                <a:latin typeface="黑体" panose="02010609060101010101" pitchFamily="49" charset="-122"/>
                <a:ea typeface="黑体" panose="02010609060101010101" pitchFamily="49" charset="-122"/>
              </a:rPr>
              <a:t>观瞬变 悉全景</a:t>
            </a:r>
            <a:endParaRPr lang="zh-CN" altLang="en-US" b="1" dirty="0">
              <a:solidFill>
                <a:srgbClr val="FFC000"/>
              </a:solidFill>
              <a:latin typeface="黑体" panose="02010609060101010101" pitchFamily="49" charset="-122"/>
              <a:ea typeface="黑体" panose="02010609060101010101" pitchFamily="49" charset="-122"/>
            </a:endParaRPr>
          </a:p>
        </p:txBody>
      </p:sp>
      <p:sp>
        <p:nvSpPr>
          <p:cNvPr id="67" name="AutoShape 306"/>
          <p:cNvSpPr>
            <a:spLocks noChangeArrowheads="1"/>
          </p:cNvSpPr>
          <p:nvPr/>
        </p:nvSpPr>
        <p:spPr bwMode="auto">
          <a:xfrm>
            <a:off x="3865563" y="2380257"/>
            <a:ext cx="696912" cy="2365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53 h 21600"/>
              <a:gd name="T20" fmla="*/ 18440 w 21600"/>
              <a:gd name="T21" fmla="*/ 1844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黑体" panose="02010609060101010101" pitchFamily="49" charset="-122"/>
              <a:ea typeface="黑体" panose="02010609060101010101" pitchFamily="49" charset="-122"/>
            </a:endParaRPr>
          </a:p>
        </p:txBody>
      </p:sp>
      <p:sp>
        <p:nvSpPr>
          <p:cNvPr id="68" name="AutoShape 307"/>
          <p:cNvSpPr>
            <a:spLocks noChangeArrowheads="1"/>
          </p:cNvSpPr>
          <p:nvPr/>
        </p:nvSpPr>
        <p:spPr bwMode="auto">
          <a:xfrm rot="10800000">
            <a:off x="3865563" y="2723157"/>
            <a:ext cx="696912" cy="2349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53 h 21600"/>
              <a:gd name="T20" fmla="*/ 18440 w 21600"/>
              <a:gd name="T21" fmla="*/ 1844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黑体" panose="02010609060101010101" pitchFamily="49" charset="-122"/>
              <a:ea typeface="黑体" panose="02010609060101010101" pitchFamily="49" charset="-122"/>
            </a:endParaRPr>
          </a:p>
        </p:txBody>
      </p:sp>
      <p:sp>
        <p:nvSpPr>
          <p:cNvPr id="69" name="AutoShape 308"/>
          <p:cNvSpPr>
            <a:spLocks noChangeArrowheads="1"/>
          </p:cNvSpPr>
          <p:nvPr/>
        </p:nvSpPr>
        <p:spPr bwMode="auto">
          <a:xfrm>
            <a:off x="2800350" y="3015257"/>
            <a:ext cx="3355975" cy="2071688"/>
          </a:xfrm>
          <a:prstGeom prst="roundRect">
            <a:avLst>
              <a:gd name="adj" fmla="val 4093"/>
            </a:avLst>
          </a:prstGeom>
          <a:solidFill>
            <a:srgbClr val="FFFFFF"/>
          </a:solidFill>
          <a:ln w="19050" algn="ctr">
            <a:solidFill>
              <a:srgbClr val="6666FF"/>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ko-KR" altLang="en-US">
              <a:latin typeface="黑体" panose="02010609060101010101" pitchFamily="49" charset="-122"/>
              <a:ea typeface="Malgun Gothic" panose="020B0503020000020004" pitchFamily="34" charset="-127"/>
            </a:endParaRPr>
          </a:p>
        </p:txBody>
      </p:sp>
      <p:sp>
        <p:nvSpPr>
          <p:cNvPr id="70" name="AutoShape 318"/>
          <p:cNvSpPr>
            <a:spLocks noChangeArrowheads="1"/>
          </p:cNvSpPr>
          <p:nvPr/>
        </p:nvSpPr>
        <p:spPr bwMode="auto">
          <a:xfrm>
            <a:off x="3168650" y="3057167"/>
            <a:ext cx="2697163" cy="387668"/>
          </a:xfrm>
          <a:prstGeom prst="roundRect">
            <a:avLst>
              <a:gd name="adj" fmla="val 225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a:solidFill>
                  <a:schemeClr val="bg1"/>
                </a:solidFill>
                <a:latin typeface="黑体" panose="02010609060101010101" pitchFamily="49" charset="-122"/>
                <a:ea typeface="黑体" panose="02010609060101010101" pitchFamily="49" charset="-122"/>
              </a:rPr>
              <a:t>感知校园信息服务中心</a:t>
            </a:r>
          </a:p>
        </p:txBody>
      </p:sp>
      <p:grpSp>
        <p:nvGrpSpPr>
          <p:cNvPr id="71" name="Group 319"/>
          <p:cNvGrpSpPr>
            <a:grpSpLocks/>
          </p:cNvGrpSpPr>
          <p:nvPr/>
        </p:nvGrpSpPr>
        <p:grpSpPr bwMode="auto">
          <a:xfrm>
            <a:off x="3062288" y="3405782"/>
            <a:ext cx="833437" cy="1257300"/>
            <a:chOff x="1701" y="2142"/>
            <a:chExt cx="635" cy="744"/>
          </a:xfrm>
        </p:grpSpPr>
        <p:grpSp>
          <p:nvGrpSpPr>
            <p:cNvPr id="72" name="Group 320"/>
            <p:cNvGrpSpPr>
              <a:grpSpLocks/>
            </p:cNvGrpSpPr>
            <p:nvPr/>
          </p:nvGrpSpPr>
          <p:grpSpPr bwMode="auto">
            <a:xfrm>
              <a:off x="1698" y="2142"/>
              <a:ext cx="634" cy="726"/>
              <a:chOff x="1837" y="1888"/>
              <a:chExt cx="589" cy="726"/>
            </a:xfrm>
          </p:grpSpPr>
          <p:pic>
            <p:nvPicPr>
              <p:cNvPr id="74" name="Picture 3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 y="1888"/>
                <a:ext cx="499"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 name="Group 322"/>
              <p:cNvGrpSpPr>
                <a:grpSpLocks/>
              </p:cNvGrpSpPr>
              <p:nvPr/>
            </p:nvGrpSpPr>
            <p:grpSpPr bwMode="auto">
              <a:xfrm>
                <a:off x="1837" y="2069"/>
                <a:ext cx="435" cy="545"/>
                <a:chOff x="1882" y="1933"/>
                <a:chExt cx="435" cy="545"/>
              </a:xfrm>
            </p:grpSpPr>
            <p:pic>
              <p:nvPicPr>
                <p:cNvPr id="76" name="Picture 3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927" y="1933"/>
                  <a:ext cx="390"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AutoShape 324"/>
                <p:cNvSpPr>
                  <a:spLocks noChangeArrowheads="1"/>
                </p:cNvSpPr>
                <p:nvPr/>
              </p:nvSpPr>
              <p:spPr bwMode="auto">
                <a:xfrm>
                  <a:off x="1887" y="2205"/>
                  <a:ext cx="181" cy="272"/>
                </a:xfrm>
                <a:prstGeom prst="can">
                  <a:avLst>
                    <a:gd name="adj" fmla="val 37569"/>
                  </a:avLst>
                </a:prstGeom>
                <a:gradFill rotWithShape="1">
                  <a:gsLst>
                    <a:gs pos="0">
                      <a:srgbClr val="33CC33"/>
                    </a:gs>
                    <a:gs pos="50000">
                      <a:srgbClr val="FFFFFF"/>
                    </a:gs>
                    <a:gs pos="100000">
                      <a:srgbClr val="33CC33"/>
                    </a:gs>
                  </a:gsLst>
                  <a:lin ang="0" scaled="1"/>
                </a:gradFill>
                <a:ln w="9525">
                  <a:solidFill>
                    <a:srgbClr val="339966"/>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ko-KR" altLang="en-US">
                    <a:latin typeface="黑体" panose="02010609060101010101" pitchFamily="49" charset="-122"/>
                    <a:ea typeface="Malgun Gothic" panose="020B0503020000020004" pitchFamily="34" charset="-127"/>
                  </a:endParaRPr>
                </a:p>
              </p:txBody>
            </p:sp>
          </p:grpSp>
        </p:grpSp>
        <p:pic>
          <p:nvPicPr>
            <p:cNvPr id="73" name="Picture 3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2" y="2687"/>
              <a:ext cx="273"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AutoShape 326"/>
          <p:cNvSpPr>
            <a:spLocks noChangeArrowheads="1"/>
          </p:cNvSpPr>
          <p:nvPr/>
        </p:nvSpPr>
        <p:spPr bwMode="auto">
          <a:xfrm>
            <a:off x="3836988" y="5442545"/>
            <a:ext cx="2103437" cy="693737"/>
          </a:xfrm>
          <a:prstGeom prst="roundRect">
            <a:avLst>
              <a:gd name="adj" fmla="val 10056"/>
            </a:avLst>
          </a:prstGeom>
          <a:solidFill>
            <a:srgbClr val="FFFFFF"/>
          </a:solidFill>
          <a:ln w="19050" algn="ctr">
            <a:solidFill>
              <a:srgbClr val="6666FF"/>
            </a:solidFill>
            <a:round/>
            <a:headEnd/>
            <a:tailE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ko-KR" altLang="en-US" sz="1200">
              <a:solidFill>
                <a:srgbClr val="000000"/>
              </a:solidFill>
              <a:latin typeface="黑体" panose="02010609060101010101" pitchFamily="49" charset="-122"/>
              <a:ea typeface="Malgun Gothic" panose="020B0503020000020004" pitchFamily="34" charset="-127"/>
            </a:endParaRPr>
          </a:p>
          <a:p>
            <a:pPr algn="ctr" eaLnBrk="1" hangingPunct="1"/>
            <a:endParaRPr lang="en-US" altLang="ko-KR" sz="1200">
              <a:solidFill>
                <a:srgbClr val="000000"/>
              </a:solidFill>
              <a:latin typeface="黑体" panose="02010609060101010101" pitchFamily="49" charset="-122"/>
              <a:ea typeface="黑体" panose="02010609060101010101" pitchFamily="49" charset="-122"/>
            </a:endParaRPr>
          </a:p>
          <a:p>
            <a:pPr algn="ctr" eaLnBrk="1" hangingPunct="1"/>
            <a:r>
              <a:rPr lang="zh-CN" altLang="en-US" sz="1200">
                <a:solidFill>
                  <a:srgbClr val="000000"/>
                </a:solidFill>
                <a:latin typeface="黑体" panose="02010609060101010101" pitchFamily="49" charset="-122"/>
                <a:ea typeface="黑体" panose="02010609060101010101" pitchFamily="49" charset="-122"/>
              </a:rPr>
              <a:t>优化运行控制策略</a:t>
            </a:r>
          </a:p>
        </p:txBody>
      </p:sp>
      <p:sp>
        <p:nvSpPr>
          <p:cNvPr id="79" name="AutoShape 327"/>
          <p:cNvSpPr>
            <a:spLocks noChangeArrowheads="1"/>
          </p:cNvSpPr>
          <p:nvPr/>
        </p:nvSpPr>
        <p:spPr bwMode="auto">
          <a:xfrm>
            <a:off x="3911600" y="5471120"/>
            <a:ext cx="1884363" cy="327025"/>
          </a:xfrm>
          <a:prstGeom prst="roundRect">
            <a:avLst>
              <a:gd name="adj" fmla="val 280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a:solidFill>
                  <a:srgbClr val="FFFFFF"/>
                </a:solidFill>
                <a:latin typeface="黑体" panose="02010609060101010101" pitchFamily="49" charset="-122"/>
                <a:ea typeface="黑体" panose="02010609060101010101" pitchFamily="49" charset="-122"/>
              </a:rPr>
              <a:t>决策优化</a:t>
            </a:r>
            <a:endParaRPr lang="en-US" altLang="ko-KR" sz="1600">
              <a:solidFill>
                <a:srgbClr val="FFFFFF"/>
              </a:solidFill>
              <a:latin typeface="黑体" panose="02010609060101010101" pitchFamily="49" charset="-122"/>
              <a:ea typeface="黑体" panose="02010609060101010101" pitchFamily="49" charset="-122"/>
            </a:endParaRPr>
          </a:p>
        </p:txBody>
      </p:sp>
      <p:sp>
        <p:nvSpPr>
          <p:cNvPr id="80" name="AutoShape 328"/>
          <p:cNvSpPr>
            <a:spLocks noChangeArrowheads="1"/>
          </p:cNvSpPr>
          <p:nvPr/>
        </p:nvSpPr>
        <p:spPr bwMode="auto">
          <a:xfrm rot="10800000">
            <a:off x="2555875" y="5534620"/>
            <a:ext cx="1152525" cy="469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826 h 21600"/>
              <a:gd name="T14" fmla="*/ 17910 w 21600"/>
              <a:gd name="T15" fmla="*/ 16774 h 21600"/>
            </a:gdLst>
            <a:ahLst/>
            <a:cxnLst>
              <a:cxn ang="T8">
                <a:pos x="T0" y="T1"/>
              </a:cxn>
              <a:cxn ang="T9">
                <a:pos x="T2" y="T3"/>
              </a:cxn>
              <a:cxn ang="T10">
                <a:pos x="T4" y="T5"/>
              </a:cxn>
              <a:cxn ang="T11">
                <a:pos x="T6" y="T7"/>
              </a:cxn>
            </a:cxnLst>
            <a:rect l="T12" t="T13" r="T14" b="T15"/>
            <a:pathLst>
              <a:path w="21600" h="21600">
                <a:moveTo>
                  <a:pt x="14929" y="0"/>
                </a:moveTo>
                <a:lnTo>
                  <a:pt x="14929" y="4826"/>
                </a:lnTo>
                <a:lnTo>
                  <a:pt x="3375" y="4826"/>
                </a:lnTo>
                <a:lnTo>
                  <a:pt x="3375" y="16774"/>
                </a:lnTo>
                <a:lnTo>
                  <a:pt x="14929" y="16774"/>
                </a:lnTo>
                <a:lnTo>
                  <a:pt x="14929" y="21600"/>
                </a:lnTo>
                <a:lnTo>
                  <a:pt x="21600" y="10800"/>
                </a:lnTo>
                <a:close/>
              </a:path>
              <a:path w="21600" h="21600">
                <a:moveTo>
                  <a:pt x="1350" y="4826"/>
                </a:moveTo>
                <a:lnTo>
                  <a:pt x="1350" y="16774"/>
                </a:lnTo>
                <a:lnTo>
                  <a:pt x="2700" y="16774"/>
                </a:lnTo>
                <a:lnTo>
                  <a:pt x="2700" y="4826"/>
                </a:lnTo>
                <a:close/>
              </a:path>
              <a:path w="21600" h="21600">
                <a:moveTo>
                  <a:pt x="0" y="4826"/>
                </a:moveTo>
                <a:lnTo>
                  <a:pt x="0" y="16774"/>
                </a:lnTo>
                <a:lnTo>
                  <a:pt x="675" y="16774"/>
                </a:lnTo>
                <a:lnTo>
                  <a:pt x="675" y="4826"/>
                </a:lnTo>
                <a:close/>
              </a:path>
            </a:pathLst>
          </a:custGeom>
          <a:noFill/>
          <a:ln w="19050" algn="ctr">
            <a:solidFill>
              <a:srgbClr val="6666FF"/>
            </a:solidFill>
            <a:miter lim="800000"/>
            <a:headEnd/>
            <a:tailEnd/>
          </a:ln>
          <a:extLst/>
        </p:spPr>
        <p:txBody>
          <a:bodyPr rot="10800000" wrap="none" anchor="ctr"/>
          <a:lstStyle/>
          <a:p>
            <a:pPr algn="ctr" fontAlgn="auto">
              <a:spcBef>
                <a:spcPts val="0"/>
              </a:spcBef>
              <a:spcAft>
                <a:spcPts val="0"/>
              </a:spcAft>
              <a:defRPr/>
            </a:pPr>
            <a:r>
              <a:rPr lang="zh-CN" altLang="en-US" sz="1000" dirty="0">
                <a:solidFill>
                  <a:srgbClr val="000000"/>
                </a:solidFill>
                <a:latin typeface="黑体" panose="02010609060101010101" pitchFamily="49" charset="-122"/>
                <a:ea typeface="黑体" panose="02010609060101010101" pitchFamily="49" charset="-122"/>
              </a:rPr>
              <a:t>反馈</a:t>
            </a:r>
          </a:p>
        </p:txBody>
      </p:sp>
      <p:sp>
        <p:nvSpPr>
          <p:cNvPr id="81" name="TextBox 119"/>
          <p:cNvSpPr txBox="1">
            <a:spLocks noChangeArrowheads="1"/>
          </p:cNvSpPr>
          <p:nvPr/>
        </p:nvSpPr>
        <p:spPr bwMode="auto">
          <a:xfrm>
            <a:off x="1511300" y="5685432"/>
            <a:ext cx="717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900">
                <a:latin typeface="黑体" panose="02010609060101010101" pitchFamily="49" charset="-122"/>
                <a:ea typeface="黑体" panose="02010609060101010101" pitchFamily="49" charset="-122"/>
              </a:rPr>
              <a:t>物联网</a:t>
            </a:r>
            <a:endParaRPr kumimoji="1" lang="en-US" altLang="zh-CN" sz="900">
              <a:latin typeface="黑体" panose="02010609060101010101" pitchFamily="49" charset="-122"/>
              <a:ea typeface="黑体" panose="02010609060101010101" pitchFamily="49" charset="-122"/>
            </a:endParaRPr>
          </a:p>
          <a:p>
            <a:pPr algn="ctr" eaLnBrk="1" hangingPunct="1"/>
            <a:r>
              <a:rPr kumimoji="1" lang="zh-CN" altLang="en-US" sz="900">
                <a:latin typeface="黑体" panose="02010609060101010101" pitchFamily="49" charset="-122"/>
                <a:ea typeface="黑体" panose="02010609060101010101" pitchFamily="49" charset="-122"/>
              </a:rPr>
              <a:t>网关</a:t>
            </a:r>
            <a:endParaRPr kumimoji="1" lang="ko-KR" altLang="en-US" sz="900">
              <a:latin typeface="黑体" panose="02010609060101010101" pitchFamily="49" charset="-122"/>
              <a:ea typeface="Malgun Gothic" panose="020B0503020000020004" pitchFamily="34" charset="-127"/>
            </a:endParaRPr>
          </a:p>
        </p:txBody>
      </p:sp>
      <p:cxnSp>
        <p:nvCxnSpPr>
          <p:cNvPr id="82" name="AutoShape 224"/>
          <p:cNvCxnSpPr>
            <a:cxnSpLocks noChangeShapeType="1"/>
            <a:endCxn id="69" idx="1"/>
          </p:cNvCxnSpPr>
          <p:nvPr/>
        </p:nvCxnSpPr>
        <p:spPr bwMode="auto">
          <a:xfrm>
            <a:off x="1973263" y="2964457"/>
            <a:ext cx="817562" cy="1087438"/>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cxnSp>
        <p:nvCxnSpPr>
          <p:cNvPr id="83" name="AutoShape 224"/>
          <p:cNvCxnSpPr>
            <a:cxnSpLocks noChangeShapeType="1"/>
            <a:endCxn id="69" idx="1"/>
          </p:cNvCxnSpPr>
          <p:nvPr/>
        </p:nvCxnSpPr>
        <p:spPr bwMode="auto">
          <a:xfrm>
            <a:off x="1736725" y="3488332"/>
            <a:ext cx="1054100" cy="563563"/>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cxnSp>
        <p:nvCxnSpPr>
          <p:cNvPr id="84" name="AutoShape 224"/>
          <p:cNvCxnSpPr>
            <a:cxnSpLocks noChangeShapeType="1"/>
            <a:endCxn id="69" idx="1"/>
          </p:cNvCxnSpPr>
          <p:nvPr/>
        </p:nvCxnSpPr>
        <p:spPr bwMode="auto">
          <a:xfrm>
            <a:off x="1727200" y="3866157"/>
            <a:ext cx="1063625" cy="185738"/>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cxnSp>
        <p:nvCxnSpPr>
          <p:cNvPr id="85" name="AutoShape 224"/>
          <p:cNvCxnSpPr>
            <a:cxnSpLocks noChangeShapeType="1"/>
            <a:endCxn id="69" idx="1"/>
          </p:cNvCxnSpPr>
          <p:nvPr/>
        </p:nvCxnSpPr>
        <p:spPr bwMode="auto">
          <a:xfrm flipV="1">
            <a:off x="1746250" y="4051895"/>
            <a:ext cx="1044575" cy="360362"/>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cxnSp>
        <p:nvCxnSpPr>
          <p:cNvPr id="86" name="AutoShape 224"/>
          <p:cNvCxnSpPr>
            <a:cxnSpLocks noChangeShapeType="1"/>
            <a:endCxn id="69" idx="1"/>
          </p:cNvCxnSpPr>
          <p:nvPr/>
        </p:nvCxnSpPr>
        <p:spPr bwMode="auto">
          <a:xfrm flipV="1">
            <a:off x="1727200" y="4051895"/>
            <a:ext cx="1063625" cy="808037"/>
          </a:xfrm>
          <a:prstGeom prst="curvedConnector3">
            <a:avLst>
              <a:gd name="adj1" fmla="val 52389"/>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cxnSp>
        <p:nvCxnSpPr>
          <p:cNvPr id="87" name="AutoShape 224"/>
          <p:cNvCxnSpPr>
            <a:cxnSpLocks noChangeShapeType="1"/>
            <a:endCxn id="69" idx="1"/>
          </p:cNvCxnSpPr>
          <p:nvPr/>
        </p:nvCxnSpPr>
        <p:spPr bwMode="auto">
          <a:xfrm flipV="1">
            <a:off x="1973263" y="4051895"/>
            <a:ext cx="817562" cy="1344612"/>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sp>
        <p:nvSpPr>
          <p:cNvPr id="88" name="Rectangle 226"/>
          <p:cNvSpPr>
            <a:spLocks noChangeArrowheads="1"/>
          </p:cNvSpPr>
          <p:nvPr/>
        </p:nvSpPr>
        <p:spPr bwMode="auto">
          <a:xfrm>
            <a:off x="2171700" y="1713507"/>
            <a:ext cx="239713" cy="4521200"/>
          </a:xfrm>
          <a:prstGeom prst="rect">
            <a:avLst/>
          </a:prstGeom>
          <a:gradFill rotWithShape="1">
            <a:gsLst>
              <a:gs pos="0">
                <a:srgbClr val="C0C0C0"/>
              </a:gs>
              <a:gs pos="50000">
                <a:srgbClr val="FFFFFF"/>
              </a:gs>
              <a:gs pos="100000">
                <a:srgbClr val="C0C0C0"/>
              </a:gs>
            </a:gsLst>
            <a:lin ang="0" scaled="1"/>
          </a:gradFill>
          <a:ln w="9525">
            <a:solidFill>
              <a:srgbClr val="FFFFFF"/>
            </a:solidFill>
            <a:miter lim="800000"/>
            <a:headEnd/>
            <a:tailEnd/>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000">
                <a:solidFill>
                  <a:srgbClr val="6666FF"/>
                </a:solidFill>
                <a:latin typeface="黑体" panose="02010609060101010101" pitchFamily="49" charset="-122"/>
                <a:ea typeface="黑体" panose="02010609060101010101" pitchFamily="49" charset="-122"/>
              </a:rPr>
              <a:t>校园网（有线、无线）  物联网</a:t>
            </a:r>
          </a:p>
        </p:txBody>
      </p:sp>
      <p:sp>
        <p:nvSpPr>
          <p:cNvPr id="89" name="AutoShape 264"/>
          <p:cNvSpPr>
            <a:spLocks noChangeArrowheads="1"/>
          </p:cNvSpPr>
          <p:nvPr/>
        </p:nvSpPr>
        <p:spPr bwMode="auto">
          <a:xfrm>
            <a:off x="3883025" y="1286470"/>
            <a:ext cx="1190625" cy="339725"/>
          </a:xfrm>
          <a:prstGeom prst="roundRect">
            <a:avLst>
              <a:gd name="adj" fmla="val 280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a:solidFill>
                  <a:srgbClr val="FFFFFF"/>
                </a:solidFill>
                <a:latin typeface="黑体" panose="02010609060101010101" pitchFamily="49" charset="-122"/>
                <a:ea typeface="黑体" panose="02010609060101010101" pitchFamily="49" charset="-122"/>
              </a:rPr>
              <a:t>处理</a:t>
            </a:r>
            <a:endParaRPr lang="en-US" altLang="ko-KR">
              <a:solidFill>
                <a:srgbClr val="FFFFFF"/>
              </a:solidFill>
              <a:latin typeface="黑体" panose="02010609060101010101" pitchFamily="49" charset="-122"/>
              <a:ea typeface="黑体" panose="02010609060101010101" pitchFamily="49" charset="-122"/>
            </a:endParaRPr>
          </a:p>
        </p:txBody>
      </p:sp>
      <p:sp>
        <p:nvSpPr>
          <p:cNvPr id="90" name="AutoShape 264"/>
          <p:cNvSpPr>
            <a:spLocks noChangeArrowheads="1"/>
          </p:cNvSpPr>
          <p:nvPr/>
        </p:nvSpPr>
        <p:spPr bwMode="auto">
          <a:xfrm>
            <a:off x="6877050" y="1286470"/>
            <a:ext cx="1190625" cy="339725"/>
          </a:xfrm>
          <a:prstGeom prst="roundRect">
            <a:avLst>
              <a:gd name="adj" fmla="val 280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a:solidFill>
                  <a:srgbClr val="FFFFFF"/>
                </a:solidFill>
                <a:latin typeface="黑体" panose="02010609060101010101" pitchFamily="49" charset="-122"/>
                <a:ea typeface="黑体" panose="02010609060101010101" pitchFamily="49" charset="-122"/>
              </a:rPr>
              <a:t>应用</a:t>
            </a:r>
            <a:endParaRPr lang="en-US" altLang="ko-KR">
              <a:solidFill>
                <a:srgbClr val="FFFFFF"/>
              </a:solidFill>
              <a:latin typeface="黑体" panose="02010609060101010101" pitchFamily="49" charset="-122"/>
              <a:ea typeface="黑体" panose="02010609060101010101" pitchFamily="49" charset="-122"/>
            </a:endParaRPr>
          </a:p>
        </p:txBody>
      </p:sp>
      <p:sp>
        <p:nvSpPr>
          <p:cNvPr id="91" name="右箭头 90"/>
          <p:cNvSpPr>
            <a:spLocks noChangeArrowheads="1"/>
          </p:cNvSpPr>
          <p:nvPr/>
        </p:nvSpPr>
        <p:spPr bwMode="auto">
          <a:xfrm>
            <a:off x="1622425" y="1286470"/>
            <a:ext cx="336550" cy="263525"/>
          </a:xfrm>
          <a:prstGeom prst="rightArrow">
            <a:avLst>
              <a:gd name="adj1" fmla="val 50000"/>
              <a:gd name="adj2" fmla="val 49784"/>
            </a:avLst>
          </a:prstGeom>
          <a:noFill/>
          <a:ln w="19050" algn="ctr">
            <a:solidFill>
              <a:srgbClr val="6666FF"/>
            </a:solidFill>
            <a:miter lim="800000"/>
            <a:headEnd/>
            <a:tailEnd/>
          </a:ln>
        </p:spPr>
        <p:txBody>
          <a:bodyPr wrap="none" anchor="ctr"/>
          <a:lstStyle/>
          <a:p>
            <a:pPr algn="ctr" fontAlgn="auto">
              <a:spcBef>
                <a:spcPts val="0"/>
              </a:spcBef>
              <a:spcAft>
                <a:spcPts val="0"/>
              </a:spcAft>
              <a:defRPr/>
            </a:pPr>
            <a:endParaRPr lang="zh-CN" altLang="en-US" sz="1000">
              <a:solidFill>
                <a:srgbClr val="000000"/>
              </a:solidFill>
              <a:latin typeface="黑体" panose="02010609060101010101" pitchFamily="49" charset="-122"/>
              <a:ea typeface="黑体" panose="02010609060101010101" pitchFamily="49" charset="-122"/>
            </a:endParaRPr>
          </a:p>
        </p:txBody>
      </p:sp>
      <p:sp>
        <p:nvSpPr>
          <p:cNvPr id="92" name="右箭头 91"/>
          <p:cNvSpPr>
            <a:spLocks noChangeArrowheads="1"/>
          </p:cNvSpPr>
          <p:nvPr/>
        </p:nvSpPr>
        <p:spPr bwMode="auto">
          <a:xfrm>
            <a:off x="3186113" y="1286470"/>
            <a:ext cx="336550" cy="263525"/>
          </a:xfrm>
          <a:prstGeom prst="rightArrow">
            <a:avLst>
              <a:gd name="adj1" fmla="val 50000"/>
              <a:gd name="adj2" fmla="val 49784"/>
            </a:avLst>
          </a:prstGeom>
          <a:noFill/>
          <a:ln w="19050" algn="ctr">
            <a:solidFill>
              <a:srgbClr val="6666FF"/>
            </a:solidFill>
            <a:miter lim="800000"/>
            <a:headEnd/>
            <a:tailEnd/>
          </a:ln>
        </p:spPr>
        <p:txBody>
          <a:bodyPr wrap="none" anchor="ctr"/>
          <a:lstStyle/>
          <a:p>
            <a:pPr algn="ctr" fontAlgn="auto">
              <a:spcBef>
                <a:spcPts val="0"/>
              </a:spcBef>
              <a:spcAft>
                <a:spcPts val="0"/>
              </a:spcAft>
              <a:defRPr/>
            </a:pPr>
            <a:endParaRPr lang="zh-CN" altLang="en-US" sz="1000">
              <a:solidFill>
                <a:srgbClr val="000000"/>
              </a:solidFill>
              <a:latin typeface="黑体" panose="02010609060101010101" pitchFamily="49" charset="-122"/>
              <a:ea typeface="黑体" panose="02010609060101010101" pitchFamily="49" charset="-122"/>
            </a:endParaRPr>
          </a:p>
        </p:txBody>
      </p:sp>
      <p:sp>
        <p:nvSpPr>
          <p:cNvPr id="93" name="右箭头 92"/>
          <p:cNvSpPr>
            <a:spLocks noChangeArrowheads="1"/>
          </p:cNvSpPr>
          <p:nvPr/>
        </p:nvSpPr>
        <p:spPr bwMode="auto">
          <a:xfrm>
            <a:off x="5873750" y="1286470"/>
            <a:ext cx="336550" cy="263525"/>
          </a:xfrm>
          <a:prstGeom prst="rightArrow">
            <a:avLst>
              <a:gd name="adj1" fmla="val 50000"/>
              <a:gd name="adj2" fmla="val 49784"/>
            </a:avLst>
          </a:prstGeom>
          <a:noFill/>
          <a:ln w="19050" algn="ctr">
            <a:solidFill>
              <a:srgbClr val="6666FF"/>
            </a:solidFill>
            <a:miter lim="800000"/>
            <a:headEnd/>
            <a:tailEnd/>
          </a:ln>
        </p:spPr>
        <p:txBody>
          <a:bodyPr wrap="none" anchor="ctr"/>
          <a:lstStyle/>
          <a:p>
            <a:pPr algn="ctr" fontAlgn="auto">
              <a:spcBef>
                <a:spcPts val="0"/>
              </a:spcBef>
              <a:spcAft>
                <a:spcPts val="0"/>
              </a:spcAft>
              <a:defRPr/>
            </a:pPr>
            <a:endParaRPr lang="zh-CN" altLang="en-US" sz="1000">
              <a:solidFill>
                <a:srgbClr val="000000"/>
              </a:solidFill>
              <a:latin typeface="黑体" panose="02010609060101010101" pitchFamily="49" charset="-122"/>
              <a:ea typeface="黑体" panose="02010609060101010101" pitchFamily="49" charset="-122"/>
            </a:endParaRPr>
          </a:p>
        </p:txBody>
      </p:sp>
      <p:sp>
        <p:nvSpPr>
          <p:cNvPr id="94" name="云形 93"/>
          <p:cNvSpPr/>
          <p:nvPr/>
        </p:nvSpPr>
        <p:spPr>
          <a:xfrm>
            <a:off x="2484438" y="1697027"/>
            <a:ext cx="1128712" cy="983873"/>
          </a:xfrm>
          <a:prstGeom prst="cloud">
            <a:avLst/>
          </a:prstGeom>
          <a:solidFill>
            <a:srgbClr val="6666FF"/>
          </a:solidFill>
          <a:ln>
            <a:noFill/>
          </a:ln>
        </p:spPr>
        <p:txBody>
          <a:bodyPr anchor="ctr">
            <a:spAutoFit/>
          </a:bodyPr>
          <a:lstStyle/>
          <a:p>
            <a:pPr algn="ctr">
              <a:defRPr/>
            </a:pPr>
            <a:r>
              <a:rPr lang="zh-CN" altLang="en-US" sz="1200">
                <a:solidFill>
                  <a:schemeClr val="bg1"/>
                </a:solidFill>
                <a:latin typeface="黑体" panose="02010609060101010101" pitchFamily="49" charset="-122"/>
                <a:ea typeface="黑体" panose="02010609060101010101" pitchFamily="49" charset="-122"/>
              </a:rPr>
              <a:t>业务侧管理平台</a:t>
            </a:r>
          </a:p>
        </p:txBody>
      </p:sp>
      <p:sp>
        <p:nvSpPr>
          <p:cNvPr id="95" name="云形 94"/>
          <p:cNvSpPr/>
          <p:nvPr/>
        </p:nvSpPr>
        <p:spPr>
          <a:xfrm>
            <a:off x="3779838" y="1552565"/>
            <a:ext cx="1128712" cy="983873"/>
          </a:xfrm>
          <a:prstGeom prst="cloud">
            <a:avLst/>
          </a:prstGeom>
          <a:solidFill>
            <a:srgbClr val="6666FF"/>
          </a:solidFill>
          <a:ln>
            <a:noFill/>
          </a:ln>
        </p:spPr>
        <p:txBody>
          <a:bodyPr anchor="ctr">
            <a:spAutoFit/>
          </a:bodyPr>
          <a:lstStyle/>
          <a:p>
            <a:pPr algn="ctr">
              <a:defRPr/>
            </a:pPr>
            <a:r>
              <a:rPr lang="zh-CN" altLang="en-US" sz="1200">
                <a:solidFill>
                  <a:schemeClr val="bg1"/>
                </a:solidFill>
                <a:latin typeface="黑体" panose="02010609060101010101" pitchFamily="49" charset="-122"/>
                <a:ea typeface="黑体" panose="02010609060101010101" pitchFamily="49" charset="-122"/>
              </a:rPr>
              <a:t>学校级服务平台</a:t>
            </a:r>
          </a:p>
        </p:txBody>
      </p:sp>
      <p:sp>
        <p:nvSpPr>
          <p:cNvPr id="96" name="云形 95"/>
          <p:cNvSpPr/>
          <p:nvPr/>
        </p:nvSpPr>
        <p:spPr>
          <a:xfrm>
            <a:off x="4932363" y="1697027"/>
            <a:ext cx="1439862" cy="983873"/>
          </a:xfrm>
          <a:prstGeom prst="cloud">
            <a:avLst/>
          </a:prstGeom>
          <a:solidFill>
            <a:srgbClr val="6666FF"/>
          </a:solidFill>
          <a:ln>
            <a:noFill/>
          </a:ln>
        </p:spPr>
        <p:txBody>
          <a:bodyPr anchor="ctr">
            <a:spAutoFit/>
          </a:bodyPr>
          <a:lstStyle/>
          <a:p>
            <a:pPr algn="ctr">
              <a:defRPr/>
            </a:pPr>
            <a:r>
              <a:rPr lang="zh-CN" altLang="en-US" sz="1200">
                <a:solidFill>
                  <a:schemeClr val="bg1"/>
                </a:solidFill>
                <a:latin typeface="黑体" panose="02010609060101010101" pitchFamily="49" charset="-122"/>
                <a:ea typeface="黑体" panose="02010609060101010101" pitchFamily="49" charset="-122"/>
              </a:rPr>
              <a:t>师生侧信息推送平台</a:t>
            </a:r>
          </a:p>
        </p:txBody>
      </p:sp>
      <p:sp>
        <p:nvSpPr>
          <p:cNvPr id="97" name="AutoShape 318"/>
          <p:cNvSpPr>
            <a:spLocks noChangeArrowheads="1"/>
          </p:cNvSpPr>
          <p:nvPr/>
        </p:nvSpPr>
        <p:spPr bwMode="auto">
          <a:xfrm>
            <a:off x="3155950" y="4663717"/>
            <a:ext cx="2697163" cy="387668"/>
          </a:xfrm>
          <a:prstGeom prst="roundRect">
            <a:avLst>
              <a:gd name="adj" fmla="val 22523"/>
            </a:avLst>
          </a:prstGeom>
          <a:solidFill>
            <a:srgbClr val="6666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a:solidFill>
                  <a:srgbClr val="FFFFFF"/>
                </a:solidFill>
                <a:latin typeface="黑体" panose="02010609060101010101" pitchFamily="49" charset="-122"/>
                <a:ea typeface="黑体" panose="02010609060101010101" pitchFamily="49" charset="-122"/>
              </a:rPr>
              <a:t>感知校园数据中心</a:t>
            </a:r>
          </a:p>
        </p:txBody>
      </p:sp>
      <p:sp>
        <p:nvSpPr>
          <p:cNvPr id="98" name="右箭头 97"/>
          <p:cNvSpPr>
            <a:spLocks noChangeArrowheads="1"/>
          </p:cNvSpPr>
          <p:nvPr/>
        </p:nvSpPr>
        <p:spPr bwMode="auto">
          <a:xfrm rot="5400000">
            <a:off x="4750594" y="5141714"/>
            <a:ext cx="304800" cy="258762"/>
          </a:xfrm>
          <a:prstGeom prst="rightArrow">
            <a:avLst>
              <a:gd name="adj1" fmla="val 50000"/>
              <a:gd name="adj2" fmla="val 49952"/>
            </a:avLst>
          </a:prstGeom>
          <a:noFill/>
          <a:ln w="19050" algn="ctr">
            <a:solidFill>
              <a:srgbClr val="6666FF"/>
            </a:solidFill>
            <a:miter lim="800000"/>
            <a:headEnd/>
            <a:tailEnd/>
          </a:ln>
        </p:spPr>
        <p:txBody>
          <a:bodyPr rot="10800000" vert="eaVert" wrap="none" anchor="ctr"/>
          <a:lstStyle/>
          <a:p>
            <a:pPr algn="ctr" fontAlgn="auto">
              <a:spcBef>
                <a:spcPts val="0"/>
              </a:spcBef>
              <a:spcAft>
                <a:spcPts val="0"/>
              </a:spcAft>
              <a:defRPr/>
            </a:pPr>
            <a:endParaRPr lang="zh-CN" altLang="en-US" sz="1000">
              <a:solidFill>
                <a:srgbClr val="000000"/>
              </a:solidFill>
              <a:latin typeface="黑体" panose="02010609060101010101" pitchFamily="49" charset="-122"/>
              <a:ea typeface="黑体" panose="02010609060101010101" pitchFamily="49" charset="-122"/>
            </a:endParaRPr>
          </a:p>
        </p:txBody>
      </p:sp>
      <p:sp>
        <p:nvSpPr>
          <p:cNvPr id="99" name="AutoShape 311"/>
          <p:cNvSpPr>
            <a:spLocks noChangeArrowheads="1"/>
          </p:cNvSpPr>
          <p:nvPr/>
        </p:nvSpPr>
        <p:spPr bwMode="auto">
          <a:xfrm>
            <a:off x="3879850" y="3613745"/>
            <a:ext cx="1966913" cy="250825"/>
          </a:xfrm>
          <a:prstGeom prst="flowChartAlternateProcess">
            <a:avLst/>
          </a:prstGeom>
          <a:solidFill>
            <a:srgbClr val="808080"/>
          </a:soli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黑体" panose="02010609060101010101" pitchFamily="49" charset="-122"/>
                <a:ea typeface="黑体" panose="02010609060101010101" pitchFamily="49" charset="-122"/>
              </a:rPr>
              <a:t>校园综合服务系统</a:t>
            </a:r>
          </a:p>
        </p:txBody>
      </p:sp>
      <p:sp>
        <p:nvSpPr>
          <p:cNvPr id="100" name="AutoShape 311"/>
          <p:cNvSpPr>
            <a:spLocks noChangeArrowheads="1"/>
          </p:cNvSpPr>
          <p:nvPr/>
        </p:nvSpPr>
        <p:spPr bwMode="auto">
          <a:xfrm>
            <a:off x="3886200" y="3982045"/>
            <a:ext cx="971550" cy="252412"/>
          </a:xfrm>
          <a:prstGeom prst="flowChartAlternateProcess">
            <a:avLst/>
          </a:prstGeom>
          <a:solidFill>
            <a:srgbClr val="808080"/>
          </a:solidFill>
          <a:ln w="9525">
            <a:solidFill>
              <a:srgbClr val="C0C0C0"/>
            </a:solidFill>
            <a:miter lim="800000"/>
            <a:headEnd/>
            <a:tailEnd/>
          </a:ln>
        </p:spPr>
        <p:txBody>
          <a:bodyPr wrap="none" anchor="ctr"/>
          <a:lstStyle/>
          <a:p>
            <a:pPr algn="ctr" fontAlgn="auto">
              <a:spcBef>
                <a:spcPts val="0"/>
              </a:spcBef>
              <a:spcAft>
                <a:spcPts val="0"/>
              </a:spcAft>
              <a:defRPr/>
            </a:pPr>
            <a:r>
              <a:rPr lang="zh-CN" altLang="en-US" sz="1200" dirty="0">
                <a:solidFill>
                  <a:srgbClr val="FFFFFF"/>
                </a:solidFill>
                <a:latin typeface="黑体" panose="02010609060101010101" pitchFamily="49" charset="-122"/>
                <a:ea typeface="黑体" panose="02010609060101010101" pitchFamily="49" charset="-122"/>
              </a:rPr>
              <a:t>能效管理系统</a:t>
            </a:r>
          </a:p>
        </p:txBody>
      </p:sp>
      <p:sp>
        <p:nvSpPr>
          <p:cNvPr id="101" name="AutoShape 311"/>
          <p:cNvSpPr>
            <a:spLocks noChangeArrowheads="1"/>
          </p:cNvSpPr>
          <p:nvPr/>
        </p:nvSpPr>
        <p:spPr bwMode="auto">
          <a:xfrm>
            <a:off x="4884738" y="4356695"/>
            <a:ext cx="971550" cy="252412"/>
          </a:xfrm>
          <a:prstGeom prst="flowChartAlternateProcess">
            <a:avLst/>
          </a:prstGeom>
          <a:solidFill>
            <a:srgbClr val="808080"/>
          </a:solidFill>
          <a:ln w="9525">
            <a:solidFill>
              <a:srgbClr val="C0C0C0"/>
            </a:solidFill>
            <a:miter lim="800000"/>
            <a:headEnd/>
            <a:tailEnd/>
          </a:ln>
        </p:spPr>
        <p:txBody>
          <a:bodyPr wrap="none" anchor="ctr"/>
          <a:lstStyle/>
          <a:p>
            <a:pPr algn="ctr" fontAlgn="auto">
              <a:spcBef>
                <a:spcPts val="0"/>
              </a:spcBef>
              <a:spcAft>
                <a:spcPts val="0"/>
              </a:spcAft>
              <a:defRPr/>
            </a:pPr>
            <a:r>
              <a:rPr lang="zh-CN" altLang="en-US" sz="1200" dirty="0">
                <a:solidFill>
                  <a:srgbClr val="FFFFFF"/>
                </a:solidFill>
                <a:latin typeface="黑体" panose="02010609060101010101" pitchFamily="49" charset="-122"/>
                <a:ea typeface="黑体" panose="02010609060101010101" pitchFamily="49" charset="-122"/>
              </a:rPr>
              <a:t>可扩展应用</a:t>
            </a:r>
          </a:p>
        </p:txBody>
      </p:sp>
      <p:sp>
        <p:nvSpPr>
          <p:cNvPr id="102" name="AutoShape 311"/>
          <p:cNvSpPr>
            <a:spLocks noChangeArrowheads="1"/>
          </p:cNvSpPr>
          <p:nvPr/>
        </p:nvSpPr>
        <p:spPr bwMode="auto">
          <a:xfrm>
            <a:off x="3865563" y="4363045"/>
            <a:ext cx="971550" cy="252412"/>
          </a:xfrm>
          <a:prstGeom prst="flowChartAlternateProcess">
            <a:avLst/>
          </a:prstGeom>
          <a:solidFill>
            <a:srgbClr val="808080"/>
          </a:soli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黑体" panose="02010609060101010101" pitchFamily="49" charset="-122"/>
                <a:ea typeface="黑体" panose="02010609060101010101" pitchFamily="49" charset="-122"/>
              </a:rPr>
              <a:t>设备感知系统</a:t>
            </a:r>
          </a:p>
        </p:txBody>
      </p:sp>
      <p:sp>
        <p:nvSpPr>
          <p:cNvPr id="103" name="AutoShape 311"/>
          <p:cNvSpPr>
            <a:spLocks noChangeArrowheads="1"/>
          </p:cNvSpPr>
          <p:nvPr/>
        </p:nvSpPr>
        <p:spPr bwMode="auto">
          <a:xfrm>
            <a:off x="4875213" y="3983632"/>
            <a:ext cx="971550" cy="252413"/>
          </a:xfrm>
          <a:prstGeom prst="flowChartAlternateProcess">
            <a:avLst/>
          </a:prstGeom>
          <a:solidFill>
            <a:srgbClr val="808080"/>
          </a:solidFill>
          <a:ln w="9525">
            <a:solidFill>
              <a:srgbClr val="C0C0C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黑体" panose="02010609060101010101" pitchFamily="49" charset="-122"/>
                <a:ea typeface="黑体" panose="02010609060101010101" pitchFamily="49" charset="-122"/>
              </a:rPr>
              <a:t>安防管理系统</a:t>
            </a:r>
          </a:p>
        </p:txBody>
      </p:sp>
      <p:cxnSp>
        <p:nvCxnSpPr>
          <p:cNvPr id="104" name="AutoShape 266"/>
          <p:cNvCxnSpPr>
            <a:cxnSpLocks noChangeShapeType="1"/>
          </p:cNvCxnSpPr>
          <p:nvPr/>
        </p:nvCxnSpPr>
        <p:spPr bwMode="auto">
          <a:xfrm flipV="1">
            <a:off x="6477000" y="1902420"/>
            <a:ext cx="188913" cy="25400"/>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sp>
        <p:nvSpPr>
          <p:cNvPr id="105" name="TextBox 172"/>
          <p:cNvSpPr txBox="1">
            <a:spLocks noChangeArrowheads="1"/>
          </p:cNvSpPr>
          <p:nvPr/>
        </p:nvSpPr>
        <p:spPr bwMode="auto">
          <a:xfrm>
            <a:off x="6877050" y="1934170"/>
            <a:ext cx="1492250" cy="3365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a:solidFill>
                  <a:srgbClr val="FFFF00"/>
                </a:solidFill>
                <a:latin typeface="黑体" panose="02010609060101010101" pitchFamily="49" charset="-122"/>
                <a:ea typeface="黑体" panose="02010609060101010101" pitchFamily="49" charset="-122"/>
              </a:rPr>
              <a:t>学校管理层</a:t>
            </a:r>
          </a:p>
        </p:txBody>
      </p:sp>
      <p:sp>
        <p:nvSpPr>
          <p:cNvPr id="106" name="AutoShape 267"/>
          <p:cNvSpPr>
            <a:spLocks noChangeArrowheads="1"/>
          </p:cNvSpPr>
          <p:nvPr/>
        </p:nvSpPr>
        <p:spPr bwMode="auto">
          <a:xfrm>
            <a:off x="6678613" y="4059832"/>
            <a:ext cx="1814512" cy="1835150"/>
          </a:xfrm>
          <a:prstGeom prst="roundRect">
            <a:avLst>
              <a:gd name="adj" fmla="val 5509"/>
            </a:avLst>
          </a:prstGeom>
          <a:solidFill>
            <a:srgbClr val="FFFFFF"/>
          </a:solidFill>
          <a:ln w="19050" algn="ctr">
            <a:solidFill>
              <a:srgbClr val="6666FF"/>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ko-KR" altLang="en-US">
              <a:latin typeface="黑体" panose="02010609060101010101" pitchFamily="49" charset="-122"/>
              <a:ea typeface="Malgun Gothic" panose="020B0503020000020004" pitchFamily="34" charset="-127"/>
            </a:endParaRPr>
          </a:p>
        </p:txBody>
      </p:sp>
      <p:pic>
        <p:nvPicPr>
          <p:cNvPr id="10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5438" y="2342157"/>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1788" y="3351807"/>
            <a:ext cx="3873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1788" y="3797895"/>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1150" y="4291607"/>
            <a:ext cx="3857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1788" y="4821832"/>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5438" y="5302845"/>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5438" y="2870795"/>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750" y="1794470"/>
            <a:ext cx="279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750" y="2311995"/>
            <a:ext cx="2746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750" y="2815232"/>
            <a:ext cx="2651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7750" y="3320057"/>
            <a:ext cx="269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750" y="3821707"/>
            <a:ext cx="242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Text Box 230"/>
          <p:cNvSpPr txBox="1">
            <a:spLocks noChangeArrowheads="1"/>
          </p:cNvSpPr>
          <p:nvPr/>
        </p:nvSpPr>
        <p:spPr bwMode="auto">
          <a:xfrm>
            <a:off x="468313" y="1807170"/>
            <a:ext cx="574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能源</a:t>
            </a:r>
          </a:p>
        </p:txBody>
      </p:sp>
      <p:sp>
        <p:nvSpPr>
          <p:cNvPr id="120" name="Text Box 230"/>
          <p:cNvSpPr txBox="1">
            <a:spLocks noChangeArrowheads="1"/>
          </p:cNvSpPr>
          <p:nvPr/>
        </p:nvSpPr>
        <p:spPr bwMode="auto">
          <a:xfrm>
            <a:off x="606425" y="2324695"/>
            <a:ext cx="215900" cy="276225"/>
          </a:xfrm>
          <a:prstGeom prst="rect">
            <a:avLst/>
          </a:prstGeom>
          <a:noFill/>
          <a:ln>
            <a:noFill/>
          </a:ln>
          <a:extLst/>
        </p:spPr>
        <p:txBody>
          <a:bodyPr anchor="ctr">
            <a:spAutoFit/>
          </a:bodyPr>
          <a:lstStyle>
            <a:lvl1pPr eaLnBrk="0" hangingPunct="0">
              <a:defRPr kumimoji="1">
                <a:solidFill>
                  <a:schemeClr val="tx1"/>
                </a:solidFill>
                <a:latin typeface="HY견고딕" pitchFamily="18" charset="-127"/>
                <a:ea typeface="굴림" pitchFamily="34" charset="-127"/>
              </a:defRPr>
            </a:lvl1pPr>
            <a:lvl2pPr marL="742950" indent="-285750" eaLnBrk="0" hangingPunct="0">
              <a:defRPr kumimoji="1">
                <a:solidFill>
                  <a:schemeClr val="tx1"/>
                </a:solidFill>
                <a:latin typeface="HY견고딕" pitchFamily="18" charset="-127"/>
                <a:ea typeface="굴림" pitchFamily="34" charset="-127"/>
              </a:defRPr>
            </a:lvl2pPr>
            <a:lvl3pPr marL="1143000" indent="-228600" eaLnBrk="0" hangingPunct="0">
              <a:defRPr kumimoji="1">
                <a:solidFill>
                  <a:schemeClr val="tx1"/>
                </a:solidFill>
                <a:latin typeface="HY견고딕" pitchFamily="18" charset="-127"/>
                <a:ea typeface="굴림" pitchFamily="34" charset="-127"/>
              </a:defRPr>
            </a:lvl3pPr>
            <a:lvl4pPr marL="1600200" indent="-228600" eaLnBrk="0" hangingPunct="0">
              <a:defRPr kumimoji="1">
                <a:solidFill>
                  <a:schemeClr val="tx1"/>
                </a:solidFill>
                <a:latin typeface="HY견고딕" pitchFamily="18" charset="-127"/>
                <a:ea typeface="굴림" pitchFamily="34" charset="-127"/>
              </a:defRPr>
            </a:lvl4pPr>
            <a:lvl5pPr marL="2057400" indent="-228600" eaLnBrk="0" hangingPunct="0">
              <a:defRPr kumimoji="1">
                <a:solidFill>
                  <a:schemeClr val="tx1"/>
                </a:solidFill>
                <a:latin typeface="HY견고딕" pitchFamily="18"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HY견고딕" pitchFamily="18" charset="-127"/>
                <a:ea typeface="굴림" pitchFamily="34" charset="-127"/>
              </a:defRPr>
            </a:lvl9pPr>
          </a:lstStyle>
          <a:p>
            <a:pPr algn="r" eaLnBrk="1" fontAlgn="auto" hangingPunct="1">
              <a:spcBef>
                <a:spcPts val="0"/>
              </a:spcBef>
              <a:spcAft>
                <a:spcPts val="0"/>
              </a:spcAft>
              <a:buFont typeface="Wingdings" pitchFamily="2" charset="2"/>
              <a:buNone/>
              <a:defRPr/>
            </a:pPr>
            <a:r>
              <a:rPr lang="zh-CN" altLang="en-US" sz="1200" b="1" dirty="0" smtClean="0">
                <a:solidFill>
                  <a:srgbClr val="000000"/>
                </a:solidFill>
                <a:latin typeface="黑体" panose="02010609060101010101" pitchFamily="49" charset="-122"/>
                <a:ea typeface="黑体" panose="02010609060101010101" pitchFamily="49" charset="-122"/>
              </a:rPr>
              <a:t>水</a:t>
            </a:r>
            <a:endParaRPr lang="zh-CN" altLang="en-US" sz="1200" b="1" dirty="0">
              <a:solidFill>
                <a:srgbClr val="000000"/>
              </a:solidFill>
              <a:latin typeface="黑体" panose="02010609060101010101" pitchFamily="49" charset="-122"/>
              <a:ea typeface="黑体" panose="02010609060101010101" pitchFamily="49" charset="-122"/>
            </a:endParaRPr>
          </a:p>
        </p:txBody>
      </p:sp>
      <p:sp>
        <p:nvSpPr>
          <p:cNvPr id="121" name="Text Box 230"/>
          <p:cNvSpPr txBox="1">
            <a:spLocks noChangeArrowheads="1"/>
          </p:cNvSpPr>
          <p:nvPr/>
        </p:nvSpPr>
        <p:spPr bwMode="auto">
          <a:xfrm>
            <a:off x="468313" y="2829520"/>
            <a:ext cx="574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门禁</a:t>
            </a:r>
          </a:p>
        </p:txBody>
      </p:sp>
      <p:sp>
        <p:nvSpPr>
          <p:cNvPr id="122" name="Text Box 230"/>
          <p:cNvSpPr txBox="1">
            <a:spLocks noChangeArrowheads="1"/>
          </p:cNvSpPr>
          <p:nvPr/>
        </p:nvSpPr>
        <p:spPr bwMode="auto">
          <a:xfrm>
            <a:off x="539750" y="3375620"/>
            <a:ext cx="503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车辆</a:t>
            </a:r>
          </a:p>
        </p:txBody>
      </p:sp>
      <p:sp>
        <p:nvSpPr>
          <p:cNvPr id="123" name="Text Box 230"/>
          <p:cNvSpPr txBox="1">
            <a:spLocks noChangeArrowheads="1"/>
          </p:cNvSpPr>
          <p:nvPr/>
        </p:nvSpPr>
        <p:spPr bwMode="auto">
          <a:xfrm>
            <a:off x="539750" y="3807420"/>
            <a:ext cx="509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Wingdings" panose="05000000000000000000" pitchFamily="2" charset="2"/>
              <a:buNone/>
            </a:pPr>
            <a:r>
              <a:rPr kumimoji="1" lang="zh-CN" altLang="en-US" sz="1200" b="1">
                <a:solidFill>
                  <a:srgbClr val="000000"/>
                </a:solidFill>
                <a:latin typeface="黑体" panose="02010609060101010101" pitchFamily="49" charset="-122"/>
                <a:ea typeface="黑体" panose="02010609060101010101" pitchFamily="49" charset="-122"/>
              </a:rPr>
              <a:t>路灯</a:t>
            </a:r>
          </a:p>
        </p:txBody>
      </p:sp>
      <p:cxnSp>
        <p:nvCxnSpPr>
          <p:cNvPr id="124" name="AutoShape 266"/>
          <p:cNvCxnSpPr>
            <a:cxnSpLocks noChangeShapeType="1"/>
          </p:cNvCxnSpPr>
          <p:nvPr/>
        </p:nvCxnSpPr>
        <p:spPr bwMode="auto">
          <a:xfrm flipV="1">
            <a:off x="6477000" y="4343995"/>
            <a:ext cx="188913" cy="26987"/>
          </a:xfrm>
          <a:prstGeom prst="curvedConnector3">
            <a:avLst>
              <a:gd name="adj1" fmla="val 50000"/>
            </a:avLst>
          </a:prstGeom>
          <a:noFill/>
          <a:ln w="9525">
            <a:solidFill>
              <a:srgbClr val="6666FF"/>
            </a:solidFill>
            <a:round/>
            <a:headEnd/>
            <a:tailEnd type="triangle" w="med" len="med"/>
          </a:ln>
          <a:extLst>
            <a:ext uri="{909E8E84-426E-40DD-AFC4-6F175D3DCCD1}">
              <a14:hiddenFill xmlns:a14="http://schemas.microsoft.com/office/drawing/2010/main">
                <a:noFill/>
              </a14:hiddenFill>
            </a:ext>
          </a:extLst>
        </p:spPr>
      </p:cxnSp>
      <p:sp>
        <p:nvSpPr>
          <p:cNvPr id="125" name="TextBox 172"/>
          <p:cNvSpPr txBox="1">
            <a:spLocks noChangeArrowheads="1"/>
          </p:cNvSpPr>
          <p:nvPr/>
        </p:nvSpPr>
        <p:spPr bwMode="auto">
          <a:xfrm>
            <a:off x="6877050" y="4167782"/>
            <a:ext cx="1492250" cy="3365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a:solidFill>
                  <a:srgbClr val="FFFF00"/>
                </a:solidFill>
                <a:latin typeface="黑体" panose="02010609060101010101" pitchFamily="49" charset="-122"/>
                <a:ea typeface="黑体" panose="02010609060101010101" pitchFamily="49" charset="-122"/>
              </a:rPr>
              <a:t>业务服务层</a:t>
            </a:r>
          </a:p>
        </p:txBody>
      </p:sp>
      <p:sp>
        <p:nvSpPr>
          <p:cNvPr id="126" name="TextBox 172"/>
          <p:cNvSpPr txBox="1">
            <a:spLocks noChangeArrowheads="1"/>
          </p:cNvSpPr>
          <p:nvPr/>
        </p:nvSpPr>
        <p:spPr bwMode="auto">
          <a:xfrm>
            <a:off x="6732588" y="2438995"/>
            <a:ext cx="16367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Tx/>
              <a:buChar char="•"/>
            </a:pPr>
            <a:r>
              <a:rPr lang="zh-CN" altLang="en-US" sz="1600" b="1">
                <a:latin typeface="黑体" panose="02010609060101010101" pitchFamily="49" charset="-122"/>
                <a:ea typeface="黑体" panose="02010609060101010101" pitchFamily="49" charset="-122"/>
              </a:rPr>
              <a:t> 全面获取信息</a:t>
            </a:r>
          </a:p>
          <a:p>
            <a:pPr algn="ctr" eaLnBrk="1" hangingPunct="1">
              <a:buFontTx/>
              <a:buChar char="•"/>
            </a:pPr>
            <a:r>
              <a:rPr lang="zh-CN" altLang="en-US" sz="1600" b="1">
                <a:latin typeface="黑体" panose="02010609060101010101" pitchFamily="49" charset="-122"/>
                <a:ea typeface="黑体" panose="02010609060101010101" pitchFamily="49" charset="-122"/>
              </a:rPr>
              <a:t> 全新流程设计</a:t>
            </a:r>
          </a:p>
          <a:p>
            <a:pPr algn="ctr" eaLnBrk="1" hangingPunct="1">
              <a:buFontTx/>
              <a:buChar char="•"/>
            </a:pPr>
            <a:r>
              <a:rPr lang="zh-CN" altLang="en-US" sz="1600" b="1">
                <a:latin typeface="黑体" panose="02010609060101010101" pitchFamily="49" charset="-122"/>
                <a:ea typeface="黑体" panose="02010609060101010101" pitchFamily="49" charset="-122"/>
              </a:rPr>
              <a:t> 全程参与监管</a:t>
            </a:r>
          </a:p>
          <a:p>
            <a:pPr algn="ctr" eaLnBrk="1" hangingPunct="1">
              <a:buFontTx/>
              <a:buChar char="•"/>
            </a:pPr>
            <a:r>
              <a:rPr lang="zh-CN" altLang="en-US" sz="1600" b="1">
                <a:latin typeface="黑体" panose="02010609060101010101" pitchFamily="49" charset="-122"/>
                <a:ea typeface="黑体" panose="02010609060101010101" pitchFamily="49" charset="-122"/>
              </a:rPr>
              <a:t> 全局决策支持</a:t>
            </a:r>
          </a:p>
          <a:p>
            <a:pPr algn="ctr" eaLnBrk="1" hangingPunct="1">
              <a:buFontTx/>
              <a:buChar char="•"/>
            </a:pPr>
            <a:endParaRPr lang="zh-CN" altLang="en-US" sz="1600" b="1">
              <a:latin typeface="黑体" panose="02010609060101010101" pitchFamily="49" charset="-122"/>
              <a:ea typeface="黑体" panose="02010609060101010101" pitchFamily="49" charset="-122"/>
            </a:endParaRPr>
          </a:p>
        </p:txBody>
      </p:sp>
      <p:sp>
        <p:nvSpPr>
          <p:cNvPr id="127" name="TextBox 172"/>
          <p:cNvSpPr txBox="1">
            <a:spLocks noChangeArrowheads="1"/>
          </p:cNvSpPr>
          <p:nvPr/>
        </p:nvSpPr>
        <p:spPr bwMode="auto">
          <a:xfrm>
            <a:off x="6732588" y="4599582"/>
            <a:ext cx="163671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Tx/>
              <a:buChar char="•"/>
            </a:pPr>
            <a:r>
              <a:rPr lang="zh-CN" altLang="en-US" sz="1600" b="1">
                <a:latin typeface="黑体" panose="02010609060101010101" pitchFamily="49" charset="-122"/>
                <a:ea typeface="黑体" panose="02010609060101010101" pitchFamily="49" charset="-122"/>
              </a:rPr>
              <a:t>  自动化监控</a:t>
            </a:r>
          </a:p>
          <a:p>
            <a:pPr algn="ctr" eaLnBrk="1" hangingPunct="1">
              <a:buFontTx/>
              <a:buChar char="•"/>
            </a:pPr>
            <a:r>
              <a:rPr lang="zh-CN" altLang="en-US" sz="1600" b="1">
                <a:latin typeface="黑体" panose="02010609060101010101" pitchFamily="49" charset="-122"/>
                <a:ea typeface="黑体" panose="02010609060101010101" pitchFamily="49" charset="-122"/>
              </a:rPr>
              <a:t>  智能化分析</a:t>
            </a:r>
          </a:p>
          <a:p>
            <a:pPr algn="ctr" eaLnBrk="1" hangingPunct="1">
              <a:buFontTx/>
              <a:buChar char="•"/>
            </a:pPr>
            <a:r>
              <a:rPr lang="zh-CN" altLang="en-US" sz="1600" b="1">
                <a:latin typeface="黑体" panose="02010609060101010101" pitchFamily="49" charset="-122"/>
                <a:ea typeface="黑体" panose="02010609060101010101" pitchFamily="49" charset="-122"/>
              </a:rPr>
              <a:t>  智慧化管理</a:t>
            </a:r>
          </a:p>
          <a:p>
            <a:pPr algn="ctr" eaLnBrk="1" hangingPunct="1">
              <a:buFontTx/>
              <a:buChar char="•"/>
            </a:pPr>
            <a:r>
              <a:rPr lang="zh-CN" altLang="en-US" sz="1600" b="1">
                <a:latin typeface="黑体" panose="02010609060101010101" pitchFamily="49" charset="-122"/>
                <a:ea typeface="黑体" panose="02010609060101010101" pitchFamily="49" charset="-122"/>
              </a:rPr>
              <a:t>  人性化服务</a:t>
            </a:r>
          </a:p>
        </p:txBody>
      </p:sp>
      <p:sp>
        <p:nvSpPr>
          <p:cNvPr id="128" name="矩形 127"/>
          <p:cNvSpPr/>
          <p:nvPr/>
        </p:nvSpPr>
        <p:spPr>
          <a:xfrm>
            <a:off x="6415881" y="537825"/>
            <a:ext cx="2160240" cy="523220"/>
          </a:xfrm>
          <a:prstGeom prst="rect">
            <a:avLst/>
          </a:prstGeom>
          <a:solidFill>
            <a:schemeClr val="tx2">
              <a:lumMod val="60000"/>
              <a:lumOff val="40000"/>
            </a:schemeClr>
          </a:solidFill>
        </p:spPr>
        <p:txBody>
          <a:bodyPr wrap="square">
            <a:spAutoFit/>
          </a:bodyPr>
          <a:lstStyle/>
          <a:p>
            <a:pPr algn="ctr"/>
            <a:r>
              <a:rPr lang="zh-CN" altLang="en-US" sz="2800" dirty="0" smtClean="0">
                <a:latin typeface="黑体" panose="02010609060101010101" pitchFamily="49" charset="-122"/>
                <a:ea typeface="黑体" panose="02010609060101010101" pitchFamily="49" charset="-122"/>
                <a:cs typeface="Times New Roman" panose="02020603050405020304" pitchFamily="18" charset="0"/>
              </a:rPr>
              <a:t>整体架构</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468343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506视频公开课录制教室"/>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515" b="14210"/>
          <a:stretch/>
        </p:blipFill>
        <p:spPr bwMode="auto">
          <a:xfrm>
            <a:off x="0" y="1864895"/>
            <a:ext cx="9144000" cy="351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528495" y="1730353"/>
            <a:ext cx="2855324" cy="407491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schemeClr val="bg2"/>
                </a:solidFill>
                <a:latin typeface="微软雅黑" panose="020B0503020204020204" pitchFamily="34" charset="-122"/>
                <a:ea typeface="微软雅黑" panose="020B0503020204020204" pitchFamily="34" charset="-122"/>
              </a:rPr>
              <a:t>信息环境</a:t>
            </a:r>
          </a:p>
          <a:p>
            <a:pPr>
              <a:spcBef>
                <a:spcPts val="1200"/>
              </a:spcBef>
            </a:pPr>
            <a:r>
              <a:rPr lang="zh-CN" altLang="en-US" sz="2800" b="1" dirty="0" smtClean="0">
                <a:solidFill>
                  <a:schemeClr val="bg2"/>
                </a:solidFill>
                <a:latin typeface="微软雅黑" panose="020B0503020204020204" pitchFamily="34" charset="-122"/>
                <a:ea typeface="微软雅黑" panose="020B0503020204020204" pitchFamily="34" charset="-122"/>
              </a:rPr>
              <a:t>    基于物联网、云计算、现代教育技术的，智慧的信息化教学环境。</a:t>
            </a:r>
            <a:endParaRPr lang="zh-CN" altLang="en-US" dirty="0"/>
          </a:p>
        </p:txBody>
      </p:sp>
      <p:grpSp>
        <p:nvGrpSpPr>
          <p:cNvPr id="7" name="组合 6"/>
          <p:cNvGrpSpPr/>
          <p:nvPr/>
        </p:nvGrpSpPr>
        <p:grpSpPr>
          <a:xfrm>
            <a:off x="288925" y="290513"/>
            <a:ext cx="4859338" cy="936625"/>
            <a:chOff x="288925" y="290513"/>
            <a:chExt cx="4859338" cy="936625"/>
          </a:xfrm>
        </p:grpSpPr>
        <p:grpSp>
          <p:nvGrpSpPr>
            <p:cNvPr id="8" name="组合 8"/>
            <p:cNvGrpSpPr>
              <a:grpSpLocks/>
            </p:cNvGrpSpPr>
            <p:nvPr/>
          </p:nvGrpSpPr>
          <p:grpSpPr bwMode="auto">
            <a:xfrm>
              <a:off x="288925" y="290513"/>
              <a:ext cx="4859338" cy="936625"/>
              <a:chOff x="289620" y="290612"/>
              <a:chExt cx="4430161" cy="936104"/>
            </a:xfrm>
          </p:grpSpPr>
          <p:grpSp>
            <p:nvGrpSpPr>
              <p:cNvPr id="10" name="组合 58"/>
              <p:cNvGrpSpPr>
                <a:grpSpLocks/>
              </p:cNvGrpSpPr>
              <p:nvPr/>
            </p:nvGrpSpPr>
            <p:grpSpPr bwMode="auto">
              <a:xfrm>
                <a:off x="289620" y="290612"/>
                <a:ext cx="4430161" cy="936104"/>
                <a:chOff x="289620" y="290612"/>
                <a:chExt cx="4430161" cy="936104"/>
              </a:xfrm>
            </p:grpSpPr>
            <p:sp>
              <p:nvSpPr>
                <p:cNvPr id="14" name="椭圆 13"/>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5" name="圆角矩形 14"/>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圆角矩形 15"/>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13"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9"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323562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6783169" y="2743255"/>
            <a:ext cx="1370808" cy="1563187"/>
          </a:xfrm>
          <a:prstGeom prst="rect">
            <a:avLst/>
          </a:prstGeom>
          <a:noFill/>
        </p:spPr>
        <p:txBody>
          <a:bodyPr wrap="square" rtlCol="0">
            <a:spAutoFit/>
          </a:bodyPr>
          <a:lstStyle>
            <a:defPPr>
              <a:defRPr lang="zh-CN"/>
            </a:defPPr>
            <a:lvl1pPr algn="ctr" fontAlgn="auto">
              <a:spcBef>
                <a:spcPts val="0"/>
              </a:spcBef>
              <a:spcAft>
                <a:spcPts val="0"/>
              </a:spcAft>
              <a:defRPr sz="2400" b="1">
                <a:solidFill>
                  <a:srgbClr val="3F3F3F"/>
                </a:solidFill>
                <a:latin typeface="微软雅黑" panose="020B0503020204020204" pitchFamily="34" charset="-122"/>
                <a:ea typeface="微软雅黑" panose="020B0503020204020204" pitchFamily="34" charset="-122"/>
              </a:defRPr>
            </a:lvl1pPr>
          </a:lstStyle>
          <a:p>
            <a:r>
              <a:rPr lang="en-US" altLang="zh-CN" dirty="0" err="1"/>
              <a:t>WiFi</a:t>
            </a:r>
            <a:r>
              <a:rPr lang="zh-CN" altLang="en-US" dirty="0"/>
              <a:t>无线网覆盖率超过</a:t>
            </a:r>
            <a:r>
              <a:rPr lang="en-US" altLang="zh-CN" dirty="0"/>
              <a:t>80%</a:t>
            </a:r>
            <a:endParaRPr lang="zh-CN" altLang="en-US" dirty="0"/>
          </a:p>
        </p:txBody>
      </p:sp>
      <p:sp>
        <p:nvSpPr>
          <p:cNvPr id="28" name="弧形 27"/>
          <p:cNvSpPr/>
          <p:nvPr/>
        </p:nvSpPr>
        <p:spPr>
          <a:xfrm>
            <a:off x="5042171" y="2795907"/>
            <a:ext cx="1462567" cy="1457885"/>
          </a:xfrm>
          <a:prstGeom prst="arc">
            <a:avLst>
              <a:gd name="adj1" fmla="val 16200000"/>
              <a:gd name="adj2" fmla="val 16200000"/>
            </a:avLst>
          </a:prstGeom>
          <a:noFill/>
          <a:ln w="317500" cap="flat" cmpd="sng" algn="ctr">
            <a:solidFill>
              <a:srgbClr val="B5E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3F3F3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80%</a:t>
            </a:r>
            <a:endParaRPr kumimoji="0" lang="zh-CN" altLang="en-US" sz="4000" b="1" i="0" u="none" strike="noStrike" kern="0" cap="none" spc="0" normalizeH="0" baseline="0" noProof="0" dirty="0" smtClean="0">
              <a:ln>
                <a:noFill/>
              </a:ln>
              <a:solidFill>
                <a:srgbClr val="3F3F3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弧形 28"/>
          <p:cNvSpPr/>
          <p:nvPr/>
        </p:nvSpPr>
        <p:spPr>
          <a:xfrm>
            <a:off x="5042171" y="2795907"/>
            <a:ext cx="1462567" cy="1457885"/>
          </a:xfrm>
          <a:prstGeom prst="arc">
            <a:avLst>
              <a:gd name="adj1" fmla="val 16200000"/>
              <a:gd name="adj2" fmla="val 13145090"/>
            </a:avLst>
          </a:prstGeom>
          <a:noFill/>
          <a:ln w="317500" cap="flat" cmpd="sng" algn="ctr">
            <a:solidFill>
              <a:srgbClr val="33C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srgbClr val="000000"/>
              </a:solidFill>
              <a:effectLst/>
              <a:uLnTx/>
              <a:uFillTx/>
              <a:latin typeface="Arial" panose="020B0604020202020204"/>
              <a:ea typeface="黑体" panose="02010609060101010101" pitchFamily="49" charset="-122"/>
              <a:cs typeface="+mn-cs"/>
            </a:endParaRPr>
          </a:p>
        </p:txBody>
      </p:sp>
      <p:sp>
        <p:nvSpPr>
          <p:cNvPr id="49" name="弧形 48"/>
          <p:cNvSpPr/>
          <p:nvPr/>
        </p:nvSpPr>
        <p:spPr>
          <a:xfrm rot="16200000">
            <a:off x="1164394" y="2817002"/>
            <a:ext cx="2724912" cy="2724912"/>
          </a:xfrm>
          <a:prstGeom prst="arc">
            <a:avLst>
              <a:gd name="adj1" fmla="val 17429411"/>
              <a:gd name="adj2" fmla="val 4249674"/>
            </a:avLst>
          </a:prstGeom>
          <a:noFill/>
          <a:ln w="161925" cap="flat" cmpd="sng" algn="ctr">
            <a:solidFill>
              <a:srgbClr val="33C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a:ea typeface="黑体" panose="02010609060101010101" pitchFamily="49" charset="-122"/>
              <a:cs typeface="+mn-cs"/>
            </a:endParaRPr>
          </a:p>
        </p:txBody>
      </p:sp>
      <p:cxnSp>
        <p:nvCxnSpPr>
          <p:cNvPr id="50" name="直接连接符 49"/>
          <p:cNvCxnSpPr/>
          <p:nvPr/>
        </p:nvCxnSpPr>
        <p:spPr>
          <a:xfrm flipH="1">
            <a:off x="2526851" y="3371261"/>
            <a:ext cx="790756" cy="808196"/>
          </a:xfrm>
          <a:prstGeom prst="line">
            <a:avLst/>
          </a:prstGeom>
          <a:noFill/>
          <a:ln w="38100" cap="rnd" cmpd="sng" algn="ctr">
            <a:solidFill>
              <a:srgbClr val="33CCFF"/>
            </a:solidFill>
            <a:prstDash val="solid"/>
            <a:miter lim="800000"/>
            <a:headEnd type="none"/>
            <a:tailEnd type="oval"/>
          </a:ln>
          <a:effectLst/>
        </p:spPr>
      </p:cxnSp>
      <p:cxnSp>
        <p:nvCxnSpPr>
          <p:cNvPr id="51" name="直接连接符 50"/>
          <p:cNvCxnSpPr/>
          <p:nvPr/>
        </p:nvCxnSpPr>
        <p:spPr>
          <a:xfrm>
            <a:off x="1639973" y="3014832"/>
            <a:ext cx="139401" cy="138925"/>
          </a:xfrm>
          <a:prstGeom prst="line">
            <a:avLst/>
          </a:prstGeom>
          <a:noFill/>
          <a:ln w="28575" cap="flat" cmpd="sng" algn="ctr">
            <a:solidFill>
              <a:srgbClr val="F5F5F5"/>
            </a:solidFill>
            <a:prstDash val="solid"/>
            <a:miter lim="800000"/>
          </a:ln>
          <a:effectLst/>
        </p:spPr>
      </p:cxnSp>
      <p:cxnSp>
        <p:nvCxnSpPr>
          <p:cNvPr id="52" name="直接连接符 51"/>
          <p:cNvCxnSpPr/>
          <p:nvPr/>
        </p:nvCxnSpPr>
        <p:spPr>
          <a:xfrm>
            <a:off x="2526850" y="2733233"/>
            <a:ext cx="1618" cy="167536"/>
          </a:xfrm>
          <a:prstGeom prst="line">
            <a:avLst/>
          </a:prstGeom>
          <a:noFill/>
          <a:ln w="28575" cap="flat" cmpd="sng" algn="ctr">
            <a:solidFill>
              <a:srgbClr val="F5F5F5"/>
            </a:solidFill>
            <a:prstDash val="solid"/>
            <a:miter lim="800000"/>
          </a:ln>
          <a:effectLst/>
        </p:spPr>
      </p:cxnSp>
      <p:cxnSp>
        <p:nvCxnSpPr>
          <p:cNvPr id="53" name="直接连接符 52"/>
          <p:cNvCxnSpPr/>
          <p:nvPr/>
        </p:nvCxnSpPr>
        <p:spPr>
          <a:xfrm flipH="1">
            <a:off x="3262391" y="3014832"/>
            <a:ext cx="110433" cy="152027"/>
          </a:xfrm>
          <a:prstGeom prst="line">
            <a:avLst/>
          </a:prstGeom>
          <a:noFill/>
          <a:ln w="28575" cap="flat" cmpd="sng" algn="ctr">
            <a:solidFill>
              <a:srgbClr val="F5F5F5"/>
            </a:solidFill>
            <a:prstDash val="solid"/>
            <a:miter lim="800000"/>
          </a:ln>
          <a:effectLst/>
        </p:spPr>
      </p:cxnSp>
      <p:sp>
        <p:nvSpPr>
          <p:cNvPr id="54" name="文本框 53"/>
          <p:cNvSpPr txBox="1"/>
          <p:nvPr/>
        </p:nvSpPr>
        <p:spPr>
          <a:xfrm>
            <a:off x="2301468" y="2475856"/>
            <a:ext cx="450764" cy="261610"/>
          </a:xfrm>
          <a:prstGeom prst="rect">
            <a:avLst/>
          </a:prstGeom>
          <a:noFill/>
        </p:spPr>
        <p:txBody>
          <a:bodyPr wrap="none" rtlCol="0">
            <a:spAutoFit/>
          </a:bodyPr>
          <a:lstStyle/>
          <a:p>
            <a:pPr algn="ctr" fontAlgn="auto">
              <a:spcBef>
                <a:spcPts val="0"/>
              </a:spcBef>
              <a:spcAft>
                <a:spcPts val="0"/>
              </a:spcAft>
            </a:pPr>
            <a:r>
              <a:rPr lang="en-US" altLang="zh-CN" sz="1100" dirty="0" smtClean="0">
                <a:solidFill>
                  <a:srgbClr val="3F3F3F"/>
                </a:solidFill>
                <a:latin typeface="Arial" panose="020B0604020202020204"/>
                <a:ea typeface="黑体" panose="02010609060101010101" pitchFamily="49" charset="-122"/>
              </a:rPr>
              <a:t>10G</a:t>
            </a:r>
            <a:endParaRPr lang="zh-CN" altLang="en-US" sz="1100" dirty="0" smtClean="0">
              <a:solidFill>
                <a:srgbClr val="3F3F3F"/>
              </a:solidFill>
              <a:latin typeface="Arial" panose="020B0604020202020204"/>
              <a:ea typeface="黑体" panose="02010609060101010101" pitchFamily="49" charset="-122"/>
            </a:endParaRPr>
          </a:p>
        </p:txBody>
      </p:sp>
      <p:sp>
        <p:nvSpPr>
          <p:cNvPr id="55" name="文本框 54"/>
          <p:cNvSpPr txBox="1"/>
          <p:nvPr/>
        </p:nvSpPr>
        <p:spPr>
          <a:xfrm>
            <a:off x="1324226" y="2753222"/>
            <a:ext cx="372217" cy="261610"/>
          </a:xfrm>
          <a:prstGeom prst="rect">
            <a:avLst/>
          </a:prstGeom>
          <a:noFill/>
        </p:spPr>
        <p:txBody>
          <a:bodyPr wrap="none" rtlCol="0">
            <a:spAutoFit/>
          </a:bodyPr>
          <a:lstStyle/>
          <a:p>
            <a:pPr algn="ctr" fontAlgn="auto">
              <a:spcBef>
                <a:spcPts val="0"/>
              </a:spcBef>
              <a:spcAft>
                <a:spcPts val="0"/>
              </a:spcAft>
            </a:pPr>
            <a:r>
              <a:rPr lang="en-US" altLang="zh-CN" sz="1100" dirty="0" smtClean="0">
                <a:solidFill>
                  <a:srgbClr val="3F3F3F"/>
                </a:solidFill>
                <a:latin typeface="Arial" panose="020B0604020202020204"/>
                <a:ea typeface="黑体" panose="02010609060101010101" pitchFamily="49" charset="-122"/>
              </a:rPr>
              <a:t>5G</a:t>
            </a:r>
            <a:endParaRPr lang="zh-CN" altLang="en-US" sz="1100" dirty="0" smtClean="0">
              <a:solidFill>
                <a:srgbClr val="3F3F3F"/>
              </a:solidFill>
              <a:latin typeface="Arial" panose="020B0604020202020204"/>
              <a:ea typeface="黑体" panose="02010609060101010101" pitchFamily="49" charset="-122"/>
            </a:endParaRPr>
          </a:p>
        </p:txBody>
      </p:sp>
      <p:sp>
        <p:nvSpPr>
          <p:cNvPr id="56" name="文本框 55"/>
          <p:cNvSpPr txBox="1"/>
          <p:nvPr/>
        </p:nvSpPr>
        <p:spPr>
          <a:xfrm>
            <a:off x="3376258" y="2753222"/>
            <a:ext cx="450765" cy="261610"/>
          </a:xfrm>
          <a:prstGeom prst="rect">
            <a:avLst/>
          </a:prstGeom>
          <a:noFill/>
        </p:spPr>
        <p:txBody>
          <a:bodyPr wrap="none" rtlCol="0">
            <a:spAutoFit/>
          </a:bodyPr>
          <a:lstStyle/>
          <a:p>
            <a:pPr algn="ctr" fontAlgn="auto">
              <a:spcBef>
                <a:spcPts val="0"/>
              </a:spcBef>
              <a:spcAft>
                <a:spcPts val="0"/>
              </a:spcAft>
            </a:pPr>
            <a:r>
              <a:rPr lang="en-US" altLang="zh-CN" sz="1100" dirty="0" smtClean="0">
                <a:solidFill>
                  <a:srgbClr val="3F3F3F"/>
                </a:solidFill>
                <a:latin typeface="Arial" panose="020B0604020202020204"/>
                <a:ea typeface="黑体" panose="02010609060101010101" pitchFamily="49" charset="-122"/>
              </a:rPr>
              <a:t>15G</a:t>
            </a:r>
            <a:endParaRPr lang="zh-CN" altLang="en-US" sz="1100" dirty="0" smtClean="0">
              <a:solidFill>
                <a:srgbClr val="3F3F3F"/>
              </a:solidFill>
              <a:latin typeface="Arial" panose="020B0604020202020204"/>
              <a:ea typeface="黑体" panose="02010609060101010101" pitchFamily="49" charset="-122"/>
            </a:endParaRPr>
          </a:p>
        </p:txBody>
      </p:sp>
      <p:sp>
        <p:nvSpPr>
          <p:cNvPr id="57" name="文本框 56"/>
          <p:cNvSpPr txBox="1"/>
          <p:nvPr/>
        </p:nvSpPr>
        <p:spPr>
          <a:xfrm>
            <a:off x="1861887" y="3086308"/>
            <a:ext cx="1317990" cy="584775"/>
          </a:xfrm>
          <a:prstGeom prst="rect">
            <a:avLst/>
          </a:prstGeom>
          <a:noFill/>
          <a:ln>
            <a:noFill/>
          </a:ln>
        </p:spPr>
        <p:txBody>
          <a:bodyPr wrap="square">
            <a:spAutoFit/>
          </a:bodyPr>
          <a:lstStyle>
            <a:defPPr>
              <a:defRPr lang="zh-CN"/>
            </a:defPPr>
            <a:lvl1pPr>
              <a:defRPr sz="3200" b="1">
                <a:solidFill>
                  <a:schemeClr val="tx2"/>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3F3F3F"/>
                </a:solidFill>
                <a:effectLst/>
                <a:uLnTx/>
                <a:uFillTx/>
                <a:latin typeface="微软雅黑" panose="020B0503020204020204" pitchFamily="34" charset="-122"/>
                <a:ea typeface="微软雅黑" panose="020B0503020204020204" pitchFamily="34" charset="-122"/>
              </a:rPr>
              <a:t>&gt;15G</a:t>
            </a:r>
            <a:endParaRPr kumimoji="0" lang="zh-CN" altLang="en-US" sz="3200" b="1" i="0" u="none" strike="noStrike" kern="0" cap="none" spc="0" normalizeH="0" baseline="0" noProof="0" dirty="0">
              <a:ln>
                <a:noFill/>
              </a:ln>
              <a:solidFill>
                <a:srgbClr val="3F3F3F"/>
              </a:solidFill>
              <a:effectLst/>
              <a:uLnTx/>
              <a:uFillTx/>
              <a:latin typeface="微软雅黑" panose="020B0503020204020204" pitchFamily="34" charset="-122"/>
              <a:ea typeface="微软雅黑" panose="020B0503020204020204" pitchFamily="34" charset="-122"/>
            </a:endParaRPr>
          </a:p>
        </p:txBody>
      </p:sp>
      <p:sp>
        <p:nvSpPr>
          <p:cNvPr id="58" name="文本框 57"/>
          <p:cNvSpPr txBox="1"/>
          <p:nvPr/>
        </p:nvSpPr>
        <p:spPr>
          <a:xfrm>
            <a:off x="806903" y="4127015"/>
            <a:ext cx="3637858" cy="461665"/>
          </a:xfrm>
          <a:prstGeom prst="rect">
            <a:avLst/>
          </a:prstGeom>
          <a:noFill/>
        </p:spPr>
        <p:txBody>
          <a:bodyPr wrap="square" rtlCol="0">
            <a:spAutoFit/>
          </a:bodyPr>
          <a:lstStyle>
            <a:defPPr>
              <a:defRPr lang="zh-CN"/>
            </a:defPPr>
            <a:lvl1pPr algn="ctr">
              <a:defRPr sz="2800" b="1">
                <a:solidFill>
                  <a:schemeClr val="tx2"/>
                </a:solidFill>
              </a:defRPr>
            </a:lvl1pPr>
          </a:lstStyle>
          <a:p>
            <a:pPr fontAlgn="auto">
              <a:spcBef>
                <a:spcPts val="0"/>
              </a:spcBef>
              <a:spcAft>
                <a:spcPts val="0"/>
              </a:spcAft>
            </a:pPr>
            <a:r>
              <a:rPr lang="zh-CN" altLang="en-US" sz="2400" dirty="0" smtClean="0">
                <a:solidFill>
                  <a:srgbClr val="3F3F3F"/>
                </a:solidFill>
                <a:latin typeface="微软雅黑" panose="020B0503020204020204" pitchFamily="34" charset="-122"/>
                <a:ea typeface="微软雅黑" panose="020B0503020204020204" pitchFamily="34" charset="-122"/>
              </a:rPr>
              <a:t>校园网综合出口带宽</a:t>
            </a:r>
            <a:endParaRPr lang="zh-CN" altLang="en-US" sz="2400" dirty="0">
              <a:solidFill>
                <a:srgbClr val="3F3F3F"/>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288925" y="290513"/>
            <a:ext cx="4859338" cy="936625"/>
            <a:chOff x="288925" y="290513"/>
            <a:chExt cx="4859338" cy="936625"/>
          </a:xfrm>
        </p:grpSpPr>
        <p:grpSp>
          <p:nvGrpSpPr>
            <p:cNvPr id="39" name="组合 8"/>
            <p:cNvGrpSpPr>
              <a:grpSpLocks/>
            </p:cNvGrpSpPr>
            <p:nvPr/>
          </p:nvGrpSpPr>
          <p:grpSpPr bwMode="auto">
            <a:xfrm>
              <a:off x="288925" y="290513"/>
              <a:ext cx="4859338" cy="936625"/>
              <a:chOff x="289620" y="290612"/>
              <a:chExt cx="4430161" cy="936104"/>
            </a:xfrm>
          </p:grpSpPr>
          <p:grpSp>
            <p:nvGrpSpPr>
              <p:cNvPr id="41" name="组合 58"/>
              <p:cNvGrpSpPr>
                <a:grpSpLocks/>
              </p:cNvGrpSpPr>
              <p:nvPr/>
            </p:nvGrpSpPr>
            <p:grpSpPr bwMode="auto">
              <a:xfrm>
                <a:off x="289620" y="290612"/>
                <a:ext cx="4430161" cy="936104"/>
                <a:chOff x="289620" y="290612"/>
                <a:chExt cx="4430161" cy="936104"/>
              </a:xfrm>
            </p:grpSpPr>
            <p:sp>
              <p:nvSpPr>
                <p:cNvPr id="43" name="椭圆 42"/>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4" name="圆角矩形 43"/>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5" name="圆角矩形 44"/>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42"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0"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
        <p:nvSpPr>
          <p:cNvPr id="67" name="矩形 7"/>
          <p:cNvSpPr>
            <a:spLocks noChangeArrowheads="1"/>
          </p:cNvSpPr>
          <p:nvPr/>
        </p:nvSpPr>
        <p:spPr bwMode="auto">
          <a:xfrm>
            <a:off x="618213" y="1315441"/>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一、网络基础条件</a:t>
            </a:r>
            <a:endParaRPr lang="zh-CN" altLang="en-US" sz="3200" b="1"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99592" y="5182450"/>
            <a:ext cx="7848871" cy="461665"/>
          </a:xfrm>
          <a:prstGeom prst="rect">
            <a:avLst/>
          </a:prstGeom>
          <a:noFill/>
        </p:spPr>
        <p:txBody>
          <a:bodyPr wrap="square" rtlCol="0">
            <a:spAutoFit/>
          </a:bodyPr>
          <a:lstStyle>
            <a:defPPr>
              <a:defRPr lang="zh-CN"/>
            </a:defPPr>
            <a:lvl1pPr algn="ctr">
              <a:defRPr sz="2800" b="1">
                <a:solidFill>
                  <a:schemeClr val="tx2"/>
                </a:solidFill>
              </a:defRPr>
            </a:lvl1pPr>
          </a:lstStyle>
          <a:p>
            <a:pPr fontAlgn="auto">
              <a:spcBef>
                <a:spcPts val="0"/>
              </a:spcBef>
              <a:spcAft>
                <a:spcPts val="0"/>
              </a:spcAft>
            </a:pPr>
            <a:r>
              <a:rPr lang="zh-CN" altLang="en-US" sz="2400" dirty="0" smtClean="0">
                <a:solidFill>
                  <a:srgbClr val="3F3F3F"/>
                </a:solidFill>
                <a:latin typeface="微软雅黑" panose="020B0503020204020204" pitchFamily="34" charset="-122"/>
                <a:ea typeface="微软雅黑" panose="020B0503020204020204" pitchFamily="34" charset="-122"/>
              </a:rPr>
              <a:t>实现校园网络处处通，为虚拟学习环境提供支撑。</a:t>
            </a:r>
            <a:endParaRPr lang="zh-CN" altLang="en-US" sz="2400" dirty="0">
              <a:solidFill>
                <a:srgbClr val="3F3F3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7126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教学环境的演变"/>
          <p:cNvPicPr>
            <a:picLocks noChangeAspect="1" noChangeArrowheads="1"/>
          </p:cNvPicPr>
          <p:nvPr/>
        </p:nvPicPr>
        <p:blipFill>
          <a:blip r:embed="rId3" cstate="print"/>
          <a:srcRect/>
          <a:stretch>
            <a:fillRect/>
          </a:stretch>
        </p:blipFill>
        <p:spPr bwMode="auto">
          <a:xfrm>
            <a:off x="1043608" y="2137197"/>
            <a:ext cx="7143750" cy="2101850"/>
          </a:xfrm>
          <a:prstGeom prst="rect">
            <a:avLst/>
          </a:prstGeom>
          <a:noFill/>
          <a:ln w="9525">
            <a:noFill/>
            <a:miter lim="800000"/>
            <a:headEnd/>
            <a:tailEnd/>
          </a:ln>
        </p:spPr>
      </p:pic>
      <p:pic>
        <p:nvPicPr>
          <p:cNvPr id="25" name="Picture 8" descr="教学环境的演变1"/>
          <p:cNvPicPr>
            <a:picLocks noChangeAspect="1" noChangeArrowheads="1"/>
          </p:cNvPicPr>
          <p:nvPr/>
        </p:nvPicPr>
        <p:blipFill>
          <a:blip r:embed="rId4" cstate="print"/>
          <a:srcRect/>
          <a:stretch>
            <a:fillRect/>
          </a:stretch>
        </p:blipFill>
        <p:spPr bwMode="auto">
          <a:xfrm>
            <a:off x="1043608" y="4431134"/>
            <a:ext cx="7000875" cy="1277938"/>
          </a:xfrm>
          <a:prstGeom prst="rect">
            <a:avLst/>
          </a:prstGeom>
          <a:noFill/>
          <a:ln w="9525">
            <a:noFill/>
            <a:miter lim="800000"/>
            <a:headEnd/>
            <a:tailEnd/>
          </a:ln>
        </p:spPr>
      </p:pic>
      <p:grpSp>
        <p:nvGrpSpPr>
          <p:cNvPr id="13" name="组合 12"/>
          <p:cNvGrpSpPr/>
          <p:nvPr/>
        </p:nvGrpSpPr>
        <p:grpSpPr>
          <a:xfrm>
            <a:off x="288925" y="290513"/>
            <a:ext cx="4859338" cy="936625"/>
            <a:chOff x="288925" y="290513"/>
            <a:chExt cx="4859338" cy="936625"/>
          </a:xfrm>
        </p:grpSpPr>
        <p:grpSp>
          <p:nvGrpSpPr>
            <p:cNvPr id="14" name="组合 8"/>
            <p:cNvGrpSpPr>
              <a:grpSpLocks/>
            </p:cNvGrpSpPr>
            <p:nvPr/>
          </p:nvGrpSpPr>
          <p:grpSpPr bwMode="auto">
            <a:xfrm>
              <a:off x="288925" y="290513"/>
              <a:ext cx="4859338" cy="936625"/>
              <a:chOff x="289620" y="290612"/>
              <a:chExt cx="4430161" cy="936104"/>
            </a:xfrm>
          </p:grpSpPr>
          <p:grpSp>
            <p:nvGrpSpPr>
              <p:cNvPr id="16" name="组合 58"/>
              <p:cNvGrpSpPr>
                <a:grpSpLocks/>
              </p:cNvGrpSpPr>
              <p:nvPr/>
            </p:nvGrpSpPr>
            <p:grpSpPr bwMode="auto">
              <a:xfrm>
                <a:off x="289620" y="290612"/>
                <a:ext cx="4430161" cy="936104"/>
                <a:chOff x="289620" y="290612"/>
                <a:chExt cx="4430161" cy="936104"/>
              </a:xfrm>
            </p:grpSpPr>
            <p:sp>
              <p:nvSpPr>
                <p:cNvPr id="27" name="椭圆 26"/>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8" name="圆角矩形 27"/>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圆角矩形 28"/>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26"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15"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
        <p:nvSpPr>
          <p:cNvPr id="30"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a:latin typeface="微软雅黑" panose="020B0503020204020204" pitchFamily="34" charset="-122"/>
                <a:ea typeface="微软雅黑" panose="020B0503020204020204" pitchFamily="34" charset="-122"/>
              </a:rPr>
              <a:t>二</a:t>
            </a:r>
            <a:r>
              <a:rPr lang="zh-CN" altLang="en-US" sz="3200" b="1" dirty="0" smtClean="0">
                <a:latin typeface="微软雅黑" panose="020B0503020204020204" pitchFamily="34" charset="-122"/>
                <a:ea typeface="微软雅黑" panose="020B0503020204020204" pitchFamily="34" charset="-122"/>
              </a:rPr>
              <a:t>、智慧教室</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67989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3" cstate="print">
            <a:extLst>
              <a:ext uri="{28A0092B-C50C-407E-A947-70E740481C1C}">
                <a14:useLocalDpi xmlns:a14="http://schemas.microsoft.com/office/drawing/2010/main" val="0"/>
              </a:ext>
            </a:extLst>
          </a:blip>
          <a:srcRect l="-394" t="7395" r="394" b="11269"/>
          <a:stretch/>
        </p:blipFill>
        <p:spPr>
          <a:xfrm>
            <a:off x="251520" y="1649869"/>
            <a:ext cx="8775827" cy="4752528"/>
          </a:xfrm>
          <a:prstGeom prst="rect">
            <a:avLst/>
          </a:prstGeom>
        </p:spPr>
      </p:pic>
      <p:sp>
        <p:nvSpPr>
          <p:cNvPr id="5" name="矩形 4"/>
          <p:cNvSpPr/>
          <p:nvPr/>
        </p:nvSpPr>
        <p:spPr>
          <a:xfrm>
            <a:off x="288925" y="1628800"/>
            <a:ext cx="8747571" cy="4752528"/>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796136" y="854759"/>
            <a:ext cx="2031325" cy="646331"/>
          </a:xfrm>
          <a:prstGeom prst="rect">
            <a:avLst/>
          </a:prstGeom>
        </p:spPr>
        <p:txBody>
          <a:bodyPr wrap="none">
            <a:spAutoFit/>
          </a:bodyPr>
          <a:lstStyle/>
          <a:p>
            <a:pPr algn="ctr" fontAlgn="auto">
              <a:spcBef>
                <a:spcPts val="0"/>
              </a:spcBef>
              <a:spcAft>
                <a:spcPts val="0"/>
              </a:spcAft>
              <a:defRPr/>
            </a:pPr>
            <a:r>
              <a:rPr lang="zh-CN" altLang="en-US" sz="3600" b="1" dirty="0" smtClean="0">
                <a:latin typeface="微软雅黑" panose="020B0503020204020204" pitchFamily="34" charset="-122"/>
                <a:ea typeface="微软雅黑" panose="020B0503020204020204" pitchFamily="34" charset="-122"/>
              </a:rPr>
              <a:t>智慧教室</a:t>
            </a:r>
            <a:endParaRPr lang="zh-CN" altLang="en-US" sz="3600" b="1" dirty="0">
              <a:latin typeface="微软雅黑" panose="020B0503020204020204" pitchFamily="34" charset="-122"/>
              <a:ea typeface="微软雅黑" panose="020B0503020204020204" pitchFamily="34" charset="-122"/>
            </a:endParaRPr>
          </a:p>
        </p:txBody>
      </p:sp>
      <p:sp>
        <p:nvSpPr>
          <p:cNvPr id="13" name="矩形 7"/>
          <p:cNvSpPr>
            <a:spLocks noChangeArrowheads="1"/>
          </p:cNvSpPr>
          <p:nvPr/>
        </p:nvSpPr>
        <p:spPr bwMode="auto">
          <a:xfrm>
            <a:off x="2544883" y="3168610"/>
            <a:ext cx="1990847"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dirty="0" smtClean="0">
                <a:solidFill>
                  <a:schemeClr val="bg1"/>
                </a:solidFill>
                <a:latin typeface="黑体" pitchFamily="49" charset="-122"/>
                <a:ea typeface="黑体" pitchFamily="49" charset="-122"/>
              </a:rPr>
              <a:t>互动式</a:t>
            </a:r>
            <a:endParaRPr lang="en-US" altLang="zh-CN" sz="2800" dirty="0" smtClean="0">
              <a:solidFill>
                <a:schemeClr val="bg1"/>
              </a:solidFill>
              <a:latin typeface="黑体" pitchFamily="49" charset="-122"/>
              <a:ea typeface="黑体" pitchFamily="49" charset="-122"/>
            </a:endParaRPr>
          </a:p>
          <a:p>
            <a:pPr algn="ctr"/>
            <a:r>
              <a:rPr lang="zh-CN" altLang="en-US" sz="2800" dirty="0" smtClean="0">
                <a:solidFill>
                  <a:schemeClr val="bg1"/>
                </a:solidFill>
                <a:latin typeface="黑体" pitchFamily="49" charset="-122"/>
                <a:ea typeface="黑体" pitchFamily="49" charset="-122"/>
              </a:rPr>
              <a:t>设备和环境</a:t>
            </a:r>
            <a:endParaRPr lang="zh-CN" altLang="en-US" sz="2800" dirty="0">
              <a:solidFill>
                <a:schemeClr val="bg1"/>
              </a:solidFill>
              <a:latin typeface="黑体" pitchFamily="49" charset="-122"/>
              <a:ea typeface="黑体" pitchFamily="49" charset="-122"/>
            </a:endParaRPr>
          </a:p>
        </p:txBody>
      </p:sp>
      <p:sp>
        <p:nvSpPr>
          <p:cNvPr id="16" name="矩形 7"/>
          <p:cNvSpPr>
            <a:spLocks noChangeArrowheads="1"/>
          </p:cNvSpPr>
          <p:nvPr/>
        </p:nvSpPr>
        <p:spPr bwMode="auto">
          <a:xfrm>
            <a:off x="4961226" y="3041117"/>
            <a:ext cx="2041647" cy="523220"/>
          </a:xfrm>
          <a:prstGeom prst="rect">
            <a:avLst/>
          </a:prstGeom>
          <a:solidFill>
            <a:srgbClr val="92D050"/>
          </a:solidFill>
          <a:ln>
            <a:noFill/>
          </a:ln>
          <a:extLst/>
        </p:spPr>
        <p:txBody>
          <a:bodyPr wrap="square">
            <a:spAutoFit/>
          </a:bodyPr>
          <a:lstStyle/>
          <a:p>
            <a:pPr algn="ctr"/>
            <a:r>
              <a:rPr lang="zh-CN" altLang="en-US" sz="2800" dirty="0">
                <a:latin typeface="黑体" pitchFamily="49" charset="-122"/>
                <a:ea typeface="黑体" pitchFamily="49" charset="-122"/>
              </a:rPr>
              <a:t>传统讲授</a:t>
            </a:r>
            <a:r>
              <a:rPr lang="zh-CN" altLang="en-US" sz="2800" dirty="0" smtClean="0">
                <a:latin typeface="黑体" pitchFamily="49" charset="-122"/>
                <a:ea typeface="黑体" pitchFamily="49" charset="-122"/>
              </a:rPr>
              <a:t>型</a:t>
            </a:r>
            <a:endParaRPr lang="zh-CN" altLang="en-US" sz="2800" dirty="0">
              <a:latin typeface="黑体" pitchFamily="49" charset="-122"/>
              <a:ea typeface="黑体" pitchFamily="49" charset="-122"/>
            </a:endParaRPr>
          </a:p>
        </p:txBody>
      </p:sp>
      <p:sp>
        <p:nvSpPr>
          <p:cNvPr id="26" name="矩形 7"/>
          <p:cNvSpPr>
            <a:spLocks noChangeArrowheads="1"/>
          </p:cNvSpPr>
          <p:nvPr/>
        </p:nvSpPr>
        <p:spPr bwMode="auto">
          <a:xfrm>
            <a:off x="4956655" y="3614966"/>
            <a:ext cx="2046218"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新型</a:t>
            </a:r>
            <a:r>
              <a:rPr lang="zh-CN" altLang="en-US" sz="2800" dirty="0">
                <a:latin typeface="黑体" pitchFamily="49" charset="-122"/>
                <a:ea typeface="黑体" pitchFamily="49" charset="-122"/>
              </a:rPr>
              <a:t>讲授</a:t>
            </a:r>
            <a:r>
              <a:rPr lang="zh-CN" altLang="en-US" sz="2800" dirty="0" smtClean="0">
                <a:latin typeface="黑体" pitchFamily="49" charset="-122"/>
                <a:ea typeface="黑体" pitchFamily="49" charset="-122"/>
              </a:rPr>
              <a:t>型</a:t>
            </a:r>
            <a:endParaRPr lang="zh-CN" altLang="en-US" sz="2800" dirty="0">
              <a:latin typeface="黑体" pitchFamily="49" charset="-122"/>
              <a:ea typeface="黑体" pitchFamily="49" charset="-122"/>
            </a:endParaRPr>
          </a:p>
        </p:txBody>
      </p:sp>
      <p:sp>
        <p:nvSpPr>
          <p:cNvPr id="27" name="矩形 7"/>
          <p:cNvSpPr>
            <a:spLocks noChangeArrowheads="1"/>
          </p:cNvSpPr>
          <p:nvPr/>
        </p:nvSpPr>
        <p:spPr bwMode="auto">
          <a:xfrm>
            <a:off x="4961227" y="4188815"/>
            <a:ext cx="2041646"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互动探究型</a:t>
            </a:r>
            <a:endParaRPr lang="zh-CN" altLang="en-US" sz="2800" dirty="0">
              <a:latin typeface="黑体" pitchFamily="49" charset="-122"/>
              <a:ea typeface="黑体" pitchFamily="49" charset="-122"/>
            </a:endParaRPr>
          </a:p>
        </p:txBody>
      </p:sp>
      <p:sp>
        <p:nvSpPr>
          <p:cNvPr id="28" name="矩形 7"/>
          <p:cNvSpPr>
            <a:spLocks noChangeArrowheads="1"/>
          </p:cNvSpPr>
          <p:nvPr/>
        </p:nvSpPr>
        <p:spPr bwMode="auto">
          <a:xfrm>
            <a:off x="3047790" y="2204864"/>
            <a:ext cx="1001827" cy="523220"/>
          </a:xfrm>
          <a:prstGeom prst="rect">
            <a:avLst/>
          </a:prstGeom>
          <a:solidFill>
            <a:srgbClr val="C00000"/>
          </a:solidFill>
          <a:ln>
            <a:noFill/>
          </a:ln>
          <a:extLst/>
        </p:spPr>
        <p:txBody>
          <a:bodyPr wrap="square">
            <a:spAutoFit/>
          </a:bodyPr>
          <a:lstStyle/>
          <a:p>
            <a:pPr algn="ctr"/>
            <a:r>
              <a:rPr lang="zh-CN" altLang="en-US" sz="2800" dirty="0" smtClean="0">
                <a:solidFill>
                  <a:schemeClr val="bg1"/>
                </a:solidFill>
                <a:latin typeface="黑体" pitchFamily="49" charset="-122"/>
                <a:ea typeface="黑体" pitchFamily="49" charset="-122"/>
              </a:rPr>
              <a:t>特点</a:t>
            </a:r>
            <a:endParaRPr lang="zh-CN" altLang="en-US" sz="2800" dirty="0">
              <a:solidFill>
                <a:schemeClr val="bg1"/>
              </a:solidFill>
              <a:latin typeface="黑体" pitchFamily="49" charset="-122"/>
              <a:ea typeface="黑体" pitchFamily="49" charset="-122"/>
            </a:endParaRPr>
          </a:p>
        </p:txBody>
      </p:sp>
      <p:sp>
        <p:nvSpPr>
          <p:cNvPr id="29" name="矩形 7"/>
          <p:cNvSpPr>
            <a:spLocks noChangeArrowheads="1"/>
          </p:cNvSpPr>
          <p:nvPr/>
        </p:nvSpPr>
        <p:spPr bwMode="auto">
          <a:xfrm>
            <a:off x="5367401" y="2203340"/>
            <a:ext cx="1001827" cy="523220"/>
          </a:xfrm>
          <a:prstGeom prst="rect">
            <a:avLst/>
          </a:prstGeom>
          <a:solidFill>
            <a:srgbClr val="C00000"/>
          </a:solidFill>
          <a:ln>
            <a:noFill/>
          </a:ln>
          <a:extLst/>
        </p:spPr>
        <p:txBody>
          <a:bodyPr wrap="square">
            <a:spAutoFit/>
          </a:bodyPr>
          <a:lstStyle/>
          <a:p>
            <a:pPr algn="ctr"/>
            <a:r>
              <a:rPr lang="zh-CN" altLang="en-US" sz="2800" dirty="0" smtClean="0">
                <a:solidFill>
                  <a:schemeClr val="bg1"/>
                </a:solidFill>
                <a:latin typeface="黑体" pitchFamily="49" charset="-122"/>
                <a:ea typeface="黑体" pitchFamily="49" charset="-122"/>
              </a:rPr>
              <a:t>类型</a:t>
            </a:r>
            <a:endParaRPr lang="zh-CN" altLang="en-US" sz="2800" dirty="0">
              <a:solidFill>
                <a:schemeClr val="bg1"/>
              </a:solidFill>
              <a:latin typeface="黑体" pitchFamily="49" charset="-122"/>
              <a:ea typeface="黑体" pitchFamily="49" charset="-122"/>
            </a:endParaRPr>
          </a:p>
        </p:txBody>
      </p:sp>
      <p:sp>
        <p:nvSpPr>
          <p:cNvPr id="30" name="矩形 7"/>
          <p:cNvSpPr>
            <a:spLocks noChangeArrowheads="1"/>
          </p:cNvSpPr>
          <p:nvPr/>
        </p:nvSpPr>
        <p:spPr bwMode="auto">
          <a:xfrm>
            <a:off x="2544883" y="4186215"/>
            <a:ext cx="1986413" cy="95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dirty="0" smtClean="0">
                <a:solidFill>
                  <a:schemeClr val="bg1"/>
                </a:solidFill>
                <a:latin typeface="黑体" pitchFamily="49" charset="-122"/>
                <a:ea typeface="黑体" pitchFamily="49" charset="-122"/>
              </a:rPr>
              <a:t>常态化</a:t>
            </a:r>
            <a:endParaRPr lang="en-US" altLang="zh-CN" sz="2800" dirty="0" smtClean="0">
              <a:solidFill>
                <a:schemeClr val="bg1"/>
              </a:solidFill>
              <a:latin typeface="黑体" pitchFamily="49" charset="-122"/>
              <a:ea typeface="黑体" pitchFamily="49" charset="-122"/>
            </a:endParaRPr>
          </a:p>
          <a:p>
            <a:pPr algn="ctr"/>
            <a:r>
              <a:rPr lang="zh-CN" altLang="en-US" sz="2800" dirty="0" smtClean="0">
                <a:solidFill>
                  <a:schemeClr val="bg1"/>
                </a:solidFill>
                <a:latin typeface="黑体" pitchFamily="49" charset="-122"/>
                <a:ea typeface="黑体" pitchFamily="49" charset="-122"/>
              </a:rPr>
              <a:t>录播</a:t>
            </a:r>
            <a:endParaRPr lang="zh-CN" altLang="en-US" sz="2800" dirty="0">
              <a:solidFill>
                <a:schemeClr val="bg1"/>
              </a:solidFill>
              <a:latin typeface="黑体" pitchFamily="49" charset="-122"/>
              <a:ea typeface="黑体" pitchFamily="49" charset="-122"/>
            </a:endParaRPr>
          </a:p>
        </p:txBody>
      </p:sp>
      <p:sp>
        <p:nvSpPr>
          <p:cNvPr id="31" name="矩形 7"/>
          <p:cNvSpPr>
            <a:spLocks noChangeArrowheads="1"/>
          </p:cNvSpPr>
          <p:nvPr/>
        </p:nvSpPr>
        <p:spPr bwMode="auto">
          <a:xfrm>
            <a:off x="4956655" y="4767301"/>
            <a:ext cx="2046218"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同步</a:t>
            </a:r>
            <a:r>
              <a:rPr lang="zh-CN" altLang="en-US" sz="2800" dirty="0">
                <a:latin typeface="黑体" pitchFamily="49" charset="-122"/>
                <a:ea typeface="黑体" pitchFamily="49" charset="-122"/>
              </a:rPr>
              <a:t>授课型</a:t>
            </a:r>
          </a:p>
        </p:txBody>
      </p:sp>
      <p:sp>
        <p:nvSpPr>
          <p:cNvPr id="32" name="矩形 7"/>
          <p:cNvSpPr>
            <a:spLocks noChangeArrowheads="1"/>
          </p:cNvSpPr>
          <p:nvPr/>
        </p:nvSpPr>
        <p:spPr bwMode="auto">
          <a:xfrm>
            <a:off x="520785" y="3353356"/>
            <a:ext cx="1635420" cy="523220"/>
          </a:xfrm>
          <a:prstGeom prst="rect">
            <a:avLst/>
          </a:prstGeom>
          <a:solidFill>
            <a:schemeClr val="tx2">
              <a:lumMod val="60000"/>
              <a:lumOff val="40000"/>
            </a:schemeClr>
          </a:solidFill>
          <a:ln>
            <a:noFill/>
          </a:ln>
          <a:extLst/>
        </p:spPr>
        <p:txBody>
          <a:bodyPr wrap="square">
            <a:spAutoFit/>
          </a:bodyPr>
          <a:lstStyle/>
          <a:p>
            <a:pPr algn="ctr"/>
            <a:r>
              <a:rPr lang="zh-CN" altLang="en-US" sz="2800" dirty="0">
                <a:latin typeface="黑体" pitchFamily="49" charset="-122"/>
                <a:ea typeface="黑体" pitchFamily="49" charset="-122"/>
              </a:rPr>
              <a:t>互动</a:t>
            </a:r>
            <a:r>
              <a:rPr lang="zh-CN" altLang="en-US" sz="2800" dirty="0" smtClean="0">
                <a:latin typeface="黑体" pitchFamily="49" charset="-122"/>
                <a:ea typeface="黑体" pitchFamily="49" charset="-122"/>
              </a:rPr>
              <a:t>教学</a:t>
            </a:r>
            <a:endParaRPr lang="zh-CN" altLang="en-US" sz="2800" dirty="0">
              <a:latin typeface="黑体" pitchFamily="49" charset="-122"/>
              <a:ea typeface="黑体" pitchFamily="49" charset="-122"/>
            </a:endParaRPr>
          </a:p>
        </p:txBody>
      </p:sp>
      <p:sp>
        <p:nvSpPr>
          <p:cNvPr id="33" name="矩形 7"/>
          <p:cNvSpPr>
            <a:spLocks noChangeArrowheads="1"/>
          </p:cNvSpPr>
          <p:nvPr/>
        </p:nvSpPr>
        <p:spPr bwMode="auto">
          <a:xfrm>
            <a:off x="529229" y="4577095"/>
            <a:ext cx="1635420" cy="523220"/>
          </a:xfrm>
          <a:prstGeom prst="rect">
            <a:avLst/>
          </a:prstGeom>
          <a:solidFill>
            <a:schemeClr val="tx2">
              <a:lumMod val="60000"/>
              <a:lumOff val="40000"/>
            </a:schemeClr>
          </a:solidFill>
          <a:ln>
            <a:noFill/>
          </a:ln>
          <a:extLst/>
        </p:spPr>
        <p:txBody>
          <a:bodyPr wrap="square">
            <a:spAutoFit/>
          </a:bodyPr>
          <a:lstStyle/>
          <a:p>
            <a:pPr algn="ctr"/>
            <a:r>
              <a:rPr lang="zh-CN" altLang="en-US" sz="2800" dirty="0" smtClean="0">
                <a:latin typeface="黑体" pitchFamily="49" charset="-122"/>
                <a:ea typeface="黑体" pitchFamily="49" charset="-122"/>
              </a:rPr>
              <a:t>状态监控</a:t>
            </a:r>
            <a:endParaRPr lang="zh-CN" altLang="en-US" sz="2800" dirty="0">
              <a:latin typeface="黑体" pitchFamily="49" charset="-122"/>
              <a:ea typeface="黑体" pitchFamily="49" charset="-122"/>
            </a:endParaRPr>
          </a:p>
        </p:txBody>
      </p:sp>
      <p:sp>
        <p:nvSpPr>
          <p:cNvPr id="34" name="矩形 7"/>
          <p:cNvSpPr>
            <a:spLocks noChangeArrowheads="1"/>
          </p:cNvSpPr>
          <p:nvPr/>
        </p:nvSpPr>
        <p:spPr bwMode="auto">
          <a:xfrm>
            <a:off x="520785" y="3977834"/>
            <a:ext cx="1635420" cy="523220"/>
          </a:xfrm>
          <a:prstGeom prst="rect">
            <a:avLst/>
          </a:prstGeom>
          <a:solidFill>
            <a:schemeClr val="tx2">
              <a:lumMod val="60000"/>
              <a:lumOff val="40000"/>
            </a:schemeClr>
          </a:solidFill>
          <a:ln>
            <a:noFill/>
          </a:ln>
          <a:extLst/>
        </p:spPr>
        <p:txBody>
          <a:bodyPr wrap="square">
            <a:spAutoFit/>
          </a:bodyPr>
          <a:lstStyle/>
          <a:p>
            <a:pPr algn="ctr"/>
            <a:r>
              <a:rPr lang="zh-CN" altLang="en-US" sz="2800" dirty="0" smtClean="0">
                <a:latin typeface="黑体" pitchFamily="49" charset="-122"/>
                <a:ea typeface="黑体" pitchFamily="49" charset="-122"/>
              </a:rPr>
              <a:t>教学资源</a:t>
            </a:r>
            <a:endParaRPr lang="zh-CN" altLang="en-US" sz="2800" dirty="0">
              <a:latin typeface="黑体" pitchFamily="49" charset="-122"/>
              <a:ea typeface="黑体" pitchFamily="49" charset="-122"/>
            </a:endParaRPr>
          </a:p>
        </p:txBody>
      </p:sp>
      <p:sp>
        <p:nvSpPr>
          <p:cNvPr id="35" name="矩形 7"/>
          <p:cNvSpPr>
            <a:spLocks noChangeArrowheads="1"/>
          </p:cNvSpPr>
          <p:nvPr/>
        </p:nvSpPr>
        <p:spPr bwMode="auto">
          <a:xfrm>
            <a:off x="728179" y="2231784"/>
            <a:ext cx="1001827" cy="523220"/>
          </a:xfrm>
          <a:prstGeom prst="rect">
            <a:avLst/>
          </a:prstGeom>
          <a:solidFill>
            <a:srgbClr val="C00000"/>
          </a:solidFill>
          <a:ln>
            <a:noFill/>
          </a:ln>
          <a:extLst/>
        </p:spPr>
        <p:txBody>
          <a:bodyPr wrap="square">
            <a:spAutoFit/>
          </a:bodyPr>
          <a:lstStyle/>
          <a:p>
            <a:pPr algn="ctr"/>
            <a:r>
              <a:rPr lang="zh-CN" altLang="en-US" sz="2800" dirty="0" smtClean="0">
                <a:solidFill>
                  <a:schemeClr val="bg1"/>
                </a:solidFill>
                <a:latin typeface="黑体" pitchFamily="49" charset="-122"/>
                <a:ea typeface="黑体" pitchFamily="49" charset="-122"/>
              </a:rPr>
              <a:t>功能</a:t>
            </a:r>
            <a:endParaRPr lang="zh-CN" altLang="en-US" sz="2800" dirty="0">
              <a:solidFill>
                <a:schemeClr val="bg1"/>
              </a:solidFill>
              <a:latin typeface="黑体" pitchFamily="49" charset="-122"/>
              <a:ea typeface="黑体" pitchFamily="49" charset="-122"/>
            </a:endParaRPr>
          </a:p>
        </p:txBody>
      </p:sp>
      <p:sp>
        <p:nvSpPr>
          <p:cNvPr id="36" name="矩形 7"/>
          <p:cNvSpPr>
            <a:spLocks noChangeArrowheads="1"/>
          </p:cNvSpPr>
          <p:nvPr/>
        </p:nvSpPr>
        <p:spPr bwMode="auto">
          <a:xfrm>
            <a:off x="7687012" y="2204906"/>
            <a:ext cx="1001827" cy="523220"/>
          </a:xfrm>
          <a:prstGeom prst="rect">
            <a:avLst/>
          </a:prstGeom>
          <a:solidFill>
            <a:srgbClr val="C00000"/>
          </a:solidFill>
          <a:ln>
            <a:noFill/>
          </a:ln>
          <a:extLst/>
        </p:spPr>
        <p:txBody>
          <a:bodyPr wrap="square">
            <a:spAutoFit/>
          </a:bodyPr>
          <a:lstStyle/>
          <a:p>
            <a:pPr algn="ctr"/>
            <a:r>
              <a:rPr lang="zh-CN" altLang="en-US" sz="2800" dirty="0" smtClean="0">
                <a:solidFill>
                  <a:schemeClr val="bg1"/>
                </a:solidFill>
                <a:latin typeface="黑体" pitchFamily="49" charset="-122"/>
                <a:ea typeface="黑体" pitchFamily="49" charset="-122"/>
              </a:rPr>
              <a:t>数量</a:t>
            </a:r>
            <a:endParaRPr lang="zh-CN" altLang="en-US" sz="2800" dirty="0">
              <a:solidFill>
                <a:schemeClr val="bg1"/>
              </a:solidFill>
              <a:latin typeface="黑体" pitchFamily="49" charset="-122"/>
              <a:ea typeface="黑体" pitchFamily="49" charset="-122"/>
            </a:endParaRPr>
          </a:p>
        </p:txBody>
      </p:sp>
      <p:sp>
        <p:nvSpPr>
          <p:cNvPr id="3" name="文本框 2"/>
          <p:cNvSpPr txBox="1"/>
          <p:nvPr/>
        </p:nvSpPr>
        <p:spPr>
          <a:xfrm>
            <a:off x="7771785" y="3102672"/>
            <a:ext cx="960519" cy="461665"/>
          </a:xfrm>
          <a:prstGeom prst="rect">
            <a:avLst/>
          </a:prstGeom>
          <a:noFill/>
        </p:spPr>
        <p:txBody>
          <a:bodyPr wrap="none" rtlCol="0">
            <a:spAutoFit/>
          </a:bodyPr>
          <a:lstStyle/>
          <a:p>
            <a:r>
              <a:rPr lang="en-US" altLang="zh-CN" sz="2400" b="1" dirty="0" smtClean="0">
                <a:solidFill>
                  <a:schemeClr val="bg1"/>
                </a:solidFill>
                <a:latin typeface="+mn-ea"/>
                <a:ea typeface="+mn-ea"/>
              </a:rPr>
              <a:t>300</a:t>
            </a:r>
            <a:r>
              <a:rPr lang="zh-CN" altLang="en-US" sz="2400" b="1" dirty="0" smtClean="0">
                <a:solidFill>
                  <a:schemeClr val="bg1"/>
                </a:solidFill>
                <a:latin typeface="+mn-ea"/>
                <a:ea typeface="+mn-ea"/>
              </a:rPr>
              <a:t>间</a:t>
            </a:r>
            <a:endParaRPr lang="zh-CN" altLang="en-US" sz="2400" b="1" dirty="0">
              <a:solidFill>
                <a:schemeClr val="bg1"/>
              </a:solidFill>
              <a:latin typeface="+mn-ea"/>
              <a:ea typeface="+mn-ea"/>
            </a:endParaRPr>
          </a:p>
        </p:txBody>
      </p:sp>
      <p:sp>
        <p:nvSpPr>
          <p:cNvPr id="37" name="文本框 36"/>
          <p:cNvSpPr txBox="1"/>
          <p:nvPr/>
        </p:nvSpPr>
        <p:spPr>
          <a:xfrm>
            <a:off x="7827461" y="3626023"/>
            <a:ext cx="805029" cy="461665"/>
          </a:xfrm>
          <a:prstGeom prst="rect">
            <a:avLst/>
          </a:prstGeom>
          <a:noFill/>
        </p:spPr>
        <p:txBody>
          <a:bodyPr wrap="none" rtlCol="0">
            <a:spAutoFit/>
          </a:bodyPr>
          <a:lstStyle/>
          <a:p>
            <a:r>
              <a:rPr lang="en-US" altLang="zh-CN" sz="2400" b="1" dirty="0" smtClean="0">
                <a:solidFill>
                  <a:schemeClr val="bg1"/>
                </a:solidFill>
                <a:latin typeface="+mn-ea"/>
                <a:ea typeface="+mn-ea"/>
              </a:rPr>
              <a:t>20</a:t>
            </a:r>
            <a:r>
              <a:rPr lang="zh-CN" altLang="en-US" sz="2400" b="1" dirty="0" smtClean="0">
                <a:solidFill>
                  <a:schemeClr val="bg1"/>
                </a:solidFill>
                <a:latin typeface="+mn-ea"/>
                <a:ea typeface="+mn-ea"/>
              </a:rPr>
              <a:t>间</a:t>
            </a:r>
            <a:endParaRPr lang="zh-CN" altLang="en-US" sz="2400" b="1" dirty="0">
              <a:solidFill>
                <a:schemeClr val="bg1"/>
              </a:solidFill>
              <a:latin typeface="+mn-ea"/>
              <a:ea typeface="+mn-ea"/>
            </a:endParaRPr>
          </a:p>
        </p:txBody>
      </p:sp>
      <p:sp>
        <p:nvSpPr>
          <p:cNvPr id="38" name="文本框 37"/>
          <p:cNvSpPr txBox="1"/>
          <p:nvPr/>
        </p:nvSpPr>
        <p:spPr>
          <a:xfrm>
            <a:off x="7883138" y="4207720"/>
            <a:ext cx="805029" cy="461665"/>
          </a:xfrm>
          <a:prstGeom prst="rect">
            <a:avLst/>
          </a:prstGeom>
          <a:noFill/>
        </p:spPr>
        <p:txBody>
          <a:bodyPr wrap="none" rtlCol="0">
            <a:spAutoFit/>
          </a:bodyPr>
          <a:lstStyle/>
          <a:p>
            <a:r>
              <a:rPr lang="en-US" altLang="zh-CN" sz="2400" b="1" dirty="0" smtClean="0">
                <a:solidFill>
                  <a:schemeClr val="bg1"/>
                </a:solidFill>
                <a:latin typeface="+mn-ea"/>
                <a:ea typeface="+mn-ea"/>
              </a:rPr>
              <a:t>20</a:t>
            </a:r>
            <a:r>
              <a:rPr lang="zh-CN" altLang="en-US" sz="2400" b="1" dirty="0" smtClean="0">
                <a:solidFill>
                  <a:schemeClr val="bg1"/>
                </a:solidFill>
                <a:latin typeface="+mn-ea"/>
                <a:ea typeface="+mn-ea"/>
              </a:rPr>
              <a:t>间</a:t>
            </a:r>
            <a:endParaRPr lang="zh-CN" altLang="en-US" sz="2400" b="1" dirty="0">
              <a:solidFill>
                <a:schemeClr val="bg1"/>
              </a:solidFill>
              <a:latin typeface="+mn-ea"/>
              <a:ea typeface="+mn-ea"/>
            </a:endParaRPr>
          </a:p>
        </p:txBody>
      </p:sp>
      <p:sp>
        <p:nvSpPr>
          <p:cNvPr id="39" name="文本框 38"/>
          <p:cNvSpPr txBox="1"/>
          <p:nvPr/>
        </p:nvSpPr>
        <p:spPr>
          <a:xfrm>
            <a:off x="7790060" y="4785250"/>
            <a:ext cx="960519" cy="461665"/>
          </a:xfrm>
          <a:prstGeom prst="rect">
            <a:avLst/>
          </a:prstGeom>
          <a:noFill/>
        </p:spPr>
        <p:txBody>
          <a:bodyPr wrap="none" rtlCol="0">
            <a:spAutoFit/>
          </a:bodyPr>
          <a:lstStyle/>
          <a:p>
            <a:r>
              <a:rPr lang="en-US" altLang="zh-CN" sz="2400" b="1" dirty="0" smtClean="0">
                <a:solidFill>
                  <a:schemeClr val="bg1"/>
                </a:solidFill>
                <a:latin typeface="+mn-ea"/>
                <a:ea typeface="+mn-ea"/>
              </a:rPr>
              <a:t>1-2</a:t>
            </a:r>
            <a:r>
              <a:rPr lang="zh-CN" altLang="en-US" sz="2400" b="1" dirty="0" smtClean="0">
                <a:solidFill>
                  <a:schemeClr val="bg1"/>
                </a:solidFill>
                <a:latin typeface="+mn-ea"/>
                <a:ea typeface="+mn-ea"/>
              </a:rPr>
              <a:t>间</a:t>
            </a:r>
            <a:endParaRPr lang="zh-CN" altLang="en-US" sz="2400" b="1" dirty="0">
              <a:solidFill>
                <a:schemeClr val="bg1"/>
              </a:solidFill>
              <a:latin typeface="+mn-ea"/>
              <a:ea typeface="+mn-ea"/>
            </a:endParaRPr>
          </a:p>
        </p:txBody>
      </p:sp>
      <p:grpSp>
        <p:nvGrpSpPr>
          <p:cNvPr id="41" name="组合 40"/>
          <p:cNvGrpSpPr/>
          <p:nvPr/>
        </p:nvGrpSpPr>
        <p:grpSpPr>
          <a:xfrm>
            <a:off x="288925" y="290513"/>
            <a:ext cx="4859338" cy="936625"/>
            <a:chOff x="288925" y="290513"/>
            <a:chExt cx="4859338" cy="936625"/>
          </a:xfrm>
        </p:grpSpPr>
        <p:grpSp>
          <p:nvGrpSpPr>
            <p:cNvPr id="42" name="组合 8"/>
            <p:cNvGrpSpPr>
              <a:grpSpLocks/>
            </p:cNvGrpSpPr>
            <p:nvPr/>
          </p:nvGrpSpPr>
          <p:grpSpPr bwMode="auto">
            <a:xfrm>
              <a:off x="288925" y="290513"/>
              <a:ext cx="4859338" cy="936625"/>
              <a:chOff x="289620" y="290612"/>
              <a:chExt cx="4430161" cy="936104"/>
            </a:xfrm>
          </p:grpSpPr>
          <p:grpSp>
            <p:nvGrpSpPr>
              <p:cNvPr id="44" name="组合 58"/>
              <p:cNvGrpSpPr>
                <a:grpSpLocks/>
              </p:cNvGrpSpPr>
              <p:nvPr/>
            </p:nvGrpSpPr>
            <p:grpSpPr bwMode="auto">
              <a:xfrm>
                <a:off x="289620" y="290612"/>
                <a:ext cx="4430161" cy="936104"/>
                <a:chOff x="289620" y="290612"/>
                <a:chExt cx="4430161" cy="936104"/>
              </a:xfrm>
            </p:grpSpPr>
            <p:sp>
              <p:nvSpPr>
                <p:cNvPr id="46" name="椭圆 45"/>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7" name="圆角矩形 46"/>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 name="圆角矩形 47"/>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45"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
        <p:nvSpPr>
          <p:cNvPr id="49" name="文本框 48"/>
          <p:cNvSpPr txBox="1"/>
          <p:nvPr/>
        </p:nvSpPr>
        <p:spPr>
          <a:xfrm>
            <a:off x="668174" y="5665615"/>
            <a:ext cx="5502230" cy="461665"/>
          </a:xfrm>
          <a:prstGeom prst="rect">
            <a:avLst/>
          </a:prstGeom>
          <a:noFill/>
        </p:spPr>
        <p:txBody>
          <a:bodyPr wrap="square" rtlCol="0">
            <a:spAutoFit/>
          </a:bodyPr>
          <a:lstStyle>
            <a:defPPr>
              <a:defRPr lang="zh-CN"/>
            </a:defPPr>
            <a:lvl1pPr algn="ctr">
              <a:defRPr sz="2800" b="1">
                <a:solidFill>
                  <a:schemeClr val="tx2"/>
                </a:solidFill>
              </a:defRPr>
            </a:lvl1pPr>
          </a:lstStyle>
          <a:p>
            <a:pPr fontAlgn="auto">
              <a:spcBef>
                <a:spcPts val="0"/>
              </a:spcBef>
              <a:spcAft>
                <a:spcPts val="0"/>
              </a:spcAft>
            </a:pPr>
            <a:r>
              <a:rPr lang="zh-CN" altLang="en-US" sz="2400" dirty="0" smtClean="0">
                <a:solidFill>
                  <a:schemeClr val="bg1"/>
                </a:solidFill>
                <a:latin typeface="微软雅黑" panose="020B0503020204020204" pitchFamily="34" charset="-122"/>
                <a:ea typeface="微软雅黑" panose="020B0503020204020204" pitchFamily="34" charset="-122"/>
              </a:rPr>
              <a:t>强化学习共同体在教学过程中的互动</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73494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88925" y="290513"/>
            <a:ext cx="4859338" cy="936625"/>
            <a:chOff x="288925" y="290513"/>
            <a:chExt cx="4859338" cy="936625"/>
          </a:xfrm>
        </p:grpSpPr>
        <p:grpSp>
          <p:nvGrpSpPr>
            <p:cNvPr id="8" name="组合 8"/>
            <p:cNvGrpSpPr>
              <a:grpSpLocks/>
            </p:cNvGrpSpPr>
            <p:nvPr/>
          </p:nvGrpSpPr>
          <p:grpSpPr bwMode="auto">
            <a:xfrm>
              <a:off x="288925" y="290513"/>
              <a:ext cx="4859338" cy="936625"/>
              <a:chOff x="289620" y="290612"/>
              <a:chExt cx="4430161" cy="936104"/>
            </a:xfrm>
          </p:grpSpPr>
          <p:grpSp>
            <p:nvGrpSpPr>
              <p:cNvPr id="10" name="组合 58"/>
              <p:cNvGrpSpPr>
                <a:grpSpLocks/>
              </p:cNvGrpSpPr>
              <p:nvPr/>
            </p:nvGrpSpPr>
            <p:grpSpPr bwMode="auto">
              <a:xfrm>
                <a:off x="289620" y="290612"/>
                <a:ext cx="4430161" cy="936104"/>
                <a:chOff x="289620" y="290612"/>
                <a:chExt cx="4430161" cy="936104"/>
              </a:xfrm>
            </p:grpSpPr>
            <p:sp>
              <p:nvSpPr>
                <p:cNvPr id="14" name="椭圆 13"/>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5" name="圆角矩形 14"/>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圆角矩形 15"/>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13"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9"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
        <p:nvSpPr>
          <p:cNvPr id="12"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pPr algn="ctr"/>
            <a:r>
              <a:rPr lang="zh-CN" altLang="en-US" sz="3200" b="1" dirty="0" smtClean="0">
                <a:latin typeface="微软雅黑" panose="020B0503020204020204" pitchFamily="34" charset="-122"/>
                <a:ea typeface="微软雅黑" panose="020B0503020204020204" pitchFamily="34" charset="-122"/>
              </a:rPr>
              <a:t>三、基于物联网的智慧管理服务</a:t>
            </a:r>
            <a:endParaRPr lang="zh-CN" altLang="en-US" sz="32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212855" y="2712244"/>
            <a:ext cx="2965996" cy="699480"/>
          </a:xfrm>
          <a:prstGeom prst="rect">
            <a:avLst/>
          </a:prstGeom>
          <a:solidFill>
            <a:schemeClr val="tx1">
              <a:lumMod val="65000"/>
              <a:lumOff val="35000"/>
            </a:schemeClr>
          </a:solidFill>
        </p:spPr>
        <p:txBody>
          <a:bodyPr wrap="square" rtlCol="0" anchor="ctr" anchorCtr="0">
            <a:noAutofit/>
          </a:bodyPr>
          <a:lstStyle>
            <a:defPPr>
              <a:defRPr lang="zh-CN"/>
            </a:defPPr>
            <a:lvl1pPr algn="ctr">
              <a:defRPr sz="2400" b="1">
                <a:solidFill>
                  <a:schemeClr val="bg2"/>
                </a:solidFill>
              </a:defRPr>
            </a:lvl1pPr>
          </a:lstStyle>
          <a:p>
            <a:pPr algn="l"/>
            <a:r>
              <a:rPr lang="en-US" altLang="zh-CN" sz="4000" dirty="0" smtClean="0">
                <a:latin typeface="微软雅黑" panose="020B0503020204020204" pitchFamily="34" charset="-122"/>
                <a:ea typeface="微软雅黑" panose="020B0503020204020204" pitchFamily="34" charset="-122"/>
              </a:rPr>
              <a:t> 2</a:t>
            </a:r>
            <a:r>
              <a:rPr lang="zh-CN" altLang="en-US" sz="4000" dirty="0" smtClean="0">
                <a:latin typeface="微软雅黑" panose="020B0503020204020204" pitchFamily="34" charset="-122"/>
                <a:ea typeface="微软雅黑" panose="020B0503020204020204" pitchFamily="34" charset="-122"/>
              </a:rPr>
              <a:t>万  </a:t>
            </a:r>
            <a:r>
              <a:rPr lang="zh-CN" altLang="en-US" sz="2000" b="0" dirty="0">
                <a:latin typeface="微软雅黑" panose="020B0503020204020204" pitchFamily="34" charset="-122"/>
                <a:ea typeface="微软雅黑" panose="020B0503020204020204" pitchFamily="34" charset="-122"/>
              </a:rPr>
              <a:t>监测</a:t>
            </a:r>
            <a:r>
              <a:rPr lang="zh-CN" altLang="en-US" sz="2000" b="0" dirty="0" smtClean="0">
                <a:latin typeface="微软雅黑" panose="020B0503020204020204" pitchFamily="34" charset="-122"/>
                <a:ea typeface="微软雅黑" panose="020B0503020204020204" pitchFamily="34" charset="-122"/>
              </a:rPr>
              <a:t>传感器</a:t>
            </a:r>
            <a:endParaRPr lang="zh-CN" altLang="en-US" sz="2000" b="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1212854" y="3443407"/>
            <a:ext cx="2965996" cy="699480"/>
          </a:xfrm>
          <a:prstGeom prst="rect">
            <a:avLst/>
          </a:prstGeom>
          <a:solidFill>
            <a:schemeClr val="tx1">
              <a:lumMod val="65000"/>
              <a:lumOff val="35000"/>
            </a:schemeClr>
          </a:solidFill>
        </p:spPr>
        <p:txBody>
          <a:bodyPr wrap="square" rtlCol="0" anchor="ctr" anchorCtr="0">
            <a:noAutofit/>
          </a:bodyPr>
          <a:lstStyle>
            <a:defPPr>
              <a:defRPr lang="zh-CN"/>
            </a:defPPr>
            <a:lvl1pPr algn="ctr">
              <a:defRPr sz="2400" b="1">
                <a:solidFill>
                  <a:schemeClr val="bg2"/>
                </a:solidFill>
              </a:defRPr>
            </a:lvl1pPr>
          </a:lstStyle>
          <a:p>
            <a:pPr algn="l"/>
            <a:r>
              <a:rPr lang="en-US" altLang="zh-CN" sz="4000" dirty="0" smtClean="0">
                <a:latin typeface="微软雅黑" panose="020B0503020204020204" pitchFamily="34" charset="-122"/>
                <a:ea typeface="微软雅黑" panose="020B0503020204020204" pitchFamily="34" charset="-122"/>
              </a:rPr>
              <a:t> 3</a:t>
            </a:r>
            <a:r>
              <a:rPr lang="zh-CN" altLang="en-US" sz="4000" dirty="0" smtClean="0">
                <a:latin typeface="微软雅黑" panose="020B0503020204020204" pitchFamily="34" charset="-122"/>
                <a:ea typeface="微软雅黑" panose="020B0503020204020204" pitchFamily="34" charset="-122"/>
              </a:rPr>
              <a:t>千  </a:t>
            </a:r>
            <a:r>
              <a:rPr lang="zh-CN" altLang="en-US" sz="2000" b="0" dirty="0" smtClean="0">
                <a:latin typeface="微软雅黑" panose="020B0503020204020204" pitchFamily="34" charset="-122"/>
                <a:ea typeface="微软雅黑" panose="020B0503020204020204" pitchFamily="34" charset="-122"/>
              </a:rPr>
              <a:t>视频采集点</a:t>
            </a:r>
            <a:endParaRPr lang="zh-CN" altLang="en-US" sz="2000" b="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424182" y="5301208"/>
            <a:ext cx="8252274" cy="461665"/>
          </a:xfrm>
          <a:prstGeom prst="rect">
            <a:avLst/>
          </a:prstGeom>
          <a:noFill/>
        </p:spPr>
        <p:txBody>
          <a:bodyPr wrap="square" rtlCol="0">
            <a:spAutoFit/>
          </a:bodyPr>
          <a:lstStyle>
            <a:defPPr>
              <a:defRPr lang="zh-CN"/>
            </a:defPPr>
            <a:lvl1pPr algn="ctr" fontAlgn="auto">
              <a:spcBef>
                <a:spcPts val="0"/>
              </a:spcBef>
              <a:spcAft>
                <a:spcPts val="0"/>
              </a:spcAft>
              <a:defRPr sz="2400" b="1">
                <a:solidFill>
                  <a:srgbClr val="3F3F3F"/>
                </a:solidFill>
                <a:latin typeface="微软雅黑" panose="020B0503020204020204" pitchFamily="34" charset="-122"/>
                <a:ea typeface="微软雅黑" panose="020B0503020204020204" pitchFamily="34" charset="-122"/>
              </a:defRPr>
            </a:lvl1pPr>
          </a:lstStyle>
          <a:p>
            <a:r>
              <a:rPr lang="zh-CN" altLang="en-US" dirty="0" smtClean="0"/>
              <a:t>大规模部署物联网感知监测点，捕捉人和物的状态。</a:t>
            </a:r>
            <a:endParaRPr lang="zh-CN" altLang="en-US" dirty="0"/>
          </a:p>
        </p:txBody>
      </p:sp>
      <p:sp>
        <p:nvSpPr>
          <p:cNvPr id="20" name="矩形 19"/>
          <p:cNvSpPr/>
          <p:nvPr/>
        </p:nvSpPr>
        <p:spPr>
          <a:xfrm>
            <a:off x="4860032" y="3046339"/>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电表</a:t>
            </a:r>
            <a:endParaRPr lang="zh-CN" altLang="en-US" sz="2400" dirty="0">
              <a:latin typeface="黑体" panose="02010609060101010101" pitchFamily="49" charset="-122"/>
              <a:ea typeface="黑体" panose="02010609060101010101" pitchFamily="49" charset="-122"/>
            </a:endParaRPr>
          </a:p>
        </p:txBody>
      </p:sp>
      <p:sp>
        <p:nvSpPr>
          <p:cNvPr id="21" name="矩形 20"/>
          <p:cNvSpPr/>
          <p:nvPr/>
        </p:nvSpPr>
        <p:spPr>
          <a:xfrm>
            <a:off x="5691466" y="3555128"/>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rPr>
              <a:t>给水</a:t>
            </a:r>
            <a:endParaRPr lang="zh-CN" altLang="en-US" sz="2400" dirty="0">
              <a:latin typeface="黑体" panose="02010609060101010101" pitchFamily="49" charset="-122"/>
              <a:ea typeface="黑体" panose="02010609060101010101" pitchFamily="49" charset="-122"/>
            </a:endParaRPr>
          </a:p>
        </p:txBody>
      </p:sp>
      <p:sp>
        <p:nvSpPr>
          <p:cNvPr id="22" name="矩形 21"/>
          <p:cNvSpPr/>
          <p:nvPr/>
        </p:nvSpPr>
        <p:spPr>
          <a:xfrm>
            <a:off x="5689703" y="3046339"/>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路灯</a:t>
            </a:r>
            <a:endParaRPr lang="zh-CN" altLang="en-US" sz="2400" dirty="0">
              <a:latin typeface="黑体" panose="02010609060101010101" pitchFamily="49" charset="-122"/>
              <a:ea typeface="黑体" panose="02010609060101010101" pitchFamily="49" charset="-122"/>
            </a:endParaRPr>
          </a:p>
        </p:txBody>
      </p:sp>
      <p:sp>
        <p:nvSpPr>
          <p:cNvPr id="23" name="矩形 22"/>
          <p:cNvSpPr/>
          <p:nvPr/>
        </p:nvSpPr>
        <p:spPr>
          <a:xfrm>
            <a:off x="6531549" y="3046339"/>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变电</a:t>
            </a:r>
            <a:endParaRPr lang="zh-CN" altLang="en-US" sz="2400" dirty="0">
              <a:latin typeface="黑体" panose="02010609060101010101" pitchFamily="49" charset="-122"/>
              <a:ea typeface="黑体" panose="02010609060101010101" pitchFamily="49" charset="-122"/>
            </a:endParaRPr>
          </a:p>
        </p:txBody>
      </p:sp>
      <p:sp>
        <p:nvSpPr>
          <p:cNvPr id="26" name="矩形 25"/>
          <p:cNvSpPr/>
          <p:nvPr/>
        </p:nvSpPr>
        <p:spPr>
          <a:xfrm>
            <a:off x="4860032" y="3555129"/>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空调</a:t>
            </a:r>
            <a:endParaRPr lang="zh-CN" altLang="en-US" sz="2400" dirty="0">
              <a:latin typeface="黑体" panose="02010609060101010101" pitchFamily="49" charset="-122"/>
              <a:ea typeface="黑体" panose="02010609060101010101" pitchFamily="49" charset="-122"/>
            </a:endParaRPr>
          </a:p>
        </p:txBody>
      </p:sp>
      <p:sp>
        <p:nvSpPr>
          <p:cNvPr id="27" name="矩形 26"/>
          <p:cNvSpPr/>
          <p:nvPr/>
        </p:nvSpPr>
        <p:spPr>
          <a:xfrm>
            <a:off x="6538490" y="3541618"/>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管线</a:t>
            </a:r>
            <a:endParaRPr lang="zh-CN" altLang="en-US" sz="2400" dirty="0">
              <a:latin typeface="黑体" panose="02010609060101010101" pitchFamily="49" charset="-122"/>
              <a:ea typeface="黑体" panose="02010609060101010101" pitchFamily="49" charset="-122"/>
            </a:endParaRPr>
          </a:p>
        </p:txBody>
      </p:sp>
      <p:sp>
        <p:nvSpPr>
          <p:cNvPr id="28" name="矩形 27"/>
          <p:cNvSpPr/>
          <p:nvPr/>
        </p:nvSpPr>
        <p:spPr>
          <a:xfrm>
            <a:off x="7373395" y="3046338"/>
            <a:ext cx="800219" cy="461665"/>
          </a:xfrm>
          <a:prstGeom prst="rect">
            <a:avLst/>
          </a:prstGeom>
          <a:solidFill>
            <a:srgbClr val="33CCFF"/>
          </a:solidFill>
        </p:spPr>
        <p:txBody>
          <a:bodyPr wrap="none">
            <a:spAutoFit/>
          </a:bodyPr>
          <a:lstStyle/>
          <a:p>
            <a:r>
              <a:rPr lang="zh-CN" altLang="en-US" sz="2400" dirty="0">
                <a:latin typeface="黑体" panose="02010609060101010101" pitchFamily="49" charset="-122"/>
                <a:ea typeface="黑体" panose="02010609060101010101" pitchFamily="49" charset="-122"/>
                <a:cs typeface="Times New Roman" panose="02020603050405020304" pitchFamily="18" charset="0"/>
              </a:rPr>
              <a:t>安防</a:t>
            </a:r>
            <a:endParaRPr lang="zh-CN" altLang="en-US" sz="2400" dirty="0">
              <a:latin typeface="黑体" panose="02010609060101010101" pitchFamily="49" charset="-122"/>
              <a:ea typeface="黑体" panose="02010609060101010101" pitchFamily="49" charset="-122"/>
            </a:endParaRPr>
          </a:p>
        </p:txBody>
      </p:sp>
      <p:sp>
        <p:nvSpPr>
          <p:cNvPr id="29" name="矩形 28"/>
          <p:cNvSpPr/>
          <p:nvPr/>
        </p:nvSpPr>
        <p:spPr>
          <a:xfrm>
            <a:off x="7374462" y="3546518"/>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rPr>
              <a:t>交通</a:t>
            </a:r>
            <a:endParaRPr lang="zh-CN" altLang="en-US" sz="2400" dirty="0">
              <a:latin typeface="黑体" panose="02010609060101010101" pitchFamily="49" charset="-122"/>
              <a:ea typeface="黑体" panose="02010609060101010101" pitchFamily="49" charset="-122"/>
            </a:endParaRPr>
          </a:p>
        </p:txBody>
      </p:sp>
      <p:sp>
        <p:nvSpPr>
          <p:cNvPr id="30" name="文本框 29"/>
          <p:cNvSpPr txBox="1"/>
          <p:nvPr/>
        </p:nvSpPr>
        <p:spPr>
          <a:xfrm>
            <a:off x="1221758" y="4164743"/>
            <a:ext cx="2965996" cy="699480"/>
          </a:xfrm>
          <a:prstGeom prst="rect">
            <a:avLst/>
          </a:prstGeom>
          <a:solidFill>
            <a:schemeClr val="tx1">
              <a:lumMod val="65000"/>
              <a:lumOff val="35000"/>
            </a:schemeClr>
          </a:solidFill>
        </p:spPr>
        <p:txBody>
          <a:bodyPr wrap="square" rtlCol="0" anchor="ctr" anchorCtr="0">
            <a:noAutofit/>
          </a:bodyPr>
          <a:lstStyle>
            <a:defPPr>
              <a:defRPr lang="zh-CN"/>
            </a:defPPr>
            <a:lvl1pPr algn="ctr">
              <a:defRPr sz="2400" b="1">
                <a:solidFill>
                  <a:schemeClr val="bg2"/>
                </a:solidFill>
              </a:defRPr>
            </a:lvl1pPr>
          </a:lstStyle>
          <a:p>
            <a:pPr algn="l"/>
            <a:r>
              <a:rPr lang="en-US" altLang="zh-CN" sz="4000" dirty="0" smtClean="0">
                <a:latin typeface="微软雅黑" panose="020B0503020204020204" pitchFamily="34" charset="-122"/>
                <a:ea typeface="微软雅黑" panose="020B0503020204020204" pitchFamily="34" charset="-122"/>
              </a:rPr>
              <a:t> 90%</a:t>
            </a:r>
            <a:r>
              <a:rPr lang="zh-CN" altLang="en-US" sz="4000" dirty="0" smtClean="0">
                <a:latin typeface="微软雅黑" panose="020B0503020204020204" pitchFamily="34" charset="-122"/>
                <a:ea typeface="微软雅黑" panose="020B0503020204020204" pitchFamily="34" charset="-122"/>
              </a:rPr>
              <a:t>  </a:t>
            </a:r>
            <a:r>
              <a:rPr lang="zh-CN" altLang="en-US" sz="2000" b="0" dirty="0" smtClean="0">
                <a:latin typeface="微软雅黑" panose="020B0503020204020204" pitchFamily="34" charset="-122"/>
                <a:ea typeface="微软雅黑" panose="020B0503020204020204" pitchFamily="34" charset="-122"/>
              </a:rPr>
              <a:t>覆盖率 </a:t>
            </a:r>
            <a:endParaRPr lang="zh-CN" altLang="en-US" sz="2000" b="0" dirty="0">
              <a:latin typeface="微软雅黑" panose="020B0503020204020204" pitchFamily="34" charset="-122"/>
              <a:ea typeface="微软雅黑" panose="020B0503020204020204" pitchFamily="34" charset="-122"/>
            </a:endParaRPr>
          </a:p>
        </p:txBody>
      </p:sp>
      <p:sp>
        <p:nvSpPr>
          <p:cNvPr id="31" name="矩形 30"/>
          <p:cNvSpPr/>
          <p:nvPr/>
        </p:nvSpPr>
        <p:spPr>
          <a:xfrm>
            <a:off x="4860031" y="4063917"/>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人员</a:t>
            </a:r>
            <a:endParaRPr lang="zh-CN" altLang="en-US" sz="2400" dirty="0">
              <a:latin typeface="黑体" panose="02010609060101010101" pitchFamily="49" charset="-122"/>
              <a:ea typeface="黑体" panose="02010609060101010101" pitchFamily="49" charset="-122"/>
            </a:endParaRPr>
          </a:p>
        </p:txBody>
      </p:sp>
      <p:sp>
        <p:nvSpPr>
          <p:cNvPr id="32" name="矩形 31"/>
          <p:cNvSpPr/>
          <p:nvPr/>
        </p:nvSpPr>
        <p:spPr>
          <a:xfrm>
            <a:off x="5689703" y="4063916"/>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图书</a:t>
            </a:r>
            <a:endParaRPr lang="zh-CN" altLang="en-US" sz="2400" dirty="0">
              <a:latin typeface="黑体" panose="02010609060101010101" pitchFamily="49" charset="-122"/>
              <a:ea typeface="黑体" panose="02010609060101010101" pitchFamily="49" charset="-122"/>
            </a:endParaRPr>
          </a:p>
        </p:txBody>
      </p:sp>
      <p:sp>
        <p:nvSpPr>
          <p:cNvPr id="33" name="矩形 32"/>
          <p:cNvSpPr/>
          <p:nvPr/>
        </p:nvSpPr>
        <p:spPr>
          <a:xfrm>
            <a:off x="6534950" y="4044490"/>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房产</a:t>
            </a:r>
            <a:endParaRPr lang="zh-CN" altLang="en-US" sz="2400" dirty="0">
              <a:latin typeface="黑体" panose="02010609060101010101" pitchFamily="49" charset="-122"/>
              <a:ea typeface="黑体" panose="02010609060101010101" pitchFamily="49" charset="-122"/>
            </a:endParaRPr>
          </a:p>
        </p:txBody>
      </p:sp>
      <p:sp>
        <p:nvSpPr>
          <p:cNvPr id="34" name="矩形 33"/>
          <p:cNvSpPr/>
          <p:nvPr/>
        </p:nvSpPr>
        <p:spPr>
          <a:xfrm>
            <a:off x="7382324" y="4044490"/>
            <a:ext cx="800219" cy="461665"/>
          </a:xfrm>
          <a:prstGeom prst="rect">
            <a:avLst/>
          </a:prstGeom>
          <a:solidFill>
            <a:srgbClr val="33CCFF"/>
          </a:solidFill>
        </p:spPr>
        <p:txBody>
          <a:bodyPr wrap="none">
            <a:spAutoFit/>
          </a:bodyPr>
          <a:lstStyle/>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设备</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10383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16088" y="4589463"/>
            <a:ext cx="263525" cy="21590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055813" y="4221163"/>
            <a:ext cx="2236787" cy="584200"/>
          </a:xfrm>
          <a:prstGeom prst="rect">
            <a:avLst/>
          </a:prstGeom>
        </p:spPr>
        <p:txBody>
          <a:bodyPr wrap="none">
            <a:spAutoFit/>
          </a:bodyPr>
          <a:lstStyle/>
          <a:p>
            <a:pPr fontAlgn="auto">
              <a:spcBef>
                <a:spcPts val="0"/>
              </a:spcBef>
              <a:spcAft>
                <a:spcPts val="0"/>
              </a:spcAft>
              <a:defRPr/>
            </a:pPr>
            <a:r>
              <a:rPr lang="zh-CN" altLang="en-US" sz="3200" dirty="0">
                <a:solidFill>
                  <a:schemeClr val="tx1">
                    <a:lumMod val="65000"/>
                    <a:lumOff val="35000"/>
                  </a:schemeClr>
                </a:solidFill>
                <a:latin typeface="黑体" pitchFamily="49" charset="-122"/>
                <a:ea typeface="黑体" pitchFamily="49" charset="-122"/>
              </a:rPr>
              <a:t>百年江大，</a:t>
            </a:r>
            <a:endParaRPr lang="zh-CN" altLang="en-US" sz="3200" dirty="0">
              <a:solidFill>
                <a:schemeClr val="tx1">
                  <a:lumMod val="65000"/>
                  <a:lumOff val="35000"/>
                </a:schemeClr>
              </a:solidFill>
              <a:latin typeface="+mn-lt"/>
              <a:ea typeface="+mn-ea"/>
            </a:endParaRPr>
          </a:p>
        </p:txBody>
      </p:sp>
      <p:sp>
        <p:nvSpPr>
          <p:cNvPr id="4" name="矩形 3"/>
          <p:cNvSpPr/>
          <p:nvPr/>
        </p:nvSpPr>
        <p:spPr>
          <a:xfrm>
            <a:off x="1793875" y="4300538"/>
            <a:ext cx="107950" cy="584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 name="直接连接符 4"/>
          <p:cNvCxnSpPr/>
          <p:nvPr/>
        </p:nvCxnSpPr>
        <p:spPr>
          <a:xfrm>
            <a:off x="1979613" y="4805363"/>
            <a:ext cx="5329237"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68388" y="4589463"/>
            <a:ext cx="647700"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415" name="TextBox 6"/>
          <p:cNvSpPr txBox="1">
            <a:spLocks noChangeArrowheads="1"/>
          </p:cNvSpPr>
          <p:nvPr/>
        </p:nvSpPr>
        <p:spPr bwMode="auto">
          <a:xfrm>
            <a:off x="900113" y="3573463"/>
            <a:ext cx="954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000">
                <a:solidFill>
                  <a:srgbClr val="C00000"/>
                </a:solidFill>
                <a:latin typeface="黑体" panose="02010609060101010101" pitchFamily="49" charset="-122"/>
                <a:ea typeface="黑体" panose="02010609060101010101" pitchFamily="49" charset="-122"/>
              </a:rPr>
              <a:t>壹</a:t>
            </a:r>
          </a:p>
        </p:txBody>
      </p:sp>
      <p:sp>
        <p:nvSpPr>
          <p:cNvPr id="17416" name="矩形 7"/>
          <p:cNvSpPr>
            <a:spLocks noChangeArrowheads="1"/>
          </p:cNvSpPr>
          <p:nvPr/>
        </p:nvSpPr>
        <p:spPr bwMode="auto">
          <a:xfrm>
            <a:off x="4262438" y="3852863"/>
            <a:ext cx="1416050" cy="8302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800">
                <a:solidFill>
                  <a:schemeClr val="bg1"/>
                </a:solidFill>
                <a:latin typeface="黑体" panose="02010609060101010101" pitchFamily="49" charset="-122"/>
                <a:ea typeface="黑体" panose="02010609060101010101" pitchFamily="49" charset="-122"/>
              </a:rPr>
              <a:t>生态</a:t>
            </a:r>
            <a:endParaRPr lang="zh-CN" altLang="en-US" sz="4800">
              <a:solidFill>
                <a:schemeClr val="bg1"/>
              </a:solidFill>
              <a:latin typeface="Calibri" panose="020F0502020204030204" pitchFamily="34" charset="0"/>
            </a:endParaRPr>
          </a:p>
        </p:txBody>
      </p:sp>
      <p:sp>
        <p:nvSpPr>
          <p:cNvPr id="9" name="矩形 8"/>
          <p:cNvSpPr/>
          <p:nvPr/>
        </p:nvSpPr>
        <p:spPr>
          <a:xfrm>
            <a:off x="5940425" y="4219575"/>
            <a:ext cx="1004888" cy="585788"/>
          </a:xfrm>
          <a:prstGeom prst="rect">
            <a:avLst/>
          </a:prstGeom>
        </p:spPr>
        <p:txBody>
          <a:bodyPr wrap="none">
            <a:spAutoFit/>
          </a:bodyPr>
          <a:lstStyle/>
          <a:p>
            <a:pPr fontAlgn="auto">
              <a:spcBef>
                <a:spcPts val="0"/>
              </a:spcBef>
              <a:spcAft>
                <a:spcPts val="0"/>
              </a:spcAft>
              <a:defRPr/>
            </a:pPr>
            <a:r>
              <a:rPr lang="zh-CN" altLang="en-US" sz="3200" dirty="0">
                <a:solidFill>
                  <a:schemeClr val="tx1">
                    <a:lumMod val="65000"/>
                    <a:lumOff val="35000"/>
                  </a:schemeClr>
                </a:solidFill>
                <a:latin typeface="黑体" pitchFamily="49" charset="-122"/>
                <a:ea typeface="黑体" pitchFamily="49" charset="-122"/>
              </a:rPr>
              <a:t>校园</a:t>
            </a:r>
            <a:endParaRPr lang="zh-CN" altLang="en-US" sz="3200" dirty="0">
              <a:solidFill>
                <a:schemeClr val="tx1">
                  <a:lumMod val="65000"/>
                  <a:lumOff val="35000"/>
                </a:schemeClr>
              </a:solidFill>
              <a:latin typeface="+mn-lt"/>
              <a:ea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854" y="2107035"/>
            <a:ext cx="7895626" cy="39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29"/>
          <p:cNvSpPr txBox="1">
            <a:spLocks noChangeArrowheads="1"/>
          </p:cNvSpPr>
          <p:nvPr/>
        </p:nvSpPr>
        <p:spPr bwMode="auto">
          <a:xfrm>
            <a:off x="3635376" y="5703342"/>
            <a:ext cx="5184775" cy="46196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黑体" panose="02010609060101010101" pitchFamily="49" charset="-122"/>
                <a:ea typeface="黑体" panose="02010609060101010101" pitchFamily="49" charset="-122"/>
              </a:rPr>
              <a:t>1</a:t>
            </a:r>
            <a:r>
              <a:rPr lang="zh-CN" altLang="en-US" sz="2400" dirty="0">
                <a:solidFill>
                  <a:schemeClr val="bg1"/>
                </a:solidFill>
                <a:latin typeface="黑体" panose="02010609060101010101" pitchFamily="49" charset="-122"/>
                <a:ea typeface="黑体" panose="02010609060101010101" pitchFamily="49" charset="-122"/>
              </a:rPr>
              <a:t>个门户</a:t>
            </a:r>
            <a:r>
              <a:rPr lang="en-US" altLang="zh-CN" sz="2400" dirty="0">
                <a:solidFill>
                  <a:schemeClr val="bg1"/>
                </a:solidFill>
                <a:latin typeface="黑体" panose="02010609060101010101" pitchFamily="49" charset="-122"/>
                <a:ea typeface="黑体" panose="02010609060101010101" pitchFamily="49" charset="-122"/>
              </a:rPr>
              <a:t>+1</a:t>
            </a:r>
            <a:r>
              <a:rPr lang="zh-CN" altLang="en-US" sz="2400" dirty="0">
                <a:solidFill>
                  <a:schemeClr val="bg1"/>
                </a:solidFill>
                <a:latin typeface="黑体" panose="02010609060101010101" pitchFamily="49" charset="-122"/>
                <a:ea typeface="黑体" panose="02010609060101010101" pitchFamily="49" charset="-122"/>
              </a:rPr>
              <a:t>个平台</a:t>
            </a:r>
            <a:r>
              <a:rPr lang="en-US" altLang="zh-CN" sz="2400" dirty="0">
                <a:solidFill>
                  <a:schemeClr val="bg1"/>
                </a:solidFill>
                <a:latin typeface="黑体" panose="02010609060101010101" pitchFamily="49" charset="-122"/>
                <a:ea typeface="黑体" panose="02010609060101010101" pitchFamily="49" charset="-122"/>
              </a:rPr>
              <a:t>+N</a:t>
            </a:r>
            <a:r>
              <a:rPr lang="zh-CN" altLang="en-US" sz="2400" dirty="0">
                <a:solidFill>
                  <a:schemeClr val="bg1"/>
                </a:solidFill>
                <a:latin typeface="黑体" panose="02010609060101010101" pitchFamily="49" charset="-122"/>
                <a:ea typeface="黑体" panose="02010609060101010101" pitchFamily="49" charset="-122"/>
              </a:rPr>
              <a:t>个系统</a:t>
            </a:r>
            <a:r>
              <a:rPr lang="en-US" altLang="zh-CN" sz="2400" dirty="0">
                <a:solidFill>
                  <a:schemeClr val="bg1"/>
                </a:solidFill>
                <a:latin typeface="黑体" panose="02010609060101010101" pitchFamily="49" charset="-122"/>
                <a:ea typeface="黑体" panose="02010609060101010101" pitchFamily="49" charset="-122"/>
              </a:rPr>
              <a:t>+</a:t>
            </a:r>
            <a:r>
              <a:rPr lang="zh-CN" altLang="en-US" sz="2400" dirty="0">
                <a:solidFill>
                  <a:schemeClr val="bg1"/>
                </a:solidFill>
                <a:latin typeface="黑体" panose="02010609060101010101" pitchFamily="49" charset="-122"/>
                <a:ea typeface="黑体" panose="02010609060101010101" pitchFamily="49" charset="-122"/>
              </a:rPr>
              <a:t>移动终端</a:t>
            </a:r>
          </a:p>
        </p:txBody>
      </p:sp>
      <p:sp>
        <p:nvSpPr>
          <p:cNvPr id="2" name="矩形 1"/>
          <p:cNvSpPr/>
          <p:nvPr/>
        </p:nvSpPr>
        <p:spPr>
          <a:xfrm>
            <a:off x="4860032" y="5118567"/>
            <a:ext cx="3340979" cy="584775"/>
          </a:xfrm>
          <a:prstGeom prst="rect">
            <a:avLst/>
          </a:prstGeom>
          <a:noFill/>
          <a:ln w="9525">
            <a:noFill/>
            <a:miter lim="800000"/>
            <a:headEnd/>
            <a:tailEnd/>
          </a:ln>
        </p:spPr>
        <p:txBody>
          <a:bodyPr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1+1+N+M </a:t>
            </a:r>
            <a:r>
              <a:rPr lang="zh-CN" altLang="en-US" sz="2800" b="1" dirty="0">
                <a:solidFill>
                  <a:schemeClr val="bg1"/>
                </a:solidFill>
                <a:latin typeface="微软雅黑" panose="020B0503020204020204" pitchFamily="34" charset="-122"/>
                <a:ea typeface="微软雅黑" panose="020B0503020204020204" pitchFamily="34" charset="-122"/>
              </a:rPr>
              <a:t>模式</a:t>
            </a:r>
          </a:p>
        </p:txBody>
      </p:sp>
      <p:pic>
        <p:nvPicPr>
          <p:cNvPr id="11" name="图片 10" descr="数字化校园综合管理平台(新).jpg"/>
          <p:cNvPicPr>
            <a:picLocks noChangeAspect="1"/>
          </p:cNvPicPr>
          <p:nvPr/>
        </p:nvPicPr>
        <p:blipFill>
          <a:blip r:embed="rId4" cstate="print">
            <a:extLst/>
          </a:blip>
          <a:srcRect/>
          <a:stretch>
            <a:fillRect/>
          </a:stretch>
        </p:blipFill>
        <p:spPr bwMode="auto">
          <a:xfrm>
            <a:off x="195551" y="2862294"/>
            <a:ext cx="3886133" cy="2548660"/>
          </a:xfrm>
          <a:prstGeom prst="roundRect">
            <a:avLst>
              <a:gd name="adj" fmla="val 8594"/>
            </a:avLst>
          </a:prstGeom>
          <a:solidFill>
            <a:srgbClr val="FFFFFF">
              <a:shade val="85000"/>
            </a:srgbClr>
          </a:solidFill>
          <a:ln w="38100">
            <a:solidFill>
              <a:schemeClr val="tx2"/>
            </a:solidFill>
          </a:ln>
          <a:effectLst>
            <a:reflection blurRad="12700" stA="38000" endPos="28000" dist="5000" dir="5400000" sy="-100000" algn="bl" rotWithShape="0"/>
          </a:effectLst>
          <a:extLst/>
        </p:spPr>
      </p:pic>
      <p:sp>
        <p:nvSpPr>
          <p:cNvPr id="12" name="矩形 11"/>
          <p:cNvSpPr/>
          <p:nvPr/>
        </p:nvSpPr>
        <p:spPr>
          <a:xfrm>
            <a:off x="1047854" y="1295502"/>
            <a:ext cx="6333786" cy="646331"/>
          </a:xfrm>
          <a:prstGeom prst="rect">
            <a:avLst/>
          </a:prstGeom>
        </p:spPr>
        <p:txBody>
          <a:bodyPr wrap="none">
            <a:spAutoFit/>
          </a:bodyPr>
          <a:lstStyle/>
          <a:p>
            <a:pPr algn="ctr" fontAlgn="auto">
              <a:spcBef>
                <a:spcPts val="0"/>
              </a:spcBef>
              <a:spcAft>
                <a:spcPts val="0"/>
              </a:spcAft>
              <a:defRPr/>
            </a:pPr>
            <a:r>
              <a:rPr lang="en-US" altLang="zh-CN" sz="3600" b="1" dirty="0" smtClean="0">
                <a:latin typeface="微软雅黑" panose="020B0503020204020204" pitchFamily="34" charset="-122"/>
                <a:ea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rPr>
              <a:t>数字化</a:t>
            </a:r>
            <a:r>
              <a:rPr lang="zh-CN" altLang="en-US" sz="3600" b="1" dirty="0">
                <a:latin typeface="微软雅黑" panose="020B0503020204020204" pitchFamily="34" charset="-122"/>
                <a:ea typeface="微软雅黑" panose="020B0503020204020204" pitchFamily="34" charset="-122"/>
              </a:rPr>
              <a:t>能源监管</a:t>
            </a:r>
            <a:r>
              <a:rPr lang="zh-CN" altLang="en-US" sz="3600" b="1" dirty="0" smtClean="0">
                <a:latin typeface="微软雅黑" panose="020B0503020204020204" pitchFamily="34" charset="-122"/>
                <a:ea typeface="微软雅黑" panose="020B0503020204020204" pitchFamily="34" charset="-122"/>
              </a:rPr>
              <a:t>平台</a:t>
            </a:r>
            <a:r>
              <a:rPr lang="en-US" altLang="zh-CN" sz="3600" b="1" dirty="0" smtClean="0">
                <a:latin typeface="微软雅黑" panose="020B0503020204020204" pitchFamily="34" charset="-122"/>
                <a:ea typeface="微软雅黑" panose="020B0503020204020204" pitchFamily="34" charset="-122"/>
              </a:rPr>
              <a:t>——</a:t>
            </a:r>
            <a:endParaRPr lang="zh-CN" altLang="en-US" sz="3600" b="1" dirty="0">
              <a:latin typeface="微软雅黑" panose="020B0503020204020204" pitchFamily="34" charset="-122"/>
              <a:ea typeface="微软雅黑" panose="020B0503020204020204" pitchFamily="34" charset="-122"/>
            </a:endParaRPr>
          </a:p>
        </p:txBody>
      </p:sp>
      <p:sp>
        <p:nvSpPr>
          <p:cNvPr id="15" name="矩形 14"/>
          <p:cNvSpPr/>
          <p:nvPr/>
        </p:nvSpPr>
        <p:spPr>
          <a:xfrm>
            <a:off x="6415881" y="537825"/>
            <a:ext cx="2160240" cy="523220"/>
          </a:xfrm>
          <a:prstGeom prst="rect">
            <a:avLst/>
          </a:prstGeom>
          <a:solidFill>
            <a:schemeClr val="tx2">
              <a:lumMod val="60000"/>
              <a:lumOff val="40000"/>
            </a:schemeClr>
          </a:solidFill>
        </p:spPr>
        <p:txBody>
          <a:bodyPr wrap="square">
            <a:spAutoFit/>
          </a:bodyPr>
          <a:lstStyle/>
          <a:p>
            <a:pPr algn="ctr"/>
            <a:r>
              <a:rPr lang="zh-CN" altLang="en-US" sz="2800" dirty="0" smtClean="0">
                <a:latin typeface="黑体" panose="02010609060101010101" pitchFamily="49" charset="-122"/>
                <a:ea typeface="黑体" panose="02010609060101010101" pitchFamily="49" charset="-122"/>
              </a:rPr>
              <a:t>典型应用</a:t>
            </a:r>
            <a:endParaRPr lang="zh-CN" altLang="en-US" sz="2800" dirty="0">
              <a:latin typeface="黑体" panose="02010609060101010101" pitchFamily="49" charset="-122"/>
              <a:ea typeface="黑体" panose="02010609060101010101" pitchFamily="49" charset="-122"/>
            </a:endParaRPr>
          </a:p>
        </p:txBody>
      </p:sp>
      <p:grpSp>
        <p:nvGrpSpPr>
          <p:cNvPr id="17" name="组合 16"/>
          <p:cNvGrpSpPr/>
          <p:nvPr/>
        </p:nvGrpSpPr>
        <p:grpSpPr>
          <a:xfrm>
            <a:off x="288925" y="290513"/>
            <a:ext cx="4859338" cy="936625"/>
            <a:chOff x="288925" y="290513"/>
            <a:chExt cx="4859338" cy="936625"/>
          </a:xfrm>
        </p:grpSpPr>
        <p:grpSp>
          <p:nvGrpSpPr>
            <p:cNvPr id="18" name="组合 8"/>
            <p:cNvGrpSpPr>
              <a:grpSpLocks/>
            </p:cNvGrpSpPr>
            <p:nvPr/>
          </p:nvGrpSpPr>
          <p:grpSpPr bwMode="auto">
            <a:xfrm>
              <a:off x="288925" y="290513"/>
              <a:ext cx="4859338" cy="936625"/>
              <a:chOff x="289620" y="290612"/>
              <a:chExt cx="4430161" cy="936104"/>
            </a:xfrm>
          </p:grpSpPr>
          <p:grpSp>
            <p:nvGrpSpPr>
              <p:cNvPr id="28" name="组合 58"/>
              <p:cNvGrpSpPr>
                <a:grpSpLocks/>
              </p:cNvGrpSpPr>
              <p:nvPr/>
            </p:nvGrpSpPr>
            <p:grpSpPr bwMode="auto">
              <a:xfrm>
                <a:off x="289620" y="290612"/>
                <a:ext cx="4430161" cy="936104"/>
                <a:chOff x="289620" y="290612"/>
                <a:chExt cx="4430161" cy="936104"/>
              </a:xfrm>
            </p:grpSpPr>
            <p:sp>
              <p:nvSpPr>
                <p:cNvPr id="30" name="椭圆 29"/>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1" name="圆角矩形 30"/>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圆角矩形 31"/>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29"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7"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682319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2420938"/>
            <a:ext cx="6767512" cy="414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88" y="1412875"/>
            <a:ext cx="5715000" cy="3417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2"/>
          <p:cNvSpPr txBox="1">
            <a:spLocks noChangeArrowheads="1"/>
          </p:cNvSpPr>
          <p:nvPr/>
        </p:nvSpPr>
        <p:spPr bwMode="auto">
          <a:xfrm>
            <a:off x="6300788" y="3687763"/>
            <a:ext cx="2663825" cy="1143000"/>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lvl1pPr marL="685800" indent="-685800" eaLnBrk="0" hangingPunct="0">
              <a:defRPr sz="4000" b="1">
                <a:solidFill>
                  <a:schemeClr val="tx1"/>
                </a:solidFill>
                <a:latin typeface="Arial" pitchFamily="34" charset="0"/>
                <a:ea typeface="宋体" pitchFamily="2" charset="-122"/>
              </a:defRPr>
            </a:lvl1pPr>
            <a:lvl2pPr marL="742950" indent="-285750" eaLnBrk="0" hangingPunct="0">
              <a:defRPr sz="4000" b="1">
                <a:solidFill>
                  <a:schemeClr val="tx1"/>
                </a:solidFill>
                <a:latin typeface="Arial" pitchFamily="34" charset="0"/>
                <a:ea typeface="宋体" pitchFamily="2" charset="-122"/>
              </a:defRPr>
            </a:lvl2pPr>
            <a:lvl3pPr marL="1143000" indent="-228600" eaLnBrk="0" hangingPunct="0">
              <a:defRPr sz="4000" b="1">
                <a:solidFill>
                  <a:schemeClr val="tx1"/>
                </a:solidFill>
                <a:latin typeface="Arial" pitchFamily="34" charset="0"/>
                <a:ea typeface="宋体" pitchFamily="2" charset="-122"/>
              </a:defRPr>
            </a:lvl3pPr>
            <a:lvl4pPr marL="1600200" indent="-228600" eaLnBrk="0" hangingPunct="0">
              <a:defRPr sz="4000" b="1">
                <a:solidFill>
                  <a:schemeClr val="tx1"/>
                </a:solidFill>
                <a:latin typeface="Arial" pitchFamily="34" charset="0"/>
                <a:ea typeface="宋体" pitchFamily="2" charset="-122"/>
              </a:defRPr>
            </a:lvl4pPr>
            <a:lvl5pPr marL="2057400" indent="-228600" eaLnBrk="0" hangingPunct="0">
              <a:defRPr sz="40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40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40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40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4000" b="1">
                <a:solidFill>
                  <a:schemeClr val="tx1"/>
                </a:solidFill>
                <a:latin typeface="Arial" pitchFamily="34" charset="0"/>
                <a:ea typeface="宋体" pitchFamily="2" charset="-122"/>
              </a:defRPr>
            </a:lvl9pPr>
          </a:lstStyle>
          <a:p>
            <a:pPr algn="ctr" fontAlgn="auto">
              <a:spcBef>
                <a:spcPts val="0"/>
              </a:spcBef>
              <a:spcAft>
                <a:spcPts val="0"/>
              </a:spcAft>
              <a:defRPr/>
            </a:pPr>
            <a:r>
              <a:rPr lang="zh-CN" altLang="en-US" sz="2800" b="0" dirty="0">
                <a:solidFill>
                  <a:srgbClr val="FFFF00"/>
                </a:solidFill>
                <a:latin typeface="黑体" pitchFamily="2" charset="-122"/>
                <a:ea typeface="黑体" pitchFamily="2" charset="-122"/>
              </a:rPr>
              <a:t>监管后</a:t>
            </a:r>
            <a:r>
              <a:rPr lang="zh-CN" altLang="en-US" sz="2800" b="0" dirty="0" smtClean="0">
                <a:solidFill>
                  <a:srgbClr val="FFFF00"/>
                </a:solidFill>
                <a:latin typeface="黑体" pitchFamily="2" charset="-122"/>
                <a:ea typeface="黑体" pitchFamily="2" charset="-122"/>
              </a:rPr>
              <a:t>消除</a:t>
            </a:r>
            <a:endParaRPr lang="en-US" altLang="zh-CN" sz="2800" b="0" dirty="0" smtClean="0">
              <a:solidFill>
                <a:srgbClr val="FFFF00"/>
              </a:solidFill>
              <a:latin typeface="黑体" pitchFamily="2" charset="-122"/>
              <a:ea typeface="黑体" pitchFamily="2" charset="-122"/>
            </a:endParaRPr>
          </a:p>
          <a:p>
            <a:pPr algn="ctr" fontAlgn="auto">
              <a:spcBef>
                <a:spcPts val="0"/>
              </a:spcBef>
              <a:spcAft>
                <a:spcPts val="0"/>
              </a:spcAft>
              <a:defRPr/>
            </a:pPr>
            <a:r>
              <a:rPr lang="zh-CN" altLang="en-US" sz="2800" b="0" dirty="0" smtClean="0">
                <a:solidFill>
                  <a:srgbClr val="FFFF00"/>
                </a:solidFill>
                <a:latin typeface="黑体" pitchFamily="2" charset="-122"/>
                <a:ea typeface="黑体" pitchFamily="2" charset="-122"/>
              </a:rPr>
              <a:t>了</a:t>
            </a:r>
            <a:r>
              <a:rPr lang="zh-CN" altLang="en-US" sz="2800" b="0" dirty="0">
                <a:solidFill>
                  <a:srgbClr val="FFFF00"/>
                </a:solidFill>
                <a:latin typeface="黑体" pitchFamily="2" charset="-122"/>
                <a:ea typeface="黑体" pitchFamily="2" charset="-122"/>
              </a:rPr>
              <a:t>待机功耗</a:t>
            </a:r>
          </a:p>
        </p:txBody>
      </p:sp>
      <p:sp>
        <p:nvSpPr>
          <p:cNvPr id="17" name="Rectangle 2"/>
          <p:cNvSpPr txBox="1">
            <a:spLocks noChangeArrowheads="1"/>
          </p:cNvSpPr>
          <p:nvPr/>
        </p:nvSpPr>
        <p:spPr bwMode="auto">
          <a:xfrm>
            <a:off x="3203575" y="1557338"/>
            <a:ext cx="2663825" cy="1143000"/>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lvl1pPr marL="685800" indent="-685800" eaLnBrk="0" hangingPunct="0">
              <a:defRPr sz="4000" b="1">
                <a:solidFill>
                  <a:schemeClr val="tx1"/>
                </a:solidFill>
                <a:latin typeface="Arial" pitchFamily="34" charset="0"/>
                <a:ea typeface="宋体" pitchFamily="2" charset="-122"/>
              </a:defRPr>
            </a:lvl1pPr>
            <a:lvl2pPr marL="742950" indent="-285750" eaLnBrk="0" hangingPunct="0">
              <a:defRPr sz="4000" b="1">
                <a:solidFill>
                  <a:schemeClr val="tx1"/>
                </a:solidFill>
                <a:latin typeface="Arial" pitchFamily="34" charset="0"/>
                <a:ea typeface="宋体" pitchFamily="2" charset="-122"/>
              </a:defRPr>
            </a:lvl2pPr>
            <a:lvl3pPr marL="1143000" indent="-228600" eaLnBrk="0" hangingPunct="0">
              <a:defRPr sz="4000" b="1">
                <a:solidFill>
                  <a:schemeClr val="tx1"/>
                </a:solidFill>
                <a:latin typeface="Arial" pitchFamily="34" charset="0"/>
                <a:ea typeface="宋体" pitchFamily="2" charset="-122"/>
              </a:defRPr>
            </a:lvl3pPr>
            <a:lvl4pPr marL="1600200" indent="-228600" eaLnBrk="0" hangingPunct="0">
              <a:defRPr sz="4000" b="1">
                <a:solidFill>
                  <a:schemeClr val="tx1"/>
                </a:solidFill>
                <a:latin typeface="Arial" pitchFamily="34" charset="0"/>
                <a:ea typeface="宋体" pitchFamily="2" charset="-122"/>
              </a:defRPr>
            </a:lvl4pPr>
            <a:lvl5pPr marL="2057400" indent="-228600" eaLnBrk="0" hangingPunct="0">
              <a:defRPr sz="40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40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40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40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4000" b="1">
                <a:solidFill>
                  <a:schemeClr val="tx1"/>
                </a:solidFill>
                <a:latin typeface="Arial" pitchFamily="34" charset="0"/>
                <a:ea typeface="宋体" pitchFamily="2" charset="-122"/>
              </a:defRPr>
            </a:lvl9pPr>
          </a:lstStyle>
          <a:p>
            <a:pPr algn="ctr" fontAlgn="auto">
              <a:spcBef>
                <a:spcPts val="0"/>
              </a:spcBef>
              <a:spcAft>
                <a:spcPts val="0"/>
              </a:spcAft>
              <a:defRPr/>
            </a:pPr>
            <a:r>
              <a:rPr lang="zh-CN" altLang="en-US" sz="2800" b="0" dirty="0" smtClean="0">
                <a:solidFill>
                  <a:srgbClr val="FFFF00"/>
                </a:solidFill>
                <a:latin typeface="黑体" pitchFamily="2" charset="-122"/>
                <a:ea typeface="黑体" pitchFamily="2" charset="-122"/>
              </a:rPr>
              <a:t>监管前的</a:t>
            </a:r>
            <a:endParaRPr lang="en-US" altLang="zh-CN" sz="2800" b="0" dirty="0" smtClean="0">
              <a:solidFill>
                <a:srgbClr val="FFFF00"/>
              </a:solidFill>
              <a:latin typeface="黑体" pitchFamily="2" charset="-122"/>
              <a:ea typeface="黑体" pitchFamily="2" charset="-122"/>
            </a:endParaRPr>
          </a:p>
          <a:p>
            <a:pPr algn="ctr" fontAlgn="auto">
              <a:spcBef>
                <a:spcPts val="0"/>
              </a:spcBef>
              <a:spcAft>
                <a:spcPts val="0"/>
              </a:spcAft>
              <a:defRPr/>
            </a:pPr>
            <a:r>
              <a:rPr lang="zh-CN" altLang="en-US" sz="2800" b="0" dirty="0" smtClean="0">
                <a:solidFill>
                  <a:srgbClr val="FFFF00"/>
                </a:solidFill>
                <a:latin typeface="黑体" pitchFamily="2" charset="-122"/>
                <a:ea typeface="黑体" pitchFamily="2" charset="-122"/>
              </a:rPr>
              <a:t>待机</a:t>
            </a:r>
            <a:r>
              <a:rPr lang="zh-CN" altLang="en-US" sz="2800" b="0" dirty="0">
                <a:solidFill>
                  <a:srgbClr val="FFFF00"/>
                </a:solidFill>
                <a:latin typeface="黑体" pitchFamily="2" charset="-122"/>
                <a:ea typeface="黑体" pitchFamily="2" charset="-122"/>
              </a:rPr>
              <a:t>功耗</a:t>
            </a:r>
          </a:p>
        </p:txBody>
      </p:sp>
      <p:grpSp>
        <p:nvGrpSpPr>
          <p:cNvPr id="2" name="组合 10"/>
          <p:cNvGrpSpPr>
            <a:grpSpLocks/>
          </p:cNvGrpSpPr>
          <p:nvPr/>
        </p:nvGrpSpPr>
        <p:grpSpPr bwMode="auto">
          <a:xfrm>
            <a:off x="2509838" y="4157663"/>
            <a:ext cx="2454275" cy="500062"/>
            <a:chOff x="3806315" y="5626100"/>
            <a:chExt cx="3275927" cy="500063"/>
          </a:xfrm>
        </p:grpSpPr>
        <p:sp>
          <p:nvSpPr>
            <p:cNvPr id="58391" name="椭圆 3"/>
            <p:cNvSpPr>
              <a:spLocks noChangeArrowheads="1"/>
            </p:cNvSpPr>
            <p:nvPr/>
          </p:nvSpPr>
          <p:spPr bwMode="auto">
            <a:xfrm>
              <a:off x="3806315" y="5656539"/>
              <a:ext cx="1214809" cy="469624"/>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a typeface="黑体" panose="02010609060101010101" pitchFamily="49" charset="-122"/>
              </a:endParaRPr>
            </a:p>
          </p:txBody>
        </p:sp>
        <p:sp>
          <p:nvSpPr>
            <p:cNvPr id="58392" name="椭圆 4"/>
            <p:cNvSpPr>
              <a:spLocks noChangeArrowheads="1"/>
            </p:cNvSpPr>
            <p:nvPr/>
          </p:nvSpPr>
          <p:spPr bwMode="auto">
            <a:xfrm>
              <a:off x="5867433" y="5626100"/>
              <a:ext cx="1214809" cy="469624"/>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a typeface="黑体" panose="02010609060101010101" pitchFamily="49" charset="-122"/>
              </a:endParaRPr>
            </a:p>
          </p:txBody>
        </p:sp>
      </p:grpSp>
      <p:grpSp>
        <p:nvGrpSpPr>
          <p:cNvPr id="3" name="组合 10"/>
          <p:cNvGrpSpPr>
            <a:grpSpLocks/>
          </p:cNvGrpSpPr>
          <p:nvPr/>
        </p:nvGrpSpPr>
        <p:grpSpPr bwMode="auto">
          <a:xfrm>
            <a:off x="4932363" y="5881688"/>
            <a:ext cx="2700337" cy="500062"/>
            <a:chOff x="3675887" y="5626100"/>
            <a:chExt cx="3406355" cy="500063"/>
          </a:xfrm>
        </p:grpSpPr>
        <p:sp>
          <p:nvSpPr>
            <p:cNvPr id="58389" name="椭圆 3"/>
            <p:cNvSpPr>
              <a:spLocks noChangeArrowheads="1"/>
            </p:cNvSpPr>
            <p:nvPr/>
          </p:nvSpPr>
          <p:spPr bwMode="auto">
            <a:xfrm>
              <a:off x="3675887" y="5656539"/>
              <a:ext cx="1214809" cy="469624"/>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a typeface="黑体" panose="02010609060101010101" pitchFamily="49" charset="-122"/>
              </a:endParaRPr>
            </a:p>
          </p:txBody>
        </p:sp>
        <p:sp>
          <p:nvSpPr>
            <p:cNvPr id="58390" name="椭圆 4"/>
            <p:cNvSpPr>
              <a:spLocks noChangeArrowheads="1"/>
            </p:cNvSpPr>
            <p:nvPr/>
          </p:nvSpPr>
          <p:spPr bwMode="auto">
            <a:xfrm>
              <a:off x="5867433" y="5626100"/>
              <a:ext cx="1214809" cy="469624"/>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a typeface="黑体" panose="02010609060101010101" pitchFamily="49" charset="-122"/>
              </a:endParaRPr>
            </a:p>
          </p:txBody>
        </p:sp>
      </p:grpSp>
      <p:grpSp>
        <p:nvGrpSpPr>
          <p:cNvPr id="4" name="组合 14"/>
          <p:cNvGrpSpPr>
            <a:grpSpLocks/>
          </p:cNvGrpSpPr>
          <p:nvPr/>
        </p:nvGrpSpPr>
        <p:grpSpPr bwMode="auto">
          <a:xfrm>
            <a:off x="2816225" y="2700338"/>
            <a:ext cx="1947863" cy="1457325"/>
            <a:chOff x="4428311" y="1084218"/>
            <a:chExt cx="1946364" cy="4545875"/>
          </a:xfrm>
        </p:grpSpPr>
        <p:cxnSp>
          <p:nvCxnSpPr>
            <p:cNvPr id="58387" name="直接箭头连接符 6"/>
            <p:cNvCxnSpPr>
              <a:cxnSpLocks noChangeShapeType="1"/>
            </p:cNvCxnSpPr>
            <p:nvPr/>
          </p:nvCxnSpPr>
          <p:spPr bwMode="auto">
            <a:xfrm rot="5400000">
              <a:off x="2886893" y="2625636"/>
              <a:ext cx="4532812" cy="1449975"/>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8388" name="直接箭头连接符 8"/>
            <p:cNvCxnSpPr>
              <a:cxnSpLocks noChangeShapeType="1"/>
            </p:cNvCxnSpPr>
            <p:nvPr/>
          </p:nvCxnSpPr>
          <p:spPr bwMode="auto">
            <a:xfrm rot="16200000" flipH="1">
              <a:off x="3860076" y="3115495"/>
              <a:ext cx="4519747" cy="50945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5" name="组合 14"/>
          <p:cNvGrpSpPr>
            <a:grpSpLocks/>
          </p:cNvGrpSpPr>
          <p:nvPr/>
        </p:nvGrpSpPr>
        <p:grpSpPr bwMode="auto">
          <a:xfrm>
            <a:off x="5413375" y="4830763"/>
            <a:ext cx="1947863" cy="1020762"/>
            <a:chOff x="4428311" y="1084218"/>
            <a:chExt cx="1946364" cy="4545875"/>
          </a:xfrm>
        </p:grpSpPr>
        <p:cxnSp>
          <p:nvCxnSpPr>
            <p:cNvPr id="58385" name="直接箭头连接符 6"/>
            <p:cNvCxnSpPr>
              <a:cxnSpLocks noChangeShapeType="1"/>
            </p:cNvCxnSpPr>
            <p:nvPr/>
          </p:nvCxnSpPr>
          <p:spPr bwMode="auto">
            <a:xfrm rot="5400000">
              <a:off x="2886893" y="2625636"/>
              <a:ext cx="4532812" cy="1449975"/>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8386" name="直接箭头连接符 8"/>
            <p:cNvCxnSpPr>
              <a:cxnSpLocks noChangeShapeType="1"/>
            </p:cNvCxnSpPr>
            <p:nvPr/>
          </p:nvCxnSpPr>
          <p:spPr bwMode="auto">
            <a:xfrm rot="16200000" flipH="1">
              <a:off x="3860076" y="3115495"/>
              <a:ext cx="4519747" cy="50945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30" name="矩形 29"/>
          <p:cNvSpPr>
            <a:spLocks noChangeArrowheads="1"/>
          </p:cNvSpPr>
          <p:nvPr/>
        </p:nvSpPr>
        <p:spPr bwMode="auto">
          <a:xfrm>
            <a:off x="5651500" y="404813"/>
            <a:ext cx="3025775" cy="60642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zh-CN" altLang="en-US" sz="2400" dirty="0">
                <a:solidFill>
                  <a:schemeClr val="bg1"/>
                </a:solidFill>
                <a:latin typeface="黑体" pitchFamily="2" charset="-122"/>
                <a:ea typeface="黑体" pitchFamily="2" charset="-122"/>
              </a:rPr>
              <a:t>电能计量管理系统</a:t>
            </a:r>
          </a:p>
        </p:txBody>
      </p:sp>
      <p:grpSp>
        <p:nvGrpSpPr>
          <p:cNvPr id="45" name="组合 44"/>
          <p:cNvGrpSpPr/>
          <p:nvPr/>
        </p:nvGrpSpPr>
        <p:grpSpPr>
          <a:xfrm>
            <a:off x="288925" y="290513"/>
            <a:ext cx="4859338" cy="936625"/>
            <a:chOff x="288925" y="290513"/>
            <a:chExt cx="4859338" cy="936625"/>
          </a:xfrm>
        </p:grpSpPr>
        <p:grpSp>
          <p:nvGrpSpPr>
            <p:cNvPr id="46" name="组合 8"/>
            <p:cNvGrpSpPr>
              <a:grpSpLocks/>
            </p:cNvGrpSpPr>
            <p:nvPr/>
          </p:nvGrpSpPr>
          <p:grpSpPr bwMode="auto">
            <a:xfrm>
              <a:off x="288925" y="290513"/>
              <a:ext cx="4859338" cy="936625"/>
              <a:chOff x="289620" y="290612"/>
              <a:chExt cx="4430161" cy="936104"/>
            </a:xfrm>
          </p:grpSpPr>
          <p:grpSp>
            <p:nvGrpSpPr>
              <p:cNvPr id="48" name="组合 58"/>
              <p:cNvGrpSpPr>
                <a:grpSpLocks/>
              </p:cNvGrpSpPr>
              <p:nvPr/>
            </p:nvGrpSpPr>
            <p:grpSpPr bwMode="auto">
              <a:xfrm>
                <a:off x="289620" y="290612"/>
                <a:ext cx="4430161" cy="936104"/>
                <a:chOff x="289620" y="290612"/>
                <a:chExt cx="4430161" cy="936104"/>
              </a:xfrm>
            </p:grpSpPr>
            <p:sp>
              <p:nvSpPr>
                <p:cNvPr id="50" name="椭圆 49"/>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1" name="圆角矩形 50"/>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2" name="圆角矩形 51"/>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49"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7"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067116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2311" b="6250"/>
          <a:stretch>
            <a:fillRect/>
          </a:stretch>
        </p:blipFill>
        <p:spPr bwMode="auto">
          <a:xfrm>
            <a:off x="144463" y="1412875"/>
            <a:ext cx="88201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椭圆 9"/>
          <p:cNvSpPr>
            <a:spLocks noChangeArrowheads="1"/>
          </p:cNvSpPr>
          <p:nvPr/>
        </p:nvSpPr>
        <p:spPr bwMode="auto">
          <a:xfrm>
            <a:off x="4313238" y="5011738"/>
            <a:ext cx="777875" cy="1500187"/>
          </a:xfrm>
          <a:prstGeom prst="ellipse">
            <a:avLst/>
          </a:prstGeom>
          <a:noFill/>
          <a:ln w="28575" algn="ctr">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ndParaRPr>
          </a:p>
        </p:txBody>
      </p:sp>
      <p:sp>
        <p:nvSpPr>
          <p:cNvPr id="59396" name="椭圆 10"/>
          <p:cNvSpPr>
            <a:spLocks noChangeArrowheads="1"/>
          </p:cNvSpPr>
          <p:nvPr/>
        </p:nvSpPr>
        <p:spPr bwMode="auto">
          <a:xfrm>
            <a:off x="6430963" y="4999038"/>
            <a:ext cx="777875" cy="1501775"/>
          </a:xfrm>
          <a:prstGeom prst="ellipse">
            <a:avLst/>
          </a:prstGeom>
          <a:noFill/>
          <a:ln w="28575" algn="ctr">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a:latin typeface="Calibri" panose="020F0502020204030204" pitchFamily="34" charset="0"/>
            </a:endParaRPr>
          </a:p>
        </p:txBody>
      </p:sp>
      <p:pic>
        <p:nvPicPr>
          <p:cNvPr id="34" name="图片 33" descr="DSC0002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3" y="3749675"/>
            <a:ext cx="3640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2"/>
          <p:cNvSpPr txBox="1">
            <a:spLocks noChangeArrowheads="1"/>
          </p:cNvSpPr>
          <p:nvPr/>
        </p:nvSpPr>
        <p:spPr bwMode="auto">
          <a:xfrm>
            <a:off x="1762125" y="1773238"/>
            <a:ext cx="4248150" cy="1143000"/>
          </a:xfrm>
          <a:prstGeom prst="rect">
            <a:avLst/>
          </a:prstGeom>
          <a:ln/>
        </p:spPr>
        <p:style>
          <a:lnRef idx="3">
            <a:schemeClr val="lt1"/>
          </a:lnRef>
          <a:fillRef idx="1">
            <a:schemeClr val="accent1"/>
          </a:fillRef>
          <a:effectRef idx="1">
            <a:schemeClr val="accent1"/>
          </a:effectRef>
          <a:fontRef idx="minor">
            <a:schemeClr val="lt1"/>
          </a:fontRef>
        </p:style>
        <p:txBody>
          <a:bodyPr anchor="ctr"/>
          <a:lstStyle>
            <a:defPPr>
              <a:defRPr lang="zh-CN"/>
            </a:defPPr>
            <a:lvl1pPr marL="685800" indent="-685800" algn="ctr" eaLnBrk="0" hangingPunct="0">
              <a:defRPr sz="2800" b="0">
                <a:solidFill>
                  <a:srgbClr val="FFFF00"/>
                </a:solidFill>
                <a:latin typeface="黑体" pitchFamily="2" charset="-122"/>
                <a:ea typeface="黑体" pitchFamily="2" charset="-122"/>
              </a:defRPr>
            </a:lvl1pPr>
            <a:lvl2pPr marL="742950" indent="-285750" eaLnBrk="0" hangingPunct="0">
              <a:defRPr sz="4000" b="1">
                <a:latin typeface="Arial" pitchFamily="34" charset="0"/>
                <a:ea typeface="宋体" pitchFamily="2" charset="-122"/>
              </a:defRPr>
            </a:lvl2pPr>
            <a:lvl3pPr marL="1143000" indent="-228600" eaLnBrk="0" hangingPunct="0">
              <a:defRPr sz="4000" b="1">
                <a:latin typeface="Arial" pitchFamily="34" charset="0"/>
                <a:ea typeface="宋体" pitchFamily="2" charset="-122"/>
              </a:defRPr>
            </a:lvl3pPr>
            <a:lvl4pPr marL="1600200" indent="-228600" eaLnBrk="0" hangingPunct="0">
              <a:defRPr sz="4000" b="1">
                <a:latin typeface="Arial" pitchFamily="34" charset="0"/>
                <a:ea typeface="宋体" pitchFamily="2" charset="-122"/>
              </a:defRPr>
            </a:lvl4pPr>
            <a:lvl5pPr marL="2057400" indent="-228600" eaLnBrk="0" hangingPunct="0">
              <a:defRPr sz="4000" b="1">
                <a:latin typeface="Arial" pitchFamily="34" charset="0"/>
                <a:ea typeface="宋体" pitchFamily="2" charset="-122"/>
              </a:defRPr>
            </a:lvl5pPr>
            <a:lvl6pPr marL="2514600" indent="-228600" eaLnBrk="0" fontAlgn="base" hangingPunct="0">
              <a:spcBef>
                <a:spcPct val="0"/>
              </a:spcBef>
              <a:spcAft>
                <a:spcPct val="0"/>
              </a:spcAft>
              <a:defRPr sz="4000" b="1">
                <a:latin typeface="Arial" pitchFamily="34" charset="0"/>
                <a:ea typeface="宋体" pitchFamily="2" charset="-122"/>
              </a:defRPr>
            </a:lvl6pPr>
            <a:lvl7pPr marL="2971800" indent="-228600" eaLnBrk="0" fontAlgn="base" hangingPunct="0">
              <a:spcBef>
                <a:spcPct val="0"/>
              </a:spcBef>
              <a:spcAft>
                <a:spcPct val="0"/>
              </a:spcAft>
              <a:defRPr sz="4000" b="1">
                <a:latin typeface="Arial" pitchFamily="34" charset="0"/>
                <a:ea typeface="宋体" pitchFamily="2" charset="-122"/>
              </a:defRPr>
            </a:lvl7pPr>
            <a:lvl8pPr marL="3429000" indent="-228600" eaLnBrk="0" fontAlgn="base" hangingPunct="0">
              <a:spcBef>
                <a:spcPct val="0"/>
              </a:spcBef>
              <a:spcAft>
                <a:spcPct val="0"/>
              </a:spcAft>
              <a:defRPr sz="4000" b="1">
                <a:latin typeface="Arial" pitchFamily="34" charset="0"/>
                <a:ea typeface="宋体" pitchFamily="2" charset="-122"/>
              </a:defRPr>
            </a:lvl8pPr>
            <a:lvl9pPr marL="3886200" indent="-228600" eaLnBrk="0" fontAlgn="base" hangingPunct="0">
              <a:spcBef>
                <a:spcPct val="0"/>
              </a:spcBef>
              <a:spcAft>
                <a:spcPct val="0"/>
              </a:spcAft>
              <a:defRPr sz="4000" b="1">
                <a:latin typeface="Arial" pitchFamily="34" charset="0"/>
                <a:ea typeface="宋体" pitchFamily="2" charset="-122"/>
              </a:defRPr>
            </a:lvl9pPr>
          </a:lstStyle>
          <a:p>
            <a:pPr fontAlgn="auto">
              <a:spcBef>
                <a:spcPts val="0"/>
              </a:spcBef>
              <a:spcAft>
                <a:spcPts val="0"/>
              </a:spcAft>
              <a:defRPr/>
            </a:pPr>
            <a:r>
              <a:rPr lang="zh-CN" altLang="en-US" dirty="0"/>
              <a:t>给水管网</a:t>
            </a:r>
            <a:r>
              <a:rPr lang="zh-CN" altLang="en-US" dirty="0" smtClean="0"/>
              <a:t>监测</a:t>
            </a:r>
            <a:endParaRPr lang="en-US" altLang="zh-CN" dirty="0" smtClean="0"/>
          </a:p>
          <a:p>
            <a:pPr fontAlgn="auto">
              <a:spcBef>
                <a:spcPts val="0"/>
              </a:spcBef>
              <a:spcAft>
                <a:spcPts val="0"/>
              </a:spcAft>
              <a:defRPr/>
            </a:pPr>
            <a:r>
              <a:rPr lang="zh-CN" altLang="en-US" dirty="0" smtClean="0"/>
              <a:t>及时</a:t>
            </a:r>
            <a:r>
              <a:rPr lang="zh-CN" altLang="en-US" dirty="0"/>
              <a:t>发现地下管网</a:t>
            </a:r>
            <a:r>
              <a:rPr lang="zh-CN" altLang="en-US" dirty="0" smtClean="0"/>
              <a:t>漏失</a:t>
            </a:r>
            <a:endParaRPr lang="zh-CN" altLang="en-US" dirty="0"/>
          </a:p>
        </p:txBody>
      </p:sp>
      <p:grpSp>
        <p:nvGrpSpPr>
          <p:cNvPr id="2" name="组合 14"/>
          <p:cNvGrpSpPr>
            <a:grpSpLocks/>
          </p:cNvGrpSpPr>
          <p:nvPr/>
        </p:nvGrpSpPr>
        <p:grpSpPr bwMode="auto">
          <a:xfrm flipH="1">
            <a:off x="4554538" y="2997200"/>
            <a:ext cx="2265362" cy="1841500"/>
            <a:chOff x="4428311" y="1084218"/>
            <a:chExt cx="1946364" cy="4545875"/>
          </a:xfrm>
        </p:grpSpPr>
        <p:cxnSp>
          <p:nvCxnSpPr>
            <p:cNvPr id="59407" name="直接箭头连接符 6"/>
            <p:cNvCxnSpPr>
              <a:cxnSpLocks noChangeShapeType="1"/>
            </p:cNvCxnSpPr>
            <p:nvPr/>
          </p:nvCxnSpPr>
          <p:spPr bwMode="auto">
            <a:xfrm rot="5400000">
              <a:off x="2886893" y="2625636"/>
              <a:ext cx="4532812" cy="1449975"/>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9408" name="直接箭头连接符 8"/>
            <p:cNvCxnSpPr>
              <a:cxnSpLocks noChangeShapeType="1"/>
            </p:cNvCxnSpPr>
            <p:nvPr/>
          </p:nvCxnSpPr>
          <p:spPr bwMode="auto">
            <a:xfrm rot="16200000" flipH="1">
              <a:off x="3860076" y="3115495"/>
              <a:ext cx="4519747" cy="50945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7" name="矩形 16"/>
          <p:cNvSpPr>
            <a:spLocks noChangeArrowheads="1"/>
          </p:cNvSpPr>
          <p:nvPr/>
        </p:nvSpPr>
        <p:spPr bwMode="auto">
          <a:xfrm>
            <a:off x="5651500" y="404813"/>
            <a:ext cx="3025775" cy="60642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zh-CN" altLang="en-US" sz="2400" dirty="0">
                <a:solidFill>
                  <a:schemeClr val="bg1"/>
                </a:solidFill>
                <a:latin typeface="黑体" pitchFamily="2" charset="-122"/>
                <a:ea typeface="黑体" pitchFamily="2" charset="-122"/>
              </a:rPr>
              <a:t>给水管网监测系统</a:t>
            </a:r>
          </a:p>
        </p:txBody>
      </p:sp>
      <p:grpSp>
        <p:nvGrpSpPr>
          <p:cNvPr id="26" name="组合 25"/>
          <p:cNvGrpSpPr/>
          <p:nvPr/>
        </p:nvGrpSpPr>
        <p:grpSpPr>
          <a:xfrm>
            <a:off x="288925" y="290513"/>
            <a:ext cx="4859338" cy="936625"/>
            <a:chOff x="288925" y="290513"/>
            <a:chExt cx="4859338" cy="936625"/>
          </a:xfrm>
        </p:grpSpPr>
        <p:grpSp>
          <p:nvGrpSpPr>
            <p:cNvPr id="27" name="组合 8"/>
            <p:cNvGrpSpPr>
              <a:grpSpLocks/>
            </p:cNvGrpSpPr>
            <p:nvPr/>
          </p:nvGrpSpPr>
          <p:grpSpPr bwMode="auto">
            <a:xfrm>
              <a:off x="288925" y="290513"/>
              <a:ext cx="4859338" cy="936625"/>
              <a:chOff x="289620" y="290612"/>
              <a:chExt cx="4430161" cy="936104"/>
            </a:xfrm>
          </p:grpSpPr>
          <p:grpSp>
            <p:nvGrpSpPr>
              <p:cNvPr id="29" name="组合 58"/>
              <p:cNvGrpSpPr>
                <a:grpSpLocks/>
              </p:cNvGrpSpPr>
              <p:nvPr/>
            </p:nvGrpSpPr>
            <p:grpSpPr bwMode="auto">
              <a:xfrm>
                <a:off x="289620" y="290612"/>
                <a:ext cx="4430161" cy="936104"/>
                <a:chOff x="289620" y="290612"/>
                <a:chExt cx="4430161" cy="936104"/>
              </a:xfrm>
            </p:grpSpPr>
            <p:sp>
              <p:nvSpPr>
                <p:cNvPr id="31" name="椭圆 30"/>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2" name="圆角矩形 31"/>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圆角矩形 32"/>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30"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8"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72487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07950" y="1403350"/>
          <a:ext cx="8851899" cy="3105151"/>
        </p:xfrm>
        <a:graphic>
          <a:graphicData uri="http://schemas.openxmlformats.org/drawingml/2006/table">
            <a:tbl>
              <a:tblPr/>
              <a:tblGrid>
                <a:gridCol w="2803103"/>
                <a:gridCol w="1224136"/>
                <a:gridCol w="1224136"/>
                <a:gridCol w="1440160"/>
                <a:gridCol w="2160364"/>
              </a:tblGrid>
              <a:tr h="450066">
                <a:tc>
                  <a:txBody>
                    <a:bodyPr/>
                    <a:lstStyle/>
                    <a:p>
                      <a:pPr algn="ctr" fontAlgn="ctr"/>
                      <a:r>
                        <a:rPr lang="zh-CN" altLang="en-US" sz="2000" b="1" i="0" u="none" strike="noStrike" dirty="0">
                          <a:solidFill>
                            <a:srgbClr val="000000"/>
                          </a:solidFill>
                          <a:effectLst/>
                          <a:latin typeface="黑体" pitchFamily="49" charset="-122"/>
                          <a:ea typeface="黑体" pitchFamily="49" charset="-122"/>
                        </a:rPr>
                        <a:t>项目</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EADA8"/>
                    </a:solidFill>
                  </a:tcPr>
                </a:tc>
                <a:tc>
                  <a:txBody>
                    <a:bodyPr/>
                    <a:lstStyle/>
                    <a:p>
                      <a:pPr marL="0" algn="ctr" defTabSz="914400" rtl="0" eaLnBrk="1" fontAlgn="ctr"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2004</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EADA8"/>
                    </a:solidFill>
                  </a:tcPr>
                </a:tc>
                <a:tc>
                  <a:txBody>
                    <a:bodyPr/>
                    <a:lstStyle/>
                    <a:p>
                      <a:pPr algn="ctr" fontAlgn="ctr"/>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2006</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EADA8"/>
                    </a:solidFill>
                  </a:tcPr>
                </a:tc>
                <a:tc>
                  <a:txBody>
                    <a:bodyPr/>
                    <a:lstStyle/>
                    <a:p>
                      <a:pPr algn="ctr" fontAlgn="ctr"/>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2013</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EADA8"/>
                    </a:solidFill>
                  </a:tcPr>
                </a:tc>
                <a:tc>
                  <a:txBody>
                    <a:bodyPr/>
                    <a:lstStyle/>
                    <a:p>
                      <a:pPr algn="ctr" fontAlgn="ctr"/>
                      <a:r>
                        <a:rPr lang="en-US" altLang="zh-CN" sz="2000" b="1" i="0" u="none" strike="noStrike" kern="1200" dirty="0" smtClean="0">
                          <a:solidFill>
                            <a:srgbClr val="000000"/>
                          </a:solidFill>
                          <a:effectLst/>
                          <a:latin typeface="Times New Roman" pitchFamily="18" charset="0"/>
                          <a:ea typeface="黑体" pitchFamily="49" charset="-122"/>
                          <a:cs typeface="Times New Roman" pitchFamily="18" charset="0"/>
                        </a:rPr>
                        <a:t>06-13</a:t>
                      </a:r>
                      <a:r>
                        <a:rPr lang="zh-CN" altLang="en-US" sz="2000" b="1" i="0" u="none" strike="noStrike" kern="1200" dirty="0" smtClean="0">
                          <a:solidFill>
                            <a:srgbClr val="000000"/>
                          </a:solidFill>
                          <a:effectLst/>
                          <a:latin typeface="Times New Roman" pitchFamily="18" charset="0"/>
                          <a:ea typeface="黑体" pitchFamily="49" charset="-122"/>
                          <a:cs typeface="Times New Roman" pitchFamily="18" charset="0"/>
                        </a:rPr>
                        <a:t>年</a:t>
                      </a:r>
                      <a:r>
                        <a:rPr lang="zh-CN" altLang="en-US" sz="2000" b="1" i="0" u="none" strike="noStrike" dirty="0" smtClean="0">
                          <a:solidFill>
                            <a:srgbClr val="000000"/>
                          </a:solidFill>
                          <a:effectLst/>
                          <a:latin typeface="黑体" pitchFamily="49" charset="-122"/>
                          <a:ea typeface="黑体" pitchFamily="49" charset="-122"/>
                        </a:rPr>
                        <a:t>同比增减</a:t>
                      </a:r>
                      <a:endParaRPr lang="zh-CN" altLang="en-US" sz="2000" b="1" i="0" u="none" strike="noStrike" dirty="0">
                        <a:solidFill>
                          <a:srgbClr val="000000"/>
                        </a:solidFill>
                        <a:effectLst/>
                        <a:latin typeface="黑体" pitchFamily="49" charset="-122"/>
                        <a:ea typeface="黑体" pitchFamily="49" charset="-122"/>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EADA8"/>
                    </a:solidFill>
                  </a:tcPr>
                </a:tc>
              </a:tr>
              <a:tr h="450066">
                <a:tc>
                  <a:txBody>
                    <a:bodyPr/>
                    <a:lstStyle/>
                    <a:p>
                      <a:pPr algn="ctr" fontAlgn="b"/>
                      <a:r>
                        <a:rPr lang="zh-CN" altLang="en-US" sz="2000" b="1" i="0" u="none" strike="noStrike" dirty="0">
                          <a:solidFill>
                            <a:srgbClr val="000000"/>
                          </a:solidFill>
                          <a:effectLst/>
                          <a:latin typeface="黑体" pitchFamily="49" charset="-122"/>
                          <a:ea typeface="黑体" pitchFamily="49" charset="-122"/>
                        </a:rPr>
                        <a:t>学生（万人）</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1.5</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2.6</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a:solidFill>
                            <a:srgbClr val="000000"/>
                          </a:solidFill>
                          <a:effectLst/>
                          <a:latin typeface="Times New Roman" pitchFamily="18" charset="0"/>
                          <a:ea typeface="黑体" pitchFamily="49" charset="-122"/>
                          <a:cs typeface="Times New Roman" pitchFamily="18" charset="0"/>
                        </a:rPr>
                        <a:t>3.2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23%</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r>
              <a:tr h="427563">
                <a:tc>
                  <a:txBody>
                    <a:bodyPr/>
                    <a:lstStyle/>
                    <a:p>
                      <a:pPr algn="ctr" fontAlgn="b"/>
                      <a:r>
                        <a:rPr lang="zh-CN" altLang="en-US" sz="2000" b="1" i="0" u="none" strike="noStrike">
                          <a:solidFill>
                            <a:srgbClr val="000000"/>
                          </a:solidFill>
                          <a:effectLst/>
                          <a:latin typeface="黑体" pitchFamily="49" charset="-122"/>
                          <a:ea typeface="黑体" pitchFamily="49" charset="-122"/>
                        </a:rPr>
                        <a:t>科研总量（亿元）</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0.4</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1.04</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4.41</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324%</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427563">
                <a:tc>
                  <a:txBody>
                    <a:bodyPr/>
                    <a:lstStyle/>
                    <a:p>
                      <a:pPr algn="ctr" fontAlgn="b"/>
                      <a:r>
                        <a:rPr lang="zh-CN" altLang="en-US" sz="2000" b="1" i="0" u="none" strike="noStrike" dirty="0">
                          <a:solidFill>
                            <a:srgbClr val="000000"/>
                          </a:solidFill>
                          <a:effectLst/>
                          <a:latin typeface="黑体" pitchFamily="49" charset="-122"/>
                          <a:ea typeface="黑体" pitchFamily="49" charset="-122"/>
                        </a:rPr>
                        <a:t>设备总量（亿元）</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2.1</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3.08</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8.16</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165%</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DAD8"/>
                    </a:solidFill>
                  </a:tcPr>
                </a:tc>
              </a:tr>
              <a:tr h="418561">
                <a:tc>
                  <a:txBody>
                    <a:bodyPr/>
                    <a:lstStyle/>
                    <a:p>
                      <a:pPr algn="ctr" fontAlgn="ctr"/>
                      <a:r>
                        <a:rPr lang="zh-CN" altLang="en-US" sz="2000" b="1" i="0" u="none" strike="noStrike" dirty="0">
                          <a:solidFill>
                            <a:srgbClr val="000000"/>
                          </a:solidFill>
                          <a:effectLst/>
                          <a:latin typeface="黑体" pitchFamily="49" charset="-122"/>
                          <a:ea typeface="黑体" pitchFamily="49" charset="-122"/>
                        </a:rPr>
                        <a:t>空调（台）</a:t>
                      </a:r>
                    </a:p>
                  </a:txBody>
                  <a:tcPr marL="9525" marR="9525" marT="9525" marB="0" anchor="ctr">
                    <a:lnL>
                      <a:noFill/>
                    </a:lnL>
                    <a:lnR>
                      <a:noFill/>
                    </a:lnR>
                    <a:lnT w="12700" cap="flat" cmpd="sng" algn="ctr">
                      <a:solidFill>
                        <a:srgbClr val="FFFFFF"/>
                      </a:solidFill>
                      <a:prstDash val="solid"/>
                      <a:round/>
                      <a:headEnd type="none" w="med" len="med"/>
                      <a:tailEnd type="none" w="med" len="med"/>
                    </a:lnT>
                    <a:lnB>
                      <a:noFill/>
                    </a:lnB>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400</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a:noFill/>
                    </a:lnL>
                    <a:lnR>
                      <a:noFill/>
                    </a:lnR>
                    <a:lnT w="12700" cap="flat" cmpd="sng" algn="ctr">
                      <a:solidFill>
                        <a:srgbClr val="FFFFFF"/>
                      </a:solidFill>
                      <a:prstDash val="solid"/>
                      <a:round/>
                      <a:headEnd type="none" w="med" len="med"/>
                      <a:tailEnd type="none" w="med" len="med"/>
                    </a:lnT>
                    <a:lnB>
                      <a:noFill/>
                    </a:lnB>
                  </a:tcPr>
                </a:tc>
                <a:tc>
                  <a:txBody>
                    <a:bodyPr/>
                    <a:lstStyle/>
                    <a:p>
                      <a:pPr algn="ctr" fontAlgn="ctr"/>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1600</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a:noFill/>
                    </a:lnL>
                    <a:lnR>
                      <a:noFill/>
                    </a:lnR>
                    <a:lnT w="12700" cap="flat" cmpd="sng" algn="ctr">
                      <a:solidFill>
                        <a:srgbClr val="FFFFFF"/>
                      </a:solidFill>
                      <a:prstDash val="solid"/>
                      <a:round/>
                      <a:headEnd type="none" w="med" len="med"/>
                      <a:tailEnd type="none" w="med" len="med"/>
                    </a:lnT>
                    <a:lnB>
                      <a:noFill/>
                    </a:lnB>
                  </a:tcPr>
                </a:tc>
                <a:tc>
                  <a:txBody>
                    <a:bodyPr/>
                    <a:lstStyle/>
                    <a:p>
                      <a:pPr algn="ctr" fontAlgn="ctr"/>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5321</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a:noFill/>
                    </a:lnL>
                    <a:lnR>
                      <a:noFill/>
                    </a:lnR>
                    <a:lnT w="12700" cap="flat" cmpd="sng" algn="ctr">
                      <a:solidFill>
                        <a:srgbClr val="FFFFFF"/>
                      </a:solidFill>
                      <a:prstDash val="solid"/>
                      <a:round/>
                      <a:headEnd type="none" w="med" len="med"/>
                      <a:tailEnd type="none" w="med" len="med"/>
                    </a:lnT>
                    <a:lnB>
                      <a:noFill/>
                    </a:lnB>
                  </a:tcPr>
                </a:tc>
                <a:tc>
                  <a:txBody>
                    <a:bodyPr/>
                    <a:lstStyle/>
                    <a:p>
                      <a:pPr algn="ctr" fontAlgn="ctr"/>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233%</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a:noFill/>
                    </a:lnL>
                    <a:lnR>
                      <a:noFill/>
                    </a:lnR>
                    <a:lnT w="12700" cap="flat" cmpd="sng" algn="ctr">
                      <a:solidFill>
                        <a:srgbClr val="FFFFFF"/>
                      </a:solidFill>
                      <a:prstDash val="solid"/>
                      <a:round/>
                      <a:headEnd type="none" w="med" len="med"/>
                      <a:tailEnd type="none" w="med" len="med"/>
                    </a:lnT>
                    <a:lnB>
                      <a:noFill/>
                    </a:lnB>
                  </a:tcPr>
                </a:tc>
              </a:tr>
              <a:tr h="495072">
                <a:tc>
                  <a:txBody>
                    <a:bodyPr/>
                    <a:lstStyle/>
                    <a:p>
                      <a:pPr algn="ctr" fontAlgn="b"/>
                      <a:r>
                        <a:rPr lang="zh-CN" altLang="en-US" sz="2000" b="1" i="0" u="none" strike="noStrike" dirty="0">
                          <a:solidFill>
                            <a:srgbClr val="000000"/>
                          </a:solidFill>
                          <a:effectLst/>
                          <a:latin typeface="黑体" pitchFamily="49" charset="-122"/>
                          <a:ea typeface="黑体" pitchFamily="49" charset="-122"/>
                        </a:rPr>
                        <a:t>建筑面积</a:t>
                      </a:r>
                      <a:r>
                        <a:rPr lang="zh-CN" altLang="en-US" sz="2000" b="1" i="0" u="none" strike="noStrike" dirty="0" smtClean="0">
                          <a:solidFill>
                            <a:srgbClr val="000000"/>
                          </a:solidFill>
                          <a:effectLst/>
                          <a:latin typeface="黑体" pitchFamily="49" charset="-122"/>
                          <a:ea typeface="黑体" pitchFamily="49" charset="-122"/>
                        </a:rPr>
                        <a:t>（万</a:t>
                      </a:r>
                      <a:r>
                        <a:rPr lang="en-US" altLang="zh-CN" sz="2000" b="1" i="0" u="none" strike="noStrike" dirty="0">
                          <a:solidFill>
                            <a:srgbClr val="000000"/>
                          </a:solidFill>
                          <a:effectLst/>
                          <a:latin typeface="黑体" pitchFamily="49" charset="-122"/>
                          <a:ea typeface="黑体" pitchFamily="49" charset="-122"/>
                        </a:rPr>
                        <a:t>M</a:t>
                      </a:r>
                      <a:r>
                        <a:rPr lang="en-US" altLang="zh-CN" sz="2400" b="1" i="0" u="none" strike="noStrike" baseline="30000" dirty="0">
                          <a:solidFill>
                            <a:srgbClr val="000000"/>
                          </a:solidFill>
                          <a:effectLst/>
                          <a:latin typeface="黑体" pitchFamily="49" charset="-122"/>
                          <a:ea typeface="黑体" pitchFamily="49" charset="-122"/>
                        </a:rPr>
                        <a:t>2</a:t>
                      </a:r>
                      <a:r>
                        <a:rPr lang="zh-CN" altLang="en-US" sz="2000" b="1" i="0" u="none" strike="noStrike" dirty="0">
                          <a:solidFill>
                            <a:srgbClr val="000000"/>
                          </a:solidFill>
                          <a:effectLst/>
                          <a:latin typeface="黑体" pitchFamily="49" charset="-122"/>
                          <a:ea typeface="黑体" pitchFamily="49" charset="-122"/>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8DAD8"/>
                    </a:solidFill>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35</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70</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105</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8DAD8"/>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50%</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8DAD8"/>
                    </a:solidFill>
                  </a:tcPr>
                </a:tc>
              </a:tr>
              <a:tr h="436260">
                <a:tc>
                  <a:txBody>
                    <a:bodyPr/>
                    <a:lstStyle/>
                    <a:p>
                      <a:pPr algn="ctr" fontAlgn="b"/>
                      <a:r>
                        <a:rPr lang="zh-CN" altLang="en-US" sz="2000" b="1" i="0" u="none" strike="noStrike" dirty="0">
                          <a:solidFill>
                            <a:srgbClr val="000000"/>
                          </a:solidFill>
                          <a:effectLst/>
                          <a:latin typeface="黑体" pitchFamily="49" charset="-122"/>
                          <a:ea typeface="黑体" pitchFamily="49" charset="-122"/>
                        </a:rPr>
                        <a:t>水电净支出（万元）</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3F9FA"/>
                    </a:solidFill>
                  </a:tcPr>
                </a:tc>
                <a:tc>
                  <a:txBody>
                    <a:bodyPr/>
                    <a:lstStyle/>
                    <a:p>
                      <a:pPr marL="0" algn="ctr" defTabSz="914400" rtl="0" eaLnBrk="1" fontAlgn="b" latinLnBrk="0" hangingPunct="1"/>
                      <a:r>
                        <a:rPr lang="en-US" altLang="zh-CN" sz="2000" b="1" i="0" u="none" strike="noStrike" kern="1200" dirty="0" smtClean="0">
                          <a:solidFill>
                            <a:schemeClr val="tx2">
                              <a:lumMod val="75000"/>
                            </a:schemeClr>
                          </a:solidFill>
                          <a:effectLst/>
                          <a:latin typeface="Times New Roman" pitchFamily="18" charset="0"/>
                          <a:ea typeface="黑体" pitchFamily="49" charset="-122"/>
                          <a:cs typeface="Times New Roman" pitchFamily="18" charset="0"/>
                        </a:rPr>
                        <a:t>1995</a:t>
                      </a:r>
                      <a:endParaRPr lang="zh-CN" altLang="en-US" sz="2000" b="1" i="0" u="none" strike="noStrike" kern="1200" dirty="0">
                        <a:solidFill>
                          <a:schemeClr val="tx2">
                            <a:lumMod val="75000"/>
                          </a:schemeClr>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3F9FA"/>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1435</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3F9FA"/>
                    </a:solidFill>
                  </a:tcPr>
                </a:tc>
                <a:tc>
                  <a:txBody>
                    <a:bodyPr/>
                    <a:lstStyle/>
                    <a:p>
                      <a:pPr algn="ctr" fontAlgn="b"/>
                      <a:r>
                        <a:rPr lang="en-US" altLang="zh-CN" sz="2000" b="1" i="0" u="none" strike="noStrike" dirty="0" smtClean="0">
                          <a:solidFill>
                            <a:srgbClr val="000000"/>
                          </a:solidFill>
                          <a:effectLst/>
                          <a:latin typeface="Times New Roman" pitchFamily="18" charset="0"/>
                          <a:ea typeface="黑体" pitchFamily="49" charset="-122"/>
                          <a:cs typeface="Times New Roman" pitchFamily="18" charset="0"/>
                        </a:rPr>
                        <a:t>1630</a:t>
                      </a:r>
                      <a:endParaRPr lang="en-US" altLang="zh-CN" sz="2000" b="1" i="0" u="none" strike="noStrike" dirty="0">
                        <a:solidFill>
                          <a:srgbClr val="00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3F9FA"/>
                    </a:solidFill>
                  </a:tcPr>
                </a:tc>
                <a:tc>
                  <a:txBody>
                    <a:bodyPr/>
                    <a:lstStyle/>
                    <a:p>
                      <a:pPr algn="ctr" fontAlgn="b"/>
                      <a:r>
                        <a:rPr lang="en-US" altLang="zh-CN" sz="2800" b="1" i="0" u="none" strike="noStrike" dirty="0" smtClean="0">
                          <a:solidFill>
                            <a:srgbClr val="FF0000"/>
                          </a:solidFill>
                          <a:effectLst/>
                          <a:latin typeface="Times New Roman" pitchFamily="18" charset="0"/>
                          <a:ea typeface="黑体" pitchFamily="49" charset="-122"/>
                          <a:cs typeface="Times New Roman" pitchFamily="18" charset="0"/>
                        </a:rPr>
                        <a:t>13%</a:t>
                      </a:r>
                      <a:endParaRPr lang="en-US" altLang="zh-CN" sz="2800" b="1" i="0" u="none" strike="noStrike" dirty="0">
                        <a:solidFill>
                          <a:srgbClr val="FF0000"/>
                        </a:solidFill>
                        <a:effectLst/>
                        <a:latin typeface="Times New Roman" pitchFamily="18" charset="0"/>
                        <a:ea typeface="黑体" pitchFamily="49" charset="-122"/>
                        <a:cs typeface="Times New Roman"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DAEDEF"/>
                    </a:solidFill>
                  </a:tcPr>
                </a:tc>
              </a:tr>
            </a:tbl>
          </a:graphicData>
        </a:graphic>
      </p:graphicFrame>
      <p:grpSp>
        <p:nvGrpSpPr>
          <p:cNvPr id="63545" name="组合 16"/>
          <p:cNvGrpSpPr>
            <a:grpSpLocks/>
          </p:cNvGrpSpPr>
          <p:nvPr/>
        </p:nvGrpSpPr>
        <p:grpSpPr bwMode="auto">
          <a:xfrm>
            <a:off x="112713" y="4581525"/>
            <a:ext cx="8905875" cy="1511300"/>
            <a:chOff x="112713" y="4581128"/>
            <a:chExt cx="8905875" cy="1512168"/>
          </a:xfrm>
        </p:grpSpPr>
        <p:pic>
          <p:nvPicPr>
            <p:cNvPr id="63552" name="图片 5" descr="中国教育报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4581525"/>
              <a:ext cx="21526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0" descr="0262"/>
            <p:cNvPicPr>
              <a:picLocks noChangeAspect="1" noChangeArrowheads="1"/>
            </p:cNvPicPr>
            <p:nvPr/>
          </p:nvPicPr>
          <p:blipFill>
            <a:blip r:embed="rId3" cstate="print"/>
            <a:srcRect/>
            <a:stretch>
              <a:fillRect/>
            </a:stretch>
          </p:blipFill>
          <p:spPr bwMode="auto">
            <a:xfrm>
              <a:off x="112713" y="4593835"/>
              <a:ext cx="2298700" cy="1462928"/>
            </a:xfrm>
            <a:prstGeom prst="rect">
              <a:avLst/>
            </a:prstGeom>
            <a:ln>
              <a:noFill/>
            </a:ln>
            <a:effectLst>
              <a:outerShdw blurRad="292100" dist="139700" dir="2700000" algn="tl" rotWithShape="0">
                <a:srgbClr val="333333">
                  <a:alpha val="65000"/>
                </a:srgbClr>
              </a:outerShdw>
            </a:effectLst>
          </p:spPr>
        </p:pic>
        <p:pic>
          <p:nvPicPr>
            <p:cNvPr id="63554" name="Picture 2" descr="江苏省教育厅、江苏省水利厅颁发给江南大学的节水型高校铜牌"/>
            <p:cNvPicPr>
              <a:picLocks noChangeAspect="1" noChangeArrowheads="1"/>
            </p:cNvPicPr>
            <p:nvPr/>
          </p:nvPicPr>
          <p:blipFill>
            <a:blip r:embed="rId4" cstate="print">
              <a:extLst>
                <a:ext uri="{28A0092B-C50C-407E-A947-70E740481C1C}">
                  <a14:useLocalDpi xmlns:a14="http://schemas.microsoft.com/office/drawing/2010/main" val="0"/>
                </a:ext>
              </a:extLst>
            </a:blip>
            <a:srcRect l="1616" t="5856" r="4054" b="2486"/>
            <a:stretch>
              <a:fillRect/>
            </a:stretch>
          </p:blipFill>
          <p:spPr bwMode="auto">
            <a:xfrm>
              <a:off x="6751638" y="4581525"/>
              <a:ext cx="2266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5" name="Picture 17" descr="H:\201305080729477479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3" y="4581128"/>
              <a:ext cx="230425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矩形 14"/>
          <p:cNvSpPr/>
          <p:nvPr/>
        </p:nvSpPr>
        <p:spPr>
          <a:xfrm>
            <a:off x="5513101" y="227708"/>
            <a:ext cx="3057247" cy="1077218"/>
          </a:xfrm>
          <a:prstGeom prst="rect">
            <a:avLst/>
          </a:prstGeom>
          <a:solidFill>
            <a:schemeClr val="tx2">
              <a:lumMod val="60000"/>
              <a:lumOff val="40000"/>
            </a:schemeClr>
          </a:solidFill>
        </p:spPr>
        <p:txBody>
          <a:bodyPr wrap="none">
            <a:spAutoFit/>
          </a:bodyPr>
          <a:lstStyle/>
          <a:p>
            <a:r>
              <a:rPr lang="zh-CN" altLang="en-US" sz="3200" dirty="0" smtClean="0">
                <a:latin typeface="黑体" panose="02010609060101010101" pitchFamily="49" charset="-122"/>
                <a:ea typeface="黑体" panose="02010609060101010101" pitchFamily="49" charset="-122"/>
                <a:cs typeface="Times New Roman" panose="02020603050405020304" pitchFamily="18" charset="0"/>
              </a:rPr>
              <a:t>改变了人的习惯</a:t>
            </a:r>
            <a:r>
              <a:rPr lang="en-US" altLang="zh-CN" sz="3200" dirty="0" smtClean="0">
                <a:latin typeface="黑体" panose="02010609060101010101" pitchFamily="49" charset="-122"/>
                <a:ea typeface="黑体" panose="02010609060101010101" pitchFamily="49" charset="-122"/>
                <a:cs typeface="Times New Roman" panose="02020603050405020304" pitchFamily="18" charset="0"/>
              </a:rPr>
              <a:t/>
            </a:r>
            <a:br>
              <a:rPr lang="en-US" altLang="zh-CN" sz="3200" dirty="0" smtClean="0">
                <a:latin typeface="黑体" panose="02010609060101010101" pitchFamily="49" charset="-122"/>
                <a:ea typeface="黑体" panose="02010609060101010101" pitchFamily="49" charset="-122"/>
                <a:cs typeface="Times New Roman" panose="02020603050405020304" pitchFamily="18" charset="0"/>
              </a:rPr>
            </a:br>
            <a:r>
              <a:rPr lang="zh-CN" altLang="en-US" sz="3200" dirty="0" smtClean="0">
                <a:latin typeface="黑体" panose="02010609060101010101" pitchFamily="49" charset="-122"/>
                <a:ea typeface="黑体" panose="02010609060101010101" pitchFamily="49" charset="-122"/>
                <a:cs typeface="Times New Roman" panose="02020603050405020304" pitchFamily="18" charset="0"/>
              </a:rPr>
              <a:t>发挥了教化作用</a:t>
            </a:r>
            <a:endParaRPr lang="zh-CN" altLang="en-US" sz="3200"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31" name="组合 30"/>
          <p:cNvGrpSpPr/>
          <p:nvPr/>
        </p:nvGrpSpPr>
        <p:grpSpPr>
          <a:xfrm>
            <a:off x="288925" y="290513"/>
            <a:ext cx="4859338" cy="936625"/>
            <a:chOff x="288925" y="290513"/>
            <a:chExt cx="4859338" cy="936625"/>
          </a:xfrm>
        </p:grpSpPr>
        <p:grpSp>
          <p:nvGrpSpPr>
            <p:cNvPr id="32" name="组合 8"/>
            <p:cNvGrpSpPr>
              <a:grpSpLocks/>
            </p:cNvGrpSpPr>
            <p:nvPr/>
          </p:nvGrpSpPr>
          <p:grpSpPr bwMode="auto">
            <a:xfrm>
              <a:off x="288925" y="290513"/>
              <a:ext cx="4859338" cy="936625"/>
              <a:chOff x="289620" y="290612"/>
              <a:chExt cx="4430161" cy="936104"/>
            </a:xfrm>
          </p:grpSpPr>
          <p:grpSp>
            <p:nvGrpSpPr>
              <p:cNvPr id="34" name="组合 58"/>
              <p:cNvGrpSpPr>
                <a:grpSpLocks/>
              </p:cNvGrpSpPr>
              <p:nvPr/>
            </p:nvGrpSpPr>
            <p:grpSpPr bwMode="auto">
              <a:xfrm>
                <a:off x="289620" y="290612"/>
                <a:ext cx="4430161" cy="936104"/>
                <a:chOff x="289620" y="290612"/>
                <a:chExt cx="4430161" cy="936104"/>
              </a:xfrm>
            </p:grpSpPr>
            <p:sp>
              <p:nvSpPr>
                <p:cNvPr id="36" name="椭圆 35"/>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7" name="圆角矩形 36"/>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 name="圆角矩形 37"/>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35"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34772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kjrb.bmp"/>
          <p:cNvPicPr>
            <a:picLocks noChangeAspect="1"/>
          </p:cNvPicPr>
          <p:nvPr/>
        </p:nvPicPr>
        <p:blipFill>
          <a:blip r:embed="rId2" cstate="print"/>
          <a:srcRect/>
          <a:stretch>
            <a:fillRect/>
          </a:stretch>
        </p:blipFill>
        <p:spPr bwMode="auto">
          <a:xfrm>
            <a:off x="1187450" y="1177925"/>
            <a:ext cx="6769100" cy="4862513"/>
          </a:xfrm>
          <a:prstGeom prst="rect">
            <a:avLst/>
          </a:prstGeom>
          <a:ln>
            <a:noFill/>
          </a:ln>
          <a:effectLst>
            <a:outerShdw blurRad="292100" dist="139700" dir="2700000" algn="tl" rotWithShape="0">
              <a:srgbClr val="333333">
                <a:alpha val="65000"/>
              </a:srgbClr>
            </a:outerShdw>
          </a:effectLst>
        </p:spPr>
      </p:pic>
      <p:sp>
        <p:nvSpPr>
          <p:cNvPr id="79875" name="TextBox 2"/>
          <p:cNvSpPr txBox="1">
            <a:spLocks noChangeArrowheads="1"/>
          </p:cNvSpPr>
          <p:nvPr/>
        </p:nvSpPr>
        <p:spPr bwMode="auto">
          <a:xfrm>
            <a:off x="4716463" y="1208088"/>
            <a:ext cx="2236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黑体" panose="02010609060101010101" pitchFamily="49" charset="-122"/>
                <a:ea typeface="黑体" panose="02010609060101010101" pitchFamily="49" charset="-122"/>
              </a:defRPr>
            </a:lvl1pPr>
            <a:lvl2pPr marL="742950" indent="-285750" eaLnBrk="0" hangingPunct="0">
              <a:spcBef>
                <a:spcPct val="20000"/>
              </a:spcBef>
              <a:buBlip>
                <a:blip r:embed="rId3"/>
              </a:buBlip>
              <a:defRPr sz="2800">
                <a:solidFill>
                  <a:schemeClr val="tx1"/>
                </a:solidFill>
                <a:latin typeface="黑体" panose="02010609060101010101" pitchFamily="49" charset="-122"/>
                <a:ea typeface="黑体" panose="02010609060101010101" pitchFamily="49" charset="-122"/>
              </a:defRPr>
            </a:lvl2pPr>
            <a:lvl3pPr marL="1143000" indent="-228600" eaLnBrk="0" hangingPunct="0">
              <a:spcBef>
                <a:spcPct val="20000"/>
              </a:spcBef>
              <a:buBlip>
                <a:blip r:embed="rId3"/>
              </a:buBlip>
              <a:defRPr sz="2400">
                <a:solidFill>
                  <a:schemeClr val="tx1"/>
                </a:solidFill>
                <a:latin typeface="黑体" panose="02010609060101010101" pitchFamily="49" charset="-122"/>
                <a:ea typeface="黑体" panose="02010609060101010101" pitchFamily="49" charset="-122"/>
              </a:defRPr>
            </a:lvl3pPr>
            <a:lvl4pPr marL="1600200" indent="-228600" eaLnBrk="0" hangingPunct="0">
              <a:spcBef>
                <a:spcPct val="20000"/>
              </a:spcBef>
              <a:buBlip>
                <a:blip r:embed="rId3"/>
              </a:buBlip>
              <a:defRPr sz="2000">
                <a:solidFill>
                  <a:schemeClr val="tx1"/>
                </a:solidFill>
                <a:latin typeface="黑体" panose="02010609060101010101" pitchFamily="49" charset="-122"/>
                <a:ea typeface="黑体" panose="02010609060101010101" pitchFamily="49" charset="-122"/>
              </a:defRPr>
            </a:lvl4pPr>
            <a:lvl5pPr marL="2057400" indent="-228600" eaLnBrk="0" hangingPunct="0">
              <a:spcBef>
                <a:spcPct val="20000"/>
              </a:spcBef>
              <a:buBlip>
                <a:blip r:embed="rId3"/>
              </a:buBlip>
              <a:defRPr sz="2000">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9pPr>
          </a:lstStyle>
          <a:p>
            <a:pPr eaLnBrk="1" hangingPunct="1">
              <a:spcBef>
                <a:spcPct val="0"/>
              </a:spcBef>
              <a:buFontTx/>
              <a:buNone/>
            </a:pPr>
            <a:r>
              <a:rPr lang="zh-CN" altLang="en-US" sz="4000">
                <a:solidFill>
                  <a:srgbClr val="FFFF00"/>
                </a:solidFill>
                <a:latin typeface="华文行楷" panose="02010800040101010101" pitchFamily="2" charset="-122"/>
                <a:ea typeface="华文行楷" panose="02010800040101010101" pitchFamily="2" charset="-122"/>
              </a:rPr>
              <a:t>科技日报</a:t>
            </a:r>
          </a:p>
        </p:txBody>
      </p:sp>
      <p:pic>
        <p:nvPicPr>
          <p:cNvPr id="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113" y="1268413"/>
            <a:ext cx="5153025" cy="4897437"/>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js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88" y="1341438"/>
            <a:ext cx="5195887" cy="4643437"/>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xinhu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3863" y="1628775"/>
            <a:ext cx="53149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soh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9863" y="1125538"/>
            <a:ext cx="6294437"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35"/>
          <p:cNvGrpSpPr/>
          <p:nvPr/>
        </p:nvGrpSpPr>
        <p:grpSpPr>
          <a:xfrm>
            <a:off x="288925" y="290513"/>
            <a:ext cx="4859338" cy="936625"/>
            <a:chOff x="288925" y="290513"/>
            <a:chExt cx="4859338" cy="936625"/>
          </a:xfrm>
        </p:grpSpPr>
        <p:grpSp>
          <p:nvGrpSpPr>
            <p:cNvPr id="37" name="组合 8"/>
            <p:cNvGrpSpPr>
              <a:grpSpLocks/>
            </p:cNvGrpSpPr>
            <p:nvPr/>
          </p:nvGrpSpPr>
          <p:grpSpPr bwMode="auto">
            <a:xfrm>
              <a:off x="288925" y="290513"/>
              <a:ext cx="4859338" cy="936625"/>
              <a:chOff x="289620" y="290612"/>
              <a:chExt cx="4430161" cy="936104"/>
            </a:xfrm>
          </p:grpSpPr>
          <p:grpSp>
            <p:nvGrpSpPr>
              <p:cNvPr id="39" name="组合 58"/>
              <p:cNvGrpSpPr>
                <a:grpSpLocks/>
              </p:cNvGrpSpPr>
              <p:nvPr/>
            </p:nvGrpSpPr>
            <p:grpSpPr bwMode="auto">
              <a:xfrm>
                <a:off x="289620" y="290612"/>
                <a:ext cx="4430161" cy="936104"/>
                <a:chOff x="289620" y="290612"/>
                <a:chExt cx="4430161" cy="936104"/>
              </a:xfrm>
            </p:grpSpPr>
            <p:sp>
              <p:nvSpPr>
                <p:cNvPr id="41" name="椭圆 40"/>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2" name="圆角矩形 41"/>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 name="圆角矩形 42"/>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信息化环境</a:t>
                  </a:r>
                  <a:endParaRPr lang="zh-CN" altLang="en-US" sz="2800" b="1" dirty="0">
                    <a:solidFill>
                      <a:schemeClr val="tx1"/>
                    </a:solidFill>
                    <a:latin typeface="黑体" pitchFamily="2" charset="-122"/>
                    <a:ea typeface="黑体" pitchFamily="2" charset="-122"/>
                  </a:endParaRPr>
                </a:p>
              </p:txBody>
            </p:sp>
          </p:grpSp>
          <p:sp>
            <p:nvSpPr>
              <p:cNvPr id="40"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8"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grpSp>
      <p:grpSp>
        <p:nvGrpSpPr>
          <p:cNvPr id="3" name="组合 13"/>
          <p:cNvGrpSpPr>
            <a:grpSpLocks/>
          </p:cNvGrpSpPr>
          <p:nvPr/>
        </p:nvGrpSpPr>
        <p:grpSpPr bwMode="auto">
          <a:xfrm>
            <a:off x="2843213" y="908050"/>
            <a:ext cx="6127750" cy="5616575"/>
            <a:chOff x="3131840" y="1556792"/>
            <a:chExt cx="5784379" cy="5111746"/>
          </a:xfrm>
        </p:grpSpPr>
        <p:pic>
          <p:nvPicPr>
            <p:cNvPr id="7988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1840" y="1556792"/>
              <a:ext cx="5784379" cy="5111746"/>
            </a:xfrm>
            <a:prstGeom prst="rect">
              <a:avLst/>
            </a:prstGeom>
            <a:solidFill>
              <a:schemeClr val="tx2">
                <a:lumMod val="60000"/>
                <a:lumOff val="40000"/>
              </a:schemeClr>
            </a:solidFill>
            <a:extLst>
              <a:ext uri="{91240B29-F687-4F45-9708-019B960494DF}">
                <a14:hiddenLine xmlns:a14="http://schemas.microsoft.com/office/drawing/2010/main" w="9525">
                  <a:solidFill>
                    <a:srgbClr val="000000"/>
                  </a:solidFill>
                  <a:miter lim="800000"/>
                  <a:headEnd/>
                  <a:tailEnd/>
                </a14:hiddenLine>
              </a:ext>
            </a:extLst>
          </p:spPr>
        </p:pic>
        <p:sp>
          <p:nvSpPr>
            <p:cNvPr id="79884" name="Text Box 6"/>
            <p:cNvSpPr txBox="1">
              <a:spLocks noChangeArrowheads="1"/>
            </p:cNvSpPr>
            <p:nvPr/>
          </p:nvSpPr>
          <p:spPr bwMode="auto">
            <a:xfrm>
              <a:off x="5652120" y="5949280"/>
              <a:ext cx="3230563" cy="64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黑体" panose="02010609060101010101" pitchFamily="49" charset="-122"/>
                  <a:ea typeface="黑体" panose="02010609060101010101" pitchFamily="49" charset="-122"/>
                </a:defRPr>
              </a:lvl1pPr>
              <a:lvl2pPr marL="742950" indent="-285750" eaLnBrk="0" hangingPunct="0">
                <a:spcBef>
                  <a:spcPct val="20000"/>
                </a:spcBef>
                <a:buBlip>
                  <a:blip r:embed="rId3"/>
                </a:buBlip>
                <a:defRPr sz="2800">
                  <a:solidFill>
                    <a:schemeClr val="tx1"/>
                  </a:solidFill>
                  <a:latin typeface="黑体" panose="02010609060101010101" pitchFamily="49" charset="-122"/>
                  <a:ea typeface="黑体" panose="02010609060101010101" pitchFamily="49" charset="-122"/>
                </a:defRPr>
              </a:lvl2pPr>
              <a:lvl3pPr marL="1143000" indent="-228600" eaLnBrk="0" hangingPunct="0">
                <a:spcBef>
                  <a:spcPct val="20000"/>
                </a:spcBef>
                <a:buBlip>
                  <a:blip r:embed="rId3"/>
                </a:buBlip>
                <a:defRPr sz="2400">
                  <a:solidFill>
                    <a:schemeClr val="tx1"/>
                  </a:solidFill>
                  <a:latin typeface="黑体" panose="02010609060101010101" pitchFamily="49" charset="-122"/>
                  <a:ea typeface="黑体" panose="02010609060101010101" pitchFamily="49" charset="-122"/>
                </a:defRPr>
              </a:lvl3pPr>
              <a:lvl4pPr marL="1600200" indent="-228600" eaLnBrk="0" hangingPunct="0">
                <a:spcBef>
                  <a:spcPct val="20000"/>
                </a:spcBef>
                <a:buBlip>
                  <a:blip r:embed="rId3"/>
                </a:buBlip>
                <a:defRPr sz="2000">
                  <a:solidFill>
                    <a:schemeClr val="tx1"/>
                  </a:solidFill>
                  <a:latin typeface="黑体" panose="02010609060101010101" pitchFamily="49" charset="-122"/>
                  <a:ea typeface="黑体" panose="02010609060101010101" pitchFamily="49" charset="-122"/>
                </a:defRPr>
              </a:lvl4pPr>
              <a:lvl5pPr marL="2057400" indent="-228600" eaLnBrk="0" hangingPunct="0">
                <a:spcBef>
                  <a:spcPct val="20000"/>
                </a:spcBef>
                <a:buBlip>
                  <a:blip r:embed="rId3"/>
                </a:buBlip>
                <a:defRPr sz="2000">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20000"/>
                </a:spcBef>
                <a:spcAft>
                  <a:spcPct val="0"/>
                </a:spcAft>
                <a:buBlip>
                  <a:blip r:embed="rId3"/>
                </a:buBlip>
                <a:defRPr sz="2000">
                  <a:solidFill>
                    <a:schemeClr val="tx1"/>
                  </a:solidFill>
                  <a:latin typeface="黑体" panose="02010609060101010101" pitchFamily="49" charset="-122"/>
                  <a:ea typeface="黑体" panose="02010609060101010101" pitchFamily="49" charset="-122"/>
                </a:defRPr>
              </a:lvl9pPr>
            </a:lstStyle>
            <a:p>
              <a:pPr eaLnBrk="1" hangingPunct="1">
                <a:spcBef>
                  <a:spcPct val="50000"/>
                </a:spcBef>
                <a:buFontTx/>
                <a:buNone/>
              </a:pPr>
              <a:r>
                <a:rPr lang="zh-CN" altLang="en-US" sz="3600" b="1">
                  <a:solidFill>
                    <a:srgbClr val="FF0000"/>
                  </a:solidFill>
                  <a:latin typeface="Arial" panose="020B0604020202020204" pitchFamily="34" charset="0"/>
                  <a:ea typeface="宋体" panose="02010600030101010101" pitchFamily="2" charset="-122"/>
                </a:rPr>
                <a:t>台湾媒体报道</a:t>
              </a:r>
            </a:p>
          </p:txBody>
        </p:sp>
      </p:grpSp>
      <p:sp>
        <p:nvSpPr>
          <p:cNvPr id="2" name="矩形 1"/>
          <p:cNvSpPr/>
          <p:nvPr/>
        </p:nvSpPr>
        <p:spPr>
          <a:xfrm>
            <a:off x="5513101" y="227708"/>
            <a:ext cx="3057247" cy="1077218"/>
          </a:xfrm>
          <a:prstGeom prst="rect">
            <a:avLst/>
          </a:prstGeom>
          <a:solidFill>
            <a:schemeClr val="tx2">
              <a:lumMod val="60000"/>
              <a:lumOff val="40000"/>
            </a:schemeClr>
          </a:solidFill>
        </p:spPr>
        <p:txBody>
          <a:bodyPr wrap="none">
            <a:spAutoFit/>
          </a:bodyPr>
          <a:lstStyle/>
          <a:p>
            <a:r>
              <a:rPr lang="zh-CN" altLang="en-US" sz="3200" dirty="0" smtClean="0">
                <a:latin typeface="黑体" panose="02010609060101010101" pitchFamily="49" charset="-122"/>
                <a:ea typeface="黑体" panose="02010609060101010101" pitchFamily="49" charset="-122"/>
                <a:cs typeface="Times New Roman" panose="02020603050405020304" pitchFamily="18" charset="0"/>
              </a:rPr>
              <a:t>传播了绿色文化</a:t>
            </a:r>
            <a:r>
              <a:rPr lang="en-US" altLang="zh-CN" sz="3200" dirty="0" smtClean="0">
                <a:latin typeface="黑体" panose="02010609060101010101" pitchFamily="49" charset="-122"/>
                <a:ea typeface="黑体" panose="02010609060101010101" pitchFamily="49" charset="-122"/>
                <a:cs typeface="Times New Roman" panose="02020603050405020304" pitchFamily="18" charset="0"/>
              </a:rPr>
              <a:t/>
            </a:r>
            <a:br>
              <a:rPr lang="en-US" altLang="zh-CN" sz="3200" dirty="0" smtClean="0">
                <a:latin typeface="黑体" panose="02010609060101010101" pitchFamily="49" charset="-122"/>
                <a:ea typeface="黑体" panose="02010609060101010101" pitchFamily="49" charset="-122"/>
                <a:cs typeface="Times New Roman" panose="02020603050405020304" pitchFamily="18" charset="0"/>
              </a:rPr>
            </a:br>
            <a:r>
              <a:rPr lang="zh-CN" altLang="en-US" sz="3200" dirty="0" smtClean="0">
                <a:latin typeface="黑体" panose="02010609060101010101" pitchFamily="49" charset="-122"/>
                <a:ea typeface="黑体" panose="02010609060101010101" pitchFamily="49" charset="-122"/>
                <a:cs typeface="Times New Roman" panose="02020603050405020304" pitchFamily="18" charset="0"/>
              </a:rPr>
              <a:t>发挥了育人作用</a:t>
            </a:r>
            <a:endParaRPr lang="zh-CN" altLang="en-US" sz="3200" dirty="0">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396207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1+#ppt_w/2"/>
                                          </p:val>
                                        </p:tav>
                                        <p:tav tm="100000">
                                          <p:val>
                                            <p:strVal val="#ppt_x"/>
                                          </p:val>
                                        </p:tav>
                                      </p:tavLst>
                                    </p:anim>
                                    <p:anim calcmode="lin" valueType="num">
                                      <p:cBhvr additive="base">
                                        <p:cTn id="2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1+#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978"/>
          <a:stretch/>
        </p:blipFill>
        <p:spPr bwMode="auto">
          <a:xfrm>
            <a:off x="-18924" y="1890365"/>
            <a:ext cx="9162924" cy="355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528495" y="5188602"/>
            <a:ext cx="2855324" cy="9132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latin typeface="微软雅黑" panose="020B0503020204020204" pitchFamily="34" charset="-122"/>
                <a:ea typeface="微软雅黑" panose="020B0503020204020204" pitchFamily="34" charset="-122"/>
              </a:rPr>
              <a:t>e</a:t>
            </a:r>
            <a:r>
              <a:rPr lang="zh-CN" altLang="en-US" sz="3600" b="1" dirty="0" smtClean="0">
                <a:latin typeface="微软雅黑" panose="020B0503020204020204" pitchFamily="34" charset="-122"/>
                <a:ea typeface="微软雅黑" panose="020B0503020204020204" pitchFamily="34" charset="-122"/>
              </a:rPr>
              <a:t>江南</a:t>
            </a:r>
          </a:p>
        </p:txBody>
      </p:sp>
      <p:sp>
        <p:nvSpPr>
          <p:cNvPr id="24" name="矩形 23"/>
          <p:cNvSpPr/>
          <p:nvPr/>
        </p:nvSpPr>
        <p:spPr>
          <a:xfrm>
            <a:off x="528495" y="1730353"/>
            <a:ext cx="2855324" cy="345525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4000" b="1" dirty="0" smtClean="0">
                <a:solidFill>
                  <a:schemeClr val="bg2"/>
                </a:solidFill>
                <a:latin typeface="微软雅黑" panose="020B0503020204020204" pitchFamily="34" charset="-122"/>
                <a:ea typeface="微软雅黑" panose="020B0503020204020204" pitchFamily="34" charset="-122"/>
              </a:rPr>
              <a:t>公共平台</a:t>
            </a:r>
            <a:endParaRPr lang="en-US" altLang="zh-CN" sz="4000" b="1" dirty="0" smtClean="0">
              <a:solidFill>
                <a:schemeClr val="bg2"/>
              </a:solidFill>
              <a:latin typeface="微软雅黑" panose="020B0503020204020204" pitchFamily="34" charset="-122"/>
              <a:ea typeface="微软雅黑" panose="020B0503020204020204" pitchFamily="34" charset="-122"/>
            </a:endParaRPr>
          </a:p>
          <a:p>
            <a:endParaRPr lang="en-US" altLang="zh-CN" sz="1100" b="1" dirty="0" smtClean="0">
              <a:solidFill>
                <a:schemeClr val="bg2"/>
              </a:solidFill>
              <a:latin typeface="微软雅黑" panose="020B0503020204020204" pitchFamily="34" charset="-122"/>
              <a:ea typeface="微软雅黑" panose="020B0503020204020204" pitchFamily="34" charset="-122"/>
            </a:endParaRPr>
          </a:p>
          <a:p>
            <a:r>
              <a:rPr lang="zh-CN" altLang="en-US" sz="2800" b="1" dirty="0" smtClean="0">
                <a:solidFill>
                  <a:schemeClr val="bg2"/>
                </a:solidFill>
                <a:latin typeface="微软雅黑" panose="020B0503020204020204" pitchFamily="34" charset="-122"/>
                <a:ea typeface="微软雅黑" panose="020B0503020204020204" pitchFamily="34" charset="-122"/>
              </a:rPr>
              <a:t>      资源</a:t>
            </a:r>
            <a:r>
              <a:rPr lang="zh-CN" altLang="en-US" sz="2800" b="1" dirty="0">
                <a:solidFill>
                  <a:schemeClr val="bg2"/>
                </a:solidFill>
                <a:latin typeface="微软雅黑" panose="020B0503020204020204" pitchFamily="34" charset="-122"/>
                <a:ea typeface="微软雅黑" panose="020B0503020204020204" pitchFamily="34" charset="-122"/>
              </a:rPr>
              <a:t>门户，学习</a:t>
            </a:r>
            <a:r>
              <a:rPr lang="zh-CN" altLang="en-US" sz="2800" b="1" dirty="0" smtClean="0">
                <a:solidFill>
                  <a:schemeClr val="bg2"/>
                </a:solidFill>
                <a:latin typeface="微软雅黑" panose="020B0503020204020204" pitchFamily="34" charset="-122"/>
                <a:ea typeface="微软雅黑" panose="020B0503020204020204" pitchFamily="34" charset="-122"/>
              </a:rPr>
              <a:t>空间，校园学习社交网络，学习共同体。</a:t>
            </a:r>
          </a:p>
        </p:txBody>
      </p:sp>
      <p:grpSp>
        <p:nvGrpSpPr>
          <p:cNvPr id="7" name="组合 6"/>
          <p:cNvGrpSpPr/>
          <p:nvPr/>
        </p:nvGrpSpPr>
        <p:grpSpPr>
          <a:xfrm>
            <a:off x="288925" y="290513"/>
            <a:ext cx="4859338" cy="936625"/>
            <a:chOff x="288925" y="290513"/>
            <a:chExt cx="4859338" cy="936625"/>
          </a:xfrm>
        </p:grpSpPr>
        <p:grpSp>
          <p:nvGrpSpPr>
            <p:cNvPr id="8" name="组合 8"/>
            <p:cNvGrpSpPr>
              <a:grpSpLocks/>
            </p:cNvGrpSpPr>
            <p:nvPr/>
          </p:nvGrpSpPr>
          <p:grpSpPr bwMode="auto">
            <a:xfrm>
              <a:off x="288925" y="290513"/>
              <a:ext cx="4859338" cy="936625"/>
              <a:chOff x="289620" y="290612"/>
              <a:chExt cx="4430161" cy="936104"/>
            </a:xfrm>
          </p:grpSpPr>
          <p:grpSp>
            <p:nvGrpSpPr>
              <p:cNvPr id="10" name="组合 58"/>
              <p:cNvGrpSpPr>
                <a:grpSpLocks/>
              </p:cNvGrpSpPr>
              <p:nvPr/>
            </p:nvGrpSpPr>
            <p:grpSpPr bwMode="auto">
              <a:xfrm>
                <a:off x="289620" y="290612"/>
                <a:ext cx="4430161" cy="936104"/>
                <a:chOff x="289620" y="290612"/>
                <a:chExt cx="4430161" cy="936104"/>
              </a:xfrm>
            </p:grpSpPr>
            <p:sp>
              <p:nvSpPr>
                <p:cNvPr id="14" name="椭圆 13"/>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6" name="圆角矩形 15"/>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圆角矩形 16"/>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信息化公共平台</a:t>
                  </a:r>
                  <a:endParaRPr lang="zh-CN" altLang="en-US" sz="2800" b="1" dirty="0">
                    <a:solidFill>
                      <a:schemeClr val="tx1"/>
                    </a:solidFill>
                    <a:latin typeface="黑体" pitchFamily="2" charset="-122"/>
                    <a:ea typeface="黑体" pitchFamily="2" charset="-122"/>
                  </a:endParaRPr>
                </a:p>
              </p:txBody>
            </p:sp>
          </p:grpSp>
          <p:sp>
            <p:nvSpPr>
              <p:cNvPr id="13"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9"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796368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336" y="2794970"/>
            <a:ext cx="2844444" cy="1053968"/>
          </a:xfrm>
          <a:prstGeom prst="rect">
            <a:avLst/>
          </a:prstGeom>
        </p:spPr>
      </p:pic>
      <p:sp>
        <p:nvSpPr>
          <p:cNvPr id="5" name="弧形 4"/>
          <p:cNvSpPr/>
          <p:nvPr/>
        </p:nvSpPr>
        <p:spPr>
          <a:xfrm>
            <a:off x="2051720" y="2214365"/>
            <a:ext cx="2724912" cy="2724912"/>
          </a:xfrm>
          <a:prstGeom prst="arc">
            <a:avLst>
              <a:gd name="adj1" fmla="val 17993425"/>
              <a:gd name="adj2" fmla="val 3617010"/>
            </a:avLst>
          </a:prstGeom>
          <a:ln w="1619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4784750" y="4060470"/>
            <a:ext cx="2040943" cy="461665"/>
          </a:xfrm>
          <a:prstGeom prst="rect">
            <a:avLst/>
          </a:prstGeom>
          <a:noFill/>
        </p:spPr>
        <p:txBody>
          <a:bodyPr wrap="none" rtlCol="0">
            <a:spAutoFit/>
          </a:bodyPr>
          <a:lstStyle/>
          <a:p>
            <a:pPr algn="ctr"/>
            <a:r>
              <a:rPr lang="zh-CN" altLang="en-US" sz="2400" dirty="0" smtClean="0">
                <a:solidFill>
                  <a:schemeClr val="tx2"/>
                </a:solidFill>
                <a:latin typeface="+mn-ea"/>
                <a:ea typeface="+mn-ea"/>
              </a:rPr>
              <a:t>校园社交网络</a:t>
            </a:r>
          </a:p>
        </p:txBody>
      </p:sp>
      <p:sp>
        <p:nvSpPr>
          <p:cNvPr id="9" name="文本框 8"/>
          <p:cNvSpPr txBox="1"/>
          <p:nvPr/>
        </p:nvSpPr>
        <p:spPr>
          <a:xfrm>
            <a:off x="4926843" y="3438181"/>
            <a:ext cx="2031325" cy="461665"/>
          </a:xfrm>
          <a:prstGeom prst="rect">
            <a:avLst/>
          </a:prstGeom>
          <a:noFill/>
        </p:spPr>
        <p:txBody>
          <a:bodyPr wrap="none" rtlCol="0">
            <a:spAutoFit/>
          </a:bodyPr>
          <a:lstStyle/>
          <a:p>
            <a:pPr algn="ctr"/>
            <a:r>
              <a:rPr lang="zh-CN" altLang="en-US" sz="2400" dirty="0" smtClean="0">
                <a:solidFill>
                  <a:schemeClr val="tx2"/>
                </a:solidFill>
                <a:latin typeface="+mn-ea"/>
                <a:ea typeface="+mn-ea"/>
              </a:rPr>
              <a:t>信息资源门户</a:t>
            </a:r>
          </a:p>
        </p:txBody>
      </p:sp>
      <p:sp>
        <p:nvSpPr>
          <p:cNvPr id="10" name="文本框 9"/>
          <p:cNvSpPr txBox="1"/>
          <p:nvPr/>
        </p:nvSpPr>
        <p:spPr>
          <a:xfrm>
            <a:off x="4676918" y="2275044"/>
            <a:ext cx="2040944" cy="461665"/>
          </a:xfrm>
          <a:prstGeom prst="rect">
            <a:avLst/>
          </a:prstGeom>
          <a:noFill/>
        </p:spPr>
        <p:txBody>
          <a:bodyPr wrap="none" rtlCol="0">
            <a:spAutoFit/>
          </a:bodyPr>
          <a:lstStyle/>
          <a:p>
            <a:pPr algn="ctr"/>
            <a:r>
              <a:rPr lang="zh-CN" altLang="en-US" sz="2400" b="1" dirty="0" smtClean="0">
                <a:solidFill>
                  <a:schemeClr val="tx2"/>
                </a:solidFill>
                <a:latin typeface="+mn-ea"/>
                <a:ea typeface="+mn-ea"/>
              </a:rPr>
              <a:t>网络学习空间</a:t>
            </a:r>
          </a:p>
        </p:txBody>
      </p:sp>
      <p:sp>
        <p:nvSpPr>
          <p:cNvPr id="11" name="文本框 10"/>
          <p:cNvSpPr txBox="1"/>
          <p:nvPr/>
        </p:nvSpPr>
        <p:spPr>
          <a:xfrm>
            <a:off x="419983" y="5172699"/>
            <a:ext cx="8513869" cy="584775"/>
          </a:xfrm>
          <a:prstGeom prst="rect">
            <a:avLst/>
          </a:prstGeom>
          <a:noFill/>
        </p:spPr>
        <p:txBody>
          <a:bodyPr wrap="none" rtlCol="0">
            <a:spAutoFit/>
          </a:bodyPr>
          <a:lstStyle/>
          <a:p>
            <a:pPr algn="ctr"/>
            <a:r>
              <a:rPr lang="zh-CN" altLang="en-US" sz="3200" b="1" dirty="0" smtClean="0">
                <a:solidFill>
                  <a:schemeClr val="tx2"/>
                </a:solidFill>
                <a:latin typeface="微软雅黑" panose="020B0503020204020204" pitchFamily="34" charset="-122"/>
                <a:ea typeface="微软雅黑" panose="020B0503020204020204" pitchFamily="34" charset="-122"/>
              </a:rPr>
              <a:t>教育部 第五届、第六届“全国</a:t>
            </a:r>
            <a:r>
              <a:rPr lang="zh-CN" altLang="en-US" sz="3200" b="1" dirty="0">
                <a:solidFill>
                  <a:schemeClr val="tx2"/>
                </a:solidFill>
                <a:latin typeface="微软雅黑" panose="020B0503020204020204" pitchFamily="34" charset="-122"/>
                <a:ea typeface="微软雅黑" panose="020B0503020204020204" pitchFamily="34" charset="-122"/>
              </a:rPr>
              <a:t>高校百佳网站”</a:t>
            </a:r>
            <a:endParaRPr lang="zh-CN" altLang="en-US" sz="3200" b="1" dirty="0" smtClean="0">
              <a:solidFill>
                <a:schemeClr val="tx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188055" y="3997092"/>
            <a:ext cx="1373005" cy="369332"/>
          </a:xfrm>
          <a:prstGeom prst="rect">
            <a:avLst/>
          </a:prstGeom>
          <a:noFill/>
        </p:spPr>
        <p:txBody>
          <a:bodyPr wrap="none" rtlCol="0">
            <a:spAutoFit/>
          </a:bodyPr>
          <a:lstStyle/>
          <a:p>
            <a:r>
              <a:rPr lang="en-US" altLang="zh-CN" dirty="0" smtClean="0">
                <a:latin typeface="+mn-ea"/>
                <a:ea typeface="+mn-ea"/>
              </a:rPr>
              <a:t>2011</a:t>
            </a:r>
            <a:r>
              <a:rPr lang="zh-CN" altLang="en-US" dirty="0" smtClean="0">
                <a:latin typeface="+mn-ea"/>
                <a:ea typeface="+mn-ea"/>
              </a:rPr>
              <a:t>年上线</a:t>
            </a:r>
            <a:endParaRPr lang="zh-CN" altLang="en-US" dirty="0">
              <a:latin typeface="+mn-ea"/>
              <a:ea typeface="+mn-ea"/>
            </a:endParaRPr>
          </a:p>
        </p:txBody>
      </p:sp>
      <p:grpSp>
        <p:nvGrpSpPr>
          <p:cNvPr id="21" name="组合 20"/>
          <p:cNvGrpSpPr/>
          <p:nvPr/>
        </p:nvGrpSpPr>
        <p:grpSpPr>
          <a:xfrm>
            <a:off x="288925" y="290513"/>
            <a:ext cx="4859338" cy="936625"/>
            <a:chOff x="288925" y="290513"/>
            <a:chExt cx="4859338" cy="936625"/>
          </a:xfrm>
        </p:grpSpPr>
        <p:grpSp>
          <p:nvGrpSpPr>
            <p:cNvPr id="22" name="组合 8"/>
            <p:cNvGrpSpPr>
              <a:grpSpLocks/>
            </p:cNvGrpSpPr>
            <p:nvPr/>
          </p:nvGrpSpPr>
          <p:grpSpPr bwMode="auto">
            <a:xfrm>
              <a:off x="288925" y="290513"/>
              <a:ext cx="4859338" cy="936625"/>
              <a:chOff x="289620" y="290612"/>
              <a:chExt cx="4430161" cy="936104"/>
            </a:xfrm>
          </p:grpSpPr>
          <p:grpSp>
            <p:nvGrpSpPr>
              <p:cNvPr id="24" name="组合 58"/>
              <p:cNvGrpSpPr>
                <a:grpSpLocks/>
              </p:cNvGrpSpPr>
              <p:nvPr/>
            </p:nvGrpSpPr>
            <p:grpSpPr bwMode="auto">
              <a:xfrm>
                <a:off x="289620" y="290612"/>
                <a:ext cx="4430161" cy="936104"/>
                <a:chOff x="289620" y="290612"/>
                <a:chExt cx="4430161" cy="936104"/>
              </a:xfrm>
            </p:grpSpPr>
            <p:sp>
              <p:nvSpPr>
                <p:cNvPr id="26" name="椭圆 25"/>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7" name="圆角矩形 26"/>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圆角矩形 27"/>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信息化公共平台</a:t>
                  </a:r>
                  <a:endParaRPr lang="zh-CN" altLang="en-US" sz="2800" b="1" dirty="0">
                    <a:solidFill>
                      <a:schemeClr val="tx1"/>
                    </a:solidFill>
                    <a:latin typeface="黑体" pitchFamily="2" charset="-122"/>
                    <a:ea typeface="黑体" pitchFamily="2" charset="-122"/>
                  </a:endParaRPr>
                </a:p>
              </p:txBody>
            </p:sp>
          </p:grpSp>
          <p:sp>
            <p:nvSpPr>
              <p:cNvPr id="25"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sp>
        <p:nvSpPr>
          <p:cNvPr id="29"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一、校园学习社区</a:t>
            </a:r>
            <a:r>
              <a:rPr lang="en-US" altLang="zh-CN" sz="3200" b="1" dirty="0" smtClean="0">
                <a:latin typeface="微软雅黑" panose="020B0503020204020204" pitchFamily="34" charset="-122"/>
                <a:ea typeface="微软雅黑" panose="020B0503020204020204" pitchFamily="34" charset="-122"/>
              </a:rPr>
              <a:t>——e</a:t>
            </a:r>
            <a:r>
              <a:rPr lang="zh-CN" altLang="en-US" sz="3200" b="1" dirty="0" smtClean="0">
                <a:latin typeface="微软雅黑" panose="020B0503020204020204" pitchFamily="34" charset="-122"/>
                <a:ea typeface="微软雅黑" panose="020B0503020204020204" pitchFamily="34" charset="-122"/>
              </a:rPr>
              <a:t>江南</a:t>
            </a:r>
            <a:endParaRPr lang="zh-CN" altLang="en-US" sz="32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4926843" y="2870186"/>
            <a:ext cx="2031325" cy="461665"/>
          </a:xfrm>
          <a:prstGeom prst="rect">
            <a:avLst/>
          </a:prstGeom>
          <a:noFill/>
        </p:spPr>
        <p:txBody>
          <a:bodyPr wrap="none" rtlCol="0">
            <a:spAutoFit/>
          </a:bodyPr>
          <a:lstStyle/>
          <a:p>
            <a:pPr algn="ctr"/>
            <a:r>
              <a:rPr lang="zh-CN" altLang="en-US" sz="2400" b="1" dirty="0" smtClean="0">
                <a:solidFill>
                  <a:schemeClr val="tx2"/>
                </a:solidFill>
                <a:latin typeface="+mn-ea"/>
                <a:ea typeface="+mn-ea"/>
              </a:rPr>
              <a:t>虚拟学习环境</a:t>
            </a:r>
          </a:p>
        </p:txBody>
      </p:sp>
    </p:spTree>
    <p:extLst>
      <p:ext uri="{BB962C8B-B14F-4D97-AF65-F5344CB8AC3E}">
        <p14:creationId xmlns:p14="http://schemas.microsoft.com/office/powerpoint/2010/main" val="3189498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stretch>
            <a:fillRect/>
          </a:stretch>
        </p:blipFill>
        <p:spPr>
          <a:xfrm>
            <a:off x="0" y="4472595"/>
            <a:ext cx="9144000" cy="1963119"/>
          </a:xfrm>
          <a:prstGeom prst="rect">
            <a:avLst/>
          </a:prstGeom>
        </p:spPr>
      </p:pic>
      <p:sp>
        <p:nvSpPr>
          <p:cNvPr id="4" name="矩形 3"/>
          <p:cNvSpPr/>
          <p:nvPr/>
        </p:nvSpPr>
        <p:spPr>
          <a:xfrm>
            <a:off x="474098" y="1724701"/>
            <a:ext cx="2846486" cy="6189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dirty="0" smtClean="0"/>
              <a:t>60</a:t>
            </a:r>
            <a:r>
              <a:rPr lang="zh-CN" altLang="en-US" sz="1600" dirty="0" smtClean="0"/>
              <a:t>多个系统资源集成</a:t>
            </a:r>
            <a:endParaRPr lang="zh-CN" altLang="en-US" sz="1600" dirty="0"/>
          </a:p>
        </p:txBody>
      </p:sp>
      <p:sp>
        <p:nvSpPr>
          <p:cNvPr id="5" name="矩形 4"/>
          <p:cNvSpPr/>
          <p:nvPr/>
        </p:nvSpPr>
        <p:spPr>
          <a:xfrm>
            <a:off x="474098" y="2414409"/>
            <a:ext cx="2846486" cy="6189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dirty="0" smtClean="0"/>
              <a:t>1755</a:t>
            </a:r>
            <a:r>
              <a:rPr lang="zh-CN" altLang="en-US" sz="1600" dirty="0" smtClean="0"/>
              <a:t>个群组</a:t>
            </a:r>
            <a:endParaRPr lang="zh-CN" altLang="en-US" sz="1600" dirty="0"/>
          </a:p>
        </p:txBody>
      </p:sp>
      <p:sp>
        <p:nvSpPr>
          <p:cNvPr id="6" name="矩形 5"/>
          <p:cNvSpPr/>
          <p:nvPr/>
        </p:nvSpPr>
        <p:spPr>
          <a:xfrm>
            <a:off x="474098" y="3093178"/>
            <a:ext cx="2846486" cy="6189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dirty="0" smtClean="0"/>
              <a:t>2</a:t>
            </a:r>
            <a:r>
              <a:rPr lang="zh-CN" altLang="en-US" sz="5400" dirty="0" smtClean="0"/>
              <a:t>万</a:t>
            </a:r>
            <a:r>
              <a:rPr lang="zh-CN" altLang="en-US" sz="1600" dirty="0" smtClean="0"/>
              <a:t>多日访问量</a:t>
            </a:r>
            <a:endParaRPr lang="zh-CN" altLang="en-US" sz="1600" dirty="0"/>
          </a:p>
        </p:txBody>
      </p:sp>
      <p:sp>
        <p:nvSpPr>
          <p:cNvPr id="7" name="矩形 6"/>
          <p:cNvSpPr/>
          <p:nvPr/>
        </p:nvSpPr>
        <p:spPr>
          <a:xfrm>
            <a:off x="474098" y="3762397"/>
            <a:ext cx="2846486" cy="6189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dirty="0" smtClean="0"/>
              <a:t>100</a:t>
            </a:r>
            <a:r>
              <a:rPr lang="zh-CN" altLang="en-US" sz="1600" dirty="0" smtClean="0"/>
              <a:t>条日更新量</a:t>
            </a:r>
            <a:endParaRPr lang="zh-CN" altLang="en-US" sz="1600" dirty="0"/>
          </a:p>
        </p:txBody>
      </p:sp>
      <p:sp>
        <p:nvSpPr>
          <p:cNvPr id="3" name="矩形 2"/>
          <p:cNvSpPr/>
          <p:nvPr/>
        </p:nvSpPr>
        <p:spPr>
          <a:xfrm>
            <a:off x="3959225" y="1786535"/>
            <a:ext cx="4572000" cy="2308324"/>
          </a:xfrm>
          <a:prstGeom prst="rect">
            <a:avLst/>
          </a:prstGeom>
        </p:spPr>
        <p:txBody>
          <a:bodyPr>
            <a:spAutoFit/>
          </a:bodyPr>
          <a:lstStyle/>
          <a:p>
            <a:r>
              <a:rPr lang="zh-CN" altLang="en-US" dirty="0" smtClean="0">
                <a:latin typeface="黑体" panose="02010609060101010101" pitchFamily="49" charset="-122"/>
                <a:ea typeface="黑体" panose="02010609060101010101" pitchFamily="49" charset="-122"/>
              </a:rPr>
              <a:t>  在此平台系统</a:t>
            </a:r>
            <a:r>
              <a:rPr lang="zh-CN" altLang="en-US" dirty="0">
                <a:latin typeface="黑体" panose="02010609060101010101" pitchFamily="49" charset="-122"/>
                <a:ea typeface="黑体" panose="02010609060101010101" pitchFamily="49" charset="-122"/>
              </a:rPr>
              <a:t>中，通过营造良好的信息化学习环境，引导师生互动和生生互动，所有师生都可以在群组中按照个人意愿和要求开展各种类型的关于学习的讨论和交流，也可共享各类学习资料或资源</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  通过</a:t>
            </a:r>
            <a:r>
              <a:rPr lang="zh-CN" altLang="en-US" dirty="0">
                <a:latin typeface="黑体" panose="02010609060101010101" pitchFamily="49" charset="-122"/>
                <a:ea typeface="黑体" panose="02010609060101010101" pitchFamily="49" charset="-122"/>
              </a:rPr>
              <a:t>相互作用式的学习，让学生、教师和辅导者形成的学习共同体充分利用相关的学习资源和人际交往资源，一道完成学习任务。</a:t>
            </a:r>
          </a:p>
        </p:txBody>
      </p:sp>
      <p:grpSp>
        <p:nvGrpSpPr>
          <p:cNvPr id="16" name="组合 15"/>
          <p:cNvGrpSpPr/>
          <p:nvPr/>
        </p:nvGrpSpPr>
        <p:grpSpPr>
          <a:xfrm>
            <a:off x="288925" y="290513"/>
            <a:ext cx="4859338" cy="936625"/>
            <a:chOff x="288925" y="290513"/>
            <a:chExt cx="4859338" cy="936625"/>
          </a:xfrm>
        </p:grpSpPr>
        <p:grpSp>
          <p:nvGrpSpPr>
            <p:cNvPr id="24" name="组合 8"/>
            <p:cNvGrpSpPr>
              <a:grpSpLocks/>
            </p:cNvGrpSpPr>
            <p:nvPr/>
          </p:nvGrpSpPr>
          <p:grpSpPr bwMode="auto">
            <a:xfrm>
              <a:off x="288925" y="290513"/>
              <a:ext cx="4859338" cy="936625"/>
              <a:chOff x="289620" y="290612"/>
              <a:chExt cx="4430161" cy="936104"/>
            </a:xfrm>
          </p:grpSpPr>
          <p:grpSp>
            <p:nvGrpSpPr>
              <p:cNvPr id="26" name="组合 58"/>
              <p:cNvGrpSpPr>
                <a:grpSpLocks/>
              </p:cNvGrpSpPr>
              <p:nvPr/>
            </p:nvGrpSpPr>
            <p:grpSpPr bwMode="auto">
              <a:xfrm>
                <a:off x="289620" y="290612"/>
                <a:ext cx="4430161" cy="936104"/>
                <a:chOff x="289620" y="290612"/>
                <a:chExt cx="4430161" cy="936104"/>
              </a:xfrm>
            </p:grpSpPr>
            <p:sp>
              <p:nvSpPr>
                <p:cNvPr id="28" name="椭圆 27"/>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9" name="圆角矩形 28"/>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圆角矩形 29"/>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信息化公共平台</a:t>
                  </a:r>
                  <a:endParaRPr lang="zh-CN" altLang="en-US" sz="2800" b="1" dirty="0">
                    <a:solidFill>
                      <a:schemeClr val="tx1"/>
                    </a:solidFill>
                    <a:latin typeface="黑体" pitchFamily="2" charset="-122"/>
                    <a:ea typeface="黑体" pitchFamily="2" charset="-122"/>
                  </a:endParaRPr>
                </a:p>
              </p:txBody>
            </p:sp>
          </p:grpSp>
          <p:sp>
            <p:nvSpPr>
              <p:cNvPr id="27"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5"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65190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288925" y="290513"/>
            <a:ext cx="4859338" cy="936625"/>
            <a:chOff x="288925" y="290513"/>
            <a:chExt cx="4859338" cy="936625"/>
          </a:xfrm>
        </p:grpSpPr>
        <p:grpSp>
          <p:nvGrpSpPr>
            <p:cNvPr id="22" name="组合 8"/>
            <p:cNvGrpSpPr>
              <a:grpSpLocks/>
            </p:cNvGrpSpPr>
            <p:nvPr/>
          </p:nvGrpSpPr>
          <p:grpSpPr bwMode="auto">
            <a:xfrm>
              <a:off x="288925" y="290513"/>
              <a:ext cx="4859338" cy="936625"/>
              <a:chOff x="289620" y="290612"/>
              <a:chExt cx="4430161" cy="936104"/>
            </a:xfrm>
          </p:grpSpPr>
          <p:grpSp>
            <p:nvGrpSpPr>
              <p:cNvPr id="24" name="组合 58"/>
              <p:cNvGrpSpPr>
                <a:grpSpLocks/>
              </p:cNvGrpSpPr>
              <p:nvPr/>
            </p:nvGrpSpPr>
            <p:grpSpPr bwMode="auto">
              <a:xfrm>
                <a:off x="289620" y="290612"/>
                <a:ext cx="4430161" cy="936104"/>
                <a:chOff x="289620" y="290612"/>
                <a:chExt cx="4430161" cy="936104"/>
              </a:xfrm>
            </p:grpSpPr>
            <p:sp>
              <p:nvSpPr>
                <p:cNvPr id="26" name="椭圆 25"/>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7" name="圆角矩形 26"/>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圆角矩形 27"/>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信息化公共平台</a:t>
                  </a:r>
                  <a:endParaRPr lang="zh-CN" altLang="en-US" sz="2800" b="1" dirty="0">
                    <a:solidFill>
                      <a:schemeClr val="tx1"/>
                    </a:solidFill>
                    <a:latin typeface="黑体" pitchFamily="2" charset="-122"/>
                    <a:ea typeface="黑体" pitchFamily="2" charset="-122"/>
                  </a:endParaRPr>
                </a:p>
              </p:txBody>
            </p:sp>
          </p:grpSp>
          <p:sp>
            <p:nvSpPr>
              <p:cNvPr id="25"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sp>
        <p:nvSpPr>
          <p:cNvPr id="29"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二、管理服务系统集群</a:t>
            </a:r>
            <a:endParaRPr lang="zh-CN" altLang="en-US" sz="3200" b="1" dirty="0">
              <a:latin typeface="微软雅黑" panose="020B0503020204020204" pitchFamily="34" charset="-122"/>
              <a:ea typeface="微软雅黑" panose="020B0503020204020204" pitchFamily="34" charset="-122"/>
            </a:endParaRPr>
          </a:p>
        </p:txBody>
      </p:sp>
      <p:graphicFrame>
        <p:nvGraphicFramePr>
          <p:cNvPr id="18" name="表格 17"/>
          <p:cNvGraphicFramePr>
            <a:graphicFrameLocks noGrp="1"/>
          </p:cNvGraphicFramePr>
          <p:nvPr>
            <p:extLst>
              <p:ext uri="{D42A27DB-BD31-4B8C-83A1-F6EECF244321}">
                <p14:modId xmlns:p14="http://schemas.microsoft.com/office/powerpoint/2010/main" val="3158147839"/>
              </p:ext>
            </p:extLst>
          </p:nvPr>
        </p:nvGraphicFramePr>
        <p:xfrm>
          <a:off x="4628657" y="2506715"/>
          <a:ext cx="3825497" cy="1828800"/>
        </p:xfrm>
        <a:graphic>
          <a:graphicData uri="http://schemas.openxmlformats.org/drawingml/2006/table">
            <a:tbl>
              <a:tblPr firstRow="1" bandRow="1">
                <a:tableStyleId>{2D5ABB26-0587-4C30-8999-92F81FD0307C}</a:tableStyleId>
              </a:tblPr>
              <a:tblGrid>
                <a:gridCol w="2077388"/>
                <a:gridCol w="1748109"/>
              </a:tblGrid>
              <a:tr h="243772">
                <a:tc>
                  <a:txBody>
                    <a:bodyPr/>
                    <a:lstStyle/>
                    <a:p>
                      <a:r>
                        <a:rPr lang="zh-CN" altLang="en-US" sz="1800" kern="1200" dirty="0" smtClean="0"/>
                        <a:t>网络教学平台</a:t>
                      </a:r>
                      <a:endParaRPr lang="zh-CN" altLang="en-US" sz="1800" b="0" kern="1200" dirty="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学习服务系统</a:t>
                      </a:r>
                      <a:endParaRPr lang="zh-CN" altLang="en-US" b="0" dirty="0"/>
                    </a:p>
                  </a:txBody>
                  <a:tcPr/>
                </a:tc>
              </a:tr>
              <a:tr h="243772">
                <a:tc>
                  <a:txBody>
                    <a:bodyPr/>
                    <a:lstStyle/>
                    <a:p>
                      <a:r>
                        <a:rPr lang="zh-CN" altLang="en-US" sz="1800" kern="1200" dirty="0" smtClean="0"/>
                        <a:t>优质视频资源</a:t>
                      </a:r>
                      <a:endParaRPr lang="zh-CN" altLang="en-US" sz="1800" kern="1200" dirty="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智慧教室</a:t>
                      </a:r>
                      <a:endParaRPr lang="zh-CN" altLang="en-US" dirty="0" smtClean="0"/>
                    </a:p>
                  </a:txBody>
                  <a:tcPr/>
                </a:tc>
              </a:tr>
              <a:tr h="243772">
                <a:tc>
                  <a:txBody>
                    <a:bodyPr/>
                    <a:lstStyle/>
                    <a:p>
                      <a:r>
                        <a:rPr lang="en-US" altLang="zh-CN" sz="1800" kern="1200" dirty="0" smtClean="0"/>
                        <a:t>VOA</a:t>
                      </a:r>
                      <a:r>
                        <a:rPr lang="zh-CN" altLang="en-US" sz="1800" kern="1200" dirty="0" smtClean="0"/>
                        <a:t>英语特刊</a:t>
                      </a:r>
                      <a:endParaRPr lang="zh-CN" altLang="en-US" sz="1800" kern="1200" dirty="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多媒体教室</a:t>
                      </a:r>
                    </a:p>
                  </a:txBody>
                  <a:tcPr/>
                </a:tc>
              </a:tr>
              <a:tr h="243772">
                <a:tc>
                  <a:txBody>
                    <a:bodyPr/>
                    <a:lstStyle/>
                    <a:p>
                      <a:r>
                        <a:rPr lang="zh-CN" altLang="en-US" sz="1800" kern="1200" dirty="0" smtClean="0"/>
                        <a:t>英语四六级听力 </a:t>
                      </a:r>
                      <a:endParaRPr lang="zh-CN" altLang="en-US" sz="1800" kern="1200" dirty="0">
                        <a:solidFill>
                          <a:schemeClr val="tx1"/>
                        </a:solidFill>
                        <a:latin typeface="+mn-lt"/>
                        <a:ea typeface="+mn-ea"/>
                        <a:cs typeface="+mn-cs"/>
                      </a:endParaRPr>
                    </a:p>
                  </a:txBody>
                  <a:tcPr/>
                </a:tc>
                <a:tc>
                  <a:txBody>
                    <a:bodyPr/>
                    <a:lstStyle/>
                    <a:p>
                      <a:endParaRPr lang="zh-CN" altLang="en-US" dirty="0"/>
                    </a:p>
                  </a:txBody>
                  <a:tcPr/>
                </a:tc>
              </a:tr>
              <a:tr h="243772">
                <a:tc>
                  <a:txBody>
                    <a:bodyPr/>
                    <a:lstStyle/>
                    <a:p>
                      <a:r>
                        <a:rPr lang="zh-CN" altLang="en-US" sz="1800" kern="1200" dirty="0" smtClean="0"/>
                        <a:t>英语四六级阅读 </a:t>
                      </a:r>
                      <a:endParaRPr lang="zh-CN" altLang="en-US" sz="1800" kern="1200" dirty="0">
                        <a:solidFill>
                          <a:schemeClr val="tx1"/>
                        </a:solidFill>
                        <a:latin typeface="+mn-lt"/>
                        <a:ea typeface="+mn-ea"/>
                        <a:cs typeface="+mn-cs"/>
                      </a:endParaRPr>
                    </a:p>
                  </a:txBody>
                  <a:tcPr/>
                </a:tc>
                <a:tc>
                  <a:txBody>
                    <a:bodyPr/>
                    <a:lstStyle/>
                    <a:p>
                      <a:endParaRPr lang="zh-CN" altLang="en-US" dirty="0"/>
                    </a:p>
                  </a:txBody>
                  <a:tcPr/>
                </a:tc>
              </a:tr>
            </a:tbl>
          </a:graphicData>
        </a:graphic>
      </p:graphicFrame>
      <p:cxnSp>
        <p:nvCxnSpPr>
          <p:cNvPr id="19" name="直接连接符 18"/>
          <p:cNvCxnSpPr/>
          <p:nvPr/>
        </p:nvCxnSpPr>
        <p:spPr>
          <a:xfrm>
            <a:off x="772444" y="4434972"/>
            <a:ext cx="73326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4558" y="3512545"/>
            <a:ext cx="1415772" cy="830997"/>
          </a:xfrm>
          <a:prstGeom prst="rect">
            <a:avLst/>
          </a:prstGeom>
        </p:spPr>
        <p:txBody>
          <a:bodyPr wrap="none">
            <a:spAutoFit/>
          </a:bodyPr>
          <a:lstStyle/>
          <a:p>
            <a:pPr fontAlgn="auto">
              <a:spcBef>
                <a:spcPts val="0"/>
              </a:spcBef>
              <a:spcAft>
                <a:spcPts val="0"/>
              </a:spcAft>
              <a:defRPr/>
            </a:pPr>
            <a:r>
              <a:rPr lang="zh-CN" altLang="en-US" sz="4800" b="1" dirty="0">
                <a:solidFill>
                  <a:schemeClr val="accent1"/>
                </a:solidFill>
                <a:latin typeface="微软雅黑" panose="020B0503020204020204" pitchFamily="34" charset="-122"/>
                <a:ea typeface="微软雅黑" panose="020B0503020204020204" pitchFamily="34" charset="-122"/>
              </a:rPr>
              <a:t>服务</a:t>
            </a:r>
          </a:p>
        </p:txBody>
      </p:sp>
      <p:sp>
        <p:nvSpPr>
          <p:cNvPr id="30" name="矩形 29"/>
          <p:cNvSpPr/>
          <p:nvPr/>
        </p:nvSpPr>
        <p:spPr>
          <a:xfrm>
            <a:off x="64558" y="4506950"/>
            <a:ext cx="1415772" cy="830997"/>
          </a:xfrm>
          <a:prstGeom prst="rect">
            <a:avLst/>
          </a:prstGeom>
        </p:spPr>
        <p:txBody>
          <a:bodyPr wrap="none">
            <a:spAutoFit/>
          </a:bodyPr>
          <a:lstStyle/>
          <a:p>
            <a:pPr fontAlgn="auto">
              <a:spcBef>
                <a:spcPts val="0"/>
              </a:spcBef>
              <a:spcAft>
                <a:spcPts val="0"/>
              </a:spcAft>
              <a:defRPr/>
            </a:pPr>
            <a:r>
              <a:rPr lang="zh-CN" altLang="en-US" sz="4800" b="1" dirty="0">
                <a:solidFill>
                  <a:schemeClr val="accent1"/>
                </a:solidFill>
                <a:latin typeface="微软雅黑" panose="020B0503020204020204" pitchFamily="34" charset="-122"/>
                <a:ea typeface="微软雅黑" panose="020B0503020204020204" pitchFamily="34" charset="-122"/>
              </a:rPr>
              <a:t>平台</a:t>
            </a:r>
          </a:p>
        </p:txBody>
      </p:sp>
      <p:sp>
        <p:nvSpPr>
          <p:cNvPr id="31" name="矩形 30"/>
          <p:cNvSpPr/>
          <p:nvPr/>
        </p:nvSpPr>
        <p:spPr>
          <a:xfrm>
            <a:off x="7038382" y="3512545"/>
            <a:ext cx="1415772" cy="830997"/>
          </a:xfrm>
          <a:prstGeom prst="rect">
            <a:avLst/>
          </a:prstGeom>
        </p:spPr>
        <p:txBody>
          <a:bodyPr wrap="none">
            <a:spAutoFit/>
          </a:bodyPr>
          <a:lstStyle/>
          <a:p>
            <a:pPr fontAlgn="auto">
              <a:spcBef>
                <a:spcPts val="0"/>
              </a:spcBef>
              <a:spcAft>
                <a:spcPts val="0"/>
              </a:spcAft>
              <a:defRPr/>
            </a:pPr>
            <a:r>
              <a:rPr lang="zh-CN" altLang="en-US" sz="4800" b="1" dirty="0" smtClean="0">
                <a:solidFill>
                  <a:schemeClr val="accent1"/>
                </a:solidFill>
                <a:latin typeface="微软雅黑" panose="020B0503020204020204" pitchFamily="34" charset="-122"/>
                <a:ea typeface="微软雅黑" panose="020B0503020204020204" pitchFamily="34" charset="-122"/>
              </a:rPr>
              <a:t>资源</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sp>
        <p:nvSpPr>
          <p:cNvPr id="32" name="矩形 31"/>
          <p:cNvSpPr/>
          <p:nvPr/>
        </p:nvSpPr>
        <p:spPr>
          <a:xfrm>
            <a:off x="7038382" y="4506950"/>
            <a:ext cx="1415772" cy="830997"/>
          </a:xfrm>
          <a:prstGeom prst="rect">
            <a:avLst/>
          </a:prstGeom>
        </p:spPr>
        <p:txBody>
          <a:bodyPr wrap="none">
            <a:spAutoFit/>
          </a:bodyPr>
          <a:lstStyle/>
          <a:p>
            <a:pPr fontAlgn="auto">
              <a:spcBef>
                <a:spcPts val="0"/>
              </a:spcBef>
              <a:spcAft>
                <a:spcPts val="0"/>
              </a:spcAft>
              <a:defRPr/>
            </a:pPr>
            <a:r>
              <a:rPr lang="zh-CN" altLang="en-US" sz="4800" b="1" dirty="0" smtClean="0">
                <a:solidFill>
                  <a:schemeClr val="accent1"/>
                </a:solidFill>
                <a:latin typeface="微软雅黑" panose="020B0503020204020204" pitchFamily="34" charset="-122"/>
                <a:ea typeface="微软雅黑" panose="020B0503020204020204" pitchFamily="34" charset="-122"/>
              </a:rPr>
              <a:t>管理</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graphicFrame>
        <p:nvGraphicFramePr>
          <p:cNvPr id="33" name="表格 32"/>
          <p:cNvGraphicFramePr>
            <a:graphicFrameLocks noGrp="1"/>
          </p:cNvGraphicFramePr>
          <p:nvPr>
            <p:extLst>
              <p:ext uri="{D42A27DB-BD31-4B8C-83A1-F6EECF244321}">
                <p14:modId xmlns:p14="http://schemas.microsoft.com/office/powerpoint/2010/main" val="592864201"/>
              </p:ext>
            </p:extLst>
          </p:nvPr>
        </p:nvGraphicFramePr>
        <p:xfrm>
          <a:off x="1379652" y="4592927"/>
          <a:ext cx="2925279" cy="2194560"/>
        </p:xfrm>
        <a:graphic>
          <a:graphicData uri="http://schemas.openxmlformats.org/drawingml/2006/table">
            <a:tbl>
              <a:tblPr firstRow="1" bandRow="1">
                <a:tableStyleId>{2D5ABB26-0587-4C30-8999-92F81FD0307C}</a:tableStyleId>
              </a:tblPr>
              <a:tblGrid>
                <a:gridCol w="1595640"/>
                <a:gridCol w="1329639"/>
              </a:tblGrid>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t>e</a:t>
                      </a:r>
                      <a:r>
                        <a:rPr lang="zh-CN" altLang="en-US" sz="1800" kern="1200" dirty="0" smtClean="0"/>
                        <a:t>江南门户</a:t>
                      </a:r>
                      <a:endParaRPr lang="zh-CN" altLang="en-US" sz="1800" kern="1200" dirty="0" smtClean="0">
                        <a:solidFill>
                          <a:schemeClr val="tx1"/>
                        </a:solidFill>
                        <a:latin typeface="+mn-lt"/>
                        <a:ea typeface="+mn-ea"/>
                        <a:cs typeface="+mn-cs"/>
                      </a:endParaRPr>
                    </a:p>
                  </a:txBody>
                  <a:tcPr/>
                </a:tc>
                <a:tc>
                  <a:txBody>
                    <a:bodyPr/>
                    <a:lstStyle/>
                    <a:p>
                      <a:r>
                        <a:rPr lang="zh-CN" altLang="en-US" b="0" dirty="0" smtClean="0"/>
                        <a:t>校园智能卡</a:t>
                      </a:r>
                      <a:endParaRPr lang="zh-CN" altLang="en-US" b="0" dirty="0"/>
                    </a:p>
                  </a:txBody>
                  <a:tcPr/>
                </a:tc>
              </a:tr>
              <a:tr h="243772">
                <a:tc>
                  <a:txBody>
                    <a:bodyPr/>
                    <a:lstStyle/>
                    <a:p>
                      <a:r>
                        <a:rPr lang="zh-CN" altLang="en-US" sz="1800" kern="1200" dirty="0" smtClean="0"/>
                        <a:t>基础数据库</a:t>
                      </a:r>
                      <a:endParaRPr lang="zh-CN" altLang="en-US" sz="1800" kern="1200" dirty="0">
                        <a:solidFill>
                          <a:schemeClr val="tx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t>网站群</a:t>
                      </a:r>
                      <a:endParaRPr lang="zh-CN" altLang="en-US"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t>统一身份认证</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t>云服务</a:t>
                      </a:r>
                      <a:endParaRPr lang="zh-CN" altLang="en-US" dirty="0"/>
                    </a:p>
                  </a:txBody>
                  <a:tcPr/>
                </a:tc>
              </a:tr>
              <a:tr h="243772">
                <a:tc>
                  <a:txBody>
                    <a:bodyPr/>
                    <a:lstStyle/>
                    <a:p>
                      <a:r>
                        <a:rPr lang="zh-CN" altLang="en-US" sz="1800" kern="1200" dirty="0" smtClean="0">
                          <a:solidFill>
                            <a:schemeClr val="tx1"/>
                          </a:solidFill>
                          <a:latin typeface="+mn-lt"/>
                          <a:ea typeface="+mn-ea"/>
                          <a:cs typeface="+mn-cs"/>
                        </a:rPr>
                        <a:t>接口标准</a:t>
                      </a:r>
                      <a:endParaRPr lang="zh-CN" altLang="en-US" sz="1800" kern="1200" dirty="0">
                        <a:solidFill>
                          <a:schemeClr val="tx1"/>
                        </a:solidFill>
                        <a:latin typeface="+mn-lt"/>
                        <a:ea typeface="+mn-ea"/>
                        <a:cs typeface="+mn-cs"/>
                      </a:endParaRPr>
                    </a:p>
                  </a:txBody>
                  <a:tcPr/>
                </a:tc>
                <a:tc>
                  <a:txBody>
                    <a:bodyPr/>
                    <a:lstStyle/>
                    <a:p>
                      <a:r>
                        <a:rPr lang="zh-CN" altLang="en-US" dirty="0" smtClean="0"/>
                        <a:t>校园地理</a:t>
                      </a:r>
                      <a:endParaRPr lang="zh-CN" altLang="en-US"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邮箱系统</a:t>
                      </a:r>
                      <a:endParaRPr lang="zh-CN" altLang="en-US" sz="1800" kern="1200" dirty="0" smtClean="0">
                        <a:solidFill>
                          <a:schemeClr val="tx1"/>
                        </a:solidFill>
                        <a:latin typeface="+mn-lt"/>
                        <a:ea typeface="+mn-ea"/>
                        <a:cs typeface="+mn-cs"/>
                      </a:endParaRPr>
                    </a:p>
                  </a:txBody>
                  <a:tcPr/>
                </a:tc>
                <a:tc>
                  <a:txBody>
                    <a:bodyPr/>
                    <a:lstStyle/>
                    <a:p>
                      <a:r>
                        <a:rPr lang="zh-CN" altLang="en-US" dirty="0" smtClean="0"/>
                        <a:t>公共微信</a:t>
                      </a:r>
                      <a:endParaRPr lang="zh-CN" altLang="en-US" dirty="0"/>
                    </a:p>
                  </a:txBody>
                  <a:tcPr/>
                </a:tc>
              </a:tr>
              <a:tr h="243772">
                <a:tc>
                  <a:txBody>
                    <a:bodyPr/>
                    <a:lstStyle/>
                    <a:p>
                      <a:endParaRPr lang="zh-CN" altLang="en-US" sz="1800" kern="1200" dirty="0">
                        <a:solidFill>
                          <a:schemeClr val="tx1"/>
                        </a:solidFill>
                        <a:latin typeface="+mn-lt"/>
                        <a:ea typeface="+mn-ea"/>
                        <a:cs typeface="+mn-cs"/>
                      </a:endParaRPr>
                    </a:p>
                  </a:txBody>
                  <a:tcPr/>
                </a:tc>
                <a:tc>
                  <a:txBody>
                    <a:bodyPr/>
                    <a:lstStyle/>
                    <a:p>
                      <a:endParaRPr lang="zh-CN" altLang="en-US" dirty="0"/>
                    </a:p>
                  </a:txBody>
                  <a:tcPr/>
                </a:tc>
              </a:tr>
            </a:tbl>
          </a:graphicData>
        </a:graphic>
      </p:graphicFrame>
      <p:graphicFrame>
        <p:nvGraphicFramePr>
          <p:cNvPr id="34" name="表格 33"/>
          <p:cNvGraphicFramePr>
            <a:graphicFrameLocks noGrp="1"/>
          </p:cNvGraphicFramePr>
          <p:nvPr>
            <p:extLst>
              <p:ext uri="{D42A27DB-BD31-4B8C-83A1-F6EECF244321}">
                <p14:modId xmlns:p14="http://schemas.microsoft.com/office/powerpoint/2010/main" val="3117704998"/>
              </p:ext>
            </p:extLst>
          </p:nvPr>
        </p:nvGraphicFramePr>
        <p:xfrm>
          <a:off x="1429891" y="2141567"/>
          <a:ext cx="2882215" cy="2194560"/>
        </p:xfrm>
        <a:graphic>
          <a:graphicData uri="http://schemas.openxmlformats.org/drawingml/2006/table">
            <a:tbl>
              <a:tblPr firstRow="1" bandRow="1">
                <a:tableStyleId>{2D5ABB26-0587-4C30-8999-92F81FD0307C}</a:tableStyleId>
              </a:tblPr>
              <a:tblGrid>
                <a:gridCol w="1534984"/>
                <a:gridCol w="1347231"/>
              </a:tblGrid>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诱导读报</a:t>
                      </a:r>
                    </a:p>
                  </a:txBody>
                  <a:tcPr/>
                </a:tc>
                <a:tc>
                  <a:txBody>
                    <a:bodyPr/>
                    <a:lstStyle/>
                    <a:p>
                      <a:r>
                        <a:rPr lang="zh-CN" altLang="en-US" b="0" dirty="0" smtClean="0"/>
                        <a:t>移动</a:t>
                      </a:r>
                      <a:r>
                        <a:rPr lang="en-US" altLang="zh-CN" b="0" dirty="0" smtClean="0"/>
                        <a:t>APP</a:t>
                      </a:r>
                      <a:endParaRPr lang="zh-CN" altLang="en-US" b="0"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校友系统</a:t>
                      </a:r>
                      <a:endParaRPr lang="zh-CN" altLang="en-US" dirty="0" smtClean="0"/>
                    </a:p>
                  </a:txBody>
                  <a:tcPr/>
                </a:tc>
                <a:tc>
                  <a:txBody>
                    <a:bodyPr/>
                    <a:lstStyle/>
                    <a:p>
                      <a:r>
                        <a:rPr lang="zh-CN" altLang="en-US" dirty="0" smtClean="0"/>
                        <a:t>服务窗口</a:t>
                      </a:r>
                      <a:endParaRPr lang="zh-CN" altLang="en-US"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智慧体育</a:t>
                      </a:r>
                      <a:endParaRPr lang="zh-CN" altLang="en-US" sz="1800" kern="1200" dirty="0" smtClean="0"/>
                    </a:p>
                  </a:txBody>
                  <a:tcPr/>
                </a:tc>
                <a:tc>
                  <a:txBody>
                    <a:bodyPr/>
                    <a:lstStyle/>
                    <a:p>
                      <a:r>
                        <a:rPr lang="zh-CN" altLang="en-US" dirty="0" smtClean="0"/>
                        <a:t>网络巡查</a:t>
                      </a:r>
                      <a:endParaRPr lang="zh-CN" altLang="en-US" dirty="0"/>
                    </a:p>
                  </a:txBody>
                  <a:tcPr/>
                </a:tc>
              </a:tr>
              <a:tr h="243772">
                <a:tc>
                  <a:txBody>
                    <a:bodyPr/>
                    <a:lstStyle/>
                    <a:p>
                      <a:r>
                        <a:rPr lang="zh-CN" altLang="en-US" sz="1800" kern="1200" dirty="0" smtClean="0">
                          <a:solidFill>
                            <a:schemeClr val="tx1"/>
                          </a:solidFill>
                          <a:latin typeface="+mn-lt"/>
                          <a:ea typeface="+mn-ea"/>
                          <a:cs typeface="+mn-cs"/>
                        </a:rPr>
                        <a:t>迎新离校</a:t>
                      </a:r>
                      <a:endParaRPr lang="zh-CN" altLang="en-US" sz="1800" kern="1200" dirty="0">
                        <a:solidFill>
                          <a:schemeClr val="tx1"/>
                        </a:solidFill>
                        <a:latin typeface="+mn-lt"/>
                        <a:ea typeface="+mn-ea"/>
                        <a:cs typeface="+mn-cs"/>
                      </a:endParaRPr>
                    </a:p>
                  </a:txBody>
                  <a:tcPr/>
                </a:tc>
                <a:tc>
                  <a:txBody>
                    <a:bodyPr/>
                    <a:lstStyle/>
                    <a:p>
                      <a:r>
                        <a:rPr lang="zh-CN" altLang="en-US" dirty="0" smtClean="0"/>
                        <a:t>报修咨询</a:t>
                      </a:r>
                      <a:endParaRPr lang="zh-CN" altLang="en-US"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课表查询</a:t>
                      </a:r>
                    </a:p>
                  </a:txBody>
                  <a:tcPr/>
                </a:tc>
                <a:tc>
                  <a:txBody>
                    <a:bodyPr/>
                    <a:lstStyle/>
                    <a:p>
                      <a:r>
                        <a:rPr lang="zh-CN" altLang="en-US" dirty="0" smtClean="0"/>
                        <a:t>后勤服务网</a:t>
                      </a:r>
                      <a:endParaRPr lang="zh-CN" altLang="en-US" dirty="0"/>
                    </a:p>
                  </a:txBody>
                  <a:tcPr/>
                </a:tc>
              </a:tr>
              <a:tr h="243772">
                <a:tc>
                  <a:txBody>
                    <a:bodyPr/>
                    <a:lstStyle/>
                    <a:p>
                      <a:r>
                        <a:rPr lang="zh-CN" altLang="en-US" sz="1800" kern="1200" dirty="0" smtClean="0">
                          <a:solidFill>
                            <a:schemeClr val="tx1"/>
                          </a:solidFill>
                          <a:latin typeface="+mn-lt"/>
                          <a:ea typeface="+mn-ea"/>
                          <a:cs typeface="+mn-cs"/>
                        </a:rPr>
                        <a:t>教室查询</a:t>
                      </a:r>
                      <a:endParaRPr lang="zh-CN" altLang="en-US" sz="1800" kern="1200" dirty="0">
                        <a:solidFill>
                          <a:schemeClr val="tx1"/>
                        </a:solidFill>
                        <a:latin typeface="+mn-lt"/>
                        <a:ea typeface="+mn-ea"/>
                        <a:cs typeface="+mn-cs"/>
                      </a:endParaRPr>
                    </a:p>
                  </a:txBody>
                  <a:tcPr/>
                </a:tc>
                <a:tc>
                  <a:txBody>
                    <a:bodyPr/>
                    <a:lstStyle/>
                    <a:p>
                      <a:r>
                        <a:rPr lang="zh-CN" altLang="en-US" dirty="0" smtClean="0"/>
                        <a:t>校长信箱</a:t>
                      </a:r>
                      <a:endParaRPr lang="zh-CN" altLang="en-US" dirty="0"/>
                    </a:p>
                  </a:txBody>
                  <a:tcPr/>
                </a:tc>
              </a:tr>
            </a:tbl>
          </a:graphicData>
        </a:graphic>
      </p:graphicFrame>
      <p:graphicFrame>
        <p:nvGraphicFramePr>
          <p:cNvPr id="35" name="表格 34"/>
          <p:cNvGraphicFramePr>
            <a:graphicFrameLocks noGrp="1"/>
          </p:cNvGraphicFramePr>
          <p:nvPr>
            <p:extLst>
              <p:ext uri="{D42A27DB-BD31-4B8C-83A1-F6EECF244321}">
                <p14:modId xmlns:p14="http://schemas.microsoft.com/office/powerpoint/2010/main" val="2046441974"/>
              </p:ext>
            </p:extLst>
          </p:nvPr>
        </p:nvGraphicFramePr>
        <p:xfrm>
          <a:off x="4595292" y="4516306"/>
          <a:ext cx="2857028" cy="2560320"/>
        </p:xfrm>
        <a:graphic>
          <a:graphicData uri="http://schemas.openxmlformats.org/drawingml/2006/table">
            <a:tbl>
              <a:tblPr firstRow="1" bandRow="1">
                <a:tableStyleId>{2D5ABB26-0587-4C30-8999-92F81FD0307C}</a:tableStyleId>
              </a:tblPr>
              <a:tblGrid>
                <a:gridCol w="1329192"/>
                <a:gridCol w="1527836"/>
              </a:tblGrid>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办公系统</a:t>
                      </a:r>
                    </a:p>
                  </a:txBody>
                  <a:tcPr/>
                </a:tc>
                <a:tc>
                  <a:txBody>
                    <a:bodyPr/>
                    <a:lstStyle/>
                    <a:p>
                      <a:r>
                        <a:rPr lang="zh-CN" altLang="en-US" b="0" dirty="0" smtClean="0"/>
                        <a:t>学生事务</a:t>
                      </a:r>
                      <a:endParaRPr lang="zh-CN" altLang="en-US" b="0" dirty="0"/>
                    </a:p>
                  </a:txBody>
                  <a:tcPr/>
                </a:tc>
              </a:tr>
              <a:tr h="243772">
                <a:tc>
                  <a:txBody>
                    <a:bodyPr/>
                    <a:lstStyle/>
                    <a:p>
                      <a:r>
                        <a:rPr lang="zh-CN" altLang="en-US" sz="1800" kern="1200" dirty="0" smtClean="0">
                          <a:solidFill>
                            <a:schemeClr val="tx1"/>
                          </a:solidFill>
                          <a:latin typeface="+mn-lt"/>
                          <a:ea typeface="+mn-ea"/>
                          <a:cs typeface="+mn-cs"/>
                        </a:rPr>
                        <a:t>财务系统</a:t>
                      </a:r>
                      <a:endParaRPr lang="zh-CN" altLang="en-US" sz="1800" kern="1200" dirty="0">
                        <a:solidFill>
                          <a:schemeClr val="tx1"/>
                        </a:solidFill>
                        <a:latin typeface="+mn-lt"/>
                        <a:ea typeface="+mn-ea"/>
                        <a:cs typeface="+mn-cs"/>
                      </a:endParaRPr>
                    </a:p>
                  </a:txBody>
                  <a:tcPr/>
                </a:tc>
                <a:tc>
                  <a:txBody>
                    <a:bodyPr/>
                    <a:lstStyle/>
                    <a:p>
                      <a:r>
                        <a:rPr lang="zh-CN" altLang="en-US" dirty="0" smtClean="0"/>
                        <a:t>科研系统</a:t>
                      </a:r>
                      <a:endParaRPr lang="zh-CN" altLang="en-US" dirty="0"/>
                    </a:p>
                  </a:txBody>
                  <a:tcPr/>
                </a:tc>
              </a:tr>
              <a:tr h="243772">
                <a:tc>
                  <a:txBody>
                    <a:bodyPr/>
                    <a:lstStyle/>
                    <a:p>
                      <a:r>
                        <a:rPr lang="zh-CN" altLang="en-US" dirty="0" smtClean="0"/>
                        <a:t>教务系统</a:t>
                      </a:r>
                      <a:endParaRPr lang="zh-CN" altLang="en-US" dirty="0"/>
                    </a:p>
                  </a:txBody>
                  <a:tcPr/>
                </a:tc>
                <a:tc>
                  <a:txBody>
                    <a:bodyPr/>
                    <a:lstStyle/>
                    <a:p>
                      <a:r>
                        <a:rPr lang="zh-CN" altLang="en-US" dirty="0" smtClean="0"/>
                        <a:t>人事系统</a:t>
                      </a:r>
                      <a:endParaRPr lang="zh-CN" altLang="en-US" dirty="0"/>
                    </a:p>
                  </a:txBody>
                  <a:tcPr/>
                </a:tc>
              </a:tr>
              <a:tr h="243772">
                <a:tc>
                  <a:txBody>
                    <a:bodyPr/>
                    <a:lstStyle/>
                    <a:p>
                      <a:r>
                        <a:rPr lang="zh-CN" altLang="en-US" dirty="0" smtClean="0"/>
                        <a:t>研究生系统</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房产系统</a:t>
                      </a:r>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t>设备系统</a:t>
                      </a:r>
                      <a:endParaRPr lang="zh-CN" altLang="en-US" sz="1800" kern="1200" dirty="0" smtClean="0">
                        <a:solidFill>
                          <a:schemeClr val="tx1"/>
                        </a:solidFill>
                        <a:latin typeface="+mn-lt"/>
                        <a:ea typeface="+mn-ea"/>
                        <a:cs typeface="+mn-cs"/>
                      </a:endParaRPr>
                    </a:p>
                  </a:txBody>
                  <a:tcPr/>
                </a:tc>
                <a:tc>
                  <a:txBody>
                    <a:bodyPr/>
                    <a:lstStyle/>
                    <a:p>
                      <a:r>
                        <a:rPr lang="zh-CN" altLang="en-US" dirty="0" smtClean="0"/>
                        <a:t>后勤管理</a:t>
                      </a:r>
                      <a:endParaRPr lang="zh-CN" altLang="en-US" dirty="0"/>
                    </a:p>
                  </a:txBody>
                  <a:tcPr/>
                </a:tc>
              </a:tr>
              <a:tr h="243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kern="1200" dirty="0" smtClean="0">
                          <a:solidFill>
                            <a:schemeClr val="tx1"/>
                          </a:solidFill>
                          <a:latin typeface="+mn-lt"/>
                          <a:ea typeface="+mn-ea"/>
                          <a:cs typeface="+mn-cs"/>
                        </a:rPr>
                        <a:t>大仪共享</a:t>
                      </a:r>
                      <a:endParaRPr lang="zh-CN" altLang="en-US" sz="1800" kern="1200" dirty="0" smtClean="0"/>
                    </a:p>
                  </a:txBody>
                  <a:tcPr/>
                </a:tc>
                <a:tc>
                  <a:txBody>
                    <a:bodyPr/>
                    <a:lstStyle/>
                    <a:p>
                      <a:r>
                        <a:rPr lang="zh-CN" altLang="en-US" dirty="0" smtClean="0"/>
                        <a:t>安防监控</a:t>
                      </a:r>
                      <a:endParaRPr lang="zh-CN" altLang="en-US" dirty="0"/>
                    </a:p>
                  </a:txBody>
                  <a:tcPr/>
                </a:tc>
              </a:tr>
              <a:tr h="243772">
                <a:tc>
                  <a:txBody>
                    <a:bodyPr/>
                    <a:lstStyle/>
                    <a:p>
                      <a:endParaRPr lang="zh-CN" altLang="en-US" sz="1800" kern="1200" dirty="0">
                        <a:solidFill>
                          <a:schemeClr val="tx1"/>
                        </a:solidFill>
                        <a:latin typeface="+mn-lt"/>
                        <a:ea typeface="+mn-ea"/>
                        <a:cs typeface="+mn-cs"/>
                      </a:endParaRPr>
                    </a:p>
                  </a:txBody>
                  <a:tcPr/>
                </a:tc>
                <a:tc>
                  <a:txBody>
                    <a:bodyPr/>
                    <a:lstStyle/>
                    <a:p>
                      <a:endParaRPr lang="zh-CN" altLang="en-US" dirty="0"/>
                    </a:p>
                  </a:txBody>
                  <a:tcPr/>
                </a:tc>
              </a:tr>
            </a:tbl>
          </a:graphicData>
        </a:graphic>
      </p:graphicFrame>
    </p:spTree>
    <p:extLst>
      <p:ext uri="{BB962C8B-B14F-4D97-AF65-F5344CB8AC3E}">
        <p14:creationId xmlns:p14="http://schemas.microsoft.com/office/powerpoint/2010/main" val="3445294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a:xfrm>
            <a:off x="173149" y="2153627"/>
            <a:ext cx="1322140" cy="70830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rPr>
              <a:t>学生</a:t>
            </a:r>
            <a:endParaRPr kumimoji="0" lang="en-US" altLang="zh-CN"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endParaRPr>
          </a:p>
        </p:txBody>
      </p:sp>
      <p:sp>
        <p:nvSpPr>
          <p:cNvPr id="64" name="矩形 63"/>
          <p:cNvSpPr/>
          <p:nvPr/>
        </p:nvSpPr>
        <p:spPr>
          <a:xfrm>
            <a:off x="146304" y="2994523"/>
            <a:ext cx="1322140" cy="70830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rPr>
              <a:t>教师</a:t>
            </a:r>
            <a:endParaRPr kumimoji="0" lang="en-US" altLang="zh-CN"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endParaRPr>
          </a:p>
        </p:txBody>
      </p:sp>
      <p:sp>
        <p:nvSpPr>
          <p:cNvPr id="65" name="矩形 64"/>
          <p:cNvSpPr/>
          <p:nvPr/>
        </p:nvSpPr>
        <p:spPr>
          <a:xfrm>
            <a:off x="205895" y="3882618"/>
            <a:ext cx="1322140" cy="70830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rPr>
              <a:t>财物</a:t>
            </a:r>
            <a:endParaRPr kumimoji="0" lang="en-US" altLang="zh-CN" sz="3600" b="0" i="0" u="none" strike="noStrike" kern="0" cap="none" spc="0" normalizeH="0" baseline="0" noProof="0" dirty="0" smtClean="0">
              <a:ln>
                <a:noFill/>
              </a:ln>
              <a:solidFill>
                <a:srgbClr val="3F3F3F"/>
              </a:solidFill>
              <a:effectLst/>
              <a:uLnTx/>
              <a:uFillTx/>
              <a:latin typeface="Arial" panose="020B0604020202020204"/>
              <a:ea typeface="黑体" panose="02010609060101010101" pitchFamily="49" charset="-122"/>
              <a:cs typeface="+mn-cs"/>
            </a:endParaRPr>
          </a:p>
        </p:txBody>
      </p:sp>
      <p:sp>
        <p:nvSpPr>
          <p:cNvPr id="66" name="文本框 65"/>
          <p:cNvSpPr txBox="1"/>
          <p:nvPr/>
        </p:nvSpPr>
        <p:spPr>
          <a:xfrm>
            <a:off x="2699714" y="2286539"/>
            <a:ext cx="792628"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迎新</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cxnSp>
        <p:nvCxnSpPr>
          <p:cNvPr id="67" name="直接箭头连接符 66"/>
          <p:cNvCxnSpPr/>
          <p:nvPr/>
        </p:nvCxnSpPr>
        <p:spPr>
          <a:xfrm>
            <a:off x="2432304" y="1513899"/>
            <a:ext cx="585216" cy="585216"/>
          </a:xfrm>
          <a:prstGeom prst="straightConnector1">
            <a:avLst/>
          </a:prstGeom>
          <a:noFill/>
          <a:ln w="28575" cap="flat" cmpd="sng" algn="ctr">
            <a:solidFill>
              <a:srgbClr val="669900"/>
            </a:solidFill>
            <a:prstDash val="solid"/>
            <a:miter lim="800000"/>
            <a:tailEnd type="triangle"/>
          </a:ln>
          <a:effectLst/>
        </p:spPr>
      </p:cxnSp>
      <p:cxnSp>
        <p:nvCxnSpPr>
          <p:cNvPr id="68" name="直接箭头连接符 67"/>
          <p:cNvCxnSpPr/>
          <p:nvPr/>
        </p:nvCxnSpPr>
        <p:spPr>
          <a:xfrm flipV="1">
            <a:off x="7775444" y="1513899"/>
            <a:ext cx="585216" cy="585216"/>
          </a:xfrm>
          <a:prstGeom prst="straightConnector1">
            <a:avLst/>
          </a:prstGeom>
          <a:noFill/>
          <a:ln w="28575" cap="flat" cmpd="sng" algn="ctr">
            <a:solidFill>
              <a:srgbClr val="669900"/>
            </a:solidFill>
            <a:prstDash val="solid"/>
            <a:miter lim="800000"/>
            <a:tailEnd type="triangle"/>
          </a:ln>
          <a:effectLst/>
        </p:spPr>
      </p:cxnSp>
      <p:sp>
        <p:nvSpPr>
          <p:cNvPr id="69" name="文本框 68"/>
          <p:cNvSpPr txBox="1"/>
          <p:nvPr/>
        </p:nvSpPr>
        <p:spPr>
          <a:xfrm>
            <a:off x="2888386" y="1513899"/>
            <a:ext cx="441147" cy="400110"/>
          </a:xfrm>
          <a:prstGeom prst="rect">
            <a:avLst/>
          </a:prstGeom>
          <a:noFill/>
        </p:spPr>
        <p:txBody>
          <a:bodyPr wrap="none" rtlCol="0">
            <a:spAutoFit/>
          </a:bodyPr>
          <a:lstStyle/>
          <a:p>
            <a:pPr algn="ctr" fontAlgn="auto">
              <a:spcBef>
                <a:spcPts val="0"/>
              </a:spcBef>
              <a:spcAft>
                <a:spcPts val="0"/>
              </a:spcAft>
            </a:pPr>
            <a:r>
              <a:rPr lang="zh-CN" altLang="en-US" sz="2000" dirty="0" smtClean="0">
                <a:solidFill>
                  <a:srgbClr val="3F3F3F"/>
                </a:solidFill>
                <a:latin typeface="Arial" panose="020B0604020202020204"/>
                <a:ea typeface="黑体" panose="02010609060101010101" pitchFamily="49" charset="-122"/>
              </a:rPr>
              <a:t>入</a:t>
            </a:r>
          </a:p>
        </p:txBody>
      </p:sp>
      <p:sp>
        <p:nvSpPr>
          <p:cNvPr id="70" name="文本框 69"/>
          <p:cNvSpPr txBox="1"/>
          <p:nvPr/>
        </p:nvSpPr>
        <p:spPr>
          <a:xfrm>
            <a:off x="7554870" y="1484784"/>
            <a:ext cx="441147" cy="400110"/>
          </a:xfrm>
          <a:prstGeom prst="rect">
            <a:avLst/>
          </a:prstGeom>
          <a:noFill/>
        </p:spPr>
        <p:txBody>
          <a:bodyPr wrap="none" rtlCol="0">
            <a:spAutoFit/>
          </a:bodyPr>
          <a:lstStyle/>
          <a:p>
            <a:pPr algn="ctr" fontAlgn="auto">
              <a:spcBef>
                <a:spcPts val="0"/>
              </a:spcBef>
              <a:spcAft>
                <a:spcPts val="0"/>
              </a:spcAft>
            </a:pPr>
            <a:r>
              <a:rPr lang="zh-CN" altLang="en-US" sz="2000" dirty="0" smtClean="0">
                <a:solidFill>
                  <a:srgbClr val="3F3F3F"/>
                </a:solidFill>
                <a:latin typeface="Arial" panose="020B0604020202020204"/>
                <a:ea typeface="黑体" panose="02010609060101010101" pitchFamily="49" charset="-122"/>
              </a:rPr>
              <a:t>出</a:t>
            </a:r>
          </a:p>
        </p:txBody>
      </p:sp>
      <p:sp>
        <p:nvSpPr>
          <p:cNvPr id="71" name="文本框 70"/>
          <p:cNvSpPr txBox="1"/>
          <p:nvPr/>
        </p:nvSpPr>
        <p:spPr>
          <a:xfrm>
            <a:off x="3543417" y="2101873"/>
            <a:ext cx="945179"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教务</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2" name="文本框 71"/>
          <p:cNvSpPr txBox="1"/>
          <p:nvPr/>
        </p:nvSpPr>
        <p:spPr>
          <a:xfrm>
            <a:off x="4539671" y="2286215"/>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学生事务</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3" name="文本框 72"/>
          <p:cNvSpPr txBox="1"/>
          <p:nvPr/>
        </p:nvSpPr>
        <p:spPr>
          <a:xfrm>
            <a:off x="1881548" y="2286539"/>
            <a:ext cx="792628"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招生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4" name="文本框 73"/>
          <p:cNvSpPr txBox="1"/>
          <p:nvPr/>
        </p:nvSpPr>
        <p:spPr>
          <a:xfrm>
            <a:off x="3543417" y="2507781"/>
            <a:ext cx="945179"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研究生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5" name="文本框 74"/>
          <p:cNvSpPr txBox="1"/>
          <p:nvPr/>
        </p:nvSpPr>
        <p:spPr>
          <a:xfrm>
            <a:off x="5710722" y="210154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教学平台</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6" name="文本框 75"/>
          <p:cNvSpPr txBox="1"/>
          <p:nvPr/>
        </p:nvSpPr>
        <p:spPr>
          <a:xfrm>
            <a:off x="7709431" y="2286215"/>
            <a:ext cx="792628"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离校</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7" name="文本框 76"/>
          <p:cNvSpPr txBox="1"/>
          <p:nvPr/>
        </p:nvSpPr>
        <p:spPr>
          <a:xfrm>
            <a:off x="5710721" y="2507781"/>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学习资源</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8" name="文本框 77"/>
          <p:cNvSpPr txBox="1"/>
          <p:nvPr/>
        </p:nvSpPr>
        <p:spPr>
          <a:xfrm>
            <a:off x="6887770" y="2286215"/>
            <a:ext cx="792628"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就业</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79" name="文本框 78"/>
          <p:cNvSpPr txBox="1"/>
          <p:nvPr/>
        </p:nvSpPr>
        <p:spPr>
          <a:xfrm>
            <a:off x="1867158" y="317397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招聘系统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0" name="文本框 79"/>
          <p:cNvSpPr txBox="1"/>
          <p:nvPr/>
        </p:nvSpPr>
        <p:spPr>
          <a:xfrm>
            <a:off x="3113122" y="317397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人事系统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1" name="文本框 80"/>
          <p:cNvSpPr txBox="1"/>
          <p:nvPr/>
        </p:nvSpPr>
        <p:spPr>
          <a:xfrm>
            <a:off x="4359086" y="317397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办公系统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2" name="文本框 81"/>
          <p:cNvSpPr txBox="1"/>
          <p:nvPr/>
        </p:nvSpPr>
        <p:spPr>
          <a:xfrm>
            <a:off x="5610322" y="317397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科研系统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3" name="文本框 82"/>
          <p:cNvSpPr txBox="1"/>
          <p:nvPr/>
        </p:nvSpPr>
        <p:spPr>
          <a:xfrm>
            <a:off x="1652192" y="4116120"/>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财务系统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4" name="文本框 83"/>
          <p:cNvSpPr txBox="1"/>
          <p:nvPr/>
        </p:nvSpPr>
        <p:spPr>
          <a:xfrm>
            <a:off x="4083692" y="3882618"/>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设备系统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5" name="文本框 84"/>
          <p:cNvSpPr txBox="1"/>
          <p:nvPr/>
        </p:nvSpPr>
        <p:spPr>
          <a:xfrm>
            <a:off x="2867942" y="4116120"/>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物资订购</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6" name="文本框 85"/>
          <p:cNvSpPr txBox="1"/>
          <p:nvPr/>
        </p:nvSpPr>
        <p:spPr>
          <a:xfrm>
            <a:off x="4083692" y="4302845"/>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大仪共享</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7" name="文本框 86"/>
          <p:cNvSpPr txBox="1"/>
          <p:nvPr/>
        </p:nvSpPr>
        <p:spPr>
          <a:xfrm>
            <a:off x="5299442" y="3882618"/>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房产管理</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8" name="文本框 87"/>
          <p:cNvSpPr txBox="1"/>
          <p:nvPr/>
        </p:nvSpPr>
        <p:spPr>
          <a:xfrm>
            <a:off x="6861558" y="3173979"/>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财务系统</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89" name="文本框 88"/>
          <p:cNvSpPr txBox="1"/>
          <p:nvPr/>
        </p:nvSpPr>
        <p:spPr>
          <a:xfrm>
            <a:off x="5299442" y="4300786"/>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家具管理</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90" name="文本框 89"/>
          <p:cNvSpPr txBox="1"/>
          <p:nvPr/>
        </p:nvSpPr>
        <p:spPr>
          <a:xfrm>
            <a:off x="6515192" y="4111682"/>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校园地理</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91" name="文本框 90"/>
          <p:cNvSpPr txBox="1"/>
          <p:nvPr/>
        </p:nvSpPr>
        <p:spPr>
          <a:xfrm>
            <a:off x="7730942" y="3886650"/>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能源监管</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92" name="文本框 91"/>
          <p:cNvSpPr txBox="1"/>
          <p:nvPr/>
        </p:nvSpPr>
        <p:spPr>
          <a:xfrm>
            <a:off x="7730942" y="4284187"/>
            <a:ext cx="1150362" cy="369332"/>
          </a:xfrm>
          <a:prstGeom prst="rect">
            <a:avLst/>
          </a:prstGeom>
          <a:solidFill>
            <a:srgbClr val="3F3F3F"/>
          </a:solidFill>
        </p:spPr>
        <p:txBody>
          <a:bodyPr wrap="square" rtlCol="0">
            <a:spAutoFit/>
          </a:bodyPr>
          <a:lstStyle>
            <a:defPPr>
              <a:defRPr lang="zh-CN"/>
            </a:defPPr>
            <a:lvl1pPr algn="ctr">
              <a:defRPr sz="2400" b="1">
                <a:solidFill>
                  <a:schemeClr val="bg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5F5F5"/>
                </a:solidFill>
                <a:effectLst/>
                <a:uLnTx/>
                <a:uFillTx/>
                <a:latin typeface="黑体" panose="02010609060101010101" pitchFamily="49" charset="-122"/>
                <a:ea typeface="黑体" panose="02010609060101010101" pitchFamily="49" charset="-122"/>
              </a:rPr>
              <a:t>安防监控</a:t>
            </a:r>
            <a:endParaRPr kumimoji="0" lang="zh-CN" altLang="en-US" sz="1800" b="0" i="0" u="none" strike="noStrike" kern="0" cap="none" spc="0" normalizeH="0" baseline="0" noProof="0" dirty="0">
              <a:ln>
                <a:noFill/>
              </a:ln>
              <a:solidFill>
                <a:srgbClr val="F5F5F5"/>
              </a:solidFill>
              <a:effectLst/>
              <a:uLnTx/>
              <a:uFillTx/>
              <a:latin typeface="黑体" panose="02010609060101010101" pitchFamily="49" charset="-122"/>
              <a:ea typeface="黑体" panose="02010609060101010101" pitchFamily="49" charset="-122"/>
            </a:endParaRPr>
          </a:p>
        </p:txBody>
      </p:sp>
      <p:sp>
        <p:nvSpPr>
          <p:cNvPr id="95" name="矩形 94"/>
          <p:cNvSpPr/>
          <p:nvPr/>
        </p:nvSpPr>
        <p:spPr>
          <a:xfrm>
            <a:off x="0" y="5043889"/>
            <a:ext cx="9144000" cy="830997"/>
          </a:xfrm>
          <a:prstGeom prst="rect">
            <a:avLst/>
          </a:prstGeom>
          <a:noFill/>
        </p:spPr>
        <p:txBody>
          <a:bodyPr wrap="square" rtlCol="0">
            <a:spAutoFit/>
          </a:bodyPr>
          <a:lstStyle/>
          <a:p>
            <a:pPr algn="ctr" fontAlgn="auto">
              <a:spcBef>
                <a:spcPts val="0"/>
              </a:spcBef>
              <a:spcAft>
                <a:spcPts val="0"/>
              </a:spcAft>
            </a:pPr>
            <a:r>
              <a:rPr lang="zh-CN" altLang="en-US" sz="2400" b="1" dirty="0" smtClean="0">
                <a:solidFill>
                  <a:srgbClr val="3F3F3F"/>
                </a:solidFill>
                <a:latin typeface="Arial" panose="020B0604020202020204"/>
                <a:ea typeface="黑体" panose="02010609060101010101" pitchFamily="49" charset="-122"/>
              </a:rPr>
              <a:t>依托“</a:t>
            </a:r>
            <a:r>
              <a:rPr lang="en-US" altLang="zh-CN" sz="2400" b="1" dirty="0" smtClean="0">
                <a:solidFill>
                  <a:srgbClr val="3F3F3F"/>
                </a:solidFill>
                <a:latin typeface="Arial" panose="020B0604020202020204"/>
                <a:ea typeface="黑体" panose="02010609060101010101" pitchFamily="49" charset="-122"/>
              </a:rPr>
              <a:t>e</a:t>
            </a:r>
            <a:r>
              <a:rPr lang="zh-CN" altLang="en-US" sz="2400" b="1" dirty="0" smtClean="0">
                <a:solidFill>
                  <a:srgbClr val="3F3F3F"/>
                </a:solidFill>
                <a:latin typeface="Arial" panose="020B0604020202020204"/>
                <a:ea typeface="黑体" panose="02010609060101010101" pitchFamily="49" charset="-122"/>
              </a:rPr>
              <a:t>江南”门户，新建或升级各类信息化系统，</a:t>
            </a:r>
            <a:endParaRPr lang="en-US" altLang="zh-CN" sz="2400" b="1" dirty="0" smtClean="0">
              <a:solidFill>
                <a:srgbClr val="3F3F3F"/>
              </a:solidFill>
              <a:latin typeface="Arial" panose="020B0604020202020204"/>
              <a:ea typeface="黑体" panose="02010609060101010101" pitchFamily="49" charset="-122"/>
            </a:endParaRPr>
          </a:p>
          <a:p>
            <a:pPr algn="ctr" fontAlgn="auto">
              <a:spcBef>
                <a:spcPts val="0"/>
              </a:spcBef>
              <a:spcAft>
                <a:spcPts val="0"/>
              </a:spcAft>
            </a:pPr>
            <a:r>
              <a:rPr lang="zh-CN" altLang="en-US" sz="2400" b="1" dirty="0" smtClean="0">
                <a:solidFill>
                  <a:srgbClr val="3F3F3F"/>
                </a:solidFill>
                <a:latin typeface="Arial" panose="020B0604020202020204"/>
                <a:ea typeface="黑体" panose="02010609060101010101" pitchFamily="49" charset="-122"/>
              </a:rPr>
              <a:t>逐步实现了人财物和优质资源的全</a:t>
            </a:r>
            <a:r>
              <a:rPr lang="zh-CN" altLang="en-US" sz="2400" b="1" dirty="0">
                <a:solidFill>
                  <a:srgbClr val="3F3F3F"/>
                </a:solidFill>
                <a:latin typeface="Arial" panose="020B0604020202020204"/>
                <a:ea typeface="黑体" panose="02010609060101010101" pitchFamily="49" charset="-122"/>
              </a:rPr>
              <a:t>生命周期</a:t>
            </a:r>
            <a:r>
              <a:rPr lang="zh-CN" altLang="en-US" sz="2400" b="1" dirty="0" smtClean="0">
                <a:solidFill>
                  <a:srgbClr val="3F3F3F"/>
                </a:solidFill>
                <a:latin typeface="Arial" panose="020B0604020202020204"/>
                <a:ea typeface="黑体" panose="02010609060101010101" pitchFamily="49" charset="-122"/>
              </a:rPr>
              <a:t>管理及服务。</a:t>
            </a:r>
            <a:endParaRPr lang="zh-CN" altLang="en-US" sz="2400" b="1" dirty="0">
              <a:solidFill>
                <a:srgbClr val="3F3F3F"/>
              </a:solidFill>
              <a:latin typeface="Arial" panose="020B0604020202020204"/>
              <a:ea typeface="黑体" panose="02010609060101010101" pitchFamily="49" charset="-122"/>
            </a:endParaRPr>
          </a:p>
        </p:txBody>
      </p:sp>
      <p:sp>
        <p:nvSpPr>
          <p:cNvPr id="3" name="矩形 2"/>
          <p:cNvSpPr/>
          <p:nvPr/>
        </p:nvSpPr>
        <p:spPr>
          <a:xfrm>
            <a:off x="5573528" y="395303"/>
            <a:ext cx="3262432" cy="461665"/>
          </a:xfrm>
          <a:prstGeom prst="rect">
            <a:avLst/>
          </a:prstGeom>
          <a:solidFill>
            <a:srgbClr val="33CCFF"/>
          </a:solidFill>
        </p:spPr>
        <p:txBody>
          <a:bodyPr wrap="none">
            <a:spAutoFit/>
          </a:bodyPr>
          <a:lstStyle/>
          <a:p>
            <a:r>
              <a:rPr lang="zh-CN" altLang="en-US" sz="2400" b="1" dirty="0">
                <a:latin typeface="微软雅黑" panose="020B0503020204020204" pitchFamily="34" charset="-122"/>
                <a:ea typeface="微软雅黑" panose="020B0503020204020204" pitchFamily="34" charset="-122"/>
              </a:rPr>
              <a:t>教育资源公共服务平台</a:t>
            </a:r>
            <a:endParaRPr lang="zh-CN" altLang="en-US" sz="2400" dirty="0">
              <a:latin typeface="微软雅黑" panose="020B0503020204020204" pitchFamily="34" charset="-122"/>
              <a:ea typeface="微软雅黑" panose="020B0503020204020204" pitchFamily="34" charset="-122"/>
            </a:endParaRPr>
          </a:p>
        </p:txBody>
      </p:sp>
      <p:sp>
        <p:nvSpPr>
          <p:cNvPr id="4" name="矩形 3"/>
          <p:cNvSpPr/>
          <p:nvPr/>
        </p:nvSpPr>
        <p:spPr>
          <a:xfrm>
            <a:off x="5573528" y="885351"/>
            <a:ext cx="3262432" cy="461665"/>
          </a:xfrm>
          <a:prstGeom prst="rect">
            <a:avLst/>
          </a:prstGeom>
          <a:solidFill>
            <a:srgbClr val="33CCFF"/>
          </a:solidFill>
        </p:spPr>
        <p:txBody>
          <a:bodyPr wrap="none">
            <a:spAutoFit/>
          </a:bodyPr>
          <a:lstStyle/>
          <a:p>
            <a:r>
              <a:rPr lang="zh-CN" altLang="en-US" sz="2400" b="1" dirty="0">
                <a:latin typeface="微软雅黑" panose="020B0503020204020204" pitchFamily="34" charset="-122"/>
                <a:ea typeface="微软雅黑" panose="020B0503020204020204" pitchFamily="34" charset="-122"/>
              </a:rPr>
              <a:t>教育管理公共服务平台</a:t>
            </a:r>
            <a:endParaRPr lang="zh-CN" altLang="en-US" sz="2400"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88925" y="290513"/>
            <a:ext cx="4859338" cy="936625"/>
            <a:chOff x="288925" y="290513"/>
            <a:chExt cx="4859338" cy="936625"/>
          </a:xfrm>
        </p:grpSpPr>
        <p:grpSp>
          <p:nvGrpSpPr>
            <p:cNvPr id="44" name="组合 8"/>
            <p:cNvGrpSpPr>
              <a:grpSpLocks/>
            </p:cNvGrpSpPr>
            <p:nvPr/>
          </p:nvGrpSpPr>
          <p:grpSpPr bwMode="auto">
            <a:xfrm>
              <a:off x="288925" y="290513"/>
              <a:ext cx="4859338" cy="936625"/>
              <a:chOff x="289620" y="290612"/>
              <a:chExt cx="4430161" cy="936104"/>
            </a:xfrm>
          </p:grpSpPr>
          <p:grpSp>
            <p:nvGrpSpPr>
              <p:cNvPr id="46" name="组合 58"/>
              <p:cNvGrpSpPr>
                <a:grpSpLocks/>
              </p:cNvGrpSpPr>
              <p:nvPr/>
            </p:nvGrpSpPr>
            <p:grpSpPr bwMode="auto">
              <a:xfrm>
                <a:off x="289620" y="290612"/>
                <a:ext cx="4430161" cy="936104"/>
                <a:chOff x="289620" y="290612"/>
                <a:chExt cx="4430161" cy="936104"/>
              </a:xfrm>
            </p:grpSpPr>
            <p:sp>
              <p:nvSpPr>
                <p:cNvPr id="48" name="椭圆 47"/>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9" name="圆角矩形 48"/>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0" name="圆角矩形 49"/>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信息化公共平台</a:t>
                  </a:r>
                  <a:endParaRPr lang="zh-CN" altLang="en-US" sz="2800" b="1" dirty="0">
                    <a:solidFill>
                      <a:schemeClr val="tx1"/>
                    </a:solidFill>
                    <a:latin typeface="黑体" pitchFamily="2" charset="-122"/>
                    <a:ea typeface="黑体" pitchFamily="2" charset="-122"/>
                  </a:endParaRPr>
                </a:p>
              </p:txBody>
            </p:sp>
          </p:grpSp>
          <p:sp>
            <p:nvSpPr>
              <p:cNvPr id="47"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5"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2344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组合 7"/>
          <p:cNvGrpSpPr>
            <a:grpSpLocks/>
          </p:cNvGrpSpPr>
          <p:nvPr/>
        </p:nvGrpSpPr>
        <p:grpSpPr bwMode="auto">
          <a:xfrm>
            <a:off x="2752725" y="1998663"/>
            <a:ext cx="1836738" cy="3103561"/>
            <a:chOff x="4139952" y="2479590"/>
            <a:chExt cx="1332000" cy="2251429"/>
          </a:xfrm>
        </p:grpSpPr>
        <p:pic>
          <p:nvPicPr>
            <p:cNvPr id="9" name="Picture 6"/>
            <p:cNvPicPr preferRelativeResize="0">
              <a:picLocks noChangeArrowheads="1"/>
            </p:cNvPicPr>
            <p:nvPr/>
          </p:nvPicPr>
          <p:blipFill rotWithShape="1">
            <a:blip r:embed="rId2" cstate="print">
              <a:extLst/>
            </a:blip>
            <a:srcRect l="17047" r="18034"/>
            <a:stretch/>
          </p:blipFill>
          <p:spPr bwMode="auto">
            <a:xfrm>
              <a:off x="4167592" y="2479590"/>
              <a:ext cx="1279726" cy="1622643"/>
            </a:xfrm>
            <a:prstGeom prst="round2SameRect">
              <a:avLst>
                <a:gd name="adj1" fmla="val 6676"/>
                <a:gd name="adj2" fmla="val 0"/>
              </a:avLst>
            </a:prstGeom>
            <a:noFill/>
            <a:ln w="38100">
              <a:solidFill>
                <a:schemeClr val="accent1"/>
              </a:solidFill>
            </a:ln>
            <a:extLst/>
          </p:spPr>
        </p:pic>
        <p:sp>
          <p:nvSpPr>
            <p:cNvPr id="10" name="同侧圆角矩形 9"/>
            <p:cNvSpPr/>
            <p:nvPr/>
          </p:nvSpPr>
          <p:spPr>
            <a:xfrm flipV="1">
              <a:off x="4139952" y="4071622"/>
              <a:ext cx="1332000" cy="659397"/>
            </a:xfrm>
            <a:prstGeom prst="round2SameRect">
              <a:avLst/>
            </a:prstGeom>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1" name="燕尾形 10"/>
          <p:cNvSpPr/>
          <p:nvPr/>
        </p:nvSpPr>
        <p:spPr>
          <a:xfrm flipH="1">
            <a:off x="288925" y="3221038"/>
            <a:ext cx="180975" cy="82073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2" name="燕尾形 11"/>
          <p:cNvSpPr/>
          <p:nvPr/>
        </p:nvSpPr>
        <p:spPr>
          <a:xfrm>
            <a:off x="8748713" y="3113088"/>
            <a:ext cx="180975" cy="82073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nvGrpSpPr>
          <p:cNvPr id="18437" name="组合 12"/>
          <p:cNvGrpSpPr>
            <a:grpSpLocks/>
          </p:cNvGrpSpPr>
          <p:nvPr/>
        </p:nvGrpSpPr>
        <p:grpSpPr bwMode="auto">
          <a:xfrm>
            <a:off x="6659563" y="2027238"/>
            <a:ext cx="1836737" cy="3059112"/>
            <a:chOff x="4139952" y="2511181"/>
            <a:chExt cx="1332000" cy="2219839"/>
          </a:xfrm>
        </p:grpSpPr>
        <p:pic>
          <p:nvPicPr>
            <p:cNvPr id="14" name="Picture 6"/>
            <p:cNvPicPr>
              <a:picLocks noChangeAspect="1" noChangeArrowheads="1"/>
            </p:cNvPicPr>
            <p:nvPr/>
          </p:nvPicPr>
          <p:blipFill rotWithShape="1">
            <a:blip r:embed="rId3" cstate="print">
              <a:extLst/>
            </a:blip>
            <a:srcRect l="13454"/>
            <a:stretch/>
          </p:blipFill>
          <p:spPr bwMode="auto">
            <a:xfrm>
              <a:off x="4166214" y="2511181"/>
              <a:ext cx="1279726" cy="1574036"/>
            </a:xfrm>
            <a:prstGeom prst="round2SameRect">
              <a:avLst>
                <a:gd name="adj1" fmla="val 6676"/>
                <a:gd name="adj2" fmla="val 0"/>
              </a:avLst>
            </a:prstGeom>
            <a:noFill/>
            <a:ln w="38100">
              <a:solidFill>
                <a:schemeClr val="accent1"/>
              </a:solidFill>
            </a:ln>
            <a:extLst/>
          </p:spPr>
        </p:pic>
        <p:sp>
          <p:nvSpPr>
            <p:cNvPr id="15" name="同侧圆角矩形 14"/>
            <p:cNvSpPr/>
            <p:nvPr/>
          </p:nvSpPr>
          <p:spPr>
            <a:xfrm flipV="1">
              <a:off x="4139952" y="4082948"/>
              <a:ext cx="1332000" cy="648072"/>
            </a:xfrm>
            <a:prstGeom prst="round2SameRect">
              <a:avLst/>
            </a:prstGeom>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8438" name="组合 15"/>
          <p:cNvGrpSpPr>
            <a:grpSpLocks/>
          </p:cNvGrpSpPr>
          <p:nvPr/>
        </p:nvGrpSpPr>
        <p:grpSpPr bwMode="auto">
          <a:xfrm>
            <a:off x="752475" y="1989138"/>
            <a:ext cx="1836738" cy="3068637"/>
            <a:chOff x="5628916" y="2518318"/>
            <a:chExt cx="1332000" cy="2226544"/>
          </a:xfrm>
        </p:grpSpPr>
        <p:pic>
          <p:nvPicPr>
            <p:cNvPr id="17" name="Picture 6"/>
            <p:cNvPicPr>
              <a:picLocks noChangeAspect="1" noChangeArrowheads="1"/>
            </p:cNvPicPr>
            <p:nvPr/>
          </p:nvPicPr>
          <p:blipFill rotWithShape="1">
            <a:blip r:embed="rId4" cstate="print">
              <a:extLst/>
            </a:blip>
            <a:srcRect l="7633" r="37339"/>
            <a:stretch/>
          </p:blipFill>
          <p:spPr bwMode="auto">
            <a:xfrm>
              <a:off x="5652103" y="2518318"/>
              <a:ext cx="1279726" cy="1578047"/>
            </a:xfrm>
            <a:prstGeom prst="round2SameRect">
              <a:avLst>
                <a:gd name="adj1" fmla="val 6676"/>
                <a:gd name="adj2" fmla="val 0"/>
              </a:avLst>
            </a:prstGeom>
            <a:noFill/>
            <a:ln w="38100">
              <a:solidFill>
                <a:schemeClr val="accent1"/>
              </a:solidFill>
            </a:ln>
            <a:extLst/>
          </p:spPr>
        </p:pic>
        <p:sp>
          <p:nvSpPr>
            <p:cNvPr id="18" name="同侧圆角矩形 17"/>
            <p:cNvSpPr/>
            <p:nvPr/>
          </p:nvSpPr>
          <p:spPr>
            <a:xfrm flipV="1">
              <a:off x="5628916" y="4096790"/>
              <a:ext cx="1332000" cy="648072"/>
            </a:xfrm>
            <a:prstGeom prst="round2SameRect">
              <a:avLst/>
            </a:prstGeom>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18439" name="组合 18"/>
          <p:cNvGrpSpPr>
            <a:grpSpLocks/>
          </p:cNvGrpSpPr>
          <p:nvPr/>
        </p:nvGrpSpPr>
        <p:grpSpPr bwMode="auto">
          <a:xfrm>
            <a:off x="4699000" y="1989138"/>
            <a:ext cx="1836738" cy="3117850"/>
            <a:chOff x="5628916" y="2532014"/>
            <a:chExt cx="1332000" cy="2212848"/>
          </a:xfrm>
        </p:grpSpPr>
        <p:pic>
          <p:nvPicPr>
            <p:cNvPr id="20" name="Picture 6"/>
            <p:cNvPicPr preferRelativeResize="0">
              <a:picLocks noChangeArrowheads="1"/>
            </p:cNvPicPr>
            <p:nvPr/>
          </p:nvPicPr>
          <p:blipFill rotWithShape="1">
            <a:blip r:embed="rId5" cstate="print">
              <a:extLst/>
            </a:blip>
            <a:srcRect l="15754" r="24096"/>
            <a:stretch/>
          </p:blipFill>
          <p:spPr bwMode="auto">
            <a:xfrm>
              <a:off x="5651329" y="2532014"/>
              <a:ext cx="1279726" cy="1737360"/>
            </a:xfrm>
            <a:prstGeom prst="round2SameRect">
              <a:avLst>
                <a:gd name="adj1" fmla="val 6676"/>
                <a:gd name="adj2" fmla="val 0"/>
              </a:avLst>
            </a:prstGeom>
            <a:noFill/>
            <a:ln w="38100">
              <a:solidFill>
                <a:schemeClr val="accent1"/>
              </a:solidFill>
            </a:ln>
            <a:extLst/>
          </p:spPr>
        </p:pic>
        <p:sp>
          <p:nvSpPr>
            <p:cNvPr id="21" name="同侧圆角矩形 20"/>
            <p:cNvSpPr/>
            <p:nvPr/>
          </p:nvSpPr>
          <p:spPr>
            <a:xfrm flipV="1">
              <a:off x="5628916" y="4096790"/>
              <a:ext cx="1332000" cy="648072"/>
            </a:xfrm>
            <a:prstGeom prst="round2SameRect">
              <a:avLst/>
            </a:prstGeom>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8440" name="TextBox 21"/>
          <p:cNvSpPr txBox="1">
            <a:spLocks noChangeArrowheads="1"/>
          </p:cNvSpPr>
          <p:nvPr/>
        </p:nvSpPr>
        <p:spPr bwMode="auto">
          <a:xfrm>
            <a:off x="825500" y="4379913"/>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chemeClr val="bg1"/>
                </a:solidFill>
                <a:latin typeface="黑体" panose="02010609060101010101" pitchFamily="49" charset="-122"/>
                <a:ea typeface="黑体" panose="02010609060101010101" pitchFamily="49" charset="-122"/>
              </a:rPr>
              <a:t>教育部直属</a:t>
            </a:r>
          </a:p>
        </p:txBody>
      </p:sp>
      <p:sp>
        <p:nvSpPr>
          <p:cNvPr id="18441" name="TextBox 22"/>
          <p:cNvSpPr txBox="1">
            <a:spLocks noChangeArrowheads="1"/>
          </p:cNvSpPr>
          <p:nvPr/>
        </p:nvSpPr>
        <p:spPr bwMode="auto">
          <a:xfrm>
            <a:off x="2867025" y="4468813"/>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a:solidFill>
                  <a:schemeClr val="bg1"/>
                </a:solidFill>
                <a:latin typeface="黑体" panose="02010609060101010101" pitchFamily="49" charset="-122"/>
                <a:ea typeface="黑体" panose="02010609060101010101" pitchFamily="49" charset="-122"/>
              </a:rPr>
              <a:t>“</a:t>
            </a:r>
            <a:r>
              <a:rPr lang="en-US" altLang="zh-CN" sz="2000">
                <a:solidFill>
                  <a:schemeClr val="bg1"/>
                </a:solidFill>
                <a:latin typeface="黑体" panose="02010609060101010101" pitchFamily="49" charset="-122"/>
                <a:ea typeface="黑体" panose="02010609060101010101" pitchFamily="49" charset="-122"/>
              </a:rPr>
              <a:t>211</a:t>
            </a:r>
            <a:r>
              <a:rPr lang="zh-CN" altLang="en-US" sz="2000">
                <a:solidFill>
                  <a:schemeClr val="bg1"/>
                </a:solidFill>
                <a:latin typeface="黑体" panose="02010609060101010101" pitchFamily="49" charset="-122"/>
                <a:ea typeface="黑体" panose="02010609060101010101" pitchFamily="49" charset="-122"/>
              </a:rPr>
              <a:t>”工程</a:t>
            </a:r>
            <a:endParaRPr lang="en-US" altLang="zh-CN" sz="2000">
              <a:solidFill>
                <a:schemeClr val="bg1"/>
              </a:solidFill>
              <a:latin typeface="黑体" panose="02010609060101010101" pitchFamily="49" charset="-122"/>
              <a:ea typeface="黑体" panose="02010609060101010101" pitchFamily="49" charset="-122"/>
            </a:endParaRPr>
          </a:p>
        </p:txBody>
      </p:sp>
      <p:sp>
        <p:nvSpPr>
          <p:cNvPr id="18442" name="TextBox 23"/>
          <p:cNvSpPr txBox="1">
            <a:spLocks noChangeArrowheads="1"/>
          </p:cNvSpPr>
          <p:nvPr/>
        </p:nvSpPr>
        <p:spPr bwMode="auto">
          <a:xfrm>
            <a:off x="4802188" y="4295775"/>
            <a:ext cx="1595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solidFill>
                  <a:schemeClr val="bg1"/>
                </a:solidFill>
                <a:latin typeface="黑体" panose="02010609060101010101" pitchFamily="49" charset="-122"/>
                <a:ea typeface="黑体" panose="02010609060101010101" pitchFamily="49" charset="-122"/>
              </a:rPr>
              <a:t>985</a:t>
            </a:r>
            <a:r>
              <a:rPr lang="zh-CN" altLang="en-US" sz="2000">
                <a:solidFill>
                  <a:schemeClr val="bg1"/>
                </a:solidFill>
                <a:latin typeface="黑体" panose="02010609060101010101" pitchFamily="49" charset="-122"/>
                <a:ea typeface="黑体" panose="02010609060101010101" pitchFamily="49" charset="-122"/>
              </a:rPr>
              <a:t>优势学科</a:t>
            </a:r>
            <a:r>
              <a:rPr lang="en-US" altLang="zh-CN" sz="2000">
                <a:solidFill>
                  <a:schemeClr val="bg1"/>
                </a:solidFill>
                <a:latin typeface="黑体" panose="02010609060101010101" pitchFamily="49" charset="-122"/>
                <a:ea typeface="黑体" panose="02010609060101010101" pitchFamily="49" charset="-122"/>
              </a:rPr>
              <a:t/>
            </a:r>
            <a:br>
              <a:rPr lang="en-US" altLang="zh-CN" sz="2000">
                <a:solidFill>
                  <a:schemeClr val="bg1"/>
                </a:solidFill>
                <a:latin typeface="黑体" panose="02010609060101010101" pitchFamily="49" charset="-122"/>
                <a:ea typeface="黑体" panose="02010609060101010101" pitchFamily="49" charset="-122"/>
              </a:rPr>
            </a:br>
            <a:r>
              <a:rPr lang="zh-CN" altLang="en-US" sz="2000">
                <a:solidFill>
                  <a:schemeClr val="bg1"/>
                </a:solidFill>
                <a:latin typeface="黑体" panose="02010609060101010101" pitchFamily="49" charset="-122"/>
                <a:ea typeface="黑体" panose="02010609060101010101" pitchFamily="49" charset="-122"/>
              </a:rPr>
              <a:t>创新平台</a:t>
            </a:r>
          </a:p>
        </p:txBody>
      </p:sp>
      <p:sp>
        <p:nvSpPr>
          <p:cNvPr id="18443" name="TextBox 26"/>
          <p:cNvSpPr txBox="1">
            <a:spLocks noChangeArrowheads="1"/>
          </p:cNvSpPr>
          <p:nvPr/>
        </p:nvSpPr>
        <p:spPr bwMode="auto">
          <a:xfrm>
            <a:off x="6961188" y="4292600"/>
            <a:ext cx="121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chemeClr val="bg1"/>
                </a:solidFill>
                <a:latin typeface="黑体" panose="02010609060101010101" pitchFamily="49" charset="-122"/>
                <a:ea typeface="黑体" panose="02010609060101010101" pitchFamily="49" charset="-122"/>
              </a:rPr>
              <a:t>轻工领域</a:t>
            </a:r>
            <a:r>
              <a:rPr lang="en-US" altLang="zh-CN" sz="2000">
                <a:solidFill>
                  <a:schemeClr val="bg1"/>
                </a:solidFill>
                <a:latin typeface="黑体" panose="02010609060101010101" pitchFamily="49" charset="-122"/>
                <a:ea typeface="黑体" panose="02010609060101010101" pitchFamily="49" charset="-122"/>
              </a:rPr>
              <a:t/>
            </a:r>
            <a:br>
              <a:rPr lang="en-US" altLang="zh-CN" sz="2000">
                <a:solidFill>
                  <a:schemeClr val="bg1"/>
                </a:solidFill>
                <a:latin typeface="黑体" panose="02010609060101010101" pitchFamily="49" charset="-122"/>
                <a:ea typeface="黑体" panose="02010609060101010101" pitchFamily="49" charset="-122"/>
              </a:rPr>
            </a:br>
            <a:r>
              <a:rPr lang="zh-CN" altLang="en-US" sz="2000">
                <a:solidFill>
                  <a:schemeClr val="bg1"/>
                </a:solidFill>
                <a:latin typeface="黑体" panose="02010609060101010101" pitchFamily="49" charset="-122"/>
                <a:ea typeface="黑体" panose="02010609060101010101" pitchFamily="49" charset="-122"/>
              </a:rPr>
              <a:t>实力最强</a:t>
            </a:r>
          </a:p>
        </p:txBody>
      </p:sp>
      <p:grpSp>
        <p:nvGrpSpPr>
          <p:cNvPr id="18444" name="组合 1"/>
          <p:cNvGrpSpPr>
            <a:grpSpLocks/>
          </p:cNvGrpSpPr>
          <p:nvPr/>
        </p:nvGrpSpPr>
        <p:grpSpPr bwMode="auto">
          <a:xfrm>
            <a:off x="287338" y="404813"/>
            <a:ext cx="4140200" cy="936625"/>
            <a:chOff x="287953" y="290612"/>
            <a:chExt cx="4139286" cy="936104"/>
          </a:xfrm>
        </p:grpSpPr>
        <p:grpSp>
          <p:nvGrpSpPr>
            <p:cNvPr id="18446" name="组合 46"/>
            <p:cNvGrpSpPr>
              <a:grpSpLocks/>
            </p:cNvGrpSpPr>
            <p:nvPr/>
          </p:nvGrpSpPr>
          <p:grpSpPr bwMode="auto">
            <a:xfrm>
              <a:off x="289539" y="290612"/>
              <a:ext cx="4137700" cy="936104"/>
              <a:chOff x="289539" y="290612"/>
              <a:chExt cx="4137700" cy="936104"/>
            </a:xfrm>
          </p:grpSpPr>
          <p:sp>
            <p:nvSpPr>
              <p:cNvPr id="29" name="椭圆 28"/>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0" name="圆角矩形 29"/>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圆角矩形 30"/>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学校概况</a:t>
                </a:r>
              </a:p>
            </p:txBody>
          </p:sp>
        </p:grpSp>
        <p:sp>
          <p:nvSpPr>
            <p:cNvPr id="18447"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18445"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chemeClr val="bg1"/>
                </a:solidFill>
                <a:latin typeface="Calibri" panose="020F0502020204030204" pitchFamily="34" charset="0"/>
              </a:rPr>
              <a:t>1</a:t>
            </a:r>
            <a:endParaRPr lang="zh-CN" altLang="en-US" sz="480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srcRect r="6512"/>
          <a:stretch/>
        </p:blipFill>
        <p:spPr>
          <a:xfrm>
            <a:off x="-24937" y="2086620"/>
            <a:ext cx="9205450" cy="3340445"/>
          </a:xfrm>
          <a:prstGeom prst="rect">
            <a:avLst/>
          </a:prstGeom>
        </p:spPr>
      </p:pic>
      <p:sp>
        <p:nvSpPr>
          <p:cNvPr id="13" name="矩形 12"/>
          <p:cNvSpPr/>
          <p:nvPr/>
        </p:nvSpPr>
        <p:spPr>
          <a:xfrm>
            <a:off x="528495" y="5188602"/>
            <a:ext cx="2855324" cy="9132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smtClean="0">
              <a:latin typeface="微软雅黑" panose="020B0503020204020204" pitchFamily="34" charset="-122"/>
              <a:ea typeface="微软雅黑" panose="020B0503020204020204" pitchFamily="34" charset="-122"/>
            </a:endParaRPr>
          </a:p>
        </p:txBody>
      </p:sp>
      <p:sp>
        <p:nvSpPr>
          <p:cNvPr id="14" name="矩形 13"/>
          <p:cNvSpPr/>
          <p:nvPr/>
        </p:nvSpPr>
        <p:spPr>
          <a:xfrm>
            <a:off x="528495" y="1730353"/>
            <a:ext cx="2855324" cy="345525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4000" b="1" dirty="0" smtClean="0">
                <a:solidFill>
                  <a:schemeClr val="bg2"/>
                </a:solidFill>
                <a:latin typeface="微软雅黑" panose="020B0503020204020204" pitchFamily="34" charset="-122"/>
                <a:ea typeface="微软雅黑" panose="020B0503020204020204" pitchFamily="34" charset="-122"/>
              </a:rPr>
              <a:t>优质资源</a:t>
            </a:r>
            <a:endParaRPr lang="en-US" altLang="zh-CN" sz="1100" b="1" dirty="0" smtClean="0">
              <a:solidFill>
                <a:schemeClr val="bg2"/>
              </a:solidFill>
              <a:latin typeface="微软雅黑" panose="020B0503020204020204" pitchFamily="34" charset="-122"/>
              <a:ea typeface="微软雅黑" panose="020B0503020204020204" pitchFamily="34" charset="-122"/>
            </a:endParaRPr>
          </a:p>
          <a:p>
            <a:pPr>
              <a:spcBef>
                <a:spcPts val="1200"/>
              </a:spcBef>
            </a:pPr>
            <a:r>
              <a:rPr lang="zh-CN" altLang="en-US" sz="2800" b="1" dirty="0" smtClean="0">
                <a:solidFill>
                  <a:schemeClr val="bg2"/>
                </a:solidFill>
                <a:latin typeface="微软雅黑" panose="020B0503020204020204" pitchFamily="34" charset="-122"/>
                <a:ea typeface="微软雅黑" panose="020B0503020204020204" pitchFamily="34" charset="-122"/>
              </a:rPr>
              <a:t>      特色鲜明、内容丰富、风格多样的优质教育资源。</a:t>
            </a:r>
          </a:p>
        </p:txBody>
      </p:sp>
      <p:grpSp>
        <p:nvGrpSpPr>
          <p:cNvPr id="9" name="组合 8"/>
          <p:cNvGrpSpPr/>
          <p:nvPr/>
        </p:nvGrpSpPr>
        <p:grpSpPr>
          <a:xfrm>
            <a:off x="288925" y="290513"/>
            <a:ext cx="4859338" cy="936625"/>
            <a:chOff x="288925" y="290513"/>
            <a:chExt cx="4859338" cy="936625"/>
          </a:xfrm>
        </p:grpSpPr>
        <p:grpSp>
          <p:nvGrpSpPr>
            <p:cNvPr id="10" name="组合 8"/>
            <p:cNvGrpSpPr>
              <a:grpSpLocks/>
            </p:cNvGrpSpPr>
            <p:nvPr/>
          </p:nvGrpSpPr>
          <p:grpSpPr bwMode="auto">
            <a:xfrm>
              <a:off x="288925" y="290513"/>
              <a:ext cx="4859338" cy="936625"/>
              <a:chOff x="289620" y="290612"/>
              <a:chExt cx="4430161" cy="936104"/>
            </a:xfrm>
          </p:grpSpPr>
          <p:grpSp>
            <p:nvGrpSpPr>
              <p:cNvPr id="16" name="组合 58"/>
              <p:cNvGrpSpPr>
                <a:grpSpLocks/>
              </p:cNvGrpSpPr>
              <p:nvPr/>
            </p:nvGrpSpPr>
            <p:grpSpPr bwMode="auto">
              <a:xfrm>
                <a:off x="289620" y="290612"/>
                <a:ext cx="4430161" cy="936104"/>
                <a:chOff x="289620" y="290612"/>
                <a:chExt cx="4430161" cy="936104"/>
              </a:xfrm>
            </p:grpSpPr>
            <p:sp>
              <p:nvSpPr>
                <p:cNvPr id="18" name="椭圆 17"/>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9" name="圆角矩形 18"/>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圆角矩形 19"/>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信息化教学手段</a:t>
                  </a:r>
                  <a:endParaRPr lang="zh-CN" altLang="en-US" sz="2800" b="1" dirty="0">
                    <a:solidFill>
                      <a:schemeClr val="tx1"/>
                    </a:solidFill>
                    <a:latin typeface="黑体" pitchFamily="2" charset="-122"/>
                    <a:ea typeface="黑体" pitchFamily="2" charset="-122"/>
                  </a:endParaRPr>
                </a:p>
              </p:txBody>
            </p:sp>
          </p:grpSp>
          <p:sp>
            <p:nvSpPr>
              <p:cNvPr id="17"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15"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5</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684393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29944" y="2512343"/>
            <a:ext cx="1693457" cy="2880320"/>
            <a:chOff x="2787656" y="1778149"/>
            <a:chExt cx="1777372" cy="2880320"/>
          </a:xfrm>
        </p:grpSpPr>
        <p:sp>
          <p:nvSpPr>
            <p:cNvPr id="21" name="矩形 20"/>
            <p:cNvSpPr/>
            <p:nvPr/>
          </p:nvSpPr>
          <p:spPr>
            <a:xfrm>
              <a:off x="2787657" y="1778149"/>
              <a:ext cx="1777371" cy="2304256"/>
            </a:xfrm>
            <a:prstGeom prst="rect">
              <a:avLst/>
            </a:prstGeom>
            <a:solidFill>
              <a:srgbClr val="0F6FC6"/>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7200" b="0" i="0" u="none" strike="noStrike" kern="0" cap="none" spc="0" normalizeH="0" baseline="0" noProof="0" dirty="0" smtClean="0">
                  <a:ln>
                    <a:noFill/>
                  </a:ln>
                  <a:solidFill>
                    <a:sysClr val="window" lastClr="FFFFFF"/>
                  </a:solidFill>
                  <a:effectLst/>
                  <a:uLnTx/>
                  <a:uFillTx/>
                  <a:latin typeface="黑体"/>
                  <a:ea typeface="黑体"/>
                  <a:cs typeface="+mn-cs"/>
                </a:rPr>
                <a:t>400</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黑体"/>
                  <a:ea typeface="黑体"/>
                  <a:cs typeface="+mn-cs"/>
                </a:rPr>
                <a:t>万册</a:t>
              </a:r>
              <a:endParaRPr kumimoji="0" lang="en-US" altLang="zh-CN" sz="18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400" b="0" i="0" u="none" strike="noStrike" kern="0" cap="none" spc="0" normalizeH="0" baseline="0" noProof="0" dirty="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ysClr val="window" lastClr="FFFFFF"/>
                  </a:solidFill>
                  <a:effectLst/>
                  <a:uLnTx/>
                  <a:uFillTx/>
                  <a:latin typeface="黑体"/>
                  <a:ea typeface="黑体"/>
                  <a:cs typeface="+mn-cs"/>
                </a:rPr>
                <a:t>中外文版</a:t>
              </a:r>
              <a:endParaRPr kumimoji="0" lang="en-US" altLang="zh-CN" sz="20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sysClr val="window" lastClr="FFFFFF"/>
                </a:solidFill>
                <a:effectLst/>
                <a:uLnTx/>
                <a:uFillTx/>
                <a:latin typeface="黑体"/>
                <a:ea typeface="黑体"/>
                <a:cs typeface="+mn-cs"/>
              </a:endParaRPr>
            </a:p>
          </p:txBody>
        </p:sp>
        <p:sp>
          <p:nvSpPr>
            <p:cNvPr id="22" name="矩形 21"/>
            <p:cNvSpPr/>
            <p:nvPr/>
          </p:nvSpPr>
          <p:spPr>
            <a:xfrm>
              <a:off x="2787656" y="4082405"/>
              <a:ext cx="1777371" cy="576064"/>
            </a:xfrm>
            <a:prstGeom prst="rect">
              <a:avLst/>
            </a:prstGeom>
            <a:solidFill>
              <a:srgbClr val="A5C249"/>
            </a:solid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电子图书</a:t>
              </a:r>
              <a:endParaRPr kumimoji="0" lang="zh-CN" altLang="en-US" sz="2800" b="0" i="0" u="none" strike="noStrike" kern="0" cap="none" spc="0" normalizeH="0" baseline="0" noProof="0" dirty="0">
                <a:ln>
                  <a:noFill/>
                </a:ln>
                <a:solidFill>
                  <a:sysClr val="window" lastClr="FFFFFF"/>
                </a:solidFill>
                <a:effectLst/>
                <a:uLnTx/>
                <a:uFillTx/>
                <a:latin typeface="黑体"/>
                <a:ea typeface="黑体"/>
                <a:cs typeface="+mn-cs"/>
              </a:endParaRPr>
            </a:p>
          </p:txBody>
        </p:sp>
      </p:grpSp>
      <p:grpSp>
        <p:nvGrpSpPr>
          <p:cNvPr id="23" name="组合 22"/>
          <p:cNvGrpSpPr/>
          <p:nvPr/>
        </p:nvGrpSpPr>
        <p:grpSpPr>
          <a:xfrm>
            <a:off x="2516427" y="2507010"/>
            <a:ext cx="1693457" cy="2880320"/>
            <a:chOff x="850412" y="1772816"/>
            <a:chExt cx="1777372" cy="2880320"/>
          </a:xfrm>
        </p:grpSpPr>
        <p:sp>
          <p:nvSpPr>
            <p:cNvPr id="24" name="矩形 23"/>
            <p:cNvSpPr/>
            <p:nvPr/>
          </p:nvSpPr>
          <p:spPr>
            <a:xfrm>
              <a:off x="850413" y="1772816"/>
              <a:ext cx="1777371" cy="2304256"/>
            </a:xfrm>
            <a:prstGeom prst="rect">
              <a:avLst/>
            </a:prstGeom>
            <a:solidFill>
              <a:srgbClr val="0F6FC6"/>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0" b="0" i="0" u="none" strike="noStrike" kern="0" cap="none" spc="0" normalizeH="0" baseline="0" noProof="0" dirty="0">
                  <a:ln>
                    <a:noFill/>
                  </a:ln>
                  <a:solidFill>
                    <a:sysClr val="window" lastClr="FFFFFF"/>
                  </a:solidFill>
                  <a:effectLst/>
                  <a:uLnTx/>
                  <a:uFillTx/>
                  <a:latin typeface="黑体"/>
                  <a:ea typeface="黑体"/>
                  <a:cs typeface="+mn-cs"/>
                </a:rPr>
                <a:t>&gt;</a:t>
              </a:r>
              <a:r>
                <a:rPr kumimoji="0" lang="en-US" altLang="zh-CN" sz="8000" b="0" i="0" u="none" strike="noStrike" kern="0" cap="none" spc="0" normalizeH="0" baseline="0" noProof="0" dirty="0" smtClean="0">
                  <a:ln>
                    <a:noFill/>
                  </a:ln>
                  <a:solidFill>
                    <a:sysClr val="window" lastClr="FFFFFF"/>
                  </a:solidFill>
                  <a:effectLst/>
                  <a:uLnTx/>
                  <a:uFillTx/>
                  <a:latin typeface="黑体"/>
                  <a:ea typeface="黑体"/>
                  <a:cs typeface="+mn-cs"/>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ysClr val="window" lastClr="FFFFFF"/>
                  </a:solidFill>
                  <a:effectLst/>
                  <a:uLnTx/>
                  <a:uFillTx/>
                  <a:latin typeface="黑体"/>
                  <a:ea typeface="黑体"/>
                  <a:cs typeface="+mn-cs"/>
                </a:rPr>
                <a:t>万种</a:t>
              </a:r>
              <a:endParaRPr kumimoji="0" lang="en-US" altLang="zh-CN" sz="18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ysClr val="window" lastClr="FFFFFF"/>
                  </a:solidFill>
                  <a:effectLst/>
                  <a:uLnTx/>
                  <a:uFillTx/>
                  <a:latin typeface="黑体"/>
                  <a:ea typeface="黑体"/>
                  <a:cs typeface="+mn-cs"/>
                </a:rPr>
                <a:t>中外文版</a:t>
              </a:r>
              <a:endParaRPr kumimoji="0" lang="en-US" altLang="zh-CN" sz="20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sysClr val="window" lastClr="FFFFFF"/>
                </a:solidFill>
                <a:effectLst/>
                <a:uLnTx/>
                <a:uFillTx/>
                <a:latin typeface="黑体"/>
                <a:ea typeface="黑体"/>
                <a:cs typeface="+mn-cs"/>
              </a:endParaRPr>
            </a:p>
          </p:txBody>
        </p:sp>
        <p:sp>
          <p:nvSpPr>
            <p:cNvPr id="25" name="矩形 24"/>
            <p:cNvSpPr/>
            <p:nvPr/>
          </p:nvSpPr>
          <p:spPr>
            <a:xfrm>
              <a:off x="850412" y="4077072"/>
              <a:ext cx="1777371" cy="576064"/>
            </a:xfrm>
            <a:prstGeom prst="rect">
              <a:avLst/>
            </a:prstGeom>
            <a:solidFill>
              <a:srgbClr val="A5C249"/>
            </a:solid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电子期刊</a:t>
              </a:r>
              <a:endParaRPr kumimoji="0" lang="zh-CN" altLang="en-US" sz="2800" b="0" i="0" u="none" strike="noStrike" kern="0" cap="none" spc="0" normalizeH="0" baseline="0" noProof="0" dirty="0">
                <a:ln>
                  <a:noFill/>
                </a:ln>
                <a:solidFill>
                  <a:sysClr val="window" lastClr="FFFFFF"/>
                </a:solidFill>
                <a:effectLst/>
                <a:uLnTx/>
                <a:uFillTx/>
                <a:latin typeface="黑体"/>
                <a:ea typeface="黑体"/>
                <a:cs typeface="+mn-cs"/>
              </a:endParaRPr>
            </a:p>
          </p:txBody>
        </p:sp>
      </p:grpSp>
      <p:grpSp>
        <p:nvGrpSpPr>
          <p:cNvPr id="26" name="组合 25"/>
          <p:cNvGrpSpPr/>
          <p:nvPr/>
        </p:nvGrpSpPr>
        <p:grpSpPr>
          <a:xfrm>
            <a:off x="4307102" y="2492896"/>
            <a:ext cx="1693457" cy="2880320"/>
            <a:chOff x="850412" y="1772816"/>
            <a:chExt cx="1777372" cy="2880320"/>
          </a:xfrm>
        </p:grpSpPr>
        <p:sp>
          <p:nvSpPr>
            <p:cNvPr id="27" name="矩形 26"/>
            <p:cNvSpPr/>
            <p:nvPr/>
          </p:nvSpPr>
          <p:spPr>
            <a:xfrm>
              <a:off x="850413" y="1772816"/>
              <a:ext cx="1777371" cy="2304256"/>
            </a:xfrm>
            <a:prstGeom prst="rect">
              <a:avLst/>
            </a:prstGeom>
            <a:solidFill>
              <a:srgbClr val="0F6FC6"/>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0" b="0" i="0" u="none" strike="noStrike" kern="0" cap="none" spc="0" normalizeH="0" baseline="0" noProof="0" dirty="0" smtClean="0">
                  <a:ln>
                    <a:noFill/>
                  </a:ln>
                  <a:solidFill>
                    <a:sysClr val="window" lastClr="FFFFFF"/>
                  </a:solidFill>
                  <a:effectLst/>
                  <a:uLnTx/>
                  <a:uFillTx/>
                  <a:latin typeface="黑体"/>
                  <a:ea typeface="黑体"/>
                  <a:cs typeface="+mn-cs"/>
                </a:rPr>
                <a:t>65</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黑体"/>
                  <a:ea typeface="黑体"/>
                  <a:cs typeface="+mn-cs"/>
                </a:rPr>
                <a:t>个</a:t>
              </a:r>
              <a:endParaRPr kumimoji="0" lang="en-US" altLang="zh-CN" sz="1800" b="0" i="0" u="none" strike="noStrike" kern="0" cap="none" spc="0" normalizeH="0" baseline="0" noProof="0" dirty="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 lastClr="FFFFFF"/>
                  </a:solidFill>
                  <a:effectLst/>
                  <a:uLnTx/>
                  <a:uFillTx/>
                  <a:latin typeface="黑体"/>
                  <a:ea typeface="黑体"/>
                  <a:cs typeface="+mn-cs"/>
                </a:rPr>
                <a:t>购</a:t>
              </a:r>
              <a:r>
                <a:rPr kumimoji="0" lang="zh-CN" altLang="en-US" sz="1400" b="0" i="0" u="none" strike="noStrike" kern="0" cap="none" spc="0" normalizeH="0" baseline="0" noProof="0" dirty="0">
                  <a:ln>
                    <a:noFill/>
                  </a:ln>
                  <a:solidFill>
                    <a:sysClr val="window" lastClr="FFFFFF"/>
                  </a:solidFill>
                  <a:effectLst/>
                  <a:uLnTx/>
                  <a:uFillTx/>
                  <a:latin typeface="黑体"/>
                  <a:ea typeface="黑体"/>
                  <a:cs typeface="+mn-cs"/>
                </a:rPr>
                <a:t>有</a:t>
              </a:r>
              <a:r>
                <a:rPr kumimoji="0" lang="en-US" altLang="zh-CN" sz="1400" b="0" i="0" u="none" strike="noStrike" kern="0" cap="none" spc="0" normalizeH="0" baseline="0" noProof="0" dirty="0">
                  <a:ln>
                    <a:noFill/>
                  </a:ln>
                  <a:solidFill>
                    <a:sysClr val="window" lastClr="FFFFFF"/>
                  </a:solidFill>
                  <a:effectLst/>
                  <a:uLnTx/>
                  <a:uFillTx/>
                  <a:latin typeface="黑体"/>
                  <a:ea typeface="黑体"/>
                  <a:cs typeface="+mn-cs"/>
                </a:rPr>
                <a:t>Science</a:t>
              </a:r>
              <a:r>
                <a:rPr kumimoji="0" lang="zh-CN" altLang="en-US" sz="1400" b="0" i="0" u="none" strike="noStrike" kern="0" cap="none" spc="0" normalizeH="0" baseline="0" noProof="0" dirty="0">
                  <a:ln>
                    <a:noFill/>
                  </a:ln>
                  <a:solidFill>
                    <a:sysClr val="window" lastClr="FFFFFF"/>
                  </a:solidFill>
                  <a:effectLst/>
                  <a:uLnTx/>
                  <a:uFillTx/>
                  <a:latin typeface="黑体"/>
                  <a:ea typeface="黑体"/>
                  <a:cs typeface="+mn-cs"/>
                </a:rPr>
                <a:t>、</a:t>
              </a:r>
              <a:r>
                <a:rPr kumimoji="0" lang="en-US" altLang="zh-CN" sz="1400" b="0" i="0" u="none" strike="noStrike" kern="0" cap="none" spc="0" normalizeH="0" baseline="0" noProof="0" dirty="0">
                  <a:ln>
                    <a:noFill/>
                  </a:ln>
                  <a:solidFill>
                    <a:sysClr val="window" lastClr="FFFFFF"/>
                  </a:solidFill>
                  <a:effectLst/>
                  <a:uLnTx/>
                  <a:uFillTx/>
                  <a:latin typeface="黑体"/>
                  <a:ea typeface="黑体"/>
                  <a:cs typeface="+mn-cs"/>
                </a:rPr>
                <a:t>Nature</a:t>
              </a:r>
              <a:r>
                <a:rPr kumimoji="0" lang="zh-CN" altLang="en-US" sz="1400" b="0" i="0" u="none" strike="noStrike" kern="0" cap="none" spc="0" normalizeH="0" baseline="0" noProof="0" dirty="0">
                  <a:ln>
                    <a:noFill/>
                  </a:ln>
                  <a:solidFill>
                    <a:sysClr val="window" lastClr="FFFFFF"/>
                  </a:solidFill>
                  <a:effectLst/>
                  <a:uLnTx/>
                  <a:uFillTx/>
                  <a:latin typeface="黑体"/>
                  <a:ea typeface="黑体"/>
                  <a:cs typeface="+mn-cs"/>
                </a:rPr>
                <a:t>、</a:t>
              </a:r>
              <a:r>
                <a:rPr kumimoji="0" lang="en-US" altLang="zh-CN" sz="1400" b="0" i="0" u="none" strike="noStrike" kern="0" cap="none" spc="0" normalizeH="0" baseline="0" noProof="0" dirty="0">
                  <a:ln>
                    <a:noFill/>
                  </a:ln>
                  <a:solidFill>
                    <a:sysClr val="window" lastClr="FFFFFF"/>
                  </a:solidFill>
                  <a:effectLst/>
                  <a:uLnTx/>
                  <a:uFillTx/>
                  <a:latin typeface="黑体"/>
                  <a:ea typeface="黑体"/>
                  <a:cs typeface="+mn-cs"/>
                </a:rPr>
                <a:t>SCIE</a:t>
              </a:r>
              <a:r>
                <a:rPr kumimoji="0" lang="zh-CN" altLang="en-US" sz="1400" b="0" i="0" u="none" strike="noStrike" kern="0" cap="none" spc="0" normalizeH="0" baseline="0" noProof="0" dirty="0">
                  <a:ln>
                    <a:noFill/>
                  </a:ln>
                  <a:solidFill>
                    <a:sysClr val="window" lastClr="FFFFFF"/>
                  </a:solidFill>
                  <a:effectLst/>
                  <a:uLnTx/>
                  <a:uFillTx/>
                  <a:latin typeface="黑体"/>
                  <a:ea typeface="黑体"/>
                  <a:cs typeface="+mn-cs"/>
                </a:rPr>
                <a:t>等国际顶级</a:t>
              </a:r>
              <a:r>
                <a:rPr kumimoji="0" lang="zh-CN" altLang="en-US" sz="1400" b="0" i="0" u="none" strike="noStrike" kern="0" cap="none" spc="0" normalizeH="0" baseline="0" noProof="0" dirty="0" smtClean="0">
                  <a:ln>
                    <a:noFill/>
                  </a:ln>
                  <a:solidFill>
                    <a:sysClr val="window" lastClr="FFFFFF"/>
                  </a:solidFill>
                  <a:effectLst/>
                  <a:uLnTx/>
                  <a:uFillTx/>
                  <a:latin typeface="黑体"/>
                  <a:ea typeface="黑体"/>
                  <a:cs typeface="+mn-cs"/>
                </a:rPr>
                <a:t>数据库</a:t>
              </a:r>
              <a:endParaRPr kumimoji="0" lang="en-US" altLang="zh-CN" sz="14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 lastClr="FFFFFF"/>
                </a:solidFill>
                <a:effectLst/>
                <a:uLnTx/>
                <a:uFillTx/>
                <a:latin typeface="黑体"/>
                <a:ea typeface="黑体"/>
                <a:cs typeface="+mn-cs"/>
              </a:endParaRPr>
            </a:p>
          </p:txBody>
        </p:sp>
        <p:sp>
          <p:nvSpPr>
            <p:cNvPr id="28" name="矩形 27"/>
            <p:cNvSpPr/>
            <p:nvPr/>
          </p:nvSpPr>
          <p:spPr>
            <a:xfrm>
              <a:off x="850412" y="4077072"/>
              <a:ext cx="1777371" cy="576064"/>
            </a:xfrm>
            <a:prstGeom prst="rect">
              <a:avLst/>
            </a:prstGeom>
            <a:solidFill>
              <a:srgbClr val="A5C249"/>
            </a:solid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数据库</a:t>
              </a:r>
              <a:endParaRPr kumimoji="0" lang="zh-CN" altLang="en-US" sz="2800" b="0" i="0" u="none" strike="noStrike" kern="0" cap="none" spc="0" normalizeH="0" baseline="0" noProof="0" dirty="0">
                <a:ln>
                  <a:noFill/>
                </a:ln>
                <a:solidFill>
                  <a:sysClr val="window" lastClr="FFFFFF"/>
                </a:solidFill>
                <a:effectLst/>
                <a:uLnTx/>
                <a:uFillTx/>
                <a:latin typeface="黑体"/>
                <a:ea typeface="黑体"/>
                <a:cs typeface="+mn-cs"/>
              </a:endParaRPr>
            </a:p>
          </p:txBody>
        </p:sp>
      </p:grpSp>
      <p:grpSp>
        <p:nvGrpSpPr>
          <p:cNvPr id="29" name="组合 28"/>
          <p:cNvGrpSpPr/>
          <p:nvPr/>
        </p:nvGrpSpPr>
        <p:grpSpPr>
          <a:xfrm>
            <a:off x="6084168" y="2492896"/>
            <a:ext cx="1693457" cy="2880320"/>
            <a:chOff x="850412" y="1772816"/>
            <a:chExt cx="1777372" cy="2880320"/>
          </a:xfrm>
        </p:grpSpPr>
        <p:sp>
          <p:nvSpPr>
            <p:cNvPr id="30" name="矩形 29"/>
            <p:cNvSpPr/>
            <p:nvPr/>
          </p:nvSpPr>
          <p:spPr>
            <a:xfrm>
              <a:off x="850413" y="1772816"/>
              <a:ext cx="1777371" cy="2304256"/>
            </a:xfrm>
            <a:prstGeom prst="rect">
              <a:avLst/>
            </a:prstGeom>
            <a:solidFill>
              <a:srgbClr val="0F6FC6"/>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0" b="0" i="0" u="none" strike="noStrike" kern="0" cap="none" spc="0" normalizeH="0" baseline="0" noProof="0" dirty="0" smtClean="0">
                  <a:ln>
                    <a:noFill/>
                  </a:ln>
                  <a:solidFill>
                    <a:sysClr val="window" lastClr="FFFFFF"/>
                  </a:solidFill>
                  <a:effectLst/>
                  <a:uLnTx/>
                  <a:uFillTx/>
                  <a:latin typeface="黑体"/>
                  <a:ea typeface="黑体"/>
                  <a:cs typeface="+mn-cs"/>
                </a:rPr>
                <a:t>72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 lastClr="FFFFFF"/>
                  </a:solidFill>
                  <a:effectLst/>
                  <a:uLnTx/>
                  <a:uFillTx/>
                  <a:latin typeface="黑体"/>
                  <a:ea typeface="黑体"/>
                  <a:cs typeface="+mn-cs"/>
                </a:rPr>
                <a:t>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ysClr val="window" lastClr="FFFFFF"/>
                  </a:solidFill>
                  <a:effectLst/>
                  <a:uLnTx/>
                  <a:uFillTx/>
                  <a:latin typeface="黑体"/>
                  <a:ea typeface="黑体"/>
                  <a:cs typeface="+mn-cs"/>
                </a:rPr>
                <a:t>总容量</a:t>
              </a:r>
              <a:endParaRPr kumimoji="0" lang="en-US" altLang="zh-CN" sz="2000" b="0" i="0" u="none" strike="noStrike" kern="0" cap="none" spc="0" normalizeH="0" baseline="0" noProof="0" dirty="0" smtClean="0">
                <a:ln>
                  <a:noFill/>
                </a:ln>
                <a:solidFill>
                  <a:sysClr val="window" lastClr="FFFFFF"/>
                </a:solidFill>
                <a:effectLst/>
                <a:uLnTx/>
                <a:uFillTx/>
                <a:latin typeface="黑体"/>
                <a:ea typeface="黑体"/>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sysClr val="window" lastClr="FFFFFF"/>
                </a:solidFill>
                <a:effectLst/>
                <a:uLnTx/>
                <a:uFillTx/>
                <a:latin typeface="黑体"/>
                <a:ea typeface="黑体"/>
                <a:cs typeface="+mn-cs"/>
              </a:endParaRPr>
            </a:p>
          </p:txBody>
        </p:sp>
        <p:sp>
          <p:nvSpPr>
            <p:cNvPr id="31" name="矩形 30"/>
            <p:cNvSpPr/>
            <p:nvPr/>
          </p:nvSpPr>
          <p:spPr>
            <a:xfrm>
              <a:off x="850412" y="4077072"/>
              <a:ext cx="1777371" cy="576064"/>
            </a:xfrm>
            <a:prstGeom prst="rect">
              <a:avLst/>
            </a:prstGeom>
            <a:solidFill>
              <a:srgbClr val="A5C249"/>
            </a:solidFill>
            <a:ln w="285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a:ea typeface="黑体"/>
                  <a:cs typeface="+mn-cs"/>
                </a:rPr>
                <a:t>数字资源</a:t>
              </a:r>
              <a:endParaRPr kumimoji="0" lang="zh-CN" altLang="en-US" sz="2800" b="0" i="0" u="none" strike="noStrike" kern="0" cap="none" spc="0" normalizeH="0" baseline="0" noProof="0" dirty="0">
                <a:ln>
                  <a:noFill/>
                </a:ln>
                <a:solidFill>
                  <a:sysClr val="window" lastClr="FFFFFF"/>
                </a:solidFill>
                <a:effectLst/>
                <a:uLnTx/>
                <a:uFillTx/>
                <a:latin typeface="黑体"/>
                <a:ea typeface="黑体"/>
                <a:cs typeface="+mn-cs"/>
              </a:endParaRPr>
            </a:p>
          </p:txBody>
        </p:sp>
      </p:grpSp>
      <p:sp>
        <p:nvSpPr>
          <p:cNvPr id="41"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一、电子文献资源</a:t>
            </a:r>
            <a:endParaRPr lang="zh-CN" altLang="en-US" sz="3200" b="1"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88925" y="290513"/>
            <a:ext cx="4859338" cy="936625"/>
            <a:chOff x="288925" y="290513"/>
            <a:chExt cx="4859338" cy="936625"/>
          </a:xfrm>
        </p:grpSpPr>
        <p:grpSp>
          <p:nvGrpSpPr>
            <p:cNvPr id="43" name="组合 8"/>
            <p:cNvGrpSpPr>
              <a:grpSpLocks/>
            </p:cNvGrpSpPr>
            <p:nvPr/>
          </p:nvGrpSpPr>
          <p:grpSpPr bwMode="auto">
            <a:xfrm>
              <a:off x="288925" y="290513"/>
              <a:ext cx="4859338" cy="936625"/>
              <a:chOff x="289620" y="290612"/>
              <a:chExt cx="4430161" cy="936104"/>
            </a:xfrm>
          </p:grpSpPr>
          <p:grpSp>
            <p:nvGrpSpPr>
              <p:cNvPr id="45" name="组合 58"/>
              <p:cNvGrpSpPr>
                <a:grpSpLocks/>
              </p:cNvGrpSpPr>
              <p:nvPr/>
            </p:nvGrpSpPr>
            <p:grpSpPr bwMode="auto">
              <a:xfrm>
                <a:off x="289620" y="290612"/>
                <a:ext cx="4430161" cy="936104"/>
                <a:chOff x="289620" y="290612"/>
                <a:chExt cx="4430161" cy="936104"/>
              </a:xfrm>
            </p:grpSpPr>
            <p:sp>
              <p:nvSpPr>
                <p:cNvPr id="47" name="椭圆 46"/>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8" name="圆角矩形 47"/>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9" name="圆角矩形 48"/>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信息化教学手段</a:t>
                  </a:r>
                  <a:endParaRPr lang="zh-CN" altLang="en-US" sz="2800" b="1" dirty="0">
                    <a:solidFill>
                      <a:schemeClr val="tx1"/>
                    </a:solidFill>
                    <a:latin typeface="黑体" pitchFamily="2" charset="-122"/>
                    <a:ea typeface="黑体" pitchFamily="2" charset="-122"/>
                  </a:endParaRPr>
                </a:p>
              </p:txBody>
            </p:sp>
          </p:grpSp>
          <p:sp>
            <p:nvSpPr>
              <p:cNvPr id="46"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44"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5</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7025541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srcRect b="12480"/>
          <a:stretch/>
        </p:blipFill>
        <p:spPr>
          <a:xfrm>
            <a:off x="5803864" y="2561663"/>
            <a:ext cx="2737447" cy="2160239"/>
          </a:xfrm>
          <a:prstGeom prst="rect">
            <a:avLst/>
          </a:prstGeom>
          <a:noFill/>
          <a:ln w="9525">
            <a:solidFill>
              <a:srgbClr val="0070C0"/>
            </a:solidFill>
            <a:miter lim="800000"/>
            <a:headEnd/>
            <a:tailEnd/>
          </a:ln>
        </p:spPr>
      </p:pic>
      <p:pic>
        <p:nvPicPr>
          <p:cNvPr id="33"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6" t="7749" r="38356" b="34139"/>
          <a:stretch/>
        </p:blipFill>
        <p:spPr bwMode="auto">
          <a:xfrm>
            <a:off x="179512" y="2564904"/>
            <a:ext cx="2736304" cy="216024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79512" y="4725144"/>
            <a:ext cx="2736304" cy="648000"/>
          </a:xfrm>
          <a:prstGeom prst="rect">
            <a:avLst/>
          </a:prstGeom>
          <a:solidFill>
            <a:srgbClr val="A5C249"/>
          </a:solidFill>
          <a:ln w="28575" cap="flat" cmpd="sng" algn="ctr">
            <a:solidFill>
              <a:srgbClr val="A5C24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800" b="0" i="0" u="none" strike="noStrike" kern="0" cap="none" spc="0" normalizeH="0" baseline="0">
                <a:ln>
                  <a:noFill/>
                </a:ln>
                <a:solidFill>
                  <a:sysClr val="window" lastClr="FFFFFF"/>
                </a:solidFill>
                <a:effectLst/>
                <a:uLnTx/>
                <a:uFillTx/>
                <a:latin typeface="黑体"/>
                <a:ea typeface="黑体"/>
              </a:defRPr>
            </a:lvl1pPr>
          </a:lstStyle>
          <a:p>
            <a:r>
              <a:rPr lang="zh-CN" altLang="en-US" sz="2000" dirty="0" smtClean="0"/>
              <a:t>爱课程网</a:t>
            </a:r>
            <a:endParaRPr lang="zh-CN" altLang="en-US" dirty="0"/>
          </a:p>
        </p:txBody>
      </p:sp>
      <p:sp>
        <p:nvSpPr>
          <p:cNvPr id="36" name="TextBox 33"/>
          <p:cNvSpPr txBox="1"/>
          <p:nvPr/>
        </p:nvSpPr>
        <p:spPr>
          <a:xfrm>
            <a:off x="2987824" y="4725144"/>
            <a:ext cx="2736304" cy="648000"/>
          </a:xfrm>
          <a:prstGeom prst="rect">
            <a:avLst/>
          </a:prstGeom>
          <a:solidFill>
            <a:srgbClr val="A5C249"/>
          </a:solidFill>
          <a:ln w="28575" cap="flat" cmpd="sng" algn="ctr">
            <a:solidFill>
              <a:srgbClr val="A5C24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000" b="0" i="0" u="none" strike="noStrike" kern="0" cap="none" spc="0" normalizeH="0" baseline="0">
                <a:ln>
                  <a:noFill/>
                </a:ln>
                <a:solidFill>
                  <a:sysClr val="window" lastClr="FFFFFF"/>
                </a:solidFill>
                <a:effectLst/>
                <a:uLnTx/>
                <a:uFillTx/>
                <a:latin typeface="黑体"/>
                <a:ea typeface="黑体"/>
              </a:defRPr>
            </a:lvl1pPr>
          </a:lstStyle>
          <a:p>
            <a:r>
              <a:rPr lang="zh-CN" altLang="en-US" dirty="0"/>
              <a:t> 视频资源网</a:t>
            </a:r>
          </a:p>
        </p:txBody>
      </p:sp>
      <p:sp>
        <p:nvSpPr>
          <p:cNvPr id="3" name="矩形 2"/>
          <p:cNvSpPr/>
          <p:nvPr/>
        </p:nvSpPr>
        <p:spPr>
          <a:xfrm>
            <a:off x="1547664" y="4078813"/>
            <a:ext cx="1354858" cy="646331"/>
          </a:xfrm>
          <a:prstGeom prst="rect">
            <a:avLst/>
          </a:prstGeom>
        </p:spPr>
        <p:txBody>
          <a:bodyPr wrap="none">
            <a:spAutoFit/>
          </a:bodyPr>
          <a:lstStyle/>
          <a:p>
            <a:r>
              <a:rPr lang="en-US" altLang="zh-CN" sz="3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3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门 </a:t>
            </a:r>
          </a:p>
        </p:txBody>
      </p:sp>
      <p:pic>
        <p:nvPicPr>
          <p:cNvPr id="4" name="图片 3"/>
          <p:cNvPicPr>
            <a:picLocks noChangeAspect="1"/>
          </p:cNvPicPr>
          <p:nvPr/>
        </p:nvPicPr>
        <p:blipFill rotWithShape="1">
          <a:blip r:embed="rId5" cstate="print"/>
          <a:srcRect r="25490" b="44532"/>
          <a:stretch/>
        </p:blipFill>
        <p:spPr>
          <a:xfrm>
            <a:off x="2987825" y="2567243"/>
            <a:ext cx="2736303" cy="2157902"/>
          </a:xfrm>
          <a:prstGeom prst="rect">
            <a:avLst/>
          </a:prstGeom>
          <a:noFill/>
          <a:ln w="9525">
            <a:solidFill>
              <a:srgbClr val="0070C0"/>
            </a:solidFill>
            <a:miter lim="800000"/>
            <a:headEnd/>
            <a:tailEnd/>
          </a:ln>
        </p:spPr>
      </p:pic>
      <p:sp>
        <p:nvSpPr>
          <p:cNvPr id="37" name="矩形 36"/>
          <p:cNvSpPr/>
          <p:nvPr/>
        </p:nvSpPr>
        <p:spPr>
          <a:xfrm>
            <a:off x="4155943" y="4078813"/>
            <a:ext cx="1640193" cy="646331"/>
          </a:xfrm>
          <a:prstGeom prst="rect">
            <a:avLst/>
          </a:prstGeom>
        </p:spPr>
        <p:txBody>
          <a:bodyPr wrap="none">
            <a:spAutoFit/>
          </a:bodyPr>
          <a:lstStyle/>
          <a:p>
            <a:r>
              <a:rPr lang="en-US" altLang="zh-CN" sz="36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747</a:t>
            </a:r>
            <a:r>
              <a:rPr lang="zh-CN" altLang="en-US" sz="36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部 </a:t>
            </a:r>
            <a:endParaRPr lang="zh-CN" altLang="en-US" sz="3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8" name="TextBox 33"/>
          <p:cNvSpPr txBox="1"/>
          <p:nvPr/>
        </p:nvSpPr>
        <p:spPr>
          <a:xfrm>
            <a:off x="5797279" y="4725144"/>
            <a:ext cx="2736304" cy="648000"/>
          </a:xfrm>
          <a:prstGeom prst="rect">
            <a:avLst/>
          </a:prstGeom>
          <a:solidFill>
            <a:srgbClr val="A5C249"/>
          </a:solidFill>
          <a:ln w="28575" cap="flat" cmpd="sng" algn="ctr">
            <a:solidFill>
              <a:srgbClr val="A5C24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marR="0" lvl="0" indent="0" algn="ctr" defTabSz="914400" eaLnBrk="1" fontAlgn="auto" latinLnBrk="0" hangingPunct="1">
              <a:lnSpc>
                <a:spcPct val="100000"/>
              </a:lnSpc>
              <a:spcBef>
                <a:spcPts val="0"/>
              </a:spcBef>
              <a:spcAft>
                <a:spcPts val="0"/>
              </a:spcAft>
              <a:buClrTx/>
              <a:buSzTx/>
              <a:buFontTx/>
              <a:buNone/>
              <a:tabLst/>
              <a:defRPr kumimoji="0" sz="2000" b="0" i="0" u="none" strike="noStrike" kern="0" cap="none" spc="0" normalizeH="0" baseline="0">
                <a:ln>
                  <a:noFill/>
                </a:ln>
                <a:solidFill>
                  <a:sysClr val="window" lastClr="FFFFFF"/>
                </a:solidFill>
                <a:effectLst/>
                <a:uLnTx/>
                <a:uFillTx/>
                <a:latin typeface="黑体"/>
                <a:ea typeface="黑体"/>
              </a:defRPr>
            </a:lvl1pPr>
          </a:lstStyle>
          <a:p>
            <a:r>
              <a:rPr lang="zh-CN" altLang="en-US" dirty="0"/>
              <a:t> </a:t>
            </a:r>
            <a:r>
              <a:rPr lang="zh-CN" altLang="en-US" dirty="0" smtClean="0"/>
              <a:t>卓越课程</a:t>
            </a:r>
            <a:endParaRPr lang="zh-CN" altLang="en-US" dirty="0"/>
          </a:p>
        </p:txBody>
      </p:sp>
      <p:sp>
        <p:nvSpPr>
          <p:cNvPr id="40" name="矩形 39"/>
          <p:cNvSpPr/>
          <p:nvPr/>
        </p:nvSpPr>
        <p:spPr>
          <a:xfrm>
            <a:off x="7155780" y="4075571"/>
            <a:ext cx="1354858" cy="646331"/>
          </a:xfrm>
          <a:prstGeom prst="rect">
            <a:avLst/>
          </a:prstGeom>
        </p:spPr>
        <p:txBody>
          <a:bodyPr wrap="none">
            <a:spAutoFit/>
          </a:bodyPr>
          <a:lstStyle/>
          <a:p>
            <a:r>
              <a:rPr lang="en-US" altLang="zh-CN" sz="36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a:t>
            </a:r>
            <a:r>
              <a:rPr lang="zh-CN" altLang="en-US" sz="36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门 </a:t>
            </a:r>
            <a:endParaRPr lang="zh-CN" altLang="en-US" sz="3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二、优质课程资源</a:t>
            </a:r>
            <a:endParaRPr lang="zh-CN" altLang="en-US" sz="3200" b="1" dirty="0">
              <a:latin typeface="微软雅黑" panose="020B0503020204020204" pitchFamily="34" charset="-122"/>
              <a:ea typeface="微软雅黑" panose="020B0503020204020204" pitchFamily="34" charset="-122"/>
            </a:endParaRPr>
          </a:p>
        </p:txBody>
      </p:sp>
      <p:grpSp>
        <p:nvGrpSpPr>
          <p:cNvPr id="21" name="组合 20"/>
          <p:cNvGrpSpPr/>
          <p:nvPr/>
        </p:nvGrpSpPr>
        <p:grpSpPr>
          <a:xfrm>
            <a:off x="288925" y="290513"/>
            <a:ext cx="4859338" cy="936625"/>
            <a:chOff x="288925" y="290513"/>
            <a:chExt cx="4859338" cy="936625"/>
          </a:xfrm>
        </p:grpSpPr>
        <p:grpSp>
          <p:nvGrpSpPr>
            <p:cNvPr id="22" name="组合 8"/>
            <p:cNvGrpSpPr>
              <a:grpSpLocks/>
            </p:cNvGrpSpPr>
            <p:nvPr/>
          </p:nvGrpSpPr>
          <p:grpSpPr bwMode="auto">
            <a:xfrm>
              <a:off x="288925" y="290513"/>
              <a:ext cx="4859338" cy="936625"/>
              <a:chOff x="289620" y="290612"/>
              <a:chExt cx="4430161" cy="936104"/>
            </a:xfrm>
          </p:grpSpPr>
          <p:grpSp>
            <p:nvGrpSpPr>
              <p:cNvPr id="24" name="组合 58"/>
              <p:cNvGrpSpPr>
                <a:grpSpLocks/>
              </p:cNvGrpSpPr>
              <p:nvPr/>
            </p:nvGrpSpPr>
            <p:grpSpPr bwMode="auto">
              <a:xfrm>
                <a:off x="289620" y="290612"/>
                <a:ext cx="4430161" cy="936104"/>
                <a:chOff x="289620" y="290612"/>
                <a:chExt cx="4430161" cy="936104"/>
              </a:xfrm>
            </p:grpSpPr>
            <p:sp>
              <p:nvSpPr>
                <p:cNvPr id="26" name="椭圆 25"/>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7" name="圆角矩形 26"/>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圆角矩形 27"/>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信息化教学手段</a:t>
                  </a:r>
                  <a:endParaRPr lang="zh-CN" altLang="en-US" sz="2800" b="1" dirty="0">
                    <a:solidFill>
                      <a:schemeClr val="tx1"/>
                    </a:solidFill>
                    <a:latin typeface="黑体" pitchFamily="2" charset="-122"/>
                    <a:ea typeface="黑体" pitchFamily="2" charset="-122"/>
                  </a:endParaRPr>
                </a:p>
              </p:txBody>
            </p:sp>
          </p:grpSp>
          <p:sp>
            <p:nvSpPr>
              <p:cNvPr id="25"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3"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5</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1517401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5" y="2100424"/>
            <a:ext cx="4498902" cy="1838451"/>
          </a:xfrm>
          <a:prstGeom prst="rect">
            <a:avLst/>
          </a:prstGeom>
        </p:spPr>
      </p:pic>
      <p:pic>
        <p:nvPicPr>
          <p:cNvPr id="7" name="图片 6"/>
          <p:cNvPicPr>
            <a:picLocks noChangeAspect="1"/>
          </p:cNvPicPr>
          <p:nvPr/>
        </p:nvPicPr>
        <p:blipFill>
          <a:blip r:embed="rId4" cstate="print"/>
          <a:stretch>
            <a:fillRect/>
          </a:stretch>
        </p:blipFill>
        <p:spPr>
          <a:xfrm>
            <a:off x="4211960" y="3573481"/>
            <a:ext cx="4275580" cy="2477359"/>
          </a:xfrm>
          <a:prstGeom prst="rect">
            <a:avLst/>
          </a:prstGeom>
        </p:spPr>
      </p:pic>
      <p:sp>
        <p:nvSpPr>
          <p:cNvPr id="23" name="TextBox 24"/>
          <p:cNvSpPr txBox="1"/>
          <p:nvPr/>
        </p:nvSpPr>
        <p:spPr>
          <a:xfrm>
            <a:off x="4930843" y="1797586"/>
            <a:ext cx="4185761" cy="830997"/>
          </a:xfrm>
          <a:prstGeom prst="rect">
            <a:avLst/>
          </a:prstGeom>
          <a:noFill/>
        </p:spPr>
        <p:txBody>
          <a:bodyPr wrap="none" rtlCol="0">
            <a:spAutoFit/>
          </a:bodyPr>
          <a:lstStyle/>
          <a:p>
            <a:r>
              <a:rPr lang="zh-CN" altLang="en-US" sz="2400" dirty="0" smtClean="0">
                <a:latin typeface="黑体" pitchFamily="49" charset="-122"/>
                <a:ea typeface="黑体" pitchFamily="49" charset="-122"/>
              </a:rPr>
              <a:t>“东西部高校课程共享联盟”</a:t>
            </a:r>
            <a:endParaRPr lang="en-US" altLang="zh-CN" sz="2400" dirty="0" smtClean="0">
              <a:latin typeface="黑体" pitchFamily="49" charset="-122"/>
              <a:ea typeface="黑体" pitchFamily="49" charset="-122"/>
            </a:endParaRPr>
          </a:p>
          <a:p>
            <a:r>
              <a:rPr lang="zh-CN" altLang="en-US" sz="2400" dirty="0" smtClean="0">
                <a:latin typeface="黑体" pitchFamily="49" charset="-122"/>
                <a:ea typeface="黑体" pitchFamily="49" charset="-122"/>
              </a:rPr>
              <a:t>成员单位</a:t>
            </a:r>
          </a:p>
        </p:txBody>
      </p:sp>
      <p:sp>
        <p:nvSpPr>
          <p:cNvPr id="24" name="TextBox 24"/>
          <p:cNvSpPr txBox="1"/>
          <p:nvPr/>
        </p:nvSpPr>
        <p:spPr>
          <a:xfrm>
            <a:off x="493343" y="4451085"/>
            <a:ext cx="3570208" cy="1200329"/>
          </a:xfrm>
          <a:prstGeom prst="rect">
            <a:avLst/>
          </a:prstGeom>
          <a:noFill/>
        </p:spPr>
        <p:txBody>
          <a:bodyPr wrap="none" rtlCol="0">
            <a:spAutoFit/>
          </a:bodyPr>
          <a:lstStyle/>
          <a:p>
            <a:r>
              <a:rPr lang="zh-CN" altLang="en-US" sz="2400" dirty="0" smtClean="0">
                <a:latin typeface="黑体" pitchFamily="49" charset="-122"/>
                <a:ea typeface="黑体" pitchFamily="49" charset="-122"/>
              </a:rPr>
              <a:t>建有自主的</a:t>
            </a:r>
            <a:endParaRPr lang="en-US" altLang="zh-CN" sz="2400" dirty="0" smtClean="0">
              <a:latin typeface="黑体" pitchFamily="49" charset="-122"/>
              <a:ea typeface="黑体" pitchFamily="49" charset="-122"/>
            </a:endParaRPr>
          </a:p>
          <a:p>
            <a:r>
              <a:rPr lang="zh-CN" altLang="en-US" sz="2400" dirty="0" smtClean="0">
                <a:latin typeface="黑体" pitchFamily="49" charset="-122"/>
                <a:ea typeface="黑体" pitchFamily="49" charset="-122"/>
              </a:rPr>
              <a:t>“网络教学综合平台”</a:t>
            </a:r>
            <a:endParaRPr lang="en-US" altLang="zh-CN" sz="2400" dirty="0" smtClean="0">
              <a:latin typeface="黑体" pitchFamily="49" charset="-122"/>
              <a:ea typeface="黑体" pitchFamily="49" charset="-122"/>
            </a:endParaRPr>
          </a:p>
          <a:p>
            <a:r>
              <a:rPr lang="zh-CN" altLang="en-US" sz="2400" dirty="0" smtClean="0">
                <a:latin typeface="黑体" pitchFamily="49" charset="-122"/>
                <a:ea typeface="黑体" pitchFamily="49" charset="-122"/>
              </a:rPr>
              <a:t>所有课程皆同步至此平台</a:t>
            </a:r>
          </a:p>
        </p:txBody>
      </p:sp>
      <p:sp>
        <p:nvSpPr>
          <p:cNvPr id="15"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三、</a:t>
            </a:r>
            <a:r>
              <a:rPr lang="en-US" altLang="zh-CN" sz="3200" b="1" dirty="0" smtClean="0">
                <a:latin typeface="微软雅黑" panose="020B0503020204020204" pitchFamily="34" charset="-122"/>
                <a:ea typeface="微软雅黑" panose="020B0503020204020204" pitchFamily="34" charset="-122"/>
              </a:rPr>
              <a:t>MOOC</a:t>
            </a:r>
            <a:endParaRPr lang="zh-CN" altLang="en-US" sz="3200" b="1"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88925" y="290513"/>
            <a:ext cx="4859338" cy="936625"/>
            <a:chOff x="288925" y="290513"/>
            <a:chExt cx="4859338" cy="936625"/>
          </a:xfrm>
        </p:grpSpPr>
        <p:grpSp>
          <p:nvGrpSpPr>
            <p:cNvPr id="17" name="组合 8"/>
            <p:cNvGrpSpPr>
              <a:grpSpLocks/>
            </p:cNvGrpSpPr>
            <p:nvPr/>
          </p:nvGrpSpPr>
          <p:grpSpPr bwMode="auto">
            <a:xfrm>
              <a:off x="288925" y="290513"/>
              <a:ext cx="4859338" cy="936625"/>
              <a:chOff x="289620" y="290612"/>
              <a:chExt cx="4430161" cy="936104"/>
            </a:xfrm>
          </p:grpSpPr>
          <p:grpSp>
            <p:nvGrpSpPr>
              <p:cNvPr id="19" name="组合 58"/>
              <p:cNvGrpSpPr>
                <a:grpSpLocks/>
              </p:cNvGrpSpPr>
              <p:nvPr/>
            </p:nvGrpSpPr>
            <p:grpSpPr bwMode="auto">
              <a:xfrm>
                <a:off x="289620" y="290612"/>
                <a:ext cx="4430161" cy="936104"/>
                <a:chOff x="289620" y="290612"/>
                <a:chExt cx="4430161" cy="936104"/>
              </a:xfrm>
            </p:grpSpPr>
            <p:sp>
              <p:nvSpPr>
                <p:cNvPr id="21" name="椭圆 20"/>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2" name="圆角矩形 21"/>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圆角矩形 32"/>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信息化教学手段</a:t>
                  </a:r>
                  <a:endParaRPr lang="zh-CN" altLang="en-US" sz="2800" b="1" dirty="0">
                    <a:solidFill>
                      <a:schemeClr val="tx1"/>
                    </a:solidFill>
                    <a:latin typeface="黑体" pitchFamily="2" charset="-122"/>
                    <a:ea typeface="黑体" pitchFamily="2" charset="-122"/>
                  </a:endParaRPr>
                </a:p>
              </p:txBody>
            </p:sp>
          </p:grpSp>
          <p:sp>
            <p:nvSpPr>
              <p:cNvPr id="20"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18"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5</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679627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85" b="20464"/>
          <a:stretch/>
        </p:blipFill>
        <p:spPr bwMode="auto">
          <a:xfrm>
            <a:off x="0" y="1890365"/>
            <a:ext cx="9144000" cy="3554859"/>
          </a:xfrm>
          <a:prstGeom prst="rect">
            <a:avLst/>
          </a:prstGeom>
          <a:noFill/>
          <a:ln>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矩形 22"/>
          <p:cNvSpPr/>
          <p:nvPr/>
        </p:nvSpPr>
        <p:spPr>
          <a:xfrm>
            <a:off x="528495" y="5188602"/>
            <a:ext cx="2855324" cy="9132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smtClean="0">
              <a:latin typeface="微软雅黑" panose="020B0503020204020204" pitchFamily="34" charset="-122"/>
              <a:ea typeface="微软雅黑" panose="020B0503020204020204" pitchFamily="34" charset="-122"/>
            </a:endParaRPr>
          </a:p>
        </p:txBody>
      </p:sp>
      <p:sp>
        <p:nvSpPr>
          <p:cNvPr id="24" name="矩形 23"/>
          <p:cNvSpPr/>
          <p:nvPr/>
        </p:nvSpPr>
        <p:spPr>
          <a:xfrm>
            <a:off x="528495" y="1730353"/>
            <a:ext cx="2855324" cy="345525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4000" b="1" dirty="0" smtClean="0">
                <a:solidFill>
                  <a:schemeClr val="bg2"/>
                </a:solidFill>
                <a:latin typeface="微软雅黑" panose="020B0503020204020204" pitchFamily="34" charset="-122"/>
                <a:ea typeface="微软雅黑" panose="020B0503020204020204" pitchFamily="34" charset="-122"/>
              </a:rPr>
              <a:t>信息素养</a:t>
            </a:r>
            <a:endParaRPr lang="en-US" altLang="zh-CN" sz="1100" b="1" dirty="0" smtClean="0">
              <a:solidFill>
                <a:schemeClr val="bg2"/>
              </a:solidFill>
              <a:latin typeface="微软雅黑" panose="020B0503020204020204" pitchFamily="34" charset="-122"/>
              <a:ea typeface="微软雅黑" panose="020B0503020204020204" pitchFamily="34" charset="-122"/>
            </a:endParaRPr>
          </a:p>
          <a:p>
            <a:pPr>
              <a:spcBef>
                <a:spcPts val="1200"/>
              </a:spcBef>
            </a:pPr>
            <a:r>
              <a:rPr lang="zh-CN" altLang="en-US" sz="2800" b="1" dirty="0" smtClean="0">
                <a:solidFill>
                  <a:schemeClr val="bg2"/>
                </a:solidFill>
                <a:latin typeface="微软雅黑" panose="020B0503020204020204" pitchFamily="34" charset="-122"/>
                <a:ea typeface="微软雅黑" panose="020B0503020204020204" pitchFamily="34" charset="-122"/>
              </a:rPr>
              <a:t>    师生</a:t>
            </a:r>
            <a:r>
              <a:rPr lang="zh-CN" altLang="en-US" sz="2800" b="1" dirty="0">
                <a:solidFill>
                  <a:schemeClr val="bg2"/>
                </a:solidFill>
                <a:latin typeface="微软雅黑" panose="020B0503020204020204" pitchFamily="34" charset="-122"/>
                <a:ea typeface="微软雅黑" panose="020B0503020204020204" pitchFamily="34" charset="-122"/>
              </a:rPr>
              <a:t>对于信息化系统和</a:t>
            </a:r>
            <a:r>
              <a:rPr lang="zh-CN" altLang="en-US" sz="2800" b="1" dirty="0" smtClean="0">
                <a:solidFill>
                  <a:schemeClr val="bg2"/>
                </a:solidFill>
                <a:latin typeface="微软雅黑" panose="020B0503020204020204" pitchFamily="34" charset="-122"/>
                <a:ea typeface="微软雅黑" panose="020B0503020204020204" pitchFamily="34" charset="-122"/>
              </a:rPr>
              <a:t>工具，  </a:t>
            </a:r>
            <a:r>
              <a:rPr lang="zh-CN" altLang="en-US" sz="2800" b="1" dirty="0">
                <a:solidFill>
                  <a:schemeClr val="bg2"/>
                </a:solidFill>
                <a:latin typeface="微软雅黑" panose="020B0503020204020204" pitchFamily="34" charset="-122"/>
                <a:ea typeface="微软雅黑" panose="020B0503020204020204" pitchFamily="34" charset="-122"/>
              </a:rPr>
              <a:t>能</a:t>
            </a:r>
            <a:r>
              <a:rPr lang="zh-CN" altLang="en-US" sz="2800" b="1" dirty="0" smtClean="0">
                <a:solidFill>
                  <a:schemeClr val="bg2"/>
                </a:solidFill>
                <a:latin typeface="微软雅黑" panose="020B0503020204020204" pitchFamily="34" charset="-122"/>
                <a:ea typeface="微软雅黑" panose="020B0503020204020204" pitchFamily="34" charset="-122"/>
              </a:rPr>
              <a:t>用、会用、 </a:t>
            </a:r>
            <a:r>
              <a:rPr lang="zh-CN" altLang="en-US" sz="2800" b="1" dirty="0">
                <a:solidFill>
                  <a:schemeClr val="bg2"/>
                </a:solidFill>
                <a:latin typeface="微软雅黑" panose="020B0503020204020204" pitchFamily="34" charset="-122"/>
                <a:ea typeface="微软雅黑" panose="020B0503020204020204" pitchFamily="34" charset="-122"/>
              </a:rPr>
              <a:t>愿</a:t>
            </a:r>
            <a:r>
              <a:rPr lang="zh-CN" altLang="en-US" sz="2800" b="1" dirty="0" smtClean="0">
                <a:solidFill>
                  <a:schemeClr val="bg2"/>
                </a:solidFill>
                <a:latin typeface="微软雅黑" panose="020B0503020204020204" pitchFamily="34" charset="-122"/>
                <a:ea typeface="微软雅黑" panose="020B0503020204020204" pitchFamily="34" charset="-122"/>
              </a:rPr>
              <a:t>用、用好的能力。</a:t>
            </a:r>
            <a:endParaRPr lang="zh-CN" altLang="en-US" sz="2800" b="1" dirty="0">
              <a:solidFill>
                <a:schemeClr val="bg2"/>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88925" y="290513"/>
            <a:ext cx="4859338" cy="936625"/>
            <a:chOff x="288925" y="290513"/>
            <a:chExt cx="4859338" cy="936625"/>
          </a:xfrm>
        </p:grpSpPr>
        <p:grpSp>
          <p:nvGrpSpPr>
            <p:cNvPr id="8" name="组合 8"/>
            <p:cNvGrpSpPr>
              <a:grpSpLocks/>
            </p:cNvGrpSpPr>
            <p:nvPr/>
          </p:nvGrpSpPr>
          <p:grpSpPr bwMode="auto">
            <a:xfrm>
              <a:off x="288925" y="290513"/>
              <a:ext cx="4859338" cy="936625"/>
              <a:chOff x="289620" y="290612"/>
              <a:chExt cx="4430161" cy="936104"/>
            </a:xfrm>
          </p:grpSpPr>
          <p:grpSp>
            <p:nvGrpSpPr>
              <p:cNvPr id="10" name="组合 58"/>
              <p:cNvGrpSpPr>
                <a:grpSpLocks/>
              </p:cNvGrpSpPr>
              <p:nvPr/>
            </p:nvGrpSpPr>
            <p:grpSpPr bwMode="auto">
              <a:xfrm>
                <a:off x="289620" y="290612"/>
                <a:ext cx="4430161" cy="936104"/>
                <a:chOff x="289620" y="290612"/>
                <a:chExt cx="4430161" cy="936104"/>
              </a:xfrm>
            </p:grpSpPr>
            <p:sp>
              <p:nvSpPr>
                <p:cNvPr id="14" name="椭圆 13"/>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6" name="圆角矩形 15"/>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圆角矩形 16"/>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信息化素养</a:t>
                  </a:r>
                  <a:endParaRPr lang="zh-CN" altLang="en-US" sz="2800" b="1" dirty="0">
                    <a:solidFill>
                      <a:schemeClr val="tx1"/>
                    </a:solidFill>
                    <a:latin typeface="黑体" pitchFamily="2" charset="-122"/>
                    <a:ea typeface="黑体" pitchFamily="2" charset="-122"/>
                  </a:endParaRPr>
                </a:p>
              </p:txBody>
            </p:sp>
          </p:grpSp>
          <p:sp>
            <p:nvSpPr>
              <p:cNvPr id="13"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9"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6</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149884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288925" y="290513"/>
            <a:ext cx="4859338" cy="936625"/>
            <a:chOff x="288925" y="290513"/>
            <a:chExt cx="4859338" cy="936625"/>
          </a:xfrm>
        </p:grpSpPr>
        <p:grpSp>
          <p:nvGrpSpPr>
            <p:cNvPr id="53" name="组合 8"/>
            <p:cNvGrpSpPr>
              <a:grpSpLocks/>
            </p:cNvGrpSpPr>
            <p:nvPr/>
          </p:nvGrpSpPr>
          <p:grpSpPr bwMode="auto">
            <a:xfrm>
              <a:off x="288925" y="290513"/>
              <a:ext cx="4859338" cy="936625"/>
              <a:chOff x="289620" y="290612"/>
              <a:chExt cx="4430161" cy="936104"/>
            </a:xfrm>
          </p:grpSpPr>
          <p:grpSp>
            <p:nvGrpSpPr>
              <p:cNvPr id="55" name="组合 58"/>
              <p:cNvGrpSpPr>
                <a:grpSpLocks/>
              </p:cNvGrpSpPr>
              <p:nvPr/>
            </p:nvGrpSpPr>
            <p:grpSpPr bwMode="auto">
              <a:xfrm>
                <a:off x="289620" y="290612"/>
                <a:ext cx="4430161" cy="936104"/>
                <a:chOff x="289620" y="290612"/>
                <a:chExt cx="4430161" cy="936104"/>
              </a:xfrm>
            </p:grpSpPr>
            <p:sp>
              <p:nvSpPr>
                <p:cNvPr id="57" name="椭圆 56"/>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8" name="圆角矩形 57"/>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9" name="圆角矩形 58"/>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信息化素养</a:t>
                  </a:r>
                  <a:endParaRPr lang="zh-CN" altLang="en-US" sz="2800" b="1" dirty="0">
                    <a:solidFill>
                      <a:schemeClr val="tx1"/>
                    </a:solidFill>
                    <a:latin typeface="黑体" pitchFamily="2" charset="-122"/>
                    <a:ea typeface="黑体" pitchFamily="2" charset="-122"/>
                  </a:endParaRPr>
                </a:p>
              </p:txBody>
            </p:sp>
          </p:grpSp>
          <p:sp>
            <p:nvSpPr>
              <p:cNvPr id="56"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54"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6</a:t>
              </a:r>
              <a:endParaRPr lang="zh-CN" altLang="en-US" sz="4800" dirty="0">
                <a:solidFill>
                  <a:schemeClr val="bg1"/>
                </a:solidFill>
                <a:latin typeface="Calibri" panose="020F0502020204030204" pitchFamily="34" charset="0"/>
              </a:endParaRPr>
            </a:p>
          </p:txBody>
        </p:sp>
      </p:grpSp>
      <p:sp>
        <p:nvSpPr>
          <p:cNvPr id="60"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一、教师卓越计划</a:t>
            </a:r>
            <a:endParaRPr lang="zh-CN" altLang="en-US" sz="3200" b="1" dirty="0">
              <a:latin typeface="微软雅黑" panose="020B0503020204020204" pitchFamily="34" charset="-122"/>
              <a:ea typeface="微软雅黑" panose="020B0503020204020204" pitchFamily="34" charset="-122"/>
            </a:endParaRPr>
          </a:p>
        </p:txBody>
      </p:sp>
      <p:sp>
        <p:nvSpPr>
          <p:cNvPr id="61" name="矩形 7"/>
          <p:cNvSpPr>
            <a:spLocks noChangeArrowheads="1"/>
          </p:cNvSpPr>
          <p:nvPr/>
        </p:nvSpPr>
        <p:spPr bwMode="auto">
          <a:xfrm>
            <a:off x="3779912" y="2471221"/>
            <a:ext cx="1681806" cy="523220"/>
          </a:xfrm>
          <a:prstGeom prst="rect">
            <a:avLst/>
          </a:prstGeom>
          <a:solidFill>
            <a:srgbClr val="92D050"/>
          </a:solidFill>
          <a:ln>
            <a:noFill/>
          </a:ln>
          <a:extLst/>
        </p:spPr>
        <p:txBody>
          <a:bodyPr wrap="square">
            <a:spAutoFit/>
          </a:bodyPr>
          <a:lstStyle/>
          <a:p>
            <a:pPr algn="ctr"/>
            <a:r>
              <a:rPr lang="zh-CN" altLang="en-US" sz="2800" dirty="0">
                <a:latin typeface="黑体" pitchFamily="49" charset="-122"/>
                <a:ea typeface="黑体" pitchFamily="49" charset="-122"/>
              </a:rPr>
              <a:t>菜单式</a:t>
            </a:r>
          </a:p>
        </p:txBody>
      </p:sp>
      <p:sp>
        <p:nvSpPr>
          <p:cNvPr id="2" name="文本框 1"/>
          <p:cNvSpPr txBox="1"/>
          <p:nvPr/>
        </p:nvSpPr>
        <p:spPr>
          <a:xfrm>
            <a:off x="3632760" y="3058506"/>
            <a:ext cx="3775393"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教师信息技术培训课程</a:t>
            </a:r>
            <a:endParaRPr lang="zh-CN" altLang="en-US" sz="2800" dirty="0">
              <a:latin typeface="黑体" panose="02010609060101010101" pitchFamily="49" charset="-122"/>
              <a:ea typeface="黑体" panose="02010609060101010101" pitchFamily="49" charset="-122"/>
            </a:endParaRPr>
          </a:p>
        </p:txBody>
      </p:sp>
      <p:sp>
        <p:nvSpPr>
          <p:cNvPr id="62" name="矩形 7"/>
          <p:cNvSpPr>
            <a:spLocks noChangeArrowheads="1"/>
          </p:cNvSpPr>
          <p:nvPr/>
        </p:nvSpPr>
        <p:spPr bwMode="auto">
          <a:xfrm>
            <a:off x="3779912" y="3898188"/>
            <a:ext cx="1681806"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个性化</a:t>
            </a:r>
            <a:endParaRPr lang="zh-CN" altLang="en-US" sz="2800" dirty="0">
              <a:latin typeface="黑体" pitchFamily="49" charset="-122"/>
              <a:ea typeface="黑体" pitchFamily="49" charset="-122"/>
            </a:endParaRPr>
          </a:p>
        </p:txBody>
      </p:sp>
      <p:sp>
        <p:nvSpPr>
          <p:cNvPr id="63" name="文本框 62"/>
          <p:cNvSpPr txBox="1"/>
          <p:nvPr/>
        </p:nvSpPr>
        <p:spPr>
          <a:xfrm>
            <a:off x="3632760" y="4673892"/>
            <a:ext cx="5211683"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分层次和要求，开展针对性培训</a:t>
            </a:r>
            <a:endParaRPr lang="zh-CN" altLang="en-US" sz="2800" dirty="0">
              <a:latin typeface="黑体" panose="02010609060101010101" pitchFamily="49" charset="-122"/>
              <a:ea typeface="黑体" panose="02010609060101010101" pitchFamily="49" charset="-122"/>
            </a:endParaRPr>
          </a:p>
        </p:txBody>
      </p:sp>
      <p:sp>
        <p:nvSpPr>
          <p:cNvPr id="3" name="矩形 2"/>
          <p:cNvSpPr/>
          <p:nvPr/>
        </p:nvSpPr>
        <p:spPr>
          <a:xfrm>
            <a:off x="615633" y="2471221"/>
            <a:ext cx="2588215" cy="3262035"/>
          </a:xfrm>
          <a:prstGeom prst="rect">
            <a:avLst/>
          </a:prstGeom>
          <a:solidFill>
            <a:schemeClr val="bg1">
              <a:lumMod val="9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chemeClr val="tx1"/>
                </a:solidFill>
                <a:latin typeface="+mn-ea"/>
              </a:rPr>
              <a:t>江南大学</a:t>
            </a:r>
            <a:endParaRPr lang="en-US" altLang="zh-CN" sz="3600" dirty="0" smtClean="0">
              <a:solidFill>
                <a:schemeClr val="tx1"/>
              </a:solidFill>
              <a:latin typeface="+mn-ea"/>
            </a:endParaRPr>
          </a:p>
          <a:p>
            <a:pPr algn="ctr"/>
            <a:endParaRPr lang="en-US" altLang="zh-CN" sz="2800" dirty="0">
              <a:solidFill>
                <a:schemeClr val="tx1"/>
              </a:solidFill>
              <a:latin typeface="+mn-ea"/>
            </a:endParaRPr>
          </a:p>
          <a:p>
            <a:pPr algn="ctr"/>
            <a:r>
              <a:rPr lang="en-US" altLang="zh-CN" sz="2800" dirty="0" smtClean="0">
                <a:solidFill>
                  <a:schemeClr val="tx1"/>
                </a:solidFill>
                <a:latin typeface="+mn-ea"/>
              </a:rPr>
              <a:t>2011-2015</a:t>
            </a:r>
            <a:endParaRPr lang="en-US" altLang="zh-CN" sz="2800" dirty="0" smtClean="0">
              <a:solidFill>
                <a:schemeClr val="tx1"/>
              </a:solidFill>
              <a:latin typeface="+mn-ea"/>
            </a:endParaRPr>
          </a:p>
          <a:p>
            <a:pPr algn="ctr"/>
            <a:r>
              <a:rPr lang="zh-CN" altLang="en-US" sz="2800" dirty="0" smtClean="0">
                <a:solidFill>
                  <a:schemeClr val="tx1"/>
                </a:solidFill>
                <a:latin typeface="+mn-ea"/>
              </a:rPr>
              <a:t>教师卓越计划</a:t>
            </a:r>
            <a:endParaRPr lang="en-US" altLang="zh-CN" sz="2800" dirty="0" smtClean="0">
              <a:solidFill>
                <a:schemeClr val="tx1"/>
              </a:solidFill>
              <a:latin typeface="+mn-ea"/>
            </a:endParaRPr>
          </a:p>
          <a:p>
            <a:pPr algn="ctr"/>
            <a:endParaRPr lang="en-US" altLang="zh-CN" sz="2800" dirty="0">
              <a:solidFill>
                <a:schemeClr val="tx1"/>
              </a:solidFill>
              <a:latin typeface="+mn-ea"/>
            </a:endParaRPr>
          </a:p>
          <a:p>
            <a:pPr algn="ctr"/>
            <a:endParaRPr lang="zh-CN" altLang="en-US" sz="2800" dirty="0">
              <a:solidFill>
                <a:schemeClr val="tx1"/>
              </a:solidFill>
              <a:latin typeface="+mn-ea"/>
            </a:endParaRPr>
          </a:p>
        </p:txBody>
      </p:sp>
    </p:spTree>
    <p:extLst>
      <p:ext uri="{BB962C8B-B14F-4D97-AF65-F5344CB8AC3E}">
        <p14:creationId xmlns:p14="http://schemas.microsoft.com/office/powerpoint/2010/main" val="1511842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288925" y="290513"/>
            <a:ext cx="4859338" cy="936625"/>
            <a:chOff x="288925" y="290513"/>
            <a:chExt cx="4859338" cy="936625"/>
          </a:xfrm>
        </p:grpSpPr>
        <p:grpSp>
          <p:nvGrpSpPr>
            <p:cNvPr id="53" name="组合 8"/>
            <p:cNvGrpSpPr>
              <a:grpSpLocks/>
            </p:cNvGrpSpPr>
            <p:nvPr/>
          </p:nvGrpSpPr>
          <p:grpSpPr bwMode="auto">
            <a:xfrm>
              <a:off x="288925" y="290513"/>
              <a:ext cx="4859338" cy="936625"/>
              <a:chOff x="289620" y="290612"/>
              <a:chExt cx="4430161" cy="936104"/>
            </a:xfrm>
          </p:grpSpPr>
          <p:grpSp>
            <p:nvGrpSpPr>
              <p:cNvPr id="55" name="组合 58"/>
              <p:cNvGrpSpPr>
                <a:grpSpLocks/>
              </p:cNvGrpSpPr>
              <p:nvPr/>
            </p:nvGrpSpPr>
            <p:grpSpPr bwMode="auto">
              <a:xfrm>
                <a:off x="289620" y="290612"/>
                <a:ext cx="4430161" cy="936104"/>
                <a:chOff x="289620" y="290612"/>
                <a:chExt cx="4430161" cy="936104"/>
              </a:xfrm>
            </p:grpSpPr>
            <p:sp>
              <p:nvSpPr>
                <p:cNvPr id="57" name="椭圆 56"/>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8" name="圆角矩形 57"/>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9" name="圆角矩形 58"/>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信息化素养</a:t>
                  </a:r>
                  <a:endParaRPr lang="zh-CN" altLang="en-US" sz="2800" b="1" dirty="0">
                    <a:solidFill>
                      <a:schemeClr val="tx1"/>
                    </a:solidFill>
                    <a:latin typeface="黑体" pitchFamily="2" charset="-122"/>
                    <a:ea typeface="黑体" pitchFamily="2" charset="-122"/>
                  </a:endParaRPr>
                </a:p>
              </p:txBody>
            </p:sp>
          </p:grpSp>
          <p:sp>
            <p:nvSpPr>
              <p:cNvPr id="56"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54"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5</a:t>
              </a:r>
              <a:endParaRPr lang="zh-CN" altLang="en-US" sz="4800" dirty="0">
                <a:solidFill>
                  <a:schemeClr val="bg1"/>
                </a:solidFill>
                <a:latin typeface="Calibri" panose="020F0502020204030204" pitchFamily="34" charset="0"/>
              </a:endParaRPr>
            </a:p>
          </p:txBody>
        </p:sp>
      </p:grpSp>
      <p:sp>
        <p:nvSpPr>
          <p:cNvPr id="60" name="矩形 7"/>
          <p:cNvSpPr>
            <a:spLocks noChangeArrowheads="1"/>
          </p:cNvSpPr>
          <p:nvPr/>
        </p:nvSpPr>
        <p:spPr bwMode="auto">
          <a:xfrm>
            <a:off x="615633" y="1556792"/>
            <a:ext cx="6682024" cy="584775"/>
          </a:xfrm>
          <a:prstGeom prst="rect">
            <a:avLst/>
          </a:prstGeom>
          <a:noFill/>
          <a:ln>
            <a:noFill/>
          </a:ln>
          <a:extLst/>
        </p:spPr>
        <p:txBody>
          <a:bodyPr wrap="square">
            <a:spAutoFit/>
          </a:bodyPr>
          <a:lstStyle/>
          <a:p>
            <a:r>
              <a:rPr lang="zh-CN" altLang="en-US" sz="3200" b="1" dirty="0" smtClean="0">
                <a:latin typeface="微软雅黑" panose="020B0503020204020204" pitchFamily="34" charset="-122"/>
                <a:ea typeface="微软雅黑" panose="020B0503020204020204" pitchFamily="34" charset="-122"/>
              </a:rPr>
              <a:t>二、卓越课程计划</a:t>
            </a:r>
            <a:endParaRPr lang="zh-CN" altLang="en-US" sz="3200" b="1" dirty="0">
              <a:latin typeface="微软雅黑" panose="020B0503020204020204" pitchFamily="34" charset="-122"/>
              <a:ea typeface="微软雅黑" panose="020B0503020204020204" pitchFamily="34" charset="-122"/>
            </a:endParaRPr>
          </a:p>
        </p:txBody>
      </p:sp>
      <p:sp>
        <p:nvSpPr>
          <p:cNvPr id="61" name="矩形 7"/>
          <p:cNvSpPr>
            <a:spLocks noChangeArrowheads="1"/>
          </p:cNvSpPr>
          <p:nvPr/>
        </p:nvSpPr>
        <p:spPr bwMode="auto">
          <a:xfrm>
            <a:off x="3707904" y="2306449"/>
            <a:ext cx="1681806" cy="523220"/>
          </a:xfrm>
          <a:prstGeom prst="rect">
            <a:avLst/>
          </a:prstGeom>
          <a:solidFill>
            <a:srgbClr val="92D050"/>
          </a:solidFill>
          <a:ln>
            <a:noFill/>
          </a:ln>
          <a:extLst/>
        </p:spPr>
        <p:txBody>
          <a:bodyPr wrap="square">
            <a:spAutoFit/>
          </a:bodyPr>
          <a:lstStyle/>
          <a:p>
            <a:pPr algn="ctr"/>
            <a:r>
              <a:rPr lang="zh-CN" altLang="en-US" sz="2800" dirty="0" smtClean="0">
                <a:latin typeface="黑体" pitchFamily="49" charset="-122"/>
                <a:ea typeface="黑体" pitchFamily="49" charset="-122"/>
              </a:rPr>
              <a:t>遴选</a:t>
            </a:r>
            <a:endParaRPr lang="zh-CN" altLang="en-US" sz="2800" dirty="0">
              <a:latin typeface="黑体" pitchFamily="49" charset="-122"/>
              <a:ea typeface="黑体" pitchFamily="49" charset="-122"/>
            </a:endParaRPr>
          </a:p>
        </p:txBody>
      </p:sp>
      <p:sp>
        <p:nvSpPr>
          <p:cNvPr id="2" name="文本框 1"/>
          <p:cNvSpPr txBox="1"/>
          <p:nvPr/>
        </p:nvSpPr>
        <p:spPr>
          <a:xfrm>
            <a:off x="3673825" y="3048204"/>
            <a:ext cx="5218655" cy="954107"/>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学科平台课程、专业核心课程，优化信息化互动教学方案。</a:t>
            </a:r>
            <a:endParaRPr lang="zh-CN" altLang="en-US" sz="2800" dirty="0">
              <a:latin typeface="黑体" panose="02010609060101010101" pitchFamily="49" charset="-122"/>
              <a:ea typeface="黑体" panose="02010609060101010101" pitchFamily="49" charset="-122"/>
            </a:endParaRPr>
          </a:p>
        </p:txBody>
      </p:sp>
      <p:sp>
        <p:nvSpPr>
          <p:cNvPr id="17" name="矩形 16"/>
          <p:cNvSpPr/>
          <p:nvPr/>
        </p:nvSpPr>
        <p:spPr>
          <a:xfrm>
            <a:off x="615633" y="2471221"/>
            <a:ext cx="2588215" cy="3262035"/>
          </a:xfrm>
          <a:prstGeom prst="rect">
            <a:avLst/>
          </a:prstGeom>
          <a:solidFill>
            <a:schemeClr val="bg1">
              <a:lumMod val="9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chemeClr val="tx1"/>
                </a:solidFill>
                <a:latin typeface="+mn-ea"/>
              </a:rPr>
              <a:t>江南大学</a:t>
            </a:r>
            <a:endParaRPr lang="en-US" altLang="zh-CN" sz="3600" dirty="0" smtClean="0">
              <a:solidFill>
                <a:schemeClr val="tx1"/>
              </a:solidFill>
              <a:latin typeface="+mn-ea"/>
            </a:endParaRPr>
          </a:p>
          <a:p>
            <a:pPr algn="ctr"/>
            <a:endParaRPr lang="en-US" altLang="zh-CN" sz="2800" dirty="0" smtClean="0">
              <a:solidFill>
                <a:schemeClr val="tx1"/>
              </a:solidFill>
              <a:latin typeface="+mn-ea"/>
            </a:endParaRPr>
          </a:p>
          <a:p>
            <a:pPr algn="ctr"/>
            <a:r>
              <a:rPr lang="zh-CN" altLang="en-US" sz="2800" dirty="0" smtClean="0">
                <a:solidFill>
                  <a:schemeClr val="tx1"/>
                </a:solidFill>
                <a:latin typeface="+mn-ea"/>
              </a:rPr>
              <a:t>卓越课程计划</a:t>
            </a:r>
            <a:endParaRPr lang="en-US" altLang="zh-CN" sz="2800" dirty="0" smtClean="0">
              <a:solidFill>
                <a:schemeClr val="tx1"/>
              </a:solidFill>
              <a:latin typeface="+mn-ea"/>
            </a:endParaRPr>
          </a:p>
          <a:p>
            <a:pPr algn="ctr"/>
            <a:endParaRPr lang="en-US" altLang="zh-CN" sz="2800" dirty="0">
              <a:solidFill>
                <a:schemeClr val="tx1"/>
              </a:solidFill>
              <a:latin typeface="+mn-ea"/>
            </a:endParaRPr>
          </a:p>
          <a:p>
            <a:pPr algn="ctr"/>
            <a:endParaRPr lang="zh-CN" altLang="en-US" sz="2800" dirty="0">
              <a:solidFill>
                <a:schemeClr val="tx1"/>
              </a:solidFill>
              <a:latin typeface="+mn-ea"/>
            </a:endParaRPr>
          </a:p>
        </p:txBody>
      </p:sp>
      <p:sp>
        <p:nvSpPr>
          <p:cNvPr id="18" name="矩形 7"/>
          <p:cNvSpPr>
            <a:spLocks noChangeArrowheads="1"/>
          </p:cNvSpPr>
          <p:nvPr/>
        </p:nvSpPr>
        <p:spPr bwMode="auto">
          <a:xfrm>
            <a:off x="3711040" y="4185149"/>
            <a:ext cx="1681806" cy="523220"/>
          </a:xfrm>
          <a:prstGeom prst="rect">
            <a:avLst/>
          </a:prstGeom>
          <a:solidFill>
            <a:srgbClr val="92D050"/>
          </a:solidFill>
          <a:ln>
            <a:noFill/>
          </a:ln>
          <a:extLst/>
        </p:spPr>
        <p:txBody>
          <a:bodyPr wrap="square">
            <a:spAutoFit/>
          </a:bodyPr>
          <a:lstStyle/>
          <a:p>
            <a:pPr algn="ctr"/>
            <a:r>
              <a:rPr lang="zh-CN" altLang="en-US" sz="2800" dirty="0">
                <a:latin typeface="黑体" pitchFamily="49" charset="-122"/>
                <a:ea typeface="黑体" pitchFamily="49" charset="-122"/>
              </a:rPr>
              <a:t>试点</a:t>
            </a:r>
          </a:p>
        </p:txBody>
      </p:sp>
      <p:sp>
        <p:nvSpPr>
          <p:cNvPr id="19" name="文本框 18"/>
          <p:cNvSpPr txBox="1"/>
          <p:nvPr/>
        </p:nvSpPr>
        <p:spPr>
          <a:xfrm>
            <a:off x="3563889" y="4960852"/>
            <a:ext cx="5328592" cy="954107"/>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在智慧教室中，通过合作开展互动教学试点和实验。</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4996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839937" y="5004688"/>
            <a:ext cx="1270831"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卓越</a:t>
            </a:r>
          </a:p>
        </p:txBody>
      </p:sp>
      <p:sp>
        <p:nvSpPr>
          <p:cNvPr id="22" name="矩形 21"/>
          <p:cNvSpPr/>
          <p:nvPr/>
        </p:nvSpPr>
        <p:spPr>
          <a:xfrm>
            <a:off x="2110768" y="5004688"/>
            <a:ext cx="1270831" cy="720080"/>
          </a:xfrm>
          <a:prstGeom prst="rect">
            <a:avLst/>
          </a:prstGeom>
          <a:solidFill>
            <a:srgbClr val="A5C249"/>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资源</a:t>
            </a:r>
          </a:p>
        </p:txBody>
      </p:sp>
      <p:sp>
        <p:nvSpPr>
          <p:cNvPr id="23" name="矩形 22"/>
          <p:cNvSpPr/>
          <p:nvPr/>
        </p:nvSpPr>
        <p:spPr>
          <a:xfrm>
            <a:off x="5792490" y="4985638"/>
            <a:ext cx="1270831"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卓越</a:t>
            </a:r>
          </a:p>
        </p:txBody>
      </p:sp>
      <p:sp>
        <p:nvSpPr>
          <p:cNvPr id="24" name="矩形 23"/>
          <p:cNvSpPr/>
          <p:nvPr/>
        </p:nvSpPr>
        <p:spPr>
          <a:xfrm>
            <a:off x="7063321" y="4985638"/>
            <a:ext cx="1270831" cy="720080"/>
          </a:xfrm>
          <a:prstGeom prst="rect">
            <a:avLst/>
          </a:prstGeom>
          <a:solidFill>
            <a:srgbClr val="A5C249"/>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教师</a:t>
            </a:r>
          </a:p>
        </p:txBody>
      </p:sp>
      <p:sp>
        <p:nvSpPr>
          <p:cNvPr id="25" name="椭圆 24"/>
          <p:cNvSpPr/>
          <p:nvPr/>
        </p:nvSpPr>
        <p:spPr>
          <a:xfrm>
            <a:off x="2027267" y="3177692"/>
            <a:ext cx="885949" cy="885949"/>
          </a:xfrm>
          <a:prstGeom prst="ellipse">
            <a:avLst/>
          </a:prstGeom>
          <a:solidFill>
            <a:srgbClr val="FFC000"/>
          </a:solidFill>
          <a:ln w="1079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pitchFamily="49" charset="-122"/>
                <a:ea typeface="黑体" pitchFamily="49" charset="-122"/>
              </a:rPr>
              <a:t>学</a:t>
            </a:r>
          </a:p>
        </p:txBody>
      </p:sp>
      <p:sp>
        <p:nvSpPr>
          <p:cNvPr id="26" name="TextBox 15"/>
          <p:cNvSpPr txBox="1"/>
          <p:nvPr/>
        </p:nvSpPr>
        <p:spPr>
          <a:xfrm>
            <a:off x="828454" y="3359057"/>
            <a:ext cx="902811" cy="523220"/>
          </a:xfrm>
          <a:prstGeom prst="rect">
            <a:avLst/>
          </a:prstGeom>
          <a:noFill/>
        </p:spPr>
        <p:txBody>
          <a:bodyPr wrap="none" rtlCol="0">
            <a:spAutoFit/>
          </a:bodyPr>
          <a:lstStyle/>
          <a:p>
            <a:r>
              <a:rPr lang="zh-CN" altLang="en-US" sz="2800" dirty="0">
                <a:latin typeface="黑体" pitchFamily="49" charset="-122"/>
                <a:ea typeface="黑体" pitchFamily="49" charset="-122"/>
              </a:rPr>
              <a:t>学生</a:t>
            </a:r>
            <a:endParaRPr lang="zh-CN" altLang="en-US" sz="2800" dirty="0" smtClean="0">
              <a:latin typeface="黑体" pitchFamily="49" charset="-122"/>
              <a:ea typeface="黑体" pitchFamily="49" charset="-122"/>
            </a:endParaRPr>
          </a:p>
        </p:txBody>
      </p:sp>
      <p:sp>
        <p:nvSpPr>
          <p:cNvPr id="27" name="虚尾箭头 26"/>
          <p:cNvSpPr/>
          <p:nvPr/>
        </p:nvSpPr>
        <p:spPr>
          <a:xfrm rot="16200000" flipV="1">
            <a:off x="2111931" y="4352536"/>
            <a:ext cx="716619" cy="504056"/>
          </a:xfrm>
          <a:prstGeom prst="stripedRightArrow">
            <a:avLst/>
          </a:prstGeom>
          <a:noFill/>
          <a:ln w="10795"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 lastClr="FFFFFF"/>
              </a:solidFill>
              <a:effectLst/>
              <a:uLnTx/>
              <a:uFillTx/>
              <a:latin typeface="黑体"/>
              <a:ea typeface="黑体"/>
              <a:cs typeface="+mn-cs"/>
            </a:endParaRPr>
          </a:p>
        </p:txBody>
      </p:sp>
      <p:sp>
        <p:nvSpPr>
          <p:cNvPr id="28" name="椭圆 27"/>
          <p:cNvSpPr/>
          <p:nvPr/>
        </p:nvSpPr>
        <p:spPr>
          <a:xfrm>
            <a:off x="6032240" y="3057287"/>
            <a:ext cx="885949" cy="885949"/>
          </a:xfrm>
          <a:prstGeom prst="ellipse">
            <a:avLst/>
          </a:prstGeom>
          <a:solidFill>
            <a:srgbClr val="FFC000"/>
          </a:solidFill>
          <a:ln w="1079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黑体" pitchFamily="49" charset="-122"/>
                <a:ea typeface="黑体" pitchFamily="49" charset="-122"/>
              </a:rPr>
              <a:t>教</a:t>
            </a:r>
          </a:p>
        </p:txBody>
      </p:sp>
      <p:sp>
        <p:nvSpPr>
          <p:cNvPr id="29" name="TextBox 18"/>
          <p:cNvSpPr txBox="1"/>
          <p:nvPr/>
        </p:nvSpPr>
        <p:spPr>
          <a:xfrm>
            <a:off x="7100956" y="3342639"/>
            <a:ext cx="902811" cy="523220"/>
          </a:xfrm>
          <a:prstGeom prst="rect">
            <a:avLst/>
          </a:prstGeom>
          <a:noFill/>
        </p:spPr>
        <p:txBody>
          <a:bodyPr wrap="none" rtlCol="0">
            <a:spAutoFit/>
          </a:bodyPr>
          <a:lstStyle/>
          <a:p>
            <a:r>
              <a:rPr lang="zh-CN" altLang="en-US" sz="2800" dirty="0" smtClean="0">
                <a:latin typeface="黑体" pitchFamily="49" charset="-122"/>
                <a:ea typeface="黑体" pitchFamily="49" charset="-122"/>
              </a:rPr>
              <a:t>教师</a:t>
            </a:r>
          </a:p>
        </p:txBody>
      </p:sp>
      <p:sp>
        <p:nvSpPr>
          <p:cNvPr id="30" name="虚尾箭头 29"/>
          <p:cNvSpPr/>
          <p:nvPr/>
        </p:nvSpPr>
        <p:spPr>
          <a:xfrm rot="16200000" flipV="1">
            <a:off x="6116904" y="4255361"/>
            <a:ext cx="716619" cy="504056"/>
          </a:xfrm>
          <a:prstGeom prst="stripedRightArrow">
            <a:avLst/>
          </a:prstGeom>
          <a:noFill/>
          <a:ln w="10795"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 lastClr="FFFFFF"/>
              </a:solidFill>
              <a:effectLst/>
              <a:uLnTx/>
              <a:uFillTx/>
              <a:latin typeface="黑体"/>
              <a:ea typeface="黑体"/>
              <a:cs typeface="+mn-cs"/>
            </a:endParaRPr>
          </a:p>
        </p:txBody>
      </p:sp>
      <p:cxnSp>
        <p:nvCxnSpPr>
          <p:cNvPr id="31" name="直接箭头连接符 30"/>
          <p:cNvCxnSpPr/>
          <p:nvPr/>
        </p:nvCxnSpPr>
        <p:spPr>
          <a:xfrm flipV="1">
            <a:off x="2848946" y="2645039"/>
            <a:ext cx="532653" cy="532653"/>
          </a:xfrm>
          <a:prstGeom prst="straightConnector1">
            <a:avLst/>
          </a:prstGeom>
          <a:noFill/>
          <a:ln w="9525" cap="flat" cmpd="sng" algn="ctr">
            <a:solidFill>
              <a:srgbClr val="0F6FC6"/>
            </a:solidFill>
            <a:prstDash val="solid"/>
            <a:headEnd type="triangle" w="med" len="med"/>
            <a:tailEnd type="triangle" w="med" len="med"/>
          </a:ln>
          <a:effectLst/>
        </p:spPr>
      </p:cxnSp>
      <p:cxnSp>
        <p:nvCxnSpPr>
          <p:cNvPr id="32" name="直接箭头连接符 31"/>
          <p:cNvCxnSpPr/>
          <p:nvPr/>
        </p:nvCxnSpPr>
        <p:spPr>
          <a:xfrm flipH="1" flipV="1">
            <a:off x="5247525" y="2704447"/>
            <a:ext cx="532653" cy="532653"/>
          </a:xfrm>
          <a:prstGeom prst="straightConnector1">
            <a:avLst/>
          </a:prstGeom>
          <a:noFill/>
          <a:ln w="9525" cap="flat" cmpd="sng" algn="ctr">
            <a:solidFill>
              <a:srgbClr val="0F6FC6"/>
            </a:solidFill>
            <a:prstDash val="solid"/>
            <a:headEnd type="triangle" w="med" len="med"/>
            <a:tailEnd type="triangle" w="med" len="med"/>
          </a:ln>
          <a:effectLst/>
        </p:spPr>
      </p:cxnSp>
      <p:sp>
        <p:nvSpPr>
          <p:cNvPr id="33" name="矩形 32"/>
          <p:cNvSpPr/>
          <p:nvPr/>
        </p:nvSpPr>
        <p:spPr>
          <a:xfrm>
            <a:off x="3260936" y="1844824"/>
            <a:ext cx="1270831" cy="720080"/>
          </a:xfrm>
          <a:prstGeom prst="rect">
            <a:avLst/>
          </a:prstGeom>
          <a:solidFill>
            <a:srgbClr val="0F6FC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卓越</a:t>
            </a:r>
          </a:p>
        </p:txBody>
      </p:sp>
      <p:sp>
        <p:nvSpPr>
          <p:cNvPr id="34" name="矩形 33"/>
          <p:cNvSpPr/>
          <p:nvPr/>
        </p:nvSpPr>
        <p:spPr>
          <a:xfrm>
            <a:off x="4531767" y="1844824"/>
            <a:ext cx="1270831" cy="720080"/>
          </a:xfrm>
          <a:prstGeom prst="rect">
            <a:avLst/>
          </a:prstGeom>
          <a:solidFill>
            <a:srgbClr val="FFC00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smtClean="0">
                <a:ln>
                  <a:noFill/>
                </a:ln>
                <a:solidFill>
                  <a:sysClr val="window" lastClr="FFFFFF"/>
                </a:solidFill>
                <a:effectLst/>
                <a:uLnTx/>
                <a:uFillTx/>
                <a:latin typeface="黑体"/>
                <a:ea typeface="黑体"/>
                <a:cs typeface="+mn-cs"/>
              </a:rPr>
              <a:t>学生</a:t>
            </a:r>
          </a:p>
        </p:txBody>
      </p:sp>
      <p:sp>
        <p:nvSpPr>
          <p:cNvPr id="35" name="TextBox 24"/>
          <p:cNvSpPr txBox="1"/>
          <p:nvPr/>
        </p:nvSpPr>
        <p:spPr>
          <a:xfrm>
            <a:off x="3431069" y="3984644"/>
            <a:ext cx="2339102" cy="523220"/>
          </a:xfrm>
          <a:prstGeom prst="rect">
            <a:avLst/>
          </a:prstGeom>
          <a:noFill/>
        </p:spPr>
        <p:txBody>
          <a:bodyPr wrap="none" rtlCol="0">
            <a:spAutoFit/>
          </a:bodyPr>
          <a:lstStyle/>
          <a:p>
            <a:r>
              <a:rPr lang="zh-CN" altLang="en-US" sz="2800" dirty="0" smtClean="0">
                <a:latin typeface="黑体" pitchFamily="49" charset="-122"/>
                <a:ea typeface="黑体" pitchFamily="49" charset="-122"/>
              </a:rPr>
              <a:t>提升信息素养</a:t>
            </a:r>
          </a:p>
        </p:txBody>
      </p:sp>
      <p:grpSp>
        <p:nvGrpSpPr>
          <p:cNvPr id="52" name="组合 51"/>
          <p:cNvGrpSpPr/>
          <p:nvPr/>
        </p:nvGrpSpPr>
        <p:grpSpPr>
          <a:xfrm>
            <a:off x="288925" y="290513"/>
            <a:ext cx="4859338" cy="936625"/>
            <a:chOff x="288925" y="290513"/>
            <a:chExt cx="4859338" cy="936625"/>
          </a:xfrm>
        </p:grpSpPr>
        <p:grpSp>
          <p:nvGrpSpPr>
            <p:cNvPr id="53" name="组合 8"/>
            <p:cNvGrpSpPr>
              <a:grpSpLocks/>
            </p:cNvGrpSpPr>
            <p:nvPr/>
          </p:nvGrpSpPr>
          <p:grpSpPr bwMode="auto">
            <a:xfrm>
              <a:off x="288925" y="290513"/>
              <a:ext cx="4859338" cy="936625"/>
              <a:chOff x="289620" y="290612"/>
              <a:chExt cx="4430161" cy="936104"/>
            </a:xfrm>
          </p:grpSpPr>
          <p:grpSp>
            <p:nvGrpSpPr>
              <p:cNvPr id="55" name="组合 58"/>
              <p:cNvGrpSpPr>
                <a:grpSpLocks/>
              </p:cNvGrpSpPr>
              <p:nvPr/>
            </p:nvGrpSpPr>
            <p:grpSpPr bwMode="auto">
              <a:xfrm>
                <a:off x="289620" y="290612"/>
                <a:ext cx="4430161" cy="936104"/>
                <a:chOff x="289620" y="290612"/>
                <a:chExt cx="4430161" cy="936104"/>
              </a:xfrm>
            </p:grpSpPr>
            <p:sp>
              <p:nvSpPr>
                <p:cNvPr id="57" name="椭圆 56"/>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8" name="圆角矩形 57"/>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9" name="圆角矩形 58"/>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信息化素养</a:t>
                  </a:r>
                  <a:endParaRPr lang="zh-CN" altLang="en-US" sz="2800" b="1" dirty="0">
                    <a:solidFill>
                      <a:schemeClr val="tx1"/>
                    </a:solidFill>
                    <a:latin typeface="黑体" pitchFamily="2" charset="-122"/>
                    <a:ea typeface="黑体" pitchFamily="2" charset="-122"/>
                  </a:endParaRPr>
                </a:p>
              </p:txBody>
            </p:sp>
          </p:grpSp>
          <p:sp>
            <p:nvSpPr>
              <p:cNvPr id="56"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54"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6</a:t>
              </a:r>
              <a:endParaRPr lang="zh-CN" altLang="en-US" sz="4800" dirty="0">
                <a:solidFill>
                  <a:schemeClr val="bg1"/>
                </a:solidFill>
                <a:latin typeface="Calibri" panose="020F0502020204030204" pitchFamily="34" charset="0"/>
              </a:endParaRPr>
            </a:p>
          </p:txBody>
        </p:sp>
      </p:grpSp>
      <p:cxnSp>
        <p:nvCxnSpPr>
          <p:cNvPr id="36" name="直接箭头连接符 35"/>
          <p:cNvCxnSpPr/>
          <p:nvPr/>
        </p:nvCxnSpPr>
        <p:spPr>
          <a:xfrm>
            <a:off x="3956118" y="5364728"/>
            <a:ext cx="1407970" cy="0"/>
          </a:xfrm>
          <a:prstGeom prst="straightConnector1">
            <a:avLst/>
          </a:prstGeom>
          <a:noFill/>
          <a:ln w="9525" cap="flat" cmpd="sng" algn="ctr">
            <a:solidFill>
              <a:srgbClr val="0F6FC6"/>
            </a:solidFill>
            <a:prstDash val="solid"/>
            <a:headEnd type="triangle" w="med" len="med"/>
            <a:tailEnd type="triangle" w="med" len="med"/>
          </a:ln>
          <a:effectLst/>
        </p:spPr>
      </p:cxnSp>
    </p:spTree>
    <p:extLst>
      <p:ext uri="{BB962C8B-B14F-4D97-AF65-F5344CB8AC3E}">
        <p14:creationId xmlns:p14="http://schemas.microsoft.com/office/powerpoint/2010/main" val="3532359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484784"/>
            <a:ext cx="6122504" cy="4210259"/>
          </a:xfrm>
          <a:prstGeom prst="rect">
            <a:avLst/>
          </a:prstGeom>
          <a:noFill/>
          <a:ln>
            <a:noFill/>
          </a:ln>
          <a:effectLst>
            <a:outerShdw blurRad="50800" dist="38100" dir="2700000" algn="tl" rotWithShape="0">
              <a:prstClr val="black">
                <a:alpha val="40000"/>
              </a:prstClr>
            </a:outerShdw>
          </a:effectLst>
        </p:spPr>
      </p:pic>
      <p:grpSp>
        <p:nvGrpSpPr>
          <p:cNvPr id="8" name="组合 7"/>
          <p:cNvGrpSpPr/>
          <p:nvPr/>
        </p:nvGrpSpPr>
        <p:grpSpPr>
          <a:xfrm>
            <a:off x="288925" y="290513"/>
            <a:ext cx="4859338" cy="936625"/>
            <a:chOff x="288925" y="290513"/>
            <a:chExt cx="4859338" cy="936625"/>
          </a:xfrm>
        </p:grpSpPr>
        <p:grpSp>
          <p:nvGrpSpPr>
            <p:cNvPr id="9" name="组合 8"/>
            <p:cNvGrpSpPr>
              <a:grpSpLocks/>
            </p:cNvGrpSpPr>
            <p:nvPr/>
          </p:nvGrpSpPr>
          <p:grpSpPr bwMode="auto">
            <a:xfrm>
              <a:off x="288925" y="290513"/>
              <a:ext cx="4859338" cy="936625"/>
              <a:chOff x="289620" y="290612"/>
              <a:chExt cx="4430161" cy="936104"/>
            </a:xfrm>
          </p:grpSpPr>
          <p:grpSp>
            <p:nvGrpSpPr>
              <p:cNvPr id="11" name="组合 58"/>
              <p:cNvGrpSpPr>
                <a:grpSpLocks/>
              </p:cNvGrpSpPr>
              <p:nvPr/>
            </p:nvGrpSpPr>
            <p:grpSpPr bwMode="auto">
              <a:xfrm>
                <a:off x="289620" y="290612"/>
                <a:ext cx="4430161" cy="936104"/>
                <a:chOff x="289620" y="290612"/>
                <a:chExt cx="4430161" cy="936104"/>
              </a:xfrm>
            </p:grpSpPr>
            <p:sp>
              <p:nvSpPr>
                <p:cNvPr id="15" name="椭圆 14"/>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6" name="圆角矩形 15"/>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圆角矩形 16"/>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教育信息化新发展</a:t>
                  </a:r>
                  <a:endParaRPr lang="zh-CN" altLang="en-US" sz="2800" b="1" dirty="0">
                    <a:solidFill>
                      <a:schemeClr val="tx1"/>
                    </a:solidFill>
                    <a:latin typeface="黑体" pitchFamily="2" charset="-122"/>
                    <a:ea typeface="黑体" pitchFamily="2" charset="-122"/>
                  </a:endParaRPr>
                </a:p>
              </p:txBody>
            </p:sp>
          </p:grpSp>
          <p:sp>
            <p:nvSpPr>
              <p:cNvPr id="14"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10"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7</a:t>
              </a:r>
              <a:endParaRPr lang="zh-CN" altLang="en-US" sz="4800" dirty="0">
                <a:solidFill>
                  <a:schemeClr val="bg1"/>
                </a:solidFill>
                <a:latin typeface="Calibri" panose="020F0502020204030204" pitchFamily="34" charset="0"/>
              </a:endParaRPr>
            </a:p>
          </p:txBody>
        </p:sp>
      </p:grpSp>
      <p:sp>
        <p:nvSpPr>
          <p:cNvPr id="18" name="矩形 17"/>
          <p:cNvSpPr/>
          <p:nvPr/>
        </p:nvSpPr>
        <p:spPr>
          <a:xfrm>
            <a:off x="381928" y="1612118"/>
            <a:ext cx="2965936" cy="1384995"/>
          </a:xfrm>
          <a:prstGeom prst="rect">
            <a:avLst/>
          </a:prstGeom>
        </p:spPr>
        <p:txBody>
          <a:bodyPr wrap="square">
            <a:spAutoFit/>
          </a:bodyPr>
          <a:lstStyle/>
          <a:p>
            <a:r>
              <a:rPr lang="zh-CN" altLang="en-US" sz="3600" b="1" dirty="0" smtClean="0">
                <a:solidFill>
                  <a:schemeClr val="bg1">
                    <a:lumMod val="25000"/>
                  </a:schemeClr>
                </a:solidFill>
                <a:latin typeface="微软雅黑" panose="020B0503020204020204" pitchFamily="34" charset="-122"/>
                <a:ea typeface="微软雅黑" panose="020B0503020204020204" pitchFamily="34" charset="-122"/>
              </a:rPr>
              <a:t>一、大</a:t>
            </a:r>
            <a:r>
              <a:rPr lang="zh-CN" altLang="en-US" sz="3600" b="1" dirty="0">
                <a:solidFill>
                  <a:schemeClr val="bg1">
                    <a:lumMod val="25000"/>
                  </a:schemeClr>
                </a:solidFill>
                <a:latin typeface="微软雅黑" panose="020B0503020204020204" pitchFamily="34" charset="-122"/>
                <a:ea typeface="微软雅黑" panose="020B0503020204020204" pitchFamily="34" charset="-122"/>
              </a:rPr>
              <a:t>数据</a:t>
            </a:r>
            <a:endParaRPr lang="en-US" altLang="zh-CN" sz="3600" b="1" dirty="0">
              <a:solidFill>
                <a:schemeClr val="bg1">
                  <a:lumMod val="25000"/>
                </a:schemeClr>
              </a:solidFill>
              <a:latin typeface="微软雅黑" panose="020B0503020204020204" pitchFamily="34" charset="-122"/>
              <a:ea typeface="微软雅黑" panose="020B0503020204020204" pitchFamily="34" charset="-122"/>
            </a:endParaRPr>
          </a:p>
          <a:p>
            <a:r>
              <a:rPr lang="en-US" altLang="zh-CN" sz="2400" b="1" dirty="0">
                <a:solidFill>
                  <a:schemeClr val="bg1">
                    <a:lumMod val="25000"/>
                  </a:schemeClr>
                </a:solidFill>
                <a:latin typeface="微软雅黑" panose="020B0503020204020204" pitchFamily="34" charset="-122"/>
                <a:ea typeface="微软雅黑" panose="020B0503020204020204" pitchFamily="34" charset="-122"/>
              </a:rPr>
              <a:t>BIG </a:t>
            </a:r>
            <a:r>
              <a:rPr lang="en-US" altLang="zh-CN" sz="2400" b="1" dirty="0" smtClean="0">
                <a:solidFill>
                  <a:schemeClr val="bg1">
                    <a:lumMod val="25000"/>
                  </a:schemeClr>
                </a:solidFill>
                <a:latin typeface="微软雅黑" panose="020B0503020204020204" pitchFamily="34" charset="-122"/>
                <a:ea typeface="微软雅黑" panose="020B0503020204020204" pitchFamily="34" charset="-122"/>
              </a:rPr>
              <a:t>DATA</a:t>
            </a:r>
          </a:p>
          <a:p>
            <a:endParaRPr lang="en-US" altLang="zh-CN" sz="2400" b="1" dirty="0" smtClean="0">
              <a:solidFill>
                <a:schemeClr val="bg1">
                  <a:lumMod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277019" y="3486221"/>
            <a:ext cx="2734480" cy="1754326"/>
          </a:xfrm>
          <a:prstGeom prst="rect">
            <a:avLst/>
          </a:prstGeom>
          <a:solidFill>
            <a:schemeClr val="accent2">
              <a:lumMod val="75000"/>
              <a:lumOff val="25000"/>
            </a:schemeClr>
          </a:solidFill>
        </p:spPr>
        <p:txBody>
          <a:bodyPr wrap="square">
            <a:spAutoFit/>
          </a:bodyPr>
          <a:lstStyle/>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“感知”</a:t>
            </a:r>
            <a:r>
              <a:rPr lang="zh-CN" altLang="en-US" sz="2400" b="1" dirty="0">
                <a:solidFill>
                  <a:schemeClr val="bg1"/>
                </a:solidFill>
                <a:latin typeface="微软雅黑" panose="020B0503020204020204" pitchFamily="34" charset="-122"/>
                <a:ea typeface="微软雅黑" panose="020B0503020204020204" pitchFamily="34" charset="-122"/>
              </a:rPr>
              <a:t>获取数据</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到</a:t>
            </a:r>
            <a:endParaRPr lang="en-US" altLang="zh-CN" sz="2400" b="1" dirty="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“挖掘”分析数据</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28824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11559" y="1582658"/>
            <a:ext cx="3022549" cy="1384995"/>
          </a:xfrm>
          <a:prstGeom prst="rect">
            <a:avLst/>
          </a:prstGeom>
        </p:spPr>
        <p:txBody>
          <a:bodyPr wrap="square">
            <a:spAutoFit/>
          </a:bodyPr>
          <a:lstStyle/>
          <a:p>
            <a:r>
              <a:rPr lang="zh-CN" altLang="en-US" sz="3600" b="1" dirty="0" smtClean="0">
                <a:solidFill>
                  <a:schemeClr val="bg1">
                    <a:lumMod val="25000"/>
                  </a:schemeClr>
                </a:solidFill>
                <a:latin typeface="微软雅黑" panose="020B0503020204020204" pitchFamily="34" charset="-122"/>
                <a:ea typeface="微软雅黑" panose="020B0503020204020204" pitchFamily="34" charset="-122"/>
              </a:rPr>
              <a:t>二、移动应用</a:t>
            </a:r>
            <a:r>
              <a:rPr lang="en-US" altLang="zh-CN" sz="2400" b="1" dirty="0" smtClean="0">
                <a:latin typeface="微软雅黑" panose="020B0503020204020204" pitchFamily="34" charset="-122"/>
                <a:ea typeface="微软雅黑" panose="020B0503020204020204" pitchFamily="34" charset="-122"/>
              </a:rPr>
              <a:t>Mobile</a:t>
            </a:r>
            <a:endParaRPr lang="en-US" altLang="zh-CN" sz="2400" b="1" dirty="0" smtClean="0">
              <a:solidFill>
                <a:schemeClr val="bg1">
                  <a:lumMod val="25000"/>
                </a:schemeClr>
              </a:solidFill>
              <a:latin typeface="微软雅黑" panose="020B0503020204020204" pitchFamily="34" charset="-122"/>
              <a:ea typeface="微软雅黑" panose="020B0503020204020204" pitchFamily="34" charset="-122"/>
            </a:endParaRPr>
          </a:p>
          <a:p>
            <a:endParaRPr lang="en-US" altLang="zh-CN" sz="2400" b="1" dirty="0" smtClean="0">
              <a:solidFill>
                <a:schemeClr val="bg1">
                  <a:lumMod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16548" y="3480272"/>
            <a:ext cx="2734480" cy="1754326"/>
          </a:xfrm>
          <a:prstGeom prst="rect">
            <a:avLst/>
          </a:prstGeom>
          <a:solidFill>
            <a:schemeClr val="accent2">
              <a:lumMod val="75000"/>
              <a:lumOff val="25000"/>
            </a:schemeClr>
          </a:solidFill>
        </p:spPr>
        <p:txBody>
          <a:bodyPr wrap="square">
            <a:spAutoFit/>
          </a:bodyPr>
          <a:lstStyle/>
          <a:p>
            <a:pPr>
              <a:lnSpc>
                <a:spcPct val="150000"/>
              </a:lnSpc>
            </a:pPr>
            <a:r>
              <a:rPr lang="en-US" altLang="zh-CN" sz="2400" b="1" dirty="0" smtClean="0">
                <a:solidFill>
                  <a:schemeClr val="bg1"/>
                </a:solidFill>
                <a:latin typeface="微软雅黑" panose="020B0503020204020204" pitchFamily="34" charset="-122"/>
                <a:ea typeface="微软雅黑" panose="020B0503020204020204" pitchFamily="34" charset="-122"/>
              </a:rPr>
              <a:t>PC</a:t>
            </a:r>
            <a:r>
              <a:rPr lang="zh-CN" altLang="en-US" sz="2400" b="1" dirty="0" smtClean="0">
                <a:solidFill>
                  <a:schemeClr val="bg1"/>
                </a:solidFill>
                <a:latin typeface="微软雅黑" panose="020B0503020204020204" pitchFamily="34" charset="-122"/>
                <a:ea typeface="微软雅黑" panose="020B0503020204020204" pitchFamily="34" charset="-122"/>
              </a:rPr>
              <a:t>服务</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FFFF00"/>
                </a:solidFill>
                <a:latin typeface="微软雅黑" panose="020B0503020204020204" pitchFamily="34" charset="-122"/>
                <a:ea typeface="微软雅黑" panose="020B0503020204020204" pitchFamily="34" charset="-122"/>
              </a:rPr>
              <a:t>到</a:t>
            </a:r>
            <a:endParaRPr lang="en-US" altLang="zh-CN" sz="2400" b="1" dirty="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移动便捷服务</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582198"/>
            <a:ext cx="2446485" cy="4077474"/>
          </a:xfrm>
          <a:prstGeom prst="rect">
            <a:avLst/>
          </a:prstGeom>
        </p:spPr>
      </p:pic>
      <p:pic>
        <p:nvPicPr>
          <p:cNvPr id="2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582198"/>
            <a:ext cx="2595764" cy="407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组合 17"/>
          <p:cNvGrpSpPr/>
          <p:nvPr/>
        </p:nvGrpSpPr>
        <p:grpSpPr>
          <a:xfrm>
            <a:off x="288925" y="290513"/>
            <a:ext cx="4859338" cy="936625"/>
            <a:chOff x="288925" y="290513"/>
            <a:chExt cx="4859338" cy="936625"/>
          </a:xfrm>
        </p:grpSpPr>
        <p:grpSp>
          <p:nvGrpSpPr>
            <p:cNvPr id="19" name="组合 18"/>
            <p:cNvGrpSpPr>
              <a:grpSpLocks/>
            </p:cNvGrpSpPr>
            <p:nvPr/>
          </p:nvGrpSpPr>
          <p:grpSpPr bwMode="auto">
            <a:xfrm>
              <a:off x="288925" y="290513"/>
              <a:ext cx="4859338" cy="936625"/>
              <a:chOff x="289620" y="290612"/>
              <a:chExt cx="4430161" cy="936104"/>
            </a:xfrm>
          </p:grpSpPr>
          <p:grpSp>
            <p:nvGrpSpPr>
              <p:cNvPr id="21" name="组合 58"/>
              <p:cNvGrpSpPr>
                <a:grpSpLocks/>
              </p:cNvGrpSpPr>
              <p:nvPr/>
            </p:nvGrpSpPr>
            <p:grpSpPr bwMode="auto">
              <a:xfrm>
                <a:off x="289620" y="290612"/>
                <a:ext cx="4430161" cy="936104"/>
                <a:chOff x="289620" y="290612"/>
                <a:chExt cx="4430161" cy="936104"/>
              </a:xfrm>
            </p:grpSpPr>
            <p:sp>
              <p:nvSpPr>
                <p:cNvPr id="23" name="椭圆 22"/>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4" name="圆角矩形 23"/>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圆角矩形 24"/>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信息技术新发展</a:t>
                  </a:r>
                  <a:endParaRPr lang="zh-CN" altLang="en-US" sz="2800" b="1" dirty="0">
                    <a:solidFill>
                      <a:schemeClr val="tx1"/>
                    </a:solidFill>
                    <a:latin typeface="黑体" pitchFamily="2" charset="-122"/>
                    <a:ea typeface="黑体" pitchFamily="2" charset="-122"/>
                  </a:endParaRPr>
                </a:p>
              </p:txBody>
            </p:sp>
          </p:grpSp>
          <p:sp>
            <p:nvSpPr>
              <p:cNvPr id="22"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0"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7</a:t>
              </a:r>
              <a:endParaRPr lang="zh-CN" altLang="en-US" sz="4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423297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G:\p6.jpg"/>
          <p:cNvPicPr>
            <a:picLocks noChangeAspect="1" noChangeArrowheads="1"/>
          </p:cNvPicPr>
          <p:nvPr/>
        </p:nvPicPr>
        <p:blipFill>
          <a:blip r:embed="rId2" cstate="print"/>
          <a:srcRect/>
          <a:stretch>
            <a:fillRect/>
          </a:stretch>
        </p:blipFill>
        <p:spPr bwMode="auto">
          <a:xfrm>
            <a:off x="289621" y="1484784"/>
            <a:ext cx="8314828" cy="3228835"/>
          </a:xfrm>
          <a:prstGeom prst="roundRect">
            <a:avLst>
              <a:gd name="adj" fmla="val 8594"/>
            </a:avLst>
          </a:prstGeom>
          <a:solidFill>
            <a:srgbClr val="FFFFFF">
              <a:shade val="85000"/>
            </a:srgbClr>
          </a:solidFill>
          <a:ln w="38100">
            <a:solidFill>
              <a:schemeClr val="tx2"/>
            </a:solidFill>
          </a:ln>
          <a:effectLst>
            <a:reflection blurRad="12700" stA="38000" endPos="28000" dist="5000" dir="5400000" sy="-100000" algn="bl" rotWithShape="0"/>
          </a:effectLst>
        </p:spPr>
      </p:pic>
      <p:sp>
        <p:nvSpPr>
          <p:cNvPr id="28" name="矩形 27"/>
          <p:cNvSpPr/>
          <p:nvPr/>
        </p:nvSpPr>
        <p:spPr>
          <a:xfrm>
            <a:off x="328613" y="5013325"/>
            <a:ext cx="8275637" cy="954088"/>
          </a:xfrm>
          <a:prstGeom prst="rect">
            <a:avLst/>
          </a:prstGeom>
          <a:noFill/>
          <a:ln w="28575">
            <a:noFill/>
          </a:ln>
        </p:spPr>
        <p:txBody>
          <a:bodyPr>
            <a:spAutoFit/>
          </a:bodyPr>
          <a:lstStyle/>
          <a:p>
            <a:pPr marL="285750" indent="-285750" eaLnBrk="0" fontAlgn="auto" hangingPunct="0">
              <a:spcBef>
                <a:spcPts val="0"/>
              </a:spcBef>
              <a:spcAft>
                <a:spcPts val="0"/>
              </a:spcAft>
              <a:buFontTx/>
              <a:buBlip>
                <a:blip r:embed="rId3"/>
              </a:buBlip>
              <a:defRPr/>
            </a:pPr>
            <a:r>
              <a:rPr lang="zh-CN" altLang="en-US" sz="2800" kern="0" dirty="0">
                <a:latin typeface="Arial" charset="0"/>
                <a:ea typeface="黑体" pitchFamily="2" charset="-122"/>
              </a:rPr>
              <a:t>全日制本科学生         </a:t>
            </a:r>
            <a:r>
              <a:rPr lang="en-US" altLang="zh-CN" sz="2800" kern="0" dirty="0">
                <a:latin typeface="Arial" charset="0"/>
                <a:ea typeface="黑体" pitchFamily="2" charset="-122"/>
              </a:rPr>
              <a:t>    </a:t>
            </a:r>
            <a:r>
              <a:rPr lang="zh-CN" altLang="en-US" sz="2800" kern="0" dirty="0">
                <a:latin typeface="Arial" charset="0"/>
                <a:ea typeface="黑体" pitchFamily="2" charset="-122"/>
              </a:rPr>
              <a:t>余人；研究生       </a:t>
            </a:r>
            <a:r>
              <a:rPr lang="en-US" altLang="zh-CN" sz="2800" kern="0" dirty="0">
                <a:latin typeface="Arial" charset="0"/>
                <a:ea typeface="黑体" pitchFamily="2" charset="-122"/>
              </a:rPr>
              <a:t>     </a:t>
            </a:r>
            <a:r>
              <a:rPr lang="zh-CN" altLang="en-US" sz="2800" kern="0" dirty="0">
                <a:latin typeface="Arial" charset="0"/>
                <a:ea typeface="黑体" pitchFamily="2" charset="-122"/>
              </a:rPr>
              <a:t>余人</a:t>
            </a:r>
            <a:endParaRPr lang="en-US" altLang="zh-CN" sz="2800" kern="0" dirty="0">
              <a:latin typeface="Arial" charset="0"/>
              <a:ea typeface="黑体" pitchFamily="2" charset="-122"/>
            </a:endParaRPr>
          </a:p>
          <a:p>
            <a:pPr marL="285750" indent="-285750" eaLnBrk="0" fontAlgn="auto" hangingPunct="0">
              <a:spcBef>
                <a:spcPts val="0"/>
              </a:spcBef>
              <a:spcAft>
                <a:spcPts val="0"/>
              </a:spcAft>
              <a:buFontTx/>
              <a:buBlip>
                <a:blip r:embed="rId3"/>
              </a:buBlip>
              <a:defRPr/>
            </a:pPr>
            <a:r>
              <a:rPr lang="zh-CN" altLang="en-US" sz="2800" kern="0" dirty="0">
                <a:latin typeface="Arial" charset="0"/>
                <a:ea typeface="黑体" pitchFamily="2" charset="-122"/>
              </a:rPr>
              <a:t>专任教师     </a:t>
            </a:r>
            <a:r>
              <a:rPr lang="en-US" altLang="zh-CN" sz="2800" kern="0" dirty="0">
                <a:latin typeface="Arial" charset="0"/>
                <a:ea typeface="黑体" pitchFamily="2" charset="-122"/>
              </a:rPr>
              <a:t>       </a:t>
            </a:r>
            <a:r>
              <a:rPr lang="zh-CN" altLang="en-US" sz="2800" kern="0" dirty="0">
                <a:latin typeface="Arial" charset="0"/>
                <a:ea typeface="黑体" pitchFamily="2" charset="-122"/>
              </a:rPr>
              <a:t>余人，教职工总数            余人</a:t>
            </a:r>
          </a:p>
        </p:txBody>
      </p:sp>
      <p:sp>
        <p:nvSpPr>
          <p:cNvPr id="25" name="圆角矩形 24"/>
          <p:cNvSpPr/>
          <p:nvPr/>
        </p:nvSpPr>
        <p:spPr>
          <a:xfrm>
            <a:off x="3248025" y="5037138"/>
            <a:ext cx="1152525" cy="369887"/>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Times New Roman" pitchFamily="18" charset="0"/>
                <a:cs typeface="Times New Roman" pitchFamily="18" charset="0"/>
              </a:rPr>
              <a:t>20000</a:t>
            </a:r>
            <a:endParaRPr lang="zh-CN" altLang="en-US" sz="2800" dirty="0">
              <a:latin typeface="Times New Roman" pitchFamily="18" charset="0"/>
              <a:cs typeface="Times New Roman" pitchFamily="18" charset="0"/>
            </a:endParaRPr>
          </a:p>
        </p:txBody>
      </p:sp>
      <p:sp>
        <p:nvSpPr>
          <p:cNvPr id="29" name="圆角矩形 28"/>
          <p:cNvSpPr/>
          <p:nvPr/>
        </p:nvSpPr>
        <p:spPr>
          <a:xfrm>
            <a:off x="6689725" y="5065713"/>
            <a:ext cx="1008063" cy="371475"/>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smtClean="0">
                <a:latin typeface="Times New Roman" pitchFamily="18" charset="0"/>
                <a:cs typeface="Times New Roman" pitchFamily="18" charset="0"/>
              </a:rPr>
              <a:t>8000</a:t>
            </a:r>
            <a:endParaRPr lang="zh-CN" altLang="en-US" sz="2800" dirty="0">
              <a:latin typeface="Times New Roman" pitchFamily="18" charset="0"/>
              <a:cs typeface="Times New Roman" pitchFamily="18" charset="0"/>
            </a:endParaRPr>
          </a:p>
        </p:txBody>
      </p:sp>
      <p:sp>
        <p:nvSpPr>
          <p:cNvPr id="30" name="圆角矩形 29"/>
          <p:cNvSpPr/>
          <p:nvPr/>
        </p:nvSpPr>
        <p:spPr>
          <a:xfrm>
            <a:off x="2225675" y="5489575"/>
            <a:ext cx="1008063" cy="371475"/>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smtClean="0">
                <a:latin typeface="Times New Roman" pitchFamily="18" charset="0"/>
                <a:cs typeface="Times New Roman" pitchFamily="18" charset="0"/>
              </a:rPr>
              <a:t>1700</a:t>
            </a:r>
            <a:endParaRPr lang="zh-CN" altLang="en-US" sz="2800" dirty="0">
              <a:latin typeface="Times New Roman" pitchFamily="18" charset="0"/>
              <a:cs typeface="Times New Roman" pitchFamily="18" charset="0"/>
            </a:endParaRPr>
          </a:p>
        </p:txBody>
      </p:sp>
      <p:grpSp>
        <p:nvGrpSpPr>
          <p:cNvPr id="20487" name="组合 1"/>
          <p:cNvGrpSpPr>
            <a:grpSpLocks/>
          </p:cNvGrpSpPr>
          <p:nvPr/>
        </p:nvGrpSpPr>
        <p:grpSpPr bwMode="auto">
          <a:xfrm>
            <a:off x="287338" y="404813"/>
            <a:ext cx="4140200" cy="936625"/>
            <a:chOff x="287953" y="290612"/>
            <a:chExt cx="4139286" cy="936104"/>
          </a:xfrm>
        </p:grpSpPr>
        <p:grpSp>
          <p:nvGrpSpPr>
            <p:cNvPr id="20490" name="组合 46"/>
            <p:cNvGrpSpPr>
              <a:grpSpLocks/>
            </p:cNvGrpSpPr>
            <p:nvPr/>
          </p:nvGrpSpPr>
          <p:grpSpPr bwMode="auto">
            <a:xfrm>
              <a:off x="289539" y="290612"/>
              <a:ext cx="4137700" cy="936104"/>
              <a:chOff x="289539" y="290612"/>
              <a:chExt cx="4137700" cy="936104"/>
            </a:xfrm>
          </p:grpSpPr>
          <p:sp>
            <p:nvSpPr>
              <p:cNvPr id="19" name="椭圆 18"/>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0" name="圆角矩形 19"/>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圆角矩形 20"/>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办学规模</a:t>
                </a:r>
              </a:p>
            </p:txBody>
          </p:sp>
        </p:grpSp>
        <p:sp>
          <p:nvSpPr>
            <p:cNvPr id="20491"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0488"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2</a:t>
            </a:r>
            <a:endParaRPr lang="zh-CN" altLang="en-US" sz="4800" dirty="0">
              <a:solidFill>
                <a:schemeClr val="bg1"/>
              </a:solidFill>
              <a:latin typeface="Calibri" panose="020F0502020204030204" pitchFamily="34" charset="0"/>
            </a:endParaRPr>
          </a:p>
        </p:txBody>
      </p:sp>
      <p:sp>
        <p:nvSpPr>
          <p:cNvPr id="14" name="圆角矩形 13"/>
          <p:cNvSpPr/>
          <p:nvPr/>
        </p:nvSpPr>
        <p:spPr>
          <a:xfrm>
            <a:off x="6227763" y="5505450"/>
            <a:ext cx="1008062" cy="371475"/>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Times New Roman" pitchFamily="18" charset="0"/>
                <a:cs typeface="Times New Roman" pitchFamily="18" charset="0"/>
              </a:rPr>
              <a:t>3000</a:t>
            </a:r>
            <a:endParaRPr lang="zh-CN"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21456" y="1607612"/>
            <a:ext cx="3012651" cy="1015663"/>
          </a:xfrm>
          <a:prstGeom prst="rect">
            <a:avLst/>
          </a:prstGeom>
        </p:spPr>
        <p:txBody>
          <a:bodyPr wrap="square">
            <a:spAutoFit/>
          </a:bodyPr>
          <a:lstStyle/>
          <a:p>
            <a:r>
              <a:rPr lang="zh-CN" altLang="en-US" sz="3600" b="1" dirty="0" smtClean="0">
                <a:solidFill>
                  <a:schemeClr val="bg1">
                    <a:lumMod val="25000"/>
                  </a:schemeClr>
                </a:solidFill>
                <a:latin typeface="微软雅黑" panose="020B0503020204020204" pitchFamily="34" charset="-122"/>
                <a:ea typeface="微软雅黑" panose="020B0503020204020204" pitchFamily="34" charset="-122"/>
              </a:rPr>
              <a:t>三、兴趣社交</a:t>
            </a:r>
            <a:endParaRPr lang="en-US" altLang="zh-CN" sz="3600" b="1" dirty="0" smtClean="0">
              <a:solidFill>
                <a:schemeClr val="bg1">
                  <a:lumMod val="25000"/>
                </a:schemeClr>
              </a:solidFill>
              <a:latin typeface="微软雅黑" panose="020B0503020204020204" pitchFamily="34" charset="-122"/>
              <a:ea typeface="微软雅黑" panose="020B0503020204020204" pitchFamily="34" charset="-122"/>
            </a:endParaRPr>
          </a:p>
          <a:p>
            <a:r>
              <a:rPr lang="en-US" altLang="zh-CN" sz="2400" b="1" dirty="0" smtClean="0">
                <a:solidFill>
                  <a:schemeClr val="bg1">
                    <a:lumMod val="25000"/>
                  </a:schemeClr>
                </a:solidFill>
                <a:latin typeface="微软雅黑" panose="020B0503020204020204" pitchFamily="34" charset="-122"/>
                <a:ea typeface="微软雅黑" panose="020B0503020204020204" pitchFamily="34" charset="-122"/>
              </a:rPr>
              <a:t>SNS</a:t>
            </a:r>
          </a:p>
        </p:txBody>
      </p:sp>
      <p:sp>
        <p:nvSpPr>
          <p:cNvPr id="2" name="矩形 1"/>
          <p:cNvSpPr/>
          <p:nvPr/>
        </p:nvSpPr>
        <p:spPr>
          <a:xfrm>
            <a:off x="516547" y="3480272"/>
            <a:ext cx="3117561" cy="1754326"/>
          </a:xfrm>
          <a:prstGeom prst="rect">
            <a:avLst/>
          </a:prstGeom>
          <a:solidFill>
            <a:schemeClr val="accent2">
              <a:lumMod val="75000"/>
              <a:lumOff val="25000"/>
            </a:schemeClr>
          </a:solidFill>
        </p:spPr>
        <p:txBody>
          <a:bodyPr wrap="square">
            <a:spAutoFit/>
          </a:bodyPr>
          <a:lstStyle/>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泛社交</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rgbClr val="FFFF00"/>
                </a:solidFill>
                <a:latin typeface="微软雅黑" panose="020B0503020204020204" pitchFamily="34" charset="-122"/>
                <a:ea typeface="微软雅黑" panose="020B0503020204020204" pitchFamily="34" charset="-122"/>
              </a:rPr>
              <a:t>到</a:t>
            </a:r>
            <a:endParaRPr lang="en-US" altLang="zh-CN" sz="2400" b="1" dirty="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rPr>
              <a:t>以学习为兴趣的社交</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88925" y="290513"/>
            <a:ext cx="4859338" cy="936625"/>
            <a:chOff x="288925" y="290513"/>
            <a:chExt cx="4859338" cy="936625"/>
          </a:xfrm>
        </p:grpSpPr>
        <p:grpSp>
          <p:nvGrpSpPr>
            <p:cNvPr id="19" name="组合 18"/>
            <p:cNvGrpSpPr>
              <a:grpSpLocks/>
            </p:cNvGrpSpPr>
            <p:nvPr/>
          </p:nvGrpSpPr>
          <p:grpSpPr bwMode="auto">
            <a:xfrm>
              <a:off x="288925" y="290513"/>
              <a:ext cx="4859338" cy="936625"/>
              <a:chOff x="289620" y="290612"/>
              <a:chExt cx="4430161" cy="936104"/>
            </a:xfrm>
          </p:grpSpPr>
          <p:grpSp>
            <p:nvGrpSpPr>
              <p:cNvPr id="21" name="组合 58"/>
              <p:cNvGrpSpPr>
                <a:grpSpLocks/>
              </p:cNvGrpSpPr>
              <p:nvPr/>
            </p:nvGrpSpPr>
            <p:grpSpPr bwMode="auto">
              <a:xfrm>
                <a:off x="289620" y="290612"/>
                <a:ext cx="4430161" cy="936104"/>
                <a:chOff x="289620" y="290612"/>
                <a:chExt cx="4430161" cy="936104"/>
              </a:xfrm>
            </p:grpSpPr>
            <p:sp>
              <p:nvSpPr>
                <p:cNvPr id="23" name="椭圆 22"/>
                <p:cNvSpPr/>
                <p:nvPr/>
              </p:nvSpPr>
              <p:spPr>
                <a:xfrm>
                  <a:off x="289620" y="290612"/>
                  <a:ext cx="93639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4" name="圆角矩形 23"/>
                <p:cNvSpPr/>
                <p:nvPr/>
              </p:nvSpPr>
              <p:spPr>
                <a:xfrm>
                  <a:off x="755648" y="409608"/>
                  <a:ext cx="2880111"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圆角矩形 24"/>
                <p:cNvSpPr/>
                <p:nvPr/>
              </p:nvSpPr>
              <p:spPr>
                <a:xfrm>
                  <a:off x="788936" y="428647"/>
                  <a:ext cx="3930845"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solidFill>
                        <a:schemeClr val="tx1"/>
                      </a:solidFill>
                      <a:latin typeface="黑体" pitchFamily="2" charset="-122"/>
                      <a:ea typeface="黑体" pitchFamily="2" charset="-122"/>
                    </a:rPr>
                    <a:t>信息技术新发展</a:t>
                  </a:r>
                  <a:endParaRPr lang="zh-CN" altLang="en-US" sz="2800" b="1" dirty="0">
                    <a:solidFill>
                      <a:schemeClr val="tx1"/>
                    </a:solidFill>
                    <a:latin typeface="黑体" pitchFamily="2" charset="-122"/>
                    <a:ea typeface="黑体" pitchFamily="2" charset="-122"/>
                  </a:endParaRPr>
                </a:p>
              </p:txBody>
            </p:sp>
          </p:grpSp>
          <p:sp>
            <p:nvSpPr>
              <p:cNvPr id="22" name="TextBox 6"/>
              <p:cNvSpPr txBox="1">
                <a:spLocks noChangeArrowheads="1"/>
              </p:cNvSpPr>
              <p:nvPr/>
            </p:nvSpPr>
            <p:spPr bwMode="auto">
              <a:xfrm>
                <a:off x="328724" y="347167"/>
                <a:ext cx="168416"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0" name="TextBox 10"/>
            <p:cNvSpPr txBox="1">
              <a:spLocks noChangeArrowheads="1"/>
            </p:cNvSpPr>
            <p:nvPr/>
          </p:nvSpPr>
          <p:spPr bwMode="auto">
            <a:xfrm>
              <a:off x="331788" y="3476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7</a:t>
              </a:r>
              <a:endParaRPr lang="zh-CN" altLang="en-US" sz="4800" dirty="0">
                <a:solidFill>
                  <a:schemeClr val="bg1"/>
                </a:solidFill>
                <a:latin typeface="Calibri" panose="020F0502020204030204" pitchFamily="34" charset="0"/>
              </a:endParaRPr>
            </a:p>
          </p:txBody>
        </p:sp>
      </p:grpSp>
      <p:pic>
        <p:nvPicPr>
          <p:cNvPr id="5" name="图片 4"/>
          <p:cNvPicPr>
            <a:picLocks noChangeAspect="1"/>
          </p:cNvPicPr>
          <p:nvPr/>
        </p:nvPicPr>
        <p:blipFill>
          <a:blip r:embed="rId3" cstate="print"/>
          <a:stretch>
            <a:fillRect/>
          </a:stretch>
        </p:blipFill>
        <p:spPr>
          <a:xfrm>
            <a:off x="3959225" y="1412776"/>
            <a:ext cx="4692037" cy="42536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01077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93999"/>
            <a:ext cx="9144000" cy="3049364"/>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4755" name="组合 12"/>
          <p:cNvGrpSpPr>
            <a:grpSpLocks/>
          </p:cNvGrpSpPr>
          <p:nvPr/>
        </p:nvGrpSpPr>
        <p:grpSpPr bwMode="auto">
          <a:xfrm>
            <a:off x="6444208" y="3778059"/>
            <a:ext cx="2360066" cy="1019093"/>
            <a:chOff x="5530175" y="2482819"/>
            <a:chExt cx="3223889" cy="1107996"/>
          </a:xfrm>
        </p:grpSpPr>
        <p:sp>
          <p:nvSpPr>
            <p:cNvPr id="8" name="TextBox 5"/>
            <p:cNvSpPr txBox="1">
              <a:spLocks noChangeArrowheads="1"/>
            </p:cNvSpPr>
            <p:nvPr/>
          </p:nvSpPr>
          <p:spPr bwMode="auto">
            <a:xfrm>
              <a:off x="5530175" y="2482819"/>
              <a:ext cx="3223889" cy="1107996"/>
            </a:xfrm>
            <a:prstGeom prst="rect">
              <a:avLst/>
            </a:prstGeom>
            <a:solidFill>
              <a:srgbClr val="C00000"/>
            </a:solidFill>
            <a:ln w="9525">
              <a:solidFill>
                <a:srgbClr val="C00000"/>
              </a:solidFill>
              <a:miter lim="800000"/>
              <a:headEnd/>
              <a:tailEnd/>
            </a:ln>
            <a:effectLst>
              <a:reflection blurRad="6350" stA="50000" endA="300" endPos="55000" dir="5400000" sy="-100000" algn="bl" rotWithShape="0"/>
            </a:effectLst>
          </p:spPr>
          <p:txBody>
            <a:bodyPr wrap="none" anchor="ct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fontAlgn="auto">
                <a:spcBef>
                  <a:spcPts val="0"/>
                </a:spcBef>
                <a:spcAft>
                  <a:spcPts val="0"/>
                </a:spcAft>
                <a:defRPr/>
              </a:pPr>
              <a:r>
                <a:rPr lang="zh-CN" altLang="en-US" sz="4400" dirty="0">
                  <a:solidFill>
                    <a:schemeClr val="bg1"/>
                  </a:solidFill>
                  <a:latin typeface="黑体" pitchFamily="49" charset="-122"/>
                  <a:ea typeface="黑体" pitchFamily="49" charset="-122"/>
                </a:rPr>
                <a:t> 谢谢</a:t>
              </a:r>
            </a:p>
          </p:txBody>
        </p:sp>
        <p:cxnSp>
          <p:nvCxnSpPr>
            <p:cNvPr id="9" name="直接连接符 8"/>
            <p:cNvCxnSpPr/>
            <p:nvPr/>
          </p:nvCxnSpPr>
          <p:spPr>
            <a:xfrm rot="5400000">
              <a:off x="7642958" y="3258381"/>
              <a:ext cx="569791" cy="15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071507" y="2999547"/>
              <a:ext cx="214292" cy="21351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100"/>
            </a:p>
          </p:txBody>
        </p:sp>
        <p:sp>
          <p:nvSpPr>
            <p:cNvPr id="11" name="矩形 10"/>
            <p:cNvSpPr/>
            <p:nvPr/>
          </p:nvSpPr>
          <p:spPr>
            <a:xfrm>
              <a:off x="8071507" y="3286337"/>
              <a:ext cx="214292" cy="213513"/>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100"/>
            </a:p>
          </p:txBody>
        </p:sp>
      </p:grpSp>
      <p:sp>
        <p:nvSpPr>
          <p:cNvPr id="15" name="矩形 14"/>
          <p:cNvSpPr/>
          <p:nvPr/>
        </p:nvSpPr>
        <p:spPr>
          <a:xfrm>
            <a:off x="-324544" y="1143438"/>
            <a:ext cx="7795489" cy="707886"/>
          </a:xfrm>
          <a:prstGeom prst="rect">
            <a:avLst/>
          </a:prstGeom>
          <a:noFill/>
        </p:spPr>
        <p:txBody>
          <a:bodyPr wrap="square" rtlCol="0">
            <a:spAutoFit/>
          </a:bodyPr>
          <a:lstStyle/>
          <a:p>
            <a:pPr algn="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以促进信息化与教育教学的融合为</a:t>
            </a:r>
            <a:r>
              <a:rPr lang="zh-CN" altLang="en-US" sz="4000" b="1" dirty="0" smtClean="0">
                <a:solidFill>
                  <a:srgbClr val="FFFF00"/>
                </a:solidFill>
                <a:latin typeface="微软雅黑" panose="020B0503020204020204" pitchFamily="34" charset="-122"/>
                <a:ea typeface="微软雅黑" panose="020B0503020204020204" pitchFamily="34" charset="-122"/>
              </a:rPr>
              <a:t>目标</a:t>
            </a:r>
            <a:endParaRPr lang="zh-CN" altLang="en-US" sz="4000" b="1" dirty="0">
              <a:solidFill>
                <a:srgbClr val="FFFF00"/>
              </a:solidFill>
              <a:latin typeface="微软雅黑" panose="020B0503020204020204" pitchFamily="34" charset="-122"/>
              <a:ea typeface="微软雅黑" panose="020B0503020204020204" pitchFamily="34" charset="-122"/>
            </a:endParaRPr>
          </a:p>
        </p:txBody>
      </p:sp>
      <p:sp>
        <p:nvSpPr>
          <p:cNvPr id="16" name="矩形 15"/>
          <p:cNvSpPr/>
          <p:nvPr/>
        </p:nvSpPr>
        <p:spPr>
          <a:xfrm>
            <a:off x="179512" y="2000763"/>
            <a:ext cx="7795489" cy="707886"/>
          </a:xfrm>
          <a:prstGeom prst="rect">
            <a:avLst/>
          </a:prstGeom>
          <a:noFill/>
        </p:spPr>
        <p:txBody>
          <a:bodyPr wrap="square" rtlCol="0">
            <a:spAutoFit/>
          </a:bodyPr>
          <a:lstStyle/>
          <a:p>
            <a:pPr algn="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以服务全校</a:t>
            </a:r>
            <a:r>
              <a:rPr lang="zh-CN" altLang="en-US" sz="3200" b="1" dirty="0">
                <a:solidFill>
                  <a:srgbClr val="3F3F3F"/>
                </a:solidFill>
                <a:latin typeface="微软雅黑" panose="020B0503020204020204" pitchFamily="34" charset="-122"/>
                <a:ea typeface="微软雅黑" panose="020B0503020204020204" pitchFamily="34" charset="-122"/>
              </a:rPr>
              <a:t>师生</a:t>
            </a:r>
            <a:r>
              <a:rPr lang="zh-CN" altLang="en-US" sz="3200" b="1" dirty="0" smtClean="0">
                <a:solidFill>
                  <a:srgbClr val="3F3F3F"/>
                </a:solidFill>
                <a:latin typeface="微软雅黑" panose="020B0503020204020204" pitchFamily="34" charset="-122"/>
                <a:ea typeface="微软雅黑" panose="020B0503020204020204" pitchFamily="34" charset="-122"/>
              </a:rPr>
              <a:t>信息化</a:t>
            </a:r>
            <a:r>
              <a:rPr lang="zh-CN" altLang="en-US" sz="3200" b="1" dirty="0">
                <a:solidFill>
                  <a:srgbClr val="3F3F3F"/>
                </a:solidFill>
                <a:latin typeface="微软雅黑" panose="020B0503020204020204" pitchFamily="34" charset="-122"/>
                <a:ea typeface="微软雅黑" panose="020B0503020204020204" pitchFamily="34" charset="-122"/>
              </a:rPr>
              <a:t>需求</a:t>
            </a:r>
            <a:r>
              <a:rPr lang="zh-CN" altLang="en-US" sz="3200" b="1" dirty="0" smtClean="0">
                <a:solidFill>
                  <a:srgbClr val="3F3F3F"/>
                </a:solidFill>
                <a:latin typeface="微软雅黑" panose="020B0503020204020204" pitchFamily="34" charset="-122"/>
                <a:ea typeface="微软雅黑" panose="020B0503020204020204" pitchFamily="34" charset="-122"/>
              </a:rPr>
              <a:t>为</a:t>
            </a:r>
            <a:r>
              <a:rPr lang="zh-CN" altLang="en-US" sz="4000" b="1" dirty="0" smtClean="0">
                <a:solidFill>
                  <a:srgbClr val="FFFF00"/>
                </a:solidFill>
                <a:latin typeface="微软雅黑" panose="020B0503020204020204" pitchFamily="34" charset="-122"/>
                <a:ea typeface="微软雅黑" panose="020B0503020204020204" pitchFamily="34" charset="-122"/>
              </a:rPr>
              <a:t>责任</a:t>
            </a:r>
            <a:endParaRPr lang="zh-CN" altLang="en-US" sz="4000" b="1" dirty="0">
              <a:solidFill>
                <a:srgbClr val="FFFF00"/>
              </a:solidFill>
              <a:latin typeface="微软雅黑" panose="020B0503020204020204" pitchFamily="34" charset="-122"/>
              <a:ea typeface="微软雅黑" panose="020B0503020204020204" pitchFamily="34" charset="-122"/>
            </a:endParaRPr>
          </a:p>
        </p:txBody>
      </p:sp>
      <p:sp>
        <p:nvSpPr>
          <p:cNvPr id="17" name="矩形 16"/>
          <p:cNvSpPr/>
          <p:nvPr/>
        </p:nvSpPr>
        <p:spPr>
          <a:xfrm>
            <a:off x="674255" y="2950374"/>
            <a:ext cx="7795489" cy="707886"/>
          </a:xfrm>
          <a:prstGeom prst="rect">
            <a:avLst/>
          </a:prstGeom>
          <a:noFill/>
        </p:spPr>
        <p:txBody>
          <a:bodyPr wrap="square" rtlCol="0">
            <a:spAutoFit/>
          </a:bodyPr>
          <a:lstStyle/>
          <a:p>
            <a:pPr algn="r" fontAlgn="auto">
              <a:spcBef>
                <a:spcPts val="0"/>
              </a:spcBef>
              <a:spcAft>
                <a:spcPts val="0"/>
              </a:spcAft>
            </a:pPr>
            <a:r>
              <a:rPr lang="zh-CN" altLang="en-US" sz="3200" b="1" dirty="0" smtClean="0">
                <a:solidFill>
                  <a:srgbClr val="3F3F3F"/>
                </a:solidFill>
                <a:latin typeface="微软雅黑" panose="020B0503020204020204" pitchFamily="34" charset="-122"/>
                <a:ea typeface="微软雅黑" panose="020B0503020204020204" pitchFamily="34" charset="-122"/>
              </a:rPr>
              <a:t>以创建“特色鲜明的研究型大学”为</a:t>
            </a:r>
            <a:r>
              <a:rPr lang="zh-CN" altLang="en-US" sz="4000" b="1" dirty="0" smtClean="0">
                <a:solidFill>
                  <a:srgbClr val="C00000"/>
                </a:solidFill>
                <a:latin typeface="微软雅黑" panose="020B0503020204020204" pitchFamily="34" charset="-122"/>
                <a:ea typeface="微软雅黑" panose="020B0503020204020204" pitchFamily="34" charset="-122"/>
              </a:rPr>
              <a:t>事业</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336675" y="1316038"/>
            <a:ext cx="6831013" cy="768350"/>
          </a:xfrm>
          <a:prstGeom prst="rect">
            <a:avLst/>
          </a:prstGeom>
          <a:solidFill>
            <a:schemeClr val="accent2"/>
          </a:solidFill>
          <a:ln>
            <a:noFill/>
          </a:ln>
          <a:extLst>
            <a:ext uri="{91240B29-F687-4F45-9708-019B960494DF}">
              <a14:hiddenLine xmlns:a14="http://schemas.microsoft.com/office/drawing/2010/main" w="38100" algn="ctr">
                <a:solidFill>
                  <a:srgbClr val="000000"/>
                </a:solidFill>
                <a:miter lim="800000"/>
                <a:headEnd type="none" w="sm" len="sm"/>
                <a:tailEnd type="none" w="sm" len="sm"/>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黑体" panose="02010609060101010101" pitchFamily="49" charset="-122"/>
                <a:ea typeface="黑体" panose="02010609060101010101" pitchFamily="49" charset="-122"/>
                <a:cs typeface="Times New Roman" panose="02020603050405020304" pitchFamily="18" charset="0"/>
              </a:rPr>
              <a:t>教育部学位中心一级学科评估结果</a:t>
            </a:r>
            <a:endParaRPr lang="en-US" altLang="zh-CN" sz="280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graphicFrame>
        <p:nvGraphicFramePr>
          <p:cNvPr id="5" name="Group 43"/>
          <p:cNvGraphicFramePr>
            <a:graphicFrameLocks noGrp="1"/>
          </p:cNvGraphicFramePr>
          <p:nvPr>
            <p:ph idx="4294967295"/>
          </p:nvPr>
        </p:nvGraphicFramePr>
        <p:xfrm>
          <a:off x="1331913" y="2179638"/>
          <a:ext cx="6840537" cy="2997200"/>
        </p:xfrm>
        <a:graphic>
          <a:graphicData uri="http://schemas.openxmlformats.org/drawingml/2006/table">
            <a:tbl>
              <a:tblPr>
                <a:tableStyleId>{21E4AEA4-8DFA-4A89-87EB-49C32662AFE0}</a:tableStyleId>
              </a:tblPr>
              <a:tblGrid>
                <a:gridCol w="2231975"/>
                <a:gridCol w="2284133"/>
                <a:gridCol w="2324429"/>
              </a:tblGrid>
              <a:tr h="599440">
                <a:tc>
                  <a:txBody>
                    <a:bodyPr/>
                    <a:lstStyle/>
                    <a:p>
                      <a:pPr marL="0" marR="0" lvl="0" indent="0" algn="ctr" defTabSz="914400" rtl="0" eaLnBrk="0" fontAlgn="base" latinLnBrk="0" hangingPunct="0">
                        <a:lnSpc>
                          <a:spcPts val="3000"/>
                        </a:lnSpc>
                        <a:spcBef>
                          <a:spcPts val="0"/>
                        </a:spcBef>
                        <a:spcAft>
                          <a:spcPct val="0"/>
                        </a:spcAft>
                        <a:buClrTx/>
                        <a:buSzTx/>
                        <a:buFontTx/>
                        <a:buNone/>
                        <a:tabLst/>
                      </a:pP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400" u="none" strike="noStrike" cap="none" spc="-100" normalizeH="0" baseline="0" dirty="0" smtClean="0">
                          <a:ln>
                            <a:noFill/>
                          </a:ln>
                          <a:effectLst/>
                          <a:latin typeface="黑体" pitchFamily="49" charset="-122"/>
                          <a:ea typeface="黑体" pitchFamily="49" charset="-122"/>
                        </a:rPr>
                        <a:t>2009</a:t>
                      </a:r>
                      <a:r>
                        <a:rPr kumimoji="0" lang="zh-CN" altLang="en-US" sz="2400" u="none" strike="noStrike" cap="none" spc="-100" normalizeH="0" baseline="0" dirty="0" smtClean="0">
                          <a:ln>
                            <a:noFill/>
                          </a:ln>
                          <a:effectLst/>
                          <a:latin typeface="黑体" pitchFamily="49" charset="-122"/>
                          <a:ea typeface="黑体" pitchFamily="49" charset="-122"/>
                        </a:rPr>
                        <a:t>年</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defRPr/>
                      </a:pPr>
                      <a:r>
                        <a:rPr kumimoji="0" lang="en-US" altLang="zh-CN" sz="2400" u="none" strike="noStrike" cap="none" spc="-100" normalizeH="0" baseline="0" dirty="0" smtClean="0">
                          <a:ln>
                            <a:noFill/>
                          </a:ln>
                          <a:effectLst/>
                          <a:latin typeface="黑体" pitchFamily="49" charset="-122"/>
                          <a:ea typeface="黑体" pitchFamily="49" charset="-122"/>
                        </a:rPr>
                        <a:t>2012</a:t>
                      </a:r>
                      <a:r>
                        <a:rPr kumimoji="0" lang="zh-CN" altLang="en-US" sz="2400" u="none" strike="noStrike" cap="none" spc="-100" normalizeH="0" baseline="0" dirty="0" smtClean="0">
                          <a:ln>
                            <a:noFill/>
                          </a:ln>
                          <a:effectLst/>
                          <a:latin typeface="黑体" pitchFamily="49" charset="-122"/>
                          <a:ea typeface="黑体" pitchFamily="49" charset="-122"/>
                        </a:rPr>
                        <a:t>年</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r>
              <a:tr h="599440">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zh-CN" altLang="en-US" sz="2400" u="none" strike="noStrike" cap="none" spc="-100" normalizeH="0" baseline="0" dirty="0" smtClean="0">
                          <a:ln>
                            <a:noFill/>
                          </a:ln>
                          <a:effectLst/>
                          <a:latin typeface="黑体" pitchFamily="49" charset="-122"/>
                          <a:ea typeface="黑体" pitchFamily="49" charset="-122"/>
                        </a:rPr>
                        <a:t>食品科学与工程</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1</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1</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r>
              <a:tr h="599440">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zh-CN" altLang="en-US" sz="2400" u="none" strike="noStrike" cap="none" spc="-100" normalizeH="0" baseline="0" dirty="0" smtClean="0">
                          <a:ln>
                            <a:noFill/>
                          </a:ln>
                          <a:effectLst/>
                          <a:latin typeface="黑体" pitchFamily="49" charset="-122"/>
                          <a:ea typeface="黑体" pitchFamily="49" charset="-122"/>
                        </a:rPr>
                        <a:t>轻工技术与工程</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1</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2</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r>
              <a:tr h="599440">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zh-CN" altLang="en-US" sz="2400" u="none" strike="noStrike" cap="none" spc="-100" normalizeH="0" baseline="0" smtClean="0">
                          <a:ln>
                            <a:noFill/>
                          </a:ln>
                          <a:effectLst/>
                          <a:latin typeface="黑体" pitchFamily="49" charset="-122"/>
                          <a:ea typeface="黑体" pitchFamily="49" charset="-122"/>
                        </a:rPr>
                        <a:t>设计学</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4</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r>
              <a:tr h="599440">
                <a:tc>
                  <a:txBody>
                    <a:bodyPr/>
                    <a:lstStyle/>
                    <a:p>
                      <a:pPr marL="0" marR="0" lvl="0" indent="0" algn="ctr" defTabSz="914400" rtl="0" eaLnBrk="0" fontAlgn="base" latinLnBrk="0" hangingPunct="0">
                        <a:lnSpc>
                          <a:spcPts val="3000"/>
                        </a:lnSpc>
                        <a:spcBef>
                          <a:spcPts val="0"/>
                        </a:spcBef>
                        <a:spcAft>
                          <a:spcPct val="0"/>
                        </a:spcAft>
                        <a:buClrTx/>
                        <a:buSzTx/>
                        <a:buFontTx/>
                        <a:buNone/>
                        <a:tabLst/>
                        <a:defRPr/>
                      </a:pPr>
                      <a:r>
                        <a:rPr kumimoji="0" lang="zh-CN" altLang="en-US" sz="2400" u="none" strike="noStrike" cap="none" spc="-100" normalizeH="0" baseline="0" dirty="0" smtClean="0">
                          <a:ln>
                            <a:noFill/>
                          </a:ln>
                          <a:effectLst/>
                          <a:latin typeface="黑体" pitchFamily="49" charset="-122"/>
                          <a:ea typeface="黑体" pitchFamily="49" charset="-122"/>
                        </a:rPr>
                        <a:t>纺织科学与工程</a:t>
                      </a:r>
                      <a:endParaRPr kumimoji="0" lang="zh-CN" altLang="en-US" sz="2400" b="0" i="0" u="none" strike="noStrike" cap="none" spc="-100" normalizeH="0" baseline="0" dirty="0" smtClean="0">
                        <a:ln>
                          <a:noFill/>
                        </a:ln>
                        <a:solidFill>
                          <a:schemeClr val="tx1"/>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2</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c>
                  <a:txBody>
                    <a:bodyPr/>
                    <a:lstStyle/>
                    <a:p>
                      <a:pPr marL="0" marR="0" lvl="0" indent="0" algn="ctr" defTabSz="914400" rtl="0" eaLnBrk="0" fontAlgn="base" latinLnBrk="0" hangingPunct="0">
                        <a:lnSpc>
                          <a:spcPts val="3000"/>
                        </a:lnSpc>
                        <a:spcBef>
                          <a:spcPts val="0"/>
                        </a:spcBef>
                        <a:spcAft>
                          <a:spcPct val="0"/>
                        </a:spcAft>
                        <a:buClrTx/>
                        <a:buSzTx/>
                        <a:buFontTx/>
                        <a:buNone/>
                        <a:tabLst/>
                      </a:pPr>
                      <a:r>
                        <a:rPr kumimoji="0" lang="en-US" altLang="zh-CN" sz="2700" u="none" strike="noStrike" kern="1200" cap="none" spc="-100" normalizeH="0" baseline="0" dirty="0" smtClean="0">
                          <a:ln>
                            <a:noFill/>
                          </a:ln>
                          <a:solidFill>
                            <a:srgbClr val="FF0000"/>
                          </a:solidFill>
                          <a:effectLst/>
                          <a:latin typeface="黑体" pitchFamily="49" charset="-122"/>
                          <a:ea typeface="黑体" pitchFamily="49" charset="-122"/>
                        </a:rPr>
                        <a:t>  5</a:t>
                      </a:r>
                      <a:endParaRPr kumimoji="0" lang="en-US" altLang="zh-CN" sz="2700" b="0" i="0" u="none" strike="noStrike" kern="1200" cap="none" spc="-100" normalizeH="0" baseline="0" dirty="0" smtClean="0">
                        <a:ln>
                          <a:noFill/>
                        </a:ln>
                        <a:solidFill>
                          <a:srgbClr val="FF0000"/>
                        </a:solidFill>
                        <a:effectLst/>
                        <a:latin typeface="黑体" pitchFamily="49" charset="-122"/>
                        <a:ea typeface="黑体" pitchFamily="49" charset="-122"/>
                        <a:cs typeface="Times New Roman" pitchFamily="18" charset="0"/>
                      </a:endParaRPr>
                    </a:p>
                  </a:txBody>
                  <a:tcPr marL="91437" marR="91437" anchor="ctr" horzOverflow="overflow"/>
                </a:tc>
              </a:tr>
            </a:tbl>
          </a:graphicData>
        </a:graphic>
      </p:graphicFrame>
      <p:sp>
        <p:nvSpPr>
          <p:cNvPr id="6" name="Rectangle 5"/>
          <p:cNvSpPr>
            <a:spLocks noChangeArrowheads="1"/>
          </p:cNvSpPr>
          <p:nvPr/>
        </p:nvSpPr>
        <p:spPr bwMode="auto">
          <a:xfrm>
            <a:off x="1336675" y="5253038"/>
            <a:ext cx="2195513" cy="86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zh-CN" altLang="en-US" dirty="0">
                <a:solidFill>
                  <a:schemeClr val="lt1"/>
                </a:solidFill>
                <a:latin typeface="黑体" panose="02010609060101010101" pitchFamily="49" charset="-122"/>
                <a:ea typeface="黑体" panose="02010609060101010101" pitchFamily="49" charset="-122"/>
                <a:cs typeface="Times New Roman" pitchFamily="18" charset="0"/>
              </a:rPr>
              <a:t>食品科学与技术</a:t>
            </a:r>
            <a:endParaRPr lang="en-US" altLang="zh-CN" dirty="0">
              <a:solidFill>
                <a:schemeClr val="lt1"/>
              </a:solidFill>
              <a:latin typeface="黑体" panose="02010609060101010101" pitchFamily="49" charset="-122"/>
              <a:ea typeface="黑体" panose="02010609060101010101" pitchFamily="49" charset="-122"/>
              <a:cs typeface="Times New Roman" pitchFamily="18" charset="0"/>
            </a:endParaRPr>
          </a:p>
          <a:p>
            <a:pPr algn="ctr" fontAlgn="auto">
              <a:spcBef>
                <a:spcPts val="0"/>
              </a:spcBef>
              <a:spcAft>
                <a:spcPts val="0"/>
              </a:spcAft>
            </a:pPr>
            <a:r>
              <a:rPr lang="zh-CN" altLang="en-US" dirty="0">
                <a:solidFill>
                  <a:srgbClr val="FFFF00"/>
                </a:solidFill>
                <a:latin typeface="黑体" panose="02010609060101010101" pitchFamily="49" charset="-122"/>
                <a:ea typeface="黑体" panose="02010609060101010101" pitchFamily="49" charset="-122"/>
                <a:cs typeface="Times New Roman" pitchFamily="18" charset="0"/>
              </a:rPr>
              <a:t>国家重点实验室</a:t>
            </a:r>
          </a:p>
        </p:txBody>
      </p:sp>
      <p:sp>
        <p:nvSpPr>
          <p:cNvPr id="7" name="Rectangle 5"/>
          <p:cNvSpPr>
            <a:spLocks noChangeArrowheads="1"/>
          </p:cNvSpPr>
          <p:nvPr/>
        </p:nvSpPr>
        <p:spPr bwMode="auto">
          <a:xfrm>
            <a:off x="3563938" y="5253038"/>
            <a:ext cx="2268537" cy="86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zh-CN" altLang="en-US" dirty="0">
                <a:solidFill>
                  <a:schemeClr val="lt1"/>
                </a:solidFill>
                <a:latin typeface="黑体" panose="02010609060101010101" pitchFamily="49" charset="-122"/>
                <a:ea typeface="黑体" panose="02010609060101010101" pitchFamily="49" charset="-122"/>
                <a:cs typeface="Times New Roman" pitchFamily="18" charset="0"/>
              </a:rPr>
              <a:t>粮食发酵工艺与技术</a:t>
            </a:r>
            <a:endParaRPr lang="en-US" altLang="zh-CN" dirty="0">
              <a:solidFill>
                <a:schemeClr val="lt1"/>
              </a:solidFill>
              <a:latin typeface="黑体" panose="02010609060101010101" pitchFamily="49" charset="-122"/>
              <a:ea typeface="黑体" panose="02010609060101010101" pitchFamily="49" charset="-122"/>
              <a:cs typeface="Times New Roman" pitchFamily="18" charset="0"/>
            </a:endParaRPr>
          </a:p>
          <a:p>
            <a:pPr algn="ctr" fontAlgn="auto">
              <a:spcBef>
                <a:spcPts val="0"/>
              </a:spcBef>
              <a:spcAft>
                <a:spcPts val="0"/>
              </a:spcAft>
            </a:pPr>
            <a:r>
              <a:rPr lang="zh-CN" altLang="en-US" dirty="0">
                <a:solidFill>
                  <a:srgbClr val="FFFF00"/>
                </a:solidFill>
                <a:latin typeface="黑体" panose="02010609060101010101" pitchFamily="49" charset="-122"/>
                <a:ea typeface="黑体" panose="02010609060101010101" pitchFamily="49" charset="-122"/>
                <a:cs typeface="Times New Roman" pitchFamily="18" charset="0"/>
              </a:rPr>
              <a:t>国家工程实验室</a:t>
            </a:r>
          </a:p>
        </p:txBody>
      </p:sp>
      <p:sp>
        <p:nvSpPr>
          <p:cNvPr id="8" name="Rectangle 5"/>
          <p:cNvSpPr>
            <a:spLocks noChangeArrowheads="1"/>
          </p:cNvSpPr>
          <p:nvPr/>
        </p:nvSpPr>
        <p:spPr bwMode="auto">
          <a:xfrm>
            <a:off x="5867400" y="5253038"/>
            <a:ext cx="2300288" cy="863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zh-CN" altLang="en-US" dirty="0">
                <a:solidFill>
                  <a:schemeClr val="lt1"/>
                </a:solidFill>
                <a:latin typeface="黑体" panose="02010609060101010101" pitchFamily="49" charset="-122"/>
                <a:ea typeface="黑体" panose="02010609060101010101" pitchFamily="49" charset="-122"/>
                <a:cs typeface="Times New Roman" pitchFamily="18" charset="0"/>
              </a:rPr>
              <a:t>江南大学</a:t>
            </a:r>
            <a:endParaRPr lang="en-US" altLang="zh-CN" dirty="0">
              <a:solidFill>
                <a:schemeClr val="lt1"/>
              </a:solidFill>
              <a:latin typeface="黑体" panose="02010609060101010101" pitchFamily="49" charset="-122"/>
              <a:ea typeface="黑体" panose="02010609060101010101" pitchFamily="49" charset="-122"/>
              <a:cs typeface="Times New Roman" pitchFamily="18" charset="0"/>
            </a:endParaRPr>
          </a:p>
          <a:p>
            <a:pPr algn="ctr" fontAlgn="auto">
              <a:spcBef>
                <a:spcPts val="0"/>
              </a:spcBef>
              <a:spcAft>
                <a:spcPts val="0"/>
              </a:spcAft>
            </a:pPr>
            <a:r>
              <a:rPr lang="zh-CN" altLang="en-US" dirty="0">
                <a:solidFill>
                  <a:srgbClr val="FFFF00"/>
                </a:solidFill>
                <a:latin typeface="黑体" panose="02010609060101010101" pitchFamily="49" charset="-122"/>
                <a:ea typeface="黑体" panose="02010609060101010101" pitchFamily="49" charset="-122"/>
                <a:cs typeface="Times New Roman" pitchFamily="18" charset="0"/>
              </a:rPr>
              <a:t>国家大学科技园</a:t>
            </a:r>
          </a:p>
        </p:txBody>
      </p:sp>
      <p:grpSp>
        <p:nvGrpSpPr>
          <p:cNvPr id="21536" name="组合 1"/>
          <p:cNvGrpSpPr>
            <a:grpSpLocks/>
          </p:cNvGrpSpPr>
          <p:nvPr/>
        </p:nvGrpSpPr>
        <p:grpSpPr bwMode="auto">
          <a:xfrm>
            <a:off x="287338" y="404813"/>
            <a:ext cx="4140200" cy="936625"/>
            <a:chOff x="287953" y="290612"/>
            <a:chExt cx="4139286" cy="936104"/>
          </a:xfrm>
        </p:grpSpPr>
        <p:grpSp>
          <p:nvGrpSpPr>
            <p:cNvPr id="21538" name="组合 46"/>
            <p:cNvGrpSpPr>
              <a:grpSpLocks/>
            </p:cNvGrpSpPr>
            <p:nvPr/>
          </p:nvGrpSpPr>
          <p:grpSpPr bwMode="auto">
            <a:xfrm>
              <a:off x="289539" y="290612"/>
              <a:ext cx="4137700" cy="936104"/>
              <a:chOff x="289539" y="290612"/>
              <a:chExt cx="4137700" cy="936104"/>
            </a:xfrm>
          </p:grpSpPr>
          <p:sp>
            <p:nvSpPr>
              <p:cNvPr id="12" name="椭圆 11"/>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3" name="圆角矩形 12"/>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圆角矩形 13"/>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学科水平</a:t>
                </a:r>
              </a:p>
            </p:txBody>
          </p:sp>
        </p:grpSp>
        <p:sp>
          <p:nvSpPr>
            <p:cNvPr id="21539"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1537"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3</a:t>
            </a:r>
            <a:endParaRPr lang="zh-CN" altLang="en-US" sz="480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7" descr="C:\Documents and Settings\cao\桌面\20100712010129819.jpg"/>
          <p:cNvPicPr>
            <a:picLocks noChangeAspect="1" noChangeArrowheads="1"/>
          </p:cNvPicPr>
          <p:nvPr/>
        </p:nvPicPr>
        <p:blipFill>
          <a:blip r:embed="rId2" cstate="print"/>
          <a:srcRect/>
          <a:stretch>
            <a:fillRect/>
          </a:stretch>
        </p:blipFill>
        <p:spPr bwMode="auto">
          <a:xfrm>
            <a:off x="6694488" y="692150"/>
            <a:ext cx="2125662" cy="2782888"/>
          </a:xfrm>
          <a:prstGeom prst="rect">
            <a:avLst/>
          </a:prstGeom>
          <a:ln>
            <a:noFill/>
          </a:ln>
          <a:effectLst>
            <a:outerShdw blurRad="292100" dist="139700" dir="2700000" algn="tl" rotWithShape="0">
              <a:srgbClr val="333333">
                <a:alpha val="65000"/>
              </a:srgbClr>
            </a:outerShdw>
          </a:effectLst>
        </p:spPr>
      </p:pic>
      <p:sp>
        <p:nvSpPr>
          <p:cNvPr id="22531" name="矩形 111"/>
          <p:cNvSpPr>
            <a:spLocks noChangeArrowheads="1"/>
          </p:cNvSpPr>
          <p:nvPr/>
        </p:nvSpPr>
        <p:spPr bwMode="auto">
          <a:xfrm>
            <a:off x="6154738" y="4640263"/>
            <a:ext cx="2881312" cy="1200150"/>
          </a:xfrm>
          <a:prstGeom prst="rect">
            <a:avLst/>
          </a:prstGeom>
          <a:solidFill>
            <a:srgbClr val="DAEDEF"/>
          </a:solidFill>
          <a:ln w="28575">
            <a:noFill/>
            <a:miter lim="800000"/>
            <a:headEnd/>
            <a:tailE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solidFill>
                  <a:srgbClr val="000000"/>
                </a:solidFill>
                <a:latin typeface="黑体" panose="02010609060101010101" pitchFamily="49" charset="-122"/>
                <a:ea typeface="黑体" panose="02010609060101010101" pitchFamily="49" charset="-122"/>
              </a:rPr>
              <a:t>综合排名列</a:t>
            </a:r>
            <a:r>
              <a:rPr lang="zh-CN" altLang="en-US" b="1">
                <a:solidFill>
                  <a:srgbClr val="FF0000"/>
                </a:solidFill>
                <a:latin typeface="黑体" panose="02010609060101010101" pitchFamily="49" charset="-122"/>
                <a:ea typeface="黑体" panose="02010609060101010101" pitchFamily="49" charset="-122"/>
              </a:rPr>
              <a:t>第</a:t>
            </a:r>
            <a:r>
              <a:rPr lang="en-US" altLang="zh-CN" b="1">
                <a:solidFill>
                  <a:srgbClr val="FF0000"/>
                </a:solidFill>
                <a:latin typeface="黑体" panose="02010609060101010101" pitchFamily="49" charset="-122"/>
                <a:ea typeface="黑体" panose="02010609060101010101" pitchFamily="49" charset="-122"/>
              </a:rPr>
              <a:t>18</a:t>
            </a:r>
            <a:r>
              <a:rPr lang="zh-CN" altLang="en-US" b="1">
                <a:solidFill>
                  <a:srgbClr val="FF0000"/>
                </a:solidFill>
                <a:latin typeface="黑体" panose="02010609060101010101" pitchFamily="49" charset="-122"/>
                <a:ea typeface="黑体" panose="02010609060101010101" pitchFamily="49" charset="-122"/>
              </a:rPr>
              <a:t>位</a:t>
            </a:r>
            <a:endParaRPr lang="en-US" altLang="zh-CN" b="1">
              <a:solidFill>
                <a:srgbClr val="000000"/>
              </a:solidFill>
              <a:latin typeface="黑体" panose="02010609060101010101" pitchFamily="49" charset="-122"/>
              <a:ea typeface="黑体" panose="02010609060101010101" pitchFamily="49" charset="-122"/>
            </a:endParaRPr>
          </a:p>
          <a:p>
            <a:r>
              <a:rPr lang="zh-CN" altLang="en-US" b="1">
                <a:solidFill>
                  <a:srgbClr val="000000"/>
                </a:solidFill>
                <a:latin typeface="黑体" panose="02010609060101010101" pitchFamily="49" charset="-122"/>
                <a:ea typeface="黑体" panose="02010609060101010101" pitchFamily="49" charset="-122"/>
              </a:rPr>
              <a:t>生活满意度列</a:t>
            </a:r>
            <a:r>
              <a:rPr lang="zh-CN" altLang="en-US" b="1">
                <a:solidFill>
                  <a:srgbClr val="FF0000"/>
                </a:solidFill>
                <a:latin typeface="黑体" panose="02010609060101010101" pitchFamily="49" charset="-122"/>
                <a:ea typeface="黑体" panose="02010609060101010101" pitchFamily="49" charset="-122"/>
              </a:rPr>
              <a:t>第</a:t>
            </a:r>
            <a:r>
              <a:rPr lang="en-US" altLang="zh-CN" b="1">
                <a:solidFill>
                  <a:srgbClr val="FF0000"/>
                </a:solidFill>
                <a:latin typeface="黑体" panose="02010609060101010101" pitchFamily="49" charset="-122"/>
                <a:ea typeface="黑体" panose="02010609060101010101" pitchFamily="49" charset="-122"/>
              </a:rPr>
              <a:t>4</a:t>
            </a:r>
            <a:r>
              <a:rPr lang="zh-CN" altLang="en-US" b="1">
                <a:solidFill>
                  <a:srgbClr val="FF0000"/>
                </a:solidFill>
                <a:latin typeface="黑体" panose="02010609060101010101" pitchFamily="49" charset="-122"/>
                <a:ea typeface="黑体" panose="02010609060101010101" pitchFamily="49" charset="-122"/>
              </a:rPr>
              <a:t>位</a:t>
            </a:r>
            <a:endParaRPr lang="en-US" altLang="zh-CN" b="1">
              <a:solidFill>
                <a:srgbClr val="FF0000"/>
              </a:solidFill>
              <a:latin typeface="黑体" panose="02010609060101010101" pitchFamily="49" charset="-122"/>
              <a:ea typeface="黑体" panose="02010609060101010101" pitchFamily="49" charset="-122"/>
            </a:endParaRPr>
          </a:p>
          <a:p>
            <a:r>
              <a:rPr lang="zh-CN" altLang="en-US" b="1">
                <a:latin typeface="黑体" panose="02010609060101010101" pitchFamily="49" charset="-122"/>
                <a:ea typeface="黑体" panose="02010609060101010101" pitchFamily="49" charset="-122"/>
              </a:rPr>
              <a:t>所在城市满意度列</a:t>
            </a:r>
            <a:r>
              <a:rPr lang="zh-CN" altLang="en-US" b="1">
                <a:solidFill>
                  <a:srgbClr val="FF0000"/>
                </a:solidFill>
                <a:latin typeface="黑体" panose="02010609060101010101" pitchFamily="49" charset="-122"/>
                <a:ea typeface="黑体" panose="02010609060101010101" pitchFamily="49" charset="-122"/>
              </a:rPr>
              <a:t>第</a:t>
            </a:r>
            <a:r>
              <a:rPr lang="en-US" altLang="zh-CN" b="1">
                <a:solidFill>
                  <a:srgbClr val="FF0000"/>
                </a:solidFill>
                <a:latin typeface="黑体" panose="02010609060101010101" pitchFamily="49" charset="-122"/>
                <a:ea typeface="黑体" panose="02010609060101010101" pitchFamily="49" charset="-122"/>
              </a:rPr>
              <a:t>2</a:t>
            </a:r>
            <a:r>
              <a:rPr lang="zh-CN" altLang="en-US" b="1">
                <a:solidFill>
                  <a:srgbClr val="FF0000"/>
                </a:solidFill>
                <a:latin typeface="黑体" panose="02010609060101010101" pitchFamily="49" charset="-122"/>
                <a:ea typeface="黑体" panose="02010609060101010101" pitchFamily="49" charset="-122"/>
              </a:rPr>
              <a:t>位</a:t>
            </a:r>
            <a:endParaRPr lang="en-US" altLang="zh-CN" b="1">
              <a:solidFill>
                <a:srgbClr val="000000"/>
              </a:solidFill>
              <a:latin typeface="黑体" panose="02010609060101010101" pitchFamily="49" charset="-122"/>
              <a:ea typeface="黑体" panose="02010609060101010101" pitchFamily="49" charset="-122"/>
            </a:endParaRPr>
          </a:p>
          <a:p>
            <a:r>
              <a:rPr lang="zh-CN" altLang="en-US" b="1">
                <a:solidFill>
                  <a:srgbClr val="000000"/>
                </a:solidFill>
                <a:latin typeface="黑体" panose="02010609060101010101" pitchFamily="49" charset="-122"/>
                <a:ea typeface="黑体" panose="02010609060101010101" pitchFamily="49" charset="-122"/>
              </a:rPr>
              <a:t>学习教育满意度列</a:t>
            </a:r>
            <a:r>
              <a:rPr lang="zh-CN" altLang="en-US" b="1">
                <a:solidFill>
                  <a:srgbClr val="FF0000"/>
                </a:solidFill>
                <a:latin typeface="黑体" panose="02010609060101010101" pitchFamily="49" charset="-122"/>
                <a:ea typeface="黑体" panose="02010609060101010101" pitchFamily="49" charset="-122"/>
              </a:rPr>
              <a:t>第</a:t>
            </a:r>
            <a:r>
              <a:rPr lang="en-US" altLang="zh-CN" b="1">
                <a:solidFill>
                  <a:srgbClr val="FF0000"/>
                </a:solidFill>
                <a:latin typeface="黑体" panose="02010609060101010101" pitchFamily="49" charset="-122"/>
                <a:ea typeface="黑体" panose="02010609060101010101" pitchFamily="49" charset="-122"/>
              </a:rPr>
              <a:t>34</a:t>
            </a:r>
            <a:r>
              <a:rPr lang="zh-CN" altLang="en-US" b="1">
                <a:solidFill>
                  <a:srgbClr val="FF0000"/>
                </a:solidFill>
                <a:latin typeface="黑体" panose="02010609060101010101" pitchFamily="49" charset="-122"/>
                <a:ea typeface="黑体" panose="02010609060101010101" pitchFamily="49" charset="-122"/>
              </a:rPr>
              <a:t>位</a:t>
            </a:r>
            <a:endParaRPr lang="zh-CN" altLang="en-US" b="1">
              <a:solidFill>
                <a:srgbClr val="000000"/>
              </a:solidFill>
              <a:latin typeface="黑体" panose="02010609060101010101" pitchFamily="49" charset="-122"/>
              <a:ea typeface="黑体" panose="02010609060101010101" pitchFamily="49" charset="-122"/>
            </a:endParaRPr>
          </a:p>
        </p:txBody>
      </p:sp>
      <p:sp>
        <p:nvSpPr>
          <p:cNvPr id="22532" name="TextBox 112"/>
          <p:cNvSpPr txBox="1">
            <a:spLocks noChangeArrowheads="1"/>
          </p:cNvSpPr>
          <p:nvPr/>
        </p:nvSpPr>
        <p:spPr bwMode="auto">
          <a:xfrm>
            <a:off x="6038850" y="3789363"/>
            <a:ext cx="328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黑体" panose="02010609060101010101" pitchFamily="49" charset="-122"/>
                <a:cs typeface="Times New Roman" panose="02020603050405020304" pitchFamily="18" charset="0"/>
              </a:rPr>
              <a:t>2010</a:t>
            </a:r>
            <a:r>
              <a:rPr lang="zh-CN" altLang="en-US" sz="2000" b="1">
                <a:latin typeface="黑体" panose="02010609060101010101" pitchFamily="49" charset="-122"/>
                <a:cs typeface="Times New Roman" panose="02020603050405020304" pitchFamily="18" charset="0"/>
              </a:rPr>
              <a:t>年全国</a:t>
            </a:r>
            <a:r>
              <a:rPr lang="en-US" altLang="zh-CN" sz="2000" b="1">
                <a:solidFill>
                  <a:srgbClr val="C00000"/>
                </a:solidFill>
                <a:latin typeface="黑体" panose="02010609060101010101" pitchFamily="49" charset="-122"/>
                <a:cs typeface="Times New Roman" panose="02020603050405020304" pitchFamily="18" charset="0"/>
              </a:rPr>
              <a:t>110</a:t>
            </a:r>
            <a:r>
              <a:rPr lang="zh-CN" altLang="en-US" sz="2000" b="1">
                <a:solidFill>
                  <a:srgbClr val="C00000"/>
                </a:solidFill>
                <a:latin typeface="黑体" panose="02010609060101010101" pitchFamily="49" charset="-122"/>
                <a:cs typeface="Times New Roman" panose="02020603050405020304" pitchFamily="18" charset="0"/>
              </a:rPr>
              <a:t>所</a:t>
            </a:r>
          </a:p>
          <a:p>
            <a:pPr algn="ctr" eaLnBrk="1" hangingPunct="1"/>
            <a:r>
              <a:rPr lang="zh-CN" altLang="en-US" sz="2000" b="1">
                <a:latin typeface="黑体" panose="02010609060101010101" pitchFamily="49" charset="-122"/>
                <a:cs typeface="Times New Roman" panose="02020603050405020304" pitchFamily="18" charset="0"/>
              </a:rPr>
              <a:t>主要大学满意度评价</a:t>
            </a:r>
          </a:p>
        </p:txBody>
      </p:sp>
      <p:grpSp>
        <p:nvGrpSpPr>
          <p:cNvPr id="22533" name="组合 1"/>
          <p:cNvGrpSpPr>
            <a:grpSpLocks/>
          </p:cNvGrpSpPr>
          <p:nvPr/>
        </p:nvGrpSpPr>
        <p:grpSpPr bwMode="auto">
          <a:xfrm>
            <a:off x="287338" y="404813"/>
            <a:ext cx="4140200" cy="936625"/>
            <a:chOff x="287953" y="290612"/>
            <a:chExt cx="4139286" cy="936104"/>
          </a:xfrm>
        </p:grpSpPr>
        <p:grpSp>
          <p:nvGrpSpPr>
            <p:cNvPr id="22585" name="组合 46"/>
            <p:cNvGrpSpPr>
              <a:grpSpLocks/>
            </p:cNvGrpSpPr>
            <p:nvPr/>
          </p:nvGrpSpPr>
          <p:grpSpPr bwMode="auto">
            <a:xfrm>
              <a:off x="289539" y="290612"/>
              <a:ext cx="4137700" cy="936104"/>
              <a:chOff x="289539" y="290612"/>
              <a:chExt cx="4137700" cy="936104"/>
            </a:xfrm>
          </p:grpSpPr>
          <p:sp>
            <p:nvSpPr>
              <p:cNvPr id="49" name="椭圆 48"/>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0" name="圆角矩形 49"/>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1" name="圆角矩形 50"/>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不断发展</a:t>
                </a:r>
              </a:p>
            </p:txBody>
          </p:sp>
        </p:grpSp>
        <p:sp>
          <p:nvSpPr>
            <p:cNvPr id="22586"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2534"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chemeClr val="bg1"/>
                </a:solidFill>
                <a:latin typeface="Calibri" panose="020F0502020204030204" pitchFamily="34" charset="0"/>
              </a:rPr>
              <a:t>4</a:t>
            </a:r>
            <a:endParaRPr lang="zh-CN" altLang="en-US" sz="4800" dirty="0">
              <a:solidFill>
                <a:schemeClr val="bg1"/>
              </a:solidFill>
              <a:latin typeface="Calibri" panose="020F0502020204030204" pitchFamily="34" charset="0"/>
            </a:endParaRPr>
          </a:p>
        </p:txBody>
      </p:sp>
      <p:grpSp>
        <p:nvGrpSpPr>
          <p:cNvPr id="4" name="组合 81"/>
          <p:cNvGrpSpPr>
            <a:grpSpLocks/>
          </p:cNvGrpSpPr>
          <p:nvPr/>
        </p:nvGrpSpPr>
        <p:grpSpPr bwMode="auto">
          <a:xfrm>
            <a:off x="34925" y="1700213"/>
            <a:ext cx="5995988" cy="4538662"/>
            <a:chOff x="107031" y="1772816"/>
            <a:chExt cx="5996106" cy="4537454"/>
          </a:xfrm>
        </p:grpSpPr>
        <p:sp>
          <p:nvSpPr>
            <p:cNvPr id="83" name="Rectangle 36"/>
            <p:cNvSpPr>
              <a:spLocks noChangeArrowheads="1"/>
            </p:cNvSpPr>
            <p:nvPr/>
          </p:nvSpPr>
          <p:spPr bwMode="auto">
            <a:xfrm>
              <a:off x="107031" y="5881759"/>
              <a:ext cx="68581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2003</a:t>
              </a:r>
            </a:p>
          </p:txBody>
        </p:sp>
        <p:sp>
          <p:nvSpPr>
            <p:cNvPr id="84" name="AutoShape 37"/>
            <p:cNvSpPr>
              <a:spLocks noChangeArrowheads="1"/>
            </p:cNvSpPr>
            <p:nvPr/>
          </p:nvSpPr>
          <p:spPr bwMode="auto">
            <a:xfrm>
              <a:off x="232446" y="5075524"/>
              <a:ext cx="309568" cy="749101"/>
            </a:xfrm>
            <a:prstGeom prst="cube">
              <a:avLst>
                <a:gd name="adj" fmla="val 25000"/>
              </a:avLst>
            </a:prstGeom>
            <a:solidFill>
              <a:schemeClr val="bg1">
                <a:lumMod val="85000"/>
              </a:schemeClr>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85" name="Rectangle 38"/>
            <p:cNvSpPr>
              <a:spLocks noChangeArrowheads="1"/>
            </p:cNvSpPr>
            <p:nvPr/>
          </p:nvSpPr>
          <p:spPr bwMode="auto">
            <a:xfrm>
              <a:off x="546778" y="5883347"/>
              <a:ext cx="652475" cy="277738"/>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2004</a:t>
              </a:r>
            </a:p>
          </p:txBody>
        </p:sp>
        <p:sp>
          <p:nvSpPr>
            <p:cNvPr id="86" name="AutoShape 39"/>
            <p:cNvSpPr>
              <a:spLocks noChangeArrowheads="1"/>
            </p:cNvSpPr>
            <p:nvPr/>
          </p:nvSpPr>
          <p:spPr bwMode="auto">
            <a:xfrm>
              <a:off x="642030" y="4823179"/>
              <a:ext cx="312743" cy="1014142"/>
            </a:xfrm>
            <a:prstGeom prst="cube">
              <a:avLst>
                <a:gd name="adj" fmla="val 25000"/>
              </a:avLst>
            </a:prstGeom>
            <a:solidFill>
              <a:schemeClr val="bg1">
                <a:lumMod val="85000"/>
              </a:schemeClr>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87" name="Rectangle 40"/>
            <p:cNvSpPr>
              <a:spLocks noChangeArrowheads="1"/>
            </p:cNvSpPr>
            <p:nvPr/>
          </p:nvSpPr>
          <p:spPr bwMode="auto">
            <a:xfrm>
              <a:off x="954773" y="5881759"/>
              <a:ext cx="677876"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2005</a:t>
              </a:r>
            </a:p>
          </p:txBody>
        </p:sp>
        <p:sp>
          <p:nvSpPr>
            <p:cNvPr id="88" name="AutoShape 41"/>
            <p:cNvSpPr>
              <a:spLocks noChangeArrowheads="1"/>
            </p:cNvSpPr>
            <p:nvPr/>
          </p:nvSpPr>
          <p:spPr bwMode="auto">
            <a:xfrm>
              <a:off x="1084950" y="4670819"/>
              <a:ext cx="312744" cy="1166501"/>
            </a:xfrm>
            <a:prstGeom prst="cube">
              <a:avLst>
                <a:gd name="adj" fmla="val 25000"/>
              </a:avLst>
            </a:prstGeom>
            <a:solidFill>
              <a:schemeClr val="bg1">
                <a:lumMod val="65000"/>
              </a:schemeClr>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89" name="Rectangle 42"/>
            <p:cNvSpPr>
              <a:spLocks noChangeArrowheads="1"/>
            </p:cNvSpPr>
            <p:nvPr/>
          </p:nvSpPr>
          <p:spPr bwMode="auto">
            <a:xfrm>
              <a:off x="1394519" y="5881759"/>
              <a:ext cx="625487"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2006</a:t>
              </a:r>
            </a:p>
          </p:txBody>
        </p:sp>
        <p:sp>
          <p:nvSpPr>
            <p:cNvPr id="90" name="AutoShape 43"/>
            <p:cNvSpPr>
              <a:spLocks noChangeArrowheads="1"/>
            </p:cNvSpPr>
            <p:nvPr/>
          </p:nvSpPr>
          <p:spPr bwMode="auto">
            <a:xfrm>
              <a:off x="1523109" y="4410539"/>
              <a:ext cx="312744" cy="1415673"/>
            </a:xfrm>
            <a:prstGeom prst="cube">
              <a:avLst>
                <a:gd name="adj" fmla="val 25000"/>
              </a:avLst>
            </a:prstGeom>
            <a:solidFill>
              <a:srgbClr val="F8009F"/>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92" name="AutoShape 45"/>
            <p:cNvSpPr>
              <a:spLocks noChangeArrowheads="1"/>
            </p:cNvSpPr>
            <p:nvPr/>
          </p:nvSpPr>
          <p:spPr bwMode="auto">
            <a:xfrm>
              <a:off x="1945392" y="4150258"/>
              <a:ext cx="314331" cy="1680715"/>
            </a:xfrm>
            <a:prstGeom prst="cube">
              <a:avLst>
                <a:gd name="adj" fmla="val 25000"/>
              </a:avLst>
            </a:prstGeom>
            <a:solidFill>
              <a:srgbClr val="B80076"/>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93" name="Rectangle 46"/>
            <p:cNvSpPr>
              <a:spLocks noChangeArrowheads="1"/>
            </p:cNvSpPr>
            <p:nvPr/>
          </p:nvSpPr>
          <p:spPr bwMode="auto">
            <a:xfrm>
              <a:off x="1840615" y="5881759"/>
              <a:ext cx="65406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2007</a:t>
              </a:r>
            </a:p>
          </p:txBody>
        </p:sp>
        <p:sp>
          <p:nvSpPr>
            <p:cNvPr id="94" name="Rectangle 47"/>
            <p:cNvSpPr>
              <a:spLocks noChangeArrowheads="1"/>
            </p:cNvSpPr>
            <p:nvPr/>
          </p:nvSpPr>
          <p:spPr bwMode="auto">
            <a:xfrm>
              <a:off x="2280362" y="5881759"/>
              <a:ext cx="615962"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2008</a:t>
              </a:r>
            </a:p>
          </p:txBody>
        </p:sp>
        <p:sp>
          <p:nvSpPr>
            <p:cNvPr id="95" name="AutoShape 48"/>
            <p:cNvSpPr>
              <a:spLocks noChangeArrowheads="1"/>
            </p:cNvSpPr>
            <p:nvPr/>
          </p:nvSpPr>
          <p:spPr bwMode="auto">
            <a:xfrm>
              <a:off x="2399426" y="3850300"/>
              <a:ext cx="314331" cy="1975912"/>
            </a:xfrm>
            <a:prstGeom prst="cube">
              <a:avLst>
                <a:gd name="adj" fmla="val 25000"/>
              </a:avLst>
            </a:prstGeom>
            <a:solidFill>
              <a:srgbClr val="B20650"/>
            </a:solidFill>
            <a:ln w="9525">
              <a:no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96" name="Rectangle 50"/>
            <p:cNvSpPr>
              <a:spLocks noChangeArrowheads="1"/>
            </p:cNvSpPr>
            <p:nvPr/>
          </p:nvSpPr>
          <p:spPr bwMode="auto">
            <a:xfrm>
              <a:off x="138782" y="4802546"/>
              <a:ext cx="536586"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128</a:t>
              </a:r>
            </a:p>
          </p:txBody>
        </p:sp>
        <p:sp>
          <p:nvSpPr>
            <p:cNvPr id="97" name="Rectangle 51"/>
            <p:cNvSpPr>
              <a:spLocks noChangeArrowheads="1"/>
            </p:cNvSpPr>
            <p:nvPr/>
          </p:nvSpPr>
          <p:spPr bwMode="auto">
            <a:xfrm>
              <a:off x="561065" y="4558136"/>
              <a:ext cx="536586"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106</a:t>
              </a:r>
            </a:p>
          </p:txBody>
        </p:sp>
        <p:sp>
          <p:nvSpPr>
            <p:cNvPr id="98" name="Rectangle 52"/>
            <p:cNvSpPr>
              <a:spLocks noChangeArrowheads="1"/>
            </p:cNvSpPr>
            <p:nvPr/>
          </p:nvSpPr>
          <p:spPr bwMode="auto">
            <a:xfrm>
              <a:off x="1018274" y="4415299"/>
              <a:ext cx="51277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101</a:t>
              </a:r>
            </a:p>
          </p:txBody>
        </p:sp>
        <p:sp>
          <p:nvSpPr>
            <p:cNvPr id="99" name="Rectangle 53"/>
            <p:cNvSpPr>
              <a:spLocks noChangeArrowheads="1"/>
            </p:cNvSpPr>
            <p:nvPr/>
          </p:nvSpPr>
          <p:spPr bwMode="auto">
            <a:xfrm>
              <a:off x="1508822" y="4150258"/>
              <a:ext cx="419108" cy="274564"/>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94</a:t>
              </a:r>
            </a:p>
          </p:txBody>
        </p:sp>
        <p:sp>
          <p:nvSpPr>
            <p:cNvPr id="100" name="Rectangle 54"/>
            <p:cNvSpPr>
              <a:spLocks noChangeArrowheads="1"/>
            </p:cNvSpPr>
            <p:nvPr/>
          </p:nvSpPr>
          <p:spPr bwMode="auto">
            <a:xfrm>
              <a:off x="1923167" y="3864584"/>
              <a:ext cx="422283" cy="274564"/>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85</a:t>
              </a:r>
            </a:p>
          </p:txBody>
        </p:sp>
        <p:sp>
          <p:nvSpPr>
            <p:cNvPr id="101" name="Rectangle 55"/>
            <p:cNvSpPr>
              <a:spLocks noChangeArrowheads="1"/>
            </p:cNvSpPr>
            <p:nvPr/>
          </p:nvSpPr>
          <p:spPr bwMode="auto">
            <a:xfrm>
              <a:off x="2391489" y="3574148"/>
              <a:ext cx="474671" cy="274565"/>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73</a:t>
              </a:r>
            </a:p>
          </p:txBody>
        </p:sp>
        <p:sp>
          <p:nvSpPr>
            <p:cNvPr id="102" name="Rectangle 56"/>
            <p:cNvSpPr>
              <a:spLocks noChangeArrowheads="1"/>
            </p:cNvSpPr>
            <p:nvPr/>
          </p:nvSpPr>
          <p:spPr bwMode="auto">
            <a:xfrm>
              <a:off x="2834410" y="3396396"/>
              <a:ext cx="547699" cy="274565"/>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68</a:t>
              </a:r>
            </a:p>
          </p:txBody>
        </p:sp>
        <p:sp>
          <p:nvSpPr>
            <p:cNvPr id="103" name="Rectangle 57"/>
            <p:cNvSpPr>
              <a:spLocks noChangeArrowheads="1"/>
            </p:cNvSpPr>
            <p:nvPr/>
          </p:nvSpPr>
          <p:spPr bwMode="auto">
            <a:xfrm>
              <a:off x="3218592" y="5892869"/>
              <a:ext cx="579449" cy="277738"/>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2010</a:t>
              </a:r>
            </a:p>
          </p:txBody>
        </p:sp>
        <p:sp>
          <p:nvSpPr>
            <p:cNvPr id="104" name="Rectangle 58"/>
            <p:cNvSpPr>
              <a:spLocks noChangeArrowheads="1"/>
            </p:cNvSpPr>
            <p:nvPr/>
          </p:nvSpPr>
          <p:spPr bwMode="auto">
            <a:xfrm>
              <a:off x="459463" y="4351816"/>
              <a:ext cx="725502" cy="274565"/>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22</a:t>
              </a:r>
            </a:p>
          </p:txBody>
        </p:sp>
        <p:sp>
          <p:nvSpPr>
            <p:cNvPr id="106" name="Rectangle 59"/>
            <p:cNvSpPr>
              <a:spLocks noChangeArrowheads="1"/>
            </p:cNvSpPr>
            <p:nvPr/>
          </p:nvSpPr>
          <p:spPr bwMode="auto">
            <a:xfrm>
              <a:off x="1013512" y="4158193"/>
              <a:ext cx="579448"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5</a:t>
              </a:r>
            </a:p>
          </p:txBody>
        </p:sp>
        <p:sp>
          <p:nvSpPr>
            <p:cNvPr id="107" name="Rectangle 60"/>
            <p:cNvSpPr>
              <a:spLocks noChangeArrowheads="1"/>
            </p:cNvSpPr>
            <p:nvPr/>
          </p:nvSpPr>
          <p:spPr bwMode="auto">
            <a:xfrm>
              <a:off x="1446907" y="3869345"/>
              <a:ext cx="50007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7</a:t>
              </a:r>
            </a:p>
          </p:txBody>
        </p:sp>
        <p:sp>
          <p:nvSpPr>
            <p:cNvPr id="108" name="Rectangle 61"/>
            <p:cNvSpPr>
              <a:spLocks noChangeArrowheads="1"/>
            </p:cNvSpPr>
            <p:nvPr/>
          </p:nvSpPr>
          <p:spPr bwMode="auto">
            <a:xfrm>
              <a:off x="1866016" y="3617000"/>
              <a:ext cx="498485"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9</a:t>
              </a:r>
            </a:p>
          </p:txBody>
        </p:sp>
        <p:sp>
          <p:nvSpPr>
            <p:cNvPr id="109" name="Rectangle 62"/>
            <p:cNvSpPr>
              <a:spLocks noChangeArrowheads="1"/>
            </p:cNvSpPr>
            <p:nvPr/>
          </p:nvSpPr>
          <p:spPr bwMode="auto">
            <a:xfrm>
              <a:off x="2259723" y="3299585"/>
              <a:ext cx="67946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12</a:t>
              </a:r>
            </a:p>
          </p:txBody>
        </p:sp>
        <p:sp>
          <p:nvSpPr>
            <p:cNvPr id="121" name="AutoShape 64"/>
            <p:cNvSpPr>
              <a:spLocks noChangeArrowheads="1"/>
            </p:cNvSpPr>
            <p:nvPr/>
          </p:nvSpPr>
          <p:spPr bwMode="auto">
            <a:xfrm>
              <a:off x="3305907" y="3513839"/>
              <a:ext cx="312743" cy="2304436"/>
            </a:xfrm>
            <a:prstGeom prst="cube">
              <a:avLst>
                <a:gd name="adj" fmla="val 25000"/>
              </a:avLst>
            </a:prstGeom>
            <a:solidFill>
              <a:schemeClr val="bg2">
                <a:lumMod val="90000"/>
                <a:alpha val="70000"/>
              </a:schemeClr>
            </a:solidFill>
            <a:ln w="9525">
              <a:solidFill>
                <a:srgbClr val="CC3300"/>
              </a:solid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126" name="AutoShape 49"/>
            <p:cNvSpPr>
              <a:spLocks noChangeArrowheads="1"/>
            </p:cNvSpPr>
            <p:nvPr/>
          </p:nvSpPr>
          <p:spPr bwMode="auto">
            <a:xfrm>
              <a:off x="2834410" y="3758249"/>
              <a:ext cx="312744" cy="2056852"/>
            </a:xfrm>
            <a:prstGeom prst="cube">
              <a:avLst>
                <a:gd name="adj" fmla="val 25000"/>
              </a:avLst>
            </a:prstGeom>
            <a:solidFill>
              <a:srgbClr val="FF0101"/>
            </a:solidFill>
            <a:ln w="9525">
              <a:solidFill>
                <a:srgbClr val="CC0000"/>
              </a:solidFill>
              <a:miter lim="800000"/>
              <a:headEnd/>
              <a:tailEnd/>
            </a:ln>
          </p:spPr>
          <p:txBody>
            <a:bodyPr anchor="ctr">
              <a:spAutoFit/>
            </a:bodyPr>
            <a:lstStyle/>
            <a:p>
              <a:pPr fontAlgn="auto">
                <a:spcBef>
                  <a:spcPts val="0"/>
                </a:spcBef>
                <a:spcAft>
                  <a:spcPts val="0"/>
                </a:spcAft>
                <a:defRPr/>
              </a:pPr>
              <a:endParaRPr lang="zh-CN" altLang="en-US" kern="0">
                <a:solidFill>
                  <a:sysClr val="windowText" lastClr="000000"/>
                </a:solidFill>
                <a:latin typeface="Arial" charset="0"/>
                <a:ea typeface="黑体" pitchFamily="2" charset="-122"/>
              </a:endParaRPr>
            </a:p>
          </p:txBody>
        </p:sp>
        <p:sp>
          <p:nvSpPr>
            <p:cNvPr id="127" name="Rectangle 57"/>
            <p:cNvSpPr>
              <a:spLocks noChangeArrowheads="1"/>
            </p:cNvSpPr>
            <p:nvPr/>
          </p:nvSpPr>
          <p:spPr bwMode="auto">
            <a:xfrm>
              <a:off x="2740746" y="5884933"/>
              <a:ext cx="576273"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2009</a:t>
              </a:r>
            </a:p>
          </p:txBody>
        </p:sp>
        <p:sp>
          <p:nvSpPr>
            <p:cNvPr id="130" name="Rectangle 63"/>
            <p:cNvSpPr>
              <a:spLocks noChangeArrowheads="1"/>
            </p:cNvSpPr>
            <p:nvPr/>
          </p:nvSpPr>
          <p:spPr bwMode="auto">
            <a:xfrm>
              <a:off x="2772496" y="3105961"/>
              <a:ext cx="498485"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5</a:t>
              </a:r>
            </a:p>
          </p:txBody>
        </p:sp>
        <p:sp>
          <p:nvSpPr>
            <p:cNvPr id="22565" name="立方体 42"/>
            <p:cNvSpPr>
              <a:spLocks noChangeArrowheads="1"/>
            </p:cNvSpPr>
            <p:nvPr/>
          </p:nvSpPr>
          <p:spPr bwMode="auto">
            <a:xfrm>
              <a:off x="4745783" y="3121529"/>
              <a:ext cx="296385" cy="2699308"/>
            </a:xfrm>
            <a:prstGeom prst="cube">
              <a:avLst>
                <a:gd name="adj" fmla="val 25000"/>
              </a:avLst>
            </a:prstGeom>
            <a:solidFill>
              <a:srgbClr val="C00000"/>
            </a:solidFill>
            <a:ln w="9525" algn="ctr">
              <a:solidFill>
                <a:srgbClr val="C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p>
          </p:txBody>
        </p:sp>
        <p:sp>
          <p:nvSpPr>
            <p:cNvPr id="133" name="Rectangle 56"/>
            <p:cNvSpPr>
              <a:spLocks noChangeArrowheads="1"/>
            </p:cNvSpPr>
            <p:nvPr/>
          </p:nvSpPr>
          <p:spPr bwMode="auto">
            <a:xfrm>
              <a:off x="3304319" y="3148812"/>
              <a:ext cx="388946"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58</a:t>
              </a:r>
            </a:p>
          </p:txBody>
        </p:sp>
        <p:sp>
          <p:nvSpPr>
            <p:cNvPr id="134" name="Rectangle 63"/>
            <p:cNvSpPr>
              <a:spLocks noChangeArrowheads="1"/>
            </p:cNvSpPr>
            <p:nvPr/>
          </p:nvSpPr>
          <p:spPr bwMode="auto">
            <a:xfrm>
              <a:off x="3178904" y="2861551"/>
              <a:ext cx="688989"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10</a:t>
              </a:r>
            </a:p>
          </p:txBody>
        </p:sp>
        <p:sp>
          <p:nvSpPr>
            <p:cNvPr id="135" name="Rectangle 56"/>
            <p:cNvSpPr>
              <a:spLocks noChangeArrowheads="1"/>
            </p:cNvSpPr>
            <p:nvPr/>
          </p:nvSpPr>
          <p:spPr bwMode="auto">
            <a:xfrm>
              <a:off x="3775816" y="3002801"/>
              <a:ext cx="547698"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53</a:t>
              </a:r>
            </a:p>
          </p:txBody>
        </p:sp>
        <p:sp>
          <p:nvSpPr>
            <p:cNvPr id="136" name="Rectangle 57"/>
            <p:cNvSpPr>
              <a:spLocks noChangeArrowheads="1"/>
            </p:cNvSpPr>
            <p:nvPr/>
          </p:nvSpPr>
          <p:spPr bwMode="auto">
            <a:xfrm>
              <a:off x="3669451" y="5896043"/>
              <a:ext cx="577861" cy="277738"/>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2011</a:t>
              </a:r>
            </a:p>
          </p:txBody>
        </p:sp>
        <p:sp>
          <p:nvSpPr>
            <p:cNvPr id="137" name="立方体 42"/>
            <p:cNvSpPr>
              <a:spLocks noChangeArrowheads="1"/>
            </p:cNvSpPr>
            <p:nvPr/>
          </p:nvSpPr>
          <p:spPr bwMode="auto">
            <a:xfrm>
              <a:off x="3775816" y="3369416"/>
              <a:ext cx="312743" cy="2450448"/>
            </a:xfrm>
            <a:prstGeom prst="cube">
              <a:avLst>
                <a:gd name="adj" fmla="val 25000"/>
              </a:avLst>
            </a:prstGeom>
            <a:solidFill>
              <a:schemeClr val="bg2">
                <a:lumMod val="50000"/>
                <a:alpha val="70000"/>
              </a:schemeClr>
            </a:solidFill>
            <a:ln w="9525" algn="ctr">
              <a:solidFill>
                <a:srgbClr val="C00000"/>
              </a:solidFill>
              <a:round/>
              <a:headEnd/>
              <a:tailEnd/>
            </a:ln>
          </p:spPr>
          <p:txBody>
            <a:bodyPr/>
            <a:lstStyle/>
            <a:p>
              <a:pPr algn="ctr">
                <a:defRPr/>
              </a:pPr>
              <a:endParaRPr lang="zh-CN" altLang="zh-CN">
                <a:latin typeface="Arial" charset="0"/>
                <a:ea typeface="宋体" charset="-122"/>
              </a:endParaRPr>
            </a:p>
          </p:txBody>
        </p:sp>
        <p:sp>
          <p:nvSpPr>
            <p:cNvPr id="138" name="Rectangle 63"/>
            <p:cNvSpPr>
              <a:spLocks noChangeArrowheads="1"/>
            </p:cNvSpPr>
            <p:nvPr/>
          </p:nvSpPr>
          <p:spPr bwMode="auto">
            <a:xfrm>
              <a:off x="3717077" y="2721888"/>
              <a:ext cx="688989"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5</a:t>
              </a:r>
            </a:p>
          </p:txBody>
        </p:sp>
        <p:sp>
          <p:nvSpPr>
            <p:cNvPr id="139" name="TextBox 138"/>
            <p:cNvSpPr txBox="1"/>
            <p:nvPr/>
          </p:nvSpPr>
          <p:spPr>
            <a:xfrm>
              <a:off x="322935" y="1772816"/>
              <a:ext cx="3821188" cy="645940"/>
            </a:xfrm>
            <a:prstGeom prst="rect">
              <a:avLst/>
            </a:prstGeom>
            <a:solidFill>
              <a:schemeClr val="accent1">
                <a:lumMod val="20000"/>
                <a:lumOff val="80000"/>
              </a:schemeClr>
            </a:solidFill>
            <a:effectLst/>
          </p:spPr>
          <p:txBody>
            <a:bodyPr>
              <a:spAutoFit/>
            </a:bodyPr>
            <a:lstStyle/>
            <a:p>
              <a:pPr algn="ctr">
                <a:defRPr/>
              </a:pPr>
              <a:r>
                <a:rPr lang="zh-CN" altLang="en-US" dirty="0">
                  <a:solidFill>
                    <a:srgbClr val="000000"/>
                  </a:solidFill>
                  <a:latin typeface="黑体" panose="02010609060101010101" pitchFamily="49" charset="-122"/>
                  <a:ea typeface="黑体" panose="02010609060101010101" pitchFamily="49" charset="-122"/>
                  <a:cs typeface="Times New Roman" pitchFamily="18" charset="0"/>
                </a:rPr>
                <a:t>江南大学近</a:t>
              </a:r>
              <a:r>
                <a:rPr lang="en-US" altLang="zh-CN" dirty="0">
                  <a:solidFill>
                    <a:srgbClr val="000000"/>
                  </a:solidFill>
                  <a:latin typeface="黑体" panose="02010609060101010101" pitchFamily="49" charset="-122"/>
                  <a:ea typeface="黑体" panose="02010609060101010101" pitchFamily="49" charset="-122"/>
                  <a:cs typeface="Times New Roman" pitchFamily="18" charset="0"/>
                </a:rPr>
                <a:t>12</a:t>
              </a:r>
              <a:r>
                <a:rPr lang="zh-CN" altLang="en-US" dirty="0">
                  <a:solidFill>
                    <a:srgbClr val="000000"/>
                  </a:solidFill>
                  <a:latin typeface="黑体" panose="02010609060101010101" pitchFamily="49" charset="-122"/>
                  <a:ea typeface="黑体" panose="02010609060101010101" pitchFamily="49" charset="-122"/>
                  <a:cs typeface="Times New Roman" pitchFamily="18" charset="0"/>
                </a:rPr>
                <a:t>年综合</a:t>
              </a:r>
              <a:r>
                <a:rPr lang="zh-CN" altLang="en-US" dirty="0">
                  <a:latin typeface="黑体" panose="02010609060101010101" pitchFamily="49" charset="-122"/>
                  <a:ea typeface="黑体" panose="02010609060101010101" pitchFamily="49" charset="-122"/>
                  <a:cs typeface="Times New Roman" pitchFamily="18" charset="0"/>
                </a:rPr>
                <a:t>排名</a:t>
              </a:r>
              <a:endParaRPr lang="en-US" altLang="zh-CN" dirty="0">
                <a:latin typeface="黑体" panose="02010609060101010101" pitchFamily="49" charset="-122"/>
                <a:ea typeface="黑体" panose="02010609060101010101" pitchFamily="49" charset="-122"/>
                <a:cs typeface="Times New Roman" pitchFamily="18" charset="0"/>
              </a:endParaRPr>
            </a:p>
            <a:p>
              <a:pPr algn="ctr">
                <a:defRPr/>
              </a:pPr>
              <a:r>
                <a:rPr lang="zh-CN" altLang="en-US" dirty="0">
                  <a:solidFill>
                    <a:srgbClr val="CC0000"/>
                  </a:solidFill>
                  <a:latin typeface="黑体" panose="02010609060101010101" pitchFamily="49" charset="-122"/>
                  <a:ea typeface="黑体" panose="02010609060101010101" pitchFamily="49" charset="-122"/>
                  <a:cs typeface="Times New Roman" pitchFamily="18" charset="0"/>
                </a:rPr>
                <a:t>跃升了</a:t>
              </a:r>
              <a:r>
                <a:rPr lang="en-US" altLang="zh-CN" dirty="0">
                  <a:solidFill>
                    <a:srgbClr val="CC0000"/>
                  </a:solidFill>
                  <a:latin typeface="黑体" panose="02010609060101010101" pitchFamily="49" charset="-122"/>
                  <a:ea typeface="黑体" panose="02010609060101010101" pitchFamily="49" charset="-122"/>
                  <a:cs typeface="Times New Roman" pitchFamily="18" charset="0"/>
                </a:rPr>
                <a:t>81</a:t>
              </a:r>
              <a:r>
                <a:rPr lang="zh-CN" altLang="en-US" dirty="0">
                  <a:solidFill>
                    <a:srgbClr val="CC0000"/>
                  </a:solidFill>
                  <a:latin typeface="黑体" panose="02010609060101010101" pitchFamily="49" charset="-122"/>
                  <a:ea typeface="黑体" panose="02010609060101010101" pitchFamily="49" charset="-122"/>
                  <a:cs typeface="Times New Roman" pitchFamily="18" charset="0"/>
                </a:rPr>
                <a:t>位</a:t>
              </a:r>
              <a:r>
                <a:rPr lang="zh-CN" altLang="en-US" dirty="0">
                  <a:latin typeface="黑体" panose="02010609060101010101" pitchFamily="49" charset="-122"/>
                  <a:ea typeface="黑体" panose="02010609060101010101" pitchFamily="49" charset="-122"/>
                  <a:cs typeface="Times New Roman" pitchFamily="18" charset="0"/>
                </a:rPr>
                <a:t>（中国大学排行榜）</a:t>
              </a:r>
            </a:p>
          </p:txBody>
        </p:sp>
        <p:sp>
          <p:nvSpPr>
            <p:cNvPr id="140" name="立方体 42"/>
            <p:cNvSpPr>
              <a:spLocks noChangeArrowheads="1"/>
            </p:cNvSpPr>
            <p:nvPr/>
          </p:nvSpPr>
          <p:spPr bwMode="auto">
            <a:xfrm>
              <a:off x="4256838" y="3302759"/>
              <a:ext cx="312744" cy="2518691"/>
            </a:xfrm>
            <a:prstGeom prst="cube">
              <a:avLst>
                <a:gd name="adj" fmla="val 25000"/>
              </a:avLst>
            </a:prstGeom>
            <a:solidFill>
              <a:schemeClr val="bg2">
                <a:lumMod val="25000"/>
                <a:alpha val="70000"/>
              </a:schemeClr>
            </a:solidFill>
            <a:ln w="9525" algn="ctr">
              <a:solidFill>
                <a:srgbClr val="C00000"/>
              </a:solidFill>
              <a:round/>
              <a:headEnd/>
              <a:tailEnd/>
            </a:ln>
          </p:spPr>
          <p:txBody>
            <a:bodyPr/>
            <a:lstStyle/>
            <a:p>
              <a:pPr algn="ctr">
                <a:defRPr/>
              </a:pPr>
              <a:endParaRPr lang="zh-CN" altLang="zh-CN">
                <a:latin typeface="Arial" charset="0"/>
                <a:ea typeface="宋体" charset="-122"/>
              </a:endParaRPr>
            </a:p>
          </p:txBody>
        </p:sp>
        <p:sp>
          <p:nvSpPr>
            <p:cNvPr id="141" name="Rectangle 57"/>
            <p:cNvSpPr>
              <a:spLocks noChangeArrowheads="1"/>
            </p:cNvSpPr>
            <p:nvPr/>
          </p:nvSpPr>
          <p:spPr bwMode="auto">
            <a:xfrm>
              <a:off x="4142535" y="5897630"/>
              <a:ext cx="577861"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2012</a:t>
              </a:r>
            </a:p>
          </p:txBody>
        </p:sp>
        <p:sp>
          <p:nvSpPr>
            <p:cNvPr id="142" name="Rectangle 56"/>
            <p:cNvSpPr>
              <a:spLocks noChangeArrowheads="1"/>
            </p:cNvSpPr>
            <p:nvPr/>
          </p:nvSpPr>
          <p:spPr bwMode="auto">
            <a:xfrm>
              <a:off x="4247312" y="2888531"/>
              <a:ext cx="547699"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52</a:t>
              </a:r>
            </a:p>
          </p:txBody>
        </p:sp>
        <p:sp>
          <p:nvSpPr>
            <p:cNvPr id="143" name="Rectangle 63"/>
            <p:cNvSpPr>
              <a:spLocks noChangeArrowheads="1"/>
            </p:cNvSpPr>
            <p:nvPr/>
          </p:nvSpPr>
          <p:spPr bwMode="auto">
            <a:xfrm>
              <a:off x="4185399" y="2586986"/>
              <a:ext cx="688989" cy="276151"/>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1</a:t>
              </a:r>
            </a:p>
          </p:txBody>
        </p:sp>
        <p:sp>
          <p:nvSpPr>
            <p:cNvPr id="22577" name="立方体 42"/>
            <p:cNvSpPr>
              <a:spLocks noChangeArrowheads="1"/>
            </p:cNvSpPr>
            <p:nvPr/>
          </p:nvSpPr>
          <p:spPr bwMode="auto">
            <a:xfrm>
              <a:off x="5220820" y="2995217"/>
              <a:ext cx="438484" cy="2829858"/>
            </a:xfrm>
            <a:prstGeom prst="cube">
              <a:avLst>
                <a:gd name="adj" fmla="val 25000"/>
              </a:avLst>
            </a:prstGeom>
            <a:solidFill>
              <a:srgbClr val="C00000"/>
            </a:solidFill>
            <a:ln w="9525" algn="ctr">
              <a:solidFill>
                <a:srgbClr val="C00000"/>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p>
          </p:txBody>
        </p:sp>
        <p:sp>
          <p:nvSpPr>
            <p:cNvPr id="145" name="Rectangle 65"/>
            <p:cNvSpPr>
              <a:spLocks noChangeArrowheads="1"/>
            </p:cNvSpPr>
            <p:nvPr/>
          </p:nvSpPr>
          <p:spPr bwMode="auto">
            <a:xfrm>
              <a:off x="5163319" y="2537787"/>
              <a:ext cx="627074" cy="368202"/>
            </a:xfrm>
            <a:prstGeom prst="rect">
              <a:avLst/>
            </a:prstGeom>
            <a:solidFill>
              <a:srgbClr val="CCFFFF">
                <a:alpha val="70000"/>
              </a:srgbClr>
            </a:solidFill>
            <a:ln w="9525" algn="ctr">
              <a:solidFill>
                <a:srgbClr val="FF5050"/>
              </a:solidFill>
              <a:miter lim="800000"/>
              <a:headEnd/>
              <a:tailEnd/>
            </a:ln>
          </p:spPr>
          <p:txBody>
            <a:bodyPr>
              <a:spAutoFit/>
            </a:bodyPr>
            <a:lstStyle/>
            <a:p>
              <a:pPr algn="ctr" fontAlgn="auto">
                <a:spcBef>
                  <a:spcPct val="50000"/>
                </a:spcBef>
                <a:spcAft>
                  <a:spcPts val="0"/>
                </a:spcAft>
                <a:defRPr/>
              </a:pPr>
              <a:r>
                <a:rPr lang="en-US" altLang="zh-CN" b="1" kern="0" dirty="0">
                  <a:solidFill>
                    <a:srgbClr val="000099"/>
                  </a:solidFill>
                  <a:latin typeface="Arial" charset="0"/>
                  <a:ea typeface="黑体" pitchFamily="2" charset="-122"/>
                </a:rPr>
                <a:t>47</a:t>
              </a:r>
            </a:p>
          </p:txBody>
        </p:sp>
        <p:sp>
          <p:nvSpPr>
            <p:cNvPr id="146" name="Rectangle 67"/>
            <p:cNvSpPr>
              <a:spLocks noChangeArrowheads="1"/>
            </p:cNvSpPr>
            <p:nvPr/>
          </p:nvSpPr>
          <p:spPr bwMode="auto">
            <a:xfrm>
              <a:off x="5163319" y="2066425"/>
              <a:ext cx="627074" cy="369790"/>
            </a:xfrm>
            <a:prstGeom prst="rect">
              <a:avLst/>
            </a:prstGeom>
            <a:solidFill>
              <a:srgbClr val="CCFFFF">
                <a:alpha val="70000"/>
              </a:srgbClr>
            </a:solidFill>
            <a:ln w="9525" algn="ctr">
              <a:solidFill>
                <a:srgbClr val="FF5050"/>
              </a:solidFill>
              <a:miter lim="800000"/>
              <a:headEnd/>
              <a:tailEnd/>
            </a:ln>
          </p:spPr>
          <p:txBody>
            <a:bodyPr>
              <a:spAutoFit/>
            </a:bodyPr>
            <a:lstStyle/>
            <a:p>
              <a:pPr algn="ctr" fontAlgn="auto">
                <a:spcBef>
                  <a:spcPct val="50000"/>
                </a:spcBef>
                <a:spcAft>
                  <a:spcPts val="0"/>
                </a:spcAft>
                <a:defRPr/>
              </a:pPr>
              <a:r>
                <a:rPr lang="zh-CN" altLang="en-US" b="1" kern="0" dirty="0">
                  <a:solidFill>
                    <a:srgbClr val="FF0066"/>
                  </a:solidFill>
                  <a:latin typeface="Arial" charset="0"/>
                  <a:ea typeface="黑体" pitchFamily="2" charset="-122"/>
                </a:rPr>
                <a:t>＋</a:t>
              </a:r>
              <a:r>
                <a:rPr lang="en-US" altLang="zh-CN" b="1" kern="0" dirty="0">
                  <a:solidFill>
                    <a:srgbClr val="FF0066"/>
                  </a:solidFill>
                  <a:latin typeface="Arial" charset="0"/>
                  <a:ea typeface="黑体" pitchFamily="2" charset="-122"/>
                </a:rPr>
                <a:t>2</a:t>
              </a:r>
            </a:p>
          </p:txBody>
        </p:sp>
        <p:sp>
          <p:nvSpPr>
            <p:cNvPr id="147" name="Rectangle 66"/>
            <p:cNvSpPr>
              <a:spLocks noChangeArrowheads="1"/>
            </p:cNvSpPr>
            <p:nvPr/>
          </p:nvSpPr>
          <p:spPr bwMode="auto">
            <a:xfrm>
              <a:off x="5102992" y="5972223"/>
              <a:ext cx="642950" cy="338047"/>
            </a:xfrm>
            <a:prstGeom prst="rect">
              <a:avLst/>
            </a:prstGeom>
            <a:solidFill>
              <a:srgbClr val="CCFFFF">
                <a:alpha val="70000"/>
              </a:srgbClr>
            </a:solidFill>
            <a:ln w="9525" algn="ctr">
              <a:solidFill>
                <a:srgbClr val="FF5050"/>
              </a:solidFill>
              <a:miter lim="800000"/>
              <a:headEnd/>
              <a:tailEnd/>
            </a:ln>
          </p:spPr>
          <p:txBody>
            <a:bodyPr>
              <a:spAutoFit/>
            </a:bodyPr>
            <a:lstStyle/>
            <a:p>
              <a:pPr algn="ctr" fontAlgn="auto">
                <a:spcBef>
                  <a:spcPct val="50000"/>
                </a:spcBef>
                <a:spcAft>
                  <a:spcPts val="0"/>
                </a:spcAft>
                <a:defRPr/>
              </a:pPr>
              <a:r>
                <a:rPr lang="en-US" altLang="zh-CN" sz="1600" b="1" kern="0" dirty="0">
                  <a:solidFill>
                    <a:srgbClr val="FF0000"/>
                  </a:solidFill>
                  <a:latin typeface="黑体" pitchFamily="49" charset="-122"/>
                  <a:ea typeface="黑体" pitchFamily="49" charset="-122"/>
                </a:rPr>
                <a:t>2014</a:t>
              </a:r>
            </a:p>
          </p:txBody>
        </p:sp>
        <p:sp>
          <p:nvSpPr>
            <p:cNvPr id="148" name="Rectangle 57"/>
            <p:cNvSpPr>
              <a:spLocks noChangeArrowheads="1"/>
            </p:cNvSpPr>
            <p:nvPr/>
          </p:nvSpPr>
          <p:spPr bwMode="auto">
            <a:xfrm>
              <a:off x="4614033" y="5905566"/>
              <a:ext cx="577861" cy="277738"/>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200" b="1" kern="0" dirty="0">
                  <a:solidFill>
                    <a:srgbClr val="000099"/>
                  </a:solidFill>
                  <a:latin typeface="Arial" charset="0"/>
                  <a:ea typeface="黑体" pitchFamily="2" charset="-122"/>
                </a:rPr>
                <a:t>2013</a:t>
              </a:r>
            </a:p>
          </p:txBody>
        </p:sp>
        <p:sp>
          <p:nvSpPr>
            <p:cNvPr id="149" name="右箭头 148"/>
            <p:cNvSpPr/>
            <p:nvPr/>
          </p:nvSpPr>
          <p:spPr>
            <a:xfrm>
              <a:off x="173707" y="5862714"/>
              <a:ext cx="5929430" cy="71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0" name="Rectangle 56"/>
            <p:cNvSpPr>
              <a:spLocks noChangeArrowheads="1"/>
            </p:cNvSpPr>
            <p:nvPr/>
          </p:nvSpPr>
          <p:spPr bwMode="auto">
            <a:xfrm>
              <a:off x="4712460" y="2786958"/>
              <a:ext cx="546111" cy="307893"/>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altLang="zh-CN" sz="1400" b="1" kern="0" dirty="0">
                  <a:solidFill>
                    <a:srgbClr val="000099"/>
                  </a:solidFill>
                  <a:latin typeface="Arial" charset="0"/>
                  <a:ea typeface="黑体" pitchFamily="2" charset="-122"/>
                </a:rPr>
                <a:t>49</a:t>
              </a:r>
            </a:p>
          </p:txBody>
        </p:sp>
        <p:sp>
          <p:nvSpPr>
            <p:cNvPr id="151" name="Rectangle 63"/>
            <p:cNvSpPr>
              <a:spLocks noChangeArrowheads="1"/>
            </p:cNvSpPr>
            <p:nvPr/>
          </p:nvSpPr>
          <p:spPr bwMode="auto">
            <a:xfrm>
              <a:off x="4660071" y="2472717"/>
              <a:ext cx="688989" cy="307893"/>
            </a:xfrm>
            <a:prstGeom prst="rect">
              <a:avLst/>
            </a:prstGeom>
            <a:noFill/>
            <a:ln w="9525" algn="ctr">
              <a:noFill/>
              <a:miter lim="800000"/>
              <a:headEnd/>
              <a:tailEnd/>
            </a:ln>
          </p:spPr>
          <p:txBody>
            <a:bodyPr>
              <a:spAutoFit/>
            </a:bodyPr>
            <a:lstStyle/>
            <a:p>
              <a:pPr fontAlgn="auto">
                <a:spcBef>
                  <a:spcPct val="50000"/>
                </a:spcBef>
                <a:spcAft>
                  <a:spcPts val="0"/>
                </a:spcAft>
                <a:defRPr/>
              </a:pPr>
              <a:r>
                <a:rPr lang="zh-CN" altLang="en-US" sz="1400" b="1" kern="0" dirty="0">
                  <a:solidFill>
                    <a:srgbClr val="FF0066"/>
                  </a:solidFill>
                  <a:latin typeface="Arial" charset="0"/>
                  <a:ea typeface="黑体" pitchFamily="2" charset="-122"/>
                </a:rPr>
                <a:t>＋</a:t>
              </a:r>
              <a:r>
                <a:rPr lang="en-US" altLang="zh-CN" sz="1400" b="1" kern="0" dirty="0">
                  <a:solidFill>
                    <a:srgbClr val="FF0066"/>
                  </a:solidFill>
                  <a:latin typeface="Arial" charset="0"/>
                  <a:ea typeface="黑体" pitchFamily="2" charset="-122"/>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1"/>
          <p:cNvGrpSpPr>
            <a:grpSpLocks/>
          </p:cNvGrpSpPr>
          <p:nvPr/>
        </p:nvGrpSpPr>
        <p:grpSpPr bwMode="auto">
          <a:xfrm>
            <a:off x="287338" y="404813"/>
            <a:ext cx="4140200" cy="936625"/>
            <a:chOff x="287953" y="290612"/>
            <a:chExt cx="4139286" cy="936104"/>
          </a:xfrm>
        </p:grpSpPr>
        <p:grpSp>
          <p:nvGrpSpPr>
            <p:cNvPr id="30" name="组合 46"/>
            <p:cNvGrpSpPr>
              <a:grpSpLocks/>
            </p:cNvGrpSpPr>
            <p:nvPr/>
          </p:nvGrpSpPr>
          <p:grpSpPr bwMode="auto">
            <a:xfrm>
              <a:off x="289539" y="290612"/>
              <a:ext cx="4137700" cy="936104"/>
              <a:chOff x="289539" y="290612"/>
              <a:chExt cx="4137700" cy="936104"/>
            </a:xfrm>
          </p:grpSpPr>
          <p:sp>
            <p:nvSpPr>
              <p:cNvPr id="32" name="椭圆 31"/>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3" name="圆角矩形 32"/>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圆角矩形 33"/>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生态校园</a:t>
                </a:r>
              </a:p>
            </p:txBody>
          </p:sp>
        </p:grpSp>
        <p:sp>
          <p:nvSpPr>
            <p:cNvPr id="31"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35"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chemeClr val="bg1"/>
                </a:solidFill>
                <a:latin typeface="Calibri" panose="020F0502020204030204" pitchFamily="34" charset="0"/>
              </a:rPr>
              <a:t>5</a:t>
            </a:r>
            <a:endParaRPr lang="zh-CN" altLang="en-US" sz="4800">
              <a:solidFill>
                <a:schemeClr val="bg1"/>
              </a:solidFill>
              <a:latin typeface="Calibri" panose="020F050202020403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039577"/>
            <a:ext cx="8748464" cy="2698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43" y="1625002"/>
            <a:ext cx="3995936" cy="2647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0019" y="542925"/>
            <a:ext cx="4187957" cy="314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5.jpg"/>
          <p:cNvPicPr>
            <a:picLocks noChangeAspect="1"/>
          </p:cNvPicPr>
          <p:nvPr/>
        </p:nvPicPr>
        <p:blipFill>
          <a:blip r:embed="rId5" cstate="print"/>
          <a:stretch>
            <a:fillRect/>
          </a:stretch>
        </p:blipFill>
        <p:spPr bwMode="auto">
          <a:xfrm>
            <a:off x="4251000" y="2689267"/>
            <a:ext cx="2504877" cy="1879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7745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
          <p:cNvGrpSpPr>
            <a:grpSpLocks/>
          </p:cNvGrpSpPr>
          <p:nvPr/>
        </p:nvGrpSpPr>
        <p:grpSpPr bwMode="auto">
          <a:xfrm>
            <a:off x="287338" y="404813"/>
            <a:ext cx="4140200" cy="936625"/>
            <a:chOff x="287953" y="290612"/>
            <a:chExt cx="4139286" cy="936104"/>
          </a:xfrm>
        </p:grpSpPr>
        <p:grpSp>
          <p:nvGrpSpPr>
            <p:cNvPr id="17" name="组合 46"/>
            <p:cNvGrpSpPr>
              <a:grpSpLocks/>
            </p:cNvGrpSpPr>
            <p:nvPr/>
          </p:nvGrpSpPr>
          <p:grpSpPr bwMode="auto">
            <a:xfrm>
              <a:off x="289539" y="290612"/>
              <a:ext cx="4137700" cy="936104"/>
              <a:chOff x="289539" y="290612"/>
              <a:chExt cx="4137700" cy="936104"/>
            </a:xfrm>
          </p:grpSpPr>
          <p:sp>
            <p:nvSpPr>
              <p:cNvPr id="19" name="椭圆 18"/>
              <p:cNvSpPr/>
              <p:nvPr/>
            </p:nvSpPr>
            <p:spPr>
              <a:xfrm>
                <a:off x="289540" y="290612"/>
                <a:ext cx="936418" cy="9361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0" name="圆角矩形 19"/>
              <p:cNvSpPr/>
              <p:nvPr/>
            </p:nvSpPr>
            <p:spPr>
              <a:xfrm>
                <a:off x="756162" y="409608"/>
                <a:ext cx="2880677" cy="720324"/>
              </a:xfrm>
              <a:prstGeom prst="roundRect">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圆角矩形 20"/>
              <p:cNvSpPr/>
              <p:nvPr/>
            </p:nvSpPr>
            <p:spPr>
              <a:xfrm>
                <a:off x="789493" y="428647"/>
                <a:ext cx="3637746" cy="671139"/>
              </a:xfrm>
              <a:prstGeom prst="roundRect">
                <a:avLst/>
              </a:prstGeom>
              <a:solidFill>
                <a:schemeClr val="bg1"/>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chemeClr val="tx1"/>
                    </a:solidFill>
                    <a:latin typeface="黑体" pitchFamily="2" charset="-122"/>
                    <a:ea typeface="黑体" pitchFamily="2" charset="-122"/>
                  </a:rPr>
                  <a:t>生态校园</a:t>
                </a:r>
              </a:p>
            </p:txBody>
          </p:sp>
        </p:grpSp>
        <p:sp>
          <p:nvSpPr>
            <p:cNvPr id="18" name="TextBox 3"/>
            <p:cNvSpPr txBox="1">
              <a:spLocks noChangeArrowheads="1"/>
            </p:cNvSpPr>
            <p:nvPr/>
          </p:nvSpPr>
          <p:spPr bwMode="auto">
            <a:xfrm>
              <a:off x="287953" y="347167"/>
              <a:ext cx="184670"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bg1"/>
                </a:solidFill>
                <a:latin typeface="Calibri" panose="020F0502020204030204" pitchFamily="34" charset="0"/>
              </a:endParaRPr>
            </a:p>
          </p:txBody>
        </p:sp>
      </p:grpSp>
      <p:sp>
        <p:nvSpPr>
          <p:cNvPr id="22" name="TextBox 26"/>
          <p:cNvSpPr txBox="1">
            <a:spLocks noChangeArrowheads="1"/>
          </p:cNvSpPr>
          <p:nvPr/>
        </p:nvSpPr>
        <p:spPr bwMode="auto">
          <a:xfrm>
            <a:off x="331788" y="436563"/>
            <a:ext cx="496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a:solidFill>
                  <a:schemeClr val="bg1"/>
                </a:solidFill>
                <a:latin typeface="Calibri" panose="020F0502020204030204" pitchFamily="34" charset="0"/>
              </a:rPr>
              <a:t>5</a:t>
            </a:r>
            <a:endParaRPr lang="zh-CN" altLang="en-US" sz="4800">
              <a:solidFill>
                <a:schemeClr val="bg1"/>
              </a:solidFill>
              <a:latin typeface="Calibri" panose="020F0502020204030204" pitchFamily="34" charset="0"/>
            </a:endParaRPr>
          </a:p>
        </p:txBody>
      </p:sp>
      <p:pic>
        <p:nvPicPr>
          <p:cNvPr id="21506" name="Picture 2" descr="unvers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752600" y="241300"/>
            <a:ext cx="7391400" cy="523875"/>
          </a:xfrm>
          <a:prstGeom prst="rect">
            <a:avLst/>
          </a:prstGeom>
          <a:solidFill>
            <a:schemeClr val="accent1">
              <a:alpha val="50000"/>
            </a:schemeClr>
          </a:solidFill>
          <a:ln w="31750" algn="ctr">
            <a:noFill/>
            <a:prstDash val="sysDot"/>
            <a:miter lim="800000"/>
            <a:headEnd/>
            <a:tailEnd/>
          </a:ln>
          <a:effectLst/>
        </p:spPr>
        <p:txBody>
          <a:bodyPr>
            <a:spAutoFit/>
          </a:bodyPr>
          <a:lstStyle/>
          <a:p>
            <a:pPr algn="ctr">
              <a:defRPr/>
            </a:pPr>
            <a:r>
              <a:rPr lang="zh-CN" altLang="en-US" sz="2800" dirty="0">
                <a:solidFill>
                  <a:srgbClr val="FFFF00"/>
                </a:solidFill>
                <a:effectLst>
                  <a:outerShdw blurRad="38100" dist="38100" dir="2700000" algn="tl">
                    <a:srgbClr val="000000"/>
                  </a:outerShdw>
                </a:effectLst>
                <a:latin typeface="Arial" charset="0"/>
                <a:ea typeface="黑体" pitchFamily="49" charset="-122"/>
              </a:rPr>
              <a:t>总体规划获教育部优秀规划一等奖</a:t>
            </a:r>
          </a:p>
        </p:txBody>
      </p:sp>
      <p:sp>
        <p:nvSpPr>
          <p:cNvPr id="6" name="燕尾形 5"/>
          <p:cNvSpPr/>
          <p:nvPr/>
        </p:nvSpPr>
        <p:spPr>
          <a:xfrm rot="10800000" flipH="1" flipV="1">
            <a:off x="6227763" y="5373688"/>
            <a:ext cx="180975" cy="81915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nvGrpSpPr>
          <p:cNvPr id="21509" name="组合 15"/>
          <p:cNvGrpSpPr>
            <a:grpSpLocks/>
          </p:cNvGrpSpPr>
          <p:nvPr/>
        </p:nvGrpSpPr>
        <p:grpSpPr bwMode="auto">
          <a:xfrm>
            <a:off x="6902450" y="4437063"/>
            <a:ext cx="1846263" cy="2232025"/>
            <a:chOff x="6254750" y="4246835"/>
            <a:chExt cx="1846263" cy="2232025"/>
          </a:xfrm>
        </p:grpSpPr>
        <p:sp>
          <p:nvSpPr>
            <p:cNvPr id="7" name="椭圆 6"/>
            <p:cNvSpPr/>
            <p:nvPr/>
          </p:nvSpPr>
          <p:spPr>
            <a:xfrm>
              <a:off x="6478588" y="4246835"/>
              <a:ext cx="1622425" cy="162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椭圆 7"/>
            <p:cNvSpPr/>
            <p:nvPr/>
          </p:nvSpPr>
          <p:spPr>
            <a:xfrm>
              <a:off x="6288088" y="5186635"/>
              <a:ext cx="1293812" cy="1292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椭圆 8"/>
            <p:cNvSpPr/>
            <p:nvPr/>
          </p:nvSpPr>
          <p:spPr>
            <a:xfrm>
              <a:off x="6332538" y="5227910"/>
              <a:ext cx="1208087" cy="1208087"/>
            </a:xfrm>
            <a:prstGeom prst="ellipse">
              <a:avLst/>
            </a:prstGeom>
            <a:solidFill>
              <a:schemeClr val="bg1"/>
            </a:solid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517" name="矩形 13"/>
            <p:cNvSpPr>
              <a:spLocks noChangeArrowheads="1"/>
            </p:cNvSpPr>
            <p:nvPr/>
          </p:nvSpPr>
          <p:spPr bwMode="auto">
            <a:xfrm>
              <a:off x="6478588" y="4688160"/>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黑体" panose="02010609060101010101" pitchFamily="49" charset="-122"/>
                  <a:ea typeface="黑体" panose="02010609060101010101" pitchFamily="49" charset="-122"/>
                </a:rPr>
                <a:t>曲水流觞</a:t>
              </a:r>
            </a:p>
          </p:txBody>
        </p:sp>
        <p:sp>
          <p:nvSpPr>
            <p:cNvPr id="21518" name="矩形 14"/>
            <p:cNvSpPr>
              <a:spLocks noChangeArrowheads="1"/>
            </p:cNvSpPr>
            <p:nvPr/>
          </p:nvSpPr>
          <p:spPr bwMode="auto">
            <a:xfrm>
              <a:off x="6254750" y="5604148"/>
              <a:ext cx="1414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chemeClr val="tx2"/>
                  </a:solidFill>
                  <a:latin typeface="黑体" panose="02010609060101010101" pitchFamily="49" charset="-122"/>
                  <a:ea typeface="黑体" panose="02010609060101010101" pitchFamily="49" charset="-122"/>
                </a:rPr>
                <a:t>生态校园</a:t>
              </a:r>
            </a:p>
          </p:txBody>
        </p:sp>
      </p:grpSp>
      <p:sp>
        <p:nvSpPr>
          <p:cNvPr id="12" name="TextBox 11"/>
          <p:cNvSpPr txBox="1"/>
          <p:nvPr/>
        </p:nvSpPr>
        <p:spPr>
          <a:xfrm>
            <a:off x="1116013" y="5629275"/>
            <a:ext cx="3595687" cy="523875"/>
          </a:xfrm>
          <a:prstGeom prst="rect">
            <a:avLst/>
          </a:prstGeom>
          <a:noFill/>
          <a:ln>
            <a:solidFill>
              <a:schemeClr val="tx2">
                <a:lumMod val="40000"/>
                <a:lumOff val="60000"/>
              </a:schemeClr>
            </a:solidFill>
          </a:ln>
        </p:spPr>
        <p:txBody>
          <a:bodyPr wrap="none">
            <a:spAutoFit/>
          </a:bodyPr>
          <a:lstStyle/>
          <a:p>
            <a:pPr algn="ctr" fontAlgn="auto">
              <a:spcBef>
                <a:spcPts val="0"/>
              </a:spcBef>
              <a:spcAft>
                <a:spcPts val="0"/>
              </a:spcAft>
              <a:defRPr/>
            </a:pPr>
            <a:r>
              <a:rPr lang="en-US" altLang="zh-CN" sz="2800" dirty="0">
                <a:solidFill>
                  <a:schemeClr val="bg1"/>
                </a:solidFill>
                <a:latin typeface="黑体" pitchFamily="2" charset="-122"/>
                <a:ea typeface="黑体" pitchFamily="2" charset="-122"/>
              </a:rPr>
              <a:t>100</a:t>
            </a:r>
            <a:r>
              <a:rPr lang="zh-CN" altLang="en-US" sz="2800" dirty="0">
                <a:solidFill>
                  <a:schemeClr val="bg1"/>
                </a:solidFill>
                <a:latin typeface="黑体" pitchFamily="2" charset="-122"/>
                <a:ea typeface="黑体" pitchFamily="2" charset="-122"/>
              </a:rPr>
              <a:t>万平方米建筑面积</a:t>
            </a:r>
          </a:p>
        </p:txBody>
      </p:sp>
      <p:sp>
        <p:nvSpPr>
          <p:cNvPr id="13" name="矩形 12"/>
          <p:cNvSpPr/>
          <p:nvPr/>
        </p:nvSpPr>
        <p:spPr>
          <a:xfrm>
            <a:off x="541338" y="5100638"/>
            <a:ext cx="2490787" cy="523875"/>
          </a:xfrm>
          <a:prstGeom prst="rect">
            <a:avLst/>
          </a:prstGeom>
          <a:noFill/>
          <a:ln>
            <a:solidFill>
              <a:schemeClr val="tx2">
                <a:lumMod val="40000"/>
                <a:lumOff val="60000"/>
              </a:schemeClr>
            </a:solidFill>
          </a:ln>
        </p:spPr>
        <p:txBody>
          <a:bodyPr>
            <a:spAutoFit/>
          </a:bodyPr>
          <a:lstStyle/>
          <a:p>
            <a:pPr algn="ctr" fontAlgn="auto">
              <a:spcBef>
                <a:spcPts val="0"/>
              </a:spcBef>
              <a:spcAft>
                <a:spcPts val="0"/>
              </a:spcAft>
              <a:defRPr/>
            </a:pPr>
            <a:r>
              <a:rPr lang="en-US" altLang="zh-CN" sz="2800" dirty="0">
                <a:solidFill>
                  <a:schemeClr val="bg1"/>
                </a:solidFill>
                <a:latin typeface="黑体" pitchFamily="2" charset="-122"/>
                <a:ea typeface="黑体" pitchFamily="2" charset="-122"/>
              </a:rPr>
              <a:t>3200</a:t>
            </a:r>
            <a:r>
              <a:rPr lang="zh-CN" altLang="en-US" sz="2800" dirty="0">
                <a:solidFill>
                  <a:schemeClr val="bg1"/>
                </a:solidFill>
                <a:latin typeface="黑体" pitchFamily="2" charset="-122"/>
                <a:ea typeface="黑体" pitchFamily="2" charset="-122"/>
              </a:rPr>
              <a:t>亩土地</a:t>
            </a:r>
          </a:p>
        </p:txBody>
      </p:sp>
      <p:sp>
        <p:nvSpPr>
          <p:cNvPr id="14" name="矩形 13"/>
          <p:cNvSpPr/>
          <p:nvPr/>
        </p:nvSpPr>
        <p:spPr>
          <a:xfrm>
            <a:off x="4457700" y="6146800"/>
            <a:ext cx="1262063" cy="522288"/>
          </a:xfrm>
          <a:prstGeom prst="rect">
            <a:avLst/>
          </a:prstGeom>
          <a:solidFill>
            <a:schemeClr val="tx2">
              <a:lumMod val="40000"/>
              <a:lumOff val="60000"/>
            </a:schemeClr>
          </a:solidFill>
          <a:ln>
            <a:solidFill>
              <a:schemeClr val="tx2">
                <a:lumMod val="40000"/>
                <a:lumOff val="60000"/>
              </a:schemeClr>
            </a:solidFill>
          </a:ln>
        </p:spPr>
        <p:txBody>
          <a:bodyPr wrap="none">
            <a:spAutoFit/>
          </a:bodyPr>
          <a:lstStyle/>
          <a:p>
            <a:pPr algn="ctr" fontAlgn="auto">
              <a:spcBef>
                <a:spcPts val="0"/>
              </a:spcBef>
              <a:spcAft>
                <a:spcPts val="0"/>
              </a:spcAft>
              <a:defRPr/>
            </a:pPr>
            <a:r>
              <a:rPr lang="zh-CN" altLang="en-US" sz="2800" dirty="0">
                <a:solidFill>
                  <a:srgbClr val="C00000"/>
                </a:solidFill>
                <a:latin typeface="黑体" pitchFamily="2" charset="-122"/>
                <a:ea typeface="黑体" pitchFamily="2" charset="-122"/>
              </a:rPr>
              <a:t>一等奖</a:t>
            </a:r>
          </a:p>
        </p:txBody>
      </p:sp>
      <p:sp>
        <p:nvSpPr>
          <p:cNvPr id="15" name="TextBox 14"/>
          <p:cNvSpPr txBox="1"/>
          <p:nvPr/>
        </p:nvSpPr>
        <p:spPr>
          <a:xfrm>
            <a:off x="1760538" y="6146800"/>
            <a:ext cx="2697162" cy="522288"/>
          </a:xfrm>
          <a:prstGeom prst="rect">
            <a:avLst/>
          </a:prstGeom>
          <a:noFill/>
          <a:ln>
            <a:solidFill>
              <a:schemeClr val="tx2">
                <a:lumMod val="40000"/>
                <a:lumOff val="60000"/>
              </a:schemeClr>
            </a:solidFill>
          </a:ln>
        </p:spPr>
        <p:txBody>
          <a:bodyPr wrap="none">
            <a:spAutoFit/>
          </a:bodyPr>
          <a:lstStyle/>
          <a:p>
            <a:pPr algn="ctr" fontAlgn="auto">
              <a:spcBef>
                <a:spcPts val="0"/>
              </a:spcBef>
              <a:spcAft>
                <a:spcPts val="0"/>
              </a:spcAft>
              <a:defRPr/>
            </a:pPr>
            <a:r>
              <a:rPr lang="zh-CN" altLang="en-US" sz="2800" dirty="0">
                <a:solidFill>
                  <a:schemeClr val="bg1"/>
                </a:solidFill>
                <a:latin typeface="黑体" pitchFamily="2" charset="-122"/>
                <a:ea typeface="黑体" pitchFamily="2" charset="-122"/>
              </a:rPr>
              <a:t>教育部校园规划</a:t>
            </a:r>
          </a:p>
        </p:txBody>
      </p:sp>
    </p:spTree>
    <p:extLst>
      <p:ext uri="{BB962C8B-B14F-4D97-AF65-F5344CB8AC3E}">
        <p14:creationId xmlns:p14="http://schemas.microsoft.com/office/powerpoint/2010/main" val="319007739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11629</TotalTime>
  <Words>2432</Words>
  <Application>Microsoft Office PowerPoint</Application>
  <PresentationFormat>全屏显示(4:3)</PresentationFormat>
  <Paragraphs>694</Paragraphs>
  <Slides>51</Slides>
  <Notes>33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51</vt:i4>
      </vt:variant>
    </vt:vector>
  </HeadingPairs>
  <TitlesOfParts>
    <vt:vector size="63" baseType="lpstr">
      <vt:lpstr>Arial Unicode MS</vt:lpstr>
      <vt:lpstr>Malgun Gothic</vt:lpstr>
      <vt:lpstr>方正姚体</vt:lpstr>
      <vt:lpstr>黑体</vt:lpstr>
      <vt:lpstr>华文行楷</vt:lpstr>
      <vt:lpstr>宋体</vt:lpstr>
      <vt:lpstr>微软雅黑</vt:lpstr>
      <vt:lpstr>Arial</vt:lpstr>
      <vt:lpstr>Calibri</vt:lpstr>
      <vt:lpstr>Times New Roman</vt:lpstr>
      <vt:lpstr>Wingdings</vt:lpstr>
      <vt:lpstr>Office 主题​​</vt:lpstr>
      <vt:lpstr>学习生态系统视角下的智慧校园建设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赵让</dc:creator>
  <cp:keywords>江南大学 感知能耗 智慧监管</cp:keywords>
  <cp:lastModifiedBy>vctwang</cp:lastModifiedBy>
  <cp:revision>1060</cp:revision>
  <cp:lastPrinted>2011-06-13T00:33:44Z</cp:lastPrinted>
  <dcterms:created xsi:type="dcterms:W3CDTF">2011-06-03T14:53:06Z</dcterms:created>
  <dcterms:modified xsi:type="dcterms:W3CDTF">2014-10-18T00:11:57Z</dcterms:modified>
</cp:coreProperties>
</file>