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452" r:id="rId2"/>
    <p:sldId id="680" r:id="rId3"/>
    <p:sldId id="523" r:id="rId4"/>
    <p:sldId id="603" r:id="rId5"/>
    <p:sldId id="611" r:id="rId6"/>
    <p:sldId id="668" r:id="rId7"/>
    <p:sldId id="637" r:id="rId8"/>
    <p:sldId id="610" r:id="rId9"/>
    <p:sldId id="664" r:id="rId10"/>
    <p:sldId id="666" r:id="rId11"/>
    <p:sldId id="665" r:id="rId12"/>
    <p:sldId id="661" r:id="rId13"/>
    <p:sldId id="662" r:id="rId14"/>
    <p:sldId id="667" r:id="rId15"/>
    <p:sldId id="669" r:id="rId16"/>
    <p:sldId id="678" r:id="rId17"/>
    <p:sldId id="679" r:id="rId18"/>
    <p:sldId id="543" r:id="rId19"/>
    <p:sldId id="525" r:id="rId20"/>
    <p:sldId id="526" r:id="rId21"/>
    <p:sldId id="638" r:id="rId22"/>
    <p:sldId id="606" r:id="rId23"/>
    <p:sldId id="607" r:id="rId24"/>
    <p:sldId id="541" r:id="rId25"/>
    <p:sldId id="540" r:id="rId26"/>
    <p:sldId id="609" r:id="rId27"/>
    <p:sldId id="532" r:id="rId28"/>
    <p:sldId id="713" r:id="rId29"/>
    <p:sldId id="714" r:id="rId30"/>
    <p:sldId id="674" r:id="rId31"/>
    <p:sldId id="675" r:id="rId32"/>
    <p:sldId id="676" r:id="rId33"/>
    <p:sldId id="677" r:id="rId34"/>
    <p:sldId id="584" r:id="rId35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0">
          <p15:clr>
            <a:srgbClr val="A4A3A4"/>
          </p15:clr>
        </p15:guide>
        <p15:guide id="2" pos="5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505"/>
    <a:srgbClr val="FFFF00"/>
    <a:srgbClr val="FF0000"/>
    <a:srgbClr val="0070C0"/>
    <a:srgbClr val="002060"/>
    <a:srgbClr val="DEDEDE"/>
    <a:srgbClr val="A3A3A3"/>
    <a:srgbClr val="EDF08F"/>
    <a:srgbClr val="C5E3FA"/>
    <a:srgbClr val="116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/>
    <p:restoredTop sz="87207"/>
  </p:normalViewPr>
  <p:slideViewPr>
    <p:cSldViewPr snapToGrid="0" showGuides="1">
      <p:cViewPr varScale="1">
        <p:scale>
          <a:sx n="63" d="100"/>
          <a:sy n="63" d="100"/>
        </p:scale>
        <p:origin x="1020" y="66"/>
      </p:cViewPr>
      <p:guideLst>
        <p:guide orient="horz" pos="2130"/>
        <p:guide pos="5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&#20010;&#20154;&#37325;&#35201;&#36164;&#26009;(&#21247;&#21024;)\GA\&#26700;&#38754;\&#22120;&#20214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&#20010;&#20154;&#37325;&#35201;&#36164;&#26009;(&#21247;&#21024;)\GA\&#26700;&#38754;\&#22120;&#2021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[器件.xlsx]Sheet2!$A$6</c:f>
              <c:strCache>
                <c:ptCount val="1"/>
                <c:pt idx="0">
                  <c:v>初一</c:v>
                </c:pt>
              </c:strCache>
            </c:strRef>
          </c:tx>
          <c:spPr>
            <a:solidFill>
              <a:srgbClr val="FFA521">
                <a:alpha val="80000"/>
              </a:srgbClr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[器件.xlsx]Sheet2!$B$5:$I$5</c:f>
              <c:strCache>
                <c:ptCount val="8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</c:strCache>
            </c:strRef>
          </c:cat>
          <c:val>
            <c:numRef>
              <c:f>[器件.xlsx]Sheet2!$B$6:$I$6</c:f>
              <c:numCache>
                <c:formatCode>General</c:formatCode>
                <c:ptCount val="8"/>
                <c:pt idx="0">
                  <c:v>34</c:v>
                </c:pt>
                <c:pt idx="1">
                  <c:v>40</c:v>
                </c:pt>
                <c:pt idx="2">
                  <c:v>36</c:v>
                </c:pt>
                <c:pt idx="3">
                  <c:v>46</c:v>
                </c:pt>
                <c:pt idx="4">
                  <c:v>43</c:v>
                </c:pt>
                <c:pt idx="5">
                  <c:v>48</c:v>
                </c:pt>
                <c:pt idx="6">
                  <c:v>50</c:v>
                </c:pt>
                <c:pt idx="7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44-45D7-9180-337CE0E81997}"/>
            </c:ext>
          </c:extLst>
        </c:ser>
        <c:ser>
          <c:idx val="1"/>
          <c:order val="1"/>
          <c:tx>
            <c:strRef>
              <c:f>[器件.xlsx]Sheet2!$A$7</c:f>
              <c:strCache>
                <c:ptCount val="1"/>
                <c:pt idx="0">
                  <c:v>初二</c:v>
                </c:pt>
              </c:strCache>
            </c:strRef>
          </c:tx>
          <c:spPr>
            <a:solidFill>
              <a:srgbClr val="FFD54F">
                <a:alpha val="80000"/>
              </a:srgbClr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[器件.xlsx]Sheet2!$B$5:$I$5</c:f>
              <c:strCache>
                <c:ptCount val="8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</c:strCache>
            </c:strRef>
          </c:cat>
          <c:val>
            <c:numRef>
              <c:f>[器件.xlsx]Sheet2!$B$7:$I$7</c:f>
              <c:numCache>
                <c:formatCode>General</c:formatCode>
                <c:ptCount val="8"/>
                <c:pt idx="0">
                  <c:v>45</c:v>
                </c:pt>
                <c:pt idx="1">
                  <c:v>46</c:v>
                </c:pt>
                <c:pt idx="2">
                  <c:v>48</c:v>
                </c:pt>
                <c:pt idx="3">
                  <c:v>41</c:v>
                </c:pt>
                <c:pt idx="4">
                  <c:v>37</c:v>
                </c:pt>
                <c:pt idx="5">
                  <c:v>41</c:v>
                </c:pt>
                <c:pt idx="6">
                  <c:v>44</c:v>
                </c:pt>
                <c:pt idx="7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44-45D7-9180-337CE0E81997}"/>
            </c:ext>
          </c:extLst>
        </c:ser>
        <c:ser>
          <c:idx val="2"/>
          <c:order val="2"/>
          <c:tx>
            <c:strRef>
              <c:f>[器件.xlsx]Sheet2!$A$8</c:f>
              <c:strCache>
                <c:ptCount val="1"/>
                <c:pt idx="0">
                  <c:v>初三</c:v>
                </c:pt>
              </c:strCache>
            </c:strRef>
          </c:tx>
          <c:spPr>
            <a:solidFill>
              <a:srgbClr val="8FBF82">
                <a:alpha val="80000"/>
              </a:srgbClr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[器件.xlsx]Sheet2!$B$5:$I$5</c:f>
              <c:strCache>
                <c:ptCount val="8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</c:strCache>
            </c:strRef>
          </c:cat>
          <c:val>
            <c:numRef>
              <c:f>[器件.xlsx]Sheet2!$B$8:$I$8</c:f>
              <c:numCache>
                <c:formatCode>General</c:formatCode>
                <c:ptCount val="8"/>
                <c:pt idx="0">
                  <c:v>21</c:v>
                </c:pt>
                <c:pt idx="1">
                  <c:v>25</c:v>
                </c:pt>
                <c:pt idx="2">
                  <c:v>16</c:v>
                </c:pt>
                <c:pt idx="3">
                  <c:v>18</c:v>
                </c:pt>
                <c:pt idx="4">
                  <c:v>13</c:v>
                </c:pt>
                <c:pt idx="5">
                  <c:v>10</c:v>
                </c:pt>
                <c:pt idx="6">
                  <c:v>22</c:v>
                </c:pt>
                <c:pt idx="7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44-45D7-9180-337CE0E819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923008"/>
        <c:axId val="50924544"/>
      </c:barChart>
      <c:catAx>
        <c:axId val="509230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pPr>
            <a:endParaRPr lang="zh-CN"/>
          </a:p>
        </c:txPr>
        <c:crossAx val="50924544"/>
        <c:crosses val="autoZero"/>
        <c:auto val="1"/>
        <c:lblAlgn val="ctr"/>
        <c:lblOffset val="100"/>
        <c:noMultiLvlLbl val="0"/>
      </c:catAx>
      <c:valAx>
        <c:axId val="50924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zh-CN"/>
          </a:p>
        </c:txPr>
        <c:crossAx val="5092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 forceAA="0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defRPr>
          </a:pPr>
          <a:endParaRPr lang="zh-CN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zh-CN"/>
      </a:pPr>
      <a:endParaRPr lang="zh-CN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[器件.xlsx]Sheet2!$A$13</c:f>
              <c:strCache>
                <c:ptCount val="1"/>
                <c:pt idx="0">
                  <c:v>初一</c:v>
                </c:pt>
              </c:strCache>
            </c:strRef>
          </c:tx>
          <c:spPr>
            <a:solidFill>
              <a:srgbClr val="FFA521">
                <a:alpha val="80000"/>
              </a:srgbClr>
            </a:solidFill>
            <a:ln>
              <a:solidFill>
                <a:schemeClr val="bg1"/>
              </a:solidFill>
            </a:ln>
            <a:effectLst/>
          </c:spPr>
          <c:cat>
            <c:strRef>
              <c:f>[器件.xlsx]Sheet2!$B$12:$I$12</c:f>
              <c:strCache>
                <c:ptCount val="8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</c:strCache>
            </c:strRef>
          </c:cat>
          <c:val>
            <c:numRef>
              <c:f>[器件.xlsx]Sheet2!$B$13:$I$13</c:f>
              <c:numCache>
                <c:formatCode>General</c:formatCode>
                <c:ptCount val="8"/>
                <c:pt idx="0">
                  <c:v>56</c:v>
                </c:pt>
                <c:pt idx="1">
                  <c:v>58</c:v>
                </c:pt>
                <c:pt idx="2">
                  <c:v>60</c:v>
                </c:pt>
                <c:pt idx="3">
                  <c:v>76</c:v>
                </c:pt>
                <c:pt idx="4">
                  <c:v>73</c:v>
                </c:pt>
                <c:pt idx="5">
                  <c:v>83</c:v>
                </c:pt>
                <c:pt idx="6">
                  <c:v>84</c:v>
                </c:pt>
                <c:pt idx="7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A1-47D2-8D10-A8ED587F2D09}"/>
            </c:ext>
          </c:extLst>
        </c:ser>
        <c:ser>
          <c:idx val="1"/>
          <c:order val="1"/>
          <c:tx>
            <c:strRef>
              <c:f>[器件.xlsx]Sheet2!$A$14</c:f>
              <c:strCache>
                <c:ptCount val="1"/>
                <c:pt idx="0">
                  <c:v>初二</c:v>
                </c:pt>
              </c:strCache>
            </c:strRef>
          </c:tx>
          <c:spPr>
            <a:solidFill>
              <a:srgbClr val="FFD54F">
                <a:alpha val="80000"/>
              </a:srgbClr>
            </a:solidFill>
            <a:ln>
              <a:solidFill>
                <a:schemeClr val="bg1"/>
              </a:solidFill>
            </a:ln>
            <a:effectLst/>
          </c:spPr>
          <c:cat>
            <c:strRef>
              <c:f>[器件.xlsx]Sheet2!$B$12:$I$12</c:f>
              <c:strCache>
                <c:ptCount val="8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</c:strCache>
            </c:strRef>
          </c:cat>
          <c:val>
            <c:numRef>
              <c:f>[器件.xlsx]Sheet2!$B$14:$I$14</c:f>
              <c:numCache>
                <c:formatCode>General</c:formatCode>
                <c:ptCount val="8"/>
                <c:pt idx="0">
                  <c:v>52</c:v>
                </c:pt>
                <c:pt idx="1">
                  <c:v>52</c:v>
                </c:pt>
                <c:pt idx="2">
                  <c:v>54</c:v>
                </c:pt>
                <c:pt idx="3">
                  <c:v>50</c:v>
                </c:pt>
                <c:pt idx="4">
                  <c:v>47</c:v>
                </c:pt>
                <c:pt idx="5">
                  <c:v>51</c:v>
                </c:pt>
                <c:pt idx="6">
                  <c:v>52</c:v>
                </c:pt>
                <c:pt idx="7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A1-47D2-8D10-A8ED587F2D09}"/>
            </c:ext>
          </c:extLst>
        </c:ser>
        <c:ser>
          <c:idx val="2"/>
          <c:order val="2"/>
          <c:tx>
            <c:strRef>
              <c:f>[器件.xlsx]Sheet2!$A$15</c:f>
              <c:strCache>
                <c:ptCount val="1"/>
                <c:pt idx="0">
                  <c:v>初三</c:v>
                </c:pt>
              </c:strCache>
            </c:strRef>
          </c:tx>
          <c:spPr>
            <a:solidFill>
              <a:srgbClr val="8FBF82">
                <a:alpha val="80000"/>
              </a:srgbClr>
            </a:solidFill>
            <a:ln>
              <a:solidFill>
                <a:schemeClr val="bg1"/>
              </a:solidFill>
            </a:ln>
            <a:effectLst/>
          </c:spPr>
          <c:cat>
            <c:strRef>
              <c:f>[器件.xlsx]Sheet2!$B$12:$I$12</c:f>
              <c:strCache>
                <c:ptCount val="8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</c:strCache>
            </c:strRef>
          </c:cat>
          <c:val>
            <c:numRef>
              <c:f>[器件.xlsx]Sheet2!$B$15:$I$15</c:f>
              <c:numCache>
                <c:formatCode>General</c:formatCode>
                <c:ptCount val="8"/>
                <c:pt idx="0">
                  <c:v>13</c:v>
                </c:pt>
                <c:pt idx="1">
                  <c:v>14</c:v>
                </c:pt>
                <c:pt idx="2">
                  <c:v>16</c:v>
                </c:pt>
                <c:pt idx="3">
                  <c:v>17</c:v>
                </c:pt>
                <c:pt idx="4">
                  <c:v>10</c:v>
                </c:pt>
                <c:pt idx="5">
                  <c:v>9</c:v>
                </c:pt>
                <c:pt idx="6">
                  <c:v>16</c:v>
                </c:pt>
                <c:pt idx="7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A1-47D2-8D10-A8ED587F2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241536"/>
        <c:axId val="52243072"/>
      </c:areaChart>
      <c:catAx>
        <c:axId val="52241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pPr>
            <a:endParaRPr lang="zh-CN"/>
          </a:p>
        </c:txPr>
        <c:crossAx val="52243072"/>
        <c:crosses val="autoZero"/>
        <c:auto val="1"/>
        <c:lblAlgn val="ctr"/>
        <c:lblOffset val="100"/>
        <c:noMultiLvlLbl val="0"/>
      </c:catAx>
      <c:valAx>
        <c:axId val="52243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zh-CN"/>
          </a:p>
        </c:txPr>
        <c:crossAx val="522415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zh-CN"/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image" Target="../media/image5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EFC66A5A-6AA7-4D44-B253-1F170A5DEE1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2019/1/20</a:t>
            </a:fld>
            <a:endParaRPr lang="zh-CN" altLang="en-US" strike="noStrike" noProof="1"/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F9503977-52ED-4FD3-8A66-F30813EDCA41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122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355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 indent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dirty="0"/>
          </a:p>
        </p:txBody>
      </p:sp>
      <p:sp>
        <p:nvSpPr>
          <p:cNvPr id="23555" name="幻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  <a:t>20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03977-52ED-4FD3-8A66-F30813EDCA4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765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 indent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dirty="0"/>
          </a:p>
        </p:txBody>
      </p:sp>
      <p:sp>
        <p:nvSpPr>
          <p:cNvPr id="27651" name="幻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  <a:t>22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072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3072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  <a:t>24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277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686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813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17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717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  <a:t>3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21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921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  <a:t>4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26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1126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  <a:t>5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536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  <a:t>8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505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 indent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dirty="0"/>
          </a:p>
        </p:txBody>
      </p:sp>
      <p:sp>
        <p:nvSpPr>
          <p:cNvPr id="21507" name="幻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  <a:t>19</a:t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D9C88D8C-81D5-4585-B1A7-B22095902269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2019/1/20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19E9FB9D-B151-45EE-9A21-48C2569AB934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D9C88D8C-81D5-4585-B1A7-B22095902269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2019/1/20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19E9FB9D-B151-45EE-9A21-48C2569AB934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D9C88D8C-81D5-4585-B1A7-B22095902269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2019/1/20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19E9FB9D-B151-45EE-9A21-48C2569AB934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D9C88D8C-81D5-4585-B1A7-B22095902269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2019/1/20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19E9FB9D-B151-45EE-9A21-48C2569AB934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D9C88D8C-81D5-4585-B1A7-B22095902269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2019/1/20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19E9FB9D-B151-45EE-9A21-48C2569AB934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D9C88D8C-81D5-4585-B1A7-B22095902269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2019/1/20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19E9FB9D-B151-45EE-9A21-48C2569AB934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D9C88D8C-81D5-4585-B1A7-B22095902269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2019/1/20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19E9FB9D-B151-45EE-9A21-48C2569AB934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D9C88D8C-81D5-4585-B1A7-B22095902269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2019/1/20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19E9FB9D-B151-45EE-9A21-48C2569AB934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D9C88D8C-81D5-4585-B1A7-B22095902269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2019/1/20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19E9FB9D-B151-45EE-9A21-48C2569AB934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330200"/>
            <a:ext cx="304800" cy="635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6" name="矩形 5"/>
          <p:cNvSpPr/>
          <p:nvPr userDrawn="1"/>
        </p:nvSpPr>
        <p:spPr>
          <a:xfrm>
            <a:off x="355600" y="330200"/>
            <a:ext cx="127000" cy="635000"/>
          </a:xfrm>
          <a:prstGeom prst="rect">
            <a:avLst/>
          </a:prstGeom>
          <a:solidFill>
            <a:srgbClr val="55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622300" y="330200"/>
            <a:ext cx="7886700" cy="431800"/>
          </a:xfrm>
        </p:spPr>
        <p:txBody>
          <a:bodyPr/>
          <a:lstStyle>
            <a:lvl1pPr marL="0" indent="0">
              <a:buNone/>
              <a:defRPr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lvl="0" fontAlgn="auto"/>
            <a:r>
              <a:rPr lang="zh-CN" altLang="en-US" strike="noStrike" noProof="1"/>
              <a:t>编辑母版文本样式</a:t>
            </a:r>
          </a:p>
        </p:txBody>
      </p:sp>
      <p:sp>
        <p:nvSpPr>
          <p:cNvPr id="9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622300" y="685800"/>
            <a:ext cx="7886700" cy="3048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lvl="0" fontAlgn="auto"/>
            <a:r>
              <a:rPr lang="zh-CN" altLang="en-US" strike="noStrike" noProof="1"/>
              <a:t>编辑母版文本样式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C88D8C-81D5-4585-B1A7-B22095902269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2019/1/20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19E9FB9D-B151-45EE-9A21-48C2569AB934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D9C88D8C-81D5-4585-B1A7-B22095902269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2019/1/20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19E9FB9D-B151-45EE-9A21-48C2569AB934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D9C88D8C-81D5-4585-B1A7-B22095902269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2019/1/20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19E9FB9D-B151-45EE-9A21-48C2569AB934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 indent="-228600"/>
            <a:r>
              <a:rPr lang="zh-CN" altLang="en-US"/>
              <a:t>编辑母版文本样式</a:t>
            </a:r>
          </a:p>
          <a:p>
            <a:pPr lvl="1" indent="-22860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D9C88D8C-81D5-4585-B1A7-B22095902269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2019/1/20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19E9FB9D-B151-45EE-9A21-48C2569AB934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Tm="0"/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12" Type="http://schemas.openxmlformats.org/officeDocument/2006/relationships/image" Target="../media/image47.png"/><Relationship Id="rId17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2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56.png"/><Relationship Id="rId11" Type="http://schemas.openxmlformats.org/officeDocument/2006/relationships/oleObject" Target="../embeddings/oleObject7.bin"/><Relationship Id="rId5" Type="http://schemas.openxmlformats.org/officeDocument/2006/relationships/image" Target="../media/image55.png"/><Relationship Id="rId15" Type="http://schemas.openxmlformats.org/officeDocument/2006/relationships/image" Target="../media/image61.png"/><Relationship Id="rId10" Type="http://schemas.openxmlformats.org/officeDocument/2006/relationships/image" Target="../media/image52.png"/><Relationship Id="rId4" Type="http://schemas.openxmlformats.org/officeDocument/2006/relationships/image" Target="../media/image54.pn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4" descr="图片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3975" y="-17462"/>
            <a:ext cx="12299950" cy="689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-53975" y="2001838"/>
            <a:ext cx="12299950" cy="310832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2" name="文本框 1"/>
          <p:cNvSpPr txBox="1"/>
          <p:nvPr/>
        </p:nvSpPr>
        <p:spPr>
          <a:xfrm>
            <a:off x="535940" y="2082165"/>
            <a:ext cx="10725150" cy="4646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zh-CN" altLang="en-US" sz="4800" b="1" kern="2500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基于物联网的</a:t>
            </a:r>
            <a:r>
              <a:rPr lang="en-US" altLang="zh-CN" sz="4800" b="1" kern="2500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XX</a:t>
            </a:r>
            <a:r>
              <a:rPr lang="zh-CN" altLang="en-US" sz="4800" b="1" kern="2500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市互联网+智慧教育私有云大数据平台管理系统</a:t>
            </a:r>
            <a:endParaRPr lang="zh-CN" altLang="en-US" sz="4800" b="1" kern="2500" noProof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 fontAlgn="auto"/>
            <a:endParaRPr lang="zh-CN" altLang="en-US" sz="4800" b="1" kern="2500" noProof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 fontAlgn="auto"/>
            <a:r>
              <a:rPr lang="zh-CN" altLang="en-US" sz="4800" b="1" kern="2500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汇报材料</a:t>
            </a:r>
          </a:p>
          <a:p>
            <a:pPr algn="ctr" fontAlgn="auto"/>
            <a:endParaRPr lang="zh-CN" altLang="en-US" sz="2800" b="1" kern="25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 fontAlgn="auto"/>
            <a:endParaRPr lang="en-US" altLang="zh-CN" sz="2800" b="1" kern="25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 fontAlgn="auto"/>
            <a:endParaRPr lang="zh-CN" altLang="en-US" sz="4800" b="1" kern="2500" noProof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椭圆 26"/>
          <p:cNvSpPr/>
          <p:nvPr/>
        </p:nvSpPr>
        <p:spPr>
          <a:xfrm>
            <a:off x="1132840" y="3709670"/>
            <a:ext cx="1911350" cy="9772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56"/>
          <p:cNvSpPr txBox="1"/>
          <p:nvPr/>
        </p:nvSpPr>
        <p:spPr>
          <a:xfrm>
            <a:off x="708025" y="555625"/>
            <a:ext cx="57988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2800" b="1" spc="300" noProof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四、建设内容     </a:t>
            </a:r>
            <a:r>
              <a:rPr lang="zh-CN" altLang="en-US" sz="2400" b="1" spc="300" noProof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4个1</a:t>
            </a:r>
            <a:endParaRPr lang="en-US" altLang="zh-CN" sz="2800" b="1" spc="300" noProof="1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53975" y="1085850"/>
            <a:ext cx="12299950" cy="1031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8" name="矩形 7"/>
          <p:cNvSpPr/>
          <p:nvPr/>
        </p:nvSpPr>
        <p:spPr>
          <a:xfrm>
            <a:off x="-53975" y="296863"/>
            <a:ext cx="12299950" cy="203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8436" name="文本框 10"/>
          <p:cNvSpPr txBox="1"/>
          <p:nvPr/>
        </p:nvSpPr>
        <p:spPr>
          <a:xfrm>
            <a:off x="301625" y="609600"/>
            <a:ext cx="288925" cy="414338"/>
          </a:xfrm>
          <a:prstGeom prst="rect">
            <a:avLst/>
          </a:prstGeom>
          <a:solidFill>
            <a:srgbClr val="767171">
              <a:alpha val="64000"/>
            </a:srgbClr>
          </a:solidFill>
          <a:ln w="9525">
            <a:noFill/>
          </a:ln>
        </p:spPr>
        <p:txBody>
          <a:bodyPr lIns="91430" tIns="45716" rIns="91430" bIns="45716" anchor="t">
            <a:spAutoFit/>
          </a:bodyPr>
          <a:lstStyle/>
          <a:p>
            <a:pPr defTabSz="1065530"/>
            <a:endParaRPr lang="zh-CN" altLang="en-US" dirty="0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53975" y="6221413"/>
            <a:ext cx="12299950" cy="1031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grpSp>
        <p:nvGrpSpPr>
          <p:cNvPr id="35" name="组合 34"/>
          <p:cNvGrpSpPr/>
          <p:nvPr/>
        </p:nvGrpSpPr>
        <p:grpSpPr>
          <a:xfrm>
            <a:off x="1187947" y="1432746"/>
            <a:ext cx="9491710" cy="1843030"/>
            <a:chOff x="570155" y="2355925"/>
            <a:chExt cx="9491710" cy="1843030"/>
          </a:xfrm>
        </p:grpSpPr>
        <p:sp>
          <p:nvSpPr>
            <p:cNvPr id="37" name="椭圆 36"/>
            <p:cNvSpPr/>
            <p:nvPr/>
          </p:nvSpPr>
          <p:spPr>
            <a:xfrm>
              <a:off x="570155" y="2355925"/>
              <a:ext cx="1800000" cy="180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b="1" dirty="0"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</a:p>
          </p:txBody>
        </p:sp>
        <p:sp>
          <p:nvSpPr>
            <p:cNvPr id="38" name="加号 37"/>
            <p:cNvSpPr/>
            <p:nvPr/>
          </p:nvSpPr>
          <p:spPr>
            <a:xfrm>
              <a:off x="2409714" y="2893808"/>
              <a:ext cx="731520" cy="710005"/>
            </a:xfrm>
            <a:prstGeom prst="mathPlus">
              <a:avLst/>
            </a:prstGeom>
            <a:solidFill>
              <a:srgbClr val="F995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  <p:sp>
          <p:nvSpPr>
            <p:cNvPr id="39" name="椭圆 38"/>
            <p:cNvSpPr/>
            <p:nvPr/>
          </p:nvSpPr>
          <p:spPr>
            <a:xfrm>
              <a:off x="3238052" y="2398955"/>
              <a:ext cx="1800000" cy="180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b="1" dirty="0"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</a:p>
          </p:txBody>
        </p:sp>
        <p:sp>
          <p:nvSpPr>
            <p:cNvPr id="40" name="加号 39"/>
            <p:cNvSpPr/>
            <p:nvPr/>
          </p:nvSpPr>
          <p:spPr>
            <a:xfrm>
              <a:off x="5023822" y="2926081"/>
              <a:ext cx="731520" cy="710005"/>
            </a:xfrm>
            <a:prstGeom prst="mathPlus">
              <a:avLst/>
            </a:prstGeom>
            <a:solidFill>
              <a:srgbClr val="F995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sz="800">
                <a:sym typeface="+mn-ea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5755341" y="2366682"/>
              <a:ext cx="1800000" cy="180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b="1" dirty="0"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</a:p>
          </p:txBody>
        </p:sp>
        <p:sp>
          <p:nvSpPr>
            <p:cNvPr id="43" name="椭圆 42"/>
            <p:cNvSpPr/>
            <p:nvPr/>
          </p:nvSpPr>
          <p:spPr>
            <a:xfrm>
              <a:off x="8261865" y="2377439"/>
              <a:ext cx="1800000" cy="180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b="1" dirty="0"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</a:p>
          </p:txBody>
        </p:sp>
        <p:sp>
          <p:nvSpPr>
            <p:cNvPr id="44" name="加号 43"/>
            <p:cNvSpPr/>
            <p:nvPr/>
          </p:nvSpPr>
          <p:spPr>
            <a:xfrm>
              <a:off x="7541111" y="2893811"/>
              <a:ext cx="731520" cy="710005"/>
            </a:xfrm>
            <a:prstGeom prst="mathPlus">
              <a:avLst/>
            </a:prstGeom>
            <a:solidFill>
              <a:srgbClr val="F995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sz="800">
                <a:sym typeface="+mn-ea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164590" y="3679190"/>
            <a:ext cx="1863090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云平台</a:t>
            </a:r>
          </a:p>
        </p:txBody>
      </p:sp>
      <p:sp>
        <p:nvSpPr>
          <p:cNvPr id="133154" name="AutoShape 323"/>
          <p:cNvSpPr/>
          <p:nvPr/>
        </p:nvSpPr>
        <p:spPr>
          <a:xfrm rot="5400000">
            <a:off x="4507865" y="3335020"/>
            <a:ext cx="495935" cy="303530"/>
          </a:xfrm>
          <a:prstGeom prst="leftArrow">
            <a:avLst>
              <a:gd name="adj1" fmla="val 50000"/>
              <a:gd name="adj2" fmla="val 59706"/>
            </a:avLst>
          </a:prstGeom>
          <a:solidFill>
            <a:srgbClr val="FF0000"/>
          </a:solidFill>
          <a:ln w="12700">
            <a:noFill/>
          </a:ln>
        </p:spPr>
        <p:txBody>
          <a:bodyPr wrap="none" lIns="87313" tIns="44450" rIns="87313" bIns="44450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4" name="AutoShape 323"/>
          <p:cNvSpPr/>
          <p:nvPr/>
        </p:nvSpPr>
        <p:spPr>
          <a:xfrm rot="5400000">
            <a:off x="9506585" y="3375660"/>
            <a:ext cx="546735" cy="303530"/>
          </a:xfrm>
          <a:prstGeom prst="leftArrow">
            <a:avLst>
              <a:gd name="adj1" fmla="val 50000"/>
              <a:gd name="adj2" fmla="val 59706"/>
            </a:avLst>
          </a:prstGeom>
          <a:solidFill>
            <a:srgbClr val="FF0000"/>
          </a:solidFill>
          <a:ln w="12700">
            <a:noFill/>
          </a:ln>
        </p:spPr>
        <p:txBody>
          <a:bodyPr wrap="none" lIns="87313" tIns="44450" rIns="87313" bIns="44450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5" name="AutoShape 323"/>
          <p:cNvSpPr/>
          <p:nvPr/>
        </p:nvSpPr>
        <p:spPr>
          <a:xfrm rot="5400000">
            <a:off x="7016115" y="3309620"/>
            <a:ext cx="495935" cy="303530"/>
          </a:xfrm>
          <a:prstGeom prst="leftArrow">
            <a:avLst>
              <a:gd name="adj1" fmla="val 50000"/>
              <a:gd name="adj2" fmla="val 59706"/>
            </a:avLst>
          </a:prstGeom>
          <a:solidFill>
            <a:srgbClr val="FF0000"/>
          </a:solidFill>
          <a:ln w="12700">
            <a:noFill/>
          </a:ln>
        </p:spPr>
        <p:txBody>
          <a:bodyPr wrap="none" lIns="87313" tIns="44450" rIns="87313" bIns="44450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6" name="AutoShape 323"/>
          <p:cNvSpPr/>
          <p:nvPr/>
        </p:nvSpPr>
        <p:spPr>
          <a:xfrm rot="5400000">
            <a:off x="1840230" y="3279140"/>
            <a:ext cx="495935" cy="303530"/>
          </a:xfrm>
          <a:prstGeom prst="leftArrow">
            <a:avLst>
              <a:gd name="adj1" fmla="val 50000"/>
              <a:gd name="adj2" fmla="val 59706"/>
            </a:avLst>
          </a:prstGeom>
          <a:solidFill>
            <a:srgbClr val="FF0000"/>
          </a:solidFill>
          <a:ln w="12700">
            <a:noFill/>
          </a:ln>
        </p:spPr>
        <p:txBody>
          <a:bodyPr wrap="none" lIns="87313" tIns="44450" rIns="87313" bIns="44450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8" name="燕尾形 48"/>
          <p:cNvSpPr/>
          <p:nvPr/>
        </p:nvSpPr>
        <p:spPr>
          <a:xfrm>
            <a:off x="3497263" y="722630"/>
            <a:ext cx="179387" cy="188913"/>
          </a:xfrm>
          <a:prstGeom prst="chevron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marL="0" lvl="0" indent="0">
              <a:lnSpc>
                <a:spcPct val="100000"/>
              </a:lnSpc>
            </a:pPr>
            <a:endParaRPr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7" name="燕尾形 4"/>
          <p:cNvSpPr/>
          <p:nvPr/>
        </p:nvSpPr>
        <p:spPr>
          <a:xfrm>
            <a:off x="3325813" y="721043"/>
            <a:ext cx="179387" cy="190500"/>
          </a:xfrm>
          <a:prstGeom prst="chevron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0" lvl="0" indent="0">
              <a:lnSpc>
                <a:spcPct val="100000"/>
              </a:lnSpc>
            </a:pPr>
            <a:endParaRPr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61457" name="Group 24"/>
          <p:cNvGrpSpPr/>
          <p:nvPr/>
        </p:nvGrpSpPr>
        <p:grpSpPr>
          <a:xfrm>
            <a:off x="1410630" y="5155883"/>
            <a:ext cx="690599" cy="649287"/>
            <a:chOff x="3914" y="1968"/>
            <a:chExt cx="470" cy="437"/>
          </a:xfrm>
        </p:grpSpPr>
        <p:grpSp>
          <p:nvGrpSpPr>
            <p:cNvPr id="61486" name="Group 25"/>
            <p:cNvGrpSpPr/>
            <p:nvPr/>
          </p:nvGrpSpPr>
          <p:grpSpPr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713754" name="Oval 2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235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1489" name="Freeform 27"/>
              <p:cNvSpPr/>
              <p:nvPr/>
            </p:nvSpPr>
            <p:spPr>
              <a:xfrm>
                <a:off x="2208" y="1948"/>
                <a:ext cx="1296" cy="634"/>
              </a:xfrm>
              <a:custGeom>
                <a:avLst/>
                <a:gdLst>
                  <a:gd name="txL" fmla="*/ 0 w 1321"/>
                  <a:gd name="txT" fmla="*/ 0 h 712"/>
                  <a:gd name="txR" fmla="*/ 1321 w 1321"/>
                  <a:gd name="txB" fmla="*/ 712 h 712"/>
                </a:gdLst>
                <a:ahLst/>
                <a:cxnLst>
                  <a:cxn ang="0">
                    <a:pos x="958" y="62"/>
                  </a:cxn>
                  <a:cxn ang="0">
                    <a:pos x="970" y="69"/>
                  </a:cxn>
                  <a:cxn ang="0">
                    <a:pos x="973" y="75"/>
                  </a:cxn>
                  <a:cxn ang="0">
                    <a:pos x="968" y="81"/>
                  </a:cxn>
                  <a:cxn ang="0">
                    <a:pos x="956" y="85"/>
                  </a:cxn>
                  <a:cxn ang="0">
                    <a:pos x="937" y="91"/>
                  </a:cxn>
                  <a:cxn ang="0">
                    <a:pos x="912" y="94"/>
                  </a:cxn>
                  <a:cxn ang="0">
                    <a:pos x="881" y="98"/>
                  </a:cxn>
                  <a:cxn ang="0">
                    <a:pos x="845" y="102"/>
                  </a:cxn>
                  <a:cxn ang="0">
                    <a:pos x="804" y="105"/>
                  </a:cxn>
                  <a:cxn ang="0">
                    <a:pos x="759" y="106"/>
                  </a:cxn>
                  <a:cxn ang="0">
                    <a:pos x="712" y="107"/>
                  </a:cxn>
                  <a:cxn ang="0">
                    <a:pos x="660" y="110"/>
                  </a:cxn>
                  <a:cxn ang="0">
                    <a:pos x="607" y="111"/>
                  </a:cxn>
                  <a:cxn ang="0">
                    <a:pos x="586" y="112"/>
                  </a:cxn>
                  <a:cxn ang="0">
                    <a:pos x="351" y="112"/>
                  </a:cxn>
                  <a:cxn ang="0">
                    <a:pos x="347" y="112"/>
                  </a:cxn>
                  <a:cxn ang="0">
                    <a:pos x="301" y="111"/>
                  </a:cxn>
                  <a:cxn ang="0">
                    <a:pos x="257" y="110"/>
                  </a:cxn>
                  <a:cxn ang="0">
                    <a:pos x="215" y="109"/>
                  </a:cxn>
                  <a:cxn ang="0">
                    <a:pos x="174" y="106"/>
                  </a:cxn>
                  <a:cxn ang="0">
                    <a:pos x="137" y="106"/>
                  </a:cxn>
                  <a:cxn ang="0">
                    <a:pos x="106" y="103"/>
                  </a:cxn>
                  <a:cxn ang="0">
                    <a:pos x="74" y="101"/>
                  </a:cxn>
                  <a:cxn ang="0">
                    <a:pos x="51" y="99"/>
                  </a:cxn>
                  <a:cxn ang="0">
                    <a:pos x="26" y="94"/>
                  </a:cxn>
                  <a:cxn ang="0">
                    <a:pos x="18" y="91"/>
                  </a:cxn>
                  <a:cxn ang="0">
                    <a:pos x="6" y="87"/>
                  </a:cxn>
                  <a:cxn ang="0">
                    <a:pos x="0" y="82"/>
                  </a:cxn>
                  <a:cxn ang="0">
                    <a:pos x="0" y="81"/>
                  </a:cxn>
                  <a:cxn ang="0">
                    <a:pos x="4" y="75"/>
                  </a:cxn>
                  <a:cxn ang="0">
                    <a:pos x="16" y="69"/>
                  </a:cxn>
                  <a:cxn ang="0">
                    <a:pos x="35" y="58"/>
                  </a:cxn>
                  <a:cxn ang="0">
                    <a:pos x="70" y="47"/>
                  </a:cxn>
                  <a:cxn ang="0">
                    <a:pos x="110" y="37"/>
                  </a:cxn>
                  <a:cxn ang="0">
                    <a:pos x="151" y="27"/>
                  </a:cxn>
                  <a:cxn ang="0">
                    <a:pos x="199" y="19"/>
                  </a:cxn>
                  <a:cxn ang="0">
                    <a:pos x="252" y="12"/>
                  </a:cxn>
                  <a:cxn ang="0">
                    <a:pos x="306" y="7"/>
                  </a:cxn>
                  <a:cxn ang="0">
                    <a:pos x="367" y="4"/>
                  </a:cxn>
                  <a:cxn ang="0">
                    <a:pos x="428" y="4"/>
                  </a:cxn>
                  <a:cxn ang="0">
                    <a:pos x="492" y="0"/>
                  </a:cxn>
                  <a:cxn ang="0">
                    <a:pos x="492" y="0"/>
                  </a:cxn>
                  <a:cxn ang="0">
                    <a:pos x="559" y="4"/>
                  </a:cxn>
                  <a:cxn ang="0">
                    <a:pos x="624" y="4"/>
                  </a:cxn>
                  <a:cxn ang="0">
                    <a:pos x="687" y="8"/>
                  </a:cxn>
                  <a:cxn ang="0">
                    <a:pos x="745" y="14"/>
                  </a:cxn>
                  <a:cxn ang="0">
                    <a:pos x="797" y="21"/>
                  </a:cxn>
                  <a:cxn ang="0">
                    <a:pos x="846" y="30"/>
                  </a:cxn>
                  <a:cxn ang="0">
                    <a:pos x="890" y="40"/>
                  </a:cxn>
                  <a:cxn ang="0">
                    <a:pos x="927" y="51"/>
                  </a:cxn>
                  <a:cxn ang="0">
                    <a:pos x="958" y="62"/>
                  </a:cxn>
                  <a:cxn ang="0">
                    <a:pos x="958" y="62"/>
                  </a:cxn>
                </a:cxnLst>
                <a:rect l="txL" t="txT" r="txR" b="tx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100000">
                    <a:schemeClr val="hlink">
                      <a:alpha val="100000"/>
                    </a:schemeClr>
                  </a:gs>
                </a:gsLst>
                <a:lin ang="54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13756" name="Text Box 28"/>
            <p:cNvSpPr txBox="1">
              <a:spLocks noChangeArrowheads="1"/>
            </p:cNvSpPr>
            <p:nvPr/>
          </p:nvSpPr>
          <p:spPr bwMode="gray">
            <a:xfrm>
              <a:off x="3914" y="2028"/>
              <a:ext cx="470" cy="26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软件</a:t>
              </a:r>
            </a:p>
          </p:txBody>
        </p:sp>
      </p:grpSp>
      <p:grpSp>
        <p:nvGrpSpPr>
          <p:cNvPr id="21" name="Group 24"/>
          <p:cNvGrpSpPr/>
          <p:nvPr/>
        </p:nvGrpSpPr>
        <p:grpSpPr>
          <a:xfrm>
            <a:off x="2087976" y="5148898"/>
            <a:ext cx="690599" cy="649287"/>
            <a:chOff x="3913" y="1968"/>
            <a:chExt cx="470" cy="437"/>
          </a:xfrm>
        </p:grpSpPr>
        <p:grpSp>
          <p:nvGrpSpPr>
            <p:cNvPr id="22" name="Group 25"/>
            <p:cNvGrpSpPr/>
            <p:nvPr/>
          </p:nvGrpSpPr>
          <p:grpSpPr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23" name="Oval 2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235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Freeform 27"/>
              <p:cNvSpPr/>
              <p:nvPr/>
            </p:nvSpPr>
            <p:spPr>
              <a:xfrm>
                <a:off x="2208" y="1948"/>
                <a:ext cx="1296" cy="634"/>
              </a:xfrm>
              <a:custGeom>
                <a:avLst/>
                <a:gdLst>
                  <a:gd name="txL" fmla="*/ 0 w 1321"/>
                  <a:gd name="txT" fmla="*/ 0 h 712"/>
                  <a:gd name="txR" fmla="*/ 1321 w 1321"/>
                  <a:gd name="txB" fmla="*/ 712 h 712"/>
                </a:gdLst>
                <a:ahLst/>
                <a:cxnLst>
                  <a:cxn ang="0">
                    <a:pos x="958" y="62"/>
                  </a:cxn>
                  <a:cxn ang="0">
                    <a:pos x="970" y="69"/>
                  </a:cxn>
                  <a:cxn ang="0">
                    <a:pos x="973" y="75"/>
                  </a:cxn>
                  <a:cxn ang="0">
                    <a:pos x="968" y="81"/>
                  </a:cxn>
                  <a:cxn ang="0">
                    <a:pos x="956" y="85"/>
                  </a:cxn>
                  <a:cxn ang="0">
                    <a:pos x="937" y="91"/>
                  </a:cxn>
                  <a:cxn ang="0">
                    <a:pos x="912" y="94"/>
                  </a:cxn>
                  <a:cxn ang="0">
                    <a:pos x="881" y="98"/>
                  </a:cxn>
                  <a:cxn ang="0">
                    <a:pos x="845" y="102"/>
                  </a:cxn>
                  <a:cxn ang="0">
                    <a:pos x="804" y="105"/>
                  </a:cxn>
                  <a:cxn ang="0">
                    <a:pos x="759" y="106"/>
                  </a:cxn>
                  <a:cxn ang="0">
                    <a:pos x="712" y="107"/>
                  </a:cxn>
                  <a:cxn ang="0">
                    <a:pos x="660" y="110"/>
                  </a:cxn>
                  <a:cxn ang="0">
                    <a:pos x="607" y="111"/>
                  </a:cxn>
                  <a:cxn ang="0">
                    <a:pos x="586" y="112"/>
                  </a:cxn>
                  <a:cxn ang="0">
                    <a:pos x="351" y="112"/>
                  </a:cxn>
                  <a:cxn ang="0">
                    <a:pos x="347" y="112"/>
                  </a:cxn>
                  <a:cxn ang="0">
                    <a:pos x="301" y="111"/>
                  </a:cxn>
                  <a:cxn ang="0">
                    <a:pos x="257" y="110"/>
                  </a:cxn>
                  <a:cxn ang="0">
                    <a:pos x="215" y="109"/>
                  </a:cxn>
                  <a:cxn ang="0">
                    <a:pos x="174" y="106"/>
                  </a:cxn>
                  <a:cxn ang="0">
                    <a:pos x="137" y="106"/>
                  </a:cxn>
                  <a:cxn ang="0">
                    <a:pos x="106" y="103"/>
                  </a:cxn>
                  <a:cxn ang="0">
                    <a:pos x="74" y="101"/>
                  </a:cxn>
                  <a:cxn ang="0">
                    <a:pos x="51" y="99"/>
                  </a:cxn>
                  <a:cxn ang="0">
                    <a:pos x="26" y="94"/>
                  </a:cxn>
                  <a:cxn ang="0">
                    <a:pos x="18" y="91"/>
                  </a:cxn>
                  <a:cxn ang="0">
                    <a:pos x="6" y="87"/>
                  </a:cxn>
                  <a:cxn ang="0">
                    <a:pos x="0" y="82"/>
                  </a:cxn>
                  <a:cxn ang="0">
                    <a:pos x="0" y="81"/>
                  </a:cxn>
                  <a:cxn ang="0">
                    <a:pos x="4" y="75"/>
                  </a:cxn>
                  <a:cxn ang="0">
                    <a:pos x="16" y="69"/>
                  </a:cxn>
                  <a:cxn ang="0">
                    <a:pos x="35" y="58"/>
                  </a:cxn>
                  <a:cxn ang="0">
                    <a:pos x="70" y="47"/>
                  </a:cxn>
                  <a:cxn ang="0">
                    <a:pos x="110" y="37"/>
                  </a:cxn>
                  <a:cxn ang="0">
                    <a:pos x="151" y="27"/>
                  </a:cxn>
                  <a:cxn ang="0">
                    <a:pos x="199" y="19"/>
                  </a:cxn>
                  <a:cxn ang="0">
                    <a:pos x="252" y="12"/>
                  </a:cxn>
                  <a:cxn ang="0">
                    <a:pos x="306" y="7"/>
                  </a:cxn>
                  <a:cxn ang="0">
                    <a:pos x="367" y="4"/>
                  </a:cxn>
                  <a:cxn ang="0">
                    <a:pos x="428" y="4"/>
                  </a:cxn>
                  <a:cxn ang="0">
                    <a:pos x="492" y="0"/>
                  </a:cxn>
                  <a:cxn ang="0">
                    <a:pos x="492" y="0"/>
                  </a:cxn>
                  <a:cxn ang="0">
                    <a:pos x="559" y="4"/>
                  </a:cxn>
                  <a:cxn ang="0">
                    <a:pos x="624" y="4"/>
                  </a:cxn>
                  <a:cxn ang="0">
                    <a:pos x="687" y="8"/>
                  </a:cxn>
                  <a:cxn ang="0">
                    <a:pos x="745" y="14"/>
                  </a:cxn>
                  <a:cxn ang="0">
                    <a:pos x="797" y="21"/>
                  </a:cxn>
                  <a:cxn ang="0">
                    <a:pos x="846" y="30"/>
                  </a:cxn>
                  <a:cxn ang="0">
                    <a:pos x="890" y="40"/>
                  </a:cxn>
                  <a:cxn ang="0">
                    <a:pos x="927" y="51"/>
                  </a:cxn>
                  <a:cxn ang="0">
                    <a:pos x="958" y="62"/>
                  </a:cxn>
                  <a:cxn ang="0">
                    <a:pos x="958" y="62"/>
                  </a:cxn>
                </a:cxnLst>
                <a:rect l="txL" t="txT" r="txR" b="tx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100000">
                    <a:schemeClr val="hlink">
                      <a:alpha val="100000"/>
                    </a:schemeClr>
                  </a:gs>
                </a:gsLst>
                <a:lin ang="54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5" name="Text Box 28"/>
            <p:cNvSpPr txBox="1">
              <a:spLocks noChangeArrowheads="1"/>
            </p:cNvSpPr>
            <p:nvPr/>
          </p:nvSpPr>
          <p:spPr bwMode="gray">
            <a:xfrm>
              <a:off x="3913" y="2028"/>
              <a:ext cx="470" cy="26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硬件</a:t>
              </a:r>
            </a:p>
          </p:txBody>
        </p:sp>
      </p:grpSp>
      <p:sp>
        <p:nvSpPr>
          <p:cNvPr id="26" name="AutoShape 323"/>
          <p:cNvSpPr/>
          <p:nvPr/>
        </p:nvSpPr>
        <p:spPr>
          <a:xfrm rot="5400000">
            <a:off x="2228850" y="4817110"/>
            <a:ext cx="400685" cy="200025"/>
          </a:xfrm>
          <a:prstGeom prst="leftArrow">
            <a:avLst>
              <a:gd name="adj1" fmla="val 50000"/>
              <a:gd name="adj2" fmla="val 59706"/>
            </a:avLst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</p:spPr>
        <p:txBody>
          <a:bodyPr wrap="none" lIns="87313" tIns="44450" rIns="87313" bIns="44450" anchor="ctr">
            <a:noAutofit/>
          </a:bodyPr>
          <a:lstStyle/>
          <a:p>
            <a:pPr lvl="0" algn="l"/>
            <a:endParaRPr sz="1400" dirty="0">
              <a:latin typeface="Arial" panose="020B0604020202020204" pitchFamily="34" charset="0"/>
              <a:sym typeface="+mn-ea"/>
            </a:endParaRPr>
          </a:p>
        </p:txBody>
      </p:sp>
      <p:sp>
        <p:nvSpPr>
          <p:cNvPr id="28" name="AutoShape 323"/>
          <p:cNvSpPr/>
          <p:nvPr/>
        </p:nvSpPr>
        <p:spPr>
          <a:xfrm rot="5400000">
            <a:off x="1555115" y="4825365"/>
            <a:ext cx="400685" cy="200025"/>
          </a:xfrm>
          <a:prstGeom prst="leftArrow">
            <a:avLst>
              <a:gd name="adj1" fmla="val 50000"/>
              <a:gd name="adj2" fmla="val 59706"/>
            </a:avLst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</p:spPr>
        <p:txBody>
          <a:bodyPr wrap="none" lIns="87313" tIns="44450" rIns="87313" bIns="44450" anchor="ctr"/>
          <a:lstStyle/>
          <a:p>
            <a:endParaRPr sz="1400" dirty="0">
              <a:latin typeface="Arial" panose="020B0604020202020204" pitchFamily="34" charset="0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3759200" y="3735070"/>
            <a:ext cx="1911350" cy="9772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3790950" y="3704590"/>
            <a:ext cx="1863090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客户端</a:t>
            </a:r>
          </a:p>
        </p:txBody>
      </p:sp>
      <p:grpSp>
        <p:nvGrpSpPr>
          <p:cNvPr id="31" name="Group 24"/>
          <p:cNvGrpSpPr/>
          <p:nvPr/>
        </p:nvGrpSpPr>
        <p:grpSpPr>
          <a:xfrm>
            <a:off x="3617890" y="5155883"/>
            <a:ext cx="690599" cy="649287"/>
            <a:chOff x="3914" y="1968"/>
            <a:chExt cx="470" cy="437"/>
          </a:xfrm>
        </p:grpSpPr>
        <p:grpSp>
          <p:nvGrpSpPr>
            <p:cNvPr id="32" name="Group 25"/>
            <p:cNvGrpSpPr/>
            <p:nvPr/>
          </p:nvGrpSpPr>
          <p:grpSpPr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33" name="Oval 2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235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Freeform 27"/>
              <p:cNvSpPr/>
              <p:nvPr/>
            </p:nvSpPr>
            <p:spPr>
              <a:xfrm>
                <a:off x="2208" y="1948"/>
                <a:ext cx="1296" cy="634"/>
              </a:xfrm>
              <a:custGeom>
                <a:avLst/>
                <a:gdLst>
                  <a:gd name="txL" fmla="*/ 0 w 1321"/>
                  <a:gd name="txT" fmla="*/ 0 h 712"/>
                  <a:gd name="txR" fmla="*/ 1321 w 1321"/>
                  <a:gd name="txB" fmla="*/ 712 h 712"/>
                </a:gdLst>
                <a:ahLst/>
                <a:cxnLst>
                  <a:cxn ang="0">
                    <a:pos x="958" y="62"/>
                  </a:cxn>
                  <a:cxn ang="0">
                    <a:pos x="970" y="69"/>
                  </a:cxn>
                  <a:cxn ang="0">
                    <a:pos x="973" y="75"/>
                  </a:cxn>
                  <a:cxn ang="0">
                    <a:pos x="968" y="81"/>
                  </a:cxn>
                  <a:cxn ang="0">
                    <a:pos x="956" y="85"/>
                  </a:cxn>
                  <a:cxn ang="0">
                    <a:pos x="937" y="91"/>
                  </a:cxn>
                  <a:cxn ang="0">
                    <a:pos x="912" y="94"/>
                  </a:cxn>
                  <a:cxn ang="0">
                    <a:pos x="881" y="98"/>
                  </a:cxn>
                  <a:cxn ang="0">
                    <a:pos x="845" y="102"/>
                  </a:cxn>
                  <a:cxn ang="0">
                    <a:pos x="804" y="105"/>
                  </a:cxn>
                  <a:cxn ang="0">
                    <a:pos x="759" y="106"/>
                  </a:cxn>
                  <a:cxn ang="0">
                    <a:pos x="712" y="107"/>
                  </a:cxn>
                  <a:cxn ang="0">
                    <a:pos x="660" y="110"/>
                  </a:cxn>
                  <a:cxn ang="0">
                    <a:pos x="607" y="111"/>
                  </a:cxn>
                  <a:cxn ang="0">
                    <a:pos x="586" y="112"/>
                  </a:cxn>
                  <a:cxn ang="0">
                    <a:pos x="351" y="112"/>
                  </a:cxn>
                  <a:cxn ang="0">
                    <a:pos x="347" y="112"/>
                  </a:cxn>
                  <a:cxn ang="0">
                    <a:pos x="301" y="111"/>
                  </a:cxn>
                  <a:cxn ang="0">
                    <a:pos x="257" y="110"/>
                  </a:cxn>
                  <a:cxn ang="0">
                    <a:pos x="215" y="109"/>
                  </a:cxn>
                  <a:cxn ang="0">
                    <a:pos x="174" y="106"/>
                  </a:cxn>
                  <a:cxn ang="0">
                    <a:pos x="137" y="106"/>
                  </a:cxn>
                  <a:cxn ang="0">
                    <a:pos x="106" y="103"/>
                  </a:cxn>
                  <a:cxn ang="0">
                    <a:pos x="74" y="101"/>
                  </a:cxn>
                  <a:cxn ang="0">
                    <a:pos x="51" y="99"/>
                  </a:cxn>
                  <a:cxn ang="0">
                    <a:pos x="26" y="94"/>
                  </a:cxn>
                  <a:cxn ang="0">
                    <a:pos x="18" y="91"/>
                  </a:cxn>
                  <a:cxn ang="0">
                    <a:pos x="6" y="87"/>
                  </a:cxn>
                  <a:cxn ang="0">
                    <a:pos x="0" y="82"/>
                  </a:cxn>
                  <a:cxn ang="0">
                    <a:pos x="0" y="81"/>
                  </a:cxn>
                  <a:cxn ang="0">
                    <a:pos x="4" y="75"/>
                  </a:cxn>
                  <a:cxn ang="0">
                    <a:pos x="16" y="69"/>
                  </a:cxn>
                  <a:cxn ang="0">
                    <a:pos x="35" y="58"/>
                  </a:cxn>
                  <a:cxn ang="0">
                    <a:pos x="70" y="47"/>
                  </a:cxn>
                  <a:cxn ang="0">
                    <a:pos x="110" y="37"/>
                  </a:cxn>
                  <a:cxn ang="0">
                    <a:pos x="151" y="27"/>
                  </a:cxn>
                  <a:cxn ang="0">
                    <a:pos x="199" y="19"/>
                  </a:cxn>
                  <a:cxn ang="0">
                    <a:pos x="252" y="12"/>
                  </a:cxn>
                  <a:cxn ang="0">
                    <a:pos x="306" y="7"/>
                  </a:cxn>
                  <a:cxn ang="0">
                    <a:pos x="367" y="4"/>
                  </a:cxn>
                  <a:cxn ang="0">
                    <a:pos x="428" y="4"/>
                  </a:cxn>
                  <a:cxn ang="0">
                    <a:pos x="492" y="0"/>
                  </a:cxn>
                  <a:cxn ang="0">
                    <a:pos x="492" y="0"/>
                  </a:cxn>
                  <a:cxn ang="0">
                    <a:pos x="559" y="4"/>
                  </a:cxn>
                  <a:cxn ang="0">
                    <a:pos x="624" y="4"/>
                  </a:cxn>
                  <a:cxn ang="0">
                    <a:pos x="687" y="8"/>
                  </a:cxn>
                  <a:cxn ang="0">
                    <a:pos x="745" y="14"/>
                  </a:cxn>
                  <a:cxn ang="0">
                    <a:pos x="797" y="21"/>
                  </a:cxn>
                  <a:cxn ang="0">
                    <a:pos x="846" y="30"/>
                  </a:cxn>
                  <a:cxn ang="0">
                    <a:pos x="890" y="40"/>
                  </a:cxn>
                  <a:cxn ang="0">
                    <a:pos x="927" y="51"/>
                  </a:cxn>
                  <a:cxn ang="0">
                    <a:pos x="958" y="62"/>
                  </a:cxn>
                  <a:cxn ang="0">
                    <a:pos x="958" y="62"/>
                  </a:cxn>
                </a:cxnLst>
                <a:rect l="txL" t="txT" r="txR" b="tx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100000">
                    <a:schemeClr val="hlink">
                      <a:alpha val="100000"/>
                    </a:schemeClr>
                  </a:gs>
                </a:gsLst>
                <a:lin ang="54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6" name="Text Box 28"/>
            <p:cNvSpPr txBox="1">
              <a:spLocks noChangeArrowheads="1"/>
            </p:cNvSpPr>
            <p:nvPr/>
          </p:nvSpPr>
          <p:spPr bwMode="gray">
            <a:xfrm>
              <a:off x="3914" y="2028"/>
              <a:ext cx="470" cy="26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电脑</a:t>
              </a:r>
            </a:p>
          </p:txBody>
        </p:sp>
      </p:grpSp>
      <p:grpSp>
        <p:nvGrpSpPr>
          <p:cNvPr id="42" name="Group 24"/>
          <p:cNvGrpSpPr/>
          <p:nvPr/>
        </p:nvGrpSpPr>
        <p:grpSpPr>
          <a:xfrm>
            <a:off x="4295236" y="5148898"/>
            <a:ext cx="690599" cy="649287"/>
            <a:chOff x="3913" y="1968"/>
            <a:chExt cx="470" cy="437"/>
          </a:xfrm>
        </p:grpSpPr>
        <p:grpSp>
          <p:nvGrpSpPr>
            <p:cNvPr id="45" name="Group 25"/>
            <p:cNvGrpSpPr/>
            <p:nvPr/>
          </p:nvGrpSpPr>
          <p:grpSpPr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46" name="Oval 2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235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7" name="Freeform 27"/>
              <p:cNvSpPr/>
              <p:nvPr/>
            </p:nvSpPr>
            <p:spPr>
              <a:xfrm>
                <a:off x="2208" y="1948"/>
                <a:ext cx="1296" cy="634"/>
              </a:xfrm>
              <a:custGeom>
                <a:avLst/>
                <a:gdLst>
                  <a:gd name="txL" fmla="*/ 0 w 1321"/>
                  <a:gd name="txT" fmla="*/ 0 h 712"/>
                  <a:gd name="txR" fmla="*/ 1321 w 1321"/>
                  <a:gd name="txB" fmla="*/ 712 h 712"/>
                </a:gdLst>
                <a:ahLst/>
                <a:cxnLst>
                  <a:cxn ang="0">
                    <a:pos x="958" y="62"/>
                  </a:cxn>
                  <a:cxn ang="0">
                    <a:pos x="970" y="69"/>
                  </a:cxn>
                  <a:cxn ang="0">
                    <a:pos x="973" y="75"/>
                  </a:cxn>
                  <a:cxn ang="0">
                    <a:pos x="968" y="81"/>
                  </a:cxn>
                  <a:cxn ang="0">
                    <a:pos x="956" y="85"/>
                  </a:cxn>
                  <a:cxn ang="0">
                    <a:pos x="937" y="91"/>
                  </a:cxn>
                  <a:cxn ang="0">
                    <a:pos x="912" y="94"/>
                  </a:cxn>
                  <a:cxn ang="0">
                    <a:pos x="881" y="98"/>
                  </a:cxn>
                  <a:cxn ang="0">
                    <a:pos x="845" y="102"/>
                  </a:cxn>
                  <a:cxn ang="0">
                    <a:pos x="804" y="105"/>
                  </a:cxn>
                  <a:cxn ang="0">
                    <a:pos x="759" y="106"/>
                  </a:cxn>
                  <a:cxn ang="0">
                    <a:pos x="712" y="107"/>
                  </a:cxn>
                  <a:cxn ang="0">
                    <a:pos x="660" y="110"/>
                  </a:cxn>
                  <a:cxn ang="0">
                    <a:pos x="607" y="111"/>
                  </a:cxn>
                  <a:cxn ang="0">
                    <a:pos x="586" y="112"/>
                  </a:cxn>
                  <a:cxn ang="0">
                    <a:pos x="351" y="112"/>
                  </a:cxn>
                  <a:cxn ang="0">
                    <a:pos x="347" y="112"/>
                  </a:cxn>
                  <a:cxn ang="0">
                    <a:pos x="301" y="111"/>
                  </a:cxn>
                  <a:cxn ang="0">
                    <a:pos x="257" y="110"/>
                  </a:cxn>
                  <a:cxn ang="0">
                    <a:pos x="215" y="109"/>
                  </a:cxn>
                  <a:cxn ang="0">
                    <a:pos x="174" y="106"/>
                  </a:cxn>
                  <a:cxn ang="0">
                    <a:pos x="137" y="106"/>
                  </a:cxn>
                  <a:cxn ang="0">
                    <a:pos x="106" y="103"/>
                  </a:cxn>
                  <a:cxn ang="0">
                    <a:pos x="74" y="101"/>
                  </a:cxn>
                  <a:cxn ang="0">
                    <a:pos x="51" y="99"/>
                  </a:cxn>
                  <a:cxn ang="0">
                    <a:pos x="26" y="94"/>
                  </a:cxn>
                  <a:cxn ang="0">
                    <a:pos x="18" y="91"/>
                  </a:cxn>
                  <a:cxn ang="0">
                    <a:pos x="6" y="87"/>
                  </a:cxn>
                  <a:cxn ang="0">
                    <a:pos x="0" y="82"/>
                  </a:cxn>
                  <a:cxn ang="0">
                    <a:pos x="0" y="81"/>
                  </a:cxn>
                  <a:cxn ang="0">
                    <a:pos x="4" y="75"/>
                  </a:cxn>
                  <a:cxn ang="0">
                    <a:pos x="16" y="69"/>
                  </a:cxn>
                  <a:cxn ang="0">
                    <a:pos x="35" y="58"/>
                  </a:cxn>
                  <a:cxn ang="0">
                    <a:pos x="70" y="47"/>
                  </a:cxn>
                  <a:cxn ang="0">
                    <a:pos x="110" y="37"/>
                  </a:cxn>
                  <a:cxn ang="0">
                    <a:pos x="151" y="27"/>
                  </a:cxn>
                  <a:cxn ang="0">
                    <a:pos x="199" y="19"/>
                  </a:cxn>
                  <a:cxn ang="0">
                    <a:pos x="252" y="12"/>
                  </a:cxn>
                  <a:cxn ang="0">
                    <a:pos x="306" y="7"/>
                  </a:cxn>
                  <a:cxn ang="0">
                    <a:pos x="367" y="4"/>
                  </a:cxn>
                  <a:cxn ang="0">
                    <a:pos x="428" y="4"/>
                  </a:cxn>
                  <a:cxn ang="0">
                    <a:pos x="492" y="0"/>
                  </a:cxn>
                  <a:cxn ang="0">
                    <a:pos x="492" y="0"/>
                  </a:cxn>
                  <a:cxn ang="0">
                    <a:pos x="559" y="4"/>
                  </a:cxn>
                  <a:cxn ang="0">
                    <a:pos x="624" y="4"/>
                  </a:cxn>
                  <a:cxn ang="0">
                    <a:pos x="687" y="8"/>
                  </a:cxn>
                  <a:cxn ang="0">
                    <a:pos x="745" y="14"/>
                  </a:cxn>
                  <a:cxn ang="0">
                    <a:pos x="797" y="21"/>
                  </a:cxn>
                  <a:cxn ang="0">
                    <a:pos x="846" y="30"/>
                  </a:cxn>
                  <a:cxn ang="0">
                    <a:pos x="890" y="40"/>
                  </a:cxn>
                  <a:cxn ang="0">
                    <a:pos x="927" y="51"/>
                  </a:cxn>
                  <a:cxn ang="0">
                    <a:pos x="958" y="62"/>
                  </a:cxn>
                  <a:cxn ang="0">
                    <a:pos x="958" y="62"/>
                  </a:cxn>
                </a:cxnLst>
                <a:rect l="txL" t="txT" r="txR" b="tx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100000">
                    <a:schemeClr val="hlink">
                      <a:alpha val="100000"/>
                    </a:schemeClr>
                  </a:gs>
                </a:gsLst>
                <a:lin ang="54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8" name="Text Box 28"/>
            <p:cNvSpPr txBox="1">
              <a:spLocks noChangeArrowheads="1"/>
            </p:cNvSpPr>
            <p:nvPr/>
          </p:nvSpPr>
          <p:spPr bwMode="gray">
            <a:xfrm>
              <a:off x="3913" y="2028"/>
              <a:ext cx="470" cy="26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手机</a:t>
              </a:r>
            </a:p>
          </p:txBody>
        </p:sp>
      </p:grpSp>
      <p:sp>
        <p:nvSpPr>
          <p:cNvPr id="49" name="AutoShape 323"/>
          <p:cNvSpPr/>
          <p:nvPr/>
        </p:nvSpPr>
        <p:spPr>
          <a:xfrm rot="5400000">
            <a:off x="4436110" y="4817110"/>
            <a:ext cx="400685" cy="200025"/>
          </a:xfrm>
          <a:prstGeom prst="leftArrow">
            <a:avLst>
              <a:gd name="adj1" fmla="val 50000"/>
              <a:gd name="adj2" fmla="val 59706"/>
            </a:avLst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</p:spPr>
        <p:txBody>
          <a:bodyPr wrap="none" lIns="87313" tIns="44450" rIns="87313" bIns="44450" anchor="ctr">
            <a:noAutofit/>
          </a:bodyPr>
          <a:lstStyle/>
          <a:p>
            <a:pPr lvl="0" algn="l"/>
            <a:endParaRPr sz="1400" dirty="0">
              <a:latin typeface="Arial" panose="020B0604020202020204" pitchFamily="34" charset="0"/>
              <a:sym typeface="+mn-ea"/>
            </a:endParaRPr>
          </a:p>
        </p:txBody>
      </p:sp>
      <p:sp>
        <p:nvSpPr>
          <p:cNvPr id="50" name="AutoShape 323"/>
          <p:cNvSpPr/>
          <p:nvPr/>
        </p:nvSpPr>
        <p:spPr>
          <a:xfrm rot="5400000">
            <a:off x="3762375" y="4814570"/>
            <a:ext cx="400685" cy="200025"/>
          </a:xfrm>
          <a:prstGeom prst="leftArrow">
            <a:avLst>
              <a:gd name="adj1" fmla="val 50000"/>
              <a:gd name="adj2" fmla="val 59706"/>
            </a:avLst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</p:spPr>
        <p:txBody>
          <a:bodyPr wrap="none" lIns="87313" tIns="44450" rIns="87313" bIns="44450" anchor="ctr">
            <a:noAutofit/>
          </a:bodyPr>
          <a:lstStyle/>
          <a:p>
            <a:pPr lvl="0" algn="l"/>
            <a:endParaRPr sz="1400" dirty="0">
              <a:latin typeface="Arial" panose="020B0604020202020204" pitchFamily="34" charset="0"/>
              <a:sym typeface="+mn-ea"/>
            </a:endParaRPr>
          </a:p>
        </p:txBody>
      </p:sp>
      <p:grpSp>
        <p:nvGrpSpPr>
          <p:cNvPr id="52" name="Group 24"/>
          <p:cNvGrpSpPr/>
          <p:nvPr/>
        </p:nvGrpSpPr>
        <p:grpSpPr>
          <a:xfrm>
            <a:off x="4981309" y="5186363"/>
            <a:ext cx="708231" cy="649287"/>
            <a:chOff x="3908" y="1968"/>
            <a:chExt cx="482" cy="437"/>
          </a:xfrm>
        </p:grpSpPr>
        <p:grpSp>
          <p:nvGrpSpPr>
            <p:cNvPr id="53" name="Group 25"/>
            <p:cNvGrpSpPr/>
            <p:nvPr/>
          </p:nvGrpSpPr>
          <p:grpSpPr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54" name="Oval 2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235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5" name="Freeform 27"/>
              <p:cNvSpPr/>
              <p:nvPr/>
            </p:nvSpPr>
            <p:spPr>
              <a:xfrm>
                <a:off x="2208" y="1948"/>
                <a:ext cx="1296" cy="634"/>
              </a:xfrm>
              <a:custGeom>
                <a:avLst/>
                <a:gdLst>
                  <a:gd name="txL" fmla="*/ 0 w 1321"/>
                  <a:gd name="txT" fmla="*/ 0 h 712"/>
                  <a:gd name="txR" fmla="*/ 1321 w 1321"/>
                  <a:gd name="txB" fmla="*/ 712 h 712"/>
                </a:gdLst>
                <a:ahLst/>
                <a:cxnLst>
                  <a:cxn ang="0">
                    <a:pos x="958" y="62"/>
                  </a:cxn>
                  <a:cxn ang="0">
                    <a:pos x="970" y="69"/>
                  </a:cxn>
                  <a:cxn ang="0">
                    <a:pos x="973" y="75"/>
                  </a:cxn>
                  <a:cxn ang="0">
                    <a:pos x="968" y="81"/>
                  </a:cxn>
                  <a:cxn ang="0">
                    <a:pos x="956" y="85"/>
                  </a:cxn>
                  <a:cxn ang="0">
                    <a:pos x="937" y="91"/>
                  </a:cxn>
                  <a:cxn ang="0">
                    <a:pos x="912" y="94"/>
                  </a:cxn>
                  <a:cxn ang="0">
                    <a:pos x="881" y="98"/>
                  </a:cxn>
                  <a:cxn ang="0">
                    <a:pos x="845" y="102"/>
                  </a:cxn>
                  <a:cxn ang="0">
                    <a:pos x="804" y="105"/>
                  </a:cxn>
                  <a:cxn ang="0">
                    <a:pos x="759" y="106"/>
                  </a:cxn>
                  <a:cxn ang="0">
                    <a:pos x="712" y="107"/>
                  </a:cxn>
                  <a:cxn ang="0">
                    <a:pos x="660" y="110"/>
                  </a:cxn>
                  <a:cxn ang="0">
                    <a:pos x="607" y="111"/>
                  </a:cxn>
                  <a:cxn ang="0">
                    <a:pos x="586" y="112"/>
                  </a:cxn>
                  <a:cxn ang="0">
                    <a:pos x="351" y="112"/>
                  </a:cxn>
                  <a:cxn ang="0">
                    <a:pos x="347" y="112"/>
                  </a:cxn>
                  <a:cxn ang="0">
                    <a:pos x="301" y="111"/>
                  </a:cxn>
                  <a:cxn ang="0">
                    <a:pos x="257" y="110"/>
                  </a:cxn>
                  <a:cxn ang="0">
                    <a:pos x="215" y="109"/>
                  </a:cxn>
                  <a:cxn ang="0">
                    <a:pos x="174" y="106"/>
                  </a:cxn>
                  <a:cxn ang="0">
                    <a:pos x="137" y="106"/>
                  </a:cxn>
                  <a:cxn ang="0">
                    <a:pos x="106" y="103"/>
                  </a:cxn>
                  <a:cxn ang="0">
                    <a:pos x="74" y="101"/>
                  </a:cxn>
                  <a:cxn ang="0">
                    <a:pos x="51" y="99"/>
                  </a:cxn>
                  <a:cxn ang="0">
                    <a:pos x="26" y="94"/>
                  </a:cxn>
                  <a:cxn ang="0">
                    <a:pos x="18" y="91"/>
                  </a:cxn>
                  <a:cxn ang="0">
                    <a:pos x="6" y="87"/>
                  </a:cxn>
                  <a:cxn ang="0">
                    <a:pos x="0" y="82"/>
                  </a:cxn>
                  <a:cxn ang="0">
                    <a:pos x="0" y="81"/>
                  </a:cxn>
                  <a:cxn ang="0">
                    <a:pos x="4" y="75"/>
                  </a:cxn>
                  <a:cxn ang="0">
                    <a:pos x="16" y="69"/>
                  </a:cxn>
                  <a:cxn ang="0">
                    <a:pos x="35" y="58"/>
                  </a:cxn>
                  <a:cxn ang="0">
                    <a:pos x="70" y="47"/>
                  </a:cxn>
                  <a:cxn ang="0">
                    <a:pos x="110" y="37"/>
                  </a:cxn>
                  <a:cxn ang="0">
                    <a:pos x="151" y="27"/>
                  </a:cxn>
                  <a:cxn ang="0">
                    <a:pos x="199" y="19"/>
                  </a:cxn>
                  <a:cxn ang="0">
                    <a:pos x="252" y="12"/>
                  </a:cxn>
                  <a:cxn ang="0">
                    <a:pos x="306" y="7"/>
                  </a:cxn>
                  <a:cxn ang="0">
                    <a:pos x="367" y="4"/>
                  </a:cxn>
                  <a:cxn ang="0">
                    <a:pos x="428" y="4"/>
                  </a:cxn>
                  <a:cxn ang="0">
                    <a:pos x="492" y="0"/>
                  </a:cxn>
                  <a:cxn ang="0">
                    <a:pos x="492" y="0"/>
                  </a:cxn>
                  <a:cxn ang="0">
                    <a:pos x="559" y="4"/>
                  </a:cxn>
                  <a:cxn ang="0">
                    <a:pos x="624" y="4"/>
                  </a:cxn>
                  <a:cxn ang="0">
                    <a:pos x="687" y="8"/>
                  </a:cxn>
                  <a:cxn ang="0">
                    <a:pos x="745" y="14"/>
                  </a:cxn>
                  <a:cxn ang="0">
                    <a:pos x="797" y="21"/>
                  </a:cxn>
                  <a:cxn ang="0">
                    <a:pos x="846" y="30"/>
                  </a:cxn>
                  <a:cxn ang="0">
                    <a:pos x="890" y="40"/>
                  </a:cxn>
                  <a:cxn ang="0">
                    <a:pos x="927" y="51"/>
                  </a:cxn>
                  <a:cxn ang="0">
                    <a:pos x="958" y="62"/>
                  </a:cxn>
                  <a:cxn ang="0">
                    <a:pos x="958" y="62"/>
                  </a:cxn>
                </a:cxnLst>
                <a:rect l="txL" t="txT" r="txR" b="tx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100000">
                    <a:schemeClr val="hlink">
                      <a:alpha val="100000"/>
                    </a:schemeClr>
                  </a:gs>
                </a:gsLst>
                <a:lin ang="54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6" name="Text Box 28"/>
            <p:cNvSpPr txBox="1">
              <a:spLocks noChangeArrowheads="1"/>
            </p:cNvSpPr>
            <p:nvPr/>
          </p:nvSpPr>
          <p:spPr bwMode="gray">
            <a:xfrm>
              <a:off x="3908" y="2028"/>
              <a:ext cx="482" cy="26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APP</a:t>
              </a:r>
            </a:p>
          </p:txBody>
        </p:sp>
      </p:grpSp>
      <p:sp>
        <p:nvSpPr>
          <p:cNvPr id="57" name="AutoShape 323"/>
          <p:cNvSpPr/>
          <p:nvPr/>
        </p:nvSpPr>
        <p:spPr>
          <a:xfrm rot="5400000">
            <a:off x="5134610" y="4845050"/>
            <a:ext cx="400685" cy="200025"/>
          </a:xfrm>
          <a:prstGeom prst="leftArrow">
            <a:avLst>
              <a:gd name="adj1" fmla="val 50000"/>
              <a:gd name="adj2" fmla="val 59706"/>
            </a:avLst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</p:spPr>
        <p:txBody>
          <a:bodyPr wrap="none" lIns="87313" tIns="44450" rIns="87313" bIns="44450" anchor="ctr">
            <a:noAutofit/>
          </a:bodyPr>
          <a:lstStyle/>
          <a:p>
            <a:pPr lvl="0" algn="l"/>
            <a:endParaRPr sz="1400" dirty="0">
              <a:latin typeface="Arial" panose="020B0604020202020204" pitchFamily="34" charset="0"/>
              <a:sym typeface="+mn-ea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6337935" y="3715385"/>
            <a:ext cx="1911350" cy="9772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6103620" y="3684905"/>
            <a:ext cx="2408555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展示中心</a:t>
            </a:r>
          </a:p>
        </p:txBody>
      </p:sp>
      <p:grpSp>
        <p:nvGrpSpPr>
          <p:cNvPr id="66" name="Group 24"/>
          <p:cNvGrpSpPr/>
          <p:nvPr/>
        </p:nvGrpSpPr>
        <p:grpSpPr>
          <a:xfrm>
            <a:off x="6424133" y="5110675"/>
            <a:ext cx="850759" cy="707233"/>
            <a:chOff x="3848" y="1938"/>
            <a:chExt cx="579" cy="476"/>
          </a:xfrm>
        </p:grpSpPr>
        <p:grpSp>
          <p:nvGrpSpPr>
            <p:cNvPr id="67" name="Group 25"/>
            <p:cNvGrpSpPr/>
            <p:nvPr/>
          </p:nvGrpSpPr>
          <p:grpSpPr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68" name="Oval 2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235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9" name="Freeform 27"/>
              <p:cNvSpPr/>
              <p:nvPr/>
            </p:nvSpPr>
            <p:spPr>
              <a:xfrm>
                <a:off x="2208" y="1948"/>
                <a:ext cx="1296" cy="634"/>
              </a:xfrm>
              <a:custGeom>
                <a:avLst/>
                <a:gdLst>
                  <a:gd name="txL" fmla="*/ 0 w 1321"/>
                  <a:gd name="txT" fmla="*/ 0 h 712"/>
                  <a:gd name="txR" fmla="*/ 1321 w 1321"/>
                  <a:gd name="txB" fmla="*/ 712 h 712"/>
                </a:gdLst>
                <a:ahLst/>
                <a:cxnLst>
                  <a:cxn ang="0">
                    <a:pos x="958" y="62"/>
                  </a:cxn>
                  <a:cxn ang="0">
                    <a:pos x="970" y="69"/>
                  </a:cxn>
                  <a:cxn ang="0">
                    <a:pos x="973" y="75"/>
                  </a:cxn>
                  <a:cxn ang="0">
                    <a:pos x="968" y="81"/>
                  </a:cxn>
                  <a:cxn ang="0">
                    <a:pos x="956" y="85"/>
                  </a:cxn>
                  <a:cxn ang="0">
                    <a:pos x="937" y="91"/>
                  </a:cxn>
                  <a:cxn ang="0">
                    <a:pos x="912" y="94"/>
                  </a:cxn>
                  <a:cxn ang="0">
                    <a:pos x="881" y="98"/>
                  </a:cxn>
                  <a:cxn ang="0">
                    <a:pos x="845" y="102"/>
                  </a:cxn>
                  <a:cxn ang="0">
                    <a:pos x="804" y="105"/>
                  </a:cxn>
                  <a:cxn ang="0">
                    <a:pos x="759" y="106"/>
                  </a:cxn>
                  <a:cxn ang="0">
                    <a:pos x="712" y="107"/>
                  </a:cxn>
                  <a:cxn ang="0">
                    <a:pos x="660" y="110"/>
                  </a:cxn>
                  <a:cxn ang="0">
                    <a:pos x="607" y="111"/>
                  </a:cxn>
                  <a:cxn ang="0">
                    <a:pos x="586" y="112"/>
                  </a:cxn>
                  <a:cxn ang="0">
                    <a:pos x="351" y="112"/>
                  </a:cxn>
                  <a:cxn ang="0">
                    <a:pos x="347" y="112"/>
                  </a:cxn>
                  <a:cxn ang="0">
                    <a:pos x="301" y="111"/>
                  </a:cxn>
                  <a:cxn ang="0">
                    <a:pos x="257" y="110"/>
                  </a:cxn>
                  <a:cxn ang="0">
                    <a:pos x="215" y="109"/>
                  </a:cxn>
                  <a:cxn ang="0">
                    <a:pos x="174" y="106"/>
                  </a:cxn>
                  <a:cxn ang="0">
                    <a:pos x="137" y="106"/>
                  </a:cxn>
                  <a:cxn ang="0">
                    <a:pos x="106" y="103"/>
                  </a:cxn>
                  <a:cxn ang="0">
                    <a:pos x="74" y="101"/>
                  </a:cxn>
                  <a:cxn ang="0">
                    <a:pos x="51" y="99"/>
                  </a:cxn>
                  <a:cxn ang="0">
                    <a:pos x="26" y="94"/>
                  </a:cxn>
                  <a:cxn ang="0">
                    <a:pos x="18" y="91"/>
                  </a:cxn>
                  <a:cxn ang="0">
                    <a:pos x="6" y="87"/>
                  </a:cxn>
                  <a:cxn ang="0">
                    <a:pos x="0" y="82"/>
                  </a:cxn>
                  <a:cxn ang="0">
                    <a:pos x="0" y="81"/>
                  </a:cxn>
                  <a:cxn ang="0">
                    <a:pos x="4" y="75"/>
                  </a:cxn>
                  <a:cxn ang="0">
                    <a:pos x="16" y="69"/>
                  </a:cxn>
                  <a:cxn ang="0">
                    <a:pos x="35" y="58"/>
                  </a:cxn>
                  <a:cxn ang="0">
                    <a:pos x="70" y="47"/>
                  </a:cxn>
                  <a:cxn ang="0">
                    <a:pos x="110" y="37"/>
                  </a:cxn>
                  <a:cxn ang="0">
                    <a:pos x="151" y="27"/>
                  </a:cxn>
                  <a:cxn ang="0">
                    <a:pos x="199" y="19"/>
                  </a:cxn>
                  <a:cxn ang="0">
                    <a:pos x="252" y="12"/>
                  </a:cxn>
                  <a:cxn ang="0">
                    <a:pos x="306" y="7"/>
                  </a:cxn>
                  <a:cxn ang="0">
                    <a:pos x="367" y="4"/>
                  </a:cxn>
                  <a:cxn ang="0">
                    <a:pos x="428" y="4"/>
                  </a:cxn>
                  <a:cxn ang="0">
                    <a:pos x="492" y="0"/>
                  </a:cxn>
                  <a:cxn ang="0">
                    <a:pos x="492" y="0"/>
                  </a:cxn>
                  <a:cxn ang="0">
                    <a:pos x="559" y="4"/>
                  </a:cxn>
                  <a:cxn ang="0">
                    <a:pos x="624" y="4"/>
                  </a:cxn>
                  <a:cxn ang="0">
                    <a:pos x="687" y="8"/>
                  </a:cxn>
                  <a:cxn ang="0">
                    <a:pos x="745" y="14"/>
                  </a:cxn>
                  <a:cxn ang="0">
                    <a:pos x="797" y="21"/>
                  </a:cxn>
                  <a:cxn ang="0">
                    <a:pos x="846" y="30"/>
                  </a:cxn>
                  <a:cxn ang="0">
                    <a:pos x="890" y="40"/>
                  </a:cxn>
                  <a:cxn ang="0">
                    <a:pos x="927" y="51"/>
                  </a:cxn>
                  <a:cxn ang="0">
                    <a:pos x="958" y="62"/>
                  </a:cxn>
                  <a:cxn ang="0">
                    <a:pos x="958" y="62"/>
                  </a:cxn>
                </a:cxnLst>
                <a:rect l="txL" t="txT" r="txR" b="tx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100000">
                    <a:schemeClr val="hlink">
                      <a:alpha val="100000"/>
                    </a:schemeClr>
                  </a:gs>
                </a:gsLst>
                <a:lin ang="54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0" name="Text Box 28"/>
            <p:cNvSpPr txBox="1">
              <a:spLocks noChangeArrowheads="1"/>
            </p:cNvSpPr>
            <p:nvPr/>
          </p:nvSpPr>
          <p:spPr bwMode="gray">
            <a:xfrm>
              <a:off x="3848" y="1938"/>
              <a:ext cx="579" cy="476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展示大屏</a:t>
              </a:r>
            </a:p>
          </p:txBody>
        </p:sp>
      </p:grpSp>
      <p:sp>
        <p:nvSpPr>
          <p:cNvPr id="71" name="AutoShape 323"/>
          <p:cNvSpPr/>
          <p:nvPr/>
        </p:nvSpPr>
        <p:spPr>
          <a:xfrm rot="5400000">
            <a:off x="6671945" y="4810125"/>
            <a:ext cx="400685" cy="200025"/>
          </a:xfrm>
          <a:prstGeom prst="leftArrow">
            <a:avLst>
              <a:gd name="adj1" fmla="val 50000"/>
              <a:gd name="adj2" fmla="val 59706"/>
            </a:avLst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</p:spPr>
        <p:txBody>
          <a:bodyPr wrap="none" lIns="87313" tIns="44450" rIns="87313" bIns="44450" anchor="ctr">
            <a:noAutofit/>
          </a:bodyPr>
          <a:lstStyle/>
          <a:p>
            <a:pPr lvl="0" algn="l"/>
            <a:endParaRPr sz="1400" dirty="0">
              <a:latin typeface="Arial" panose="020B0604020202020204" pitchFamily="34" charset="0"/>
              <a:sym typeface="+mn-ea"/>
            </a:endParaRPr>
          </a:p>
        </p:txBody>
      </p:sp>
      <p:grpSp>
        <p:nvGrpSpPr>
          <p:cNvPr id="73" name="Group 24"/>
          <p:cNvGrpSpPr/>
          <p:nvPr/>
        </p:nvGrpSpPr>
        <p:grpSpPr>
          <a:xfrm>
            <a:off x="7225960" y="5135477"/>
            <a:ext cx="690599" cy="707233"/>
            <a:chOff x="3914" y="1947"/>
            <a:chExt cx="470" cy="476"/>
          </a:xfrm>
        </p:grpSpPr>
        <p:grpSp>
          <p:nvGrpSpPr>
            <p:cNvPr id="74" name="Group 25"/>
            <p:cNvGrpSpPr/>
            <p:nvPr/>
          </p:nvGrpSpPr>
          <p:grpSpPr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75" name="Oval 2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235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6" name="Freeform 27"/>
              <p:cNvSpPr/>
              <p:nvPr/>
            </p:nvSpPr>
            <p:spPr>
              <a:xfrm>
                <a:off x="2208" y="1948"/>
                <a:ext cx="1296" cy="634"/>
              </a:xfrm>
              <a:custGeom>
                <a:avLst/>
                <a:gdLst>
                  <a:gd name="txL" fmla="*/ 0 w 1321"/>
                  <a:gd name="txT" fmla="*/ 0 h 712"/>
                  <a:gd name="txR" fmla="*/ 1321 w 1321"/>
                  <a:gd name="txB" fmla="*/ 712 h 712"/>
                </a:gdLst>
                <a:ahLst/>
                <a:cxnLst>
                  <a:cxn ang="0">
                    <a:pos x="958" y="62"/>
                  </a:cxn>
                  <a:cxn ang="0">
                    <a:pos x="970" y="69"/>
                  </a:cxn>
                  <a:cxn ang="0">
                    <a:pos x="973" y="75"/>
                  </a:cxn>
                  <a:cxn ang="0">
                    <a:pos x="968" y="81"/>
                  </a:cxn>
                  <a:cxn ang="0">
                    <a:pos x="956" y="85"/>
                  </a:cxn>
                  <a:cxn ang="0">
                    <a:pos x="937" y="91"/>
                  </a:cxn>
                  <a:cxn ang="0">
                    <a:pos x="912" y="94"/>
                  </a:cxn>
                  <a:cxn ang="0">
                    <a:pos x="881" y="98"/>
                  </a:cxn>
                  <a:cxn ang="0">
                    <a:pos x="845" y="102"/>
                  </a:cxn>
                  <a:cxn ang="0">
                    <a:pos x="804" y="105"/>
                  </a:cxn>
                  <a:cxn ang="0">
                    <a:pos x="759" y="106"/>
                  </a:cxn>
                  <a:cxn ang="0">
                    <a:pos x="712" y="107"/>
                  </a:cxn>
                  <a:cxn ang="0">
                    <a:pos x="660" y="110"/>
                  </a:cxn>
                  <a:cxn ang="0">
                    <a:pos x="607" y="111"/>
                  </a:cxn>
                  <a:cxn ang="0">
                    <a:pos x="586" y="112"/>
                  </a:cxn>
                  <a:cxn ang="0">
                    <a:pos x="351" y="112"/>
                  </a:cxn>
                  <a:cxn ang="0">
                    <a:pos x="347" y="112"/>
                  </a:cxn>
                  <a:cxn ang="0">
                    <a:pos x="301" y="111"/>
                  </a:cxn>
                  <a:cxn ang="0">
                    <a:pos x="257" y="110"/>
                  </a:cxn>
                  <a:cxn ang="0">
                    <a:pos x="215" y="109"/>
                  </a:cxn>
                  <a:cxn ang="0">
                    <a:pos x="174" y="106"/>
                  </a:cxn>
                  <a:cxn ang="0">
                    <a:pos x="137" y="106"/>
                  </a:cxn>
                  <a:cxn ang="0">
                    <a:pos x="106" y="103"/>
                  </a:cxn>
                  <a:cxn ang="0">
                    <a:pos x="74" y="101"/>
                  </a:cxn>
                  <a:cxn ang="0">
                    <a:pos x="51" y="99"/>
                  </a:cxn>
                  <a:cxn ang="0">
                    <a:pos x="26" y="94"/>
                  </a:cxn>
                  <a:cxn ang="0">
                    <a:pos x="18" y="91"/>
                  </a:cxn>
                  <a:cxn ang="0">
                    <a:pos x="6" y="87"/>
                  </a:cxn>
                  <a:cxn ang="0">
                    <a:pos x="0" y="82"/>
                  </a:cxn>
                  <a:cxn ang="0">
                    <a:pos x="0" y="81"/>
                  </a:cxn>
                  <a:cxn ang="0">
                    <a:pos x="4" y="75"/>
                  </a:cxn>
                  <a:cxn ang="0">
                    <a:pos x="16" y="69"/>
                  </a:cxn>
                  <a:cxn ang="0">
                    <a:pos x="35" y="58"/>
                  </a:cxn>
                  <a:cxn ang="0">
                    <a:pos x="70" y="47"/>
                  </a:cxn>
                  <a:cxn ang="0">
                    <a:pos x="110" y="37"/>
                  </a:cxn>
                  <a:cxn ang="0">
                    <a:pos x="151" y="27"/>
                  </a:cxn>
                  <a:cxn ang="0">
                    <a:pos x="199" y="19"/>
                  </a:cxn>
                  <a:cxn ang="0">
                    <a:pos x="252" y="12"/>
                  </a:cxn>
                  <a:cxn ang="0">
                    <a:pos x="306" y="7"/>
                  </a:cxn>
                  <a:cxn ang="0">
                    <a:pos x="367" y="4"/>
                  </a:cxn>
                  <a:cxn ang="0">
                    <a:pos x="428" y="4"/>
                  </a:cxn>
                  <a:cxn ang="0">
                    <a:pos x="492" y="0"/>
                  </a:cxn>
                  <a:cxn ang="0">
                    <a:pos x="492" y="0"/>
                  </a:cxn>
                  <a:cxn ang="0">
                    <a:pos x="559" y="4"/>
                  </a:cxn>
                  <a:cxn ang="0">
                    <a:pos x="624" y="4"/>
                  </a:cxn>
                  <a:cxn ang="0">
                    <a:pos x="687" y="8"/>
                  </a:cxn>
                  <a:cxn ang="0">
                    <a:pos x="745" y="14"/>
                  </a:cxn>
                  <a:cxn ang="0">
                    <a:pos x="797" y="21"/>
                  </a:cxn>
                  <a:cxn ang="0">
                    <a:pos x="846" y="30"/>
                  </a:cxn>
                  <a:cxn ang="0">
                    <a:pos x="890" y="40"/>
                  </a:cxn>
                  <a:cxn ang="0">
                    <a:pos x="927" y="51"/>
                  </a:cxn>
                  <a:cxn ang="0">
                    <a:pos x="958" y="62"/>
                  </a:cxn>
                  <a:cxn ang="0">
                    <a:pos x="958" y="62"/>
                  </a:cxn>
                </a:cxnLst>
                <a:rect l="txL" t="txT" r="txR" b="tx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100000">
                    <a:schemeClr val="hlink">
                      <a:alpha val="100000"/>
                    </a:schemeClr>
                  </a:gs>
                </a:gsLst>
                <a:lin ang="54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7" name="Text Box 28"/>
            <p:cNvSpPr txBox="1">
              <a:spLocks noChangeArrowheads="1"/>
            </p:cNvSpPr>
            <p:nvPr/>
          </p:nvSpPr>
          <p:spPr bwMode="gray">
            <a:xfrm>
              <a:off x="3914" y="1947"/>
              <a:ext cx="470" cy="476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管理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系统</a:t>
              </a:r>
            </a:p>
          </p:txBody>
        </p:sp>
      </p:grpSp>
      <p:sp>
        <p:nvSpPr>
          <p:cNvPr id="78" name="AutoShape 323"/>
          <p:cNvSpPr/>
          <p:nvPr/>
        </p:nvSpPr>
        <p:spPr>
          <a:xfrm rot="5400000">
            <a:off x="7370445" y="4825365"/>
            <a:ext cx="400685" cy="200025"/>
          </a:xfrm>
          <a:prstGeom prst="leftArrow">
            <a:avLst>
              <a:gd name="adj1" fmla="val 50000"/>
              <a:gd name="adj2" fmla="val 59706"/>
            </a:avLst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</p:spPr>
        <p:txBody>
          <a:bodyPr wrap="none" lIns="87313" tIns="44450" rIns="87313" bIns="44450" anchor="ctr">
            <a:noAutofit/>
          </a:bodyPr>
          <a:lstStyle/>
          <a:p>
            <a:pPr lvl="0" algn="l"/>
            <a:endParaRPr sz="1400" dirty="0">
              <a:latin typeface="Arial" panose="020B0604020202020204" pitchFamily="34" charset="0"/>
              <a:sym typeface="+mn-ea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8916035" y="3701415"/>
            <a:ext cx="1911350" cy="9772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8681720" y="3670935"/>
            <a:ext cx="2408555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接口标准</a:t>
            </a:r>
          </a:p>
        </p:txBody>
      </p:sp>
      <p:grpSp>
        <p:nvGrpSpPr>
          <p:cNvPr id="81" name="Group 24"/>
          <p:cNvGrpSpPr/>
          <p:nvPr/>
        </p:nvGrpSpPr>
        <p:grpSpPr>
          <a:xfrm>
            <a:off x="8926033" y="5096705"/>
            <a:ext cx="850759" cy="707233"/>
            <a:chOff x="3848" y="1938"/>
            <a:chExt cx="579" cy="476"/>
          </a:xfrm>
        </p:grpSpPr>
        <p:grpSp>
          <p:nvGrpSpPr>
            <p:cNvPr id="82" name="Group 25"/>
            <p:cNvGrpSpPr/>
            <p:nvPr/>
          </p:nvGrpSpPr>
          <p:grpSpPr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83" name="Oval 2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235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4" name="Freeform 27"/>
              <p:cNvSpPr/>
              <p:nvPr/>
            </p:nvSpPr>
            <p:spPr>
              <a:xfrm>
                <a:off x="2208" y="1948"/>
                <a:ext cx="1296" cy="634"/>
              </a:xfrm>
              <a:custGeom>
                <a:avLst/>
                <a:gdLst>
                  <a:gd name="txL" fmla="*/ 0 w 1321"/>
                  <a:gd name="txT" fmla="*/ 0 h 712"/>
                  <a:gd name="txR" fmla="*/ 1321 w 1321"/>
                  <a:gd name="txB" fmla="*/ 712 h 712"/>
                </a:gdLst>
                <a:ahLst/>
                <a:cxnLst>
                  <a:cxn ang="0">
                    <a:pos x="958" y="62"/>
                  </a:cxn>
                  <a:cxn ang="0">
                    <a:pos x="970" y="69"/>
                  </a:cxn>
                  <a:cxn ang="0">
                    <a:pos x="973" y="75"/>
                  </a:cxn>
                  <a:cxn ang="0">
                    <a:pos x="968" y="81"/>
                  </a:cxn>
                  <a:cxn ang="0">
                    <a:pos x="956" y="85"/>
                  </a:cxn>
                  <a:cxn ang="0">
                    <a:pos x="937" y="91"/>
                  </a:cxn>
                  <a:cxn ang="0">
                    <a:pos x="912" y="94"/>
                  </a:cxn>
                  <a:cxn ang="0">
                    <a:pos x="881" y="98"/>
                  </a:cxn>
                  <a:cxn ang="0">
                    <a:pos x="845" y="102"/>
                  </a:cxn>
                  <a:cxn ang="0">
                    <a:pos x="804" y="105"/>
                  </a:cxn>
                  <a:cxn ang="0">
                    <a:pos x="759" y="106"/>
                  </a:cxn>
                  <a:cxn ang="0">
                    <a:pos x="712" y="107"/>
                  </a:cxn>
                  <a:cxn ang="0">
                    <a:pos x="660" y="110"/>
                  </a:cxn>
                  <a:cxn ang="0">
                    <a:pos x="607" y="111"/>
                  </a:cxn>
                  <a:cxn ang="0">
                    <a:pos x="586" y="112"/>
                  </a:cxn>
                  <a:cxn ang="0">
                    <a:pos x="351" y="112"/>
                  </a:cxn>
                  <a:cxn ang="0">
                    <a:pos x="347" y="112"/>
                  </a:cxn>
                  <a:cxn ang="0">
                    <a:pos x="301" y="111"/>
                  </a:cxn>
                  <a:cxn ang="0">
                    <a:pos x="257" y="110"/>
                  </a:cxn>
                  <a:cxn ang="0">
                    <a:pos x="215" y="109"/>
                  </a:cxn>
                  <a:cxn ang="0">
                    <a:pos x="174" y="106"/>
                  </a:cxn>
                  <a:cxn ang="0">
                    <a:pos x="137" y="106"/>
                  </a:cxn>
                  <a:cxn ang="0">
                    <a:pos x="106" y="103"/>
                  </a:cxn>
                  <a:cxn ang="0">
                    <a:pos x="74" y="101"/>
                  </a:cxn>
                  <a:cxn ang="0">
                    <a:pos x="51" y="99"/>
                  </a:cxn>
                  <a:cxn ang="0">
                    <a:pos x="26" y="94"/>
                  </a:cxn>
                  <a:cxn ang="0">
                    <a:pos x="18" y="91"/>
                  </a:cxn>
                  <a:cxn ang="0">
                    <a:pos x="6" y="87"/>
                  </a:cxn>
                  <a:cxn ang="0">
                    <a:pos x="0" y="82"/>
                  </a:cxn>
                  <a:cxn ang="0">
                    <a:pos x="0" y="81"/>
                  </a:cxn>
                  <a:cxn ang="0">
                    <a:pos x="4" y="75"/>
                  </a:cxn>
                  <a:cxn ang="0">
                    <a:pos x="16" y="69"/>
                  </a:cxn>
                  <a:cxn ang="0">
                    <a:pos x="35" y="58"/>
                  </a:cxn>
                  <a:cxn ang="0">
                    <a:pos x="70" y="47"/>
                  </a:cxn>
                  <a:cxn ang="0">
                    <a:pos x="110" y="37"/>
                  </a:cxn>
                  <a:cxn ang="0">
                    <a:pos x="151" y="27"/>
                  </a:cxn>
                  <a:cxn ang="0">
                    <a:pos x="199" y="19"/>
                  </a:cxn>
                  <a:cxn ang="0">
                    <a:pos x="252" y="12"/>
                  </a:cxn>
                  <a:cxn ang="0">
                    <a:pos x="306" y="7"/>
                  </a:cxn>
                  <a:cxn ang="0">
                    <a:pos x="367" y="4"/>
                  </a:cxn>
                  <a:cxn ang="0">
                    <a:pos x="428" y="4"/>
                  </a:cxn>
                  <a:cxn ang="0">
                    <a:pos x="492" y="0"/>
                  </a:cxn>
                  <a:cxn ang="0">
                    <a:pos x="492" y="0"/>
                  </a:cxn>
                  <a:cxn ang="0">
                    <a:pos x="559" y="4"/>
                  </a:cxn>
                  <a:cxn ang="0">
                    <a:pos x="624" y="4"/>
                  </a:cxn>
                  <a:cxn ang="0">
                    <a:pos x="687" y="8"/>
                  </a:cxn>
                  <a:cxn ang="0">
                    <a:pos x="745" y="14"/>
                  </a:cxn>
                  <a:cxn ang="0">
                    <a:pos x="797" y="21"/>
                  </a:cxn>
                  <a:cxn ang="0">
                    <a:pos x="846" y="30"/>
                  </a:cxn>
                  <a:cxn ang="0">
                    <a:pos x="890" y="40"/>
                  </a:cxn>
                  <a:cxn ang="0">
                    <a:pos x="927" y="51"/>
                  </a:cxn>
                  <a:cxn ang="0">
                    <a:pos x="958" y="62"/>
                  </a:cxn>
                  <a:cxn ang="0">
                    <a:pos x="958" y="62"/>
                  </a:cxn>
                </a:cxnLst>
                <a:rect l="txL" t="txT" r="txR" b="tx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100000">
                    <a:schemeClr val="hlink">
                      <a:alpha val="100000"/>
                    </a:schemeClr>
                  </a:gs>
                </a:gsLst>
                <a:lin ang="54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85" name="Text Box 28"/>
            <p:cNvSpPr txBox="1">
              <a:spLocks noChangeArrowheads="1"/>
            </p:cNvSpPr>
            <p:nvPr/>
          </p:nvSpPr>
          <p:spPr bwMode="gray">
            <a:xfrm>
              <a:off x="3848" y="1938"/>
              <a:ext cx="579" cy="476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考勤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系统</a:t>
              </a:r>
            </a:p>
          </p:txBody>
        </p:sp>
      </p:grpSp>
      <p:sp>
        <p:nvSpPr>
          <p:cNvPr id="86" name="AutoShape 323"/>
          <p:cNvSpPr/>
          <p:nvPr/>
        </p:nvSpPr>
        <p:spPr>
          <a:xfrm rot="5400000">
            <a:off x="9173845" y="4796155"/>
            <a:ext cx="400685" cy="200025"/>
          </a:xfrm>
          <a:prstGeom prst="leftArrow">
            <a:avLst>
              <a:gd name="adj1" fmla="val 50000"/>
              <a:gd name="adj2" fmla="val 59706"/>
            </a:avLst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</p:spPr>
        <p:txBody>
          <a:bodyPr wrap="none" lIns="87313" tIns="44450" rIns="87313" bIns="44450" anchor="ctr">
            <a:noAutofit/>
          </a:bodyPr>
          <a:lstStyle/>
          <a:p>
            <a:pPr lvl="0" algn="l"/>
            <a:endParaRPr sz="1400" dirty="0">
              <a:latin typeface="Arial" panose="020B0604020202020204" pitchFamily="34" charset="0"/>
              <a:sym typeface="+mn-ea"/>
            </a:endParaRPr>
          </a:p>
        </p:txBody>
      </p:sp>
      <p:grpSp>
        <p:nvGrpSpPr>
          <p:cNvPr id="87" name="Group 24"/>
          <p:cNvGrpSpPr/>
          <p:nvPr/>
        </p:nvGrpSpPr>
        <p:grpSpPr>
          <a:xfrm>
            <a:off x="9969160" y="5121507"/>
            <a:ext cx="690599" cy="707233"/>
            <a:chOff x="3914" y="1947"/>
            <a:chExt cx="470" cy="476"/>
          </a:xfrm>
        </p:grpSpPr>
        <p:grpSp>
          <p:nvGrpSpPr>
            <p:cNvPr id="88" name="Group 25"/>
            <p:cNvGrpSpPr/>
            <p:nvPr/>
          </p:nvGrpSpPr>
          <p:grpSpPr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89" name="Oval 2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235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0" name="Freeform 27"/>
              <p:cNvSpPr/>
              <p:nvPr/>
            </p:nvSpPr>
            <p:spPr>
              <a:xfrm>
                <a:off x="2208" y="1948"/>
                <a:ext cx="1296" cy="634"/>
              </a:xfrm>
              <a:custGeom>
                <a:avLst/>
                <a:gdLst>
                  <a:gd name="txL" fmla="*/ 0 w 1321"/>
                  <a:gd name="txT" fmla="*/ 0 h 712"/>
                  <a:gd name="txR" fmla="*/ 1321 w 1321"/>
                  <a:gd name="txB" fmla="*/ 712 h 712"/>
                </a:gdLst>
                <a:ahLst/>
                <a:cxnLst>
                  <a:cxn ang="0">
                    <a:pos x="958" y="62"/>
                  </a:cxn>
                  <a:cxn ang="0">
                    <a:pos x="970" y="69"/>
                  </a:cxn>
                  <a:cxn ang="0">
                    <a:pos x="973" y="75"/>
                  </a:cxn>
                  <a:cxn ang="0">
                    <a:pos x="968" y="81"/>
                  </a:cxn>
                  <a:cxn ang="0">
                    <a:pos x="956" y="85"/>
                  </a:cxn>
                  <a:cxn ang="0">
                    <a:pos x="937" y="91"/>
                  </a:cxn>
                  <a:cxn ang="0">
                    <a:pos x="912" y="94"/>
                  </a:cxn>
                  <a:cxn ang="0">
                    <a:pos x="881" y="98"/>
                  </a:cxn>
                  <a:cxn ang="0">
                    <a:pos x="845" y="102"/>
                  </a:cxn>
                  <a:cxn ang="0">
                    <a:pos x="804" y="105"/>
                  </a:cxn>
                  <a:cxn ang="0">
                    <a:pos x="759" y="106"/>
                  </a:cxn>
                  <a:cxn ang="0">
                    <a:pos x="712" y="107"/>
                  </a:cxn>
                  <a:cxn ang="0">
                    <a:pos x="660" y="110"/>
                  </a:cxn>
                  <a:cxn ang="0">
                    <a:pos x="607" y="111"/>
                  </a:cxn>
                  <a:cxn ang="0">
                    <a:pos x="586" y="112"/>
                  </a:cxn>
                  <a:cxn ang="0">
                    <a:pos x="351" y="112"/>
                  </a:cxn>
                  <a:cxn ang="0">
                    <a:pos x="347" y="112"/>
                  </a:cxn>
                  <a:cxn ang="0">
                    <a:pos x="301" y="111"/>
                  </a:cxn>
                  <a:cxn ang="0">
                    <a:pos x="257" y="110"/>
                  </a:cxn>
                  <a:cxn ang="0">
                    <a:pos x="215" y="109"/>
                  </a:cxn>
                  <a:cxn ang="0">
                    <a:pos x="174" y="106"/>
                  </a:cxn>
                  <a:cxn ang="0">
                    <a:pos x="137" y="106"/>
                  </a:cxn>
                  <a:cxn ang="0">
                    <a:pos x="106" y="103"/>
                  </a:cxn>
                  <a:cxn ang="0">
                    <a:pos x="74" y="101"/>
                  </a:cxn>
                  <a:cxn ang="0">
                    <a:pos x="51" y="99"/>
                  </a:cxn>
                  <a:cxn ang="0">
                    <a:pos x="26" y="94"/>
                  </a:cxn>
                  <a:cxn ang="0">
                    <a:pos x="18" y="91"/>
                  </a:cxn>
                  <a:cxn ang="0">
                    <a:pos x="6" y="87"/>
                  </a:cxn>
                  <a:cxn ang="0">
                    <a:pos x="0" y="82"/>
                  </a:cxn>
                  <a:cxn ang="0">
                    <a:pos x="0" y="81"/>
                  </a:cxn>
                  <a:cxn ang="0">
                    <a:pos x="4" y="75"/>
                  </a:cxn>
                  <a:cxn ang="0">
                    <a:pos x="16" y="69"/>
                  </a:cxn>
                  <a:cxn ang="0">
                    <a:pos x="35" y="58"/>
                  </a:cxn>
                  <a:cxn ang="0">
                    <a:pos x="70" y="47"/>
                  </a:cxn>
                  <a:cxn ang="0">
                    <a:pos x="110" y="37"/>
                  </a:cxn>
                  <a:cxn ang="0">
                    <a:pos x="151" y="27"/>
                  </a:cxn>
                  <a:cxn ang="0">
                    <a:pos x="199" y="19"/>
                  </a:cxn>
                  <a:cxn ang="0">
                    <a:pos x="252" y="12"/>
                  </a:cxn>
                  <a:cxn ang="0">
                    <a:pos x="306" y="7"/>
                  </a:cxn>
                  <a:cxn ang="0">
                    <a:pos x="367" y="4"/>
                  </a:cxn>
                  <a:cxn ang="0">
                    <a:pos x="428" y="4"/>
                  </a:cxn>
                  <a:cxn ang="0">
                    <a:pos x="492" y="0"/>
                  </a:cxn>
                  <a:cxn ang="0">
                    <a:pos x="492" y="0"/>
                  </a:cxn>
                  <a:cxn ang="0">
                    <a:pos x="559" y="4"/>
                  </a:cxn>
                  <a:cxn ang="0">
                    <a:pos x="624" y="4"/>
                  </a:cxn>
                  <a:cxn ang="0">
                    <a:pos x="687" y="8"/>
                  </a:cxn>
                  <a:cxn ang="0">
                    <a:pos x="745" y="14"/>
                  </a:cxn>
                  <a:cxn ang="0">
                    <a:pos x="797" y="21"/>
                  </a:cxn>
                  <a:cxn ang="0">
                    <a:pos x="846" y="30"/>
                  </a:cxn>
                  <a:cxn ang="0">
                    <a:pos x="890" y="40"/>
                  </a:cxn>
                  <a:cxn ang="0">
                    <a:pos x="927" y="51"/>
                  </a:cxn>
                  <a:cxn ang="0">
                    <a:pos x="958" y="62"/>
                  </a:cxn>
                  <a:cxn ang="0">
                    <a:pos x="958" y="62"/>
                  </a:cxn>
                </a:cxnLst>
                <a:rect l="txL" t="txT" r="txR" b="tx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100000">
                    <a:schemeClr val="hlink">
                      <a:alpha val="100000"/>
                    </a:schemeClr>
                  </a:gs>
                </a:gsLst>
                <a:lin ang="54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91" name="Text Box 28"/>
            <p:cNvSpPr txBox="1">
              <a:spLocks noChangeArrowheads="1"/>
            </p:cNvSpPr>
            <p:nvPr/>
          </p:nvSpPr>
          <p:spPr bwMode="gray">
            <a:xfrm>
              <a:off x="3914" y="1947"/>
              <a:ext cx="470" cy="476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消费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系统</a:t>
              </a:r>
            </a:p>
          </p:txBody>
        </p:sp>
      </p:grpSp>
      <p:sp>
        <p:nvSpPr>
          <p:cNvPr id="92" name="AutoShape 323"/>
          <p:cNvSpPr/>
          <p:nvPr/>
        </p:nvSpPr>
        <p:spPr>
          <a:xfrm rot="5400000">
            <a:off x="10113645" y="4811395"/>
            <a:ext cx="400685" cy="200025"/>
          </a:xfrm>
          <a:prstGeom prst="leftArrow">
            <a:avLst>
              <a:gd name="adj1" fmla="val 50000"/>
              <a:gd name="adj2" fmla="val 59706"/>
            </a:avLst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</p:spPr>
        <p:txBody>
          <a:bodyPr wrap="none" lIns="87313" tIns="44450" rIns="87313" bIns="44450" anchor="ctr">
            <a:noAutofit/>
          </a:bodyPr>
          <a:lstStyle/>
          <a:p>
            <a:pPr lvl="0" algn="l"/>
            <a:endParaRPr sz="1400" dirty="0">
              <a:latin typeface="Arial" panose="020B0604020202020204" pitchFamily="34" charset="0"/>
              <a:sym typeface="+mn-ea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9624060" y="5029200"/>
            <a:ext cx="647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/>
              <a:t>...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53975" y="1085850"/>
            <a:ext cx="12299950" cy="1031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8" name="矩形 7"/>
          <p:cNvSpPr/>
          <p:nvPr/>
        </p:nvSpPr>
        <p:spPr>
          <a:xfrm>
            <a:off x="-53975" y="296863"/>
            <a:ext cx="12299950" cy="203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44035" name="文本框 10"/>
          <p:cNvSpPr txBox="1"/>
          <p:nvPr/>
        </p:nvSpPr>
        <p:spPr>
          <a:xfrm>
            <a:off x="301625" y="609600"/>
            <a:ext cx="288925" cy="414338"/>
          </a:xfrm>
          <a:prstGeom prst="rect">
            <a:avLst/>
          </a:prstGeom>
          <a:solidFill>
            <a:srgbClr val="767171">
              <a:alpha val="64000"/>
            </a:srgbClr>
          </a:solidFill>
          <a:ln w="9525">
            <a:noFill/>
          </a:ln>
        </p:spPr>
        <p:txBody>
          <a:bodyPr lIns="91430" tIns="45716" rIns="91430" bIns="45716" anchor="t">
            <a:spAutoFit/>
          </a:bodyPr>
          <a:lstStyle/>
          <a:p>
            <a:pPr defTabSz="1065530"/>
            <a:endParaRPr lang="zh-CN" altLang="en-US" dirty="0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53975" y="6411913"/>
            <a:ext cx="12299950" cy="1031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600" strike="noStrike" noProof="1"/>
          </a:p>
        </p:txBody>
      </p:sp>
      <p:sp>
        <p:nvSpPr>
          <p:cNvPr id="24" name="TextBox 56"/>
          <p:cNvSpPr txBox="1"/>
          <p:nvPr/>
        </p:nvSpPr>
        <p:spPr>
          <a:xfrm>
            <a:off x="720725" y="555625"/>
            <a:ext cx="69723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tabLst>
                <a:tab pos="1522095" algn="l"/>
              </a:tabLst>
            </a:pPr>
            <a:r>
              <a:rPr lang="zh-CN" altLang="en-US" sz="2800" b="1" spc="3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四、建设内容</a:t>
            </a:r>
            <a:endParaRPr lang="zh-CN" altLang="en-US" sz="2800" b="1" spc="300" noProof="1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defTabSz="914400" fontAlgn="auto">
              <a:tabLst>
                <a:tab pos="1522095" algn="l"/>
              </a:tabLst>
            </a:pPr>
            <a:endParaRPr lang="zh-CN" altLang="en-US" sz="2800" b="1" spc="3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25634" name="Freeform 2"/>
          <p:cNvSpPr/>
          <p:nvPr/>
        </p:nvSpPr>
        <p:spPr bwMode="gray">
          <a:xfrm>
            <a:off x="6774180" y="2895600"/>
            <a:ext cx="1965325" cy="2638425"/>
          </a:xfrm>
          <a:custGeom>
            <a:avLst/>
            <a:gdLst/>
            <a:ahLst/>
            <a:cxnLst>
              <a:cxn ang="0">
                <a:pos x="1226" y="0"/>
              </a:cxn>
              <a:cxn ang="0">
                <a:pos x="1238" y="1662"/>
              </a:cxn>
              <a:cxn ang="0">
                <a:pos x="0" y="1662"/>
              </a:cxn>
              <a:cxn ang="0">
                <a:pos x="4" y="416"/>
              </a:cxn>
            </a:cxnLst>
            <a:rect l="0" t="0" r="r" b="b"/>
            <a:pathLst>
              <a:path w="1238" h="1662">
                <a:moveTo>
                  <a:pt x="1226" y="0"/>
                </a:moveTo>
                <a:lnTo>
                  <a:pt x="1238" y="1662"/>
                </a:lnTo>
                <a:lnTo>
                  <a:pt x="0" y="1662"/>
                </a:lnTo>
                <a:lnTo>
                  <a:pt x="4" y="416"/>
                </a:lnTo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5635" name="Freeform 3"/>
          <p:cNvSpPr/>
          <p:nvPr/>
        </p:nvSpPr>
        <p:spPr bwMode="gray">
          <a:xfrm>
            <a:off x="4669155" y="3151188"/>
            <a:ext cx="1981200" cy="2641600"/>
          </a:xfrm>
          <a:custGeom>
            <a:avLst/>
            <a:gdLst/>
            <a:ahLst/>
            <a:cxnLst>
              <a:cxn ang="0">
                <a:pos x="1158" y="0"/>
              </a:cxn>
              <a:cxn ang="0">
                <a:pos x="1248" y="288"/>
              </a:cxn>
              <a:cxn ang="0">
                <a:pos x="1248" y="1645"/>
              </a:cxn>
              <a:cxn ang="0">
                <a:pos x="0" y="1664"/>
              </a:cxn>
              <a:cxn ang="0">
                <a:pos x="0" y="391"/>
              </a:cxn>
            </a:cxnLst>
            <a:rect l="0" t="0" r="r" b="b"/>
            <a:pathLst>
              <a:path w="1248" h="1664">
                <a:moveTo>
                  <a:pt x="1158" y="0"/>
                </a:moveTo>
                <a:lnTo>
                  <a:pt x="1248" y="288"/>
                </a:lnTo>
                <a:lnTo>
                  <a:pt x="1248" y="1645"/>
                </a:lnTo>
                <a:lnTo>
                  <a:pt x="0" y="1664"/>
                </a:lnTo>
                <a:lnTo>
                  <a:pt x="0" y="391"/>
                </a:lnTo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5636" name="Freeform 4"/>
          <p:cNvSpPr/>
          <p:nvPr/>
        </p:nvSpPr>
        <p:spPr bwMode="gray">
          <a:xfrm>
            <a:off x="2545080" y="3382963"/>
            <a:ext cx="1981200" cy="1798638"/>
          </a:xfrm>
          <a:custGeom>
            <a:avLst/>
            <a:gdLst/>
            <a:ahLst/>
            <a:cxnLst>
              <a:cxn ang="0">
                <a:pos x="1158" y="0"/>
              </a:cxn>
              <a:cxn ang="0">
                <a:pos x="1248" y="256"/>
              </a:cxn>
              <a:cxn ang="0">
                <a:pos x="1248" y="1133"/>
              </a:cxn>
              <a:cxn ang="0">
                <a:pos x="0" y="1133"/>
              </a:cxn>
              <a:cxn ang="0">
                <a:pos x="0" y="403"/>
              </a:cxn>
            </a:cxnLst>
            <a:rect l="0" t="0" r="r" b="b"/>
            <a:pathLst>
              <a:path w="1248" h="1133">
                <a:moveTo>
                  <a:pt x="1158" y="0"/>
                </a:moveTo>
                <a:lnTo>
                  <a:pt x="1248" y="256"/>
                </a:lnTo>
                <a:lnTo>
                  <a:pt x="1248" y="1133"/>
                </a:lnTo>
                <a:lnTo>
                  <a:pt x="0" y="1133"/>
                </a:lnTo>
                <a:lnTo>
                  <a:pt x="0" y="403"/>
                </a:lnTo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9751" name="Line 6"/>
          <p:cNvSpPr/>
          <p:nvPr/>
        </p:nvSpPr>
        <p:spPr>
          <a:xfrm>
            <a:off x="4600893" y="3341688"/>
            <a:ext cx="0" cy="2497137"/>
          </a:xfrm>
          <a:prstGeom prst="line">
            <a:avLst/>
          </a:prstGeom>
          <a:ln w="9525" cap="flat" cmpd="sng">
            <a:solidFill>
              <a:srgbClr val="1C1C1C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59752" name="Line 7"/>
          <p:cNvSpPr/>
          <p:nvPr/>
        </p:nvSpPr>
        <p:spPr>
          <a:xfrm>
            <a:off x="6712268" y="3341688"/>
            <a:ext cx="0" cy="2497137"/>
          </a:xfrm>
          <a:prstGeom prst="line">
            <a:avLst/>
          </a:prstGeom>
          <a:ln w="9525" cap="flat" cmpd="sng">
            <a:solidFill>
              <a:srgbClr val="1C1C1C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59753" name="Line 8"/>
          <p:cNvSpPr/>
          <p:nvPr/>
        </p:nvSpPr>
        <p:spPr>
          <a:xfrm>
            <a:off x="8796655" y="3035300"/>
            <a:ext cx="0" cy="2803525"/>
          </a:xfrm>
          <a:prstGeom prst="line">
            <a:avLst/>
          </a:prstGeom>
          <a:ln w="9525" cap="flat" cmpd="sng">
            <a:solidFill>
              <a:srgbClr val="1C1C1C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59754" name="Freeform 9"/>
          <p:cNvSpPr/>
          <p:nvPr/>
        </p:nvSpPr>
        <p:spPr>
          <a:xfrm>
            <a:off x="2521268" y="2114550"/>
            <a:ext cx="6938962" cy="1692275"/>
          </a:xfrm>
          <a:custGeom>
            <a:avLst/>
            <a:gdLst>
              <a:gd name="txL" fmla="*/ 0 w 4371"/>
              <a:gd name="txT" fmla="*/ 0 h 1066"/>
              <a:gd name="txR" fmla="*/ 4371 w 4371"/>
              <a:gd name="txB" fmla="*/ 1066 h 1066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</a:cxnLst>
            <a:rect l="txL" t="txT" r="txR" b="txB"/>
            <a:pathLst>
              <a:path w="4371" h="1066">
                <a:moveTo>
                  <a:pt x="0" y="845"/>
                </a:moveTo>
                <a:lnTo>
                  <a:pt x="1523" y="313"/>
                </a:lnTo>
                <a:lnTo>
                  <a:pt x="1610" y="617"/>
                </a:lnTo>
                <a:lnTo>
                  <a:pt x="2720" y="243"/>
                </a:lnTo>
                <a:lnTo>
                  <a:pt x="2784" y="538"/>
                </a:lnTo>
                <a:lnTo>
                  <a:pt x="3882" y="266"/>
                </a:lnTo>
                <a:lnTo>
                  <a:pt x="3795" y="0"/>
                </a:lnTo>
                <a:lnTo>
                  <a:pt x="4371" y="269"/>
                </a:lnTo>
                <a:lnTo>
                  <a:pt x="3961" y="832"/>
                </a:lnTo>
                <a:lnTo>
                  <a:pt x="3912" y="542"/>
                </a:lnTo>
                <a:lnTo>
                  <a:pt x="2594" y="921"/>
                </a:lnTo>
                <a:lnTo>
                  <a:pt x="2509" y="620"/>
                </a:lnTo>
                <a:lnTo>
                  <a:pt x="1344" y="968"/>
                </a:lnTo>
                <a:lnTo>
                  <a:pt x="1280" y="666"/>
                </a:lnTo>
                <a:lnTo>
                  <a:pt x="67" y="1066"/>
                </a:lnTo>
                <a:lnTo>
                  <a:pt x="0" y="845"/>
                </a:lnTo>
                <a:close/>
              </a:path>
            </a:pathLst>
          </a:custGeom>
          <a:gradFill rotWithShape="1">
            <a:gsLst>
              <a:gs pos="0">
                <a:srgbClr val="990000">
                  <a:alpha val="100000"/>
                </a:srgbClr>
              </a:gs>
              <a:gs pos="100000">
                <a:srgbClr val="FF9933">
                  <a:alpha val="100000"/>
                </a:srgbClr>
              </a:gs>
            </a:gsLst>
            <a:lin ang="0" scaled="1"/>
            <a:tileRect/>
          </a:gradFill>
          <a:ln w="9525" cap="flat" cmpd="sng">
            <a:prstDash val="solid"/>
            <a:headEnd type="none" w="med" len="med"/>
            <a:tailEnd type="none" w="med" len="med"/>
          </a:ln>
          <a:scene3d>
            <a:camera prst="legacyPerspectiveTopRight">
              <a:rot lat="600000" lon="2100000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159755" name="AutoShape 10"/>
          <p:cNvSpPr/>
          <p:nvPr/>
        </p:nvSpPr>
        <p:spPr>
          <a:xfrm>
            <a:off x="6774815" y="5513705"/>
            <a:ext cx="1964690" cy="567690"/>
          </a:xfrm>
          <a:prstGeom prst="bevel">
            <a:avLst>
              <a:gd name="adj" fmla="val 5949"/>
            </a:avLst>
          </a:prstGeom>
          <a:solidFill>
            <a:schemeClr val="hlink"/>
          </a:solid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algn="ctr" eaLnBrk="1" hangingPunct="1">
              <a:buNone/>
            </a:pPr>
            <a:r>
              <a:rPr lang="zh-CN" altLang="en-US" sz="1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2019.03—2020.12</a:t>
            </a:r>
            <a:endParaRPr lang="zh-CN" altLang="en-US" sz="16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9756" name="Text Box 11"/>
          <p:cNvSpPr txBox="1"/>
          <p:nvPr/>
        </p:nvSpPr>
        <p:spPr>
          <a:xfrm>
            <a:off x="2641918" y="4086225"/>
            <a:ext cx="1884362" cy="1029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 fontAlgn="auto">
              <a:lnSpc>
                <a:spcPct val="150000"/>
              </a:lnSpc>
              <a:buNone/>
            </a:pPr>
            <a:r>
              <a:rPr lang="zh-CN" altLang="en-US" sz="18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第一期</a:t>
            </a:r>
          </a:p>
          <a:p>
            <a:pPr marL="0" indent="0" algn="ctr" fontAlgn="auto"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平台搭建</a:t>
            </a:r>
          </a:p>
        </p:txBody>
      </p:sp>
      <p:sp>
        <p:nvSpPr>
          <p:cNvPr id="159757" name="Rectangle 12"/>
          <p:cNvSpPr/>
          <p:nvPr/>
        </p:nvSpPr>
        <p:spPr>
          <a:xfrm>
            <a:off x="4786630" y="1654175"/>
            <a:ext cx="15735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三年规划</a:t>
            </a:r>
          </a:p>
        </p:txBody>
      </p:sp>
      <p:sp>
        <p:nvSpPr>
          <p:cNvPr id="159758" name="AutoShape 13"/>
          <p:cNvSpPr/>
          <p:nvPr/>
        </p:nvSpPr>
        <p:spPr>
          <a:xfrm>
            <a:off x="4669155" y="5513705"/>
            <a:ext cx="1932940" cy="567055"/>
          </a:xfrm>
          <a:prstGeom prst="bevel">
            <a:avLst>
              <a:gd name="adj" fmla="val 5949"/>
            </a:avLst>
          </a:prstGeom>
          <a:solidFill>
            <a:schemeClr val="hlink"/>
          </a:solid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1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2018.09—2019.06</a:t>
            </a:r>
            <a:endParaRPr lang="zh-CN" altLang="en-US" sz="16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9759" name="AutoShape 14"/>
          <p:cNvSpPr/>
          <p:nvPr/>
        </p:nvSpPr>
        <p:spPr>
          <a:xfrm>
            <a:off x="2545080" y="5513705"/>
            <a:ext cx="1981835" cy="567055"/>
          </a:xfrm>
          <a:prstGeom prst="bevel">
            <a:avLst>
              <a:gd name="adj" fmla="val 5949"/>
            </a:avLst>
          </a:prstGeom>
          <a:solidFill>
            <a:schemeClr val="hlink"/>
          </a:solid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1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2018</a:t>
            </a:r>
            <a:r>
              <a:rPr lang="en-US" altLang="zh-CN" sz="1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.0</a:t>
            </a:r>
            <a:r>
              <a:rPr lang="zh-CN" altLang="en-US" sz="1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1—2018</a:t>
            </a:r>
            <a:r>
              <a:rPr lang="en-US" altLang="zh-CN" sz="1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.08</a:t>
            </a:r>
            <a:endParaRPr lang="en-US" altLang="zh-CN" sz="1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9760" name="Text Box 15"/>
          <p:cNvSpPr txBox="1"/>
          <p:nvPr/>
        </p:nvSpPr>
        <p:spPr>
          <a:xfrm>
            <a:off x="4717415" y="4253548"/>
            <a:ext cx="1884363" cy="8724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120650" lvl="0" indent="-120650" algn="ctr" eaLnBrk="1" hangingPunct="1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  <a:buNone/>
            </a:pPr>
            <a:r>
              <a:rPr lang="zh-CN" altLang="en-US" sz="18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第二期</a:t>
            </a:r>
          </a:p>
          <a:p>
            <a:pPr marL="120650" lvl="0" indent="-120650" algn="ctr" eaLnBrk="1" hangingPunct="1">
              <a:lnSpc>
                <a:spcPct val="150000"/>
              </a:lnSpc>
              <a:spcBef>
                <a:spcPct val="50000"/>
              </a:spcBef>
              <a:buClr>
                <a:srgbClr val="1F3F5F"/>
              </a:buClr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数据接入</a:t>
            </a:r>
          </a:p>
        </p:txBody>
      </p:sp>
      <p:sp>
        <p:nvSpPr>
          <p:cNvPr id="159761" name="Text Box 16"/>
          <p:cNvSpPr txBox="1"/>
          <p:nvPr/>
        </p:nvSpPr>
        <p:spPr>
          <a:xfrm>
            <a:off x="6783705" y="4051300"/>
            <a:ext cx="1884363" cy="14268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120650" lvl="0" indent="-120650" algn="ctr" eaLnBrk="1" hangingPunct="1">
              <a:lnSpc>
                <a:spcPct val="150000"/>
              </a:lnSpc>
              <a:spcBef>
                <a:spcPct val="50000"/>
              </a:spcBef>
              <a:buClr>
                <a:srgbClr val="1F3F5F"/>
              </a:buClr>
              <a:buNone/>
            </a:pPr>
            <a:r>
              <a:rPr lang="zh-CN" altLang="en-US" sz="18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第三期</a:t>
            </a:r>
          </a:p>
          <a:p>
            <a:pPr marL="120650" lvl="0" indent="-120650" algn="ctr" eaLnBrk="1" hangingPunct="1">
              <a:lnSpc>
                <a:spcPct val="150000"/>
              </a:lnSpc>
              <a:spcBef>
                <a:spcPct val="50000"/>
              </a:spcBef>
              <a:buClr>
                <a:srgbClr val="1F3F5F"/>
              </a:buClr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大数据分析</a:t>
            </a:r>
            <a:endParaRPr lang="zh-CN" altLang="en-US" sz="2000" b="1" strike="noStrike" noProof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20650" lvl="0" indent="-120650" algn="ctr" eaLnBrk="1" hangingPunct="1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  <a:buNone/>
            </a:pPr>
            <a:endParaRPr lang="en-US" altLang="zh-CN" sz="1800" dirty="0">
              <a:solidFill>
                <a:srgbClr val="1C1C1C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7900" y="3683000"/>
            <a:ext cx="100012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sym typeface="+mn-ea"/>
              </a:rPr>
              <a:t>2018.01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593580" y="2114550"/>
            <a:ext cx="100012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sym typeface="+mn-ea"/>
              </a:rPr>
              <a:t>2020.12</a:t>
            </a:r>
            <a:endParaRPr lang="zh-CN" altLang="en-US"/>
          </a:p>
        </p:txBody>
      </p:sp>
      <p:sp>
        <p:nvSpPr>
          <p:cNvPr id="5" name="TextBox 56"/>
          <p:cNvSpPr txBox="1"/>
          <p:nvPr/>
        </p:nvSpPr>
        <p:spPr>
          <a:xfrm>
            <a:off x="3743325" y="603250"/>
            <a:ext cx="47656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tabLst>
                <a:tab pos="1522095" algn="l"/>
              </a:tabLst>
            </a:pPr>
            <a:r>
              <a:rPr lang="zh-CN" altLang="en-US" sz="2400" b="1" spc="3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进度计划</a:t>
            </a:r>
            <a:endParaRPr lang="zh-CN" altLang="en-US" sz="2400" b="1" spc="3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392805" y="720725"/>
            <a:ext cx="350520" cy="191135"/>
            <a:chOff x="5343" y="1135"/>
            <a:chExt cx="552" cy="301"/>
          </a:xfrm>
        </p:grpSpPr>
        <p:sp>
          <p:nvSpPr>
            <p:cNvPr id="7" name="燕尾形 48"/>
            <p:cNvSpPr/>
            <p:nvPr/>
          </p:nvSpPr>
          <p:spPr>
            <a:xfrm>
              <a:off x="5613" y="1138"/>
              <a:ext cx="283" cy="298"/>
            </a:xfrm>
            <a:prstGeom prst="chevron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t"/>
            <a:lstStyle/>
            <a:p>
              <a:pPr marL="0" lvl="0" indent="0" fontAlgn="auto">
                <a:lnSpc>
                  <a:spcPct val="100000"/>
                </a:lnSpc>
              </a:pPr>
              <a:endParaRPr strike="noStrike" noProof="1">
                <a:solidFill>
                  <a:srgbClr val="92D05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9" name="燕尾形 4"/>
            <p:cNvSpPr/>
            <p:nvPr/>
          </p:nvSpPr>
          <p:spPr>
            <a:xfrm>
              <a:off x="5343" y="1135"/>
              <a:ext cx="283" cy="300"/>
            </a:xfrm>
            <a:prstGeom prst="chevron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0" lvl="0" indent="0" fontAlgn="auto">
                <a:lnSpc>
                  <a:spcPct val="100000"/>
                </a:lnSpc>
              </a:pPr>
              <a:endParaRPr strike="noStrike" noProof="1">
                <a:solidFill>
                  <a:srgbClr val="92D05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3337" y="1030288"/>
            <a:ext cx="12298363" cy="1031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4" name="矩形 3"/>
          <p:cNvSpPr/>
          <p:nvPr/>
        </p:nvSpPr>
        <p:spPr>
          <a:xfrm>
            <a:off x="-33337" y="241300"/>
            <a:ext cx="12298363" cy="203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46083" name="文本框 4"/>
          <p:cNvSpPr txBox="1"/>
          <p:nvPr/>
        </p:nvSpPr>
        <p:spPr>
          <a:xfrm>
            <a:off x="322263" y="552450"/>
            <a:ext cx="288925" cy="415925"/>
          </a:xfrm>
          <a:prstGeom prst="rect">
            <a:avLst/>
          </a:prstGeom>
          <a:solidFill>
            <a:srgbClr val="767171">
              <a:alpha val="64000"/>
            </a:srgbClr>
          </a:solidFill>
          <a:ln w="9525">
            <a:noFill/>
          </a:ln>
        </p:spPr>
        <p:txBody>
          <a:bodyPr lIns="91430" tIns="45716" rIns="91430" bIns="45716" anchor="t">
            <a:spAutoFit/>
          </a:bodyPr>
          <a:lstStyle/>
          <a:p>
            <a:pPr defTabSz="1065530"/>
            <a:endParaRPr lang="zh-CN" altLang="en-US" dirty="0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6" name="TextBox 56"/>
          <p:cNvSpPr txBox="1"/>
          <p:nvPr/>
        </p:nvSpPr>
        <p:spPr>
          <a:xfrm>
            <a:off x="741363" y="500063"/>
            <a:ext cx="6972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2800" b="1" spc="300" noProof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四、建设内容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436880" y="1784350"/>
            <a:ext cx="2275205" cy="352679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200000"/>
              </a:lnSpc>
            </a:pPr>
            <a:endParaRPr lang="zh-CN" altLang="en-US" sz="2400" b="1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278505" y="1793875"/>
            <a:ext cx="2178050" cy="352679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20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975985" y="1784350"/>
            <a:ext cx="2197735" cy="352679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200000"/>
              </a:lnSpc>
            </a:pPr>
            <a:endParaRPr lang="zh-CN" altLang="en-US" sz="2400" b="1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fontAlgn="auto">
              <a:lnSpc>
                <a:spcPct val="20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8903970" y="1784350"/>
            <a:ext cx="2575560" cy="352679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200000"/>
              </a:lnSpc>
            </a:pPr>
            <a:endParaRPr lang="zh-CN" altLang="en-US" sz="2000" b="1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2580" y="1552575"/>
            <a:ext cx="255270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200000"/>
              </a:lnSpc>
            </a:pPr>
            <a:r>
              <a:rPr lang="zh-CN" altLang="zh-CN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投资估算</a:t>
            </a:r>
          </a:p>
          <a:p>
            <a:pPr algn="ctr" fontAlgn="auto">
              <a:lnSpc>
                <a:spcPct val="200000"/>
              </a:lnSpc>
            </a:pPr>
            <a:r>
              <a:rPr lang="en-US" sz="24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871.32</a:t>
            </a:r>
            <a:endParaRPr lang="en-US" sz="2400" b="1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fontAlgn="auto">
              <a:lnSpc>
                <a:spcPct val="200000"/>
              </a:lnSpc>
            </a:pPr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（万元）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3152140" y="1536065"/>
            <a:ext cx="248666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200000"/>
              </a:lnSpc>
            </a:pPr>
            <a:r>
              <a:rPr lang="zh-CN" altLang="en-US" sz="4000" b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建设周期</a:t>
            </a:r>
          </a:p>
          <a:p>
            <a:pPr algn="ctr" fontAlgn="auto">
              <a:lnSpc>
                <a:spcPct val="200000"/>
              </a:lnSpc>
              <a:buNone/>
            </a:pPr>
            <a:r>
              <a:rPr lang="en-US" sz="24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endParaRPr lang="en-US" sz="2400" b="1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fontAlgn="auto">
              <a:lnSpc>
                <a:spcPct val="200000"/>
              </a:lnSpc>
              <a:buNone/>
            </a:pPr>
            <a:r>
              <a:rPr lang="en-US" sz="24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（年）</a:t>
            </a: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5852160" y="1536065"/>
            <a:ext cx="252920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200000"/>
              </a:lnSpc>
            </a:pPr>
            <a:r>
              <a:rPr lang="zh-CN" altLang="en-US" sz="4000" b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资金来源 </a:t>
            </a:r>
            <a:endParaRPr lang="en-US" altLang="zh-CN" sz="40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ctr" fontAlgn="auto">
              <a:lnSpc>
                <a:spcPct val="200000"/>
              </a:lnSpc>
            </a:pPr>
            <a:r>
              <a:rPr lang="en-US" sz="20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地方财政</a:t>
            </a:r>
            <a:endParaRPr lang="en-US" sz="2000" b="1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fontAlgn="auto">
              <a:lnSpc>
                <a:spcPct val="200000"/>
              </a:lnSpc>
            </a:pPr>
            <a:r>
              <a:rPr lang="zh-CN" altLang="en-US" sz="20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国家</a:t>
            </a:r>
            <a:r>
              <a:rPr lang="en-US" sz="20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专项资金</a:t>
            </a:r>
          </a:p>
          <a:p>
            <a:pPr algn="ctr" fontAlgn="auto">
              <a:lnSpc>
                <a:spcPct val="200000"/>
              </a:lnSpc>
            </a:pPr>
            <a:r>
              <a:rPr lang="zh-CN" altLang="en-US" sz="20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教育投资资金</a:t>
            </a:r>
          </a:p>
          <a:p>
            <a:pPr algn="ctr" fontAlgn="auto">
              <a:lnSpc>
                <a:spcPct val="200000"/>
              </a:lnSpc>
            </a:pPr>
            <a:r>
              <a:rPr lang="en-US" sz="20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第三方投资</a:t>
            </a:r>
            <a:endParaRPr lang="en-US" sz="2000" b="1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83980" y="1586865"/>
            <a:ext cx="2383790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200000"/>
              </a:lnSpc>
            </a:pPr>
            <a:r>
              <a:rPr lang="zh-CN" altLang="en-US" sz="4000" b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运营模式 </a:t>
            </a:r>
            <a:endParaRPr lang="en-US" altLang="zh-CN" sz="40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ctr" fontAlgn="auto">
              <a:lnSpc>
                <a:spcPct val="170000"/>
              </a:lnSpc>
            </a:pPr>
            <a:r>
              <a:rPr lang="zh-CN" altLang="en-US" sz="20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政府采购服务</a:t>
            </a:r>
            <a:endParaRPr lang="zh-CN" altLang="en-US" sz="2000" b="1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fontAlgn="auto">
              <a:lnSpc>
                <a:spcPct val="170000"/>
              </a:lnSpc>
            </a:pPr>
            <a:r>
              <a:rPr lang="zh-CN" altLang="en-US" sz="20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成立教育运营公司</a:t>
            </a:r>
            <a:endParaRPr lang="zh-CN" altLang="en-US" sz="2000" b="1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fontAlgn="auto">
              <a:lnSpc>
                <a:spcPct val="170000"/>
              </a:lnSpc>
            </a:pPr>
            <a:r>
              <a:rPr lang="en-US" altLang="zh-CN" sz="20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PPP</a:t>
            </a:r>
            <a:r>
              <a:rPr lang="zh-CN" altLang="en-US" sz="20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模式</a:t>
            </a:r>
          </a:p>
          <a:p>
            <a:pPr algn="ctr" fontAlgn="auto">
              <a:lnSpc>
                <a:spcPct val="170000"/>
              </a:lnSpc>
            </a:pPr>
            <a:r>
              <a:rPr lang="en-US" altLang="zh-CN" sz="20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BOT</a:t>
            </a:r>
            <a:r>
              <a:rPr lang="zh-CN" altLang="en-US" sz="20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模式</a:t>
            </a:r>
            <a:endParaRPr lang="zh-CN" altLang="en-US" sz="2000" b="1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fontAlgn="auto">
              <a:lnSpc>
                <a:spcPct val="200000"/>
              </a:lnSpc>
            </a:pPr>
            <a:endParaRPr lang="en-US" sz="2400" b="1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TextBox 56"/>
          <p:cNvSpPr txBox="1"/>
          <p:nvPr/>
        </p:nvSpPr>
        <p:spPr>
          <a:xfrm>
            <a:off x="3730625" y="565150"/>
            <a:ext cx="47656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tabLst>
                <a:tab pos="1522095" algn="l"/>
              </a:tabLst>
            </a:pPr>
            <a:r>
              <a:rPr lang="zh-CN" altLang="en-US" sz="2400" b="1" spc="3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投资估算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3380105" y="682625"/>
            <a:ext cx="350520" cy="191135"/>
            <a:chOff x="5343" y="1135"/>
            <a:chExt cx="552" cy="301"/>
          </a:xfrm>
        </p:grpSpPr>
        <p:sp>
          <p:nvSpPr>
            <p:cNvPr id="13" name="燕尾形 48"/>
            <p:cNvSpPr/>
            <p:nvPr/>
          </p:nvSpPr>
          <p:spPr>
            <a:xfrm>
              <a:off x="5613" y="1138"/>
              <a:ext cx="283" cy="298"/>
            </a:xfrm>
            <a:prstGeom prst="chevron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t"/>
            <a:lstStyle/>
            <a:p>
              <a:pPr marL="0" lvl="0" indent="0" fontAlgn="auto">
                <a:lnSpc>
                  <a:spcPct val="100000"/>
                </a:lnSpc>
              </a:pPr>
              <a:endParaRPr strike="noStrike" noProof="1">
                <a:solidFill>
                  <a:srgbClr val="92D05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5" name="燕尾形 4"/>
            <p:cNvSpPr/>
            <p:nvPr/>
          </p:nvSpPr>
          <p:spPr>
            <a:xfrm>
              <a:off x="5343" y="1135"/>
              <a:ext cx="283" cy="300"/>
            </a:xfrm>
            <a:prstGeom prst="chevron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0" lvl="0" indent="0" fontAlgn="auto">
                <a:lnSpc>
                  <a:spcPct val="100000"/>
                </a:lnSpc>
              </a:pPr>
              <a:endParaRPr strike="noStrike" noProof="1">
                <a:solidFill>
                  <a:srgbClr val="92D05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6"/>
          <p:cNvSpPr txBox="1"/>
          <p:nvPr/>
        </p:nvSpPr>
        <p:spPr>
          <a:xfrm>
            <a:off x="721360" y="555625"/>
            <a:ext cx="38468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四、建设内容</a:t>
            </a:r>
          </a:p>
        </p:txBody>
      </p:sp>
      <p:sp>
        <p:nvSpPr>
          <p:cNvPr id="3" name="矩形 2"/>
          <p:cNvSpPr/>
          <p:nvPr/>
        </p:nvSpPr>
        <p:spPr>
          <a:xfrm>
            <a:off x="-53340" y="1085850"/>
            <a:ext cx="12298680" cy="1035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-53340" y="297180"/>
            <a:ext cx="12298680" cy="2025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02260" y="608965"/>
            <a:ext cx="288925" cy="415290"/>
          </a:xfrm>
          <a:prstGeom prst="rect">
            <a:avLst/>
          </a:prstGeom>
          <a:solidFill>
            <a:schemeClr val="bg2">
              <a:lumMod val="50000"/>
              <a:alpha val="64000"/>
            </a:schemeClr>
          </a:solidFill>
        </p:spPr>
        <p:txBody>
          <a:bodyPr lIns="91430" tIns="45716" rIns="91430" bIns="45716">
            <a:spAutoFit/>
          </a:bodyPr>
          <a:lstStyle/>
          <a:p>
            <a:pPr defTabSz="1064895"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53340" y="6221095"/>
            <a:ext cx="12298680" cy="1035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9" name="直接箭头连接符 38"/>
          <p:cNvCxnSpPr>
            <a:stCxn id="23" idx="2"/>
            <a:endCxn id="26" idx="0"/>
          </p:cNvCxnSpPr>
          <p:nvPr/>
        </p:nvCxnSpPr>
        <p:spPr>
          <a:xfrm rot="5400000">
            <a:off x="5014890" y="2511567"/>
            <a:ext cx="110650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>
            <a:stCxn id="24" idx="3"/>
            <a:endCxn id="25" idx="1"/>
          </p:cNvCxnSpPr>
          <p:nvPr/>
        </p:nvCxnSpPr>
        <p:spPr>
          <a:xfrm flipV="1">
            <a:off x="5003853" y="2478865"/>
            <a:ext cx="1112863" cy="14016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形状 50"/>
          <p:cNvCxnSpPr>
            <a:stCxn id="26" idx="1"/>
            <a:endCxn id="35" idx="0"/>
          </p:cNvCxnSpPr>
          <p:nvPr/>
        </p:nvCxnSpPr>
        <p:spPr>
          <a:xfrm rot="10800000" flipV="1">
            <a:off x="2832370" y="3306411"/>
            <a:ext cx="1632343" cy="2186322"/>
          </a:xfrm>
          <a:prstGeom prst="bentConnector2">
            <a:avLst/>
          </a:prstGeom>
          <a:ln w="190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形状 56"/>
          <p:cNvCxnSpPr>
            <a:stCxn id="26" idx="3"/>
            <a:endCxn id="34" idx="0"/>
          </p:cNvCxnSpPr>
          <p:nvPr/>
        </p:nvCxnSpPr>
        <p:spPr>
          <a:xfrm>
            <a:off x="6671576" y="3306411"/>
            <a:ext cx="2947200" cy="2190326"/>
          </a:xfrm>
          <a:prstGeom prst="bentConnector2">
            <a:avLst/>
          </a:prstGeom>
          <a:ln w="190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组合 59"/>
          <p:cNvGrpSpPr/>
          <p:nvPr/>
        </p:nvGrpSpPr>
        <p:grpSpPr>
          <a:xfrm>
            <a:off x="1549102" y="1473798"/>
            <a:ext cx="8864301" cy="4604273"/>
            <a:chOff x="2076226" y="1463040"/>
            <a:chExt cx="8864301" cy="4604273"/>
          </a:xfrm>
        </p:grpSpPr>
        <p:grpSp>
          <p:nvGrpSpPr>
            <p:cNvPr id="17" name="组合 16"/>
            <p:cNvGrpSpPr/>
            <p:nvPr/>
          </p:nvGrpSpPr>
          <p:grpSpPr>
            <a:xfrm>
              <a:off x="2256061" y="1463040"/>
              <a:ext cx="8307948" cy="4507454"/>
              <a:chOff x="464357" y="1101725"/>
              <a:chExt cx="8390718" cy="5360988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3227388" y="1101725"/>
                <a:ext cx="2228850" cy="57626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zh-CN" altLang="en-US" noProof="1">
                    <a:latin typeface="微软雅黑" panose="020B0503020204020204" charset="-122"/>
                    <a:ea typeface="微软雅黑" panose="020B0503020204020204" charset="-122"/>
                  </a:rPr>
                  <a:t>领导小组</a:t>
                </a: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1543050" y="2025650"/>
                <a:ext cx="2228850" cy="57626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zh-CN" altLang="en-US" noProof="1">
                    <a:latin typeface="微软雅黑" panose="020B0503020204020204" charset="-122"/>
                    <a:ea typeface="微软雅黑" panose="020B0503020204020204" charset="-122"/>
                  </a:rPr>
                  <a:t>专家组</a:t>
                </a: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895850" y="2009775"/>
                <a:ext cx="2228850" cy="57467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zh-CN" altLang="en-US" noProof="1">
                    <a:latin typeface="微软雅黑" panose="020B0503020204020204" charset="-122"/>
                    <a:ea typeface="微软雅黑" panose="020B0503020204020204" charset="-122"/>
                  </a:rPr>
                  <a:t>合作顾问组</a:t>
                </a: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3227388" y="2994025"/>
                <a:ext cx="2228850" cy="57467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zh-CN" altLang="en-US" noProof="1">
                    <a:latin typeface="微软雅黑" panose="020B0503020204020204" charset="-122"/>
                    <a:ea typeface="微软雅黑" panose="020B0503020204020204" charset="-122"/>
                  </a:rPr>
                  <a:t>专项工作组</a:t>
                </a: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2076450" y="3838575"/>
                <a:ext cx="5257800" cy="1582738"/>
              </a:xfrm>
              <a:prstGeom prst="rect">
                <a:avLst/>
              </a:prstGeom>
              <a:noFill/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2532063" y="3954463"/>
                <a:ext cx="2228850" cy="57626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zh-CN" altLang="en-US" noProof="1">
                    <a:latin typeface="微软雅黑" panose="020B0503020204020204" charset="-122"/>
                    <a:ea typeface="微软雅黑" panose="020B0503020204020204" charset="-122"/>
                  </a:rPr>
                  <a:t>试点主体方</a:t>
                </a: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4895850" y="3970338"/>
                <a:ext cx="2228850" cy="57626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zh-CN" altLang="en-US" noProof="1">
                    <a:latin typeface="微软雅黑" panose="020B0503020204020204" charset="-122"/>
                    <a:ea typeface="微软雅黑" panose="020B0503020204020204" charset="-122"/>
                  </a:rPr>
                  <a:t>系统建设方</a:t>
                </a: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2538413" y="4735513"/>
                <a:ext cx="2228850" cy="57626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zh-CN" altLang="en-US" noProof="1">
                    <a:latin typeface="微软雅黑" panose="020B0503020204020204" charset="-122"/>
                    <a:ea typeface="微软雅黑" panose="020B0503020204020204" charset="-122"/>
                  </a:rPr>
                  <a:t>线上运营方</a:t>
                </a: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4895850" y="4735513"/>
                <a:ext cx="2228850" cy="57626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zh-CN" altLang="en-US" noProof="1">
                    <a:latin typeface="微软雅黑" panose="020B0503020204020204" charset="-122"/>
                    <a:ea typeface="微软雅黑" panose="020B0503020204020204" charset="-122"/>
                  </a:rPr>
                  <a:t>线下协调方</a:t>
                </a: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3006725" y="5881688"/>
                <a:ext cx="2228850" cy="57626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zh-CN" altLang="en-US" noProof="1">
                    <a:latin typeface="微软雅黑" panose="020B0503020204020204" charset="-122"/>
                    <a:ea typeface="微软雅黑" panose="020B0503020204020204" charset="-122"/>
                  </a:rPr>
                  <a:t>相关合作方</a:t>
                </a: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5581650" y="5886450"/>
                <a:ext cx="2228850" cy="57626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zh-CN" altLang="en-US" noProof="1">
                    <a:latin typeface="微软雅黑" panose="020B0503020204020204" charset="-122"/>
                    <a:ea typeface="微软雅黑" panose="020B0503020204020204" charset="-122"/>
                  </a:rPr>
                  <a:t>相关合作方</a:t>
                </a: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8010525" y="5886450"/>
                <a:ext cx="844550" cy="57626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noProof="1">
                    <a:latin typeface="微软雅黑" panose="020B0503020204020204" charset="-122"/>
                    <a:ea typeface="微软雅黑" panose="020B0503020204020204" charset="-122"/>
                  </a:rPr>
                  <a:t>......</a:t>
                </a: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464357" y="5881688"/>
                <a:ext cx="2228850" cy="57626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zh-CN" altLang="en-US" noProof="1">
                    <a:latin typeface="微软雅黑" panose="020B0503020204020204" charset="-122"/>
                    <a:ea typeface="微软雅黑" panose="020B0503020204020204" charset="-122"/>
                  </a:rPr>
                  <a:t>相关合作方</a:t>
                </a:r>
              </a:p>
            </p:txBody>
          </p:sp>
        </p:grpSp>
        <p:sp>
          <p:nvSpPr>
            <p:cNvPr id="59" name="矩形 58"/>
            <p:cNvSpPr/>
            <p:nvPr/>
          </p:nvSpPr>
          <p:spPr>
            <a:xfrm>
              <a:off x="2076226" y="5335793"/>
              <a:ext cx="8864301" cy="731520"/>
            </a:xfrm>
            <a:prstGeom prst="rect">
              <a:avLst/>
            </a:prstGeom>
            <a:noFill/>
            <a:ln w="190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9" name="TextBox 56"/>
          <p:cNvSpPr txBox="1"/>
          <p:nvPr/>
        </p:nvSpPr>
        <p:spPr>
          <a:xfrm>
            <a:off x="3730625" y="654050"/>
            <a:ext cx="47656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tabLst>
                <a:tab pos="1522095" algn="l"/>
              </a:tabLst>
            </a:pPr>
            <a:r>
              <a:rPr lang="zh-CN" altLang="en-US" sz="2400" b="1" spc="3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组织保障</a:t>
            </a:r>
            <a:endParaRPr lang="zh-CN" altLang="en-US" sz="2400" b="1" spc="3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380105" y="771525"/>
            <a:ext cx="350520" cy="191135"/>
            <a:chOff x="5343" y="1135"/>
            <a:chExt cx="552" cy="301"/>
          </a:xfrm>
        </p:grpSpPr>
        <p:sp>
          <p:nvSpPr>
            <p:cNvPr id="13" name="燕尾形 48"/>
            <p:cNvSpPr/>
            <p:nvPr/>
          </p:nvSpPr>
          <p:spPr>
            <a:xfrm>
              <a:off x="5613" y="1138"/>
              <a:ext cx="283" cy="298"/>
            </a:xfrm>
            <a:prstGeom prst="chevron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t"/>
            <a:lstStyle/>
            <a:p>
              <a:pPr marL="0" lvl="0" indent="0" fontAlgn="auto">
                <a:lnSpc>
                  <a:spcPct val="100000"/>
                </a:lnSpc>
              </a:pPr>
              <a:endParaRPr strike="noStrike" noProof="1">
                <a:solidFill>
                  <a:srgbClr val="92D05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5" name="燕尾形 4"/>
            <p:cNvSpPr/>
            <p:nvPr/>
          </p:nvSpPr>
          <p:spPr>
            <a:xfrm>
              <a:off x="5343" y="1135"/>
              <a:ext cx="283" cy="300"/>
            </a:xfrm>
            <a:prstGeom prst="chevron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0" lvl="0" indent="0" fontAlgn="auto">
                <a:lnSpc>
                  <a:spcPct val="100000"/>
                </a:lnSpc>
              </a:pPr>
              <a:endParaRPr strike="noStrike" noProof="1">
                <a:solidFill>
                  <a:srgbClr val="92D05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2013cf5c285d4dd32f70e00ffeba69c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2305" y="4914900"/>
            <a:ext cx="2141855" cy="1334135"/>
          </a:xfrm>
          <a:prstGeom prst="rect">
            <a:avLst/>
          </a:prstGeom>
        </p:spPr>
      </p:pic>
      <p:pic>
        <p:nvPicPr>
          <p:cNvPr id="9" name="图片 8" descr="47a215c8833c70c79850823b11cb75f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58275" y="4893945"/>
            <a:ext cx="1428750" cy="1428750"/>
          </a:xfrm>
          <a:prstGeom prst="rect">
            <a:avLst/>
          </a:prstGeom>
        </p:spPr>
      </p:pic>
      <p:sp>
        <p:nvSpPr>
          <p:cNvPr id="2" name="TextBox 56"/>
          <p:cNvSpPr txBox="1"/>
          <p:nvPr/>
        </p:nvSpPr>
        <p:spPr>
          <a:xfrm>
            <a:off x="721360" y="555625"/>
            <a:ext cx="38468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四、建设内容</a:t>
            </a:r>
            <a:endParaRPr lang="zh-CN" altLang="en-US" sz="2800" b="1" spc="3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53340" y="1085850"/>
            <a:ext cx="12298680" cy="1035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-53340" y="297180"/>
            <a:ext cx="12298680" cy="2025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02260" y="608965"/>
            <a:ext cx="288925" cy="415290"/>
          </a:xfrm>
          <a:prstGeom prst="rect">
            <a:avLst/>
          </a:prstGeom>
          <a:solidFill>
            <a:schemeClr val="bg2">
              <a:lumMod val="50000"/>
              <a:alpha val="64000"/>
            </a:schemeClr>
          </a:solidFill>
        </p:spPr>
        <p:txBody>
          <a:bodyPr lIns="91430" tIns="45716" rIns="91430" bIns="45716">
            <a:spAutoFit/>
          </a:bodyPr>
          <a:lstStyle/>
          <a:p>
            <a:pPr defTabSz="1064895"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53340" y="6221095"/>
            <a:ext cx="12298680" cy="1035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803" name="Text Box 2"/>
          <p:cNvSpPr txBox="1"/>
          <p:nvPr/>
        </p:nvSpPr>
        <p:spPr>
          <a:xfrm>
            <a:off x="2499678" y="4083050"/>
            <a:ext cx="1496695" cy="8299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latinLnBrk="1" hangingPunct="1">
              <a:spcBef>
                <a:spcPct val="0"/>
              </a:spcBef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Diagram</a:t>
            </a:r>
          </a:p>
          <a:p>
            <a:pPr marL="0" lvl="0" indent="0" algn="ctr" eaLnBrk="1" latinLnBrk="1" hangingPunct="1">
              <a:spcBef>
                <a:spcPct val="0"/>
              </a:spcBef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2</a:t>
            </a:r>
          </a:p>
        </p:txBody>
      </p:sp>
      <p:sp>
        <p:nvSpPr>
          <p:cNvPr id="76804" name="Text Box 3"/>
          <p:cNvSpPr txBox="1"/>
          <p:nvPr/>
        </p:nvSpPr>
        <p:spPr>
          <a:xfrm>
            <a:off x="157163" y="3981768"/>
            <a:ext cx="2895600" cy="13111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algn="r" eaLnBrk="1" latinLnBrk="1" hangingPunct="1">
              <a:buFont typeface="Wingdings" panose="05000000000000000000" charset="0"/>
              <a:buChar char=""/>
            </a:pPr>
            <a:r>
              <a:rPr lang="zh-CN" altLang="en-US" sz="1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成都顺势为科技有限公司</a:t>
            </a:r>
          </a:p>
          <a:p>
            <a:pPr marL="0" lvl="0" algn="r" eaLnBrk="1" latinLnBrk="1" hangingPunct="1">
              <a:buNone/>
            </a:pPr>
            <a:endParaRPr lang="zh-CN" altLang="en-US" sz="18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lvl="0" algn="r" eaLnBrk="1" latinLnBrk="1" hangingPunct="1">
              <a:buNone/>
            </a:pPr>
            <a:endParaRPr lang="zh-CN" altLang="en-US" sz="18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6806" name="Text Box 5"/>
          <p:cNvSpPr txBox="1"/>
          <p:nvPr/>
        </p:nvSpPr>
        <p:spPr>
          <a:xfrm>
            <a:off x="7065645" y="3543300"/>
            <a:ext cx="4586605" cy="13646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algn="l" eaLnBrk="1" latinLnBrk="1" hangingPunct="1">
              <a:buFont typeface="Wingdings" panose="05000000000000000000" charset="0"/>
              <a:buChar char=""/>
            </a:pPr>
            <a:r>
              <a:rPr lang="zh-CN" altLang="en-US" sz="1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西南交通大学 </a:t>
            </a:r>
          </a:p>
          <a:p>
            <a:pPr marL="0" lvl="0" algn="l" eaLnBrk="1" latinLnBrk="1" hangingPunct="1">
              <a:buFont typeface="Wingdings" panose="05000000000000000000" charset="0"/>
              <a:buChar char=""/>
            </a:pPr>
            <a:r>
              <a:rPr lang="zh-CN" altLang="en-US" sz="1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四川省云计算与智能技术重点实验室</a:t>
            </a:r>
          </a:p>
          <a:p>
            <a:pPr marL="0" lvl="0" algn="l" eaLnBrk="1" latinLnBrk="1" hangingPunct="1">
              <a:buFont typeface="Wingdings" panose="05000000000000000000" charset="0"/>
              <a:buChar char=""/>
            </a:pPr>
            <a:r>
              <a:rPr lang="zh-CN" altLang="en-US" sz="1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重庆邮电大学</a:t>
            </a:r>
          </a:p>
          <a:p>
            <a:pPr marL="0" lvl="0" algn="l" eaLnBrk="1" latinLnBrk="1" hangingPunct="1">
              <a:buFont typeface="Wingdings" panose="05000000000000000000" charset="0"/>
              <a:buChar char=""/>
            </a:pPr>
            <a:r>
              <a:rPr lang="zh-CN" altLang="en-US" sz="1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通信新技术应用研究中心</a:t>
            </a:r>
          </a:p>
        </p:txBody>
      </p:sp>
      <p:sp>
        <p:nvSpPr>
          <p:cNvPr id="76808" name="Oval 7"/>
          <p:cNvSpPr/>
          <p:nvPr/>
        </p:nvSpPr>
        <p:spPr>
          <a:xfrm>
            <a:off x="3925888" y="2476500"/>
            <a:ext cx="2362200" cy="2362200"/>
          </a:xfrm>
          <a:prstGeom prst="ellipse">
            <a:avLst/>
          </a:prstGeom>
          <a:noFill/>
          <a:ln w="50800" cap="flat" cmpd="sng">
            <a:solidFill>
              <a:schemeClr val="folHlink"/>
            </a:solidFill>
            <a:prstDash val="sysDot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6809" name="Group 8"/>
          <p:cNvGrpSpPr/>
          <p:nvPr/>
        </p:nvGrpSpPr>
        <p:grpSpPr>
          <a:xfrm>
            <a:off x="4383088" y="1714500"/>
            <a:ext cx="1447800" cy="1447800"/>
            <a:chOff x="2373" y="1200"/>
            <a:chExt cx="912" cy="912"/>
          </a:xfrm>
        </p:grpSpPr>
        <p:sp>
          <p:nvSpPr>
            <p:cNvPr id="76816" name="Oval 9"/>
            <p:cNvSpPr/>
            <p:nvPr/>
          </p:nvSpPr>
          <p:spPr>
            <a:xfrm>
              <a:off x="2373" y="1200"/>
              <a:ext cx="912" cy="91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prstDash val="solid"/>
              <a:headEnd type="none" w="med" len="med"/>
              <a:tailEnd type="none" w="med" len="med"/>
            </a:ln>
            <a:scene3d>
              <a:camera prst="legacyPerspectiveFront">
                <a:rot lat="20100000" lon="20100000" rev="0"/>
              </a:camera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None/>
              </a:pPr>
              <a:endParaRPr lang="ko-KR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6817" name="Text Box 10"/>
            <p:cNvSpPr txBox="1"/>
            <p:nvPr/>
          </p:nvSpPr>
          <p:spPr>
            <a:xfrm>
              <a:off x="2585" y="1497"/>
              <a:ext cx="499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None/>
              </a:pPr>
              <a:r>
                <a:rPr lang="zh-CN" altLang="en-US" sz="2400" dirty="0">
                  <a:latin typeface="微软雅黑" panose="020B0503020204020204" charset="-122"/>
                  <a:ea typeface="微软雅黑" panose="020B0503020204020204" charset="-122"/>
                </a:rPr>
                <a:t>政府</a:t>
              </a:r>
            </a:p>
          </p:txBody>
        </p:sp>
      </p:grpSp>
      <p:grpSp>
        <p:nvGrpSpPr>
          <p:cNvPr id="76810" name="Group 11"/>
          <p:cNvGrpSpPr/>
          <p:nvPr/>
        </p:nvGrpSpPr>
        <p:grpSpPr>
          <a:xfrm>
            <a:off x="3335338" y="3290888"/>
            <a:ext cx="1447800" cy="1447800"/>
            <a:chOff x="1713" y="2193"/>
            <a:chExt cx="912" cy="912"/>
          </a:xfrm>
        </p:grpSpPr>
        <p:sp>
          <p:nvSpPr>
            <p:cNvPr id="76814" name="Oval 12"/>
            <p:cNvSpPr/>
            <p:nvPr/>
          </p:nvSpPr>
          <p:spPr>
            <a:xfrm>
              <a:off x="1713" y="2193"/>
              <a:ext cx="912" cy="91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prstDash val="solid"/>
              <a:headEnd type="none" w="med" len="med"/>
              <a:tailEnd type="none" w="med" len="med"/>
            </a:ln>
            <a:scene3d>
              <a:camera prst="legacyPerspectiveFront">
                <a:rot lat="20100000" lon="20100000" rev="0"/>
              </a:camera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None/>
              </a:pPr>
              <a:endParaRPr lang="ko-KR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6815" name="Text Box 13"/>
            <p:cNvSpPr txBox="1"/>
            <p:nvPr/>
          </p:nvSpPr>
          <p:spPr>
            <a:xfrm>
              <a:off x="1924" y="2490"/>
              <a:ext cx="499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None/>
              </a:pPr>
              <a:r>
                <a:rPr lang="zh-CN" altLang="en-US" sz="2400" dirty="0">
                  <a:latin typeface="微软雅黑" panose="020B0503020204020204" charset="-122"/>
                  <a:ea typeface="微软雅黑" panose="020B0503020204020204" charset="-122"/>
                </a:rPr>
                <a:t>企业</a:t>
              </a:r>
            </a:p>
          </p:txBody>
        </p:sp>
      </p:grpSp>
      <p:grpSp>
        <p:nvGrpSpPr>
          <p:cNvPr id="76811" name="Group 14"/>
          <p:cNvGrpSpPr/>
          <p:nvPr/>
        </p:nvGrpSpPr>
        <p:grpSpPr>
          <a:xfrm>
            <a:off x="5564188" y="3314700"/>
            <a:ext cx="1447800" cy="1447800"/>
            <a:chOff x="1713" y="2193"/>
            <a:chExt cx="912" cy="912"/>
          </a:xfrm>
        </p:grpSpPr>
        <p:sp>
          <p:nvSpPr>
            <p:cNvPr id="76812" name="Oval 15"/>
            <p:cNvSpPr/>
            <p:nvPr/>
          </p:nvSpPr>
          <p:spPr>
            <a:xfrm>
              <a:off x="1713" y="2193"/>
              <a:ext cx="912" cy="91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rect">
                <a:fillToRect r="100000" b="100000"/>
              </a:path>
              <a:tileRect/>
            </a:gradFill>
            <a:ln w="9525" cap="flat" cmpd="sng">
              <a:prstDash val="solid"/>
              <a:headEnd type="none" w="med" len="med"/>
              <a:tailEnd type="none" w="med" len="med"/>
            </a:ln>
            <a:scene3d>
              <a:camera prst="legacyPerspectiveFront">
                <a:rot lat="20100000" lon="20100000" rev="0"/>
              </a:camera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None/>
              </a:pPr>
              <a:endParaRPr lang="ko-KR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6813" name="Text Box 16"/>
            <p:cNvSpPr txBox="1"/>
            <p:nvPr/>
          </p:nvSpPr>
          <p:spPr>
            <a:xfrm>
              <a:off x="1924" y="2490"/>
              <a:ext cx="499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latinLnBrk="1" hangingPunct="1">
                <a:spcBef>
                  <a:spcPct val="0"/>
                </a:spcBef>
                <a:buNone/>
              </a:pPr>
              <a:r>
                <a:rPr lang="zh-CN" altLang="en-US" sz="2400" dirty="0">
                  <a:latin typeface="微软雅黑" panose="020B0503020204020204" charset="-122"/>
                  <a:ea typeface="微软雅黑" panose="020B0503020204020204" charset="-122"/>
                </a:rPr>
                <a:t>高校</a:t>
              </a:r>
            </a:p>
          </p:txBody>
        </p:sp>
      </p:grpSp>
      <p:sp>
        <p:nvSpPr>
          <p:cNvPr id="10" name="Text Box 3"/>
          <p:cNvSpPr txBox="1"/>
          <p:nvPr/>
        </p:nvSpPr>
        <p:spPr>
          <a:xfrm>
            <a:off x="5809933" y="1890078"/>
            <a:ext cx="2895600" cy="10325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algn="l" eaLnBrk="1" latinLnBrk="1" hangingPunct="1">
              <a:buFont typeface="Wingdings" panose="05000000000000000000" charset="0"/>
              <a:buChar char=""/>
            </a:pPr>
            <a:r>
              <a:rPr lang="en-US" altLang="zh-CN" sz="1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XX</a:t>
            </a:r>
            <a:r>
              <a:rPr lang="zh-CN" altLang="en-US" sz="1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市人民政府</a:t>
            </a:r>
          </a:p>
          <a:p>
            <a:pPr marL="0" lvl="0" algn="l" eaLnBrk="1" latinLnBrk="1" hangingPunct="1">
              <a:buFont typeface="Wingdings" panose="05000000000000000000" charset="0"/>
              <a:buChar char=""/>
            </a:pPr>
            <a:r>
              <a:rPr lang="en-US" altLang="zh-CN" sz="1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XX</a:t>
            </a:r>
            <a:r>
              <a:rPr lang="zh-CN" altLang="en-US" sz="1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市教育局 信息中心</a:t>
            </a:r>
          </a:p>
          <a:p>
            <a:pPr marL="0" lvl="0" algn="l" eaLnBrk="1" latinLnBrk="1" hangingPunct="1">
              <a:buFont typeface="Wingdings" panose="05000000000000000000" charset="0"/>
              <a:buChar char=""/>
            </a:pPr>
            <a:r>
              <a:rPr lang="zh-CN" altLang="en-US" sz="1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国家、省、市电教馆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1185" y="4930140"/>
            <a:ext cx="1271905" cy="1238885"/>
          </a:xfrm>
          <a:prstGeom prst="rect">
            <a:avLst/>
          </a:prstGeom>
        </p:spPr>
      </p:pic>
      <p:sp>
        <p:nvSpPr>
          <p:cNvPr id="4" name="TextBox 56"/>
          <p:cNvSpPr txBox="1"/>
          <p:nvPr/>
        </p:nvSpPr>
        <p:spPr>
          <a:xfrm>
            <a:off x="3692525" y="628650"/>
            <a:ext cx="47656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tabLst>
                <a:tab pos="1522095" algn="l"/>
              </a:tabLst>
            </a:pPr>
            <a:r>
              <a:rPr lang="zh-CN" altLang="en-US" sz="2400" b="1" spc="3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团队支撑</a:t>
            </a:r>
            <a:endParaRPr lang="zh-CN" altLang="en-US" sz="2400" b="1" spc="3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 fontAlgn="auto">
              <a:tabLst>
                <a:tab pos="1522095" algn="l"/>
              </a:tabLst>
            </a:pPr>
            <a:endParaRPr lang="zh-CN" altLang="en-US" sz="2400" b="1" spc="3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342005" y="746125"/>
            <a:ext cx="350520" cy="191135"/>
            <a:chOff x="5343" y="1135"/>
            <a:chExt cx="552" cy="301"/>
          </a:xfrm>
        </p:grpSpPr>
        <p:sp>
          <p:nvSpPr>
            <p:cNvPr id="12" name="燕尾形 48"/>
            <p:cNvSpPr/>
            <p:nvPr/>
          </p:nvSpPr>
          <p:spPr>
            <a:xfrm>
              <a:off x="5613" y="1138"/>
              <a:ext cx="283" cy="298"/>
            </a:xfrm>
            <a:prstGeom prst="chevron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t"/>
            <a:lstStyle/>
            <a:p>
              <a:pPr marL="0" lvl="0" indent="0" fontAlgn="auto">
                <a:lnSpc>
                  <a:spcPct val="100000"/>
                </a:lnSpc>
              </a:pPr>
              <a:endParaRPr strike="noStrike" noProof="1">
                <a:solidFill>
                  <a:srgbClr val="92D05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5" name="燕尾形 4"/>
            <p:cNvSpPr/>
            <p:nvPr/>
          </p:nvSpPr>
          <p:spPr>
            <a:xfrm>
              <a:off x="5343" y="1135"/>
              <a:ext cx="283" cy="300"/>
            </a:xfrm>
            <a:prstGeom prst="chevron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0" lvl="0" indent="0" fontAlgn="auto">
                <a:lnSpc>
                  <a:spcPct val="100000"/>
                </a:lnSpc>
              </a:pPr>
              <a:endParaRPr strike="noStrike" noProof="1">
                <a:solidFill>
                  <a:srgbClr val="92D05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6"/>
          <p:cNvSpPr txBox="1"/>
          <p:nvPr/>
        </p:nvSpPr>
        <p:spPr>
          <a:xfrm>
            <a:off x="780415" y="555625"/>
            <a:ext cx="5880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四、建设内容</a:t>
            </a:r>
            <a:endParaRPr lang="zh-CN" altLang="en-US" sz="2800" b="1" spc="3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53340" y="1085850"/>
            <a:ext cx="12298680" cy="1035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-53340" y="297180"/>
            <a:ext cx="12298680" cy="2025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02260" y="608965"/>
            <a:ext cx="288925" cy="415290"/>
          </a:xfrm>
          <a:prstGeom prst="rect">
            <a:avLst/>
          </a:prstGeom>
          <a:solidFill>
            <a:schemeClr val="bg2">
              <a:lumMod val="50000"/>
              <a:alpha val="64000"/>
            </a:schemeClr>
          </a:solidFill>
        </p:spPr>
        <p:txBody>
          <a:bodyPr lIns="91430" tIns="45716" rIns="91430" bIns="45716">
            <a:spAutoFit/>
          </a:bodyPr>
          <a:lstStyle/>
          <a:p>
            <a:pPr defTabSz="1064895"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53340" y="6221095"/>
            <a:ext cx="12298680" cy="1035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页脚占位符 3"/>
          <p:cNvSpPr txBox="1">
            <a:spLocks noGrp="1"/>
          </p:cNvSpPr>
          <p:nvPr/>
        </p:nvSpPr>
        <p:spPr>
          <a:xfrm>
            <a:off x="6786563" y="6381750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dirty="0"/>
              <a:t>  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dirty="0"/>
              <a:t>   </a:t>
            </a: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gray">
          <a:xfrm rot="2712372" flipH="1">
            <a:off x="4100195" y="1671638"/>
            <a:ext cx="2189163" cy="1795463"/>
          </a:xfrm>
          <a:prstGeom prst="upArrow">
            <a:avLst>
              <a:gd name="adj1" fmla="val 65028"/>
              <a:gd name="adj2" fmla="val 5806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1373"/>
                  <a:invGamma/>
                </a:schemeClr>
              </a:gs>
            </a:gsLst>
            <a:lin ang="5400000" scaled="1"/>
          </a:gradFill>
          <a:ln w="9525" algn="ctr">
            <a:miter lim="800000"/>
          </a:ln>
          <a:effectLst/>
          <a:scene3d>
            <a:camera prst="legacyPerspectiveBottomLeft"/>
            <a:lightRig rig="legacyFlat2" dir="t"/>
          </a:scene3d>
          <a:sp3d extrusionH="1000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AutoShape 4"/>
          <p:cNvSpPr/>
          <p:nvPr/>
        </p:nvSpPr>
        <p:spPr>
          <a:xfrm>
            <a:off x="3000058" y="2681288"/>
            <a:ext cx="2030412" cy="2030412"/>
          </a:xfrm>
          <a:prstGeom prst="diamond">
            <a:avLst/>
          </a:prstGeom>
          <a:gradFill rotWithShape="1">
            <a:gsLst>
              <a:gs pos="0">
                <a:srgbClr val="101010"/>
              </a:gs>
              <a:gs pos="50000">
                <a:srgbClr val="FFFFFF"/>
              </a:gs>
              <a:gs pos="100000">
                <a:srgbClr val="101010"/>
              </a:gs>
            </a:gsLst>
            <a:lin ang="18900000" scaled="1"/>
            <a:tileRect/>
          </a:gra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PerspectiveBottom">
              <a:rot lat="0" lon="0" rev="0"/>
            </a:camera>
            <a:lightRig rig="legacyNormal4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zh-CN" sz="1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gray">
          <a:xfrm rot="-2712372">
            <a:off x="1799908" y="1660525"/>
            <a:ext cx="2189163" cy="1795463"/>
          </a:xfrm>
          <a:prstGeom prst="upArrow">
            <a:avLst>
              <a:gd name="adj1" fmla="val 65028"/>
              <a:gd name="adj2" fmla="val 5806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7647"/>
                  <a:invGamma/>
                </a:schemeClr>
              </a:gs>
            </a:gsLst>
            <a:lin ang="5400000" scaled="1"/>
          </a:gradFill>
          <a:ln w="9525" algn="ctr">
            <a:miter lim="800000"/>
          </a:ln>
          <a:effectLst/>
          <a:scene3d>
            <a:camera prst="legacyPerspectiveBottomRight"/>
            <a:lightRig rig="legacyFlat2" dir="t"/>
          </a:scene3d>
          <a:sp3d extrusionH="100000" prstMaterial="legacyMatte">
            <a:bevelT w="13500" h="13500" prst="angle"/>
            <a:bevelB w="13500" h="13500" prst="angle"/>
            <a:extrusionClr>
              <a:srgbClr val="009CA4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AutoShape 6"/>
          <p:cNvSpPr/>
          <p:nvPr/>
        </p:nvSpPr>
        <p:spPr>
          <a:xfrm>
            <a:off x="3012758" y="2651125"/>
            <a:ext cx="2028825" cy="2028825"/>
          </a:xfrm>
          <a:prstGeom prst="diamond">
            <a:avLst/>
          </a:prstGeom>
          <a:solidFill>
            <a:srgbClr val="DEE31D">
              <a:alpha val="38823"/>
            </a:srgbClr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ObliqueBottom">
              <a:rot lat="0" lon="0" rev="0"/>
            </a:camera>
            <a:lightRig rig="legacyNormal4" dir="b"/>
          </a:scene3d>
          <a:sp3d extrusionH="100000" prstMaterial="legacyMatte">
            <a:bevelT w="13500" h="13500" prst="angle"/>
            <a:bevelB w="13500" h="13500" prst="angle"/>
            <a:extrusionClr>
              <a:srgbClr val="DEE31D"/>
            </a:extrusionClr>
          </a:sp3d>
        </p:spPr>
        <p:txBody>
          <a:bodyPr wrap="none" anchor="ctr">
            <a:flatTx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zh-CN" sz="1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gray">
          <a:xfrm rot="-2712372" flipH="1" flipV="1">
            <a:off x="4008120" y="3933825"/>
            <a:ext cx="2230438" cy="1795463"/>
          </a:xfrm>
          <a:prstGeom prst="upArrow">
            <a:avLst>
              <a:gd name="adj1" fmla="val 65028"/>
              <a:gd name="adj2" fmla="val 58060"/>
            </a:avLst>
          </a:prstGeom>
          <a:gradFill rotWithShape="1">
            <a:gsLst>
              <a:gs pos="0">
                <a:schemeClr val="accent1">
                  <a:gamma/>
                  <a:tint val="57647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 algn="ctr">
            <a:miter lim="800000"/>
          </a:ln>
          <a:effectLst/>
          <a:scene3d>
            <a:camera prst="legacyPerspectiveBottomLeft"/>
            <a:lightRig rig="legacyFlat2" dir="t"/>
          </a:scene3d>
          <a:sp3d extrusionH="163500" prstMaterial="legacyMatte">
            <a:bevelT w="13500" h="13500" prst="angle"/>
            <a:bevelB w="13500" h="13500" prst="angle"/>
            <a:extrusionClr>
              <a:srgbClr val="009CA4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Rectangle 8"/>
          <p:cNvSpPr/>
          <p:nvPr/>
        </p:nvSpPr>
        <p:spPr>
          <a:xfrm>
            <a:off x="4409758" y="4552950"/>
            <a:ext cx="10972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资金额度</a:t>
            </a:r>
          </a:p>
        </p:txBody>
      </p:sp>
      <p:sp>
        <p:nvSpPr>
          <p:cNvPr id="25" name="Rectangle 9"/>
          <p:cNvSpPr/>
          <p:nvPr/>
        </p:nvSpPr>
        <p:spPr>
          <a:xfrm>
            <a:off x="2419033" y="2428875"/>
            <a:ext cx="10972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主管部门</a:t>
            </a:r>
          </a:p>
        </p:txBody>
      </p:sp>
      <p:sp>
        <p:nvSpPr>
          <p:cNvPr id="26" name="Rectangle 10"/>
          <p:cNvSpPr/>
          <p:nvPr/>
        </p:nvSpPr>
        <p:spPr>
          <a:xfrm>
            <a:off x="4409758" y="2428875"/>
            <a:ext cx="10972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申报等级</a:t>
            </a:r>
          </a:p>
        </p:txBody>
      </p:sp>
      <p:sp>
        <p:nvSpPr>
          <p:cNvPr id="27" name="AutoShape 11"/>
          <p:cNvSpPr>
            <a:spLocks noChangeArrowheads="1"/>
          </p:cNvSpPr>
          <p:nvPr/>
        </p:nvSpPr>
        <p:spPr bwMode="gray">
          <a:xfrm rot="2712372" flipV="1">
            <a:off x="1754664" y="3926681"/>
            <a:ext cx="2168525" cy="1795463"/>
          </a:xfrm>
          <a:prstGeom prst="upArrow">
            <a:avLst>
              <a:gd name="adj1" fmla="val 65028"/>
              <a:gd name="adj2" fmla="val 5806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1373"/>
                  <a:invGamma/>
                </a:schemeClr>
              </a:gs>
            </a:gsLst>
            <a:lin ang="5400000" scaled="1"/>
          </a:gradFill>
          <a:ln w="9525" algn="ctr">
            <a:miter lim="800000"/>
          </a:ln>
          <a:effectLst/>
          <a:scene3d>
            <a:camera prst="legacyPerspectiveBottomRight"/>
            <a:lightRig rig="legacyFlat2" dir="t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Rectangle 12"/>
          <p:cNvSpPr/>
          <p:nvPr/>
        </p:nvSpPr>
        <p:spPr>
          <a:xfrm>
            <a:off x="2419033" y="4552950"/>
            <a:ext cx="10972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发起单位</a:t>
            </a:r>
          </a:p>
        </p:txBody>
      </p:sp>
      <p:sp>
        <p:nvSpPr>
          <p:cNvPr id="29" name="Text Box 13"/>
          <p:cNvSpPr txBox="1"/>
          <p:nvPr/>
        </p:nvSpPr>
        <p:spPr>
          <a:xfrm>
            <a:off x="-497522" y="1945958"/>
            <a:ext cx="2189162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120650" lvl="0" indent="-120650" algn="r" eaLnBrk="1" hangingPunct="1">
              <a:spcBef>
                <a:spcPct val="50000"/>
              </a:spcBef>
              <a:buClr>
                <a:srgbClr val="1F3F5F"/>
              </a:buClr>
              <a:buNone/>
            </a:pPr>
            <a:r>
              <a:rPr lang="en-US" altLang="zh-CN" sz="18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主管部门</a:t>
            </a:r>
          </a:p>
          <a:p>
            <a:pPr marL="120650" lvl="0" indent="-120650" algn="r" eaLnBrk="1" hangingPunct="1">
              <a:spcBef>
                <a:spcPct val="50000"/>
              </a:spcBef>
              <a:buClr>
                <a:srgbClr val="1F3F5F"/>
              </a:buClr>
              <a:buNone/>
            </a:pPr>
            <a:r>
              <a:rPr lang="zh-CN" altLang="en-US" sz="1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- 教育厅、部</a:t>
            </a:r>
          </a:p>
          <a:p>
            <a:pPr marL="120650" lvl="0" indent="-120650" algn="r" eaLnBrk="1" hangingPunct="1">
              <a:spcBef>
                <a:spcPct val="50000"/>
              </a:spcBef>
              <a:buClr>
                <a:srgbClr val="1F3F5F"/>
              </a:buClr>
              <a:buNone/>
            </a:pPr>
            <a:r>
              <a:rPr lang="zh-CN" altLang="en-US" sz="1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- 科技厅、部</a:t>
            </a:r>
          </a:p>
        </p:txBody>
      </p:sp>
      <p:sp>
        <p:nvSpPr>
          <p:cNvPr id="30" name="Text Box 14"/>
          <p:cNvSpPr txBox="1"/>
          <p:nvPr/>
        </p:nvSpPr>
        <p:spPr>
          <a:xfrm>
            <a:off x="5938520" y="4238625"/>
            <a:ext cx="3305810" cy="9772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120650" lvl="0" indent="-120650" eaLnBrk="1" hangingPunct="1">
              <a:spcBef>
                <a:spcPct val="50000"/>
              </a:spcBef>
              <a:buClr>
                <a:srgbClr val="1F3F5F"/>
              </a:buClr>
              <a:buNone/>
            </a:pPr>
            <a:r>
              <a:rPr lang="zh-CN" altLang="en-US" sz="18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资金额度</a:t>
            </a:r>
          </a:p>
          <a:p>
            <a:pPr marL="120650" lvl="0" indent="-120650" eaLnBrk="1" hangingPunct="1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  <a:buNone/>
            </a:pPr>
            <a:r>
              <a:rPr lang="en-US" altLang="zh-CN" sz="1800" b="1" dirty="0">
                <a:latin typeface="微软雅黑" panose="020B0503020204020204" charset="-122"/>
                <a:ea typeface="微软雅黑" panose="020B0503020204020204" charset="-122"/>
              </a:rPr>
              <a:t>- </a:t>
            </a:r>
            <a:r>
              <a:rPr lang="zh-CN" altLang="en-US" sz="1800" b="1" dirty="0">
                <a:latin typeface="微软雅黑" panose="020B0503020204020204" charset="-122"/>
                <a:ea typeface="微软雅黑" panose="020B0503020204020204" charset="-122"/>
              </a:rPr>
              <a:t>高校   百万</a:t>
            </a:r>
            <a:r>
              <a:rPr lang="en-US" altLang="zh-CN" sz="1800" b="1" dirty="0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800" b="1" dirty="0">
                <a:latin typeface="微软雅黑" panose="020B0503020204020204" charset="-122"/>
                <a:ea typeface="微软雅黑" panose="020B0503020204020204" charset="-122"/>
              </a:rPr>
              <a:t>千万级</a:t>
            </a:r>
          </a:p>
          <a:p>
            <a:pPr marL="120650" lvl="0" indent="-120650" eaLnBrk="1" hangingPunct="1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  <a:buNone/>
            </a:pPr>
            <a:r>
              <a:rPr lang="en-US" altLang="zh-CN" sz="1800" b="1" dirty="0">
                <a:latin typeface="微软雅黑" panose="020B0503020204020204" charset="-122"/>
                <a:ea typeface="微软雅黑" panose="020B0503020204020204" charset="-122"/>
              </a:rPr>
              <a:t>- </a:t>
            </a:r>
            <a:r>
              <a:rPr lang="zh-CN" altLang="en-US" sz="1800" b="1" dirty="0">
                <a:latin typeface="微软雅黑" panose="020B0503020204020204" charset="-122"/>
                <a:ea typeface="微软雅黑" panose="020B0503020204020204" charset="-122"/>
              </a:rPr>
              <a:t>教育主管部门    万</a:t>
            </a:r>
            <a:r>
              <a:rPr lang="en-US" altLang="zh-CN" sz="1800" b="1" dirty="0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800" b="1" dirty="0">
                <a:latin typeface="微软雅黑" panose="020B0503020204020204" charset="-122"/>
                <a:ea typeface="微软雅黑" panose="020B0503020204020204" charset="-122"/>
              </a:rPr>
              <a:t>十万级</a:t>
            </a:r>
          </a:p>
        </p:txBody>
      </p:sp>
      <p:sp>
        <p:nvSpPr>
          <p:cNvPr id="31" name="Text Box 15"/>
          <p:cNvSpPr txBox="1"/>
          <p:nvPr/>
        </p:nvSpPr>
        <p:spPr>
          <a:xfrm>
            <a:off x="-497840" y="3847148"/>
            <a:ext cx="2189163" cy="15862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120650" lvl="0" indent="-120650" algn="r" eaLnBrk="1" hangingPunct="1">
              <a:spcBef>
                <a:spcPct val="50000"/>
              </a:spcBef>
              <a:buClr>
                <a:srgbClr val="1F3F5F"/>
              </a:buClr>
              <a:buNone/>
            </a:pPr>
            <a:r>
              <a:rPr lang="zh-CN" altLang="en-US" sz="18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发起单位</a:t>
            </a:r>
          </a:p>
          <a:p>
            <a:pPr marL="120650" lvl="0" indent="-120650" algn="r" eaLnBrk="1" hangingPunct="1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  <a:buNone/>
            </a:pPr>
            <a:r>
              <a:rPr lang="en-US" altLang="zh-CN" sz="1800" b="1" dirty="0">
                <a:latin typeface="微软雅黑" panose="020B0503020204020204" charset="-122"/>
                <a:ea typeface="微软雅黑" panose="020B0503020204020204" charset="-122"/>
              </a:rPr>
              <a:t>- </a:t>
            </a:r>
            <a:r>
              <a:rPr lang="zh-CN" altLang="en-US" sz="1800" b="1" dirty="0">
                <a:latin typeface="微软雅黑" panose="020B0503020204020204" charset="-122"/>
                <a:ea typeface="微软雅黑" panose="020B0503020204020204" charset="-122"/>
              </a:rPr>
              <a:t>地方政府</a:t>
            </a:r>
          </a:p>
          <a:p>
            <a:pPr marL="120650" lvl="0" indent="-120650" algn="r" eaLnBrk="1" hangingPunct="1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  <a:buNone/>
            </a:pPr>
            <a:r>
              <a:rPr lang="en-US" altLang="zh-CN" sz="1800" b="1" dirty="0">
                <a:latin typeface="微软雅黑" panose="020B0503020204020204" charset="-122"/>
                <a:ea typeface="微软雅黑" panose="020B0503020204020204" charset="-122"/>
              </a:rPr>
              <a:t>- </a:t>
            </a:r>
            <a:r>
              <a:rPr lang="zh-CN" altLang="en-US" sz="1800" b="1" dirty="0">
                <a:latin typeface="微软雅黑" panose="020B0503020204020204" charset="-122"/>
                <a:ea typeface="微软雅黑" panose="020B0503020204020204" charset="-122"/>
              </a:rPr>
              <a:t>教育局</a:t>
            </a:r>
          </a:p>
          <a:p>
            <a:pPr marL="120650" lvl="0" indent="-120650" algn="r" eaLnBrk="1" hangingPunct="1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  <a:buNone/>
            </a:pPr>
            <a:r>
              <a:rPr lang="en-US" altLang="zh-CN" sz="1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- </a:t>
            </a:r>
            <a:r>
              <a:rPr lang="zh-CN" altLang="en-US" sz="1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高校</a:t>
            </a:r>
          </a:p>
          <a:p>
            <a:pPr marL="120650" lvl="0" indent="-120650" algn="r" eaLnBrk="1" hangingPunct="1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  <a:buNone/>
            </a:pPr>
            <a:r>
              <a:rPr lang="en-US" altLang="zh-CN" sz="1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- </a:t>
            </a:r>
            <a:r>
              <a:rPr lang="zh-CN" altLang="en-US" sz="1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企业</a:t>
            </a:r>
          </a:p>
        </p:txBody>
      </p:sp>
      <p:sp>
        <p:nvSpPr>
          <p:cNvPr id="32" name="Text Box 16"/>
          <p:cNvSpPr txBox="1"/>
          <p:nvPr/>
        </p:nvSpPr>
        <p:spPr>
          <a:xfrm>
            <a:off x="6306820" y="1935480"/>
            <a:ext cx="1598295" cy="12820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120650" lvl="0" indent="-120650" eaLnBrk="1" hangingPunct="1">
              <a:spcBef>
                <a:spcPct val="50000"/>
              </a:spcBef>
              <a:buClr>
                <a:srgbClr val="1F3F5F"/>
              </a:buClr>
              <a:buNone/>
            </a:pPr>
            <a:r>
              <a:rPr lang="zh-CN" altLang="en-US" sz="18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申报等级</a:t>
            </a:r>
            <a:endParaRPr lang="en-US" altLang="zh-CN" sz="1800" b="1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20650" lvl="0" indent="-120650" eaLnBrk="1" hangingPunct="1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  <a:buNone/>
            </a:pPr>
            <a:r>
              <a:rPr lang="en-US" altLang="zh-CN" sz="1800" b="1" dirty="0">
                <a:latin typeface="微软雅黑" panose="020B0503020204020204" charset="-122"/>
                <a:ea typeface="微软雅黑" panose="020B0503020204020204" charset="-122"/>
              </a:rPr>
              <a:t>- </a:t>
            </a:r>
            <a:r>
              <a:rPr lang="zh-CN" altLang="en-US" sz="1800" b="1" dirty="0">
                <a:latin typeface="微软雅黑" panose="020B0503020204020204" charset="-122"/>
                <a:ea typeface="微软雅黑" panose="020B0503020204020204" charset="-122"/>
              </a:rPr>
              <a:t>国家级</a:t>
            </a:r>
            <a:endParaRPr lang="en-US" altLang="zh-CN" sz="18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20650" lvl="0" indent="-120650" eaLnBrk="1" hangingPunct="1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  <a:buNone/>
            </a:pPr>
            <a:r>
              <a:rPr lang="en-US" altLang="zh-CN" sz="1800" b="1" dirty="0">
                <a:latin typeface="微软雅黑" panose="020B0503020204020204" charset="-122"/>
                <a:ea typeface="微软雅黑" panose="020B0503020204020204" charset="-122"/>
              </a:rPr>
              <a:t>- </a:t>
            </a:r>
            <a:r>
              <a:rPr lang="zh-CN" altLang="en-US" sz="1800" b="1" dirty="0">
                <a:latin typeface="微软雅黑" panose="020B0503020204020204" charset="-122"/>
                <a:ea typeface="微软雅黑" panose="020B0503020204020204" charset="-122"/>
              </a:rPr>
              <a:t>省级</a:t>
            </a:r>
          </a:p>
          <a:p>
            <a:pPr marL="120650" lvl="0" indent="-120650" eaLnBrk="1" hangingPunct="1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  <a:buNone/>
            </a:pPr>
            <a:r>
              <a:rPr lang="en-US" altLang="zh-CN" sz="1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- </a:t>
            </a:r>
            <a:r>
              <a:rPr lang="zh-CN" altLang="en-US" sz="1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地市级</a:t>
            </a:r>
            <a:endParaRPr lang="en-US" altLang="zh-CN" sz="1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AutoShape 15"/>
          <p:cNvSpPr/>
          <p:nvPr/>
        </p:nvSpPr>
        <p:spPr>
          <a:xfrm>
            <a:off x="9064308" y="2545715"/>
            <a:ext cx="2043112" cy="576263"/>
          </a:xfrm>
          <a:prstGeom prst="cube">
            <a:avLst>
              <a:gd name="adj" fmla="val 24338"/>
            </a:avLst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专利</a:t>
            </a:r>
          </a:p>
        </p:txBody>
      </p:sp>
      <p:sp>
        <p:nvSpPr>
          <p:cNvPr id="35" name="AutoShape 16"/>
          <p:cNvSpPr/>
          <p:nvPr/>
        </p:nvSpPr>
        <p:spPr>
          <a:xfrm>
            <a:off x="9064308" y="3241040"/>
            <a:ext cx="2043112" cy="576263"/>
          </a:xfrm>
          <a:prstGeom prst="cube">
            <a:avLst>
              <a:gd name="adj" fmla="val 24338"/>
            </a:avLst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软件著作权</a:t>
            </a:r>
          </a:p>
        </p:txBody>
      </p:sp>
      <p:sp>
        <p:nvSpPr>
          <p:cNvPr id="36" name="AutoShape 17"/>
          <p:cNvSpPr/>
          <p:nvPr/>
        </p:nvSpPr>
        <p:spPr>
          <a:xfrm>
            <a:off x="9064308" y="3949065"/>
            <a:ext cx="2043112" cy="576263"/>
          </a:xfrm>
          <a:prstGeom prst="cube">
            <a:avLst>
              <a:gd name="adj" fmla="val 24338"/>
            </a:avLst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研究课题</a:t>
            </a:r>
          </a:p>
        </p:txBody>
      </p:sp>
      <p:sp>
        <p:nvSpPr>
          <p:cNvPr id="37" name="AutoShape 18"/>
          <p:cNvSpPr/>
          <p:nvPr/>
        </p:nvSpPr>
        <p:spPr>
          <a:xfrm>
            <a:off x="9061133" y="4639628"/>
            <a:ext cx="2043112" cy="576262"/>
          </a:xfrm>
          <a:prstGeom prst="cube">
            <a:avLst>
              <a:gd name="adj" fmla="val 24338"/>
            </a:avLst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大数据分析报告</a:t>
            </a:r>
          </a:p>
        </p:txBody>
      </p:sp>
      <p:sp>
        <p:nvSpPr>
          <p:cNvPr id="39" name="Text Box 16"/>
          <p:cNvSpPr txBox="1"/>
          <p:nvPr/>
        </p:nvSpPr>
        <p:spPr>
          <a:xfrm>
            <a:off x="9371330" y="1946275"/>
            <a:ext cx="15982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120650" lvl="0" indent="-120650" eaLnBrk="1" hangingPunct="1">
              <a:spcBef>
                <a:spcPct val="50000"/>
              </a:spcBef>
              <a:buClr>
                <a:srgbClr val="1F3F5F"/>
              </a:buClr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知识产权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60680" y="1214755"/>
            <a:ext cx="69221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全程参与   专利共享    产权共有  课题共报</a:t>
            </a:r>
          </a:p>
        </p:txBody>
      </p:sp>
      <p:sp>
        <p:nvSpPr>
          <p:cNvPr id="9" name="TextBox 56"/>
          <p:cNvSpPr txBox="1"/>
          <p:nvPr/>
        </p:nvSpPr>
        <p:spPr>
          <a:xfrm>
            <a:off x="3730625" y="614045"/>
            <a:ext cx="47656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tabLst>
                <a:tab pos="1522095" algn="l"/>
              </a:tabLst>
            </a:pPr>
            <a:r>
              <a:rPr lang="zh-CN" altLang="en-US" sz="2400" b="1" spc="3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知识产权</a:t>
            </a:r>
            <a:endParaRPr lang="zh-CN" altLang="en-US" sz="2400" b="1" spc="3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 fontAlgn="auto">
              <a:tabLst>
                <a:tab pos="1522095" algn="l"/>
              </a:tabLst>
            </a:pPr>
            <a:endParaRPr lang="zh-CN" altLang="en-US" sz="2400" b="1" spc="3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380105" y="731520"/>
            <a:ext cx="350520" cy="191135"/>
            <a:chOff x="5343" y="1135"/>
            <a:chExt cx="552" cy="301"/>
          </a:xfrm>
        </p:grpSpPr>
        <p:sp>
          <p:nvSpPr>
            <p:cNvPr id="13" name="燕尾形 48"/>
            <p:cNvSpPr/>
            <p:nvPr/>
          </p:nvSpPr>
          <p:spPr>
            <a:xfrm>
              <a:off x="5613" y="1138"/>
              <a:ext cx="283" cy="298"/>
            </a:xfrm>
            <a:prstGeom prst="chevron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t"/>
            <a:lstStyle/>
            <a:p>
              <a:pPr marL="0" lvl="0" indent="0" fontAlgn="auto">
                <a:lnSpc>
                  <a:spcPct val="100000"/>
                </a:lnSpc>
              </a:pPr>
              <a:endParaRPr strike="noStrike" noProof="1">
                <a:solidFill>
                  <a:srgbClr val="92D05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5" name="燕尾形 4"/>
            <p:cNvSpPr/>
            <p:nvPr/>
          </p:nvSpPr>
          <p:spPr>
            <a:xfrm>
              <a:off x="5343" y="1135"/>
              <a:ext cx="283" cy="300"/>
            </a:xfrm>
            <a:prstGeom prst="chevron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0" lvl="0" indent="0" fontAlgn="auto">
                <a:lnSpc>
                  <a:spcPct val="100000"/>
                </a:lnSpc>
              </a:pPr>
              <a:endParaRPr strike="noStrike" noProof="1">
                <a:solidFill>
                  <a:srgbClr val="92D05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6"/>
          <p:cNvSpPr txBox="1"/>
          <p:nvPr/>
        </p:nvSpPr>
        <p:spPr>
          <a:xfrm>
            <a:off x="780415" y="555625"/>
            <a:ext cx="5880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四、建设内容</a:t>
            </a:r>
            <a:endParaRPr lang="zh-CN" altLang="en-US" sz="2800" b="1" spc="3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53340" y="1085850"/>
            <a:ext cx="12298680" cy="1035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-53340" y="297180"/>
            <a:ext cx="12298680" cy="2025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02260" y="608965"/>
            <a:ext cx="288925" cy="415290"/>
          </a:xfrm>
          <a:prstGeom prst="rect">
            <a:avLst/>
          </a:prstGeom>
          <a:solidFill>
            <a:schemeClr val="bg2">
              <a:lumMod val="50000"/>
              <a:alpha val="64000"/>
            </a:schemeClr>
          </a:solidFill>
        </p:spPr>
        <p:txBody>
          <a:bodyPr lIns="91430" tIns="45716" rIns="91430" bIns="45716">
            <a:spAutoFit/>
          </a:bodyPr>
          <a:lstStyle/>
          <a:p>
            <a:pPr defTabSz="1064895"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sp>
        <p:nvSpPr>
          <p:cNvPr id="18" name="页脚占位符 3"/>
          <p:cNvSpPr txBox="1">
            <a:spLocks noGrp="1"/>
          </p:cNvSpPr>
          <p:nvPr/>
        </p:nvSpPr>
        <p:spPr>
          <a:xfrm>
            <a:off x="6786563" y="6381750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dirty="0"/>
              <a:t>  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dirty="0"/>
              <a:t>   </a:t>
            </a:r>
          </a:p>
        </p:txBody>
      </p:sp>
      <p:sp>
        <p:nvSpPr>
          <p:cNvPr id="9" name="TextBox 56"/>
          <p:cNvSpPr txBox="1"/>
          <p:nvPr/>
        </p:nvSpPr>
        <p:spPr>
          <a:xfrm>
            <a:off x="3731260" y="625475"/>
            <a:ext cx="47656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tabLst>
                <a:tab pos="1522095" algn="l"/>
              </a:tabLst>
            </a:pPr>
            <a:r>
              <a:rPr lang="zh-CN" altLang="en-US" sz="2400" b="1" spc="3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关键技术</a:t>
            </a:r>
            <a:r>
              <a:rPr lang="en-US" altLang="zh-CN" sz="2400" b="1" spc="3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CN" altLang="en-US" sz="2000" b="1" spc="3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智能手环解决方案</a:t>
            </a:r>
            <a:endParaRPr lang="zh-CN" altLang="en-US" sz="2000" b="1" spc="3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380105" y="731520"/>
            <a:ext cx="350520" cy="191135"/>
            <a:chOff x="5343" y="1135"/>
            <a:chExt cx="552" cy="301"/>
          </a:xfrm>
        </p:grpSpPr>
        <p:sp>
          <p:nvSpPr>
            <p:cNvPr id="13" name="燕尾形 48"/>
            <p:cNvSpPr/>
            <p:nvPr/>
          </p:nvSpPr>
          <p:spPr>
            <a:xfrm>
              <a:off x="5613" y="1138"/>
              <a:ext cx="283" cy="298"/>
            </a:xfrm>
            <a:prstGeom prst="chevron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t"/>
            <a:lstStyle/>
            <a:p>
              <a:pPr marL="0" lvl="0" indent="0" fontAlgn="auto">
                <a:lnSpc>
                  <a:spcPct val="100000"/>
                </a:lnSpc>
              </a:pPr>
              <a:endParaRPr strike="noStrike" noProof="1">
                <a:solidFill>
                  <a:srgbClr val="92D05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5" name="燕尾形 4"/>
            <p:cNvSpPr/>
            <p:nvPr/>
          </p:nvSpPr>
          <p:spPr>
            <a:xfrm>
              <a:off x="5343" y="1135"/>
              <a:ext cx="283" cy="300"/>
            </a:xfrm>
            <a:prstGeom prst="chevron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0" lvl="0" indent="0" fontAlgn="auto">
                <a:lnSpc>
                  <a:spcPct val="100000"/>
                </a:lnSpc>
              </a:pPr>
              <a:endParaRPr strike="noStrike" noProof="1">
                <a:solidFill>
                  <a:srgbClr val="92D05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075" y="1304925"/>
            <a:ext cx="8439150" cy="5568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6"/>
          <p:cNvSpPr txBox="1"/>
          <p:nvPr/>
        </p:nvSpPr>
        <p:spPr>
          <a:xfrm>
            <a:off x="780415" y="555625"/>
            <a:ext cx="5880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四、建设内容</a:t>
            </a:r>
            <a:endParaRPr lang="zh-CN" altLang="en-US" sz="2800" b="1" spc="3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53340" y="1085850"/>
            <a:ext cx="12298680" cy="1035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-53340" y="297180"/>
            <a:ext cx="12298680" cy="2025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02260" y="608965"/>
            <a:ext cx="288925" cy="415290"/>
          </a:xfrm>
          <a:prstGeom prst="rect">
            <a:avLst/>
          </a:prstGeom>
          <a:solidFill>
            <a:schemeClr val="bg2">
              <a:lumMod val="50000"/>
              <a:alpha val="64000"/>
            </a:schemeClr>
          </a:solidFill>
        </p:spPr>
        <p:txBody>
          <a:bodyPr lIns="91430" tIns="45716" rIns="91430" bIns="45716">
            <a:spAutoFit/>
          </a:bodyPr>
          <a:lstStyle/>
          <a:p>
            <a:pPr defTabSz="1064895"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53340" y="6221095"/>
            <a:ext cx="12298680" cy="1035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页脚占位符 3"/>
          <p:cNvSpPr txBox="1">
            <a:spLocks noGrp="1"/>
          </p:cNvSpPr>
          <p:nvPr/>
        </p:nvSpPr>
        <p:spPr>
          <a:xfrm>
            <a:off x="6786563" y="6381750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dirty="0"/>
              <a:t>  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dirty="0"/>
              <a:t>   </a:t>
            </a:r>
          </a:p>
        </p:txBody>
      </p:sp>
      <p:sp>
        <p:nvSpPr>
          <p:cNvPr id="9" name="TextBox 56"/>
          <p:cNvSpPr txBox="1"/>
          <p:nvPr/>
        </p:nvSpPr>
        <p:spPr>
          <a:xfrm>
            <a:off x="3731260" y="608965"/>
            <a:ext cx="47656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tabLst>
                <a:tab pos="1522095" algn="l"/>
              </a:tabLst>
            </a:pPr>
            <a:r>
              <a:rPr lang="zh-CN" altLang="en-US" sz="2400" b="1" spc="3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关键技术</a:t>
            </a:r>
            <a:r>
              <a:rPr lang="en-US" altLang="zh-CN" sz="2400" b="1" spc="3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CN" altLang="en-US" sz="2000" b="1" spc="3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智能学生阅读器</a:t>
            </a:r>
            <a:endParaRPr lang="zh-CN" altLang="en-US" sz="2000" b="1" spc="3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380105" y="731520"/>
            <a:ext cx="350520" cy="191135"/>
            <a:chOff x="5343" y="1135"/>
            <a:chExt cx="552" cy="301"/>
          </a:xfrm>
        </p:grpSpPr>
        <p:sp>
          <p:nvSpPr>
            <p:cNvPr id="13" name="燕尾形 48"/>
            <p:cNvSpPr/>
            <p:nvPr/>
          </p:nvSpPr>
          <p:spPr>
            <a:xfrm>
              <a:off x="5613" y="1138"/>
              <a:ext cx="283" cy="298"/>
            </a:xfrm>
            <a:prstGeom prst="chevron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t"/>
            <a:lstStyle/>
            <a:p>
              <a:pPr marL="0" lvl="0" indent="0" fontAlgn="auto">
                <a:lnSpc>
                  <a:spcPct val="100000"/>
                </a:lnSpc>
              </a:pPr>
              <a:endParaRPr strike="noStrike" noProof="1">
                <a:solidFill>
                  <a:srgbClr val="92D05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5" name="燕尾形 4"/>
            <p:cNvSpPr/>
            <p:nvPr/>
          </p:nvSpPr>
          <p:spPr>
            <a:xfrm>
              <a:off x="5343" y="1135"/>
              <a:ext cx="283" cy="300"/>
            </a:xfrm>
            <a:prstGeom prst="chevron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0" lvl="0" indent="0" fontAlgn="auto">
                <a:lnSpc>
                  <a:spcPct val="100000"/>
                </a:lnSpc>
              </a:pPr>
              <a:endParaRPr strike="noStrike" noProof="1">
                <a:solidFill>
                  <a:srgbClr val="92D05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98" name="内容占位符 9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5450" y="1419225"/>
            <a:ext cx="8368030" cy="4351655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53975" y="1085850"/>
            <a:ext cx="12299950" cy="1031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8" name="矩形 7"/>
          <p:cNvSpPr/>
          <p:nvPr/>
        </p:nvSpPr>
        <p:spPr>
          <a:xfrm>
            <a:off x="-53975" y="296863"/>
            <a:ext cx="12299950" cy="203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9459" name="文本框 10"/>
          <p:cNvSpPr txBox="1"/>
          <p:nvPr/>
        </p:nvSpPr>
        <p:spPr>
          <a:xfrm>
            <a:off x="301625" y="609600"/>
            <a:ext cx="288925" cy="414338"/>
          </a:xfrm>
          <a:prstGeom prst="rect">
            <a:avLst/>
          </a:prstGeom>
          <a:solidFill>
            <a:srgbClr val="767171">
              <a:alpha val="64000"/>
            </a:srgbClr>
          </a:solidFill>
          <a:ln w="9525">
            <a:noFill/>
          </a:ln>
        </p:spPr>
        <p:txBody>
          <a:bodyPr lIns="91430" tIns="45716" rIns="91430" bIns="45716" anchor="t">
            <a:spAutoFit/>
          </a:bodyPr>
          <a:lstStyle/>
          <a:p>
            <a:pPr defTabSz="1065530"/>
            <a:endParaRPr lang="zh-CN" altLang="en-US" dirty="0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53975" y="6221413"/>
            <a:ext cx="12299950" cy="1031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600" strike="noStrike" noProof="1"/>
          </a:p>
        </p:txBody>
      </p:sp>
      <p:sp>
        <p:nvSpPr>
          <p:cNvPr id="24" name="TextBox 56"/>
          <p:cNvSpPr txBox="1"/>
          <p:nvPr/>
        </p:nvSpPr>
        <p:spPr>
          <a:xfrm>
            <a:off x="720725" y="555625"/>
            <a:ext cx="6972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2800" b="1" spc="300" noProof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五、建设方案</a:t>
            </a:r>
            <a:endParaRPr lang="zh-CN" altLang="en-US" sz="2800" b="1" spc="300" noProof="1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9462" name="图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87700" y="2038350"/>
            <a:ext cx="2946400" cy="209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3" name="文本框 11"/>
          <p:cNvSpPr txBox="1"/>
          <p:nvPr/>
        </p:nvSpPr>
        <p:spPr>
          <a:xfrm>
            <a:off x="3324225" y="4640263"/>
            <a:ext cx="2646363" cy="8302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800" dirty="0">
                <a:latin typeface="等线" panose="02010600030101010101" charset="-122"/>
                <a:ea typeface="等线" panose="02010600030101010101" charset="-122"/>
              </a:rPr>
              <a:t>建模分析</a:t>
            </a:r>
          </a:p>
        </p:txBody>
      </p:sp>
      <p:pic>
        <p:nvPicPr>
          <p:cNvPr id="19464" name="图片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138" y="2192338"/>
            <a:ext cx="2576512" cy="1790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5" name="文本框 13"/>
          <p:cNvSpPr txBox="1"/>
          <p:nvPr/>
        </p:nvSpPr>
        <p:spPr>
          <a:xfrm>
            <a:off x="233363" y="4641850"/>
            <a:ext cx="2646362" cy="8302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800" dirty="0">
                <a:latin typeface="等线" panose="02010600030101010101" charset="-122"/>
                <a:ea typeface="等线" panose="02010600030101010101" charset="-122"/>
              </a:rPr>
              <a:t>统一规划</a:t>
            </a:r>
          </a:p>
        </p:txBody>
      </p:sp>
      <p:pic>
        <p:nvPicPr>
          <p:cNvPr id="19466" name="图片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65875" y="2173288"/>
            <a:ext cx="2717800" cy="1854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7" name="文本框 16"/>
          <p:cNvSpPr txBox="1"/>
          <p:nvPr/>
        </p:nvSpPr>
        <p:spPr>
          <a:xfrm>
            <a:off x="6500813" y="4637088"/>
            <a:ext cx="2646362" cy="8302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800" dirty="0">
                <a:latin typeface="等线" panose="02010600030101010101" charset="-122"/>
                <a:ea typeface="等线" panose="02010600030101010101" charset="-122"/>
              </a:rPr>
              <a:t>运维服务</a:t>
            </a:r>
          </a:p>
        </p:txBody>
      </p:sp>
      <p:sp>
        <p:nvSpPr>
          <p:cNvPr id="19468" name="文本框 17"/>
          <p:cNvSpPr txBox="1"/>
          <p:nvPr/>
        </p:nvSpPr>
        <p:spPr>
          <a:xfrm>
            <a:off x="9361488" y="4637088"/>
            <a:ext cx="2646362" cy="8302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800" dirty="0">
                <a:latin typeface="等线" panose="02010600030101010101" charset="-122"/>
                <a:ea typeface="等线" panose="02010600030101010101" charset="-122"/>
              </a:rPr>
              <a:t>数据安全</a:t>
            </a:r>
          </a:p>
        </p:txBody>
      </p:sp>
      <p:pic>
        <p:nvPicPr>
          <p:cNvPr id="19469" name="图片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51963" y="2252663"/>
            <a:ext cx="2398712" cy="1612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56"/>
          <p:cNvSpPr txBox="1"/>
          <p:nvPr/>
        </p:nvSpPr>
        <p:spPr>
          <a:xfrm>
            <a:off x="3946525" y="584200"/>
            <a:ext cx="47656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2400" b="1" spc="300" noProof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建设原则</a:t>
            </a:r>
            <a:endParaRPr lang="zh-CN" altLang="en-US" sz="2400" b="1" spc="300" noProof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燕尾形 48"/>
          <p:cNvSpPr/>
          <p:nvPr/>
        </p:nvSpPr>
        <p:spPr>
          <a:xfrm>
            <a:off x="3617913" y="722313"/>
            <a:ext cx="179388" cy="188913"/>
          </a:xfrm>
          <a:prstGeom prst="chevron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marL="0" lvl="0" indent="0" fontAlgn="auto">
              <a:lnSpc>
                <a:spcPct val="100000"/>
              </a:lnSpc>
            </a:pPr>
            <a:endParaRPr strike="noStrike" noProof="1"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燕尾形 4"/>
          <p:cNvSpPr/>
          <p:nvPr/>
        </p:nvSpPr>
        <p:spPr>
          <a:xfrm>
            <a:off x="3446463" y="720725"/>
            <a:ext cx="179388" cy="190500"/>
          </a:xfrm>
          <a:prstGeom prst="chevron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0" lvl="0" indent="0" fontAlgn="auto">
              <a:lnSpc>
                <a:spcPct val="100000"/>
              </a:lnSpc>
            </a:pPr>
            <a:endParaRPr strike="noStrike" noProof="1"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53975" y="1085850"/>
            <a:ext cx="12299950" cy="1031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8" name="矩形 7"/>
          <p:cNvSpPr/>
          <p:nvPr/>
        </p:nvSpPr>
        <p:spPr>
          <a:xfrm>
            <a:off x="-53975" y="296863"/>
            <a:ext cx="12299950" cy="203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20483" name="文本框 10"/>
          <p:cNvSpPr txBox="1"/>
          <p:nvPr/>
        </p:nvSpPr>
        <p:spPr>
          <a:xfrm>
            <a:off x="301625" y="609600"/>
            <a:ext cx="288925" cy="414338"/>
          </a:xfrm>
          <a:prstGeom prst="rect">
            <a:avLst/>
          </a:prstGeom>
          <a:solidFill>
            <a:srgbClr val="767171">
              <a:alpha val="64000"/>
            </a:srgbClr>
          </a:solidFill>
          <a:ln w="9525">
            <a:noFill/>
          </a:ln>
        </p:spPr>
        <p:txBody>
          <a:bodyPr lIns="91430" tIns="45716" rIns="91430" bIns="45716" anchor="t">
            <a:spAutoFit/>
          </a:bodyPr>
          <a:lstStyle/>
          <a:p>
            <a:pPr defTabSz="1065530"/>
            <a:endParaRPr lang="zh-CN" altLang="en-US" dirty="0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24" name="TextBox 56"/>
          <p:cNvSpPr txBox="1"/>
          <p:nvPr/>
        </p:nvSpPr>
        <p:spPr>
          <a:xfrm>
            <a:off x="677863" y="555625"/>
            <a:ext cx="59658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2800" b="1" spc="300" noProof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五、</a:t>
            </a:r>
            <a:r>
              <a:rPr lang="zh-CN" altLang="en-US" sz="2800" b="1" spc="300" noProof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建设方案</a:t>
            </a:r>
            <a:endParaRPr lang="zh-CN" altLang="en-US" sz="2800" b="1" spc="300" noProof="1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336550" y="1454150"/>
            <a:ext cx="1423988" cy="2111375"/>
          </a:xfrm>
          <a:prstGeom prst="rect">
            <a:avLst/>
          </a:prstGeom>
          <a:noFill/>
          <a:ln>
            <a:solidFill>
              <a:srgbClr val="116CB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60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427038" y="1543050"/>
            <a:ext cx="1255713" cy="4000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600" strike="noStrike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教育局</a:t>
            </a:r>
          </a:p>
        </p:txBody>
      </p:sp>
      <p:sp>
        <p:nvSpPr>
          <p:cNvPr id="73" name="矩形 72"/>
          <p:cNvSpPr/>
          <p:nvPr/>
        </p:nvSpPr>
        <p:spPr>
          <a:xfrm>
            <a:off x="411163" y="2047875"/>
            <a:ext cx="1257300" cy="4000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600" strike="noStrike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学校</a:t>
            </a:r>
          </a:p>
        </p:txBody>
      </p:sp>
      <p:sp>
        <p:nvSpPr>
          <p:cNvPr id="74" name="矩形 73"/>
          <p:cNvSpPr/>
          <p:nvPr/>
        </p:nvSpPr>
        <p:spPr>
          <a:xfrm>
            <a:off x="411163" y="2552700"/>
            <a:ext cx="1257300" cy="4000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600" strike="noStrike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家长</a:t>
            </a:r>
          </a:p>
        </p:txBody>
      </p:sp>
      <p:sp>
        <p:nvSpPr>
          <p:cNvPr id="75" name="矩形 74"/>
          <p:cNvSpPr/>
          <p:nvPr/>
        </p:nvSpPr>
        <p:spPr>
          <a:xfrm>
            <a:off x="411163" y="3041650"/>
            <a:ext cx="1257300" cy="4000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600" strike="noStrike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学生</a:t>
            </a:r>
          </a:p>
        </p:txBody>
      </p:sp>
      <p:sp>
        <p:nvSpPr>
          <p:cNvPr id="76" name="矩形 75"/>
          <p:cNvSpPr/>
          <p:nvPr/>
        </p:nvSpPr>
        <p:spPr>
          <a:xfrm>
            <a:off x="2830513" y="1454150"/>
            <a:ext cx="811213" cy="2111375"/>
          </a:xfrm>
          <a:prstGeom prst="rect">
            <a:avLst/>
          </a:prstGeom>
          <a:noFill/>
          <a:ln>
            <a:solidFill>
              <a:srgbClr val="116CB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60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2998788" y="1606550"/>
            <a:ext cx="479425" cy="18208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kumimoji="1" lang="zh-CN" altLang="en-US" sz="1600" strike="noStrike" noProof="1"/>
              <a:t>统一门户</a:t>
            </a:r>
          </a:p>
        </p:txBody>
      </p:sp>
      <p:sp>
        <p:nvSpPr>
          <p:cNvPr id="79" name="矩形 78"/>
          <p:cNvSpPr/>
          <p:nvPr/>
        </p:nvSpPr>
        <p:spPr>
          <a:xfrm>
            <a:off x="5013325" y="1390650"/>
            <a:ext cx="4178300" cy="2111375"/>
          </a:xfrm>
          <a:prstGeom prst="rect">
            <a:avLst/>
          </a:prstGeom>
          <a:noFill/>
          <a:ln>
            <a:solidFill>
              <a:srgbClr val="116CB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60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59375" y="1958975"/>
            <a:ext cx="382588" cy="13160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kumimoji="1" lang="zh-CN" altLang="en-US" sz="1600" strike="noStrike" noProof="1"/>
              <a:t>数据查询</a:t>
            </a:r>
          </a:p>
        </p:txBody>
      </p:sp>
      <p:sp>
        <p:nvSpPr>
          <p:cNvPr id="80" name="矩形 79"/>
          <p:cNvSpPr/>
          <p:nvPr/>
        </p:nvSpPr>
        <p:spPr>
          <a:xfrm>
            <a:off x="5729288" y="1963738"/>
            <a:ext cx="382588" cy="1301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kumimoji="1" lang="zh-CN" altLang="en-US" sz="1600" strike="noStrike" noProof="1"/>
              <a:t>统计管理</a:t>
            </a:r>
          </a:p>
        </p:txBody>
      </p:sp>
      <p:sp>
        <p:nvSpPr>
          <p:cNvPr id="81" name="矩形 80"/>
          <p:cNvSpPr/>
          <p:nvPr/>
        </p:nvSpPr>
        <p:spPr>
          <a:xfrm>
            <a:off x="6305550" y="1968500"/>
            <a:ext cx="382588" cy="13160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kumimoji="1" lang="zh-CN" altLang="en-US" sz="1600" strike="noStrike" noProof="1"/>
              <a:t>资源汇总</a:t>
            </a:r>
          </a:p>
        </p:txBody>
      </p:sp>
      <p:sp>
        <p:nvSpPr>
          <p:cNvPr id="82" name="矩形 81"/>
          <p:cNvSpPr/>
          <p:nvPr/>
        </p:nvSpPr>
        <p:spPr>
          <a:xfrm>
            <a:off x="6883400" y="1968500"/>
            <a:ext cx="382588" cy="13160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kumimoji="1" lang="zh-CN" altLang="en-US" sz="1600" strike="noStrike" noProof="1"/>
              <a:t>统一分析</a:t>
            </a:r>
          </a:p>
        </p:txBody>
      </p:sp>
      <p:sp>
        <p:nvSpPr>
          <p:cNvPr id="83" name="矩形 82"/>
          <p:cNvSpPr/>
          <p:nvPr/>
        </p:nvSpPr>
        <p:spPr>
          <a:xfrm>
            <a:off x="7469188" y="1962150"/>
            <a:ext cx="382588" cy="13160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kumimoji="1" lang="zh-CN" altLang="en-US" sz="1600" strike="noStrike" noProof="1"/>
              <a:t>报表管理</a:t>
            </a:r>
          </a:p>
        </p:txBody>
      </p:sp>
      <p:sp>
        <p:nvSpPr>
          <p:cNvPr id="84" name="矩形 83"/>
          <p:cNvSpPr/>
          <p:nvPr/>
        </p:nvSpPr>
        <p:spPr>
          <a:xfrm>
            <a:off x="8047038" y="1962150"/>
            <a:ext cx="382588" cy="13160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kumimoji="1" lang="zh-CN" altLang="en-US" sz="1600" strike="noStrike" noProof="1"/>
              <a:t>预测预警</a:t>
            </a:r>
          </a:p>
        </p:txBody>
      </p:sp>
      <p:sp>
        <p:nvSpPr>
          <p:cNvPr id="85" name="矩形 84"/>
          <p:cNvSpPr/>
          <p:nvPr/>
        </p:nvSpPr>
        <p:spPr>
          <a:xfrm>
            <a:off x="8628063" y="1962150"/>
            <a:ext cx="382588" cy="13160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kumimoji="1" lang="zh-CN" altLang="en-US" sz="1600" strike="noStrike" noProof="1"/>
              <a:t>决策支持</a:t>
            </a:r>
          </a:p>
        </p:txBody>
      </p:sp>
      <p:sp>
        <p:nvSpPr>
          <p:cNvPr id="20500" name="文本框 6"/>
          <p:cNvSpPr txBox="1"/>
          <p:nvPr/>
        </p:nvSpPr>
        <p:spPr>
          <a:xfrm>
            <a:off x="6083300" y="1498600"/>
            <a:ext cx="2214563" cy="3984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dirty="0">
                <a:latin typeface="等线" panose="02010600030101010101" charset="-122"/>
                <a:ea typeface="等线" panose="02010600030101010101" charset="-122"/>
              </a:rPr>
              <a:t>大数据分析与展现</a:t>
            </a:r>
          </a:p>
        </p:txBody>
      </p:sp>
      <p:sp>
        <p:nvSpPr>
          <p:cNvPr id="9" name="矩形 8"/>
          <p:cNvSpPr/>
          <p:nvPr/>
        </p:nvSpPr>
        <p:spPr>
          <a:xfrm>
            <a:off x="10625138" y="1376363"/>
            <a:ext cx="1392238" cy="22336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kumimoji="1" lang="zh-CN" altLang="en-US" strike="noStrike" noProof="1"/>
              <a:t>数据仓库</a:t>
            </a:r>
          </a:p>
        </p:txBody>
      </p:sp>
      <p:sp>
        <p:nvSpPr>
          <p:cNvPr id="92" name="矩形 91"/>
          <p:cNvSpPr/>
          <p:nvPr/>
        </p:nvSpPr>
        <p:spPr>
          <a:xfrm>
            <a:off x="5033963" y="4238625"/>
            <a:ext cx="1974850" cy="2324100"/>
          </a:xfrm>
          <a:prstGeom prst="rect">
            <a:avLst/>
          </a:prstGeom>
          <a:noFill/>
          <a:ln>
            <a:solidFill>
              <a:srgbClr val="116CB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60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8645525" y="4238625"/>
            <a:ext cx="3413125" cy="2324100"/>
          </a:xfrm>
          <a:prstGeom prst="rect">
            <a:avLst/>
          </a:prstGeom>
          <a:noFill/>
          <a:ln>
            <a:solidFill>
              <a:srgbClr val="116CB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60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504" name="文本框 104"/>
          <p:cNvSpPr txBox="1"/>
          <p:nvPr/>
        </p:nvSpPr>
        <p:spPr>
          <a:xfrm>
            <a:off x="9548813" y="4379913"/>
            <a:ext cx="1706562" cy="3984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dirty="0">
                <a:latin typeface="等线" panose="02010600030101010101" charset="-122"/>
                <a:ea typeface="等线" panose="02010600030101010101" charset="-122"/>
              </a:rPr>
              <a:t>数据采集管理</a:t>
            </a:r>
          </a:p>
        </p:txBody>
      </p:sp>
      <p:sp>
        <p:nvSpPr>
          <p:cNvPr id="106" name="矩形 105"/>
          <p:cNvSpPr/>
          <p:nvPr/>
        </p:nvSpPr>
        <p:spPr>
          <a:xfrm>
            <a:off x="8866188" y="4865688"/>
            <a:ext cx="460375" cy="15605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600" strike="noStrike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采集接口管理</a:t>
            </a:r>
          </a:p>
        </p:txBody>
      </p:sp>
      <p:sp>
        <p:nvSpPr>
          <p:cNvPr id="108" name="矩形 107"/>
          <p:cNvSpPr/>
          <p:nvPr/>
        </p:nvSpPr>
        <p:spPr>
          <a:xfrm>
            <a:off x="9701213" y="4865688"/>
            <a:ext cx="461963" cy="15605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600" strike="noStrike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采集模板定制</a:t>
            </a:r>
          </a:p>
        </p:txBody>
      </p:sp>
      <p:sp>
        <p:nvSpPr>
          <p:cNvPr id="109" name="矩形 108"/>
          <p:cNvSpPr/>
          <p:nvPr/>
        </p:nvSpPr>
        <p:spPr>
          <a:xfrm>
            <a:off x="10541000" y="4865688"/>
            <a:ext cx="460375" cy="15605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600" strike="noStrike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采集资源审核</a:t>
            </a:r>
          </a:p>
        </p:txBody>
      </p:sp>
      <p:sp>
        <p:nvSpPr>
          <p:cNvPr id="110" name="矩形 109"/>
          <p:cNvSpPr/>
          <p:nvPr/>
        </p:nvSpPr>
        <p:spPr>
          <a:xfrm>
            <a:off x="11356975" y="4865688"/>
            <a:ext cx="460375" cy="15605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600" strike="noStrike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数据处理分析</a:t>
            </a:r>
          </a:p>
        </p:txBody>
      </p:sp>
      <p:sp>
        <p:nvSpPr>
          <p:cNvPr id="13" name="椭圆 12"/>
          <p:cNvSpPr/>
          <p:nvPr/>
        </p:nvSpPr>
        <p:spPr>
          <a:xfrm>
            <a:off x="5266055" y="5203089"/>
            <a:ext cx="1560821" cy="1162763"/>
          </a:xfrm>
          <a:prstGeom prst="ellipse">
            <a:avLst/>
          </a:prstGeom>
          <a:scene3d>
            <a:camera prst="orthographicFront">
              <a:rot lat="16872000" lon="0" rev="0"/>
            </a:camera>
            <a:lightRig rig="threePt" dir="t"/>
          </a:scene3d>
          <a:sp3d extrusionH="5080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kumimoji="1" lang="zh-CN" altLang="en-US" sz="1600" strike="noStrike" noProof="1"/>
          </a:p>
        </p:txBody>
      </p:sp>
      <p:sp>
        <p:nvSpPr>
          <p:cNvPr id="20510" name="文本框 111"/>
          <p:cNvSpPr txBox="1"/>
          <p:nvPr/>
        </p:nvSpPr>
        <p:spPr>
          <a:xfrm>
            <a:off x="5281613" y="5937250"/>
            <a:ext cx="1401762" cy="3381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</a:rPr>
              <a:t>非结构性数据</a:t>
            </a:r>
          </a:p>
        </p:txBody>
      </p:sp>
      <p:sp>
        <p:nvSpPr>
          <p:cNvPr id="113" name="矩形 112"/>
          <p:cNvSpPr/>
          <p:nvPr/>
        </p:nvSpPr>
        <p:spPr>
          <a:xfrm>
            <a:off x="336550" y="4276725"/>
            <a:ext cx="1406525" cy="2111375"/>
          </a:xfrm>
          <a:prstGeom prst="rect">
            <a:avLst/>
          </a:prstGeom>
          <a:noFill/>
          <a:ln>
            <a:solidFill>
              <a:srgbClr val="116CB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60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430213" y="4876800"/>
            <a:ext cx="1216025" cy="4587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kumimoji="1" lang="zh-CN" altLang="en-US" sz="1600" strike="noStrike" noProof="1"/>
              <a:t>业务系统</a:t>
            </a:r>
          </a:p>
        </p:txBody>
      </p:sp>
      <p:sp>
        <p:nvSpPr>
          <p:cNvPr id="115" name="矩形 114"/>
          <p:cNvSpPr/>
          <p:nvPr/>
        </p:nvSpPr>
        <p:spPr>
          <a:xfrm>
            <a:off x="427038" y="5576888"/>
            <a:ext cx="1217613" cy="5048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kumimoji="1" lang="zh-CN" altLang="en-US" sz="1600" strike="noStrike" noProof="1"/>
              <a:t>智能硬件</a:t>
            </a:r>
          </a:p>
        </p:txBody>
      </p:sp>
      <p:sp>
        <p:nvSpPr>
          <p:cNvPr id="117" name="右箭头 116"/>
          <p:cNvSpPr/>
          <p:nvPr/>
        </p:nvSpPr>
        <p:spPr>
          <a:xfrm>
            <a:off x="3714750" y="5221288"/>
            <a:ext cx="919163" cy="4746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kumimoji="1" lang="zh-CN" altLang="en-US" sz="1600" strike="noStrike" noProof="1"/>
          </a:p>
        </p:txBody>
      </p:sp>
      <p:sp>
        <p:nvSpPr>
          <p:cNvPr id="118" name="矩形 117"/>
          <p:cNvSpPr/>
          <p:nvPr/>
        </p:nvSpPr>
        <p:spPr>
          <a:xfrm>
            <a:off x="2830513" y="4176713"/>
            <a:ext cx="811213" cy="2540000"/>
          </a:xfrm>
          <a:prstGeom prst="rect">
            <a:avLst/>
          </a:prstGeom>
          <a:noFill/>
          <a:ln>
            <a:solidFill>
              <a:srgbClr val="116CB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60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2984500" y="4314825"/>
            <a:ext cx="508000" cy="2263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kumimoji="1" lang="zh-CN" altLang="en-US" sz="1600" strike="noStrike" noProof="1"/>
              <a:t>校园数据采集系统</a:t>
            </a:r>
          </a:p>
        </p:txBody>
      </p:sp>
      <p:sp>
        <p:nvSpPr>
          <p:cNvPr id="121" name="椭圆 120"/>
          <p:cNvSpPr/>
          <p:nvPr/>
        </p:nvSpPr>
        <p:spPr>
          <a:xfrm>
            <a:off x="5250755" y="4331013"/>
            <a:ext cx="1560821" cy="1162764"/>
          </a:xfrm>
          <a:prstGeom prst="ellipse">
            <a:avLst/>
          </a:prstGeom>
          <a:scene3d>
            <a:camera prst="orthographicFront">
              <a:rot lat="16872000" lon="0" rev="0"/>
            </a:camera>
            <a:lightRig rig="threePt" dir="t"/>
          </a:scene3d>
          <a:sp3d extrusionH="5080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kumimoji="1" lang="zh-CN" altLang="en-US" sz="1600" strike="noStrike" noProof="1"/>
          </a:p>
        </p:txBody>
      </p:sp>
      <p:sp>
        <p:nvSpPr>
          <p:cNvPr id="20518" name="文本框 121"/>
          <p:cNvSpPr txBox="1"/>
          <p:nvPr/>
        </p:nvSpPr>
        <p:spPr>
          <a:xfrm>
            <a:off x="5387975" y="5065713"/>
            <a:ext cx="1200150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</a:rPr>
              <a:t>结构性数据</a:t>
            </a:r>
          </a:p>
        </p:txBody>
      </p:sp>
      <p:sp>
        <p:nvSpPr>
          <p:cNvPr id="20519" name="文本框 122"/>
          <p:cNvSpPr txBox="1"/>
          <p:nvPr/>
        </p:nvSpPr>
        <p:spPr>
          <a:xfrm>
            <a:off x="5472113" y="4314825"/>
            <a:ext cx="1198562" cy="3984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dirty="0">
                <a:latin typeface="等线" panose="02010600030101010101" charset="-122"/>
                <a:ea typeface="等线" panose="02010600030101010101" charset="-122"/>
              </a:rPr>
              <a:t>校园数据</a:t>
            </a:r>
          </a:p>
        </p:txBody>
      </p:sp>
      <p:sp>
        <p:nvSpPr>
          <p:cNvPr id="20520" name="文本框 123"/>
          <p:cNvSpPr txBox="1"/>
          <p:nvPr/>
        </p:nvSpPr>
        <p:spPr>
          <a:xfrm>
            <a:off x="488950" y="4376738"/>
            <a:ext cx="1198563" cy="3984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dirty="0">
                <a:latin typeface="等线" panose="02010600030101010101" charset="-122"/>
                <a:ea typeface="等线" panose="02010600030101010101" charset="-122"/>
              </a:rPr>
              <a:t>校园应用</a:t>
            </a:r>
          </a:p>
        </p:txBody>
      </p:sp>
      <p:sp>
        <p:nvSpPr>
          <p:cNvPr id="6" name="矩形 5"/>
          <p:cNvSpPr/>
          <p:nvPr/>
        </p:nvSpPr>
        <p:spPr>
          <a:xfrm>
            <a:off x="4759325" y="1254125"/>
            <a:ext cx="7413625" cy="5462588"/>
          </a:xfrm>
          <a:prstGeom prst="rect">
            <a:avLst/>
          </a:prstGeom>
          <a:noFill/>
          <a:ln>
            <a:solidFill>
              <a:srgbClr val="116CB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60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661275" y="3654425"/>
            <a:ext cx="1392238" cy="4254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kumimoji="1" lang="zh-CN" altLang="en-US" sz="1600" strike="noStrike" noProof="1"/>
              <a:t>区县云平台</a:t>
            </a:r>
          </a:p>
        </p:txBody>
      </p:sp>
      <p:sp>
        <p:nvSpPr>
          <p:cNvPr id="4" name="右箭头 3"/>
          <p:cNvSpPr/>
          <p:nvPr/>
        </p:nvSpPr>
        <p:spPr>
          <a:xfrm>
            <a:off x="1849438" y="5221288"/>
            <a:ext cx="917575" cy="4746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kumimoji="1" lang="zh-CN" altLang="en-US" sz="1600" strike="noStrike" noProof="1"/>
          </a:p>
        </p:txBody>
      </p:sp>
      <p:sp>
        <p:nvSpPr>
          <p:cNvPr id="14" name="右箭头 13"/>
          <p:cNvSpPr/>
          <p:nvPr/>
        </p:nvSpPr>
        <p:spPr>
          <a:xfrm>
            <a:off x="7127875" y="5221288"/>
            <a:ext cx="1374775" cy="4746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kumimoji="1" lang="zh-CN" altLang="en-US" sz="1600" strike="noStrike" noProof="1"/>
          </a:p>
        </p:txBody>
      </p:sp>
      <p:sp>
        <p:nvSpPr>
          <p:cNvPr id="16" name="右箭头 15"/>
          <p:cNvSpPr/>
          <p:nvPr/>
        </p:nvSpPr>
        <p:spPr>
          <a:xfrm rot="16200000">
            <a:off x="11287919" y="3652044"/>
            <a:ext cx="541338" cy="4730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kumimoji="1" lang="zh-CN" altLang="en-US" sz="1600" strike="noStrike" noProof="1"/>
          </a:p>
        </p:txBody>
      </p:sp>
      <p:sp>
        <p:nvSpPr>
          <p:cNvPr id="17" name="右箭头 16"/>
          <p:cNvSpPr/>
          <p:nvPr/>
        </p:nvSpPr>
        <p:spPr>
          <a:xfrm rot="10800000">
            <a:off x="9326563" y="2209800"/>
            <a:ext cx="1214438" cy="4730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kumimoji="1" lang="zh-CN" altLang="en-US" sz="1600" strike="noStrike" noProof="1"/>
          </a:p>
        </p:txBody>
      </p:sp>
      <p:sp>
        <p:nvSpPr>
          <p:cNvPr id="19" name="右箭头 18"/>
          <p:cNvSpPr/>
          <p:nvPr/>
        </p:nvSpPr>
        <p:spPr>
          <a:xfrm rot="10800000">
            <a:off x="3714750" y="2257425"/>
            <a:ext cx="992188" cy="4730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kumimoji="1" lang="zh-CN" altLang="en-US" sz="1600" strike="noStrike" noProof="1"/>
          </a:p>
        </p:txBody>
      </p:sp>
      <p:sp>
        <p:nvSpPr>
          <p:cNvPr id="20" name="右箭头 19"/>
          <p:cNvSpPr/>
          <p:nvPr/>
        </p:nvSpPr>
        <p:spPr>
          <a:xfrm rot="10800000">
            <a:off x="1873250" y="2255838"/>
            <a:ext cx="815975" cy="4746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kumimoji="1" lang="zh-CN" altLang="en-US" sz="1600" strike="noStrike" noProof="1"/>
          </a:p>
        </p:txBody>
      </p:sp>
      <p:sp>
        <p:nvSpPr>
          <p:cNvPr id="2" name="燕尾形 48"/>
          <p:cNvSpPr/>
          <p:nvPr/>
        </p:nvSpPr>
        <p:spPr>
          <a:xfrm>
            <a:off x="3617913" y="722313"/>
            <a:ext cx="179388" cy="188913"/>
          </a:xfrm>
          <a:prstGeom prst="chevron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marL="0" lvl="0" indent="0" fontAlgn="auto">
              <a:lnSpc>
                <a:spcPct val="100000"/>
              </a:lnSpc>
            </a:pPr>
            <a:endParaRPr strike="noStrike" noProof="1"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燕尾形 4"/>
          <p:cNvSpPr/>
          <p:nvPr/>
        </p:nvSpPr>
        <p:spPr>
          <a:xfrm>
            <a:off x="3446463" y="720725"/>
            <a:ext cx="179388" cy="190500"/>
          </a:xfrm>
          <a:prstGeom prst="chevron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0" lvl="0" indent="0" fontAlgn="auto">
              <a:lnSpc>
                <a:spcPct val="100000"/>
              </a:lnSpc>
            </a:pPr>
            <a:endParaRPr strike="noStrike" noProof="1"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TextBox 56"/>
          <p:cNvSpPr txBox="1"/>
          <p:nvPr/>
        </p:nvSpPr>
        <p:spPr>
          <a:xfrm>
            <a:off x="3946525" y="584200"/>
            <a:ext cx="47656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2400" b="1" spc="300" noProof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总体逻辑架构</a:t>
            </a:r>
            <a:endParaRPr lang="zh-CN" altLang="en-US" sz="2400" b="1" spc="300" noProof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6"/>
          <p:cNvSpPr txBox="1"/>
          <p:nvPr/>
        </p:nvSpPr>
        <p:spPr>
          <a:xfrm>
            <a:off x="708025" y="555625"/>
            <a:ext cx="3848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2800" b="1" spc="300" noProof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序     </a:t>
            </a:r>
            <a:r>
              <a:rPr lang="zh-CN" altLang="en-US" sz="2400" b="1" spc="300" noProof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标题解读</a:t>
            </a:r>
            <a:endParaRPr lang="zh-CN" altLang="en-US" sz="2800" b="1" spc="300" noProof="1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53975" y="1085850"/>
            <a:ext cx="12299950" cy="1031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8" name="矩形 7"/>
          <p:cNvSpPr/>
          <p:nvPr/>
        </p:nvSpPr>
        <p:spPr>
          <a:xfrm>
            <a:off x="-53975" y="296863"/>
            <a:ext cx="12299950" cy="203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8436" name="文本框 10"/>
          <p:cNvSpPr txBox="1"/>
          <p:nvPr/>
        </p:nvSpPr>
        <p:spPr>
          <a:xfrm>
            <a:off x="301625" y="609600"/>
            <a:ext cx="288925" cy="414338"/>
          </a:xfrm>
          <a:prstGeom prst="rect">
            <a:avLst/>
          </a:prstGeom>
          <a:solidFill>
            <a:srgbClr val="767171">
              <a:alpha val="64000"/>
            </a:srgbClr>
          </a:solidFill>
          <a:ln w="9525">
            <a:noFill/>
          </a:ln>
        </p:spPr>
        <p:txBody>
          <a:bodyPr lIns="91430" tIns="45716" rIns="91430" bIns="45716" anchor="t">
            <a:spAutoFit/>
          </a:bodyPr>
          <a:lstStyle/>
          <a:p>
            <a:pPr defTabSz="1065530"/>
            <a:endParaRPr lang="zh-CN" altLang="en-US" dirty="0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53975" y="6221413"/>
            <a:ext cx="12299950" cy="1031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4" name="文本框 3"/>
          <p:cNvSpPr txBox="1"/>
          <p:nvPr/>
        </p:nvSpPr>
        <p:spPr>
          <a:xfrm>
            <a:off x="129540" y="1347470"/>
            <a:ext cx="119329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800" b="1" kern="25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基于</a:t>
            </a:r>
            <a:r>
              <a:rPr lang="zh-CN" altLang="en-US" sz="2800" b="1" kern="25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物联网</a:t>
            </a:r>
            <a:r>
              <a:rPr lang="zh-CN" altLang="en-US" sz="2800" b="1" kern="25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的</a:t>
            </a:r>
            <a:r>
              <a:rPr lang="en-US" altLang="zh-CN" sz="2800" b="1" kern="25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XX</a:t>
            </a:r>
            <a:r>
              <a:rPr lang="zh-CN" altLang="en-US" sz="2800" b="1" kern="25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市</a:t>
            </a:r>
            <a:r>
              <a:rPr lang="zh-CN" altLang="en-US" sz="2800" b="1" kern="25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互联网+</a:t>
            </a:r>
            <a:r>
              <a:rPr lang="zh-CN" altLang="en-US" sz="2800" b="1" kern="25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智慧教育</a:t>
            </a:r>
            <a:r>
              <a:rPr lang="zh-CN" altLang="en-US" sz="2800" b="1" kern="25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私有云 大数据</a:t>
            </a:r>
            <a:r>
              <a:rPr lang="zh-CN" altLang="en-US" sz="2800" b="1" kern="25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平台管理系统</a:t>
            </a:r>
          </a:p>
        </p:txBody>
      </p:sp>
      <p:sp>
        <p:nvSpPr>
          <p:cNvPr id="53" name="AutoShape 8"/>
          <p:cNvSpPr/>
          <p:nvPr/>
        </p:nvSpPr>
        <p:spPr bwMode="auto">
          <a:xfrm>
            <a:off x="8197913" y="4053465"/>
            <a:ext cx="3372034" cy="234964"/>
          </a:xfrm>
          <a:prstGeom prst="roundRect">
            <a:avLst>
              <a:gd name="adj" fmla="val 50000"/>
            </a:avLst>
          </a:prstGeom>
          <a:solidFill>
            <a:srgbClr val="F9B439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5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4" name="AutoShape 9"/>
          <p:cNvSpPr/>
          <p:nvPr/>
        </p:nvSpPr>
        <p:spPr bwMode="auto">
          <a:xfrm>
            <a:off x="5666088" y="4055610"/>
            <a:ext cx="3222311" cy="234495"/>
          </a:xfrm>
          <a:prstGeom prst="roundRect">
            <a:avLst>
              <a:gd name="adj" fmla="val 50000"/>
            </a:avLst>
          </a:prstGeom>
          <a:solidFill>
            <a:srgbClr val="E5583A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5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5" name="AutoShape 10"/>
          <p:cNvSpPr/>
          <p:nvPr/>
        </p:nvSpPr>
        <p:spPr bwMode="auto">
          <a:xfrm>
            <a:off x="3115042" y="4053465"/>
            <a:ext cx="2988972" cy="235997"/>
          </a:xfrm>
          <a:prstGeom prst="roundRect">
            <a:avLst>
              <a:gd name="adj" fmla="val 50000"/>
            </a:avLst>
          </a:prstGeom>
          <a:solidFill>
            <a:srgbClr val="46A4DB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5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6" name="AutoShape 11"/>
          <p:cNvSpPr/>
          <p:nvPr/>
        </p:nvSpPr>
        <p:spPr bwMode="auto">
          <a:xfrm>
            <a:off x="792718" y="4053465"/>
            <a:ext cx="2713953" cy="237673"/>
          </a:xfrm>
          <a:prstGeom prst="roundRect">
            <a:avLst>
              <a:gd name="adj" fmla="val 50000"/>
            </a:avLst>
          </a:prstGeom>
          <a:solidFill>
            <a:srgbClr val="81B94F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5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cs typeface="Gill Sans" charset="0"/>
              <a:sym typeface="Gill Sans" charset="0"/>
            </a:endParaRPr>
          </a:p>
        </p:txBody>
      </p:sp>
      <p:grpSp>
        <p:nvGrpSpPr>
          <p:cNvPr id="7" name="Group 85"/>
          <p:cNvGrpSpPr/>
          <p:nvPr/>
        </p:nvGrpSpPr>
        <p:grpSpPr>
          <a:xfrm>
            <a:off x="740463" y="3904300"/>
            <a:ext cx="524048" cy="533451"/>
            <a:chOff x="2255370" y="6982392"/>
            <a:chExt cx="960187" cy="960436"/>
          </a:xfrm>
        </p:grpSpPr>
        <p:sp>
          <p:nvSpPr>
            <p:cNvPr id="58" name="AutoShape 13"/>
            <p:cNvSpPr/>
            <p:nvPr/>
          </p:nvSpPr>
          <p:spPr bwMode="auto">
            <a:xfrm>
              <a:off x="2255370" y="6982392"/>
              <a:ext cx="960187" cy="960436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81B94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5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59" name="AutoShape 14"/>
            <p:cNvSpPr/>
            <p:nvPr/>
          </p:nvSpPr>
          <p:spPr bwMode="auto">
            <a:xfrm>
              <a:off x="2550688" y="7255500"/>
              <a:ext cx="414109" cy="414214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ysClr val="window" lastClr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5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9" name="Group 88"/>
          <p:cNvGrpSpPr/>
          <p:nvPr/>
        </p:nvGrpSpPr>
        <p:grpSpPr>
          <a:xfrm>
            <a:off x="8578474" y="3904300"/>
            <a:ext cx="524048" cy="533451"/>
            <a:chOff x="17184419" y="6982392"/>
            <a:chExt cx="960187" cy="960436"/>
          </a:xfrm>
        </p:grpSpPr>
        <p:sp>
          <p:nvSpPr>
            <p:cNvPr id="61" name="AutoShape 16"/>
            <p:cNvSpPr/>
            <p:nvPr/>
          </p:nvSpPr>
          <p:spPr bwMode="auto">
            <a:xfrm>
              <a:off x="17184419" y="6982392"/>
              <a:ext cx="960187" cy="960436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9B439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5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62" name="AutoShape 17"/>
            <p:cNvSpPr/>
            <p:nvPr/>
          </p:nvSpPr>
          <p:spPr bwMode="auto">
            <a:xfrm>
              <a:off x="17457458" y="7255500"/>
              <a:ext cx="414109" cy="414214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ysClr val="window" lastClr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5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10" name="Group 86"/>
          <p:cNvGrpSpPr/>
          <p:nvPr/>
        </p:nvGrpSpPr>
        <p:grpSpPr>
          <a:xfrm>
            <a:off x="3272770" y="3904300"/>
            <a:ext cx="524048" cy="533451"/>
            <a:chOff x="7222994" y="6982392"/>
            <a:chExt cx="960187" cy="960436"/>
          </a:xfrm>
        </p:grpSpPr>
        <p:sp>
          <p:nvSpPr>
            <p:cNvPr id="64" name="AutoShape 19"/>
            <p:cNvSpPr/>
            <p:nvPr/>
          </p:nvSpPr>
          <p:spPr bwMode="auto">
            <a:xfrm>
              <a:off x="7222994" y="6982392"/>
              <a:ext cx="960187" cy="960436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46A4DB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5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65" name="AutoShape 20"/>
            <p:cNvSpPr/>
            <p:nvPr/>
          </p:nvSpPr>
          <p:spPr bwMode="auto">
            <a:xfrm>
              <a:off x="7496033" y="7255500"/>
              <a:ext cx="414109" cy="414214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ysClr val="window" lastClr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5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11" name="Group 87"/>
          <p:cNvGrpSpPr/>
          <p:nvPr/>
        </p:nvGrpSpPr>
        <p:grpSpPr>
          <a:xfrm>
            <a:off x="6000342" y="3904300"/>
            <a:ext cx="522806" cy="533451"/>
            <a:chOff x="12255091" y="6982392"/>
            <a:chExt cx="957910" cy="960436"/>
          </a:xfrm>
        </p:grpSpPr>
        <p:sp>
          <p:nvSpPr>
            <p:cNvPr id="67" name="AutoShape 28"/>
            <p:cNvSpPr/>
            <p:nvPr/>
          </p:nvSpPr>
          <p:spPr bwMode="auto">
            <a:xfrm>
              <a:off x="12255091" y="6982392"/>
              <a:ext cx="957910" cy="960436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E5583A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5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68" name="AutoShape 29"/>
            <p:cNvSpPr/>
            <p:nvPr/>
          </p:nvSpPr>
          <p:spPr bwMode="auto">
            <a:xfrm>
              <a:off x="12525854" y="7255500"/>
              <a:ext cx="416385" cy="414214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ysClr val="window" lastClr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5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sp>
        <p:nvSpPr>
          <p:cNvPr id="69" name="AutoShape 54"/>
          <p:cNvSpPr/>
          <p:nvPr/>
        </p:nvSpPr>
        <p:spPr bwMode="auto">
          <a:xfrm rot="21599989">
            <a:off x="866803" y="3672269"/>
            <a:ext cx="271986" cy="18516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599"/>
                </a:moveTo>
                <a:cubicBezTo>
                  <a:pt x="969" y="21599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600" y="18480"/>
                  <a:pt x="21600" y="19171"/>
                </a:cubicBezTo>
                <a:cubicBezTo>
                  <a:pt x="21600" y="19815"/>
                  <a:pt x="21467" y="20375"/>
                  <a:pt x="21203" y="20870"/>
                </a:cubicBezTo>
                <a:cubicBezTo>
                  <a:pt x="20942" y="21359"/>
                  <a:pt x="20626" y="21599"/>
                  <a:pt x="20263" y="21599"/>
                </a:cubicBezTo>
                <a:lnTo>
                  <a:pt x="1336" y="21599"/>
                </a:lnTo>
                <a:close/>
              </a:path>
            </a:pathLst>
          </a:custGeom>
          <a:solidFill>
            <a:srgbClr val="81B94F"/>
          </a:solidFill>
          <a:ln>
            <a:noFill/>
          </a:ln>
          <a:effectLst/>
        </p:spPr>
        <p:txBody>
          <a:bodyPr lIns="38092" tIns="38092" rIns="38092" bIns="38092" anchor="ctr"/>
          <a:lstStyle/>
          <a:p>
            <a:pPr marL="0" marR="0" lvl="0" indent="0" defTabSz="4565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3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0" name="AutoShape 55"/>
          <p:cNvSpPr/>
          <p:nvPr/>
        </p:nvSpPr>
        <p:spPr bwMode="auto">
          <a:xfrm rot="21599989">
            <a:off x="6119704" y="3672269"/>
            <a:ext cx="272853" cy="18516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599"/>
                </a:moveTo>
                <a:cubicBezTo>
                  <a:pt x="969" y="21599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600" y="18480"/>
                  <a:pt x="21600" y="19171"/>
                </a:cubicBezTo>
                <a:cubicBezTo>
                  <a:pt x="21600" y="19815"/>
                  <a:pt x="21467" y="20375"/>
                  <a:pt x="21203" y="20870"/>
                </a:cubicBezTo>
                <a:cubicBezTo>
                  <a:pt x="20942" y="21359"/>
                  <a:pt x="20626" y="21599"/>
                  <a:pt x="20263" y="21599"/>
                </a:cubicBezTo>
                <a:lnTo>
                  <a:pt x="1336" y="21599"/>
                </a:lnTo>
                <a:close/>
              </a:path>
            </a:pathLst>
          </a:custGeom>
          <a:solidFill>
            <a:srgbClr val="E5583A"/>
          </a:solidFill>
          <a:ln>
            <a:noFill/>
          </a:ln>
          <a:effectLst/>
        </p:spPr>
        <p:txBody>
          <a:bodyPr lIns="38092" tIns="38092" rIns="38092" bIns="38092" anchor="ctr"/>
          <a:lstStyle/>
          <a:p>
            <a:pPr marL="0" marR="0" lvl="0" indent="0" defTabSz="4565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3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1" name="AutoShape 59"/>
          <p:cNvSpPr/>
          <p:nvPr/>
        </p:nvSpPr>
        <p:spPr bwMode="auto">
          <a:xfrm rot="10799989">
            <a:off x="8709905" y="4493959"/>
            <a:ext cx="272853" cy="18516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599"/>
                </a:moveTo>
                <a:cubicBezTo>
                  <a:pt x="969" y="21599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600" y="18480"/>
                  <a:pt x="21600" y="19171"/>
                </a:cubicBezTo>
                <a:cubicBezTo>
                  <a:pt x="21600" y="19815"/>
                  <a:pt x="21467" y="20375"/>
                  <a:pt x="21203" y="20870"/>
                </a:cubicBezTo>
                <a:cubicBezTo>
                  <a:pt x="20942" y="21359"/>
                  <a:pt x="20626" y="21599"/>
                  <a:pt x="20263" y="21599"/>
                </a:cubicBezTo>
                <a:lnTo>
                  <a:pt x="1336" y="21599"/>
                </a:lnTo>
                <a:close/>
              </a:path>
            </a:pathLst>
          </a:custGeom>
          <a:solidFill>
            <a:srgbClr val="F9B439"/>
          </a:solidFill>
          <a:ln>
            <a:noFill/>
          </a:ln>
          <a:effectLst/>
        </p:spPr>
        <p:txBody>
          <a:bodyPr lIns="38092" tIns="38092" rIns="38092" bIns="38092" anchor="ctr"/>
          <a:lstStyle/>
          <a:p>
            <a:pPr marL="0" marR="0" lvl="0" indent="0" defTabSz="4565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3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2" name="AutoShape 60"/>
          <p:cNvSpPr/>
          <p:nvPr/>
        </p:nvSpPr>
        <p:spPr bwMode="auto">
          <a:xfrm rot="10799989">
            <a:off x="3399673" y="4493959"/>
            <a:ext cx="272853" cy="18516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599"/>
                </a:moveTo>
                <a:cubicBezTo>
                  <a:pt x="969" y="21599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600" y="18480"/>
                  <a:pt x="21600" y="19171"/>
                </a:cubicBezTo>
                <a:cubicBezTo>
                  <a:pt x="21600" y="19815"/>
                  <a:pt x="21467" y="20375"/>
                  <a:pt x="21203" y="20870"/>
                </a:cubicBezTo>
                <a:cubicBezTo>
                  <a:pt x="20942" y="21359"/>
                  <a:pt x="20626" y="21599"/>
                  <a:pt x="20263" y="21599"/>
                </a:cubicBezTo>
                <a:lnTo>
                  <a:pt x="1336" y="21599"/>
                </a:lnTo>
                <a:close/>
              </a:path>
            </a:pathLst>
          </a:custGeom>
          <a:solidFill>
            <a:srgbClr val="46A4DB"/>
          </a:solidFill>
          <a:ln>
            <a:noFill/>
          </a:ln>
          <a:effectLst/>
        </p:spPr>
        <p:txBody>
          <a:bodyPr lIns="38092" tIns="38092" rIns="38092" bIns="38092" anchor="ctr"/>
          <a:lstStyle/>
          <a:p>
            <a:pPr marL="0" marR="0" lvl="0" indent="0" defTabSz="4565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3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cs typeface="Gill Sans" charset="0"/>
              <a:sym typeface="Gill Sans" charset="0"/>
            </a:endParaRPr>
          </a:p>
        </p:txBody>
      </p:sp>
      <p:grpSp>
        <p:nvGrpSpPr>
          <p:cNvPr id="12" name="Group 43"/>
          <p:cNvGrpSpPr/>
          <p:nvPr/>
        </p:nvGrpSpPr>
        <p:grpSpPr>
          <a:xfrm rot="5400000">
            <a:off x="392446" y="2922037"/>
            <a:ext cx="1218916" cy="133048"/>
            <a:chOff x="2057400" y="2800350"/>
            <a:chExt cx="822960" cy="91440"/>
          </a:xfrm>
        </p:grpSpPr>
        <p:sp>
          <p:nvSpPr>
            <p:cNvPr id="74" name="Oval 44"/>
            <p:cNvSpPr/>
            <p:nvPr/>
          </p:nvSpPr>
          <p:spPr>
            <a:xfrm rot="5400000">
              <a:off x="2057400" y="2800350"/>
              <a:ext cx="91440" cy="91440"/>
            </a:xfrm>
            <a:prstGeom prst="ellipse">
              <a:avLst/>
            </a:prstGeom>
            <a:solidFill>
              <a:srgbClr val="81B94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x-none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cxnSp>
          <p:nvCxnSpPr>
            <p:cNvPr id="75" name="Straight Connector 45"/>
            <p:cNvCxnSpPr/>
            <p:nvPr/>
          </p:nvCxnSpPr>
          <p:spPr>
            <a:xfrm flipV="1">
              <a:off x="2148840" y="2846070"/>
              <a:ext cx="731520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dash"/>
              <a:miter lim="800000"/>
            </a:ln>
            <a:effectLst/>
          </p:spPr>
        </p:cxnSp>
      </p:grpSp>
      <p:sp>
        <p:nvSpPr>
          <p:cNvPr id="76" name="Rectangle 52"/>
          <p:cNvSpPr/>
          <p:nvPr/>
        </p:nvSpPr>
        <p:spPr>
          <a:xfrm>
            <a:off x="1075587" y="2241164"/>
            <a:ext cx="958376" cy="413672"/>
          </a:xfrm>
          <a:prstGeom prst="rect">
            <a:avLst/>
          </a:prstGeom>
        </p:spPr>
        <p:txBody>
          <a:bodyPr wrap="none" lIns="219419" tIns="109710" rIns="219419" bIns="10971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ato Regular"/>
                <a:ea typeface="Open Sans Light" panose="020B0306030504020204" pitchFamily="34" charset="0"/>
                <a:cs typeface="Lato Regular"/>
              </a:rPr>
              <a:t>物联网</a:t>
            </a:r>
            <a:endParaRPr kumimoji="0" lang="en-US" sz="3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ato Regular"/>
              <a:ea typeface="Open Sans Light" panose="020B0306030504020204" pitchFamily="34" charset="0"/>
              <a:cs typeface="Lato Regular"/>
            </a:endParaRPr>
          </a:p>
        </p:txBody>
      </p:sp>
      <p:grpSp>
        <p:nvGrpSpPr>
          <p:cNvPr id="16" name="Group 68"/>
          <p:cNvGrpSpPr/>
          <p:nvPr/>
        </p:nvGrpSpPr>
        <p:grpSpPr>
          <a:xfrm rot="16200000">
            <a:off x="8236985" y="5273333"/>
            <a:ext cx="1218916" cy="133048"/>
            <a:chOff x="2057400" y="2800350"/>
            <a:chExt cx="822960" cy="91440"/>
          </a:xfrm>
        </p:grpSpPr>
        <p:sp>
          <p:nvSpPr>
            <p:cNvPr id="88" name="Oval 69"/>
            <p:cNvSpPr/>
            <p:nvPr/>
          </p:nvSpPr>
          <p:spPr>
            <a:xfrm rot="5400000">
              <a:off x="2057400" y="2800350"/>
              <a:ext cx="91440" cy="91440"/>
            </a:xfrm>
            <a:prstGeom prst="ellipse">
              <a:avLst/>
            </a:prstGeom>
            <a:solidFill>
              <a:srgbClr val="F9B43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x-none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cxnSp>
          <p:nvCxnSpPr>
            <p:cNvPr id="89" name="Straight Connector 70"/>
            <p:cNvCxnSpPr/>
            <p:nvPr/>
          </p:nvCxnSpPr>
          <p:spPr>
            <a:xfrm flipV="1">
              <a:off x="2148840" y="2846070"/>
              <a:ext cx="731520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dash"/>
              <a:miter lim="800000"/>
            </a:ln>
            <a:effectLst/>
          </p:spPr>
        </p:cxnSp>
      </p:grpSp>
      <p:grpSp>
        <p:nvGrpSpPr>
          <p:cNvPr id="17" name="Group 71"/>
          <p:cNvGrpSpPr/>
          <p:nvPr/>
        </p:nvGrpSpPr>
        <p:grpSpPr>
          <a:xfrm rot="16200000">
            <a:off x="2935338" y="5272150"/>
            <a:ext cx="1218916" cy="133048"/>
            <a:chOff x="2057400" y="2800350"/>
            <a:chExt cx="822960" cy="91440"/>
          </a:xfrm>
        </p:grpSpPr>
        <p:sp>
          <p:nvSpPr>
            <p:cNvPr id="91" name="Oval 72"/>
            <p:cNvSpPr/>
            <p:nvPr/>
          </p:nvSpPr>
          <p:spPr>
            <a:xfrm rot="5400000">
              <a:off x="2057400" y="2800350"/>
              <a:ext cx="91440" cy="91440"/>
            </a:xfrm>
            <a:prstGeom prst="ellipse">
              <a:avLst/>
            </a:prstGeom>
            <a:solidFill>
              <a:srgbClr val="46A4D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x-none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cxnSp>
          <p:nvCxnSpPr>
            <p:cNvPr id="92" name="Straight Connector 73"/>
            <p:cNvCxnSpPr/>
            <p:nvPr/>
          </p:nvCxnSpPr>
          <p:spPr>
            <a:xfrm flipV="1">
              <a:off x="2148840" y="2846070"/>
              <a:ext cx="731520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dash"/>
              <a:miter lim="800000"/>
            </a:ln>
            <a:effectLst/>
          </p:spPr>
        </p:cxnSp>
      </p:grpSp>
      <p:grpSp>
        <p:nvGrpSpPr>
          <p:cNvPr id="60" name="Group 43"/>
          <p:cNvGrpSpPr/>
          <p:nvPr/>
        </p:nvGrpSpPr>
        <p:grpSpPr>
          <a:xfrm rot="5400000">
            <a:off x="5639361" y="2962470"/>
            <a:ext cx="1218916" cy="133048"/>
            <a:chOff x="2057400" y="2800350"/>
            <a:chExt cx="822960" cy="91440"/>
          </a:xfrm>
        </p:grpSpPr>
        <p:sp>
          <p:nvSpPr>
            <p:cNvPr id="63" name="Oval 44"/>
            <p:cNvSpPr/>
            <p:nvPr/>
          </p:nvSpPr>
          <p:spPr>
            <a:xfrm rot="5400000">
              <a:off x="2057400" y="2800350"/>
              <a:ext cx="91440" cy="91440"/>
            </a:xfrm>
            <a:prstGeom prst="ellipse">
              <a:avLst/>
            </a:prstGeom>
            <a:solidFill>
              <a:srgbClr val="E937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x-none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cxnSp>
          <p:nvCxnSpPr>
            <p:cNvPr id="66" name="Straight Connector 45"/>
            <p:cNvCxnSpPr/>
            <p:nvPr/>
          </p:nvCxnSpPr>
          <p:spPr>
            <a:xfrm flipV="1">
              <a:off x="2148840" y="2846070"/>
              <a:ext cx="731520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dash"/>
              <a:miter lim="800000"/>
            </a:ln>
            <a:effectLst/>
          </p:spPr>
        </p:cxnSp>
      </p:grpSp>
      <p:sp>
        <p:nvSpPr>
          <p:cNvPr id="82" name="TextBox 81"/>
          <p:cNvSpPr txBox="1"/>
          <p:nvPr/>
        </p:nvSpPr>
        <p:spPr>
          <a:xfrm>
            <a:off x="968879" y="2653095"/>
            <a:ext cx="3089942" cy="9325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提供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IT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基础设施的建设及运维服务，保障校园信息枢纽畅通无阻。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通过各种传感器网络 感知校园。</a:t>
            </a:r>
            <a:endParaRPr lang="en-US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87" name="Rectangle 52"/>
          <p:cNvSpPr/>
          <p:nvPr/>
        </p:nvSpPr>
        <p:spPr>
          <a:xfrm>
            <a:off x="934602" y="2138521"/>
            <a:ext cx="2493365" cy="590895"/>
          </a:xfrm>
          <a:prstGeom prst="rect">
            <a:avLst/>
          </a:prstGeom>
        </p:spPr>
        <p:txBody>
          <a:bodyPr wrap="none" lIns="219419" tIns="109710" rIns="219419" bIns="10971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IOT</a:t>
            </a:r>
            <a:r>
              <a:rPr lang="zh-CN" altLang="en-US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（物联网）</a:t>
            </a:r>
            <a:endParaRPr lang="en-US" altLang="en-US" sz="2400" b="1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761839" y="5330993"/>
            <a:ext cx="3245452" cy="93252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逐步对接学校的相关系统，提升校园信息化水平，提高教学质量、管理效率。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97" name="Rectangle 52"/>
          <p:cNvSpPr/>
          <p:nvPr/>
        </p:nvSpPr>
        <p:spPr>
          <a:xfrm>
            <a:off x="3708900" y="4782206"/>
            <a:ext cx="3312160" cy="587375"/>
          </a:xfrm>
          <a:prstGeom prst="rect">
            <a:avLst/>
          </a:prstGeom>
        </p:spPr>
        <p:txBody>
          <a:bodyPr wrap="none" lIns="219419" tIns="109710" rIns="219419" bIns="109710">
            <a:spAutoFit/>
          </a:bodyPr>
          <a:lstStyle/>
          <a:p>
            <a:r>
              <a:rPr lang="zh-CN" altLang="en-US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私有云（校园</a:t>
            </a:r>
            <a:r>
              <a:rPr lang="en-US" altLang="zh-CN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SAAS</a:t>
            </a:r>
            <a:r>
              <a:rPr lang="zh-CN" altLang="en-US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）</a:t>
            </a:r>
            <a:endParaRPr lang="en-US" altLang="zh-CN" sz="2400" b="1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365081" y="2653095"/>
            <a:ext cx="3170807" cy="1169515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通过整合智慧校园应用，为学校管理者、教师、家长、学生提供一站式的移动服务，使其通过移动终端即可处理跟自己相关的各类事务。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99" name="Rectangle 52"/>
          <p:cNvSpPr/>
          <p:nvPr/>
        </p:nvSpPr>
        <p:spPr>
          <a:xfrm>
            <a:off x="6312145" y="2138521"/>
            <a:ext cx="3697605" cy="587375"/>
          </a:xfrm>
          <a:prstGeom prst="rect">
            <a:avLst/>
          </a:prstGeom>
        </p:spPr>
        <p:txBody>
          <a:bodyPr wrap="none" lIns="219419" tIns="109710" rIns="219419" bIns="109710">
            <a:spAutoFit/>
          </a:bodyPr>
          <a:lstStyle/>
          <a:p>
            <a:pPr algn="l"/>
            <a:r>
              <a:rPr lang="zh-CN" altLang="en-US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互联网</a:t>
            </a:r>
            <a:r>
              <a:rPr lang="en-US" altLang="zh-CN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+</a:t>
            </a:r>
            <a:r>
              <a:rPr lang="zh-CN" altLang="en-US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（移动互联网）</a:t>
            </a:r>
            <a:endParaRPr lang="en-US" altLang="zh-CN" sz="2400" b="1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8940165" y="5330825"/>
            <a:ext cx="3128010" cy="45466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数据分析、决策辅助、预警</a:t>
            </a:r>
          </a:p>
        </p:txBody>
      </p:sp>
      <p:sp>
        <p:nvSpPr>
          <p:cNvPr id="101" name="Rectangle 52"/>
          <p:cNvSpPr/>
          <p:nvPr/>
        </p:nvSpPr>
        <p:spPr>
          <a:xfrm>
            <a:off x="8887390" y="4782206"/>
            <a:ext cx="1366453" cy="590895"/>
          </a:xfrm>
          <a:prstGeom prst="rect">
            <a:avLst/>
          </a:prstGeom>
        </p:spPr>
        <p:txBody>
          <a:bodyPr wrap="none" lIns="219419" tIns="109710" rIns="219419" bIns="10971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大数据</a:t>
            </a:r>
            <a:endParaRPr lang="en-US" altLang="en-US" sz="2400" b="1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燕尾形 48"/>
          <p:cNvSpPr/>
          <p:nvPr/>
        </p:nvSpPr>
        <p:spPr>
          <a:xfrm>
            <a:off x="1522413" y="723583"/>
            <a:ext cx="179388" cy="188913"/>
          </a:xfrm>
          <a:prstGeom prst="chevron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marL="0" lvl="0" indent="0" fontAlgn="auto">
              <a:lnSpc>
                <a:spcPct val="100000"/>
              </a:lnSpc>
            </a:pPr>
            <a:endParaRPr strike="noStrike" noProof="1"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" name="燕尾形 4"/>
          <p:cNvSpPr/>
          <p:nvPr/>
        </p:nvSpPr>
        <p:spPr>
          <a:xfrm>
            <a:off x="1350963" y="721995"/>
            <a:ext cx="179388" cy="190500"/>
          </a:xfrm>
          <a:prstGeom prst="chevron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0" lvl="0" indent="0" fontAlgn="auto">
              <a:lnSpc>
                <a:spcPct val="100000"/>
              </a:lnSpc>
            </a:pPr>
            <a:endParaRPr strike="noStrike" noProof="1"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7" grpId="0"/>
      <p:bldP spid="90" grpId="0"/>
      <p:bldP spid="97" grpId="0"/>
      <p:bldP spid="98" grpId="0"/>
      <p:bldP spid="99" grpId="0"/>
      <p:bldP spid="100" grpId="0"/>
      <p:bldP spid="10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 flipH="1">
            <a:off x="144463" y="1196975"/>
            <a:ext cx="569913" cy="5511800"/>
          </a:xfrm>
          <a:prstGeom prst="rect">
            <a:avLst/>
          </a:prstGeom>
          <a:solidFill>
            <a:srgbClr val="116CB2"/>
          </a:solidFill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2800" strike="noStrike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区县</a:t>
            </a:r>
            <a:endParaRPr lang="en-US" altLang="zh-CN" sz="2800" strike="noStrike" noProof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fontAlgn="auto"/>
            <a:r>
              <a:rPr lang="zh-CN" altLang="en-US" sz="2800" strike="noStrike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大数据平台</a:t>
            </a:r>
            <a:endParaRPr lang="en-US" altLang="zh-CN" sz="2800" strike="noStrike" noProof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fontAlgn="auto"/>
            <a:r>
              <a:rPr lang="zh-CN" altLang="en-US" sz="2800" strike="noStrike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整体架构</a:t>
            </a:r>
          </a:p>
        </p:txBody>
      </p:sp>
      <p:sp>
        <p:nvSpPr>
          <p:cNvPr id="56" name="矩形 55"/>
          <p:cNvSpPr/>
          <p:nvPr/>
        </p:nvSpPr>
        <p:spPr>
          <a:xfrm flipH="1">
            <a:off x="2122488" y="1196975"/>
            <a:ext cx="8740775" cy="487363"/>
          </a:xfrm>
          <a:prstGeom prst="rect">
            <a:avLst/>
          </a:prstGeom>
          <a:noFill/>
          <a:ln>
            <a:solidFill>
              <a:srgbClr val="116CB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60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" name="矩形 56"/>
          <p:cNvSpPr/>
          <p:nvPr/>
        </p:nvSpPr>
        <p:spPr>
          <a:xfrm flipH="1">
            <a:off x="2236788" y="1244600"/>
            <a:ext cx="1601788" cy="406400"/>
          </a:xfrm>
          <a:prstGeom prst="rect">
            <a:avLst/>
          </a:prstGeom>
          <a:noFill/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60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移动</a:t>
            </a:r>
            <a:r>
              <a:rPr lang="en-US" altLang="zh-CN" sz="160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APP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" name="矩形 58"/>
          <p:cNvSpPr/>
          <p:nvPr/>
        </p:nvSpPr>
        <p:spPr>
          <a:xfrm flipH="1">
            <a:off x="6523038" y="1244600"/>
            <a:ext cx="1601788" cy="404813"/>
          </a:xfrm>
          <a:prstGeom prst="rect">
            <a:avLst/>
          </a:prstGeom>
          <a:noFill/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60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展示墙</a:t>
            </a:r>
          </a:p>
        </p:txBody>
      </p:sp>
      <p:sp>
        <p:nvSpPr>
          <p:cNvPr id="60" name="矩形 59"/>
          <p:cNvSpPr/>
          <p:nvPr/>
        </p:nvSpPr>
        <p:spPr>
          <a:xfrm flipH="1">
            <a:off x="8712200" y="1244600"/>
            <a:ext cx="1600200" cy="406400"/>
          </a:xfrm>
          <a:prstGeom prst="rect">
            <a:avLst/>
          </a:prstGeom>
          <a:noFill/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60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网络门户</a:t>
            </a:r>
            <a:endParaRPr lang="en-US" altLang="zh-CN" sz="160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矩形 60"/>
          <p:cNvSpPr/>
          <p:nvPr/>
        </p:nvSpPr>
        <p:spPr>
          <a:xfrm flipH="1">
            <a:off x="782638" y="1196975"/>
            <a:ext cx="1260475" cy="501650"/>
          </a:xfrm>
          <a:prstGeom prst="rect">
            <a:avLst/>
          </a:prstGeom>
          <a:solidFill>
            <a:srgbClr val="55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2000" strike="noStrike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展示层</a:t>
            </a:r>
          </a:p>
        </p:txBody>
      </p:sp>
      <p:sp>
        <p:nvSpPr>
          <p:cNvPr id="62" name="矩形 61"/>
          <p:cNvSpPr/>
          <p:nvPr/>
        </p:nvSpPr>
        <p:spPr>
          <a:xfrm flipH="1">
            <a:off x="782638" y="1725613"/>
            <a:ext cx="1260475" cy="558800"/>
          </a:xfrm>
          <a:prstGeom prst="rect">
            <a:avLst/>
          </a:prstGeom>
          <a:solidFill>
            <a:srgbClr val="55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2000" strike="noStrike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应用层</a:t>
            </a:r>
          </a:p>
        </p:txBody>
      </p:sp>
      <p:sp>
        <p:nvSpPr>
          <p:cNvPr id="63" name="矩形 62"/>
          <p:cNvSpPr/>
          <p:nvPr/>
        </p:nvSpPr>
        <p:spPr>
          <a:xfrm flipH="1">
            <a:off x="2122488" y="1712913"/>
            <a:ext cx="8740775" cy="598488"/>
          </a:xfrm>
          <a:prstGeom prst="rect">
            <a:avLst/>
          </a:prstGeom>
          <a:noFill/>
          <a:ln>
            <a:solidFill>
              <a:srgbClr val="116CB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60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9" name="矩形 88"/>
          <p:cNvSpPr/>
          <p:nvPr/>
        </p:nvSpPr>
        <p:spPr>
          <a:xfrm flipH="1">
            <a:off x="774700" y="2320925"/>
            <a:ext cx="1271588" cy="601663"/>
          </a:xfrm>
          <a:prstGeom prst="rect">
            <a:avLst/>
          </a:prstGeom>
          <a:solidFill>
            <a:srgbClr val="55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2000" strike="noStrike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支撑层</a:t>
            </a:r>
          </a:p>
        </p:txBody>
      </p:sp>
      <p:sp>
        <p:nvSpPr>
          <p:cNvPr id="98" name="矩形 97"/>
          <p:cNvSpPr/>
          <p:nvPr/>
        </p:nvSpPr>
        <p:spPr>
          <a:xfrm flipH="1">
            <a:off x="793750" y="3706813"/>
            <a:ext cx="1271588" cy="1220788"/>
          </a:xfrm>
          <a:prstGeom prst="rect">
            <a:avLst/>
          </a:prstGeom>
          <a:solidFill>
            <a:srgbClr val="55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2000" strike="noStrike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存储层</a:t>
            </a:r>
          </a:p>
        </p:txBody>
      </p:sp>
      <p:sp>
        <p:nvSpPr>
          <p:cNvPr id="111" name="矩形 110"/>
          <p:cNvSpPr/>
          <p:nvPr/>
        </p:nvSpPr>
        <p:spPr>
          <a:xfrm flipH="1">
            <a:off x="4395788" y="1244600"/>
            <a:ext cx="1601788" cy="406400"/>
          </a:xfrm>
          <a:prstGeom prst="rect">
            <a:avLst/>
          </a:prstGeom>
          <a:noFill/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60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微信公众号</a:t>
            </a:r>
          </a:p>
        </p:txBody>
      </p:sp>
      <p:pic>
        <p:nvPicPr>
          <p:cNvPr id="22540" name="图片 125" descr="2b9c8422c1ecef03083a141b88fa700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698875" y="3771900"/>
            <a:ext cx="469900" cy="468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1" name="图片 126" descr="3df2e8d5cded07de2fc316cc656c46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259263" y="3770313"/>
            <a:ext cx="636587" cy="484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2" name="图片 127" descr="timg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5043488" y="3786188"/>
            <a:ext cx="495300" cy="495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9" name="矩形 128"/>
          <p:cNvSpPr/>
          <p:nvPr/>
        </p:nvSpPr>
        <p:spPr>
          <a:xfrm flipH="1">
            <a:off x="2220913" y="1809750"/>
            <a:ext cx="1625600" cy="404813"/>
          </a:xfrm>
          <a:prstGeom prst="rect">
            <a:avLst/>
          </a:prstGeom>
          <a:noFill/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60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基础信息库</a:t>
            </a:r>
          </a:p>
        </p:txBody>
      </p:sp>
      <p:sp>
        <p:nvSpPr>
          <p:cNvPr id="130" name="矩形 129"/>
          <p:cNvSpPr/>
          <p:nvPr/>
        </p:nvSpPr>
        <p:spPr>
          <a:xfrm flipH="1">
            <a:off x="3903663" y="1809750"/>
            <a:ext cx="1635125" cy="404813"/>
          </a:xfrm>
          <a:prstGeom prst="rect">
            <a:avLst/>
          </a:prstGeom>
          <a:noFill/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60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学生行为信息库</a:t>
            </a:r>
          </a:p>
        </p:txBody>
      </p:sp>
      <p:sp>
        <p:nvSpPr>
          <p:cNvPr id="131" name="矩形 130"/>
          <p:cNvSpPr/>
          <p:nvPr/>
        </p:nvSpPr>
        <p:spPr>
          <a:xfrm flipH="1">
            <a:off x="5603875" y="1809750"/>
            <a:ext cx="1574800" cy="404813"/>
          </a:xfrm>
          <a:prstGeom prst="rect">
            <a:avLst/>
          </a:prstGeom>
          <a:noFill/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60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综合数据分析</a:t>
            </a:r>
          </a:p>
        </p:txBody>
      </p:sp>
      <p:sp>
        <p:nvSpPr>
          <p:cNvPr id="132" name="矩形 131"/>
          <p:cNvSpPr/>
          <p:nvPr/>
        </p:nvSpPr>
        <p:spPr>
          <a:xfrm flipH="1">
            <a:off x="7239000" y="1803400"/>
            <a:ext cx="1644650" cy="404813"/>
          </a:xfrm>
          <a:prstGeom prst="rect">
            <a:avLst/>
          </a:prstGeom>
          <a:noFill/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60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学生行为画像</a:t>
            </a:r>
          </a:p>
        </p:txBody>
      </p:sp>
      <p:sp>
        <p:nvSpPr>
          <p:cNvPr id="133" name="矩形 132"/>
          <p:cNvSpPr/>
          <p:nvPr/>
        </p:nvSpPr>
        <p:spPr>
          <a:xfrm flipH="1">
            <a:off x="8940800" y="1809750"/>
            <a:ext cx="1674813" cy="404813"/>
          </a:xfrm>
          <a:prstGeom prst="rect">
            <a:avLst/>
          </a:prstGeom>
          <a:noFill/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60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综合预警平台</a:t>
            </a:r>
          </a:p>
        </p:txBody>
      </p:sp>
      <p:sp>
        <p:nvSpPr>
          <p:cNvPr id="134" name="矩形 133"/>
          <p:cNvSpPr/>
          <p:nvPr/>
        </p:nvSpPr>
        <p:spPr>
          <a:xfrm flipH="1">
            <a:off x="2120900" y="2332038"/>
            <a:ext cx="8742363" cy="598488"/>
          </a:xfrm>
          <a:prstGeom prst="rect">
            <a:avLst/>
          </a:prstGeom>
          <a:noFill/>
          <a:ln>
            <a:solidFill>
              <a:srgbClr val="116CB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60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8" name="矩形 137"/>
          <p:cNvSpPr/>
          <p:nvPr/>
        </p:nvSpPr>
        <p:spPr>
          <a:xfrm flipH="1">
            <a:off x="8939213" y="2455863"/>
            <a:ext cx="1601788" cy="404813"/>
          </a:xfrm>
          <a:prstGeom prst="rect">
            <a:avLst/>
          </a:prstGeom>
          <a:noFill/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60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流程管理服务</a:t>
            </a:r>
          </a:p>
        </p:txBody>
      </p:sp>
      <p:sp>
        <p:nvSpPr>
          <p:cNvPr id="140" name="矩形 139"/>
          <p:cNvSpPr/>
          <p:nvPr/>
        </p:nvSpPr>
        <p:spPr>
          <a:xfrm flipH="1">
            <a:off x="2120900" y="3700463"/>
            <a:ext cx="3975100" cy="661988"/>
          </a:xfrm>
          <a:prstGeom prst="rect">
            <a:avLst/>
          </a:prstGeom>
          <a:noFill/>
          <a:ln>
            <a:solidFill>
              <a:srgbClr val="116CB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60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51" name="文本框 13"/>
          <p:cNvSpPr txBox="1"/>
          <p:nvPr/>
        </p:nvSpPr>
        <p:spPr>
          <a:xfrm flipH="1">
            <a:off x="2276475" y="3727450"/>
            <a:ext cx="1146175" cy="646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dirty="0">
                <a:latin typeface="等线" panose="02010600030101010101" charset="-122"/>
                <a:ea typeface="等线" panose="02010600030101010101" charset="-122"/>
              </a:rPr>
              <a:t>非结构化</a:t>
            </a:r>
            <a:endParaRPr lang="en-US" altLang="zh-CN" dirty="0">
              <a:latin typeface="等线" panose="02010600030101010101" charset="-122"/>
              <a:ea typeface="等线" panose="02010600030101010101" charset="-122"/>
            </a:endParaRPr>
          </a:p>
          <a:p>
            <a:r>
              <a:rPr lang="zh-CN" altLang="en-US" dirty="0">
                <a:latin typeface="等线" panose="02010600030101010101" charset="-122"/>
                <a:ea typeface="等线" panose="02010600030101010101" charset="-122"/>
              </a:rPr>
              <a:t>数据资源</a:t>
            </a:r>
          </a:p>
        </p:txBody>
      </p:sp>
      <p:sp>
        <p:nvSpPr>
          <p:cNvPr id="144" name="矩形 143"/>
          <p:cNvSpPr/>
          <p:nvPr/>
        </p:nvSpPr>
        <p:spPr>
          <a:xfrm flipH="1">
            <a:off x="6305550" y="3668713"/>
            <a:ext cx="4557713" cy="663575"/>
          </a:xfrm>
          <a:prstGeom prst="rect">
            <a:avLst/>
          </a:prstGeom>
          <a:noFill/>
          <a:ln>
            <a:solidFill>
              <a:srgbClr val="116CB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60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53" name="文本框 144"/>
          <p:cNvSpPr txBox="1"/>
          <p:nvPr/>
        </p:nvSpPr>
        <p:spPr>
          <a:xfrm flipH="1">
            <a:off x="6623050" y="3713163"/>
            <a:ext cx="1146175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dirty="0">
                <a:latin typeface="等线" panose="02010600030101010101" charset="-122"/>
                <a:ea typeface="等线" panose="02010600030101010101" charset="-122"/>
              </a:rPr>
              <a:t>结构化</a:t>
            </a:r>
            <a:endParaRPr lang="en-US" altLang="zh-CN" dirty="0">
              <a:latin typeface="等线" panose="02010600030101010101" charset="-122"/>
              <a:ea typeface="等线" panose="02010600030101010101" charset="-122"/>
            </a:endParaRPr>
          </a:p>
          <a:p>
            <a:r>
              <a:rPr lang="zh-CN" altLang="en-US" dirty="0">
                <a:latin typeface="等线" panose="02010600030101010101" charset="-122"/>
                <a:ea typeface="等线" panose="02010600030101010101" charset="-122"/>
              </a:rPr>
              <a:t>数据资源</a:t>
            </a:r>
          </a:p>
        </p:txBody>
      </p:sp>
      <p:sp>
        <p:nvSpPr>
          <p:cNvPr id="146" name="椭圆 145"/>
          <p:cNvSpPr/>
          <p:nvPr/>
        </p:nvSpPr>
        <p:spPr>
          <a:xfrm flipH="1">
            <a:off x="8774430" y="3387090"/>
            <a:ext cx="1614170" cy="847090"/>
          </a:xfrm>
          <a:prstGeom prst="ellipse">
            <a:avLst/>
          </a:prstGeom>
          <a:scene3d>
            <a:camera prst="orthographicFront">
              <a:rot lat="16872000" lon="0" rev="0"/>
            </a:camera>
            <a:lightRig rig="threePt" dir="t"/>
          </a:scene3d>
          <a:sp3d extrusionH="3810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kumimoji="1" lang="zh-CN" altLang="en-US" strike="noStrike" noProof="1"/>
          </a:p>
        </p:txBody>
      </p:sp>
      <p:sp>
        <p:nvSpPr>
          <p:cNvPr id="22555" name="文本框 146"/>
          <p:cNvSpPr txBox="1"/>
          <p:nvPr/>
        </p:nvSpPr>
        <p:spPr>
          <a:xfrm flipH="1">
            <a:off x="8915400" y="3886200"/>
            <a:ext cx="13843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</a:rPr>
              <a:t>结构性数据</a:t>
            </a:r>
          </a:p>
        </p:txBody>
      </p:sp>
      <p:sp>
        <p:nvSpPr>
          <p:cNvPr id="148" name="矩形 147"/>
          <p:cNvSpPr/>
          <p:nvPr/>
        </p:nvSpPr>
        <p:spPr>
          <a:xfrm flipH="1">
            <a:off x="788988" y="4951413"/>
            <a:ext cx="1271588" cy="1811338"/>
          </a:xfrm>
          <a:prstGeom prst="rect">
            <a:avLst/>
          </a:prstGeom>
          <a:solidFill>
            <a:srgbClr val="55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2000" strike="noStrike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采集层</a:t>
            </a:r>
          </a:p>
        </p:txBody>
      </p:sp>
      <p:sp>
        <p:nvSpPr>
          <p:cNvPr id="149" name="矩形 148"/>
          <p:cNvSpPr/>
          <p:nvPr/>
        </p:nvSpPr>
        <p:spPr>
          <a:xfrm flipH="1">
            <a:off x="2120900" y="4430713"/>
            <a:ext cx="8742363" cy="485775"/>
          </a:xfrm>
          <a:prstGeom prst="rect">
            <a:avLst/>
          </a:prstGeom>
          <a:noFill/>
          <a:ln>
            <a:solidFill>
              <a:srgbClr val="116CB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60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50" name="Picture 2"/>
          <p:cNvPicPr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3"/>
          <a:stretch>
            <a:fillRect/>
          </a:stretch>
        </p:blipFill>
        <p:spPr bwMode="auto">
          <a:xfrm flipH="1">
            <a:off x="2992120" y="6215380"/>
            <a:ext cx="805180" cy="450850"/>
          </a:xfrm>
          <a:custGeom>
            <a:avLst/>
            <a:gdLst>
              <a:gd name="connsiteX0" fmla="*/ 1224136 w 2448272"/>
              <a:gd name="connsiteY0" fmla="*/ 0 h 2448272"/>
              <a:gd name="connsiteX1" fmla="*/ 2448272 w 2448272"/>
              <a:gd name="connsiteY1" fmla="*/ 1224136 h 2448272"/>
              <a:gd name="connsiteX2" fmla="*/ 1224136 w 2448272"/>
              <a:gd name="connsiteY2" fmla="*/ 2448272 h 2448272"/>
              <a:gd name="connsiteX3" fmla="*/ 0 w 2448272"/>
              <a:gd name="connsiteY3" fmla="*/ 1224136 h 2448272"/>
              <a:gd name="connsiteX4" fmla="*/ 1224136 w 2448272"/>
              <a:gd name="connsiteY4" fmla="*/ 0 h 244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8272" h="2448272">
                <a:moveTo>
                  <a:pt x="1224136" y="0"/>
                </a:moveTo>
                <a:cubicBezTo>
                  <a:pt x="1900208" y="0"/>
                  <a:pt x="2448272" y="548064"/>
                  <a:pt x="2448272" y="1224136"/>
                </a:cubicBezTo>
                <a:cubicBezTo>
                  <a:pt x="2448272" y="1900208"/>
                  <a:pt x="1900208" y="2448272"/>
                  <a:pt x="1224136" y="2448272"/>
                </a:cubicBezTo>
                <a:cubicBezTo>
                  <a:pt x="548064" y="2448272"/>
                  <a:pt x="0" y="1900208"/>
                  <a:pt x="0" y="1224136"/>
                </a:cubicBezTo>
                <a:cubicBezTo>
                  <a:pt x="0" y="548064"/>
                  <a:pt x="548064" y="0"/>
                  <a:pt x="1224136" y="0"/>
                </a:cubicBezTo>
                <a:close/>
              </a:path>
            </a:pathLst>
          </a:custGeom>
          <a:ln w="12700">
            <a:solidFill>
              <a:schemeClr val="bg1">
                <a:lumMod val="85000"/>
              </a:schemeClr>
            </a:solidFill>
            <a:miter lim="400000"/>
            <a:headEnd/>
            <a:tailEnd/>
          </a:ln>
        </p:spPr>
      </p:pic>
      <p:pic>
        <p:nvPicPr>
          <p:cNvPr id="22559" name="Picture 4" descr="C:\Users\GA\Desktop\硬件\闸机.jpg"/>
          <p:cNvPicPr>
            <a:picLocks noChangeAspect="1"/>
          </p:cNvPicPr>
          <p:nvPr/>
        </p:nvPicPr>
        <p:blipFill>
          <a:blip r:embed="rId7" cstate="print"/>
          <a:srcRect l="6679" t="11411" r="6410" b="13763"/>
          <a:stretch>
            <a:fillRect/>
          </a:stretch>
        </p:blipFill>
        <p:spPr>
          <a:xfrm flipH="1">
            <a:off x="3943350" y="6099175"/>
            <a:ext cx="781050" cy="60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60" name="图片 151" descr="pic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4846638" y="6092825"/>
            <a:ext cx="731837" cy="650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61" name="图片 152" descr="DA3D30E28C15B6F129C00618A5F243B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5845175" y="6121400"/>
            <a:ext cx="498475" cy="641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4" name="矩形 153"/>
          <p:cNvSpPr/>
          <p:nvPr/>
        </p:nvSpPr>
        <p:spPr>
          <a:xfrm flipH="1">
            <a:off x="2781300" y="5362575"/>
            <a:ext cx="452438" cy="517525"/>
          </a:xfrm>
          <a:prstGeom prst="rect">
            <a:avLst/>
          </a:prstGeom>
          <a:noFill/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40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健</a:t>
            </a:r>
            <a:endParaRPr lang="en-US" altLang="zh-CN" sz="140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fontAlgn="auto"/>
            <a:r>
              <a:rPr lang="zh-CN" altLang="en-US" sz="140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康</a:t>
            </a:r>
          </a:p>
        </p:txBody>
      </p:sp>
      <p:sp>
        <p:nvSpPr>
          <p:cNvPr id="155" name="矩形 154"/>
          <p:cNvSpPr/>
          <p:nvPr/>
        </p:nvSpPr>
        <p:spPr>
          <a:xfrm flipH="1">
            <a:off x="3395663" y="5362575"/>
            <a:ext cx="450850" cy="517525"/>
          </a:xfrm>
          <a:prstGeom prst="rect">
            <a:avLst/>
          </a:prstGeom>
          <a:noFill/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40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运</a:t>
            </a:r>
            <a:endParaRPr lang="en-US" altLang="zh-CN" sz="140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fontAlgn="auto"/>
            <a:r>
              <a:rPr lang="zh-CN" altLang="en-US" sz="140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动</a:t>
            </a:r>
            <a:endParaRPr lang="en-US" altLang="zh-CN" sz="140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6" name="矩形 155"/>
          <p:cNvSpPr/>
          <p:nvPr/>
        </p:nvSpPr>
        <p:spPr>
          <a:xfrm flipH="1">
            <a:off x="4008438" y="5362575"/>
            <a:ext cx="450850" cy="517525"/>
          </a:xfrm>
          <a:prstGeom prst="rect">
            <a:avLst/>
          </a:prstGeom>
          <a:noFill/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40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请假</a:t>
            </a:r>
            <a:endParaRPr lang="en-US" altLang="zh-CN" sz="140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7" name="矩形 156"/>
          <p:cNvSpPr/>
          <p:nvPr/>
        </p:nvSpPr>
        <p:spPr>
          <a:xfrm flipH="1">
            <a:off x="4621213" y="5362575"/>
            <a:ext cx="450850" cy="517525"/>
          </a:xfrm>
          <a:prstGeom prst="rect">
            <a:avLst/>
          </a:prstGeom>
          <a:noFill/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40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考勤</a:t>
            </a:r>
            <a:endParaRPr lang="en-US" altLang="zh-CN" sz="140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8" name="矩形 157"/>
          <p:cNvSpPr/>
          <p:nvPr/>
        </p:nvSpPr>
        <p:spPr>
          <a:xfrm flipH="1">
            <a:off x="5233988" y="5362575"/>
            <a:ext cx="450850" cy="517525"/>
          </a:xfrm>
          <a:prstGeom prst="rect">
            <a:avLst/>
          </a:prstGeom>
          <a:noFill/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40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门禁</a:t>
            </a:r>
            <a:endParaRPr lang="en-US" altLang="zh-CN" sz="140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9" name="矩形 158"/>
          <p:cNvSpPr/>
          <p:nvPr/>
        </p:nvSpPr>
        <p:spPr>
          <a:xfrm flipH="1">
            <a:off x="5846763" y="5362575"/>
            <a:ext cx="450850" cy="517525"/>
          </a:xfrm>
          <a:prstGeom prst="rect">
            <a:avLst/>
          </a:prstGeom>
          <a:noFill/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40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阅读</a:t>
            </a:r>
            <a:endParaRPr lang="en-US" altLang="zh-CN" sz="140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1" name="矩形 160"/>
          <p:cNvSpPr/>
          <p:nvPr/>
        </p:nvSpPr>
        <p:spPr>
          <a:xfrm flipH="1">
            <a:off x="6804025" y="5368925"/>
            <a:ext cx="450850" cy="495300"/>
          </a:xfrm>
          <a:prstGeom prst="rect">
            <a:avLst/>
          </a:prstGeom>
          <a:noFill/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40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成绩</a:t>
            </a:r>
            <a:endParaRPr lang="en-US" altLang="zh-CN" sz="140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2" name="矩形 161"/>
          <p:cNvSpPr/>
          <p:nvPr/>
        </p:nvSpPr>
        <p:spPr>
          <a:xfrm flipH="1">
            <a:off x="7399338" y="5373688"/>
            <a:ext cx="588963" cy="496888"/>
          </a:xfrm>
          <a:prstGeom prst="rect">
            <a:avLst/>
          </a:prstGeom>
          <a:noFill/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40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家长关注</a:t>
            </a:r>
            <a:endParaRPr lang="en-US" altLang="zh-CN" sz="140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3" name="矩形 162"/>
          <p:cNvSpPr/>
          <p:nvPr/>
        </p:nvSpPr>
        <p:spPr>
          <a:xfrm flipH="1">
            <a:off x="8134350" y="5373688"/>
            <a:ext cx="450850" cy="496888"/>
          </a:xfrm>
          <a:prstGeom prst="rect">
            <a:avLst/>
          </a:prstGeom>
          <a:noFill/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40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消费</a:t>
            </a:r>
            <a:endParaRPr lang="en-US" altLang="zh-CN" sz="140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4" name="矩形 163"/>
          <p:cNvSpPr/>
          <p:nvPr/>
        </p:nvSpPr>
        <p:spPr>
          <a:xfrm flipH="1">
            <a:off x="8731250" y="5373688"/>
            <a:ext cx="450850" cy="496888"/>
          </a:xfrm>
          <a:prstGeom prst="rect">
            <a:avLst/>
          </a:prstGeom>
          <a:noFill/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40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德育</a:t>
            </a:r>
            <a:endParaRPr lang="en-US" altLang="zh-CN" sz="140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5" name="矩形 164"/>
          <p:cNvSpPr/>
          <p:nvPr/>
        </p:nvSpPr>
        <p:spPr>
          <a:xfrm flipH="1">
            <a:off x="9326563" y="5373688"/>
            <a:ext cx="609600" cy="496888"/>
          </a:xfrm>
          <a:prstGeom prst="rect">
            <a:avLst/>
          </a:prstGeom>
          <a:noFill/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40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作息</a:t>
            </a:r>
            <a:endParaRPr lang="en-US" altLang="zh-CN" sz="140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fontAlgn="auto"/>
            <a:r>
              <a:rPr lang="zh-CN" altLang="en-US" sz="140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习惯</a:t>
            </a:r>
            <a:endParaRPr lang="en-US" altLang="zh-CN" sz="140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6" name="矩形 165"/>
          <p:cNvSpPr/>
          <p:nvPr/>
        </p:nvSpPr>
        <p:spPr>
          <a:xfrm flipH="1">
            <a:off x="10077450" y="5384800"/>
            <a:ext cx="576263" cy="496888"/>
          </a:xfrm>
          <a:prstGeom prst="rect">
            <a:avLst/>
          </a:prstGeom>
          <a:noFill/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40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课堂表现</a:t>
            </a:r>
            <a:endParaRPr lang="en-US" altLang="zh-CN" sz="140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9" name="矩形 168"/>
          <p:cNvSpPr/>
          <p:nvPr/>
        </p:nvSpPr>
        <p:spPr>
          <a:xfrm flipH="1">
            <a:off x="6810375" y="5938838"/>
            <a:ext cx="427038" cy="8747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kumimoji="1" lang="zh-CN" altLang="en-US" sz="1400" strike="noStrike" noProof="1"/>
              <a:t>阅卷系统</a:t>
            </a:r>
          </a:p>
        </p:txBody>
      </p:sp>
      <p:sp>
        <p:nvSpPr>
          <p:cNvPr id="170" name="矩形 169"/>
          <p:cNvSpPr/>
          <p:nvPr/>
        </p:nvSpPr>
        <p:spPr>
          <a:xfrm flipH="1">
            <a:off x="7480300" y="5938838"/>
            <a:ext cx="427038" cy="8747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kumimoji="1" lang="zh-CN" altLang="en-US" sz="1400" strike="noStrike" noProof="1"/>
              <a:t>家校互动</a:t>
            </a:r>
          </a:p>
        </p:txBody>
      </p:sp>
      <p:cxnSp>
        <p:nvCxnSpPr>
          <p:cNvPr id="178" name="直线连接符 177"/>
          <p:cNvCxnSpPr>
            <a:stCxn id="182" idx="1"/>
            <a:endCxn id="182" idx="3"/>
          </p:cNvCxnSpPr>
          <p:nvPr/>
        </p:nvCxnSpPr>
        <p:spPr>
          <a:xfrm flipH="1">
            <a:off x="2098675" y="5935663"/>
            <a:ext cx="45259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9" name="矩形 178"/>
          <p:cNvSpPr/>
          <p:nvPr/>
        </p:nvSpPr>
        <p:spPr>
          <a:xfrm flipH="1">
            <a:off x="2857500" y="4498975"/>
            <a:ext cx="1498600" cy="355600"/>
          </a:xfrm>
          <a:prstGeom prst="rect">
            <a:avLst/>
          </a:prstGeom>
          <a:noFill/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60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统一数据接口</a:t>
            </a:r>
          </a:p>
        </p:txBody>
      </p:sp>
      <p:sp>
        <p:nvSpPr>
          <p:cNvPr id="180" name="矩形 179"/>
          <p:cNvSpPr/>
          <p:nvPr/>
        </p:nvSpPr>
        <p:spPr>
          <a:xfrm flipH="1">
            <a:off x="6011863" y="4498975"/>
            <a:ext cx="968375" cy="355600"/>
          </a:xfrm>
          <a:prstGeom prst="rect">
            <a:avLst/>
          </a:prstGeom>
          <a:noFill/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en-US" altLang="zh-CN" sz="160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ETL</a:t>
            </a:r>
            <a:r>
              <a:rPr lang="zh-CN" altLang="en-US" sz="160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工具</a:t>
            </a:r>
          </a:p>
        </p:txBody>
      </p:sp>
      <p:sp>
        <p:nvSpPr>
          <p:cNvPr id="181" name="矩形 180"/>
          <p:cNvSpPr/>
          <p:nvPr/>
        </p:nvSpPr>
        <p:spPr>
          <a:xfrm flipH="1">
            <a:off x="8021638" y="4498975"/>
            <a:ext cx="2501900" cy="355600"/>
          </a:xfrm>
          <a:prstGeom prst="rect">
            <a:avLst/>
          </a:prstGeom>
          <a:noFill/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60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非结构化资源整合模板</a:t>
            </a:r>
          </a:p>
        </p:txBody>
      </p:sp>
      <p:sp>
        <p:nvSpPr>
          <p:cNvPr id="182" name="矩形 181"/>
          <p:cNvSpPr/>
          <p:nvPr/>
        </p:nvSpPr>
        <p:spPr>
          <a:xfrm flipH="1">
            <a:off x="2098675" y="4964113"/>
            <a:ext cx="4525963" cy="1944688"/>
          </a:xfrm>
          <a:prstGeom prst="rect">
            <a:avLst/>
          </a:prstGeom>
          <a:noFill/>
          <a:ln>
            <a:solidFill>
              <a:srgbClr val="116CB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60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3" name="矩形 182"/>
          <p:cNvSpPr/>
          <p:nvPr/>
        </p:nvSpPr>
        <p:spPr>
          <a:xfrm flipH="1">
            <a:off x="6569075" y="4949825"/>
            <a:ext cx="4321175" cy="1957388"/>
          </a:xfrm>
          <a:prstGeom prst="rect">
            <a:avLst/>
          </a:prstGeom>
          <a:noFill/>
          <a:ln>
            <a:solidFill>
              <a:srgbClr val="116CB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60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84" name="直线连接符 183"/>
          <p:cNvCxnSpPr>
            <a:stCxn id="182" idx="1"/>
            <a:endCxn id="183" idx="3"/>
          </p:cNvCxnSpPr>
          <p:nvPr/>
        </p:nvCxnSpPr>
        <p:spPr>
          <a:xfrm flipH="1" flipV="1">
            <a:off x="6569075" y="5915025"/>
            <a:ext cx="4321175" cy="14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83" name="文本框 184"/>
          <p:cNvSpPr txBox="1"/>
          <p:nvPr/>
        </p:nvSpPr>
        <p:spPr>
          <a:xfrm flipH="1">
            <a:off x="2627313" y="4940300"/>
            <a:ext cx="3925887" cy="368300"/>
          </a:xfrm>
          <a:prstGeom prst="rect">
            <a:avLst/>
          </a:prstGeom>
          <a:solidFill>
            <a:srgbClr val="8CC7F4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</a:rPr>
              <a:t>物联网硬件</a:t>
            </a:r>
          </a:p>
        </p:txBody>
      </p:sp>
      <p:sp>
        <p:nvSpPr>
          <p:cNvPr id="22584" name="文本框 185"/>
          <p:cNvSpPr txBox="1"/>
          <p:nvPr/>
        </p:nvSpPr>
        <p:spPr>
          <a:xfrm flipH="1">
            <a:off x="6696075" y="4970463"/>
            <a:ext cx="4098925" cy="368300"/>
          </a:xfrm>
          <a:prstGeom prst="rect">
            <a:avLst/>
          </a:prstGeom>
          <a:solidFill>
            <a:srgbClr val="8CC7F4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</a:rPr>
              <a:t>校园业务系统</a:t>
            </a:r>
          </a:p>
        </p:txBody>
      </p:sp>
      <p:sp>
        <p:nvSpPr>
          <p:cNvPr id="22" name="矩形 21"/>
          <p:cNvSpPr/>
          <p:nvPr/>
        </p:nvSpPr>
        <p:spPr>
          <a:xfrm flipH="1">
            <a:off x="2197100" y="4978400"/>
            <a:ext cx="395288" cy="9318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kumimoji="1" lang="zh-CN" altLang="en-US" sz="1400" strike="noStrike" noProof="1">
                <a:latin typeface="微软雅黑" panose="020B0503020204020204" charset="-122"/>
                <a:ea typeface="微软雅黑" panose="020B0503020204020204" charset="-122"/>
              </a:rPr>
              <a:t>统计维度</a:t>
            </a:r>
          </a:p>
        </p:txBody>
      </p:sp>
      <p:sp>
        <p:nvSpPr>
          <p:cNvPr id="188" name="矩形 187"/>
          <p:cNvSpPr/>
          <p:nvPr/>
        </p:nvSpPr>
        <p:spPr>
          <a:xfrm flipH="1">
            <a:off x="798513" y="2957513"/>
            <a:ext cx="1271588" cy="712788"/>
          </a:xfrm>
          <a:prstGeom prst="rect">
            <a:avLst/>
          </a:prstGeom>
          <a:solidFill>
            <a:srgbClr val="55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2000" strike="noStrike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治理层</a:t>
            </a:r>
          </a:p>
        </p:txBody>
      </p:sp>
      <p:sp>
        <p:nvSpPr>
          <p:cNvPr id="189" name="矩形 188"/>
          <p:cNvSpPr/>
          <p:nvPr/>
        </p:nvSpPr>
        <p:spPr>
          <a:xfrm flipH="1">
            <a:off x="2098675" y="2998788"/>
            <a:ext cx="8740775" cy="636588"/>
          </a:xfrm>
          <a:prstGeom prst="rect">
            <a:avLst/>
          </a:prstGeom>
          <a:noFill/>
          <a:ln>
            <a:solidFill>
              <a:srgbClr val="116CB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60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0" name="矩形 189"/>
          <p:cNvSpPr/>
          <p:nvPr/>
        </p:nvSpPr>
        <p:spPr>
          <a:xfrm flipH="1">
            <a:off x="2230438" y="2998788"/>
            <a:ext cx="1690688" cy="636588"/>
          </a:xfrm>
          <a:prstGeom prst="rect">
            <a:avLst/>
          </a:prstGeom>
          <a:noFill/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60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算法库管理</a:t>
            </a:r>
          </a:p>
        </p:txBody>
      </p:sp>
      <p:sp>
        <p:nvSpPr>
          <p:cNvPr id="191" name="矩形 190"/>
          <p:cNvSpPr/>
          <p:nvPr/>
        </p:nvSpPr>
        <p:spPr>
          <a:xfrm flipH="1">
            <a:off x="4235450" y="3019425"/>
            <a:ext cx="1841500" cy="263525"/>
          </a:xfrm>
          <a:prstGeom prst="rect">
            <a:avLst/>
          </a:prstGeom>
          <a:noFill/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60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机器学习</a:t>
            </a:r>
          </a:p>
        </p:txBody>
      </p:sp>
      <p:sp>
        <p:nvSpPr>
          <p:cNvPr id="193" name="矩形 192"/>
          <p:cNvSpPr/>
          <p:nvPr/>
        </p:nvSpPr>
        <p:spPr>
          <a:xfrm flipH="1">
            <a:off x="8955088" y="3035300"/>
            <a:ext cx="1690688" cy="590550"/>
          </a:xfrm>
          <a:prstGeom prst="rect">
            <a:avLst/>
          </a:prstGeom>
          <a:noFill/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60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表单管理</a:t>
            </a:r>
          </a:p>
        </p:txBody>
      </p:sp>
      <p:sp>
        <p:nvSpPr>
          <p:cNvPr id="194" name="矩形 193"/>
          <p:cNvSpPr/>
          <p:nvPr/>
        </p:nvSpPr>
        <p:spPr>
          <a:xfrm flipH="1">
            <a:off x="4217988" y="3319463"/>
            <a:ext cx="915988" cy="282575"/>
          </a:xfrm>
          <a:prstGeom prst="rect">
            <a:avLst/>
          </a:prstGeom>
          <a:noFill/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20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模型设计</a:t>
            </a:r>
          </a:p>
        </p:txBody>
      </p:sp>
      <p:sp>
        <p:nvSpPr>
          <p:cNvPr id="195" name="矩形 194"/>
          <p:cNvSpPr/>
          <p:nvPr/>
        </p:nvSpPr>
        <p:spPr>
          <a:xfrm flipH="1">
            <a:off x="5219700" y="3346450"/>
            <a:ext cx="839788" cy="257175"/>
          </a:xfrm>
          <a:prstGeom prst="rect">
            <a:avLst/>
          </a:prstGeom>
          <a:noFill/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20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模型训练</a:t>
            </a:r>
          </a:p>
        </p:txBody>
      </p:sp>
      <p:sp>
        <p:nvSpPr>
          <p:cNvPr id="196" name="矩形 195"/>
          <p:cNvSpPr/>
          <p:nvPr/>
        </p:nvSpPr>
        <p:spPr>
          <a:xfrm flipH="1">
            <a:off x="6353175" y="3340100"/>
            <a:ext cx="982663" cy="273050"/>
          </a:xfrm>
          <a:prstGeom prst="rect">
            <a:avLst/>
          </a:prstGeom>
          <a:noFill/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20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模型发布</a:t>
            </a:r>
          </a:p>
        </p:txBody>
      </p:sp>
      <p:sp>
        <p:nvSpPr>
          <p:cNvPr id="197" name="矩形 196"/>
          <p:cNvSpPr/>
          <p:nvPr/>
        </p:nvSpPr>
        <p:spPr>
          <a:xfrm flipH="1">
            <a:off x="7424738" y="3330575"/>
            <a:ext cx="869950" cy="271463"/>
          </a:xfrm>
          <a:prstGeom prst="rect">
            <a:avLst/>
          </a:prstGeom>
          <a:noFill/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20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模型管理</a:t>
            </a:r>
          </a:p>
        </p:txBody>
      </p:sp>
      <p:sp>
        <p:nvSpPr>
          <p:cNvPr id="198" name="矩形 197"/>
          <p:cNvSpPr/>
          <p:nvPr/>
        </p:nvSpPr>
        <p:spPr>
          <a:xfrm flipH="1">
            <a:off x="10990263" y="1196975"/>
            <a:ext cx="569913" cy="5511800"/>
          </a:xfrm>
          <a:prstGeom prst="rect">
            <a:avLst/>
          </a:prstGeom>
          <a:solidFill>
            <a:srgbClr val="116CB2"/>
          </a:solidFill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2800" strike="noStrike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教育大数据规范</a:t>
            </a:r>
          </a:p>
        </p:txBody>
      </p:sp>
      <p:sp>
        <p:nvSpPr>
          <p:cNvPr id="199" name="矩形 198"/>
          <p:cNvSpPr/>
          <p:nvPr/>
        </p:nvSpPr>
        <p:spPr>
          <a:xfrm flipH="1">
            <a:off x="11585575" y="1195388"/>
            <a:ext cx="569913" cy="5513388"/>
          </a:xfrm>
          <a:prstGeom prst="rect">
            <a:avLst/>
          </a:prstGeom>
          <a:solidFill>
            <a:srgbClr val="116CB2"/>
          </a:solidFill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2800" strike="noStrike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基于教育私有云的大数据平台</a:t>
            </a:r>
          </a:p>
        </p:txBody>
      </p:sp>
      <p:sp>
        <p:nvSpPr>
          <p:cNvPr id="3" name="矩形 2"/>
          <p:cNvSpPr/>
          <p:nvPr/>
        </p:nvSpPr>
        <p:spPr>
          <a:xfrm flipH="1">
            <a:off x="8150225" y="5953125"/>
            <a:ext cx="425450" cy="8604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kumimoji="1" lang="zh-CN" altLang="en-US" sz="1400" strike="noStrike" noProof="1"/>
              <a:t>一卡通</a:t>
            </a:r>
          </a:p>
        </p:txBody>
      </p:sp>
      <p:sp>
        <p:nvSpPr>
          <p:cNvPr id="4" name="矩形 3"/>
          <p:cNvSpPr/>
          <p:nvPr/>
        </p:nvSpPr>
        <p:spPr>
          <a:xfrm flipH="1">
            <a:off x="9488488" y="5953125"/>
            <a:ext cx="427038" cy="8747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kumimoji="1" lang="zh-CN" altLang="en-US" sz="1400" strike="noStrike" noProof="1"/>
              <a:t>宿舍管理</a:t>
            </a:r>
          </a:p>
        </p:txBody>
      </p:sp>
      <p:sp>
        <p:nvSpPr>
          <p:cNvPr id="5" name="矩形 4"/>
          <p:cNvSpPr/>
          <p:nvPr/>
        </p:nvSpPr>
        <p:spPr>
          <a:xfrm flipH="1">
            <a:off x="8818563" y="5953125"/>
            <a:ext cx="427038" cy="8747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kumimoji="1" lang="zh-CN" altLang="en-US" sz="1400" strike="noStrike" noProof="1"/>
              <a:t>德育系统</a:t>
            </a:r>
          </a:p>
        </p:txBody>
      </p:sp>
      <p:sp>
        <p:nvSpPr>
          <p:cNvPr id="6" name="矩形 5"/>
          <p:cNvSpPr/>
          <p:nvPr/>
        </p:nvSpPr>
        <p:spPr>
          <a:xfrm flipH="1">
            <a:off x="10096500" y="5953125"/>
            <a:ext cx="427038" cy="8747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kumimoji="1" lang="zh-CN" altLang="en-US" sz="1400" strike="noStrike" noProof="1"/>
              <a:t>智慧课堂</a:t>
            </a:r>
          </a:p>
        </p:txBody>
      </p:sp>
      <p:sp>
        <p:nvSpPr>
          <p:cNvPr id="315" name="矩形 314"/>
          <p:cNvSpPr/>
          <p:nvPr/>
        </p:nvSpPr>
        <p:spPr>
          <a:xfrm flipH="1">
            <a:off x="2197100" y="5948363"/>
            <a:ext cx="414338" cy="8905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kumimoji="1" lang="zh-CN" altLang="en-US" sz="1400" strike="noStrike" noProof="1">
                <a:latin typeface="微软雅黑" panose="020B0503020204020204" charset="-122"/>
                <a:ea typeface="微软雅黑" panose="020B0503020204020204" charset="-122"/>
              </a:rPr>
              <a:t>数据来源</a:t>
            </a:r>
          </a:p>
        </p:txBody>
      </p:sp>
      <p:sp>
        <p:nvSpPr>
          <p:cNvPr id="324" name="矩形 323"/>
          <p:cNvSpPr/>
          <p:nvPr/>
        </p:nvSpPr>
        <p:spPr>
          <a:xfrm flipH="1">
            <a:off x="2238375" y="2455863"/>
            <a:ext cx="1601788" cy="404813"/>
          </a:xfrm>
          <a:prstGeom prst="rect">
            <a:avLst/>
          </a:prstGeom>
          <a:noFill/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60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报表分析服务</a:t>
            </a:r>
          </a:p>
        </p:txBody>
      </p:sp>
      <p:sp>
        <p:nvSpPr>
          <p:cNvPr id="325" name="矩形 324"/>
          <p:cNvSpPr/>
          <p:nvPr/>
        </p:nvSpPr>
        <p:spPr>
          <a:xfrm flipH="1">
            <a:off x="4475163" y="2455863"/>
            <a:ext cx="1601788" cy="404813"/>
          </a:xfrm>
          <a:prstGeom prst="rect">
            <a:avLst/>
          </a:prstGeom>
          <a:noFill/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60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统一认证服务</a:t>
            </a:r>
          </a:p>
        </p:txBody>
      </p:sp>
      <p:sp>
        <p:nvSpPr>
          <p:cNvPr id="326" name="矩形 325"/>
          <p:cNvSpPr/>
          <p:nvPr/>
        </p:nvSpPr>
        <p:spPr>
          <a:xfrm flipH="1">
            <a:off x="6711950" y="2455863"/>
            <a:ext cx="1600200" cy="404813"/>
          </a:xfrm>
          <a:prstGeom prst="rect">
            <a:avLst/>
          </a:prstGeom>
          <a:noFill/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60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文件管理服务</a:t>
            </a:r>
          </a:p>
        </p:txBody>
      </p:sp>
      <p:sp>
        <p:nvSpPr>
          <p:cNvPr id="338" name="矩形 337"/>
          <p:cNvSpPr/>
          <p:nvPr/>
        </p:nvSpPr>
        <p:spPr>
          <a:xfrm flipH="1">
            <a:off x="6353175" y="3035300"/>
            <a:ext cx="1958975" cy="249238"/>
          </a:xfrm>
          <a:prstGeom prst="rect">
            <a:avLst/>
          </a:prstGeom>
          <a:noFill/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60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实时分析</a:t>
            </a:r>
          </a:p>
        </p:txBody>
      </p:sp>
      <p:sp>
        <p:nvSpPr>
          <p:cNvPr id="342" name="矩形 341"/>
          <p:cNvSpPr/>
          <p:nvPr/>
        </p:nvSpPr>
        <p:spPr>
          <a:xfrm>
            <a:off x="-53975" y="1085850"/>
            <a:ext cx="12299950" cy="1031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343" name="矩形 342"/>
          <p:cNvSpPr/>
          <p:nvPr/>
        </p:nvSpPr>
        <p:spPr>
          <a:xfrm>
            <a:off x="-53975" y="352425"/>
            <a:ext cx="12299950" cy="203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22608" name="文本框 343"/>
          <p:cNvSpPr txBox="1"/>
          <p:nvPr/>
        </p:nvSpPr>
        <p:spPr>
          <a:xfrm>
            <a:off x="301625" y="609600"/>
            <a:ext cx="288925" cy="414338"/>
          </a:xfrm>
          <a:prstGeom prst="rect">
            <a:avLst/>
          </a:prstGeom>
          <a:solidFill>
            <a:srgbClr val="767171">
              <a:alpha val="64000"/>
            </a:srgbClr>
          </a:solidFill>
          <a:ln w="9525">
            <a:noFill/>
          </a:ln>
        </p:spPr>
        <p:txBody>
          <a:bodyPr lIns="91430" tIns="45716" rIns="91430" bIns="45716" anchor="t">
            <a:spAutoFit/>
          </a:bodyPr>
          <a:lstStyle/>
          <a:p>
            <a:pPr defTabSz="1065530"/>
            <a:endParaRPr lang="zh-CN" altLang="en-US" dirty="0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345" name="TextBox 56"/>
          <p:cNvSpPr txBox="1"/>
          <p:nvPr/>
        </p:nvSpPr>
        <p:spPr>
          <a:xfrm>
            <a:off x="677863" y="555625"/>
            <a:ext cx="59658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2800" b="1" spc="3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五</a:t>
            </a:r>
            <a:r>
              <a:rPr lang="zh-CN" altLang="en-US" sz="2800" b="1" spc="300" noProof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、</a:t>
            </a:r>
            <a:r>
              <a:rPr lang="zh-CN" altLang="en-US" sz="2800" b="1" spc="300" noProof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建设方案</a:t>
            </a:r>
            <a:endParaRPr lang="zh-CN" altLang="en-US" sz="2800" b="1" spc="300" noProof="1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6" name="TextBox 56"/>
          <p:cNvSpPr txBox="1"/>
          <p:nvPr/>
        </p:nvSpPr>
        <p:spPr>
          <a:xfrm>
            <a:off x="3946525" y="584200"/>
            <a:ext cx="47656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2400" b="1" spc="300" noProof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技术架构</a:t>
            </a:r>
            <a:endParaRPr lang="zh-CN" altLang="en-US" sz="2400" b="1" spc="300" noProof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7" name="燕尾形 48"/>
          <p:cNvSpPr/>
          <p:nvPr/>
        </p:nvSpPr>
        <p:spPr>
          <a:xfrm>
            <a:off x="3617913" y="722313"/>
            <a:ext cx="179388" cy="188913"/>
          </a:xfrm>
          <a:prstGeom prst="chevron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marL="0" lvl="0" indent="0" fontAlgn="auto">
              <a:lnSpc>
                <a:spcPct val="100000"/>
              </a:lnSpc>
            </a:pPr>
            <a:endParaRPr strike="noStrike" noProof="1"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48" name="燕尾形 4"/>
          <p:cNvSpPr/>
          <p:nvPr/>
        </p:nvSpPr>
        <p:spPr>
          <a:xfrm>
            <a:off x="3438525" y="717550"/>
            <a:ext cx="179388" cy="190500"/>
          </a:xfrm>
          <a:prstGeom prst="chevron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0" lvl="0" indent="0" fontAlgn="auto">
              <a:lnSpc>
                <a:spcPct val="100000"/>
              </a:lnSpc>
            </a:pPr>
            <a:endParaRPr strike="noStrike" noProof="1"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53340" y="1085850"/>
            <a:ext cx="12298680" cy="1035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-53340" y="297180"/>
            <a:ext cx="12298680" cy="2025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02260" y="608965"/>
            <a:ext cx="288925" cy="415290"/>
          </a:xfrm>
          <a:prstGeom prst="rect">
            <a:avLst/>
          </a:prstGeom>
          <a:solidFill>
            <a:schemeClr val="bg2">
              <a:lumMod val="50000"/>
              <a:alpha val="64000"/>
            </a:schemeClr>
          </a:solidFill>
        </p:spPr>
        <p:txBody>
          <a:bodyPr lIns="91430" tIns="45716" rIns="91430" bIns="45716">
            <a:spAutoFit/>
          </a:bodyPr>
          <a:lstStyle/>
          <a:p>
            <a:pPr defTabSz="1064895"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sp>
        <p:nvSpPr>
          <p:cNvPr id="24" name="TextBox 56"/>
          <p:cNvSpPr txBox="1"/>
          <p:nvPr/>
        </p:nvSpPr>
        <p:spPr>
          <a:xfrm>
            <a:off x="721360" y="555625"/>
            <a:ext cx="596568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五</a:t>
            </a:r>
            <a:r>
              <a:rPr lang="zh-CN" altLang="en-US" sz="2800" b="1" spc="3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2800" b="1" spc="3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建设方案</a:t>
            </a:r>
            <a:endParaRPr lang="zh-CN" altLang="en-US" sz="2800" b="1" spc="3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6" name="TextBox 56"/>
          <p:cNvSpPr txBox="1"/>
          <p:nvPr/>
        </p:nvSpPr>
        <p:spPr>
          <a:xfrm>
            <a:off x="3908201" y="609115"/>
            <a:ext cx="4765928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网络架构</a:t>
            </a:r>
            <a:endParaRPr lang="zh-CN" altLang="en-US" sz="2400" b="1" spc="3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400" b="1" spc="3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400" b="1" spc="3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7" name="燕尾形 48"/>
          <p:cNvSpPr/>
          <p:nvPr/>
        </p:nvSpPr>
        <p:spPr>
          <a:xfrm>
            <a:off x="3579178" y="748030"/>
            <a:ext cx="179387" cy="188913"/>
          </a:xfrm>
          <a:prstGeom prst="chevron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marL="0" lvl="0" indent="0">
              <a:lnSpc>
                <a:spcPct val="100000"/>
              </a:lnSpc>
            </a:pPr>
            <a:endParaRPr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48" name="燕尾形 4"/>
          <p:cNvSpPr/>
          <p:nvPr/>
        </p:nvSpPr>
        <p:spPr>
          <a:xfrm>
            <a:off x="3400108" y="743268"/>
            <a:ext cx="179387" cy="190500"/>
          </a:xfrm>
          <a:prstGeom prst="chevron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0" lvl="0" indent="0">
              <a:lnSpc>
                <a:spcPct val="100000"/>
              </a:lnSpc>
            </a:pPr>
            <a:endParaRPr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aphicFrame>
        <p:nvGraphicFramePr>
          <p:cNvPr id="2" name="对象 -2147482624"/>
          <p:cNvGraphicFramePr/>
          <p:nvPr/>
        </p:nvGraphicFramePr>
        <p:xfrm>
          <a:off x="292735" y="1746250"/>
          <a:ext cx="5772785" cy="504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4" imgW="12793345" imgH="8311515" progId="Visio.Drawing.11">
                  <p:embed/>
                </p:oleObj>
              </mc:Choice>
              <mc:Fallback>
                <p:oleObj r:id="rId4" imgW="12793345" imgH="8311515" progId="Visio.Drawing.11">
                  <p:embed/>
                  <p:pic>
                    <p:nvPicPr>
                      <p:cNvPr id="0" name="图片 1024" descr="image1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2735" y="1746250"/>
                        <a:ext cx="5772785" cy="50482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591185" y="1227455"/>
            <a:ext cx="38830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智慧教育云平台网络架构图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416800" y="1240155"/>
            <a:ext cx="36499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校园数据采集平台网络结构图</a:t>
            </a:r>
          </a:p>
        </p:txBody>
      </p:sp>
      <p:graphicFrame>
        <p:nvGraphicFramePr>
          <p:cNvPr id="4" name="对象 3"/>
          <p:cNvGraphicFramePr/>
          <p:nvPr/>
        </p:nvGraphicFramePr>
        <p:xfrm>
          <a:off x="6508750" y="2176145"/>
          <a:ext cx="5504180" cy="4123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6" imgW="23101300" imgH="11861800" progId="Visio.Drawing.11">
                  <p:embed/>
                </p:oleObj>
              </mc:Choice>
              <mc:Fallback>
                <p:oleObj r:id="rId6" imgW="23101300" imgH="11861800" progId="Visio.Drawing.11">
                  <p:embed/>
                  <p:pic>
                    <p:nvPicPr>
                      <p:cNvPr id="0" name="图片 1025" descr="image2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08750" y="2176145"/>
                        <a:ext cx="5504180" cy="412369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53975" y="1085850"/>
            <a:ext cx="12299950" cy="1031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8" name="矩形 7"/>
          <p:cNvSpPr/>
          <p:nvPr/>
        </p:nvSpPr>
        <p:spPr>
          <a:xfrm>
            <a:off x="-53975" y="296863"/>
            <a:ext cx="12299950" cy="203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26627" name="文本框 10"/>
          <p:cNvSpPr txBox="1"/>
          <p:nvPr/>
        </p:nvSpPr>
        <p:spPr>
          <a:xfrm>
            <a:off x="301625" y="609600"/>
            <a:ext cx="288925" cy="414338"/>
          </a:xfrm>
          <a:prstGeom prst="rect">
            <a:avLst/>
          </a:prstGeom>
          <a:solidFill>
            <a:srgbClr val="767171">
              <a:alpha val="64000"/>
            </a:srgbClr>
          </a:solidFill>
          <a:ln w="9525">
            <a:noFill/>
          </a:ln>
        </p:spPr>
        <p:txBody>
          <a:bodyPr lIns="91430" tIns="45716" rIns="91430" bIns="45716" anchor="t">
            <a:spAutoFit/>
          </a:bodyPr>
          <a:lstStyle/>
          <a:p>
            <a:pPr defTabSz="1065530"/>
            <a:endParaRPr lang="zh-CN" altLang="en-US" dirty="0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24" name="TextBox 56"/>
          <p:cNvSpPr txBox="1"/>
          <p:nvPr/>
        </p:nvSpPr>
        <p:spPr>
          <a:xfrm>
            <a:off x="720725" y="555625"/>
            <a:ext cx="59658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2800" b="1" spc="3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五</a:t>
            </a:r>
            <a:r>
              <a:rPr lang="zh-CN" altLang="en-US" sz="2800" b="1" spc="300" noProof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、</a:t>
            </a:r>
            <a:r>
              <a:rPr lang="zh-CN" altLang="en-US" sz="2800" b="1" spc="300" noProof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建设方案</a:t>
            </a:r>
            <a:endParaRPr lang="zh-CN" altLang="en-US" sz="2800" b="1" spc="300" noProof="1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5263" y="2378075"/>
            <a:ext cx="2030413" cy="12350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kumimoji="1" lang="zh-CN" altLang="en-US" strike="noStrike" noProof="1"/>
              <a:t>智慧教育云平台</a:t>
            </a:r>
          </a:p>
        </p:txBody>
      </p:sp>
      <p:sp>
        <p:nvSpPr>
          <p:cNvPr id="14" name="矩形 13"/>
          <p:cNvSpPr/>
          <p:nvPr/>
        </p:nvSpPr>
        <p:spPr>
          <a:xfrm>
            <a:off x="2438400" y="2417763"/>
            <a:ext cx="9069388" cy="1195388"/>
          </a:xfrm>
          <a:prstGeom prst="rect">
            <a:avLst/>
          </a:prstGeom>
          <a:noFill/>
          <a:ln>
            <a:solidFill>
              <a:srgbClr val="116CB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60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2546350" y="2574925"/>
            <a:ext cx="1641475" cy="398463"/>
          </a:xfrm>
          <a:prstGeom prst="rect">
            <a:avLst/>
          </a:prstGeom>
          <a:noFill/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60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基础信息库</a:t>
            </a:r>
          </a:p>
        </p:txBody>
      </p:sp>
      <p:sp>
        <p:nvSpPr>
          <p:cNvPr id="16" name="矩形 15"/>
          <p:cNvSpPr/>
          <p:nvPr/>
        </p:nvSpPr>
        <p:spPr>
          <a:xfrm>
            <a:off x="4337050" y="2574925"/>
            <a:ext cx="1639888" cy="398463"/>
          </a:xfrm>
          <a:prstGeom prst="rect">
            <a:avLst/>
          </a:prstGeom>
          <a:noFill/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60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学生行为信息库</a:t>
            </a:r>
          </a:p>
        </p:txBody>
      </p:sp>
      <p:sp>
        <p:nvSpPr>
          <p:cNvPr id="17" name="矩形 16"/>
          <p:cNvSpPr/>
          <p:nvPr/>
        </p:nvSpPr>
        <p:spPr>
          <a:xfrm>
            <a:off x="6126163" y="2574925"/>
            <a:ext cx="1639888" cy="398463"/>
          </a:xfrm>
          <a:prstGeom prst="rect">
            <a:avLst/>
          </a:prstGeom>
          <a:noFill/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60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展示中心系统</a:t>
            </a:r>
          </a:p>
        </p:txBody>
      </p:sp>
      <p:sp>
        <p:nvSpPr>
          <p:cNvPr id="18" name="矩形 17"/>
          <p:cNvSpPr/>
          <p:nvPr/>
        </p:nvSpPr>
        <p:spPr>
          <a:xfrm>
            <a:off x="7913688" y="2574925"/>
            <a:ext cx="1641475" cy="398463"/>
          </a:xfrm>
          <a:prstGeom prst="rect">
            <a:avLst/>
          </a:prstGeom>
          <a:noFill/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60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统一门户</a:t>
            </a:r>
          </a:p>
        </p:txBody>
      </p:sp>
      <p:sp>
        <p:nvSpPr>
          <p:cNvPr id="19" name="矩形 18"/>
          <p:cNvSpPr/>
          <p:nvPr/>
        </p:nvSpPr>
        <p:spPr>
          <a:xfrm>
            <a:off x="195263" y="1285875"/>
            <a:ext cx="2027238" cy="857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kumimoji="1" lang="zh-CN" altLang="en-US" strike="noStrike" noProof="1"/>
              <a:t>大数据应用</a:t>
            </a:r>
          </a:p>
        </p:txBody>
      </p:sp>
      <p:sp>
        <p:nvSpPr>
          <p:cNvPr id="20" name="矩形 19"/>
          <p:cNvSpPr/>
          <p:nvPr/>
        </p:nvSpPr>
        <p:spPr>
          <a:xfrm>
            <a:off x="2449513" y="1314450"/>
            <a:ext cx="9056688" cy="815975"/>
          </a:xfrm>
          <a:prstGeom prst="rect">
            <a:avLst/>
          </a:prstGeom>
          <a:noFill/>
          <a:ln>
            <a:solidFill>
              <a:srgbClr val="116CB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60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557463" y="1509713"/>
            <a:ext cx="2024063" cy="396875"/>
          </a:xfrm>
          <a:prstGeom prst="rect">
            <a:avLst/>
          </a:prstGeom>
          <a:noFill/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60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学生综合画像系统</a:t>
            </a:r>
          </a:p>
        </p:txBody>
      </p:sp>
      <p:sp>
        <p:nvSpPr>
          <p:cNvPr id="22" name="矩形 21"/>
          <p:cNvSpPr/>
          <p:nvPr/>
        </p:nvSpPr>
        <p:spPr>
          <a:xfrm>
            <a:off x="4768850" y="1509713"/>
            <a:ext cx="2024063" cy="396875"/>
          </a:xfrm>
          <a:prstGeom prst="rect">
            <a:avLst/>
          </a:prstGeom>
          <a:noFill/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60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综合预警平台</a:t>
            </a:r>
          </a:p>
        </p:txBody>
      </p:sp>
      <p:sp>
        <p:nvSpPr>
          <p:cNvPr id="23" name="矩形 22"/>
          <p:cNvSpPr/>
          <p:nvPr/>
        </p:nvSpPr>
        <p:spPr>
          <a:xfrm>
            <a:off x="6980238" y="1509713"/>
            <a:ext cx="2024063" cy="396875"/>
          </a:xfrm>
          <a:prstGeom prst="rect">
            <a:avLst/>
          </a:prstGeom>
          <a:noFill/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60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学生职业生涯规划</a:t>
            </a:r>
          </a:p>
        </p:txBody>
      </p:sp>
      <p:sp>
        <p:nvSpPr>
          <p:cNvPr id="25" name="矩形 24"/>
          <p:cNvSpPr/>
          <p:nvPr/>
        </p:nvSpPr>
        <p:spPr>
          <a:xfrm>
            <a:off x="9191625" y="1509713"/>
            <a:ext cx="2022475" cy="396875"/>
          </a:xfrm>
          <a:prstGeom prst="rect">
            <a:avLst/>
          </a:prstGeom>
          <a:noFill/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en-US" altLang="zh-CN" sz="160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...</a:t>
            </a:r>
          </a:p>
        </p:txBody>
      </p:sp>
      <p:sp>
        <p:nvSpPr>
          <p:cNvPr id="26" name="矩形 25"/>
          <p:cNvSpPr/>
          <p:nvPr/>
        </p:nvSpPr>
        <p:spPr>
          <a:xfrm>
            <a:off x="195263" y="3937000"/>
            <a:ext cx="2030413" cy="857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kumimoji="1" lang="zh-CN" altLang="en-US" strike="noStrike" noProof="1"/>
              <a:t>校园数据采集系统</a:t>
            </a:r>
          </a:p>
        </p:txBody>
      </p:sp>
      <p:sp>
        <p:nvSpPr>
          <p:cNvPr id="27" name="矩形 26"/>
          <p:cNvSpPr/>
          <p:nvPr/>
        </p:nvSpPr>
        <p:spPr>
          <a:xfrm>
            <a:off x="2449513" y="3937000"/>
            <a:ext cx="9069388" cy="857250"/>
          </a:xfrm>
          <a:prstGeom prst="rect">
            <a:avLst/>
          </a:prstGeom>
          <a:noFill/>
          <a:ln>
            <a:solidFill>
              <a:srgbClr val="116CB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60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533650" y="4130675"/>
            <a:ext cx="1776413" cy="398463"/>
          </a:xfrm>
          <a:prstGeom prst="rect">
            <a:avLst/>
          </a:prstGeom>
          <a:noFill/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60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数据采集服务</a:t>
            </a:r>
          </a:p>
        </p:txBody>
      </p:sp>
      <p:sp>
        <p:nvSpPr>
          <p:cNvPr id="29" name="矩形 28"/>
          <p:cNvSpPr/>
          <p:nvPr/>
        </p:nvSpPr>
        <p:spPr>
          <a:xfrm>
            <a:off x="4830763" y="4130675"/>
            <a:ext cx="1776413" cy="398463"/>
          </a:xfrm>
          <a:prstGeom prst="rect">
            <a:avLst/>
          </a:prstGeom>
          <a:noFill/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60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数据转换服务</a:t>
            </a:r>
          </a:p>
        </p:txBody>
      </p:sp>
      <p:sp>
        <p:nvSpPr>
          <p:cNvPr id="30" name="矩形 29"/>
          <p:cNvSpPr/>
          <p:nvPr/>
        </p:nvSpPr>
        <p:spPr>
          <a:xfrm>
            <a:off x="7127875" y="4130675"/>
            <a:ext cx="1776413" cy="398463"/>
          </a:xfrm>
          <a:prstGeom prst="rect">
            <a:avLst/>
          </a:prstGeom>
          <a:noFill/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60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数据上传服务</a:t>
            </a:r>
          </a:p>
        </p:txBody>
      </p:sp>
      <p:sp>
        <p:nvSpPr>
          <p:cNvPr id="31" name="矩形 30"/>
          <p:cNvSpPr/>
          <p:nvPr/>
        </p:nvSpPr>
        <p:spPr>
          <a:xfrm>
            <a:off x="9426575" y="4130675"/>
            <a:ext cx="1774825" cy="398463"/>
          </a:xfrm>
          <a:prstGeom prst="rect">
            <a:avLst/>
          </a:prstGeom>
          <a:noFill/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60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统一接口服务</a:t>
            </a:r>
          </a:p>
        </p:txBody>
      </p:sp>
      <p:sp>
        <p:nvSpPr>
          <p:cNvPr id="135" name="矩形 134"/>
          <p:cNvSpPr/>
          <p:nvPr/>
        </p:nvSpPr>
        <p:spPr>
          <a:xfrm>
            <a:off x="2546350" y="3078163"/>
            <a:ext cx="1641475" cy="396875"/>
          </a:xfrm>
          <a:prstGeom prst="rect">
            <a:avLst/>
          </a:prstGeom>
          <a:noFill/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60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报表分析服务</a:t>
            </a:r>
          </a:p>
        </p:txBody>
      </p:sp>
      <p:sp>
        <p:nvSpPr>
          <p:cNvPr id="137" name="矩形 136"/>
          <p:cNvSpPr/>
          <p:nvPr/>
        </p:nvSpPr>
        <p:spPr>
          <a:xfrm>
            <a:off x="4335463" y="3078163"/>
            <a:ext cx="1641475" cy="396875"/>
          </a:xfrm>
          <a:prstGeom prst="rect">
            <a:avLst/>
          </a:prstGeom>
          <a:noFill/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60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文件管理服务</a:t>
            </a:r>
          </a:p>
        </p:txBody>
      </p:sp>
      <p:sp>
        <p:nvSpPr>
          <p:cNvPr id="138" name="矩形 137"/>
          <p:cNvSpPr/>
          <p:nvPr/>
        </p:nvSpPr>
        <p:spPr>
          <a:xfrm>
            <a:off x="6124575" y="3078163"/>
            <a:ext cx="1639888" cy="396875"/>
          </a:xfrm>
          <a:prstGeom prst="rect">
            <a:avLst/>
          </a:prstGeom>
          <a:noFill/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60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流程管理服务</a:t>
            </a:r>
          </a:p>
        </p:txBody>
      </p:sp>
      <p:sp>
        <p:nvSpPr>
          <p:cNvPr id="32" name="矩形 31"/>
          <p:cNvSpPr/>
          <p:nvPr/>
        </p:nvSpPr>
        <p:spPr>
          <a:xfrm>
            <a:off x="9702800" y="2574925"/>
            <a:ext cx="1639888" cy="398463"/>
          </a:xfrm>
          <a:prstGeom prst="rect">
            <a:avLst/>
          </a:prstGeom>
          <a:noFill/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60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统一权限</a:t>
            </a:r>
          </a:p>
        </p:txBody>
      </p:sp>
      <p:sp>
        <p:nvSpPr>
          <p:cNvPr id="33" name="矩形 32"/>
          <p:cNvSpPr/>
          <p:nvPr/>
        </p:nvSpPr>
        <p:spPr>
          <a:xfrm>
            <a:off x="9701213" y="3078163"/>
            <a:ext cx="1641475" cy="396875"/>
          </a:xfrm>
          <a:prstGeom prst="rect">
            <a:avLst/>
          </a:prstGeom>
          <a:noFill/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60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统一接口</a:t>
            </a:r>
          </a:p>
        </p:txBody>
      </p:sp>
      <p:sp>
        <p:nvSpPr>
          <p:cNvPr id="34" name="矩形 33"/>
          <p:cNvSpPr/>
          <p:nvPr/>
        </p:nvSpPr>
        <p:spPr>
          <a:xfrm>
            <a:off x="195263" y="5016500"/>
            <a:ext cx="2030413" cy="16795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kumimoji="1" lang="zh-CN" altLang="en-US" strike="noStrike" noProof="1"/>
              <a:t>校园应用系统</a:t>
            </a:r>
          </a:p>
        </p:txBody>
      </p:sp>
      <p:pic>
        <p:nvPicPr>
          <p:cNvPr id="150" name="Picture 2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3"/>
          <a:stretch>
            <a:fillRect/>
          </a:stretch>
        </p:blipFill>
        <p:spPr bwMode="auto">
          <a:xfrm>
            <a:off x="3387090" y="5898515"/>
            <a:ext cx="551815" cy="489585"/>
          </a:xfrm>
          <a:custGeom>
            <a:avLst/>
            <a:gdLst>
              <a:gd name="connsiteX0" fmla="*/ 1224136 w 2448272"/>
              <a:gd name="connsiteY0" fmla="*/ 0 h 2448272"/>
              <a:gd name="connsiteX1" fmla="*/ 2448272 w 2448272"/>
              <a:gd name="connsiteY1" fmla="*/ 1224136 h 2448272"/>
              <a:gd name="connsiteX2" fmla="*/ 1224136 w 2448272"/>
              <a:gd name="connsiteY2" fmla="*/ 2448272 h 2448272"/>
              <a:gd name="connsiteX3" fmla="*/ 0 w 2448272"/>
              <a:gd name="connsiteY3" fmla="*/ 1224136 h 2448272"/>
              <a:gd name="connsiteX4" fmla="*/ 1224136 w 2448272"/>
              <a:gd name="connsiteY4" fmla="*/ 0 h 244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8272" h="2448272">
                <a:moveTo>
                  <a:pt x="1224136" y="0"/>
                </a:moveTo>
                <a:cubicBezTo>
                  <a:pt x="1900208" y="0"/>
                  <a:pt x="2448272" y="548064"/>
                  <a:pt x="2448272" y="1224136"/>
                </a:cubicBezTo>
                <a:cubicBezTo>
                  <a:pt x="2448272" y="1900208"/>
                  <a:pt x="1900208" y="2448272"/>
                  <a:pt x="1224136" y="2448272"/>
                </a:cubicBezTo>
                <a:cubicBezTo>
                  <a:pt x="548064" y="2448272"/>
                  <a:pt x="0" y="1900208"/>
                  <a:pt x="0" y="1224136"/>
                </a:cubicBezTo>
                <a:cubicBezTo>
                  <a:pt x="0" y="548064"/>
                  <a:pt x="548064" y="0"/>
                  <a:pt x="1224136" y="0"/>
                </a:cubicBezTo>
                <a:close/>
              </a:path>
            </a:pathLst>
          </a:custGeom>
          <a:ln w="12700">
            <a:solidFill>
              <a:schemeClr val="bg1">
                <a:lumMod val="85000"/>
              </a:schemeClr>
            </a:solidFill>
            <a:miter lim="400000"/>
            <a:headEnd/>
            <a:tailEnd/>
          </a:ln>
        </p:spPr>
      </p:pic>
      <p:pic>
        <p:nvPicPr>
          <p:cNvPr id="26654" name="Picture 4" descr="C:\Users\GA\Desktop\硬件\闸机.jpg"/>
          <p:cNvPicPr>
            <a:picLocks noChangeAspect="1"/>
          </p:cNvPicPr>
          <p:nvPr/>
        </p:nvPicPr>
        <p:blipFill>
          <a:blip r:embed="rId5" cstate="print"/>
          <a:srcRect l="6679" t="11411" r="6410" b="13763"/>
          <a:stretch>
            <a:fillRect/>
          </a:stretch>
        </p:blipFill>
        <p:spPr>
          <a:xfrm>
            <a:off x="4090988" y="5807075"/>
            <a:ext cx="757237" cy="581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55" name="图片 151" descr="pic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3650" y="5827713"/>
            <a:ext cx="709613" cy="630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56" name="图片 152" descr="DA3D30E28C15B6F129C00618A5F243B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6300" y="5842000"/>
            <a:ext cx="482600" cy="620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9" name="矩形 168"/>
          <p:cNvSpPr/>
          <p:nvPr/>
        </p:nvSpPr>
        <p:spPr>
          <a:xfrm>
            <a:off x="7134225" y="5600700"/>
            <a:ext cx="403225" cy="901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kumimoji="1" lang="zh-CN" altLang="en-US" sz="1400" strike="noStrike" noProof="1"/>
              <a:t>阅卷系统</a:t>
            </a:r>
          </a:p>
        </p:txBody>
      </p:sp>
      <p:sp>
        <p:nvSpPr>
          <p:cNvPr id="170" name="矩形 169"/>
          <p:cNvSpPr/>
          <p:nvPr/>
        </p:nvSpPr>
        <p:spPr>
          <a:xfrm>
            <a:off x="7775575" y="5600700"/>
            <a:ext cx="403225" cy="901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kumimoji="1" lang="zh-CN" altLang="en-US" sz="1400" strike="noStrike" noProof="1"/>
              <a:t>家校互动</a:t>
            </a:r>
          </a:p>
        </p:txBody>
      </p:sp>
      <p:sp>
        <p:nvSpPr>
          <p:cNvPr id="171" name="矩形 170"/>
          <p:cNvSpPr/>
          <p:nvPr/>
        </p:nvSpPr>
        <p:spPr>
          <a:xfrm>
            <a:off x="8416925" y="5600700"/>
            <a:ext cx="403225" cy="901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kumimoji="1" lang="zh-CN" altLang="en-US" sz="1400" strike="noStrike" noProof="1"/>
              <a:t>一卡通</a:t>
            </a:r>
          </a:p>
        </p:txBody>
      </p:sp>
      <p:sp>
        <p:nvSpPr>
          <p:cNvPr id="172" name="矩形 171"/>
          <p:cNvSpPr/>
          <p:nvPr/>
        </p:nvSpPr>
        <p:spPr>
          <a:xfrm>
            <a:off x="9699625" y="5600700"/>
            <a:ext cx="403225" cy="901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kumimoji="1" lang="zh-CN" altLang="en-US" sz="1400" strike="noStrike" noProof="1"/>
              <a:t>宿舍管理</a:t>
            </a:r>
          </a:p>
        </p:txBody>
      </p:sp>
      <p:sp>
        <p:nvSpPr>
          <p:cNvPr id="174" name="矩形 173"/>
          <p:cNvSpPr/>
          <p:nvPr/>
        </p:nvSpPr>
        <p:spPr>
          <a:xfrm>
            <a:off x="9058275" y="5600700"/>
            <a:ext cx="403225" cy="901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kumimoji="1" lang="zh-CN" altLang="en-US" sz="1400" strike="noStrike" noProof="1"/>
              <a:t>德育系统</a:t>
            </a:r>
          </a:p>
        </p:txBody>
      </p:sp>
      <p:sp>
        <p:nvSpPr>
          <p:cNvPr id="175" name="矩形 174"/>
          <p:cNvSpPr/>
          <p:nvPr/>
        </p:nvSpPr>
        <p:spPr>
          <a:xfrm>
            <a:off x="10340975" y="5600700"/>
            <a:ext cx="403225" cy="901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kumimoji="1" lang="zh-CN" altLang="en-US" sz="1400" strike="noStrike" noProof="1"/>
              <a:t>智慧课堂</a:t>
            </a:r>
          </a:p>
        </p:txBody>
      </p:sp>
      <p:sp>
        <p:nvSpPr>
          <p:cNvPr id="182" name="矩形 181"/>
          <p:cNvSpPr/>
          <p:nvPr/>
        </p:nvSpPr>
        <p:spPr>
          <a:xfrm>
            <a:off x="2438400" y="4987925"/>
            <a:ext cx="4159250" cy="1708150"/>
          </a:xfrm>
          <a:prstGeom prst="rect">
            <a:avLst/>
          </a:prstGeom>
          <a:noFill/>
          <a:ln>
            <a:solidFill>
              <a:srgbClr val="116CB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60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3" name="矩形 182"/>
          <p:cNvSpPr/>
          <p:nvPr/>
        </p:nvSpPr>
        <p:spPr>
          <a:xfrm>
            <a:off x="6992938" y="4987925"/>
            <a:ext cx="4513263" cy="1708150"/>
          </a:xfrm>
          <a:prstGeom prst="rect">
            <a:avLst/>
          </a:prstGeom>
          <a:noFill/>
          <a:ln>
            <a:solidFill>
              <a:srgbClr val="116CB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60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665" name="文本框 184"/>
          <p:cNvSpPr txBox="1"/>
          <p:nvPr/>
        </p:nvSpPr>
        <p:spPr>
          <a:xfrm>
            <a:off x="2495550" y="5045075"/>
            <a:ext cx="4070350" cy="368300"/>
          </a:xfrm>
          <a:prstGeom prst="rect">
            <a:avLst/>
          </a:prstGeom>
          <a:solidFill>
            <a:srgbClr val="8CC7F4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dirty="0">
                <a:latin typeface="等线" panose="02010600030101010101" charset="-122"/>
                <a:ea typeface="等线" panose="02010600030101010101" charset="-122"/>
              </a:rPr>
              <a:t>物联网硬件</a:t>
            </a:r>
          </a:p>
        </p:txBody>
      </p:sp>
      <p:sp>
        <p:nvSpPr>
          <p:cNvPr id="26666" name="文本框 185"/>
          <p:cNvSpPr txBox="1"/>
          <p:nvPr/>
        </p:nvSpPr>
        <p:spPr>
          <a:xfrm>
            <a:off x="7042150" y="5040313"/>
            <a:ext cx="4400550" cy="368300"/>
          </a:xfrm>
          <a:prstGeom prst="rect">
            <a:avLst/>
          </a:prstGeom>
          <a:solidFill>
            <a:srgbClr val="8CC7F4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dirty="0">
                <a:latin typeface="等线" panose="02010600030101010101" charset="-122"/>
                <a:ea typeface="等线" panose="02010600030101010101" charset="-122"/>
              </a:rPr>
              <a:t>校园业务系统</a:t>
            </a:r>
          </a:p>
        </p:txBody>
      </p:sp>
      <p:graphicFrame>
        <p:nvGraphicFramePr>
          <p:cNvPr id="26667" name="对象 34"/>
          <p:cNvGraphicFramePr/>
          <p:nvPr/>
        </p:nvGraphicFramePr>
        <p:xfrm>
          <a:off x="2667000" y="5797550"/>
          <a:ext cx="515938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8" imgW="535940" imgH="560070" progId="Visio.Drawing.15">
                  <p:embed/>
                </p:oleObj>
              </mc:Choice>
              <mc:Fallback>
                <p:oleObj r:id="rId8" imgW="535940" imgH="560070" progId="Visio.Drawing.15">
                  <p:embed/>
                  <p:pic>
                    <p:nvPicPr>
                      <p:cNvPr id="0" name="图片 2048" descr="image2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67000" y="5797550"/>
                        <a:ext cx="515938" cy="5905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矩形 36"/>
          <p:cNvSpPr/>
          <p:nvPr/>
        </p:nvSpPr>
        <p:spPr>
          <a:xfrm>
            <a:off x="7913688" y="3078163"/>
            <a:ext cx="1639888" cy="396875"/>
          </a:xfrm>
          <a:prstGeom prst="rect">
            <a:avLst/>
          </a:prstGeom>
          <a:noFill/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60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统一支付</a:t>
            </a:r>
          </a:p>
        </p:txBody>
      </p:sp>
      <p:cxnSp>
        <p:nvCxnSpPr>
          <p:cNvPr id="38" name="直接连接符 37"/>
          <p:cNvCxnSpPr/>
          <p:nvPr/>
        </p:nvCxnSpPr>
        <p:spPr>
          <a:xfrm flipV="1">
            <a:off x="117475" y="2244725"/>
            <a:ext cx="11464925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10982325" y="5600700"/>
            <a:ext cx="403225" cy="901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kumimoji="1" lang="en-US" altLang="zh-CN" sz="3200" strike="noStrike" noProof="1"/>
              <a:t>...</a:t>
            </a:r>
          </a:p>
        </p:txBody>
      </p:sp>
      <p:sp>
        <p:nvSpPr>
          <p:cNvPr id="40" name="矩形 39"/>
          <p:cNvSpPr/>
          <p:nvPr/>
        </p:nvSpPr>
        <p:spPr>
          <a:xfrm>
            <a:off x="2547938" y="2574925"/>
            <a:ext cx="1639888" cy="398463"/>
          </a:xfrm>
          <a:prstGeom prst="rect">
            <a:avLst/>
          </a:prstGeom>
          <a:noFill/>
          <a:ln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60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基础信息库</a:t>
            </a:r>
          </a:p>
        </p:txBody>
      </p:sp>
      <p:sp>
        <p:nvSpPr>
          <p:cNvPr id="346" name="TextBox 56"/>
          <p:cNvSpPr txBox="1"/>
          <p:nvPr/>
        </p:nvSpPr>
        <p:spPr>
          <a:xfrm>
            <a:off x="3908425" y="635000"/>
            <a:ext cx="4765675" cy="82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2400" b="1" spc="300" noProof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业务系统结构</a:t>
            </a:r>
            <a:endParaRPr lang="zh-CN" altLang="en-US" sz="2400" b="1" spc="300" noProof="1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/>
            <a:endParaRPr lang="zh-CN" altLang="en-US" sz="2400" b="1" spc="300" noProof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7" name="燕尾形 48"/>
          <p:cNvSpPr/>
          <p:nvPr/>
        </p:nvSpPr>
        <p:spPr>
          <a:xfrm>
            <a:off x="3579813" y="773113"/>
            <a:ext cx="179388" cy="188913"/>
          </a:xfrm>
          <a:prstGeom prst="chevron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marL="0" lvl="0" indent="0" fontAlgn="auto">
              <a:lnSpc>
                <a:spcPct val="100000"/>
              </a:lnSpc>
            </a:pPr>
            <a:endParaRPr strike="noStrike" noProof="1"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48" name="燕尾形 4"/>
          <p:cNvSpPr/>
          <p:nvPr/>
        </p:nvSpPr>
        <p:spPr>
          <a:xfrm>
            <a:off x="3400425" y="768350"/>
            <a:ext cx="179388" cy="190500"/>
          </a:xfrm>
          <a:prstGeom prst="chevron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0" lvl="0" indent="0" fontAlgn="auto">
              <a:lnSpc>
                <a:spcPct val="100000"/>
              </a:lnSpc>
            </a:pPr>
            <a:endParaRPr strike="noStrike" noProof="1"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6"/>
          <p:cNvSpPr txBox="1"/>
          <p:nvPr/>
        </p:nvSpPr>
        <p:spPr>
          <a:xfrm>
            <a:off x="720725" y="541338"/>
            <a:ext cx="6184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2800" b="1" spc="3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五</a:t>
            </a:r>
            <a:r>
              <a:rPr lang="zh-CN" altLang="en-US" sz="2800" b="1" spc="300" noProof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、建设方案</a:t>
            </a:r>
            <a:endParaRPr lang="zh-CN" altLang="en-US" sz="2800" b="1" spc="300" noProof="1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53975" y="1063625"/>
            <a:ext cx="12299950" cy="1031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8" name="矩形 7"/>
          <p:cNvSpPr/>
          <p:nvPr/>
        </p:nvSpPr>
        <p:spPr>
          <a:xfrm>
            <a:off x="-53975" y="296863"/>
            <a:ext cx="12299950" cy="203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28676" name="文本框 10"/>
          <p:cNvSpPr txBox="1"/>
          <p:nvPr/>
        </p:nvSpPr>
        <p:spPr>
          <a:xfrm>
            <a:off x="301625" y="609600"/>
            <a:ext cx="288925" cy="414338"/>
          </a:xfrm>
          <a:prstGeom prst="rect">
            <a:avLst/>
          </a:prstGeom>
          <a:solidFill>
            <a:srgbClr val="767171">
              <a:alpha val="64000"/>
            </a:srgbClr>
          </a:solidFill>
          <a:ln w="9525">
            <a:noFill/>
          </a:ln>
        </p:spPr>
        <p:txBody>
          <a:bodyPr lIns="91430" tIns="45716" rIns="91430" bIns="45716" anchor="t">
            <a:spAutoFit/>
          </a:bodyPr>
          <a:lstStyle/>
          <a:p>
            <a:pPr defTabSz="1065530"/>
            <a:endParaRPr lang="zh-CN" altLang="en-US" dirty="0"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28677" name="图片 8" descr="22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13" y="2109788"/>
            <a:ext cx="5976937" cy="3724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6" name="TextBox 56"/>
          <p:cNvSpPr txBox="1"/>
          <p:nvPr/>
        </p:nvSpPr>
        <p:spPr>
          <a:xfrm>
            <a:off x="1557338" y="1347788"/>
            <a:ext cx="47656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2400" b="1" spc="300" noProof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教育资源基础信息库</a:t>
            </a:r>
            <a:endParaRPr lang="zh-CN" altLang="en-US" sz="2400" b="1" spc="300" noProof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/>
            <a:endParaRPr lang="zh-CN" altLang="en-US" sz="2400" b="1" spc="300" noProof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/>
            <a:endParaRPr lang="zh-CN" altLang="en-US" sz="2400" b="1" spc="300" noProof="1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/>
            <a:endParaRPr lang="zh-CN" altLang="en-US" sz="2400" b="1" spc="300" noProof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燕尾形 48"/>
          <p:cNvSpPr/>
          <p:nvPr/>
        </p:nvSpPr>
        <p:spPr>
          <a:xfrm>
            <a:off x="3630613" y="749300"/>
            <a:ext cx="179388" cy="188913"/>
          </a:xfrm>
          <a:prstGeom prst="chevron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marL="0" lvl="0" indent="0" fontAlgn="auto">
              <a:lnSpc>
                <a:spcPct val="100000"/>
              </a:lnSpc>
            </a:pPr>
            <a:endParaRPr strike="noStrike" noProof="1"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燕尾形 4"/>
          <p:cNvSpPr/>
          <p:nvPr/>
        </p:nvSpPr>
        <p:spPr>
          <a:xfrm>
            <a:off x="3451225" y="744538"/>
            <a:ext cx="179388" cy="190500"/>
          </a:xfrm>
          <a:prstGeom prst="chevron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0" lvl="0" indent="0" fontAlgn="auto">
              <a:lnSpc>
                <a:spcPct val="100000"/>
              </a:lnSpc>
            </a:pPr>
            <a:endParaRPr strike="noStrike" noProof="1"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28681" name="内容占位符 3" descr="111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3789"/>
          <a:stretch>
            <a:fillRect/>
          </a:stretch>
        </p:blipFill>
        <p:spPr>
          <a:xfrm>
            <a:off x="5902325" y="1820863"/>
            <a:ext cx="6108700" cy="3913187"/>
          </a:xfrm>
        </p:spPr>
      </p:pic>
      <p:sp>
        <p:nvSpPr>
          <p:cNvPr id="10" name="TextBox 56"/>
          <p:cNvSpPr txBox="1"/>
          <p:nvPr/>
        </p:nvSpPr>
        <p:spPr>
          <a:xfrm>
            <a:off x="7102475" y="1347788"/>
            <a:ext cx="47656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2400" b="1" spc="300" noProof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学生行为综合信息库</a:t>
            </a:r>
            <a:endParaRPr lang="zh-CN" altLang="en-US" sz="2400" b="1" spc="300" noProof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TextBox 56"/>
          <p:cNvSpPr txBox="1"/>
          <p:nvPr/>
        </p:nvSpPr>
        <p:spPr>
          <a:xfrm>
            <a:off x="3908425" y="635000"/>
            <a:ext cx="4765675" cy="82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2400" b="1" spc="300" noProof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信息库</a:t>
            </a:r>
            <a:endParaRPr lang="zh-CN" altLang="en-US" sz="2400" b="1" spc="300" noProof="1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/>
            <a:endParaRPr lang="zh-CN" altLang="en-US" sz="2400" b="1" spc="300" noProof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37"/>
          <p:cNvSpPr txBox="1"/>
          <p:nvPr/>
        </p:nvSpPr>
        <p:spPr>
          <a:xfrm>
            <a:off x="14146213" y="8510588"/>
            <a:ext cx="10969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dirty="0">
                <a:latin typeface="等线" panose="02010600030101010101" charset="-122"/>
                <a:ea typeface="等线" panose="02010600030101010101" charset="-122"/>
              </a:rPr>
              <a:t>延时符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12775" y="533400"/>
            <a:ext cx="4864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tabLst>
                <a:tab pos="1522095" algn="l"/>
              </a:tabLst>
            </a:pPr>
            <a:r>
              <a:rPr lang="zh-CN" altLang="en-US" sz="2800" b="1" spc="3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五</a:t>
            </a:r>
            <a:r>
              <a:rPr lang="zh-CN" altLang="en-US" sz="2800" b="1" spc="3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、</a:t>
            </a:r>
            <a:r>
              <a:rPr lang="zh-CN" altLang="en-US" sz="2800" b="1" spc="3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建设方案</a:t>
            </a:r>
            <a:endParaRPr lang="zh-CN" altLang="en-US" sz="2800" b="1" spc="3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53975" y="1085850"/>
            <a:ext cx="12299950" cy="1031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8" name="矩形 7"/>
          <p:cNvSpPr/>
          <p:nvPr/>
        </p:nvSpPr>
        <p:spPr>
          <a:xfrm>
            <a:off x="-53975" y="296863"/>
            <a:ext cx="12299950" cy="203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29701" name="文本框 10"/>
          <p:cNvSpPr txBox="1"/>
          <p:nvPr/>
        </p:nvSpPr>
        <p:spPr>
          <a:xfrm>
            <a:off x="301625" y="609600"/>
            <a:ext cx="288925" cy="414338"/>
          </a:xfrm>
          <a:prstGeom prst="rect">
            <a:avLst/>
          </a:prstGeom>
          <a:solidFill>
            <a:srgbClr val="767171">
              <a:alpha val="64000"/>
            </a:srgbClr>
          </a:solidFill>
          <a:ln w="9525">
            <a:noFill/>
          </a:ln>
        </p:spPr>
        <p:txBody>
          <a:bodyPr lIns="91430" tIns="45716" rIns="91430" bIns="45716" anchor="t">
            <a:spAutoFit/>
          </a:bodyPr>
          <a:lstStyle/>
          <a:p>
            <a:pPr defTabSz="1065530"/>
            <a:endParaRPr lang="zh-CN" altLang="en-US" dirty="0">
              <a:latin typeface="等线" panose="02010600030101010101" charset="-122"/>
              <a:ea typeface="等线" panose="02010600030101010101" charset="-122"/>
            </a:endParaRPr>
          </a:p>
        </p:txBody>
      </p:sp>
      <p:graphicFrame>
        <p:nvGraphicFramePr>
          <p:cNvPr id="29702" name="对象 2"/>
          <p:cNvGraphicFramePr/>
          <p:nvPr/>
        </p:nvGraphicFramePr>
        <p:xfrm>
          <a:off x="1336516" y="1323975"/>
          <a:ext cx="9888855" cy="536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r:id="rId5" imgW="9779000" imgH="5168900" progId="Visio.Drawing.11">
                  <p:embed/>
                </p:oleObj>
              </mc:Choice>
              <mc:Fallback>
                <p:oleObj r:id="rId5" imgW="9779000" imgH="5168900" progId="Visio.Drawing.11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6516" y="1323975"/>
                        <a:ext cx="9888855" cy="5368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6" name="TextBox 56"/>
          <p:cNvSpPr txBox="1"/>
          <p:nvPr/>
        </p:nvSpPr>
        <p:spPr>
          <a:xfrm>
            <a:off x="3713163" y="609600"/>
            <a:ext cx="47656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2400" b="1" spc="300" noProof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综合数据分析</a:t>
            </a:r>
            <a:endParaRPr lang="zh-CN" altLang="en-US" sz="2400" b="1" spc="300" noProof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燕尾形 48"/>
          <p:cNvSpPr/>
          <p:nvPr/>
        </p:nvSpPr>
        <p:spPr>
          <a:xfrm>
            <a:off x="3490913" y="733425"/>
            <a:ext cx="179388" cy="188913"/>
          </a:xfrm>
          <a:prstGeom prst="chevron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marL="0" lvl="0" indent="0" fontAlgn="auto">
              <a:lnSpc>
                <a:spcPct val="100000"/>
              </a:lnSpc>
            </a:pPr>
            <a:endParaRPr strike="noStrike" noProof="1"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3313113" y="731838"/>
            <a:ext cx="179388" cy="190500"/>
          </a:xfrm>
          <a:prstGeom prst="chevron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0" lvl="0" indent="0" fontAlgn="auto">
              <a:lnSpc>
                <a:spcPct val="100000"/>
              </a:lnSpc>
            </a:pPr>
            <a:endParaRPr strike="noStrike" noProof="1"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ransition spd="slow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53975" y="296863"/>
            <a:ext cx="12299950" cy="203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5" name="TextBox 56"/>
          <p:cNvSpPr txBox="1"/>
          <p:nvPr/>
        </p:nvSpPr>
        <p:spPr>
          <a:xfrm>
            <a:off x="527050" y="476250"/>
            <a:ext cx="618331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2800" b="1" spc="3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五</a:t>
            </a:r>
            <a:r>
              <a:rPr lang="zh-CN" altLang="en-US" sz="2800" b="1" spc="300" noProof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、建设方案</a:t>
            </a:r>
            <a:endParaRPr lang="zh-CN" altLang="en-US" sz="2800" b="1" spc="300" noProof="1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6" name="TextBox 56"/>
          <p:cNvSpPr txBox="1"/>
          <p:nvPr/>
        </p:nvSpPr>
        <p:spPr>
          <a:xfrm>
            <a:off x="3484563" y="523875"/>
            <a:ext cx="47656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2400" b="1" spc="300" noProof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综合数据分析</a:t>
            </a:r>
            <a:endParaRPr lang="zh-CN" altLang="en-US" sz="2400" b="1" spc="300" noProof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燕尾形 48"/>
          <p:cNvSpPr/>
          <p:nvPr/>
        </p:nvSpPr>
        <p:spPr>
          <a:xfrm>
            <a:off x="3276600" y="679450"/>
            <a:ext cx="179388" cy="188913"/>
          </a:xfrm>
          <a:prstGeom prst="chevron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marL="0" lvl="0" indent="0" fontAlgn="auto">
              <a:lnSpc>
                <a:spcPct val="100000"/>
              </a:lnSpc>
            </a:pPr>
            <a:endParaRPr strike="noStrike" noProof="1"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燕尾形 4"/>
          <p:cNvSpPr/>
          <p:nvPr/>
        </p:nvSpPr>
        <p:spPr>
          <a:xfrm>
            <a:off x="3097213" y="674688"/>
            <a:ext cx="179388" cy="190500"/>
          </a:xfrm>
          <a:prstGeom prst="chevron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0" lvl="0" indent="0" fontAlgn="auto">
              <a:lnSpc>
                <a:spcPct val="100000"/>
              </a:lnSpc>
            </a:pPr>
            <a:endParaRPr strike="noStrike" noProof="1"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1750" name="文本框 3"/>
          <p:cNvSpPr txBox="1"/>
          <p:nvPr/>
        </p:nvSpPr>
        <p:spPr>
          <a:xfrm>
            <a:off x="231775" y="568325"/>
            <a:ext cx="288925" cy="415925"/>
          </a:xfrm>
          <a:prstGeom prst="rect">
            <a:avLst/>
          </a:prstGeom>
          <a:solidFill>
            <a:srgbClr val="767171">
              <a:alpha val="64000"/>
            </a:srgbClr>
          </a:solidFill>
          <a:ln w="9525">
            <a:noFill/>
          </a:ln>
        </p:spPr>
        <p:txBody>
          <a:bodyPr lIns="91430" tIns="45716" rIns="91430" bIns="45716" anchor="t">
            <a:spAutoFit/>
          </a:bodyPr>
          <a:lstStyle/>
          <a:p>
            <a:pPr defTabSz="1065530"/>
            <a:endParaRPr lang="zh-CN" altLang="en-US" dirty="0">
              <a:latin typeface="等线" panose="02010600030101010101" charset="-122"/>
              <a:ea typeface="等线" panose="02010600030101010101" charset="-122"/>
            </a:endParaRPr>
          </a:p>
        </p:txBody>
      </p:sp>
      <p:graphicFrame>
        <p:nvGraphicFramePr>
          <p:cNvPr id="2" name="表格 -1"/>
          <p:cNvGraphicFramePr/>
          <p:nvPr/>
        </p:nvGraphicFramePr>
        <p:xfrm>
          <a:off x="161925" y="1384300"/>
          <a:ext cx="3920490" cy="536257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0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2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6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/>
                        <a:t>序号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/>
                        <a:t>分析维度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/>
                        <a:t>具体</a:t>
                      </a:r>
                      <a:r>
                        <a:rPr lang="zh-CN" altLang="en-US" sz="12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采集数据</a:t>
                      </a:r>
                      <a:r>
                        <a:rPr lang="zh-CN" altLang="en-US" sz="1200"/>
                        <a:t>内容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/>
                        <a:t>统计</a:t>
                      </a:r>
                      <a:r>
                        <a:rPr lang="zh-CN" altLang="en-US" sz="12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维度</a:t>
                      </a:r>
                      <a:endParaRPr lang="zh-CN" altLang="en-US" sz="1200"/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/>
                        <a:t>1</a:t>
                      </a:r>
                    </a:p>
                  </a:txBody>
                  <a:tcPr marL="0" marR="0" marT="0" marB="0" anchor="b"/>
                </a:tc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/>
                        <a:t>安全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出勤人数、出勤率、接送人、接送方式（人、校车）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对比、趋势变化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9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/>
                        <a:t>2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轨迹定位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sz="1200"/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/>
                        <a:t>3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病假、事假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卫生安全、饮食安全、管理质量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1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/>
                        <a:t>4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视频监控（教室、活动区、睡房、校门口、厨房、楼梯口）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区域覆盖完整度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2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/>
                        <a:t>5</a:t>
                      </a:r>
                    </a:p>
                  </a:txBody>
                  <a:tcPr marL="0" marR="0" marT="0" marB="0" anchor="b"/>
                </a:tc>
                <a:tc row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/>
                        <a:t>健康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营养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sz="1200"/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/>
                        <a:t>6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喂药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sz="1200"/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9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/>
                        <a:t>7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体温、身高、体重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sz="1200"/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9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/>
                        <a:t>8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湿度、温度、</a:t>
                      </a:r>
                      <a:r>
                        <a:rPr lang="en-US" altLang="zh-CN" sz="1200"/>
                        <a:t>PM2.5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sz="1200"/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5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/>
                        <a:t>9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食堂监控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sz="1200"/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95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/>
                        <a:t>10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原材料供应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sz="1200"/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91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/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/>
                        <a:t>行为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情绪、礼貌、锻炼、劳动、游戏、就餐、学习、卫生、睡眠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sz="1200"/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82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/>
                        <a:t>12</a:t>
                      </a:r>
                    </a:p>
                  </a:txBody>
                  <a:tcPr marL="0" marR="0" marT="0" marB="0" anchor="b"/>
                </a:tc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/>
                        <a:t>运营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师资、学历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办学水准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/>
                        <a:t>13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课程安排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办学水准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89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/>
                        <a:t>14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收费情况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乱收费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95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/>
                        <a:t>15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资产管理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实力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/>
                        <a:t>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/>
                        <a:t>家校共育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家长与学校的互动、学生与老师的互动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关注度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/>
          <p:nvPr/>
        </p:nvGraphicFramePr>
        <p:xfrm>
          <a:off x="4321175" y="933450"/>
          <a:ext cx="4613275" cy="586422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92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6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9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30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/>
                        <a:t>序号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/>
                        <a:t>综合素质评价方面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/>
                        <a:t>具体采集数据内容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/>
                        <a:t>统计维度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/>
                        <a:t>1</a:t>
                      </a:r>
                    </a:p>
                  </a:txBody>
                  <a:tcPr marL="0" marR="0" marT="0" marB="0" anchor="b"/>
                </a:tc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/>
                        <a:t>道德品质与公民素养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操行管理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sz="1200"/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/>
                        <a:t>2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迟到、旷课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sz="1200"/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/>
                        <a:t>3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问卷调查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sz="1200"/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/>
                        <a:t>4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关键事件记录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sz="1200"/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/>
                        <a:t>5</a:t>
                      </a:r>
                    </a:p>
                  </a:txBody>
                  <a:tcPr marL="0" marR="0" marT="0" marB="0" anchor="b"/>
                </a:tc>
                <a:tc rowSpan="8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/>
                        <a:t>学习习惯与学习能力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排名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sz="1200"/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/>
                        <a:t>6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分数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sz="1200"/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/>
                        <a:t>7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知识点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sz="1200"/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/>
                        <a:t>8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成绩进退步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sz="1200"/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/>
                        <a:t>9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分数段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sz="1200"/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/>
                        <a:t>10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阅读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书籍、人数、阅读时长、进展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/>
                        <a:t>11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课堂表现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答题器、</a:t>
                      </a:r>
                      <a:r>
                        <a:rPr lang="en-US" altLang="zh-CN" sz="1200"/>
                        <a:t>pad</a:t>
                      </a:r>
                      <a:r>
                        <a:rPr lang="zh-CN" altLang="en-US" sz="1200"/>
                        <a:t>、发红花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/>
                        <a:t>12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走班排课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sz="1200"/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/>
                        <a:t>13</a:t>
                      </a:r>
                    </a:p>
                  </a:txBody>
                  <a:tcPr marL="0" marR="0" marT="0" marB="0" anchor="b"/>
                </a:tc>
                <a:tc rowSpan="1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/>
                        <a:t>运动与健康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营养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食谱、食堂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/>
                        <a:t>14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体温、身高、体重、心率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sz="1200"/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/>
                        <a:t>15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湿度、温度、</a:t>
                      </a:r>
                      <a:r>
                        <a:rPr lang="en-US" altLang="zh-CN" sz="1200"/>
                        <a:t>PM2.5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sz="1200"/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/>
                        <a:t>16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运动数据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步数、运动时间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/>
                        <a:t>17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轨迹定位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在每个场所的停留时间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/>
                        <a:t>18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消费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校内消费</a:t>
                      </a:r>
                      <a:r>
                        <a:rPr lang="en-US" altLang="zh-CN" sz="1200"/>
                        <a:t>(</a:t>
                      </a:r>
                      <a:r>
                        <a:rPr lang="zh-CN" altLang="en-US" sz="1200"/>
                        <a:t>生活水准</a:t>
                      </a:r>
                      <a:r>
                        <a:rPr lang="en-US" altLang="zh-CN" sz="1200"/>
                        <a:t>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/>
                        <a:t>19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食堂、超市</a:t>
                      </a:r>
                      <a:r>
                        <a:rPr lang="en-US" altLang="zh-CN" sz="1200"/>
                        <a:t>(</a:t>
                      </a:r>
                      <a:r>
                        <a:rPr lang="zh-CN" altLang="en-US" sz="1200"/>
                        <a:t>消费习惯</a:t>
                      </a:r>
                      <a:r>
                        <a:rPr lang="en-US" altLang="zh-CN" sz="1200"/>
                        <a:t>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/>
                        <a:t>20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营养数据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/>
                        <a:t>21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家校共育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家长与学校的互动、学生与老师的互动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705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/>
                        <a:t>22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轨迹定位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在每个场所的停留时间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/>
                        <a:t>23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病假、事假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卫生安全、饮食安全、管理质量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/>
                        <a:t>24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出勤率、准点率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sz="1200"/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/>
                        <a:t>25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作息习惯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几点起床、几点睡觉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/>
          <p:nvPr/>
        </p:nvGraphicFramePr>
        <p:xfrm>
          <a:off x="9072563" y="2605088"/>
          <a:ext cx="2967990" cy="399351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62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7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5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92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/>
                        <a:t>26</a:t>
                      </a: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/>
                        <a:t>艺术素养（审美与表现）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问卷调查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sz="1200"/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/>
                        <a:t>27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关键事件记录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sz="1200"/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/>
                        <a:t>28</a:t>
                      </a: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/>
                        <a:t>交流与合作（创新意识与实践能力）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问卷调查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sz="1200"/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2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/>
                        <a:t>29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关键事件记录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sz="1200"/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42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/>
                        <a:t>30</a:t>
                      </a:r>
                    </a:p>
                  </a:txBody>
                  <a:tcPr marL="0" marR="0" marT="0" marB="0" anchor="b"/>
                </a:tc>
                <a:tc row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/>
                        <a:t>安全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视频监控（教室、活动区、睡房、校门口、厨房、楼梯口）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区域覆盖完整度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3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/>
                        <a:t>31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门禁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sz="1200"/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42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/>
                        <a:t>32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出勤人数、出勤率、接送人、接送方式（人、校车）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对比、趋势变化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/>
                        <a:t>33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病假、事假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卫生安全、饮食安全、管理质量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/>
                        <a:t>34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食堂监控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sz="1200"/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/>
                        <a:t>35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/>
                        <a:t>原材料供应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sz="1200"/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2041" name="文本框 8"/>
          <p:cNvSpPr txBox="1"/>
          <p:nvPr/>
        </p:nvSpPr>
        <p:spPr>
          <a:xfrm>
            <a:off x="985838" y="1077913"/>
            <a:ext cx="855662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幼儿园</a:t>
            </a:r>
          </a:p>
        </p:txBody>
      </p:sp>
      <p:sp>
        <p:nvSpPr>
          <p:cNvPr id="32042" name="文本框 12"/>
          <p:cNvSpPr txBox="1"/>
          <p:nvPr/>
        </p:nvSpPr>
        <p:spPr>
          <a:xfrm>
            <a:off x="9280525" y="1414463"/>
            <a:ext cx="2552700" cy="3381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中小学综合数据分析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53975" y="1085850"/>
            <a:ext cx="12299950" cy="1031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8" name="矩形 7"/>
          <p:cNvSpPr/>
          <p:nvPr/>
        </p:nvSpPr>
        <p:spPr>
          <a:xfrm>
            <a:off x="-53975" y="296863"/>
            <a:ext cx="12299950" cy="203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33795" name="文本框 10"/>
          <p:cNvSpPr txBox="1"/>
          <p:nvPr/>
        </p:nvSpPr>
        <p:spPr>
          <a:xfrm>
            <a:off x="301625" y="609600"/>
            <a:ext cx="288925" cy="414338"/>
          </a:xfrm>
          <a:prstGeom prst="rect">
            <a:avLst/>
          </a:prstGeom>
          <a:solidFill>
            <a:srgbClr val="767171">
              <a:alpha val="64000"/>
            </a:srgbClr>
          </a:solidFill>
          <a:ln w="9525">
            <a:noFill/>
          </a:ln>
        </p:spPr>
        <p:txBody>
          <a:bodyPr lIns="91430" tIns="45716" rIns="91430" bIns="45716" anchor="t">
            <a:spAutoFit/>
          </a:bodyPr>
          <a:lstStyle/>
          <a:p>
            <a:pPr defTabSz="1065530"/>
            <a:endParaRPr lang="zh-CN" altLang="en-US" dirty="0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24" name="TextBox 56"/>
          <p:cNvSpPr txBox="1"/>
          <p:nvPr/>
        </p:nvSpPr>
        <p:spPr>
          <a:xfrm>
            <a:off x="720725" y="555625"/>
            <a:ext cx="6972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2800" b="1" spc="300" noProof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五、</a:t>
            </a:r>
            <a:r>
              <a:rPr lang="zh-CN" altLang="en-US" sz="2800" b="1" spc="300" noProof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建设方案</a:t>
            </a:r>
            <a:endParaRPr lang="zh-CN" altLang="en-US" sz="2800" b="1" spc="300" noProof="1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46" name="TextBox 56"/>
          <p:cNvSpPr txBox="1"/>
          <p:nvPr/>
        </p:nvSpPr>
        <p:spPr>
          <a:xfrm>
            <a:off x="3946525" y="584200"/>
            <a:ext cx="4765675" cy="82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2400" b="1" spc="300" noProof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展示中心和移动端</a:t>
            </a:r>
            <a:endParaRPr lang="zh-CN" altLang="en-US" sz="2400" b="1" spc="300" noProof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fontAlgn="auto"/>
            <a:endParaRPr lang="zh-CN" altLang="en-US" sz="2400" b="1" spc="300" noProof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7" name="燕尾形 48"/>
          <p:cNvSpPr/>
          <p:nvPr/>
        </p:nvSpPr>
        <p:spPr>
          <a:xfrm>
            <a:off x="3617913" y="722313"/>
            <a:ext cx="179388" cy="188913"/>
          </a:xfrm>
          <a:prstGeom prst="chevron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marL="0" lvl="0" indent="0" fontAlgn="auto">
              <a:lnSpc>
                <a:spcPct val="100000"/>
              </a:lnSpc>
            </a:pPr>
            <a:endParaRPr strike="noStrike" noProof="1"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48" name="燕尾形 4"/>
          <p:cNvSpPr/>
          <p:nvPr/>
        </p:nvSpPr>
        <p:spPr>
          <a:xfrm>
            <a:off x="3438525" y="717550"/>
            <a:ext cx="179388" cy="190500"/>
          </a:xfrm>
          <a:prstGeom prst="chevron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0" lvl="0" indent="0" fontAlgn="auto">
              <a:lnSpc>
                <a:spcPct val="100000"/>
              </a:lnSpc>
            </a:pPr>
            <a:endParaRPr strike="noStrike" noProof="1"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33800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7913" y="1270000"/>
            <a:ext cx="4173537" cy="2989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1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3025" y="4260850"/>
            <a:ext cx="1473200" cy="2225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文本框 12"/>
          <p:cNvSpPr txBox="1"/>
          <p:nvPr/>
        </p:nvSpPr>
        <p:spPr>
          <a:xfrm>
            <a:off x="301625" y="4370388"/>
            <a:ext cx="682625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zh-CN" sz="20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重要的系统数据</a:t>
            </a:r>
            <a:r>
              <a:rPr lang="en-US" altLang="zh-CN" sz="20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/</a:t>
            </a:r>
            <a:r>
              <a:rPr lang="zh-CN" altLang="zh-CN" sz="20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影像展示途径，结合场地规划的实际面积，适宜建设大屏幕系统的，能在事件突发状态下，有效地展示全方面综合信息，提供辅助决策。</a:t>
            </a:r>
            <a:endParaRPr lang="zh-CN" altLang="zh-CN" sz="20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242935" y="2101850"/>
            <a:ext cx="38639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手机移动端可以方便随时随地访问学校网站和相关</a:t>
            </a:r>
            <a:r>
              <a:rPr lang="en-US" altLang="zh-CN" sz="20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WEB</a:t>
            </a:r>
            <a:r>
              <a:rPr lang="zh-CN" altLang="en-US" sz="20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端</a:t>
            </a:r>
            <a:r>
              <a:rPr lang="zh-CN" altLang="zh-CN" sz="20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。</a:t>
            </a:r>
          </a:p>
        </p:txBody>
      </p:sp>
      <p:pic>
        <p:nvPicPr>
          <p:cNvPr id="33804" name="图片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66225" y="5630863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5" name="图片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86975" y="5630863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6" name="图片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204575" y="5740400"/>
            <a:ext cx="806450" cy="804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7" name="内容占位符 1" descr="QQ图片20171221155455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122238" y="1160463"/>
            <a:ext cx="3316287" cy="3100387"/>
          </a:xfrm>
        </p:spPr>
      </p:pic>
    </p:spTree>
  </p:cSld>
  <p:clrMapOvr>
    <a:masterClrMapping/>
  </p:clrMapOvr>
  <p:transition spd="slow" advTm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53975" y="1085850"/>
            <a:ext cx="12299950" cy="1031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8" name="矩形 7"/>
          <p:cNvSpPr/>
          <p:nvPr/>
        </p:nvSpPr>
        <p:spPr>
          <a:xfrm>
            <a:off x="-53975" y="296863"/>
            <a:ext cx="12299950" cy="203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34819" name="文本框 10"/>
          <p:cNvSpPr txBox="1"/>
          <p:nvPr/>
        </p:nvSpPr>
        <p:spPr>
          <a:xfrm>
            <a:off x="301625" y="609600"/>
            <a:ext cx="288925" cy="414338"/>
          </a:xfrm>
          <a:prstGeom prst="rect">
            <a:avLst/>
          </a:prstGeom>
          <a:solidFill>
            <a:srgbClr val="767171">
              <a:alpha val="64000"/>
            </a:srgbClr>
          </a:solidFill>
          <a:ln w="9525">
            <a:noFill/>
          </a:ln>
        </p:spPr>
        <p:txBody>
          <a:bodyPr lIns="91430" tIns="45716" rIns="91430" bIns="45716" anchor="t">
            <a:spAutoFit/>
          </a:bodyPr>
          <a:lstStyle/>
          <a:p>
            <a:pPr defTabSz="1065530"/>
            <a:endParaRPr lang="zh-CN" altLang="en-US" dirty="0"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34820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1375" y="1858963"/>
            <a:ext cx="2233613" cy="124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文本框 9"/>
          <p:cNvSpPr txBox="1"/>
          <p:nvPr/>
        </p:nvSpPr>
        <p:spPr>
          <a:xfrm>
            <a:off x="1131888" y="3205163"/>
            <a:ext cx="1582737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dirty="0">
                <a:latin typeface="等线" panose="02010600030101010101" charset="-122"/>
                <a:ea typeface="等线" panose="02010600030101010101" charset="-122"/>
              </a:rPr>
              <a:t>家校共育预警</a:t>
            </a:r>
          </a:p>
        </p:txBody>
      </p:sp>
      <p:pic>
        <p:nvPicPr>
          <p:cNvPr id="3482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5838" y="1876425"/>
            <a:ext cx="1906587" cy="1238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3" name="文本框 12"/>
          <p:cNvSpPr txBox="1"/>
          <p:nvPr/>
        </p:nvSpPr>
        <p:spPr>
          <a:xfrm>
            <a:off x="4973638" y="3278188"/>
            <a:ext cx="110807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dirty="0">
                <a:latin typeface="等线" panose="02010600030101010101" charset="-122"/>
                <a:ea typeface="等线" panose="02010600030101010101" charset="-122"/>
              </a:rPr>
              <a:t>消费预警</a:t>
            </a:r>
          </a:p>
        </p:txBody>
      </p:sp>
      <p:sp>
        <p:nvSpPr>
          <p:cNvPr id="34824" name="文本框 16"/>
          <p:cNvSpPr txBox="1"/>
          <p:nvPr/>
        </p:nvSpPr>
        <p:spPr>
          <a:xfrm>
            <a:off x="9640888" y="3236913"/>
            <a:ext cx="110807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dirty="0">
                <a:latin typeface="等线" panose="02010600030101010101" charset="-122"/>
                <a:ea typeface="等线" panose="02010600030101010101" charset="-122"/>
              </a:rPr>
              <a:t>成绩预警</a:t>
            </a:r>
          </a:p>
        </p:txBody>
      </p:sp>
      <p:sp>
        <p:nvSpPr>
          <p:cNvPr id="34825" name="文本框 17"/>
          <p:cNvSpPr txBox="1"/>
          <p:nvPr/>
        </p:nvSpPr>
        <p:spPr>
          <a:xfrm>
            <a:off x="1322388" y="5661025"/>
            <a:ext cx="110807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dirty="0">
                <a:latin typeface="等线" panose="02010600030101010101" charset="-122"/>
                <a:ea typeface="等线" panose="02010600030101010101" charset="-122"/>
              </a:rPr>
              <a:t>德育预警</a:t>
            </a:r>
          </a:p>
        </p:txBody>
      </p:sp>
      <p:sp>
        <p:nvSpPr>
          <p:cNvPr id="34826" name="文本框 18"/>
          <p:cNvSpPr txBox="1"/>
          <p:nvPr/>
        </p:nvSpPr>
        <p:spPr>
          <a:xfrm>
            <a:off x="5146675" y="5661025"/>
            <a:ext cx="110807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dirty="0">
                <a:latin typeface="等线" panose="02010600030101010101" charset="-122"/>
                <a:ea typeface="等线" panose="02010600030101010101" charset="-122"/>
              </a:rPr>
              <a:t>行为预警</a:t>
            </a:r>
          </a:p>
        </p:txBody>
      </p:sp>
      <p:sp>
        <p:nvSpPr>
          <p:cNvPr id="34827" name="文本框 19"/>
          <p:cNvSpPr txBox="1"/>
          <p:nvPr/>
        </p:nvSpPr>
        <p:spPr>
          <a:xfrm>
            <a:off x="9637713" y="5613400"/>
            <a:ext cx="1108075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dirty="0">
                <a:latin typeface="等线" panose="02010600030101010101" charset="-122"/>
                <a:ea typeface="等线" panose="02010600030101010101" charset="-122"/>
              </a:rPr>
              <a:t>运动预警</a:t>
            </a:r>
          </a:p>
        </p:txBody>
      </p:sp>
      <p:pic>
        <p:nvPicPr>
          <p:cNvPr id="34828" name="图片 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91088" y="4114800"/>
            <a:ext cx="1852612" cy="1374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9" name="图片 2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73163" y="4041775"/>
            <a:ext cx="1430337" cy="1403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30" name="图片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66213" y="3998913"/>
            <a:ext cx="2176462" cy="1355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31" name="图片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39225" y="1716088"/>
            <a:ext cx="2206625" cy="1482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6"/>
          <p:cNvSpPr txBox="1"/>
          <p:nvPr/>
        </p:nvSpPr>
        <p:spPr>
          <a:xfrm>
            <a:off x="628650" y="555625"/>
            <a:ext cx="486568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tabLst>
                <a:tab pos="1522095" algn="l"/>
              </a:tabLst>
            </a:pPr>
            <a:r>
              <a:rPr lang="zh-CN" altLang="en-US" sz="2800" b="1" spc="3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五</a:t>
            </a:r>
            <a:r>
              <a:rPr lang="zh-CN" altLang="en-US" sz="2800" b="1" spc="3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、建设方案</a:t>
            </a:r>
            <a:endParaRPr lang="zh-CN" altLang="en-US" sz="2800" b="1" spc="3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TextBox 56"/>
          <p:cNvSpPr txBox="1"/>
          <p:nvPr/>
        </p:nvSpPr>
        <p:spPr>
          <a:xfrm>
            <a:off x="3690938" y="614363"/>
            <a:ext cx="27654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2400" b="1" spc="300" noProof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大数据应用举例</a:t>
            </a:r>
            <a:endParaRPr lang="zh-CN" altLang="en-US" sz="2400" b="1" spc="300" noProof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燕尾形 48"/>
          <p:cNvSpPr/>
          <p:nvPr/>
        </p:nvSpPr>
        <p:spPr>
          <a:xfrm>
            <a:off x="3225800" y="749300"/>
            <a:ext cx="179388" cy="188913"/>
          </a:xfrm>
          <a:prstGeom prst="chevron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marL="0" lvl="0" indent="0" fontAlgn="auto">
              <a:lnSpc>
                <a:spcPct val="100000"/>
              </a:lnSpc>
            </a:pPr>
            <a:endParaRPr strike="noStrike" noProof="1"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燕尾形 48"/>
          <p:cNvSpPr/>
          <p:nvPr/>
        </p:nvSpPr>
        <p:spPr>
          <a:xfrm>
            <a:off x="3441700" y="749300"/>
            <a:ext cx="179388" cy="188913"/>
          </a:xfrm>
          <a:prstGeom prst="chevron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marL="0" lvl="0" indent="0" fontAlgn="auto">
              <a:lnSpc>
                <a:spcPct val="100000"/>
              </a:lnSpc>
            </a:pPr>
            <a:endParaRPr strike="noStrike" noProof="1"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TextBox 56"/>
          <p:cNvSpPr txBox="1"/>
          <p:nvPr/>
        </p:nvSpPr>
        <p:spPr>
          <a:xfrm>
            <a:off x="301625" y="1255713"/>
            <a:ext cx="257333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2400" b="1" spc="300" noProof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综合预警分析</a:t>
            </a:r>
            <a:endParaRPr lang="zh-CN" altLang="en-US" sz="2400" b="1" spc="300" noProof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53975" y="1085850"/>
            <a:ext cx="12299950" cy="1031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8" name="矩形 7"/>
          <p:cNvSpPr/>
          <p:nvPr/>
        </p:nvSpPr>
        <p:spPr>
          <a:xfrm>
            <a:off x="-53975" y="296863"/>
            <a:ext cx="12299950" cy="203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35843" name="文本框 10"/>
          <p:cNvSpPr txBox="1"/>
          <p:nvPr/>
        </p:nvSpPr>
        <p:spPr>
          <a:xfrm>
            <a:off x="301625" y="609600"/>
            <a:ext cx="288925" cy="414338"/>
          </a:xfrm>
          <a:prstGeom prst="rect">
            <a:avLst/>
          </a:prstGeom>
          <a:solidFill>
            <a:srgbClr val="767171">
              <a:alpha val="64000"/>
            </a:srgbClr>
          </a:solidFill>
          <a:ln w="9525">
            <a:noFill/>
          </a:ln>
        </p:spPr>
        <p:txBody>
          <a:bodyPr lIns="91430" tIns="45716" rIns="91430" bIns="45716" anchor="t">
            <a:spAutoFit/>
          </a:bodyPr>
          <a:lstStyle/>
          <a:p>
            <a:pPr defTabSz="1065530"/>
            <a:endParaRPr lang="zh-CN" altLang="en-US" dirty="0">
              <a:latin typeface="等线" panose="02010600030101010101" charset="-122"/>
              <a:ea typeface="等线" panose="02010600030101010101" charset="-122"/>
            </a:endParaRPr>
          </a:p>
        </p:txBody>
      </p:sp>
      <p:grpSp>
        <p:nvGrpSpPr>
          <p:cNvPr id="35844" name="组合 1"/>
          <p:cNvGrpSpPr/>
          <p:nvPr/>
        </p:nvGrpSpPr>
        <p:grpSpPr>
          <a:xfrm>
            <a:off x="92075" y="1430338"/>
            <a:ext cx="7661275" cy="4714875"/>
            <a:chOff x="456" y="2251"/>
            <a:chExt cx="18041" cy="7857"/>
          </a:xfrm>
        </p:grpSpPr>
        <p:sp>
          <p:nvSpPr>
            <p:cNvPr id="14" name="椭圆 13"/>
            <p:cNvSpPr/>
            <p:nvPr/>
          </p:nvSpPr>
          <p:spPr>
            <a:xfrm>
              <a:off x="499" y="6760"/>
              <a:ext cx="2660" cy="101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zh-CN" altLang="en-US" sz="1200" b="1" strike="noStrike" noProof="1">
                  <a:latin typeface="微软雅黑" panose="020B0503020204020204" charset="-122"/>
                  <a:ea typeface="微软雅黑" panose="020B0503020204020204" charset="-122"/>
                </a:rPr>
                <a:t>年级信息</a:t>
              </a:r>
            </a:p>
          </p:txBody>
        </p:sp>
        <p:sp>
          <p:nvSpPr>
            <p:cNvPr id="16" name="椭圆 15"/>
            <p:cNvSpPr/>
            <p:nvPr/>
          </p:nvSpPr>
          <p:spPr>
            <a:xfrm>
              <a:off x="456" y="5233"/>
              <a:ext cx="2660" cy="101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zh-CN" altLang="en-US" sz="1200" b="1" strike="noStrike" noProof="1">
                  <a:latin typeface="微软雅黑" panose="020B0503020204020204" charset="-122"/>
                  <a:ea typeface="微软雅黑" panose="020B0503020204020204" charset="-122"/>
                </a:rPr>
                <a:t>考试成绩</a:t>
              </a:r>
            </a:p>
          </p:txBody>
        </p:sp>
        <p:sp>
          <p:nvSpPr>
            <p:cNvPr id="17" name="椭圆 16"/>
            <p:cNvSpPr/>
            <p:nvPr/>
          </p:nvSpPr>
          <p:spPr>
            <a:xfrm>
              <a:off x="558" y="3666"/>
              <a:ext cx="2660" cy="101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zh-CN" altLang="en-US" sz="1200" b="1" strike="noStrike" noProof="1">
                  <a:latin typeface="微软雅黑" panose="020B0503020204020204" charset="-122"/>
                  <a:ea typeface="微软雅黑" panose="020B0503020204020204" charset="-122"/>
                </a:rPr>
                <a:t>学科信息</a:t>
              </a:r>
            </a:p>
          </p:txBody>
        </p:sp>
        <p:sp>
          <p:nvSpPr>
            <p:cNvPr id="18" name="右箭头 17"/>
            <p:cNvSpPr/>
            <p:nvPr/>
          </p:nvSpPr>
          <p:spPr>
            <a:xfrm>
              <a:off x="3808" y="4973"/>
              <a:ext cx="2526" cy="1416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zh-CN" altLang="en-US" sz="1200" b="1" strike="noStrike" noProof="1">
                  <a:solidFill>
                    <a:srgbClr val="DEDEDE"/>
                  </a:solidFill>
                  <a:latin typeface="微软雅黑" panose="020B0503020204020204" charset="-122"/>
                  <a:ea typeface="微软雅黑" panose="020B0503020204020204" charset="-122"/>
                </a:rPr>
                <a:t>学习成绩</a:t>
              </a:r>
            </a:p>
          </p:txBody>
        </p:sp>
        <p:sp>
          <p:nvSpPr>
            <p:cNvPr id="19" name="椭圆 18"/>
            <p:cNvSpPr/>
            <p:nvPr/>
          </p:nvSpPr>
          <p:spPr>
            <a:xfrm>
              <a:off x="4854" y="3207"/>
              <a:ext cx="2660" cy="101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zh-CN" altLang="en-US" sz="1200" b="1" strike="noStrike" noProof="1">
                  <a:latin typeface="微软雅黑" panose="020B0503020204020204" charset="-122"/>
                  <a:ea typeface="微软雅黑" panose="020B0503020204020204" charset="-122"/>
                </a:rPr>
                <a:t>课堂表现</a:t>
              </a:r>
            </a:p>
          </p:txBody>
        </p:sp>
        <p:sp>
          <p:nvSpPr>
            <p:cNvPr id="20" name="椭圆 19"/>
            <p:cNvSpPr/>
            <p:nvPr/>
          </p:nvSpPr>
          <p:spPr>
            <a:xfrm>
              <a:off x="8206" y="2251"/>
              <a:ext cx="2660" cy="101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zh-CN" altLang="en-US" sz="1200" b="1" strike="noStrike" noProof="1">
                  <a:latin typeface="微软雅黑" panose="020B0503020204020204" charset="-122"/>
                  <a:ea typeface="微软雅黑" panose="020B0503020204020204" charset="-122"/>
                </a:rPr>
                <a:t>作业习题</a:t>
              </a:r>
            </a:p>
          </p:txBody>
        </p:sp>
        <p:sp>
          <p:nvSpPr>
            <p:cNvPr id="21" name="椭圆 20"/>
            <p:cNvSpPr/>
            <p:nvPr/>
          </p:nvSpPr>
          <p:spPr>
            <a:xfrm>
              <a:off x="11738" y="3127"/>
              <a:ext cx="2660" cy="101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zh-CN" altLang="en-US" sz="1200" b="1" strike="noStrike" noProof="1">
                  <a:latin typeface="微软雅黑" panose="020B0503020204020204" charset="-122"/>
                  <a:ea typeface="微软雅黑" panose="020B0503020204020204" charset="-122"/>
                </a:rPr>
                <a:t>课下阅读</a:t>
              </a:r>
            </a:p>
          </p:txBody>
        </p:sp>
        <p:sp>
          <p:nvSpPr>
            <p:cNvPr id="22" name="椭圆 21"/>
            <p:cNvSpPr/>
            <p:nvPr/>
          </p:nvSpPr>
          <p:spPr>
            <a:xfrm>
              <a:off x="15837" y="3774"/>
              <a:ext cx="2660" cy="101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zh-CN" altLang="en-US" sz="1200" b="1" strike="noStrike" noProof="1">
                  <a:latin typeface="微软雅黑" panose="020B0503020204020204" charset="-122"/>
                  <a:ea typeface="微软雅黑" panose="020B0503020204020204" charset="-122"/>
                </a:rPr>
                <a:t>消费信息</a:t>
              </a:r>
            </a:p>
          </p:txBody>
        </p:sp>
        <p:sp>
          <p:nvSpPr>
            <p:cNvPr id="23" name="椭圆 22"/>
            <p:cNvSpPr/>
            <p:nvPr/>
          </p:nvSpPr>
          <p:spPr>
            <a:xfrm>
              <a:off x="15737" y="5388"/>
              <a:ext cx="2660" cy="101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zh-CN" altLang="en-US" sz="1200" b="1" strike="noStrike" noProof="1">
                  <a:latin typeface="微软雅黑" panose="020B0503020204020204" charset="-122"/>
                  <a:ea typeface="微软雅黑" panose="020B0503020204020204" charset="-122"/>
                </a:rPr>
                <a:t>考勤信息</a:t>
              </a:r>
            </a:p>
          </p:txBody>
        </p:sp>
        <p:sp>
          <p:nvSpPr>
            <p:cNvPr id="24" name="椭圆 23"/>
            <p:cNvSpPr/>
            <p:nvPr/>
          </p:nvSpPr>
          <p:spPr>
            <a:xfrm>
              <a:off x="15608" y="6914"/>
              <a:ext cx="2660" cy="101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zh-CN" altLang="en-US" sz="1200" b="1" strike="noStrike" noProof="1">
                  <a:latin typeface="微软雅黑" panose="020B0503020204020204" charset="-122"/>
                  <a:ea typeface="微软雅黑" panose="020B0503020204020204" charset="-122"/>
                </a:rPr>
                <a:t>操行信息</a:t>
              </a:r>
            </a:p>
          </p:txBody>
        </p:sp>
        <p:sp>
          <p:nvSpPr>
            <p:cNvPr id="25" name="左箭头 24"/>
            <p:cNvSpPr/>
            <p:nvPr/>
          </p:nvSpPr>
          <p:spPr>
            <a:xfrm>
              <a:off x="12466" y="5064"/>
              <a:ext cx="2622" cy="1433"/>
            </a:xfrm>
            <a:prstGeom prst="lef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zh-CN" altLang="en-US" sz="1200" b="1" strike="noStrike" noProof="1">
                  <a:latin typeface="微软雅黑" panose="020B0503020204020204" charset="-122"/>
                  <a:ea typeface="微软雅黑" panose="020B0503020204020204" charset="-122"/>
                </a:rPr>
                <a:t>生活习惯</a:t>
              </a:r>
            </a:p>
          </p:txBody>
        </p:sp>
        <p:sp>
          <p:nvSpPr>
            <p:cNvPr id="26" name="下箭头 25"/>
            <p:cNvSpPr/>
            <p:nvPr/>
          </p:nvSpPr>
          <p:spPr>
            <a:xfrm>
              <a:off x="8614" y="3518"/>
              <a:ext cx="1750" cy="2463"/>
            </a:xfrm>
            <a:prstGeom prst="downArrow">
              <a:avLst>
                <a:gd name="adj1" fmla="val 50000"/>
                <a:gd name="adj2" fmla="val 4619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zh-CN" altLang="en-US" sz="1200" b="1" strike="noStrike" noProof="1">
                  <a:latin typeface="微软雅黑" panose="020B0503020204020204" charset="-122"/>
                  <a:ea typeface="微软雅黑" panose="020B0503020204020204" charset="-122"/>
                </a:rPr>
                <a:t>学习习惯</a:t>
              </a:r>
            </a:p>
          </p:txBody>
        </p:sp>
        <p:sp>
          <p:nvSpPr>
            <p:cNvPr id="35857" name="文本框 27"/>
            <p:cNvSpPr txBox="1"/>
            <p:nvPr/>
          </p:nvSpPr>
          <p:spPr>
            <a:xfrm>
              <a:off x="8534" y="7933"/>
              <a:ext cx="2172" cy="45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1200" dirty="0">
                  <a:latin typeface="等线" panose="02010600030101010101" charset="-122"/>
                  <a:ea typeface="等线" panose="02010600030101010101" charset="-122"/>
                </a:rPr>
                <a:t>数据仓库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1983" y="8349"/>
              <a:ext cx="15746" cy="175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kumimoji="1" lang="zh-CN" altLang="en-US" sz="1200" strike="noStrike" noProof="1"/>
            </a:p>
          </p:txBody>
        </p:sp>
        <p:pic>
          <p:nvPicPr>
            <p:cNvPr id="35859" name="图片 2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43" y="8450"/>
              <a:ext cx="1506" cy="104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5860" name="文本框 30"/>
            <p:cNvSpPr txBox="1"/>
            <p:nvPr/>
          </p:nvSpPr>
          <p:spPr>
            <a:xfrm>
              <a:off x="3040" y="9534"/>
              <a:ext cx="1937" cy="45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1200" dirty="0">
                  <a:latin typeface="等线" panose="02010600030101010101" charset="-122"/>
                  <a:ea typeface="等线" panose="02010600030101010101" charset="-122"/>
                </a:rPr>
                <a:t>行为画像</a:t>
              </a:r>
            </a:p>
          </p:txBody>
        </p:sp>
        <p:pic>
          <p:nvPicPr>
            <p:cNvPr id="35861" name="图片 3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22" y="8445"/>
              <a:ext cx="1746" cy="11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5862" name="文本框 32"/>
            <p:cNvSpPr txBox="1"/>
            <p:nvPr/>
          </p:nvSpPr>
          <p:spPr>
            <a:xfrm>
              <a:off x="6589" y="9557"/>
              <a:ext cx="2023" cy="45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1200" dirty="0">
                  <a:latin typeface="等线" panose="02010600030101010101" charset="-122"/>
                  <a:ea typeface="等线" panose="02010600030101010101" charset="-122"/>
                </a:rPr>
                <a:t>综合信息</a:t>
              </a:r>
            </a:p>
          </p:txBody>
        </p:sp>
        <p:pic>
          <p:nvPicPr>
            <p:cNvPr id="35863" name="图片 3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63" y="8488"/>
              <a:ext cx="1965" cy="110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5864" name="文本框 34"/>
            <p:cNvSpPr txBox="1"/>
            <p:nvPr/>
          </p:nvSpPr>
          <p:spPr>
            <a:xfrm>
              <a:off x="15271" y="9544"/>
              <a:ext cx="2162" cy="45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1200" dirty="0">
                  <a:latin typeface="等线" panose="02010600030101010101" charset="-122"/>
                  <a:ea typeface="等线" panose="02010600030101010101" charset="-122"/>
                </a:rPr>
                <a:t>个性指导</a:t>
              </a:r>
            </a:p>
          </p:txBody>
        </p:sp>
        <p:pic>
          <p:nvPicPr>
            <p:cNvPr id="35865" name="图片 3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63" y="8467"/>
              <a:ext cx="1746" cy="11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5866" name="文本框 36"/>
            <p:cNvSpPr txBox="1"/>
            <p:nvPr/>
          </p:nvSpPr>
          <p:spPr>
            <a:xfrm>
              <a:off x="10608" y="9580"/>
              <a:ext cx="2052" cy="45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1200" dirty="0">
                  <a:latin typeface="等线" panose="02010600030101010101" charset="-122"/>
                  <a:ea typeface="等线" panose="02010600030101010101" charset="-122"/>
                </a:rPr>
                <a:t>关联信息</a:t>
              </a:r>
            </a:p>
          </p:txBody>
        </p:sp>
      </p:grpSp>
      <p:sp>
        <p:nvSpPr>
          <p:cNvPr id="38" name="TextBox 56"/>
          <p:cNvSpPr txBox="1"/>
          <p:nvPr/>
        </p:nvSpPr>
        <p:spPr>
          <a:xfrm>
            <a:off x="741363" y="563563"/>
            <a:ext cx="254793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tabLst>
                <a:tab pos="1522095" algn="l"/>
              </a:tabLst>
            </a:pPr>
            <a:r>
              <a:rPr lang="zh-CN" altLang="en-US" sz="2800" b="1" spc="3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五</a:t>
            </a:r>
            <a:r>
              <a:rPr lang="zh-CN" altLang="en-US" sz="2800" b="1" spc="300" noProof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、建设方案</a:t>
            </a:r>
            <a:endParaRPr lang="zh-CN" altLang="en-US" sz="2800" b="1" spc="300" noProof="1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5868" name="图片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27963" y="1517650"/>
            <a:ext cx="4362450" cy="4584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56"/>
          <p:cNvSpPr txBox="1"/>
          <p:nvPr/>
        </p:nvSpPr>
        <p:spPr>
          <a:xfrm>
            <a:off x="111125" y="1189038"/>
            <a:ext cx="22447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2400" b="1" spc="300" noProof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学生行为画像</a:t>
            </a:r>
            <a:endParaRPr lang="zh-CN" altLang="en-US" sz="2400" b="1" spc="300" noProof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燕尾形 48"/>
          <p:cNvSpPr/>
          <p:nvPr/>
        </p:nvSpPr>
        <p:spPr>
          <a:xfrm>
            <a:off x="3503613" y="749300"/>
            <a:ext cx="179388" cy="188913"/>
          </a:xfrm>
          <a:prstGeom prst="chevron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marL="0" lvl="0" indent="0" fontAlgn="auto">
              <a:lnSpc>
                <a:spcPct val="100000"/>
              </a:lnSpc>
            </a:pPr>
            <a:endParaRPr strike="noStrike" noProof="1"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燕尾形 4"/>
          <p:cNvSpPr/>
          <p:nvPr/>
        </p:nvSpPr>
        <p:spPr>
          <a:xfrm>
            <a:off x="3325813" y="744538"/>
            <a:ext cx="179388" cy="190500"/>
          </a:xfrm>
          <a:prstGeom prst="chevron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0" lvl="0" indent="0" fontAlgn="auto">
              <a:lnSpc>
                <a:spcPct val="100000"/>
              </a:lnSpc>
            </a:pPr>
            <a:endParaRPr strike="noStrike" noProof="1"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TextBox 56"/>
          <p:cNvSpPr txBox="1"/>
          <p:nvPr/>
        </p:nvSpPr>
        <p:spPr>
          <a:xfrm>
            <a:off x="3727450" y="628650"/>
            <a:ext cx="284003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2400" b="1" spc="300" noProof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大数据应用举例</a:t>
            </a:r>
            <a:endParaRPr lang="zh-CN" altLang="en-US" sz="2400" b="1" spc="300" noProof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5873" name="内容占位符 8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3382963" y="3668713"/>
            <a:ext cx="1130300" cy="1163637"/>
          </a:xfrm>
        </p:spPr>
      </p:pic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53975" y="1085850"/>
            <a:ext cx="12299950" cy="1031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8" name="矩形 7"/>
          <p:cNvSpPr/>
          <p:nvPr/>
        </p:nvSpPr>
        <p:spPr>
          <a:xfrm>
            <a:off x="-53975" y="296863"/>
            <a:ext cx="12299950" cy="203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37891" name="文本框 10"/>
          <p:cNvSpPr txBox="1"/>
          <p:nvPr/>
        </p:nvSpPr>
        <p:spPr>
          <a:xfrm>
            <a:off x="301625" y="609600"/>
            <a:ext cx="288925" cy="414338"/>
          </a:xfrm>
          <a:prstGeom prst="rect">
            <a:avLst/>
          </a:prstGeom>
          <a:solidFill>
            <a:srgbClr val="767171">
              <a:alpha val="64000"/>
            </a:srgbClr>
          </a:solidFill>
          <a:ln w="9525">
            <a:noFill/>
          </a:ln>
        </p:spPr>
        <p:txBody>
          <a:bodyPr lIns="91430" tIns="45716" rIns="91430" bIns="45716" anchor="t">
            <a:spAutoFit/>
          </a:bodyPr>
          <a:lstStyle/>
          <a:p>
            <a:pPr defTabSz="1065530"/>
            <a:endParaRPr lang="zh-CN" altLang="en-US" dirty="0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24" name="TextBox 56"/>
          <p:cNvSpPr txBox="1"/>
          <p:nvPr/>
        </p:nvSpPr>
        <p:spPr>
          <a:xfrm>
            <a:off x="720725" y="555625"/>
            <a:ext cx="6972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2800" b="1" spc="3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五</a:t>
            </a:r>
            <a:r>
              <a:rPr lang="zh-CN" altLang="en-US" sz="2800" b="1" spc="300" noProof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、</a:t>
            </a:r>
            <a:r>
              <a:rPr lang="zh-CN" altLang="en-US" sz="2800" b="1" spc="300" noProof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建设方案</a:t>
            </a:r>
            <a:endParaRPr lang="zh-CN" altLang="en-US" sz="2800" b="1" spc="300" noProof="1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46" name="TextBox 56"/>
          <p:cNvSpPr txBox="1"/>
          <p:nvPr/>
        </p:nvSpPr>
        <p:spPr>
          <a:xfrm>
            <a:off x="3841750" y="587375"/>
            <a:ext cx="47656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2400" b="1" spc="300" noProof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大数据关键技术</a:t>
            </a:r>
            <a:endParaRPr lang="zh-CN" altLang="en-US" sz="2400" b="1" spc="300" noProof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7" name="燕尾形 48"/>
          <p:cNvSpPr/>
          <p:nvPr/>
        </p:nvSpPr>
        <p:spPr>
          <a:xfrm>
            <a:off x="3605213" y="747713"/>
            <a:ext cx="179388" cy="188913"/>
          </a:xfrm>
          <a:prstGeom prst="chevron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marL="0" lvl="0" indent="0" fontAlgn="auto">
              <a:lnSpc>
                <a:spcPct val="100000"/>
              </a:lnSpc>
            </a:pPr>
            <a:endParaRPr strike="noStrike" noProof="1"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48" name="燕尾形 4"/>
          <p:cNvSpPr/>
          <p:nvPr/>
        </p:nvSpPr>
        <p:spPr>
          <a:xfrm>
            <a:off x="3425825" y="742950"/>
            <a:ext cx="179388" cy="190500"/>
          </a:xfrm>
          <a:prstGeom prst="chevron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0" lvl="0" indent="0" fontAlgn="auto">
              <a:lnSpc>
                <a:spcPct val="100000"/>
              </a:lnSpc>
            </a:pPr>
            <a:endParaRPr strike="noStrike" noProof="1"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1" name="燕尾形箭头 4"/>
          <p:cNvSpPr/>
          <p:nvPr/>
        </p:nvSpPr>
        <p:spPr bwMode="auto">
          <a:xfrm>
            <a:off x="1668463" y="1506538"/>
            <a:ext cx="8458200" cy="685800"/>
          </a:xfrm>
          <a:prstGeom prst="notchedRightArrow">
            <a:avLst/>
          </a:prstGeom>
          <a:solidFill>
            <a:srgbClr val="C5E3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32" name="椭圆 31"/>
          <p:cNvSpPr/>
          <p:nvPr/>
        </p:nvSpPr>
        <p:spPr bwMode="auto">
          <a:xfrm>
            <a:off x="8666163" y="1751013"/>
            <a:ext cx="27305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33" name="椭圆 32"/>
          <p:cNvSpPr/>
          <p:nvPr/>
        </p:nvSpPr>
        <p:spPr bwMode="auto">
          <a:xfrm>
            <a:off x="4278313" y="1727200"/>
            <a:ext cx="273050" cy="228600"/>
          </a:xfrm>
          <a:prstGeom prst="ellipse">
            <a:avLst/>
          </a:prstGeom>
          <a:solidFill>
            <a:srgbClr val="37F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34" name="椭圆 33"/>
          <p:cNvSpPr/>
          <p:nvPr/>
        </p:nvSpPr>
        <p:spPr bwMode="auto">
          <a:xfrm>
            <a:off x="6415088" y="1735138"/>
            <a:ext cx="273050" cy="228600"/>
          </a:xfrm>
          <a:prstGeom prst="ellipse">
            <a:avLst/>
          </a:prstGeom>
          <a:solidFill>
            <a:srgbClr val="37F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35" name="椭圆 34"/>
          <p:cNvSpPr/>
          <p:nvPr/>
        </p:nvSpPr>
        <p:spPr bwMode="auto">
          <a:xfrm>
            <a:off x="2201863" y="1735138"/>
            <a:ext cx="273050" cy="228600"/>
          </a:xfrm>
          <a:prstGeom prst="ellipse">
            <a:avLst/>
          </a:prstGeom>
          <a:solidFill>
            <a:srgbClr val="37F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37901" name="文本框 4"/>
          <p:cNvSpPr txBox="1"/>
          <p:nvPr/>
        </p:nvSpPr>
        <p:spPr>
          <a:xfrm>
            <a:off x="1893888" y="1328738"/>
            <a:ext cx="1225550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数据采集</a:t>
            </a:r>
          </a:p>
        </p:txBody>
      </p:sp>
      <p:sp>
        <p:nvSpPr>
          <p:cNvPr id="37902" name="文本框 15"/>
          <p:cNvSpPr txBox="1"/>
          <p:nvPr/>
        </p:nvSpPr>
        <p:spPr>
          <a:xfrm>
            <a:off x="3587750" y="2108200"/>
            <a:ext cx="1855788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数据储存与管理</a:t>
            </a:r>
          </a:p>
        </p:txBody>
      </p:sp>
      <p:sp>
        <p:nvSpPr>
          <p:cNvPr id="37903" name="文本框 16"/>
          <p:cNvSpPr txBox="1"/>
          <p:nvPr/>
        </p:nvSpPr>
        <p:spPr>
          <a:xfrm>
            <a:off x="5624513" y="1312863"/>
            <a:ext cx="1855787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数据分析与挖掘</a:t>
            </a:r>
          </a:p>
        </p:txBody>
      </p:sp>
      <p:sp>
        <p:nvSpPr>
          <p:cNvPr id="37904" name="文本框 17"/>
          <p:cNvSpPr txBox="1"/>
          <p:nvPr/>
        </p:nvSpPr>
        <p:spPr>
          <a:xfrm>
            <a:off x="7962900" y="2076450"/>
            <a:ext cx="1679575" cy="3698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计算结果展示</a:t>
            </a:r>
          </a:p>
        </p:txBody>
      </p:sp>
      <p:sp>
        <p:nvSpPr>
          <p:cNvPr id="40" name="上箭头 21"/>
          <p:cNvSpPr/>
          <p:nvPr/>
        </p:nvSpPr>
        <p:spPr bwMode="auto">
          <a:xfrm>
            <a:off x="2201863" y="2044700"/>
            <a:ext cx="273050" cy="1000125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41" name="上箭头 22"/>
          <p:cNvSpPr/>
          <p:nvPr/>
        </p:nvSpPr>
        <p:spPr bwMode="auto">
          <a:xfrm>
            <a:off x="4140200" y="2495550"/>
            <a:ext cx="290513" cy="1347788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42" name="上箭头 9"/>
          <p:cNvSpPr/>
          <p:nvPr/>
        </p:nvSpPr>
        <p:spPr bwMode="auto">
          <a:xfrm>
            <a:off x="6457950" y="2016125"/>
            <a:ext cx="230188" cy="749300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43" name="上箭头 24"/>
          <p:cNvSpPr/>
          <p:nvPr/>
        </p:nvSpPr>
        <p:spPr bwMode="auto">
          <a:xfrm>
            <a:off x="8688388" y="2446338"/>
            <a:ext cx="290513" cy="1346200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14" name="矩形: 圆角 13"/>
          <p:cNvSpPr/>
          <p:nvPr/>
        </p:nvSpPr>
        <p:spPr>
          <a:xfrm>
            <a:off x="1443038" y="3044825"/>
            <a:ext cx="1820863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/>
            <a:r>
              <a:rPr lang="en-US" altLang="zh-CN" sz="1400" strike="noStrike" noProof="1">
                <a:latin typeface="微软雅黑" panose="020B0503020204020204" charset="-122"/>
                <a:ea typeface="微软雅黑" panose="020B0503020204020204" charset="-122"/>
              </a:rPr>
              <a:t>* ETL</a:t>
            </a:r>
          </a:p>
          <a:p>
            <a:pPr fontAlgn="auto"/>
            <a:r>
              <a:rPr lang="en-US" altLang="zh-CN" sz="1400" strike="noStrike" noProof="1">
                <a:latin typeface="微软雅黑" panose="020B0503020204020204" charset="-122"/>
                <a:ea typeface="微软雅黑" panose="020B0503020204020204" charset="-122"/>
              </a:rPr>
              <a:t>* </a:t>
            </a:r>
            <a:r>
              <a:rPr lang="zh-CN" altLang="en-US" sz="1400" strike="noStrike" noProof="1">
                <a:latin typeface="微软雅黑" panose="020B0503020204020204" charset="-122"/>
                <a:ea typeface="微软雅黑" panose="020B0503020204020204" charset="-122"/>
              </a:rPr>
              <a:t>数据众包</a:t>
            </a:r>
            <a:r>
              <a:rPr lang="en-US" altLang="zh-CN" sz="1400" strike="noStrike" noProof="1">
                <a:latin typeface="微软雅黑" panose="020B0503020204020204" charset="-122"/>
                <a:ea typeface="微软雅黑" panose="020B0503020204020204" charset="-122"/>
              </a:rPr>
              <a:t>(CrowdSouring)</a:t>
            </a:r>
          </a:p>
          <a:p>
            <a:pPr algn="ctr" fontAlgn="auto"/>
            <a:endParaRPr lang="zh-CN" altLang="en-US" strike="noStrike" noProof="1"/>
          </a:p>
        </p:txBody>
      </p:sp>
      <p:sp>
        <p:nvSpPr>
          <p:cNvPr id="15" name="矩形: 圆角 14"/>
          <p:cNvSpPr/>
          <p:nvPr/>
        </p:nvSpPr>
        <p:spPr>
          <a:xfrm>
            <a:off x="3413125" y="3862388"/>
            <a:ext cx="1819275" cy="245268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/>
            <a:r>
              <a:rPr lang="zh-CN" altLang="en-US" sz="1400" strike="noStrike" noProof="1">
                <a:latin typeface="微软雅黑" panose="020B0503020204020204" charset="-122"/>
                <a:ea typeface="微软雅黑" panose="020B0503020204020204" charset="-122"/>
              </a:rPr>
              <a:t>* 结构化、非结构化和半结构化数据</a:t>
            </a:r>
          </a:p>
          <a:p>
            <a:pPr fontAlgn="auto"/>
            <a:r>
              <a:rPr lang="zh-CN" altLang="en-US" sz="1400" strike="noStrike" noProof="1">
                <a:latin typeface="微软雅黑" panose="020B0503020204020204" charset="-122"/>
                <a:ea typeface="微软雅黑" panose="020B0503020204020204" charset="-122"/>
              </a:rPr>
              <a:t>* 分布式文件系统</a:t>
            </a:r>
          </a:p>
          <a:p>
            <a:pPr fontAlgn="auto"/>
            <a:r>
              <a:rPr lang="zh-CN" altLang="en-US" sz="1400" strike="noStrike" noProof="1">
                <a:latin typeface="微软雅黑" panose="020B0503020204020204" charset="-122"/>
                <a:ea typeface="微软雅黑" panose="020B0503020204020204" charset="-122"/>
              </a:rPr>
              <a:t>* 关系数据库</a:t>
            </a:r>
          </a:p>
          <a:p>
            <a:pPr fontAlgn="auto"/>
            <a:r>
              <a:rPr lang="zh-CN" altLang="en-US" sz="1400" strike="noStrike" noProof="1">
                <a:latin typeface="微软雅黑" panose="020B0503020204020204" charset="-122"/>
                <a:ea typeface="微软雅黑" panose="020B0503020204020204" charset="-122"/>
              </a:rPr>
              <a:t>* 非关系数据库</a:t>
            </a:r>
          </a:p>
          <a:p>
            <a:pPr fontAlgn="auto"/>
            <a:r>
              <a:rPr lang="zh-CN" altLang="en-US" sz="1400" strike="noStrike" noProof="1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1400" strike="noStrike" noProof="1">
                <a:latin typeface="微软雅黑" panose="020B0503020204020204" charset="-122"/>
                <a:ea typeface="微软雅黑" panose="020B0503020204020204" charset="-122"/>
              </a:rPr>
              <a:t>NoSQL</a:t>
            </a:r>
            <a:r>
              <a:rPr lang="zh-CN" altLang="en-US" sz="1400" strike="noStrike" noProof="1">
                <a:latin typeface="微软雅黑" panose="020B0503020204020204" charset="-122"/>
                <a:ea typeface="微软雅黑" panose="020B0503020204020204" charset="-122"/>
              </a:rPr>
              <a:t>）</a:t>
            </a:r>
          </a:p>
          <a:p>
            <a:pPr fontAlgn="auto"/>
            <a:r>
              <a:rPr lang="zh-CN" altLang="en-US" sz="1400" strike="noStrike" noProof="1">
                <a:latin typeface="微软雅黑" panose="020B0503020204020204" charset="-122"/>
                <a:ea typeface="微软雅黑" panose="020B0503020204020204" charset="-122"/>
              </a:rPr>
              <a:t>* 数据仓库* 云计算和云存储</a:t>
            </a:r>
          </a:p>
          <a:p>
            <a:pPr fontAlgn="auto"/>
            <a:r>
              <a:rPr lang="zh-CN" altLang="en-US" sz="1400" strike="noStrike" noProof="1">
                <a:latin typeface="微软雅黑" panose="020B0503020204020204" charset="-122"/>
                <a:ea typeface="微软雅黑" panose="020B0503020204020204" charset="-122"/>
              </a:rPr>
              <a:t>* 实时流处理</a:t>
            </a:r>
          </a:p>
          <a:p>
            <a:pPr fontAlgn="auto"/>
            <a:endParaRPr lang="zh-CN" altLang="en-US" sz="140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矩形: 圆角 46"/>
          <p:cNvSpPr/>
          <p:nvPr/>
        </p:nvSpPr>
        <p:spPr>
          <a:xfrm>
            <a:off x="5789613" y="2765425"/>
            <a:ext cx="1690688" cy="392747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strike="noStrike" noProof="1">
                <a:solidFill>
                  <a:srgbClr val="37FFF2"/>
                </a:solidFill>
                <a:latin typeface="微软雅黑" panose="020B0503020204020204" charset="-122"/>
                <a:ea typeface="微软雅黑" panose="020B0503020204020204" charset="-122"/>
              </a:rPr>
              <a:t>* </a:t>
            </a:r>
            <a:r>
              <a:rPr lang="en-US" altLang="zh-CN" sz="1400" b="1" strike="noStrike" noProof="1">
                <a:solidFill>
                  <a:srgbClr val="37FFF2"/>
                </a:solidFill>
                <a:latin typeface="微软雅黑" panose="020B0503020204020204" charset="-122"/>
                <a:ea typeface="微软雅黑" panose="020B0503020204020204" charset="-122"/>
              </a:rPr>
              <a:t>A/B Testing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strike="noStrike" noProof="1">
                <a:solidFill>
                  <a:srgbClr val="37FFF2"/>
                </a:solidFill>
                <a:latin typeface="微软雅黑" panose="020B0503020204020204" charset="-122"/>
                <a:ea typeface="微软雅黑" panose="020B0503020204020204" charset="-122"/>
              </a:rPr>
              <a:t>* 关联规则分析</a:t>
            </a:r>
            <a:endParaRPr lang="en-US" altLang="zh-CN" sz="1400" b="1" strike="noStrike" noProof="1">
              <a:solidFill>
                <a:srgbClr val="37FFF2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strike="noStrike" noProof="1">
                <a:solidFill>
                  <a:srgbClr val="37FFF2"/>
                </a:solidFill>
                <a:latin typeface="微软雅黑" panose="020B0503020204020204" charset="-122"/>
                <a:ea typeface="微软雅黑" panose="020B0503020204020204" charset="-122"/>
              </a:rPr>
              <a:t>* 聚类</a:t>
            </a:r>
            <a:endParaRPr lang="en-US" altLang="zh-CN" sz="1400" b="1" strike="noStrike" noProof="1">
              <a:solidFill>
                <a:srgbClr val="37FFF2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strike="noStrike" noProof="1">
                <a:solidFill>
                  <a:srgbClr val="37FFF2"/>
                </a:solidFill>
                <a:latin typeface="微软雅黑" panose="020B0503020204020204" charset="-122"/>
                <a:ea typeface="微软雅黑" panose="020B0503020204020204" charset="-122"/>
              </a:rPr>
              <a:t>* 遗传算法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strike="noStrike" noProof="1">
                <a:solidFill>
                  <a:srgbClr val="37FFF2"/>
                </a:solidFill>
                <a:latin typeface="微软雅黑" panose="020B0503020204020204" charset="-122"/>
                <a:ea typeface="微软雅黑" panose="020B0503020204020204" charset="-122"/>
              </a:rPr>
              <a:t>* 神经网络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strike="noStrike" noProof="1">
                <a:solidFill>
                  <a:srgbClr val="37FFF2"/>
                </a:solidFill>
                <a:latin typeface="微软雅黑" panose="020B0503020204020204" charset="-122"/>
                <a:ea typeface="微软雅黑" panose="020B0503020204020204" charset="-122"/>
              </a:rPr>
              <a:t>* 预测模型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strike="noStrike" noProof="1">
                <a:solidFill>
                  <a:srgbClr val="37FFF2"/>
                </a:solidFill>
                <a:latin typeface="微软雅黑" panose="020B0503020204020204" charset="-122"/>
                <a:ea typeface="微软雅黑" panose="020B0503020204020204" charset="-122"/>
              </a:rPr>
              <a:t>* 模式识别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strike="noStrike" noProof="1">
                <a:solidFill>
                  <a:srgbClr val="37FFF2"/>
                </a:solidFill>
                <a:latin typeface="微软雅黑" panose="020B0503020204020204" charset="-122"/>
                <a:ea typeface="微软雅黑" panose="020B0503020204020204" charset="-122"/>
              </a:rPr>
              <a:t>* 时间序列分析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strike="noStrike" noProof="1">
                <a:solidFill>
                  <a:srgbClr val="37FFF2"/>
                </a:solidFill>
                <a:latin typeface="微软雅黑" panose="020B0503020204020204" charset="-122"/>
                <a:ea typeface="微软雅黑" panose="020B0503020204020204" charset="-122"/>
              </a:rPr>
              <a:t>* 回归分析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strike="noStrike" noProof="1">
                <a:solidFill>
                  <a:srgbClr val="37FFF2"/>
                </a:solidFill>
                <a:latin typeface="微软雅黑" panose="020B0503020204020204" charset="-122"/>
                <a:ea typeface="微软雅黑" panose="020B0503020204020204" charset="-122"/>
              </a:rPr>
              <a:t>* 系统仿真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strike="noStrike" noProof="1">
                <a:solidFill>
                  <a:srgbClr val="37FFF2"/>
                </a:solidFill>
                <a:latin typeface="微软雅黑" panose="020B0503020204020204" charset="-122"/>
                <a:ea typeface="微软雅黑" panose="020B0503020204020204" charset="-122"/>
              </a:rPr>
              <a:t>* 机器学习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strike="noStrike" noProof="1">
                <a:solidFill>
                  <a:srgbClr val="37FFF2"/>
                </a:solidFill>
                <a:latin typeface="微软雅黑" panose="020B0503020204020204" charset="-122"/>
                <a:ea typeface="微软雅黑" panose="020B0503020204020204" charset="-122"/>
              </a:rPr>
              <a:t>* 优化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strike="noStrike" noProof="1">
                <a:solidFill>
                  <a:srgbClr val="37FFF2"/>
                </a:solidFill>
                <a:latin typeface="微软雅黑" panose="020B0503020204020204" charset="-122"/>
                <a:ea typeface="微软雅黑" panose="020B0503020204020204" charset="-122"/>
              </a:rPr>
              <a:t>* </a:t>
            </a:r>
            <a:r>
              <a:rPr lang="en-US" altLang="zh-CN" sz="1400" b="1" strike="noStrike" noProof="1">
                <a:solidFill>
                  <a:srgbClr val="37FFF2"/>
                </a:solidFill>
                <a:latin typeface="微软雅黑" panose="020B0503020204020204" charset="-122"/>
                <a:ea typeface="微软雅黑" panose="020B0503020204020204" charset="-122"/>
              </a:rPr>
              <a:t>BI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strike="noStrike" noProof="1">
                <a:solidFill>
                  <a:srgbClr val="37FFF2"/>
                </a:solidFill>
                <a:latin typeface="微软雅黑" panose="020B0503020204020204" charset="-122"/>
                <a:ea typeface="微软雅黑" panose="020B0503020204020204" charset="-122"/>
              </a:rPr>
              <a:t>* 自然语言分析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strike="noStrike" noProof="1">
                <a:solidFill>
                  <a:srgbClr val="37FFF2"/>
                </a:solidFill>
                <a:latin typeface="微软雅黑" panose="020B0503020204020204" charset="-122"/>
                <a:ea typeface="微软雅黑" panose="020B0503020204020204" charset="-122"/>
              </a:rPr>
              <a:t>* </a:t>
            </a:r>
            <a:r>
              <a:rPr lang="en-US" altLang="zh-CN" sz="1400" b="1" strike="noStrike" noProof="1">
                <a:solidFill>
                  <a:srgbClr val="37FFF2"/>
                </a:solidFill>
                <a:latin typeface="微软雅黑" panose="020B0503020204020204" charset="-122"/>
                <a:ea typeface="微软雅黑" panose="020B0503020204020204" charset="-122"/>
              </a:rPr>
              <a:t>MapReduce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strike="noStrike" noProof="1">
                <a:solidFill>
                  <a:srgbClr val="37FFF2"/>
                </a:solidFill>
                <a:latin typeface="微软雅黑" panose="020B0503020204020204" charset="-122"/>
                <a:ea typeface="微软雅黑" panose="020B0503020204020204" charset="-122"/>
              </a:rPr>
              <a:t>* </a:t>
            </a:r>
            <a:r>
              <a:rPr lang="en-US" sz="1400" b="1" strike="noStrike" noProof="1">
                <a:solidFill>
                  <a:srgbClr val="37FFF2"/>
                </a:solidFill>
                <a:latin typeface="微软雅黑" panose="020B0503020204020204" charset="-122"/>
                <a:ea typeface="微软雅黑" panose="020B0503020204020204" charset="-122"/>
              </a:rPr>
              <a:t>BPM</a:t>
            </a:r>
          </a:p>
          <a:p>
            <a:pPr fontAlgn="auto"/>
            <a:endParaRPr lang="zh-CN" altLang="en-US" sz="1400" strike="noStrike" noProof="1"/>
          </a:p>
        </p:txBody>
      </p:sp>
      <p:sp>
        <p:nvSpPr>
          <p:cNvPr id="48" name="矩形: 圆角 47"/>
          <p:cNvSpPr/>
          <p:nvPr/>
        </p:nvSpPr>
        <p:spPr>
          <a:xfrm>
            <a:off x="8074025" y="3792538"/>
            <a:ext cx="1811338" cy="290036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strike="noStrike" noProof="1">
                <a:solidFill>
                  <a:srgbClr val="37FFF2"/>
                </a:solidFill>
                <a:latin typeface="微软雅黑" panose="020B0503020204020204" charset="-122"/>
                <a:ea typeface="微软雅黑" panose="020B0503020204020204" charset="-122"/>
              </a:rPr>
              <a:t>* 标签云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strike="noStrike" noProof="1">
                <a:solidFill>
                  <a:srgbClr val="37FFF2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1400" b="1" strike="noStrike" noProof="1">
                <a:solidFill>
                  <a:srgbClr val="37FFF2"/>
                </a:solidFill>
                <a:latin typeface="微软雅黑" panose="020B0503020204020204" charset="-122"/>
                <a:ea typeface="微软雅黑" panose="020B0503020204020204" charset="-122"/>
              </a:rPr>
              <a:t>Tag Cloud</a:t>
            </a:r>
            <a:r>
              <a:rPr lang="zh-CN" altLang="en-US" sz="1400" b="1" strike="noStrike" noProof="1">
                <a:solidFill>
                  <a:srgbClr val="37FFF2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strike="noStrike" noProof="1">
                <a:solidFill>
                  <a:srgbClr val="37FFF2"/>
                </a:solidFill>
                <a:latin typeface="微软雅黑" panose="020B0503020204020204" charset="-122"/>
                <a:ea typeface="微软雅黑" panose="020B0503020204020204" charset="-122"/>
              </a:rPr>
              <a:t>* 聚类图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strike="noStrike" noProof="1">
                <a:solidFill>
                  <a:srgbClr val="37FFF2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1400" b="1" strike="noStrike" noProof="1">
                <a:solidFill>
                  <a:srgbClr val="37FFF2"/>
                </a:solidFill>
                <a:latin typeface="微软雅黑" panose="020B0503020204020204" charset="-122"/>
                <a:ea typeface="微软雅黑" panose="020B0503020204020204" charset="-122"/>
              </a:rPr>
              <a:t>Clustergram</a:t>
            </a:r>
            <a:r>
              <a:rPr lang="zh-CN" altLang="en-US" sz="1400" b="1" strike="noStrike" noProof="1">
                <a:solidFill>
                  <a:srgbClr val="37FFF2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strike="noStrike" noProof="1">
                <a:solidFill>
                  <a:srgbClr val="37FFF2"/>
                </a:solidFill>
                <a:latin typeface="微软雅黑" panose="020B0503020204020204" charset="-122"/>
                <a:ea typeface="微软雅黑" panose="020B0503020204020204" charset="-122"/>
              </a:rPr>
              <a:t>* 空间信息流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strike="noStrike" noProof="1">
                <a:solidFill>
                  <a:srgbClr val="37FFF2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1400" b="1" strike="noStrike" noProof="1">
                <a:solidFill>
                  <a:srgbClr val="37FFF2"/>
                </a:solidFill>
                <a:latin typeface="微软雅黑" panose="020B0503020204020204" charset="-122"/>
                <a:ea typeface="微软雅黑" panose="020B0503020204020204" charset="-122"/>
              </a:rPr>
              <a:t>Spatial information flow</a:t>
            </a:r>
            <a:r>
              <a:rPr lang="zh-CN" altLang="en-US" sz="1400" b="1" strike="noStrike" noProof="1">
                <a:solidFill>
                  <a:srgbClr val="37FFF2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strike="noStrike" noProof="1">
                <a:solidFill>
                  <a:srgbClr val="37FFF2"/>
                </a:solidFill>
                <a:latin typeface="微软雅黑" panose="020B0503020204020204" charset="-122"/>
                <a:ea typeface="微软雅黑" panose="020B0503020204020204" charset="-122"/>
              </a:rPr>
              <a:t>* 热图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strike="noStrike" noProof="1">
                <a:solidFill>
                  <a:srgbClr val="37FFF2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1400" b="1" strike="noStrike" noProof="1">
                <a:solidFill>
                  <a:srgbClr val="37FFF2"/>
                </a:solidFill>
                <a:latin typeface="微软雅黑" panose="020B0503020204020204" charset="-122"/>
                <a:ea typeface="微软雅黑" panose="020B0503020204020204" charset="-122"/>
              </a:rPr>
              <a:t>Heatmap</a:t>
            </a:r>
            <a:r>
              <a:rPr lang="zh-CN" altLang="en-US" sz="1400" b="1" strike="noStrike" noProof="1">
                <a:solidFill>
                  <a:srgbClr val="37FFF2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b="1" strike="noStrike" noProof="1">
              <a:solidFill>
                <a:srgbClr val="37FFF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b="1" strike="noStrike" noProof="1">
              <a:solidFill>
                <a:srgbClr val="37FFF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 fontAlgn="auto"/>
            <a:endParaRPr lang="zh-CN" altLang="en-US" sz="1400" strike="noStrike" noProof="1"/>
          </a:p>
        </p:txBody>
      </p:sp>
      <p:sp>
        <p:nvSpPr>
          <p:cNvPr id="4" name="椭圆 3"/>
          <p:cNvSpPr/>
          <p:nvPr/>
        </p:nvSpPr>
        <p:spPr bwMode="auto">
          <a:xfrm>
            <a:off x="6415088" y="1726883"/>
            <a:ext cx="27305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5" name="椭圆 4"/>
          <p:cNvSpPr/>
          <p:nvPr/>
        </p:nvSpPr>
        <p:spPr bwMode="auto">
          <a:xfrm>
            <a:off x="4278313" y="1735138"/>
            <a:ext cx="27305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6" name="椭圆 5"/>
          <p:cNvSpPr/>
          <p:nvPr/>
        </p:nvSpPr>
        <p:spPr bwMode="auto">
          <a:xfrm>
            <a:off x="2201863" y="1735138"/>
            <a:ext cx="27305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</p:spTree>
  </p:cSld>
  <p:clrMapOvr>
    <a:masterClrMapping/>
  </p:clrMapOvr>
  <p:transition spd="slow" advTm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Box 37"/>
          <p:cNvSpPr txBox="1"/>
          <p:nvPr/>
        </p:nvSpPr>
        <p:spPr>
          <a:xfrm>
            <a:off x="14146213" y="8510588"/>
            <a:ext cx="10969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dirty="0">
                <a:latin typeface="等线" panose="02010600030101010101" charset="-122"/>
                <a:ea typeface="等线" panose="02010600030101010101" charset="-122"/>
              </a:rPr>
              <a:t>延时符</a:t>
            </a:r>
          </a:p>
        </p:txBody>
      </p:sp>
      <p:sp>
        <p:nvSpPr>
          <p:cNvPr id="6" name="矩形 5"/>
          <p:cNvSpPr/>
          <p:nvPr/>
        </p:nvSpPr>
        <p:spPr>
          <a:xfrm>
            <a:off x="-28575" y="1408113"/>
            <a:ext cx="12298363" cy="1031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8" name="矩形 7"/>
          <p:cNvSpPr/>
          <p:nvPr/>
        </p:nvSpPr>
        <p:spPr>
          <a:xfrm>
            <a:off x="-53975" y="296863"/>
            <a:ext cx="12299950" cy="203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grpSp>
        <p:nvGrpSpPr>
          <p:cNvPr id="6148" name="组合 34"/>
          <p:cNvGrpSpPr/>
          <p:nvPr/>
        </p:nvGrpSpPr>
        <p:grpSpPr>
          <a:xfrm>
            <a:off x="4499295" y="2149475"/>
            <a:ext cx="5710769" cy="4097333"/>
            <a:chOff x="12935" y="2553"/>
            <a:chExt cx="8993" cy="6452"/>
          </a:xfrm>
        </p:grpSpPr>
        <p:sp>
          <p:nvSpPr>
            <p:cNvPr id="6149" name="文本框 4"/>
            <p:cNvSpPr txBox="1"/>
            <p:nvPr/>
          </p:nvSpPr>
          <p:spPr>
            <a:xfrm>
              <a:off x="12935" y="2553"/>
              <a:ext cx="8993" cy="5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r>
                <a:rPr lang="zh-CN" altLang="en-US" sz="2400" b="1" dirty="0">
                  <a:solidFill>
                    <a:srgbClr val="222A35"/>
                  </a:solidFill>
                  <a:latin typeface="微软雅黑" panose="020B0503020204020204" charset="-122"/>
                  <a:ea typeface="微软雅黑" panose="020B0503020204020204" charset="-122"/>
                </a:rPr>
                <a:t>项目背景</a:t>
              </a:r>
            </a:p>
          </p:txBody>
        </p:sp>
        <p:sp>
          <p:nvSpPr>
            <p:cNvPr id="6151" name="文本框 117"/>
            <p:cNvSpPr txBox="1"/>
            <p:nvPr/>
          </p:nvSpPr>
          <p:spPr>
            <a:xfrm>
              <a:off x="12963" y="8280"/>
              <a:ext cx="3786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400" b="1" dirty="0">
                  <a:solidFill>
                    <a:srgbClr val="222A35"/>
                  </a:solidFill>
                  <a:latin typeface="微软雅黑" panose="020B0503020204020204" charset="-122"/>
                  <a:ea typeface="微软雅黑" panose="020B0503020204020204" charset="-122"/>
                  <a:sym typeface="等线" panose="02010600030101010101" charset="-122"/>
                </a:rPr>
                <a:t>建设方案</a:t>
              </a:r>
              <a:endParaRPr lang="zh-CN" altLang="en-US" sz="2400" b="1" dirty="0">
                <a:solidFill>
                  <a:srgbClr val="222A35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52" name="文本框 117"/>
            <p:cNvSpPr txBox="1"/>
            <p:nvPr/>
          </p:nvSpPr>
          <p:spPr>
            <a:xfrm>
              <a:off x="12935" y="4009"/>
              <a:ext cx="5346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400" b="1" dirty="0">
                  <a:solidFill>
                    <a:srgbClr val="222A35"/>
                  </a:solidFill>
                  <a:latin typeface="微软雅黑" panose="020B0503020204020204" charset="-122"/>
                  <a:ea typeface="微软雅黑" panose="020B0503020204020204" charset="-122"/>
                  <a:sym typeface="等线" panose="02010600030101010101" charset="-122"/>
                </a:rPr>
                <a:t>需求分析</a:t>
              </a:r>
              <a:endParaRPr lang="zh-CN" altLang="en-US" sz="2400" b="1" dirty="0">
                <a:solidFill>
                  <a:srgbClr val="222A35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155" name="Rectangle 5"/>
          <p:cNvSpPr/>
          <p:nvPr/>
        </p:nvSpPr>
        <p:spPr>
          <a:xfrm>
            <a:off x="1089025" y="3633788"/>
            <a:ext cx="695325" cy="833437"/>
          </a:xfrm>
          <a:prstGeom prst="rect">
            <a:avLst/>
          </a:prstGeom>
          <a:solidFill>
            <a:srgbClr val="953735"/>
          </a:solidFill>
          <a:ln w="9525">
            <a:noFill/>
          </a:ln>
        </p:spPr>
        <p:txBody>
          <a:bodyPr anchor="t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56" name="Freeform 6"/>
          <p:cNvSpPr/>
          <p:nvPr/>
        </p:nvSpPr>
        <p:spPr>
          <a:xfrm>
            <a:off x="1230313" y="3752850"/>
            <a:ext cx="530225" cy="668338"/>
          </a:xfrm>
          <a:custGeom>
            <a:avLst/>
            <a:gdLst/>
            <a:ahLst/>
            <a:cxnLst>
              <a:cxn ang="0">
                <a:pos x="230858066" y="110128663"/>
              </a:cxn>
              <a:cxn ang="0">
                <a:pos x="223509953" y="9675010"/>
              </a:cxn>
              <a:cxn ang="0">
                <a:pos x="217794552" y="11115660"/>
              </a:cxn>
              <a:cxn ang="0">
                <a:pos x="204731038" y="13997867"/>
              </a:cxn>
              <a:cxn ang="0">
                <a:pos x="187584836" y="11115660"/>
              </a:cxn>
              <a:cxn ang="0">
                <a:pos x="128390842" y="1029295"/>
              </a:cxn>
              <a:cxn ang="0">
                <a:pos x="0" y="158091449"/>
              </a:cxn>
              <a:cxn ang="0">
                <a:pos x="131248090" y="301978900"/>
              </a:cxn>
              <a:cxn ang="0">
                <a:pos x="239431167" y="223550888"/>
              </a:cxn>
              <a:cxn ang="0">
                <a:pos x="222081102" y="213258392"/>
              </a:cxn>
              <a:cxn ang="0">
                <a:pos x="141250041" y="281805717"/>
              </a:cxn>
              <a:cxn ang="0">
                <a:pos x="59194446" y="149239603"/>
              </a:cxn>
              <a:cxn ang="0">
                <a:pos x="131248090" y="21408156"/>
              </a:cxn>
              <a:cxn ang="0">
                <a:pos x="213508002" y="117333274"/>
              </a:cxn>
              <a:cxn ang="0">
                <a:pos x="230858066" y="110128663"/>
              </a:cxn>
            </a:cxnLst>
            <a:rect l="0" t="0" r="0" b="0"/>
            <a:pathLst>
              <a:path w="1173" h="1472">
                <a:moveTo>
                  <a:pt x="1131" y="535"/>
                </a:moveTo>
                <a:lnTo>
                  <a:pt x="1095" y="47"/>
                </a:lnTo>
                <a:cubicBezTo>
                  <a:pt x="1090" y="47"/>
                  <a:pt x="1081" y="49"/>
                  <a:pt x="1067" y="54"/>
                </a:cubicBezTo>
                <a:cubicBezTo>
                  <a:pt x="1043" y="64"/>
                  <a:pt x="1022" y="68"/>
                  <a:pt x="1003" y="68"/>
                </a:cubicBezTo>
                <a:cubicBezTo>
                  <a:pt x="975" y="68"/>
                  <a:pt x="947" y="64"/>
                  <a:pt x="919" y="54"/>
                </a:cubicBezTo>
                <a:cubicBezTo>
                  <a:pt x="810" y="17"/>
                  <a:pt x="714" y="0"/>
                  <a:pt x="629" y="5"/>
                </a:cubicBezTo>
                <a:cubicBezTo>
                  <a:pt x="214" y="24"/>
                  <a:pt x="5" y="278"/>
                  <a:pt x="0" y="768"/>
                </a:cubicBezTo>
                <a:cubicBezTo>
                  <a:pt x="5" y="1225"/>
                  <a:pt x="219" y="1458"/>
                  <a:pt x="643" y="1467"/>
                </a:cubicBezTo>
                <a:cubicBezTo>
                  <a:pt x="912" y="1472"/>
                  <a:pt x="1088" y="1345"/>
                  <a:pt x="1173" y="1086"/>
                </a:cubicBezTo>
                <a:lnTo>
                  <a:pt x="1088" y="1036"/>
                </a:lnTo>
                <a:cubicBezTo>
                  <a:pt x="999" y="1258"/>
                  <a:pt x="867" y="1369"/>
                  <a:pt x="692" y="1369"/>
                </a:cubicBezTo>
                <a:cubicBezTo>
                  <a:pt x="424" y="1359"/>
                  <a:pt x="290" y="1145"/>
                  <a:pt x="290" y="725"/>
                </a:cubicBezTo>
                <a:cubicBezTo>
                  <a:pt x="290" y="316"/>
                  <a:pt x="408" y="108"/>
                  <a:pt x="643" y="104"/>
                </a:cubicBezTo>
                <a:cubicBezTo>
                  <a:pt x="827" y="94"/>
                  <a:pt x="961" y="250"/>
                  <a:pt x="1046" y="570"/>
                </a:cubicBezTo>
                <a:lnTo>
                  <a:pt x="1131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7" name="Freeform 7"/>
          <p:cNvSpPr>
            <a:spLocks noEditPoints="1"/>
          </p:cNvSpPr>
          <p:nvPr/>
        </p:nvSpPr>
        <p:spPr>
          <a:xfrm>
            <a:off x="1844675" y="4229100"/>
            <a:ext cx="990600" cy="201613"/>
          </a:xfrm>
          <a:custGeom>
            <a:avLst/>
            <a:gdLst/>
            <a:ahLst/>
            <a:cxnLst>
              <a:cxn ang="0">
                <a:pos x="9992198" y="57089100"/>
              </a:cxn>
              <a:cxn ang="0">
                <a:pos x="51389349" y="56678625"/>
              </a:cxn>
              <a:cxn ang="0">
                <a:pos x="30996980" y="90972769"/>
              </a:cxn>
              <a:cxn ang="0">
                <a:pos x="31812476" y="21562624"/>
              </a:cxn>
              <a:cxn ang="0">
                <a:pos x="30996980" y="90972769"/>
              </a:cxn>
              <a:cxn ang="0">
                <a:pos x="135610658" y="89124726"/>
              </a:cxn>
              <a:cxn ang="0">
                <a:pos x="126026434" y="48053666"/>
              </a:cxn>
              <a:cxn ang="0">
                <a:pos x="90951070" y="48464141"/>
              </a:cxn>
              <a:cxn ang="0">
                <a:pos x="81570382" y="89535654"/>
              </a:cxn>
              <a:cxn ang="0">
                <a:pos x="90951070" y="22794502"/>
              </a:cxn>
              <a:cxn ang="0">
                <a:pos x="112770897" y="20946458"/>
              </a:cxn>
              <a:cxn ang="0">
                <a:pos x="182921624" y="83580142"/>
              </a:cxn>
              <a:cxn ang="0">
                <a:pos x="174764405" y="90562294"/>
              </a:cxn>
              <a:cxn ang="0">
                <a:pos x="161101346" y="31008986"/>
              </a:cxn>
              <a:cxn ang="0">
                <a:pos x="151925095" y="22794502"/>
              </a:cxn>
              <a:cxn ang="0">
                <a:pos x="161101346" y="4928418"/>
              </a:cxn>
              <a:cxn ang="0">
                <a:pos x="170686021" y="22794502"/>
              </a:cxn>
              <a:cxn ang="0">
                <a:pos x="182921624" y="31008986"/>
              </a:cxn>
              <a:cxn ang="0">
                <a:pos x="170686021" y="75981823"/>
              </a:cxn>
              <a:cxn ang="0">
                <a:pos x="182921624" y="83580142"/>
              </a:cxn>
              <a:cxn ang="0">
                <a:pos x="247566058" y="51133587"/>
              </a:cxn>
              <a:cxn ang="0">
                <a:pos x="208004338" y="51133587"/>
              </a:cxn>
              <a:cxn ang="0">
                <a:pos x="257558708" y="71258642"/>
              </a:cxn>
              <a:cxn ang="0">
                <a:pos x="196992657" y="57089100"/>
              </a:cxn>
              <a:cxn ang="0">
                <a:pos x="257966230" y="57089100"/>
              </a:cxn>
              <a:cxn ang="0">
                <a:pos x="207596815" y="59348071"/>
              </a:cxn>
              <a:cxn ang="0">
                <a:pos x="247566058" y="68589196"/>
              </a:cxn>
              <a:cxn ang="0">
                <a:pos x="331583831" y="89124726"/>
              </a:cxn>
              <a:cxn ang="0">
                <a:pos x="322203143" y="48053666"/>
              </a:cxn>
              <a:cxn ang="0">
                <a:pos x="287127779" y="48464141"/>
              </a:cxn>
              <a:cxn ang="0">
                <a:pos x="277543104" y="89535654"/>
              </a:cxn>
              <a:cxn ang="0">
                <a:pos x="287127779" y="22794502"/>
              </a:cxn>
              <a:cxn ang="0">
                <a:pos x="308948057" y="20946458"/>
              </a:cxn>
              <a:cxn ang="0">
                <a:pos x="379098333" y="83580142"/>
              </a:cxn>
              <a:cxn ang="0">
                <a:pos x="370737578" y="90562294"/>
              </a:cxn>
              <a:cxn ang="0">
                <a:pos x="357278506" y="31008986"/>
              </a:cxn>
              <a:cxn ang="0">
                <a:pos x="348101804" y="22794502"/>
              </a:cxn>
              <a:cxn ang="0">
                <a:pos x="357278506" y="4928418"/>
              </a:cxn>
              <a:cxn ang="0">
                <a:pos x="366659195" y="22794502"/>
              </a:cxn>
              <a:cxn ang="0">
                <a:pos x="379098333" y="31008986"/>
              </a:cxn>
              <a:cxn ang="0">
                <a:pos x="366659195" y="75981823"/>
              </a:cxn>
              <a:cxn ang="0">
                <a:pos x="379098333" y="83580142"/>
              </a:cxn>
              <a:cxn ang="0">
                <a:pos x="444558715" y="38812541"/>
              </a:cxn>
              <a:cxn ang="0">
                <a:pos x="395004796" y="39839182"/>
              </a:cxn>
              <a:cxn ang="0">
                <a:pos x="437217444" y="72285736"/>
              </a:cxn>
              <a:cxn ang="0">
                <a:pos x="401734107" y="68589196"/>
              </a:cxn>
              <a:cxn ang="0">
                <a:pos x="420495484" y="90972769"/>
              </a:cxn>
              <a:cxn ang="0">
                <a:pos x="423146411" y="51749753"/>
              </a:cxn>
              <a:cxn ang="0">
                <a:pos x="419476001" y="29776654"/>
              </a:cxn>
            </a:cxnLst>
            <a:rect l="0" t="0" r="0" b="0"/>
            <a:pathLst>
              <a:path w="2195" h="445">
                <a:moveTo>
                  <a:pt x="154" y="142"/>
                </a:moveTo>
                <a:cubicBezTo>
                  <a:pt x="86" y="144"/>
                  <a:pt x="51" y="189"/>
                  <a:pt x="49" y="278"/>
                </a:cubicBezTo>
                <a:cubicBezTo>
                  <a:pt x="51" y="361"/>
                  <a:pt x="86" y="405"/>
                  <a:pt x="154" y="407"/>
                </a:cubicBezTo>
                <a:cubicBezTo>
                  <a:pt x="218" y="405"/>
                  <a:pt x="251" y="361"/>
                  <a:pt x="252" y="276"/>
                </a:cubicBezTo>
                <a:cubicBezTo>
                  <a:pt x="248" y="193"/>
                  <a:pt x="215" y="148"/>
                  <a:pt x="154" y="142"/>
                </a:cubicBezTo>
                <a:close/>
                <a:moveTo>
                  <a:pt x="152" y="443"/>
                </a:moveTo>
                <a:cubicBezTo>
                  <a:pt x="55" y="437"/>
                  <a:pt x="5" y="383"/>
                  <a:pt x="0" y="280"/>
                </a:cubicBezTo>
                <a:cubicBezTo>
                  <a:pt x="3" y="166"/>
                  <a:pt x="55" y="107"/>
                  <a:pt x="156" y="105"/>
                </a:cubicBezTo>
                <a:cubicBezTo>
                  <a:pt x="250" y="109"/>
                  <a:pt x="299" y="165"/>
                  <a:pt x="303" y="274"/>
                </a:cubicBezTo>
                <a:cubicBezTo>
                  <a:pt x="302" y="385"/>
                  <a:pt x="251" y="442"/>
                  <a:pt x="152" y="443"/>
                </a:cubicBezTo>
                <a:close/>
                <a:moveTo>
                  <a:pt x="665" y="227"/>
                </a:moveTo>
                <a:lnTo>
                  <a:pt x="665" y="434"/>
                </a:lnTo>
                <a:lnTo>
                  <a:pt x="618" y="434"/>
                </a:lnTo>
                <a:lnTo>
                  <a:pt x="618" y="234"/>
                </a:lnTo>
                <a:cubicBezTo>
                  <a:pt x="616" y="174"/>
                  <a:pt x="591" y="144"/>
                  <a:pt x="542" y="142"/>
                </a:cubicBezTo>
                <a:cubicBezTo>
                  <a:pt x="484" y="150"/>
                  <a:pt x="452" y="181"/>
                  <a:pt x="446" y="236"/>
                </a:cubicBezTo>
                <a:lnTo>
                  <a:pt x="446" y="434"/>
                </a:lnTo>
                <a:lnTo>
                  <a:pt x="400" y="436"/>
                </a:lnTo>
                <a:lnTo>
                  <a:pt x="400" y="111"/>
                </a:lnTo>
                <a:lnTo>
                  <a:pt x="446" y="111"/>
                </a:lnTo>
                <a:lnTo>
                  <a:pt x="446" y="160"/>
                </a:lnTo>
                <a:cubicBezTo>
                  <a:pt x="472" y="123"/>
                  <a:pt x="507" y="104"/>
                  <a:pt x="553" y="102"/>
                </a:cubicBezTo>
                <a:cubicBezTo>
                  <a:pt x="628" y="102"/>
                  <a:pt x="665" y="144"/>
                  <a:pt x="665" y="227"/>
                </a:cubicBezTo>
                <a:close/>
                <a:moveTo>
                  <a:pt x="897" y="407"/>
                </a:moveTo>
                <a:lnTo>
                  <a:pt x="906" y="432"/>
                </a:lnTo>
                <a:cubicBezTo>
                  <a:pt x="891" y="438"/>
                  <a:pt x="875" y="441"/>
                  <a:pt x="857" y="441"/>
                </a:cubicBezTo>
                <a:cubicBezTo>
                  <a:pt x="811" y="442"/>
                  <a:pt x="788" y="419"/>
                  <a:pt x="790" y="370"/>
                </a:cubicBezTo>
                <a:lnTo>
                  <a:pt x="790" y="151"/>
                </a:lnTo>
                <a:lnTo>
                  <a:pt x="745" y="151"/>
                </a:lnTo>
                <a:lnTo>
                  <a:pt x="745" y="111"/>
                </a:lnTo>
                <a:lnTo>
                  <a:pt x="790" y="111"/>
                </a:lnTo>
                <a:lnTo>
                  <a:pt x="790" y="24"/>
                </a:lnTo>
                <a:lnTo>
                  <a:pt x="837" y="0"/>
                </a:lnTo>
                <a:lnTo>
                  <a:pt x="837" y="111"/>
                </a:lnTo>
                <a:lnTo>
                  <a:pt x="897" y="111"/>
                </a:lnTo>
                <a:lnTo>
                  <a:pt x="897" y="151"/>
                </a:lnTo>
                <a:lnTo>
                  <a:pt x="837" y="151"/>
                </a:lnTo>
                <a:lnTo>
                  <a:pt x="837" y="370"/>
                </a:lnTo>
                <a:cubicBezTo>
                  <a:pt x="835" y="398"/>
                  <a:pt x="847" y="411"/>
                  <a:pt x="872" y="410"/>
                </a:cubicBezTo>
                <a:cubicBezTo>
                  <a:pt x="881" y="410"/>
                  <a:pt x="890" y="409"/>
                  <a:pt x="897" y="407"/>
                </a:cubicBezTo>
                <a:close/>
                <a:moveTo>
                  <a:pt x="1020" y="249"/>
                </a:moveTo>
                <a:lnTo>
                  <a:pt x="1214" y="249"/>
                </a:lnTo>
                <a:cubicBezTo>
                  <a:pt x="1211" y="184"/>
                  <a:pt x="1179" y="150"/>
                  <a:pt x="1118" y="147"/>
                </a:cubicBezTo>
                <a:cubicBezTo>
                  <a:pt x="1057" y="153"/>
                  <a:pt x="1024" y="187"/>
                  <a:pt x="1020" y="249"/>
                </a:cubicBezTo>
                <a:close/>
                <a:moveTo>
                  <a:pt x="1214" y="334"/>
                </a:moveTo>
                <a:lnTo>
                  <a:pt x="1263" y="347"/>
                </a:lnTo>
                <a:cubicBezTo>
                  <a:pt x="1245" y="413"/>
                  <a:pt x="1198" y="445"/>
                  <a:pt x="1120" y="443"/>
                </a:cubicBezTo>
                <a:cubicBezTo>
                  <a:pt x="1021" y="439"/>
                  <a:pt x="969" y="384"/>
                  <a:pt x="966" y="278"/>
                </a:cubicBezTo>
                <a:cubicBezTo>
                  <a:pt x="971" y="167"/>
                  <a:pt x="1021" y="109"/>
                  <a:pt x="1118" y="105"/>
                </a:cubicBezTo>
                <a:cubicBezTo>
                  <a:pt x="1213" y="107"/>
                  <a:pt x="1262" y="165"/>
                  <a:pt x="1265" y="278"/>
                </a:cubicBezTo>
                <a:cubicBezTo>
                  <a:pt x="1265" y="284"/>
                  <a:pt x="1265" y="288"/>
                  <a:pt x="1265" y="289"/>
                </a:cubicBezTo>
                <a:lnTo>
                  <a:pt x="1018" y="289"/>
                </a:lnTo>
                <a:cubicBezTo>
                  <a:pt x="1021" y="362"/>
                  <a:pt x="1054" y="401"/>
                  <a:pt x="1118" y="405"/>
                </a:cubicBezTo>
                <a:cubicBezTo>
                  <a:pt x="1169" y="405"/>
                  <a:pt x="1200" y="382"/>
                  <a:pt x="1214" y="334"/>
                </a:cubicBezTo>
                <a:close/>
                <a:moveTo>
                  <a:pt x="1626" y="227"/>
                </a:moveTo>
                <a:lnTo>
                  <a:pt x="1626" y="434"/>
                </a:lnTo>
                <a:lnTo>
                  <a:pt x="1580" y="434"/>
                </a:lnTo>
                <a:lnTo>
                  <a:pt x="1580" y="234"/>
                </a:lnTo>
                <a:cubicBezTo>
                  <a:pt x="1578" y="174"/>
                  <a:pt x="1553" y="144"/>
                  <a:pt x="1504" y="142"/>
                </a:cubicBezTo>
                <a:cubicBezTo>
                  <a:pt x="1446" y="150"/>
                  <a:pt x="1414" y="181"/>
                  <a:pt x="1408" y="236"/>
                </a:cubicBezTo>
                <a:lnTo>
                  <a:pt x="1408" y="434"/>
                </a:lnTo>
                <a:lnTo>
                  <a:pt x="1361" y="436"/>
                </a:lnTo>
                <a:lnTo>
                  <a:pt x="1361" y="111"/>
                </a:lnTo>
                <a:lnTo>
                  <a:pt x="1408" y="111"/>
                </a:lnTo>
                <a:lnTo>
                  <a:pt x="1408" y="160"/>
                </a:lnTo>
                <a:cubicBezTo>
                  <a:pt x="1433" y="123"/>
                  <a:pt x="1469" y="104"/>
                  <a:pt x="1515" y="102"/>
                </a:cubicBezTo>
                <a:cubicBezTo>
                  <a:pt x="1589" y="102"/>
                  <a:pt x="1626" y="144"/>
                  <a:pt x="1626" y="227"/>
                </a:cubicBezTo>
                <a:close/>
                <a:moveTo>
                  <a:pt x="1859" y="407"/>
                </a:moveTo>
                <a:lnTo>
                  <a:pt x="1868" y="432"/>
                </a:lnTo>
                <a:cubicBezTo>
                  <a:pt x="1853" y="438"/>
                  <a:pt x="1836" y="441"/>
                  <a:pt x="1818" y="441"/>
                </a:cubicBezTo>
                <a:cubicBezTo>
                  <a:pt x="1772" y="442"/>
                  <a:pt x="1750" y="419"/>
                  <a:pt x="1752" y="370"/>
                </a:cubicBezTo>
                <a:lnTo>
                  <a:pt x="1752" y="151"/>
                </a:lnTo>
                <a:lnTo>
                  <a:pt x="1707" y="151"/>
                </a:lnTo>
                <a:lnTo>
                  <a:pt x="1707" y="111"/>
                </a:lnTo>
                <a:lnTo>
                  <a:pt x="1752" y="111"/>
                </a:lnTo>
                <a:lnTo>
                  <a:pt x="1752" y="24"/>
                </a:lnTo>
                <a:lnTo>
                  <a:pt x="1798" y="0"/>
                </a:lnTo>
                <a:lnTo>
                  <a:pt x="1798" y="111"/>
                </a:lnTo>
                <a:lnTo>
                  <a:pt x="1859" y="111"/>
                </a:lnTo>
                <a:lnTo>
                  <a:pt x="1859" y="151"/>
                </a:lnTo>
                <a:lnTo>
                  <a:pt x="1798" y="151"/>
                </a:lnTo>
                <a:lnTo>
                  <a:pt x="1798" y="370"/>
                </a:lnTo>
                <a:cubicBezTo>
                  <a:pt x="1797" y="398"/>
                  <a:pt x="1809" y="411"/>
                  <a:pt x="1834" y="410"/>
                </a:cubicBezTo>
                <a:cubicBezTo>
                  <a:pt x="1843" y="410"/>
                  <a:pt x="1851" y="409"/>
                  <a:pt x="1859" y="407"/>
                </a:cubicBezTo>
                <a:close/>
                <a:moveTo>
                  <a:pt x="2131" y="203"/>
                </a:moveTo>
                <a:lnTo>
                  <a:pt x="2180" y="189"/>
                </a:lnTo>
                <a:cubicBezTo>
                  <a:pt x="2167" y="133"/>
                  <a:pt x="2125" y="104"/>
                  <a:pt x="2055" y="102"/>
                </a:cubicBezTo>
                <a:cubicBezTo>
                  <a:pt x="1982" y="105"/>
                  <a:pt x="1943" y="136"/>
                  <a:pt x="1937" y="194"/>
                </a:cubicBezTo>
                <a:cubicBezTo>
                  <a:pt x="1934" y="249"/>
                  <a:pt x="1976" y="281"/>
                  <a:pt x="2062" y="292"/>
                </a:cubicBezTo>
                <a:cubicBezTo>
                  <a:pt x="2118" y="302"/>
                  <a:pt x="2146" y="322"/>
                  <a:pt x="2144" y="352"/>
                </a:cubicBezTo>
                <a:cubicBezTo>
                  <a:pt x="2143" y="387"/>
                  <a:pt x="2115" y="406"/>
                  <a:pt x="2062" y="407"/>
                </a:cubicBezTo>
                <a:cubicBezTo>
                  <a:pt x="2013" y="409"/>
                  <a:pt x="1982" y="384"/>
                  <a:pt x="1970" y="334"/>
                </a:cubicBezTo>
                <a:lnTo>
                  <a:pt x="1924" y="347"/>
                </a:lnTo>
                <a:cubicBezTo>
                  <a:pt x="1941" y="413"/>
                  <a:pt x="1988" y="445"/>
                  <a:pt x="2062" y="443"/>
                </a:cubicBezTo>
                <a:cubicBezTo>
                  <a:pt x="2148" y="442"/>
                  <a:pt x="2192" y="410"/>
                  <a:pt x="2193" y="350"/>
                </a:cubicBezTo>
                <a:cubicBezTo>
                  <a:pt x="2195" y="298"/>
                  <a:pt x="2155" y="265"/>
                  <a:pt x="2075" y="252"/>
                </a:cubicBezTo>
                <a:cubicBezTo>
                  <a:pt x="2014" y="241"/>
                  <a:pt x="1985" y="222"/>
                  <a:pt x="1986" y="194"/>
                </a:cubicBezTo>
                <a:cubicBezTo>
                  <a:pt x="1990" y="162"/>
                  <a:pt x="2014" y="146"/>
                  <a:pt x="2057" y="145"/>
                </a:cubicBezTo>
                <a:cubicBezTo>
                  <a:pt x="2097" y="145"/>
                  <a:pt x="2122" y="164"/>
                  <a:pt x="2131" y="203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8" name="Freeform 8"/>
          <p:cNvSpPr>
            <a:spLocks noEditPoints="1"/>
          </p:cNvSpPr>
          <p:nvPr/>
        </p:nvSpPr>
        <p:spPr>
          <a:xfrm>
            <a:off x="1882775" y="3648075"/>
            <a:ext cx="952500" cy="447675"/>
          </a:xfrm>
          <a:custGeom>
            <a:avLst/>
            <a:gdLst/>
            <a:ahLst/>
            <a:cxnLst>
              <a:cxn ang="0">
                <a:pos x="155817980" y="0"/>
              </a:cxn>
              <a:cxn ang="0">
                <a:pos x="137870423" y="203066924"/>
              </a:cxn>
              <a:cxn ang="0">
                <a:pos x="17131903" y="185766964"/>
              </a:cxn>
              <a:cxn ang="0">
                <a:pos x="0" y="203066924"/>
              </a:cxn>
              <a:cxn ang="0">
                <a:pos x="17131903" y="16475893"/>
              </a:cxn>
              <a:cxn ang="0">
                <a:pos x="137870423" y="57459949"/>
              </a:cxn>
              <a:cxn ang="0">
                <a:pos x="17131903" y="16475893"/>
              </a:cxn>
              <a:cxn ang="0">
                <a:pos x="17131903" y="171144427"/>
              </a:cxn>
              <a:cxn ang="0">
                <a:pos x="137870423" y="129336758"/>
              </a:cxn>
              <a:cxn ang="0">
                <a:pos x="17131903" y="72906553"/>
              </a:cxn>
              <a:cxn ang="0">
                <a:pos x="137870423" y="114714222"/>
              </a:cxn>
              <a:cxn ang="0">
                <a:pos x="17131903" y="72906553"/>
              </a:cxn>
              <a:cxn ang="0">
                <a:pos x="412183197" y="113890609"/>
              </a:cxn>
              <a:cxn ang="0">
                <a:pos x="365274491" y="142929551"/>
              </a:cxn>
              <a:cxn ang="0">
                <a:pos x="418505647" y="188444387"/>
              </a:cxn>
              <a:cxn ang="0">
                <a:pos x="330195032" y="168467458"/>
              </a:cxn>
              <a:cxn ang="0">
                <a:pos x="273292980" y="200389500"/>
              </a:cxn>
              <a:cxn ang="0">
                <a:pos x="297562987" y="183089540"/>
              </a:cxn>
              <a:cxn ang="0">
                <a:pos x="313879235" y="92059869"/>
              </a:cxn>
              <a:cxn ang="0">
                <a:pos x="215575274" y="77437332"/>
              </a:cxn>
              <a:cxn ang="0">
                <a:pos x="377103738" y="53753236"/>
              </a:cxn>
              <a:cxn ang="0">
                <a:pos x="242700523" y="39130700"/>
              </a:cxn>
              <a:cxn ang="0">
                <a:pos x="377103738" y="15446150"/>
              </a:cxn>
              <a:cxn ang="0">
                <a:pos x="239029627" y="1029743"/>
              </a:cxn>
              <a:cxn ang="0">
                <a:pos x="394031501" y="77437332"/>
              </a:cxn>
              <a:cxn ang="0">
                <a:pos x="428498994" y="92059869"/>
              </a:cxn>
              <a:cxn ang="0">
                <a:pos x="330195032" y="99268072"/>
              </a:cxn>
              <a:cxn ang="0">
                <a:pos x="400353951" y="99268072"/>
              </a:cxn>
              <a:cxn ang="0">
                <a:pos x="304905231" y="133043925"/>
              </a:cxn>
              <a:cxn ang="0">
                <a:pos x="219246170" y="183089540"/>
              </a:cxn>
              <a:cxn ang="0">
                <a:pos x="242700523" y="97414262"/>
              </a:cxn>
              <a:cxn ang="0">
                <a:pos x="285122226" y="125629591"/>
              </a:cxn>
              <a:cxn ang="0">
                <a:pos x="248003179" y="121098812"/>
              </a:cxn>
              <a:cxn ang="0">
                <a:pos x="242700523" y="97414262"/>
              </a:cxn>
            </a:cxnLst>
            <a:rect l="0" t="0" r="0" b="0"/>
            <a:pathLst>
              <a:path w="2109" h="986">
                <a:moveTo>
                  <a:pt x="0" y="0"/>
                </a:moveTo>
                <a:lnTo>
                  <a:pt x="764" y="0"/>
                </a:lnTo>
                <a:lnTo>
                  <a:pt x="764" y="986"/>
                </a:lnTo>
                <a:lnTo>
                  <a:pt x="676" y="986"/>
                </a:lnTo>
                <a:lnTo>
                  <a:pt x="676" y="902"/>
                </a:lnTo>
                <a:lnTo>
                  <a:pt x="84" y="902"/>
                </a:lnTo>
                <a:lnTo>
                  <a:pt x="84" y="986"/>
                </a:lnTo>
                <a:lnTo>
                  <a:pt x="0" y="986"/>
                </a:lnTo>
                <a:lnTo>
                  <a:pt x="0" y="0"/>
                </a:lnTo>
                <a:close/>
                <a:moveTo>
                  <a:pt x="84" y="80"/>
                </a:moveTo>
                <a:lnTo>
                  <a:pt x="84" y="279"/>
                </a:lnTo>
                <a:lnTo>
                  <a:pt x="676" y="279"/>
                </a:lnTo>
                <a:lnTo>
                  <a:pt x="676" y="80"/>
                </a:lnTo>
                <a:lnTo>
                  <a:pt x="84" y="80"/>
                </a:lnTo>
                <a:close/>
                <a:moveTo>
                  <a:pt x="84" y="628"/>
                </a:moveTo>
                <a:lnTo>
                  <a:pt x="84" y="831"/>
                </a:lnTo>
                <a:lnTo>
                  <a:pt x="676" y="831"/>
                </a:lnTo>
                <a:lnTo>
                  <a:pt x="676" y="628"/>
                </a:lnTo>
                <a:lnTo>
                  <a:pt x="84" y="628"/>
                </a:lnTo>
                <a:close/>
                <a:moveTo>
                  <a:pt x="84" y="354"/>
                </a:moveTo>
                <a:lnTo>
                  <a:pt x="84" y="557"/>
                </a:lnTo>
                <a:lnTo>
                  <a:pt x="676" y="557"/>
                </a:lnTo>
                <a:lnTo>
                  <a:pt x="676" y="354"/>
                </a:lnTo>
                <a:lnTo>
                  <a:pt x="84" y="354"/>
                </a:lnTo>
                <a:close/>
                <a:moveTo>
                  <a:pt x="1963" y="482"/>
                </a:moveTo>
                <a:lnTo>
                  <a:pt x="2021" y="553"/>
                </a:lnTo>
                <a:cubicBezTo>
                  <a:pt x="2000" y="568"/>
                  <a:pt x="1958" y="594"/>
                  <a:pt x="1893" y="632"/>
                </a:cubicBezTo>
                <a:cubicBezTo>
                  <a:pt x="1849" y="659"/>
                  <a:pt x="1815" y="679"/>
                  <a:pt x="1791" y="694"/>
                </a:cubicBezTo>
                <a:cubicBezTo>
                  <a:pt x="1859" y="753"/>
                  <a:pt x="1965" y="800"/>
                  <a:pt x="2109" y="836"/>
                </a:cubicBezTo>
                <a:cubicBezTo>
                  <a:pt x="2089" y="856"/>
                  <a:pt x="2070" y="883"/>
                  <a:pt x="2052" y="915"/>
                </a:cubicBezTo>
                <a:cubicBezTo>
                  <a:pt x="1849" y="856"/>
                  <a:pt x="1704" y="756"/>
                  <a:pt x="1619" y="615"/>
                </a:cubicBezTo>
                <a:lnTo>
                  <a:pt x="1619" y="818"/>
                </a:lnTo>
                <a:cubicBezTo>
                  <a:pt x="1624" y="924"/>
                  <a:pt x="1573" y="976"/>
                  <a:pt x="1464" y="973"/>
                </a:cubicBezTo>
                <a:cubicBezTo>
                  <a:pt x="1423" y="973"/>
                  <a:pt x="1381" y="973"/>
                  <a:pt x="1340" y="973"/>
                </a:cubicBezTo>
                <a:cubicBezTo>
                  <a:pt x="1337" y="937"/>
                  <a:pt x="1331" y="908"/>
                  <a:pt x="1322" y="884"/>
                </a:cubicBezTo>
                <a:cubicBezTo>
                  <a:pt x="1358" y="887"/>
                  <a:pt x="1403" y="889"/>
                  <a:pt x="1459" y="889"/>
                </a:cubicBezTo>
                <a:cubicBezTo>
                  <a:pt x="1515" y="892"/>
                  <a:pt x="1542" y="867"/>
                  <a:pt x="1539" y="814"/>
                </a:cubicBezTo>
                <a:lnTo>
                  <a:pt x="1539" y="447"/>
                </a:lnTo>
                <a:lnTo>
                  <a:pt x="1057" y="447"/>
                </a:lnTo>
                <a:lnTo>
                  <a:pt x="1057" y="376"/>
                </a:lnTo>
                <a:lnTo>
                  <a:pt x="1849" y="376"/>
                </a:lnTo>
                <a:lnTo>
                  <a:pt x="1849" y="261"/>
                </a:lnTo>
                <a:lnTo>
                  <a:pt x="1190" y="261"/>
                </a:lnTo>
                <a:lnTo>
                  <a:pt x="1190" y="190"/>
                </a:lnTo>
                <a:lnTo>
                  <a:pt x="1849" y="190"/>
                </a:lnTo>
                <a:lnTo>
                  <a:pt x="1849" y="75"/>
                </a:lnTo>
                <a:lnTo>
                  <a:pt x="1172" y="75"/>
                </a:lnTo>
                <a:lnTo>
                  <a:pt x="1172" y="5"/>
                </a:lnTo>
                <a:lnTo>
                  <a:pt x="1932" y="5"/>
                </a:lnTo>
                <a:lnTo>
                  <a:pt x="1932" y="376"/>
                </a:lnTo>
                <a:lnTo>
                  <a:pt x="2101" y="376"/>
                </a:lnTo>
                <a:lnTo>
                  <a:pt x="2101" y="447"/>
                </a:lnTo>
                <a:lnTo>
                  <a:pt x="1619" y="447"/>
                </a:lnTo>
                <a:lnTo>
                  <a:pt x="1619" y="482"/>
                </a:lnTo>
                <a:cubicBezTo>
                  <a:pt x="1654" y="544"/>
                  <a:pt x="1692" y="597"/>
                  <a:pt x="1733" y="641"/>
                </a:cubicBezTo>
                <a:cubicBezTo>
                  <a:pt x="1822" y="582"/>
                  <a:pt x="1899" y="529"/>
                  <a:pt x="1963" y="482"/>
                </a:cubicBezTo>
                <a:close/>
                <a:moveTo>
                  <a:pt x="1044" y="814"/>
                </a:moveTo>
                <a:cubicBezTo>
                  <a:pt x="1168" y="772"/>
                  <a:pt x="1318" y="716"/>
                  <a:pt x="1495" y="646"/>
                </a:cubicBezTo>
                <a:cubicBezTo>
                  <a:pt x="1501" y="672"/>
                  <a:pt x="1507" y="699"/>
                  <a:pt x="1513" y="725"/>
                </a:cubicBezTo>
                <a:cubicBezTo>
                  <a:pt x="1351" y="784"/>
                  <a:pt x="1205" y="839"/>
                  <a:pt x="1075" y="889"/>
                </a:cubicBezTo>
                <a:lnTo>
                  <a:pt x="1044" y="814"/>
                </a:lnTo>
                <a:close/>
                <a:moveTo>
                  <a:pt x="1190" y="473"/>
                </a:moveTo>
                <a:cubicBezTo>
                  <a:pt x="1202" y="482"/>
                  <a:pt x="1218" y="492"/>
                  <a:pt x="1238" y="504"/>
                </a:cubicBezTo>
                <a:cubicBezTo>
                  <a:pt x="1303" y="545"/>
                  <a:pt x="1356" y="581"/>
                  <a:pt x="1398" y="610"/>
                </a:cubicBezTo>
                <a:lnTo>
                  <a:pt x="1349" y="681"/>
                </a:lnTo>
                <a:cubicBezTo>
                  <a:pt x="1317" y="658"/>
                  <a:pt x="1272" y="627"/>
                  <a:pt x="1216" y="588"/>
                </a:cubicBezTo>
                <a:cubicBezTo>
                  <a:pt x="1184" y="565"/>
                  <a:pt x="1159" y="547"/>
                  <a:pt x="1141" y="535"/>
                </a:cubicBezTo>
                <a:lnTo>
                  <a:pt x="1190" y="473"/>
                </a:lnTo>
                <a:close/>
              </a:path>
            </a:pathLst>
          </a:custGeom>
          <a:solidFill>
            <a:schemeClr val="tx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9" name="矩形 5"/>
          <p:cNvSpPr/>
          <p:nvPr/>
        </p:nvSpPr>
        <p:spPr>
          <a:xfrm>
            <a:off x="3502025" y="1935163"/>
            <a:ext cx="644525" cy="4510087"/>
          </a:xfrm>
          <a:prstGeom prst="rect">
            <a:avLst/>
          </a:prstGeom>
          <a:solidFill>
            <a:srgbClr val="EB6100"/>
          </a:solidFill>
          <a:ln w="9525">
            <a:noFill/>
          </a:ln>
          <a:effectLst>
            <a:outerShdw dist="35921" dir="2699999" algn="ctr" rotWithShape="0">
              <a:srgbClr val="B2B2B2"/>
            </a:outerShdw>
          </a:effectLst>
        </p:spPr>
        <p:txBody>
          <a:bodyPr wrap="none" lIns="864000" anchor="ctr"/>
          <a:lstStyle/>
          <a:p>
            <a:endParaRPr lang="zh-CN" altLang="en-US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30588" y="2103438"/>
            <a:ext cx="719138" cy="4159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/>
            <a:r>
              <a:rPr lang="zh-CN" altLang="en-US" sz="2000" strike="noStrike" noProof="1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一</a:t>
            </a:r>
          </a:p>
        </p:txBody>
      </p:sp>
      <p:sp>
        <p:nvSpPr>
          <p:cNvPr id="14" name="矩形 13"/>
          <p:cNvSpPr/>
          <p:nvPr/>
        </p:nvSpPr>
        <p:spPr>
          <a:xfrm>
            <a:off x="3430588" y="3096260"/>
            <a:ext cx="719138" cy="4159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2000" strike="noStrike" noProof="1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二</a:t>
            </a:r>
          </a:p>
        </p:txBody>
      </p:sp>
      <p:sp>
        <p:nvSpPr>
          <p:cNvPr id="15" name="矩形 14"/>
          <p:cNvSpPr/>
          <p:nvPr/>
        </p:nvSpPr>
        <p:spPr>
          <a:xfrm>
            <a:off x="3430588" y="4962525"/>
            <a:ext cx="719138" cy="4159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2000" strike="noStrike" noProof="1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四</a:t>
            </a:r>
          </a:p>
        </p:txBody>
      </p:sp>
      <p:sp>
        <p:nvSpPr>
          <p:cNvPr id="17" name="矩形 16"/>
          <p:cNvSpPr/>
          <p:nvPr/>
        </p:nvSpPr>
        <p:spPr>
          <a:xfrm>
            <a:off x="3430588" y="5786120"/>
            <a:ext cx="719138" cy="4159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2000" strike="noStrike" noProof="1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五</a:t>
            </a:r>
          </a:p>
        </p:txBody>
      </p:sp>
      <p:sp>
        <p:nvSpPr>
          <p:cNvPr id="3" name="矩形 2"/>
          <p:cNvSpPr/>
          <p:nvPr/>
        </p:nvSpPr>
        <p:spPr>
          <a:xfrm>
            <a:off x="3430588" y="3999865"/>
            <a:ext cx="719138" cy="4159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2000" strike="noStrike" noProof="1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三</a:t>
            </a:r>
          </a:p>
        </p:txBody>
      </p:sp>
      <p:sp>
        <p:nvSpPr>
          <p:cNvPr id="6167" name="文本框 117"/>
          <p:cNvSpPr txBox="1"/>
          <p:nvPr/>
        </p:nvSpPr>
        <p:spPr>
          <a:xfrm>
            <a:off x="4509770" y="3987165"/>
            <a:ext cx="24034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>
                <a:solidFill>
                  <a:srgbClr val="222A3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建设目标</a:t>
            </a:r>
            <a:endParaRPr lang="zh-CN" altLang="en-US" sz="2400" b="1" dirty="0">
              <a:solidFill>
                <a:srgbClr val="222A3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17"/>
          <p:cNvSpPr txBox="1"/>
          <p:nvPr/>
        </p:nvSpPr>
        <p:spPr>
          <a:xfrm>
            <a:off x="4509770" y="4960620"/>
            <a:ext cx="24034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>
                <a:solidFill>
                  <a:srgbClr val="222A3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建设内容</a:t>
            </a:r>
            <a:endParaRPr lang="zh-CN" altLang="en-US" sz="2400" b="1" dirty="0">
              <a:solidFill>
                <a:srgbClr val="222A3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6"/>
          <p:cNvSpPr txBox="1"/>
          <p:nvPr/>
        </p:nvSpPr>
        <p:spPr>
          <a:xfrm>
            <a:off x="4165600" y="2384425"/>
            <a:ext cx="584676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2800" b="1" spc="300" noProof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三、智能阅读器</a:t>
            </a:r>
          </a:p>
        </p:txBody>
      </p:sp>
      <p:sp>
        <p:nvSpPr>
          <p:cNvPr id="3" name="矩形 2"/>
          <p:cNvSpPr/>
          <p:nvPr/>
        </p:nvSpPr>
        <p:spPr>
          <a:xfrm>
            <a:off x="-53975" y="1085850"/>
            <a:ext cx="12299950" cy="1031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8" name="矩形 7"/>
          <p:cNvSpPr/>
          <p:nvPr/>
        </p:nvSpPr>
        <p:spPr>
          <a:xfrm>
            <a:off x="-53975" y="296863"/>
            <a:ext cx="12299950" cy="203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38916" name="文本框 10"/>
          <p:cNvSpPr txBox="1"/>
          <p:nvPr/>
        </p:nvSpPr>
        <p:spPr>
          <a:xfrm>
            <a:off x="301625" y="609600"/>
            <a:ext cx="288925" cy="414338"/>
          </a:xfrm>
          <a:prstGeom prst="rect">
            <a:avLst/>
          </a:prstGeom>
          <a:solidFill>
            <a:srgbClr val="767171">
              <a:alpha val="64000"/>
            </a:srgbClr>
          </a:solidFill>
          <a:ln w="9525">
            <a:noFill/>
          </a:ln>
        </p:spPr>
        <p:txBody>
          <a:bodyPr lIns="91430" tIns="45716" rIns="91430" bIns="45716" anchor="t">
            <a:spAutoFit/>
          </a:bodyPr>
          <a:lstStyle/>
          <a:p>
            <a:pPr defTabSz="1065530"/>
            <a:endParaRPr lang="zh-CN" altLang="en-US" dirty="0"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38917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1688" y="1701800"/>
            <a:ext cx="2851150" cy="4003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8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0313" y="2139950"/>
            <a:ext cx="1993900" cy="2952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307975" y="1625600"/>
            <a:ext cx="2082800" cy="514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zh-CN" strike="noStrike" noProof="1">
                <a:latin typeface="微软雅黑" panose="020B0503020204020204" charset="-122"/>
                <a:ea typeface="微软雅黑" panose="020B0503020204020204" charset="-122"/>
              </a:rPr>
              <a:t>书籍阅读</a:t>
            </a:r>
          </a:p>
        </p:txBody>
      </p:sp>
      <p:sp>
        <p:nvSpPr>
          <p:cNvPr id="9" name="矩形 8"/>
          <p:cNvSpPr/>
          <p:nvPr/>
        </p:nvSpPr>
        <p:spPr>
          <a:xfrm>
            <a:off x="7629525" y="1625600"/>
            <a:ext cx="2082800" cy="514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zh-CN" strike="noStrike" noProof="1">
                <a:latin typeface="微软雅黑" panose="020B0503020204020204" charset="-122"/>
                <a:ea typeface="微软雅黑" panose="020B0503020204020204" charset="-122"/>
              </a:rPr>
              <a:t>学习词典</a:t>
            </a:r>
          </a:p>
        </p:txBody>
      </p:sp>
      <p:sp>
        <p:nvSpPr>
          <p:cNvPr id="13" name="矩形 12"/>
          <p:cNvSpPr/>
          <p:nvPr/>
        </p:nvSpPr>
        <p:spPr>
          <a:xfrm>
            <a:off x="9826625" y="3173413"/>
            <a:ext cx="2082800" cy="5127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zh-CN" strike="noStrike" noProof="1">
                <a:latin typeface="微软雅黑" panose="020B0503020204020204" charset="-122"/>
                <a:ea typeface="微软雅黑" panose="020B0503020204020204" charset="-122"/>
              </a:rPr>
              <a:t>通讯录</a:t>
            </a:r>
          </a:p>
        </p:txBody>
      </p:sp>
      <p:sp>
        <p:nvSpPr>
          <p:cNvPr id="14" name="矩形 13"/>
          <p:cNvSpPr/>
          <p:nvPr/>
        </p:nvSpPr>
        <p:spPr>
          <a:xfrm>
            <a:off x="307975" y="4811713"/>
            <a:ext cx="2082800" cy="5127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zh-CN" strike="noStrike" noProof="1">
                <a:latin typeface="微软雅黑" panose="020B0503020204020204" charset="-122"/>
                <a:ea typeface="微软雅黑" panose="020B0503020204020204" charset="-122"/>
              </a:rPr>
              <a:t>错题库</a:t>
            </a:r>
          </a:p>
        </p:txBody>
      </p:sp>
      <p:sp>
        <p:nvSpPr>
          <p:cNvPr id="15" name="矩形 14"/>
          <p:cNvSpPr/>
          <p:nvPr/>
        </p:nvSpPr>
        <p:spPr>
          <a:xfrm>
            <a:off x="2519363" y="3359150"/>
            <a:ext cx="2082800" cy="5127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zh-CN" strike="noStrike" noProof="1">
                <a:latin typeface="微软雅黑" panose="020B0503020204020204" charset="-122"/>
                <a:ea typeface="微软雅黑" panose="020B0503020204020204" charset="-122"/>
              </a:rPr>
              <a:t>生词本</a:t>
            </a:r>
          </a:p>
        </p:txBody>
      </p:sp>
      <p:sp>
        <p:nvSpPr>
          <p:cNvPr id="16" name="矩形 15"/>
          <p:cNvSpPr/>
          <p:nvPr/>
        </p:nvSpPr>
        <p:spPr>
          <a:xfrm>
            <a:off x="7704138" y="4933950"/>
            <a:ext cx="2082800" cy="5127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zh-CN" strike="noStrike" noProof="1">
                <a:latin typeface="微软雅黑" panose="020B0503020204020204" charset="-122"/>
                <a:ea typeface="微软雅黑" panose="020B0503020204020204" charset="-122"/>
              </a:rPr>
              <a:t>应用商店</a:t>
            </a:r>
          </a:p>
        </p:txBody>
      </p:sp>
      <p:sp>
        <p:nvSpPr>
          <p:cNvPr id="38925" name="文本框 16"/>
          <p:cNvSpPr txBox="1"/>
          <p:nvPr/>
        </p:nvSpPr>
        <p:spPr>
          <a:xfrm>
            <a:off x="338138" y="2224088"/>
            <a:ext cx="2030412" cy="10144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书籍只能从学校、老师、家长以及学校认证的供应商处获取，阅读的书籍信息、时间进度等都可在老师和家长移动端查询。</a:t>
            </a:r>
          </a:p>
        </p:txBody>
      </p:sp>
      <p:sp>
        <p:nvSpPr>
          <p:cNvPr id="38926" name="文本框 17"/>
          <p:cNvSpPr txBox="1"/>
          <p:nvPr/>
        </p:nvSpPr>
        <p:spPr>
          <a:xfrm>
            <a:off x="2546350" y="3944938"/>
            <a:ext cx="20288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在书籍阅读中发现的生词统一记录，方便后续复习。</a:t>
            </a:r>
          </a:p>
        </p:txBody>
      </p:sp>
      <p:sp>
        <p:nvSpPr>
          <p:cNvPr id="38928" name="文本框 19"/>
          <p:cNvSpPr txBox="1"/>
          <p:nvPr/>
        </p:nvSpPr>
        <p:spPr>
          <a:xfrm>
            <a:off x="7731125" y="5524500"/>
            <a:ext cx="2028825" cy="646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所有在阅道云平台上认证过的应用都可以免费的下载和使用。</a:t>
            </a:r>
          </a:p>
        </p:txBody>
      </p:sp>
      <p:sp>
        <p:nvSpPr>
          <p:cNvPr id="38929" name="文本框 20"/>
          <p:cNvSpPr txBox="1"/>
          <p:nvPr/>
        </p:nvSpPr>
        <p:spPr>
          <a:xfrm>
            <a:off x="7654925" y="2230438"/>
            <a:ext cx="2030413" cy="8302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内置汉语词典、中英词典、成语词典、速查手册等学习用词典资料，学生可以方便的查询获取知识点。</a:t>
            </a:r>
          </a:p>
        </p:txBody>
      </p:sp>
      <p:sp>
        <p:nvSpPr>
          <p:cNvPr id="38930" name="文本框 21"/>
          <p:cNvSpPr txBox="1"/>
          <p:nvPr/>
        </p:nvSpPr>
        <p:spPr>
          <a:xfrm>
            <a:off x="9853613" y="3783013"/>
            <a:ext cx="2030412" cy="8302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学生与教师、家长、医生、校务人员之间的交流沟通，通过接入人工智能助手可以帮助学生更好的学习生活。</a:t>
            </a:r>
          </a:p>
        </p:txBody>
      </p:sp>
      <p:cxnSp>
        <p:nvCxnSpPr>
          <p:cNvPr id="23" name="肘形连接符 22"/>
          <p:cNvCxnSpPr>
            <a:endCxn id="7" idx="3"/>
          </p:cNvCxnSpPr>
          <p:nvPr/>
        </p:nvCxnSpPr>
        <p:spPr>
          <a:xfrm rot="10800000">
            <a:off x="2390775" y="1870075"/>
            <a:ext cx="2808288" cy="608013"/>
          </a:xfrm>
          <a:prstGeom prst="bentConnector3">
            <a:avLst>
              <a:gd name="adj1" fmla="val 50000"/>
            </a:avLst>
          </a:prstGeom>
          <a:ln w="1905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肘形连接符 23"/>
          <p:cNvCxnSpPr>
            <a:stCxn id="38918" idx="0"/>
            <a:endCxn id="9" idx="1"/>
          </p:cNvCxnSpPr>
          <p:nvPr/>
        </p:nvCxnSpPr>
        <p:spPr>
          <a:xfrm rot="16200000">
            <a:off x="6704965" y="1202690"/>
            <a:ext cx="257175" cy="1591945"/>
          </a:xfrm>
          <a:prstGeom prst="bentConnector2">
            <a:avLst/>
          </a:prstGeom>
          <a:ln w="1905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肘形连接符 24"/>
          <p:cNvCxnSpPr>
            <a:stCxn id="38918" idx="0"/>
            <a:endCxn id="15" idx="3"/>
          </p:cNvCxnSpPr>
          <p:nvPr/>
        </p:nvCxnSpPr>
        <p:spPr>
          <a:xfrm rot="16200000" flipH="1" flipV="1">
            <a:off x="4582160" y="2147570"/>
            <a:ext cx="1475740" cy="1435100"/>
          </a:xfrm>
          <a:prstGeom prst="bentConnector4">
            <a:avLst>
              <a:gd name="adj1" fmla="val -16136"/>
              <a:gd name="adj2" fmla="val 84735"/>
            </a:avLst>
          </a:prstGeom>
          <a:ln w="1905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肘形连接符 25"/>
          <p:cNvCxnSpPr>
            <a:stCxn id="38918" idx="0"/>
            <a:endCxn id="14" idx="3"/>
          </p:cNvCxnSpPr>
          <p:nvPr/>
        </p:nvCxnSpPr>
        <p:spPr>
          <a:xfrm rot="16200000" flipH="1" flipV="1">
            <a:off x="2749868" y="1768158"/>
            <a:ext cx="2928620" cy="3646805"/>
          </a:xfrm>
          <a:prstGeom prst="bentConnector4">
            <a:avLst>
              <a:gd name="adj1" fmla="val -8142"/>
              <a:gd name="adj2" fmla="val 63669"/>
            </a:avLst>
          </a:prstGeom>
          <a:ln w="1905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肘形连接符 31"/>
          <p:cNvCxnSpPr>
            <a:stCxn id="38918" idx="0"/>
            <a:endCxn id="14" idx="3"/>
          </p:cNvCxnSpPr>
          <p:nvPr/>
        </p:nvCxnSpPr>
        <p:spPr>
          <a:xfrm rot="16200000" flipH="1" flipV="1">
            <a:off x="2749868" y="1768158"/>
            <a:ext cx="2928620" cy="3646805"/>
          </a:xfrm>
          <a:prstGeom prst="bentConnector4">
            <a:avLst>
              <a:gd name="adj1" fmla="val -8142"/>
              <a:gd name="adj2" fmla="val 63669"/>
            </a:avLst>
          </a:prstGeom>
          <a:ln w="1905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肘形连接符 32"/>
          <p:cNvCxnSpPr>
            <a:stCxn id="38918" idx="0"/>
            <a:endCxn id="16" idx="0"/>
          </p:cNvCxnSpPr>
          <p:nvPr/>
        </p:nvCxnSpPr>
        <p:spPr>
          <a:xfrm rot="16200000" flipH="1">
            <a:off x="5994718" y="2170113"/>
            <a:ext cx="2794000" cy="2708275"/>
          </a:xfrm>
          <a:prstGeom prst="bentConnector3">
            <a:avLst>
              <a:gd name="adj1" fmla="val -8534"/>
            </a:avLst>
          </a:prstGeom>
          <a:ln w="1905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3498850" y="5940425"/>
            <a:ext cx="2082800" cy="5127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zh-CN" strike="noStrike" noProof="1">
                <a:latin typeface="微软雅黑" panose="020B0503020204020204" charset="-122"/>
                <a:ea typeface="微软雅黑" panose="020B0503020204020204" charset="-122"/>
              </a:rPr>
              <a:t>更多应用</a:t>
            </a:r>
            <a:r>
              <a:rPr lang="en-US" altLang="zh-CN" strike="noStrike" noProof="1">
                <a:latin typeface="微软雅黑" panose="020B0503020204020204" charset="-122"/>
                <a:ea typeface="微软雅黑" panose="020B0503020204020204" charset="-122"/>
              </a:rPr>
              <a:t>....</a:t>
            </a:r>
          </a:p>
        </p:txBody>
      </p:sp>
      <p:cxnSp>
        <p:nvCxnSpPr>
          <p:cNvPr id="54" name="肘形连接符 53"/>
          <p:cNvCxnSpPr>
            <a:stCxn id="38918" idx="0"/>
            <a:endCxn id="53" idx="3"/>
          </p:cNvCxnSpPr>
          <p:nvPr/>
        </p:nvCxnSpPr>
        <p:spPr>
          <a:xfrm rot="16200000" flipH="1" flipV="1">
            <a:off x="3781108" y="3927793"/>
            <a:ext cx="4057015" cy="455930"/>
          </a:xfrm>
          <a:prstGeom prst="bentConnector4">
            <a:avLst>
              <a:gd name="adj1" fmla="val -5877"/>
              <a:gd name="adj2" fmla="val -270822"/>
            </a:avLst>
          </a:prstGeom>
          <a:ln w="1905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6"/>
          <p:cNvSpPr txBox="1"/>
          <p:nvPr/>
        </p:nvSpPr>
        <p:spPr>
          <a:xfrm>
            <a:off x="590550" y="565150"/>
            <a:ext cx="486568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tabLst>
                <a:tab pos="1522095" algn="l"/>
              </a:tabLst>
            </a:pPr>
            <a:r>
              <a:rPr lang="zh-CN" altLang="en-US" sz="2800" b="1" spc="3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五</a:t>
            </a:r>
            <a:r>
              <a:rPr lang="zh-CN" altLang="en-US" sz="2800" b="1" spc="3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、</a:t>
            </a:r>
            <a:r>
              <a:rPr lang="zh-CN" altLang="en-US" sz="2800" b="1" spc="3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建设方案</a:t>
            </a:r>
            <a:endParaRPr lang="zh-CN" altLang="en-US" sz="2800" b="1" spc="3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7" name="TextBox 56"/>
          <p:cNvSpPr txBox="1"/>
          <p:nvPr/>
        </p:nvSpPr>
        <p:spPr>
          <a:xfrm>
            <a:off x="3706813" y="596900"/>
            <a:ext cx="47656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2400" b="1" spc="300" noProof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智能阅读器</a:t>
            </a:r>
            <a:endParaRPr lang="zh-CN" altLang="en-US" sz="2400" b="1" spc="300" noProof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8" name="燕尾形 48"/>
          <p:cNvSpPr/>
          <p:nvPr/>
        </p:nvSpPr>
        <p:spPr>
          <a:xfrm>
            <a:off x="3498850" y="736600"/>
            <a:ext cx="179388" cy="188913"/>
          </a:xfrm>
          <a:prstGeom prst="chevron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marL="0" lvl="0" indent="0" fontAlgn="auto">
              <a:lnSpc>
                <a:spcPct val="100000"/>
              </a:lnSpc>
            </a:pPr>
            <a:endParaRPr strike="noStrike" noProof="1"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9" name="燕尾形 4"/>
          <p:cNvSpPr/>
          <p:nvPr/>
        </p:nvSpPr>
        <p:spPr>
          <a:xfrm>
            <a:off x="3319463" y="731838"/>
            <a:ext cx="179388" cy="190500"/>
          </a:xfrm>
          <a:prstGeom prst="chevron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0" lvl="0" indent="0" fontAlgn="auto">
              <a:lnSpc>
                <a:spcPct val="100000"/>
              </a:lnSpc>
            </a:pPr>
            <a:endParaRPr strike="noStrike" noProof="1"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53975" y="1085850"/>
            <a:ext cx="12299950" cy="1031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8" name="矩形 7"/>
          <p:cNvSpPr/>
          <p:nvPr/>
        </p:nvSpPr>
        <p:spPr>
          <a:xfrm>
            <a:off x="-53975" y="296863"/>
            <a:ext cx="12299950" cy="203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39939" name="文本框 10"/>
          <p:cNvSpPr txBox="1"/>
          <p:nvPr/>
        </p:nvSpPr>
        <p:spPr>
          <a:xfrm>
            <a:off x="301625" y="609600"/>
            <a:ext cx="288925" cy="414338"/>
          </a:xfrm>
          <a:prstGeom prst="rect">
            <a:avLst/>
          </a:prstGeom>
          <a:solidFill>
            <a:srgbClr val="767171">
              <a:alpha val="64000"/>
            </a:srgbClr>
          </a:solidFill>
          <a:ln w="9525">
            <a:noFill/>
          </a:ln>
        </p:spPr>
        <p:txBody>
          <a:bodyPr lIns="91430" tIns="45716" rIns="91430" bIns="45716" anchor="t">
            <a:spAutoFit/>
          </a:bodyPr>
          <a:lstStyle/>
          <a:p>
            <a:pPr defTabSz="1065530"/>
            <a:endParaRPr lang="zh-CN" altLang="en-US" dirty="0">
              <a:latin typeface="等线" panose="02010600030101010101" charset="-122"/>
              <a:ea typeface="等线" panose="02010600030101010101" charset="-122"/>
            </a:endParaRPr>
          </a:p>
        </p:txBody>
      </p:sp>
      <p:graphicFrame>
        <p:nvGraphicFramePr>
          <p:cNvPr id="7" name="图表 6"/>
          <p:cNvGraphicFramePr/>
          <p:nvPr/>
        </p:nvGraphicFramePr>
        <p:xfrm>
          <a:off x="8681719" y="2136140"/>
          <a:ext cx="3202941" cy="1777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图表 4"/>
          <p:cNvGraphicFramePr/>
          <p:nvPr/>
        </p:nvGraphicFramePr>
        <p:xfrm>
          <a:off x="7066915" y="4022725"/>
          <a:ext cx="4817745" cy="2048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9942" name="图片 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53250" y="2027238"/>
            <a:ext cx="1792288" cy="1995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椭圆 13"/>
          <p:cNvSpPr/>
          <p:nvPr/>
        </p:nvSpPr>
        <p:spPr>
          <a:xfrm>
            <a:off x="5079048" y="3201988"/>
            <a:ext cx="1408113" cy="14366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2400" b="1" strike="noStrike" noProof="1">
                <a:latin typeface="微软雅黑" panose="020B0503020204020204" charset="-122"/>
                <a:ea typeface="微软雅黑" panose="020B0503020204020204" charset="-122"/>
              </a:rPr>
              <a:t>学习能力</a:t>
            </a:r>
          </a:p>
        </p:txBody>
      </p:sp>
      <p:sp>
        <p:nvSpPr>
          <p:cNvPr id="15" name="椭圆 14"/>
          <p:cNvSpPr/>
          <p:nvPr/>
        </p:nvSpPr>
        <p:spPr>
          <a:xfrm>
            <a:off x="2827338" y="5473700"/>
            <a:ext cx="1408113" cy="14366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2400" b="1" strike="noStrike" noProof="1">
                <a:latin typeface="微软雅黑" panose="020B0503020204020204" charset="-122"/>
                <a:ea typeface="微软雅黑" panose="020B0503020204020204" charset="-122"/>
              </a:rPr>
              <a:t>学习效果</a:t>
            </a:r>
          </a:p>
        </p:txBody>
      </p:sp>
      <p:grpSp>
        <p:nvGrpSpPr>
          <p:cNvPr id="39945" name="组合 18"/>
          <p:cNvGrpSpPr/>
          <p:nvPr/>
        </p:nvGrpSpPr>
        <p:grpSpPr>
          <a:xfrm>
            <a:off x="828675" y="1422400"/>
            <a:ext cx="4986338" cy="4779963"/>
            <a:chOff x="753" y="1572"/>
            <a:chExt cx="8404" cy="8196"/>
          </a:xfrm>
        </p:grpSpPr>
        <p:sp>
          <p:nvSpPr>
            <p:cNvPr id="4" name="椭圆 3"/>
            <p:cNvSpPr/>
            <p:nvPr/>
          </p:nvSpPr>
          <p:spPr>
            <a:xfrm>
              <a:off x="2029" y="2684"/>
              <a:ext cx="7129" cy="7084"/>
            </a:xfrm>
            <a:prstGeom prst="ellipse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9" name="椭圆 8"/>
            <p:cNvSpPr/>
            <p:nvPr/>
          </p:nvSpPr>
          <p:spPr>
            <a:xfrm>
              <a:off x="4453" y="1572"/>
              <a:ext cx="2218" cy="226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zh-CN" altLang="en-US" sz="2400" b="1" strike="noStrike" noProof="1">
                  <a:latin typeface="微软雅黑" panose="020B0503020204020204" charset="-122"/>
                  <a:ea typeface="微软雅黑" panose="020B0503020204020204" charset="-122"/>
                </a:rPr>
                <a:t>学习</a:t>
              </a:r>
              <a:r>
                <a:rPr lang="zh-CN" altLang="en-US" sz="2400" b="1" strike="noStrike" noProof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态度</a:t>
              </a:r>
            </a:p>
          </p:txBody>
        </p:sp>
        <p:sp>
          <p:nvSpPr>
            <p:cNvPr id="13" name="椭圆 12"/>
            <p:cNvSpPr/>
            <p:nvPr/>
          </p:nvSpPr>
          <p:spPr>
            <a:xfrm>
              <a:off x="753" y="5092"/>
              <a:ext cx="2218" cy="226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zh-CN" altLang="en-US" sz="2400" b="1" strike="noStrike" noProof="1">
                  <a:latin typeface="微软雅黑" panose="020B0503020204020204" charset="-122"/>
                  <a:ea typeface="微软雅黑" panose="020B0503020204020204" charset="-122"/>
                </a:rPr>
                <a:t>学习习惯</a:t>
              </a:r>
            </a:p>
          </p:txBody>
        </p:sp>
        <p:sp>
          <p:nvSpPr>
            <p:cNvPr id="16" name="流程图: 可选过程 15"/>
            <p:cNvSpPr/>
            <p:nvPr/>
          </p:nvSpPr>
          <p:spPr>
            <a:xfrm>
              <a:off x="4098" y="4284"/>
              <a:ext cx="2950" cy="1108"/>
            </a:xfrm>
            <a:prstGeom prst="flowChartAlternate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zh-CN" altLang="en-US" sz="2000" b="1" strike="noStrike" noProof="1"/>
                <a:t>阅读数据</a:t>
              </a:r>
            </a:p>
          </p:txBody>
        </p:sp>
        <p:sp>
          <p:nvSpPr>
            <p:cNvPr id="17" name="流程图: 可选过程 16"/>
            <p:cNvSpPr/>
            <p:nvPr/>
          </p:nvSpPr>
          <p:spPr>
            <a:xfrm>
              <a:off x="4098" y="5669"/>
              <a:ext cx="2950" cy="1108"/>
            </a:xfrm>
            <a:prstGeom prst="flowChartAlternate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 fontAlgn="auto"/>
              <a:r>
                <a:rPr lang="zh-CN" altLang="en-US" sz="2000" b="1" strike="noStrike" noProof="1">
                  <a:sym typeface="+mn-ea"/>
                </a:rPr>
                <a:t>课堂数据</a:t>
              </a:r>
            </a:p>
          </p:txBody>
        </p:sp>
        <p:sp>
          <p:nvSpPr>
            <p:cNvPr id="18" name="流程图: 可选过程 17"/>
            <p:cNvSpPr/>
            <p:nvPr/>
          </p:nvSpPr>
          <p:spPr>
            <a:xfrm>
              <a:off x="4098" y="7088"/>
              <a:ext cx="2950" cy="1108"/>
            </a:xfrm>
            <a:prstGeom prst="flowChartAlternate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 fontAlgn="auto"/>
              <a:r>
                <a:rPr lang="zh-CN" altLang="en-US" sz="2000" b="1" strike="noStrike" noProof="1">
                  <a:sym typeface="+mn-ea"/>
                </a:rPr>
                <a:t>习题数据</a:t>
              </a:r>
            </a:p>
          </p:txBody>
        </p:sp>
      </p:grpSp>
      <p:sp>
        <p:nvSpPr>
          <p:cNvPr id="6" name="TextBox 56"/>
          <p:cNvSpPr txBox="1"/>
          <p:nvPr/>
        </p:nvSpPr>
        <p:spPr>
          <a:xfrm>
            <a:off x="628650" y="555625"/>
            <a:ext cx="486568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tabLst>
                <a:tab pos="1522095" algn="l"/>
              </a:tabLst>
            </a:pPr>
            <a:r>
              <a:rPr lang="zh-CN" altLang="en-US" sz="2800" b="1" spc="3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五</a:t>
            </a:r>
            <a:r>
              <a:rPr lang="zh-CN" altLang="en-US" sz="2800" b="1" spc="3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、建设方案</a:t>
            </a:r>
            <a:endParaRPr lang="zh-CN" altLang="en-US" sz="2800" b="1" spc="3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TextBox 56"/>
          <p:cNvSpPr txBox="1"/>
          <p:nvPr/>
        </p:nvSpPr>
        <p:spPr>
          <a:xfrm>
            <a:off x="3757613" y="628650"/>
            <a:ext cx="4767263" cy="1198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2400" b="1" spc="300" noProof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智能阅读器</a:t>
            </a:r>
            <a:endParaRPr lang="zh-CN" altLang="en-US" sz="2400" b="1" spc="300" noProof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fontAlgn="auto"/>
            <a:endParaRPr lang="zh-CN" altLang="en-US" sz="2400" b="1" spc="300" noProof="1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/>
            <a:endParaRPr lang="zh-CN" altLang="en-US" sz="2400" b="1" spc="300" noProof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燕尾形 48"/>
          <p:cNvSpPr/>
          <p:nvPr/>
        </p:nvSpPr>
        <p:spPr>
          <a:xfrm>
            <a:off x="3551238" y="768350"/>
            <a:ext cx="179388" cy="188913"/>
          </a:xfrm>
          <a:prstGeom prst="chevron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marL="0" lvl="0" indent="0" fontAlgn="auto">
              <a:lnSpc>
                <a:spcPct val="100000"/>
              </a:lnSpc>
            </a:pPr>
            <a:endParaRPr strike="noStrike" noProof="1"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9" name="燕尾形 4"/>
          <p:cNvSpPr/>
          <p:nvPr/>
        </p:nvSpPr>
        <p:spPr>
          <a:xfrm>
            <a:off x="3371850" y="763588"/>
            <a:ext cx="179388" cy="190500"/>
          </a:xfrm>
          <a:prstGeom prst="chevron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0" lvl="0" indent="0" fontAlgn="auto">
              <a:lnSpc>
                <a:spcPct val="100000"/>
              </a:lnSpc>
            </a:pPr>
            <a:endParaRPr strike="noStrike" noProof="1"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6"/>
          <p:cNvSpPr txBox="1"/>
          <p:nvPr/>
        </p:nvSpPr>
        <p:spPr>
          <a:xfrm>
            <a:off x="720725" y="555625"/>
            <a:ext cx="584676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tabLst>
                <a:tab pos="1522095" algn="l"/>
              </a:tabLst>
            </a:pPr>
            <a:r>
              <a:rPr lang="zh-CN" altLang="en-US" sz="2800" b="1" spc="3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五</a:t>
            </a:r>
            <a:r>
              <a:rPr lang="zh-CN" altLang="en-US" sz="2800" b="1" spc="3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、建设方案</a:t>
            </a:r>
            <a:endParaRPr lang="zh-CN" altLang="en-US" sz="2800" b="1" spc="300" noProof="1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53975" y="1085850"/>
            <a:ext cx="12299950" cy="1031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8" name="矩形 7"/>
          <p:cNvSpPr/>
          <p:nvPr/>
        </p:nvSpPr>
        <p:spPr>
          <a:xfrm>
            <a:off x="-53975" y="296863"/>
            <a:ext cx="12299950" cy="203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40964" name="文本框 10"/>
          <p:cNvSpPr txBox="1"/>
          <p:nvPr/>
        </p:nvSpPr>
        <p:spPr>
          <a:xfrm>
            <a:off x="301625" y="609600"/>
            <a:ext cx="288925" cy="414338"/>
          </a:xfrm>
          <a:prstGeom prst="rect">
            <a:avLst/>
          </a:prstGeom>
          <a:solidFill>
            <a:srgbClr val="767171">
              <a:alpha val="64000"/>
            </a:srgbClr>
          </a:solidFill>
          <a:ln w="9525">
            <a:noFill/>
          </a:ln>
        </p:spPr>
        <p:txBody>
          <a:bodyPr lIns="91430" tIns="45716" rIns="91430" bIns="45716" anchor="t">
            <a:spAutoFit/>
          </a:bodyPr>
          <a:lstStyle/>
          <a:p>
            <a:pPr defTabSz="1065530"/>
            <a:endParaRPr lang="zh-CN" altLang="en-US" dirty="0">
              <a:latin typeface="等线" panose="02010600030101010101" charset="-122"/>
              <a:ea typeface="等线" panose="02010600030101010101" charset="-122"/>
            </a:endParaRPr>
          </a:p>
        </p:txBody>
      </p:sp>
      <p:graphicFrame>
        <p:nvGraphicFramePr>
          <p:cNvPr id="40965" name="对象 61"/>
          <p:cNvGraphicFramePr/>
          <p:nvPr/>
        </p:nvGraphicFramePr>
        <p:xfrm>
          <a:off x="4913313" y="2419350"/>
          <a:ext cx="452437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r:id="rId3" imgW="542925" imgH="1190625" progId="PBrush">
                  <p:embed/>
                </p:oleObj>
              </mc:Choice>
              <mc:Fallback>
                <p:oleObj r:id="rId3" imgW="542925" imgH="1190625" progId="PBrush">
                  <p:embed/>
                  <p:pic>
                    <p:nvPicPr>
                      <p:cNvPr id="0" name="图片 4096" descr="image4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13313" y="2419350"/>
                        <a:ext cx="452437" cy="11636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6" name="图片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81138" y="2901950"/>
            <a:ext cx="5054600" cy="304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7" name="图片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60000">
            <a:off x="1817688" y="5270500"/>
            <a:ext cx="587375" cy="566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8" name="图片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74888" y="2667000"/>
            <a:ext cx="547687" cy="565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椭圆 15"/>
          <p:cNvSpPr/>
          <p:nvPr/>
        </p:nvSpPr>
        <p:spPr>
          <a:xfrm rot="1500000">
            <a:off x="3305175" y="3119438"/>
            <a:ext cx="1673225" cy="687388"/>
          </a:xfrm>
          <a:prstGeom prst="ellipse">
            <a:avLst/>
          </a:prstGeom>
          <a:solidFill>
            <a:srgbClr val="FF5050">
              <a:alpha val="40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285" strike="noStrike" noProof="1"/>
          </a:p>
        </p:txBody>
      </p:sp>
      <p:sp>
        <p:nvSpPr>
          <p:cNvPr id="19" name="椭圆 18"/>
          <p:cNvSpPr/>
          <p:nvPr/>
        </p:nvSpPr>
        <p:spPr>
          <a:xfrm rot="3180000">
            <a:off x="2546350" y="3700463"/>
            <a:ext cx="446088" cy="623888"/>
          </a:xfrm>
          <a:prstGeom prst="ellipse">
            <a:avLst/>
          </a:prstGeom>
          <a:solidFill>
            <a:srgbClr val="FF5050">
              <a:alpha val="40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285" strike="noStrike" noProof="1"/>
          </a:p>
        </p:txBody>
      </p:sp>
      <p:cxnSp>
        <p:nvCxnSpPr>
          <p:cNvPr id="20" name="直接连接符 19"/>
          <p:cNvCxnSpPr>
            <a:stCxn id="40968" idx="3"/>
            <a:endCxn id="16" idx="2"/>
          </p:cNvCxnSpPr>
          <p:nvPr/>
        </p:nvCxnSpPr>
        <p:spPr>
          <a:xfrm>
            <a:off x="2822575" y="2955925"/>
            <a:ext cx="560388" cy="1587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stCxn id="40968" idx="2"/>
            <a:endCxn id="19" idx="2"/>
          </p:cNvCxnSpPr>
          <p:nvPr/>
        </p:nvCxnSpPr>
        <p:spPr>
          <a:xfrm>
            <a:off x="2549525" y="3238500"/>
            <a:ext cx="85725" cy="60166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 rot="5400000">
            <a:off x="3160713" y="4556125"/>
            <a:ext cx="1150938" cy="665163"/>
          </a:xfrm>
          <a:prstGeom prst="ellipse">
            <a:avLst/>
          </a:prstGeom>
          <a:solidFill>
            <a:srgbClr val="9900FF">
              <a:alpha val="30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285" strike="noStrike" noProof="1"/>
          </a:p>
        </p:txBody>
      </p:sp>
      <p:cxnSp>
        <p:nvCxnSpPr>
          <p:cNvPr id="23" name="直接连接符 22"/>
          <p:cNvCxnSpPr>
            <a:stCxn id="22" idx="3"/>
            <a:endCxn id="40967" idx="0"/>
          </p:cNvCxnSpPr>
          <p:nvPr/>
        </p:nvCxnSpPr>
        <p:spPr>
          <a:xfrm flipH="1">
            <a:off x="2278063" y="4487863"/>
            <a:ext cx="1223963" cy="842963"/>
          </a:xfrm>
          <a:prstGeom prst="line">
            <a:avLst/>
          </a:prstGeom>
          <a:ln>
            <a:solidFill>
              <a:srgbClr val="99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22" idx="4"/>
            <a:endCxn id="40967" idx="0"/>
          </p:cNvCxnSpPr>
          <p:nvPr/>
        </p:nvCxnSpPr>
        <p:spPr>
          <a:xfrm flipH="1">
            <a:off x="2278063" y="4894263"/>
            <a:ext cx="1125538" cy="436563"/>
          </a:xfrm>
          <a:prstGeom prst="line">
            <a:avLst/>
          </a:prstGeom>
          <a:ln>
            <a:solidFill>
              <a:srgbClr val="99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22" idx="5"/>
            <a:endCxn id="40967" idx="0"/>
          </p:cNvCxnSpPr>
          <p:nvPr/>
        </p:nvCxnSpPr>
        <p:spPr>
          <a:xfrm flipH="1">
            <a:off x="2278063" y="5302250"/>
            <a:ext cx="1223963" cy="28575"/>
          </a:xfrm>
          <a:prstGeom prst="line">
            <a:avLst/>
          </a:prstGeom>
          <a:ln>
            <a:solidFill>
              <a:srgbClr val="99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22" idx="6"/>
            <a:endCxn id="40967" idx="0"/>
          </p:cNvCxnSpPr>
          <p:nvPr/>
        </p:nvCxnSpPr>
        <p:spPr>
          <a:xfrm flipH="1" flipV="1">
            <a:off x="2278063" y="5330825"/>
            <a:ext cx="1458913" cy="139700"/>
          </a:xfrm>
          <a:prstGeom prst="line">
            <a:avLst/>
          </a:prstGeom>
          <a:ln>
            <a:solidFill>
              <a:srgbClr val="99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8" name="文本框 31"/>
          <p:cNvSpPr txBox="1"/>
          <p:nvPr/>
        </p:nvSpPr>
        <p:spPr>
          <a:xfrm>
            <a:off x="1570038" y="2206625"/>
            <a:ext cx="193198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200" b="1">
                <a:solidFill>
                  <a:srgbClr val="595959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室外识别器安装覆盖</a:t>
            </a:r>
          </a:p>
          <a:p>
            <a:pPr algn="ctr"/>
            <a:r>
              <a:rPr lang="zh-CN" altLang="en-US" sz="1200" b="1">
                <a:solidFill>
                  <a:srgbClr val="595959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校门口、操场</a:t>
            </a:r>
          </a:p>
        </p:txBody>
      </p:sp>
      <p:sp>
        <p:nvSpPr>
          <p:cNvPr id="40979" name="文本框 32"/>
          <p:cNvSpPr txBox="1"/>
          <p:nvPr/>
        </p:nvSpPr>
        <p:spPr>
          <a:xfrm>
            <a:off x="1127125" y="5880100"/>
            <a:ext cx="20478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200" b="1">
                <a:solidFill>
                  <a:srgbClr val="595959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室内识别器安装覆盖</a:t>
            </a:r>
          </a:p>
          <a:p>
            <a:pPr algn="ctr"/>
            <a:r>
              <a:rPr lang="zh-CN" altLang="en-US" sz="1200" b="1">
                <a:solidFill>
                  <a:srgbClr val="595959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教室、图书馆以及公共区域</a:t>
            </a:r>
          </a:p>
        </p:txBody>
      </p:sp>
      <p:sp>
        <p:nvSpPr>
          <p:cNvPr id="64" name="圆角矩形标注 63"/>
          <p:cNvSpPr/>
          <p:nvPr/>
        </p:nvSpPr>
        <p:spPr>
          <a:xfrm>
            <a:off x="5602288" y="2028825"/>
            <a:ext cx="1397000" cy="1104900"/>
          </a:xfrm>
          <a:prstGeom prst="wedgeRoundRectCallout">
            <a:avLst>
              <a:gd name="adj1" fmla="val -68261"/>
              <a:gd name="adj2" fmla="val 40858"/>
              <a:gd name="adj3" fmla="val 16667"/>
            </a:avLst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285" strike="noStrike" noProof="1"/>
          </a:p>
        </p:txBody>
      </p:sp>
      <p:pic>
        <p:nvPicPr>
          <p:cNvPr id="40981" name="图片 6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5945188" y="2155825"/>
            <a:ext cx="711200" cy="850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82" name="文本框 66"/>
          <p:cNvSpPr txBox="1"/>
          <p:nvPr/>
        </p:nvSpPr>
        <p:spPr>
          <a:xfrm>
            <a:off x="5553075" y="1752600"/>
            <a:ext cx="1490663" cy="276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200" b="1">
                <a:solidFill>
                  <a:srgbClr val="595959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学生佩戴智能手环</a:t>
            </a:r>
          </a:p>
        </p:txBody>
      </p:sp>
      <p:sp>
        <p:nvSpPr>
          <p:cNvPr id="5" name="流程图: 可选过程 4"/>
          <p:cNvSpPr/>
          <p:nvPr/>
        </p:nvSpPr>
        <p:spPr>
          <a:xfrm>
            <a:off x="8234363" y="1898650"/>
            <a:ext cx="2263775" cy="646113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2800" b="1" strike="noStrike" noProof="1">
                <a:latin typeface="微软雅黑" panose="020B0503020204020204" charset="-122"/>
                <a:ea typeface="微软雅黑" panose="020B0503020204020204" charset="-122"/>
              </a:rPr>
              <a:t>校园安全</a:t>
            </a:r>
          </a:p>
        </p:txBody>
      </p:sp>
      <p:sp>
        <p:nvSpPr>
          <p:cNvPr id="7" name="流程图: 可选过程 6"/>
          <p:cNvSpPr/>
          <p:nvPr/>
        </p:nvSpPr>
        <p:spPr>
          <a:xfrm>
            <a:off x="9032875" y="2654300"/>
            <a:ext cx="2263775" cy="646113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2800" b="1" strike="noStrike" noProof="1">
                <a:latin typeface="微软雅黑" panose="020B0503020204020204" charset="-122"/>
                <a:ea typeface="微软雅黑" panose="020B0503020204020204" charset="-122"/>
              </a:rPr>
              <a:t>走班选课</a:t>
            </a:r>
          </a:p>
        </p:txBody>
      </p:sp>
      <p:sp>
        <p:nvSpPr>
          <p:cNvPr id="9" name="流程图: 可选过程 8"/>
          <p:cNvSpPr/>
          <p:nvPr/>
        </p:nvSpPr>
        <p:spPr>
          <a:xfrm>
            <a:off x="8234363" y="3419475"/>
            <a:ext cx="2263775" cy="646113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2800" b="1" strike="noStrike" noProof="1">
                <a:latin typeface="微软雅黑" panose="020B0503020204020204" charset="-122"/>
                <a:ea typeface="微软雅黑" panose="020B0503020204020204" charset="-122"/>
              </a:rPr>
              <a:t>生活方式</a:t>
            </a:r>
          </a:p>
        </p:txBody>
      </p:sp>
      <p:sp>
        <p:nvSpPr>
          <p:cNvPr id="13" name="流程图: 可选过程 12"/>
          <p:cNvSpPr/>
          <p:nvPr/>
        </p:nvSpPr>
        <p:spPr>
          <a:xfrm>
            <a:off x="9032875" y="4189413"/>
            <a:ext cx="2263775" cy="646113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2800" b="1" strike="noStrike" noProof="1">
                <a:latin typeface="微软雅黑" panose="020B0503020204020204" charset="-122"/>
                <a:ea typeface="微软雅黑" panose="020B0503020204020204" charset="-122"/>
              </a:rPr>
              <a:t>身心健康</a:t>
            </a:r>
          </a:p>
        </p:txBody>
      </p:sp>
      <p:sp>
        <p:nvSpPr>
          <p:cNvPr id="17" name="流程图: 可选过程 16"/>
          <p:cNvSpPr/>
          <p:nvPr/>
        </p:nvSpPr>
        <p:spPr>
          <a:xfrm>
            <a:off x="8234363" y="4956175"/>
            <a:ext cx="2263775" cy="646113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2800" b="1" strike="noStrike" noProof="1">
                <a:latin typeface="微软雅黑" panose="020B0503020204020204" charset="-122"/>
                <a:ea typeface="微软雅黑" panose="020B0503020204020204" charset="-122"/>
              </a:rPr>
              <a:t>运动素养</a:t>
            </a:r>
          </a:p>
        </p:txBody>
      </p:sp>
      <p:sp>
        <p:nvSpPr>
          <p:cNvPr id="18" name="流程图: 可选过程 17"/>
          <p:cNvSpPr/>
          <p:nvPr/>
        </p:nvSpPr>
        <p:spPr>
          <a:xfrm>
            <a:off x="9032875" y="5702300"/>
            <a:ext cx="2263775" cy="646113"/>
          </a:xfrm>
          <a:prstGeom prst="flowChartAlternate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2800" b="1" strike="noStrike" noProof="1">
                <a:latin typeface="微软雅黑" panose="020B0503020204020204" charset="-122"/>
                <a:ea typeface="微软雅黑" panose="020B0503020204020204" charset="-122"/>
              </a:rPr>
              <a:t>沟通分享</a:t>
            </a:r>
          </a:p>
        </p:txBody>
      </p:sp>
      <p:sp>
        <p:nvSpPr>
          <p:cNvPr id="346" name="TextBox 56"/>
          <p:cNvSpPr txBox="1"/>
          <p:nvPr/>
        </p:nvSpPr>
        <p:spPr>
          <a:xfrm>
            <a:off x="3917950" y="609600"/>
            <a:ext cx="47656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2400" b="1" spc="300" noProof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智能手环</a:t>
            </a:r>
            <a:endParaRPr lang="zh-CN" altLang="en-US" sz="2400" b="1" spc="300" noProof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燕尾形 48"/>
          <p:cNvSpPr/>
          <p:nvPr/>
        </p:nvSpPr>
        <p:spPr>
          <a:xfrm>
            <a:off x="3709988" y="769938"/>
            <a:ext cx="179388" cy="188913"/>
          </a:xfrm>
          <a:prstGeom prst="chevron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marL="0" lvl="0" indent="0" fontAlgn="auto">
              <a:lnSpc>
                <a:spcPct val="100000"/>
              </a:lnSpc>
            </a:pPr>
            <a:endParaRPr strike="noStrike" noProof="1"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燕尾形 4"/>
          <p:cNvSpPr/>
          <p:nvPr/>
        </p:nvSpPr>
        <p:spPr>
          <a:xfrm>
            <a:off x="3532188" y="765175"/>
            <a:ext cx="179388" cy="190500"/>
          </a:xfrm>
          <a:prstGeom prst="chevron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0" lvl="0" indent="0" fontAlgn="auto">
              <a:lnSpc>
                <a:spcPct val="100000"/>
              </a:lnSpc>
            </a:pPr>
            <a:endParaRPr strike="noStrike" noProof="1"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53975" y="1085850"/>
            <a:ext cx="12299950" cy="1031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8" name="矩形 7"/>
          <p:cNvSpPr/>
          <p:nvPr/>
        </p:nvSpPr>
        <p:spPr>
          <a:xfrm>
            <a:off x="-53975" y="296863"/>
            <a:ext cx="12299950" cy="203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41987" name="文本框 10"/>
          <p:cNvSpPr txBox="1"/>
          <p:nvPr/>
        </p:nvSpPr>
        <p:spPr>
          <a:xfrm>
            <a:off x="301625" y="609600"/>
            <a:ext cx="288925" cy="414338"/>
          </a:xfrm>
          <a:prstGeom prst="rect">
            <a:avLst/>
          </a:prstGeom>
          <a:solidFill>
            <a:srgbClr val="767171">
              <a:alpha val="64000"/>
            </a:srgbClr>
          </a:solidFill>
          <a:ln w="9525">
            <a:noFill/>
          </a:ln>
        </p:spPr>
        <p:txBody>
          <a:bodyPr lIns="91430" tIns="45716" rIns="91430" bIns="45716" anchor="t">
            <a:spAutoFit/>
          </a:bodyPr>
          <a:lstStyle/>
          <a:p>
            <a:pPr defTabSz="1065530"/>
            <a:endParaRPr lang="zh-CN" altLang="en-US" dirty="0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68" name="圆角矩形标注 67"/>
          <p:cNvSpPr/>
          <p:nvPr/>
        </p:nvSpPr>
        <p:spPr>
          <a:xfrm>
            <a:off x="4044950" y="1300163"/>
            <a:ext cx="1157288" cy="1503363"/>
          </a:xfrm>
          <a:prstGeom prst="wedgeRoundRectCallout">
            <a:avLst>
              <a:gd name="adj1" fmla="val -66078"/>
              <a:gd name="adj2" fmla="val -11688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grpSp>
        <p:nvGrpSpPr>
          <p:cNvPr id="41989" name="组合 43"/>
          <p:cNvGrpSpPr/>
          <p:nvPr/>
        </p:nvGrpSpPr>
        <p:grpSpPr>
          <a:xfrm>
            <a:off x="971550" y="3224213"/>
            <a:ext cx="5257800" cy="3357562"/>
            <a:chOff x="13088" y="923"/>
            <a:chExt cx="6514" cy="3621"/>
          </a:xfrm>
        </p:grpSpPr>
        <p:pic>
          <p:nvPicPr>
            <p:cNvPr id="41990" name="图片 11" descr="16sucai_20150719092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49" y="923"/>
              <a:ext cx="5310" cy="3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991" name="图片 5" descr="位置2-面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28" y="1444"/>
              <a:ext cx="360" cy="36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992" name="图片 26" descr="位置2-面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81" y="3320"/>
              <a:ext cx="360" cy="36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993" name="图片 27" descr="位置2-面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62" y="2080"/>
              <a:ext cx="360" cy="360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30" name="曲线连接符 29"/>
            <p:cNvCxnSpPr>
              <a:stCxn id="41992" idx="2"/>
              <a:endCxn id="41993" idx="2"/>
            </p:cNvCxnSpPr>
            <p:nvPr/>
          </p:nvCxnSpPr>
          <p:spPr>
            <a:xfrm rot="5400000" flipH="1">
              <a:off x="16781" y="2300"/>
              <a:ext cx="1240" cy="1519"/>
            </a:xfrm>
            <a:prstGeom prst="curvedConnector3">
              <a:avLst>
                <a:gd name="adj1" fmla="val 62620"/>
              </a:avLst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曲线连接符 30"/>
            <p:cNvCxnSpPr>
              <a:stCxn id="41993" idx="2"/>
              <a:endCxn id="41991" idx="2"/>
            </p:cNvCxnSpPr>
            <p:nvPr/>
          </p:nvCxnSpPr>
          <p:spPr>
            <a:xfrm rot="5400000" flipH="1">
              <a:off x="15707" y="1505"/>
              <a:ext cx="636" cy="1234"/>
            </a:xfrm>
            <a:prstGeom prst="curvedConnector3">
              <a:avLst>
                <a:gd name="adj1" fmla="val 150471"/>
              </a:avLst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曲线连接符 34"/>
            <p:cNvCxnSpPr>
              <a:stCxn id="41993" idx="2"/>
              <a:endCxn id="41991" idx="2"/>
            </p:cNvCxnSpPr>
            <p:nvPr/>
          </p:nvCxnSpPr>
          <p:spPr>
            <a:xfrm rot="10800000">
              <a:off x="15409" y="1777"/>
              <a:ext cx="2608" cy="2268"/>
            </a:xfrm>
            <a:prstGeom prst="curvedConnector3">
              <a:avLst>
                <a:gd name="adj1" fmla="val 86771"/>
              </a:avLst>
            </a:prstGeom>
            <a:ln w="28575">
              <a:solidFill>
                <a:srgbClr val="FF0000"/>
              </a:solidFill>
              <a:prstDash val="sysDot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线形标注 1 35"/>
            <p:cNvSpPr/>
            <p:nvPr/>
          </p:nvSpPr>
          <p:spPr>
            <a:xfrm>
              <a:off x="18607" y="2709"/>
              <a:ext cx="995" cy="403"/>
            </a:xfrm>
            <a:prstGeom prst="borderCallout1">
              <a:avLst>
                <a:gd name="adj1" fmla="val 18750"/>
                <a:gd name="adj2" fmla="val -8333"/>
                <a:gd name="adj3" fmla="val 203756"/>
                <a:gd name="adj4" fmla="val -30130"/>
              </a:avLst>
            </a:prstGeom>
            <a:solidFill>
              <a:srgbClr val="F4F1EB"/>
            </a:solidFill>
            <a:ln>
              <a:solidFill>
                <a:srgbClr val="C5C1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en-US" altLang="zh-CN" sz="1200" b="1" strike="noStrike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7:30</a:t>
              </a:r>
              <a:r>
                <a:rPr lang="zh-CN" altLang="en-US" sz="1200" b="1" strike="noStrike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入校</a:t>
              </a:r>
            </a:p>
          </p:txBody>
        </p:sp>
        <p:sp>
          <p:nvSpPr>
            <p:cNvPr id="37" name="线形标注 1 36"/>
            <p:cNvSpPr/>
            <p:nvPr/>
          </p:nvSpPr>
          <p:spPr>
            <a:xfrm>
              <a:off x="17392" y="1041"/>
              <a:ext cx="1758" cy="403"/>
            </a:xfrm>
            <a:prstGeom prst="borderCallout1">
              <a:avLst>
                <a:gd name="adj1" fmla="val 18750"/>
                <a:gd name="adj2" fmla="val -8333"/>
                <a:gd name="adj3" fmla="val 282133"/>
                <a:gd name="adj4" fmla="val -52763"/>
              </a:avLst>
            </a:prstGeom>
            <a:solidFill>
              <a:srgbClr val="F4F1EB"/>
            </a:solidFill>
            <a:ln>
              <a:solidFill>
                <a:srgbClr val="C5C1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zh-CN" altLang="en-US" sz="1200" b="1" strike="noStrike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教室停留</a:t>
              </a:r>
              <a:r>
                <a:rPr lang="en-US" altLang="zh-CN" sz="1200" b="1" strike="noStrike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50</a:t>
              </a:r>
              <a:r>
                <a:rPr lang="zh-CN" altLang="en-US" sz="1200" b="1" strike="noStrike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分钟</a:t>
              </a:r>
            </a:p>
          </p:txBody>
        </p:sp>
        <p:sp>
          <p:nvSpPr>
            <p:cNvPr id="38" name="线形标注 1 37"/>
            <p:cNvSpPr/>
            <p:nvPr/>
          </p:nvSpPr>
          <p:spPr>
            <a:xfrm>
              <a:off x="13088" y="923"/>
              <a:ext cx="1754" cy="403"/>
            </a:xfrm>
            <a:prstGeom prst="borderCallout1">
              <a:avLst>
                <a:gd name="adj1" fmla="val 45657"/>
                <a:gd name="adj2" fmla="val 116078"/>
                <a:gd name="adj3" fmla="val 157071"/>
                <a:gd name="adj4" fmla="val 137658"/>
              </a:avLst>
            </a:prstGeom>
            <a:solidFill>
              <a:srgbClr val="F4F1EB"/>
            </a:solidFill>
            <a:ln>
              <a:solidFill>
                <a:srgbClr val="C5C1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zh-CN" altLang="en-US" sz="1200" b="1" strike="noStrike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操场停留</a:t>
              </a:r>
              <a:r>
                <a:rPr lang="en-US" altLang="zh-CN" sz="1200" b="1" strike="noStrike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30</a:t>
              </a:r>
              <a:r>
                <a:rPr lang="zh-CN" altLang="en-US" sz="1200" b="1" strike="noStrike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分钟</a:t>
              </a:r>
            </a:p>
          </p:txBody>
        </p:sp>
        <p:sp>
          <p:nvSpPr>
            <p:cNvPr id="43" name="线形标注 1 42"/>
            <p:cNvSpPr/>
            <p:nvPr/>
          </p:nvSpPr>
          <p:spPr>
            <a:xfrm>
              <a:off x="15995" y="4141"/>
              <a:ext cx="1283" cy="403"/>
            </a:xfrm>
            <a:prstGeom prst="borderCallout1">
              <a:avLst>
                <a:gd name="adj1" fmla="val 84367"/>
                <a:gd name="adj2" fmla="val 111055"/>
                <a:gd name="adj3" fmla="val -3722"/>
                <a:gd name="adj4" fmla="val 146016"/>
              </a:avLst>
            </a:prstGeom>
            <a:solidFill>
              <a:srgbClr val="F4F1EB"/>
            </a:solidFill>
            <a:ln>
              <a:solidFill>
                <a:srgbClr val="C5C1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en-US" altLang="zh-CN" sz="1200" b="1" strike="noStrike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15:20</a:t>
              </a:r>
              <a:r>
                <a:rPr lang="zh-CN" altLang="en-US" sz="1200" b="1" strike="noStrike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出校</a:t>
              </a:r>
            </a:p>
          </p:txBody>
        </p:sp>
      </p:grpSp>
      <p:pic>
        <p:nvPicPr>
          <p:cNvPr id="42001" name="图片 102" descr="未标题-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35263" y="1511300"/>
            <a:ext cx="1503362" cy="1501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002" name="图片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83450" y="2206625"/>
            <a:ext cx="1739900" cy="1258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" name="圆角矩形标注 28"/>
          <p:cNvSpPr/>
          <p:nvPr/>
        </p:nvSpPr>
        <p:spPr>
          <a:xfrm>
            <a:off x="8547100" y="1204913"/>
            <a:ext cx="2566988" cy="1028700"/>
          </a:xfrm>
          <a:prstGeom prst="wedgeRoundRectCallout">
            <a:avLst>
              <a:gd name="adj1" fmla="val -52338"/>
              <a:gd name="adj2" fmla="val 91173"/>
              <a:gd name="adj3" fmla="val 16667"/>
            </a:avLst>
          </a:prstGeom>
          <a:solidFill>
            <a:srgbClr val="F2EB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/>
            <a:r>
              <a:rPr kumimoji="1" lang="zh-CN" altLang="en-US" sz="1600" strike="noStrike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小明最近出勤率高，爱去图书馆，但运动较少，我发个消息鼓励一下！</a:t>
            </a:r>
          </a:p>
        </p:txBody>
      </p:sp>
      <p:sp>
        <p:nvSpPr>
          <p:cNvPr id="46" name="矩形 45"/>
          <p:cNvSpPr/>
          <p:nvPr/>
        </p:nvSpPr>
        <p:spPr>
          <a:xfrm>
            <a:off x="8229600" y="3767138"/>
            <a:ext cx="3306763" cy="230188"/>
          </a:xfrm>
          <a:prstGeom prst="rect">
            <a:avLst/>
          </a:prstGeom>
          <a:solidFill>
            <a:srgbClr val="EBF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kumimoji="1" lang="zh-CN" altLang="en-US" strike="noStrike" noProof="1"/>
          </a:p>
        </p:txBody>
      </p:sp>
      <p:sp>
        <p:nvSpPr>
          <p:cNvPr id="47" name="矩形 46"/>
          <p:cNvSpPr/>
          <p:nvPr/>
        </p:nvSpPr>
        <p:spPr>
          <a:xfrm>
            <a:off x="8229600" y="4171950"/>
            <a:ext cx="3306763" cy="231775"/>
          </a:xfrm>
          <a:prstGeom prst="rect">
            <a:avLst/>
          </a:prstGeom>
          <a:solidFill>
            <a:srgbClr val="EBF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kumimoji="1" lang="zh-CN" altLang="en-US" strike="noStrike" noProof="1"/>
          </a:p>
        </p:txBody>
      </p:sp>
      <p:sp>
        <p:nvSpPr>
          <p:cNvPr id="48" name="矩形 47"/>
          <p:cNvSpPr/>
          <p:nvPr/>
        </p:nvSpPr>
        <p:spPr>
          <a:xfrm>
            <a:off x="8229600" y="4586288"/>
            <a:ext cx="3306763" cy="231775"/>
          </a:xfrm>
          <a:prstGeom prst="rect">
            <a:avLst/>
          </a:prstGeom>
          <a:solidFill>
            <a:srgbClr val="EBF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kumimoji="1" lang="zh-CN" altLang="en-US" strike="noStrike" noProof="1"/>
          </a:p>
        </p:txBody>
      </p:sp>
      <p:sp>
        <p:nvSpPr>
          <p:cNvPr id="34" name="矩形 33"/>
          <p:cNvSpPr/>
          <p:nvPr/>
        </p:nvSpPr>
        <p:spPr>
          <a:xfrm>
            <a:off x="8229600" y="4171950"/>
            <a:ext cx="2305050" cy="231775"/>
          </a:xfrm>
          <a:prstGeom prst="rect">
            <a:avLst/>
          </a:prstGeom>
          <a:solidFill>
            <a:srgbClr val="00C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kumimoji="1" lang="zh-CN" altLang="en-US" strike="noStrike" noProof="1"/>
          </a:p>
        </p:txBody>
      </p:sp>
      <p:sp>
        <p:nvSpPr>
          <p:cNvPr id="39" name="矩形 38"/>
          <p:cNvSpPr/>
          <p:nvPr/>
        </p:nvSpPr>
        <p:spPr>
          <a:xfrm>
            <a:off x="8229600" y="3767138"/>
            <a:ext cx="2555875" cy="230188"/>
          </a:xfrm>
          <a:prstGeom prst="rect">
            <a:avLst/>
          </a:prstGeom>
          <a:solidFill>
            <a:srgbClr val="00C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kumimoji="1" lang="zh-CN" altLang="en-US" strike="noStrike" noProof="1"/>
          </a:p>
        </p:txBody>
      </p:sp>
      <p:sp>
        <p:nvSpPr>
          <p:cNvPr id="40" name="矩形 39"/>
          <p:cNvSpPr/>
          <p:nvPr/>
        </p:nvSpPr>
        <p:spPr>
          <a:xfrm>
            <a:off x="8229600" y="4578350"/>
            <a:ext cx="3203575" cy="241300"/>
          </a:xfrm>
          <a:prstGeom prst="rect">
            <a:avLst/>
          </a:prstGeom>
          <a:solidFill>
            <a:srgbClr val="00C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kumimoji="1" lang="zh-CN" altLang="en-US" strike="noStrike" noProof="1"/>
          </a:p>
        </p:txBody>
      </p:sp>
      <p:sp>
        <p:nvSpPr>
          <p:cNvPr id="42010" name="标题 4"/>
          <p:cNvSpPr txBox="1"/>
          <p:nvPr/>
        </p:nvSpPr>
        <p:spPr>
          <a:xfrm>
            <a:off x="7532688" y="3767138"/>
            <a:ext cx="549275" cy="242887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ctr"/>
          <a:lstStyle/>
          <a:p>
            <a:pPr algn="r">
              <a:lnSpc>
                <a:spcPct val="90000"/>
              </a:lnSpc>
            </a:pPr>
            <a:r>
              <a:rPr lang="zh-CN" altLang="en-US" sz="11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/>
              </a:rPr>
              <a:t>语文</a:t>
            </a:r>
            <a:endParaRPr lang="zh-CN" sz="1100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2011" name="标题 4"/>
          <p:cNvSpPr txBox="1"/>
          <p:nvPr/>
        </p:nvSpPr>
        <p:spPr>
          <a:xfrm>
            <a:off x="7532688" y="4162425"/>
            <a:ext cx="549275" cy="241300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ctr"/>
          <a:lstStyle/>
          <a:p>
            <a:pPr algn="r">
              <a:lnSpc>
                <a:spcPct val="90000"/>
              </a:lnSpc>
            </a:pPr>
            <a:r>
              <a:rPr lang="zh-CN" altLang="en-US" sz="11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/>
              </a:rPr>
              <a:t>数学</a:t>
            </a:r>
            <a:endParaRPr lang="zh-CN" sz="1100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2012" name="标题 4"/>
          <p:cNvSpPr txBox="1"/>
          <p:nvPr/>
        </p:nvSpPr>
        <p:spPr>
          <a:xfrm>
            <a:off x="7532688" y="4564063"/>
            <a:ext cx="549275" cy="242887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ctr"/>
          <a:lstStyle/>
          <a:p>
            <a:pPr algn="r">
              <a:lnSpc>
                <a:spcPct val="90000"/>
              </a:lnSpc>
            </a:pPr>
            <a:r>
              <a:rPr lang="zh-CN" altLang="en-US" sz="11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/>
              </a:rPr>
              <a:t>英语</a:t>
            </a:r>
            <a:endParaRPr lang="zh-CN" sz="1100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2013" name="标题 4"/>
          <p:cNvSpPr txBox="1"/>
          <p:nvPr/>
        </p:nvSpPr>
        <p:spPr>
          <a:xfrm>
            <a:off x="8297863" y="3767138"/>
            <a:ext cx="549275" cy="242887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ctr"/>
          <a:lstStyle/>
          <a:p>
            <a:pPr>
              <a:lnSpc>
                <a:spcPct val="9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/>
              </a:rPr>
              <a:t>75%</a:t>
            </a:r>
            <a:endParaRPr lang="zh-CN" sz="1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2014" name="标题 4"/>
          <p:cNvSpPr txBox="1"/>
          <p:nvPr/>
        </p:nvSpPr>
        <p:spPr>
          <a:xfrm>
            <a:off x="8297863" y="4162425"/>
            <a:ext cx="549275" cy="241300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ctr"/>
          <a:lstStyle/>
          <a:p>
            <a:pPr>
              <a:lnSpc>
                <a:spcPct val="9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/>
              </a:rPr>
              <a:t>70%</a:t>
            </a:r>
            <a:endParaRPr lang="zh-CN" sz="1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2015" name="标题 4"/>
          <p:cNvSpPr txBox="1"/>
          <p:nvPr/>
        </p:nvSpPr>
        <p:spPr>
          <a:xfrm>
            <a:off x="8297863" y="4564063"/>
            <a:ext cx="549275" cy="242887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ctr"/>
          <a:lstStyle/>
          <a:p>
            <a:pPr>
              <a:lnSpc>
                <a:spcPct val="9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/>
              </a:rPr>
              <a:t>95%</a:t>
            </a:r>
            <a:endParaRPr lang="zh-CN" sz="1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42016" name="图片 4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10450" y="4953000"/>
            <a:ext cx="4125913" cy="1858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017" name="图片 4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0" y="1246188"/>
            <a:ext cx="1987550" cy="20320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42018" name="对象 50"/>
          <p:cNvGraphicFramePr/>
          <p:nvPr/>
        </p:nvGraphicFramePr>
        <p:xfrm>
          <a:off x="10644188" y="2233613"/>
          <a:ext cx="973137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r:id="rId9" imgW="2152650" imgH="2162175" progId="PBrush">
                  <p:embed/>
                </p:oleObj>
              </mc:Choice>
              <mc:Fallback>
                <p:oleObj r:id="rId9" imgW="2152650" imgH="2162175" progId="PBrush">
                  <p:embed/>
                  <p:pic>
                    <p:nvPicPr>
                      <p:cNvPr id="0" name="图片 5120" descr="image5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644188" y="2233613"/>
                        <a:ext cx="973137" cy="911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9" name="对象 54"/>
          <p:cNvGraphicFramePr/>
          <p:nvPr/>
        </p:nvGraphicFramePr>
        <p:xfrm>
          <a:off x="10285413" y="2527300"/>
          <a:ext cx="38735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r:id="rId11" imgW="542925" imgH="1190625" progId="PBrush">
                  <p:embed/>
                </p:oleObj>
              </mc:Choice>
              <mc:Fallback>
                <p:oleObj r:id="rId11" imgW="542925" imgH="1190625" progId="PBrush">
                  <p:embed/>
                  <p:pic>
                    <p:nvPicPr>
                      <p:cNvPr id="0" name="图片 5121" descr="image4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285413" y="2527300"/>
                        <a:ext cx="387350" cy="850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右箭头 59"/>
          <p:cNvSpPr/>
          <p:nvPr/>
        </p:nvSpPr>
        <p:spPr>
          <a:xfrm>
            <a:off x="8894763" y="2695575"/>
            <a:ext cx="1208088" cy="26670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42021" name="文本框 65"/>
          <p:cNvSpPr txBox="1"/>
          <p:nvPr/>
        </p:nvSpPr>
        <p:spPr>
          <a:xfrm>
            <a:off x="4178300" y="1433513"/>
            <a:ext cx="954088" cy="11985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班牌机</a:t>
            </a:r>
          </a:p>
          <a:p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图书馆</a:t>
            </a:r>
          </a:p>
          <a:p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食堂</a:t>
            </a:r>
          </a:p>
          <a:p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储物柜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728663" y="5886450"/>
            <a:ext cx="669925" cy="223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855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校园定位</a:t>
            </a:r>
            <a:endParaRPr lang="zh-CN" altLang="en-US" sz="855" b="1" noProof="1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1325563" y="5880100"/>
            <a:ext cx="669925" cy="223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855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  <a:sym typeface="+mn-ea"/>
              </a:rPr>
              <a:t>走班考勤</a:t>
            </a:r>
            <a:endParaRPr lang="zh-CN" altLang="en-US" sz="855" b="1" noProof="1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646113" y="6388100"/>
            <a:ext cx="669925" cy="223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zh-CN" altLang="en-US" sz="855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  <a:sym typeface="+mn-ea"/>
              </a:rPr>
              <a:t>一卡通</a:t>
            </a:r>
            <a:endParaRPr lang="zh-CN" altLang="en-US" sz="855" b="1" noProof="1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1325563" y="6378575"/>
            <a:ext cx="669925" cy="223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855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  <a:sym typeface="+mn-ea"/>
              </a:rPr>
              <a:t>运动健康</a:t>
            </a:r>
            <a:endParaRPr lang="zh-CN" altLang="en-US" sz="855" b="1" noProof="1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1922463" y="5875338"/>
            <a:ext cx="669925" cy="223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855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  <a:sym typeface="+mn-ea"/>
              </a:rPr>
              <a:t>电子围栏</a:t>
            </a:r>
            <a:endParaRPr lang="zh-CN" altLang="en-US" sz="855" b="1" noProof="1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1971675" y="6369050"/>
            <a:ext cx="669925" cy="223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855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  <a:sym typeface="+mn-ea"/>
              </a:rPr>
              <a:t>消息推送</a:t>
            </a:r>
            <a:endParaRPr lang="zh-CN" altLang="en-US" sz="855" b="1" noProof="1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42028" name="图片 87" descr="定位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12813" y="5634038"/>
            <a:ext cx="187325" cy="18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029" name="图片 88" descr="排班人员考勤记录"/>
          <p:cNvPicPr>
            <a:picLocks noChangeAspect="1"/>
          </p:cNvPicPr>
          <p:nvPr/>
        </p:nvPicPr>
        <p:blipFill>
          <a:blip r:embed="rId14" cstate="print">
            <a:lum bright="-12000" contrast="-18001"/>
          </a:blip>
          <a:stretch>
            <a:fillRect/>
          </a:stretch>
        </p:blipFill>
        <p:spPr>
          <a:xfrm>
            <a:off x="1492250" y="5599113"/>
            <a:ext cx="220663" cy="222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030" name="图片 89" descr="电子围栏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149475" y="5629275"/>
            <a:ext cx="192088" cy="192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031" name="图片 90" descr="一卡通充值(2)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76300" y="6178550"/>
            <a:ext cx="179388" cy="179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032" name="图片 91" descr="iconfont-运动健康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517650" y="6199188"/>
            <a:ext cx="187325" cy="163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033" name="图片 92" descr="消息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168525" y="6149975"/>
            <a:ext cx="204788" cy="204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2034" name="文本框 72"/>
          <p:cNvSpPr txBox="1"/>
          <p:nvPr/>
        </p:nvSpPr>
        <p:spPr>
          <a:xfrm>
            <a:off x="7302500" y="3781425"/>
            <a:ext cx="352425" cy="9223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b="1">
                <a:solidFill>
                  <a:srgbClr val="3B3838"/>
                </a:solidFill>
                <a:latin typeface="微软雅黑" panose="020B0503020204020204" charset="-122"/>
                <a:ea typeface="微软雅黑" panose="020B0503020204020204" charset="-122"/>
              </a:rPr>
              <a:t>出勤率</a:t>
            </a:r>
          </a:p>
        </p:txBody>
      </p:sp>
      <p:sp>
        <p:nvSpPr>
          <p:cNvPr id="4" name="TextBox 56"/>
          <p:cNvSpPr txBox="1"/>
          <p:nvPr/>
        </p:nvSpPr>
        <p:spPr>
          <a:xfrm>
            <a:off x="612775" y="533400"/>
            <a:ext cx="4864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tabLst>
                <a:tab pos="1522095" algn="l"/>
              </a:tabLst>
            </a:pPr>
            <a:r>
              <a:rPr lang="zh-CN" altLang="en-US" sz="2800" b="1" spc="3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五</a:t>
            </a:r>
            <a:r>
              <a:rPr lang="zh-CN" altLang="en-US" sz="2800" b="1" spc="3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、建设方案</a:t>
            </a:r>
            <a:endParaRPr lang="zh-CN" altLang="en-US" sz="2800" b="1" spc="3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6" name="TextBox 56"/>
          <p:cNvSpPr txBox="1"/>
          <p:nvPr/>
        </p:nvSpPr>
        <p:spPr>
          <a:xfrm>
            <a:off x="3694113" y="609600"/>
            <a:ext cx="476726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2400" b="1" spc="300" noProof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智能手环</a:t>
            </a:r>
            <a:endParaRPr lang="zh-CN" altLang="en-US" sz="2400" b="1" spc="300" noProof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燕尾形 48"/>
          <p:cNvSpPr/>
          <p:nvPr/>
        </p:nvSpPr>
        <p:spPr>
          <a:xfrm>
            <a:off x="3487738" y="762000"/>
            <a:ext cx="179388" cy="188913"/>
          </a:xfrm>
          <a:prstGeom prst="chevron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marL="0" lvl="0" indent="0" fontAlgn="auto">
              <a:lnSpc>
                <a:spcPct val="100000"/>
              </a:lnSpc>
            </a:pPr>
            <a:endParaRPr strike="noStrike" noProof="1"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燕尾形 4"/>
          <p:cNvSpPr/>
          <p:nvPr/>
        </p:nvSpPr>
        <p:spPr>
          <a:xfrm>
            <a:off x="3308350" y="757238"/>
            <a:ext cx="179388" cy="190500"/>
          </a:xfrm>
          <a:prstGeom prst="chevron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0" lvl="0" indent="0" fontAlgn="auto">
              <a:lnSpc>
                <a:spcPct val="100000"/>
              </a:lnSpc>
            </a:pPr>
            <a:endParaRPr strike="noStrike" noProof="1"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图片 4" descr="图片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2387" y="-17462"/>
            <a:ext cx="12298362" cy="689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-52387" y="2586038"/>
            <a:ext cx="12298363" cy="243046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2" name="文本框 1"/>
          <p:cNvSpPr txBox="1"/>
          <p:nvPr/>
        </p:nvSpPr>
        <p:spPr>
          <a:xfrm>
            <a:off x="866775" y="3181350"/>
            <a:ext cx="10725150" cy="83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zh-CN" altLang="en-US" sz="4800" b="1" kern="2500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谢    谢</a:t>
            </a:r>
            <a:endParaRPr lang="zh-CN" altLang="en-US" sz="4800" b="1" kern="2500" noProof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Box 37"/>
          <p:cNvSpPr txBox="1"/>
          <p:nvPr/>
        </p:nvSpPr>
        <p:spPr>
          <a:xfrm>
            <a:off x="14146213" y="8510588"/>
            <a:ext cx="10969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dirty="0">
                <a:latin typeface="等线" panose="02010600030101010101" charset="-122"/>
                <a:ea typeface="等线" panose="02010600030101010101" charset="-122"/>
              </a:rPr>
              <a:t>延时符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12775" y="533400"/>
            <a:ext cx="3879850" cy="52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tabLst>
                <a:tab pos="1522095" algn="l"/>
              </a:tabLst>
            </a:pPr>
            <a:r>
              <a:rPr lang="zh-CN" altLang="en-US" sz="2800" b="1" spc="3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一、项目背景</a:t>
            </a:r>
            <a:endParaRPr lang="zh-CN" altLang="en-US" sz="2800" b="1" spc="3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53975" y="1085850"/>
            <a:ext cx="12299950" cy="1031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8" name="矩形 7"/>
          <p:cNvSpPr/>
          <p:nvPr/>
        </p:nvSpPr>
        <p:spPr>
          <a:xfrm>
            <a:off x="-53975" y="296863"/>
            <a:ext cx="12299950" cy="203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8197" name="文本框 10"/>
          <p:cNvSpPr txBox="1"/>
          <p:nvPr/>
        </p:nvSpPr>
        <p:spPr>
          <a:xfrm>
            <a:off x="301625" y="609600"/>
            <a:ext cx="288925" cy="414338"/>
          </a:xfrm>
          <a:prstGeom prst="rect">
            <a:avLst/>
          </a:prstGeom>
          <a:solidFill>
            <a:srgbClr val="767171">
              <a:alpha val="64000"/>
            </a:srgbClr>
          </a:solidFill>
          <a:ln w="9525">
            <a:noFill/>
          </a:ln>
        </p:spPr>
        <p:txBody>
          <a:bodyPr lIns="91430" tIns="45716" rIns="91430" bIns="45716" anchor="t">
            <a:spAutoFit/>
          </a:bodyPr>
          <a:lstStyle/>
          <a:p>
            <a:pPr defTabSz="1065530"/>
            <a:endParaRPr lang="zh-CN" altLang="en-US" dirty="0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8198" name="文本框 31"/>
          <p:cNvSpPr txBox="1"/>
          <p:nvPr/>
        </p:nvSpPr>
        <p:spPr>
          <a:xfrm>
            <a:off x="4867275" y="6348413"/>
            <a:ext cx="730250" cy="5683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/>
          <a:lstStyle/>
          <a:p>
            <a:pPr algn="ctr"/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</a:rPr>
              <a:t>2015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年</a:t>
            </a:r>
          </a:p>
        </p:txBody>
      </p:sp>
      <p:grpSp>
        <p:nvGrpSpPr>
          <p:cNvPr id="8199" name="组合 3"/>
          <p:cNvGrpSpPr/>
          <p:nvPr/>
        </p:nvGrpSpPr>
        <p:grpSpPr>
          <a:xfrm>
            <a:off x="1133475" y="2581275"/>
            <a:ext cx="10764838" cy="4222750"/>
            <a:chOff x="858" y="2381"/>
            <a:chExt cx="17615" cy="8275"/>
          </a:xfrm>
        </p:grpSpPr>
        <p:sp>
          <p:nvSpPr>
            <p:cNvPr id="8200" name="文本框 36"/>
            <p:cNvSpPr txBox="1"/>
            <p:nvPr/>
          </p:nvSpPr>
          <p:spPr>
            <a:xfrm>
              <a:off x="2102" y="9979"/>
              <a:ext cx="1463" cy="6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/>
            <a:lstStyle/>
            <a:p>
              <a:pPr algn="ctr"/>
              <a:r>
                <a:rPr lang="en-US" altLang="zh-CN" sz="1600" b="1">
                  <a:latin typeface="微软雅黑" panose="020B0503020204020204" charset="-122"/>
                  <a:ea typeface="微软雅黑" panose="020B0503020204020204" charset="-122"/>
                </a:rPr>
                <a:t>2012</a:t>
              </a:r>
              <a:r>
                <a:rPr lang="zh-CN" altLang="en-US" sz="1600" b="1">
                  <a:latin typeface="微软雅黑" panose="020B0503020204020204" charset="-122"/>
                  <a:ea typeface="微软雅黑" panose="020B0503020204020204" charset="-122"/>
                </a:rPr>
                <a:t>年</a:t>
              </a:r>
            </a:p>
          </p:txBody>
        </p:sp>
        <p:sp>
          <p:nvSpPr>
            <p:cNvPr id="8201" name="文本框 31"/>
            <p:cNvSpPr txBox="1"/>
            <p:nvPr/>
          </p:nvSpPr>
          <p:spPr>
            <a:xfrm>
              <a:off x="15844" y="10018"/>
              <a:ext cx="1382" cy="63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/>
            <a:lstStyle/>
            <a:p>
              <a:pPr algn="ctr"/>
              <a:r>
                <a:rPr lang="en-US" altLang="zh-CN" sz="1600" b="1">
                  <a:latin typeface="微软雅黑" panose="020B0503020204020204" charset="-122"/>
                  <a:ea typeface="微软雅黑" panose="020B0503020204020204" charset="-122"/>
                </a:rPr>
                <a:t>2017</a:t>
              </a:r>
              <a:r>
                <a:rPr lang="zh-CN" altLang="en-US" sz="1600" b="1">
                  <a:latin typeface="微软雅黑" panose="020B0503020204020204" charset="-122"/>
                  <a:ea typeface="微软雅黑" panose="020B0503020204020204" charset="-122"/>
                </a:rPr>
                <a:t>年</a:t>
              </a:r>
            </a:p>
          </p:txBody>
        </p:sp>
        <p:sp>
          <p:nvSpPr>
            <p:cNvPr id="83" name="圆角矩形 82"/>
            <p:cNvSpPr/>
            <p:nvPr/>
          </p:nvSpPr>
          <p:spPr>
            <a:xfrm>
              <a:off x="14654" y="2381"/>
              <a:ext cx="3765" cy="6504"/>
            </a:xfrm>
            <a:prstGeom prst="round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strike="noStrike" noProof="1"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  <a:sym typeface="+mn-ea"/>
                </a:rPr>
                <a:t> </a:t>
              </a:r>
              <a:r>
                <a:rPr lang="en-US" altLang="zh-CN" sz="1400" b="1" strike="noStrike" noProof="1"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  <a:sym typeface="+mn-ea"/>
                </a:rPr>
                <a:t>《2017</a:t>
              </a:r>
              <a:r>
                <a:rPr lang="zh-CN" altLang="en-US" sz="1400" b="1" strike="noStrike" noProof="1"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  <a:sym typeface="+mn-ea"/>
                </a:rPr>
                <a:t>年教育信息化工作要点</a:t>
              </a:r>
              <a:r>
                <a:rPr lang="en-US" altLang="zh-CN" sz="1400" b="1" strike="noStrike" noProof="1"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  <a:sym typeface="+mn-ea"/>
                </a:rPr>
                <a:t>》</a:t>
              </a:r>
              <a:r>
                <a:rPr lang="zh-CN" altLang="en-US" sz="1400" b="1" strike="noStrike" noProof="1"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  <a:sym typeface="+mn-ea"/>
                </a:rPr>
                <a:t>（教技厅﹝</a:t>
              </a:r>
              <a:r>
                <a:rPr lang="en-US" altLang="zh-CN" sz="1400" b="1" strike="noStrike" noProof="1"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  <a:sym typeface="+mn-ea"/>
                </a:rPr>
                <a:t>2017</a:t>
              </a:r>
              <a:r>
                <a:rPr lang="zh-CN" altLang="en-US" sz="1400" b="1" strike="noStrike" noProof="1"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  <a:sym typeface="+mn-ea"/>
                </a:rPr>
                <a:t>﹞</a:t>
              </a:r>
              <a:r>
                <a:rPr lang="en-US" altLang="zh-CN" sz="1400" b="1" strike="noStrike" noProof="1"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  <a:sym typeface="+mn-ea"/>
                </a:rPr>
                <a:t>2</a:t>
              </a:r>
              <a:r>
                <a:rPr lang="zh-CN" altLang="en-US" sz="1400" b="1" strike="noStrike" noProof="1"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  <a:sym typeface="+mn-ea"/>
                </a:rPr>
                <a:t>号），</a:t>
              </a:r>
              <a:r>
                <a:rPr lang="zh-CN" altLang="en-US" sz="1400" strike="noStrike" noProof="1"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  <a:sym typeface="+mn-ea"/>
                </a:rPr>
                <a:t>贯彻落实教育信息化“十三五”规划总体部署，按照“服务全局、融合创新、深化应用、完善机制”的原则，大力推动“四个提升”和“四个拓展”，充分发挥教育信息化对教育现代化的支撑和引领作用</a:t>
              </a:r>
              <a:r>
                <a:rPr lang="zh-CN" altLang="en-US" sz="1600" strike="noStrike" noProof="1"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  <a:sym typeface="+mn-ea"/>
                </a:rPr>
                <a:t>。</a:t>
              </a:r>
            </a:p>
          </p:txBody>
        </p:sp>
        <p:grpSp>
          <p:nvGrpSpPr>
            <p:cNvPr id="8203" name="组合 118"/>
            <p:cNvGrpSpPr/>
            <p:nvPr/>
          </p:nvGrpSpPr>
          <p:grpSpPr>
            <a:xfrm>
              <a:off x="858" y="3634"/>
              <a:ext cx="17615" cy="6274"/>
              <a:chOff x="1744" y="3459"/>
              <a:chExt cx="17615" cy="6274"/>
            </a:xfrm>
          </p:grpSpPr>
          <p:cxnSp>
            <p:nvCxnSpPr>
              <p:cNvPr id="71" name="直接连接符 70"/>
              <p:cNvCxnSpPr/>
              <p:nvPr/>
            </p:nvCxnSpPr>
            <p:spPr>
              <a:xfrm>
                <a:off x="1745" y="9458"/>
                <a:ext cx="17614" cy="26"/>
              </a:xfrm>
              <a:prstGeom prst="line">
                <a:avLst/>
              </a:prstGeom>
              <a:ln w="60325">
                <a:solidFill>
                  <a:schemeClr val="tx1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圆角矩形 73"/>
              <p:cNvSpPr/>
              <p:nvPr/>
            </p:nvSpPr>
            <p:spPr>
              <a:xfrm>
                <a:off x="10905" y="3459"/>
                <a:ext cx="4065" cy="5251"/>
              </a:xfrm>
              <a:prstGeom prst="roundRect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trike="noStrike" noProof="1"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  <a:sym typeface="+mn-ea"/>
                  </a:rPr>
                  <a:t> </a:t>
                </a:r>
                <a:r>
                  <a:rPr lang="en-US" altLang="zh-CN" sz="1400" b="1" i="1" strike="noStrike" noProof="1"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  <a:sym typeface="+mn-ea"/>
                  </a:rPr>
                  <a:t>《</a:t>
                </a:r>
                <a:r>
                  <a:rPr lang="en-US" altLang="zh-CN" sz="1400" b="1" strike="noStrike" noProof="1"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  <a:sym typeface="+mn-ea"/>
                  </a:rPr>
                  <a:t>“</a:t>
                </a:r>
                <a:r>
                  <a:rPr lang="zh-CN" altLang="en-US" sz="1400" b="1" strike="noStrike" noProof="1"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  <a:sym typeface="+mn-ea"/>
                  </a:rPr>
                  <a:t>十三五”国家信息化规划</a:t>
                </a:r>
                <a:r>
                  <a:rPr lang="en-US" altLang="zh-CN" sz="1400" b="1" strike="noStrike" noProof="1"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  <a:sym typeface="+mn-ea"/>
                  </a:rPr>
                  <a:t>》</a:t>
                </a:r>
                <a:r>
                  <a:rPr lang="zh-CN" altLang="en-US" sz="1400" b="1" strike="noStrike" noProof="1"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  <a:sym typeface="+mn-ea"/>
                  </a:rPr>
                  <a:t>，</a:t>
                </a:r>
                <a:r>
                  <a:rPr lang="zh-CN" altLang="en-US" sz="1400" strike="noStrike" noProof="1"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  <a:sym typeface="+mn-ea"/>
                  </a:rPr>
                  <a:t>作出实施网络强国战略、大数据战略、“互联网 ”行动等一系列重大决策，开启了信息化发展新征程。</a:t>
                </a:r>
                <a:r>
                  <a:rPr lang="en-US" altLang="zh-CN" sz="1400" strike="noStrike" noProof="1"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  <a:sym typeface="+mn-ea"/>
                  </a:rPr>
                  <a:t>信息基础设施建设实现跨越式发展，宽带网络建设明显加速。大中小学各级教育机构初步实现网络覆盖。</a:t>
                </a:r>
              </a:p>
            </p:txBody>
          </p:sp>
          <p:sp>
            <p:nvSpPr>
              <p:cNvPr id="113" name="圆角矩形 112"/>
              <p:cNvSpPr/>
              <p:nvPr/>
            </p:nvSpPr>
            <p:spPr>
              <a:xfrm>
                <a:off x="1744" y="5103"/>
                <a:ext cx="4019" cy="2978"/>
              </a:xfrm>
              <a:prstGeom prst="roundRect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strike="noStrike" noProof="1"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  <a:sym typeface="+mn-ea"/>
                  </a:rPr>
                  <a:t> </a:t>
                </a:r>
                <a:r>
                  <a:rPr lang="en-US" altLang="zh-CN" sz="1400" b="1" strike="noStrike" noProof="1"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  <a:sym typeface="+mn-ea"/>
                  </a:rPr>
                  <a:t>《</a:t>
                </a:r>
                <a:r>
                  <a:rPr sz="1400" b="1" strike="noStrike" noProof="1"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  <a:sym typeface="+mn-ea"/>
                  </a:rPr>
                  <a:t>《国家教育信息化十年发展规划（2011-2020年）》</a:t>
                </a:r>
                <a:r>
                  <a:rPr lang="zh-CN" sz="1400" b="1" strike="noStrike" noProof="1"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  <a:sym typeface="+mn-ea"/>
                  </a:rPr>
                  <a:t>，</a:t>
                </a:r>
                <a:r>
                  <a:rPr sz="1400" strike="noStrike" noProof="1"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  <a:sym typeface="+mn-ea"/>
                  </a:rPr>
                  <a:t>明确了全国教育信息化事业的行动纲领和路线图。</a:t>
                </a:r>
              </a:p>
            </p:txBody>
          </p:sp>
          <p:sp>
            <p:nvSpPr>
              <p:cNvPr id="108" name="等腰三角形 107"/>
              <p:cNvSpPr/>
              <p:nvPr/>
            </p:nvSpPr>
            <p:spPr>
              <a:xfrm>
                <a:off x="3557" y="9177"/>
                <a:ext cx="394" cy="522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109" name="等腰三角形 108"/>
              <p:cNvSpPr/>
              <p:nvPr/>
            </p:nvSpPr>
            <p:spPr>
              <a:xfrm>
                <a:off x="8236" y="9177"/>
                <a:ext cx="394" cy="522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110" name="等腰三角形 109"/>
              <p:cNvSpPr/>
              <p:nvPr/>
            </p:nvSpPr>
            <p:spPr>
              <a:xfrm>
                <a:off x="12740" y="9211"/>
                <a:ext cx="394" cy="522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111" name="等腰三角形 110"/>
              <p:cNvSpPr/>
              <p:nvPr/>
            </p:nvSpPr>
            <p:spPr>
              <a:xfrm>
                <a:off x="17225" y="9211"/>
                <a:ext cx="394" cy="522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</p:grpSp>
      </p:grpSp>
      <p:sp>
        <p:nvSpPr>
          <p:cNvPr id="8211" name="文本框 31"/>
          <p:cNvSpPr txBox="1"/>
          <p:nvPr/>
        </p:nvSpPr>
        <p:spPr>
          <a:xfrm>
            <a:off x="7608888" y="6402388"/>
            <a:ext cx="730250" cy="4587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/>
          <a:lstStyle/>
          <a:p>
            <a:pPr algn="ctr"/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</a:rPr>
              <a:t>2016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年</a:t>
            </a:r>
          </a:p>
        </p:txBody>
      </p:sp>
      <p:sp>
        <p:nvSpPr>
          <p:cNvPr id="2" name="TextBox 56"/>
          <p:cNvSpPr txBox="1"/>
          <p:nvPr/>
        </p:nvSpPr>
        <p:spPr>
          <a:xfrm>
            <a:off x="3822700" y="612775"/>
            <a:ext cx="47656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2400" b="1" spc="300" noProof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政策导向</a:t>
            </a:r>
            <a:endParaRPr lang="zh-CN" altLang="en-US" sz="2400" b="1" spc="300" noProof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燕尾形 48"/>
          <p:cNvSpPr/>
          <p:nvPr/>
        </p:nvSpPr>
        <p:spPr>
          <a:xfrm>
            <a:off x="3617913" y="722313"/>
            <a:ext cx="179388" cy="188913"/>
          </a:xfrm>
          <a:prstGeom prst="chevron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marL="0" lvl="0" indent="0" fontAlgn="auto">
              <a:lnSpc>
                <a:spcPct val="100000"/>
              </a:lnSpc>
            </a:pPr>
            <a:endParaRPr strike="noStrike" noProof="1"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燕尾形 4"/>
          <p:cNvSpPr/>
          <p:nvPr/>
        </p:nvSpPr>
        <p:spPr>
          <a:xfrm>
            <a:off x="3446463" y="720725"/>
            <a:ext cx="179388" cy="190500"/>
          </a:xfrm>
          <a:prstGeom prst="chevron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0" lvl="0" indent="0" fontAlgn="auto">
              <a:lnSpc>
                <a:spcPct val="100000"/>
              </a:lnSpc>
            </a:pPr>
            <a:endParaRPr strike="noStrike" noProof="1"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992563" y="4060825"/>
            <a:ext cx="2457450" cy="1519238"/>
          </a:xfrm>
          <a:prstGeom prst="round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trike="noStrike" noProof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1400" b="1" strike="noStrike" noProof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《</a:t>
            </a:r>
            <a:r>
              <a:rPr lang="zh-CN" altLang="en-US" sz="1400" b="1" strike="noStrike" noProof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国务院关于印发促进大数据发展行动纲要的通知</a:t>
            </a:r>
            <a:r>
              <a:rPr lang="en-US" altLang="zh-CN" sz="1400" b="1" strike="noStrike" noProof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》</a:t>
            </a:r>
            <a:r>
              <a:rPr lang="zh-CN" altLang="en-US" sz="1400" b="1" strike="noStrike" noProof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（国发〔</a:t>
            </a:r>
            <a:r>
              <a:rPr lang="en-US" altLang="zh-CN" sz="1400" b="1" strike="noStrike" noProof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2015</a:t>
            </a:r>
            <a:r>
              <a:rPr lang="zh-CN" altLang="en-US" sz="1400" b="1" strike="noStrike" noProof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〕</a:t>
            </a:r>
            <a:r>
              <a:rPr lang="en-US" altLang="zh-CN" sz="1400" b="1" strike="noStrike" noProof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50</a:t>
            </a:r>
            <a:r>
              <a:rPr lang="zh-CN" altLang="en-US" sz="1400" b="1" strike="noStrike" noProof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号，</a:t>
            </a:r>
            <a:r>
              <a:rPr lang="zh-CN" altLang="en-US" sz="1400" strike="noStrike" noProof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全面推进我国大数据发展和应用，加快建设数据强国。</a:t>
            </a:r>
            <a:endParaRPr lang="en-US" altLang="zh-CN" sz="1400" strike="noStrike" noProof="1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400" strike="noStrike" noProof="1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Box 37"/>
          <p:cNvSpPr txBox="1"/>
          <p:nvPr/>
        </p:nvSpPr>
        <p:spPr>
          <a:xfrm>
            <a:off x="14146213" y="8510588"/>
            <a:ext cx="10969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dirty="0">
                <a:latin typeface="等线" panose="02010600030101010101" charset="-122"/>
                <a:ea typeface="等线" panose="02010600030101010101" charset="-122"/>
              </a:rPr>
              <a:t>延时符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12775" y="533400"/>
            <a:ext cx="3879850" cy="52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tabLst>
                <a:tab pos="1522095" algn="l"/>
              </a:tabLst>
            </a:pPr>
            <a:r>
              <a:rPr lang="zh-CN" altLang="en-US" sz="2800" b="1" spc="3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一、项目背景</a:t>
            </a:r>
            <a:endParaRPr lang="zh-CN" altLang="en-US" sz="2800" b="1" spc="3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53975" y="1085850"/>
            <a:ext cx="12299950" cy="1031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8" name="矩形 7"/>
          <p:cNvSpPr/>
          <p:nvPr/>
        </p:nvSpPr>
        <p:spPr>
          <a:xfrm>
            <a:off x="-53975" y="296863"/>
            <a:ext cx="12299950" cy="203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0245" name="文本框 10"/>
          <p:cNvSpPr txBox="1"/>
          <p:nvPr/>
        </p:nvSpPr>
        <p:spPr>
          <a:xfrm>
            <a:off x="301625" y="609600"/>
            <a:ext cx="288925" cy="414338"/>
          </a:xfrm>
          <a:prstGeom prst="rect">
            <a:avLst/>
          </a:prstGeom>
          <a:solidFill>
            <a:srgbClr val="767171">
              <a:alpha val="64000"/>
            </a:srgbClr>
          </a:solidFill>
          <a:ln w="9525">
            <a:noFill/>
          </a:ln>
        </p:spPr>
        <p:txBody>
          <a:bodyPr lIns="91430" tIns="45716" rIns="91430" bIns="45716" anchor="t">
            <a:spAutoFit/>
          </a:bodyPr>
          <a:lstStyle/>
          <a:p>
            <a:pPr defTabSz="1065530"/>
            <a:endParaRPr lang="zh-CN" altLang="en-US" dirty="0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2" name="TextBox 56"/>
          <p:cNvSpPr txBox="1"/>
          <p:nvPr/>
        </p:nvSpPr>
        <p:spPr>
          <a:xfrm>
            <a:off x="3743325" y="565150"/>
            <a:ext cx="47656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2400" b="1" spc="300" noProof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新高考</a:t>
            </a:r>
            <a:endParaRPr lang="zh-CN" altLang="en-US" sz="2400" b="1" spc="300" noProof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392805" y="720725"/>
            <a:ext cx="350520" cy="191135"/>
            <a:chOff x="5343" y="1135"/>
            <a:chExt cx="552" cy="301"/>
          </a:xfrm>
        </p:grpSpPr>
        <p:sp>
          <p:nvSpPr>
            <p:cNvPr id="3" name="燕尾形 48"/>
            <p:cNvSpPr/>
            <p:nvPr/>
          </p:nvSpPr>
          <p:spPr>
            <a:xfrm>
              <a:off x="5613" y="1138"/>
              <a:ext cx="283" cy="298"/>
            </a:xfrm>
            <a:prstGeom prst="chevron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t"/>
            <a:lstStyle/>
            <a:p>
              <a:pPr marL="0" lvl="0" indent="0" fontAlgn="auto">
                <a:lnSpc>
                  <a:spcPct val="100000"/>
                </a:lnSpc>
              </a:pPr>
              <a:endParaRPr strike="noStrike" noProof="1">
                <a:solidFill>
                  <a:srgbClr val="92D05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7" name="燕尾形 4"/>
            <p:cNvSpPr/>
            <p:nvPr/>
          </p:nvSpPr>
          <p:spPr>
            <a:xfrm>
              <a:off x="5343" y="1135"/>
              <a:ext cx="283" cy="300"/>
            </a:xfrm>
            <a:prstGeom prst="chevron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0" lvl="0" indent="0" fontAlgn="auto">
                <a:lnSpc>
                  <a:spcPct val="100000"/>
                </a:lnSpc>
              </a:pPr>
              <a:endParaRPr strike="noStrike" noProof="1">
                <a:solidFill>
                  <a:srgbClr val="92D05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10249" name="矩形 65"/>
          <p:cNvSpPr/>
          <p:nvPr/>
        </p:nvSpPr>
        <p:spPr>
          <a:xfrm>
            <a:off x="49213" y="6577013"/>
            <a:ext cx="2087562" cy="304800"/>
          </a:xfrm>
          <a:prstGeom prst="rect">
            <a:avLst/>
          </a:prstGeom>
          <a:noFill/>
          <a:ln w="9525">
            <a:noFill/>
          </a:ln>
        </p:spPr>
        <p:txBody>
          <a:bodyPr wrap="square" lIns="91407" tIns="45704" rIns="91407" bIns="45704" anchor="t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第三章：产品与运营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20"/>
          <p:cNvSpPr txBox="1"/>
          <p:nvPr/>
        </p:nvSpPr>
        <p:spPr>
          <a:xfrm>
            <a:off x="6333490" y="1179830"/>
            <a:ext cx="3096895" cy="5530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 b="1" noProof="1"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教育工作者要求：</a:t>
            </a:r>
            <a:endParaRPr sz="2400" b="1" noProof="1"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539875" y="2605088"/>
            <a:ext cx="2686050" cy="2682875"/>
            <a:chOff x="3325860" y="1074902"/>
            <a:chExt cx="2531533" cy="2531533"/>
          </a:xfrm>
        </p:grpSpPr>
        <p:sp>
          <p:nvSpPr>
            <p:cNvPr id="19" name="椭圆 18"/>
            <p:cNvSpPr/>
            <p:nvPr/>
          </p:nvSpPr>
          <p:spPr>
            <a:xfrm>
              <a:off x="3325860" y="1074902"/>
              <a:ext cx="2531533" cy="2531533"/>
            </a:xfrm>
            <a:prstGeom prst="ellipse">
              <a:avLst/>
            </a:prstGeom>
            <a:gradFill>
              <a:gsLst>
                <a:gs pos="0">
                  <a:srgbClr val="E30000">
                    <a:alpha val="37000"/>
                  </a:srgbClr>
                </a:gs>
                <a:gs pos="100000">
                  <a:srgbClr val="76030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pPr algn="ctr" fontAlgn="auto"/>
              <a:endParaRPr lang="zh-CN" altLang="en-US" strike="noStrike" noProof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文本框 23"/>
            <p:cNvSpPr txBox="1"/>
            <p:nvPr/>
          </p:nvSpPr>
          <p:spPr>
            <a:xfrm>
              <a:off x="3493308" y="1907133"/>
              <a:ext cx="2017696" cy="11315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 fontAlgn="auto"/>
              <a:r>
                <a:rPr lang="zh-CN" altLang="en-US" sz="3600" b="1" noProof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综合素质</a:t>
              </a:r>
            </a:p>
            <a:p>
              <a:pPr algn="ctr" fontAlgn="auto"/>
              <a:r>
                <a:rPr lang="zh-CN" altLang="en-US" sz="3600" b="1" noProof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评价</a:t>
              </a:r>
            </a:p>
          </p:txBody>
        </p:sp>
      </p:grpSp>
      <p:sp>
        <p:nvSpPr>
          <p:cNvPr id="23" name="椭圆 22"/>
          <p:cNvSpPr/>
          <p:nvPr/>
        </p:nvSpPr>
        <p:spPr>
          <a:xfrm>
            <a:off x="142875" y="2527300"/>
            <a:ext cx="1573213" cy="1643063"/>
          </a:xfrm>
          <a:prstGeom prst="ellipse">
            <a:avLst/>
          </a:prstGeom>
          <a:solidFill>
            <a:schemeClr val="accent1">
              <a:lumMod val="75000"/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noAutofit/>
          </a:bodyPr>
          <a:lstStyle/>
          <a:p>
            <a:pPr algn="ctr" fontAlgn="auto"/>
            <a:r>
              <a:rPr lang="zh-CN" altLang="en-US" sz="2400" b="1" strike="noStrike" noProof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艺术</a:t>
            </a:r>
          </a:p>
          <a:p>
            <a:pPr algn="ctr" fontAlgn="auto"/>
            <a:r>
              <a:rPr lang="zh-CN" altLang="en-US" sz="2400" b="1" strike="noStrike" noProof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修养</a:t>
            </a:r>
          </a:p>
        </p:txBody>
      </p:sp>
      <p:sp>
        <p:nvSpPr>
          <p:cNvPr id="26" name="椭圆 25"/>
          <p:cNvSpPr/>
          <p:nvPr/>
        </p:nvSpPr>
        <p:spPr>
          <a:xfrm>
            <a:off x="2136775" y="1492250"/>
            <a:ext cx="1554163" cy="1574800"/>
          </a:xfrm>
          <a:prstGeom prst="ellipse">
            <a:avLst/>
          </a:prstGeom>
          <a:gradFill>
            <a:gsLst>
              <a:gs pos="0">
                <a:srgbClr val="9EE256">
                  <a:alpha val="77000"/>
                </a:srgbClr>
              </a:gs>
              <a:gs pos="100000">
                <a:srgbClr val="52762D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noAutofit/>
          </a:bodyPr>
          <a:lstStyle/>
          <a:p>
            <a:pPr algn="ctr" fontAlgn="auto"/>
            <a:r>
              <a:rPr lang="zh-CN" altLang="en-US" sz="2400" b="1" strike="noStrike" noProof="1">
                <a:latin typeface="微软雅黑" panose="020B0503020204020204" charset="-122"/>
                <a:ea typeface="微软雅黑" panose="020B0503020204020204" charset="-122"/>
              </a:rPr>
              <a:t>实践</a:t>
            </a:r>
          </a:p>
          <a:p>
            <a:pPr algn="ctr" fontAlgn="auto"/>
            <a:r>
              <a:rPr lang="zh-CN" altLang="en-US" sz="2400" b="1" strike="noStrike" noProof="1">
                <a:latin typeface="微软雅黑" panose="020B0503020204020204" charset="-122"/>
                <a:ea typeface="微软雅黑" panose="020B0503020204020204" charset="-122"/>
              </a:rPr>
              <a:t>创新</a:t>
            </a:r>
          </a:p>
        </p:txBody>
      </p:sp>
      <p:sp>
        <p:nvSpPr>
          <p:cNvPr id="36" name="椭圆 35"/>
          <p:cNvSpPr/>
          <p:nvPr/>
        </p:nvSpPr>
        <p:spPr>
          <a:xfrm>
            <a:off x="3203575" y="4856163"/>
            <a:ext cx="1549400" cy="1598613"/>
          </a:xfrm>
          <a:prstGeom prst="ellipse">
            <a:avLst/>
          </a:prstGeom>
          <a:gradFill>
            <a:gsLst>
              <a:gs pos="17000">
                <a:srgbClr val="FECF40">
                  <a:alpha val="71000"/>
                </a:srgbClr>
              </a:gs>
              <a:gs pos="100000">
                <a:srgbClr val="846C21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noAutofit/>
          </a:bodyPr>
          <a:lstStyle/>
          <a:p>
            <a:pPr algn="ctr" fontAlgn="auto"/>
            <a:r>
              <a:rPr lang="zh-CN" altLang="en-US" sz="2400" b="1" strike="noStrike" noProof="1">
                <a:latin typeface="微软雅黑" panose="020B0503020204020204" charset="-122"/>
                <a:ea typeface="微软雅黑" panose="020B0503020204020204" charset="-122"/>
              </a:rPr>
              <a:t>学业水平</a:t>
            </a:r>
          </a:p>
        </p:txBody>
      </p:sp>
      <p:sp>
        <p:nvSpPr>
          <p:cNvPr id="4" name="椭圆 3"/>
          <p:cNvSpPr/>
          <p:nvPr/>
        </p:nvSpPr>
        <p:spPr>
          <a:xfrm>
            <a:off x="4060825" y="2794000"/>
            <a:ext cx="1550988" cy="1600200"/>
          </a:xfrm>
          <a:prstGeom prst="ellipse">
            <a:avLst/>
          </a:prstGeom>
          <a:gradFill>
            <a:gsLst>
              <a:gs pos="100000">
                <a:srgbClr val="7B32B2">
                  <a:alpha val="79000"/>
                </a:srgbClr>
              </a:gs>
              <a:gs pos="100000">
                <a:srgbClr val="401A5D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noAutofit/>
          </a:bodyPr>
          <a:lstStyle/>
          <a:p>
            <a:pPr algn="ctr" fontAlgn="auto"/>
            <a:r>
              <a:rPr lang="zh-CN" altLang="en-US" sz="2400" b="1" strike="noStrike" noProof="1">
                <a:latin typeface="微软雅黑" panose="020B0503020204020204" charset="-122"/>
                <a:ea typeface="微软雅黑" panose="020B0503020204020204" charset="-122"/>
              </a:rPr>
              <a:t>思想</a:t>
            </a:r>
          </a:p>
          <a:p>
            <a:pPr algn="ctr" fontAlgn="auto"/>
            <a:r>
              <a:rPr lang="zh-CN" altLang="en-US" sz="2400" b="1" strike="noStrike" noProof="1">
                <a:latin typeface="微软雅黑" panose="020B0503020204020204" charset="-122"/>
                <a:ea typeface="微软雅黑" panose="020B0503020204020204" charset="-122"/>
              </a:rPr>
              <a:t>品德</a:t>
            </a:r>
          </a:p>
        </p:txBody>
      </p:sp>
      <p:sp>
        <p:nvSpPr>
          <p:cNvPr id="5" name="椭圆 4"/>
          <p:cNvSpPr/>
          <p:nvPr/>
        </p:nvSpPr>
        <p:spPr>
          <a:xfrm>
            <a:off x="839788" y="4721225"/>
            <a:ext cx="1550988" cy="1598613"/>
          </a:xfrm>
          <a:prstGeom prst="ellipse">
            <a:avLst/>
          </a:prstGeom>
          <a:solidFill>
            <a:srgbClr val="A3A3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noAutofit/>
          </a:bodyPr>
          <a:lstStyle/>
          <a:p>
            <a:pPr algn="ctr" fontAlgn="auto"/>
            <a:r>
              <a:rPr lang="zh-CN" altLang="en-US" sz="2400" b="1" strike="noStrike" noProof="1">
                <a:latin typeface="微软雅黑" panose="020B0503020204020204" charset="-122"/>
                <a:ea typeface="微软雅黑" panose="020B0503020204020204" charset="-122"/>
              </a:rPr>
              <a:t>身心</a:t>
            </a:r>
          </a:p>
          <a:p>
            <a:pPr algn="ctr" fontAlgn="auto"/>
            <a:r>
              <a:rPr lang="zh-CN" altLang="en-US" sz="2400" b="1" strike="noStrike" noProof="1">
                <a:latin typeface="微软雅黑" panose="020B0503020204020204" charset="-122"/>
                <a:ea typeface="微软雅黑" panose="020B0503020204020204" charset="-122"/>
              </a:rPr>
              <a:t>健康</a:t>
            </a:r>
          </a:p>
        </p:txBody>
      </p:sp>
      <p:sp>
        <p:nvSpPr>
          <p:cNvPr id="27" name="文本框 20"/>
          <p:cNvSpPr txBox="1"/>
          <p:nvPr/>
        </p:nvSpPr>
        <p:spPr>
          <a:xfrm>
            <a:off x="7620" y="1189355"/>
            <a:ext cx="1622425" cy="11068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 b="1" noProof="1"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学生要求：</a:t>
            </a:r>
            <a:endParaRPr lang="zh-CN" altLang="en-US" sz="2400" b="1" noProof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endParaRPr sz="2400" b="1" noProof="1"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9700" name="Group 3"/>
          <p:cNvGrpSpPr/>
          <p:nvPr/>
        </p:nvGrpSpPr>
        <p:grpSpPr>
          <a:xfrm>
            <a:off x="6174740" y="2220595"/>
            <a:ext cx="5514340" cy="998220"/>
            <a:chOff x="1344" y="1680"/>
            <a:chExt cx="2928" cy="448"/>
          </a:xfrm>
        </p:grpSpPr>
        <p:sp>
          <p:nvSpPr>
            <p:cNvPr id="29701" name="Freeform 4"/>
            <p:cNvSpPr/>
            <p:nvPr/>
          </p:nvSpPr>
          <p:spPr>
            <a:xfrm>
              <a:off x="1440" y="1938"/>
              <a:ext cx="2736" cy="190"/>
            </a:xfrm>
            <a:custGeom>
              <a:avLst/>
              <a:gdLst>
                <a:gd name="txL" fmla="*/ 0 w 1120"/>
                <a:gd name="txT" fmla="*/ 0 h 252"/>
                <a:gd name="txR" fmla="*/ 1120 w 1120"/>
                <a:gd name="txB" fmla="*/ 252 h 252"/>
              </a:gdLst>
              <a:ahLst/>
              <a:cxnLst>
                <a:cxn ang="0">
                  <a:pos x="123569705" y="6"/>
                </a:cxn>
                <a:cxn ang="0">
                  <a:pos x="123108025" y="6"/>
                </a:cxn>
                <a:cxn ang="0">
                  <a:pos x="121351983" y="6"/>
                </a:cxn>
                <a:cxn ang="0">
                  <a:pos x="118508577" y="6"/>
                </a:cxn>
                <a:cxn ang="0">
                  <a:pos x="114527855" y="6"/>
                </a:cxn>
                <a:cxn ang="0">
                  <a:pos x="109424123" y="6"/>
                </a:cxn>
                <a:cxn ang="0">
                  <a:pos x="103476374" y="6"/>
                </a:cxn>
                <a:cxn ang="0">
                  <a:pos x="96651229" y="6"/>
                </a:cxn>
                <a:cxn ang="0">
                  <a:pos x="88925316" y="5"/>
                </a:cxn>
                <a:cxn ang="0">
                  <a:pos x="80529610" y="5"/>
                </a:cxn>
                <a:cxn ang="0">
                  <a:pos x="71265753" y="5"/>
                </a:cxn>
                <a:cxn ang="0">
                  <a:pos x="61322000" y="5"/>
                </a:cxn>
                <a:cxn ang="0">
                  <a:pos x="51393334" y="5"/>
                </a:cxn>
                <a:cxn ang="0">
                  <a:pos x="42358753" y="5"/>
                </a:cxn>
                <a:cxn ang="0">
                  <a:pos x="33965891" y="5"/>
                </a:cxn>
                <a:cxn ang="0">
                  <a:pos x="26231242" y="6"/>
                </a:cxn>
                <a:cxn ang="0">
                  <a:pos x="19653104" y="6"/>
                </a:cxn>
                <a:cxn ang="0">
                  <a:pos x="13904175" y="6"/>
                </a:cxn>
                <a:cxn ang="0">
                  <a:pos x="9043568" y="6"/>
                </a:cxn>
                <a:cxn ang="0">
                  <a:pos x="5062689" y="6"/>
                </a:cxn>
                <a:cxn ang="0">
                  <a:pos x="2218258" y="6"/>
                </a:cxn>
                <a:cxn ang="0">
                  <a:pos x="68107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61783602" y="0"/>
                </a:cxn>
                <a:cxn ang="0">
                  <a:pos x="123569705" y="2"/>
                </a:cxn>
                <a:cxn ang="0">
                  <a:pos x="123569705" y="6"/>
                </a:cxn>
                <a:cxn ang="0">
                  <a:pos x="123569705" y="6"/>
                </a:cxn>
              </a:cxnLst>
              <a:rect l="txL" t="txT" r="txR" b="tx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02" name="Rectangle 5"/>
            <p:cNvSpPr/>
            <p:nvPr/>
          </p:nvSpPr>
          <p:spPr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CAF8EB"/>
                </a:gs>
                <a:gs pos="100000">
                  <a:srgbClr val="6EECC8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9704" name="Group 7"/>
          <p:cNvGrpSpPr/>
          <p:nvPr/>
        </p:nvGrpSpPr>
        <p:grpSpPr>
          <a:xfrm>
            <a:off x="6174740" y="3382010"/>
            <a:ext cx="5513705" cy="1012825"/>
            <a:chOff x="1344" y="1680"/>
            <a:chExt cx="2928" cy="448"/>
          </a:xfrm>
        </p:grpSpPr>
        <p:sp>
          <p:nvSpPr>
            <p:cNvPr id="29705" name="Freeform 8"/>
            <p:cNvSpPr/>
            <p:nvPr/>
          </p:nvSpPr>
          <p:spPr>
            <a:xfrm>
              <a:off x="1440" y="1938"/>
              <a:ext cx="2736" cy="190"/>
            </a:xfrm>
            <a:custGeom>
              <a:avLst/>
              <a:gdLst>
                <a:gd name="txL" fmla="*/ 0 w 1120"/>
                <a:gd name="txT" fmla="*/ 0 h 252"/>
                <a:gd name="txR" fmla="*/ 1120 w 1120"/>
                <a:gd name="txB" fmla="*/ 252 h 252"/>
              </a:gdLst>
              <a:ahLst/>
              <a:cxnLst>
                <a:cxn ang="0">
                  <a:pos x="123569705" y="6"/>
                </a:cxn>
                <a:cxn ang="0">
                  <a:pos x="123108025" y="6"/>
                </a:cxn>
                <a:cxn ang="0">
                  <a:pos x="121351983" y="6"/>
                </a:cxn>
                <a:cxn ang="0">
                  <a:pos x="118508577" y="6"/>
                </a:cxn>
                <a:cxn ang="0">
                  <a:pos x="114527855" y="6"/>
                </a:cxn>
                <a:cxn ang="0">
                  <a:pos x="109424123" y="6"/>
                </a:cxn>
                <a:cxn ang="0">
                  <a:pos x="103476374" y="6"/>
                </a:cxn>
                <a:cxn ang="0">
                  <a:pos x="96651229" y="6"/>
                </a:cxn>
                <a:cxn ang="0">
                  <a:pos x="88925316" y="5"/>
                </a:cxn>
                <a:cxn ang="0">
                  <a:pos x="80529610" y="5"/>
                </a:cxn>
                <a:cxn ang="0">
                  <a:pos x="71265753" y="5"/>
                </a:cxn>
                <a:cxn ang="0">
                  <a:pos x="61322000" y="5"/>
                </a:cxn>
                <a:cxn ang="0">
                  <a:pos x="51393334" y="5"/>
                </a:cxn>
                <a:cxn ang="0">
                  <a:pos x="42358753" y="5"/>
                </a:cxn>
                <a:cxn ang="0">
                  <a:pos x="33965891" y="5"/>
                </a:cxn>
                <a:cxn ang="0">
                  <a:pos x="26231242" y="6"/>
                </a:cxn>
                <a:cxn ang="0">
                  <a:pos x="19653104" y="6"/>
                </a:cxn>
                <a:cxn ang="0">
                  <a:pos x="13904175" y="6"/>
                </a:cxn>
                <a:cxn ang="0">
                  <a:pos x="9043568" y="6"/>
                </a:cxn>
                <a:cxn ang="0">
                  <a:pos x="5062689" y="6"/>
                </a:cxn>
                <a:cxn ang="0">
                  <a:pos x="2218258" y="6"/>
                </a:cxn>
                <a:cxn ang="0">
                  <a:pos x="68107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61783602" y="0"/>
                </a:cxn>
                <a:cxn ang="0">
                  <a:pos x="123569705" y="2"/>
                </a:cxn>
                <a:cxn ang="0">
                  <a:pos x="123569705" y="6"/>
                </a:cxn>
                <a:cxn ang="0">
                  <a:pos x="123569705" y="6"/>
                </a:cxn>
              </a:cxnLst>
              <a:rect l="txL" t="txT" r="txR" b="tx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06" name="Rectangle 9"/>
            <p:cNvSpPr/>
            <p:nvPr/>
          </p:nvSpPr>
          <p:spPr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F6E1BD"/>
                </a:gs>
                <a:gs pos="100000">
                  <a:srgbClr val="EAB76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29703" name="Text Box 6"/>
          <p:cNvSpPr txBox="1"/>
          <p:nvPr/>
        </p:nvSpPr>
        <p:spPr>
          <a:xfrm>
            <a:off x="6185535" y="2145030"/>
            <a:ext cx="550354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1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教育者</a:t>
            </a:r>
            <a:r>
              <a:rPr lang="zh-CN" altLang="en-US" sz="1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r>
              <a:rPr sz="1800" b="1" dirty="0"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不仅要关注学科教学，还要关注学生的心理、</a:t>
            </a:r>
            <a:endParaRPr sz="1800" b="1" noProof="1"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sz="1800" b="1" dirty="0"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身体、 情绪、情感、目标、志向</a:t>
            </a:r>
            <a:r>
              <a:rPr lang="en-US" altLang="zh-CN" sz="1800" b="1" dirty="0"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......</a:t>
            </a:r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6"/>
          <p:cNvSpPr txBox="1"/>
          <p:nvPr/>
        </p:nvSpPr>
        <p:spPr>
          <a:xfrm>
            <a:off x="6273483" y="3642360"/>
            <a:ext cx="42976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zh-CN" altLang="en-US" sz="1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咨询师</a:t>
            </a:r>
            <a:r>
              <a:rPr lang="zh-CN" altLang="en-US" sz="1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r>
              <a:rPr sz="1800" b="1" dirty="0"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人生引导、学业指导、心理疏导</a:t>
            </a:r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9712" name="Group 15"/>
          <p:cNvGrpSpPr/>
          <p:nvPr/>
        </p:nvGrpSpPr>
        <p:grpSpPr>
          <a:xfrm>
            <a:off x="6174740" y="4624070"/>
            <a:ext cx="5514340" cy="911225"/>
            <a:chOff x="1344" y="1680"/>
            <a:chExt cx="2928" cy="448"/>
          </a:xfrm>
        </p:grpSpPr>
        <p:sp>
          <p:nvSpPr>
            <p:cNvPr id="29713" name="Freeform 16"/>
            <p:cNvSpPr/>
            <p:nvPr/>
          </p:nvSpPr>
          <p:spPr>
            <a:xfrm>
              <a:off x="1440" y="1938"/>
              <a:ext cx="2736" cy="190"/>
            </a:xfrm>
            <a:custGeom>
              <a:avLst/>
              <a:gdLst>
                <a:gd name="txL" fmla="*/ 0 w 1120"/>
                <a:gd name="txT" fmla="*/ 0 h 252"/>
                <a:gd name="txR" fmla="*/ 1120 w 1120"/>
                <a:gd name="txB" fmla="*/ 252 h 252"/>
              </a:gdLst>
              <a:ahLst/>
              <a:cxnLst>
                <a:cxn ang="0">
                  <a:pos x="123569705" y="6"/>
                </a:cxn>
                <a:cxn ang="0">
                  <a:pos x="123108025" y="6"/>
                </a:cxn>
                <a:cxn ang="0">
                  <a:pos x="121351983" y="6"/>
                </a:cxn>
                <a:cxn ang="0">
                  <a:pos x="118508577" y="6"/>
                </a:cxn>
                <a:cxn ang="0">
                  <a:pos x="114527855" y="6"/>
                </a:cxn>
                <a:cxn ang="0">
                  <a:pos x="109424123" y="6"/>
                </a:cxn>
                <a:cxn ang="0">
                  <a:pos x="103476374" y="6"/>
                </a:cxn>
                <a:cxn ang="0">
                  <a:pos x="96651229" y="6"/>
                </a:cxn>
                <a:cxn ang="0">
                  <a:pos x="88925316" y="5"/>
                </a:cxn>
                <a:cxn ang="0">
                  <a:pos x="80529610" y="5"/>
                </a:cxn>
                <a:cxn ang="0">
                  <a:pos x="71265753" y="5"/>
                </a:cxn>
                <a:cxn ang="0">
                  <a:pos x="61322000" y="5"/>
                </a:cxn>
                <a:cxn ang="0">
                  <a:pos x="51393334" y="5"/>
                </a:cxn>
                <a:cxn ang="0">
                  <a:pos x="42358753" y="5"/>
                </a:cxn>
                <a:cxn ang="0">
                  <a:pos x="33965891" y="5"/>
                </a:cxn>
                <a:cxn ang="0">
                  <a:pos x="26231242" y="6"/>
                </a:cxn>
                <a:cxn ang="0">
                  <a:pos x="19653104" y="6"/>
                </a:cxn>
                <a:cxn ang="0">
                  <a:pos x="13904175" y="6"/>
                </a:cxn>
                <a:cxn ang="0">
                  <a:pos x="9043568" y="6"/>
                </a:cxn>
                <a:cxn ang="0">
                  <a:pos x="5062689" y="6"/>
                </a:cxn>
                <a:cxn ang="0">
                  <a:pos x="2218258" y="6"/>
                </a:cxn>
                <a:cxn ang="0">
                  <a:pos x="68107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61783602" y="0"/>
                </a:cxn>
                <a:cxn ang="0">
                  <a:pos x="123569705" y="2"/>
                </a:cxn>
                <a:cxn ang="0">
                  <a:pos x="123569705" y="6"/>
                </a:cxn>
                <a:cxn ang="0">
                  <a:pos x="123569705" y="6"/>
                </a:cxn>
              </a:cxnLst>
              <a:rect l="txL" t="txT" r="txR" b="tx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4" name="Rectangle 17"/>
            <p:cNvSpPr/>
            <p:nvPr/>
          </p:nvSpPr>
          <p:spPr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CDD6FE"/>
                </a:gs>
                <a:gs pos="100000">
                  <a:srgbClr val="9EB0F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10" name="Text Box 6"/>
          <p:cNvSpPr txBox="1"/>
          <p:nvPr/>
        </p:nvSpPr>
        <p:spPr>
          <a:xfrm>
            <a:off x="6373813" y="4819015"/>
            <a:ext cx="45262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zh-CN" altLang="en-US" sz="1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教育顾问</a:t>
            </a:r>
            <a:r>
              <a:rPr lang="zh-CN" altLang="en-US" sz="1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r>
              <a:rPr sz="1800" b="1" dirty="0"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个性化关注</a:t>
            </a:r>
            <a:r>
              <a:rPr lang="zh-CN" sz="1800" b="1" dirty="0"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r>
              <a:rPr lang="zh-CN" sz="2400" b="1" dirty="0"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职业生涯规划</a:t>
            </a: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146653" y="8510119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12775" y="534035"/>
            <a:ext cx="38804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tabLst>
                <a:tab pos="1522095" algn="l"/>
              </a:tabLst>
            </a:pPr>
            <a:r>
              <a:rPr lang="zh-CN" altLang="en-U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一、项目背景</a:t>
            </a:r>
            <a:endParaRPr lang="zh-CN" altLang="en-US" sz="28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53340" y="1085850"/>
            <a:ext cx="12298680" cy="1035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-53340" y="297180"/>
            <a:ext cx="12298680" cy="2025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02260" y="608965"/>
            <a:ext cx="288925" cy="415290"/>
          </a:xfrm>
          <a:prstGeom prst="rect">
            <a:avLst/>
          </a:prstGeom>
          <a:solidFill>
            <a:schemeClr val="bg2">
              <a:lumMod val="50000"/>
              <a:alpha val="64000"/>
            </a:schemeClr>
          </a:solidFill>
        </p:spPr>
        <p:txBody>
          <a:bodyPr lIns="91430" tIns="45716" rIns="91430" bIns="45716">
            <a:spAutoFit/>
          </a:bodyPr>
          <a:lstStyle/>
          <a:p>
            <a:pPr defTabSz="1064895"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sp>
        <p:nvSpPr>
          <p:cNvPr id="4" name="TextBox 56"/>
          <p:cNvSpPr txBox="1"/>
          <p:nvPr/>
        </p:nvSpPr>
        <p:spPr>
          <a:xfrm>
            <a:off x="3702461" y="596415"/>
            <a:ext cx="476592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现状及问题</a:t>
            </a:r>
          </a:p>
        </p:txBody>
      </p:sp>
      <p:sp>
        <p:nvSpPr>
          <p:cNvPr id="18" name="燕尾形 48"/>
          <p:cNvSpPr/>
          <p:nvPr/>
        </p:nvSpPr>
        <p:spPr>
          <a:xfrm>
            <a:off x="3497263" y="722630"/>
            <a:ext cx="179387" cy="188913"/>
          </a:xfrm>
          <a:prstGeom prst="chevron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marL="0" lvl="0" indent="0">
              <a:lnSpc>
                <a:spcPct val="100000"/>
              </a:lnSpc>
            </a:pPr>
            <a:endParaRPr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9" name="燕尾形 4"/>
          <p:cNvSpPr/>
          <p:nvPr/>
        </p:nvSpPr>
        <p:spPr>
          <a:xfrm>
            <a:off x="3325813" y="721043"/>
            <a:ext cx="179387" cy="190500"/>
          </a:xfrm>
          <a:prstGeom prst="chevron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0" lvl="0" indent="0">
              <a:lnSpc>
                <a:spcPct val="100000"/>
              </a:lnSpc>
            </a:pPr>
            <a:endParaRPr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aphicFrame>
        <p:nvGraphicFramePr>
          <p:cNvPr id="5" name="表格 -1"/>
          <p:cNvGraphicFramePr/>
          <p:nvPr/>
        </p:nvGraphicFramePr>
        <p:xfrm>
          <a:off x="664845" y="2404745"/>
          <a:ext cx="3197860" cy="393382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5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7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学校类别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现有信息化系统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幼儿园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考勤系统</a:t>
                      </a:r>
                    </a:p>
                    <a:p>
                      <a:pPr indent="0"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安防系统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小学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考勤系统</a:t>
                      </a:r>
                    </a:p>
                    <a:p>
                      <a:pPr indent="0"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安防系统</a:t>
                      </a:r>
                    </a:p>
                    <a:p>
                      <a:pPr indent="0"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图书馆借阅系统</a:t>
                      </a:r>
                    </a:p>
                    <a:p>
                      <a:pPr indent="0"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电子白板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初中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考勤系统</a:t>
                      </a:r>
                    </a:p>
                    <a:p>
                      <a:pPr indent="0"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安防系统</a:t>
                      </a:r>
                    </a:p>
                    <a:p>
                      <a:pPr indent="0"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图书馆借阅系统</a:t>
                      </a:r>
                    </a:p>
                    <a:p>
                      <a:pPr indent="0"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消费一卡通</a:t>
                      </a:r>
                    </a:p>
                    <a:p>
                      <a:pPr indent="0"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电子白板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高中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考勤系统</a:t>
                      </a:r>
                    </a:p>
                    <a:p>
                      <a:pPr indent="0"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安防系统</a:t>
                      </a:r>
                    </a:p>
                    <a:p>
                      <a:pPr indent="0"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图书馆借阅系统</a:t>
                      </a:r>
                    </a:p>
                    <a:p>
                      <a:pPr indent="0"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消费一卡通</a:t>
                      </a:r>
                    </a:p>
                    <a:p>
                      <a:pPr indent="0"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阅卷系统</a:t>
                      </a:r>
                    </a:p>
                    <a:p>
                      <a:pPr indent="0"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电子白板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7" name="圆角矩形 46"/>
          <p:cNvSpPr/>
          <p:nvPr/>
        </p:nvSpPr>
        <p:spPr>
          <a:xfrm>
            <a:off x="4574540" y="2073275"/>
            <a:ext cx="4547870" cy="4323715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46675" y="1287145"/>
            <a:ext cx="27546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问题</a:t>
            </a:r>
          </a:p>
        </p:txBody>
      </p:sp>
      <p:sp>
        <p:nvSpPr>
          <p:cNvPr id="2" name="TextBox 47"/>
          <p:cNvSpPr txBox="1"/>
          <p:nvPr/>
        </p:nvSpPr>
        <p:spPr>
          <a:xfrm>
            <a:off x="759460" y="1280795"/>
            <a:ext cx="27546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现状</a:t>
            </a:r>
          </a:p>
        </p:txBody>
      </p:sp>
      <p:sp>
        <p:nvSpPr>
          <p:cNvPr id="3" name="TextBox 47"/>
          <p:cNvSpPr txBox="1"/>
          <p:nvPr/>
        </p:nvSpPr>
        <p:spPr>
          <a:xfrm>
            <a:off x="9509760" y="1274445"/>
            <a:ext cx="2324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原因</a:t>
            </a:r>
          </a:p>
        </p:txBody>
      </p:sp>
      <p:sp>
        <p:nvSpPr>
          <p:cNvPr id="148486" name="AutoShape 5"/>
          <p:cNvSpPr/>
          <p:nvPr/>
        </p:nvSpPr>
        <p:spPr>
          <a:xfrm>
            <a:off x="5430520" y="2356485"/>
            <a:ext cx="5105400" cy="4191000"/>
          </a:xfrm>
          <a:prstGeom prst="roundRect">
            <a:avLst>
              <a:gd name="adj" fmla="val 3481"/>
            </a:avLst>
          </a:prstGeom>
          <a:noFill/>
          <a:ln w="19050" cap="rnd" cmpd="sng">
            <a:solidFill>
              <a:schemeClr val="bg2"/>
            </a:solidFill>
            <a:prstDash val="sysDot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zh-CN" sz="1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8231" name="AutoShape 7"/>
          <p:cNvSpPr>
            <a:spLocks noChangeArrowheads="1"/>
          </p:cNvSpPr>
          <p:nvPr/>
        </p:nvSpPr>
        <p:spPr bwMode="gray">
          <a:xfrm>
            <a:off x="4805045" y="2356485"/>
            <a:ext cx="4055745" cy="122872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21176"/>
                  <a:invGamma/>
                </a:schemeClr>
              </a:gs>
            </a:gsLst>
            <a:lin ang="0" scaled="1"/>
          </a:gradFill>
          <a:ln w="38100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08234" name="AutoShape 10"/>
          <p:cNvSpPr>
            <a:spLocks noChangeArrowheads="1"/>
          </p:cNvSpPr>
          <p:nvPr/>
        </p:nvSpPr>
        <p:spPr bwMode="gray">
          <a:xfrm>
            <a:off x="4805045" y="3730625"/>
            <a:ext cx="4055745" cy="122872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21176"/>
                  <a:invGamma/>
                </a:schemeClr>
              </a:gs>
            </a:gsLst>
            <a:lin ang="0" scaled="1"/>
          </a:gradFill>
          <a:ln w="38100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08237" name="AutoShape 13"/>
          <p:cNvSpPr>
            <a:spLocks noChangeArrowheads="1"/>
          </p:cNvSpPr>
          <p:nvPr/>
        </p:nvSpPr>
        <p:spPr bwMode="gray">
          <a:xfrm>
            <a:off x="4805045" y="5074285"/>
            <a:ext cx="4055745" cy="97536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21176"/>
                  <a:invGamma/>
                </a:schemeClr>
              </a:gs>
            </a:gsLst>
            <a:lin ang="0" scaled="1"/>
          </a:gradFill>
          <a:ln w="38100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48490" name="Text Box 15"/>
          <p:cNvSpPr txBox="1"/>
          <p:nvPr/>
        </p:nvSpPr>
        <p:spPr>
          <a:xfrm>
            <a:off x="4915535" y="5350510"/>
            <a:ext cx="3869690" cy="614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决策支撑不足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教育监管和决策缺乏数据支持，数据价值未能得到充分发挥。</a:t>
            </a:r>
            <a:endParaRPr lang="en-US" altLang="zh-CN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8491" name="Text Box 16"/>
          <p:cNvSpPr txBox="1"/>
          <p:nvPr/>
        </p:nvSpPr>
        <p:spPr>
          <a:xfrm>
            <a:off x="4915535" y="3943350"/>
            <a:ext cx="4032250" cy="6140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信息孤岛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系统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无法互通，不能对数据进行分析，无法对领导决策提供有效支撑。</a:t>
            </a:r>
            <a:endParaRPr lang="en-US" altLang="zh-CN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8492" name="Text Box 17"/>
          <p:cNvSpPr txBox="1"/>
          <p:nvPr/>
        </p:nvSpPr>
        <p:spPr>
          <a:xfrm>
            <a:off x="4965700" y="2636520"/>
            <a:ext cx="4032250" cy="6140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数据共享困难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管理负担重、效率低，部分系统数据上报还需手动填报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</a:p>
        </p:txBody>
      </p:sp>
      <p:sp>
        <p:nvSpPr>
          <p:cNvPr id="671763" name="AutoShape 49"/>
          <p:cNvSpPr/>
          <p:nvPr/>
        </p:nvSpPr>
        <p:spPr>
          <a:xfrm>
            <a:off x="9768523" y="4293553"/>
            <a:ext cx="1831975" cy="879475"/>
          </a:xfrm>
          <a:prstGeom prst="roundRect">
            <a:avLst>
              <a:gd name="adj" fmla="val 32671"/>
            </a:avLst>
          </a:prstGeom>
          <a:gradFill rotWithShape="1">
            <a:gsLst>
              <a:gs pos="0">
                <a:srgbClr val="038377"/>
              </a:gs>
              <a:gs pos="100000">
                <a:srgbClr val="DFECED"/>
              </a:gs>
            </a:gsLst>
            <a:lin ang="5400000" scaled="1"/>
            <a:tileRect/>
          </a:gradFill>
          <a:ln w="38100" cap="flat" cmpd="sng">
            <a:solidFill>
              <a:srgbClr val="B2B2B2">
                <a:alpha val="50195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zh-CN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1764" name="AutoShape 50"/>
          <p:cNvSpPr/>
          <p:nvPr/>
        </p:nvSpPr>
        <p:spPr>
          <a:xfrm>
            <a:off x="9768840" y="4352925"/>
            <a:ext cx="1701800" cy="404813"/>
          </a:xfrm>
          <a:prstGeom prst="roundRect">
            <a:avLst>
              <a:gd name="adj" fmla="val 41491"/>
            </a:avLst>
          </a:prstGeom>
          <a:gradFill rotWithShape="1">
            <a:gsLst>
              <a:gs pos="0">
                <a:schemeClr val="bg1">
                  <a:alpha val="79999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zh-CN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1765" name="AutoShape 51"/>
          <p:cNvSpPr/>
          <p:nvPr/>
        </p:nvSpPr>
        <p:spPr>
          <a:xfrm>
            <a:off x="9768523" y="5338128"/>
            <a:ext cx="1831975" cy="879475"/>
          </a:xfrm>
          <a:prstGeom prst="roundRect">
            <a:avLst>
              <a:gd name="adj" fmla="val 32671"/>
            </a:avLst>
          </a:prstGeom>
          <a:gradFill rotWithShape="1">
            <a:gsLst>
              <a:gs pos="0">
                <a:srgbClr val="0072B8"/>
              </a:gs>
              <a:gs pos="100000">
                <a:srgbClr val="DADFEA"/>
              </a:gs>
            </a:gsLst>
            <a:lin ang="5400000" scaled="1"/>
            <a:tileRect/>
          </a:gradFill>
          <a:ln w="38100" cap="flat" cmpd="sng">
            <a:solidFill>
              <a:srgbClr val="B2B2B2">
                <a:alpha val="50195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zh-CN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1766" name="AutoShape 52"/>
          <p:cNvSpPr/>
          <p:nvPr/>
        </p:nvSpPr>
        <p:spPr>
          <a:xfrm>
            <a:off x="9833610" y="5390515"/>
            <a:ext cx="1701800" cy="404813"/>
          </a:xfrm>
          <a:prstGeom prst="roundRect">
            <a:avLst>
              <a:gd name="adj" fmla="val 41491"/>
            </a:avLst>
          </a:prstGeom>
          <a:gradFill rotWithShape="1">
            <a:gsLst>
              <a:gs pos="0">
                <a:schemeClr val="bg1">
                  <a:alpha val="79999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zh-CN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1767" name="AutoShape 53"/>
          <p:cNvSpPr/>
          <p:nvPr/>
        </p:nvSpPr>
        <p:spPr>
          <a:xfrm>
            <a:off x="9768523" y="2211070"/>
            <a:ext cx="1831975" cy="879475"/>
          </a:xfrm>
          <a:prstGeom prst="roundRect">
            <a:avLst>
              <a:gd name="adj" fmla="val 32671"/>
            </a:avLst>
          </a:prstGeom>
          <a:gradFill rotWithShape="1">
            <a:gsLst>
              <a:gs pos="0">
                <a:srgbClr val="4C0698"/>
              </a:gs>
              <a:gs pos="100000">
                <a:srgbClr val="E7E4F0"/>
              </a:gs>
            </a:gsLst>
            <a:lin ang="5400000" scaled="1"/>
            <a:tileRect/>
          </a:gradFill>
          <a:ln w="38100" cap="flat" cmpd="sng">
            <a:solidFill>
              <a:srgbClr val="B2B2B2">
                <a:alpha val="50195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zh-CN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1768" name="AutoShape 54"/>
          <p:cNvSpPr/>
          <p:nvPr/>
        </p:nvSpPr>
        <p:spPr>
          <a:xfrm>
            <a:off x="9833610" y="2263458"/>
            <a:ext cx="1701800" cy="404812"/>
          </a:xfrm>
          <a:prstGeom prst="roundRect">
            <a:avLst>
              <a:gd name="adj" fmla="val 41491"/>
            </a:avLst>
          </a:prstGeom>
          <a:gradFill rotWithShape="1">
            <a:gsLst>
              <a:gs pos="0">
                <a:schemeClr val="bg1">
                  <a:alpha val="79999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zh-CN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1769" name="AutoShape 55"/>
          <p:cNvSpPr/>
          <p:nvPr/>
        </p:nvSpPr>
        <p:spPr>
          <a:xfrm>
            <a:off x="9768523" y="3233103"/>
            <a:ext cx="1831975" cy="879475"/>
          </a:xfrm>
          <a:prstGeom prst="roundRect">
            <a:avLst>
              <a:gd name="adj" fmla="val 32671"/>
            </a:avLst>
          </a:prstGeom>
          <a:gradFill rotWithShape="1">
            <a:gsLst>
              <a:gs pos="0">
                <a:srgbClr val="00337E"/>
              </a:gs>
              <a:gs pos="100000">
                <a:srgbClr val="E1EBF3"/>
              </a:gs>
            </a:gsLst>
            <a:lin ang="5400000" scaled="1"/>
            <a:tileRect/>
          </a:gradFill>
          <a:ln w="38100" cap="flat" cmpd="sng">
            <a:solidFill>
              <a:srgbClr val="B2B2B2">
                <a:alpha val="50195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zh-CN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1770" name="AutoShape 56"/>
          <p:cNvSpPr/>
          <p:nvPr/>
        </p:nvSpPr>
        <p:spPr>
          <a:xfrm>
            <a:off x="9833610" y="3285490"/>
            <a:ext cx="1701800" cy="404813"/>
          </a:xfrm>
          <a:prstGeom prst="roundRect">
            <a:avLst>
              <a:gd name="adj" fmla="val 41491"/>
            </a:avLst>
          </a:prstGeom>
          <a:gradFill rotWithShape="1">
            <a:gsLst>
              <a:gs pos="0">
                <a:schemeClr val="bg1">
                  <a:alpha val="79999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zh-CN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1791" name="WordArt 59"/>
          <p:cNvSpPr>
            <a:spLocks noTextEdit="1"/>
          </p:cNvSpPr>
          <p:nvPr/>
        </p:nvSpPr>
        <p:spPr>
          <a:xfrm>
            <a:off x="10332085" y="3547745"/>
            <a:ext cx="704850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algn="ctr"/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投资</a:t>
            </a:r>
            <a:endParaRPr lang="zh-CN" altLang="en-US" sz="2400">
              <a:solidFill>
                <a:srgbClr val="00006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71789" name="WordArt 62"/>
          <p:cNvSpPr>
            <a:spLocks noTextEdit="1"/>
          </p:cNvSpPr>
          <p:nvPr/>
        </p:nvSpPr>
        <p:spPr>
          <a:xfrm>
            <a:off x="9980295" y="5601970"/>
            <a:ext cx="1409065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algn="ctr"/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技术发展</a:t>
            </a:r>
            <a:endParaRPr lang="zh-CN" altLang="en-US" sz="2400">
              <a:solidFill>
                <a:srgbClr val="00336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71787" name="WordArt 65"/>
          <p:cNvSpPr>
            <a:spLocks noTextEdit="1"/>
          </p:cNvSpPr>
          <p:nvPr/>
        </p:nvSpPr>
        <p:spPr>
          <a:xfrm>
            <a:off x="10332085" y="2474595"/>
            <a:ext cx="704850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algn="ctr"/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政策</a:t>
            </a:r>
            <a:endParaRPr lang="zh-CN" altLang="en-US" sz="2400">
              <a:solidFill>
                <a:srgbClr val="66006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71785" name="WordArt 68"/>
          <p:cNvSpPr>
            <a:spLocks noTextEdit="1"/>
          </p:cNvSpPr>
          <p:nvPr/>
        </p:nvSpPr>
        <p:spPr>
          <a:xfrm>
            <a:off x="9979660" y="4581525"/>
            <a:ext cx="1409700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algn="ctr"/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思维导向</a:t>
            </a:r>
            <a:endParaRPr lang="zh-CN" altLang="en-US" sz="2400">
              <a:solidFill>
                <a:srgbClr val="0033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9645015" y="2047240"/>
            <a:ext cx="2091690" cy="4324350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408940" y="2072640"/>
            <a:ext cx="3689350" cy="4383405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d"/>
      </p:transition>
    </mc:Choice>
    <mc:Fallback xmlns="">
      <p:transition spd="slow">
        <p:wipe dir="d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6"/>
          <p:cNvSpPr txBox="1"/>
          <p:nvPr/>
        </p:nvSpPr>
        <p:spPr>
          <a:xfrm>
            <a:off x="721360" y="555625"/>
            <a:ext cx="59347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tabLst>
                <a:tab pos="1522095" algn="l"/>
              </a:tabLst>
            </a:pPr>
            <a:r>
              <a:rPr lang="zh-CN" altLang="en-U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一、项目背景</a:t>
            </a:r>
            <a:endParaRPr lang="zh-CN" altLang="en-US" sz="2800" b="1" spc="3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53340" y="1073150"/>
            <a:ext cx="12298680" cy="1035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-53340" y="297180"/>
            <a:ext cx="12298680" cy="2025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02260" y="608965"/>
            <a:ext cx="288925" cy="415290"/>
          </a:xfrm>
          <a:prstGeom prst="rect">
            <a:avLst/>
          </a:prstGeom>
          <a:solidFill>
            <a:schemeClr val="bg2">
              <a:lumMod val="50000"/>
              <a:alpha val="64000"/>
            </a:schemeClr>
          </a:solidFill>
        </p:spPr>
        <p:txBody>
          <a:bodyPr lIns="91430" tIns="45716" rIns="91430" bIns="45716">
            <a:spAutoFit/>
          </a:bodyPr>
          <a:lstStyle/>
          <a:p>
            <a:pPr defTabSz="1064895"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36830" y="6221095"/>
            <a:ext cx="12298680" cy="1035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443" name="Oval 4"/>
          <p:cNvSpPr/>
          <p:nvPr/>
        </p:nvSpPr>
        <p:spPr>
          <a:xfrm>
            <a:off x="3994785" y="1830388"/>
            <a:ext cx="3744913" cy="3705225"/>
          </a:xfrm>
          <a:prstGeom prst="ellipse">
            <a:avLst/>
          </a:prstGeom>
          <a:gradFill rotWithShape="1">
            <a:gsLst>
              <a:gs pos="0">
                <a:srgbClr val="6666FF"/>
              </a:gs>
              <a:gs pos="100000">
                <a:srgbClr val="FFFFFF"/>
              </a:gs>
            </a:gsLst>
            <a:lin ang="5400000" scaled="1"/>
            <a:tileRect/>
          </a:gradFill>
          <a:ln w="952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zh-CN" sz="1800" dirty="0"/>
          </a:p>
        </p:txBody>
      </p:sp>
      <p:grpSp>
        <p:nvGrpSpPr>
          <p:cNvPr id="61444" name="Group 5"/>
          <p:cNvGrpSpPr/>
          <p:nvPr/>
        </p:nvGrpSpPr>
        <p:grpSpPr>
          <a:xfrm>
            <a:off x="4913948" y="2755900"/>
            <a:ext cx="1908175" cy="1995488"/>
            <a:chOff x="2016" y="1920"/>
            <a:chExt cx="1680" cy="1680"/>
          </a:xfrm>
        </p:grpSpPr>
        <p:sp>
          <p:nvSpPr>
            <p:cNvPr id="61494" name="Oval 6"/>
            <p:cNvSpPr/>
            <p:nvPr/>
          </p:nvSpPr>
          <p:spPr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742E00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zh-CN" sz="1800" dirty="0"/>
            </a:p>
          </p:txBody>
        </p:sp>
        <p:sp>
          <p:nvSpPr>
            <p:cNvPr id="61495" name="Freeform 7"/>
            <p:cNvSpPr/>
            <p:nvPr/>
          </p:nvSpPr>
          <p:spPr>
            <a:xfrm>
              <a:off x="2208" y="1948"/>
              <a:ext cx="1296" cy="634"/>
            </a:xfrm>
            <a:custGeom>
              <a:avLst/>
              <a:gdLst>
                <a:gd name="txL" fmla="*/ 0 w 1321"/>
                <a:gd name="txT" fmla="*/ 0 h 712"/>
                <a:gd name="txR" fmla="*/ 1321 w 1321"/>
                <a:gd name="txB" fmla="*/ 712 h 712"/>
              </a:gdLst>
              <a:ahLst/>
              <a:cxnLst>
                <a:cxn ang="0">
                  <a:pos x="958" y="62"/>
                </a:cxn>
                <a:cxn ang="0">
                  <a:pos x="970" y="69"/>
                </a:cxn>
                <a:cxn ang="0">
                  <a:pos x="973" y="75"/>
                </a:cxn>
                <a:cxn ang="0">
                  <a:pos x="968" y="81"/>
                </a:cxn>
                <a:cxn ang="0">
                  <a:pos x="956" y="85"/>
                </a:cxn>
                <a:cxn ang="0">
                  <a:pos x="937" y="91"/>
                </a:cxn>
                <a:cxn ang="0">
                  <a:pos x="912" y="94"/>
                </a:cxn>
                <a:cxn ang="0">
                  <a:pos x="881" y="98"/>
                </a:cxn>
                <a:cxn ang="0">
                  <a:pos x="845" y="102"/>
                </a:cxn>
                <a:cxn ang="0">
                  <a:pos x="804" y="105"/>
                </a:cxn>
                <a:cxn ang="0">
                  <a:pos x="759" y="106"/>
                </a:cxn>
                <a:cxn ang="0">
                  <a:pos x="712" y="107"/>
                </a:cxn>
                <a:cxn ang="0">
                  <a:pos x="660" y="110"/>
                </a:cxn>
                <a:cxn ang="0">
                  <a:pos x="607" y="111"/>
                </a:cxn>
                <a:cxn ang="0">
                  <a:pos x="586" y="112"/>
                </a:cxn>
                <a:cxn ang="0">
                  <a:pos x="351" y="112"/>
                </a:cxn>
                <a:cxn ang="0">
                  <a:pos x="347" y="112"/>
                </a:cxn>
                <a:cxn ang="0">
                  <a:pos x="301" y="111"/>
                </a:cxn>
                <a:cxn ang="0">
                  <a:pos x="257" y="110"/>
                </a:cxn>
                <a:cxn ang="0">
                  <a:pos x="215" y="109"/>
                </a:cxn>
                <a:cxn ang="0">
                  <a:pos x="174" y="106"/>
                </a:cxn>
                <a:cxn ang="0">
                  <a:pos x="137" y="106"/>
                </a:cxn>
                <a:cxn ang="0">
                  <a:pos x="106" y="103"/>
                </a:cxn>
                <a:cxn ang="0">
                  <a:pos x="74" y="101"/>
                </a:cxn>
                <a:cxn ang="0">
                  <a:pos x="51" y="99"/>
                </a:cxn>
                <a:cxn ang="0">
                  <a:pos x="26" y="94"/>
                </a:cxn>
                <a:cxn ang="0">
                  <a:pos x="18" y="91"/>
                </a:cxn>
                <a:cxn ang="0">
                  <a:pos x="6" y="87"/>
                </a:cxn>
                <a:cxn ang="0">
                  <a:pos x="0" y="82"/>
                </a:cxn>
                <a:cxn ang="0">
                  <a:pos x="0" y="81"/>
                </a:cxn>
                <a:cxn ang="0">
                  <a:pos x="4" y="75"/>
                </a:cxn>
                <a:cxn ang="0">
                  <a:pos x="16" y="69"/>
                </a:cxn>
                <a:cxn ang="0">
                  <a:pos x="35" y="58"/>
                </a:cxn>
                <a:cxn ang="0">
                  <a:pos x="70" y="47"/>
                </a:cxn>
                <a:cxn ang="0">
                  <a:pos x="110" y="37"/>
                </a:cxn>
                <a:cxn ang="0">
                  <a:pos x="151" y="27"/>
                </a:cxn>
                <a:cxn ang="0">
                  <a:pos x="199" y="19"/>
                </a:cxn>
                <a:cxn ang="0">
                  <a:pos x="252" y="12"/>
                </a:cxn>
                <a:cxn ang="0">
                  <a:pos x="306" y="7"/>
                </a:cxn>
                <a:cxn ang="0">
                  <a:pos x="367" y="4"/>
                </a:cxn>
                <a:cxn ang="0">
                  <a:pos x="428" y="4"/>
                </a:cxn>
                <a:cxn ang="0">
                  <a:pos x="492" y="0"/>
                </a:cxn>
                <a:cxn ang="0">
                  <a:pos x="492" y="0"/>
                </a:cxn>
                <a:cxn ang="0">
                  <a:pos x="559" y="4"/>
                </a:cxn>
                <a:cxn ang="0">
                  <a:pos x="624" y="4"/>
                </a:cxn>
                <a:cxn ang="0">
                  <a:pos x="687" y="8"/>
                </a:cxn>
                <a:cxn ang="0">
                  <a:pos x="745" y="14"/>
                </a:cxn>
                <a:cxn ang="0">
                  <a:pos x="797" y="21"/>
                </a:cxn>
                <a:cxn ang="0">
                  <a:pos x="846" y="30"/>
                </a:cxn>
                <a:cxn ang="0">
                  <a:pos x="890" y="40"/>
                </a:cxn>
                <a:cxn ang="0">
                  <a:pos x="927" y="51"/>
                </a:cxn>
                <a:cxn ang="0">
                  <a:pos x="958" y="62"/>
                </a:cxn>
                <a:cxn ang="0">
                  <a:pos x="958" y="62"/>
                </a:cxn>
              </a:cxnLst>
              <a:rect l="txL" t="txT" r="txR" b="tx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FF6600">
                    <a:alpha val="100000"/>
                  </a:srgbClr>
                </a:gs>
              </a:gsLst>
              <a:lin ang="5400000" scaled="1"/>
              <a:tileRect/>
            </a:gra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13736" name="Text Box 8"/>
          <p:cNvSpPr txBox="1">
            <a:spLocks noChangeArrowheads="1"/>
          </p:cNvSpPr>
          <p:nvPr/>
        </p:nvSpPr>
        <p:spPr bwMode="gray">
          <a:xfrm>
            <a:off x="5132070" y="3453130"/>
            <a:ext cx="1524000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必要性</a:t>
            </a:r>
          </a:p>
        </p:txBody>
      </p:sp>
      <p:sp>
        <p:nvSpPr>
          <p:cNvPr id="713737" name="Oval 9"/>
          <p:cNvSpPr>
            <a:spLocks noChangeArrowheads="1"/>
          </p:cNvSpPr>
          <p:nvPr/>
        </p:nvSpPr>
        <p:spPr bwMode="gray">
          <a:xfrm rot="18227093">
            <a:off x="4467860" y="4137025"/>
            <a:ext cx="122238" cy="128588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3738" name="Oval 10"/>
          <p:cNvSpPr>
            <a:spLocks noChangeArrowheads="1"/>
          </p:cNvSpPr>
          <p:nvPr/>
        </p:nvSpPr>
        <p:spPr bwMode="gray">
          <a:xfrm rot="18227093">
            <a:off x="4699635" y="4014788"/>
            <a:ext cx="122238" cy="128588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1448" name="Group 11"/>
          <p:cNvGrpSpPr/>
          <p:nvPr/>
        </p:nvGrpSpPr>
        <p:grpSpPr>
          <a:xfrm>
            <a:off x="7314248" y="2540000"/>
            <a:ext cx="631825" cy="649288"/>
            <a:chOff x="3938" y="1968"/>
            <a:chExt cx="430" cy="437"/>
          </a:xfrm>
        </p:grpSpPr>
        <p:grpSp>
          <p:nvGrpSpPr>
            <p:cNvPr id="61490" name="Group 12"/>
            <p:cNvGrpSpPr/>
            <p:nvPr/>
          </p:nvGrpSpPr>
          <p:grpSpPr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713741" name="Oval 13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235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1493" name="Freeform 14"/>
              <p:cNvSpPr/>
              <p:nvPr/>
            </p:nvSpPr>
            <p:spPr>
              <a:xfrm>
                <a:off x="2208" y="1948"/>
                <a:ext cx="1296" cy="634"/>
              </a:xfrm>
              <a:custGeom>
                <a:avLst/>
                <a:gdLst>
                  <a:gd name="txL" fmla="*/ 0 w 1321"/>
                  <a:gd name="txT" fmla="*/ 0 h 712"/>
                  <a:gd name="txR" fmla="*/ 1321 w 1321"/>
                  <a:gd name="txB" fmla="*/ 712 h 712"/>
                </a:gdLst>
                <a:ahLst/>
                <a:cxnLst>
                  <a:cxn ang="0">
                    <a:pos x="958" y="62"/>
                  </a:cxn>
                  <a:cxn ang="0">
                    <a:pos x="970" y="69"/>
                  </a:cxn>
                  <a:cxn ang="0">
                    <a:pos x="973" y="75"/>
                  </a:cxn>
                  <a:cxn ang="0">
                    <a:pos x="968" y="81"/>
                  </a:cxn>
                  <a:cxn ang="0">
                    <a:pos x="956" y="85"/>
                  </a:cxn>
                  <a:cxn ang="0">
                    <a:pos x="937" y="91"/>
                  </a:cxn>
                  <a:cxn ang="0">
                    <a:pos x="912" y="94"/>
                  </a:cxn>
                  <a:cxn ang="0">
                    <a:pos x="881" y="98"/>
                  </a:cxn>
                  <a:cxn ang="0">
                    <a:pos x="845" y="102"/>
                  </a:cxn>
                  <a:cxn ang="0">
                    <a:pos x="804" y="105"/>
                  </a:cxn>
                  <a:cxn ang="0">
                    <a:pos x="759" y="106"/>
                  </a:cxn>
                  <a:cxn ang="0">
                    <a:pos x="712" y="107"/>
                  </a:cxn>
                  <a:cxn ang="0">
                    <a:pos x="660" y="110"/>
                  </a:cxn>
                  <a:cxn ang="0">
                    <a:pos x="607" y="111"/>
                  </a:cxn>
                  <a:cxn ang="0">
                    <a:pos x="586" y="112"/>
                  </a:cxn>
                  <a:cxn ang="0">
                    <a:pos x="351" y="112"/>
                  </a:cxn>
                  <a:cxn ang="0">
                    <a:pos x="347" y="112"/>
                  </a:cxn>
                  <a:cxn ang="0">
                    <a:pos x="301" y="111"/>
                  </a:cxn>
                  <a:cxn ang="0">
                    <a:pos x="257" y="110"/>
                  </a:cxn>
                  <a:cxn ang="0">
                    <a:pos x="215" y="109"/>
                  </a:cxn>
                  <a:cxn ang="0">
                    <a:pos x="174" y="106"/>
                  </a:cxn>
                  <a:cxn ang="0">
                    <a:pos x="137" y="106"/>
                  </a:cxn>
                  <a:cxn ang="0">
                    <a:pos x="106" y="103"/>
                  </a:cxn>
                  <a:cxn ang="0">
                    <a:pos x="74" y="101"/>
                  </a:cxn>
                  <a:cxn ang="0">
                    <a:pos x="51" y="99"/>
                  </a:cxn>
                  <a:cxn ang="0">
                    <a:pos x="26" y="94"/>
                  </a:cxn>
                  <a:cxn ang="0">
                    <a:pos x="18" y="91"/>
                  </a:cxn>
                  <a:cxn ang="0">
                    <a:pos x="6" y="87"/>
                  </a:cxn>
                  <a:cxn ang="0">
                    <a:pos x="0" y="82"/>
                  </a:cxn>
                  <a:cxn ang="0">
                    <a:pos x="0" y="81"/>
                  </a:cxn>
                  <a:cxn ang="0">
                    <a:pos x="4" y="75"/>
                  </a:cxn>
                  <a:cxn ang="0">
                    <a:pos x="16" y="69"/>
                  </a:cxn>
                  <a:cxn ang="0">
                    <a:pos x="35" y="58"/>
                  </a:cxn>
                  <a:cxn ang="0">
                    <a:pos x="70" y="47"/>
                  </a:cxn>
                  <a:cxn ang="0">
                    <a:pos x="110" y="37"/>
                  </a:cxn>
                  <a:cxn ang="0">
                    <a:pos x="151" y="27"/>
                  </a:cxn>
                  <a:cxn ang="0">
                    <a:pos x="199" y="19"/>
                  </a:cxn>
                  <a:cxn ang="0">
                    <a:pos x="252" y="12"/>
                  </a:cxn>
                  <a:cxn ang="0">
                    <a:pos x="306" y="7"/>
                  </a:cxn>
                  <a:cxn ang="0">
                    <a:pos x="367" y="4"/>
                  </a:cxn>
                  <a:cxn ang="0">
                    <a:pos x="428" y="4"/>
                  </a:cxn>
                  <a:cxn ang="0">
                    <a:pos x="492" y="0"/>
                  </a:cxn>
                  <a:cxn ang="0">
                    <a:pos x="492" y="0"/>
                  </a:cxn>
                  <a:cxn ang="0">
                    <a:pos x="559" y="4"/>
                  </a:cxn>
                  <a:cxn ang="0">
                    <a:pos x="624" y="4"/>
                  </a:cxn>
                  <a:cxn ang="0">
                    <a:pos x="687" y="8"/>
                  </a:cxn>
                  <a:cxn ang="0">
                    <a:pos x="745" y="14"/>
                  </a:cxn>
                  <a:cxn ang="0">
                    <a:pos x="797" y="21"/>
                  </a:cxn>
                  <a:cxn ang="0">
                    <a:pos x="846" y="30"/>
                  </a:cxn>
                  <a:cxn ang="0">
                    <a:pos x="890" y="40"/>
                  </a:cxn>
                  <a:cxn ang="0">
                    <a:pos x="927" y="51"/>
                  </a:cxn>
                  <a:cxn ang="0">
                    <a:pos x="958" y="62"/>
                  </a:cxn>
                  <a:cxn ang="0">
                    <a:pos x="958" y="62"/>
                  </a:cxn>
                </a:cxnLst>
                <a:rect l="txL" t="txT" r="txR" b="tx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100000">
                    <a:schemeClr val="hlink">
                      <a:alpha val="100000"/>
                    </a:schemeClr>
                  </a:gs>
                </a:gsLst>
                <a:lin ang="54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13743" name="Text Box 15"/>
            <p:cNvSpPr txBox="1">
              <a:spLocks noChangeArrowheads="1"/>
            </p:cNvSpPr>
            <p:nvPr/>
          </p:nvSpPr>
          <p:spPr bwMode="gray">
            <a:xfrm>
              <a:off x="4007" y="2028"/>
              <a:ext cx="283" cy="30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+mn-cs"/>
                </a:rPr>
                <a:t>B</a:t>
              </a:r>
            </a:p>
          </p:txBody>
        </p:sp>
      </p:grpSp>
      <p:sp>
        <p:nvSpPr>
          <p:cNvPr id="61449" name="Text Box 16"/>
          <p:cNvSpPr txBox="1"/>
          <p:nvPr/>
        </p:nvSpPr>
        <p:spPr>
          <a:xfrm>
            <a:off x="720725" y="2724785"/>
            <a:ext cx="3124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 algn="l">
              <a:spcBef>
                <a:spcPct val="0"/>
              </a:spcBef>
              <a:buFont typeface="Wingdings" panose="05000000000000000000" charset="0"/>
              <a:buChar char=""/>
            </a:pPr>
            <a:r>
              <a:rPr lang="zh-CN" altLang="en-US" sz="18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加快</a:t>
            </a:r>
            <a:r>
              <a:rPr lang="en-US" altLang="zh-CN" sz="18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XX</a:t>
            </a:r>
            <a:r>
              <a:rPr lang="zh-CN" altLang="en-US" sz="18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市教育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信息化和智能化</a:t>
            </a:r>
            <a:r>
              <a:rPr lang="zh-CN" altLang="en-US" sz="18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建设的进程</a:t>
            </a:r>
          </a:p>
        </p:txBody>
      </p:sp>
      <p:sp>
        <p:nvSpPr>
          <p:cNvPr id="61450" name="Text Box 17"/>
          <p:cNvSpPr txBox="1"/>
          <p:nvPr/>
        </p:nvSpPr>
        <p:spPr>
          <a:xfrm>
            <a:off x="6217920" y="1324610"/>
            <a:ext cx="398399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 algn="ctr">
              <a:spcBef>
                <a:spcPct val="0"/>
              </a:spcBef>
              <a:buFont typeface="Wingdings" panose="05000000000000000000" charset="0"/>
              <a:buChar char=""/>
            </a:pPr>
            <a:r>
              <a:rPr lang="zh-CN" altLang="en-US" sz="18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保障教育基础数据信息的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安全性</a:t>
            </a:r>
          </a:p>
        </p:txBody>
      </p:sp>
      <p:sp>
        <p:nvSpPr>
          <p:cNvPr id="61451" name="Text Box 18"/>
          <p:cNvSpPr txBox="1"/>
          <p:nvPr/>
        </p:nvSpPr>
        <p:spPr>
          <a:xfrm>
            <a:off x="7934960" y="2478405"/>
            <a:ext cx="418909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 algn="l">
              <a:spcBef>
                <a:spcPct val="0"/>
              </a:spcBef>
              <a:buFont typeface="Wingdings" panose="05000000000000000000" charset="0"/>
              <a:buChar char=""/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决策辅助</a:t>
            </a:r>
          </a:p>
          <a:p>
            <a:pPr marL="0" lvl="0" indent="0" algn="l">
              <a:spcBef>
                <a:spcPct val="0"/>
              </a:spcBef>
              <a:buFont typeface="Wingdings" panose="05000000000000000000" charset="0"/>
              <a:buNone/>
            </a:pPr>
            <a:r>
              <a:rPr lang="zh-CN" altLang="en-US" sz="16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      支持教育宏观决策、加强教育监管、提高各级教育行政部门和学校的管理水平、全面提升教育公共服务能力具有不可或缺的重要作用</a:t>
            </a:r>
          </a:p>
        </p:txBody>
      </p:sp>
      <p:sp>
        <p:nvSpPr>
          <p:cNvPr id="61452" name="Text Box 19"/>
          <p:cNvSpPr txBox="1"/>
          <p:nvPr/>
        </p:nvSpPr>
        <p:spPr>
          <a:xfrm>
            <a:off x="157480" y="4205605"/>
            <a:ext cx="3742055" cy="6756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 algn="l">
              <a:spcBef>
                <a:spcPct val="0"/>
              </a:spcBef>
              <a:buFont typeface="Wingdings" panose="05000000000000000000" charset="0"/>
              <a:buChar char=""/>
            </a:pPr>
            <a:r>
              <a:rPr lang="zh-CN" altLang="en-US" sz="18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通过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大数据分析</a:t>
            </a:r>
            <a:r>
              <a:rPr lang="zh-CN" altLang="en-US" sz="18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，整合产学研一条龙，指导县域教育发展方向</a:t>
            </a:r>
          </a:p>
        </p:txBody>
      </p:sp>
      <p:sp>
        <p:nvSpPr>
          <p:cNvPr id="61453" name="Text Box 20"/>
          <p:cNvSpPr txBox="1"/>
          <p:nvPr/>
        </p:nvSpPr>
        <p:spPr>
          <a:xfrm>
            <a:off x="7946390" y="4241800"/>
            <a:ext cx="371665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 algn="ctr">
              <a:spcBef>
                <a:spcPct val="0"/>
              </a:spcBef>
              <a:buFont typeface="Wingdings" panose="05000000000000000000" charset="0"/>
              <a:buChar char=""/>
            </a:pPr>
            <a:r>
              <a:rPr lang="zh-CN" altLang="en-US" sz="18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建立川西北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县域基础教育高地</a:t>
            </a:r>
          </a:p>
        </p:txBody>
      </p:sp>
      <p:sp>
        <p:nvSpPr>
          <p:cNvPr id="713749" name="Oval 21"/>
          <p:cNvSpPr>
            <a:spLocks noChangeArrowheads="1"/>
          </p:cNvSpPr>
          <p:nvPr/>
        </p:nvSpPr>
        <p:spPr bwMode="gray">
          <a:xfrm rot="18227093">
            <a:off x="5772785" y="4816475"/>
            <a:ext cx="122238" cy="128588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3750" name="Oval 22"/>
          <p:cNvSpPr>
            <a:spLocks noChangeArrowheads="1"/>
          </p:cNvSpPr>
          <p:nvPr/>
        </p:nvSpPr>
        <p:spPr bwMode="gray">
          <a:xfrm rot="18227093">
            <a:off x="5766435" y="5081588"/>
            <a:ext cx="134938" cy="106363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56" name="Text Box 23"/>
          <p:cNvSpPr txBox="1"/>
          <p:nvPr/>
        </p:nvSpPr>
        <p:spPr>
          <a:xfrm>
            <a:off x="1948180" y="5648325"/>
            <a:ext cx="365696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 algn="ctr">
              <a:spcBef>
                <a:spcPct val="0"/>
              </a:spcBef>
              <a:buFont typeface="Wingdings" panose="05000000000000000000" charset="0"/>
              <a:buChar char=""/>
            </a:pPr>
            <a:r>
              <a:rPr lang="zh-CN" altLang="en-US" sz="18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推动教育及相关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产业</a:t>
            </a:r>
            <a:r>
              <a:rPr lang="zh-CN" altLang="en-US" sz="18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快速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发展</a:t>
            </a:r>
            <a:endParaRPr lang="zh-CN" altLang="en-US" sz="1800" b="1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1457" name="Group 24"/>
          <p:cNvGrpSpPr/>
          <p:nvPr/>
        </p:nvGrpSpPr>
        <p:grpSpPr>
          <a:xfrm>
            <a:off x="5474335" y="1436688"/>
            <a:ext cx="631825" cy="649287"/>
            <a:chOff x="3938" y="1968"/>
            <a:chExt cx="430" cy="437"/>
          </a:xfrm>
        </p:grpSpPr>
        <p:grpSp>
          <p:nvGrpSpPr>
            <p:cNvPr id="61486" name="Group 25"/>
            <p:cNvGrpSpPr/>
            <p:nvPr/>
          </p:nvGrpSpPr>
          <p:grpSpPr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713754" name="Oval 2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235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1489" name="Freeform 27"/>
              <p:cNvSpPr/>
              <p:nvPr/>
            </p:nvSpPr>
            <p:spPr>
              <a:xfrm>
                <a:off x="2208" y="1948"/>
                <a:ext cx="1296" cy="634"/>
              </a:xfrm>
              <a:custGeom>
                <a:avLst/>
                <a:gdLst>
                  <a:gd name="txL" fmla="*/ 0 w 1321"/>
                  <a:gd name="txT" fmla="*/ 0 h 712"/>
                  <a:gd name="txR" fmla="*/ 1321 w 1321"/>
                  <a:gd name="txB" fmla="*/ 712 h 712"/>
                </a:gdLst>
                <a:ahLst/>
                <a:cxnLst>
                  <a:cxn ang="0">
                    <a:pos x="958" y="62"/>
                  </a:cxn>
                  <a:cxn ang="0">
                    <a:pos x="970" y="69"/>
                  </a:cxn>
                  <a:cxn ang="0">
                    <a:pos x="973" y="75"/>
                  </a:cxn>
                  <a:cxn ang="0">
                    <a:pos x="968" y="81"/>
                  </a:cxn>
                  <a:cxn ang="0">
                    <a:pos x="956" y="85"/>
                  </a:cxn>
                  <a:cxn ang="0">
                    <a:pos x="937" y="91"/>
                  </a:cxn>
                  <a:cxn ang="0">
                    <a:pos x="912" y="94"/>
                  </a:cxn>
                  <a:cxn ang="0">
                    <a:pos x="881" y="98"/>
                  </a:cxn>
                  <a:cxn ang="0">
                    <a:pos x="845" y="102"/>
                  </a:cxn>
                  <a:cxn ang="0">
                    <a:pos x="804" y="105"/>
                  </a:cxn>
                  <a:cxn ang="0">
                    <a:pos x="759" y="106"/>
                  </a:cxn>
                  <a:cxn ang="0">
                    <a:pos x="712" y="107"/>
                  </a:cxn>
                  <a:cxn ang="0">
                    <a:pos x="660" y="110"/>
                  </a:cxn>
                  <a:cxn ang="0">
                    <a:pos x="607" y="111"/>
                  </a:cxn>
                  <a:cxn ang="0">
                    <a:pos x="586" y="112"/>
                  </a:cxn>
                  <a:cxn ang="0">
                    <a:pos x="351" y="112"/>
                  </a:cxn>
                  <a:cxn ang="0">
                    <a:pos x="347" y="112"/>
                  </a:cxn>
                  <a:cxn ang="0">
                    <a:pos x="301" y="111"/>
                  </a:cxn>
                  <a:cxn ang="0">
                    <a:pos x="257" y="110"/>
                  </a:cxn>
                  <a:cxn ang="0">
                    <a:pos x="215" y="109"/>
                  </a:cxn>
                  <a:cxn ang="0">
                    <a:pos x="174" y="106"/>
                  </a:cxn>
                  <a:cxn ang="0">
                    <a:pos x="137" y="106"/>
                  </a:cxn>
                  <a:cxn ang="0">
                    <a:pos x="106" y="103"/>
                  </a:cxn>
                  <a:cxn ang="0">
                    <a:pos x="74" y="101"/>
                  </a:cxn>
                  <a:cxn ang="0">
                    <a:pos x="51" y="99"/>
                  </a:cxn>
                  <a:cxn ang="0">
                    <a:pos x="26" y="94"/>
                  </a:cxn>
                  <a:cxn ang="0">
                    <a:pos x="18" y="91"/>
                  </a:cxn>
                  <a:cxn ang="0">
                    <a:pos x="6" y="87"/>
                  </a:cxn>
                  <a:cxn ang="0">
                    <a:pos x="0" y="82"/>
                  </a:cxn>
                  <a:cxn ang="0">
                    <a:pos x="0" y="81"/>
                  </a:cxn>
                  <a:cxn ang="0">
                    <a:pos x="4" y="75"/>
                  </a:cxn>
                  <a:cxn ang="0">
                    <a:pos x="16" y="69"/>
                  </a:cxn>
                  <a:cxn ang="0">
                    <a:pos x="35" y="58"/>
                  </a:cxn>
                  <a:cxn ang="0">
                    <a:pos x="70" y="47"/>
                  </a:cxn>
                  <a:cxn ang="0">
                    <a:pos x="110" y="37"/>
                  </a:cxn>
                  <a:cxn ang="0">
                    <a:pos x="151" y="27"/>
                  </a:cxn>
                  <a:cxn ang="0">
                    <a:pos x="199" y="19"/>
                  </a:cxn>
                  <a:cxn ang="0">
                    <a:pos x="252" y="12"/>
                  </a:cxn>
                  <a:cxn ang="0">
                    <a:pos x="306" y="7"/>
                  </a:cxn>
                  <a:cxn ang="0">
                    <a:pos x="367" y="4"/>
                  </a:cxn>
                  <a:cxn ang="0">
                    <a:pos x="428" y="4"/>
                  </a:cxn>
                  <a:cxn ang="0">
                    <a:pos x="492" y="0"/>
                  </a:cxn>
                  <a:cxn ang="0">
                    <a:pos x="492" y="0"/>
                  </a:cxn>
                  <a:cxn ang="0">
                    <a:pos x="559" y="4"/>
                  </a:cxn>
                  <a:cxn ang="0">
                    <a:pos x="624" y="4"/>
                  </a:cxn>
                  <a:cxn ang="0">
                    <a:pos x="687" y="8"/>
                  </a:cxn>
                  <a:cxn ang="0">
                    <a:pos x="745" y="14"/>
                  </a:cxn>
                  <a:cxn ang="0">
                    <a:pos x="797" y="21"/>
                  </a:cxn>
                  <a:cxn ang="0">
                    <a:pos x="846" y="30"/>
                  </a:cxn>
                  <a:cxn ang="0">
                    <a:pos x="890" y="40"/>
                  </a:cxn>
                  <a:cxn ang="0">
                    <a:pos x="927" y="51"/>
                  </a:cxn>
                  <a:cxn ang="0">
                    <a:pos x="958" y="62"/>
                  </a:cxn>
                  <a:cxn ang="0">
                    <a:pos x="958" y="62"/>
                  </a:cxn>
                </a:cxnLst>
                <a:rect l="txL" t="txT" r="txR" b="tx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100000">
                    <a:schemeClr val="hlink">
                      <a:alpha val="100000"/>
                    </a:schemeClr>
                  </a:gs>
                </a:gsLst>
                <a:lin ang="54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13756" name="Text Box 28"/>
            <p:cNvSpPr txBox="1">
              <a:spLocks noChangeArrowheads="1"/>
            </p:cNvSpPr>
            <p:nvPr/>
          </p:nvSpPr>
          <p:spPr bwMode="gray">
            <a:xfrm>
              <a:off x="4006" y="2028"/>
              <a:ext cx="286" cy="30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+mn-cs"/>
                </a:rPr>
                <a:t>A</a:t>
              </a:r>
            </a:p>
          </p:txBody>
        </p:sp>
      </p:grpSp>
      <p:grpSp>
        <p:nvGrpSpPr>
          <p:cNvPr id="61458" name="Group 29"/>
          <p:cNvGrpSpPr/>
          <p:nvPr/>
        </p:nvGrpSpPr>
        <p:grpSpPr>
          <a:xfrm>
            <a:off x="3899535" y="2528888"/>
            <a:ext cx="631825" cy="649287"/>
            <a:chOff x="3938" y="1968"/>
            <a:chExt cx="430" cy="437"/>
          </a:xfrm>
        </p:grpSpPr>
        <p:grpSp>
          <p:nvGrpSpPr>
            <p:cNvPr id="61482" name="Group 30"/>
            <p:cNvGrpSpPr/>
            <p:nvPr/>
          </p:nvGrpSpPr>
          <p:grpSpPr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713759" name="Oval 3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235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1485" name="Freeform 32"/>
              <p:cNvSpPr/>
              <p:nvPr/>
            </p:nvSpPr>
            <p:spPr>
              <a:xfrm>
                <a:off x="2208" y="1948"/>
                <a:ext cx="1296" cy="634"/>
              </a:xfrm>
              <a:custGeom>
                <a:avLst/>
                <a:gdLst>
                  <a:gd name="txL" fmla="*/ 0 w 1321"/>
                  <a:gd name="txT" fmla="*/ 0 h 712"/>
                  <a:gd name="txR" fmla="*/ 1321 w 1321"/>
                  <a:gd name="txB" fmla="*/ 712 h 712"/>
                </a:gdLst>
                <a:ahLst/>
                <a:cxnLst>
                  <a:cxn ang="0">
                    <a:pos x="958" y="62"/>
                  </a:cxn>
                  <a:cxn ang="0">
                    <a:pos x="970" y="69"/>
                  </a:cxn>
                  <a:cxn ang="0">
                    <a:pos x="973" y="75"/>
                  </a:cxn>
                  <a:cxn ang="0">
                    <a:pos x="968" y="81"/>
                  </a:cxn>
                  <a:cxn ang="0">
                    <a:pos x="956" y="85"/>
                  </a:cxn>
                  <a:cxn ang="0">
                    <a:pos x="937" y="91"/>
                  </a:cxn>
                  <a:cxn ang="0">
                    <a:pos x="912" y="94"/>
                  </a:cxn>
                  <a:cxn ang="0">
                    <a:pos x="881" y="98"/>
                  </a:cxn>
                  <a:cxn ang="0">
                    <a:pos x="845" y="102"/>
                  </a:cxn>
                  <a:cxn ang="0">
                    <a:pos x="804" y="105"/>
                  </a:cxn>
                  <a:cxn ang="0">
                    <a:pos x="759" y="106"/>
                  </a:cxn>
                  <a:cxn ang="0">
                    <a:pos x="712" y="107"/>
                  </a:cxn>
                  <a:cxn ang="0">
                    <a:pos x="660" y="110"/>
                  </a:cxn>
                  <a:cxn ang="0">
                    <a:pos x="607" y="111"/>
                  </a:cxn>
                  <a:cxn ang="0">
                    <a:pos x="586" y="112"/>
                  </a:cxn>
                  <a:cxn ang="0">
                    <a:pos x="351" y="112"/>
                  </a:cxn>
                  <a:cxn ang="0">
                    <a:pos x="347" y="112"/>
                  </a:cxn>
                  <a:cxn ang="0">
                    <a:pos x="301" y="111"/>
                  </a:cxn>
                  <a:cxn ang="0">
                    <a:pos x="257" y="110"/>
                  </a:cxn>
                  <a:cxn ang="0">
                    <a:pos x="215" y="109"/>
                  </a:cxn>
                  <a:cxn ang="0">
                    <a:pos x="174" y="106"/>
                  </a:cxn>
                  <a:cxn ang="0">
                    <a:pos x="137" y="106"/>
                  </a:cxn>
                  <a:cxn ang="0">
                    <a:pos x="106" y="103"/>
                  </a:cxn>
                  <a:cxn ang="0">
                    <a:pos x="74" y="101"/>
                  </a:cxn>
                  <a:cxn ang="0">
                    <a:pos x="51" y="99"/>
                  </a:cxn>
                  <a:cxn ang="0">
                    <a:pos x="26" y="94"/>
                  </a:cxn>
                  <a:cxn ang="0">
                    <a:pos x="18" y="91"/>
                  </a:cxn>
                  <a:cxn ang="0">
                    <a:pos x="6" y="87"/>
                  </a:cxn>
                  <a:cxn ang="0">
                    <a:pos x="0" y="82"/>
                  </a:cxn>
                  <a:cxn ang="0">
                    <a:pos x="0" y="81"/>
                  </a:cxn>
                  <a:cxn ang="0">
                    <a:pos x="4" y="75"/>
                  </a:cxn>
                  <a:cxn ang="0">
                    <a:pos x="16" y="69"/>
                  </a:cxn>
                  <a:cxn ang="0">
                    <a:pos x="35" y="58"/>
                  </a:cxn>
                  <a:cxn ang="0">
                    <a:pos x="70" y="47"/>
                  </a:cxn>
                  <a:cxn ang="0">
                    <a:pos x="110" y="37"/>
                  </a:cxn>
                  <a:cxn ang="0">
                    <a:pos x="151" y="27"/>
                  </a:cxn>
                  <a:cxn ang="0">
                    <a:pos x="199" y="19"/>
                  </a:cxn>
                  <a:cxn ang="0">
                    <a:pos x="252" y="12"/>
                  </a:cxn>
                  <a:cxn ang="0">
                    <a:pos x="306" y="7"/>
                  </a:cxn>
                  <a:cxn ang="0">
                    <a:pos x="367" y="4"/>
                  </a:cxn>
                  <a:cxn ang="0">
                    <a:pos x="428" y="4"/>
                  </a:cxn>
                  <a:cxn ang="0">
                    <a:pos x="492" y="0"/>
                  </a:cxn>
                  <a:cxn ang="0">
                    <a:pos x="492" y="0"/>
                  </a:cxn>
                  <a:cxn ang="0">
                    <a:pos x="559" y="4"/>
                  </a:cxn>
                  <a:cxn ang="0">
                    <a:pos x="624" y="4"/>
                  </a:cxn>
                  <a:cxn ang="0">
                    <a:pos x="687" y="8"/>
                  </a:cxn>
                  <a:cxn ang="0">
                    <a:pos x="745" y="14"/>
                  </a:cxn>
                  <a:cxn ang="0">
                    <a:pos x="797" y="21"/>
                  </a:cxn>
                  <a:cxn ang="0">
                    <a:pos x="846" y="30"/>
                  </a:cxn>
                  <a:cxn ang="0">
                    <a:pos x="890" y="40"/>
                  </a:cxn>
                  <a:cxn ang="0">
                    <a:pos x="927" y="51"/>
                  </a:cxn>
                  <a:cxn ang="0">
                    <a:pos x="958" y="62"/>
                  </a:cxn>
                  <a:cxn ang="0">
                    <a:pos x="958" y="62"/>
                  </a:cxn>
                </a:cxnLst>
                <a:rect l="txL" t="txT" r="txR" b="tx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100000">
                    <a:schemeClr val="hlink">
                      <a:alpha val="100000"/>
                    </a:schemeClr>
                  </a:gs>
                </a:gsLst>
                <a:lin ang="54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13761" name="Text Box 33"/>
            <p:cNvSpPr txBox="1">
              <a:spLocks noChangeArrowheads="1"/>
            </p:cNvSpPr>
            <p:nvPr/>
          </p:nvSpPr>
          <p:spPr bwMode="gray">
            <a:xfrm>
              <a:off x="4018" y="2028"/>
              <a:ext cx="260" cy="30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+mn-cs"/>
                </a:rPr>
                <a:t>F</a:t>
              </a:r>
            </a:p>
          </p:txBody>
        </p:sp>
      </p:grpSp>
      <p:grpSp>
        <p:nvGrpSpPr>
          <p:cNvPr id="61459" name="Group 34"/>
          <p:cNvGrpSpPr/>
          <p:nvPr/>
        </p:nvGrpSpPr>
        <p:grpSpPr>
          <a:xfrm>
            <a:off x="3772535" y="4116388"/>
            <a:ext cx="631825" cy="649287"/>
            <a:chOff x="3938" y="1968"/>
            <a:chExt cx="430" cy="437"/>
          </a:xfrm>
        </p:grpSpPr>
        <p:grpSp>
          <p:nvGrpSpPr>
            <p:cNvPr id="61478" name="Group 35"/>
            <p:cNvGrpSpPr/>
            <p:nvPr/>
          </p:nvGrpSpPr>
          <p:grpSpPr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713764" name="Oval 3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235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1481" name="Freeform 37"/>
              <p:cNvSpPr/>
              <p:nvPr/>
            </p:nvSpPr>
            <p:spPr>
              <a:xfrm>
                <a:off x="2208" y="1948"/>
                <a:ext cx="1296" cy="634"/>
              </a:xfrm>
              <a:custGeom>
                <a:avLst/>
                <a:gdLst>
                  <a:gd name="txL" fmla="*/ 0 w 1321"/>
                  <a:gd name="txT" fmla="*/ 0 h 712"/>
                  <a:gd name="txR" fmla="*/ 1321 w 1321"/>
                  <a:gd name="txB" fmla="*/ 712 h 712"/>
                </a:gdLst>
                <a:ahLst/>
                <a:cxnLst>
                  <a:cxn ang="0">
                    <a:pos x="958" y="62"/>
                  </a:cxn>
                  <a:cxn ang="0">
                    <a:pos x="970" y="69"/>
                  </a:cxn>
                  <a:cxn ang="0">
                    <a:pos x="973" y="75"/>
                  </a:cxn>
                  <a:cxn ang="0">
                    <a:pos x="968" y="81"/>
                  </a:cxn>
                  <a:cxn ang="0">
                    <a:pos x="956" y="85"/>
                  </a:cxn>
                  <a:cxn ang="0">
                    <a:pos x="937" y="91"/>
                  </a:cxn>
                  <a:cxn ang="0">
                    <a:pos x="912" y="94"/>
                  </a:cxn>
                  <a:cxn ang="0">
                    <a:pos x="881" y="98"/>
                  </a:cxn>
                  <a:cxn ang="0">
                    <a:pos x="845" y="102"/>
                  </a:cxn>
                  <a:cxn ang="0">
                    <a:pos x="804" y="105"/>
                  </a:cxn>
                  <a:cxn ang="0">
                    <a:pos x="759" y="106"/>
                  </a:cxn>
                  <a:cxn ang="0">
                    <a:pos x="712" y="107"/>
                  </a:cxn>
                  <a:cxn ang="0">
                    <a:pos x="660" y="110"/>
                  </a:cxn>
                  <a:cxn ang="0">
                    <a:pos x="607" y="111"/>
                  </a:cxn>
                  <a:cxn ang="0">
                    <a:pos x="586" y="112"/>
                  </a:cxn>
                  <a:cxn ang="0">
                    <a:pos x="351" y="112"/>
                  </a:cxn>
                  <a:cxn ang="0">
                    <a:pos x="347" y="112"/>
                  </a:cxn>
                  <a:cxn ang="0">
                    <a:pos x="301" y="111"/>
                  </a:cxn>
                  <a:cxn ang="0">
                    <a:pos x="257" y="110"/>
                  </a:cxn>
                  <a:cxn ang="0">
                    <a:pos x="215" y="109"/>
                  </a:cxn>
                  <a:cxn ang="0">
                    <a:pos x="174" y="106"/>
                  </a:cxn>
                  <a:cxn ang="0">
                    <a:pos x="137" y="106"/>
                  </a:cxn>
                  <a:cxn ang="0">
                    <a:pos x="106" y="103"/>
                  </a:cxn>
                  <a:cxn ang="0">
                    <a:pos x="74" y="101"/>
                  </a:cxn>
                  <a:cxn ang="0">
                    <a:pos x="51" y="99"/>
                  </a:cxn>
                  <a:cxn ang="0">
                    <a:pos x="26" y="94"/>
                  </a:cxn>
                  <a:cxn ang="0">
                    <a:pos x="18" y="91"/>
                  </a:cxn>
                  <a:cxn ang="0">
                    <a:pos x="6" y="87"/>
                  </a:cxn>
                  <a:cxn ang="0">
                    <a:pos x="0" y="82"/>
                  </a:cxn>
                  <a:cxn ang="0">
                    <a:pos x="0" y="81"/>
                  </a:cxn>
                  <a:cxn ang="0">
                    <a:pos x="4" y="75"/>
                  </a:cxn>
                  <a:cxn ang="0">
                    <a:pos x="16" y="69"/>
                  </a:cxn>
                  <a:cxn ang="0">
                    <a:pos x="35" y="58"/>
                  </a:cxn>
                  <a:cxn ang="0">
                    <a:pos x="70" y="47"/>
                  </a:cxn>
                  <a:cxn ang="0">
                    <a:pos x="110" y="37"/>
                  </a:cxn>
                  <a:cxn ang="0">
                    <a:pos x="151" y="27"/>
                  </a:cxn>
                  <a:cxn ang="0">
                    <a:pos x="199" y="19"/>
                  </a:cxn>
                  <a:cxn ang="0">
                    <a:pos x="252" y="12"/>
                  </a:cxn>
                  <a:cxn ang="0">
                    <a:pos x="306" y="7"/>
                  </a:cxn>
                  <a:cxn ang="0">
                    <a:pos x="367" y="4"/>
                  </a:cxn>
                  <a:cxn ang="0">
                    <a:pos x="428" y="4"/>
                  </a:cxn>
                  <a:cxn ang="0">
                    <a:pos x="492" y="0"/>
                  </a:cxn>
                  <a:cxn ang="0">
                    <a:pos x="492" y="0"/>
                  </a:cxn>
                  <a:cxn ang="0">
                    <a:pos x="559" y="4"/>
                  </a:cxn>
                  <a:cxn ang="0">
                    <a:pos x="624" y="4"/>
                  </a:cxn>
                  <a:cxn ang="0">
                    <a:pos x="687" y="8"/>
                  </a:cxn>
                  <a:cxn ang="0">
                    <a:pos x="745" y="14"/>
                  </a:cxn>
                  <a:cxn ang="0">
                    <a:pos x="797" y="21"/>
                  </a:cxn>
                  <a:cxn ang="0">
                    <a:pos x="846" y="30"/>
                  </a:cxn>
                  <a:cxn ang="0">
                    <a:pos x="890" y="40"/>
                  </a:cxn>
                  <a:cxn ang="0">
                    <a:pos x="927" y="51"/>
                  </a:cxn>
                  <a:cxn ang="0">
                    <a:pos x="958" y="62"/>
                  </a:cxn>
                  <a:cxn ang="0">
                    <a:pos x="958" y="62"/>
                  </a:cxn>
                </a:cxnLst>
                <a:rect l="txL" t="txT" r="txR" b="tx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100000">
                    <a:schemeClr val="hlink">
                      <a:alpha val="100000"/>
                    </a:schemeClr>
                  </a:gs>
                </a:gsLst>
                <a:lin ang="54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13766" name="Text Box 38"/>
            <p:cNvSpPr txBox="1">
              <a:spLocks noChangeArrowheads="1"/>
            </p:cNvSpPr>
            <p:nvPr/>
          </p:nvSpPr>
          <p:spPr bwMode="gray">
            <a:xfrm>
              <a:off x="4015" y="2028"/>
              <a:ext cx="267" cy="30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+mn-cs"/>
                </a:rPr>
                <a:t>E</a:t>
              </a:r>
            </a:p>
          </p:txBody>
        </p:sp>
      </p:grpSp>
      <p:grpSp>
        <p:nvGrpSpPr>
          <p:cNvPr id="61460" name="Group 39"/>
          <p:cNvGrpSpPr/>
          <p:nvPr/>
        </p:nvGrpSpPr>
        <p:grpSpPr>
          <a:xfrm>
            <a:off x="5512435" y="5259388"/>
            <a:ext cx="631825" cy="649287"/>
            <a:chOff x="3938" y="1968"/>
            <a:chExt cx="430" cy="437"/>
          </a:xfrm>
        </p:grpSpPr>
        <p:grpSp>
          <p:nvGrpSpPr>
            <p:cNvPr id="61474" name="Group 40"/>
            <p:cNvGrpSpPr/>
            <p:nvPr/>
          </p:nvGrpSpPr>
          <p:grpSpPr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713769" name="Oval 4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235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1477" name="Freeform 42"/>
              <p:cNvSpPr/>
              <p:nvPr/>
            </p:nvSpPr>
            <p:spPr>
              <a:xfrm>
                <a:off x="2208" y="1948"/>
                <a:ext cx="1296" cy="634"/>
              </a:xfrm>
              <a:custGeom>
                <a:avLst/>
                <a:gdLst>
                  <a:gd name="txL" fmla="*/ 0 w 1321"/>
                  <a:gd name="txT" fmla="*/ 0 h 712"/>
                  <a:gd name="txR" fmla="*/ 1321 w 1321"/>
                  <a:gd name="txB" fmla="*/ 712 h 712"/>
                </a:gdLst>
                <a:ahLst/>
                <a:cxnLst>
                  <a:cxn ang="0">
                    <a:pos x="958" y="62"/>
                  </a:cxn>
                  <a:cxn ang="0">
                    <a:pos x="970" y="69"/>
                  </a:cxn>
                  <a:cxn ang="0">
                    <a:pos x="973" y="75"/>
                  </a:cxn>
                  <a:cxn ang="0">
                    <a:pos x="968" y="81"/>
                  </a:cxn>
                  <a:cxn ang="0">
                    <a:pos x="956" y="85"/>
                  </a:cxn>
                  <a:cxn ang="0">
                    <a:pos x="937" y="91"/>
                  </a:cxn>
                  <a:cxn ang="0">
                    <a:pos x="912" y="94"/>
                  </a:cxn>
                  <a:cxn ang="0">
                    <a:pos x="881" y="98"/>
                  </a:cxn>
                  <a:cxn ang="0">
                    <a:pos x="845" y="102"/>
                  </a:cxn>
                  <a:cxn ang="0">
                    <a:pos x="804" y="105"/>
                  </a:cxn>
                  <a:cxn ang="0">
                    <a:pos x="759" y="106"/>
                  </a:cxn>
                  <a:cxn ang="0">
                    <a:pos x="712" y="107"/>
                  </a:cxn>
                  <a:cxn ang="0">
                    <a:pos x="660" y="110"/>
                  </a:cxn>
                  <a:cxn ang="0">
                    <a:pos x="607" y="111"/>
                  </a:cxn>
                  <a:cxn ang="0">
                    <a:pos x="586" y="112"/>
                  </a:cxn>
                  <a:cxn ang="0">
                    <a:pos x="351" y="112"/>
                  </a:cxn>
                  <a:cxn ang="0">
                    <a:pos x="347" y="112"/>
                  </a:cxn>
                  <a:cxn ang="0">
                    <a:pos x="301" y="111"/>
                  </a:cxn>
                  <a:cxn ang="0">
                    <a:pos x="257" y="110"/>
                  </a:cxn>
                  <a:cxn ang="0">
                    <a:pos x="215" y="109"/>
                  </a:cxn>
                  <a:cxn ang="0">
                    <a:pos x="174" y="106"/>
                  </a:cxn>
                  <a:cxn ang="0">
                    <a:pos x="137" y="106"/>
                  </a:cxn>
                  <a:cxn ang="0">
                    <a:pos x="106" y="103"/>
                  </a:cxn>
                  <a:cxn ang="0">
                    <a:pos x="74" y="101"/>
                  </a:cxn>
                  <a:cxn ang="0">
                    <a:pos x="51" y="99"/>
                  </a:cxn>
                  <a:cxn ang="0">
                    <a:pos x="26" y="94"/>
                  </a:cxn>
                  <a:cxn ang="0">
                    <a:pos x="18" y="91"/>
                  </a:cxn>
                  <a:cxn ang="0">
                    <a:pos x="6" y="87"/>
                  </a:cxn>
                  <a:cxn ang="0">
                    <a:pos x="0" y="82"/>
                  </a:cxn>
                  <a:cxn ang="0">
                    <a:pos x="0" y="81"/>
                  </a:cxn>
                  <a:cxn ang="0">
                    <a:pos x="4" y="75"/>
                  </a:cxn>
                  <a:cxn ang="0">
                    <a:pos x="16" y="69"/>
                  </a:cxn>
                  <a:cxn ang="0">
                    <a:pos x="35" y="58"/>
                  </a:cxn>
                  <a:cxn ang="0">
                    <a:pos x="70" y="47"/>
                  </a:cxn>
                  <a:cxn ang="0">
                    <a:pos x="110" y="37"/>
                  </a:cxn>
                  <a:cxn ang="0">
                    <a:pos x="151" y="27"/>
                  </a:cxn>
                  <a:cxn ang="0">
                    <a:pos x="199" y="19"/>
                  </a:cxn>
                  <a:cxn ang="0">
                    <a:pos x="252" y="12"/>
                  </a:cxn>
                  <a:cxn ang="0">
                    <a:pos x="306" y="7"/>
                  </a:cxn>
                  <a:cxn ang="0">
                    <a:pos x="367" y="4"/>
                  </a:cxn>
                  <a:cxn ang="0">
                    <a:pos x="428" y="4"/>
                  </a:cxn>
                  <a:cxn ang="0">
                    <a:pos x="492" y="0"/>
                  </a:cxn>
                  <a:cxn ang="0">
                    <a:pos x="492" y="0"/>
                  </a:cxn>
                  <a:cxn ang="0">
                    <a:pos x="559" y="4"/>
                  </a:cxn>
                  <a:cxn ang="0">
                    <a:pos x="624" y="4"/>
                  </a:cxn>
                  <a:cxn ang="0">
                    <a:pos x="687" y="8"/>
                  </a:cxn>
                  <a:cxn ang="0">
                    <a:pos x="745" y="14"/>
                  </a:cxn>
                  <a:cxn ang="0">
                    <a:pos x="797" y="21"/>
                  </a:cxn>
                  <a:cxn ang="0">
                    <a:pos x="846" y="30"/>
                  </a:cxn>
                  <a:cxn ang="0">
                    <a:pos x="890" y="40"/>
                  </a:cxn>
                  <a:cxn ang="0">
                    <a:pos x="927" y="51"/>
                  </a:cxn>
                  <a:cxn ang="0">
                    <a:pos x="958" y="62"/>
                  </a:cxn>
                  <a:cxn ang="0">
                    <a:pos x="958" y="62"/>
                  </a:cxn>
                </a:cxnLst>
                <a:rect l="txL" t="txT" r="txR" b="tx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100000">
                    <a:schemeClr val="hlink">
                      <a:alpha val="100000"/>
                    </a:schemeClr>
                  </a:gs>
                </a:gsLst>
                <a:lin ang="54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13771" name="Text Box 43"/>
            <p:cNvSpPr txBox="1">
              <a:spLocks noChangeArrowheads="1"/>
            </p:cNvSpPr>
            <p:nvPr/>
          </p:nvSpPr>
          <p:spPr bwMode="gray">
            <a:xfrm>
              <a:off x="4001" y="2028"/>
              <a:ext cx="297" cy="30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+mn-cs"/>
                </a:rPr>
                <a:t>D</a:t>
              </a:r>
            </a:p>
          </p:txBody>
        </p:sp>
      </p:grpSp>
      <p:grpSp>
        <p:nvGrpSpPr>
          <p:cNvPr id="61461" name="Group 44"/>
          <p:cNvGrpSpPr/>
          <p:nvPr/>
        </p:nvGrpSpPr>
        <p:grpSpPr>
          <a:xfrm>
            <a:off x="7303135" y="4116388"/>
            <a:ext cx="631825" cy="649287"/>
            <a:chOff x="3938" y="1968"/>
            <a:chExt cx="430" cy="437"/>
          </a:xfrm>
        </p:grpSpPr>
        <p:grpSp>
          <p:nvGrpSpPr>
            <p:cNvPr id="61470" name="Group 45"/>
            <p:cNvGrpSpPr/>
            <p:nvPr/>
          </p:nvGrpSpPr>
          <p:grpSpPr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713774" name="Oval 4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235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1473" name="Freeform 47"/>
              <p:cNvSpPr/>
              <p:nvPr/>
            </p:nvSpPr>
            <p:spPr>
              <a:xfrm>
                <a:off x="2208" y="1948"/>
                <a:ext cx="1296" cy="634"/>
              </a:xfrm>
              <a:custGeom>
                <a:avLst/>
                <a:gdLst>
                  <a:gd name="txL" fmla="*/ 0 w 1321"/>
                  <a:gd name="txT" fmla="*/ 0 h 712"/>
                  <a:gd name="txR" fmla="*/ 1321 w 1321"/>
                  <a:gd name="txB" fmla="*/ 712 h 712"/>
                </a:gdLst>
                <a:ahLst/>
                <a:cxnLst>
                  <a:cxn ang="0">
                    <a:pos x="958" y="62"/>
                  </a:cxn>
                  <a:cxn ang="0">
                    <a:pos x="970" y="69"/>
                  </a:cxn>
                  <a:cxn ang="0">
                    <a:pos x="973" y="75"/>
                  </a:cxn>
                  <a:cxn ang="0">
                    <a:pos x="968" y="81"/>
                  </a:cxn>
                  <a:cxn ang="0">
                    <a:pos x="956" y="85"/>
                  </a:cxn>
                  <a:cxn ang="0">
                    <a:pos x="937" y="91"/>
                  </a:cxn>
                  <a:cxn ang="0">
                    <a:pos x="912" y="94"/>
                  </a:cxn>
                  <a:cxn ang="0">
                    <a:pos x="881" y="98"/>
                  </a:cxn>
                  <a:cxn ang="0">
                    <a:pos x="845" y="102"/>
                  </a:cxn>
                  <a:cxn ang="0">
                    <a:pos x="804" y="105"/>
                  </a:cxn>
                  <a:cxn ang="0">
                    <a:pos x="759" y="106"/>
                  </a:cxn>
                  <a:cxn ang="0">
                    <a:pos x="712" y="107"/>
                  </a:cxn>
                  <a:cxn ang="0">
                    <a:pos x="660" y="110"/>
                  </a:cxn>
                  <a:cxn ang="0">
                    <a:pos x="607" y="111"/>
                  </a:cxn>
                  <a:cxn ang="0">
                    <a:pos x="586" y="112"/>
                  </a:cxn>
                  <a:cxn ang="0">
                    <a:pos x="351" y="112"/>
                  </a:cxn>
                  <a:cxn ang="0">
                    <a:pos x="347" y="112"/>
                  </a:cxn>
                  <a:cxn ang="0">
                    <a:pos x="301" y="111"/>
                  </a:cxn>
                  <a:cxn ang="0">
                    <a:pos x="257" y="110"/>
                  </a:cxn>
                  <a:cxn ang="0">
                    <a:pos x="215" y="109"/>
                  </a:cxn>
                  <a:cxn ang="0">
                    <a:pos x="174" y="106"/>
                  </a:cxn>
                  <a:cxn ang="0">
                    <a:pos x="137" y="106"/>
                  </a:cxn>
                  <a:cxn ang="0">
                    <a:pos x="106" y="103"/>
                  </a:cxn>
                  <a:cxn ang="0">
                    <a:pos x="74" y="101"/>
                  </a:cxn>
                  <a:cxn ang="0">
                    <a:pos x="51" y="99"/>
                  </a:cxn>
                  <a:cxn ang="0">
                    <a:pos x="26" y="94"/>
                  </a:cxn>
                  <a:cxn ang="0">
                    <a:pos x="18" y="91"/>
                  </a:cxn>
                  <a:cxn ang="0">
                    <a:pos x="6" y="87"/>
                  </a:cxn>
                  <a:cxn ang="0">
                    <a:pos x="0" y="82"/>
                  </a:cxn>
                  <a:cxn ang="0">
                    <a:pos x="0" y="81"/>
                  </a:cxn>
                  <a:cxn ang="0">
                    <a:pos x="4" y="75"/>
                  </a:cxn>
                  <a:cxn ang="0">
                    <a:pos x="16" y="69"/>
                  </a:cxn>
                  <a:cxn ang="0">
                    <a:pos x="35" y="58"/>
                  </a:cxn>
                  <a:cxn ang="0">
                    <a:pos x="70" y="47"/>
                  </a:cxn>
                  <a:cxn ang="0">
                    <a:pos x="110" y="37"/>
                  </a:cxn>
                  <a:cxn ang="0">
                    <a:pos x="151" y="27"/>
                  </a:cxn>
                  <a:cxn ang="0">
                    <a:pos x="199" y="19"/>
                  </a:cxn>
                  <a:cxn ang="0">
                    <a:pos x="252" y="12"/>
                  </a:cxn>
                  <a:cxn ang="0">
                    <a:pos x="306" y="7"/>
                  </a:cxn>
                  <a:cxn ang="0">
                    <a:pos x="367" y="4"/>
                  </a:cxn>
                  <a:cxn ang="0">
                    <a:pos x="428" y="4"/>
                  </a:cxn>
                  <a:cxn ang="0">
                    <a:pos x="492" y="0"/>
                  </a:cxn>
                  <a:cxn ang="0">
                    <a:pos x="492" y="0"/>
                  </a:cxn>
                  <a:cxn ang="0">
                    <a:pos x="559" y="4"/>
                  </a:cxn>
                  <a:cxn ang="0">
                    <a:pos x="624" y="4"/>
                  </a:cxn>
                  <a:cxn ang="0">
                    <a:pos x="687" y="8"/>
                  </a:cxn>
                  <a:cxn ang="0">
                    <a:pos x="745" y="14"/>
                  </a:cxn>
                  <a:cxn ang="0">
                    <a:pos x="797" y="21"/>
                  </a:cxn>
                  <a:cxn ang="0">
                    <a:pos x="846" y="30"/>
                  </a:cxn>
                  <a:cxn ang="0">
                    <a:pos x="890" y="40"/>
                  </a:cxn>
                  <a:cxn ang="0">
                    <a:pos x="927" y="51"/>
                  </a:cxn>
                  <a:cxn ang="0">
                    <a:pos x="958" y="62"/>
                  </a:cxn>
                  <a:cxn ang="0">
                    <a:pos x="958" y="62"/>
                  </a:cxn>
                </a:cxnLst>
                <a:rect l="txL" t="txT" r="txR" b="tx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100000">
                    <a:schemeClr val="hlink">
                      <a:alpha val="100000"/>
                    </a:schemeClr>
                  </a:gs>
                </a:gsLst>
                <a:lin ang="54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13776" name="Text Box 48"/>
            <p:cNvSpPr txBox="1">
              <a:spLocks noChangeArrowheads="1"/>
            </p:cNvSpPr>
            <p:nvPr/>
          </p:nvSpPr>
          <p:spPr bwMode="gray">
            <a:xfrm>
              <a:off x="4010" y="2028"/>
              <a:ext cx="276" cy="30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+mn-cs"/>
                </a:rPr>
                <a:t>C</a:t>
              </a:r>
            </a:p>
          </p:txBody>
        </p:sp>
      </p:grpSp>
      <p:sp>
        <p:nvSpPr>
          <p:cNvPr id="713777" name="Oval 49"/>
          <p:cNvSpPr>
            <a:spLocks noChangeArrowheads="1"/>
          </p:cNvSpPr>
          <p:nvPr/>
        </p:nvSpPr>
        <p:spPr bwMode="gray">
          <a:xfrm rot="18227093">
            <a:off x="6814979" y="4118769"/>
            <a:ext cx="123825" cy="128588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3778" name="Oval 50"/>
          <p:cNvSpPr>
            <a:spLocks noChangeArrowheads="1"/>
          </p:cNvSpPr>
          <p:nvPr/>
        </p:nvSpPr>
        <p:spPr bwMode="gray">
          <a:xfrm rot="18227093">
            <a:off x="7071360" y="4184650"/>
            <a:ext cx="122238" cy="128588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3779" name="Oval 51"/>
          <p:cNvSpPr>
            <a:spLocks noChangeArrowheads="1"/>
          </p:cNvSpPr>
          <p:nvPr/>
        </p:nvSpPr>
        <p:spPr bwMode="gray">
          <a:xfrm rot="18227093">
            <a:off x="6828473" y="3141663"/>
            <a:ext cx="122238" cy="128588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3780" name="Oval 52"/>
          <p:cNvSpPr>
            <a:spLocks noChangeArrowheads="1"/>
          </p:cNvSpPr>
          <p:nvPr/>
        </p:nvSpPr>
        <p:spPr bwMode="gray">
          <a:xfrm rot="18227093">
            <a:off x="7084060" y="2990850"/>
            <a:ext cx="122238" cy="128588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3781" name="Oval 53"/>
          <p:cNvSpPr>
            <a:spLocks noChangeArrowheads="1"/>
          </p:cNvSpPr>
          <p:nvPr/>
        </p:nvSpPr>
        <p:spPr bwMode="gray">
          <a:xfrm rot="18227093">
            <a:off x="5761673" y="2455863"/>
            <a:ext cx="122238" cy="128588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3782" name="Oval 54"/>
          <p:cNvSpPr>
            <a:spLocks noChangeArrowheads="1"/>
          </p:cNvSpPr>
          <p:nvPr/>
        </p:nvSpPr>
        <p:spPr bwMode="gray">
          <a:xfrm rot="18227093">
            <a:off x="5763260" y="2152650"/>
            <a:ext cx="122238" cy="128588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3783" name="Oval 55"/>
          <p:cNvSpPr>
            <a:spLocks noChangeArrowheads="1"/>
          </p:cNvSpPr>
          <p:nvPr/>
        </p:nvSpPr>
        <p:spPr bwMode="gray">
          <a:xfrm rot="18227093">
            <a:off x="4783773" y="3078163"/>
            <a:ext cx="122238" cy="128588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3784" name="Oval 56"/>
          <p:cNvSpPr>
            <a:spLocks noChangeArrowheads="1"/>
          </p:cNvSpPr>
          <p:nvPr/>
        </p:nvSpPr>
        <p:spPr bwMode="gray">
          <a:xfrm rot="18227093">
            <a:off x="4556760" y="2965450"/>
            <a:ext cx="122238" cy="128588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TextBox 56"/>
          <p:cNvSpPr txBox="1"/>
          <p:nvPr/>
        </p:nvSpPr>
        <p:spPr>
          <a:xfrm>
            <a:off x="3702461" y="596415"/>
            <a:ext cx="476592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必要性</a:t>
            </a:r>
          </a:p>
        </p:txBody>
      </p:sp>
      <p:sp>
        <p:nvSpPr>
          <p:cNvPr id="18" name="燕尾形 48"/>
          <p:cNvSpPr/>
          <p:nvPr/>
        </p:nvSpPr>
        <p:spPr>
          <a:xfrm>
            <a:off x="3497263" y="722630"/>
            <a:ext cx="179387" cy="188913"/>
          </a:xfrm>
          <a:prstGeom prst="chevron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marL="0" lvl="0" indent="0">
              <a:lnSpc>
                <a:spcPct val="100000"/>
              </a:lnSpc>
            </a:pPr>
            <a:endParaRPr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9" name="燕尾形 4"/>
          <p:cNvSpPr/>
          <p:nvPr/>
        </p:nvSpPr>
        <p:spPr>
          <a:xfrm>
            <a:off x="3325813" y="721043"/>
            <a:ext cx="179387" cy="190500"/>
          </a:xfrm>
          <a:prstGeom prst="chevron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0" lvl="0" indent="0">
              <a:lnSpc>
                <a:spcPct val="100000"/>
              </a:lnSpc>
            </a:pPr>
            <a:endParaRPr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7"/>
          <p:cNvSpPr txBox="1"/>
          <p:nvPr/>
        </p:nvSpPr>
        <p:spPr>
          <a:xfrm>
            <a:off x="14146213" y="8510588"/>
            <a:ext cx="10969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dirty="0">
                <a:latin typeface="等线" panose="02010600030101010101" charset="-122"/>
                <a:ea typeface="等线" panose="02010600030101010101" charset="-122"/>
              </a:rPr>
              <a:t>延时符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12775" y="533400"/>
            <a:ext cx="38798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tabLst>
                <a:tab pos="1522095" algn="l"/>
              </a:tabLst>
            </a:pPr>
            <a:r>
              <a:rPr lang="zh-CN" altLang="en-US" sz="2800" b="1" spc="3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二、需求分析</a:t>
            </a:r>
            <a:endParaRPr lang="zh-CN" altLang="en-US" sz="2800" b="1" spc="3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53975" y="1085850"/>
            <a:ext cx="12299950" cy="1031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8" name="矩形 7"/>
          <p:cNvSpPr/>
          <p:nvPr/>
        </p:nvSpPr>
        <p:spPr>
          <a:xfrm>
            <a:off x="-53975" y="296863"/>
            <a:ext cx="12299950" cy="203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4341" name="文本框 10"/>
          <p:cNvSpPr txBox="1"/>
          <p:nvPr/>
        </p:nvSpPr>
        <p:spPr>
          <a:xfrm>
            <a:off x="301625" y="609600"/>
            <a:ext cx="288925" cy="414338"/>
          </a:xfrm>
          <a:prstGeom prst="rect">
            <a:avLst/>
          </a:prstGeom>
          <a:solidFill>
            <a:srgbClr val="767171">
              <a:alpha val="64000"/>
            </a:srgbClr>
          </a:solidFill>
          <a:ln w="9525">
            <a:noFill/>
          </a:ln>
        </p:spPr>
        <p:txBody>
          <a:bodyPr lIns="91430" tIns="45716" rIns="91430" bIns="45716" anchor="t">
            <a:spAutoFit/>
          </a:bodyPr>
          <a:lstStyle/>
          <a:p>
            <a:pPr defTabSz="1065530"/>
            <a:endParaRPr lang="zh-CN" altLang="en-US" dirty="0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2" name="TextBox 56"/>
          <p:cNvSpPr txBox="1"/>
          <p:nvPr/>
        </p:nvSpPr>
        <p:spPr>
          <a:xfrm>
            <a:off x="3768725" y="612775"/>
            <a:ext cx="47656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2400" b="1" spc="300" noProof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用户分析</a:t>
            </a:r>
            <a:endParaRPr lang="zh-CN" altLang="en-US" sz="2400" b="1" spc="300" noProof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燕尾形 48"/>
          <p:cNvSpPr/>
          <p:nvPr/>
        </p:nvSpPr>
        <p:spPr>
          <a:xfrm>
            <a:off x="3563938" y="722313"/>
            <a:ext cx="179388" cy="188913"/>
          </a:xfrm>
          <a:prstGeom prst="chevron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marL="0" lvl="0" indent="0" fontAlgn="auto">
              <a:lnSpc>
                <a:spcPct val="100000"/>
              </a:lnSpc>
            </a:pPr>
            <a:endParaRPr strike="noStrike" noProof="1"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燕尾形 4"/>
          <p:cNvSpPr/>
          <p:nvPr/>
        </p:nvSpPr>
        <p:spPr>
          <a:xfrm>
            <a:off x="3392488" y="720725"/>
            <a:ext cx="179388" cy="190500"/>
          </a:xfrm>
          <a:prstGeom prst="chevron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0" lvl="0" indent="0" fontAlgn="auto">
              <a:lnSpc>
                <a:spcPct val="100000"/>
              </a:lnSpc>
            </a:pPr>
            <a:endParaRPr strike="noStrike" noProof="1"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4345" name="组合 12"/>
          <p:cNvGrpSpPr/>
          <p:nvPr/>
        </p:nvGrpSpPr>
        <p:grpSpPr>
          <a:xfrm>
            <a:off x="3832225" y="3926523"/>
            <a:ext cx="4360863" cy="2817812"/>
            <a:chOff x="4390" y="3839"/>
            <a:chExt cx="5540" cy="3251"/>
          </a:xfrm>
        </p:grpSpPr>
        <p:grpSp>
          <p:nvGrpSpPr>
            <p:cNvPr id="14346" name="Group 3"/>
            <p:cNvGrpSpPr/>
            <p:nvPr/>
          </p:nvGrpSpPr>
          <p:grpSpPr>
            <a:xfrm>
              <a:off x="8333" y="3839"/>
              <a:ext cx="1597" cy="2605"/>
              <a:chOff x="0" y="0"/>
              <a:chExt cx="639" cy="1043"/>
            </a:xfrm>
          </p:grpSpPr>
          <p:sp>
            <p:nvSpPr>
              <p:cNvPr id="14347" name="Freeform 4"/>
              <p:cNvSpPr/>
              <p:nvPr/>
            </p:nvSpPr>
            <p:spPr>
              <a:xfrm>
                <a:off x="0" y="105"/>
                <a:ext cx="639" cy="938"/>
              </a:xfrm>
              <a:custGeom>
                <a:avLst/>
                <a:gdLst/>
                <a:ahLst/>
                <a:cxnLst>
                  <a:cxn ang="0">
                    <a:pos x="622" y="26"/>
                  </a:cxn>
                  <a:cxn ang="0">
                    <a:pos x="451" y="0"/>
                  </a:cxn>
                  <a:cxn ang="0">
                    <a:pos x="438" y="3"/>
                  </a:cxn>
                  <a:cxn ang="0">
                    <a:pos x="490" y="72"/>
                  </a:cxn>
                  <a:cxn ang="0">
                    <a:pos x="283" y="223"/>
                  </a:cxn>
                  <a:cxn ang="0">
                    <a:pos x="223" y="223"/>
                  </a:cxn>
                  <a:cxn ang="0">
                    <a:pos x="171" y="279"/>
                  </a:cxn>
                  <a:cxn ang="0">
                    <a:pos x="115" y="223"/>
                  </a:cxn>
                  <a:cxn ang="0">
                    <a:pos x="52" y="223"/>
                  </a:cxn>
                  <a:cxn ang="0">
                    <a:pos x="0" y="250"/>
                  </a:cxn>
                  <a:cxn ang="0">
                    <a:pos x="0" y="569"/>
                  </a:cxn>
                  <a:cxn ang="0">
                    <a:pos x="19" y="612"/>
                  </a:cxn>
                  <a:cxn ang="0">
                    <a:pos x="55" y="612"/>
                  </a:cxn>
                  <a:cxn ang="0">
                    <a:pos x="55" y="891"/>
                  </a:cxn>
                  <a:cxn ang="0">
                    <a:pos x="125" y="938"/>
                  </a:cxn>
                  <a:cxn ang="0">
                    <a:pos x="171" y="898"/>
                  </a:cxn>
                  <a:cxn ang="0">
                    <a:pos x="227" y="934"/>
                  </a:cxn>
                  <a:cxn ang="0">
                    <a:pos x="286" y="901"/>
                  </a:cxn>
                  <a:cxn ang="0">
                    <a:pos x="286" y="724"/>
                  </a:cxn>
                  <a:cxn ang="0">
                    <a:pos x="286" y="608"/>
                  </a:cxn>
                  <a:cxn ang="0">
                    <a:pos x="286" y="348"/>
                  </a:cxn>
                  <a:cxn ang="0">
                    <a:pos x="550" y="154"/>
                  </a:cxn>
                  <a:cxn ang="0">
                    <a:pos x="602" y="227"/>
                  </a:cxn>
                  <a:cxn ang="0">
                    <a:pos x="612" y="213"/>
                  </a:cxn>
                  <a:cxn ang="0">
                    <a:pos x="639" y="46"/>
                  </a:cxn>
                  <a:cxn ang="0">
                    <a:pos x="622" y="26"/>
                  </a:cxn>
                </a:cxnLst>
                <a:rect l="0" t="0" r="0" b="0"/>
                <a:pathLst>
                  <a:path w="194" h="285">
                    <a:moveTo>
                      <a:pt x="189" y="8"/>
                    </a:moveTo>
                    <a:cubicBezTo>
                      <a:pt x="137" y="0"/>
                      <a:pt x="137" y="0"/>
                      <a:pt x="137" y="0"/>
                    </a:cubicBezTo>
                    <a:cubicBezTo>
                      <a:pt x="136" y="0"/>
                      <a:pt x="134" y="0"/>
                      <a:pt x="133" y="1"/>
                    </a:cubicBezTo>
                    <a:cubicBezTo>
                      <a:pt x="149" y="22"/>
                      <a:pt x="149" y="22"/>
                      <a:pt x="149" y="22"/>
                    </a:cubicBezTo>
                    <a:cubicBezTo>
                      <a:pt x="86" y="68"/>
                      <a:pt x="86" y="68"/>
                      <a:pt x="86" y="68"/>
                    </a:cubicBezTo>
                    <a:cubicBezTo>
                      <a:pt x="77" y="68"/>
                      <a:pt x="68" y="68"/>
                      <a:pt x="68" y="68"/>
                    </a:cubicBezTo>
                    <a:cubicBezTo>
                      <a:pt x="52" y="85"/>
                      <a:pt x="52" y="85"/>
                      <a:pt x="52" y="85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26" y="68"/>
                      <a:pt x="16" y="68"/>
                    </a:cubicBezTo>
                    <a:cubicBezTo>
                      <a:pt x="5" y="68"/>
                      <a:pt x="0" y="67"/>
                      <a:pt x="0" y="76"/>
                    </a:cubicBezTo>
                    <a:cubicBezTo>
                      <a:pt x="0" y="85"/>
                      <a:pt x="0" y="166"/>
                      <a:pt x="0" y="173"/>
                    </a:cubicBezTo>
                    <a:cubicBezTo>
                      <a:pt x="0" y="183"/>
                      <a:pt x="0" y="186"/>
                      <a:pt x="6" y="186"/>
                    </a:cubicBezTo>
                    <a:cubicBezTo>
                      <a:pt x="10" y="186"/>
                      <a:pt x="17" y="186"/>
                      <a:pt x="17" y="186"/>
                    </a:cubicBezTo>
                    <a:cubicBezTo>
                      <a:pt x="17" y="186"/>
                      <a:pt x="17" y="262"/>
                      <a:pt x="17" y="271"/>
                    </a:cubicBezTo>
                    <a:cubicBezTo>
                      <a:pt x="17" y="282"/>
                      <a:pt x="19" y="285"/>
                      <a:pt x="38" y="285"/>
                    </a:cubicBezTo>
                    <a:cubicBezTo>
                      <a:pt x="50" y="285"/>
                      <a:pt x="52" y="277"/>
                      <a:pt x="52" y="273"/>
                    </a:cubicBezTo>
                    <a:cubicBezTo>
                      <a:pt x="53" y="283"/>
                      <a:pt x="57" y="284"/>
                      <a:pt x="69" y="284"/>
                    </a:cubicBezTo>
                    <a:cubicBezTo>
                      <a:pt x="80" y="284"/>
                      <a:pt x="87" y="285"/>
                      <a:pt x="87" y="274"/>
                    </a:cubicBezTo>
                    <a:cubicBezTo>
                      <a:pt x="87" y="267"/>
                      <a:pt x="87" y="242"/>
                      <a:pt x="87" y="220"/>
                    </a:cubicBezTo>
                    <a:cubicBezTo>
                      <a:pt x="87" y="201"/>
                      <a:pt x="87" y="185"/>
                      <a:pt x="87" y="185"/>
                    </a:cubicBezTo>
                    <a:cubicBezTo>
                      <a:pt x="87" y="106"/>
                      <a:pt x="87" y="106"/>
                      <a:pt x="87" y="106"/>
                    </a:cubicBezTo>
                    <a:cubicBezTo>
                      <a:pt x="167" y="47"/>
                      <a:pt x="167" y="47"/>
                      <a:pt x="167" y="47"/>
                    </a:cubicBezTo>
                    <a:cubicBezTo>
                      <a:pt x="183" y="69"/>
                      <a:pt x="183" y="69"/>
                      <a:pt x="183" y="69"/>
                    </a:cubicBezTo>
                    <a:cubicBezTo>
                      <a:pt x="185" y="68"/>
                      <a:pt x="186" y="67"/>
                      <a:pt x="186" y="65"/>
                    </a:cubicBezTo>
                    <a:cubicBezTo>
                      <a:pt x="194" y="14"/>
                      <a:pt x="194" y="14"/>
                      <a:pt x="194" y="14"/>
                    </a:cubicBezTo>
                    <a:cubicBezTo>
                      <a:pt x="194" y="11"/>
                      <a:pt x="192" y="8"/>
                      <a:pt x="189" y="8"/>
                    </a:cubicBezTo>
                    <a:close/>
                  </a:path>
                </a:pathLst>
              </a:custGeom>
              <a:solidFill>
                <a:srgbClr val="969696"/>
              </a:solidFill>
              <a:ln w="127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48" name="Oval 5"/>
              <p:cNvSpPr/>
              <p:nvPr/>
            </p:nvSpPr>
            <p:spPr>
              <a:xfrm>
                <a:off x="17" y="0"/>
                <a:ext cx="310" cy="306"/>
              </a:xfrm>
              <a:prstGeom prst="ellipse">
                <a:avLst/>
              </a:prstGeom>
              <a:solidFill>
                <a:srgbClr val="969696"/>
              </a:solidFill>
              <a:ln w="127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</p:grpSp>
        <p:grpSp>
          <p:nvGrpSpPr>
            <p:cNvPr id="14349" name="Group 6"/>
            <p:cNvGrpSpPr/>
            <p:nvPr/>
          </p:nvGrpSpPr>
          <p:grpSpPr>
            <a:xfrm>
              <a:off x="4390" y="3839"/>
              <a:ext cx="1598" cy="2605"/>
              <a:chOff x="0" y="0"/>
              <a:chExt cx="639" cy="1043"/>
            </a:xfrm>
          </p:grpSpPr>
          <p:sp>
            <p:nvSpPr>
              <p:cNvPr id="14350" name="Freeform 7"/>
              <p:cNvSpPr/>
              <p:nvPr/>
            </p:nvSpPr>
            <p:spPr>
              <a:xfrm>
                <a:off x="0" y="105"/>
                <a:ext cx="639" cy="938"/>
              </a:xfrm>
              <a:custGeom>
                <a:avLst/>
                <a:gdLst/>
                <a:ahLst/>
                <a:cxnLst>
                  <a:cxn ang="0">
                    <a:pos x="16" y="26"/>
                  </a:cxn>
                  <a:cxn ang="0">
                    <a:pos x="187" y="0"/>
                  </a:cxn>
                  <a:cxn ang="0">
                    <a:pos x="200" y="3"/>
                  </a:cxn>
                  <a:cxn ang="0">
                    <a:pos x="151" y="72"/>
                  </a:cxn>
                  <a:cxn ang="0">
                    <a:pos x="355" y="223"/>
                  </a:cxn>
                  <a:cxn ang="0">
                    <a:pos x="415" y="223"/>
                  </a:cxn>
                  <a:cxn ang="0">
                    <a:pos x="467" y="279"/>
                  </a:cxn>
                  <a:cxn ang="0">
                    <a:pos x="523" y="223"/>
                  </a:cxn>
                  <a:cxn ang="0">
                    <a:pos x="589" y="223"/>
                  </a:cxn>
                  <a:cxn ang="0">
                    <a:pos x="639" y="250"/>
                  </a:cxn>
                  <a:cxn ang="0">
                    <a:pos x="639" y="569"/>
                  </a:cxn>
                  <a:cxn ang="0">
                    <a:pos x="622" y="612"/>
                  </a:cxn>
                  <a:cxn ang="0">
                    <a:pos x="583" y="612"/>
                  </a:cxn>
                  <a:cxn ang="0">
                    <a:pos x="583" y="891"/>
                  </a:cxn>
                  <a:cxn ang="0">
                    <a:pos x="513" y="938"/>
                  </a:cxn>
                  <a:cxn ang="0">
                    <a:pos x="467" y="898"/>
                  </a:cxn>
                  <a:cxn ang="0">
                    <a:pos x="411" y="934"/>
                  </a:cxn>
                  <a:cxn ang="0">
                    <a:pos x="355" y="901"/>
                  </a:cxn>
                  <a:cxn ang="0">
                    <a:pos x="355" y="724"/>
                  </a:cxn>
                  <a:cxn ang="0">
                    <a:pos x="355" y="608"/>
                  </a:cxn>
                  <a:cxn ang="0">
                    <a:pos x="355" y="348"/>
                  </a:cxn>
                  <a:cxn ang="0">
                    <a:pos x="88" y="154"/>
                  </a:cxn>
                  <a:cxn ang="0">
                    <a:pos x="36" y="227"/>
                  </a:cxn>
                  <a:cxn ang="0">
                    <a:pos x="26" y="213"/>
                  </a:cxn>
                  <a:cxn ang="0">
                    <a:pos x="3" y="46"/>
                  </a:cxn>
                  <a:cxn ang="0">
                    <a:pos x="16" y="26"/>
                  </a:cxn>
                </a:cxnLst>
                <a:rect l="0" t="0" r="0" b="0"/>
                <a:pathLst>
                  <a:path w="194" h="285">
                    <a:moveTo>
                      <a:pt x="5" y="8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59" y="0"/>
                      <a:pt x="60" y="0"/>
                      <a:pt x="61" y="1"/>
                    </a:cubicBezTo>
                    <a:cubicBezTo>
                      <a:pt x="46" y="22"/>
                      <a:pt x="46" y="22"/>
                      <a:pt x="46" y="22"/>
                    </a:cubicBezTo>
                    <a:cubicBezTo>
                      <a:pt x="108" y="68"/>
                      <a:pt x="108" y="68"/>
                      <a:pt x="108" y="68"/>
                    </a:cubicBezTo>
                    <a:cubicBezTo>
                      <a:pt x="117" y="68"/>
                      <a:pt x="126" y="68"/>
                      <a:pt x="126" y="68"/>
                    </a:cubicBezTo>
                    <a:cubicBezTo>
                      <a:pt x="142" y="85"/>
                      <a:pt x="142" y="85"/>
                      <a:pt x="142" y="85"/>
                    </a:cubicBezTo>
                    <a:cubicBezTo>
                      <a:pt x="159" y="68"/>
                      <a:pt x="159" y="68"/>
                      <a:pt x="159" y="68"/>
                    </a:cubicBezTo>
                    <a:cubicBezTo>
                      <a:pt x="159" y="68"/>
                      <a:pt x="169" y="68"/>
                      <a:pt x="179" y="68"/>
                    </a:cubicBezTo>
                    <a:cubicBezTo>
                      <a:pt x="189" y="68"/>
                      <a:pt x="194" y="67"/>
                      <a:pt x="194" y="76"/>
                    </a:cubicBezTo>
                    <a:cubicBezTo>
                      <a:pt x="194" y="85"/>
                      <a:pt x="194" y="166"/>
                      <a:pt x="194" y="173"/>
                    </a:cubicBezTo>
                    <a:cubicBezTo>
                      <a:pt x="194" y="183"/>
                      <a:pt x="194" y="186"/>
                      <a:pt x="189" y="186"/>
                    </a:cubicBezTo>
                    <a:cubicBezTo>
                      <a:pt x="185" y="186"/>
                      <a:pt x="177" y="186"/>
                      <a:pt x="177" y="186"/>
                    </a:cubicBezTo>
                    <a:cubicBezTo>
                      <a:pt x="177" y="186"/>
                      <a:pt x="177" y="262"/>
                      <a:pt x="177" y="271"/>
                    </a:cubicBezTo>
                    <a:cubicBezTo>
                      <a:pt x="177" y="282"/>
                      <a:pt x="175" y="285"/>
                      <a:pt x="156" y="285"/>
                    </a:cubicBezTo>
                    <a:cubicBezTo>
                      <a:pt x="145" y="285"/>
                      <a:pt x="143" y="277"/>
                      <a:pt x="142" y="273"/>
                    </a:cubicBezTo>
                    <a:cubicBezTo>
                      <a:pt x="142" y="283"/>
                      <a:pt x="137" y="284"/>
                      <a:pt x="125" y="284"/>
                    </a:cubicBezTo>
                    <a:cubicBezTo>
                      <a:pt x="115" y="284"/>
                      <a:pt x="108" y="285"/>
                      <a:pt x="108" y="274"/>
                    </a:cubicBezTo>
                    <a:cubicBezTo>
                      <a:pt x="108" y="267"/>
                      <a:pt x="108" y="242"/>
                      <a:pt x="108" y="220"/>
                    </a:cubicBezTo>
                    <a:cubicBezTo>
                      <a:pt x="108" y="201"/>
                      <a:pt x="108" y="185"/>
                      <a:pt x="108" y="185"/>
                    </a:cubicBezTo>
                    <a:cubicBezTo>
                      <a:pt x="108" y="106"/>
                      <a:pt x="108" y="106"/>
                      <a:pt x="108" y="106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11" y="69"/>
                      <a:pt x="11" y="69"/>
                      <a:pt x="11" y="69"/>
                    </a:cubicBezTo>
                    <a:cubicBezTo>
                      <a:pt x="10" y="68"/>
                      <a:pt x="9" y="67"/>
                      <a:pt x="8" y="65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1"/>
                      <a:pt x="2" y="8"/>
                      <a:pt x="5" y="8"/>
                    </a:cubicBezTo>
                    <a:close/>
                  </a:path>
                </a:pathLst>
              </a:custGeom>
              <a:solidFill>
                <a:srgbClr val="969696"/>
              </a:solidFill>
              <a:ln w="127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51" name="Oval 8"/>
              <p:cNvSpPr/>
              <p:nvPr/>
            </p:nvSpPr>
            <p:spPr>
              <a:xfrm>
                <a:off x="316" y="0"/>
                <a:ext cx="306" cy="306"/>
              </a:xfrm>
              <a:prstGeom prst="ellipse">
                <a:avLst/>
              </a:prstGeom>
              <a:solidFill>
                <a:srgbClr val="969696"/>
              </a:solidFill>
              <a:ln w="127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</p:grpSp>
        <p:grpSp>
          <p:nvGrpSpPr>
            <p:cNvPr id="14352" name="Group 9"/>
            <p:cNvGrpSpPr/>
            <p:nvPr/>
          </p:nvGrpSpPr>
          <p:grpSpPr>
            <a:xfrm>
              <a:off x="5048" y="4044"/>
              <a:ext cx="1690" cy="2673"/>
              <a:chOff x="0" y="0"/>
              <a:chExt cx="676" cy="1070"/>
            </a:xfrm>
          </p:grpSpPr>
          <p:sp>
            <p:nvSpPr>
              <p:cNvPr id="14353" name="Oval 10"/>
              <p:cNvSpPr/>
              <p:nvPr/>
            </p:nvSpPr>
            <p:spPr>
              <a:xfrm>
                <a:off x="343" y="0"/>
                <a:ext cx="313" cy="316"/>
              </a:xfrm>
              <a:prstGeom prst="ellipse">
                <a:avLst/>
              </a:prstGeom>
              <a:solidFill>
                <a:srgbClr val="C00000"/>
              </a:solidFill>
              <a:ln w="127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  <p:sp>
            <p:nvSpPr>
              <p:cNvPr id="14354" name="Freeform 11"/>
              <p:cNvSpPr/>
              <p:nvPr/>
            </p:nvSpPr>
            <p:spPr>
              <a:xfrm>
                <a:off x="0" y="250"/>
                <a:ext cx="676" cy="820"/>
              </a:xfrm>
              <a:custGeom>
                <a:avLst/>
                <a:gdLst/>
                <a:ahLst/>
                <a:cxnLst>
                  <a:cxn ang="0">
                    <a:pos x="6" y="131"/>
                  </a:cxn>
                  <a:cxn ang="0">
                    <a:pos x="135" y="6"/>
                  </a:cxn>
                  <a:cxn ang="0">
                    <a:pos x="145" y="0"/>
                  </a:cxn>
                  <a:cxn ang="0">
                    <a:pos x="145" y="88"/>
                  </a:cxn>
                  <a:cxn ang="0">
                    <a:pos x="382" y="88"/>
                  </a:cxn>
                  <a:cxn ang="0">
                    <a:pos x="385" y="88"/>
                  </a:cxn>
                  <a:cxn ang="0">
                    <a:pos x="445" y="88"/>
                  </a:cxn>
                  <a:cxn ang="0">
                    <a:pos x="497" y="144"/>
                  </a:cxn>
                  <a:cxn ang="0">
                    <a:pos x="553" y="88"/>
                  </a:cxn>
                  <a:cxn ang="0">
                    <a:pos x="623" y="88"/>
                  </a:cxn>
                  <a:cxn ang="0">
                    <a:pos x="676" y="115"/>
                  </a:cxn>
                  <a:cxn ang="0">
                    <a:pos x="676" y="444"/>
                  </a:cxn>
                  <a:cxn ang="0">
                    <a:pos x="656" y="487"/>
                  </a:cxn>
                  <a:cxn ang="0">
                    <a:pos x="616" y="487"/>
                  </a:cxn>
                  <a:cxn ang="0">
                    <a:pos x="616" y="770"/>
                  </a:cxn>
                  <a:cxn ang="0">
                    <a:pos x="547" y="820"/>
                  </a:cxn>
                  <a:cxn ang="0">
                    <a:pos x="497" y="780"/>
                  </a:cxn>
                  <a:cxn ang="0">
                    <a:pos x="441" y="816"/>
                  </a:cxn>
                  <a:cxn ang="0">
                    <a:pos x="382" y="783"/>
                  </a:cxn>
                  <a:cxn ang="0">
                    <a:pos x="382" y="579"/>
                  </a:cxn>
                  <a:cxn ang="0">
                    <a:pos x="382" y="484"/>
                  </a:cxn>
                  <a:cxn ang="0">
                    <a:pos x="382" y="194"/>
                  </a:cxn>
                  <a:cxn ang="0">
                    <a:pos x="145" y="194"/>
                  </a:cxn>
                  <a:cxn ang="0">
                    <a:pos x="145" y="286"/>
                  </a:cxn>
                  <a:cxn ang="0">
                    <a:pos x="131" y="279"/>
                  </a:cxn>
                  <a:cxn ang="0">
                    <a:pos x="9" y="158"/>
                  </a:cxn>
                  <a:cxn ang="0">
                    <a:pos x="6" y="131"/>
                  </a:cxn>
                </a:cxnLst>
                <a:rect l="0" t="0" r="0" b="0"/>
                <a:pathLst>
                  <a:path w="205" h="249">
                    <a:moveTo>
                      <a:pt x="2" y="40"/>
                    </a:moveTo>
                    <a:cubicBezTo>
                      <a:pt x="41" y="2"/>
                      <a:pt x="41" y="2"/>
                      <a:pt x="41" y="2"/>
                    </a:cubicBezTo>
                    <a:cubicBezTo>
                      <a:pt x="42" y="1"/>
                      <a:pt x="43" y="0"/>
                      <a:pt x="44" y="0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116" y="27"/>
                      <a:pt x="116" y="27"/>
                      <a:pt x="116" y="27"/>
                    </a:cubicBezTo>
                    <a:cubicBezTo>
                      <a:pt x="117" y="27"/>
                      <a:pt x="117" y="27"/>
                      <a:pt x="117" y="27"/>
                    </a:cubicBezTo>
                    <a:cubicBezTo>
                      <a:pt x="126" y="27"/>
                      <a:pt x="135" y="27"/>
                      <a:pt x="135" y="27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68" y="27"/>
                      <a:pt x="168" y="27"/>
                      <a:pt x="168" y="27"/>
                    </a:cubicBezTo>
                    <a:cubicBezTo>
                      <a:pt x="168" y="27"/>
                      <a:pt x="178" y="27"/>
                      <a:pt x="189" y="27"/>
                    </a:cubicBezTo>
                    <a:cubicBezTo>
                      <a:pt x="199" y="27"/>
                      <a:pt x="205" y="26"/>
                      <a:pt x="205" y="35"/>
                    </a:cubicBezTo>
                    <a:cubicBezTo>
                      <a:pt x="205" y="44"/>
                      <a:pt x="205" y="127"/>
                      <a:pt x="205" y="135"/>
                    </a:cubicBezTo>
                    <a:cubicBezTo>
                      <a:pt x="205" y="144"/>
                      <a:pt x="205" y="148"/>
                      <a:pt x="199" y="148"/>
                    </a:cubicBezTo>
                    <a:cubicBezTo>
                      <a:pt x="195" y="148"/>
                      <a:pt x="187" y="148"/>
                      <a:pt x="187" y="148"/>
                    </a:cubicBezTo>
                    <a:cubicBezTo>
                      <a:pt x="187" y="148"/>
                      <a:pt x="187" y="226"/>
                      <a:pt x="187" y="234"/>
                    </a:cubicBezTo>
                    <a:cubicBezTo>
                      <a:pt x="187" y="246"/>
                      <a:pt x="185" y="249"/>
                      <a:pt x="166" y="249"/>
                    </a:cubicBezTo>
                    <a:cubicBezTo>
                      <a:pt x="154" y="249"/>
                      <a:pt x="151" y="241"/>
                      <a:pt x="151" y="237"/>
                    </a:cubicBezTo>
                    <a:cubicBezTo>
                      <a:pt x="151" y="247"/>
                      <a:pt x="146" y="248"/>
                      <a:pt x="134" y="248"/>
                    </a:cubicBezTo>
                    <a:cubicBezTo>
                      <a:pt x="123" y="248"/>
                      <a:pt x="116" y="249"/>
                      <a:pt x="116" y="238"/>
                    </a:cubicBezTo>
                    <a:cubicBezTo>
                      <a:pt x="116" y="230"/>
                      <a:pt x="116" y="199"/>
                      <a:pt x="116" y="176"/>
                    </a:cubicBezTo>
                    <a:cubicBezTo>
                      <a:pt x="116" y="160"/>
                      <a:pt x="116" y="147"/>
                      <a:pt x="116" y="147"/>
                    </a:cubicBezTo>
                    <a:cubicBezTo>
                      <a:pt x="116" y="59"/>
                      <a:pt x="116" y="59"/>
                      <a:pt x="116" y="59"/>
                    </a:cubicBezTo>
                    <a:cubicBezTo>
                      <a:pt x="44" y="59"/>
                      <a:pt x="44" y="59"/>
                      <a:pt x="44" y="59"/>
                    </a:cubicBezTo>
                    <a:cubicBezTo>
                      <a:pt x="44" y="87"/>
                      <a:pt x="44" y="87"/>
                      <a:pt x="44" y="87"/>
                    </a:cubicBezTo>
                    <a:cubicBezTo>
                      <a:pt x="43" y="87"/>
                      <a:pt x="41" y="87"/>
                      <a:pt x="40" y="85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0" y="46"/>
                      <a:pt x="0" y="42"/>
                      <a:pt x="2" y="40"/>
                    </a:cubicBezTo>
                    <a:close/>
                  </a:path>
                </a:pathLst>
              </a:custGeom>
              <a:solidFill>
                <a:srgbClr val="C00000"/>
              </a:solidFill>
              <a:ln w="127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4355" name="Group 12"/>
            <p:cNvGrpSpPr/>
            <p:nvPr/>
          </p:nvGrpSpPr>
          <p:grpSpPr>
            <a:xfrm>
              <a:off x="7540" y="4001"/>
              <a:ext cx="1680" cy="2672"/>
              <a:chOff x="0" y="0"/>
              <a:chExt cx="672" cy="1070"/>
            </a:xfrm>
          </p:grpSpPr>
          <p:sp>
            <p:nvSpPr>
              <p:cNvPr id="14356" name="Oval 13"/>
              <p:cNvSpPr/>
              <p:nvPr/>
            </p:nvSpPr>
            <p:spPr>
              <a:xfrm>
                <a:off x="17" y="0"/>
                <a:ext cx="316" cy="316"/>
              </a:xfrm>
              <a:prstGeom prst="ellipse">
                <a:avLst/>
              </a:prstGeom>
              <a:solidFill>
                <a:srgbClr val="C00000"/>
              </a:solidFill>
              <a:ln w="127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  <p:sp>
            <p:nvSpPr>
              <p:cNvPr id="14357" name="Freeform 14"/>
              <p:cNvSpPr/>
              <p:nvPr/>
            </p:nvSpPr>
            <p:spPr>
              <a:xfrm>
                <a:off x="0" y="250"/>
                <a:ext cx="672" cy="820"/>
              </a:xfrm>
              <a:custGeom>
                <a:avLst/>
                <a:gdLst/>
                <a:ahLst/>
                <a:cxnLst>
                  <a:cxn ang="0">
                    <a:pos x="665" y="131"/>
                  </a:cxn>
                  <a:cxn ang="0">
                    <a:pos x="540" y="6"/>
                  </a:cxn>
                  <a:cxn ang="0">
                    <a:pos x="527" y="0"/>
                  </a:cxn>
                  <a:cxn ang="0">
                    <a:pos x="527" y="88"/>
                  </a:cxn>
                  <a:cxn ang="0">
                    <a:pos x="293" y="88"/>
                  </a:cxn>
                  <a:cxn ang="0">
                    <a:pos x="286" y="88"/>
                  </a:cxn>
                  <a:cxn ang="0">
                    <a:pos x="227" y="88"/>
                  </a:cxn>
                  <a:cxn ang="0">
                    <a:pos x="174" y="144"/>
                  </a:cxn>
                  <a:cxn ang="0">
                    <a:pos x="118" y="88"/>
                  </a:cxn>
                  <a:cxn ang="0">
                    <a:pos x="52" y="88"/>
                  </a:cxn>
                  <a:cxn ang="0">
                    <a:pos x="0" y="115"/>
                  </a:cxn>
                  <a:cxn ang="0">
                    <a:pos x="0" y="444"/>
                  </a:cxn>
                  <a:cxn ang="0">
                    <a:pos x="16" y="487"/>
                  </a:cxn>
                  <a:cxn ang="0">
                    <a:pos x="56" y="487"/>
                  </a:cxn>
                  <a:cxn ang="0">
                    <a:pos x="56" y="770"/>
                  </a:cxn>
                  <a:cxn ang="0">
                    <a:pos x="128" y="820"/>
                  </a:cxn>
                  <a:cxn ang="0">
                    <a:pos x="174" y="780"/>
                  </a:cxn>
                  <a:cxn ang="0">
                    <a:pos x="233" y="816"/>
                  </a:cxn>
                  <a:cxn ang="0">
                    <a:pos x="293" y="783"/>
                  </a:cxn>
                  <a:cxn ang="0">
                    <a:pos x="293" y="579"/>
                  </a:cxn>
                  <a:cxn ang="0">
                    <a:pos x="293" y="484"/>
                  </a:cxn>
                  <a:cxn ang="0">
                    <a:pos x="293" y="194"/>
                  </a:cxn>
                  <a:cxn ang="0">
                    <a:pos x="527" y="194"/>
                  </a:cxn>
                  <a:cxn ang="0">
                    <a:pos x="527" y="286"/>
                  </a:cxn>
                  <a:cxn ang="0">
                    <a:pos x="540" y="279"/>
                  </a:cxn>
                  <a:cxn ang="0">
                    <a:pos x="665" y="158"/>
                  </a:cxn>
                  <a:cxn ang="0">
                    <a:pos x="665" y="131"/>
                  </a:cxn>
                </a:cxnLst>
                <a:rect l="0" t="0" r="0" b="0"/>
                <a:pathLst>
                  <a:path w="204" h="249">
                    <a:moveTo>
                      <a:pt x="202" y="40"/>
                    </a:moveTo>
                    <a:cubicBezTo>
                      <a:pt x="164" y="2"/>
                      <a:pt x="164" y="2"/>
                      <a:pt x="164" y="2"/>
                    </a:cubicBezTo>
                    <a:cubicBezTo>
                      <a:pt x="163" y="1"/>
                      <a:pt x="161" y="0"/>
                      <a:pt x="160" y="0"/>
                    </a:cubicBezTo>
                    <a:cubicBezTo>
                      <a:pt x="160" y="27"/>
                      <a:pt x="160" y="27"/>
                      <a:pt x="160" y="27"/>
                    </a:cubicBezTo>
                    <a:cubicBezTo>
                      <a:pt x="89" y="27"/>
                      <a:pt x="89" y="27"/>
                      <a:pt x="89" y="27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78" y="27"/>
                      <a:pt x="69" y="27"/>
                      <a:pt x="69" y="27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26" y="27"/>
                      <a:pt x="16" y="27"/>
                    </a:cubicBezTo>
                    <a:cubicBezTo>
                      <a:pt x="5" y="27"/>
                      <a:pt x="0" y="26"/>
                      <a:pt x="0" y="35"/>
                    </a:cubicBezTo>
                    <a:cubicBezTo>
                      <a:pt x="0" y="44"/>
                      <a:pt x="0" y="127"/>
                      <a:pt x="0" y="135"/>
                    </a:cubicBezTo>
                    <a:cubicBezTo>
                      <a:pt x="0" y="144"/>
                      <a:pt x="0" y="148"/>
                      <a:pt x="5" y="148"/>
                    </a:cubicBezTo>
                    <a:cubicBezTo>
                      <a:pt x="10" y="148"/>
                      <a:pt x="17" y="148"/>
                      <a:pt x="17" y="148"/>
                    </a:cubicBezTo>
                    <a:cubicBezTo>
                      <a:pt x="17" y="148"/>
                      <a:pt x="17" y="226"/>
                      <a:pt x="17" y="234"/>
                    </a:cubicBezTo>
                    <a:cubicBezTo>
                      <a:pt x="17" y="246"/>
                      <a:pt x="19" y="249"/>
                      <a:pt x="39" y="249"/>
                    </a:cubicBezTo>
                    <a:cubicBezTo>
                      <a:pt x="51" y="249"/>
                      <a:pt x="53" y="241"/>
                      <a:pt x="53" y="237"/>
                    </a:cubicBezTo>
                    <a:cubicBezTo>
                      <a:pt x="54" y="247"/>
                      <a:pt x="58" y="248"/>
                      <a:pt x="71" y="248"/>
                    </a:cubicBezTo>
                    <a:cubicBezTo>
                      <a:pt x="81" y="248"/>
                      <a:pt x="89" y="249"/>
                      <a:pt x="89" y="238"/>
                    </a:cubicBezTo>
                    <a:cubicBezTo>
                      <a:pt x="89" y="230"/>
                      <a:pt x="89" y="199"/>
                      <a:pt x="89" y="176"/>
                    </a:cubicBezTo>
                    <a:cubicBezTo>
                      <a:pt x="89" y="160"/>
                      <a:pt x="89" y="147"/>
                      <a:pt x="89" y="147"/>
                    </a:cubicBezTo>
                    <a:cubicBezTo>
                      <a:pt x="89" y="59"/>
                      <a:pt x="89" y="59"/>
                      <a:pt x="89" y="59"/>
                    </a:cubicBezTo>
                    <a:cubicBezTo>
                      <a:pt x="160" y="59"/>
                      <a:pt x="160" y="59"/>
                      <a:pt x="160" y="59"/>
                    </a:cubicBezTo>
                    <a:cubicBezTo>
                      <a:pt x="160" y="87"/>
                      <a:pt x="160" y="87"/>
                      <a:pt x="160" y="87"/>
                    </a:cubicBezTo>
                    <a:cubicBezTo>
                      <a:pt x="162" y="87"/>
                      <a:pt x="163" y="87"/>
                      <a:pt x="164" y="85"/>
                    </a:cubicBezTo>
                    <a:cubicBezTo>
                      <a:pt x="202" y="48"/>
                      <a:pt x="202" y="48"/>
                      <a:pt x="202" y="48"/>
                    </a:cubicBezTo>
                    <a:cubicBezTo>
                      <a:pt x="204" y="46"/>
                      <a:pt x="204" y="42"/>
                      <a:pt x="202" y="40"/>
                    </a:cubicBezTo>
                    <a:close/>
                  </a:path>
                </a:pathLst>
              </a:custGeom>
              <a:solidFill>
                <a:srgbClr val="C00000"/>
              </a:solidFill>
              <a:ln w="127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4358" name="Group 15"/>
            <p:cNvGrpSpPr/>
            <p:nvPr/>
          </p:nvGrpSpPr>
          <p:grpSpPr>
            <a:xfrm>
              <a:off x="6660" y="4000"/>
              <a:ext cx="1020" cy="3090"/>
              <a:chOff x="0" y="0"/>
              <a:chExt cx="408" cy="1238"/>
            </a:xfrm>
          </p:grpSpPr>
          <p:sp>
            <p:nvSpPr>
              <p:cNvPr id="14359" name="Oval 16"/>
              <p:cNvSpPr/>
              <p:nvPr/>
            </p:nvSpPr>
            <p:spPr>
              <a:xfrm>
                <a:off x="19" y="0"/>
                <a:ext cx="366" cy="366"/>
              </a:xfrm>
              <a:prstGeom prst="ellipse">
                <a:avLst/>
              </a:prstGeom>
              <a:solidFill>
                <a:srgbClr val="CC0000"/>
              </a:solidFill>
              <a:ln w="127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  <p:sp>
            <p:nvSpPr>
              <p:cNvPr id="14360" name="Freeform 17"/>
              <p:cNvSpPr/>
              <p:nvPr/>
            </p:nvSpPr>
            <p:spPr>
              <a:xfrm>
                <a:off x="0" y="389"/>
                <a:ext cx="408" cy="849"/>
              </a:xfrm>
              <a:custGeom>
                <a:avLst/>
                <a:gdLst/>
                <a:ahLst/>
                <a:cxnLst>
                  <a:cxn ang="0">
                    <a:pos x="204" y="69"/>
                  </a:cxn>
                  <a:cxn ang="0">
                    <a:pos x="266" y="3"/>
                  </a:cxn>
                  <a:cxn ang="0">
                    <a:pos x="368" y="3"/>
                  </a:cxn>
                  <a:cxn ang="0">
                    <a:pos x="408" y="82"/>
                  </a:cxn>
                  <a:cxn ang="0">
                    <a:pos x="408" y="427"/>
                  </a:cxn>
                  <a:cxn ang="0">
                    <a:pos x="338" y="460"/>
                  </a:cxn>
                  <a:cxn ang="0">
                    <a:pos x="338" y="809"/>
                  </a:cxn>
                  <a:cxn ang="0">
                    <a:pos x="269" y="845"/>
                  </a:cxn>
                  <a:cxn ang="0">
                    <a:pos x="204" y="789"/>
                  </a:cxn>
                  <a:cxn ang="0">
                    <a:pos x="148" y="849"/>
                  </a:cxn>
                  <a:cxn ang="0">
                    <a:pos x="65" y="793"/>
                  </a:cxn>
                  <a:cxn ang="0">
                    <a:pos x="65" y="463"/>
                  </a:cxn>
                  <a:cxn ang="0">
                    <a:pos x="23" y="463"/>
                  </a:cxn>
                  <a:cxn ang="0">
                    <a:pos x="0" y="414"/>
                  </a:cxn>
                  <a:cxn ang="0">
                    <a:pos x="0" y="36"/>
                  </a:cxn>
                  <a:cxn ang="0">
                    <a:pos x="62" y="3"/>
                  </a:cxn>
                  <a:cxn ang="0">
                    <a:pos x="138" y="3"/>
                  </a:cxn>
                  <a:cxn ang="0">
                    <a:pos x="204" y="69"/>
                  </a:cxn>
                </a:cxnLst>
                <a:rect l="0" t="0" r="0" b="0"/>
                <a:pathLst>
                  <a:path w="124" h="258">
                    <a:moveTo>
                      <a:pt x="62" y="21"/>
                    </a:moveTo>
                    <a:cubicBezTo>
                      <a:pt x="81" y="1"/>
                      <a:pt x="81" y="1"/>
                      <a:pt x="81" y="1"/>
                    </a:cubicBezTo>
                    <a:cubicBezTo>
                      <a:pt x="81" y="1"/>
                      <a:pt x="101" y="1"/>
                      <a:pt x="112" y="1"/>
                    </a:cubicBezTo>
                    <a:cubicBezTo>
                      <a:pt x="124" y="1"/>
                      <a:pt x="124" y="2"/>
                      <a:pt x="124" y="25"/>
                    </a:cubicBezTo>
                    <a:cubicBezTo>
                      <a:pt x="124" y="48"/>
                      <a:pt x="124" y="120"/>
                      <a:pt x="124" y="130"/>
                    </a:cubicBezTo>
                    <a:cubicBezTo>
                      <a:pt x="124" y="141"/>
                      <a:pt x="119" y="140"/>
                      <a:pt x="103" y="140"/>
                    </a:cubicBezTo>
                    <a:cubicBezTo>
                      <a:pt x="103" y="140"/>
                      <a:pt x="103" y="230"/>
                      <a:pt x="103" y="246"/>
                    </a:cubicBezTo>
                    <a:cubicBezTo>
                      <a:pt x="103" y="258"/>
                      <a:pt x="95" y="257"/>
                      <a:pt x="82" y="257"/>
                    </a:cubicBezTo>
                    <a:cubicBezTo>
                      <a:pt x="67" y="257"/>
                      <a:pt x="62" y="256"/>
                      <a:pt x="62" y="240"/>
                    </a:cubicBezTo>
                    <a:cubicBezTo>
                      <a:pt x="62" y="240"/>
                      <a:pt x="65" y="258"/>
                      <a:pt x="45" y="258"/>
                    </a:cubicBezTo>
                    <a:cubicBezTo>
                      <a:pt x="23" y="258"/>
                      <a:pt x="20" y="255"/>
                      <a:pt x="20" y="241"/>
                    </a:cubicBezTo>
                    <a:cubicBezTo>
                      <a:pt x="20" y="231"/>
                      <a:pt x="20" y="141"/>
                      <a:pt x="20" y="141"/>
                    </a:cubicBezTo>
                    <a:cubicBezTo>
                      <a:pt x="20" y="141"/>
                      <a:pt x="12" y="141"/>
                      <a:pt x="7" y="141"/>
                    </a:cubicBezTo>
                    <a:cubicBezTo>
                      <a:pt x="0" y="141"/>
                      <a:pt x="0" y="137"/>
                      <a:pt x="0" y="126"/>
                    </a:cubicBezTo>
                    <a:cubicBezTo>
                      <a:pt x="0" y="117"/>
                      <a:pt x="0" y="21"/>
                      <a:pt x="0" y="11"/>
                    </a:cubicBezTo>
                    <a:cubicBezTo>
                      <a:pt x="0" y="0"/>
                      <a:pt x="7" y="1"/>
                      <a:pt x="19" y="1"/>
                    </a:cubicBezTo>
                    <a:cubicBezTo>
                      <a:pt x="31" y="1"/>
                      <a:pt x="42" y="1"/>
                      <a:pt x="42" y="1"/>
                    </a:cubicBezTo>
                    <a:lnTo>
                      <a:pt x="62" y="21"/>
                    </a:lnTo>
                    <a:close/>
                  </a:path>
                </a:pathLst>
              </a:custGeom>
              <a:solidFill>
                <a:srgbClr val="CC0000"/>
              </a:solidFill>
              <a:ln w="127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4361" name="Rectangle 18"/>
            <p:cNvSpPr/>
            <p:nvPr/>
          </p:nvSpPr>
          <p:spPr>
            <a:xfrm>
              <a:off x="7050" y="4156"/>
              <a:ext cx="235" cy="35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r>
                <a:rPr lang="en-US" altLang="zh-CN" sz="20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en-US" altLang="zh-CN"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14362" name="Rectangle 19"/>
            <p:cNvSpPr/>
            <p:nvPr/>
          </p:nvSpPr>
          <p:spPr>
            <a:xfrm>
              <a:off x="6183" y="4156"/>
              <a:ext cx="235" cy="35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r>
                <a:rPr lang="en-US" altLang="zh-CN" sz="20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en-US" altLang="zh-CN"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14363" name="Rectangle 20"/>
            <p:cNvSpPr/>
            <p:nvPr/>
          </p:nvSpPr>
          <p:spPr>
            <a:xfrm>
              <a:off x="5438" y="3949"/>
              <a:ext cx="235" cy="35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r>
                <a:rPr lang="en-US" altLang="zh-CN" sz="20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  <a:endParaRPr lang="en-US" altLang="zh-CN"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14364" name="Rectangle 21"/>
            <p:cNvSpPr/>
            <p:nvPr/>
          </p:nvSpPr>
          <p:spPr>
            <a:xfrm>
              <a:off x="8640" y="3949"/>
              <a:ext cx="235" cy="35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r>
                <a:rPr lang="en-US" altLang="zh-CN" sz="20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5</a:t>
              </a:r>
              <a:endParaRPr lang="en-US" altLang="zh-CN"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14365" name="Rectangle 22"/>
            <p:cNvSpPr/>
            <p:nvPr/>
          </p:nvSpPr>
          <p:spPr>
            <a:xfrm>
              <a:off x="7920" y="4156"/>
              <a:ext cx="235" cy="35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r>
                <a:rPr lang="en-US" altLang="zh-CN" sz="20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lang="en-US" altLang="zh-CN"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14366" name="文本框 138"/>
            <p:cNvSpPr txBox="1"/>
            <p:nvPr/>
          </p:nvSpPr>
          <p:spPr>
            <a:xfrm>
              <a:off x="6834" y="5130"/>
              <a:ext cx="623" cy="1960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wrap="square" anchor="t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等线" panose="02010600030101010101" charset="-122"/>
                  <a:ea typeface="等线" panose="02010600030101010101" charset="-122"/>
                </a:rPr>
                <a:t>教育主管部门</a:t>
              </a:r>
            </a:p>
          </p:txBody>
        </p:sp>
      </p:grpSp>
      <p:sp>
        <p:nvSpPr>
          <p:cNvPr id="14368" name="文本框 140"/>
          <p:cNvSpPr txBox="1"/>
          <p:nvPr/>
        </p:nvSpPr>
        <p:spPr>
          <a:xfrm>
            <a:off x="5104130" y="4908550"/>
            <a:ext cx="490220" cy="1525905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</a:rPr>
              <a:t>学校管理者</a:t>
            </a:r>
          </a:p>
        </p:txBody>
      </p:sp>
      <p:sp>
        <p:nvSpPr>
          <p:cNvPr id="14371" name="文本框 143"/>
          <p:cNvSpPr txBox="1"/>
          <p:nvPr/>
        </p:nvSpPr>
        <p:spPr>
          <a:xfrm>
            <a:off x="4535488" y="5114925"/>
            <a:ext cx="490537" cy="803275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学生</a:t>
            </a:r>
            <a:endParaRPr lang="zh-CN" altLang="en-US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14372" name="文本框 144"/>
          <p:cNvSpPr txBox="1"/>
          <p:nvPr/>
        </p:nvSpPr>
        <p:spPr>
          <a:xfrm>
            <a:off x="6391275" y="5148263"/>
            <a:ext cx="490538" cy="917575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</a:rPr>
              <a:t>老师</a:t>
            </a:r>
          </a:p>
        </p:txBody>
      </p:sp>
      <p:sp>
        <p:nvSpPr>
          <p:cNvPr id="14373" name="文本框 145"/>
          <p:cNvSpPr txBox="1"/>
          <p:nvPr/>
        </p:nvSpPr>
        <p:spPr>
          <a:xfrm>
            <a:off x="6938963" y="5159375"/>
            <a:ext cx="490537" cy="757238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</a:rPr>
              <a:t>家长</a:t>
            </a:r>
            <a:endParaRPr lang="zh-CN" altLang="en-US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36195" name="AutoShape 3"/>
          <p:cNvSpPr>
            <a:spLocks noChangeArrowheads="1"/>
          </p:cNvSpPr>
          <p:nvPr/>
        </p:nvSpPr>
        <p:spPr bwMode="gray">
          <a:xfrm>
            <a:off x="4688205" y="1307465"/>
            <a:ext cx="2595563" cy="2133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folHlink"/>
            </a:solidFill>
            <a:rou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0" name="文本框 139"/>
          <p:cNvSpPr txBox="1"/>
          <p:nvPr/>
        </p:nvSpPr>
        <p:spPr>
          <a:xfrm>
            <a:off x="4674235" y="1913255"/>
            <a:ext cx="2630805" cy="12725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auto">
              <a:lnSpc>
                <a:spcPct val="120000"/>
              </a:lnSpc>
            </a:pPr>
            <a:r>
              <a:rPr sz="32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微软雅黑" panose="020B0503020204020204" charset="-122"/>
                <a:cs typeface="+mn-cs"/>
                <a:sym typeface="+mn-ea"/>
              </a:rPr>
              <a:t>教育</a:t>
            </a:r>
            <a:r>
              <a:rPr lang="zh-CN" sz="32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微软雅黑" panose="020B0503020204020204" charset="-122"/>
                <a:cs typeface="+mn-cs"/>
                <a:sym typeface="+mn-ea"/>
              </a:rPr>
              <a:t>主管</a:t>
            </a:r>
          </a:p>
          <a:p>
            <a:pPr algn="ctr" fontAlgn="auto">
              <a:lnSpc>
                <a:spcPct val="120000"/>
              </a:lnSpc>
            </a:pPr>
            <a:r>
              <a:rPr sz="32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微软雅黑" panose="020B0503020204020204" charset="-122"/>
                <a:cs typeface="+mn-cs"/>
                <a:sym typeface="+mn-ea"/>
              </a:rPr>
              <a:t>部门</a:t>
            </a:r>
            <a:endParaRPr lang="zh-CN" altLang="en-US" sz="3200" b="1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gray">
          <a:xfrm>
            <a:off x="8534400" y="1560830"/>
            <a:ext cx="2595563" cy="2133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folHlink"/>
            </a:solidFill>
            <a:rou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7" name="文本框 146"/>
          <p:cNvSpPr txBox="1"/>
          <p:nvPr/>
        </p:nvSpPr>
        <p:spPr>
          <a:xfrm>
            <a:off x="8907780" y="2092960"/>
            <a:ext cx="1849120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fontAlgn="auto">
              <a:lnSpc>
                <a:spcPct val="120000"/>
              </a:lnSpc>
            </a:pPr>
            <a:r>
              <a:rPr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微软雅黑" panose="020B0503020204020204" charset="-122"/>
                <a:sym typeface="+mn-ea"/>
              </a:rPr>
              <a:t>家长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gray">
          <a:xfrm>
            <a:off x="8907780" y="4340860"/>
            <a:ext cx="2595563" cy="2133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folHlink"/>
            </a:solidFill>
            <a:rou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8" name="文本框 147"/>
          <p:cNvSpPr txBox="1"/>
          <p:nvPr/>
        </p:nvSpPr>
        <p:spPr>
          <a:xfrm>
            <a:off x="9194165" y="4992370"/>
            <a:ext cx="2023110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fontAlgn="auto">
              <a:lnSpc>
                <a:spcPct val="120000"/>
              </a:lnSpc>
            </a:pPr>
            <a:r>
              <a:rPr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微软雅黑" panose="020B0503020204020204" charset="-122"/>
                <a:sym typeface="+mn-ea"/>
              </a:rPr>
              <a:t>老师</a:t>
            </a: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gray">
          <a:xfrm>
            <a:off x="968375" y="4471670"/>
            <a:ext cx="2595563" cy="2133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folHlink"/>
            </a:solidFill>
            <a:rou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2" name="文本框 141"/>
          <p:cNvSpPr txBox="1"/>
          <p:nvPr/>
        </p:nvSpPr>
        <p:spPr>
          <a:xfrm>
            <a:off x="911225" y="5026025"/>
            <a:ext cx="2710815" cy="6819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fontAlgn="auto">
              <a:lnSpc>
                <a:spcPct val="120000"/>
              </a:lnSpc>
            </a:pPr>
            <a:r>
              <a:rPr 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微软雅黑" panose="020B0503020204020204" charset="-122"/>
                <a:sym typeface="+mn-ea"/>
              </a:rPr>
              <a:t>学</a:t>
            </a:r>
            <a:r>
              <a:rPr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微软雅黑" panose="020B0503020204020204" charset="-122"/>
                <a:sym typeface="+mn-ea"/>
              </a:rPr>
              <a:t>校</a:t>
            </a:r>
            <a:r>
              <a:rPr 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微软雅黑" panose="020B0503020204020204" charset="-122"/>
                <a:sym typeface="+mn-ea"/>
              </a:rPr>
              <a:t>管理者</a:t>
            </a: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gray">
          <a:xfrm>
            <a:off x="968375" y="1560830"/>
            <a:ext cx="2595563" cy="2133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folHlink"/>
            </a:solidFill>
            <a:rou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" name="文本框 142"/>
          <p:cNvSpPr txBox="1"/>
          <p:nvPr/>
        </p:nvSpPr>
        <p:spPr>
          <a:xfrm>
            <a:off x="1170940" y="2085975"/>
            <a:ext cx="2190750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fontAlgn="auto">
              <a:lnSpc>
                <a:spcPct val="120000"/>
              </a:lnSpc>
            </a:pPr>
            <a:r>
              <a:rPr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微软雅黑" panose="020B0503020204020204" charset="-122"/>
                <a:sym typeface="+mn-ea"/>
              </a:rPr>
              <a:t>学生</a:t>
            </a:r>
          </a:p>
        </p:txBody>
      </p:sp>
    </p:spTree>
    <p:custDataLst>
      <p:tags r:id="rId1"/>
    </p:custData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6"/>
          <p:cNvSpPr txBox="1"/>
          <p:nvPr/>
        </p:nvSpPr>
        <p:spPr>
          <a:xfrm>
            <a:off x="708025" y="555625"/>
            <a:ext cx="3848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2800" b="1" spc="300" noProof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三、建设目标</a:t>
            </a:r>
            <a:endParaRPr lang="zh-CN" altLang="en-US" sz="2800" b="1" spc="300" noProof="1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53975" y="1085850"/>
            <a:ext cx="12299950" cy="1031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8" name="矩形 7"/>
          <p:cNvSpPr/>
          <p:nvPr/>
        </p:nvSpPr>
        <p:spPr>
          <a:xfrm>
            <a:off x="-53975" y="296863"/>
            <a:ext cx="12299950" cy="203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8436" name="文本框 10"/>
          <p:cNvSpPr txBox="1"/>
          <p:nvPr/>
        </p:nvSpPr>
        <p:spPr>
          <a:xfrm>
            <a:off x="301625" y="609600"/>
            <a:ext cx="288925" cy="414338"/>
          </a:xfrm>
          <a:prstGeom prst="rect">
            <a:avLst/>
          </a:prstGeom>
          <a:solidFill>
            <a:srgbClr val="767171">
              <a:alpha val="64000"/>
            </a:srgbClr>
          </a:solidFill>
          <a:ln w="9525">
            <a:noFill/>
          </a:ln>
        </p:spPr>
        <p:txBody>
          <a:bodyPr lIns="91430" tIns="45716" rIns="91430" bIns="45716" anchor="t">
            <a:spAutoFit/>
          </a:bodyPr>
          <a:lstStyle/>
          <a:p>
            <a:pPr defTabSz="1065530"/>
            <a:endParaRPr lang="zh-CN" altLang="en-US" dirty="0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53975" y="6221413"/>
            <a:ext cx="12299950" cy="1031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06498" name="AutoShape 2"/>
          <p:cNvSpPr>
            <a:spLocks noChangeArrowheads="1"/>
          </p:cNvSpPr>
          <p:nvPr/>
        </p:nvSpPr>
        <p:spPr bwMode="gray">
          <a:xfrm>
            <a:off x="3489960" y="2087880"/>
            <a:ext cx="5530850" cy="2743200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499" name="AutoShape 3"/>
          <p:cNvSpPr>
            <a:spLocks noChangeArrowheads="1"/>
          </p:cNvSpPr>
          <p:nvPr/>
        </p:nvSpPr>
        <p:spPr bwMode="gray">
          <a:xfrm>
            <a:off x="3261360" y="1325880"/>
            <a:ext cx="57912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6431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建设目标</a:t>
            </a:r>
          </a:p>
        </p:txBody>
      </p:sp>
      <p:grpSp>
        <p:nvGrpSpPr>
          <p:cNvPr id="32774" name="Group 5"/>
          <p:cNvGrpSpPr/>
          <p:nvPr/>
        </p:nvGrpSpPr>
        <p:grpSpPr>
          <a:xfrm>
            <a:off x="2484120" y="3961130"/>
            <a:ext cx="1579563" cy="2070100"/>
            <a:chOff x="576" y="2476"/>
            <a:chExt cx="995" cy="1304"/>
          </a:xfrm>
        </p:grpSpPr>
        <p:grpSp>
          <p:nvGrpSpPr>
            <p:cNvPr id="32794" name="Group 6"/>
            <p:cNvGrpSpPr/>
            <p:nvPr/>
          </p:nvGrpSpPr>
          <p:grpSpPr>
            <a:xfrm>
              <a:off x="576" y="2476"/>
              <a:ext cx="936" cy="954"/>
              <a:chOff x="624" y="1584"/>
              <a:chExt cx="1248" cy="1296"/>
            </a:xfrm>
          </p:grpSpPr>
          <p:grpSp>
            <p:nvGrpSpPr>
              <p:cNvPr id="32796" name="Group 7"/>
              <p:cNvGrpSpPr/>
              <p:nvPr/>
            </p:nvGrpSpPr>
            <p:grpSpPr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106504" name="Oval 8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2799" name="Freeform 9"/>
                <p:cNvSpPr/>
                <p:nvPr/>
              </p:nvSpPr>
              <p:spPr>
                <a:xfrm>
                  <a:off x="2208" y="1948"/>
                  <a:ext cx="1296" cy="634"/>
                </a:xfrm>
                <a:custGeom>
                  <a:avLst/>
                  <a:gdLst>
                    <a:gd name="txL" fmla="*/ 0 w 1321"/>
                    <a:gd name="txT" fmla="*/ 0 h 712"/>
                    <a:gd name="txR" fmla="*/ 1321 w 1321"/>
                    <a:gd name="txB" fmla="*/ 712 h 712"/>
                  </a:gdLst>
                  <a:ahLst/>
                  <a:cxnLst>
                    <a:cxn ang="0">
                      <a:pos x="958" y="62"/>
                    </a:cxn>
                    <a:cxn ang="0">
                      <a:pos x="970" y="69"/>
                    </a:cxn>
                    <a:cxn ang="0">
                      <a:pos x="973" y="75"/>
                    </a:cxn>
                    <a:cxn ang="0">
                      <a:pos x="968" y="81"/>
                    </a:cxn>
                    <a:cxn ang="0">
                      <a:pos x="956" y="85"/>
                    </a:cxn>
                    <a:cxn ang="0">
                      <a:pos x="937" y="91"/>
                    </a:cxn>
                    <a:cxn ang="0">
                      <a:pos x="912" y="94"/>
                    </a:cxn>
                    <a:cxn ang="0">
                      <a:pos x="881" y="98"/>
                    </a:cxn>
                    <a:cxn ang="0">
                      <a:pos x="845" y="102"/>
                    </a:cxn>
                    <a:cxn ang="0">
                      <a:pos x="804" y="105"/>
                    </a:cxn>
                    <a:cxn ang="0">
                      <a:pos x="759" y="106"/>
                    </a:cxn>
                    <a:cxn ang="0">
                      <a:pos x="712" y="107"/>
                    </a:cxn>
                    <a:cxn ang="0">
                      <a:pos x="660" y="110"/>
                    </a:cxn>
                    <a:cxn ang="0">
                      <a:pos x="607" y="111"/>
                    </a:cxn>
                    <a:cxn ang="0">
                      <a:pos x="586" y="112"/>
                    </a:cxn>
                    <a:cxn ang="0">
                      <a:pos x="351" y="112"/>
                    </a:cxn>
                    <a:cxn ang="0">
                      <a:pos x="347" y="112"/>
                    </a:cxn>
                    <a:cxn ang="0">
                      <a:pos x="301" y="111"/>
                    </a:cxn>
                    <a:cxn ang="0">
                      <a:pos x="257" y="110"/>
                    </a:cxn>
                    <a:cxn ang="0">
                      <a:pos x="215" y="109"/>
                    </a:cxn>
                    <a:cxn ang="0">
                      <a:pos x="174" y="106"/>
                    </a:cxn>
                    <a:cxn ang="0">
                      <a:pos x="137" y="106"/>
                    </a:cxn>
                    <a:cxn ang="0">
                      <a:pos x="106" y="103"/>
                    </a:cxn>
                    <a:cxn ang="0">
                      <a:pos x="74" y="101"/>
                    </a:cxn>
                    <a:cxn ang="0">
                      <a:pos x="51" y="99"/>
                    </a:cxn>
                    <a:cxn ang="0">
                      <a:pos x="26" y="94"/>
                    </a:cxn>
                    <a:cxn ang="0">
                      <a:pos x="18" y="91"/>
                    </a:cxn>
                    <a:cxn ang="0">
                      <a:pos x="6" y="87"/>
                    </a:cxn>
                    <a:cxn ang="0">
                      <a:pos x="0" y="82"/>
                    </a:cxn>
                    <a:cxn ang="0">
                      <a:pos x="0" y="81"/>
                    </a:cxn>
                    <a:cxn ang="0">
                      <a:pos x="4" y="75"/>
                    </a:cxn>
                    <a:cxn ang="0">
                      <a:pos x="16" y="69"/>
                    </a:cxn>
                    <a:cxn ang="0">
                      <a:pos x="35" y="58"/>
                    </a:cxn>
                    <a:cxn ang="0">
                      <a:pos x="70" y="47"/>
                    </a:cxn>
                    <a:cxn ang="0">
                      <a:pos x="110" y="37"/>
                    </a:cxn>
                    <a:cxn ang="0">
                      <a:pos x="151" y="27"/>
                    </a:cxn>
                    <a:cxn ang="0">
                      <a:pos x="199" y="19"/>
                    </a:cxn>
                    <a:cxn ang="0">
                      <a:pos x="252" y="12"/>
                    </a:cxn>
                    <a:cxn ang="0">
                      <a:pos x="306" y="7"/>
                    </a:cxn>
                    <a:cxn ang="0">
                      <a:pos x="367" y="4"/>
                    </a:cxn>
                    <a:cxn ang="0">
                      <a:pos x="428" y="4"/>
                    </a:cxn>
                    <a:cxn ang="0">
                      <a:pos x="492" y="0"/>
                    </a:cxn>
                    <a:cxn ang="0">
                      <a:pos x="492" y="0"/>
                    </a:cxn>
                    <a:cxn ang="0">
                      <a:pos x="559" y="4"/>
                    </a:cxn>
                    <a:cxn ang="0">
                      <a:pos x="624" y="4"/>
                    </a:cxn>
                    <a:cxn ang="0">
                      <a:pos x="687" y="8"/>
                    </a:cxn>
                    <a:cxn ang="0">
                      <a:pos x="745" y="14"/>
                    </a:cxn>
                    <a:cxn ang="0">
                      <a:pos x="797" y="21"/>
                    </a:cxn>
                    <a:cxn ang="0">
                      <a:pos x="846" y="30"/>
                    </a:cxn>
                    <a:cxn ang="0">
                      <a:pos x="890" y="40"/>
                    </a:cxn>
                    <a:cxn ang="0">
                      <a:pos x="927" y="51"/>
                    </a:cxn>
                    <a:cxn ang="0">
                      <a:pos x="958" y="62"/>
                    </a:cxn>
                    <a:cxn ang="0">
                      <a:pos x="958" y="62"/>
                    </a:cxn>
                  </a:cxnLst>
                  <a:rect l="txL" t="txT" r="txR" b="tx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chemeClr val="accent2">
                        <a:alpha val="100000"/>
                      </a:schemeClr>
                    </a:gs>
                  </a:gsLst>
                  <a:lin ang="5400000" scaled="1"/>
                  <a:tileRect/>
                </a:gradFill>
                <a:ln w="0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06506" name="Text Box 10"/>
              <p:cNvSpPr txBox="1">
                <a:spLocks noChangeArrowheads="1"/>
              </p:cNvSpPr>
              <p:nvPr/>
            </p:nvSpPr>
            <p:spPr bwMode="gray">
              <a:xfrm>
                <a:off x="635" y="2158"/>
                <a:ext cx="1226" cy="34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pPr marR="0" algn="ctr" defTabSz="914400"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kern="1200" cap="none" spc="0" normalizeH="0" baseline="0" noProof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大数据平台</a:t>
                </a:r>
              </a:p>
            </p:txBody>
          </p:sp>
        </p:grpSp>
        <p:sp>
          <p:nvSpPr>
            <p:cNvPr id="32795" name="Oval 11"/>
            <p:cNvSpPr/>
            <p:nvPr/>
          </p:nvSpPr>
          <p:spPr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zh-CN" altLang="zh-CN" sz="1800" dirty="0"/>
            </a:p>
          </p:txBody>
        </p:sp>
      </p:grpSp>
      <p:grpSp>
        <p:nvGrpSpPr>
          <p:cNvPr id="32775" name="Group 12"/>
          <p:cNvGrpSpPr/>
          <p:nvPr/>
        </p:nvGrpSpPr>
        <p:grpSpPr>
          <a:xfrm>
            <a:off x="4404360" y="3961130"/>
            <a:ext cx="1617663" cy="2070100"/>
            <a:chOff x="1776" y="2476"/>
            <a:chExt cx="1019" cy="1304"/>
          </a:xfrm>
        </p:grpSpPr>
        <p:grpSp>
          <p:nvGrpSpPr>
            <p:cNvPr id="32789" name="Group 13"/>
            <p:cNvGrpSpPr/>
            <p:nvPr/>
          </p:nvGrpSpPr>
          <p:grpSpPr>
            <a:xfrm>
              <a:off x="1776" y="2476"/>
              <a:ext cx="960" cy="958"/>
              <a:chOff x="2016" y="1920"/>
              <a:chExt cx="1680" cy="1680"/>
            </a:xfrm>
          </p:grpSpPr>
          <p:sp>
            <p:nvSpPr>
              <p:cNvPr id="106510" name="Oval 14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6511" name="Freeform 15"/>
              <p:cNvSpPr/>
              <p:nvPr/>
            </p:nvSpPr>
            <p:spPr bwMode="gray">
              <a:xfrm>
                <a:off x="2209" y="1948"/>
                <a:ext cx="1295" cy="633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0">
                <a:noFill/>
                <a:prstDash val="solid"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06512" name="Text Box 16"/>
            <p:cNvSpPr txBox="1">
              <a:spLocks noChangeArrowheads="1"/>
            </p:cNvSpPr>
            <p:nvPr/>
          </p:nvSpPr>
          <p:spPr bwMode="gray">
            <a:xfrm>
              <a:off x="1824" y="2936"/>
              <a:ext cx="864" cy="25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algn="ctr" defTabSz="914400">
                <a:buClrTx/>
                <a:buSzTx/>
                <a:buFontTx/>
                <a:buNone/>
                <a:defRPr/>
              </a:pPr>
              <a:r>
                <a:rPr kumimoji="0" lang="zh-CN" altLang="en-US" sz="2000" b="1" kern="1200" cap="none" spc="0" normalizeH="0" baseline="0" noProof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专业服务</a:t>
              </a:r>
            </a:p>
          </p:txBody>
        </p:sp>
        <p:sp>
          <p:nvSpPr>
            <p:cNvPr id="32791" name="Oval 17"/>
            <p:cNvSpPr/>
            <p:nvPr/>
          </p:nvSpPr>
          <p:spPr>
            <a:xfrm>
              <a:off x="1800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zh-CN" altLang="zh-CN" sz="1800" dirty="0"/>
            </a:p>
          </p:txBody>
        </p:sp>
      </p:grpSp>
      <p:grpSp>
        <p:nvGrpSpPr>
          <p:cNvPr id="32776" name="Group 18"/>
          <p:cNvGrpSpPr/>
          <p:nvPr/>
        </p:nvGrpSpPr>
        <p:grpSpPr>
          <a:xfrm>
            <a:off x="6461760" y="3916680"/>
            <a:ext cx="1631950" cy="2114550"/>
            <a:chOff x="3072" y="2448"/>
            <a:chExt cx="1028" cy="1332"/>
          </a:xfrm>
        </p:grpSpPr>
        <p:grpSp>
          <p:nvGrpSpPr>
            <p:cNvPr id="32784" name="Group 19"/>
            <p:cNvGrpSpPr/>
            <p:nvPr/>
          </p:nvGrpSpPr>
          <p:grpSpPr>
            <a:xfrm>
              <a:off x="3072" y="2448"/>
              <a:ext cx="960" cy="958"/>
              <a:chOff x="2016" y="1920"/>
              <a:chExt cx="1680" cy="1680"/>
            </a:xfrm>
          </p:grpSpPr>
          <p:sp>
            <p:nvSpPr>
              <p:cNvPr id="106516" name="Oval 20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6517" name="Freeform 21"/>
              <p:cNvSpPr/>
              <p:nvPr/>
            </p:nvSpPr>
            <p:spPr bwMode="gray">
              <a:xfrm>
                <a:off x="2209" y="1948"/>
                <a:ext cx="1295" cy="633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0">
                <a:noFill/>
                <a:prstDash val="solid"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06518" name="Text Box 22"/>
            <p:cNvSpPr txBox="1">
              <a:spLocks noChangeArrowheads="1"/>
            </p:cNvSpPr>
            <p:nvPr/>
          </p:nvSpPr>
          <p:spPr bwMode="gray">
            <a:xfrm>
              <a:off x="3105" y="2825"/>
              <a:ext cx="864" cy="44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algn="ctr" defTabSz="914400">
                <a:buClrTx/>
                <a:buSzTx/>
                <a:buFontTx/>
                <a:buNone/>
                <a:defRPr/>
              </a:pPr>
              <a:r>
                <a:rPr kumimoji="0" lang="zh-CN" altLang="en-US" sz="2000" b="1" kern="1200" cap="none" spc="0" normalizeH="0" baseline="0" noProof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可持续</a:t>
              </a:r>
            </a:p>
            <a:p>
              <a:pPr marR="0" algn="ctr" defTabSz="914400">
                <a:buClrTx/>
                <a:buSzTx/>
                <a:buFontTx/>
                <a:buNone/>
                <a:defRPr/>
              </a:pPr>
              <a:r>
                <a:rPr kumimoji="0" lang="zh-CN" altLang="en-US" sz="2000" b="1" kern="1200" cap="none" spc="0" normalizeH="0" baseline="0" noProof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运营</a:t>
              </a:r>
            </a:p>
          </p:txBody>
        </p:sp>
        <p:sp>
          <p:nvSpPr>
            <p:cNvPr id="32786" name="Oval 23"/>
            <p:cNvSpPr/>
            <p:nvPr/>
          </p:nvSpPr>
          <p:spPr>
            <a:xfrm>
              <a:off x="3105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zh-CN" altLang="zh-CN" sz="1800" dirty="0"/>
            </a:p>
          </p:txBody>
        </p:sp>
      </p:grpSp>
      <p:grpSp>
        <p:nvGrpSpPr>
          <p:cNvPr id="32777" name="Group 24"/>
          <p:cNvGrpSpPr/>
          <p:nvPr/>
        </p:nvGrpSpPr>
        <p:grpSpPr>
          <a:xfrm>
            <a:off x="8366760" y="3916680"/>
            <a:ext cx="1579563" cy="2114550"/>
            <a:chOff x="4272" y="2448"/>
            <a:chExt cx="995" cy="1332"/>
          </a:xfrm>
        </p:grpSpPr>
        <p:grpSp>
          <p:nvGrpSpPr>
            <p:cNvPr id="32778" name="Group 25"/>
            <p:cNvGrpSpPr/>
            <p:nvPr/>
          </p:nvGrpSpPr>
          <p:grpSpPr>
            <a:xfrm>
              <a:off x="4272" y="2448"/>
              <a:ext cx="960" cy="965"/>
              <a:chOff x="2400" y="1488"/>
              <a:chExt cx="1152" cy="1152"/>
            </a:xfrm>
          </p:grpSpPr>
          <p:grpSp>
            <p:nvGrpSpPr>
              <p:cNvPr id="32780" name="Group 26"/>
              <p:cNvGrpSpPr/>
              <p:nvPr/>
            </p:nvGrpSpPr>
            <p:grpSpPr>
              <a:xfrm>
                <a:off x="2400" y="1488"/>
                <a:ext cx="1152" cy="1152"/>
                <a:chOff x="2016" y="1920"/>
                <a:chExt cx="1680" cy="1680"/>
              </a:xfrm>
            </p:grpSpPr>
            <p:sp>
              <p:nvSpPr>
                <p:cNvPr id="106523" name="Oval 27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2783" name="Freeform 28"/>
                <p:cNvSpPr/>
                <p:nvPr/>
              </p:nvSpPr>
              <p:spPr>
                <a:xfrm>
                  <a:off x="2208" y="1948"/>
                  <a:ext cx="1296" cy="634"/>
                </a:xfrm>
                <a:custGeom>
                  <a:avLst/>
                  <a:gdLst>
                    <a:gd name="txL" fmla="*/ 0 w 1321"/>
                    <a:gd name="txT" fmla="*/ 0 h 712"/>
                    <a:gd name="txR" fmla="*/ 1321 w 1321"/>
                    <a:gd name="txB" fmla="*/ 712 h 712"/>
                  </a:gdLst>
                  <a:ahLst/>
                  <a:cxnLst>
                    <a:cxn ang="0">
                      <a:pos x="958" y="62"/>
                    </a:cxn>
                    <a:cxn ang="0">
                      <a:pos x="970" y="69"/>
                    </a:cxn>
                    <a:cxn ang="0">
                      <a:pos x="973" y="75"/>
                    </a:cxn>
                    <a:cxn ang="0">
                      <a:pos x="968" y="81"/>
                    </a:cxn>
                    <a:cxn ang="0">
                      <a:pos x="956" y="85"/>
                    </a:cxn>
                    <a:cxn ang="0">
                      <a:pos x="937" y="91"/>
                    </a:cxn>
                    <a:cxn ang="0">
                      <a:pos x="912" y="94"/>
                    </a:cxn>
                    <a:cxn ang="0">
                      <a:pos x="881" y="98"/>
                    </a:cxn>
                    <a:cxn ang="0">
                      <a:pos x="845" y="102"/>
                    </a:cxn>
                    <a:cxn ang="0">
                      <a:pos x="804" y="105"/>
                    </a:cxn>
                    <a:cxn ang="0">
                      <a:pos x="759" y="106"/>
                    </a:cxn>
                    <a:cxn ang="0">
                      <a:pos x="712" y="107"/>
                    </a:cxn>
                    <a:cxn ang="0">
                      <a:pos x="660" y="110"/>
                    </a:cxn>
                    <a:cxn ang="0">
                      <a:pos x="607" y="111"/>
                    </a:cxn>
                    <a:cxn ang="0">
                      <a:pos x="586" y="112"/>
                    </a:cxn>
                    <a:cxn ang="0">
                      <a:pos x="351" y="112"/>
                    </a:cxn>
                    <a:cxn ang="0">
                      <a:pos x="347" y="112"/>
                    </a:cxn>
                    <a:cxn ang="0">
                      <a:pos x="301" y="111"/>
                    </a:cxn>
                    <a:cxn ang="0">
                      <a:pos x="257" y="110"/>
                    </a:cxn>
                    <a:cxn ang="0">
                      <a:pos x="215" y="109"/>
                    </a:cxn>
                    <a:cxn ang="0">
                      <a:pos x="174" y="106"/>
                    </a:cxn>
                    <a:cxn ang="0">
                      <a:pos x="137" y="106"/>
                    </a:cxn>
                    <a:cxn ang="0">
                      <a:pos x="106" y="103"/>
                    </a:cxn>
                    <a:cxn ang="0">
                      <a:pos x="74" y="101"/>
                    </a:cxn>
                    <a:cxn ang="0">
                      <a:pos x="51" y="99"/>
                    </a:cxn>
                    <a:cxn ang="0">
                      <a:pos x="26" y="94"/>
                    </a:cxn>
                    <a:cxn ang="0">
                      <a:pos x="18" y="91"/>
                    </a:cxn>
                    <a:cxn ang="0">
                      <a:pos x="6" y="87"/>
                    </a:cxn>
                    <a:cxn ang="0">
                      <a:pos x="0" y="82"/>
                    </a:cxn>
                    <a:cxn ang="0">
                      <a:pos x="0" y="81"/>
                    </a:cxn>
                    <a:cxn ang="0">
                      <a:pos x="4" y="75"/>
                    </a:cxn>
                    <a:cxn ang="0">
                      <a:pos x="16" y="69"/>
                    </a:cxn>
                    <a:cxn ang="0">
                      <a:pos x="35" y="58"/>
                    </a:cxn>
                    <a:cxn ang="0">
                      <a:pos x="70" y="47"/>
                    </a:cxn>
                    <a:cxn ang="0">
                      <a:pos x="110" y="37"/>
                    </a:cxn>
                    <a:cxn ang="0">
                      <a:pos x="151" y="27"/>
                    </a:cxn>
                    <a:cxn ang="0">
                      <a:pos x="199" y="19"/>
                    </a:cxn>
                    <a:cxn ang="0">
                      <a:pos x="252" y="12"/>
                    </a:cxn>
                    <a:cxn ang="0">
                      <a:pos x="306" y="7"/>
                    </a:cxn>
                    <a:cxn ang="0">
                      <a:pos x="367" y="4"/>
                    </a:cxn>
                    <a:cxn ang="0">
                      <a:pos x="428" y="4"/>
                    </a:cxn>
                    <a:cxn ang="0">
                      <a:pos x="492" y="0"/>
                    </a:cxn>
                    <a:cxn ang="0">
                      <a:pos x="492" y="0"/>
                    </a:cxn>
                    <a:cxn ang="0">
                      <a:pos x="559" y="4"/>
                    </a:cxn>
                    <a:cxn ang="0">
                      <a:pos x="624" y="4"/>
                    </a:cxn>
                    <a:cxn ang="0">
                      <a:pos x="687" y="8"/>
                    </a:cxn>
                    <a:cxn ang="0">
                      <a:pos x="745" y="14"/>
                    </a:cxn>
                    <a:cxn ang="0">
                      <a:pos x="797" y="21"/>
                    </a:cxn>
                    <a:cxn ang="0">
                      <a:pos x="846" y="30"/>
                    </a:cxn>
                    <a:cxn ang="0">
                      <a:pos x="890" y="40"/>
                    </a:cxn>
                    <a:cxn ang="0">
                      <a:pos x="927" y="51"/>
                    </a:cxn>
                    <a:cxn ang="0">
                      <a:pos x="958" y="62"/>
                    </a:cxn>
                    <a:cxn ang="0">
                      <a:pos x="958" y="62"/>
                    </a:cxn>
                  </a:cxnLst>
                  <a:rect l="txL" t="txT" r="txR" b="tx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chemeClr val="folHlink">
                        <a:alpha val="100000"/>
                      </a:schemeClr>
                    </a:gs>
                  </a:gsLst>
                  <a:lin ang="5400000" scaled="1"/>
                  <a:tileRect/>
                </a:gradFill>
                <a:ln w="0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06525" name="Text Box 29"/>
              <p:cNvSpPr txBox="1">
                <a:spLocks noChangeArrowheads="1"/>
              </p:cNvSpPr>
              <p:nvPr/>
            </p:nvSpPr>
            <p:spPr bwMode="gray">
              <a:xfrm>
                <a:off x="2505" y="1959"/>
                <a:ext cx="910" cy="53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pPr marR="0" algn="ctr" defTabSz="914400"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kern="1200" cap="none" spc="0" normalizeH="0" baseline="0" noProof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教育产业</a:t>
                </a:r>
              </a:p>
              <a:p>
                <a:pPr marR="0" algn="ctr" defTabSz="914400"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kern="1200" cap="none" spc="0" normalizeH="0" baseline="0" noProof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生态圈</a:t>
                </a:r>
              </a:p>
            </p:txBody>
          </p:sp>
        </p:grpSp>
        <p:sp>
          <p:nvSpPr>
            <p:cNvPr id="32779" name="Oval 30"/>
            <p:cNvSpPr/>
            <p:nvPr/>
          </p:nvSpPr>
          <p:spPr>
            <a:xfrm>
              <a:off x="4272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zh-CN" altLang="zh-CN" sz="1800" dirty="0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874770" y="4477385"/>
            <a:ext cx="6057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+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908675" y="4519930"/>
            <a:ext cx="6057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+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909560" y="4519930"/>
            <a:ext cx="6057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+</a:t>
            </a:r>
          </a:p>
        </p:txBody>
      </p:sp>
    </p:spTree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  <p:tag name="KSO_WM_SLIDE_MODEL_TYPE" val="timeli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Office 主题​​">
  <a:themeElements>
    <a:clrScheme name="模板蓝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16CB2"/>
      </a:accent1>
      <a:accent2>
        <a:srgbClr val="404040"/>
      </a:accent2>
      <a:accent3>
        <a:srgbClr val="116CB2"/>
      </a:accent3>
      <a:accent4>
        <a:srgbClr val="404040"/>
      </a:accent4>
      <a:accent5>
        <a:srgbClr val="116CB2"/>
      </a:accent5>
      <a:accent6>
        <a:srgbClr val="404040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2260</Words>
  <Application>Microsoft Office PowerPoint</Application>
  <PresentationFormat>宽屏</PresentationFormat>
  <Paragraphs>705</Paragraphs>
  <Slides>34</Slides>
  <Notes>16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49" baseType="lpstr">
      <vt:lpstr>Gill Sans</vt:lpstr>
      <vt:lpstr>Lato Regular</vt:lpstr>
      <vt:lpstr>等线</vt:lpstr>
      <vt:lpstr>等线 Light</vt:lpstr>
      <vt:lpstr>黑体</vt:lpstr>
      <vt:lpstr>华文细黑</vt:lpstr>
      <vt:lpstr>微软雅黑</vt:lpstr>
      <vt:lpstr>幼圆</vt:lpstr>
      <vt:lpstr>Arial</vt:lpstr>
      <vt:lpstr>Calibri Light</vt:lpstr>
      <vt:lpstr>Verdana</vt:lpstr>
      <vt:lpstr>Wingdings</vt:lpstr>
      <vt:lpstr>Office 主题​​</vt:lpstr>
      <vt:lpstr>Visio.Drawing.11</vt:lpstr>
      <vt:lpstr>Visio.Drawing.15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DL</dc:creator>
  <cp:lastModifiedBy>xue lianglei</cp:lastModifiedBy>
  <cp:revision>1969</cp:revision>
  <dcterms:created xsi:type="dcterms:W3CDTF">2016-07-28T03:05:00Z</dcterms:created>
  <dcterms:modified xsi:type="dcterms:W3CDTF">2019-01-20T02:37:58Z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2052-11.1.0.8205</vt:lpwstr>
  </property>
  <property fmtid="{D5CDD505-2E9C-101B-9397-08002B2CF9AE}" pid="3" name="KSORubyTemplateID">
    <vt:lpwstr>13</vt:lpwstr>
  </property>
</Properties>
</file>