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7" r:id="rId4"/>
    <p:sldId id="370" r:id="rId5"/>
    <p:sldId id="423" r:id="rId7"/>
    <p:sldId id="424" r:id="rId8"/>
    <p:sldId id="342" r:id="rId9"/>
    <p:sldId id="323" r:id="rId10"/>
    <p:sldId id="324" r:id="rId11"/>
    <p:sldId id="325" r:id="rId12"/>
    <p:sldId id="326" r:id="rId13"/>
    <p:sldId id="327" r:id="rId14"/>
    <p:sldId id="343" r:id="rId15"/>
    <p:sldId id="331" r:id="rId16"/>
    <p:sldId id="332" r:id="rId17"/>
    <p:sldId id="425" r:id="rId18"/>
    <p:sldId id="333" r:id="rId19"/>
    <p:sldId id="334" r:id="rId20"/>
    <p:sldId id="335" r:id="rId21"/>
    <p:sldId id="336" r:id="rId22"/>
    <p:sldId id="337" r:id="rId23"/>
    <p:sldId id="340" r:id="rId24"/>
  </p:sldIdLst>
  <p:sldSz cx="12192000" cy="6858000"/>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66"/>
    <a:srgbClr val="003300"/>
    <a:srgbClr val="008000"/>
    <a:srgbClr val="006600"/>
    <a:srgbClr val="FF9900"/>
    <a:srgbClr val="CC33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71"/>
    <p:restoredTop sz="94660"/>
  </p:normalViewPr>
  <p:slideViewPr>
    <p:cSldViewPr snapToGrid="0" snapToObjects="1" showGuides="1">
      <p:cViewPr>
        <p:scale>
          <a:sx n="60" d="100"/>
          <a:sy n="60" d="100"/>
        </p:scale>
        <p:origin x="1302" y="288"/>
      </p:cViewPr>
      <p:guideLst>
        <p:guide orient="horz" pos="2383"/>
        <p:guide pos="3906"/>
      </p:guideLst>
    </p:cSldViewPr>
  </p:slideViewPr>
  <p:notesTextViewPr>
    <p:cViewPr>
      <p:scale>
        <a:sx n="100" d="100"/>
        <a:sy n="100" d="100"/>
      </p:scale>
      <p:origin x="0" y="0"/>
    </p:cViewPr>
  </p:notesTextViewPr>
  <p:sorterViewPr showFormatting="0">
    <p:cViewPr>
      <p:scale>
        <a:sx n="50" d="100"/>
        <a:sy n="50" d="100"/>
      </p:scale>
      <p:origin x="0" y="0"/>
    </p:cViewPr>
  </p:sorter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9"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Rectangle 4"/>
          <p:cNvSpPr>
            <a:spLocks noGrp="1"/>
          </p:cNvSpPr>
          <p:nvPr>
            <p:ph type="sldImg" idx="2"/>
          </p:nvPr>
        </p:nvSpPr>
        <p:spPr>
          <a:xfrm>
            <a:off x="1143000" y="685800"/>
            <a:ext cx="4572000" cy="3429000"/>
          </a:xfrm>
          <a:prstGeom prst="rect">
            <a:avLst/>
          </a:prstGeom>
          <a:noFill/>
          <a:ln w="9525">
            <a:noFill/>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2"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3"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E3D971C-6E29-4691-91EC-1F1CB2FDE347}"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7410" name="幻灯片图像占位符 1"/>
          <p:cNvSpPr>
            <a:spLocks noGrp="1" noRot="1" noChangeAspect="1" noTextEdit="1"/>
          </p:cNvSpPr>
          <p:nvPr>
            <p:ph type="sldImg"/>
          </p:nvPr>
        </p:nvSpPr>
        <p:spPr>
          <a:xfrm>
            <a:off x="684213" y="1141413"/>
            <a:ext cx="5486400" cy="3086100"/>
          </a:xfrm>
          <a:ln>
            <a:solidFill>
              <a:srgbClr val="000000">
                <a:alpha val="100000"/>
              </a:srgbClr>
            </a:solidFill>
            <a:miter lim="800000"/>
          </a:ln>
        </p:spPr>
      </p:sp>
      <p:sp>
        <p:nvSpPr>
          <p:cNvPr id="17411" name="备注占位符 2"/>
          <p:cNvSpPr>
            <a:spLocks noGrp="1"/>
          </p:cNvSpPr>
          <p:nvPr>
            <p:ph type="body" idx="1"/>
          </p:nvPr>
        </p:nvSpPr>
        <p:spPr>
          <a:xfrm>
            <a:off x="684213" y="4398963"/>
            <a:ext cx="5486400" cy="3600450"/>
          </a:xfrm>
          <a:ln/>
        </p:spPr>
        <p:txBody>
          <a:bodyPr wrap="square" lIns="91440" tIns="45720" rIns="91440" bIns="45720" anchor="t"/>
          <a:p>
            <a:pPr lvl="0" eaLnBrk="1" hangingPunct="1">
              <a:spcBef>
                <a:spcPct val="0"/>
              </a:spcBef>
            </a:pPr>
            <a:r>
              <a:rPr lang="zh-CN" altLang="en-US" dirty="0"/>
              <a:t>模板来自于 </a:t>
            </a:r>
            <a:r>
              <a:rPr lang="en-US" altLang="zh-CN" dirty="0"/>
              <a:t>http://meihua.docer.com/</a:t>
            </a:r>
            <a:endParaRPr lang="zh-CN" altLang="en-US" dirty="0"/>
          </a:p>
        </p:txBody>
      </p:sp>
      <p:sp>
        <p:nvSpPr>
          <p:cNvPr id="17412" name="灯片编号占位符 3"/>
          <p:cNvSpPr txBox="1">
            <a:spLocks noGrp="1"/>
          </p:cNvSpPr>
          <p:nvPr/>
        </p:nvSpPr>
        <p:spPr>
          <a:xfrm>
            <a:off x="3883025" y="8683625"/>
            <a:ext cx="2971800" cy="458788"/>
          </a:xfrm>
          <a:prstGeom prst="rect">
            <a:avLst/>
          </a:prstGeom>
          <a:noFill/>
          <a:ln w="9525">
            <a:noFill/>
          </a:ln>
        </p:spPr>
        <p:txBody>
          <a:bodyPr anchor="b"/>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幻灯片图像占位符 1"/>
          <p:cNvSpPr>
            <a:spLocks noGrp="1" noRot="1" noChangeAspect="1" noTextEdit="1"/>
          </p:cNvSpPr>
          <p:nvPr>
            <p:ph type="sldImg"/>
          </p:nvPr>
        </p:nvSpPr>
        <p:spPr>
          <a:xfrm>
            <a:off x="381000" y="685800"/>
            <a:ext cx="6096000" cy="3429000"/>
          </a:xfrm>
          <a:ln/>
        </p:spPr>
      </p:sp>
      <p:sp>
        <p:nvSpPr>
          <p:cNvPr id="23555" name="备注占位符 2"/>
          <p:cNvSpPr>
            <a:spLocks noGrp="1"/>
          </p:cNvSpPr>
          <p:nvPr>
            <p:ph type="body" idx="1"/>
          </p:nvPr>
        </p:nvSpPr>
        <p:spPr>
          <a:ln/>
        </p:spPr>
        <p:txBody>
          <a:bodyPr wrap="square" lIns="91440" tIns="45720" rIns="91440" bIns="45720" anchor="ctr"/>
          <a:p>
            <a:pPr lvl="0"/>
            <a:endParaRPr lang="zh-CN" altLang="en-US" dirty="0"/>
          </a:p>
        </p:txBody>
      </p:sp>
      <p:sp>
        <p:nvSpPr>
          <p:cNvPr id="23556" name="灯片编号占位符 3"/>
          <p:cNvSpPr txBox="1">
            <a:spLocks noGrp="1"/>
          </p:cNvSpPr>
          <p:nvPr>
            <p:ph type="sldNum" sz="quarter"/>
          </p:nvPr>
        </p:nvSpPr>
        <p:spPr>
          <a:xfrm>
            <a:off x="3883025" y="8685213"/>
            <a:ext cx="2973388" cy="457200"/>
          </a:xfrm>
          <a:prstGeom prst="rect">
            <a:avLst/>
          </a:prstGeom>
          <a:noFill/>
          <a:ln w="9525">
            <a:noFill/>
          </a:ln>
        </p:spPr>
        <p:txBody>
          <a:bodyPr anchor="b"/>
          <a:p>
            <a:pPr lvl="0" algn="r" eaLnBrk="1" hangingPunct="1">
              <a:buChar char="•"/>
            </a:pP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9938" name="幻灯片图像占位符 1"/>
          <p:cNvSpPr>
            <a:spLocks noGrp="1" noRot="1" noChangeAspect="1" noTextEdit="1"/>
          </p:cNvSpPr>
          <p:nvPr>
            <p:ph type="sldImg"/>
          </p:nvPr>
        </p:nvSpPr>
        <p:spPr>
          <a:xfrm>
            <a:off x="685800" y="1141413"/>
            <a:ext cx="5486400" cy="3086100"/>
          </a:xfrm>
          <a:ln/>
        </p:spPr>
      </p:sp>
      <p:sp>
        <p:nvSpPr>
          <p:cNvPr id="39939" name="备注占位符 2"/>
          <p:cNvSpPr>
            <a:spLocks noGrp="1"/>
          </p:cNvSpPr>
          <p:nvPr>
            <p:ph type="body" idx="1"/>
          </p:nvPr>
        </p:nvSpPr>
        <p:spPr>
          <a:xfrm>
            <a:off x="684213" y="4398963"/>
            <a:ext cx="5486400" cy="3600450"/>
          </a:xfrm>
          <a:ln/>
        </p:spPr>
        <p:txBody>
          <a:bodyPr wrap="square" lIns="91440" tIns="45720" rIns="91440" bIns="45720" anchor="t"/>
          <a:p>
            <a:pPr lvl="0" eaLnBrk="1" hangingPunct="1">
              <a:spcBef>
                <a:spcPct val="0"/>
              </a:spcBef>
            </a:pPr>
            <a:r>
              <a:rPr lang="zh-CN" altLang="en-US" dirty="0"/>
              <a:t>模板来自于 </a:t>
            </a:r>
            <a:r>
              <a:rPr lang="en-US" altLang="zh-CN" dirty="0"/>
              <a:t>http://docer.wps.cn</a:t>
            </a:r>
            <a:endParaRPr lang="zh-CN" altLang="en-US" dirty="0"/>
          </a:p>
        </p:txBody>
      </p:sp>
      <p:sp>
        <p:nvSpPr>
          <p:cNvPr id="39940" name="灯片编号占位符 3"/>
          <p:cNvSpPr txBox="1">
            <a:spLocks noGrp="1"/>
          </p:cNvSpPr>
          <p:nvPr/>
        </p:nvSpPr>
        <p:spPr>
          <a:xfrm>
            <a:off x="3883025" y="8683625"/>
            <a:ext cx="2971800" cy="458788"/>
          </a:xfrm>
          <a:prstGeom prst="rect">
            <a:avLst/>
          </a:prstGeom>
          <a:noFill/>
          <a:ln w="9525">
            <a:noFill/>
          </a:ln>
        </p:spPr>
        <p:txBody>
          <a:bodyPr anchor="b"/>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3074" name="组合 7"/>
          <p:cNvGrpSpPr/>
          <p:nvPr userDrawn="1"/>
        </p:nvGrpSpPr>
        <p:grpSpPr>
          <a:xfrm>
            <a:off x="0" y="0"/>
            <a:ext cx="11658600" cy="6858000"/>
            <a:chOff x="0" y="0"/>
            <a:chExt cx="8743407" cy="6858000"/>
          </a:xfrm>
        </p:grpSpPr>
        <p:pic>
          <p:nvPicPr>
            <p:cNvPr id="3080" name="Picture 13" descr="!cover"/>
            <p:cNvPicPr>
              <a:picLocks noChangeAspect="1"/>
            </p:cNvPicPr>
            <p:nvPr/>
          </p:nvPicPr>
          <p:blipFill>
            <a:blip r:embed="rId2"/>
            <a:stretch>
              <a:fillRect/>
            </a:stretch>
          </p:blipFill>
          <p:spPr>
            <a:xfrm>
              <a:off x="1733007" y="900072"/>
              <a:ext cx="7010400" cy="5957928"/>
            </a:xfrm>
            <a:prstGeom prst="rect">
              <a:avLst/>
            </a:prstGeom>
            <a:noFill/>
            <a:ln w="9525">
              <a:noFill/>
            </a:ln>
          </p:spPr>
        </p:pic>
        <p:sp>
          <p:nvSpPr>
            <p:cNvPr id="10" name="矩形 9"/>
            <p:cNvSpPr>
              <a:spLocks noChangeArrowheads="1"/>
            </p:cNvSpPr>
            <p:nvPr/>
          </p:nvSpPr>
          <p:spPr bwMode="auto">
            <a:xfrm>
              <a:off x="0" y="2200275"/>
              <a:ext cx="3709757" cy="2432050"/>
            </a:xfrm>
            <a:prstGeom prst="rect">
              <a:avLst/>
            </a:prstGeom>
            <a:solidFill>
              <a:srgbClr val="DEEEDA"/>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1" name="矩形 10"/>
            <p:cNvSpPr>
              <a:spLocks noChangeArrowheads="1"/>
            </p:cNvSpPr>
            <p:nvPr/>
          </p:nvSpPr>
          <p:spPr bwMode="auto">
            <a:xfrm>
              <a:off x="5661071" y="0"/>
              <a:ext cx="2141801" cy="1114425"/>
            </a:xfrm>
            <a:prstGeom prst="rect">
              <a:avLst/>
            </a:prstGeom>
            <a:solidFill>
              <a:srgbClr val="59AA48"/>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078" name="Text Placeholder 2"/>
          <p:cNvSpPr>
            <a:spLocks noGrp="1" noChangeArrowheads="1"/>
          </p:cNvSpPr>
          <p:nvPr>
            <p:ph type="subTitle" idx="1"/>
          </p:nvPr>
        </p:nvSpPr>
        <p:spPr>
          <a:xfrm>
            <a:off x="5062538" y="4000500"/>
            <a:ext cx="4414837" cy="482600"/>
          </a:xfrm>
        </p:spPr>
        <p:txBody>
          <a:bodyPr/>
          <a:lstStyle>
            <a:lvl1pPr marL="0" indent="0">
              <a:buFont typeface="Wingdings" panose="05000000000000000000" pitchFamily="2" charset="2"/>
              <a:buNone/>
              <a:defRPr sz="1600">
                <a:solidFill>
                  <a:srgbClr val="808080"/>
                </a:solidFill>
              </a:defRPr>
            </a:lvl1pPr>
          </a:lstStyle>
          <a:p>
            <a:r>
              <a:rPr lang="zh-CN"/>
              <a:t>单击此处编辑母版副标题样式</a:t>
            </a:r>
            <a:endParaRPr lang="zh-CN"/>
          </a:p>
        </p:txBody>
      </p:sp>
      <p:sp>
        <p:nvSpPr>
          <p:cNvPr id="3082" name="Title Placeholder 1"/>
          <p:cNvSpPr>
            <a:spLocks noGrp="1" noChangeArrowheads="1"/>
          </p:cNvSpPr>
          <p:nvPr>
            <p:ph type="ctrTitle"/>
          </p:nvPr>
        </p:nvSpPr>
        <p:spPr>
          <a:xfrm>
            <a:off x="474663" y="2790825"/>
            <a:ext cx="10769600" cy="873125"/>
          </a:xfrm>
        </p:spPr>
        <p:txBody>
          <a:bodyPr/>
          <a:lstStyle>
            <a:lvl1pPr>
              <a:defRPr sz="3200"/>
            </a:lvl1pPr>
          </a:lstStyle>
          <a:p>
            <a:r>
              <a:rPr lang="zh-CN"/>
              <a:t>单击此处编辑母版标题样式</a:t>
            </a:r>
            <a:endParaRPr lang="zh-CN"/>
          </a:p>
        </p:txBody>
      </p:sp>
      <p:sp>
        <p:nvSpPr>
          <p:cNvPr id="12" name="Date Placeholder 3"/>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7ACA0BED-716D-4F8F-A63F-D942D565011F}"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en-US" b="0" i="0" kern="1200" cap="none" spc="0" normalizeH="0" baseline="0" noProof="0">
              <a:latin typeface="Arial" panose="020B0604020202020204" pitchFamily="34" charset="0"/>
              <a:ea typeface="宋体" panose="02010600030101010101" pitchFamily="2" charset="-122"/>
              <a:cs typeface="+mn-cs"/>
            </a:endParaRPr>
          </a:p>
        </p:txBody>
      </p:sp>
      <p:sp>
        <p:nvSpPr>
          <p:cNvPr id="13" name="Footer Placeholder 4"/>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0">
              <a:latin typeface="Arial" panose="020B0604020202020204" pitchFamily="34" charset="0"/>
              <a:ea typeface="宋体" panose="02010600030101010101" pitchFamily="2" charset="-122"/>
              <a:cs typeface="+mn-cs"/>
            </a:endParaRPr>
          </a:p>
        </p:txBody>
      </p:sp>
      <p:sp>
        <p:nvSpPr>
          <p:cNvPr id="14" name="Slide Number Placeholder 5"/>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4D958716-AA4B-45B1-A99B-E1F5D75F72E3}" type="slidenum">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en-US" altLang="zh-CN" b="0" i="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6530975" y="6396038"/>
            <a:ext cx="370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1" hangingPunct="1">
              <a:buNone/>
            </a:pPr>
            <a:r>
              <a:rPr lang="zh-CN" altLang="en-US" sz="1600" b="1" dirty="0">
                <a:solidFill>
                  <a:schemeClr val="bg1"/>
                </a:solidFill>
                <a:latin typeface="方正准圆简体" pitchFamily="2" charset="-122"/>
                <a:ea typeface="方正准圆简体" pitchFamily="2" charset="-122"/>
              </a:rPr>
              <a:t>  帮助每一个孩子成就最好的自己</a:t>
            </a:r>
            <a:endParaRPr lang="zh-CN" altLang="en-US" sz="1600" b="1" dirty="0">
              <a:solidFill>
                <a:schemeClr val="bg1"/>
              </a:solidFill>
              <a:latin typeface="方正准圆简体" pitchFamily="2" charset="-122"/>
              <a:ea typeface="方正准圆简体" pitchFamily="2" charset="-122"/>
            </a:endParaRPr>
          </a:p>
        </p:txBody>
      </p:sp>
      <p:sp>
        <p:nvSpPr>
          <p:cNvPr id="2" name="标题 1"/>
          <p:cNvSpPr>
            <a:spLocks noGrp="1"/>
          </p:cNvSpPr>
          <p:nvPr>
            <p:ph type="title"/>
          </p:nvPr>
        </p:nvSpPr>
        <p:spPr>
          <a:xfrm>
            <a:off x="744537" y="265113"/>
            <a:ext cx="10798175" cy="741362"/>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Date Placeholder 3"/>
          <p:cNvSpPr>
            <a:spLocks noGrp="1" noChangeArrowheads="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BE6AB6E2-FF77-491F-A3B5-726E4A9A4ACE}"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en-US" b="0" i="0" kern="1200" cap="none" spc="0" normalizeH="0" baseline="0" noProof="0">
              <a:latin typeface="Arial" panose="020B0604020202020204" pitchFamily="34" charset="0"/>
              <a:ea typeface="宋体" panose="02010600030101010101" pitchFamily="2" charset="-122"/>
              <a:cs typeface="+mn-cs"/>
            </a:endParaRPr>
          </a:p>
        </p:txBody>
      </p:sp>
      <p:sp>
        <p:nvSpPr>
          <p:cNvPr id="10" name="Footer Placeholder 4"/>
          <p:cNvSpPr>
            <a:spLocks noGrp="1" noChangeArrowheads="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0">
              <a:latin typeface="Arial" panose="020B0604020202020204" pitchFamily="34" charset="0"/>
              <a:ea typeface="宋体" panose="02010600030101010101" pitchFamily="2" charset="-122"/>
              <a:cs typeface="+mn-cs"/>
            </a:endParaRPr>
          </a:p>
        </p:txBody>
      </p:sp>
      <p:sp>
        <p:nvSpPr>
          <p:cNvPr id="11" name="Slide Number Placeholder 5"/>
          <p:cNvSpPr>
            <a:spLocks noGrp="1" noChangeArrowheads="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B7773ADB-7F28-4BE2-B851-CACC33A6E881}" type="slidenum">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en-US" altLang="zh-CN" b="0" i="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6530975" y="6369050"/>
            <a:ext cx="370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1" hangingPunct="1">
              <a:buNone/>
            </a:pPr>
            <a:r>
              <a:rPr lang="zh-CN" altLang="en-US" sz="1600" b="1" dirty="0">
                <a:solidFill>
                  <a:schemeClr val="bg1"/>
                </a:solidFill>
                <a:latin typeface="方正准圆简体" pitchFamily="2" charset="-122"/>
                <a:ea typeface="方正准圆简体" pitchFamily="2" charset="-122"/>
              </a:rPr>
              <a:t>  帮助每一个孩子成就最好的自己</a:t>
            </a:r>
            <a:endParaRPr lang="zh-CN" altLang="en-US" sz="1600" b="1" dirty="0">
              <a:solidFill>
                <a:schemeClr val="bg1"/>
              </a:solidFill>
              <a:latin typeface="方正准圆简体" pitchFamily="2" charset="-122"/>
              <a:ea typeface="方正准圆简体" pitchFamily="2" charset="-122"/>
            </a:endParaRPr>
          </a:p>
        </p:txBody>
      </p:sp>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9" name="Date Placeholder 3"/>
          <p:cNvSpPr>
            <a:spLocks noGrp="1" noChangeArrowheads="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0DB06B91-18DB-4027-9683-C59E190097DA}"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en-US" b="0" i="0" kern="1200" cap="none" spc="0" normalizeH="0" baseline="0" noProof="0">
              <a:latin typeface="Arial" panose="020B0604020202020204" pitchFamily="34" charset="0"/>
              <a:ea typeface="宋体" panose="02010600030101010101" pitchFamily="2" charset="-122"/>
              <a:cs typeface="+mn-cs"/>
            </a:endParaRPr>
          </a:p>
        </p:txBody>
      </p:sp>
      <p:sp>
        <p:nvSpPr>
          <p:cNvPr id="10" name="Footer Placeholder 4"/>
          <p:cNvSpPr>
            <a:spLocks noGrp="1" noChangeArrowheads="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0">
              <a:latin typeface="Arial" panose="020B0604020202020204" pitchFamily="34" charset="0"/>
              <a:ea typeface="宋体" panose="02010600030101010101" pitchFamily="2" charset="-122"/>
              <a:cs typeface="+mn-cs"/>
            </a:endParaRPr>
          </a:p>
        </p:txBody>
      </p:sp>
      <p:sp>
        <p:nvSpPr>
          <p:cNvPr id="11" name="Slide Number Placeholder 5"/>
          <p:cNvSpPr>
            <a:spLocks noGrp="1" noChangeArrowheads="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D90A7E04-9442-4E55-8D78-325391BAF447}" type="slidenum">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en-US" altLang="zh-CN" b="0" i="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6530975" y="6369050"/>
            <a:ext cx="370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1" hangingPunct="1">
              <a:buNone/>
            </a:pPr>
            <a:r>
              <a:rPr lang="zh-CN" altLang="en-US" sz="1600" b="1" dirty="0">
                <a:solidFill>
                  <a:schemeClr val="bg1"/>
                </a:solidFill>
                <a:latin typeface="方正准圆简体" pitchFamily="2" charset="-122"/>
                <a:ea typeface="方正准圆简体" pitchFamily="2" charset="-122"/>
              </a:rPr>
              <a:t>  帮助每一个孩子成就最好的自己</a:t>
            </a:r>
            <a:endParaRPr lang="zh-CN" altLang="en-US" sz="1600" b="1" dirty="0">
              <a:solidFill>
                <a:schemeClr val="bg1"/>
              </a:solidFill>
              <a:latin typeface="方正准圆简体" pitchFamily="2" charset="-122"/>
              <a:ea typeface="方正准圆简体" pitchFamily="2" charset="-122"/>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44538" y="1270000"/>
            <a:ext cx="53228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19825" y="1270000"/>
            <a:ext cx="5322888"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Date Placeholder 3"/>
          <p:cNvSpPr>
            <a:spLocks noGrp="1" noChangeArrowheads="1"/>
          </p:cNvSpPr>
          <p:nvPr>
            <p:ph type="dt" sz="half" idx="1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51BA7F95-9167-4FD4-A4D0-74020C98C180}"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en-US" b="0" i="0" kern="1200" cap="none" spc="0" normalizeH="0" baseline="0" noProof="0">
              <a:latin typeface="Arial" panose="020B0604020202020204" pitchFamily="34" charset="0"/>
              <a:ea typeface="宋体" panose="02010600030101010101" pitchFamily="2" charset="-122"/>
              <a:cs typeface="+mn-cs"/>
            </a:endParaRPr>
          </a:p>
        </p:txBody>
      </p:sp>
      <p:sp>
        <p:nvSpPr>
          <p:cNvPr id="10" name="Footer Placeholder 4"/>
          <p:cNvSpPr>
            <a:spLocks noGrp="1" noChangeArrowheads="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0">
              <a:latin typeface="Arial" panose="020B0604020202020204" pitchFamily="34" charset="0"/>
              <a:ea typeface="宋体" panose="02010600030101010101" pitchFamily="2" charset="-122"/>
              <a:cs typeface="+mn-cs"/>
            </a:endParaRPr>
          </a:p>
        </p:txBody>
      </p:sp>
      <p:sp>
        <p:nvSpPr>
          <p:cNvPr id="11" name="Slide Number Placeholder 5"/>
          <p:cNvSpPr>
            <a:spLocks noGrp="1" noChangeArrowheads="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9F262291-2846-454C-A347-07019149ABBA}" type="slidenum">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en-US" altLang="zh-CN" b="0" i="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6530975" y="6369050"/>
            <a:ext cx="370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1" hangingPunct="1">
              <a:buNone/>
            </a:pPr>
            <a:r>
              <a:rPr lang="zh-CN" altLang="en-US" sz="1600" b="1" dirty="0">
                <a:solidFill>
                  <a:schemeClr val="bg1"/>
                </a:solidFill>
                <a:latin typeface="方正准圆简体" pitchFamily="2" charset="-122"/>
                <a:ea typeface="方正准圆简体" pitchFamily="2" charset="-122"/>
              </a:rPr>
              <a:t>  帮助每一个孩子成就最好的自己</a:t>
            </a:r>
            <a:endParaRPr lang="zh-CN" altLang="en-US" sz="1600" b="1" dirty="0">
              <a:solidFill>
                <a:schemeClr val="bg1"/>
              </a:solidFill>
              <a:latin typeface="方正准圆简体" pitchFamily="2" charset="-122"/>
              <a:ea typeface="方正准圆简体" pitchFamily="2" charset="-122"/>
            </a:endParaRPr>
          </a:p>
        </p:txBody>
      </p:sp>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Date Placeholder 3"/>
          <p:cNvSpPr>
            <a:spLocks noGrp="1" noChangeArrowheads="1"/>
          </p:cNvSpPr>
          <p:nvPr>
            <p:ph type="dt" sz="half" idx="1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69B8C3D7-B8D4-4B0B-99CD-0013FB42ECD2}"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en-US" b="0" i="0" kern="1200" cap="none" spc="0" normalizeH="0" baseline="0" noProof="0">
              <a:latin typeface="Arial" panose="020B0604020202020204" pitchFamily="34" charset="0"/>
              <a:ea typeface="宋体" panose="02010600030101010101" pitchFamily="2" charset="-122"/>
              <a:cs typeface="+mn-cs"/>
            </a:endParaRPr>
          </a:p>
        </p:txBody>
      </p:sp>
      <p:sp>
        <p:nvSpPr>
          <p:cNvPr id="10" name="Footer Placeholder 4"/>
          <p:cNvSpPr>
            <a:spLocks noGrp="1" noChangeArrowheads="1"/>
          </p:cNvSpPr>
          <p:nvPr>
            <p:ph type="ftr" sz="quarter" idx="1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0">
              <a:latin typeface="Arial" panose="020B0604020202020204" pitchFamily="34" charset="0"/>
              <a:ea typeface="宋体" panose="02010600030101010101" pitchFamily="2" charset="-122"/>
              <a:cs typeface="+mn-cs"/>
            </a:endParaRPr>
          </a:p>
        </p:txBody>
      </p:sp>
      <p:sp>
        <p:nvSpPr>
          <p:cNvPr id="11" name="Slide Number Placeholder 5"/>
          <p:cNvSpPr>
            <a:spLocks noGrp="1" noChangeArrowheads="1"/>
          </p:cNvSpPr>
          <p:nvPr>
            <p:ph type="sldNum" sz="quarter" idx="1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2715B21A-CC74-409B-B93B-369D66CB9351}" type="slidenum">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en-US" altLang="zh-CN" b="0" i="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6530975" y="6369050"/>
            <a:ext cx="370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1" hangingPunct="1">
              <a:buNone/>
            </a:pPr>
            <a:r>
              <a:rPr lang="zh-CN" altLang="en-US" sz="1600" b="1" dirty="0">
                <a:solidFill>
                  <a:schemeClr val="bg1"/>
                </a:solidFill>
                <a:latin typeface="方正准圆简体" pitchFamily="2" charset="-122"/>
                <a:ea typeface="方正准圆简体" pitchFamily="2" charset="-122"/>
              </a:rPr>
              <a:t>  帮助每一个孩子成就最好的自己</a:t>
            </a:r>
            <a:endParaRPr lang="zh-CN" altLang="en-US" sz="1600" b="1" dirty="0">
              <a:solidFill>
                <a:schemeClr val="bg1"/>
              </a:solidFill>
              <a:latin typeface="方正准圆简体" pitchFamily="2" charset="-122"/>
              <a:ea typeface="方正准圆简体" pitchFamily="2" charset="-122"/>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9" name="Date Placeholder 3"/>
          <p:cNvSpPr>
            <a:spLocks noGrp="1" noChangeArrowheads="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5664AD04-2691-4E41-A4EE-48A06CE7532F}"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en-US" b="0" i="0" kern="1200" cap="none" spc="0" normalizeH="0" baseline="0" noProof="0">
              <a:latin typeface="Arial" panose="020B0604020202020204" pitchFamily="34" charset="0"/>
              <a:ea typeface="宋体" panose="02010600030101010101" pitchFamily="2" charset="-122"/>
              <a:cs typeface="+mn-cs"/>
            </a:endParaRPr>
          </a:p>
        </p:txBody>
      </p:sp>
      <p:sp>
        <p:nvSpPr>
          <p:cNvPr id="10" name="Footer Placeholder 4"/>
          <p:cNvSpPr>
            <a:spLocks noGrp="1" noChangeArrowheads="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0">
              <a:latin typeface="Arial" panose="020B0604020202020204" pitchFamily="34" charset="0"/>
              <a:ea typeface="宋体" panose="02010600030101010101" pitchFamily="2" charset="-122"/>
              <a:cs typeface="+mn-cs"/>
            </a:endParaRPr>
          </a:p>
        </p:txBody>
      </p:sp>
      <p:sp>
        <p:nvSpPr>
          <p:cNvPr id="11" name="Slide Number Placeholder 5"/>
          <p:cNvSpPr>
            <a:spLocks noGrp="1" noChangeArrowheads="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0F37AF09-B338-4491-A806-059E488F73A7}" type="slidenum">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en-US" altLang="zh-CN" b="0" i="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6530975" y="6369050"/>
            <a:ext cx="370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1" hangingPunct="1">
              <a:buNone/>
            </a:pPr>
            <a:r>
              <a:rPr lang="zh-CN" altLang="en-US" sz="1600" b="1" dirty="0">
                <a:solidFill>
                  <a:schemeClr val="bg1"/>
                </a:solidFill>
                <a:latin typeface="方正准圆简体" pitchFamily="2" charset="-122"/>
                <a:ea typeface="方正准圆简体" pitchFamily="2" charset="-122"/>
              </a:rPr>
              <a:t>  帮助每一个孩子成就最好的自己</a:t>
            </a:r>
            <a:endParaRPr lang="zh-CN" altLang="en-US" sz="1600" b="1" dirty="0">
              <a:solidFill>
                <a:schemeClr val="bg1"/>
              </a:solidFill>
              <a:latin typeface="方正准圆简体" pitchFamily="2" charset="-122"/>
              <a:ea typeface="方正准圆简体" pitchFamily="2" charset="-122"/>
            </a:endParaRPr>
          </a:p>
        </p:txBody>
      </p:sp>
      <p:sp>
        <p:nvSpPr>
          <p:cNvPr id="9" name="Date Placeholder 3"/>
          <p:cNvSpPr>
            <a:spLocks noGrp="1" noChangeArrowheads="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49C249CE-D011-4F8E-9047-BD7F2C6898C9}"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en-US" b="0" i="0" kern="1200" cap="none" spc="0" normalizeH="0" baseline="0" noProof="0">
              <a:latin typeface="Arial" panose="020B0604020202020204" pitchFamily="34" charset="0"/>
              <a:ea typeface="宋体" panose="02010600030101010101" pitchFamily="2" charset="-122"/>
              <a:cs typeface="+mn-cs"/>
            </a:endParaRPr>
          </a:p>
        </p:txBody>
      </p:sp>
      <p:sp>
        <p:nvSpPr>
          <p:cNvPr id="10" name="Footer Placeholder 4"/>
          <p:cNvSpPr>
            <a:spLocks noGrp="1" noChangeArrowheads="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0">
              <a:latin typeface="Arial" panose="020B0604020202020204" pitchFamily="34" charset="0"/>
              <a:ea typeface="宋体" panose="02010600030101010101" pitchFamily="2" charset="-122"/>
              <a:cs typeface="+mn-cs"/>
            </a:endParaRPr>
          </a:p>
        </p:txBody>
      </p:sp>
      <p:sp>
        <p:nvSpPr>
          <p:cNvPr id="11" name="Slide Number Placeholder 5"/>
          <p:cNvSpPr>
            <a:spLocks noGrp="1" noChangeArrowheads="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9B6DCF9A-3CD7-43D1-B2A3-1FAC16244AED}" type="slidenum">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en-US" altLang="zh-CN" b="0" i="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6530975" y="6369050"/>
            <a:ext cx="370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1" hangingPunct="1">
              <a:buNone/>
            </a:pPr>
            <a:r>
              <a:rPr lang="zh-CN" altLang="en-US" sz="1600" b="1" dirty="0">
                <a:solidFill>
                  <a:schemeClr val="bg1"/>
                </a:solidFill>
                <a:latin typeface="方正准圆简体" pitchFamily="2" charset="-122"/>
                <a:ea typeface="方正准圆简体" pitchFamily="2" charset="-122"/>
              </a:rPr>
              <a:t>  帮助每一个孩子成就最好的自己</a:t>
            </a:r>
            <a:endParaRPr lang="zh-CN" altLang="en-US" sz="1600" b="1" dirty="0">
              <a:solidFill>
                <a:schemeClr val="bg1"/>
              </a:solidFill>
              <a:latin typeface="方正准圆简体" pitchFamily="2" charset="-122"/>
              <a:ea typeface="方正准圆简体" pitchFamily="2" charset="-122"/>
            </a:endParaRPr>
          </a:p>
        </p:txBody>
      </p:sp>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9" name="Date Placeholder 3"/>
          <p:cNvSpPr>
            <a:spLocks noGrp="1" noChangeArrowheads="1"/>
          </p:cNvSpPr>
          <p:nvPr>
            <p:ph type="dt" sz="half" idx="1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3FE8558D-0B28-42AC-A985-E323F10DACB4}"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en-US" b="0" i="0" kern="1200" cap="none" spc="0" normalizeH="0" baseline="0" noProof="0">
              <a:latin typeface="Arial" panose="020B0604020202020204" pitchFamily="34" charset="0"/>
              <a:ea typeface="宋体" panose="02010600030101010101" pitchFamily="2" charset="-122"/>
              <a:cs typeface="+mn-cs"/>
            </a:endParaRPr>
          </a:p>
        </p:txBody>
      </p:sp>
      <p:sp>
        <p:nvSpPr>
          <p:cNvPr id="10" name="Footer Placeholder 4"/>
          <p:cNvSpPr>
            <a:spLocks noGrp="1" noChangeArrowheads="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0">
              <a:latin typeface="Arial" panose="020B0604020202020204" pitchFamily="34" charset="0"/>
              <a:ea typeface="宋体" panose="02010600030101010101" pitchFamily="2" charset="-122"/>
              <a:cs typeface="+mn-cs"/>
            </a:endParaRPr>
          </a:p>
        </p:txBody>
      </p:sp>
      <p:sp>
        <p:nvSpPr>
          <p:cNvPr id="11" name="Slide Number Placeholder 5"/>
          <p:cNvSpPr>
            <a:spLocks noGrp="1" noChangeArrowheads="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70C2512D-CE4A-4308-97EF-762A75DFBF96}" type="slidenum">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en-US" altLang="zh-CN" b="0" i="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6530975" y="6369050"/>
            <a:ext cx="370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1" hangingPunct="1">
              <a:buNone/>
            </a:pPr>
            <a:r>
              <a:rPr lang="zh-CN" altLang="en-US" sz="1600" b="1" dirty="0">
                <a:solidFill>
                  <a:schemeClr val="bg1"/>
                </a:solidFill>
                <a:latin typeface="方正准圆简体" pitchFamily="2" charset="-122"/>
                <a:ea typeface="方正准圆简体" pitchFamily="2" charset="-122"/>
              </a:rPr>
              <a:t>  帮助每一个孩子成就最好的自己</a:t>
            </a:r>
            <a:endParaRPr lang="zh-CN" altLang="en-US" sz="1600" b="1" dirty="0">
              <a:solidFill>
                <a:schemeClr val="bg1"/>
              </a:solidFill>
              <a:latin typeface="方正准圆简体" pitchFamily="2" charset="-122"/>
              <a:ea typeface="方正准圆简体" pitchFamily="2" charset="-122"/>
            </a:endParaRPr>
          </a:p>
        </p:txBody>
      </p:sp>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ts val="1800"/>
              </a:spcBef>
              <a:spcAft>
                <a:spcPct val="0"/>
              </a:spcAft>
              <a:buClr>
                <a:schemeClr val="accent1"/>
              </a:buClr>
              <a:buSzPct val="60000"/>
              <a:buFont typeface="Wingdings" panose="05000000000000000000" pitchFamily="2" charset="2"/>
              <a:buNone/>
              <a:defRPr/>
            </a:pPr>
            <a:endParaRPr kumimoji="0" lang="zh-CN" altLang="en-US" sz="3200" b="0" i="0" u="none" strike="noStrike" kern="0" cap="none" spc="0" normalizeH="0" baseline="0" noProof="0" smtClean="0">
              <a:ln>
                <a:noFill/>
              </a:ln>
              <a:solidFill>
                <a:srgbClr val="68762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9" name="Date Placeholder 3"/>
          <p:cNvSpPr>
            <a:spLocks noGrp="1" noChangeArrowheads="1"/>
          </p:cNvSpPr>
          <p:nvPr>
            <p:ph type="dt" sz="half" idx="1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826F4441-6AEB-4372-9E96-F58ADEE2D686}"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en-US" b="0" i="0" kern="1200" cap="none" spc="0" normalizeH="0" baseline="0" noProof="0">
              <a:latin typeface="Arial" panose="020B0604020202020204" pitchFamily="34" charset="0"/>
              <a:ea typeface="宋体" panose="02010600030101010101" pitchFamily="2" charset="-122"/>
              <a:cs typeface="+mn-cs"/>
            </a:endParaRPr>
          </a:p>
        </p:txBody>
      </p:sp>
      <p:sp>
        <p:nvSpPr>
          <p:cNvPr id="10" name="Footer Placeholder 4"/>
          <p:cNvSpPr>
            <a:spLocks noGrp="1" noChangeArrowheads="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0">
              <a:latin typeface="Arial" panose="020B0604020202020204" pitchFamily="34" charset="0"/>
              <a:ea typeface="宋体" panose="02010600030101010101" pitchFamily="2" charset="-122"/>
              <a:cs typeface="+mn-cs"/>
            </a:endParaRPr>
          </a:p>
        </p:txBody>
      </p:sp>
      <p:sp>
        <p:nvSpPr>
          <p:cNvPr id="11" name="Slide Number Placeholder 5"/>
          <p:cNvSpPr>
            <a:spLocks noGrp="1" noChangeArrowheads="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CF8148E4-93FD-4099-A777-3CC5D67483BE}" type="slidenum">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en-US" altLang="zh-CN" b="0" i="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6530975" y="6369050"/>
            <a:ext cx="370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1" hangingPunct="1">
              <a:buNone/>
            </a:pPr>
            <a:r>
              <a:rPr lang="zh-CN" altLang="en-US" sz="1600" b="1" dirty="0">
                <a:solidFill>
                  <a:schemeClr val="bg1"/>
                </a:solidFill>
                <a:latin typeface="方正准圆简体" pitchFamily="2" charset="-122"/>
                <a:ea typeface="方正准圆简体" pitchFamily="2" charset="-122"/>
              </a:rPr>
              <a:t>  帮助每一个孩子成就最好的自己</a:t>
            </a:r>
            <a:endParaRPr lang="zh-CN" altLang="en-US" sz="1600" b="1" dirty="0">
              <a:solidFill>
                <a:schemeClr val="bg1"/>
              </a:solidFill>
              <a:latin typeface="方正准圆简体" pitchFamily="2" charset="-122"/>
              <a:ea typeface="方正准圆简体" pitchFamily="2" charset="-122"/>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Date Placeholder 3"/>
          <p:cNvSpPr>
            <a:spLocks noGrp="1" noChangeArrowheads="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A80C156E-CA0E-43E2-A9BD-141A5CB6B040}"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en-US" b="0" i="0" kern="1200" cap="none" spc="0" normalizeH="0" baseline="0" noProof="0">
              <a:latin typeface="Arial" panose="020B0604020202020204" pitchFamily="34" charset="0"/>
              <a:ea typeface="宋体" panose="02010600030101010101" pitchFamily="2" charset="-122"/>
              <a:cs typeface="+mn-cs"/>
            </a:endParaRPr>
          </a:p>
        </p:txBody>
      </p:sp>
      <p:sp>
        <p:nvSpPr>
          <p:cNvPr id="10" name="Footer Placeholder 4"/>
          <p:cNvSpPr>
            <a:spLocks noGrp="1" noChangeArrowheads="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0">
              <a:latin typeface="Arial" panose="020B0604020202020204" pitchFamily="34" charset="0"/>
              <a:ea typeface="宋体" panose="02010600030101010101" pitchFamily="2" charset="-122"/>
              <a:cs typeface="+mn-cs"/>
            </a:endParaRPr>
          </a:p>
        </p:txBody>
      </p:sp>
      <p:sp>
        <p:nvSpPr>
          <p:cNvPr id="11" name="Slide Number Placeholder 5"/>
          <p:cNvSpPr>
            <a:spLocks noGrp="1" noChangeArrowheads="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EEDC47D6-7229-4CA0-A4AC-0A3D9341AE7A}" type="slidenum">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en-US" altLang="zh-CN" b="0" i="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6530975" y="6369050"/>
            <a:ext cx="370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1" hangingPunct="1">
              <a:buNone/>
            </a:pPr>
            <a:r>
              <a:rPr lang="zh-CN" altLang="en-US" sz="1600" b="1" dirty="0">
                <a:solidFill>
                  <a:schemeClr val="bg1"/>
                </a:solidFill>
                <a:latin typeface="方正准圆简体" pitchFamily="2" charset="-122"/>
                <a:ea typeface="方正准圆简体" pitchFamily="2" charset="-122"/>
              </a:rPr>
              <a:t>  帮助每一个孩子成就最好的自己</a:t>
            </a:r>
            <a:endParaRPr lang="zh-CN" altLang="en-US" sz="1600" b="1" dirty="0">
              <a:solidFill>
                <a:schemeClr val="bg1"/>
              </a:solidFill>
              <a:latin typeface="方正准圆简体" pitchFamily="2" charset="-122"/>
              <a:ea typeface="方正准圆简体" pitchFamily="2" charset="-122"/>
            </a:endParaRPr>
          </a:p>
        </p:txBody>
      </p:sp>
      <p:sp>
        <p:nvSpPr>
          <p:cNvPr id="2" name="竖排标题 1"/>
          <p:cNvSpPr>
            <a:spLocks noGrp="1"/>
          </p:cNvSpPr>
          <p:nvPr>
            <p:ph type="title" orient="vert"/>
          </p:nvPr>
        </p:nvSpPr>
        <p:spPr>
          <a:xfrm>
            <a:off x="8843963" y="265113"/>
            <a:ext cx="2698750" cy="6005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44538" y="265113"/>
            <a:ext cx="7947025" cy="60055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Date Placeholder 3"/>
          <p:cNvSpPr>
            <a:spLocks noGrp="1" noChangeArrowheads="1"/>
          </p:cNvSpPr>
          <p:nvPr>
            <p:ph type="dt" sz="half" idx="2"/>
          </p:nvPr>
        </p:nvSpPr>
        <p:spPr bwMode="auto">
          <a:xfrm>
            <a:off x="8382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fld id="{D7718AB8-9EB4-4C3C-961C-21520BA15259}"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en-US" b="0" i="0" kern="1200" cap="none" spc="0" normalizeH="0" baseline="0" noProof="0">
              <a:latin typeface="Arial" panose="020B0604020202020204" pitchFamily="34" charset="0"/>
              <a:ea typeface="宋体" panose="02010600030101010101" pitchFamily="2" charset="-122"/>
              <a:cs typeface="+mn-cs"/>
            </a:endParaRPr>
          </a:p>
        </p:txBody>
      </p:sp>
      <p:sp>
        <p:nvSpPr>
          <p:cNvPr id="10" name="Footer Placeholder 4"/>
          <p:cNvSpPr>
            <a:spLocks noGrp="1" noChangeArrowheads="1"/>
          </p:cNvSpPr>
          <p:nvPr>
            <p:ph type="ftr" sz="quarter" idx="3"/>
          </p:nvPr>
        </p:nvSpPr>
        <p:spPr bwMode="auto">
          <a:xfrm>
            <a:off x="4038600" y="6356350"/>
            <a:ext cx="41148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0">
              <a:latin typeface="Arial" panose="020B0604020202020204" pitchFamily="34" charset="0"/>
              <a:ea typeface="宋体" panose="02010600030101010101" pitchFamily="2" charset="-122"/>
              <a:cs typeface="+mn-cs"/>
            </a:endParaRPr>
          </a:p>
        </p:txBody>
      </p:sp>
      <p:sp>
        <p:nvSpPr>
          <p:cNvPr id="11" name="Slide Number Placeholder 5"/>
          <p:cNvSpPr>
            <a:spLocks noGrp="1" noChangeArrowheads="1"/>
          </p:cNvSpPr>
          <p:nvPr>
            <p:ph type="sldNum" sz="quarter" idx="4"/>
          </p:nvPr>
        </p:nvSpPr>
        <p:spPr bwMode="auto">
          <a:xfrm>
            <a:off x="8610600" y="6356350"/>
            <a:ext cx="2743200" cy="365125"/>
          </a:xfrm>
          <a:prstGeom prst="rect">
            <a:avLst/>
          </a:prstGeom>
          <a:ln>
            <a:miter lim="800000"/>
          </a:ln>
        </p:spPr>
        <p:txBody>
          <a:bodyPr vert="horz" wrap="square" lIns="91440" tIns="45720" rIns="91440" bIns="45720" numCol="1" anchor="ctr"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182B45A9-C498-4DC6-97F3-D22EBDDC657A}" type="slidenum">
              <a:rPr kumimoji="0" lang="zh-CN" altLang="en-US" b="0" i="0" kern="1200" cap="none" spc="0" normalizeH="0" baseline="0" noProof="0" smtClean="0">
                <a:latin typeface="Arial" panose="020B0604020202020204" pitchFamily="34" charset="0"/>
                <a:ea typeface="宋体" panose="02010600030101010101" pitchFamily="2" charset="-122"/>
                <a:cs typeface="+mn-cs"/>
              </a:rPr>
            </a:fld>
            <a:endParaRPr kumimoji="0" lang="en-US" altLang="zh-CN" b="0" i="0" kern="1200" cap="none" spc="0" normalizeH="0" baseline="0" noProof="0" smtClean="0">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p>
            <a:pPr lvl="0"/>
            <a:r>
              <a:rPr lang="zh-CN" altLang="zh-CN" dirty="0"/>
              <a:t>单击此处编辑母版标题样式</a:t>
            </a:r>
            <a:endParaRPr lang="zh-CN" altLang="zh-CN"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65BA93D-C66B-45C0-82DA-5C53824AB469}"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E474A4-ADDA-413F-A1DE-E2101FE9781A}"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50" name="Picture 23" descr="!interior"/>
          <p:cNvPicPr>
            <a:picLocks noChangeAspect="1"/>
          </p:cNvPicPr>
          <p:nvPr/>
        </p:nvPicPr>
        <p:blipFill>
          <a:blip r:embed="rId12"/>
          <a:stretch>
            <a:fillRect/>
          </a:stretch>
        </p:blipFill>
        <p:spPr>
          <a:xfrm>
            <a:off x="0" y="0"/>
            <a:ext cx="12223750" cy="6877050"/>
          </a:xfrm>
          <a:prstGeom prst="rect">
            <a:avLst/>
          </a:prstGeom>
          <a:noFill/>
          <a:ln w="9525">
            <a:noFill/>
          </a:ln>
        </p:spPr>
      </p:pic>
      <p:sp>
        <p:nvSpPr>
          <p:cNvPr id="2051" name="Text Placeholder 2"/>
          <p:cNvSpPr>
            <a:spLocks noGrp="1"/>
          </p:cNvSpPr>
          <p:nvPr>
            <p:ph type="body" idx="1"/>
          </p:nvPr>
        </p:nvSpPr>
        <p:spPr>
          <a:xfrm>
            <a:off x="744538" y="1270000"/>
            <a:ext cx="10798175" cy="5000625"/>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p:txBody>
      </p:sp>
      <p:sp>
        <p:nvSpPr>
          <p:cNvPr id="2052" name="Date Placeholder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29292"/>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5DBE711-1403-433F-ACB5-6287FC813B8C}" type="datetime1">
              <a:rPr kumimoji="0" lang="zh-CN" altLang="en-US" sz="1200" b="0" i="0" u="none" strike="noStrike" kern="1200" cap="none" spc="0" normalizeH="0" baseline="0" noProof="0">
                <a:ln>
                  <a:noFill/>
                </a:ln>
                <a:solidFill>
                  <a:srgbClr val="929292"/>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srgbClr val="929292"/>
              </a:solidFill>
              <a:effectLst/>
              <a:uLnTx/>
              <a:uFillTx/>
              <a:latin typeface="Arial" panose="020B0604020202020204" pitchFamily="34" charset="0"/>
              <a:ea typeface="宋体" panose="02010600030101010101" pitchFamily="2" charset="-122"/>
              <a:cs typeface="+mn-cs"/>
            </a:endParaRPr>
          </a:p>
        </p:txBody>
      </p:sp>
      <p:sp>
        <p:nvSpPr>
          <p:cNvPr id="2053" name="Footer Placeholder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29292"/>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29292"/>
              </a:solidFill>
              <a:effectLst/>
              <a:uLnTx/>
              <a:uFillTx/>
              <a:latin typeface="Arial" panose="020B0604020202020204" pitchFamily="34" charset="0"/>
              <a:ea typeface="宋体" panose="02010600030101010101" pitchFamily="2" charset="-122"/>
              <a:cs typeface="+mn-cs"/>
            </a:endParaRPr>
          </a:p>
        </p:txBody>
      </p:sp>
      <p:sp>
        <p:nvSpPr>
          <p:cNvPr id="2054" name="Slide Number Placeholder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29292"/>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C08629E-6CE2-4AF4-A0B8-032EE871462B}" type="slidenum">
              <a:rPr kumimoji="0" lang="zh-CN" altLang="en-US" sz="1200" b="0" i="0" u="none" strike="noStrike" kern="1200" cap="none" spc="0" normalizeH="0" baseline="0" noProof="0" smtClean="0">
                <a:ln>
                  <a:noFill/>
                </a:ln>
                <a:solidFill>
                  <a:srgbClr val="929292"/>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29292"/>
              </a:solidFill>
              <a:effectLst/>
              <a:uLnTx/>
              <a:uFillTx/>
              <a:latin typeface="Arial" panose="020B0604020202020204" pitchFamily="34" charset="0"/>
              <a:ea typeface="宋体" panose="02010600030101010101" pitchFamily="2" charset="-122"/>
              <a:cs typeface="+mn-cs"/>
            </a:endParaRPr>
          </a:p>
        </p:txBody>
      </p:sp>
      <p:sp>
        <p:nvSpPr>
          <p:cNvPr id="2055" name="Title Placeholder 1"/>
          <p:cNvSpPr>
            <a:spLocks noGrp="1"/>
          </p:cNvSpPr>
          <p:nvPr>
            <p:ph type="title"/>
          </p:nvPr>
        </p:nvSpPr>
        <p:spPr>
          <a:xfrm>
            <a:off x="744538" y="265113"/>
            <a:ext cx="10798175" cy="741362"/>
          </a:xfrm>
          <a:prstGeom prst="rect">
            <a:avLst/>
          </a:prstGeom>
          <a:noFill/>
          <a:ln w="9525">
            <a:noFill/>
          </a:ln>
        </p:spPr>
        <p:txBody>
          <a:bodyPr anchor="ctr"/>
          <a:p>
            <a:pPr lvl="0"/>
            <a:r>
              <a:rPr lang="zh-CN" altLang="zh-CN" dirty="0"/>
              <a:t>单击此处编辑母版标题样式</a:t>
            </a:r>
            <a:endParaRPr lang="zh-CN" altLang="zh-CN"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2800" b="1">
          <a:solidFill>
            <a:schemeClr val="accent1"/>
          </a:solidFill>
          <a:latin typeface="+mj-lt"/>
          <a:ea typeface="+mj-ea"/>
          <a:cs typeface="+mj-cs"/>
        </a:defRPr>
      </a:lvl1pPr>
      <a:lvl2pPr algn="l" rtl="0" eaLnBrk="0" fontAlgn="base" hangingPunct="0">
        <a:lnSpc>
          <a:spcPct val="90000"/>
        </a:lnSpc>
        <a:spcBef>
          <a:spcPct val="0"/>
        </a:spcBef>
        <a:spcAft>
          <a:spcPct val="0"/>
        </a:spcAft>
        <a:defRPr sz="2800" b="1">
          <a:solidFill>
            <a:schemeClr val="accent1"/>
          </a:solidFill>
          <a:latin typeface="Broadway" pitchFamily="82" charset="0"/>
          <a:ea typeface="微软雅黑" pitchFamily="34" charset="-122"/>
        </a:defRPr>
      </a:lvl2pPr>
      <a:lvl3pPr algn="l" rtl="0" eaLnBrk="0" fontAlgn="base" hangingPunct="0">
        <a:lnSpc>
          <a:spcPct val="90000"/>
        </a:lnSpc>
        <a:spcBef>
          <a:spcPct val="0"/>
        </a:spcBef>
        <a:spcAft>
          <a:spcPct val="0"/>
        </a:spcAft>
        <a:defRPr sz="2800" b="1">
          <a:solidFill>
            <a:schemeClr val="accent1"/>
          </a:solidFill>
          <a:latin typeface="Broadway" pitchFamily="82" charset="0"/>
          <a:ea typeface="微软雅黑" pitchFamily="34" charset="-122"/>
        </a:defRPr>
      </a:lvl3pPr>
      <a:lvl4pPr algn="l" rtl="0" eaLnBrk="0" fontAlgn="base" hangingPunct="0">
        <a:lnSpc>
          <a:spcPct val="90000"/>
        </a:lnSpc>
        <a:spcBef>
          <a:spcPct val="0"/>
        </a:spcBef>
        <a:spcAft>
          <a:spcPct val="0"/>
        </a:spcAft>
        <a:defRPr sz="2800" b="1">
          <a:solidFill>
            <a:schemeClr val="accent1"/>
          </a:solidFill>
          <a:latin typeface="Broadway" pitchFamily="82" charset="0"/>
          <a:ea typeface="微软雅黑" pitchFamily="34" charset="-122"/>
        </a:defRPr>
      </a:lvl4pPr>
      <a:lvl5pPr algn="l" rtl="0" eaLnBrk="0" fontAlgn="base" hangingPunct="0">
        <a:lnSpc>
          <a:spcPct val="90000"/>
        </a:lnSpc>
        <a:spcBef>
          <a:spcPct val="0"/>
        </a:spcBef>
        <a:spcAft>
          <a:spcPct val="0"/>
        </a:spcAft>
        <a:defRPr sz="2800" b="1">
          <a:solidFill>
            <a:schemeClr val="accent1"/>
          </a:solidFill>
          <a:latin typeface="Broadway" pitchFamily="82" charset="0"/>
          <a:ea typeface="微软雅黑" pitchFamily="34" charset="-122"/>
        </a:defRPr>
      </a:lvl5pPr>
      <a:lvl6pPr marL="457200" algn="l" rtl="0" fontAlgn="base">
        <a:lnSpc>
          <a:spcPct val="90000"/>
        </a:lnSpc>
        <a:spcBef>
          <a:spcPct val="0"/>
        </a:spcBef>
        <a:spcAft>
          <a:spcPct val="0"/>
        </a:spcAft>
        <a:defRPr sz="2800" b="1">
          <a:solidFill>
            <a:schemeClr val="accent1"/>
          </a:solidFill>
          <a:latin typeface="Broadway" pitchFamily="82" charset="0"/>
          <a:ea typeface="微软雅黑" pitchFamily="34" charset="-122"/>
        </a:defRPr>
      </a:lvl6pPr>
      <a:lvl7pPr marL="914400" algn="l" rtl="0" fontAlgn="base">
        <a:lnSpc>
          <a:spcPct val="90000"/>
        </a:lnSpc>
        <a:spcBef>
          <a:spcPct val="0"/>
        </a:spcBef>
        <a:spcAft>
          <a:spcPct val="0"/>
        </a:spcAft>
        <a:defRPr sz="2800" b="1">
          <a:solidFill>
            <a:schemeClr val="accent1"/>
          </a:solidFill>
          <a:latin typeface="Broadway" pitchFamily="82" charset="0"/>
          <a:ea typeface="微软雅黑" pitchFamily="34" charset="-122"/>
        </a:defRPr>
      </a:lvl7pPr>
      <a:lvl8pPr marL="1371600" algn="l" rtl="0" fontAlgn="base">
        <a:lnSpc>
          <a:spcPct val="90000"/>
        </a:lnSpc>
        <a:spcBef>
          <a:spcPct val="0"/>
        </a:spcBef>
        <a:spcAft>
          <a:spcPct val="0"/>
        </a:spcAft>
        <a:defRPr sz="2800" b="1">
          <a:solidFill>
            <a:schemeClr val="accent1"/>
          </a:solidFill>
          <a:latin typeface="Broadway" pitchFamily="82" charset="0"/>
          <a:ea typeface="微软雅黑" pitchFamily="34" charset="-122"/>
        </a:defRPr>
      </a:lvl8pPr>
      <a:lvl9pPr marL="1828800" algn="l" rtl="0" fontAlgn="base">
        <a:lnSpc>
          <a:spcPct val="90000"/>
        </a:lnSpc>
        <a:spcBef>
          <a:spcPct val="0"/>
        </a:spcBef>
        <a:spcAft>
          <a:spcPct val="0"/>
        </a:spcAft>
        <a:defRPr sz="2800" b="1">
          <a:solidFill>
            <a:schemeClr val="accent1"/>
          </a:solidFill>
          <a:latin typeface="Broadway" pitchFamily="82" charset="0"/>
          <a:ea typeface="微软雅黑" pitchFamily="34" charset="-122"/>
        </a:defRPr>
      </a:lvl9pPr>
    </p:titleStyle>
    <p:body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Calibri" panose="020F050202020403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Calibri" panose="020F050202020403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Calibri" panose="020F050202020403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Calibri" panose="020F050202020403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7.jpeg"/><Relationship Id="rId1"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54.jpeg"/><Relationship Id="rId7" Type="http://schemas.openxmlformats.org/officeDocument/2006/relationships/image" Target="../media/image53.jpeg"/><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image" Target="../media/image47.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2.jpeg"/><Relationship Id="rId1" Type="http://schemas.openxmlformats.org/officeDocument/2006/relationships/image" Target="../media/image6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25.png"/><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ctrTitle"/>
          </p:nvPr>
        </p:nvSpPr>
        <p:spPr>
          <a:xfrm>
            <a:off x="503555" y="2568575"/>
            <a:ext cx="10760075" cy="873125"/>
          </a:xfrm>
          <a:ln/>
        </p:spPr>
        <p:txBody>
          <a:bodyPr vert="horz" wrap="square" lIns="91440" tIns="45720" rIns="91440" bIns="45720" anchor="ctr"/>
          <a:p>
            <a:pPr algn="l" eaLnBrk="1" hangingPunct="1"/>
            <a:r>
              <a:rPr lang="zh-CN" altLang="en-US" sz="4800" b="0" dirty="0">
                <a:latin typeface="宋体" panose="02010600030101010101" pitchFamily="2" charset="-122"/>
                <a:ea typeface="宋体" panose="02010600030101010101" pitchFamily="2" charset="-122"/>
                <a:cs typeface="+mj-cs"/>
              </a:rPr>
              <a:t>智慧幼儿园整体解决方案</a:t>
            </a:r>
            <a:endParaRPr lang="zh-CN" altLang="en-US" sz="4800" b="0" dirty="0">
              <a:latin typeface="宋体" panose="02010600030101010101" pitchFamily="2" charset="-122"/>
              <a:ea typeface="宋体" panose="02010600030101010101" pitchFamily="2" charset="-122"/>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Box 2"/>
          <p:cNvSpPr txBox="1"/>
          <p:nvPr/>
        </p:nvSpPr>
        <p:spPr>
          <a:xfrm>
            <a:off x="1004888" y="949325"/>
            <a:ext cx="6534150" cy="6062663"/>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200000"/>
              </a:lnSpc>
              <a:spcBef>
                <a:spcPct val="0"/>
              </a:spcBef>
              <a:buClr>
                <a:srgbClr val="000000"/>
              </a:buClr>
              <a:buFont typeface="Arial" panose="020B0604020202020204" pitchFamily="34" charset="0"/>
              <a:buNone/>
            </a:pPr>
            <a:r>
              <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rPr>
              <a:t>1.对家长而言</a:t>
            </a:r>
            <a:endPar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endParaRPr>
          </a:p>
          <a:p>
            <a:pPr marL="0" lvl="0" indent="0">
              <a:lnSpc>
                <a:spcPct val="200000"/>
              </a:lnSpc>
              <a:spcBef>
                <a:spcPct val="0"/>
              </a:spcBef>
              <a:buClr>
                <a:srgbClr val="000000"/>
              </a:buClr>
              <a:buFont typeface="Arial" panose="020B0604020202020204" pitchFamily="34" charset="0"/>
              <a:buNone/>
            </a:pPr>
            <a:r>
              <a:rPr lang="zh-CN" altLang="en-US" sz="1200" b="1" dirty="0">
                <a:solidFill>
                  <a:srgbClr val="00CC66"/>
                </a:solidFill>
                <a:latin typeface="黑体" panose="02010600030101010101" pitchFamily="49" charset="-122"/>
                <a:ea typeface="黑体" panose="02010600030101010101" pitchFamily="49" charset="-122"/>
                <a:sym typeface="Arial" panose="020B0604020202020204" pitchFamily="34" charset="0"/>
              </a:rPr>
              <a:t>♦</a:t>
            </a:r>
            <a:r>
              <a:rPr lang="zh-CN" altLang="en-US" sz="1600" b="1" dirty="0">
                <a:solidFill>
                  <a:srgbClr val="00CC66"/>
                </a:solidFill>
                <a:latin typeface="宋体" panose="02010600030101010101" pitchFamily="2" charset="-122"/>
                <a:ea typeface="宋体" panose="02010600030101010101" pitchFamily="2" charset="-122"/>
                <a:sym typeface="Arial" panose="020B0604020202020204" pitchFamily="34" charset="0"/>
              </a:rPr>
              <a:t> </a:t>
            </a:r>
            <a:r>
              <a:rPr lang="zh-CN" altLang="en-US" sz="1200" dirty="0">
                <a:solidFill>
                  <a:schemeClr val="tx1"/>
                </a:solidFill>
                <a:latin typeface="黑体" panose="02010600030101010101" pitchFamily="49" charset="-122"/>
                <a:ea typeface="黑体" panose="02010600030101010101" pitchFamily="49" charset="-122"/>
                <a:sym typeface="宋体" panose="02010600030101010101" pitchFamily="2" charset="-122"/>
              </a:rPr>
              <a:t>智慧微校平台可以帮助家长获取子女在校的生活学习信息，通过平台，老师可以将孩子在学校的表现情况、考勤情况、测验考试成绩、每周的期末评语、学校的动态和临时通知等发送给家长，让家长在百忙之中也可以轻松掌握孩子的基本动态。</a:t>
            </a:r>
            <a:endParaRPr lang="zh-CN" altLang="en-US" sz="1200" dirty="0">
              <a:solidFill>
                <a:schemeClr val="tx1"/>
              </a:solidFill>
              <a:latin typeface="黑体" panose="02010600030101010101" pitchFamily="49" charset="-122"/>
              <a:ea typeface="黑体" panose="02010600030101010101" pitchFamily="49" charset="-122"/>
              <a:sym typeface="Times New Roman" panose="02020603050405020304" pitchFamily="18" charset="0"/>
            </a:endParaRPr>
          </a:p>
          <a:p>
            <a:pPr marL="0" lvl="0" indent="0">
              <a:lnSpc>
                <a:spcPct val="200000"/>
              </a:lnSpc>
              <a:spcBef>
                <a:spcPct val="0"/>
              </a:spcBef>
              <a:buClr>
                <a:srgbClr val="000000"/>
              </a:buClr>
              <a:buFont typeface="Arial" panose="020B0604020202020204" pitchFamily="34" charset="0"/>
              <a:buNone/>
            </a:pPr>
            <a:r>
              <a:rPr lang="zh-CN" altLang="en-US" sz="1200" dirty="0">
                <a:solidFill>
                  <a:srgbClr val="00CC66"/>
                </a:solidFill>
                <a:latin typeface="黑体" panose="02010600030101010101" pitchFamily="49" charset="-122"/>
                <a:ea typeface="黑体" panose="02010600030101010101" pitchFamily="49" charset="-122"/>
                <a:sym typeface="Arial" panose="020B0604020202020204" pitchFamily="34" charset="0"/>
              </a:rPr>
              <a:t>♦</a:t>
            </a:r>
            <a:r>
              <a:rPr lang="zh-CN" altLang="en-US" sz="1200" dirty="0">
                <a:solidFill>
                  <a:schemeClr val="tx1"/>
                </a:solidFill>
                <a:latin typeface="黑体" panose="02010600030101010101" pitchFamily="49" charset="-122"/>
                <a:ea typeface="黑体" panose="02010600030101010101" pitchFamily="49" charset="-122"/>
                <a:sym typeface="Times New Roman" panose="02020603050405020304" pitchFamily="18" charset="0"/>
              </a:rPr>
              <a:t> 既可以帮助教师和家长及时解决孩子任何时刻出现的问题，又可以让教师和家长共同分享孩子身上随时出现的亮点所带来的喜悦。</a:t>
            </a:r>
            <a:endParaRPr lang="zh-CN" altLang="en-US" sz="1200" dirty="0">
              <a:solidFill>
                <a:schemeClr val="tx1"/>
              </a:solidFill>
              <a:latin typeface="黑体" panose="02010600030101010101" pitchFamily="49" charset="-122"/>
              <a:ea typeface="黑体" panose="02010600030101010101" pitchFamily="49" charset="-122"/>
            </a:endParaRPr>
          </a:p>
          <a:p>
            <a:pPr marL="0" lvl="0" indent="0">
              <a:lnSpc>
                <a:spcPct val="200000"/>
              </a:lnSpc>
              <a:spcBef>
                <a:spcPct val="0"/>
              </a:spcBef>
              <a:buClr>
                <a:srgbClr val="000000"/>
              </a:buClr>
              <a:buFont typeface="Arial" panose="020B0604020202020204" pitchFamily="34" charset="0"/>
              <a:buNone/>
            </a:pPr>
            <a:r>
              <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rPr>
              <a:t>2.对学校而言</a:t>
            </a:r>
            <a:endPar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endParaRPr>
          </a:p>
          <a:p>
            <a:pPr marL="0" lvl="0" indent="0">
              <a:lnSpc>
                <a:spcPct val="200000"/>
              </a:lnSpc>
              <a:spcBef>
                <a:spcPct val="0"/>
              </a:spcBef>
              <a:buClr>
                <a:srgbClr val="000000"/>
              </a:buClr>
              <a:buFont typeface="Arial" panose="020B0604020202020204" pitchFamily="34" charset="0"/>
              <a:buNone/>
            </a:pPr>
            <a:r>
              <a:rPr lang="zh-CN" altLang="en-US" sz="1200" b="1" dirty="0">
                <a:solidFill>
                  <a:srgbClr val="00CC66"/>
                </a:solidFill>
                <a:latin typeface="黑体" panose="02010600030101010101" pitchFamily="49" charset="-122"/>
                <a:ea typeface="黑体" panose="02010600030101010101" pitchFamily="49" charset="-122"/>
                <a:sym typeface="Arial" panose="020B0604020202020204" pitchFamily="34" charset="0"/>
              </a:rPr>
              <a:t>♦</a:t>
            </a:r>
            <a:r>
              <a:rPr lang="zh-CN" altLang="en-US" sz="1400" b="1" dirty="0">
                <a:solidFill>
                  <a:srgbClr val="00CC66"/>
                </a:solidFill>
                <a:latin typeface="宋体" panose="02010600030101010101" pitchFamily="2" charset="-122"/>
                <a:ea typeface="宋体" panose="02010600030101010101" pitchFamily="2" charset="-122"/>
                <a:sym typeface="Arial" panose="020B0604020202020204" pitchFamily="34" charset="0"/>
              </a:rPr>
              <a:t> </a:t>
            </a:r>
            <a:r>
              <a:rPr lang="zh-CN" altLang="en-US" sz="1200" dirty="0">
                <a:solidFill>
                  <a:schemeClr val="tx1"/>
                </a:solidFill>
                <a:latin typeface="黑体" panose="02010600030101010101" pitchFamily="49" charset="-122"/>
                <a:ea typeface="黑体" panose="02010600030101010101" pitchFamily="49" charset="-122"/>
                <a:sym typeface="宋体" panose="02010600030101010101" pitchFamily="2" charset="-122"/>
              </a:rPr>
              <a:t>为学校提供校内、校外各类学习资源的共享平台，促进“家校共育”的实现。</a:t>
            </a:r>
            <a:endParaRPr lang="zh-CN" altLang="en-US" sz="1200" dirty="0">
              <a:solidFill>
                <a:schemeClr val="tx1"/>
              </a:solidFill>
              <a:latin typeface="黑体" panose="02010600030101010101" pitchFamily="49" charset="-122"/>
              <a:ea typeface="黑体" panose="02010600030101010101" pitchFamily="49" charset="-122"/>
              <a:sym typeface="宋体" panose="02010600030101010101" pitchFamily="2" charset="-122"/>
            </a:endParaRPr>
          </a:p>
          <a:p>
            <a:pPr marL="0" lvl="0" indent="0">
              <a:lnSpc>
                <a:spcPct val="200000"/>
              </a:lnSpc>
              <a:spcBef>
                <a:spcPct val="0"/>
              </a:spcBef>
              <a:buClr>
                <a:srgbClr val="000000"/>
              </a:buClr>
              <a:buFont typeface="Arial" panose="020B0604020202020204" pitchFamily="34" charset="0"/>
              <a:buNone/>
            </a:pPr>
            <a:r>
              <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rPr>
              <a:t>3.对社会而言</a:t>
            </a:r>
            <a:endPar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endParaRPr>
          </a:p>
          <a:p>
            <a:pPr marL="0" lvl="0" indent="0">
              <a:lnSpc>
                <a:spcPct val="200000"/>
              </a:lnSpc>
              <a:spcBef>
                <a:spcPct val="0"/>
              </a:spcBef>
              <a:buClr>
                <a:srgbClr val="000000"/>
              </a:buClr>
              <a:buFont typeface="Arial" panose="020B0604020202020204" pitchFamily="34" charset="0"/>
              <a:buNone/>
            </a:pPr>
            <a:r>
              <a:rPr lang="zh-CN" altLang="en-US" sz="1200" b="1" dirty="0">
                <a:solidFill>
                  <a:srgbClr val="00CC66"/>
                </a:solidFill>
                <a:latin typeface="黑体" panose="02010600030101010101" pitchFamily="49" charset="-122"/>
                <a:ea typeface="黑体" panose="02010600030101010101" pitchFamily="49" charset="-122"/>
                <a:sym typeface="Arial" panose="020B0604020202020204" pitchFamily="34" charset="0"/>
              </a:rPr>
              <a:t>♦</a:t>
            </a:r>
            <a:r>
              <a:rPr lang="zh-CN" altLang="en-US" sz="1400" b="1" dirty="0">
                <a:solidFill>
                  <a:srgbClr val="00CC66"/>
                </a:solidFill>
                <a:latin typeface="宋体" panose="02010600030101010101" pitchFamily="2" charset="-122"/>
                <a:ea typeface="宋体" panose="02010600030101010101" pitchFamily="2" charset="-122"/>
                <a:sym typeface="Arial" panose="020B0604020202020204" pitchFamily="34" charset="0"/>
              </a:rPr>
              <a:t> </a:t>
            </a:r>
            <a:r>
              <a:rPr lang="zh-CN" altLang="en-US" sz="1200" dirty="0">
                <a:solidFill>
                  <a:schemeClr val="tx1"/>
                </a:solidFill>
                <a:latin typeface="宋体" panose="02010600030101010101" pitchFamily="2" charset="-122"/>
                <a:ea typeface="黑体" panose="02010600030101010101" pitchFamily="49" charset="-122"/>
                <a:sym typeface="宋体" panose="02010600030101010101" pitchFamily="2" charset="-122"/>
              </a:rPr>
              <a:t>智慧微校是连接家庭、学校、教育部门、社会的教育信息服务网络平台，是社会教育的新渠道。</a:t>
            </a:r>
            <a:endParaRPr lang="zh-CN" altLang="en-US" sz="1200" dirty="0">
              <a:solidFill>
                <a:schemeClr val="tx1"/>
              </a:solidFill>
              <a:latin typeface="宋体" panose="02010600030101010101" pitchFamily="2" charset="-122"/>
              <a:ea typeface="黑体" panose="02010600030101010101" pitchFamily="49" charset="-122"/>
              <a:sym typeface="宋体" panose="02010600030101010101" pitchFamily="2" charset="-122"/>
            </a:endParaRPr>
          </a:p>
          <a:p>
            <a:pPr marL="0" lvl="0" indent="0">
              <a:lnSpc>
                <a:spcPct val="200000"/>
              </a:lnSpc>
              <a:spcBef>
                <a:spcPct val="0"/>
              </a:spcBef>
              <a:buClr>
                <a:srgbClr val="000000"/>
              </a:buClr>
              <a:buFont typeface="Arial" panose="020B0604020202020204" pitchFamily="34" charset="0"/>
              <a:buNone/>
            </a:pPr>
            <a:r>
              <a:rPr lang="zh-CN" altLang="en-US" sz="1600" b="1" dirty="0">
                <a:solidFill>
                  <a:schemeClr val="tx1"/>
                </a:solidFill>
                <a:latin typeface="黑体" panose="02010600030101010101" pitchFamily="49" charset="-122"/>
                <a:ea typeface="黑体" panose="02010600030101010101" pitchFamily="49" charset="-122"/>
              </a:rPr>
              <a:t>4.对学生而言</a:t>
            </a:r>
            <a:endParaRPr lang="zh-CN" altLang="en-US" sz="1600" b="1" dirty="0">
              <a:solidFill>
                <a:schemeClr val="tx1"/>
              </a:solidFill>
              <a:latin typeface="黑体" panose="02010600030101010101" pitchFamily="49" charset="-122"/>
              <a:ea typeface="黑体" panose="02010600030101010101" pitchFamily="49" charset="-122"/>
            </a:endParaRPr>
          </a:p>
          <a:p>
            <a:pPr marL="0" lvl="0" indent="0">
              <a:lnSpc>
                <a:spcPct val="200000"/>
              </a:lnSpc>
              <a:spcBef>
                <a:spcPct val="0"/>
              </a:spcBef>
              <a:buClr>
                <a:srgbClr val="000000"/>
              </a:buClr>
              <a:buFont typeface="Arial" panose="020B0604020202020204" pitchFamily="34" charset="0"/>
              <a:buNone/>
            </a:pPr>
            <a:r>
              <a:rPr lang="zh-CN" altLang="en-US" sz="1200" b="1" dirty="0">
                <a:solidFill>
                  <a:srgbClr val="00CC66"/>
                </a:solidFill>
                <a:latin typeface="黑体" panose="02010600030101010101" pitchFamily="49" charset="-122"/>
                <a:ea typeface="黑体" panose="02010600030101010101" pitchFamily="49" charset="-122"/>
                <a:sym typeface="Arial" panose="020B0604020202020204" pitchFamily="34" charset="0"/>
              </a:rPr>
              <a:t>♦ </a:t>
            </a:r>
            <a:r>
              <a:rPr lang="zh-CN" altLang="en-US" sz="1200" dirty="0">
                <a:solidFill>
                  <a:schemeClr val="tx1"/>
                </a:solidFill>
                <a:latin typeface="Arial" panose="020B0604020202020204" pitchFamily="34" charset="0"/>
                <a:ea typeface="黑体" panose="02010600030101010101" pitchFamily="49" charset="-122"/>
              </a:rPr>
              <a:t>帮助孩子养成正确的人生观，让孩子健康、快乐地成长！</a:t>
            </a:r>
            <a:endParaRPr lang="zh-CN" altLang="en-US" sz="1200" dirty="0">
              <a:solidFill>
                <a:schemeClr val="tx1"/>
              </a:solidFill>
              <a:latin typeface="Arial" panose="020B0604020202020204" pitchFamily="34" charset="0"/>
              <a:ea typeface="黑体" panose="02010600030101010101" pitchFamily="49" charset="-122"/>
            </a:endParaRPr>
          </a:p>
          <a:p>
            <a:pPr marL="0" lvl="0" indent="0">
              <a:lnSpc>
                <a:spcPct val="200000"/>
              </a:lnSpc>
              <a:spcBef>
                <a:spcPct val="0"/>
              </a:spcBef>
              <a:buClr>
                <a:srgbClr val="000000"/>
              </a:buClr>
              <a:buFont typeface="Arial" panose="020B0604020202020204" pitchFamily="34" charset="0"/>
              <a:buNone/>
            </a:pPr>
            <a:endParaRPr lang="zh-CN" altLang="en-US" sz="1400" dirty="0">
              <a:solidFill>
                <a:schemeClr val="tx1"/>
              </a:solidFill>
              <a:latin typeface="Arial" panose="020B0604020202020204" pitchFamily="34" charset="0"/>
              <a:ea typeface="宋体" panose="02010600030101010101" pitchFamily="2" charset="-122"/>
            </a:endParaRPr>
          </a:p>
        </p:txBody>
      </p:sp>
      <p:pic>
        <p:nvPicPr>
          <p:cNvPr id="26627" name="Picture 3" descr="价值1"/>
          <p:cNvPicPr>
            <a:picLocks noChangeAspect="1"/>
          </p:cNvPicPr>
          <p:nvPr/>
        </p:nvPicPr>
        <p:blipFill>
          <a:blip r:embed="rId1"/>
          <a:stretch>
            <a:fillRect/>
          </a:stretch>
        </p:blipFill>
        <p:spPr>
          <a:xfrm>
            <a:off x="7762875" y="4191000"/>
            <a:ext cx="3376613" cy="1897063"/>
          </a:xfrm>
          <a:prstGeom prst="rect">
            <a:avLst/>
          </a:prstGeom>
          <a:noFill/>
          <a:ln w="9525">
            <a:noFill/>
          </a:ln>
        </p:spPr>
      </p:pic>
      <p:pic>
        <p:nvPicPr>
          <p:cNvPr id="26628" name="Picture 4" descr="价值2"/>
          <p:cNvPicPr>
            <a:picLocks noChangeAspect="1"/>
          </p:cNvPicPr>
          <p:nvPr/>
        </p:nvPicPr>
        <p:blipFill>
          <a:blip r:embed="rId2"/>
          <a:stretch>
            <a:fillRect/>
          </a:stretch>
        </p:blipFill>
        <p:spPr>
          <a:xfrm>
            <a:off x="8269288" y="1679575"/>
            <a:ext cx="2860675" cy="1906588"/>
          </a:xfrm>
          <a:prstGeom prst="rect">
            <a:avLst/>
          </a:prstGeom>
          <a:noFill/>
          <a:ln w="9525">
            <a:noFill/>
          </a:ln>
        </p:spPr>
      </p:pic>
      <p:sp>
        <p:nvSpPr>
          <p:cNvPr id="26629"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26630" name="Rectangle 8"/>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华文琥珀" pitchFamily="2" charset="-122"/>
                <a:ea typeface="微软雅黑" pitchFamily="34" charset="-122"/>
              </a:rPr>
              <a:t>智慧微校价值的体现</a:t>
            </a:r>
            <a:endParaRPr lang="zh-CN" altLang="en-US" sz="2800" b="1" dirty="0">
              <a:solidFill>
                <a:schemeClr val="accent1"/>
              </a:solidFill>
              <a:latin typeface="华文琥珀" pitchFamily="2" charset="-122"/>
              <a:ea typeface="微软雅黑"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ctrTitle"/>
          </p:nvPr>
        </p:nvSpPr>
        <p:spPr>
          <a:xfrm>
            <a:off x="1557338" y="1757363"/>
            <a:ext cx="9331325" cy="1000125"/>
          </a:xfrm>
          <a:ln/>
        </p:spPr>
        <p:txBody>
          <a:bodyPr vert="horz" wrap="square" lIns="91440" tIns="45720" rIns="91440" bIns="45720" anchor="ctr"/>
          <a:p>
            <a:pPr eaLnBrk="1" hangingPunct="1"/>
            <a:r>
              <a:rPr lang="zh-CN" altLang="en-US" dirty="0">
                <a:latin typeface="黑体" panose="02010600030101010101" pitchFamily="49" charset="-122"/>
                <a:ea typeface="黑体" panose="02010600030101010101" pitchFamily="49" charset="-122"/>
                <a:cs typeface="+mj-cs"/>
              </a:rPr>
              <a:t>远目智慧宝宝</a:t>
            </a:r>
            <a:endParaRPr lang="zh-CN" altLang="en-US" dirty="0">
              <a:latin typeface="+mj-lt"/>
              <a:ea typeface="+mj-ea"/>
              <a:cs typeface="+mj-cs"/>
            </a:endParaRPr>
          </a:p>
        </p:txBody>
      </p:sp>
      <p:sp>
        <p:nvSpPr>
          <p:cNvPr id="27651" name="Rectangle 3"/>
          <p:cNvSpPr>
            <a:spLocks noGrp="1"/>
          </p:cNvSpPr>
          <p:nvPr>
            <p:ph type="subTitle" idx="1"/>
          </p:nvPr>
        </p:nvSpPr>
        <p:spPr>
          <a:xfrm>
            <a:off x="3454400" y="2743200"/>
            <a:ext cx="5113338" cy="457200"/>
          </a:xfrm>
          <a:ln/>
        </p:spPr>
        <p:txBody>
          <a:bodyPr vert="horz" wrap="square" lIns="91440" tIns="45720" rIns="91440" bIns="45720" anchor="t"/>
          <a:p>
            <a:pPr eaLnBrk="1" hangingPunct="1">
              <a:buSzPct val="60000"/>
            </a:pPr>
            <a:r>
              <a:rPr lang="zh-CN" altLang="en-US" b="1" dirty="0">
                <a:solidFill>
                  <a:schemeClr val="accent1"/>
                </a:solidFill>
                <a:latin typeface="黑体" panose="02010600030101010101" pitchFamily="49" charset="-122"/>
                <a:ea typeface="黑体" panose="02010600030101010101" pitchFamily="49" charset="-122"/>
                <a:cs typeface="+mn-cs"/>
              </a:rPr>
              <a:t>--家园互通移动平台</a:t>
            </a:r>
            <a:endParaRPr lang="zh-CN" altLang="en-US" b="1" dirty="0">
              <a:solidFill>
                <a:schemeClr val="accent1"/>
              </a:solidFill>
              <a:latin typeface="黑体" panose="02010600030101010101" pitchFamily="49" charset="-122"/>
              <a:ea typeface="黑体" panose="02010600030101010101" pitchFamily="49" charset="-122"/>
              <a:cs typeface="+mn-cs"/>
            </a:endParaRPr>
          </a:p>
        </p:txBody>
      </p:sp>
      <p:sp>
        <p:nvSpPr>
          <p:cNvPr id="27652" name="文本框 7"/>
          <p:cNvSpPr txBox="1"/>
          <p:nvPr/>
        </p:nvSpPr>
        <p:spPr>
          <a:xfrm>
            <a:off x="808038" y="4173538"/>
            <a:ext cx="4037012" cy="2800350"/>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600" b="1" dirty="0">
                <a:solidFill>
                  <a:srgbClr val="00CC99"/>
                </a:solidFill>
                <a:latin typeface="黑体" panose="02010600030101010101" pitchFamily="49" charset="-122"/>
                <a:ea typeface="黑体" panose="02010600030101010101" pitchFamily="49" charset="-122"/>
              </a:rPr>
              <a:t> </a:t>
            </a:r>
            <a:endParaRPr lang="zh-CN" altLang="en-US" sz="1600" b="1" dirty="0">
              <a:solidFill>
                <a:srgbClr val="00CC99"/>
              </a:solidFill>
              <a:latin typeface="黑体" panose="02010600030101010101" pitchFamily="49" charset="-122"/>
              <a:ea typeface="黑体" panose="02010600030101010101" pitchFamily="49" charset="-122"/>
            </a:endParaRPr>
          </a:p>
          <a:p>
            <a:pPr marL="0" lvl="0" indent="0" eaLnBrk="1" hangingPunct="1">
              <a:lnSpc>
                <a:spcPct val="100000"/>
              </a:lnSpc>
              <a:spcBef>
                <a:spcPct val="0"/>
              </a:spcBef>
              <a:buClr>
                <a:srgbClr val="000000"/>
              </a:buClr>
              <a:buFont typeface="Arial" panose="020B0604020202020204" pitchFamily="34" charset="0"/>
              <a:buNone/>
            </a:pPr>
            <a:endParaRPr lang="zh-CN" altLang="en-US" sz="1600" b="1" dirty="0">
              <a:solidFill>
                <a:srgbClr val="00CC99"/>
              </a:solidFill>
              <a:latin typeface="黑体" panose="02010600030101010101" pitchFamily="49" charset="-122"/>
              <a:ea typeface="黑体" panose="02010600030101010101" pitchFamily="49" charset="-122"/>
            </a:endParaRPr>
          </a:p>
          <a:p>
            <a:pPr marL="0" lvl="0" indent="0" eaLnBrk="1" hangingPunct="1">
              <a:lnSpc>
                <a:spcPct val="100000"/>
              </a:lnSpc>
              <a:spcBef>
                <a:spcPct val="0"/>
              </a:spcBef>
              <a:buClr>
                <a:srgbClr val="000000"/>
              </a:buClr>
              <a:buFont typeface="Arial" panose="020B0604020202020204" pitchFamily="34" charset="0"/>
              <a:buNone/>
            </a:pPr>
            <a:endParaRPr lang="zh-CN" altLang="en-US" sz="1600" b="1" dirty="0">
              <a:solidFill>
                <a:srgbClr val="00CC99"/>
              </a:solidFill>
              <a:latin typeface="黑体" panose="02010600030101010101" pitchFamily="49" charset="-122"/>
              <a:ea typeface="黑体" panose="02010600030101010101" pitchFamily="49" charset="-122"/>
            </a:endParaRPr>
          </a:p>
          <a:p>
            <a:pPr marL="742950" lvl="1" indent="-285750" eaLnBrk="1" hangingPunct="1">
              <a:lnSpc>
                <a:spcPct val="150000"/>
              </a:lnSpc>
              <a:spcBef>
                <a:spcPct val="0"/>
              </a:spcBef>
              <a:buFont typeface="Wingdings" panose="05000000000000000000" pitchFamily="2" charset="2"/>
              <a:buChar char="Ø"/>
            </a:pPr>
            <a:r>
              <a:rPr lang="zh-CN" altLang="en-US" sz="1600" b="1" dirty="0">
                <a:solidFill>
                  <a:schemeClr val="tx1"/>
                </a:solidFill>
                <a:latin typeface="黑体" panose="02010600030101010101" pitchFamily="49" charset="-122"/>
                <a:ea typeface="黑体" panose="02010600030101010101" pitchFamily="49" charset="-122"/>
              </a:rPr>
              <a:t>改变幼儿园的服务方式</a:t>
            </a:r>
            <a:endParaRPr lang="zh-CN" altLang="en-US" sz="1600" b="1" dirty="0">
              <a:solidFill>
                <a:schemeClr val="tx1"/>
              </a:solidFill>
              <a:latin typeface="黑体" panose="02010600030101010101" pitchFamily="49" charset="-122"/>
              <a:ea typeface="黑体" panose="02010600030101010101" pitchFamily="49" charset="-122"/>
            </a:endParaRPr>
          </a:p>
          <a:p>
            <a:pPr marL="742950" lvl="1" indent="-285750" eaLnBrk="1" hangingPunct="1">
              <a:lnSpc>
                <a:spcPct val="150000"/>
              </a:lnSpc>
              <a:spcBef>
                <a:spcPct val="0"/>
              </a:spcBef>
              <a:buFont typeface="Wingdings" panose="05000000000000000000" pitchFamily="2" charset="2"/>
              <a:buChar char="Ø"/>
            </a:pPr>
            <a:r>
              <a:rPr lang="zh-CN" altLang="en-US" sz="1600" b="1" dirty="0">
                <a:solidFill>
                  <a:schemeClr val="tx1"/>
                </a:solidFill>
                <a:latin typeface="黑体" panose="02010600030101010101" pitchFamily="49" charset="-122"/>
                <a:ea typeface="黑体" panose="02010600030101010101" pitchFamily="49" charset="-122"/>
              </a:rPr>
              <a:t>改变幼儿园和家长的沟通方式</a:t>
            </a:r>
            <a:endParaRPr lang="zh-CN" altLang="en-US" sz="1600" b="1" dirty="0">
              <a:solidFill>
                <a:schemeClr val="tx1"/>
              </a:solidFill>
              <a:latin typeface="黑体" panose="02010600030101010101" pitchFamily="49" charset="-122"/>
              <a:ea typeface="黑体" panose="02010600030101010101" pitchFamily="49" charset="-122"/>
            </a:endParaRPr>
          </a:p>
          <a:p>
            <a:pPr marL="742950" lvl="1" indent="-285750" eaLnBrk="1" hangingPunct="1">
              <a:lnSpc>
                <a:spcPct val="150000"/>
              </a:lnSpc>
              <a:spcBef>
                <a:spcPct val="0"/>
              </a:spcBef>
              <a:buFont typeface="Wingdings" panose="05000000000000000000" pitchFamily="2" charset="2"/>
              <a:buChar char="Ø"/>
            </a:pPr>
            <a:r>
              <a:rPr lang="zh-CN" altLang="en-US" sz="1600" b="1" dirty="0">
                <a:solidFill>
                  <a:schemeClr val="tx1"/>
                </a:solidFill>
                <a:latin typeface="黑体" panose="02010600030101010101" pitchFamily="49" charset="-122"/>
                <a:ea typeface="黑体" panose="02010600030101010101" pitchFamily="49" charset="-122"/>
              </a:rPr>
              <a:t>改变家长获取信息的方式和内容</a:t>
            </a:r>
            <a:endParaRPr lang="zh-CN" altLang="en-US" sz="1600" b="1" dirty="0">
              <a:solidFill>
                <a:schemeClr val="tx1"/>
              </a:solidFill>
              <a:latin typeface="黑体" panose="02010600030101010101" pitchFamily="49" charset="-122"/>
              <a:ea typeface="黑体" panose="02010600030101010101" pitchFamily="49" charset="-122"/>
            </a:endParaRPr>
          </a:p>
          <a:p>
            <a:pPr marL="742950" lvl="1" indent="-285750" eaLnBrk="1" hangingPunct="1">
              <a:lnSpc>
                <a:spcPct val="150000"/>
              </a:lnSpc>
              <a:spcBef>
                <a:spcPct val="0"/>
              </a:spcBef>
              <a:buFont typeface="Wingdings" panose="05000000000000000000" pitchFamily="2" charset="2"/>
              <a:buChar char="Ø"/>
            </a:pPr>
            <a:r>
              <a:rPr lang="zh-CN" altLang="en-US" sz="1600" b="1" dirty="0">
                <a:solidFill>
                  <a:schemeClr val="tx1"/>
                </a:solidFill>
                <a:latin typeface="黑体" panose="02010600030101010101" pitchFamily="49" charset="-122"/>
                <a:ea typeface="黑体" panose="02010600030101010101" pitchFamily="49" charset="-122"/>
              </a:rPr>
              <a:t>提升幼儿园的品牌知名度和竞争力</a:t>
            </a:r>
            <a:endParaRPr lang="zh-CN" altLang="en-US" sz="1600" b="1" dirty="0">
              <a:solidFill>
                <a:schemeClr val="tx1"/>
              </a:solidFill>
              <a:latin typeface="黑体" panose="02010600030101010101" pitchFamily="49" charset="-122"/>
              <a:ea typeface="黑体" panose="02010600030101010101" pitchFamily="49" charset="-122"/>
            </a:endParaRPr>
          </a:p>
          <a:p>
            <a:pPr marL="0" lvl="0" indent="0" eaLnBrk="1" hangingPunct="1">
              <a:lnSpc>
                <a:spcPct val="100000"/>
              </a:lnSpc>
              <a:spcBef>
                <a:spcPct val="0"/>
              </a:spcBef>
              <a:buClr>
                <a:srgbClr val="000000"/>
              </a:buClr>
              <a:buFont typeface="Arial" panose="020B0604020202020204" pitchFamily="34" charset="0"/>
              <a:buNone/>
            </a:pPr>
            <a:r>
              <a:rPr lang="zh-CN" altLang="en-US" sz="1600" b="1" dirty="0">
                <a:solidFill>
                  <a:srgbClr val="00CC99"/>
                </a:solidFill>
                <a:latin typeface="黑体" panose="02010600030101010101" pitchFamily="49" charset="-122"/>
                <a:ea typeface="黑体" panose="02010600030101010101" pitchFamily="49" charset="-122"/>
              </a:rPr>
              <a:t> </a:t>
            </a:r>
            <a:endParaRPr lang="zh-CN" altLang="en-US" sz="1600" b="1" dirty="0">
              <a:solidFill>
                <a:srgbClr val="00CC99"/>
              </a:solidFill>
              <a:latin typeface="黑体" panose="02010600030101010101" pitchFamily="49" charset="-122"/>
              <a:ea typeface="黑体" panose="02010600030101010101" pitchFamily="49" charset="-122"/>
            </a:endParaRPr>
          </a:p>
          <a:p>
            <a:pPr marL="0" lvl="0" indent="0" eaLnBrk="1" hangingPunct="1">
              <a:lnSpc>
                <a:spcPct val="100000"/>
              </a:lnSpc>
              <a:spcBef>
                <a:spcPct val="0"/>
              </a:spcBef>
              <a:buClr>
                <a:srgbClr val="000000"/>
              </a:buClr>
              <a:buFont typeface="Arial" panose="020B0604020202020204" pitchFamily="34" charset="0"/>
              <a:buNone/>
            </a:pPr>
            <a:r>
              <a:rPr lang="zh-CN" altLang="en-US" sz="1600" b="1" dirty="0">
                <a:solidFill>
                  <a:srgbClr val="00CC99"/>
                </a:solidFill>
                <a:latin typeface="黑体" panose="02010600030101010101" pitchFamily="49" charset="-122"/>
                <a:ea typeface="黑体" panose="02010600030101010101" pitchFamily="49" charset="-122"/>
              </a:rPr>
              <a:t>        </a:t>
            </a:r>
            <a:endParaRPr lang="zh-CN" altLang="en-US" sz="1600" dirty="0">
              <a:solidFill>
                <a:srgbClr val="00CC99"/>
              </a:solidFill>
              <a:latin typeface="迷你简启体"/>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Arc 2"/>
          <p:cNvSpPr>
            <a:spLocks noGrp="1"/>
          </p:cNvSpPr>
          <p:nvPr/>
        </p:nvSpPr>
        <p:spPr>
          <a:xfrm rot="-3180000">
            <a:off x="2152650" y="987425"/>
            <a:ext cx="2786063" cy="2641600"/>
          </a:xfrm>
          <a:custGeom>
            <a:avLst/>
            <a:gdLst>
              <a:gd name="txL" fmla="*/ 0 w 21600"/>
              <a:gd name="txT" fmla="*/ 0 h 32295"/>
              <a:gd name="txR" fmla="*/ 21600 w 21600"/>
              <a:gd name="txB" fmla="*/ 32295 h 32295"/>
            </a:gdLst>
            <a:ahLst/>
            <a:cxnLst>
              <a:cxn ang="0">
                <a:pos x="0" y="0"/>
              </a:cxn>
              <a:cxn ang="0">
                <a:pos x="2147483646" y="2147483646"/>
              </a:cxn>
              <a:cxn ang="0">
                <a:pos x="0" y="2147483646"/>
              </a:cxn>
            </a:cxnLst>
            <a:rect l="txL" t="txT" r="txR" b="txB"/>
            <a:pathLst>
              <a:path w="21600" h="32295" fill="none">
                <a:moveTo>
                  <a:pt x="158" y="-1"/>
                </a:moveTo>
                <a:cubicBezTo>
                  <a:pt x="12025" y="86"/>
                  <a:pt x="21600" y="9731"/>
                  <a:pt x="21600" y="21599"/>
                </a:cubicBezTo>
                <a:cubicBezTo>
                  <a:pt x="21600" y="25350"/>
                  <a:pt x="20623" y="29036"/>
                  <a:pt x="18765" y="32295"/>
                </a:cubicBezTo>
              </a:path>
              <a:path w="21600" h="32295" stroke="0">
                <a:moveTo>
                  <a:pt x="158" y="-1"/>
                </a:moveTo>
                <a:cubicBezTo>
                  <a:pt x="12025" y="86"/>
                  <a:pt x="21600" y="9731"/>
                  <a:pt x="21600" y="21599"/>
                </a:cubicBezTo>
                <a:cubicBezTo>
                  <a:pt x="21600" y="25350"/>
                  <a:pt x="20623" y="29036"/>
                  <a:pt x="18765" y="32295"/>
                </a:cubicBezTo>
                <a:lnTo>
                  <a:pt x="0" y="21599"/>
                </a:lnTo>
                <a:lnTo>
                  <a:pt x="158" y="-1"/>
                </a:lnTo>
                <a:close/>
              </a:path>
            </a:pathLst>
          </a:custGeom>
          <a:noFill/>
          <a:ln w="57150" cap="flat" cmpd="sng">
            <a:solidFill>
              <a:schemeClr val="hlink">
                <a:alpha val="100000"/>
              </a:schemeClr>
            </a:solidFill>
            <a:prstDash val="solid"/>
            <a:round/>
            <a:headEnd type="none" w="med" len="med"/>
            <a:tailEnd type="none" w="med" len="med"/>
          </a:ln>
        </p:spPr>
        <p:txBody>
          <a:bodyPr/>
          <a:p>
            <a:endParaRPr lang="zh-CN" altLang="en-US"/>
          </a:p>
        </p:txBody>
      </p:sp>
      <p:pic>
        <p:nvPicPr>
          <p:cNvPr id="28675" name="Picture 3" descr="00"/>
          <p:cNvPicPr>
            <a:picLocks noChangeAspect="1"/>
          </p:cNvPicPr>
          <p:nvPr/>
        </p:nvPicPr>
        <p:blipFill>
          <a:blip r:embed="rId1"/>
          <a:stretch>
            <a:fillRect/>
          </a:stretch>
        </p:blipFill>
        <p:spPr>
          <a:xfrm>
            <a:off x="1620838" y="1233488"/>
            <a:ext cx="2092325" cy="1990725"/>
          </a:xfrm>
          <a:prstGeom prst="rect">
            <a:avLst/>
          </a:prstGeom>
          <a:noFill/>
          <a:ln w="9525">
            <a:noFill/>
          </a:ln>
        </p:spPr>
      </p:pic>
      <p:pic>
        <p:nvPicPr>
          <p:cNvPr id="28676" name="Picture 11"/>
          <p:cNvPicPr>
            <a:picLocks noChangeAspect="1"/>
          </p:cNvPicPr>
          <p:nvPr/>
        </p:nvPicPr>
        <p:blipFill>
          <a:blip r:embed="rId2"/>
          <a:stretch>
            <a:fillRect/>
          </a:stretch>
        </p:blipFill>
        <p:spPr>
          <a:xfrm>
            <a:off x="4770438" y="2289175"/>
            <a:ext cx="1041400" cy="863600"/>
          </a:xfrm>
          <a:prstGeom prst="rect">
            <a:avLst/>
          </a:prstGeom>
          <a:noFill/>
          <a:ln w="9525" cap="flat" cmpd="sng">
            <a:solidFill>
              <a:srgbClr val="7F7F7F"/>
            </a:solidFill>
            <a:prstDash val="solid"/>
            <a:miter/>
            <a:headEnd type="none" w="med" len="med"/>
            <a:tailEnd type="none" w="med" len="med"/>
          </a:ln>
        </p:spPr>
      </p:pic>
      <p:pic>
        <p:nvPicPr>
          <p:cNvPr id="28677" name="Picture 12"/>
          <p:cNvPicPr>
            <a:picLocks noChangeAspect="1"/>
          </p:cNvPicPr>
          <p:nvPr/>
        </p:nvPicPr>
        <p:blipFill>
          <a:blip r:embed="rId3"/>
          <a:stretch>
            <a:fillRect/>
          </a:stretch>
        </p:blipFill>
        <p:spPr>
          <a:xfrm>
            <a:off x="5346700" y="3224213"/>
            <a:ext cx="1036638" cy="865187"/>
          </a:xfrm>
          <a:prstGeom prst="rect">
            <a:avLst/>
          </a:prstGeom>
          <a:noFill/>
          <a:ln w="9525" cap="flat" cmpd="sng">
            <a:solidFill>
              <a:srgbClr val="7F7F7F"/>
            </a:solidFill>
            <a:prstDash val="solid"/>
            <a:miter/>
            <a:headEnd type="none" w="med" len="med"/>
            <a:tailEnd type="none" w="med" len="med"/>
          </a:ln>
        </p:spPr>
      </p:pic>
      <p:pic>
        <p:nvPicPr>
          <p:cNvPr id="28678" name="Picture 13"/>
          <p:cNvPicPr>
            <a:picLocks noChangeAspect="1"/>
          </p:cNvPicPr>
          <p:nvPr/>
        </p:nvPicPr>
        <p:blipFill>
          <a:blip r:embed="rId4"/>
          <a:stretch>
            <a:fillRect/>
          </a:stretch>
        </p:blipFill>
        <p:spPr>
          <a:xfrm>
            <a:off x="5349875" y="4149725"/>
            <a:ext cx="1036638" cy="863600"/>
          </a:xfrm>
          <a:prstGeom prst="rect">
            <a:avLst/>
          </a:prstGeom>
          <a:noFill/>
          <a:ln w="9525" cap="flat" cmpd="sng">
            <a:solidFill>
              <a:srgbClr val="7F7F7F"/>
            </a:solidFill>
            <a:prstDash val="solid"/>
            <a:miter/>
            <a:headEnd type="none" w="med" len="med"/>
            <a:tailEnd type="none" w="med" len="med"/>
          </a:ln>
        </p:spPr>
      </p:pic>
      <p:pic>
        <p:nvPicPr>
          <p:cNvPr id="28679" name="Picture 14"/>
          <p:cNvPicPr>
            <a:picLocks noChangeAspect="1"/>
          </p:cNvPicPr>
          <p:nvPr/>
        </p:nvPicPr>
        <p:blipFill>
          <a:blip r:embed="rId5"/>
          <a:stretch>
            <a:fillRect/>
          </a:stretch>
        </p:blipFill>
        <p:spPr>
          <a:xfrm>
            <a:off x="4770438" y="5086350"/>
            <a:ext cx="1044575" cy="863600"/>
          </a:xfrm>
          <a:prstGeom prst="rect">
            <a:avLst/>
          </a:prstGeom>
          <a:noFill/>
          <a:ln w="9525" cap="flat" cmpd="sng">
            <a:solidFill>
              <a:srgbClr val="7F7F7F"/>
            </a:solidFill>
            <a:prstDash val="solid"/>
            <a:miter/>
            <a:headEnd type="none" w="med" len="med"/>
            <a:tailEnd type="none" w="med" len="med"/>
          </a:ln>
        </p:spPr>
      </p:pic>
      <p:sp>
        <p:nvSpPr>
          <p:cNvPr id="28680" name="Rectangle 8"/>
          <p:cNvSpPr>
            <a:spLocks noGrp="1"/>
          </p:cNvSpPr>
          <p:nvPr/>
        </p:nvSpPr>
        <p:spPr>
          <a:xfrm>
            <a:off x="5788025" y="2457450"/>
            <a:ext cx="4416425" cy="504825"/>
          </a:xfrm>
          <a:prstGeom prst="rect">
            <a:avLst/>
          </a:prstGeom>
          <a:solidFill>
            <a:srgbClr val="CCFFFF"/>
          </a:solidFill>
          <a:ln w="9525" cap="flat" cmpd="sng">
            <a:solidFill>
              <a:srgbClr val="C8DBD3"/>
            </a:solidFill>
            <a:prstDash val="solid"/>
            <a:miter/>
            <a:headEnd type="none" w="med" len="med"/>
            <a:tailEnd type="none" w="med" len="med"/>
          </a:ln>
        </p:spPr>
        <p:txBody>
          <a:bodyPr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8681" name="Text Box 9"/>
          <p:cNvSpPr txBox="1"/>
          <p:nvPr/>
        </p:nvSpPr>
        <p:spPr>
          <a:xfrm>
            <a:off x="5811838" y="2544763"/>
            <a:ext cx="4224337" cy="369887"/>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342900" lvl="0" indent="-342900" algn="ctr" eaLnBrk="1" hangingPunct="1">
              <a:lnSpc>
                <a:spcPct val="100000"/>
              </a:lnSpc>
              <a:spcBef>
                <a:spcPct val="0"/>
              </a:spcBef>
              <a:buClr>
                <a:srgbClr val="000000"/>
              </a:buClr>
              <a:buFont typeface="Arial" panose="020B0604020202020204" pitchFamily="34" charset="0"/>
              <a:buNone/>
            </a:pPr>
            <a:r>
              <a:rPr lang="zh-CN" altLang="en-US" sz="1800" dirty="0">
                <a:solidFill>
                  <a:schemeClr val="tx1"/>
                </a:solidFill>
                <a:latin typeface="黑体" panose="02010600030101010101" pitchFamily="49" charset="-122"/>
                <a:ea typeface="黑体" panose="02010600030101010101" pitchFamily="49" charset="-122"/>
                <a:sym typeface="Arial" panose="020B0604020202020204" pitchFamily="34" charset="0"/>
              </a:rPr>
              <a:t>改变幼儿园和家长的沟通方式！</a:t>
            </a:r>
            <a:endParaRPr lang="zh-CN" altLang="en-US" sz="1800"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28682" name="Rectangle 10"/>
          <p:cNvSpPr>
            <a:spLocks noGrp="1"/>
          </p:cNvSpPr>
          <p:nvPr/>
        </p:nvSpPr>
        <p:spPr>
          <a:xfrm>
            <a:off x="6386513" y="3429000"/>
            <a:ext cx="4608512" cy="504825"/>
          </a:xfrm>
          <a:prstGeom prst="rect">
            <a:avLst/>
          </a:prstGeom>
          <a:solidFill>
            <a:srgbClr val="CCFFFF"/>
          </a:solidFill>
          <a:ln w="9525" cap="flat" cmpd="sng">
            <a:solidFill>
              <a:srgbClr val="C8DBD3"/>
            </a:solidFill>
            <a:prstDash val="solid"/>
            <a:miter/>
            <a:headEnd type="none" w="med" len="med"/>
            <a:tailEnd type="none" w="med" len="med"/>
          </a:ln>
        </p:spPr>
        <p:txBody>
          <a:bodyPr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8683" name="Rectangle 11"/>
          <p:cNvSpPr>
            <a:spLocks noGrp="1"/>
          </p:cNvSpPr>
          <p:nvPr/>
        </p:nvSpPr>
        <p:spPr>
          <a:xfrm>
            <a:off x="6383338" y="4335463"/>
            <a:ext cx="4608512" cy="503237"/>
          </a:xfrm>
          <a:prstGeom prst="rect">
            <a:avLst/>
          </a:prstGeom>
          <a:solidFill>
            <a:srgbClr val="CCFFFF"/>
          </a:solidFill>
          <a:ln w="9525" cap="flat" cmpd="sng">
            <a:solidFill>
              <a:srgbClr val="C8DBD3"/>
            </a:solidFill>
            <a:prstDash val="solid"/>
            <a:miter/>
            <a:headEnd type="none" w="med" len="med"/>
            <a:tailEnd type="none" w="med" len="med"/>
          </a:ln>
        </p:spPr>
        <p:txBody>
          <a:bodyPr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8684" name="Rectangle 12"/>
          <p:cNvSpPr>
            <a:spLocks noGrp="1"/>
          </p:cNvSpPr>
          <p:nvPr/>
        </p:nvSpPr>
        <p:spPr>
          <a:xfrm>
            <a:off x="5811838" y="5302250"/>
            <a:ext cx="4418012" cy="503238"/>
          </a:xfrm>
          <a:prstGeom prst="rect">
            <a:avLst/>
          </a:prstGeom>
          <a:solidFill>
            <a:srgbClr val="CCFFFF"/>
          </a:solidFill>
          <a:ln w="9525" cap="flat" cmpd="sng">
            <a:solidFill>
              <a:srgbClr val="C8DBD3"/>
            </a:solidFill>
            <a:prstDash val="solid"/>
            <a:miter/>
            <a:headEnd type="none" w="med" len="med"/>
            <a:tailEnd type="none" w="med" len="med"/>
          </a:ln>
        </p:spPr>
        <p:txBody>
          <a:bodyPr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8685" name="Text Box 13"/>
          <p:cNvSpPr txBox="1"/>
          <p:nvPr/>
        </p:nvSpPr>
        <p:spPr>
          <a:xfrm>
            <a:off x="6388100" y="3525838"/>
            <a:ext cx="4989513" cy="368300"/>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342900" lvl="0" indent="-342900" eaLnBrk="1" hangingPunct="1">
              <a:lnSpc>
                <a:spcPct val="100000"/>
              </a:lnSpc>
              <a:spcBef>
                <a:spcPct val="0"/>
              </a:spcBef>
              <a:buClr>
                <a:srgbClr val="000000"/>
              </a:buClr>
              <a:buFont typeface="Arial" panose="020B0604020202020204" pitchFamily="34" charset="0"/>
              <a:buNone/>
            </a:pPr>
            <a:r>
              <a:rPr lang="zh-CN" altLang="en-US" sz="1800" dirty="0">
                <a:solidFill>
                  <a:schemeClr val="tx1"/>
                </a:solidFill>
                <a:latin typeface="黑体" panose="02010600030101010101" pitchFamily="49" charset="-122"/>
                <a:ea typeface="黑体" panose="02010600030101010101" pitchFamily="49" charset="-122"/>
                <a:sym typeface="Arial" panose="020B0604020202020204" pitchFamily="34" charset="0"/>
              </a:rPr>
              <a:t>改变家长获取信息的方式和内容！</a:t>
            </a:r>
            <a:endParaRPr lang="zh-CN" altLang="en-US" sz="1800"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28686" name="Text Box 14"/>
          <p:cNvSpPr txBox="1"/>
          <p:nvPr/>
        </p:nvSpPr>
        <p:spPr>
          <a:xfrm>
            <a:off x="6388100" y="4410075"/>
            <a:ext cx="3927475" cy="369888"/>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342900" lvl="0" indent="-342900" eaLnBrk="1" hangingPunct="1">
              <a:lnSpc>
                <a:spcPct val="100000"/>
              </a:lnSpc>
              <a:spcBef>
                <a:spcPct val="0"/>
              </a:spcBef>
              <a:buClr>
                <a:srgbClr val="000000"/>
              </a:buClr>
              <a:buFont typeface="Arial" panose="020B0604020202020204" pitchFamily="34" charset="0"/>
              <a:buNone/>
            </a:pPr>
            <a:r>
              <a:rPr lang="zh-CN" altLang="en-US" sz="1800" dirty="0">
                <a:solidFill>
                  <a:schemeClr val="tx1"/>
                </a:solidFill>
                <a:latin typeface="黑体" panose="02010600030101010101" pitchFamily="49" charset="-122"/>
                <a:ea typeface="黑体" panose="02010600030101010101" pitchFamily="49" charset="-122"/>
                <a:sym typeface="Arial" panose="020B0604020202020204" pitchFamily="34" charset="0"/>
              </a:rPr>
              <a:t>改变幼儿园的服务方式！</a:t>
            </a:r>
            <a:endParaRPr lang="zh-CN" altLang="en-US" sz="1800"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28687" name="Text Box 15"/>
          <p:cNvSpPr txBox="1"/>
          <p:nvPr/>
        </p:nvSpPr>
        <p:spPr>
          <a:xfrm>
            <a:off x="5811838" y="5356225"/>
            <a:ext cx="3938587" cy="369888"/>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800" dirty="0">
                <a:solidFill>
                  <a:schemeClr val="tx1"/>
                </a:solidFill>
                <a:latin typeface="黑体" panose="02010600030101010101" pitchFamily="49" charset="-122"/>
                <a:ea typeface="黑体" panose="02010600030101010101" pitchFamily="49" charset="-122"/>
                <a:sym typeface="Arial" panose="020B0604020202020204" pitchFamily="34" charset="0"/>
              </a:rPr>
              <a:t>提升幼儿园</a:t>
            </a:r>
            <a:r>
              <a:rPr lang="zh-CN" altLang="en-US" sz="1800" dirty="0">
                <a:solidFill>
                  <a:schemeClr val="tx1"/>
                </a:solidFill>
                <a:latin typeface="黑体" panose="02010600030101010101" pitchFamily="49" charset="-122"/>
                <a:ea typeface="黑体" panose="02010600030101010101" pitchFamily="49" charset="-122"/>
                <a:sym typeface="微软雅黑" pitchFamily="34" charset="-122"/>
              </a:rPr>
              <a:t>的品牌和知名度！</a:t>
            </a:r>
            <a:endParaRPr lang="zh-CN" altLang="en-US" sz="1800" dirty="0">
              <a:solidFill>
                <a:schemeClr val="tx1"/>
              </a:solidFill>
              <a:latin typeface="黑体" panose="02010600030101010101" pitchFamily="49" charset="-122"/>
              <a:ea typeface="黑体" panose="02010600030101010101" pitchFamily="49" charset="-122"/>
              <a:sym typeface="微软雅黑" pitchFamily="34" charset="-122"/>
            </a:endParaRPr>
          </a:p>
        </p:txBody>
      </p:sp>
      <p:sp>
        <p:nvSpPr>
          <p:cNvPr id="16400" name="Text Box 16"/>
          <p:cNvSpPr txBox="1">
            <a:spLocks noChangeArrowheads="1"/>
          </p:cNvSpPr>
          <p:nvPr/>
        </p:nvSpPr>
        <p:spPr bwMode="auto">
          <a:xfrm>
            <a:off x="757238" y="3221038"/>
            <a:ext cx="3730625" cy="3322638"/>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300" normalizeH="0" baseline="0" noProof="0" dirty="0" smtClean="0">
                <a:ln>
                  <a:noFill/>
                </a:ln>
                <a:solidFill>
                  <a:schemeClr val="tx1"/>
                </a:solidFill>
                <a:effectLst/>
                <a:uLnTx/>
                <a:uFillTx/>
                <a:latin typeface="黑体" panose="02010600030101010101" pitchFamily="49" charset="-122"/>
                <a:ea typeface="黑体" panose="02010600030101010101" pitchFamily="49" charset="-122"/>
                <a:cs typeface="+mn-cs"/>
              </a:rPr>
              <a:t>   智慧宝宝是远目信息技术有限公司借助全新的沟通方式(微信)而研发的一款学校、老师、家长三位一体的互动管理平台。</a:t>
            </a:r>
            <a:endParaRPr kumimoji="0" lang="zh-CN" altLang="en-US" sz="1400" b="0" i="0" u="none" strike="noStrike" kern="1200" cap="none" spc="300" normalizeH="0" baseline="0" noProof="0" dirty="0" smtClean="0">
              <a:ln>
                <a:noFill/>
              </a:ln>
              <a:solidFill>
                <a:schemeClr val="tx1"/>
              </a:solidFill>
              <a:effectLst/>
              <a:uLnTx/>
              <a:uFillTx/>
              <a:latin typeface="黑体" panose="02010600030101010101" pitchFamily="49" charset="-122"/>
              <a:ea typeface="黑体" panose="0201060003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300" normalizeH="0" baseline="0" noProof="0" dirty="0" smtClean="0">
                <a:ln>
                  <a:noFill/>
                </a:ln>
                <a:solidFill>
                  <a:schemeClr val="tx1"/>
                </a:solidFill>
                <a:effectLst/>
                <a:uLnTx/>
                <a:uFillTx/>
                <a:latin typeface="黑体" panose="02010600030101010101" pitchFamily="49" charset="-122"/>
                <a:ea typeface="黑体" panose="02010600030101010101" pitchFamily="49" charset="-122"/>
                <a:cs typeface="+mn-cs"/>
              </a:rPr>
              <a:t>   它充分调动社会教育资源，利用现代信息技术架起学校、家长之间实时、快捷、有效沟通的桥梁，形成社会、幼儿园、家长、孩子和谐共育的局面，促进宝宝健康成长。 </a:t>
            </a:r>
            <a:endParaRPr kumimoji="0" lang="zh-CN" altLang="en-US" sz="1400" b="0" i="0" u="none" strike="noStrike" kern="1200" cap="none" spc="300" normalizeH="0" baseline="0" noProof="0" dirty="0" smtClean="0">
              <a:ln>
                <a:noFill/>
              </a:ln>
              <a:solidFill>
                <a:schemeClr val="tx1"/>
              </a:solidFill>
              <a:effectLst/>
              <a:uLnTx/>
              <a:uFillTx/>
              <a:latin typeface="黑体" panose="02010600030101010101" pitchFamily="49" charset="-122"/>
              <a:ea typeface="黑体" panose="0201060003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300" normalizeH="0" baseline="0" noProof="0" dirty="0" smtClean="0">
              <a:ln>
                <a:noFill/>
              </a:ln>
              <a:solidFill>
                <a:schemeClr val="tx1"/>
              </a:solidFill>
              <a:effectLst/>
              <a:uLnTx/>
              <a:uFillTx/>
              <a:latin typeface="黑体" panose="02010600030101010101" pitchFamily="49" charset="-122"/>
              <a:ea typeface="黑体" panose="02010600030101010101" pitchFamily="49" charset="-122"/>
              <a:cs typeface="+mn-cs"/>
            </a:endParaRPr>
          </a:p>
        </p:txBody>
      </p:sp>
      <p:sp>
        <p:nvSpPr>
          <p:cNvPr id="28689"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28690" name="Rectangle 20"/>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黑体" panose="02010600030101010101" pitchFamily="49" charset="-122"/>
                <a:ea typeface="微软雅黑" pitchFamily="34" charset="-122"/>
                <a:sym typeface="Arial" panose="020B0604020202020204" pitchFamily="34" charset="0"/>
              </a:rPr>
              <a:t>智慧宝宝解决方案</a:t>
            </a:r>
            <a:endParaRPr lang="zh-CN" altLang="en-US" sz="2800" b="1" dirty="0">
              <a:solidFill>
                <a:schemeClr val="accent1"/>
              </a:solidFill>
              <a:latin typeface="黑体" panose="02010600030101010101" pitchFamily="49" charset="-122"/>
              <a:ea typeface="微软雅黑" pitchFamily="34" charset="-122"/>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3" descr="聊天"/>
          <p:cNvPicPr>
            <a:picLocks noChangeAspect="1"/>
          </p:cNvPicPr>
          <p:nvPr/>
        </p:nvPicPr>
        <p:blipFill>
          <a:blip r:embed="rId1"/>
          <a:stretch>
            <a:fillRect/>
          </a:stretch>
        </p:blipFill>
        <p:spPr>
          <a:xfrm>
            <a:off x="982663" y="2997200"/>
            <a:ext cx="2262187" cy="1558925"/>
          </a:xfrm>
          <a:prstGeom prst="rect">
            <a:avLst/>
          </a:prstGeom>
          <a:noFill/>
          <a:ln w="9525">
            <a:noFill/>
          </a:ln>
        </p:spPr>
      </p:pic>
      <p:pic>
        <p:nvPicPr>
          <p:cNvPr id="29699" name="Picture 4" descr="护"/>
          <p:cNvPicPr>
            <a:picLocks noChangeAspect="1"/>
          </p:cNvPicPr>
          <p:nvPr/>
        </p:nvPicPr>
        <p:blipFill>
          <a:blip r:embed="rId2"/>
          <a:stretch>
            <a:fillRect/>
          </a:stretch>
        </p:blipFill>
        <p:spPr>
          <a:xfrm>
            <a:off x="982663" y="4895850"/>
            <a:ext cx="4284662" cy="1152525"/>
          </a:xfrm>
          <a:prstGeom prst="rect">
            <a:avLst/>
          </a:prstGeom>
          <a:noFill/>
          <a:ln w="9525">
            <a:noFill/>
          </a:ln>
        </p:spPr>
      </p:pic>
      <p:sp>
        <p:nvSpPr>
          <p:cNvPr id="29700" name="Text Box 5"/>
          <p:cNvSpPr txBox="1"/>
          <p:nvPr/>
        </p:nvSpPr>
        <p:spPr>
          <a:xfrm>
            <a:off x="755650" y="1087438"/>
            <a:ext cx="2787650" cy="307975"/>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400" b="1" dirty="0">
                <a:solidFill>
                  <a:srgbClr val="FF3300"/>
                </a:solidFill>
                <a:latin typeface="黑体" panose="02010600030101010101" pitchFamily="49" charset="-122"/>
                <a:ea typeface="黑体" panose="02010600030101010101" pitchFamily="49" charset="-122"/>
                <a:sym typeface="Arial" panose="020B0604020202020204" pitchFamily="34" charset="0"/>
              </a:rPr>
              <a:t>►</a:t>
            </a:r>
            <a:r>
              <a:rPr lang="zh-CN" altLang="en-US" sz="1400" b="1" dirty="0">
                <a:solidFill>
                  <a:schemeClr val="tx1"/>
                </a:solidFill>
                <a:latin typeface="黑体" panose="02010600030101010101" pitchFamily="49" charset="-122"/>
                <a:ea typeface="黑体" panose="02010600030101010101" pitchFamily="49" charset="-122"/>
              </a:rPr>
              <a:t>强大管理平台助力打造数字校园</a:t>
            </a:r>
            <a:endParaRPr lang="zh-CN" altLang="en-US" sz="1400" dirty="0">
              <a:solidFill>
                <a:schemeClr val="tx1"/>
              </a:solidFill>
              <a:latin typeface="黑体" panose="02010600030101010101" pitchFamily="49" charset="-122"/>
              <a:ea typeface="黑体" panose="02010600030101010101" pitchFamily="49" charset="-122"/>
            </a:endParaRPr>
          </a:p>
        </p:txBody>
      </p:sp>
      <p:sp>
        <p:nvSpPr>
          <p:cNvPr id="29701" name="Text Box 6"/>
          <p:cNvSpPr txBox="1"/>
          <p:nvPr/>
        </p:nvSpPr>
        <p:spPr>
          <a:xfrm>
            <a:off x="755650" y="2638425"/>
            <a:ext cx="4044950" cy="307975"/>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400" b="1" dirty="0">
                <a:solidFill>
                  <a:srgbClr val="FF3300"/>
                </a:solidFill>
                <a:latin typeface="黑体" panose="02010600030101010101" pitchFamily="49" charset="-122"/>
                <a:ea typeface="黑体" panose="02010600030101010101" pitchFamily="49" charset="-122"/>
                <a:sym typeface="Arial" panose="020B0604020202020204" pitchFamily="34" charset="0"/>
              </a:rPr>
              <a:t>►</a:t>
            </a:r>
            <a:r>
              <a:rPr lang="zh-CN" altLang="en-US" sz="1400" b="1" dirty="0">
                <a:solidFill>
                  <a:srgbClr val="000000"/>
                </a:solidFill>
                <a:latin typeface="黑体" panose="02010600030101010101" pitchFamily="49" charset="-122"/>
                <a:ea typeface="黑体" panose="02010600030101010101" pitchFamily="49" charset="-122"/>
                <a:sym typeface="Arial" panose="020B0604020202020204" pitchFamily="34" charset="0"/>
              </a:rPr>
              <a:t>微信操作开启移动办公模式，打造掌上办公校园</a:t>
            </a:r>
            <a:endParaRPr lang="zh-CN" altLang="en-US" sz="1400" dirty="0">
              <a:solidFill>
                <a:schemeClr val="tx1"/>
              </a:solidFill>
              <a:latin typeface="黑体" panose="02010600030101010101" pitchFamily="49" charset="-122"/>
              <a:ea typeface="黑体" panose="02010600030101010101" pitchFamily="49" charset="-122"/>
            </a:endParaRPr>
          </a:p>
        </p:txBody>
      </p:sp>
      <p:sp>
        <p:nvSpPr>
          <p:cNvPr id="29702" name="Text Box 7"/>
          <p:cNvSpPr txBox="1"/>
          <p:nvPr/>
        </p:nvSpPr>
        <p:spPr>
          <a:xfrm>
            <a:off x="6475413" y="1092200"/>
            <a:ext cx="2967037" cy="523875"/>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400" b="1" dirty="0">
                <a:solidFill>
                  <a:srgbClr val="FF3300"/>
                </a:solidFill>
                <a:latin typeface="黑体" panose="02010600030101010101" pitchFamily="49" charset="-122"/>
                <a:ea typeface="黑体" panose="02010600030101010101" pitchFamily="49" charset="-122"/>
                <a:sym typeface="Arial" panose="020B0604020202020204" pitchFamily="34" charset="0"/>
              </a:rPr>
              <a:t>►</a:t>
            </a:r>
            <a:r>
              <a:rPr lang="zh-CN" altLang="en-US" sz="1400" b="1" dirty="0">
                <a:solidFill>
                  <a:srgbClr val="000000"/>
                </a:solidFill>
                <a:latin typeface="黑体" panose="02010600030101010101" pitchFamily="49" charset="-122"/>
                <a:ea typeface="黑体" panose="02010600030101010101" pitchFamily="49" charset="-122"/>
                <a:sym typeface="Arial" panose="020B0604020202020204" pitchFamily="34" charset="0"/>
              </a:rPr>
              <a:t>零成本群发信息的平台，即时无误</a:t>
            </a:r>
            <a:endParaRPr lang="zh-CN" altLang="en-US" sz="1400" b="1" dirty="0">
              <a:solidFill>
                <a:srgbClr val="000000"/>
              </a:solidFill>
              <a:latin typeface="黑体" panose="02010600030101010101" pitchFamily="49" charset="-122"/>
              <a:ea typeface="黑体" panose="02010600030101010101" pitchFamily="49" charset="-122"/>
              <a:sym typeface="Arial" panose="020B0604020202020204" pitchFamily="34" charset="0"/>
            </a:endParaRPr>
          </a:p>
          <a:p>
            <a:pPr marL="0" lvl="0" indent="0">
              <a:lnSpc>
                <a:spcPct val="100000"/>
              </a:lnSpc>
              <a:spcBef>
                <a:spcPct val="0"/>
              </a:spcBef>
              <a:buClr>
                <a:srgbClr val="000000"/>
              </a:buClr>
              <a:buFont typeface="Arial" panose="020B0604020202020204" pitchFamily="34" charset="0"/>
              <a:buNone/>
            </a:pPr>
            <a:endParaRPr lang="zh-CN" altLang="en-US" sz="1400" dirty="0">
              <a:solidFill>
                <a:schemeClr val="tx1"/>
              </a:solidFill>
              <a:latin typeface="黑体" panose="02010600030101010101" pitchFamily="49" charset="-122"/>
              <a:ea typeface="黑体" panose="02010600030101010101" pitchFamily="49" charset="-122"/>
            </a:endParaRPr>
          </a:p>
        </p:txBody>
      </p:sp>
      <p:sp>
        <p:nvSpPr>
          <p:cNvPr id="29703" name="Text Box 8"/>
          <p:cNvSpPr txBox="1"/>
          <p:nvPr/>
        </p:nvSpPr>
        <p:spPr>
          <a:xfrm>
            <a:off x="755650" y="4568825"/>
            <a:ext cx="3865563" cy="307975"/>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400" b="1" dirty="0">
                <a:solidFill>
                  <a:srgbClr val="FF3300"/>
                </a:solidFill>
                <a:latin typeface="黑体" panose="02010600030101010101" pitchFamily="49" charset="-122"/>
                <a:ea typeface="黑体" panose="02010600030101010101" pitchFamily="49" charset="-122"/>
                <a:sym typeface="Arial" panose="020B0604020202020204" pitchFamily="34" charset="0"/>
              </a:rPr>
              <a:t>►</a:t>
            </a:r>
            <a:r>
              <a:rPr lang="zh-CN" altLang="en-US" sz="1400" b="1" dirty="0">
                <a:solidFill>
                  <a:srgbClr val="000000"/>
                </a:solidFill>
                <a:latin typeface="黑体" panose="02010600030101010101" pitchFamily="49" charset="-122"/>
                <a:ea typeface="黑体" panose="02010600030101010101" pitchFamily="49" charset="-122"/>
                <a:sym typeface="Arial" panose="020B0604020202020204" pitchFamily="34" charset="0"/>
              </a:rPr>
              <a:t>学校老师家长三位一体，打造家校教育新格局</a:t>
            </a:r>
            <a:endParaRPr lang="zh-CN" altLang="en-US" sz="1400" dirty="0">
              <a:solidFill>
                <a:schemeClr val="tx1"/>
              </a:solidFill>
              <a:latin typeface="黑体" panose="02010600030101010101" pitchFamily="49" charset="-122"/>
              <a:ea typeface="黑体" panose="02010600030101010101" pitchFamily="49" charset="-122"/>
            </a:endParaRPr>
          </a:p>
        </p:txBody>
      </p:sp>
      <p:pic>
        <p:nvPicPr>
          <p:cNvPr id="29704" name="Picture 9" descr="在线资源"/>
          <p:cNvPicPr>
            <a:picLocks noChangeAspect="1"/>
          </p:cNvPicPr>
          <p:nvPr/>
        </p:nvPicPr>
        <p:blipFill>
          <a:blip r:embed="rId3"/>
          <a:stretch>
            <a:fillRect/>
          </a:stretch>
        </p:blipFill>
        <p:spPr>
          <a:xfrm>
            <a:off x="6832600" y="4052888"/>
            <a:ext cx="3330575" cy="1895475"/>
          </a:xfrm>
          <a:prstGeom prst="rect">
            <a:avLst/>
          </a:prstGeom>
          <a:noFill/>
          <a:ln w="9525">
            <a:noFill/>
          </a:ln>
        </p:spPr>
      </p:pic>
      <p:pic>
        <p:nvPicPr>
          <p:cNvPr id="29705" name="Picture 10" descr="数字校园"/>
          <p:cNvPicPr>
            <a:picLocks noChangeAspect="1"/>
          </p:cNvPicPr>
          <p:nvPr/>
        </p:nvPicPr>
        <p:blipFill>
          <a:blip r:embed="rId4"/>
          <a:stretch>
            <a:fillRect/>
          </a:stretch>
        </p:blipFill>
        <p:spPr>
          <a:xfrm>
            <a:off x="982663" y="1474788"/>
            <a:ext cx="3933825" cy="1063625"/>
          </a:xfrm>
          <a:prstGeom prst="rect">
            <a:avLst/>
          </a:prstGeom>
          <a:noFill/>
          <a:ln w="9525">
            <a:noFill/>
          </a:ln>
        </p:spPr>
      </p:pic>
      <p:pic>
        <p:nvPicPr>
          <p:cNvPr id="29706" name="Picture 11" descr="群发"/>
          <p:cNvPicPr>
            <a:picLocks noChangeAspect="1"/>
          </p:cNvPicPr>
          <p:nvPr/>
        </p:nvPicPr>
        <p:blipFill>
          <a:blip r:embed="rId5"/>
          <a:stretch>
            <a:fillRect/>
          </a:stretch>
        </p:blipFill>
        <p:spPr>
          <a:xfrm>
            <a:off x="6829425" y="1481138"/>
            <a:ext cx="3327400" cy="1970087"/>
          </a:xfrm>
          <a:prstGeom prst="rect">
            <a:avLst/>
          </a:prstGeom>
          <a:noFill/>
          <a:ln w="9525">
            <a:noFill/>
          </a:ln>
        </p:spPr>
      </p:pic>
      <p:sp>
        <p:nvSpPr>
          <p:cNvPr id="29707" name="Text Box 12"/>
          <p:cNvSpPr txBox="1"/>
          <p:nvPr/>
        </p:nvSpPr>
        <p:spPr>
          <a:xfrm>
            <a:off x="6475413" y="3597275"/>
            <a:ext cx="3686175" cy="523875"/>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400" b="1" dirty="0">
                <a:solidFill>
                  <a:srgbClr val="FF3300"/>
                </a:solidFill>
                <a:latin typeface="黑体" panose="02010600030101010101" pitchFamily="49" charset="-122"/>
                <a:ea typeface="黑体" panose="02010600030101010101" pitchFamily="49" charset="-122"/>
                <a:sym typeface="Arial" panose="020B0604020202020204" pitchFamily="34" charset="0"/>
              </a:rPr>
              <a:t>►</a:t>
            </a:r>
            <a:r>
              <a:rPr lang="zh-CN" altLang="en-US" sz="1400" b="1" dirty="0">
                <a:solidFill>
                  <a:srgbClr val="000000"/>
                </a:solidFill>
                <a:latin typeface="黑体" panose="02010600030101010101" pitchFamily="49" charset="-122"/>
                <a:ea typeface="黑体" panose="02010600030101010101" pitchFamily="49" charset="-122"/>
                <a:sym typeface="Arial" panose="020B0604020202020204" pitchFamily="34" charset="0"/>
              </a:rPr>
              <a:t>在线资源开启移动学习模式，打造智慧校园</a:t>
            </a:r>
            <a:endParaRPr lang="zh-CN" altLang="en-US" sz="1400" b="1" dirty="0">
              <a:solidFill>
                <a:srgbClr val="000000"/>
              </a:solidFill>
              <a:latin typeface="黑体" panose="02010600030101010101" pitchFamily="49" charset="-122"/>
              <a:ea typeface="黑体" panose="02010600030101010101" pitchFamily="49" charset="-122"/>
              <a:sym typeface="Arial" panose="020B0604020202020204" pitchFamily="34" charset="0"/>
            </a:endParaRPr>
          </a:p>
          <a:p>
            <a:pPr marL="0" lvl="0" indent="0">
              <a:lnSpc>
                <a:spcPct val="100000"/>
              </a:lnSpc>
              <a:spcBef>
                <a:spcPct val="0"/>
              </a:spcBef>
              <a:buClr>
                <a:srgbClr val="000000"/>
              </a:buClr>
              <a:buFont typeface="Arial" panose="020B0604020202020204" pitchFamily="34" charset="0"/>
              <a:buNone/>
            </a:pPr>
            <a:endParaRPr lang="zh-CN" altLang="en-US" sz="1400" dirty="0">
              <a:solidFill>
                <a:schemeClr val="tx1"/>
              </a:solidFill>
              <a:latin typeface="黑体" panose="02010600030101010101" pitchFamily="49" charset="-122"/>
              <a:ea typeface="黑体" panose="02010600030101010101" pitchFamily="49" charset="-122"/>
            </a:endParaRPr>
          </a:p>
        </p:txBody>
      </p:sp>
      <p:sp>
        <p:nvSpPr>
          <p:cNvPr id="29708"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29709" name="Rectangle 19"/>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方正琥珀简体" pitchFamily="2" charset="-122"/>
                <a:ea typeface="微软雅黑" pitchFamily="34" charset="-122"/>
              </a:rPr>
              <a:t>智慧宝宝教育平台的六大优势</a:t>
            </a:r>
            <a:endParaRPr lang="zh-CN" altLang="en-US" sz="2800" b="1" dirty="0">
              <a:solidFill>
                <a:schemeClr val="accent1"/>
              </a:solidFill>
              <a:latin typeface="方正琥珀简体" pitchFamily="2" charset="-122"/>
              <a:ea typeface="微软雅黑"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30723" name="Rectangle 19"/>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方正琥珀简体" pitchFamily="2" charset="-122"/>
                <a:ea typeface="微软雅黑" pitchFamily="34" charset="-122"/>
              </a:rPr>
              <a:t>智慧宝宝教育平台</a:t>
            </a:r>
            <a:r>
              <a:rPr lang="en-US" altLang="zh-CN" sz="2800" b="1" dirty="0">
                <a:solidFill>
                  <a:schemeClr val="accent1"/>
                </a:solidFill>
                <a:latin typeface="方正琥珀简体" pitchFamily="2" charset="-122"/>
                <a:ea typeface="微软雅黑" pitchFamily="34" charset="-122"/>
              </a:rPr>
              <a:t>【</a:t>
            </a:r>
            <a:r>
              <a:rPr lang="zh-CN" altLang="en-US" sz="2800" b="1" dirty="0">
                <a:solidFill>
                  <a:schemeClr val="accent1"/>
                </a:solidFill>
                <a:latin typeface="方正琥珀简体" pitchFamily="2" charset="-122"/>
                <a:ea typeface="微软雅黑" pitchFamily="34" charset="-122"/>
              </a:rPr>
              <a:t>平安校园</a:t>
            </a:r>
            <a:r>
              <a:rPr lang="en-US" altLang="zh-CN" sz="2800" b="1" dirty="0">
                <a:solidFill>
                  <a:schemeClr val="accent1"/>
                </a:solidFill>
                <a:latin typeface="方正琥珀简体" pitchFamily="2" charset="-122"/>
                <a:ea typeface="微软雅黑" pitchFamily="34" charset="-122"/>
              </a:rPr>
              <a:t>】</a:t>
            </a:r>
            <a:endParaRPr lang="zh-CN" altLang="en-US" sz="2800" b="1" dirty="0">
              <a:solidFill>
                <a:schemeClr val="accent1"/>
              </a:solidFill>
              <a:latin typeface="方正琥珀简体" pitchFamily="2" charset="-122"/>
              <a:ea typeface="微软雅黑" pitchFamily="34" charset="-122"/>
            </a:endParaRPr>
          </a:p>
        </p:txBody>
      </p:sp>
      <p:pic>
        <p:nvPicPr>
          <p:cNvPr id="30724" name="图片 1"/>
          <p:cNvPicPr>
            <a:picLocks noChangeAspect="1"/>
          </p:cNvPicPr>
          <p:nvPr/>
        </p:nvPicPr>
        <p:blipFill>
          <a:blip r:embed="rId1"/>
          <a:srcRect l="31819" t="23393" r="30647" b="42287"/>
          <a:stretch>
            <a:fillRect/>
          </a:stretch>
        </p:blipFill>
        <p:spPr>
          <a:xfrm>
            <a:off x="508000" y="1085850"/>
            <a:ext cx="3348038" cy="1722438"/>
          </a:xfrm>
          <a:prstGeom prst="rect">
            <a:avLst/>
          </a:prstGeom>
          <a:noFill/>
          <a:ln w="9525">
            <a:noFill/>
          </a:ln>
        </p:spPr>
      </p:pic>
      <p:pic>
        <p:nvPicPr>
          <p:cNvPr id="30725" name="图片 4"/>
          <p:cNvPicPr>
            <a:picLocks noChangeAspect="1"/>
          </p:cNvPicPr>
          <p:nvPr/>
        </p:nvPicPr>
        <p:blipFill>
          <a:blip r:embed="rId2"/>
          <a:srcRect l="28293" t="23442" r="30254" b="32114"/>
          <a:stretch>
            <a:fillRect/>
          </a:stretch>
        </p:blipFill>
        <p:spPr>
          <a:xfrm>
            <a:off x="638175" y="3903663"/>
            <a:ext cx="2803525" cy="1690687"/>
          </a:xfrm>
          <a:prstGeom prst="rect">
            <a:avLst/>
          </a:prstGeom>
          <a:noFill/>
          <a:ln w="9525">
            <a:noFill/>
          </a:ln>
        </p:spPr>
      </p:pic>
      <p:pic>
        <p:nvPicPr>
          <p:cNvPr id="30726" name="图片 27"/>
          <p:cNvPicPr>
            <a:picLocks noChangeAspect="1"/>
          </p:cNvPicPr>
          <p:nvPr/>
        </p:nvPicPr>
        <p:blipFill>
          <a:blip r:embed="rId3">
            <a:clrChange>
              <a:clrFrom>
                <a:srgbClr val="FFFFFF"/>
              </a:clrFrom>
              <a:clrTo>
                <a:srgbClr val="FFFFFF">
                  <a:alpha val="0"/>
                </a:srgbClr>
              </a:clrTo>
            </a:clrChange>
          </a:blip>
          <a:stretch>
            <a:fillRect/>
          </a:stretch>
        </p:blipFill>
        <p:spPr>
          <a:xfrm>
            <a:off x="5954713" y="2155825"/>
            <a:ext cx="2940050" cy="4216400"/>
          </a:xfrm>
          <a:prstGeom prst="rect">
            <a:avLst/>
          </a:prstGeom>
          <a:noFill/>
          <a:ln w="9525">
            <a:noFill/>
          </a:ln>
        </p:spPr>
      </p:pic>
      <p:pic>
        <p:nvPicPr>
          <p:cNvPr id="30727" name="图片 28"/>
          <p:cNvPicPr>
            <a:picLocks noChangeAspect="1"/>
          </p:cNvPicPr>
          <p:nvPr/>
        </p:nvPicPr>
        <p:blipFill>
          <a:blip r:embed="rId4"/>
          <a:srcRect l="528" t="3783" r="-2" b="2"/>
          <a:stretch>
            <a:fillRect/>
          </a:stretch>
        </p:blipFill>
        <p:spPr>
          <a:xfrm>
            <a:off x="8482013" y="3749675"/>
            <a:ext cx="1658937" cy="1028700"/>
          </a:xfrm>
          <a:prstGeom prst="rect">
            <a:avLst/>
          </a:prstGeom>
          <a:noFill/>
          <a:ln w="9525">
            <a:noFill/>
          </a:ln>
        </p:spPr>
      </p:pic>
      <p:pic>
        <p:nvPicPr>
          <p:cNvPr id="30728" name="图片 26"/>
          <p:cNvPicPr>
            <a:picLocks noChangeAspect="1"/>
          </p:cNvPicPr>
          <p:nvPr/>
        </p:nvPicPr>
        <p:blipFill>
          <a:blip r:embed="rId5"/>
          <a:stretch>
            <a:fillRect/>
          </a:stretch>
        </p:blipFill>
        <p:spPr>
          <a:xfrm>
            <a:off x="9312275" y="4657725"/>
            <a:ext cx="1666875" cy="1042988"/>
          </a:xfrm>
          <a:prstGeom prst="rect">
            <a:avLst/>
          </a:prstGeom>
          <a:noFill/>
          <a:ln w="9525">
            <a:noFill/>
          </a:ln>
        </p:spPr>
      </p:pic>
      <p:sp>
        <p:nvSpPr>
          <p:cNvPr id="30729" name="Text Box 5"/>
          <p:cNvSpPr txBox="1"/>
          <p:nvPr/>
        </p:nvSpPr>
        <p:spPr>
          <a:xfrm>
            <a:off x="8350250" y="2319338"/>
            <a:ext cx="2803525" cy="113347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200000"/>
              </a:lnSpc>
              <a:spcBef>
                <a:spcPct val="0"/>
              </a:spcBef>
              <a:buClr>
                <a:srgbClr val="000000"/>
              </a:buClr>
              <a:buFont typeface="Arial" panose="020B0604020202020204" pitchFamily="34" charset="0"/>
              <a:buNone/>
            </a:pPr>
            <a:r>
              <a:rPr lang="zh-CN" altLang="en-US" sz="1200" dirty="0">
                <a:solidFill>
                  <a:schemeClr val="tx1"/>
                </a:solidFill>
                <a:latin typeface="黑体" panose="02010600030101010101" pitchFamily="49" charset="-122"/>
                <a:ea typeface="黑体" panose="02010600030101010101" pitchFamily="49" charset="-122"/>
              </a:rPr>
              <a:t>早晚可接受孩子的到校的信息，让家长更放心，为不方便接送孩子的上班族提供安心服务，一号多绑定，方便快捷。</a:t>
            </a:r>
            <a:endParaRPr lang="zh-CN" altLang="en-US" sz="1200" dirty="0">
              <a:solidFill>
                <a:schemeClr val="tx1"/>
              </a:solidFill>
              <a:latin typeface="黑体" panose="02010600030101010101" pitchFamily="49" charset="-122"/>
              <a:ea typeface="黑体" panose="02010600030101010101" pitchFamily="49" charset="-122"/>
            </a:endParaRPr>
          </a:p>
        </p:txBody>
      </p:sp>
      <p:sp>
        <p:nvSpPr>
          <p:cNvPr id="30730" name="文本框 7"/>
          <p:cNvSpPr txBox="1"/>
          <p:nvPr/>
        </p:nvSpPr>
        <p:spPr>
          <a:xfrm>
            <a:off x="3556000" y="1458913"/>
            <a:ext cx="2608263" cy="4154487"/>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200000"/>
              </a:lnSpc>
              <a:spcBef>
                <a:spcPct val="0"/>
              </a:spcBef>
              <a:buClr>
                <a:srgbClr val="000000"/>
              </a:buClr>
              <a:buNone/>
            </a:pPr>
            <a:r>
              <a:rPr lang="zh-CN" altLang="en-US" sz="1200" dirty="0">
                <a:solidFill>
                  <a:schemeClr val="tx1"/>
                </a:solidFill>
                <a:latin typeface="黑体" panose="02010600030101010101" pitchFamily="49" charset="-122"/>
                <a:ea typeface="黑体" panose="02010600030101010101" pitchFamily="49" charset="-122"/>
              </a:rPr>
              <a:t>近段时间全国多个省份接连发生多起校园暴力事件</a:t>
            </a:r>
            <a:r>
              <a:rPr lang="en-US" altLang="zh-CN" sz="1200" dirty="0">
                <a:solidFill>
                  <a:schemeClr val="tx1"/>
                </a:solidFill>
                <a:latin typeface="黑体" panose="02010600030101010101" pitchFamily="49" charset="-122"/>
                <a:ea typeface="黑体" panose="02010600030101010101" pitchFamily="49" charset="-122"/>
              </a:rPr>
              <a:t>,</a:t>
            </a:r>
            <a:r>
              <a:rPr lang="zh-CN" altLang="en-US" sz="1200" dirty="0">
                <a:solidFill>
                  <a:schemeClr val="tx1"/>
                </a:solidFill>
                <a:latin typeface="黑体" panose="02010600030101010101" pitchFamily="49" charset="-122"/>
                <a:ea typeface="黑体" panose="02010600030101010101" pitchFamily="49" charset="-122"/>
              </a:rPr>
              <a:t>频发的校园惨案再次敲响校园安全的警钟</a:t>
            </a:r>
            <a:endParaRPr lang="zh-CN" altLang="en-US" sz="1200" dirty="0">
              <a:solidFill>
                <a:schemeClr val="tx1"/>
              </a:solidFill>
              <a:latin typeface="黑体" panose="02010600030101010101" pitchFamily="49" charset="-122"/>
              <a:ea typeface="黑体" panose="02010600030101010101" pitchFamily="49" charset="-122"/>
            </a:endParaRPr>
          </a:p>
          <a:p>
            <a:pPr marL="0" lvl="0" indent="0">
              <a:lnSpc>
                <a:spcPct val="200000"/>
              </a:lnSpc>
              <a:spcBef>
                <a:spcPct val="0"/>
              </a:spcBef>
              <a:buClr>
                <a:srgbClr val="000000"/>
              </a:buClr>
              <a:buNone/>
            </a:pPr>
            <a:endParaRPr lang="en-US" altLang="zh-CN" sz="1200" dirty="0">
              <a:solidFill>
                <a:schemeClr val="tx1"/>
              </a:solidFill>
              <a:latin typeface="黑体" panose="02010600030101010101" pitchFamily="49" charset="-122"/>
              <a:ea typeface="黑体" panose="02010600030101010101" pitchFamily="49" charset="-122"/>
            </a:endParaRPr>
          </a:p>
          <a:p>
            <a:pPr marL="0" lvl="0" indent="0">
              <a:lnSpc>
                <a:spcPct val="200000"/>
              </a:lnSpc>
              <a:spcBef>
                <a:spcPct val="0"/>
              </a:spcBef>
              <a:buClr>
                <a:srgbClr val="000000"/>
              </a:buClr>
              <a:buNone/>
            </a:pPr>
            <a:endParaRPr lang="en-US" altLang="zh-CN" sz="1200" dirty="0">
              <a:solidFill>
                <a:schemeClr val="tx1"/>
              </a:solidFill>
              <a:latin typeface="黑体" panose="02010600030101010101" pitchFamily="49" charset="-122"/>
              <a:ea typeface="黑体" panose="02010600030101010101" pitchFamily="49" charset="-122"/>
            </a:endParaRPr>
          </a:p>
          <a:p>
            <a:pPr marL="0" lvl="0" indent="0">
              <a:lnSpc>
                <a:spcPct val="200000"/>
              </a:lnSpc>
              <a:spcBef>
                <a:spcPct val="0"/>
              </a:spcBef>
              <a:buClr>
                <a:srgbClr val="000000"/>
              </a:buClr>
              <a:buNone/>
            </a:pPr>
            <a:endParaRPr lang="en-US" altLang="zh-CN" sz="1200" dirty="0">
              <a:solidFill>
                <a:schemeClr val="tx1"/>
              </a:solidFill>
              <a:latin typeface="黑体" panose="02010600030101010101" pitchFamily="49" charset="-122"/>
              <a:ea typeface="黑体" panose="02010600030101010101" pitchFamily="49" charset="-122"/>
            </a:endParaRPr>
          </a:p>
          <a:p>
            <a:pPr marL="0" lvl="0" indent="0">
              <a:lnSpc>
                <a:spcPct val="200000"/>
              </a:lnSpc>
              <a:spcBef>
                <a:spcPct val="0"/>
              </a:spcBef>
              <a:buClr>
                <a:srgbClr val="000000"/>
              </a:buClr>
              <a:buNone/>
            </a:pPr>
            <a:endParaRPr lang="zh-CN" altLang="en-US" sz="1200" dirty="0">
              <a:solidFill>
                <a:schemeClr val="tx1"/>
              </a:solidFill>
              <a:latin typeface="黑体" panose="02010600030101010101" pitchFamily="49" charset="-122"/>
              <a:ea typeface="黑体" panose="02010600030101010101" pitchFamily="49" charset="-122"/>
            </a:endParaRPr>
          </a:p>
          <a:p>
            <a:pPr marL="0" lvl="0" indent="0">
              <a:lnSpc>
                <a:spcPct val="200000"/>
              </a:lnSpc>
              <a:spcBef>
                <a:spcPct val="0"/>
              </a:spcBef>
              <a:buClr>
                <a:srgbClr val="000000"/>
              </a:buClr>
              <a:buNone/>
            </a:pPr>
            <a:r>
              <a:rPr lang="zh-CN" altLang="en-US" sz="1200" dirty="0">
                <a:solidFill>
                  <a:schemeClr val="tx1"/>
                </a:solidFill>
                <a:latin typeface="黑体" panose="02010600030101010101" pitchFamily="49" charset="-122"/>
                <a:ea typeface="黑体" panose="02010600030101010101" pitchFamily="49" charset="-122"/>
              </a:rPr>
              <a:t>年轻人工作忙，大多由老人负责接送，对于雨雪天气如何知道老人是否正常接送孩子，让上班的年轻人忧心挂念</a:t>
            </a:r>
            <a:endParaRPr lang="zh-CN" altLang="en-US" sz="1200" dirty="0">
              <a:solidFill>
                <a:schemeClr val="tx1"/>
              </a:solidFill>
              <a:latin typeface="黑体" panose="02010600030101010101" pitchFamily="49" charset="-122"/>
              <a:ea typeface="黑体" panose="02010600030101010101" pitchFamily="49" charset="-122"/>
            </a:endParaRPr>
          </a:p>
        </p:txBody>
      </p:sp>
      <p:sp>
        <p:nvSpPr>
          <p:cNvPr id="30731" name="Text Box 6"/>
          <p:cNvSpPr txBox="1"/>
          <p:nvPr/>
        </p:nvSpPr>
        <p:spPr>
          <a:xfrm>
            <a:off x="6904038" y="1757363"/>
            <a:ext cx="4483100" cy="368300"/>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zh-CN" sz="1800" b="1" dirty="0">
                <a:solidFill>
                  <a:schemeClr val="tx1"/>
                </a:solidFill>
                <a:latin typeface="黑体" panose="02010600030101010101" pitchFamily="49" charset="-122"/>
                <a:ea typeface="黑体" panose="02010600030101010101" pitchFamily="49" charset="-122"/>
                <a:sym typeface="宋体" panose="02010600030101010101" pitchFamily="2" charset="-122"/>
              </a:rPr>
              <a:t>高清网络</a:t>
            </a:r>
            <a:r>
              <a:rPr lang="en-US" altLang="zh-CN" sz="1800" b="1" dirty="0">
                <a:solidFill>
                  <a:schemeClr val="tx1"/>
                </a:solidFill>
                <a:latin typeface="黑体" panose="02010600030101010101" pitchFamily="49" charset="-122"/>
                <a:ea typeface="黑体" panose="02010600030101010101" pitchFamily="49" charset="-122"/>
                <a:sym typeface="宋体" panose="02010600030101010101" pitchFamily="2" charset="-122"/>
              </a:rPr>
              <a:t> </a:t>
            </a:r>
            <a:r>
              <a:rPr lang="zh-CN" altLang="zh-CN" sz="1800" b="1" dirty="0">
                <a:solidFill>
                  <a:schemeClr val="tx1"/>
                </a:solidFill>
                <a:latin typeface="黑体" panose="02010600030101010101" pitchFamily="49" charset="-122"/>
                <a:ea typeface="黑体" panose="02010600030101010101" pitchFamily="49" charset="-122"/>
                <a:sym typeface="宋体" panose="02010600030101010101" pitchFamily="2" charset="-122"/>
              </a:rPr>
              <a:t>刷卡拍照</a:t>
            </a:r>
            <a:r>
              <a:rPr lang="en-US" altLang="zh-CN" sz="1800" b="1" dirty="0">
                <a:solidFill>
                  <a:schemeClr val="tx1"/>
                </a:solidFill>
                <a:latin typeface="黑体" panose="02010600030101010101" pitchFamily="49" charset="-122"/>
                <a:ea typeface="黑体" panose="02010600030101010101" pitchFamily="49" charset="-122"/>
                <a:sym typeface="宋体" panose="02010600030101010101" pitchFamily="2" charset="-122"/>
              </a:rPr>
              <a:t> </a:t>
            </a:r>
            <a:r>
              <a:rPr lang="zh-CN" altLang="en-US" sz="1800" b="1" dirty="0">
                <a:solidFill>
                  <a:schemeClr val="tx1"/>
                </a:solidFill>
                <a:latin typeface="黑体" panose="02010600030101010101" pitchFamily="49" charset="-122"/>
                <a:ea typeface="黑体" panose="02010600030101010101" pitchFamily="49" charset="-122"/>
                <a:sym typeface="宋体" panose="02010600030101010101" pitchFamily="2" charset="-122"/>
              </a:rPr>
              <a:t>提示语音 智能</a:t>
            </a:r>
            <a:r>
              <a:rPr lang="en-US" altLang="zh-CN" sz="1800" b="1" dirty="0">
                <a:solidFill>
                  <a:schemeClr val="tx1"/>
                </a:solidFill>
                <a:latin typeface="黑体" panose="02010600030101010101" pitchFamily="49" charset="-122"/>
                <a:ea typeface="黑体" panose="02010600030101010101" pitchFamily="49" charset="-122"/>
                <a:sym typeface="宋体" panose="02010600030101010101" pitchFamily="2" charset="-122"/>
              </a:rPr>
              <a:t>IC</a:t>
            </a:r>
            <a:endParaRPr lang="zh-CN" altLang="zh-CN" sz="1800" b="1" dirty="0">
              <a:solidFill>
                <a:schemeClr val="tx1"/>
              </a:solidFill>
              <a:latin typeface="黑体" panose="02010600030101010101" pitchFamily="49" charset="-122"/>
              <a:ea typeface="黑体" panose="02010600030101010101" pitchFamily="49" charset="-122"/>
              <a:sym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xfrm>
            <a:off x="561975" y="1181100"/>
            <a:ext cx="5876925" cy="346075"/>
          </a:xfrm>
          <a:ln/>
        </p:spPr>
        <p:txBody>
          <a:bodyPr vert="horz" wrap="square" lIns="91440" tIns="45720" rIns="91440" bIns="45720" anchor="ctr"/>
          <a:p>
            <a:pPr eaLnBrk="1" hangingPunct="1"/>
            <a:r>
              <a:rPr lang="zh-CN" altLang="en-US" sz="1600" dirty="0">
                <a:solidFill>
                  <a:srgbClr val="FF0000"/>
                </a:solidFill>
                <a:latin typeface="黑体" panose="02010600030101010101" pitchFamily="49" charset="-122"/>
                <a:ea typeface="黑体" panose="02010600030101010101" pitchFamily="49" charset="-122"/>
                <a:sym typeface="Arial" panose="020B0604020202020204" pitchFamily="34" charset="0"/>
              </a:rPr>
              <a:t>   （1）创意空间</a:t>
            </a:r>
            <a:r>
              <a:rPr lang="en-US" altLang="zh-CN" sz="1600" dirty="0">
                <a:solidFill>
                  <a:srgbClr val="FF0000"/>
                </a:solidFill>
                <a:latin typeface="黑体" panose="02010600030101010101" pitchFamily="49" charset="-122"/>
                <a:ea typeface="黑体" panose="02010600030101010101" pitchFamily="49" charset="-122"/>
                <a:sym typeface="Arial" panose="020B0604020202020204" pitchFamily="34" charset="0"/>
              </a:rPr>
              <a:t>-</a:t>
            </a:r>
            <a:r>
              <a:rPr lang="zh-CN" altLang="en-US" sz="1600" dirty="0">
                <a:solidFill>
                  <a:srgbClr val="FF0000"/>
                </a:solidFill>
                <a:latin typeface="黑体" panose="02010600030101010101" pitchFamily="49" charset="-122"/>
                <a:ea typeface="黑体" panose="02010600030101010101" pitchFamily="49" charset="-122"/>
                <a:sym typeface="Arial" panose="020B0604020202020204" pitchFamily="34" charset="0"/>
              </a:rPr>
              <a:t>宝宝活动瞬间</a:t>
            </a:r>
            <a:r>
              <a:rPr lang="en-US" altLang="zh-CN" sz="1600" dirty="0">
                <a:solidFill>
                  <a:srgbClr val="FF0000"/>
                </a:solidFill>
                <a:latin typeface="黑体" panose="02010600030101010101" pitchFamily="49" charset="-122"/>
                <a:ea typeface="黑体" panose="02010600030101010101" pitchFamily="49" charset="-122"/>
                <a:sym typeface="Arial" panose="020B0604020202020204" pitchFamily="34" charset="0"/>
              </a:rPr>
              <a:t>-</a:t>
            </a:r>
            <a:r>
              <a:rPr lang="zh-CN" altLang="en-US" sz="1600" dirty="0">
                <a:solidFill>
                  <a:srgbClr val="FF0000"/>
                </a:solidFill>
                <a:latin typeface="黑体" panose="02010600030101010101" pitchFamily="49" charset="-122"/>
                <a:ea typeface="黑体" panose="02010600030101010101" pitchFamily="49" charset="-122"/>
                <a:sym typeface="Arial" panose="020B0604020202020204" pitchFamily="34" charset="0"/>
              </a:rPr>
              <a:t>宝宝才艺比拼</a:t>
            </a:r>
            <a:r>
              <a:rPr lang="en-US" altLang="zh-CN" sz="1600" dirty="0">
                <a:solidFill>
                  <a:srgbClr val="FF0000"/>
                </a:solidFill>
                <a:latin typeface="黑体" panose="02010600030101010101" pitchFamily="49" charset="-122"/>
                <a:ea typeface="黑体" panose="02010600030101010101" pitchFamily="49" charset="-122"/>
                <a:sym typeface="Arial" panose="020B0604020202020204" pitchFamily="34" charset="0"/>
              </a:rPr>
              <a:t>-</a:t>
            </a:r>
            <a:r>
              <a:rPr lang="zh-CN" altLang="en-US" sz="1600" dirty="0">
                <a:solidFill>
                  <a:srgbClr val="FF0000"/>
                </a:solidFill>
                <a:latin typeface="黑体" panose="02010600030101010101" pitchFamily="49" charset="-122"/>
                <a:ea typeface="黑体" panose="02010600030101010101" pitchFamily="49" charset="-122"/>
                <a:sym typeface="Arial" panose="020B0604020202020204" pitchFamily="34" charset="0"/>
              </a:rPr>
              <a:t>我家宝宝秀</a:t>
            </a:r>
            <a:endParaRPr lang="zh-CN" altLang="en-US" sz="1600" dirty="0">
              <a:solidFill>
                <a:srgbClr val="FF0000"/>
              </a:solidFill>
              <a:latin typeface="黑体" panose="02010600030101010101" pitchFamily="49" charset="-122"/>
              <a:ea typeface="黑体" panose="02010600030101010101" pitchFamily="49" charset="-122"/>
              <a:sym typeface="Arial" panose="020B0604020202020204" pitchFamily="34" charset="0"/>
            </a:endParaRPr>
          </a:p>
        </p:txBody>
      </p:sp>
      <p:sp>
        <p:nvSpPr>
          <p:cNvPr id="31747" name="AutoShape 3"/>
          <p:cNvSpPr>
            <a:spLocks noGrp="1"/>
          </p:cNvSpPr>
          <p:nvPr/>
        </p:nvSpPr>
        <p:spPr>
          <a:xfrm>
            <a:off x="1071563" y="1681163"/>
            <a:ext cx="2646362" cy="2649537"/>
          </a:xfrm>
          <a:prstGeom prst="roundRect">
            <a:avLst>
              <a:gd name="adj" fmla="val 16667"/>
            </a:avLst>
          </a:prstGeom>
          <a:solidFill>
            <a:srgbClr val="99CC00"/>
          </a:solidFill>
          <a:ln w="9525" cap="flat" cmpd="sng">
            <a:solidFill>
              <a:schemeClr val="bg1"/>
            </a:solidFill>
            <a:prstDash val="solid"/>
            <a:headEnd type="none" w="med" len="med"/>
            <a:tailEnd type="none" w="med" len="med"/>
          </a:ln>
        </p:spPr>
        <p:txBody>
          <a:bodyPr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50000"/>
              </a:lnSpc>
              <a:spcBef>
                <a:spcPct val="0"/>
              </a:spcBef>
              <a:buClr>
                <a:srgbClr val="000000"/>
              </a:buClr>
              <a:buFont typeface="Arial" panose="020B0604020202020204" pitchFamily="34" charset="0"/>
              <a:buNone/>
            </a:pPr>
            <a:r>
              <a:rPr lang="zh-CN" altLang="en-US" sz="1800" b="1" dirty="0">
                <a:solidFill>
                  <a:schemeClr val="bg1"/>
                </a:solidFill>
                <a:latin typeface="汉仪细圆简" pitchFamily="49" charset="-122"/>
                <a:ea typeface="宋体" panose="02010600030101010101" pitchFamily="2" charset="-122"/>
                <a:sym typeface="微软雅黑" pitchFamily="34" charset="-122"/>
              </a:rPr>
              <a:t> </a:t>
            </a:r>
            <a:r>
              <a:rPr lang="zh-CN" altLang="en-US" sz="1400" dirty="0">
                <a:solidFill>
                  <a:schemeClr val="bg1"/>
                </a:solidFill>
                <a:latin typeface="黑体" panose="02010600030101010101" pitchFamily="49" charset="-122"/>
                <a:ea typeface="黑体" panose="02010600030101010101" pitchFamily="49" charset="-122"/>
                <a:sym typeface="微软雅黑" pitchFamily="34" charset="-122"/>
              </a:rPr>
              <a:t>学校组织幼儿园的宝宝们在学校或外面的娱乐场所玩耍，每个人都玩得很开心，快乐的瞬间被幼儿园的阿姨拍了下来，爸爸、妈妈在办公室使用微信分享了此刻的欢乐。</a:t>
            </a:r>
            <a:endParaRPr lang="zh-CN" altLang="en-US" sz="1400" dirty="0">
              <a:solidFill>
                <a:schemeClr val="tx1"/>
              </a:solidFill>
              <a:latin typeface="黑体" panose="02010600030101010101" pitchFamily="49" charset="-122"/>
              <a:ea typeface="黑体" panose="02010600030101010101" pitchFamily="49" charset="-122"/>
            </a:endParaRPr>
          </a:p>
        </p:txBody>
      </p:sp>
      <p:pic>
        <p:nvPicPr>
          <p:cNvPr id="31748" name="Picture 2"/>
          <p:cNvPicPr>
            <a:picLocks noChangeAspect="1"/>
          </p:cNvPicPr>
          <p:nvPr/>
        </p:nvPicPr>
        <p:blipFill>
          <a:blip r:embed="rId1"/>
          <a:srcRect l="5029" r="3381" b="2039"/>
          <a:stretch>
            <a:fillRect/>
          </a:stretch>
        </p:blipFill>
        <p:spPr>
          <a:xfrm>
            <a:off x="3971925" y="1681163"/>
            <a:ext cx="1711325" cy="2649537"/>
          </a:xfrm>
          <a:prstGeom prst="rect">
            <a:avLst/>
          </a:prstGeom>
          <a:noFill/>
          <a:ln w="9525">
            <a:noFill/>
          </a:ln>
        </p:spPr>
      </p:pic>
      <p:sp>
        <p:nvSpPr>
          <p:cNvPr id="31749" name="Rectangle 6"/>
          <p:cNvSpPr>
            <a:spLocks noGrp="1"/>
          </p:cNvSpPr>
          <p:nvPr/>
        </p:nvSpPr>
        <p:spPr>
          <a:xfrm>
            <a:off x="142875" y="4851400"/>
            <a:ext cx="6935788" cy="346075"/>
          </a:xfrm>
          <a:prstGeom prst="rect">
            <a:avLst/>
          </a:prstGeom>
          <a:noFill/>
          <a:ln w="9525">
            <a:noFill/>
          </a:ln>
        </p:spPr>
        <p:txBody>
          <a:bodyPr anchor="b"/>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90000"/>
              </a:lnSpc>
              <a:spcBef>
                <a:spcPct val="0"/>
              </a:spcBef>
              <a:buClr>
                <a:srgbClr val="000000"/>
              </a:buClr>
              <a:buNone/>
            </a:pPr>
            <a:r>
              <a:rPr lang="zh-CN" altLang="en-US" sz="1600" b="1" dirty="0">
                <a:solidFill>
                  <a:srgbClr val="FF0000"/>
                </a:solidFill>
                <a:latin typeface="宋体" panose="02010600030101010101" pitchFamily="2" charset="-122"/>
                <a:ea typeface="宋体" panose="02010600030101010101" pitchFamily="2" charset="-122"/>
                <a:sym typeface="Arial" panose="020B0604020202020204" pitchFamily="34" charset="0"/>
              </a:rPr>
              <a:t>（</a:t>
            </a:r>
            <a:r>
              <a:rPr lang="zh-CN" altLang="en-US" sz="1600" b="1" dirty="0">
                <a:solidFill>
                  <a:srgbClr val="FF0000"/>
                </a:solidFill>
                <a:latin typeface="黑体" panose="02010600030101010101" pitchFamily="49" charset="-122"/>
                <a:ea typeface="黑体" panose="02010600030101010101" pitchFamily="49" charset="-122"/>
                <a:sym typeface="Arial" panose="020B0604020202020204" pitchFamily="34" charset="0"/>
              </a:rPr>
              <a:t>2）每日午餐推送、在线请假、在线联系老师、家园论坛</a:t>
            </a:r>
            <a:endParaRPr lang="zh-CN" altLang="en-US" sz="1600" b="1" dirty="0">
              <a:solidFill>
                <a:srgbClr val="FF0000"/>
              </a:solidFill>
              <a:latin typeface="黑体" panose="02010600030101010101" pitchFamily="49" charset="-122"/>
              <a:ea typeface="黑体" panose="02010600030101010101" pitchFamily="49" charset="-122"/>
              <a:sym typeface="Arial" panose="020B0604020202020204" pitchFamily="34" charset="0"/>
            </a:endParaRPr>
          </a:p>
        </p:txBody>
      </p:sp>
      <p:sp>
        <p:nvSpPr>
          <p:cNvPr id="31750" name="AutoShape 7"/>
          <p:cNvSpPr>
            <a:spLocks noGrp="1"/>
          </p:cNvSpPr>
          <p:nvPr/>
        </p:nvSpPr>
        <p:spPr>
          <a:xfrm>
            <a:off x="6175375" y="1117600"/>
            <a:ext cx="4313238" cy="1812925"/>
          </a:xfrm>
          <a:prstGeom prst="cloudCallout">
            <a:avLst>
              <a:gd name="adj1" fmla="val -43750"/>
              <a:gd name="adj2" fmla="val 70000"/>
            </a:avLst>
          </a:prstGeom>
          <a:solidFill>
            <a:srgbClr val="FF9900"/>
          </a:solidFill>
          <a:ln w="9525" cap="flat" cmpd="sng">
            <a:solidFill>
              <a:schemeClr val="bg1"/>
            </a:solidFill>
            <a:prstDash val="solid"/>
            <a:headEnd type="none" w="med" len="med"/>
            <a:tailEnd type="none" w="med" len="med"/>
          </a:ln>
        </p:spPr>
        <p:txBody>
          <a:bodyPr wrap="none"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endParaRPr lang="zh-CN" altLang="zh-CN" sz="1800" dirty="0">
              <a:solidFill>
                <a:schemeClr val="tx1"/>
              </a:solidFill>
              <a:latin typeface="Arial" panose="020B0604020202020204" pitchFamily="34" charset="0"/>
              <a:ea typeface="宋体" panose="02010600030101010101" pitchFamily="2" charset="-122"/>
            </a:endParaRPr>
          </a:p>
        </p:txBody>
      </p:sp>
      <p:sp>
        <p:nvSpPr>
          <p:cNvPr id="31751" name="Text Box 8"/>
          <p:cNvSpPr txBox="1"/>
          <p:nvPr/>
        </p:nvSpPr>
        <p:spPr>
          <a:xfrm>
            <a:off x="6791325" y="1770063"/>
            <a:ext cx="3603625" cy="52387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400" dirty="0">
                <a:solidFill>
                  <a:srgbClr val="FEF1FA"/>
                </a:solidFill>
                <a:latin typeface="黑体" panose="02010600030101010101" pitchFamily="49" charset="-122"/>
                <a:ea typeface="黑体" panose="02010600030101010101" pitchFamily="49" charset="-122"/>
                <a:sym typeface="微软雅黑" pitchFamily="34" charset="-122"/>
              </a:rPr>
              <a:t>宝宝请假、联系老师、家园论坛</a:t>
            </a:r>
            <a:endParaRPr lang="zh-CN" altLang="en-US" sz="1400" dirty="0">
              <a:solidFill>
                <a:srgbClr val="FEF1FA"/>
              </a:solidFill>
              <a:latin typeface="黑体" panose="02010600030101010101" pitchFamily="49" charset="-122"/>
              <a:ea typeface="黑体" panose="02010600030101010101" pitchFamily="49" charset="-122"/>
              <a:sym typeface="微软雅黑" pitchFamily="34" charset="-122"/>
            </a:endParaRPr>
          </a:p>
          <a:p>
            <a:pPr marL="0" lvl="0" indent="0" eaLnBrk="1" hangingPunct="1">
              <a:lnSpc>
                <a:spcPct val="100000"/>
              </a:lnSpc>
              <a:spcBef>
                <a:spcPct val="0"/>
              </a:spcBef>
              <a:buClr>
                <a:srgbClr val="000000"/>
              </a:buClr>
              <a:buFont typeface="Arial" panose="020B0604020202020204" pitchFamily="34" charset="0"/>
              <a:buNone/>
            </a:pPr>
            <a:r>
              <a:rPr lang="zh-CN" altLang="en-US" sz="1400" dirty="0">
                <a:solidFill>
                  <a:srgbClr val="FEF1FA"/>
                </a:solidFill>
                <a:latin typeface="黑体" panose="02010600030101010101" pitchFamily="49" charset="-122"/>
                <a:ea typeface="黑体" panose="02010600030101010101" pitchFamily="49" charset="-122"/>
                <a:sym typeface="微软雅黑" pitchFamily="34" charset="-122"/>
              </a:rPr>
              <a:t>  ——家园互通的革命性创新！</a:t>
            </a:r>
            <a:endParaRPr lang="zh-CN" altLang="en-US" sz="1400" dirty="0">
              <a:solidFill>
                <a:srgbClr val="FEF1FA"/>
              </a:solidFill>
              <a:latin typeface="黑体" panose="02010600030101010101" pitchFamily="49" charset="-122"/>
              <a:ea typeface="黑体" panose="02010600030101010101" pitchFamily="49" charset="-122"/>
              <a:sym typeface="微软雅黑" pitchFamily="34" charset="-122"/>
            </a:endParaRPr>
          </a:p>
        </p:txBody>
      </p:sp>
      <p:sp>
        <p:nvSpPr>
          <p:cNvPr id="31752"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31753" name="Rectangle 14"/>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微软雅黑" pitchFamily="34" charset="-122"/>
                <a:ea typeface="微软雅黑" pitchFamily="34" charset="-122"/>
                <a:sym typeface="Arial" panose="020B0604020202020204" pitchFamily="34" charset="0"/>
              </a:rPr>
              <a:t>智慧宝宝功能展示</a:t>
            </a:r>
            <a:endParaRPr lang="zh-CN" altLang="en-US" sz="2800" b="1" dirty="0">
              <a:solidFill>
                <a:schemeClr val="accent1"/>
              </a:solidFill>
              <a:latin typeface="微软雅黑" pitchFamily="34" charset="-122"/>
              <a:ea typeface="微软雅黑" pitchFamily="34" charset="-122"/>
              <a:sym typeface="Arial" panose="020B0604020202020204" pitchFamily="34" charset="0"/>
            </a:endParaRPr>
          </a:p>
        </p:txBody>
      </p:sp>
      <p:pic>
        <p:nvPicPr>
          <p:cNvPr id="31754" name="图片 16" descr="1.jpg"/>
          <p:cNvPicPr>
            <a:picLocks noChangeAspect="1"/>
          </p:cNvPicPr>
          <p:nvPr/>
        </p:nvPicPr>
        <p:blipFill>
          <a:blip r:embed="rId2"/>
          <a:stretch>
            <a:fillRect/>
          </a:stretch>
        </p:blipFill>
        <p:spPr>
          <a:xfrm>
            <a:off x="6791325" y="3267075"/>
            <a:ext cx="1539875" cy="2871788"/>
          </a:xfrm>
          <a:prstGeom prst="rect">
            <a:avLst/>
          </a:prstGeom>
          <a:noFill/>
          <a:ln w="9525">
            <a:noFill/>
          </a:ln>
        </p:spPr>
      </p:pic>
      <p:pic>
        <p:nvPicPr>
          <p:cNvPr id="31755" name="图片 17" descr="2.jpg"/>
          <p:cNvPicPr>
            <a:picLocks noChangeAspect="1"/>
          </p:cNvPicPr>
          <p:nvPr/>
        </p:nvPicPr>
        <p:blipFill>
          <a:blip r:embed="rId3"/>
          <a:stretch>
            <a:fillRect/>
          </a:stretch>
        </p:blipFill>
        <p:spPr>
          <a:xfrm>
            <a:off x="8980488" y="2901950"/>
            <a:ext cx="1651000" cy="3236913"/>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AutoShape 2"/>
          <p:cNvSpPr>
            <a:spLocks noGrp="1"/>
          </p:cNvSpPr>
          <p:nvPr/>
        </p:nvSpPr>
        <p:spPr>
          <a:xfrm rot="10800000">
            <a:off x="6456363" y="2314575"/>
            <a:ext cx="768350" cy="647700"/>
          </a:xfrm>
          <a:prstGeom prst="rightArrow">
            <a:avLst>
              <a:gd name="adj1" fmla="val 42351"/>
              <a:gd name="adj2" fmla="val 63696"/>
            </a:avLst>
          </a:prstGeom>
          <a:solidFill>
            <a:schemeClr val="accent1"/>
          </a:solidFill>
          <a:ln w="9525" cap="flat" cmpd="sng">
            <a:solidFill>
              <a:schemeClr val="bg1"/>
            </a:solidFill>
            <a:prstDash val="solid"/>
            <a:miter/>
            <a:headEnd type="none" w="med" len="med"/>
            <a:tailEnd type="none" w="med" len="med"/>
          </a:ln>
        </p:spPr>
        <p:txBody>
          <a:bodyPr wrap="none"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endParaRPr lang="zh-CN" altLang="zh-CN" sz="3600" baseline="-25000" dirty="0">
              <a:solidFill>
                <a:schemeClr val="tx1"/>
              </a:solidFill>
              <a:latin typeface="Arial" panose="020B0604020202020204" pitchFamily="34" charset="0"/>
              <a:ea typeface="宋体" panose="02010600030101010101" pitchFamily="2" charset="-122"/>
            </a:endParaRPr>
          </a:p>
        </p:txBody>
      </p:sp>
      <p:sp>
        <p:nvSpPr>
          <p:cNvPr id="32771" name="Text Box 3"/>
          <p:cNvSpPr txBox="1"/>
          <p:nvPr/>
        </p:nvSpPr>
        <p:spPr>
          <a:xfrm>
            <a:off x="949325" y="3895725"/>
            <a:ext cx="1909763" cy="334963"/>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600" b="1" dirty="0">
                <a:solidFill>
                  <a:srgbClr val="FF0000"/>
                </a:solidFill>
                <a:latin typeface="黑体" panose="02010600030101010101" pitchFamily="49" charset="-122"/>
                <a:ea typeface="黑体" panose="02010600030101010101" pitchFamily="49" charset="-122"/>
                <a:sym typeface="Arial" panose="020B0604020202020204" pitchFamily="34" charset="0"/>
              </a:rPr>
              <a:t>（4）平安微信推送</a:t>
            </a:r>
            <a:endParaRPr lang="zh-CN" altLang="en-US" sz="1600" b="1" dirty="0">
              <a:solidFill>
                <a:srgbClr val="FF0000"/>
              </a:solidFill>
              <a:latin typeface="黑体" panose="02010600030101010101" pitchFamily="49" charset="-122"/>
              <a:ea typeface="黑体" panose="02010600030101010101" pitchFamily="49" charset="-122"/>
              <a:sym typeface="Arial" panose="020B0604020202020204" pitchFamily="34" charset="0"/>
            </a:endParaRPr>
          </a:p>
        </p:txBody>
      </p:sp>
      <p:sp>
        <p:nvSpPr>
          <p:cNvPr id="32772" name="Text Box 4"/>
          <p:cNvSpPr txBox="1"/>
          <p:nvPr/>
        </p:nvSpPr>
        <p:spPr>
          <a:xfrm>
            <a:off x="1449388" y="4229100"/>
            <a:ext cx="4549775" cy="646113"/>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200" dirty="0">
                <a:solidFill>
                  <a:srgbClr val="000000"/>
                </a:solidFill>
                <a:latin typeface="黑体" panose="02010600030101010101" pitchFamily="49" charset="-122"/>
                <a:ea typeface="黑体" panose="02010600030101010101" pitchFamily="49" charset="-122"/>
                <a:sym typeface="微软雅黑" pitchFamily="34" charset="-122"/>
              </a:rPr>
              <a:t>早上，奶奶送叶萌宝宝到幼儿园，按照学校的规定，要刷学校门口的卡机，刷卡之后，叶萌的爸爸和妈妈手机同时收到了一条宝宝到校的微信信息。</a:t>
            </a:r>
            <a:endParaRPr lang="zh-CN" altLang="en-US" sz="1200" dirty="0">
              <a:solidFill>
                <a:schemeClr val="tx1"/>
              </a:solidFill>
              <a:latin typeface="黑体" panose="02010600030101010101" pitchFamily="49" charset="-122"/>
              <a:ea typeface="黑体" panose="02010600030101010101" pitchFamily="49" charset="-122"/>
            </a:endParaRPr>
          </a:p>
        </p:txBody>
      </p:sp>
      <p:pic>
        <p:nvPicPr>
          <p:cNvPr id="32773" name="Picture 2" descr="http://www.yktworld.com/uploadfiles/userfiles/zhaowei0219163com/image/2010082876713049.jpg"/>
          <p:cNvPicPr>
            <a:picLocks noChangeAspect="1"/>
          </p:cNvPicPr>
          <p:nvPr/>
        </p:nvPicPr>
        <p:blipFill>
          <a:blip r:embed="rId1"/>
          <a:stretch>
            <a:fillRect/>
          </a:stretch>
        </p:blipFill>
        <p:spPr>
          <a:xfrm>
            <a:off x="1936750" y="4984750"/>
            <a:ext cx="2703513" cy="1449388"/>
          </a:xfrm>
          <a:prstGeom prst="rect">
            <a:avLst/>
          </a:prstGeom>
          <a:noFill/>
          <a:ln w="9525">
            <a:noFill/>
          </a:ln>
        </p:spPr>
      </p:pic>
      <p:sp>
        <p:nvSpPr>
          <p:cNvPr id="32774" name="AutoShape 6"/>
          <p:cNvSpPr>
            <a:spLocks noGrp="1"/>
          </p:cNvSpPr>
          <p:nvPr/>
        </p:nvSpPr>
        <p:spPr>
          <a:xfrm rot="10740000">
            <a:off x="3603625" y="2314575"/>
            <a:ext cx="768350" cy="647700"/>
          </a:xfrm>
          <a:prstGeom prst="rightArrow">
            <a:avLst>
              <a:gd name="adj1" fmla="val 42351"/>
              <a:gd name="adj2" fmla="val 63696"/>
            </a:avLst>
          </a:prstGeom>
          <a:solidFill>
            <a:schemeClr val="accent1"/>
          </a:solidFill>
          <a:ln w="9525" cap="flat" cmpd="sng">
            <a:solidFill>
              <a:schemeClr val="bg1"/>
            </a:solidFill>
            <a:prstDash val="solid"/>
            <a:miter/>
            <a:headEnd type="none" w="med" len="med"/>
            <a:tailEnd type="none" w="med" len="med"/>
          </a:ln>
        </p:spPr>
        <p:txBody>
          <a:bodyPr wrap="none"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endParaRPr lang="zh-CN" altLang="zh-CN" sz="3600" baseline="-25000" dirty="0">
              <a:solidFill>
                <a:schemeClr val="tx1"/>
              </a:solidFill>
              <a:latin typeface="Arial" panose="020B0604020202020204" pitchFamily="34" charset="0"/>
              <a:ea typeface="宋体" panose="02010600030101010101" pitchFamily="2" charset="-122"/>
            </a:endParaRPr>
          </a:p>
        </p:txBody>
      </p:sp>
      <p:sp>
        <p:nvSpPr>
          <p:cNvPr id="32775" name="AutoShape 7"/>
          <p:cNvSpPr>
            <a:spLocks noGrp="1"/>
          </p:cNvSpPr>
          <p:nvPr/>
        </p:nvSpPr>
        <p:spPr>
          <a:xfrm>
            <a:off x="8135938" y="5043488"/>
            <a:ext cx="771525" cy="647700"/>
          </a:xfrm>
          <a:prstGeom prst="rightArrow">
            <a:avLst>
              <a:gd name="adj1" fmla="val 42351"/>
              <a:gd name="adj2" fmla="val 63959"/>
            </a:avLst>
          </a:prstGeom>
          <a:solidFill>
            <a:schemeClr val="accent1"/>
          </a:solidFill>
          <a:ln w="9525" cap="flat" cmpd="sng">
            <a:solidFill>
              <a:schemeClr val="bg1"/>
            </a:solidFill>
            <a:prstDash val="solid"/>
            <a:miter/>
            <a:headEnd type="none" w="med" len="med"/>
            <a:tailEnd type="none" w="med" len="med"/>
          </a:ln>
        </p:spPr>
        <p:txBody>
          <a:bodyPr wrap="none"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endParaRPr lang="zh-CN" altLang="zh-CN" sz="3600" baseline="-25000" dirty="0">
              <a:solidFill>
                <a:schemeClr val="tx1"/>
              </a:solidFill>
              <a:latin typeface="Arial" panose="020B0604020202020204" pitchFamily="34" charset="0"/>
              <a:ea typeface="宋体" panose="02010600030101010101" pitchFamily="2" charset="-122"/>
            </a:endParaRPr>
          </a:p>
        </p:txBody>
      </p:sp>
      <p:sp>
        <p:nvSpPr>
          <p:cNvPr id="32776" name="AutoShape 8"/>
          <p:cNvSpPr>
            <a:spLocks noGrp="1"/>
          </p:cNvSpPr>
          <p:nvPr/>
        </p:nvSpPr>
        <p:spPr>
          <a:xfrm>
            <a:off x="5165725" y="5062538"/>
            <a:ext cx="768350" cy="647700"/>
          </a:xfrm>
          <a:prstGeom prst="rightArrow">
            <a:avLst>
              <a:gd name="adj1" fmla="val 42351"/>
              <a:gd name="adj2" fmla="val 63696"/>
            </a:avLst>
          </a:prstGeom>
          <a:solidFill>
            <a:schemeClr val="accent1"/>
          </a:solidFill>
          <a:ln w="9525" cap="flat" cmpd="sng">
            <a:solidFill>
              <a:schemeClr val="bg1"/>
            </a:solidFill>
            <a:prstDash val="solid"/>
            <a:miter/>
            <a:headEnd type="none" w="med" len="med"/>
            <a:tailEnd type="none" w="med" len="med"/>
          </a:ln>
        </p:spPr>
        <p:txBody>
          <a:bodyPr wrap="none"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endParaRPr lang="zh-CN" altLang="zh-CN" sz="3600" baseline="-25000" dirty="0">
              <a:solidFill>
                <a:schemeClr val="tx1"/>
              </a:solidFill>
              <a:latin typeface="Arial" panose="020B0604020202020204" pitchFamily="34" charset="0"/>
              <a:ea typeface="宋体" panose="02010600030101010101" pitchFamily="2" charset="-122"/>
            </a:endParaRPr>
          </a:p>
        </p:txBody>
      </p:sp>
      <p:sp>
        <p:nvSpPr>
          <p:cNvPr id="32777" name="Text Box 9"/>
          <p:cNvSpPr txBox="1"/>
          <p:nvPr/>
        </p:nvSpPr>
        <p:spPr>
          <a:xfrm>
            <a:off x="933450" y="1111250"/>
            <a:ext cx="4630738" cy="523875"/>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600" b="1" dirty="0">
                <a:solidFill>
                  <a:srgbClr val="FF0000"/>
                </a:solidFill>
                <a:latin typeface="黑体" panose="02010600030101010101" pitchFamily="49" charset="-122"/>
                <a:ea typeface="黑体" panose="02010600030101010101" pitchFamily="49" charset="-122"/>
                <a:sym typeface="Arial" panose="020B0604020202020204" pitchFamily="34" charset="0"/>
              </a:rPr>
              <a:t>（3）学校通知、班级通知、教师通知、温馨提示</a:t>
            </a:r>
            <a:endParaRPr lang="zh-CN" altLang="en-US" sz="1600" b="1" dirty="0">
              <a:solidFill>
                <a:srgbClr val="FF0000"/>
              </a:solidFill>
              <a:latin typeface="黑体" panose="02010600030101010101" pitchFamily="49" charset="-122"/>
              <a:ea typeface="黑体" panose="02010600030101010101" pitchFamily="49" charset="-122"/>
              <a:sym typeface="Arial" panose="020B0604020202020204" pitchFamily="34" charset="0"/>
            </a:endParaRPr>
          </a:p>
          <a:p>
            <a:pPr marL="0" lvl="0" indent="0"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宋体" panose="02010600030101010101" pitchFamily="2" charset="-122"/>
                <a:ea typeface="宋体" panose="02010600030101010101" pitchFamily="2" charset="-122"/>
                <a:sym typeface="Arial" panose="020B0604020202020204" pitchFamily="34" charset="0"/>
              </a:rPr>
              <a:t>       </a:t>
            </a:r>
            <a:r>
              <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rPr>
              <a:t>学校、班级等相关动态，家长和老师了然于胸！</a:t>
            </a:r>
            <a:endPar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32778"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32779" name="Rectangle 18"/>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微软雅黑" pitchFamily="34" charset="-122"/>
                <a:ea typeface="微软雅黑" pitchFamily="34" charset="-122"/>
                <a:sym typeface="Arial" panose="020B0604020202020204" pitchFamily="34" charset="0"/>
              </a:rPr>
              <a:t>智慧宝宝功能展示</a:t>
            </a:r>
            <a:endParaRPr lang="zh-CN" altLang="en-US" sz="2800" b="1" dirty="0">
              <a:solidFill>
                <a:schemeClr val="accent1"/>
              </a:solidFill>
              <a:latin typeface="微软雅黑" pitchFamily="34" charset="-122"/>
              <a:ea typeface="微软雅黑" pitchFamily="34" charset="-122"/>
              <a:sym typeface="Arial" panose="020B0604020202020204" pitchFamily="34" charset="0"/>
            </a:endParaRPr>
          </a:p>
        </p:txBody>
      </p:sp>
      <p:pic>
        <p:nvPicPr>
          <p:cNvPr id="32780" name="图片 20" descr="3.jpg"/>
          <p:cNvPicPr>
            <a:picLocks noChangeAspect="1"/>
          </p:cNvPicPr>
          <p:nvPr/>
        </p:nvPicPr>
        <p:blipFill>
          <a:blip r:embed="rId2"/>
          <a:stretch>
            <a:fillRect/>
          </a:stretch>
        </p:blipFill>
        <p:spPr>
          <a:xfrm>
            <a:off x="1936750" y="1724025"/>
            <a:ext cx="1206500" cy="2036763"/>
          </a:xfrm>
          <a:prstGeom prst="rect">
            <a:avLst/>
          </a:prstGeom>
          <a:noFill/>
          <a:ln w="9525">
            <a:noFill/>
          </a:ln>
        </p:spPr>
      </p:pic>
      <p:pic>
        <p:nvPicPr>
          <p:cNvPr id="32781" name="图片 21" descr="4.jpg"/>
          <p:cNvPicPr>
            <a:picLocks noChangeAspect="1"/>
          </p:cNvPicPr>
          <p:nvPr/>
        </p:nvPicPr>
        <p:blipFill>
          <a:blip r:embed="rId3"/>
          <a:stretch>
            <a:fillRect/>
          </a:stretch>
        </p:blipFill>
        <p:spPr>
          <a:xfrm>
            <a:off x="4832350" y="1736725"/>
            <a:ext cx="1206500" cy="2036763"/>
          </a:xfrm>
          <a:prstGeom prst="rect">
            <a:avLst/>
          </a:prstGeom>
          <a:noFill/>
          <a:ln w="9525">
            <a:noFill/>
          </a:ln>
        </p:spPr>
      </p:pic>
      <p:pic>
        <p:nvPicPr>
          <p:cNvPr id="32782" name="图片 22" descr="5.jpg"/>
          <p:cNvPicPr>
            <a:picLocks noChangeAspect="1"/>
          </p:cNvPicPr>
          <p:nvPr/>
        </p:nvPicPr>
        <p:blipFill>
          <a:blip r:embed="rId4"/>
          <a:stretch>
            <a:fillRect/>
          </a:stretch>
        </p:blipFill>
        <p:spPr>
          <a:xfrm>
            <a:off x="7727950" y="1724025"/>
            <a:ext cx="1206500" cy="2036763"/>
          </a:xfrm>
          <a:prstGeom prst="rect">
            <a:avLst/>
          </a:prstGeom>
          <a:noFill/>
          <a:ln w="9525">
            <a:noFill/>
          </a:ln>
        </p:spPr>
      </p:pic>
      <p:pic>
        <p:nvPicPr>
          <p:cNvPr id="32783" name="图片 23" descr="6.jpg"/>
          <p:cNvPicPr>
            <a:picLocks noChangeAspect="1"/>
          </p:cNvPicPr>
          <p:nvPr/>
        </p:nvPicPr>
        <p:blipFill>
          <a:blip r:embed="rId5"/>
          <a:stretch>
            <a:fillRect/>
          </a:stretch>
        </p:blipFill>
        <p:spPr>
          <a:xfrm>
            <a:off x="6459538" y="3897313"/>
            <a:ext cx="1339850" cy="2316162"/>
          </a:xfrm>
          <a:prstGeom prst="rect">
            <a:avLst/>
          </a:prstGeom>
          <a:noFill/>
          <a:ln w="9525">
            <a:noFill/>
          </a:ln>
        </p:spPr>
      </p:pic>
      <p:pic>
        <p:nvPicPr>
          <p:cNvPr id="32784" name="图片 24" descr="7.jpg"/>
          <p:cNvPicPr>
            <a:picLocks noChangeAspect="1"/>
          </p:cNvPicPr>
          <p:nvPr/>
        </p:nvPicPr>
        <p:blipFill>
          <a:blip r:embed="rId6"/>
          <a:stretch>
            <a:fillRect/>
          </a:stretch>
        </p:blipFill>
        <p:spPr>
          <a:xfrm>
            <a:off x="9244013" y="3886200"/>
            <a:ext cx="1320800" cy="2316163"/>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898525" y="1111250"/>
            <a:ext cx="3263900" cy="257175"/>
          </a:xfrm>
          <a:ln/>
        </p:spPr>
        <p:txBody>
          <a:bodyPr vert="horz" wrap="square" lIns="91440" tIns="45720" rIns="91440" bIns="45720" anchor="ctr"/>
          <a:p>
            <a:pPr eaLnBrk="1" hangingPunct="1"/>
            <a:r>
              <a:rPr lang="zh-CN" altLang="en-US" sz="1600" dirty="0">
                <a:solidFill>
                  <a:srgbClr val="FF0000"/>
                </a:solidFill>
                <a:latin typeface="黑体" panose="02010600030101010101" pitchFamily="49" charset="-122"/>
                <a:ea typeface="黑体" panose="02010600030101010101" pitchFamily="49" charset="-122"/>
                <a:sym typeface="Arial" panose="020B0604020202020204" pitchFamily="34" charset="0"/>
              </a:rPr>
              <a:t>（5）快乐学习</a:t>
            </a:r>
            <a:r>
              <a:rPr lang="en-US" altLang="zh-CN" sz="1600" dirty="0">
                <a:solidFill>
                  <a:srgbClr val="FF0000"/>
                </a:solidFill>
                <a:latin typeface="黑体" panose="02010600030101010101" pitchFamily="49" charset="-122"/>
                <a:ea typeface="黑体" panose="02010600030101010101" pitchFamily="49" charset="-122"/>
                <a:sym typeface="Arial" panose="020B0604020202020204" pitchFamily="34" charset="0"/>
              </a:rPr>
              <a:t>-</a:t>
            </a:r>
            <a:r>
              <a:rPr lang="zh-CN" altLang="en-US" sz="1600" dirty="0">
                <a:solidFill>
                  <a:srgbClr val="FF0000"/>
                </a:solidFill>
                <a:latin typeface="黑体" panose="02010600030101010101" pitchFamily="49" charset="-122"/>
                <a:ea typeface="黑体" panose="02010600030101010101" pitchFamily="49" charset="-122"/>
                <a:sym typeface="Arial" panose="020B0604020202020204" pitchFamily="34" charset="0"/>
              </a:rPr>
              <a:t>学习资源海量获取</a:t>
            </a:r>
            <a:endParaRPr lang="zh-CN" altLang="en-US" sz="1600" dirty="0">
              <a:solidFill>
                <a:srgbClr val="FF0000"/>
              </a:solidFill>
              <a:latin typeface="黑体" panose="02010600030101010101" pitchFamily="49" charset="-122"/>
              <a:ea typeface="黑体" panose="02010600030101010101" pitchFamily="49" charset="-122"/>
              <a:sym typeface="Arial" panose="020B0604020202020204" pitchFamily="34" charset="0"/>
            </a:endParaRPr>
          </a:p>
        </p:txBody>
      </p:sp>
      <p:pic>
        <p:nvPicPr>
          <p:cNvPr id="33795" name="图片 7"/>
          <p:cNvPicPr>
            <a:picLocks noChangeAspect="1"/>
          </p:cNvPicPr>
          <p:nvPr/>
        </p:nvPicPr>
        <p:blipFill>
          <a:blip r:embed="rId1"/>
          <a:stretch>
            <a:fillRect/>
          </a:stretch>
        </p:blipFill>
        <p:spPr>
          <a:xfrm>
            <a:off x="1428750" y="1817688"/>
            <a:ext cx="1743075" cy="1692275"/>
          </a:xfrm>
          <a:prstGeom prst="rect">
            <a:avLst/>
          </a:prstGeom>
          <a:noFill/>
          <a:ln w="9525">
            <a:noFill/>
          </a:ln>
        </p:spPr>
      </p:pic>
      <p:pic>
        <p:nvPicPr>
          <p:cNvPr id="33796" name="Picture 4" descr="53b35d9c44cec"/>
          <p:cNvPicPr>
            <a:picLocks noChangeAspect="1"/>
          </p:cNvPicPr>
          <p:nvPr/>
        </p:nvPicPr>
        <p:blipFill>
          <a:blip r:embed="rId2"/>
          <a:stretch>
            <a:fillRect/>
          </a:stretch>
        </p:blipFill>
        <p:spPr>
          <a:xfrm rot="-9900000">
            <a:off x="3341688" y="2468563"/>
            <a:ext cx="1963737" cy="746125"/>
          </a:xfrm>
          <a:prstGeom prst="rect">
            <a:avLst/>
          </a:prstGeom>
          <a:noFill/>
          <a:ln w="9525">
            <a:noFill/>
          </a:ln>
        </p:spPr>
      </p:pic>
      <p:sp>
        <p:nvSpPr>
          <p:cNvPr id="33797" name="AutoShape 5"/>
          <p:cNvSpPr>
            <a:spLocks noGrp="1"/>
          </p:cNvSpPr>
          <p:nvPr/>
        </p:nvSpPr>
        <p:spPr>
          <a:xfrm rot="10200000">
            <a:off x="592138" y="3929063"/>
            <a:ext cx="1952625" cy="971550"/>
          </a:xfrm>
          <a:prstGeom prst="cloudCallout">
            <a:avLst>
              <a:gd name="adj1" fmla="val -43750"/>
              <a:gd name="adj2" fmla="val 70000"/>
            </a:avLst>
          </a:prstGeom>
          <a:solidFill>
            <a:srgbClr val="00CCFF"/>
          </a:solidFill>
          <a:ln w="9525" cap="flat" cmpd="sng">
            <a:solidFill>
              <a:schemeClr val="bg1"/>
            </a:solidFill>
            <a:prstDash val="solid"/>
            <a:headEnd type="none" w="med" len="med"/>
            <a:tailEnd type="none" w="med" len="med"/>
          </a:ln>
        </p:spPr>
        <p:txBody>
          <a:bodyPr wrap="none"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endParaRPr lang="zh-CN" altLang="zh-CN" sz="1800" dirty="0">
              <a:solidFill>
                <a:schemeClr val="tx1"/>
              </a:solidFill>
              <a:latin typeface="Arial" panose="020B0604020202020204" pitchFamily="34" charset="0"/>
              <a:ea typeface="宋体" panose="02010600030101010101" pitchFamily="2" charset="-122"/>
            </a:endParaRPr>
          </a:p>
        </p:txBody>
      </p:sp>
      <p:sp>
        <p:nvSpPr>
          <p:cNvPr id="33798" name="Text Box 6"/>
          <p:cNvSpPr txBox="1"/>
          <p:nvPr/>
        </p:nvSpPr>
        <p:spPr>
          <a:xfrm>
            <a:off x="1203325" y="4191000"/>
            <a:ext cx="1249363" cy="457200"/>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342900" lvl="0" indent="-342900" eaLnBrk="1" hangingPunct="1">
              <a:lnSpc>
                <a:spcPct val="100000"/>
              </a:lnSpc>
              <a:spcBef>
                <a:spcPct val="0"/>
              </a:spcBef>
              <a:buClr>
                <a:srgbClr val="000000"/>
              </a:buClr>
              <a:buFont typeface="Arial" panose="020B0604020202020204" pitchFamily="34" charset="0"/>
              <a:buNone/>
            </a:pPr>
            <a:r>
              <a:rPr lang="zh-CN" altLang="en-US" sz="1200" b="1" dirty="0">
                <a:solidFill>
                  <a:srgbClr val="FEF1FA"/>
                </a:solidFill>
                <a:latin typeface="汉仪细圆简" pitchFamily="49" charset="-122"/>
                <a:ea typeface="宋体" panose="02010600030101010101" pitchFamily="2" charset="-122"/>
                <a:sym typeface="Arial" panose="020B0604020202020204" pitchFamily="34" charset="0"/>
              </a:rPr>
              <a:t>妈妈我要</a:t>
            </a:r>
            <a:endParaRPr lang="zh-CN" altLang="en-US" sz="1200" b="1" dirty="0">
              <a:solidFill>
                <a:srgbClr val="FEF1FA"/>
              </a:solidFill>
              <a:latin typeface="汉仪细圆简" pitchFamily="49" charset="-122"/>
              <a:ea typeface="宋体" panose="02010600030101010101" pitchFamily="2" charset="-122"/>
              <a:sym typeface="Arial" panose="020B0604020202020204" pitchFamily="34" charset="0"/>
            </a:endParaRPr>
          </a:p>
          <a:p>
            <a:pPr marL="342900" lvl="0" indent="-342900" eaLnBrk="1" hangingPunct="1">
              <a:lnSpc>
                <a:spcPct val="100000"/>
              </a:lnSpc>
              <a:spcBef>
                <a:spcPct val="0"/>
              </a:spcBef>
              <a:buClr>
                <a:srgbClr val="000000"/>
              </a:buClr>
              <a:buFont typeface="Arial" panose="020B0604020202020204" pitchFamily="34" charset="0"/>
              <a:buNone/>
            </a:pPr>
            <a:r>
              <a:rPr lang="zh-CN" altLang="en-US" sz="1200" b="1" dirty="0">
                <a:solidFill>
                  <a:srgbClr val="FEF1FA"/>
                </a:solidFill>
                <a:latin typeface="汉仪细圆简" pitchFamily="49" charset="-122"/>
                <a:ea typeface="宋体" panose="02010600030101010101" pitchFamily="2" charset="-122"/>
                <a:sym typeface="Arial" panose="020B0604020202020204" pitchFamily="34" charset="0"/>
              </a:rPr>
              <a:t>听音乐</a:t>
            </a:r>
            <a:endParaRPr lang="zh-CN" altLang="en-US" sz="1200" b="1" dirty="0">
              <a:solidFill>
                <a:srgbClr val="FEF1FA"/>
              </a:solidFill>
              <a:latin typeface="汉仪细圆简" pitchFamily="49" charset="-122"/>
              <a:ea typeface="宋体" panose="02010600030101010101" pitchFamily="2" charset="-122"/>
              <a:sym typeface="Arial" panose="020B0604020202020204" pitchFamily="34" charset="0"/>
            </a:endParaRPr>
          </a:p>
        </p:txBody>
      </p:sp>
      <p:sp>
        <p:nvSpPr>
          <p:cNvPr id="33799" name="Text Box 7"/>
          <p:cNvSpPr txBox="1"/>
          <p:nvPr/>
        </p:nvSpPr>
        <p:spPr>
          <a:xfrm>
            <a:off x="5732463" y="1508125"/>
            <a:ext cx="4800600" cy="277813"/>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rPr>
              <a:t>妈妈在宝宝睡觉前要给宝宝讲故事，希望能获取学校里提供的资源。</a:t>
            </a:r>
            <a:endPar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33800" name="Text Box 8"/>
          <p:cNvSpPr txBox="1"/>
          <p:nvPr/>
        </p:nvSpPr>
        <p:spPr>
          <a:xfrm>
            <a:off x="1428750" y="1335088"/>
            <a:ext cx="4494213" cy="461962"/>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rPr>
              <a:t>我们提供给家长海量的儿童资源库供观看、下载，</a:t>
            </a:r>
            <a:endPar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endParaRPr>
          </a:p>
          <a:p>
            <a:pPr marL="0" lvl="0" indent="0" eaLnBrk="1" hangingPunct="1">
              <a:lnSpc>
                <a:spcPct val="100000"/>
              </a:lnSpc>
              <a:spcBef>
                <a:spcPct val="0"/>
              </a:spcBef>
              <a:buClr>
                <a:srgbClr val="000000"/>
              </a:buClr>
              <a:buFont typeface="Arial" panose="020B0604020202020204" pitchFamily="34" charset="0"/>
              <a:buNone/>
            </a:pPr>
            <a:r>
              <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rPr>
              <a:t>诗词、故事、动画、儿歌、儿歌、音乐、百科、美术应有尽有！</a:t>
            </a:r>
            <a:endPar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33801" name="Text Box 9"/>
          <p:cNvSpPr txBox="1"/>
          <p:nvPr/>
        </p:nvSpPr>
        <p:spPr>
          <a:xfrm>
            <a:off x="2570163" y="3687763"/>
            <a:ext cx="3027362" cy="334962"/>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600" b="1" dirty="0">
                <a:solidFill>
                  <a:srgbClr val="FF0000"/>
                </a:solidFill>
                <a:latin typeface="黑体" panose="02010600030101010101" pitchFamily="49" charset="-122"/>
                <a:ea typeface="黑体" panose="02010600030101010101" pitchFamily="49" charset="-122"/>
                <a:sym typeface="Arial" panose="020B0604020202020204" pitchFamily="34" charset="0"/>
              </a:rPr>
              <a:t>（6）创意空间</a:t>
            </a:r>
            <a:r>
              <a:rPr lang="en-US" altLang="zh-CN" sz="1600" b="1" dirty="0">
                <a:solidFill>
                  <a:srgbClr val="FF0000"/>
                </a:solidFill>
                <a:latin typeface="黑体" panose="02010600030101010101" pitchFamily="49" charset="-122"/>
                <a:ea typeface="黑体" panose="02010600030101010101" pitchFamily="49" charset="-122"/>
                <a:sym typeface="Arial" panose="020B0604020202020204" pitchFamily="34" charset="0"/>
              </a:rPr>
              <a:t>-</a:t>
            </a:r>
            <a:r>
              <a:rPr lang="zh-CN" altLang="en-US" sz="1600" b="1" dirty="0">
                <a:solidFill>
                  <a:srgbClr val="FF0000"/>
                </a:solidFill>
                <a:latin typeface="黑体" panose="02010600030101010101" pitchFamily="49" charset="-122"/>
                <a:ea typeface="黑体" panose="02010600030101010101" pitchFamily="49" charset="-122"/>
                <a:sym typeface="Arial" panose="020B0604020202020204" pitchFamily="34" charset="0"/>
              </a:rPr>
              <a:t>我家宝宝秀分享</a:t>
            </a:r>
            <a:endParaRPr lang="zh-CN" altLang="en-US" sz="1600" b="1" dirty="0">
              <a:solidFill>
                <a:srgbClr val="FF0000"/>
              </a:solidFill>
              <a:latin typeface="黑体" panose="02010600030101010101" pitchFamily="49" charset="-122"/>
              <a:ea typeface="黑体" panose="02010600030101010101" pitchFamily="49" charset="-122"/>
              <a:sym typeface="Arial" panose="020B0604020202020204" pitchFamily="34" charset="0"/>
            </a:endParaRPr>
          </a:p>
        </p:txBody>
      </p:sp>
      <p:pic>
        <p:nvPicPr>
          <p:cNvPr id="33802" name="图片 5"/>
          <p:cNvPicPr>
            <a:picLocks noChangeAspect="1"/>
          </p:cNvPicPr>
          <p:nvPr/>
        </p:nvPicPr>
        <p:blipFill>
          <a:blip r:embed="rId3">
            <a:clrChange>
              <a:clrFrom>
                <a:srgbClr val="DEE3E6"/>
              </a:clrFrom>
              <a:clrTo>
                <a:srgbClr val="DEE3E6">
                  <a:alpha val="0"/>
                </a:srgbClr>
              </a:clrTo>
            </a:clrChange>
          </a:blip>
          <a:stretch>
            <a:fillRect/>
          </a:stretch>
        </p:blipFill>
        <p:spPr>
          <a:xfrm>
            <a:off x="3321050" y="4133850"/>
            <a:ext cx="1690688" cy="2286000"/>
          </a:xfrm>
          <a:prstGeom prst="rect">
            <a:avLst/>
          </a:prstGeom>
          <a:noFill/>
          <a:ln w="9525">
            <a:noFill/>
          </a:ln>
        </p:spPr>
      </p:pic>
      <p:pic>
        <p:nvPicPr>
          <p:cNvPr id="33803" name="Picture 11" descr="53b35d9c44cec"/>
          <p:cNvPicPr>
            <a:picLocks noChangeAspect="1"/>
          </p:cNvPicPr>
          <p:nvPr/>
        </p:nvPicPr>
        <p:blipFill>
          <a:blip r:embed="rId4"/>
          <a:stretch>
            <a:fillRect/>
          </a:stretch>
        </p:blipFill>
        <p:spPr>
          <a:xfrm rot="2760000">
            <a:off x="5072063" y="4646613"/>
            <a:ext cx="1758950" cy="669925"/>
          </a:xfrm>
          <a:prstGeom prst="rect">
            <a:avLst/>
          </a:prstGeom>
          <a:noFill/>
          <a:ln w="9525">
            <a:noFill/>
          </a:ln>
        </p:spPr>
      </p:pic>
      <p:sp>
        <p:nvSpPr>
          <p:cNvPr id="33804" name="AutoShape 12"/>
          <p:cNvSpPr>
            <a:spLocks noGrp="1"/>
          </p:cNvSpPr>
          <p:nvPr/>
        </p:nvSpPr>
        <p:spPr>
          <a:xfrm rot="2340000">
            <a:off x="8796338" y="2138363"/>
            <a:ext cx="2624137" cy="1531937"/>
          </a:xfrm>
          <a:prstGeom prst="cloudCallout">
            <a:avLst>
              <a:gd name="adj1" fmla="val -12782"/>
              <a:gd name="adj2" fmla="val 82519"/>
            </a:avLst>
          </a:prstGeom>
          <a:solidFill>
            <a:srgbClr val="CC99FF"/>
          </a:solidFill>
          <a:ln w="9525" cap="flat" cmpd="sng">
            <a:solidFill>
              <a:schemeClr val="bg1"/>
            </a:solidFill>
            <a:prstDash val="solid"/>
            <a:headEnd type="none" w="med" len="med"/>
            <a:tailEnd type="none" w="med" len="med"/>
          </a:ln>
        </p:spPr>
        <p:txBody>
          <a:bodyPr wrap="none"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342900" lvl="0" indent="-342900" eaLnBrk="1" hangingPunct="1">
              <a:lnSpc>
                <a:spcPct val="100000"/>
              </a:lnSpc>
              <a:spcBef>
                <a:spcPct val="0"/>
              </a:spcBef>
              <a:buClr>
                <a:srgbClr val="000000"/>
              </a:buClr>
              <a:buFont typeface="Arial" panose="020B0604020202020204" pitchFamily="34" charset="0"/>
              <a:buNone/>
            </a:pPr>
            <a:endParaRPr lang="zh-CN" altLang="zh-CN" sz="1200" b="1" dirty="0">
              <a:solidFill>
                <a:srgbClr val="FEF1FA"/>
              </a:solidFill>
              <a:latin typeface="汉仪细圆简" pitchFamily="49" charset="-122"/>
              <a:ea typeface="宋体" panose="02010600030101010101" pitchFamily="2" charset="-122"/>
              <a:sym typeface="Arial" panose="020B0604020202020204" pitchFamily="34" charset="0"/>
            </a:endParaRPr>
          </a:p>
        </p:txBody>
      </p:sp>
      <p:sp>
        <p:nvSpPr>
          <p:cNvPr id="33805" name="Text Box 13"/>
          <p:cNvSpPr txBox="1"/>
          <p:nvPr/>
        </p:nvSpPr>
        <p:spPr>
          <a:xfrm>
            <a:off x="9442450" y="2468563"/>
            <a:ext cx="1470025" cy="82232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200" b="1" dirty="0">
                <a:solidFill>
                  <a:srgbClr val="FEF1FA"/>
                </a:solidFill>
                <a:latin typeface="汉仪细圆简" pitchFamily="49" charset="-122"/>
                <a:ea typeface="宋体" panose="02010600030101010101" pitchFamily="2" charset="-122"/>
                <a:sym typeface="Arial" panose="020B0604020202020204" pitchFamily="34" charset="0"/>
              </a:rPr>
              <a:t>妈妈拍下宝宝作品照片，</a:t>
            </a:r>
            <a:endParaRPr lang="zh-CN" altLang="en-US" sz="1200" b="1" dirty="0">
              <a:solidFill>
                <a:srgbClr val="FEF1FA"/>
              </a:solidFill>
              <a:latin typeface="汉仪细圆简" pitchFamily="49" charset="-122"/>
              <a:ea typeface="宋体" panose="02010600030101010101" pitchFamily="2" charset="-122"/>
              <a:sym typeface="Arial" panose="020B0604020202020204" pitchFamily="34" charset="0"/>
            </a:endParaRPr>
          </a:p>
          <a:p>
            <a:pPr marL="0" lvl="0" indent="0" eaLnBrk="1" hangingPunct="1">
              <a:lnSpc>
                <a:spcPct val="100000"/>
              </a:lnSpc>
              <a:spcBef>
                <a:spcPct val="0"/>
              </a:spcBef>
              <a:buClr>
                <a:srgbClr val="000000"/>
              </a:buClr>
              <a:buFont typeface="Arial" panose="020B0604020202020204" pitchFamily="34" charset="0"/>
              <a:buNone/>
            </a:pPr>
            <a:r>
              <a:rPr lang="zh-CN" altLang="en-US" sz="1200" b="1" dirty="0">
                <a:solidFill>
                  <a:srgbClr val="FEF1FA"/>
                </a:solidFill>
                <a:latin typeface="汉仪细圆简" pitchFamily="49" charset="-122"/>
                <a:ea typeface="宋体" panose="02010600030101010101" pitchFamily="2" charset="-122"/>
                <a:sym typeface="Arial" panose="020B0604020202020204" pitchFamily="34" charset="0"/>
              </a:rPr>
              <a:t>发送出去，然后分享给大家</a:t>
            </a:r>
            <a:endParaRPr lang="zh-CN" altLang="en-US" sz="1200" b="1" dirty="0">
              <a:solidFill>
                <a:srgbClr val="FEF1FA"/>
              </a:solidFill>
              <a:latin typeface="汉仪细圆简" pitchFamily="49" charset="-122"/>
              <a:ea typeface="宋体" panose="02010600030101010101" pitchFamily="2" charset="-122"/>
              <a:sym typeface="Arial" panose="020B0604020202020204" pitchFamily="34" charset="0"/>
            </a:endParaRPr>
          </a:p>
        </p:txBody>
      </p:sp>
      <p:pic>
        <p:nvPicPr>
          <p:cNvPr id="33806" name="Picture 14" descr="图片9"/>
          <p:cNvPicPr>
            <a:picLocks noChangeAspect="1"/>
          </p:cNvPicPr>
          <p:nvPr/>
        </p:nvPicPr>
        <p:blipFill>
          <a:blip r:embed="rId5"/>
          <a:stretch>
            <a:fillRect/>
          </a:stretch>
        </p:blipFill>
        <p:spPr>
          <a:xfrm>
            <a:off x="5700713" y="1795463"/>
            <a:ext cx="1001712" cy="1684337"/>
          </a:xfrm>
          <a:prstGeom prst="rect">
            <a:avLst/>
          </a:prstGeom>
          <a:noFill/>
          <a:ln w="9525">
            <a:noFill/>
          </a:ln>
        </p:spPr>
      </p:pic>
      <p:pic>
        <p:nvPicPr>
          <p:cNvPr id="33807" name="Picture 15" descr="图片10"/>
          <p:cNvPicPr>
            <a:picLocks noChangeAspect="1"/>
          </p:cNvPicPr>
          <p:nvPr/>
        </p:nvPicPr>
        <p:blipFill>
          <a:blip r:embed="rId6"/>
          <a:stretch>
            <a:fillRect/>
          </a:stretch>
        </p:blipFill>
        <p:spPr>
          <a:xfrm>
            <a:off x="7165975" y="1778000"/>
            <a:ext cx="977900" cy="1693863"/>
          </a:xfrm>
          <a:prstGeom prst="rect">
            <a:avLst/>
          </a:prstGeom>
          <a:noFill/>
          <a:ln w="9525">
            <a:noFill/>
          </a:ln>
        </p:spPr>
      </p:pic>
      <p:pic>
        <p:nvPicPr>
          <p:cNvPr id="33808" name="Picture 16" descr="图片11"/>
          <p:cNvPicPr>
            <a:picLocks noChangeAspect="1"/>
          </p:cNvPicPr>
          <p:nvPr/>
        </p:nvPicPr>
        <p:blipFill>
          <a:blip r:embed="rId7"/>
          <a:stretch>
            <a:fillRect/>
          </a:stretch>
        </p:blipFill>
        <p:spPr>
          <a:xfrm>
            <a:off x="6737350" y="3673475"/>
            <a:ext cx="1406525" cy="2451100"/>
          </a:xfrm>
          <a:prstGeom prst="rect">
            <a:avLst/>
          </a:prstGeom>
          <a:noFill/>
          <a:ln w="9525">
            <a:noFill/>
          </a:ln>
        </p:spPr>
      </p:pic>
      <p:pic>
        <p:nvPicPr>
          <p:cNvPr id="33809" name="Picture 17" descr="图片12"/>
          <p:cNvPicPr>
            <a:picLocks noChangeAspect="1"/>
          </p:cNvPicPr>
          <p:nvPr/>
        </p:nvPicPr>
        <p:blipFill>
          <a:blip r:embed="rId8"/>
          <a:stretch>
            <a:fillRect/>
          </a:stretch>
        </p:blipFill>
        <p:spPr>
          <a:xfrm>
            <a:off x="8488363" y="3813175"/>
            <a:ext cx="1371600" cy="2416175"/>
          </a:xfrm>
          <a:prstGeom prst="rect">
            <a:avLst/>
          </a:prstGeom>
          <a:noFill/>
          <a:ln w="9525">
            <a:noFill/>
          </a:ln>
        </p:spPr>
      </p:pic>
      <p:sp>
        <p:nvSpPr>
          <p:cNvPr id="33810"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33811" name="Rectangle 21"/>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微软雅黑" pitchFamily="34" charset="-122"/>
                <a:ea typeface="微软雅黑" pitchFamily="34" charset="-122"/>
                <a:sym typeface="Arial" panose="020B0604020202020204" pitchFamily="34" charset="0"/>
              </a:rPr>
              <a:t>智慧宝宝功能展示</a:t>
            </a:r>
            <a:endParaRPr lang="zh-CN" altLang="en-US" sz="2800" b="1" dirty="0">
              <a:solidFill>
                <a:schemeClr val="accent1"/>
              </a:solidFill>
              <a:latin typeface="微软雅黑" pitchFamily="34" charset="-122"/>
              <a:ea typeface="微软雅黑" pitchFamily="34" charset="-122"/>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xfrm>
            <a:off x="687388" y="1198563"/>
            <a:ext cx="4016375" cy="352425"/>
          </a:xfrm>
          <a:ln/>
        </p:spPr>
        <p:txBody>
          <a:bodyPr vert="horz" wrap="square" lIns="91440" tIns="45720" rIns="91440" bIns="45720" anchor="ctr"/>
          <a:p>
            <a:pPr eaLnBrk="1" hangingPunct="1"/>
            <a:r>
              <a:rPr lang="zh-CN" altLang="en-US" sz="1600" dirty="0">
                <a:solidFill>
                  <a:srgbClr val="FF0000"/>
                </a:solidFill>
                <a:latin typeface="黑体" panose="02010600030101010101" pitchFamily="49" charset="-122"/>
                <a:ea typeface="黑体" panose="02010600030101010101" pitchFamily="49" charset="-122"/>
                <a:sym typeface="Arial" panose="020B0604020202020204" pitchFamily="34" charset="0"/>
              </a:rPr>
              <a:t>（7）快乐教学老师教学资源海量获取</a:t>
            </a:r>
            <a:endParaRPr lang="zh-CN" altLang="en-US" sz="1600" dirty="0">
              <a:solidFill>
                <a:srgbClr val="FF0000"/>
              </a:solidFill>
              <a:latin typeface="黑体" panose="02010600030101010101" pitchFamily="49" charset="-122"/>
              <a:ea typeface="黑体" panose="02010600030101010101" pitchFamily="49" charset="-122"/>
              <a:sym typeface="Arial" panose="020B0604020202020204" pitchFamily="34" charset="0"/>
            </a:endParaRPr>
          </a:p>
        </p:txBody>
      </p:sp>
      <p:sp>
        <p:nvSpPr>
          <p:cNvPr id="34819" name="Rectangle 3"/>
          <p:cNvSpPr>
            <a:spLocks noGrp="1"/>
          </p:cNvSpPr>
          <p:nvPr>
            <p:ph idx="1"/>
          </p:nvPr>
        </p:nvSpPr>
        <p:spPr>
          <a:xfrm>
            <a:off x="942975" y="1900238"/>
            <a:ext cx="9439275" cy="431800"/>
          </a:xfrm>
          <a:ln/>
        </p:spPr>
        <p:txBody>
          <a:bodyPr vert="horz" wrap="square" lIns="91440" tIns="45720" rIns="91440" bIns="45720" anchor="t"/>
          <a:p>
            <a:pPr marL="0" indent="0" eaLnBrk="1" hangingPunct="1">
              <a:buNone/>
            </a:pPr>
            <a:r>
              <a:rPr lang="zh-CN" altLang="en-US" sz="1200" dirty="0">
                <a:latin typeface="黑体" panose="02010600030101010101" pitchFamily="49" charset="-122"/>
                <a:ea typeface="黑体" panose="02010600030101010101" pitchFamily="49" charset="-122"/>
                <a:sym typeface="Arial" panose="020B0604020202020204" pitchFamily="34" charset="0"/>
              </a:rPr>
              <a:t>后台提供给老师海量的教学资源供观看、下载，教学课件、教案、文案、素材、备课资料、园长资料应有尽有！</a:t>
            </a:r>
            <a:endParaRPr lang="zh-CN" altLang="en-US" sz="1200" dirty="0">
              <a:latin typeface="黑体" panose="02010600030101010101" pitchFamily="49" charset="-122"/>
              <a:ea typeface="黑体" panose="02010600030101010101" pitchFamily="49" charset="-122"/>
              <a:sym typeface="Arial" panose="020B0604020202020204" pitchFamily="34" charset="0"/>
            </a:endParaRPr>
          </a:p>
        </p:txBody>
      </p:sp>
      <p:sp>
        <p:nvSpPr>
          <p:cNvPr id="34820" name="Text Box 4"/>
          <p:cNvSpPr txBox="1"/>
          <p:nvPr/>
        </p:nvSpPr>
        <p:spPr>
          <a:xfrm>
            <a:off x="815975" y="3983038"/>
            <a:ext cx="2400300" cy="36512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rgbClr val="262626"/>
              </a:solidFill>
              <a:ea typeface="宋体" panose="02010600030101010101" pitchFamily="2" charset="-122"/>
              <a:sym typeface="Calibri" panose="020F0502020204030204" pitchFamily="34" charset="0"/>
            </a:endParaRPr>
          </a:p>
        </p:txBody>
      </p:sp>
      <p:sp>
        <p:nvSpPr>
          <p:cNvPr id="34821" name="Text Box 5"/>
          <p:cNvSpPr txBox="1"/>
          <p:nvPr/>
        </p:nvSpPr>
        <p:spPr>
          <a:xfrm>
            <a:off x="955675" y="2489200"/>
            <a:ext cx="3167063" cy="2436813"/>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just" eaLnBrk="1" hangingPunct="1">
              <a:buSzPct val="100000"/>
              <a:buFont typeface="Arial" panose="020B0604020202020204" pitchFamily="34" charset="0"/>
              <a:buNone/>
            </a:pPr>
            <a:r>
              <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rPr>
              <a:t>   </a:t>
            </a:r>
            <a:endPar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endParaRPr>
          </a:p>
          <a:p>
            <a:pPr marL="0" lvl="0" indent="0" algn="just" eaLnBrk="1" hangingPunct="1">
              <a:buSzPct val="100000"/>
              <a:buFont typeface="Arial" panose="020B0604020202020204" pitchFamily="34" charset="0"/>
              <a:buNone/>
            </a:pPr>
            <a:r>
              <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rPr>
              <a:t>幼师需要借鉴同行经验和海量教学资源丰富自己教学。</a:t>
            </a:r>
            <a:endPar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endParaRPr>
          </a:p>
          <a:p>
            <a:pPr marL="0" lvl="0" indent="0" algn="just" eaLnBrk="1" hangingPunct="1">
              <a:buSzPct val="100000"/>
              <a:buFont typeface="Arial" panose="020B0604020202020204" pitchFamily="34" charset="0"/>
              <a:buNone/>
            </a:pPr>
            <a:endPar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endParaRPr>
          </a:p>
          <a:p>
            <a:pPr marL="0" lvl="0" indent="0" algn="just" eaLnBrk="1" hangingPunct="1">
              <a:buSzPct val="100000"/>
              <a:buFont typeface="Arial" panose="020B0604020202020204" pitchFamily="34" charset="0"/>
              <a:buNone/>
            </a:pPr>
            <a:r>
              <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rPr>
              <a:t>智慧宝宝平台有自己的幼师教学资源网，教学资料海量免费下载！</a:t>
            </a:r>
            <a:endPar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endParaRPr>
          </a:p>
          <a:p>
            <a:pPr marL="0" lvl="0" indent="0" algn="just" eaLnBrk="1" hangingPunct="1">
              <a:buSzPct val="100000"/>
              <a:buFont typeface="Arial" panose="020B0604020202020204" pitchFamily="34" charset="0"/>
              <a:buNone/>
            </a:pPr>
            <a:endParaRPr lang="zh-CN" altLang="en-US" sz="1200"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pic>
        <p:nvPicPr>
          <p:cNvPr id="34822" name="Picture 6" descr="53b35d9c44cec"/>
          <p:cNvPicPr>
            <a:picLocks noChangeAspect="1"/>
          </p:cNvPicPr>
          <p:nvPr/>
        </p:nvPicPr>
        <p:blipFill>
          <a:blip r:embed="rId1"/>
          <a:stretch>
            <a:fillRect/>
          </a:stretch>
        </p:blipFill>
        <p:spPr>
          <a:xfrm rot="780000">
            <a:off x="4160838" y="2741613"/>
            <a:ext cx="1246187" cy="474662"/>
          </a:xfrm>
          <a:prstGeom prst="rect">
            <a:avLst/>
          </a:prstGeom>
          <a:noFill/>
          <a:ln w="9525">
            <a:noFill/>
          </a:ln>
        </p:spPr>
      </p:pic>
      <p:pic>
        <p:nvPicPr>
          <p:cNvPr id="34823" name="Picture 14"/>
          <p:cNvPicPr>
            <a:picLocks noChangeAspect="1"/>
          </p:cNvPicPr>
          <p:nvPr/>
        </p:nvPicPr>
        <p:blipFill>
          <a:blip r:embed="rId2"/>
          <a:stretch>
            <a:fillRect/>
          </a:stretch>
        </p:blipFill>
        <p:spPr>
          <a:xfrm>
            <a:off x="5662613" y="2332038"/>
            <a:ext cx="1368425" cy="1651000"/>
          </a:xfrm>
          <a:prstGeom prst="rect">
            <a:avLst/>
          </a:prstGeom>
          <a:noFill/>
          <a:ln w="9525">
            <a:noFill/>
          </a:ln>
        </p:spPr>
      </p:pic>
      <p:pic>
        <p:nvPicPr>
          <p:cNvPr id="34824" name="Picture 3"/>
          <p:cNvPicPr>
            <a:picLocks noChangeAspect="1"/>
          </p:cNvPicPr>
          <p:nvPr/>
        </p:nvPicPr>
        <p:blipFill>
          <a:blip r:embed="rId3"/>
          <a:stretch>
            <a:fillRect/>
          </a:stretch>
        </p:blipFill>
        <p:spPr>
          <a:xfrm>
            <a:off x="7302500" y="2532063"/>
            <a:ext cx="1536700" cy="1492250"/>
          </a:xfrm>
          <a:prstGeom prst="rect">
            <a:avLst/>
          </a:prstGeom>
          <a:noFill/>
          <a:ln w="9525">
            <a:noFill/>
          </a:ln>
        </p:spPr>
      </p:pic>
      <p:pic>
        <p:nvPicPr>
          <p:cNvPr id="34825" name="Picture 6"/>
          <p:cNvPicPr>
            <a:picLocks noChangeAspect="1"/>
          </p:cNvPicPr>
          <p:nvPr/>
        </p:nvPicPr>
        <p:blipFill>
          <a:blip r:embed="rId4"/>
          <a:stretch>
            <a:fillRect/>
          </a:stretch>
        </p:blipFill>
        <p:spPr>
          <a:xfrm>
            <a:off x="7302500" y="4075113"/>
            <a:ext cx="1539875" cy="1857375"/>
          </a:xfrm>
          <a:prstGeom prst="rect">
            <a:avLst/>
          </a:prstGeom>
          <a:noFill/>
          <a:ln w="9525">
            <a:noFill/>
          </a:ln>
        </p:spPr>
      </p:pic>
      <p:pic>
        <p:nvPicPr>
          <p:cNvPr id="34826" name="Picture 7"/>
          <p:cNvPicPr>
            <a:picLocks noChangeAspect="1"/>
          </p:cNvPicPr>
          <p:nvPr/>
        </p:nvPicPr>
        <p:blipFill>
          <a:blip r:embed="rId5"/>
          <a:stretch>
            <a:fillRect/>
          </a:stretch>
        </p:blipFill>
        <p:spPr>
          <a:xfrm>
            <a:off x="8867775" y="2887663"/>
            <a:ext cx="1819275" cy="3349625"/>
          </a:xfrm>
          <a:prstGeom prst="rect">
            <a:avLst/>
          </a:prstGeom>
          <a:noFill/>
          <a:ln w="9525">
            <a:noFill/>
          </a:ln>
        </p:spPr>
      </p:pic>
      <p:pic>
        <p:nvPicPr>
          <p:cNvPr id="34827" name="Picture 11" descr="53b35d9c44cec"/>
          <p:cNvPicPr>
            <a:picLocks noChangeAspect="1"/>
          </p:cNvPicPr>
          <p:nvPr/>
        </p:nvPicPr>
        <p:blipFill>
          <a:blip r:embed="rId6"/>
          <a:stretch>
            <a:fillRect/>
          </a:stretch>
        </p:blipFill>
        <p:spPr>
          <a:xfrm rot="1800000">
            <a:off x="6097588" y="4362450"/>
            <a:ext cx="1046162" cy="398463"/>
          </a:xfrm>
          <a:prstGeom prst="rect">
            <a:avLst/>
          </a:prstGeom>
          <a:noFill/>
          <a:ln w="9525">
            <a:noFill/>
          </a:ln>
        </p:spPr>
      </p:pic>
      <p:sp>
        <p:nvSpPr>
          <p:cNvPr id="34828"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34829" name="Rectangle 15"/>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微软雅黑" pitchFamily="34" charset="-122"/>
                <a:ea typeface="微软雅黑" pitchFamily="34" charset="-122"/>
                <a:sym typeface="Arial" panose="020B0604020202020204" pitchFamily="34" charset="0"/>
              </a:rPr>
              <a:t>智慧宝宝功能展示</a:t>
            </a:r>
            <a:endParaRPr lang="zh-CN" altLang="en-US" sz="2800" b="1" dirty="0">
              <a:solidFill>
                <a:schemeClr val="accent1"/>
              </a:solidFill>
              <a:latin typeface="微软雅黑" pitchFamily="34" charset="-122"/>
              <a:ea typeface="微软雅黑" pitchFamily="34"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2" descr="幼儿园"/>
          <p:cNvPicPr>
            <a:picLocks noChangeAspect="1"/>
          </p:cNvPicPr>
          <p:nvPr/>
        </p:nvPicPr>
        <p:blipFill>
          <a:blip r:embed="rId1"/>
          <a:stretch>
            <a:fillRect/>
          </a:stretch>
        </p:blipFill>
        <p:spPr>
          <a:xfrm>
            <a:off x="7815263" y="4252913"/>
            <a:ext cx="3314700" cy="1711325"/>
          </a:xfrm>
          <a:prstGeom prst="rect">
            <a:avLst/>
          </a:prstGeom>
          <a:noFill/>
          <a:ln w="9525">
            <a:noFill/>
          </a:ln>
        </p:spPr>
      </p:pic>
      <p:pic>
        <p:nvPicPr>
          <p:cNvPr id="35843" name="Picture 3" descr="宝宝"/>
          <p:cNvPicPr>
            <a:picLocks noChangeAspect="1"/>
          </p:cNvPicPr>
          <p:nvPr/>
        </p:nvPicPr>
        <p:blipFill>
          <a:blip r:embed="rId2"/>
          <a:stretch>
            <a:fillRect/>
          </a:stretch>
        </p:blipFill>
        <p:spPr>
          <a:xfrm>
            <a:off x="8416925" y="1668463"/>
            <a:ext cx="2713038" cy="2035175"/>
          </a:xfrm>
          <a:prstGeom prst="rect">
            <a:avLst/>
          </a:prstGeom>
          <a:noFill/>
          <a:ln w="9525">
            <a:noFill/>
          </a:ln>
        </p:spPr>
      </p:pic>
      <p:sp>
        <p:nvSpPr>
          <p:cNvPr id="35844" name="Rectangle 7"/>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华文琥珀" pitchFamily="2" charset="-122"/>
                <a:ea typeface="微软雅黑" pitchFamily="34" charset="-122"/>
              </a:rPr>
              <a:t>智慧宝宝价值的体现</a:t>
            </a:r>
            <a:endParaRPr lang="zh-CN" altLang="en-US" sz="2800" b="1" dirty="0">
              <a:solidFill>
                <a:schemeClr val="accent1"/>
              </a:solidFill>
              <a:latin typeface="华文琥珀" pitchFamily="2" charset="-122"/>
              <a:ea typeface="微软雅黑" pitchFamily="34" charset="-122"/>
            </a:endParaRPr>
          </a:p>
        </p:txBody>
      </p:sp>
      <p:sp>
        <p:nvSpPr>
          <p:cNvPr id="35845" name="Text Box 8"/>
          <p:cNvSpPr txBox="1"/>
          <p:nvPr/>
        </p:nvSpPr>
        <p:spPr>
          <a:xfrm>
            <a:off x="811213" y="1147763"/>
            <a:ext cx="7094537" cy="5278437"/>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90000"/>
              </a:lnSpc>
              <a:spcBef>
                <a:spcPct val="0"/>
              </a:spcBef>
              <a:buClr>
                <a:srgbClr val="000000"/>
              </a:buClr>
              <a:buFont typeface="Arial" panose="020B0604020202020204" pitchFamily="34" charset="0"/>
              <a:buNone/>
            </a:pPr>
            <a:r>
              <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rPr>
              <a:t>1.对家长而言</a:t>
            </a:r>
            <a:endPar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endParaRPr>
          </a:p>
          <a:p>
            <a:pPr marL="0" lvl="0" indent="0">
              <a:lnSpc>
                <a:spcPct val="190000"/>
              </a:lnSpc>
              <a:spcBef>
                <a:spcPct val="0"/>
              </a:spcBef>
              <a:buClr>
                <a:srgbClr val="000000"/>
              </a:buClr>
              <a:buFont typeface="Arial" panose="020B0604020202020204" pitchFamily="34" charset="0"/>
              <a:buNone/>
            </a:pPr>
            <a:r>
              <a:rPr lang="zh-CN" altLang="en-US" sz="1200" b="1" dirty="0">
                <a:solidFill>
                  <a:srgbClr val="00CC66"/>
                </a:solidFill>
                <a:latin typeface="黑体" panose="02010600030101010101" pitchFamily="49" charset="-122"/>
                <a:ea typeface="黑体" panose="02010600030101010101" pitchFamily="49" charset="-122"/>
                <a:sym typeface="Arial" panose="020B0604020202020204" pitchFamily="34" charset="0"/>
              </a:rPr>
              <a:t>♦</a:t>
            </a:r>
            <a:r>
              <a:rPr lang="zh-CN" altLang="en-US" sz="1600" b="1" dirty="0">
                <a:solidFill>
                  <a:srgbClr val="00CC66"/>
                </a:solidFill>
                <a:latin typeface="宋体" panose="02010600030101010101" pitchFamily="2" charset="-122"/>
                <a:ea typeface="宋体" panose="02010600030101010101" pitchFamily="2" charset="-122"/>
                <a:sym typeface="Arial" panose="020B0604020202020204" pitchFamily="34" charset="0"/>
              </a:rPr>
              <a:t> </a:t>
            </a:r>
            <a:r>
              <a:rPr lang="zh-CN" altLang="en-US" sz="1200" dirty="0">
                <a:solidFill>
                  <a:schemeClr val="tx1"/>
                </a:solidFill>
                <a:latin typeface="黑体" panose="02010600030101010101" pitchFamily="49" charset="-122"/>
                <a:ea typeface="黑体" panose="02010600030101010101" pitchFamily="49" charset="-122"/>
                <a:sym typeface="宋体" panose="02010600030101010101" pitchFamily="2" charset="-122"/>
              </a:rPr>
              <a:t>智慧宝宝平台可以帮助家长获取子女在校的生活学习信息，通过平台，老师可以将孩子在学校的表现情况、考勤情况、测验考试成绩、每周和期末评语、学校的动态和临时通知等发送给家长，让家长在百忙之中也可以轻松掌握孩子的基本动态。</a:t>
            </a:r>
            <a:endParaRPr lang="zh-CN" altLang="en-US" sz="1200" dirty="0">
              <a:solidFill>
                <a:schemeClr val="tx1"/>
              </a:solidFill>
              <a:latin typeface="黑体" panose="02010600030101010101" pitchFamily="49" charset="-122"/>
              <a:ea typeface="黑体" panose="02010600030101010101" pitchFamily="49" charset="-122"/>
              <a:sym typeface="Times New Roman" panose="02020603050405020304" pitchFamily="18" charset="0"/>
            </a:endParaRPr>
          </a:p>
          <a:p>
            <a:pPr marL="0" lvl="0" indent="0">
              <a:lnSpc>
                <a:spcPct val="190000"/>
              </a:lnSpc>
              <a:spcBef>
                <a:spcPct val="0"/>
              </a:spcBef>
              <a:buClr>
                <a:srgbClr val="000000"/>
              </a:buClr>
              <a:buFont typeface="Arial" panose="020B0604020202020204" pitchFamily="34" charset="0"/>
              <a:buNone/>
            </a:pPr>
            <a:r>
              <a:rPr lang="zh-CN" altLang="en-US" sz="1200" dirty="0">
                <a:solidFill>
                  <a:srgbClr val="00CC66"/>
                </a:solidFill>
                <a:latin typeface="黑体" panose="02010600030101010101" pitchFamily="49" charset="-122"/>
                <a:ea typeface="黑体" panose="02010600030101010101" pitchFamily="49" charset="-122"/>
                <a:sym typeface="Arial" panose="020B0604020202020204" pitchFamily="34" charset="0"/>
              </a:rPr>
              <a:t>♦</a:t>
            </a:r>
            <a:r>
              <a:rPr lang="zh-CN" altLang="en-US" sz="1200" dirty="0">
                <a:solidFill>
                  <a:schemeClr val="tx1"/>
                </a:solidFill>
                <a:latin typeface="黑体" panose="02010600030101010101" pitchFamily="49" charset="-122"/>
                <a:ea typeface="黑体" panose="02010600030101010101" pitchFamily="49" charset="-122"/>
                <a:sym typeface="Times New Roman" panose="02020603050405020304" pitchFamily="18" charset="0"/>
              </a:rPr>
              <a:t> 既可以帮助教师和家长及时解决孩子任何时刻出现的问题，又可以让教师和家长共同分享孩子身上随时出现的亮点所带来的喜悦。</a:t>
            </a:r>
            <a:endParaRPr lang="zh-CN" altLang="en-US" sz="1200" dirty="0">
              <a:solidFill>
                <a:schemeClr val="tx1"/>
              </a:solidFill>
              <a:latin typeface="黑体" panose="02010600030101010101" pitchFamily="49" charset="-122"/>
              <a:ea typeface="黑体" panose="02010600030101010101" pitchFamily="49" charset="-122"/>
            </a:endParaRPr>
          </a:p>
          <a:p>
            <a:pPr marL="0" lvl="0" indent="0">
              <a:lnSpc>
                <a:spcPct val="190000"/>
              </a:lnSpc>
              <a:spcBef>
                <a:spcPct val="0"/>
              </a:spcBef>
              <a:buClr>
                <a:srgbClr val="000000"/>
              </a:buClr>
              <a:buFont typeface="Arial" panose="020B0604020202020204" pitchFamily="34" charset="0"/>
              <a:buNone/>
            </a:pPr>
            <a:r>
              <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rPr>
              <a:t>2.对学校而言</a:t>
            </a:r>
            <a:endPar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endParaRPr>
          </a:p>
          <a:p>
            <a:pPr marL="0" lvl="0" indent="0">
              <a:lnSpc>
                <a:spcPct val="190000"/>
              </a:lnSpc>
              <a:spcBef>
                <a:spcPct val="0"/>
              </a:spcBef>
              <a:buClr>
                <a:srgbClr val="000000"/>
              </a:buClr>
              <a:buFont typeface="Arial" panose="020B0604020202020204" pitchFamily="34" charset="0"/>
              <a:buNone/>
            </a:pPr>
            <a:r>
              <a:rPr lang="zh-CN" altLang="en-US" sz="1200" b="1" dirty="0">
                <a:solidFill>
                  <a:srgbClr val="00CC66"/>
                </a:solidFill>
                <a:latin typeface="黑体" panose="02010600030101010101" pitchFamily="49" charset="-122"/>
                <a:ea typeface="黑体" panose="02010600030101010101" pitchFamily="49" charset="-122"/>
                <a:sym typeface="Arial" panose="020B0604020202020204" pitchFamily="34" charset="0"/>
              </a:rPr>
              <a:t>♦</a:t>
            </a:r>
            <a:r>
              <a:rPr lang="zh-CN" altLang="en-US" sz="1400" b="1" dirty="0">
                <a:solidFill>
                  <a:srgbClr val="00CC66"/>
                </a:solidFill>
                <a:latin typeface="宋体" panose="02010600030101010101" pitchFamily="2" charset="-122"/>
                <a:ea typeface="宋体" panose="02010600030101010101" pitchFamily="2" charset="-122"/>
                <a:sym typeface="Arial" panose="020B0604020202020204" pitchFamily="34" charset="0"/>
              </a:rPr>
              <a:t> </a:t>
            </a:r>
            <a:r>
              <a:rPr lang="zh-CN" altLang="en-US" sz="1200" dirty="0">
                <a:solidFill>
                  <a:schemeClr val="tx1"/>
                </a:solidFill>
                <a:latin typeface="黑体" panose="02010600030101010101" pitchFamily="49" charset="-122"/>
                <a:ea typeface="黑体" panose="02010600030101010101" pitchFamily="49" charset="-122"/>
                <a:sym typeface="宋体" panose="02010600030101010101" pitchFamily="2" charset="-122"/>
              </a:rPr>
              <a:t>为学校提供校内、校外各类学习资源的共享平台，促进“家校共育”的实现。</a:t>
            </a:r>
            <a:endParaRPr lang="zh-CN" altLang="en-US" sz="1200" dirty="0">
              <a:solidFill>
                <a:schemeClr val="tx1"/>
              </a:solidFill>
              <a:latin typeface="黑体" panose="02010600030101010101" pitchFamily="49" charset="-122"/>
              <a:ea typeface="黑体" panose="02010600030101010101" pitchFamily="49" charset="-122"/>
              <a:sym typeface="宋体" panose="02010600030101010101" pitchFamily="2" charset="-122"/>
            </a:endParaRPr>
          </a:p>
          <a:p>
            <a:pPr marL="0" lvl="0" indent="0">
              <a:lnSpc>
                <a:spcPct val="190000"/>
              </a:lnSpc>
              <a:spcBef>
                <a:spcPct val="0"/>
              </a:spcBef>
              <a:buClr>
                <a:srgbClr val="000000"/>
              </a:buClr>
              <a:buFont typeface="Arial" panose="020B0604020202020204" pitchFamily="34" charset="0"/>
              <a:buNone/>
            </a:pPr>
            <a:r>
              <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rPr>
              <a:t>3.对社会而言</a:t>
            </a:r>
            <a:endParaRPr lang="zh-CN" altLang="en-US" sz="1400" b="1" dirty="0">
              <a:solidFill>
                <a:schemeClr val="tx1"/>
              </a:solidFill>
              <a:latin typeface="黑体" panose="02010600030101010101" pitchFamily="49" charset="-122"/>
              <a:ea typeface="黑体" panose="02010600030101010101" pitchFamily="49" charset="-122"/>
              <a:sym typeface="宋体" panose="02010600030101010101" pitchFamily="2" charset="-122"/>
            </a:endParaRPr>
          </a:p>
          <a:p>
            <a:pPr marL="0" lvl="0" indent="0">
              <a:lnSpc>
                <a:spcPct val="190000"/>
              </a:lnSpc>
              <a:spcBef>
                <a:spcPct val="0"/>
              </a:spcBef>
              <a:buClr>
                <a:srgbClr val="000000"/>
              </a:buClr>
              <a:buFont typeface="Arial" panose="020B0604020202020204" pitchFamily="34" charset="0"/>
              <a:buNone/>
            </a:pPr>
            <a:r>
              <a:rPr lang="zh-CN" altLang="en-US" sz="1200" b="1" dirty="0">
                <a:solidFill>
                  <a:srgbClr val="00CC66"/>
                </a:solidFill>
                <a:latin typeface="黑体" panose="02010600030101010101" pitchFamily="49" charset="-122"/>
                <a:ea typeface="黑体" panose="02010600030101010101" pitchFamily="49" charset="-122"/>
                <a:sym typeface="Arial" panose="020B0604020202020204" pitchFamily="34" charset="0"/>
              </a:rPr>
              <a:t>♦</a:t>
            </a:r>
            <a:r>
              <a:rPr lang="zh-CN" altLang="en-US" sz="1400" b="1" dirty="0">
                <a:solidFill>
                  <a:srgbClr val="00CC66"/>
                </a:solidFill>
                <a:latin typeface="宋体" panose="02010600030101010101" pitchFamily="2" charset="-122"/>
                <a:ea typeface="宋体" panose="02010600030101010101" pitchFamily="2" charset="-122"/>
                <a:sym typeface="Arial" panose="020B0604020202020204" pitchFamily="34" charset="0"/>
              </a:rPr>
              <a:t> </a:t>
            </a:r>
            <a:r>
              <a:rPr lang="zh-CN" altLang="en-US" sz="1200" dirty="0">
                <a:solidFill>
                  <a:schemeClr val="tx1"/>
                </a:solidFill>
                <a:latin typeface="宋体" panose="02010600030101010101" pitchFamily="2" charset="-122"/>
                <a:ea typeface="黑体" panose="02010600030101010101" pitchFamily="49" charset="-122"/>
                <a:sym typeface="宋体" panose="02010600030101010101" pitchFamily="2" charset="-122"/>
              </a:rPr>
              <a:t>智慧宝宝是连接家庭、幼儿园、教育部门、社会的教育信息服务网络平台，是社会教育的新渠道。</a:t>
            </a:r>
            <a:endParaRPr lang="zh-CN" altLang="en-US" sz="1200" dirty="0">
              <a:solidFill>
                <a:schemeClr val="tx1"/>
              </a:solidFill>
              <a:latin typeface="宋体" panose="02010600030101010101" pitchFamily="2" charset="-122"/>
              <a:ea typeface="黑体" panose="02010600030101010101" pitchFamily="49" charset="-122"/>
              <a:sym typeface="宋体" panose="02010600030101010101" pitchFamily="2" charset="-122"/>
            </a:endParaRPr>
          </a:p>
          <a:p>
            <a:pPr marL="0" lvl="0" indent="0">
              <a:lnSpc>
                <a:spcPct val="190000"/>
              </a:lnSpc>
              <a:spcBef>
                <a:spcPct val="0"/>
              </a:spcBef>
              <a:buClr>
                <a:srgbClr val="000000"/>
              </a:buClr>
              <a:buFont typeface="Arial" panose="020B0604020202020204" pitchFamily="34" charset="0"/>
              <a:buNone/>
            </a:pPr>
            <a:r>
              <a:rPr lang="zh-CN" altLang="en-US" sz="1600" b="1" dirty="0">
                <a:solidFill>
                  <a:schemeClr val="tx1"/>
                </a:solidFill>
                <a:latin typeface="黑体" panose="02010600030101010101" pitchFamily="49" charset="-122"/>
                <a:ea typeface="黑体" panose="02010600030101010101" pitchFamily="49" charset="-122"/>
              </a:rPr>
              <a:t>4.对学生而言</a:t>
            </a:r>
            <a:endParaRPr lang="zh-CN" altLang="en-US" sz="1600" b="1" dirty="0">
              <a:solidFill>
                <a:schemeClr val="tx1"/>
              </a:solidFill>
              <a:latin typeface="黑体" panose="02010600030101010101" pitchFamily="49" charset="-122"/>
              <a:ea typeface="黑体" panose="02010600030101010101" pitchFamily="49" charset="-122"/>
            </a:endParaRPr>
          </a:p>
          <a:p>
            <a:pPr marL="0" lvl="0" indent="0">
              <a:lnSpc>
                <a:spcPct val="190000"/>
              </a:lnSpc>
              <a:spcBef>
                <a:spcPct val="0"/>
              </a:spcBef>
              <a:buClr>
                <a:srgbClr val="000000"/>
              </a:buClr>
              <a:buFont typeface="Arial" panose="020B0604020202020204" pitchFamily="34" charset="0"/>
              <a:buNone/>
            </a:pPr>
            <a:r>
              <a:rPr lang="zh-CN" altLang="en-US" sz="1200" b="1" dirty="0">
                <a:solidFill>
                  <a:srgbClr val="00CC66"/>
                </a:solidFill>
                <a:latin typeface="黑体" panose="02010600030101010101" pitchFamily="49" charset="-122"/>
                <a:ea typeface="黑体" panose="02010600030101010101" pitchFamily="49" charset="-122"/>
                <a:sym typeface="Arial" panose="020B0604020202020204" pitchFamily="34" charset="0"/>
              </a:rPr>
              <a:t>♦</a:t>
            </a:r>
            <a:r>
              <a:rPr lang="zh-CN" altLang="en-US" sz="1400" b="1" dirty="0">
                <a:solidFill>
                  <a:srgbClr val="00CC66"/>
                </a:solidFill>
                <a:latin typeface="宋体" panose="02010600030101010101" pitchFamily="2" charset="-122"/>
                <a:ea typeface="宋体" panose="02010600030101010101" pitchFamily="2" charset="-122"/>
                <a:sym typeface="Arial" panose="020B0604020202020204" pitchFamily="34" charset="0"/>
              </a:rPr>
              <a:t> </a:t>
            </a:r>
            <a:r>
              <a:rPr lang="zh-CN" altLang="en-US" sz="1200" dirty="0">
                <a:solidFill>
                  <a:schemeClr val="tx1"/>
                </a:solidFill>
                <a:latin typeface="Arial" panose="020B0604020202020204" pitchFamily="34" charset="0"/>
                <a:ea typeface="黑体" panose="02010600030101010101" pitchFamily="49" charset="-122"/>
              </a:rPr>
              <a:t>帮助宝宝养成正确的人生观，让孩子健康、快乐地成长！</a:t>
            </a:r>
            <a:endParaRPr lang="zh-CN" altLang="en-US" sz="1200" dirty="0">
              <a:solidFill>
                <a:schemeClr val="tx1"/>
              </a:solidFill>
              <a:latin typeface="Arial" panose="020B0604020202020204" pitchFamily="34" charset="0"/>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endParaRPr lang="zh-CN" altLang="en-US" sz="1400" dirty="0">
              <a:solidFill>
                <a:schemeClr val="tx1"/>
              </a:solidFill>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燕尾形箭头 4"/>
          <p:cNvSpPr/>
          <p:nvPr/>
        </p:nvSpPr>
        <p:spPr>
          <a:xfrm rot="5400000" flipV="1">
            <a:off x="2732088" y="3355975"/>
            <a:ext cx="4572000" cy="1289050"/>
          </a:xfrm>
          <a:prstGeom prst="notchedRightArrow">
            <a:avLst>
              <a:gd name="adj1" fmla="val 50000"/>
              <a:gd name="adj2" fmla="val 43185"/>
            </a:avLst>
          </a:prstGeom>
          <a:solidFill>
            <a:srgbClr val="EAEAEA"/>
          </a:solid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endParaRPr lang="zh-CN" altLang="en-US" sz="1300" dirty="0">
              <a:solidFill>
                <a:srgbClr val="FFFFFF"/>
              </a:solidFill>
              <a:ea typeface="宋体" panose="02010600030101010101" pitchFamily="2" charset="-122"/>
            </a:endParaRPr>
          </a:p>
        </p:txBody>
      </p:sp>
      <p:grpSp>
        <p:nvGrpSpPr>
          <p:cNvPr id="16387" name="圆角矩形 6"/>
          <p:cNvGrpSpPr/>
          <p:nvPr/>
        </p:nvGrpSpPr>
        <p:grpSpPr>
          <a:xfrm>
            <a:off x="4795838" y="2582863"/>
            <a:ext cx="427037" cy="427037"/>
            <a:chOff x="0" y="0"/>
            <a:chExt cx="269" cy="269"/>
          </a:xfrm>
        </p:grpSpPr>
        <p:pic>
          <p:nvPicPr>
            <p:cNvPr id="16400" name="圆角矩形 6"/>
            <p:cNvPicPr/>
            <p:nvPr/>
          </p:nvPicPr>
          <p:blipFill>
            <a:blip r:embed="rId1"/>
            <a:stretch>
              <a:fillRect/>
            </a:stretch>
          </p:blipFill>
          <p:spPr>
            <a:xfrm>
              <a:off x="0" y="0"/>
              <a:ext cx="269" cy="269"/>
            </a:xfrm>
            <a:prstGeom prst="rect">
              <a:avLst/>
            </a:prstGeom>
            <a:noFill/>
            <a:ln w="9525">
              <a:noFill/>
            </a:ln>
          </p:spPr>
        </p:pic>
        <p:sp>
          <p:nvSpPr>
            <p:cNvPr id="16401" name="Text Box 5"/>
            <p:cNvSpPr txBox="1"/>
            <p:nvPr/>
          </p:nvSpPr>
          <p:spPr>
            <a:xfrm>
              <a:off x="54" y="55"/>
              <a:ext cx="161" cy="161"/>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zh-CN" altLang="en-US" sz="2400" dirty="0">
                  <a:solidFill>
                    <a:srgbClr val="FFFFFF"/>
                  </a:solidFill>
                  <a:ea typeface="宋体" panose="02010600030101010101" pitchFamily="2" charset="-122"/>
                </a:rPr>
                <a:t>1</a:t>
              </a:r>
              <a:endParaRPr lang="zh-CN" altLang="en-US" sz="2400" dirty="0">
                <a:solidFill>
                  <a:srgbClr val="FFFFFF"/>
                </a:solidFill>
                <a:ea typeface="宋体" panose="02010600030101010101" pitchFamily="2" charset="-122"/>
              </a:endParaRPr>
            </a:p>
          </p:txBody>
        </p:sp>
      </p:grpSp>
      <p:sp>
        <p:nvSpPr>
          <p:cNvPr id="16388" name="TextBox 35"/>
          <p:cNvSpPr txBox="1"/>
          <p:nvPr/>
        </p:nvSpPr>
        <p:spPr>
          <a:xfrm>
            <a:off x="5503863" y="2582863"/>
            <a:ext cx="3792537" cy="536575"/>
          </a:xfrm>
          <a:prstGeom prst="rect">
            <a:avLst/>
          </a:prstGeom>
          <a:noFill/>
          <a:ln w="9525">
            <a:noFill/>
          </a:ln>
        </p:spPr>
        <p:txBody>
          <a:bodyPr lIns="0" tIns="0" rIns="0" bIns="0" anchor="ct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spcBef>
                <a:spcPct val="0"/>
              </a:spcBef>
              <a:buClr>
                <a:srgbClr val="000000"/>
              </a:buClr>
              <a:buFont typeface="Arial" panose="020B0604020202020204" pitchFamily="34" charset="0"/>
              <a:buNone/>
            </a:pPr>
            <a:r>
              <a:rPr lang="zh-CN" altLang="en-US" sz="1800" dirty="0">
                <a:solidFill>
                  <a:srgbClr val="FFCB02"/>
                </a:solidFill>
                <a:latin typeface="微软雅黑" pitchFamily="34" charset="-122"/>
                <a:ea typeface="微软雅黑" pitchFamily="34" charset="-122"/>
              </a:rPr>
              <a:t>背景意义</a:t>
            </a:r>
            <a:endParaRPr lang="en-US" altLang="zh-CN" sz="1800" dirty="0">
              <a:solidFill>
                <a:srgbClr val="FFCB02"/>
              </a:solidFill>
              <a:latin typeface="微软雅黑" pitchFamily="34" charset="-122"/>
              <a:ea typeface="微软雅黑" pitchFamily="34" charset="-122"/>
            </a:endParaRPr>
          </a:p>
          <a:p>
            <a:pPr marL="0" lvl="0" indent="0" eaLnBrk="1" hangingPunct="1">
              <a:spcBef>
                <a:spcPct val="0"/>
              </a:spcBef>
              <a:buClr>
                <a:srgbClr val="000000"/>
              </a:buClr>
              <a:buFont typeface="Arial" panose="020B0604020202020204" pitchFamily="34" charset="0"/>
              <a:buNone/>
            </a:pPr>
            <a:r>
              <a:rPr lang="zh-CN" altLang="en-US" sz="1400" dirty="0">
                <a:solidFill>
                  <a:srgbClr val="585858"/>
                </a:solidFill>
                <a:latin typeface="幼圆" pitchFamily="49" charset="-122"/>
              </a:rPr>
              <a:t>政策及现状</a:t>
            </a:r>
            <a:endParaRPr lang="zh-CN" altLang="en-US" sz="1400" dirty="0">
              <a:solidFill>
                <a:srgbClr val="585858"/>
              </a:solidFill>
              <a:latin typeface="幼圆" pitchFamily="49" charset="-122"/>
            </a:endParaRPr>
          </a:p>
        </p:txBody>
      </p:sp>
      <p:sp>
        <p:nvSpPr>
          <p:cNvPr id="16389" name="圆角矩形 15"/>
          <p:cNvSpPr/>
          <p:nvPr/>
        </p:nvSpPr>
        <p:spPr>
          <a:xfrm>
            <a:off x="4837113" y="3524250"/>
            <a:ext cx="360362" cy="360363"/>
          </a:xfrm>
          <a:prstGeom prst="roundRect">
            <a:avLst>
              <a:gd name="adj" fmla="val 50000"/>
            </a:avLst>
          </a:prstGeom>
          <a:solidFill>
            <a:srgbClr val="92D050"/>
          </a:solidFill>
          <a:ln w="34925" cap="flat" cmpd="sng">
            <a:solidFill>
              <a:srgbClr val="FFFFFF"/>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en-US" altLang="zh-CN" sz="2400" dirty="0">
                <a:solidFill>
                  <a:srgbClr val="FFFFFF"/>
                </a:solidFill>
                <a:ea typeface="宋体" panose="02010600030101010101" pitchFamily="2" charset="-122"/>
              </a:rPr>
              <a:t>2</a:t>
            </a:r>
            <a:endParaRPr lang="zh-CN" altLang="en-US" sz="2400" dirty="0">
              <a:solidFill>
                <a:srgbClr val="FFFFFF"/>
              </a:solidFill>
              <a:ea typeface="宋体" panose="02010600030101010101" pitchFamily="2" charset="-122"/>
            </a:endParaRPr>
          </a:p>
        </p:txBody>
      </p:sp>
      <p:sp>
        <p:nvSpPr>
          <p:cNvPr id="16390" name="TextBox 35"/>
          <p:cNvSpPr txBox="1"/>
          <p:nvPr/>
        </p:nvSpPr>
        <p:spPr>
          <a:xfrm>
            <a:off x="5503863" y="3513138"/>
            <a:ext cx="3792537" cy="514350"/>
          </a:xfrm>
          <a:prstGeom prst="rect">
            <a:avLst/>
          </a:prstGeom>
          <a:noFill/>
          <a:ln w="9525">
            <a:noFill/>
          </a:ln>
        </p:spPr>
        <p:txBody>
          <a:bodyPr lIns="0" tIns="0" rIns="0" bIns="0" anchor="ct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spcBef>
                <a:spcPct val="0"/>
              </a:spcBef>
              <a:buClr>
                <a:srgbClr val="000000"/>
              </a:buClr>
              <a:buFont typeface="Arial" panose="020B0604020202020204" pitchFamily="34" charset="0"/>
              <a:buNone/>
            </a:pPr>
            <a:r>
              <a:rPr lang="zh-CN" altLang="en-US" sz="1800" dirty="0">
                <a:solidFill>
                  <a:schemeClr val="accent1"/>
                </a:solidFill>
                <a:latin typeface="微软雅黑" pitchFamily="34" charset="-122"/>
                <a:ea typeface="微软雅黑" pitchFamily="34" charset="-122"/>
              </a:rPr>
              <a:t>智慧微校</a:t>
            </a:r>
            <a:endParaRPr lang="en-US" altLang="zh-CN" sz="1800" dirty="0">
              <a:solidFill>
                <a:schemeClr val="accent1"/>
              </a:solidFill>
              <a:latin typeface="微软雅黑" pitchFamily="34" charset="-122"/>
              <a:ea typeface="微软雅黑" pitchFamily="34" charset="-122"/>
            </a:endParaRPr>
          </a:p>
          <a:p>
            <a:pPr marL="0" lvl="0" indent="0" eaLnBrk="1" hangingPunct="1">
              <a:spcBef>
                <a:spcPct val="0"/>
              </a:spcBef>
              <a:buClr>
                <a:srgbClr val="000000"/>
              </a:buClr>
              <a:buFont typeface="Arial" panose="020B0604020202020204" pitchFamily="34" charset="0"/>
              <a:buNone/>
            </a:pPr>
            <a:r>
              <a:rPr lang="zh-CN" altLang="en-US" sz="1400" dirty="0">
                <a:solidFill>
                  <a:srgbClr val="585858"/>
                </a:solidFill>
                <a:latin typeface="幼圆" pitchFamily="49" charset="-122"/>
              </a:rPr>
              <a:t>家校互通移动平台</a:t>
            </a:r>
            <a:endParaRPr lang="zh-CN" altLang="en-US" sz="1400" dirty="0">
              <a:solidFill>
                <a:srgbClr val="585858"/>
              </a:solidFill>
              <a:latin typeface="幼圆" pitchFamily="49" charset="-122"/>
            </a:endParaRPr>
          </a:p>
        </p:txBody>
      </p:sp>
      <p:grpSp>
        <p:nvGrpSpPr>
          <p:cNvPr id="16391" name="圆角矩形 23"/>
          <p:cNvGrpSpPr/>
          <p:nvPr/>
        </p:nvGrpSpPr>
        <p:grpSpPr>
          <a:xfrm>
            <a:off x="4803775" y="4400550"/>
            <a:ext cx="427038" cy="427038"/>
            <a:chOff x="0" y="0"/>
            <a:chExt cx="269" cy="269"/>
          </a:xfrm>
        </p:grpSpPr>
        <p:pic>
          <p:nvPicPr>
            <p:cNvPr id="16398" name="圆角矩形 23"/>
            <p:cNvPicPr/>
            <p:nvPr/>
          </p:nvPicPr>
          <p:blipFill>
            <a:blip r:embed="rId2"/>
            <a:stretch>
              <a:fillRect/>
            </a:stretch>
          </p:blipFill>
          <p:spPr>
            <a:xfrm>
              <a:off x="0" y="0"/>
              <a:ext cx="269" cy="269"/>
            </a:xfrm>
            <a:prstGeom prst="rect">
              <a:avLst/>
            </a:prstGeom>
            <a:noFill/>
            <a:ln w="9525">
              <a:noFill/>
            </a:ln>
          </p:spPr>
        </p:pic>
        <p:sp>
          <p:nvSpPr>
            <p:cNvPr id="16399" name="Text Box 11"/>
            <p:cNvSpPr txBox="1"/>
            <p:nvPr/>
          </p:nvSpPr>
          <p:spPr>
            <a:xfrm>
              <a:off x="54" y="56"/>
              <a:ext cx="161" cy="160"/>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en-US" altLang="zh-CN" sz="2400" dirty="0">
                  <a:solidFill>
                    <a:srgbClr val="FFFFFF"/>
                  </a:solidFill>
                  <a:ea typeface="宋体" panose="02010600030101010101" pitchFamily="2" charset="-122"/>
                </a:rPr>
                <a:t>3</a:t>
              </a:r>
              <a:endParaRPr lang="zh-CN" altLang="en-US" sz="2400" dirty="0">
                <a:solidFill>
                  <a:srgbClr val="FFFFFF"/>
                </a:solidFill>
                <a:ea typeface="宋体" panose="02010600030101010101" pitchFamily="2" charset="-122"/>
              </a:endParaRPr>
            </a:p>
          </p:txBody>
        </p:sp>
      </p:grpSp>
      <p:sp>
        <p:nvSpPr>
          <p:cNvPr id="16392" name="TextBox 35"/>
          <p:cNvSpPr txBox="1"/>
          <p:nvPr/>
        </p:nvSpPr>
        <p:spPr>
          <a:xfrm>
            <a:off x="5503863" y="4422775"/>
            <a:ext cx="3792537" cy="534988"/>
          </a:xfrm>
          <a:prstGeom prst="rect">
            <a:avLst/>
          </a:prstGeom>
          <a:noFill/>
          <a:ln w="9525">
            <a:noFill/>
          </a:ln>
        </p:spPr>
        <p:txBody>
          <a:bodyPr lIns="0" tIns="0" rIns="0" bIns="0" anchor="ct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spcBef>
                <a:spcPct val="0"/>
              </a:spcBef>
              <a:buClr>
                <a:srgbClr val="000000"/>
              </a:buClr>
              <a:buFont typeface="Arial" panose="020B0604020202020204" pitchFamily="34" charset="0"/>
              <a:buNone/>
            </a:pPr>
            <a:r>
              <a:rPr lang="zh-CN" altLang="en-US" sz="1800" dirty="0">
                <a:solidFill>
                  <a:srgbClr val="5EB6FF"/>
                </a:solidFill>
                <a:latin typeface="微软雅黑" pitchFamily="34" charset="-122"/>
                <a:ea typeface="微软雅黑" pitchFamily="34" charset="-122"/>
              </a:rPr>
              <a:t>智慧宝宝</a:t>
            </a:r>
            <a:endParaRPr lang="en-US" altLang="zh-CN" sz="1800" dirty="0">
              <a:solidFill>
                <a:srgbClr val="5EB6FF"/>
              </a:solidFill>
              <a:latin typeface="微软雅黑" pitchFamily="34" charset="-122"/>
              <a:ea typeface="微软雅黑" pitchFamily="34" charset="-122"/>
            </a:endParaRPr>
          </a:p>
          <a:p>
            <a:pPr marL="0" lvl="0" indent="0" eaLnBrk="1" hangingPunct="1">
              <a:spcBef>
                <a:spcPct val="0"/>
              </a:spcBef>
              <a:buClr>
                <a:srgbClr val="000000"/>
              </a:buClr>
              <a:buFont typeface="Arial" panose="020B0604020202020204" pitchFamily="34" charset="0"/>
              <a:buNone/>
            </a:pPr>
            <a:r>
              <a:rPr lang="zh-CN" altLang="en-US" sz="1400" dirty="0">
                <a:solidFill>
                  <a:srgbClr val="585858"/>
                </a:solidFill>
                <a:latin typeface="幼圆" pitchFamily="49" charset="-122"/>
              </a:rPr>
              <a:t>家园互通移动平台</a:t>
            </a:r>
            <a:endParaRPr lang="zh-CN" altLang="en-US" sz="1400" dirty="0">
              <a:solidFill>
                <a:srgbClr val="585858"/>
              </a:solidFill>
              <a:latin typeface="幼圆" pitchFamily="49" charset="-122"/>
            </a:endParaRPr>
          </a:p>
        </p:txBody>
      </p:sp>
      <p:sp>
        <p:nvSpPr>
          <p:cNvPr id="16393" name="文本框 9"/>
          <p:cNvSpPr txBox="1"/>
          <p:nvPr/>
        </p:nvSpPr>
        <p:spPr>
          <a:xfrm>
            <a:off x="3116263" y="817563"/>
            <a:ext cx="800100" cy="2457450"/>
          </a:xfrm>
          <a:prstGeom prst="rect">
            <a:avLst/>
          </a:prstGeom>
          <a:noFill/>
          <a:ln w="9525">
            <a:noFill/>
          </a:ln>
        </p:spPr>
        <p:txBody>
          <a:bodyPr vert="eaVert">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en-US" altLang="zh-CN" sz="4000" dirty="0">
                <a:solidFill>
                  <a:srgbClr val="EEEEEE"/>
                </a:solidFill>
                <a:latin typeface="微软雅黑" pitchFamily="34" charset="-122"/>
                <a:ea typeface="微软雅黑" pitchFamily="34" charset="-122"/>
              </a:rPr>
              <a:t>Contents</a:t>
            </a:r>
            <a:endParaRPr lang="en-US" altLang="zh-CN" sz="4000" dirty="0">
              <a:solidFill>
                <a:srgbClr val="EEEEEE"/>
              </a:solidFill>
              <a:latin typeface="微软雅黑" pitchFamily="34" charset="-122"/>
              <a:ea typeface="微软雅黑" pitchFamily="34" charset="-122"/>
            </a:endParaRPr>
          </a:p>
        </p:txBody>
      </p:sp>
      <p:sp>
        <p:nvSpPr>
          <p:cNvPr id="16394" name="文本框 10"/>
          <p:cNvSpPr txBox="1"/>
          <p:nvPr/>
        </p:nvSpPr>
        <p:spPr>
          <a:xfrm>
            <a:off x="2667000" y="606425"/>
            <a:ext cx="800100" cy="1273175"/>
          </a:xfrm>
          <a:prstGeom prst="rect">
            <a:avLst/>
          </a:prstGeom>
          <a:noFill/>
          <a:ln w="9525">
            <a:noFill/>
          </a:ln>
        </p:spPr>
        <p:txBody>
          <a:bodyPr vert="eaVert">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None/>
            </a:pPr>
            <a:r>
              <a:rPr lang="zh-CN" altLang="en-US" sz="4000" dirty="0">
                <a:solidFill>
                  <a:srgbClr val="FFCB02"/>
                </a:solidFill>
                <a:latin typeface="微软雅黑" pitchFamily="34" charset="-122"/>
                <a:ea typeface="微软雅黑" pitchFamily="34" charset="-122"/>
              </a:rPr>
              <a:t>目</a:t>
            </a:r>
            <a:r>
              <a:rPr lang="zh-CN" altLang="en-US" sz="4000" dirty="0">
                <a:solidFill>
                  <a:srgbClr val="92D050"/>
                </a:solidFill>
                <a:latin typeface="微软雅黑" pitchFamily="34" charset="-122"/>
                <a:ea typeface="微软雅黑" pitchFamily="34" charset="-122"/>
              </a:rPr>
              <a:t>录</a:t>
            </a:r>
            <a:endParaRPr lang="en-US" altLang="zh-CN" sz="4000" dirty="0">
              <a:solidFill>
                <a:srgbClr val="92D050"/>
              </a:solidFill>
              <a:latin typeface="微软雅黑" pitchFamily="34" charset="-122"/>
              <a:ea typeface="微软雅黑" pitchFamily="34" charset="-122"/>
            </a:endParaRPr>
          </a:p>
        </p:txBody>
      </p:sp>
      <p:grpSp>
        <p:nvGrpSpPr>
          <p:cNvPr id="16395" name="圆角矩形 11"/>
          <p:cNvGrpSpPr/>
          <p:nvPr/>
        </p:nvGrpSpPr>
        <p:grpSpPr>
          <a:xfrm>
            <a:off x="2852738" y="1762125"/>
            <a:ext cx="427037" cy="420688"/>
            <a:chOff x="0" y="0"/>
            <a:chExt cx="269" cy="265"/>
          </a:xfrm>
        </p:grpSpPr>
        <p:pic>
          <p:nvPicPr>
            <p:cNvPr id="16396" name="圆角矩形 11"/>
            <p:cNvPicPr/>
            <p:nvPr/>
          </p:nvPicPr>
          <p:blipFill>
            <a:blip r:embed="rId3"/>
            <a:stretch>
              <a:fillRect/>
            </a:stretch>
          </p:blipFill>
          <p:spPr>
            <a:xfrm>
              <a:off x="0" y="0"/>
              <a:ext cx="269" cy="265"/>
            </a:xfrm>
            <a:prstGeom prst="rect">
              <a:avLst/>
            </a:prstGeom>
            <a:noFill/>
            <a:ln w="9525">
              <a:noFill/>
            </a:ln>
          </p:spPr>
        </p:pic>
        <p:sp>
          <p:nvSpPr>
            <p:cNvPr id="16397" name="Text Box 17"/>
            <p:cNvSpPr txBox="1"/>
            <p:nvPr/>
          </p:nvSpPr>
          <p:spPr>
            <a:xfrm>
              <a:off x="54" y="52"/>
              <a:ext cx="161" cy="161"/>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en-US" altLang="zh-CN" dirty="0">
                  <a:solidFill>
                    <a:srgbClr val="FFFFFF"/>
                  </a:solidFill>
                  <a:ea typeface="宋体" panose="02010600030101010101" pitchFamily="2" charset="-122"/>
                  <a:sym typeface="Wingdings 3" panose="05040102010807070707" pitchFamily="18" charset="2"/>
                </a:rPr>
                <a:t></a:t>
              </a:r>
              <a:endParaRPr lang="zh-CN" altLang="en-US" dirty="0">
                <a:solidFill>
                  <a:srgbClr val="FFFFFF"/>
                </a:solidFill>
                <a:ea typeface="宋体" panose="02010600030101010101" pitchFamily="2"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38914" name="矩形 2"/>
          <p:cNvSpPr/>
          <p:nvPr/>
        </p:nvSpPr>
        <p:spPr>
          <a:xfrm>
            <a:off x="1524000" y="2609850"/>
            <a:ext cx="9144000" cy="1143000"/>
          </a:xfrm>
          <a:prstGeom prst="rect">
            <a:avLst/>
          </a:prstGeom>
          <a:solidFill>
            <a:schemeClr val="accent1"/>
          </a:solidFill>
          <a:ln w="9525">
            <a:noFill/>
          </a:ln>
        </p:spPr>
        <p:txBody>
          <a:bodyPr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zh-CN" sz="1800" dirty="0">
              <a:solidFill>
                <a:srgbClr val="FFFFFF"/>
              </a:solidFill>
              <a:latin typeface="Arial Narrow" panose="020B0606020202030204" pitchFamily="34" charset="0"/>
              <a:ea typeface="微软雅黑" pitchFamily="34" charset="-122"/>
            </a:endParaRPr>
          </a:p>
        </p:txBody>
      </p:sp>
      <p:sp>
        <p:nvSpPr>
          <p:cNvPr id="38915" name="文本框 1"/>
          <p:cNvSpPr txBox="1"/>
          <p:nvPr/>
        </p:nvSpPr>
        <p:spPr>
          <a:xfrm>
            <a:off x="5421313" y="2582863"/>
            <a:ext cx="1349375" cy="1323975"/>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en-US" altLang="zh-CN" sz="8000" dirty="0">
                <a:solidFill>
                  <a:srgbClr val="FFFFFF"/>
                </a:solidFill>
                <a:latin typeface="Modern No. 20" pitchFamily="18" charset="0"/>
                <a:ea typeface="方正中倩_GBK" pitchFamily="65" charset="-122"/>
              </a:rPr>
              <a:t>End</a:t>
            </a:r>
            <a:endParaRPr lang="zh-CN" altLang="en-US" sz="8000" dirty="0">
              <a:solidFill>
                <a:srgbClr val="FFFFFF"/>
              </a:solidFill>
              <a:latin typeface="Modern No. 20" pitchFamily="18" charset="0"/>
              <a:ea typeface="方正中倩_GBK" pitchFamily="65"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nvSpPr>
        <p:spPr>
          <a:xfrm>
            <a:off x="5381625" y="1112838"/>
            <a:ext cx="6261100" cy="4505325"/>
          </a:xfrm>
          <a:prstGeom prst="rect">
            <a:avLst/>
          </a:prstGeom>
          <a:noFill/>
          <a:ln w="9525" cap="flat" cmpd="sng">
            <a:solidFill>
              <a:srgbClr val="474A49"/>
            </a:solidFill>
            <a:prstDash val="solid"/>
            <a:miter/>
            <a:headEnd type="none" w="med" len="med"/>
            <a:tailEnd type="none" w="med" len="med"/>
          </a:ln>
        </p:spPr>
        <p:txBody>
          <a:bodyPr wrap="none"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a:lnSpc>
                <a:spcPct val="100000"/>
              </a:lnSpc>
              <a:spcBef>
                <a:spcPct val="0"/>
              </a:spcBef>
              <a:buClr>
                <a:srgbClr val="000000"/>
              </a:buClr>
              <a:buFont typeface="Arial" panose="020B0604020202020204" pitchFamily="34" charset="0"/>
              <a:buNone/>
            </a:pPr>
            <a:endParaRPr lang="zh-CN" altLang="zh-CN" sz="1800" dirty="0">
              <a:solidFill>
                <a:schemeClr val="tx1"/>
              </a:solidFill>
              <a:latin typeface="Arial" panose="020B0604020202020204" pitchFamily="34" charset="0"/>
              <a:ea typeface="宋体" panose="02010600030101010101" pitchFamily="2" charset="-122"/>
            </a:endParaRPr>
          </a:p>
        </p:txBody>
      </p:sp>
      <p:sp>
        <p:nvSpPr>
          <p:cNvPr id="50179" name="矩形 9"/>
          <p:cNvSpPr/>
          <p:nvPr/>
        </p:nvSpPr>
        <p:spPr>
          <a:xfrm>
            <a:off x="1431925" y="5708650"/>
            <a:ext cx="10098088" cy="465138"/>
          </a:xfrm>
          <a:prstGeom prst="rect">
            <a:avLst/>
          </a:prstGeom>
          <a:noFill/>
          <a:ln w="9525" cap="flat" cmpd="sng">
            <a:solidFill>
              <a:srgbClr val="000066"/>
            </a:solidFill>
            <a:prstDash val="solid"/>
            <a:miter/>
            <a:headEnd type="none" w="med" len="med"/>
            <a:tailEnd type="none" w="med" len="med"/>
          </a:ln>
        </p:spPr>
        <p:txBody>
          <a:bodyPr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rPr>
              <a:t>完善教育部网站平台信息化主页和中国教育信息化网站建设</a:t>
            </a:r>
            <a:endParaRPr lang="zh-CN" altLang="en-US" sz="1600" b="1" dirty="0">
              <a:solidFill>
                <a:schemeClr val="tx1"/>
              </a:solidFill>
              <a:latin typeface="黑体" panose="02010600030101010101" pitchFamily="49" charset="-122"/>
              <a:ea typeface="黑体" panose="02010600030101010101" pitchFamily="49" charset="-122"/>
              <a:sym typeface="宋体" panose="02010600030101010101" pitchFamily="2" charset="-122"/>
            </a:endParaRPr>
          </a:p>
        </p:txBody>
      </p:sp>
      <p:sp>
        <p:nvSpPr>
          <p:cNvPr id="18436" name="Text Box 5"/>
          <p:cNvSpPr txBox="1"/>
          <p:nvPr/>
        </p:nvSpPr>
        <p:spPr>
          <a:xfrm>
            <a:off x="1352550" y="5251450"/>
            <a:ext cx="1822450" cy="39687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b="1" dirty="0">
                <a:solidFill>
                  <a:schemeClr val="tx1"/>
                </a:solidFill>
                <a:latin typeface="黑体" panose="02010600030101010101" pitchFamily="49" charset="-122"/>
                <a:ea typeface="黑体" panose="02010600030101010101" pitchFamily="49" charset="-122"/>
              </a:rPr>
              <a:t>总结：</a:t>
            </a:r>
            <a:endParaRPr lang="zh-CN" altLang="en-US" b="1" dirty="0">
              <a:solidFill>
                <a:schemeClr val="tx1"/>
              </a:solidFill>
              <a:latin typeface="黑体" panose="02010600030101010101" pitchFamily="49" charset="-122"/>
              <a:ea typeface="黑体" panose="02010600030101010101" pitchFamily="49" charset="-122"/>
            </a:endParaRPr>
          </a:p>
        </p:txBody>
      </p:sp>
      <p:sp>
        <p:nvSpPr>
          <p:cNvPr id="18437" name="Text Box 6"/>
          <p:cNvSpPr txBox="1"/>
          <p:nvPr/>
        </p:nvSpPr>
        <p:spPr>
          <a:xfrm>
            <a:off x="5461000" y="1135063"/>
            <a:ext cx="6154738" cy="500062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a:lnSpc>
                <a:spcPct val="175000"/>
              </a:lnSpc>
              <a:spcBef>
                <a:spcPct val="0"/>
              </a:spcBef>
              <a:buClr>
                <a:srgbClr val="000000"/>
              </a:buClr>
              <a:buFont typeface="Arial" panose="020B0604020202020204" pitchFamily="34" charset="0"/>
              <a:buNone/>
            </a:pPr>
            <a:r>
              <a:rPr lang="zh-CN" altLang="en-US" sz="1400" b="1" dirty="0">
                <a:solidFill>
                  <a:schemeClr val="tx1"/>
                </a:solidFill>
                <a:latin typeface="Arial" panose="020B0604020202020204" pitchFamily="34" charset="0"/>
                <a:ea typeface="宋体" panose="02010600030101010101" pitchFamily="2" charset="-122"/>
              </a:rPr>
              <a:t>  </a:t>
            </a:r>
            <a:r>
              <a:rPr lang="zh-CN" altLang="en-US" sz="1400" b="1" dirty="0">
                <a:solidFill>
                  <a:schemeClr val="tx1"/>
                </a:solidFill>
                <a:latin typeface="黑体" panose="02010600030101010101" pitchFamily="49" charset="-122"/>
                <a:ea typeface="黑体" panose="02010600030101010101" pitchFamily="49" charset="-122"/>
              </a:rPr>
              <a:t>2014年教育信息化工作思路</a:t>
            </a:r>
            <a:endParaRPr lang="zh-CN" altLang="en-US" sz="800" b="1" dirty="0">
              <a:solidFill>
                <a:schemeClr val="tx1"/>
              </a:solidFill>
              <a:latin typeface="Arial" panose="020B0604020202020204" pitchFamily="34" charset="0"/>
              <a:ea typeface="宋体" panose="02010600030101010101" pitchFamily="2" charset="-122"/>
            </a:endParaRPr>
          </a:p>
          <a:p>
            <a:pPr marL="0" lvl="0" indent="0">
              <a:lnSpc>
                <a:spcPct val="175000"/>
              </a:lnSpc>
              <a:spcBef>
                <a:spcPct val="0"/>
              </a:spcBef>
              <a:buClr>
                <a:srgbClr val="000000"/>
              </a:buClr>
              <a:buFont typeface="Arial" panose="020B0604020202020204" pitchFamily="34" charset="0"/>
              <a:buNone/>
            </a:pPr>
            <a:r>
              <a:rPr lang="zh-CN" altLang="en-US" sz="1400" dirty="0">
                <a:solidFill>
                  <a:schemeClr val="tx1"/>
                </a:solidFill>
                <a:latin typeface="黑体" panose="02010600030101010101" pitchFamily="49" charset="-122"/>
                <a:ea typeface="黑体" panose="02010600030101010101" pitchFamily="49" charset="-122"/>
              </a:rPr>
              <a:t>    </a:t>
            </a:r>
            <a:r>
              <a:rPr lang="zh-CN" altLang="en-US" sz="1200" dirty="0">
                <a:solidFill>
                  <a:schemeClr val="tx1"/>
                </a:solidFill>
                <a:latin typeface="黑体" panose="02010600030101010101" pitchFamily="49" charset="-122"/>
                <a:ea typeface="黑体" panose="02010600030101010101" pitchFamily="49" charset="-122"/>
              </a:rPr>
              <a:t>为贯彻落实党的十八大、十八届三中全会精神，围绕深入解决教育改革发展重大问题，以促进教育公平、提高教育质量为重点，根据教育规划纲要和全国教育信息化工作会议确定的“教育信息化”重点工作部署，狠抓工作落实，使教育信息化在推进教育领域综合改革、教育治理体系和治理能力现代化进程中发挥更大作用，取得明显成效。</a:t>
            </a:r>
            <a:endParaRPr lang="zh-CN" altLang="en-US" sz="1200" dirty="0">
              <a:solidFill>
                <a:schemeClr val="tx1"/>
              </a:solidFill>
              <a:latin typeface="黑体" panose="02010600030101010101" pitchFamily="49" charset="-122"/>
              <a:ea typeface="黑体" panose="02010600030101010101" pitchFamily="49" charset="-122"/>
            </a:endParaRPr>
          </a:p>
          <a:p>
            <a:pPr marL="0" lvl="0" indent="0" algn="ctr">
              <a:lnSpc>
                <a:spcPct val="175000"/>
              </a:lnSpc>
              <a:spcBef>
                <a:spcPct val="0"/>
              </a:spcBef>
              <a:buClr>
                <a:srgbClr val="000000"/>
              </a:buClr>
              <a:buFont typeface="Arial" panose="020B0604020202020204" pitchFamily="34" charset="0"/>
              <a:buNone/>
            </a:pPr>
            <a:r>
              <a:rPr lang="zh-CN" altLang="en-US" sz="1400" b="1" dirty="0">
                <a:solidFill>
                  <a:schemeClr val="tx1"/>
                </a:solidFill>
                <a:latin typeface="Arial" panose="020B0604020202020204" pitchFamily="34" charset="0"/>
                <a:ea typeface="宋体" panose="02010600030101010101" pitchFamily="2" charset="-122"/>
              </a:rPr>
              <a:t>  </a:t>
            </a:r>
            <a:r>
              <a:rPr lang="zh-CN" altLang="en-US" sz="1400" b="1" dirty="0">
                <a:solidFill>
                  <a:schemeClr val="tx1"/>
                </a:solidFill>
                <a:latin typeface="黑体" panose="02010600030101010101" pitchFamily="49" charset="-122"/>
                <a:ea typeface="黑体" panose="02010600030101010101" pitchFamily="49" charset="-122"/>
              </a:rPr>
              <a:t>2014年教育信息化重点工作</a:t>
            </a:r>
            <a:endParaRPr lang="zh-CN" altLang="en-US" sz="800" dirty="0">
              <a:solidFill>
                <a:schemeClr val="tx1"/>
              </a:solidFill>
              <a:latin typeface="Arial" panose="020B0604020202020204" pitchFamily="34" charset="0"/>
              <a:ea typeface="宋体" panose="02010600030101010101" pitchFamily="2" charset="-122"/>
            </a:endParaRPr>
          </a:p>
          <a:p>
            <a:pPr marL="0" lvl="0" indent="0">
              <a:lnSpc>
                <a:spcPct val="175000"/>
              </a:lnSpc>
              <a:spcBef>
                <a:spcPct val="0"/>
              </a:spcBef>
              <a:buClr>
                <a:srgbClr val="000000"/>
              </a:buClr>
              <a:buFont typeface="Arial" panose="020B0604020202020204" pitchFamily="34" charset="0"/>
              <a:buNone/>
            </a:pPr>
            <a:r>
              <a:rPr lang="zh-CN" altLang="en-US" sz="1400" dirty="0">
                <a:solidFill>
                  <a:schemeClr val="tx1"/>
                </a:solidFill>
                <a:latin typeface="黑体" panose="02010600030101010101" pitchFamily="49" charset="-122"/>
                <a:ea typeface="黑体" panose="02010600030101010101" pitchFamily="49" charset="-122"/>
                <a:sym typeface="宋体" panose="02010600030101010101" pitchFamily="2" charset="-122"/>
              </a:rPr>
              <a:t>    </a:t>
            </a:r>
            <a:r>
              <a:rPr lang="zh-CN" altLang="en-US" sz="1200" dirty="0">
                <a:solidFill>
                  <a:schemeClr val="tx1"/>
                </a:solidFill>
                <a:latin typeface="黑体" panose="02010600030101010101" pitchFamily="49" charset="-122"/>
                <a:ea typeface="黑体" panose="02010600030101010101" pitchFamily="49" charset="-122"/>
                <a:sym typeface="宋体" panose="02010600030101010101" pitchFamily="2" charset="-122"/>
              </a:rPr>
              <a:t>推进国家教育资源公共服务平台能力与机制建设。探索形成市场化的数字教育资源汇聚机制，完善国家教育资源公共服务平台资源导航、家园互通功能和运营模式，形成为300万名教师和3000万名学生提供数字教育资源服务的能力，为把国家教育资源公共服务平台建成最具规模与影响力的“数字教育资源超市”奠定基础。推动国家、区域、企业教育资源平台互联互通、协同服务，初步形成国家数字教育资源云服务体系。扎实推进国家教育资源公共服务平台规模化应用试点，试点规模不少于1万所学校、40万名教师、600万名学生，探索形成基于网络学习空间的“优质资源班班通”服务模式。</a:t>
            </a:r>
            <a:endParaRPr lang="zh-CN" altLang="en-US" sz="1200" dirty="0">
              <a:solidFill>
                <a:schemeClr val="tx1"/>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endParaRPr lang="zh-CN" altLang="en-US" sz="1400" dirty="0">
              <a:solidFill>
                <a:schemeClr val="tx1"/>
              </a:solidFill>
              <a:latin typeface="黑体" panose="02010600030101010101" pitchFamily="49" charset="-122"/>
              <a:ea typeface="黑体" panose="02010600030101010101" pitchFamily="49" charset="-122"/>
            </a:endParaRPr>
          </a:p>
          <a:p>
            <a:pPr marL="0" lvl="0" indent="0" algn="ctr">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pic>
        <p:nvPicPr>
          <p:cNvPr id="18438" name="Picture 7" descr="会议"/>
          <p:cNvPicPr>
            <a:picLocks noChangeAspect="1"/>
          </p:cNvPicPr>
          <p:nvPr/>
        </p:nvPicPr>
        <p:blipFill>
          <a:blip r:embed="rId1">
            <a:clrChange>
              <a:clrFrom>
                <a:srgbClr val="FFFFFF"/>
              </a:clrFrom>
              <a:clrTo>
                <a:srgbClr val="FFFFFF">
                  <a:alpha val="0"/>
                </a:srgbClr>
              </a:clrTo>
            </a:clrChange>
          </a:blip>
          <a:stretch>
            <a:fillRect/>
          </a:stretch>
        </p:blipFill>
        <p:spPr>
          <a:xfrm>
            <a:off x="1503363" y="1273175"/>
            <a:ext cx="3133725" cy="2354263"/>
          </a:xfrm>
          <a:prstGeom prst="rect">
            <a:avLst/>
          </a:prstGeom>
          <a:noFill/>
          <a:ln w="9525">
            <a:noFill/>
          </a:ln>
        </p:spPr>
      </p:pic>
      <p:pic>
        <p:nvPicPr>
          <p:cNvPr id="18439" name="Picture 8" descr="护"/>
          <p:cNvPicPr>
            <a:picLocks noChangeAspect="1"/>
          </p:cNvPicPr>
          <p:nvPr/>
        </p:nvPicPr>
        <p:blipFill>
          <a:blip r:embed="rId2"/>
          <a:stretch>
            <a:fillRect/>
          </a:stretch>
        </p:blipFill>
        <p:spPr>
          <a:xfrm>
            <a:off x="962025" y="3860800"/>
            <a:ext cx="4284663" cy="1152525"/>
          </a:xfrm>
          <a:prstGeom prst="rect">
            <a:avLst/>
          </a:prstGeom>
          <a:noFill/>
          <a:ln w="9525">
            <a:noFill/>
          </a:ln>
        </p:spPr>
      </p:pic>
      <p:sp>
        <p:nvSpPr>
          <p:cNvPr id="18440"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18441" name="Rectangle 12"/>
          <p:cNvSpPr>
            <a:spLocks noGrp="1"/>
          </p:cNvSpPr>
          <p:nvPr>
            <p:ph type="title"/>
          </p:nvPr>
        </p:nvSpPr>
        <p:spPr>
          <a:xfrm>
            <a:off x="744538" y="265113"/>
            <a:ext cx="10798175" cy="741362"/>
          </a:xfrm>
          <a:ln/>
        </p:spPr>
        <p:txBody>
          <a:bodyPr vert="horz" wrap="square" lIns="91440" tIns="45720" rIns="91440" bIns="45720" anchor="ctr"/>
          <a:p>
            <a:pPr eaLnBrk="1" hangingPunct="1"/>
            <a:r>
              <a:rPr lang="zh-CN" altLang="en-US" dirty="0"/>
              <a:t>国家对网络信息化的重视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0179"/>
                                        </p:tgtEl>
                                        <p:attrNameLst>
                                          <p:attrName>style.visibility</p:attrName>
                                        </p:attrNameLst>
                                      </p:cBhvr>
                                      <p:to>
                                        <p:strVal val="visible"/>
                                      </p:to>
                                    </p:set>
                                    <p:animEffect filter="wipe(down)">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2"/>
          <p:cNvSpPr txBox="1"/>
          <p:nvPr/>
        </p:nvSpPr>
        <p:spPr>
          <a:xfrm>
            <a:off x="1968500" y="5229225"/>
            <a:ext cx="8280400" cy="366713"/>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zh-CN" sz="1800" dirty="0">
              <a:solidFill>
                <a:schemeClr val="tx1"/>
              </a:solidFill>
              <a:latin typeface="Arial" panose="020B0604020202020204" pitchFamily="34" charset="0"/>
              <a:ea typeface="宋体" panose="02010600030101010101" pitchFamily="2" charset="-122"/>
            </a:endParaRPr>
          </a:p>
        </p:txBody>
      </p:sp>
      <p:pic>
        <p:nvPicPr>
          <p:cNvPr id="19459" name="Picture 3" descr="1"/>
          <p:cNvPicPr>
            <a:picLocks noChangeAspect="1"/>
          </p:cNvPicPr>
          <p:nvPr/>
        </p:nvPicPr>
        <p:blipFill>
          <a:blip r:embed="rId1"/>
          <a:stretch>
            <a:fillRect/>
          </a:stretch>
        </p:blipFill>
        <p:spPr>
          <a:xfrm>
            <a:off x="7940675" y="1139825"/>
            <a:ext cx="2349500" cy="1100138"/>
          </a:xfrm>
          <a:prstGeom prst="rect">
            <a:avLst/>
          </a:prstGeom>
          <a:noFill/>
          <a:ln w="9525">
            <a:noFill/>
          </a:ln>
        </p:spPr>
      </p:pic>
      <p:pic>
        <p:nvPicPr>
          <p:cNvPr id="19460" name="Picture 4" descr="6"/>
          <p:cNvPicPr>
            <a:picLocks noChangeAspect="1"/>
          </p:cNvPicPr>
          <p:nvPr/>
        </p:nvPicPr>
        <p:blipFill>
          <a:blip r:embed="rId2"/>
          <a:stretch>
            <a:fillRect/>
          </a:stretch>
        </p:blipFill>
        <p:spPr>
          <a:xfrm>
            <a:off x="7956550" y="5008563"/>
            <a:ext cx="2362200" cy="1101725"/>
          </a:xfrm>
          <a:prstGeom prst="rect">
            <a:avLst/>
          </a:prstGeom>
          <a:noFill/>
          <a:ln w="9525">
            <a:noFill/>
          </a:ln>
        </p:spPr>
      </p:pic>
      <p:pic>
        <p:nvPicPr>
          <p:cNvPr id="19461" name="Picture 5" descr="3"/>
          <p:cNvPicPr>
            <a:picLocks noChangeAspect="1"/>
          </p:cNvPicPr>
          <p:nvPr/>
        </p:nvPicPr>
        <p:blipFill>
          <a:blip r:embed="rId3"/>
          <a:stretch>
            <a:fillRect/>
          </a:stretch>
        </p:blipFill>
        <p:spPr>
          <a:xfrm>
            <a:off x="7940675" y="3046413"/>
            <a:ext cx="2374900" cy="1087437"/>
          </a:xfrm>
          <a:prstGeom prst="rect">
            <a:avLst/>
          </a:prstGeom>
          <a:noFill/>
          <a:ln w="9525">
            <a:noFill/>
          </a:ln>
        </p:spPr>
      </p:pic>
      <p:sp>
        <p:nvSpPr>
          <p:cNvPr id="19462" name="AutoShape 6"/>
          <p:cNvSpPr/>
          <p:nvPr/>
        </p:nvSpPr>
        <p:spPr>
          <a:xfrm>
            <a:off x="8940800" y="2368550"/>
            <a:ext cx="520700" cy="47625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19463" name="AutoShape 7"/>
          <p:cNvSpPr/>
          <p:nvPr/>
        </p:nvSpPr>
        <p:spPr>
          <a:xfrm>
            <a:off x="8940800" y="4389438"/>
            <a:ext cx="520700" cy="474662"/>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19464"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19465" name="Rectangle 11"/>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Broadway" pitchFamily="82" charset="0"/>
                <a:ea typeface="微软雅黑" pitchFamily="34" charset="-122"/>
              </a:rPr>
              <a:t>教育网络信息化时代老师家长沟通的尴尬</a:t>
            </a:r>
            <a:endParaRPr lang="zh-CN" altLang="en-US" sz="2800" b="1" dirty="0">
              <a:solidFill>
                <a:schemeClr val="accent1"/>
              </a:solidFill>
              <a:latin typeface="Broadway" pitchFamily="82" charset="0"/>
              <a:ea typeface="微软雅黑" pitchFamily="34" charset="-122"/>
            </a:endParaRPr>
          </a:p>
        </p:txBody>
      </p:sp>
      <p:sp>
        <p:nvSpPr>
          <p:cNvPr id="19466" name="Rectangle 12"/>
          <p:cNvSpPr/>
          <p:nvPr/>
        </p:nvSpPr>
        <p:spPr>
          <a:xfrm>
            <a:off x="971550" y="5227638"/>
            <a:ext cx="5826125" cy="696912"/>
          </a:xfrm>
          <a:prstGeom prst="rect">
            <a:avLst/>
          </a:prstGeom>
          <a:noFill/>
          <a:ln w="9525" cap="flat" cmpd="sng">
            <a:solidFill>
              <a:srgbClr val="474A49"/>
            </a:solidFill>
            <a:prstDash val="solid"/>
            <a:miter/>
            <a:headEnd type="none" w="med" len="med"/>
            <a:tailEnd type="none" w="med" len="med"/>
          </a:ln>
        </p:spPr>
        <p:txBody>
          <a:bodyPr wrap="none"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endParaRPr lang="zh-CN" altLang="en-US" sz="1400" b="1" dirty="0">
              <a:solidFill>
                <a:srgbClr val="46AEE3"/>
              </a:solidFill>
              <a:latin typeface="Arial" panose="020B0604020202020204" pitchFamily="34" charset="0"/>
              <a:ea typeface="黑体" panose="02010600030101010101" pitchFamily="49" charset="-122"/>
            </a:endParaRPr>
          </a:p>
          <a:p>
            <a:pPr marL="0" lvl="0" indent="0" algn="ctr" eaLnBrk="1" fontAlgn="t" hangingPunct="1">
              <a:lnSpc>
                <a:spcPct val="100000"/>
              </a:lnSpc>
              <a:spcBef>
                <a:spcPct val="0"/>
              </a:spcBef>
              <a:buClr>
                <a:srgbClr val="000000"/>
              </a:buClr>
              <a:buFont typeface="Arial" panose="020B0604020202020204" pitchFamily="34" charset="0"/>
              <a:buNone/>
            </a:pPr>
            <a:r>
              <a:rPr lang="zh-CN" altLang="en-US" sz="1400" b="1" dirty="0">
                <a:solidFill>
                  <a:srgbClr val="46AEE3"/>
                </a:solidFill>
                <a:latin typeface="Arial" panose="020B0604020202020204" pitchFamily="34" charset="0"/>
                <a:ea typeface="黑体" panose="02010600030101010101" pitchFamily="49" charset="-122"/>
              </a:rPr>
              <a:t>如何建立学校老师家长之间的紧密互动</a:t>
            </a:r>
            <a:endParaRPr lang="zh-CN" altLang="en-US" sz="1400" b="1" dirty="0">
              <a:solidFill>
                <a:srgbClr val="46AEE3"/>
              </a:solidFill>
              <a:latin typeface="Arial" panose="020B0604020202020204" pitchFamily="34" charset="0"/>
              <a:ea typeface="黑体" panose="02010600030101010101" pitchFamily="49" charset="-122"/>
            </a:endParaRPr>
          </a:p>
          <a:p>
            <a:pPr marL="0" lvl="0" indent="0" algn="ctr" eaLnBrk="1" fontAlgn="t" hangingPunct="1">
              <a:lnSpc>
                <a:spcPct val="100000"/>
              </a:lnSpc>
              <a:spcBef>
                <a:spcPct val="0"/>
              </a:spcBef>
              <a:buClr>
                <a:srgbClr val="000000"/>
              </a:buClr>
              <a:buFont typeface="Arial" panose="020B0604020202020204" pitchFamily="34" charset="0"/>
              <a:buNone/>
            </a:pPr>
            <a:r>
              <a:rPr lang="zh-CN" altLang="en-US" sz="1400" b="1" dirty="0">
                <a:solidFill>
                  <a:srgbClr val="46AEE3"/>
                </a:solidFill>
                <a:latin typeface="Arial" panose="020B0604020202020204" pitchFamily="34" charset="0"/>
                <a:ea typeface="黑体" panose="02010600030101010101" pitchFamily="49" charset="-122"/>
              </a:rPr>
              <a:t>让家长更直观的了解学校</a:t>
            </a:r>
            <a:endParaRPr lang="zh-CN" altLang="en-US" sz="1400" b="1" dirty="0">
              <a:solidFill>
                <a:srgbClr val="46AEE3"/>
              </a:solidFill>
              <a:latin typeface="Arial" panose="020B0604020202020204" pitchFamily="34" charset="0"/>
              <a:ea typeface="黑体" panose="02010600030101010101" pitchFamily="49" charset="-122"/>
            </a:endParaRPr>
          </a:p>
          <a:p>
            <a:pPr marL="0" lvl="0" indent="0" algn="ctr" eaLnBrk="1" fontAlgn="t" hangingPunct="1">
              <a:lnSpc>
                <a:spcPct val="100000"/>
              </a:lnSpc>
              <a:spcBef>
                <a:spcPct val="0"/>
              </a:spcBef>
              <a:buClr>
                <a:srgbClr val="000000"/>
              </a:buClr>
              <a:buFont typeface="Arial" panose="020B0604020202020204" pitchFamily="34" charset="0"/>
              <a:buNone/>
            </a:pPr>
            <a:r>
              <a:rPr lang="zh-CN" altLang="en-US" sz="1400" b="1" dirty="0">
                <a:solidFill>
                  <a:srgbClr val="46AEE3"/>
                </a:solidFill>
                <a:latin typeface="Arial" panose="020B0604020202020204" pitchFamily="34" charset="0"/>
                <a:ea typeface="黑体" panose="02010600030101010101" pitchFamily="49" charset="-122"/>
              </a:rPr>
              <a:t>满足家长对孩子教育的知情权</a:t>
            </a:r>
            <a:endParaRPr lang="zh-CN" altLang="en-US" sz="1400" b="1" dirty="0">
              <a:solidFill>
                <a:srgbClr val="46AEE3"/>
              </a:solidFill>
              <a:latin typeface="Arial" panose="020B0604020202020204" pitchFamily="34" charset="0"/>
              <a:ea typeface="黑体" panose="02010600030101010101" pitchFamily="49" charset="-122"/>
            </a:endParaRPr>
          </a:p>
          <a:p>
            <a:pPr marL="0" lvl="0" indent="0" algn="ctr" eaLnBrk="1" hangingPunct="1">
              <a:lnSpc>
                <a:spcPct val="100000"/>
              </a:lnSpc>
              <a:spcBef>
                <a:spcPct val="0"/>
              </a:spcBef>
              <a:buClr>
                <a:srgbClr val="000000"/>
              </a:buClr>
              <a:buFont typeface="Arial" panose="020B0604020202020204" pitchFamily="34" charset="0"/>
              <a:buNone/>
            </a:pPr>
            <a:endParaRPr lang="zh-CN" altLang="en-US" sz="1400" b="1" dirty="0">
              <a:solidFill>
                <a:srgbClr val="46AEE3"/>
              </a:solidFill>
              <a:latin typeface="Arial" panose="020B0604020202020204" pitchFamily="34" charset="0"/>
              <a:ea typeface="黑体" panose="02010600030101010101" pitchFamily="49" charset="-122"/>
            </a:endParaRPr>
          </a:p>
        </p:txBody>
      </p:sp>
      <p:sp>
        <p:nvSpPr>
          <p:cNvPr id="19467" name="Rectangle 13"/>
          <p:cNvSpPr/>
          <p:nvPr/>
        </p:nvSpPr>
        <p:spPr>
          <a:xfrm>
            <a:off x="962025" y="3686175"/>
            <a:ext cx="5826125" cy="895350"/>
          </a:xfrm>
          <a:prstGeom prst="rect">
            <a:avLst/>
          </a:prstGeom>
          <a:noFill/>
          <a:ln w="9525" cap="flat" cmpd="sng">
            <a:solidFill>
              <a:srgbClr val="474A49"/>
            </a:solidFill>
            <a:prstDash val="solid"/>
            <a:miter/>
            <a:headEnd type="none" w="med" len="med"/>
            <a:tailEnd type="none" w="med" len="med"/>
          </a:ln>
        </p:spPr>
        <p:txBody>
          <a:bodyPr wrap="none"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fontAlgn="t" hangingPunct="1">
              <a:lnSpc>
                <a:spcPct val="120000"/>
              </a:lnSpc>
              <a:spcBef>
                <a:spcPct val="0"/>
              </a:spcBef>
              <a:buClr>
                <a:srgbClr val="000000"/>
              </a:buClr>
              <a:buFont typeface="Arial" panose="020B0604020202020204" pitchFamily="34" charset="0"/>
              <a:buNone/>
            </a:pPr>
            <a:r>
              <a:rPr lang="zh-CN" altLang="en-US" sz="1400" b="1" dirty="0">
                <a:solidFill>
                  <a:srgbClr val="009900"/>
                </a:solidFill>
                <a:latin typeface="Arial" panose="020B0604020202020204" pitchFamily="34" charset="0"/>
                <a:ea typeface="黑体" panose="02010600030101010101" pitchFamily="49" charset="-122"/>
              </a:rPr>
              <a:t>家长学校之间的互动联系</a:t>
            </a:r>
            <a:endParaRPr lang="en-US" altLang="zh-CN" sz="1400" b="1" dirty="0">
              <a:solidFill>
                <a:srgbClr val="009900"/>
              </a:solidFill>
              <a:latin typeface="Arial" panose="020B0604020202020204" pitchFamily="34" charset="0"/>
              <a:ea typeface="黑体" panose="02010600030101010101" pitchFamily="49" charset="-122"/>
            </a:endParaRPr>
          </a:p>
          <a:p>
            <a:pPr marL="0" lvl="0" indent="0" algn="ctr" eaLnBrk="1" fontAlgn="t" hangingPunct="1">
              <a:lnSpc>
                <a:spcPct val="120000"/>
              </a:lnSpc>
              <a:spcBef>
                <a:spcPct val="0"/>
              </a:spcBef>
              <a:buClr>
                <a:srgbClr val="000000"/>
              </a:buClr>
              <a:buFont typeface="Arial" panose="020B0604020202020204" pitchFamily="34" charset="0"/>
              <a:buNone/>
            </a:pPr>
            <a:r>
              <a:rPr lang="zh-CN" altLang="en-US" sz="1400" b="1" dirty="0">
                <a:solidFill>
                  <a:srgbClr val="009900"/>
                </a:solidFill>
                <a:latin typeface="Arial" panose="020B0604020202020204" pitchFamily="34" charset="0"/>
                <a:ea typeface="黑体" panose="02010600030101010101" pitchFamily="49" charset="-122"/>
              </a:rPr>
              <a:t>实施人工手动或者简单的辅助工具</a:t>
            </a:r>
            <a:endParaRPr lang="en-US" altLang="zh-CN" sz="1400" b="1" dirty="0">
              <a:solidFill>
                <a:srgbClr val="009900"/>
              </a:solidFill>
              <a:latin typeface="Arial" panose="020B0604020202020204" pitchFamily="34" charset="0"/>
              <a:ea typeface="黑体" panose="02010600030101010101" pitchFamily="49" charset="-122"/>
            </a:endParaRPr>
          </a:p>
          <a:p>
            <a:pPr marL="0" lvl="0" indent="0" algn="ctr" eaLnBrk="1" fontAlgn="t" hangingPunct="1">
              <a:lnSpc>
                <a:spcPct val="120000"/>
              </a:lnSpc>
              <a:spcBef>
                <a:spcPct val="0"/>
              </a:spcBef>
              <a:buClr>
                <a:srgbClr val="000000"/>
              </a:buClr>
              <a:buFont typeface="Arial" panose="020B0604020202020204" pitchFamily="34" charset="0"/>
              <a:buNone/>
            </a:pPr>
            <a:r>
              <a:rPr lang="zh-CN" altLang="en-US" sz="1400" b="1" dirty="0">
                <a:solidFill>
                  <a:srgbClr val="009900"/>
                </a:solidFill>
                <a:latin typeface="Arial" panose="020B0604020202020204" pitchFamily="34" charset="0"/>
                <a:ea typeface="黑体" panose="02010600030101010101" pitchFamily="49" charset="-122"/>
              </a:rPr>
              <a:t>信息化水平严重不足</a:t>
            </a:r>
            <a:endParaRPr lang="zh-CN" altLang="en-US" sz="1800" dirty="0">
              <a:solidFill>
                <a:srgbClr val="009900"/>
              </a:solidFill>
              <a:latin typeface="Arial" panose="020B0604020202020204" pitchFamily="34" charset="0"/>
              <a:ea typeface="宋体" panose="02010600030101010101" pitchFamily="2" charset="-122"/>
            </a:endParaRPr>
          </a:p>
        </p:txBody>
      </p:sp>
      <p:sp>
        <p:nvSpPr>
          <p:cNvPr id="19468" name="Rectangle 14"/>
          <p:cNvSpPr/>
          <p:nvPr/>
        </p:nvSpPr>
        <p:spPr>
          <a:xfrm>
            <a:off x="965200" y="1147763"/>
            <a:ext cx="5837238" cy="1700212"/>
          </a:xfrm>
          <a:prstGeom prst="rect">
            <a:avLst/>
          </a:prstGeom>
          <a:noFill/>
          <a:ln w="9525" cap="flat" cmpd="sng">
            <a:solidFill>
              <a:srgbClr val="474A49"/>
            </a:solidFill>
            <a:prstDash val="solid"/>
            <a:miter/>
            <a:headEnd type="none" w="med" len="med"/>
            <a:tailEnd type="none" w="med" len="med"/>
          </a:ln>
        </p:spPr>
        <p:txBody>
          <a:bodyPr wrap="none"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fontAlgn="t" hangingPunct="1">
              <a:lnSpc>
                <a:spcPct val="170000"/>
              </a:lnSpc>
              <a:spcBef>
                <a:spcPct val="0"/>
              </a:spcBef>
              <a:buClr>
                <a:srgbClr val="000000"/>
              </a:buClr>
              <a:buFont typeface="Arial" panose="020B0604020202020204" pitchFamily="34" charset="0"/>
              <a:buNone/>
            </a:pPr>
            <a:r>
              <a:rPr lang="zh-CN" altLang="en-US" sz="1400" b="1" dirty="0">
                <a:solidFill>
                  <a:srgbClr val="46AEE3"/>
                </a:solidFill>
                <a:latin typeface="黑体" panose="02010600030101010101" pitchFamily="49" charset="-122"/>
                <a:ea typeface="黑体" panose="02010600030101010101" pitchFamily="49" charset="-122"/>
              </a:rPr>
              <a:t>随着网络信息化不断超前的发展，网络已经影响我们的生活的方方面面，</a:t>
            </a:r>
            <a:endParaRPr lang="zh-CN" altLang="en-US" sz="1400" b="1" dirty="0">
              <a:solidFill>
                <a:srgbClr val="46AEE3"/>
              </a:solidFill>
              <a:latin typeface="黑体" panose="02010600030101010101" pitchFamily="49" charset="-122"/>
              <a:ea typeface="黑体" panose="02010600030101010101" pitchFamily="49" charset="-122"/>
            </a:endParaRPr>
          </a:p>
          <a:p>
            <a:pPr marL="0" lvl="0" indent="0" eaLnBrk="1" fontAlgn="t" hangingPunct="1">
              <a:lnSpc>
                <a:spcPct val="170000"/>
              </a:lnSpc>
              <a:spcBef>
                <a:spcPct val="0"/>
              </a:spcBef>
              <a:buClr>
                <a:srgbClr val="000000"/>
              </a:buClr>
              <a:buFont typeface="Arial" panose="020B0604020202020204" pitchFamily="34" charset="0"/>
              <a:buNone/>
            </a:pPr>
            <a:r>
              <a:rPr lang="zh-CN" altLang="en-US" sz="1400" b="1" dirty="0">
                <a:solidFill>
                  <a:srgbClr val="46AEE3"/>
                </a:solidFill>
                <a:latin typeface="黑体" panose="02010600030101010101" pitchFamily="49" charset="-122"/>
                <a:ea typeface="黑体" panose="02010600030101010101" pitchFamily="49" charset="-122"/>
              </a:rPr>
              <a:t>购物、媒体、图书、零售、家电、金融、生活服务平台......我们的生</a:t>
            </a:r>
            <a:endParaRPr lang="zh-CN" altLang="en-US" sz="1400" b="1" dirty="0">
              <a:solidFill>
                <a:srgbClr val="46AEE3"/>
              </a:solidFill>
              <a:latin typeface="黑体" panose="02010600030101010101" pitchFamily="49" charset="-122"/>
              <a:ea typeface="黑体" panose="02010600030101010101" pitchFamily="49" charset="-122"/>
            </a:endParaRPr>
          </a:p>
          <a:p>
            <a:pPr marL="0" lvl="0" indent="0" eaLnBrk="1" fontAlgn="t" hangingPunct="1">
              <a:lnSpc>
                <a:spcPct val="170000"/>
              </a:lnSpc>
              <a:spcBef>
                <a:spcPct val="0"/>
              </a:spcBef>
              <a:buClr>
                <a:srgbClr val="000000"/>
              </a:buClr>
              <a:buFont typeface="Arial" panose="020B0604020202020204" pitchFamily="34" charset="0"/>
              <a:buNone/>
            </a:pPr>
            <a:r>
              <a:rPr lang="zh-CN" altLang="en-US" sz="1400" b="1" dirty="0">
                <a:solidFill>
                  <a:srgbClr val="46AEE3"/>
                </a:solidFill>
                <a:latin typeface="黑体" panose="02010600030101010101" pitchFamily="49" charset="-122"/>
                <a:ea typeface="黑体" panose="02010600030101010101" pitchFamily="49" charset="-122"/>
              </a:rPr>
              <a:t>活都在被动的接受互联网带来的便利，教育却迟迟未发，承载百年基业，</a:t>
            </a:r>
            <a:endParaRPr lang="zh-CN" altLang="en-US" sz="1400" b="1" dirty="0">
              <a:solidFill>
                <a:srgbClr val="46AEE3"/>
              </a:solidFill>
              <a:latin typeface="黑体" panose="02010600030101010101" pitchFamily="49" charset="-122"/>
              <a:ea typeface="黑体" panose="02010600030101010101" pitchFamily="49" charset="-122"/>
            </a:endParaRPr>
          </a:p>
          <a:p>
            <a:pPr marL="0" lvl="0" indent="0" eaLnBrk="1" fontAlgn="t" hangingPunct="1">
              <a:lnSpc>
                <a:spcPct val="170000"/>
              </a:lnSpc>
              <a:spcBef>
                <a:spcPct val="0"/>
              </a:spcBef>
              <a:buClr>
                <a:srgbClr val="000000"/>
              </a:buClr>
              <a:buFont typeface="Arial" panose="020B0604020202020204" pitchFamily="34" charset="0"/>
              <a:buNone/>
            </a:pPr>
            <a:r>
              <a:rPr lang="zh-CN" altLang="en-US" sz="1400" b="1" dirty="0">
                <a:solidFill>
                  <a:srgbClr val="46AEE3"/>
                </a:solidFill>
                <a:latin typeface="黑体" panose="02010600030101010101" pitchFamily="49" charset="-122"/>
                <a:ea typeface="黑体" panose="02010600030101010101" pitchFamily="49" charset="-122"/>
              </a:rPr>
              <a:t>教育为先---却面临尴尬局面。</a:t>
            </a:r>
            <a:endParaRPr lang="zh-CN" altLang="en-US" sz="1600" dirty="0">
              <a:solidFill>
                <a:schemeClr val="tx1"/>
              </a:solidFill>
              <a:latin typeface="黑体" panose="02010600030101010101" pitchFamily="49" charset="-122"/>
              <a:ea typeface="黑体" panose="02010600030101010101" pitchFamily="49" charset="-122"/>
            </a:endParaRPr>
          </a:p>
        </p:txBody>
      </p:sp>
      <p:sp>
        <p:nvSpPr>
          <p:cNvPr id="19469" name="AutoShape 15"/>
          <p:cNvSpPr/>
          <p:nvPr/>
        </p:nvSpPr>
        <p:spPr>
          <a:xfrm>
            <a:off x="3657600" y="4632325"/>
            <a:ext cx="500063" cy="569913"/>
          </a:xfrm>
          <a:prstGeom prst="downArrow">
            <a:avLst>
              <a:gd name="adj1" fmla="val 50000"/>
              <a:gd name="adj2" fmla="val 28492"/>
            </a:avLst>
          </a:prstGeom>
          <a:solidFill>
            <a:schemeClr val="accent1"/>
          </a:solidFill>
          <a:ln w="9525" cap="flat" cmpd="sng">
            <a:solidFill>
              <a:schemeClr val="tx1"/>
            </a:solidFill>
            <a:prstDash val="solid"/>
            <a:miter/>
            <a:headEnd type="none" w="med" len="med"/>
            <a:tailEnd type="none" w="med" len="med"/>
          </a:ln>
        </p:spPr>
        <p:txBody>
          <a:bodyPr vert="eaVert"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19470" name="AutoShape 16"/>
          <p:cNvSpPr/>
          <p:nvPr/>
        </p:nvSpPr>
        <p:spPr>
          <a:xfrm>
            <a:off x="3659188" y="2955925"/>
            <a:ext cx="498475" cy="674688"/>
          </a:xfrm>
          <a:prstGeom prst="downArrow">
            <a:avLst>
              <a:gd name="adj1" fmla="val 50000"/>
              <a:gd name="adj2" fmla="val 33837"/>
            </a:avLst>
          </a:prstGeom>
          <a:solidFill>
            <a:schemeClr val="accent1"/>
          </a:solidFill>
          <a:ln w="9525" cap="flat" cmpd="sng">
            <a:solidFill>
              <a:schemeClr val="tx1"/>
            </a:solidFill>
            <a:prstDash val="solid"/>
            <a:miter/>
            <a:headEnd type="none" w="med" len="med"/>
            <a:tailEnd type="none" w="med" len="med"/>
          </a:ln>
        </p:spPr>
        <p:txBody>
          <a:bodyPr vert="eaVert"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ctrTitle"/>
          </p:nvPr>
        </p:nvSpPr>
        <p:spPr>
          <a:xfrm>
            <a:off x="1557338" y="1749425"/>
            <a:ext cx="9331325" cy="1000125"/>
          </a:xfrm>
          <a:ln/>
        </p:spPr>
        <p:txBody>
          <a:bodyPr vert="horz" wrap="square" lIns="91440" tIns="45720" rIns="91440" bIns="45720" anchor="ctr"/>
          <a:p>
            <a:pPr eaLnBrk="1" hangingPunct="1"/>
            <a:r>
              <a:rPr lang="zh-CN" altLang="en-US" dirty="0">
                <a:latin typeface="黑体" panose="02010600030101010101" pitchFamily="49" charset="-122"/>
                <a:ea typeface="黑体" panose="02010600030101010101" pitchFamily="49" charset="-122"/>
                <a:cs typeface="+mj-cs"/>
              </a:rPr>
              <a:t>远目智慧微校</a:t>
            </a:r>
            <a:endParaRPr lang="zh-CN" altLang="en-US" dirty="0">
              <a:latin typeface="黑体" panose="02010600030101010101" pitchFamily="49" charset="-122"/>
              <a:ea typeface="黑体" panose="02010600030101010101" pitchFamily="49" charset="-122"/>
              <a:cs typeface="+mj-cs"/>
            </a:endParaRPr>
          </a:p>
        </p:txBody>
      </p:sp>
      <p:sp>
        <p:nvSpPr>
          <p:cNvPr id="20483" name="Rectangle 3"/>
          <p:cNvSpPr>
            <a:spLocks noGrp="1"/>
          </p:cNvSpPr>
          <p:nvPr>
            <p:ph type="subTitle" idx="1"/>
          </p:nvPr>
        </p:nvSpPr>
        <p:spPr>
          <a:xfrm>
            <a:off x="3454400" y="2743200"/>
            <a:ext cx="5113338" cy="457200"/>
          </a:xfrm>
          <a:ln/>
        </p:spPr>
        <p:txBody>
          <a:bodyPr vert="horz" wrap="square" lIns="91440" tIns="45720" rIns="91440" bIns="45720" anchor="t"/>
          <a:p>
            <a:pPr eaLnBrk="1" hangingPunct="1">
              <a:buSzPct val="60000"/>
            </a:pPr>
            <a:r>
              <a:rPr lang="zh-CN" altLang="en-US" b="1" dirty="0">
                <a:solidFill>
                  <a:schemeClr val="accent1"/>
                </a:solidFill>
                <a:latin typeface="黑体" panose="02010600030101010101" pitchFamily="49" charset="-122"/>
                <a:ea typeface="黑体" panose="02010600030101010101" pitchFamily="49" charset="-122"/>
                <a:cs typeface="+mn-cs"/>
              </a:rPr>
              <a:t>--家校互通移动平台</a:t>
            </a:r>
            <a:endParaRPr lang="zh-CN" altLang="en-US" b="1" dirty="0">
              <a:solidFill>
                <a:schemeClr val="accent1"/>
              </a:solidFill>
              <a:latin typeface="黑体" panose="02010600030101010101" pitchFamily="49" charset="-122"/>
              <a:ea typeface="黑体" panose="02010600030101010101" pitchFamily="49" charset="-122"/>
              <a:cs typeface="+mn-cs"/>
            </a:endParaRPr>
          </a:p>
        </p:txBody>
      </p:sp>
      <p:sp>
        <p:nvSpPr>
          <p:cNvPr id="20484" name="文本框 7"/>
          <p:cNvSpPr txBox="1"/>
          <p:nvPr/>
        </p:nvSpPr>
        <p:spPr>
          <a:xfrm>
            <a:off x="808038" y="4173538"/>
            <a:ext cx="3770312" cy="2773362"/>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600" b="1" dirty="0">
                <a:solidFill>
                  <a:srgbClr val="00CC99"/>
                </a:solidFill>
                <a:latin typeface="黑体" panose="02010600030101010101" pitchFamily="49" charset="-122"/>
                <a:ea typeface="黑体" panose="02010600030101010101" pitchFamily="49" charset="-122"/>
              </a:rPr>
              <a:t> </a:t>
            </a:r>
            <a:endParaRPr lang="zh-CN" altLang="en-US" sz="1600" b="1" dirty="0">
              <a:solidFill>
                <a:srgbClr val="00CC99"/>
              </a:solidFill>
              <a:latin typeface="黑体" panose="02010600030101010101" pitchFamily="49" charset="-122"/>
              <a:ea typeface="黑体" panose="02010600030101010101" pitchFamily="49" charset="-122"/>
            </a:endParaRPr>
          </a:p>
          <a:p>
            <a:pPr marL="0" lvl="0" indent="0" eaLnBrk="1" hangingPunct="1">
              <a:lnSpc>
                <a:spcPct val="100000"/>
              </a:lnSpc>
              <a:spcBef>
                <a:spcPct val="0"/>
              </a:spcBef>
              <a:buClr>
                <a:srgbClr val="000000"/>
              </a:buClr>
              <a:buFont typeface="Arial" panose="020B0604020202020204" pitchFamily="34" charset="0"/>
              <a:buNone/>
            </a:pPr>
            <a:endParaRPr lang="zh-CN" altLang="en-US" sz="1600" b="1" dirty="0">
              <a:solidFill>
                <a:srgbClr val="00CC99"/>
              </a:solidFill>
              <a:latin typeface="黑体" panose="02010600030101010101" pitchFamily="49" charset="-122"/>
              <a:ea typeface="黑体" panose="02010600030101010101" pitchFamily="49" charset="-122"/>
            </a:endParaRPr>
          </a:p>
          <a:p>
            <a:pPr marL="0" lvl="0" indent="0" eaLnBrk="1" hangingPunct="1">
              <a:lnSpc>
                <a:spcPct val="100000"/>
              </a:lnSpc>
              <a:spcBef>
                <a:spcPct val="0"/>
              </a:spcBef>
              <a:buClr>
                <a:srgbClr val="000000"/>
              </a:buClr>
              <a:buFont typeface="Arial" panose="020B0604020202020204" pitchFamily="34" charset="0"/>
              <a:buNone/>
            </a:pPr>
            <a:endParaRPr lang="zh-CN" altLang="en-US" sz="1600" b="1" dirty="0">
              <a:solidFill>
                <a:srgbClr val="00CC99"/>
              </a:solidFill>
              <a:latin typeface="黑体" panose="02010600030101010101" pitchFamily="49" charset="-122"/>
              <a:ea typeface="黑体" panose="02010600030101010101" pitchFamily="49" charset="-122"/>
            </a:endParaRPr>
          </a:p>
          <a:p>
            <a:pPr marL="742950" lvl="1" indent="-285750" eaLnBrk="1" hangingPunct="1">
              <a:lnSpc>
                <a:spcPct val="150000"/>
              </a:lnSpc>
              <a:spcBef>
                <a:spcPct val="0"/>
              </a:spcBef>
              <a:buFont typeface="Wingdings" panose="05000000000000000000" pitchFamily="2" charset="2"/>
              <a:buChar char="Ø"/>
            </a:pPr>
            <a:r>
              <a:rPr lang="zh-CN" altLang="en-US" sz="1600" b="1" dirty="0">
                <a:solidFill>
                  <a:schemeClr val="tx1"/>
                </a:solidFill>
                <a:latin typeface="黑体" panose="02010600030101010101" pitchFamily="49" charset="-122"/>
                <a:ea typeface="黑体" panose="02010600030101010101" pitchFamily="49" charset="-122"/>
              </a:rPr>
              <a:t>改变学校的服务方式</a:t>
            </a:r>
            <a:endParaRPr lang="zh-CN" altLang="en-US" sz="1600" b="1" dirty="0">
              <a:solidFill>
                <a:schemeClr val="tx1"/>
              </a:solidFill>
              <a:latin typeface="黑体" panose="02010600030101010101" pitchFamily="49" charset="-122"/>
              <a:ea typeface="黑体" panose="02010600030101010101" pitchFamily="49" charset="-122"/>
            </a:endParaRPr>
          </a:p>
          <a:p>
            <a:pPr marL="742950" lvl="1" indent="-285750" eaLnBrk="1" hangingPunct="1">
              <a:lnSpc>
                <a:spcPct val="150000"/>
              </a:lnSpc>
              <a:spcBef>
                <a:spcPct val="0"/>
              </a:spcBef>
              <a:buFont typeface="Wingdings" panose="05000000000000000000" pitchFamily="2" charset="2"/>
              <a:buChar char="Ø"/>
            </a:pPr>
            <a:r>
              <a:rPr lang="zh-CN" altLang="en-US" sz="1600" b="1" dirty="0">
                <a:solidFill>
                  <a:schemeClr val="tx1"/>
                </a:solidFill>
                <a:latin typeface="黑体" panose="02010600030101010101" pitchFamily="49" charset="-122"/>
                <a:ea typeface="黑体" panose="02010600030101010101" pitchFamily="49" charset="-122"/>
              </a:rPr>
              <a:t>改变学校和家长的沟通方式</a:t>
            </a:r>
            <a:endParaRPr lang="zh-CN" altLang="en-US" sz="1600" b="1" dirty="0">
              <a:solidFill>
                <a:schemeClr val="tx1"/>
              </a:solidFill>
              <a:latin typeface="黑体" panose="02010600030101010101" pitchFamily="49" charset="-122"/>
              <a:ea typeface="黑体" panose="02010600030101010101" pitchFamily="49" charset="-122"/>
            </a:endParaRPr>
          </a:p>
          <a:p>
            <a:pPr marL="742950" lvl="1" indent="-285750" eaLnBrk="1" hangingPunct="1">
              <a:lnSpc>
                <a:spcPct val="150000"/>
              </a:lnSpc>
              <a:spcBef>
                <a:spcPct val="0"/>
              </a:spcBef>
              <a:buFont typeface="Wingdings" panose="05000000000000000000" pitchFamily="2" charset="2"/>
              <a:buChar char="Ø"/>
            </a:pPr>
            <a:r>
              <a:rPr lang="zh-CN" altLang="en-US" sz="1600" b="1" dirty="0">
                <a:solidFill>
                  <a:schemeClr val="tx1"/>
                </a:solidFill>
                <a:latin typeface="黑体" panose="02010600030101010101" pitchFamily="49" charset="-122"/>
                <a:ea typeface="黑体" panose="02010600030101010101" pitchFamily="49" charset="-122"/>
              </a:rPr>
              <a:t>改变家长获取信息的方式和内容</a:t>
            </a:r>
            <a:endParaRPr lang="zh-CN" altLang="en-US" sz="1600" b="1" dirty="0">
              <a:solidFill>
                <a:schemeClr val="tx1"/>
              </a:solidFill>
              <a:latin typeface="黑体" panose="02010600030101010101" pitchFamily="49" charset="-122"/>
              <a:ea typeface="黑体" panose="02010600030101010101" pitchFamily="49" charset="-122"/>
            </a:endParaRPr>
          </a:p>
          <a:p>
            <a:pPr marL="742950" lvl="1" indent="-285750" eaLnBrk="1" hangingPunct="1">
              <a:lnSpc>
                <a:spcPct val="150000"/>
              </a:lnSpc>
              <a:spcBef>
                <a:spcPct val="0"/>
              </a:spcBef>
              <a:buFont typeface="Wingdings" panose="05000000000000000000" pitchFamily="2" charset="2"/>
              <a:buChar char="Ø"/>
            </a:pPr>
            <a:r>
              <a:rPr lang="zh-CN" altLang="en-US" sz="1600" b="1" dirty="0">
                <a:solidFill>
                  <a:schemeClr val="tx1"/>
                </a:solidFill>
                <a:latin typeface="黑体" panose="02010600030101010101" pitchFamily="49" charset="-122"/>
                <a:ea typeface="黑体" panose="02010600030101010101" pitchFamily="49" charset="-122"/>
              </a:rPr>
              <a:t>提升学校的品牌知名度和竞争力</a:t>
            </a:r>
            <a:endParaRPr lang="zh-CN" altLang="en-US" sz="1600" b="1" dirty="0">
              <a:solidFill>
                <a:schemeClr val="tx1"/>
              </a:solidFill>
              <a:latin typeface="黑体" panose="02010600030101010101" pitchFamily="49" charset="-122"/>
              <a:ea typeface="黑体" panose="02010600030101010101" pitchFamily="49" charset="-122"/>
            </a:endParaRPr>
          </a:p>
          <a:p>
            <a:pPr marL="0" lvl="0" indent="0" eaLnBrk="1" hangingPunct="1">
              <a:lnSpc>
                <a:spcPct val="100000"/>
              </a:lnSpc>
              <a:spcBef>
                <a:spcPct val="0"/>
              </a:spcBef>
              <a:buClr>
                <a:srgbClr val="000000"/>
              </a:buClr>
              <a:buFont typeface="Arial" panose="020B0604020202020204" pitchFamily="34" charset="0"/>
              <a:buNone/>
            </a:pPr>
            <a:r>
              <a:rPr lang="zh-CN" altLang="en-US" sz="1600" b="1" dirty="0">
                <a:solidFill>
                  <a:srgbClr val="00CC99"/>
                </a:solidFill>
                <a:latin typeface="黑体" panose="02010600030101010101" pitchFamily="49" charset="-122"/>
                <a:ea typeface="黑体" panose="02010600030101010101" pitchFamily="49" charset="-122"/>
              </a:rPr>
              <a:t> </a:t>
            </a:r>
            <a:endParaRPr lang="zh-CN" altLang="en-US" sz="1600" b="1" dirty="0">
              <a:solidFill>
                <a:srgbClr val="00CC99"/>
              </a:solidFill>
              <a:latin typeface="黑体" panose="02010600030101010101" pitchFamily="49" charset="-122"/>
              <a:ea typeface="黑体" panose="02010600030101010101" pitchFamily="49" charset="-122"/>
            </a:endParaRPr>
          </a:p>
          <a:p>
            <a:pPr marL="0" lvl="0" indent="0" eaLnBrk="1" hangingPunct="1">
              <a:lnSpc>
                <a:spcPct val="100000"/>
              </a:lnSpc>
              <a:spcBef>
                <a:spcPct val="0"/>
              </a:spcBef>
              <a:buClr>
                <a:srgbClr val="000000"/>
              </a:buClr>
              <a:buFont typeface="Arial" panose="020B0604020202020204" pitchFamily="34" charset="0"/>
              <a:buNone/>
            </a:pPr>
            <a:r>
              <a:rPr lang="zh-CN" altLang="en-US" sz="1600" b="1" dirty="0">
                <a:solidFill>
                  <a:srgbClr val="00CC99"/>
                </a:solidFill>
                <a:latin typeface="黑体" panose="02010600030101010101" pitchFamily="49" charset="-122"/>
                <a:ea typeface="黑体" panose="02010600030101010101" pitchFamily="49" charset="-122"/>
              </a:rPr>
              <a:t>        </a:t>
            </a:r>
            <a:endParaRPr lang="zh-CN" altLang="en-US" sz="1600" dirty="0">
              <a:solidFill>
                <a:srgbClr val="00CC99"/>
              </a:solidFill>
              <a:latin typeface="迷你简启体"/>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矩形 9"/>
          <p:cNvSpPr/>
          <p:nvPr/>
        </p:nvSpPr>
        <p:spPr>
          <a:xfrm>
            <a:off x="1368425" y="1308100"/>
            <a:ext cx="4373563" cy="3030538"/>
          </a:xfrm>
          <a:prstGeom prst="rect">
            <a:avLst/>
          </a:prstGeom>
          <a:noFill/>
          <a:ln w="9525" cap="flat" cmpd="sng">
            <a:solidFill>
              <a:srgbClr val="009570"/>
            </a:solidFill>
            <a:prstDash val="solid"/>
            <a:miter/>
            <a:headEnd type="none" w="med" len="med"/>
            <a:tailEnd type="none" w="med" len="med"/>
          </a:ln>
        </p:spPr>
        <p:txBody>
          <a:bodyPr lIns="90170" tIns="46990" rIns="90170" bIns="46990"/>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3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rPr>
              <a:t>智慧微校是远目信息技术有限公司借助全新的沟通方式(微信)而研发的一款学校、老师、家长三位一体的互动管理平台。</a:t>
            </a:r>
            <a:endParaRPr lang="zh-CN" altLang="en-US" sz="1200" b="1" dirty="0">
              <a:solidFill>
                <a:schemeClr val="tx1"/>
              </a:solidFill>
              <a:latin typeface="黑体" panose="02010600030101010101" pitchFamily="49" charset="-122"/>
              <a:ea typeface="黑体" panose="02010600030101010101" pitchFamily="49" charset="-122"/>
            </a:endParaRPr>
          </a:p>
          <a:p>
            <a:pPr marL="0" lvl="0" indent="0" eaLnBrk="1" hangingPunct="1">
              <a:lnSpc>
                <a:spcPct val="3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rPr>
              <a:t>它充分调动社会教育资源，利用现代信息技术架起学校、家长之间实时、快捷、有效沟通的桥梁，形成社会、学校、家长、学生和谐共育的局面，促进学生健康成长。 </a:t>
            </a:r>
            <a:endParaRPr lang="zh-CN" altLang="en-US" sz="1200" b="1" dirty="0">
              <a:solidFill>
                <a:schemeClr val="tx1"/>
              </a:solidFill>
              <a:latin typeface="黑体" panose="02010600030101010101" pitchFamily="49" charset="-122"/>
              <a:ea typeface="黑体" panose="02010600030101010101" pitchFamily="49" charset="-122"/>
            </a:endParaRPr>
          </a:p>
          <a:p>
            <a:pPr marL="0" lvl="0" indent="0" eaLnBrk="1" hangingPunct="1">
              <a:lnSpc>
                <a:spcPct val="250000"/>
              </a:lnSpc>
              <a:spcBef>
                <a:spcPct val="0"/>
              </a:spcBef>
              <a:buClr>
                <a:srgbClr val="000000"/>
              </a:buClr>
              <a:buFont typeface="Arial" panose="020B0604020202020204" pitchFamily="34" charset="0"/>
              <a:buNone/>
            </a:pPr>
            <a:endParaRPr lang="zh-CN" altLang="en-US" sz="1600" dirty="0">
              <a:solidFill>
                <a:schemeClr val="tx1"/>
              </a:solidFill>
              <a:latin typeface="Arial" panose="020B0604020202020204" pitchFamily="34" charset="0"/>
              <a:ea typeface="宋体" panose="02010600030101010101" pitchFamily="2" charset="-122"/>
            </a:endParaRPr>
          </a:p>
        </p:txBody>
      </p:sp>
      <p:sp>
        <p:nvSpPr>
          <p:cNvPr id="43011" name="矩形 9"/>
          <p:cNvSpPr/>
          <p:nvPr/>
        </p:nvSpPr>
        <p:spPr>
          <a:xfrm>
            <a:off x="1047750" y="5621338"/>
            <a:ext cx="10096500" cy="577850"/>
          </a:xfrm>
          <a:prstGeom prst="rect">
            <a:avLst/>
          </a:prstGeom>
          <a:noFill/>
          <a:ln w="9525" cap="flat" cmpd="sng">
            <a:solidFill>
              <a:srgbClr val="009570"/>
            </a:solidFill>
            <a:prstDash val="solid"/>
            <a:miter/>
            <a:headEnd type="none" w="med" len="med"/>
            <a:tailEnd type="none" w="med" len="med"/>
          </a:ln>
        </p:spPr>
        <p:txBody>
          <a:bodyPr lIns="90170" tIns="46990" rIns="90170" bIns="46990"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zh-CN" altLang="en-US" sz="1600" dirty="0">
                <a:solidFill>
                  <a:schemeClr val="tx1"/>
                </a:solidFill>
                <a:latin typeface="Arial" panose="020B0604020202020204" pitchFamily="34" charset="0"/>
                <a:ea typeface="宋体" panose="02010600030101010101" pitchFamily="2" charset="-122"/>
              </a:rPr>
              <a:t> </a:t>
            </a:r>
            <a:endParaRPr lang="zh-CN" altLang="en-US" sz="1600" dirty="0">
              <a:solidFill>
                <a:schemeClr val="tx1"/>
              </a:solidFill>
              <a:latin typeface="Arial" panose="020B0604020202020204" pitchFamily="34" charset="0"/>
              <a:ea typeface="宋体" panose="02010600030101010101" pitchFamily="2" charset="-122"/>
            </a:endParaRPr>
          </a:p>
          <a:p>
            <a:pPr marL="0" lvl="0" indent="0" algn="ctr" eaLnBrk="1" hangingPunct="1">
              <a:lnSpc>
                <a:spcPct val="100000"/>
              </a:lnSpc>
              <a:spcBef>
                <a:spcPct val="0"/>
              </a:spcBef>
              <a:buClr>
                <a:srgbClr val="000000"/>
              </a:buClr>
              <a:buFont typeface="Arial" panose="020B0604020202020204" pitchFamily="34" charset="0"/>
              <a:buNone/>
            </a:pPr>
            <a:endParaRPr lang="zh-CN" altLang="en-US" sz="1600" dirty="0">
              <a:solidFill>
                <a:schemeClr val="tx1"/>
              </a:solidFill>
              <a:latin typeface="Arial" panose="020B0604020202020204" pitchFamily="34" charset="0"/>
              <a:ea typeface="宋体" panose="02010600030101010101" pitchFamily="2" charset="-122"/>
            </a:endParaRPr>
          </a:p>
        </p:txBody>
      </p:sp>
      <p:sp>
        <p:nvSpPr>
          <p:cNvPr id="21508" name="AutoShape 4"/>
          <p:cNvSpPr/>
          <p:nvPr/>
        </p:nvSpPr>
        <p:spPr>
          <a:xfrm>
            <a:off x="3098800" y="4552950"/>
            <a:ext cx="860425" cy="936625"/>
          </a:xfrm>
          <a:prstGeom prst="downArrow">
            <a:avLst>
              <a:gd name="adj1" fmla="val 50000"/>
              <a:gd name="adj2" fmla="val 27214"/>
            </a:avLst>
          </a:prstGeom>
          <a:solidFill>
            <a:schemeClr val="accent1"/>
          </a:solidFill>
          <a:ln w="9525" cap="flat" cmpd="sng">
            <a:solidFill>
              <a:schemeClr val="tx1"/>
            </a:solidFill>
            <a:prstDash val="solid"/>
            <a:miter/>
            <a:headEnd type="none" w="med" len="med"/>
            <a:tailEnd type="none" w="med" len="med"/>
          </a:ln>
        </p:spPr>
        <p:txBody>
          <a:bodyPr vert="eaVert"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1509" name="Text Box 5"/>
          <p:cNvSpPr txBox="1"/>
          <p:nvPr/>
        </p:nvSpPr>
        <p:spPr>
          <a:xfrm>
            <a:off x="1314450" y="5680075"/>
            <a:ext cx="9391650" cy="400050"/>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zh-CN" altLang="en-US" dirty="0">
                <a:solidFill>
                  <a:schemeClr val="tx1"/>
                </a:solidFill>
                <a:latin typeface="Arial" panose="020B0604020202020204" pitchFamily="34" charset="0"/>
                <a:ea typeface="黑体" panose="02010600030101010101" pitchFamily="49" charset="-122"/>
              </a:rPr>
              <a:t>从而让学校家长之间的联系互动更方便更快捷更有效</a:t>
            </a:r>
            <a:endParaRPr lang="zh-CN" altLang="en-US" dirty="0">
              <a:solidFill>
                <a:schemeClr val="tx1"/>
              </a:solidFill>
              <a:latin typeface="Arial" panose="020B0604020202020204" pitchFamily="34" charset="0"/>
              <a:ea typeface="黑体" panose="02010600030101010101" pitchFamily="49" charset="-122"/>
            </a:endParaRPr>
          </a:p>
        </p:txBody>
      </p:sp>
      <p:sp>
        <p:nvSpPr>
          <p:cNvPr id="21510" name="Text Box 7"/>
          <p:cNvSpPr txBox="1"/>
          <p:nvPr/>
        </p:nvSpPr>
        <p:spPr>
          <a:xfrm>
            <a:off x="5634038" y="933450"/>
            <a:ext cx="311150" cy="639763"/>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endParaRPr lang="zh-CN" altLang="en-US" sz="1800" b="1" dirty="0">
              <a:solidFill>
                <a:schemeClr val="tx1"/>
              </a:solidFill>
              <a:latin typeface="华文琥珀" pitchFamily="2" charset="-122"/>
              <a:ea typeface="华文琥珀" pitchFamily="2" charset="-122"/>
            </a:endParaRPr>
          </a:p>
          <a:p>
            <a:pPr marL="0" lvl="0" indent="0">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1511" name="Text Box 8"/>
          <p:cNvSpPr txBox="1"/>
          <p:nvPr/>
        </p:nvSpPr>
        <p:spPr>
          <a:xfrm>
            <a:off x="8070850" y="1104900"/>
            <a:ext cx="641350" cy="366713"/>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800" dirty="0">
                <a:solidFill>
                  <a:srgbClr val="0070C0"/>
                </a:solidFill>
                <a:latin typeface="Arial" panose="020B0604020202020204" pitchFamily="34" charset="0"/>
                <a:ea typeface="方正琥珀简体" pitchFamily="2" charset="-122"/>
              </a:rPr>
              <a:t>学校</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21512" name="Text Box 9"/>
          <p:cNvSpPr txBox="1"/>
          <p:nvPr/>
        </p:nvSpPr>
        <p:spPr>
          <a:xfrm>
            <a:off x="9899650" y="1725613"/>
            <a:ext cx="688975" cy="639762"/>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800" dirty="0">
                <a:solidFill>
                  <a:srgbClr val="0070C0"/>
                </a:solidFill>
                <a:latin typeface="Arial" panose="020B0604020202020204" pitchFamily="34" charset="0"/>
                <a:ea typeface="方正琥珀简体" pitchFamily="2" charset="-122"/>
              </a:rPr>
              <a:t>老师</a:t>
            </a:r>
            <a:endParaRPr lang="zh-CN" altLang="en-US" sz="1800" dirty="0">
              <a:solidFill>
                <a:srgbClr val="0070C0"/>
              </a:solidFill>
              <a:latin typeface="Arial" panose="020B0604020202020204" pitchFamily="34" charset="0"/>
              <a:ea typeface="方正琥珀简体" pitchFamily="2" charset="-122"/>
            </a:endParaRPr>
          </a:p>
          <a:p>
            <a:pPr marL="0" lvl="0" indent="0">
              <a:lnSpc>
                <a:spcPct val="100000"/>
              </a:lnSpc>
              <a:spcBef>
                <a:spcPct val="0"/>
              </a:spcBef>
              <a:buClr>
                <a:srgbClr val="000000"/>
              </a:buClr>
              <a:buFont typeface="Arial" panose="020B0604020202020204" pitchFamily="34" charset="0"/>
              <a:buNone/>
            </a:pPr>
            <a:endParaRPr lang="zh-CN" altLang="en-US" sz="1800" dirty="0">
              <a:solidFill>
                <a:srgbClr val="0070C0"/>
              </a:solidFill>
              <a:latin typeface="Arial" panose="020B0604020202020204" pitchFamily="34" charset="0"/>
              <a:ea typeface="方正琥珀简体" pitchFamily="2" charset="-122"/>
            </a:endParaRPr>
          </a:p>
        </p:txBody>
      </p:sp>
      <p:sp>
        <p:nvSpPr>
          <p:cNvPr id="21513" name="Text Box 10"/>
          <p:cNvSpPr txBox="1"/>
          <p:nvPr/>
        </p:nvSpPr>
        <p:spPr>
          <a:xfrm>
            <a:off x="8056563" y="2676525"/>
            <a:ext cx="639762" cy="365125"/>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800" dirty="0">
                <a:solidFill>
                  <a:srgbClr val="0070C0"/>
                </a:solidFill>
                <a:latin typeface="Arial" panose="020B0604020202020204" pitchFamily="34" charset="0"/>
                <a:ea typeface="方正琥珀简体" pitchFamily="2" charset="-122"/>
              </a:rPr>
              <a:t>学生</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21514" name="AutoShape 11"/>
          <p:cNvSpPr/>
          <p:nvPr/>
        </p:nvSpPr>
        <p:spPr>
          <a:xfrm>
            <a:off x="6781800" y="1308100"/>
            <a:ext cx="836613" cy="3554413"/>
          </a:xfrm>
          <a:prstGeom prst="leftBrace">
            <a:avLst>
              <a:gd name="adj1" fmla="val 35404"/>
              <a:gd name="adj2" fmla="val 50000"/>
            </a:avLst>
          </a:prstGeom>
          <a:solidFill>
            <a:srgbClr val="CCECFF"/>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1515" name="Text Box 12"/>
          <p:cNvSpPr txBox="1"/>
          <p:nvPr/>
        </p:nvSpPr>
        <p:spPr>
          <a:xfrm flipH="1">
            <a:off x="6276975" y="2230438"/>
            <a:ext cx="609600" cy="1754187"/>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800" dirty="0">
                <a:solidFill>
                  <a:srgbClr val="00CC99"/>
                </a:solidFill>
                <a:latin typeface="Comic Sans MS" panose="030F0702030302020204" pitchFamily="66" charset="0"/>
                <a:ea typeface="方正琥珀简体" pitchFamily="2" charset="-122"/>
              </a:rPr>
              <a:t>远目</a:t>
            </a:r>
            <a:endParaRPr lang="zh-CN" altLang="en-US" sz="1800" dirty="0">
              <a:solidFill>
                <a:srgbClr val="00CC99"/>
              </a:solidFill>
              <a:latin typeface="Comic Sans MS" panose="030F0702030302020204" pitchFamily="66" charset="0"/>
              <a:ea typeface="方正琥珀简体" pitchFamily="2" charset="-122"/>
            </a:endParaRPr>
          </a:p>
          <a:p>
            <a:pPr marL="0" lvl="0" indent="0">
              <a:lnSpc>
                <a:spcPct val="100000"/>
              </a:lnSpc>
              <a:spcBef>
                <a:spcPct val="0"/>
              </a:spcBef>
              <a:buClr>
                <a:srgbClr val="000000"/>
              </a:buClr>
              <a:buFont typeface="Arial" panose="020B0604020202020204" pitchFamily="34" charset="0"/>
              <a:buNone/>
            </a:pPr>
            <a:r>
              <a:rPr lang="zh-CN" altLang="en-US" sz="1800" dirty="0">
                <a:solidFill>
                  <a:srgbClr val="00CC99"/>
                </a:solidFill>
                <a:latin typeface="Comic Sans MS" panose="030F0702030302020204" pitchFamily="66" charset="0"/>
                <a:ea typeface="方正琥珀简体" pitchFamily="2" charset="-122"/>
              </a:rPr>
              <a:t>智慧</a:t>
            </a:r>
            <a:endParaRPr lang="zh-CN" altLang="en-US" sz="1800" dirty="0">
              <a:solidFill>
                <a:srgbClr val="00CC99"/>
              </a:solidFill>
              <a:latin typeface="Comic Sans MS" panose="030F0702030302020204" pitchFamily="66" charset="0"/>
              <a:ea typeface="方正琥珀简体" pitchFamily="2" charset="-122"/>
            </a:endParaRPr>
          </a:p>
          <a:p>
            <a:pPr marL="0" lvl="0" indent="0">
              <a:lnSpc>
                <a:spcPct val="100000"/>
              </a:lnSpc>
              <a:spcBef>
                <a:spcPct val="0"/>
              </a:spcBef>
              <a:buClr>
                <a:srgbClr val="000000"/>
              </a:buClr>
              <a:buFont typeface="Arial" panose="020B0604020202020204" pitchFamily="34" charset="0"/>
              <a:buNone/>
            </a:pPr>
            <a:r>
              <a:rPr lang="zh-CN" altLang="en-US" sz="1800" dirty="0">
                <a:solidFill>
                  <a:srgbClr val="00CC99"/>
                </a:solidFill>
                <a:latin typeface="Comic Sans MS" panose="030F0702030302020204" pitchFamily="66" charset="0"/>
                <a:ea typeface="方正琥珀简体" pitchFamily="2" charset="-122"/>
              </a:rPr>
              <a:t>微校</a:t>
            </a:r>
            <a:endParaRPr lang="zh-CN" altLang="en-US" sz="1800" dirty="0">
              <a:solidFill>
                <a:srgbClr val="00CC99"/>
              </a:solidFill>
              <a:latin typeface="Comic Sans MS" panose="030F0702030302020204" pitchFamily="66" charset="0"/>
              <a:ea typeface="方正琥珀简体" pitchFamily="2" charset="-122"/>
            </a:endParaRPr>
          </a:p>
        </p:txBody>
      </p:sp>
      <p:sp>
        <p:nvSpPr>
          <p:cNvPr id="21516" name="Line 13"/>
          <p:cNvSpPr/>
          <p:nvPr/>
        </p:nvSpPr>
        <p:spPr>
          <a:xfrm>
            <a:off x="8434388" y="1503363"/>
            <a:ext cx="444500" cy="0"/>
          </a:xfrm>
          <a:prstGeom prst="line">
            <a:avLst/>
          </a:prstGeom>
          <a:ln w="9525" cap="flat" cmpd="sng">
            <a:solidFill>
              <a:schemeClr val="tx1"/>
            </a:solidFill>
            <a:prstDash val="solid"/>
            <a:headEnd type="none" w="med" len="med"/>
            <a:tailEnd type="none" w="med" len="med"/>
          </a:ln>
        </p:spPr>
      </p:sp>
      <p:sp>
        <p:nvSpPr>
          <p:cNvPr id="21517" name="Line 14"/>
          <p:cNvSpPr/>
          <p:nvPr/>
        </p:nvSpPr>
        <p:spPr>
          <a:xfrm>
            <a:off x="9848850" y="2090738"/>
            <a:ext cx="441325" cy="0"/>
          </a:xfrm>
          <a:prstGeom prst="line">
            <a:avLst/>
          </a:prstGeom>
          <a:ln w="9525" cap="flat" cmpd="sng">
            <a:solidFill>
              <a:schemeClr val="tx1"/>
            </a:solidFill>
            <a:prstDash val="solid"/>
            <a:headEnd type="none" w="med" len="med"/>
            <a:tailEnd type="none" w="med" len="med"/>
          </a:ln>
        </p:spPr>
      </p:sp>
      <p:sp>
        <p:nvSpPr>
          <p:cNvPr id="21518" name="Line 15"/>
          <p:cNvSpPr/>
          <p:nvPr/>
        </p:nvSpPr>
        <p:spPr>
          <a:xfrm>
            <a:off x="8347075" y="3094038"/>
            <a:ext cx="441325" cy="0"/>
          </a:xfrm>
          <a:prstGeom prst="line">
            <a:avLst/>
          </a:prstGeom>
          <a:ln w="9525" cap="flat" cmpd="sng">
            <a:solidFill>
              <a:schemeClr val="tx1"/>
            </a:solidFill>
            <a:prstDash val="solid"/>
            <a:headEnd type="none" w="med" len="med"/>
            <a:tailEnd type="none" w="med" len="med"/>
          </a:ln>
        </p:spPr>
      </p:sp>
      <p:sp>
        <p:nvSpPr>
          <p:cNvPr id="21519" name="Text Box 16"/>
          <p:cNvSpPr txBox="1"/>
          <p:nvPr/>
        </p:nvSpPr>
        <p:spPr>
          <a:xfrm>
            <a:off x="10071100" y="3470275"/>
            <a:ext cx="644525" cy="36512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800" dirty="0">
                <a:solidFill>
                  <a:srgbClr val="0070C0"/>
                </a:solidFill>
                <a:latin typeface="Arial" panose="020B0604020202020204" pitchFamily="34" charset="0"/>
                <a:ea typeface="方正琥珀简体" pitchFamily="2" charset="-122"/>
              </a:rPr>
              <a:t>家长</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21520" name="Line 17"/>
          <p:cNvSpPr/>
          <p:nvPr/>
        </p:nvSpPr>
        <p:spPr>
          <a:xfrm>
            <a:off x="9842500" y="3846513"/>
            <a:ext cx="444500" cy="0"/>
          </a:xfrm>
          <a:prstGeom prst="line">
            <a:avLst/>
          </a:prstGeom>
          <a:ln w="9525" cap="flat" cmpd="sng">
            <a:solidFill>
              <a:schemeClr val="tx1"/>
            </a:solidFill>
            <a:prstDash val="solid"/>
            <a:headEnd type="none" w="med" len="med"/>
            <a:tailEnd type="none" w="med" len="med"/>
          </a:ln>
        </p:spPr>
      </p:sp>
      <p:pic>
        <p:nvPicPr>
          <p:cNvPr id="21521" name="Picture 18" descr="孩子"/>
          <p:cNvPicPr>
            <a:picLocks noChangeAspect="1"/>
          </p:cNvPicPr>
          <p:nvPr/>
        </p:nvPicPr>
        <p:blipFill>
          <a:blip r:embed="rId1"/>
          <a:stretch>
            <a:fillRect/>
          </a:stretch>
        </p:blipFill>
        <p:spPr>
          <a:xfrm>
            <a:off x="8153400" y="3254375"/>
            <a:ext cx="827088" cy="873125"/>
          </a:xfrm>
          <a:prstGeom prst="rect">
            <a:avLst/>
          </a:prstGeom>
          <a:noFill/>
          <a:ln w="9525">
            <a:noFill/>
          </a:ln>
        </p:spPr>
      </p:pic>
      <p:pic>
        <p:nvPicPr>
          <p:cNvPr id="21522" name="Picture 19" descr="家长"/>
          <p:cNvPicPr>
            <a:picLocks noChangeAspect="1"/>
          </p:cNvPicPr>
          <p:nvPr/>
        </p:nvPicPr>
        <p:blipFill>
          <a:blip r:embed="rId2"/>
          <a:stretch>
            <a:fillRect/>
          </a:stretch>
        </p:blipFill>
        <p:spPr>
          <a:xfrm>
            <a:off x="9820275" y="4051300"/>
            <a:ext cx="850900" cy="1200150"/>
          </a:xfrm>
          <a:prstGeom prst="rect">
            <a:avLst/>
          </a:prstGeom>
          <a:noFill/>
          <a:ln w="9525">
            <a:noFill/>
          </a:ln>
        </p:spPr>
      </p:pic>
      <p:pic>
        <p:nvPicPr>
          <p:cNvPr id="21523" name="Picture 20" descr="老师"/>
          <p:cNvPicPr>
            <a:picLocks noChangeAspect="1"/>
          </p:cNvPicPr>
          <p:nvPr/>
        </p:nvPicPr>
        <p:blipFill>
          <a:blip r:embed="rId3"/>
          <a:stretch>
            <a:fillRect/>
          </a:stretch>
        </p:blipFill>
        <p:spPr>
          <a:xfrm>
            <a:off x="9661525" y="2217738"/>
            <a:ext cx="1257300" cy="1198562"/>
          </a:xfrm>
          <a:prstGeom prst="rect">
            <a:avLst/>
          </a:prstGeom>
          <a:noFill/>
          <a:ln w="9525">
            <a:noFill/>
          </a:ln>
        </p:spPr>
      </p:pic>
      <p:pic>
        <p:nvPicPr>
          <p:cNvPr id="21524" name="Picture 21" descr="学校"/>
          <p:cNvPicPr>
            <a:picLocks noChangeAspect="1"/>
          </p:cNvPicPr>
          <p:nvPr/>
        </p:nvPicPr>
        <p:blipFill>
          <a:blip r:embed="rId4"/>
          <a:stretch>
            <a:fillRect/>
          </a:stretch>
        </p:blipFill>
        <p:spPr>
          <a:xfrm>
            <a:off x="7847013" y="1597025"/>
            <a:ext cx="1519237" cy="1012825"/>
          </a:xfrm>
          <a:prstGeom prst="rect">
            <a:avLst/>
          </a:prstGeom>
          <a:noFill/>
          <a:ln w="9525">
            <a:noFill/>
          </a:ln>
        </p:spPr>
      </p:pic>
      <p:sp>
        <p:nvSpPr>
          <p:cNvPr id="21525"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21526" name="Rectangle 25"/>
          <p:cNvSpPr>
            <a:spLocks noGrp="1"/>
          </p:cNvSpPr>
          <p:nvPr>
            <p:ph type="title"/>
          </p:nvPr>
        </p:nvSpPr>
        <p:spPr>
          <a:xfrm>
            <a:off x="744538" y="265113"/>
            <a:ext cx="10798175" cy="741362"/>
          </a:xfrm>
          <a:ln/>
        </p:spPr>
        <p:txBody>
          <a:bodyPr vert="horz" wrap="square" lIns="91440" tIns="45720" rIns="91440" bIns="45720" anchor="ctr"/>
          <a:p>
            <a:pPr eaLnBrk="1" hangingPunct="1"/>
            <a:r>
              <a:rPr lang="zh-CN" altLang="en-US" dirty="0"/>
              <a:t>智慧微校的解决方案</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Effect filter="wipe(down)">
                                      <p:cBhvr>
                                        <p:cTn id="7" dur="500"/>
                                        <p:tgtEl>
                                          <p:spTgt spid="430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010"/>
                                        </p:tgtEl>
                                        <p:attrNameLst>
                                          <p:attrName>style.visibility</p:attrName>
                                        </p:attrNameLst>
                                      </p:cBhvr>
                                      <p:to>
                                        <p:strVal val="visible"/>
                                      </p:to>
                                    </p:set>
                                    <p:animEffect filter="wipe(down)">
                                      <p:cBhvr>
                                        <p:cTn id="11"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ldLvl="0" animBg="1"/>
      <p:bldP spid="430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聊天"/>
          <p:cNvPicPr>
            <a:picLocks noChangeAspect="1"/>
          </p:cNvPicPr>
          <p:nvPr/>
        </p:nvPicPr>
        <p:blipFill>
          <a:blip r:embed="rId1"/>
          <a:stretch>
            <a:fillRect/>
          </a:stretch>
        </p:blipFill>
        <p:spPr>
          <a:xfrm>
            <a:off x="1074738" y="3168650"/>
            <a:ext cx="2265362" cy="1557338"/>
          </a:xfrm>
          <a:prstGeom prst="rect">
            <a:avLst/>
          </a:prstGeom>
          <a:noFill/>
          <a:ln w="9525">
            <a:noFill/>
          </a:ln>
        </p:spPr>
      </p:pic>
      <p:pic>
        <p:nvPicPr>
          <p:cNvPr id="22531" name="Picture 3" descr="护"/>
          <p:cNvPicPr>
            <a:picLocks noChangeAspect="1"/>
          </p:cNvPicPr>
          <p:nvPr/>
        </p:nvPicPr>
        <p:blipFill>
          <a:blip r:embed="rId2"/>
          <a:stretch>
            <a:fillRect/>
          </a:stretch>
        </p:blipFill>
        <p:spPr>
          <a:xfrm>
            <a:off x="814388" y="5165725"/>
            <a:ext cx="4284662" cy="1152525"/>
          </a:xfrm>
          <a:prstGeom prst="rect">
            <a:avLst/>
          </a:prstGeom>
          <a:noFill/>
          <a:ln w="9525">
            <a:noFill/>
          </a:ln>
        </p:spPr>
      </p:pic>
      <p:sp>
        <p:nvSpPr>
          <p:cNvPr id="22532" name="Text Box 4"/>
          <p:cNvSpPr txBox="1"/>
          <p:nvPr/>
        </p:nvSpPr>
        <p:spPr>
          <a:xfrm>
            <a:off x="758825" y="1184275"/>
            <a:ext cx="3254375" cy="365125"/>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800" b="1" dirty="0">
                <a:solidFill>
                  <a:srgbClr val="FF3300"/>
                </a:solidFill>
                <a:latin typeface="Arial" panose="020B0604020202020204" pitchFamily="34" charset="0"/>
                <a:ea typeface="宋体" panose="02010600030101010101" pitchFamily="2" charset="-122"/>
                <a:sym typeface="Arial" panose="020B0604020202020204" pitchFamily="34" charset="0"/>
              </a:rPr>
              <a:t>►</a:t>
            </a:r>
            <a:r>
              <a:rPr lang="zh-CN" altLang="en-US" sz="1600" b="1" dirty="0">
                <a:solidFill>
                  <a:schemeClr val="tx1"/>
                </a:solidFill>
                <a:latin typeface="Arial" panose="020B0604020202020204" pitchFamily="34" charset="0"/>
                <a:ea typeface="黑体" panose="02010600030101010101" pitchFamily="49" charset="-122"/>
              </a:rPr>
              <a:t>强大管理平台助力打造数字校园</a:t>
            </a:r>
            <a:endParaRPr lang="zh-CN" altLang="en-US" sz="1600" b="1" dirty="0">
              <a:solidFill>
                <a:schemeClr val="tx1"/>
              </a:solidFill>
              <a:latin typeface="Arial" panose="020B0604020202020204" pitchFamily="34" charset="0"/>
              <a:ea typeface="黑体" panose="02010600030101010101" pitchFamily="49" charset="-122"/>
            </a:endParaRPr>
          </a:p>
        </p:txBody>
      </p:sp>
      <p:sp>
        <p:nvSpPr>
          <p:cNvPr id="22533" name="Text Box 5"/>
          <p:cNvSpPr txBox="1"/>
          <p:nvPr/>
        </p:nvSpPr>
        <p:spPr>
          <a:xfrm>
            <a:off x="747713" y="2843213"/>
            <a:ext cx="4651375" cy="334962"/>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rgbClr val="FF3300"/>
                </a:solidFill>
                <a:latin typeface="黑体" panose="02010600030101010101" pitchFamily="49" charset="-122"/>
                <a:ea typeface="黑体" panose="02010600030101010101" pitchFamily="49" charset="-122"/>
                <a:sym typeface="Arial" panose="020B0604020202020204" pitchFamily="34" charset="0"/>
              </a:rPr>
              <a:t>►</a:t>
            </a:r>
            <a:r>
              <a:rPr lang="zh-CN" altLang="en-US" sz="1600" b="1" dirty="0">
                <a:solidFill>
                  <a:srgbClr val="000000"/>
                </a:solidFill>
                <a:latin typeface="黑体" panose="02010600030101010101" pitchFamily="49" charset="-122"/>
                <a:ea typeface="黑体" panose="02010600030101010101" pitchFamily="49" charset="-122"/>
                <a:sym typeface="Arial" panose="020B0604020202020204" pitchFamily="34" charset="0"/>
              </a:rPr>
              <a:t>微信操作开启移动办公模式，打造掌上办公校园</a:t>
            </a:r>
            <a:endParaRPr lang="zh-CN" altLang="en-US" sz="1600" dirty="0">
              <a:solidFill>
                <a:schemeClr val="tx1"/>
              </a:solidFill>
              <a:latin typeface="黑体" panose="02010600030101010101" pitchFamily="49" charset="-122"/>
              <a:ea typeface="黑体" panose="02010600030101010101" pitchFamily="49" charset="-122"/>
            </a:endParaRPr>
          </a:p>
        </p:txBody>
      </p:sp>
      <p:sp>
        <p:nvSpPr>
          <p:cNvPr id="22534" name="Text Box 6"/>
          <p:cNvSpPr txBox="1"/>
          <p:nvPr/>
        </p:nvSpPr>
        <p:spPr>
          <a:xfrm>
            <a:off x="6705600" y="1235075"/>
            <a:ext cx="3432175" cy="609600"/>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rgbClr val="FF3300"/>
                </a:solidFill>
                <a:latin typeface="黑体" panose="02010600030101010101" pitchFamily="49" charset="-122"/>
                <a:ea typeface="黑体" panose="02010600030101010101" pitchFamily="49" charset="-122"/>
                <a:sym typeface="Arial" panose="020B0604020202020204" pitchFamily="34" charset="0"/>
              </a:rPr>
              <a:t>►</a:t>
            </a:r>
            <a:r>
              <a:rPr lang="zh-CN" altLang="en-US" sz="1600" b="1" dirty="0">
                <a:solidFill>
                  <a:srgbClr val="000000"/>
                </a:solidFill>
                <a:latin typeface="黑体" panose="02010600030101010101" pitchFamily="49" charset="-122"/>
                <a:ea typeface="黑体" panose="02010600030101010101" pitchFamily="49" charset="-122"/>
                <a:sym typeface="Arial" panose="020B0604020202020204" pitchFamily="34" charset="0"/>
              </a:rPr>
              <a:t>零成本群发信息的平台，即时无误</a:t>
            </a:r>
            <a:endParaRPr lang="zh-CN" altLang="en-US" sz="1600" b="1" dirty="0">
              <a:solidFill>
                <a:srgbClr val="000000"/>
              </a:solidFill>
              <a:latin typeface="黑体" panose="02010600030101010101" pitchFamily="49" charset="-122"/>
              <a:ea typeface="黑体" panose="02010600030101010101" pitchFamily="49" charset="-122"/>
              <a:sym typeface="Arial" panose="020B0604020202020204" pitchFamily="34" charset="0"/>
            </a:endParaRPr>
          </a:p>
          <a:p>
            <a:pPr marL="0" lvl="0" indent="0">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2535" name="Text Box 7"/>
          <p:cNvSpPr txBox="1"/>
          <p:nvPr/>
        </p:nvSpPr>
        <p:spPr>
          <a:xfrm>
            <a:off x="6699250" y="3716338"/>
            <a:ext cx="4217988" cy="615950"/>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rgbClr val="FF3300"/>
                </a:solidFill>
                <a:latin typeface="黑体" panose="02010600030101010101" pitchFamily="49" charset="-122"/>
                <a:ea typeface="黑体" panose="02010600030101010101" pitchFamily="49" charset="-122"/>
                <a:sym typeface="Arial" panose="020B0604020202020204" pitchFamily="34" charset="0"/>
              </a:rPr>
              <a:t>►</a:t>
            </a:r>
            <a:r>
              <a:rPr lang="zh-CN" altLang="en-US" sz="1600" b="1" dirty="0">
                <a:solidFill>
                  <a:srgbClr val="000000"/>
                </a:solidFill>
                <a:latin typeface="黑体" panose="02010600030101010101" pitchFamily="49" charset="-122"/>
                <a:ea typeface="黑体" panose="02010600030101010101" pitchFamily="49" charset="-122"/>
                <a:sym typeface="Arial" panose="020B0604020202020204" pitchFamily="34" charset="0"/>
              </a:rPr>
              <a:t>在线资源开启移动学习模式，打造智慧校园</a:t>
            </a:r>
            <a:endParaRPr lang="zh-CN" altLang="en-US" sz="1600" b="1" dirty="0">
              <a:solidFill>
                <a:srgbClr val="000000"/>
              </a:solidFill>
              <a:latin typeface="黑体" panose="02010600030101010101" pitchFamily="49" charset="-122"/>
              <a:ea typeface="黑体" panose="02010600030101010101" pitchFamily="49" charset="-122"/>
              <a:sym typeface="Arial" panose="020B0604020202020204" pitchFamily="34" charset="0"/>
            </a:endParaRPr>
          </a:p>
          <a:p>
            <a:pPr marL="0" lvl="0" indent="0">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2536" name="Text Box 8"/>
          <p:cNvSpPr txBox="1"/>
          <p:nvPr/>
        </p:nvSpPr>
        <p:spPr>
          <a:xfrm>
            <a:off x="755650" y="4602163"/>
            <a:ext cx="4448175" cy="334962"/>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rgbClr val="FF3300"/>
                </a:solidFill>
                <a:latin typeface="黑体" panose="02010600030101010101" pitchFamily="49" charset="-122"/>
                <a:ea typeface="黑体" panose="02010600030101010101" pitchFamily="49" charset="-122"/>
                <a:sym typeface="Arial" panose="020B0604020202020204" pitchFamily="34" charset="0"/>
              </a:rPr>
              <a:t>►</a:t>
            </a:r>
            <a:r>
              <a:rPr lang="zh-CN" altLang="en-US" sz="1600" b="1" dirty="0">
                <a:solidFill>
                  <a:srgbClr val="000000"/>
                </a:solidFill>
                <a:latin typeface="黑体" panose="02010600030101010101" pitchFamily="49" charset="-122"/>
                <a:ea typeface="黑体" panose="02010600030101010101" pitchFamily="49" charset="-122"/>
                <a:sym typeface="Arial" panose="020B0604020202020204" pitchFamily="34" charset="0"/>
              </a:rPr>
              <a:t>学校老师家长三位一体，打造家校教育新格局</a:t>
            </a:r>
            <a:endParaRPr lang="zh-CN" altLang="en-US" sz="1600" dirty="0">
              <a:solidFill>
                <a:schemeClr val="tx1"/>
              </a:solidFill>
              <a:latin typeface="黑体" panose="02010600030101010101" pitchFamily="49" charset="-122"/>
              <a:ea typeface="黑体" panose="02010600030101010101" pitchFamily="49" charset="-122"/>
            </a:endParaRPr>
          </a:p>
        </p:txBody>
      </p:sp>
      <p:pic>
        <p:nvPicPr>
          <p:cNvPr id="22537" name="Picture 9" descr="在线资源"/>
          <p:cNvPicPr>
            <a:picLocks noChangeAspect="1"/>
          </p:cNvPicPr>
          <p:nvPr/>
        </p:nvPicPr>
        <p:blipFill>
          <a:blip r:embed="rId3"/>
          <a:stretch>
            <a:fillRect/>
          </a:stretch>
        </p:blipFill>
        <p:spPr>
          <a:xfrm>
            <a:off x="7040563" y="4176713"/>
            <a:ext cx="3397250" cy="1930400"/>
          </a:xfrm>
          <a:prstGeom prst="rect">
            <a:avLst/>
          </a:prstGeom>
          <a:noFill/>
          <a:ln w="9525">
            <a:noFill/>
          </a:ln>
        </p:spPr>
      </p:pic>
      <p:pic>
        <p:nvPicPr>
          <p:cNvPr id="22538" name="Picture 10" descr="数字校园"/>
          <p:cNvPicPr>
            <a:picLocks noChangeAspect="1"/>
          </p:cNvPicPr>
          <p:nvPr/>
        </p:nvPicPr>
        <p:blipFill>
          <a:blip r:embed="rId4"/>
          <a:stretch>
            <a:fillRect/>
          </a:stretch>
        </p:blipFill>
        <p:spPr>
          <a:xfrm>
            <a:off x="1054100" y="1689100"/>
            <a:ext cx="3933825" cy="1063625"/>
          </a:xfrm>
          <a:prstGeom prst="rect">
            <a:avLst/>
          </a:prstGeom>
          <a:noFill/>
          <a:ln w="9525">
            <a:noFill/>
          </a:ln>
        </p:spPr>
      </p:pic>
      <p:pic>
        <p:nvPicPr>
          <p:cNvPr id="22539" name="Picture 11" descr="群发"/>
          <p:cNvPicPr>
            <a:picLocks noChangeAspect="1"/>
          </p:cNvPicPr>
          <p:nvPr/>
        </p:nvPicPr>
        <p:blipFill>
          <a:blip r:embed="rId5"/>
          <a:stretch>
            <a:fillRect/>
          </a:stretch>
        </p:blipFill>
        <p:spPr>
          <a:xfrm>
            <a:off x="7027863" y="1608138"/>
            <a:ext cx="3360737" cy="1990725"/>
          </a:xfrm>
          <a:prstGeom prst="rect">
            <a:avLst/>
          </a:prstGeom>
          <a:noFill/>
          <a:ln w="9525">
            <a:noFill/>
          </a:ln>
        </p:spPr>
      </p:pic>
      <p:sp>
        <p:nvSpPr>
          <p:cNvPr id="22540"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22541" name="Rectangle 15"/>
          <p:cNvSpPr>
            <a:spLocks noGrp="1"/>
          </p:cNvSpPr>
          <p:nvPr>
            <p:ph type="title"/>
          </p:nvPr>
        </p:nvSpPr>
        <p:spPr>
          <a:xfrm>
            <a:off x="744538" y="265113"/>
            <a:ext cx="10798175" cy="741362"/>
          </a:xfrm>
          <a:ln/>
        </p:spPr>
        <p:txBody>
          <a:bodyPr vert="horz" wrap="square" lIns="91440" tIns="45720" rIns="91440" bIns="45720" anchor="ctr"/>
          <a:p>
            <a:pPr eaLnBrk="1" hangingPunct="1"/>
            <a:r>
              <a:rPr lang="zh-CN" altLang="en-US" dirty="0">
                <a:latin typeface="方正琥珀简体" pitchFamily="2" charset="-122"/>
              </a:rPr>
              <a:t>智慧微校平台的五大优势</a:t>
            </a:r>
            <a:endParaRPr lang="zh-CN" altLang="en-US" dirty="0">
              <a:latin typeface="方正琥珀简体"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2"/>
          <p:cNvSpPr txBox="1"/>
          <p:nvPr/>
        </p:nvSpPr>
        <p:spPr>
          <a:xfrm>
            <a:off x="1235075" y="4899025"/>
            <a:ext cx="9182100" cy="36512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zh-CN" sz="1800" dirty="0">
              <a:solidFill>
                <a:schemeClr val="tx1"/>
              </a:solidFill>
              <a:latin typeface="Arial" panose="020B0604020202020204" pitchFamily="34" charset="0"/>
              <a:ea typeface="宋体" panose="02010600030101010101" pitchFamily="2" charset="-122"/>
            </a:endParaRPr>
          </a:p>
        </p:txBody>
      </p:sp>
      <p:sp>
        <p:nvSpPr>
          <p:cNvPr id="24579" name="Oval 3"/>
          <p:cNvSpPr/>
          <p:nvPr/>
        </p:nvSpPr>
        <p:spPr>
          <a:xfrm>
            <a:off x="4675188" y="1470025"/>
            <a:ext cx="1117600" cy="1117600"/>
          </a:xfrm>
          <a:prstGeom prst="ellipse">
            <a:avLst/>
          </a:prstGeom>
          <a:solidFill>
            <a:srgbClr val="FF6600"/>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80" name="Oval 4"/>
          <p:cNvSpPr/>
          <p:nvPr/>
        </p:nvSpPr>
        <p:spPr>
          <a:xfrm>
            <a:off x="984250" y="1482725"/>
            <a:ext cx="1117600" cy="1117600"/>
          </a:xfrm>
          <a:prstGeom prst="ellipse">
            <a:avLst/>
          </a:prstGeom>
          <a:solidFill>
            <a:srgbClr val="33CCCC"/>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81" name="Oval 5"/>
          <p:cNvSpPr/>
          <p:nvPr/>
        </p:nvSpPr>
        <p:spPr>
          <a:xfrm>
            <a:off x="6494463" y="1512888"/>
            <a:ext cx="1116012" cy="1116012"/>
          </a:xfrm>
          <a:prstGeom prst="ellipse">
            <a:avLst/>
          </a:prstGeom>
          <a:solidFill>
            <a:srgbClr val="CC99FF"/>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82" name="Oval 6"/>
          <p:cNvSpPr/>
          <p:nvPr/>
        </p:nvSpPr>
        <p:spPr>
          <a:xfrm>
            <a:off x="2865438" y="1490663"/>
            <a:ext cx="1116012" cy="1117600"/>
          </a:xfrm>
          <a:prstGeom prst="ellipse">
            <a:avLst/>
          </a:prstGeom>
          <a:solidFill>
            <a:srgbClr val="FFCC99"/>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83" name="Oval 7"/>
          <p:cNvSpPr/>
          <p:nvPr/>
        </p:nvSpPr>
        <p:spPr>
          <a:xfrm>
            <a:off x="962025" y="4862513"/>
            <a:ext cx="1116013" cy="1116012"/>
          </a:xfrm>
          <a:prstGeom prst="ellipse">
            <a:avLst/>
          </a:prstGeom>
          <a:solidFill>
            <a:srgbClr val="CCFFFF"/>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84" name="Oval 8"/>
          <p:cNvSpPr/>
          <p:nvPr/>
        </p:nvSpPr>
        <p:spPr>
          <a:xfrm>
            <a:off x="4597400" y="4886325"/>
            <a:ext cx="1117600" cy="1117600"/>
          </a:xfrm>
          <a:prstGeom prst="ellipse">
            <a:avLst/>
          </a:prstGeom>
          <a:solidFill>
            <a:srgbClr val="CCFFCC"/>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85" name="Oval 9"/>
          <p:cNvSpPr/>
          <p:nvPr/>
        </p:nvSpPr>
        <p:spPr>
          <a:xfrm>
            <a:off x="6372225" y="4883150"/>
            <a:ext cx="1117600" cy="1117600"/>
          </a:xfrm>
          <a:prstGeom prst="ellipse">
            <a:avLst/>
          </a:prstGeom>
          <a:solidFill>
            <a:srgbClr val="FFFF00"/>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86" name="Oval 10"/>
          <p:cNvSpPr/>
          <p:nvPr/>
        </p:nvSpPr>
        <p:spPr>
          <a:xfrm>
            <a:off x="2797175" y="4875213"/>
            <a:ext cx="1117600" cy="1116012"/>
          </a:xfrm>
          <a:prstGeom prst="ellipse">
            <a:avLst/>
          </a:prstGeom>
          <a:solidFill>
            <a:srgbClr val="CCECFF"/>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87" name="Text Box 11"/>
          <p:cNvSpPr txBox="1"/>
          <p:nvPr/>
        </p:nvSpPr>
        <p:spPr>
          <a:xfrm>
            <a:off x="977900" y="1912938"/>
            <a:ext cx="1041400" cy="336550"/>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Arial" panose="020B0604020202020204" pitchFamily="34" charset="0"/>
                <a:ea typeface="宋体" panose="02010600030101010101" pitchFamily="2" charset="-122"/>
              </a:rPr>
              <a:t> 学校简介</a:t>
            </a:r>
            <a:endParaRPr lang="zh-CN" altLang="en-US" sz="1600" b="1" dirty="0">
              <a:solidFill>
                <a:schemeClr val="tx1"/>
              </a:solidFill>
              <a:latin typeface="Arial" panose="020B0604020202020204" pitchFamily="34" charset="0"/>
              <a:ea typeface="宋体" panose="02010600030101010101" pitchFamily="2" charset="-122"/>
            </a:endParaRPr>
          </a:p>
        </p:txBody>
      </p:sp>
      <p:sp>
        <p:nvSpPr>
          <p:cNvPr id="24588" name="Text Box 12"/>
          <p:cNvSpPr txBox="1"/>
          <p:nvPr/>
        </p:nvSpPr>
        <p:spPr>
          <a:xfrm>
            <a:off x="2903538" y="1892300"/>
            <a:ext cx="1041400" cy="334963"/>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Arial" panose="020B0604020202020204" pitchFamily="34" charset="0"/>
                <a:ea typeface="宋体" panose="02010600030101010101" pitchFamily="2" charset="-122"/>
              </a:rPr>
              <a:t> 每日作业</a:t>
            </a:r>
            <a:endParaRPr lang="zh-CN" altLang="en-US" sz="1600" b="1" dirty="0">
              <a:solidFill>
                <a:schemeClr val="tx1"/>
              </a:solidFill>
              <a:latin typeface="Arial" panose="020B0604020202020204" pitchFamily="34" charset="0"/>
              <a:ea typeface="宋体" panose="02010600030101010101" pitchFamily="2" charset="-122"/>
            </a:endParaRPr>
          </a:p>
        </p:txBody>
      </p:sp>
      <p:sp>
        <p:nvSpPr>
          <p:cNvPr id="24589" name="Text Box 13"/>
          <p:cNvSpPr txBox="1"/>
          <p:nvPr/>
        </p:nvSpPr>
        <p:spPr>
          <a:xfrm>
            <a:off x="4694238" y="1909763"/>
            <a:ext cx="1041400" cy="334962"/>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Arial" panose="020B0604020202020204" pitchFamily="34" charset="0"/>
                <a:ea typeface="宋体" panose="02010600030101010101" pitchFamily="2" charset="-122"/>
              </a:rPr>
              <a:t> 学生评价</a:t>
            </a:r>
            <a:endParaRPr lang="zh-CN" altLang="en-US" sz="1600" b="1" dirty="0">
              <a:solidFill>
                <a:schemeClr val="tx1"/>
              </a:solidFill>
              <a:latin typeface="Arial" panose="020B0604020202020204" pitchFamily="34" charset="0"/>
              <a:ea typeface="宋体" panose="02010600030101010101" pitchFamily="2" charset="-122"/>
            </a:endParaRPr>
          </a:p>
        </p:txBody>
      </p:sp>
      <p:sp>
        <p:nvSpPr>
          <p:cNvPr id="24590" name="Text Box 14"/>
          <p:cNvSpPr txBox="1"/>
          <p:nvPr/>
        </p:nvSpPr>
        <p:spPr>
          <a:xfrm>
            <a:off x="6554788" y="1943100"/>
            <a:ext cx="895350" cy="334963"/>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Arial" panose="020B0604020202020204" pitchFamily="34" charset="0"/>
                <a:ea typeface="宋体" panose="02010600030101010101" pitchFamily="2" charset="-122"/>
              </a:rPr>
              <a:t> 课程表</a:t>
            </a:r>
            <a:endParaRPr lang="zh-CN" altLang="en-US" sz="1600" b="1" dirty="0">
              <a:solidFill>
                <a:schemeClr val="tx1"/>
              </a:solidFill>
              <a:latin typeface="Arial" panose="020B0604020202020204" pitchFamily="34" charset="0"/>
              <a:ea typeface="宋体" panose="02010600030101010101" pitchFamily="2" charset="-122"/>
            </a:endParaRPr>
          </a:p>
        </p:txBody>
      </p:sp>
      <p:sp>
        <p:nvSpPr>
          <p:cNvPr id="24591" name="Text Box 15"/>
          <p:cNvSpPr txBox="1"/>
          <p:nvPr/>
        </p:nvSpPr>
        <p:spPr>
          <a:xfrm>
            <a:off x="1011238" y="5229225"/>
            <a:ext cx="1069975" cy="334963"/>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Arial" panose="020B0604020202020204" pitchFamily="34" charset="0"/>
                <a:ea typeface="宋体" panose="02010600030101010101" pitchFamily="2" charset="-122"/>
              </a:rPr>
              <a:t> 请假管理</a:t>
            </a:r>
            <a:endParaRPr lang="zh-CN" altLang="en-US" sz="1600" b="1" dirty="0">
              <a:solidFill>
                <a:schemeClr val="tx1"/>
              </a:solidFill>
              <a:latin typeface="Arial" panose="020B0604020202020204" pitchFamily="34" charset="0"/>
              <a:ea typeface="宋体" panose="02010600030101010101" pitchFamily="2" charset="-122"/>
            </a:endParaRPr>
          </a:p>
        </p:txBody>
      </p:sp>
      <p:sp>
        <p:nvSpPr>
          <p:cNvPr id="24592" name="Text Box 16"/>
          <p:cNvSpPr txBox="1"/>
          <p:nvPr/>
        </p:nvSpPr>
        <p:spPr>
          <a:xfrm>
            <a:off x="2822575" y="5229225"/>
            <a:ext cx="1041400" cy="334963"/>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Arial" panose="020B0604020202020204" pitchFamily="34" charset="0"/>
                <a:ea typeface="宋体" panose="02010600030101010101" pitchFamily="2" charset="-122"/>
              </a:rPr>
              <a:t> 班级动态</a:t>
            </a:r>
            <a:endParaRPr lang="zh-CN" altLang="en-US" sz="1600" b="1" dirty="0">
              <a:solidFill>
                <a:schemeClr val="tx1"/>
              </a:solidFill>
              <a:latin typeface="Arial" panose="020B0604020202020204" pitchFamily="34" charset="0"/>
              <a:ea typeface="宋体" panose="02010600030101010101" pitchFamily="2" charset="-122"/>
            </a:endParaRPr>
          </a:p>
        </p:txBody>
      </p:sp>
      <p:sp>
        <p:nvSpPr>
          <p:cNvPr id="24593" name="Text Box 17"/>
          <p:cNvSpPr txBox="1"/>
          <p:nvPr/>
        </p:nvSpPr>
        <p:spPr>
          <a:xfrm>
            <a:off x="4611688" y="5237163"/>
            <a:ext cx="1041400" cy="334962"/>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Arial" panose="020B0604020202020204" pitchFamily="34" charset="0"/>
                <a:ea typeface="宋体" panose="02010600030101010101" pitchFamily="2" charset="-122"/>
              </a:rPr>
              <a:t> 通知管理</a:t>
            </a:r>
            <a:endParaRPr lang="zh-CN" altLang="en-US" sz="1600" b="1" dirty="0">
              <a:solidFill>
                <a:schemeClr val="tx1"/>
              </a:solidFill>
              <a:latin typeface="Arial" panose="020B0604020202020204" pitchFamily="34" charset="0"/>
              <a:ea typeface="宋体" panose="02010600030101010101" pitchFamily="2" charset="-122"/>
            </a:endParaRPr>
          </a:p>
        </p:txBody>
      </p:sp>
      <p:sp>
        <p:nvSpPr>
          <p:cNvPr id="24594" name="Text Box 18"/>
          <p:cNvSpPr txBox="1"/>
          <p:nvPr/>
        </p:nvSpPr>
        <p:spPr>
          <a:xfrm>
            <a:off x="6484938" y="5243513"/>
            <a:ext cx="838200" cy="336550"/>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Arial" panose="020B0604020202020204" pitchFamily="34" charset="0"/>
                <a:ea typeface="宋体" panose="02010600030101010101" pitchFamily="2" charset="-122"/>
              </a:rPr>
              <a:t> 通信录</a:t>
            </a:r>
            <a:endParaRPr lang="zh-CN" altLang="en-US" sz="1600" b="1" dirty="0">
              <a:solidFill>
                <a:schemeClr val="tx1"/>
              </a:solidFill>
              <a:latin typeface="Arial" panose="020B0604020202020204" pitchFamily="34" charset="0"/>
              <a:ea typeface="宋体" panose="02010600030101010101" pitchFamily="2" charset="-122"/>
            </a:endParaRPr>
          </a:p>
        </p:txBody>
      </p:sp>
      <p:sp>
        <p:nvSpPr>
          <p:cNvPr id="24595" name="Oval 19"/>
          <p:cNvSpPr/>
          <p:nvPr/>
        </p:nvSpPr>
        <p:spPr>
          <a:xfrm>
            <a:off x="3794125" y="3179763"/>
            <a:ext cx="1116013" cy="1117600"/>
          </a:xfrm>
          <a:prstGeom prst="ellipse">
            <a:avLst/>
          </a:prstGeom>
          <a:solidFill>
            <a:srgbClr val="00FF00"/>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96" name="Oval 20"/>
          <p:cNvSpPr/>
          <p:nvPr/>
        </p:nvSpPr>
        <p:spPr>
          <a:xfrm>
            <a:off x="1817688" y="3179763"/>
            <a:ext cx="1117600" cy="1117600"/>
          </a:xfrm>
          <a:prstGeom prst="ellipse">
            <a:avLst/>
          </a:prstGeom>
          <a:solidFill>
            <a:srgbClr val="FF99CC"/>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97" name="Oval 21"/>
          <p:cNvSpPr/>
          <p:nvPr/>
        </p:nvSpPr>
        <p:spPr>
          <a:xfrm>
            <a:off x="5799138" y="3236913"/>
            <a:ext cx="1117600" cy="1116012"/>
          </a:xfrm>
          <a:prstGeom prst="ellipse">
            <a:avLst/>
          </a:prstGeom>
          <a:solidFill>
            <a:srgbClr val="99CCFF"/>
          </a:solidFill>
          <a:ln w="9525" cap="flat" cmpd="sng">
            <a:solidFill>
              <a:schemeClr val="tx1"/>
            </a:solidFill>
            <a:prstDash val="solid"/>
            <a:headEnd type="none" w="med" len="med"/>
            <a:tailEnd type="none" w="med" len="med"/>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98" name="Text Box 22"/>
          <p:cNvSpPr txBox="1"/>
          <p:nvPr/>
        </p:nvSpPr>
        <p:spPr>
          <a:xfrm>
            <a:off x="1820863" y="3557588"/>
            <a:ext cx="1066800" cy="334962"/>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Arial" panose="020B0604020202020204" pitchFamily="34" charset="0"/>
                <a:ea typeface="宋体" panose="02010600030101010101" pitchFamily="2" charset="-122"/>
              </a:rPr>
              <a:t> 班级相册</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599" name="Text Box 23"/>
          <p:cNvSpPr txBox="1"/>
          <p:nvPr/>
        </p:nvSpPr>
        <p:spPr>
          <a:xfrm>
            <a:off x="3790950" y="3590925"/>
            <a:ext cx="1069975" cy="334963"/>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Arial" panose="020B0604020202020204" pitchFamily="34" charset="0"/>
                <a:ea typeface="宋体" panose="02010600030101010101" pitchFamily="2" charset="-122"/>
              </a:rPr>
              <a:t> 学生信息</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600" name="Text Box 24"/>
          <p:cNvSpPr txBox="1"/>
          <p:nvPr/>
        </p:nvSpPr>
        <p:spPr>
          <a:xfrm>
            <a:off x="5905500" y="3570288"/>
            <a:ext cx="1069975" cy="334962"/>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600" b="1" dirty="0">
                <a:solidFill>
                  <a:schemeClr val="tx1"/>
                </a:solidFill>
                <a:latin typeface="Arial" panose="020B0604020202020204" pitchFamily="34" charset="0"/>
                <a:ea typeface="宋体" panose="02010600030101010101" pitchFamily="2" charset="-122"/>
              </a:rPr>
              <a:t> 班级圈</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24601" name="Text Box 25"/>
          <p:cNvSpPr txBox="1"/>
          <p:nvPr/>
        </p:nvSpPr>
        <p:spPr>
          <a:xfrm>
            <a:off x="7697788" y="1266825"/>
            <a:ext cx="3775075" cy="5262563"/>
          </a:xfrm>
          <a:prstGeom prst="rect">
            <a:avLst/>
          </a:prstGeom>
          <a:noFill/>
          <a:ln w="9525">
            <a:noFill/>
          </a:ln>
        </p:spPr>
        <p:txBody>
          <a:bodyPr wrap="none">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nSpc>
                <a:spcPct val="100000"/>
              </a:lnSpc>
              <a:spcBef>
                <a:spcPct val="0"/>
              </a:spcBef>
              <a:buClr>
                <a:srgbClr val="000000"/>
              </a:buClr>
              <a:buFont typeface="Arial" panose="020B0604020202020204" pitchFamily="34" charset="0"/>
              <a:buNone/>
            </a:pPr>
            <a:r>
              <a:rPr lang="zh-CN" altLang="en-US" sz="1400" b="1" dirty="0">
                <a:solidFill>
                  <a:schemeClr val="tx1"/>
                </a:solidFill>
                <a:latin typeface="黑体" panose="02010600030101010101" pitchFamily="49" charset="-122"/>
                <a:ea typeface="黑体" panose="02010600030101010101" pitchFamily="49" charset="-122"/>
              </a:rPr>
              <a:t>1、班级相册</a:t>
            </a:r>
            <a:endParaRPr lang="zh-CN" altLang="en-US" sz="1400" b="1" dirty="0">
              <a:solidFill>
                <a:schemeClr val="tx1"/>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dirty="0">
                <a:solidFill>
                  <a:srgbClr val="009900"/>
                </a:solidFill>
                <a:latin typeface="黑体" panose="02010600030101010101" pitchFamily="49" charset="-122"/>
                <a:ea typeface="黑体" panose="02010600030101010101" pitchFamily="49" charset="-122"/>
              </a:rPr>
              <a:t>家长查看班级相册，教师可以在手机上直接上</a:t>
            </a:r>
            <a:endParaRPr lang="zh-CN" altLang="en-US" sz="1400" dirty="0">
              <a:solidFill>
                <a:srgbClr val="009900"/>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dirty="0">
                <a:solidFill>
                  <a:srgbClr val="009900"/>
                </a:solidFill>
                <a:latin typeface="黑体" panose="02010600030101010101" pitchFamily="49" charset="-122"/>
                <a:ea typeface="黑体" panose="02010600030101010101" pitchFamily="49" charset="-122"/>
              </a:rPr>
              <a:t>传班级照片。</a:t>
            </a:r>
            <a:endParaRPr lang="zh-CN" altLang="en-US" sz="1400" dirty="0">
              <a:solidFill>
                <a:srgbClr val="009900"/>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endParaRPr lang="zh-CN" altLang="en-US" sz="1400" dirty="0">
              <a:solidFill>
                <a:srgbClr val="0000FF"/>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b="1" dirty="0">
                <a:solidFill>
                  <a:schemeClr val="tx1"/>
                </a:solidFill>
                <a:latin typeface="黑体" panose="02010600030101010101" pitchFamily="49" charset="-122"/>
                <a:ea typeface="黑体" panose="02010600030101010101" pitchFamily="49" charset="-122"/>
              </a:rPr>
              <a:t>2、作业/布置和查询</a:t>
            </a:r>
            <a:endParaRPr lang="zh-CN" altLang="en-US" sz="1400" b="1" dirty="0">
              <a:solidFill>
                <a:schemeClr val="tx1"/>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dirty="0">
                <a:solidFill>
                  <a:srgbClr val="009900"/>
                </a:solidFill>
                <a:latin typeface="黑体" panose="02010600030101010101" pitchFamily="49" charset="-122"/>
                <a:ea typeface="黑体" panose="02010600030101010101" pitchFamily="49" charset="-122"/>
              </a:rPr>
              <a:t>在微信端老师可以直接布置作业，家长可以直</a:t>
            </a:r>
            <a:endParaRPr lang="zh-CN" altLang="en-US" sz="1400" dirty="0">
              <a:solidFill>
                <a:srgbClr val="009900"/>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dirty="0">
                <a:solidFill>
                  <a:srgbClr val="009900"/>
                </a:solidFill>
                <a:latin typeface="黑体" panose="02010600030101010101" pitchFamily="49" charset="-122"/>
                <a:ea typeface="黑体" panose="02010600030101010101" pitchFamily="49" charset="-122"/>
              </a:rPr>
              <a:t>接查询作业。</a:t>
            </a:r>
            <a:endParaRPr lang="zh-CN" altLang="en-US" sz="1400" dirty="0">
              <a:solidFill>
                <a:srgbClr val="009900"/>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endParaRPr lang="zh-CN" altLang="en-US" sz="1400" dirty="0">
              <a:solidFill>
                <a:srgbClr val="0000FF"/>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b="1" dirty="0">
                <a:solidFill>
                  <a:schemeClr val="tx1"/>
                </a:solidFill>
                <a:latin typeface="黑体" panose="02010600030101010101" pitchFamily="49" charset="-122"/>
                <a:ea typeface="黑体" panose="02010600030101010101" pitchFamily="49" charset="-122"/>
              </a:rPr>
              <a:t>3、成绩查询</a:t>
            </a:r>
            <a:endParaRPr lang="zh-CN" altLang="en-US" sz="1400" b="1" dirty="0">
              <a:solidFill>
                <a:schemeClr val="tx1"/>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dirty="0">
                <a:solidFill>
                  <a:srgbClr val="009900"/>
                </a:solidFill>
                <a:latin typeface="黑体" panose="02010600030101010101" pitchFamily="49" charset="-122"/>
                <a:ea typeface="黑体" panose="02010600030101010101" pitchFamily="49" charset="-122"/>
              </a:rPr>
              <a:t>在微信端家长可以根据科目查询孩子的成绩。</a:t>
            </a:r>
            <a:endParaRPr lang="zh-CN" altLang="en-US" sz="1400" dirty="0">
              <a:solidFill>
                <a:srgbClr val="009900"/>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endParaRPr lang="zh-CN" altLang="en-US" sz="1400" dirty="0">
              <a:solidFill>
                <a:srgbClr val="0000FF"/>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b="1" dirty="0">
                <a:solidFill>
                  <a:schemeClr val="tx1"/>
                </a:solidFill>
                <a:latin typeface="黑体" panose="02010600030101010101" pitchFamily="49" charset="-122"/>
                <a:ea typeface="黑体" panose="02010600030101010101" pitchFamily="49" charset="-122"/>
              </a:rPr>
              <a:t>4、学生评价</a:t>
            </a:r>
            <a:endParaRPr lang="zh-CN" altLang="en-US" sz="1400" b="1" dirty="0">
              <a:solidFill>
                <a:schemeClr val="tx1"/>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dirty="0">
                <a:solidFill>
                  <a:srgbClr val="009900"/>
                </a:solidFill>
                <a:latin typeface="黑体" panose="02010600030101010101" pitchFamily="49" charset="-122"/>
                <a:ea typeface="黑体" panose="02010600030101010101" pitchFamily="49" charset="-122"/>
              </a:rPr>
              <a:t>在微信端老师可以直接对学生进行评价，及时</a:t>
            </a:r>
            <a:endParaRPr lang="zh-CN" altLang="en-US" sz="1400" dirty="0">
              <a:solidFill>
                <a:srgbClr val="009900"/>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dirty="0">
                <a:solidFill>
                  <a:srgbClr val="009900"/>
                </a:solidFill>
                <a:latin typeface="黑体" panose="02010600030101010101" pitchFamily="49" charset="-122"/>
                <a:ea typeface="黑体" panose="02010600030101010101" pitchFamily="49" charset="-122"/>
              </a:rPr>
              <a:t>和家长沟通孩子最近的状态。</a:t>
            </a:r>
            <a:endParaRPr lang="zh-CN" altLang="en-US" sz="1400" dirty="0">
              <a:solidFill>
                <a:srgbClr val="009900"/>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endParaRPr lang="zh-CN" altLang="en-US" sz="1400" dirty="0">
              <a:solidFill>
                <a:srgbClr val="0000FF"/>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b="1" dirty="0">
                <a:solidFill>
                  <a:schemeClr val="tx1"/>
                </a:solidFill>
                <a:latin typeface="黑体" panose="02010600030101010101" pitchFamily="49" charset="-122"/>
                <a:ea typeface="黑体" panose="02010600030101010101" pitchFamily="49" charset="-122"/>
              </a:rPr>
              <a:t>5、课表查询</a:t>
            </a:r>
            <a:endParaRPr lang="zh-CN" altLang="en-US" sz="1400" b="1" dirty="0">
              <a:solidFill>
                <a:schemeClr val="tx1"/>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dirty="0">
                <a:solidFill>
                  <a:srgbClr val="009900"/>
                </a:solidFill>
                <a:latin typeface="黑体" panose="02010600030101010101" pitchFamily="49" charset="-122"/>
                <a:ea typeface="黑体" panose="02010600030101010101" pitchFamily="49" charset="-122"/>
              </a:rPr>
              <a:t>在微信端老师可以查看自己的课程安排，家长</a:t>
            </a:r>
            <a:endParaRPr lang="zh-CN" altLang="en-US" sz="1400" dirty="0">
              <a:solidFill>
                <a:srgbClr val="009900"/>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dirty="0">
                <a:solidFill>
                  <a:srgbClr val="009900"/>
                </a:solidFill>
                <a:latin typeface="黑体" panose="02010600030101010101" pitchFamily="49" charset="-122"/>
                <a:ea typeface="黑体" panose="02010600030101010101" pitchFamily="49" charset="-122"/>
              </a:rPr>
              <a:t>也可以查看自己孩子的课表，随时了解孩子学</a:t>
            </a:r>
            <a:endParaRPr lang="zh-CN" altLang="en-US" sz="1400" dirty="0">
              <a:solidFill>
                <a:srgbClr val="009900"/>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dirty="0">
                <a:solidFill>
                  <a:srgbClr val="009900"/>
                </a:solidFill>
                <a:latin typeface="黑体" panose="02010600030101010101" pitchFamily="49" charset="-122"/>
                <a:ea typeface="黑体" panose="02010600030101010101" pitchFamily="49" charset="-122"/>
              </a:rPr>
              <a:t>习动态。</a:t>
            </a:r>
            <a:endParaRPr lang="zh-CN" altLang="en-US" sz="1400" dirty="0">
              <a:solidFill>
                <a:srgbClr val="009900"/>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endParaRPr lang="zh-CN" altLang="en-US" sz="1400" dirty="0">
              <a:solidFill>
                <a:srgbClr val="0000FF"/>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b="1" dirty="0">
                <a:solidFill>
                  <a:schemeClr val="tx1"/>
                </a:solidFill>
                <a:latin typeface="黑体" panose="02010600030101010101" pitchFamily="49" charset="-122"/>
                <a:ea typeface="黑体" panose="02010600030101010101" pitchFamily="49" charset="-122"/>
              </a:rPr>
              <a:t>6、班级通讯录</a:t>
            </a:r>
            <a:endParaRPr lang="zh-CN" altLang="en-US" sz="1400" dirty="0">
              <a:solidFill>
                <a:schemeClr val="tx1"/>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r>
              <a:rPr lang="zh-CN" altLang="en-US" sz="1400" dirty="0">
                <a:solidFill>
                  <a:srgbClr val="009900"/>
                </a:solidFill>
                <a:latin typeface="黑体" panose="02010600030101010101" pitchFamily="49" charset="-122"/>
                <a:ea typeface="黑体" panose="02010600030101010101" pitchFamily="49" charset="-122"/>
              </a:rPr>
              <a:t>随时方便快捷的联系方式。</a:t>
            </a:r>
            <a:endParaRPr lang="zh-CN" altLang="en-US" sz="1400" dirty="0">
              <a:solidFill>
                <a:srgbClr val="009900"/>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endParaRPr lang="zh-CN" altLang="en-US" sz="1400" dirty="0">
              <a:solidFill>
                <a:srgbClr val="0000FF"/>
              </a:solidFill>
              <a:latin typeface="黑体" panose="02010600030101010101" pitchFamily="49" charset="-122"/>
              <a:ea typeface="黑体" panose="02010600030101010101" pitchFamily="49" charset="-122"/>
            </a:endParaRPr>
          </a:p>
          <a:p>
            <a:pPr marL="0" lvl="0" indent="0">
              <a:lnSpc>
                <a:spcPct val="100000"/>
              </a:lnSpc>
              <a:spcBef>
                <a:spcPct val="0"/>
              </a:spcBef>
              <a:buClr>
                <a:srgbClr val="000000"/>
              </a:buClr>
              <a:buFont typeface="Arial" panose="020B0604020202020204" pitchFamily="34" charset="0"/>
              <a:buNone/>
            </a:pPr>
            <a:endParaRPr lang="zh-CN" altLang="en-US" sz="1400" dirty="0">
              <a:solidFill>
                <a:srgbClr val="0000FF"/>
              </a:solidFill>
              <a:latin typeface="黑体" panose="02010600030101010101" pitchFamily="49" charset="-122"/>
              <a:ea typeface="黑体" panose="02010600030101010101" pitchFamily="49" charset="-122"/>
            </a:endParaRPr>
          </a:p>
        </p:txBody>
      </p:sp>
      <p:sp>
        <p:nvSpPr>
          <p:cNvPr id="24602" name="灯片编号占位符 3"/>
          <p:cNvSpPr txBox="1">
            <a:spLocks noGrp="1"/>
          </p:cNvSpPr>
          <p:nvPr/>
        </p:nvSpPr>
        <p:spPr>
          <a:xfrm>
            <a:off x="8612188" y="6330950"/>
            <a:ext cx="2741612" cy="365125"/>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r" eaLnBrk="1" hangingPunct="1">
              <a:lnSpc>
                <a:spcPct val="100000"/>
              </a:lnSpc>
              <a:spcBef>
                <a:spcPct val="0"/>
              </a:spcBef>
              <a:buClr>
                <a:srgbClr val="000000"/>
              </a:buClr>
              <a:buFont typeface="Arial" panose="020B0604020202020204" pitchFamily="34" charset="0"/>
              <a:buNone/>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24603" name="Rectangle 29"/>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华文琥珀" pitchFamily="2" charset="-122"/>
                <a:ea typeface="微软雅黑" pitchFamily="34" charset="-122"/>
              </a:rPr>
              <a:t>智慧微校门户展示</a:t>
            </a:r>
            <a:endParaRPr lang="zh-CN" altLang="en-US" sz="2800" b="1" dirty="0">
              <a:solidFill>
                <a:schemeClr val="accent1"/>
              </a:solidFill>
              <a:latin typeface="华文琥珀" pitchFamily="2" charset="-122"/>
              <a:ea typeface="微软雅黑"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609600" y="190500"/>
            <a:ext cx="10672763" cy="719138"/>
          </a:xfrm>
          <a:ln/>
        </p:spPr>
        <p:txBody>
          <a:bodyPr vert="horz" wrap="square" lIns="91440" tIns="45720" rIns="91440" bIns="45720" anchor="ctr"/>
          <a:p>
            <a:pPr eaLnBrk="1" hangingPunct="1"/>
            <a:br>
              <a:rPr lang="zh-CN" altLang="en-US" dirty="0">
                <a:solidFill>
                  <a:schemeClr val="tx1"/>
                </a:solidFill>
                <a:latin typeface="微软雅黑" pitchFamily="34" charset="-122"/>
                <a:sym typeface="微软雅黑" pitchFamily="34" charset="-122"/>
              </a:rPr>
            </a:br>
            <a:endParaRPr lang="zh-CN" altLang="en-US" dirty="0">
              <a:solidFill>
                <a:schemeClr val="tx1"/>
              </a:solidFill>
              <a:latin typeface="微软雅黑" pitchFamily="34" charset="-122"/>
              <a:sym typeface="微软雅黑" pitchFamily="34" charset="-122"/>
            </a:endParaRPr>
          </a:p>
        </p:txBody>
      </p:sp>
      <p:pic>
        <p:nvPicPr>
          <p:cNvPr id="25603" name="Picture 4" descr="00"/>
          <p:cNvPicPr>
            <a:picLocks noChangeAspect="1"/>
          </p:cNvPicPr>
          <p:nvPr/>
        </p:nvPicPr>
        <p:blipFill>
          <a:blip r:embed="rId1"/>
          <a:stretch>
            <a:fillRect/>
          </a:stretch>
        </p:blipFill>
        <p:spPr>
          <a:xfrm>
            <a:off x="1833563" y="1490663"/>
            <a:ext cx="855662" cy="752475"/>
          </a:xfrm>
          <a:prstGeom prst="rect">
            <a:avLst/>
          </a:prstGeom>
          <a:noFill/>
          <a:ln w="9525">
            <a:noFill/>
          </a:ln>
        </p:spPr>
      </p:pic>
      <p:sp>
        <p:nvSpPr>
          <p:cNvPr id="25604" name="Text Box 5"/>
          <p:cNvSpPr txBox="1"/>
          <p:nvPr/>
        </p:nvSpPr>
        <p:spPr>
          <a:xfrm>
            <a:off x="1525588" y="2271713"/>
            <a:ext cx="1489075" cy="277812"/>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rPr>
              <a:t>随时互动</a:t>
            </a:r>
            <a:endParaRPr lang="zh-CN" altLang="en-US" sz="1200" b="1" dirty="0">
              <a:solidFill>
                <a:schemeClr val="tx1"/>
              </a:solidFill>
              <a:latin typeface="黑体" panose="02010600030101010101" pitchFamily="49" charset="-122"/>
              <a:ea typeface="黑体" panose="02010600030101010101" pitchFamily="49" charset="-122"/>
            </a:endParaRPr>
          </a:p>
        </p:txBody>
      </p:sp>
      <p:sp>
        <p:nvSpPr>
          <p:cNvPr id="25605" name="Text Box 6"/>
          <p:cNvSpPr txBox="1"/>
          <p:nvPr/>
        </p:nvSpPr>
        <p:spPr>
          <a:xfrm>
            <a:off x="1084263" y="2654300"/>
            <a:ext cx="2444750" cy="646113"/>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rPr>
              <a:t>老师可以随时随地和学生的家长进行互动，美好的瞬间只在弹指间；家长可以随时了解孩子状况。</a:t>
            </a:r>
            <a:endPar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endParaRPr>
          </a:p>
        </p:txBody>
      </p:sp>
      <p:sp>
        <p:nvSpPr>
          <p:cNvPr id="25606" name="Line 7"/>
          <p:cNvSpPr/>
          <p:nvPr/>
        </p:nvSpPr>
        <p:spPr>
          <a:xfrm>
            <a:off x="3894138" y="1490663"/>
            <a:ext cx="1587" cy="2011362"/>
          </a:xfrm>
          <a:prstGeom prst="line">
            <a:avLst/>
          </a:prstGeom>
          <a:ln w="9525" cap="flat" cmpd="sng">
            <a:solidFill>
              <a:schemeClr val="bg2"/>
            </a:solidFill>
            <a:prstDash val="solid"/>
            <a:headEnd type="none" w="med" len="med"/>
            <a:tailEnd type="none" w="med" len="med"/>
          </a:ln>
        </p:spPr>
      </p:sp>
      <p:sp>
        <p:nvSpPr>
          <p:cNvPr id="25607" name="Line 8"/>
          <p:cNvSpPr/>
          <p:nvPr/>
        </p:nvSpPr>
        <p:spPr>
          <a:xfrm>
            <a:off x="3895725" y="3644900"/>
            <a:ext cx="0" cy="2011363"/>
          </a:xfrm>
          <a:prstGeom prst="line">
            <a:avLst/>
          </a:prstGeom>
          <a:ln w="9525" cap="flat" cmpd="sng">
            <a:solidFill>
              <a:schemeClr val="bg2"/>
            </a:solidFill>
            <a:prstDash val="solid"/>
            <a:headEnd type="none" w="med" len="med"/>
            <a:tailEnd type="none" w="med" len="med"/>
          </a:ln>
        </p:spPr>
      </p:sp>
      <p:grpSp>
        <p:nvGrpSpPr>
          <p:cNvPr id="25608" name="组合 34"/>
          <p:cNvGrpSpPr/>
          <p:nvPr/>
        </p:nvGrpSpPr>
        <p:grpSpPr>
          <a:xfrm>
            <a:off x="4916488" y="4906963"/>
            <a:ext cx="2493962" cy="1031875"/>
            <a:chOff x="69075" y="0"/>
            <a:chExt cx="2710219" cy="1478345"/>
          </a:xfrm>
        </p:grpSpPr>
        <p:sp>
          <p:nvSpPr>
            <p:cNvPr id="25636" name="TextBox 36"/>
            <p:cNvSpPr/>
            <p:nvPr/>
          </p:nvSpPr>
          <p:spPr>
            <a:xfrm>
              <a:off x="762001" y="0"/>
              <a:ext cx="1295399" cy="528853"/>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zh-CN" sz="1800" dirty="0">
                <a:solidFill>
                  <a:schemeClr val="tx1"/>
                </a:solidFill>
                <a:latin typeface="黑体" panose="02010600030101010101" pitchFamily="49" charset="-122"/>
                <a:ea typeface="黑体" panose="02010600030101010101" pitchFamily="49" charset="-122"/>
              </a:endParaRPr>
            </a:p>
          </p:txBody>
        </p:sp>
        <p:sp>
          <p:nvSpPr>
            <p:cNvPr id="25637" name="TextBox 37"/>
            <p:cNvSpPr/>
            <p:nvPr/>
          </p:nvSpPr>
          <p:spPr>
            <a:xfrm>
              <a:off x="69075" y="508782"/>
              <a:ext cx="2710219" cy="969563"/>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rPr>
                <a:t>学校的一条通知，可以通过学生的班级进行灵活控制，实现精准消息群发，直指目标群体</a:t>
              </a:r>
              <a:r>
                <a:rPr lang="zh-CN" altLang="en-US" sz="1400" dirty="0">
                  <a:solidFill>
                    <a:schemeClr val="tx1"/>
                  </a:solidFill>
                  <a:latin typeface="黑体" panose="02010600030101010101" pitchFamily="49" charset="-122"/>
                  <a:ea typeface="黑体" panose="02010600030101010101" pitchFamily="49" charset="-122"/>
                  <a:sym typeface="微软雅黑" pitchFamily="34" charset="-122"/>
                </a:rPr>
                <a:t>。</a:t>
              </a:r>
              <a:endParaRPr lang="zh-CN" altLang="en-US" sz="1400" dirty="0">
                <a:solidFill>
                  <a:schemeClr val="tx1"/>
                </a:solidFill>
                <a:latin typeface="黑体" panose="02010600030101010101" pitchFamily="49" charset="-122"/>
                <a:ea typeface="黑体" panose="02010600030101010101" pitchFamily="49" charset="-122"/>
                <a:sym typeface="微软雅黑" pitchFamily="34" charset="-122"/>
              </a:endParaRPr>
            </a:p>
          </p:txBody>
        </p:sp>
      </p:grpSp>
      <p:pic>
        <p:nvPicPr>
          <p:cNvPr id="25609" name="图片 22"/>
          <p:cNvPicPr>
            <a:picLocks noChangeAspect="1"/>
          </p:cNvPicPr>
          <p:nvPr/>
        </p:nvPicPr>
        <p:blipFill>
          <a:blip r:embed="rId2"/>
          <a:stretch>
            <a:fillRect/>
          </a:stretch>
        </p:blipFill>
        <p:spPr>
          <a:xfrm>
            <a:off x="5772150" y="3775075"/>
            <a:ext cx="889000" cy="806450"/>
          </a:xfrm>
          <a:prstGeom prst="rect">
            <a:avLst/>
          </a:prstGeom>
          <a:solidFill>
            <a:srgbClr val="EDEDED"/>
          </a:solidFill>
          <a:ln w="9525">
            <a:noFill/>
          </a:ln>
        </p:spPr>
      </p:pic>
      <p:sp>
        <p:nvSpPr>
          <p:cNvPr id="25610" name="Text Box 13"/>
          <p:cNvSpPr txBox="1"/>
          <p:nvPr/>
        </p:nvSpPr>
        <p:spPr>
          <a:xfrm>
            <a:off x="5621338" y="4652963"/>
            <a:ext cx="1196975" cy="274637"/>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sym typeface="Arial" panose="020B0604020202020204" pitchFamily="34" charset="0"/>
              </a:rPr>
              <a:t>群发</a:t>
            </a:r>
            <a:endParaRPr lang="zh-CN" altLang="en-US" sz="1200" b="1"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25611" name="Line 14"/>
          <p:cNvSpPr/>
          <p:nvPr/>
        </p:nvSpPr>
        <p:spPr>
          <a:xfrm>
            <a:off x="7916863" y="1484313"/>
            <a:ext cx="3175" cy="2011362"/>
          </a:xfrm>
          <a:prstGeom prst="line">
            <a:avLst/>
          </a:prstGeom>
          <a:ln w="9525" cap="flat" cmpd="sng">
            <a:solidFill>
              <a:schemeClr val="bg2"/>
            </a:solidFill>
            <a:prstDash val="solid"/>
            <a:headEnd type="none" w="med" len="med"/>
            <a:tailEnd type="none" w="med" len="med"/>
          </a:ln>
        </p:spPr>
      </p:sp>
      <p:sp>
        <p:nvSpPr>
          <p:cNvPr id="25612" name="Line 15"/>
          <p:cNvSpPr/>
          <p:nvPr/>
        </p:nvSpPr>
        <p:spPr>
          <a:xfrm>
            <a:off x="7916863" y="3627438"/>
            <a:ext cx="0" cy="2011362"/>
          </a:xfrm>
          <a:prstGeom prst="line">
            <a:avLst/>
          </a:prstGeom>
          <a:ln w="9525" cap="flat" cmpd="sng">
            <a:solidFill>
              <a:schemeClr val="bg2"/>
            </a:solidFill>
            <a:prstDash val="solid"/>
            <a:headEnd type="none" w="med" len="med"/>
            <a:tailEnd type="none" w="med" len="med"/>
          </a:ln>
        </p:spPr>
      </p:sp>
      <p:pic>
        <p:nvPicPr>
          <p:cNvPr id="25613" name="Picture 11"/>
          <p:cNvPicPr>
            <a:picLocks noChangeAspect="1"/>
          </p:cNvPicPr>
          <p:nvPr/>
        </p:nvPicPr>
        <p:blipFill>
          <a:blip r:embed="rId3"/>
          <a:stretch>
            <a:fillRect/>
          </a:stretch>
        </p:blipFill>
        <p:spPr>
          <a:xfrm>
            <a:off x="10655300" y="808038"/>
            <a:ext cx="1443038" cy="938212"/>
          </a:xfrm>
          <a:prstGeom prst="rect">
            <a:avLst/>
          </a:prstGeom>
          <a:noFill/>
          <a:ln w="9525">
            <a:noFill/>
          </a:ln>
        </p:spPr>
      </p:pic>
      <p:pic>
        <p:nvPicPr>
          <p:cNvPr id="25614" name="图片 23"/>
          <p:cNvPicPr>
            <a:picLocks noChangeAspect="1"/>
          </p:cNvPicPr>
          <p:nvPr/>
        </p:nvPicPr>
        <p:blipFill>
          <a:blip r:embed="rId4"/>
          <a:stretch>
            <a:fillRect/>
          </a:stretch>
        </p:blipFill>
        <p:spPr>
          <a:xfrm>
            <a:off x="9266238" y="3806825"/>
            <a:ext cx="892175" cy="787400"/>
          </a:xfrm>
          <a:prstGeom prst="rect">
            <a:avLst/>
          </a:prstGeom>
          <a:solidFill>
            <a:srgbClr val="EDEDED"/>
          </a:solidFill>
          <a:ln w="9525">
            <a:noFill/>
          </a:ln>
        </p:spPr>
      </p:pic>
      <p:sp>
        <p:nvSpPr>
          <p:cNvPr id="25615" name="Text Box 18"/>
          <p:cNvSpPr txBox="1"/>
          <p:nvPr/>
        </p:nvSpPr>
        <p:spPr>
          <a:xfrm>
            <a:off x="8636000" y="4652963"/>
            <a:ext cx="2111375" cy="27622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rPr>
              <a:t>丰富多彩的交互内容</a:t>
            </a:r>
            <a:endPar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endParaRPr>
          </a:p>
        </p:txBody>
      </p:sp>
      <p:sp>
        <p:nvSpPr>
          <p:cNvPr id="25616" name="Text Box 19"/>
          <p:cNvSpPr txBox="1"/>
          <p:nvPr/>
        </p:nvSpPr>
        <p:spPr>
          <a:xfrm>
            <a:off x="8507413" y="5276850"/>
            <a:ext cx="2717800" cy="46037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rPr>
              <a:t>围绕学生学习、生活的方方面面，精心设计，倾力打造交互平台。</a:t>
            </a:r>
            <a:endPar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endParaRPr>
          </a:p>
        </p:txBody>
      </p:sp>
      <p:grpSp>
        <p:nvGrpSpPr>
          <p:cNvPr id="25617" name="组合 9215"/>
          <p:cNvGrpSpPr/>
          <p:nvPr/>
        </p:nvGrpSpPr>
        <p:grpSpPr>
          <a:xfrm>
            <a:off x="479425" y="3806825"/>
            <a:ext cx="3546475" cy="1641475"/>
            <a:chOff x="0" y="0"/>
            <a:chExt cx="2662237" cy="1327618"/>
          </a:xfrm>
        </p:grpSpPr>
        <p:grpSp>
          <p:nvGrpSpPr>
            <p:cNvPr id="25632" name="组合 24"/>
            <p:cNvGrpSpPr/>
            <p:nvPr/>
          </p:nvGrpSpPr>
          <p:grpSpPr>
            <a:xfrm>
              <a:off x="0" y="790188"/>
              <a:ext cx="2662237" cy="537430"/>
              <a:chOff x="0" y="0"/>
              <a:chExt cx="2662237" cy="537430"/>
            </a:xfrm>
          </p:grpSpPr>
          <p:sp>
            <p:nvSpPr>
              <p:cNvPr id="25634" name="TextBox 26"/>
              <p:cNvSpPr/>
              <p:nvPr/>
            </p:nvSpPr>
            <p:spPr>
              <a:xfrm>
                <a:off x="762001" y="0"/>
                <a:ext cx="1295399" cy="277312"/>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zh-CN" sz="1200" b="1"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25635" name="TextBox 27"/>
              <p:cNvSpPr/>
              <p:nvPr/>
            </p:nvSpPr>
            <p:spPr>
              <a:xfrm>
                <a:off x="0" y="229305"/>
                <a:ext cx="2662237" cy="30812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zh-CN" sz="1400" dirty="0">
                  <a:solidFill>
                    <a:schemeClr val="tx1"/>
                  </a:solidFill>
                  <a:latin typeface="黑体" panose="02010600030101010101" pitchFamily="49" charset="-122"/>
                  <a:ea typeface="黑体" panose="02010600030101010101" pitchFamily="49" charset="-122"/>
                  <a:sym typeface="微软雅黑" pitchFamily="34" charset="-122"/>
                </a:endParaRPr>
              </a:p>
            </p:txBody>
          </p:sp>
        </p:grpSp>
        <p:pic>
          <p:nvPicPr>
            <p:cNvPr id="25633" name="图片 21"/>
            <p:cNvPicPr>
              <a:picLocks noChangeAspect="1"/>
            </p:cNvPicPr>
            <p:nvPr/>
          </p:nvPicPr>
          <p:blipFill>
            <a:blip r:embed="rId5"/>
            <a:stretch>
              <a:fillRect/>
            </a:stretch>
          </p:blipFill>
          <p:spPr>
            <a:xfrm>
              <a:off x="995843" y="0"/>
              <a:ext cx="666750" cy="666750"/>
            </a:xfrm>
            <a:prstGeom prst="rect">
              <a:avLst/>
            </a:prstGeom>
            <a:solidFill>
              <a:srgbClr val="EDEDED"/>
            </a:solidFill>
            <a:ln w="9525">
              <a:noFill/>
            </a:ln>
          </p:spPr>
        </p:pic>
      </p:grpSp>
      <p:sp>
        <p:nvSpPr>
          <p:cNvPr id="25618" name="Text Box 25"/>
          <p:cNvSpPr txBox="1"/>
          <p:nvPr/>
        </p:nvSpPr>
        <p:spPr>
          <a:xfrm>
            <a:off x="1398588" y="4625975"/>
            <a:ext cx="1727200" cy="274638"/>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sym typeface="Arial" panose="020B0604020202020204" pitchFamily="34" charset="0"/>
              </a:rPr>
              <a:t>更简单的操作</a:t>
            </a:r>
            <a:endParaRPr lang="zh-CN" altLang="en-US" sz="1200" b="1"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25619" name="Text Box 26"/>
          <p:cNvSpPr txBox="1"/>
          <p:nvPr/>
        </p:nvSpPr>
        <p:spPr>
          <a:xfrm>
            <a:off x="1041400" y="5246688"/>
            <a:ext cx="2441575" cy="676275"/>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rPr>
              <a:t>老师发送一条学生的照片，只需拿起手机</a:t>
            </a:r>
            <a:r>
              <a:rPr lang="en-US" altLang="zh-CN" sz="1200" b="1" dirty="0">
                <a:solidFill>
                  <a:schemeClr val="tx1"/>
                </a:solidFill>
                <a:latin typeface="黑体" panose="02010600030101010101" pitchFamily="49" charset="-122"/>
                <a:ea typeface="黑体" panose="02010600030101010101" pitchFamily="49" charset="-122"/>
                <a:sym typeface="微软雅黑" pitchFamily="34" charset="-122"/>
              </a:rPr>
              <a:t>- </a:t>
            </a:r>
            <a:r>
              <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rPr>
              <a:t>拍照</a:t>
            </a:r>
            <a:r>
              <a:rPr lang="en-US" altLang="zh-CN" sz="1200" b="1" dirty="0">
                <a:solidFill>
                  <a:schemeClr val="tx1"/>
                </a:solidFill>
                <a:latin typeface="黑体" panose="02010600030101010101" pitchFamily="49" charset="-122"/>
                <a:ea typeface="黑体" panose="02010600030101010101" pitchFamily="49" charset="-122"/>
                <a:sym typeface="微软雅黑" pitchFamily="34" charset="-122"/>
              </a:rPr>
              <a:t>-</a:t>
            </a:r>
            <a:r>
              <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rPr>
              <a:t>发送，一切都那么简单，摆脱</a:t>
            </a:r>
            <a:r>
              <a:rPr lang="en-US" altLang="zh-CN" sz="1200" b="1" dirty="0">
                <a:solidFill>
                  <a:schemeClr val="tx1"/>
                </a:solidFill>
                <a:latin typeface="黑体" panose="02010600030101010101" pitchFamily="49" charset="-122"/>
                <a:ea typeface="黑体" panose="02010600030101010101" pitchFamily="49" charset="-122"/>
                <a:sym typeface="微软雅黑" pitchFamily="34" charset="-122"/>
              </a:rPr>
              <a:t>PC</a:t>
            </a:r>
            <a:r>
              <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rPr>
              <a:t>不再遥远</a:t>
            </a:r>
            <a:r>
              <a:rPr lang="zh-CN" altLang="en-US" sz="1400" dirty="0">
                <a:solidFill>
                  <a:schemeClr val="tx1"/>
                </a:solidFill>
                <a:latin typeface="黑体" panose="02010600030101010101" pitchFamily="49" charset="-122"/>
                <a:ea typeface="黑体" panose="02010600030101010101" pitchFamily="49" charset="-122"/>
                <a:sym typeface="微软雅黑" pitchFamily="34" charset="-122"/>
              </a:rPr>
              <a:t>。</a:t>
            </a:r>
            <a:endParaRPr lang="zh-CN" altLang="en-US" sz="1400" dirty="0">
              <a:solidFill>
                <a:schemeClr val="tx1"/>
              </a:solidFill>
              <a:latin typeface="黑体" panose="02010600030101010101" pitchFamily="49" charset="-122"/>
              <a:ea typeface="黑体" panose="02010600030101010101" pitchFamily="49" charset="-122"/>
              <a:sym typeface="微软雅黑" pitchFamily="34" charset="-122"/>
            </a:endParaRPr>
          </a:p>
        </p:txBody>
      </p:sp>
      <p:grpSp>
        <p:nvGrpSpPr>
          <p:cNvPr id="25620" name="组合 11"/>
          <p:cNvGrpSpPr/>
          <p:nvPr/>
        </p:nvGrpSpPr>
        <p:grpSpPr>
          <a:xfrm>
            <a:off x="3984625" y="2408238"/>
            <a:ext cx="3551238" cy="536575"/>
            <a:chOff x="0" y="0"/>
            <a:chExt cx="2662237" cy="535509"/>
          </a:xfrm>
        </p:grpSpPr>
        <p:sp>
          <p:nvSpPr>
            <p:cNvPr id="25630" name="TextBox 13"/>
            <p:cNvSpPr/>
            <p:nvPr/>
          </p:nvSpPr>
          <p:spPr>
            <a:xfrm>
              <a:off x="147637" y="0"/>
              <a:ext cx="2362200" cy="276856"/>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200" b="1"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25631" name="TextBox 14"/>
            <p:cNvSpPr/>
            <p:nvPr/>
          </p:nvSpPr>
          <p:spPr>
            <a:xfrm>
              <a:off x="0" y="227891"/>
              <a:ext cx="2662237" cy="307618"/>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zh-CN" sz="1400" dirty="0">
                <a:solidFill>
                  <a:schemeClr val="tx1"/>
                </a:solidFill>
                <a:latin typeface="黑体" panose="02010600030101010101" pitchFamily="49" charset="-122"/>
                <a:ea typeface="黑体" panose="02010600030101010101" pitchFamily="49" charset="-122"/>
                <a:sym typeface="微软雅黑" pitchFamily="34" charset="-122"/>
              </a:endParaRPr>
            </a:p>
          </p:txBody>
        </p:sp>
      </p:grpSp>
      <p:pic>
        <p:nvPicPr>
          <p:cNvPr id="25621" name="图片 8"/>
          <p:cNvPicPr>
            <a:picLocks noChangeAspect="1"/>
          </p:cNvPicPr>
          <p:nvPr/>
        </p:nvPicPr>
        <p:blipFill>
          <a:blip r:embed="rId6">
            <a:clrChange>
              <a:clrFrom>
                <a:srgbClr val="FFFFFF"/>
              </a:clrFrom>
              <a:clrTo>
                <a:srgbClr val="FFFFFF">
                  <a:alpha val="0"/>
                </a:srgbClr>
              </a:clrTo>
            </a:clrChange>
          </a:blip>
          <a:stretch>
            <a:fillRect/>
          </a:stretch>
        </p:blipFill>
        <p:spPr>
          <a:xfrm>
            <a:off x="5418138" y="1301750"/>
            <a:ext cx="1579562" cy="1104900"/>
          </a:xfrm>
          <a:prstGeom prst="rect">
            <a:avLst/>
          </a:prstGeom>
          <a:noFill/>
          <a:ln w="9525">
            <a:noFill/>
          </a:ln>
        </p:spPr>
      </p:pic>
      <p:sp>
        <p:nvSpPr>
          <p:cNvPr id="25622" name="Text Box 31"/>
          <p:cNvSpPr txBox="1"/>
          <p:nvPr/>
        </p:nvSpPr>
        <p:spPr>
          <a:xfrm>
            <a:off x="5345113" y="2274888"/>
            <a:ext cx="1752600" cy="274637"/>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sym typeface="Arial" panose="020B0604020202020204" pitchFamily="34" charset="0"/>
              </a:rPr>
              <a:t>一对多绑定</a:t>
            </a:r>
            <a:endParaRPr lang="zh-CN" altLang="en-US" sz="1200" b="1"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25623" name="Text Box 32"/>
          <p:cNvSpPr txBox="1"/>
          <p:nvPr/>
        </p:nvSpPr>
        <p:spPr>
          <a:xfrm>
            <a:off x="4916488" y="2654300"/>
            <a:ext cx="2578100" cy="646113"/>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rPr>
              <a:t>一个学生可以和多个家人的手机进行绑定，摆脱了手机短信一对一的限制。</a:t>
            </a:r>
            <a:endPar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endParaRPr>
          </a:p>
        </p:txBody>
      </p:sp>
      <p:pic>
        <p:nvPicPr>
          <p:cNvPr id="25624" name="图片 10"/>
          <p:cNvPicPr>
            <a:picLocks noChangeAspect="1"/>
          </p:cNvPicPr>
          <p:nvPr/>
        </p:nvPicPr>
        <p:blipFill>
          <a:blip r:embed="rId7">
            <a:clrChange>
              <a:clrFrom>
                <a:srgbClr val="FFFFFF"/>
              </a:clrFrom>
              <a:clrTo>
                <a:srgbClr val="FFFFFF">
                  <a:alpha val="0"/>
                </a:srgbClr>
              </a:clrTo>
            </a:clrChange>
          </a:blip>
          <a:stretch>
            <a:fillRect/>
          </a:stretch>
        </p:blipFill>
        <p:spPr>
          <a:xfrm>
            <a:off x="9223375" y="1444625"/>
            <a:ext cx="973138" cy="874713"/>
          </a:xfrm>
          <a:prstGeom prst="rect">
            <a:avLst/>
          </a:prstGeom>
          <a:solidFill>
            <a:srgbClr val="EDEDED"/>
          </a:solidFill>
          <a:ln w="9525">
            <a:noFill/>
          </a:ln>
        </p:spPr>
      </p:pic>
      <p:grpSp>
        <p:nvGrpSpPr>
          <p:cNvPr id="25625" name="组合 16"/>
          <p:cNvGrpSpPr/>
          <p:nvPr/>
        </p:nvGrpSpPr>
        <p:grpSpPr>
          <a:xfrm>
            <a:off x="8432800" y="2447925"/>
            <a:ext cx="2646363" cy="685800"/>
            <a:chOff x="0" y="0"/>
            <a:chExt cx="2662237" cy="998455"/>
          </a:xfrm>
        </p:grpSpPr>
        <p:sp>
          <p:nvSpPr>
            <p:cNvPr id="25628" name="TextBox 18"/>
            <p:cNvSpPr/>
            <p:nvPr/>
          </p:nvSpPr>
          <p:spPr>
            <a:xfrm>
              <a:off x="579463" y="0"/>
              <a:ext cx="1919261" cy="402871"/>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endParaRPr lang="zh-CN" altLang="en-US" sz="1200" b="1"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25629" name="TextBox 19"/>
            <p:cNvSpPr/>
            <p:nvPr/>
          </p:nvSpPr>
          <p:spPr>
            <a:xfrm>
              <a:off x="0" y="282239"/>
              <a:ext cx="2662237" cy="716216"/>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sym typeface="微软雅黑" pitchFamily="34" charset="-122"/>
                </a:rPr>
                <a:t>可以进行文字、图片、语音、视频等图文并茂的广播推送和信息交互</a:t>
              </a:r>
              <a:r>
                <a:rPr lang="zh-CN" altLang="en-US" sz="1400" dirty="0">
                  <a:solidFill>
                    <a:schemeClr val="tx1"/>
                  </a:solidFill>
                  <a:latin typeface="黑体" panose="02010600030101010101" pitchFamily="49" charset="-122"/>
                  <a:ea typeface="黑体" panose="02010600030101010101" pitchFamily="49" charset="-122"/>
                  <a:sym typeface="微软雅黑" pitchFamily="34" charset="-122"/>
                </a:rPr>
                <a:t>。</a:t>
              </a:r>
              <a:endParaRPr lang="zh-CN" altLang="en-US" sz="1400" dirty="0">
                <a:solidFill>
                  <a:schemeClr val="tx1"/>
                </a:solidFill>
                <a:latin typeface="黑体" panose="02010600030101010101" pitchFamily="49" charset="-122"/>
                <a:ea typeface="黑体" panose="02010600030101010101" pitchFamily="49" charset="-122"/>
                <a:sym typeface="微软雅黑" pitchFamily="34" charset="-122"/>
              </a:endParaRPr>
            </a:p>
          </p:txBody>
        </p:sp>
      </p:grpSp>
      <p:sp>
        <p:nvSpPr>
          <p:cNvPr id="25626" name="Text Box 37"/>
          <p:cNvSpPr txBox="1"/>
          <p:nvPr/>
        </p:nvSpPr>
        <p:spPr>
          <a:xfrm>
            <a:off x="8683625" y="2381250"/>
            <a:ext cx="2028825" cy="274638"/>
          </a:xfrm>
          <a:prstGeom prst="rect">
            <a:avLst/>
          </a:prstGeom>
          <a:noFill/>
          <a:ln w="9525">
            <a:noFill/>
          </a:ln>
        </p:spPr>
        <p:txBody>
          <a:bodyPr>
            <a:spAutoFit/>
          </a:bodyP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algn="ctr" eaLnBrk="1" hangingPunct="1">
              <a:lnSpc>
                <a:spcPct val="100000"/>
              </a:lnSpc>
              <a:spcBef>
                <a:spcPct val="0"/>
              </a:spcBef>
              <a:buClr>
                <a:srgbClr val="000000"/>
              </a:buClr>
              <a:buFont typeface="Arial" panose="020B0604020202020204" pitchFamily="34" charset="0"/>
              <a:buNone/>
            </a:pPr>
            <a:r>
              <a:rPr lang="zh-CN" altLang="en-US" sz="1200" b="1" dirty="0">
                <a:solidFill>
                  <a:schemeClr val="tx1"/>
                </a:solidFill>
                <a:latin typeface="黑体" panose="02010600030101010101" pitchFamily="49" charset="-122"/>
                <a:ea typeface="黑体" panose="02010600030101010101" pitchFamily="49" charset="-122"/>
                <a:sym typeface="Arial" panose="020B0604020202020204" pitchFamily="34" charset="0"/>
              </a:rPr>
              <a:t>多样化的交互方式</a:t>
            </a:r>
            <a:endParaRPr lang="zh-CN" altLang="en-US" sz="1200" b="1" dirty="0">
              <a:solidFill>
                <a:schemeClr val="tx1"/>
              </a:solidFill>
              <a:latin typeface="黑体" panose="02010600030101010101" pitchFamily="49" charset="-122"/>
              <a:ea typeface="黑体" panose="02010600030101010101" pitchFamily="49" charset="-122"/>
              <a:sym typeface="Arial" panose="020B0604020202020204" pitchFamily="34" charset="0"/>
            </a:endParaRPr>
          </a:p>
        </p:txBody>
      </p:sp>
      <p:sp>
        <p:nvSpPr>
          <p:cNvPr id="25627" name="Rectangle 41"/>
          <p:cNvSpPr>
            <a:spLocks noGrp="1"/>
          </p:cNvSpPr>
          <p:nvPr/>
        </p:nvSpPr>
        <p:spPr>
          <a:xfrm>
            <a:off x="744538" y="265113"/>
            <a:ext cx="10798175" cy="741362"/>
          </a:xfrm>
          <a:prstGeom prst="rect">
            <a:avLst/>
          </a:prstGeom>
          <a:noFill/>
          <a:ln w="9525">
            <a:noFill/>
          </a:ln>
        </p:spPr>
        <p:txBody>
          <a:bodyPr anchor="ctr"/>
          <a:lstStyle>
            <a:lvl1pPr marL="357505" indent="-357505" algn="l" rtl="0" eaLnBrk="0" fontAlgn="base" hangingPunct="0">
              <a:lnSpc>
                <a:spcPct val="110000"/>
              </a:lnSpc>
              <a:spcBef>
                <a:spcPts val="1800"/>
              </a:spcBef>
              <a:spcAft>
                <a:spcPct val="0"/>
              </a:spcAft>
              <a:buClr>
                <a:schemeClr val="accent1"/>
              </a:buClr>
              <a:buSzPct val="60000"/>
              <a:buFont typeface="Wingdings" panose="05000000000000000000" pitchFamily="2" charset="2"/>
              <a:buChar char="n"/>
              <a:defRPr sz="2000">
                <a:solidFill>
                  <a:srgbClr val="687621"/>
                </a:solidFill>
                <a:latin typeface="+mn-lt"/>
                <a:ea typeface="+mn-ea"/>
                <a:cs typeface="+mn-cs"/>
              </a:defRPr>
            </a:lvl1pPr>
            <a:lvl2pPr marL="357505" indent="-357505" algn="l" rtl="0" eaLnBrk="0" fontAlgn="base" hangingPunct="0">
              <a:lnSpc>
                <a:spcPct val="130000"/>
              </a:lnSpc>
              <a:spcBef>
                <a:spcPts val="500"/>
              </a:spcBef>
              <a:spcAft>
                <a:spcPct val="0"/>
              </a:spcAft>
              <a:buFont typeface="Calibri" panose="020F0502020204030204" pitchFamily="34" charset="0"/>
              <a:buChar char=" "/>
              <a:defRPr sz="14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stStyle>
          <a:p>
            <a:pPr marL="0" lvl="0" indent="0" eaLnBrk="1" hangingPunct="1">
              <a:lnSpc>
                <a:spcPct val="90000"/>
              </a:lnSpc>
              <a:spcBef>
                <a:spcPct val="0"/>
              </a:spcBef>
              <a:buClr>
                <a:srgbClr val="000000"/>
              </a:buClr>
              <a:buNone/>
            </a:pPr>
            <a:r>
              <a:rPr lang="zh-CN" altLang="en-US" sz="2800" b="1" dirty="0">
                <a:solidFill>
                  <a:schemeClr val="accent1"/>
                </a:solidFill>
                <a:latin typeface="微软雅黑" pitchFamily="34" charset="-122"/>
                <a:ea typeface="微软雅黑" pitchFamily="34" charset="-122"/>
              </a:rPr>
              <a:t>智慧微校信息化体验</a:t>
            </a:r>
            <a:endParaRPr lang="zh-CN" altLang="en-US" sz="2800" b="1" dirty="0">
              <a:solidFill>
                <a:schemeClr val="accent1"/>
              </a:solidFill>
              <a:latin typeface="微软雅黑" pitchFamily="34" charset="-122"/>
              <a:ea typeface="微软雅黑" pitchFamily="34" charset="-122"/>
            </a:endParaRP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1119A18PWBG">
  <a:themeElements>
    <a:clrScheme name="A000120141119A18PWBG 1">
      <a:dk1>
        <a:srgbClr val="3F3F3F"/>
      </a:dk1>
      <a:lt1>
        <a:srgbClr val="FFFFFF"/>
      </a:lt1>
      <a:dk2>
        <a:srgbClr val="3B7273"/>
      </a:dk2>
      <a:lt2>
        <a:srgbClr val="E7E6E6"/>
      </a:lt2>
      <a:accent1>
        <a:srgbClr val="76AA30"/>
      </a:accent1>
      <a:accent2>
        <a:srgbClr val="BED15D"/>
      </a:accent2>
      <a:accent3>
        <a:srgbClr val="FFFFFF"/>
      </a:accent3>
      <a:accent4>
        <a:srgbClr val="343434"/>
      </a:accent4>
      <a:accent5>
        <a:srgbClr val="BDD2AD"/>
      </a:accent5>
      <a:accent6>
        <a:srgbClr val="ACBD53"/>
      </a:accent6>
      <a:hlink>
        <a:srgbClr val="0070C0"/>
      </a:hlink>
      <a:folHlink>
        <a:srgbClr val="7F7F7F"/>
      </a:folHlink>
    </a:clrScheme>
    <a:fontScheme name="A000120141119A18PWBG">
      <a:majorFont>
        <a:latin typeface="Broadway"/>
        <a:ea typeface="微软雅黑"/>
        <a:cs typeface=""/>
      </a:majorFont>
      <a:minorFont>
        <a:latin typeface="Calibri"/>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000120141119A18PWBG 1">
        <a:dk1>
          <a:srgbClr val="3F3F3F"/>
        </a:dk1>
        <a:lt1>
          <a:srgbClr val="FFFFFF"/>
        </a:lt1>
        <a:dk2>
          <a:srgbClr val="3B7273"/>
        </a:dk2>
        <a:lt2>
          <a:srgbClr val="E7E6E6"/>
        </a:lt2>
        <a:accent1>
          <a:srgbClr val="76AA30"/>
        </a:accent1>
        <a:accent2>
          <a:srgbClr val="BED15D"/>
        </a:accent2>
        <a:accent3>
          <a:srgbClr val="FFFFFF"/>
        </a:accent3>
        <a:accent4>
          <a:srgbClr val="343434"/>
        </a:accent4>
        <a:accent5>
          <a:srgbClr val="BDD2AD"/>
        </a:accent5>
        <a:accent6>
          <a:srgbClr val="ACBD53"/>
        </a:accent6>
        <a:hlink>
          <a:srgbClr val="0070C0"/>
        </a:hlink>
        <a:folHlink>
          <a:srgbClr val="7F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3419</Words>
  <Application>WPS 演示</Application>
  <PresentationFormat>宽屏</PresentationFormat>
  <Paragraphs>341</Paragraphs>
  <Slides>20</Slides>
  <Notes>3</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20</vt:i4>
      </vt:variant>
    </vt:vector>
  </HeadingPairs>
  <TitlesOfParts>
    <vt:vector size="43" baseType="lpstr">
      <vt:lpstr>Arial</vt:lpstr>
      <vt:lpstr>宋体</vt:lpstr>
      <vt:lpstr>Wingdings</vt:lpstr>
      <vt:lpstr>Calibri</vt:lpstr>
      <vt:lpstr>Broadway</vt:lpstr>
      <vt:lpstr>微软雅黑</vt:lpstr>
      <vt:lpstr>幼圆</vt:lpstr>
      <vt:lpstr>方正准圆简体</vt:lpstr>
      <vt:lpstr>Wingdings 3</vt:lpstr>
      <vt:lpstr>黑体</vt:lpstr>
      <vt:lpstr>迷你简启体</vt:lpstr>
      <vt:lpstr>华文琥珀</vt:lpstr>
      <vt:lpstr>方正琥珀简体</vt:lpstr>
      <vt:lpstr>Comic Sans MS</vt:lpstr>
      <vt:lpstr>Times New Roman</vt:lpstr>
      <vt:lpstr>汉仪细圆简</vt:lpstr>
      <vt:lpstr>Arial Narrow</vt:lpstr>
      <vt:lpstr>Modern No. 20</vt:lpstr>
      <vt:lpstr>方正中倩_GBK</vt:lpstr>
      <vt:lpstr>Latha</vt:lpstr>
      <vt:lpstr>微软雅黑</vt:lpstr>
      <vt:lpstr>默认设计模板</vt:lpstr>
      <vt:lpstr>A000120141119A18PWBG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hengyun0</dc:creator>
  <cp:lastModifiedBy>Administrator</cp:lastModifiedBy>
  <cp:revision>96</cp:revision>
  <dcterms:created xsi:type="dcterms:W3CDTF">2013-01-25T01:44:32Z</dcterms:created>
  <dcterms:modified xsi:type="dcterms:W3CDTF">2017-01-02T13:41:12Z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