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70"/>
  </p:notesMasterIdLst>
  <p:handoutMasterIdLst>
    <p:handoutMasterId r:id="rId71"/>
  </p:handoutMasterIdLst>
  <p:sldIdLst>
    <p:sldId id="333" r:id="rId4"/>
    <p:sldId id="323" r:id="rId5"/>
    <p:sldId id="262" r:id="rId6"/>
    <p:sldId id="325" r:id="rId7"/>
    <p:sldId id="370" r:id="rId8"/>
    <p:sldId id="371" r:id="rId9"/>
    <p:sldId id="268" r:id="rId10"/>
    <p:sldId id="279" r:id="rId11"/>
    <p:sldId id="375" r:id="rId12"/>
    <p:sldId id="376" r:id="rId13"/>
    <p:sldId id="377" r:id="rId14"/>
    <p:sldId id="378" r:id="rId15"/>
    <p:sldId id="379" r:id="rId16"/>
    <p:sldId id="269" r:id="rId17"/>
    <p:sldId id="331" r:id="rId18"/>
    <p:sldId id="384" r:id="rId19"/>
    <p:sldId id="386" r:id="rId20"/>
    <p:sldId id="387" r:id="rId21"/>
    <p:sldId id="388" r:id="rId22"/>
    <p:sldId id="266" r:id="rId23"/>
    <p:sldId id="284" r:id="rId24"/>
    <p:sldId id="392" r:id="rId25"/>
    <p:sldId id="393" r:id="rId26"/>
    <p:sldId id="394" r:id="rId27"/>
    <p:sldId id="395" r:id="rId28"/>
    <p:sldId id="397" r:id="rId29"/>
    <p:sldId id="320" r:id="rId30"/>
    <p:sldId id="281" r:id="rId31"/>
    <p:sldId id="427" r:id="rId32"/>
    <p:sldId id="426" r:id="rId33"/>
    <p:sldId id="428" r:id="rId34"/>
    <p:sldId id="430" r:id="rId35"/>
    <p:sldId id="431" r:id="rId36"/>
    <p:sldId id="270" r:id="rId37"/>
    <p:sldId id="433" r:id="rId38"/>
    <p:sldId id="434" r:id="rId39"/>
    <p:sldId id="435" r:id="rId40"/>
    <p:sldId id="436" r:id="rId41"/>
    <p:sldId id="437" r:id="rId42"/>
    <p:sldId id="438" r:id="rId43"/>
    <p:sldId id="440" r:id="rId44"/>
    <p:sldId id="441" r:id="rId45"/>
    <p:sldId id="448" r:id="rId46"/>
    <p:sldId id="442" r:id="rId47"/>
    <p:sldId id="449" r:id="rId48"/>
    <p:sldId id="444" r:id="rId49"/>
    <p:sldId id="445" r:id="rId50"/>
    <p:sldId id="446" r:id="rId51"/>
    <p:sldId id="450" r:id="rId52"/>
    <p:sldId id="455" r:id="rId53"/>
    <p:sldId id="456" r:id="rId54"/>
    <p:sldId id="451" r:id="rId55"/>
    <p:sldId id="452" r:id="rId56"/>
    <p:sldId id="457" r:id="rId57"/>
    <p:sldId id="458" r:id="rId58"/>
    <p:sldId id="459" r:id="rId59"/>
    <p:sldId id="461" r:id="rId60"/>
    <p:sldId id="462" r:id="rId61"/>
    <p:sldId id="277" r:id="rId62"/>
    <p:sldId id="463" r:id="rId63"/>
    <p:sldId id="271" r:id="rId64"/>
    <p:sldId id="291" r:id="rId65"/>
    <p:sldId id="484" r:id="rId66"/>
    <p:sldId id="485" r:id="rId67"/>
    <p:sldId id="486" r:id="rId68"/>
    <p:sldId id="292" r:id="rId69"/>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864">
          <p15:clr>
            <a:srgbClr val="A4A3A4"/>
          </p15:clr>
        </p15:guide>
        <p15:guide id="2" orient="horz" pos="2663">
          <p15:clr>
            <a:srgbClr val="A4A3A4"/>
          </p15:clr>
        </p15:guide>
        <p15:guide id="3" orient="horz" pos="2082">
          <p15:clr>
            <a:srgbClr val="A4A3A4"/>
          </p15:clr>
        </p15:guide>
        <p15:guide id="4" orient="horz" pos="794">
          <p15:clr>
            <a:srgbClr val="A4A3A4"/>
          </p15:clr>
        </p15:guide>
        <p15:guide id="5" orient="horz" pos="3096">
          <p15:clr>
            <a:srgbClr val="A4A3A4"/>
          </p15:clr>
        </p15:guide>
        <p15:guide id="6" orient="horz" pos="1684">
          <p15:clr>
            <a:srgbClr val="A4A3A4"/>
          </p15:clr>
        </p15:guide>
        <p15:guide id="7" pos="2514">
          <p15:clr>
            <a:srgbClr val="A4A3A4"/>
          </p15:clr>
        </p15:guide>
        <p15:guide id="8" pos="4218">
          <p15:clr>
            <a:srgbClr val="A4A3A4"/>
          </p15:clr>
        </p15:guide>
        <p15:guide id="9" pos="766">
          <p15:clr>
            <a:srgbClr val="A4A3A4"/>
          </p15:clr>
        </p15:guide>
        <p15:guide id="10" pos="71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A7AFB"/>
    <a:srgbClr val="338DCD"/>
    <a:srgbClr val="977E30"/>
    <a:srgbClr val="D60093"/>
    <a:srgbClr val="FF9900"/>
    <a:srgbClr val="CAA6FB"/>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2" autoAdjust="0"/>
    <p:restoredTop sz="95494" autoAdjust="0"/>
  </p:normalViewPr>
  <p:slideViewPr>
    <p:cSldViewPr snapToGrid="0" showGuides="1">
      <p:cViewPr varScale="1">
        <p:scale>
          <a:sx n="76" d="100"/>
          <a:sy n="76" d="100"/>
        </p:scale>
        <p:origin x="690" y="96"/>
      </p:cViewPr>
      <p:guideLst>
        <p:guide orient="horz" pos="3864"/>
        <p:guide orient="horz" pos="2663"/>
        <p:guide orient="horz" pos="2082"/>
        <p:guide orient="horz" pos="794"/>
        <p:guide orient="horz" pos="3096"/>
        <p:guide orient="horz" pos="1684"/>
        <p:guide pos="2514"/>
        <p:guide pos="4218"/>
        <p:guide pos="766"/>
        <p:guide pos="7159"/>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67" d="100"/>
          <a:sy n="67" d="100"/>
        </p:scale>
        <p:origin x="189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4C9DBCD1-7A7A-4959-B7B6-B8E77418C04B}" type="datetimeFigureOut">
              <a:rPr lang="zh-CN" altLang="en-US"/>
              <a:pPr>
                <a:defRPr/>
              </a:pPr>
              <a:t>2019/7/18 Thursday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vl1pPr>
          </a:lstStyle>
          <a:p>
            <a:pPr>
              <a:defRPr/>
            </a:pPr>
            <a:fld id="{7A570AA8-973D-4093-9982-A680C9B7F25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2019/7/18 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defRPr/>
              </a:pPr>
              <a:t>63</a:t>
            </a:fld>
            <a:endParaRPr kumimoji="0" lang="en-US" sz="1800" b="0" i="0" u="none" strike="noStrike" kern="0" cap="none" spc="0" normalizeH="0" baseline="0" noProof="0">
              <a:ln>
                <a:noFill/>
              </a:ln>
              <a:solidFill>
                <a:prstClr val="black"/>
              </a:solidFill>
              <a:effectLst/>
              <a:uLnTx/>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defRPr/>
              </a:pPr>
              <a:t>64</a:t>
            </a:fld>
            <a:endParaRPr kumimoji="0" lang="en-US" sz="1800" b="0" i="0" u="none" strike="noStrike" kern="0" cap="none" spc="0" normalizeH="0" baseline="0" noProof="0">
              <a:ln>
                <a:noFill/>
              </a:ln>
              <a:solidFill>
                <a:prstClr val="black"/>
              </a:solidFill>
              <a:effectLst/>
              <a:uLnTx/>
              <a:uFillTx/>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defRPr/>
              </a:pPr>
              <a:t>65</a:t>
            </a:fld>
            <a:endParaRPr kumimoji="0" lang="en-US" sz="1800" b="0" i="0" u="none" strike="noStrike" kern="0" cap="none" spc="0" normalizeH="0" baseline="0" noProof="0">
              <a:ln>
                <a:noFill/>
              </a:ln>
              <a:solidFill>
                <a:prstClr val="black"/>
              </a:solidFill>
              <a:effectLst/>
              <a:uLnTx/>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descr="未标题-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09964" y="4"/>
            <a:ext cx="868203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7507288"/>
          </a:xfrm>
          <a:prstGeom prst="rect">
            <a:avLst/>
          </a:prstGeom>
          <a:gradFill flip="none" rotWithShape="1">
            <a:gsLst>
              <a:gs pos="0">
                <a:schemeClr val="bg1">
                  <a:alpha val="0"/>
                  <a:lumMod val="100000"/>
                </a:schemeClr>
              </a:gs>
              <a:gs pos="100000">
                <a:schemeClr val="bg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dirty="0">
              <a:solidFill>
                <a:schemeClr val="tx1"/>
              </a:solidFill>
            </a:endParaRPr>
          </a:p>
        </p:txBody>
      </p:sp>
      <p:sp>
        <p:nvSpPr>
          <p:cNvPr id="6" name="矩形 59"/>
          <p:cNvSpPr/>
          <p:nvPr userDrawn="1"/>
        </p:nvSpPr>
        <p:spPr>
          <a:xfrm rot="10800000">
            <a:off x="-3" y="4350786"/>
            <a:ext cx="12208331" cy="2507214"/>
          </a:xfrm>
          <a:custGeom>
            <a:avLst/>
            <a:gdLst>
              <a:gd name="connsiteX0" fmla="*/ 0 w 9144001"/>
              <a:gd name="connsiteY0" fmla="*/ 0 h 3527167"/>
              <a:gd name="connsiteX1" fmla="*/ 9144001 w 9144001"/>
              <a:gd name="connsiteY1" fmla="*/ 0 h 3527167"/>
              <a:gd name="connsiteX2" fmla="*/ 9144001 w 9144001"/>
              <a:gd name="connsiteY2" fmla="*/ 3527167 h 3527167"/>
              <a:gd name="connsiteX3" fmla="*/ 0 w 9144001"/>
              <a:gd name="connsiteY3" fmla="*/ 3527167 h 3527167"/>
              <a:gd name="connsiteX4" fmla="*/ 0 w 9144001"/>
              <a:gd name="connsiteY4" fmla="*/ 0 h 3527167"/>
              <a:gd name="connsiteX0-1" fmla="*/ 0 w 9144001"/>
              <a:gd name="connsiteY0-2" fmla="*/ 0 h 3527167"/>
              <a:gd name="connsiteX1-3" fmla="*/ 9144001 w 9144001"/>
              <a:gd name="connsiteY1-4" fmla="*/ 0 h 3527167"/>
              <a:gd name="connsiteX2-5" fmla="*/ 9144001 w 9144001"/>
              <a:gd name="connsiteY2-6" fmla="*/ 3527167 h 3527167"/>
              <a:gd name="connsiteX3-7" fmla="*/ 0 w 9144001"/>
              <a:gd name="connsiteY3-8" fmla="*/ 3527167 h 3527167"/>
              <a:gd name="connsiteX4-9" fmla="*/ 0 w 9144001"/>
              <a:gd name="connsiteY4-10" fmla="*/ 0 h 3527167"/>
              <a:gd name="connsiteX0-11" fmla="*/ 0 w 9144001"/>
              <a:gd name="connsiteY0-12" fmla="*/ 0 h 3637545"/>
              <a:gd name="connsiteX1-13" fmla="*/ 9144001 w 9144001"/>
              <a:gd name="connsiteY1-14" fmla="*/ 0 h 3637545"/>
              <a:gd name="connsiteX2-15" fmla="*/ 9144001 w 9144001"/>
              <a:gd name="connsiteY2-16" fmla="*/ 3527167 h 3637545"/>
              <a:gd name="connsiteX3-17" fmla="*/ 0 w 9144001"/>
              <a:gd name="connsiteY3-18" fmla="*/ 3527167 h 3637545"/>
              <a:gd name="connsiteX4-19" fmla="*/ 0 w 9144001"/>
              <a:gd name="connsiteY4-20" fmla="*/ 0 h 3637545"/>
              <a:gd name="connsiteX0-21" fmla="*/ 0 w 9144001"/>
              <a:gd name="connsiteY0-22" fmla="*/ 0 h 3679992"/>
              <a:gd name="connsiteX1-23" fmla="*/ 9144001 w 9144001"/>
              <a:gd name="connsiteY1-24" fmla="*/ 0 h 3679992"/>
              <a:gd name="connsiteX2-25" fmla="*/ 9144001 w 9144001"/>
              <a:gd name="connsiteY2-26" fmla="*/ 3527167 h 3679992"/>
              <a:gd name="connsiteX3-27" fmla="*/ 0 w 9144001"/>
              <a:gd name="connsiteY3-28" fmla="*/ 3527167 h 3679992"/>
              <a:gd name="connsiteX4-29" fmla="*/ 0 w 9144001"/>
              <a:gd name="connsiteY4-30" fmla="*/ 0 h 3679992"/>
              <a:gd name="connsiteX0-31" fmla="*/ 0 w 9144001"/>
              <a:gd name="connsiteY0-32" fmla="*/ 0 h 3679291"/>
              <a:gd name="connsiteX1-33" fmla="*/ 9144001 w 9144001"/>
              <a:gd name="connsiteY1-34" fmla="*/ 0 h 3679291"/>
              <a:gd name="connsiteX2-35" fmla="*/ 9144001 w 9144001"/>
              <a:gd name="connsiteY2-36" fmla="*/ 3527167 h 3679291"/>
              <a:gd name="connsiteX3-37" fmla="*/ 0 w 9144001"/>
              <a:gd name="connsiteY3-38" fmla="*/ 3527167 h 3679291"/>
              <a:gd name="connsiteX4-39" fmla="*/ 0 w 9144001"/>
              <a:gd name="connsiteY4-40" fmla="*/ 0 h 3679291"/>
              <a:gd name="connsiteX0-41" fmla="*/ 0 w 9144001"/>
              <a:gd name="connsiteY0-42" fmla="*/ 0 h 3689456"/>
              <a:gd name="connsiteX1-43" fmla="*/ 9144001 w 9144001"/>
              <a:gd name="connsiteY1-44" fmla="*/ 0 h 3689456"/>
              <a:gd name="connsiteX2-45" fmla="*/ 9144001 w 9144001"/>
              <a:gd name="connsiteY2-46" fmla="*/ 3527167 h 3689456"/>
              <a:gd name="connsiteX3-47" fmla="*/ 0 w 9144001"/>
              <a:gd name="connsiteY3-48" fmla="*/ 3527167 h 3689456"/>
              <a:gd name="connsiteX4-49" fmla="*/ 0 w 9144001"/>
              <a:gd name="connsiteY4-50" fmla="*/ 0 h 3689456"/>
              <a:gd name="connsiteX0-51" fmla="*/ 0 w 9144001"/>
              <a:gd name="connsiteY0-52" fmla="*/ 0 h 3713657"/>
              <a:gd name="connsiteX1-53" fmla="*/ 9144001 w 9144001"/>
              <a:gd name="connsiteY1-54" fmla="*/ 0 h 3713657"/>
              <a:gd name="connsiteX2-55" fmla="*/ 9144001 w 9144001"/>
              <a:gd name="connsiteY2-56" fmla="*/ 3527167 h 3713657"/>
              <a:gd name="connsiteX3-57" fmla="*/ 0 w 9144001"/>
              <a:gd name="connsiteY3-58" fmla="*/ 3527167 h 3713657"/>
              <a:gd name="connsiteX4-59" fmla="*/ 0 w 9144001"/>
              <a:gd name="connsiteY4-60" fmla="*/ 0 h 3713657"/>
              <a:gd name="connsiteX0-61" fmla="*/ 0 w 9144001"/>
              <a:gd name="connsiteY0-62" fmla="*/ 0 h 3701095"/>
              <a:gd name="connsiteX1-63" fmla="*/ 9144001 w 9144001"/>
              <a:gd name="connsiteY1-64" fmla="*/ 0 h 3701095"/>
              <a:gd name="connsiteX2-65" fmla="*/ 9144001 w 9144001"/>
              <a:gd name="connsiteY2-66" fmla="*/ 3527167 h 3701095"/>
              <a:gd name="connsiteX3-67" fmla="*/ 0 w 9144001"/>
              <a:gd name="connsiteY3-68" fmla="*/ 3527167 h 3701095"/>
              <a:gd name="connsiteX4-69" fmla="*/ 0 w 9144001"/>
              <a:gd name="connsiteY4-70" fmla="*/ 0 h 3701095"/>
              <a:gd name="connsiteX0-71" fmla="*/ 0 w 9144001"/>
              <a:gd name="connsiteY0-72" fmla="*/ 0 h 3752787"/>
              <a:gd name="connsiteX1-73" fmla="*/ 9144001 w 9144001"/>
              <a:gd name="connsiteY1-74" fmla="*/ 0 h 3752787"/>
              <a:gd name="connsiteX2-75" fmla="*/ 9144001 w 9144001"/>
              <a:gd name="connsiteY2-76" fmla="*/ 3527167 h 3752787"/>
              <a:gd name="connsiteX3-77" fmla="*/ 0 w 9144001"/>
              <a:gd name="connsiteY3-78" fmla="*/ 3527167 h 3752787"/>
              <a:gd name="connsiteX4-79" fmla="*/ 0 w 9144001"/>
              <a:gd name="connsiteY4-80" fmla="*/ 0 h 3752787"/>
              <a:gd name="connsiteX0-81" fmla="*/ 0 w 9144001"/>
              <a:gd name="connsiteY0-82" fmla="*/ 0 h 3774123"/>
              <a:gd name="connsiteX1-83" fmla="*/ 9144001 w 9144001"/>
              <a:gd name="connsiteY1-84" fmla="*/ 0 h 3774123"/>
              <a:gd name="connsiteX2-85" fmla="*/ 9144001 w 9144001"/>
              <a:gd name="connsiteY2-86" fmla="*/ 3527167 h 3774123"/>
              <a:gd name="connsiteX3-87" fmla="*/ 0 w 9144001"/>
              <a:gd name="connsiteY3-88" fmla="*/ 3527167 h 3774123"/>
              <a:gd name="connsiteX4-89" fmla="*/ 0 w 9144001"/>
              <a:gd name="connsiteY4-90" fmla="*/ 0 h 3774123"/>
              <a:gd name="connsiteX0-91" fmla="*/ 0 w 9144001"/>
              <a:gd name="connsiteY0-92" fmla="*/ 0 h 3752787"/>
              <a:gd name="connsiteX1-93" fmla="*/ 9144001 w 9144001"/>
              <a:gd name="connsiteY1-94" fmla="*/ 0 h 3752787"/>
              <a:gd name="connsiteX2-95" fmla="*/ 9144001 w 9144001"/>
              <a:gd name="connsiteY2-96" fmla="*/ 3527167 h 3752787"/>
              <a:gd name="connsiteX3-97" fmla="*/ 0 w 9144001"/>
              <a:gd name="connsiteY3-98" fmla="*/ 3527167 h 3752787"/>
              <a:gd name="connsiteX4-99" fmla="*/ 0 w 9144001"/>
              <a:gd name="connsiteY4-100" fmla="*/ 0 h 3752787"/>
              <a:gd name="connsiteX0-101" fmla="*/ 0 w 9144001"/>
              <a:gd name="connsiteY0-102" fmla="*/ 0 h 3766407"/>
              <a:gd name="connsiteX1-103" fmla="*/ 9144001 w 9144001"/>
              <a:gd name="connsiteY1-104" fmla="*/ 0 h 3766407"/>
              <a:gd name="connsiteX2-105" fmla="*/ 9144001 w 9144001"/>
              <a:gd name="connsiteY2-106" fmla="*/ 3527167 h 3766407"/>
              <a:gd name="connsiteX3-107" fmla="*/ 4705350 w 9144001"/>
              <a:gd name="connsiteY3-108" fmla="*/ 3457574 h 3766407"/>
              <a:gd name="connsiteX4-109" fmla="*/ 0 w 9144001"/>
              <a:gd name="connsiteY4-110" fmla="*/ 3527167 h 3766407"/>
              <a:gd name="connsiteX5" fmla="*/ 0 w 9144001"/>
              <a:gd name="connsiteY5" fmla="*/ 0 h 3766407"/>
              <a:gd name="connsiteX0-111" fmla="*/ 0 w 9144001"/>
              <a:gd name="connsiteY0-112" fmla="*/ 0 h 3766407"/>
              <a:gd name="connsiteX1-113" fmla="*/ 9144001 w 9144001"/>
              <a:gd name="connsiteY1-114" fmla="*/ 0 h 3766407"/>
              <a:gd name="connsiteX2-115" fmla="*/ 9144001 w 9144001"/>
              <a:gd name="connsiteY2-116" fmla="*/ 3527167 h 3766407"/>
              <a:gd name="connsiteX3-117" fmla="*/ 4705350 w 9144001"/>
              <a:gd name="connsiteY3-118" fmla="*/ 3457574 h 3766407"/>
              <a:gd name="connsiteX4-119" fmla="*/ 0 w 9144001"/>
              <a:gd name="connsiteY4-120" fmla="*/ 3527167 h 3766407"/>
              <a:gd name="connsiteX5-121" fmla="*/ 0 w 9144001"/>
              <a:gd name="connsiteY5-122" fmla="*/ 0 h 3766407"/>
              <a:gd name="connsiteX0-123" fmla="*/ 0 w 9144001"/>
              <a:gd name="connsiteY0-124" fmla="*/ 0 h 3527167"/>
              <a:gd name="connsiteX1-125" fmla="*/ 9144001 w 9144001"/>
              <a:gd name="connsiteY1-126" fmla="*/ 0 h 3527167"/>
              <a:gd name="connsiteX2-127" fmla="*/ 9144001 w 9144001"/>
              <a:gd name="connsiteY2-128" fmla="*/ 3527167 h 3527167"/>
              <a:gd name="connsiteX3-129" fmla="*/ 0 w 9144001"/>
              <a:gd name="connsiteY3-130" fmla="*/ 3527167 h 3527167"/>
              <a:gd name="connsiteX4-131" fmla="*/ 0 w 9144001"/>
              <a:gd name="connsiteY4-132" fmla="*/ 0 h 3527167"/>
              <a:gd name="connsiteX0-133" fmla="*/ 0 w 9144001"/>
              <a:gd name="connsiteY0-134" fmla="*/ 0 h 3668706"/>
              <a:gd name="connsiteX1-135" fmla="*/ 9144001 w 9144001"/>
              <a:gd name="connsiteY1-136" fmla="*/ 0 h 3668706"/>
              <a:gd name="connsiteX2-137" fmla="*/ 9144001 w 9144001"/>
              <a:gd name="connsiteY2-138" fmla="*/ 3527167 h 3668706"/>
              <a:gd name="connsiteX3-139" fmla="*/ 0 w 9144001"/>
              <a:gd name="connsiteY3-140" fmla="*/ 3527167 h 3668706"/>
              <a:gd name="connsiteX4-141" fmla="*/ 0 w 9144001"/>
              <a:gd name="connsiteY4-142" fmla="*/ 0 h 3668706"/>
              <a:gd name="connsiteX0-143" fmla="*/ 0 w 9144001"/>
              <a:gd name="connsiteY0-144" fmla="*/ 0 h 3777356"/>
              <a:gd name="connsiteX1-145" fmla="*/ 9144001 w 9144001"/>
              <a:gd name="connsiteY1-146" fmla="*/ 0 h 3777356"/>
              <a:gd name="connsiteX2-147" fmla="*/ 9144001 w 9144001"/>
              <a:gd name="connsiteY2-148" fmla="*/ 3527167 h 3777356"/>
              <a:gd name="connsiteX3-149" fmla="*/ 0 w 9144001"/>
              <a:gd name="connsiteY3-150" fmla="*/ 3527167 h 3777356"/>
              <a:gd name="connsiteX4-151" fmla="*/ 0 w 9144001"/>
              <a:gd name="connsiteY4-152" fmla="*/ 0 h 3777356"/>
              <a:gd name="connsiteX0-153" fmla="*/ 0 w 9144001"/>
              <a:gd name="connsiteY0-154" fmla="*/ 0 h 3673002"/>
              <a:gd name="connsiteX1-155" fmla="*/ 9144001 w 9144001"/>
              <a:gd name="connsiteY1-156" fmla="*/ 0 h 3673002"/>
              <a:gd name="connsiteX2-157" fmla="*/ 9144001 w 9144001"/>
              <a:gd name="connsiteY2-158" fmla="*/ 3527167 h 3673002"/>
              <a:gd name="connsiteX3-159" fmla="*/ 0 w 9144001"/>
              <a:gd name="connsiteY3-160" fmla="*/ 3527167 h 3673002"/>
              <a:gd name="connsiteX4-161" fmla="*/ 0 w 9144001"/>
              <a:gd name="connsiteY4-162" fmla="*/ 0 h 3673002"/>
              <a:gd name="connsiteX0-163" fmla="*/ 0 w 9144001"/>
              <a:gd name="connsiteY0-164" fmla="*/ 0 h 3712703"/>
              <a:gd name="connsiteX1-165" fmla="*/ 9144001 w 9144001"/>
              <a:gd name="connsiteY1-166" fmla="*/ 0 h 3712703"/>
              <a:gd name="connsiteX2-167" fmla="*/ 9144001 w 9144001"/>
              <a:gd name="connsiteY2-168" fmla="*/ 3527167 h 3712703"/>
              <a:gd name="connsiteX3-169" fmla="*/ 0 w 9144001"/>
              <a:gd name="connsiteY3-170" fmla="*/ 3527167 h 3712703"/>
              <a:gd name="connsiteX4-171" fmla="*/ 0 w 9144001"/>
              <a:gd name="connsiteY4-172" fmla="*/ 0 h 3712703"/>
              <a:gd name="connsiteX0-173" fmla="*/ 0 w 9144001"/>
              <a:gd name="connsiteY0-174" fmla="*/ 0 h 3786815"/>
              <a:gd name="connsiteX1-175" fmla="*/ 9144001 w 9144001"/>
              <a:gd name="connsiteY1-176" fmla="*/ 0 h 3786815"/>
              <a:gd name="connsiteX2-177" fmla="*/ 9144001 w 9144001"/>
              <a:gd name="connsiteY2-178" fmla="*/ 3527167 h 3786815"/>
              <a:gd name="connsiteX3-179" fmla="*/ 0 w 9144001"/>
              <a:gd name="connsiteY3-180" fmla="*/ 3527167 h 3786815"/>
              <a:gd name="connsiteX4-181" fmla="*/ 0 w 9144001"/>
              <a:gd name="connsiteY4-182" fmla="*/ 0 h 3786815"/>
              <a:gd name="connsiteX0-183" fmla="*/ 0 w 9144001"/>
              <a:gd name="connsiteY0-184" fmla="*/ 0 h 3825092"/>
              <a:gd name="connsiteX1-185" fmla="*/ 9144001 w 9144001"/>
              <a:gd name="connsiteY1-186" fmla="*/ 0 h 3825092"/>
              <a:gd name="connsiteX2-187" fmla="*/ 9144001 w 9144001"/>
              <a:gd name="connsiteY2-188" fmla="*/ 3527167 h 3825092"/>
              <a:gd name="connsiteX3-189" fmla="*/ 0 w 9144001"/>
              <a:gd name="connsiteY3-190" fmla="*/ 3527167 h 3825092"/>
              <a:gd name="connsiteX4-191" fmla="*/ 0 w 9144001"/>
              <a:gd name="connsiteY4-192" fmla="*/ 0 h 3825092"/>
              <a:gd name="connsiteX0-193" fmla="*/ 0 w 9144001"/>
              <a:gd name="connsiteY0-194" fmla="*/ 0 h 3802421"/>
              <a:gd name="connsiteX1-195" fmla="*/ 9144001 w 9144001"/>
              <a:gd name="connsiteY1-196" fmla="*/ 0 h 3802421"/>
              <a:gd name="connsiteX2-197" fmla="*/ 9144001 w 9144001"/>
              <a:gd name="connsiteY2-198" fmla="*/ 3527167 h 3802421"/>
              <a:gd name="connsiteX3-199" fmla="*/ 0 w 9144001"/>
              <a:gd name="connsiteY3-200" fmla="*/ 3527167 h 3802421"/>
              <a:gd name="connsiteX4-201" fmla="*/ 0 w 9144001"/>
              <a:gd name="connsiteY4-202" fmla="*/ 0 h 3802421"/>
              <a:gd name="connsiteX0-203" fmla="*/ 0 w 9144001"/>
              <a:gd name="connsiteY0-204" fmla="*/ 0 h 3836315"/>
              <a:gd name="connsiteX1-205" fmla="*/ 9144001 w 9144001"/>
              <a:gd name="connsiteY1-206" fmla="*/ 0 h 3836315"/>
              <a:gd name="connsiteX2-207" fmla="*/ 9144001 w 9144001"/>
              <a:gd name="connsiteY2-208" fmla="*/ 3527167 h 3836315"/>
              <a:gd name="connsiteX3-209" fmla="*/ 0 w 9144001"/>
              <a:gd name="connsiteY3-210" fmla="*/ 3527167 h 3836315"/>
              <a:gd name="connsiteX4-211" fmla="*/ 0 w 9144001"/>
              <a:gd name="connsiteY4-212" fmla="*/ 0 h 3836315"/>
              <a:gd name="connsiteX0-213" fmla="*/ 0 w 9144001"/>
              <a:gd name="connsiteY0-214" fmla="*/ 0 h 3787696"/>
              <a:gd name="connsiteX1-215" fmla="*/ 9144001 w 9144001"/>
              <a:gd name="connsiteY1-216" fmla="*/ 0 h 3787696"/>
              <a:gd name="connsiteX2-217" fmla="*/ 9144001 w 9144001"/>
              <a:gd name="connsiteY2-218" fmla="*/ 3527167 h 3787696"/>
              <a:gd name="connsiteX3-219" fmla="*/ 0 w 9144001"/>
              <a:gd name="connsiteY3-220" fmla="*/ 3527167 h 3787696"/>
              <a:gd name="connsiteX4-221" fmla="*/ 0 w 9144001"/>
              <a:gd name="connsiteY4-222" fmla="*/ 0 h 3787696"/>
              <a:gd name="connsiteX0-223" fmla="*/ 0 w 9144001"/>
              <a:gd name="connsiteY0-224" fmla="*/ 0 h 3671878"/>
              <a:gd name="connsiteX1-225" fmla="*/ 9144001 w 9144001"/>
              <a:gd name="connsiteY1-226" fmla="*/ 0 h 3671878"/>
              <a:gd name="connsiteX2-227" fmla="*/ 9144001 w 9144001"/>
              <a:gd name="connsiteY2-228" fmla="*/ 3527167 h 3671878"/>
              <a:gd name="connsiteX3-229" fmla="*/ 0 w 9144001"/>
              <a:gd name="connsiteY3-230" fmla="*/ 3527167 h 3671878"/>
              <a:gd name="connsiteX4-231" fmla="*/ 0 w 9144001"/>
              <a:gd name="connsiteY4-232" fmla="*/ 0 h 3671878"/>
              <a:gd name="connsiteX0-233" fmla="*/ 0 w 9144001"/>
              <a:gd name="connsiteY0-234" fmla="*/ 0 h 3527167"/>
              <a:gd name="connsiteX1-235" fmla="*/ 9144001 w 9144001"/>
              <a:gd name="connsiteY1-236" fmla="*/ 0 h 3527167"/>
              <a:gd name="connsiteX2-237" fmla="*/ 9144001 w 9144001"/>
              <a:gd name="connsiteY2-238" fmla="*/ 3527167 h 3527167"/>
              <a:gd name="connsiteX3-239" fmla="*/ 0 w 9144001"/>
              <a:gd name="connsiteY3-240" fmla="*/ 3527167 h 3527167"/>
              <a:gd name="connsiteX4-241" fmla="*/ 0 w 9144001"/>
              <a:gd name="connsiteY4-242" fmla="*/ 0 h 3527167"/>
              <a:gd name="connsiteX0-243" fmla="*/ 0 w 9144001"/>
              <a:gd name="connsiteY0-244" fmla="*/ 0 h 3658806"/>
              <a:gd name="connsiteX1-245" fmla="*/ 9144001 w 9144001"/>
              <a:gd name="connsiteY1-246" fmla="*/ 0 h 3658806"/>
              <a:gd name="connsiteX2-247" fmla="*/ 9144001 w 9144001"/>
              <a:gd name="connsiteY2-248" fmla="*/ 3527167 h 3658806"/>
              <a:gd name="connsiteX3-249" fmla="*/ 0 w 9144001"/>
              <a:gd name="connsiteY3-250" fmla="*/ 3527167 h 3658806"/>
              <a:gd name="connsiteX4-251" fmla="*/ 0 w 9144001"/>
              <a:gd name="connsiteY4-252" fmla="*/ 0 h 3658806"/>
              <a:gd name="connsiteX0-253" fmla="*/ 0 w 9144001"/>
              <a:gd name="connsiteY0-254" fmla="*/ 0 h 3726188"/>
              <a:gd name="connsiteX1-255" fmla="*/ 9144001 w 9144001"/>
              <a:gd name="connsiteY1-256" fmla="*/ 0 h 3726188"/>
              <a:gd name="connsiteX2-257" fmla="*/ 9144001 w 9144001"/>
              <a:gd name="connsiteY2-258" fmla="*/ 3527167 h 3726188"/>
              <a:gd name="connsiteX3-259" fmla="*/ 0 w 9144001"/>
              <a:gd name="connsiteY3-260" fmla="*/ 3527167 h 3726188"/>
              <a:gd name="connsiteX4-261" fmla="*/ 0 w 9144001"/>
              <a:gd name="connsiteY4-262" fmla="*/ 0 h 3726188"/>
              <a:gd name="connsiteX0-263" fmla="*/ 0 w 9144001"/>
              <a:gd name="connsiteY0-264" fmla="*/ 0 h 3754295"/>
              <a:gd name="connsiteX1-265" fmla="*/ 9144001 w 9144001"/>
              <a:gd name="connsiteY1-266" fmla="*/ 0 h 3754295"/>
              <a:gd name="connsiteX2-267" fmla="*/ 9144001 w 9144001"/>
              <a:gd name="connsiteY2-268" fmla="*/ 3527167 h 3754295"/>
              <a:gd name="connsiteX3-269" fmla="*/ 0 w 9144001"/>
              <a:gd name="connsiteY3-270" fmla="*/ 3527167 h 3754295"/>
              <a:gd name="connsiteX4-271" fmla="*/ 0 w 9144001"/>
              <a:gd name="connsiteY4-272" fmla="*/ 0 h 3754295"/>
              <a:gd name="connsiteX0-273" fmla="*/ 0 w 9144001"/>
              <a:gd name="connsiteY0-274" fmla="*/ 0 h 3560521"/>
              <a:gd name="connsiteX1-275" fmla="*/ 9144001 w 9144001"/>
              <a:gd name="connsiteY1-276" fmla="*/ 0 h 3560521"/>
              <a:gd name="connsiteX2-277" fmla="*/ 9144001 w 9144001"/>
              <a:gd name="connsiteY2-278" fmla="*/ 3527167 h 3560521"/>
              <a:gd name="connsiteX3-279" fmla="*/ 0 w 9144001"/>
              <a:gd name="connsiteY3-280" fmla="*/ 3527167 h 3560521"/>
              <a:gd name="connsiteX4-281" fmla="*/ 0 w 9144001"/>
              <a:gd name="connsiteY4-282" fmla="*/ 0 h 3560521"/>
              <a:gd name="connsiteX0-283" fmla="*/ 0 w 9144001"/>
              <a:gd name="connsiteY0-284" fmla="*/ 0 h 3527167"/>
              <a:gd name="connsiteX1-285" fmla="*/ 9144001 w 9144001"/>
              <a:gd name="connsiteY1-286" fmla="*/ 0 h 3527167"/>
              <a:gd name="connsiteX2-287" fmla="*/ 9144001 w 9144001"/>
              <a:gd name="connsiteY2-288" fmla="*/ 3527167 h 3527167"/>
              <a:gd name="connsiteX3-289" fmla="*/ 0 w 9144001"/>
              <a:gd name="connsiteY3-290" fmla="*/ 3527167 h 3527167"/>
              <a:gd name="connsiteX4-291" fmla="*/ 0 w 9144001"/>
              <a:gd name="connsiteY4-292" fmla="*/ 0 h 3527167"/>
              <a:gd name="connsiteX0-293" fmla="*/ 0 w 9144001"/>
              <a:gd name="connsiteY0-294" fmla="*/ 0 h 3551835"/>
              <a:gd name="connsiteX1-295" fmla="*/ 9144001 w 9144001"/>
              <a:gd name="connsiteY1-296" fmla="*/ 0 h 3551835"/>
              <a:gd name="connsiteX2-297" fmla="*/ 9144001 w 9144001"/>
              <a:gd name="connsiteY2-298" fmla="*/ 3527167 h 3551835"/>
              <a:gd name="connsiteX3-299" fmla="*/ 0 w 9144001"/>
              <a:gd name="connsiteY3-300" fmla="*/ 3527167 h 3551835"/>
              <a:gd name="connsiteX4-301" fmla="*/ 0 w 9144001"/>
              <a:gd name="connsiteY4-302" fmla="*/ 0 h 3551835"/>
              <a:gd name="connsiteX0-303" fmla="*/ 0 w 9144001"/>
              <a:gd name="connsiteY0-304" fmla="*/ 0 h 3619923"/>
              <a:gd name="connsiteX1-305" fmla="*/ 9144001 w 9144001"/>
              <a:gd name="connsiteY1-306" fmla="*/ 0 h 3619923"/>
              <a:gd name="connsiteX2-307" fmla="*/ 9144001 w 9144001"/>
              <a:gd name="connsiteY2-308" fmla="*/ 3527167 h 3619923"/>
              <a:gd name="connsiteX3-309" fmla="*/ 0 w 9144001"/>
              <a:gd name="connsiteY3-310" fmla="*/ 3527167 h 3619923"/>
              <a:gd name="connsiteX4-311" fmla="*/ 0 w 9144001"/>
              <a:gd name="connsiteY4-312" fmla="*/ 0 h 3619923"/>
              <a:gd name="connsiteX0-313" fmla="*/ 0 w 9144001"/>
              <a:gd name="connsiteY0-314" fmla="*/ 0 h 3537783"/>
              <a:gd name="connsiteX1-315" fmla="*/ 9144001 w 9144001"/>
              <a:gd name="connsiteY1-316" fmla="*/ 0 h 3537783"/>
              <a:gd name="connsiteX2-317" fmla="*/ 9144001 w 9144001"/>
              <a:gd name="connsiteY2-318" fmla="*/ 3527167 h 3537783"/>
              <a:gd name="connsiteX3-319" fmla="*/ 0 w 9144001"/>
              <a:gd name="connsiteY3-320" fmla="*/ 3527167 h 3537783"/>
              <a:gd name="connsiteX4-321" fmla="*/ 0 w 9144001"/>
              <a:gd name="connsiteY4-322" fmla="*/ 0 h 3537783"/>
              <a:gd name="connsiteX0-323" fmla="*/ 0 w 9144001"/>
              <a:gd name="connsiteY0-324" fmla="*/ 0 h 3527167"/>
              <a:gd name="connsiteX1-325" fmla="*/ 9144001 w 9144001"/>
              <a:gd name="connsiteY1-326" fmla="*/ 0 h 3527167"/>
              <a:gd name="connsiteX2-327" fmla="*/ 9144001 w 9144001"/>
              <a:gd name="connsiteY2-328" fmla="*/ 3527167 h 3527167"/>
              <a:gd name="connsiteX3-329" fmla="*/ 0 w 9144001"/>
              <a:gd name="connsiteY3-330" fmla="*/ 3527167 h 3527167"/>
              <a:gd name="connsiteX4-331" fmla="*/ 0 w 9144001"/>
              <a:gd name="connsiteY4-332" fmla="*/ 0 h 3527167"/>
              <a:gd name="connsiteX0-333" fmla="*/ 0 w 9144001"/>
              <a:gd name="connsiteY0-334" fmla="*/ 0 h 3532327"/>
              <a:gd name="connsiteX1-335" fmla="*/ 9144001 w 9144001"/>
              <a:gd name="connsiteY1-336" fmla="*/ 0 h 3532327"/>
              <a:gd name="connsiteX2-337" fmla="*/ 9144001 w 9144001"/>
              <a:gd name="connsiteY2-338" fmla="*/ 3527167 h 3532327"/>
              <a:gd name="connsiteX3-339" fmla="*/ 0 w 9144001"/>
              <a:gd name="connsiteY3-340" fmla="*/ 3527167 h 3532327"/>
              <a:gd name="connsiteX4-341" fmla="*/ 0 w 9144001"/>
              <a:gd name="connsiteY4-342" fmla="*/ 0 h 3532327"/>
              <a:gd name="connsiteX0-343" fmla="*/ 0 w 9144001"/>
              <a:gd name="connsiteY0-344" fmla="*/ 0 h 3527167"/>
              <a:gd name="connsiteX1-345" fmla="*/ 9144001 w 9144001"/>
              <a:gd name="connsiteY1-346" fmla="*/ 0 h 3527167"/>
              <a:gd name="connsiteX2-347" fmla="*/ 9144001 w 9144001"/>
              <a:gd name="connsiteY2-348" fmla="*/ 3527167 h 3527167"/>
              <a:gd name="connsiteX3-349" fmla="*/ 0 w 9144001"/>
              <a:gd name="connsiteY3-350" fmla="*/ 3527167 h 3527167"/>
              <a:gd name="connsiteX4-351" fmla="*/ 0 w 9144001"/>
              <a:gd name="connsiteY4-352" fmla="*/ 0 h 3527167"/>
              <a:gd name="connsiteX0-353" fmla="*/ 0 w 9144001"/>
              <a:gd name="connsiteY0-354" fmla="*/ 0 h 3578230"/>
              <a:gd name="connsiteX1-355" fmla="*/ 9144001 w 9144001"/>
              <a:gd name="connsiteY1-356" fmla="*/ 0 h 3578230"/>
              <a:gd name="connsiteX2-357" fmla="*/ 9144001 w 9144001"/>
              <a:gd name="connsiteY2-358" fmla="*/ 3527167 h 3578230"/>
              <a:gd name="connsiteX3-359" fmla="*/ 0 w 9144001"/>
              <a:gd name="connsiteY3-360" fmla="*/ 3527167 h 3578230"/>
              <a:gd name="connsiteX4-361" fmla="*/ 0 w 9144001"/>
              <a:gd name="connsiteY4-362" fmla="*/ 0 h 3578230"/>
              <a:gd name="connsiteX0-363" fmla="*/ 0 w 9144001"/>
              <a:gd name="connsiteY0-364" fmla="*/ 0 h 3588299"/>
              <a:gd name="connsiteX1-365" fmla="*/ 9144001 w 9144001"/>
              <a:gd name="connsiteY1-366" fmla="*/ 0 h 3588299"/>
              <a:gd name="connsiteX2-367" fmla="*/ 9144001 w 9144001"/>
              <a:gd name="connsiteY2-368" fmla="*/ 3527167 h 3588299"/>
              <a:gd name="connsiteX3-369" fmla="*/ 0 w 9144001"/>
              <a:gd name="connsiteY3-370" fmla="*/ 3527167 h 3588299"/>
              <a:gd name="connsiteX4-371" fmla="*/ 0 w 9144001"/>
              <a:gd name="connsiteY4-372" fmla="*/ 0 h 3588299"/>
              <a:gd name="connsiteX0-373" fmla="*/ 0 w 9144001"/>
              <a:gd name="connsiteY0-374" fmla="*/ 0 h 3588299"/>
              <a:gd name="connsiteX1-375" fmla="*/ 9144001 w 9144001"/>
              <a:gd name="connsiteY1-376" fmla="*/ 0 h 3588299"/>
              <a:gd name="connsiteX2-377" fmla="*/ 9144001 w 9144001"/>
              <a:gd name="connsiteY2-378" fmla="*/ 3527167 h 3588299"/>
              <a:gd name="connsiteX3-379" fmla="*/ 0 w 9144001"/>
              <a:gd name="connsiteY3-380" fmla="*/ 3527167 h 3588299"/>
              <a:gd name="connsiteX4-381" fmla="*/ 0 w 9144001"/>
              <a:gd name="connsiteY4-382" fmla="*/ 0 h 3588299"/>
              <a:gd name="connsiteX0-383" fmla="*/ 0 w 9144001"/>
              <a:gd name="connsiteY0-384" fmla="*/ 0 h 3678865"/>
              <a:gd name="connsiteX1-385" fmla="*/ 9144001 w 9144001"/>
              <a:gd name="connsiteY1-386" fmla="*/ 0 h 3678865"/>
              <a:gd name="connsiteX2-387" fmla="*/ 9144001 w 9144001"/>
              <a:gd name="connsiteY2-388" fmla="*/ 3527167 h 3678865"/>
              <a:gd name="connsiteX3-389" fmla="*/ 0 w 9144001"/>
              <a:gd name="connsiteY3-390" fmla="*/ 3527167 h 3678865"/>
              <a:gd name="connsiteX4-391" fmla="*/ 0 w 9144001"/>
              <a:gd name="connsiteY4-392" fmla="*/ 0 h 3678865"/>
              <a:gd name="connsiteX0-393" fmla="*/ 0 w 9144001"/>
              <a:gd name="connsiteY0-394" fmla="*/ 0 h 3633134"/>
              <a:gd name="connsiteX1-395" fmla="*/ 9144001 w 9144001"/>
              <a:gd name="connsiteY1-396" fmla="*/ 0 h 3633134"/>
              <a:gd name="connsiteX2-397" fmla="*/ 9144001 w 9144001"/>
              <a:gd name="connsiteY2-398" fmla="*/ 3527167 h 3633134"/>
              <a:gd name="connsiteX3-399" fmla="*/ 0 w 9144001"/>
              <a:gd name="connsiteY3-400" fmla="*/ 3527167 h 3633134"/>
              <a:gd name="connsiteX4-401" fmla="*/ 0 w 9144001"/>
              <a:gd name="connsiteY4-402" fmla="*/ 0 h 3633134"/>
              <a:gd name="connsiteX0-403" fmla="*/ 0 w 9144001"/>
              <a:gd name="connsiteY0-404" fmla="*/ 0 h 3621442"/>
              <a:gd name="connsiteX1-405" fmla="*/ 9144001 w 9144001"/>
              <a:gd name="connsiteY1-406" fmla="*/ 0 h 3621442"/>
              <a:gd name="connsiteX2-407" fmla="*/ 9144001 w 9144001"/>
              <a:gd name="connsiteY2-408" fmla="*/ 3527167 h 3621442"/>
              <a:gd name="connsiteX3-409" fmla="*/ 0 w 9144001"/>
              <a:gd name="connsiteY3-410" fmla="*/ 3527167 h 3621442"/>
              <a:gd name="connsiteX4-411" fmla="*/ 0 w 9144001"/>
              <a:gd name="connsiteY4-412" fmla="*/ 0 h 3621442"/>
              <a:gd name="connsiteX0-413" fmla="*/ 0 w 9144001"/>
              <a:gd name="connsiteY0-414" fmla="*/ 0 h 3635362"/>
              <a:gd name="connsiteX1-415" fmla="*/ 9144001 w 9144001"/>
              <a:gd name="connsiteY1-416" fmla="*/ 0 h 3635362"/>
              <a:gd name="connsiteX2-417" fmla="*/ 9144001 w 9144001"/>
              <a:gd name="connsiteY2-418" fmla="*/ 3527167 h 3635362"/>
              <a:gd name="connsiteX3-419" fmla="*/ 0 w 9144001"/>
              <a:gd name="connsiteY3-420" fmla="*/ 3527167 h 3635362"/>
              <a:gd name="connsiteX4-421" fmla="*/ 0 w 9144001"/>
              <a:gd name="connsiteY4-422" fmla="*/ 0 h 3635362"/>
              <a:gd name="connsiteX0-423" fmla="*/ 0 w 9144001"/>
              <a:gd name="connsiteY0-424" fmla="*/ 0 h 3624429"/>
              <a:gd name="connsiteX1-425" fmla="*/ 9144001 w 9144001"/>
              <a:gd name="connsiteY1-426" fmla="*/ 0 h 3624429"/>
              <a:gd name="connsiteX2-427" fmla="*/ 9144001 w 9144001"/>
              <a:gd name="connsiteY2-428" fmla="*/ 3527167 h 3624429"/>
              <a:gd name="connsiteX3-429" fmla="*/ 0 w 9144001"/>
              <a:gd name="connsiteY3-430" fmla="*/ 3527167 h 3624429"/>
              <a:gd name="connsiteX4-431" fmla="*/ 0 w 9144001"/>
              <a:gd name="connsiteY4-432" fmla="*/ 0 h 3624429"/>
              <a:gd name="connsiteX0-433" fmla="*/ 0 w 9144001"/>
              <a:gd name="connsiteY0-434" fmla="*/ 0 h 3640931"/>
              <a:gd name="connsiteX1-435" fmla="*/ 9144001 w 9144001"/>
              <a:gd name="connsiteY1-436" fmla="*/ 0 h 3640931"/>
              <a:gd name="connsiteX2-437" fmla="*/ 9144001 w 9144001"/>
              <a:gd name="connsiteY2-438" fmla="*/ 3527167 h 3640931"/>
              <a:gd name="connsiteX3-439" fmla="*/ 0 w 9144001"/>
              <a:gd name="connsiteY3-440" fmla="*/ 3527167 h 3640931"/>
              <a:gd name="connsiteX4-441" fmla="*/ 0 w 9144001"/>
              <a:gd name="connsiteY4-442" fmla="*/ 0 h 3640931"/>
              <a:gd name="connsiteX0-443" fmla="*/ 0 w 9144001"/>
              <a:gd name="connsiteY0-444" fmla="*/ 0 h 3614455"/>
              <a:gd name="connsiteX1-445" fmla="*/ 9144001 w 9144001"/>
              <a:gd name="connsiteY1-446" fmla="*/ 0 h 3614455"/>
              <a:gd name="connsiteX2-447" fmla="*/ 9144001 w 9144001"/>
              <a:gd name="connsiteY2-448" fmla="*/ 3527167 h 3614455"/>
              <a:gd name="connsiteX3-449" fmla="*/ 0 w 9144001"/>
              <a:gd name="connsiteY3-450" fmla="*/ 3527167 h 3614455"/>
              <a:gd name="connsiteX4-451" fmla="*/ 0 w 9144001"/>
              <a:gd name="connsiteY4-452" fmla="*/ 0 h 3614455"/>
              <a:gd name="connsiteX0-453" fmla="*/ 0 w 9144001"/>
              <a:gd name="connsiteY0-454" fmla="*/ 0 h 3634610"/>
              <a:gd name="connsiteX1-455" fmla="*/ 9144001 w 9144001"/>
              <a:gd name="connsiteY1-456" fmla="*/ 0 h 3634610"/>
              <a:gd name="connsiteX2-457" fmla="*/ 9144001 w 9144001"/>
              <a:gd name="connsiteY2-458" fmla="*/ 3527167 h 3634610"/>
              <a:gd name="connsiteX3-459" fmla="*/ 0 w 9144001"/>
              <a:gd name="connsiteY3-460" fmla="*/ 3527167 h 3634610"/>
              <a:gd name="connsiteX4-461" fmla="*/ 0 w 9144001"/>
              <a:gd name="connsiteY4-462" fmla="*/ 0 h 3634610"/>
              <a:gd name="connsiteX0-463" fmla="*/ 0 w 9144001"/>
              <a:gd name="connsiteY0-464" fmla="*/ 0 h 3667472"/>
              <a:gd name="connsiteX1-465" fmla="*/ 9144001 w 9144001"/>
              <a:gd name="connsiteY1-466" fmla="*/ 0 h 3667472"/>
              <a:gd name="connsiteX2-467" fmla="*/ 9144001 w 9144001"/>
              <a:gd name="connsiteY2-468" fmla="*/ 3527167 h 3667472"/>
              <a:gd name="connsiteX3-469" fmla="*/ 0 w 9144001"/>
              <a:gd name="connsiteY3-470" fmla="*/ 3527167 h 3667472"/>
              <a:gd name="connsiteX4-471" fmla="*/ 0 w 9144001"/>
              <a:gd name="connsiteY4-472" fmla="*/ 0 h 3667472"/>
              <a:gd name="connsiteX0-473" fmla="*/ 0 w 9144001"/>
              <a:gd name="connsiteY0-474" fmla="*/ 0 h 3652881"/>
              <a:gd name="connsiteX1-475" fmla="*/ 9144001 w 9144001"/>
              <a:gd name="connsiteY1-476" fmla="*/ 0 h 3652881"/>
              <a:gd name="connsiteX2-477" fmla="*/ 9144001 w 9144001"/>
              <a:gd name="connsiteY2-478" fmla="*/ 3527167 h 3652881"/>
              <a:gd name="connsiteX3-479" fmla="*/ 0 w 9144001"/>
              <a:gd name="connsiteY3-480" fmla="*/ 3527167 h 3652881"/>
              <a:gd name="connsiteX4-481" fmla="*/ 0 w 9144001"/>
              <a:gd name="connsiteY4-482" fmla="*/ 0 h 3652881"/>
              <a:gd name="connsiteX0-483" fmla="*/ 0 w 9144001"/>
              <a:gd name="connsiteY0-484" fmla="*/ 0 h 3628267"/>
              <a:gd name="connsiteX1-485" fmla="*/ 9144001 w 9144001"/>
              <a:gd name="connsiteY1-486" fmla="*/ 0 h 3628267"/>
              <a:gd name="connsiteX2-487" fmla="*/ 9144001 w 9144001"/>
              <a:gd name="connsiteY2-488" fmla="*/ 3527167 h 3628267"/>
              <a:gd name="connsiteX3-489" fmla="*/ 0 w 9144001"/>
              <a:gd name="connsiteY3-490" fmla="*/ 3527167 h 3628267"/>
              <a:gd name="connsiteX4-491" fmla="*/ 0 w 9144001"/>
              <a:gd name="connsiteY4-492" fmla="*/ 0 h 3628267"/>
              <a:gd name="connsiteX0-493" fmla="*/ 0 w 9144001"/>
              <a:gd name="connsiteY0-494" fmla="*/ 0 h 3627607"/>
              <a:gd name="connsiteX1-495" fmla="*/ 9144001 w 9144001"/>
              <a:gd name="connsiteY1-496" fmla="*/ 0 h 3627607"/>
              <a:gd name="connsiteX2-497" fmla="*/ 9144001 w 9144001"/>
              <a:gd name="connsiteY2-498" fmla="*/ 3527167 h 3627607"/>
              <a:gd name="connsiteX3-499" fmla="*/ 0 w 9144001"/>
              <a:gd name="connsiteY3-500" fmla="*/ 3527167 h 3627607"/>
              <a:gd name="connsiteX4-501" fmla="*/ 0 w 9144001"/>
              <a:gd name="connsiteY4-502" fmla="*/ 0 h 3627607"/>
              <a:gd name="connsiteX0-503" fmla="*/ 0 w 9144001"/>
              <a:gd name="connsiteY0-504" fmla="*/ 0 h 3631698"/>
              <a:gd name="connsiteX1-505" fmla="*/ 9144001 w 9144001"/>
              <a:gd name="connsiteY1-506" fmla="*/ 0 h 3631698"/>
              <a:gd name="connsiteX2-507" fmla="*/ 9144001 w 9144001"/>
              <a:gd name="connsiteY2-508" fmla="*/ 3527167 h 3631698"/>
              <a:gd name="connsiteX3-509" fmla="*/ 0 w 9144001"/>
              <a:gd name="connsiteY3-510" fmla="*/ 3527167 h 3631698"/>
              <a:gd name="connsiteX4-511" fmla="*/ 0 w 9144001"/>
              <a:gd name="connsiteY4-512" fmla="*/ 0 h 3631698"/>
              <a:gd name="connsiteX0-513" fmla="*/ 0 w 9144001"/>
              <a:gd name="connsiteY0-514" fmla="*/ 0 h 3587335"/>
              <a:gd name="connsiteX1-515" fmla="*/ 9144001 w 9144001"/>
              <a:gd name="connsiteY1-516" fmla="*/ 0 h 3587335"/>
              <a:gd name="connsiteX2-517" fmla="*/ 9144001 w 9144001"/>
              <a:gd name="connsiteY2-518" fmla="*/ 3527167 h 3587335"/>
              <a:gd name="connsiteX3-519" fmla="*/ 0 w 9144001"/>
              <a:gd name="connsiteY3-520" fmla="*/ 3527167 h 3587335"/>
              <a:gd name="connsiteX4-521" fmla="*/ 0 w 9144001"/>
              <a:gd name="connsiteY4-522" fmla="*/ 0 h 3587335"/>
              <a:gd name="connsiteX0-523" fmla="*/ 0 w 9144001"/>
              <a:gd name="connsiteY0-524" fmla="*/ 0 h 3616205"/>
              <a:gd name="connsiteX1-525" fmla="*/ 9144001 w 9144001"/>
              <a:gd name="connsiteY1-526" fmla="*/ 0 h 3616205"/>
              <a:gd name="connsiteX2-527" fmla="*/ 9144001 w 9144001"/>
              <a:gd name="connsiteY2-528" fmla="*/ 3527167 h 3616205"/>
              <a:gd name="connsiteX3-529" fmla="*/ 0 w 9144001"/>
              <a:gd name="connsiteY3-530" fmla="*/ 3527167 h 3616205"/>
              <a:gd name="connsiteX4-531" fmla="*/ 0 w 9144001"/>
              <a:gd name="connsiteY4-532" fmla="*/ 0 h 3616205"/>
              <a:gd name="connsiteX0-533" fmla="*/ 0 w 9144001"/>
              <a:gd name="connsiteY0-534" fmla="*/ 0 h 3823231"/>
              <a:gd name="connsiteX1-535" fmla="*/ 9144001 w 9144001"/>
              <a:gd name="connsiteY1-536" fmla="*/ 0 h 3823231"/>
              <a:gd name="connsiteX2-537" fmla="*/ 9144001 w 9144001"/>
              <a:gd name="connsiteY2-538" fmla="*/ 3527167 h 3823231"/>
              <a:gd name="connsiteX3-539" fmla="*/ 0 w 9144001"/>
              <a:gd name="connsiteY3-540" fmla="*/ 3527167 h 3823231"/>
              <a:gd name="connsiteX4-541" fmla="*/ 0 w 9144001"/>
              <a:gd name="connsiteY4-542" fmla="*/ 0 h 3823231"/>
              <a:gd name="connsiteX0-543" fmla="*/ 0 w 9144001"/>
              <a:gd name="connsiteY0-544" fmla="*/ 0 h 4050744"/>
              <a:gd name="connsiteX1-545" fmla="*/ 9144001 w 9144001"/>
              <a:gd name="connsiteY1-546" fmla="*/ 0 h 4050744"/>
              <a:gd name="connsiteX2-547" fmla="*/ 9144001 w 9144001"/>
              <a:gd name="connsiteY2-548" fmla="*/ 3527167 h 4050744"/>
              <a:gd name="connsiteX3-549" fmla="*/ 0 w 9144001"/>
              <a:gd name="connsiteY3-550" fmla="*/ 3527167 h 4050744"/>
              <a:gd name="connsiteX4-551" fmla="*/ 0 w 9144001"/>
              <a:gd name="connsiteY4-552" fmla="*/ 0 h 4050744"/>
              <a:gd name="connsiteX0-553" fmla="*/ 0 w 9144001"/>
              <a:gd name="connsiteY0-554" fmla="*/ 0 h 3925518"/>
              <a:gd name="connsiteX1-555" fmla="*/ 9144001 w 9144001"/>
              <a:gd name="connsiteY1-556" fmla="*/ 0 h 3925518"/>
              <a:gd name="connsiteX2-557" fmla="*/ 9144001 w 9144001"/>
              <a:gd name="connsiteY2-558" fmla="*/ 3527167 h 3925518"/>
              <a:gd name="connsiteX3-559" fmla="*/ 0 w 9144001"/>
              <a:gd name="connsiteY3-560" fmla="*/ 3527167 h 3925518"/>
              <a:gd name="connsiteX4-561" fmla="*/ 0 w 9144001"/>
              <a:gd name="connsiteY4-562" fmla="*/ 0 h 3925518"/>
              <a:gd name="connsiteX0-563" fmla="*/ 0 w 9144001"/>
              <a:gd name="connsiteY0-564" fmla="*/ 0 h 3909621"/>
              <a:gd name="connsiteX1-565" fmla="*/ 9144001 w 9144001"/>
              <a:gd name="connsiteY1-566" fmla="*/ 0 h 3909621"/>
              <a:gd name="connsiteX2-567" fmla="*/ 9144001 w 9144001"/>
              <a:gd name="connsiteY2-568" fmla="*/ 3527167 h 3909621"/>
              <a:gd name="connsiteX3-569" fmla="*/ 0 w 9144001"/>
              <a:gd name="connsiteY3-570" fmla="*/ 3527167 h 3909621"/>
              <a:gd name="connsiteX4-571" fmla="*/ 0 w 9144001"/>
              <a:gd name="connsiteY4-572" fmla="*/ 0 h 3909621"/>
              <a:gd name="connsiteX0-573" fmla="*/ 0 w 9144001"/>
              <a:gd name="connsiteY0-574" fmla="*/ 0 h 3758832"/>
              <a:gd name="connsiteX1-575" fmla="*/ 9144001 w 9144001"/>
              <a:gd name="connsiteY1-576" fmla="*/ 0 h 3758832"/>
              <a:gd name="connsiteX2-577" fmla="*/ 9144001 w 9144001"/>
              <a:gd name="connsiteY2-578" fmla="*/ 3527167 h 3758832"/>
              <a:gd name="connsiteX3-579" fmla="*/ 0 w 9144001"/>
              <a:gd name="connsiteY3-580" fmla="*/ 3527167 h 3758832"/>
              <a:gd name="connsiteX4-581" fmla="*/ 0 w 9144001"/>
              <a:gd name="connsiteY4-582" fmla="*/ 0 h 3758832"/>
              <a:gd name="connsiteX0-583" fmla="*/ 0 w 9144001"/>
              <a:gd name="connsiteY0-584" fmla="*/ 0 h 3688613"/>
              <a:gd name="connsiteX1-585" fmla="*/ 9144001 w 9144001"/>
              <a:gd name="connsiteY1-586" fmla="*/ 0 h 3688613"/>
              <a:gd name="connsiteX2-587" fmla="*/ 9144001 w 9144001"/>
              <a:gd name="connsiteY2-588" fmla="*/ 3527167 h 3688613"/>
              <a:gd name="connsiteX3-589" fmla="*/ 0 w 9144001"/>
              <a:gd name="connsiteY3-590" fmla="*/ 3527167 h 3688613"/>
              <a:gd name="connsiteX4-591" fmla="*/ 0 w 9144001"/>
              <a:gd name="connsiteY4-592" fmla="*/ 0 h 3688613"/>
              <a:gd name="connsiteX0-593" fmla="*/ 0 w 9144001"/>
              <a:gd name="connsiteY0-594" fmla="*/ 0 h 3684386"/>
              <a:gd name="connsiteX1-595" fmla="*/ 9144001 w 9144001"/>
              <a:gd name="connsiteY1-596" fmla="*/ 0 h 3684386"/>
              <a:gd name="connsiteX2-597" fmla="*/ 9144001 w 9144001"/>
              <a:gd name="connsiteY2-598" fmla="*/ 3527167 h 3684386"/>
              <a:gd name="connsiteX3-599" fmla="*/ 0 w 9144001"/>
              <a:gd name="connsiteY3-600" fmla="*/ 3527167 h 3684386"/>
              <a:gd name="connsiteX4-601" fmla="*/ 0 w 9144001"/>
              <a:gd name="connsiteY4-602" fmla="*/ 0 h 3684386"/>
              <a:gd name="connsiteX0-603" fmla="*/ 0 w 9144001"/>
              <a:gd name="connsiteY0-604" fmla="*/ 0 h 3637942"/>
              <a:gd name="connsiteX1-605" fmla="*/ 9144001 w 9144001"/>
              <a:gd name="connsiteY1-606" fmla="*/ 0 h 3637942"/>
              <a:gd name="connsiteX2-607" fmla="*/ 9144001 w 9144001"/>
              <a:gd name="connsiteY2-608" fmla="*/ 3527167 h 3637942"/>
              <a:gd name="connsiteX3-609" fmla="*/ 0 w 9144001"/>
              <a:gd name="connsiteY3-610" fmla="*/ 3527167 h 3637942"/>
              <a:gd name="connsiteX4-611" fmla="*/ 0 w 9144001"/>
              <a:gd name="connsiteY4-612" fmla="*/ 0 h 3637942"/>
              <a:gd name="connsiteX0-613" fmla="*/ 0 w 9144001"/>
              <a:gd name="connsiteY0-614" fmla="*/ 0 h 3983461"/>
              <a:gd name="connsiteX1-615" fmla="*/ 9144001 w 9144001"/>
              <a:gd name="connsiteY1-616" fmla="*/ 0 h 3983461"/>
              <a:gd name="connsiteX2-617" fmla="*/ 9144001 w 9144001"/>
              <a:gd name="connsiteY2-618" fmla="*/ 3527167 h 3983461"/>
              <a:gd name="connsiteX3-619" fmla="*/ 0 w 9144001"/>
              <a:gd name="connsiteY3-620" fmla="*/ 3527167 h 3983461"/>
              <a:gd name="connsiteX4-621" fmla="*/ 0 w 9144001"/>
              <a:gd name="connsiteY4-622" fmla="*/ 0 h 3983461"/>
              <a:gd name="connsiteX0-623" fmla="*/ 0 w 9144001"/>
              <a:gd name="connsiteY0-624" fmla="*/ 0 h 3913867"/>
              <a:gd name="connsiteX1-625" fmla="*/ 9144001 w 9144001"/>
              <a:gd name="connsiteY1-626" fmla="*/ 0 h 3913867"/>
              <a:gd name="connsiteX2-627" fmla="*/ 9144001 w 9144001"/>
              <a:gd name="connsiteY2-628" fmla="*/ 3449872 h 3913867"/>
              <a:gd name="connsiteX3-629" fmla="*/ 0 w 9144001"/>
              <a:gd name="connsiteY3-630" fmla="*/ 3527167 h 3913867"/>
              <a:gd name="connsiteX4-631" fmla="*/ 0 w 9144001"/>
              <a:gd name="connsiteY4-632" fmla="*/ 0 h 3913867"/>
              <a:gd name="connsiteX0-633" fmla="*/ 0 w 9144001"/>
              <a:gd name="connsiteY0-634" fmla="*/ 0 h 3939267"/>
              <a:gd name="connsiteX1-635" fmla="*/ 9144001 w 9144001"/>
              <a:gd name="connsiteY1-636" fmla="*/ 0 h 3939267"/>
              <a:gd name="connsiteX2-637" fmla="*/ 9144001 w 9144001"/>
              <a:gd name="connsiteY2-638" fmla="*/ 3449872 h 3939267"/>
              <a:gd name="connsiteX3-639" fmla="*/ 0 w 9144001"/>
              <a:gd name="connsiteY3-640" fmla="*/ 3527167 h 3939267"/>
              <a:gd name="connsiteX4-641" fmla="*/ 0 w 9144001"/>
              <a:gd name="connsiteY4-642" fmla="*/ 0 h 3939267"/>
              <a:gd name="connsiteX0-643" fmla="*/ 0 w 9144001"/>
              <a:gd name="connsiteY0-644" fmla="*/ 0 h 3933527"/>
              <a:gd name="connsiteX1-645" fmla="*/ 9144001 w 9144001"/>
              <a:gd name="connsiteY1-646" fmla="*/ 0 h 3933527"/>
              <a:gd name="connsiteX2-647" fmla="*/ 9144001 w 9144001"/>
              <a:gd name="connsiteY2-648" fmla="*/ 3449872 h 3933527"/>
              <a:gd name="connsiteX3-649" fmla="*/ 12246 w 9144001"/>
              <a:gd name="connsiteY3-650" fmla="*/ 3475637 h 3933527"/>
              <a:gd name="connsiteX4-651" fmla="*/ 0 w 9144001"/>
              <a:gd name="connsiteY4-652" fmla="*/ 0 h 3933527"/>
              <a:gd name="connsiteX0-653" fmla="*/ 0 w 9144001"/>
              <a:gd name="connsiteY0-654" fmla="*/ 0 h 3927927"/>
              <a:gd name="connsiteX1-655" fmla="*/ 9144001 w 9144001"/>
              <a:gd name="connsiteY1-656" fmla="*/ 0 h 3927927"/>
              <a:gd name="connsiteX2-657" fmla="*/ 9144001 w 9144001"/>
              <a:gd name="connsiteY2-658" fmla="*/ 3449872 h 3927927"/>
              <a:gd name="connsiteX3-659" fmla="*/ 12246 w 9144001"/>
              <a:gd name="connsiteY3-660" fmla="*/ 3424108 h 3927927"/>
              <a:gd name="connsiteX4-661" fmla="*/ 0 w 9144001"/>
              <a:gd name="connsiteY4-662" fmla="*/ 0 h 3927927"/>
              <a:gd name="connsiteX0-663" fmla="*/ 0 w 9144001"/>
              <a:gd name="connsiteY0-664" fmla="*/ 0 h 3943693"/>
              <a:gd name="connsiteX1-665" fmla="*/ 9144001 w 9144001"/>
              <a:gd name="connsiteY1-666" fmla="*/ 0 h 3943693"/>
              <a:gd name="connsiteX2-667" fmla="*/ 9144001 w 9144001"/>
              <a:gd name="connsiteY2-668" fmla="*/ 3449872 h 3943693"/>
              <a:gd name="connsiteX3-669" fmla="*/ 12246 w 9144001"/>
              <a:gd name="connsiteY3-670" fmla="*/ 3424108 h 3943693"/>
              <a:gd name="connsiteX4-671" fmla="*/ 0 w 9144001"/>
              <a:gd name="connsiteY4-672" fmla="*/ 0 h 3943693"/>
              <a:gd name="connsiteX0-673" fmla="*/ 0 w 9144001"/>
              <a:gd name="connsiteY0-674" fmla="*/ 0 h 3964040"/>
              <a:gd name="connsiteX1-675" fmla="*/ 9144001 w 9144001"/>
              <a:gd name="connsiteY1-676" fmla="*/ 0 h 3964040"/>
              <a:gd name="connsiteX2-677" fmla="*/ 9144001 w 9144001"/>
              <a:gd name="connsiteY2-678" fmla="*/ 3449872 h 3964040"/>
              <a:gd name="connsiteX3-679" fmla="*/ 12246 w 9144001"/>
              <a:gd name="connsiteY3-680" fmla="*/ 3424108 h 3964040"/>
              <a:gd name="connsiteX4-681" fmla="*/ 0 w 9144001"/>
              <a:gd name="connsiteY4-682" fmla="*/ 0 h 3964040"/>
              <a:gd name="connsiteX0-683" fmla="*/ 0 w 9144001"/>
              <a:gd name="connsiteY0-684" fmla="*/ 0 h 3896019"/>
              <a:gd name="connsiteX1-685" fmla="*/ 9144001 w 9144001"/>
              <a:gd name="connsiteY1-686" fmla="*/ 0 h 3896019"/>
              <a:gd name="connsiteX2-687" fmla="*/ 9131754 w 9144001"/>
              <a:gd name="connsiteY2-688" fmla="*/ 3372651 h 3896019"/>
              <a:gd name="connsiteX3-689" fmla="*/ 12246 w 9144001"/>
              <a:gd name="connsiteY3-690" fmla="*/ 3424108 h 3896019"/>
              <a:gd name="connsiteX4-691" fmla="*/ 0 w 9144001"/>
              <a:gd name="connsiteY4-692" fmla="*/ 0 h 3896019"/>
              <a:gd name="connsiteX0-693" fmla="*/ 1 w 9144002"/>
              <a:gd name="connsiteY0-694" fmla="*/ 0 h 3883827"/>
              <a:gd name="connsiteX1-695" fmla="*/ 9144002 w 9144002"/>
              <a:gd name="connsiteY1-696" fmla="*/ 0 h 3883827"/>
              <a:gd name="connsiteX2-697" fmla="*/ 9131755 w 9144002"/>
              <a:gd name="connsiteY2-698" fmla="*/ 3372651 h 3883827"/>
              <a:gd name="connsiteX3-699" fmla="*/ 0 w 9144002"/>
              <a:gd name="connsiteY3-700" fmla="*/ 3321146 h 3883827"/>
              <a:gd name="connsiteX4-701" fmla="*/ 1 w 9144002"/>
              <a:gd name="connsiteY4-702" fmla="*/ 0 h 3883827"/>
              <a:gd name="connsiteX0-703" fmla="*/ 1 w 9144002"/>
              <a:gd name="connsiteY0-704" fmla="*/ 0 h 3955562"/>
              <a:gd name="connsiteX1-705" fmla="*/ 9144002 w 9144002"/>
              <a:gd name="connsiteY1-706" fmla="*/ 0 h 3955562"/>
              <a:gd name="connsiteX2-707" fmla="*/ 9131755 w 9144002"/>
              <a:gd name="connsiteY2-708" fmla="*/ 3372651 h 3955562"/>
              <a:gd name="connsiteX3-709" fmla="*/ 0 w 9144002"/>
              <a:gd name="connsiteY3-710" fmla="*/ 3321146 h 3955562"/>
              <a:gd name="connsiteX4-711" fmla="*/ 1 w 9144002"/>
              <a:gd name="connsiteY4-712" fmla="*/ 0 h 3955562"/>
              <a:gd name="connsiteX0-713" fmla="*/ 1 w 9144002"/>
              <a:gd name="connsiteY0-714" fmla="*/ 0 h 3961997"/>
              <a:gd name="connsiteX1-715" fmla="*/ 9144002 w 9144002"/>
              <a:gd name="connsiteY1-716" fmla="*/ 0 h 3961997"/>
              <a:gd name="connsiteX2-717" fmla="*/ 9131755 w 9144002"/>
              <a:gd name="connsiteY2-718" fmla="*/ 3372651 h 3961997"/>
              <a:gd name="connsiteX3-719" fmla="*/ 0 w 9144002"/>
              <a:gd name="connsiteY3-720" fmla="*/ 3372628 h 3961997"/>
              <a:gd name="connsiteX4-721" fmla="*/ 1 w 9144002"/>
              <a:gd name="connsiteY4-722" fmla="*/ 0 h 3961997"/>
              <a:gd name="connsiteX0-723" fmla="*/ 12248 w 9156249"/>
              <a:gd name="connsiteY0-724" fmla="*/ 0 h 3952398"/>
              <a:gd name="connsiteX1-725" fmla="*/ 9156249 w 9156249"/>
              <a:gd name="connsiteY1-726" fmla="*/ 0 h 3952398"/>
              <a:gd name="connsiteX2-727" fmla="*/ 9144002 w 9156249"/>
              <a:gd name="connsiteY2-728" fmla="*/ 3372651 h 3952398"/>
              <a:gd name="connsiteX3-729" fmla="*/ 0 w 9156249"/>
              <a:gd name="connsiteY3-730" fmla="*/ 3295406 h 3952398"/>
              <a:gd name="connsiteX4-731" fmla="*/ 12248 w 9156249"/>
              <a:gd name="connsiteY4-732" fmla="*/ 0 h 39523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56249" h="3952398">
                <a:moveTo>
                  <a:pt x="12248" y="0"/>
                </a:moveTo>
                <a:lnTo>
                  <a:pt x="9156249" y="0"/>
                </a:lnTo>
                <a:cubicBezTo>
                  <a:pt x="9152167" y="1124217"/>
                  <a:pt x="9148084" y="2248434"/>
                  <a:pt x="9144002" y="3372651"/>
                </a:cubicBezTo>
                <a:cubicBezTo>
                  <a:pt x="5799798" y="5319076"/>
                  <a:pt x="2659049" y="1597625"/>
                  <a:pt x="0" y="3295406"/>
                </a:cubicBezTo>
                <a:cubicBezTo>
                  <a:pt x="0" y="2188357"/>
                  <a:pt x="12248" y="1107049"/>
                  <a:pt x="12248" y="0"/>
                </a:cubicBezTo>
                <a:close/>
              </a:path>
            </a:pathLst>
          </a:custGeom>
          <a:gradFill>
            <a:gsLst>
              <a:gs pos="100000">
                <a:schemeClr val="accent1">
                  <a:alpha val="91000"/>
                </a:schemeClr>
              </a:gs>
              <a:gs pos="62000">
                <a:schemeClr val="accent1">
                  <a:lumMod val="75000"/>
                  <a:alpha val="88000"/>
                </a:schemeClr>
              </a:gs>
            </a:gsLst>
            <a:lin ang="5400000" scaled="1"/>
          </a:gra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dirty="0">
              <a:solidFill>
                <a:schemeClr val="tx1">
                  <a:lumMod val="95000"/>
                  <a:lumOff val="5000"/>
                </a:schemeClr>
              </a:solidFill>
            </a:endParaRPr>
          </a:p>
        </p:txBody>
      </p:sp>
      <p:sp>
        <p:nvSpPr>
          <p:cNvPr id="7" name="矩形 3"/>
          <p:cNvSpPr/>
          <p:nvPr userDrawn="1"/>
        </p:nvSpPr>
        <p:spPr>
          <a:xfrm>
            <a:off x="-203674" y="4223159"/>
            <a:ext cx="12090876" cy="839555"/>
          </a:xfrm>
          <a:custGeom>
            <a:avLst/>
            <a:gdLst>
              <a:gd name="connsiteX0" fmla="*/ 0 w 9144001"/>
              <a:gd name="connsiteY0" fmla="*/ 0 h 144016"/>
              <a:gd name="connsiteX1" fmla="*/ 9144001 w 9144001"/>
              <a:gd name="connsiteY1" fmla="*/ 0 h 144016"/>
              <a:gd name="connsiteX2" fmla="*/ 9144001 w 9144001"/>
              <a:gd name="connsiteY2" fmla="*/ 144016 h 144016"/>
              <a:gd name="connsiteX3" fmla="*/ 0 w 9144001"/>
              <a:gd name="connsiteY3" fmla="*/ 144016 h 144016"/>
              <a:gd name="connsiteX4" fmla="*/ 0 w 9144001"/>
              <a:gd name="connsiteY4" fmla="*/ 0 h 144016"/>
              <a:gd name="connsiteX0-1" fmla="*/ 0 w 9144001"/>
              <a:gd name="connsiteY0-2" fmla="*/ 144016 h 144016"/>
              <a:gd name="connsiteX1-3" fmla="*/ 9144001 w 9144001"/>
              <a:gd name="connsiteY1-4" fmla="*/ 0 h 144016"/>
              <a:gd name="connsiteX2-5" fmla="*/ 9144001 w 9144001"/>
              <a:gd name="connsiteY2-6" fmla="*/ 144016 h 144016"/>
              <a:gd name="connsiteX3-7" fmla="*/ 0 w 9144001"/>
              <a:gd name="connsiteY3-8" fmla="*/ 144016 h 144016"/>
              <a:gd name="connsiteX0-9" fmla="*/ 0 w 9144001"/>
              <a:gd name="connsiteY0-10" fmla="*/ 520245 h 520245"/>
              <a:gd name="connsiteX1-11" fmla="*/ 9144001 w 9144001"/>
              <a:gd name="connsiteY1-12" fmla="*/ 376229 h 520245"/>
              <a:gd name="connsiteX2-13" fmla="*/ 9144001 w 9144001"/>
              <a:gd name="connsiteY2-14" fmla="*/ 520245 h 520245"/>
              <a:gd name="connsiteX3-15" fmla="*/ 0 w 9144001"/>
              <a:gd name="connsiteY3-16" fmla="*/ 520245 h 520245"/>
              <a:gd name="connsiteX0-17" fmla="*/ 0 w 9144001"/>
              <a:gd name="connsiteY0-18" fmla="*/ 520245 h 520245"/>
              <a:gd name="connsiteX1-19" fmla="*/ 9144001 w 9144001"/>
              <a:gd name="connsiteY1-20" fmla="*/ 376229 h 520245"/>
              <a:gd name="connsiteX2-21" fmla="*/ 9144001 w 9144001"/>
              <a:gd name="connsiteY2-22" fmla="*/ 520245 h 520245"/>
              <a:gd name="connsiteX3-23" fmla="*/ 0 w 9144001"/>
              <a:gd name="connsiteY3-24" fmla="*/ 520245 h 520245"/>
              <a:gd name="connsiteX0-25" fmla="*/ 0 w 9144001"/>
              <a:gd name="connsiteY0-26" fmla="*/ 520245 h 520245"/>
              <a:gd name="connsiteX1-27" fmla="*/ 9144001 w 9144001"/>
              <a:gd name="connsiteY1-28" fmla="*/ 376229 h 520245"/>
              <a:gd name="connsiteX2-29" fmla="*/ 0 w 9144001"/>
              <a:gd name="connsiteY2-30" fmla="*/ 520245 h 520245"/>
              <a:gd name="connsiteX0-31" fmla="*/ 0 w 9144001"/>
              <a:gd name="connsiteY0-32" fmla="*/ 490501 h 490501"/>
              <a:gd name="connsiteX1-33" fmla="*/ 9144001 w 9144001"/>
              <a:gd name="connsiteY1-34" fmla="*/ 454769 h 490501"/>
              <a:gd name="connsiteX2-35" fmla="*/ 0 w 9144001"/>
              <a:gd name="connsiteY2-36" fmla="*/ 490501 h 490501"/>
              <a:gd name="connsiteX0-37" fmla="*/ 0 w 9144001"/>
              <a:gd name="connsiteY0-38" fmla="*/ 554822 h 554822"/>
              <a:gd name="connsiteX1-39" fmla="*/ 9144001 w 9144001"/>
              <a:gd name="connsiteY1-40" fmla="*/ 519090 h 554822"/>
              <a:gd name="connsiteX2-41" fmla="*/ 0 w 9144001"/>
              <a:gd name="connsiteY2-42" fmla="*/ 554822 h 554822"/>
              <a:gd name="connsiteX0-43" fmla="*/ 0 w 9144001"/>
              <a:gd name="connsiteY0-44" fmla="*/ 554822 h 691721"/>
              <a:gd name="connsiteX1-45" fmla="*/ 9144001 w 9144001"/>
              <a:gd name="connsiteY1-46" fmla="*/ 519090 h 691721"/>
              <a:gd name="connsiteX2-47" fmla="*/ 0 w 9144001"/>
              <a:gd name="connsiteY2-48" fmla="*/ 554822 h 691721"/>
              <a:gd name="connsiteX0-49" fmla="*/ 0 w 9144001"/>
              <a:gd name="connsiteY0-50" fmla="*/ 432371 h 569270"/>
              <a:gd name="connsiteX1-51" fmla="*/ 9144001 w 9144001"/>
              <a:gd name="connsiteY1-52" fmla="*/ 396639 h 569270"/>
              <a:gd name="connsiteX2-53" fmla="*/ 0 w 9144001"/>
              <a:gd name="connsiteY2-54" fmla="*/ 432371 h 569270"/>
              <a:gd name="connsiteX0-55" fmla="*/ 0 w 9168065"/>
              <a:gd name="connsiteY0-56" fmla="*/ 422652 h 595077"/>
              <a:gd name="connsiteX1-57" fmla="*/ 9168065 w 9168065"/>
              <a:gd name="connsiteY1-58" fmla="*/ 435047 h 595077"/>
              <a:gd name="connsiteX2-59" fmla="*/ 0 w 9168065"/>
              <a:gd name="connsiteY2-60" fmla="*/ 422652 h 595077"/>
              <a:gd name="connsiteX0-61" fmla="*/ 0 w 9168065"/>
              <a:gd name="connsiteY0-62" fmla="*/ 422652 h 507040"/>
              <a:gd name="connsiteX1-63" fmla="*/ 9168065 w 9168065"/>
              <a:gd name="connsiteY1-64" fmla="*/ 435047 h 507040"/>
              <a:gd name="connsiteX2-65" fmla="*/ 0 w 9168065"/>
              <a:gd name="connsiteY2-66" fmla="*/ 422652 h 507040"/>
              <a:gd name="connsiteX0-67" fmla="*/ 0 w 9168065"/>
              <a:gd name="connsiteY0-68" fmla="*/ 422652 h 588671"/>
              <a:gd name="connsiteX1-69" fmla="*/ 9168065 w 9168065"/>
              <a:gd name="connsiteY1-70" fmla="*/ 435047 h 588671"/>
              <a:gd name="connsiteX2-71" fmla="*/ 0 w 9168065"/>
              <a:gd name="connsiteY2-72" fmla="*/ 422652 h 588671"/>
              <a:gd name="connsiteX0-73" fmla="*/ 0 w 9168065"/>
              <a:gd name="connsiteY0-74" fmla="*/ 404485 h 570504"/>
              <a:gd name="connsiteX1-75" fmla="*/ 9168065 w 9168065"/>
              <a:gd name="connsiteY1-76" fmla="*/ 416880 h 570504"/>
              <a:gd name="connsiteX2-77" fmla="*/ 0 w 9168065"/>
              <a:gd name="connsiteY2-78" fmla="*/ 404485 h 570504"/>
              <a:gd name="connsiteX0-79" fmla="*/ 0 w 9168065"/>
              <a:gd name="connsiteY0-80" fmla="*/ 412391 h 578410"/>
              <a:gd name="connsiteX1-81" fmla="*/ 9168065 w 9168065"/>
              <a:gd name="connsiteY1-82" fmla="*/ 424786 h 578410"/>
              <a:gd name="connsiteX2-83" fmla="*/ 0 w 9168065"/>
              <a:gd name="connsiteY2-84" fmla="*/ 412391 h 578410"/>
              <a:gd name="connsiteX0-85" fmla="*/ 0 w 9168065"/>
              <a:gd name="connsiteY0-86" fmla="*/ 412391 h 574036"/>
              <a:gd name="connsiteX1-87" fmla="*/ 9168065 w 9168065"/>
              <a:gd name="connsiteY1-88" fmla="*/ 424786 h 574036"/>
              <a:gd name="connsiteX2-89" fmla="*/ 0 w 9168065"/>
              <a:gd name="connsiteY2-90" fmla="*/ 412391 h 574036"/>
              <a:gd name="connsiteX0-91" fmla="*/ 0 w 9168065"/>
              <a:gd name="connsiteY0-92" fmla="*/ 412391 h 574036"/>
              <a:gd name="connsiteX1-93" fmla="*/ 9168065 w 9168065"/>
              <a:gd name="connsiteY1-94" fmla="*/ 424786 h 574036"/>
              <a:gd name="connsiteX2-95" fmla="*/ 0 w 9168065"/>
              <a:gd name="connsiteY2-96" fmla="*/ 412391 h 574036"/>
              <a:gd name="connsiteX0-97" fmla="*/ 0 w 9168065"/>
              <a:gd name="connsiteY0-98" fmla="*/ 422854 h 584499"/>
              <a:gd name="connsiteX1-99" fmla="*/ 9168065 w 9168065"/>
              <a:gd name="connsiteY1-100" fmla="*/ 435249 h 584499"/>
              <a:gd name="connsiteX2-101" fmla="*/ 0 w 9168065"/>
              <a:gd name="connsiteY2-102" fmla="*/ 422854 h 584499"/>
              <a:gd name="connsiteX0-103" fmla="*/ 0 w 9168065"/>
              <a:gd name="connsiteY0-104" fmla="*/ 370639 h 532284"/>
              <a:gd name="connsiteX1-105" fmla="*/ 9168065 w 9168065"/>
              <a:gd name="connsiteY1-106" fmla="*/ 383034 h 532284"/>
              <a:gd name="connsiteX2-107" fmla="*/ 0 w 9168065"/>
              <a:gd name="connsiteY2-108" fmla="*/ 370639 h 532284"/>
              <a:gd name="connsiteX0-109" fmla="*/ 0 w 9168065"/>
              <a:gd name="connsiteY0-110" fmla="*/ 412391 h 574036"/>
              <a:gd name="connsiteX1-111" fmla="*/ 9168065 w 9168065"/>
              <a:gd name="connsiteY1-112" fmla="*/ 424786 h 574036"/>
              <a:gd name="connsiteX2-113" fmla="*/ 0 w 9168065"/>
              <a:gd name="connsiteY2-114" fmla="*/ 412391 h 574036"/>
              <a:gd name="connsiteX0-115" fmla="*/ 0 w 9168065"/>
              <a:gd name="connsiteY0-116" fmla="*/ 412391 h 574036"/>
              <a:gd name="connsiteX1-117" fmla="*/ 9168065 w 9168065"/>
              <a:gd name="connsiteY1-118" fmla="*/ 424786 h 574036"/>
              <a:gd name="connsiteX2-119" fmla="*/ 0 w 9168065"/>
              <a:gd name="connsiteY2-120" fmla="*/ 412391 h 574036"/>
              <a:gd name="connsiteX0-121" fmla="*/ 0 w 9168065"/>
              <a:gd name="connsiteY0-122" fmla="*/ 410390 h 572035"/>
              <a:gd name="connsiteX1-123" fmla="*/ 9168065 w 9168065"/>
              <a:gd name="connsiteY1-124" fmla="*/ 422785 h 572035"/>
              <a:gd name="connsiteX2-125" fmla="*/ 0 w 9168065"/>
              <a:gd name="connsiteY2-126" fmla="*/ 410390 h 572035"/>
              <a:gd name="connsiteX0-127" fmla="*/ 0 w 9168065"/>
              <a:gd name="connsiteY0-128" fmla="*/ 462729 h 624374"/>
              <a:gd name="connsiteX1-129" fmla="*/ 9168065 w 9168065"/>
              <a:gd name="connsiteY1-130" fmla="*/ 475124 h 624374"/>
              <a:gd name="connsiteX2-131" fmla="*/ 0 w 9168065"/>
              <a:gd name="connsiteY2-132" fmla="*/ 462729 h 624374"/>
              <a:gd name="connsiteX0-133" fmla="*/ 0 w 9168065"/>
              <a:gd name="connsiteY0-134" fmla="*/ 462729 h 611267"/>
              <a:gd name="connsiteX1-135" fmla="*/ 9168065 w 9168065"/>
              <a:gd name="connsiteY1-136" fmla="*/ 475124 h 611267"/>
              <a:gd name="connsiteX2-137" fmla="*/ 0 w 9168065"/>
              <a:gd name="connsiteY2-138" fmla="*/ 462729 h 611267"/>
              <a:gd name="connsiteX0-139" fmla="*/ 0 w 9168065"/>
              <a:gd name="connsiteY0-140" fmla="*/ 462729 h 640713"/>
              <a:gd name="connsiteX1-141" fmla="*/ 9168065 w 9168065"/>
              <a:gd name="connsiteY1-142" fmla="*/ 475124 h 640713"/>
              <a:gd name="connsiteX2-143" fmla="*/ 0 w 9168065"/>
              <a:gd name="connsiteY2-144" fmla="*/ 462729 h 640713"/>
              <a:gd name="connsiteX0-145" fmla="*/ 0 w 9168065"/>
              <a:gd name="connsiteY0-146" fmla="*/ 442966 h 620950"/>
              <a:gd name="connsiteX1-147" fmla="*/ 9168065 w 9168065"/>
              <a:gd name="connsiteY1-148" fmla="*/ 455361 h 620950"/>
              <a:gd name="connsiteX2-149" fmla="*/ 0 w 9168065"/>
              <a:gd name="connsiteY2-150" fmla="*/ 442966 h 620950"/>
            </a:gdLst>
            <a:ahLst/>
            <a:cxnLst>
              <a:cxn ang="0">
                <a:pos x="connsiteX0-1" y="connsiteY0-2"/>
              </a:cxn>
              <a:cxn ang="0">
                <a:pos x="connsiteX1-3" y="connsiteY1-4"/>
              </a:cxn>
              <a:cxn ang="0">
                <a:pos x="connsiteX2-5" y="connsiteY2-6"/>
              </a:cxn>
            </a:cxnLst>
            <a:rect l="l" t="t" r="r" b="b"/>
            <a:pathLst>
              <a:path w="9168065" h="620950">
                <a:moveTo>
                  <a:pt x="0" y="442966"/>
                </a:moveTo>
                <a:cubicBezTo>
                  <a:pt x="2675022" y="-784133"/>
                  <a:pt x="6769770" y="984630"/>
                  <a:pt x="9168065" y="455361"/>
                </a:cubicBezTo>
                <a:cubicBezTo>
                  <a:pt x="6986341" y="1141040"/>
                  <a:pt x="2759243" y="-591630"/>
                  <a:pt x="0" y="442966"/>
                </a:cubicBezTo>
                <a:close/>
              </a:path>
            </a:pathLst>
          </a:custGeom>
          <a:gradFill flip="none" rotWithShape="1">
            <a:gsLst>
              <a:gs pos="100000">
                <a:schemeClr val="bg1"/>
              </a:gs>
              <a:gs pos="50828">
                <a:srgbClr val="0070C0"/>
              </a:gs>
              <a:gs pos="0">
                <a:schemeClr val="bg1"/>
              </a:gs>
              <a:gs pos="25000">
                <a:srgbClr val="CC0066"/>
              </a:gs>
              <a:gs pos="84000">
                <a:srgbClr val="CCCC00"/>
              </a:gs>
            </a:gsLst>
            <a:lin ang="0" scaled="1"/>
            <a:tileRect/>
          </a:gradFill>
          <a:ln>
            <a:noFill/>
          </a:ln>
          <a:effectLst/>
          <a:scene3d>
            <a:camera prst="orthographicFront"/>
            <a:lightRig rig="threePt" dir="t"/>
          </a:scene3d>
          <a:sp3d extrusionH="8255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674915" y="500629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99905514-4AAB-490A-A602-64ECDCCB1601}" type="datetimeFigureOut">
              <a:rPr lang="zh-CN" altLang="en-US"/>
              <a:pPr>
                <a:defRPr/>
              </a:pPr>
              <a:t>2019/7/18 Thursday</a:t>
            </a:fld>
            <a:endParaRPr lang="zh-CN" altLang="en-US"/>
          </a:p>
        </p:txBody>
      </p:sp>
      <p:sp>
        <p:nvSpPr>
          <p:cNvPr id="5" name="页脚占位符 4"/>
          <p:cNvSpPr>
            <a:spLocks noGrp="1"/>
          </p:cNvSpPr>
          <p:nvPr>
            <p:ph type="ftr" sz="quarter" idx="11"/>
          </p:nvPr>
        </p:nvSpPr>
        <p:spPr>
          <a:xfrm>
            <a:off x="4038600" y="6356354"/>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4F2ABCD2-269C-4FAF-9423-F069DD358359}"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0515DDD5-6F4A-4B56-831B-846C23D1A6C6}" type="datetimeFigureOut">
              <a:rPr lang="zh-CN" altLang="en-US"/>
              <a:pPr>
                <a:defRPr/>
              </a:pPr>
              <a:t>2019/7/18 Thursday</a:t>
            </a:fld>
            <a:endParaRPr lang="zh-CN" altLang="en-US"/>
          </a:p>
        </p:txBody>
      </p:sp>
      <p:sp>
        <p:nvSpPr>
          <p:cNvPr id="5" name="页脚占位符 4"/>
          <p:cNvSpPr>
            <a:spLocks noGrp="1"/>
          </p:cNvSpPr>
          <p:nvPr>
            <p:ph type="ftr" sz="quarter" idx="11"/>
          </p:nvPr>
        </p:nvSpPr>
        <p:spPr>
          <a:xfrm>
            <a:off x="4038600" y="6356354"/>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EEE44CFD-0507-4CB6-B2B4-B655975566E0}"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4"/>
          <p:cNvSpPr>
            <a:spLocks noGrp="1"/>
          </p:cNvSpPr>
          <p:nvPr>
            <p:ph type="ftr" sz="quarter" idx="10"/>
          </p:nvPr>
        </p:nvSpPr>
        <p:spPr>
          <a:xfrm>
            <a:off x="4038600" y="6356354"/>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endParaRPr lang="zh-CN" altLang="en-US"/>
          </a:p>
        </p:txBody>
      </p:sp>
      <p:sp>
        <p:nvSpPr>
          <p:cNvPr id="5" name="灯片编号占位符 5"/>
          <p:cNvSpPr>
            <a:spLocks noGrp="1"/>
          </p:cNvSpPr>
          <p:nvPr>
            <p:ph type="sldNum" sz="quarter" idx="11"/>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solidFill>
                  <a:prstClr val="black"/>
                </a:solidFill>
                <a:latin typeface="Calibri" panose="020F0502020204030204"/>
              </a:defRPr>
            </a:lvl1pPr>
          </a:lstStyle>
          <a:p>
            <a:pPr>
              <a:defRPr/>
            </a:pPr>
            <a:fld id="{8259D792-42DF-4746-B6AF-538A3E48BFF8}"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页脚占位符 4"/>
          <p:cNvSpPr>
            <a:spLocks noGrp="1"/>
          </p:cNvSpPr>
          <p:nvPr>
            <p:ph type="ftr" sz="quarter" idx="10"/>
          </p:nvPr>
        </p:nvSpPr>
        <p:spPr>
          <a:xfrm>
            <a:off x="4038600" y="6356354"/>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endParaRPr lang="zh-CN" altLang="en-US"/>
          </a:p>
        </p:txBody>
      </p:sp>
      <p:sp>
        <p:nvSpPr>
          <p:cNvPr id="5" name="灯片编号占位符 5"/>
          <p:cNvSpPr>
            <a:spLocks noGrp="1"/>
          </p:cNvSpPr>
          <p:nvPr>
            <p:ph type="sldNum" sz="quarter" idx="11"/>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solidFill>
                  <a:prstClr val="black"/>
                </a:solidFill>
                <a:latin typeface="Calibri" panose="020F0502020204030204"/>
              </a:defRPr>
            </a:lvl1pPr>
          </a:lstStyle>
          <a:p>
            <a:pPr>
              <a:defRPr/>
            </a:pPr>
            <a:fld id="{9FC27BA0-6BD2-49A8-9A25-18D23D5C341C}"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5"/>
          <p:cNvSpPr>
            <a:spLocks noGrp="1"/>
          </p:cNvSpPr>
          <p:nvPr>
            <p:ph type="ftr" sz="quarter" idx="10"/>
          </p:nvPr>
        </p:nvSpPr>
        <p:spPr>
          <a:xfrm>
            <a:off x="4038600" y="6356354"/>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endParaRPr lang="zh-CN" altLang="en-US"/>
          </a:p>
        </p:txBody>
      </p:sp>
      <p:sp>
        <p:nvSpPr>
          <p:cNvPr id="6" name="灯片编号占位符 6"/>
          <p:cNvSpPr>
            <a:spLocks noGrp="1"/>
          </p:cNvSpPr>
          <p:nvPr>
            <p:ph type="sldNum" sz="quarter" idx="11"/>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solidFill>
                  <a:prstClr val="black"/>
                </a:solidFill>
                <a:latin typeface="Calibri" panose="020F0502020204030204"/>
              </a:defRPr>
            </a:lvl1pPr>
          </a:lstStyle>
          <a:p>
            <a:pPr>
              <a:defRPr/>
            </a:pPr>
            <a:fld id="{D16B2D8A-74F8-42DA-A6AB-44B0B44922B6}"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fld id="{2748F4F2-F288-4C01-9270-89268877773B}" type="datetimeFigureOut">
              <a:rPr lang="zh-CN" altLang="en-US"/>
              <a:pPr>
                <a:defRPr/>
              </a:pPr>
              <a:t>2019/7/18 Thursday</a:t>
            </a:fld>
            <a:endParaRPr lang="zh-CN" altLang="en-US"/>
          </a:p>
        </p:txBody>
      </p:sp>
      <p:sp>
        <p:nvSpPr>
          <p:cNvPr id="8" name="页脚占位符 7"/>
          <p:cNvSpPr>
            <a:spLocks noGrp="1"/>
          </p:cNvSpPr>
          <p:nvPr>
            <p:ph type="ftr" sz="quarter" idx="11"/>
          </p:nvPr>
        </p:nvSpPr>
        <p:spPr>
          <a:xfrm>
            <a:off x="4038600" y="6356354"/>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solidFill>
                  <a:prstClr val="black"/>
                </a:solidFill>
                <a:latin typeface="Calibri" panose="020F0502020204030204"/>
              </a:defRPr>
            </a:lvl1pPr>
          </a:lstStyle>
          <a:p>
            <a:pPr>
              <a:defRPr/>
            </a:pPr>
            <a:fld id="{2F16357C-697F-456C-A2EA-8A00FF0451A8}"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4"/>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fld id="{552D0F62-1246-4111-99C1-6A13AEF11CF8}" type="datetimeFigureOut">
              <a:rPr lang="zh-CN" altLang="en-US"/>
              <a:pPr>
                <a:defRPr/>
              </a:pPr>
              <a:t>2019/7/18 Thursday</a:t>
            </a:fld>
            <a:endParaRPr lang="zh-CN" altLang="en-US"/>
          </a:p>
        </p:txBody>
      </p:sp>
      <p:sp>
        <p:nvSpPr>
          <p:cNvPr id="4" name="页脚占位符 3"/>
          <p:cNvSpPr>
            <a:spLocks noGrp="1"/>
          </p:cNvSpPr>
          <p:nvPr>
            <p:ph type="ftr" sz="quarter" idx="11"/>
          </p:nvPr>
        </p:nvSpPr>
        <p:spPr>
          <a:xfrm>
            <a:off x="4038600" y="6356354"/>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solidFill>
                  <a:prstClr val="black"/>
                </a:solidFill>
                <a:latin typeface="Calibri" panose="020F0502020204030204"/>
              </a:defRPr>
            </a:lvl1pPr>
          </a:lstStyle>
          <a:p>
            <a:pPr>
              <a:defRPr/>
            </a:pPr>
            <a:fld id="{A38B0420-AA5E-470F-848A-949A59624CA1}"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fld id="{FE87FA5F-D7EB-4F8F-B0B8-4C905978046E}" type="datetimeFigureOut">
              <a:rPr lang="zh-CN" altLang="en-US"/>
              <a:pPr>
                <a:defRPr/>
              </a:pPr>
              <a:t>2019/7/18 Thursday</a:t>
            </a:fld>
            <a:endParaRPr lang="zh-CN" altLang="en-US"/>
          </a:p>
        </p:txBody>
      </p:sp>
      <p:sp>
        <p:nvSpPr>
          <p:cNvPr id="3" name="页脚占位符 2"/>
          <p:cNvSpPr>
            <a:spLocks noGrp="1"/>
          </p:cNvSpPr>
          <p:nvPr>
            <p:ph type="ftr" sz="quarter" idx="11"/>
          </p:nvPr>
        </p:nvSpPr>
        <p:spPr>
          <a:xfrm>
            <a:off x="4038600" y="6356354"/>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solidFill>
                  <a:prstClr val="black"/>
                </a:solidFill>
                <a:latin typeface="Calibri" panose="020F0502020204030204"/>
              </a:defRPr>
            </a:lvl1pPr>
          </a:lstStyle>
          <a:p>
            <a:pPr>
              <a:defRPr/>
            </a:pPr>
            <a:fld id="{08F8F63E-7BBB-4832-9A10-1964B70EA9A2}"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fld id="{D94B371A-74D7-4BF9-8797-7771D6831281}" type="datetimeFigureOut">
              <a:rPr lang="zh-CN" altLang="en-US"/>
              <a:pPr>
                <a:defRPr/>
              </a:pPr>
              <a:t>2019/7/18 Thursday</a:t>
            </a:fld>
            <a:endParaRPr lang="zh-CN" altLang="en-US"/>
          </a:p>
        </p:txBody>
      </p:sp>
      <p:sp>
        <p:nvSpPr>
          <p:cNvPr id="6" name="页脚占位符 5"/>
          <p:cNvSpPr>
            <a:spLocks noGrp="1"/>
          </p:cNvSpPr>
          <p:nvPr>
            <p:ph type="ftr" sz="quarter" idx="11"/>
          </p:nvPr>
        </p:nvSpPr>
        <p:spPr>
          <a:xfrm>
            <a:off x="4038600" y="6356354"/>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solidFill>
                  <a:prstClr val="black"/>
                </a:solidFill>
                <a:latin typeface="Calibri" panose="020F0502020204030204"/>
              </a:defRPr>
            </a:lvl1pPr>
          </a:lstStyle>
          <a:p>
            <a:pPr>
              <a:defRPr/>
            </a:pPr>
            <a:fld id="{4A2E78FB-9C8E-4396-BFB5-04503A677797}"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fld id="{2993FEBC-04A5-4A5A-A8C1-6E2F480D7A5B}" type="datetimeFigureOut">
              <a:rPr lang="zh-CN" altLang="en-US"/>
              <a:pPr>
                <a:defRPr/>
              </a:pPr>
              <a:t>2019/7/18 Thursday</a:t>
            </a:fld>
            <a:endParaRPr lang="zh-CN" altLang="en-US"/>
          </a:p>
        </p:txBody>
      </p:sp>
      <p:sp>
        <p:nvSpPr>
          <p:cNvPr id="6" name="页脚占位符 5"/>
          <p:cNvSpPr>
            <a:spLocks noGrp="1"/>
          </p:cNvSpPr>
          <p:nvPr>
            <p:ph type="ftr" sz="quarter" idx="11"/>
          </p:nvPr>
        </p:nvSpPr>
        <p:spPr>
          <a:xfrm>
            <a:off x="4038600" y="6356354"/>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solidFill>
                  <a:prstClr val="black"/>
                </a:solidFill>
                <a:latin typeface="Calibri" panose="020F0502020204030204"/>
              </a:defRPr>
            </a:lvl1pPr>
          </a:lstStyle>
          <a:p>
            <a:pPr>
              <a:defRPr/>
            </a:pPr>
            <a:fld id="{4007B874-73C2-46C0-8EA7-DE97FEA66F3D}"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4"/>
          <p:cNvSpPr>
            <a:spLocks noGrp="1"/>
          </p:cNvSpPr>
          <p:nvPr>
            <p:ph type="ftr" sz="quarter" idx="10"/>
          </p:nvPr>
        </p:nvSpPr>
        <p:spPr>
          <a:xfrm>
            <a:off x="4038600" y="6356354"/>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5" name="灯片编号占位符 5"/>
          <p:cNvSpPr>
            <a:spLocks noGrp="1"/>
          </p:cNvSpPr>
          <p:nvPr>
            <p:ph type="sldNum" sz="quarter" idx="11"/>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F0982680-43BA-4F0E-A04C-F75C65633E92}"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fld id="{87FC7E20-369F-4A00-B352-6FD5F1D7E1B7}" type="datetimeFigureOut">
              <a:rPr lang="zh-CN" altLang="en-US"/>
              <a:pPr>
                <a:defRPr/>
              </a:pPr>
              <a:t>2019/7/18 Thursday</a:t>
            </a:fld>
            <a:endParaRPr lang="zh-CN" altLang="en-US"/>
          </a:p>
        </p:txBody>
      </p:sp>
      <p:sp>
        <p:nvSpPr>
          <p:cNvPr id="5" name="页脚占位符 4"/>
          <p:cNvSpPr>
            <a:spLocks noGrp="1"/>
          </p:cNvSpPr>
          <p:nvPr>
            <p:ph type="ftr" sz="quarter" idx="11"/>
          </p:nvPr>
        </p:nvSpPr>
        <p:spPr>
          <a:xfrm>
            <a:off x="4038600" y="6356354"/>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solidFill>
                  <a:prstClr val="black"/>
                </a:solidFill>
                <a:latin typeface="Calibri" panose="020F0502020204030204"/>
              </a:defRPr>
            </a:lvl1pPr>
          </a:lstStyle>
          <a:p>
            <a:pPr>
              <a:defRPr/>
            </a:pPr>
            <a:fld id="{0403DF29-AB9A-4160-9242-DC0387A7C4A5}"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fld id="{D24F1041-0722-4D3B-BD36-44153D84EB87}" type="datetimeFigureOut">
              <a:rPr lang="zh-CN" altLang="en-US"/>
              <a:pPr>
                <a:defRPr/>
              </a:pPr>
              <a:t>2019/7/18 Thursday</a:t>
            </a:fld>
            <a:endParaRPr lang="zh-CN" altLang="en-US"/>
          </a:p>
        </p:txBody>
      </p:sp>
      <p:sp>
        <p:nvSpPr>
          <p:cNvPr id="5" name="页脚占位符 4"/>
          <p:cNvSpPr>
            <a:spLocks noGrp="1"/>
          </p:cNvSpPr>
          <p:nvPr>
            <p:ph type="ftr" sz="quarter" idx="11"/>
          </p:nvPr>
        </p:nvSpPr>
        <p:spPr>
          <a:xfrm>
            <a:off x="4038600" y="6356354"/>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solidFill>
                  <a:prstClr val="black"/>
                </a:solidFill>
                <a:latin typeface="Calibri" panose="020F0502020204030204"/>
              </a:defRPr>
            </a:lvl1pPr>
          </a:lstStyle>
          <a:p>
            <a:pPr>
              <a:defRPr/>
            </a:pPr>
            <a:fld id="{F3F29EA1-C68A-4ADE-8E93-5A8255227F65}"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830"/>
            <a:ext cx="10363200" cy="1470629"/>
          </a:xfrm>
        </p:spPr>
        <p:txBody>
          <a:bodyPr/>
          <a:lstStyle/>
          <a:p>
            <a:r>
              <a:rPr lang="zh-CN" altLang="en-US"/>
              <a:t>单击此处编辑母版标题样式</a:t>
            </a:r>
          </a:p>
        </p:txBody>
      </p:sp>
      <p:sp>
        <p:nvSpPr>
          <p:cNvPr id="3" name="副标题 2"/>
          <p:cNvSpPr>
            <a:spLocks noGrp="1"/>
          </p:cNvSpPr>
          <p:nvPr>
            <p:ph type="subTitle" idx="1"/>
          </p:nvPr>
        </p:nvSpPr>
        <p:spPr>
          <a:xfrm>
            <a:off x="1828800" y="3887121"/>
            <a:ext cx="8534400" cy="1752059"/>
          </a:xfrm>
        </p:spPr>
        <p:txBody>
          <a:bodyPr/>
          <a:lstStyle>
            <a:lvl1pPr marL="0" indent="0" algn="ctr">
              <a:buNone/>
              <a:defRPr/>
            </a:lvl1pPr>
            <a:lvl2pPr marL="609600" indent="0" algn="ctr">
              <a:buNone/>
              <a:defRPr/>
            </a:lvl2pPr>
            <a:lvl3pPr marL="1218565" indent="0" algn="ctr">
              <a:buNone/>
              <a:defRPr/>
            </a:lvl3pPr>
            <a:lvl4pPr marL="1828165" indent="0" algn="ctr">
              <a:buNone/>
              <a:defRPr/>
            </a:lvl4pPr>
            <a:lvl5pPr marL="2437765" indent="0" algn="ctr">
              <a:buNone/>
              <a:defRPr/>
            </a:lvl5pPr>
            <a:lvl6pPr marL="3046730" indent="0" algn="ctr">
              <a:buNone/>
              <a:defRPr/>
            </a:lvl6pPr>
            <a:lvl7pPr marL="3656330" indent="0" algn="ctr">
              <a:buNone/>
              <a:defRPr/>
            </a:lvl7pPr>
            <a:lvl8pPr marL="4265930" indent="0" algn="ctr">
              <a:buNone/>
              <a:defRPr/>
            </a:lvl8pPr>
            <a:lvl9pPr marL="487553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zh-CN"/>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eaLnBrk="0" hangingPunct="0">
              <a:defRPr>
                <a:latin typeface="Calibri" panose="020F0502020204030204" pitchFamily="34" charset="0"/>
                <a:ea typeface="宋体" panose="02010600030101010101" pitchFamily="2" charset="-122"/>
              </a:defRPr>
            </a:lvl1pPr>
          </a:lstStyle>
          <a:p>
            <a:pPr>
              <a:defRPr/>
            </a:pPr>
            <a:fld id="{41E86550-B717-4D70-9173-FB0A95F224DF}" type="slidenum">
              <a:rPr lang="en-US" altLang="zh-CN"/>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zh-CN"/>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eaLnBrk="0" hangingPunct="0">
              <a:defRPr>
                <a:latin typeface="Calibri" panose="020F0502020204030204" pitchFamily="34" charset="0"/>
                <a:ea typeface="宋体" panose="02010600030101010101" pitchFamily="2" charset="-122"/>
              </a:defRPr>
            </a:lvl1pPr>
          </a:lstStyle>
          <a:p>
            <a:pPr>
              <a:defRPr/>
            </a:pPr>
            <a:fld id="{83392AC1-D139-4B91-8FF4-888D4F868962}"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7656"/>
            <a:ext cx="10363200" cy="1360596"/>
          </a:xfr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3084" y="2907402"/>
            <a:ext cx="10363200" cy="1500254"/>
          </a:xfrm>
        </p:spPr>
        <p:txBody>
          <a:bodyPr anchor="b"/>
          <a:lstStyle>
            <a:lvl1pPr marL="0" indent="0">
              <a:buNone/>
              <a:defRPr sz="2665"/>
            </a:lvl1pPr>
            <a:lvl2pPr marL="609600" indent="0">
              <a:buNone/>
              <a:defRPr sz="2400"/>
            </a:lvl2pPr>
            <a:lvl3pPr marL="1218565" indent="0">
              <a:buNone/>
              <a:defRPr sz="2135"/>
            </a:lvl3pPr>
            <a:lvl4pPr marL="1828165" indent="0">
              <a:buNone/>
              <a:defRPr sz="1865"/>
            </a:lvl4pPr>
            <a:lvl5pPr marL="2437765" indent="0">
              <a:buNone/>
              <a:defRPr sz="1865"/>
            </a:lvl5pPr>
            <a:lvl6pPr marL="3046730" indent="0">
              <a:buNone/>
              <a:defRPr sz="1865"/>
            </a:lvl6pPr>
            <a:lvl7pPr marL="3656330" indent="0">
              <a:buNone/>
              <a:defRPr sz="1865"/>
            </a:lvl7pPr>
            <a:lvl8pPr marL="4265930" indent="0">
              <a:buNone/>
              <a:defRPr sz="1865"/>
            </a:lvl8pPr>
            <a:lvl9pPr marL="4875530" indent="0">
              <a:buNone/>
              <a:defRPr sz="1865"/>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zh-CN"/>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eaLnBrk="0" hangingPunct="0">
              <a:defRPr>
                <a:latin typeface="Calibri" panose="020F0502020204030204" pitchFamily="34" charset="0"/>
                <a:ea typeface="宋体" panose="02010600030101010101" pitchFamily="2" charset="-122"/>
              </a:defRPr>
            </a:lvl1pPr>
          </a:lstStyle>
          <a:p>
            <a:pPr>
              <a:defRPr/>
            </a:pPr>
            <a:fld id="{D1F9054D-7F97-4C1D-A742-D9EF06F93984}" type="slidenum">
              <a:rPr lang="en-US" altLang="zh-CN"/>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599707"/>
            <a:ext cx="5384800" cy="452615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599707"/>
            <a:ext cx="5384800" cy="452615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zh-CN"/>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eaLnBrk="0" hangingPunct="0">
              <a:defRPr>
                <a:latin typeface="Calibri" panose="020F0502020204030204" pitchFamily="34" charset="0"/>
                <a:ea typeface="宋体" panose="02010600030101010101" pitchFamily="2" charset="-122"/>
              </a:defRPr>
            </a:lvl1pPr>
          </a:lstStyle>
          <a:p>
            <a:pPr>
              <a:defRPr/>
            </a:pPr>
            <a:fld id="{A6003D2D-87A4-4019-BACD-4493A350E81F}" type="slidenum">
              <a:rPr lang="en-US" altLang="zh-CN"/>
              <a:pPr>
                <a:defRPr/>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4113"/>
            <a:ext cx="5386917" cy="641151"/>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5262"/>
            <a:ext cx="5386917" cy="395059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4113"/>
            <a:ext cx="5389033" cy="641151"/>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0" y="2175262"/>
            <a:ext cx="5389033" cy="395059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ltLang="zh-CN"/>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eaLnBrk="0" hangingPunct="0">
              <a:defRPr>
                <a:latin typeface="Calibri" panose="020F0502020204030204" pitchFamily="34" charset="0"/>
                <a:ea typeface="宋体" panose="02010600030101010101" pitchFamily="2" charset="-122"/>
              </a:defRPr>
            </a:lvl1pPr>
          </a:lstStyle>
          <a:p>
            <a:pPr>
              <a:defRPr/>
            </a:pPr>
            <a:fld id="{007A1314-F904-4615-A35A-F148DE366A53}" type="slidenum">
              <a:rPr lang="en-US" altLang="zh-CN"/>
              <a:pPr>
                <a:defRPr/>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zh-CN"/>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eaLnBrk="0" hangingPunct="0">
              <a:defRPr>
                <a:latin typeface="Calibri" panose="020F0502020204030204" pitchFamily="34" charset="0"/>
                <a:ea typeface="宋体" panose="02010600030101010101" pitchFamily="2" charset="-122"/>
              </a:defRPr>
            </a:lvl1pPr>
          </a:lstStyle>
          <a:p>
            <a:pPr>
              <a:defRPr/>
            </a:pPr>
            <a:fld id="{1CD4F965-A0AA-4174-B6C1-AA5117AA85DD}" type="slidenum">
              <a:rPr lang="en-US" altLang="zh-CN"/>
              <a:pPr>
                <a:defRPr/>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zh-CN"/>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eaLnBrk="0" hangingPunct="0">
              <a:defRPr>
                <a:latin typeface="Calibri" panose="020F0502020204030204" pitchFamily="34" charset="0"/>
                <a:ea typeface="宋体" panose="02010600030101010101" pitchFamily="2" charset="-122"/>
              </a:defRPr>
            </a:lvl1pPr>
          </a:lstStyle>
          <a:p>
            <a:pPr>
              <a:defRPr/>
            </a:pPr>
            <a:fld id="{7A641EFB-D00D-4274-BAD9-838CCD59EE9C}" type="slidenum">
              <a:rPr lang="en-US" altLang="zh-CN"/>
              <a:pPr>
                <a:defRPr/>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2971"/>
            <a:ext cx="4011084" cy="116169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2971"/>
            <a:ext cx="6815667" cy="5852893"/>
          </a:xfr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4657"/>
            <a:ext cx="4011084" cy="4691202"/>
          </a:xfr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zh-CN"/>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eaLnBrk="0" hangingPunct="0">
              <a:defRPr>
                <a:latin typeface="Calibri" panose="020F0502020204030204" pitchFamily="34" charset="0"/>
                <a:ea typeface="宋体" panose="02010600030101010101" pitchFamily="2" charset="-122"/>
              </a:defRPr>
            </a:lvl1pPr>
          </a:lstStyle>
          <a:p>
            <a:pPr>
              <a:defRPr/>
            </a:pPr>
            <a:fld id="{7C710729-92C2-49C6-BD79-5A6E758C77D1}"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页脚占位符 4"/>
          <p:cNvSpPr>
            <a:spLocks noGrp="1"/>
          </p:cNvSpPr>
          <p:nvPr>
            <p:ph type="ftr" sz="quarter" idx="10"/>
          </p:nvPr>
        </p:nvSpPr>
        <p:spPr>
          <a:xfrm>
            <a:off x="4038600" y="6356354"/>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5" name="灯片编号占位符 5"/>
          <p:cNvSpPr>
            <a:spLocks noGrp="1"/>
          </p:cNvSpPr>
          <p:nvPr>
            <p:ph type="sldNum" sz="quarter" idx="11"/>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3D28DC2B-1695-4484-8272-1A4A0C356EBE}"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1235"/>
            <a:ext cx="7315200" cy="567092"/>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3644"/>
            <a:ext cx="7315200" cy="4113530"/>
          </a:xfrm>
        </p:spPr>
        <p:txBody>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pPr lvl="0"/>
            <a:endParaRPr lang="zh-CN" altLang="en-US" noProof="0"/>
          </a:p>
        </p:txBody>
      </p:sp>
      <p:sp>
        <p:nvSpPr>
          <p:cNvPr id="4" name="文本占位符 3"/>
          <p:cNvSpPr>
            <a:spLocks noGrp="1"/>
          </p:cNvSpPr>
          <p:nvPr>
            <p:ph type="body" sz="half" idx="2"/>
          </p:nvPr>
        </p:nvSpPr>
        <p:spPr>
          <a:xfrm>
            <a:off x="2389717" y="5368331"/>
            <a:ext cx="7315200" cy="804085"/>
          </a:xfr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zh-CN"/>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eaLnBrk="0" hangingPunct="0">
              <a:defRPr>
                <a:latin typeface="Calibri" panose="020F0502020204030204" pitchFamily="34" charset="0"/>
                <a:ea typeface="宋体" panose="02010600030101010101" pitchFamily="2" charset="-122"/>
              </a:defRPr>
            </a:lvl1pPr>
          </a:lstStyle>
          <a:p>
            <a:pPr>
              <a:defRPr/>
            </a:pPr>
            <a:fld id="{3DF44B10-90C0-4FC9-978F-6E3F826057FB}" type="slidenum">
              <a:rPr lang="en-US" altLang="zh-CN"/>
              <a:pPr>
                <a:defRPr/>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zh-CN"/>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eaLnBrk="0" hangingPunct="0">
              <a:defRPr>
                <a:latin typeface="Calibri" panose="020F0502020204030204" pitchFamily="34" charset="0"/>
                <a:ea typeface="宋体" panose="02010600030101010101" pitchFamily="2" charset="-122"/>
              </a:defRPr>
            </a:lvl1pPr>
          </a:lstStyle>
          <a:p>
            <a:pPr>
              <a:defRPr/>
            </a:pPr>
            <a:fld id="{1A432E74-6BDC-44AF-8459-DA585ABBEC8A}" type="slidenum">
              <a:rPr lang="en-US" altLang="zh-CN"/>
              <a:pPr>
                <a:defRPr/>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082"/>
            <a:ext cx="2743200" cy="585077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5082"/>
            <a:ext cx="8026400" cy="585077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zh-CN"/>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eaLnBrk="0" hangingPunct="0">
              <a:defRPr>
                <a:latin typeface="Calibri" panose="020F0502020204030204" pitchFamily="34" charset="0"/>
                <a:ea typeface="宋体" panose="02010600030101010101" pitchFamily="2" charset="-122"/>
              </a:defRPr>
            </a:lvl1pPr>
          </a:lstStyle>
          <a:p>
            <a:pPr>
              <a:defRPr/>
            </a:pPr>
            <a:fld id="{0CB4CA8A-9B6A-4994-A2DE-DECA6AD7563D}"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5"/>
          <p:cNvSpPr>
            <a:spLocks noGrp="1"/>
          </p:cNvSpPr>
          <p:nvPr>
            <p:ph type="ftr" sz="quarter" idx="10"/>
          </p:nvPr>
        </p:nvSpPr>
        <p:spPr>
          <a:xfrm>
            <a:off x="4038600" y="6356354"/>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6"/>
          <p:cNvSpPr>
            <a:spLocks noGrp="1"/>
          </p:cNvSpPr>
          <p:nvPr>
            <p:ph type="sldNum" sz="quarter" idx="11"/>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015F4715-B5C1-4965-AF08-9FE68EEBF71A}"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D3A60652-4EBD-4E3B-8279-4EEED72D5D30}" type="datetimeFigureOut">
              <a:rPr lang="zh-CN" altLang="en-US"/>
              <a:pPr>
                <a:defRPr/>
              </a:pPr>
              <a:t>2019/7/18 Thursday</a:t>
            </a:fld>
            <a:endParaRPr lang="zh-CN" altLang="en-US"/>
          </a:p>
        </p:txBody>
      </p:sp>
      <p:sp>
        <p:nvSpPr>
          <p:cNvPr id="8" name="页脚占位符 7"/>
          <p:cNvSpPr>
            <a:spLocks noGrp="1"/>
          </p:cNvSpPr>
          <p:nvPr>
            <p:ph type="ftr" sz="quarter" idx="11"/>
          </p:nvPr>
        </p:nvSpPr>
        <p:spPr>
          <a:xfrm>
            <a:off x="4038600" y="6356354"/>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A68B34B7-286E-4772-BC26-F7DBDA471D3C}"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4"/>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A4061801-3958-4E57-9007-93CC5CB0415C}" type="datetimeFigureOut">
              <a:rPr lang="zh-CN" altLang="en-US"/>
              <a:pPr>
                <a:defRPr/>
              </a:pPr>
              <a:t>2019/7/18 Thursday</a:t>
            </a:fld>
            <a:endParaRPr lang="zh-CN" altLang="en-US"/>
          </a:p>
        </p:txBody>
      </p:sp>
      <p:sp>
        <p:nvSpPr>
          <p:cNvPr id="4" name="页脚占位符 3"/>
          <p:cNvSpPr>
            <a:spLocks noGrp="1"/>
          </p:cNvSpPr>
          <p:nvPr>
            <p:ph type="ftr" sz="quarter" idx="11"/>
          </p:nvPr>
        </p:nvSpPr>
        <p:spPr>
          <a:xfrm>
            <a:off x="4038600" y="6356354"/>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2DC08615-E902-42C0-8423-C049136D1BFD}"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17D77663-440A-489A-85C6-A4A5A7C59049}" type="datetimeFigureOut">
              <a:rPr lang="zh-CN" altLang="en-US"/>
              <a:pPr>
                <a:defRPr/>
              </a:pPr>
              <a:t>2019/7/18 Thursday</a:t>
            </a:fld>
            <a:endParaRPr lang="zh-CN" altLang="en-US"/>
          </a:p>
        </p:txBody>
      </p:sp>
      <p:sp>
        <p:nvSpPr>
          <p:cNvPr id="3" name="页脚占位符 2"/>
          <p:cNvSpPr>
            <a:spLocks noGrp="1"/>
          </p:cNvSpPr>
          <p:nvPr>
            <p:ph type="ftr" sz="quarter" idx="11"/>
          </p:nvPr>
        </p:nvSpPr>
        <p:spPr>
          <a:xfrm>
            <a:off x="4038600" y="6356354"/>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862631C7-71FD-4A89-BBA4-382F797CDFE7}"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299BAA77-3DA2-48C5-A7BF-1575B6FF3BD6}" type="datetimeFigureOut">
              <a:rPr lang="zh-CN" altLang="en-US"/>
              <a:pPr>
                <a:defRPr/>
              </a:pPr>
              <a:t>2019/7/18 Thursday</a:t>
            </a:fld>
            <a:endParaRPr lang="zh-CN" altLang="en-US"/>
          </a:p>
        </p:txBody>
      </p:sp>
      <p:sp>
        <p:nvSpPr>
          <p:cNvPr id="6" name="页脚占位符 5"/>
          <p:cNvSpPr>
            <a:spLocks noGrp="1"/>
          </p:cNvSpPr>
          <p:nvPr>
            <p:ph type="ftr" sz="quarter" idx="11"/>
          </p:nvPr>
        </p:nvSpPr>
        <p:spPr>
          <a:xfrm>
            <a:off x="4038600" y="6356354"/>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FB69CECF-FC50-426D-A09D-521EC712803C}"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3552E18B-F257-4A72-8786-0C38641F1BC0}" type="datetimeFigureOut">
              <a:rPr lang="zh-CN" altLang="en-US"/>
              <a:pPr>
                <a:defRPr/>
              </a:pPr>
              <a:t>2019/7/18 Thursday</a:t>
            </a:fld>
            <a:endParaRPr lang="zh-CN" altLang="en-US"/>
          </a:p>
        </p:txBody>
      </p:sp>
      <p:sp>
        <p:nvSpPr>
          <p:cNvPr id="6" name="页脚占位符 5"/>
          <p:cNvSpPr>
            <a:spLocks noGrp="1"/>
          </p:cNvSpPr>
          <p:nvPr>
            <p:ph type="ftr" sz="quarter" idx="11"/>
          </p:nvPr>
        </p:nvSpPr>
        <p:spPr>
          <a:xfrm>
            <a:off x="4038600" y="6356354"/>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4"/>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023546C3-33A9-4557-A11E-8DC973029B21}"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3075"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4099"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600" y="6243638"/>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865">
                <a:solidFill>
                  <a:srgbClr val="000000"/>
                </a:solidFill>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3638"/>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865">
                <a:solidFill>
                  <a:srgbClr val="000000"/>
                </a:solidFill>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3638"/>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865">
                <a:solidFill>
                  <a:srgbClr val="000000"/>
                </a:solidFill>
                <a:latin typeface="Arial" panose="020B0604020202020204"/>
                <a:ea typeface="宋体" panose="02010600030101010101" pitchFamily="2" charset="-122"/>
              </a:defRPr>
            </a:lvl1pPr>
          </a:lstStyle>
          <a:p>
            <a:pPr>
              <a:defRPr/>
            </a:pPr>
            <a:fld id="{1B057B5D-4764-4612-B560-989ED683EC4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5800">
          <a:solidFill>
            <a:schemeClr val="tx2"/>
          </a:solidFill>
          <a:latin typeface="+mj-lt"/>
          <a:ea typeface="+mj-ea"/>
          <a:cs typeface="+mj-cs"/>
        </a:defRPr>
      </a:lvl1pPr>
      <a:lvl2pPr algn="ctr" rtl="0" eaLnBrk="0" fontAlgn="base" hangingPunct="0">
        <a:spcBef>
          <a:spcPct val="0"/>
        </a:spcBef>
        <a:spcAft>
          <a:spcPct val="0"/>
        </a:spcAft>
        <a:defRPr sz="58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58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58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5800">
          <a:solidFill>
            <a:schemeClr val="tx2"/>
          </a:solidFill>
          <a:latin typeface="Arial" panose="020B0604020202020204" pitchFamily="34" charset="0"/>
          <a:ea typeface="宋体" panose="02010600030101010101" pitchFamily="2" charset="-122"/>
        </a:defRPr>
      </a:lvl5pPr>
      <a:lvl6pPr marL="609600" algn="ctr" rtl="0" fontAlgn="base">
        <a:spcBef>
          <a:spcPct val="0"/>
        </a:spcBef>
        <a:spcAft>
          <a:spcPct val="0"/>
        </a:spcAft>
        <a:defRPr sz="5865">
          <a:solidFill>
            <a:schemeClr val="tx2"/>
          </a:solidFill>
          <a:latin typeface="Arial" panose="020B0604020202020204" pitchFamily="34" charset="0"/>
          <a:ea typeface="宋体" panose="02010600030101010101" pitchFamily="2" charset="-122"/>
        </a:defRPr>
      </a:lvl6pPr>
      <a:lvl7pPr marL="1218565" algn="ctr" rtl="0" fontAlgn="base">
        <a:spcBef>
          <a:spcPct val="0"/>
        </a:spcBef>
        <a:spcAft>
          <a:spcPct val="0"/>
        </a:spcAft>
        <a:defRPr sz="5865">
          <a:solidFill>
            <a:schemeClr val="tx2"/>
          </a:solidFill>
          <a:latin typeface="Arial" panose="020B0604020202020204" pitchFamily="34" charset="0"/>
          <a:ea typeface="宋体" panose="02010600030101010101" pitchFamily="2" charset="-122"/>
        </a:defRPr>
      </a:lvl7pPr>
      <a:lvl8pPr marL="1828165" algn="ctr" rtl="0" fontAlgn="base">
        <a:spcBef>
          <a:spcPct val="0"/>
        </a:spcBef>
        <a:spcAft>
          <a:spcPct val="0"/>
        </a:spcAft>
        <a:defRPr sz="5865">
          <a:solidFill>
            <a:schemeClr val="tx2"/>
          </a:solidFill>
          <a:latin typeface="Arial" panose="020B0604020202020204" pitchFamily="34" charset="0"/>
          <a:ea typeface="宋体" panose="02010600030101010101" pitchFamily="2" charset="-122"/>
        </a:defRPr>
      </a:lvl8pPr>
      <a:lvl9pPr marL="2437765" algn="ctr" rtl="0" fontAlgn="base">
        <a:spcBef>
          <a:spcPct val="0"/>
        </a:spcBef>
        <a:spcAft>
          <a:spcPct val="0"/>
        </a:spcAft>
        <a:defRPr sz="5865">
          <a:solidFill>
            <a:schemeClr val="tx2"/>
          </a:solidFill>
          <a:latin typeface="Arial" panose="020B0604020202020204" pitchFamily="34" charset="0"/>
          <a:ea typeface="宋体" panose="02010600030101010101" pitchFamily="2" charset="-122"/>
        </a:defRPr>
      </a:lvl9pPr>
    </p:titleStyle>
    <p:bodyStyle>
      <a:lvl1pPr marL="455930" indent="-455930" algn="l" rtl="0" eaLnBrk="0" fontAlgn="base" hangingPunct="0">
        <a:spcBef>
          <a:spcPct val="20000"/>
        </a:spcBef>
        <a:spcAft>
          <a:spcPct val="0"/>
        </a:spcAft>
        <a:buChar char="•"/>
        <a:defRPr sz="4200">
          <a:solidFill>
            <a:schemeClr val="tx1"/>
          </a:solidFill>
          <a:latin typeface="+mn-lt"/>
          <a:ea typeface="+mn-ea"/>
          <a:cs typeface="+mn-cs"/>
        </a:defRPr>
      </a:lvl1pPr>
      <a:lvl2pPr marL="989330" indent="-379730" algn="l" rtl="0" eaLnBrk="0" fontAlgn="base" hangingPunct="0">
        <a:spcBef>
          <a:spcPct val="20000"/>
        </a:spcBef>
        <a:spcAft>
          <a:spcPct val="0"/>
        </a:spcAft>
        <a:buChar char="–"/>
        <a:defRPr sz="3700">
          <a:solidFill>
            <a:schemeClr val="tx1"/>
          </a:solidFill>
          <a:latin typeface="+mn-lt"/>
          <a:ea typeface="+mn-ea"/>
        </a:defRPr>
      </a:lvl2pPr>
      <a:lvl3pPr marL="1522730" indent="-303530" algn="l" rtl="0" eaLnBrk="0" fontAlgn="base" hangingPunct="0">
        <a:spcBef>
          <a:spcPct val="20000"/>
        </a:spcBef>
        <a:spcAft>
          <a:spcPct val="0"/>
        </a:spcAft>
        <a:buChar char="•"/>
        <a:defRPr sz="3100">
          <a:solidFill>
            <a:schemeClr val="tx1"/>
          </a:solidFill>
          <a:latin typeface="+mn-lt"/>
          <a:ea typeface="+mn-ea"/>
        </a:defRPr>
      </a:lvl3pPr>
      <a:lvl4pPr marL="2132330" indent="-303530" algn="l" rtl="0" eaLnBrk="0" fontAlgn="base" hangingPunct="0">
        <a:spcBef>
          <a:spcPct val="20000"/>
        </a:spcBef>
        <a:spcAft>
          <a:spcPct val="0"/>
        </a:spcAft>
        <a:buChar char="–"/>
        <a:defRPr sz="2600">
          <a:solidFill>
            <a:schemeClr val="tx1"/>
          </a:solidFill>
          <a:latin typeface="+mn-lt"/>
          <a:ea typeface="+mn-ea"/>
        </a:defRPr>
      </a:lvl4pPr>
      <a:lvl5pPr marL="2741930" indent="-303530" algn="l" rtl="0" eaLnBrk="0" fontAlgn="base" hangingPunct="0">
        <a:spcBef>
          <a:spcPct val="20000"/>
        </a:spcBef>
        <a:spcAft>
          <a:spcPct val="0"/>
        </a:spcAft>
        <a:buChar char="»"/>
        <a:defRPr sz="2600">
          <a:solidFill>
            <a:schemeClr val="tx1"/>
          </a:solidFill>
          <a:latin typeface="+mn-lt"/>
          <a:ea typeface="+mn-ea"/>
        </a:defRPr>
      </a:lvl5pPr>
      <a:lvl6pPr marL="3351530" indent="-304800" algn="l" rtl="0" fontAlgn="base">
        <a:spcBef>
          <a:spcPct val="20000"/>
        </a:spcBef>
        <a:spcAft>
          <a:spcPct val="0"/>
        </a:spcAft>
        <a:buChar char="»"/>
        <a:defRPr sz="2665">
          <a:solidFill>
            <a:schemeClr val="tx1"/>
          </a:solidFill>
          <a:latin typeface="+mn-lt"/>
          <a:ea typeface="+mn-ea"/>
        </a:defRPr>
      </a:lvl6pPr>
      <a:lvl7pPr marL="3961130" indent="-304800" algn="l" rtl="0" fontAlgn="base">
        <a:spcBef>
          <a:spcPct val="20000"/>
        </a:spcBef>
        <a:spcAft>
          <a:spcPct val="0"/>
        </a:spcAft>
        <a:buChar char="»"/>
        <a:defRPr sz="2665">
          <a:solidFill>
            <a:schemeClr val="tx1"/>
          </a:solidFill>
          <a:latin typeface="+mn-lt"/>
          <a:ea typeface="+mn-ea"/>
        </a:defRPr>
      </a:lvl7pPr>
      <a:lvl8pPr marL="4570730" indent="-304800" algn="l" rtl="0" fontAlgn="base">
        <a:spcBef>
          <a:spcPct val="20000"/>
        </a:spcBef>
        <a:spcAft>
          <a:spcPct val="0"/>
        </a:spcAft>
        <a:buChar char="»"/>
        <a:defRPr sz="2665">
          <a:solidFill>
            <a:schemeClr val="tx1"/>
          </a:solidFill>
          <a:latin typeface="+mn-lt"/>
          <a:ea typeface="+mn-ea"/>
        </a:defRPr>
      </a:lvl8pPr>
      <a:lvl9pPr marL="5179695" indent="-304800" algn="l" rtl="0" fontAlgn="base">
        <a:spcBef>
          <a:spcPct val="20000"/>
        </a:spcBef>
        <a:spcAft>
          <a:spcPct val="0"/>
        </a:spcAft>
        <a:buChar char="»"/>
        <a:defRPr sz="2665">
          <a:solidFill>
            <a:schemeClr val="tx1"/>
          </a:solidFill>
          <a:latin typeface="+mn-lt"/>
          <a:ea typeface="+mn-ea"/>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Box 8"/>
          <p:cNvSpPr txBox="1">
            <a:spLocks noChangeArrowheads="1"/>
          </p:cNvSpPr>
          <p:nvPr/>
        </p:nvSpPr>
        <p:spPr bwMode="auto">
          <a:xfrm>
            <a:off x="-7617" y="2410279"/>
            <a:ext cx="12191999" cy="1782445"/>
          </a:xfrm>
          <a:prstGeom prst="rect">
            <a:avLst/>
          </a:prstGeom>
          <a:solidFill>
            <a:schemeClr val="accent3">
              <a:lumMod val="75000"/>
              <a:alpha val="70000"/>
            </a:schemeClr>
          </a:solidFill>
          <a:ln>
            <a:noFill/>
          </a:ln>
        </p:spPr>
        <p:txBody>
          <a:bodyPr lIns="121872" tIns="60935" rIns="121872" bIns="60935">
            <a:spAutoFit/>
          </a:bodyPr>
          <a:lstStyle>
            <a:lvl1pPr>
              <a:spcBef>
                <a:spcPct val="20000"/>
              </a:spcBef>
              <a:buChar char="•"/>
              <a:defRPr sz="4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7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1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6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en-US" altLang="zh-CN" sz="5400" b="1" dirty="0">
                <a:effectLst>
                  <a:outerShdw blurRad="38100" dist="19050" dir="2700000" algn="tl" rotWithShape="0">
                    <a:schemeClr val="dk1">
                      <a:alpha val="40000"/>
                    </a:schemeClr>
                  </a:outerShdw>
                </a:effectLst>
                <a:latin typeface="+mn-ea"/>
                <a:ea typeface="+mn-ea"/>
              </a:rPr>
              <a:t>xxx</a:t>
            </a:r>
            <a:r>
              <a:rPr lang="zh-CN" altLang="en-US" sz="5400" b="1" dirty="0">
                <a:solidFill>
                  <a:schemeClr val="tx1"/>
                </a:solidFill>
                <a:effectLst>
                  <a:outerShdw blurRad="38100" dist="19050" dir="2700000" algn="tl" rotWithShape="0">
                    <a:schemeClr val="dk1">
                      <a:alpha val="40000"/>
                    </a:schemeClr>
                  </a:outerShdw>
                </a:effectLst>
                <a:latin typeface="+mn-ea"/>
                <a:ea typeface="+mn-ea"/>
              </a:rPr>
              <a:t>学校数字化校园</a:t>
            </a:r>
          </a:p>
          <a:p>
            <a:pPr algn="ctr" eaLnBrk="1" hangingPunct="1">
              <a:spcBef>
                <a:spcPct val="0"/>
              </a:spcBef>
              <a:buFontTx/>
              <a:buNone/>
              <a:defRPr/>
            </a:pPr>
            <a:r>
              <a:rPr lang="zh-CN" altLang="en-US" sz="5400" b="1" dirty="0">
                <a:solidFill>
                  <a:schemeClr val="tx1"/>
                </a:solidFill>
                <a:effectLst>
                  <a:outerShdw blurRad="38100" dist="19050" dir="2700000" algn="tl" rotWithShape="0">
                    <a:schemeClr val="dk1">
                      <a:alpha val="40000"/>
                    </a:schemeClr>
                  </a:outerShdw>
                </a:effectLst>
                <a:latin typeface="+mn-ea"/>
                <a:ea typeface="+mn-ea"/>
              </a:rPr>
              <a:t>建设规划方案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80" y="0"/>
            <a:ext cx="2543175" cy="6858000"/>
          </a:xfrm>
          <a:prstGeom prst="rect">
            <a:avLst/>
          </a:prstGeom>
          <a:solidFill>
            <a:srgbClr val="00B05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zh-CN" altLang="en-US" sz="3200" dirty="0">
              <a:latin typeface="微软雅黑" panose="020B0503020204020204" pitchFamily="34" charset="-122"/>
              <a:ea typeface="微软雅黑" panose="020B0503020204020204" pitchFamily="34" charset="-122"/>
            </a:endParaRPr>
          </a:p>
        </p:txBody>
      </p:sp>
      <p:sp>
        <p:nvSpPr>
          <p:cNvPr id="56324" name="矩形 4"/>
          <p:cNvSpPr>
            <a:spLocks noChangeArrowheads="1"/>
          </p:cNvSpPr>
          <p:nvPr/>
        </p:nvSpPr>
        <p:spPr bwMode="auto">
          <a:xfrm>
            <a:off x="96523" y="3224215"/>
            <a:ext cx="23907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rgbClr val="FFFFFF"/>
                </a:solidFill>
                <a:latin typeface="微软雅黑" panose="020B0503020204020204" pitchFamily="34" charset="-122"/>
                <a:ea typeface="微软雅黑" panose="020B0503020204020204" pitchFamily="34" charset="-122"/>
              </a:rPr>
              <a:t>2.</a:t>
            </a:r>
            <a:r>
              <a:rPr lang="zh-CN" altLang="zh-CN" sz="3200" dirty="0">
                <a:solidFill>
                  <a:prstClr val="white"/>
                </a:solidFill>
                <a:latin typeface="微软雅黑" panose="020B0503020204020204" pitchFamily="34" charset="-122"/>
                <a:ea typeface="微软雅黑" panose="020B0503020204020204" pitchFamily="34" charset="-122"/>
                <a:sym typeface="+mn-ea"/>
              </a:rPr>
              <a:t>总体规划</a:t>
            </a:r>
            <a:endParaRPr lang="zh-CN" altLang="en-US" sz="3200">
              <a:solidFill>
                <a:srgbClr val="FFFFFF"/>
              </a:solidFill>
              <a:latin typeface="微软雅黑" panose="020B0503020204020204" pitchFamily="34" charset="-122"/>
              <a:ea typeface="微软雅黑" panose="020B0503020204020204" pitchFamily="34" charset="-122"/>
            </a:endParaRPr>
          </a:p>
        </p:txBody>
      </p:sp>
      <p:pic>
        <p:nvPicPr>
          <p:cNvPr id="55300"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6" y="1269683"/>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2787015" y="106680"/>
            <a:ext cx="6539230" cy="521970"/>
          </a:xfrm>
          <a:prstGeom prst="rect">
            <a:avLst/>
          </a:prstGeom>
          <a:noFill/>
        </p:spPr>
        <p:txBody>
          <a:bodyPr wrap="square" rtlCol="0">
            <a:spAutoFit/>
          </a:bodyPr>
          <a:lstStyle/>
          <a:p>
            <a:r>
              <a:rPr lang="en-US" altLang="zh-CN" sz="2800" b="1"/>
              <a:t>2.3</a:t>
            </a:r>
            <a:r>
              <a:rPr lang="zh-CN" altLang="en-US" sz="2800" b="1"/>
              <a:t>数字化校园系统</a:t>
            </a:r>
          </a:p>
        </p:txBody>
      </p:sp>
      <p:pic>
        <p:nvPicPr>
          <p:cNvPr id="11" name="图片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2736215" y="1093470"/>
            <a:ext cx="9225280" cy="4845685"/>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70" y="-15240"/>
            <a:ext cx="2543175" cy="6858000"/>
          </a:xfrm>
          <a:prstGeom prst="rect">
            <a:avLst/>
          </a:prstGeom>
          <a:solidFill>
            <a:srgbClr val="00B05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zh-CN" altLang="en-US" sz="3200" dirty="0">
              <a:latin typeface="微软雅黑" panose="020B0503020204020204" pitchFamily="34" charset="-122"/>
              <a:ea typeface="微软雅黑" panose="020B0503020204020204" pitchFamily="34" charset="-122"/>
            </a:endParaRPr>
          </a:p>
        </p:txBody>
      </p:sp>
      <p:sp>
        <p:nvSpPr>
          <p:cNvPr id="56324" name="矩形 4"/>
          <p:cNvSpPr>
            <a:spLocks noChangeArrowheads="1"/>
          </p:cNvSpPr>
          <p:nvPr/>
        </p:nvSpPr>
        <p:spPr bwMode="auto">
          <a:xfrm>
            <a:off x="96523" y="3224215"/>
            <a:ext cx="23907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rgbClr val="FFFFFF"/>
                </a:solidFill>
                <a:latin typeface="微软雅黑" panose="020B0503020204020204" pitchFamily="34" charset="-122"/>
                <a:ea typeface="微软雅黑" panose="020B0503020204020204" pitchFamily="34" charset="-122"/>
              </a:rPr>
              <a:t>2.</a:t>
            </a:r>
            <a:r>
              <a:rPr lang="zh-CN" altLang="zh-CN" sz="3200" dirty="0">
                <a:solidFill>
                  <a:prstClr val="white"/>
                </a:solidFill>
                <a:latin typeface="微软雅黑" panose="020B0503020204020204" pitchFamily="34" charset="-122"/>
                <a:ea typeface="微软雅黑" panose="020B0503020204020204" pitchFamily="34" charset="-122"/>
                <a:sym typeface="+mn-ea"/>
              </a:rPr>
              <a:t>总体规划</a:t>
            </a:r>
            <a:endParaRPr lang="zh-CN" altLang="en-US" sz="3200">
              <a:solidFill>
                <a:srgbClr val="FFFFFF"/>
              </a:solidFill>
              <a:latin typeface="微软雅黑" panose="020B0503020204020204" pitchFamily="34" charset="-122"/>
              <a:ea typeface="微软雅黑" panose="020B0503020204020204" pitchFamily="34" charset="-122"/>
            </a:endParaRPr>
          </a:p>
        </p:txBody>
      </p:sp>
      <p:pic>
        <p:nvPicPr>
          <p:cNvPr id="55300"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6" y="1269683"/>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856230" y="130810"/>
            <a:ext cx="3307715"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2.4 </a:t>
            </a:r>
            <a:r>
              <a:rPr lang="zh-CN" altLang="en-US" sz="2800" b="1">
                <a:latin typeface="宋体" panose="02010600030101010101" pitchFamily="2" charset="-122"/>
                <a:ea typeface="宋体" panose="02010600030101010101" pitchFamily="2" charset="-122"/>
                <a:cs typeface="宋体" panose="02010600030101010101" pitchFamily="2" charset="-122"/>
              </a:rPr>
              <a:t>基础设施平台</a:t>
            </a:r>
          </a:p>
        </p:txBody>
      </p:sp>
      <p:sp>
        <p:nvSpPr>
          <p:cNvPr id="4" name="圆角矩形 3"/>
          <p:cNvSpPr/>
          <p:nvPr/>
        </p:nvSpPr>
        <p:spPr>
          <a:xfrm>
            <a:off x="2670175" y="1165225"/>
            <a:ext cx="8511540" cy="56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基础设施平台</a:t>
            </a:r>
          </a:p>
        </p:txBody>
      </p:sp>
      <p:sp>
        <p:nvSpPr>
          <p:cNvPr id="5" name="圆角矩形 4"/>
          <p:cNvSpPr/>
          <p:nvPr/>
        </p:nvSpPr>
        <p:spPr>
          <a:xfrm>
            <a:off x="2670175" y="1826260"/>
            <a:ext cx="2430780" cy="5683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000" b="1">
                <a:latin typeface="宋体" panose="02010600030101010101" pitchFamily="2" charset="-122"/>
                <a:ea typeface="宋体" panose="02010600030101010101" pitchFamily="2" charset="-122"/>
                <a:cs typeface="宋体" panose="02010600030101010101" pitchFamily="2" charset="-122"/>
                <a:sym typeface="+mn-ea"/>
              </a:rPr>
              <a:t>弱电系统</a:t>
            </a:r>
          </a:p>
        </p:txBody>
      </p:sp>
      <p:sp>
        <p:nvSpPr>
          <p:cNvPr id="6" name="圆角矩形 5"/>
          <p:cNvSpPr/>
          <p:nvPr/>
        </p:nvSpPr>
        <p:spPr>
          <a:xfrm>
            <a:off x="5236845" y="1826260"/>
            <a:ext cx="2516505" cy="5683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000" b="1">
                <a:latin typeface="宋体" panose="02010600030101010101" pitchFamily="2" charset="-122"/>
                <a:ea typeface="宋体" panose="02010600030101010101" pitchFamily="2" charset="-122"/>
                <a:cs typeface="宋体" panose="02010600030101010101" pitchFamily="2" charset="-122"/>
                <a:sym typeface="+mn-ea"/>
              </a:rPr>
              <a:t>网络系统</a:t>
            </a:r>
          </a:p>
        </p:txBody>
      </p:sp>
      <p:sp>
        <p:nvSpPr>
          <p:cNvPr id="8" name="圆角矩形 7"/>
          <p:cNvSpPr/>
          <p:nvPr/>
        </p:nvSpPr>
        <p:spPr>
          <a:xfrm>
            <a:off x="7933690" y="1826260"/>
            <a:ext cx="3248025" cy="5683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000" b="1">
                <a:latin typeface="宋体" panose="02010600030101010101" pitchFamily="2" charset="-122"/>
                <a:ea typeface="宋体" panose="02010600030101010101" pitchFamily="2" charset="-122"/>
                <a:cs typeface="宋体" panose="02010600030101010101" pitchFamily="2" charset="-122"/>
                <a:sym typeface="+mn-ea"/>
              </a:rPr>
              <a:t>数字化校园软件平台系统</a:t>
            </a:r>
          </a:p>
        </p:txBody>
      </p:sp>
      <p:sp>
        <p:nvSpPr>
          <p:cNvPr id="9" name="圆角矩形 8"/>
          <p:cNvSpPr/>
          <p:nvPr/>
        </p:nvSpPr>
        <p:spPr>
          <a:xfrm>
            <a:off x="268668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综合布线系统</a:t>
            </a:r>
          </a:p>
        </p:txBody>
      </p:sp>
      <p:sp>
        <p:nvSpPr>
          <p:cNvPr id="10" name="圆角矩形 9"/>
          <p:cNvSpPr/>
          <p:nvPr/>
        </p:nvSpPr>
        <p:spPr>
          <a:xfrm>
            <a:off x="3308350"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综合安防系统</a:t>
            </a:r>
          </a:p>
        </p:txBody>
      </p:sp>
      <p:sp>
        <p:nvSpPr>
          <p:cNvPr id="11" name="圆角矩形 10"/>
          <p:cNvSpPr/>
          <p:nvPr/>
        </p:nvSpPr>
        <p:spPr>
          <a:xfrm>
            <a:off x="395414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广播及背景音乐系统</a:t>
            </a:r>
          </a:p>
        </p:txBody>
      </p:sp>
      <p:sp>
        <p:nvSpPr>
          <p:cNvPr id="12" name="圆角矩形 11"/>
          <p:cNvSpPr/>
          <p:nvPr/>
        </p:nvSpPr>
        <p:spPr>
          <a:xfrm>
            <a:off x="456120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机房工程系统</a:t>
            </a:r>
          </a:p>
        </p:txBody>
      </p:sp>
      <p:sp>
        <p:nvSpPr>
          <p:cNvPr id="13" name="圆角矩形 12"/>
          <p:cNvSpPr/>
          <p:nvPr/>
        </p:nvSpPr>
        <p:spPr>
          <a:xfrm>
            <a:off x="525081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园区骨干网络</a:t>
            </a:r>
          </a:p>
        </p:txBody>
      </p:sp>
      <p:sp>
        <p:nvSpPr>
          <p:cNvPr id="14" name="圆角矩形 13"/>
          <p:cNvSpPr/>
          <p:nvPr/>
        </p:nvSpPr>
        <p:spPr>
          <a:xfrm>
            <a:off x="589597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园区汇聚网络</a:t>
            </a:r>
            <a:endParaRPr lang="zh-CN" altLang="en-US"/>
          </a:p>
        </p:txBody>
      </p:sp>
      <p:sp>
        <p:nvSpPr>
          <p:cNvPr id="15" name="圆角矩形 14"/>
          <p:cNvSpPr/>
          <p:nvPr/>
        </p:nvSpPr>
        <p:spPr>
          <a:xfrm>
            <a:off x="6564630"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园区接入网络</a:t>
            </a:r>
          </a:p>
        </p:txBody>
      </p:sp>
      <p:sp>
        <p:nvSpPr>
          <p:cNvPr id="16" name="圆角矩形 15"/>
          <p:cNvSpPr/>
          <p:nvPr/>
        </p:nvSpPr>
        <p:spPr>
          <a:xfrm>
            <a:off x="720026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无线网络</a:t>
            </a:r>
          </a:p>
        </p:txBody>
      </p:sp>
      <p:sp>
        <p:nvSpPr>
          <p:cNvPr id="17" name="圆角矩形 16"/>
          <p:cNvSpPr/>
          <p:nvPr/>
        </p:nvSpPr>
        <p:spPr>
          <a:xfrm>
            <a:off x="799020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数据中心平台</a:t>
            </a:r>
          </a:p>
        </p:txBody>
      </p:sp>
      <p:sp>
        <p:nvSpPr>
          <p:cNvPr id="18" name="圆角矩形 17"/>
          <p:cNvSpPr/>
          <p:nvPr/>
        </p:nvSpPr>
        <p:spPr>
          <a:xfrm>
            <a:off x="8628380"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校园资源中心</a:t>
            </a:r>
          </a:p>
        </p:txBody>
      </p:sp>
      <p:sp>
        <p:nvSpPr>
          <p:cNvPr id="19" name="圆角矩形 18"/>
          <p:cNvSpPr/>
          <p:nvPr/>
        </p:nvSpPr>
        <p:spPr>
          <a:xfrm>
            <a:off x="927671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校园管理中心</a:t>
            </a:r>
          </a:p>
        </p:txBody>
      </p:sp>
      <p:sp>
        <p:nvSpPr>
          <p:cNvPr id="20" name="圆角矩形 19"/>
          <p:cNvSpPr/>
          <p:nvPr/>
        </p:nvSpPr>
        <p:spPr>
          <a:xfrm>
            <a:off x="995235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校园服务中心</a:t>
            </a:r>
          </a:p>
        </p:txBody>
      </p:sp>
      <p:sp>
        <p:nvSpPr>
          <p:cNvPr id="22" name="圆角矩形 21"/>
          <p:cNvSpPr/>
          <p:nvPr/>
        </p:nvSpPr>
        <p:spPr>
          <a:xfrm>
            <a:off x="1064196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校园信息门户</a:t>
            </a:r>
          </a:p>
        </p:txBody>
      </p:sp>
      <p:sp>
        <p:nvSpPr>
          <p:cNvPr id="23" name="圆角矩形 22"/>
          <p:cNvSpPr/>
          <p:nvPr/>
        </p:nvSpPr>
        <p:spPr>
          <a:xfrm>
            <a:off x="11280775" y="1165225"/>
            <a:ext cx="562610" cy="41287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信息安全体系</a:t>
            </a: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70" y="0"/>
            <a:ext cx="2543175" cy="6858000"/>
          </a:xfrm>
          <a:prstGeom prst="rect">
            <a:avLst/>
          </a:prstGeom>
          <a:solidFill>
            <a:srgbClr val="00B05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zh-CN" altLang="en-US" sz="3200" dirty="0">
              <a:latin typeface="微软雅黑" panose="020B0503020204020204" pitchFamily="34" charset="-122"/>
              <a:ea typeface="微软雅黑" panose="020B0503020204020204" pitchFamily="34" charset="-122"/>
            </a:endParaRPr>
          </a:p>
        </p:txBody>
      </p:sp>
      <p:sp>
        <p:nvSpPr>
          <p:cNvPr id="56324" name="矩形 4"/>
          <p:cNvSpPr>
            <a:spLocks noChangeArrowheads="1"/>
          </p:cNvSpPr>
          <p:nvPr/>
        </p:nvSpPr>
        <p:spPr bwMode="auto">
          <a:xfrm>
            <a:off x="96523" y="3224215"/>
            <a:ext cx="23907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rgbClr val="FFFFFF"/>
                </a:solidFill>
                <a:latin typeface="微软雅黑" panose="020B0503020204020204" pitchFamily="34" charset="-122"/>
                <a:ea typeface="微软雅黑" panose="020B0503020204020204" pitchFamily="34" charset="-122"/>
              </a:rPr>
              <a:t>2.</a:t>
            </a:r>
            <a:r>
              <a:rPr lang="zh-CN" altLang="zh-CN" sz="3200" dirty="0">
                <a:solidFill>
                  <a:prstClr val="white"/>
                </a:solidFill>
                <a:latin typeface="微软雅黑" panose="020B0503020204020204" pitchFamily="34" charset="-122"/>
                <a:ea typeface="微软雅黑" panose="020B0503020204020204" pitchFamily="34" charset="-122"/>
                <a:sym typeface="+mn-ea"/>
              </a:rPr>
              <a:t>总体规划</a:t>
            </a:r>
            <a:endParaRPr lang="zh-CN" altLang="en-US" sz="3200">
              <a:solidFill>
                <a:srgbClr val="FFFFFF"/>
              </a:solidFill>
              <a:latin typeface="微软雅黑" panose="020B0503020204020204" pitchFamily="34" charset="-122"/>
              <a:ea typeface="微软雅黑" panose="020B0503020204020204" pitchFamily="34" charset="-122"/>
            </a:endParaRPr>
          </a:p>
        </p:txBody>
      </p:sp>
      <p:pic>
        <p:nvPicPr>
          <p:cNvPr id="55300"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6" y="1269683"/>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2787015" y="106680"/>
            <a:ext cx="6539230" cy="521970"/>
          </a:xfrm>
          <a:prstGeom prst="rect">
            <a:avLst/>
          </a:prstGeom>
          <a:noFill/>
        </p:spPr>
        <p:txBody>
          <a:bodyPr wrap="square" rtlCol="0">
            <a:spAutoFit/>
          </a:bodyPr>
          <a:lstStyle/>
          <a:p>
            <a:r>
              <a:rPr lang="en-US" sz="2800" b="1"/>
              <a:t>2.5 </a:t>
            </a:r>
            <a:r>
              <a:rPr lang="zh-CN" altLang="en-US" sz="2800" b="1"/>
              <a:t>建设目标</a:t>
            </a:r>
          </a:p>
        </p:txBody>
      </p:sp>
      <p:sp>
        <p:nvSpPr>
          <p:cNvPr id="100" name="文本框 99"/>
          <p:cNvSpPr txBox="1"/>
          <p:nvPr/>
        </p:nvSpPr>
        <p:spPr>
          <a:xfrm>
            <a:off x="2877185" y="628650"/>
            <a:ext cx="7101205" cy="398780"/>
          </a:xfrm>
          <a:prstGeom prst="rect">
            <a:avLst/>
          </a:prstGeom>
          <a:noFill/>
          <a:ln w="9525">
            <a:noFill/>
          </a:ln>
        </p:spPr>
        <p:txBody>
          <a:bodyPr wrap="square">
            <a:spAutoFit/>
          </a:bodyPr>
          <a:lstStyle/>
          <a:p>
            <a:pPr marL="0" indent="304800"/>
            <a:r>
              <a:rPr lang="zh-CN" altLang="en-US" sz="2000" b="0">
                <a:latin typeface="宋体" panose="02010600030101010101" pitchFamily="2" charset="-122"/>
                <a:ea typeface="宋体" panose="02010600030101010101" pitchFamily="2" charset="-122"/>
                <a:cs typeface="宋体" panose="02010600030101010101" pitchFamily="2" charset="-122"/>
              </a:rPr>
              <a:t>具体目标就是实现</a:t>
            </a:r>
            <a:r>
              <a:rPr lang="zh-CN" altLang="en-US" sz="2000" b="1">
                <a:solidFill>
                  <a:srgbClr val="333333"/>
                </a:solidFill>
                <a:latin typeface="Arial" panose="020B0604020202020204" pitchFamily="34" charset="0"/>
                <a:cs typeface="Arial" panose="020B0604020202020204" pitchFamily="34" charset="0"/>
              </a:rPr>
              <a:t>“</a:t>
            </a:r>
            <a:r>
              <a:rPr lang="zh-CN" altLang="en-US" sz="2000" b="1">
                <a:solidFill>
                  <a:srgbClr val="333333"/>
                </a:solidFill>
                <a:latin typeface="宋体" panose="02010600030101010101" pitchFamily="2" charset="-122"/>
                <a:ea typeface="宋体" panose="02010600030101010101" pitchFamily="2" charset="-122"/>
                <a:cs typeface="宋体" panose="02010600030101010101" pitchFamily="2" charset="-122"/>
              </a:rPr>
              <a:t>六个数字化</a:t>
            </a:r>
            <a:r>
              <a:rPr lang="zh-CN" altLang="en-US" sz="2000" b="1">
                <a:solidFill>
                  <a:srgbClr val="333333"/>
                </a:solidFill>
                <a:latin typeface="Arial" panose="020B0604020202020204" pitchFamily="34" charset="0"/>
                <a:cs typeface="Arial" panose="020B0604020202020204" pitchFamily="34" charset="0"/>
              </a:rPr>
              <a:t>”</a:t>
            </a:r>
            <a:r>
              <a:rPr lang="zh-CN" altLang="en-US" sz="2000" b="0">
                <a:solidFill>
                  <a:srgbClr val="333333"/>
                </a:solidFill>
                <a:latin typeface="宋体" panose="02010600030101010101" pitchFamily="2" charset="-122"/>
                <a:ea typeface="宋体" panose="02010600030101010101" pitchFamily="2" charset="-122"/>
                <a:cs typeface="宋体" panose="02010600030101010101" pitchFamily="2" charset="-122"/>
              </a:rPr>
              <a:t>和</a:t>
            </a:r>
            <a:r>
              <a:rPr lang="zh-CN" altLang="en-US" sz="2000" b="1">
                <a:solidFill>
                  <a:srgbClr val="333333"/>
                </a:solidFill>
                <a:latin typeface="Arial" panose="020B0604020202020204" pitchFamily="34" charset="0"/>
                <a:cs typeface="Arial" panose="020B0604020202020204" pitchFamily="34" charset="0"/>
              </a:rPr>
              <a:t>“</a:t>
            </a:r>
            <a:r>
              <a:rPr lang="zh-CN" altLang="en-US" sz="2000" b="1">
                <a:solidFill>
                  <a:srgbClr val="333333"/>
                </a:solidFill>
                <a:latin typeface="宋体" panose="02010600030101010101" pitchFamily="2" charset="-122"/>
                <a:ea typeface="宋体" panose="02010600030101010101" pitchFamily="2" charset="-122"/>
                <a:cs typeface="宋体" panose="02010600030101010101" pitchFamily="2" charset="-122"/>
              </a:rPr>
              <a:t>一站式服务</a:t>
            </a:r>
            <a:r>
              <a:rPr lang="zh-CN" altLang="en-US" sz="2000" b="1">
                <a:solidFill>
                  <a:srgbClr val="333333"/>
                </a:solidFill>
                <a:latin typeface="Arial" panose="020B0604020202020204" pitchFamily="34" charset="0"/>
                <a:cs typeface="Arial" panose="020B0604020202020204" pitchFamily="34" charset="0"/>
              </a:rPr>
              <a:t>”</a:t>
            </a:r>
            <a:endParaRPr lang="zh-CN" altLang="en-US" sz="2000" b="1">
              <a:solidFill>
                <a:srgbClr val="333333"/>
              </a:solidFill>
              <a:latin typeface="宋体" panose="02010600030101010101" pitchFamily="2" charset="-122"/>
              <a:ea typeface="宋体" panose="02010600030101010101" pitchFamily="2" charset="-122"/>
              <a:cs typeface="宋体" panose="02010600030101010101" pitchFamily="2" charset="-122"/>
            </a:endParaRPr>
          </a:p>
        </p:txBody>
      </p:sp>
      <p:sp>
        <p:nvSpPr>
          <p:cNvPr id="17" name="椭圆 16"/>
          <p:cNvSpPr/>
          <p:nvPr/>
        </p:nvSpPr>
        <p:spPr>
          <a:xfrm>
            <a:off x="4961890" y="1689735"/>
            <a:ext cx="4029710" cy="3953510"/>
          </a:xfrm>
          <a:prstGeom prst="ellipse">
            <a:avLst/>
          </a:prstGeom>
          <a:solidFill>
            <a:schemeClr val="bg1"/>
          </a:solidFill>
          <a:ln>
            <a:solidFill>
              <a:srgbClr val="42B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p:nvSpPr>
        <p:spPr>
          <a:xfrm>
            <a:off x="6036310" y="2722245"/>
            <a:ext cx="1800225" cy="1800013"/>
          </a:xfrm>
          <a:prstGeom prst="ellipse">
            <a:avLst/>
          </a:prstGeom>
          <a:solidFill>
            <a:srgbClr val="ACE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任意多边形 19"/>
          <p:cNvSpPr/>
          <p:nvPr/>
        </p:nvSpPr>
        <p:spPr>
          <a:xfrm>
            <a:off x="4662170" y="4109720"/>
            <a:ext cx="1260009" cy="1260009"/>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42BAC8"/>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428" tIns="147428" rIns="147428" bIns="147428" numCol="1" spcCol="1270" anchor="ctr" anchorCtr="0">
            <a:noAutofit/>
          </a:bodyPr>
          <a:lstStyle/>
          <a:p>
            <a:pPr algn="ctr" defTabSz="566420">
              <a:lnSpc>
                <a:spcPct val="90000"/>
              </a:lnSpc>
              <a:spcBef>
                <a:spcPct val="0"/>
              </a:spcBef>
              <a:spcAft>
                <a:spcPct val="35000"/>
              </a:spcAft>
            </a:pPr>
            <a:r>
              <a:rPr lang="zh-CN" altLang="en-US" sz="2000"/>
              <a:t>管理数字化</a:t>
            </a:r>
          </a:p>
        </p:txBody>
      </p:sp>
      <p:sp>
        <p:nvSpPr>
          <p:cNvPr id="23" name="任意多边形 22"/>
          <p:cNvSpPr/>
          <p:nvPr/>
        </p:nvSpPr>
        <p:spPr>
          <a:xfrm>
            <a:off x="6334760" y="1226820"/>
            <a:ext cx="1258570" cy="1260009"/>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42BAC8"/>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428" tIns="147428" rIns="147428" bIns="147428" numCol="1" spcCol="1270" anchor="ctr" anchorCtr="0">
            <a:noAutofit/>
          </a:bodyPr>
          <a:lstStyle/>
          <a:p>
            <a:pPr algn="ctr" defTabSz="566420">
              <a:lnSpc>
                <a:spcPct val="90000"/>
              </a:lnSpc>
              <a:spcBef>
                <a:spcPct val="0"/>
              </a:spcBef>
              <a:spcAft>
                <a:spcPct val="35000"/>
              </a:spcAft>
            </a:pPr>
            <a:r>
              <a:rPr lang="zh-CN" altLang="en-US" sz="2000"/>
              <a:t>生活数字化</a:t>
            </a:r>
          </a:p>
        </p:txBody>
      </p:sp>
      <p:sp>
        <p:nvSpPr>
          <p:cNvPr id="26" name="任意多边形 25"/>
          <p:cNvSpPr/>
          <p:nvPr/>
        </p:nvSpPr>
        <p:spPr>
          <a:xfrm>
            <a:off x="7988935" y="4109720"/>
            <a:ext cx="1260009" cy="1260009"/>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42BAC8"/>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428" tIns="147428" rIns="147428" bIns="147428" numCol="1" spcCol="1270" anchor="ctr" anchorCtr="0">
            <a:noAutofit/>
          </a:bodyPr>
          <a:lstStyle/>
          <a:p>
            <a:pPr algn="ctr" defTabSz="566420">
              <a:lnSpc>
                <a:spcPct val="90000"/>
              </a:lnSpc>
              <a:spcBef>
                <a:spcPct val="0"/>
              </a:spcBef>
              <a:spcAft>
                <a:spcPct val="35000"/>
              </a:spcAft>
            </a:pPr>
            <a:r>
              <a:rPr lang="zh-CN" altLang="en-US" sz="2000"/>
              <a:t>产学研数字化</a:t>
            </a:r>
          </a:p>
        </p:txBody>
      </p:sp>
      <p:sp>
        <p:nvSpPr>
          <p:cNvPr id="29" name="任意多边形 28"/>
          <p:cNvSpPr/>
          <p:nvPr/>
        </p:nvSpPr>
        <p:spPr>
          <a:xfrm>
            <a:off x="6290310" y="4915535"/>
            <a:ext cx="1260009" cy="1260009"/>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42BAC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718" tIns="181718" rIns="181718" bIns="181718" numCol="1" spcCol="1270" anchor="ctr" anchorCtr="0">
            <a:noAutofit/>
          </a:bodyPr>
          <a:lstStyle/>
          <a:p>
            <a:pPr algn="ctr" defTabSz="966470">
              <a:lnSpc>
                <a:spcPct val="90000"/>
              </a:lnSpc>
              <a:spcBef>
                <a:spcPct val="0"/>
              </a:spcBef>
              <a:spcAft>
                <a:spcPct val="35000"/>
              </a:spcAft>
            </a:pPr>
            <a:r>
              <a:rPr lang="zh-CN" altLang="en-US" sz="2000"/>
              <a:t>教学数字化</a:t>
            </a:r>
          </a:p>
        </p:txBody>
      </p:sp>
      <p:sp>
        <p:nvSpPr>
          <p:cNvPr id="32" name="任意多边形 31"/>
          <p:cNvSpPr/>
          <p:nvPr/>
        </p:nvSpPr>
        <p:spPr>
          <a:xfrm>
            <a:off x="8027035" y="2062480"/>
            <a:ext cx="1260009" cy="1260009"/>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42BAC8"/>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428" tIns="147428" rIns="147428" bIns="147428" numCol="1" spcCol="1270" anchor="ctr" anchorCtr="0">
            <a:noAutofit/>
          </a:bodyPr>
          <a:lstStyle/>
          <a:p>
            <a:pPr algn="ctr" defTabSz="566420">
              <a:lnSpc>
                <a:spcPct val="90000"/>
              </a:lnSpc>
              <a:spcBef>
                <a:spcPct val="0"/>
              </a:spcBef>
              <a:spcAft>
                <a:spcPct val="35000"/>
              </a:spcAft>
            </a:pPr>
            <a:r>
              <a:rPr lang="zh-CN" altLang="en-US" sz="2000"/>
              <a:t>学习数字化</a:t>
            </a:r>
          </a:p>
        </p:txBody>
      </p:sp>
      <p:sp>
        <p:nvSpPr>
          <p:cNvPr id="35" name="任意多边形 34"/>
          <p:cNvSpPr/>
          <p:nvPr/>
        </p:nvSpPr>
        <p:spPr>
          <a:xfrm>
            <a:off x="4535170" y="2024380"/>
            <a:ext cx="1260009" cy="1260009"/>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42BAC8"/>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428" tIns="147428" rIns="147428" bIns="147428" numCol="1" spcCol="1270" anchor="ctr" anchorCtr="0">
            <a:noAutofit/>
          </a:bodyPr>
          <a:lstStyle/>
          <a:p>
            <a:pPr algn="ctr" defTabSz="566420">
              <a:lnSpc>
                <a:spcPct val="90000"/>
              </a:lnSpc>
              <a:spcBef>
                <a:spcPct val="0"/>
              </a:spcBef>
              <a:spcAft>
                <a:spcPct val="35000"/>
              </a:spcAft>
            </a:pPr>
            <a:r>
              <a:rPr lang="zh-CN" altLang="en-US" sz="2000"/>
              <a:t>环境数字化</a:t>
            </a:r>
          </a:p>
        </p:txBody>
      </p:sp>
      <p:sp>
        <p:nvSpPr>
          <p:cNvPr id="47" name="椭圆 46"/>
          <p:cNvSpPr/>
          <p:nvPr/>
        </p:nvSpPr>
        <p:spPr>
          <a:xfrm>
            <a:off x="6402070" y="3070225"/>
            <a:ext cx="1080008" cy="1078230"/>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t>一站式服务</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70" y="0"/>
            <a:ext cx="2543175" cy="6858000"/>
          </a:xfrm>
          <a:prstGeom prst="rect">
            <a:avLst/>
          </a:prstGeom>
          <a:solidFill>
            <a:srgbClr val="00B05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zh-CN" altLang="en-US" sz="3200" dirty="0">
              <a:latin typeface="微软雅黑" panose="020B0503020204020204" pitchFamily="34" charset="-122"/>
              <a:ea typeface="微软雅黑" panose="020B0503020204020204" pitchFamily="34" charset="-122"/>
            </a:endParaRPr>
          </a:p>
        </p:txBody>
      </p:sp>
      <p:sp>
        <p:nvSpPr>
          <p:cNvPr id="56324" name="矩形 4"/>
          <p:cNvSpPr>
            <a:spLocks noChangeArrowheads="1"/>
          </p:cNvSpPr>
          <p:nvPr/>
        </p:nvSpPr>
        <p:spPr bwMode="auto">
          <a:xfrm>
            <a:off x="96523" y="3224215"/>
            <a:ext cx="23907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rgbClr val="FFFFFF"/>
                </a:solidFill>
                <a:latin typeface="微软雅黑" panose="020B0503020204020204" pitchFamily="34" charset="-122"/>
                <a:ea typeface="微软雅黑" panose="020B0503020204020204" pitchFamily="34" charset="-122"/>
              </a:rPr>
              <a:t>2.</a:t>
            </a:r>
            <a:r>
              <a:rPr lang="zh-CN" altLang="zh-CN" sz="3200" dirty="0">
                <a:solidFill>
                  <a:prstClr val="white"/>
                </a:solidFill>
                <a:latin typeface="微软雅黑" panose="020B0503020204020204" pitchFamily="34" charset="-122"/>
                <a:ea typeface="微软雅黑" panose="020B0503020204020204" pitchFamily="34" charset="-122"/>
                <a:sym typeface="+mn-ea"/>
              </a:rPr>
              <a:t>总体规划</a:t>
            </a:r>
            <a:endParaRPr lang="zh-CN" altLang="en-US" sz="3200">
              <a:solidFill>
                <a:srgbClr val="FFFFFF"/>
              </a:solidFill>
              <a:latin typeface="微软雅黑" panose="020B0503020204020204" pitchFamily="34" charset="-122"/>
              <a:ea typeface="微软雅黑" panose="020B0503020204020204" pitchFamily="34" charset="-122"/>
            </a:endParaRPr>
          </a:p>
        </p:txBody>
      </p:sp>
      <p:pic>
        <p:nvPicPr>
          <p:cNvPr id="55300"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6" y="1269683"/>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2787015" y="106680"/>
            <a:ext cx="6539230" cy="521970"/>
          </a:xfrm>
          <a:prstGeom prst="rect">
            <a:avLst/>
          </a:prstGeom>
          <a:noFill/>
        </p:spPr>
        <p:txBody>
          <a:bodyPr wrap="square" rtlCol="0">
            <a:spAutoFit/>
          </a:bodyPr>
          <a:lstStyle/>
          <a:p>
            <a:r>
              <a:rPr lang="en-US" sz="2800" b="1"/>
              <a:t>2.6 </a:t>
            </a:r>
            <a:r>
              <a:rPr lang="zh-CN" altLang="en-US" sz="2800" b="1"/>
              <a:t>本次建设的内容</a:t>
            </a:r>
          </a:p>
        </p:txBody>
      </p:sp>
      <p:sp>
        <p:nvSpPr>
          <p:cNvPr id="100" name="文本框 99"/>
          <p:cNvSpPr txBox="1"/>
          <p:nvPr/>
        </p:nvSpPr>
        <p:spPr>
          <a:xfrm>
            <a:off x="2686685" y="628650"/>
            <a:ext cx="9220200" cy="923330"/>
          </a:xfrm>
          <a:prstGeom prst="rect">
            <a:avLst/>
          </a:prstGeom>
          <a:noFill/>
          <a:ln w="9525">
            <a:noFill/>
          </a:ln>
        </p:spPr>
        <p:txBody>
          <a:bodyPr wrap="square">
            <a:spAutoFit/>
          </a:bodyPr>
          <a:lstStyle/>
          <a:p>
            <a:pPr marL="0" indent="304800" latinLnBrk="0">
              <a:lnSpc>
                <a:spcPct val="150000"/>
              </a:lnSpc>
            </a:pPr>
            <a:r>
              <a:rPr lang="zh-CN" altLang="en-US" sz="1800" b="0" dirty="0">
                <a:latin typeface="宋体" panose="02010600030101010101" pitchFamily="2" charset="-122"/>
                <a:ea typeface="宋体" panose="02010600030101010101" pitchFamily="2" charset="-122"/>
                <a:cs typeface="宋体" panose="02010600030101010101" pitchFamily="2" charset="-122"/>
              </a:rPr>
              <a:t>  根据数字化校园整体框架规划和各子系统业务特点，结核</a:t>
            </a:r>
            <a:r>
              <a:rPr lang="en-US" altLang="zh-CN" sz="1800" b="0" dirty="0">
                <a:latin typeface="宋体" panose="02010600030101010101" pitchFamily="2" charset="-122"/>
                <a:ea typeface="宋体" panose="02010600030101010101" pitchFamily="2" charset="-122"/>
                <a:cs typeface="宋体" panose="02010600030101010101" pitchFamily="2" charset="-122"/>
              </a:rPr>
              <a:t>xxx</a:t>
            </a:r>
            <a:r>
              <a:rPr lang="zh-CN" altLang="en-US" sz="1800" b="0" dirty="0">
                <a:latin typeface="宋体" panose="02010600030101010101" pitchFamily="2" charset="-122"/>
                <a:ea typeface="宋体" panose="02010600030101010101" pitchFamily="2" charset="-122"/>
                <a:cs typeface="宋体" panose="02010600030101010101" pitchFamily="2" charset="-122"/>
              </a:rPr>
              <a:t>学校的实际情况，按照统一规划分期实施的思路，本次“数字化校园”系统工程建设内容如下图示：</a:t>
            </a:r>
          </a:p>
        </p:txBody>
      </p:sp>
      <p:pic>
        <p:nvPicPr>
          <p:cNvPr id="2" name="图片 7"/>
          <p:cNvPicPr>
            <a:picLocks noChangeAspect="1"/>
          </p:cNvPicPr>
          <p:nvPr/>
        </p:nvPicPr>
        <p:blipFill>
          <a:blip r:embed="rId4" cstate="print"/>
          <a:stretch>
            <a:fillRect/>
          </a:stretch>
        </p:blipFill>
        <p:spPr>
          <a:xfrm>
            <a:off x="3627120" y="1811655"/>
            <a:ext cx="7339965" cy="4243705"/>
          </a:xfrm>
          <a:prstGeom prst="rect">
            <a:avLst/>
          </a:prstGeom>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0" y="0"/>
            <a:ext cx="12192000" cy="6858000"/>
          </a:xfrm>
          <a:prstGeom prst="rect">
            <a:avLst/>
          </a:prstGeom>
          <a:solidFill>
            <a:srgbClr val="C0000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ltLang="zh-CN" sz="2400" dirty="0">
              <a:latin typeface="微软雅黑" panose="020B0503020204020204" pitchFamily="34" charset="-122"/>
              <a:ea typeface="微软雅黑" panose="020B0503020204020204" pitchFamily="34" charset="-122"/>
              <a:sym typeface="Arial" panose="020B0604020202020204" pitchFamily="34" charset="0"/>
            </a:endParaRPr>
          </a:p>
          <a:p>
            <a:pPr algn="ctr" eaLnBrk="1" fontAlgn="auto" hangingPunct="1">
              <a:spcBef>
                <a:spcPts val="0"/>
              </a:spcBef>
              <a:spcAft>
                <a:spcPts val="0"/>
              </a:spcAft>
              <a:defRPr/>
            </a:pPr>
            <a:endParaRPr lang="en-US" altLang="zh-CN" sz="2400" dirty="0">
              <a:latin typeface="微软雅黑" panose="020B0503020204020204" pitchFamily="34" charset="-122"/>
              <a:ea typeface="微软雅黑" panose="020B0503020204020204" pitchFamily="34" charset="-122"/>
              <a:sym typeface="Arial" panose="020B0604020202020204" pitchFamily="34" charset="0"/>
            </a:endParaRPr>
          </a:p>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3.</a:t>
            </a:r>
            <a:r>
              <a:rPr lang="zh-CN" altLang="en-US" sz="3200" dirty="0">
                <a:latin typeface="微软雅黑" panose="020B0503020204020204" pitchFamily="34" charset="-122"/>
                <a:ea typeface="微软雅黑" panose="020B0503020204020204" pitchFamily="34" charset="-122"/>
              </a:rPr>
              <a:t>基础环境建设规划</a:t>
            </a:r>
          </a:p>
        </p:txBody>
      </p:sp>
      <p:pic>
        <p:nvPicPr>
          <p:cNvPr id="5" name="图片 4"/>
          <p:cNvPicPr>
            <a:picLocks noChangeAspect="1"/>
          </p:cNvPicPr>
          <p:nvPr/>
        </p:nvPicPr>
        <p:blipFill>
          <a:blip r:embed="rId2" cstate="print">
            <a:clrChange>
              <a:clrFrom>
                <a:srgbClr val="000000"/>
              </a:clrFrom>
              <a:clrTo>
                <a:srgbClr val="000000">
                  <a:alpha val="0"/>
                </a:srgbClr>
              </a:clrTo>
            </a:clrChange>
          </a:blip>
          <a:stretch>
            <a:fillRect/>
          </a:stretch>
        </p:blipFill>
        <p:spPr>
          <a:xfrm>
            <a:off x="5863091" y="4805733"/>
            <a:ext cx="465823" cy="465822"/>
          </a:xfrm>
          <a:prstGeom prst="rect">
            <a:avLst/>
          </a:prstGeom>
          <a:effectLst>
            <a:glow rad="101600">
              <a:schemeClr val="accent5">
                <a:satMod val="175000"/>
                <a:alpha val="40000"/>
              </a:schemeClr>
            </a:glow>
          </a:effectLst>
        </p:spPr>
      </p:pic>
      <p:grpSp>
        <p:nvGrpSpPr>
          <p:cNvPr id="61444" name="组合 1"/>
          <p:cNvGrpSpPr/>
          <p:nvPr/>
        </p:nvGrpSpPr>
        <p:grpSpPr bwMode="auto">
          <a:xfrm>
            <a:off x="4483102" y="1168400"/>
            <a:ext cx="2476500" cy="2370138"/>
            <a:chOff x="2870933" y="1015387"/>
            <a:chExt cx="2476475" cy="2371212"/>
          </a:xfrm>
        </p:grpSpPr>
        <p:pic>
          <p:nvPicPr>
            <p:cNvPr id="61445" name="图片 7"/>
            <p:cNvPicPr>
              <a:picLocks noChangeAspect="1"/>
            </p:cNvPicPr>
            <p:nvPr/>
          </p:nvPicPr>
          <p:blipFill>
            <a:blip r:embed="rId3" cstate="print">
              <a:biLevel thresh="50000"/>
              <a:grayscl/>
              <a:extLst>
                <a:ext uri="{28A0092B-C50C-407E-A947-70E740481C1C}">
                  <a14:useLocalDpi xmlns:a14="http://schemas.microsoft.com/office/drawing/2010/main" val="0"/>
                </a:ext>
              </a:extLst>
            </a:blip>
            <a:srcRect/>
            <a:stretch>
              <a:fillRect/>
            </a:stretch>
          </p:blipFill>
          <p:spPr bwMode="auto">
            <a:xfrm>
              <a:off x="3817378" y="1706233"/>
              <a:ext cx="1099670" cy="109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图片 1"/>
            <p:cNvPicPr>
              <a:picLocks noChangeAspect="1"/>
            </p:cNvPicPr>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2870933" y="1015387"/>
              <a:ext cx="2371212" cy="237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任意多边形 10"/>
            <p:cNvSpPr/>
            <p:nvPr/>
          </p:nvSpPr>
          <p:spPr bwMode="auto">
            <a:xfrm>
              <a:off x="3658325" y="1539499"/>
              <a:ext cx="1689083" cy="1688278"/>
            </a:xfrm>
            <a:custGeom>
              <a:avLst/>
              <a:gdLst>
                <a:gd name="connsiteX0" fmla="*/ 841375 w 1689100"/>
                <a:gd name="connsiteY0" fmla="*/ 109537 h 1689100"/>
                <a:gd name="connsiteX1" fmla="*/ 104775 w 1689100"/>
                <a:gd name="connsiteY1" fmla="*/ 846137 h 1689100"/>
                <a:gd name="connsiteX2" fmla="*/ 841375 w 1689100"/>
                <a:gd name="connsiteY2" fmla="*/ 1582737 h 1689100"/>
                <a:gd name="connsiteX3" fmla="*/ 1577975 w 1689100"/>
                <a:gd name="connsiteY3" fmla="*/ 846137 h 1689100"/>
                <a:gd name="connsiteX4" fmla="*/ 841375 w 1689100"/>
                <a:gd name="connsiteY4" fmla="*/ 109537 h 1689100"/>
                <a:gd name="connsiteX5" fmla="*/ 844550 w 1689100"/>
                <a:gd name="connsiteY5" fmla="*/ 0 h 1689100"/>
                <a:gd name="connsiteX6" fmla="*/ 1689100 w 1689100"/>
                <a:gd name="connsiteY6" fmla="*/ 844550 h 1689100"/>
                <a:gd name="connsiteX7" fmla="*/ 844550 w 1689100"/>
                <a:gd name="connsiteY7" fmla="*/ 1689100 h 1689100"/>
                <a:gd name="connsiteX8" fmla="*/ 0 w 1689100"/>
                <a:gd name="connsiteY8" fmla="*/ 844550 h 1689100"/>
                <a:gd name="connsiteX9" fmla="*/ 844550 w 1689100"/>
                <a:gd name="connsiteY9" fmla="*/ 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9100" h="1689100">
                  <a:moveTo>
                    <a:pt x="841375" y="109537"/>
                  </a:moveTo>
                  <a:cubicBezTo>
                    <a:pt x="434562" y="109537"/>
                    <a:pt x="104775" y="439324"/>
                    <a:pt x="104775" y="846137"/>
                  </a:cubicBezTo>
                  <a:cubicBezTo>
                    <a:pt x="104775" y="1252950"/>
                    <a:pt x="434562" y="1582737"/>
                    <a:pt x="841375" y="1582737"/>
                  </a:cubicBezTo>
                  <a:cubicBezTo>
                    <a:pt x="1248188" y="1582737"/>
                    <a:pt x="1577975" y="1252950"/>
                    <a:pt x="1577975" y="846137"/>
                  </a:cubicBezTo>
                  <a:cubicBezTo>
                    <a:pt x="1577975" y="439324"/>
                    <a:pt x="1248188" y="109537"/>
                    <a:pt x="841375" y="109537"/>
                  </a:cubicBezTo>
                  <a:close/>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1000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C0000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3.</a:t>
            </a:r>
            <a:r>
              <a:rPr lang="zh-CN" altLang="en-US" sz="3200" dirty="0">
                <a:latin typeface="微软雅黑" panose="020B0503020204020204" pitchFamily="34" charset="-122"/>
                <a:ea typeface="微软雅黑" panose="020B0503020204020204" pitchFamily="34" charset="-122"/>
                <a:sym typeface="+mn-ea"/>
              </a:rPr>
              <a:t>基础环境建设规划</a:t>
            </a:r>
            <a:endParaRPr lang="zh-CN" altLang="en-US" sz="3200" dirty="0">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endParaRPr lang="zh-CN" altLang="en-US" sz="3200" dirty="0">
              <a:latin typeface="微软雅黑" panose="020B0503020204020204" pitchFamily="34" charset="-122"/>
              <a:ea typeface="微软雅黑" panose="020B0503020204020204" pitchFamily="34" charset="-122"/>
            </a:endParaRPr>
          </a:p>
        </p:txBody>
      </p:sp>
      <p:grpSp>
        <p:nvGrpSpPr>
          <p:cNvPr id="2" name="组合 1"/>
          <p:cNvGrpSpPr/>
          <p:nvPr/>
        </p:nvGrpSpPr>
        <p:grpSpPr bwMode="auto">
          <a:xfrm>
            <a:off x="2572706" y="2064069"/>
            <a:ext cx="2289175" cy="1917700"/>
            <a:chOff x="2560638" y="42863"/>
            <a:chExt cx="2289175" cy="1917700"/>
          </a:xfrm>
        </p:grpSpPr>
        <p:sp>
          <p:nvSpPr>
            <p:cNvPr id="5" name="Rectangle 10"/>
            <p:cNvSpPr/>
            <p:nvPr/>
          </p:nvSpPr>
          <p:spPr bwMode="auto">
            <a:xfrm>
              <a:off x="2566988" y="1023938"/>
              <a:ext cx="2282825" cy="936625"/>
            </a:xfrm>
            <a:prstGeom prst="rect">
              <a:avLst/>
            </a:prstGeom>
            <a:solidFill>
              <a:srgbClr val="C00000">
                <a:alpha val="7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sz="3200" dirty="0">
                <a:latin typeface="微软雅黑" panose="020B0503020204020204" pitchFamily="34" charset="-122"/>
                <a:ea typeface="微软雅黑" panose="020B0503020204020204" pitchFamily="34" charset="-122"/>
              </a:endParaRPr>
            </a:p>
          </p:txBody>
        </p:sp>
        <p:sp>
          <p:nvSpPr>
            <p:cNvPr id="62517" name="矩形 1"/>
            <p:cNvSpPr>
              <a:spLocks noChangeArrowheads="1"/>
            </p:cNvSpPr>
            <p:nvPr/>
          </p:nvSpPr>
          <p:spPr bwMode="auto">
            <a:xfrm>
              <a:off x="3027363" y="1091248"/>
              <a:ext cx="139065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a:solidFill>
                    <a:schemeClr val="bg1"/>
                  </a:solidFill>
                  <a:latin typeface="微软雅黑" panose="020B0503020204020204" pitchFamily="34" charset="-122"/>
                  <a:ea typeface="微软雅黑" panose="020B0503020204020204" pitchFamily="34" charset="-122"/>
                </a:rPr>
                <a:t>综合布线</a:t>
              </a:r>
            </a:p>
          </p:txBody>
        </p:sp>
        <p:sp>
          <p:nvSpPr>
            <p:cNvPr id="32" name="矩形 31"/>
            <p:cNvSpPr/>
            <p:nvPr/>
          </p:nvSpPr>
          <p:spPr>
            <a:xfrm>
              <a:off x="2562225" y="620713"/>
              <a:ext cx="2286000" cy="3397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文本框 5"/>
            <p:cNvSpPr txBox="1"/>
            <p:nvPr/>
          </p:nvSpPr>
          <p:spPr>
            <a:xfrm>
              <a:off x="2560638" y="42863"/>
              <a:ext cx="1125537" cy="1107996"/>
            </a:xfrm>
            <a:prstGeom prst="rect">
              <a:avLst/>
            </a:prstGeom>
            <a:noFill/>
            <a:effectLst>
              <a:outerShdw blurRad="50800" dist="38100" dir="5400000" algn="t" rotWithShape="0">
                <a:prstClr val="black">
                  <a:alpha val="40000"/>
                </a:prstClr>
              </a:outerShdw>
            </a:effectLst>
          </p:spPr>
          <p:txBody>
            <a:bodyPr>
              <a:spAutoFit/>
            </a:bodyPr>
            <a:lstStyle/>
            <a:p>
              <a:pPr>
                <a:defRPr/>
              </a:pPr>
              <a:r>
                <a:rPr lang="en-US" altLang="zh-CN" sz="6600" dirty="0">
                  <a:solidFill>
                    <a:srgbClr val="FFC000"/>
                  </a:solidFill>
                  <a:latin typeface="Broadway" panose="04040905080B02020502" pitchFamily="82" charset="0"/>
                  <a:ea typeface="汉仪秀英体简" panose="02010609000101010101" pitchFamily="49" charset="-122"/>
                </a:rPr>
                <a:t>1.</a:t>
              </a:r>
              <a:endParaRPr lang="zh-CN" altLang="en-US" sz="6600" dirty="0">
                <a:solidFill>
                  <a:srgbClr val="FFC000"/>
                </a:solidFill>
                <a:latin typeface="Broadway" panose="04040905080B02020502" pitchFamily="82" charset="0"/>
                <a:ea typeface="汉仪秀英体简" panose="02010609000101010101" pitchFamily="49" charset="-122"/>
              </a:endParaRPr>
            </a:p>
          </p:txBody>
        </p:sp>
      </p:grpSp>
      <p:grpSp>
        <p:nvGrpSpPr>
          <p:cNvPr id="62475" name="组合 66"/>
          <p:cNvGrpSpPr/>
          <p:nvPr/>
        </p:nvGrpSpPr>
        <p:grpSpPr bwMode="auto">
          <a:xfrm>
            <a:off x="1" y="1125538"/>
            <a:ext cx="1793875" cy="1682750"/>
            <a:chOff x="3138096" y="1254413"/>
            <a:chExt cx="1794280" cy="1682017"/>
          </a:xfrm>
        </p:grpSpPr>
        <p:pic>
          <p:nvPicPr>
            <p:cNvPr id="62476" name="图片 1"/>
            <p:cNvPicPr>
              <a:picLocks noChangeAspect="1"/>
            </p:cNvPicPr>
            <p:nvPr/>
          </p:nvPicPr>
          <p:blipFill>
            <a:blip r:embed="rId2" cstate="print">
              <a:biLevel thresh="50000"/>
              <a:grayscl/>
              <a:extLst>
                <a:ext uri="{28A0092B-C50C-407E-A947-70E740481C1C}">
                  <a14:useLocalDpi xmlns:a14="http://schemas.microsoft.com/office/drawing/2010/main" val="0"/>
                </a:ext>
              </a:extLst>
            </a:blip>
            <a:srcRect/>
            <a:stretch>
              <a:fillRect/>
            </a:stretch>
          </p:blipFill>
          <p:spPr bwMode="auto">
            <a:xfrm>
              <a:off x="3138096" y="1254413"/>
              <a:ext cx="1682017" cy="168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图片 68"/>
            <p:cNvPicPr>
              <a:picLocks noChangeAspect="1"/>
            </p:cNvPicPr>
            <p:nvPr/>
          </p:nvPicPr>
          <p:blipFill>
            <a:blip r:embed="rId3" cstate="print">
              <a:biLevel thresh="50000"/>
              <a:grayscl/>
              <a:extLst>
                <a:ext uri="{28A0092B-C50C-407E-A947-70E740481C1C}">
                  <a14:useLocalDpi xmlns:a14="http://schemas.microsoft.com/office/drawing/2010/main" val="0"/>
                </a:ext>
              </a:extLst>
            </a:blip>
            <a:srcRect/>
            <a:stretch>
              <a:fillRect/>
            </a:stretch>
          </p:blipFill>
          <p:spPr bwMode="auto">
            <a:xfrm>
              <a:off x="3773521" y="1704579"/>
              <a:ext cx="819969" cy="8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任意多边形 69"/>
            <p:cNvSpPr/>
            <p:nvPr/>
          </p:nvSpPr>
          <p:spPr bwMode="auto">
            <a:xfrm>
              <a:off x="3671616" y="1554319"/>
              <a:ext cx="1260760" cy="1259926"/>
            </a:xfrm>
            <a:custGeom>
              <a:avLst/>
              <a:gdLst>
                <a:gd name="connsiteX0" fmla="*/ 841375 w 1689100"/>
                <a:gd name="connsiteY0" fmla="*/ 109537 h 1689100"/>
                <a:gd name="connsiteX1" fmla="*/ 104775 w 1689100"/>
                <a:gd name="connsiteY1" fmla="*/ 846137 h 1689100"/>
                <a:gd name="connsiteX2" fmla="*/ 841375 w 1689100"/>
                <a:gd name="connsiteY2" fmla="*/ 1582737 h 1689100"/>
                <a:gd name="connsiteX3" fmla="*/ 1577975 w 1689100"/>
                <a:gd name="connsiteY3" fmla="*/ 846137 h 1689100"/>
                <a:gd name="connsiteX4" fmla="*/ 841375 w 1689100"/>
                <a:gd name="connsiteY4" fmla="*/ 109537 h 1689100"/>
                <a:gd name="connsiteX5" fmla="*/ 844550 w 1689100"/>
                <a:gd name="connsiteY5" fmla="*/ 0 h 1689100"/>
                <a:gd name="connsiteX6" fmla="*/ 1689100 w 1689100"/>
                <a:gd name="connsiteY6" fmla="*/ 844550 h 1689100"/>
                <a:gd name="connsiteX7" fmla="*/ 844550 w 1689100"/>
                <a:gd name="connsiteY7" fmla="*/ 1689100 h 1689100"/>
                <a:gd name="connsiteX8" fmla="*/ 0 w 1689100"/>
                <a:gd name="connsiteY8" fmla="*/ 844550 h 1689100"/>
                <a:gd name="connsiteX9" fmla="*/ 844550 w 1689100"/>
                <a:gd name="connsiteY9" fmla="*/ 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9100" h="1689100">
                  <a:moveTo>
                    <a:pt x="841375" y="109537"/>
                  </a:moveTo>
                  <a:cubicBezTo>
                    <a:pt x="434562" y="109537"/>
                    <a:pt x="104775" y="439324"/>
                    <a:pt x="104775" y="846137"/>
                  </a:cubicBezTo>
                  <a:cubicBezTo>
                    <a:pt x="104775" y="1252950"/>
                    <a:pt x="434562" y="1582737"/>
                    <a:pt x="841375" y="1582737"/>
                  </a:cubicBezTo>
                  <a:cubicBezTo>
                    <a:pt x="1248188" y="1582737"/>
                    <a:pt x="1577975" y="1252950"/>
                    <a:pt x="1577975" y="846137"/>
                  </a:cubicBezTo>
                  <a:cubicBezTo>
                    <a:pt x="1577975" y="439324"/>
                    <a:pt x="1248188" y="109537"/>
                    <a:pt x="841375" y="109537"/>
                  </a:cubicBezTo>
                  <a:close/>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42" name="组合 41"/>
          <p:cNvGrpSpPr/>
          <p:nvPr/>
        </p:nvGrpSpPr>
        <p:grpSpPr bwMode="auto">
          <a:xfrm>
            <a:off x="9860598" y="2054547"/>
            <a:ext cx="2306638" cy="1926590"/>
            <a:chOff x="9783762" y="42863"/>
            <a:chExt cx="2306638" cy="1926590"/>
          </a:xfrm>
        </p:grpSpPr>
        <p:sp>
          <p:nvSpPr>
            <p:cNvPr id="43" name="Rectangle 10"/>
            <p:cNvSpPr/>
            <p:nvPr/>
          </p:nvSpPr>
          <p:spPr bwMode="auto">
            <a:xfrm>
              <a:off x="9795827" y="1011238"/>
              <a:ext cx="2282825" cy="958215"/>
            </a:xfrm>
            <a:prstGeom prst="rect">
              <a:avLst/>
            </a:prstGeom>
            <a:solidFill>
              <a:srgbClr val="C00000">
                <a:alpha val="7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sz="3200" dirty="0">
                <a:latin typeface="微软雅黑" panose="020B0503020204020204" pitchFamily="34" charset="-122"/>
                <a:ea typeface="微软雅黑" panose="020B0503020204020204" pitchFamily="34" charset="-122"/>
              </a:endParaRPr>
            </a:p>
          </p:txBody>
        </p:sp>
        <p:sp>
          <p:nvSpPr>
            <p:cNvPr id="44" name="矩形 21"/>
            <p:cNvSpPr>
              <a:spLocks noChangeArrowheads="1"/>
            </p:cNvSpPr>
            <p:nvPr/>
          </p:nvSpPr>
          <p:spPr bwMode="auto">
            <a:xfrm>
              <a:off x="9783762" y="1100773"/>
              <a:ext cx="2306638"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2000">
                  <a:solidFill>
                    <a:schemeClr val="bg1"/>
                  </a:solidFill>
                  <a:latin typeface="微软雅黑" panose="020B0503020204020204" pitchFamily="34" charset="-122"/>
                  <a:ea typeface="微软雅黑" panose="020B0503020204020204" pitchFamily="34" charset="-122"/>
                </a:rPr>
                <a:t>公共广播及背景音   乐系统</a:t>
              </a:r>
            </a:p>
          </p:txBody>
        </p:sp>
        <p:sp>
          <p:nvSpPr>
            <p:cNvPr id="53" name="矩形 52"/>
            <p:cNvSpPr/>
            <p:nvPr/>
          </p:nvSpPr>
          <p:spPr>
            <a:xfrm>
              <a:off x="9783763" y="620713"/>
              <a:ext cx="2286000" cy="3397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5" name="文本框 54"/>
            <p:cNvSpPr txBox="1"/>
            <p:nvPr/>
          </p:nvSpPr>
          <p:spPr>
            <a:xfrm>
              <a:off x="9805988" y="42863"/>
              <a:ext cx="1125537" cy="1107996"/>
            </a:xfrm>
            <a:prstGeom prst="rect">
              <a:avLst/>
            </a:prstGeom>
            <a:noFill/>
            <a:effectLst>
              <a:outerShdw blurRad="50800" dist="38100" dir="5400000" algn="t" rotWithShape="0">
                <a:prstClr val="black">
                  <a:alpha val="40000"/>
                </a:prstClr>
              </a:outerShdw>
            </a:effectLst>
          </p:spPr>
          <p:txBody>
            <a:bodyPr>
              <a:spAutoFit/>
            </a:bodyPr>
            <a:lstStyle/>
            <a:p>
              <a:pPr>
                <a:defRPr/>
              </a:pPr>
              <a:r>
                <a:rPr lang="en-US" altLang="zh-CN" sz="6600" dirty="0">
                  <a:solidFill>
                    <a:srgbClr val="FFC000"/>
                  </a:solidFill>
                  <a:latin typeface="Broadway" panose="04040905080B02020502" pitchFamily="82" charset="0"/>
                  <a:ea typeface="汉仪秀英体简" panose="02010609000101010101" pitchFamily="49" charset="-122"/>
                </a:rPr>
                <a:t>4.</a:t>
              </a:r>
              <a:endParaRPr lang="zh-CN" altLang="en-US" sz="6600" dirty="0">
                <a:solidFill>
                  <a:srgbClr val="FFC000"/>
                </a:solidFill>
                <a:latin typeface="Broadway" panose="04040905080B02020502" pitchFamily="82" charset="0"/>
                <a:ea typeface="汉仪秀英体简" panose="02010609000101010101" pitchFamily="49" charset="-122"/>
              </a:endParaRPr>
            </a:p>
          </p:txBody>
        </p:sp>
      </p:grpSp>
      <p:grpSp>
        <p:nvGrpSpPr>
          <p:cNvPr id="56" name="组合 55"/>
          <p:cNvGrpSpPr/>
          <p:nvPr/>
        </p:nvGrpSpPr>
        <p:grpSpPr bwMode="auto">
          <a:xfrm>
            <a:off x="5024757" y="2064072"/>
            <a:ext cx="2300605" cy="1917065"/>
            <a:chOff x="4965700" y="42863"/>
            <a:chExt cx="2300604" cy="1917065"/>
          </a:xfrm>
        </p:grpSpPr>
        <p:sp>
          <p:nvSpPr>
            <p:cNvPr id="57" name="Rectangle 10"/>
            <p:cNvSpPr/>
            <p:nvPr/>
          </p:nvSpPr>
          <p:spPr bwMode="auto">
            <a:xfrm>
              <a:off x="4981575" y="1011238"/>
              <a:ext cx="2284729" cy="948690"/>
            </a:xfrm>
            <a:prstGeom prst="rect">
              <a:avLst/>
            </a:prstGeom>
            <a:solidFill>
              <a:srgbClr val="C00000">
                <a:alpha val="7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sz="3200" dirty="0">
                <a:latin typeface="微软雅黑" panose="020B0503020204020204" pitchFamily="34" charset="-122"/>
                <a:ea typeface="微软雅黑" panose="020B0503020204020204" pitchFamily="34" charset="-122"/>
              </a:endParaRPr>
            </a:p>
          </p:txBody>
        </p:sp>
        <p:sp>
          <p:nvSpPr>
            <p:cNvPr id="63" name="矩形 2"/>
            <p:cNvSpPr>
              <a:spLocks noChangeArrowheads="1"/>
            </p:cNvSpPr>
            <p:nvPr/>
          </p:nvSpPr>
          <p:spPr bwMode="auto">
            <a:xfrm>
              <a:off x="5480685" y="1084263"/>
              <a:ext cx="1343659"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a:solidFill>
                    <a:schemeClr val="bg1"/>
                  </a:solidFill>
                  <a:latin typeface="微软雅黑" panose="020B0503020204020204" pitchFamily="34" charset="-122"/>
                  <a:ea typeface="微软雅黑" panose="020B0503020204020204" pitchFamily="34" charset="-122"/>
                </a:rPr>
                <a:t>机房工程</a:t>
              </a:r>
            </a:p>
          </p:txBody>
        </p:sp>
        <p:sp>
          <p:nvSpPr>
            <p:cNvPr id="64" name="矩形 63"/>
            <p:cNvSpPr/>
            <p:nvPr/>
          </p:nvSpPr>
          <p:spPr>
            <a:xfrm>
              <a:off x="4965700" y="620713"/>
              <a:ext cx="2286000" cy="3397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8" name="文本框 67"/>
            <p:cNvSpPr txBox="1"/>
            <p:nvPr/>
          </p:nvSpPr>
          <p:spPr>
            <a:xfrm>
              <a:off x="4995863" y="42863"/>
              <a:ext cx="1125537" cy="1107996"/>
            </a:xfrm>
            <a:prstGeom prst="rect">
              <a:avLst/>
            </a:prstGeom>
            <a:noFill/>
            <a:effectLst>
              <a:outerShdw blurRad="50800" dist="38100" dir="5400000" algn="t" rotWithShape="0">
                <a:prstClr val="black">
                  <a:alpha val="40000"/>
                </a:prstClr>
              </a:outerShdw>
            </a:effectLst>
          </p:spPr>
          <p:txBody>
            <a:bodyPr>
              <a:spAutoFit/>
            </a:bodyPr>
            <a:lstStyle/>
            <a:p>
              <a:pPr>
                <a:defRPr/>
              </a:pPr>
              <a:r>
                <a:rPr lang="en-US" altLang="zh-CN" sz="6600" dirty="0">
                  <a:solidFill>
                    <a:srgbClr val="FFC000"/>
                  </a:solidFill>
                  <a:latin typeface="Broadway" panose="04040905080B02020502" pitchFamily="82" charset="0"/>
                  <a:ea typeface="汉仪秀英体简" panose="02010609000101010101" pitchFamily="49" charset="-122"/>
                </a:rPr>
                <a:t>2.</a:t>
              </a:r>
              <a:endParaRPr lang="zh-CN" altLang="en-US" sz="6600" dirty="0">
                <a:solidFill>
                  <a:srgbClr val="FFC000"/>
                </a:solidFill>
                <a:latin typeface="Broadway" panose="04040905080B02020502" pitchFamily="82" charset="0"/>
                <a:ea typeface="汉仪秀英体简" panose="02010609000101010101" pitchFamily="49" charset="-122"/>
              </a:endParaRPr>
            </a:p>
          </p:txBody>
        </p:sp>
      </p:grpSp>
      <p:grpSp>
        <p:nvGrpSpPr>
          <p:cNvPr id="69" name="组合 68"/>
          <p:cNvGrpSpPr/>
          <p:nvPr/>
        </p:nvGrpSpPr>
        <p:grpSpPr bwMode="auto">
          <a:xfrm>
            <a:off x="7436170" y="2035495"/>
            <a:ext cx="2289175" cy="1945640"/>
            <a:chOff x="7377113" y="14288"/>
            <a:chExt cx="2289175" cy="1945640"/>
          </a:xfrm>
        </p:grpSpPr>
        <p:sp>
          <p:nvSpPr>
            <p:cNvPr id="71" name="Rectangle 10"/>
            <p:cNvSpPr/>
            <p:nvPr/>
          </p:nvSpPr>
          <p:spPr bwMode="auto">
            <a:xfrm>
              <a:off x="7377113" y="994728"/>
              <a:ext cx="2282825" cy="965200"/>
            </a:xfrm>
            <a:prstGeom prst="rect">
              <a:avLst/>
            </a:prstGeom>
            <a:solidFill>
              <a:srgbClr val="C00000">
                <a:alpha val="7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sz="3200" dirty="0">
                <a:latin typeface="微软雅黑" panose="020B0503020204020204" pitchFamily="34" charset="-122"/>
                <a:ea typeface="微软雅黑" panose="020B0503020204020204" pitchFamily="34" charset="-122"/>
              </a:endParaRPr>
            </a:p>
          </p:txBody>
        </p:sp>
        <p:sp>
          <p:nvSpPr>
            <p:cNvPr id="72" name="矩形 20"/>
            <p:cNvSpPr>
              <a:spLocks noChangeArrowheads="1"/>
            </p:cNvSpPr>
            <p:nvPr/>
          </p:nvSpPr>
          <p:spPr bwMode="auto">
            <a:xfrm>
              <a:off x="7638733" y="1091248"/>
              <a:ext cx="180784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a:solidFill>
                    <a:schemeClr val="bg1"/>
                  </a:solidFill>
                  <a:latin typeface="微软雅黑" panose="020B0503020204020204" pitchFamily="34" charset="-122"/>
                  <a:ea typeface="微软雅黑" panose="020B0503020204020204" pitchFamily="34" charset="-122"/>
                </a:rPr>
                <a:t>综合安防工程</a:t>
              </a:r>
            </a:p>
          </p:txBody>
        </p:sp>
        <p:sp>
          <p:nvSpPr>
            <p:cNvPr id="73" name="矩形 72"/>
            <p:cNvSpPr/>
            <p:nvPr/>
          </p:nvSpPr>
          <p:spPr>
            <a:xfrm>
              <a:off x="7380288" y="620713"/>
              <a:ext cx="2286000" cy="3397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5" name="文本框 74"/>
            <p:cNvSpPr txBox="1"/>
            <p:nvPr/>
          </p:nvSpPr>
          <p:spPr>
            <a:xfrm>
              <a:off x="7415213" y="14288"/>
              <a:ext cx="1125537" cy="1107996"/>
            </a:xfrm>
            <a:prstGeom prst="rect">
              <a:avLst/>
            </a:prstGeom>
            <a:noFill/>
            <a:effectLst>
              <a:outerShdw blurRad="50800" dist="38100" dir="5400000" algn="t" rotWithShape="0">
                <a:prstClr val="black">
                  <a:alpha val="40000"/>
                </a:prstClr>
              </a:outerShdw>
            </a:effectLst>
          </p:spPr>
          <p:txBody>
            <a:bodyPr>
              <a:spAutoFit/>
            </a:bodyPr>
            <a:lstStyle/>
            <a:p>
              <a:pPr>
                <a:defRPr/>
              </a:pPr>
              <a:r>
                <a:rPr lang="en-US" altLang="zh-CN" sz="6600" dirty="0">
                  <a:solidFill>
                    <a:srgbClr val="FFC000"/>
                  </a:solidFill>
                  <a:latin typeface="Broadway" panose="04040905080B02020502" pitchFamily="82" charset="0"/>
                  <a:ea typeface="汉仪秀英体简" panose="02010609000101010101" pitchFamily="49" charset="-122"/>
                </a:rPr>
                <a:t>3.</a:t>
              </a:r>
              <a:endParaRPr lang="zh-CN" altLang="en-US" sz="6600" dirty="0">
                <a:solidFill>
                  <a:srgbClr val="FFC000"/>
                </a:solidFill>
                <a:latin typeface="Broadway" panose="04040905080B02020502" pitchFamily="82" charset="0"/>
                <a:ea typeface="汉仪秀英体简" panose="02010609000101010101" pitchFamily="49" charset="-122"/>
              </a:endParaRPr>
            </a:p>
          </p:txBody>
        </p:sp>
      </p:gr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C0000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3.</a:t>
            </a:r>
            <a:r>
              <a:rPr lang="zh-CN" altLang="en-US" sz="3200" dirty="0">
                <a:latin typeface="微软雅黑" panose="020B0503020204020204" pitchFamily="34" charset="-122"/>
                <a:ea typeface="微软雅黑" panose="020B0503020204020204" pitchFamily="34" charset="-122"/>
                <a:sym typeface="+mn-ea"/>
              </a:rPr>
              <a:t>基础环境建设规划</a:t>
            </a:r>
            <a:endParaRPr lang="zh-CN" altLang="en-US" sz="3200" dirty="0">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endParaRPr lang="zh-CN" altLang="en-US" sz="3200" dirty="0">
              <a:latin typeface="微软雅黑" panose="020B0503020204020204" pitchFamily="34" charset="-122"/>
              <a:ea typeface="微软雅黑" panose="020B0503020204020204" pitchFamily="34" charset="-122"/>
            </a:endParaRPr>
          </a:p>
        </p:txBody>
      </p:sp>
      <p:grpSp>
        <p:nvGrpSpPr>
          <p:cNvPr id="62475" name="组合 66"/>
          <p:cNvGrpSpPr/>
          <p:nvPr/>
        </p:nvGrpSpPr>
        <p:grpSpPr bwMode="auto">
          <a:xfrm>
            <a:off x="1" y="1125538"/>
            <a:ext cx="1793875" cy="1682750"/>
            <a:chOff x="3138096" y="1254413"/>
            <a:chExt cx="1794280" cy="1682017"/>
          </a:xfrm>
        </p:grpSpPr>
        <p:pic>
          <p:nvPicPr>
            <p:cNvPr id="62476" name="图片 1"/>
            <p:cNvPicPr>
              <a:picLocks noChangeAspect="1"/>
            </p:cNvPicPr>
            <p:nvPr/>
          </p:nvPicPr>
          <p:blipFill>
            <a:blip r:embed="rId2" cstate="print">
              <a:biLevel thresh="50000"/>
              <a:grayscl/>
              <a:extLst>
                <a:ext uri="{28A0092B-C50C-407E-A947-70E740481C1C}">
                  <a14:useLocalDpi xmlns:a14="http://schemas.microsoft.com/office/drawing/2010/main" val="0"/>
                </a:ext>
              </a:extLst>
            </a:blip>
            <a:srcRect/>
            <a:stretch>
              <a:fillRect/>
            </a:stretch>
          </p:blipFill>
          <p:spPr bwMode="auto">
            <a:xfrm>
              <a:off x="3138096" y="1254413"/>
              <a:ext cx="1682017" cy="168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图片 68"/>
            <p:cNvPicPr>
              <a:picLocks noChangeAspect="1"/>
            </p:cNvPicPr>
            <p:nvPr/>
          </p:nvPicPr>
          <p:blipFill>
            <a:blip r:embed="rId3" cstate="print">
              <a:biLevel thresh="50000"/>
              <a:grayscl/>
              <a:extLst>
                <a:ext uri="{28A0092B-C50C-407E-A947-70E740481C1C}">
                  <a14:useLocalDpi xmlns:a14="http://schemas.microsoft.com/office/drawing/2010/main" val="0"/>
                </a:ext>
              </a:extLst>
            </a:blip>
            <a:srcRect/>
            <a:stretch>
              <a:fillRect/>
            </a:stretch>
          </p:blipFill>
          <p:spPr bwMode="auto">
            <a:xfrm>
              <a:off x="3773521" y="1704579"/>
              <a:ext cx="819969" cy="8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任意多边形 69"/>
            <p:cNvSpPr/>
            <p:nvPr/>
          </p:nvSpPr>
          <p:spPr bwMode="auto">
            <a:xfrm>
              <a:off x="3671616" y="1554319"/>
              <a:ext cx="1260760" cy="1259926"/>
            </a:xfrm>
            <a:custGeom>
              <a:avLst/>
              <a:gdLst>
                <a:gd name="connsiteX0" fmla="*/ 841375 w 1689100"/>
                <a:gd name="connsiteY0" fmla="*/ 109537 h 1689100"/>
                <a:gd name="connsiteX1" fmla="*/ 104775 w 1689100"/>
                <a:gd name="connsiteY1" fmla="*/ 846137 h 1689100"/>
                <a:gd name="connsiteX2" fmla="*/ 841375 w 1689100"/>
                <a:gd name="connsiteY2" fmla="*/ 1582737 h 1689100"/>
                <a:gd name="connsiteX3" fmla="*/ 1577975 w 1689100"/>
                <a:gd name="connsiteY3" fmla="*/ 846137 h 1689100"/>
                <a:gd name="connsiteX4" fmla="*/ 841375 w 1689100"/>
                <a:gd name="connsiteY4" fmla="*/ 109537 h 1689100"/>
                <a:gd name="connsiteX5" fmla="*/ 844550 w 1689100"/>
                <a:gd name="connsiteY5" fmla="*/ 0 h 1689100"/>
                <a:gd name="connsiteX6" fmla="*/ 1689100 w 1689100"/>
                <a:gd name="connsiteY6" fmla="*/ 844550 h 1689100"/>
                <a:gd name="connsiteX7" fmla="*/ 844550 w 1689100"/>
                <a:gd name="connsiteY7" fmla="*/ 1689100 h 1689100"/>
                <a:gd name="connsiteX8" fmla="*/ 0 w 1689100"/>
                <a:gd name="connsiteY8" fmla="*/ 844550 h 1689100"/>
                <a:gd name="connsiteX9" fmla="*/ 844550 w 1689100"/>
                <a:gd name="connsiteY9" fmla="*/ 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9100" h="1689100">
                  <a:moveTo>
                    <a:pt x="841375" y="109537"/>
                  </a:moveTo>
                  <a:cubicBezTo>
                    <a:pt x="434562" y="109537"/>
                    <a:pt x="104775" y="439324"/>
                    <a:pt x="104775" y="846137"/>
                  </a:cubicBezTo>
                  <a:cubicBezTo>
                    <a:pt x="104775" y="1252950"/>
                    <a:pt x="434562" y="1582737"/>
                    <a:pt x="841375" y="1582737"/>
                  </a:cubicBezTo>
                  <a:cubicBezTo>
                    <a:pt x="1248188" y="1582737"/>
                    <a:pt x="1577975" y="1252950"/>
                    <a:pt x="1577975" y="846137"/>
                  </a:cubicBezTo>
                  <a:cubicBezTo>
                    <a:pt x="1577975" y="439324"/>
                    <a:pt x="1248188" y="109537"/>
                    <a:pt x="841375" y="109537"/>
                  </a:cubicBezTo>
                  <a:close/>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00" name="文本框 99"/>
          <p:cNvSpPr txBox="1"/>
          <p:nvPr/>
        </p:nvSpPr>
        <p:spPr>
          <a:xfrm>
            <a:off x="2863215" y="974725"/>
            <a:ext cx="8971280" cy="1938992"/>
          </a:xfrm>
          <a:prstGeom prst="rect">
            <a:avLst/>
          </a:prstGeom>
          <a:noFill/>
          <a:ln w="9525">
            <a:noFill/>
          </a:ln>
        </p:spPr>
        <p:txBody>
          <a:bodyPr wrap="square">
            <a:spAutoFit/>
          </a:bodyPr>
          <a:lstStyle/>
          <a:p>
            <a:pPr marL="0" indent="304800" latinLnBrk="0">
              <a:lnSpc>
                <a:spcPct val="150000"/>
              </a:lnSpc>
            </a:pPr>
            <a:r>
              <a:rPr lang="en-US" altLang="zh-CN" sz="2000" b="0" dirty="0">
                <a:latin typeface="宋体" panose="02010600030101010101" pitchFamily="2" charset="-122"/>
                <a:ea typeface="宋体" panose="02010600030101010101" pitchFamily="2" charset="-122"/>
                <a:cs typeface="宋体" panose="02010600030101010101" pitchFamily="2" charset="-122"/>
              </a:rPr>
              <a:t>xxx</a:t>
            </a:r>
            <a:r>
              <a:rPr lang="zh-CN" altLang="en-US" sz="2000" b="0" dirty="0">
                <a:latin typeface="宋体" panose="02010600030101010101" pitchFamily="2" charset="-122"/>
                <a:ea typeface="宋体" panose="02010600030101010101" pitchFamily="2" charset="-122"/>
                <a:cs typeface="宋体" panose="02010600030101010101" pitchFamily="2" charset="-122"/>
              </a:rPr>
              <a:t>学校综合布线系统包括数据、无线</a:t>
            </a:r>
            <a:r>
              <a:rPr lang="en-US" altLang="zh-CN" sz="2000" b="0" dirty="0">
                <a:latin typeface="宋体" panose="02010600030101010101" pitchFamily="2" charset="-122"/>
                <a:ea typeface="宋体" panose="02010600030101010101" pitchFamily="2" charset="-122"/>
                <a:cs typeface="宋体" panose="02010600030101010101" pitchFamily="2" charset="-122"/>
              </a:rPr>
              <a:t>AP</a:t>
            </a:r>
            <a:r>
              <a:rPr lang="zh-CN" altLang="en-US" sz="2000" b="0" dirty="0">
                <a:latin typeface="宋体" panose="02010600030101010101" pitchFamily="2" charset="-122"/>
                <a:ea typeface="宋体" panose="02010600030101010101" pitchFamily="2" charset="-122"/>
                <a:cs typeface="宋体" panose="02010600030101010101" pitchFamily="2" charset="-122"/>
              </a:rPr>
              <a:t>、安防监控、广播、电话五个子系统的布线。在数据、无线</a:t>
            </a:r>
            <a:r>
              <a:rPr lang="en-US" altLang="zh-CN" sz="2000" b="0" dirty="0">
                <a:latin typeface="宋体" panose="02010600030101010101" pitchFamily="2" charset="-122"/>
                <a:ea typeface="宋体" panose="02010600030101010101" pitchFamily="2" charset="-122"/>
                <a:cs typeface="宋体" panose="02010600030101010101" pitchFamily="2" charset="-122"/>
              </a:rPr>
              <a:t>AP</a:t>
            </a:r>
            <a:r>
              <a:rPr lang="zh-CN" altLang="en-US" sz="2000" b="0" dirty="0">
                <a:latin typeface="宋体" panose="02010600030101010101" pitchFamily="2" charset="-122"/>
                <a:ea typeface="宋体" panose="02010600030101010101" pitchFamily="2" charset="-122"/>
                <a:cs typeface="宋体" panose="02010600030101010101" pitchFamily="2" charset="-122"/>
              </a:rPr>
              <a:t>布线工程中，按万兆主干，千兆桌面设计。安防、广播、一卡通等系统中采用千兆主干，百兆接入。分配到各个区域如下图所示：</a:t>
            </a:r>
          </a:p>
        </p:txBody>
      </p:sp>
      <p:pic>
        <p:nvPicPr>
          <p:cNvPr id="3" name="图片 1"/>
          <p:cNvPicPr>
            <a:picLocks noChangeAspect="1"/>
          </p:cNvPicPr>
          <p:nvPr/>
        </p:nvPicPr>
        <p:blipFill>
          <a:blip r:embed="rId4" cstate="print"/>
          <a:stretch>
            <a:fillRect/>
          </a:stretch>
        </p:blipFill>
        <p:spPr>
          <a:xfrm>
            <a:off x="4830445" y="3113405"/>
            <a:ext cx="4283075" cy="2781935"/>
          </a:xfrm>
          <a:prstGeom prst="rect">
            <a:avLst/>
          </a:prstGeom>
        </p:spPr>
      </p:pic>
      <p:sp>
        <p:nvSpPr>
          <p:cNvPr id="8" name="文本框 7"/>
          <p:cNvSpPr txBox="1"/>
          <p:nvPr/>
        </p:nvSpPr>
        <p:spPr>
          <a:xfrm>
            <a:off x="2787015" y="106680"/>
            <a:ext cx="6539230" cy="521970"/>
          </a:xfrm>
          <a:prstGeom prst="rect">
            <a:avLst/>
          </a:prstGeom>
          <a:noFill/>
        </p:spPr>
        <p:txBody>
          <a:bodyPr wrap="square" rtlCol="0">
            <a:spAutoFit/>
          </a:bodyPr>
          <a:lstStyle/>
          <a:p>
            <a:r>
              <a:rPr lang="en-US" sz="2800" b="1"/>
              <a:t>3.1</a:t>
            </a:r>
            <a:r>
              <a:rPr lang="zh-CN" sz="2800" b="1"/>
              <a:t>综合布线系统</a:t>
            </a: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C0000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3.</a:t>
            </a:r>
            <a:r>
              <a:rPr lang="zh-CN" altLang="en-US" sz="3200" dirty="0">
                <a:latin typeface="微软雅黑" panose="020B0503020204020204" pitchFamily="34" charset="-122"/>
                <a:ea typeface="微软雅黑" panose="020B0503020204020204" pitchFamily="34" charset="-122"/>
                <a:sym typeface="+mn-ea"/>
              </a:rPr>
              <a:t>基础环境建设规划</a:t>
            </a:r>
            <a:endParaRPr lang="zh-CN" altLang="en-US" sz="3200" dirty="0">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endParaRPr lang="zh-CN" altLang="en-US" sz="3200" dirty="0">
              <a:latin typeface="微软雅黑" panose="020B0503020204020204" pitchFamily="34" charset="-122"/>
              <a:ea typeface="微软雅黑" panose="020B0503020204020204" pitchFamily="34" charset="-122"/>
            </a:endParaRPr>
          </a:p>
        </p:txBody>
      </p:sp>
      <p:grpSp>
        <p:nvGrpSpPr>
          <p:cNvPr id="62475" name="组合 66"/>
          <p:cNvGrpSpPr/>
          <p:nvPr/>
        </p:nvGrpSpPr>
        <p:grpSpPr bwMode="auto">
          <a:xfrm>
            <a:off x="1" y="1125538"/>
            <a:ext cx="1793875" cy="1682750"/>
            <a:chOff x="3138096" y="1254413"/>
            <a:chExt cx="1794280" cy="1682017"/>
          </a:xfrm>
        </p:grpSpPr>
        <p:pic>
          <p:nvPicPr>
            <p:cNvPr id="62476" name="图片 1"/>
            <p:cNvPicPr>
              <a:picLocks noChangeAspect="1"/>
            </p:cNvPicPr>
            <p:nvPr/>
          </p:nvPicPr>
          <p:blipFill>
            <a:blip r:embed="rId2" cstate="print">
              <a:biLevel thresh="50000"/>
              <a:grayscl/>
              <a:extLst>
                <a:ext uri="{28A0092B-C50C-407E-A947-70E740481C1C}">
                  <a14:useLocalDpi xmlns:a14="http://schemas.microsoft.com/office/drawing/2010/main" val="0"/>
                </a:ext>
              </a:extLst>
            </a:blip>
            <a:srcRect/>
            <a:stretch>
              <a:fillRect/>
            </a:stretch>
          </p:blipFill>
          <p:spPr bwMode="auto">
            <a:xfrm>
              <a:off x="3138096" y="1254413"/>
              <a:ext cx="1682017" cy="168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图片 68"/>
            <p:cNvPicPr>
              <a:picLocks noChangeAspect="1"/>
            </p:cNvPicPr>
            <p:nvPr/>
          </p:nvPicPr>
          <p:blipFill>
            <a:blip r:embed="rId3" cstate="print">
              <a:biLevel thresh="50000"/>
              <a:grayscl/>
              <a:extLst>
                <a:ext uri="{28A0092B-C50C-407E-A947-70E740481C1C}">
                  <a14:useLocalDpi xmlns:a14="http://schemas.microsoft.com/office/drawing/2010/main" val="0"/>
                </a:ext>
              </a:extLst>
            </a:blip>
            <a:srcRect/>
            <a:stretch>
              <a:fillRect/>
            </a:stretch>
          </p:blipFill>
          <p:spPr bwMode="auto">
            <a:xfrm>
              <a:off x="3773521" y="1704579"/>
              <a:ext cx="819969" cy="8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任意多边形 69"/>
            <p:cNvSpPr/>
            <p:nvPr/>
          </p:nvSpPr>
          <p:spPr bwMode="auto">
            <a:xfrm>
              <a:off x="3671616" y="1554319"/>
              <a:ext cx="1260760" cy="1259926"/>
            </a:xfrm>
            <a:custGeom>
              <a:avLst/>
              <a:gdLst>
                <a:gd name="connsiteX0" fmla="*/ 841375 w 1689100"/>
                <a:gd name="connsiteY0" fmla="*/ 109537 h 1689100"/>
                <a:gd name="connsiteX1" fmla="*/ 104775 w 1689100"/>
                <a:gd name="connsiteY1" fmla="*/ 846137 h 1689100"/>
                <a:gd name="connsiteX2" fmla="*/ 841375 w 1689100"/>
                <a:gd name="connsiteY2" fmla="*/ 1582737 h 1689100"/>
                <a:gd name="connsiteX3" fmla="*/ 1577975 w 1689100"/>
                <a:gd name="connsiteY3" fmla="*/ 846137 h 1689100"/>
                <a:gd name="connsiteX4" fmla="*/ 841375 w 1689100"/>
                <a:gd name="connsiteY4" fmla="*/ 109537 h 1689100"/>
                <a:gd name="connsiteX5" fmla="*/ 844550 w 1689100"/>
                <a:gd name="connsiteY5" fmla="*/ 0 h 1689100"/>
                <a:gd name="connsiteX6" fmla="*/ 1689100 w 1689100"/>
                <a:gd name="connsiteY6" fmla="*/ 844550 h 1689100"/>
                <a:gd name="connsiteX7" fmla="*/ 844550 w 1689100"/>
                <a:gd name="connsiteY7" fmla="*/ 1689100 h 1689100"/>
                <a:gd name="connsiteX8" fmla="*/ 0 w 1689100"/>
                <a:gd name="connsiteY8" fmla="*/ 844550 h 1689100"/>
                <a:gd name="connsiteX9" fmla="*/ 844550 w 1689100"/>
                <a:gd name="connsiteY9" fmla="*/ 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9100" h="1689100">
                  <a:moveTo>
                    <a:pt x="841375" y="109537"/>
                  </a:moveTo>
                  <a:cubicBezTo>
                    <a:pt x="434562" y="109537"/>
                    <a:pt x="104775" y="439324"/>
                    <a:pt x="104775" y="846137"/>
                  </a:cubicBezTo>
                  <a:cubicBezTo>
                    <a:pt x="104775" y="1252950"/>
                    <a:pt x="434562" y="1582737"/>
                    <a:pt x="841375" y="1582737"/>
                  </a:cubicBezTo>
                  <a:cubicBezTo>
                    <a:pt x="1248188" y="1582737"/>
                    <a:pt x="1577975" y="1252950"/>
                    <a:pt x="1577975" y="846137"/>
                  </a:cubicBezTo>
                  <a:cubicBezTo>
                    <a:pt x="1577975" y="439324"/>
                    <a:pt x="1248188" y="109537"/>
                    <a:pt x="841375" y="109537"/>
                  </a:cubicBezTo>
                  <a:close/>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8" name="文本框 7"/>
          <p:cNvSpPr txBox="1"/>
          <p:nvPr/>
        </p:nvSpPr>
        <p:spPr>
          <a:xfrm>
            <a:off x="2787015" y="106680"/>
            <a:ext cx="6539230" cy="521970"/>
          </a:xfrm>
          <a:prstGeom prst="rect">
            <a:avLst/>
          </a:prstGeom>
          <a:noFill/>
        </p:spPr>
        <p:txBody>
          <a:bodyPr wrap="square" rtlCol="0">
            <a:spAutoFit/>
          </a:bodyPr>
          <a:lstStyle/>
          <a:p>
            <a:r>
              <a:rPr lang="en-US" sz="2800" b="1"/>
              <a:t>3.2</a:t>
            </a:r>
            <a:r>
              <a:rPr lang="zh-CN" altLang="en-US" sz="2800" b="1"/>
              <a:t>机房工程</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9370" y="628650"/>
            <a:ext cx="6327775" cy="5654040"/>
          </a:xfrm>
          <a:prstGeom prst="rect">
            <a:avLst/>
          </a:prstGeom>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C0000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3.</a:t>
            </a:r>
            <a:r>
              <a:rPr lang="zh-CN" altLang="en-US" sz="3200" dirty="0">
                <a:latin typeface="微软雅黑" panose="020B0503020204020204" pitchFamily="34" charset="-122"/>
                <a:ea typeface="微软雅黑" panose="020B0503020204020204" pitchFamily="34" charset="-122"/>
                <a:sym typeface="+mn-ea"/>
              </a:rPr>
              <a:t>基础环境建设规划</a:t>
            </a:r>
            <a:endParaRPr lang="zh-CN" altLang="en-US" sz="3200" dirty="0">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endParaRPr lang="zh-CN" altLang="en-US" sz="3200" dirty="0">
              <a:latin typeface="微软雅黑" panose="020B0503020204020204" pitchFamily="34" charset="-122"/>
              <a:ea typeface="微软雅黑" panose="020B0503020204020204" pitchFamily="34" charset="-122"/>
            </a:endParaRPr>
          </a:p>
        </p:txBody>
      </p:sp>
      <p:grpSp>
        <p:nvGrpSpPr>
          <p:cNvPr id="62475" name="组合 66"/>
          <p:cNvGrpSpPr/>
          <p:nvPr/>
        </p:nvGrpSpPr>
        <p:grpSpPr bwMode="auto">
          <a:xfrm>
            <a:off x="1" y="1125538"/>
            <a:ext cx="1793875" cy="1682750"/>
            <a:chOff x="3138096" y="1254413"/>
            <a:chExt cx="1794280" cy="1682017"/>
          </a:xfrm>
        </p:grpSpPr>
        <p:pic>
          <p:nvPicPr>
            <p:cNvPr id="62476" name="图片 1"/>
            <p:cNvPicPr>
              <a:picLocks noChangeAspect="1"/>
            </p:cNvPicPr>
            <p:nvPr/>
          </p:nvPicPr>
          <p:blipFill>
            <a:blip r:embed="rId2" cstate="print">
              <a:biLevel thresh="50000"/>
              <a:grayscl/>
              <a:extLst>
                <a:ext uri="{28A0092B-C50C-407E-A947-70E740481C1C}">
                  <a14:useLocalDpi xmlns:a14="http://schemas.microsoft.com/office/drawing/2010/main" val="0"/>
                </a:ext>
              </a:extLst>
            </a:blip>
            <a:srcRect/>
            <a:stretch>
              <a:fillRect/>
            </a:stretch>
          </p:blipFill>
          <p:spPr bwMode="auto">
            <a:xfrm>
              <a:off x="3138096" y="1254413"/>
              <a:ext cx="1682017" cy="168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图片 68"/>
            <p:cNvPicPr>
              <a:picLocks noChangeAspect="1"/>
            </p:cNvPicPr>
            <p:nvPr/>
          </p:nvPicPr>
          <p:blipFill>
            <a:blip r:embed="rId3" cstate="print">
              <a:biLevel thresh="50000"/>
              <a:grayscl/>
              <a:extLst>
                <a:ext uri="{28A0092B-C50C-407E-A947-70E740481C1C}">
                  <a14:useLocalDpi xmlns:a14="http://schemas.microsoft.com/office/drawing/2010/main" val="0"/>
                </a:ext>
              </a:extLst>
            </a:blip>
            <a:srcRect/>
            <a:stretch>
              <a:fillRect/>
            </a:stretch>
          </p:blipFill>
          <p:spPr bwMode="auto">
            <a:xfrm>
              <a:off x="3773521" y="1704579"/>
              <a:ext cx="819969" cy="8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任意多边形 69"/>
            <p:cNvSpPr/>
            <p:nvPr/>
          </p:nvSpPr>
          <p:spPr bwMode="auto">
            <a:xfrm>
              <a:off x="3671616" y="1554319"/>
              <a:ext cx="1260760" cy="1259926"/>
            </a:xfrm>
            <a:custGeom>
              <a:avLst/>
              <a:gdLst>
                <a:gd name="connsiteX0" fmla="*/ 841375 w 1689100"/>
                <a:gd name="connsiteY0" fmla="*/ 109537 h 1689100"/>
                <a:gd name="connsiteX1" fmla="*/ 104775 w 1689100"/>
                <a:gd name="connsiteY1" fmla="*/ 846137 h 1689100"/>
                <a:gd name="connsiteX2" fmla="*/ 841375 w 1689100"/>
                <a:gd name="connsiteY2" fmla="*/ 1582737 h 1689100"/>
                <a:gd name="connsiteX3" fmla="*/ 1577975 w 1689100"/>
                <a:gd name="connsiteY3" fmla="*/ 846137 h 1689100"/>
                <a:gd name="connsiteX4" fmla="*/ 841375 w 1689100"/>
                <a:gd name="connsiteY4" fmla="*/ 109537 h 1689100"/>
                <a:gd name="connsiteX5" fmla="*/ 844550 w 1689100"/>
                <a:gd name="connsiteY5" fmla="*/ 0 h 1689100"/>
                <a:gd name="connsiteX6" fmla="*/ 1689100 w 1689100"/>
                <a:gd name="connsiteY6" fmla="*/ 844550 h 1689100"/>
                <a:gd name="connsiteX7" fmla="*/ 844550 w 1689100"/>
                <a:gd name="connsiteY7" fmla="*/ 1689100 h 1689100"/>
                <a:gd name="connsiteX8" fmla="*/ 0 w 1689100"/>
                <a:gd name="connsiteY8" fmla="*/ 844550 h 1689100"/>
                <a:gd name="connsiteX9" fmla="*/ 844550 w 1689100"/>
                <a:gd name="connsiteY9" fmla="*/ 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9100" h="1689100">
                  <a:moveTo>
                    <a:pt x="841375" y="109537"/>
                  </a:moveTo>
                  <a:cubicBezTo>
                    <a:pt x="434562" y="109537"/>
                    <a:pt x="104775" y="439324"/>
                    <a:pt x="104775" y="846137"/>
                  </a:cubicBezTo>
                  <a:cubicBezTo>
                    <a:pt x="104775" y="1252950"/>
                    <a:pt x="434562" y="1582737"/>
                    <a:pt x="841375" y="1582737"/>
                  </a:cubicBezTo>
                  <a:cubicBezTo>
                    <a:pt x="1248188" y="1582737"/>
                    <a:pt x="1577975" y="1252950"/>
                    <a:pt x="1577975" y="846137"/>
                  </a:cubicBezTo>
                  <a:cubicBezTo>
                    <a:pt x="1577975" y="439324"/>
                    <a:pt x="1248188" y="109537"/>
                    <a:pt x="841375" y="109537"/>
                  </a:cubicBezTo>
                  <a:close/>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8" name="文本框 7"/>
          <p:cNvSpPr txBox="1"/>
          <p:nvPr/>
        </p:nvSpPr>
        <p:spPr>
          <a:xfrm>
            <a:off x="2787015" y="106680"/>
            <a:ext cx="6539230" cy="521970"/>
          </a:xfrm>
          <a:prstGeom prst="rect">
            <a:avLst/>
          </a:prstGeom>
          <a:noFill/>
        </p:spPr>
        <p:txBody>
          <a:bodyPr wrap="square" rtlCol="0">
            <a:spAutoFit/>
          </a:bodyPr>
          <a:lstStyle/>
          <a:p>
            <a:r>
              <a:rPr lang="en-US" sz="2800" b="1"/>
              <a:t>3.3</a:t>
            </a:r>
            <a:r>
              <a:rPr lang="zh-CN" sz="2800" b="1"/>
              <a:t>综合安防系统</a:t>
            </a:r>
          </a:p>
        </p:txBody>
      </p:sp>
      <p:pic>
        <p:nvPicPr>
          <p:cNvPr id="13"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6545" y="732155"/>
            <a:ext cx="8994775" cy="5393055"/>
          </a:xfrm>
          <a:prstGeom prst="rect">
            <a:avLst/>
          </a:prstGeom>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C0000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3.</a:t>
            </a:r>
            <a:r>
              <a:rPr lang="zh-CN" altLang="en-US" sz="3200" dirty="0">
                <a:latin typeface="微软雅黑" panose="020B0503020204020204" pitchFamily="34" charset="-122"/>
                <a:ea typeface="微软雅黑" panose="020B0503020204020204" pitchFamily="34" charset="-122"/>
                <a:sym typeface="+mn-ea"/>
              </a:rPr>
              <a:t>基础环境建设规划</a:t>
            </a:r>
            <a:endParaRPr lang="zh-CN" altLang="en-US" sz="3200" dirty="0">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endParaRPr lang="zh-CN" altLang="en-US" sz="3200" dirty="0">
              <a:latin typeface="微软雅黑" panose="020B0503020204020204" pitchFamily="34" charset="-122"/>
              <a:ea typeface="微软雅黑" panose="020B0503020204020204" pitchFamily="34" charset="-122"/>
            </a:endParaRPr>
          </a:p>
        </p:txBody>
      </p:sp>
      <p:grpSp>
        <p:nvGrpSpPr>
          <p:cNvPr id="62475" name="组合 66"/>
          <p:cNvGrpSpPr/>
          <p:nvPr/>
        </p:nvGrpSpPr>
        <p:grpSpPr bwMode="auto">
          <a:xfrm>
            <a:off x="1" y="1125538"/>
            <a:ext cx="1793875" cy="1682750"/>
            <a:chOff x="3138096" y="1254413"/>
            <a:chExt cx="1794280" cy="1682017"/>
          </a:xfrm>
        </p:grpSpPr>
        <p:pic>
          <p:nvPicPr>
            <p:cNvPr id="62476" name="图片 1"/>
            <p:cNvPicPr>
              <a:picLocks noChangeAspect="1"/>
            </p:cNvPicPr>
            <p:nvPr/>
          </p:nvPicPr>
          <p:blipFill>
            <a:blip r:embed="rId2" cstate="print">
              <a:biLevel thresh="50000"/>
              <a:grayscl/>
              <a:extLst>
                <a:ext uri="{28A0092B-C50C-407E-A947-70E740481C1C}">
                  <a14:useLocalDpi xmlns:a14="http://schemas.microsoft.com/office/drawing/2010/main" val="0"/>
                </a:ext>
              </a:extLst>
            </a:blip>
            <a:srcRect/>
            <a:stretch>
              <a:fillRect/>
            </a:stretch>
          </p:blipFill>
          <p:spPr bwMode="auto">
            <a:xfrm>
              <a:off x="3138096" y="1254413"/>
              <a:ext cx="1682017" cy="168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图片 68"/>
            <p:cNvPicPr>
              <a:picLocks noChangeAspect="1"/>
            </p:cNvPicPr>
            <p:nvPr/>
          </p:nvPicPr>
          <p:blipFill>
            <a:blip r:embed="rId3" cstate="print">
              <a:biLevel thresh="50000"/>
              <a:grayscl/>
              <a:extLst>
                <a:ext uri="{28A0092B-C50C-407E-A947-70E740481C1C}">
                  <a14:useLocalDpi xmlns:a14="http://schemas.microsoft.com/office/drawing/2010/main" val="0"/>
                </a:ext>
              </a:extLst>
            </a:blip>
            <a:srcRect/>
            <a:stretch>
              <a:fillRect/>
            </a:stretch>
          </p:blipFill>
          <p:spPr bwMode="auto">
            <a:xfrm>
              <a:off x="3773521" y="1704579"/>
              <a:ext cx="819969" cy="8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任意多边形 69"/>
            <p:cNvSpPr/>
            <p:nvPr/>
          </p:nvSpPr>
          <p:spPr bwMode="auto">
            <a:xfrm>
              <a:off x="3671616" y="1554319"/>
              <a:ext cx="1260760" cy="1259926"/>
            </a:xfrm>
            <a:custGeom>
              <a:avLst/>
              <a:gdLst>
                <a:gd name="connsiteX0" fmla="*/ 841375 w 1689100"/>
                <a:gd name="connsiteY0" fmla="*/ 109537 h 1689100"/>
                <a:gd name="connsiteX1" fmla="*/ 104775 w 1689100"/>
                <a:gd name="connsiteY1" fmla="*/ 846137 h 1689100"/>
                <a:gd name="connsiteX2" fmla="*/ 841375 w 1689100"/>
                <a:gd name="connsiteY2" fmla="*/ 1582737 h 1689100"/>
                <a:gd name="connsiteX3" fmla="*/ 1577975 w 1689100"/>
                <a:gd name="connsiteY3" fmla="*/ 846137 h 1689100"/>
                <a:gd name="connsiteX4" fmla="*/ 841375 w 1689100"/>
                <a:gd name="connsiteY4" fmla="*/ 109537 h 1689100"/>
                <a:gd name="connsiteX5" fmla="*/ 844550 w 1689100"/>
                <a:gd name="connsiteY5" fmla="*/ 0 h 1689100"/>
                <a:gd name="connsiteX6" fmla="*/ 1689100 w 1689100"/>
                <a:gd name="connsiteY6" fmla="*/ 844550 h 1689100"/>
                <a:gd name="connsiteX7" fmla="*/ 844550 w 1689100"/>
                <a:gd name="connsiteY7" fmla="*/ 1689100 h 1689100"/>
                <a:gd name="connsiteX8" fmla="*/ 0 w 1689100"/>
                <a:gd name="connsiteY8" fmla="*/ 844550 h 1689100"/>
                <a:gd name="connsiteX9" fmla="*/ 844550 w 1689100"/>
                <a:gd name="connsiteY9" fmla="*/ 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9100" h="1689100">
                  <a:moveTo>
                    <a:pt x="841375" y="109537"/>
                  </a:moveTo>
                  <a:cubicBezTo>
                    <a:pt x="434562" y="109537"/>
                    <a:pt x="104775" y="439324"/>
                    <a:pt x="104775" y="846137"/>
                  </a:cubicBezTo>
                  <a:cubicBezTo>
                    <a:pt x="104775" y="1252950"/>
                    <a:pt x="434562" y="1582737"/>
                    <a:pt x="841375" y="1582737"/>
                  </a:cubicBezTo>
                  <a:cubicBezTo>
                    <a:pt x="1248188" y="1582737"/>
                    <a:pt x="1577975" y="1252950"/>
                    <a:pt x="1577975" y="846137"/>
                  </a:cubicBezTo>
                  <a:cubicBezTo>
                    <a:pt x="1577975" y="439324"/>
                    <a:pt x="1248188" y="109537"/>
                    <a:pt x="841375" y="109537"/>
                  </a:cubicBezTo>
                  <a:close/>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8" name="文本框 7"/>
          <p:cNvSpPr txBox="1"/>
          <p:nvPr/>
        </p:nvSpPr>
        <p:spPr>
          <a:xfrm>
            <a:off x="2787015" y="106680"/>
            <a:ext cx="6539230" cy="521970"/>
          </a:xfrm>
          <a:prstGeom prst="rect">
            <a:avLst/>
          </a:prstGeom>
          <a:noFill/>
        </p:spPr>
        <p:txBody>
          <a:bodyPr wrap="square" rtlCol="0">
            <a:spAutoFit/>
          </a:bodyPr>
          <a:lstStyle/>
          <a:p>
            <a:r>
              <a:rPr lang="en-US" sz="2800" b="1"/>
              <a:t>3.4</a:t>
            </a:r>
            <a:r>
              <a:rPr lang="zh-CN" sz="2800" b="1"/>
              <a:t>公共广播及背景音乐系统</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900" y="628015"/>
            <a:ext cx="9349740" cy="6117590"/>
          </a:xfrm>
          <a:prstGeom prst="rect">
            <a:avLst/>
          </a:prstGeom>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99005" y="1575435"/>
            <a:ext cx="9063990" cy="617220"/>
          </a:xfrm>
          <a:prstGeom prst="rect">
            <a:avLst/>
          </a:prstGeom>
          <a:solidFill>
            <a:srgbClr val="00B05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l" eaLnBrk="1" fontAlgn="auto" hangingPunct="1">
              <a:spcBef>
                <a:spcPts val="0"/>
              </a:spcBef>
              <a:spcAft>
                <a:spcPts val="0"/>
              </a:spcAft>
              <a:defRPr/>
            </a:pPr>
            <a:r>
              <a:rPr lang="en-US" altLang="zh-CN" sz="2400" b="1" dirty="0">
                <a:solidFill>
                  <a:prstClr val="white"/>
                </a:solidFill>
                <a:latin typeface="微软雅黑" panose="020B0503020204020204" pitchFamily="34" charset="-122"/>
                <a:ea typeface="微软雅黑" panose="020B0503020204020204" pitchFamily="34" charset="-122"/>
              </a:rPr>
              <a:t>2.</a:t>
            </a:r>
            <a:r>
              <a:rPr lang="zh-CN" altLang="en-US" sz="2400" b="1" dirty="0">
                <a:solidFill>
                  <a:prstClr val="white"/>
                </a:solidFill>
                <a:latin typeface="微软雅黑" panose="020B0503020204020204" pitchFamily="34" charset="-122"/>
                <a:ea typeface="微软雅黑" panose="020B0503020204020204" pitchFamily="34" charset="-122"/>
              </a:rPr>
              <a:t>总体规划</a:t>
            </a:r>
          </a:p>
        </p:txBody>
      </p:sp>
      <p:sp>
        <p:nvSpPr>
          <p:cNvPr id="5" name="矩形 4"/>
          <p:cNvSpPr/>
          <p:nvPr/>
        </p:nvSpPr>
        <p:spPr>
          <a:xfrm>
            <a:off x="2202815" y="2246630"/>
            <a:ext cx="9060180" cy="542925"/>
          </a:xfrm>
          <a:prstGeom prst="rect">
            <a:avLst/>
          </a:prstGeom>
          <a:solidFill>
            <a:srgbClr val="C0000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l" eaLnBrk="1" fontAlgn="auto" hangingPunct="1">
              <a:lnSpc>
                <a:spcPct val="120000"/>
              </a:lnSpc>
              <a:spcBef>
                <a:spcPts val="0"/>
              </a:spcBef>
              <a:spcAft>
                <a:spcPts val="0"/>
              </a:spcAft>
              <a:defRPr/>
            </a:pPr>
            <a:r>
              <a:rPr lang="en-US" altLang="zh-CN" sz="2400" b="1" dirty="0">
                <a:solidFill>
                  <a:prstClr val="white"/>
                </a:solidFill>
                <a:latin typeface="微软雅黑" panose="020B0503020204020204" pitchFamily="34" charset="-122"/>
                <a:ea typeface="微软雅黑" panose="020B0503020204020204" pitchFamily="34" charset="-122"/>
              </a:rPr>
              <a:t>3.</a:t>
            </a:r>
            <a:r>
              <a:rPr lang="zh-CN" altLang="en-US" sz="2400" b="1" dirty="0">
                <a:solidFill>
                  <a:prstClr val="white"/>
                </a:solidFill>
                <a:latin typeface="微软雅黑" panose="020B0503020204020204" pitchFamily="34" charset="-122"/>
                <a:ea typeface="微软雅黑" panose="020B0503020204020204" pitchFamily="34" charset="-122"/>
              </a:rPr>
              <a:t>基础环境建设</a:t>
            </a:r>
          </a:p>
        </p:txBody>
      </p:sp>
      <p:sp>
        <p:nvSpPr>
          <p:cNvPr id="6" name="矩形 5"/>
          <p:cNvSpPr>
            <a:spLocks noChangeArrowheads="1"/>
          </p:cNvSpPr>
          <p:nvPr/>
        </p:nvSpPr>
        <p:spPr bwMode="auto">
          <a:xfrm>
            <a:off x="2203450" y="2856865"/>
            <a:ext cx="9060180" cy="45021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eaLnBrk="1" hangingPunct="1">
              <a:lnSpc>
                <a:spcPct val="100000"/>
              </a:lnSpc>
              <a:spcBef>
                <a:spcPct val="0"/>
              </a:spcBef>
              <a:buFontTx/>
              <a:buNone/>
            </a:pPr>
            <a:r>
              <a:rPr lang="en-US" altLang="zh-CN" sz="2400" b="1">
                <a:solidFill>
                  <a:srgbClr val="FFFFFF"/>
                </a:solidFill>
                <a:latin typeface="微软雅黑" panose="020B0503020204020204" pitchFamily="34" charset="-122"/>
                <a:ea typeface="微软雅黑" panose="020B0503020204020204" pitchFamily="34" charset="-122"/>
                <a:sym typeface="宋体" panose="02010600030101010101" pitchFamily="2" charset="-122"/>
              </a:rPr>
              <a:t>4.</a:t>
            </a:r>
            <a:r>
              <a:rPr lang="zh-CN" altLang="en-US" sz="2400" b="1">
                <a:solidFill>
                  <a:srgbClr val="FFFFFF"/>
                </a:solidFill>
                <a:latin typeface="微软雅黑" panose="020B0503020204020204" pitchFamily="34" charset="-122"/>
                <a:ea typeface="微软雅黑" panose="020B0503020204020204" pitchFamily="34" charset="-122"/>
                <a:sym typeface="宋体" panose="02010600030101010101" pitchFamily="2" charset="-122"/>
              </a:rPr>
              <a:t>校园网络建设</a:t>
            </a:r>
            <a:endParaRPr lang="zh-CN" altLang="zh-CN" sz="2400" b="1">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矩形 6"/>
          <p:cNvSpPr/>
          <p:nvPr/>
        </p:nvSpPr>
        <p:spPr>
          <a:xfrm>
            <a:off x="2203450" y="3368040"/>
            <a:ext cx="9060180" cy="516255"/>
          </a:xfrm>
          <a:prstGeom prst="rect">
            <a:avLst/>
          </a:prstGeom>
          <a:solidFill>
            <a:schemeClr val="accent4">
              <a:lumMod val="50000"/>
              <a:alpha val="81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l" eaLnBrk="1" fontAlgn="auto" hangingPunct="1">
              <a:lnSpc>
                <a:spcPct val="120000"/>
              </a:lnSpc>
              <a:spcBef>
                <a:spcPts val="0"/>
              </a:spcBef>
              <a:spcAft>
                <a:spcPts val="0"/>
              </a:spcAft>
              <a:defRPr/>
            </a:pPr>
            <a:r>
              <a:rPr lang="en-US" altLang="zh-CN" sz="2400" b="1" dirty="0">
                <a:solidFill>
                  <a:prstClr val="white"/>
                </a:solidFill>
                <a:latin typeface="微软雅黑" panose="020B0503020204020204" pitchFamily="34" charset="-122"/>
                <a:ea typeface="微软雅黑" panose="020B0503020204020204" pitchFamily="34" charset="-122"/>
              </a:rPr>
              <a:t>5.</a:t>
            </a:r>
            <a:r>
              <a:rPr lang="zh-CN" altLang="en-US" sz="2400" b="1" dirty="0">
                <a:solidFill>
                  <a:prstClr val="white"/>
                </a:solidFill>
                <a:latin typeface="微软雅黑" panose="020B0503020204020204" pitchFamily="34" charset="-122"/>
                <a:ea typeface="微软雅黑" panose="020B0503020204020204" pitchFamily="34" charset="-122"/>
              </a:rPr>
              <a:t>数据中心建设</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sp>
        <p:nvSpPr>
          <p:cNvPr id="11" name="矩形 10"/>
          <p:cNvSpPr>
            <a:spLocks noChangeArrowheads="1"/>
          </p:cNvSpPr>
          <p:nvPr/>
        </p:nvSpPr>
        <p:spPr bwMode="auto">
          <a:xfrm>
            <a:off x="2203450" y="3961765"/>
            <a:ext cx="9060180" cy="5207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l" eaLnBrk="1" fontAlgn="auto" hangingPunct="1">
              <a:lnSpc>
                <a:spcPct val="120000"/>
              </a:lnSpc>
              <a:spcBef>
                <a:spcPts val="0"/>
              </a:spcBef>
              <a:spcAft>
                <a:spcPts val="0"/>
              </a:spcAft>
              <a:defRPr/>
            </a:pPr>
            <a:r>
              <a:rPr lang="en-US" altLang="zh-CN" sz="2400" b="1">
                <a:solidFill>
                  <a:srgbClr val="FFFFFF"/>
                </a:solidFill>
                <a:latin typeface="微软雅黑" panose="020B0503020204020204" pitchFamily="34" charset="-122"/>
                <a:ea typeface="微软雅黑" panose="020B0503020204020204" pitchFamily="34" charset="-122"/>
              </a:rPr>
              <a:t>6.</a:t>
            </a:r>
            <a:r>
              <a:rPr lang="zh-CN" sz="2400" b="1">
                <a:solidFill>
                  <a:srgbClr val="FFFFFF"/>
                </a:solidFill>
                <a:latin typeface="微软雅黑" panose="020B0503020204020204" pitchFamily="34" charset="-122"/>
                <a:ea typeface="微软雅黑" panose="020B0503020204020204" pitchFamily="34" charset="-122"/>
              </a:rPr>
              <a:t>数字化校园业务应用系统</a:t>
            </a:r>
          </a:p>
        </p:txBody>
      </p:sp>
      <p:sp>
        <p:nvSpPr>
          <p:cNvPr id="12" name="矩形 11"/>
          <p:cNvSpPr/>
          <p:nvPr/>
        </p:nvSpPr>
        <p:spPr>
          <a:xfrm>
            <a:off x="2203450" y="5569585"/>
            <a:ext cx="9059545" cy="42926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l" eaLnBrk="1" fontAlgn="auto" hangingPunct="1">
              <a:lnSpc>
                <a:spcPct val="120000"/>
              </a:lnSpc>
              <a:spcBef>
                <a:spcPts val="0"/>
              </a:spcBef>
              <a:spcAft>
                <a:spcPts val="0"/>
              </a:spcAft>
              <a:defRPr/>
            </a:pPr>
            <a:r>
              <a:rPr lang="en-US" altLang="zh-CN" sz="2400" b="1" dirty="0">
                <a:solidFill>
                  <a:srgbClr val="FFFFFF"/>
                </a:solidFill>
                <a:latin typeface="微软雅黑" panose="020B0503020204020204" pitchFamily="34" charset="-122"/>
                <a:ea typeface="微软雅黑" panose="020B0503020204020204" pitchFamily="34" charset="-122"/>
              </a:rPr>
              <a:t>9.</a:t>
            </a:r>
            <a:r>
              <a:rPr lang="zh-CN" altLang="en-US" sz="2400" b="1" dirty="0">
                <a:solidFill>
                  <a:srgbClr val="FFFFFF"/>
                </a:solidFill>
                <a:latin typeface="微软雅黑" panose="020B0503020204020204" pitchFamily="34" charset="-122"/>
                <a:ea typeface="微软雅黑" panose="020B0503020204020204" pitchFamily="34" charset="-122"/>
              </a:rPr>
              <a:t>数字化校园建设资金投入预算</a:t>
            </a:r>
            <a:endParaRPr lang="zh-CN" altLang="zh-CN" sz="2400" b="1" dirty="0">
              <a:solidFill>
                <a:srgbClr val="FFFFFF"/>
              </a:solidFill>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18361025" y="4213547"/>
            <a:ext cx="1258888" cy="1512887"/>
          </a:xfrm>
          <a:prstGeom prst="rect">
            <a:avLst/>
          </a:prstGeom>
          <a:solidFill>
            <a:srgbClr val="0070C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Tx/>
              <a:buNone/>
            </a:pPr>
            <a:r>
              <a:rPr lang="en-US"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rPr>
              <a:t>14.</a:t>
            </a:r>
            <a:r>
              <a:rPr lang="zh-CN" altLang="zh-CN" sz="2400">
                <a:solidFill>
                  <a:srgbClr val="FFFFFF"/>
                </a:solidFill>
                <a:latin typeface="微软雅黑" panose="020B0503020204020204" pitchFamily="34" charset="-122"/>
                <a:ea typeface="微软雅黑" panose="020B0503020204020204" pitchFamily="34" charset="-122"/>
              </a:rPr>
              <a:t>网站建设</a:t>
            </a:r>
            <a:endParaRPr lang="zh-CN" altLang="zh-CN"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矩形 13"/>
          <p:cNvSpPr>
            <a:spLocks noChangeArrowheads="1"/>
          </p:cNvSpPr>
          <p:nvPr/>
        </p:nvSpPr>
        <p:spPr bwMode="auto">
          <a:xfrm>
            <a:off x="16217899" y="2594297"/>
            <a:ext cx="2065339" cy="15462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a:solidFill>
                  <a:srgbClr val="FFFFFF"/>
                </a:solidFill>
                <a:latin typeface="微软雅黑" panose="020B0503020204020204" pitchFamily="34" charset="-122"/>
                <a:ea typeface="微软雅黑" panose="020B0503020204020204" pitchFamily="34" charset="-122"/>
              </a:rPr>
              <a:t>10.</a:t>
            </a:r>
            <a:r>
              <a:rPr lang="zh-CN" altLang="en-US" sz="2400">
                <a:solidFill>
                  <a:srgbClr val="FFFFFF"/>
                </a:solidFill>
                <a:latin typeface="微软雅黑" panose="020B0503020204020204" pitchFamily="34" charset="-122"/>
                <a:ea typeface="微软雅黑" panose="020B0503020204020204" pitchFamily="34" charset="-122"/>
              </a:rPr>
              <a:t>工资管理</a:t>
            </a:r>
            <a:endParaRPr lang="zh-CN" altLang="zh-CN"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矩形 14"/>
          <p:cNvSpPr/>
          <p:nvPr/>
        </p:nvSpPr>
        <p:spPr>
          <a:xfrm>
            <a:off x="16217899" y="4213547"/>
            <a:ext cx="2065339" cy="1512887"/>
          </a:xfrm>
          <a:prstGeom prst="rect">
            <a:avLst/>
          </a:prstGeom>
          <a:solidFill>
            <a:schemeClr val="accent2">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2400" dirty="0">
                <a:solidFill>
                  <a:prstClr val="white"/>
                </a:solidFill>
                <a:latin typeface="微软雅黑" panose="020B0503020204020204" pitchFamily="34" charset="-122"/>
                <a:ea typeface="微软雅黑" panose="020B0503020204020204" pitchFamily="34" charset="-122"/>
              </a:rPr>
              <a:t>11.</a:t>
            </a:r>
            <a:r>
              <a:rPr lang="zh-CN" altLang="en-US" sz="2400" dirty="0">
                <a:solidFill>
                  <a:prstClr val="white"/>
                </a:solidFill>
                <a:latin typeface="微软雅黑" panose="020B0503020204020204" pitchFamily="34" charset="-122"/>
                <a:ea typeface="微软雅黑" panose="020B0503020204020204" pitchFamily="34" charset="-122"/>
              </a:rPr>
              <a:t>食堂管理</a:t>
            </a:r>
          </a:p>
        </p:txBody>
      </p:sp>
      <p:sp>
        <p:nvSpPr>
          <p:cNvPr id="16" name="矩形 15"/>
          <p:cNvSpPr/>
          <p:nvPr/>
        </p:nvSpPr>
        <p:spPr>
          <a:xfrm>
            <a:off x="2203450" y="5122545"/>
            <a:ext cx="9059545" cy="386715"/>
          </a:xfrm>
          <a:prstGeom prst="rect">
            <a:avLst/>
          </a:prstGeom>
          <a:solidFill>
            <a:srgbClr val="00B05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l" eaLnBrk="1" fontAlgn="auto" hangingPunct="1">
              <a:spcBef>
                <a:spcPts val="0"/>
              </a:spcBef>
              <a:spcAft>
                <a:spcPts val="0"/>
              </a:spcAft>
              <a:defRPr/>
            </a:pPr>
            <a:r>
              <a:rPr lang="en-US" altLang="zh-CN" sz="2400"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rPr>
              <a:t>8.</a:t>
            </a:r>
            <a:r>
              <a:rPr lang="zh-CN" altLang="en-US" sz="2400" b="1" dirty="0">
                <a:solidFill>
                  <a:srgbClr val="FFFFFF"/>
                </a:solidFill>
                <a:latin typeface="微软雅黑" panose="020B0503020204020204" pitchFamily="34" charset="-122"/>
                <a:ea typeface="微软雅黑" panose="020B0503020204020204" pitchFamily="34" charset="-122"/>
              </a:rPr>
              <a:t>数字化校园衍生服务平台</a:t>
            </a:r>
            <a:endParaRPr lang="zh-CN" altLang="zh-CN" sz="2400" b="1" dirty="0">
              <a:solidFill>
                <a:srgbClr val="FFFFFF"/>
              </a:solidFill>
              <a:latin typeface="微软雅黑" panose="020B0503020204020204" pitchFamily="34" charset="-122"/>
              <a:ea typeface="微软雅黑" panose="020B0503020204020204" pitchFamily="34" charset="-122"/>
            </a:endParaRPr>
          </a:p>
        </p:txBody>
      </p:sp>
      <p:sp>
        <p:nvSpPr>
          <p:cNvPr id="20" name="矩形 19"/>
          <p:cNvSpPr/>
          <p:nvPr/>
        </p:nvSpPr>
        <p:spPr>
          <a:xfrm>
            <a:off x="2203450" y="926465"/>
            <a:ext cx="9059545" cy="596900"/>
          </a:xfrm>
          <a:prstGeom prst="rect">
            <a:avLst/>
          </a:prstGeom>
          <a:solidFill>
            <a:srgbClr val="FF660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l" eaLnBrk="1" fontAlgn="auto" hangingPunct="1">
              <a:spcBef>
                <a:spcPts val="0"/>
              </a:spcBef>
              <a:spcAft>
                <a:spcPts val="0"/>
              </a:spcAft>
              <a:defRPr/>
            </a:pPr>
            <a:r>
              <a:rPr lang="en-US" altLang="zh-CN" sz="24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4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概述</a:t>
            </a:r>
          </a:p>
        </p:txBody>
      </p:sp>
      <p:sp>
        <p:nvSpPr>
          <p:cNvPr id="26" name="矩形 25"/>
          <p:cNvSpPr/>
          <p:nvPr/>
        </p:nvSpPr>
        <p:spPr>
          <a:xfrm>
            <a:off x="18361025" y="973459"/>
            <a:ext cx="1258888" cy="1547813"/>
          </a:xfrm>
          <a:prstGeom prst="rect">
            <a:avLst/>
          </a:prstGeom>
          <a:solidFill>
            <a:srgbClr val="0070C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lnSpc>
                <a:spcPct val="120000"/>
              </a:lnSpc>
              <a:spcBef>
                <a:spcPts val="0"/>
              </a:spcBef>
              <a:spcAft>
                <a:spcPts val="0"/>
              </a:spcAft>
              <a:defRPr/>
            </a:pPr>
            <a:r>
              <a:rPr lang="en-US" altLang="zh-CN" sz="2400" dirty="0">
                <a:solidFill>
                  <a:prstClr val="white"/>
                </a:solidFill>
                <a:latin typeface="微软雅黑" panose="020B0503020204020204" pitchFamily="34" charset="-122"/>
                <a:ea typeface="微软雅黑" panose="020B0503020204020204" pitchFamily="34" charset="-122"/>
              </a:rPr>
              <a:t>12. OA</a:t>
            </a:r>
            <a:r>
              <a:rPr lang="zh-CN" altLang="en-US" sz="2400" dirty="0">
                <a:solidFill>
                  <a:prstClr val="white"/>
                </a:solidFill>
                <a:latin typeface="微软雅黑" panose="020B0503020204020204" pitchFamily="34" charset="-122"/>
                <a:ea typeface="微软雅黑" panose="020B0503020204020204" pitchFamily="34" charset="-122"/>
              </a:rPr>
              <a:t>办公</a:t>
            </a:r>
          </a:p>
        </p:txBody>
      </p:sp>
      <p:sp>
        <p:nvSpPr>
          <p:cNvPr id="27" name="矩形 26"/>
          <p:cNvSpPr/>
          <p:nvPr/>
        </p:nvSpPr>
        <p:spPr>
          <a:xfrm>
            <a:off x="18361025" y="2594297"/>
            <a:ext cx="1258888" cy="1546225"/>
          </a:xfrm>
          <a:prstGeom prst="rect">
            <a:avLst/>
          </a:prstGeom>
          <a:solidFill>
            <a:schemeClr val="tx1">
              <a:lumMod val="75000"/>
              <a:lumOff val="25000"/>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lnSpc>
                <a:spcPct val="120000"/>
              </a:lnSpc>
              <a:spcBef>
                <a:spcPts val="0"/>
              </a:spcBef>
              <a:spcAft>
                <a:spcPts val="0"/>
              </a:spcAft>
              <a:defRPr/>
            </a:pPr>
            <a:r>
              <a:rPr lang="en-US" altLang="zh-CN" sz="2400" dirty="0">
                <a:solidFill>
                  <a:prstClr val="white"/>
                </a:solidFill>
                <a:latin typeface="微软雅黑" panose="020B0503020204020204" pitchFamily="34" charset="-122"/>
                <a:ea typeface="微软雅黑" panose="020B0503020204020204" pitchFamily="34" charset="-122"/>
              </a:rPr>
              <a:t>13.</a:t>
            </a:r>
            <a:r>
              <a:rPr lang="zh-CN" altLang="en-US" sz="2400" dirty="0">
                <a:solidFill>
                  <a:prstClr val="white"/>
                </a:solidFill>
                <a:latin typeface="微软雅黑" panose="020B0503020204020204" pitchFamily="34" charset="-122"/>
                <a:ea typeface="微软雅黑" panose="020B0503020204020204" pitchFamily="34" charset="-122"/>
              </a:rPr>
              <a:t>门禁系统</a:t>
            </a:r>
          </a:p>
        </p:txBody>
      </p:sp>
      <p:grpSp>
        <p:nvGrpSpPr>
          <p:cNvPr id="42" name="组合 41"/>
          <p:cNvGrpSpPr/>
          <p:nvPr/>
        </p:nvGrpSpPr>
        <p:grpSpPr bwMode="auto">
          <a:xfrm>
            <a:off x="603250" y="939800"/>
            <a:ext cx="1440180" cy="5059045"/>
            <a:chOff x="911092" y="1187000"/>
            <a:chExt cx="2016258" cy="5374138"/>
          </a:xfrm>
        </p:grpSpPr>
        <p:sp>
          <p:nvSpPr>
            <p:cNvPr id="52245" name="矩形 3"/>
            <p:cNvSpPr>
              <a:spLocks noChangeArrowheads="1"/>
            </p:cNvSpPr>
            <p:nvPr/>
          </p:nvSpPr>
          <p:spPr bwMode="auto">
            <a:xfrm>
              <a:off x="911092" y="1187000"/>
              <a:ext cx="2016258" cy="5374138"/>
            </a:xfrm>
            <a:prstGeom prst="rect">
              <a:avLst/>
            </a:prstGeom>
            <a:solidFill>
              <a:srgbClr val="0070C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4000">
                <a:solidFill>
                  <a:srgbClr val="FFFFFF"/>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r>
                <a:rPr lang="zh-CN" altLang="en-US" sz="3200">
                  <a:solidFill>
                    <a:srgbClr val="FFFFFF"/>
                  </a:solidFill>
                  <a:latin typeface="微软雅黑" panose="020B0503020204020204" pitchFamily="34" charset="-122"/>
                  <a:ea typeface="微软雅黑" panose="020B0503020204020204" pitchFamily="34" charset="-122"/>
                </a:rPr>
                <a:t>目录</a:t>
              </a:r>
            </a:p>
          </p:txBody>
        </p:sp>
        <p:grpSp>
          <p:nvGrpSpPr>
            <p:cNvPr id="44" name="组合 43"/>
            <p:cNvGrpSpPr/>
            <p:nvPr/>
          </p:nvGrpSpPr>
          <p:grpSpPr>
            <a:xfrm>
              <a:off x="1183342" y="2639410"/>
              <a:ext cx="1338423" cy="1079653"/>
              <a:chOff x="-5379" y="1399142"/>
              <a:chExt cx="1338423" cy="1079653"/>
            </a:xfrm>
            <a:solidFill>
              <a:schemeClr val="bg1"/>
            </a:solidFill>
          </p:grpSpPr>
          <p:sp>
            <p:nvSpPr>
              <p:cNvPr id="45" name="矩形 44"/>
              <p:cNvSpPr/>
              <p:nvPr/>
            </p:nvSpPr>
            <p:spPr>
              <a:xfrm>
                <a:off x="555980" y="1872867"/>
                <a:ext cx="777064" cy="605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6" name="矩形 45"/>
              <p:cNvSpPr/>
              <p:nvPr/>
            </p:nvSpPr>
            <p:spPr>
              <a:xfrm>
                <a:off x="-5379" y="1399142"/>
                <a:ext cx="974864" cy="760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sp>
        <p:nvSpPr>
          <p:cNvPr id="24" name="矩形 23"/>
          <p:cNvSpPr/>
          <p:nvPr/>
        </p:nvSpPr>
        <p:spPr>
          <a:xfrm>
            <a:off x="2203450" y="4551045"/>
            <a:ext cx="9059545" cy="520700"/>
          </a:xfrm>
          <a:prstGeom prst="rect">
            <a:avLst/>
          </a:prstGeom>
          <a:solidFill>
            <a:srgbClr val="C0000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l" eaLnBrk="1" fontAlgn="auto" hangingPunct="1">
              <a:lnSpc>
                <a:spcPct val="120000"/>
              </a:lnSpc>
              <a:spcBef>
                <a:spcPts val="0"/>
              </a:spcBef>
              <a:spcAft>
                <a:spcPts val="0"/>
              </a:spcAft>
              <a:defRPr/>
            </a:pPr>
            <a:r>
              <a:rPr lang="en-US" altLang="zh-CN" sz="2400" b="1" dirty="0">
                <a:solidFill>
                  <a:prstClr val="white"/>
                </a:solidFill>
                <a:latin typeface="微软雅黑" panose="020B0503020204020204" pitchFamily="34" charset="-122"/>
                <a:ea typeface="微软雅黑" panose="020B0503020204020204" pitchFamily="34" charset="-122"/>
              </a:rPr>
              <a:t>7.</a:t>
            </a:r>
            <a:r>
              <a:rPr lang="zh-CN" sz="2400" b="1" dirty="0">
                <a:solidFill>
                  <a:prstClr val="white"/>
                </a:solidFill>
                <a:latin typeface="微软雅黑" panose="020B0503020204020204" pitchFamily="34" charset="-122"/>
                <a:ea typeface="微软雅黑" panose="020B0503020204020204" pitchFamily="34" charset="-122"/>
              </a:rPr>
              <a:t>数字化校园平台</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0195"/>
          </a:schemeClr>
        </a:solidFill>
        <a:effectLst/>
      </p:bgPr>
    </p:bg>
    <p:spTree>
      <p:nvGrpSpPr>
        <p:cNvPr id="1" name=""/>
        <p:cNvGrpSpPr/>
        <p:nvPr/>
      </p:nvGrpSpPr>
      <p:grpSpPr>
        <a:xfrm>
          <a:off x="0" y="0"/>
          <a:ext cx="0" cy="0"/>
          <a:chOff x="0" y="0"/>
          <a:chExt cx="0" cy="0"/>
        </a:xfrm>
      </p:grpSpPr>
      <p:sp>
        <p:nvSpPr>
          <p:cNvPr id="63490" name="矩形 3"/>
          <p:cNvSpPr>
            <a:spLocks noChangeArrowheads="1"/>
          </p:cNvSpPr>
          <p:nvPr/>
        </p:nvSpPr>
        <p:spPr bwMode="auto">
          <a:xfrm>
            <a:off x="0" y="0"/>
            <a:ext cx="12192000" cy="6858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3200">
              <a:solidFill>
                <a:schemeClr val="bg1"/>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endParaRPr lang="en-US" altLang="zh-CN" sz="3200">
              <a:solidFill>
                <a:schemeClr val="bg1"/>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r>
              <a:rPr lang="en-US" altLang="zh-CN" sz="3200">
                <a:solidFill>
                  <a:schemeClr val="bg1"/>
                </a:solidFill>
                <a:latin typeface="微软雅黑" panose="020B0503020204020204" pitchFamily="34" charset="-122"/>
                <a:ea typeface="微软雅黑" panose="020B0503020204020204" pitchFamily="34" charset="-122"/>
              </a:rPr>
              <a:t>4.</a:t>
            </a:r>
            <a:r>
              <a:rPr lang="zh-CN" altLang="en-US" sz="3200">
                <a:solidFill>
                  <a:schemeClr val="bg1"/>
                </a:solidFill>
                <a:latin typeface="微软雅黑" panose="020B0503020204020204" pitchFamily="34" charset="-122"/>
                <a:ea typeface="微软雅黑" panose="020B0503020204020204" pitchFamily="34" charset="-122"/>
              </a:rPr>
              <a:t>校园网络建设规划</a:t>
            </a:r>
          </a:p>
        </p:txBody>
      </p:sp>
      <p:pic>
        <p:nvPicPr>
          <p:cNvPr id="5" name="图片 4"/>
          <p:cNvPicPr>
            <a:picLocks noChangeAspect="1"/>
          </p:cNvPicPr>
          <p:nvPr/>
        </p:nvPicPr>
        <p:blipFill>
          <a:blip r:embed="rId2" cstate="print">
            <a:clrChange>
              <a:clrFrom>
                <a:srgbClr val="000000"/>
              </a:clrFrom>
              <a:clrTo>
                <a:srgbClr val="000000">
                  <a:alpha val="0"/>
                </a:srgbClr>
              </a:clrTo>
            </a:clrChange>
          </a:blip>
          <a:stretch>
            <a:fillRect/>
          </a:stretch>
        </p:blipFill>
        <p:spPr>
          <a:xfrm>
            <a:off x="5863091" y="4805733"/>
            <a:ext cx="465823" cy="465822"/>
          </a:xfrm>
          <a:prstGeom prst="rect">
            <a:avLst/>
          </a:prstGeom>
          <a:effectLst>
            <a:glow rad="101600">
              <a:schemeClr val="accent5">
                <a:satMod val="175000"/>
                <a:alpha val="40000"/>
              </a:schemeClr>
            </a:glow>
          </a:effectLst>
        </p:spPr>
      </p:pic>
      <p:pic>
        <p:nvPicPr>
          <p:cNvPr id="6349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1451" y="1681163"/>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1000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6"/>
          <p:cNvSpPr>
            <a:spLocks noChangeArrowheads="1"/>
          </p:cNvSpPr>
          <p:nvPr/>
        </p:nvSpPr>
        <p:spPr bwMode="auto">
          <a:xfrm>
            <a:off x="3" y="0"/>
            <a:ext cx="2416175" cy="6858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chemeClr val="bg1"/>
                </a:solidFill>
                <a:latin typeface="微软雅黑" panose="020B0503020204020204" pitchFamily="34" charset="-122"/>
                <a:ea typeface="微软雅黑" panose="020B0503020204020204" pitchFamily="34" charset="-122"/>
              </a:rPr>
              <a:t>4.</a:t>
            </a:r>
            <a:r>
              <a:rPr lang="zh-CN" altLang="en-US" sz="3200">
                <a:solidFill>
                  <a:schemeClr val="bg1"/>
                </a:solidFill>
                <a:latin typeface="微软雅黑" panose="020B0503020204020204" pitchFamily="34" charset="-122"/>
                <a:ea typeface="微软雅黑" panose="020B0503020204020204" pitchFamily="34" charset="-122"/>
              </a:rPr>
              <a:t>校园网络建设规划</a:t>
            </a:r>
          </a:p>
        </p:txBody>
      </p:sp>
      <p:pic>
        <p:nvPicPr>
          <p:cNvPr id="64515"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25082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4.1</a:t>
            </a:r>
            <a:r>
              <a:rPr lang="zh-CN" altLang="en-US" sz="2800" b="1">
                <a:latin typeface="宋体" panose="02010600030101010101" pitchFamily="2" charset="-122"/>
                <a:ea typeface="宋体" panose="02010600030101010101" pitchFamily="2" charset="-122"/>
                <a:cs typeface="宋体" panose="02010600030101010101" pitchFamily="2" charset="-122"/>
              </a:rPr>
              <a:t>设计原则</a:t>
            </a:r>
          </a:p>
        </p:txBody>
      </p:sp>
      <p:grpSp>
        <p:nvGrpSpPr>
          <p:cNvPr id="3" name="组合 2"/>
          <p:cNvGrpSpPr/>
          <p:nvPr/>
        </p:nvGrpSpPr>
        <p:grpSpPr>
          <a:xfrm>
            <a:off x="2706888" y="1751414"/>
            <a:ext cx="27000" cy="1773361"/>
            <a:chOff x="1331651" y="1597980"/>
            <a:chExt cx="36000" cy="2364481"/>
          </a:xfrm>
          <a:solidFill>
            <a:srgbClr val="42BAC8"/>
          </a:solidFill>
        </p:grpSpPr>
        <p:cxnSp>
          <p:nvCxnSpPr>
            <p:cNvPr id="9" name="直接连接符 8"/>
            <p:cNvCxnSpPr/>
            <p:nvPr/>
          </p:nvCxnSpPr>
          <p:spPr>
            <a:xfrm>
              <a:off x="1331651" y="1597980"/>
              <a:ext cx="0" cy="2364481"/>
            </a:xfrm>
            <a:prstGeom prst="line">
              <a:avLst/>
            </a:prstGeom>
            <a:grpFill/>
            <a:ln>
              <a:solidFill>
                <a:srgbClr val="42BAC8"/>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331651" y="1597980"/>
              <a:ext cx="36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1" name="组合 10"/>
          <p:cNvGrpSpPr/>
          <p:nvPr/>
        </p:nvGrpSpPr>
        <p:grpSpPr>
          <a:xfrm flipV="1">
            <a:off x="4514880" y="2989929"/>
            <a:ext cx="27000" cy="1792745"/>
            <a:chOff x="1331651" y="1572132"/>
            <a:chExt cx="36000" cy="2390327"/>
          </a:xfrm>
          <a:solidFill>
            <a:srgbClr val="42BAC8"/>
          </a:solidFill>
        </p:grpSpPr>
        <p:cxnSp>
          <p:nvCxnSpPr>
            <p:cNvPr id="12" name="直接连接符 11"/>
            <p:cNvCxnSpPr/>
            <p:nvPr/>
          </p:nvCxnSpPr>
          <p:spPr>
            <a:xfrm>
              <a:off x="1331651" y="1576008"/>
              <a:ext cx="0" cy="2386451"/>
            </a:xfrm>
            <a:prstGeom prst="line">
              <a:avLst/>
            </a:prstGeom>
            <a:grpFill/>
            <a:ln>
              <a:solidFill>
                <a:srgbClr val="42BAC8"/>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331651" y="1572132"/>
              <a:ext cx="36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4" name="组合 13"/>
          <p:cNvGrpSpPr/>
          <p:nvPr/>
        </p:nvGrpSpPr>
        <p:grpSpPr>
          <a:xfrm>
            <a:off x="6335571" y="1858094"/>
            <a:ext cx="27000" cy="1773361"/>
            <a:chOff x="1331651" y="1597980"/>
            <a:chExt cx="36000" cy="2364481"/>
          </a:xfrm>
          <a:solidFill>
            <a:srgbClr val="42BAC8"/>
          </a:solidFill>
        </p:grpSpPr>
        <p:cxnSp>
          <p:nvCxnSpPr>
            <p:cNvPr id="15" name="直接连接符 14"/>
            <p:cNvCxnSpPr/>
            <p:nvPr/>
          </p:nvCxnSpPr>
          <p:spPr>
            <a:xfrm>
              <a:off x="1331651" y="1597980"/>
              <a:ext cx="0" cy="2364481"/>
            </a:xfrm>
            <a:prstGeom prst="line">
              <a:avLst/>
            </a:prstGeom>
            <a:grpFill/>
            <a:ln>
              <a:solidFill>
                <a:srgbClr val="42BAC8"/>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331651" y="1597980"/>
              <a:ext cx="36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7" name="组合 16"/>
          <p:cNvGrpSpPr/>
          <p:nvPr/>
        </p:nvGrpSpPr>
        <p:grpSpPr>
          <a:xfrm flipV="1">
            <a:off x="8130861" y="2989925"/>
            <a:ext cx="27000" cy="1792746"/>
            <a:chOff x="1331651" y="1572132"/>
            <a:chExt cx="36000" cy="2390328"/>
          </a:xfrm>
          <a:solidFill>
            <a:srgbClr val="42BAC8"/>
          </a:solidFill>
        </p:grpSpPr>
        <p:cxnSp>
          <p:nvCxnSpPr>
            <p:cNvPr id="18" name="直接连接符 17"/>
            <p:cNvCxnSpPr/>
            <p:nvPr/>
          </p:nvCxnSpPr>
          <p:spPr>
            <a:xfrm>
              <a:off x="1331651" y="1576008"/>
              <a:ext cx="0" cy="2386452"/>
            </a:xfrm>
            <a:prstGeom prst="line">
              <a:avLst/>
            </a:prstGeom>
            <a:grpFill/>
            <a:ln>
              <a:solidFill>
                <a:srgbClr val="42BAC8"/>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331651" y="1572132"/>
              <a:ext cx="36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6" name="文本框 25"/>
          <p:cNvSpPr txBox="1"/>
          <p:nvPr/>
        </p:nvSpPr>
        <p:spPr>
          <a:xfrm>
            <a:off x="2733040" y="1640840"/>
            <a:ext cx="1548765" cy="1349375"/>
          </a:xfrm>
          <a:prstGeom prst="rect">
            <a:avLst/>
          </a:prstGeom>
          <a:noFill/>
        </p:spPr>
        <p:txBody>
          <a:bodyPr wrap="square" rtlCol="0">
            <a:spAutoFit/>
          </a:bodyPr>
          <a:lstStyle/>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校园网全网的组网设计无瓶颈，同时要求核心交换机具有高性能、高带宽的特性，整网的核心交换要求能够提供无瓶颈的数据交换。</a:t>
            </a:r>
          </a:p>
        </p:txBody>
      </p:sp>
      <p:sp>
        <p:nvSpPr>
          <p:cNvPr id="29" name="文本框 28"/>
          <p:cNvSpPr txBox="1"/>
          <p:nvPr/>
        </p:nvSpPr>
        <p:spPr>
          <a:xfrm>
            <a:off x="6365240" y="1738630"/>
            <a:ext cx="1546225" cy="929640"/>
          </a:xfrm>
          <a:prstGeom prst="rect">
            <a:avLst/>
          </a:prstGeom>
          <a:noFill/>
        </p:spPr>
        <p:txBody>
          <a:bodyPr wrap="square" rtlCol="0">
            <a:spAutoFit/>
          </a:bodyPr>
          <a:lstStyle/>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核心交换机与汇聚交换机具有强大的扩展功能，要能够随着需求变化，充分留有扩充余地。</a:t>
            </a:r>
          </a:p>
        </p:txBody>
      </p:sp>
      <p:sp>
        <p:nvSpPr>
          <p:cNvPr id="32" name="文本框 31"/>
          <p:cNvSpPr txBox="1"/>
          <p:nvPr/>
        </p:nvSpPr>
        <p:spPr>
          <a:xfrm>
            <a:off x="8158480" y="3766185"/>
            <a:ext cx="1699260" cy="2188210"/>
          </a:xfrm>
          <a:prstGeom prst="rect">
            <a:avLst/>
          </a:prstGeom>
          <a:noFill/>
        </p:spPr>
        <p:txBody>
          <a:bodyPr wrap="square" rtlCol="0">
            <a:spAutoFit/>
          </a:bodyPr>
          <a:lstStyle/>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符合相关国际标准及国内标准，避免个别厂家的私有标准或内部协议；</a:t>
            </a:r>
          </a:p>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满足信息准确、安全、可靠、优良交换传送的需要；</a:t>
            </a:r>
          </a:p>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网络统一实时监控的遥测、遥控的信息处理功能，实现网络设备的统一管理。 </a:t>
            </a:r>
          </a:p>
        </p:txBody>
      </p:sp>
      <p:sp>
        <p:nvSpPr>
          <p:cNvPr id="35" name="文本框 34"/>
          <p:cNvSpPr txBox="1"/>
          <p:nvPr/>
        </p:nvSpPr>
        <p:spPr>
          <a:xfrm>
            <a:off x="4541520" y="3850640"/>
            <a:ext cx="1548130" cy="929640"/>
          </a:xfrm>
          <a:prstGeom prst="rect">
            <a:avLst/>
          </a:prstGeom>
          <a:noFill/>
        </p:spPr>
        <p:txBody>
          <a:bodyPr wrap="square" rtlCol="0">
            <a:spAutoFit/>
          </a:bodyPr>
          <a:lstStyle/>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不同的用户需求提供丰富的宽带增值业务，使网络具有自我造血机制，实现以网养网。</a:t>
            </a:r>
          </a:p>
        </p:txBody>
      </p:sp>
      <p:grpSp>
        <p:nvGrpSpPr>
          <p:cNvPr id="36" name="组合 35"/>
          <p:cNvGrpSpPr/>
          <p:nvPr/>
        </p:nvGrpSpPr>
        <p:grpSpPr>
          <a:xfrm>
            <a:off x="2706892" y="2989925"/>
            <a:ext cx="1574941" cy="762971"/>
            <a:chOff x="1331651" y="2945166"/>
            <a:chExt cx="2099921" cy="1017295"/>
          </a:xfrm>
          <a:solidFill>
            <a:schemeClr val="accent4">
              <a:lumMod val="60000"/>
              <a:lumOff val="40000"/>
            </a:schemeClr>
          </a:solidFill>
        </p:grpSpPr>
        <p:sp>
          <p:nvSpPr>
            <p:cNvPr id="37" name="矩形 36"/>
            <p:cNvSpPr/>
            <p:nvPr/>
          </p:nvSpPr>
          <p:spPr>
            <a:xfrm>
              <a:off x="1331651" y="2945166"/>
              <a:ext cx="2099921" cy="10172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9" name="文本框 38"/>
            <p:cNvSpPr txBox="1"/>
            <p:nvPr/>
          </p:nvSpPr>
          <p:spPr>
            <a:xfrm>
              <a:off x="1427324" y="3154292"/>
              <a:ext cx="1943100" cy="564727"/>
            </a:xfrm>
            <a:prstGeom prst="rect">
              <a:avLst/>
            </a:prstGeom>
            <a:grpFill/>
          </p:spPr>
          <p:txBody>
            <a:bodyPr wrap="square" rtlCol="0">
              <a:spAutoFit/>
            </a:bodyPr>
            <a:lstStyle/>
            <a:p>
              <a:pPr algn="ctr">
                <a:lnSpc>
                  <a:spcPct val="90000"/>
                </a:lnSpc>
                <a:spcBef>
                  <a:spcPts val="750"/>
                </a:spcBef>
              </a:pPr>
              <a:r>
                <a:rPr lang="en-US" altLang="zh-CN" sz="2400" dirty="0">
                  <a:solidFill>
                    <a:schemeClr val="bg1"/>
                  </a:solidFill>
                  <a:latin typeface="微软雅黑" panose="020B0503020204020204" pitchFamily="34" charset="-122"/>
                  <a:ea typeface="微软雅黑" panose="020B0503020204020204" pitchFamily="34" charset="-122"/>
                </a:rPr>
                <a:t>高带宽</a:t>
              </a:r>
            </a:p>
          </p:txBody>
        </p:sp>
      </p:grpSp>
      <p:grpSp>
        <p:nvGrpSpPr>
          <p:cNvPr id="40" name="组合 39"/>
          <p:cNvGrpSpPr/>
          <p:nvPr/>
        </p:nvGrpSpPr>
        <p:grpSpPr>
          <a:xfrm>
            <a:off x="4514883" y="2989925"/>
            <a:ext cx="1574941" cy="762971"/>
            <a:chOff x="3742306" y="2945166"/>
            <a:chExt cx="2099921" cy="1017295"/>
          </a:xfrm>
          <a:solidFill>
            <a:schemeClr val="accent4">
              <a:lumMod val="60000"/>
              <a:lumOff val="40000"/>
            </a:schemeClr>
          </a:solidFill>
        </p:grpSpPr>
        <p:sp>
          <p:nvSpPr>
            <p:cNvPr id="41" name="矩形 40"/>
            <p:cNvSpPr/>
            <p:nvPr/>
          </p:nvSpPr>
          <p:spPr>
            <a:xfrm flipV="1">
              <a:off x="3742306" y="2945166"/>
              <a:ext cx="2099921" cy="10172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3" name="文本框 42"/>
            <p:cNvSpPr txBox="1"/>
            <p:nvPr/>
          </p:nvSpPr>
          <p:spPr>
            <a:xfrm>
              <a:off x="4025093" y="3154293"/>
              <a:ext cx="1572260" cy="564727"/>
            </a:xfrm>
            <a:prstGeom prst="rect">
              <a:avLst/>
            </a:prstGeom>
            <a:grpFill/>
          </p:spPr>
          <p:txBody>
            <a:bodyPr wrap="square" rtlCol="0">
              <a:spAutoFit/>
            </a:bodyPr>
            <a:lstStyle/>
            <a:p>
              <a:pPr algn="ctr">
                <a:lnSpc>
                  <a:spcPct val="90000"/>
                </a:lnSpc>
                <a:spcBef>
                  <a:spcPts val="750"/>
                </a:spcBef>
              </a:pPr>
              <a:r>
                <a:rPr lang="en-US" altLang="zh-CN" sz="2400" dirty="0">
                  <a:solidFill>
                    <a:schemeClr val="bg1"/>
                  </a:solidFill>
                  <a:latin typeface="微软雅黑" panose="020B0503020204020204" pitchFamily="34" charset="-122"/>
                  <a:ea typeface="微软雅黑" panose="020B0503020204020204" pitchFamily="34" charset="-122"/>
                </a:rPr>
                <a:t>可增值</a:t>
              </a:r>
            </a:p>
          </p:txBody>
        </p:sp>
      </p:grpSp>
      <p:grpSp>
        <p:nvGrpSpPr>
          <p:cNvPr id="44" name="组合 43"/>
          <p:cNvGrpSpPr/>
          <p:nvPr/>
        </p:nvGrpSpPr>
        <p:grpSpPr>
          <a:xfrm>
            <a:off x="6335574" y="2989925"/>
            <a:ext cx="1574941" cy="762971"/>
            <a:chOff x="6152961" y="2945166"/>
            <a:chExt cx="2099921" cy="1017295"/>
          </a:xfrm>
          <a:solidFill>
            <a:schemeClr val="accent4">
              <a:lumMod val="60000"/>
              <a:lumOff val="40000"/>
            </a:schemeClr>
          </a:solidFill>
        </p:grpSpPr>
        <p:sp>
          <p:nvSpPr>
            <p:cNvPr id="45" name="矩形 44"/>
            <p:cNvSpPr/>
            <p:nvPr/>
          </p:nvSpPr>
          <p:spPr>
            <a:xfrm>
              <a:off x="6152961" y="2945166"/>
              <a:ext cx="2099921" cy="10172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 name="文本框 46"/>
            <p:cNvSpPr txBox="1"/>
            <p:nvPr/>
          </p:nvSpPr>
          <p:spPr>
            <a:xfrm>
              <a:off x="6428974" y="3172073"/>
              <a:ext cx="1588346" cy="564727"/>
            </a:xfrm>
            <a:prstGeom prst="rect">
              <a:avLst/>
            </a:prstGeom>
            <a:grpFill/>
          </p:spPr>
          <p:txBody>
            <a:bodyPr wrap="square" rtlCol="0">
              <a:spAutoFit/>
            </a:bodyPr>
            <a:lstStyle/>
            <a:p>
              <a:pPr algn="ctr">
                <a:lnSpc>
                  <a:spcPct val="90000"/>
                </a:lnSpc>
                <a:spcBef>
                  <a:spcPts val="750"/>
                </a:spcBef>
              </a:pPr>
              <a:r>
                <a:rPr lang="en-US" altLang="zh-CN" sz="2400" dirty="0">
                  <a:solidFill>
                    <a:schemeClr val="bg1"/>
                  </a:solidFill>
                  <a:latin typeface="微软雅黑" panose="020B0503020204020204" pitchFamily="34" charset="-122"/>
                  <a:ea typeface="微软雅黑" panose="020B0503020204020204" pitchFamily="34" charset="-122"/>
                </a:rPr>
                <a:t>可扩充</a:t>
              </a:r>
            </a:p>
          </p:txBody>
        </p:sp>
      </p:grpSp>
      <p:grpSp>
        <p:nvGrpSpPr>
          <p:cNvPr id="48" name="组合 47"/>
          <p:cNvGrpSpPr/>
          <p:nvPr/>
        </p:nvGrpSpPr>
        <p:grpSpPr>
          <a:xfrm>
            <a:off x="8130865" y="2989925"/>
            <a:ext cx="1574941" cy="762971"/>
            <a:chOff x="8563615" y="2945166"/>
            <a:chExt cx="2099921" cy="1017295"/>
          </a:xfrm>
          <a:solidFill>
            <a:schemeClr val="accent4">
              <a:lumMod val="60000"/>
              <a:lumOff val="40000"/>
            </a:schemeClr>
          </a:solidFill>
        </p:grpSpPr>
        <p:sp>
          <p:nvSpPr>
            <p:cNvPr id="49" name="矩形 48"/>
            <p:cNvSpPr/>
            <p:nvPr/>
          </p:nvSpPr>
          <p:spPr>
            <a:xfrm flipV="1">
              <a:off x="8563615" y="2945166"/>
              <a:ext cx="2099921" cy="10172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文本框 50"/>
            <p:cNvSpPr txBox="1"/>
            <p:nvPr/>
          </p:nvSpPr>
          <p:spPr>
            <a:xfrm>
              <a:off x="9094423" y="3169940"/>
              <a:ext cx="1075605" cy="564727"/>
            </a:xfrm>
            <a:prstGeom prst="rect">
              <a:avLst/>
            </a:prstGeom>
            <a:grpFill/>
          </p:spPr>
          <p:txBody>
            <a:bodyPr wrap="square" rtlCol="0">
              <a:spAutoFit/>
            </a:bodyPr>
            <a:lstStyle/>
            <a:p>
              <a:pPr algn="ctr">
                <a:lnSpc>
                  <a:spcPct val="90000"/>
                </a:lnSpc>
                <a:spcBef>
                  <a:spcPts val="750"/>
                </a:spcBef>
              </a:pPr>
              <a:r>
                <a:rPr lang="en-US" altLang="zh-CN" sz="2400" dirty="0">
                  <a:solidFill>
                    <a:schemeClr val="bg1"/>
                  </a:solidFill>
                  <a:latin typeface="微软雅黑" panose="020B0503020204020204" pitchFamily="34" charset="-122"/>
                  <a:ea typeface="微软雅黑" panose="020B0503020204020204" pitchFamily="34" charset="-122"/>
                </a:rPr>
                <a:t>开放</a:t>
              </a:r>
            </a:p>
          </p:txBody>
        </p:sp>
      </p:grpSp>
      <p:grpSp>
        <p:nvGrpSpPr>
          <p:cNvPr id="61" name="组合 60"/>
          <p:cNvGrpSpPr/>
          <p:nvPr/>
        </p:nvGrpSpPr>
        <p:grpSpPr>
          <a:xfrm>
            <a:off x="9955071" y="1908894"/>
            <a:ext cx="27000" cy="1773361"/>
            <a:chOff x="1331651" y="1597980"/>
            <a:chExt cx="36000" cy="2364481"/>
          </a:xfrm>
          <a:solidFill>
            <a:srgbClr val="42BAC8"/>
          </a:solidFill>
        </p:grpSpPr>
        <p:cxnSp>
          <p:nvCxnSpPr>
            <p:cNvPr id="62" name="直接连接符 61"/>
            <p:cNvCxnSpPr/>
            <p:nvPr/>
          </p:nvCxnSpPr>
          <p:spPr>
            <a:xfrm>
              <a:off x="1331651" y="1597980"/>
              <a:ext cx="0" cy="2364481"/>
            </a:xfrm>
            <a:prstGeom prst="line">
              <a:avLst/>
            </a:prstGeom>
            <a:grpFill/>
            <a:ln>
              <a:solidFill>
                <a:srgbClr val="42BAC8"/>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1331651" y="1597980"/>
              <a:ext cx="36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6" name="文本框 65"/>
          <p:cNvSpPr txBox="1"/>
          <p:nvPr/>
        </p:nvSpPr>
        <p:spPr>
          <a:xfrm>
            <a:off x="9984105" y="1901190"/>
            <a:ext cx="1546225" cy="510540"/>
          </a:xfrm>
          <a:prstGeom prst="rect">
            <a:avLst/>
          </a:prstGeom>
          <a:noFill/>
        </p:spPr>
        <p:txBody>
          <a:bodyPr wrap="square" rtlCol="0">
            <a:spAutoFit/>
          </a:bodyPr>
          <a:lstStyle/>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网络节点的备份，避免单点故障，线路保护；</a:t>
            </a:r>
          </a:p>
        </p:txBody>
      </p:sp>
      <p:grpSp>
        <p:nvGrpSpPr>
          <p:cNvPr id="67" name="组合 66"/>
          <p:cNvGrpSpPr/>
          <p:nvPr/>
        </p:nvGrpSpPr>
        <p:grpSpPr>
          <a:xfrm>
            <a:off x="9955074" y="3002625"/>
            <a:ext cx="1575435" cy="762971"/>
            <a:chOff x="6152961" y="2945166"/>
            <a:chExt cx="2100580" cy="1017295"/>
          </a:xfrm>
          <a:solidFill>
            <a:schemeClr val="accent4">
              <a:lumMod val="60000"/>
              <a:lumOff val="40000"/>
            </a:schemeClr>
          </a:solidFill>
        </p:grpSpPr>
        <p:sp>
          <p:nvSpPr>
            <p:cNvPr id="68" name="矩形 67"/>
            <p:cNvSpPr/>
            <p:nvPr/>
          </p:nvSpPr>
          <p:spPr>
            <a:xfrm>
              <a:off x="6152961" y="2945166"/>
              <a:ext cx="2099921" cy="10172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文本框 68"/>
            <p:cNvSpPr txBox="1"/>
            <p:nvPr/>
          </p:nvSpPr>
          <p:spPr>
            <a:xfrm>
              <a:off x="6152961" y="3155139"/>
              <a:ext cx="2100580" cy="564727"/>
            </a:xfrm>
            <a:prstGeom prst="rect">
              <a:avLst/>
            </a:prstGeom>
            <a:grpFill/>
          </p:spPr>
          <p:txBody>
            <a:bodyPr wrap="square" rtlCol="0">
              <a:spAutoFit/>
            </a:bodyPr>
            <a:lstStyle/>
            <a:p>
              <a:pPr algn="ctr">
                <a:lnSpc>
                  <a:spcPct val="90000"/>
                </a:lnSpc>
                <a:spcBef>
                  <a:spcPts val="750"/>
                </a:spcBef>
              </a:pPr>
              <a:r>
                <a:rPr lang="en-US" altLang="zh-CN" sz="2400" dirty="0">
                  <a:solidFill>
                    <a:schemeClr val="bg1"/>
                  </a:solidFill>
                  <a:latin typeface="微软雅黑" panose="020B0503020204020204" pitchFamily="34" charset="-122"/>
                  <a:ea typeface="微软雅黑" panose="020B0503020204020204" pitchFamily="34" charset="-122"/>
                </a:rPr>
                <a:t>安全可靠</a:t>
              </a: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1+#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250"/>
                                        <p:tgtEl>
                                          <p:spTgt spid="3"/>
                                        </p:tgtEl>
                                      </p:cBhvr>
                                    </p:animEffect>
                                  </p:childTnLst>
                                </p:cTn>
                              </p:par>
                              <p:par>
                                <p:cTn id="24" presetID="22" presetClass="entr" presetSubtype="1" fill="hold" nodeType="withEffect">
                                  <p:stCondLst>
                                    <p:cond delay="75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250"/>
                                        <p:tgtEl>
                                          <p:spTgt spid="11"/>
                                        </p:tgtEl>
                                      </p:cBhvr>
                                    </p:animEffect>
                                  </p:childTnLst>
                                </p:cTn>
                              </p:par>
                              <p:par>
                                <p:cTn id="27" presetID="22" presetClass="entr" presetSubtype="4" fill="hold" nodeType="withEffect">
                                  <p:stCondLst>
                                    <p:cond delay="100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250"/>
                                        <p:tgtEl>
                                          <p:spTgt spid="14"/>
                                        </p:tgtEl>
                                      </p:cBhvr>
                                    </p:animEffect>
                                  </p:childTnLst>
                                </p:cTn>
                              </p:par>
                              <p:par>
                                <p:cTn id="30" presetID="22" presetClass="entr" presetSubtype="1" fill="hold" nodeType="withEffect">
                                  <p:stCondLst>
                                    <p:cond delay="125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250"/>
                                        <p:tgtEl>
                                          <p:spTgt spid="17"/>
                                        </p:tgtEl>
                                      </p:cBhvr>
                                    </p:animEffect>
                                  </p:childTnLst>
                                </p:cTn>
                              </p:par>
                              <p:par>
                                <p:cTn id="33" presetID="2" presetClass="entr" presetSubtype="2" fill="hold" nodeType="withEffect">
                                  <p:stCondLst>
                                    <p:cond delay="50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1+#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par>
                                <p:cTn id="37" presetID="22" presetClass="entr" presetSubtype="4" fill="hold" nodeType="withEffect">
                                  <p:stCondLst>
                                    <p:cond delay="1000"/>
                                  </p:stCondLst>
                                  <p:childTnLst>
                                    <p:set>
                                      <p:cBhvr>
                                        <p:cTn id="38" dur="1" fill="hold">
                                          <p:stCondLst>
                                            <p:cond delay="0"/>
                                          </p:stCondLst>
                                        </p:cTn>
                                        <p:tgtEl>
                                          <p:spTgt spid="61"/>
                                        </p:tgtEl>
                                        <p:attrNameLst>
                                          <p:attrName>style.visibility</p:attrName>
                                        </p:attrNameLst>
                                      </p:cBhvr>
                                      <p:to>
                                        <p:strVal val="visible"/>
                                      </p:to>
                                    </p:set>
                                    <p:animEffect transition="in" filter="wipe(down)">
                                      <p:cBhvr>
                                        <p:cTn id="39"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6"/>
          <p:cNvSpPr>
            <a:spLocks noChangeArrowheads="1"/>
          </p:cNvSpPr>
          <p:nvPr/>
        </p:nvSpPr>
        <p:spPr bwMode="auto">
          <a:xfrm>
            <a:off x="3" y="0"/>
            <a:ext cx="2416175" cy="6858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chemeClr val="bg1"/>
                </a:solidFill>
                <a:latin typeface="微软雅黑" panose="020B0503020204020204" pitchFamily="34" charset="-122"/>
                <a:ea typeface="微软雅黑" panose="020B0503020204020204" pitchFamily="34" charset="-122"/>
              </a:rPr>
              <a:t>4.</a:t>
            </a:r>
            <a:r>
              <a:rPr lang="zh-CN" altLang="en-US" sz="3200">
                <a:solidFill>
                  <a:schemeClr val="bg1"/>
                </a:solidFill>
                <a:latin typeface="微软雅黑" panose="020B0503020204020204" pitchFamily="34" charset="-122"/>
                <a:ea typeface="微软雅黑" panose="020B0503020204020204" pitchFamily="34" charset="-122"/>
              </a:rPr>
              <a:t>校园网络建设规划</a:t>
            </a:r>
          </a:p>
        </p:txBody>
      </p:sp>
      <p:pic>
        <p:nvPicPr>
          <p:cNvPr id="64515"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150995"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4.2</a:t>
            </a:r>
            <a:r>
              <a:rPr lang="zh-CN" altLang="en-US" sz="2800" b="1">
                <a:latin typeface="宋体" panose="02010600030101010101" pitchFamily="2" charset="-122"/>
                <a:ea typeface="宋体" panose="02010600030101010101" pitchFamily="2" charset="-122"/>
                <a:cs typeface="宋体" panose="02010600030101010101" pitchFamily="2" charset="-122"/>
              </a:rPr>
              <a:t>网络系统设计架构</a:t>
            </a:r>
          </a:p>
        </p:txBody>
      </p:sp>
      <p:sp>
        <p:nvSpPr>
          <p:cNvPr id="4" name="圆角矩形 3"/>
          <p:cNvSpPr/>
          <p:nvPr/>
        </p:nvSpPr>
        <p:spPr>
          <a:xfrm>
            <a:off x="2559050" y="1165225"/>
            <a:ext cx="9578975" cy="56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校园网络系统架构</a:t>
            </a:r>
          </a:p>
        </p:txBody>
      </p:sp>
      <p:sp>
        <p:nvSpPr>
          <p:cNvPr id="5" name="圆角矩形 4"/>
          <p:cNvSpPr/>
          <p:nvPr/>
        </p:nvSpPr>
        <p:spPr>
          <a:xfrm>
            <a:off x="2559050" y="1826260"/>
            <a:ext cx="2962910" cy="5683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000" b="1">
                <a:latin typeface="宋体" panose="02010600030101010101" pitchFamily="2" charset="-122"/>
                <a:ea typeface="宋体" panose="02010600030101010101" pitchFamily="2" charset="-122"/>
                <a:cs typeface="宋体" panose="02010600030101010101" pitchFamily="2" charset="-122"/>
                <a:sym typeface="+mn-ea"/>
              </a:rPr>
              <a:t>网络系统</a:t>
            </a:r>
          </a:p>
        </p:txBody>
      </p:sp>
      <p:sp>
        <p:nvSpPr>
          <p:cNvPr id="6" name="圆角矩形 5"/>
          <p:cNvSpPr/>
          <p:nvPr/>
        </p:nvSpPr>
        <p:spPr>
          <a:xfrm>
            <a:off x="8585835" y="1826260"/>
            <a:ext cx="2360295" cy="5683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000" b="1">
                <a:latin typeface="宋体" panose="02010600030101010101" pitchFamily="2" charset="-122"/>
                <a:ea typeface="宋体" panose="02010600030101010101" pitchFamily="2" charset="-122"/>
                <a:cs typeface="宋体" panose="02010600030101010101" pitchFamily="2" charset="-122"/>
                <a:sym typeface="+mn-ea"/>
              </a:rPr>
              <a:t>网络安全规划</a:t>
            </a:r>
          </a:p>
        </p:txBody>
      </p:sp>
      <p:sp>
        <p:nvSpPr>
          <p:cNvPr id="8" name="圆角矩形 7"/>
          <p:cNvSpPr/>
          <p:nvPr/>
        </p:nvSpPr>
        <p:spPr>
          <a:xfrm>
            <a:off x="5593080" y="1826260"/>
            <a:ext cx="2936875" cy="5683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000" b="1">
                <a:latin typeface="宋体" panose="02010600030101010101" pitchFamily="2" charset="-122"/>
                <a:ea typeface="宋体" panose="02010600030101010101" pitchFamily="2" charset="-122"/>
                <a:cs typeface="宋体" panose="02010600030101010101" pitchFamily="2" charset="-122"/>
                <a:sym typeface="+mn-ea"/>
              </a:rPr>
              <a:t>校园无线网络规划</a:t>
            </a:r>
          </a:p>
        </p:txBody>
      </p:sp>
      <p:sp>
        <p:nvSpPr>
          <p:cNvPr id="2" name="圆角矩形 1"/>
          <p:cNvSpPr/>
          <p:nvPr/>
        </p:nvSpPr>
        <p:spPr>
          <a:xfrm>
            <a:off x="2575560"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核心交换设备</a:t>
            </a:r>
          </a:p>
        </p:txBody>
      </p:sp>
      <p:sp>
        <p:nvSpPr>
          <p:cNvPr id="7" name="圆角矩形 6"/>
          <p:cNvSpPr/>
          <p:nvPr/>
        </p:nvSpPr>
        <p:spPr>
          <a:xfrm>
            <a:off x="316547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汇聚交换设备</a:t>
            </a:r>
          </a:p>
        </p:txBody>
      </p:sp>
      <p:sp>
        <p:nvSpPr>
          <p:cNvPr id="19" name="圆角矩形 18"/>
          <p:cNvSpPr/>
          <p:nvPr/>
        </p:nvSpPr>
        <p:spPr>
          <a:xfrm>
            <a:off x="376364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接入交换设备</a:t>
            </a:r>
          </a:p>
        </p:txBody>
      </p:sp>
      <p:sp>
        <p:nvSpPr>
          <p:cNvPr id="20" name="圆角矩形 19"/>
          <p:cNvSpPr/>
          <p:nvPr/>
        </p:nvSpPr>
        <p:spPr>
          <a:xfrm>
            <a:off x="437070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IP地址及路由规划</a:t>
            </a:r>
          </a:p>
        </p:txBody>
      </p:sp>
      <p:sp>
        <p:nvSpPr>
          <p:cNvPr id="27" name="圆角矩形 26"/>
          <p:cNvSpPr/>
          <p:nvPr/>
        </p:nvSpPr>
        <p:spPr>
          <a:xfrm>
            <a:off x="5593080"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校园网W</a:t>
            </a:r>
          </a:p>
          <a:p>
            <a:pPr algn="ctr"/>
            <a:r>
              <a:rPr lang="zh-CN" altLang="en-US"/>
              <a:t>L</a:t>
            </a:r>
          </a:p>
          <a:p>
            <a:pPr algn="ctr"/>
            <a:r>
              <a:rPr lang="zh-CN" altLang="en-US"/>
              <a:t>A</a:t>
            </a:r>
          </a:p>
          <a:p>
            <a:pPr algn="ctr"/>
            <a:r>
              <a:rPr lang="zh-CN" altLang="en-US"/>
              <a:t>N覆盖</a:t>
            </a:r>
          </a:p>
        </p:txBody>
      </p:sp>
      <p:sp>
        <p:nvSpPr>
          <p:cNvPr id="28" name="圆角矩形 27"/>
          <p:cNvSpPr/>
          <p:nvPr/>
        </p:nvSpPr>
        <p:spPr>
          <a:xfrm>
            <a:off x="619950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教室场景覆盖</a:t>
            </a:r>
          </a:p>
        </p:txBody>
      </p:sp>
      <p:sp>
        <p:nvSpPr>
          <p:cNvPr id="30" name="圆角矩形 29"/>
          <p:cNvSpPr/>
          <p:nvPr/>
        </p:nvSpPr>
        <p:spPr>
          <a:xfrm>
            <a:off x="680021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图书馆场景覆盖</a:t>
            </a:r>
          </a:p>
        </p:txBody>
      </p:sp>
      <p:sp>
        <p:nvSpPr>
          <p:cNvPr id="31" name="圆角矩形 30"/>
          <p:cNvSpPr/>
          <p:nvPr/>
        </p:nvSpPr>
        <p:spPr>
          <a:xfrm>
            <a:off x="7396480"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大学宿舍场景覆盖</a:t>
            </a:r>
          </a:p>
        </p:txBody>
      </p:sp>
      <p:sp>
        <p:nvSpPr>
          <p:cNvPr id="33" name="圆角矩形 32"/>
          <p:cNvSpPr/>
          <p:nvPr/>
        </p:nvSpPr>
        <p:spPr>
          <a:xfrm>
            <a:off x="7990840"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校园室外覆盖</a:t>
            </a:r>
          </a:p>
        </p:txBody>
      </p:sp>
      <p:sp>
        <p:nvSpPr>
          <p:cNvPr id="34" name="圆角矩形 33"/>
          <p:cNvSpPr/>
          <p:nvPr/>
        </p:nvSpPr>
        <p:spPr>
          <a:xfrm>
            <a:off x="10991850" y="1826260"/>
            <a:ext cx="562610" cy="3467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多出口负载均衡规划</a:t>
            </a:r>
          </a:p>
        </p:txBody>
      </p:sp>
      <p:sp>
        <p:nvSpPr>
          <p:cNvPr id="38" name="圆角矩形 37"/>
          <p:cNvSpPr/>
          <p:nvPr/>
        </p:nvSpPr>
        <p:spPr>
          <a:xfrm>
            <a:off x="498284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组播与Qo</a:t>
            </a:r>
          </a:p>
          <a:p>
            <a:pPr algn="ctr"/>
            <a:r>
              <a:rPr lang="zh-CN" altLang="en-US" sz="2000"/>
              <a:t>S规划</a:t>
            </a:r>
          </a:p>
        </p:txBody>
      </p:sp>
      <p:sp>
        <p:nvSpPr>
          <p:cNvPr id="46" name="圆角矩形 45"/>
          <p:cNvSpPr/>
          <p:nvPr/>
        </p:nvSpPr>
        <p:spPr>
          <a:xfrm>
            <a:off x="8585835"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网络出口安全</a:t>
            </a:r>
          </a:p>
        </p:txBody>
      </p:sp>
      <p:sp>
        <p:nvSpPr>
          <p:cNvPr id="50" name="圆角矩形 49"/>
          <p:cNvSpPr/>
          <p:nvPr/>
        </p:nvSpPr>
        <p:spPr>
          <a:xfrm>
            <a:off x="9196070"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远程访问互联安全</a:t>
            </a:r>
          </a:p>
        </p:txBody>
      </p:sp>
      <p:sp>
        <p:nvSpPr>
          <p:cNvPr id="52" name="圆角矩形 51"/>
          <p:cNvSpPr/>
          <p:nvPr/>
        </p:nvSpPr>
        <p:spPr>
          <a:xfrm>
            <a:off x="9800590" y="245046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上网行为安全审计</a:t>
            </a:r>
          </a:p>
        </p:txBody>
      </p:sp>
      <p:sp>
        <p:nvSpPr>
          <p:cNvPr id="53" name="圆角矩形 52"/>
          <p:cNvSpPr/>
          <p:nvPr/>
        </p:nvSpPr>
        <p:spPr>
          <a:xfrm>
            <a:off x="11589385" y="1826895"/>
            <a:ext cx="562610" cy="3467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综合网管统一规划</a:t>
            </a:r>
          </a:p>
        </p:txBody>
      </p:sp>
      <p:sp>
        <p:nvSpPr>
          <p:cNvPr id="54" name="圆角矩形 53"/>
          <p:cNvSpPr/>
          <p:nvPr/>
        </p:nvSpPr>
        <p:spPr>
          <a:xfrm>
            <a:off x="10405745" y="2449830"/>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应用入侵防御方案</a:t>
            </a: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6"/>
          <p:cNvSpPr>
            <a:spLocks noChangeArrowheads="1"/>
          </p:cNvSpPr>
          <p:nvPr/>
        </p:nvSpPr>
        <p:spPr bwMode="auto">
          <a:xfrm>
            <a:off x="3" y="0"/>
            <a:ext cx="2416175" cy="6858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chemeClr val="bg1"/>
                </a:solidFill>
                <a:latin typeface="微软雅黑" panose="020B0503020204020204" pitchFamily="34" charset="-122"/>
                <a:ea typeface="微软雅黑" panose="020B0503020204020204" pitchFamily="34" charset="-122"/>
              </a:rPr>
              <a:t>4.</a:t>
            </a:r>
            <a:r>
              <a:rPr lang="zh-CN" altLang="en-US" sz="3200">
                <a:solidFill>
                  <a:schemeClr val="bg1"/>
                </a:solidFill>
                <a:latin typeface="微软雅黑" panose="020B0503020204020204" pitchFamily="34" charset="-122"/>
                <a:ea typeface="微软雅黑" panose="020B0503020204020204" pitchFamily="34" charset="-122"/>
              </a:rPr>
              <a:t>校园网络建设规划</a:t>
            </a:r>
          </a:p>
        </p:txBody>
      </p:sp>
      <p:pic>
        <p:nvPicPr>
          <p:cNvPr id="64515"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25082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4.3 </a:t>
            </a:r>
            <a:r>
              <a:rPr lang="zh-CN" altLang="en-US" sz="2800" b="1">
                <a:latin typeface="宋体" panose="02010600030101010101" pitchFamily="2" charset="-122"/>
                <a:ea typeface="宋体" panose="02010600030101010101" pitchFamily="2" charset="-122"/>
                <a:cs typeface="宋体" panose="02010600030101010101" pitchFamily="2" charset="-122"/>
              </a:rPr>
              <a:t>网络系统</a:t>
            </a:r>
          </a:p>
        </p:txBody>
      </p:sp>
      <p:sp>
        <p:nvSpPr>
          <p:cNvPr id="2" name="文本框 1"/>
          <p:cNvSpPr txBox="1"/>
          <p:nvPr/>
        </p:nvSpPr>
        <p:spPr>
          <a:xfrm>
            <a:off x="2622550" y="700405"/>
            <a:ext cx="9498965" cy="1076325"/>
          </a:xfrm>
          <a:prstGeom prst="rect">
            <a:avLst/>
          </a:prstGeom>
          <a:noFill/>
          <a:ln w="9525">
            <a:noFill/>
          </a:ln>
        </p:spPr>
        <p:txBody>
          <a:bodyPr wrap="square">
            <a:spAutoFit/>
          </a:bodyPr>
          <a:lstStyle/>
          <a:p>
            <a:pPr marL="0" indent="304800"/>
            <a:r>
              <a:rPr lang="en-US" altLang="zh-CN" sz="1600" b="0" dirty="0">
                <a:latin typeface="宋体" panose="02010600030101010101" pitchFamily="2" charset="-122"/>
                <a:ea typeface="宋体" panose="02010600030101010101" pitchFamily="2" charset="-122"/>
                <a:cs typeface="宋体" panose="02010600030101010101" pitchFamily="2" charset="-122"/>
              </a:rPr>
              <a:t> </a:t>
            </a:r>
            <a:r>
              <a:rPr lang="zh-CN" altLang="en-US" sz="1600" b="0" dirty="0">
                <a:latin typeface="宋体" panose="02010600030101010101" pitchFamily="2" charset="-122"/>
                <a:ea typeface="宋体" panose="02010600030101010101" pitchFamily="2" charset="-122"/>
                <a:cs typeface="宋体" panose="02010600030101010101" pitchFamily="2" charset="-122"/>
              </a:rPr>
              <a:t>对于</a:t>
            </a:r>
            <a:r>
              <a:rPr lang="en-US" altLang="zh-CN" sz="1600" b="0" dirty="0">
                <a:latin typeface="宋体" panose="02010600030101010101" pitchFamily="2" charset="-122"/>
                <a:ea typeface="宋体" panose="02010600030101010101" pitchFamily="2" charset="-122"/>
                <a:cs typeface="宋体" panose="02010600030101010101" pitchFamily="2" charset="-122"/>
              </a:rPr>
              <a:t>xxx</a:t>
            </a:r>
            <a:r>
              <a:rPr lang="zh-CN" altLang="en-US" sz="1600" b="0" dirty="0">
                <a:latin typeface="宋体" panose="02010600030101010101" pitchFamily="2" charset="-122"/>
                <a:ea typeface="宋体" panose="02010600030101010101" pitchFamily="2" charset="-122"/>
                <a:cs typeface="宋体" panose="02010600030101010101" pitchFamily="2" charset="-122"/>
              </a:rPr>
              <a:t>学校如此体量的网络架构，整体校园网络建议采用十万兆核心、万兆到楼宇，千兆到桌面的三级架构。网络核心为双核心</a:t>
            </a:r>
            <a:r>
              <a:rPr lang="en-US" altLang="zh-CN" sz="1600" b="0" dirty="0">
                <a:latin typeface="宋体" panose="02010600030101010101" pitchFamily="2" charset="-122"/>
                <a:ea typeface="宋体" panose="02010600030101010101" pitchFamily="2" charset="-122"/>
                <a:cs typeface="宋体" panose="02010600030101010101" pitchFamily="2" charset="-122"/>
              </a:rPr>
              <a:t>+</a:t>
            </a:r>
            <a:r>
              <a:rPr lang="zh-CN" altLang="en-US" sz="1600" b="0" dirty="0">
                <a:latin typeface="宋体" panose="02010600030101010101" pitchFamily="2" charset="-122"/>
                <a:ea typeface="宋体" panose="02010600030101010101" pitchFamily="2" charset="-122"/>
                <a:cs typeface="宋体" panose="02010600030101010101" pitchFamily="2" charset="-122"/>
              </a:rPr>
              <a:t>区域汇聚环网全冗余骨干，整体规划真正做到了网络的高可靠性和高冗余建设。校园网络的建设是随着园区各个应用系统的建设和入驻学生及教职员工的数量逐渐完善的，信息点位数量的配置为根据每一期的建设进行对应信息点满配部署。</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675255" y="1922145"/>
            <a:ext cx="9148445" cy="4109085"/>
          </a:xfrm>
          <a:prstGeom prst="rect">
            <a:avLst/>
          </a:prstGeom>
          <a:noFill/>
          <a:ln>
            <a:noFill/>
          </a:ln>
          <a:effectLst/>
        </p:spPr>
      </p:pic>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6"/>
          <p:cNvSpPr>
            <a:spLocks noChangeArrowheads="1"/>
          </p:cNvSpPr>
          <p:nvPr/>
        </p:nvSpPr>
        <p:spPr bwMode="auto">
          <a:xfrm>
            <a:off x="-7617" y="0"/>
            <a:ext cx="2416175" cy="6858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chemeClr val="bg1"/>
                </a:solidFill>
                <a:latin typeface="微软雅黑" panose="020B0503020204020204" pitchFamily="34" charset="-122"/>
                <a:ea typeface="微软雅黑" panose="020B0503020204020204" pitchFamily="34" charset="-122"/>
              </a:rPr>
              <a:t>4.</a:t>
            </a:r>
            <a:r>
              <a:rPr lang="zh-CN" altLang="en-US" sz="3200">
                <a:solidFill>
                  <a:schemeClr val="bg1"/>
                </a:solidFill>
                <a:latin typeface="微软雅黑" panose="020B0503020204020204" pitchFamily="34" charset="-122"/>
                <a:ea typeface="微软雅黑" panose="020B0503020204020204" pitchFamily="34" charset="-122"/>
              </a:rPr>
              <a:t>校园网络建设规划</a:t>
            </a:r>
          </a:p>
        </p:txBody>
      </p:sp>
      <p:pic>
        <p:nvPicPr>
          <p:cNvPr id="64515"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550799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4.4 </a:t>
            </a:r>
            <a:r>
              <a:rPr lang="zh-CN" altLang="en-US" sz="2800" b="1">
                <a:latin typeface="宋体" panose="02010600030101010101" pitchFamily="2" charset="-122"/>
                <a:cs typeface="宋体" panose="02010600030101010101" pitchFamily="2" charset="-122"/>
                <a:sym typeface="+mn-ea"/>
              </a:rPr>
              <a:t>校园无线网络规划</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2622550" y="890905"/>
            <a:ext cx="9318625" cy="830997"/>
          </a:xfrm>
          <a:prstGeom prst="rect">
            <a:avLst/>
          </a:prstGeom>
          <a:noFill/>
          <a:ln w="9525">
            <a:noFill/>
          </a:ln>
        </p:spPr>
        <p:txBody>
          <a:bodyPr wrap="square">
            <a:spAutoFit/>
          </a:bodyPr>
          <a:lstStyle/>
          <a:p>
            <a:pPr marL="0" indent="0" latinLnBrk="0">
              <a:lnSpc>
                <a:spcPct val="150000"/>
              </a:lnSpc>
            </a:pPr>
            <a:r>
              <a:rPr lang="en-US" altLang="zh-CN" sz="1600" b="0" dirty="0">
                <a:latin typeface="宋体" panose="02010600030101010101" pitchFamily="2" charset="-122"/>
                <a:ea typeface="宋体" panose="02010600030101010101" pitchFamily="2" charset="-122"/>
                <a:cs typeface="宋体" panose="02010600030101010101" pitchFamily="2" charset="-122"/>
              </a:rPr>
              <a:t>   xxx</a:t>
            </a:r>
            <a:r>
              <a:rPr lang="zh-CN" altLang="en-US" sz="1600" b="0" dirty="0">
                <a:latin typeface="宋体" panose="02010600030101010101" pitchFamily="2" charset="-122"/>
                <a:ea typeface="宋体" panose="02010600030101010101" pitchFamily="2" charset="-122"/>
                <a:cs typeface="宋体" panose="02010600030101010101" pitchFamily="2" charset="-122"/>
              </a:rPr>
              <a:t>学校的网络建设，对校园内大部分教学区域进行了无线网络覆盖。随着无线局域网技术的不断进步，无线移动设备成本不断降低，师生们对无线网络的需求日益增加。</a:t>
            </a:r>
          </a:p>
        </p:txBody>
      </p:sp>
      <p:cxnSp>
        <p:nvCxnSpPr>
          <p:cNvPr id="27" name="直接连接符 26"/>
          <p:cNvCxnSpPr/>
          <p:nvPr/>
        </p:nvCxnSpPr>
        <p:spPr>
          <a:xfrm flipH="1">
            <a:off x="5795645" y="1933575"/>
            <a:ext cx="5715" cy="4123690"/>
          </a:xfrm>
          <a:prstGeom prst="line">
            <a:avLst/>
          </a:prstGeom>
          <a:ln>
            <a:solidFill>
              <a:srgbClr val="42BAC8"/>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2621280" y="1914525"/>
            <a:ext cx="3194685" cy="2182433"/>
            <a:chOff x="1294421" y="2015194"/>
            <a:chExt cx="2411814" cy="2909556"/>
          </a:xfrm>
        </p:grpSpPr>
        <p:sp>
          <p:nvSpPr>
            <p:cNvPr id="4" name="文本框 3"/>
            <p:cNvSpPr txBox="1"/>
            <p:nvPr/>
          </p:nvSpPr>
          <p:spPr>
            <a:xfrm>
              <a:off x="1294421" y="2015194"/>
              <a:ext cx="2317999" cy="309842"/>
            </a:xfrm>
            <a:prstGeom prst="rect">
              <a:avLst/>
            </a:prstGeom>
            <a:noFill/>
          </p:spPr>
          <p:txBody>
            <a:bodyPr wrap="square" rtlCol="0">
              <a:spAutoFit/>
            </a:bodyPr>
            <a:lstStyle/>
            <a:p>
              <a:pPr>
                <a:lnSpc>
                  <a:spcPct val="90000"/>
                </a:lnSpc>
                <a:spcBef>
                  <a:spcPts val="750"/>
                </a:spcBef>
              </a:pPr>
              <a:r>
                <a:rPr lang="zh-CN" altLang="en-US" sz="1015" b="1" dirty="0">
                  <a:solidFill>
                    <a:srgbClr val="44BAC8"/>
                  </a:solidFill>
                  <a:latin typeface="微软雅黑" panose="020B0503020204020204" pitchFamily="34" charset="-122"/>
                  <a:ea typeface="微软雅黑" panose="020B0503020204020204" pitchFamily="34" charset="-122"/>
                </a:rPr>
                <a:t>无线应用需求分析</a:t>
              </a:r>
            </a:p>
          </p:txBody>
        </p:sp>
        <p:sp>
          <p:nvSpPr>
            <p:cNvPr id="30" name="文本框 29"/>
            <p:cNvSpPr txBox="1"/>
            <p:nvPr/>
          </p:nvSpPr>
          <p:spPr>
            <a:xfrm>
              <a:off x="1301340" y="2287705"/>
              <a:ext cx="2404895" cy="2637045"/>
            </a:xfrm>
            <a:prstGeom prst="rect">
              <a:avLst/>
            </a:prstGeom>
            <a:noFill/>
          </p:spPr>
          <p:txBody>
            <a:bodyPr wrap="square" rtlCol="0">
              <a:spAutoFit/>
            </a:bodyPr>
            <a:lstStyle/>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无线漫游：覆盖区域内无线漫游，用户终端从一个AP覆盖范围移动到另一个AP覆盖范围，无需重新登录和认证；</a:t>
              </a:r>
            </a:p>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精细化控制：老师、学生、访客不同的角色拥护不同的权限，且教师和学生之间要隔离，限制教师和学生互访；</a:t>
              </a:r>
            </a:p>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多用户调度： AP能感知接入用户数量，灵活调整物理信道竞争参数，降低碰撞几率，避免过多的用户接入同一AP，保障服务质量和体验。 </a:t>
              </a:r>
            </a:p>
          </p:txBody>
        </p:sp>
      </p:grpSp>
      <p:grpSp>
        <p:nvGrpSpPr>
          <p:cNvPr id="31" name="组合 30"/>
          <p:cNvGrpSpPr/>
          <p:nvPr/>
        </p:nvGrpSpPr>
        <p:grpSpPr>
          <a:xfrm>
            <a:off x="2631440" y="4116070"/>
            <a:ext cx="3194685" cy="2182420"/>
            <a:chOff x="1294421" y="3156490"/>
            <a:chExt cx="2411814" cy="2909731"/>
          </a:xfrm>
        </p:grpSpPr>
        <p:sp>
          <p:nvSpPr>
            <p:cNvPr id="5" name="文本框 4"/>
            <p:cNvSpPr txBox="1"/>
            <p:nvPr/>
          </p:nvSpPr>
          <p:spPr>
            <a:xfrm>
              <a:off x="1294421" y="3156490"/>
              <a:ext cx="2317999" cy="309863"/>
            </a:xfrm>
            <a:prstGeom prst="rect">
              <a:avLst/>
            </a:prstGeom>
            <a:noFill/>
          </p:spPr>
          <p:txBody>
            <a:bodyPr wrap="square" rtlCol="0">
              <a:spAutoFit/>
            </a:bodyPr>
            <a:lstStyle/>
            <a:p>
              <a:pPr>
                <a:lnSpc>
                  <a:spcPct val="90000"/>
                </a:lnSpc>
                <a:spcBef>
                  <a:spcPts val="750"/>
                </a:spcBef>
              </a:pPr>
              <a:r>
                <a:rPr lang="zh-CN" altLang="en-US" sz="1015" b="1" dirty="0">
                  <a:solidFill>
                    <a:srgbClr val="44BAC8"/>
                  </a:solidFill>
                  <a:latin typeface="微软雅黑" panose="020B0503020204020204" pitchFamily="34" charset="-122"/>
                  <a:ea typeface="微软雅黑" panose="020B0503020204020204" pitchFamily="34" charset="-122"/>
                </a:rPr>
                <a:t>安全防护</a:t>
              </a:r>
            </a:p>
          </p:txBody>
        </p:sp>
        <p:sp>
          <p:nvSpPr>
            <p:cNvPr id="33" name="文本框 32"/>
            <p:cNvSpPr txBox="1"/>
            <p:nvPr/>
          </p:nvSpPr>
          <p:spPr>
            <a:xfrm>
              <a:off x="1301340" y="3429001"/>
              <a:ext cx="2404895" cy="2637220"/>
            </a:xfrm>
            <a:prstGeom prst="rect">
              <a:avLst/>
            </a:prstGeom>
            <a:noFill/>
          </p:spPr>
          <p:txBody>
            <a:bodyPr wrap="square" rtlCol="0">
              <a:spAutoFit/>
            </a:bodyPr>
            <a:lstStyle/>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无线安全加密：无线信号是开放的，任何人都可以接受到，存在数据被窃听，篡改等安全隐患，WLAN无线网络需要支持WEP、WPA/WPA2、WAPI等加密认证方式，充分保证学校师生重要信息的私密性，数据传输的安全性。</a:t>
              </a:r>
            </a:p>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无线入侵防护：为了更好的保证网络的安全性和可靠性，WLAN无线网需要支持泛洪攻击、Spoof攻击、暴力PSK破解、Weak IV等WIDS/WIPS安全防护。</a:t>
              </a:r>
            </a:p>
          </p:txBody>
        </p:sp>
      </p:grpSp>
      <p:grpSp>
        <p:nvGrpSpPr>
          <p:cNvPr id="8" name="组合 7"/>
          <p:cNvGrpSpPr/>
          <p:nvPr/>
        </p:nvGrpSpPr>
        <p:grpSpPr>
          <a:xfrm>
            <a:off x="5829935" y="1933575"/>
            <a:ext cx="3421380" cy="2182430"/>
            <a:chOff x="4274170" y="2015194"/>
            <a:chExt cx="2588259" cy="2909598"/>
          </a:xfrm>
        </p:grpSpPr>
        <p:sp>
          <p:nvSpPr>
            <p:cNvPr id="38" name="文本框 37"/>
            <p:cNvSpPr txBox="1"/>
            <p:nvPr/>
          </p:nvSpPr>
          <p:spPr>
            <a:xfrm>
              <a:off x="4274170" y="2015194"/>
              <a:ext cx="2588259" cy="309847"/>
            </a:xfrm>
            <a:prstGeom prst="rect">
              <a:avLst/>
            </a:prstGeom>
            <a:noFill/>
          </p:spPr>
          <p:txBody>
            <a:bodyPr wrap="square" rtlCol="0">
              <a:spAutoFit/>
            </a:bodyPr>
            <a:lstStyle/>
            <a:p>
              <a:pPr>
                <a:lnSpc>
                  <a:spcPct val="90000"/>
                </a:lnSpc>
                <a:spcBef>
                  <a:spcPts val="750"/>
                </a:spcBef>
              </a:pPr>
              <a:r>
                <a:rPr lang="zh-CN" altLang="en-US" sz="1015" b="1" dirty="0">
                  <a:solidFill>
                    <a:srgbClr val="44BAC8"/>
                  </a:solidFill>
                  <a:latin typeface="微软雅黑" panose="020B0503020204020204" pitchFamily="34" charset="-122"/>
                  <a:ea typeface="微软雅黑" panose="020B0503020204020204" pitchFamily="34" charset="-122"/>
                </a:rPr>
                <a:t>稳定可靠</a:t>
              </a:r>
            </a:p>
          </p:txBody>
        </p:sp>
        <p:sp>
          <p:nvSpPr>
            <p:cNvPr id="19" name="文本框 18"/>
            <p:cNvSpPr txBox="1"/>
            <p:nvPr/>
          </p:nvSpPr>
          <p:spPr>
            <a:xfrm>
              <a:off x="4281089" y="2287705"/>
              <a:ext cx="2404895" cy="2637087"/>
            </a:xfrm>
            <a:prstGeom prst="rect">
              <a:avLst/>
            </a:prstGeom>
            <a:noFill/>
          </p:spPr>
          <p:txBody>
            <a:bodyPr wrap="square" rtlCol="0">
              <a:spAutoFit/>
            </a:bodyPr>
            <a:lstStyle/>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AP设备：室外AP设备的防尘、防水的防护等级达到IP67要求，同时AP自身内置5kV防雷器，减少工程施工和网络运维的困难。</a:t>
              </a:r>
            </a:p>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AC设备：AC支持1+1热备份，解决AC单点故障问题。</a:t>
              </a:r>
            </a:p>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网络链路：本地转发模式下，若遇到CAPWAP隧道中断、AC故障、控制链路错误等问题时，AP可进入半自治状态，继续对终端业务数据进行转发，业务不中断，保障用户体验。</a:t>
              </a:r>
            </a:p>
          </p:txBody>
        </p:sp>
      </p:grpSp>
      <p:grpSp>
        <p:nvGrpSpPr>
          <p:cNvPr id="20" name="组合 19"/>
          <p:cNvGrpSpPr/>
          <p:nvPr/>
        </p:nvGrpSpPr>
        <p:grpSpPr>
          <a:xfrm>
            <a:off x="5875655" y="4196080"/>
            <a:ext cx="3187700" cy="1791272"/>
            <a:chOff x="4274170" y="3156490"/>
            <a:chExt cx="2421927" cy="2388098"/>
          </a:xfrm>
        </p:grpSpPr>
        <p:sp>
          <p:nvSpPr>
            <p:cNvPr id="21" name="文本框 20"/>
            <p:cNvSpPr txBox="1"/>
            <p:nvPr/>
          </p:nvSpPr>
          <p:spPr>
            <a:xfrm>
              <a:off x="4274170" y="3156490"/>
              <a:ext cx="2317999" cy="309846"/>
            </a:xfrm>
            <a:prstGeom prst="rect">
              <a:avLst/>
            </a:prstGeom>
            <a:noFill/>
          </p:spPr>
          <p:txBody>
            <a:bodyPr wrap="square" rtlCol="0">
              <a:spAutoFit/>
            </a:bodyPr>
            <a:lstStyle/>
            <a:p>
              <a:pPr>
                <a:lnSpc>
                  <a:spcPct val="90000"/>
                </a:lnSpc>
                <a:spcBef>
                  <a:spcPts val="750"/>
                </a:spcBef>
              </a:pPr>
              <a:r>
                <a:rPr lang="zh-CN" altLang="en-US" sz="1015" b="1" dirty="0">
                  <a:solidFill>
                    <a:srgbClr val="44BAC8"/>
                  </a:solidFill>
                  <a:latin typeface="微软雅黑" panose="020B0503020204020204" pitchFamily="34" charset="-122"/>
                  <a:ea typeface="微软雅黑" panose="020B0503020204020204" pitchFamily="34" charset="-122"/>
                </a:rPr>
                <a:t>认证计费</a:t>
              </a:r>
            </a:p>
          </p:txBody>
        </p:sp>
        <p:sp>
          <p:nvSpPr>
            <p:cNvPr id="42" name="文本框 41"/>
            <p:cNvSpPr txBox="1"/>
            <p:nvPr/>
          </p:nvSpPr>
          <p:spPr>
            <a:xfrm>
              <a:off x="4291202" y="3466252"/>
              <a:ext cx="2404895" cy="2078336"/>
            </a:xfrm>
            <a:prstGeom prst="rect">
              <a:avLst/>
            </a:prstGeom>
            <a:noFill/>
          </p:spPr>
          <p:txBody>
            <a:bodyPr wrap="square" rtlCol="0">
              <a:spAutoFit/>
            </a:bodyPr>
            <a:lstStyle/>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认证方式：认证系统需要支持Portal、MAC、802.1x，PPPOE等多种认证方式，以满足不同场景下，不同群体（老师，学生，访客）的接入认证需求。</a:t>
              </a:r>
            </a:p>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计费方式：需要针对不同的群体实现差异化的灵活计费方式，如基于时长（包月、包年），基于流量、基于DAA（目的地址计费）等</a:t>
              </a:r>
            </a:p>
          </p:txBody>
        </p:sp>
      </p:grpSp>
      <p:cxnSp>
        <p:nvCxnSpPr>
          <p:cNvPr id="72" name="直接连接符 71"/>
          <p:cNvCxnSpPr/>
          <p:nvPr/>
        </p:nvCxnSpPr>
        <p:spPr>
          <a:xfrm flipH="1">
            <a:off x="9043670" y="1933575"/>
            <a:ext cx="5715" cy="4123690"/>
          </a:xfrm>
          <a:prstGeom prst="line">
            <a:avLst/>
          </a:prstGeom>
          <a:ln>
            <a:solidFill>
              <a:srgbClr val="42BAC8"/>
            </a:solidFill>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9251315" y="1933575"/>
            <a:ext cx="2886710" cy="1344244"/>
            <a:chOff x="4274170" y="2015194"/>
            <a:chExt cx="2588259" cy="1792013"/>
          </a:xfrm>
        </p:grpSpPr>
        <p:sp>
          <p:nvSpPr>
            <p:cNvPr id="75" name="文本框 74"/>
            <p:cNvSpPr txBox="1"/>
            <p:nvPr/>
          </p:nvSpPr>
          <p:spPr>
            <a:xfrm>
              <a:off x="4274170" y="2015194"/>
              <a:ext cx="2588259" cy="309826"/>
            </a:xfrm>
            <a:prstGeom prst="rect">
              <a:avLst/>
            </a:prstGeom>
            <a:noFill/>
          </p:spPr>
          <p:txBody>
            <a:bodyPr wrap="square" rtlCol="0">
              <a:spAutoFit/>
            </a:bodyPr>
            <a:lstStyle/>
            <a:p>
              <a:pPr>
                <a:lnSpc>
                  <a:spcPct val="90000"/>
                </a:lnSpc>
                <a:spcBef>
                  <a:spcPts val="750"/>
                </a:spcBef>
              </a:pPr>
              <a:r>
                <a:rPr lang="zh-CN" altLang="en-US" sz="1015" b="1" dirty="0">
                  <a:solidFill>
                    <a:srgbClr val="44BAC8"/>
                  </a:solidFill>
                  <a:latin typeface="微软雅黑" panose="020B0503020204020204" pitchFamily="34" charset="-122"/>
                  <a:ea typeface="微软雅黑" panose="020B0503020204020204" pitchFamily="34" charset="-122"/>
                </a:rPr>
                <a:t>与有线网络兼容</a:t>
              </a:r>
            </a:p>
          </p:txBody>
        </p:sp>
        <p:sp>
          <p:nvSpPr>
            <p:cNvPr id="76" name="文本框 75"/>
            <p:cNvSpPr txBox="1"/>
            <p:nvPr/>
          </p:nvSpPr>
          <p:spPr>
            <a:xfrm>
              <a:off x="4281089" y="2287705"/>
              <a:ext cx="2404895" cy="1519502"/>
            </a:xfrm>
            <a:prstGeom prst="rect">
              <a:avLst/>
            </a:prstGeom>
            <a:noFill/>
          </p:spPr>
          <p:txBody>
            <a:bodyPr wrap="square" rtlCol="0">
              <a:spAutoFit/>
            </a:bodyPr>
            <a:lstStyle/>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新建WLAN网络必须考虑与原有有线网络之间的兼容，实现与现有系统使用同一个账号、密码进行认证，并获取相同的访问权限，与有线网络使用同一个账号、密码进行计费，使用不同的计费策略。。</a:t>
              </a:r>
            </a:p>
          </p:txBody>
        </p:sp>
      </p:grpSp>
      <p:grpSp>
        <p:nvGrpSpPr>
          <p:cNvPr id="77" name="组合 76"/>
          <p:cNvGrpSpPr/>
          <p:nvPr/>
        </p:nvGrpSpPr>
        <p:grpSpPr>
          <a:xfrm>
            <a:off x="9244330" y="3473450"/>
            <a:ext cx="2893060" cy="2392626"/>
            <a:chOff x="4274170" y="2015194"/>
            <a:chExt cx="2588259" cy="3189662"/>
          </a:xfrm>
        </p:grpSpPr>
        <p:sp>
          <p:nvSpPr>
            <p:cNvPr id="78" name="文本框 77"/>
            <p:cNvSpPr txBox="1"/>
            <p:nvPr/>
          </p:nvSpPr>
          <p:spPr>
            <a:xfrm>
              <a:off x="4274170" y="2015194"/>
              <a:ext cx="2588259" cy="309831"/>
            </a:xfrm>
            <a:prstGeom prst="rect">
              <a:avLst/>
            </a:prstGeom>
            <a:noFill/>
          </p:spPr>
          <p:txBody>
            <a:bodyPr wrap="square" rtlCol="0">
              <a:spAutoFit/>
            </a:bodyPr>
            <a:lstStyle/>
            <a:p>
              <a:pPr>
                <a:lnSpc>
                  <a:spcPct val="90000"/>
                </a:lnSpc>
                <a:spcBef>
                  <a:spcPts val="750"/>
                </a:spcBef>
              </a:pPr>
              <a:r>
                <a:rPr lang="zh-CN" altLang="en-US" sz="1015" b="1" dirty="0">
                  <a:solidFill>
                    <a:srgbClr val="44BAC8"/>
                  </a:solidFill>
                  <a:latin typeface="微软雅黑" panose="020B0503020204020204" pitchFamily="34" charset="-122"/>
                  <a:ea typeface="微软雅黑" panose="020B0503020204020204" pitchFamily="34" charset="-122"/>
                </a:rPr>
                <a:t>稳定可靠</a:t>
              </a:r>
            </a:p>
          </p:txBody>
        </p:sp>
        <p:sp>
          <p:nvSpPr>
            <p:cNvPr id="79" name="文本框 78"/>
            <p:cNvSpPr txBox="1"/>
            <p:nvPr/>
          </p:nvSpPr>
          <p:spPr>
            <a:xfrm>
              <a:off x="4281089" y="2287705"/>
              <a:ext cx="2404895" cy="2917151"/>
            </a:xfrm>
            <a:prstGeom prst="rect">
              <a:avLst/>
            </a:prstGeom>
            <a:noFill/>
          </p:spPr>
          <p:txBody>
            <a:bodyPr wrap="square" rtlCol="0">
              <a:spAutoFit/>
            </a:bodyPr>
            <a:lstStyle/>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网络监控： 通过网管软件查看当前设备物理拓扑，直接显示设备间连接关系，监控设备及链路状态。通过WLAN业务拓扑监控无线设备告警、状态、网络设备逻辑结构，包括AC、AP、终端用户、非法AP的逻辑连接关系及其详细信息，并在拓扑提供一定故障诊断处理能力。</a:t>
              </a:r>
            </a:p>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故障恢复：通过网管远程批量重启AP，恢复AP配置。通过网管快速完成AP替换，替换后业务不变。</a:t>
              </a: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360"/>
                                          </p:val>
                                        </p:tav>
                                        <p:tav tm="100000">
                                          <p:val>
                                            <p:fltVal val="0"/>
                                          </p:val>
                                        </p:tav>
                                      </p:tavLst>
                                    </p:anim>
                                    <p:animEffect transition="in" filter="fade">
                                      <p:cBhvr>
                                        <p:cTn id="10" dur="500"/>
                                        <p:tgtEl>
                                          <p:spTgt spid="2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2500"/>
                            </p:stCondLst>
                            <p:childTnLst>
                              <p:par>
                                <p:cTn id="28" presetID="49" presetClass="entr" presetSubtype="0" decel="10000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p:cTn id="30" dur="500" fill="hold"/>
                                        <p:tgtEl>
                                          <p:spTgt spid="72"/>
                                        </p:tgtEl>
                                        <p:attrNameLst>
                                          <p:attrName>ppt_w</p:attrName>
                                        </p:attrNameLst>
                                      </p:cBhvr>
                                      <p:tavLst>
                                        <p:tav tm="0">
                                          <p:val>
                                            <p:fltVal val="0"/>
                                          </p:val>
                                        </p:tav>
                                        <p:tav tm="100000">
                                          <p:val>
                                            <p:strVal val="#ppt_w"/>
                                          </p:val>
                                        </p:tav>
                                      </p:tavLst>
                                    </p:anim>
                                    <p:anim calcmode="lin" valueType="num">
                                      <p:cBhvr>
                                        <p:cTn id="31" dur="500" fill="hold"/>
                                        <p:tgtEl>
                                          <p:spTgt spid="72"/>
                                        </p:tgtEl>
                                        <p:attrNameLst>
                                          <p:attrName>ppt_h</p:attrName>
                                        </p:attrNameLst>
                                      </p:cBhvr>
                                      <p:tavLst>
                                        <p:tav tm="0">
                                          <p:val>
                                            <p:fltVal val="0"/>
                                          </p:val>
                                        </p:tav>
                                        <p:tav tm="100000">
                                          <p:val>
                                            <p:strVal val="#ppt_h"/>
                                          </p:val>
                                        </p:tav>
                                      </p:tavLst>
                                    </p:anim>
                                    <p:anim calcmode="lin" valueType="num">
                                      <p:cBhvr>
                                        <p:cTn id="32" dur="500" fill="hold"/>
                                        <p:tgtEl>
                                          <p:spTgt spid="72"/>
                                        </p:tgtEl>
                                        <p:attrNameLst>
                                          <p:attrName>style.rotation</p:attrName>
                                        </p:attrNameLst>
                                      </p:cBhvr>
                                      <p:tavLst>
                                        <p:tav tm="0">
                                          <p:val>
                                            <p:fltVal val="360"/>
                                          </p:val>
                                        </p:tav>
                                        <p:tav tm="100000">
                                          <p:val>
                                            <p:fltVal val="0"/>
                                          </p:val>
                                        </p:tav>
                                      </p:tavLst>
                                    </p:anim>
                                    <p:animEffect transition="in" filter="fade">
                                      <p:cBhvr>
                                        <p:cTn id="33" dur="500"/>
                                        <p:tgtEl>
                                          <p:spTgt spid="7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left)">
                                      <p:cBhvr>
                                        <p:cTn id="37" dur="500"/>
                                        <p:tgtEl>
                                          <p:spTgt spid="74"/>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left)">
                                      <p:cBhvr>
                                        <p:cTn id="4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6"/>
          <p:cNvSpPr>
            <a:spLocks noChangeArrowheads="1"/>
          </p:cNvSpPr>
          <p:nvPr/>
        </p:nvSpPr>
        <p:spPr bwMode="auto">
          <a:xfrm>
            <a:off x="3" y="0"/>
            <a:ext cx="2416175" cy="6858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chemeClr val="bg1"/>
                </a:solidFill>
                <a:latin typeface="微软雅黑" panose="020B0503020204020204" pitchFamily="34" charset="-122"/>
                <a:ea typeface="微软雅黑" panose="020B0503020204020204" pitchFamily="34" charset="-122"/>
              </a:rPr>
              <a:t>4.</a:t>
            </a:r>
            <a:r>
              <a:rPr lang="zh-CN" altLang="en-US" sz="3200">
                <a:solidFill>
                  <a:schemeClr val="bg1"/>
                </a:solidFill>
                <a:latin typeface="微软雅黑" panose="020B0503020204020204" pitchFamily="34" charset="-122"/>
                <a:ea typeface="微软雅黑" panose="020B0503020204020204" pitchFamily="34" charset="-122"/>
              </a:rPr>
              <a:t>校园网络建设规划</a:t>
            </a:r>
          </a:p>
        </p:txBody>
      </p:sp>
      <p:pic>
        <p:nvPicPr>
          <p:cNvPr id="64515"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4.5</a:t>
            </a:r>
            <a:r>
              <a:rPr lang="zh-CN" altLang="en-US" sz="2800" b="1">
                <a:latin typeface="宋体" panose="02010600030101010101" pitchFamily="2" charset="-122"/>
                <a:cs typeface="宋体" panose="02010600030101010101" pitchFamily="2" charset="-122"/>
                <a:sym typeface="+mn-ea"/>
              </a:rPr>
              <a:t>网络安全规划</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7" name="原创设计师QQ598969553            _1"/>
          <p:cNvSpPr/>
          <p:nvPr/>
        </p:nvSpPr>
        <p:spPr bwMode="auto">
          <a:xfrm rot="18900000">
            <a:off x="6653316" y="2042781"/>
            <a:ext cx="1309559" cy="1309559"/>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latin typeface="微软雅黑" panose="020B0503020204020204" pitchFamily="34" charset="-122"/>
            </a:endParaRPr>
          </a:p>
        </p:txBody>
      </p:sp>
      <p:sp>
        <p:nvSpPr>
          <p:cNvPr id="8" name="原创设计师QQ598969553            _2"/>
          <p:cNvSpPr/>
          <p:nvPr/>
        </p:nvSpPr>
        <p:spPr bwMode="auto">
          <a:xfrm rot="18900000">
            <a:off x="7141557" y="2991061"/>
            <a:ext cx="1311892" cy="1309559"/>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latin typeface="微软雅黑" panose="020B0503020204020204" pitchFamily="34" charset="-122"/>
            </a:endParaRPr>
          </a:p>
        </p:txBody>
      </p:sp>
      <p:sp>
        <p:nvSpPr>
          <p:cNvPr id="2" name="原创设计师QQ598969553            _3"/>
          <p:cNvSpPr/>
          <p:nvPr/>
        </p:nvSpPr>
        <p:spPr bwMode="auto">
          <a:xfrm rot="18900000">
            <a:off x="6195269" y="3481296"/>
            <a:ext cx="1309559" cy="1309559"/>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latin typeface="微软雅黑" panose="020B0503020204020204" pitchFamily="34" charset="-122"/>
            </a:endParaRPr>
          </a:p>
        </p:txBody>
      </p:sp>
      <p:sp>
        <p:nvSpPr>
          <p:cNvPr id="4" name="原创设计师QQ598969553            _4"/>
          <p:cNvSpPr/>
          <p:nvPr/>
        </p:nvSpPr>
        <p:spPr bwMode="auto">
          <a:xfrm rot="18900000">
            <a:off x="5705860" y="2533013"/>
            <a:ext cx="1309559" cy="1309559"/>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latin typeface="微软雅黑" panose="020B0503020204020204" pitchFamily="34" charset="-122"/>
            </a:endParaRPr>
          </a:p>
        </p:txBody>
      </p:sp>
      <p:cxnSp>
        <p:nvCxnSpPr>
          <p:cNvPr id="5" name="原创设计师QQ598969553            _5"/>
          <p:cNvCxnSpPr/>
          <p:nvPr/>
        </p:nvCxnSpPr>
        <p:spPr>
          <a:xfrm>
            <a:off x="5434639" y="2938143"/>
            <a:ext cx="244704"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 name="原创设计师QQ598969553            _6"/>
          <p:cNvCxnSpPr/>
          <p:nvPr/>
        </p:nvCxnSpPr>
        <p:spPr>
          <a:xfrm>
            <a:off x="5488298" y="4638376"/>
            <a:ext cx="893799"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9" name="原创设计师QQ598969553            _7"/>
          <p:cNvCxnSpPr/>
          <p:nvPr/>
        </p:nvCxnSpPr>
        <p:spPr>
          <a:xfrm flipH="1">
            <a:off x="7739236" y="2211377"/>
            <a:ext cx="106951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0" name="原创设计师QQ598969553            _8"/>
          <p:cNvCxnSpPr/>
          <p:nvPr/>
        </p:nvCxnSpPr>
        <p:spPr>
          <a:xfrm flipH="1">
            <a:off x="8468706" y="3914086"/>
            <a:ext cx="34004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1" name="原创设计师QQ598969553            _11"/>
          <p:cNvSpPr>
            <a:spLocks noChangeArrowheads="1"/>
          </p:cNvSpPr>
          <p:nvPr/>
        </p:nvSpPr>
        <p:spPr bwMode="auto">
          <a:xfrm>
            <a:off x="3545825" y="2738743"/>
            <a:ext cx="1706880" cy="398780"/>
          </a:xfrm>
          <a:prstGeom prst="rect">
            <a:avLst/>
          </a:prstGeom>
          <a:noFill/>
          <a:ln w="9525">
            <a:noFill/>
            <a:miter lim="800000"/>
          </a:ln>
        </p:spPr>
        <p:txBody>
          <a:bodyPr wrap="none">
            <a:spAutoFit/>
          </a:bodyPr>
          <a:lstStyle/>
          <a:p>
            <a:pPr algn="l"/>
            <a:r>
              <a:rPr lang="zh-CN" altLang="en-US" sz="2000" dirty="0">
                <a:solidFill>
                  <a:srgbClr val="414455"/>
                </a:solidFill>
                <a:latin typeface="微软雅黑" panose="020B0503020204020204" pitchFamily="34" charset="-122"/>
                <a:ea typeface="微软雅黑" panose="020B0503020204020204" pitchFamily="34" charset="-122"/>
              </a:rPr>
              <a:t>网络出口安全</a:t>
            </a:r>
          </a:p>
        </p:txBody>
      </p:sp>
      <p:sp>
        <p:nvSpPr>
          <p:cNvPr id="23" name="原创设计师QQ598969553            _12"/>
          <p:cNvSpPr>
            <a:spLocks noChangeArrowheads="1"/>
          </p:cNvSpPr>
          <p:nvPr/>
        </p:nvSpPr>
        <p:spPr bwMode="auto">
          <a:xfrm>
            <a:off x="8974152" y="2011926"/>
            <a:ext cx="2214880" cy="398780"/>
          </a:xfrm>
          <a:prstGeom prst="rect">
            <a:avLst/>
          </a:prstGeom>
          <a:noFill/>
          <a:ln w="9525">
            <a:noFill/>
            <a:miter lim="800000"/>
          </a:ln>
        </p:spPr>
        <p:txBody>
          <a:bodyPr wrap="none">
            <a:spAutoFit/>
          </a:bodyPr>
          <a:lstStyle/>
          <a:p>
            <a:pPr algn="l"/>
            <a:r>
              <a:rPr lang="zh-CN" altLang="en-US" sz="2000" dirty="0">
                <a:solidFill>
                  <a:srgbClr val="414455"/>
                </a:solidFill>
                <a:latin typeface="微软雅黑" panose="020B0503020204020204" pitchFamily="34" charset="-122"/>
                <a:ea typeface="微软雅黑" panose="020B0503020204020204" pitchFamily="34" charset="-122"/>
              </a:rPr>
              <a:t>上网行为安全审计</a:t>
            </a:r>
          </a:p>
        </p:txBody>
      </p:sp>
      <p:sp>
        <p:nvSpPr>
          <p:cNvPr id="24" name="原创设计师QQ598969553            _13"/>
          <p:cNvSpPr>
            <a:spLocks noChangeArrowheads="1"/>
          </p:cNvSpPr>
          <p:nvPr/>
        </p:nvSpPr>
        <p:spPr bwMode="auto">
          <a:xfrm>
            <a:off x="3038157" y="4572920"/>
            <a:ext cx="2214880" cy="398780"/>
          </a:xfrm>
          <a:prstGeom prst="rect">
            <a:avLst/>
          </a:prstGeom>
          <a:noFill/>
          <a:ln w="9525">
            <a:noFill/>
            <a:miter lim="800000"/>
          </a:ln>
        </p:spPr>
        <p:txBody>
          <a:bodyPr wrap="none">
            <a:spAutoFit/>
          </a:bodyPr>
          <a:lstStyle/>
          <a:p>
            <a:pPr algn="l"/>
            <a:r>
              <a:rPr lang="zh-CN" altLang="en-US" sz="2000" dirty="0">
                <a:solidFill>
                  <a:srgbClr val="414455"/>
                </a:solidFill>
                <a:latin typeface="微软雅黑" panose="020B0503020204020204" pitchFamily="34" charset="-122"/>
                <a:ea typeface="微软雅黑" panose="020B0503020204020204" pitchFamily="34" charset="-122"/>
              </a:rPr>
              <a:t>远程访问互联安全</a:t>
            </a:r>
          </a:p>
        </p:txBody>
      </p:sp>
      <p:sp>
        <p:nvSpPr>
          <p:cNvPr id="25" name="原创设计师QQ598969553            _14"/>
          <p:cNvSpPr>
            <a:spLocks noChangeArrowheads="1"/>
          </p:cNvSpPr>
          <p:nvPr/>
        </p:nvSpPr>
        <p:spPr bwMode="auto">
          <a:xfrm>
            <a:off x="8974772" y="3714683"/>
            <a:ext cx="2214880" cy="398780"/>
          </a:xfrm>
          <a:prstGeom prst="rect">
            <a:avLst/>
          </a:prstGeom>
          <a:noFill/>
          <a:ln w="9525">
            <a:noFill/>
            <a:miter lim="800000"/>
          </a:ln>
        </p:spPr>
        <p:txBody>
          <a:bodyPr wrap="none">
            <a:spAutoFit/>
          </a:bodyPr>
          <a:lstStyle/>
          <a:p>
            <a:pPr algn="l"/>
            <a:r>
              <a:rPr lang="zh-CN" altLang="en-US" sz="2000" dirty="0">
                <a:solidFill>
                  <a:srgbClr val="414455"/>
                </a:solidFill>
                <a:latin typeface="微软雅黑" panose="020B0503020204020204" pitchFamily="34" charset="-122"/>
                <a:ea typeface="微软雅黑" panose="020B0503020204020204" pitchFamily="34" charset="-122"/>
              </a:rPr>
              <a:t>应用入侵防御方案</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style.rotation</p:attrName>
                                        </p:attrNameLst>
                                      </p:cBhvr>
                                      <p:tavLst>
                                        <p:tav tm="0">
                                          <p:val>
                                            <p:fltVal val="360"/>
                                          </p:val>
                                        </p:tav>
                                        <p:tav tm="100000">
                                          <p:val>
                                            <p:fltVal val="0"/>
                                          </p:val>
                                        </p:tav>
                                      </p:tavLst>
                                    </p:anim>
                                    <p:animEffect transition="in" filter="fade">
                                      <p:cBhvr>
                                        <p:cTn id="25" dur="500"/>
                                        <p:tgtEl>
                                          <p:spTgt spid="4"/>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 calcmode="lin" valueType="num">
                                      <p:cBhvr>
                                        <p:cTn id="39" dur="500" fill="hold"/>
                                        <p:tgtEl>
                                          <p:spTgt spid="2"/>
                                        </p:tgtEl>
                                        <p:attrNameLst>
                                          <p:attrName>style.rotation</p:attrName>
                                        </p:attrNameLst>
                                      </p:cBhvr>
                                      <p:tavLst>
                                        <p:tav tm="0">
                                          <p:val>
                                            <p:fltVal val="360"/>
                                          </p:val>
                                        </p:tav>
                                        <p:tav tm="100000">
                                          <p:val>
                                            <p:fltVal val="0"/>
                                          </p:val>
                                        </p:tav>
                                      </p:tavLst>
                                    </p:anim>
                                    <p:animEffect transition="in" filter="fade">
                                      <p:cBhvr>
                                        <p:cTn id="40" dur="500"/>
                                        <p:tgtEl>
                                          <p:spTgt spid="2"/>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right)">
                                      <p:cBhvr>
                                        <p:cTn id="44" dur="500"/>
                                        <p:tgtEl>
                                          <p:spTgt spid="6"/>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360"/>
                                          </p:val>
                                        </p:tav>
                                        <p:tav tm="100000">
                                          <p:val>
                                            <p:fltVal val="0"/>
                                          </p:val>
                                        </p:tav>
                                      </p:tavLst>
                                    </p:anim>
                                    <p:animEffect transition="in" filter="fade">
                                      <p:cBhvr>
                                        <p:cTn id="55" dur="500"/>
                                        <p:tgtEl>
                                          <p:spTgt spid="8"/>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2" grpId="0" bldLvl="0" animBg="1"/>
      <p:bldP spid="4" grpId="0" bldLvl="0" animBg="1"/>
      <p:bldP spid="21" grpId="0"/>
      <p:bldP spid="23"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6"/>
          <p:cNvSpPr>
            <a:spLocks noChangeArrowheads="1"/>
          </p:cNvSpPr>
          <p:nvPr/>
        </p:nvSpPr>
        <p:spPr bwMode="auto">
          <a:xfrm>
            <a:off x="3" y="0"/>
            <a:ext cx="2416175" cy="6858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chemeClr val="bg1"/>
                </a:solidFill>
                <a:latin typeface="微软雅黑" panose="020B0503020204020204" pitchFamily="34" charset="-122"/>
                <a:ea typeface="微软雅黑" panose="020B0503020204020204" pitchFamily="34" charset="-122"/>
              </a:rPr>
              <a:t>4.</a:t>
            </a:r>
            <a:r>
              <a:rPr lang="zh-CN" altLang="en-US" sz="3200">
                <a:solidFill>
                  <a:schemeClr val="bg1"/>
                </a:solidFill>
                <a:latin typeface="微软雅黑" panose="020B0503020204020204" pitchFamily="34" charset="-122"/>
                <a:ea typeface="微软雅黑" panose="020B0503020204020204" pitchFamily="34" charset="-122"/>
              </a:rPr>
              <a:t>校园网络建设规划</a:t>
            </a:r>
          </a:p>
        </p:txBody>
      </p:sp>
      <p:pic>
        <p:nvPicPr>
          <p:cNvPr id="64515"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4.6 </a:t>
            </a:r>
            <a:r>
              <a:rPr lang="zh-CN" altLang="en-US" sz="2800" b="1">
                <a:latin typeface="宋体" panose="02010600030101010101" pitchFamily="2" charset="-122"/>
                <a:cs typeface="宋体" panose="02010600030101010101" pitchFamily="2" charset="-122"/>
                <a:sym typeface="+mn-ea"/>
              </a:rPr>
              <a:t>综合网管统一规划</a:t>
            </a:r>
          </a:p>
        </p:txBody>
      </p:sp>
      <p:sp>
        <p:nvSpPr>
          <p:cNvPr id="4" name="文本框 3"/>
          <p:cNvSpPr txBox="1"/>
          <p:nvPr/>
        </p:nvSpPr>
        <p:spPr>
          <a:xfrm>
            <a:off x="2689225" y="911860"/>
            <a:ext cx="9252585" cy="2306955"/>
          </a:xfrm>
          <a:prstGeom prst="rect">
            <a:avLst/>
          </a:prstGeom>
          <a:noFill/>
          <a:ln w="9525">
            <a:noFill/>
          </a:ln>
        </p:spPr>
        <p:txBody>
          <a:bodyPr wrap="square">
            <a:spAutoFit/>
          </a:bodyPr>
          <a:lstStyle/>
          <a:p>
            <a:pPr marL="266700" indent="-266700" latinLnBrk="0">
              <a:lnSpc>
                <a:spcPct val="150000"/>
              </a:lnSpc>
            </a:pPr>
            <a:r>
              <a:rPr lang="en-US" altLang="zh-CN" sz="1600" b="0">
                <a:latin typeface="Wingdings" panose="05000000000000000000" charset="0"/>
                <a:cs typeface="Wingdings" panose="05000000000000000000" charset="0"/>
              </a:rPr>
              <a:t>v </a:t>
            </a:r>
            <a:r>
              <a:rPr lang="zh-CN" altLang="en-US" sz="1600" b="0">
                <a:latin typeface="宋体" panose="02010600030101010101" pitchFamily="2" charset="-122"/>
                <a:ea typeface="宋体" panose="02010600030101010101" pitchFamily="2" charset="-122"/>
                <a:cs typeface="宋体" panose="02010600030101010101" pitchFamily="2" charset="-122"/>
              </a:rPr>
              <a:t>网络管理</a:t>
            </a:r>
          </a:p>
          <a:p>
            <a:r>
              <a:rPr lang="zh-CN" altLang="en-US" sz="1600" b="0">
                <a:latin typeface="宋体" panose="02010600030101010101" pitchFamily="2" charset="-122"/>
                <a:ea typeface="宋体" panose="02010600030101010101" pitchFamily="2" charset="-122"/>
                <a:cs typeface="宋体" panose="02010600030101010101" pitchFamily="2" charset="-122"/>
              </a:rPr>
              <a:t>综合网管软件系统，可提供可视化图形界面，对网络中交换设备、服务器甚至终端进行性能指标、流量、链路状态等信息的全面的监视和管理。方便管理人员操作。</a:t>
            </a:r>
          </a:p>
          <a:p>
            <a:r>
              <a:rPr lang="zh-CN" altLang="en-US" sz="1600" b="0">
                <a:latin typeface="宋体" panose="02010600030101010101" pitchFamily="2" charset="-122"/>
                <a:ea typeface="宋体" panose="02010600030101010101" pitchFamily="2" charset="-122"/>
                <a:cs typeface="宋体" panose="02010600030101010101" pitchFamily="2" charset="-122"/>
              </a:rPr>
              <a:t>网络管理员可以在网管工作站上直观地观察网络中各类设备运行状态及故障，并从中及时获取有利于管理的信息。</a:t>
            </a:r>
          </a:p>
          <a:p>
            <a:r>
              <a:rPr lang="zh-CN" altLang="en-US" sz="1600" b="0">
                <a:latin typeface="宋体" panose="02010600030101010101" pitchFamily="2" charset="-122"/>
                <a:ea typeface="宋体" panose="02010600030101010101" pitchFamily="2" charset="-122"/>
                <a:cs typeface="宋体" panose="02010600030101010101" pitchFamily="2" charset="-122"/>
              </a:rPr>
              <a:t>网管人员可通过该软件实现交换设备的简单化配置，终端的补丁升级等。</a:t>
            </a:r>
          </a:p>
        </p:txBody>
      </p:sp>
      <p:sp>
        <p:nvSpPr>
          <p:cNvPr id="5" name="文本框 4"/>
          <p:cNvSpPr txBox="1"/>
          <p:nvPr/>
        </p:nvSpPr>
        <p:spPr>
          <a:xfrm>
            <a:off x="2689225" y="3128645"/>
            <a:ext cx="9385300" cy="2306955"/>
          </a:xfrm>
          <a:prstGeom prst="rect">
            <a:avLst/>
          </a:prstGeom>
          <a:noFill/>
          <a:ln w="9525">
            <a:noFill/>
          </a:ln>
        </p:spPr>
        <p:txBody>
          <a:bodyPr wrap="square">
            <a:spAutoFit/>
          </a:bodyPr>
          <a:lstStyle/>
          <a:p>
            <a:pPr marL="266700" indent="-266700" latinLnBrk="0">
              <a:lnSpc>
                <a:spcPct val="150000"/>
              </a:lnSpc>
            </a:pPr>
            <a:r>
              <a:rPr lang="en-US" altLang="zh-CN" sz="1600" b="0">
                <a:latin typeface="Wingdings" panose="05000000000000000000" charset="0"/>
                <a:cs typeface="Wingdings" panose="05000000000000000000" charset="0"/>
              </a:rPr>
              <a:t>v </a:t>
            </a:r>
            <a:r>
              <a:rPr lang="zh-CN" altLang="en-US" sz="1600" b="0">
                <a:latin typeface="宋体" panose="02010600030101010101" pitchFamily="2" charset="-122"/>
                <a:ea typeface="宋体" panose="02010600030101010101" pitchFamily="2" charset="-122"/>
                <a:cs typeface="宋体" panose="02010600030101010101" pitchFamily="2" charset="-122"/>
              </a:rPr>
              <a:t>应用管理</a:t>
            </a:r>
          </a:p>
          <a:p>
            <a:r>
              <a:rPr lang="zh-CN" altLang="en-US" sz="1600" b="0">
                <a:latin typeface="宋体" panose="02010600030101010101" pitchFamily="2" charset="-122"/>
                <a:ea typeface="宋体" panose="02010600030101010101" pitchFamily="2" charset="-122"/>
                <a:cs typeface="宋体" panose="02010600030101010101" pitchFamily="2" charset="-122"/>
              </a:rPr>
              <a:t>网络拓扑结构合理、硬件设备状态正常、链路传输状态良好，并不代表业务系统工作正常；业务系统本身的管理需要对服务器硬件资源、服务器</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操作系统、数据库使用情况、中间件运行情况、各种服务进程、业务系统应用、业务应用安全性做出全面的分析目前</a:t>
            </a:r>
            <a:r>
              <a:rPr lang="en-US" altLang="zh-CN" sz="1600" b="0">
                <a:latin typeface="Arial" panose="020B0604020202020204" pitchFamily="34" charset="0"/>
                <a:cs typeface="Arial" panose="020B0604020202020204" pitchFamily="34" charset="0"/>
              </a:rPr>
              <a:t>, </a:t>
            </a:r>
            <a:r>
              <a:rPr lang="zh-CN" altLang="en-US" sz="1600" b="0">
                <a:latin typeface="宋体" panose="02010600030101010101" pitchFamily="2" charset="-122"/>
                <a:ea typeface="宋体" panose="02010600030101010101" pitchFamily="2" charset="-122"/>
                <a:cs typeface="宋体" panose="02010600030101010101" pitchFamily="2" charset="-122"/>
              </a:rPr>
              <a:t>运城幼师高等专科学校对服务器状况的了解还限于对服务器逐台检查</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对于服务器的系统及应用故障、资源阀值设定报警等必要应用管理平台亟需购置。</a:t>
            </a:r>
          </a:p>
        </p:txBody>
      </p:sp>
      <p:sp>
        <p:nvSpPr>
          <p:cNvPr id="6" name="文本框 5"/>
          <p:cNvSpPr txBox="1"/>
          <p:nvPr/>
        </p:nvSpPr>
        <p:spPr>
          <a:xfrm>
            <a:off x="2692400" y="5451475"/>
            <a:ext cx="8924290" cy="829945"/>
          </a:xfrm>
          <a:prstGeom prst="rect">
            <a:avLst/>
          </a:prstGeom>
          <a:noFill/>
          <a:ln w="9525">
            <a:noFill/>
          </a:ln>
        </p:spPr>
        <p:txBody>
          <a:bodyPr wrap="square">
            <a:spAutoFit/>
          </a:bodyPr>
          <a:lstStyle/>
          <a:p>
            <a:pPr marL="0" indent="304800" latinLnBrk="0">
              <a:lnSpc>
                <a:spcPct val="150000"/>
              </a:lnSpc>
            </a:pPr>
            <a:r>
              <a:rPr lang="zh-CN" altLang="en-US" sz="1600" b="0">
                <a:latin typeface="宋体" panose="02010600030101010101" pitchFamily="2" charset="-122"/>
                <a:ea typeface="宋体" panose="02010600030101010101" pitchFamily="2" charset="-122"/>
                <a:cs typeface="宋体" panose="02010600030101010101" pitchFamily="2" charset="-122"/>
              </a:rPr>
              <a:t>综合网络管理系统建议采用与网络设备同品牌的网管平台，可对网络设备以及后期服务器存储系统、各应用系统提供统一综合管理。</a:t>
            </a: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0" y="0"/>
            <a:ext cx="12192000" cy="6858000"/>
          </a:xfrm>
          <a:prstGeom prst="rect">
            <a:avLst/>
          </a:prstGeom>
          <a:solidFill>
            <a:schemeClr val="accent4">
              <a:lumMod val="50000"/>
              <a:alpha val="81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ltLang="zh-CN" sz="3200" dirty="0">
              <a:latin typeface="微软雅黑" panose="020B0503020204020204" pitchFamily="34" charset="-122"/>
              <a:ea typeface="微软雅黑" panose="020B0503020204020204" pitchFamily="34" charset="-122"/>
              <a:sym typeface="Arial" panose="020B0604020202020204" pitchFamily="34" charset="0"/>
            </a:endParaRPr>
          </a:p>
          <a:p>
            <a:pPr algn="ctr" eaLnBrk="1" fontAlgn="auto" hangingPunct="1">
              <a:spcBef>
                <a:spcPts val="0"/>
              </a:spcBef>
              <a:spcAft>
                <a:spcPts val="0"/>
              </a:spcAft>
              <a:defRPr/>
            </a:pPr>
            <a:endParaRPr lang="en-US" altLang="zh-CN" sz="3200" dirty="0">
              <a:latin typeface="微软雅黑" panose="020B0503020204020204" pitchFamily="34" charset="-122"/>
              <a:ea typeface="微软雅黑" panose="020B0503020204020204" pitchFamily="34" charset="-122"/>
              <a:sym typeface="Arial" panose="020B0604020202020204" pitchFamily="34" charset="0"/>
            </a:endParaRPr>
          </a:p>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5.</a:t>
            </a:r>
            <a:r>
              <a:rPr lang="zh-CN" altLang="en-US" sz="3200" dirty="0">
                <a:latin typeface="微软雅黑" panose="020B0503020204020204" pitchFamily="34" charset="-122"/>
                <a:ea typeface="微软雅黑" panose="020B0503020204020204" pitchFamily="34" charset="-122"/>
              </a:rPr>
              <a:t>数据中心建设</a:t>
            </a:r>
          </a:p>
        </p:txBody>
      </p:sp>
      <p:pic>
        <p:nvPicPr>
          <p:cNvPr id="5" name="图片 4"/>
          <p:cNvPicPr>
            <a:picLocks noChangeAspect="1"/>
          </p:cNvPicPr>
          <p:nvPr/>
        </p:nvPicPr>
        <p:blipFill>
          <a:blip r:embed="rId2" cstate="print">
            <a:clrChange>
              <a:clrFrom>
                <a:srgbClr val="000000"/>
              </a:clrFrom>
              <a:clrTo>
                <a:srgbClr val="000000">
                  <a:alpha val="0"/>
                </a:srgbClr>
              </a:clrTo>
            </a:clrChange>
          </a:blip>
          <a:stretch>
            <a:fillRect/>
          </a:stretch>
        </p:blipFill>
        <p:spPr>
          <a:xfrm>
            <a:off x="5863091" y="4805733"/>
            <a:ext cx="465823" cy="465822"/>
          </a:xfrm>
          <a:prstGeom prst="rect">
            <a:avLst/>
          </a:prstGeom>
          <a:effectLst>
            <a:glow rad="101600">
              <a:schemeClr val="accent5">
                <a:satMod val="175000"/>
                <a:alpha val="40000"/>
              </a:schemeClr>
            </a:glow>
          </a:effectLst>
        </p:spPr>
      </p:pic>
      <p:pic>
        <p:nvPicPr>
          <p:cNvPr id="65540"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1451" y="1776413"/>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1000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16175" cy="6858000"/>
          </a:xfrm>
          <a:prstGeom prst="rect">
            <a:avLst/>
          </a:prstGeom>
          <a:solidFill>
            <a:schemeClr val="accent4">
              <a:lumMod val="50000"/>
              <a:alpha val="81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5.</a:t>
            </a:r>
            <a:r>
              <a:rPr lang="zh-CN" altLang="en-US" sz="3200" dirty="0">
                <a:latin typeface="微软雅黑" panose="020B0503020204020204" pitchFamily="34" charset="-122"/>
                <a:ea typeface="微软雅黑" panose="020B0503020204020204" pitchFamily="34" charset="-122"/>
              </a:rPr>
              <a:t>数据中心建设</a:t>
            </a:r>
          </a:p>
        </p:txBody>
      </p:sp>
      <p:pic>
        <p:nvPicPr>
          <p:cNvPr id="66564"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5.1 </a:t>
            </a:r>
            <a:r>
              <a:rPr lang="zh-CN" altLang="en-US" sz="2800" dirty="0">
                <a:latin typeface="微软雅黑" panose="020B0503020204020204" pitchFamily="34" charset="-122"/>
                <a:ea typeface="微软雅黑" panose="020B0503020204020204" pitchFamily="34" charset="-122"/>
                <a:sym typeface="+mn-ea"/>
              </a:rPr>
              <a:t>数据中心建设思路</a:t>
            </a:r>
            <a:endParaRPr lang="zh-CN" altLang="en-US" sz="2800" b="1">
              <a:latin typeface="宋体" panose="02010600030101010101" pitchFamily="2" charset="-122"/>
              <a:cs typeface="宋体" panose="02010600030101010101" pitchFamily="2" charset="-122"/>
              <a:sym typeface="+mn-ea"/>
            </a:endParaRPr>
          </a:p>
        </p:txBody>
      </p:sp>
      <p:sp>
        <p:nvSpPr>
          <p:cNvPr id="2" name="文本框 1"/>
          <p:cNvSpPr txBox="1"/>
          <p:nvPr/>
        </p:nvSpPr>
        <p:spPr>
          <a:xfrm>
            <a:off x="2912745" y="826770"/>
            <a:ext cx="8989695" cy="398780"/>
          </a:xfrm>
          <a:prstGeom prst="rect">
            <a:avLst/>
          </a:prstGeom>
          <a:noFill/>
          <a:ln w="9525">
            <a:noFill/>
          </a:ln>
        </p:spPr>
        <p:txBody>
          <a:bodyPr wrap="square">
            <a:spAutoFit/>
          </a:bodyPr>
          <a:lstStyle/>
          <a:p>
            <a:pPr marL="0" indent="0"/>
            <a:r>
              <a:rPr lang="en-US" altLang="zh-CN" sz="2000" b="0" dirty="0">
                <a:latin typeface="宋体" panose="02010600030101010101" pitchFamily="2" charset="-122"/>
                <a:ea typeface="宋体" panose="02010600030101010101" pitchFamily="2" charset="-122"/>
                <a:cs typeface="宋体" panose="02010600030101010101" pitchFamily="2" charset="-122"/>
              </a:rPr>
              <a:t>xx</a:t>
            </a:r>
            <a:r>
              <a:rPr lang="zh-CN" altLang="en-US" sz="2000" b="0" dirty="0">
                <a:latin typeface="宋体" panose="02010600030101010101" pitchFamily="2" charset="-122"/>
                <a:ea typeface="宋体" panose="02010600030101010101" pitchFamily="2" charset="-122"/>
                <a:cs typeface="宋体" panose="02010600030101010101" pitchFamily="2" charset="-122"/>
              </a:rPr>
              <a:t>专科学校数据中心按照基于云计算的基础架构的思路建设。</a:t>
            </a:r>
          </a:p>
        </p:txBody>
      </p:sp>
      <p:sp>
        <p:nvSpPr>
          <p:cNvPr id="5" name="AutoShape 28"/>
          <p:cNvSpPr>
            <a:spLocks noChangeArrowheads="1"/>
          </p:cNvSpPr>
          <p:nvPr/>
        </p:nvSpPr>
        <p:spPr bwMode="auto">
          <a:xfrm>
            <a:off x="6064388" y="2806312"/>
            <a:ext cx="2160075" cy="215979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rgbClr val="0070C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Oval 53"/>
          <p:cNvSpPr>
            <a:spLocks noChangeArrowheads="1"/>
          </p:cNvSpPr>
          <p:nvPr/>
        </p:nvSpPr>
        <p:spPr bwMode="auto">
          <a:xfrm>
            <a:off x="6760793" y="2453798"/>
            <a:ext cx="766775" cy="767081"/>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sz="1600">
                <a:solidFill>
                  <a:schemeClr val="bg1"/>
                </a:solidFill>
                <a:latin typeface="微软雅黑" panose="020B0503020204020204" pitchFamily="34" charset="-122"/>
                <a:ea typeface="微软雅黑" panose="020B0503020204020204" pitchFamily="34" charset="-122"/>
              </a:rPr>
              <a:t>虚拟化</a:t>
            </a:r>
          </a:p>
        </p:txBody>
      </p:sp>
      <p:sp>
        <p:nvSpPr>
          <p:cNvPr id="3" name="Oval 53"/>
          <p:cNvSpPr>
            <a:spLocks noChangeArrowheads="1"/>
          </p:cNvSpPr>
          <p:nvPr/>
        </p:nvSpPr>
        <p:spPr bwMode="auto">
          <a:xfrm>
            <a:off x="5679572" y="3498453"/>
            <a:ext cx="766775" cy="767080"/>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a:solidFill>
                  <a:schemeClr val="bg1"/>
                </a:solidFill>
                <a:latin typeface="微软雅黑" panose="020B0503020204020204" pitchFamily="34" charset="-122"/>
                <a:ea typeface="微软雅黑" panose="020B0503020204020204" pitchFamily="34" charset="-122"/>
              </a:rPr>
              <a:t>节约</a:t>
            </a:r>
          </a:p>
        </p:txBody>
      </p:sp>
      <p:sp>
        <p:nvSpPr>
          <p:cNvPr id="10" name="Oval 53"/>
          <p:cNvSpPr>
            <a:spLocks noChangeArrowheads="1"/>
          </p:cNvSpPr>
          <p:nvPr/>
        </p:nvSpPr>
        <p:spPr bwMode="auto">
          <a:xfrm>
            <a:off x="6759813" y="4552155"/>
            <a:ext cx="766775" cy="767081"/>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a:solidFill>
                  <a:schemeClr val="bg1"/>
                </a:solidFill>
                <a:latin typeface="微软雅黑" panose="020B0503020204020204" pitchFamily="34" charset="-122"/>
                <a:ea typeface="微软雅黑" panose="020B0503020204020204" pitchFamily="34" charset="-122"/>
              </a:rPr>
              <a:t>绿色</a:t>
            </a:r>
          </a:p>
        </p:txBody>
      </p:sp>
      <p:sp>
        <p:nvSpPr>
          <p:cNvPr id="11" name="Oval 53"/>
          <p:cNvSpPr>
            <a:spLocks noChangeArrowheads="1"/>
          </p:cNvSpPr>
          <p:nvPr/>
        </p:nvSpPr>
        <p:spPr bwMode="auto">
          <a:xfrm>
            <a:off x="7807583" y="3489087"/>
            <a:ext cx="766775" cy="767080"/>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sz="1600">
                <a:solidFill>
                  <a:schemeClr val="bg1"/>
                </a:solidFill>
                <a:latin typeface="微软雅黑" panose="020B0503020204020204" pitchFamily="34" charset="-122"/>
                <a:ea typeface="微软雅黑" panose="020B0503020204020204" pitchFamily="34" charset="-122"/>
              </a:rPr>
              <a:t>智能</a:t>
            </a:r>
          </a:p>
        </p:txBody>
      </p:sp>
      <p:sp>
        <p:nvSpPr>
          <p:cNvPr id="12" name="Line 548"/>
          <p:cNvSpPr>
            <a:spLocks noChangeShapeType="1"/>
          </p:cNvSpPr>
          <p:nvPr/>
        </p:nvSpPr>
        <p:spPr bwMode="auto">
          <a:xfrm flipH="1">
            <a:off x="7514496" y="5678497"/>
            <a:ext cx="183618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Line 548"/>
          <p:cNvSpPr>
            <a:spLocks noChangeShapeType="1"/>
          </p:cNvSpPr>
          <p:nvPr/>
        </p:nvSpPr>
        <p:spPr bwMode="auto">
          <a:xfrm flipH="1">
            <a:off x="8526868" y="3561168"/>
            <a:ext cx="183618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Line 548"/>
          <p:cNvSpPr>
            <a:spLocks noChangeShapeType="1"/>
          </p:cNvSpPr>
          <p:nvPr/>
        </p:nvSpPr>
        <p:spPr bwMode="auto">
          <a:xfrm>
            <a:off x="4637802" y="2837268"/>
            <a:ext cx="1727822"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Rectangle 42"/>
          <p:cNvSpPr>
            <a:spLocks noChangeArrowheads="1"/>
          </p:cNvSpPr>
          <p:nvPr/>
        </p:nvSpPr>
        <p:spPr bwMode="auto">
          <a:xfrm>
            <a:off x="4673361" y="2275532"/>
            <a:ext cx="183618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消除异构化系统之间障碍</a:t>
            </a:r>
          </a:p>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快速动态部署资源和服务</a:t>
            </a:r>
          </a:p>
        </p:txBody>
      </p:sp>
      <p:sp>
        <p:nvSpPr>
          <p:cNvPr id="18" name="Rectangle 46"/>
          <p:cNvSpPr>
            <a:spLocks noChangeArrowheads="1"/>
          </p:cNvSpPr>
          <p:nvPr/>
        </p:nvSpPr>
        <p:spPr bwMode="auto">
          <a:xfrm>
            <a:off x="7513320" y="4826635"/>
            <a:ext cx="2764155" cy="76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虚拟化技术与绿色科技结合，降低能耗</a:t>
            </a:r>
          </a:p>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先进、高效、智能的系统散热方案</a:t>
            </a:r>
          </a:p>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智能化的环境控制和能效管理系统</a:t>
            </a:r>
          </a:p>
        </p:txBody>
      </p:sp>
      <p:sp>
        <p:nvSpPr>
          <p:cNvPr id="19" name="Rectangle 47"/>
          <p:cNvSpPr>
            <a:spLocks noChangeArrowheads="1"/>
          </p:cNvSpPr>
          <p:nvPr/>
        </p:nvSpPr>
        <p:spPr bwMode="auto">
          <a:xfrm>
            <a:off x="8481695" y="2804160"/>
            <a:ext cx="2910840" cy="76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云计算平台对资源的独立，兼容各类应用平台</a:t>
            </a:r>
          </a:p>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计算，存储，网络资源的智能化统一管理</a:t>
            </a:r>
          </a:p>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面向业务的资源的定制化部署</a:t>
            </a:r>
          </a:p>
        </p:txBody>
      </p:sp>
      <p:sp>
        <p:nvSpPr>
          <p:cNvPr id="21" name="Line 548"/>
          <p:cNvSpPr>
            <a:spLocks noChangeShapeType="1"/>
          </p:cNvSpPr>
          <p:nvPr/>
        </p:nvSpPr>
        <p:spPr bwMode="auto">
          <a:xfrm>
            <a:off x="3957898" y="4491047"/>
            <a:ext cx="172901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Rectangle 51"/>
          <p:cNvSpPr>
            <a:spLocks noChangeArrowheads="1"/>
          </p:cNvSpPr>
          <p:nvPr/>
        </p:nvSpPr>
        <p:spPr bwMode="auto">
          <a:xfrm>
            <a:off x="3046730" y="3612515"/>
            <a:ext cx="2640330" cy="76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虚拟化提高资源利用率，</a:t>
            </a:r>
          </a:p>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简化管理维度，节省维护成本</a:t>
            </a:r>
          </a:p>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支持异构资源兼容，实现业务的平滑升级</a:t>
            </a:r>
          </a:p>
        </p:txBody>
      </p:sp>
      <p:grpSp>
        <p:nvGrpSpPr>
          <p:cNvPr id="36" name="Group 99"/>
          <p:cNvGrpSpPr/>
          <p:nvPr/>
        </p:nvGrpSpPr>
        <p:grpSpPr bwMode="auto">
          <a:xfrm>
            <a:off x="6241814" y="3075394"/>
            <a:ext cx="1767118" cy="1774031"/>
            <a:chOff x="3840" y="1570"/>
            <a:chExt cx="1770" cy="1776"/>
          </a:xfrm>
        </p:grpSpPr>
        <p:grpSp>
          <p:nvGrpSpPr>
            <p:cNvPr id="37" name="组合 54"/>
            <p:cNvGrpSpPr/>
            <p:nvPr/>
          </p:nvGrpSpPr>
          <p:grpSpPr bwMode="auto">
            <a:xfrm>
              <a:off x="4334" y="1994"/>
              <a:ext cx="776" cy="776"/>
              <a:chOff x="4619504" y="2380975"/>
              <a:chExt cx="3138274" cy="3138274"/>
            </a:xfrm>
          </p:grpSpPr>
          <p:grpSp>
            <p:nvGrpSpPr>
              <p:cNvPr id="46" name="椭圆 56"/>
              <p:cNvGrpSpPr/>
              <p:nvPr/>
            </p:nvGrpSpPr>
            <p:grpSpPr bwMode="auto">
              <a:xfrm>
                <a:off x="4603676" y="2372160"/>
                <a:ext cx="3169927" cy="3155901"/>
                <a:chOff x="5407152" y="2743200"/>
                <a:chExt cx="1377696" cy="1371600"/>
              </a:xfrm>
            </p:grpSpPr>
            <p:pic>
              <p:nvPicPr>
                <p:cNvPr id="48" name="椭圆 56"/>
                <p:cNvPicPr>
                  <a:picLocks noChangeArrowheads="1"/>
                </p:cNvPicPr>
                <p:nvPr/>
              </p:nvPicPr>
              <p:blipFill>
                <a:blip r:embed="rId3" cstate="screen"/>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8"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4" name="Freeform 15"/>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ln>
            </p:spPr>
            <p:txBody>
              <a:bodyPr/>
              <a:lstStyle/>
              <a:p>
                <a:pP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9" name="组合 54"/>
            <p:cNvGrpSpPr/>
            <p:nvPr/>
          </p:nvGrpSpPr>
          <p:grpSpPr bwMode="auto">
            <a:xfrm>
              <a:off x="4289" y="1949"/>
              <a:ext cx="866" cy="866"/>
              <a:chOff x="4619504" y="2380975"/>
              <a:chExt cx="3138274" cy="3138274"/>
            </a:xfrm>
          </p:grpSpPr>
          <p:grpSp>
            <p:nvGrpSpPr>
              <p:cNvPr id="40" name="椭圆 56"/>
              <p:cNvGrpSpPr/>
              <p:nvPr/>
            </p:nvGrpSpPr>
            <p:grpSpPr bwMode="auto">
              <a:xfrm>
                <a:off x="4603676" y="2372160"/>
                <a:ext cx="3169927" cy="3155901"/>
                <a:chOff x="5407152" y="2743200"/>
                <a:chExt cx="1377696" cy="1371600"/>
              </a:xfrm>
            </p:grpSpPr>
            <p:pic>
              <p:nvPicPr>
                <p:cNvPr id="42" name="椭圆 56"/>
                <p:cNvPicPr>
                  <a:picLocks noChangeArrowheads="1"/>
                </p:cNvPicPr>
                <p:nvPr/>
              </p:nvPicPr>
              <p:blipFill>
                <a:blip r:embed="rId4" cstate="screen"/>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1"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49" presetClass="entr" presetSubtype="0" decel="10000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 calcmode="lin" valueType="num">
                                      <p:cBhvr>
                                        <p:cTn id="26" dur="500" fill="hold"/>
                                        <p:tgtEl>
                                          <p:spTgt spid="36"/>
                                        </p:tgtEl>
                                        <p:attrNameLst>
                                          <p:attrName>style.rotation</p:attrName>
                                        </p:attrNameLst>
                                      </p:cBhvr>
                                      <p:tavLst>
                                        <p:tav tm="0">
                                          <p:val>
                                            <p:fltVal val="360"/>
                                          </p:val>
                                        </p:tav>
                                        <p:tav tm="100000">
                                          <p:val>
                                            <p:fltVal val="0"/>
                                          </p:val>
                                        </p:tav>
                                      </p:tavLst>
                                    </p:anim>
                                    <p:animEffect transition="in" filter="fade">
                                      <p:cBhvr>
                                        <p:cTn id="27" dur="500"/>
                                        <p:tgtEl>
                                          <p:spTgt spid="36"/>
                                        </p:tgtEl>
                                      </p:cBhvr>
                                    </p:animEffect>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par>
                          <p:cTn id="40" fill="hold">
                            <p:stCondLst>
                              <p:cond delay="4000"/>
                            </p:stCondLst>
                            <p:childTnLst>
                              <p:par>
                                <p:cTn id="41" presetID="14" presetClass="entr" presetSubtype="1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randombar(horizontal)">
                                      <p:cBhvr>
                                        <p:cTn id="43" dur="500"/>
                                        <p:tgtEl>
                                          <p:spTgt spid="3"/>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0-#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0-#ppt_w/2"/>
                                          </p:val>
                                        </p:tav>
                                        <p:tav tm="100000">
                                          <p:val>
                                            <p:strVal val="#ppt_x"/>
                                          </p:val>
                                        </p:tav>
                                      </p:tavLst>
                                    </p:anim>
                                    <p:anim calcmode="lin" valueType="num">
                                      <p:cBhvr additive="base">
                                        <p:cTn id="61" dur="500" fill="hold"/>
                                        <p:tgtEl>
                                          <p:spTgt spid="22"/>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 presetClass="entr" presetSubtype="2"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1+#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1+#ppt_w/2"/>
                                          </p:val>
                                        </p:tav>
                                        <p:tav tm="100000">
                                          <p:val>
                                            <p:strVal val="#ppt_x"/>
                                          </p:val>
                                        </p:tav>
                                      </p:tavLst>
                                    </p:anim>
                                    <p:anim calcmode="lin" valueType="num">
                                      <p:cBhvr additive="base">
                                        <p:cTn id="70" dur="500" fill="hold"/>
                                        <p:tgtEl>
                                          <p:spTgt spid="19"/>
                                        </p:tgtEl>
                                        <p:attrNameLst>
                                          <p:attrName>ppt_y</p:attrName>
                                        </p:attrNameLst>
                                      </p:cBhvr>
                                      <p:tavLst>
                                        <p:tav tm="0">
                                          <p:val>
                                            <p:strVal val="#ppt_y"/>
                                          </p:val>
                                        </p:tav>
                                        <p:tav tm="100000">
                                          <p:val>
                                            <p:strVal val="#ppt_y"/>
                                          </p:val>
                                        </p:tav>
                                      </p:tavLst>
                                    </p:anim>
                                  </p:childTnLst>
                                </p:cTn>
                              </p:par>
                            </p:childTnLst>
                          </p:cTn>
                        </p:par>
                        <p:par>
                          <p:cTn id="71" fill="hold">
                            <p:stCondLst>
                              <p:cond delay="6000"/>
                            </p:stCondLst>
                            <p:childTnLst>
                              <p:par>
                                <p:cTn id="72" presetID="2" presetClass="entr" presetSubtype="2"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1+#ppt_w/2"/>
                                          </p:val>
                                        </p:tav>
                                        <p:tav tm="100000">
                                          <p:val>
                                            <p:strVal val="#ppt_x"/>
                                          </p:val>
                                        </p:tav>
                                      </p:tavLst>
                                    </p:anim>
                                    <p:anim calcmode="lin" valueType="num">
                                      <p:cBhvr additive="base">
                                        <p:cTn id="75" dur="500" fill="hold"/>
                                        <p:tgtEl>
                                          <p:spTgt spid="12"/>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1+#ppt_w/2"/>
                                          </p:val>
                                        </p:tav>
                                        <p:tav tm="100000">
                                          <p:val>
                                            <p:strVal val="#ppt_x"/>
                                          </p:val>
                                        </p:tav>
                                      </p:tavLst>
                                    </p:anim>
                                    <p:anim calcmode="lin" valueType="num">
                                      <p:cBhvr additive="base">
                                        <p:cTn id="7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14" grpId="0" bldLvl="0" animBg="1"/>
      <p:bldP spid="15" grpId="0" bldLvl="0" animBg="1"/>
      <p:bldP spid="16" grpId="0" bldLvl="0" animBg="1"/>
      <p:bldP spid="18" grpId="0" bldLvl="0" animBg="1"/>
      <p:bldP spid="19" grpId="0" bldLvl="0" animBg="1"/>
      <p:bldP spid="21" grpId="0" bldLvl="0" animBg="1"/>
      <p:bldP spid="2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16175" cy="6858000"/>
          </a:xfrm>
          <a:prstGeom prst="rect">
            <a:avLst/>
          </a:prstGeom>
          <a:solidFill>
            <a:schemeClr val="accent4">
              <a:lumMod val="50000"/>
              <a:alpha val="81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5.</a:t>
            </a:r>
            <a:r>
              <a:rPr lang="zh-CN" altLang="en-US" sz="3200" dirty="0">
                <a:latin typeface="微软雅黑" panose="020B0503020204020204" pitchFamily="34" charset="-122"/>
                <a:ea typeface="微软雅黑" panose="020B0503020204020204" pitchFamily="34" charset="-122"/>
              </a:rPr>
              <a:t>数据中心建设</a:t>
            </a:r>
          </a:p>
        </p:txBody>
      </p:sp>
      <p:pic>
        <p:nvPicPr>
          <p:cNvPr id="66564"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646049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5.2 </a:t>
            </a:r>
            <a:r>
              <a:rPr lang="zh-CN" altLang="en-US" sz="2800" dirty="0">
                <a:latin typeface="微软雅黑" panose="020B0503020204020204" pitchFamily="34" charset="-122"/>
                <a:ea typeface="微软雅黑" panose="020B0503020204020204" pitchFamily="34" charset="-122"/>
                <a:sym typeface="+mn-ea"/>
              </a:rPr>
              <a:t>数据中心信息化发发展轨迹</a:t>
            </a:r>
            <a:endParaRPr lang="zh-CN" altLang="en-US" sz="2800" b="1">
              <a:latin typeface="宋体" panose="02010600030101010101" pitchFamily="2" charset="-122"/>
              <a:cs typeface="宋体" panose="02010600030101010101" pitchFamily="2" charset="-122"/>
              <a:sym typeface="+mn-ea"/>
            </a:endParaRPr>
          </a:p>
        </p:txBody>
      </p:sp>
      <p:pic>
        <p:nvPicPr>
          <p:cNvPr id="101" name="图片 100"/>
          <p:cNvPicPr/>
          <p:nvPr/>
        </p:nvPicPr>
        <p:blipFill>
          <a:blip r:embed="rId3" cstate="print"/>
          <a:stretch>
            <a:fillRect/>
          </a:stretch>
        </p:blipFill>
        <p:spPr>
          <a:xfrm>
            <a:off x="3318510" y="1871980"/>
            <a:ext cx="8071485" cy="4986020"/>
          </a:xfrm>
          <a:prstGeom prst="rect">
            <a:avLst/>
          </a:prstGeom>
          <a:noFill/>
          <a:ln w="9525">
            <a:noFill/>
          </a:ln>
        </p:spPr>
      </p:pic>
      <p:sp>
        <p:nvSpPr>
          <p:cNvPr id="2" name="文本框 1"/>
          <p:cNvSpPr txBox="1"/>
          <p:nvPr/>
        </p:nvSpPr>
        <p:spPr>
          <a:xfrm>
            <a:off x="2623185" y="589280"/>
            <a:ext cx="9462770" cy="1198880"/>
          </a:xfrm>
          <a:prstGeom prst="rect">
            <a:avLst/>
          </a:prstGeom>
          <a:noFill/>
          <a:ln w="9525">
            <a:noFill/>
          </a:ln>
        </p:spPr>
        <p:txBody>
          <a:bodyPr wrap="square">
            <a:spAutoFit/>
          </a:bodyPr>
          <a:lstStyle/>
          <a:p>
            <a:pPr marL="0" indent="0" latinLnBrk="0">
              <a:lnSpc>
                <a:spcPct val="150000"/>
              </a:lnSpc>
            </a:pPr>
            <a:r>
              <a:rPr lang="en-US" altLang="zh-CN" sz="1600" b="0">
                <a:latin typeface="宋体" panose="02010600030101010101" pitchFamily="2" charset="-122"/>
                <a:ea typeface="宋体" panose="02010600030101010101" pitchFamily="2" charset="-122"/>
                <a:cs typeface="宋体" panose="02010600030101010101" pitchFamily="2" charset="-122"/>
              </a:rPr>
              <a:t>    </a:t>
            </a:r>
            <a:r>
              <a:rPr lang="zh-CN" altLang="en-US" sz="1600" b="0">
                <a:latin typeface="宋体" panose="02010600030101010101" pitchFamily="2" charset="-122"/>
                <a:ea typeface="宋体" panose="02010600030101010101" pitchFamily="2" charset="-122"/>
                <a:cs typeface="宋体" panose="02010600030101010101" pitchFamily="2" charset="-122"/>
              </a:rPr>
              <a:t>高校信息化建设目前的发展主题是虚拟化，实现应用、数据与</a:t>
            </a:r>
            <a:r>
              <a:rPr lang="en-US" altLang="zh-CN" sz="1600" b="0">
                <a:latin typeface="宋体" panose="02010600030101010101" pitchFamily="2" charset="-122"/>
                <a:ea typeface="宋体" panose="02010600030101010101" pitchFamily="2" charset="-122"/>
                <a:cs typeface="宋体" panose="02010600030101010101" pitchFamily="2" charset="-122"/>
              </a:rPr>
              <a:t>IT</a:t>
            </a:r>
            <a:r>
              <a:rPr lang="zh-CN" altLang="en-US" sz="1600" b="0">
                <a:latin typeface="宋体" panose="02010600030101010101" pitchFamily="2" charset="-122"/>
                <a:ea typeface="宋体" panose="02010600030101010101" pitchFamily="2" charset="-122"/>
                <a:cs typeface="宋体" panose="02010600030101010101" pitchFamily="2" charset="-122"/>
              </a:rPr>
              <a:t>资源的整合与优化实现不同院系，业务部门之间的信息系统共享，打破信息孤岛，实现数据集中，简化操作环境。它将真正的促进高校实现向研究型、综合型和创新型一流大学的转变。</a:t>
            </a: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0" y="0"/>
            <a:ext cx="12192000" cy="6858000"/>
          </a:xfrm>
          <a:prstGeom prst="rect">
            <a:avLst/>
          </a:prstGeom>
          <a:solidFill>
            <a:srgbClr val="FF660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ltLang="zh-CN"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ctr" eaLnBrk="1" fontAlgn="auto" hangingPunct="1">
              <a:spcBef>
                <a:spcPts val="0"/>
              </a:spcBef>
              <a:spcAft>
                <a:spcPts val="0"/>
              </a:spcAft>
              <a:defRPr/>
            </a:pPr>
            <a:endParaRPr lang="en-US" altLang="zh-CN"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ctr" eaLnBrk="1" fontAlgn="auto" hangingPunct="1">
              <a:spcBef>
                <a:spcPts val="0"/>
              </a:spcBef>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32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概述</a:t>
            </a:r>
            <a:endParaRPr lang="zh-CN" altLang="en-US" sz="32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cstate="print">
            <a:clrChange>
              <a:clrFrom>
                <a:srgbClr val="000000"/>
              </a:clrFrom>
              <a:clrTo>
                <a:srgbClr val="000000">
                  <a:alpha val="0"/>
                </a:srgbClr>
              </a:clrTo>
            </a:clrChange>
          </a:blip>
          <a:stretch>
            <a:fillRect/>
          </a:stretch>
        </p:blipFill>
        <p:spPr>
          <a:xfrm>
            <a:off x="5863091" y="4805733"/>
            <a:ext cx="465823" cy="465822"/>
          </a:xfrm>
          <a:prstGeom prst="rect">
            <a:avLst/>
          </a:prstGeom>
          <a:effectLst>
            <a:glow rad="101600">
              <a:schemeClr val="accent5">
                <a:satMod val="175000"/>
                <a:alpha val="40000"/>
              </a:schemeClr>
            </a:glow>
          </a:effectLst>
        </p:spPr>
      </p:pic>
      <p:pic>
        <p:nvPicPr>
          <p:cNvPr id="53252"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1451" y="1757363"/>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1000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16175" cy="6858000"/>
          </a:xfrm>
          <a:prstGeom prst="rect">
            <a:avLst/>
          </a:prstGeom>
          <a:solidFill>
            <a:schemeClr val="accent4">
              <a:lumMod val="50000"/>
              <a:alpha val="81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5.</a:t>
            </a:r>
            <a:r>
              <a:rPr lang="zh-CN" altLang="en-US" sz="3200" dirty="0">
                <a:latin typeface="微软雅黑" panose="020B0503020204020204" pitchFamily="34" charset="-122"/>
                <a:ea typeface="微软雅黑" panose="020B0503020204020204" pitchFamily="34" charset="-122"/>
              </a:rPr>
              <a:t>数据中心建设</a:t>
            </a:r>
          </a:p>
        </p:txBody>
      </p:sp>
      <p:pic>
        <p:nvPicPr>
          <p:cNvPr id="66564"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5.3 </a:t>
            </a:r>
            <a:r>
              <a:rPr lang="zh-CN" altLang="en-US" sz="2800" dirty="0">
                <a:latin typeface="微软雅黑" panose="020B0503020204020204" pitchFamily="34" charset="-122"/>
                <a:ea typeface="微软雅黑" panose="020B0503020204020204" pitchFamily="34" charset="-122"/>
                <a:sym typeface="+mn-ea"/>
              </a:rPr>
              <a:t>云算中心系统拓扑</a:t>
            </a:r>
            <a:endParaRPr lang="zh-CN" altLang="en-US" sz="2800" b="1">
              <a:latin typeface="宋体" panose="02010600030101010101" pitchFamily="2" charset="-122"/>
              <a:cs typeface="宋体" panose="02010600030101010101" pitchFamily="2" charset="-122"/>
              <a:sym typeface="+mn-ea"/>
            </a:endParaRPr>
          </a:p>
        </p:txBody>
      </p:sp>
      <p:pic>
        <p:nvPicPr>
          <p:cNvPr id="2" name="图片 1"/>
          <p:cNvPicPr/>
          <p:nvPr/>
        </p:nvPicPr>
        <p:blipFill>
          <a:blip r:embed="rId3" cstate="print"/>
          <a:stretch>
            <a:fillRect/>
          </a:stretch>
        </p:blipFill>
        <p:spPr>
          <a:xfrm>
            <a:off x="3580130" y="1035685"/>
            <a:ext cx="7416165" cy="5000625"/>
          </a:xfrm>
          <a:prstGeom prst="rect">
            <a:avLst/>
          </a:prstGeom>
          <a:noFill/>
          <a:ln w="9525">
            <a:noFill/>
          </a:ln>
        </p:spPr>
      </p:pic>
      <p:sp>
        <p:nvSpPr>
          <p:cNvPr id="101" name="文本框 100"/>
          <p:cNvSpPr txBox="1"/>
          <p:nvPr/>
        </p:nvSpPr>
        <p:spPr>
          <a:xfrm>
            <a:off x="2701290" y="5259705"/>
            <a:ext cx="7014845" cy="252730"/>
          </a:xfrm>
          <a:prstGeom prst="rect">
            <a:avLst/>
          </a:prstGeom>
          <a:noFill/>
          <a:ln w="9525">
            <a:noFill/>
          </a:ln>
        </p:spPr>
        <p:txBody>
          <a:bodyPr wrap="square">
            <a:spAutoFit/>
          </a:bodyPr>
          <a:lstStyle/>
          <a:p>
            <a:pPr marL="0" indent="0"/>
            <a:r>
              <a:rPr lang="en-US" altLang="zh-CN" sz="1050" b="0">
                <a:latin typeface="Times New Roman" panose="02020603050405020304" pitchFamily="18" charset="0"/>
                <a:cs typeface="Times New Roman" panose="02020603050405020304" pitchFamily="18" charset="0"/>
              </a:rPr>
              <a:t> </a:t>
            </a:r>
            <a:endParaRPr lang="zh-CN" altLang="en-US"/>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16175" cy="6858000"/>
          </a:xfrm>
          <a:prstGeom prst="rect">
            <a:avLst/>
          </a:prstGeom>
          <a:solidFill>
            <a:schemeClr val="accent4">
              <a:lumMod val="50000"/>
              <a:alpha val="81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5.</a:t>
            </a:r>
            <a:r>
              <a:rPr lang="zh-CN" altLang="en-US" sz="3200" dirty="0">
                <a:latin typeface="微软雅黑" panose="020B0503020204020204" pitchFamily="34" charset="-122"/>
                <a:ea typeface="微软雅黑" panose="020B0503020204020204" pitchFamily="34" charset="-122"/>
              </a:rPr>
              <a:t>数据中心建设</a:t>
            </a:r>
          </a:p>
        </p:txBody>
      </p:sp>
      <p:pic>
        <p:nvPicPr>
          <p:cNvPr id="66564"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5.4 </a:t>
            </a:r>
            <a:r>
              <a:rPr lang="zh-CN" altLang="en-US" sz="2800" dirty="0">
                <a:latin typeface="微软雅黑" panose="020B0503020204020204" pitchFamily="34" charset="-122"/>
                <a:ea typeface="微软雅黑" panose="020B0503020204020204" pitchFamily="34" charset="-122"/>
                <a:sym typeface="+mn-ea"/>
              </a:rPr>
              <a:t>云算中心平台建设</a:t>
            </a:r>
            <a:endParaRPr lang="zh-CN" altLang="en-US" sz="2800" b="1">
              <a:latin typeface="宋体" panose="02010600030101010101" pitchFamily="2" charset="-122"/>
              <a:cs typeface="宋体" panose="02010600030101010101" pitchFamily="2" charset="-122"/>
              <a:sym typeface="+mn-ea"/>
            </a:endParaRPr>
          </a:p>
        </p:txBody>
      </p:sp>
      <p:pic>
        <p:nvPicPr>
          <p:cNvPr id="3" name="图片 2"/>
          <p:cNvPicPr/>
          <p:nvPr/>
        </p:nvPicPr>
        <p:blipFill>
          <a:blip r:embed="rId3" cstate="print"/>
          <a:stretch>
            <a:fillRect/>
          </a:stretch>
        </p:blipFill>
        <p:spPr>
          <a:xfrm>
            <a:off x="3396615" y="1275715"/>
            <a:ext cx="7929880" cy="4366260"/>
          </a:xfrm>
          <a:prstGeom prst="rect">
            <a:avLst/>
          </a:prstGeom>
          <a:noFill/>
          <a:ln w="9525">
            <a:noFill/>
          </a:ln>
        </p:spPr>
      </p:pic>
      <p:sp>
        <p:nvSpPr>
          <p:cNvPr id="104" name="文本框 103"/>
          <p:cNvSpPr txBox="1"/>
          <p:nvPr/>
        </p:nvSpPr>
        <p:spPr>
          <a:xfrm>
            <a:off x="3396615" y="4408805"/>
            <a:ext cx="7995285" cy="252730"/>
          </a:xfrm>
          <a:prstGeom prst="rect">
            <a:avLst/>
          </a:prstGeom>
          <a:noFill/>
          <a:ln w="9525">
            <a:noFill/>
          </a:ln>
        </p:spPr>
        <p:txBody>
          <a:bodyPr wrap="square">
            <a:spAutoFit/>
          </a:bodyPr>
          <a:lstStyle/>
          <a:p>
            <a:pPr marL="0" indent="0"/>
            <a:r>
              <a:rPr lang="en-US" altLang="zh-CN" sz="1050" b="0">
                <a:latin typeface="Times New Roman" panose="02020603050405020304" pitchFamily="18" charset="0"/>
                <a:cs typeface="Times New Roman" panose="02020603050405020304" pitchFamily="18" charset="0"/>
              </a:rPr>
              <a:t> </a:t>
            </a:r>
            <a:endParaRPr lang="zh-CN" altLang="en-US"/>
          </a:p>
        </p:txBody>
      </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16175" cy="6858000"/>
          </a:xfrm>
          <a:prstGeom prst="rect">
            <a:avLst/>
          </a:prstGeom>
          <a:solidFill>
            <a:schemeClr val="accent4">
              <a:lumMod val="50000"/>
              <a:alpha val="81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5.</a:t>
            </a:r>
            <a:r>
              <a:rPr lang="zh-CN" altLang="en-US" sz="3200" dirty="0">
                <a:latin typeface="微软雅黑" panose="020B0503020204020204" pitchFamily="34" charset="-122"/>
                <a:ea typeface="微软雅黑" panose="020B0503020204020204" pitchFamily="34" charset="-122"/>
              </a:rPr>
              <a:t>数据中心建设</a:t>
            </a:r>
          </a:p>
        </p:txBody>
      </p:sp>
      <p:pic>
        <p:nvPicPr>
          <p:cNvPr id="66564"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590296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5.5 </a:t>
            </a:r>
            <a:r>
              <a:rPr lang="zh-CN" altLang="en-US" sz="2800" b="1">
                <a:latin typeface="宋体" panose="02010600030101010101" pitchFamily="2" charset="-122"/>
                <a:ea typeface="宋体" panose="02010600030101010101" pitchFamily="2" charset="-122"/>
                <a:cs typeface="宋体" panose="02010600030101010101" pitchFamily="2" charset="-122"/>
              </a:rPr>
              <a:t>云</a:t>
            </a:r>
            <a:r>
              <a:rPr lang="zh-CN" altLang="en-US" sz="2800" dirty="0">
                <a:latin typeface="微软雅黑" panose="020B0503020204020204" pitchFamily="34" charset="-122"/>
                <a:ea typeface="微软雅黑" panose="020B0503020204020204" pitchFamily="34" charset="-122"/>
                <a:sym typeface="+mn-ea"/>
              </a:rPr>
              <a:t>算中心云存储系统建设</a:t>
            </a:r>
            <a:endParaRPr lang="zh-CN" altLang="en-US" sz="2800" b="1">
              <a:latin typeface="宋体" panose="02010600030101010101" pitchFamily="2" charset="-122"/>
              <a:cs typeface="宋体" panose="02010600030101010101" pitchFamily="2" charset="-122"/>
              <a:sym typeface="+mn-ea"/>
            </a:endParaRPr>
          </a:p>
        </p:txBody>
      </p:sp>
      <p:sp>
        <p:nvSpPr>
          <p:cNvPr id="104" name="文本框 103"/>
          <p:cNvSpPr txBox="1"/>
          <p:nvPr/>
        </p:nvSpPr>
        <p:spPr>
          <a:xfrm>
            <a:off x="2622550" y="857885"/>
            <a:ext cx="9337040" cy="4939814"/>
          </a:xfrm>
          <a:prstGeom prst="rect">
            <a:avLst/>
          </a:prstGeom>
          <a:noFill/>
          <a:ln w="9525">
            <a:noFill/>
          </a:ln>
        </p:spPr>
        <p:txBody>
          <a:bodyPr wrap="square">
            <a:spAutoFit/>
          </a:bodyPr>
          <a:lstStyle/>
          <a:p>
            <a:pPr marL="0" indent="304800" latinLnBrk="0">
              <a:lnSpc>
                <a:spcPct val="150000"/>
              </a:lnSpc>
            </a:pPr>
            <a:r>
              <a:rPr lang="en-US" altLang="zh-CN" sz="1800" b="0" dirty="0">
                <a:latin typeface="+mn-ea"/>
                <a:ea typeface="+mn-ea"/>
                <a:cs typeface="宋体" panose="02010600030101010101" pitchFamily="2" charset="-122"/>
              </a:rPr>
              <a:t> xxx</a:t>
            </a:r>
            <a:r>
              <a:rPr lang="zh-CN" altLang="en-US" sz="1800" b="0" dirty="0">
                <a:latin typeface="+mn-ea"/>
                <a:ea typeface="+mn-ea"/>
                <a:cs typeface="宋体" panose="02010600030101010101" pitchFamily="2" charset="-122"/>
              </a:rPr>
              <a:t>专科学校云计算中心内规划有多套业务系统，各业务系统之间相互独立并逻辑上隔离，每套业务系统都需要独立存储空间。按照传统的建设思路，每套业务系统都需要配置一套独立的存储设备，这样的方案结构比较清晰，而且各业务系统也彼此独立。但它带来了更大的维护工作量，更大的建设成本，也更容易造成存储资源的浪费，造成资源配置的不平衡。</a:t>
            </a:r>
          </a:p>
          <a:p>
            <a:pPr marL="0" indent="304800" latinLnBrk="0">
              <a:lnSpc>
                <a:spcPct val="150000"/>
              </a:lnSpc>
            </a:pPr>
            <a:r>
              <a:rPr lang="zh-CN" altLang="en-US" sz="1800" dirty="0">
                <a:latin typeface="+mn-ea"/>
                <a:ea typeface="+mn-ea"/>
                <a:cs typeface="宋体" panose="02010600030101010101" pitchFamily="2" charset="-122"/>
                <a:sym typeface="+mn-ea"/>
              </a:rPr>
              <a:t> 随着存储技术的不断演进和发展，存储区域网（</a:t>
            </a:r>
            <a:r>
              <a:rPr lang="en-US" altLang="zh-CN" sz="1800" dirty="0">
                <a:latin typeface="+mn-ea"/>
                <a:ea typeface="+mn-ea"/>
                <a:cs typeface="宋体" panose="02010600030101010101" pitchFamily="2" charset="-122"/>
                <a:sym typeface="+mn-ea"/>
              </a:rPr>
              <a:t>SAN</a:t>
            </a:r>
            <a:r>
              <a:rPr lang="zh-CN" altLang="en-US" sz="1800" dirty="0">
                <a:latin typeface="+mn-ea"/>
                <a:ea typeface="+mn-ea"/>
                <a:cs typeface="宋体" panose="02010600030101010101" pitchFamily="2" charset="-122"/>
                <a:sym typeface="+mn-ea"/>
              </a:rPr>
              <a:t>）和集中存储的技术越来越多的在云计算中心被应用，这也是由云计算中心多业务系统的特点所决定的。对于</a:t>
            </a:r>
            <a:r>
              <a:rPr lang="en-US" altLang="zh-CN" sz="1800" dirty="0">
                <a:latin typeface="+mn-ea"/>
                <a:ea typeface="+mn-ea"/>
                <a:cs typeface="宋体" panose="02010600030101010101" pitchFamily="2" charset="-122"/>
                <a:sym typeface="+mn-ea"/>
              </a:rPr>
              <a:t>xxx</a:t>
            </a:r>
            <a:r>
              <a:rPr lang="zh-CN" altLang="en-US" sz="1800" dirty="0">
                <a:latin typeface="+mn-ea"/>
                <a:ea typeface="+mn-ea"/>
                <a:cs typeface="宋体" panose="02010600030101010101" pitchFamily="2" charset="-122"/>
                <a:sym typeface="+mn-ea"/>
              </a:rPr>
              <a:t>专科学校云计算中心的存储平台建设也可以采用</a:t>
            </a:r>
            <a:r>
              <a:rPr lang="en-US" altLang="zh-CN" sz="1800" dirty="0">
                <a:latin typeface="+mn-ea"/>
                <a:ea typeface="+mn-ea"/>
                <a:cs typeface="宋体" panose="02010600030101010101" pitchFamily="2" charset="-122"/>
                <a:sym typeface="+mn-ea"/>
              </a:rPr>
              <a:t>SAN</a:t>
            </a:r>
            <a:r>
              <a:rPr lang="zh-CN" altLang="en-US" sz="1600" dirty="0">
                <a:latin typeface="+mn-ea"/>
                <a:ea typeface="+mn-ea"/>
                <a:cs typeface="宋体" panose="02010600030101010101" pitchFamily="2" charset="-122"/>
                <a:sym typeface="+mn-ea"/>
              </a:rPr>
              <a:t>架构技术和集中存储的方式来实现。</a:t>
            </a:r>
          </a:p>
          <a:p>
            <a:pPr marL="0" indent="304800" latinLnBrk="0">
              <a:lnSpc>
                <a:spcPct val="150000"/>
              </a:lnSpc>
            </a:pPr>
            <a:r>
              <a:rPr lang="zh-CN" altLang="en-US" sz="1800" dirty="0">
                <a:latin typeface="+mn-ea"/>
                <a:ea typeface="+mn-ea"/>
                <a:cs typeface="宋体" panose="02010600030101010101" pitchFamily="2" charset="-122"/>
                <a:sym typeface="+mn-ea"/>
              </a:rPr>
              <a:t> 对于</a:t>
            </a:r>
            <a:r>
              <a:rPr lang="en-US" altLang="zh-CN" sz="1800" dirty="0">
                <a:latin typeface="+mn-ea"/>
                <a:ea typeface="+mn-ea"/>
                <a:cs typeface="宋体" panose="02010600030101010101" pitchFamily="2" charset="-122"/>
                <a:sym typeface="+mn-ea"/>
              </a:rPr>
              <a:t>xxx</a:t>
            </a:r>
            <a:r>
              <a:rPr lang="zh-CN" altLang="en-US" sz="1800" dirty="0">
                <a:latin typeface="+mn-ea"/>
                <a:ea typeface="+mn-ea"/>
                <a:cs typeface="宋体" panose="02010600030101010101" pitchFamily="2" charset="-122"/>
                <a:sym typeface="+mn-ea"/>
              </a:rPr>
              <a:t>专科学校云计算中心建设，我们建议摈弃原有建立独立存储的方式，由于数据中的存储系统要承接大学的繁杂的应用、为老师、学生提供网盘服务，因此高校的云计算中心的特点是要具备很高的灵活性和很高的延展性。</a:t>
            </a:r>
          </a:p>
          <a:p>
            <a:pPr marL="0" indent="304800"/>
            <a:endParaRPr lang="zh-CN" altLang="en-US" dirty="0"/>
          </a:p>
        </p:txBody>
      </p:sp>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16175" cy="6858000"/>
          </a:xfrm>
          <a:prstGeom prst="rect">
            <a:avLst/>
          </a:prstGeom>
          <a:solidFill>
            <a:schemeClr val="accent4">
              <a:lumMod val="50000"/>
              <a:alpha val="81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5.</a:t>
            </a:r>
            <a:r>
              <a:rPr lang="zh-CN" altLang="en-US" sz="3200" dirty="0">
                <a:latin typeface="微软雅黑" panose="020B0503020204020204" pitchFamily="34" charset="-122"/>
                <a:ea typeface="微软雅黑" panose="020B0503020204020204" pitchFamily="34" charset="-122"/>
              </a:rPr>
              <a:t>数据中心建设</a:t>
            </a:r>
          </a:p>
        </p:txBody>
      </p:sp>
      <p:pic>
        <p:nvPicPr>
          <p:cNvPr id="66564"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5.6 </a:t>
            </a:r>
            <a:r>
              <a:rPr lang="zh-CN" altLang="en-US" sz="2800" b="1">
                <a:latin typeface="宋体" panose="02010600030101010101" pitchFamily="2" charset="-122"/>
                <a:ea typeface="宋体" panose="02010600030101010101" pitchFamily="2" charset="-122"/>
                <a:cs typeface="宋体" panose="02010600030101010101" pitchFamily="2" charset="-122"/>
              </a:rPr>
              <a:t>云算中心灾备系统设计</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 name="文本框 103"/>
          <p:cNvSpPr txBox="1"/>
          <p:nvPr/>
        </p:nvSpPr>
        <p:spPr>
          <a:xfrm>
            <a:off x="2730500" y="803275"/>
            <a:ext cx="9067165" cy="5078313"/>
          </a:xfrm>
          <a:prstGeom prst="rect">
            <a:avLst/>
          </a:prstGeom>
          <a:noFill/>
          <a:ln w="9525">
            <a:noFill/>
          </a:ln>
        </p:spPr>
        <p:txBody>
          <a:bodyPr wrap="square">
            <a:spAutoFit/>
          </a:bodyPr>
          <a:lstStyle/>
          <a:p>
            <a:pPr marL="0" indent="304800" latinLnBrk="0">
              <a:lnSpc>
                <a:spcPct val="150000"/>
              </a:lnSpc>
            </a:pPr>
            <a:r>
              <a:rPr lang="en-US" altLang="zh-CN" sz="1800" b="0" dirty="0">
                <a:latin typeface="宋体" panose="02010600030101010101" pitchFamily="2" charset="-122"/>
                <a:ea typeface="宋体" panose="02010600030101010101" pitchFamily="2" charset="-122"/>
                <a:cs typeface="宋体" panose="02010600030101010101" pitchFamily="2" charset="-122"/>
              </a:rPr>
              <a:t> </a:t>
            </a:r>
            <a:r>
              <a:rPr lang="zh-CN" altLang="en-US" sz="1800" b="0" dirty="0">
                <a:latin typeface="宋体" panose="02010600030101010101" pitchFamily="2" charset="-122"/>
                <a:ea typeface="宋体" panose="02010600030101010101" pitchFamily="2" charset="-122"/>
                <a:cs typeface="宋体" panose="02010600030101010101" pitchFamily="2" charset="-122"/>
              </a:rPr>
              <a:t>本次</a:t>
            </a:r>
            <a:r>
              <a:rPr lang="en-US" altLang="zh-CN" sz="1800" b="0" dirty="0">
                <a:latin typeface="宋体" panose="02010600030101010101" pitchFamily="2" charset="-122"/>
                <a:ea typeface="宋体" panose="02010600030101010101" pitchFamily="2" charset="-122"/>
                <a:cs typeface="宋体" panose="02010600030101010101" pitchFamily="2" charset="-122"/>
              </a:rPr>
              <a:t>xxx</a:t>
            </a:r>
            <a:r>
              <a:rPr lang="zh-CN" altLang="en-US" sz="1800" b="0" dirty="0">
                <a:latin typeface="宋体" panose="02010600030101010101" pitchFamily="2" charset="-122"/>
                <a:ea typeface="宋体" panose="02010600030101010101" pitchFamily="2" charset="-122"/>
                <a:cs typeface="宋体" panose="02010600030101010101" pitchFamily="2" charset="-122"/>
              </a:rPr>
              <a:t>专科学校的云计算中心建设规划还包括了本地灾备中心的建设，它设置在校内的其他楼宇节点计算中心。它能预防由于自然灾害或灾难性事件对云计算中心带来的灾难性影响。由于</a:t>
            </a:r>
            <a:r>
              <a:rPr lang="en-US" altLang="zh-CN" sz="1800" b="0" dirty="0">
                <a:latin typeface="宋体" panose="02010600030101010101" pitchFamily="2" charset="-122"/>
                <a:ea typeface="宋体" panose="02010600030101010101" pitchFamily="2" charset="-122"/>
                <a:cs typeface="宋体" panose="02010600030101010101" pitchFamily="2" charset="-122"/>
              </a:rPr>
              <a:t>xxx</a:t>
            </a:r>
            <a:r>
              <a:rPr lang="zh-CN" altLang="en-US" sz="1800" b="0" dirty="0">
                <a:latin typeface="宋体" panose="02010600030101010101" pitchFamily="2" charset="-122"/>
                <a:ea typeface="宋体" panose="02010600030101010101" pitchFamily="2" charset="-122"/>
                <a:cs typeface="宋体" panose="02010600030101010101" pitchFamily="2" charset="-122"/>
              </a:rPr>
              <a:t>高等专科学校云计算中心内业务系统数量较多，其中不乏一些重要的业务系统需要不间断运行，因此需要考虑在灾备中心建立一套备用业务系统，它可以将云计算中心内关键业务系统的业务数据实时复制到灾备中心，同时灾备中心内建议配置相应的备用服务器，可以接管灾备中心的业务数据复本并恢复关键业务系统。</a:t>
            </a:r>
          </a:p>
          <a:p>
            <a:pPr marL="0" indent="304800" latinLnBrk="0">
              <a:lnSpc>
                <a:spcPct val="150000"/>
              </a:lnSpc>
            </a:pPr>
            <a:r>
              <a:rPr lang="zh-CN" altLang="en-US" sz="1800" dirty="0">
                <a:latin typeface="宋体" panose="02010600030101010101" pitchFamily="2" charset="-122"/>
                <a:cs typeface="宋体" panose="02010600030101010101" pitchFamily="2" charset="-122"/>
                <a:sym typeface="+mn-ea"/>
              </a:rPr>
              <a:t> 为了保证高效和稳定，建议使用存储复制技术实现云计算中心存储和灾备中心存储的数据同步。</a:t>
            </a:r>
            <a:endParaRPr lang="zh-CN" altLang="en-US" sz="1800" dirty="0"/>
          </a:p>
          <a:p>
            <a:pPr marL="0" indent="304800" latinLnBrk="0">
              <a:lnSpc>
                <a:spcPct val="150000"/>
              </a:lnSpc>
            </a:pPr>
            <a:r>
              <a:rPr lang="zh-CN" altLang="en-US" sz="1800" dirty="0">
                <a:latin typeface="宋体" panose="02010600030101010101" pitchFamily="2" charset="-122"/>
                <a:cs typeface="宋体" panose="02010600030101010101" pitchFamily="2" charset="-122"/>
                <a:sym typeface="+mn-ea"/>
              </a:rPr>
              <a:t> 灾备中心和云计算中心，只要</a:t>
            </a:r>
            <a:r>
              <a:rPr lang="en-US" altLang="zh-CN" sz="1800" dirty="0">
                <a:latin typeface="宋体" panose="02010600030101010101" pitchFamily="2" charset="-122"/>
                <a:cs typeface="宋体" panose="02010600030101010101" pitchFamily="2" charset="-122"/>
                <a:sym typeface="+mn-ea"/>
              </a:rPr>
              <a:t>IP</a:t>
            </a:r>
            <a:r>
              <a:rPr lang="zh-CN" altLang="en-US" sz="1800" dirty="0">
                <a:latin typeface="宋体" panose="02010600030101010101" pitchFamily="2" charset="-122"/>
                <a:cs typeface="宋体" panose="02010600030101010101" pitchFamily="2" charset="-122"/>
                <a:sym typeface="+mn-ea"/>
              </a:rPr>
              <a:t>链路可达，就可以实现存储与存储的底层的数据复制，对应用和服务器是透明的，不会影响的服务器和应用系统的性能。</a:t>
            </a:r>
            <a:endParaRPr lang="zh-CN" altLang="en-US" sz="1800" dirty="0"/>
          </a:p>
          <a:p>
            <a:pPr marL="0" indent="304800"/>
            <a:endParaRPr lang="zh-CN" altLang="en-US" sz="1800" dirty="0"/>
          </a:p>
          <a:p>
            <a:pPr marL="0" indent="304800"/>
            <a:endParaRPr lang="zh-CN" altLang="en-US" dirty="0"/>
          </a:p>
          <a:p>
            <a:pPr marL="0" indent="304800"/>
            <a:endParaRPr lang="zh-CN" altLang="en-US" dirty="0"/>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0" y="0"/>
            <a:ext cx="12192000"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a:p>
            <a:pPr algn="ctr" eaLnBrk="1" fontAlgn="auto" hangingPunct="1">
              <a:spcBef>
                <a:spcPts val="0"/>
              </a:spcBef>
              <a:spcAft>
                <a:spcPts val="0"/>
              </a:spcAft>
              <a:defRPr/>
            </a:pPr>
            <a:endPar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zh-CN"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5" name="图片 4"/>
          <p:cNvPicPr>
            <a:picLocks noChangeAspect="1"/>
          </p:cNvPicPr>
          <p:nvPr/>
        </p:nvPicPr>
        <p:blipFill>
          <a:blip r:embed="rId2" cstate="print">
            <a:clrChange>
              <a:clrFrom>
                <a:srgbClr val="000000"/>
              </a:clrFrom>
              <a:clrTo>
                <a:srgbClr val="000000">
                  <a:alpha val="0"/>
                </a:srgbClr>
              </a:clrTo>
            </a:clrChange>
          </a:blip>
          <a:stretch>
            <a:fillRect/>
          </a:stretch>
        </p:blipFill>
        <p:spPr>
          <a:xfrm>
            <a:off x="5863091" y="4805733"/>
            <a:ext cx="465823" cy="465822"/>
          </a:xfrm>
          <a:prstGeom prst="rect">
            <a:avLst/>
          </a:prstGeom>
          <a:effectLst>
            <a:glow rad="101600">
              <a:schemeClr val="accent5">
                <a:satMod val="175000"/>
                <a:alpha val="40000"/>
              </a:schemeClr>
            </a:glow>
          </a:effectLst>
        </p:spPr>
      </p:pic>
      <p:pic>
        <p:nvPicPr>
          <p:cNvPr id="67588"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1451" y="1776413"/>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1000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 3"/>
          <p:cNvSpPr/>
          <p:nvPr/>
        </p:nvSpPr>
        <p:spPr>
          <a:xfrm>
            <a:off x="2529205" y="1537335"/>
            <a:ext cx="9380855" cy="56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mn-ea"/>
                <a:sym typeface="宋体" panose="02010600030101010101" pitchFamily="2" charset="-122"/>
              </a:rPr>
              <a:t>数字化校园业务应用系统</a:t>
            </a:r>
            <a:endParaRPr lang="zh-CN" altLang="en-US" sz="2800" b="1" dirty="0">
              <a:solidFill>
                <a:schemeClr val="bg1"/>
              </a:solidFill>
              <a:latin typeface="+mn-ea"/>
              <a:cs typeface="宋体" panose="02010600030101010101" pitchFamily="2" charset="-122"/>
              <a:sym typeface="宋体" panose="02010600030101010101" pitchFamily="2" charset="-122"/>
            </a:endParaRPr>
          </a:p>
        </p:txBody>
      </p:sp>
      <p:sp>
        <p:nvSpPr>
          <p:cNvPr id="9" name="圆角矩形 8"/>
          <p:cNvSpPr/>
          <p:nvPr/>
        </p:nvSpPr>
        <p:spPr>
          <a:xfrm>
            <a:off x="2529205" y="220535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校园一卡通</a:t>
            </a:r>
            <a:endParaRPr lang="zh-CN" altLang="en-US" sz="2000" b="1">
              <a:solidFill>
                <a:schemeClr val="bg1"/>
              </a:solidFill>
              <a:latin typeface="+mn-ea"/>
              <a:sym typeface="Arial" panose="020B0604020202020204" pitchFamily="34" charset="0"/>
            </a:endParaRPr>
          </a:p>
        </p:txBody>
      </p:sp>
      <p:sp>
        <p:nvSpPr>
          <p:cNvPr id="10" name="圆角矩形 9"/>
          <p:cNvSpPr/>
          <p:nvPr/>
        </p:nvSpPr>
        <p:spPr>
          <a:xfrm>
            <a:off x="3178175" y="220535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altLang="es-ES" sz="2000" b="1" dirty="0">
                <a:solidFill>
                  <a:schemeClr val="bg1"/>
                </a:solidFill>
                <a:latin typeface="+mn-ea"/>
                <a:sym typeface="Arial" panose="020B0604020202020204" pitchFamily="34" charset="0"/>
              </a:rPr>
              <a:t>多媒体教学系统</a:t>
            </a:r>
          </a:p>
        </p:txBody>
      </p:sp>
      <p:sp>
        <p:nvSpPr>
          <p:cNvPr id="11" name="圆角矩形 10"/>
          <p:cNvSpPr/>
          <p:nvPr/>
        </p:nvSpPr>
        <p:spPr>
          <a:xfrm>
            <a:off x="3809365" y="220535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a:solidFill>
                  <a:schemeClr val="bg1"/>
                </a:solidFill>
                <a:latin typeface="+mn-ea"/>
                <a:sym typeface="Arial" panose="020B0604020202020204" pitchFamily="34" charset="0"/>
              </a:rPr>
              <a:t>多媒体会议系统</a:t>
            </a:r>
            <a:endParaRPr lang="zh-CN" altLang="en-US" sz="2000" b="1">
              <a:solidFill>
                <a:schemeClr val="bg1"/>
              </a:solidFill>
              <a:latin typeface="+mn-ea"/>
              <a:sym typeface="Arial" panose="020B0604020202020204" pitchFamily="34" charset="0"/>
            </a:endParaRPr>
          </a:p>
        </p:txBody>
      </p:sp>
      <p:sp>
        <p:nvSpPr>
          <p:cNvPr id="12" name="圆角矩形 11"/>
          <p:cNvSpPr/>
          <p:nvPr/>
        </p:nvSpPr>
        <p:spPr>
          <a:xfrm>
            <a:off x="4460240" y="220535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400" b="1">
                <a:solidFill>
                  <a:schemeClr val="bg1"/>
                </a:solidFill>
                <a:latin typeface="+mn-ea"/>
                <a:sym typeface="Arial" panose="020B0604020202020204" pitchFamily="34" charset="0"/>
              </a:rPr>
              <a:t>多媒体信息发布及查询系统</a:t>
            </a:r>
            <a:endParaRPr lang="zh-CN" altLang="en-US" sz="1400" b="1">
              <a:solidFill>
                <a:schemeClr val="bg1"/>
              </a:solidFill>
              <a:latin typeface="+mn-ea"/>
              <a:sym typeface="Arial" panose="020B0604020202020204" pitchFamily="34" charset="0"/>
            </a:endParaRPr>
          </a:p>
        </p:txBody>
      </p:sp>
      <p:sp>
        <p:nvSpPr>
          <p:cNvPr id="13" name="圆角矩形 12"/>
          <p:cNvSpPr/>
          <p:nvPr/>
        </p:nvSpPr>
        <p:spPr>
          <a:xfrm>
            <a:off x="5092065" y="220535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mn-ea"/>
                <a:sym typeface="Arial" panose="020B0604020202020204" pitchFamily="34" charset="0"/>
              </a:rPr>
              <a:t>校园网络电视台</a:t>
            </a:r>
          </a:p>
          <a:p>
            <a:pPr algn="ctr"/>
            <a:endParaRPr lang="zh-CN" altLang="en-US" b="1" dirty="0">
              <a:solidFill>
                <a:schemeClr val="bg1"/>
              </a:solidFill>
              <a:latin typeface="+mn-ea"/>
              <a:sym typeface="Arial" panose="020B0604020202020204" pitchFamily="34" charset="0"/>
            </a:endParaRPr>
          </a:p>
        </p:txBody>
      </p:sp>
      <p:sp>
        <p:nvSpPr>
          <p:cNvPr id="14" name="圆角矩形 13"/>
          <p:cNvSpPr/>
          <p:nvPr/>
        </p:nvSpPr>
        <p:spPr>
          <a:xfrm>
            <a:off x="5722620" y="220535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sym typeface="Arial" panose="020B0604020202020204" pitchFamily="34" charset="0"/>
              </a:rPr>
              <a:t>校园办公自动化系统</a:t>
            </a:r>
          </a:p>
        </p:txBody>
      </p:sp>
      <p:sp>
        <p:nvSpPr>
          <p:cNvPr id="15" name="圆角矩形 14"/>
          <p:cNvSpPr/>
          <p:nvPr/>
        </p:nvSpPr>
        <p:spPr>
          <a:xfrm>
            <a:off x="6348730" y="220535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a:solidFill>
                  <a:schemeClr val="bg1"/>
                </a:solidFill>
                <a:latin typeface="+mn-ea"/>
                <a:sym typeface="Arial" panose="020B0604020202020204" pitchFamily="34" charset="0"/>
              </a:rPr>
              <a:t>教务管理平台</a:t>
            </a:r>
            <a:endParaRPr lang="zh-CN" altLang="en-US" sz="2000" b="1">
              <a:solidFill>
                <a:schemeClr val="bg1"/>
              </a:solidFill>
              <a:latin typeface="+mn-ea"/>
              <a:sym typeface="Arial" panose="020B0604020202020204" pitchFamily="34" charset="0"/>
            </a:endParaRPr>
          </a:p>
        </p:txBody>
      </p:sp>
      <p:sp>
        <p:nvSpPr>
          <p:cNvPr id="16" name="圆角矩形 15"/>
          <p:cNvSpPr/>
          <p:nvPr/>
        </p:nvSpPr>
        <p:spPr>
          <a:xfrm>
            <a:off x="6969760" y="220535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dirty="0">
                <a:solidFill>
                  <a:schemeClr val="bg1"/>
                </a:solidFill>
                <a:latin typeface="+mn-ea"/>
                <a:sym typeface="Arial" panose="020B0604020202020204" pitchFamily="34" charset="0"/>
              </a:rPr>
              <a:t>实践教学管理</a:t>
            </a:r>
            <a:endParaRPr lang="zh-CN" altLang="en-US" sz="2000" b="1" dirty="0">
              <a:solidFill>
                <a:schemeClr val="bg1"/>
              </a:solidFill>
              <a:latin typeface="+mn-ea"/>
              <a:sym typeface="Arial" panose="020B0604020202020204" pitchFamily="34" charset="0"/>
            </a:endParaRPr>
          </a:p>
        </p:txBody>
      </p:sp>
      <p:sp>
        <p:nvSpPr>
          <p:cNvPr id="17" name="圆角矩形 16"/>
          <p:cNvSpPr/>
          <p:nvPr/>
        </p:nvSpPr>
        <p:spPr>
          <a:xfrm>
            <a:off x="7601585" y="220535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mn-ea"/>
              </a:rPr>
              <a:t>大学工系统</a:t>
            </a:r>
          </a:p>
        </p:txBody>
      </p:sp>
      <p:sp>
        <p:nvSpPr>
          <p:cNvPr id="18" name="圆角矩形 17"/>
          <p:cNvSpPr/>
          <p:nvPr/>
        </p:nvSpPr>
        <p:spPr>
          <a:xfrm>
            <a:off x="8233410" y="220535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数字自助迎新管理系统</a:t>
            </a:r>
          </a:p>
        </p:txBody>
      </p:sp>
      <p:sp>
        <p:nvSpPr>
          <p:cNvPr id="19" name="圆角矩形 18"/>
          <p:cNvSpPr/>
          <p:nvPr/>
        </p:nvSpPr>
        <p:spPr>
          <a:xfrm>
            <a:off x="8864600" y="220535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人力资源管理系统</a:t>
            </a:r>
          </a:p>
        </p:txBody>
      </p:sp>
      <p:sp>
        <p:nvSpPr>
          <p:cNvPr id="20" name="圆角矩形 19"/>
          <p:cNvSpPr/>
          <p:nvPr/>
        </p:nvSpPr>
        <p:spPr>
          <a:xfrm>
            <a:off x="9488170" y="220535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资产设备管理系统</a:t>
            </a:r>
          </a:p>
        </p:txBody>
      </p:sp>
      <p:sp>
        <p:nvSpPr>
          <p:cNvPr id="22" name="圆角矩形 21"/>
          <p:cNvSpPr/>
          <p:nvPr/>
        </p:nvSpPr>
        <p:spPr>
          <a:xfrm>
            <a:off x="10119995" y="220535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网络教学服务平台</a:t>
            </a:r>
          </a:p>
        </p:txBody>
      </p:sp>
      <p:sp>
        <p:nvSpPr>
          <p:cNvPr id="2" name="圆角矩形 1"/>
          <p:cNvSpPr/>
          <p:nvPr/>
        </p:nvSpPr>
        <p:spPr>
          <a:xfrm>
            <a:off x="11370945" y="220535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数字化校园应用系统</a:t>
            </a:r>
          </a:p>
        </p:txBody>
      </p:sp>
      <p:sp>
        <p:nvSpPr>
          <p:cNvPr id="3" name="圆角矩形 2"/>
          <p:cNvSpPr/>
          <p:nvPr/>
        </p:nvSpPr>
        <p:spPr>
          <a:xfrm>
            <a:off x="10747375" y="220535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教育教学资源共享库</a:t>
            </a:r>
          </a:p>
        </p:txBody>
      </p:sp>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6.1 </a:t>
            </a:r>
            <a:r>
              <a:rPr lang="zh-CN" sz="2800" b="1">
                <a:latin typeface="+mn-ea"/>
                <a:sym typeface="Arial" panose="020B0604020202020204" pitchFamily="34" charset="0"/>
              </a:rPr>
              <a:t>校园一卡通</a:t>
            </a:r>
            <a:endParaRPr lang="zh-CN" altLang="en-US" sz="2800" b="1">
              <a:latin typeface="+mn-ea"/>
              <a:ea typeface="宋体" panose="02010600030101010101" pitchFamily="2" charset="-122"/>
              <a:cs typeface="宋体" panose="02010600030101010101" pitchFamily="2" charset="-122"/>
              <a:sym typeface="Arial" panose="020B0604020202020204" pitchFamily="34" charset="0"/>
            </a:endParaRPr>
          </a:p>
        </p:txBody>
      </p:sp>
      <p:sp>
        <p:nvSpPr>
          <p:cNvPr id="104" name="文本框 103"/>
          <p:cNvSpPr txBox="1"/>
          <p:nvPr/>
        </p:nvSpPr>
        <p:spPr>
          <a:xfrm>
            <a:off x="2622550" y="808990"/>
            <a:ext cx="9303385" cy="1568450"/>
          </a:xfrm>
          <a:prstGeom prst="rect">
            <a:avLst/>
          </a:prstGeom>
          <a:noFill/>
          <a:ln w="9525">
            <a:noFill/>
          </a:ln>
        </p:spPr>
        <p:txBody>
          <a:bodyPr wrap="square">
            <a:spAutoFit/>
          </a:bodyPr>
          <a:lstStyle/>
          <a:p>
            <a:pPr marL="0" indent="304800" latinLnBrk="0">
              <a:lnSpc>
                <a:spcPct val="150000"/>
              </a:lnSpc>
            </a:pPr>
            <a:r>
              <a:rPr lang="zh-CN" altLang="en-US" sz="1600" b="0">
                <a:latin typeface="宋体" panose="02010600030101010101" pitchFamily="2" charset="-122"/>
                <a:ea typeface="宋体" panose="02010600030101010101" pitchFamily="2" charset="-122"/>
                <a:cs typeface="宋体" panose="02010600030101010101" pitchFamily="2" charset="-122"/>
              </a:rPr>
              <a:t>在当前高校信息化建设的进程中，一卡通系统和数字化校园系统得到了高度的重视和迅速的推广，成为校园信息化建设的重要内容。因此，数字化校园一卡通系统应运而生。在大量的理论与实践研发的基础之上，开发了符合教育部、中国人民银行标准的一卡通系统。该应用目前已经在多家院校投入使用，并给这些学校管理的提升以及合作银行的业务的发展带来了深远的影响。</a:t>
            </a:r>
          </a:p>
        </p:txBody>
      </p:sp>
      <p:pic>
        <p:nvPicPr>
          <p:cNvPr id="54274" name="图片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048000" y="2377440"/>
            <a:ext cx="8290560" cy="4284980"/>
          </a:xfrm>
          <a:prstGeom prst="rect">
            <a:avLst/>
          </a:prstGeom>
          <a:noFill/>
          <a:ln>
            <a:noFill/>
          </a:ln>
        </p:spPr>
      </p:pic>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5831205"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6.1.1</a:t>
            </a:r>
            <a:r>
              <a:rPr lang="zh-CN" altLang="en-US" sz="2800" b="1">
                <a:latin typeface="宋体" panose="02010600030101010101" pitchFamily="2" charset="-122"/>
                <a:ea typeface="宋体" panose="02010600030101010101" pitchFamily="2" charset="-122"/>
                <a:cs typeface="宋体" panose="02010600030101010101" pitchFamily="2" charset="-122"/>
              </a:rPr>
              <a:t>一卡通系统实现的功能</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圆角矩形 3"/>
          <p:cNvSpPr/>
          <p:nvPr/>
        </p:nvSpPr>
        <p:spPr>
          <a:xfrm>
            <a:off x="3442335" y="1537335"/>
            <a:ext cx="7498715" cy="56832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indent="0" algn="ct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一卡通系统实现的功能</a:t>
            </a:r>
            <a:endParaRPr lang="zh-CN" altLang="en-US" sz="2800" b="1" dirty="0">
              <a:solidFill>
                <a:schemeClr val="bg1"/>
              </a:solidFill>
              <a:latin typeface="+mn-ea"/>
              <a:cs typeface="宋体" panose="02010600030101010101" pitchFamily="2" charset="-122"/>
              <a:sym typeface="宋体" panose="02010600030101010101" pitchFamily="2" charset="-122"/>
            </a:endParaRPr>
          </a:p>
        </p:txBody>
      </p:sp>
      <p:sp>
        <p:nvSpPr>
          <p:cNvPr id="9" name="圆角矩形 8"/>
          <p:cNvSpPr/>
          <p:nvPr/>
        </p:nvSpPr>
        <p:spPr>
          <a:xfrm>
            <a:off x="3442335" y="2205355"/>
            <a:ext cx="540004" cy="2843530"/>
          </a:xfrm>
          <a:prstGeom prst="roundRect">
            <a:avLst/>
          </a:prstGeom>
          <a:gradFill>
            <a:gsLst>
              <a:gs pos="0">
                <a:srgbClr val="7B32B2"/>
              </a:gs>
              <a:gs pos="10000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一卡通管理中心</a:t>
            </a:r>
          </a:p>
        </p:txBody>
      </p:sp>
      <p:sp>
        <p:nvSpPr>
          <p:cNvPr id="10" name="圆角矩形 9"/>
          <p:cNvSpPr/>
          <p:nvPr/>
        </p:nvSpPr>
        <p:spPr>
          <a:xfrm>
            <a:off x="4091305" y="2205355"/>
            <a:ext cx="540004" cy="2843530"/>
          </a:xfrm>
          <a:prstGeom prst="roundRect">
            <a:avLst/>
          </a:prstGeom>
          <a:gradFill>
            <a:gsLst>
              <a:gs pos="0">
                <a:srgbClr val="7B32B2"/>
              </a:gs>
              <a:gs pos="10000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altLang="es-ES" sz="2000" b="1" dirty="0">
                <a:solidFill>
                  <a:schemeClr val="bg1"/>
                </a:solidFill>
                <a:latin typeface="+mn-ea"/>
                <a:sym typeface="Arial" panose="020B0604020202020204" pitchFamily="34" charset="0"/>
              </a:rPr>
              <a:t>门禁管理子系统</a:t>
            </a:r>
          </a:p>
        </p:txBody>
      </p:sp>
      <p:sp>
        <p:nvSpPr>
          <p:cNvPr id="11" name="圆角矩形 10"/>
          <p:cNvSpPr/>
          <p:nvPr/>
        </p:nvSpPr>
        <p:spPr>
          <a:xfrm>
            <a:off x="4722495" y="2205355"/>
            <a:ext cx="540004" cy="2843530"/>
          </a:xfrm>
          <a:prstGeom prst="roundRect">
            <a:avLst/>
          </a:prstGeom>
          <a:gradFill>
            <a:gsLst>
              <a:gs pos="0">
                <a:srgbClr val="7B32B2"/>
              </a:gs>
              <a:gs pos="10000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a:solidFill>
                  <a:schemeClr val="bg1"/>
                </a:solidFill>
                <a:latin typeface="+mn-ea"/>
                <a:sym typeface="Arial" panose="020B0604020202020204" pitchFamily="34" charset="0"/>
              </a:rPr>
              <a:t>考勤管理子系统</a:t>
            </a:r>
          </a:p>
        </p:txBody>
      </p:sp>
      <p:sp>
        <p:nvSpPr>
          <p:cNvPr id="12" name="圆角矩形 11"/>
          <p:cNvSpPr/>
          <p:nvPr/>
        </p:nvSpPr>
        <p:spPr>
          <a:xfrm>
            <a:off x="5373370" y="2205355"/>
            <a:ext cx="540004" cy="2843530"/>
          </a:xfrm>
          <a:prstGeom prst="roundRect">
            <a:avLst/>
          </a:prstGeom>
          <a:gradFill>
            <a:gsLst>
              <a:gs pos="0">
                <a:srgbClr val="7B32B2"/>
              </a:gs>
              <a:gs pos="10000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会议签到管理子系统</a:t>
            </a:r>
          </a:p>
        </p:txBody>
      </p:sp>
      <p:sp>
        <p:nvSpPr>
          <p:cNvPr id="13" name="圆角矩形 12"/>
          <p:cNvSpPr/>
          <p:nvPr/>
        </p:nvSpPr>
        <p:spPr>
          <a:xfrm>
            <a:off x="6005195" y="2205355"/>
            <a:ext cx="540004" cy="2843530"/>
          </a:xfrm>
          <a:prstGeom prst="roundRect">
            <a:avLst/>
          </a:prstGeom>
          <a:gradFill>
            <a:gsLst>
              <a:gs pos="0">
                <a:srgbClr val="7B32B2"/>
              </a:gs>
              <a:gs pos="10000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sym typeface="Arial" panose="020B0604020202020204" pitchFamily="34" charset="0"/>
              </a:rPr>
              <a:t>通道管理子系统</a:t>
            </a:r>
          </a:p>
          <a:p>
            <a:pPr algn="ctr"/>
            <a:endParaRPr lang="zh-CN" altLang="en-US" b="1" dirty="0">
              <a:solidFill>
                <a:schemeClr val="bg1"/>
              </a:solidFill>
              <a:latin typeface="+mn-ea"/>
              <a:sym typeface="Arial" panose="020B0604020202020204" pitchFamily="34" charset="0"/>
            </a:endParaRPr>
          </a:p>
        </p:txBody>
      </p:sp>
      <p:sp>
        <p:nvSpPr>
          <p:cNvPr id="14" name="圆角矩形 13"/>
          <p:cNvSpPr/>
          <p:nvPr/>
        </p:nvSpPr>
        <p:spPr>
          <a:xfrm>
            <a:off x="6635750" y="2205355"/>
            <a:ext cx="540004" cy="2843530"/>
          </a:xfrm>
          <a:prstGeom prst="roundRect">
            <a:avLst/>
          </a:prstGeom>
          <a:gradFill>
            <a:gsLst>
              <a:gs pos="0">
                <a:srgbClr val="7B32B2"/>
              </a:gs>
              <a:gs pos="10000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sym typeface="Arial" panose="020B0604020202020204" pitchFamily="34" charset="0"/>
              </a:rPr>
              <a:t>多媒体教室管理子系统</a:t>
            </a:r>
          </a:p>
        </p:txBody>
      </p:sp>
      <p:sp>
        <p:nvSpPr>
          <p:cNvPr id="15" name="圆角矩形 14"/>
          <p:cNvSpPr/>
          <p:nvPr/>
        </p:nvSpPr>
        <p:spPr>
          <a:xfrm>
            <a:off x="7261860" y="2205355"/>
            <a:ext cx="540004" cy="2843530"/>
          </a:xfrm>
          <a:prstGeom prst="roundRect">
            <a:avLst/>
          </a:prstGeom>
          <a:gradFill>
            <a:gsLst>
              <a:gs pos="0">
                <a:srgbClr val="7B32B2"/>
              </a:gs>
              <a:gs pos="10000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1600" b="1">
                <a:solidFill>
                  <a:schemeClr val="bg1"/>
                </a:solidFill>
                <a:latin typeface="+mn-ea"/>
                <a:sym typeface="Arial" panose="020B0604020202020204" pitchFamily="34" charset="0"/>
              </a:rPr>
              <a:t>校区车辆管理子系统</a:t>
            </a:r>
          </a:p>
        </p:txBody>
      </p:sp>
      <p:sp>
        <p:nvSpPr>
          <p:cNvPr id="16" name="圆角矩形 15"/>
          <p:cNvSpPr/>
          <p:nvPr/>
        </p:nvSpPr>
        <p:spPr>
          <a:xfrm>
            <a:off x="7882890" y="2205355"/>
            <a:ext cx="540004" cy="2843530"/>
          </a:xfrm>
          <a:prstGeom prst="roundRect">
            <a:avLst/>
          </a:prstGeom>
          <a:gradFill>
            <a:gsLst>
              <a:gs pos="0">
                <a:srgbClr val="7B32B2"/>
              </a:gs>
              <a:gs pos="10000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1400" b="1" dirty="0">
                <a:solidFill>
                  <a:schemeClr val="bg1"/>
                </a:solidFill>
                <a:latin typeface="+mn-ea"/>
                <a:sym typeface="Arial" panose="020B0604020202020204" pitchFamily="34" charset="0"/>
              </a:rPr>
              <a:t>圈存一体自助服务子系统</a:t>
            </a:r>
          </a:p>
        </p:txBody>
      </p:sp>
      <p:sp>
        <p:nvSpPr>
          <p:cNvPr id="17" name="圆角矩形 16"/>
          <p:cNvSpPr/>
          <p:nvPr/>
        </p:nvSpPr>
        <p:spPr>
          <a:xfrm>
            <a:off x="8514715" y="2205355"/>
            <a:ext cx="540004" cy="2843530"/>
          </a:xfrm>
          <a:prstGeom prst="roundRect">
            <a:avLst/>
          </a:prstGeom>
          <a:gradFill>
            <a:gsLst>
              <a:gs pos="0">
                <a:srgbClr val="7B32B2"/>
              </a:gs>
              <a:gs pos="10000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a:solidFill>
                  <a:schemeClr val="bg1"/>
                </a:solidFill>
                <a:latin typeface="+mn-ea"/>
              </a:rPr>
              <a:t>食堂及商店消费子系统</a:t>
            </a:r>
          </a:p>
        </p:txBody>
      </p:sp>
      <p:sp>
        <p:nvSpPr>
          <p:cNvPr id="18" name="圆角矩形 17"/>
          <p:cNvSpPr/>
          <p:nvPr/>
        </p:nvSpPr>
        <p:spPr>
          <a:xfrm>
            <a:off x="9146540" y="2205355"/>
            <a:ext cx="540004" cy="2843530"/>
          </a:xfrm>
          <a:prstGeom prst="roundRect">
            <a:avLst/>
          </a:prstGeom>
          <a:gradFill>
            <a:gsLst>
              <a:gs pos="0">
                <a:srgbClr val="7B32B2"/>
              </a:gs>
              <a:gs pos="10000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bg1"/>
                </a:solidFill>
                <a:latin typeface="+mn-ea"/>
              </a:rPr>
              <a:t>实训电子阅览室收费子系统</a:t>
            </a:r>
          </a:p>
        </p:txBody>
      </p:sp>
      <p:sp>
        <p:nvSpPr>
          <p:cNvPr id="19" name="圆角矩形 18"/>
          <p:cNvSpPr/>
          <p:nvPr/>
        </p:nvSpPr>
        <p:spPr>
          <a:xfrm>
            <a:off x="9777730" y="2205355"/>
            <a:ext cx="540004" cy="2843530"/>
          </a:xfrm>
          <a:prstGeom prst="roundRect">
            <a:avLst/>
          </a:prstGeom>
          <a:gradFill>
            <a:gsLst>
              <a:gs pos="0">
                <a:srgbClr val="7B32B2"/>
              </a:gs>
              <a:gs pos="10000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图书馆管理子系统</a:t>
            </a:r>
          </a:p>
        </p:txBody>
      </p:sp>
      <p:sp>
        <p:nvSpPr>
          <p:cNvPr id="20" name="圆角矩形 19"/>
          <p:cNvSpPr/>
          <p:nvPr/>
        </p:nvSpPr>
        <p:spPr>
          <a:xfrm>
            <a:off x="10401300" y="2205355"/>
            <a:ext cx="540004" cy="2843530"/>
          </a:xfrm>
          <a:prstGeom prst="roundRect">
            <a:avLst/>
          </a:prstGeom>
          <a:gradFill>
            <a:gsLst>
              <a:gs pos="0">
                <a:srgbClr val="7B32B2"/>
              </a:gs>
              <a:gs pos="10000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控水、控电管理子系统</a:t>
            </a:r>
          </a:p>
        </p:txBody>
      </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6.2 </a:t>
            </a:r>
            <a:r>
              <a:rPr lang="zh-CN" altLang="en-US" sz="2800" b="1">
                <a:latin typeface="宋体" panose="02010600030101010101" pitchFamily="2" charset="-122"/>
                <a:ea typeface="宋体" panose="02010600030101010101" pitchFamily="2" charset="-122"/>
                <a:cs typeface="宋体" panose="02010600030101010101" pitchFamily="2" charset="-122"/>
              </a:rPr>
              <a:t>多媒体教学系统</a:t>
            </a:r>
          </a:p>
        </p:txBody>
      </p:sp>
      <p:sp>
        <p:nvSpPr>
          <p:cNvPr id="104" name="文本框 103"/>
          <p:cNvSpPr txBox="1"/>
          <p:nvPr/>
        </p:nvSpPr>
        <p:spPr>
          <a:xfrm>
            <a:off x="2622550" y="865505"/>
            <a:ext cx="9271000" cy="4523105"/>
          </a:xfrm>
          <a:prstGeom prst="rect">
            <a:avLst/>
          </a:prstGeom>
          <a:noFill/>
          <a:ln w="9525">
            <a:noFill/>
          </a:ln>
        </p:spPr>
        <p:txBody>
          <a:bodyPr wrap="square">
            <a:spAutoFit/>
          </a:bodyPr>
          <a:lstStyle/>
          <a:p>
            <a:pPr marL="0" indent="304800" latinLnBrk="0">
              <a:lnSpc>
                <a:spcPct val="150000"/>
              </a:lnSpc>
            </a:pPr>
            <a:r>
              <a:rPr lang="en-US" altLang="zh-CN" sz="1600" b="0">
                <a:latin typeface="宋体" panose="02010600030101010101" pitchFamily="2" charset="-122"/>
                <a:ea typeface="宋体" panose="02010600030101010101" pitchFamily="2" charset="-122"/>
                <a:cs typeface="宋体" panose="02010600030101010101" pitchFamily="2" charset="-122"/>
              </a:rPr>
              <a:t> </a:t>
            </a:r>
            <a:r>
              <a:rPr lang="zh-CN" altLang="en-US" sz="1600" b="0">
                <a:latin typeface="宋体" panose="02010600030101010101" pitchFamily="2" charset="-122"/>
                <a:ea typeface="宋体" panose="02010600030101010101" pitchFamily="2" charset="-122"/>
                <a:cs typeface="宋体" panose="02010600030101010101" pitchFamily="2" charset="-122"/>
              </a:rPr>
              <a:t>职业类院校学生文化基础较薄弱，学习的兴趣不够浓厚，理解能力较弱。多媒体集视频、图像、图形、文字、动画、声音等于一体，创设情境形象逼真、生动鲜明，能吸引学生注意力。在职业教学中，利用多媒体辅助教学可以使静态的教学内容变为动态的画面，可使枯燥而抽象的知识和技术变得生动又具体，使学生在轻松愉悦的状态下主动获取知识，从而优化教学效果。</a:t>
            </a:r>
          </a:p>
          <a:p>
            <a:pPr marL="0" indent="304800" latinLnBrk="0">
              <a:lnSpc>
                <a:spcPct val="150000"/>
              </a:lnSpc>
            </a:pPr>
            <a:r>
              <a:rPr lang="zh-CN" altLang="en-US" sz="1600" b="0">
                <a:latin typeface="宋体" panose="02010600030101010101" pitchFamily="2" charset="-122"/>
                <a:ea typeface="宋体" panose="02010600030101010101" pitchFamily="2" charset="-122"/>
                <a:cs typeface="宋体" panose="02010600030101010101" pitchFamily="2" charset="-122"/>
              </a:rPr>
              <a:t>遵循经济性、效益性原则，建设成为先进、可靠、稳定、智能、易扩展的多媒体教学环境系统，通过建设多媒体教学环境系统，实现各系统有机融合、统一平台管理。</a:t>
            </a:r>
          </a:p>
          <a:p>
            <a:pPr marL="0" indent="304800" latinLnBrk="0">
              <a:lnSpc>
                <a:spcPct val="150000"/>
              </a:lnSpc>
            </a:pPr>
            <a:r>
              <a:rPr lang="zh-CN" altLang="en-US" sz="1600" b="0">
                <a:latin typeface="宋体" panose="02010600030101010101" pitchFamily="2" charset="-122"/>
                <a:ea typeface="宋体" panose="02010600030101010101" pitchFamily="2" charset="-122"/>
                <a:cs typeface="宋体" panose="02010600030101010101" pitchFamily="2" charset="-122"/>
              </a:rPr>
              <a:t>为教师提供便捷、智能的信息化服务，为管理人员提供简易、高效、规范化的信息管理手段，为领导提供科学、直观的决策和考核依据，实现多媒体教学环境的规范化运维管理。</a:t>
            </a:r>
          </a:p>
          <a:p>
            <a:pPr marL="0" indent="304800" latinLnBrk="0">
              <a:lnSpc>
                <a:spcPct val="150000"/>
              </a:lnSpc>
            </a:pPr>
            <a:r>
              <a:rPr lang="zh-CN" altLang="en-US" sz="1600" b="0">
                <a:latin typeface="宋体" panose="02010600030101010101" pitchFamily="2" charset="-122"/>
                <a:ea typeface="宋体" panose="02010600030101010101" pitchFamily="2" charset="-122"/>
                <a:cs typeface="宋体" panose="02010600030101010101" pitchFamily="2" charset="-122"/>
              </a:rPr>
              <a:t>本次新校区多媒体教学系统的整体设计理念是：将各教室内多媒体设备（包括：投影、扩声、中控、对讲、监控、录播等），通过网络汇总到多媒体控制中心，通过多媒体控制中心对教室的实时状态以及设备状态等进行统一管理和调度。</a:t>
            </a:r>
          </a:p>
          <a:p>
            <a:pPr marL="0" indent="304800" latinLnBrk="0">
              <a:lnSpc>
                <a:spcPct val="150000"/>
              </a:lnSpc>
            </a:pPr>
            <a:endParaRPr lang="zh-CN" altLang="en-US" sz="16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63055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6.2.1 </a:t>
            </a:r>
            <a:r>
              <a:rPr lang="zh-CN" altLang="en-US" sz="2800" b="1">
                <a:latin typeface="宋体" panose="02010600030101010101" pitchFamily="2" charset="-122"/>
                <a:ea typeface="宋体" panose="02010600030101010101" pitchFamily="2" charset="-122"/>
                <a:cs typeface="宋体" panose="02010600030101010101" pitchFamily="2" charset="-122"/>
              </a:rPr>
              <a:t>多媒体教学系统的组成</a:t>
            </a:r>
            <a:endParaRPr lang="en-US" altLang="zh-CN" sz="2800" b="1">
              <a:latin typeface="宋体" panose="02010600030101010101" pitchFamily="2" charset="-122"/>
              <a:ea typeface="宋体" panose="02010600030101010101" pitchFamily="2" charset="-122"/>
              <a:cs typeface="宋体" panose="02010600030101010101" pitchFamily="2" charset="-122"/>
            </a:endParaRPr>
          </a:p>
        </p:txBody>
      </p:sp>
      <p:sp>
        <p:nvSpPr>
          <p:cNvPr id="4" name="圆角矩形 3"/>
          <p:cNvSpPr/>
          <p:nvPr/>
        </p:nvSpPr>
        <p:spPr>
          <a:xfrm>
            <a:off x="3470275" y="1517015"/>
            <a:ext cx="7498715" cy="56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多媒体教学系统</a:t>
            </a:r>
            <a:endParaRPr lang="zh-CN" altLang="en-US" sz="2800" b="1" dirty="0">
              <a:solidFill>
                <a:schemeClr val="bg1"/>
              </a:solidFill>
              <a:latin typeface="+mn-ea"/>
              <a:cs typeface="宋体" panose="02010600030101010101" pitchFamily="2" charset="-122"/>
              <a:sym typeface="宋体" panose="02010600030101010101" pitchFamily="2" charset="-122"/>
            </a:endParaRPr>
          </a:p>
        </p:txBody>
      </p:sp>
      <p:sp>
        <p:nvSpPr>
          <p:cNvPr id="9" name="圆角矩形 8"/>
          <p:cNvSpPr/>
          <p:nvPr/>
        </p:nvSpPr>
        <p:spPr>
          <a:xfrm>
            <a:off x="3470275" y="2185035"/>
            <a:ext cx="1800013" cy="284353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多媒体控制中心 </a:t>
            </a:r>
          </a:p>
        </p:txBody>
      </p:sp>
      <p:sp>
        <p:nvSpPr>
          <p:cNvPr id="10" name="圆角矩形 9"/>
          <p:cNvSpPr/>
          <p:nvPr/>
        </p:nvSpPr>
        <p:spPr>
          <a:xfrm>
            <a:off x="5376545" y="2185035"/>
            <a:ext cx="1800013" cy="284353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eaLnBrk="1">
              <a:lnSpc>
                <a:spcPct val="120000"/>
              </a:lnSpc>
              <a:spcBef>
                <a:spcPts val="895"/>
              </a:spcBef>
            </a:pPr>
            <a:r>
              <a:rPr lang="zh-CN" altLang="es-ES" sz="2000" b="1" dirty="0">
                <a:solidFill>
                  <a:schemeClr val="bg1"/>
                </a:solidFill>
                <a:latin typeface="+mn-ea"/>
                <a:sym typeface="Arial" panose="020B0604020202020204" pitchFamily="34" charset="0"/>
              </a:rPr>
              <a:t>普通多媒体教室</a:t>
            </a:r>
          </a:p>
        </p:txBody>
      </p:sp>
      <p:sp>
        <p:nvSpPr>
          <p:cNvPr id="11" name="圆角矩形 10"/>
          <p:cNvSpPr/>
          <p:nvPr/>
        </p:nvSpPr>
        <p:spPr>
          <a:xfrm>
            <a:off x="7291070" y="2185035"/>
            <a:ext cx="1800013" cy="284353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eaLnBrk="1">
              <a:lnSpc>
                <a:spcPct val="120000"/>
              </a:lnSpc>
              <a:spcBef>
                <a:spcPts val="895"/>
              </a:spcBef>
            </a:pPr>
            <a:r>
              <a:rPr lang="zh-CN" sz="2000" b="1">
                <a:solidFill>
                  <a:schemeClr val="bg1"/>
                </a:solidFill>
                <a:latin typeface="+mn-ea"/>
                <a:sym typeface="Arial" panose="020B0604020202020204" pitchFamily="34" charset="0"/>
              </a:rPr>
              <a:t>计算机教室系统</a:t>
            </a:r>
          </a:p>
        </p:txBody>
      </p:sp>
      <p:sp>
        <p:nvSpPr>
          <p:cNvPr id="12" name="圆角矩形 11"/>
          <p:cNvSpPr/>
          <p:nvPr/>
        </p:nvSpPr>
        <p:spPr>
          <a:xfrm>
            <a:off x="9181465" y="2185035"/>
            <a:ext cx="1800013" cy="284353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精品课程教室</a:t>
            </a: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2416175" cy="6877050"/>
          </a:xfrm>
          <a:prstGeom prst="rect">
            <a:avLst/>
          </a:prstGeom>
          <a:solidFill>
            <a:srgbClr val="FF660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32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概述</a:t>
            </a:r>
            <a:endParaRPr lang="zh-CN" altLang="en-US" sz="3200" dirty="0">
              <a:solidFill>
                <a:prstClr val="white"/>
              </a:solidFill>
              <a:latin typeface="微软雅黑" panose="020B0503020204020204" pitchFamily="34" charset="-122"/>
              <a:ea typeface="微软雅黑" panose="020B0503020204020204" pitchFamily="34" charset="-122"/>
            </a:endParaRPr>
          </a:p>
        </p:txBody>
      </p:sp>
      <p:pic>
        <p:nvPicPr>
          <p:cNvPr id="54276"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941" y="1412875"/>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748915" y="676275"/>
            <a:ext cx="9230360" cy="5631180"/>
          </a:xfrm>
          <a:prstGeom prst="rect">
            <a:avLst/>
          </a:prstGeom>
          <a:noFill/>
          <a:ln w="9525">
            <a:noFill/>
          </a:ln>
        </p:spPr>
        <p:txBody>
          <a:bodyPr wrap="square">
            <a:spAutoFit/>
          </a:bodyPr>
          <a:lstStyle/>
          <a:p>
            <a:pPr marL="0" indent="304800" latinLnBrk="0">
              <a:lnSpc>
                <a:spcPct val="150000"/>
              </a:lnSpc>
            </a:pPr>
            <a:r>
              <a:rPr lang="en-US" sz="2000" b="0" dirty="0">
                <a:latin typeface="宋体" panose="02010600030101010101" pitchFamily="2" charset="-122"/>
                <a:ea typeface="宋体" panose="02010600030101010101" pitchFamily="2" charset="-122"/>
                <a:cs typeface="宋体" panose="02010600030101010101" pitchFamily="2" charset="-122"/>
              </a:rPr>
              <a:t> xxx</a:t>
            </a:r>
            <a:r>
              <a:rPr sz="2000" b="0" dirty="0">
                <a:latin typeface="宋体" panose="02010600030101010101" pitchFamily="2" charset="-122"/>
                <a:ea typeface="宋体" panose="02010600030101010101" pitchFamily="2" charset="-122"/>
                <a:cs typeface="宋体" panose="02010600030101010101" pitchFamily="2" charset="-122"/>
              </a:rPr>
              <a:t>学校，位于</a:t>
            </a:r>
            <a:r>
              <a:rPr lang="en-US" sz="2000" b="0" dirty="0">
                <a:latin typeface="宋体" panose="02010600030101010101" pitchFamily="2" charset="-122"/>
                <a:ea typeface="宋体" panose="02010600030101010101" pitchFamily="2" charset="-122"/>
                <a:cs typeface="宋体" panose="02010600030101010101" pitchFamily="2" charset="-122"/>
              </a:rPr>
              <a:t>xxx</a:t>
            </a:r>
            <a:r>
              <a:rPr sz="2000" b="0" dirty="0">
                <a:latin typeface="宋体" panose="02010600030101010101" pitchFamily="2" charset="-122"/>
                <a:ea typeface="宋体" panose="02010600030101010101" pitchFamily="2" charset="-122"/>
                <a:cs typeface="宋体" panose="02010600030101010101" pitchFamily="2" charset="-122"/>
              </a:rPr>
              <a:t>城市，是20</a:t>
            </a:r>
            <a:r>
              <a:rPr lang="en-US" sz="2000" b="0" dirty="0">
                <a:latin typeface="宋体" panose="02010600030101010101" pitchFamily="2" charset="-122"/>
                <a:ea typeface="宋体" panose="02010600030101010101" pitchFamily="2" charset="-122"/>
                <a:cs typeface="宋体" panose="02010600030101010101" pitchFamily="2" charset="-122"/>
              </a:rPr>
              <a:t>1</a:t>
            </a:r>
            <a:r>
              <a:rPr sz="2000" b="0" dirty="0">
                <a:latin typeface="宋体" panose="02010600030101010101" pitchFamily="2" charset="-122"/>
                <a:ea typeface="宋体" panose="02010600030101010101" pitchFamily="2" charset="-122"/>
                <a:cs typeface="宋体" panose="02010600030101010101" pitchFamily="2" charset="-122"/>
              </a:rPr>
              <a:t>7年经国家教育部批准设置的一所培养学前教育教师的高等专科学校。</a:t>
            </a:r>
          </a:p>
          <a:p>
            <a:pPr marL="0" indent="304800" latinLnBrk="0">
              <a:lnSpc>
                <a:spcPct val="150000"/>
              </a:lnSpc>
            </a:pPr>
            <a:r>
              <a:rPr lang="en-US" sz="2000" b="0" dirty="0">
                <a:latin typeface="宋体" panose="02010600030101010101" pitchFamily="2" charset="-122"/>
                <a:ea typeface="宋体" panose="02010600030101010101" pitchFamily="2" charset="-122"/>
                <a:cs typeface="宋体" panose="02010600030101010101" pitchFamily="2" charset="-122"/>
              </a:rPr>
              <a:t>  </a:t>
            </a:r>
            <a:r>
              <a:rPr sz="2000" b="0" dirty="0" err="1">
                <a:latin typeface="宋体" panose="02010600030101010101" pitchFamily="2" charset="-122"/>
                <a:ea typeface="宋体" panose="02010600030101010101" pitchFamily="2" charset="-122"/>
                <a:cs typeface="宋体" panose="02010600030101010101" pitchFamily="2" charset="-122"/>
              </a:rPr>
              <a:t>随着</a:t>
            </a:r>
            <a:r>
              <a:rPr lang="en-US" sz="2000" b="0" dirty="0" err="1">
                <a:latin typeface="宋体" panose="02010600030101010101" pitchFamily="2" charset="-122"/>
                <a:ea typeface="宋体" panose="02010600030101010101" pitchFamily="2" charset="-122"/>
                <a:cs typeface="宋体" panose="02010600030101010101" pitchFamily="2" charset="-122"/>
              </a:rPr>
              <a:t>xxx</a:t>
            </a:r>
            <a:r>
              <a:rPr sz="2000" b="0" dirty="0" err="1">
                <a:latin typeface="宋体" panose="02010600030101010101" pitchFamily="2" charset="-122"/>
                <a:ea typeface="宋体" panose="02010600030101010101" pitchFamily="2" charset="-122"/>
                <a:cs typeface="宋体" panose="02010600030101010101" pitchFamily="2" charset="-122"/>
              </a:rPr>
              <a:t>学校的建设，校园网等信息化建设也进入规划实施阶段</a:t>
            </a:r>
            <a:r>
              <a:rPr sz="2000" b="0" dirty="0">
                <a:latin typeface="宋体" panose="02010600030101010101" pitchFamily="2" charset="-122"/>
                <a:ea typeface="宋体" panose="02010600030101010101" pitchFamily="2" charset="-122"/>
                <a:cs typeface="宋体" panose="02010600030101010101" pitchFamily="2" charset="-122"/>
              </a:rPr>
              <a:t>。</a:t>
            </a:r>
            <a:r>
              <a:rPr sz="2000" b="0" dirty="0" err="1">
                <a:latin typeface="宋体" panose="02010600030101010101" pitchFamily="2" charset="-122"/>
                <a:ea typeface="宋体" panose="02010600030101010101" pitchFamily="2" charset="-122"/>
                <a:cs typeface="宋体" panose="02010600030101010101" pitchFamily="2" charset="-122"/>
              </a:rPr>
              <a:t>由于各校区现有的信息化和应用水平较低，仍处于单机处理数据阶段，网络应用也多局限于通过接入互联网实现网页浏览和信息发布</a:t>
            </a:r>
            <a:r>
              <a:rPr sz="2000" b="0" dirty="0">
                <a:latin typeface="宋体" panose="02010600030101010101" pitchFamily="2" charset="-122"/>
                <a:ea typeface="宋体" panose="02010600030101010101" pitchFamily="2" charset="-122"/>
                <a:cs typeface="宋体" panose="02010600030101010101" pitchFamily="2" charset="-122"/>
              </a:rPr>
              <a:t>。</a:t>
            </a:r>
            <a:r>
              <a:rPr sz="2000" b="0" dirty="0" err="1">
                <a:latin typeface="宋体" panose="02010600030101010101" pitchFamily="2" charset="-122"/>
                <a:ea typeface="宋体" panose="02010600030101010101" pitchFamily="2" charset="-122"/>
                <a:cs typeface="宋体" panose="02010600030101010101" pitchFamily="2" charset="-122"/>
              </a:rPr>
              <a:t>校园信息化建设缺乏统一的管理、应用数据平台</a:t>
            </a:r>
            <a:r>
              <a:rPr sz="2000" b="0" dirty="0">
                <a:latin typeface="宋体" panose="02010600030101010101" pitchFamily="2" charset="-122"/>
                <a:ea typeface="宋体" panose="02010600030101010101" pitchFamily="2" charset="-122"/>
                <a:cs typeface="宋体" panose="02010600030101010101" pitchFamily="2" charset="-122"/>
              </a:rPr>
              <a:t>。当前</a:t>
            </a:r>
            <a:r>
              <a:rPr lang="en-US" sz="2000" b="0" dirty="0">
                <a:latin typeface="宋体" panose="02010600030101010101" pitchFamily="2" charset="-122"/>
                <a:ea typeface="宋体" panose="02010600030101010101" pitchFamily="2" charset="-122"/>
                <a:cs typeface="宋体" panose="02010600030101010101" pitchFamily="2" charset="-122"/>
              </a:rPr>
              <a:t>xxx</a:t>
            </a:r>
            <a:r>
              <a:rPr sz="2000" b="0" dirty="0">
                <a:latin typeface="宋体" panose="02010600030101010101" pitchFamily="2" charset="-122"/>
                <a:ea typeface="宋体" panose="02010600030101010101" pitchFamily="2" charset="-122"/>
                <a:cs typeface="宋体" panose="02010600030101010101" pitchFamily="2" charset="-122"/>
              </a:rPr>
              <a:t>学校数字化校园建设就是要在新校区搭建崭新的“数字化校园”平台，提升学校信息化和数字化建设和管理水平，促进运</a:t>
            </a:r>
            <a:r>
              <a:rPr lang="en-US" sz="2000" b="0" dirty="0">
                <a:latin typeface="宋体" panose="02010600030101010101" pitchFamily="2" charset="-122"/>
                <a:ea typeface="宋体" panose="02010600030101010101" pitchFamily="2" charset="-122"/>
                <a:cs typeface="宋体" panose="02010600030101010101" pitchFamily="2" charset="-122"/>
              </a:rPr>
              <a:t>xxx</a:t>
            </a:r>
            <a:r>
              <a:rPr sz="2000" b="0" dirty="0">
                <a:latin typeface="宋体" panose="02010600030101010101" pitchFamily="2" charset="-122"/>
                <a:ea typeface="宋体" panose="02010600030101010101" pitchFamily="2" charset="-122"/>
                <a:cs typeface="宋体" panose="02010600030101010101" pitchFamily="2" charset="-122"/>
              </a:rPr>
              <a:t>学校教学质量和管理效率的提升。</a:t>
            </a:r>
          </a:p>
          <a:p>
            <a:pPr marL="0" indent="304800" latinLnBrk="0">
              <a:lnSpc>
                <a:spcPct val="150000"/>
              </a:lnSpc>
            </a:pPr>
            <a:r>
              <a:rPr lang="en-US" sz="2000" b="0" dirty="0">
                <a:latin typeface="宋体" panose="02010600030101010101" pitchFamily="2" charset="-122"/>
                <a:ea typeface="宋体" panose="02010600030101010101" pitchFamily="2" charset="-122"/>
                <a:cs typeface="宋体" panose="02010600030101010101" pitchFamily="2" charset="-122"/>
              </a:rPr>
              <a:t>  xxx</a:t>
            </a:r>
            <a:r>
              <a:rPr sz="2000" b="0" dirty="0">
                <a:latin typeface="宋体" panose="02010600030101010101" pitchFamily="2" charset="-122"/>
                <a:ea typeface="宋体" panose="02010600030101010101" pitchFamily="2" charset="-122"/>
                <a:cs typeface="宋体" panose="02010600030101010101" pitchFamily="2" charset="-122"/>
              </a:rPr>
              <a:t>学校高度重视数字化建设，领导班子始终把数字化校园建设作为学校的重要建设项目，从规划制定、管理体制、经费投入、标准建设等方面给予保障。</a:t>
            </a:r>
            <a:r>
              <a:rPr sz="2000" b="0" dirty="0" err="1">
                <a:latin typeface="宋体" panose="02010600030101010101" pitchFamily="2" charset="-122"/>
                <a:ea typeface="宋体" panose="02010600030101010101" pitchFamily="2" charset="-122"/>
                <a:cs typeface="宋体" panose="02010600030101010101" pitchFamily="2" charset="-122"/>
              </a:rPr>
              <a:t>学校正在迎着数字化校园建设、学校发展、和学校规模提升的多重美好机遇，奋力前行，努力为高校教育事业的发展奉献自己的力量</a:t>
            </a:r>
            <a:r>
              <a:rPr sz="2000" b="0" dirty="0">
                <a:latin typeface="宋体" panose="02010600030101010101" pitchFamily="2" charset="-122"/>
                <a:ea typeface="宋体" panose="02010600030101010101" pitchFamily="2" charset="-122"/>
                <a:cs typeface="宋体" panose="02010600030101010101" pitchFamily="2" charset="-122"/>
              </a:rPr>
              <a:t>。</a:t>
            </a:r>
          </a:p>
        </p:txBody>
      </p:sp>
      <p:sp>
        <p:nvSpPr>
          <p:cNvPr id="2" name="文本框 1"/>
          <p:cNvSpPr txBox="1"/>
          <p:nvPr/>
        </p:nvSpPr>
        <p:spPr>
          <a:xfrm>
            <a:off x="2787015" y="106680"/>
            <a:ext cx="2110105" cy="521970"/>
          </a:xfrm>
          <a:prstGeom prst="rect">
            <a:avLst/>
          </a:prstGeom>
          <a:noFill/>
        </p:spPr>
        <p:txBody>
          <a:bodyPr wrap="square" rtlCol="0">
            <a:spAutoFit/>
          </a:bodyPr>
          <a:lstStyle/>
          <a:p>
            <a:r>
              <a:rPr lang="en-US" altLang="zh-CN" sz="2800" b="1"/>
              <a:t>1.1</a:t>
            </a:r>
            <a:r>
              <a:rPr lang="zh-CN" altLang="en-US" sz="2800" b="1"/>
              <a:t>项目背景</a:t>
            </a:r>
          </a:p>
        </p:txBody>
      </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6.3 </a:t>
            </a:r>
            <a:r>
              <a:rPr lang="zh-CN" altLang="en-US" sz="2800" b="1">
                <a:latin typeface="宋体" panose="02010600030101010101" pitchFamily="2" charset="-122"/>
                <a:ea typeface="宋体" panose="02010600030101010101" pitchFamily="2" charset="-122"/>
                <a:cs typeface="宋体" panose="02010600030101010101" pitchFamily="2" charset="-122"/>
              </a:rPr>
              <a:t>多媒体会议系统</a:t>
            </a:r>
          </a:p>
        </p:txBody>
      </p:sp>
      <p:sp>
        <p:nvSpPr>
          <p:cNvPr id="104" name="文本框 103"/>
          <p:cNvSpPr txBox="1"/>
          <p:nvPr/>
        </p:nvSpPr>
        <p:spPr>
          <a:xfrm>
            <a:off x="2622550" y="700405"/>
            <a:ext cx="9271000" cy="3784600"/>
          </a:xfrm>
          <a:prstGeom prst="rect">
            <a:avLst/>
          </a:prstGeom>
          <a:noFill/>
          <a:ln w="9525">
            <a:noFill/>
          </a:ln>
        </p:spPr>
        <p:txBody>
          <a:bodyPr wrap="square">
            <a:spAutoFit/>
          </a:bodyPr>
          <a:lstStyle/>
          <a:p>
            <a:pPr marL="0" indent="304800" latinLnBrk="0">
              <a:lnSpc>
                <a:spcPct val="150000"/>
              </a:lnSpc>
            </a:pPr>
            <a:r>
              <a:rPr sz="1600" b="0">
                <a:latin typeface="宋体" panose="02010600030101010101" pitchFamily="2" charset="-122"/>
                <a:ea typeface="宋体" panose="02010600030101010101" pitchFamily="2" charset="-122"/>
                <a:cs typeface="宋体" panose="02010600030101010101" pitchFamily="2" charset="-122"/>
              </a:rPr>
              <a:t>多媒体会议系统针对运城幼师高等专科学校的多功能报告厅、大会议室、中会议室、小会议室、体育场、运动场的音视频系统进行设计的。</a:t>
            </a:r>
          </a:p>
          <a:p>
            <a:pPr marL="0" indent="304800" latinLnBrk="0">
              <a:lnSpc>
                <a:spcPct val="150000"/>
              </a:lnSpc>
            </a:pPr>
            <a:r>
              <a:rPr sz="1600" b="0">
                <a:latin typeface="宋体" panose="02010600030101010101" pitchFamily="2" charset="-122"/>
                <a:ea typeface="宋体" panose="02010600030101010101" pitchFamily="2" charset="-122"/>
                <a:cs typeface="宋体" panose="02010600030101010101" pitchFamily="2" charset="-122"/>
              </a:rPr>
              <a:t>多媒体系统会议系统主要涉及三层报告厅、大型多媒体会议室。</a:t>
            </a:r>
          </a:p>
          <a:p>
            <a:pPr marL="0" indent="304800" latinLnBrk="0">
              <a:lnSpc>
                <a:spcPct val="150000"/>
              </a:lnSpc>
            </a:pPr>
            <a:r>
              <a:rPr sz="1600" b="0">
                <a:latin typeface="宋体" panose="02010600030101010101" pitchFamily="2" charset="-122"/>
                <a:ea typeface="宋体" panose="02010600030101010101" pitchFamily="2" charset="-122"/>
                <a:cs typeface="宋体" panose="02010600030101010101" pitchFamily="2" charset="-122"/>
              </a:rPr>
              <a:t>多媒体会议系统一般包含以下几个部分：</a:t>
            </a:r>
          </a:p>
          <a:p>
            <a:pPr marL="742950" lvl="1" indent="-285750" latinLnBrk="0">
              <a:lnSpc>
                <a:spcPct val="150000"/>
              </a:lnSpc>
              <a:buFont typeface="Wingdings" panose="05000000000000000000" charset="0"/>
              <a:buChar char=""/>
            </a:pPr>
            <a:r>
              <a:rPr sz="1600" b="0">
                <a:latin typeface="宋体" panose="02010600030101010101" pitchFamily="2" charset="-122"/>
                <a:ea typeface="宋体" panose="02010600030101010101" pitchFamily="2" charset="-122"/>
                <a:cs typeface="宋体" panose="02010600030101010101" pitchFamily="2" charset="-122"/>
              </a:rPr>
              <a:t>显示系统</a:t>
            </a:r>
          </a:p>
          <a:p>
            <a:pPr marL="742950" lvl="1" indent="-285750" latinLnBrk="0">
              <a:lnSpc>
                <a:spcPct val="150000"/>
              </a:lnSpc>
              <a:buFont typeface="Wingdings" panose="05000000000000000000" charset="0"/>
              <a:buChar char=""/>
            </a:pPr>
            <a:r>
              <a:rPr sz="1600" b="0">
                <a:latin typeface="宋体" panose="02010600030101010101" pitchFamily="2" charset="-122"/>
                <a:ea typeface="宋体" panose="02010600030101010101" pitchFamily="2" charset="-122"/>
                <a:cs typeface="宋体" panose="02010600030101010101" pitchFamily="2" charset="-122"/>
              </a:rPr>
              <a:t>数字会议系统</a:t>
            </a:r>
          </a:p>
          <a:p>
            <a:pPr marL="742950" lvl="1" indent="-285750" latinLnBrk="0">
              <a:lnSpc>
                <a:spcPct val="150000"/>
              </a:lnSpc>
              <a:buFont typeface="Wingdings" panose="05000000000000000000" charset="0"/>
              <a:buChar char=""/>
            </a:pPr>
            <a:r>
              <a:rPr sz="1600" b="0">
                <a:latin typeface="宋体" panose="02010600030101010101" pitchFamily="2" charset="-122"/>
                <a:ea typeface="宋体" panose="02010600030101010101" pitchFamily="2" charset="-122"/>
                <a:cs typeface="宋体" panose="02010600030101010101" pitchFamily="2" charset="-122"/>
              </a:rPr>
              <a:t>音响扩声系统</a:t>
            </a:r>
          </a:p>
          <a:p>
            <a:pPr marL="742950" lvl="1" indent="-285750" latinLnBrk="0">
              <a:lnSpc>
                <a:spcPct val="150000"/>
              </a:lnSpc>
              <a:buFont typeface="Wingdings" panose="05000000000000000000" charset="0"/>
              <a:buChar char=""/>
            </a:pPr>
            <a:r>
              <a:rPr sz="1600" b="0">
                <a:latin typeface="宋体" panose="02010600030101010101" pitchFamily="2" charset="-122"/>
                <a:ea typeface="宋体" panose="02010600030101010101" pitchFamily="2" charset="-122"/>
                <a:cs typeface="宋体" panose="02010600030101010101" pitchFamily="2" charset="-122"/>
              </a:rPr>
              <a:t>中控矩阵系统</a:t>
            </a:r>
          </a:p>
          <a:p>
            <a:pPr marL="742950" lvl="1" indent="-285750" latinLnBrk="0">
              <a:lnSpc>
                <a:spcPct val="150000"/>
              </a:lnSpc>
              <a:buFont typeface="Wingdings" panose="05000000000000000000" charset="0"/>
              <a:buChar char=""/>
            </a:pPr>
            <a:r>
              <a:rPr sz="1600" b="0">
                <a:latin typeface="宋体" panose="02010600030101010101" pitchFamily="2" charset="-122"/>
                <a:ea typeface="宋体" panose="02010600030101010101" pitchFamily="2" charset="-122"/>
                <a:cs typeface="宋体" panose="02010600030101010101" pitchFamily="2" charset="-122"/>
              </a:rPr>
              <a:t>同声传译系统（本次不考虑）</a:t>
            </a:r>
          </a:p>
          <a:p>
            <a:pPr marL="742950" lvl="1" indent="-285750" latinLnBrk="0">
              <a:lnSpc>
                <a:spcPct val="150000"/>
              </a:lnSpc>
              <a:buFont typeface="Wingdings" panose="05000000000000000000" charset="0"/>
              <a:buChar char=""/>
            </a:pPr>
            <a:r>
              <a:rPr sz="1600" b="0">
                <a:latin typeface="宋体" panose="02010600030101010101" pitchFamily="2" charset="-122"/>
                <a:ea typeface="宋体" panose="02010600030101010101" pitchFamily="2" charset="-122"/>
                <a:cs typeface="宋体" panose="02010600030101010101" pitchFamily="2" charset="-122"/>
              </a:rPr>
              <a:t>远程视频系统（本次不考虑）</a:t>
            </a:r>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6.3 </a:t>
            </a:r>
            <a:r>
              <a:rPr lang="zh-CN" altLang="en-US" sz="2800" b="1">
                <a:latin typeface="宋体" panose="02010600030101010101" pitchFamily="2" charset="-122"/>
                <a:ea typeface="宋体" panose="02010600030101010101" pitchFamily="2" charset="-122"/>
                <a:cs typeface="宋体" panose="02010600030101010101" pitchFamily="2" charset="-122"/>
              </a:rPr>
              <a:t>多媒体会议系统拓扑</a:t>
            </a:r>
          </a:p>
        </p:txBody>
      </p:sp>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034030" y="1153160"/>
            <a:ext cx="8154035" cy="4872355"/>
          </a:xfrm>
          <a:prstGeom prst="rect">
            <a:avLst/>
          </a:prstGeom>
          <a:noFill/>
          <a:ln>
            <a:noFill/>
          </a:ln>
        </p:spPr>
      </p:pic>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5632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6.4 </a:t>
            </a:r>
            <a:r>
              <a:rPr lang="zh-CN" altLang="en-US" sz="2800" b="1">
                <a:latin typeface="宋体" panose="02010600030101010101" pitchFamily="2" charset="-122"/>
                <a:ea typeface="宋体" panose="02010600030101010101" pitchFamily="2" charset="-122"/>
                <a:cs typeface="宋体" panose="02010600030101010101" pitchFamily="2" charset="-122"/>
              </a:rPr>
              <a:t>多媒体信息发布及查询系统</a:t>
            </a:r>
          </a:p>
        </p:txBody>
      </p:sp>
      <p:sp>
        <p:nvSpPr>
          <p:cNvPr id="104" name="文本框 103"/>
          <p:cNvSpPr txBox="1"/>
          <p:nvPr/>
        </p:nvSpPr>
        <p:spPr>
          <a:xfrm>
            <a:off x="2527300" y="675640"/>
            <a:ext cx="9575165" cy="6092825"/>
          </a:xfrm>
          <a:prstGeom prst="rect">
            <a:avLst/>
          </a:prstGeom>
          <a:noFill/>
          <a:ln w="9525">
            <a:noFill/>
          </a:ln>
        </p:spPr>
        <p:txBody>
          <a:bodyPr wrap="square">
            <a:spAutoFit/>
          </a:bodyPr>
          <a:lstStyle/>
          <a:p>
            <a:pPr marL="0" indent="304800" latinLnBrk="0">
              <a:lnSpc>
                <a:spcPct val="150000"/>
              </a:lnSpc>
            </a:pPr>
            <a:r>
              <a:rPr lang="en-US" altLang="zh-CN" sz="2000" b="0">
                <a:latin typeface="宋体" panose="02010600030101010101" pitchFamily="2" charset="-122"/>
                <a:ea typeface="宋体" panose="02010600030101010101" pitchFamily="2" charset="-122"/>
                <a:cs typeface="宋体" panose="02010600030101010101" pitchFamily="2" charset="-122"/>
              </a:rPr>
              <a:t> </a:t>
            </a:r>
            <a:r>
              <a:rPr lang="zh-CN" altLang="en-US" sz="2000" b="0">
                <a:latin typeface="宋体" panose="02010600030101010101" pitchFamily="2" charset="-122"/>
                <a:ea typeface="宋体" panose="02010600030101010101" pitchFamily="2" charset="-122"/>
                <a:cs typeface="宋体" panose="02010600030101010101" pitchFamily="2" charset="-122"/>
              </a:rPr>
              <a:t>公共信息系统是一种全新的媒体概念，旨在特定的物理场所、特定的时间段、对特定的人群进行多媒体信息播放的专业视听系统，让受众获取所需的信息。例如在人流汇聚的公共场所，通过各种多媒体终端显示设备，发布时事、新闻、公告、通知、气象、交通、商业、财经和娱乐信息。它与纸张媒体、电台、电视和因特网并列，称之为“第五媒体”。</a:t>
            </a:r>
          </a:p>
          <a:p>
            <a:r>
              <a:rPr lang="zh-CN" altLang="en-US" sz="2000" b="0">
                <a:latin typeface="宋体" panose="02010600030101010101" pitchFamily="2" charset="-122"/>
                <a:ea typeface="宋体" panose="02010600030101010101" pitchFamily="2" charset="-122"/>
                <a:cs typeface="宋体" panose="02010600030101010101" pitchFamily="2" charset="-122"/>
              </a:rPr>
              <a:t>   近年来随着高校教育信息化的发展，以及高校人才与社会快速接轨的现实需求，大量的校园资讯与社会信息需要健康、规范、严谨、高效地从信息平台传递</a:t>
            </a:r>
            <a:r>
              <a:rPr lang="zh-CN" altLang="en-US" sz="2000" b="0">
                <a:latin typeface="Times New Roman" panose="02020603050405020304" pitchFamily="18" charset="0"/>
                <a:cs typeface="Times New Roman" panose="02020603050405020304" pitchFamily="18" charset="0"/>
              </a:rPr>
              <a:t> </a:t>
            </a:r>
            <a:r>
              <a:rPr lang="zh-CN" altLang="en-US" sz="2000" b="0">
                <a:latin typeface="宋体" panose="02010600030101010101" pitchFamily="2" charset="-122"/>
                <a:ea typeface="宋体" panose="02010600030101010101" pitchFamily="2" charset="-122"/>
                <a:cs typeface="宋体" panose="02010600030101010101" pitchFamily="2" charset="-122"/>
              </a:rPr>
              <a:t>到高校大学生，各院系的特点介绍、国家重点实验室、两院院士、毕业大学生招聘信息，团党委宣传、国内国际重大事实事件报道、图书馆新到书目录以及借书还书时间提示、食堂菜单价目、总校与分校公开课、宿舍学生管理等等资讯的传递都需要采用现代化的网络信息发布平台来进行分类、编辑、管理、发布；单纯依靠传统的网站宣传以及校园张贴画的方式已经远远不能满足信息及时传递和分区域分内容管理的需求。</a:t>
            </a:r>
          </a:p>
        </p:txBody>
      </p:sp>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67373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6.4.1 </a:t>
            </a:r>
            <a:r>
              <a:rPr lang="zh-CN" altLang="en-US" sz="2800" b="1">
                <a:latin typeface="宋体" panose="02010600030101010101" pitchFamily="2" charset="-122"/>
                <a:ea typeface="宋体" panose="02010600030101010101" pitchFamily="2" charset="-122"/>
                <a:cs typeface="宋体" panose="02010600030101010101" pitchFamily="2" charset="-122"/>
              </a:rPr>
              <a:t>多媒体信息发布及查询系统拓扑</a:t>
            </a: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077210" y="1145540"/>
            <a:ext cx="7904480" cy="4909820"/>
          </a:xfrm>
          <a:prstGeom prst="rect">
            <a:avLst/>
          </a:prstGeom>
          <a:ln>
            <a:noFill/>
          </a:ln>
          <a:effectLst>
            <a:softEdge rad="112500"/>
          </a:effectLst>
        </p:spPr>
      </p:pic>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6.5 </a:t>
            </a:r>
            <a:r>
              <a:rPr lang="zh-CN" altLang="en-US" sz="2800" b="1">
                <a:latin typeface="宋体" panose="02010600030101010101" pitchFamily="2" charset="-122"/>
                <a:ea typeface="宋体" panose="02010600030101010101" pitchFamily="2" charset="-122"/>
                <a:cs typeface="宋体" panose="02010600030101010101" pitchFamily="2" charset="-122"/>
              </a:rPr>
              <a:t>校园网络电视台</a:t>
            </a:r>
          </a:p>
        </p:txBody>
      </p:sp>
      <p:sp>
        <p:nvSpPr>
          <p:cNvPr id="104" name="文本框 103"/>
          <p:cNvSpPr txBox="1"/>
          <p:nvPr/>
        </p:nvSpPr>
        <p:spPr>
          <a:xfrm>
            <a:off x="2622550" y="885825"/>
            <a:ext cx="9309735" cy="5262245"/>
          </a:xfrm>
          <a:prstGeom prst="rect">
            <a:avLst/>
          </a:prstGeom>
          <a:noFill/>
          <a:ln w="9525">
            <a:noFill/>
          </a:ln>
        </p:spPr>
        <p:txBody>
          <a:bodyPr wrap="square">
            <a:spAutoFit/>
          </a:bodyPr>
          <a:lstStyle/>
          <a:p>
            <a:pPr marL="0" indent="304800" latinLnBrk="0">
              <a:lnSpc>
                <a:spcPct val="150000"/>
              </a:lnSpc>
            </a:pPr>
            <a:r>
              <a:rPr lang="zh-CN" altLang="en-US" sz="1600" b="0">
                <a:latin typeface="宋体" panose="02010600030101010101" pitchFamily="2" charset="-122"/>
                <a:ea typeface="宋体" panose="02010600030101010101" pitchFamily="2" charset="-122"/>
                <a:cs typeface="宋体" panose="02010600030101010101" pitchFamily="2" charset="-122"/>
              </a:rPr>
              <a:t>随着社会的发展，数字信息技术极大地拓展了教育的时空界限，空前地提高了学生学习的兴趣、效率和能动性，多媒体教学、计算机教学软件、远程教育等应运而生。先进的信息技术使教育资源共享的原则得以贯彻，因需学习、因材施教真正成为可能，传统的教和学的模式正在酝酿重大的突破，教育面临着有史以来最为深刻的变革。这场教育的大变革不仅仅是教育形式和学习方式的重大变化，更重要的是将对教育的思想、观念、模式、内容和方法产生深刻影响。 </a:t>
            </a:r>
          </a:p>
          <a:p>
            <a:r>
              <a:rPr lang="zh-CN" altLang="en-US" sz="1600" b="0">
                <a:latin typeface="宋体" panose="02010600030101010101" pitchFamily="2" charset="-122"/>
                <a:ea typeface="宋体" panose="02010600030101010101" pitchFamily="2" charset="-122"/>
                <a:cs typeface="宋体" panose="02010600030101010101" pitchFamily="2" charset="-122"/>
              </a:rPr>
              <a:t>“数字化校园电视台”正是推动这种变革的一项重要产品，可实现文字、音频、视频、课件等大量教学资源在校园任何场所任何时间进行点播、直播、广播服务的功能。它同传统的闭路电视等电化教学手段不同，具有投入少、操作方便、交互性强、日常维护简单、资源丰富、升级性好、满足用户不同需求、符合未来教育技术发展方向等，与传统闭路电视无缝结合的优势，与数字校园计算机网络有机融合成一体，避免学校重复投资，也可与校园广播结合使用，是现代教育的最佳选择方案。</a:t>
            </a:r>
          </a:p>
          <a:p>
            <a:r>
              <a:rPr lang="zh-CN" altLang="en-US" sz="1600" b="0">
                <a:latin typeface="宋体" panose="02010600030101010101" pitchFamily="2" charset="-122"/>
                <a:ea typeface="宋体" panose="02010600030101010101" pitchFamily="2" charset="-122"/>
                <a:cs typeface="宋体" panose="02010600030101010101" pitchFamily="2" charset="-122"/>
              </a:rPr>
              <a:t>“数字化校园电视台”是由数字化摄录</a:t>
            </a:r>
            <a:r>
              <a:rPr lang="en-US" altLang="zh-CN" sz="1600" b="0">
                <a:latin typeface="Arial" panose="020B0604020202020204" pitchFamily="34" charset="0"/>
                <a:cs typeface="Arial" panose="020B0604020202020204" pitchFamily="34" charset="0"/>
              </a:rPr>
              <a:t>(</a:t>
            </a:r>
            <a:r>
              <a:rPr lang="zh-CN" altLang="en-US" sz="1600" b="0">
                <a:latin typeface="宋体" panose="02010600030101010101" pitchFamily="2" charset="-122"/>
                <a:ea typeface="宋体" panose="02010600030101010101" pitchFamily="2" charset="-122"/>
                <a:cs typeface="宋体" panose="02010600030101010101" pitchFamily="2" charset="-122"/>
              </a:rPr>
              <a:t>包括演播室声学装修</a:t>
            </a:r>
            <a:r>
              <a:rPr lang="en-US" altLang="zh-CN" sz="1600" b="0">
                <a:latin typeface="Arial" panose="020B0604020202020204" pitchFamily="34" charset="0"/>
                <a:cs typeface="Arial" panose="020B0604020202020204" pitchFamily="34" charset="0"/>
              </a:rPr>
              <a:t>)</a:t>
            </a:r>
            <a:r>
              <a:rPr lang="zh-CN" altLang="en-US" sz="1600" b="0">
                <a:latin typeface="宋体" panose="02010600030101010101" pitchFamily="2" charset="-122"/>
                <a:ea typeface="宋体" panose="02010600030101010101" pitchFamily="2" charset="-122"/>
                <a:cs typeface="宋体" panose="02010600030101010101" pitchFamily="2" charset="-122"/>
              </a:rPr>
              <a:t>、采集、编辑、播出系统等组成，是供学校自行拍摄、制做各种电视节目录像，如领导讲话、优秀示范课、教师访谈录、文艺节目、运动会、实验活动等，并具有现场直播、录播、转播、转录等多种功能。系统内设置摄像机、编辑机、非线编、直播机等系统设备。</a:t>
            </a:r>
          </a:p>
        </p:txBody>
      </p:sp>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812800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6.5.1 </a:t>
            </a:r>
            <a:r>
              <a:rPr lang="zh-CN" altLang="en-US" sz="2800" b="1">
                <a:latin typeface="宋体" panose="02010600030101010101" pitchFamily="2" charset="-122"/>
                <a:ea typeface="宋体" panose="02010600030101010101" pitchFamily="2" charset="-122"/>
                <a:cs typeface="宋体" panose="02010600030101010101" pitchFamily="2" charset="-122"/>
              </a:rPr>
              <a:t>校园电视台系统拓扑</a:t>
            </a:r>
            <a:endParaRPr lang="en-US" altLang="zh-CN" sz="2800" b="1">
              <a:latin typeface="宋体" panose="02010600030101010101" pitchFamily="2" charset="-122"/>
              <a:ea typeface="宋体" panose="02010600030101010101" pitchFamily="2" charset="-122"/>
              <a:cs typeface="宋体" panose="02010600030101010101" pitchFamily="2" charset="-122"/>
            </a:endParaRPr>
          </a:p>
        </p:txBody>
      </p:sp>
      <p:pic>
        <p:nvPicPr>
          <p:cNvPr id="2051" name="Picture 3" descr="C:\Users\majiaxing\Desktop\工作\安康职业技术学院\网络电视.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083560" y="953135"/>
            <a:ext cx="8352790" cy="5492750"/>
          </a:xfrm>
          <a:prstGeom prst="rect">
            <a:avLst/>
          </a:prstGeom>
          <a:noFill/>
        </p:spPr>
      </p:pic>
    </p:spTree>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6.7 </a:t>
            </a:r>
            <a:r>
              <a:rPr lang="zh-CN" altLang="en-US" sz="2800" b="1">
                <a:latin typeface="宋体" panose="02010600030101010101" pitchFamily="2" charset="-122"/>
                <a:ea typeface="宋体" panose="02010600030101010101" pitchFamily="2" charset="-122"/>
                <a:cs typeface="宋体" panose="02010600030101010101" pitchFamily="2" charset="-122"/>
              </a:rPr>
              <a:t>多媒体会议系统拓扑</a:t>
            </a:r>
          </a:p>
        </p:txBody>
      </p:sp>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034030" y="1153160"/>
            <a:ext cx="8154035" cy="4872355"/>
          </a:xfrm>
          <a:prstGeom prst="rect">
            <a:avLst/>
          </a:prstGeom>
          <a:noFill/>
          <a:ln>
            <a:noFill/>
          </a:ln>
        </p:spPr>
      </p:pic>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6.3 </a:t>
            </a:r>
            <a:r>
              <a:rPr lang="zh-CN" altLang="en-US" sz="2800" b="1">
                <a:latin typeface="宋体" panose="02010600030101010101" pitchFamily="2" charset="-122"/>
                <a:ea typeface="宋体" panose="02010600030101010101" pitchFamily="2" charset="-122"/>
                <a:cs typeface="宋体" panose="02010600030101010101" pitchFamily="2" charset="-122"/>
              </a:rPr>
              <a:t>多媒体会议系统拓扑</a:t>
            </a:r>
          </a:p>
        </p:txBody>
      </p:sp>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034030" y="1153160"/>
            <a:ext cx="8154035" cy="4872355"/>
          </a:xfrm>
          <a:prstGeom prst="rect">
            <a:avLst/>
          </a:prstGeom>
          <a:noFill/>
          <a:ln>
            <a:noFill/>
          </a:ln>
        </p:spPr>
      </p:pic>
    </p:spTree>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6.7 </a:t>
            </a:r>
            <a:r>
              <a:rPr lang="zh-CN" altLang="en-US" sz="2800" b="1">
                <a:latin typeface="宋体" panose="02010600030101010101" pitchFamily="2" charset="-122"/>
                <a:ea typeface="宋体" panose="02010600030101010101" pitchFamily="2" charset="-122"/>
                <a:cs typeface="宋体" panose="02010600030101010101" pitchFamily="2" charset="-122"/>
              </a:rPr>
              <a:t>教务管理平台</a:t>
            </a:r>
          </a:p>
        </p:txBody>
      </p:sp>
      <p:sp>
        <p:nvSpPr>
          <p:cNvPr id="104" name="文本框 103"/>
          <p:cNvSpPr txBox="1"/>
          <p:nvPr/>
        </p:nvSpPr>
        <p:spPr>
          <a:xfrm>
            <a:off x="2622550" y="700405"/>
            <a:ext cx="9308465" cy="1938020"/>
          </a:xfrm>
          <a:prstGeom prst="rect">
            <a:avLst/>
          </a:prstGeom>
          <a:noFill/>
          <a:ln w="9525">
            <a:noFill/>
          </a:ln>
        </p:spPr>
        <p:txBody>
          <a:bodyPr wrap="square">
            <a:spAutoFit/>
          </a:bodyPr>
          <a:lstStyle/>
          <a:p>
            <a:pPr marL="0" indent="0" latinLnBrk="0">
              <a:lnSpc>
                <a:spcPct val="150000"/>
              </a:lnSpc>
            </a:pPr>
            <a:r>
              <a:rPr lang="en-US" altLang="zh-CN" sz="1600" b="0">
                <a:latin typeface="宋体" panose="02010600030101010101" pitchFamily="2" charset="-122"/>
                <a:ea typeface="宋体" panose="02010600030101010101" pitchFamily="2" charset="-122"/>
                <a:cs typeface="宋体" panose="02010600030101010101" pitchFamily="2" charset="-122"/>
              </a:rPr>
              <a:t>    </a:t>
            </a:r>
            <a:r>
              <a:rPr lang="zh-CN" altLang="en-US" sz="1600" b="0">
                <a:latin typeface="宋体" panose="02010600030101010101" pitchFamily="2" charset="-122"/>
                <a:ea typeface="宋体" panose="02010600030101010101" pitchFamily="2" charset="-122"/>
                <a:cs typeface="宋体" panose="02010600030101010101" pitchFamily="2" charset="-122"/>
              </a:rPr>
              <a:t>教务网络管理系统涵盖高校教务管理工作所有环节，涉及到基本信息、教学计划、学生学籍、教学安排</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网上选课</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课表编排</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实践安排</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、免修重修、考试事务、等级考试、学生成绩、教学考评、毕业处理与系统管理十一个方面，基于校园网</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互联网为高校教学工作提供先进实用的信息化管理手段，为学生、教师教辅人员提供简便快捷的网络化信息服务；能够适应学年制、学分制以及学年</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学分混合制的需要，能够协助高校建立符合自身特殊需要的个性化教务管理规范。</a:t>
            </a:r>
          </a:p>
        </p:txBody>
      </p:sp>
      <p:sp>
        <p:nvSpPr>
          <p:cNvPr id="4" name="圆角矩形 3"/>
          <p:cNvSpPr/>
          <p:nvPr/>
        </p:nvSpPr>
        <p:spPr>
          <a:xfrm>
            <a:off x="4053205" y="2775585"/>
            <a:ext cx="6243955" cy="56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教务管理平台</a:t>
            </a:r>
            <a:endParaRPr lang="zh-CN" altLang="en-US" sz="2800" b="1" dirty="0">
              <a:solidFill>
                <a:schemeClr val="bg1"/>
              </a:solidFill>
              <a:latin typeface="+mn-ea"/>
              <a:cs typeface="宋体" panose="02010600030101010101" pitchFamily="2" charset="-122"/>
              <a:sym typeface="宋体" panose="02010600030101010101" pitchFamily="2" charset="-122"/>
            </a:endParaRPr>
          </a:p>
        </p:txBody>
      </p:sp>
      <p:sp>
        <p:nvSpPr>
          <p:cNvPr id="9" name="圆角矩形 8"/>
          <p:cNvSpPr/>
          <p:nvPr/>
        </p:nvSpPr>
        <p:spPr>
          <a:xfrm>
            <a:off x="4053205"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教学计划</a:t>
            </a:r>
          </a:p>
        </p:txBody>
      </p:sp>
      <p:sp>
        <p:nvSpPr>
          <p:cNvPr id="10" name="圆角矩形 9"/>
          <p:cNvSpPr/>
          <p:nvPr/>
        </p:nvSpPr>
        <p:spPr>
          <a:xfrm>
            <a:off x="4702175"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altLang="es-ES" sz="2000" b="1" dirty="0">
                <a:solidFill>
                  <a:schemeClr val="bg1"/>
                </a:solidFill>
                <a:latin typeface="+mn-ea"/>
                <a:sym typeface="Arial" panose="020B0604020202020204" pitchFamily="34" charset="0"/>
              </a:rPr>
              <a:t>学生学籍</a:t>
            </a:r>
          </a:p>
        </p:txBody>
      </p:sp>
      <p:sp>
        <p:nvSpPr>
          <p:cNvPr id="11" name="圆角矩形 10"/>
          <p:cNvSpPr/>
          <p:nvPr/>
        </p:nvSpPr>
        <p:spPr>
          <a:xfrm>
            <a:off x="5333365"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a:solidFill>
                  <a:schemeClr val="bg1"/>
                </a:solidFill>
                <a:latin typeface="+mn-ea"/>
                <a:sym typeface="Arial" panose="020B0604020202020204" pitchFamily="34" charset="0"/>
              </a:rPr>
              <a:t>教学安排</a:t>
            </a:r>
          </a:p>
        </p:txBody>
      </p:sp>
      <p:sp>
        <p:nvSpPr>
          <p:cNvPr id="12" name="圆角矩形 11"/>
          <p:cNvSpPr/>
          <p:nvPr/>
        </p:nvSpPr>
        <p:spPr>
          <a:xfrm>
            <a:off x="5984240"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免修重修</a:t>
            </a:r>
          </a:p>
        </p:txBody>
      </p:sp>
      <p:sp>
        <p:nvSpPr>
          <p:cNvPr id="13" name="圆角矩形 12"/>
          <p:cNvSpPr/>
          <p:nvPr/>
        </p:nvSpPr>
        <p:spPr>
          <a:xfrm>
            <a:off x="6616065"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mn-ea"/>
              <a:sym typeface="Arial" panose="020B0604020202020204" pitchFamily="34" charset="0"/>
            </a:endParaRPr>
          </a:p>
          <a:p>
            <a:pPr algn="ctr"/>
            <a:r>
              <a:rPr lang="zh-CN" altLang="en-US" b="1" dirty="0">
                <a:solidFill>
                  <a:schemeClr val="bg1"/>
                </a:solidFill>
                <a:latin typeface="+mn-ea"/>
                <a:sym typeface="Arial" panose="020B0604020202020204" pitchFamily="34" charset="0"/>
              </a:rPr>
              <a:t>考试事务</a:t>
            </a:r>
          </a:p>
          <a:p>
            <a:pPr algn="ctr"/>
            <a:endParaRPr lang="zh-CN" altLang="en-US" b="1" dirty="0">
              <a:solidFill>
                <a:schemeClr val="bg1"/>
              </a:solidFill>
              <a:latin typeface="+mn-ea"/>
              <a:sym typeface="Arial" panose="020B0604020202020204" pitchFamily="34" charset="0"/>
            </a:endParaRPr>
          </a:p>
        </p:txBody>
      </p:sp>
      <p:sp>
        <p:nvSpPr>
          <p:cNvPr id="14" name="圆角矩形 13"/>
          <p:cNvSpPr/>
          <p:nvPr/>
        </p:nvSpPr>
        <p:spPr>
          <a:xfrm>
            <a:off x="7246620"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sym typeface="Arial" panose="020B0604020202020204" pitchFamily="34" charset="0"/>
              </a:rPr>
              <a:t>等级考试</a:t>
            </a:r>
          </a:p>
        </p:txBody>
      </p:sp>
      <p:sp>
        <p:nvSpPr>
          <p:cNvPr id="15" name="圆角矩形 14"/>
          <p:cNvSpPr/>
          <p:nvPr/>
        </p:nvSpPr>
        <p:spPr>
          <a:xfrm>
            <a:off x="7872730"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a:solidFill>
                  <a:schemeClr val="bg1"/>
                </a:solidFill>
                <a:latin typeface="+mn-ea"/>
                <a:sym typeface="Arial" panose="020B0604020202020204" pitchFamily="34" charset="0"/>
              </a:rPr>
              <a:t>学生成绩</a:t>
            </a:r>
          </a:p>
        </p:txBody>
      </p:sp>
      <p:sp>
        <p:nvSpPr>
          <p:cNvPr id="16" name="圆角矩形 15"/>
          <p:cNvSpPr/>
          <p:nvPr/>
        </p:nvSpPr>
        <p:spPr>
          <a:xfrm>
            <a:off x="8493760"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dirty="0">
                <a:solidFill>
                  <a:schemeClr val="bg1"/>
                </a:solidFill>
                <a:latin typeface="+mn-ea"/>
                <a:sym typeface="Arial" panose="020B0604020202020204" pitchFamily="34" charset="0"/>
              </a:rPr>
              <a:t>教学考评</a:t>
            </a:r>
          </a:p>
        </p:txBody>
      </p:sp>
      <p:sp>
        <p:nvSpPr>
          <p:cNvPr id="17" name="圆角矩形 16"/>
          <p:cNvSpPr/>
          <p:nvPr/>
        </p:nvSpPr>
        <p:spPr>
          <a:xfrm>
            <a:off x="9125585"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mn-ea"/>
              </a:rPr>
              <a:t>大学工系统</a:t>
            </a:r>
          </a:p>
        </p:txBody>
      </p:sp>
      <p:sp>
        <p:nvSpPr>
          <p:cNvPr id="18" name="圆角矩形 17"/>
          <p:cNvSpPr/>
          <p:nvPr/>
        </p:nvSpPr>
        <p:spPr>
          <a:xfrm>
            <a:off x="9757410"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毕业处理</a:t>
            </a:r>
          </a:p>
        </p:txBody>
      </p:sp>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6.8 </a:t>
            </a:r>
            <a:r>
              <a:rPr lang="zh-CN" altLang="en-US" sz="2800" b="1">
                <a:latin typeface="宋体" panose="02010600030101010101" pitchFamily="2" charset="-122"/>
                <a:ea typeface="宋体" panose="02010600030101010101" pitchFamily="2" charset="-122"/>
                <a:cs typeface="宋体" panose="02010600030101010101" pitchFamily="2" charset="-122"/>
              </a:rPr>
              <a:t>实践教学管理</a:t>
            </a:r>
          </a:p>
        </p:txBody>
      </p:sp>
      <p:sp>
        <p:nvSpPr>
          <p:cNvPr id="4" name="圆角矩形 3"/>
          <p:cNvSpPr/>
          <p:nvPr/>
        </p:nvSpPr>
        <p:spPr>
          <a:xfrm>
            <a:off x="2622550" y="1643380"/>
            <a:ext cx="9094470" cy="56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实践教学管理</a:t>
            </a:r>
            <a:endParaRPr lang="zh-CN" altLang="en-US" sz="2800" b="1" dirty="0">
              <a:solidFill>
                <a:schemeClr val="bg1"/>
              </a:solidFill>
              <a:latin typeface="+mn-ea"/>
              <a:cs typeface="宋体" panose="02010600030101010101" pitchFamily="2" charset="-122"/>
              <a:sym typeface="宋体" panose="02010600030101010101" pitchFamily="2" charset="-122"/>
            </a:endParaRPr>
          </a:p>
        </p:txBody>
      </p:sp>
      <p:sp>
        <p:nvSpPr>
          <p:cNvPr id="9" name="圆角矩形 8"/>
          <p:cNvSpPr/>
          <p:nvPr/>
        </p:nvSpPr>
        <p:spPr>
          <a:xfrm>
            <a:off x="2622550" y="2300605"/>
            <a:ext cx="1440011"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专业实习</a:t>
            </a:r>
          </a:p>
        </p:txBody>
      </p:sp>
      <p:sp>
        <p:nvSpPr>
          <p:cNvPr id="10" name="圆角矩形 9"/>
          <p:cNvSpPr/>
          <p:nvPr/>
        </p:nvSpPr>
        <p:spPr>
          <a:xfrm>
            <a:off x="4147185" y="2300605"/>
            <a:ext cx="1440011"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altLang="es-ES" sz="2000" b="1" dirty="0">
                <a:solidFill>
                  <a:schemeClr val="bg1"/>
                </a:solidFill>
                <a:latin typeface="+mn-ea"/>
                <a:sym typeface="Arial" panose="020B0604020202020204" pitchFamily="34" charset="0"/>
              </a:rPr>
              <a:t>顶岗实习</a:t>
            </a:r>
          </a:p>
        </p:txBody>
      </p:sp>
      <p:sp>
        <p:nvSpPr>
          <p:cNvPr id="11" name="圆角矩形 10"/>
          <p:cNvSpPr/>
          <p:nvPr/>
        </p:nvSpPr>
        <p:spPr>
          <a:xfrm>
            <a:off x="5671820" y="2300605"/>
            <a:ext cx="1440011"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a:solidFill>
                  <a:schemeClr val="bg1"/>
                </a:solidFill>
                <a:latin typeface="+mn-ea"/>
                <a:sym typeface="Arial" panose="020B0604020202020204" pitchFamily="34" charset="0"/>
              </a:rPr>
              <a:t>社会实践</a:t>
            </a:r>
          </a:p>
        </p:txBody>
      </p:sp>
      <p:sp>
        <p:nvSpPr>
          <p:cNvPr id="12" name="圆角矩形 11"/>
          <p:cNvSpPr/>
          <p:nvPr/>
        </p:nvSpPr>
        <p:spPr>
          <a:xfrm>
            <a:off x="7203440" y="2300605"/>
            <a:ext cx="1440011"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毕业论文</a:t>
            </a:r>
          </a:p>
        </p:txBody>
      </p:sp>
      <p:sp>
        <p:nvSpPr>
          <p:cNvPr id="13" name="圆角矩形 12"/>
          <p:cNvSpPr/>
          <p:nvPr/>
        </p:nvSpPr>
        <p:spPr>
          <a:xfrm>
            <a:off x="8721090" y="2300605"/>
            <a:ext cx="1440011"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mn-ea"/>
              <a:sym typeface="Arial" panose="020B0604020202020204" pitchFamily="34" charset="0"/>
            </a:endParaRPr>
          </a:p>
          <a:p>
            <a:pPr algn="ctr"/>
            <a:r>
              <a:rPr lang="zh-CN" altLang="en-US" b="1" dirty="0">
                <a:solidFill>
                  <a:schemeClr val="bg1"/>
                </a:solidFill>
                <a:latin typeface="+mn-ea"/>
                <a:sym typeface="Arial" panose="020B0604020202020204" pitchFamily="34" charset="0"/>
              </a:rPr>
              <a:t>学科竞赛</a:t>
            </a:r>
          </a:p>
        </p:txBody>
      </p:sp>
      <p:sp>
        <p:nvSpPr>
          <p:cNvPr id="14" name="圆角矩形 13"/>
          <p:cNvSpPr/>
          <p:nvPr/>
        </p:nvSpPr>
        <p:spPr>
          <a:xfrm>
            <a:off x="10276840" y="2300605"/>
            <a:ext cx="1440011"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sym typeface="Arial" panose="020B0604020202020204" pitchFamily="34" charset="0"/>
              </a:rPr>
              <a:t>实验教学管理系统</a:t>
            </a: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2416175" cy="6877050"/>
          </a:xfrm>
          <a:prstGeom prst="rect">
            <a:avLst/>
          </a:prstGeom>
          <a:solidFill>
            <a:srgbClr val="FF660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32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概述</a:t>
            </a:r>
            <a:endParaRPr lang="zh-CN" altLang="en-US" sz="3200" dirty="0">
              <a:solidFill>
                <a:prstClr val="white"/>
              </a:solidFill>
              <a:latin typeface="微软雅黑" panose="020B0503020204020204" pitchFamily="34" charset="-122"/>
              <a:ea typeface="微软雅黑" panose="020B0503020204020204" pitchFamily="34" charset="-122"/>
            </a:endParaRPr>
          </a:p>
        </p:txBody>
      </p:sp>
      <p:pic>
        <p:nvPicPr>
          <p:cNvPr id="54276"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941" y="1412875"/>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42235" y="815340"/>
            <a:ext cx="9230360" cy="4707890"/>
          </a:xfrm>
          <a:prstGeom prst="rect">
            <a:avLst/>
          </a:prstGeom>
          <a:noFill/>
          <a:ln w="9525">
            <a:noFill/>
          </a:ln>
        </p:spPr>
        <p:txBody>
          <a:bodyPr wrap="square">
            <a:spAutoFit/>
          </a:bodyPr>
          <a:lstStyle/>
          <a:p>
            <a:pPr marL="0" indent="304800" latinLnBrk="0">
              <a:lnSpc>
                <a:spcPct val="150000"/>
              </a:lnSpc>
            </a:pPr>
            <a:r>
              <a:rPr lang="en-US" sz="2000" b="0" dirty="0">
                <a:latin typeface="宋体" panose="02010600030101010101" pitchFamily="2" charset="-122"/>
                <a:ea typeface="宋体" panose="02010600030101010101" pitchFamily="2" charset="-122"/>
                <a:cs typeface="宋体" panose="02010600030101010101" pitchFamily="2" charset="-122"/>
              </a:rPr>
              <a:t>  </a:t>
            </a:r>
            <a:r>
              <a:rPr sz="2000" b="0" dirty="0" err="1">
                <a:latin typeface="宋体" panose="02010600030101010101" pitchFamily="2" charset="-122"/>
                <a:ea typeface="宋体" panose="02010600030101010101" pitchFamily="2" charset="-122"/>
                <a:cs typeface="宋体" panose="02010600030101010101" pitchFamily="2" charset="-122"/>
              </a:rPr>
              <a:t>信息技术改变了人类的工作和学习方式，赋予职业和职业教育新的内涵和要求</a:t>
            </a:r>
            <a:r>
              <a:rPr sz="2000" b="0" dirty="0">
                <a:latin typeface="宋体" panose="02010600030101010101" pitchFamily="2" charset="-122"/>
                <a:ea typeface="宋体" panose="02010600030101010101" pitchFamily="2" charset="-122"/>
                <a:cs typeface="宋体" panose="02010600030101010101" pitchFamily="2" charset="-122"/>
              </a:rPr>
              <a:t>。一方面，传统职业的工作方式和工作流程正在发生一系列的变革，另一方面，一些新兴职业的“工作空间”和“工作方式”本身就依赖以互联网为核心的信息技术。</a:t>
            </a:r>
            <a:r>
              <a:rPr sz="2000" b="0" dirty="0" err="1">
                <a:latin typeface="宋体" panose="02010600030101010101" pitchFamily="2" charset="-122"/>
                <a:ea typeface="宋体" panose="02010600030101010101" pitchFamily="2" charset="-122"/>
                <a:cs typeface="宋体" panose="02010600030101010101" pitchFamily="2" charset="-122"/>
              </a:rPr>
              <a:t>职业教育的办学模式和教学模式也将随之发生革命性变革</a:t>
            </a:r>
            <a:r>
              <a:rPr sz="2000" b="0" dirty="0">
                <a:latin typeface="宋体" panose="02010600030101010101" pitchFamily="2" charset="-122"/>
                <a:ea typeface="宋体" panose="02010600030101010101" pitchFamily="2" charset="-122"/>
                <a:cs typeface="宋体" panose="02010600030101010101" pitchFamily="2" charset="-122"/>
              </a:rPr>
              <a:t>。</a:t>
            </a:r>
          </a:p>
          <a:p>
            <a:pPr marL="0" indent="304800" latinLnBrk="0">
              <a:lnSpc>
                <a:spcPct val="150000"/>
              </a:lnSpc>
            </a:pPr>
            <a:r>
              <a:rPr lang="en-US" sz="2000" b="0" dirty="0">
                <a:latin typeface="宋体" panose="02010600030101010101" pitchFamily="2" charset="-122"/>
                <a:ea typeface="宋体" panose="02010600030101010101" pitchFamily="2" charset="-122"/>
                <a:cs typeface="宋体" panose="02010600030101010101" pitchFamily="2" charset="-122"/>
              </a:rPr>
              <a:t>  </a:t>
            </a:r>
            <a:r>
              <a:rPr sz="2000" b="0" dirty="0" err="1">
                <a:latin typeface="宋体" panose="02010600030101010101" pitchFamily="2" charset="-122"/>
                <a:ea typeface="宋体" panose="02010600030101010101" pitchFamily="2" charset="-122"/>
                <a:cs typeface="宋体" panose="02010600030101010101" pitchFamily="2" charset="-122"/>
              </a:rPr>
              <a:t>数字校园建设与应用是教育信息化的重要组成部分，既适应了社会和职业的信息化要求，同时也延伸了职业教育的办学空间</a:t>
            </a:r>
            <a:r>
              <a:rPr sz="2000" b="0" dirty="0">
                <a:latin typeface="宋体" panose="02010600030101010101" pitchFamily="2" charset="-122"/>
                <a:ea typeface="宋体" panose="02010600030101010101" pitchFamily="2" charset="-122"/>
                <a:cs typeface="宋体" panose="02010600030101010101" pitchFamily="2" charset="-122"/>
              </a:rPr>
              <a:t>。职业教育的教学活动除了发生在校园的教室、实验室、实训室等传统教学环境和工厂、车间、宾馆、医院等实践场所中，也将发生在基于信息技术的网络空间中。</a:t>
            </a:r>
            <a:r>
              <a:rPr sz="2000" b="0" dirty="0" err="1">
                <a:latin typeface="宋体" panose="02010600030101010101" pitchFamily="2" charset="-122"/>
                <a:ea typeface="宋体" panose="02010600030101010101" pitchFamily="2" charset="-122"/>
                <a:cs typeface="宋体" panose="02010600030101010101" pitchFamily="2" charset="-122"/>
              </a:rPr>
              <a:t>依托数字校园，构建基于网络的跨越学校、企业和社会的混合式办学模式，是提高职业教育人才培养质量，建立新型职业教育体系的途径和方向</a:t>
            </a:r>
            <a:r>
              <a:rPr sz="2000" b="0" dirty="0">
                <a:latin typeface="宋体" panose="02010600030101010101" pitchFamily="2" charset="-122"/>
                <a:ea typeface="宋体" panose="02010600030101010101" pitchFamily="2" charset="-122"/>
                <a:cs typeface="宋体" panose="02010600030101010101" pitchFamily="2" charset="-122"/>
              </a:rPr>
              <a:t>。</a:t>
            </a:r>
          </a:p>
        </p:txBody>
      </p:sp>
      <p:sp>
        <p:nvSpPr>
          <p:cNvPr id="2" name="文本框 1"/>
          <p:cNvSpPr txBox="1"/>
          <p:nvPr/>
        </p:nvSpPr>
        <p:spPr>
          <a:xfrm>
            <a:off x="2787015" y="106680"/>
            <a:ext cx="6539230" cy="521970"/>
          </a:xfrm>
          <a:prstGeom prst="rect">
            <a:avLst/>
          </a:prstGeom>
          <a:noFill/>
        </p:spPr>
        <p:txBody>
          <a:bodyPr wrap="square" rtlCol="0">
            <a:spAutoFit/>
          </a:bodyPr>
          <a:lstStyle/>
          <a:p>
            <a:r>
              <a:rPr lang="en-US" altLang="zh-CN" sz="2800" b="1"/>
              <a:t>1.2</a:t>
            </a:r>
            <a:r>
              <a:rPr lang="zh-CN" altLang="en-US" sz="2800" b="1"/>
              <a:t>数字校园对职业教育的意义</a:t>
            </a:r>
          </a:p>
        </p:txBody>
      </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6.9 </a:t>
            </a:r>
            <a:r>
              <a:rPr lang="zh-CN" altLang="en-US" sz="2800" b="1">
                <a:latin typeface="宋体" panose="02010600030101010101" pitchFamily="2" charset="-122"/>
                <a:ea typeface="宋体" panose="02010600030101010101" pitchFamily="2" charset="-122"/>
                <a:cs typeface="宋体" panose="02010600030101010101" pitchFamily="2" charset="-122"/>
              </a:rPr>
              <a:t>大学工系统</a:t>
            </a:r>
          </a:p>
        </p:txBody>
      </p:sp>
      <p:sp>
        <p:nvSpPr>
          <p:cNvPr id="4" name="圆角矩形 3"/>
          <p:cNvSpPr/>
          <p:nvPr/>
        </p:nvSpPr>
        <p:spPr>
          <a:xfrm>
            <a:off x="4529455" y="2699385"/>
            <a:ext cx="5600065" cy="56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大学工系统</a:t>
            </a:r>
          </a:p>
        </p:txBody>
      </p:sp>
      <p:sp>
        <p:nvSpPr>
          <p:cNvPr id="9" name="圆角矩形 8"/>
          <p:cNvSpPr/>
          <p:nvPr/>
        </p:nvSpPr>
        <p:spPr>
          <a:xfrm>
            <a:off x="4529455" y="33674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学生学籍</a:t>
            </a:r>
          </a:p>
        </p:txBody>
      </p:sp>
      <p:sp>
        <p:nvSpPr>
          <p:cNvPr id="10" name="圆角矩形 9"/>
          <p:cNvSpPr/>
          <p:nvPr/>
        </p:nvSpPr>
        <p:spPr>
          <a:xfrm>
            <a:off x="5178425" y="33674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altLang="es-ES" sz="2000" b="1" dirty="0">
                <a:solidFill>
                  <a:schemeClr val="bg1"/>
                </a:solidFill>
                <a:latin typeface="+mn-ea"/>
                <a:sym typeface="Arial" panose="020B0604020202020204" pitchFamily="34" charset="0"/>
              </a:rPr>
              <a:t>学生事务</a:t>
            </a:r>
          </a:p>
        </p:txBody>
      </p:sp>
      <p:sp>
        <p:nvSpPr>
          <p:cNvPr id="11" name="圆角矩形 10"/>
          <p:cNvSpPr/>
          <p:nvPr/>
        </p:nvSpPr>
        <p:spPr>
          <a:xfrm>
            <a:off x="5809615" y="33674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a:solidFill>
                  <a:schemeClr val="bg1"/>
                </a:solidFill>
                <a:latin typeface="+mn-ea"/>
                <a:sym typeface="Arial" panose="020B0604020202020204" pitchFamily="34" charset="0"/>
              </a:rPr>
              <a:t>助学管理</a:t>
            </a:r>
          </a:p>
        </p:txBody>
      </p:sp>
      <p:sp>
        <p:nvSpPr>
          <p:cNvPr id="12" name="圆角矩形 11"/>
          <p:cNvSpPr/>
          <p:nvPr/>
        </p:nvSpPr>
        <p:spPr>
          <a:xfrm>
            <a:off x="6460490" y="33674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体质健康</a:t>
            </a:r>
          </a:p>
        </p:txBody>
      </p:sp>
      <p:sp>
        <p:nvSpPr>
          <p:cNvPr id="13" name="圆角矩形 12"/>
          <p:cNvSpPr/>
          <p:nvPr/>
        </p:nvSpPr>
        <p:spPr>
          <a:xfrm>
            <a:off x="7092315" y="33674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mn-ea"/>
                <a:sym typeface="Arial" panose="020B0604020202020204" pitchFamily="34" charset="0"/>
              </a:rPr>
              <a:t>心理健康</a:t>
            </a:r>
          </a:p>
        </p:txBody>
      </p:sp>
      <p:sp>
        <p:nvSpPr>
          <p:cNvPr id="14" name="圆角矩形 13"/>
          <p:cNvSpPr/>
          <p:nvPr/>
        </p:nvSpPr>
        <p:spPr>
          <a:xfrm>
            <a:off x="7722870" y="33674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sym typeface="Arial" panose="020B0604020202020204" pitchFamily="34" charset="0"/>
              </a:rPr>
              <a:t>思想政治</a:t>
            </a:r>
          </a:p>
        </p:txBody>
      </p:sp>
      <p:sp>
        <p:nvSpPr>
          <p:cNvPr id="2" name="圆角矩形 1"/>
          <p:cNvSpPr/>
          <p:nvPr/>
        </p:nvSpPr>
        <p:spPr>
          <a:xfrm>
            <a:off x="8345170" y="33674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sym typeface="Arial" panose="020B0604020202020204" pitchFamily="34" charset="0"/>
              </a:rPr>
              <a:t>综合测评</a:t>
            </a:r>
          </a:p>
        </p:txBody>
      </p:sp>
      <p:sp>
        <p:nvSpPr>
          <p:cNvPr id="3" name="圆角矩形 2"/>
          <p:cNvSpPr/>
          <p:nvPr/>
        </p:nvSpPr>
        <p:spPr>
          <a:xfrm>
            <a:off x="8967470" y="33674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sym typeface="Arial" panose="020B0604020202020204" pitchFamily="34" charset="0"/>
              </a:rPr>
              <a:t>辅导员考评</a:t>
            </a:r>
          </a:p>
        </p:txBody>
      </p:sp>
      <p:sp>
        <p:nvSpPr>
          <p:cNvPr id="5" name="圆角矩形 4"/>
          <p:cNvSpPr/>
          <p:nvPr/>
        </p:nvSpPr>
        <p:spPr>
          <a:xfrm>
            <a:off x="9589770" y="33674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sym typeface="Arial" panose="020B0604020202020204" pitchFamily="34" charset="0"/>
              </a:rPr>
              <a:t>系统管理</a:t>
            </a:r>
          </a:p>
        </p:txBody>
      </p:sp>
      <p:sp>
        <p:nvSpPr>
          <p:cNvPr id="104" name="文本框 103"/>
          <p:cNvSpPr txBox="1"/>
          <p:nvPr/>
        </p:nvSpPr>
        <p:spPr>
          <a:xfrm>
            <a:off x="2622550" y="700405"/>
            <a:ext cx="9518650" cy="1753235"/>
          </a:xfrm>
          <a:prstGeom prst="rect">
            <a:avLst/>
          </a:prstGeom>
          <a:noFill/>
          <a:ln w="9525">
            <a:noFill/>
          </a:ln>
        </p:spPr>
        <p:txBody>
          <a:bodyPr wrap="square">
            <a:spAutoFit/>
          </a:bodyPr>
          <a:lstStyle/>
          <a:p>
            <a:pPr marL="0" indent="266700" latinLnBrk="0">
              <a:lnSpc>
                <a:spcPct val="150000"/>
              </a:lnSpc>
            </a:pPr>
            <a:r>
              <a:rPr sz="1800" b="0">
                <a:latin typeface="宋体" panose="02010600030101010101" pitchFamily="2" charset="-122"/>
                <a:ea typeface="宋体" panose="02010600030101010101" pitchFamily="2" charset="-122"/>
                <a:cs typeface="宋体" panose="02010600030101010101" pitchFamily="2" charset="-122"/>
              </a:rPr>
              <a:t>学生工作管理系统面向高校学生管理部门，涵盖学生学籍、学生事务、助学管理、体质健康、心理健康、思想政治、综合测评、辅导员考评及系统管理九个方面，基于校园网/互联网为学生管理提供先进实用的信息化管理手段，为学生及辅导员提供简便快捷的网络化信息服务。</a:t>
            </a:r>
          </a:p>
        </p:txBody>
      </p:sp>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7561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6.10 </a:t>
            </a:r>
            <a:r>
              <a:rPr lang="zh-CN" altLang="en-US" sz="2800" b="1">
                <a:latin typeface="宋体" panose="02010600030101010101" pitchFamily="2" charset="-122"/>
                <a:ea typeface="宋体" panose="02010600030101010101" pitchFamily="2" charset="-122"/>
                <a:cs typeface="宋体" panose="02010600030101010101" pitchFamily="2" charset="-122"/>
              </a:rPr>
              <a:t>数字自助迎新管理系统</a:t>
            </a:r>
          </a:p>
        </p:txBody>
      </p:sp>
      <p:sp>
        <p:nvSpPr>
          <p:cNvPr id="4" name="圆角矩形 3"/>
          <p:cNvSpPr/>
          <p:nvPr/>
        </p:nvSpPr>
        <p:spPr>
          <a:xfrm>
            <a:off x="4053205" y="2947035"/>
            <a:ext cx="6158865" cy="56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数字自助迎新管理系统</a:t>
            </a:r>
          </a:p>
        </p:txBody>
      </p:sp>
      <p:sp>
        <p:nvSpPr>
          <p:cNvPr id="9" name="圆角矩形 8"/>
          <p:cNvSpPr/>
          <p:nvPr/>
        </p:nvSpPr>
        <p:spPr>
          <a:xfrm>
            <a:off x="4053205" y="3596005"/>
            <a:ext cx="1440011"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招生工作</a:t>
            </a:r>
          </a:p>
        </p:txBody>
      </p:sp>
      <p:sp>
        <p:nvSpPr>
          <p:cNvPr id="10" name="圆角矩形 9"/>
          <p:cNvSpPr/>
          <p:nvPr/>
        </p:nvSpPr>
        <p:spPr>
          <a:xfrm>
            <a:off x="5621020" y="3596005"/>
            <a:ext cx="1440011"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altLang="es-ES" sz="2000" b="1" dirty="0">
                <a:solidFill>
                  <a:schemeClr val="bg1"/>
                </a:solidFill>
                <a:latin typeface="+mn-ea"/>
                <a:sym typeface="Arial" panose="020B0604020202020204" pitchFamily="34" charset="0"/>
              </a:rPr>
              <a:t>入学管理</a:t>
            </a:r>
          </a:p>
        </p:txBody>
      </p:sp>
      <p:sp>
        <p:nvSpPr>
          <p:cNvPr id="11" name="圆角矩形 10"/>
          <p:cNvSpPr/>
          <p:nvPr/>
        </p:nvSpPr>
        <p:spPr>
          <a:xfrm>
            <a:off x="7197725" y="3596005"/>
            <a:ext cx="1440011"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a:solidFill>
                  <a:schemeClr val="bg1"/>
                </a:solidFill>
                <a:latin typeface="+mn-ea"/>
                <a:sym typeface="Arial" panose="020B0604020202020204" pitchFamily="34" charset="0"/>
              </a:rPr>
              <a:t>宿舍管理</a:t>
            </a:r>
          </a:p>
        </p:txBody>
      </p:sp>
      <p:sp>
        <p:nvSpPr>
          <p:cNvPr id="12" name="圆角矩形 11"/>
          <p:cNvSpPr/>
          <p:nvPr/>
        </p:nvSpPr>
        <p:spPr>
          <a:xfrm>
            <a:off x="8771255" y="3596005"/>
            <a:ext cx="1440011"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收学杂费</a:t>
            </a:r>
          </a:p>
        </p:txBody>
      </p:sp>
      <p:sp>
        <p:nvSpPr>
          <p:cNvPr id="104" name="文本框 103"/>
          <p:cNvSpPr txBox="1"/>
          <p:nvPr/>
        </p:nvSpPr>
        <p:spPr>
          <a:xfrm>
            <a:off x="2622550" y="700405"/>
            <a:ext cx="9518650" cy="2168525"/>
          </a:xfrm>
          <a:prstGeom prst="rect">
            <a:avLst/>
          </a:prstGeom>
          <a:noFill/>
          <a:ln w="9525">
            <a:noFill/>
          </a:ln>
        </p:spPr>
        <p:txBody>
          <a:bodyPr wrap="square">
            <a:spAutoFit/>
          </a:bodyPr>
          <a:lstStyle/>
          <a:p>
            <a:pPr marL="0" indent="266700" latinLnBrk="0">
              <a:lnSpc>
                <a:spcPct val="150000"/>
              </a:lnSpc>
            </a:pPr>
            <a:r>
              <a:rPr lang="en-US" altLang="zh-CN" sz="1800" b="0">
                <a:latin typeface="宋体" panose="02010600030101010101" pitchFamily="2" charset="-122"/>
                <a:ea typeface="宋体" panose="02010600030101010101" pitchFamily="2" charset="-122"/>
                <a:cs typeface="宋体" panose="02010600030101010101" pitchFamily="2" charset="-122"/>
              </a:rPr>
              <a:t>  </a:t>
            </a:r>
            <a:r>
              <a:rPr lang="zh-CN" altLang="en-US" sz="1800" b="0">
                <a:latin typeface="宋体" panose="02010600030101010101" pitchFamily="2" charset="-122"/>
                <a:ea typeface="宋体" panose="02010600030101010101" pitchFamily="2" charset="-122"/>
                <a:cs typeface="宋体" panose="02010600030101010101" pitchFamily="2" charset="-122"/>
              </a:rPr>
              <a:t>迎新工作参与部门众多、协调难度较大，时间紧迫、对信息的时效性要求非常高。</a:t>
            </a:r>
          </a:p>
          <a:p>
            <a:r>
              <a:rPr lang="zh-CN" altLang="en-US" sz="1800" b="0">
                <a:latin typeface="宋体" panose="02010600030101010101" pitchFamily="2" charset="-122"/>
                <a:ea typeface="宋体" panose="02010600030101010101" pitchFamily="2" charset="-122"/>
                <a:cs typeface="宋体" panose="02010600030101010101" pitchFamily="2" charset="-122"/>
              </a:rPr>
              <a:t>    数字迎新管理系统采用科学的管理思想和先进的信息技术，将迎新工作合理分解为招生工作、入学管理、宿舍管理与收学杂费四个方面，基于校园网</a:t>
            </a:r>
            <a:r>
              <a:rPr lang="en-US" altLang="zh-CN" sz="1800" b="0">
                <a:latin typeface="宋体" panose="02010600030101010101" pitchFamily="2" charset="-122"/>
                <a:ea typeface="宋体" panose="02010600030101010101" pitchFamily="2" charset="-122"/>
                <a:cs typeface="宋体" panose="02010600030101010101" pitchFamily="2" charset="-122"/>
              </a:rPr>
              <a:t>/</a:t>
            </a:r>
            <a:r>
              <a:rPr lang="zh-CN" altLang="en-US" sz="1800" b="0">
                <a:latin typeface="宋体" panose="02010600030101010101" pitchFamily="2" charset="-122"/>
                <a:ea typeface="宋体" panose="02010600030101010101" pitchFamily="2" charset="-122"/>
                <a:cs typeface="宋体" panose="02010600030101010101" pitchFamily="2" charset="-122"/>
              </a:rPr>
              <a:t>互联网为新生入学与老生返校提供先进实用的信息化管理手段，为学生、辅导员及招生专干提供简便快捷的网络化信息服务，实现数字迎新的全过程管理。</a:t>
            </a:r>
          </a:p>
        </p:txBody>
      </p:sp>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6.11 </a:t>
            </a:r>
            <a:r>
              <a:rPr lang="zh-CN" altLang="en-US" sz="2800" b="1">
                <a:latin typeface="宋体" panose="02010600030101010101" pitchFamily="2" charset="-122"/>
                <a:ea typeface="宋体" panose="02010600030101010101" pitchFamily="2" charset="-122"/>
                <a:cs typeface="宋体" panose="02010600030101010101" pitchFamily="2" charset="-122"/>
              </a:rPr>
              <a:t>人力资源管理系统</a:t>
            </a:r>
          </a:p>
        </p:txBody>
      </p:sp>
      <p:sp>
        <p:nvSpPr>
          <p:cNvPr id="4" name="圆角矩形 3"/>
          <p:cNvSpPr/>
          <p:nvPr/>
        </p:nvSpPr>
        <p:spPr>
          <a:xfrm>
            <a:off x="3329305" y="2451735"/>
            <a:ext cx="7736205" cy="56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人力资源管理系统</a:t>
            </a:r>
          </a:p>
        </p:txBody>
      </p:sp>
      <p:sp>
        <p:nvSpPr>
          <p:cNvPr id="9" name="圆角矩形 8"/>
          <p:cNvSpPr/>
          <p:nvPr/>
        </p:nvSpPr>
        <p:spPr>
          <a:xfrm>
            <a:off x="3329305" y="3119755"/>
            <a:ext cx="1440011"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机构编制</a:t>
            </a:r>
          </a:p>
        </p:txBody>
      </p:sp>
      <p:sp>
        <p:nvSpPr>
          <p:cNvPr id="10" name="圆角矩形 9"/>
          <p:cNvSpPr/>
          <p:nvPr/>
        </p:nvSpPr>
        <p:spPr>
          <a:xfrm>
            <a:off x="4897120" y="3119755"/>
            <a:ext cx="1440011"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altLang="es-ES" sz="2000" b="1" dirty="0">
                <a:solidFill>
                  <a:schemeClr val="bg1"/>
                </a:solidFill>
                <a:latin typeface="+mn-ea"/>
                <a:sym typeface="Arial" panose="020B0604020202020204" pitchFamily="34" charset="0"/>
              </a:rPr>
              <a:t>人事档案</a:t>
            </a:r>
          </a:p>
        </p:txBody>
      </p:sp>
      <p:sp>
        <p:nvSpPr>
          <p:cNvPr id="11" name="圆角矩形 10"/>
          <p:cNvSpPr/>
          <p:nvPr/>
        </p:nvSpPr>
        <p:spPr>
          <a:xfrm>
            <a:off x="6474460" y="3119755"/>
            <a:ext cx="1440011"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a:solidFill>
                  <a:schemeClr val="bg1"/>
                </a:solidFill>
                <a:latin typeface="+mn-ea"/>
                <a:sym typeface="Arial" panose="020B0604020202020204" pitchFamily="34" charset="0"/>
              </a:rPr>
              <a:t>工资福利</a:t>
            </a:r>
          </a:p>
        </p:txBody>
      </p:sp>
      <p:sp>
        <p:nvSpPr>
          <p:cNvPr id="12" name="圆角矩形 11"/>
          <p:cNvSpPr/>
          <p:nvPr/>
        </p:nvSpPr>
        <p:spPr>
          <a:xfrm>
            <a:off x="8041640" y="3119755"/>
            <a:ext cx="1440011"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系统管理</a:t>
            </a:r>
          </a:p>
        </p:txBody>
      </p:sp>
      <p:sp>
        <p:nvSpPr>
          <p:cNvPr id="13" name="圆角矩形 12"/>
          <p:cNvSpPr/>
          <p:nvPr/>
        </p:nvSpPr>
        <p:spPr>
          <a:xfrm>
            <a:off x="9625965" y="3119755"/>
            <a:ext cx="1440011"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mn-ea"/>
                <a:sym typeface="Arial" panose="020B0604020202020204" pitchFamily="34" charset="0"/>
              </a:rPr>
              <a:t>为教职工提供的服务</a:t>
            </a:r>
          </a:p>
        </p:txBody>
      </p:sp>
      <p:sp>
        <p:nvSpPr>
          <p:cNvPr id="2" name="文本框 1"/>
          <p:cNvSpPr txBox="1"/>
          <p:nvPr/>
        </p:nvSpPr>
        <p:spPr>
          <a:xfrm>
            <a:off x="2622550" y="700405"/>
            <a:ext cx="9573895" cy="1476375"/>
          </a:xfrm>
          <a:prstGeom prst="rect">
            <a:avLst/>
          </a:prstGeom>
          <a:noFill/>
          <a:ln w="9525">
            <a:noFill/>
          </a:ln>
        </p:spPr>
        <p:txBody>
          <a:bodyPr wrap="square">
            <a:spAutoFit/>
          </a:bodyPr>
          <a:lstStyle/>
          <a:p>
            <a:pPr marL="0" indent="266700" latinLnBrk="0">
              <a:lnSpc>
                <a:spcPct val="150000"/>
              </a:lnSpc>
            </a:pPr>
            <a:r>
              <a:rPr lang="zh-CN" altLang="en-US" sz="2000" b="0">
                <a:latin typeface="宋体" panose="02010600030101010101" pitchFamily="2" charset="-122"/>
                <a:ea typeface="宋体" panose="02010600030101010101" pitchFamily="2" charset="-122"/>
                <a:cs typeface="宋体" panose="02010600030101010101" pitchFamily="2" charset="-122"/>
              </a:rPr>
              <a:t>人力资源管理系统涵盖高校人力资源管理工作所有环节，涉及到机构编制、人事档案、工资福利与系统管理四个方面，基于校园网</a:t>
            </a:r>
            <a:r>
              <a:rPr lang="en-US" altLang="zh-CN" sz="2000" b="0">
                <a:latin typeface="宋体" panose="02010600030101010101" pitchFamily="2" charset="-122"/>
                <a:ea typeface="宋体" panose="02010600030101010101" pitchFamily="2" charset="-122"/>
                <a:cs typeface="宋体" panose="02010600030101010101" pitchFamily="2" charset="-122"/>
              </a:rPr>
              <a:t>/</a:t>
            </a:r>
            <a:r>
              <a:rPr lang="zh-CN" altLang="en-US" sz="2000" b="0">
                <a:latin typeface="宋体" panose="02010600030101010101" pitchFamily="2" charset="-122"/>
                <a:ea typeface="宋体" panose="02010600030101010101" pitchFamily="2" charset="-122"/>
                <a:cs typeface="宋体" panose="02010600030101010101" pitchFamily="2" charset="-122"/>
              </a:rPr>
              <a:t>互联网为高校人力资源管理提供先进实用的信息化管理手段，为教职工提供简便快捷的网络化信息服务。</a:t>
            </a:r>
          </a:p>
        </p:txBody>
      </p:sp>
    </p:spTree>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6.12 </a:t>
            </a:r>
            <a:r>
              <a:rPr lang="zh-CN" altLang="en-US" sz="2800" b="1">
                <a:latin typeface="宋体" panose="02010600030101010101" pitchFamily="2" charset="-122"/>
                <a:ea typeface="宋体" panose="02010600030101010101" pitchFamily="2" charset="-122"/>
                <a:cs typeface="宋体" panose="02010600030101010101" pitchFamily="2" charset="-122"/>
              </a:rPr>
              <a:t>资产设备管理系统</a:t>
            </a:r>
          </a:p>
        </p:txBody>
      </p:sp>
      <p:sp>
        <p:nvSpPr>
          <p:cNvPr id="104" name="文本框 103"/>
          <p:cNvSpPr txBox="1"/>
          <p:nvPr/>
        </p:nvSpPr>
        <p:spPr>
          <a:xfrm>
            <a:off x="2622550" y="700405"/>
            <a:ext cx="9308465" cy="1568450"/>
          </a:xfrm>
          <a:prstGeom prst="rect">
            <a:avLst/>
          </a:prstGeom>
          <a:noFill/>
          <a:ln w="9525">
            <a:noFill/>
          </a:ln>
        </p:spPr>
        <p:txBody>
          <a:bodyPr wrap="square">
            <a:spAutoFit/>
          </a:bodyPr>
          <a:lstStyle/>
          <a:p>
            <a:pPr marL="0" indent="0" latinLnBrk="0">
              <a:lnSpc>
                <a:spcPct val="150000"/>
              </a:lnSpc>
            </a:pPr>
            <a:r>
              <a:rPr lang="en-US" altLang="zh-CN" sz="1600" b="0">
                <a:latin typeface="宋体" panose="02010600030101010101" pitchFamily="2" charset="-122"/>
                <a:ea typeface="宋体" panose="02010600030101010101" pitchFamily="2" charset="-122"/>
                <a:cs typeface="宋体" panose="02010600030101010101" pitchFamily="2" charset="-122"/>
              </a:rPr>
              <a:t>   </a:t>
            </a:r>
            <a:r>
              <a:rPr sz="1600" b="0">
                <a:latin typeface="宋体" panose="02010600030101010101" pitchFamily="2" charset="-122"/>
                <a:ea typeface="宋体" panose="02010600030101010101" pitchFamily="2" charset="-122"/>
                <a:cs typeface="宋体" panose="02010600030101010101" pitchFamily="2" charset="-122"/>
              </a:rPr>
              <a:t>资产设备管理系统参照《高等学校固定资产分类及编码》的内容进行规范设计，涵盖高校资产设备管理工作各个环节，涉及到基本信息、登记造册、设备调拨、损失报废、设备盘点、设备资产、设备维修、设备保养、房屋土地、上报数据与系统管理十一个方面，基于校园网/互联网为高校资产设备管理提供先进实用的信息化管理手段。</a:t>
            </a:r>
            <a:r>
              <a:rPr lang="zh-CN" altLang="en-US" sz="1600" b="0">
                <a:latin typeface="宋体" panose="02010600030101010101" pitchFamily="2" charset="-122"/>
                <a:ea typeface="宋体" panose="02010600030101010101" pitchFamily="2" charset="-122"/>
                <a:cs typeface="宋体" panose="02010600030101010101" pitchFamily="2" charset="-122"/>
              </a:rPr>
              <a:t>。</a:t>
            </a:r>
          </a:p>
        </p:txBody>
      </p:sp>
      <p:sp>
        <p:nvSpPr>
          <p:cNvPr id="4" name="圆角矩形 3"/>
          <p:cNvSpPr/>
          <p:nvPr/>
        </p:nvSpPr>
        <p:spPr>
          <a:xfrm>
            <a:off x="3519805" y="2775585"/>
            <a:ext cx="7526020" cy="56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宋体" panose="02010600030101010101" pitchFamily="2" charset="-122"/>
                <a:ea typeface="宋体" panose="02010600030101010101" pitchFamily="2" charset="-122"/>
                <a:cs typeface="宋体" panose="02010600030101010101" pitchFamily="2" charset="-122"/>
                <a:sym typeface="+mn-ea"/>
              </a:rPr>
              <a:t>资产设备管理系统</a:t>
            </a:r>
          </a:p>
        </p:txBody>
      </p:sp>
      <p:sp>
        <p:nvSpPr>
          <p:cNvPr id="9" name="圆角矩形 8"/>
          <p:cNvSpPr/>
          <p:nvPr/>
        </p:nvSpPr>
        <p:spPr>
          <a:xfrm>
            <a:off x="3519805"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基本信息</a:t>
            </a:r>
          </a:p>
        </p:txBody>
      </p:sp>
      <p:sp>
        <p:nvSpPr>
          <p:cNvPr id="10" name="圆角矩形 9"/>
          <p:cNvSpPr/>
          <p:nvPr/>
        </p:nvSpPr>
        <p:spPr>
          <a:xfrm>
            <a:off x="4168775"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altLang="es-ES" sz="2000" b="1" dirty="0">
                <a:solidFill>
                  <a:schemeClr val="bg1"/>
                </a:solidFill>
                <a:latin typeface="+mn-ea"/>
                <a:sym typeface="Arial" panose="020B0604020202020204" pitchFamily="34" charset="0"/>
              </a:rPr>
              <a:t>登记造册</a:t>
            </a:r>
          </a:p>
        </p:txBody>
      </p:sp>
      <p:sp>
        <p:nvSpPr>
          <p:cNvPr id="11" name="圆角矩形 10"/>
          <p:cNvSpPr/>
          <p:nvPr/>
        </p:nvSpPr>
        <p:spPr>
          <a:xfrm>
            <a:off x="4799965"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a:solidFill>
                  <a:schemeClr val="bg1"/>
                </a:solidFill>
                <a:latin typeface="+mn-ea"/>
                <a:sym typeface="Arial" panose="020B0604020202020204" pitchFamily="34" charset="0"/>
              </a:rPr>
              <a:t>设备调拨</a:t>
            </a:r>
          </a:p>
        </p:txBody>
      </p:sp>
      <p:sp>
        <p:nvSpPr>
          <p:cNvPr id="12" name="圆角矩形 11"/>
          <p:cNvSpPr/>
          <p:nvPr/>
        </p:nvSpPr>
        <p:spPr>
          <a:xfrm>
            <a:off x="5450840"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损失报废</a:t>
            </a:r>
          </a:p>
        </p:txBody>
      </p:sp>
      <p:sp>
        <p:nvSpPr>
          <p:cNvPr id="13" name="圆角矩形 12"/>
          <p:cNvSpPr/>
          <p:nvPr/>
        </p:nvSpPr>
        <p:spPr>
          <a:xfrm>
            <a:off x="6082665"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mn-ea"/>
                <a:sym typeface="Arial" panose="020B0604020202020204" pitchFamily="34" charset="0"/>
              </a:rPr>
              <a:t>设备盘点</a:t>
            </a:r>
          </a:p>
        </p:txBody>
      </p:sp>
      <p:sp>
        <p:nvSpPr>
          <p:cNvPr id="14" name="圆角矩形 13"/>
          <p:cNvSpPr/>
          <p:nvPr/>
        </p:nvSpPr>
        <p:spPr>
          <a:xfrm>
            <a:off x="6713220"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sym typeface="Arial" panose="020B0604020202020204" pitchFamily="34" charset="0"/>
              </a:rPr>
              <a:t>设备资产</a:t>
            </a:r>
          </a:p>
        </p:txBody>
      </p:sp>
      <p:sp>
        <p:nvSpPr>
          <p:cNvPr id="15" name="圆角矩形 14"/>
          <p:cNvSpPr/>
          <p:nvPr/>
        </p:nvSpPr>
        <p:spPr>
          <a:xfrm>
            <a:off x="7339330"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a:solidFill>
                  <a:schemeClr val="bg1"/>
                </a:solidFill>
                <a:latin typeface="+mn-ea"/>
                <a:sym typeface="Arial" panose="020B0604020202020204" pitchFamily="34" charset="0"/>
              </a:rPr>
              <a:t>设备维修</a:t>
            </a:r>
          </a:p>
        </p:txBody>
      </p:sp>
      <p:sp>
        <p:nvSpPr>
          <p:cNvPr id="16" name="圆角矩形 15"/>
          <p:cNvSpPr/>
          <p:nvPr/>
        </p:nvSpPr>
        <p:spPr>
          <a:xfrm>
            <a:off x="7960360"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dirty="0">
                <a:solidFill>
                  <a:schemeClr val="bg1"/>
                </a:solidFill>
                <a:latin typeface="+mn-ea"/>
                <a:sym typeface="Arial" panose="020B0604020202020204" pitchFamily="34" charset="0"/>
              </a:rPr>
              <a:t>设备保养</a:t>
            </a:r>
          </a:p>
        </p:txBody>
      </p:sp>
      <p:sp>
        <p:nvSpPr>
          <p:cNvPr id="17" name="圆角矩形 16"/>
          <p:cNvSpPr/>
          <p:nvPr/>
        </p:nvSpPr>
        <p:spPr>
          <a:xfrm>
            <a:off x="8592185"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mn-ea"/>
              </a:rPr>
              <a:t>房屋土地</a:t>
            </a:r>
          </a:p>
        </p:txBody>
      </p:sp>
      <p:sp>
        <p:nvSpPr>
          <p:cNvPr id="18" name="圆角矩形 17"/>
          <p:cNvSpPr/>
          <p:nvPr/>
        </p:nvSpPr>
        <p:spPr>
          <a:xfrm>
            <a:off x="9224010"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上报数据</a:t>
            </a:r>
          </a:p>
        </p:txBody>
      </p:sp>
      <p:sp>
        <p:nvSpPr>
          <p:cNvPr id="2" name="圆角矩形 1"/>
          <p:cNvSpPr/>
          <p:nvPr/>
        </p:nvSpPr>
        <p:spPr>
          <a:xfrm>
            <a:off x="9852660"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系统管理</a:t>
            </a:r>
          </a:p>
        </p:txBody>
      </p:sp>
      <p:sp>
        <p:nvSpPr>
          <p:cNvPr id="3" name="圆角矩形 2"/>
          <p:cNvSpPr/>
          <p:nvPr/>
        </p:nvSpPr>
        <p:spPr>
          <a:xfrm>
            <a:off x="10506710" y="34436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资源库建设</a:t>
            </a:r>
          </a:p>
        </p:txBody>
      </p:sp>
    </p:spTree>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6.13 </a:t>
            </a:r>
            <a:r>
              <a:rPr lang="zh-CN" altLang="en-US" sz="2800" b="1">
                <a:latin typeface="宋体" panose="02010600030101010101" pitchFamily="2" charset="-122"/>
                <a:ea typeface="宋体" panose="02010600030101010101" pitchFamily="2" charset="-122"/>
                <a:cs typeface="宋体" panose="02010600030101010101" pitchFamily="2" charset="-122"/>
              </a:rPr>
              <a:t>网络教学服务平台</a:t>
            </a:r>
          </a:p>
        </p:txBody>
      </p:sp>
      <p:sp>
        <p:nvSpPr>
          <p:cNvPr id="104" name="文本框 103"/>
          <p:cNvSpPr txBox="1"/>
          <p:nvPr/>
        </p:nvSpPr>
        <p:spPr>
          <a:xfrm>
            <a:off x="2622550" y="700405"/>
            <a:ext cx="9308465" cy="1198880"/>
          </a:xfrm>
          <a:prstGeom prst="rect">
            <a:avLst/>
          </a:prstGeom>
          <a:noFill/>
          <a:ln w="9525">
            <a:noFill/>
          </a:ln>
        </p:spPr>
        <p:txBody>
          <a:bodyPr wrap="square">
            <a:spAutoFit/>
          </a:bodyPr>
          <a:lstStyle/>
          <a:p>
            <a:pPr marL="0" indent="0" latinLnBrk="0">
              <a:lnSpc>
                <a:spcPct val="150000"/>
              </a:lnSpc>
            </a:pPr>
            <a:r>
              <a:rPr sz="1600" b="0">
                <a:latin typeface="宋体" panose="02010600030101010101" pitchFamily="2" charset="-122"/>
                <a:ea typeface="宋体" panose="02010600030101010101" pitchFamily="2" charset="-122"/>
                <a:cs typeface="宋体" panose="02010600030101010101" pitchFamily="2" charset="-122"/>
              </a:rPr>
              <a:t>网络教学平台以课程为中心，涉及到平台首页、教学资源、教学组织、课堂教学、课外交流、课外作业、课外训练、在线考试、成绩管理、试卷管理与平台管理共十一个方面，基于校园网/互联网为学生、教师教辅人员提供高效便捷、先进实用的网络教学手段。。</a:t>
            </a:r>
          </a:p>
        </p:txBody>
      </p:sp>
      <p:sp>
        <p:nvSpPr>
          <p:cNvPr id="4" name="圆角矩形 3"/>
          <p:cNvSpPr/>
          <p:nvPr/>
        </p:nvSpPr>
        <p:spPr>
          <a:xfrm>
            <a:off x="3176905" y="2165985"/>
            <a:ext cx="8188325" cy="56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宋体" panose="02010600030101010101" pitchFamily="2" charset="-122"/>
                <a:ea typeface="宋体" panose="02010600030101010101" pitchFamily="2" charset="-122"/>
                <a:cs typeface="宋体" panose="02010600030101010101" pitchFamily="2" charset="-122"/>
                <a:sym typeface="+mn-ea"/>
              </a:rPr>
              <a:t>网络教学服务平台</a:t>
            </a:r>
          </a:p>
        </p:txBody>
      </p:sp>
      <p:sp>
        <p:nvSpPr>
          <p:cNvPr id="9" name="圆角矩形 8"/>
          <p:cNvSpPr/>
          <p:nvPr/>
        </p:nvSpPr>
        <p:spPr>
          <a:xfrm>
            <a:off x="3176905" y="28340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平台首页</a:t>
            </a:r>
          </a:p>
        </p:txBody>
      </p:sp>
      <p:sp>
        <p:nvSpPr>
          <p:cNvPr id="10" name="圆角矩形 9"/>
          <p:cNvSpPr/>
          <p:nvPr/>
        </p:nvSpPr>
        <p:spPr>
          <a:xfrm>
            <a:off x="3825875" y="28340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altLang="es-ES" sz="2000" b="1" dirty="0">
                <a:solidFill>
                  <a:schemeClr val="bg1"/>
                </a:solidFill>
                <a:latin typeface="+mn-ea"/>
                <a:sym typeface="Arial" panose="020B0604020202020204" pitchFamily="34" charset="0"/>
              </a:rPr>
              <a:t>教学资源</a:t>
            </a:r>
          </a:p>
        </p:txBody>
      </p:sp>
      <p:sp>
        <p:nvSpPr>
          <p:cNvPr id="11" name="圆角矩形 10"/>
          <p:cNvSpPr/>
          <p:nvPr/>
        </p:nvSpPr>
        <p:spPr>
          <a:xfrm>
            <a:off x="4457065" y="28340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a:solidFill>
                  <a:schemeClr val="bg1"/>
                </a:solidFill>
                <a:latin typeface="+mn-ea"/>
                <a:sym typeface="Arial" panose="020B0604020202020204" pitchFamily="34" charset="0"/>
              </a:rPr>
              <a:t>教学组织</a:t>
            </a:r>
          </a:p>
        </p:txBody>
      </p:sp>
      <p:sp>
        <p:nvSpPr>
          <p:cNvPr id="12" name="圆角矩形 11"/>
          <p:cNvSpPr/>
          <p:nvPr/>
        </p:nvSpPr>
        <p:spPr>
          <a:xfrm>
            <a:off x="5107940" y="28340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bg1"/>
                </a:solidFill>
                <a:latin typeface="+mn-ea"/>
                <a:sym typeface="Arial" panose="020B0604020202020204" pitchFamily="34" charset="0"/>
              </a:rPr>
              <a:t>课堂教学</a:t>
            </a:r>
          </a:p>
        </p:txBody>
      </p:sp>
      <p:sp>
        <p:nvSpPr>
          <p:cNvPr id="13" name="圆角矩形 12"/>
          <p:cNvSpPr/>
          <p:nvPr/>
        </p:nvSpPr>
        <p:spPr>
          <a:xfrm>
            <a:off x="5739765" y="28340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mn-ea"/>
                <a:sym typeface="Arial" panose="020B0604020202020204" pitchFamily="34" charset="0"/>
              </a:rPr>
              <a:t>课外交流</a:t>
            </a:r>
          </a:p>
        </p:txBody>
      </p:sp>
      <p:sp>
        <p:nvSpPr>
          <p:cNvPr id="14" name="圆角矩形 13"/>
          <p:cNvSpPr/>
          <p:nvPr/>
        </p:nvSpPr>
        <p:spPr>
          <a:xfrm>
            <a:off x="6370320" y="28340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sym typeface="Arial" panose="020B0604020202020204" pitchFamily="34" charset="0"/>
              </a:rPr>
              <a:t>课外作业</a:t>
            </a:r>
          </a:p>
        </p:txBody>
      </p:sp>
      <p:sp>
        <p:nvSpPr>
          <p:cNvPr id="15" name="圆角矩形 14"/>
          <p:cNvSpPr/>
          <p:nvPr/>
        </p:nvSpPr>
        <p:spPr>
          <a:xfrm>
            <a:off x="6996430" y="28340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a:solidFill>
                  <a:schemeClr val="bg1"/>
                </a:solidFill>
                <a:latin typeface="+mn-ea"/>
                <a:sym typeface="Arial" panose="020B0604020202020204" pitchFamily="34" charset="0"/>
              </a:rPr>
              <a:t>课外训练</a:t>
            </a:r>
          </a:p>
        </p:txBody>
      </p:sp>
      <p:sp>
        <p:nvSpPr>
          <p:cNvPr id="16" name="圆角矩形 15"/>
          <p:cNvSpPr/>
          <p:nvPr/>
        </p:nvSpPr>
        <p:spPr>
          <a:xfrm>
            <a:off x="7617460" y="28340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lnSpc>
                <a:spcPct val="120000"/>
              </a:lnSpc>
              <a:spcBef>
                <a:spcPts val="895"/>
              </a:spcBef>
            </a:pPr>
            <a:r>
              <a:rPr lang="zh-CN" sz="2000" b="1" dirty="0">
                <a:solidFill>
                  <a:schemeClr val="bg1"/>
                </a:solidFill>
                <a:latin typeface="+mn-ea"/>
                <a:sym typeface="Arial" panose="020B0604020202020204" pitchFamily="34" charset="0"/>
              </a:rPr>
              <a:t>在线考试</a:t>
            </a:r>
          </a:p>
        </p:txBody>
      </p:sp>
      <p:sp>
        <p:nvSpPr>
          <p:cNvPr id="17" name="圆角矩形 16"/>
          <p:cNvSpPr/>
          <p:nvPr/>
        </p:nvSpPr>
        <p:spPr>
          <a:xfrm>
            <a:off x="8249285" y="28340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mn-ea"/>
              </a:rPr>
              <a:t>成绩管理</a:t>
            </a:r>
          </a:p>
        </p:txBody>
      </p:sp>
      <p:sp>
        <p:nvSpPr>
          <p:cNvPr id="18" name="圆角矩形 17"/>
          <p:cNvSpPr/>
          <p:nvPr/>
        </p:nvSpPr>
        <p:spPr>
          <a:xfrm>
            <a:off x="8881110" y="28340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试卷管理</a:t>
            </a:r>
          </a:p>
        </p:txBody>
      </p:sp>
      <p:sp>
        <p:nvSpPr>
          <p:cNvPr id="2" name="圆角矩形 1"/>
          <p:cNvSpPr/>
          <p:nvPr/>
        </p:nvSpPr>
        <p:spPr>
          <a:xfrm>
            <a:off x="9509760" y="28340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平台管理</a:t>
            </a:r>
          </a:p>
        </p:txBody>
      </p:sp>
      <p:sp>
        <p:nvSpPr>
          <p:cNvPr id="3" name="圆角矩形 2"/>
          <p:cNvSpPr/>
          <p:nvPr/>
        </p:nvSpPr>
        <p:spPr>
          <a:xfrm>
            <a:off x="10163810" y="28340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为学生提供的服务</a:t>
            </a:r>
          </a:p>
        </p:txBody>
      </p:sp>
      <p:sp>
        <p:nvSpPr>
          <p:cNvPr id="5" name="圆角矩形 4"/>
          <p:cNvSpPr/>
          <p:nvPr/>
        </p:nvSpPr>
        <p:spPr>
          <a:xfrm>
            <a:off x="10825480" y="2834005"/>
            <a:ext cx="540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 b="1">
                <a:solidFill>
                  <a:schemeClr val="bg1"/>
                </a:solidFill>
                <a:latin typeface="+mn-ea"/>
              </a:rPr>
              <a:t>为</a:t>
            </a:r>
            <a:r>
              <a:rPr lang="zh-CN" altLang="en-US" sz="1600" b="1">
                <a:solidFill>
                  <a:schemeClr val="bg1"/>
                </a:solidFill>
                <a:latin typeface="+mn-ea"/>
              </a:rPr>
              <a:t>教师教辅人员提供的服</a:t>
            </a:r>
            <a:r>
              <a:rPr lang="zh-CN" altLang="en-US" sz="1800" b="1">
                <a:solidFill>
                  <a:schemeClr val="bg1"/>
                </a:solidFill>
                <a:latin typeface="+mn-ea"/>
              </a:rPr>
              <a:t>务</a:t>
            </a:r>
          </a:p>
        </p:txBody>
      </p:sp>
    </p:spTree>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6.14 </a:t>
            </a:r>
            <a:r>
              <a:rPr lang="zh-CN" altLang="en-US" sz="2800" b="1">
                <a:latin typeface="宋体" panose="02010600030101010101" pitchFamily="2" charset="-122"/>
                <a:ea typeface="宋体" panose="02010600030101010101" pitchFamily="2" charset="-122"/>
                <a:cs typeface="宋体" panose="02010600030101010101" pitchFamily="2" charset="-122"/>
              </a:rPr>
              <a:t>教育教学资源共享库</a:t>
            </a:r>
          </a:p>
        </p:txBody>
      </p:sp>
      <p:sp>
        <p:nvSpPr>
          <p:cNvPr id="104" name="文本框 103"/>
          <p:cNvSpPr txBox="1"/>
          <p:nvPr/>
        </p:nvSpPr>
        <p:spPr>
          <a:xfrm>
            <a:off x="2622550" y="889635"/>
            <a:ext cx="9308465" cy="2306955"/>
          </a:xfrm>
          <a:prstGeom prst="rect">
            <a:avLst/>
          </a:prstGeom>
          <a:noFill/>
          <a:ln w="9525">
            <a:noFill/>
          </a:ln>
        </p:spPr>
        <p:txBody>
          <a:bodyPr wrap="square">
            <a:spAutoFit/>
          </a:bodyPr>
          <a:lstStyle/>
          <a:p>
            <a:pPr marL="0" indent="0" latinLnBrk="0">
              <a:lnSpc>
                <a:spcPct val="150000"/>
              </a:lnSpc>
            </a:pPr>
            <a:r>
              <a:rPr lang="en-US" altLang="zh-CN" sz="1600" b="0">
                <a:latin typeface="宋体" panose="02010600030101010101" pitchFamily="2" charset="-122"/>
                <a:ea typeface="宋体" panose="02010600030101010101" pitchFamily="2" charset="-122"/>
                <a:cs typeface="宋体" panose="02010600030101010101" pitchFamily="2" charset="-122"/>
              </a:rPr>
              <a:t>  </a:t>
            </a:r>
            <a:r>
              <a:rPr sz="1600" b="0">
                <a:latin typeface="宋体" panose="02010600030101010101" pitchFamily="2" charset="-122"/>
                <a:ea typeface="宋体" panose="02010600030101010101" pitchFamily="2" charset="-122"/>
                <a:cs typeface="宋体" panose="02010600030101010101" pitchFamily="2" charset="-122"/>
              </a:rPr>
              <a:t>随着Internet 技术向宽带、高速、多媒体方向的发展，它以更具人性化的应用方式推动着教育的信息化的飞速前进。校园网络在各级学校的广泛建立，为教学现代化提供了坚实的硬件基础，然而，许多学校建立起来的校园网由于缺乏教育教学信息资源，而难以发挥在教学与科研中应有的作用与效益，造成了设备的大量闲置与浪费。校园网内建立的资源库具有因特网上资源库无法替代的作用，建设适合学校教育教学实际需要的资源库是智慧校园建设的一个重要内容。在商品化的资源库无法提供学校个性的教育资源的情况下，在智慧校园中自建资源库是一个行之有效的途径。</a:t>
            </a:r>
          </a:p>
        </p:txBody>
      </p:sp>
    </p:spTree>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4489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6.15</a:t>
            </a:r>
            <a:r>
              <a:rPr lang="zh-CN" altLang="en-US" sz="2800" b="1">
                <a:latin typeface="宋体" panose="02010600030101010101" pitchFamily="2" charset="-122"/>
                <a:ea typeface="宋体" panose="02010600030101010101" pitchFamily="2" charset="-122"/>
                <a:cs typeface="宋体" panose="02010600030101010101" pitchFamily="2" charset="-122"/>
              </a:rPr>
              <a:t>数字化校园应用系统</a:t>
            </a:r>
          </a:p>
        </p:txBody>
      </p:sp>
      <p:sp>
        <p:nvSpPr>
          <p:cNvPr id="104" name="文本框 103"/>
          <p:cNvSpPr txBox="1"/>
          <p:nvPr/>
        </p:nvSpPr>
        <p:spPr>
          <a:xfrm>
            <a:off x="2622550" y="700405"/>
            <a:ext cx="9308465" cy="3784600"/>
          </a:xfrm>
          <a:prstGeom prst="rect">
            <a:avLst/>
          </a:prstGeom>
          <a:noFill/>
          <a:ln w="9525">
            <a:noFill/>
          </a:ln>
        </p:spPr>
        <p:txBody>
          <a:bodyPr wrap="square">
            <a:spAutoFit/>
          </a:bodyPr>
          <a:lstStyle/>
          <a:p>
            <a:pPr marL="0" indent="0" latinLnBrk="0">
              <a:lnSpc>
                <a:spcPct val="150000"/>
              </a:lnSpc>
            </a:pPr>
            <a:r>
              <a:rPr sz="1600" b="0" dirty="0" err="1">
                <a:latin typeface="宋体" panose="02010600030101010101" pitchFamily="2" charset="-122"/>
                <a:ea typeface="宋体" panose="02010600030101010101" pitchFamily="2" charset="-122"/>
                <a:cs typeface="宋体" panose="02010600030101010101" pitchFamily="2" charset="-122"/>
              </a:rPr>
              <a:t>应用现状</a:t>
            </a:r>
            <a:r>
              <a:rPr lang="zh-CN" sz="1600" b="0" dirty="0">
                <a:latin typeface="宋体" panose="02010600030101010101" pitchFamily="2" charset="-122"/>
                <a:ea typeface="宋体" panose="02010600030101010101" pitchFamily="2" charset="-122"/>
                <a:cs typeface="宋体" panose="02010600030101010101" pitchFamily="2" charset="-122"/>
              </a:rPr>
              <a:t>：</a:t>
            </a:r>
          </a:p>
          <a:p>
            <a:pPr marL="0" indent="0" latinLnBrk="0">
              <a:lnSpc>
                <a:spcPct val="150000"/>
              </a:lnSpc>
            </a:pPr>
            <a:r>
              <a:rPr sz="1600" b="0" dirty="0">
                <a:latin typeface="宋体" panose="02010600030101010101" pitchFamily="2" charset="-122"/>
                <a:ea typeface="宋体" panose="02010600030101010101" pitchFamily="2" charset="-122"/>
                <a:cs typeface="宋体" panose="02010600030101010101" pitchFamily="2" charset="-122"/>
              </a:rPr>
              <a:t>   </a:t>
            </a:r>
            <a:r>
              <a:rPr sz="1600" b="0" dirty="0" err="1">
                <a:latin typeface="宋体" panose="02010600030101010101" pitchFamily="2" charset="-122"/>
                <a:ea typeface="宋体" panose="02010600030101010101" pitchFamily="2" charset="-122"/>
                <a:cs typeface="宋体" panose="02010600030101010101" pitchFamily="2" charset="-122"/>
              </a:rPr>
              <a:t>目前，学校只有老师自己开发的门户网站、选课系统</a:t>
            </a:r>
            <a:r>
              <a:rPr sz="1600" b="0" dirty="0">
                <a:latin typeface="宋体" panose="02010600030101010101" pitchFamily="2" charset="-122"/>
                <a:ea typeface="宋体" panose="02010600030101010101" pitchFamily="2" charset="-122"/>
                <a:cs typeface="宋体" panose="02010600030101010101" pitchFamily="2" charset="-122"/>
              </a:rPr>
              <a:t>。</a:t>
            </a:r>
            <a:r>
              <a:rPr sz="1600" b="0" dirty="0" err="1">
                <a:latin typeface="宋体" panose="02010600030101010101" pitchFamily="2" charset="-122"/>
                <a:ea typeface="宋体" panose="02010600030101010101" pitchFamily="2" charset="-122"/>
                <a:cs typeface="宋体" panose="02010600030101010101" pitchFamily="2" charset="-122"/>
              </a:rPr>
              <a:t>无其他应用服务</a:t>
            </a:r>
            <a:r>
              <a:rPr sz="1600" b="0" dirty="0">
                <a:latin typeface="宋体" panose="02010600030101010101" pitchFamily="2" charset="-122"/>
                <a:ea typeface="宋体" panose="02010600030101010101" pitchFamily="2" charset="-122"/>
                <a:cs typeface="宋体" panose="02010600030101010101" pitchFamily="2" charset="-122"/>
              </a:rPr>
              <a:t>。</a:t>
            </a:r>
          </a:p>
          <a:p>
            <a:pPr marL="0" indent="0" latinLnBrk="0">
              <a:lnSpc>
                <a:spcPct val="150000"/>
              </a:lnSpc>
            </a:pPr>
            <a:r>
              <a:rPr sz="1600" b="0" dirty="0" err="1">
                <a:latin typeface="宋体" panose="02010600030101010101" pitchFamily="2" charset="-122"/>
                <a:ea typeface="宋体" panose="02010600030101010101" pitchFamily="2" charset="-122"/>
                <a:cs typeface="宋体" panose="02010600030101010101" pitchFamily="2" charset="-122"/>
              </a:rPr>
              <a:t>建设目标</a:t>
            </a:r>
            <a:r>
              <a:rPr lang="zh-CN" sz="1600" b="0" dirty="0">
                <a:latin typeface="宋体" panose="02010600030101010101" pitchFamily="2" charset="-122"/>
                <a:ea typeface="宋体" panose="02010600030101010101" pitchFamily="2" charset="-122"/>
                <a:cs typeface="宋体" panose="02010600030101010101" pitchFamily="2" charset="-122"/>
              </a:rPr>
              <a:t>：</a:t>
            </a:r>
          </a:p>
          <a:p>
            <a:pPr marL="0" indent="0" latinLnBrk="0">
              <a:lnSpc>
                <a:spcPct val="150000"/>
              </a:lnSpc>
            </a:pPr>
            <a:r>
              <a:rPr sz="1600" b="0" dirty="0">
                <a:latin typeface="宋体" panose="02010600030101010101" pitchFamily="2" charset="-122"/>
                <a:ea typeface="宋体" panose="02010600030101010101" pitchFamily="2" charset="-122"/>
                <a:cs typeface="宋体" panose="02010600030101010101" pitchFamily="2" charset="-122"/>
              </a:rPr>
              <a:t>   </a:t>
            </a:r>
            <a:r>
              <a:rPr lang="en-US" sz="1600" b="0" dirty="0">
                <a:latin typeface="宋体" panose="02010600030101010101" pitchFamily="2" charset="-122"/>
                <a:ea typeface="宋体" panose="02010600030101010101" pitchFamily="2" charset="-122"/>
                <a:cs typeface="宋体" panose="02010600030101010101" pitchFamily="2" charset="-122"/>
              </a:rPr>
              <a:t>xxx</a:t>
            </a:r>
            <a:r>
              <a:rPr sz="1600" b="0" dirty="0">
                <a:latin typeface="宋体" panose="02010600030101010101" pitchFamily="2" charset="-122"/>
                <a:ea typeface="宋体" panose="02010600030101010101" pitchFamily="2" charset="-122"/>
                <a:cs typeface="宋体" panose="02010600030101010101" pitchFamily="2" charset="-122"/>
              </a:rPr>
              <a:t>学校校园信息化的总体目标：即是通过信息化的技术手段，立足于师生需求，改善和提升学校的科研环境、教学环境、管理环境和生活环境，为实现我校教学质量、学科建设、科学研究、管理水平和办学效益的进一步提高提供重要保障。</a:t>
            </a:r>
          </a:p>
          <a:p>
            <a:pPr marL="0" indent="0" latinLnBrk="0">
              <a:lnSpc>
                <a:spcPct val="150000"/>
              </a:lnSpc>
            </a:pPr>
            <a:r>
              <a:rPr sz="1600" b="0" dirty="0" err="1">
                <a:latin typeface="宋体" panose="02010600030101010101" pitchFamily="2" charset="-122"/>
                <a:ea typeface="宋体" panose="02010600030101010101" pitchFamily="2" charset="-122"/>
                <a:cs typeface="宋体" panose="02010600030101010101" pitchFamily="2" charset="-122"/>
              </a:rPr>
              <a:t>建议尽快启动全校范围的信息化建设整体规划，具体而言，实现三个核心目标</a:t>
            </a:r>
            <a:r>
              <a:rPr sz="1600" b="0" dirty="0">
                <a:latin typeface="宋体" panose="02010600030101010101" pitchFamily="2" charset="-122"/>
                <a:ea typeface="宋体" panose="02010600030101010101" pitchFamily="2" charset="-122"/>
                <a:cs typeface="宋体" panose="02010600030101010101" pitchFamily="2" charset="-122"/>
              </a:rPr>
              <a:t>：</a:t>
            </a:r>
          </a:p>
          <a:p>
            <a:pPr marL="742950" lvl="1" indent="-285750" latinLnBrk="0">
              <a:lnSpc>
                <a:spcPct val="150000"/>
              </a:lnSpc>
              <a:buFont typeface="Wingdings" panose="05000000000000000000" charset="0"/>
              <a:buChar char=""/>
            </a:pPr>
            <a:r>
              <a:rPr sz="1600" b="0" dirty="0">
                <a:latin typeface="宋体" panose="02010600030101010101" pitchFamily="2" charset="-122"/>
                <a:ea typeface="宋体" panose="02010600030101010101" pitchFamily="2" charset="-122"/>
                <a:cs typeface="宋体" panose="02010600030101010101" pitchFamily="2" charset="-122"/>
              </a:rPr>
              <a:t></a:t>
            </a:r>
            <a:r>
              <a:rPr sz="1600" b="0" dirty="0" err="1">
                <a:latin typeface="宋体" panose="02010600030101010101" pitchFamily="2" charset="-122"/>
                <a:ea typeface="宋体" panose="02010600030101010101" pitchFamily="2" charset="-122"/>
                <a:cs typeface="宋体" panose="02010600030101010101" pitchFamily="2" charset="-122"/>
              </a:rPr>
              <a:t>建立一套立足于应用建设长期发展的标准体系和应用框架</a:t>
            </a:r>
            <a:r>
              <a:rPr sz="1600" b="0" dirty="0">
                <a:latin typeface="宋体" panose="02010600030101010101" pitchFamily="2" charset="-122"/>
                <a:ea typeface="宋体" panose="02010600030101010101" pitchFamily="2" charset="-122"/>
                <a:cs typeface="宋体" panose="02010600030101010101" pitchFamily="2" charset="-122"/>
              </a:rPr>
              <a:t>；</a:t>
            </a:r>
          </a:p>
          <a:p>
            <a:pPr marL="742950" lvl="1" indent="-285750" latinLnBrk="0">
              <a:lnSpc>
                <a:spcPct val="150000"/>
              </a:lnSpc>
              <a:buFont typeface="Wingdings" panose="05000000000000000000" charset="0"/>
              <a:buChar char=""/>
            </a:pPr>
            <a:r>
              <a:rPr sz="1600" b="0" dirty="0" err="1">
                <a:latin typeface="宋体" panose="02010600030101010101" pitchFamily="2" charset="-122"/>
                <a:ea typeface="宋体" panose="02010600030101010101" pitchFamily="2" charset="-122"/>
                <a:cs typeface="宋体" panose="02010600030101010101" pitchFamily="2" charset="-122"/>
              </a:rPr>
              <a:t>建立一套贯穿于教学、科研、管理与服务四大核心业务智能化服务模式</a:t>
            </a:r>
            <a:r>
              <a:rPr sz="1600" b="0" dirty="0">
                <a:latin typeface="宋体" panose="02010600030101010101" pitchFamily="2" charset="-122"/>
                <a:ea typeface="宋体" panose="02010600030101010101" pitchFamily="2" charset="-122"/>
                <a:cs typeface="宋体" panose="02010600030101010101" pitchFamily="2" charset="-122"/>
              </a:rPr>
              <a:t>；</a:t>
            </a:r>
          </a:p>
          <a:p>
            <a:pPr marL="742950" lvl="1" indent="-285750" latinLnBrk="0">
              <a:lnSpc>
                <a:spcPct val="150000"/>
              </a:lnSpc>
              <a:buFont typeface="Wingdings" panose="05000000000000000000" charset="0"/>
              <a:buChar char=""/>
            </a:pPr>
            <a:r>
              <a:rPr sz="1600" b="0" dirty="0" err="1">
                <a:latin typeface="宋体" panose="02010600030101010101" pitchFamily="2" charset="-122"/>
                <a:ea typeface="宋体" panose="02010600030101010101" pitchFamily="2" charset="-122"/>
                <a:cs typeface="宋体" panose="02010600030101010101" pitchFamily="2" charset="-122"/>
              </a:rPr>
              <a:t>建立面向长期发展的技术队伍和保障体系</a:t>
            </a:r>
            <a:r>
              <a:rPr sz="1600" b="0" dirty="0">
                <a:latin typeface="宋体" panose="02010600030101010101" pitchFamily="2" charset="-122"/>
                <a:ea typeface="宋体" panose="02010600030101010101" pitchFamily="2" charset="-122"/>
                <a:cs typeface="宋体" panose="02010600030101010101" pitchFamily="2" charset="-122"/>
              </a:rPr>
              <a:t>。</a:t>
            </a:r>
          </a:p>
        </p:txBody>
      </p:sp>
    </p:spTree>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7537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6.15.1 </a:t>
            </a:r>
            <a:r>
              <a:rPr lang="zh-CN" altLang="en-US" sz="2800" b="1">
                <a:latin typeface="宋体" panose="02010600030101010101" pitchFamily="2" charset="-122"/>
                <a:ea typeface="宋体" panose="02010600030101010101" pitchFamily="2" charset="-122"/>
                <a:cs typeface="宋体" panose="02010600030101010101" pitchFamily="2" charset="-122"/>
              </a:rPr>
              <a:t>数字化校园应用系统整体规划</a:t>
            </a:r>
          </a:p>
        </p:txBody>
      </p:sp>
      <p:pic>
        <p:nvPicPr>
          <p:cNvPr id="235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2834005" y="913765"/>
            <a:ext cx="8866505" cy="5682615"/>
          </a:xfrm>
          <a:prstGeom prst="rect">
            <a:avLst/>
          </a:prstGeom>
          <a:noFill/>
          <a:ln>
            <a:noFill/>
          </a:ln>
        </p:spPr>
      </p:pic>
    </p:spTree>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7030A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3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数字化校园业务应用系统</a:t>
            </a:r>
            <a:endParaRPr lang="zh-CN" altLang="en-US" sz="32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7537450" cy="521970"/>
          </a:xfrm>
          <a:prstGeom prst="rect">
            <a:avLst/>
          </a:prstGeom>
          <a:noFill/>
          <a:ln w="9525">
            <a:noFill/>
          </a:ln>
        </p:spPr>
        <p:txBody>
          <a:bodyPr wrap="square">
            <a:spAutoFit/>
          </a:bodyPr>
          <a:lstStyle/>
          <a:p>
            <a:pPr marL="0" indent="0"/>
            <a:r>
              <a:rPr lang="en-US" altLang="zh-CN" sz="2800" b="1">
                <a:latin typeface="宋体" panose="02010600030101010101" pitchFamily="2" charset="-122"/>
                <a:ea typeface="宋体" panose="02010600030101010101" pitchFamily="2" charset="-122"/>
                <a:cs typeface="宋体" panose="02010600030101010101" pitchFamily="2" charset="-122"/>
              </a:rPr>
              <a:t>6.15.2 </a:t>
            </a:r>
            <a:r>
              <a:rPr lang="zh-CN" altLang="en-US" sz="2800" b="1">
                <a:latin typeface="宋体" panose="02010600030101010101" pitchFamily="2" charset="-122"/>
                <a:ea typeface="宋体" panose="02010600030101010101" pitchFamily="2" charset="-122"/>
                <a:cs typeface="宋体" panose="02010600030101010101" pitchFamily="2" charset="-122"/>
              </a:rPr>
              <a:t>数字化校园建设内容</a:t>
            </a:r>
          </a:p>
        </p:txBody>
      </p:sp>
      <p:sp>
        <p:nvSpPr>
          <p:cNvPr id="4" name="圆角矩形 3"/>
          <p:cNvSpPr/>
          <p:nvPr/>
        </p:nvSpPr>
        <p:spPr>
          <a:xfrm>
            <a:off x="2670175" y="1355725"/>
            <a:ext cx="9237345" cy="56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数字化校园建设内容</a:t>
            </a:r>
          </a:p>
        </p:txBody>
      </p:sp>
      <p:sp>
        <p:nvSpPr>
          <p:cNvPr id="5" name="圆角矩形 4"/>
          <p:cNvSpPr/>
          <p:nvPr/>
        </p:nvSpPr>
        <p:spPr>
          <a:xfrm>
            <a:off x="2670175" y="2016760"/>
            <a:ext cx="3386455" cy="5683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000" b="1">
                <a:latin typeface="宋体" panose="02010600030101010101" pitchFamily="2" charset="-122"/>
                <a:ea typeface="宋体" panose="02010600030101010101" pitchFamily="2" charset="-122"/>
                <a:cs typeface="宋体" panose="02010600030101010101" pitchFamily="2" charset="-122"/>
                <a:sym typeface="+mn-ea"/>
              </a:rPr>
              <a:t>公共服务组件中心</a:t>
            </a:r>
          </a:p>
        </p:txBody>
      </p:sp>
      <p:sp>
        <p:nvSpPr>
          <p:cNvPr id="6" name="圆角矩形 5"/>
          <p:cNvSpPr/>
          <p:nvPr/>
        </p:nvSpPr>
        <p:spPr>
          <a:xfrm>
            <a:off x="6127115" y="2006600"/>
            <a:ext cx="2243455" cy="5683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000" b="1">
                <a:latin typeface="宋体" panose="02010600030101010101" pitchFamily="2" charset="-122"/>
                <a:ea typeface="宋体" panose="02010600030101010101" pitchFamily="2" charset="-122"/>
                <a:cs typeface="宋体" panose="02010600030101010101" pitchFamily="2" charset="-122"/>
                <a:sym typeface="+mn-ea"/>
              </a:rPr>
              <a:t>管理与服务应用中心</a:t>
            </a:r>
          </a:p>
        </p:txBody>
      </p:sp>
      <p:sp>
        <p:nvSpPr>
          <p:cNvPr id="8" name="圆角矩形 7"/>
          <p:cNvSpPr/>
          <p:nvPr/>
        </p:nvSpPr>
        <p:spPr>
          <a:xfrm>
            <a:off x="8456930" y="2016760"/>
            <a:ext cx="1679575" cy="5683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000" b="1">
                <a:latin typeface="宋体" panose="02010600030101010101" pitchFamily="2" charset="-122"/>
                <a:ea typeface="宋体" panose="02010600030101010101" pitchFamily="2" charset="-122"/>
                <a:cs typeface="宋体" panose="02010600030101010101" pitchFamily="2" charset="-122"/>
                <a:sym typeface="+mn-ea"/>
              </a:rPr>
              <a:t>一站式服务中心</a:t>
            </a:r>
          </a:p>
        </p:txBody>
      </p:sp>
      <p:sp>
        <p:nvSpPr>
          <p:cNvPr id="9" name="圆角矩形 8"/>
          <p:cNvSpPr/>
          <p:nvPr/>
        </p:nvSpPr>
        <p:spPr>
          <a:xfrm>
            <a:off x="2669540"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身份认证平台</a:t>
            </a:r>
          </a:p>
        </p:txBody>
      </p:sp>
      <p:sp>
        <p:nvSpPr>
          <p:cNvPr id="10" name="圆角矩形 9"/>
          <p:cNvSpPr/>
          <p:nvPr/>
        </p:nvSpPr>
        <p:spPr>
          <a:xfrm>
            <a:off x="3251200"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公共数据管理平台</a:t>
            </a:r>
          </a:p>
        </p:txBody>
      </p:sp>
      <p:sp>
        <p:nvSpPr>
          <p:cNvPr id="11" name="圆角矩形 10"/>
          <p:cNvSpPr/>
          <p:nvPr/>
        </p:nvSpPr>
        <p:spPr>
          <a:xfrm>
            <a:off x="3828415"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服务门户平台</a:t>
            </a:r>
          </a:p>
        </p:txBody>
      </p:sp>
      <p:sp>
        <p:nvSpPr>
          <p:cNvPr id="12" name="圆角矩形 11"/>
          <p:cNvSpPr/>
          <p:nvPr/>
        </p:nvSpPr>
        <p:spPr>
          <a:xfrm>
            <a:off x="4408805"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统一通信平台</a:t>
            </a:r>
          </a:p>
        </p:txBody>
      </p:sp>
      <p:sp>
        <p:nvSpPr>
          <p:cNvPr id="13" name="圆角矩形 12"/>
          <p:cNvSpPr/>
          <p:nvPr/>
        </p:nvSpPr>
        <p:spPr>
          <a:xfrm>
            <a:off x="4984115"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移动应用平台</a:t>
            </a:r>
          </a:p>
        </p:txBody>
      </p:sp>
      <p:sp>
        <p:nvSpPr>
          <p:cNvPr id="14" name="圆角矩形 13"/>
          <p:cNvSpPr/>
          <p:nvPr/>
        </p:nvSpPr>
        <p:spPr>
          <a:xfrm>
            <a:off x="5553075"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统一支付平台</a:t>
            </a:r>
          </a:p>
        </p:txBody>
      </p:sp>
      <p:sp>
        <p:nvSpPr>
          <p:cNvPr id="15" name="圆角矩形 14"/>
          <p:cNvSpPr/>
          <p:nvPr/>
        </p:nvSpPr>
        <p:spPr>
          <a:xfrm>
            <a:off x="6127115"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电子校务管理平台</a:t>
            </a:r>
          </a:p>
        </p:txBody>
      </p:sp>
      <p:sp>
        <p:nvSpPr>
          <p:cNvPr id="16" name="圆角矩形 15"/>
          <p:cNvSpPr/>
          <p:nvPr/>
        </p:nvSpPr>
        <p:spPr>
          <a:xfrm>
            <a:off x="6704965"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教学科研融合资源平台</a:t>
            </a:r>
          </a:p>
        </p:txBody>
      </p:sp>
      <p:sp>
        <p:nvSpPr>
          <p:cNvPr id="17" name="圆角矩形 16"/>
          <p:cNvSpPr/>
          <p:nvPr/>
        </p:nvSpPr>
        <p:spPr>
          <a:xfrm>
            <a:off x="7285355"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教学科研创新协同平台</a:t>
            </a:r>
          </a:p>
        </p:txBody>
      </p:sp>
      <p:sp>
        <p:nvSpPr>
          <p:cNvPr id="18" name="圆角矩形 17"/>
          <p:cNvSpPr/>
          <p:nvPr/>
        </p:nvSpPr>
        <p:spPr>
          <a:xfrm>
            <a:off x="7866380"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校园文化生活空间</a:t>
            </a:r>
          </a:p>
        </p:txBody>
      </p:sp>
      <p:sp>
        <p:nvSpPr>
          <p:cNvPr id="19" name="圆角矩形 18"/>
          <p:cNvSpPr/>
          <p:nvPr/>
        </p:nvSpPr>
        <p:spPr>
          <a:xfrm>
            <a:off x="8457565"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个人信息服务</a:t>
            </a:r>
          </a:p>
        </p:txBody>
      </p:sp>
      <p:sp>
        <p:nvSpPr>
          <p:cNvPr id="20" name="圆角矩形 19"/>
          <p:cNvSpPr/>
          <p:nvPr/>
        </p:nvSpPr>
        <p:spPr>
          <a:xfrm>
            <a:off x="9037955"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综合事务性服务</a:t>
            </a:r>
          </a:p>
        </p:txBody>
      </p:sp>
      <p:sp>
        <p:nvSpPr>
          <p:cNvPr id="22" name="圆角矩形 21"/>
          <p:cNvSpPr/>
          <p:nvPr/>
        </p:nvSpPr>
        <p:spPr>
          <a:xfrm>
            <a:off x="9632315"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公共信息服务</a:t>
            </a:r>
          </a:p>
        </p:txBody>
      </p:sp>
      <p:sp>
        <p:nvSpPr>
          <p:cNvPr id="2" name="圆角矩形 1"/>
          <p:cNvSpPr/>
          <p:nvPr/>
        </p:nvSpPr>
        <p:spPr>
          <a:xfrm>
            <a:off x="10210165" y="2016760"/>
            <a:ext cx="1697355" cy="5683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000" b="1">
                <a:latin typeface="宋体" panose="02010600030101010101" pitchFamily="2" charset="-122"/>
                <a:ea typeface="宋体" panose="02010600030101010101" pitchFamily="2" charset="-122"/>
                <a:cs typeface="宋体" panose="02010600030101010101" pitchFamily="2" charset="-122"/>
                <a:sym typeface="+mn-ea"/>
              </a:rPr>
              <a:t>数字化校园体系</a:t>
            </a:r>
          </a:p>
        </p:txBody>
      </p:sp>
      <p:sp>
        <p:nvSpPr>
          <p:cNvPr id="3" name="圆角矩形 2"/>
          <p:cNvSpPr/>
          <p:nvPr/>
        </p:nvSpPr>
        <p:spPr>
          <a:xfrm>
            <a:off x="10210165"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信息安全体系</a:t>
            </a:r>
          </a:p>
        </p:txBody>
      </p:sp>
      <p:sp>
        <p:nvSpPr>
          <p:cNvPr id="21" name="圆角矩形 20"/>
          <p:cNvSpPr/>
          <p:nvPr/>
        </p:nvSpPr>
        <p:spPr>
          <a:xfrm>
            <a:off x="10800715"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信息标准体系</a:t>
            </a:r>
          </a:p>
        </p:txBody>
      </p:sp>
      <p:sp>
        <p:nvSpPr>
          <p:cNvPr id="24" name="圆角矩形 23"/>
          <p:cNvSpPr/>
          <p:nvPr/>
        </p:nvSpPr>
        <p:spPr>
          <a:xfrm>
            <a:off x="11403965" y="2640965"/>
            <a:ext cx="504004" cy="28435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运维保障体系</a:t>
            </a:r>
          </a:p>
        </p:txBody>
      </p:sp>
    </p:spTree>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0" y="0"/>
            <a:ext cx="12192000" cy="6858000"/>
          </a:xfrm>
          <a:prstGeom prst="rect">
            <a:avLst/>
          </a:prstGeom>
          <a:solidFill>
            <a:srgbClr val="C0000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ltLang="zh-CN" sz="3200" dirty="0">
              <a:latin typeface="微软雅黑" panose="020B0503020204020204" pitchFamily="34" charset="-122"/>
              <a:ea typeface="微软雅黑" panose="020B0503020204020204" pitchFamily="34" charset="-122"/>
              <a:sym typeface="Arial" panose="020B0604020202020204" pitchFamily="34" charset="0"/>
            </a:endParaRPr>
          </a:p>
          <a:p>
            <a:pPr algn="ctr" eaLnBrk="1" fontAlgn="auto" hangingPunct="1">
              <a:spcBef>
                <a:spcPts val="0"/>
              </a:spcBef>
              <a:spcAft>
                <a:spcPts val="0"/>
              </a:spcAft>
              <a:defRPr/>
            </a:pPr>
            <a:endParaRPr lang="en-US" altLang="zh-CN" sz="3200" dirty="0">
              <a:latin typeface="微软雅黑" panose="020B0503020204020204" pitchFamily="34" charset="-122"/>
              <a:ea typeface="微软雅黑" panose="020B0503020204020204" pitchFamily="34" charset="-122"/>
              <a:sym typeface="Arial" panose="020B0604020202020204" pitchFamily="34" charset="0"/>
            </a:endParaRPr>
          </a:p>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7.</a:t>
            </a:r>
            <a:r>
              <a:rPr lang="zh-CN" altLang="zh-CN" sz="3200" dirty="0">
                <a:latin typeface="微软雅黑" panose="020B0503020204020204" pitchFamily="34" charset="-122"/>
                <a:ea typeface="微软雅黑" panose="020B0503020204020204" pitchFamily="34" charset="-122"/>
              </a:rPr>
              <a:t>数字化校园平台建设</a:t>
            </a:r>
          </a:p>
        </p:txBody>
      </p:sp>
      <p:pic>
        <p:nvPicPr>
          <p:cNvPr id="5" name="图片 4"/>
          <p:cNvPicPr>
            <a:picLocks noChangeAspect="1"/>
          </p:cNvPicPr>
          <p:nvPr/>
        </p:nvPicPr>
        <p:blipFill>
          <a:blip r:embed="rId2" cstate="print">
            <a:clrChange>
              <a:clrFrom>
                <a:srgbClr val="000000"/>
              </a:clrFrom>
              <a:clrTo>
                <a:srgbClr val="000000">
                  <a:alpha val="0"/>
                </a:srgbClr>
              </a:clrTo>
            </a:clrChange>
          </a:blip>
          <a:stretch>
            <a:fillRect/>
          </a:stretch>
        </p:blipFill>
        <p:spPr>
          <a:xfrm>
            <a:off x="5863091" y="4805733"/>
            <a:ext cx="465823" cy="465822"/>
          </a:xfrm>
          <a:prstGeom prst="rect">
            <a:avLst/>
          </a:prstGeom>
          <a:effectLst>
            <a:glow rad="101600">
              <a:schemeClr val="accent5">
                <a:satMod val="175000"/>
                <a:alpha val="40000"/>
              </a:schemeClr>
            </a:glow>
          </a:effectLst>
        </p:spPr>
      </p:pic>
      <p:pic>
        <p:nvPicPr>
          <p:cNvPr id="69636"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1451" y="1776413"/>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1000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2416175" cy="6877050"/>
          </a:xfrm>
          <a:prstGeom prst="rect">
            <a:avLst/>
          </a:prstGeom>
          <a:solidFill>
            <a:srgbClr val="FF660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32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概述</a:t>
            </a:r>
            <a:endParaRPr lang="zh-CN" altLang="en-US" sz="3200" dirty="0">
              <a:solidFill>
                <a:prstClr val="white"/>
              </a:solidFill>
              <a:latin typeface="微软雅黑" panose="020B0503020204020204" pitchFamily="34" charset="-122"/>
              <a:ea typeface="微软雅黑" panose="020B0503020204020204" pitchFamily="34" charset="-122"/>
            </a:endParaRPr>
          </a:p>
        </p:txBody>
      </p:sp>
      <p:pic>
        <p:nvPicPr>
          <p:cNvPr id="54276"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941" y="1412875"/>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2787015" y="106680"/>
            <a:ext cx="8113395" cy="521970"/>
          </a:xfrm>
          <a:prstGeom prst="rect">
            <a:avLst/>
          </a:prstGeom>
          <a:noFill/>
        </p:spPr>
        <p:txBody>
          <a:bodyPr wrap="square" rtlCol="0">
            <a:spAutoFit/>
          </a:bodyPr>
          <a:lstStyle/>
          <a:p>
            <a:r>
              <a:rPr lang="en-US" altLang="zh-CN" sz="2800" b="1"/>
              <a:t>1.3</a:t>
            </a:r>
            <a:r>
              <a:rPr lang="zh-CN" altLang="en-US" sz="2800" b="1"/>
              <a:t>数字校园对运城幼师高等专科学校的作用</a:t>
            </a:r>
          </a:p>
        </p:txBody>
      </p:sp>
      <p:grpSp>
        <p:nvGrpSpPr>
          <p:cNvPr id="37" name="组合 36"/>
          <p:cNvGrpSpPr/>
          <p:nvPr/>
        </p:nvGrpSpPr>
        <p:grpSpPr>
          <a:xfrm>
            <a:off x="3175242" y="1346031"/>
            <a:ext cx="763504" cy="785925"/>
            <a:chOff x="1463339" y="1072758"/>
            <a:chExt cx="1546058" cy="1546058"/>
          </a:xfrm>
          <a:effectLst>
            <a:outerShdw blurRad="330200" dist="215900" dir="6900000" sx="81000" sy="81000" algn="t" rotWithShape="0">
              <a:prstClr val="black">
                <a:alpha val="42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39" name="椭圆 38"/>
            <p:cNvSpPr/>
            <p:nvPr/>
          </p:nvSpPr>
          <p:spPr>
            <a:xfrm>
              <a:off x="1484232" y="1093651"/>
              <a:ext cx="1504274"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40" name="椭圆 39"/>
          <p:cNvSpPr/>
          <p:nvPr/>
        </p:nvSpPr>
        <p:spPr>
          <a:xfrm>
            <a:off x="3268070" y="1441586"/>
            <a:ext cx="577852" cy="594818"/>
          </a:xfrm>
          <a:prstGeom prst="ellipse">
            <a:avLst/>
          </a:prstGeom>
          <a:gradFill>
            <a:gsLst>
              <a:gs pos="0">
                <a:srgbClr val="0BB0F0"/>
              </a:gs>
              <a:gs pos="100000">
                <a:srgbClr val="3AA3EC"/>
              </a:gs>
            </a:gsLst>
            <a:path path="circle">
              <a:fillToRect l="100000" b="100000"/>
            </a:path>
          </a:gradFill>
          <a:ln>
            <a:noFill/>
          </a:ln>
          <a:effectLst>
            <a:innerShdw blurRad="114300">
              <a:srgbClr val="D3133C">
                <a:alpha val="14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rtlCol="0" anchor="ctr"/>
          <a:lstStyle/>
          <a:p>
            <a:pPr algn="ctr"/>
            <a:endParaRPr lang="zh-CN" altLang="en-US" sz="1830" dirty="0">
              <a:cs typeface="+mn-ea"/>
              <a:sym typeface="+mn-lt"/>
            </a:endParaRPr>
          </a:p>
        </p:txBody>
      </p:sp>
      <p:sp>
        <p:nvSpPr>
          <p:cNvPr id="64" name="TextBox 26"/>
          <p:cNvSpPr txBox="1"/>
          <p:nvPr/>
        </p:nvSpPr>
        <p:spPr>
          <a:xfrm>
            <a:off x="3268073" y="1456796"/>
            <a:ext cx="753183" cy="533868"/>
          </a:xfrm>
          <a:prstGeom prst="rect">
            <a:avLst/>
          </a:prstGeom>
          <a:noFill/>
        </p:spPr>
        <p:txBody>
          <a:bodyPr wrap="square" lIns="119637" tIns="59819" rIns="119637" bIns="59819" rtlCol="0">
            <a:spAutoFit/>
          </a:bodyPr>
          <a:lstStyle/>
          <a:p>
            <a:r>
              <a:rPr lang="en-US" altLang="zh-CN" sz="2685" dirty="0">
                <a:solidFill>
                  <a:schemeClr val="bg1"/>
                </a:solidFill>
                <a:cs typeface="+mn-ea"/>
                <a:sym typeface="+mn-lt"/>
              </a:rPr>
              <a:t>01</a:t>
            </a:r>
            <a:endParaRPr lang="zh-CN" altLang="en-US" sz="2685" dirty="0">
              <a:solidFill>
                <a:schemeClr val="bg1"/>
              </a:solidFill>
              <a:cs typeface="+mn-ea"/>
              <a:sym typeface="+mn-lt"/>
            </a:endParaRPr>
          </a:p>
        </p:txBody>
      </p:sp>
      <p:grpSp>
        <p:nvGrpSpPr>
          <p:cNvPr id="67" name="组合 66"/>
          <p:cNvGrpSpPr/>
          <p:nvPr/>
        </p:nvGrpSpPr>
        <p:grpSpPr>
          <a:xfrm>
            <a:off x="3187942" y="2177881"/>
            <a:ext cx="763504" cy="785925"/>
            <a:chOff x="1463339" y="1072758"/>
            <a:chExt cx="1546058" cy="1546058"/>
          </a:xfrm>
          <a:effectLst>
            <a:outerShdw blurRad="330200" dist="215900" dir="6900000" sx="81000" sy="81000" algn="t" rotWithShape="0">
              <a:prstClr val="black">
                <a:alpha val="42000"/>
              </a:prstClr>
            </a:outerShdw>
          </a:effectLst>
        </p:grpSpPr>
        <p:sp>
          <p:nvSpPr>
            <p:cNvPr id="68" name="同心圆 6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69" name="椭圆 68"/>
            <p:cNvSpPr/>
            <p:nvPr/>
          </p:nvSpPr>
          <p:spPr>
            <a:xfrm>
              <a:off x="1484232" y="1093651"/>
              <a:ext cx="1504274"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70" name="椭圆 69"/>
          <p:cNvSpPr/>
          <p:nvPr/>
        </p:nvSpPr>
        <p:spPr>
          <a:xfrm>
            <a:off x="3280770" y="2273436"/>
            <a:ext cx="577852" cy="594818"/>
          </a:xfrm>
          <a:prstGeom prst="ellipse">
            <a:avLst/>
          </a:prstGeom>
          <a:gradFill>
            <a:gsLst>
              <a:gs pos="0">
                <a:srgbClr val="0BB0F0"/>
              </a:gs>
              <a:gs pos="100000">
                <a:srgbClr val="3AA3EC"/>
              </a:gs>
            </a:gsLst>
            <a:path path="circle">
              <a:fillToRect l="100000" b="100000"/>
            </a:path>
          </a:gradFill>
          <a:ln>
            <a:noFill/>
          </a:ln>
          <a:effectLst>
            <a:innerShdw blurRad="114300">
              <a:srgbClr val="D3133C">
                <a:alpha val="14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rtlCol="0" anchor="ctr"/>
          <a:lstStyle/>
          <a:p>
            <a:pPr algn="ctr"/>
            <a:endParaRPr lang="zh-CN" altLang="en-US" sz="1830" dirty="0">
              <a:cs typeface="+mn-ea"/>
              <a:sym typeface="+mn-lt"/>
            </a:endParaRPr>
          </a:p>
        </p:txBody>
      </p:sp>
      <p:sp>
        <p:nvSpPr>
          <p:cNvPr id="72" name="TextBox 26"/>
          <p:cNvSpPr txBox="1"/>
          <p:nvPr/>
        </p:nvSpPr>
        <p:spPr>
          <a:xfrm>
            <a:off x="3280773" y="2288646"/>
            <a:ext cx="753183" cy="532765"/>
          </a:xfrm>
          <a:prstGeom prst="rect">
            <a:avLst/>
          </a:prstGeom>
          <a:noFill/>
        </p:spPr>
        <p:txBody>
          <a:bodyPr wrap="square" lIns="119637" tIns="59819" rIns="119637" bIns="59819" rtlCol="0">
            <a:spAutoFit/>
          </a:bodyPr>
          <a:lstStyle/>
          <a:p>
            <a:r>
              <a:rPr lang="en-US" altLang="zh-CN" sz="2685" dirty="0">
                <a:solidFill>
                  <a:schemeClr val="bg1"/>
                </a:solidFill>
                <a:cs typeface="+mn-ea"/>
                <a:sym typeface="+mn-lt"/>
              </a:rPr>
              <a:t>02</a:t>
            </a:r>
            <a:endParaRPr lang="zh-CN" altLang="en-US" sz="2685" dirty="0">
              <a:solidFill>
                <a:schemeClr val="bg1"/>
              </a:solidFill>
              <a:cs typeface="+mn-ea"/>
              <a:sym typeface="+mn-lt"/>
            </a:endParaRPr>
          </a:p>
        </p:txBody>
      </p:sp>
      <p:grpSp>
        <p:nvGrpSpPr>
          <p:cNvPr id="82" name="组合 81"/>
          <p:cNvGrpSpPr/>
          <p:nvPr/>
        </p:nvGrpSpPr>
        <p:grpSpPr>
          <a:xfrm>
            <a:off x="3206992" y="3035131"/>
            <a:ext cx="763504" cy="785925"/>
            <a:chOff x="1463339" y="1072758"/>
            <a:chExt cx="1546058" cy="1546058"/>
          </a:xfrm>
          <a:effectLst>
            <a:outerShdw blurRad="330200" dist="215900" dir="6900000" sx="81000" sy="81000" algn="t" rotWithShape="0">
              <a:prstClr val="black">
                <a:alpha val="42000"/>
              </a:prstClr>
            </a:outerShdw>
          </a:effectLst>
        </p:grpSpPr>
        <p:sp>
          <p:nvSpPr>
            <p:cNvPr id="83" name="同心圆 8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84" name="椭圆 83"/>
            <p:cNvSpPr/>
            <p:nvPr/>
          </p:nvSpPr>
          <p:spPr>
            <a:xfrm>
              <a:off x="1484232" y="1093651"/>
              <a:ext cx="1504274"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85" name="椭圆 84"/>
          <p:cNvSpPr/>
          <p:nvPr/>
        </p:nvSpPr>
        <p:spPr>
          <a:xfrm>
            <a:off x="3299820" y="3130686"/>
            <a:ext cx="577852" cy="594818"/>
          </a:xfrm>
          <a:prstGeom prst="ellipse">
            <a:avLst/>
          </a:prstGeom>
          <a:gradFill>
            <a:gsLst>
              <a:gs pos="0">
                <a:srgbClr val="0BB0F0"/>
              </a:gs>
              <a:gs pos="100000">
                <a:srgbClr val="3AA3EC"/>
              </a:gs>
            </a:gsLst>
            <a:path path="circle">
              <a:fillToRect l="100000" b="100000"/>
            </a:path>
          </a:gradFill>
          <a:ln>
            <a:noFill/>
          </a:ln>
          <a:effectLst>
            <a:innerShdw blurRad="114300">
              <a:srgbClr val="D3133C">
                <a:alpha val="14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rtlCol="0" anchor="ctr"/>
          <a:lstStyle/>
          <a:p>
            <a:pPr algn="ctr"/>
            <a:endParaRPr lang="zh-CN" altLang="en-US" sz="1830" dirty="0">
              <a:cs typeface="+mn-ea"/>
              <a:sym typeface="+mn-lt"/>
            </a:endParaRPr>
          </a:p>
        </p:txBody>
      </p:sp>
      <p:sp>
        <p:nvSpPr>
          <p:cNvPr id="86" name="TextBox 20"/>
          <p:cNvSpPr txBox="1"/>
          <p:nvPr/>
        </p:nvSpPr>
        <p:spPr>
          <a:xfrm>
            <a:off x="4068445" y="1365885"/>
            <a:ext cx="7141845" cy="638175"/>
          </a:xfrm>
          <a:prstGeom prst="rect">
            <a:avLst/>
          </a:prstGeom>
          <a:noFill/>
        </p:spPr>
        <p:txBody>
          <a:bodyPr wrap="square" lIns="79155" tIns="39577" rIns="79155" bIns="39577" rtlCol="0">
            <a:spAutoFit/>
          </a:bodyPr>
          <a:lstStyle/>
          <a:p>
            <a:pPr>
              <a:lnSpc>
                <a:spcPct val="130000"/>
              </a:lnSpc>
            </a:pPr>
            <a:r>
              <a:rPr lang="zh-CN" altLang="en-US" sz="2800" b="1" dirty="0">
                <a:solidFill>
                  <a:schemeClr val="tx1">
                    <a:lumMod val="75000"/>
                    <a:lumOff val="25000"/>
                  </a:schemeClr>
                </a:solidFill>
                <a:cs typeface="+mn-ea"/>
                <a:sym typeface="+mn-lt"/>
              </a:rPr>
              <a:t>有利于人才培养质量的提高</a:t>
            </a:r>
          </a:p>
        </p:txBody>
      </p:sp>
      <p:sp>
        <p:nvSpPr>
          <p:cNvPr id="87" name="TextBox 26"/>
          <p:cNvSpPr txBox="1"/>
          <p:nvPr/>
        </p:nvSpPr>
        <p:spPr>
          <a:xfrm>
            <a:off x="3299823" y="3145896"/>
            <a:ext cx="753183" cy="532765"/>
          </a:xfrm>
          <a:prstGeom prst="rect">
            <a:avLst/>
          </a:prstGeom>
          <a:noFill/>
        </p:spPr>
        <p:txBody>
          <a:bodyPr wrap="square" lIns="119637" tIns="59819" rIns="119637" bIns="59819" rtlCol="0">
            <a:spAutoFit/>
          </a:bodyPr>
          <a:lstStyle/>
          <a:p>
            <a:r>
              <a:rPr lang="en-US" altLang="zh-CN" sz="2685" dirty="0">
                <a:solidFill>
                  <a:schemeClr val="bg1"/>
                </a:solidFill>
                <a:cs typeface="+mn-ea"/>
                <a:sym typeface="+mn-lt"/>
              </a:rPr>
              <a:t>0</a:t>
            </a:r>
            <a:r>
              <a:rPr lang="en-US" sz="2685" dirty="0">
                <a:solidFill>
                  <a:schemeClr val="bg1"/>
                </a:solidFill>
                <a:cs typeface="+mn-ea"/>
                <a:sym typeface="+mn-lt"/>
              </a:rPr>
              <a:t>3</a:t>
            </a:r>
          </a:p>
        </p:txBody>
      </p:sp>
      <p:grpSp>
        <p:nvGrpSpPr>
          <p:cNvPr id="88" name="组合 87"/>
          <p:cNvGrpSpPr/>
          <p:nvPr/>
        </p:nvGrpSpPr>
        <p:grpSpPr>
          <a:xfrm>
            <a:off x="3206992" y="3892381"/>
            <a:ext cx="763504" cy="785925"/>
            <a:chOff x="1463339" y="1072758"/>
            <a:chExt cx="1546058" cy="1546058"/>
          </a:xfrm>
          <a:effectLst>
            <a:outerShdw blurRad="330200" dist="215900" dir="6900000" sx="81000" sy="81000" algn="t" rotWithShape="0">
              <a:prstClr val="black">
                <a:alpha val="42000"/>
              </a:prstClr>
            </a:outerShdw>
          </a:effectLst>
        </p:grpSpPr>
        <p:sp>
          <p:nvSpPr>
            <p:cNvPr id="89" name="同心圆 8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91" name="椭圆 90"/>
            <p:cNvSpPr/>
            <p:nvPr/>
          </p:nvSpPr>
          <p:spPr>
            <a:xfrm>
              <a:off x="1484232" y="1093651"/>
              <a:ext cx="1504274"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97" name="椭圆 96"/>
          <p:cNvSpPr/>
          <p:nvPr/>
        </p:nvSpPr>
        <p:spPr>
          <a:xfrm>
            <a:off x="3299820" y="3987936"/>
            <a:ext cx="577852" cy="594818"/>
          </a:xfrm>
          <a:prstGeom prst="ellipse">
            <a:avLst/>
          </a:prstGeom>
          <a:gradFill>
            <a:gsLst>
              <a:gs pos="0">
                <a:srgbClr val="0BB0F0"/>
              </a:gs>
              <a:gs pos="100000">
                <a:srgbClr val="3AA3EC"/>
              </a:gs>
            </a:gsLst>
            <a:path path="circle">
              <a:fillToRect l="100000" b="100000"/>
            </a:path>
          </a:gradFill>
          <a:ln>
            <a:noFill/>
          </a:ln>
          <a:effectLst>
            <a:innerShdw blurRad="114300">
              <a:srgbClr val="D3133C">
                <a:alpha val="14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rtlCol="0" anchor="ctr"/>
          <a:lstStyle/>
          <a:p>
            <a:pPr algn="ctr"/>
            <a:endParaRPr lang="zh-CN" altLang="en-US" sz="1830" dirty="0">
              <a:cs typeface="+mn-ea"/>
              <a:sym typeface="+mn-lt"/>
            </a:endParaRPr>
          </a:p>
        </p:txBody>
      </p:sp>
      <p:sp>
        <p:nvSpPr>
          <p:cNvPr id="99" name="TextBox 26"/>
          <p:cNvSpPr txBox="1"/>
          <p:nvPr/>
        </p:nvSpPr>
        <p:spPr>
          <a:xfrm>
            <a:off x="3299823" y="4003146"/>
            <a:ext cx="753183" cy="532765"/>
          </a:xfrm>
          <a:prstGeom prst="rect">
            <a:avLst/>
          </a:prstGeom>
          <a:noFill/>
        </p:spPr>
        <p:txBody>
          <a:bodyPr wrap="square" lIns="119637" tIns="59819" rIns="119637" bIns="59819" rtlCol="0">
            <a:spAutoFit/>
          </a:bodyPr>
          <a:lstStyle/>
          <a:p>
            <a:r>
              <a:rPr lang="en-US" altLang="zh-CN" sz="2685" dirty="0">
                <a:solidFill>
                  <a:schemeClr val="bg1"/>
                </a:solidFill>
                <a:cs typeface="+mn-ea"/>
                <a:sym typeface="+mn-lt"/>
              </a:rPr>
              <a:t>04</a:t>
            </a:r>
            <a:endParaRPr lang="zh-CN" altLang="en-US" sz="2685" dirty="0">
              <a:solidFill>
                <a:schemeClr val="bg1"/>
              </a:solidFill>
              <a:cs typeface="+mn-ea"/>
              <a:sym typeface="+mn-lt"/>
            </a:endParaRPr>
          </a:p>
        </p:txBody>
      </p:sp>
      <p:grpSp>
        <p:nvGrpSpPr>
          <p:cNvPr id="101" name="组合 100"/>
          <p:cNvGrpSpPr/>
          <p:nvPr/>
        </p:nvGrpSpPr>
        <p:grpSpPr>
          <a:xfrm>
            <a:off x="3200642" y="4743281"/>
            <a:ext cx="763504" cy="785925"/>
            <a:chOff x="1463339" y="1072758"/>
            <a:chExt cx="1546058" cy="1546058"/>
          </a:xfrm>
          <a:effectLst>
            <a:outerShdw blurRad="330200" dist="215900" dir="6900000" sx="81000" sy="81000" algn="t" rotWithShape="0">
              <a:prstClr val="black">
                <a:alpha val="42000"/>
              </a:prstClr>
            </a:outerShdw>
          </a:effectLst>
        </p:grpSpPr>
        <p:sp>
          <p:nvSpPr>
            <p:cNvPr id="104" name="同心圆 10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05" name="椭圆 104"/>
            <p:cNvSpPr/>
            <p:nvPr/>
          </p:nvSpPr>
          <p:spPr>
            <a:xfrm>
              <a:off x="1484232" y="1093651"/>
              <a:ext cx="1504274"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06" name="椭圆 105"/>
          <p:cNvSpPr/>
          <p:nvPr/>
        </p:nvSpPr>
        <p:spPr>
          <a:xfrm>
            <a:off x="3293470" y="4838836"/>
            <a:ext cx="577852" cy="594818"/>
          </a:xfrm>
          <a:prstGeom prst="ellipse">
            <a:avLst/>
          </a:prstGeom>
          <a:gradFill>
            <a:gsLst>
              <a:gs pos="0">
                <a:srgbClr val="0BB0F0"/>
              </a:gs>
              <a:gs pos="100000">
                <a:srgbClr val="3AA3EC"/>
              </a:gs>
            </a:gsLst>
            <a:path path="circle">
              <a:fillToRect l="100000" b="100000"/>
            </a:path>
          </a:gradFill>
          <a:ln>
            <a:noFill/>
          </a:ln>
          <a:effectLst>
            <a:innerShdw blurRad="114300">
              <a:srgbClr val="D3133C">
                <a:alpha val="14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rtlCol="0" anchor="ctr"/>
          <a:lstStyle/>
          <a:p>
            <a:pPr algn="ctr"/>
            <a:endParaRPr lang="zh-CN" altLang="en-US" sz="1830" dirty="0">
              <a:cs typeface="+mn-ea"/>
              <a:sym typeface="+mn-lt"/>
            </a:endParaRPr>
          </a:p>
        </p:txBody>
      </p:sp>
      <p:sp>
        <p:nvSpPr>
          <p:cNvPr id="108" name="TextBox 26"/>
          <p:cNvSpPr txBox="1"/>
          <p:nvPr/>
        </p:nvSpPr>
        <p:spPr>
          <a:xfrm>
            <a:off x="3293473" y="4854046"/>
            <a:ext cx="753183" cy="532765"/>
          </a:xfrm>
          <a:prstGeom prst="rect">
            <a:avLst/>
          </a:prstGeom>
          <a:noFill/>
        </p:spPr>
        <p:txBody>
          <a:bodyPr wrap="square" lIns="119637" tIns="59819" rIns="119637" bIns="59819" rtlCol="0">
            <a:spAutoFit/>
          </a:bodyPr>
          <a:lstStyle/>
          <a:p>
            <a:r>
              <a:rPr lang="en-US" altLang="zh-CN" sz="2685" dirty="0">
                <a:solidFill>
                  <a:schemeClr val="bg1"/>
                </a:solidFill>
                <a:cs typeface="+mn-ea"/>
                <a:sym typeface="+mn-lt"/>
              </a:rPr>
              <a:t>05</a:t>
            </a:r>
            <a:endParaRPr lang="zh-CN" altLang="en-US" sz="2685" dirty="0">
              <a:solidFill>
                <a:schemeClr val="bg1"/>
              </a:solidFill>
              <a:cs typeface="+mn-ea"/>
              <a:sym typeface="+mn-lt"/>
            </a:endParaRPr>
          </a:p>
        </p:txBody>
      </p:sp>
      <p:sp>
        <p:nvSpPr>
          <p:cNvPr id="109" name="TextBox 20"/>
          <p:cNvSpPr txBox="1"/>
          <p:nvPr/>
        </p:nvSpPr>
        <p:spPr>
          <a:xfrm>
            <a:off x="4081145" y="2254885"/>
            <a:ext cx="7141845" cy="638175"/>
          </a:xfrm>
          <a:prstGeom prst="rect">
            <a:avLst/>
          </a:prstGeom>
          <a:noFill/>
        </p:spPr>
        <p:txBody>
          <a:bodyPr wrap="square" lIns="79155" tIns="39577" rIns="79155" bIns="39577" rtlCol="0">
            <a:spAutoFit/>
          </a:bodyPr>
          <a:lstStyle/>
          <a:p>
            <a:pPr>
              <a:lnSpc>
                <a:spcPct val="130000"/>
              </a:lnSpc>
            </a:pPr>
            <a:r>
              <a:rPr lang="zh-CN" altLang="en-US" sz="2800" b="1" dirty="0">
                <a:solidFill>
                  <a:schemeClr val="tx1">
                    <a:lumMod val="75000"/>
                    <a:lumOff val="25000"/>
                  </a:schemeClr>
                </a:solidFill>
                <a:cs typeface="+mn-ea"/>
                <a:sym typeface="+mn-lt"/>
              </a:rPr>
              <a:t>有利于教师教研和科研创新能力提升</a:t>
            </a:r>
          </a:p>
        </p:txBody>
      </p:sp>
      <p:sp>
        <p:nvSpPr>
          <p:cNvPr id="110" name="TextBox 20"/>
          <p:cNvSpPr txBox="1"/>
          <p:nvPr/>
        </p:nvSpPr>
        <p:spPr>
          <a:xfrm>
            <a:off x="4100195" y="3112135"/>
            <a:ext cx="7141845" cy="638175"/>
          </a:xfrm>
          <a:prstGeom prst="rect">
            <a:avLst/>
          </a:prstGeom>
          <a:noFill/>
        </p:spPr>
        <p:txBody>
          <a:bodyPr wrap="square" lIns="79155" tIns="39577" rIns="79155" bIns="39577" rtlCol="0">
            <a:spAutoFit/>
          </a:bodyPr>
          <a:lstStyle/>
          <a:p>
            <a:pPr>
              <a:lnSpc>
                <a:spcPct val="130000"/>
              </a:lnSpc>
            </a:pPr>
            <a:r>
              <a:rPr lang="zh-CN" altLang="en-US" sz="2800" b="1" dirty="0">
                <a:solidFill>
                  <a:schemeClr val="tx1">
                    <a:lumMod val="75000"/>
                    <a:lumOff val="25000"/>
                  </a:schemeClr>
                </a:solidFill>
                <a:cs typeface="+mn-ea"/>
                <a:sym typeface="+mn-lt"/>
              </a:rPr>
              <a:t>有利于管理效率和决策水平的提高</a:t>
            </a:r>
          </a:p>
        </p:txBody>
      </p:sp>
      <p:sp>
        <p:nvSpPr>
          <p:cNvPr id="111" name="TextBox 20"/>
          <p:cNvSpPr txBox="1"/>
          <p:nvPr/>
        </p:nvSpPr>
        <p:spPr>
          <a:xfrm>
            <a:off x="4100195" y="3947795"/>
            <a:ext cx="7141845" cy="638175"/>
          </a:xfrm>
          <a:prstGeom prst="rect">
            <a:avLst/>
          </a:prstGeom>
          <a:noFill/>
        </p:spPr>
        <p:txBody>
          <a:bodyPr wrap="square" lIns="79155" tIns="39577" rIns="79155" bIns="39577" rtlCol="0">
            <a:spAutoFit/>
          </a:bodyPr>
          <a:lstStyle/>
          <a:p>
            <a:pPr>
              <a:lnSpc>
                <a:spcPct val="130000"/>
              </a:lnSpc>
            </a:pPr>
            <a:r>
              <a:rPr lang="zh-CN" altLang="en-US" sz="2800" b="1" dirty="0">
                <a:solidFill>
                  <a:schemeClr val="tx1">
                    <a:lumMod val="75000"/>
                    <a:lumOff val="25000"/>
                  </a:schemeClr>
                </a:solidFill>
                <a:cs typeface="+mn-ea"/>
                <a:sym typeface="+mn-lt"/>
              </a:rPr>
              <a:t>有利于校园公共服务和文化生活品质的提升</a:t>
            </a:r>
          </a:p>
        </p:txBody>
      </p:sp>
      <p:sp>
        <p:nvSpPr>
          <p:cNvPr id="112" name="TextBox 20"/>
          <p:cNvSpPr txBox="1"/>
          <p:nvPr/>
        </p:nvSpPr>
        <p:spPr>
          <a:xfrm>
            <a:off x="4100195" y="4833620"/>
            <a:ext cx="7141845" cy="638175"/>
          </a:xfrm>
          <a:prstGeom prst="rect">
            <a:avLst/>
          </a:prstGeom>
          <a:noFill/>
        </p:spPr>
        <p:txBody>
          <a:bodyPr wrap="square" lIns="79155" tIns="39577" rIns="79155" bIns="39577" rtlCol="0">
            <a:spAutoFit/>
          </a:bodyPr>
          <a:lstStyle/>
          <a:p>
            <a:pPr>
              <a:lnSpc>
                <a:spcPct val="130000"/>
              </a:lnSpc>
            </a:pPr>
            <a:r>
              <a:rPr lang="zh-CN" altLang="en-US" sz="2800" b="1" dirty="0">
                <a:solidFill>
                  <a:schemeClr val="tx1">
                    <a:lumMod val="75000"/>
                    <a:lumOff val="25000"/>
                  </a:schemeClr>
                </a:solidFill>
                <a:cs typeface="+mn-ea"/>
                <a:sym typeface="+mn-lt"/>
              </a:rPr>
              <a:t>有利于推动职业教育对社会开放</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strVal val="2/3*#ppt_w"/>
                                          </p:val>
                                        </p:tav>
                                        <p:tav tm="100000">
                                          <p:val>
                                            <p:strVal val="#ppt_w"/>
                                          </p:val>
                                        </p:tav>
                                      </p:tavLst>
                                    </p:anim>
                                    <p:anim calcmode="lin" valueType="num">
                                      <p:cBhvr>
                                        <p:cTn id="8" dur="500" fill="hold"/>
                                        <p:tgtEl>
                                          <p:spTgt spid="37"/>
                                        </p:tgtEl>
                                        <p:attrNameLst>
                                          <p:attrName>ppt_h</p:attrName>
                                        </p:attrNameLst>
                                      </p:cBhvr>
                                      <p:tavLst>
                                        <p:tav tm="0">
                                          <p:val>
                                            <p:strVal val="2/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strVal val="4/3*#ppt_w"/>
                                          </p:val>
                                        </p:tav>
                                        <p:tav tm="100000">
                                          <p:val>
                                            <p:strVal val="#ppt_w"/>
                                          </p:val>
                                        </p:tav>
                                      </p:tavLst>
                                    </p:anim>
                                    <p:anim calcmode="lin" valueType="num">
                                      <p:cBhvr>
                                        <p:cTn id="12" dur="500" fill="hold"/>
                                        <p:tgtEl>
                                          <p:spTgt spid="40"/>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p:cTn id="15" dur="500" fill="hold"/>
                                        <p:tgtEl>
                                          <p:spTgt spid="64"/>
                                        </p:tgtEl>
                                        <p:attrNameLst>
                                          <p:attrName>ppt_w</p:attrName>
                                        </p:attrNameLst>
                                      </p:cBhvr>
                                      <p:tavLst>
                                        <p:tav tm="0">
                                          <p:val>
                                            <p:strVal val="4/3*#ppt_w"/>
                                          </p:val>
                                        </p:tav>
                                        <p:tav tm="100000">
                                          <p:val>
                                            <p:strVal val="#ppt_w"/>
                                          </p:val>
                                        </p:tav>
                                      </p:tavLst>
                                    </p:anim>
                                    <p:anim calcmode="lin" valueType="num">
                                      <p:cBhvr>
                                        <p:cTn id="16" dur="500" fill="hold"/>
                                        <p:tgtEl>
                                          <p:spTgt spid="64"/>
                                        </p:tgtEl>
                                        <p:attrNameLst>
                                          <p:attrName>ppt_h</p:attrName>
                                        </p:attrNameLst>
                                      </p:cBhvr>
                                      <p:tavLst>
                                        <p:tav tm="0">
                                          <p:val>
                                            <p:strVal val="4/3*#ppt_h"/>
                                          </p:val>
                                        </p:tav>
                                        <p:tav tm="100000">
                                          <p:val>
                                            <p:strVal val="#ppt_h"/>
                                          </p:val>
                                        </p:tav>
                                      </p:tavLst>
                                    </p:anim>
                                  </p:childTnLst>
                                </p:cTn>
                              </p:par>
                            </p:childTnLst>
                          </p:cTn>
                        </p:par>
                        <p:par>
                          <p:cTn id="17" fill="hold">
                            <p:stCondLst>
                              <p:cond delay="500"/>
                            </p:stCondLst>
                            <p:childTnLst>
                              <p:par>
                                <p:cTn id="18" presetID="23" presetClass="entr" presetSubtype="272"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p:cTn id="20" dur="500" fill="hold"/>
                                        <p:tgtEl>
                                          <p:spTgt spid="67"/>
                                        </p:tgtEl>
                                        <p:attrNameLst>
                                          <p:attrName>ppt_w</p:attrName>
                                        </p:attrNameLst>
                                      </p:cBhvr>
                                      <p:tavLst>
                                        <p:tav tm="0">
                                          <p:val>
                                            <p:strVal val="2/3*#ppt_w"/>
                                          </p:val>
                                        </p:tav>
                                        <p:tav tm="100000">
                                          <p:val>
                                            <p:strVal val="#ppt_w"/>
                                          </p:val>
                                        </p:tav>
                                      </p:tavLst>
                                    </p:anim>
                                    <p:anim calcmode="lin" valueType="num">
                                      <p:cBhvr>
                                        <p:cTn id="21" dur="500" fill="hold"/>
                                        <p:tgtEl>
                                          <p:spTgt spid="67"/>
                                        </p:tgtEl>
                                        <p:attrNameLst>
                                          <p:attrName>ppt_h</p:attrName>
                                        </p:attrNameLst>
                                      </p:cBhvr>
                                      <p:tavLst>
                                        <p:tav tm="0">
                                          <p:val>
                                            <p:strVal val="2/3*#ppt_h"/>
                                          </p:val>
                                        </p:tav>
                                        <p:tav tm="100000">
                                          <p:val>
                                            <p:strVal val="#ppt_h"/>
                                          </p:val>
                                        </p:tav>
                                      </p:tavLst>
                                    </p:anim>
                                  </p:childTnLst>
                                </p:cTn>
                              </p:par>
                              <p:par>
                                <p:cTn id="22" presetID="23" presetClass="entr" presetSubtype="288" fill="hold" grpId="0" nodeType="withEffect">
                                  <p:stCondLst>
                                    <p:cond delay="0"/>
                                  </p:stCondLst>
                                  <p:childTnLst>
                                    <p:set>
                                      <p:cBhvr>
                                        <p:cTn id="23" dur="1" fill="hold">
                                          <p:stCondLst>
                                            <p:cond delay="0"/>
                                          </p:stCondLst>
                                        </p:cTn>
                                        <p:tgtEl>
                                          <p:spTgt spid="70"/>
                                        </p:tgtEl>
                                        <p:attrNameLst>
                                          <p:attrName>style.visibility</p:attrName>
                                        </p:attrNameLst>
                                      </p:cBhvr>
                                      <p:to>
                                        <p:strVal val="visible"/>
                                      </p:to>
                                    </p:set>
                                    <p:anim calcmode="lin" valueType="num">
                                      <p:cBhvr>
                                        <p:cTn id="24" dur="500" fill="hold"/>
                                        <p:tgtEl>
                                          <p:spTgt spid="70"/>
                                        </p:tgtEl>
                                        <p:attrNameLst>
                                          <p:attrName>ppt_w</p:attrName>
                                        </p:attrNameLst>
                                      </p:cBhvr>
                                      <p:tavLst>
                                        <p:tav tm="0">
                                          <p:val>
                                            <p:strVal val="4/3*#ppt_w"/>
                                          </p:val>
                                        </p:tav>
                                        <p:tav tm="100000">
                                          <p:val>
                                            <p:strVal val="#ppt_w"/>
                                          </p:val>
                                        </p:tav>
                                      </p:tavLst>
                                    </p:anim>
                                    <p:anim calcmode="lin" valueType="num">
                                      <p:cBhvr>
                                        <p:cTn id="25" dur="500" fill="hold"/>
                                        <p:tgtEl>
                                          <p:spTgt spid="70"/>
                                        </p:tgtEl>
                                        <p:attrNameLst>
                                          <p:attrName>ppt_h</p:attrName>
                                        </p:attrNameLst>
                                      </p:cBhvr>
                                      <p:tavLst>
                                        <p:tav tm="0">
                                          <p:val>
                                            <p:strVal val="4/3*#ppt_h"/>
                                          </p:val>
                                        </p:tav>
                                        <p:tav tm="100000">
                                          <p:val>
                                            <p:strVal val="#ppt_h"/>
                                          </p:val>
                                        </p:tav>
                                      </p:tavLst>
                                    </p:anim>
                                  </p:childTnLst>
                                </p:cTn>
                              </p:par>
                              <p:par>
                                <p:cTn id="26" presetID="23" presetClass="entr" presetSubtype="288"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strVal val="4/3*#ppt_w"/>
                                          </p:val>
                                        </p:tav>
                                        <p:tav tm="100000">
                                          <p:val>
                                            <p:strVal val="#ppt_w"/>
                                          </p:val>
                                        </p:tav>
                                      </p:tavLst>
                                    </p:anim>
                                    <p:anim calcmode="lin" valueType="num">
                                      <p:cBhvr>
                                        <p:cTn id="29" dur="500" fill="hold"/>
                                        <p:tgtEl>
                                          <p:spTgt spid="72"/>
                                        </p:tgtEl>
                                        <p:attrNameLst>
                                          <p:attrName>ppt_h</p:attrName>
                                        </p:attrNameLst>
                                      </p:cBhvr>
                                      <p:tavLst>
                                        <p:tav tm="0">
                                          <p:val>
                                            <p:strVal val="4/3*#ppt_h"/>
                                          </p:val>
                                        </p:tav>
                                        <p:tav tm="100000">
                                          <p:val>
                                            <p:strVal val="#ppt_h"/>
                                          </p:val>
                                        </p:tav>
                                      </p:tavLst>
                                    </p:anim>
                                  </p:childTnLst>
                                </p:cTn>
                              </p:par>
                            </p:childTnLst>
                          </p:cTn>
                        </p:par>
                        <p:par>
                          <p:cTn id="30" fill="hold">
                            <p:stCondLst>
                              <p:cond delay="1000"/>
                            </p:stCondLst>
                            <p:childTnLst>
                              <p:par>
                                <p:cTn id="31" presetID="23" presetClass="entr" presetSubtype="272"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strVal val="2/3*#ppt_w"/>
                                          </p:val>
                                        </p:tav>
                                        <p:tav tm="100000">
                                          <p:val>
                                            <p:strVal val="#ppt_w"/>
                                          </p:val>
                                        </p:tav>
                                      </p:tavLst>
                                    </p:anim>
                                    <p:anim calcmode="lin" valueType="num">
                                      <p:cBhvr>
                                        <p:cTn id="34" dur="500" fill="hold"/>
                                        <p:tgtEl>
                                          <p:spTgt spid="82"/>
                                        </p:tgtEl>
                                        <p:attrNameLst>
                                          <p:attrName>ppt_h</p:attrName>
                                        </p:attrNameLst>
                                      </p:cBhvr>
                                      <p:tavLst>
                                        <p:tav tm="0">
                                          <p:val>
                                            <p:strVal val="2/3*#ppt_h"/>
                                          </p:val>
                                        </p:tav>
                                        <p:tav tm="100000">
                                          <p:val>
                                            <p:strVal val="#ppt_h"/>
                                          </p:val>
                                        </p:tav>
                                      </p:tavLst>
                                    </p:anim>
                                  </p:childTnLst>
                                </p:cTn>
                              </p:par>
                              <p:par>
                                <p:cTn id="35" presetID="23" presetClass="entr" presetSubtype="288"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anim calcmode="lin" valueType="num">
                                      <p:cBhvr>
                                        <p:cTn id="37" dur="500" fill="hold"/>
                                        <p:tgtEl>
                                          <p:spTgt spid="85"/>
                                        </p:tgtEl>
                                        <p:attrNameLst>
                                          <p:attrName>ppt_w</p:attrName>
                                        </p:attrNameLst>
                                      </p:cBhvr>
                                      <p:tavLst>
                                        <p:tav tm="0">
                                          <p:val>
                                            <p:strVal val="4/3*#ppt_w"/>
                                          </p:val>
                                        </p:tav>
                                        <p:tav tm="100000">
                                          <p:val>
                                            <p:strVal val="#ppt_w"/>
                                          </p:val>
                                        </p:tav>
                                      </p:tavLst>
                                    </p:anim>
                                    <p:anim calcmode="lin" valueType="num">
                                      <p:cBhvr>
                                        <p:cTn id="38" dur="500" fill="hold"/>
                                        <p:tgtEl>
                                          <p:spTgt spid="85"/>
                                        </p:tgtEl>
                                        <p:attrNameLst>
                                          <p:attrName>ppt_h</p:attrName>
                                        </p:attrNameLst>
                                      </p:cBhvr>
                                      <p:tavLst>
                                        <p:tav tm="0">
                                          <p:val>
                                            <p:strVal val="4/3*#ppt_h"/>
                                          </p:val>
                                        </p:tav>
                                        <p:tav tm="100000">
                                          <p:val>
                                            <p:strVal val="#ppt_h"/>
                                          </p:val>
                                        </p:tav>
                                      </p:tavLst>
                                    </p:anim>
                                  </p:childTnLst>
                                </p:cTn>
                              </p:par>
                              <p:par>
                                <p:cTn id="39" presetID="23" presetClass="entr" presetSubtype="288" fill="hold" grpId="0" nodeType="with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p:cTn id="41" dur="500" fill="hold"/>
                                        <p:tgtEl>
                                          <p:spTgt spid="87"/>
                                        </p:tgtEl>
                                        <p:attrNameLst>
                                          <p:attrName>ppt_w</p:attrName>
                                        </p:attrNameLst>
                                      </p:cBhvr>
                                      <p:tavLst>
                                        <p:tav tm="0">
                                          <p:val>
                                            <p:strVal val="4/3*#ppt_w"/>
                                          </p:val>
                                        </p:tav>
                                        <p:tav tm="100000">
                                          <p:val>
                                            <p:strVal val="#ppt_w"/>
                                          </p:val>
                                        </p:tav>
                                      </p:tavLst>
                                    </p:anim>
                                    <p:anim calcmode="lin" valueType="num">
                                      <p:cBhvr>
                                        <p:cTn id="42" dur="500" fill="hold"/>
                                        <p:tgtEl>
                                          <p:spTgt spid="87"/>
                                        </p:tgtEl>
                                        <p:attrNameLst>
                                          <p:attrName>ppt_h</p:attrName>
                                        </p:attrNameLst>
                                      </p:cBhvr>
                                      <p:tavLst>
                                        <p:tav tm="0">
                                          <p:val>
                                            <p:strVal val="4/3*#ppt_h"/>
                                          </p:val>
                                        </p:tav>
                                        <p:tav tm="100000">
                                          <p:val>
                                            <p:strVal val="#ppt_h"/>
                                          </p:val>
                                        </p:tav>
                                      </p:tavLst>
                                    </p:anim>
                                  </p:childTnLst>
                                </p:cTn>
                              </p:par>
                            </p:childTnLst>
                          </p:cTn>
                        </p:par>
                        <p:par>
                          <p:cTn id="43" fill="hold">
                            <p:stCondLst>
                              <p:cond delay="1500"/>
                            </p:stCondLst>
                            <p:childTnLst>
                              <p:par>
                                <p:cTn id="44" presetID="23" presetClass="entr" presetSubtype="272" fill="hold"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ppt_w</p:attrName>
                                        </p:attrNameLst>
                                      </p:cBhvr>
                                      <p:tavLst>
                                        <p:tav tm="0">
                                          <p:val>
                                            <p:strVal val="2/3*#ppt_w"/>
                                          </p:val>
                                        </p:tav>
                                        <p:tav tm="100000">
                                          <p:val>
                                            <p:strVal val="#ppt_w"/>
                                          </p:val>
                                        </p:tav>
                                      </p:tavLst>
                                    </p:anim>
                                    <p:anim calcmode="lin" valueType="num">
                                      <p:cBhvr>
                                        <p:cTn id="47" dur="500" fill="hold"/>
                                        <p:tgtEl>
                                          <p:spTgt spid="88"/>
                                        </p:tgtEl>
                                        <p:attrNameLst>
                                          <p:attrName>ppt_h</p:attrName>
                                        </p:attrNameLst>
                                      </p:cBhvr>
                                      <p:tavLst>
                                        <p:tav tm="0">
                                          <p:val>
                                            <p:strVal val="2/3*#ppt_h"/>
                                          </p:val>
                                        </p:tav>
                                        <p:tav tm="100000">
                                          <p:val>
                                            <p:strVal val="#ppt_h"/>
                                          </p:val>
                                        </p:tav>
                                      </p:tavLst>
                                    </p:anim>
                                  </p:childTnLst>
                                </p:cTn>
                              </p:par>
                              <p:par>
                                <p:cTn id="48" presetID="23" presetClass="entr" presetSubtype="288" fill="hold" grpId="0" nodeType="withEffect">
                                  <p:stCondLst>
                                    <p:cond delay="0"/>
                                  </p:stCondLst>
                                  <p:childTnLst>
                                    <p:set>
                                      <p:cBhvr>
                                        <p:cTn id="49" dur="1" fill="hold">
                                          <p:stCondLst>
                                            <p:cond delay="0"/>
                                          </p:stCondLst>
                                        </p:cTn>
                                        <p:tgtEl>
                                          <p:spTgt spid="97"/>
                                        </p:tgtEl>
                                        <p:attrNameLst>
                                          <p:attrName>style.visibility</p:attrName>
                                        </p:attrNameLst>
                                      </p:cBhvr>
                                      <p:to>
                                        <p:strVal val="visible"/>
                                      </p:to>
                                    </p:set>
                                    <p:anim calcmode="lin" valueType="num">
                                      <p:cBhvr>
                                        <p:cTn id="50" dur="500" fill="hold"/>
                                        <p:tgtEl>
                                          <p:spTgt spid="97"/>
                                        </p:tgtEl>
                                        <p:attrNameLst>
                                          <p:attrName>ppt_w</p:attrName>
                                        </p:attrNameLst>
                                      </p:cBhvr>
                                      <p:tavLst>
                                        <p:tav tm="0">
                                          <p:val>
                                            <p:strVal val="4/3*#ppt_w"/>
                                          </p:val>
                                        </p:tav>
                                        <p:tav tm="100000">
                                          <p:val>
                                            <p:strVal val="#ppt_w"/>
                                          </p:val>
                                        </p:tav>
                                      </p:tavLst>
                                    </p:anim>
                                    <p:anim calcmode="lin" valueType="num">
                                      <p:cBhvr>
                                        <p:cTn id="51" dur="500" fill="hold"/>
                                        <p:tgtEl>
                                          <p:spTgt spid="97"/>
                                        </p:tgtEl>
                                        <p:attrNameLst>
                                          <p:attrName>ppt_h</p:attrName>
                                        </p:attrNameLst>
                                      </p:cBhvr>
                                      <p:tavLst>
                                        <p:tav tm="0">
                                          <p:val>
                                            <p:strVal val="4/3*#ppt_h"/>
                                          </p:val>
                                        </p:tav>
                                        <p:tav tm="100000">
                                          <p:val>
                                            <p:strVal val="#ppt_h"/>
                                          </p:val>
                                        </p:tav>
                                      </p:tavLst>
                                    </p:anim>
                                  </p:childTnLst>
                                </p:cTn>
                              </p:par>
                              <p:par>
                                <p:cTn id="52" presetID="23" presetClass="entr" presetSubtype="288" fill="hold" grpId="0" nodeType="withEffect">
                                  <p:stCondLst>
                                    <p:cond delay="0"/>
                                  </p:stCondLst>
                                  <p:childTnLst>
                                    <p:set>
                                      <p:cBhvr>
                                        <p:cTn id="53" dur="1" fill="hold">
                                          <p:stCondLst>
                                            <p:cond delay="0"/>
                                          </p:stCondLst>
                                        </p:cTn>
                                        <p:tgtEl>
                                          <p:spTgt spid="99"/>
                                        </p:tgtEl>
                                        <p:attrNameLst>
                                          <p:attrName>style.visibility</p:attrName>
                                        </p:attrNameLst>
                                      </p:cBhvr>
                                      <p:to>
                                        <p:strVal val="visible"/>
                                      </p:to>
                                    </p:set>
                                    <p:anim calcmode="lin" valueType="num">
                                      <p:cBhvr>
                                        <p:cTn id="54" dur="500" fill="hold"/>
                                        <p:tgtEl>
                                          <p:spTgt spid="99"/>
                                        </p:tgtEl>
                                        <p:attrNameLst>
                                          <p:attrName>ppt_w</p:attrName>
                                        </p:attrNameLst>
                                      </p:cBhvr>
                                      <p:tavLst>
                                        <p:tav tm="0">
                                          <p:val>
                                            <p:strVal val="4/3*#ppt_w"/>
                                          </p:val>
                                        </p:tav>
                                        <p:tav tm="100000">
                                          <p:val>
                                            <p:strVal val="#ppt_w"/>
                                          </p:val>
                                        </p:tav>
                                      </p:tavLst>
                                    </p:anim>
                                    <p:anim calcmode="lin" valueType="num">
                                      <p:cBhvr>
                                        <p:cTn id="55" dur="500" fill="hold"/>
                                        <p:tgtEl>
                                          <p:spTgt spid="99"/>
                                        </p:tgtEl>
                                        <p:attrNameLst>
                                          <p:attrName>ppt_h</p:attrName>
                                        </p:attrNameLst>
                                      </p:cBhvr>
                                      <p:tavLst>
                                        <p:tav tm="0">
                                          <p:val>
                                            <p:strVal val="4/3*#ppt_h"/>
                                          </p:val>
                                        </p:tav>
                                        <p:tav tm="100000">
                                          <p:val>
                                            <p:strVal val="#ppt_h"/>
                                          </p:val>
                                        </p:tav>
                                      </p:tavLst>
                                    </p:anim>
                                  </p:childTnLst>
                                </p:cTn>
                              </p:par>
                            </p:childTnLst>
                          </p:cTn>
                        </p:par>
                        <p:par>
                          <p:cTn id="56" fill="hold">
                            <p:stCondLst>
                              <p:cond delay="2000"/>
                            </p:stCondLst>
                            <p:childTnLst>
                              <p:par>
                                <p:cTn id="57" presetID="23" presetClass="entr" presetSubtype="272" fill="hold" nodeType="afterEffect">
                                  <p:stCondLst>
                                    <p:cond delay="0"/>
                                  </p:stCondLst>
                                  <p:childTnLst>
                                    <p:set>
                                      <p:cBhvr>
                                        <p:cTn id="58" dur="1" fill="hold">
                                          <p:stCondLst>
                                            <p:cond delay="0"/>
                                          </p:stCondLst>
                                        </p:cTn>
                                        <p:tgtEl>
                                          <p:spTgt spid="101"/>
                                        </p:tgtEl>
                                        <p:attrNameLst>
                                          <p:attrName>style.visibility</p:attrName>
                                        </p:attrNameLst>
                                      </p:cBhvr>
                                      <p:to>
                                        <p:strVal val="visible"/>
                                      </p:to>
                                    </p:set>
                                    <p:anim calcmode="lin" valueType="num">
                                      <p:cBhvr>
                                        <p:cTn id="59" dur="500" fill="hold"/>
                                        <p:tgtEl>
                                          <p:spTgt spid="101"/>
                                        </p:tgtEl>
                                        <p:attrNameLst>
                                          <p:attrName>ppt_w</p:attrName>
                                        </p:attrNameLst>
                                      </p:cBhvr>
                                      <p:tavLst>
                                        <p:tav tm="0">
                                          <p:val>
                                            <p:strVal val="2/3*#ppt_w"/>
                                          </p:val>
                                        </p:tav>
                                        <p:tav tm="100000">
                                          <p:val>
                                            <p:strVal val="#ppt_w"/>
                                          </p:val>
                                        </p:tav>
                                      </p:tavLst>
                                    </p:anim>
                                    <p:anim calcmode="lin" valueType="num">
                                      <p:cBhvr>
                                        <p:cTn id="60" dur="500" fill="hold"/>
                                        <p:tgtEl>
                                          <p:spTgt spid="101"/>
                                        </p:tgtEl>
                                        <p:attrNameLst>
                                          <p:attrName>ppt_h</p:attrName>
                                        </p:attrNameLst>
                                      </p:cBhvr>
                                      <p:tavLst>
                                        <p:tav tm="0">
                                          <p:val>
                                            <p:strVal val="2/3*#ppt_h"/>
                                          </p:val>
                                        </p:tav>
                                        <p:tav tm="100000">
                                          <p:val>
                                            <p:strVal val="#ppt_h"/>
                                          </p:val>
                                        </p:tav>
                                      </p:tavLst>
                                    </p:anim>
                                  </p:childTnLst>
                                </p:cTn>
                              </p:par>
                              <p:par>
                                <p:cTn id="61" presetID="23" presetClass="entr" presetSubtype="288" fill="hold" grpId="0" nodeType="with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p:cTn id="63" dur="500" fill="hold"/>
                                        <p:tgtEl>
                                          <p:spTgt spid="106"/>
                                        </p:tgtEl>
                                        <p:attrNameLst>
                                          <p:attrName>ppt_w</p:attrName>
                                        </p:attrNameLst>
                                      </p:cBhvr>
                                      <p:tavLst>
                                        <p:tav tm="0">
                                          <p:val>
                                            <p:strVal val="4/3*#ppt_w"/>
                                          </p:val>
                                        </p:tav>
                                        <p:tav tm="100000">
                                          <p:val>
                                            <p:strVal val="#ppt_w"/>
                                          </p:val>
                                        </p:tav>
                                      </p:tavLst>
                                    </p:anim>
                                    <p:anim calcmode="lin" valueType="num">
                                      <p:cBhvr>
                                        <p:cTn id="64" dur="500" fill="hold"/>
                                        <p:tgtEl>
                                          <p:spTgt spid="106"/>
                                        </p:tgtEl>
                                        <p:attrNameLst>
                                          <p:attrName>ppt_h</p:attrName>
                                        </p:attrNameLst>
                                      </p:cBhvr>
                                      <p:tavLst>
                                        <p:tav tm="0">
                                          <p:val>
                                            <p:strVal val="4/3*#ppt_h"/>
                                          </p:val>
                                        </p:tav>
                                        <p:tav tm="100000">
                                          <p:val>
                                            <p:strVal val="#ppt_h"/>
                                          </p:val>
                                        </p:tav>
                                      </p:tavLst>
                                    </p:anim>
                                  </p:childTnLst>
                                </p:cTn>
                              </p:par>
                              <p:par>
                                <p:cTn id="65" presetID="23" presetClass="entr" presetSubtype="288"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anim calcmode="lin" valueType="num">
                                      <p:cBhvr>
                                        <p:cTn id="67" dur="500" fill="hold"/>
                                        <p:tgtEl>
                                          <p:spTgt spid="108"/>
                                        </p:tgtEl>
                                        <p:attrNameLst>
                                          <p:attrName>ppt_w</p:attrName>
                                        </p:attrNameLst>
                                      </p:cBhvr>
                                      <p:tavLst>
                                        <p:tav tm="0">
                                          <p:val>
                                            <p:strVal val="4/3*#ppt_w"/>
                                          </p:val>
                                        </p:tav>
                                        <p:tav tm="100000">
                                          <p:val>
                                            <p:strVal val="#ppt_w"/>
                                          </p:val>
                                        </p:tav>
                                      </p:tavLst>
                                    </p:anim>
                                    <p:anim calcmode="lin" valueType="num">
                                      <p:cBhvr>
                                        <p:cTn id="68" dur="500" fill="hold"/>
                                        <p:tgtEl>
                                          <p:spTgt spid="10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64" grpId="0"/>
      <p:bldP spid="70" grpId="0" bldLvl="0" animBg="1"/>
      <p:bldP spid="72" grpId="0"/>
      <p:bldP spid="85" grpId="0" bldLvl="0" animBg="1"/>
      <p:bldP spid="87" grpId="0"/>
      <p:bldP spid="97" grpId="0" bldLvl="0" animBg="1"/>
      <p:bldP spid="99" grpId="0"/>
      <p:bldP spid="106" grpId="0" bldLvl="0" animBg="1"/>
      <p:bldP spid="10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C0000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7.</a:t>
            </a:r>
            <a:r>
              <a:rPr lang="zh-CN" altLang="zh-CN" sz="3200" dirty="0">
                <a:latin typeface="微软雅黑" panose="020B0503020204020204" pitchFamily="34" charset="-122"/>
                <a:ea typeface="微软雅黑" panose="020B0503020204020204" pitchFamily="34" charset="-122"/>
              </a:rPr>
              <a:t>数字化校园平台建设</a:t>
            </a:r>
          </a:p>
        </p:txBody>
      </p:sp>
      <p:pic>
        <p:nvPicPr>
          <p:cNvPr id="70660"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1412876"/>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7537450" cy="521970"/>
          </a:xfrm>
          <a:prstGeom prst="rect">
            <a:avLst/>
          </a:prstGeom>
          <a:noFill/>
          <a:ln w="9525">
            <a:noFill/>
          </a:ln>
        </p:spPr>
        <p:txBody>
          <a:bodyPr wrap="square">
            <a:spAutoFit/>
          </a:bodyPr>
          <a:lstStyle/>
          <a:p>
            <a:pPr marL="0" indent="0"/>
            <a:r>
              <a:rPr lang="zh-CN" altLang="zh-CN" sz="2800" dirty="0">
                <a:latin typeface="微软雅黑" panose="020B0503020204020204" pitchFamily="34" charset="-122"/>
                <a:ea typeface="微软雅黑" panose="020B0503020204020204" pitchFamily="34" charset="-122"/>
                <a:sym typeface="+mn-ea"/>
              </a:rPr>
              <a:t>数字化校园平台建设：</a:t>
            </a:r>
            <a:endParaRPr lang="en-US" altLang="zh-CN" sz="2800" b="1" dirty="0">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8" name="AutoShape 10"/>
          <p:cNvSpPr>
            <a:spLocks noChangeArrowheads="1"/>
          </p:cNvSpPr>
          <p:nvPr/>
        </p:nvSpPr>
        <p:spPr bwMode="auto">
          <a:xfrm rot="16200000">
            <a:off x="6466205" y="-1466850"/>
            <a:ext cx="1691005" cy="9546590"/>
          </a:xfrm>
          <a:prstGeom prst="downArrow">
            <a:avLst>
              <a:gd name="adj1" fmla="val 49065"/>
              <a:gd name="adj2" fmla="val 44827"/>
            </a:avLst>
          </a:prstGeom>
          <a:solidFill>
            <a:schemeClr val="bg1">
              <a:lumMod val="75000"/>
            </a:schemeClr>
          </a:solidFill>
          <a:ln>
            <a:noFill/>
          </a:ln>
        </p:spPr>
        <p:txBody>
          <a:bodyPr vert="eaVert" lIns="110413" tIns="55207" rIns="110413" bIns="55207"/>
          <a:lstStyle/>
          <a:p>
            <a:endParaRPr lang="zh-CN" altLang="en-US" sz="2535">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bwMode="auto">
          <a:xfrm>
            <a:off x="4725195" y="2502505"/>
            <a:ext cx="2054273" cy="1608151"/>
            <a:chOff x="1214414" y="2904673"/>
            <a:chExt cx="1935848" cy="1512817"/>
          </a:xfrm>
          <a:effectLst>
            <a:outerShdw blurRad="127000" dist="38100" dir="8100000" algn="tr" rotWithShape="0">
              <a:prstClr val="black">
                <a:alpha val="40000"/>
              </a:prstClr>
            </a:outerShdw>
          </a:effectLst>
        </p:grpSpPr>
        <p:sp>
          <p:nvSpPr>
            <p:cNvPr id="10" name="Oval 8"/>
            <p:cNvSpPr>
              <a:spLocks noChangeArrowheads="1"/>
            </p:cNvSpPr>
            <p:nvPr/>
          </p:nvSpPr>
          <p:spPr bwMode="auto">
            <a:xfrm>
              <a:off x="1414177" y="2904673"/>
              <a:ext cx="1514918" cy="1512817"/>
            </a:xfrm>
            <a:prstGeom prst="ellipse">
              <a:avLst/>
            </a:prstGeom>
            <a:solidFill>
              <a:srgbClr val="0070C0"/>
            </a:solidFill>
            <a:ln w="76200">
              <a:solidFill>
                <a:srgbClr val="FFFFFF"/>
              </a:solid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1" name="Text Box 9"/>
            <p:cNvSpPr txBox="1">
              <a:spLocks noChangeArrowheads="1"/>
            </p:cNvSpPr>
            <p:nvPr/>
          </p:nvSpPr>
          <p:spPr bwMode="auto">
            <a:xfrm>
              <a:off x="1214414" y="3310307"/>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0" b="1">
                  <a:solidFill>
                    <a:schemeClr val="bg1"/>
                  </a:solidFill>
                  <a:latin typeface="宋体" panose="02010600030101010101" pitchFamily="2" charset="-122"/>
                  <a:cs typeface="宋体" panose="02010600030101010101" pitchFamily="2" charset="-122"/>
                  <a:sym typeface="+mn-ea"/>
                </a:rPr>
                <a:t>构建统一信息</a:t>
              </a:r>
            </a:p>
            <a:p>
              <a:pPr algn="ctr" eaLnBrk="1" hangingPunct="1"/>
              <a:r>
                <a:rPr lang="zh-CN" altLang="en-US" sz="1860" b="1">
                  <a:solidFill>
                    <a:schemeClr val="bg1"/>
                  </a:solidFill>
                  <a:latin typeface="宋体" panose="02010600030101010101" pitchFamily="2" charset="-122"/>
                  <a:cs typeface="宋体" panose="02010600030101010101" pitchFamily="2" charset="-122"/>
                  <a:sym typeface="+mn-ea"/>
                </a:rPr>
                <a:t>门户平台</a:t>
              </a:r>
              <a:endParaRPr lang="zh-CN" altLang="en-US" sz="1860" b="1" dirty="0">
                <a:solidFill>
                  <a:schemeClr val="bg1"/>
                </a:solidFill>
                <a:latin typeface="宋体" panose="02010600030101010101" pitchFamily="2" charset="-122"/>
                <a:ea typeface="微软雅黑" panose="020B0503020204020204" pitchFamily="34" charset="-122"/>
                <a:cs typeface="宋体" panose="02010600030101010101" pitchFamily="2" charset="-122"/>
                <a:sym typeface="+mn-ea"/>
              </a:endParaRPr>
            </a:p>
          </p:txBody>
        </p:sp>
      </p:grpSp>
      <p:grpSp>
        <p:nvGrpSpPr>
          <p:cNvPr id="12" name="组合 11"/>
          <p:cNvGrpSpPr/>
          <p:nvPr/>
        </p:nvGrpSpPr>
        <p:grpSpPr bwMode="auto">
          <a:xfrm>
            <a:off x="6793221" y="2502502"/>
            <a:ext cx="2054272" cy="1608149"/>
            <a:chOff x="1214414" y="2904671"/>
            <a:chExt cx="1935848" cy="1512816"/>
          </a:xfrm>
          <a:effectLst>
            <a:outerShdw blurRad="127000" dist="38100" dir="8100000" algn="tr" rotWithShape="0">
              <a:prstClr val="black">
                <a:alpha val="40000"/>
              </a:prstClr>
            </a:outerShdw>
          </a:effectLst>
        </p:grpSpPr>
        <p:sp>
          <p:nvSpPr>
            <p:cNvPr id="13" name="Oval 8"/>
            <p:cNvSpPr>
              <a:spLocks noChangeArrowheads="1"/>
            </p:cNvSpPr>
            <p:nvPr/>
          </p:nvSpPr>
          <p:spPr bwMode="auto">
            <a:xfrm>
              <a:off x="1414180" y="2904671"/>
              <a:ext cx="1514919" cy="1512816"/>
            </a:xfrm>
            <a:prstGeom prst="ellipse">
              <a:avLst/>
            </a:prstGeom>
            <a:solidFill>
              <a:srgbClr val="0070C0"/>
            </a:solidFill>
            <a:ln w="76200">
              <a:solidFill>
                <a:srgbClr val="FFFFFF"/>
              </a:solid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4" name="Text Box 9"/>
            <p:cNvSpPr txBox="1">
              <a:spLocks noChangeArrowheads="1"/>
            </p:cNvSpPr>
            <p:nvPr/>
          </p:nvSpPr>
          <p:spPr bwMode="auto">
            <a:xfrm>
              <a:off x="1214414" y="331030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构建统一身份</a:t>
              </a:r>
            </a:p>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认证平台</a:t>
              </a:r>
            </a:p>
          </p:txBody>
        </p:sp>
      </p:grpSp>
      <p:grpSp>
        <p:nvGrpSpPr>
          <p:cNvPr id="15" name="组合 14"/>
          <p:cNvGrpSpPr/>
          <p:nvPr/>
        </p:nvGrpSpPr>
        <p:grpSpPr bwMode="auto">
          <a:xfrm>
            <a:off x="8895874" y="2502506"/>
            <a:ext cx="2054273" cy="1608151"/>
            <a:chOff x="1214414" y="2904673"/>
            <a:chExt cx="1935848" cy="1512817"/>
          </a:xfrm>
          <a:effectLst>
            <a:outerShdw blurRad="127000" dist="38100" dir="8100000" algn="tr" rotWithShape="0">
              <a:prstClr val="black">
                <a:alpha val="40000"/>
              </a:prstClr>
            </a:outerShdw>
          </a:effectLst>
        </p:grpSpPr>
        <p:sp>
          <p:nvSpPr>
            <p:cNvPr id="16" name="Oval 8"/>
            <p:cNvSpPr>
              <a:spLocks noChangeArrowheads="1"/>
            </p:cNvSpPr>
            <p:nvPr/>
          </p:nvSpPr>
          <p:spPr bwMode="auto">
            <a:xfrm>
              <a:off x="1414179" y="2904673"/>
              <a:ext cx="1514920" cy="1512817"/>
            </a:xfrm>
            <a:prstGeom prst="ellipse">
              <a:avLst/>
            </a:prstGeom>
            <a:solidFill>
              <a:srgbClr val="0070C0"/>
            </a:solidFill>
            <a:ln w="76200">
              <a:solidFill>
                <a:srgbClr val="FFFFFF"/>
              </a:solid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7" name="Text Box 9"/>
            <p:cNvSpPr txBox="1">
              <a:spLocks noChangeArrowheads="1"/>
            </p:cNvSpPr>
            <p:nvPr/>
          </p:nvSpPr>
          <p:spPr bwMode="auto">
            <a:xfrm>
              <a:off x="1214414" y="3310306"/>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构建公共数据</a:t>
              </a:r>
            </a:p>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交换平台</a:t>
              </a:r>
            </a:p>
          </p:txBody>
        </p:sp>
      </p:grpSp>
      <p:grpSp>
        <p:nvGrpSpPr>
          <p:cNvPr id="18" name="组合 40"/>
          <p:cNvGrpSpPr/>
          <p:nvPr/>
        </p:nvGrpSpPr>
        <p:grpSpPr bwMode="auto">
          <a:xfrm>
            <a:off x="2610678" y="2502503"/>
            <a:ext cx="2054273" cy="1608149"/>
            <a:chOff x="1214414" y="2904671"/>
            <a:chExt cx="1935848" cy="1512816"/>
          </a:xfrm>
        </p:grpSpPr>
        <p:sp>
          <p:nvSpPr>
            <p:cNvPr id="19" name="Oval 8"/>
            <p:cNvSpPr>
              <a:spLocks noChangeArrowheads="1"/>
            </p:cNvSpPr>
            <p:nvPr/>
          </p:nvSpPr>
          <p:spPr bwMode="auto">
            <a:xfrm>
              <a:off x="1415152" y="2904671"/>
              <a:ext cx="1514918" cy="1512816"/>
            </a:xfrm>
            <a:prstGeom prst="ellipse">
              <a:avLst/>
            </a:prstGeom>
            <a:solidFill>
              <a:srgbClr val="0070C0"/>
            </a:solidFill>
            <a:ln w="76200">
              <a:solidFill>
                <a:srgbClr val="FFFFFF"/>
              </a:solidFill>
              <a:round/>
            </a:ln>
            <a:effectLst>
              <a:outerShdw blurRad="127000" dist="38100" dir="8100000" algn="tr" rotWithShape="0">
                <a:prstClr val="black">
                  <a:alpha val="40000"/>
                </a:prstClr>
              </a:outerShdw>
            </a:effectLst>
          </p:spPr>
          <p:txBody>
            <a:bodyPr/>
            <a:lstStyle/>
            <a:p>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20"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0" b="1">
                  <a:solidFill>
                    <a:schemeClr val="bg1"/>
                  </a:solidFill>
                  <a:latin typeface="宋体" panose="02010600030101010101" pitchFamily="2" charset="-122"/>
                  <a:cs typeface="宋体" panose="02010600030101010101" pitchFamily="2" charset="-122"/>
                  <a:sym typeface="+mn-ea"/>
                </a:rPr>
                <a:t>建立统一信息</a:t>
              </a:r>
            </a:p>
            <a:p>
              <a:pPr algn="ctr" eaLnBrk="1" hangingPunct="1"/>
              <a:r>
                <a:rPr lang="zh-CN" altLang="en-US" sz="1860" b="1">
                  <a:solidFill>
                    <a:schemeClr val="bg1"/>
                  </a:solidFill>
                  <a:latin typeface="宋体" panose="02010600030101010101" pitchFamily="2" charset="-122"/>
                  <a:cs typeface="宋体" panose="02010600030101010101" pitchFamily="2" charset="-122"/>
                  <a:sym typeface="+mn-ea"/>
                </a:rPr>
                <a:t>标准</a:t>
              </a:r>
              <a:endParaRPr lang="zh-CN" altLang="en-US" sz="1860" b="1" dirty="0">
                <a:solidFill>
                  <a:schemeClr val="bg1"/>
                </a:solidFill>
                <a:latin typeface="宋体" panose="02010600030101010101" pitchFamily="2" charset="-122"/>
                <a:ea typeface="微软雅黑" panose="020B0503020204020204" pitchFamily="34" charset="-122"/>
                <a:cs typeface="宋体" panose="02010600030101010101" pitchFamily="2" charset="-122"/>
                <a:sym typeface="+mn-ea"/>
              </a:endParaRPr>
            </a:p>
          </p:txBody>
        </p:sp>
      </p:grpSp>
      <p:sp>
        <p:nvSpPr>
          <p:cNvPr id="21" name="矩形标注 20"/>
          <p:cNvSpPr/>
          <p:nvPr/>
        </p:nvSpPr>
        <p:spPr>
          <a:xfrm>
            <a:off x="5182749" y="4478723"/>
            <a:ext cx="1784144" cy="55271"/>
          </a:xfrm>
          <a:prstGeom prst="wedgeRectCallout">
            <a:avLst>
              <a:gd name="adj1" fmla="val -17526"/>
              <a:gd name="adj2" fmla="val -50946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22" name="矩形标注 21"/>
          <p:cNvSpPr/>
          <p:nvPr/>
        </p:nvSpPr>
        <p:spPr>
          <a:xfrm>
            <a:off x="3035246" y="2071678"/>
            <a:ext cx="1913299" cy="77540"/>
          </a:xfrm>
          <a:prstGeom prst="wedgeRectCallout">
            <a:avLst>
              <a:gd name="adj1" fmla="val -23398"/>
              <a:gd name="adj2" fmla="val 4032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23" name="Rectangle 28"/>
          <p:cNvSpPr>
            <a:spLocks noChangeArrowheads="1"/>
          </p:cNvSpPr>
          <p:nvPr/>
        </p:nvSpPr>
        <p:spPr bwMode="auto">
          <a:xfrm>
            <a:off x="4948555" y="4662805"/>
            <a:ext cx="331025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集中信息资源管理、应用服务管理与内容整合，为广大师生提供个性化的综合信息服务。</a:t>
            </a:r>
          </a:p>
        </p:txBody>
      </p:sp>
      <p:sp>
        <p:nvSpPr>
          <p:cNvPr id="24" name="Rectangle 28"/>
          <p:cNvSpPr>
            <a:spLocks noChangeArrowheads="1"/>
          </p:cNvSpPr>
          <p:nvPr/>
        </p:nvSpPr>
        <p:spPr bwMode="auto">
          <a:xfrm>
            <a:off x="2823845" y="1261110"/>
            <a:ext cx="3138170"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800">
                <a:latin typeface="宋体" panose="02010600030101010101" pitchFamily="2" charset="-122"/>
                <a:cs typeface="宋体" panose="02010600030101010101" pitchFamily="2" charset="-122"/>
                <a:sym typeface="+mn-ea"/>
              </a:rPr>
              <a:t>为确保数据的完整性、准确性与一致性提供依据。</a:t>
            </a:r>
            <a:endParaRPr lang="zh-CN" altLang="en-US" sz="1800" dirty="0">
              <a:solidFill>
                <a:schemeClr val="tx1">
                  <a:lumMod val="75000"/>
                  <a:lumOff val="25000"/>
                </a:schemeClr>
              </a:solidFill>
              <a:latin typeface="宋体" panose="02010600030101010101" pitchFamily="2" charset="-122"/>
              <a:ea typeface="微软雅黑" panose="020B0503020204020204" pitchFamily="34" charset="-122"/>
              <a:cs typeface="宋体" panose="02010600030101010101" pitchFamily="2" charset="-122"/>
              <a:sym typeface="+mn-ea"/>
            </a:endParaRPr>
          </a:p>
        </p:txBody>
      </p:sp>
      <p:sp>
        <p:nvSpPr>
          <p:cNvPr id="25" name="矩形标注 24"/>
          <p:cNvSpPr/>
          <p:nvPr/>
        </p:nvSpPr>
        <p:spPr>
          <a:xfrm>
            <a:off x="7229907" y="1957378"/>
            <a:ext cx="1913299" cy="77540"/>
          </a:xfrm>
          <a:prstGeom prst="wedgeRectCallout">
            <a:avLst>
              <a:gd name="adj1" fmla="val -23398"/>
              <a:gd name="adj2" fmla="val 4032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26" name="Rectangle 28"/>
          <p:cNvSpPr>
            <a:spLocks noChangeArrowheads="1"/>
          </p:cNvSpPr>
          <p:nvPr/>
        </p:nvSpPr>
        <p:spPr bwMode="auto">
          <a:xfrm>
            <a:off x="7230110" y="963295"/>
            <a:ext cx="46037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统一身份管理与统一认证管理，保证用户电子身份的唯一性、真实性与权威性，实现单点登录与单点退出。</a:t>
            </a:r>
          </a:p>
        </p:txBody>
      </p:sp>
      <p:sp>
        <p:nvSpPr>
          <p:cNvPr id="27" name="矩形标注 26"/>
          <p:cNvSpPr/>
          <p:nvPr/>
        </p:nvSpPr>
        <p:spPr>
          <a:xfrm>
            <a:off x="9416429" y="4573973"/>
            <a:ext cx="1784144" cy="55271"/>
          </a:xfrm>
          <a:prstGeom prst="wedgeRectCallout">
            <a:avLst>
              <a:gd name="adj1" fmla="val -17526"/>
              <a:gd name="adj2" fmla="val -50946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28" name="Rectangle 28"/>
          <p:cNvSpPr>
            <a:spLocks noChangeArrowheads="1"/>
          </p:cNvSpPr>
          <p:nvPr/>
        </p:nvSpPr>
        <p:spPr bwMode="auto">
          <a:xfrm>
            <a:off x="9107805" y="4810125"/>
            <a:ext cx="3162935" cy="69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通过中心数据库实现应用软件之间的数据交换与数据共享。</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9"/>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22"/>
                                        </p:tgtEl>
                                        <p:attrNameLst>
                                          <p:attrName>r</p:attrName>
                                        </p:attrNameLst>
                                      </p:cBhvr>
                                    </p:animRot>
                                    <p:animRot by="-240000">
                                      <p:cBhvr>
                                        <p:cTn id="41" dur="100" fill="hold">
                                          <p:stCondLst>
                                            <p:cond delay="100"/>
                                          </p:stCondLst>
                                        </p:cTn>
                                        <p:tgtEl>
                                          <p:spTgt spid="22"/>
                                        </p:tgtEl>
                                        <p:attrNameLst>
                                          <p:attrName>r</p:attrName>
                                        </p:attrNameLst>
                                      </p:cBhvr>
                                    </p:animRot>
                                    <p:animRot by="240000">
                                      <p:cBhvr>
                                        <p:cTn id="42" dur="100" fill="hold">
                                          <p:stCondLst>
                                            <p:cond delay="200"/>
                                          </p:stCondLst>
                                        </p:cTn>
                                        <p:tgtEl>
                                          <p:spTgt spid="22"/>
                                        </p:tgtEl>
                                        <p:attrNameLst>
                                          <p:attrName>r</p:attrName>
                                        </p:attrNameLst>
                                      </p:cBhvr>
                                    </p:animRot>
                                    <p:animRot by="-240000">
                                      <p:cBhvr>
                                        <p:cTn id="43" dur="100" fill="hold">
                                          <p:stCondLst>
                                            <p:cond delay="300"/>
                                          </p:stCondLst>
                                        </p:cTn>
                                        <p:tgtEl>
                                          <p:spTgt spid="22"/>
                                        </p:tgtEl>
                                        <p:attrNameLst>
                                          <p:attrName>r</p:attrName>
                                        </p:attrNameLst>
                                      </p:cBhvr>
                                    </p:animRot>
                                    <p:animRot by="120000">
                                      <p:cBhvr>
                                        <p:cTn id="44" dur="100" fill="hold">
                                          <p:stCondLst>
                                            <p:cond delay="400"/>
                                          </p:stCondLst>
                                        </p:cTn>
                                        <p:tgtEl>
                                          <p:spTgt spid="22"/>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strips(upLeft)">
                                      <p:cBhvr>
                                        <p:cTn id="48" dur="500"/>
                                        <p:tgtEl>
                                          <p:spTgt spid="24"/>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21"/>
                                        </p:tgtEl>
                                        <p:attrNameLst>
                                          <p:attrName>r</p:attrName>
                                        </p:attrNameLst>
                                      </p:cBhvr>
                                    </p:animRot>
                                    <p:animRot by="-240000">
                                      <p:cBhvr>
                                        <p:cTn id="57" dur="100" fill="hold">
                                          <p:stCondLst>
                                            <p:cond delay="100"/>
                                          </p:stCondLst>
                                        </p:cTn>
                                        <p:tgtEl>
                                          <p:spTgt spid="21"/>
                                        </p:tgtEl>
                                        <p:attrNameLst>
                                          <p:attrName>r</p:attrName>
                                        </p:attrNameLst>
                                      </p:cBhvr>
                                    </p:animRot>
                                    <p:animRot by="240000">
                                      <p:cBhvr>
                                        <p:cTn id="58" dur="100" fill="hold">
                                          <p:stCondLst>
                                            <p:cond delay="200"/>
                                          </p:stCondLst>
                                        </p:cTn>
                                        <p:tgtEl>
                                          <p:spTgt spid="21"/>
                                        </p:tgtEl>
                                        <p:attrNameLst>
                                          <p:attrName>r</p:attrName>
                                        </p:attrNameLst>
                                      </p:cBhvr>
                                    </p:animRot>
                                    <p:animRot by="-240000">
                                      <p:cBhvr>
                                        <p:cTn id="59" dur="100" fill="hold">
                                          <p:stCondLst>
                                            <p:cond delay="300"/>
                                          </p:stCondLst>
                                        </p:cTn>
                                        <p:tgtEl>
                                          <p:spTgt spid="21"/>
                                        </p:tgtEl>
                                        <p:attrNameLst>
                                          <p:attrName>r</p:attrName>
                                        </p:attrNameLst>
                                      </p:cBhvr>
                                    </p:animRot>
                                    <p:animRot by="120000">
                                      <p:cBhvr>
                                        <p:cTn id="60" dur="100" fill="hold">
                                          <p:stCondLst>
                                            <p:cond delay="400"/>
                                          </p:stCondLst>
                                        </p:cTn>
                                        <p:tgtEl>
                                          <p:spTgt spid="21"/>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strips(upLeft)">
                                      <p:cBhvr>
                                        <p:cTn id="64" dur="500"/>
                                        <p:tgtEl>
                                          <p:spTgt spid="23"/>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25"/>
                                        </p:tgtEl>
                                        <p:attrNameLst>
                                          <p:attrName>r</p:attrName>
                                        </p:attrNameLst>
                                      </p:cBhvr>
                                    </p:animRot>
                                    <p:animRot by="-240000">
                                      <p:cBhvr>
                                        <p:cTn id="73" dur="100" fill="hold">
                                          <p:stCondLst>
                                            <p:cond delay="100"/>
                                          </p:stCondLst>
                                        </p:cTn>
                                        <p:tgtEl>
                                          <p:spTgt spid="25"/>
                                        </p:tgtEl>
                                        <p:attrNameLst>
                                          <p:attrName>r</p:attrName>
                                        </p:attrNameLst>
                                      </p:cBhvr>
                                    </p:animRot>
                                    <p:animRot by="240000">
                                      <p:cBhvr>
                                        <p:cTn id="74" dur="100" fill="hold">
                                          <p:stCondLst>
                                            <p:cond delay="200"/>
                                          </p:stCondLst>
                                        </p:cTn>
                                        <p:tgtEl>
                                          <p:spTgt spid="25"/>
                                        </p:tgtEl>
                                        <p:attrNameLst>
                                          <p:attrName>r</p:attrName>
                                        </p:attrNameLst>
                                      </p:cBhvr>
                                    </p:animRot>
                                    <p:animRot by="-240000">
                                      <p:cBhvr>
                                        <p:cTn id="75" dur="100" fill="hold">
                                          <p:stCondLst>
                                            <p:cond delay="300"/>
                                          </p:stCondLst>
                                        </p:cTn>
                                        <p:tgtEl>
                                          <p:spTgt spid="25"/>
                                        </p:tgtEl>
                                        <p:attrNameLst>
                                          <p:attrName>r</p:attrName>
                                        </p:attrNameLst>
                                      </p:cBhvr>
                                    </p:animRot>
                                    <p:animRot by="120000">
                                      <p:cBhvr>
                                        <p:cTn id="76" dur="100" fill="hold">
                                          <p:stCondLst>
                                            <p:cond delay="400"/>
                                          </p:stCondLst>
                                        </p:cTn>
                                        <p:tgtEl>
                                          <p:spTgt spid="25"/>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strips(upLeft)">
                                      <p:cBhvr>
                                        <p:cTn id="80" dur="500"/>
                                        <p:tgtEl>
                                          <p:spTgt spid="26"/>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27"/>
                                        </p:tgtEl>
                                        <p:attrNameLst>
                                          <p:attrName>r</p:attrName>
                                        </p:attrNameLst>
                                      </p:cBhvr>
                                    </p:animRot>
                                    <p:animRot by="-240000">
                                      <p:cBhvr>
                                        <p:cTn id="89" dur="100" fill="hold">
                                          <p:stCondLst>
                                            <p:cond delay="100"/>
                                          </p:stCondLst>
                                        </p:cTn>
                                        <p:tgtEl>
                                          <p:spTgt spid="27"/>
                                        </p:tgtEl>
                                        <p:attrNameLst>
                                          <p:attrName>r</p:attrName>
                                        </p:attrNameLst>
                                      </p:cBhvr>
                                    </p:animRot>
                                    <p:animRot by="240000">
                                      <p:cBhvr>
                                        <p:cTn id="90" dur="100" fill="hold">
                                          <p:stCondLst>
                                            <p:cond delay="200"/>
                                          </p:stCondLst>
                                        </p:cTn>
                                        <p:tgtEl>
                                          <p:spTgt spid="27"/>
                                        </p:tgtEl>
                                        <p:attrNameLst>
                                          <p:attrName>r</p:attrName>
                                        </p:attrNameLst>
                                      </p:cBhvr>
                                    </p:animRot>
                                    <p:animRot by="-240000">
                                      <p:cBhvr>
                                        <p:cTn id="91" dur="100" fill="hold">
                                          <p:stCondLst>
                                            <p:cond delay="300"/>
                                          </p:stCondLst>
                                        </p:cTn>
                                        <p:tgtEl>
                                          <p:spTgt spid="27"/>
                                        </p:tgtEl>
                                        <p:attrNameLst>
                                          <p:attrName>r</p:attrName>
                                        </p:attrNameLst>
                                      </p:cBhvr>
                                    </p:animRot>
                                    <p:animRot by="120000">
                                      <p:cBhvr>
                                        <p:cTn id="92" dur="100" fill="hold">
                                          <p:stCondLst>
                                            <p:cond delay="400"/>
                                          </p:stCondLst>
                                        </p:cTn>
                                        <p:tgtEl>
                                          <p:spTgt spid="27"/>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strips(upLeft)">
                                      <p:cBhvr>
                                        <p:cTn id="9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1" grpId="0" bldLvl="0" animBg="1"/>
      <p:bldP spid="21" grpId="1" bldLvl="0" animBg="1"/>
      <p:bldP spid="22" grpId="0" bldLvl="0" animBg="1"/>
      <p:bldP spid="22" grpId="1" bldLvl="0" animBg="1"/>
      <p:bldP spid="23" grpId="0"/>
      <p:bldP spid="24" grpId="0"/>
      <p:bldP spid="25" grpId="0" bldLvl="0" animBg="1"/>
      <p:bldP spid="25" grpId="1" bldLvl="0" animBg="1"/>
      <p:bldP spid="26" grpId="0"/>
      <p:bldP spid="27" grpId="0" bldLvl="0" animBg="1"/>
      <p:bldP spid="27" grpId="1" bldLvl="0" animBg="1"/>
      <p:bldP spid="2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0" y="0"/>
            <a:ext cx="12192000" cy="6858000"/>
          </a:xfrm>
          <a:prstGeom prst="rect">
            <a:avLst/>
          </a:prstGeom>
          <a:solidFill>
            <a:srgbClr val="00B05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ltLang="zh-CN" sz="3200" dirty="0">
              <a:latin typeface="微软雅黑" panose="020B0503020204020204" pitchFamily="34" charset="-122"/>
              <a:ea typeface="微软雅黑" panose="020B0503020204020204" pitchFamily="34" charset="-122"/>
              <a:sym typeface="Arial" panose="020B0604020202020204" pitchFamily="34" charset="0"/>
            </a:endParaRPr>
          </a:p>
          <a:p>
            <a:pPr algn="ctr" eaLnBrk="1" fontAlgn="auto" hangingPunct="1">
              <a:spcBef>
                <a:spcPts val="0"/>
              </a:spcBef>
              <a:spcAft>
                <a:spcPts val="0"/>
              </a:spcAft>
              <a:defRPr/>
            </a:pPr>
            <a:endParaRPr lang="en-US" altLang="zh-CN" sz="3200" dirty="0">
              <a:latin typeface="微软雅黑" panose="020B0503020204020204" pitchFamily="34" charset="-122"/>
              <a:ea typeface="微软雅黑" panose="020B0503020204020204" pitchFamily="34" charset="-122"/>
              <a:sym typeface="Arial" panose="020B0604020202020204" pitchFamily="34" charset="0"/>
            </a:endParaRPr>
          </a:p>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sym typeface="宋体" panose="02010600030101010101" pitchFamily="2" charset="-122"/>
              </a:rPr>
              <a:t>8.</a:t>
            </a:r>
            <a:r>
              <a:rPr lang="zh-CN" altLang="en-US" sz="3200" dirty="0">
                <a:latin typeface="微软雅黑" panose="020B0503020204020204" pitchFamily="34" charset="-122"/>
                <a:ea typeface="微软雅黑" panose="020B0503020204020204" pitchFamily="34" charset="-122"/>
                <a:sym typeface="宋体" panose="02010600030101010101" pitchFamily="2" charset="-122"/>
              </a:rPr>
              <a:t>数字化校园平台衍生服务平台</a:t>
            </a:r>
          </a:p>
        </p:txBody>
      </p:sp>
      <p:pic>
        <p:nvPicPr>
          <p:cNvPr id="5" name="图片 4"/>
          <p:cNvPicPr>
            <a:picLocks noChangeAspect="1"/>
          </p:cNvPicPr>
          <p:nvPr/>
        </p:nvPicPr>
        <p:blipFill>
          <a:blip r:embed="rId2" cstate="print">
            <a:clrChange>
              <a:clrFrom>
                <a:srgbClr val="000000"/>
              </a:clrFrom>
              <a:clrTo>
                <a:srgbClr val="000000">
                  <a:alpha val="0"/>
                </a:srgbClr>
              </a:clrTo>
            </a:clrChange>
          </a:blip>
          <a:stretch>
            <a:fillRect/>
          </a:stretch>
        </p:blipFill>
        <p:spPr>
          <a:xfrm>
            <a:off x="5863091" y="4805733"/>
            <a:ext cx="465823" cy="465822"/>
          </a:xfrm>
          <a:prstGeom prst="rect">
            <a:avLst/>
          </a:prstGeom>
          <a:effectLst>
            <a:glow rad="101600">
              <a:schemeClr val="accent5">
                <a:satMod val="175000"/>
                <a:alpha val="40000"/>
              </a:schemeClr>
            </a:glow>
          </a:effectLst>
        </p:spPr>
      </p:pic>
      <p:pic>
        <p:nvPicPr>
          <p:cNvPr id="73732"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1451" y="1776413"/>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1000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 y="0"/>
            <a:ext cx="2430463" cy="6858000"/>
          </a:xfrm>
          <a:prstGeom prst="rect">
            <a:avLst/>
          </a:prstGeom>
          <a:solidFill>
            <a:srgbClr val="00B05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sym typeface="宋体" panose="02010600030101010101" pitchFamily="2" charset="-122"/>
              </a:rPr>
              <a:t>8.</a:t>
            </a:r>
            <a:r>
              <a:rPr lang="zh-CN" altLang="en-US" sz="3200" dirty="0">
                <a:latin typeface="微软雅黑" panose="020B0503020204020204" pitchFamily="34" charset="-122"/>
                <a:ea typeface="微软雅黑" panose="020B0503020204020204" pitchFamily="34" charset="-122"/>
                <a:sym typeface="宋体" panose="02010600030101010101" pitchFamily="2" charset="-122"/>
              </a:rPr>
              <a:t>数字化校园平台衍生服务平台</a:t>
            </a:r>
          </a:p>
          <a:p>
            <a:pPr algn="ctr" eaLnBrk="1" fontAlgn="auto" hangingPunct="1">
              <a:spcBef>
                <a:spcPts val="0"/>
              </a:spcBef>
              <a:spcAft>
                <a:spcPts val="0"/>
              </a:spcAft>
              <a:defRPr/>
            </a:pPr>
            <a:endParaRPr lang="en-US" altLang="zh-CN" sz="3200" dirty="0">
              <a:latin typeface="微软雅黑" panose="020B0503020204020204" pitchFamily="34" charset="-122"/>
              <a:ea typeface="微软雅黑" panose="020B0503020204020204" pitchFamily="34" charset="-122"/>
              <a:sym typeface="宋体" panose="02010600030101010101" pitchFamily="2" charset="-122"/>
            </a:endParaRPr>
          </a:p>
        </p:txBody>
      </p:sp>
      <p:pic>
        <p:nvPicPr>
          <p:cNvPr id="74756"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153" y="1073153"/>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622550" y="178435"/>
            <a:ext cx="7537450" cy="521970"/>
          </a:xfrm>
          <a:prstGeom prst="rect">
            <a:avLst/>
          </a:prstGeom>
          <a:noFill/>
          <a:ln w="9525">
            <a:noFill/>
          </a:ln>
        </p:spPr>
        <p:txBody>
          <a:bodyPr wrap="square">
            <a:spAutoFit/>
          </a:bodyPr>
          <a:lstStyle/>
          <a:p>
            <a:pPr marL="0" indent="0"/>
            <a:r>
              <a:rPr lang="zh-CN" altLang="en-US" sz="2800" dirty="0">
                <a:latin typeface="微软雅黑" panose="020B0503020204020204" pitchFamily="34" charset="-122"/>
                <a:ea typeface="微软雅黑" panose="020B0503020204020204" pitchFamily="34" charset="-122"/>
                <a:sym typeface="宋体" panose="02010600030101010101" pitchFamily="2" charset="-122"/>
              </a:rPr>
              <a:t>数字化校园平台衍生服务平台：</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grpSp>
        <p:nvGrpSpPr>
          <p:cNvPr id="8" name="组合 7"/>
          <p:cNvGrpSpPr/>
          <p:nvPr/>
        </p:nvGrpSpPr>
        <p:grpSpPr>
          <a:xfrm>
            <a:off x="3761124" y="1977881"/>
            <a:ext cx="2233928" cy="3506204"/>
            <a:chOff x="778084" y="1038958"/>
            <a:chExt cx="1850186" cy="2900945"/>
          </a:xfrm>
        </p:grpSpPr>
        <p:sp>
          <p:nvSpPr>
            <p:cNvPr id="9" name="圆角矩形 8"/>
            <p:cNvSpPr/>
            <p:nvPr/>
          </p:nvSpPr>
          <p:spPr>
            <a:xfrm>
              <a:off x="887052" y="1038958"/>
              <a:ext cx="1632254" cy="1502650"/>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10" name="任意多边形 9"/>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0070C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3" name="椭圆 2"/>
            <p:cNvSpPr/>
            <p:nvPr/>
          </p:nvSpPr>
          <p:spPr>
            <a:xfrm>
              <a:off x="1403141" y="1647875"/>
              <a:ext cx="600075" cy="6000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12" name="文本框 11"/>
            <p:cNvSpPr txBox="1"/>
            <p:nvPr/>
          </p:nvSpPr>
          <p:spPr>
            <a:xfrm>
              <a:off x="1304926" y="1222952"/>
              <a:ext cx="839367"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01</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13" name="文本框 64"/>
            <p:cNvSpPr txBox="1"/>
            <p:nvPr/>
          </p:nvSpPr>
          <p:spPr>
            <a:xfrm>
              <a:off x="1116251" y="2634021"/>
              <a:ext cx="1173328" cy="619952"/>
            </a:xfrm>
            <a:prstGeom prst="rect">
              <a:avLst/>
            </a:prstGeom>
            <a:noFill/>
          </p:spPr>
          <p:txBody>
            <a:bodyPr wrap="square" lIns="91440" tIns="45720" rIns="91440" bIns="45720" rtlCol="0">
              <a:spAutoFit/>
            </a:bodyPr>
            <a:lstStyle/>
            <a:p>
              <a:pPr algn="ct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rPr>
                <a:t>综合查询服务平台</a:t>
              </a:r>
            </a:p>
          </p:txBody>
        </p:sp>
      </p:grpSp>
      <p:grpSp>
        <p:nvGrpSpPr>
          <p:cNvPr id="15" name="组合 14"/>
          <p:cNvGrpSpPr/>
          <p:nvPr/>
        </p:nvGrpSpPr>
        <p:grpSpPr>
          <a:xfrm>
            <a:off x="6166363" y="1977881"/>
            <a:ext cx="2233928" cy="3506204"/>
            <a:chOff x="2690633" y="1038958"/>
            <a:chExt cx="1850186" cy="2900945"/>
          </a:xfrm>
        </p:grpSpPr>
        <p:sp>
          <p:nvSpPr>
            <p:cNvPr id="16" name="圆角矩形 15"/>
            <p:cNvSpPr/>
            <p:nvPr/>
          </p:nvSpPr>
          <p:spPr>
            <a:xfrm>
              <a:off x="2799601" y="1038958"/>
              <a:ext cx="1632254" cy="1502651"/>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17" name="任意多边形 16"/>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1"/>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8" name="椭圆 17"/>
            <p:cNvSpPr/>
            <p:nvPr/>
          </p:nvSpPr>
          <p:spPr>
            <a:xfrm>
              <a:off x="3315689" y="1647875"/>
              <a:ext cx="600075" cy="600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19" name="文本框 48"/>
            <p:cNvSpPr txBox="1"/>
            <p:nvPr/>
          </p:nvSpPr>
          <p:spPr>
            <a:xfrm>
              <a:off x="3185327" y="1222952"/>
              <a:ext cx="894944"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02</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20" name="文本框 66"/>
            <p:cNvSpPr txBox="1"/>
            <p:nvPr/>
          </p:nvSpPr>
          <p:spPr>
            <a:xfrm>
              <a:off x="3077910" y="2634212"/>
              <a:ext cx="1110344" cy="619952"/>
            </a:xfrm>
            <a:prstGeom prst="rect">
              <a:avLst/>
            </a:prstGeom>
            <a:noFill/>
          </p:spPr>
          <p:txBody>
            <a:bodyPr wrap="square" lIns="91440" tIns="45720" rIns="91440" bIns="45720" rtlCol="0">
              <a:spAutoFit/>
            </a:bodyPr>
            <a:lstStyle/>
            <a:p>
              <a:pPr algn="ct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rPr>
                <a:t>综合校情展示平台</a:t>
              </a:r>
            </a:p>
          </p:txBody>
        </p:sp>
      </p:grpSp>
      <p:grpSp>
        <p:nvGrpSpPr>
          <p:cNvPr id="22" name="组合 21"/>
          <p:cNvGrpSpPr/>
          <p:nvPr/>
        </p:nvGrpSpPr>
        <p:grpSpPr>
          <a:xfrm>
            <a:off x="8561657" y="1977881"/>
            <a:ext cx="2233928" cy="3506204"/>
            <a:chOff x="4603182" y="1038958"/>
            <a:chExt cx="1850186" cy="2900945"/>
          </a:xfrm>
        </p:grpSpPr>
        <p:sp>
          <p:nvSpPr>
            <p:cNvPr id="23" name="圆角矩形 22"/>
            <p:cNvSpPr/>
            <p:nvPr/>
          </p:nvSpPr>
          <p:spPr>
            <a:xfrm>
              <a:off x="4712149" y="1038958"/>
              <a:ext cx="1632254" cy="1502651"/>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24" name="任意多边形 23"/>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3"/>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25" name="椭圆 24"/>
            <p:cNvSpPr/>
            <p:nvPr/>
          </p:nvSpPr>
          <p:spPr>
            <a:xfrm>
              <a:off x="5228238" y="1647875"/>
              <a:ext cx="600075" cy="600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27" name="文本框 54"/>
            <p:cNvSpPr txBox="1"/>
            <p:nvPr/>
          </p:nvSpPr>
          <p:spPr>
            <a:xfrm>
              <a:off x="5044295" y="1222952"/>
              <a:ext cx="978584"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03</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28" name="文本框 68"/>
            <p:cNvSpPr txBox="1"/>
            <p:nvPr/>
          </p:nvSpPr>
          <p:spPr>
            <a:xfrm>
              <a:off x="5044629" y="2634212"/>
              <a:ext cx="1110344" cy="619952"/>
            </a:xfrm>
            <a:prstGeom prst="rect">
              <a:avLst/>
            </a:prstGeom>
            <a:noFill/>
          </p:spPr>
          <p:txBody>
            <a:bodyPr wrap="square" lIns="91440" tIns="45720" rIns="91440" bIns="45720" rtlCol="0">
              <a:spAutoFit/>
            </a:bodyPr>
            <a:lstStyle/>
            <a:p>
              <a:pPr algn="ct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rPr>
                <a:t>决策支持服务平台</a:t>
              </a: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3"/>
          <p:cNvSpPr txBox="1"/>
          <p:nvPr/>
        </p:nvSpPr>
        <p:spPr>
          <a:xfrm>
            <a:off x="2768970" y="248083"/>
            <a:ext cx="3777531"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defTabSz="913765">
              <a:defRPr/>
            </a:pPr>
            <a:r>
              <a:rPr lang="zh-CN" altLang="en-US" sz="3600" kern="0" dirty="0">
                <a:solidFill>
                  <a:srgbClr val="00C8D8"/>
                </a:solidFill>
                <a:latin typeface="微软雅黑" panose="020B0503020204020204" pitchFamily="34" charset="-122"/>
                <a:ea typeface="微软雅黑" panose="020B0503020204020204" pitchFamily="34" charset="-122"/>
              </a:rPr>
              <a:t>产品服务</a:t>
            </a:r>
          </a:p>
        </p:txBody>
      </p:sp>
      <p:sp>
        <p:nvSpPr>
          <p:cNvPr id="23" name="矩形 22"/>
          <p:cNvSpPr/>
          <p:nvPr/>
        </p:nvSpPr>
        <p:spPr>
          <a:xfrm>
            <a:off x="-806824" y="847165"/>
            <a:ext cx="524436" cy="887506"/>
          </a:xfrm>
          <a:prstGeom prst="rect">
            <a:avLst/>
          </a:prstGeom>
          <a:solidFill>
            <a:srgbClr val="00C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矩形 23"/>
          <p:cNvSpPr/>
          <p:nvPr/>
        </p:nvSpPr>
        <p:spPr>
          <a:xfrm>
            <a:off x="-806824" y="1734671"/>
            <a:ext cx="524436" cy="887506"/>
          </a:xfrm>
          <a:prstGeom prst="rect">
            <a:avLst/>
          </a:prstGeom>
          <a:solidFill>
            <a:srgbClr val="1F3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Freeform 28"/>
          <p:cNvSpPr/>
          <p:nvPr/>
        </p:nvSpPr>
        <p:spPr>
          <a:xfrm>
            <a:off x="5584865" y="529454"/>
            <a:ext cx="491880" cy="375265"/>
          </a:xfrm>
          <a:custGeom>
            <a:avLst/>
            <a:gdLst/>
            <a:ahLst/>
            <a:cxnLst>
              <a:cxn ang="0">
                <a:pos x="523584" y="195509"/>
              </a:cxn>
              <a:cxn ang="0">
                <a:pos x="468711" y="250712"/>
              </a:cxn>
              <a:cxn ang="0">
                <a:pos x="320857" y="399452"/>
              </a:cxn>
              <a:cxn ang="0">
                <a:pos x="210348" y="399452"/>
              </a:cxn>
              <a:cxn ang="0">
                <a:pos x="374206" y="234611"/>
              </a:cxn>
              <a:cxn ang="0">
                <a:pos x="0" y="234611"/>
              </a:cxn>
              <a:cxn ang="0">
                <a:pos x="0" y="156407"/>
              </a:cxn>
              <a:cxn ang="0">
                <a:pos x="374206" y="156407"/>
              </a:cxn>
              <a:cxn ang="0">
                <a:pos x="218732" y="0"/>
              </a:cxn>
              <a:cxn ang="0">
                <a:pos x="329241" y="0"/>
              </a:cxn>
              <a:cxn ang="0">
                <a:pos x="468711" y="140307"/>
              </a:cxn>
              <a:cxn ang="0">
                <a:pos x="523584" y="195509"/>
              </a:cxn>
            </a:cxnLst>
            <a:rect l="0" t="0" r="0" b="0"/>
            <a:pathLst>
              <a:path w="687" h="521">
                <a:moveTo>
                  <a:pt x="687" y="255"/>
                </a:moveTo>
                <a:lnTo>
                  <a:pt x="615" y="327"/>
                </a:lnTo>
                <a:lnTo>
                  <a:pt x="421" y="521"/>
                </a:lnTo>
                <a:lnTo>
                  <a:pt x="276" y="521"/>
                </a:lnTo>
                <a:lnTo>
                  <a:pt x="491" y="306"/>
                </a:lnTo>
                <a:lnTo>
                  <a:pt x="0" y="306"/>
                </a:lnTo>
                <a:lnTo>
                  <a:pt x="0" y="204"/>
                </a:lnTo>
                <a:lnTo>
                  <a:pt x="491" y="204"/>
                </a:lnTo>
                <a:lnTo>
                  <a:pt x="287" y="0"/>
                </a:lnTo>
                <a:lnTo>
                  <a:pt x="432" y="0"/>
                </a:lnTo>
                <a:lnTo>
                  <a:pt x="615" y="183"/>
                </a:lnTo>
                <a:lnTo>
                  <a:pt x="687" y="255"/>
                </a:lnTo>
                <a:close/>
              </a:path>
            </a:pathLst>
          </a:custGeom>
          <a:solidFill>
            <a:srgbClr val="1F3240"/>
          </a:solidFill>
          <a:ln w="9525">
            <a:noFill/>
          </a:ln>
        </p:spPr>
        <p:txBody>
          <a:bodyPr/>
          <a:lstStyle/>
          <a:p>
            <a:endParaRPr lang="zh-CN" altLang="en-US" sz="1800" dirty="0">
              <a:ea typeface="微软雅黑" panose="020B0503020204020204" pitchFamily="34" charset="-122"/>
            </a:endParaRPr>
          </a:p>
        </p:txBody>
      </p:sp>
      <p:sp>
        <p:nvSpPr>
          <p:cNvPr id="13" name="Freeform 29"/>
          <p:cNvSpPr/>
          <p:nvPr/>
        </p:nvSpPr>
        <p:spPr>
          <a:xfrm>
            <a:off x="6222962" y="71945"/>
            <a:ext cx="624943" cy="475435"/>
          </a:xfrm>
          <a:custGeom>
            <a:avLst/>
            <a:gd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00C8D8"/>
          </a:solidFill>
          <a:ln w="9525">
            <a:noFill/>
          </a:ln>
        </p:spPr>
        <p:txBody>
          <a:bodyPr/>
          <a:lstStyle/>
          <a:p>
            <a:endParaRPr lang="zh-CN" altLang="en-US" sz="1800" dirty="0">
              <a:ea typeface="微软雅黑" panose="020B0503020204020204" pitchFamily="34" charset="-122"/>
            </a:endParaRPr>
          </a:p>
        </p:txBody>
      </p:sp>
      <p:grpSp>
        <p:nvGrpSpPr>
          <p:cNvPr id="2" name="组合 20"/>
          <p:cNvGrpSpPr/>
          <p:nvPr/>
        </p:nvGrpSpPr>
        <p:grpSpPr>
          <a:xfrm>
            <a:off x="359306" y="212643"/>
            <a:ext cx="2243328" cy="774192"/>
            <a:chOff x="359306" y="212643"/>
            <a:chExt cx="2243328" cy="774192"/>
          </a:xfrm>
        </p:grpSpPr>
        <p:pic>
          <p:nvPicPr>
            <p:cNvPr id="22" name="图片 21" descr="图片2.jpg"/>
            <p:cNvPicPr>
              <a:picLocks noChangeAspect="1"/>
            </p:cNvPicPr>
            <p:nvPr/>
          </p:nvPicPr>
          <p:blipFill>
            <a:blip r:embed="rId3" cstate="print"/>
            <a:stretch>
              <a:fillRect/>
            </a:stretch>
          </p:blipFill>
          <p:spPr>
            <a:xfrm>
              <a:off x="359306" y="212643"/>
              <a:ext cx="2243328" cy="774192"/>
            </a:xfrm>
            <a:prstGeom prst="rect">
              <a:avLst/>
            </a:prstGeom>
          </p:spPr>
        </p:pic>
        <p:sp>
          <p:nvSpPr>
            <p:cNvPr id="29" name="Freeform 29"/>
            <p:cNvSpPr/>
            <p:nvPr/>
          </p:nvSpPr>
          <p:spPr>
            <a:xfrm>
              <a:off x="1803481" y="457197"/>
              <a:ext cx="441189" cy="335641"/>
            </a:xfrm>
            <a:custGeom>
              <a:avLst/>
              <a:gd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lstStyle/>
            <a:p>
              <a:endParaRPr lang="zh-CN" altLang="en-US" sz="1800" dirty="0">
                <a:ea typeface="微软雅黑" panose="020B0503020204020204" pitchFamily="34" charset="-122"/>
              </a:endParaRPr>
            </a:p>
          </p:txBody>
        </p:sp>
      </p:grpSp>
      <p:grpSp>
        <p:nvGrpSpPr>
          <p:cNvPr id="3" name="组合 96"/>
          <p:cNvGrpSpPr/>
          <p:nvPr/>
        </p:nvGrpSpPr>
        <p:grpSpPr>
          <a:xfrm>
            <a:off x="883772" y="1394970"/>
            <a:ext cx="10135555" cy="1872208"/>
            <a:chOff x="1023621" y="4676053"/>
            <a:chExt cx="10135555" cy="1872208"/>
          </a:xfrm>
        </p:grpSpPr>
        <p:sp>
          <p:nvSpPr>
            <p:cNvPr id="98" name="TextBox 24"/>
            <p:cNvSpPr txBox="1"/>
            <p:nvPr/>
          </p:nvSpPr>
          <p:spPr>
            <a:xfrm>
              <a:off x="1904186" y="4919660"/>
              <a:ext cx="8383631" cy="1433854"/>
            </a:xfrm>
            <a:prstGeom prst="rect">
              <a:avLst/>
            </a:prstGeom>
            <a:noFill/>
          </p:spPr>
          <p:txBody>
            <a:bodyPr wrap="square" lIns="0" tIns="0" rIns="0" bIns="0" rtlCol="0">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针对客户的业务应用需求而提供的软件产品及应用软件定制开发服务。从用户需求沟通、草图方案、原型制图、视觉设计、定制开发、软件测试维护方面，选择合适的技术框架为客户量身定制，构建特定业务应用软件，实现业务应用整合和数据整合，满足客户的特殊需要，推动业务的创新发展。</a:t>
              </a:r>
              <a:r>
                <a:rPr lang="en-US" altLang="zh-CN" sz="1600" dirty="0">
                  <a:latin typeface="微软雅黑" panose="020B0503020204020204" pitchFamily="34" charset="-122"/>
                  <a:ea typeface="微软雅黑" panose="020B0503020204020204" pitchFamily="34" charset="-122"/>
                </a:rPr>
                <a:t>……</a:t>
              </a:r>
            </a:p>
          </p:txBody>
        </p:sp>
        <p:sp>
          <p:nvSpPr>
            <p:cNvPr id="99" name="矩形 98"/>
            <p:cNvSpPr/>
            <p:nvPr/>
          </p:nvSpPr>
          <p:spPr>
            <a:xfrm>
              <a:off x="1096644" y="4676053"/>
              <a:ext cx="9998712" cy="1872208"/>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00" name="矩形 99"/>
            <p:cNvSpPr/>
            <p:nvPr/>
          </p:nvSpPr>
          <p:spPr>
            <a:xfrm>
              <a:off x="1023621" y="4906861"/>
              <a:ext cx="140655" cy="1437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01" name="矩形 100"/>
            <p:cNvSpPr/>
            <p:nvPr/>
          </p:nvSpPr>
          <p:spPr>
            <a:xfrm>
              <a:off x="11018521" y="4906861"/>
              <a:ext cx="140655" cy="1437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grpSp>
        <p:nvGrpSpPr>
          <p:cNvPr id="4" name="组合 101"/>
          <p:cNvGrpSpPr/>
          <p:nvPr/>
        </p:nvGrpSpPr>
        <p:grpSpPr>
          <a:xfrm>
            <a:off x="2614107" y="3055172"/>
            <a:ext cx="7153835" cy="3557402"/>
            <a:chOff x="1970612" y="1430767"/>
            <a:chExt cx="8410518" cy="4310438"/>
          </a:xfrm>
        </p:grpSpPr>
        <p:cxnSp>
          <p:nvCxnSpPr>
            <p:cNvPr id="103" name="直接连接符 20"/>
            <p:cNvCxnSpPr>
              <a:cxnSpLocks noChangeShapeType="1"/>
              <a:stCxn id="129" idx="7"/>
            </p:cNvCxnSpPr>
            <p:nvPr/>
          </p:nvCxnSpPr>
          <p:spPr bwMode="auto">
            <a:xfrm rot="5400000" flipH="1" flipV="1">
              <a:off x="6919176" y="3024600"/>
              <a:ext cx="677424" cy="738568"/>
            </a:xfrm>
            <a:prstGeom prst="line">
              <a:avLst/>
            </a:prstGeom>
            <a:noFill/>
            <a:ln w="28575">
              <a:solidFill>
                <a:srgbClr val="808080"/>
              </a:solidFill>
              <a:round/>
            </a:ln>
            <a:extLst>
              <a:ext uri="{909E8E84-426E-40DD-AFC4-6F175D3DCCD1}">
                <a14:hiddenFill xmlns:a14="http://schemas.microsoft.com/office/drawing/2010/main">
                  <a:noFill/>
                </a14:hiddenFill>
              </a:ext>
            </a:extLst>
          </p:spPr>
        </p:cxnSp>
        <p:cxnSp>
          <p:nvCxnSpPr>
            <p:cNvPr id="104" name="直接连接符 43"/>
            <p:cNvCxnSpPr>
              <a:cxnSpLocks noChangeShapeType="1"/>
              <a:stCxn id="122" idx="7"/>
            </p:cNvCxnSpPr>
            <p:nvPr/>
          </p:nvCxnSpPr>
          <p:spPr bwMode="auto">
            <a:xfrm rot="5400000" flipH="1" flipV="1">
              <a:off x="5571171" y="4742071"/>
              <a:ext cx="311213" cy="293802"/>
            </a:xfrm>
            <a:prstGeom prst="line">
              <a:avLst/>
            </a:prstGeom>
            <a:noFill/>
            <a:ln w="28575">
              <a:solidFill>
                <a:srgbClr val="808080"/>
              </a:solidFill>
              <a:round/>
            </a:ln>
            <a:extLst>
              <a:ext uri="{909E8E84-426E-40DD-AFC4-6F175D3DCCD1}">
                <a14:hiddenFill xmlns:a14="http://schemas.microsoft.com/office/drawing/2010/main">
                  <a:noFill/>
                </a14:hiddenFill>
              </a:ext>
            </a:extLst>
          </p:spPr>
        </p:cxnSp>
        <p:sp>
          <p:nvSpPr>
            <p:cNvPr id="105" name="矩形 76"/>
            <p:cNvSpPr>
              <a:spLocks noChangeArrowheads="1"/>
            </p:cNvSpPr>
            <p:nvPr/>
          </p:nvSpPr>
          <p:spPr bwMode="auto">
            <a:xfrm>
              <a:off x="2263214" y="5105774"/>
              <a:ext cx="1684841" cy="63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645" tIns="40323" rIns="80645" bIns="40323">
              <a:spAutoFit/>
            </a:bodyPr>
            <a:lstStyle/>
            <a:p>
              <a:pPr>
                <a:spcBef>
                  <a:spcPct val="20000"/>
                </a:spcBef>
              </a:pPr>
              <a:r>
                <a:rPr lang="zh-CN" altLang="en-US" sz="1200" dirty="0">
                  <a:latin typeface="微软雅黑" panose="020B0503020204020204" pitchFamily="34" charset="-122"/>
                  <a:ea typeface="微软雅黑" panose="020B0503020204020204" pitchFamily="34" charset="-122"/>
                  <a:cs typeface="方正兰亭细黑_GBK"/>
                  <a:sym typeface="Arial" panose="020B0604020202020204" pitchFamily="34" charset="0"/>
                </a:rPr>
                <a:t>专业化的政务、教育行业软件产品与解决方案提供商。</a:t>
              </a:r>
              <a:r>
                <a:rPr lang="en-US" altLang="zh-CN" sz="1200" dirty="0">
                  <a:latin typeface="微软雅黑" panose="020B0503020204020204" pitchFamily="34" charset="-122"/>
                  <a:ea typeface="微软雅黑" panose="020B0503020204020204" pitchFamily="34" charset="-122"/>
                  <a:cs typeface="方正兰亭黑_GBK"/>
                  <a:sym typeface="方正兰亭黑_GBK"/>
                </a:rPr>
                <a:t> </a:t>
              </a:r>
              <a:endParaRPr lang="zh-CN" altLang="en-US" sz="1200" dirty="0">
                <a:latin typeface="微软雅黑" panose="020B0503020204020204" pitchFamily="34" charset="-122"/>
                <a:ea typeface="微软雅黑" panose="020B0503020204020204" pitchFamily="34" charset="-122"/>
                <a:cs typeface="方正兰亭黑_GBK"/>
                <a:sym typeface="方正兰亭黑_GBK"/>
              </a:endParaRPr>
            </a:p>
          </p:txBody>
        </p:sp>
        <p:sp>
          <p:nvSpPr>
            <p:cNvPr id="106" name="矩形 80"/>
            <p:cNvSpPr>
              <a:spLocks noChangeArrowheads="1"/>
            </p:cNvSpPr>
            <p:nvPr/>
          </p:nvSpPr>
          <p:spPr bwMode="auto">
            <a:xfrm>
              <a:off x="3698465" y="4199143"/>
              <a:ext cx="1583540" cy="81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645" tIns="40323" rIns="80645" bIns="40323">
              <a:spAutoFit/>
            </a:bodyPr>
            <a:lstStyle/>
            <a:p>
              <a:pPr>
                <a:spcBef>
                  <a:spcPct val="20000"/>
                </a:spcBef>
              </a:pPr>
              <a:r>
                <a:rPr lang="zh-CN" altLang="en-US" sz="1200" dirty="0">
                  <a:latin typeface="微软雅黑" panose="020B0503020204020204" pitchFamily="34" charset="-122"/>
                  <a:ea typeface="微软雅黑" panose="020B0503020204020204" pitchFamily="34" charset="-122"/>
                  <a:cs typeface="方正兰亭细黑_GBK"/>
                  <a:sym typeface="Arial" panose="020B0604020202020204" pitchFamily="34" charset="0"/>
                </a:rPr>
                <a:t>依托陕西科技人才优势，组成了一批经验丰富的IT技术骨干。</a:t>
              </a:r>
            </a:p>
            <a:p>
              <a:pPr algn="ctr">
                <a:lnSpc>
                  <a:spcPts val="1400"/>
                </a:lnSpc>
              </a:pPr>
              <a:r>
                <a:rPr lang="en-US" altLang="zh-CN" sz="1000" dirty="0">
                  <a:solidFill>
                    <a:srgbClr val="C00000"/>
                  </a:solidFill>
                  <a:latin typeface="方正兰亭黑_GBK"/>
                  <a:ea typeface="方正兰亭黑_GBK"/>
                  <a:cs typeface="方正兰亭黑_GBK"/>
                  <a:sym typeface="方正兰亭黑_GBK"/>
                </a:rPr>
                <a:t> </a:t>
              </a:r>
              <a:endParaRPr lang="zh-CN" altLang="en-US" sz="1000" dirty="0">
                <a:solidFill>
                  <a:srgbClr val="C00000"/>
                </a:solidFill>
                <a:latin typeface="方正兰亭黑_GBK"/>
                <a:ea typeface="方正兰亭黑_GBK"/>
                <a:cs typeface="方正兰亭黑_GBK"/>
                <a:sym typeface="方正兰亭黑_GBK"/>
              </a:endParaRPr>
            </a:p>
          </p:txBody>
        </p:sp>
        <p:sp>
          <p:nvSpPr>
            <p:cNvPr id="107" name="矩形 82"/>
            <p:cNvSpPr>
              <a:spLocks noChangeArrowheads="1"/>
            </p:cNvSpPr>
            <p:nvPr/>
          </p:nvSpPr>
          <p:spPr bwMode="auto">
            <a:xfrm>
              <a:off x="7683911" y="4116949"/>
              <a:ext cx="1642968" cy="82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645" tIns="40323" rIns="80645" bIns="40323">
              <a:spAutoFit/>
            </a:bodyPr>
            <a:lstStyle/>
            <a:p>
              <a:pPr>
                <a:spcBef>
                  <a:spcPct val="20000"/>
                </a:spcBef>
              </a:pPr>
              <a:r>
                <a:rPr lang="zh-CN" altLang="en-US" sz="1200" dirty="0">
                  <a:latin typeface="微软雅黑" panose="020B0503020204020204" pitchFamily="34" charset="-122"/>
                  <a:ea typeface="微软雅黑" panose="020B0503020204020204" pitchFamily="34" charset="-122"/>
                  <a:cs typeface="方正兰亭细黑_GBK"/>
                  <a:sym typeface="Arial" panose="020B0604020202020204" pitchFamily="34" charset="0"/>
                </a:rPr>
                <a:t>专业完善的项目管理体系，助力客户快速有效地实现现代化管理。</a:t>
              </a:r>
              <a:endParaRPr lang="zh-CN" altLang="en-US" sz="1200" dirty="0">
                <a:latin typeface="微软雅黑" panose="020B0503020204020204" pitchFamily="34" charset="-122"/>
                <a:ea typeface="微软雅黑" panose="020B0503020204020204" pitchFamily="34" charset="-122"/>
                <a:cs typeface="方正兰亭细黑_GBK"/>
                <a:sym typeface="Calibri" panose="020F0502020204030204" pitchFamily="34" charset="0"/>
              </a:endParaRPr>
            </a:p>
          </p:txBody>
        </p:sp>
        <p:sp>
          <p:nvSpPr>
            <p:cNvPr id="108" name="矩形 85"/>
            <p:cNvSpPr>
              <a:spLocks noChangeArrowheads="1"/>
            </p:cNvSpPr>
            <p:nvPr/>
          </p:nvSpPr>
          <p:spPr bwMode="auto">
            <a:xfrm>
              <a:off x="5647019" y="5022832"/>
              <a:ext cx="13319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6" tIns="43202" rIns="86406" bIns="43202">
              <a:spAutoFit/>
            </a:bodyPr>
            <a:lstStyle/>
            <a:p>
              <a:pPr algn="r"/>
              <a:r>
                <a:rPr lang="zh-CN" altLang="en-US" sz="1600" dirty="0">
                  <a:sym typeface="Arial" panose="020B0604020202020204" pitchFamily="34" charset="0"/>
                </a:rPr>
                <a:t>开发流程</a:t>
              </a:r>
            </a:p>
          </p:txBody>
        </p:sp>
        <p:sp>
          <p:nvSpPr>
            <p:cNvPr id="109" name="椭圆 6"/>
            <p:cNvSpPr>
              <a:spLocks noChangeArrowheads="1"/>
            </p:cNvSpPr>
            <p:nvPr/>
          </p:nvSpPr>
          <p:spPr bwMode="auto">
            <a:xfrm>
              <a:off x="2596405" y="3677902"/>
              <a:ext cx="952500" cy="952500"/>
            </a:xfrm>
            <a:prstGeom prst="ellipse">
              <a:avLst/>
            </a:prstGeom>
            <a:solidFill>
              <a:srgbClr val="0D0D0D">
                <a:alpha val="29803"/>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zh-CN" sz="1600">
                <a:solidFill>
                  <a:srgbClr val="FFFFFF"/>
                </a:solidFill>
                <a:latin typeface="方正兰亭黑_GBK"/>
                <a:ea typeface="方正兰亭黑_GBK"/>
                <a:cs typeface="方正兰亭黑_GBK"/>
                <a:sym typeface="方正兰亭黑_GBK"/>
              </a:endParaRPr>
            </a:p>
          </p:txBody>
        </p:sp>
        <p:sp>
          <p:nvSpPr>
            <p:cNvPr id="110" name="文本框 10"/>
            <p:cNvSpPr>
              <a:spLocks noChangeArrowheads="1"/>
            </p:cNvSpPr>
            <p:nvPr/>
          </p:nvSpPr>
          <p:spPr bwMode="auto">
            <a:xfrm>
              <a:off x="2442959" y="4774660"/>
              <a:ext cx="9953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a:sym typeface="Calibri" panose="020F0502020204030204" pitchFamily="34" charset="0"/>
                </a:rPr>
                <a:t>提供服务</a:t>
              </a:r>
            </a:p>
          </p:txBody>
        </p:sp>
        <p:grpSp>
          <p:nvGrpSpPr>
            <p:cNvPr id="5" name="组合 70"/>
            <p:cNvGrpSpPr/>
            <p:nvPr/>
          </p:nvGrpSpPr>
          <p:grpSpPr>
            <a:xfrm>
              <a:off x="1970611" y="1430763"/>
              <a:ext cx="8410513" cy="4023356"/>
              <a:chOff x="2239553" y="1763918"/>
              <a:chExt cx="7045325" cy="3421063"/>
            </a:xfrm>
          </p:grpSpPr>
          <p:cxnSp>
            <p:nvCxnSpPr>
              <p:cNvPr id="112" name="直接连接符 13"/>
              <p:cNvCxnSpPr>
                <a:cxnSpLocks noChangeShapeType="1"/>
                <a:stCxn id="109" idx="7"/>
              </p:cNvCxnSpPr>
              <p:nvPr/>
            </p:nvCxnSpPr>
            <p:spPr bwMode="auto">
              <a:xfrm rot="5400000" flipH="1" flipV="1">
                <a:off x="3520018" y="3399242"/>
                <a:ext cx="318816" cy="469232"/>
              </a:xfrm>
              <a:prstGeom prst="line">
                <a:avLst/>
              </a:prstGeom>
              <a:noFill/>
              <a:ln w="28575">
                <a:solidFill>
                  <a:srgbClr val="808080"/>
                </a:solidFill>
                <a:round/>
              </a:ln>
              <a:extLst>
                <a:ext uri="{909E8E84-426E-40DD-AFC4-6F175D3DCCD1}">
                  <a14:hiddenFill xmlns:a14="http://schemas.microsoft.com/office/drawing/2010/main">
                    <a:noFill/>
                  </a14:hiddenFill>
                </a:ext>
              </a:extLst>
            </p:spPr>
          </p:cxnSp>
          <p:grpSp>
            <p:nvGrpSpPr>
              <p:cNvPr id="6" name="组合 69"/>
              <p:cNvGrpSpPr/>
              <p:nvPr/>
            </p:nvGrpSpPr>
            <p:grpSpPr>
              <a:xfrm>
                <a:off x="2239553" y="1763918"/>
                <a:ext cx="7045325" cy="3421063"/>
                <a:chOff x="2239553" y="1763918"/>
                <a:chExt cx="7045325" cy="3421063"/>
              </a:xfrm>
            </p:grpSpPr>
            <p:sp>
              <p:nvSpPr>
                <p:cNvPr id="114" name="直接连接符 17"/>
                <p:cNvSpPr>
                  <a:spLocks noChangeShapeType="1"/>
                </p:cNvSpPr>
                <p:nvPr/>
              </p:nvSpPr>
              <p:spPr bwMode="auto">
                <a:xfrm>
                  <a:off x="4884328" y="3294268"/>
                  <a:ext cx="682625" cy="490538"/>
                </a:xfrm>
                <a:prstGeom prst="line">
                  <a:avLst/>
                </a:prstGeom>
                <a:noFill/>
                <a:ln w="28575">
                  <a:solidFill>
                    <a:schemeClr val="tx1">
                      <a:lumMod val="50000"/>
                      <a:lumOff val="50000"/>
                    </a:schemeClr>
                  </a:solidFill>
                  <a:round/>
                </a:ln>
              </p:spPr>
              <p:txBody>
                <a:bodyPr lIns="68580" tIns="34290" rIns="68580" bIns="34290"/>
                <a:lstStyle/>
                <a:p>
                  <a:pPr>
                    <a:spcBef>
                      <a:spcPts val="0"/>
                    </a:spcBef>
                    <a:spcAft>
                      <a:spcPts val="0"/>
                    </a:spcAft>
                    <a:buFontTx/>
                    <a:buNone/>
                    <a:defRPr/>
                  </a:pPr>
                  <a:endParaRPr lang="zh-CN" altLang="en-US">
                    <a:latin typeface="+mn-lt"/>
                    <a:ea typeface="+mn-ea"/>
                  </a:endParaRPr>
                </a:p>
              </p:txBody>
            </p:sp>
            <p:cxnSp>
              <p:nvCxnSpPr>
                <p:cNvPr id="115" name="直接连接符 23"/>
                <p:cNvCxnSpPr>
                  <a:cxnSpLocks noChangeShapeType="1"/>
                </p:cNvCxnSpPr>
                <p:nvPr/>
              </p:nvCxnSpPr>
              <p:spPr bwMode="auto">
                <a:xfrm>
                  <a:off x="2505693" y="3566186"/>
                  <a:ext cx="326973" cy="292448"/>
                </a:xfrm>
                <a:prstGeom prst="line">
                  <a:avLst/>
                </a:prstGeom>
                <a:noFill/>
                <a:ln w="28575">
                  <a:solidFill>
                    <a:srgbClr val="808080"/>
                  </a:solidFill>
                  <a:round/>
                </a:ln>
                <a:extLst>
                  <a:ext uri="{909E8E84-426E-40DD-AFC4-6F175D3DCCD1}">
                    <a14:hiddenFill xmlns:a14="http://schemas.microsoft.com/office/drawing/2010/main">
                      <a:noFill/>
                    </a14:hiddenFill>
                  </a:ext>
                </a:extLst>
              </p:spPr>
            </p:cxnSp>
            <p:cxnSp>
              <p:nvCxnSpPr>
                <p:cNvPr id="116" name="直接连接符 72"/>
                <p:cNvCxnSpPr>
                  <a:cxnSpLocks noChangeShapeType="1"/>
                </p:cNvCxnSpPr>
                <p:nvPr/>
              </p:nvCxnSpPr>
              <p:spPr bwMode="auto">
                <a:xfrm>
                  <a:off x="8481603" y="2630693"/>
                  <a:ext cx="417512" cy="280988"/>
                </a:xfrm>
                <a:prstGeom prst="line">
                  <a:avLst/>
                </a:prstGeom>
                <a:noFill/>
                <a:ln w="28575">
                  <a:solidFill>
                    <a:srgbClr val="808080"/>
                  </a:solidFill>
                  <a:round/>
                </a:ln>
                <a:extLst>
                  <a:ext uri="{909E8E84-426E-40DD-AFC4-6F175D3DCCD1}">
                    <a14:hiddenFill xmlns:a14="http://schemas.microsoft.com/office/drawing/2010/main">
                      <a:noFill/>
                    </a14:hiddenFill>
                  </a:ext>
                </a:extLst>
              </p:spPr>
            </p:cxnSp>
            <p:grpSp>
              <p:nvGrpSpPr>
                <p:cNvPr id="7" name="组合 14"/>
                <p:cNvGrpSpPr/>
                <p:nvPr/>
              </p:nvGrpSpPr>
              <p:grpSpPr bwMode="auto">
                <a:xfrm>
                  <a:off x="3665128" y="2344943"/>
                  <a:ext cx="1306512" cy="1757363"/>
                  <a:chOff x="2450306" y="1581150"/>
                  <a:chExt cx="1306116" cy="1757500"/>
                </a:xfrm>
              </p:grpSpPr>
              <p:sp>
                <p:nvSpPr>
                  <p:cNvPr id="135" name="椭圆 27"/>
                  <p:cNvSpPr>
                    <a:spLocks noChangeArrowheads="1"/>
                  </p:cNvSpPr>
                  <p:nvPr/>
                </p:nvSpPr>
                <p:spPr bwMode="auto">
                  <a:xfrm>
                    <a:off x="2450306" y="1581150"/>
                    <a:ext cx="1306116" cy="1306116"/>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zh-CN" sz="1600">
                      <a:solidFill>
                        <a:srgbClr val="FFFFFF"/>
                      </a:solidFill>
                      <a:latin typeface="方正兰亭黑_GBK"/>
                      <a:ea typeface="方正兰亭黑_GBK"/>
                      <a:cs typeface="方正兰亭黑_GBK"/>
                      <a:sym typeface="方正兰亭黑_GBK"/>
                    </a:endParaRPr>
                  </a:p>
                </p:txBody>
              </p:sp>
              <p:grpSp>
                <p:nvGrpSpPr>
                  <p:cNvPr id="8" name="组合 16"/>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buFontTx/>
                        <a:buNone/>
                        <a:defRPr/>
                      </a:pPr>
                      <a:endParaRPr lang="zh-CN" altLang="en-US">
                        <a:solidFill>
                          <a:schemeClr val="tx1"/>
                        </a:solidFill>
                      </a:endParaRPr>
                    </a:p>
                  </p:txBody>
                </p:sp>
                <p:sp>
                  <p:nvSpPr>
                    <p:cNvPr id="139" name="椭圆 138"/>
                    <p:cNvSpPr/>
                    <p:nvPr/>
                  </p:nvSpPr>
                  <p:spPr>
                    <a:xfrm>
                      <a:off x="392113" y="760413"/>
                      <a:ext cx="3825874" cy="3825874"/>
                    </a:xfrm>
                    <a:prstGeom prst="ellipse">
                      <a:avLst/>
                    </a:prstGeom>
                    <a:blipFill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buFontTx/>
                        <a:buNone/>
                        <a:defRPr/>
                      </a:pPr>
                      <a:endParaRPr lang="zh-CN" altLang="en-US"/>
                    </a:p>
                  </p:txBody>
                </p:sp>
              </p:grpSp>
              <p:sp>
                <p:nvSpPr>
                  <p:cNvPr id="137" name="文本框 26"/>
                  <p:cNvSpPr>
                    <a:spLocks noChangeArrowheads="1"/>
                  </p:cNvSpPr>
                  <p:nvPr/>
                </p:nvSpPr>
                <p:spPr bwMode="auto">
                  <a:xfrm>
                    <a:off x="2577791" y="3003472"/>
                    <a:ext cx="995378" cy="33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rgbClr val="C00000"/>
                        </a:solidFill>
                        <a:sym typeface="Calibri" panose="020F0502020204030204" pitchFamily="34" charset="0"/>
                      </a:rPr>
                      <a:t>研发团队</a:t>
                    </a:r>
                  </a:p>
                </p:txBody>
              </p:sp>
            </p:grpSp>
            <p:grpSp>
              <p:nvGrpSpPr>
                <p:cNvPr id="9" name="组合 22"/>
                <p:cNvGrpSpPr/>
                <p:nvPr/>
              </p:nvGrpSpPr>
              <p:grpSpPr>
                <a:xfrm>
                  <a:off x="2758030" y="3689238"/>
                  <a:ext cx="801370" cy="800100"/>
                  <a:chOff x="304800" y="673100"/>
                  <a:chExt cx="4000500" cy="4000500"/>
                </a:xfrm>
                <a:blipFill rotWithShape="1">
                  <a:blip r:embed="rId5"/>
                  <a:srcRect/>
                  <a:stretch>
                    <a:fillRect/>
                  </a:stretch>
                </a:blipFill>
                <a:effectLst>
                  <a:outerShdw blurRad="444500" dist="254000" dir="8100000" algn="tr" rotWithShape="0">
                    <a:prstClr val="black">
                      <a:alpha val="50000"/>
                    </a:prstClr>
                  </a:outerShdw>
                </a:effectLst>
              </p:grpSpPr>
              <p:sp>
                <p:nvSpPr>
                  <p:cNvPr id="133" name="同心圆 13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buFontTx/>
                      <a:buNone/>
                      <a:defRPr/>
                    </a:pPr>
                    <a:endParaRPr lang="zh-CN" altLang="en-US">
                      <a:solidFill>
                        <a:schemeClr val="tx1"/>
                      </a:solidFill>
                    </a:endParaRPr>
                  </a:p>
                </p:txBody>
              </p:sp>
              <p:sp>
                <p:nvSpPr>
                  <p:cNvPr id="134" name="椭圆 13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buFontTx/>
                      <a:buNone/>
                      <a:defRPr/>
                    </a:pPr>
                    <a:endParaRPr lang="zh-CN" altLang="en-US"/>
                  </a:p>
                </p:txBody>
              </p:sp>
            </p:grpSp>
            <p:grpSp>
              <p:nvGrpSpPr>
                <p:cNvPr id="10" name="组合 26"/>
                <p:cNvGrpSpPr/>
                <p:nvPr/>
              </p:nvGrpSpPr>
              <p:grpSpPr>
                <a:xfrm>
                  <a:off x="5314540" y="3541918"/>
                  <a:ext cx="1223963" cy="1223963"/>
                  <a:chOff x="2450306" y="1581150"/>
                  <a:chExt cx="1306116" cy="1306116"/>
                </a:xfrm>
                <a:blipFill rotWithShape="1">
                  <a:blip r:embed="rId6"/>
                  <a:srcRect/>
                  <a:stretch>
                    <a:fillRect/>
                  </a:stretch>
                </a:blipFill>
              </p:grpSpPr>
              <p:sp>
                <p:nvSpPr>
                  <p:cNvPr id="129" name="椭圆 128"/>
                  <p:cNvSpPr>
                    <a:spLocks noChangeArrowheads="1"/>
                  </p:cNvSpPr>
                  <p:nvPr/>
                </p:nvSpPr>
                <p:spPr bwMode="auto">
                  <a:xfrm>
                    <a:off x="2450306" y="1581150"/>
                    <a:ext cx="1306116" cy="1306116"/>
                  </a:xfrm>
                  <a:prstGeom prst="ellipse">
                    <a:avLst/>
                  </a:prstGeom>
                  <a:grpFill/>
                  <a:ln>
                    <a:noFill/>
                  </a:ln>
                </p:spPr>
                <p:txBody>
                  <a:bodyPr anchor="ctr"/>
                  <a:lstStyle/>
                  <a:p>
                    <a:pPr algn="ctr">
                      <a:defRPr/>
                    </a:pPr>
                    <a:endParaRPr lang="zh-CN" altLang="zh-CN" sz="1600" noProof="1">
                      <a:solidFill>
                        <a:srgbClr val="FFFFFF"/>
                      </a:solidFill>
                      <a:latin typeface="方正兰亭黑_GBK"/>
                      <a:ea typeface="方正兰亭黑_GBK"/>
                      <a:sym typeface="方正兰亭黑_GBK"/>
                    </a:endParaRPr>
                  </a:p>
                </p:txBody>
              </p:sp>
              <p:grpSp>
                <p:nvGrpSpPr>
                  <p:cNvPr id="14" name="组合 28"/>
                  <p:cNvGrpSpPr/>
                  <p:nvPr/>
                </p:nvGrpSpPr>
                <p:grpSpPr>
                  <a:xfrm>
                    <a:off x="2506149" y="1638971"/>
                    <a:ext cx="1194435" cy="1194435"/>
                    <a:chOff x="304800" y="673100"/>
                    <a:chExt cx="4000500" cy="4000500"/>
                  </a:xfrm>
                  <a:grpFill/>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buFontTx/>
                        <a:buNone/>
                        <a:defRPr/>
                      </a:pPr>
                      <a:endParaRPr lang="zh-CN" altLang="en-US">
                        <a:solidFill>
                          <a:schemeClr val="tx1"/>
                        </a:solidFill>
                      </a:endParaRPr>
                    </a:p>
                  </p:txBody>
                </p:sp>
                <p:sp>
                  <p:nvSpPr>
                    <p:cNvPr id="132" name="椭圆 13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buFontTx/>
                        <a:buNone/>
                        <a:defRPr/>
                      </a:pPr>
                      <a:endParaRPr lang="zh-CN" altLang="en-US"/>
                    </a:p>
                  </p:txBody>
                </p:sp>
              </p:grpSp>
            </p:grpSp>
            <p:grpSp>
              <p:nvGrpSpPr>
                <p:cNvPr id="15" name="组合 32"/>
                <p:cNvGrpSpPr/>
                <p:nvPr/>
              </p:nvGrpSpPr>
              <p:grpSpPr bwMode="auto">
                <a:xfrm>
                  <a:off x="6757578" y="1763918"/>
                  <a:ext cx="1773237" cy="2230362"/>
                  <a:chOff x="2450306" y="1581150"/>
                  <a:chExt cx="1306116" cy="1642901"/>
                </a:xfrm>
              </p:grpSpPr>
              <p:sp>
                <p:nvSpPr>
                  <p:cNvPr id="124" name="椭圆 27"/>
                  <p:cNvSpPr>
                    <a:spLocks noChangeArrowheads="1"/>
                  </p:cNvSpPr>
                  <p:nvPr/>
                </p:nvSpPr>
                <p:spPr bwMode="auto">
                  <a:xfrm>
                    <a:off x="2450306" y="1581150"/>
                    <a:ext cx="1306116" cy="1306116"/>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zh-CN" sz="1600">
                      <a:solidFill>
                        <a:srgbClr val="FFFFFF"/>
                      </a:solidFill>
                      <a:latin typeface="方正兰亭黑_GBK"/>
                      <a:ea typeface="方正兰亭黑_GBK"/>
                      <a:cs typeface="方正兰亭黑_GBK"/>
                      <a:sym typeface="方正兰亭黑_GBK"/>
                    </a:endParaRPr>
                  </a:p>
                </p:txBody>
              </p:sp>
              <p:grpSp>
                <p:nvGrpSpPr>
                  <p:cNvPr id="16" name="组合 34"/>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127" name="同心圆 1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buFontTx/>
                        <a:buNone/>
                        <a:defRPr/>
                      </a:pPr>
                      <a:endParaRPr lang="zh-CN" altLang="en-US">
                        <a:solidFill>
                          <a:schemeClr val="tx1"/>
                        </a:solidFill>
                      </a:endParaRPr>
                    </a:p>
                  </p:txBody>
                </p:sp>
                <p:sp>
                  <p:nvSpPr>
                    <p:cNvPr id="128" name="椭圆 127"/>
                    <p:cNvSpPr/>
                    <p:nvPr/>
                  </p:nvSpPr>
                  <p:spPr>
                    <a:xfrm>
                      <a:off x="392113" y="760413"/>
                      <a:ext cx="3825874" cy="3825874"/>
                    </a:xfrm>
                    <a:prstGeom prst="ellipse">
                      <a:avLst/>
                    </a:prstGeom>
                    <a:blipFill rotWithShape="1">
                      <a:blip r:embed="rId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buFontTx/>
                        <a:buNone/>
                        <a:defRPr/>
                      </a:pPr>
                      <a:endParaRPr lang="zh-CN" altLang="en-US"/>
                    </a:p>
                  </p:txBody>
                </p:sp>
              </p:grpSp>
              <p:sp>
                <p:nvSpPr>
                  <p:cNvPr id="126" name="文本框 26"/>
                  <p:cNvSpPr>
                    <a:spLocks noChangeArrowheads="1"/>
                  </p:cNvSpPr>
                  <p:nvPr/>
                </p:nvSpPr>
                <p:spPr bwMode="auto">
                  <a:xfrm>
                    <a:off x="2807625" y="2977093"/>
                    <a:ext cx="733390" cy="24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a:solidFill>
                          <a:srgbClr val="C00000"/>
                        </a:solidFill>
                        <a:sym typeface="Calibri" panose="020F0502020204030204" pitchFamily="34" charset="0"/>
                      </a:rPr>
                      <a:t>项目管理</a:t>
                    </a:r>
                  </a:p>
                </p:txBody>
              </p:sp>
            </p:grpSp>
            <p:sp>
              <p:nvSpPr>
                <p:cNvPr id="121" name="椭圆 120"/>
                <p:cNvSpPr/>
                <p:nvPr/>
              </p:nvSpPr>
              <p:spPr>
                <a:xfrm>
                  <a:off x="2239553" y="3275218"/>
                  <a:ext cx="369887" cy="369888"/>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buFontTx/>
                    <a:buNone/>
                    <a:defRPr/>
                  </a:pPr>
                  <a:endParaRPr lang="zh-CN" altLang="en-US"/>
                </a:p>
              </p:txBody>
            </p:sp>
            <p:sp>
              <p:nvSpPr>
                <p:cNvPr id="122" name="椭圆 121"/>
                <p:cNvSpPr/>
                <p:nvPr/>
              </p:nvSpPr>
              <p:spPr>
                <a:xfrm>
                  <a:off x="4916078" y="4776993"/>
                  <a:ext cx="406400" cy="407988"/>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buFontTx/>
                    <a:buNone/>
                    <a:defRPr/>
                  </a:pPr>
                  <a:endParaRPr lang="zh-CN" altLang="en-US"/>
                </a:p>
              </p:txBody>
            </p:sp>
            <p:sp>
              <p:nvSpPr>
                <p:cNvPr id="123" name="椭圆 122"/>
                <p:cNvSpPr/>
                <p:nvPr/>
              </p:nvSpPr>
              <p:spPr>
                <a:xfrm>
                  <a:off x="8802278" y="2818018"/>
                  <a:ext cx="482600" cy="48260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buFontTx/>
                    <a:buNone/>
                    <a:defRPr/>
                  </a:pPr>
                  <a:endParaRPr lang="zh-CN" altLang="en-US"/>
                </a:p>
              </p:txBody>
            </p:sp>
          </p:grpSp>
        </p:grpSp>
      </p:grpSp>
    </p:spTree>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3"/>
          <p:cNvSpPr txBox="1"/>
          <p:nvPr/>
        </p:nvSpPr>
        <p:spPr>
          <a:xfrm>
            <a:off x="2768970" y="248083"/>
            <a:ext cx="3777531"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defTabSz="913765">
              <a:defRPr/>
            </a:pPr>
            <a:r>
              <a:rPr lang="zh-CN" altLang="en-US" sz="3600" kern="0" dirty="0">
                <a:solidFill>
                  <a:srgbClr val="00C8D8"/>
                </a:solidFill>
                <a:latin typeface="微软雅黑" panose="020B0503020204020204" pitchFamily="34" charset="-122"/>
                <a:ea typeface="微软雅黑" panose="020B0503020204020204" pitchFamily="34" charset="-122"/>
              </a:rPr>
              <a:t>智慧教育</a:t>
            </a:r>
          </a:p>
        </p:txBody>
      </p:sp>
      <p:sp>
        <p:nvSpPr>
          <p:cNvPr id="23" name="矩形 22"/>
          <p:cNvSpPr/>
          <p:nvPr/>
        </p:nvSpPr>
        <p:spPr>
          <a:xfrm>
            <a:off x="-806824" y="847165"/>
            <a:ext cx="524436" cy="887506"/>
          </a:xfrm>
          <a:prstGeom prst="rect">
            <a:avLst/>
          </a:prstGeom>
          <a:solidFill>
            <a:srgbClr val="00C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矩形 23"/>
          <p:cNvSpPr/>
          <p:nvPr/>
        </p:nvSpPr>
        <p:spPr>
          <a:xfrm>
            <a:off x="-806824" y="1734671"/>
            <a:ext cx="524436" cy="887506"/>
          </a:xfrm>
          <a:prstGeom prst="rect">
            <a:avLst/>
          </a:prstGeom>
          <a:solidFill>
            <a:srgbClr val="1F3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Freeform 28"/>
          <p:cNvSpPr/>
          <p:nvPr/>
        </p:nvSpPr>
        <p:spPr>
          <a:xfrm>
            <a:off x="5584865" y="529454"/>
            <a:ext cx="491880" cy="375265"/>
          </a:xfrm>
          <a:custGeom>
            <a:avLst/>
            <a:gdLst/>
            <a:ahLst/>
            <a:cxnLst>
              <a:cxn ang="0">
                <a:pos x="523584" y="195509"/>
              </a:cxn>
              <a:cxn ang="0">
                <a:pos x="468711" y="250712"/>
              </a:cxn>
              <a:cxn ang="0">
                <a:pos x="320857" y="399452"/>
              </a:cxn>
              <a:cxn ang="0">
                <a:pos x="210348" y="399452"/>
              </a:cxn>
              <a:cxn ang="0">
                <a:pos x="374206" y="234611"/>
              </a:cxn>
              <a:cxn ang="0">
                <a:pos x="0" y="234611"/>
              </a:cxn>
              <a:cxn ang="0">
                <a:pos x="0" y="156407"/>
              </a:cxn>
              <a:cxn ang="0">
                <a:pos x="374206" y="156407"/>
              </a:cxn>
              <a:cxn ang="0">
                <a:pos x="218732" y="0"/>
              </a:cxn>
              <a:cxn ang="0">
                <a:pos x="329241" y="0"/>
              </a:cxn>
              <a:cxn ang="0">
                <a:pos x="468711" y="140307"/>
              </a:cxn>
              <a:cxn ang="0">
                <a:pos x="523584" y="195509"/>
              </a:cxn>
            </a:cxnLst>
            <a:rect l="0" t="0" r="0" b="0"/>
            <a:pathLst>
              <a:path w="687" h="521">
                <a:moveTo>
                  <a:pt x="687" y="255"/>
                </a:moveTo>
                <a:lnTo>
                  <a:pt x="615" y="327"/>
                </a:lnTo>
                <a:lnTo>
                  <a:pt x="421" y="521"/>
                </a:lnTo>
                <a:lnTo>
                  <a:pt x="276" y="521"/>
                </a:lnTo>
                <a:lnTo>
                  <a:pt x="491" y="306"/>
                </a:lnTo>
                <a:lnTo>
                  <a:pt x="0" y="306"/>
                </a:lnTo>
                <a:lnTo>
                  <a:pt x="0" y="204"/>
                </a:lnTo>
                <a:lnTo>
                  <a:pt x="491" y="204"/>
                </a:lnTo>
                <a:lnTo>
                  <a:pt x="287" y="0"/>
                </a:lnTo>
                <a:lnTo>
                  <a:pt x="432" y="0"/>
                </a:lnTo>
                <a:lnTo>
                  <a:pt x="615" y="183"/>
                </a:lnTo>
                <a:lnTo>
                  <a:pt x="687" y="255"/>
                </a:lnTo>
                <a:close/>
              </a:path>
            </a:pathLst>
          </a:custGeom>
          <a:solidFill>
            <a:srgbClr val="1F3240"/>
          </a:solidFill>
          <a:ln w="9525">
            <a:noFill/>
          </a:ln>
        </p:spPr>
        <p:txBody>
          <a:bodyPr/>
          <a:lstStyle/>
          <a:p>
            <a:endParaRPr lang="zh-CN" altLang="en-US" sz="1800" dirty="0">
              <a:ea typeface="微软雅黑" panose="020B0503020204020204" pitchFamily="34" charset="-122"/>
            </a:endParaRPr>
          </a:p>
        </p:txBody>
      </p:sp>
      <p:sp>
        <p:nvSpPr>
          <p:cNvPr id="13" name="Freeform 29"/>
          <p:cNvSpPr/>
          <p:nvPr/>
        </p:nvSpPr>
        <p:spPr>
          <a:xfrm>
            <a:off x="6222962" y="71945"/>
            <a:ext cx="624943" cy="475435"/>
          </a:xfrm>
          <a:custGeom>
            <a:avLst/>
            <a:gd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00C8D8"/>
          </a:solidFill>
          <a:ln w="9525">
            <a:noFill/>
          </a:ln>
        </p:spPr>
        <p:txBody>
          <a:bodyPr/>
          <a:lstStyle/>
          <a:p>
            <a:endParaRPr lang="zh-CN" altLang="en-US" sz="1800" dirty="0">
              <a:ea typeface="微软雅黑" panose="020B0503020204020204" pitchFamily="34" charset="-122"/>
            </a:endParaRPr>
          </a:p>
        </p:txBody>
      </p:sp>
      <p:sp>
        <p:nvSpPr>
          <p:cNvPr id="14" name="椭圆 13"/>
          <p:cNvSpPr/>
          <p:nvPr/>
        </p:nvSpPr>
        <p:spPr>
          <a:xfrm>
            <a:off x="1348036" y="2026897"/>
            <a:ext cx="857818" cy="857818"/>
          </a:xfrm>
          <a:prstGeom prst="ellipse">
            <a:avLst/>
          </a:prstGeom>
          <a:solidFill>
            <a:srgbClr val="1F3240"/>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15" name="椭圆 14"/>
          <p:cNvSpPr/>
          <p:nvPr/>
        </p:nvSpPr>
        <p:spPr>
          <a:xfrm>
            <a:off x="1348036" y="3538131"/>
            <a:ext cx="857818" cy="857818"/>
          </a:xfrm>
          <a:prstGeom prst="ellipse">
            <a:avLst/>
          </a:prstGeom>
          <a:solidFill>
            <a:srgbClr val="00C8D8"/>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16" name="椭圆 15"/>
          <p:cNvSpPr/>
          <p:nvPr/>
        </p:nvSpPr>
        <p:spPr>
          <a:xfrm>
            <a:off x="1348036" y="5049365"/>
            <a:ext cx="857818" cy="857818"/>
          </a:xfrm>
          <a:prstGeom prst="ellipse">
            <a:avLst/>
          </a:prstGeom>
          <a:solidFill>
            <a:srgbClr val="1F3240"/>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20" name="文本框 19"/>
          <p:cNvSpPr txBox="1"/>
          <p:nvPr/>
        </p:nvSpPr>
        <p:spPr>
          <a:xfrm>
            <a:off x="2375617" y="2080307"/>
            <a:ext cx="1620957" cy="338554"/>
          </a:xfrm>
          <a:prstGeom prst="rect">
            <a:avLst/>
          </a:prstGeom>
          <a:noFill/>
        </p:spPr>
        <p:txBody>
          <a:bodyPr wrap="none" rtlCol="0">
            <a:spAutoFit/>
          </a:bodyPr>
          <a:lstStyle/>
          <a:p>
            <a:pPr lvl="0"/>
            <a:r>
              <a:rPr lang="zh-CN" altLang="en-US" sz="1600" b="1" dirty="0">
                <a:solidFill>
                  <a:srgbClr val="124062"/>
                </a:solidFill>
                <a:latin typeface="Bebas" pitchFamily="2" charset="0"/>
                <a:ea typeface="微软雅黑" panose="020B0503020204020204" pitchFamily="34" charset="-122"/>
                <a:cs typeface="Lato Regular"/>
                <a:sym typeface="Bebas" pitchFamily="2" charset="0"/>
              </a:rPr>
              <a:t>智慧教室云中心</a:t>
            </a:r>
          </a:p>
        </p:txBody>
      </p:sp>
      <p:sp>
        <p:nvSpPr>
          <p:cNvPr id="21" name="矩形 20"/>
          <p:cNvSpPr/>
          <p:nvPr/>
        </p:nvSpPr>
        <p:spPr>
          <a:xfrm>
            <a:off x="2375617" y="2384821"/>
            <a:ext cx="5562000" cy="923330"/>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Bebas" pitchFamily="2" charset="0"/>
                <a:ea typeface="微软雅黑" panose="020B0503020204020204" pitchFamily="34" charset="-122"/>
                <a:sym typeface="Bebas" pitchFamily="2" charset="0"/>
              </a:rPr>
              <a:t>将学校各教学应用系统纳入到云计算平台中。区域教育云计算建设的总体目标是，实现全校各部门、各系统数据共享，利用云计算弹性、智能、可回收的技术优势，低投资、低能耗、高效率地部署学校工作相关的应用系统。</a:t>
            </a:r>
          </a:p>
        </p:txBody>
      </p:sp>
      <p:sp>
        <p:nvSpPr>
          <p:cNvPr id="22" name="文本框 21"/>
          <p:cNvSpPr txBox="1"/>
          <p:nvPr/>
        </p:nvSpPr>
        <p:spPr>
          <a:xfrm>
            <a:off x="2375618" y="3591541"/>
            <a:ext cx="1210588" cy="338554"/>
          </a:xfrm>
          <a:prstGeom prst="rect">
            <a:avLst/>
          </a:prstGeom>
          <a:noFill/>
        </p:spPr>
        <p:txBody>
          <a:bodyPr wrap="none" rtlCol="0">
            <a:spAutoFit/>
          </a:bodyPr>
          <a:lstStyle/>
          <a:p>
            <a:pPr lvl="0"/>
            <a:r>
              <a:rPr lang="zh-CN" altLang="en-US" sz="1600" b="1" dirty="0">
                <a:solidFill>
                  <a:srgbClr val="00C8D8"/>
                </a:solidFill>
                <a:latin typeface="Bebas" pitchFamily="2" charset="0"/>
                <a:ea typeface="微软雅黑" panose="020B0503020204020204" pitchFamily="34" charset="-122"/>
                <a:cs typeface="Lato Regular"/>
                <a:sym typeface="Bebas" pitchFamily="2" charset="0"/>
              </a:rPr>
              <a:t>校园微服务</a:t>
            </a:r>
          </a:p>
        </p:txBody>
      </p:sp>
      <p:sp>
        <p:nvSpPr>
          <p:cNvPr id="29" name="矩形 28"/>
          <p:cNvSpPr/>
          <p:nvPr/>
        </p:nvSpPr>
        <p:spPr>
          <a:xfrm>
            <a:off x="2375616" y="3896055"/>
            <a:ext cx="5562000" cy="978729"/>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Bebas" pitchFamily="2" charset="0"/>
                <a:ea typeface="微软雅黑" panose="020B0503020204020204" pitchFamily="34" charset="-122"/>
                <a:sym typeface="Bebas" pitchFamily="2" charset="0"/>
              </a:rPr>
              <a:t>在原依附于</a:t>
            </a:r>
            <a:r>
              <a:rPr lang="en-US" altLang="zh-CN" sz="1200" dirty="0">
                <a:solidFill>
                  <a:schemeClr val="tx1">
                    <a:lumMod val="65000"/>
                    <a:lumOff val="35000"/>
                  </a:schemeClr>
                </a:solidFill>
                <a:latin typeface="Bebas" pitchFamily="2" charset="0"/>
                <a:ea typeface="微软雅黑" panose="020B0503020204020204" pitchFamily="34" charset="-122"/>
                <a:sym typeface="Bebas" pitchFamily="2" charset="0"/>
              </a:rPr>
              <a:t>PC</a:t>
            </a:r>
            <a:r>
              <a:rPr lang="zh-CN" altLang="en-US" sz="1200" dirty="0">
                <a:solidFill>
                  <a:schemeClr val="tx1">
                    <a:lumMod val="65000"/>
                    <a:lumOff val="35000"/>
                  </a:schemeClr>
                </a:solidFill>
                <a:latin typeface="Bebas" pitchFamily="2" charset="0"/>
                <a:ea typeface="微软雅黑" panose="020B0503020204020204" pitchFamily="34" charset="-122"/>
                <a:sym typeface="Bebas" pitchFamily="2" charset="0"/>
              </a:rPr>
              <a:t>终端设备为访问工具的数字化校园应用基础上进行拓展，采用无线移动终端通讯工具，为校园广大师生甚至更大的校园相关群体提供教学、管理、生活及文化等方面服务，移动数字化校园可以涵盖高校各个业务领域，包括教学、管理等，通过融入语言、短信、无线网。</a:t>
            </a:r>
          </a:p>
        </p:txBody>
      </p:sp>
      <p:sp>
        <p:nvSpPr>
          <p:cNvPr id="30" name="文本框 29"/>
          <p:cNvSpPr txBox="1"/>
          <p:nvPr/>
        </p:nvSpPr>
        <p:spPr>
          <a:xfrm>
            <a:off x="2375617" y="5102775"/>
            <a:ext cx="1415772" cy="338554"/>
          </a:xfrm>
          <a:prstGeom prst="rect">
            <a:avLst/>
          </a:prstGeom>
          <a:noFill/>
        </p:spPr>
        <p:txBody>
          <a:bodyPr wrap="none" rtlCol="0">
            <a:spAutoFit/>
          </a:bodyPr>
          <a:lstStyle/>
          <a:p>
            <a:pPr lvl="0"/>
            <a:r>
              <a:rPr lang="zh-CN" altLang="en-US" sz="1600" b="1" dirty="0">
                <a:solidFill>
                  <a:srgbClr val="124062"/>
                </a:solidFill>
                <a:latin typeface="Bebas" pitchFamily="2" charset="0"/>
                <a:ea typeface="微软雅黑" panose="020B0503020204020204" pitchFamily="34" charset="-122"/>
                <a:cs typeface="Lato Regular"/>
                <a:sym typeface="Bebas" pitchFamily="2" charset="0"/>
              </a:rPr>
              <a:t>运维监控平台</a:t>
            </a:r>
          </a:p>
        </p:txBody>
      </p:sp>
      <p:sp>
        <p:nvSpPr>
          <p:cNvPr id="31" name="矩形 30"/>
          <p:cNvSpPr/>
          <p:nvPr/>
        </p:nvSpPr>
        <p:spPr>
          <a:xfrm>
            <a:off x="2375616" y="5407289"/>
            <a:ext cx="5562000" cy="757130"/>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Bebas" pitchFamily="2" charset="0"/>
                <a:ea typeface="微软雅黑" panose="020B0503020204020204" pitchFamily="34" charset="-122"/>
                <a:sym typeface="Bebas" pitchFamily="2" charset="0"/>
              </a:rPr>
              <a:t>用于系统、网络和网络设备监控的应用程序。它可以在设定的条件下对主机和服务进行监控，在状态差和变好的时候给出警告信息，甚至可以对你部门故障进行自动预处理。</a:t>
            </a:r>
          </a:p>
        </p:txBody>
      </p:sp>
      <p:grpSp>
        <p:nvGrpSpPr>
          <p:cNvPr id="2" name="组合 31"/>
          <p:cNvGrpSpPr/>
          <p:nvPr/>
        </p:nvGrpSpPr>
        <p:grpSpPr>
          <a:xfrm>
            <a:off x="9878253" y="2213249"/>
            <a:ext cx="658088" cy="4387216"/>
            <a:chOff x="9846542" y="1813000"/>
            <a:chExt cx="658088" cy="4387216"/>
          </a:xfrm>
        </p:grpSpPr>
        <p:sp>
          <p:nvSpPr>
            <p:cNvPr id="33" name="KSO_Shape"/>
            <p:cNvSpPr/>
            <p:nvPr/>
          </p:nvSpPr>
          <p:spPr bwMode="auto">
            <a:xfrm>
              <a:off x="9846542" y="1813000"/>
              <a:ext cx="658088" cy="1078832"/>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1F324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Bebas" pitchFamily="2" charset="0"/>
                <a:ea typeface="微软雅黑" panose="020B0503020204020204" pitchFamily="34" charset="-122"/>
                <a:sym typeface="Bebas" pitchFamily="2" charset="0"/>
              </a:endParaRPr>
            </a:p>
          </p:txBody>
        </p:sp>
        <p:sp>
          <p:nvSpPr>
            <p:cNvPr id="34" name="任意多边形 33"/>
            <p:cNvSpPr/>
            <p:nvPr/>
          </p:nvSpPr>
          <p:spPr>
            <a:xfrm>
              <a:off x="9922624" y="2891833"/>
              <a:ext cx="504350" cy="3308383"/>
            </a:xfrm>
            <a:custGeom>
              <a:avLst/>
              <a:gdLst>
                <a:gd name="connsiteX0" fmla="*/ 243936 w 504350"/>
                <a:gd name="connsiteY0" fmla="*/ 0 h 3308383"/>
                <a:gd name="connsiteX1" fmla="*/ 260414 w 504350"/>
                <a:gd name="connsiteY1" fmla="*/ 0 h 3308383"/>
                <a:gd name="connsiteX2" fmla="*/ 263584 w 504350"/>
                <a:gd name="connsiteY2" fmla="*/ 338513 h 3308383"/>
                <a:gd name="connsiteX3" fmla="*/ 296771 w 504350"/>
                <a:gd name="connsiteY3" fmla="*/ 1250864 h 3308383"/>
                <a:gd name="connsiteX4" fmla="*/ 480386 w 504350"/>
                <a:gd name="connsiteY4" fmla="*/ 3188542 h 3308383"/>
                <a:gd name="connsiteX5" fmla="*/ 504350 w 504350"/>
                <a:gd name="connsiteY5" fmla="*/ 3308383 h 3308383"/>
                <a:gd name="connsiteX6" fmla="*/ 0 w 504350"/>
                <a:gd name="connsiteY6" fmla="*/ 3308383 h 3308383"/>
                <a:gd name="connsiteX7" fmla="*/ 23964 w 504350"/>
                <a:gd name="connsiteY7" fmla="*/ 3188542 h 3308383"/>
                <a:gd name="connsiteX8" fmla="*/ 207580 w 504350"/>
                <a:gd name="connsiteY8" fmla="*/ 1250864 h 3308383"/>
                <a:gd name="connsiteX9" fmla="*/ 240766 w 504350"/>
                <a:gd name="connsiteY9" fmla="*/ 338513 h 330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350" h="3308383">
                  <a:moveTo>
                    <a:pt x="243936" y="0"/>
                  </a:moveTo>
                  <a:lnTo>
                    <a:pt x="260414" y="0"/>
                  </a:lnTo>
                  <a:lnTo>
                    <a:pt x="263584" y="338513"/>
                  </a:lnTo>
                  <a:cubicBezTo>
                    <a:pt x="268875" y="619190"/>
                    <a:pt x="279825" y="927510"/>
                    <a:pt x="296771" y="1250864"/>
                  </a:cubicBezTo>
                  <a:cubicBezTo>
                    <a:pt x="339136" y="2059247"/>
                    <a:pt x="408953" y="2770268"/>
                    <a:pt x="480386" y="3188542"/>
                  </a:cubicBezTo>
                  <a:lnTo>
                    <a:pt x="504350" y="3308383"/>
                  </a:lnTo>
                  <a:lnTo>
                    <a:pt x="0" y="3308383"/>
                  </a:lnTo>
                  <a:lnTo>
                    <a:pt x="23964" y="3188542"/>
                  </a:lnTo>
                  <a:cubicBezTo>
                    <a:pt x="95398" y="2770268"/>
                    <a:pt x="165214" y="2059247"/>
                    <a:pt x="207580" y="1250864"/>
                  </a:cubicBezTo>
                  <a:cubicBezTo>
                    <a:pt x="224526" y="927510"/>
                    <a:pt x="235476" y="619190"/>
                    <a:pt x="240766" y="338513"/>
                  </a:cubicBezTo>
                  <a:close/>
                </a:path>
              </a:pathLst>
            </a:custGeom>
            <a:gradFill flip="none" rotWithShape="1">
              <a:gsLst>
                <a:gs pos="0">
                  <a:srgbClr val="00C8D8">
                    <a:alpha val="0"/>
                  </a:srgbClr>
                </a:gs>
                <a:gs pos="100000">
                  <a:srgbClr val="00C8D8"/>
                </a:gs>
              </a:gsLst>
              <a:lin ang="16200000" scaled="1"/>
              <a:tileRect/>
            </a:gradFill>
            <a:ln w="19050">
              <a:noFill/>
            </a:ln>
            <a:effectLst>
              <a:outerShdw blurRad="419100" dist="254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Bebas" pitchFamily="2" charset="0"/>
                <a:ea typeface="微软雅黑" panose="020B0503020204020204" pitchFamily="34" charset="-122"/>
                <a:sym typeface="Bebas" pitchFamily="2" charset="0"/>
              </a:endParaRPr>
            </a:p>
          </p:txBody>
        </p:sp>
      </p:grpSp>
      <p:grpSp>
        <p:nvGrpSpPr>
          <p:cNvPr id="3" name="组合 20"/>
          <p:cNvGrpSpPr/>
          <p:nvPr/>
        </p:nvGrpSpPr>
        <p:grpSpPr>
          <a:xfrm>
            <a:off x="359306" y="212643"/>
            <a:ext cx="2243328" cy="774192"/>
            <a:chOff x="359306" y="212643"/>
            <a:chExt cx="2243328" cy="774192"/>
          </a:xfrm>
        </p:grpSpPr>
        <p:pic>
          <p:nvPicPr>
            <p:cNvPr id="35" name="图片 34" descr="图片2.jpg"/>
            <p:cNvPicPr>
              <a:picLocks noChangeAspect="1"/>
            </p:cNvPicPr>
            <p:nvPr/>
          </p:nvPicPr>
          <p:blipFill>
            <a:blip r:embed="rId3" cstate="print"/>
            <a:stretch>
              <a:fillRect/>
            </a:stretch>
          </p:blipFill>
          <p:spPr>
            <a:xfrm>
              <a:off x="359306" y="212643"/>
              <a:ext cx="2243328" cy="774192"/>
            </a:xfrm>
            <a:prstGeom prst="rect">
              <a:avLst/>
            </a:prstGeom>
          </p:spPr>
        </p:pic>
        <p:sp>
          <p:nvSpPr>
            <p:cNvPr id="36" name="Freeform 29"/>
            <p:cNvSpPr/>
            <p:nvPr/>
          </p:nvSpPr>
          <p:spPr>
            <a:xfrm>
              <a:off x="1803481" y="457197"/>
              <a:ext cx="441189" cy="335641"/>
            </a:xfrm>
            <a:custGeom>
              <a:avLst/>
              <a:gd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lstStyle/>
            <a:p>
              <a:endParaRPr lang="zh-CN" altLang="en-US" sz="1800" dirty="0">
                <a:ea typeface="微软雅黑" panose="020B0503020204020204" pitchFamily="34" charset="-122"/>
              </a:endParaRPr>
            </a:p>
          </p:txBody>
        </p:sp>
      </p:grpSp>
      <p:pic>
        <p:nvPicPr>
          <p:cNvPr id="25" name="图片 24" descr="教室管理.png"/>
          <p:cNvPicPr>
            <a:picLocks noChangeAspect="1"/>
          </p:cNvPicPr>
          <p:nvPr/>
        </p:nvPicPr>
        <p:blipFill>
          <a:blip r:embed="rId4" cstate="print"/>
          <a:stretch>
            <a:fillRect/>
          </a:stretch>
        </p:blipFill>
        <p:spPr>
          <a:xfrm>
            <a:off x="1521130" y="2216076"/>
            <a:ext cx="516367" cy="430306"/>
          </a:xfrm>
          <a:prstGeom prst="rect">
            <a:avLst/>
          </a:prstGeom>
        </p:spPr>
      </p:pic>
      <p:pic>
        <p:nvPicPr>
          <p:cNvPr id="26" name="图片 25" descr="校园.png"/>
          <p:cNvPicPr>
            <a:picLocks noChangeAspect="1"/>
          </p:cNvPicPr>
          <p:nvPr/>
        </p:nvPicPr>
        <p:blipFill>
          <a:blip r:embed="rId5" cstate="print"/>
          <a:stretch>
            <a:fillRect/>
          </a:stretch>
        </p:blipFill>
        <p:spPr>
          <a:xfrm>
            <a:off x="1389081" y="3640568"/>
            <a:ext cx="737794" cy="737794"/>
          </a:xfrm>
          <a:prstGeom prst="rect">
            <a:avLst/>
          </a:prstGeom>
        </p:spPr>
      </p:pic>
      <p:pic>
        <p:nvPicPr>
          <p:cNvPr id="28" name="图片 27" descr="服务器.png"/>
          <p:cNvPicPr>
            <a:picLocks noChangeAspect="1"/>
          </p:cNvPicPr>
          <p:nvPr/>
        </p:nvPicPr>
        <p:blipFill>
          <a:blip r:embed="rId6" cstate="print"/>
          <a:stretch>
            <a:fillRect/>
          </a:stretch>
        </p:blipFill>
        <p:spPr>
          <a:xfrm>
            <a:off x="1561207" y="5264972"/>
            <a:ext cx="418202" cy="418202"/>
          </a:xfrm>
          <a:prstGeom prst="rect">
            <a:avLst/>
          </a:prstGeom>
        </p:spPr>
      </p:pic>
    </p:spTree>
  </p:cSld>
  <p:clrMapOvr>
    <a:masterClrMapping/>
  </p:clrMapOvr>
  <p:transition spd="slow">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3"/>
          <p:cNvSpPr txBox="1"/>
          <p:nvPr/>
        </p:nvSpPr>
        <p:spPr>
          <a:xfrm>
            <a:off x="2768970" y="248083"/>
            <a:ext cx="3777531"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defTabSz="913765">
              <a:defRPr/>
            </a:pPr>
            <a:r>
              <a:rPr lang="zh-CN" altLang="en-US" sz="3600" kern="0" dirty="0">
                <a:solidFill>
                  <a:srgbClr val="00C8D8"/>
                </a:solidFill>
                <a:latin typeface="微软雅黑" panose="020B0503020204020204" pitchFamily="34" charset="-122"/>
                <a:ea typeface="微软雅黑" panose="020B0503020204020204" pitchFamily="34" charset="-122"/>
              </a:rPr>
              <a:t>智慧教育</a:t>
            </a:r>
          </a:p>
        </p:txBody>
      </p:sp>
      <p:sp>
        <p:nvSpPr>
          <p:cNvPr id="23" name="矩形 22"/>
          <p:cNvSpPr/>
          <p:nvPr/>
        </p:nvSpPr>
        <p:spPr>
          <a:xfrm>
            <a:off x="-806824" y="847165"/>
            <a:ext cx="524436" cy="887506"/>
          </a:xfrm>
          <a:prstGeom prst="rect">
            <a:avLst/>
          </a:prstGeom>
          <a:solidFill>
            <a:srgbClr val="00C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矩形 23"/>
          <p:cNvSpPr/>
          <p:nvPr/>
        </p:nvSpPr>
        <p:spPr>
          <a:xfrm>
            <a:off x="-806824" y="1734671"/>
            <a:ext cx="524436" cy="887506"/>
          </a:xfrm>
          <a:prstGeom prst="rect">
            <a:avLst/>
          </a:prstGeom>
          <a:solidFill>
            <a:srgbClr val="1F3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Freeform 28"/>
          <p:cNvSpPr/>
          <p:nvPr/>
        </p:nvSpPr>
        <p:spPr>
          <a:xfrm>
            <a:off x="5584865" y="529454"/>
            <a:ext cx="491880" cy="375265"/>
          </a:xfrm>
          <a:custGeom>
            <a:avLst/>
            <a:gdLst/>
            <a:ahLst/>
            <a:cxnLst>
              <a:cxn ang="0">
                <a:pos x="523584" y="195509"/>
              </a:cxn>
              <a:cxn ang="0">
                <a:pos x="468711" y="250712"/>
              </a:cxn>
              <a:cxn ang="0">
                <a:pos x="320857" y="399452"/>
              </a:cxn>
              <a:cxn ang="0">
                <a:pos x="210348" y="399452"/>
              </a:cxn>
              <a:cxn ang="0">
                <a:pos x="374206" y="234611"/>
              </a:cxn>
              <a:cxn ang="0">
                <a:pos x="0" y="234611"/>
              </a:cxn>
              <a:cxn ang="0">
                <a:pos x="0" y="156407"/>
              </a:cxn>
              <a:cxn ang="0">
                <a:pos x="374206" y="156407"/>
              </a:cxn>
              <a:cxn ang="0">
                <a:pos x="218732" y="0"/>
              </a:cxn>
              <a:cxn ang="0">
                <a:pos x="329241" y="0"/>
              </a:cxn>
              <a:cxn ang="0">
                <a:pos x="468711" y="140307"/>
              </a:cxn>
              <a:cxn ang="0">
                <a:pos x="523584" y="195509"/>
              </a:cxn>
            </a:cxnLst>
            <a:rect l="0" t="0" r="0" b="0"/>
            <a:pathLst>
              <a:path w="687" h="521">
                <a:moveTo>
                  <a:pt x="687" y="255"/>
                </a:moveTo>
                <a:lnTo>
                  <a:pt x="615" y="327"/>
                </a:lnTo>
                <a:lnTo>
                  <a:pt x="421" y="521"/>
                </a:lnTo>
                <a:lnTo>
                  <a:pt x="276" y="521"/>
                </a:lnTo>
                <a:lnTo>
                  <a:pt x="491" y="306"/>
                </a:lnTo>
                <a:lnTo>
                  <a:pt x="0" y="306"/>
                </a:lnTo>
                <a:lnTo>
                  <a:pt x="0" y="204"/>
                </a:lnTo>
                <a:lnTo>
                  <a:pt x="491" y="204"/>
                </a:lnTo>
                <a:lnTo>
                  <a:pt x="287" y="0"/>
                </a:lnTo>
                <a:lnTo>
                  <a:pt x="432" y="0"/>
                </a:lnTo>
                <a:lnTo>
                  <a:pt x="615" y="183"/>
                </a:lnTo>
                <a:lnTo>
                  <a:pt x="687" y="255"/>
                </a:lnTo>
                <a:close/>
              </a:path>
            </a:pathLst>
          </a:custGeom>
          <a:solidFill>
            <a:srgbClr val="1F3240"/>
          </a:solidFill>
          <a:ln w="9525">
            <a:noFill/>
          </a:ln>
        </p:spPr>
        <p:txBody>
          <a:bodyPr/>
          <a:lstStyle/>
          <a:p>
            <a:endParaRPr lang="zh-CN" altLang="en-US" sz="1800" dirty="0">
              <a:ea typeface="微软雅黑" panose="020B0503020204020204" pitchFamily="34" charset="-122"/>
            </a:endParaRPr>
          </a:p>
        </p:txBody>
      </p:sp>
      <p:sp>
        <p:nvSpPr>
          <p:cNvPr id="13" name="Freeform 29"/>
          <p:cNvSpPr/>
          <p:nvPr/>
        </p:nvSpPr>
        <p:spPr>
          <a:xfrm>
            <a:off x="6222962" y="71945"/>
            <a:ext cx="624943" cy="475435"/>
          </a:xfrm>
          <a:custGeom>
            <a:avLst/>
            <a:gd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00C8D8"/>
          </a:solidFill>
          <a:ln w="9525">
            <a:noFill/>
          </a:ln>
        </p:spPr>
        <p:txBody>
          <a:bodyPr/>
          <a:lstStyle/>
          <a:p>
            <a:endParaRPr lang="zh-CN" altLang="en-US" sz="1800" dirty="0">
              <a:ea typeface="微软雅黑" panose="020B0503020204020204" pitchFamily="34" charset="-122"/>
            </a:endParaRPr>
          </a:p>
        </p:txBody>
      </p:sp>
      <p:sp>
        <p:nvSpPr>
          <p:cNvPr id="14" name="椭圆 13"/>
          <p:cNvSpPr/>
          <p:nvPr/>
        </p:nvSpPr>
        <p:spPr>
          <a:xfrm>
            <a:off x="1348036" y="2026897"/>
            <a:ext cx="857818" cy="857818"/>
          </a:xfrm>
          <a:prstGeom prst="ellipse">
            <a:avLst/>
          </a:prstGeom>
          <a:solidFill>
            <a:srgbClr val="1F3240"/>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15" name="椭圆 14"/>
          <p:cNvSpPr/>
          <p:nvPr/>
        </p:nvSpPr>
        <p:spPr>
          <a:xfrm>
            <a:off x="1348036" y="3538131"/>
            <a:ext cx="857818" cy="857818"/>
          </a:xfrm>
          <a:prstGeom prst="ellipse">
            <a:avLst/>
          </a:prstGeom>
          <a:solidFill>
            <a:srgbClr val="00C8D8"/>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16" name="椭圆 15"/>
          <p:cNvSpPr/>
          <p:nvPr/>
        </p:nvSpPr>
        <p:spPr>
          <a:xfrm>
            <a:off x="1348036" y="5049365"/>
            <a:ext cx="857818" cy="857818"/>
          </a:xfrm>
          <a:prstGeom prst="ellipse">
            <a:avLst/>
          </a:prstGeom>
          <a:solidFill>
            <a:srgbClr val="1F3240"/>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18" name="Freeform 204"/>
          <p:cNvSpPr>
            <a:spLocks noEditPoints="1"/>
          </p:cNvSpPr>
          <p:nvPr/>
        </p:nvSpPr>
        <p:spPr bwMode="auto">
          <a:xfrm>
            <a:off x="1544893" y="3760972"/>
            <a:ext cx="477543" cy="423752"/>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104 h 120"/>
              <a:gd name="T20" fmla="*/ 16 w 128"/>
              <a:gd name="T21" fmla="*/ 120 h 120"/>
              <a:gd name="T22" fmla="*/ 112 w 128"/>
              <a:gd name="T23" fmla="*/ 120 h 120"/>
              <a:gd name="T24" fmla="*/ 128 w 128"/>
              <a:gd name="T25" fmla="*/ 104 h 120"/>
              <a:gd name="T26" fmla="*/ 128 w 128"/>
              <a:gd name="T27" fmla="*/ 32 h 120"/>
              <a:gd name="T28" fmla="*/ 112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76 w 128"/>
              <a:gd name="T41" fmla="*/ 16 h 120"/>
              <a:gd name="T42" fmla="*/ 52 w 128"/>
              <a:gd name="T43" fmla="*/ 16 h 120"/>
              <a:gd name="T44" fmla="*/ 48 w 128"/>
              <a:gd name="T45" fmla="*/ 16 h 120"/>
              <a:gd name="T46" fmla="*/ 48 w 128"/>
              <a:gd name="T47" fmla="*/ 12 h 120"/>
              <a:gd name="T48" fmla="*/ 120 w 128"/>
              <a:gd name="T49" fmla="*/ 104 h 120"/>
              <a:gd name="T50" fmla="*/ 112 w 128"/>
              <a:gd name="T51" fmla="*/ 112 h 120"/>
              <a:gd name="T52" fmla="*/ 16 w 128"/>
              <a:gd name="T53" fmla="*/ 112 h 120"/>
              <a:gd name="T54" fmla="*/ 8 w 128"/>
              <a:gd name="T55" fmla="*/ 104 h 120"/>
              <a:gd name="T56" fmla="*/ 8 w 128"/>
              <a:gd name="T57" fmla="*/ 60 h 120"/>
              <a:gd name="T58" fmla="*/ 49 w 128"/>
              <a:gd name="T59" fmla="*/ 60 h 120"/>
              <a:gd name="T60" fmla="*/ 48 w 128"/>
              <a:gd name="T61" fmla="*/ 64 h 120"/>
              <a:gd name="T62" fmla="*/ 64 w 128"/>
              <a:gd name="T63" fmla="*/ 80 h 120"/>
              <a:gd name="T64" fmla="*/ 80 w 128"/>
              <a:gd name="T65" fmla="*/ 64 h 120"/>
              <a:gd name="T66" fmla="*/ 79 w 128"/>
              <a:gd name="T67" fmla="*/ 60 h 120"/>
              <a:gd name="T68" fmla="*/ 120 w 128"/>
              <a:gd name="T69" fmla="*/ 60 h 120"/>
              <a:gd name="T70" fmla="*/ 120 w 128"/>
              <a:gd name="T71" fmla="*/ 104 h 120"/>
              <a:gd name="T72" fmla="*/ 56 w 128"/>
              <a:gd name="T73" fmla="*/ 64 h 120"/>
              <a:gd name="T74" fmla="*/ 57 w 128"/>
              <a:gd name="T75" fmla="*/ 60 h 120"/>
              <a:gd name="T76" fmla="*/ 71 w 128"/>
              <a:gd name="T77" fmla="*/ 60 h 120"/>
              <a:gd name="T78" fmla="*/ 72 w 128"/>
              <a:gd name="T79" fmla="*/ 64 h 120"/>
              <a:gd name="T80" fmla="*/ 64 w 128"/>
              <a:gd name="T81" fmla="*/ 72 h 120"/>
              <a:gd name="T82" fmla="*/ 56 w 128"/>
              <a:gd name="T83" fmla="*/ 64 h 120"/>
              <a:gd name="T84" fmla="*/ 120 w 128"/>
              <a:gd name="T85" fmla="*/ 52 h 120"/>
              <a:gd name="T86" fmla="*/ 8 w 128"/>
              <a:gd name="T87" fmla="*/ 52 h 120"/>
              <a:gd name="T88" fmla="*/ 8 w 128"/>
              <a:gd name="T89" fmla="*/ 32 h 120"/>
              <a:gd name="T90" fmla="*/ 16 w 128"/>
              <a:gd name="T91" fmla="*/ 24 h 120"/>
              <a:gd name="T92" fmla="*/ 112 w 128"/>
              <a:gd name="T93" fmla="*/ 24 h 120"/>
              <a:gd name="T94" fmla="*/ 120 w 128"/>
              <a:gd name="T95" fmla="*/ 32 h 120"/>
              <a:gd name="T96" fmla="*/ 120 w 128"/>
              <a:gd name="T9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Bebas" pitchFamily="2" charset="0"/>
              <a:ea typeface="微软雅黑" panose="020B0503020204020204" pitchFamily="34" charset="-122"/>
              <a:sym typeface="Bebas" pitchFamily="2" charset="0"/>
            </a:endParaRPr>
          </a:p>
        </p:txBody>
      </p:sp>
      <p:sp>
        <p:nvSpPr>
          <p:cNvPr id="20" name="文本框 19"/>
          <p:cNvSpPr txBox="1"/>
          <p:nvPr/>
        </p:nvSpPr>
        <p:spPr>
          <a:xfrm>
            <a:off x="2375617" y="2080307"/>
            <a:ext cx="2646878" cy="338554"/>
          </a:xfrm>
          <a:prstGeom prst="rect">
            <a:avLst/>
          </a:prstGeom>
          <a:noFill/>
        </p:spPr>
        <p:txBody>
          <a:bodyPr wrap="none" rtlCol="0">
            <a:spAutoFit/>
          </a:bodyPr>
          <a:lstStyle/>
          <a:p>
            <a:pPr lvl="0"/>
            <a:r>
              <a:rPr lang="zh-CN" altLang="en-US" sz="1600" b="1" dirty="0">
                <a:solidFill>
                  <a:srgbClr val="124062"/>
                </a:solidFill>
                <a:latin typeface="Bebas" pitchFamily="2" charset="0"/>
                <a:ea typeface="微软雅黑" panose="020B0503020204020204" pitchFamily="34" charset="-122"/>
                <a:cs typeface="Lato Regular"/>
                <a:sym typeface="Bebas" pitchFamily="2" charset="0"/>
              </a:rPr>
              <a:t>学生体质测评数据管理系统</a:t>
            </a:r>
          </a:p>
        </p:txBody>
      </p:sp>
      <p:sp>
        <p:nvSpPr>
          <p:cNvPr id="21" name="矩形 20"/>
          <p:cNvSpPr/>
          <p:nvPr/>
        </p:nvSpPr>
        <p:spPr>
          <a:xfrm>
            <a:off x="2375617" y="2384821"/>
            <a:ext cx="5562000" cy="923330"/>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Bebas" pitchFamily="2" charset="0"/>
                <a:ea typeface="微软雅黑" panose="020B0503020204020204" pitchFamily="34" charset="-122"/>
                <a:sym typeface="Bebas" pitchFamily="2" charset="0"/>
              </a:rPr>
              <a:t>系统设计开发主要解决体侧成绩上报，学生成绩查询、各院校管理员、办公室、教师等数据间的传输，不同权限的操作。使得测试成绩能够及时快捷上报及公布，广大学生能够方便查询成绩。</a:t>
            </a:r>
          </a:p>
        </p:txBody>
      </p:sp>
      <p:sp>
        <p:nvSpPr>
          <p:cNvPr id="22" name="文本框 21"/>
          <p:cNvSpPr txBox="1"/>
          <p:nvPr/>
        </p:nvSpPr>
        <p:spPr>
          <a:xfrm>
            <a:off x="2375618" y="3591541"/>
            <a:ext cx="3672800" cy="338554"/>
          </a:xfrm>
          <a:prstGeom prst="rect">
            <a:avLst/>
          </a:prstGeom>
          <a:noFill/>
        </p:spPr>
        <p:txBody>
          <a:bodyPr wrap="none" rtlCol="0">
            <a:spAutoFit/>
          </a:bodyPr>
          <a:lstStyle/>
          <a:p>
            <a:pPr lvl="0"/>
            <a:r>
              <a:rPr lang="zh-CN" altLang="en-US" sz="1600" b="1" dirty="0">
                <a:solidFill>
                  <a:srgbClr val="00C8D8"/>
                </a:solidFill>
                <a:latin typeface="Bebas" pitchFamily="2" charset="0"/>
                <a:ea typeface="微软雅黑" panose="020B0503020204020204" pitchFamily="34" charset="-122"/>
                <a:cs typeface="Lato Regular"/>
                <a:sym typeface="Bebas" pitchFamily="2" charset="0"/>
              </a:rPr>
              <a:t>工程专业认定（华盛顿协议）服务平台</a:t>
            </a:r>
          </a:p>
        </p:txBody>
      </p:sp>
      <p:sp>
        <p:nvSpPr>
          <p:cNvPr id="29" name="矩形 28"/>
          <p:cNvSpPr/>
          <p:nvPr/>
        </p:nvSpPr>
        <p:spPr>
          <a:xfrm>
            <a:off x="2375616" y="3896055"/>
            <a:ext cx="5562000" cy="978729"/>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Bebas" pitchFamily="2" charset="0"/>
                <a:ea typeface="微软雅黑" panose="020B0503020204020204" pitchFamily="34" charset="-122"/>
                <a:sym typeface="Bebas" pitchFamily="2" charset="0"/>
              </a:rPr>
              <a:t>依据</a:t>
            </a:r>
            <a:r>
              <a:rPr lang="en-US" altLang="zh-CN" sz="1200" dirty="0">
                <a:solidFill>
                  <a:schemeClr val="tx1">
                    <a:lumMod val="65000"/>
                    <a:lumOff val="35000"/>
                  </a:schemeClr>
                </a:solidFill>
                <a:latin typeface="Bebas" pitchFamily="2" charset="0"/>
                <a:ea typeface="微软雅黑" panose="020B0503020204020204" pitchFamily="34" charset="-122"/>
                <a:sym typeface="Bebas" pitchFamily="2" charset="0"/>
              </a:rPr>
              <a:t>2015</a:t>
            </a:r>
            <a:r>
              <a:rPr lang="zh-CN" altLang="en-US" sz="1200" dirty="0">
                <a:solidFill>
                  <a:schemeClr val="tx1">
                    <a:lumMod val="65000"/>
                    <a:lumOff val="35000"/>
                  </a:schemeClr>
                </a:solidFill>
                <a:latin typeface="Bebas" pitchFamily="2" charset="0"/>
                <a:ea typeface="微软雅黑" panose="020B0503020204020204" pitchFamily="34" charset="-122"/>
                <a:sym typeface="Bebas" pitchFamily="2" charset="0"/>
              </a:rPr>
              <a:t>年国家最新专业认证标准而设置，对专业、学生、培养方案和目标、课程体系、师资队伍、支撑条件等包含</a:t>
            </a:r>
            <a:r>
              <a:rPr lang="en-US" altLang="zh-CN" sz="1200" dirty="0">
                <a:solidFill>
                  <a:schemeClr val="tx1">
                    <a:lumMod val="65000"/>
                    <a:lumOff val="35000"/>
                  </a:schemeClr>
                </a:solidFill>
                <a:latin typeface="Bebas" pitchFamily="2" charset="0"/>
                <a:ea typeface="微软雅黑" panose="020B0503020204020204" pitchFamily="34" charset="-122"/>
                <a:sym typeface="Bebas" pitchFamily="2" charset="0"/>
              </a:rPr>
              <a:t>35</a:t>
            </a:r>
            <a:r>
              <a:rPr lang="zh-CN" altLang="en-US" sz="1200" dirty="0">
                <a:solidFill>
                  <a:schemeClr val="tx1">
                    <a:lumMod val="65000"/>
                    <a:lumOff val="35000"/>
                  </a:schemeClr>
                </a:solidFill>
                <a:latin typeface="Bebas" pitchFamily="2" charset="0"/>
                <a:ea typeface="微软雅黑" panose="020B0503020204020204" pitchFamily="34" charset="-122"/>
                <a:sym typeface="Bebas" pitchFamily="2" charset="0"/>
              </a:rPr>
              <a:t>表的内容进行数据采集，支持和校内系统做数据集成或者在线填报，减少老师的工作量，提高数据的精准性，并支持一键导出生成专业认证申报材料。</a:t>
            </a:r>
          </a:p>
        </p:txBody>
      </p:sp>
      <p:sp>
        <p:nvSpPr>
          <p:cNvPr id="30" name="文本框 29"/>
          <p:cNvSpPr txBox="1"/>
          <p:nvPr/>
        </p:nvSpPr>
        <p:spPr>
          <a:xfrm>
            <a:off x="2375617" y="5102775"/>
            <a:ext cx="2236510" cy="338554"/>
          </a:xfrm>
          <a:prstGeom prst="rect">
            <a:avLst/>
          </a:prstGeom>
          <a:noFill/>
        </p:spPr>
        <p:txBody>
          <a:bodyPr wrap="none" rtlCol="0">
            <a:spAutoFit/>
          </a:bodyPr>
          <a:lstStyle/>
          <a:p>
            <a:pPr lvl="0"/>
            <a:r>
              <a:rPr lang="zh-CN" altLang="en-US" sz="1600" b="1" dirty="0">
                <a:solidFill>
                  <a:srgbClr val="124062"/>
                </a:solidFill>
                <a:latin typeface="Bebas" pitchFamily="2" charset="0"/>
                <a:ea typeface="微软雅黑" panose="020B0503020204020204" pitchFamily="34" charset="-122"/>
                <a:cs typeface="Lato Regular"/>
                <a:sym typeface="Bebas" pitchFamily="2" charset="0"/>
              </a:rPr>
              <a:t>学生能力达成评价系统</a:t>
            </a:r>
          </a:p>
        </p:txBody>
      </p:sp>
      <p:sp>
        <p:nvSpPr>
          <p:cNvPr id="31" name="矩形 30"/>
          <p:cNvSpPr/>
          <p:nvPr/>
        </p:nvSpPr>
        <p:spPr>
          <a:xfrm>
            <a:off x="2375616" y="5407289"/>
            <a:ext cx="5562000" cy="978729"/>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Bebas" pitchFamily="2" charset="0"/>
                <a:ea typeface="微软雅黑" panose="020B0503020204020204" pitchFamily="34" charset="-122"/>
                <a:sym typeface="Bebas" pitchFamily="2" charset="0"/>
              </a:rPr>
              <a:t>通过学习导航、成长历程、导师指引三大业务板块，将教学内容目标化、目标达成阶段化，对学生的学习成长过程进行体系化的展示与评价，以及科学可引导及反思，不断修正学生的成长路线与发展规划，从而实现促进学生的充分受益和全面发展推动人才培养质量的全面提高的最终目的。</a:t>
            </a:r>
          </a:p>
        </p:txBody>
      </p:sp>
      <p:grpSp>
        <p:nvGrpSpPr>
          <p:cNvPr id="2" name="组合 31"/>
          <p:cNvGrpSpPr/>
          <p:nvPr/>
        </p:nvGrpSpPr>
        <p:grpSpPr>
          <a:xfrm>
            <a:off x="9878253" y="2213249"/>
            <a:ext cx="658088" cy="4387216"/>
            <a:chOff x="9846542" y="1813000"/>
            <a:chExt cx="658088" cy="4387216"/>
          </a:xfrm>
        </p:grpSpPr>
        <p:sp>
          <p:nvSpPr>
            <p:cNvPr id="33" name="KSO_Shape"/>
            <p:cNvSpPr/>
            <p:nvPr/>
          </p:nvSpPr>
          <p:spPr bwMode="auto">
            <a:xfrm>
              <a:off x="9846542" y="1813000"/>
              <a:ext cx="658088" cy="1078832"/>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1F324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Bebas" pitchFamily="2" charset="0"/>
                <a:ea typeface="微软雅黑" panose="020B0503020204020204" pitchFamily="34" charset="-122"/>
                <a:sym typeface="Bebas" pitchFamily="2" charset="0"/>
              </a:endParaRPr>
            </a:p>
          </p:txBody>
        </p:sp>
        <p:sp>
          <p:nvSpPr>
            <p:cNvPr id="34" name="任意多边形 33"/>
            <p:cNvSpPr/>
            <p:nvPr/>
          </p:nvSpPr>
          <p:spPr>
            <a:xfrm>
              <a:off x="9922624" y="2891833"/>
              <a:ext cx="504350" cy="3308383"/>
            </a:xfrm>
            <a:custGeom>
              <a:avLst/>
              <a:gdLst>
                <a:gd name="connsiteX0" fmla="*/ 243936 w 504350"/>
                <a:gd name="connsiteY0" fmla="*/ 0 h 3308383"/>
                <a:gd name="connsiteX1" fmla="*/ 260414 w 504350"/>
                <a:gd name="connsiteY1" fmla="*/ 0 h 3308383"/>
                <a:gd name="connsiteX2" fmla="*/ 263584 w 504350"/>
                <a:gd name="connsiteY2" fmla="*/ 338513 h 3308383"/>
                <a:gd name="connsiteX3" fmla="*/ 296771 w 504350"/>
                <a:gd name="connsiteY3" fmla="*/ 1250864 h 3308383"/>
                <a:gd name="connsiteX4" fmla="*/ 480386 w 504350"/>
                <a:gd name="connsiteY4" fmla="*/ 3188542 h 3308383"/>
                <a:gd name="connsiteX5" fmla="*/ 504350 w 504350"/>
                <a:gd name="connsiteY5" fmla="*/ 3308383 h 3308383"/>
                <a:gd name="connsiteX6" fmla="*/ 0 w 504350"/>
                <a:gd name="connsiteY6" fmla="*/ 3308383 h 3308383"/>
                <a:gd name="connsiteX7" fmla="*/ 23964 w 504350"/>
                <a:gd name="connsiteY7" fmla="*/ 3188542 h 3308383"/>
                <a:gd name="connsiteX8" fmla="*/ 207580 w 504350"/>
                <a:gd name="connsiteY8" fmla="*/ 1250864 h 3308383"/>
                <a:gd name="connsiteX9" fmla="*/ 240766 w 504350"/>
                <a:gd name="connsiteY9" fmla="*/ 338513 h 330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350" h="3308383">
                  <a:moveTo>
                    <a:pt x="243936" y="0"/>
                  </a:moveTo>
                  <a:lnTo>
                    <a:pt x="260414" y="0"/>
                  </a:lnTo>
                  <a:lnTo>
                    <a:pt x="263584" y="338513"/>
                  </a:lnTo>
                  <a:cubicBezTo>
                    <a:pt x="268875" y="619190"/>
                    <a:pt x="279825" y="927510"/>
                    <a:pt x="296771" y="1250864"/>
                  </a:cubicBezTo>
                  <a:cubicBezTo>
                    <a:pt x="339136" y="2059247"/>
                    <a:pt x="408953" y="2770268"/>
                    <a:pt x="480386" y="3188542"/>
                  </a:cubicBezTo>
                  <a:lnTo>
                    <a:pt x="504350" y="3308383"/>
                  </a:lnTo>
                  <a:lnTo>
                    <a:pt x="0" y="3308383"/>
                  </a:lnTo>
                  <a:lnTo>
                    <a:pt x="23964" y="3188542"/>
                  </a:lnTo>
                  <a:cubicBezTo>
                    <a:pt x="95398" y="2770268"/>
                    <a:pt x="165214" y="2059247"/>
                    <a:pt x="207580" y="1250864"/>
                  </a:cubicBezTo>
                  <a:cubicBezTo>
                    <a:pt x="224526" y="927510"/>
                    <a:pt x="235476" y="619190"/>
                    <a:pt x="240766" y="338513"/>
                  </a:cubicBezTo>
                  <a:close/>
                </a:path>
              </a:pathLst>
            </a:custGeom>
            <a:gradFill flip="none" rotWithShape="1">
              <a:gsLst>
                <a:gs pos="0">
                  <a:srgbClr val="00C8D8">
                    <a:alpha val="0"/>
                  </a:srgbClr>
                </a:gs>
                <a:gs pos="100000">
                  <a:srgbClr val="00C8D8"/>
                </a:gs>
              </a:gsLst>
              <a:lin ang="16200000" scaled="1"/>
              <a:tileRect/>
            </a:gradFill>
            <a:ln w="19050">
              <a:noFill/>
            </a:ln>
            <a:effectLst>
              <a:outerShdw blurRad="419100" dist="254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Bebas" pitchFamily="2" charset="0"/>
                <a:ea typeface="微软雅黑" panose="020B0503020204020204" pitchFamily="34" charset="-122"/>
                <a:sym typeface="Bebas" pitchFamily="2" charset="0"/>
              </a:endParaRPr>
            </a:p>
          </p:txBody>
        </p:sp>
      </p:grpSp>
      <p:grpSp>
        <p:nvGrpSpPr>
          <p:cNvPr id="3" name="组合 20"/>
          <p:cNvGrpSpPr/>
          <p:nvPr/>
        </p:nvGrpSpPr>
        <p:grpSpPr>
          <a:xfrm>
            <a:off x="359306" y="212643"/>
            <a:ext cx="2243328" cy="774192"/>
            <a:chOff x="359306" y="212643"/>
            <a:chExt cx="2243328" cy="774192"/>
          </a:xfrm>
        </p:grpSpPr>
        <p:pic>
          <p:nvPicPr>
            <p:cNvPr id="35" name="图片 34" descr="图片2.jpg"/>
            <p:cNvPicPr>
              <a:picLocks noChangeAspect="1"/>
            </p:cNvPicPr>
            <p:nvPr/>
          </p:nvPicPr>
          <p:blipFill>
            <a:blip r:embed="rId3" cstate="print"/>
            <a:stretch>
              <a:fillRect/>
            </a:stretch>
          </p:blipFill>
          <p:spPr>
            <a:xfrm>
              <a:off x="359306" y="212643"/>
              <a:ext cx="2243328" cy="774192"/>
            </a:xfrm>
            <a:prstGeom prst="rect">
              <a:avLst/>
            </a:prstGeom>
          </p:spPr>
        </p:pic>
        <p:sp>
          <p:nvSpPr>
            <p:cNvPr id="36" name="Freeform 29"/>
            <p:cNvSpPr/>
            <p:nvPr/>
          </p:nvSpPr>
          <p:spPr>
            <a:xfrm>
              <a:off x="1803481" y="457197"/>
              <a:ext cx="441189" cy="335641"/>
            </a:xfrm>
            <a:custGeom>
              <a:avLst/>
              <a:gd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lstStyle/>
            <a:p>
              <a:endParaRPr lang="zh-CN" altLang="en-US" sz="1800" dirty="0">
                <a:ea typeface="微软雅黑" panose="020B0503020204020204" pitchFamily="34" charset="-122"/>
              </a:endParaRPr>
            </a:p>
          </p:txBody>
        </p:sp>
      </p:grpSp>
      <p:pic>
        <p:nvPicPr>
          <p:cNvPr id="25" name="图片 24" descr="跑步.png"/>
          <p:cNvPicPr>
            <a:picLocks noChangeAspect="1"/>
          </p:cNvPicPr>
          <p:nvPr/>
        </p:nvPicPr>
        <p:blipFill>
          <a:blip r:embed="rId4" cstate="print"/>
          <a:stretch>
            <a:fillRect/>
          </a:stretch>
        </p:blipFill>
        <p:spPr>
          <a:xfrm>
            <a:off x="1485900" y="2153771"/>
            <a:ext cx="546399" cy="546399"/>
          </a:xfrm>
          <a:prstGeom prst="rect">
            <a:avLst/>
          </a:prstGeom>
        </p:spPr>
      </p:pic>
      <p:pic>
        <p:nvPicPr>
          <p:cNvPr id="26" name="图片 25" descr="学生.png"/>
          <p:cNvPicPr>
            <a:picLocks noChangeAspect="1"/>
          </p:cNvPicPr>
          <p:nvPr/>
        </p:nvPicPr>
        <p:blipFill>
          <a:blip r:embed="rId5" cstate="print"/>
          <a:stretch>
            <a:fillRect/>
          </a:stretch>
        </p:blipFill>
        <p:spPr>
          <a:xfrm>
            <a:off x="1569720" y="5249731"/>
            <a:ext cx="484095" cy="484095"/>
          </a:xfrm>
          <a:prstGeom prst="rect">
            <a:avLst/>
          </a:prstGeom>
        </p:spPr>
      </p:pic>
    </p:spTree>
  </p:cSld>
  <p:clrMapOvr>
    <a:masterClrMapping/>
  </p:clrMapOvr>
  <p:transition spd="slow">
    <p:wipe dir="r"/>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70C0">
            <a:alpha val="76077"/>
          </a:srgbClr>
        </a:solidFill>
        <a:effectLst/>
      </p:bgPr>
    </p:bg>
    <p:spTree>
      <p:nvGrpSpPr>
        <p:cNvPr id="1" name=""/>
        <p:cNvGrpSpPr/>
        <p:nvPr/>
      </p:nvGrpSpPr>
      <p:grpSpPr>
        <a:xfrm>
          <a:off x="0" y="0"/>
          <a:ext cx="0" cy="0"/>
          <a:chOff x="0" y="0"/>
          <a:chExt cx="0" cy="0"/>
        </a:xfrm>
      </p:grpSpPr>
      <p:sp>
        <p:nvSpPr>
          <p:cNvPr id="7" name="矩形 6"/>
          <p:cNvSpPr/>
          <p:nvPr/>
        </p:nvSpPr>
        <p:spPr>
          <a:xfrm>
            <a:off x="0" y="2493010"/>
            <a:ext cx="12197080" cy="1871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cstate="screen"/>
          <a:srcRect/>
          <a:stretch>
            <a:fillRect/>
          </a:stretch>
        </p:blipFill>
        <p:spPr>
          <a:xfrm>
            <a:off x="7179168" y="1050444"/>
            <a:ext cx="4663582" cy="3998054"/>
          </a:xfrm>
          <a:prstGeom prst="rect">
            <a:avLst/>
          </a:prstGeom>
          <a:effectLst>
            <a:outerShdw blurRad="63500" sx="102000" sy="102000" algn="ctr" rotWithShape="0">
              <a:prstClr val="black">
                <a:alpha val="40000"/>
              </a:prstClr>
            </a:outerShdw>
          </a:effectLst>
        </p:spPr>
      </p:pic>
      <p:sp>
        <p:nvSpPr>
          <p:cNvPr id="9" name="文本框 8"/>
          <p:cNvSpPr txBox="1"/>
          <p:nvPr/>
        </p:nvSpPr>
        <p:spPr>
          <a:xfrm>
            <a:off x="563245" y="3014345"/>
            <a:ext cx="5669280" cy="829945"/>
          </a:xfrm>
          <a:prstGeom prst="rect">
            <a:avLst/>
          </a:prstGeom>
          <a:noFill/>
        </p:spPr>
        <p:txBody>
          <a:bodyPr wrap="none" rtlCol="0">
            <a:spAutoFit/>
          </a:bodyPr>
          <a:lstStyle/>
          <a:p>
            <a:r>
              <a:rPr lang="zh-CN" altLang="en-US" sz="4800"/>
              <a:t>感谢您的聆听！谢谢</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矩形 3"/>
          <p:cNvSpPr>
            <a:spLocks noChangeArrowheads="1"/>
          </p:cNvSpPr>
          <p:nvPr/>
        </p:nvSpPr>
        <p:spPr bwMode="auto">
          <a:xfrm>
            <a:off x="-19050" y="-57150"/>
            <a:ext cx="12211050" cy="6915150"/>
          </a:xfrm>
          <a:prstGeom prst="rect">
            <a:avLst/>
          </a:prstGeom>
          <a:solidFill>
            <a:srgbClr val="00B05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ltLang="zh-CN" sz="3200" dirty="0">
              <a:latin typeface="微软雅黑" panose="020B0503020204020204" pitchFamily="34" charset="-122"/>
              <a:ea typeface="微软雅黑" panose="020B0503020204020204" pitchFamily="34" charset="-122"/>
              <a:sym typeface="Arial" panose="020B0604020202020204" pitchFamily="34" charset="0"/>
            </a:endParaRPr>
          </a:p>
          <a:p>
            <a:pPr algn="ctr" eaLnBrk="1" fontAlgn="auto" hangingPunct="1">
              <a:spcBef>
                <a:spcPts val="0"/>
              </a:spcBef>
              <a:spcAft>
                <a:spcPts val="0"/>
              </a:spcAft>
              <a:defRPr/>
            </a:pPr>
            <a:endParaRPr lang="en-US" altLang="zh-CN" sz="3200" dirty="0">
              <a:latin typeface="微软雅黑" panose="020B0503020204020204" pitchFamily="34" charset="-122"/>
              <a:ea typeface="微软雅黑" panose="020B0503020204020204" pitchFamily="34" charset="-122"/>
              <a:sym typeface="Arial" panose="020B0604020202020204" pitchFamily="34" charset="0"/>
            </a:endParaRPr>
          </a:p>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rPr>
              <a:t>2.</a:t>
            </a:r>
            <a:r>
              <a:rPr lang="zh-CN" altLang="zh-CN" sz="3200" dirty="0">
                <a:solidFill>
                  <a:prstClr val="white"/>
                </a:solidFill>
                <a:latin typeface="微软雅黑" panose="020B0503020204020204" pitchFamily="34" charset="-122"/>
                <a:ea typeface="微软雅黑" panose="020B0503020204020204" pitchFamily="34" charset="-122"/>
                <a:sym typeface="+mn-ea"/>
              </a:rPr>
              <a:t>总体规划</a:t>
            </a:r>
            <a:endParaRPr lang="zh-CN" altLang="en-US" sz="3200" dirty="0">
              <a:solidFill>
                <a:prstClr val="white"/>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endParaRPr lang="zh-CN" altLang="en-US" sz="32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clrChange>
              <a:clrFrom>
                <a:srgbClr val="000000"/>
              </a:clrFrom>
              <a:clrTo>
                <a:srgbClr val="000000">
                  <a:alpha val="0"/>
                </a:srgbClr>
              </a:clrTo>
            </a:clrChange>
          </a:blip>
          <a:stretch>
            <a:fillRect/>
          </a:stretch>
        </p:blipFill>
        <p:spPr>
          <a:xfrm>
            <a:off x="5863091" y="4805733"/>
            <a:ext cx="465823" cy="465822"/>
          </a:xfrm>
          <a:prstGeom prst="rect">
            <a:avLst/>
          </a:prstGeom>
          <a:effectLst>
            <a:glow rad="101600">
              <a:schemeClr val="accent5">
                <a:satMod val="175000"/>
                <a:alpha val="40000"/>
              </a:schemeClr>
            </a:glow>
          </a:effectLst>
        </p:spPr>
      </p:pic>
      <p:pic>
        <p:nvPicPr>
          <p:cNvPr id="55300"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1451" y="1643063"/>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1000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70" y="0"/>
            <a:ext cx="2543175" cy="6858000"/>
          </a:xfrm>
          <a:prstGeom prst="rect">
            <a:avLst/>
          </a:prstGeom>
          <a:solidFill>
            <a:srgbClr val="00B05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zh-CN" altLang="en-US" sz="3200" dirty="0">
              <a:latin typeface="微软雅黑" panose="020B0503020204020204" pitchFamily="34" charset="-122"/>
              <a:ea typeface="微软雅黑" panose="020B0503020204020204" pitchFamily="34" charset="-122"/>
            </a:endParaRPr>
          </a:p>
        </p:txBody>
      </p:sp>
      <p:sp>
        <p:nvSpPr>
          <p:cNvPr id="56324" name="矩形 4"/>
          <p:cNvSpPr>
            <a:spLocks noChangeArrowheads="1"/>
          </p:cNvSpPr>
          <p:nvPr/>
        </p:nvSpPr>
        <p:spPr bwMode="auto">
          <a:xfrm>
            <a:off x="96523" y="3224215"/>
            <a:ext cx="23907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rgbClr val="FFFFFF"/>
                </a:solidFill>
                <a:latin typeface="微软雅黑" panose="020B0503020204020204" pitchFamily="34" charset="-122"/>
                <a:ea typeface="微软雅黑" panose="020B0503020204020204" pitchFamily="34" charset="-122"/>
              </a:rPr>
              <a:t>2.</a:t>
            </a:r>
            <a:r>
              <a:rPr lang="zh-CN" altLang="zh-CN" sz="3200" dirty="0">
                <a:solidFill>
                  <a:prstClr val="white"/>
                </a:solidFill>
                <a:latin typeface="微软雅黑" panose="020B0503020204020204" pitchFamily="34" charset="-122"/>
                <a:ea typeface="微软雅黑" panose="020B0503020204020204" pitchFamily="34" charset="-122"/>
                <a:sym typeface="+mn-ea"/>
              </a:rPr>
              <a:t>总体规划</a:t>
            </a:r>
            <a:endParaRPr lang="zh-CN" altLang="en-US" sz="3200">
              <a:solidFill>
                <a:srgbClr val="FFFFFF"/>
              </a:solidFill>
              <a:latin typeface="微软雅黑" panose="020B0503020204020204" pitchFamily="34" charset="-122"/>
              <a:ea typeface="微软雅黑" panose="020B0503020204020204" pitchFamily="34" charset="-122"/>
            </a:endParaRPr>
          </a:p>
        </p:txBody>
      </p:sp>
      <p:pic>
        <p:nvPicPr>
          <p:cNvPr id="55300"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6" y="1269683"/>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2787015" y="106680"/>
            <a:ext cx="6539230" cy="521970"/>
          </a:xfrm>
          <a:prstGeom prst="rect">
            <a:avLst/>
          </a:prstGeom>
          <a:noFill/>
        </p:spPr>
        <p:txBody>
          <a:bodyPr wrap="square" rtlCol="0">
            <a:spAutoFit/>
          </a:bodyPr>
          <a:lstStyle/>
          <a:p>
            <a:r>
              <a:rPr lang="en-US" altLang="zh-CN" sz="2800" b="1"/>
              <a:t>2.1</a:t>
            </a:r>
            <a:r>
              <a:rPr lang="zh-CN" altLang="en-US" sz="2800" b="1"/>
              <a:t>数字化校园简介</a:t>
            </a:r>
          </a:p>
        </p:txBody>
      </p:sp>
      <p:sp>
        <p:nvSpPr>
          <p:cNvPr id="4" name="文本框 3"/>
          <p:cNvSpPr txBox="1"/>
          <p:nvPr/>
        </p:nvSpPr>
        <p:spPr>
          <a:xfrm>
            <a:off x="2787015" y="905510"/>
            <a:ext cx="9205595" cy="3784600"/>
          </a:xfrm>
          <a:prstGeom prst="rect">
            <a:avLst/>
          </a:prstGeom>
          <a:noFill/>
          <a:ln w="9525">
            <a:noFill/>
          </a:ln>
        </p:spPr>
        <p:txBody>
          <a:bodyPr wrap="square">
            <a:spAutoFit/>
          </a:bodyPr>
          <a:lstStyle/>
          <a:p>
            <a:pPr marL="0" indent="266700" latinLnBrk="0">
              <a:lnSpc>
                <a:spcPct val="150000"/>
              </a:lnSpc>
            </a:pPr>
            <a:r>
              <a:rPr lang="zh-CN" altLang="en-US" sz="2000" b="0" dirty="0">
                <a:latin typeface="宋体" panose="02010600030101010101" pitchFamily="2" charset="-122"/>
                <a:ea typeface="宋体" panose="02010600030101010101" pitchFamily="2" charset="-122"/>
                <a:cs typeface="宋体" panose="02010600030101010101" pitchFamily="2" charset="-122"/>
              </a:rPr>
              <a:t>   数字化是以数字化信息和网络为基础，在计算机和网络技术上建立起来的对教学、科研、管理、技术服务、生活服务等校园信息的收集、处理、整合、存储、传输和应用，使数字资源得到充分优化利用的一种虚拟教育环境。通过实现从环境（包括设备，教室等）、资源（如图书、讲义、课件等）到应用（包括教、学、管理、服务、办公等）的全部数字化，在传统校园基础上构建一个数字空间，以拓展现实校园的时间和空间维度，提升传统校园的运行效率，扩展传统校园的业务功能，最终实现教育过程的全面信息化，从而达到提高管理水平和效率的目的。</a:t>
            </a: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70" y="0"/>
            <a:ext cx="2543175" cy="6858000"/>
          </a:xfrm>
          <a:prstGeom prst="rect">
            <a:avLst/>
          </a:prstGeom>
          <a:solidFill>
            <a:srgbClr val="00B050">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zh-CN" altLang="en-US" sz="3200" dirty="0">
              <a:latin typeface="微软雅黑" panose="020B0503020204020204" pitchFamily="34" charset="-122"/>
              <a:ea typeface="微软雅黑" panose="020B0503020204020204" pitchFamily="34" charset="-122"/>
            </a:endParaRPr>
          </a:p>
        </p:txBody>
      </p:sp>
      <p:sp>
        <p:nvSpPr>
          <p:cNvPr id="56324" name="矩形 4"/>
          <p:cNvSpPr>
            <a:spLocks noChangeArrowheads="1"/>
          </p:cNvSpPr>
          <p:nvPr/>
        </p:nvSpPr>
        <p:spPr bwMode="auto">
          <a:xfrm>
            <a:off x="96523" y="3224215"/>
            <a:ext cx="23907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rgbClr val="FFFFFF"/>
                </a:solidFill>
                <a:latin typeface="微软雅黑" panose="020B0503020204020204" pitchFamily="34" charset="-122"/>
                <a:ea typeface="微软雅黑" panose="020B0503020204020204" pitchFamily="34" charset="-122"/>
              </a:rPr>
              <a:t>2.</a:t>
            </a:r>
            <a:r>
              <a:rPr lang="zh-CN" altLang="zh-CN" sz="3200" dirty="0">
                <a:solidFill>
                  <a:prstClr val="white"/>
                </a:solidFill>
                <a:latin typeface="微软雅黑" panose="020B0503020204020204" pitchFamily="34" charset="-122"/>
                <a:ea typeface="微软雅黑" panose="020B0503020204020204" pitchFamily="34" charset="-122"/>
                <a:sym typeface="+mn-ea"/>
              </a:rPr>
              <a:t>总体规划</a:t>
            </a:r>
            <a:endParaRPr lang="zh-CN" altLang="en-US" sz="3200">
              <a:solidFill>
                <a:srgbClr val="FFFFFF"/>
              </a:solidFill>
              <a:latin typeface="微软雅黑" panose="020B0503020204020204" pitchFamily="34" charset="-122"/>
              <a:ea typeface="微软雅黑" panose="020B0503020204020204" pitchFamily="34" charset="-122"/>
            </a:endParaRPr>
          </a:p>
        </p:txBody>
      </p:sp>
      <p:pic>
        <p:nvPicPr>
          <p:cNvPr id="55300"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6" y="1269683"/>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2787015" y="106680"/>
            <a:ext cx="6539230" cy="521970"/>
          </a:xfrm>
          <a:prstGeom prst="rect">
            <a:avLst/>
          </a:prstGeom>
          <a:noFill/>
        </p:spPr>
        <p:txBody>
          <a:bodyPr wrap="square" rtlCol="0">
            <a:spAutoFit/>
          </a:bodyPr>
          <a:lstStyle/>
          <a:p>
            <a:r>
              <a:rPr lang="en-US" altLang="zh-CN" sz="2800" b="1"/>
              <a:t>2.2</a:t>
            </a:r>
            <a:r>
              <a:rPr lang="zh-CN" altLang="en-US" sz="2800" b="1"/>
              <a:t>数字校园整体框架</a:t>
            </a: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2668905" y="628650"/>
            <a:ext cx="9324340" cy="5959475"/>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accent3"/>
        </a:lnRef>
        <a:fillRef idx="0">
          <a:schemeClr val="accent3"/>
        </a:fillRef>
        <a:effectRef idx="0">
          <a:schemeClr val="accent3"/>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accent3"/>
        </a:lnRef>
        <a:fillRef idx="0">
          <a:schemeClr val="accent3"/>
        </a:fillRef>
        <a:effectRef idx="0">
          <a:schemeClr val="accent3"/>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70</TotalTime>
  <Words>5365</Words>
  <Application>Microsoft Office PowerPoint</Application>
  <PresentationFormat>宽屏</PresentationFormat>
  <Paragraphs>494</Paragraphs>
  <Slides>66</Slides>
  <Notes>21</Notes>
  <HiddenSlides>0</HiddenSlides>
  <MMClips>0</MMClips>
  <ScaleCrop>false</ScaleCrop>
  <HeadingPairs>
    <vt:vector size="6" baseType="variant">
      <vt:variant>
        <vt:lpstr>已用的字体</vt:lpstr>
      </vt:variant>
      <vt:variant>
        <vt:i4>5</vt:i4>
      </vt:variant>
      <vt:variant>
        <vt:lpstr>主题</vt:lpstr>
      </vt:variant>
      <vt:variant>
        <vt:i4>3</vt:i4>
      </vt:variant>
      <vt:variant>
        <vt:lpstr>幻灯片标题</vt:lpstr>
      </vt:variant>
      <vt:variant>
        <vt:i4>66</vt:i4>
      </vt:variant>
    </vt:vector>
  </HeadingPairs>
  <TitlesOfParts>
    <vt:vector size="74" baseType="lpstr">
      <vt:lpstr>Broadway</vt:lpstr>
      <vt:lpstr>Calibri</vt:lpstr>
      <vt:lpstr>Calibri Light</vt:lpstr>
      <vt:lpstr>Impact</vt:lpstr>
      <vt:lpstr>微软雅黑</vt:lpstr>
      <vt:lpstr>Office 主题</vt:lpstr>
      <vt:lpstr>1_Office 主题</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404</cp:revision>
  <dcterms:created xsi:type="dcterms:W3CDTF">2013-05-24T10:14:00Z</dcterms:created>
  <dcterms:modified xsi:type="dcterms:W3CDTF">2019-07-18T09:18:46Z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